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handoutMasterIdLst>
    <p:handoutMasterId r:id="rId48"/>
  </p:handoutMasterIdLst>
  <p:sldIdLst>
    <p:sldId id="257" r:id="rId2"/>
    <p:sldId id="413" r:id="rId3"/>
    <p:sldId id="319" r:id="rId4"/>
    <p:sldId id="320" r:id="rId5"/>
    <p:sldId id="358" r:id="rId6"/>
    <p:sldId id="344" r:id="rId7"/>
    <p:sldId id="346" r:id="rId8"/>
    <p:sldId id="347" r:id="rId9"/>
    <p:sldId id="348" r:id="rId10"/>
    <p:sldId id="349" r:id="rId11"/>
    <p:sldId id="352" r:id="rId12"/>
    <p:sldId id="353" r:id="rId13"/>
    <p:sldId id="332" r:id="rId14"/>
    <p:sldId id="262" r:id="rId15"/>
    <p:sldId id="342" r:id="rId16"/>
    <p:sldId id="343" r:id="rId17"/>
    <p:sldId id="329" r:id="rId18"/>
    <p:sldId id="283" r:id="rId19"/>
    <p:sldId id="284" r:id="rId20"/>
    <p:sldId id="354" r:id="rId21"/>
    <p:sldId id="289" r:id="rId22"/>
    <p:sldId id="360" r:id="rId23"/>
    <p:sldId id="297" r:id="rId24"/>
    <p:sldId id="355" r:id="rId25"/>
    <p:sldId id="293" r:id="rId26"/>
    <p:sldId id="294" r:id="rId27"/>
    <p:sldId id="295" r:id="rId28"/>
    <p:sldId id="296" r:id="rId29"/>
    <p:sldId id="299" r:id="rId30"/>
    <p:sldId id="300" r:id="rId31"/>
    <p:sldId id="301" r:id="rId32"/>
    <p:sldId id="302" r:id="rId33"/>
    <p:sldId id="303" r:id="rId34"/>
    <p:sldId id="304" r:id="rId35"/>
    <p:sldId id="306" r:id="rId36"/>
    <p:sldId id="307" r:id="rId37"/>
    <p:sldId id="308" r:id="rId38"/>
    <p:sldId id="418" r:id="rId39"/>
    <p:sldId id="359" r:id="rId40"/>
    <p:sldId id="370" r:id="rId41"/>
    <p:sldId id="369" r:id="rId42"/>
    <p:sldId id="379" r:id="rId43"/>
    <p:sldId id="377" r:id="rId44"/>
    <p:sldId id="367" r:id="rId45"/>
    <p:sldId id="356" r:id="rId4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2" autoAdjust="0"/>
    <p:restoredTop sz="83268" autoAdjust="0"/>
  </p:normalViewPr>
  <p:slideViewPr>
    <p:cSldViewPr>
      <p:cViewPr varScale="1">
        <p:scale>
          <a:sx n="68" d="100"/>
          <a:sy n="68" d="100"/>
        </p:scale>
        <p:origin x="490" y="10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176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s.uttyler.edu/Faculty/Rainwater/COSC3355/Animations/deadlock.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(more later)</a:t>
            </a:r>
            <a:endParaRPr lang="en-SE" dirty="0"/>
          </a:p>
        </p:txBody>
      </p:sp>
    </p:spTree>
    <p:extLst>
      <p:ext uri="{BB962C8B-B14F-4D97-AF65-F5344CB8AC3E}">
        <p14:creationId xmlns:p14="http://schemas.microsoft.com/office/powerpoint/2010/main" val="867406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https://tenor.com/en-GB/search/ostrich-head-in-sand-gifs</a:t>
            </a:r>
            <a:endParaRPr lang="en-SE" dirty="0"/>
          </a:p>
        </p:txBody>
      </p:sp>
    </p:spTree>
    <p:extLst>
      <p:ext uri="{BB962C8B-B14F-4D97-AF65-F5344CB8AC3E}">
        <p14:creationId xmlns:p14="http://schemas.microsoft.com/office/powerpoint/2010/main" val="880655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a:ea typeface="宋体" charset="-122"/>
              </a:rPr>
              <a:t>deadlock IMPLIES cycle (necessary condition)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6-4. An example of how deadlock occurs and how it can be avoided.</a:t>
            </a:r>
            <a:endParaRPr lang="en-SE" dirty="0"/>
          </a:p>
        </p:txBody>
      </p:sp>
    </p:spTree>
    <p:extLst>
      <p:ext uri="{BB962C8B-B14F-4D97-AF65-F5344CB8AC3E}">
        <p14:creationId xmlns:p14="http://schemas.microsoft.com/office/powerpoint/2010/main" val="388354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hlinkClick r:id="rId3"/>
              </a:rPr>
              <a:t>Animation:  http://cs.uttyler.edu/Faculty/Rainwater/COSC3355/Animations/deadlock.htm</a:t>
            </a:r>
            <a:r>
              <a:rPr lang="en-US" dirty="0"/>
              <a:t> </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a:ea typeface="宋体" charset="-122"/>
              </a:rPr>
              <a:t>The algorithm was developed by </a:t>
            </a:r>
            <a:r>
              <a:rPr lang="en-GB" altLang="zh-CN" dirty="0" err="1">
                <a:ea typeface="宋体" charset="-122"/>
              </a:rPr>
              <a:t>Edsger</a:t>
            </a:r>
            <a:r>
              <a:rPr lang="en-GB" altLang="zh-CN" dirty="0">
                <a:ea typeface="宋体" charset="-122"/>
              </a:rPr>
              <a:t> Dijkstra and is primarily used in operating systems for deadlock avoidance and safe resource allocation.</a:t>
            </a:r>
          </a:p>
          <a:p>
            <a:endParaRPr lang="en-SE" dirty="0"/>
          </a:p>
        </p:txBody>
      </p:sp>
    </p:spTree>
    <p:extLst>
      <p:ext uri="{BB962C8B-B14F-4D97-AF65-F5344CB8AC3E}">
        <p14:creationId xmlns:p14="http://schemas.microsoft.com/office/powerpoint/2010/main" val="2165503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Every resource is either allocated or available</a:t>
            </a:r>
          </a:p>
          <a:p>
            <a:r>
              <a:rPr lang="en-US" altLang="zh-CN" sz="1200" dirty="0">
                <a:ea typeface="宋体" charset="-122"/>
              </a:rPr>
              <a:t>process </a:t>
            </a:r>
            <a:r>
              <a:rPr lang="en-US" altLang="zh-CN" sz="1200" i="1" dirty="0">
                <a:ea typeface="宋体" charset="-122"/>
              </a:rPr>
              <a:t>i</a:t>
            </a:r>
            <a:r>
              <a:rPr lang="en-US" altLang="zh-CN" sz="1200" dirty="0">
                <a:ea typeface="宋体" charset="-122"/>
              </a:rPr>
              <a:t> </a:t>
            </a:r>
            <a:r>
              <a:rPr lang="en-US" altLang="zh-CN" sz="1200" i="1" dirty="0">
                <a:ea typeface="宋体" charset="-122"/>
              </a:rPr>
              <a:t>will need </a:t>
            </a:r>
            <a:r>
              <a:rPr lang="en-US" altLang="zh-CN" sz="1200" dirty="0">
                <a:ea typeface="宋体" charset="-122"/>
              </a:rPr>
              <a:t>these 4 resource</a:t>
            </a:r>
          </a:p>
          <a:p>
            <a:endParaRPr lang="en-US" sz="1200" dirty="0">
              <a:ea typeface="宋体" charset="-122"/>
            </a:endParaRPr>
          </a:p>
          <a:p>
            <a:r>
              <a:rPr lang="en-US" altLang="zh-CN" sz="1200" dirty="0">
                <a:ea typeface="宋体" charset="-122"/>
              </a:rPr>
              <a:t>No process can claim more than the total amount of resources in the system; No process is allocated more resources of any type than the process originally claimed to need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6-6. The four data structures</a:t>
            </a:r>
          </a:p>
          <a:p>
            <a:pPr eaLnBrk="1" hangingPunct="1">
              <a:lnSpc>
                <a:spcPct val="90000"/>
              </a:lnSpc>
            </a:pPr>
            <a:r>
              <a:rPr lang="en-US" altLang="zh-CN" sz="2400" dirty="0">
                <a:ea typeface="宋体" charset="-122"/>
              </a:rPr>
              <a:t>Define the state of a process to be a list of the number of resources of each available type presently allocated to it, and the maximum number of resources of each type it will need simultaneously</a:t>
            </a:r>
          </a:p>
          <a:p>
            <a:pPr eaLnBrk="1" hangingPunct="1">
              <a:lnSpc>
                <a:spcPct val="90000"/>
              </a:lnSpc>
            </a:pPr>
            <a:r>
              <a:rPr lang="en-US" altLang="zh-CN" sz="2400" dirty="0">
                <a:ea typeface="宋体" charset="-122"/>
              </a:rPr>
              <a:t>The state of the system is an aggregate of the states of all the processes in the system along with the number of available and allocated resources of each type, encoded in the following:</a:t>
            </a:r>
          </a:p>
          <a:p>
            <a:pPr lvl="1">
              <a:lnSpc>
                <a:spcPct val="90000"/>
              </a:lnSpc>
            </a:pPr>
            <a:r>
              <a:rPr lang="en-US" altLang="zh-CN" sz="2000" dirty="0">
                <a:ea typeface="宋体" charset="-122"/>
              </a:rPr>
              <a:t>E (Existing resource vector)</a:t>
            </a:r>
          </a:p>
          <a:p>
            <a:pPr lvl="1">
              <a:lnSpc>
                <a:spcPct val="90000"/>
              </a:lnSpc>
            </a:pPr>
            <a:r>
              <a:rPr lang="en-US" altLang="zh-CN" sz="2000" dirty="0">
                <a:ea typeface="宋体" charset="-122"/>
              </a:rPr>
              <a:t>A (Available resource vector)</a:t>
            </a:r>
          </a:p>
          <a:p>
            <a:pPr lvl="1">
              <a:lnSpc>
                <a:spcPct val="90000"/>
              </a:lnSpc>
            </a:pPr>
            <a:r>
              <a:rPr lang="en-US" altLang="zh-CN" sz="2000" dirty="0">
                <a:ea typeface="宋体" charset="-122"/>
              </a:rPr>
              <a:t>R (Total Request matrix) </a:t>
            </a:r>
          </a:p>
          <a:p>
            <a:pPr lvl="1">
              <a:lnSpc>
                <a:spcPct val="90000"/>
              </a:lnSpc>
            </a:pPr>
            <a:r>
              <a:rPr lang="en-US" altLang="zh-CN" sz="2000" dirty="0">
                <a:ea typeface="宋体" charset="-122"/>
              </a:rPr>
              <a:t>C (Current allocation matrix)</a:t>
            </a:r>
          </a:p>
          <a:p>
            <a:pPr eaLnBrk="1" hangingPunct="1">
              <a:lnSpc>
                <a:spcPct val="90000"/>
              </a:lnSpc>
            </a:pPr>
            <a:endParaRPr lang="en-US" altLang="zh-CN" sz="2400" dirty="0">
              <a:ea typeface="宋体" charset="-122"/>
            </a:endParaRPr>
          </a:p>
          <a:p>
            <a:endParaRPr lang="en-SE" dirty="0"/>
          </a:p>
        </p:txBody>
      </p:sp>
    </p:spTree>
    <p:extLst>
      <p:ext uri="{BB962C8B-B14F-4D97-AF65-F5344CB8AC3E}">
        <p14:creationId xmlns:p14="http://schemas.microsoft.com/office/powerpoint/2010/main" val="2926902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t>Each time a resource is requested, determine the state of the system after the resource is allocated, and if that state is safe or unsafe (will potentially deadlock). If the state will be unsafe, we deny the requested resources.</a:t>
            </a:r>
            <a:endParaRPr lang="en-US" altLang="zh-CN" dirty="0">
              <a:ea typeface="宋体" charset="-122"/>
            </a:endParaRP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solidFill>
                  <a:schemeClr val="hlink"/>
                </a:solidFill>
              </a:rPr>
              <a:t>Technique: pretend each request is granted, then run deadlock detection algorithm, </a:t>
            </a:r>
            <a:br>
              <a:rPr lang="en-US" dirty="0">
                <a:solidFill>
                  <a:schemeClr val="hlink"/>
                </a:solidFill>
              </a:rPr>
            </a:br>
            <a:r>
              <a:rPr lang="en-US" dirty="0">
                <a:solidFill>
                  <a:schemeClr val="hlink"/>
                </a:solidFill>
              </a:rPr>
              <a:t> ([R</a:t>
            </a:r>
            <a:r>
              <a:rPr lang="en-US" baseline="-25000" dirty="0">
                <a:solidFill>
                  <a:schemeClr val="hlink"/>
                </a:solidFill>
              </a:rPr>
              <a:t>i</a:t>
            </a:r>
            <a:r>
              <a:rPr lang="en-US" dirty="0">
                <a:solidFill>
                  <a:schemeClr val="hlink"/>
                </a:solidFill>
              </a:rPr>
              <a:t>]-[C</a:t>
            </a:r>
            <a:r>
              <a:rPr lang="en-US" baseline="-25000" dirty="0">
                <a:solidFill>
                  <a:schemeClr val="hlink"/>
                </a:solidFill>
              </a:rPr>
              <a:t>i</a:t>
            </a:r>
            <a:r>
              <a:rPr lang="en-US" dirty="0">
                <a:solidFill>
                  <a:schemeClr val="hlink"/>
                </a:solidFill>
              </a:rPr>
              <a:t>] ≤ [A]) </a:t>
            </a:r>
            <a:br>
              <a:rPr lang="en-US" dirty="0">
                <a:solidFill>
                  <a:schemeClr val="hlink"/>
                </a:solidFill>
              </a:rPr>
            </a:br>
            <a:r>
              <a:rPr lang="en-US" dirty="0">
                <a:solidFill>
                  <a:schemeClr val="hlink"/>
                </a:solidFill>
              </a:rPr>
              <a:t>Grant request if result is deadlock free (conservative!)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lvl="1">
              <a:lnSpc>
                <a:spcPct val="85000"/>
              </a:lnSpc>
            </a:pPr>
            <a:endParaRPr lang="en-US" dirty="0"/>
          </a:p>
          <a:p>
            <a:pPr>
              <a:lnSpc>
                <a:spcPct val="85000"/>
              </a:lnSpc>
            </a:pPr>
            <a:r>
              <a:rPr lang="en-US" dirty="0"/>
              <a:t>Evaluate requests from each process, and grant all its requests if feasible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a:lnSpc>
                <a:spcPct val="85000"/>
              </a:lnSpc>
              <a:spcBef>
                <a:spcPct val="20000"/>
              </a:spcBef>
            </a:pPr>
            <a:endParaRPr lang="en-US" dirty="0"/>
          </a:p>
          <a:p>
            <a:pPr>
              <a:lnSpc>
                <a:spcPct val="85000"/>
              </a:lnSpc>
              <a:spcBef>
                <a:spcPct val="20000"/>
              </a:spcBef>
            </a:pPr>
            <a:r>
              <a:rPr lang="en-US" dirty="0"/>
              <a:t>Toward right idea: </a:t>
            </a:r>
          </a:p>
          <a:p>
            <a:pPr lvl="1">
              <a:lnSpc>
                <a:spcPct val="85000"/>
              </a:lnSpc>
              <a:spcBef>
                <a:spcPct val="20000"/>
              </a:spcBef>
            </a:pPr>
            <a:r>
              <a:rPr lang="en-US" dirty="0"/>
              <a:t>State maximum resource needs in advance</a:t>
            </a:r>
          </a:p>
          <a:p>
            <a:pPr lvl="1">
              <a:lnSpc>
                <a:spcPct val="85000"/>
              </a:lnSpc>
              <a:spcBef>
                <a:spcPct val="20000"/>
              </a:spcBef>
            </a:pPr>
            <a:r>
              <a:rPr lang="en-US" dirty="0"/>
              <a:t>Allow particular process to proceed if:</a:t>
            </a:r>
          </a:p>
          <a:p>
            <a:pPr lvl="2">
              <a:lnSpc>
                <a:spcPct val="85000"/>
              </a:lnSpc>
              <a:spcBef>
                <a:spcPct val="20000"/>
              </a:spcBef>
              <a:buFontTx/>
              <a:buNone/>
            </a:pPr>
            <a:r>
              <a:rPr lang="en-US" dirty="0"/>
              <a:t>	(available resources - #requested) </a:t>
            </a:r>
            <a:r>
              <a:rPr lang="en-US" dirty="0">
                <a:sym typeface="Symbol" pitchFamily="18" charset="2"/>
              </a:rPr>
              <a:t> max </a:t>
            </a:r>
            <a:br>
              <a:rPr lang="en-US" dirty="0">
                <a:sym typeface="Symbol" pitchFamily="18" charset="2"/>
              </a:rPr>
            </a:br>
            <a:r>
              <a:rPr lang="en-US" dirty="0">
                <a:sym typeface="Symbol" pitchFamily="18" charset="2"/>
              </a:rPr>
              <a:t>remaining that might be needed by any process</a:t>
            </a:r>
          </a:p>
          <a:p>
            <a:endParaRPr lang="en-US" dirty="0"/>
          </a:p>
        </p:txBody>
      </p:sp>
    </p:spTree>
    <p:extLst>
      <p:ext uri="{BB962C8B-B14F-4D97-AF65-F5344CB8AC3E}">
        <p14:creationId xmlns:p14="http://schemas.microsoft.com/office/powerpoint/2010/main" val="281874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AutoNum type="arabicPeriod"/>
            </a:pPr>
            <a:endParaRPr lang="en-US" dirty="0"/>
          </a:p>
          <a:p>
            <a:pPr>
              <a:buFontTx/>
              <a:buAutoNum type="arabicPeriod"/>
            </a:pPr>
            <a:r>
              <a:rPr lang="en-US" dirty="0"/>
              <a:t>Look for an unmarked process, </a:t>
            </a:r>
            <a:r>
              <a:rPr lang="en-US" i="1" dirty="0"/>
              <a:t>P</a:t>
            </a:r>
            <a:r>
              <a:rPr lang="en-US" i="1" baseline="-25000" dirty="0"/>
              <a:t>i</a:t>
            </a:r>
            <a:r>
              <a:rPr lang="en-US" dirty="0"/>
              <a:t> , for which the i-</a:t>
            </a:r>
            <a:r>
              <a:rPr lang="en-US" dirty="0" err="1"/>
              <a:t>th</a:t>
            </a:r>
            <a:r>
              <a:rPr lang="en-US" dirty="0"/>
              <a:t> row of </a:t>
            </a:r>
            <a:r>
              <a:rPr lang="en-US" i="1" dirty="0"/>
              <a:t>R</a:t>
            </a:r>
            <a:r>
              <a:rPr lang="en-US" dirty="0"/>
              <a:t> is less than or equal to </a:t>
            </a:r>
            <a:r>
              <a:rPr lang="en-US" i="1" dirty="0"/>
              <a:t>A</a:t>
            </a:r>
            <a:r>
              <a:rPr lang="en-US" dirty="0"/>
              <a:t>.</a:t>
            </a:r>
          </a:p>
          <a:p>
            <a:pPr>
              <a:buFontTx/>
              <a:buAutoNum type="arabicPeriod"/>
            </a:pPr>
            <a:r>
              <a:rPr lang="en-US" dirty="0"/>
              <a:t>If such a process is found, add the </a:t>
            </a:r>
            <a:r>
              <a:rPr lang="en-US" i="1" dirty="0"/>
              <a:t>i-</a:t>
            </a:r>
            <a:r>
              <a:rPr lang="en-US" i="1" dirty="0" err="1"/>
              <a:t>th</a:t>
            </a:r>
            <a:r>
              <a:rPr lang="en-US" dirty="0"/>
              <a:t> row of </a:t>
            </a:r>
            <a:r>
              <a:rPr lang="en-US" i="1" dirty="0"/>
              <a:t>C</a:t>
            </a:r>
            <a:r>
              <a:rPr lang="en-US" dirty="0"/>
              <a:t> to </a:t>
            </a:r>
            <a:r>
              <a:rPr lang="en-US" i="1" dirty="0"/>
              <a:t>A</a:t>
            </a:r>
            <a:r>
              <a:rPr lang="en-US" dirty="0"/>
              <a:t>, mark the process as completed, and go back to step 1.</a:t>
            </a:r>
          </a:p>
          <a:p>
            <a:pPr>
              <a:buFontTx/>
              <a:buAutoNum type="arabicPeriod"/>
            </a:pPr>
            <a:r>
              <a:rPr lang="en-US" dirty="0"/>
              <a:t>If no such process exists, the algorithm terminates.</a:t>
            </a:r>
          </a:p>
          <a:p>
            <a:pPr>
              <a:buFontTx/>
              <a:buAutoNum type="arabicPeriod"/>
            </a:pPr>
            <a:endParaRPr lang="en-US" dirty="0"/>
          </a:p>
          <a:p>
            <a:pPr>
              <a:buFontTx/>
              <a:buAutoNum type="arabicPeriod"/>
            </a:pPr>
            <a:r>
              <a:rPr lang="en-US" altLang="zh-CN" dirty="0">
                <a:ea typeface="宋体" charset="-122"/>
              </a:rPr>
              <a:t> If </a:t>
            </a:r>
            <a:r>
              <a:rPr lang="en-US" altLang="zh-CN" i="1" dirty="0">
                <a:ea typeface="宋体" charset="-122"/>
              </a:rPr>
              <a:t>(</a:t>
            </a:r>
            <a:r>
              <a:rPr lang="en-US" altLang="zh-CN" i="1" dirty="0" err="1">
                <a:ea typeface="宋体" charset="-122"/>
              </a:rPr>
              <a:t>R</a:t>
            </a:r>
            <a:r>
              <a:rPr lang="en-US" altLang="zh-CN" i="1" baseline="-25000" dirty="0" err="1">
                <a:ea typeface="宋体" charset="-122"/>
              </a:rPr>
              <a:t>Lk</a:t>
            </a:r>
            <a:r>
              <a:rPr lang="en-US" altLang="zh-CN" i="1" baseline="-25000" dirty="0">
                <a:ea typeface="宋体" charset="-122"/>
              </a:rPr>
              <a:t> </a:t>
            </a:r>
            <a:r>
              <a:rPr lang="en-US" altLang="zh-CN" i="1" dirty="0">
                <a:ea typeface="宋体" charset="-122"/>
              </a:rPr>
              <a:t>–</a:t>
            </a:r>
            <a:r>
              <a:rPr lang="en-US" altLang="zh-CN" i="1" dirty="0" err="1">
                <a:ea typeface="宋体" charset="-122"/>
              </a:rPr>
              <a:t>C</a:t>
            </a:r>
            <a:r>
              <a:rPr lang="en-US" altLang="zh-CN" i="1" baseline="-25000" dirty="0" err="1">
                <a:ea typeface="宋体" charset="-122"/>
              </a:rPr>
              <a:t>Lk</a:t>
            </a:r>
            <a:r>
              <a:rPr lang="en-US" altLang="zh-CN" i="1" dirty="0">
                <a:ea typeface="宋体" charset="-122"/>
              </a:rPr>
              <a:t>) ≤ A</a:t>
            </a:r>
            <a:r>
              <a:rPr lang="en-US" altLang="zh-CN" i="1" baseline="-25000" dirty="0">
                <a:ea typeface="宋体" charset="-122"/>
              </a:rPr>
              <a:t>k</a:t>
            </a:r>
            <a:r>
              <a:rPr lang="en-US" altLang="zh-CN" baseline="-25000" dirty="0">
                <a:ea typeface="宋体" charset="-122"/>
              </a:rPr>
              <a:t>   </a:t>
            </a:r>
            <a:r>
              <a:rPr lang="en-US" altLang="zh-CN" dirty="0">
                <a:ea typeface="宋体" charset="-122"/>
              </a:rPr>
              <a:t>for all </a:t>
            </a:r>
            <a:r>
              <a:rPr lang="en-US" altLang="zh-CN" i="1" dirty="0">
                <a:ea typeface="宋体" charset="-122"/>
              </a:rPr>
              <a:t>k)</a:t>
            </a:r>
            <a:endParaRPr lang="en-US" dirty="0"/>
          </a:p>
          <a:p>
            <a:endParaRPr lang="en-US" dirty="0"/>
          </a:p>
          <a:p>
            <a:pPr>
              <a:buFontTx/>
              <a:buAutoNum type="arabicPeriod"/>
            </a:pPr>
            <a:endParaRPr lang="en-US" dirty="0"/>
          </a:p>
          <a:p>
            <a:pPr>
              <a:buFontTx/>
              <a:buAutoNum type="arabicPeriod"/>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Resources in existence</a:t>
            </a:r>
          </a:p>
          <a:p>
            <a:r>
              <a:rPr lang="en-GB" dirty="0"/>
              <a:t>Resources available</a:t>
            </a:r>
          </a:p>
          <a:p>
            <a:r>
              <a:rPr lang="en-GB" dirty="0"/>
              <a:t>(E1, E2, E3, ..., Em)</a:t>
            </a:r>
          </a:p>
          <a:p>
            <a:r>
              <a:rPr lang="en-GB" dirty="0"/>
              <a:t>(A1, A2, A3, ..., Am)</a:t>
            </a:r>
          </a:p>
          <a:p>
            <a:r>
              <a:rPr lang="en-GB" dirty="0"/>
              <a:t>Total Request matrix</a:t>
            </a:r>
          </a:p>
          <a:p>
            <a:r>
              <a:rPr lang="en-GB" dirty="0"/>
              <a:t>Current allocation matrix</a:t>
            </a:r>
          </a:p>
          <a:p>
            <a:endParaRPr lang="en-SE" dirty="0"/>
          </a:p>
        </p:txBody>
      </p:sp>
    </p:spTree>
    <p:extLst>
      <p:ext uri="{BB962C8B-B14F-4D97-AF65-F5344CB8AC3E}">
        <p14:creationId xmlns:p14="http://schemas.microsoft.com/office/powerpoint/2010/main" val="2045575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24995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process 2 is now requesting 2 more of resource 1 and 1 more of resource 3</a:t>
            </a:r>
          </a:p>
          <a:p>
            <a:endParaRPr lang="en-SE" dirty="0"/>
          </a:p>
        </p:txBody>
      </p:sp>
    </p:spTree>
    <p:extLst>
      <p:ext uri="{BB962C8B-B14F-4D97-AF65-F5344CB8AC3E}">
        <p14:creationId xmlns:p14="http://schemas.microsoft.com/office/powerpoint/2010/main" val="306973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dirty="0"/>
              <a:t>Equivalently: do not let a philosopher take the last fork if no one will have 2 forks afterwards.</a:t>
            </a:r>
          </a:p>
          <a:p>
            <a:pPr>
              <a:lnSpc>
                <a:spcPct val="80000"/>
              </a:lnSpc>
              <a:spcBef>
                <a:spcPct val="20000"/>
              </a:spcBef>
            </a:pPr>
            <a:endParaRPr lang="en-US" altLang="ko-KR" dirty="0">
              <a:latin typeface="Helvetica" pitchFamily="34" charset="0"/>
              <a:ea typeface="굴림" charset="-127"/>
            </a:endParaRPr>
          </a:p>
          <a:p>
            <a:pPr>
              <a:lnSpc>
                <a:spcPct val="80000"/>
              </a:lnSpc>
              <a:spcBef>
                <a:spcPct val="20000"/>
              </a:spcBef>
            </a:pPr>
            <a:r>
              <a:rPr lang="en-US" altLang="ko-KR" dirty="0">
                <a:latin typeface="Helvetica" pitchFamily="34" charset="0"/>
                <a:ea typeface="굴림" charset="-127"/>
              </a:rPr>
              <a:t>5 forks/5 philosophers</a:t>
            </a:r>
          </a:p>
          <a:p>
            <a:pPr lvl="1">
              <a:lnSpc>
                <a:spcPct val="80000"/>
              </a:lnSpc>
              <a:spcBef>
                <a:spcPct val="20000"/>
              </a:spcBef>
            </a:pPr>
            <a:r>
              <a:rPr lang="en-US" altLang="ko-KR" dirty="0">
                <a:latin typeface="Helvetica" pitchFamily="34" charset="0"/>
                <a:ea typeface="굴림" charset="-127"/>
              </a:rPr>
              <a:t>Need two forks to eat</a:t>
            </a:r>
          </a:p>
          <a:p>
            <a:pPr>
              <a:lnSpc>
                <a:spcPct val="80000"/>
              </a:lnSpc>
              <a:spcBef>
                <a:spcPct val="20000"/>
              </a:spcBef>
            </a:pPr>
            <a:r>
              <a:rPr lang="en-US" altLang="ko-KR" dirty="0">
                <a:latin typeface="Helvetica" pitchFamily="34" charset="0"/>
                <a:ea typeface="굴림" charset="-127"/>
              </a:rPr>
              <a:t>What if all grab left fork at same time?</a:t>
            </a:r>
          </a:p>
          <a:p>
            <a:pPr lvl="1">
              <a:lnSpc>
                <a:spcPct val="80000"/>
              </a:lnSpc>
              <a:spcBef>
                <a:spcPct val="20000"/>
              </a:spcBef>
            </a:pPr>
            <a:r>
              <a:rPr lang="en-US" altLang="ko-KR" dirty="0">
                <a:latin typeface="Helvetica" pitchFamily="34" charset="0"/>
                <a:ea typeface="굴림" charset="-127"/>
              </a:rPr>
              <a:t>Deadlock!</a:t>
            </a:r>
          </a:p>
          <a:p>
            <a:pPr>
              <a:lnSpc>
                <a:spcPct val="80000"/>
              </a:lnSpc>
              <a:spcBef>
                <a:spcPct val="20000"/>
              </a:spcBef>
            </a:pPr>
            <a:r>
              <a:rPr lang="en-US" altLang="ko-KR" dirty="0">
                <a:latin typeface="Helvetica" pitchFamily="34" charset="0"/>
                <a:ea typeface="굴림" charset="-127"/>
              </a:rPr>
              <a:t>How to fix deadlock?</a:t>
            </a:r>
          </a:p>
          <a:p>
            <a:pPr lvl="1">
              <a:lnSpc>
                <a:spcPct val="80000"/>
              </a:lnSpc>
              <a:spcBef>
                <a:spcPct val="20000"/>
              </a:spcBef>
            </a:pPr>
            <a:r>
              <a:rPr lang="en-US" altLang="ko-KR" dirty="0">
                <a:latin typeface="Helvetica" pitchFamily="34" charset="0"/>
                <a:ea typeface="굴림" charset="-127"/>
              </a:rPr>
              <a:t>Make one of them give up a fork</a:t>
            </a:r>
          </a:p>
          <a:p>
            <a:pPr lvl="1">
              <a:lnSpc>
                <a:spcPct val="80000"/>
              </a:lnSpc>
              <a:spcBef>
                <a:spcPct val="20000"/>
              </a:spcBef>
            </a:pPr>
            <a:r>
              <a:rPr lang="en-US" altLang="ko-KR" dirty="0">
                <a:latin typeface="Helvetica" pitchFamily="34" charset="0"/>
                <a:ea typeface="굴림" charset="-127"/>
              </a:rPr>
              <a:t>Eventually everyone will get chance to eat</a:t>
            </a:r>
          </a:p>
          <a:p>
            <a:pPr>
              <a:lnSpc>
                <a:spcPct val="80000"/>
              </a:lnSpc>
              <a:spcBef>
                <a:spcPct val="20000"/>
              </a:spcBef>
            </a:pPr>
            <a:r>
              <a:rPr lang="en-US" altLang="ko-KR" dirty="0">
                <a:latin typeface="Helvetica" pitchFamily="34" charset="0"/>
                <a:ea typeface="굴림" charset="-127"/>
              </a:rPr>
              <a:t>How to prevent deadlock?</a:t>
            </a:r>
          </a:p>
          <a:p>
            <a:pPr lvl="1">
              <a:lnSpc>
                <a:spcPct val="80000"/>
              </a:lnSpc>
              <a:spcBef>
                <a:spcPct val="20000"/>
              </a:spcBef>
            </a:pPr>
            <a:r>
              <a:rPr lang="en-US" altLang="ko-KR" dirty="0">
                <a:latin typeface="Helvetica" pitchFamily="34" charset="0"/>
                <a:ea typeface="굴림" charset="-127"/>
              </a:rPr>
              <a:t>Never let philosopher take last fork if no hungry philosopher has two forks afterwards</a:t>
            </a:r>
          </a:p>
          <a:p>
            <a:endParaRPr lang="en-SE" dirty="0"/>
          </a:p>
        </p:txBody>
      </p:sp>
    </p:spTree>
    <p:extLst>
      <p:ext uri="{BB962C8B-B14F-4D97-AF65-F5344CB8AC3E}">
        <p14:creationId xmlns:p14="http://schemas.microsoft.com/office/powerpoint/2010/main" val="3383703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dirty="0">
                <a:ea typeface="宋体" charset="-122"/>
              </a:rPr>
              <a:t>When a periodic system check is done</a:t>
            </a:r>
          </a:p>
          <a:p>
            <a:pPr lvl="1">
              <a:lnSpc>
                <a:spcPct val="90000"/>
              </a:lnSpc>
            </a:pPr>
            <a:r>
              <a:rPr lang="en-US" altLang="zh-CN" dirty="0">
                <a:ea typeface="宋体" charset="-122"/>
              </a:rPr>
              <a:t>The state of the system is determined</a:t>
            </a:r>
          </a:p>
          <a:p>
            <a:pPr lvl="1">
              <a:lnSpc>
                <a:spcPct val="90000"/>
              </a:lnSpc>
            </a:pPr>
            <a:r>
              <a:rPr lang="en-US" altLang="zh-CN" dirty="0">
                <a:ea typeface="宋体" charset="-122"/>
              </a:rPr>
              <a:t>Banker’s algorithm is run</a:t>
            </a:r>
          </a:p>
          <a:p>
            <a:pPr lvl="1">
              <a:lnSpc>
                <a:spcPct val="90000"/>
              </a:lnSpc>
            </a:pPr>
            <a:r>
              <a:rPr lang="en-US" altLang="zh-CN" dirty="0">
                <a:ea typeface="宋体" charset="-122"/>
              </a:rPr>
              <a:t>Then either</a:t>
            </a:r>
          </a:p>
          <a:p>
            <a:pPr lvl="2">
              <a:lnSpc>
                <a:spcPct val="90000"/>
              </a:lnSpc>
            </a:pPr>
            <a:r>
              <a:rPr lang="en-US" altLang="zh-CN" dirty="0">
                <a:ea typeface="宋体" charset="-122"/>
              </a:rPr>
              <a:t>System is in a safe state:  no deadlock</a:t>
            </a:r>
          </a:p>
          <a:p>
            <a:pPr lvl="2">
              <a:lnSpc>
                <a:spcPct val="90000"/>
              </a:lnSpc>
            </a:pPr>
            <a:r>
              <a:rPr lang="en-US" altLang="zh-CN" dirty="0">
                <a:ea typeface="宋体" charset="-122"/>
              </a:rPr>
              <a:t>System is in an unsafe safe state: maybe deadlocked</a:t>
            </a:r>
          </a:p>
          <a:p>
            <a:pPr>
              <a:lnSpc>
                <a:spcPct val="90000"/>
              </a:lnSpc>
            </a:pPr>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pPr>
              <a:lnSpc>
                <a:spcPct val="80000"/>
              </a:lnSpc>
              <a:spcBef>
                <a:spcPct val="20000"/>
              </a:spcBef>
            </a:pPr>
            <a:r>
              <a:rPr lang="en-US" dirty="0"/>
              <a:t>Starvation vs. Deadlock</a:t>
            </a:r>
          </a:p>
          <a:p>
            <a:pPr lvl="1">
              <a:lnSpc>
                <a:spcPct val="80000"/>
              </a:lnSpc>
              <a:spcBef>
                <a:spcPct val="20000"/>
              </a:spcBef>
            </a:pPr>
            <a:r>
              <a:rPr lang="en-US" dirty="0"/>
              <a:t>Starvation: process waits indefinitely</a:t>
            </a:r>
          </a:p>
          <a:p>
            <a:pPr lvl="1">
              <a:lnSpc>
                <a:spcPct val="80000"/>
              </a:lnSpc>
              <a:spcBef>
                <a:spcPct val="20000"/>
              </a:spcBef>
            </a:pPr>
            <a:r>
              <a:rPr lang="en-US" dirty="0"/>
              <a:t>Deadlock: circular waiting for resources</a:t>
            </a:r>
          </a:p>
          <a:p>
            <a:endParaRPr lang="en-US" dirty="0">
              <a:latin typeface="Comic Sans MS"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a:latin typeface="Comic Sans MS" pitchFamily="6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35187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6-14. Summary of approaches to deadlock prevention.</a:t>
            </a:r>
          </a:p>
          <a:p>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altLang="zh-CN" sz="2800" dirty="0">
                <a:ea typeface="宋体" charset="-122"/>
              </a:rPr>
              <a:t>How do we prevent deadlock from happening under any circumstances within our application?</a:t>
            </a:r>
          </a:p>
          <a:p>
            <a:pPr eaLnBrk="1" hangingPunct="1"/>
            <a:r>
              <a:rPr lang="en-US" altLang="zh-CN" sz="2800" dirty="0">
                <a:ea typeface="宋体" charset="-122"/>
              </a:rPr>
              <a:t>Direct prevention: Design to avoid deadlock (no circular waits possible)</a:t>
            </a:r>
          </a:p>
          <a:p>
            <a:pPr eaLnBrk="1" hangingPunct="1"/>
            <a:r>
              <a:rPr lang="en-US" altLang="zh-CN" sz="2800" dirty="0">
                <a:ea typeface="宋体" charset="-122"/>
              </a:rPr>
              <a:t>Indirect prevention: prevent the occurrence of one of the necessary conditions</a:t>
            </a:r>
          </a:p>
          <a:p>
            <a:pPr lvl="1" eaLnBrk="1" hangingPunct="1"/>
            <a:r>
              <a:rPr lang="en-US" altLang="zh-CN" sz="2400" dirty="0">
                <a:ea typeface="宋体" charset="-122"/>
              </a:rPr>
              <a:t>Generally need mutual exclusion so that is not a good candidate to disallow</a:t>
            </a:r>
          </a:p>
          <a:p>
            <a:pPr eaLnBrk="1" hangingPunct="1"/>
            <a:endParaRPr lang="en-US" altLang="zh-CN" sz="2800" dirty="0">
              <a:ea typeface="宋体" charset="-122"/>
            </a:endParaRPr>
          </a:p>
          <a:p>
            <a:pPr eaLnBrk="1" hangingPunct="1"/>
            <a:endParaRPr lang="en-US" altLang="zh-CN" sz="28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May be impossible to re-request the same resource</a:t>
            </a:r>
          </a:p>
          <a:p>
            <a:r>
              <a:rPr lang="en-US" altLang="zh-CN" dirty="0">
                <a:ea typeface="宋体" charset="-122"/>
              </a:rPr>
              <a:t>Example: no deadlock (Order resources numerically)</a:t>
            </a:r>
          </a:p>
          <a:p>
            <a:endParaRPr lang="en-US"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if process L has resource 1 and process J has resource 3, the process L can request resource 3, but process J cannot request resource I and cause deadlock</a:t>
            </a:r>
          </a:p>
          <a:p>
            <a:endParaRPr lang="en-SE" dirty="0"/>
          </a:p>
        </p:txBody>
      </p:sp>
    </p:spTree>
    <p:extLst>
      <p:ext uri="{BB962C8B-B14F-4D97-AF65-F5344CB8AC3E}">
        <p14:creationId xmlns:p14="http://schemas.microsoft.com/office/powerpoint/2010/main" val="388627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248400" y="4144963"/>
            <a:ext cx="5435600" cy="20748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9"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6378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16667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9239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 id="2147483740" r:id="rId14"/>
    <p:sldLayoutId id="2147483741" r:id="rId15"/>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9.wmf"/><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1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slideLayout" Target="../slideLayouts/slideLayout14.xml"/><Relationship Id="rId6" Type="http://schemas.openxmlformats.org/officeDocument/2006/relationships/oleObject" Target="../embeddings/oleObject12.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5.wmf"/><Relationship Id="rId7" Type="http://schemas.openxmlformats.org/officeDocument/2006/relationships/image" Target="../media/image26.wmf"/><Relationship Id="rId2" Type="http://schemas.openxmlformats.org/officeDocument/2006/relationships/oleObject" Target="../embeddings/oleObject15.bin"/><Relationship Id="rId1" Type="http://schemas.openxmlformats.org/officeDocument/2006/relationships/slideLayout" Target="../slideLayouts/slideLayout14.xml"/><Relationship Id="rId6" Type="http://schemas.openxmlformats.org/officeDocument/2006/relationships/oleObject" Target="../embeddings/oleObject16.bin"/><Relationship Id="rId11" Type="http://schemas.openxmlformats.org/officeDocument/2006/relationships/image" Target="../media/image28.wmf"/><Relationship Id="rId5" Type="http://schemas.openxmlformats.org/officeDocument/2006/relationships/image" Target="../media/image2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18.bin"/><Relationship Id="rId1" Type="http://schemas.openxmlformats.org/officeDocument/2006/relationships/slideLayout" Target="../slideLayouts/slideLayout14.xml"/><Relationship Id="rId6" Type="http://schemas.openxmlformats.org/officeDocument/2006/relationships/oleObject" Target="../embeddings/oleObject20.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2.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23.bin"/><Relationship Id="rId1" Type="http://schemas.openxmlformats.org/officeDocument/2006/relationships/slideLayout" Target="../slideLayouts/slideLayout14.xml"/><Relationship Id="rId6" Type="http://schemas.openxmlformats.org/officeDocument/2006/relationships/oleObject" Target="../embeddings/oleObject25.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7.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28.bin"/><Relationship Id="rId1" Type="http://schemas.openxmlformats.org/officeDocument/2006/relationships/slideLayout" Target="../slideLayouts/slideLayout14.xml"/><Relationship Id="rId6" Type="http://schemas.openxmlformats.org/officeDocument/2006/relationships/oleObject" Target="../embeddings/oleObject30.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2.wmf"/></Relationships>
</file>

<file path=ppt/slides/_rels/slide3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8.wmf"/><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45.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49.wmf"/><Relationship Id="rId7" Type="http://schemas.openxmlformats.org/officeDocument/2006/relationships/image" Target="../media/image50.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11" Type="http://schemas.openxmlformats.org/officeDocument/2006/relationships/image" Target="../media/image28.wmf"/><Relationship Id="rId5" Type="http://schemas.openxmlformats.org/officeDocument/2006/relationships/image" Target="../media/image21.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1.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oleObject" Target="../embeddings/oleObject43.bin"/><Relationship Id="rId1" Type="http://schemas.openxmlformats.org/officeDocument/2006/relationships/slideLayout" Target="../slideLayouts/slideLayout14.xml"/><Relationship Id="rId6" Type="http://schemas.openxmlformats.org/officeDocument/2006/relationships/oleObject" Target="../embeddings/oleObject45.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4.wmf"/></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youtube.com/watch?v=AvPjOyeJbBM" TargetMode="Externa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youtube.com/watch?v=T0FXvTHcYi4"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0.wmf"/><Relationship Id="rId7" Type="http://schemas.openxmlformats.org/officeDocument/2006/relationships/image" Target="../media/image62.wmf"/><Relationship Id="rId2" Type="http://schemas.openxmlformats.org/officeDocument/2006/relationships/oleObject" Target="../embeddings/oleObject48.bin"/><Relationship Id="rId1" Type="http://schemas.openxmlformats.org/officeDocument/2006/relationships/slideLayout" Target="../slideLayouts/slideLayout14.xml"/><Relationship Id="rId6" Type="http://schemas.openxmlformats.org/officeDocument/2006/relationships/oleObject" Target="../embeddings/oleObject50.bin"/><Relationship Id="rId5" Type="http://schemas.openxmlformats.org/officeDocument/2006/relationships/image" Target="../media/image61.wmf"/><Relationship Id="rId10" Type="http://schemas.openxmlformats.org/officeDocument/2006/relationships/image" Target="../media/image63.wmf"/><Relationship Id="rId4" Type="http://schemas.openxmlformats.org/officeDocument/2006/relationships/oleObject" Target="../embeddings/oleObject49.bin"/><Relationship Id="rId9" Type="http://schemas.openxmlformats.org/officeDocument/2006/relationships/oleObject" Target="../embeddings/oleObject51.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60.wmf"/><Relationship Id="rId7" Type="http://schemas.openxmlformats.org/officeDocument/2006/relationships/image" Target="../media/image65.wmf"/><Relationship Id="rId2" Type="http://schemas.openxmlformats.org/officeDocument/2006/relationships/oleObject" Target="../embeddings/oleObject52.bin"/><Relationship Id="rId1" Type="http://schemas.openxmlformats.org/officeDocument/2006/relationships/slideLayout" Target="../slideLayouts/slideLayout14.xml"/><Relationship Id="rId6" Type="http://schemas.openxmlformats.org/officeDocument/2006/relationships/oleObject" Target="../embeddings/oleObject54.bin"/><Relationship Id="rId11" Type="http://schemas.openxmlformats.org/officeDocument/2006/relationships/image" Target="../media/image62.wmf"/><Relationship Id="rId5" Type="http://schemas.openxmlformats.org/officeDocument/2006/relationships/image" Target="../media/image64.wmf"/><Relationship Id="rId10" Type="http://schemas.openxmlformats.org/officeDocument/2006/relationships/oleObject" Target="../embeddings/oleObject50.bin"/><Relationship Id="rId4" Type="http://schemas.openxmlformats.org/officeDocument/2006/relationships/oleObject" Target="../embeddings/oleObject53.bin"/><Relationship Id="rId9" Type="http://schemas.openxmlformats.org/officeDocument/2006/relationships/image" Target="../media/image6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dirty="0"/>
              <a:t>(3) </a:t>
            </a:r>
            <a:r>
              <a:rPr lang="en-US" altLang="zh-CN" dirty="0">
                <a:ea typeface="宋体" charset="-122"/>
              </a:rPr>
              <a:t>Order resources numerically</a:t>
            </a:r>
          </a:p>
        </p:txBody>
      </p:sp>
      <p:sp>
        <p:nvSpPr>
          <p:cNvPr id="18437" name="Rectangle 3"/>
          <p:cNvSpPr>
            <a:spLocks noGrp="1" noChangeArrowheads="1"/>
          </p:cNvSpPr>
          <p:nvPr>
            <p:ph type="body" idx="1"/>
          </p:nvPr>
        </p:nvSpPr>
        <p:spPr>
          <a:xfrm>
            <a:off x="152400" y="838200"/>
            <a:ext cx="4572000" cy="5867400"/>
          </a:xfrm>
        </p:spPr>
        <p:txBody>
          <a:bodyPr>
            <a:normAutofit/>
          </a:bodyPr>
          <a:lstStyle/>
          <a:p>
            <a:pPr eaLnBrk="1" hangingPunct="1">
              <a:lnSpc>
                <a:spcPct val="80000"/>
              </a:lnSpc>
            </a:pPr>
            <a:r>
              <a:rPr lang="en-US" altLang="zh-CN" sz="2800" dirty="0">
                <a:ea typeface="宋体" charset="-122"/>
              </a:rPr>
              <a:t>Prevent circular wait</a:t>
            </a:r>
          </a:p>
          <a:p>
            <a:pPr lvl="1">
              <a:lnSpc>
                <a:spcPct val="80000"/>
              </a:lnSpc>
            </a:pPr>
            <a:r>
              <a:rPr lang="en-US" sz="2400" dirty="0">
                <a:ea typeface="宋体" charset="-122"/>
              </a:rPr>
              <a:t>Define a total order of resources; If a process holds  certain resources, it can subsequently request only resources that follow the types of held resources in the total order.</a:t>
            </a:r>
          </a:p>
          <a:p>
            <a:pPr lvl="1">
              <a:lnSpc>
                <a:spcPct val="80000"/>
              </a:lnSpc>
            </a:pPr>
            <a:r>
              <a:rPr lang="en-US" altLang="zh-CN" sz="2400" dirty="0">
                <a:ea typeface="宋体" charset="-122"/>
              </a:rPr>
              <a:t>This prevents a process from requesting a resource that might cause a circular wait. </a:t>
            </a:r>
          </a:p>
          <a:p>
            <a:pPr lvl="2">
              <a:lnSpc>
                <a:spcPct val="80000"/>
              </a:lnSpc>
            </a:pPr>
            <a:r>
              <a:rPr lang="en-US" altLang="zh-CN" sz="2000" dirty="0">
                <a:ea typeface="宋体" charset="-122"/>
              </a:rPr>
              <a:t>Example; all processes requests sem1 before sem2</a:t>
            </a:r>
          </a:p>
          <a:p>
            <a:pPr lvl="2">
              <a:lnSpc>
                <a:spcPct val="80000"/>
              </a:lnSpc>
            </a:pPr>
            <a:r>
              <a:rPr lang="en-US" altLang="zh-CN" sz="2000" dirty="0">
                <a:ea typeface="宋体" charset="-122"/>
              </a:rPr>
              <a:t>Another solution to Dining Philosopher’s problem</a:t>
            </a:r>
          </a:p>
          <a:p>
            <a:pPr lvl="1" eaLnBrk="1" hangingPunct="1">
              <a:lnSpc>
                <a:spcPct val="80000"/>
              </a:lnSpc>
            </a:pPr>
            <a:r>
              <a:rPr lang="en-US" altLang="zh-CN" sz="2400" dirty="0">
                <a:ea typeface="宋体" charset="-122"/>
              </a:rPr>
              <a:t>Introduces inefficiencies and can deny resources unnecessarily.  </a:t>
            </a:r>
          </a:p>
        </p:txBody>
      </p:sp>
      <p:sp>
        <p:nvSpPr>
          <p:cNvPr id="2" name="Plassholder for innhold 2">
            <a:extLst>
              <a:ext uri="{FF2B5EF4-FFF2-40B4-BE49-F238E27FC236}">
                <a16:creationId xmlns:a16="http://schemas.microsoft.com/office/drawing/2014/main" id="{5FC460AB-55E0-DE00-2A2F-E56708C8C4A3}"/>
              </a:ext>
            </a:extLst>
          </p:cNvPr>
          <p:cNvSpPr txBox="1">
            <a:spLocks/>
          </p:cNvSpPr>
          <p:nvPr/>
        </p:nvSpPr>
        <p:spPr bwMode="auto">
          <a:xfrm>
            <a:off x="8534400" y="838200"/>
            <a:ext cx="3505200" cy="546664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3" name="Plassholder for innhold 2">
            <a:extLst>
              <a:ext uri="{FF2B5EF4-FFF2-40B4-BE49-F238E27FC236}">
                <a16:creationId xmlns:a16="http://schemas.microsoft.com/office/drawing/2014/main" id="{1FAAC844-BFFC-2171-4F3E-54C0D32604C9}"/>
              </a:ext>
            </a:extLst>
          </p:cNvPr>
          <p:cNvSpPr txBox="1">
            <a:spLocks/>
          </p:cNvSpPr>
          <p:nvPr/>
        </p:nvSpPr>
        <p:spPr bwMode="auto">
          <a:xfrm>
            <a:off x="4953000" y="838200"/>
            <a:ext cx="3505200" cy="546664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a:solidFill>
                  <a:srgbClr val="FF0000"/>
                </a:solidFill>
                <a:latin typeface="Courier New" panose="02070309020205020404" pitchFamily="49" charset="0"/>
                <a:cs typeface="Courier New" panose="02070309020205020404" pitchFamily="49" charset="0"/>
              </a:rPr>
              <a:t>sem2.wait();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1D34C519-DBDE-BD19-C5C6-C123A912D812}"/>
              </a:ext>
            </a:extLst>
          </p:cNvPr>
          <p:cNvSpPr txBox="1"/>
          <p:nvPr/>
        </p:nvSpPr>
        <p:spPr>
          <a:xfrm>
            <a:off x="5661085" y="6249579"/>
            <a:ext cx="2258823" cy="461665"/>
          </a:xfrm>
          <a:prstGeom prst="rect">
            <a:avLst/>
          </a:prstGeom>
          <a:noFill/>
        </p:spPr>
        <p:txBody>
          <a:bodyPr wrap="none" rtlCol="0">
            <a:spAutoFit/>
          </a:bodyPr>
          <a:lstStyle/>
          <a:p>
            <a:r>
              <a:rPr lang="en-GB" sz="2400" dirty="0">
                <a:latin typeface="Gill Sans Light"/>
              </a:rPr>
              <a:t>Possible deadlock</a:t>
            </a:r>
            <a:endParaRPr lang="en-SE" sz="2400" dirty="0">
              <a:latin typeface="Gill Sans Light"/>
            </a:endParaRPr>
          </a:p>
        </p:txBody>
      </p:sp>
      <p:sp>
        <p:nvSpPr>
          <p:cNvPr id="5" name="TextBox 4">
            <a:extLst>
              <a:ext uri="{FF2B5EF4-FFF2-40B4-BE49-F238E27FC236}">
                <a16:creationId xmlns:a16="http://schemas.microsoft.com/office/drawing/2014/main" id="{31E73A95-3CB5-5463-2F95-1C309062BD9D}"/>
              </a:ext>
            </a:extLst>
          </p:cNvPr>
          <p:cNvSpPr txBox="1"/>
          <p:nvPr/>
        </p:nvSpPr>
        <p:spPr>
          <a:xfrm>
            <a:off x="9394885" y="6249579"/>
            <a:ext cx="1718932" cy="461665"/>
          </a:xfrm>
          <a:prstGeom prst="rect">
            <a:avLst/>
          </a:prstGeom>
          <a:noFill/>
        </p:spPr>
        <p:txBody>
          <a:bodyPr wrap="none" rtlCol="0">
            <a:spAutoFit/>
          </a:bodyPr>
          <a:lstStyle/>
          <a:p>
            <a:r>
              <a:rPr lang="en-GB" sz="2400" dirty="0">
                <a:latin typeface="Gill Sans Light"/>
              </a:rPr>
              <a:t>No deadlock</a:t>
            </a:r>
            <a:endParaRPr lang="en-SE" sz="2400" dirty="0">
              <a:latin typeface="Gill Sans Light"/>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795462" y="-152400"/>
            <a:ext cx="8601075" cy="1143000"/>
          </a:xfrm>
        </p:spPr>
        <p:txBody>
          <a:bodyPr/>
          <a:lstStyle/>
          <a:p>
            <a:r>
              <a:rPr lang="en-US" dirty="0"/>
              <a:t>(4) </a:t>
            </a:r>
            <a:r>
              <a:rPr lang="en-US" altLang="zh-CN" dirty="0">
                <a:ea typeface="宋体" charset="-122"/>
              </a:rPr>
              <a:t>Take resources away</a:t>
            </a:r>
          </a:p>
        </p:txBody>
      </p:sp>
      <p:sp>
        <p:nvSpPr>
          <p:cNvPr id="17413" name="Rectangle 3"/>
          <p:cNvSpPr>
            <a:spLocks noGrp="1" noChangeArrowheads="1"/>
          </p:cNvSpPr>
          <p:nvPr>
            <p:ph type="body" idx="1"/>
          </p:nvPr>
        </p:nvSpPr>
        <p:spPr>
          <a:xfrm>
            <a:off x="914400" y="914400"/>
            <a:ext cx="10744199" cy="5486400"/>
          </a:xfrm>
        </p:spPr>
        <p:txBody>
          <a:bodyPr>
            <a:normAutofit/>
          </a:bodyPr>
          <a:lstStyle/>
          <a:p>
            <a:pPr eaLnBrk="1" hangingPunct="1">
              <a:lnSpc>
                <a:spcPct val="90000"/>
              </a:lnSpc>
            </a:pPr>
            <a:r>
              <a:rPr lang="en-US" altLang="zh-CN" dirty="0">
                <a:ea typeface="宋体" charset="-122"/>
              </a:rPr>
              <a:t>Allow preemption. Can be implemented in different ways</a:t>
            </a:r>
          </a:p>
          <a:p>
            <a:pPr lvl="1">
              <a:lnSpc>
                <a:spcPct val="90000"/>
              </a:lnSpc>
            </a:pPr>
            <a:r>
              <a:rPr lang="en-GB" altLang="zh-CN" dirty="0">
                <a:ea typeface="宋体" charset="-122"/>
              </a:rPr>
              <a:t>Abort all deadlocked processes: most common solution implemented in OSs.</a:t>
            </a:r>
          </a:p>
          <a:p>
            <a:pPr lvl="1">
              <a:lnSpc>
                <a:spcPct val="90000"/>
              </a:lnSpc>
            </a:pPr>
            <a:r>
              <a:rPr lang="en-US" altLang="zh-CN" dirty="0">
                <a:ea typeface="宋体" charset="-122"/>
              </a:rPr>
              <a:t>If a process holding a resource is denied another resource and forced to wait, it must relinquish the resource it is holding and request it again (if needed) when the blocked resource is available</a:t>
            </a:r>
          </a:p>
          <a:p>
            <a:pPr lvl="1">
              <a:lnSpc>
                <a:spcPct val="90000"/>
              </a:lnSpc>
            </a:pPr>
            <a:r>
              <a:rPr lang="en-US" altLang="zh-CN" dirty="0">
                <a:ea typeface="宋体" charset="-122"/>
              </a:rPr>
              <a:t>If a process requests a resource that is in use (usually by a lower priority process), the process using the resource will be preempted and the resource will be supplied to the requesting process.  </a:t>
            </a:r>
          </a:p>
          <a:p>
            <a:pPr lvl="1">
              <a:lnSpc>
                <a:spcPct val="90000"/>
              </a:lnSpc>
            </a:pPr>
            <a:r>
              <a:rPr lang="en-US" altLang="zh-CN" dirty="0">
                <a:ea typeface="宋体" charset="-122"/>
              </a:rPr>
              <a:t>Requires additional OS complexity</a:t>
            </a:r>
          </a:p>
          <a:p>
            <a:pPr>
              <a:lnSpc>
                <a:spcPct val="90000"/>
              </a:lnSpc>
            </a:pPr>
            <a:r>
              <a:rPr lang="en-US" altLang="zh-CN" dirty="0">
                <a:ea typeface="宋体" charset="-122"/>
              </a:rPr>
              <a:t>Used for deadlock recovery, not prevention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dirty="0">
                <a:ea typeface="宋体" charset="-122"/>
              </a:rPr>
              <a:t>Ostrich algorithm</a:t>
            </a:r>
          </a:p>
        </p:txBody>
      </p:sp>
      <p:sp>
        <p:nvSpPr>
          <p:cNvPr id="19461" name="Rectangle 3"/>
          <p:cNvSpPr>
            <a:spLocks noGrp="1" noChangeArrowheads="1"/>
          </p:cNvSpPr>
          <p:nvPr>
            <p:ph type="body" idx="1"/>
          </p:nvPr>
        </p:nvSpPr>
        <p:spPr>
          <a:xfrm>
            <a:off x="381000" y="838199"/>
            <a:ext cx="8458200" cy="5715001"/>
          </a:xfrm>
        </p:spPr>
        <p:txBody>
          <a:bodyPr>
            <a:normAutofit/>
          </a:bodyPr>
          <a:lstStyle/>
          <a:p>
            <a:pPr eaLnBrk="1" hangingPunct="1">
              <a:lnSpc>
                <a:spcPct val="90000"/>
              </a:lnSpc>
            </a:pPr>
            <a:r>
              <a:rPr lang="en-US" altLang="zh-CN" dirty="0">
                <a:ea typeface="宋体" charset="-122"/>
              </a:rPr>
              <a:t>Ignore the possibility of deadlock, maybe it won’t happen</a:t>
            </a:r>
          </a:p>
          <a:p>
            <a:pPr lvl="1" eaLnBrk="1" hangingPunct="1">
              <a:lnSpc>
                <a:spcPct val="90000"/>
              </a:lnSpc>
            </a:pPr>
            <a:r>
              <a:rPr lang="en-US" altLang="zh-CN" dirty="0">
                <a:ea typeface="宋体" charset="-122"/>
              </a:rPr>
              <a:t>In some situations this may even be reasonable, but not in all</a:t>
            </a:r>
          </a:p>
          <a:p>
            <a:pPr lvl="1" eaLnBrk="1" hangingPunct="1">
              <a:lnSpc>
                <a:spcPct val="90000"/>
              </a:lnSpc>
            </a:pPr>
            <a:r>
              <a:rPr lang="en-US" altLang="zh-CN" dirty="0">
                <a:ea typeface="宋体" charset="-122"/>
              </a:rPr>
              <a:t>If a deadlock in a process will happen only once in 100 years of continuous operation we may not want to make changes that will likely decrease efficiency to avoid that rare event.</a:t>
            </a:r>
          </a:p>
          <a:p>
            <a:pPr>
              <a:lnSpc>
                <a:spcPct val="90000"/>
              </a:lnSpc>
            </a:pPr>
            <a:r>
              <a:rPr lang="en-US" altLang="zh-CN" dirty="0">
                <a:ea typeface="宋体" charset="-122"/>
              </a:rPr>
              <a:t>In mission critical applications, the ostrich algorithm approach is inappropriate if a catastrophic failure may result from a deadlock.</a:t>
            </a:r>
          </a:p>
        </p:txBody>
      </p:sp>
      <p:pic>
        <p:nvPicPr>
          <p:cNvPr id="1026" name="Picture 2" descr="a man in a suit is laying on the ground with his head in the sand and the word mistake on the bottom">
            <a:extLst>
              <a:ext uri="{FF2B5EF4-FFF2-40B4-BE49-F238E27FC236}">
                <a16:creationId xmlns:a16="http://schemas.microsoft.com/office/drawing/2014/main" id="{42A17A8C-3C1C-2A32-A4E9-8813D20D0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190" y="2381250"/>
            <a:ext cx="264795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8178229" y="1983340"/>
            <a:ext cx="2057400" cy="2628900"/>
            <a:chOff x="4224" y="408"/>
            <a:chExt cx="1296" cy="1656"/>
          </a:xfrm>
        </p:grpSpPr>
        <p:sp>
          <p:nvSpPr>
            <p:cNvPr id="526383" name="Rectangle 47"/>
            <p:cNvSpPr>
              <a:spLocks noChangeArrowheads="1"/>
            </p:cNvSpPr>
            <p:nvPr/>
          </p:nvSpPr>
          <p:spPr bwMode="auto">
            <a:xfrm>
              <a:off x="4224" y="432"/>
              <a:ext cx="1296" cy="16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84" name="Text Box 48"/>
            <p:cNvSpPr txBox="1">
              <a:spLocks noChangeArrowheads="1"/>
            </p:cNvSpPr>
            <p:nvPr/>
          </p:nvSpPr>
          <p:spPr bwMode="auto">
            <a:xfrm>
              <a:off x="4440" y="408"/>
              <a:ext cx="865"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2400" b="0" u="sng">
                  <a:solidFill>
                    <a:srgbClr val="000000"/>
                  </a:solidFill>
                  <a:latin typeface="Helvetica"/>
                </a:rPr>
                <a:t>Symbols</a:t>
              </a:r>
            </a:p>
          </p:txBody>
        </p:sp>
      </p:grpSp>
      <p:sp>
        <p:nvSpPr>
          <p:cNvPr id="526338" name="Rectangle 2"/>
          <p:cNvSpPr>
            <a:spLocks noGrp="1" noChangeArrowheads="1"/>
          </p:cNvSpPr>
          <p:nvPr>
            <p:ph type="title"/>
          </p:nvPr>
        </p:nvSpPr>
        <p:spPr/>
        <p:txBody>
          <a:bodyPr/>
          <a:lstStyle/>
          <a:p>
            <a:r>
              <a:rPr lang="en-US" dirty="0"/>
              <a:t>Resource-allocation graph (RAG)</a:t>
            </a:r>
          </a:p>
        </p:txBody>
      </p:sp>
      <p:sp>
        <p:nvSpPr>
          <p:cNvPr id="526339" name="Rectangle 3"/>
          <p:cNvSpPr>
            <a:spLocks noGrp="1" noChangeArrowheads="1"/>
          </p:cNvSpPr>
          <p:nvPr>
            <p:ph type="body" idx="1"/>
          </p:nvPr>
        </p:nvSpPr>
        <p:spPr>
          <a:xfrm>
            <a:off x="533400" y="838200"/>
            <a:ext cx="10058400" cy="5562600"/>
          </a:xfrm>
        </p:spPr>
        <p:txBody>
          <a:bodyPr>
            <a:normAutofit lnSpcReduction="10000"/>
          </a:bodyPr>
          <a:lstStyle/>
          <a:p>
            <a:r>
              <a:rPr lang="en-US" dirty="0"/>
              <a:t>System Model				</a:t>
            </a:r>
            <a:endParaRPr lang="en-US" u="sng" dirty="0"/>
          </a:p>
          <a:p>
            <a:pPr lvl="1"/>
            <a:r>
              <a:rPr lang="en-US" dirty="0"/>
              <a:t>A set of processes </a:t>
            </a:r>
            <a:r>
              <a:rPr lang="en-US" i="1" dirty="0"/>
              <a:t>P</a:t>
            </a:r>
            <a:r>
              <a:rPr lang="en-US" i="1" baseline="-25000" dirty="0"/>
              <a:t>1</a:t>
            </a:r>
            <a:r>
              <a:rPr lang="en-US" i="1" dirty="0"/>
              <a:t>, P</a:t>
            </a:r>
            <a:r>
              <a:rPr lang="en-US" i="1" baseline="-25000" dirty="0"/>
              <a:t>2</a:t>
            </a:r>
            <a:r>
              <a:rPr lang="en-US" i="1" dirty="0"/>
              <a:t>, </a:t>
            </a:r>
            <a:r>
              <a:rPr lang="en-US" dirty="0"/>
              <a:t>. . ., </a:t>
            </a:r>
            <a:r>
              <a:rPr lang="en-US" i="1" dirty="0" err="1"/>
              <a:t>P</a:t>
            </a:r>
            <a:r>
              <a:rPr lang="en-US" i="1" baseline="-25000" dirty="0" err="1"/>
              <a:t>n</a:t>
            </a:r>
            <a:endParaRPr lang="en-US" dirty="0"/>
          </a:p>
          <a:p>
            <a:pPr lvl="1"/>
            <a:r>
              <a:rPr lang="en-US" dirty="0"/>
              <a:t>Resource types </a:t>
            </a:r>
            <a:r>
              <a:rPr lang="en-US" i="1" dirty="0"/>
              <a:t>R</a:t>
            </a:r>
            <a:r>
              <a:rPr lang="en-US" baseline="-25000" dirty="0"/>
              <a:t>1</a:t>
            </a:r>
            <a:r>
              <a:rPr lang="en-US" dirty="0"/>
              <a:t>, </a:t>
            </a:r>
            <a:r>
              <a:rPr lang="en-US" i="1" dirty="0"/>
              <a:t>R</a:t>
            </a:r>
            <a:r>
              <a:rPr lang="en-US" baseline="-25000" dirty="0"/>
              <a:t>2</a:t>
            </a:r>
            <a:r>
              <a:rPr lang="en-US" dirty="0"/>
              <a:t>, . . ., </a:t>
            </a:r>
            <a:r>
              <a:rPr lang="en-US" i="1" dirty="0" err="1"/>
              <a:t>R</a:t>
            </a:r>
            <a:r>
              <a:rPr lang="en-US" baseline="-25000" dirty="0" err="1"/>
              <a:t>m</a:t>
            </a:r>
            <a:endParaRPr lang="en-US" baseline="-25000" dirty="0"/>
          </a:p>
          <a:p>
            <a:pPr lvl="2">
              <a:buFontTx/>
              <a:buNone/>
            </a:pPr>
            <a:r>
              <a:rPr lang="en-US" i="1" dirty="0"/>
              <a:t>	CPU cycles, memory space, I/O devices</a:t>
            </a:r>
          </a:p>
          <a:p>
            <a:pPr lvl="1"/>
            <a:r>
              <a:rPr lang="en-US" dirty="0"/>
              <a:t>Each resource type </a:t>
            </a:r>
            <a:r>
              <a:rPr lang="en-US" i="1" dirty="0" err="1"/>
              <a:t>R</a:t>
            </a:r>
            <a:r>
              <a:rPr lang="en-US" baseline="-25000" dirty="0" err="1"/>
              <a:t>i</a:t>
            </a:r>
            <a:r>
              <a:rPr lang="en-US" dirty="0"/>
              <a:t> has </a:t>
            </a:r>
            <a:r>
              <a:rPr lang="en-US" i="1" dirty="0" err="1"/>
              <a:t>W</a:t>
            </a:r>
            <a:r>
              <a:rPr lang="en-US" baseline="-25000" dirty="0" err="1"/>
              <a:t>i</a:t>
            </a:r>
            <a:r>
              <a:rPr lang="en-US" dirty="0"/>
              <a:t> instances.</a:t>
            </a:r>
          </a:p>
          <a:p>
            <a:pPr lvl="1"/>
            <a:r>
              <a:rPr lang="en-US" dirty="0"/>
              <a:t>Each process utilizes a resource as follows:</a:t>
            </a:r>
          </a:p>
          <a:p>
            <a:pPr lvl="2"/>
            <a:r>
              <a:rPr lang="en-US" sz="2000" dirty="0">
                <a:latin typeface="Courier New" pitchFamily="49" charset="0"/>
              </a:rPr>
              <a:t>Request() / Use() / Release()</a:t>
            </a:r>
          </a:p>
          <a:p>
            <a:r>
              <a:rPr lang="en-US" dirty="0"/>
              <a:t>Resource-Allocation Graph (RAG):</a:t>
            </a:r>
          </a:p>
          <a:p>
            <a:pPr lvl="1"/>
            <a:r>
              <a:rPr lang="en-US" dirty="0"/>
              <a:t>V is partitioned into two types:</a:t>
            </a:r>
          </a:p>
          <a:p>
            <a:pPr lvl="2"/>
            <a:r>
              <a:rPr lang="en-US" i="1" dirty="0"/>
              <a:t>P</a:t>
            </a:r>
            <a:r>
              <a:rPr lang="en-US" dirty="0"/>
              <a:t> = {</a:t>
            </a:r>
            <a:r>
              <a:rPr lang="en-US" i="1" dirty="0"/>
              <a:t>P</a:t>
            </a:r>
            <a:r>
              <a:rPr lang="en-US" baseline="-25000" dirty="0"/>
              <a:t>1</a:t>
            </a:r>
            <a:r>
              <a:rPr lang="en-US" dirty="0"/>
              <a:t>, </a:t>
            </a:r>
            <a:r>
              <a:rPr lang="en-US" i="1" dirty="0"/>
              <a:t>P</a:t>
            </a:r>
            <a:r>
              <a:rPr lang="en-US" baseline="-25000" dirty="0"/>
              <a:t>2</a:t>
            </a:r>
            <a:r>
              <a:rPr lang="en-US" dirty="0"/>
              <a:t>, …, </a:t>
            </a:r>
            <a:r>
              <a:rPr lang="en-US" i="1" dirty="0" err="1"/>
              <a:t>P</a:t>
            </a:r>
            <a:r>
              <a:rPr lang="en-US" i="1" baseline="-25000" dirty="0" err="1"/>
              <a:t>n</a:t>
            </a:r>
            <a:r>
              <a:rPr lang="en-US" dirty="0"/>
              <a:t>}, set of processes in the system.</a:t>
            </a:r>
          </a:p>
          <a:p>
            <a:pPr lvl="2"/>
            <a:r>
              <a:rPr lang="en-US" i="1"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set of resource types in system</a:t>
            </a:r>
          </a:p>
          <a:p>
            <a:pPr lvl="1"/>
            <a:r>
              <a:rPr lang="en-US" dirty="0"/>
              <a:t>request edge – directed edge </a:t>
            </a:r>
            <a:r>
              <a:rPr lang="en-US" i="1" dirty="0"/>
              <a:t>P</a:t>
            </a:r>
            <a:r>
              <a:rPr lang="en-US" baseline="-25000" dirty="0"/>
              <a:t>1 </a:t>
            </a:r>
            <a:r>
              <a:rPr lang="en-US" dirty="0">
                <a:sym typeface="Symbol" pitchFamily="18" charset="2"/>
              </a:rPr>
              <a:t> </a:t>
            </a:r>
            <a:r>
              <a:rPr lang="en-US" i="1" dirty="0" err="1">
                <a:sym typeface="Symbol" pitchFamily="18" charset="2"/>
              </a:rPr>
              <a:t>R</a:t>
            </a:r>
            <a:r>
              <a:rPr lang="en-US" i="1" baseline="-25000" dirty="0" err="1">
                <a:sym typeface="Symbol" pitchFamily="18" charset="2"/>
              </a:rPr>
              <a:t>j</a:t>
            </a:r>
            <a:endParaRPr lang="en-US" i="1" dirty="0">
              <a:sym typeface="Symbol" pitchFamily="18" charset="2"/>
            </a:endParaRPr>
          </a:p>
          <a:p>
            <a:pPr lvl="1"/>
            <a:r>
              <a:rPr lang="en-US" dirty="0">
                <a:sym typeface="Symbol" pitchFamily="18" charset="2"/>
              </a:rPr>
              <a:t>assignment edge </a:t>
            </a:r>
            <a:r>
              <a:rPr lang="en-US" dirty="0"/>
              <a:t>– directed edge </a:t>
            </a:r>
            <a:r>
              <a:rPr lang="en-US" i="1" dirty="0" err="1"/>
              <a:t>R</a:t>
            </a:r>
            <a:r>
              <a:rPr lang="en-US" i="1" baseline="-25000" dirty="0" err="1"/>
              <a:t>j</a:t>
            </a:r>
            <a:r>
              <a:rPr lang="en-US" i="1"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p>
        </p:txBody>
      </p:sp>
      <p:grpSp>
        <p:nvGrpSpPr>
          <p:cNvPr id="3" name="Group 46"/>
          <p:cNvGrpSpPr>
            <a:grpSpLocks/>
          </p:cNvGrpSpPr>
          <p:nvPr/>
        </p:nvGrpSpPr>
        <p:grpSpPr bwMode="auto">
          <a:xfrm>
            <a:off x="8483030" y="3224767"/>
            <a:ext cx="1509713" cy="1312863"/>
            <a:chOff x="4272" y="1104"/>
            <a:chExt cx="951" cy="827"/>
          </a:xfrm>
        </p:grpSpPr>
        <p:grpSp>
          <p:nvGrpSpPr>
            <p:cNvPr id="4" name="Group 43"/>
            <p:cNvGrpSpPr>
              <a:grpSpLocks/>
            </p:cNvGrpSpPr>
            <p:nvPr/>
          </p:nvGrpSpPr>
          <p:grpSpPr bwMode="auto">
            <a:xfrm>
              <a:off x="4272" y="1152"/>
              <a:ext cx="375" cy="582"/>
              <a:chOff x="4320" y="755"/>
              <a:chExt cx="375" cy="582"/>
            </a:xfrm>
          </p:grpSpPr>
          <p:grpSp>
            <p:nvGrpSpPr>
              <p:cNvPr id="5" name="Group 13"/>
              <p:cNvGrpSpPr>
                <a:grpSpLocks/>
              </p:cNvGrpSpPr>
              <p:nvPr/>
            </p:nvGrpSpPr>
            <p:grpSpPr bwMode="auto">
              <a:xfrm>
                <a:off x="4320" y="755"/>
                <a:ext cx="375" cy="328"/>
                <a:chOff x="1680" y="816"/>
                <a:chExt cx="384" cy="336"/>
              </a:xfrm>
            </p:grpSpPr>
            <p:sp>
              <p:nvSpPr>
                <p:cNvPr id="526350" name="Rectangle 1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51" name="Oval 1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52" name="Text Box 16"/>
              <p:cNvSpPr txBox="1">
                <a:spLocks noChangeArrowheads="1"/>
              </p:cNvSpPr>
              <p:nvPr/>
            </p:nvSpPr>
            <p:spPr bwMode="auto">
              <a:xfrm>
                <a:off x="4370" y="1104"/>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6" name="Group 28"/>
            <p:cNvGrpSpPr>
              <a:grpSpLocks/>
            </p:cNvGrpSpPr>
            <p:nvPr/>
          </p:nvGrpSpPr>
          <p:grpSpPr bwMode="auto">
            <a:xfrm>
              <a:off x="4848" y="1104"/>
              <a:ext cx="375" cy="827"/>
              <a:chOff x="1584" y="2064"/>
              <a:chExt cx="384" cy="847"/>
            </a:xfrm>
          </p:grpSpPr>
          <p:grpSp>
            <p:nvGrpSpPr>
              <p:cNvPr id="7" name="Group 29"/>
              <p:cNvGrpSpPr>
                <a:grpSpLocks/>
              </p:cNvGrpSpPr>
              <p:nvPr/>
            </p:nvGrpSpPr>
            <p:grpSpPr bwMode="auto">
              <a:xfrm>
                <a:off x="1584" y="2064"/>
                <a:ext cx="384" cy="576"/>
                <a:chOff x="1584" y="2064"/>
                <a:chExt cx="384" cy="576"/>
              </a:xfrm>
            </p:grpSpPr>
            <p:sp>
              <p:nvSpPr>
                <p:cNvPr id="526366" name="Rectangle 3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7" name="Oval 3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8" name="Oval 3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9" name="Oval 3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70" name="Text Box 3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grpSp>
        <p:nvGrpSpPr>
          <p:cNvPr id="8" name="Group 45"/>
          <p:cNvGrpSpPr>
            <a:grpSpLocks/>
          </p:cNvGrpSpPr>
          <p:nvPr/>
        </p:nvGrpSpPr>
        <p:grpSpPr bwMode="auto">
          <a:xfrm>
            <a:off x="8483030" y="2477053"/>
            <a:ext cx="1509713" cy="595312"/>
            <a:chOff x="4272" y="633"/>
            <a:chExt cx="951" cy="375"/>
          </a:xfrm>
        </p:grpSpPr>
        <p:sp>
          <p:nvSpPr>
            <p:cNvPr id="526345" name="Oval 9"/>
            <p:cNvSpPr>
              <a:spLocks noChangeArrowheads="1"/>
            </p:cNvSpPr>
            <p:nvPr/>
          </p:nvSpPr>
          <p:spPr bwMode="auto">
            <a:xfrm>
              <a:off x="4272"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1</a:t>
              </a:r>
              <a:endParaRPr lang="en-US" b="0" dirty="0">
                <a:solidFill>
                  <a:srgbClr val="000000"/>
                </a:solidFill>
                <a:latin typeface="Helvetica"/>
              </a:endParaRPr>
            </a:p>
          </p:txBody>
        </p:sp>
        <p:sp>
          <p:nvSpPr>
            <p:cNvPr id="526380" name="Oval 44"/>
            <p:cNvSpPr>
              <a:spLocks noChangeArrowheads="1"/>
            </p:cNvSpPr>
            <p:nvPr/>
          </p:nvSpPr>
          <p:spPr bwMode="auto">
            <a:xfrm>
              <a:off x="4848"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2</a:t>
              </a:r>
              <a:endParaRPr lang="en-US" b="0" dirty="0">
                <a:solidFill>
                  <a:srgbClr val="000000"/>
                </a:solidFill>
                <a:latin typeface="Helvetic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6339">
                                            <p:txEl>
                                              <p:pRg st="1" end="1"/>
                                            </p:txEl>
                                          </p:spTgt>
                                        </p:tgtEl>
                                        <p:attrNameLst>
                                          <p:attrName>style.visibility</p:attrName>
                                        </p:attrNameLst>
                                      </p:cBhvr>
                                      <p:to>
                                        <p:strVal val="visible"/>
                                      </p:to>
                                    </p:set>
                                    <p:anim calcmode="lin" valueType="num">
                                      <p:cBhvr additive="base">
                                        <p:cTn id="13" dur="500" fill="hold"/>
                                        <p:tgtEl>
                                          <p:spTgt spid="526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63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26339">
                                            <p:txEl>
                                              <p:pRg st="2" end="2"/>
                                            </p:txEl>
                                          </p:spTgt>
                                        </p:tgtEl>
                                        <p:attrNameLst>
                                          <p:attrName>style.visibility</p:attrName>
                                        </p:attrNameLst>
                                      </p:cBhvr>
                                      <p:to>
                                        <p:strVal val="visible"/>
                                      </p:to>
                                    </p:set>
                                    <p:anim calcmode="lin" valueType="num">
                                      <p:cBhvr additive="base">
                                        <p:cTn id="23" dur="500" fill="hold"/>
                                        <p:tgtEl>
                                          <p:spTgt spid="526339">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26339">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26339">
                                            <p:txEl>
                                              <p:pRg st="3" end="3"/>
                                            </p:txEl>
                                          </p:spTgt>
                                        </p:tgtEl>
                                        <p:attrNameLst>
                                          <p:attrName>style.visibility</p:attrName>
                                        </p:attrNameLst>
                                      </p:cBhvr>
                                      <p:to>
                                        <p:strVal val="visible"/>
                                      </p:to>
                                    </p:set>
                                    <p:anim calcmode="lin" valueType="num">
                                      <p:cBhvr additive="base">
                                        <p:cTn id="27" dur="500" fill="hold"/>
                                        <p:tgtEl>
                                          <p:spTgt spid="52633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2633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26339">
                                            <p:txEl>
                                              <p:pRg st="4" end="4"/>
                                            </p:txEl>
                                          </p:spTgt>
                                        </p:tgtEl>
                                        <p:attrNameLst>
                                          <p:attrName>style.visibility</p:attrName>
                                        </p:attrNameLst>
                                      </p:cBhvr>
                                      <p:to>
                                        <p:strVal val="visible"/>
                                      </p:to>
                                    </p:set>
                                    <p:anim calcmode="lin" valueType="num">
                                      <p:cBhvr additive="base">
                                        <p:cTn id="31" dur="500" fill="hold"/>
                                        <p:tgtEl>
                                          <p:spTgt spid="526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633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6339">
                                            <p:txEl>
                                              <p:pRg st="5" end="5"/>
                                            </p:txEl>
                                          </p:spTgt>
                                        </p:tgtEl>
                                        <p:attrNameLst>
                                          <p:attrName>style.visibility</p:attrName>
                                        </p:attrNameLst>
                                      </p:cBhvr>
                                      <p:to>
                                        <p:strVal val="visible"/>
                                      </p:to>
                                    </p:set>
                                    <p:anim calcmode="lin" valueType="num">
                                      <p:cBhvr additive="base">
                                        <p:cTn id="41" dur="500" fill="hold"/>
                                        <p:tgtEl>
                                          <p:spTgt spid="526339">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26339">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26339">
                                            <p:txEl>
                                              <p:pRg st="6" end="6"/>
                                            </p:txEl>
                                          </p:spTgt>
                                        </p:tgtEl>
                                        <p:attrNameLst>
                                          <p:attrName>style.visibility</p:attrName>
                                        </p:attrNameLst>
                                      </p:cBhvr>
                                      <p:to>
                                        <p:strVal val="visible"/>
                                      </p:to>
                                    </p:set>
                                    <p:anim calcmode="lin" valueType="num">
                                      <p:cBhvr additive="base">
                                        <p:cTn id="45" dur="500" fill="hold"/>
                                        <p:tgtEl>
                                          <p:spTgt spid="526339">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26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26339">
                                            <p:txEl>
                                              <p:pRg st="7" end="7"/>
                                            </p:txEl>
                                          </p:spTgt>
                                        </p:tgtEl>
                                        <p:attrNameLst>
                                          <p:attrName>style.visibility</p:attrName>
                                        </p:attrNameLst>
                                      </p:cBhvr>
                                      <p:to>
                                        <p:strVal val="visible"/>
                                      </p:to>
                                    </p:set>
                                    <p:anim calcmode="lin" valueType="num">
                                      <p:cBhvr additive="base">
                                        <p:cTn id="51" dur="500" fill="hold"/>
                                        <p:tgtEl>
                                          <p:spTgt spid="526339">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26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26339">
                                            <p:txEl>
                                              <p:pRg st="8" end="8"/>
                                            </p:txEl>
                                          </p:spTgt>
                                        </p:tgtEl>
                                        <p:attrNameLst>
                                          <p:attrName>style.visibility</p:attrName>
                                        </p:attrNameLst>
                                      </p:cBhvr>
                                      <p:to>
                                        <p:strVal val="visible"/>
                                      </p:to>
                                    </p:set>
                                    <p:anim calcmode="lin" valueType="num">
                                      <p:cBhvr additive="base">
                                        <p:cTn id="57" dur="500" fill="hold"/>
                                        <p:tgtEl>
                                          <p:spTgt spid="526339">
                                            <p:txEl>
                                              <p:pRg st="8" end="8"/>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26339">
                                            <p:txEl>
                                              <p:pRg st="8" end="8"/>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526339">
                                            <p:txEl>
                                              <p:pRg st="9" end="9"/>
                                            </p:txEl>
                                          </p:spTgt>
                                        </p:tgtEl>
                                        <p:attrNameLst>
                                          <p:attrName>style.visibility</p:attrName>
                                        </p:attrNameLst>
                                      </p:cBhvr>
                                      <p:to>
                                        <p:strVal val="visible"/>
                                      </p:to>
                                    </p:set>
                                    <p:anim calcmode="lin" valueType="num">
                                      <p:cBhvr additive="base">
                                        <p:cTn id="61" dur="500" fill="hold"/>
                                        <p:tgtEl>
                                          <p:spTgt spid="52633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26339">
                                            <p:txEl>
                                              <p:pRg st="9" end="9"/>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526339">
                                            <p:txEl>
                                              <p:pRg st="10" end="10"/>
                                            </p:txEl>
                                          </p:spTgt>
                                        </p:tgtEl>
                                        <p:attrNameLst>
                                          <p:attrName>style.visibility</p:attrName>
                                        </p:attrNameLst>
                                      </p:cBhvr>
                                      <p:to>
                                        <p:strVal val="visible"/>
                                      </p:to>
                                    </p:set>
                                    <p:anim calcmode="lin" valueType="num">
                                      <p:cBhvr additive="base">
                                        <p:cTn id="65" dur="500" fill="hold"/>
                                        <p:tgtEl>
                                          <p:spTgt spid="526339">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263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26339">
                                            <p:txEl>
                                              <p:pRg st="11" end="11"/>
                                            </p:txEl>
                                          </p:spTgt>
                                        </p:tgtEl>
                                        <p:attrNameLst>
                                          <p:attrName>style.visibility</p:attrName>
                                        </p:attrNameLst>
                                      </p:cBhvr>
                                      <p:to>
                                        <p:strVal val="visible"/>
                                      </p:to>
                                    </p:set>
                                    <p:anim calcmode="lin" valueType="num">
                                      <p:cBhvr additive="base">
                                        <p:cTn id="71" dur="500" fill="hold"/>
                                        <p:tgtEl>
                                          <p:spTgt spid="526339">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263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26339">
                                            <p:txEl>
                                              <p:pRg st="12" end="12"/>
                                            </p:txEl>
                                          </p:spTgt>
                                        </p:tgtEl>
                                        <p:attrNameLst>
                                          <p:attrName>style.visibility</p:attrName>
                                        </p:attrNameLst>
                                      </p:cBhvr>
                                      <p:to>
                                        <p:strVal val="visible"/>
                                      </p:to>
                                    </p:set>
                                    <p:anim calcmode="lin" valueType="num">
                                      <p:cBhvr additive="base">
                                        <p:cTn id="77" dur="500" fill="hold"/>
                                        <p:tgtEl>
                                          <p:spTgt spid="526339">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2633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dirty="0">
                <a:ea typeface="宋体" charset="-122"/>
              </a:rPr>
              <a:t>RAG for deadlock detection</a:t>
            </a:r>
          </a:p>
        </p:txBody>
      </p:sp>
      <p:sp>
        <p:nvSpPr>
          <p:cNvPr id="8197" name="Rectangle 3"/>
          <p:cNvSpPr>
            <a:spLocks noGrp="1" noChangeArrowheads="1"/>
          </p:cNvSpPr>
          <p:nvPr>
            <p:ph type="body" idx="1"/>
          </p:nvPr>
        </p:nvSpPr>
        <p:spPr>
          <a:xfrm>
            <a:off x="189706" y="914401"/>
            <a:ext cx="6385719" cy="5558320"/>
          </a:xfrm>
        </p:spPr>
        <p:txBody>
          <a:bodyPr>
            <a:normAutofit/>
          </a:bodyPr>
          <a:lstStyle/>
          <a:p>
            <a:pPr eaLnBrk="1" hangingPunct="1">
              <a:lnSpc>
                <a:spcPct val="90000"/>
              </a:lnSpc>
            </a:pPr>
            <a:r>
              <a:rPr lang="en-US" altLang="zh-CN" sz="2800" dirty="0">
                <a:ea typeface="宋体" charset="-122"/>
              </a:rPr>
              <a:t>For any given sequence of requests for and releases of resources a RAG can be constructed</a:t>
            </a:r>
          </a:p>
          <a:p>
            <a:pPr eaLnBrk="1" hangingPunct="1">
              <a:lnSpc>
                <a:spcPct val="90000"/>
              </a:lnSpc>
            </a:pPr>
            <a:r>
              <a:rPr lang="en-US" altLang="zh-CN" sz="2800" dirty="0">
                <a:ea typeface="宋体" charset="-122"/>
              </a:rPr>
              <a:t>We check the graph</a:t>
            </a:r>
          </a:p>
          <a:p>
            <a:pPr lvl="1">
              <a:lnSpc>
                <a:spcPct val="90000"/>
              </a:lnSpc>
            </a:pPr>
            <a:r>
              <a:rPr lang="en-US" altLang="zh-CN" sz="2400" dirty="0">
                <a:ea typeface="宋体" charset="-122"/>
              </a:rPr>
              <a:t>no cycle </a:t>
            </a:r>
            <a:r>
              <a:rPr lang="en-US" altLang="zh-CN" sz="2400" dirty="0">
                <a:ea typeface="宋体" charset="-122"/>
                <a:sym typeface="Wingdings" pitchFamily="2" charset="2"/>
              </a:rPr>
              <a:t> </a:t>
            </a:r>
            <a:r>
              <a:rPr lang="en-US" altLang="zh-CN" sz="2400" dirty="0">
                <a:ea typeface="宋体" charset="-122"/>
              </a:rPr>
              <a:t>no deadlock </a:t>
            </a:r>
          </a:p>
          <a:p>
            <a:pPr lvl="1">
              <a:lnSpc>
                <a:spcPct val="90000"/>
              </a:lnSpc>
            </a:pPr>
            <a:r>
              <a:rPr lang="en-US" altLang="zh-CN" sz="2400" dirty="0">
                <a:ea typeface="宋体" charset="-122"/>
              </a:rPr>
              <a:t>Each resource has a single instance AND cycle </a:t>
            </a:r>
            <a:r>
              <a:rPr lang="en-US" altLang="zh-CN" sz="2400" dirty="0">
                <a:ea typeface="宋体" charset="-122"/>
                <a:sym typeface="Wingdings" pitchFamily="2" charset="2"/>
              </a:rPr>
              <a:t></a:t>
            </a:r>
            <a:r>
              <a:rPr lang="en-US" altLang="zh-CN" sz="2400" dirty="0">
                <a:ea typeface="宋体" charset="-122"/>
              </a:rPr>
              <a:t> deadlock (</a:t>
            </a:r>
            <a:r>
              <a:rPr lang="en-US" sz="2400" dirty="0"/>
              <a:t>necessary and sufficient)</a:t>
            </a:r>
            <a:r>
              <a:rPr lang="en-US" altLang="zh-CN" sz="2400" dirty="0">
                <a:ea typeface="宋体" charset="-122"/>
              </a:rPr>
              <a:t> </a:t>
            </a:r>
          </a:p>
          <a:p>
            <a:pPr lvl="1">
              <a:lnSpc>
                <a:spcPct val="90000"/>
              </a:lnSpc>
            </a:pPr>
            <a:r>
              <a:rPr lang="en-US" altLang="zh-CN" sz="2400" dirty="0">
                <a:ea typeface="宋体" charset="-122"/>
              </a:rPr>
              <a:t>Each resource has multiple instances AND cycle </a:t>
            </a:r>
            <a:r>
              <a:rPr lang="en-US" altLang="zh-CN" sz="2400" dirty="0">
                <a:ea typeface="宋体" charset="-122"/>
                <a:sym typeface="Wingdings" pitchFamily="2" charset="2"/>
              </a:rPr>
              <a:t></a:t>
            </a:r>
            <a:r>
              <a:rPr lang="en-US" altLang="zh-CN" sz="2400" dirty="0">
                <a:ea typeface="宋体" charset="-122"/>
              </a:rPr>
              <a:t> maybe deadlock (but not sufficient condition) </a:t>
            </a:r>
          </a:p>
          <a:p>
            <a:pPr lvl="2">
              <a:lnSpc>
                <a:spcPct val="90000"/>
              </a:lnSpc>
            </a:pPr>
            <a:r>
              <a:rPr lang="en-US" altLang="zh-CN" sz="2000" dirty="0">
                <a:ea typeface="宋体" charset="-122"/>
              </a:rPr>
              <a:t>Need Banker’s algorithm to detect deadlocks</a:t>
            </a: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p:txBody>
      </p:sp>
      <p:sp>
        <p:nvSpPr>
          <p:cNvPr id="6150" name="Oval 4"/>
          <p:cNvSpPr>
            <a:spLocks noChangeArrowheads="1"/>
          </p:cNvSpPr>
          <p:nvPr/>
        </p:nvSpPr>
        <p:spPr bwMode="auto">
          <a:xfrm>
            <a:off x="71612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6151" name="Oval 6"/>
          <p:cNvSpPr>
            <a:spLocks noChangeArrowheads="1"/>
          </p:cNvSpPr>
          <p:nvPr/>
        </p:nvSpPr>
        <p:spPr bwMode="auto">
          <a:xfrm>
            <a:off x="105775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152" name="Rectangle 7"/>
          <p:cNvSpPr>
            <a:spLocks noChangeArrowheads="1"/>
          </p:cNvSpPr>
          <p:nvPr/>
        </p:nvSpPr>
        <p:spPr bwMode="auto">
          <a:xfrm>
            <a:off x="8694738" y="4221164"/>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R1</a:t>
            </a:r>
          </a:p>
        </p:txBody>
      </p:sp>
      <p:sp>
        <p:nvSpPr>
          <p:cNvPr id="6153" name="Rectangle 9"/>
          <p:cNvSpPr>
            <a:spLocks noChangeArrowheads="1"/>
          </p:cNvSpPr>
          <p:nvPr/>
        </p:nvSpPr>
        <p:spPr bwMode="auto">
          <a:xfrm>
            <a:off x="8574088" y="2482851"/>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R2</a:t>
            </a:r>
          </a:p>
        </p:txBody>
      </p:sp>
      <p:sp>
        <p:nvSpPr>
          <p:cNvPr id="6154" name="Line 10"/>
          <p:cNvSpPr>
            <a:spLocks noChangeShapeType="1"/>
          </p:cNvSpPr>
          <p:nvPr/>
        </p:nvSpPr>
        <p:spPr bwMode="auto">
          <a:xfrm>
            <a:off x="7799388" y="4011614"/>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5" name="Line 11"/>
          <p:cNvSpPr>
            <a:spLocks noChangeShapeType="1"/>
          </p:cNvSpPr>
          <p:nvPr/>
        </p:nvSpPr>
        <p:spPr bwMode="auto">
          <a:xfrm flipV="1">
            <a:off x="9280526" y="4011614"/>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6" name="Text Box 12"/>
          <p:cNvSpPr txBox="1">
            <a:spLocks noChangeArrowheads="1"/>
          </p:cNvSpPr>
          <p:nvPr/>
        </p:nvSpPr>
        <p:spPr bwMode="auto">
          <a:xfrm>
            <a:off x="9963944" y="4394203"/>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held by process 2</a:t>
            </a:r>
          </a:p>
        </p:txBody>
      </p:sp>
      <p:sp>
        <p:nvSpPr>
          <p:cNvPr id="6157" name="Line 13"/>
          <p:cNvSpPr>
            <a:spLocks noChangeShapeType="1"/>
          </p:cNvSpPr>
          <p:nvPr/>
        </p:nvSpPr>
        <p:spPr bwMode="auto">
          <a:xfrm flipH="1" flipV="1">
            <a:off x="9558339" y="2987675"/>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8" name="Text Box 14"/>
          <p:cNvSpPr txBox="1">
            <a:spLocks noChangeArrowheads="1"/>
          </p:cNvSpPr>
          <p:nvPr/>
        </p:nvSpPr>
        <p:spPr bwMode="auto">
          <a:xfrm>
            <a:off x="9677400" y="2667000"/>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requested by process 2</a:t>
            </a:r>
          </a:p>
        </p:txBody>
      </p:sp>
      <p:sp>
        <p:nvSpPr>
          <p:cNvPr id="6159" name="Oval 15"/>
          <p:cNvSpPr>
            <a:spLocks noChangeArrowheads="1"/>
          </p:cNvSpPr>
          <p:nvPr/>
        </p:nvSpPr>
        <p:spPr bwMode="auto">
          <a:xfrm>
            <a:off x="9131301" y="3135314"/>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6160" name="Line 16"/>
          <p:cNvSpPr>
            <a:spLocks noChangeShapeType="1"/>
          </p:cNvSpPr>
          <p:nvPr/>
        </p:nvSpPr>
        <p:spPr bwMode="auto">
          <a:xfrm flipH="1">
            <a:off x="7972426" y="3259139"/>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CD0F99A2-754A-E1CB-BEC1-93AD7B393F30}"/>
              </a:ext>
            </a:extLst>
          </p:cNvPr>
          <p:cNvSpPr txBox="1"/>
          <p:nvPr/>
        </p:nvSpPr>
        <p:spPr>
          <a:xfrm>
            <a:off x="8268336" y="5594353"/>
            <a:ext cx="2878137" cy="400110"/>
          </a:xfrm>
          <a:prstGeom prst="rect">
            <a:avLst/>
          </a:prstGeom>
          <a:noFill/>
        </p:spPr>
        <p:txBody>
          <a:bodyPr wrap="square">
            <a:spAutoFit/>
          </a:bodyPr>
          <a:lstStyle/>
          <a:p>
            <a:r>
              <a:rPr lang="en-GB" sz="2000" b="0" dirty="0"/>
              <a:t>A RAG with a deadlock</a:t>
            </a:r>
            <a:endParaRPr lang="en-SE" sz="2000" b="0" dirty="0"/>
          </a:p>
        </p:txBody>
      </p:sp>
      <p:sp>
        <p:nvSpPr>
          <p:cNvPr id="2" name="Text Box 12">
            <a:extLst>
              <a:ext uri="{FF2B5EF4-FFF2-40B4-BE49-F238E27FC236}">
                <a16:creationId xmlns:a16="http://schemas.microsoft.com/office/drawing/2014/main" id="{C398F60C-3328-957F-106A-492FDE7C7CB9}"/>
              </a:ext>
            </a:extLst>
          </p:cNvPr>
          <p:cNvSpPr txBox="1">
            <a:spLocks noChangeArrowheads="1"/>
          </p:cNvSpPr>
          <p:nvPr/>
        </p:nvSpPr>
        <p:spPr bwMode="auto">
          <a:xfrm>
            <a:off x="6403976" y="4411136"/>
            <a:ext cx="218440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requested by process 2</a:t>
            </a:r>
          </a:p>
        </p:txBody>
      </p:sp>
      <p:sp>
        <p:nvSpPr>
          <p:cNvPr id="4" name="Text Box 14">
            <a:extLst>
              <a:ext uri="{FF2B5EF4-FFF2-40B4-BE49-F238E27FC236}">
                <a16:creationId xmlns:a16="http://schemas.microsoft.com/office/drawing/2014/main" id="{B1E71E88-4B7D-CEBE-0A27-882FFC35C115}"/>
              </a:ext>
            </a:extLst>
          </p:cNvPr>
          <p:cNvSpPr txBox="1">
            <a:spLocks noChangeArrowheads="1"/>
          </p:cNvSpPr>
          <p:nvPr/>
        </p:nvSpPr>
        <p:spPr bwMode="auto">
          <a:xfrm>
            <a:off x="6263482" y="2683933"/>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held by process 2</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deadlock example</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15</a:t>
            </a:fld>
            <a:endParaRPr lang="en-US" altLang="zh-CN" b="0">
              <a:solidFill>
                <a:srgbClr val="000000"/>
              </a:solidFill>
              <a:cs typeface="+mn-cs"/>
            </a:endParaRPr>
          </a:p>
        </p:txBody>
      </p:sp>
      <p:pic>
        <p:nvPicPr>
          <p:cNvPr id="112642" name="Picture 2"/>
          <p:cNvPicPr>
            <a:picLocks noChangeAspect="1" noChangeArrowheads="1"/>
          </p:cNvPicPr>
          <p:nvPr/>
        </p:nvPicPr>
        <p:blipFill>
          <a:blip r:embed="rId2" cstate="print"/>
          <a:srcRect/>
          <a:stretch>
            <a:fillRect/>
          </a:stretch>
        </p:blipFill>
        <p:spPr bwMode="auto">
          <a:xfrm>
            <a:off x="2209800" y="722313"/>
            <a:ext cx="7314668" cy="609917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is avoided by delaying B’s request</a:t>
            </a:r>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B280CEF-7307-416F-F03D-F0F48ECBCBB8}"/>
              </a:ext>
            </a:extLst>
          </p:cNvPr>
          <p:cNvPicPr>
            <a:picLocks noChangeAspect="1"/>
          </p:cNvPicPr>
          <p:nvPr/>
        </p:nvPicPr>
        <p:blipFill>
          <a:blip r:embed="rId3"/>
          <a:stretch>
            <a:fillRect/>
          </a:stretch>
        </p:blipFill>
        <p:spPr>
          <a:xfrm>
            <a:off x="1191686" y="838200"/>
            <a:ext cx="9311219" cy="5647267"/>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821701" y="129471"/>
            <a:ext cx="8267700" cy="512763"/>
          </a:xfrm>
        </p:spPr>
        <p:txBody>
          <a:bodyPr/>
          <a:lstStyle/>
          <a:p>
            <a:r>
              <a:rPr lang="en-US" dirty="0"/>
              <a:t>Resource Allocation Graph Examples</a:t>
            </a:r>
          </a:p>
        </p:txBody>
      </p:sp>
      <p:grpSp>
        <p:nvGrpSpPr>
          <p:cNvPr id="2" name="Group 263"/>
          <p:cNvGrpSpPr>
            <a:grpSpLocks/>
          </p:cNvGrpSpPr>
          <p:nvPr/>
        </p:nvGrpSpPr>
        <p:grpSpPr bwMode="auto">
          <a:xfrm>
            <a:off x="1600200" y="1066800"/>
            <a:ext cx="2782887" cy="4424363"/>
            <a:chOff x="144" y="1200"/>
            <a:chExt cx="1753" cy="2787"/>
          </a:xfrm>
        </p:grpSpPr>
        <p:grpSp>
          <p:nvGrpSpPr>
            <p:cNvPr id="3" name="Group 256"/>
            <p:cNvGrpSpPr>
              <a:grpSpLocks/>
            </p:cNvGrpSpPr>
            <p:nvPr/>
          </p:nvGrpSpPr>
          <p:grpSpPr bwMode="auto">
            <a:xfrm>
              <a:off x="144" y="1200"/>
              <a:ext cx="1753" cy="2400"/>
              <a:chOff x="39" y="624"/>
              <a:chExt cx="1753" cy="2400"/>
            </a:xfrm>
          </p:grpSpPr>
          <p:sp>
            <p:nvSpPr>
              <p:cNvPr id="528582" name="Rectangle 198"/>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4" name="Group 255"/>
              <p:cNvGrpSpPr>
                <a:grpSpLocks/>
              </p:cNvGrpSpPr>
              <p:nvPr/>
            </p:nvGrpSpPr>
            <p:grpSpPr bwMode="auto">
              <a:xfrm>
                <a:off x="143" y="624"/>
                <a:ext cx="1546" cy="2232"/>
                <a:chOff x="143" y="624"/>
                <a:chExt cx="1546" cy="2232"/>
              </a:xfrm>
            </p:grpSpPr>
            <p:sp>
              <p:nvSpPr>
                <p:cNvPr id="528390" name="Oval 6"/>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391" name="Oval 7"/>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392" name="Oval 8"/>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5" name="Group 47"/>
                <p:cNvGrpSpPr>
                  <a:grpSpLocks/>
                </p:cNvGrpSpPr>
                <p:nvPr/>
              </p:nvGrpSpPr>
              <p:grpSpPr bwMode="auto">
                <a:xfrm>
                  <a:off x="330" y="624"/>
                  <a:ext cx="375" cy="555"/>
                  <a:chOff x="576" y="432"/>
                  <a:chExt cx="384" cy="569"/>
                </a:xfrm>
              </p:grpSpPr>
              <p:grpSp>
                <p:nvGrpSpPr>
                  <p:cNvPr id="6" name="Group 37"/>
                  <p:cNvGrpSpPr>
                    <a:grpSpLocks/>
                  </p:cNvGrpSpPr>
                  <p:nvPr/>
                </p:nvGrpSpPr>
                <p:grpSpPr bwMode="auto">
                  <a:xfrm>
                    <a:off x="576" y="665"/>
                    <a:ext cx="384" cy="336"/>
                    <a:chOff x="1680" y="816"/>
                    <a:chExt cx="384" cy="336"/>
                  </a:xfrm>
                </p:grpSpPr>
                <p:sp>
                  <p:nvSpPr>
                    <p:cNvPr id="528422" name="Rectangle 38"/>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23" name="Oval 39"/>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4" name="Text Box 40"/>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7" name="Group 48"/>
                <p:cNvGrpSpPr>
                  <a:grpSpLocks/>
                </p:cNvGrpSpPr>
                <p:nvPr/>
              </p:nvGrpSpPr>
              <p:grpSpPr bwMode="auto">
                <a:xfrm>
                  <a:off x="1033" y="624"/>
                  <a:ext cx="375" cy="562"/>
                  <a:chOff x="1392" y="432"/>
                  <a:chExt cx="384" cy="576"/>
                </a:xfrm>
              </p:grpSpPr>
              <p:grpSp>
                <p:nvGrpSpPr>
                  <p:cNvPr id="8" name="Group 36"/>
                  <p:cNvGrpSpPr>
                    <a:grpSpLocks/>
                  </p:cNvGrpSpPr>
                  <p:nvPr/>
                </p:nvGrpSpPr>
                <p:grpSpPr bwMode="auto">
                  <a:xfrm>
                    <a:off x="1392" y="672"/>
                    <a:ext cx="384" cy="336"/>
                    <a:chOff x="1680" y="816"/>
                    <a:chExt cx="384" cy="336"/>
                  </a:xfrm>
                </p:grpSpPr>
                <p:sp>
                  <p:nvSpPr>
                    <p:cNvPr id="528408" name="Rectangle 2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8" name="Oval 34"/>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5" name="Text Box 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9" name="Group 46"/>
                <p:cNvGrpSpPr>
                  <a:grpSpLocks/>
                </p:cNvGrpSpPr>
                <p:nvPr/>
              </p:nvGrpSpPr>
              <p:grpSpPr bwMode="auto">
                <a:xfrm>
                  <a:off x="471" y="2029"/>
                  <a:ext cx="375" cy="654"/>
                  <a:chOff x="672" y="2112"/>
                  <a:chExt cx="384" cy="670"/>
                </a:xfrm>
              </p:grpSpPr>
              <p:grpSp>
                <p:nvGrpSpPr>
                  <p:cNvPr id="10" name="Group 30"/>
                  <p:cNvGrpSpPr>
                    <a:grpSpLocks/>
                  </p:cNvGrpSpPr>
                  <p:nvPr/>
                </p:nvGrpSpPr>
                <p:grpSpPr bwMode="auto">
                  <a:xfrm>
                    <a:off x="672" y="2112"/>
                    <a:ext cx="384" cy="432"/>
                    <a:chOff x="672" y="2064"/>
                    <a:chExt cx="384" cy="432"/>
                  </a:xfrm>
                </p:grpSpPr>
                <p:sp>
                  <p:nvSpPr>
                    <p:cNvPr id="528393" name="Rectangle 9"/>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396" name="Oval 12"/>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0" name="Oval 2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6" name="Text Box 42"/>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11" name="Group 45"/>
                <p:cNvGrpSpPr>
                  <a:grpSpLocks/>
                </p:cNvGrpSpPr>
                <p:nvPr/>
              </p:nvGrpSpPr>
              <p:grpSpPr bwMode="auto">
                <a:xfrm>
                  <a:off x="1267" y="2029"/>
                  <a:ext cx="375" cy="827"/>
                  <a:chOff x="1584" y="2064"/>
                  <a:chExt cx="384" cy="847"/>
                </a:xfrm>
              </p:grpSpPr>
              <p:grpSp>
                <p:nvGrpSpPr>
                  <p:cNvPr id="12" name="Group 35"/>
                  <p:cNvGrpSpPr>
                    <a:grpSpLocks/>
                  </p:cNvGrpSpPr>
                  <p:nvPr/>
                </p:nvGrpSpPr>
                <p:grpSpPr bwMode="auto">
                  <a:xfrm>
                    <a:off x="1584" y="2064"/>
                    <a:ext cx="384" cy="576"/>
                    <a:chOff x="1584" y="2064"/>
                    <a:chExt cx="384" cy="576"/>
                  </a:xfrm>
                </p:grpSpPr>
                <p:sp>
                  <p:nvSpPr>
                    <p:cNvPr id="528394" name="Rectangle 1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3" name="Oval 29"/>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5" name="Oval 31"/>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6" name="Oval 32"/>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7" name="Text Box 43"/>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433" name="Line 49"/>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4" name="Line 50"/>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5" name="Line 51"/>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2" name="Line 58"/>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3" name="Line 59"/>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4" name="Line 60"/>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34" name="Line 250"/>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5" name="Text Box 251"/>
            <p:cNvSpPr txBox="1">
              <a:spLocks noChangeArrowheads="1"/>
            </p:cNvSpPr>
            <p:nvPr/>
          </p:nvSpPr>
          <p:spPr bwMode="auto">
            <a:xfrm>
              <a:off x="546" y="3580"/>
              <a:ext cx="948"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dirty="0">
                  <a:solidFill>
                    <a:srgbClr val="000000"/>
                  </a:solidFill>
                  <a:latin typeface="Helvetica"/>
                </a:rPr>
                <a:t>No Cycle; </a:t>
              </a:r>
            </a:p>
            <a:p>
              <a:pPr algn="ctr"/>
              <a:r>
                <a:rPr lang="en-US" b="0" dirty="0">
                  <a:solidFill>
                    <a:srgbClr val="000000"/>
                  </a:solidFill>
                  <a:latin typeface="Helvetica"/>
                </a:rPr>
                <a:t>No Deadlock</a:t>
              </a:r>
            </a:p>
          </p:txBody>
        </p:sp>
      </p:grpSp>
      <p:grpSp>
        <p:nvGrpSpPr>
          <p:cNvPr id="13" name="Group 264"/>
          <p:cNvGrpSpPr>
            <a:grpSpLocks/>
          </p:cNvGrpSpPr>
          <p:nvPr/>
        </p:nvGrpSpPr>
        <p:grpSpPr bwMode="auto">
          <a:xfrm>
            <a:off x="4017962" y="1066800"/>
            <a:ext cx="3740147" cy="4424363"/>
            <a:chOff x="1667" y="1200"/>
            <a:chExt cx="2356" cy="2787"/>
          </a:xfrm>
        </p:grpSpPr>
        <p:grpSp>
          <p:nvGrpSpPr>
            <p:cNvPr id="14" name="Group 259"/>
            <p:cNvGrpSpPr>
              <a:grpSpLocks/>
            </p:cNvGrpSpPr>
            <p:nvPr/>
          </p:nvGrpSpPr>
          <p:grpSpPr bwMode="auto">
            <a:xfrm>
              <a:off x="1968" y="1200"/>
              <a:ext cx="1753" cy="2400"/>
              <a:chOff x="1920" y="624"/>
              <a:chExt cx="1753" cy="2400"/>
            </a:xfrm>
          </p:grpSpPr>
          <p:sp>
            <p:nvSpPr>
              <p:cNvPr id="528583" name="Rectangle 199"/>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5" name="Group 197"/>
              <p:cNvGrpSpPr>
                <a:grpSpLocks/>
              </p:cNvGrpSpPr>
              <p:nvPr/>
            </p:nvGrpSpPr>
            <p:grpSpPr bwMode="auto">
              <a:xfrm>
                <a:off x="2024" y="720"/>
                <a:ext cx="1546" cy="2232"/>
                <a:chOff x="2304" y="816"/>
                <a:chExt cx="1546" cy="2232"/>
              </a:xfrm>
            </p:grpSpPr>
            <p:sp>
              <p:nvSpPr>
                <p:cNvPr id="528513" name="Oval 129"/>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14" name="Oval 130"/>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528515" name="Oval 131"/>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16" name="Group 132"/>
                <p:cNvGrpSpPr>
                  <a:grpSpLocks/>
                </p:cNvGrpSpPr>
                <p:nvPr/>
              </p:nvGrpSpPr>
              <p:grpSpPr bwMode="auto">
                <a:xfrm>
                  <a:off x="2491" y="816"/>
                  <a:ext cx="375" cy="555"/>
                  <a:chOff x="576" y="432"/>
                  <a:chExt cx="384" cy="569"/>
                </a:xfrm>
              </p:grpSpPr>
              <p:grpSp>
                <p:nvGrpSpPr>
                  <p:cNvPr id="17" name="Group 133"/>
                  <p:cNvGrpSpPr>
                    <a:grpSpLocks/>
                  </p:cNvGrpSpPr>
                  <p:nvPr/>
                </p:nvGrpSpPr>
                <p:grpSpPr bwMode="auto">
                  <a:xfrm>
                    <a:off x="576" y="665"/>
                    <a:ext cx="384" cy="336"/>
                    <a:chOff x="1680" y="816"/>
                    <a:chExt cx="384" cy="336"/>
                  </a:xfrm>
                </p:grpSpPr>
                <p:sp>
                  <p:nvSpPr>
                    <p:cNvPr id="528518" name="Rectangle 13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19" name="Oval 13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0" name="Text Box 136"/>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18" name="Group 137"/>
                <p:cNvGrpSpPr>
                  <a:grpSpLocks/>
                </p:cNvGrpSpPr>
                <p:nvPr/>
              </p:nvGrpSpPr>
              <p:grpSpPr bwMode="auto">
                <a:xfrm>
                  <a:off x="3194" y="816"/>
                  <a:ext cx="375" cy="562"/>
                  <a:chOff x="1392" y="432"/>
                  <a:chExt cx="384" cy="576"/>
                </a:xfrm>
              </p:grpSpPr>
              <p:grpSp>
                <p:nvGrpSpPr>
                  <p:cNvPr id="19" name="Group 138"/>
                  <p:cNvGrpSpPr>
                    <a:grpSpLocks/>
                  </p:cNvGrpSpPr>
                  <p:nvPr/>
                </p:nvGrpSpPr>
                <p:grpSpPr bwMode="auto">
                  <a:xfrm>
                    <a:off x="1392" y="672"/>
                    <a:ext cx="384" cy="336"/>
                    <a:chOff x="1680" y="816"/>
                    <a:chExt cx="384" cy="336"/>
                  </a:xfrm>
                </p:grpSpPr>
                <p:sp>
                  <p:nvSpPr>
                    <p:cNvPr id="528523" name="Rectangle 139"/>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4" name="Oval 140"/>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5" name="Text Box 1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0" name="Group 142"/>
                <p:cNvGrpSpPr>
                  <a:grpSpLocks/>
                </p:cNvGrpSpPr>
                <p:nvPr/>
              </p:nvGrpSpPr>
              <p:grpSpPr bwMode="auto">
                <a:xfrm>
                  <a:off x="2632" y="2221"/>
                  <a:ext cx="375" cy="654"/>
                  <a:chOff x="672" y="2112"/>
                  <a:chExt cx="384" cy="670"/>
                </a:xfrm>
              </p:grpSpPr>
              <p:grpSp>
                <p:nvGrpSpPr>
                  <p:cNvPr id="21" name="Group 143"/>
                  <p:cNvGrpSpPr>
                    <a:grpSpLocks/>
                  </p:cNvGrpSpPr>
                  <p:nvPr/>
                </p:nvGrpSpPr>
                <p:grpSpPr bwMode="auto">
                  <a:xfrm>
                    <a:off x="672" y="2112"/>
                    <a:ext cx="384" cy="432"/>
                    <a:chOff x="672" y="2064"/>
                    <a:chExt cx="384" cy="432"/>
                  </a:xfrm>
                </p:grpSpPr>
                <p:sp>
                  <p:nvSpPr>
                    <p:cNvPr id="528528" name="Rectangle 144"/>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9" name="Oval 145"/>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0" name="Oval 14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1" name="Text Box 147"/>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2" name="Group 148"/>
                <p:cNvGrpSpPr>
                  <a:grpSpLocks/>
                </p:cNvGrpSpPr>
                <p:nvPr/>
              </p:nvGrpSpPr>
              <p:grpSpPr bwMode="auto">
                <a:xfrm>
                  <a:off x="3428" y="2221"/>
                  <a:ext cx="375" cy="827"/>
                  <a:chOff x="1584" y="2064"/>
                  <a:chExt cx="384" cy="847"/>
                </a:xfrm>
              </p:grpSpPr>
              <p:grpSp>
                <p:nvGrpSpPr>
                  <p:cNvPr id="23" name="Group 149"/>
                  <p:cNvGrpSpPr>
                    <a:grpSpLocks/>
                  </p:cNvGrpSpPr>
                  <p:nvPr/>
                </p:nvGrpSpPr>
                <p:grpSpPr bwMode="auto">
                  <a:xfrm>
                    <a:off x="1584" y="2064"/>
                    <a:ext cx="384" cy="576"/>
                    <a:chOff x="1584" y="2064"/>
                    <a:chExt cx="384" cy="576"/>
                  </a:xfrm>
                </p:grpSpPr>
                <p:sp>
                  <p:nvSpPr>
                    <p:cNvPr id="528534" name="Rectangle 15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5" name="Oval 15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6" name="Oval 15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7" name="Oval 15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8" name="Text Box 15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539" name="Line 155"/>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0" name="Line 156"/>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1" name="Line 157"/>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2" name="Line 158"/>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3" name="Line 159"/>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4" name="Line 160"/>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79" name="Line 195"/>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6" name="Text Box 252"/>
            <p:cNvSpPr txBox="1">
              <a:spLocks noChangeArrowheads="1"/>
            </p:cNvSpPr>
            <p:nvPr/>
          </p:nvSpPr>
          <p:spPr bwMode="auto">
            <a:xfrm>
              <a:off x="1667" y="3580"/>
              <a:ext cx="2356"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Deadlock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a:p>
              <a:pPr algn="ctr"/>
              <a:r>
                <a:rPr lang="en-US" b="0" dirty="0">
                  <a:solidFill>
                    <a:srgbClr val="000000"/>
                  </a:solidFill>
                  <a:latin typeface="Helvetica"/>
                </a:rPr>
                <a:t>And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1</a:t>
              </a:r>
              <a:r>
                <a:rPr lang="en-US" b="0" dirty="0">
                  <a:solidFill>
                    <a:srgbClr val="000000"/>
                  </a:solidFill>
                  <a:latin typeface="Helvetica"/>
                  <a:sym typeface="Wingdings" pitchFamily="2" charset="2"/>
                </a:rPr>
                <a:t>-&gt;R</a:t>
              </a:r>
              <a:r>
                <a:rPr lang="en-US" b="0" baseline="-25000" dirty="0">
                  <a:solidFill>
                    <a:srgbClr val="000000"/>
                  </a:solidFill>
                  <a:latin typeface="Helvetica"/>
                  <a:sym typeface="Wingdings" pitchFamily="2" charset="2"/>
                </a:rPr>
                <a:t>1</a:t>
              </a:r>
              <a:r>
                <a:rPr lang="en-US" b="0" dirty="0">
                  <a:solidFill>
                    <a:srgbClr val="000000"/>
                  </a:solidFill>
                  <a:latin typeface="Helvetica"/>
                  <a:sym typeface="Wingdings" pitchFamily="2" charset="2"/>
                </a:rPr>
                <a:t>-&gt;</a:t>
              </a: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p:txBody>
        </p:sp>
      </p:grpSp>
      <p:grpSp>
        <p:nvGrpSpPr>
          <p:cNvPr id="24" name="Group 265"/>
          <p:cNvGrpSpPr>
            <a:grpSpLocks/>
          </p:cNvGrpSpPr>
          <p:nvPr/>
        </p:nvGrpSpPr>
        <p:grpSpPr bwMode="auto">
          <a:xfrm>
            <a:off x="7822363" y="1066799"/>
            <a:ext cx="2782886" cy="5018086"/>
            <a:chOff x="3792" y="1200"/>
            <a:chExt cx="1753" cy="3161"/>
          </a:xfrm>
        </p:grpSpPr>
        <p:grpSp>
          <p:nvGrpSpPr>
            <p:cNvPr id="25" name="Group 248"/>
            <p:cNvGrpSpPr>
              <a:grpSpLocks/>
            </p:cNvGrpSpPr>
            <p:nvPr/>
          </p:nvGrpSpPr>
          <p:grpSpPr bwMode="auto">
            <a:xfrm>
              <a:off x="3792" y="1200"/>
              <a:ext cx="1753" cy="2400"/>
              <a:chOff x="3792" y="624"/>
              <a:chExt cx="1753" cy="2400"/>
            </a:xfrm>
          </p:grpSpPr>
          <p:sp>
            <p:nvSpPr>
              <p:cNvPr id="528584" name="Rectangle 200"/>
              <p:cNvSpPr>
                <a:spLocks noChangeArrowheads="1"/>
              </p:cNvSpPr>
              <p:nvPr/>
            </p:nvSpPr>
            <p:spPr bwMode="auto">
              <a:xfrm>
                <a:off x="3792"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6" name="Group 247"/>
              <p:cNvGrpSpPr>
                <a:grpSpLocks/>
              </p:cNvGrpSpPr>
              <p:nvPr/>
            </p:nvGrpSpPr>
            <p:grpSpPr bwMode="auto">
              <a:xfrm>
                <a:off x="3896" y="768"/>
                <a:ext cx="1471" cy="2055"/>
                <a:chOff x="3896" y="768"/>
                <a:chExt cx="1471" cy="2055"/>
              </a:xfrm>
            </p:grpSpPr>
            <p:sp>
              <p:nvSpPr>
                <p:cNvPr id="528586" name="Oval 202"/>
                <p:cNvSpPr>
                  <a:spLocks noChangeArrowheads="1"/>
                </p:cNvSpPr>
                <p:nvPr/>
              </p:nvSpPr>
              <p:spPr bwMode="auto">
                <a:xfrm>
                  <a:off x="3896" y="1631"/>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87" name="Oval 203"/>
                <p:cNvSpPr>
                  <a:spLocks noChangeArrowheads="1"/>
                </p:cNvSpPr>
                <p:nvPr/>
              </p:nvSpPr>
              <p:spPr bwMode="auto">
                <a:xfrm>
                  <a:off x="4969" y="77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588" name="Oval 204"/>
                <p:cNvSpPr>
                  <a:spLocks noChangeArrowheads="1"/>
                </p:cNvSpPr>
                <p:nvPr/>
              </p:nvSpPr>
              <p:spPr bwMode="auto">
                <a:xfrm>
                  <a:off x="4992" y="163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7" name="Group 215"/>
                <p:cNvGrpSpPr>
                  <a:grpSpLocks/>
                </p:cNvGrpSpPr>
                <p:nvPr/>
              </p:nvGrpSpPr>
              <p:grpSpPr bwMode="auto">
                <a:xfrm>
                  <a:off x="4368" y="2160"/>
                  <a:ext cx="375" cy="654"/>
                  <a:chOff x="672" y="2112"/>
                  <a:chExt cx="384" cy="670"/>
                </a:xfrm>
              </p:grpSpPr>
              <p:grpSp>
                <p:nvGrpSpPr>
                  <p:cNvPr id="28" name="Group 216"/>
                  <p:cNvGrpSpPr>
                    <a:grpSpLocks/>
                  </p:cNvGrpSpPr>
                  <p:nvPr/>
                </p:nvGrpSpPr>
                <p:grpSpPr bwMode="auto">
                  <a:xfrm>
                    <a:off x="672" y="2112"/>
                    <a:ext cx="384" cy="432"/>
                    <a:chOff x="672" y="2064"/>
                    <a:chExt cx="384" cy="432"/>
                  </a:xfrm>
                </p:grpSpPr>
                <p:sp>
                  <p:nvSpPr>
                    <p:cNvPr id="528601" name="Rectangle 217"/>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2" name="Oval 218"/>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3" name="Oval 219"/>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04" name="Text Box 220"/>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sp>
              <p:nvSpPr>
                <p:cNvPr id="528612" name="Line 228"/>
                <p:cNvSpPr>
                  <a:spLocks noChangeShapeType="1"/>
                </p:cNvSpPr>
                <p:nvPr/>
              </p:nvSpPr>
              <p:spPr bwMode="auto">
                <a:xfrm flipV="1">
                  <a:off x="4178" y="1425"/>
                  <a:ext cx="184" cy="25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6" name="Line 232"/>
                <p:cNvSpPr>
                  <a:spLocks noChangeShapeType="1"/>
                </p:cNvSpPr>
                <p:nvPr/>
              </p:nvSpPr>
              <p:spPr bwMode="auto">
                <a:xfrm flipH="1" flipV="1">
                  <a:off x="4194" y="1969"/>
                  <a:ext cx="355" cy="32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7" name="Line 233"/>
                <p:cNvSpPr>
                  <a:spLocks noChangeShapeType="1"/>
                </p:cNvSpPr>
                <p:nvPr/>
              </p:nvSpPr>
              <p:spPr bwMode="auto">
                <a:xfrm>
                  <a:off x="4547" y="2437"/>
                  <a:ext cx="445" cy="155"/>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8" name="Line 234"/>
                <p:cNvSpPr>
                  <a:spLocks noChangeShapeType="1"/>
                </p:cNvSpPr>
                <p:nvPr/>
              </p:nvSpPr>
              <p:spPr bwMode="auto">
                <a:xfrm flipH="1">
                  <a:off x="4750" y="1926"/>
                  <a:ext cx="274" cy="23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9" name="Group 243"/>
                <p:cNvGrpSpPr>
                  <a:grpSpLocks/>
                </p:cNvGrpSpPr>
                <p:nvPr/>
              </p:nvGrpSpPr>
              <p:grpSpPr bwMode="auto">
                <a:xfrm>
                  <a:off x="4368" y="768"/>
                  <a:ext cx="375" cy="662"/>
                  <a:chOff x="4368" y="768"/>
                  <a:chExt cx="375" cy="662"/>
                </a:xfrm>
              </p:grpSpPr>
              <p:grpSp>
                <p:nvGrpSpPr>
                  <p:cNvPr id="30" name="Group 237"/>
                  <p:cNvGrpSpPr>
                    <a:grpSpLocks/>
                  </p:cNvGrpSpPr>
                  <p:nvPr/>
                </p:nvGrpSpPr>
                <p:grpSpPr bwMode="auto">
                  <a:xfrm flipV="1">
                    <a:off x="4368" y="1008"/>
                    <a:ext cx="375" cy="422"/>
                    <a:chOff x="672" y="2064"/>
                    <a:chExt cx="384" cy="432"/>
                  </a:xfrm>
                </p:grpSpPr>
                <p:sp>
                  <p:nvSpPr>
                    <p:cNvPr id="528622" name="Rectangle 238"/>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3" name="Oval 239"/>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4" name="Oval 240"/>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25" name="Text Box 241"/>
                  <p:cNvSpPr txBox="1">
                    <a:spLocks noChangeArrowheads="1"/>
                  </p:cNvSpPr>
                  <p:nvPr/>
                </p:nvSpPr>
                <p:spPr bwMode="auto">
                  <a:xfrm>
                    <a:off x="4412" y="768"/>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sp>
              <p:nvSpPr>
                <p:cNvPr id="528626" name="Oval 242"/>
                <p:cNvSpPr>
                  <a:spLocks noChangeArrowheads="1"/>
                </p:cNvSpPr>
                <p:nvPr/>
              </p:nvSpPr>
              <p:spPr bwMode="auto">
                <a:xfrm>
                  <a:off x="4992" y="2448"/>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4</a:t>
                  </a:r>
                  <a:endParaRPr lang="en-US" b="0">
                    <a:solidFill>
                      <a:srgbClr val="000000"/>
                    </a:solidFill>
                    <a:latin typeface="Helvetica"/>
                  </a:endParaRPr>
                </a:p>
              </p:txBody>
            </p:sp>
            <p:sp>
              <p:nvSpPr>
                <p:cNvPr id="528628" name="Line 244"/>
                <p:cNvSpPr>
                  <a:spLocks noChangeShapeType="1"/>
                </p:cNvSpPr>
                <p:nvPr/>
              </p:nvSpPr>
              <p:spPr bwMode="auto">
                <a:xfrm>
                  <a:off x="4553" y="1302"/>
                  <a:ext cx="465" cy="38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9" name="Line 245"/>
                <p:cNvSpPr>
                  <a:spLocks noChangeShapeType="1"/>
                </p:cNvSpPr>
                <p:nvPr/>
              </p:nvSpPr>
              <p:spPr bwMode="auto">
                <a:xfrm flipV="1">
                  <a:off x="4553" y="1002"/>
                  <a:ext cx="418" cy="158"/>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7" name="Text Box 253"/>
            <p:cNvSpPr txBox="1">
              <a:spLocks noChangeArrowheads="1"/>
            </p:cNvSpPr>
            <p:nvPr/>
          </p:nvSpPr>
          <p:spPr bwMode="auto">
            <a:xfrm>
              <a:off x="3792" y="3605"/>
              <a:ext cx="1753" cy="75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Cycle, </a:t>
              </a:r>
            </a:p>
            <a:p>
              <a:pPr algn="ctr"/>
              <a:r>
                <a:rPr lang="en-US" b="0" dirty="0">
                  <a:solidFill>
                    <a:srgbClr val="000000"/>
                  </a:solidFill>
                  <a:latin typeface="Helvetica"/>
                </a:rPr>
                <a:t>but No Deadlock</a:t>
              </a:r>
            </a:p>
            <a:p>
              <a:pPr algn="ct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 or T</a:t>
              </a:r>
              <a:r>
                <a:rPr lang="en-US" b="0" baseline="-25000" dirty="0">
                  <a:solidFill>
                    <a:srgbClr val="000000"/>
                  </a:solidFill>
                  <a:latin typeface="Helvetica"/>
                </a:rPr>
                <a:t>4 </a:t>
              </a:r>
              <a:r>
                <a:rPr lang="en-US" b="0" dirty="0">
                  <a:solidFill>
                    <a:srgbClr val="000000"/>
                  </a:solidFill>
                  <a:latin typeface="Helvetica"/>
                </a:rPr>
                <a:t>may release</a:t>
              </a:r>
            </a:p>
            <a:p>
              <a:pPr algn="ctr"/>
              <a:r>
                <a:rPr lang="en-US" b="0" dirty="0">
                  <a:solidFill>
                    <a:srgbClr val="000000"/>
                  </a:solidFill>
                  <a:latin typeface="Helvetica"/>
                </a:rPr>
                <a:t>res later)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GB" altLang="zh-CN" dirty="0">
                <a:ea typeface="宋体" charset="-122"/>
              </a:rPr>
              <a:t>Banker’s algorithm for deadlock detection</a:t>
            </a:r>
            <a:endParaRPr lang="en-US" altLang="zh-CN" dirty="0">
              <a:ea typeface="宋体" charset="-122"/>
            </a:endParaRPr>
          </a:p>
        </p:txBody>
      </p:sp>
      <p:sp>
        <p:nvSpPr>
          <p:cNvPr id="20485" name="Rectangle 3"/>
          <p:cNvSpPr>
            <a:spLocks noGrp="1" noChangeArrowheads="1"/>
          </p:cNvSpPr>
          <p:nvPr>
            <p:ph type="body" idx="1"/>
          </p:nvPr>
        </p:nvSpPr>
        <p:spPr>
          <a:xfrm>
            <a:off x="812800" y="914400"/>
            <a:ext cx="10566400" cy="5562600"/>
          </a:xfrm>
        </p:spPr>
        <p:txBody>
          <a:bodyPr>
            <a:normAutofit fontScale="92500"/>
          </a:bodyPr>
          <a:lstStyle/>
          <a:p>
            <a:pPr>
              <a:lnSpc>
                <a:spcPct val="80000"/>
              </a:lnSpc>
            </a:pPr>
            <a:r>
              <a:rPr lang="en-US" altLang="zh-CN" dirty="0">
                <a:ea typeface="宋体" charset="-122"/>
              </a:rPr>
              <a:t>To avoid deadlocks we need to be able to detect them, preferably before they occur. </a:t>
            </a:r>
          </a:p>
          <a:p>
            <a:pPr>
              <a:lnSpc>
                <a:spcPct val="80000"/>
              </a:lnSpc>
            </a:pPr>
            <a:r>
              <a:rPr lang="en-US" altLang="zh-CN" dirty="0">
                <a:ea typeface="宋体" charset="-122"/>
              </a:rPr>
              <a:t>RAG can only detect deadlocks reliably for the case of single-instance resources.</a:t>
            </a:r>
          </a:p>
          <a:p>
            <a:pPr>
              <a:lnSpc>
                <a:spcPct val="80000"/>
              </a:lnSpc>
            </a:pPr>
            <a:r>
              <a:rPr lang="en-US" altLang="zh-CN" dirty="0">
                <a:ea typeface="宋体" charset="-122"/>
              </a:rPr>
              <a:t>Banker’s algorithm is more general and can deal with multiple-instance resources. It is used to recognize when it is safe to allocate resources</a:t>
            </a:r>
          </a:p>
          <a:p>
            <a:pPr lvl="1">
              <a:lnSpc>
                <a:spcPct val="80000"/>
              </a:lnSpc>
            </a:pPr>
            <a:r>
              <a:rPr lang="en-US" altLang="zh-CN" sz="2400" dirty="0">
                <a:ea typeface="宋体" charset="-122"/>
              </a:rPr>
              <a:t>Analyze the state of the system; If the state is unsafe, take actions to break actual or potential deadlocks and bring the system back to a safe state</a:t>
            </a:r>
          </a:p>
          <a:p>
            <a:pPr lvl="1">
              <a:lnSpc>
                <a:spcPct val="80000"/>
              </a:lnSpc>
            </a:pPr>
            <a:r>
              <a:rPr lang="en-US" altLang="zh-CN" sz="2400" dirty="0">
                <a:ea typeface="宋体" charset="-122"/>
              </a:rPr>
              <a:t>Do not grant additional resources to a process if this allocation </a:t>
            </a:r>
            <a:r>
              <a:rPr lang="en-US" altLang="zh-CN" sz="2400" i="1" dirty="0">
                <a:ea typeface="宋体" charset="-122"/>
              </a:rPr>
              <a:t>might</a:t>
            </a:r>
            <a:r>
              <a:rPr lang="en-US" altLang="zh-CN" sz="2400" dirty="0">
                <a:ea typeface="宋体" charset="-122"/>
              </a:rPr>
              <a:t> lead to a deadlock</a:t>
            </a:r>
          </a:p>
          <a:p>
            <a:pPr>
              <a:lnSpc>
                <a:spcPct val="80000"/>
              </a:lnSpc>
            </a:pPr>
            <a:r>
              <a:rPr lang="en-GB" altLang="zh-CN" dirty="0">
                <a:ea typeface="宋体" charset="-122"/>
              </a:rPr>
              <a:t>Banker's Algorithm was developed by </a:t>
            </a:r>
            <a:r>
              <a:rPr lang="en-GB" altLang="zh-CN" dirty="0" err="1">
                <a:ea typeface="宋体" charset="-122"/>
              </a:rPr>
              <a:t>Edsger</a:t>
            </a:r>
            <a:r>
              <a:rPr lang="en-GB" altLang="zh-CN" dirty="0">
                <a:ea typeface="宋体" charset="-122"/>
              </a:rPr>
              <a:t> Dijkstra, inspired by the way banks manage loans to ensure they do not run out of resources. </a:t>
            </a:r>
          </a:p>
          <a:p>
            <a:pPr lvl="1">
              <a:lnSpc>
                <a:spcPct val="80000"/>
              </a:lnSpc>
            </a:pPr>
            <a:r>
              <a:rPr lang="en-GB" altLang="zh-CN" dirty="0">
                <a:ea typeface="宋体" charset="-122"/>
              </a:rPr>
              <a:t>It ensures that loans are only granted if the bank can still meet the withdrawal needs of all its account holders, even in the worst-case scenario where everyone withdraws their funds simultaneously. Similarly, in computing, the algorithm ensures that resources are allocated to processes in a way that avoids unsafe states or deadlocks</a:t>
            </a:r>
            <a:endParaRPr lang="en-US" altLang="zh-CN" dirty="0">
              <a:ea typeface="宋体"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95300" y="-276383"/>
            <a:ext cx="10972800" cy="1143000"/>
          </a:xfrm>
        </p:spPr>
        <p:txBody>
          <a:bodyPr/>
          <a:lstStyle/>
          <a:p>
            <a:pPr eaLnBrk="1" hangingPunct="1"/>
            <a:r>
              <a:rPr lang="en-US" altLang="zh-CN" dirty="0">
                <a:ea typeface="宋体" charset="-122"/>
              </a:rPr>
              <a:t>Problem Definition</a:t>
            </a:r>
          </a:p>
        </p:txBody>
      </p:sp>
      <mc:AlternateContent xmlns:mc="http://schemas.openxmlformats.org/markup-compatibility/2006" xmlns:a14="http://schemas.microsoft.com/office/drawing/2010/main">
        <mc:Choice Requires="a14">
          <p:sp>
            <p:nvSpPr>
              <p:cNvPr id="1032" name="Rectangle 3"/>
              <p:cNvSpPr>
                <a:spLocks noGrp="1" noChangeArrowheads="1"/>
              </p:cNvSpPr>
              <p:nvPr>
                <p:ph type="body" sz="half" idx="1"/>
              </p:nvPr>
            </p:nvSpPr>
            <p:spPr>
              <a:xfrm>
                <a:off x="381000" y="866617"/>
                <a:ext cx="11430000" cy="5696266"/>
              </a:xfrm>
            </p:spPr>
            <p:txBody>
              <a:bodyPr>
                <a:noAutofit/>
              </a:bodyPr>
              <a:lstStyle/>
              <a:p>
                <a:pPr eaLnBrk="1" hangingPunct="1"/>
                <a:r>
                  <a:rPr lang="en-US" altLang="zh-CN" dirty="0">
                    <a:ea typeface="宋体" charset="-122"/>
                  </a:rPr>
                  <a:t>Consider a system with </a:t>
                </a:r>
                <a:r>
                  <a:rPr lang="en-US" altLang="zh-CN" i="1" dirty="0">
                    <a:ea typeface="宋体" charset="-122"/>
                  </a:rPr>
                  <a:t>n</a:t>
                </a:r>
                <a:r>
                  <a:rPr lang="en-US" altLang="zh-CN" dirty="0">
                    <a:ea typeface="宋体" charset="-122"/>
                  </a:rPr>
                  <a:t> processes and </a:t>
                </a:r>
                <a:r>
                  <a:rPr lang="en-US" altLang="zh-CN" i="1" dirty="0">
                    <a:ea typeface="宋体" charset="-122"/>
                  </a:rPr>
                  <a:t>m </a:t>
                </a:r>
                <a:r>
                  <a:rPr lang="en-US" altLang="zh-CN" dirty="0">
                    <a:ea typeface="宋体" charset="-122"/>
                  </a:rPr>
                  <a:t>different types of resources.</a:t>
                </a:r>
                <a:endParaRPr lang="en-US" altLang="zh-CN" i="1" dirty="0">
                  <a:solidFill>
                    <a:srgbClr val="FF0000"/>
                  </a:solidFill>
                  <a:ea typeface="宋体" charset="-122"/>
                </a:endParaRPr>
              </a:p>
              <a:p>
                <a:pPr eaLnBrk="1" hangingPunct="1"/>
                <a:r>
                  <a:rPr lang="en-US" altLang="zh-CN" i="1" dirty="0">
                    <a:solidFill>
                      <a:srgbClr val="FF0000"/>
                    </a:solidFill>
                    <a:ea typeface="宋体" charset="-122"/>
                  </a:rPr>
                  <a:t>Total</a:t>
                </a:r>
                <a:r>
                  <a:rPr lang="en-US" altLang="zh-CN" i="1" dirty="0">
                    <a:ea typeface="宋体" charset="-122"/>
                  </a:rPr>
                  <a:t> resource vector</a:t>
                </a:r>
                <a:r>
                  <a:rPr lang="en-US" altLang="zh-CN" dirty="0">
                    <a:ea typeface="宋体" charset="-122"/>
                  </a:rPr>
                  <a:t> </a:t>
                </a:r>
                <a14:m>
                  <m:oMath xmlns:m="http://schemas.openxmlformats.org/officeDocument/2006/math">
                    <m:r>
                      <a:rPr lang="en-GB" altLang="zh-CN" i="1">
                        <a:latin typeface="Cambria Math" panose="02040503050406030204" pitchFamily="18" charset="0"/>
                        <a:ea typeface="宋体" charset="-122"/>
                      </a:rPr>
                      <m:t>𝐸</m:t>
                    </m:r>
                    <m:r>
                      <a:rPr lang="en-GB" altLang="zh-CN" i="1">
                        <a:latin typeface="Cambria Math" panose="02040503050406030204" pitchFamily="18" charset="0"/>
                        <a:ea typeface="宋体" charset="-122"/>
                      </a:rPr>
                      <m:t>=</m:t>
                    </m:r>
                    <m:d>
                      <m:dPr>
                        <m:ctrlPr>
                          <a:rPr lang="en-GB" altLang="zh-CN" i="1">
                            <a:latin typeface="Cambria Math" panose="02040503050406030204" pitchFamily="18" charset="0"/>
                            <a:ea typeface="宋体" charset="-122"/>
                          </a:rPr>
                        </m:ctrlPr>
                      </m:dPr>
                      <m:e>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2</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𝑚</m:t>
                            </m:r>
                          </m:sub>
                        </m:sSub>
                      </m:e>
                    </m:d>
                  </m:oMath>
                </a14:m>
                <a:endParaRPr lang="en-US" altLang="zh-CN" dirty="0">
                  <a:ea typeface="宋体" charset="-122"/>
                </a:endParaRPr>
              </a:p>
              <a:p>
                <a:pPr lvl="1">
                  <a:lnSpc>
                    <a:spcPct val="90000"/>
                  </a:lnSpc>
                </a:pPr>
                <a:r>
                  <a:rPr lang="en-US" altLang="zh-CN" sz="2000" dirty="0">
                    <a:ea typeface="宋体" charset="-122"/>
                  </a:rPr>
                  <a:t>Each resource type may have multiple instances, so the value of </a:t>
                </a:r>
                <a:r>
                  <a:rPr lang="en-US" altLang="zh-CN" sz="2000" i="1" dirty="0">
                    <a:ea typeface="宋体" charset="-122"/>
                  </a:rPr>
                  <a:t>E</a:t>
                </a:r>
                <a:r>
                  <a:rPr lang="en-US" altLang="zh-CN" sz="2000" i="1" baseline="-25000" dirty="0">
                    <a:ea typeface="宋体" charset="-122"/>
                  </a:rPr>
                  <a:t>i</a:t>
                </a:r>
                <a:r>
                  <a:rPr lang="en-US" altLang="zh-CN" sz="2000" baseline="-25000" dirty="0">
                    <a:ea typeface="宋体" charset="-122"/>
                  </a:rPr>
                  <a:t> </a:t>
                </a:r>
                <a:r>
                  <a:rPr lang="en-US" altLang="zh-CN" sz="2000" dirty="0">
                    <a:ea typeface="宋体" charset="-122"/>
                  </a:rPr>
                  <a:t>is the number of instances of resource type i.</a:t>
                </a:r>
              </a:p>
              <a:p>
                <a:pPr eaLnBrk="1" hangingPunct="1"/>
                <a:r>
                  <a:rPr lang="en-US" altLang="zh-CN" i="1" dirty="0">
                    <a:solidFill>
                      <a:srgbClr val="FF0000"/>
                    </a:solidFill>
                    <a:ea typeface="宋体" charset="-122"/>
                  </a:rPr>
                  <a:t>Available</a:t>
                </a:r>
                <a:r>
                  <a:rPr lang="en-US" altLang="zh-CN" i="1" dirty="0">
                    <a:ea typeface="宋体" charset="-122"/>
                  </a:rPr>
                  <a:t> resource vector </a:t>
                </a:r>
                <a14:m>
                  <m:oMath xmlns:m="http://schemas.openxmlformats.org/officeDocument/2006/math">
                    <m:r>
                      <a:rPr lang="en-GB" altLang="zh-CN" b="0" i="1" smtClean="0">
                        <a:latin typeface="Cambria Math" panose="02040503050406030204" pitchFamily="18" charset="0"/>
                        <a:ea typeface="宋体" charset="-122"/>
                      </a:rPr>
                      <m:t>𝐴</m:t>
                    </m:r>
                    <m:r>
                      <a:rPr lang="en-GB" altLang="zh-CN" b="0" i="1" smtClean="0">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2</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𝑚</m:t>
                        </m:r>
                      </m:sub>
                    </m:sSub>
                    <m:r>
                      <a:rPr lang="en-GB" altLang="zh-CN" b="0" i="1" smtClean="0">
                        <a:latin typeface="Cambria Math" panose="02040503050406030204" pitchFamily="18" charset="0"/>
                        <a:ea typeface="宋体" charset="-122"/>
                      </a:rPr>
                      <m:t>)</m:t>
                    </m:r>
                  </m:oMath>
                </a14:m>
                <a:endParaRPr lang="en-US" altLang="zh-CN" i="1" dirty="0">
                  <a:ea typeface="宋体" charset="-122"/>
                </a:endParaRPr>
              </a:p>
              <a:p>
                <a:pPr lvl="1" eaLnBrk="1" hangingPunct="1"/>
                <a:r>
                  <a:rPr lang="en-US" altLang="zh-CN" dirty="0">
                    <a:ea typeface="宋体" charset="-122"/>
                  </a:rPr>
                  <a:t>It keeps track of how many instances of each resource type are currently available (not in-use).</a:t>
                </a:r>
              </a:p>
              <a:p>
                <a:pPr eaLnBrk="1" hangingPunct="1"/>
                <a:r>
                  <a:rPr lang="en-US" altLang="zh-CN" i="1" dirty="0">
                    <a:solidFill>
                      <a:srgbClr val="FF0000"/>
                    </a:solidFill>
                    <a:ea typeface="宋体" charset="-122"/>
                  </a:rPr>
                  <a:t>Allocation</a:t>
                </a:r>
                <a:r>
                  <a:rPr lang="en-US" altLang="zh-CN" i="1" dirty="0">
                    <a:ea typeface="宋体" charset="-122"/>
                  </a:rPr>
                  <a:t> matrix</a:t>
                </a:r>
                <a:r>
                  <a:rPr lang="en-US" altLang="zh-CN" dirty="0">
                    <a:ea typeface="宋体" charset="-122"/>
                  </a:rPr>
                  <a:t> </a:t>
                </a:r>
                <a:r>
                  <a:rPr lang="en-US" altLang="zh-CN" i="1" dirty="0">
                    <a:ea typeface="宋体" charset="-122"/>
                  </a:rPr>
                  <a:t>C</a:t>
                </a:r>
                <a:r>
                  <a:rPr lang="en-US" altLang="zh-CN" dirty="0">
                    <a:ea typeface="宋体" charset="-122"/>
                  </a:rPr>
                  <a:t> denotes which processes are using which resources. </a:t>
                </a:r>
              </a:p>
              <a:p>
                <a:pPr lvl="1"/>
                <a:r>
                  <a:rPr lang="en-US" altLang="zh-CN" sz="2000" dirty="0">
                    <a:ea typeface="宋体" charset="-122"/>
                  </a:rPr>
                  <a:t>e.g., if process </a:t>
                </a:r>
                <a:r>
                  <a:rPr lang="en-US" altLang="zh-CN" sz="2000" i="1" dirty="0">
                    <a:ea typeface="宋体" charset="-122"/>
                  </a:rPr>
                  <a:t>i</a:t>
                </a:r>
                <a:r>
                  <a:rPr lang="en-US" altLang="zh-CN" sz="2000" dirty="0">
                    <a:ea typeface="宋体" charset="-122"/>
                  </a:rPr>
                  <a:t> is using 2 resources of type </a:t>
                </a:r>
                <a:r>
                  <a:rPr lang="en-US" altLang="zh-CN" sz="2000" i="1" dirty="0">
                    <a:ea typeface="宋体" charset="-122"/>
                  </a:rPr>
                  <a:t>j</a:t>
                </a:r>
                <a:r>
                  <a:rPr lang="en-US" altLang="zh-CN" sz="2000" dirty="0">
                    <a:ea typeface="宋体" charset="-122"/>
                  </a:rPr>
                  <a:t> then </a:t>
                </a:r>
                <a:r>
                  <a:rPr lang="en-US" altLang="zh-CN" sz="2000" i="1" dirty="0" err="1">
                    <a:ea typeface="宋体" charset="-122"/>
                  </a:rPr>
                  <a:t>C</a:t>
                </a:r>
                <a:r>
                  <a:rPr lang="en-US" altLang="zh-CN" sz="2000" i="1" baseline="-25000" dirty="0" err="1">
                    <a:ea typeface="宋体" charset="-122"/>
                  </a:rPr>
                  <a:t>ij</a:t>
                </a:r>
                <a:r>
                  <a:rPr lang="en-US" altLang="zh-CN" sz="2000" i="1" dirty="0">
                    <a:ea typeface="宋体" charset="-122"/>
                  </a:rPr>
                  <a:t> = 2.</a:t>
                </a:r>
                <a:endParaRPr lang="en-US" altLang="zh-CN" sz="2000" dirty="0">
                  <a:ea typeface="宋体" charset="-122"/>
                </a:endParaRPr>
              </a:p>
              <a:p>
                <a:r>
                  <a:rPr lang="en-US" altLang="zh-CN" i="1" dirty="0">
                    <a:solidFill>
                      <a:srgbClr val="FF0000"/>
                    </a:solidFill>
                    <a:ea typeface="宋体" charset="-122"/>
                  </a:rPr>
                  <a:t>Max</a:t>
                </a:r>
                <a:r>
                  <a:rPr lang="en-US" altLang="zh-CN" i="1" dirty="0">
                    <a:ea typeface="宋体" charset="-122"/>
                  </a:rPr>
                  <a:t> matrix R </a:t>
                </a:r>
                <a:r>
                  <a:rPr lang="en-US" altLang="zh-CN" dirty="0">
                    <a:ea typeface="宋体" charset="-122"/>
                  </a:rPr>
                  <a:t>denotes the maximum number of instances of each resource that each process needs during its execution.</a:t>
                </a:r>
              </a:p>
              <a:p>
                <a:pPr lvl="1"/>
                <a:r>
                  <a:rPr lang="en-US" altLang="zh-CN" sz="2000" dirty="0">
                    <a:ea typeface="宋体" charset="-122"/>
                  </a:rPr>
                  <a:t>e.g., if process </a:t>
                </a:r>
                <a:r>
                  <a:rPr lang="en-US" altLang="zh-CN" sz="2000" i="1" dirty="0">
                    <a:ea typeface="宋体" charset="-122"/>
                  </a:rPr>
                  <a:t>i</a:t>
                </a:r>
                <a:r>
                  <a:rPr lang="en-US" altLang="zh-CN" sz="2000" dirty="0">
                    <a:ea typeface="宋体" charset="-122"/>
                  </a:rPr>
                  <a:t> needs maximum 4 instances of resource type </a:t>
                </a:r>
                <a:r>
                  <a:rPr lang="en-US" altLang="zh-CN" sz="2000" i="1" dirty="0">
                    <a:ea typeface="宋体" charset="-122"/>
                  </a:rPr>
                  <a:t>j</a:t>
                </a:r>
                <a:r>
                  <a:rPr lang="en-US" altLang="zh-CN" sz="2000" dirty="0">
                    <a:ea typeface="宋体" charset="-122"/>
                  </a:rPr>
                  <a:t> during its execution, then </a:t>
                </a:r>
                <a:r>
                  <a:rPr lang="en-US" altLang="zh-CN" sz="2000" i="1" dirty="0" err="1">
                    <a:ea typeface="宋体" charset="-122"/>
                  </a:rPr>
                  <a:t>R</a:t>
                </a:r>
                <a:r>
                  <a:rPr lang="en-US" altLang="zh-CN" sz="2000" i="1" baseline="-25000" dirty="0" err="1">
                    <a:ea typeface="宋体" charset="-122"/>
                  </a:rPr>
                  <a:t>ij</a:t>
                </a:r>
                <a:r>
                  <a:rPr lang="en-US" altLang="zh-CN" sz="2000" i="1" dirty="0">
                    <a:ea typeface="宋体" charset="-122"/>
                  </a:rPr>
                  <a:t> = 4.</a:t>
                </a:r>
              </a:p>
              <a:p>
                <a:r>
                  <a:rPr lang="en-US" altLang="zh-CN" sz="2200" i="1" dirty="0">
                    <a:solidFill>
                      <a:srgbClr val="FF0000"/>
                    </a:solidFill>
                    <a:ea typeface="宋体" charset="-122"/>
                  </a:rPr>
                  <a:t>Need = Max – Allocation</a:t>
                </a:r>
                <a:r>
                  <a:rPr lang="en-US" altLang="zh-CN" sz="2200" i="1" dirty="0">
                    <a:ea typeface="宋体" charset="-122"/>
                  </a:rPr>
                  <a:t>: </a:t>
                </a:r>
                <a:r>
                  <a:rPr lang="en-US" altLang="zh-CN" sz="2000" dirty="0">
                    <a:ea typeface="宋体" charset="-122"/>
                  </a:rPr>
                  <a:t>denotes the additional number of instances of each resource that each process needs to finish its execution.</a:t>
                </a:r>
                <a:endParaRPr lang="en-US" altLang="zh-CN" sz="2200" dirty="0">
                  <a:ea typeface="宋体" charset="-122"/>
                </a:endParaRPr>
              </a:p>
              <a:p>
                <a:pPr eaLnBrk="1" hangingPunct="1"/>
                <a:r>
                  <a:rPr lang="en-US" altLang="zh-CN" dirty="0">
                    <a:ea typeface="宋体" charset="-122"/>
                  </a:rPr>
                  <a:t>For each process </a:t>
                </a:r>
                <a:r>
                  <a:rPr lang="en-US" altLang="zh-CN" i="1" dirty="0">
                    <a:ea typeface="宋体" charset="-122"/>
                  </a:rPr>
                  <a:t>i</a:t>
                </a:r>
                <a:r>
                  <a:rPr lang="en-US" altLang="zh-CN" dirty="0">
                    <a:ea typeface="宋体" charset="-122"/>
                  </a:rPr>
                  <a:t> and resource </a:t>
                </a:r>
                <a:r>
                  <a:rPr lang="en-US" altLang="zh-CN" i="1" dirty="0">
                    <a:ea typeface="宋体" charset="-122"/>
                  </a:rPr>
                  <a:t>j</a:t>
                </a:r>
                <a:r>
                  <a:rPr lang="en-US"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𝑅</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𝑗</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𝑖</m:t>
                    </m:r>
                    <m:r>
                      <a:rPr lang="en-GB" altLang="zh-CN" b="0" i="1" smtClean="0">
                        <a:latin typeface="Cambria Math" panose="02040503050406030204" pitchFamily="18" charset="0"/>
                        <a:ea typeface="宋体" charset="-122"/>
                      </a:rPr>
                      <m:t>, </m:t>
                    </m:r>
                    <m:r>
                      <a:rPr lang="en-GB" altLang="zh-CN" b="0" i="1" smtClean="0">
                        <a:latin typeface="Cambria Math" panose="02040503050406030204" pitchFamily="18" charset="0"/>
                        <a:ea typeface="宋体" charset="-122"/>
                      </a:rPr>
                      <m:t>𝑗</m:t>
                    </m:r>
                  </m:oMath>
                </a14:m>
                <a:endParaRPr lang="en-US" altLang="zh-CN" dirty="0">
                  <a:ea typeface="宋体" charset="-122"/>
                </a:endParaRPr>
              </a:p>
            </p:txBody>
          </p:sp>
        </mc:Choice>
        <mc:Fallback xmlns="">
          <p:sp>
            <p:nvSpPr>
              <p:cNvPr id="1032" name="Rectangle 3"/>
              <p:cNvSpPr>
                <a:spLocks noGrp="1" noRot="1" noChangeAspect="1" noMove="1" noResize="1" noEditPoints="1" noAdjustHandles="1" noChangeArrowheads="1" noChangeShapeType="1" noTextEdit="1"/>
              </p:cNvSpPr>
              <p:nvPr>
                <p:ph type="body" sz="half" idx="1"/>
              </p:nvPr>
            </p:nvSpPr>
            <p:spPr>
              <a:xfrm>
                <a:off x="381000" y="866617"/>
                <a:ext cx="11430000" cy="5696266"/>
              </a:xfrm>
              <a:blipFill>
                <a:blip r:embed="rId3"/>
                <a:stretch>
                  <a:fillRect l="-907" t="-1604" b="-2781"/>
                </a:stretch>
              </a:blipFill>
            </p:spPr>
            <p:txBody>
              <a:bodyPr/>
              <a:lstStyle/>
              <a:p>
                <a:r>
                  <a:rPr lang="en-SE">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0"/>
              <a:ext cx="1700982" cy="1573162"/>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dirty="0"/>
                <a:t>1</a:t>
              </a:r>
              <a:endParaRPr lang="en-US" sz="16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a:t>2</a:t>
              </a:r>
              <a:endParaRPr lang="en-US" altLang="zh-CN" sz="1600" dirty="0"/>
            </a:p>
          </p:txBody>
        </p:sp>
        <p:cxnSp>
          <p:nvCxnSpPr>
            <p:cNvPr id="10" name="曲线连接符 9">
              <a:extLst>
                <a:ext uri="{FF2B5EF4-FFF2-40B4-BE49-F238E27FC236}">
                  <a16:creationId xmlns:a16="http://schemas.microsoft.com/office/drawing/2014/main" id="{FE176D05-338C-AF67-D401-CD7057E28ED5}"/>
                </a:ext>
              </a:extLst>
            </p:cNvPr>
            <p:cNvCxnSpPr>
              <a:cxnSpLocks/>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processes are said to be in a deadlock state when every process in the set is waiting for an event that can be caused only by another process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process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processes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processes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processes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process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
        <p:nvSpPr>
          <p:cNvPr id="16" name="TextBox 15">
            <a:extLst>
              <a:ext uri="{FF2B5EF4-FFF2-40B4-BE49-F238E27FC236}">
                <a16:creationId xmlns:a16="http://schemas.microsoft.com/office/drawing/2014/main" id="{986F804C-1C5B-A4DC-621A-94C12A1E1C15}"/>
              </a:ext>
            </a:extLst>
          </p:cNvPr>
          <p:cNvSpPr txBox="1"/>
          <p:nvPr/>
        </p:nvSpPr>
        <p:spPr>
          <a:xfrm>
            <a:off x="7103585" y="1825701"/>
            <a:ext cx="1447800" cy="369332"/>
          </a:xfrm>
          <a:prstGeom prst="rect">
            <a:avLst/>
          </a:prstGeom>
          <a:noFill/>
        </p:spPr>
        <p:txBody>
          <a:bodyPr wrap="square">
            <a:spAutoFit/>
          </a:bodyPr>
          <a:lstStyle/>
          <a:p>
            <a:pPr algn="ctr"/>
            <a:r>
              <a:rPr lang="en-US" altLang="zh-CN" sz="1800" dirty="0"/>
              <a:t>process</a:t>
            </a:r>
            <a:r>
              <a:rPr lang="zh-CN" altLang="en-US" sz="1800" dirty="0"/>
              <a:t> </a:t>
            </a:r>
            <a:r>
              <a:rPr lang="en-US" altLang="zh-CN" sz="1800" dirty="0"/>
              <a:t>1</a:t>
            </a:r>
            <a:endParaRPr lang="en-US" sz="1800" dirty="0"/>
          </a:p>
        </p:txBody>
      </p:sp>
      <p:sp>
        <p:nvSpPr>
          <p:cNvPr id="19" name="TextBox 18">
            <a:extLst>
              <a:ext uri="{FF2B5EF4-FFF2-40B4-BE49-F238E27FC236}">
                <a16:creationId xmlns:a16="http://schemas.microsoft.com/office/drawing/2014/main" id="{28DE870A-E644-73BE-5AE9-F059D2187BCB}"/>
              </a:ext>
            </a:extLst>
          </p:cNvPr>
          <p:cNvSpPr txBox="1"/>
          <p:nvPr/>
        </p:nvSpPr>
        <p:spPr>
          <a:xfrm>
            <a:off x="10776171" y="1756995"/>
            <a:ext cx="1447800" cy="369332"/>
          </a:xfrm>
          <a:prstGeom prst="rect">
            <a:avLst/>
          </a:prstGeom>
          <a:noFill/>
        </p:spPr>
        <p:txBody>
          <a:bodyPr wrap="square">
            <a:spAutoFit/>
          </a:bodyPr>
          <a:lstStyle/>
          <a:p>
            <a:pPr algn="ctr"/>
            <a:r>
              <a:rPr lang="en-US" altLang="zh-CN" sz="1800" dirty="0"/>
              <a:t>process</a:t>
            </a:r>
            <a:r>
              <a:rPr lang="zh-CN" altLang="en-US" sz="1800" dirty="0"/>
              <a:t> </a:t>
            </a:r>
            <a:r>
              <a:rPr lang="en-US" altLang="zh-CN" sz="1800" dirty="0"/>
              <a:t>2</a:t>
            </a:r>
            <a:endParaRPr lang="en-US" sz="1800" dirty="0"/>
          </a:p>
        </p:txBody>
      </p:sp>
    </p:spTree>
    <p:extLst>
      <p:ext uri="{BB962C8B-B14F-4D97-AF65-F5344CB8AC3E}">
        <p14:creationId xmlns:p14="http://schemas.microsoft.com/office/powerpoint/2010/main" val="72177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525000" cy="1143000"/>
          </a:xfrm>
        </p:spPr>
        <p:txBody>
          <a:bodyPr/>
          <a:lstStyle/>
          <a:p>
            <a:r>
              <a:rPr lang="en-US" dirty="0"/>
              <a:t>Four data structures encode current </a:t>
            </a:r>
            <a:r>
              <a:rPr lang="en-US" altLang="zh-CN" dirty="0">
                <a:ea typeface="宋体" charset="-122"/>
              </a:rPr>
              <a:t>state of the system</a:t>
            </a:r>
            <a:endParaRPr lang="en-US" dirty="0"/>
          </a:p>
        </p:txBody>
      </p:sp>
      <p:sp>
        <p:nvSpPr>
          <p:cNvPr id="3" name="Content Placeholder 2"/>
          <p:cNvSpPr>
            <a:spLocks noGrp="1"/>
          </p:cNvSpPr>
          <p:nvPr>
            <p:ph idx="1"/>
          </p:nvPr>
        </p:nvSpPr>
        <p:spPr/>
        <p:txBody>
          <a:bodyPr/>
          <a:lstStyle/>
          <a:p>
            <a:endParaRPr lang="en-US" dirty="0"/>
          </a:p>
        </p:txBody>
      </p:sp>
      <p:pic>
        <p:nvPicPr>
          <p:cNvPr id="7" name="Picture 2"/>
          <p:cNvPicPr>
            <a:picLocks noChangeAspect="1" noChangeArrowheads="1"/>
          </p:cNvPicPr>
          <p:nvPr/>
        </p:nvPicPr>
        <p:blipFill>
          <a:blip r:embed="rId3" cstate="print"/>
          <a:srcRect/>
          <a:stretch>
            <a:fillRect/>
          </a:stretch>
        </p:blipFill>
        <p:spPr bwMode="auto">
          <a:xfrm>
            <a:off x="573801" y="1295400"/>
            <a:ext cx="11044398" cy="5029200"/>
          </a:xfrm>
          <a:prstGeom prst="rect">
            <a:avLst/>
          </a:prstGeom>
          <a:noFill/>
          <a:ln w="9525">
            <a:noFill/>
            <a:miter lim="800000"/>
            <a:headEnd/>
            <a:tailEnd/>
          </a:ln>
        </p:spPr>
      </p:pic>
      <p:sp>
        <p:nvSpPr>
          <p:cNvPr id="8" name="TextBox 7">
            <a:extLst>
              <a:ext uri="{FF2B5EF4-FFF2-40B4-BE49-F238E27FC236}">
                <a16:creationId xmlns:a16="http://schemas.microsoft.com/office/drawing/2014/main" id="{7445F348-E012-D163-3AED-42871914B448}"/>
              </a:ext>
            </a:extLst>
          </p:cNvPr>
          <p:cNvSpPr txBox="1"/>
          <p:nvPr/>
        </p:nvSpPr>
        <p:spPr>
          <a:xfrm>
            <a:off x="7924800" y="2819400"/>
            <a:ext cx="2474199"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Max</a:t>
            </a:r>
            <a:endParaRPr lang="en-SE" sz="2400" b="0" dirty="0">
              <a:latin typeface="Gill Sans" panose="020B0502020104020203"/>
            </a:endParaRPr>
          </a:p>
        </p:txBody>
      </p:sp>
      <p:sp>
        <p:nvSpPr>
          <p:cNvPr id="4" name="TextBox 3">
            <a:extLst>
              <a:ext uri="{FF2B5EF4-FFF2-40B4-BE49-F238E27FC236}">
                <a16:creationId xmlns:a16="http://schemas.microsoft.com/office/drawing/2014/main" id="{B36A4B85-85EC-1B39-34F9-2F4E8D574C3B}"/>
              </a:ext>
            </a:extLst>
          </p:cNvPr>
          <p:cNvSpPr txBox="1"/>
          <p:nvPr/>
        </p:nvSpPr>
        <p:spPr>
          <a:xfrm>
            <a:off x="1793001" y="2819400"/>
            <a:ext cx="308379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Allocation</a:t>
            </a:r>
            <a:endParaRPr lang="en-SE" sz="2400" b="0" dirty="0">
              <a:latin typeface="Gill Sans" panose="020B0502020104020203"/>
            </a:endParaRPr>
          </a:p>
        </p:txBody>
      </p:sp>
      <p:sp>
        <p:nvSpPr>
          <p:cNvPr id="5" name="TextBox 4">
            <a:extLst>
              <a:ext uri="{FF2B5EF4-FFF2-40B4-BE49-F238E27FC236}">
                <a16:creationId xmlns:a16="http://schemas.microsoft.com/office/drawing/2014/main" id="{DF23AD69-3615-D365-A313-6DA9404EB78E}"/>
              </a:ext>
            </a:extLst>
          </p:cNvPr>
          <p:cNvSpPr txBox="1"/>
          <p:nvPr/>
        </p:nvSpPr>
        <p:spPr>
          <a:xfrm>
            <a:off x="7848600" y="1600200"/>
            <a:ext cx="2743200"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Available</a:t>
            </a:r>
            <a:endParaRPr lang="en-SE" sz="2400" b="0" dirty="0">
              <a:latin typeface="Gill Sans" panose="020B0502020104020203"/>
            </a:endParaRPr>
          </a:p>
        </p:txBody>
      </p:sp>
      <p:sp>
        <p:nvSpPr>
          <p:cNvPr id="6" name="TextBox 5">
            <a:extLst>
              <a:ext uri="{FF2B5EF4-FFF2-40B4-BE49-F238E27FC236}">
                <a16:creationId xmlns:a16="http://schemas.microsoft.com/office/drawing/2014/main" id="{76D9DD16-670F-F92D-3997-A0F0D211285E}"/>
              </a:ext>
            </a:extLst>
          </p:cNvPr>
          <p:cNvSpPr txBox="1"/>
          <p:nvPr/>
        </p:nvSpPr>
        <p:spPr>
          <a:xfrm>
            <a:off x="1716801" y="1600200"/>
            <a:ext cx="308379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Total</a:t>
            </a:r>
            <a:endParaRPr lang="en-SE" sz="2400" b="0" dirty="0">
              <a:latin typeface="Gill Sans" panose="020B0502020104020203"/>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CN" dirty="0">
                <a:ea typeface="宋体" charset="-122"/>
              </a:rPr>
              <a:t>Safe states and unsafe states</a:t>
            </a:r>
          </a:p>
        </p:txBody>
      </p:sp>
      <p:sp>
        <p:nvSpPr>
          <p:cNvPr id="22533" name="Rectangle 3"/>
          <p:cNvSpPr>
            <a:spLocks noGrp="1" noChangeArrowheads="1"/>
          </p:cNvSpPr>
          <p:nvPr>
            <p:ph type="body" idx="1"/>
          </p:nvPr>
        </p:nvSpPr>
        <p:spPr/>
        <p:txBody>
          <a:bodyPr>
            <a:normAutofit/>
          </a:bodyPr>
          <a:lstStyle/>
          <a:p>
            <a:pPr eaLnBrk="1" hangingPunct="1">
              <a:lnSpc>
                <a:spcPct val="90000"/>
              </a:lnSpc>
            </a:pPr>
            <a:r>
              <a:rPr lang="en-US" altLang="zh-CN" dirty="0">
                <a:ea typeface="宋体" charset="-122"/>
              </a:rPr>
              <a:t>The state of the system can be either safe or unsafe</a:t>
            </a:r>
          </a:p>
          <a:p>
            <a:pPr lvl="1" eaLnBrk="1" hangingPunct="1">
              <a:lnSpc>
                <a:spcPct val="90000"/>
              </a:lnSpc>
            </a:pPr>
            <a:r>
              <a:rPr lang="en-US" altLang="zh-CN" dirty="0">
                <a:ea typeface="宋体" charset="-122"/>
              </a:rPr>
              <a:t>A safe state is a state in which there exists </a:t>
            </a:r>
            <a:r>
              <a:rPr lang="en-US" altLang="zh-CN" dirty="0">
                <a:solidFill>
                  <a:srgbClr val="FF0000"/>
                </a:solidFill>
                <a:ea typeface="宋体" charset="-122"/>
              </a:rPr>
              <a:t>at least one sequence of resource allocations </a:t>
            </a:r>
            <a:r>
              <a:rPr lang="en-US" altLang="zh-CN" dirty="0">
                <a:ea typeface="宋体" charset="-122"/>
              </a:rPr>
              <a:t>that will allow all processes in the system to complete without deadlock, i.e., </a:t>
            </a:r>
            <a:r>
              <a:rPr lang="en-GB" altLang="zh-CN" dirty="0">
                <a:ea typeface="宋体" charset="-122"/>
              </a:rPr>
              <a:t>there exists a sequence of process executions {Pi, </a:t>
            </a:r>
            <a:r>
              <a:rPr lang="en-GB" altLang="zh-CN" dirty="0" err="1">
                <a:ea typeface="宋体" charset="-122"/>
              </a:rPr>
              <a:t>Pj</a:t>
            </a:r>
            <a:r>
              <a:rPr lang="en-GB" altLang="zh-CN" dirty="0">
                <a:ea typeface="宋体" charset="-122"/>
              </a:rPr>
              <a:t>, … Pk} with Pi requesting all remaining resources, finishing, then </a:t>
            </a:r>
            <a:r>
              <a:rPr lang="en-GB" altLang="zh-CN" dirty="0" err="1">
                <a:ea typeface="宋体" charset="-122"/>
              </a:rPr>
              <a:t>Pj</a:t>
            </a:r>
            <a:r>
              <a:rPr lang="en-GB" altLang="zh-CN" dirty="0">
                <a:ea typeface="宋体" charset="-122"/>
              </a:rPr>
              <a:t> requesting all remaining resources, ..., until all processes </a:t>
            </a:r>
            <a:r>
              <a:rPr lang="en-GB" altLang="zh-CN">
                <a:ea typeface="宋体" charset="-122"/>
              </a:rPr>
              <a:t>complete successfully.</a:t>
            </a:r>
            <a:endParaRPr lang="en-GB" altLang="zh-CN" dirty="0">
              <a:ea typeface="宋体" charset="-122"/>
            </a:endParaRPr>
          </a:p>
          <a:p>
            <a:pPr lvl="1" eaLnBrk="1" hangingPunct="1">
              <a:lnSpc>
                <a:spcPct val="90000"/>
              </a:lnSpc>
            </a:pPr>
            <a:r>
              <a:rPr lang="en-US" altLang="zh-CN" dirty="0">
                <a:ea typeface="宋体" charset="-122"/>
              </a:rPr>
              <a:t>An unsafe state is a state in which there exists </a:t>
            </a:r>
            <a:r>
              <a:rPr lang="en-US" altLang="zh-CN" dirty="0">
                <a:solidFill>
                  <a:srgbClr val="FF0000"/>
                </a:solidFill>
                <a:ea typeface="宋体" charset="-122"/>
              </a:rPr>
              <a:t>no sequence of resource allocations </a:t>
            </a:r>
            <a:r>
              <a:rPr lang="en-US" altLang="zh-CN" dirty="0">
                <a:ea typeface="宋体" charset="-122"/>
              </a:rPr>
              <a:t>that will allow all processes in the system to complete without deadlock.</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a:xfrm>
            <a:off x="609600" y="965200"/>
            <a:ext cx="11125200" cy="4927600"/>
          </a:xfrm>
        </p:spPr>
        <p:txBody>
          <a:bodyPr>
            <a:normAutofit/>
          </a:bodyPr>
          <a:lstStyle/>
          <a:p>
            <a:pPr>
              <a:lnSpc>
                <a:spcPct val="85000"/>
              </a:lnSpc>
            </a:pPr>
            <a:r>
              <a:rPr lang="en-US" dirty="0"/>
              <a:t>Look one step ahead: upon receiving a request from a process, assume the request is granted hypothetically, run deadlock detection algorithm to evaluate if the system is in a safe state. </a:t>
            </a:r>
          </a:p>
          <a:p>
            <a:pPr>
              <a:lnSpc>
                <a:spcPct val="85000"/>
              </a:lnSpc>
            </a:pPr>
            <a:r>
              <a:rPr lang="en-US" dirty="0"/>
              <a:t>Grant the request if next state is safe.</a:t>
            </a:r>
          </a:p>
          <a:p>
            <a:r>
              <a:rPr lang="en-US" dirty="0"/>
              <a:t>Algorithm allocates resources dynamically, and allows the sum of maximum resource needs of all current processes to be greater than total resources</a:t>
            </a:r>
          </a:p>
          <a:p>
            <a:r>
              <a:rPr lang="en-US" dirty="0"/>
              <a:t>It is a conservative algorithm, since each process must declare the maximum resource requests, which may be a pessimistic estimate of the actual resource requests at runtime.</a:t>
            </a:r>
          </a:p>
          <a:p>
            <a:pPr>
              <a:lnSpc>
                <a:spcPct val="85000"/>
              </a:lnSpc>
            </a:pPr>
            <a:endParaRPr lang="en-US" dirty="0"/>
          </a:p>
        </p:txBody>
      </p:sp>
      <p:sp>
        <p:nvSpPr>
          <p:cNvPr id="540674" name="Rectangle 2"/>
          <p:cNvSpPr>
            <a:spLocks noGrp="1" noChangeArrowheads="1"/>
          </p:cNvSpPr>
          <p:nvPr>
            <p:ph type="title"/>
          </p:nvPr>
        </p:nvSpPr>
        <p:spPr/>
        <p:txBody>
          <a:bodyPr/>
          <a:lstStyle/>
          <a:p>
            <a:r>
              <a:rPr lang="en-US" dirty="0"/>
              <a:t>Banker’s algorithm</a:t>
            </a:r>
          </a:p>
        </p:txBody>
      </p:sp>
    </p:spTree>
    <p:extLst>
      <p:ext uri="{BB962C8B-B14F-4D97-AF65-F5344CB8AC3E}">
        <p14:creationId xmlns:p14="http://schemas.microsoft.com/office/powerpoint/2010/main" val="298473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 calcmode="lin" valueType="num">
                                      <p:cBhvr additive="base">
                                        <p:cTn id="7" dur="500" fill="hold"/>
                                        <p:tgtEl>
                                          <p:spTgt spid="540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0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40675">
                                            <p:txEl>
                                              <p:pRg st="1" end="1"/>
                                            </p:txEl>
                                          </p:spTgt>
                                        </p:tgtEl>
                                        <p:attrNameLst>
                                          <p:attrName>style.visibility</p:attrName>
                                        </p:attrNameLst>
                                      </p:cBhvr>
                                      <p:to>
                                        <p:strVal val="visible"/>
                                      </p:to>
                                    </p:set>
                                    <p:anim calcmode="lin" valueType="num">
                                      <p:cBhvr additive="base">
                                        <p:cTn id="13" dur="500" fill="hold"/>
                                        <p:tgtEl>
                                          <p:spTgt spid="5406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0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40675">
                                            <p:txEl>
                                              <p:pRg st="2" end="2"/>
                                            </p:txEl>
                                          </p:spTgt>
                                        </p:tgtEl>
                                        <p:attrNameLst>
                                          <p:attrName>style.visibility</p:attrName>
                                        </p:attrNameLst>
                                      </p:cBhvr>
                                      <p:to>
                                        <p:strVal val="visible"/>
                                      </p:to>
                                    </p:set>
                                    <p:anim calcmode="lin" valueType="num">
                                      <p:cBhvr additive="base">
                                        <p:cTn id="19" dur="500" fill="hold"/>
                                        <p:tgtEl>
                                          <p:spTgt spid="5406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0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40675">
                                            <p:txEl>
                                              <p:pRg st="3" end="3"/>
                                            </p:txEl>
                                          </p:spTgt>
                                        </p:tgtEl>
                                        <p:attrNameLst>
                                          <p:attrName>style.visibility</p:attrName>
                                        </p:attrNameLst>
                                      </p:cBhvr>
                                      <p:to>
                                        <p:strVal val="visible"/>
                                      </p:to>
                                    </p:set>
                                    <p:anim calcmode="lin" valueType="num">
                                      <p:cBhvr additive="base">
                                        <p:cTn id="25" dur="500" fill="hold"/>
                                        <p:tgtEl>
                                          <p:spTgt spid="5406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406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943100" y="-228600"/>
            <a:ext cx="8305800" cy="1143000"/>
          </a:xfrm>
        </p:spPr>
        <p:txBody>
          <a:bodyPr/>
          <a:lstStyle/>
          <a:p>
            <a:pPr eaLnBrk="1" hangingPunct="1"/>
            <a:r>
              <a:rPr lang="en-US" altLang="zh-CN" sz="4000" dirty="0">
                <a:ea typeface="宋体" charset="-122"/>
              </a:rPr>
              <a:t>Banker's algorithm: preliminaries</a:t>
            </a:r>
          </a:p>
        </p:txBody>
      </p:sp>
      <p:sp>
        <p:nvSpPr>
          <p:cNvPr id="18437" name="Rectangle 3"/>
          <p:cNvSpPr>
            <a:spLocks noGrp="1" noChangeArrowheads="1"/>
          </p:cNvSpPr>
          <p:nvPr>
            <p:ph type="body" idx="1"/>
          </p:nvPr>
        </p:nvSpPr>
        <p:spPr>
          <a:xfrm>
            <a:off x="914400" y="934156"/>
            <a:ext cx="10363200" cy="4302125"/>
          </a:xfrm>
        </p:spPr>
        <p:txBody>
          <a:bodyPr/>
          <a:lstStyle/>
          <a:p>
            <a:r>
              <a:rPr lang="en-US" altLang="zh-CN" sz="2800" dirty="0"/>
              <a:t>Compute </a:t>
            </a:r>
            <a:r>
              <a:rPr lang="en-US" altLang="zh-CN" sz="2800" i="1" dirty="0">
                <a:ea typeface="宋体" charset="-122"/>
              </a:rPr>
              <a:t>Need = Max – Allocation</a:t>
            </a:r>
            <a:endParaRPr lang="en-US" sz="2800" dirty="0"/>
          </a:p>
          <a:p>
            <a:pPr eaLnBrk="1" hangingPunct="1"/>
            <a:r>
              <a:rPr lang="en-US" altLang="zh-CN" sz="2800" dirty="0">
                <a:ea typeface="宋体" charset="-122"/>
              </a:rPr>
              <a:t>To determine if a process </a:t>
            </a:r>
            <a:r>
              <a:rPr lang="en-US" altLang="zh-CN" sz="2800" i="1" dirty="0">
                <a:ea typeface="宋体" charset="-122"/>
              </a:rPr>
              <a:t>i </a:t>
            </a:r>
            <a:r>
              <a:rPr lang="en-US" altLang="zh-CN" sz="2800" dirty="0">
                <a:ea typeface="宋体" charset="-122"/>
              </a:rPr>
              <a:t>can run to completion, compare two vectors:</a:t>
            </a:r>
          </a:p>
          <a:p>
            <a:pPr lvl="1"/>
            <a:r>
              <a:rPr lang="en-US" altLang="zh-CN" sz="2400" i="1" dirty="0">
                <a:ea typeface="宋体" charset="-122"/>
              </a:rPr>
              <a:t>(</a:t>
            </a:r>
            <a:r>
              <a:rPr lang="en-US" altLang="zh-CN" i="1" dirty="0">
                <a:ea typeface="宋体" charset="-122"/>
              </a:rPr>
              <a:t>Need</a:t>
            </a:r>
            <a:r>
              <a:rPr lang="en-US" altLang="zh-CN" sz="2400" i="1" dirty="0">
                <a:ea typeface="宋体" charset="-122"/>
              </a:rPr>
              <a:t>)</a:t>
            </a:r>
            <a:r>
              <a:rPr lang="en-US" altLang="zh-CN" sz="2400" i="1" baseline="-25000" dirty="0">
                <a:ea typeface="宋体" charset="-122"/>
              </a:rPr>
              <a:t>i</a:t>
            </a:r>
            <a:r>
              <a:rPr lang="en-US" altLang="zh-CN" sz="2400" dirty="0">
                <a:ea typeface="宋体" charset="-122"/>
              </a:rPr>
              <a:t>: row </a:t>
            </a:r>
            <a:r>
              <a:rPr lang="en-US" altLang="zh-CN" sz="2400" i="1" dirty="0">
                <a:ea typeface="宋体" charset="-122"/>
              </a:rPr>
              <a:t>i</a:t>
            </a:r>
            <a:r>
              <a:rPr lang="en-US" altLang="zh-CN" sz="2400" dirty="0">
                <a:ea typeface="宋体" charset="-122"/>
              </a:rPr>
              <a:t> in the Need Matrix of unmet resource needs</a:t>
            </a:r>
          </a:p>
          <a:p>
            <a:pPr lvl="1"/>
            <a:r>
              <a:rPr lang="en-US" altLang="zh-CN" sz="2400" dirty="0">
                <a:ea typeface="宋体" charset="-122"/>
              </a:rPr>
              <a:t>A: available resources vector </a:t>
            </a:r>
            <a:r>
              <a:rPr lang="en-US" altLang="zh-CN" sz="2400" i="1" dirty="0">
                <a:ea typeface="宋体" charset="-122"/>
              </a:rPr>
              <a:t>A</a:t>
            </a:r>
          </a:p>
          <a:p>
            <a:pPr lvl="1"/>
            <a:r>
              <a:rPr lang="en-US" altLang="zh-CN" sz="2400" i="1" dirty="0">
                <a:ea typeface="宋体" charset="-122"/>
              </a:rPr>
              <a:t>(</a:t>
            </a:r>
            <a:r>
              <a:rPr lang="en-US" altLang="zh-CN" i="1" dirty="0">
                <a:ea typeface="宋体" charset="-122"/>
              </a:rPr>
              <a:t>Need</a:t>
            </a:r>
            <a:r>
              <a:rPr lang="en-US" altLang="zh-CN" sz="2400" i="1" dirty="0">
                <a:ea typeface="宋体" charset="-122"/>
              </a:rPr>
              <a:t>)</a:t>
            </a:r>
            <a:r>
              <a:rPr lang="en-US" altLang="zh-CN" sz="2400" i="1" baseline="-25000" dirty="0">
                <a:ea typeface="宋体" charset="-122"/>
              </a:rPr>
              <a:t>i </a:t>
            </a:r>
            <a:r>
              <a:rPr lang="en-US" altLang="zh-CN" sz="2400" i="1" dirty="0">
                <a:ea typeface="宋体" charset="-122"/>
              </a:rPr>
              <a:t>&lt;= A</a:t>
            </a:r>
            <a:r>
              <a:rPr lang="en-US" altLang="zh-CN" sz="2400" dirty="0">
                <a:ea typeface="宋体" charset="-122"/>
              </a:rPr>
              <a:t> if </a:t>
            </a:r>
            <a:r>
              <a:rPr lang="en-US" altLang="zh-CN" i="1" dirty="0" err="1">
                <a:ea typeface="宋体" charset="-122"/>
              </a:rPr>
              <a:t>Need</a:t>
            </a:r>
            <a:r>
              <a:rPr lang="en-US" altLang="zh-CN" sz="2400" i="1" baseline="-25000" dirty="0" err="1">
                <a:ea typeface="宋体" charset="-122"/>
              </a:rPr>
              <a:t>ij</a:t>
            </a:r>
            <a:r>
              <a:rPr lang="en-US" altLang="zh-CN" sz="2400" i="1" baseline="-25000" dirty="0">
                <a:ea typeface="宋体" charset="-122"/>
              </a:rPr>
              <a:t> </a:t>
            </a:r>
            <a:r>
              <a:rPr lang="en-US" altLang="zh-CN" sz="2400" i="1" dirty="0">
                <a:ea typeface="宋体" charset="-122"/>
              </a:rPr>
              <a:t>&lt;= A</a:t>
            </a:r>
            <a:r>
              <a:rPr lang="en-US" altLang="zh-CN" sz="2400" i="1" baseline="-25000" dirty="0">
                <a:ea typeface="宋体" charset="-122"/>
              </a:rPr>
              <a:t>j</a:t>
            </a:r>
            <a:r>
              <a:rPr lang="en-US" altLang="zh-CN" sz="2400" baseline="-25000" dirty="0">
                <a:ea typeface="宋体" charset="-122"/>
              </a:rPr>
              <a:t>   </a:t>
            </a:r>
            <a:r>
              <a:rPr lang="en-US" altLang="zh-CN" sz="2400" dirty="0">
                <a:ea typeface="宋体" charset="-122"/>
              </a:rPr>
              <a:t>for all resource types </a:t>
            </a:r>
            <a:r>
              <a:rPr lang="en-US" altLang="zh-CN" sz="2400" i="1" dirty="0">
                <a:ea typeface="宋体" charset="-122"/>
              </a:rPr>
              <a:t>j</a:t>
            </a:r>
          </a:p>
          <a:p>
            <a:pPr lvl="1" eaLnBrk="1" hangingPunct="1"/>
            <a:endParaRPr lang="en-US" altLang="zh-CN" sz="2400" dirty="0">
              <a:ea typeface="宋体"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algorithm</a:t>
            </a:r>
          </a:p>
        </p:txBody>
      </p:sp>
      <p:sp>
        <p:nvSpPr>
          <p:cNvPr id="3" name="Content Placeholder 2"/>
          <p:cNvSpPr>
            <a:spLocks noGrp="1"/>
          </p:cNvSpPr>
          <p:nvPr>
            <p:ph idx="1"/>
          </p:nvPr>
        </p:nvSpPr>
        <p:spPr/>
        <p:txBody>
          <a:bodyPr>
            <a:normAutofit/>
          </a:bodyPr>
          <a:lstStyle/>
          <a:p>
            <a:pPr>
              <a:buNone/>
            </a:pPr>
            <a:r>
              <a:rPr lang="en-US" dirty="0"/>
              <a:t>Algorithm </a:t>
            </a:r>
            <a:r>
              <a:rPr lang="en-US" dirty="0" err="1"/>
              <a:t>CheckSafety</a:t>
            </a:r>
            <a:r>
              <a:rPr lang="en-US" dirty="0"/>
              <a:t>() for checking to see if a state is safe:</a:t>
            </a:r>
          </a:p>
          <a:p>
            <a:pPr>
              <a:buFontTx/>
              <a:buAutoNum type="arabicPeriod"/>
            </a:pPr>
            <a:r>
              <a:rPr lang="en-US" altLang="zh-CN" sz="2800" dirty="0"/>
              <a:t> Compute </a:t>
            </a:r>
            <a:r>
              <a:rPr lang="en-US" altLang="zh-CN" sz="2800" i="1" dirty="0">
                <a:ea typeface="宋体" charset="-122"/>
              </a:rPr>
              <a:t>Need = Max – Allocation</a:t>
            </a:r>
            <a:endParaRPr lang="en-US" sz="2800" dirty="0"/>
          </a:p>
          <a:p>
            <a:pPr>
              <a:buFontTx/>
              <a:buAutoNum type="arabicPeriod"/>
            </a:pPr>
            <a:r>
              <a:rPr lang="en-US" dirty="0"/>
              <a:t> Look for a </a:t>
            </a:r>
            <a:r>
              <a:rPr lang="en-US" altLang="zh-CN" dirty="0">
                <a:ea typeface="宋体" charset="-122"/>
              </a:rPr>
              <a:t>process </a:t>
            </a:r>
            <a:r>
              <a:rPr lang="en-US" altLang="zh-CN" i="1" dirty="0">
                <a:ea typeface="宋体" charset="-122"/>
              </a:rPr>
              <a:t>i</a:t>
            </a:r>
            <a:r>
              <a:rPr lang="en-US" altLang="zh-CN" dirty="0">
                <a:ea typeface="宋体" charset="-122"/>
              </a:rPr>
              <a:t> that can run to completion by </a:t>
            </a:r>
            <a:r>
              <a:rPr lang="en-US" dirty="0"/>
              <a:t>finding an unmarked ro</a:t>
            </a:r>
            <a:r>
              <a:rPr lang="en-US" altLang="zh-CN" dirty="0">
                <a:ea typeface="宋体" charset="-122"/>
              </a:rPr>
              <a:t>w </a:t>
            </a:r>
            <a:r>
              <a:rPr lang="en-US" altLang="zh-CN" i="1" dirty="0">
                <a:ea typeface="宋体" charset="-122"/>
              </a:rPr>
              <a:t>i</a:t>
            </a:r>
            <a:r>
              <a:rPr lang="en-US" altLang="zh-CN" dirty="0">
                <a:ea typeface="宋体" charset="-122"/>
              </a:rPr>
              <a:t> with </a:t>
            </a:r>
            <a:r>
              <a:rPr lang="en-US" altLang="zh-CN" i="1" dirty="0">
                <a:ea typeface="宋体" charset="-122"/>
              </a:rPr>
              <a:t>(Need)</a:t>
            </a:r>
            <a:r>
              <a:rPr lang="en-US" altLang="zh-CN" i="1" baseline="-25000" dirty="0">
                <a:ea typeface="宋体" charset="-122"/>
              </a:rPr>
              <a:t>i</a:t>
            </a:r>
            <a:r>
              <a:rPr lang="en-US" altLang="zh-CN" i="1" dirty="0">
                <a:ea typeface="宋体" charset="-122"/>
              </a:rPr>
              <a:t> ≤ A</a:t>
            </a:r>
            <a:r>
              <a:rPr lang="en-US" altLang="zh-CN" dirty="0">
                <a:ea typeface="宋体" charset="-122"/>
              </a:rPr>
              <a:t>. </a:t>
            </a:r>
            <a:r>
              <a:rPr lang="en-US" dirty="0"/>
              <a:t>If no such row exists, system will eventually deadlock since no process can run to completion</a:t>
            </a:r>
          </a:p>
          <a:p>
            <a:pPr>
              <a:buFontTx/>
              <a:buAutoNum type="arabicPeriod"/>
            </a:pPr>
            <a:r>
              <a:rPr lang="en-US" dirty="0"/>
              <a:t> Assume process </a:t>
            </a:r>
            <a:r>
              <a:rPr lang="en-US" i="1" dirty="0"/>
              <a:t>i</a:t>
            </a:r>
            <a:r>
              <a:rPr lang="en-US" dirty="0"/>
              <a:t> requests all resources it needs and finishes. Mark process </a:t>
            </a:r>
            <a:r>
              <a:rPr lang="en-US" i="1" dirty="0"/>
              <a:t>i</a:t>
            </a:r>
            <a:r>
              <a:rPr lang="en-US" dirty="0"/>
              <a:t> as completed, free all its resources and add the </a:t>
            </a:r>
            <a:r>
              <a:rPr lang="en-US" i="1" dirty="0"/>
              <a:t>i-</a:t>
            </a:r>
            <a:r>
              <a:rPr lang="en-US" i="1" dirty="0" err="1"/>
              <a:t>th</a:t>
            </a:r>
            <a:r>
              <a:rPr lang="en-US" dirty="0"/>
              <a:t> row of </a:t>
            </a:r>
            <a:r>
              <a:rPr lang="en-US" i="1" dirty="0"/>
              <a:t>Allocation</a:t>
            </a:r>
            <a:r>
              <a:rPr lang="en-US" dirty="0"/>
              <a:t> to the </a:t>
            </a:r>
            <a:r>
              <a:rPr lang="en-US" i="1" dirty="0"/>
              <a:t>Available</a:t>
            </a:r>
            <a:r>
              <a:rPr lang="en-US" dirty="0"/>
              <a:t> vector</a:t>
            </a:r>
          </a:p>
          <a:p>
            <a:pPr>
              <a:buFontTx/>
              <a:buAutoNum type="arabicPeriod"/>
            </a:pPr>
            <a:r>
              <a:rPr lang="en-US" dirty="0"/>
              <a:t> Repeat steps 1 and 2 until either all processes are marked as completed (initial state is safe), or no process is left whose resource needs can be met (there is a deadlock, so initial state is unsafe).</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0" y="-110067"/>
            <a:ext cx="8229600" cy="948267"/>
          </a:xfrm>
        </p:spPr>
        <p:txBody>
          <a:bodyPr/>
          <a:lstStyle/>
          <a:p>
            <a:r>
              <a:rPr lang="en-US" sz="4000" dirty="0"/>
              <a:t>Banker’s algorithm cont’</a:t>
            </a:r>
            <a:endParaRPr lang="en-US" altLang="zh-CN" sz="4000" dirty="0">
              <a:ea typeface="宋体" charset="-122"/>
            </a:endParaRPr>
          </a:p>
        </p:txBody>
      </p:sp>
      <p:sp>
        <p:nvSpPr>
          <p:cNvPr id="16389" name="Rectangle 3"/>
          <p:cNvSpPr>
            <a:spLocks noGrp="1" noChangeArrowheads="1"/>
          </p:cNvSpPr>
          <p:nvPr>
            <p:ph type="body" idx="1"/>
          </p:nvPr>
        </p:nvSpPr>
        <p:spPr/>
        <p:txBody>
          <a:bodyPr/>
          <a:lstStyle/>
          <a:p>
            <a:pPr eaLnBrk="1" hangingPunct="1"/>
            <a:r>
              <a:rPr lang="en-US" altLang="zh-CN" dirty="0">
                <a:ea typeface="宋体" charset="-122"/>
              </a:rPr>
              <a:t>When a process makes a request for one or more resources:</a:t>
            </a:r>
          </a:p>
          <a:p>
            <a:pPr lvl="1" eaLnBrk="1" hangingPunct="1"/>
            <a:r>
              <a:rPr lang="en-US" altLang="zh-CN" dirty="0">
                <a:ea typeface="宋体" charset="-122"/>
              </a:rPr>
              <a:t>Update the state of the system assuming the requests are granted.</a:t>
            </a:r>
          </a:p>
          <a:p>
            <a:pPr lvl="1" eaLnBrk="1" hangingPunct="1"/>
            <a:r>
              <a:rPr lang="en-US" altLang="zh-CN" dirty="0">
                <a:ea typeface="宋体" charset="-122"/>
              </a:rPr>
              <a:t>Determine if the resulting state is a safe state by calling </a:t>
            </a:r>
            <a:r>
              <a:rPr lang="en-US" dirty="0" err="1"/>
              <a:t>CheckSafety</a:t>
            </a:r>
            <a:r>
              <a:rPr lang="en-US" dirty="0"/>
              <a:t>()</a:t>
            </a:r>
            <a:endParaRPr lang="en-US" altLang="zh-CN" dirty="0">
              <a:ea typeface="宋体" charset="-122"/>
            </a:endParaRPr>
          </a:p>
          <a:p>
            <a:pPr lvl="2" eaLnBrk="1" hangingPunct="1"/>
            <a:r>
              <a:rPr lang="en-US" altLang="zh-CN" dirty="0">
                <a:ea typeface="宋体" charset="-122"/>
              </a:rPr>
              <a:t>If so, grant the request for resources.</a:t>
            </a:r>
          </a:p>
          <a:p>
            <a:pPr lvl="2" eaLnBrk="1" hangingPunct="1"/>
            <a:r>
              <a:rPr lang="en-US" altLang="zh-CN" dirty="0">
                <a:ea typeface="宋体" charset="-122"/>
              </a:rPr>
              <a:t>Otherwise, deny the process request until it is safe to grant it.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95400" y="-127734"/>
            <a:ext cx="9525000" cy="1143000"/>
          </a:xfrm>
        </p:spPr>
        <p:txBody>
          <a:bodyPr/>
          <a:lstStyle/>
          <a:p>
            <a:pPr eaLnBrk="1" hangingPunct="1"/>
            <a:r>
              <a:rPr lang="en-US" altLang="zh-CN" dirty="0">
                <a:ea typeface="宋体" charset="-122"/>
              </a:rPr>
              <a:t>An example system: starting state</a:t>
            </a:r>
          </a:p>
        </p:txBody>
      </p:sp>
      <p:graphicFrame>
        <p:nvGraphicFramePr>
          <p:cNvPr id="1026" name="Object 4"/>
          <p:cNvGraphicFramePr>
            <a:graphicFrameLocks noGrp="1" noChangeAspect="1"/>
          </p:cNvGraphicFramePr>
          <p:nvPr>
            <p:ph sz="quarter" idx="1"/>
            <p:extLst>
              <p:ext uri="{D42A27DB-BD31-4B8C-83A1-F6EECF244321}">
                <p14:modId xmlns:p14="http://schemas.microsoft.com/office/powerpoint/2010/main" val="2335472774"/>
              </p:ext>
            </p:extLst>
          </p:nvPr>
        </p:nvGraphicFramePr>
        <p:xfrm>
          <a:off x="5334000" y="1685925"/>
          <a:ext cx="2444750" cy="1912938"/>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685925"/>
                        <a:ext cx="2444750" cy="191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Grp="1" noChangeAspect="1"/>
          </p:cNvGraphicFramePr>
          <p:nvPr>
            <p:ph sz="quarter" idx="2"/>
            <p:extLst>
              <p:ext uri="{D42A27DB-BD31-4B8C-83A1-F6EECF244321}">
                <p14:modId xmlns:p14="http://schemas.microsoft.com/office/powerpoint/2010/main" val="1922464102"/>
              </p:ext>
            </p:extLst>
          </p:nvPr>
        </p:nvGraphicFramePr>
        <p:xfrm>
          <a:off x="8732598" y="1685131"/>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2598" y="1685131"/>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187600759"/>
              </p:ext>
            </p:extLst>
          </p:nvPr>
        </p:nvGraphicFramePr>
        <p:xfrm>
          <a:off x="5371859" y="4182269"/>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10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1859" y="4182269"/>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0"/>
          <p:cNvGraphicFramePr>
            <a:graphicFrameLocks noGrp="1" noChangeAspect="1"/>
          </p:cNvGraphicFramePr>
          <p:nvPr>
            <p:ph sz="quarter" idx="4"/>
            <p:extLst>
              <p:ext uri="{D42A27DB-BD31-4B8C-83A1-F6EECF244321}">
                <p14:modId xmlns:p14="http://schemas.microsoft.com/office/powerpoint/2010/main" val="2717932465"/>
              </p:ext>
            </p:extLst>
          </p:nvPr>
        </p:nvGraphicFramePr>
        <p:xfrm>
          <a:off x="8743709" y="4129882"/>
          <a:ext cx="2376488" cy="465137"/>
        </p:xfrm>
        <a:graphic>
          <a:graphicData uri="http://schemas.openxmlformats.org/presentationml/2006/ole">
            <mc:AlternateContent xmlns:mc="http://schemas.openxmlformats.org/markup-compatibility/2006">
              <mc:Choice xmlns:v="urn:schemas-microsoft-com:vml" Requires="v">
                <p:oleObj name="Equation" r:id="rId9" imgW="1104840" imgH="215640" progId="Equation.3">
                  <p:embed/>
                </p:oleObj>
              </mc:Choice>
              <mc:Fallback>
                <p:oleObj name="Equation" r:id="rId9" imgW="1104840" imgH="215640" progId="Equation.3">
                  <p:embed/>
                  <p:pic>
                    <p:nvPicPr>
                      <p:cNvPr id="102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43709" y="4129882"/>
                        <a:ext cx="2376488"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3B83693-E63F-F9F2-12A9-6EB8056670AC}"/>
              </a:ext>
            </a:extLst>
          </p:cNvPr>
          <p:cNvSpPr txBox="1"/>
          <p:nvPr/>
        </p:nvSpPr>
        <p:spPr>
          <a:xfrm>
            <a:off x="7774651" y="4647406"/>
            <a:ext cx="3960149" cy="163121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Available is obtained by subtracting each column sum of C from E</a:t>
            </a:r>
          </a:p>
          <a:p>
            <a:r>
              <a:rPr lang="en-GB" sz="2000" b="0" dirty="0">
                <a:latin typeface="+mn-lt"/>
                <a:ea typeface="+mn-ea"/>
                <a:cs typeface="+mn-cs"/>
              </a:rPr>
              <a:t>10-(1+5+2+0)=2, 5-(0+1+1+0)=3</a:t>
            </a:r>
          </a:p>
          <a:p>
            <a:r>
              <a:rPr lang="en-GB" sz="2000" b="0" dirty="0">
                <a:latin typeface="+mn-lt"/>
                <a:ea typeface="+mn-ea"/>
                <a:cs typeface="+mn-cs"/>
              </a:rPr>
              <a:t>6-(0+1+1+2)=2, 5-(0+1+0+0)=4</a:t>
            </a:r>
            <a:endParaRPr lang="en-SE" sz="2000" b="0" dirty="0">
              <a:latin typeface="+mn-lt"/>
              <a:ea typeface="+mn-ea"/>
              <a:cs typeface="+mn-cs"/>
            </a:endParaRPr>
          </a:p>
        </p:txBody>
      </p:sp>
      <p:sp>
        <p:nvSpPr>
          <p:cNvPr id="7" name="Rectangle 3">
            <a:extLst>
              <a:ext uri="{FF2B5EF4-FFF2-40B4-BE49-F238E27FC236}">
                <a16:creationId xmlns:a16="http://schemas.microsoft.com/office/drawing/2014/main" id="{81E830A8-4302-64C8-3625-841F54090C01}"/>
              </a:ext>
            </a:extLst>
          </p:cNvPr>
          <p:cNvSpPr txBox="1">
            <a:spLocks noChangeArrowheads="1"/>
          </p:cNvSpPr>
          <p:nvPr/>
        </p:nvSpPr>
        <p:spPr bwMode="auto">
          <a:xfrm>
            <a:off x="31805" y="1245393"/>
            <a:ext cx="5100637" cy="4367213"/>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800" b="0" i="0">
                <a:latin typeface="Gill Sans" panose="020B0502020104020203"/>
                <a:ea typeface="宋体" charset="-122"/>
                <a:cs typeface="Gill Sans" panose="020B0502020104020203"/>
              </a:defRPr>
            </a:lvl1pPr>
            <a:lvl2pPr marL="685800" lvl="1" indent="-228600" eaLnBrk="1" hangingPunct="1">
              <a:lnSpc>
                <a:spcPct val="90000"/>
              </a:lnSpc>
              <a:spcBef>
                <a:spcPct val="30000"/>
              </a:spcBef>
              <a:buSzPct val="100000"/>
              <a:buChar char="–"/>
              <a:defRPr sz="2400" b="0" i="0">
                <a:latin typeface="Gill Sans" panose="020B0502020104020203"/>
                <a:ea typeface="宋体" charset="-122"/>
                <a:cs typeface="Gill Sans" panose="020B0502020104020203"/>
              </a:defRPr>
            </a:lvl2pPr>
            <a:lvl3pPr marL="1143000" indent="-22860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3pPr>
            <a:lvl4pPr marL="1543050" indent="-17145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4pPr>
            <a:lvl5pPr marL="2000250" indent="-17145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altLang="zh-CN" dirty="0"/>
              <a:t>4 processes P1 through P4; 4 resource types with 10, 5, 6, 5 instances each.</a:t>
            </a:r>
          </a:p>
          <a:p>
            <a:r>
              <a:rPr lang="en-GB" altLang="zh-CN" dirty="0"/>
              <a:t>Current system state  encoded in matrices R, C and vectors E, A.</a:t>
            </a:r>
          </a:p>
          <a:p>
            <a:endParaRPr lang="en-US" altLang="zh-CN" dirty="0"/>
          </a:p>
        </p:txBody>
      </p:sp>
      <p:sp>
        <p:nvSpPr>
          <p:cNvPr id="8" name="TextBox 7">
            <a:extLst>
              <a:ext uri="{FF2B5EF4-FFF2-40B4-BE49-F238E27FC236}">
                <a16:creationId xmlns:a16="http://schemas.microsoft.com/office/drawing/2014/main" id="{F56AAF51-CFD9-9F88-F6E4-FD2D8E51D68F}"/>
              </a:ext>
            </a:extLst>
          </p:cNvPr>
          <p:cNvSpPr txBox="1"/>
          <p:nvPr/>
        </p:nvSpPr>
        <p:spPr>
          <a:xfrm>
            <a:off x="6214668" y="3720604"/>
            <a:ext cx="96328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Total</a:t>
            </a:r>
            <a:endParaRPr lang="en-SE" sz="2400" b="0" dirty="0">
              <a:latin typeface="Gill Sans" panose="020B0502020104020203"/>
            </a:endParaRPr>
          </a:p>
        </p:txBody>
      </p:sp>
      <p:sp>
        <p:nvSpPr>
          <p:cNvPr id="9" name="TextBox 8">
            <a:extLst>
              <a:ext uri="{FF2B5EF4-FFF2-40B4-BE49-F238E27FC236}">
                <a16:creationId xmlns:a16="http://schemas.microsoft.com/office/drawing/2014/main" id="{A5300FC9-9722-0142-C3F3-FE57A86ACFA7}"/>
              </a:ext>
            </a:extLst>
          </p:cNvPr>
          <p:cNvSpPr txBox="1"/>
          <p:nvPr/>
        </p:nvSpPr>
        <p:spPr>
          <a:xfrm>
            <a:off x="9446361" y="1290935"/>
            <a:ext cx="1450420"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Allocation</a:t>
            </a:r>
            <a:endParaRPr lang="en-SE" sz="2400" b="0" dirty="0">
              <a:latin typeface="Gill Sans" panose="020B0502020104020203"/>
            </a:endParaRPr>
          </a:p>
        </p:txBody>
      </p:sp>
      <p:sp>
        <p:nvSpPr>
          <p:cNvPr id="10" name="TextBox 9">
            <a:extLst>
              <a:ext uri="{FF2B5EF4-FFF2-40B4-BE49-F238E27FC236}">
                <a16:creationId xmlns:a16="http://schemas.microsoft.com/office/drawing/2014/main" id="{3B04FA58-8DDC-40BB-8956-97FA17C68D21}"/>
              </a:ext>
            </a:extLst>
          </p:cNvPr>
          <p:cNvSpPr txBox="1"/>
          <p:nvPr/>
        </p:nvSpPr>
        <p:spPr>
          <a:xfrm>
            <a:off x="9428668" y="3720604"/>
            <a:ext cx="136068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Available</a:t>
            </a:r>
            <a:endParaRPr lang="en-SE" sz="2400" b="0" dirty="0">
              <a:latin typeface="Gill Sans" panose="020B0502020104020203"/>
            </a:endParaRPr>
          </a:p>
        </p:txBody>
      </p:sp>
      <p:sp>
        <p:nvSpPr>
          <p:cNvPr id="11" name="TextBox 10">
            <a:extLst>
              <a:ext uri="{FF2B5EF4-FFF2-40B4-BE49-F238E27FC236}">
                <a16:creationId xmlns:a16="http://schemas.microsoft.com/office/drawing/2014/main" id="{922B8CF1-EAB4-6E5D-9BDB-6D22742DD69D}"/>
              </a:ext>
            </a:extLst>
          </p:cNvPr>
          <p:cNvSpPr txBox="1"/>
          <p:nvPr/>
        </p:nvSpPr>
        <p:spPr>
          <a:xfrm>
            <a:off x="6096000" y="1290935"/>
            <a:ext cx="1200625"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Max</a:t>
            </a:r>
            <a:endParaRPr lang="en-SE" sz="2400" b="0" dirty="0">
              <a:latin typeface="Gill Sans" panose="020B0502020104020203"/>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dirty="0">
                <a:ea typeface="宋体" charset="-122"/>
              </a:rPr>
              <a:t>Request to check for safety</a:t>
            </a:r>
          </a:p>
        </p:txBody>
      </p:sp>
      <p:sp>
        <p:nvSpPr>
          <p:cNvPr id="17413"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Assume the starting state is a safe state (can be checked with Banker’s algorithm)</a:t>
            </a:r>
          </a:p>
          <a:p>
            <a:pPr eaLnBrk="1" hangingPunct="1">
              <a:lnSpc>
                <a:spcPct val="90000"/>
              </a:lnSpc>
            </a:pPr>
            <a:r>
              <a:rPr lang="en-US" altLang="zh-CN" sz="2800" dirty="0">
                <a:ea typeface="宋体" charset="-122"/>
              </a:rPr>
              <a:t>P2 is now requesting 2 more </a:t>
            </a:r>
            <a:r>
              <a:rPr lang="en-US" altLang="zh-CN" dirty="0">
                <a:ea typeface="宋体" charset="-122"/>
              </a:rPr>
              <a:t>instances </a:t>
            </a:r>
            <a:r>
              <a:rPr lang="en-US" altLang="zh-CN" sz="2800" dirty="0">
                <a:ea typeface="宋体" charset="-122"/>
              </a:rPr>
              <a:t>of Resource 1 and 1 more instance 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fulfilled</a:t>
            </a:r>
          </a:p>
          <a:p>
            <a:pPr lvl="1" eaLnBrk="1" hangingPunct="1">
              <a:lnSpc>
                <a:spcPct val="90000"/>
              </a:lnSpc>
            </a:pPr>
            <a:r>
              <a:rPr lang="en-US" altLang="zh-CN" sz="2400" dirty="0">
                <a:ea typeface="宋体" charset="-122"/>
              </a:rPr>
              <a:t>Step 2: Determine if the new state is a safe state with Banker’s algorithm</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
          <p:cNvSpPr>
            <a:spLocks noGrp="1" noChangeArrowheads="1"/>
          </p:cNvSpPr>
          <p:nvPr>
            <p:ph type="title" sz="quarter"/>
          </p:nvPr>
        </p:nvSpPr>
        <p:spPr>
          <a:xfrm>
            <a:off x="609600" y="-257849"/>
            <a:ext cx="10972800" cy="1143000"/>
          </a:xfrm>
        </p:spPr>
        <p:txBody>
          <a:bodyPr/>
          <a:lstStyle/>
          <a:p>
            <a:pPr eaLnBrk="1" hangingPunct="1"/>
            <a:r>
              <a:rPr lang="en-US" altLang="zh-CN" dirty="0">
                <a:ea typeface="宋体" charset="-122"/>
              </a:rPr>
              <a:t>An example: new state</a:t>
            </a:r>
          </a:p>
        </p:txBody>
      </p:sp>
      <p:graphicFrame>
        <p:nvGraphicFramePr>
          <p:cNvPr id="2050" name="Object 3"/>
          <p:cNvGraphicFramePr>
            <a:graphicFrameLocks noGrp="1" noChangeAspect="1"/>
          </p:cNvGraphicFramePr>
          <p:nvPr>
            <p:ph sz="quarter" idx="1"/>
            <p:extLst>
              <p:ext uri="{D42A27DB-BD31-4B8C-83A1-F6EECF244321}">
                <p14:modId xmlns:p14="http://schemas.microsoft.com/office/powerpoint/2010/main" val="3149586927"/>
              </p:ext>
            </p:extLst>
          </p:nvPr>
        </p:nvGraphicFramePr>
        <p:xfrm>
          <a:off x="1773176" y="1563748"/>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176" y="156374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p:cNvGraphicFramePr>
            <a:graphicFrameLocks noGrp="1" noChangeAspect="1"/>
          </p:cNvGraphicFramePr>
          <p:nvPr>
            <p:ph sz="quarter" idx="2"/>
            <p:extLst>
              <p:ext uri="{D42A27DB-BD31-4B8C-83A1-F6EECF244321}">
                <p14:modId xmlns:p14="http://schemas.microsoft.com/office/powerpoint/2010/main" val="2423853551"/>
              </p:ext>
            </p:extLst>
          </p:nvPr>
        </p:nvGraphicFramePr>
        <p:xfrm>
          <a:off x="4338577" y="1563747"/>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577" y="156374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5"/>
          <p:cNvGraphicFramePr>
            <a:graphicFrameLocks noGrp="1" noChangeAspect="1"/>
          </p:cNvGraphicFramePr>
          <p:nvPr>
            <p:ph sz="quarter" idx="3"/>
            <p:extLst>
              <p:ext uri="{D42A27DB-BD31-4B8C-83A1-F6EECF244321}">
                <p14:modId xmlns:p14="http://schemas.microsoft.com/office/powerpoint/2010/main" val="810162242"/>
              </p:ext>
            </p:extLst>
          </p:nvPr>
        </p:nvGraphicFramePr>
        <p:xfrm>
          <a:off x="3233676" y="4060885"/>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20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3676" y="4060885"/>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6"/>
          <p:cNvGraphicFramePr>
            <a:graphicFrameLocks noGrp="1" noChangeAspect="1"/>
          </p:cNvGraphicFramePr>
          <p:nvPr>
            <p:ph sz="quarter" idx="4"/>
            <p:extLst>
              <p:ext uri="{D42A27DB-BD31-4B8C-83A1-F6EECF244321}">
                <p14:modId xmlns:p14="http://schemas.microsoft.com/office/powerpoint/2010/main" val="3311632357"/>
              </p:ext>
            </p:extLst>
          </p:nvPr>
        </p:nvGraphicFramePr>
        <p:xfrm>
          <a:off x="6634101" y="3984685"/>
          <a:ext cx="2317750" cy="468313"/>
        </p:xfrm>
        <a:graphic>
          <a:graphicData uri="http://schemas.openxmlformats.org/presentationml/2006/ole">
            <mc:AlternateContent xmlns:mc="http://schemas.openxmlformats.org/markup-compatibility/2006">
              <mc:Choice xmlns:v="urn:schemas-microsoft-com:vml" Requires="v">
                <p:oleObj name="Equation" r:id="rId9" imgW="1066680" imgH="215640" progId="Equation.3">
                  <p:embed/>
                </p:oleObj>
              </mc:Choice>
              <mc:Fallback>
                <p:oleObj name="Equation" r:id="rId9" imgW="1066680" imgH="215640" progId="Equation.3">
                  <p:embed/>
                  <p:pic>
                    <p:nvPicPr>
                      <p:cNvPr id="2053"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4101" y="398468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7"/>
          <p:cNvGraphicFramePr>
            <a:graphicFrameLocks noChangeAspect="1"/>
          </p:cNvGraphicFramePr>
          <p:nvPr>
            <p:extLst>
              <p:ext uri="{D42A27DB-BD31-4B8C-83A1-F6EECF244321}">
                <p14:modId xmlns:p14="http://schemas.microsoft.com/office/powerpoint/2010/main" val="544818682"/>
              </p:ext>
            </p:extLst>
          </p:nvPr>
        </p:nvGraphicFramePr>
        <p:xfrm>
          <a:off x="6911914" y="1584384"/>
          <a:ext cx="3308350" cy="1936750"/>
        </p:xfrm>
        <a:graphic>
          <a:graphicData uri="http://schemas.openxmlformats.org/presentationml/2006/ole">
            <mc:AlternateContent xmlns:mc="http://schemas.openxmlformats.org/markup-compatibility/2006">
              <mc:Choice xmlns:v="urn:schemas-microsoft-com:vml" Requires="v">
                <p:oleObj name="Equation" r:id="rId11" imgW="1562040" imgH="914400" progId="Equation.3">
                  <p:embed/>
                </p:oleObj>
              </mc:Choice>
              <mc:Fallback>
                <p:oleObj name="Equation" r:id="rId11" imgW="1562040" imgH="914400" progId="Equation.3">
                  <p:embed/>
                  <p:pic>
                    <p:nvPicPr>
                      <p:cNvPr id="2054"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1914" y="158438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1BCAB0AD-A686-A5C1-E581-9AC383530ACD}"/>
              </a:ext>
            </a:extLst>
          </p:cNvPr>
          <p:cNvSpPr txBox="1"/>
          <p:nvPr/>
        </p:nvSpPr>
        <p:spPr>
          <a:xfrm>
            <a:off x="6072128" y="4510148"/>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10-(1+7+2+0)=0, 5-(0+1+1+0)=3</a:t>
            </a:r>
          </a:p>
          <a:p>
            <a:r>
              <a:rPr lang="en-GB" sz="2000" b="0" dirty="0">
                <a:latin typeface="+mn-lt"/>
                <a:ea typeface="+mn-ea"/>
                <a:cs typeface="+mn-cs"/>
              </a:rPr>
              <a:t>6-(0+2+1+2)=1,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7B673BDD-B5D9-2985-1B85-32EDBB6EB595}"/>
              </a:ext>
            </a:extLst>
          </p:cNvPr>
          <p:cNvSpPr txBox="1"/>
          <p:nvPr/>
        </p:nvSpPr>
        <p:spPr>
          <a:xfrm>
            <a:off x="3015307" y="120009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D024445B-5073-AD5D-F4D4-C49A13C32EDC}"/>
              </a:ext>
            </a:extLst>
          </p:cNvPr>
          <p:cNvSpPr txBox="1"/>
          <p:nvPr/>
        </p:nvSpPr>
        <p:spPr>
          <a:xfrm>
            <a:off x="5050918" y="120009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1147A1EE-D46C-189D-3C52-D27CE691C31E}"/>
              </a:ext>
            </a:extLst>
          </p:cNvPr>
          <p:cNvSpPr txBox="1"/>
          <p:nvPr/>
        </p:nvSpPr>
        <p:spPr>
          <a:xfrm>
            <a:off x="4161127" y="37146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77C13E62-3326-CA30-6D57-BFE7FAF5504C}"/>
              </a:ext>
            </a:extLst>
          </p:cNvPr>
          <p:cNvSpPr txBox="1"/>
          <p:nvPr/>
        </p:nvSpPr>
        <p:spPr>
          <a:xfrm>
            <a:off x="7361809" y="37146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7" name="TextBox 6">
            <a:extLst>
              <a:ext uri="{FF2B5EF4-FFF2-40B4-BE49-F238E27FC236}">
                <a16:creationId xmlns:a16="http://schemas.microsoft.com/office/drawing/2014/main" id="{EB4A6912-CB38-CD10-35A2-00BEACAE6BF9}"/>
              </a:ext>
            </a:extLst>
          </p:cNvPr>
          <p:cNvSpPr txBox="1"/>
          <p:nvPr/>
        </p:nvSpPr>
        <p:spPr>
          <a:xfrm>
            <a:off x="7460909" y="1200090"/>
            <a:ext cx="3071675"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 = Max – Allocation</a:t>
            </a:r>
            <a:endParaRPr lang="en-GB" sz="2000" b="0" dirty="0">
              <a:solidFill>
                <a:schemeClr val="dk1"/>
              </a:solidFill>
              <a:latin typeface="+mn-lt"/>
              <a:ea typeface="+mn-ea"/>
              <a:cs typeface="+mn-cs"/>
            </a:endParaRPr>
          </a:p>
        </p:txBody>
      </p:sp>
      <p:sp>
        <p:nvSpPr>
          <p:cNvPr id="8" name="Rectangle 7">
            <a:extLst>
              <a:ext uri="{FF2B5EF4-FFF2-40B4-BE49-F238E27FC236}">
                <a16:creationId xmlns:a16="http://schemas.microsoft.com/office/drawing/2014/main" id="{5A535F0D-E325-BD42-6082-FADA385A6D4C}"/>
              </a:ext>
            </a:extLst>
          </p:cNvPr>
          <p:cNvSpPr/>
          <p:nvPr/>
        </p:nvSpPr>
        <p:spPr bwMode="auto">
          <a:xfrm>
            <a:off x="4974420" y="2122311"/>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Rectangle 10">
            <a:extLst>
              <a:ext uri="{FF2B5EF4-FFF2-40B4-BE49-F238E27FC236}">
                <a16:creationId xmlns:a16="http://schemas.microsoft.com/office/drawing/2014/main" id="{A9F2F097-7678-DE8A-339C-AB2D0C60B106}"/>
              </a:ext>
            </a:extLst>
          </p:cNvPr>
          <p:cNvSpPr/>
          <p:nvPr/>
        </p:nvSpPr>
        <p:spPr bwMode="auto">
          <a:xfrm>
            <a:off x="5897982" y="2122311"/>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8"/>
          <p:cNvSpPr>
            <a:spLocks noChangeArrowheads="1"/>
          </p:cNvSpPr>
          <p:nvPr/>
        </p:nvSpPr>
        <p:spPr bwMode="auto">
          <a:xfrm>
            <a:off x="1870869" y="896408"/>
            <a:ext cx="8450262" cy="4970992"/>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Need matrix</a:t>
            </a:r>
            <a:endParaRPr lang="en-US" altLang="zh-CN" sz="2400" b="0" i="1"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(Need)</a:t>
            </a:r>
            <a:r>
              <a:rPr lang="en-US" altLang="zh-CN" sz="2400" b="0" baseline="-25000" dirty="0">
                <a:solidFill>
                  <a:srgbClr val="000000"/>
                </a:solidFill>
                <a:latin typeface="Helvetica" pitchFamily="2" charset="0"/>
                <a:ea typeface="宋体" charset="-122"/>
                <a:cs typeface="+mn-cs"/>
              </a:rPr>
              <a:t>1</a:t>
            </a:r>
            <a:r>
              <a:rPr lang="en-US" altLang="zh-CN" sz="2400" b="0" dirty="0">
                <a:solidFill>
                  <a:srgbClr val="000000"/>
                </a:solidFill>
                <a:latin typeface="Helvetica" pitchFamily="2" charset="0"/>
                <a:ea typeface="宋体" charset="-122"/>
                <a:cs typeface="+mn-cs"/>
              </a:rPr>
              <a:t> = [2, 2, 2, 1] not &lt;= A</a:t>
            </a: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P1 cannot run to completion</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p:txBody>
      </p:sp>
      <p:sp>
        <p:nvSpPr>
          <p:cNvPr id="3082" name="Rectangle 2"/>
          <p:cNvSpPr>
            <a:spLocks noGrp="1" noChangeArrowheads="1"/>
          </p:cNvSpPr>
          <p:nvPr>
            <p:ph type="title" sz="quarter"/>
          </p:nvPr>
        </p:nvSpPr>
        <p:spPr>
          <a:xfrm>
            <a:off x="609600" y="-246592"/>
            <a:ext cx="10972800" cy="1143000"/>
          </a:xfrm>
        </p:spPr>
        <p:txBody>
          <a:bodyPr/>
          <a:lstStyle/>
          <a:p>
            <a:pPr eaLnBrk="1" hangingPunct="1"/>
            <a:r>
              <a:rPr lang="en-US" altLang="zh-CN" dirty="0">
                <a:ea typeface="宋体" charset="-122"/>
              </a:rPr>
              <a:t>An example: is new state safe</a:t>
            </a:r>
          </a:p>
        </p:txBody>
      </p:sp>
      <p:graphicFrame>
        <p:nvGraphicFramePr>
          <p:cNvPr id="3074" name="Object 3"/>
          <p:cNvGraphicFramePr>
            <a:graphicFrameLocks noGrp="1" noChangeAspect="1"/>
          </p:cNvGraphicFramePr>
          <p:nvPr>
            <p:ph sz="quarter" idx="1"/>
            <p:extLst>
              <p:ext uri="{D42A27DB-BD31-4B8C-83A1-F6EECF244321}">
                <p14:modId xmlns:p14="http://schemas.microsoft.com/office/powerpoint/2010/main" val="909573636"/>
              </p:ext>
            </p:extLst>
          </p:nvPr>
        </p:nvGraphicFramePr>
        <p:xfrm>
          <a:off x="2047081" y="172243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307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81" y="172243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Grp="1" noChangeAspect="1"/>
          </p:cNvGraphicFramePr>
          <p:nvPr>
            <p:ph sz="quarter" idx="2"/>
            <p:extLst>
              <p:ext uri="{D42A27DB-BD31-4B8C-83A1-F6EECF244321}">
                <p14:modId xmlns:p14="http://schemas.microsoft.com/office/powerpoint/2010/main" val="2977031644"/>
              </p:ext>
            </p:extLst>
          </p:nvPr>
        </p:nvGraphicFramePr>
        <p:xfrm>
          <a:off x="4612482" y="172243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30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2482" y="172243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5"/>
          <p:cNvGraphicFramePr>
            <a:graphicFrameLocks noGrp="1" noChangeAspect="1"/>
          </p:cNvGraphicFramePr>
          <p:nvPr>
            <p:ph sz="quarter" idx="3"/>
            <p:extLst>
              <p:ext uri="{D42A27DB-BD31-4B8C-83A1-F6EECF244321}">
                <p14:modId xmlns:p14="http://schemas.microsoft.com/office/powerpoint/2010/main" val="1434059796"/>
              </p:ext>
            </p:extLst>
          </p:nvPr>
        </p:nvGraphicFramePr>
        <p:xfrm>
          <a:off x="3507581" y="4064000"/>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307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7581" y="4064000"/>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6"/>
          <p:cNvGraphicFramePr>
            <a:graphicFrameLocks noGrp="1" noChangeAspect="1"/>
          </p:cNvGraphicFramePr>
          <p:nvPr>
            <p:ph sz="quarter" idx="4"/>
            <p:extLst>
              <p:ext uri="{D42A27DB-BD31-4B8C-83A1-F6EECF244321}">
                <p14:modId xmlns:p14="http://schemas.microsoft.com/office/powerpoint/2010/main" val="3184031029"/>
              </p:ext>
            </p:extLst>
          </p:nvPr>
        </p:nvGraphicFramePr>
        <p:xfrm>
          <a:off x="6908006" y="4010025"/>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307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8006" y="401002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7"/>
          <p:cNvGraphicFramePr>
            <a:graphicFrameLocks noChangeAspect="1"/>
          </p:cNvGraphicFramePr>
          <p:nvPr>
            <p:extLst>
              <p:ext uri="{D42A27DB-BD31-4B8C-83A1-F6EECF244321}">
                <p14:modId xmlns:p14="http://schemas.microsoft.com/office/powerpoint/2010/main" val="2555450049"/>
              </p:ext>
            </p:extLst>
          </p:nvPr>
        </p:nvGraphicFramePr>
        <p:xfrm>
          <a:off x="7185819" y="174307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307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819" y="174307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E903A4D-4648-082A-DA03-577B05EA6175}"/>
              </a:ext>
            </a:extLst>
          </p:cNvPr>
          <p:cNvSpPr txBox="1"/>
          <p:nvPr/>
        </p:nvSpPr>
        <p:spPr>
          <a:xfrm>
            <a:off x="8814425" y="1371600"/>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377C9189-09EE-8C17-EE81-2182D5F33E97}"/>
              </a:ext>
            </a:extLst>
          </p:cNvPr>
          <p:cNvSpPr txBox="1"/>
          <p:nvPr/>
        </p:nvSpPr>
        <p:spPr>
          <a:xfrm>
            <a:off x="3015307" y="13716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E8303F51-C5B7-27E2-61B1-40CC7A49FC10}"/>
              </a:ext>
            </a:extLst>
          </p:cNvPr>
          <p:cNvSpPr txBox="1"/>
          <p:nvPr/>
        </p:nvSpPr>
        <p:spPr>
          <a:xfrm>
            <a:off x="5437438" y="13716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B534680E-D08D-03DD-0369-7646392B62C9}"/>
              </a:ext>
            </a:extLst>
          </p:cNvPr>
          <p:cNvSpPr txBox="1"/>
          <p:nvPr/>
        </p:nvSpPr>
        <p:spPr>
          <a:xfrm>
            <a:off x="4302781" y="37146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42C5F734-FC63-17C4-2802-8CCC98F7DA26}"/>
              </a:ext>
            </a:extLst>
          </p:cNvPr>
          <p:cNvSpPr txBox="1"/>
          <p:nvPr/>
        </p:nvSpPr>
        <p:spPr>
          <a:xfrm>
            <a:off x="7703207" y="37040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dirty="0">
                <a:ea typeface="宋体" charset="-122"/>
              </a:rPr>
              <a:t>Starvation </a:t>
            </a:r>
            <a:r>
              <a:rPr lang="en-US" altLang="ko-KR" dirty="0" err="1">
                <a:ea typeface="宋体" charset="-122"/>
              </a:rPr>
              <a:t>vs</a:t>
            </a:r>
            <a:r>
              <a:rPr lang="en-US" altLang="ko-KR" dirty="0">
                <a:ea typeface="宋体" charset="-122"/>
              </a:rPr>
              <a:t> Deadlock</a:t>
            </a:r>
          </a:p>
        </p:txBody>
      </p:sp>
      <p:sp>
        <p:nvSpPr>
          <p:cNvPr id="518147" name="Rectangle 3"/>
          <p:cNvSpPr>
            <a:spLocks noGrp="1" noChangeArrowheads="1"/>
          </p:cNvSpPr>
          <p:nvPr>
            <p:ph type="body" idx="1"/>
          </p:nvPr>
        </p:nvSpPr>
        <p:spPr>
          <a:xfrm>
            <a:off x="838200" y="990600"/>
            <a:ext cx="10591800" cy="3699627"/>
          </a:xfrm>
        </p:spPr>
        <p:txBody>
          <a:bodyPr>
            <a:normAutofit/>
          </a:bodyPr>
          <a:lstStyle/>
          <a:p>
            <a:pPr>
              <a:lnSpc>
                <a:spcPct val="80000"/>
              </a:lnSpc>
            </a:pPr>
            <a:r>
              <a:rPr lang="en-US" altLang="ko-KR" dirty="0">
                <a:latin typeface="Helvetica" pitchFamily="34" charset="0"/>
                <a:ea typeface="굴림" charset="-127"/>
              </a:rPr>
              <a:t>Starvation: process waits indefinitely</a:t>
            </a:r>
          </a:p>
          <a:p>
            <a:pPr lvl="1">
              <a:lnSpc>
                <a:spcPct val="80000"/>
              </a:lnSpc>
            </a:pPr>
            <a:r>
              <a:rPr lang="en-US" altLang="ko-KR" dirty="0">
                <a:latin typeface="Helvetica" pitchFamily="34" charset="0"/>
                <a:ea typeface="굴림" charset="-127"/>
              </a:rPr>
              <a:t>Example, low-priority process waiting for resources constantly in use by high-priority process</a:t>
            </a:r>
          </a:p>
          <a:p>
            <a:pPr>
              <a:lnSpc>
                <a:spcPct val="80000"/>
              </a:lnSpc>
            </a:pPr>
            <a:r>
              <a:rPr lang="en-US" altLang="ko-KR" dirty="0">
                <a:latin typeface="Helvetica" pitchFamily="34" charset="0"/>
                <a:ea typeface="굴림" charset="-127"/>
              </a:rPr>
              <a:t>Deadlock: circular dependency waiting for resources</a:t>
            </a:r>
          </a:p>
          <a:p>
            <a:pPr lvl="1">
              <a:lnSpc>
                <a:spcPct val="80000"/>
              </a:lnSpc>
            </a:pPr>
            <a:r>
              <a:rPr lang="en-US" altLang="ko-KR" dirty="0">
                <a:latin typeface="Helvetica" pitchFamily="34" charset="0"/>
                <a:ea typeface="굴림" charset="-127"/>
                <a:sym typeface="Symbol" pitchFamily="18" charset="2"/>
              </a:rPr>
              <a:t>Starvation can end (but doesn’t have to)</a:t>
            </a:r>
          </a:p>
          <a:p>
            <a:pPr lvl="1">
              <a:lnSpc>
                <a:spcPct val="80000"/>
              </a:lnSpc>
            </a:pPr>
            <a:r>
              <a:rPr lang="en-US" altLang="ko-KR" dirty="0">
                <a:latin typeface="Helvetica" pitchFamily="34" charset="0"/>
                <a:ea typeface="굴림" charset="-127"/>
                <a:sym typeface="Symbol" pitchFamily="18" charset="2"/>
              </a:rPr>
              <a:t>Deadlock cannot end without external intervention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18147">
                                            <p:txEl>
                                              <p:pRg st="1" end="1"/>
                                            </p:txEl>
                                          </p:spTgt>
                                        </p:tgtEl>
                                        <p:attrNameLst>
                                          <p:attrName>style.visibility</p:attrName>
                                        </p:attrNameLst>
                                      </p:cBhvr>
                                      <p:to>
                                        <p:strVal val="visible"/>
                                      </p:to>
                                    </p:set>
                                    <p:anim calcmode="lin" valueType="num">
                                      <p:cBhvr additive="base">
                                        <p:cTn id="11" dur="500" fill="hold"/>
                                        <p:tgtEl>
                                          <p:spTgt spid="5181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1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 calcmode="lin" valueType="num">
                                      <p:cBhvr additive="base">
                                        <p:cTn id="17" dur="500" fill="hold"/>
                                        <p:tgtEl>
                                          <p:spTgt spid="5181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1814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18147">
                                            <p:txEl>
                                              <p:pRg st="3" end="3"/>
                                            </p:txEl>
                                          </p:spTgt>
                                        </p:tgtEl>
                                        <p:attrNameLst>
                                          <p:attrName>style.visibility</p:attrName>
                                        </p:attrNameLst>
                                      </p:cBhvr>
                                      <p:to>
                                        <p:strVal val="visible"/>
                                      </p:to>
                                    </p:set>
                                    <p:anim calcmode="lin" valueType="num">
                                      <p:cBhvr additive="base">
                                        <p:cTn id="21" dur="500" fill="hold"/>
                                        <p:tgtEl>
                                          <p:spTgt spid="51814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1814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18147">
                                            <p:txEl>
                                              <p:pRg st="4" end="4"/>
                                            </p:txEl>
                                          </p:spTgt>
                                        </p:tgtEl>
                                        <p:attrNameLst>
                                          <p:attrName>style.visibility</p:attrName>
                                        </p:attrNameLst>
                                      </p:cBhvr>
                                      <p:to>
                                        <p:strVal val="visible"/>
                                      </p:to>
                                    </p:set>
                                    <p:anim calcmode="lin" valueType="num">
                                      <p:cBhvr additive="base">
                                        <p:cTn id="25" dur="500" fill="hold"/>
                                        <p:tgtEl>
                                          <p:spTgt spid="5181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181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832031" y="212342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4105" name="Rectangle 8"/>
          <p:cNvSpPr>
            <a:spLocks noChangeArrowheads="1"/>
          </p:cNvSpPr>
          <p:nvPr/>
        </p:nvSpPr>
        <p:spPr bwMode="auto">
          <a:xfrm>
            <a:off x="2133600" y="879475"/>
            <a:ext cx="8450262" cy="5140325"/>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2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P2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A=[0 3 1 4]+[7 1 2 1] = [7 4 3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4106" name="Rectangle 2"/>
          <p:cNvSpPr>
            <a:spLocks noGrp="1" noChangeArrowheads="1"/>
          </p:cNvSpPr>
          <p:nvPr>
            <p:ph type="title" sz="quarter"/>
          </p:nvPr>
        </p:nvSpPr>
        <p:spPr>
          <a:xfrm>
            <a:off x="381000" y="-182910"/>
            <a:ext cx="10972800" cy="1143000"/>
          </a:xfrm>
        </p:spPr>
        <p:txBody>
          <a:bodyPr/>
          <a:lstStyle/>
          <a:p>
            <a:pPr eaLnBrk="1" hangingPunct="1"/>
            <a:r>
              <a:rPr lang="en-US" altLang="zh-CN" dirty="0">
                <a:ea typeface="宋体" charset="-122"/>
              </a:rPr>
              <a:t>An example: is new state safe</a:t>
            </a:r>
          </a:p>
        </p:txBody>
      </p:sp>
      <p:grpSp>
        <p:nvGrpSpPr>
          <p:cNvPr id="2" name="Group 9"/>
          <p:cNvGrpSpPr>
            <a:grpSpLocks/>
          </p:cNvGrpSpPr>
          <p:nvPr/>
        </p:nvGrpSpPr>
        <p:grpSpPr bwMode="auto">
          <a:xfrm>
            <a:off x="2286000" y="1676400"/>
            <a:ext cx="8447088" cy="2241550"/>
            <a:chOff x="308" y="1573"/>
            <a:chExt cx="5321" cy="1695"/>
          </a:xfrm>
        </p:grpSpPr>
        <p:graphicFrame>
          <p:nvGraphicFramePr>
            <p:cNvPr id="4098" name="Object 3"/>
            <p:cNvGraphicFramePr>
              <a:graphicFrameLocks noChangeAspect="1"/>
            </p:cNvGraphicFramePr>
            <p:nvPr/>
          </p:nvGraphicFramePr>
          <p:xfrm>
            <a:off x="308" y="1573"/>
            <a:ext cx="1540" cy="120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409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 y="1573"/>
                          <a:ext cx="1540" cy="1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
            <p:cNvGraphicFramePr>
              <a:graphicFrameLocks noChangeAspect="1"/>
            </p:cNvGraphicFramePr>
            <p:nvPr/>
          </p:nvGraphicFramePr>
          <p:xfrm>
            <a:off x="1924" y="1573"/>
            <a:ext cx="1762" cy="122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409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 y="1573"/>
                          <a:ext cx="1762"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
            <p:cNvGraphicFramePr>
              <a:graphicFrameLocks noChangeAspect="1"/>
            </p:cNvGraphicFramePr>
            <p:nvPr/>
          </p:nvGraphicFramePr>
          <p:xfrm>
            <a:off x="1228" y="2985"/>
            <a:ext cx="1516" cy="28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410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 y="2985"/>
                          <a:ext cx="151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6"/>
            <p:cNvGraphicFramePr>
              <a:graphicFrameLocks noChangeAspect="1"/>
            </p:cNvGraphicFramePr>
            <p:nvPr/>
          </p:nvGraphicFramePr>
          <p:xfrm>
            <a:off x="3485" y="2949"/>
            <a:ext cx="1230" cy="299"/>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410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5" y="2949"/>
                          <a:ext cx="123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7"/>
            <p:cNvGraphicFramePr>
              <a:graphicFrameLocks noChangeAspect="1"/>
            </p:cNvGraphicFramePr>
            <p:nvPr/>
          </p:nvGraphicFramePr>
          <p:xfrm>
            <a:off x="3545" y="1586"/>
            <a:ext cx="2084" cy="122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410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5" y="1586"/>
                          <a:ext cx="2084"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TextBox 3">
            <a:extLst>
              <a:ext uri="{FF2B5EF4-FFF2-40B4-BE49-F238E27FC236}">
                <a16:creationId xmlns:a16="http://schemas.microsoft.com/office/drawing/2014/main" id="{8F8DBE78-E2F5-7C8A-C469-DB3CEC428380}"/>
              </a:ext>
            </a:extLst>
          </p:cNvPr>
          <p:cNvSpPr txBox="1"/>
          <p:nvPr/>
        </p:nvSpPr>
        <p:spPr>
          <a:xfrm>
            <a:off x="9074872" y="130442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5" name="TextBox 4">
            <a:extLst>
              <a:ext uri="{FF2B5EF4-FFF2-40B4-BE49-F238E27FC236}">
                <a16:creationId xmlns:a16="http://schemas.microsoft.com/office/drawing/2014/main" id="{D550D9B2-6938-FD68-D1F6-93A4710C2028}"/>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6" name="TextBox 5">
            <a:extLst>
              <a:ext uri="{FF2B5EF4-FFF2-40B4-BE49-F238E27FC236}">
                <a16:creationId xmlns:a16="http://schemas.microsoft.com/office/drawing/2014/main" id="{93BE1DA1-98B2-563E-B268-93CCB5D714C3}"/>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7" name="TextBox 6">
            <a:extLst>
              <a:ext uri="{FF2B5EF4-FFF2-40B4-BE49-F238E27FC236}">
                <a16:creationId xmlns:a16="http://schemas.microsoft.com/office/drawing/2014/main" id="{4DA71E69-1C7C-34F2-0F9F-1CFB7138B022}"/>
              </a:ext>
            </a:extLst>
          </p:cNvPr>
          <p:cNvSpPr txBox="1"/>
          <p:nvPr/>
        </p:nvSpPr>
        <p:spPr>
          <a:xfrm>
            <a:off x="4505324" y="322200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8" name="TextBox 7">
            <a:extLst>
              <a:ext uri="{FF2B5EF4-FFF2-40B4-BE49-F238E27FC236}">
                <a16:creationId xmlns:a16="http://schemas.microsoft.com/office/drawing/2014/main" id="{21725BF2-E952-6791-608C-FCD0B05DB80D}"/>
              </a:ext>
            </a:extLst>
          </p:cNvPr>
          <p:cNvSpPr txBox="1"/>
          <p:nvPr/>
        </p:nvSpPr>
        <p:spPr>
          <a:xfrm>
            <a:off x="7905750" y="3211366"/>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86567" y="193428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474843" y="230440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5129" name="Rectangle 9"/>
          <p:cNvSpPr>
            <a:spLocks noChangeArrowheads="1"/>
          </p:cNvSpPr>
          <p:nvPr/>
        </p:nvSpPr>
        <p:spPr bwMode="auto">
          <a:xfrm>
            <a:off x="1752600" y="1066800"/>
            <a:ext cx="8450262" cy="4953000"/>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Need matrix again</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6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8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2,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P1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[7 4 3 5] + [1 0 0 0]=[8 4 3 5]</a:t>
            </a:r>
          </a:p>
          <a:p>
            <a:pPr marL="469900" indent="-469900" eaLnBrk="1" hangingPunct="1">
              <a:spcBef>
                <a:spcPct val="25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5130" name="Rectangle 2"/>
          <p:cNvSpPr>
            <a:spLocks noGrp="1" noChangeArrowheads="1"/>
          </p:cNvSpPr>
          <p:nvPr>
            <p:ph type="title" sz="quarter"/>
          </p:nvPr>
        </p:nvSpPr>
        <p:spPr>
          <a:xfrm>
            <a:off x="575469" y="-200025"/>
            <a:ext cx="10972800" cy="1143000"/>
          </a:xfrm>
        </p:spPr>
        <p:txBody>
          <a:bodyPr/>
          <a:lstStyle/>
          <a:p>
            <a:pPr eaLnBrk="1" hangingPunct="1"/>
            <a:r>
              <a:rPr lang="en-US" altLang="zh-CN" dirty="0">
                <a:ea typeface="宋体" charset="-122"/>
              </a:rPr>
              <a:t>An example: is new state safe</a:t>
            </a:r>
          </a:p>
        </p:txBody>
      </p:sp>
      <p:graphicFrame>
        <p:nvGraphicFramePr>
          <p:cNvPr id="5122" name="Object 4"/>
          <p:cNvGraphicFramePr>
            <a:graphicFrameLocks noGrp="1" noChangeAspect="1"/>
          </p:cNvGraphicFramePr>
          <p:nvPr>
            <p:ph sz="quarter" idx="1"/>
            <p:extLst>
              <p:ext uri="{D42A27DB-BD31-4B8C-83A1-F6EECF244321}">
                <p14:modId xmlns:p14="http://schemas.microsoft.com/office/powerpoint/2010/main" val="1159348694"/>
              </p:ext>
            </p:extLst>
          </p:nvPr>
        </p:nvGraphicFramePr>
        <p:xfrm>
          <a:off x="1928812" y="1868486"/>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2" y="1868486"/>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Grp="1" noChangeAspect="1"/>
          </p:cNvGraphicFramePr>
          <p:nvPr>
            <p:ph sz="quarter" idx="2"/>
            <p:extLst>
              <p:ext uri="{D42A27DB-BD31-4B8C-83A1-F6EECF244321}">
                <p14:modId xmlns:p14="http://schemas.microsoft.com/office/powerpoint/2010/main" val="1839308528"/>
              </p:ext>
            </p:extLst>
          </p:nvPr>
        </p:nvGraphicFramePr>
        <p:xfrm>
          <a:off x="4494213" y="1857374"/>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512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213" y="1857374"/>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Grp="1" noChangeAspect="1"/>
          </p:cNvGraphicFramePr>
          <p:nvPr>
            <p:ph sz="quarter" idx="3"/>
            <p:extLst>
              <p:ext uri="{D42A27DB-BD31-4B8C-83A1-F6EECF244321}">
                <p14:modId xmlns:p14="http://schemas.microsoft.com/office/powerpoint/2010/main" val="77719569"/>
              </p:ext>
            </p:extLst>
          </p:nvPr>
        </p:nvGraphicFramePr>
        <p:xfrm>
          <a:off x="3389312" y="3724274"/>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512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9312" y="3724274"/>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
          <p:cNvGraphicFramePr>
            <a:graphicFrameLocks noGrp="1" noChangeAspect="1"/>
          </p:cNvGraphicFramePr>
          <p:nvPr>
            <p:ph sz="quarter" idx="4"/>
            <p:extLst>
              <p:ext uri="{D42A27DB-BD31-4B8C-83A1-F6EECF244321}">
                <p14:modId xmlns:p14="http://schemas.microsoft.com/office/powerpoint/2010/main" val="2499140573"/>
              </p:ext>
            </p:extLst>
          </p:nvPr>
        </p:nvGraphicFramePr>
        <p:xfrm>
          <a:off x="7554912" y="3729037"/>
          <a:ext cx="1849438" cy="365125"/>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512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4912" y="3729037"/>
                        <a:ext cx="18494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8"/>
          <p:cNvGraphicFramePr>
            <a:graphicFrameLocks noChangeAspect="1"/>
          </p:cNvGraphicFramePr>
          <p:nvPr>
            <p:extLst>
              <p:ext uri="{D42A27DB-BD31-4B8C-83A1-F6EECF244321}">
                <p14:modId xmlns:p14="http://schemas.microsoft.com/office/powerpoint/2010/main" val="1294410212"/>
              </p:ext>
            </p:extLst>
          </p:nvPr>
        </p:nvGraphicFramePr>
        <p:xfrm>
          <a:off x="7067550" y="1874836"/>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512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7550" y="1874836"/>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Line 10"/>
          <p:cNvSpPr>
            <a:spLocks noChangeShapeType="1"/>
          </p:cNvSpPr>
          <p:nvPr/>
        </p:nvSpPr>
        <p:spPr bwMode="auto">
          <a:xfrm>
            <a:off x="8069262" y="1660572"/>
            <a:ext cx="234950" cy="76671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2" name="Text Box 11"/>
          <p:cNvSpPr txBox="1">
            <a:spLocks noChangeArrowheads="1"/>
          </p:cNvSpPr>
          <p:nvPr/>
        </p:nvSpPr>
        <p:spPr bwMode="auto">
          <a:xfrm>
            <a:off x="7030861" y="1256298"/>
            <a:ext cx="3436938" cy="400110"/>
          </a:xfrm>
          <a:prstGeom prst="rect">
            <a:avLst/>
          </a:prstGeom>
          <a:noFill/>
          <a:ln w="38100" algn="ctr">
            <a:noFill/>
            <a:miter lim="800000"/>
            <a:headEnd/>
            <a:tailEnd/>
          </a:ln>
        </p:spPr>
        <p:txBody>
          <a:bodyPr wrap="square">
            <a:spAutoFit/>
          </a:bodyPr>
          <a:lstStyle/>
          <a:p>
            <a:pPr algn="ctr">
              <a:spcBef>
                <a:spcPct val="50000"/>
              </a:spcBef>
            </a:pPr>
            <a:r>
              <a:rPr lang="en-US" altLang="zh-CN" sz="2000" b="0" dirty="0">
                <a:solidFill>
                  <a:srgbClr val="000000"/>
                </a:solidFill>
                <a:latin typeface="Times New Roman" pitchFamily="18" charset="0"/>
                <a:ea typeface="宋体" charset="-122"/>
                <a:cs typeface="+mn-cs"/>
              </a:rPr>
              <a:t>Process 2 marked as completed</a:t>
            </a:r>
          </a:p>
        </p:txBody>
      </p:sp>
      <p:sp>
        <p:nvSpPr>
          <p:cNvPr id="3" name="TextBox 2">
            <a:extLst>
              <a:ext uri="{FF2B5EF4-FFF2-40B4-BE49-F238E27FC236}">
                <a16:creationId xmlns:a16="http://schemas.microsoft.com/office/drawing/2014/main" id="{D9502938-8DA5-012A-C3E9-50104AC8DCD3}"/>
              </a:ext>
            </a:extLst>
          </p:cNvPr>
          <p:cNvSpPr txBox="1"/>
          <p:nvPr/>
        </p:nvSpPr>
        <p:spPr>
          <a:xfrm>
            <a:off x="8670755" y="1580178"/>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0B568ADA-459C-EAA0-D2D9-1511DB177F26}"/>
              </a:ext>
            </a:extLst>
          </p:cNvPr>
          <p:cNvSpPr txBox="1"/>
          <p:nvPr/>
        </p:nvSpPr>
        <p:spPr>
          <a:xfrm>
            <a:off x="3048000" y="1568508"/>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934F51E6-4403-9FC7-065D-214B4D83C45A}"/>
              </a:ext>
            </a:extLst>
          </p:cNvPr>
          <p:cNvSpPr txBox="1"/>
          <p:nvPr/>
        </p:nvSpPr>
        <p:spPr>
          <a:xfrm>
            <a:off x="5470131" y="1568508"/>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7C479191-39DD-5A32-4021-22A42E84BFA8}"/>
              </a:ext>
            </a:extLst>
          </p:cNvPr>
          <p:cNvSpPr txBox="1"/>
          <p:nvPr/>
        </p:nvSpPr>
        <p:spPr>
          <a:xfrm>
            <a:off x="4277570" y="345152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EB87E558-8EC6-A7FF-94F5-612B51CF865F}"/>
              </a:ext>
            </a:extLst>
          </p:cNvPr>
          <p:cNvSpPr txBox="1"/>
          <p:nvPr/>
        </p:nvSpPr>
        <p:spPr>
          <a:xfrm>
            <a:off x="7724489" y="342900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696745" y="236292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1" name="Rectangle 10"/>
          <p:cNvSpPr/>
          <p:nvPr/>
        </p:nvSpPr>
        <p:spPr bwMode="auto">
          <a:xfrm>
            <a:off x="2715167" y="159757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703443" y="196768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6153" name="Rectangle 2"/>
          <p:cNvSpPr>
            <a:spLocks noChangeArrowheads="1"/>
          </p:cNvSpPr>
          <p:nvPr/>
        </p:nvSpPr>
        <p:spPr bwMode="auto">
          <a:xfrm>
            <a:off x="1981200" y="838200"/>
            <a:ext cx="8450262" cy="5029200"/>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3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P3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[8 4 3 5] + [2 1 1 0] = [10 5 4 5]</a:t>
            </a:r>
          </a:p>
        </p:txBody>
      </p:sp>
      <p:sp>
        <p:nvSpPr>
          <p:cNvPr id="6154" name="Rectangle 3"/>
          <p:cNvSpPr>
            <a:spLocks noGrp="1" noChangeArrowheads="1"/>
          </p:cNvSpPr>
          <p:nvPr>
            <p:ph type="title" sz="quarter"/>
          </p:nvPr>
        </p:nvSpPr>
        <p:spPr>
          <a:xfrm>
            <a:off x="575469" y="-201779"/>
            <a:ext cx="10972800" cy="1143000"/>
          </a:xfrm>
        </p:spPr>
        <p:txBody>
          <a:bodyPr/>
          <a:lstStyle/>
          <a:p>
            <a:pPr eaLnBrk="1" hangingPunct="1"/>
            <a:r>
              <a:rPr lang="en-US" altLang="zh-CN" dirty="0">
                <a:ea typeface="宋体" charset="-122"/>
              </a:rPr>
              <a:t>An example: is new state safe</a:t>
            </a:r>
          </a:p>
        </p:txBody>
      </p:sp>
      <p:graphicFrame>
        <p:nvGraphicFramePr>
          <p:cNvPr id="6146" name="Object 4"/>
          <p:cNvGraphicFramePr>
            <a:graphicFrameLocks noGrp="1" noChangeAspect="1"/>
          </p:cNvGraphicFramePr>
          <p:nvPr>
            <p:ph sz="quarter" idx="1"/>
            <p:extLst>
              <p:ext uri="{D42A27DB-BD31-4B8C-83A1-F6EECF244321}">
                <p14:modId xmlns:p14="http://schemas.microsoft.com/office/powerpoint/2010/main" val="4100257720"/>
              </p:ext>
            </p:extLst>
          </p:nvPr>
        </p:nvGraphicFramePr>
        <p:xfrm>
          <a:off x="2157412" y="1509545"/>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2" y="1509545"/>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Grp="1" noChangeAspect="1"/>
          </p:cNvGraphicFramePr>
          <p:nvPr>
            <p:ph sz="quarter" idx="2"/>
            <p:extLst>
              <p:ext uri="{D42A27DB-BD31-4B8C-83A1-F6EECF244321}">
                <p14:modId xmlns:p14="http://schemas.microsoft.com/office/powerpoint/2010/main" val="2107094634"/>
              </p:ext>
            </p:extLst>
          </p:nvPr>
        </p:nvGraphicFramePr>
        <p:xfrm>
          <a:off x="4722813" y="1520658"/>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61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520658"/>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Grp="1" noChangeAspect="1"/>
          </p:cNvGraphicFramePr>
          <p:nvPr>
            <p:ph sz="quarter" idx="3"/>
            <p:extLst>
              <p:ext uri="{D42A27DB-BD31-4B8C-83A1-F6EECF244321}">
                <p14:modId xmlns:p14="http://schemas.microsoft.com/office/powerpoint/2010/main" val="3613950374"/>
              </p:ext>
            </p:extLst>
          </p:nvPr>
        </p:nvGraphicFramePr>
        <p:xfrm>
          <a:off x="3617912" y="3243095"/>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614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912" y="324309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
          <p:cNvGraphicFramePr>
            <a:graphicFrameLocks noGrp="1" noChangeAspect="1"/>
          </p:cNvGraphicFramePr>
          <p:nvPr>
            <p:ph sz="quarter" idx="4"/>
            <p:extLst>
              <p:ext uri="{D42A27DB-BD31-4B8C-83A1-F6EECF244321}">
                <p14:modId xmlns:p14="http://schemas.microsoft.com/office/powerpoint/2010/main" val="2577540576"/>
              </p:ext>
            </p:extLst>
          </p:nvPr>
        </p:nvGraphicFramePr>
        <p:xfrm>
          <a:off x="7783512" y="3246270"/>
          <a:ext cx="1849438" cy="369888"/>
        </p:xfrm>
        <a:graphic>
          <a:graphicData uri="http://schemas.openxmlformats.org/presentationml/2006/ole">
            <mc:AlternateContent xmlns:mc="http://schemas.openxmlformats.org/markup-compatibility/2006">
              <mc:Choice xmlns:v="urn:schemas-microsoft-com:vml" Requires="v">
                <p:oleObj name="Equation" r:id="rId8" imgW="1079280" imgH="215640" progId="Equation.3">
                  <p:embed/>
                </p:oleObj>
              </mc:Choice>
              <mc:Fallback>
                <p:oleObj name="Equation" r:id="rId8" imgW="1079280" imgH="215640" progId="Equation.3">
                  <p:embed/>
                  <p:pic>
                    <p:nvPicPr>
                      <p:cNvPr id="614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3512" y="3246270"/>
                        <a:ext cx="1849438"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8"/>
          <p:cNvGraphicFramePr>
            <a:graphicFrameLocks noChangeAspect="1"/>
          </p:cNvGraphicFramePr>
          <p:nvPr>
            <p:extLst>
              <p:ext uri="{D42A27DB-BD31-4B8C-83A1-F6EECF244321}">
                <p14:modId xmlns:p14="http://schemas.microsoft.com/office/powerpoint/2010/main" val="1727439550"/>
              </p:ext>
            </p:extLst>
          </p:nvPr>
        </p:nvGraphicFramePr>
        <p:xfrm>
          <a:off x="7296150" y="1538120"/>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615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6150" y="153812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F3DD9879-B38B-C63E-9F6B-5161237A1D1A}"/>
              </a:ext>
            </a:extLst>
          </p:cNvPr>
          <p:cNvSpPr txBox="1"/>
          <p:nvPr/>
        </p:nvSpPr>
        <p:spPr>
          <a:xfrm>
            <a:off x="8878961" y="1219200"/>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A61B10A3-0336-5FB7-2D8E-68FCA484DFB5}"/>
              </a:ext>
            </a:extLst>
          </p:cNvPr>
          <p:cNvSpPr txBox="1"/>
          <p:nvPr/>
        </p:nvSpPr>
        <p:spPr>
          <a:xfrm>
            <a:off x="3275754" y="1219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0" name="TextBox 9">
            <a:extLst>
              <a:ext uri="{FF2B5EF4-FFF2-40B4-BE49-F238E27FC236}">
                <a16:creationId xmlns:a16="http://schemas.microsoft.com/office/drawing/2014/main" id="{E769947D-63AB-5EEF-2278-4C7774F9C334}"/>
              </a:ext>
            </a:extLst>
          </p:cNvPr>
          <p:cNvSpPr txBox="1"/>
          <p:nvPr/>
        </p:nvSpPr>
        <p:spPr>
          <a:xfrm>
            <a:off x="5697885" y="12192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3" name="TextBox 12">
            <a:extLst>
              <a:ext uri="{FF2B5EF4-FFF2-40B4-BE49-F238E27FC236}">
                <a16:creationId xmlns:a16="http://schemas.microsoft.com/office/drawing/2014/main" id="{1DAB69DC-FA36-4F1B-14D9-483A27438C34}"/>
              </a:ext>
            </a:extLst>
          </p:cNvPr>
          <p:cNvSpPr txBox="1"/>
          <p:nvPr/>
        </p:nvSpPr>
        <p:spPr>
          <a:xfrm>
            <a:off x="4487726" y="300197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C99972CD-5AA1-3D56-0CF1-22982C52039C}"/>
              </a:ext>
            </a:extLst>
          </p:cNvPr>
          <p:cNvSpPr txBox="1"/>
          <p:nvPr/>
        </p:nvSpPr>
        <p:spPr>
          <a:xfrm>
            <a:off x="8219509" y="2999258"/>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90800" y="243972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90800" y="167437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90800" y="2044491"/>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590800" y="279309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7177" name="Rectangle 2"/>
          <p:cNvSpPr>
            <a:spLocks noChangeArrowheads="1"/>
          </p:cNvSpPr>
          <p:nvPr/>
        </p:nvSpPr>
        <p:spPr bwMode="auto">
          <a:xfrm>
            <a:off x="1870869" y="78773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4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0,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P4 to completion</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[10 5 4 5] + [0 0 2 0] = [10 5 6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7178" name="Rectangle 3"/>
          <p:cNvSpPr>
            <a:spLocks noGrp="1" noChangeArrowheads="1"/>
          </p:cNvSpPr>
          <p:nvPr>
            <p:ph type="title" sz="quarter"/>
          </p:nvPr>
        </p:nvSpPr>
        <p:spPr>
          <a:xfrm>
            <a:off x="609600" y="-153197"/>
            <a:ext cx="10972800" cy="1143000"/>
          </a:xfrm>
        </p:spPr>
        <p:txBody>
          <a:bodyPr/>
          <a:lstStyle/>
          <a:p>
            <a:pPr eaLnBrk="1" hangingPunct="1"/>
            <a:r>
              <a:rPr lang="en-US" altLang="zh-CN" dirty="0">
                <a:ea typeface="宋体" charset="-122"/>
              </a:rPr>
              <a:t>An example: is new state safe</a:t>
            </a:r>
          </a:p>
        </p:txBody>
      </p:sp>
      <p:graphicFrame>
        <p:nvGraphicFramePr>
          <p:cNvPr id="7170" name="Object 4"/>
          <p:cNvGraphicFramePr>
            <a:graphicFrameLocks noGrp="1" noChangeAspect="1"/>
          </p:cNvGraphicFramePr>
          <p:nvPr>
            <p:ph sz="quarter" idx="1"/>
            <p:extLst>
              <p:ext uri="{D42A27DB-BD31-4B8C-83A1-F6EECF244321}">
                <p14:modId xmlns:p14="http://schemas.microsoft.com/office/powerpoint/2010/main" val="727376508"/>
              </p:ext>
            </p:extLst>
          </p:nvPr>
        </p:nvGraphicFramePr>
        <p:xfrm>
          <a:off x="2271869" y="1603813"/>
          <a:ext cx="1992313" cy="155892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869" y="1603813"/>
                        <a:ext cx="1992313"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Grp="1" noChangeAspect="1"/>
          </p:cNvGraphicFramePr>
          <p:nvPr>
            <p:ph sz="quarter" idx="2"/>
            <p:extLst>
              <p:ext uri="{D42A27DB-BD31-4B8C-83A1-F6EECF244321}">
                <p14:modId xmlns:p14="http://schemas.microsoft.com/office/powerpoint/2010/main" val="503874632"/>
              </p:ext>
            </p:extLst>
          </p:nvPr>
        </p:nvGraphicFramePr>
        <p:xfrm>
          <a:off x="4611844" y="1626037"/>
          <a:ext cx="2797175" cy="1612900"/>
        </p:xfrm>
        <a:graphic>
          <a:graphicData uri="http://schemas.openxmlformats.org/presentationml/2006/ole">
            <mc:AlternateContent xmlns:mc="http://schemas.openxmlformats.org/markup-compatibility/2006">
              <mc:Choice xmlns:v="urn:schemas-microsoft-com:vml" Requires="v">
                <p:oleObj name="公式" r:id="rId4" imgW="1320480" imgH="914400" progId="Equation.3">
                  <p:embed/>
                </p:oleObj>
              </mc:Choice>
              <mc:Fallback>
                <p:oleObj name="公式" r:id="rId4" imgW="1320480" imgH="914400" progId="Equation.3">
                  <p:embed/>
                  <p:pic>
                    <p:nvPicPr>
                      <p:cNvPr id="717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844" y="1626037"/>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6"/>
          <p:cNvGraphicFramePr>
            <a:graphicFrameLocks noGrp="1" noChangeAspect="1"/>
          </p:cNvGraphicFramePr>
          <p:nvPr>
            <p:ph sz="quarter" idx="3"/>
            <p:extLst>
              <p:ext uri="{D42A27DB-BD31-4B8C-83A1-F6EECF244321}">
                <p14:modId xmlns:p14="http://schemas.microsoft.com/office/powerpoint/2010/main" val="2605209571"/>
              </p:ext>
            </p:extLst>
          </p:nvPr>
        </p:nvGraphicFramePr>
        <p:xfrm>
          <a:off x="3506943" y="3364349"/>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717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6943" y="3364349"/>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
          <p:cNvGraphicFramePr>
            <a:graphicFrameLocks noGrp="1" noChangeAspect="1"/>
          </p:cNvGraphicFramePr>
          <p:nvPr>
            <p:ph sz="quarter" idx="4"/>
            <p:extLst>
              <p:ext uri="{D42A27DB-BD31-4B8C-83A1-F6EECF244321}">
                <p14:modId xmlns:p14="http://schemas.microsoft.com/office/powerpoint/2010/main" val="3452542824"/>
              </p:ext>
            </p:extLst>
          </p:nvPr>
        </p:nvGraphicFramePr>
        <p:xfrm>
          <a:off x="7672543" y="3378638"/>
          <a:ext cx="1849438" cy="346075"/>
        </p:xfrm>
        <a:graphic>
          <a:graphicData uri="http://schemas.openxmlformats.org/presentationml/2006/ole">
            <mc:AlternateContent xmlns:mc="http://schemas.openxmlformats.org/markup-compatibility/2006">
              <mc:Choice xmlns:v="urn:schemas-microsoft-com:vml" Requires="v">
                <p:oleObj name="Equation" r:id="rId8" imgW="1155600" imgH="215640" progId="Equation.3">
                  <p:embed/>
                </p:oleObj>
              </mc:Choice>
              <mc:Fallback>
                <p:oleObj name="Equation" r:id="rId8" imgW="1155600" imgH="215640" progId="Equation.3">
                  <p:embed/>
                  <p:pic>
                    <p:nvPicPr>
                      <p:cNvPr id="717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2543" y="3378638"/>
                        <a:ext cx="18494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8"/>
          <p:cNvGraphicFramePr>
            <a:graphicFrameLocks noChangeAspect="1"/>
          </p:cNvGraphicFramePr>
          <p:nvPr>
            <p:extLst>
              <p:ext uri="{D42A27DB-BD31-4B8C-83A1-F6EECF244321}">
                <p14:modId xmlns:p14="http://schemas.microsoft.com/office/powerpoint/2010/main" val="1078035373"/>
              </p:ext>
            </p:extLst>
          </p:nvPr>
        </p:nvGraphicFramePr>
        <p:xfrm>
          <a:off x="7185181" y="1614924"/>
          <a:ext cx="3308350" cy="1612900"/>
        </p:xfrm>
        <a:graphic>
          <a:graphicData uri="http://schemas.openxmlformats.org/presentationml/2006/ole">
            <mc:AlternateContent xmlns:mc="http://schemas.openxmlformats.org/markup-compatibility/2006">
              <mc:Choice xmlns:v="urn:schemas-microsoft-com:vml" Requires="v">
                <p:oleObj name="公式" r:id="rId10" imgW="1562040" imgH="914400" progId="Equation.3">
                  <p:embed/>
                </p:oleObj>
              </mc:Choice>
              <mc:Fallback>
                <p:oleObj name="公式" r:id="rId10" imgW="1562040" imgH="914400" progId="Equation.3">
                  <p:embed/>
                  <p:pic>
                    <p:nvPicPr>
                      <p:cNvPr id="717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181" y="1614924"/>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7BC0E02D-91A4-6AE8-6C15-A15FD22AA884}"/>
              </a:ext>
            </a:extLst>
          </p:cNvPr>
          <p:cNvSpPr txBox="1"/>
          <p:nvPr/>
        </p:nvSpPr>
        <p:spPr>
          <a:xfrm>
            <a:off x="8818172" y="12827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166ECE03-D643-64AE-A3BA-7A1312E2E247}"/>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0" name="TextBox 9">
            <a:extLst>
              <a:ext uri="{FF2B5EF4-FFF2-40B4-BE49-F238E27FC236}">
                <a16:creationId xmlns:a16="http://schemas.microsoft.com/office/drawing/2014/main" id="{43BF1EF9-E639-2DE4-CC84-78257554980C}"/>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5" name="TextBox 14">
            <a:extLst>
              <a:ext uri="{FF2B5EF4-FFF2-40B4-BE49-F238E27FC236}">
                <a16:creationId xmlns:a16="http://schemas.microsoft.com/office/drawing/2014/main" id="{29EC5BE0-B12A-6D3D-F996-05ED9DE5DD91}"/>
              </a:ext>
            </a:extLst>
          </p:cNvPr>
          <p:cNvSpPr txBox="1"/>
          <p:nvPr/>
        </p:nvSpPr>
        <p:spPr>
          <a:xfrm>
            <a:off x="4419600" y="3058643"/>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299127CF-DF19-F02C-BC3E-14B01890BB70}"/>
              </a:ext>
            </a:extLst>
          </p:cNvPr>
          <p:cNvSpPr txBox="1"/>
          <p:nvPr/>
        </p:nvSpPr>
        <p:spPr>
          <a:xfrm>
            <a:off x="8077200" y="3058643"/>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819400" y="244174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819400" y="1676400"/>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819400" y="2046514"/>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819400" y="279511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8201" name="Rectangle 2"/>
          <p:cNvSpPr>
            <a:spLocks noChangeArrowheads="1"/>
          </p:cNvSpPr>
          <p:nvPr/>
        </p:nvSpPr>
        <p:spPr bwMode="auto">
          <a:xfrm>
            <a:off x="1862293" y="1020048"/>
            <a:ext cx="8859838" cy="4940299"/>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Now:</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 process can complete successfully. Therefore, the starting state is a safe state</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the requested resources (</a:t>
            </a:r>
            <a:r>
              <a:rPr lang="en-GB" altLang="zh-CN" sz="2000" b="0" dirty="0">
                <a:solidFill>
                  <a:srgbClr val="000000"/>
                </a:solidFill>
                <a:latin typeface="Helvetica" pitchFamily="2" charset="0"/>
                <a:ea typeface="宋体" charset="-122"/>
                <a:cs typeface="+mn-cs"/>
              </a:rPr>
              <a:t>2 more instances of resource 1 and 1 more instance of resource 3</a:t>
            </a:r>
            <a:r>
              <a:rPr lang="en-US" altLang="zh-CN" sz="2000" b="0" dirty="0">
                <a:solidFill>
                  <a:srgbClr val="000000"/>
                </a:solidFill>
                <a:latin typeface="Helvetica" pitchFamily="2" charset="0"/>
                <a:ea typeface="宋体" charset="-122"/>
                <a:cs typeface="+mn-cs"/>
              </a:rPr>
              <a:t>) to P2, and proceed with execution of all processes</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8202" name="Rectangle 3"/>
          <p:cNvSpPr>
            <a:spLocks noGrp="1" noChangeArrowheads="1"/>
          </p:cNvSpPr>
          <p:nvPr>
            <p:ph type="title" sz="quarter"/>
          </p:nvPr>
        </p:nvSpPr>
        <p:spPr>
          <a:xfrm>
            <a:off x="609600" y="-293685"/>
            <a:ext cx="10972800" cy="1143000"/>
          </a:xfrm>
        </p:spPr>
        <p:txBody>
          <a:bodyPr/>
          <a:lstStyle/>
          <a:p>
            <a:pPr eaLnBrk="1" hangingPunct="1"/>
            <a:r>
              <a:rPr lang="en-US" altLang="zh-CN" dirty="0">
                <a:ea typeface="宋体" charset="-122"/>
              </a:rPr>
              <a:t>An example: is new state safe</a:t>
            </a:r>
          </a:p>
        </p:txBody>
      </p:sp>
      <p:graphicFrame>
        <p:nvGraphicFramePr>
          <p:cNvPr id="8194" name="Object 4"/>
          <p:cNvGraphicFramePr>
            <a:graphicFrameLocks noGrp="1" noChangeAspect="1"/>
          </p:cNvGraphicFramePr>
          <p:nvPr>
            <p:ph sz="quarter" idx="1"/>
            <p:extLst>
              <p:ext uri="{D42A27DB-BD31-4B8C-83A1-F6EECF244321}">
                <p14:modId xmlns:p14="http://schemas.microsoft.com/office/powerpoint/2010/main" val="3570942068"/>
              </p:ext>
            </p:extLst>
          </p:nvPr>
        </p:nvGraphicFramePr>
        <p:xfrm>
          <a:off x="2578257" y="1666161"/>
          <a:ext cx="1836737" cy="1436687"/>
        </p:xfrm>
        <a:graphic>
          <a:graphicData uri="http://schemas.openxmlformats.org/presentationml/2006/ole">
            <mc:AlternateContent xmlns:mc="http://schemas.openxmlformats.org/markup-compatibility/2006">
              <mc:Choice xmlns:v="urn:schemas-microsoft-com:vml" Requires="v">
                <p:oleObj name="公式" r:id="rId3" imgW="1168200" imgH="914400" progId="Equation.3">
                  <p:embed/>
                </p:oleObj>
              </mc:Choice>
              <mc:Fallback>
                <p:oleObj name="公式" r:id="rId3" imgW="1168200" imgH="914400"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257" y="1666161"/>
                        <a:ext cx="1836737" cy="143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Grp="1" noChangeAspect="1"/>
          </p:cNvGraphicFramePr>
          <p:nvPr>
            <p:ph sz="quarter" idx="2"/>
            <p:extLst>
              <p:ext uri="{D42A27DB-BD31-4B8C-83A1-F6EECF244321}">
                <p14:modId xmlns:p14="http://schemas.microsoft.com/office/powerpoint/2010/main" val="2015149607"/>
              </p:ext>
            </p:extLst>
          </p:nvPr>
        </p:nvGraphicFramePr>
        <p:xfrm>
          <a:off x="5173818" y="1669335"/>
          <a:ext cx="2128838" cy="1473200"/>
        </p:xfrm>
        <a:graphic>
          <a:graphicData uri="http://schemas.openxmlformats.org/presentationml/2006/ole">
            <mc:AlternateContent xmlns:mc="http://schemas.openxmlformats.org/markup-compatibility/2006">
              <mc:Choice xmlns:v="urn:schemas-microsoft-com:vml" Requires="v">
                <p:oleObj name="公式" r:id="rId5" imgW="1320480" imgH="914400" progId="Equation.3">
                  <p:embed/>
                </p:oleObj>
              </mc:Choice>
              <mc:Fallback>
                <p:oleObj name="公式" r:id="rId5" imgW="1320480" imgH="914400" progId="Equation.3">
                  <p:embed/>
                  <p:pic>
                    <p:nvPicPr>
                      <p:cNvPr id="81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3818" y="1669335"/>
                        <a:ext cx="2128838"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Grp="1" noChangeAspect="1"/>
          </p:cNvGraphicFramePr>
          <p:nvPr>
            <p:ph sz="quarter" idx="3"/>
            <p:extLst>
              <p:ext uri="{D42A27DB-BD31-4B8C-83A1-F6EECF244321}">
                <p14:modId xmlns:p14="http://schemas.microsoft.com/office/powerpoint/2010/main" val="3644377253"/>
              </p:ext>
            </p:extLst>
          </p:nvPr>
        </p:nvGraphicFramePr>
        <p:xfrm>
          <a:off x="3735543" y="3466385"/>
          <a:ext cx="2406650" cy="374650"/>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543" y="346638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7"/>
          <p:cNvGraphicFramePr>
            <a:graphicFrameLocks noGrp="1" noChangeAspect="1"/>
          </p:cNvGraphicFramePr>
          <p:nvPr>
            <p:ph sz="quarter" idx="4"/>
            <p:extLst>
              <p:ext uri="{D42A27DB-BD31-4B8C-83A1-F6EECF244321}">
                <p14:modId xmlns:p14="http://schemas.microsoft.com/office/powerpoint/2010/main" val="1911027359"/>
              </p:ext>
            </p:extLst>
          </p:nvPr>
        </p:nvGraphicFramePr>
        <p:xfrm>
          <a:off x="7901143" y="3479085"/>
          <a:ext cx="1849438" cy="349250"/>
        </p:xfrm>
        <a:graphic>
          <a:graphicData uri="http://schemas.openxmlformats.org/presentationml/2006/ole">
            <mc:AlternateContent xmlns:mc="http://schemas.openxmlformats.org/markup-compatibility/2006">
              <mc:Choice xmlns:v="urn:schemas-microsoft-com:vml" Requires="v">
                <p:oleObj name="Equation" r:id="rId9" imgW="1143000" imgH="215640" progId="Equation.3">
                  <p:embed/>
                </p:oleObj>
              </mc:Choice>
              <mc:Fallback>
                <p:oleObj name="Equation" r:id="rId9" imgW="1143000" imgH="215640" progId="Equation.3">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1143" y="3479085"/>
                        <a:ext cx="184943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8"/>
          <p:cNvGraphicFramePr>
            <a:graphicFrameLocks noChangeAspect="1"/>
          </p:cNvGraphicFramePr>
          <p:nvPr>
            <p:extLst>
              <p:ext uri="{D42A27DB-BD31-4B8C-83A1-F6EECF244321}">
                <p14:modId xmlns:p14="http://schemas.microsoft.com/office/powerpoint/2010/main" val="856215731"/>
              </p:ext>
            </p:extLst>
          </p:nvPr>
        </p:nvGraphicFramePr>
        <p:xfrm>
          <a:off x="7412193" y="1616947"/>
          <a:ext cx="3309938" cy="1612900"/>
        </p:xfrm>
        <a:graphic>
          <a:graphicData uri="http://schemas.openxmlformats.org/presentationml/2006/ole">
            <mc:AlternateContent xmlns:mc="http://schemas.openxmlformats.org/markup-compatibility/2006">
              <mc:Choice xmlns:v="urn:schemas-microsoft-com:vml" Requires="v">
                <p:oleObj name="公式" r:id="rId11" imgW="1562040" imgH="914400" progId="Equation.3">
                  <p:embed/>
                </p:oleObj>
              </mc:Choice>
              <mc:Fallback>
                <p:oleObj name="公式" r:id="rId11" imgW="1562040" imgH="914400" progId="Equation.3">
                  <p:embed/>
                  <p:pic>
                    <p:nvPicPr>
                      <p:cNvPr id="819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2193" y="1616947"/>
                        <a:ext cx="3309938"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958C6939-D091-64E1-9005-D97F4E70494F}"/>
              </a:ext>
            </a:extLst>
          </p:cNvPr>
          <p:cNvSpPr txBox="1"/>
          <p:nvPr/>
        </p:nvSpPr>
        <p:spPr>
          <a:xfrm>
            <a:off x="8992634" y="130442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60645D2B-EA43-32DB-435B-A6DA45207F4B}"/>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BF3A0395-61A8-C92D-45F7-BB63FD0CC662}"/>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F818353C-1897-BE1F-6B9F-638EA47291A2}"/>
              </a:ext>
            </a:extLst>
          </p:cNvPr>
          <p:cNvSpPr txBox="1"/>
          <p:nvPr/>
        </p:nvSpPr>
        <p:spPr>
          <a:xfrm>
            <a:off x="4779808" y="314960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C01E6549-51F5-F0D6-BEEC-F6CD0023A9D6}"/>
              </a:ext>
            </a:extLst>
          </p:cNvPr>
          <p:cNvSpPr txBox="1"/>
          <p:nvPr/>
        </p:nvSpPr>
        <p:spPr>
          <a:xfrm>
            <a:off x="8241280" y="3170376"/>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dirty="0">
                <a:ea typeface="宋体" charset="-122"/>
              </a:rPr>
              <a:t>Next Request to Check for Safety</a:t>
            </a:r>
          </a:p>
        </p:txBody>
      </p:sp>
      <p:sp>
        <p:nvSpPr>
          <p:cNvPr id="20485" name="Rectangle 3"/>
          <p:cNvSpPr>
            <a:spLocks noGrp="1" noChangeArrowheads="1"/>
          </p:cNvSpPr>
          <p:nvPr>
            <p:ph type="body" idx="1"/>
          </p:nvPr>
        </p:nvSpPr>
        <p:spPr>
          <a:xfrm>
            <a:off x="762000" y="796925"/>
            <a:ext cx="11074400" cy="2173004"/>
          </a:xfrm>
        </p:spPr>
        <p:txBody>
          <a:bodyPr>
            <a:normAutofit lnSpcReduction="10000"/>
          </a:bodyPr>
          <a:lstStyle/>
          <a:p>
            <a:pPr eaLnBrk="1" hangingPunct="1">
              <a:lnSpc>
                <a:spcPct val="90000"/>
              </a:lnSpc>
            </a:pPr>
            <a:r>
              <a:rPr lang="en-US" altLang="zh-CN" sz="2800" dirty="0">
                <a:ea typeface="宋体" charset="-122"/>
              </a:rPr>
              <a:t>Now start from this new safe state, and consider the next request for resources</a:t>
            </a:r>
            <a:r>
              <a:rPr lang="en-US" altLang="zh-CN" dirty="0">
                <a:ea typeface="宋体" charset="-122"/>
              </a:rPr>
              <a:t>: P</a:t>
            </a:r>
            <a:r>
              <a:rPr lang="en-US" altLang="zh-CN" sz="2800" dirty="0">
                <a:ea typeface="宋体" charset="-122"/>
              </a:rPr>
              <a:t>rocess 1 is now requesting 1 more </a:t>
            </a:r>
            <a:r>
              <a:rPr lang="en-US" altLang="zh-CN" dirty="0">
                <a:ea typeface="宋体" charset="-122"/>
              </a:rPr>
              <a:t>instance </a:t>
            </a:r>
            <a:r>
              <a:rPr lang="en-US" altLang="zh-CN" sz="2800" dirty="0">
                <a:ea typeface="宋体" charset="-122"/>
              </a:rPr>
              <a:t>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use Banker's algorithm</a:t>
            </a:r>
          </a:p>
        </p:txBody>
      </p:sp>
      <p:graphicFrame>
        <p:nvGraphicFramePr>
          <p:cNvPr id="9218" name="Object 3"/>
          <p:cNvGraphicFramePr>
            <a:graphicFrameLocks noChangeAspect="1"/>
          </p:cNvGraphicFramePr>
          <p:nvPr>
            <p:extLst>
              <p:ext uri="{D42A27DB-BD31-4B8C-83A1-F6EECF244321}">
                <p14:modId xmlns:p14="http://schemas.microsoft.com/office/powerpoint/2010/main" val="3375584263"/>
              </p:ext>
            </p:extLst>
          </p:nvPr>
        </p:nvGraphicFramePr>
        <p:xfrm>
          <a:off x="2024062" y="314296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2" y="314296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extLst>
              <p:ext uri="{D42A27DB-BD31-4B8C-83A1-F6EECF244321}">
                <p14:modId xmlns:p14="http://schemas.microsoft.com/office/powerpoint/2010/main" val="4152632024"/>
              </p:ext>
            </p:extLst>
          </p:nvPr>
        </p:nvGraphicFramePr>
        <p:xfrm>
          <a:off x="4589463" y="314296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921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3" y="314296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5"/>
          <p:cNvGraphicFramePr>
            <a:graphicFrameLocks noChangeAspect="1"/>
          </p:cNvGraphicFramePr>
          <p:nvPr>
            <p:extLst>
              <p:ext uri="{D42A27DB-BD31-4B8C-83A1-F6EECF244321}">
                <p14:modId xmlns:p14="http://schemas.microsoft.com/office/powerpoint/2010/main" val="4256225579"/>
              </p:ext>
            </p:extLst>
          </p:nvPr>
        </p:nvGraphicFramePr>
        <p:xfrm>
          <a:off x="3484562" y="5646737"/>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922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562" y="5646737"/>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6"/>
          <p:cNvGraphicFramePr>
            <a:graphicFrameLocks noChangeAspect="1"/>
          </p:cNvGraphicFramePr>
          <p:nvPr>
            <p:extLst>
              <p:ext uri="{D42A27DB-BD31-4B8C-83A1-F6EECF244321}">
                <p14:modId xmlns:p14="http://schemas.microsoft.com/office/powerpoint/2010/main" val="1280302050"/>
              </p:ext>
            </p:extLst>
          </p:nvPr>
        </p:nvGraphicFramePr>
        <p:xfrm>
          <a:off x="6884987" y="5592762"/>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922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4987" y="5592762"/>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7"/>
          <p:cNvGraphicFramePr>
            <a:graphicFrameLocks noChangeAspect="1"/>
          </p:cNvGraphicFramePr>
          <p:nvPr>
            <p:extLst>
              <p:ext uri="{D42A27DB-BD31-4B8C-83A1-F6EECF244321}">
                <p14:modId xmlns:p14="http://schemas.microsoft.com/office/powerpoint/2010/main" val="3996703456"/>
              </p:ext>
            </p:extLst>
          </p:nvPr>
        </p:nvGraphicFramePr>
        <p:xfrm>
          <a:off x="7162800" y="316360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922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316360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69D12C28-95EC-002A-E5BF-5FCC08D18A95}"/>
              </a:ext>
            </a:extLst>
          </p:cNvPr>
          <p:cNvSpPr txBox="1"/>
          <p:nvPr/>
        </p:nvSpPr>
        <p:spPr>
          <a:xfrm>
            <a:off x="8791406" y="2841595"/>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9566D17B-32CF-9338-299E-118E74482DCF}"/>
              </a:ext>
            </a:extLst>
          </p:cNvPr>
          <p:cNvSpPr txBox="1"/>
          <p:nvPr/>
        </p:nvSpPr>
        <p:spPr>
          <a:xfrm>
            <a:off x="3074526" y="2841595"/>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7D05D51D-497B-71A5-D8DD-EC402D5A0675}"/>
              </a:ext>
            </a:extLst>
          </p:cNvPr>
          <p:cNvSpPr txBox="1"/>
          <p:nvPr/>
        </p:nvSpPr>
        <p:spPr>
          <a:xfrm>
            <a:off x="5496657" y="2841595"/>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2E53C1FB-D47E-EF56-D4C9-6EE4A3F9E2E4}"/>
              </a:ext>
            </a:extLst>
          </p:cNvPr>
          <p:cNvSpPr txBox="1"/>
          <p:nvPr/>
        </p:nvSpPr>
        <p:spPr>
          <a:xfrm>
            <a:off x="4343400" y="524107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869C98E5-674A-2E71-258E-053BC37822EE}"/>
              </a:ext>
            </a:extLst>
          </p:cNvPr>
          <p:cNvSpPr txBox="1"/>
          <p:nvPr/>
        </p:nvSpPr>
        <p:spPr>
          <a:xfrm>
            <a:off x="7620000" y="524107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8"/>
          <p:cNvSpPr>
            <a:spLocks noChangeArrowheads="1"/>
          </p:cNvSpPr>
          <p:nvPr/>
        </p:nvSpPr>
        <p:spPr bwMode="auto">
          <a:xfrm>
            <a:off x="1902618" y="879475"/>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all rows</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14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1, 1]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1, 0] not &lt;= A</a:t>
            </a:r>
          </a:p>
        </p:txBody>
      </p:sp>
      <p:sp>
        <p:nvSpPr>
          <p:cNvPr id="10250" name="Rectangle 2"/>
          <p:cNvSpPr>
            <a:spLocks noGrp="1" noChangeArrowheads="1"/>
          </p:cNvSpPr>
          <p:nvPr>
            <p:ph type="title" sz="quarter"/>
          </p:nvPr>
        </p:nvSpPr>
        <p:spPr>
          <a:xfrm>
            <a:off x="-292497" y="-196850"/>
            <a:ext cx="12538869" cy="1143000"/>
          </a:xfrm>
        </p:spPr>
        <p:txBody>
          <a:bodyPr/>
          <a:lstStyle/>
          <a:p>
            <a:pPr eaLnBrk="1" hangingPunct="1"/>
            <a:r>
              <a:rPr lang="en-US" altLang="zh-CN" dirty="0">
                <a:ea typeface="宋体" charset="-122"/>
              </a:rPr>
              <a:t>New starting state: next request, is this state safe?</a:t>
            </a:r>
          </a:p>
        </p:txBody>
      </p:sp>
      <p:graphicFrame>
        <p:nvGraphicFramePr>
          <p:cNvPr id="10242" name="Object 3"/>
          <p:cNvGraphicFramePr>
            <a:graphicFrameLocks noGrp="1" noChangeAspect="1"/>
          </p:cNvGraphicFramePr>
          <p:nvPr>
            <p:ph sz="quarter" idx="1"/>
            <p:extLst>
              <p:ext uri="{D42A27DB-BD31-4B8C-83A1-F6EECF244321}">
                <p14:modId xmlns:p14="http://schemas.microsoft.com/office/powerpoint/2010/main" val="3270410771"/>
              </p:ext>
            </p:extLst>
          </p:nvPr>
        </p:nvGraphicFramePr>
        <p:xfrm>
          <a:off x="2078830" y="1608696"/>
          <a:ext cx="2444750" cy="16065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830" y="1608696"/>
                        <a:ext cx="244475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4"/>
          <p:cNvGraphicFramePr>
            <a:graphicFrameLocks noGrp="1" noChangeAspect="1"/>
          </p:cNvGraphicFramePr>
          <p:nvPr>
            <p:ph sz="quarter" idx="2"/>
            <p:extLst>
              <p:ext uri="{D42A27DB-BD31-4B8C-83A1-F6EECF244321}">
                <p14:modId xmlns:p14="http://schemas.microsoft.com/office/powerpoint/2010/main" val="346357565"/>
              </p:ext>
            </p:extLst>
          </p:nvPr>
        </p:nvGraphicFramePr>
        <p:xfrm>
          <a:off x="4644231" y="1588058"/>
          <a:ext cx="2797175" cy="1627188"/>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102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231" y="1588058"/>
                        <a:ext cx="2797175"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5"/>
          <p:cNvGraphicFramePr>
            <a:graphicFrameLocks noGrp="1" noChangeAspect="1"/>
          </p:cNvGraphicFramePr>
          <p:nvPr>
            <p:ph sz="quarter" idx="3"/>
            <p:extLst>
              <p:ext uri="{D42A27DB-BD31-4B8C-83A1-F6EECF244321}">
                <p14:modId xmlns:p14="http://schemas.microsoft.com/office/powerpoint/2010/main" val="294439838"/>
              </p:ext>
            </p:extLst>
          </p:nvPr>
        </p:nvGraphicFramePr>
        <p:xfrm>
          <a:off x="3539330" y="3554412"/>
          <a:ext cx="2406650" cy="377825"/>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1024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330" y="3554412"/>
                        <a:ext cx="240665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6"/>
          <p:cNvGraphicFramePr>
            <a:graphicFrameLocks noGrp="1" noChangeAspect="1"/>
          </p:cNvGraphicFramePr>
          <p:nvPr>
            <p:ph sz="quarter" idx="4"/>
            <p:extLst>
              <p:ext uri="{D42A27DB-BD31-4B8C-83A1-F6EECF244321}">
                <p14:modId xmlns:p14="http://schemas.microsoft.com/office/powerpoint/2010/main" val="1968505060"/>
              </p:ext>
            </p:extLst>
          </p:nvPr>
        </p:nvGraphicFramePr>
        <p:xfrm>
          <a:off x="7252494" y="3554412"/>
          <a:ext cx="2063254" cy="407988"/>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1024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2494" y="3554412"/>
                        <a:ext cx="2063254" cy="407988"/>
                      </a:xfrm>
                      <a:prstGeom prst="rect">
                        <a:avLst/>
                      </a:prstGeom>
                      <a:noFill/>
                    </p:spPr>
                  </p:pic>
                </p:oleObj>
              </mc:Fallback>
            </mc:AlternateContent>
          </a:graphicData>
        </a:graphic>
      </p:graphicFrame>
      <p:graphicFrame>
        <p:nvGraphicFramePr>
          <p:cNvPr id="10246" name="Object 7"/>
          <p:cNvGraphicFramePr>
            <a:graphicFrameLocks noChangeAspect="1"/>
          </p:cNvGraphicFramePr>
          <p:nvPr>
            <p:extLst>
              <p:ext uri="{D42A27DB-BD31-4B8C-83A1-F6EECF244321}">
                <p14:modId xmlns:p14="http://schemas.microsoft.com/office/powerpoint/2010/main" val="1313251075"/>
              </p:ext>
            </p:extLst>
          </p:nvPr>
        </p:nvGraphicFramePr>
        <p:xfrm>
          <a:off x="7217568" y="1588058"/>
          <a:ext cx="3308350" cy="1627188"/>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1024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17568" y="1588058"/>
                        <a:ext cx="330835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Text Box 11"/>
          <p:cNvSpPr txBox="1">
            <a:spLocks noChangeArrowheads="1"/>
          </p:cNvSpPr>
          <p:nvPr/>
        </p:nvSpPr>
        <p:spPr bwMode="auto">
          <a:xfrm>
            <a:off x="6400800" y="4114800"/>
            <a:ext cx="5029200" cy="1569660"/>
          </a:xfrm>
          <a:prstGeom prst="rect">
            <a:avLst/>
          </a:prstGeom>
          <a:noFill/>
          <a:ln w="38100" algn="ctr">
            <a:noFill/>
            <a:miter lim="800000"/>
            <a:headEnd/>
            <a:tailEnd/>
          </a:ln>
        </p:spPr>
        <p:txBody>
          <a:bodyPr wrap="square">
            <a:spAutoFit/>
          </a:bodyPr>
          <a:lstStyle/>
          <a:p>
            <a:pPr>
              <a:spcBef>
                <a:spcPct val="50000"/>
              </a:spcBef>
            </a:pPr>
            <a:r>
              <a:rPr lang="en-US" altLang="zh-CN" sz="2400" b="0" dirty="0">
                <a:solidFill>
                  <a:srgbClr val="000000"/>
                </a:solidFill>
                <a:latin typeface="Times New Roman" pitchFamily="18" charset="0"/>
                <a:ea typeface="宋体" charset="-122"/>
                <a:cs typeface="+mn-cs"/>
              </a:rPr>
              <a:t>No process can run to completion. The state is unsafe, so we deny </a:t>
            </a:r>
            <a:r>
              <a:rPr lang="en-GB" altLang="zh-CN" sz="2400" b="0" dirty="0">
                <a:solidFill>
                  <a:srgbClr val="000000"/>
                </a:solidFill>
                <a:latin typeface="Times New Roman" pitchFamily="18" charset="0"/>
                <a:ea typeface="宋体" charset="-122"/>
                <a:cs typeface="+mn-cs"/>
              </a:rPr>
              <a:t>Process 1’s request for 1 more instance of resource 3.</a:t>
            </a:r>
            <a:endParaRPr lang="en-US" altLang="zh-CN" sz="2400" b="0" dirty="0">
              <a:solidFill>
                <a:srgbClr val="000000"/>
              </a:solidFill>
              <a:latin typeface="Times New Roman" pitchFamily="18" charset="0"/>
              <a:ea typeface="宋体" charset="-122"/>
              <a:cs typeface="+mn-cs"/>
            </a:endParaRPr>
          </a:p>
        </p:txBody>
      </p:sp>
      <p:sp>
        <p:nvSpPr>
          <p:cNvPr id="2" name="Rectangle 1">
            <a:extLst>
              <a:ext uri="{FF2B5EF4-FFF2-40B4-BE49-F238E27FC236}">
                <a16:creationId xmlns:a16="http://schemas.microsoft.com/office/drawing/2014/main" id="{C8C89C10-AD6E-44E7-CD89-51D161DE18C1}"/>
              </a:ext>
            </a:extLst>
          </p:cNvPr>
          <p:cNvSpPr/>
          <p:nvPr/>
        </p:nvSpPr>
        <p:spPr bwMode="auto">
          <a:xfrm>
            <a:off x="6202086" y="1619985"/>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3" name="TextBox 2">
            <a:extLst>
              <a:ext uri="{FF2B5EF4-FFF2-40B4-BE49-F238E27FC236}">
                <a16:creationId xmlns:a16="http://schemas.microsoft.com/office/drawing/2014/main" id="{B47842CC-6351-FF51-CEB1-588533A32060}"/>
              </a:ext>
            </a:extLst>
          </p:cNvPr>
          <p:cNvSpPr txBox="1"/>
          <p:nvPr/>
        </p:nvSpPr>
        <p:spPr>
          <a:xfrm>
            <a:off x="8909801" y="1292959"/>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7AC6CA96-E81B-5B8C-C0F3-7EDE19AA90A9}"/>
              </a:ext>
            </a:extLst>
          </p:cNvPr>
          <p:cNvSpPr txBox="1"/>
          <p:nvPr/>
        </p:nvSpPr>
        <p:spPr>
          <a:xfrm>
            <a:off x="3192921" y="1292959"/>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257201B3-5393-EB3D-D845-7B6094029113}"/>
              </a:ext>
            </a:extLst>
          </p:cNvPr>
          <p:cNvSpPr txBox="1"/>
          <p:nvPr/>
        </p:nvSpPr>
        <p:spPr>
          <a:xfrm>
            <a:off x="5615052" y="1292959"/>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FACF5C03-D84F-1601-94B7-B4B605D62B9C}"/>
              </a:ext>
            </a:extLst>
          </p:cNvPr>
          <p:cNvSpPr txBox="1"/>
          <p:nvPr/>
        </p:nvSpPr>
        <p:spPr>
          <a:xfrm>
            <a:off x="4495800" y="320040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6505BED9-E845-702A-5720-A02A36EE9FBD}"/>
              </a:ext>
            </a:extLst>
          </p:cNvPr>
          <p:cNvSpPr txBox="1"/>
          <p:nvPr/>
        </p:nvSpPr>
        <p:spPr>
          <a:xfrm>
            <a:off x="7726197" y="320040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dirty="0">
                <a:ea typeface="宋体" charset="-122"/>
              </a:rPr>
              <a:t>Video tutorial of Banker's algorithm I</a:t>
            </a:r>
          </a:p>
        </p:txBody>
      </p:sp>
      <p:sp>
        <p:nvSpPr>
          <p:cNvPr id="21509" name="Rectangle 3"/>
          <p:cNvSpPr>
            <a:spLocks noGrp="1" noChangeArrowheads="1"/>
          </p:cNvSpPr>
          <p:nvPr>
            <p:ph type="body" idx="1"/>
          </p:nvPr>
        </p:nvSpPr>
        <p:spPr/>
        <p:txBody>
          <a:bodyPr>
            <a:normAutofit/>
          </a:bodyPr>
          <a:lstStyle/>
          <a:p>
            <a:pPr eaLnBrk="1" hangingPunct="1">
              <a:lnSpc>
                <a:spcPct val="90000"/>
              </a:lnSpc>
            </a:pPr>
            <a:r>
              <a:rPr lang="en-US" altLang="zh-CN" sz="2400" dirty="0">
                <a:ea typeface="宋体" charset="-122"/>
              </a:rPr>
              <a:t>Deadlock avoidance </a:t>
            </a:r>
            <a:r>
              <a:rPr lang="en-US" altLang="zh-CN" sz="2400" dirty="0">
                <a:ea typeface="宋体" charset="-122"/>
                <a:hlinkClick r:id="rId2"/>
              </a:rPr>
              <a:t>https://www.youtube.com/watch?v=AvPjOyeJbBM</a:t>
            </a:r>
            <a:endParaRPr lang="en-US" altLang="zh-CN" sz="2400" dirty="0">
              <a:ea typeface="宋体" charset="-122"/>
            </a:endParaRPr>
          </a:p>
          <a:p>
            <a:pPr eaLnBrk="1" hangingPunct="1">
              <a:lnSpc>
                <a:spcPct val="90000"/>
              </a:lnSpc>
            </a:pPr>
            <a:r>
              <a:rPr lang="en-US" altLang="zh-CN" sz="2400" dirty="0">
                <a:ea typeface="宋体" charset="-122"/>
              </a:rPr>
              <a:t>Total resources: [8, 5, 9, 8]</a:t>
            </a:r>
          </a:p>
        </p:txBody>
      </p:sp>
      <p:pic>
        <p:nvPicPr>
          <p:cNvPr id="3" name="Picture 2">
            <a:extLst>
              <a:ext uri="{FF2B5EF4-FFF2-40B4-BE49-F238E27FC236}">
                <a16:creationId xmlns:a16="http://schemas.microsoft.com/office/drawing/2014/main" id="{4B99A5AF-AAFF-AA2B-2727-882A0684DDE5}"/>
              </a:ext>
            </a:extLst>
          </p:cNvPr>
          <p:cNvPicPr>
            <a:picLocks noChangeAspect="1"/>
          </p:cNvPicPr>
          <p:nvPr/>
        </p:nvPicPr>
        <p:blipFill>
          <a:blip r:embed="rId3"/>
          <a:stretch>
            <a:fillRect/>
          </a:stretch>
        </p:blipFill>
        <p:spPr>
          <a:xfrm>
            <a:off x="5935571" y="2209800"/>
            <a:ext cx="6081072" cy="3864014"/>
          </a:xfrm>
          <a:prstGeom prst="rect">
            <a:avLst/>
          </a:prstGeom>
        </p:spPr>
      </p:pic>
      <p:pic>
        <p:nvPicPr>
          <p:cNvPr id="5" name="Picture 4">
            <a:extLst>
              <a:ext uri="{FF2B5EF4-FFF2-40B4-BE49-F238E27FC236}">
                <a16:creationId xmlns:a16="http://schemas.microsoft.com/office/drawing/2014/main" id="{B501D3C4-1DD5-AF1A-12F1-360481BD1756}"/>
              </a:ext>
            </a:extLst>
          </p:cNvPr>
          <p:cNvPicPr>
            <a:picLocks noChangeAspect="1"/>
          </p:cNvPicPr>
          <p:nvPr/>
        </p:nvPicPr>
        <p:blipFill>
          <a:blip r:embed="rId4"/>
          <a:stretch>
            <a:fillRect/>
          </a:stretch>
        </p:blipFill>
        <p:spPr>
          <a:xfrm>
            <a:off x="152400" y="2209801"/>
            <a:ext cx="5719588" cy="3864013"/>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1974-FE61-3F0B-36EB-67211C8C28F0}"/>
              </a:ext>
            </a:extLst>
          </p:cNvPr>
          <p:cNvSpPr>
            <a:spLocks noGrp="1"/>
          </p:cNvSpPr>
          <p:nvPr>
            <p:ph type="title"/>
          </p:nvPr>
        </p:nvSpPr>
        <p:spPr/>
        <p:txBody>
          <a:bodyPr/>
          <a:lstStyle/>
          <a:p>
            <a:r>
              <a:rPr lang="en-US" altLang="zh-CN" dirty="0">
                <a:ea typeface="宋体" charset="-122"/>
              </a:rPr>
              <a:t>Video tutorial of Banker's algorithm II</a:t>
            </a:r>
            <a:endParaRPr lang="en-SE" dirty="0"/>
          </a:p>
        </p:txBody>
      </p:sp>
      <p:sp>
        <p:nvSpPr>
          <p:cNvPr id="3" name="Content Placeholder 2">
            <a:extLst>
              <a:ext uri="{FF2B5EF4-FFF2-40B4-BE49-F238E27FC236}">
                <a16:creationId xmlns:a16="http://schemas.microsoft.com/office/drawing/2014/main" id="{FA24AB66-9D59-F8A6-CD2C-1F6D4B545A37}"/>
              </a:ext>
            </a:extLst>
          </p:cNvPr>
          <p:cNvSpPr>
            <a:spLocks noGrp="1"/>
          </p:cNvSpPr>
          <p:nvPr>
            <p:ph idx="1"/>
          </p:nvPr>
        </p:nvSpPr>
        <p:spPr>
          <a:xfrm>
            <a:off x="711200" y="685800"/>
            <a:ext cx="10769600" cy="5105400"/>
          </a:xfrm>
        </p:spPr>
        <p:txBody>
          <a:bodyPr/>
          <a:lstStyle/>
          <a:p>
            <a:r>
              <a:rPr lang="en-GB" sz="2400" dirty="0"/>
              <a:t>Banker's Algorithm explained </a:t>
            </a:r>
            <a:r>
              <a:rPr lang="en-GB" sz="2400" dirty="0">
                <a:hlinkClick r:id="rId2"/>
              </a:rPr>
              <a:t>https://www.youtube.com/watch?v=T0FXvTHcYi4</a:t>
            </a:r>
            <a:endParaRPr lang="en-GB" sz="2400" dirty="0"/>
          </a:p>
          <a:p>
            <a:r>
              <a:rPr lang="en-US" altLang="zh-CN" sz="2400" dirty="0">
                <a:ea typeface="宋体" charset="-122"/>
              </a:rPr>
              <a:t>Total resources: [3, 14, 12, 12]</a:t>
            </a:r>
            <a:endParaRPr lang="en-US" altLang="zh-CN" sz="2400" dirty="0"/>
          </a:p>
          <a:p>
            <a:endParaRPr lang="en-SE" dirty="0"/>
          </a:p>
        </p:txBody>
      </p:sp>
      <p:pic>
        <p:nvPicPr>
          <p:cNvPr id="5" name="Picture 4">
            <a:extLst>
              <a:ext uri="{FF2B5EF4-FFF2-40B4-BE49-F238E27FC236}">
                <a16:creationId xmlns:a16="http://schemas.microsoft.com/office/drawing/2014/main" id="{3E19F06C-085C-6484-E247-9244C33A93BC}"/>
              </a:ext>
            </a:extLst>
          </p:cNvPr>
          <p:cNvPicPr>
            <a:picLocks noChangeAspect="1"/>
          </p:cNvPicPr>
          <p:nvPr/>
        </p:nvPicPr>
        <p:blipFill>
          <a:blip r:embed="rId3"/>
          <a:stretch>
            <a:fillRect/>
          </a:stretch>
        </p:blipFill>
        <p:spPr>
          <a:xfrm>
            <a:off x="228600" y="1881770"/>
            <a:ext cx="11534423" cy="4823830"/>
          </a:xfrm>
          <a:prstGeom prst="rect">
            <a:avLst/>
          </a:prstGeom>
        </p:spPr>
      </p:pic>
    </p:spTree>
    <p:extLst>
      <p:ext uri="{BB962C8B-B14F-4D97-AF65-F5344CB8AC3E}">
        <p14:creationId xmlns:p14="http://schemas.microsoft.com/office/powerpoint/2010/main" val="57127443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 applied to Dining Philosophers</a:t>
            </a:r>
          </a:p>
        </p:txBody>
      </p:sp>
      <p:sp>
        <p:nvSpPr>
          <p:cNvPr id="3" name="Content Placeholder 2"/>
          <p:cNvSpPr>
            <a:spLocks noGrp="1"/>
          </p:cNvSpPr>
          <p:nvPr>
            <p:ph idx="1"/>
          </p:nvPr>
        </p:nvSpPr>
        <p:spPr>
          <a:xfrm>
            <a:off x="838200" y="914400"/>
            <a:ext cx="10820400" cy="4572000"/>
          </a:xfrm>
        </p:spPr>
        <p:txBody>
          <a:bodyPr>
            <a:normAutofit/>
          </a:bodyPr>
          <a:lstStyle/>
          <a:p>
            <a:r>
              <a:rPr lang="en-US" dirty="0"/>
              <a:t>Consider N philosophers and N forks.</a:t>
            </a:r>
          </a:p>
          <a:p>
            <a:pPr lvl="1"/>
            <a:r>
              <a:rPr lang="en-US" dirty="0"/>
              <a:t>(1) If each of the N-1 philosophers holds his left fork, then the N</a:t>
            </a:r>
            <a:r>
              <a:rPr lang="en-US" baseline="30000" dirty="0"/>
              <a:t>th</a:t>
            </a:r>
            <a:r>
              <a:rPr lang="en-US" dirty="0"/>
              <a:t> philosopher will be prevented from taking the last fork.</a:t>
            </a:r>
          </a:p>
          <a:p>
            <a:pPr lvl="1"/>
            <a:r>
              <a:rPr lang="en-US" dirty="0"/>
              <a:t>(2) If a philosopher is holding one fork, he can safely pick up the other fork.</a:t>
            </a:r>
          </a:p>
          <a:p>
            <a:pPr lvl="1"/>
            <a:r>
              <a:rPr lang="en-US" dirty="0"/>
              <a:t>(3) If one or more philosophers are holding 2 forks and eating, then any remaining forks can be picked up safely by any other philosopher.</a:t>
            </a:r>
          </a:p>
          <a:p>
            <a:r>
              <a:rPr lang="en-US" dirty="0"/>
              <a:t>Banker’s algorithm can be used to verify each of these scenarios. Let’s focus on scenario (1) next.</a:t>
            </a:r>
          </a:p>
          <a:p>
            <a:pPr lvl="2"/>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dirty="0">
                <a:ea typeface="宋体" charset="-122"/>
              </a:rPr>
              <a:t>Bridge Crossing Analogy</a:t>
            </a:r>
          </a:p>
        </p:txBody>
      </p:sp>
      <p:sp>
        <p:nvSpPr>
          <p:cNvPr id="79875" name="Rectangle 3"/>
          <p:cNvSpPr>
            <a:spLocks noGrp="1" noChangeArrowheads="1"/>
          </p:cNvSpPr>
          <p:nvPr>
            <p:ph type="body" idx="1"/>
          </p:nvPr>
        </p:nvSpPr>
        <p:spPr>
          <a:xfrm>
            <a:off x="935450" y="946774"/>
            <a:ext cx="10439400" cy="3595955"/>
          </a:xfrm>
        </p:spPr>
        <p:txBody>
          <a:bodyPr>
            <a:normAutofit fontScale="85000" lnSpcReduction="20000"/>
          </a:bodyPr>
          <a:lstStyle/>
          <a:p>
            <a:pPr>
              <a:lnSpc>
                <a:spcPct val="80000"/>
              </a:lnSpc>
            </a:pPr>
            <a:r>
              <a:rPr lang="en-US" altLang="ko-KR" dirty="0">
                <a:latin typeface="Helvetica" pitchFamily="34" charset="0"/>
                <a:ea typeface="굴림" charset="-127"/>
              </a:rPr>
              <a:t>Each segment of road can be viewed as a resource</a:t>
            </a:r>
          </a:p>
          <a:p>
            <a:pPr lvl="1">
              <a:lnSpc>
                <a:spcPct val="80000"/>
              </a:lnSpc>
            </a:pPr>
            <a:r>
              <a:rPr lang="en-US" altLang="ko-KR" dirty="0">
                <a:latin typeface="Helvetica" pitchFamily="34" charset="0"/>
                <a:ea typeface="굴림" charset="-127"/>
              </a:rPr>
              <a:t>Car must own the segment under them</a:t>
            </a:r>
          </a:p>
          <a:p>
            <a:pPr lvl="1">
              <a:lnSpc>
                <a:spcPct val="80000"/>
              </a:lnSpc>
            </a:pPr>
            <a:r>
              <a:rPr lang="en-US" altLang="ko-KR" dirty="0">
                <a:latin typeface="Helvetica" pitchFamily="34" charset="0"/>
                <a:ea typeface="굴림" charset="-127"/>
              </a:rPr>
              <a:t>Must acquire segment that they are moving into</a:t>
            </a:r>
          </a:p>
          <a:p>
            <a:pPr>
              <a:lnSpc>
                <a:spcPct val="80000"/>
              </a:lnSpc>
            </a:pPr>
            <a:r>
              <a:rPr lang="en-US" altLang="ko-KR" dirty="0">
                <a:latin typeface="Helvetica" pitchFamily="34" charset="0"/>
                <a:ea typeface="굴림" charset="-127"/>
              </a:rPr>
              <a:t>For bridge: must acquire both halves </a:t>
            </a:r>
          </a:p>
          <a:p>
            <a:pPr lvl="1">
              <a:lnSpc>
                <a:spcPct val="80000"/>
              </a:lnSpc>
            </a:pPr>
            <a:r>
              <a:rPr lang="en-US" altLang="ko-KR" dirty="0">
                <a:latin typeface="Helvetica" pitchFamily="34" charset="0"/>
                <a:ea typeface="굴림" charset="-127"/>
              </a:rPr>
              <a:t>Traffic only in one direction at a time </a:t>
            </a:r>
          </a:p>
          <a:p>
            <a:pPr lvl="1">
              <a:lnSpc>
                <a:spcPct val="80000"/>
              </a:lnSpc>
            </a:pPr>
            <a:r>
              <a:rPr lang="en-US" altLang="ko-KR" dirty="0">
                <a:latin typeface="Helvetica" pitchFamily="34" charset="0"/>
                <a:ea typeface="굴림" charset="-127"/>
              </a:rPr>
              <a:t>Problem occurs when two cars in opposite directions on bridge: each acquires one segment and needs next</a:t>
            </a:r>
          </a:p>
          <a:p>
            <a:pPr>
              <a:lnSpc>
                <a:spcPct val="80000"/>
              </a:lnSpc>
            </a:pPr>
            <a:r>
              <a:rPr lang="en-US" altLang="ko-KR" dirty="0">
                <a:latin typeface="Helvetica" pitchFamily="34" charset="0"/>
                <a:ea typeface="굴림" charset="-127"/>
              </a:rPr>
              <a:t>If a deadlock occurs, it can be resolved if one car backs up (preempt resources and rollback)</a:t>
            </a:r>
          </a:p>
          <a:p>
            <a:pPr lvl="1">
              <a:lnSpc>
                <a:spcPct val="80000"/>
              </a:lnSpc>
            </a:pPr>
            <a:r>
              <a:rPr lang="en-US" altLang="ko-KR" dirty="0">
                <a:latin typeface="Helvetica" pitchFamily="34" charset="0"/>
                <a:ea typeface="굴림" charset="-127"/>
              </a:rPr>
              <a:t>Several cars may have to be backed up </a:t>
            </a:r>
          </a:p>
          <a:p>
            <a:pPr>
              <a:lnSpc>
                <a:spcPct val="80000"/>
              </a:lnSpc>
            </a:pPr>
            <a:r>
              <a:rPr lang="en-US" altLang="ko-KR" dirty="0">
                <a:latin typeface="Helvetica" pitchFamily="34" charset="0"/>
                <a:ea typeface="굴림" charset="-127"/>
              </a:rPr>
              <a:t>Starvation is possible</a:t>
            </a:r>
          </a:p>
          <a:p>
            <a:pPr lvl="1">
              <a:lnSpc>
                <a:spcPct val="80000"/>
              </a:lnSpc>
            </a:pPr>
            <a:r>
              <a:rPr lang="en-US" altLang="ko-KR" dirty="0">
                <a:latin typeface="Helvetica" pitchFamily="34" charset="0"/>
                <a:ea typeface="굴림" charset="-127"/>
              </a:rPr>
              <a:t>Heavy traffic going east </a:t>
            </a:r>
            <a:r>
              <a:rPr lang="en-US" altLang="ko-KR" dirty="0">
                <a:latin typeface="Helvetica" pitchFamily="34" charset="0"/>
                <a:ea typeface="굴림" charset="-127"/>
                <a:sym typeface="Symbol" pitchFamily="18" charset="2"/>
              </a:rPr>
              <a:t> no car can go west</a:t>
            </a:r>
          </a:p>
        </p:txBody>
      </p:sp>
      <p:grpSp>
        <p:nvGrpSpPr>
          <p:cNvPr id="2" name="Group 461"/>
          <p:cNvGrpSpPr>
            <a:grpSpLocks/>
          </p:cNvGrpSpPr>
          <p:nvPr/>
        </p:nvGrpSpPr>
        <p:grpSpPr bwMode="auto">
          <a:xfrm>
            <a:off x="2974049" y="5314696"/>
            <a:ext cx="6276975" cy="1484313"/>
            <a:chOff x="808" y="400"/>
            <a:chExt cx="3954" cy="935"/>
          </a:xfrm>
        </p:grpSpPr>
        <p:grpSp>
          <p:nvGrpSpPr>
            <p:cNvPr id="3" name="Group 454"/>
            <p:cNvGrpSpPr>
              <a:grpSpLocks/>
            </p:cNvGrpSpPr>
            <p:nvPr/>
          </p:nvGrpSpPr>
          <p:grpSpPr bwMode="auto">
            <a:xfrm>
              <a:off x="808" y="471"/>
              <a:ext cx="3954" cy="864"/>
              <a:chOff x="816" y="432"/>
              <a:chExt cx="3954" cy="864"/>
            </a:xfrm>
          </p:grpSpPr>
          <p:grpSp>
            <p:nvGrpSpPr>
              <p:cNvPr id="4" name="Group 5"/>
              <p:cNvGrpSpPr>
                <a:grpSpLocks/>
              </p:cNvGrpSpPr>
              <p:nvPr/>
            </p:nvGrpSpPr>
            <p:grpSpPr bwMode="auto">
              <a:xfrm>
                <a:off x="834" y="432"/>
                <a:ext cx="3936" cy="240"/>
                <a:chOff x="672" y="1008"/>
                <a:chExt cx="3936" cy="240"/>
              </a:xfrm>
            </p:grpSpPr>
            <p:sp>
              <p:nvSpPr>
                <p:cNvPr id="80136"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7"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8"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9"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40"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grpSp>
            <p:nvGrpSpPr>
              <p:cNvPr id="5" name="Group 11"/>
              <p:cNvGrpSpPr>
                <a:grpSpLocks/>
              </p:cNvGrpSpPr>
              <p:nvPr/>
            </p:nvGrpSpPr>
            <p:grpSpPr bwMode="auto">
              <a:xfrm flipV="1">
                <a:off x="834" y="1056"/>
                <a:ext cx="3936" cy="240"/>
                <a:chOff x="672" y="1008"/>
                <a:chExt cx="3936" cy="240"/>
              </a:xfrm>
            </p:grpSpPr>
            <p:sp>
              <p:nvSpPr>
                <p:cNvPr id="80131" name="Line 12"/>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2" name="Line 13"/>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3" name="Line 14"/>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4" name="Line 15"/>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5" name="Line 16"/>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sp>
            <p:nvSpPr>
              <p:cNvPr id="79885" name="Line 20"/>
              <p:cNvSpPr>
                <a:spLocks noChangeShapeType="1"/>
              </p:cNvSpPr>
              <p:nvPr/>
            </p:nvSpPr>
            <p:spPr bwMode="auto">
              <a:xfrm>
                <a:off x="816" y="852"/>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79886" name="Line 21"/>
              <p:cNvSpPr>
                <a:spLocks noChangeShapeType="1"/>
              </p:cNvSpPr>
              <p:nvPr/>
            </p:nvSpPr>
            <p:spPr bwMode="auto">
              <a:xfrm>
                <a:off x="3462" y="846"/>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pic>
            <p:nvPicPr>
              <p:cNvPr id="79887" name="Picture 64" descr="j0212957"/>
              <p:cNvPicPr>
                <a:picLocks noChangeAspect="1" noChangeArrowheads="1"/>
              </p:cNvPicPr>
              <p:nvPr/>
            </p:nvPicPr>
            <p:blipFill>
              <a:blip r:embed="rId3" cstate="print"/>
              <a:srcRect/>
              <a:stretch>
                <a:fillRect/>
              </a:stretch>
            </p:blipFill>
            <p:spPr bwMode="auto">
              <a:xfrm>
                <a:off x="2784" y="720"/>
                <a:ext cx="480" cy="302"/>
              </a:xfrm>
              <a:prstGeom prst="rect">
                <a:avLst/>
              </a:prstGeom>
              <a:noFill/>
              <a:ln w="9525">
                <a:noFill/>
                <a:miter lim="800000"/>
                <a:headEnd/>
                <a:tailEnd/>
              </a:ln>
            </p:spPr>
          </p:pic>
          <p:pic>
            <p:nvPicPr>
              <p:cNvPr id="79888" name="Picture 65" descr="MCj03914140000[1]"/>
              <p:cNvPicPr>
                <a:picLocks noChangeAspect="1" noChangeArrowheads="1"/>
              </p:cNvPicPr>
              <p:nvPr/>
            </p:nvPicPr>
            <p:blipFill>
              <a:blip r:embed="rId4" cstate="print"/>
              <a:srcRect/>
              <a:stretch>
                <a:fillRect/>
              </a:stretch>
            </p:blipFill>
            <p:spPr bwMode="auto">
              <a:xfrm>
                <a:off x="2256" y="576"/>
                <a:ext cx="480" cy="462"/>
              </a:xfrm>
              <a:prstGeom prst="rect">
                <a:avLst/>
              </a:prstGeom>
              <a:noFill/>
              <a:ln w="9525">
                <a:noFill/>
                <a:miter lim="800000"/>
                <a:headEnd/>
                <a:tailEnd/>
              </a:ln>
            </p:spPr>
          </p:pic>
          <p:grpSp>
            <p:nvGrpSpPr>
              <p:cNvPr id="6" name="Group 224"/>
              <p:cNvGrpSpPr>
                <a:grpSpLocks/>
              </p:cNvGrpSpPr>
              <p:nvPr/>
            </p:nvGrpSpPr>
            <p:grpSpPr bwMode="auto">
              <a:xfrm>
                <a:off x="3456" y="528"/>
                <a:ext cx="520" cy="303"/>
                <a:chOff x="4464" y="1825"/>
                <a:chExt cx="520" cy="303"/>
              </a:xfrm>
            </p:grpSpPr>
            <p:sp>
              <p:nvSpPr>
                <p:cNvPr id="80097" name="Freeform 188"/>
                <p:cNvSpPr>
                  <a:spLocks/>
                </p:cNvSpPr>
                <p:nvPr/>
              </p:nvSpPr>
              <p:spPr bwMode="auto">
                <a:xfrm>
                  <a:off x="4464" y="1825"/>
                  <a:ext cx="520" cy="303"/>
                </a:xfrm>
                <a:custGeom>
                  <a:avLst/>
                  <a:gdLst>
                    <a:gd name="T0" fmla="*/ 49 w 1141"/>
                    <a:gd name="T1" fmla="*/ 18 h 663"/>
                    <a:gd name="T2" fmla="*/ 49 w 1141"/>
                    <a:gd name="T3" fmla="*/ 17 h 663"/>
                    <a:gd name="T4" fmla="*/ 48 w 1141"/>
                    <a:gd name="T5" fmla="*/ 16 h 663"/>
                    <a:gd name="T6" fmla="*/ 48 w 1141"/>
                    <a:gd name="T7" fmla="*/ 11 h 663"/>
                    <a:gd name="T8" fmla="*/ 46 w 1141"/>
                    <a:gd name="T9" fmla="*/ 3 h 663"/>
                    <a:gd name="T10" fmla="*/ 45 w 1141"/>
                    <a:gd name="T11" fmla="*/ 1 h 663"/>
                    <a:gd name="T12" fmla="*/ 43 w 1141"/>
                    <a:gd name="T13" fmla="*/ 0 h 663"/>
                    <a:gd name="T14" fmla="*/ 42 w 1141"/>
                    <a:gd name="T15" fmla="*/ 0 h 663"/>
                    <a:gd name="T16" fmla="*/ 39 w 1141"/>
                    <a:gd name="T17" fmla="*/ 0 h 663"/>
                    <a:gd name="T18" fmla="*/ 33 w 1141"/>
                    <a:gd name="T19" fmla="*/ 0 h 663"/>
                    <a:gd name="T20" fmla="*/ 27 w 1141"/>
                    <a:gd name="T21" fmla="*/ 0 h 663"/>
                    <a:gd name="T22" fmla="*/ 22 w 1141"/>
                    <a:gd name="T23" fmla="*/ 0 h 663"/>
                    <a:gd name="T24" fmla="*/ 21 w 1141"/>
                    <a:gd name="T25" fmla="*/ 0 h 663"/>
                    <a:gd name="T26" fmla="*/ 18 w 1141"/>
                    <a:gd name="T27" fmla="*/ 0 h 663"/>
                    <a:gd name="T28" fmla="*/ 16 w 1141"/>
                    <a:gd name="T29" fmla="*/ 1 h 663"/>
                    <a:gd name="T30" fmla="*/ 16 w 1141"/>
                    <a:gd name="T31" fmla="*/ 2 h 663"/>
                    <a:gd name="T32" fmla="*/ 16 w 1141"/>
                    <a:gd name="T33" fmla="*/ 2 h 663"/>
                    <a:gd name="T34" fmla="*/ 15 w 1141"/>
                    <a:gd name="T35" fmla="*/ 2 h 663"/>
                    <a:gd name="T36" fmla="*/ 15 w 1141"/>
                    <a:gd name="T37" fmla="*/ 3 h 663"/>
                    <a:gd name="T38" fmla="*/ 12 w 1141"/>
                    <a:gd name="T39" fmla="*/ 5 h 663"/>
                    <a:gd name="T40" fmla="*/ 10 w 1141"/>
                    <a:gd name="T41" fmla="*/ 8 h 663"/>
                    <a:gd name="T42" fmla="*/ 8 w 1141"/>
                    <a:gd name="T43" fmla="*/ 8 h 663"/>
                    <a:gd name="T44" fmla="*/ 5 w 1141"/>
                    <a:gd name="T45" fmla="*/ 9 h 663"/>
                    <a:gd name="T46" fmla="*/ 5 w 1141"/>
                    <a:gd name="T47" fmla="*/ 10 h 663"/>
                    <a:gd name="T48" fmla="*/ 3 w 1141"/>
                    <a:gd name="T49" fmla="*/ 11 h 663"/>
                    <a:gd name="T50" fmla="*/ 2 w 1141"/>
                    <a:gd name="T51" fmla="*/ 13 h 663"/>
                    <a:gd name="T52" fmla="*/ 2 w 1141"/>
                    <a:gd name="T53" fmla="*/ 15 h 663"/>
                    <a:gd name="T54" fmla="*/ 2 w 1141"/>
                    <a:gd name="T55" fmla="*/ 15 h 663"/>
                    <a:gd name="T56" fmla="*/ 2 w 1141"/>
                    <a:gd name="T57" fmla="*/ 16 h 663"/>
                    <a:gd name="T58" fmla="*/ 1 w 1141"/>
                    <a:gd name="T59" fmla="*/ 16 h 663"/>
                    <a:gd name="T60" fmla="*/ 0 w 1141"/>
                    <a:gd name="T61" fmla="*/ 17 h 663"/>
                    <a:gd name="T62" fmla="*/ 0 w 1141"/>
                    <a:gd name="T63" fmla="*/ 18 h 663"/>
                    <a:gd name="T64" fmla="*/ 0 w 1141"/>
                    <a:gd name="T65" fmla="*/ 18 h 663"/>
                    <a:gd name="T66" fmla="*/ 0 w 1141"/>
                    <a:gd name="T67" fmla="*/ 21 h 663"/>
                    <a:gd name="T68" fmla="*/ 0 w 1141"/>
                    <a:gd name="T69" fmla="*/ 23 h 663"/>
                    <a:gd name="T70" fmla="*/ 2 w 1141"/>
                    <a:gd name="T71" fmla="*/ 24 h 663"/>
                    <a:gd name="T72" fmla="*/ 3 w 1141"/>
                    <a:gd name="T73" fmla="*/ 25 h 663"/>
                    <a:gd name="T74" fmla="*/ 3 w 1141"/>
                    <a:gd name="T75" fmla="*/ 25 h 663"/>
                    <a:gd name="T76" fmla="*/ 5 w 1141"/>
                    <a:gd name="T77" fmla="*/ 25 h 663"/>
                    <a:gd name="T78" fmla="*/ 5 w 1141"/>
                    <a:gd name="T79" fmla="*/ 26 h 663"/>
                    <a:gd name="T80" fmla="*/ 7 w 1141"/>
                    <a:gd name="T81" fmla="*/ 27 h 663"/>
                    <a:gd name="T82" fmla="*/ 10 w 1141"/>
                    <a:gd name="T83" fmla="*/ 29 h 663"/>
                    <a:gd name="T84" fmla="*/ 12 w 1141"/>
                    <a:gd name="T85" fmla="*/ 29 h 663"/>
                    <a:gd name="T86" fmla="*/ 15 w 1141"/>
                    <a:gd name="T87" fmla="*/ 28 h 663"/>
                    <a:gd name="T88" fmla="*/ 16 w 1141"/>
                    <a:gd name="T89" fmla="*/ 27 h 663"/>
                    <a:gd name="T90" fmla="*/ 18 w 1141"/>
                    <a:gd name="T91" fmla="*/ 26 h 663"/>
                    <a:gd name="T92" fmla="*/ 21 w 1141"/>
                    <a:gd name="T93" fmla="*/ 26 h 663"/>
                    <a:gd name="T94" fmla="*/ 24 w 1141"/>
                    <a:gd name="T95" fmla="*/ 26 h 663"/>
                    <a:gd name="T96" fmla="*/ 28 w 1141"/>
                    <a:gd name="T97" fmla="*/ 26 h 663"/>
                    <a:gd name="T98" fmla="*/ 31 w 1141"/>
                    <a:gd name="T99" fmla="*/ 26 h 663"/>
                    <a:gd name="T100" fmla="*/ 32 w 1141"/>
                    <a:gd name="T101" fmla="*/ 27 h 663"/>
                    <a:gd name="T102" fmla="*/ 34 w 1141"/>
                    <a:gd name="T103" fmla="*/ 28 h 663"/>
                    <a:gd name="T104" fmla="*/ 36 w 1141"/>
                    <a:gd name="T105" fmla="*/ 29 h 663"/>
                    <a:gd name="T106" fmla="*/ 39 w 1141"/>
                    <a:gd name="T107" fmla="*/ 29 h 663"/>
                    <a:gd name="T108" fmla="*/ 41 w 1141"/>
                    <a:gd name="T109" fmla="*/ 27 h 663"/>
                    <a:gd name="T110" fmla="*/ 43 w 1141"/>
                    <a:gd name="T111" fmla="*/ 25 h 663"/>
                    <a:gd name="T112" fmla="*/ 45 w 1141"/>
                    <a:gd name="T113" fmla="*/ 25 h 663"/>
                    <a:gd name="T114" fmla="*/ 46 w 1141"/>
                    <a:gd name="T115" fmla="*/ 25 h 663"/>
                    <a:gd name="T116" fmla="*/ 47 w 1141"/>
                    <a:gd name="T117" fmla="*/ 25 h 663"/>
                    <a:gd name="T118" fmla="*/ 48 w 1141"/>
                    <a:gd name="T119" fmla="*/ 24 h 663"/>
                    <a:gd name="T120" fmla="*/ 49 w 1141"/>
                    <a:gd name="T121" fmla="*/ 22 h 663"/>
                    <a:gd name="T122" fmla="*/ 49 w 1141"/>
                    <a:gd name="T123" fmla="*/ 19 h 6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1"/>
                    <a:gd name="T187" fmla="*/ 0 h 663"/>
                    <a:gd name="T188" fmla="*/ 1141 w 1141"/>
                    <a:gd name="T189" fmla="*/ 663 h 6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1" h="663">
                      <a:moveTo>
                        <a:pt x="1140" y="427"/>
                      </a:moveTo>
                      <a:lnTo>
                        <a:pt x="1138" y="420"/>
                      </a:lnTo>
                      <a:lnTo>
                        <a:pt x="1136" y="413"/>
                      </a:lnTo>
                      <a:lnTo>
                        <a:pt x="1133" y="406"/>
                      </a:lnTo>
                      <a:lnTo>
                        <a:pt x="1129" y="400"/>
                      </a:lnTo>
                      <a:lnTo>
                        <a:pt x="1125" y="393"/>
                      </a:lnTo>
                      <a:lnTo>
                        <a:pt x="1119" y="386"/>
                      </a:lnTo>
                      <a:lnTo>
                        <a:pt x="1112" y="379"/>
                      </a:lnTo>
                      <a:lnTo>
                        <a:pt x="1105" y="373"/>
                      </a:lnTo>
                      <a:lnTo>
                        <a:pt x="1105" y="338"/>
                      </a:lnTo>
                      <a:lnTo>
                        <a:pt x="1105" y="289"/>
                      </a:lnTo>
                      <a:lnTo>
                        <a:pt x="1105" y="245"/>
                      </a:lnTo>
                      <a:lnTo>
                        <a:pt x="1105" y="227"/>
                      </a:lnTo>
                      <a:lnTo>
                        <a:pt x="1059" y="67"/>
                      </a:lnTo>
                      <a:lnTo>
                        <a:pt x="1054" y="54"/>
                      </a:lnTo>
                      <a:lnTo>
                        <a:pt x="1047" y="41"/>
                      </a:lnTo>
                      <a:lnTo>
                        <a:pt x="1039" y="30"/>
                      </a:lnTo>
                      <a:lnTo>
                        <a:pt x="1029" y="19"/>
                      </a:lnTo>
                      <a:lnTo>
                        <a:pt x="1016" y="11"/>
                      </a:lnTo>
                      <a:lnTo>
                        <a:pt x="1004" y="5"/>
                      </a:lnTo>
                      <a:lnTo>
                        <a:pt x="989" y="1"/>
                      </a:lnTo>
                      <a:lnTo>
                        <a:pt x="972" y="0"/>
                      </a:lnTo>
                      <a:lnTo>
                        <a:pt x="967" y="0"/>
                      </a:lnTo>
                      <a:lnTo>
                        <a:pt x="951" y="0"/>
                      </a:lnTo>
                      <a:lnTo>
                        <a:pt x="926" y="0"/>
                      </a:lnTo>
                      <a:lnTo>
                        <a:pt x="895" y="0"/>
                      </a:lnTo>
                      <a:lnTo>
                        <a:pt x="857" y="0"/>
                      </a:lnTo>
                      <a:lnTo>
                        <a:pt x="815" y="0"/>
                      </a:lnTo>
                      <a:lnTo>
                        <a:pt x="770" y="0"/>
                      </a:lnTo>
                      <a:lnTo>
                        <a:pt x="724" y="0"/>
                      </a:lnTo>
                      <a:lnTo>
                        <a:pt x="678" y="0"/>
                      </a:lnTo>
                      <a:lnTo>
                        <a:pt x="633" y="0"/>
                      </a:lnTo>
                      <a:lnTo>
                        <a:pt x="590" y="0"/>
                      </a:lnTo>
                      <a:lnTo>
                        <a:pt x="553" y="0"/>
                      </a:lnTo>
                      <a:lnTo>
                        <a:pt x="521" y="0"/>
                      </a:lnTo>
                      <a:lnTo>
                        <a:pt x="497" y="0"/>
                      </a:lnTo>
                      <a:lnTo>
                        <a:pt x="480" y="0"/>
                      </a:lnTo>
                      <a:lnTo>
                        <a:pt x="475" y="0"/>
                      </a:lnTo>
                      <a:lnTo>
                        <a:pt x="451" y="1"/>
                      </a:lnTo>
                      <a:lnTo>
                        <a:pt x="430" y="6"/>
                      </a:lnTo>
                      <a:lnTo>
                        <a:pt x="411" y="13"/>
                      </a:lnTo>
                      <a:lnTo>
                        <a:pt x="396" y="21"/>
                      </a:lnTo>
                      <a:lnTo>
                        <a:pt x="384" y="29"/>
                      </a:lnTo>
                      <a:lnTo>
                        <a:pt x="374" y="36"/>
                      </a:lnTo>
                      <a:lnTo>
                        <a:pt x="368" y="41"/>
                      </a:lnTo>
                      <a:lnTo>
                        <a:pt x="364" y="45"/>
                      </a:lnTo>
                      <a:lnTo>
                        <a:pt x="365" y="45"/>
                      </a:lnTo>
                      <a:lnTo>
                        <a:pt x="364" y="46"/>
                      </a:lnTo>
                      <a:lnTo>
                        <a:pt x="362" y="47"/>
                      </a:lnTo>
                      <a:lnTo>
                        <a:pt x="361" y="49"/>
                      </a:lnTo>
                      <a:lnTo>
                        <a:pt x="358" y="51"/>
                      </a:lnTo>
                      <a:lnTo>
                        <a:pt x="354" y="55"/>
                      </a:lnTo>
                      <a:lnTo>
                        <a:pt x="341" y="69"/>
                      </a:lnTo>
                      <a:lnTo>
                        <a:pt x="323" y="87"/>
                      </a:lnTo>
                      <a:lnTo>
                        <a:pt x="302" y="110"/>
                      </a:lnTo>
                      <a:lnTo>
                        <a:pt x="280" y="132"/>
                      </a:lnTo>
                      <a:lnTo>
                        <a:pt x="262" y="153"/>
                      </a:lnTo>
                      <a:lnTo>
                        <a:pt x="247" y="169"/>
                      </a:lnTo>
                      <a:lnTo>
                        <a:pt x="239" y="177"/>
                      </a:lnTo>
                      <a:lnTo>
                        <a:pt x="229" y="181"/>
                      </a:lnTo>
                      <a:lnTo>
                        <a:pt x="213" y="185"/>
                      </a:lnTo>
                      <a:lnTo>
                        <a:pt x="194" y="192"/>
                      </a:lnTo>
                      <a:lnTo>
                        <a:pt x="172" y="199"/>
                      </a:lnTo>
                      <a:lnTo>
                        <a:pt x="150" y="206"/>
                      </a:lnTo>
                      <a:lnTo>
                        <a:pt x="131" y="212"/>
                      </a:lnTo>
                      <a:lnTo>
                        <a:pt x="119" y="216"/>
                      </a:lnTo>
                      <a:lnTo>
                        <a:pt x="114" y="218"/>
                      </a:lnTo>
                      <a:lnTo>
                        <a:pt x="112" y="219"/>
                      </a:lnTo>
                      <a:lnTo>
                        <a:pt x="92" y="229"/>
                      </a:lnTo>
                      <a:lnTo>
                        <a:pt x="77" y="242"/>
                      </a:lnTo>
                      <a:lnTo>
                        <a:pt x="63" y="257"/>
                      </a:lnTo>
                      <a:lnTo>
                        <a:pt x="54" y="272"/>
                      </a:lnTo>
                      <a:lnTo>
                        <a:pt x="46" y="288"/>
                      </a:lnTo>
                      <a:lnTo>
                        <a:pt x="40" y="305"/>
                      </a:lnTo>
                      <a:lnTo>
                        <a:pt x="38" y="321"/>
                      </a:lnTo>
                      <a:lnTo>
                        <a:pt x="37" y="337"/>
                      </a:lnTo>
                      <a:lnTo>
                        <a:pt x="37" y="338"/>
                      </a:lnTo>
                      <a:lnTo>
                        <a:pt x="37" y="340"/>
                      </a:lnTo>
                      <a:lnTo>
                        <a:pt x="37" y="342"/>
                      </a:lnTo>
                      <a:lnTo>
                        <a:pt x="37" y="348"/>
                      </a:lnTo>
                      <a:lnTo>
                        <a:pt x="37" y="356"/>
                      </a:lnTo>
                      <a:lnTo>
                        <a:pt x="37" y="366"/>
                      </a:lnTo>
                      <a:lnTo>
                        <a:pt x="29" y="371"/>
                      </a:lnTo>
                      <a:lnTo>
                        <a:pt x="22" y="376"/>
                      </a:lnTo>
                      <a:lnTo>
                        <a:pt x="16" y="383"/>
                      </a:lnTo>
                      <a:lnTo>
                        <a:pt x="12" y="390"/>
                      </a:lnTo>
                      <a:lnTo>
                        <a:pt x="8" y="397"/>
                      </a:lnTo>
                      <a:lnTo>
                        <a:pt x="5" y="404"/>
                      </a:lnTo>
                      <a:lnTo>
                        <a:pt x="2" y="411"/>
                      </a:lnTo>
                      <a:lnTo>
                        <a:pt x="1" y="418"/>
                      </a:lnTo>
                      <a:lnTo>
                        <a:pt x="1" y="419"/>
                      </a:lnTo>
                      <a:lnTo>
                        <a:pt x="0" y="421"/>
                      </a:lnTo>
                      <a:lnTo>
                        <a:pt x="0" y="485"/>
                      </a:lnTo>
                      <a:lnTo>
                        <a:pt x="0" y="486"/>
                      </a:lnTo>
                      <a:lnTo>
                        <a:pt x="2" y="502"/>
                      </a:lnTo>
                      <a:lnTo>
                        <a:pt x="7" y="517"/>
                      </a:lnTo>
                      <a:lnTo>
                        <a:pt x="14" y="530"/>
                      </a:lnTo>
                      <a:lnTo>
                        <a:pt x="23" y="541"/>
                      </a:lnTo>
                      <a:lnTo>
                        <a:pt x="33" y="552"/>
                      </a:lnTo>
                      <a:lnTo>
                        <a:pt x="45" y="560"/>
                      </a:lnTo>
                      <a:lnTo>
                        <a:pt x="56" y="565"/>
                      </a:lnTo>
                      <a:lnTo>
                        <a:pt x="69" y="570"/>
                      </a:lnTo>
                      <a:lnTo>
                        <a:pt x="70" y="570"/>
                      </a:lnTo>
                      <a:lnTo>
                        <a:pt x="71" y="571"/>
                      </a:lnTo>
                      <a:lnTo>
                        <a:pt x="73" y="571"/>
                      </a:lnTo>
                      <a:lnTo>
                        <a:pt x="77" y="572"/>
                      </a:lnTo>
                      <a:lnTo>
                        <a:pt x="84" y="573"/>
                      </a:lnTo>
                      <a:lnTo>
                        <a:pt x="92" y="575"/>
                      </a:lnTo>
                      <a:lnTo>
                        <a:pt x="101" y="577"/>
                      </a:lnTo>
                      <a:lnTo>
                        <a:pt x="111" y="578"/>
                      </a:lnTo>
                      <a:lnTo>
                        <a:pt x="120" y="580"/>
                      </a:lnTo>
                      <a:lnTo>
                        <a:pt x="128" y="581"/>
                      </a:lnTo>
                      <a:lnTo>
                        <a:pt x="139" y="599"/>
                      </a:lnTo>
                      <a:lnTo>
                        <a:pt x="153" y="615"/>
                      </a:lnTo>
                      <a:lnTo>
                        <a:pt x="168" y="629"/>
                      </a:lnTo>
                      <a:lnTo>
                        <a:pt x="184" y="641"/>
                      </a:lnTo>
                      <a:lnTo>
                        <a:pt x="203" y="651"/>
                      </a:lnTo>
                      <a:lnTo>
                        <a:pt x="222" y="657"/>
                      </a:lnTo>
                      <a:lnTo>
                        <a:pt x="243" y="662"/>
                      </a:lnTo>
                      <a:lnTo>
                        <a:pt x="265" y="663"/>
                      </a:lnTo>
                      <a:lnTo>
                        <a:pt x="285" y="662"/>
                      </a:lnTo>
                      <a:lnTo>
                        <a:pt x="304" y="659"/>
                      </a:lnTo>
                      <a:lnTo>
                        <a:pt x="323" y="652"/>
                      </a:lnTo>
                      <a:lnTo>
                        <a:pt x="340" y="644"/>
                      </a:lnTo>
                      <a:lnTo>
                        <a:pt x="356" y="633"/>
                      </a:lnTo>
                      <a:lnTo>
                        <a:pt x="371" y="621"/>
                      </a:lnTo>
                      <a:lnTo>
                        <a:pt x="384" y="607"/>
                      </a:lnTo>
                      <a:lnTo>
                        <a:pt x="395" y="591"/>
                      </a:lnTo>
                      <a:lnTo>
                        <a:pt x="404" y="591"/>
                      </a:lnTo>
                      <a:lnTo>
                        <a:pt x="417" y="591"/>
                      </a:lnTo>
                      <a:lnTo>
                        <a:pt x="434" y="591"/>
                      </a:lnTo>
                      <a:lnTo>
                        <a:pt x="456" y="591"/>
                      </a:lnTo>
                      <a:lnTo>
                        <a:pt x="479" y="591"/>
                      </a:lnTo>
                      <a:lnTo>
                        <a:pt x="506" y="591"/>
                      </a:lnTo>
                      <a:lnTo>
                        <a:pt x="532" y="591"/>
                      </a:lnTo>
                      <a:lnTo>
                        <a:pt x="561" y="591"/>
                      </a:lnTo>
                      <a:lnTo>
                        <a:pt x="589" y="591"/>
                      </a:lnTo>
                      <a:lnTo>
                        <a:pt x="615" y="591"/>
                      </a:lnTo>
                      <a:lnTo>
                        <a:pt x="642" y="591"/>
                      </a:lnTo>
                      <a:lnTo>
                        <a:pt x="665" y="591"/>
                      </a:lnTo>
                      <a:lnTo>
                        <a:pt x="687" y="591"/>
                      </a:lnTo>
                      <a:lnTo>
                        <a:pt x="704" y="591"/>
                      </a:lnTo>
                      <a:lnTo>
                        <a:pt x="717" y="591"/>
                      </a:lnTo>
                      <a:lnTo>
                        <a:pt x="726" y="591"/>
                      </a:lnTo>
                      <a:lnTo>
                        <a:pt x="737" y="607"/>
                      </a:lnTo>
                      <a:lnTo>
                        <a:pt x="750" y="621"/>
                      </a:lnTo>
                      <a:lnTo>
                        <a:pt x="765" y="633"/>
                      </a:lnTo>
                      <a:lnTo>
                        <a:pt x="781" y="644"/>
                      </a:lnTo>
                      <a:lnTo>
                        <a:pt x="800" y="652"/>
                      </a:lnTo>
                      <a:lnTo>
                        <a:pt x="818" y="659"/>
                      </a:lnTo>
                      <a:lnTo>
                        <a:pt x="838" y="662"/>
                      </a:lnTo>
                      <a:lnTo>
                        <a:pt x="857" y="663"/>
                      </a:lnTo>
                      <a:lnTo>
                        <a:pt x="878" y="662"/>
                      </a:lnTo>
                      <a:lnTo>
                        <a:pt x="899" y="657"/>
                      </a:lnTo>
                      <a:lnTo>
                        <a:pt x="918" y="651"/>
                      </a:lnTo>
                      <a:lnTo>
                        <a:pt x="937" y="640"/>
                      </a:lnTo>
                      <a:lnTo>
                        <a:pt x="954" y="629"/>
                      </a:lnTo>
                      <a:lnTo>
                        <a:pt x="969" y="614"/>
                      </a:lnTo>
                      <a:lnTo>
                        <a:pt x="983" y="598"/>
                      </a:lnTo>
                      <a:lnTo>
                        <a:pt x="994" y="580"/>
                      </a:lnTo>
                      <a:lnTo>
                        <a:pt x="1005" y="579"/>
                      </a:lnTo>
                      <a:lnTo>
                        <a:pt x="1017" y="577"/>
                      </a:lnTo>
                      <a:lnTo>
                        <a:pt x="1031" y="575"/>
                      </a:lnTo>
                      <a:lnTo>
                        <a:pt x="1045" y="572"/>
                      </a:lnTo>
                      <a:lnTo>
                        <a:pt x="1057" y="571"/>
                      </a:lnTo>
                      <a:lnTo>
                        <a:pt x="1068" y="569"/>
                      </a:lnTo>
                      <a:lnTo>
                        <a:pt x="1075" y="568"/>
                      </a:lnTo>
                      <a:lnTo>
                        <a:pt x="1077" y="568"/>
                      </a:lnTo>
                      <a:lnTo>
                        <a:pt x="1089" y="565"/>
                      </a:lnTo>
                      <a:lnTo>
                        <a:pt x="1100" y="560"/>
                      </a:lnTo>
                      <a:lnTo>
                        <a:pt x="1111" y="554"/>
                      </a:lnTo>
                      <a:lnTo>
                        <a:pt x="1120" y="545"/>
                      </a:lnTo>
                      <a:lnTo>
                        <a:pt x="1128" y="534"/>
                      </a:lnTo>
                      <a:lnTo>
                        <a:pt x="1135" y="522"/>
                      </a:lnTo>
                      <a:lnTo>
                        <a:pt x="1138" y="508"/>
                      </a:lnTo>
                      <a:lnTo>
                        <a:pt x="1141" y="492"/>
                      </a:lnTo>
                      <a:lnTo>
                        <a:pt x="1141" y="432"/>
                      </a:lnTo>
                      <a:lnTo>
                        <a:pt x="1140" y="427"/>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8" name="Freeform 190"/>
                <p:cNvSpPr>
                  <a:spLocks noEditPoints="1"/>
                </p:cNvSpPr>
                <p:nvPr/>
              </p:nvSpPr>
              <p:spPr bwMode="auto">
                <a:xfrm>
                  <a:off x="4479" y="1839"/>
                  <a:ext cx="490" cy="274"/>
                </a:xfrm>
                <a:custGeom>
                  <a:avLst/>
                  <a:gdLst>
                    <a:gd name="T0" fmla="*/ 46 w 1076"/>
                    <a:gd name="T1" fmla="*/ 16 h 599"/>
                    <a:gd name="T2" fmla="*/ 45 w 1076"/>
                    <a:gd name="T3" fmla="*/ 10 h 599"/>
                    <a:gd name="T4" fmla="*/ 42 w 1076"/>
                    <a:gd name="T5" fmla="*/ 0 h 599"/>
                    <a:gd name="T6" fmla="*/ 18 w 1076"/>
                    <a:gd name="T7" fmla="*/ 0 h 599"/>
                    <a:gd name="T8" fmla="*/ 15 w 1076"/>
                    <a:gd name="T9" fmla="*/ 1 h 599"/>
                    <a:gd name="T10" fmla="*/ 12 w 1076"/>
                    <a:gd name="T11" fmla="*/ 5 h 599"/>
                    <a:gd name="T12" fmla="*/ 8 w 1076"/>
                    <a:gd name="T13" fmla="*/ 8 h 599"/>
                    <a:gd name="T14" fmla="*/ 4 w 1076"/>
                    <a:gd name="T15" fmla="*/ 10 h 599"/>
                    <a:gd name="T16" fmla="*/ 2 w 1076"/>
                    <a:gd name="T17" fmla="*/ 12 h 599"/>
                    <a:gd name="T18" fmla="*/ 1 w 1076"/>
                    <a:gd name="T19" fmla="*/ 13 h 599"/>
                    <a:gd name="T20" fmla="*/ 1 w 1076"/>
                    <a:gd name="T21" fmla="*/ 16 h 599"/>
                    <a:gd name="T22" fmla="*/ 0 w 1076"/>
                    <a:gd name="T23" fmla="*/ 17 h 599"/>
                    <a:gd name="T24" fmla="*/ 1 w 1076"/>
                    <a:gd name="T25" fmla="*/ 21 h 599"/>
                    <a:gd name="T26" fmla="*/ 5 w 1076"/>
                    <a:gd name="T27" fmla="*/ 23 h 599"/>
                    <a:gd name="T28" fmla="*/ 9 w 1076"/>
                    <a:gd name="T29" fmla="*/ 26 h 599"/>
                    <a:gd name="T30" fmla="*/ 13 w 1076"/>
                    <a:gd name="T31" fmla="*/ 25 h 599"/>
                    <a:gd name="T32" fmla="*/ 31 w 1076"/>
                    <a:gd name="T33" fmla="*/ 24 h 599"/>
                    <a:gd name="T34" fmla="*/ 35 w 1076"/>
                    <a:gd name="T35" fmla="*/ 26 h 599"/>
                    <a:gd name="T36" fmla="*/ 39 w 1076"/>
                    <a:gd name="T37" fmla="*/ 25 h 599"/>
                    <a:gd name="T38" fmla="*/ 45 w 1076"/>
                    <a:gd name="T39" fmla="*/ 22 h 599"/>
                    <a:gd name="T40" fmla="*/ 46 w 1076"/>
                    <a:gd name="T41" fmla="*/ 20 h 599"/>
                    <a:gd name="T42" fmla="*/ 3 w 1076"/>
                    <a:gd name="T43" fmla="*/ 13 h 599"/>
                    <a:gd name="T44" fmla="*/ 3 w 1076"/>
                    <a:gd name="T45" fmla="*/ 12 h 599"/>
                    <a:gd name="T46" fmla="*/ 6 w 1076"/>
                    <a:gd name="T47" fmla="*/ 10 h 599"/>
                    <a:gd name="T48" fmla="*/ 16 w 1076"/>
                    <a:gd name="T49" fmla="*/ 2 h 599"/>
                    <a:gd name="T50" fmla="*/ 18 w 1076"/>
                    <a:gd name="T51" fmla="*/ 1 h 599"/>
                    <a:gd name="T52" fmla="*/ 41 w 1076"/>
                    <a:gd name="T53" fmla="*/ 2 h 599"/>
                    <a:gd name="T54" fmla="*/ 43 w 1076"/>
                    <a:gd name="T55" fmla="*/ 6 h 599"/>
                    <a:gd name="T56" fmla="*/ 43 w 1076"/>
                    <a:gd name="T57" fmla="*/ 14 h 599"/>
                    <a:gd name="T58" fmla="*/ 37 w 1076"/>
                    <a:gd name="T59" fmla="*/ 16 h 599"/>
                    <a:gd name="T60" fmla="*/ 35 w 1076"/>
                    <a:gd name="T61" fmla="*/ 16 h 599"/>
                    <a:gd name="T62" fmla="*/ 33 w 1076"/>
                    <a:gd name="T63" fmla="*/ 16 h 599"/>
                    <a:gd name="T64" fmla="*/ 11 w 1076"/>
                    <a:gd name="T65" fmla="*/ 16 h 599"/>
                    <a:gd name="T66" fmla="*/ 9 w 1076"/>
                    <a:gd name="T67" fmla="*/ 16 h 599"/>
                    <a:gd name="T68" fmla="*/ 3 w 1076"/>
                    <a:gd name="T69" fmla="*/ 16 h 599"/>
                    <a:gd name="T70" fmla="*/ 4 w 1076"/>
                    <a:gd name="T71" fmla="*/ 21 h 599"/>
                    <a:gd name="T72" fmla="*/ 2 w 1076"/>
                    <a:gd name="T73" fmla="*/ 21 h 599"/>
                    <a:gd name="T74" fmla="*/ 1 w 1076"/>
                    <a:gd name="T75" fmla="*/ 18 h 599"/>
                    <a:gd name="T76" fmla="*/ 2 w 1076"/>
                    <a:gd name="T77" fmla="*/ 17 h 599"/>
                    <a:gd name="T78" fmla="*/ 5 w 1076"/>
                    <a:gd name="T79" fmla="*/ 19 h 599"/>
                    <a:gd name="T80" fmla="*/ 5 w 1076"/>
                    <a:gd name="T81" fmla="*/ 21 h 599"/>
                    <a:gd name="T82" fmla="*/ 8 w 1076"/>
                    <a:gd name="T83" fmla="*/ 24 h 599"/>
                    <a:gd name="T84" fmla="*/ 6 w 1076"/>
                    <a:gd name="T85" fmla="*/ 20 h 599"/>
                    <a:gd name="T86" fmla="*/ 9 w 1076"/>
                    <a:gd name="T87" fmla="*/ 17 h 599"/>
                    <a:gd name="T88" fmla="*/ 13 w 1076"/>
                    <a:gd name="T89" fmla="*/ 18 h 599"/>
                    <a:gd name="T90" fmla="*/ 14 w 1076"/>
                    <a:gd name="T91" fmla="*/ 22 h 599"/>
                    <a:gd name="T92" fmla="*/ 10 w 1076"/>
                    <a:gd name="T93" fmla="*/ 25 h 599"/>
                    <a:gd name="T94" fmla="*/ 15 w 1076"/>
                    <a:gd name="T95" fmla="*/ 21 h 599"/>
                    <a:gd name="T96" fmla="*/ 14 w 1076"/>
                    <a:gd name="T97" fmla="*/ 17 h 599"/>
                    <a:gd name="T98" fmla="*/ 31 w 1076"/>
                    <a:gd name="T99" fmla="*/ 18 h 599"/>
                    <a:gd name="T100" fmla="*/ 30 w 1076"/>
                    <a:gd name="T101" fmla="*/ 21 h 599"/>
                    <a:gd name="T102" fmla="*/ 34 w 1076"/>
                    <a:gd name="T103" fmla="*/ 25 h 599"/>
                    <a:gd name="T104" fmla="*/ 31 w 1076"/>
                    <a:gd name="T105" fmla="*/ 21 h 599"/>
                    <a:gd name="T106" fmla="*/ 34 w 1076"/>
                    <a:gd name="T107" fmla="*/ 17 h 599"/>
                    <a:gd name="T108" fmla="*/ 38 w 1076"/>
                    <a:gd name="T109" fmla="*/ 17 h 599"/>
                    <a:gd name="T110" fmla="*/ 39 w 1076"/>
                    <a:gd name="T111" fmla="*/ 21 h 599"/>
                    <a:gd name="T112" fmla="*/ 36 w 1076"/>
                    <a:gd name="T113" fmla="*/ 25 h 599"/>
                    <a:gd name="T114" fmla="*/ 45 w 1076"/>
                    <a:gd name="T115" fmla="*/ 21 h 599"/>
                    <a:gd name="T116" fmla="*/ 42 w 1076"/>
                    <a:gd name="T117" fmla="*/ 21 h 599"/>
                    <a:gd name="T118" fmla="*/ 41 w 1076"/>
                    <a:gd name="T119" fmla="*/ 21 h 599"/>
                    <a:gd name="T120" fmla="*/ 40 w 1076"/>
                    <a:gd name="T121" fmla="*/ 17 h 599"/>
                    <a:gd name="T122" fmla="*/ 45 w 1076"/>
                    <a:gd name="T123" fmla="*/ 17 h 599"/>
                    <a:gd name="T124" fmla="*/ 45 w 1076"/>
                    <a:gd name="T125" fmla="*/ 20 h 5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6"/>
                    <a:gd name="T190" fmla="*/ 0 h 599"/>
                    <a:gd name="T191" fmla="*/ 1076 w 1076"/>
                    <a:gd name="T192" fmla="*/ 599 h 5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6" h="599">
                      <a:moveTo>
                        <a:pt x="1076" y="401"/>
                      </a:moveTo>
                      <a:lnTo>
                        <a:pt x="1075" y="396"/>
                      </a:lnTo>
                      <a:lnTo>
                        <a:pt x="1073" y="391"/>
                      </a:lnTo>
                      <a:lnTo>
                        <a:pt x="1071" y="386"/>
                      </a:lnTo>
                      <a:lnTo>
                        <a:pt x="1066" y="380"/>
                      </a:lnTo>
                      <a:lnTo>
                        <a:pt x="1061" y="374"/>
                      </a:lnTo>
                      <a:lnTo>
                        <a:pt x="1056" y="369"/>
                      </a:lnTo>
                      <a:lnTo>
                        <a:pt x="1049" y="364"/>
                      </a:lnTo>
                      <a:lnTo>
                        <a:pt x="1041" y="359"/>
                      </a:lnTo>
                      <a:lnTo>
                        <a:pt x="1041" y="326"/>
                      </a:lnTo>
                      <a:lnTo>
                        <a:pt x="1041" y="272"/>
                      </a:lnTo>
                      <a:lnTo>
                        <a:pt x="1041" y="221"/>
                      </a:lnTo>
                      <a:lnTo>
                        <a:pt x="1041" y="199"/>
                      </a:lnTo>
                      <a:lnTo>
                        <a:pt x="997" y="44"/>
                      </a:lnTo>
                      <a:lnTo>
                        <a:pt x="995" y="37"/>
                      </a:lnTo>
                      <a:lnTo>
                        <a:pt x="990" y="30"/>
                      </a:lnTo>
                      <a:lnTo>
                        <a:pt x="985" y="22"/>
                      </a:lnTo>
                      <a:lnTo>
                        <a:pt x="980" y="15"/>
                      </a:lnTo>
                      <a:lnTo>
                        <a:pt x="972" y="9"/>
                      </a:lnTo>
                      <a:lnTo>
                        <a:pt x="962" y="4"/>
                      </a:lnTo>
                      <a:lnTo>
                        <a:pt x="952" y="1"/>
                      </a:lnTo>
                      <a:lnTo>
                        <a:pt x="940" y="0"/>
                      </a:lnTo>
                      <a:lnTo>
                        <a:pt x="443" y="0"/>
                      </a:lnTo>
                      <a:lnTo>
                        <a:pt x="423" y="1"/>
                      </a:lnTo>
                      <a:lnTo>
                        <a:pt x="407" y="5"/>
                      </a:lnTo>
                      <a:lnTo>
                        <a:pt x="392" y="11"/>
                      </a:lnTo>
                      <a:lnTo>
                        <a:pt x="379" y="16"/>
                      </a:lnTo>
                      <a:lnTo>
                        <a:pt x="370" y="22"/>
                      </a:lnTo>
                      <a:lnTo>
                        <a:pt x="362" y="28"/>
                      </a:lnTo>
                      <a:lnTo>
                        <a:pt x="357" y="32"/>
                      </a:lnTo>
                      <a:lnTo>
                        <a:pt x="355" y="35"/>
                      </a:lnTo>
                      <a:lnTo>
                        <a:pt x="351" y="39"/>
                      </a:lnTo>
                      <a:lnTo>
                        <a:pt x="338" y="53"/>
                      </a:lnTo>
                      <a:lnTo>
                        <a:pt x="319" y="73"/>
                      </a:lnTo>
                      <a:lnTo>
                        <a:pt x="296" y="96"/>
                      </a:lnTo>
                      <a:lnTo>
                        <a:pt x="273" y="120"/>
                      </a:lnTo>
                      <a:lnTo>
                        <a:pt x="253" y="143"/>
                      </a:lnTo>
                      <a:lnTo>
                        <a:pt x="235" y="161"/>
                      </a:lnTo>
                      <a:lnTo>
                        <a:pt x="224" y="173"/>
                      </a:lnTo>
                      <a:lnTo>
                        <a:pt x="216" y="175"/>
                      </a:lnTo>
                      <a:lnTo>
                        <a:pt x="201" y="181"/>
                      </a:lnTo>
                      <a:lnTo>
                        <a:pt x="180" y="188"/>
                      </a:lnTo>
                      <a:lnTo>
                        <a:pt x="156" y="195"/>
                      </a:lnTo>
                      <a:lnTo>
                        <a:pt x="133" y="203"/>
                      </a:lnTo>
                      <a:lnTo>
                        <a:pt x="113" y="209"/>
                      </a:lnTo>
                      <a:lnTo>
                        <a:pt x="99" y="213"/>
                      </a:lnTo>
                      <a:lnTo>
                        <a:pt x="94" y="216"/>
                      </a:lnTo>
                      <a:lnTo>
                        <a:pt x="76" y="226"/>
                      </a:lnTo>
                      <a:lnTo>
                        <a:pt x="62" y="237"/>
                      </a:lnTo>
                      <a:lnTo>
                        <a:pt x="52" y="251"/>
                      </a:lnTo>
                      <a:lnTo>
                        <a:pt x="45" y="264"/>
                      </a:lnTo>
                      <a:lnTo>
                        <a:pt x="41" y="278"/>
                      </a:lnTo>
                      <a:lnTo>
                        <a:pt x="37" y="289"/>
                      </a:lnTo>
                      <a:lnTo>
                        <a:pt x="36" y="298"/>
                      </a:lnTo>
                      <a:lnTo>
                        <a:pt x="36" y="305"/>
                      </a:lnTo>
                      <a:lnTo>
                        <a:pt x="36" y="306"/>
                      </a:lnTo>
                      <a:lnTo>
                        <a:pt x="36" y="308"/>
                      </a:lnTo>
                      <a:lnTo>
                        <a:pt x="36" y="315"/>
                      </a:lnTo>
                      <a:lnTo>
                        <a:pt x="36" y="326"/>
                      </a:lnTo>
                      <a:lnTo>
                        <a:pt x="36" y="341"/>
                      </a:lnTo>
                      <a:lnTo>
                        <a:pt x="36" y="355"/>
                      </a:lnTo>
                      <a:lnTo>
                        <a:pt x="28" y="357"/>
                      </a:lnTo>
                      <a:lnTo>
                        <a:pt x="21" y="362"/>
                      </a:lnTo>
                      <a:lnTo>
                        <a:pt x="14" y="366"/>
                      </a:lnTo>
                      <a:lnTo>
                        <a:pt x="9" y="371"/>
                      </a:lnTo>
                      <a:lnTo>
                        <a:pt x="6" y="377"/>
                      </a:lnTo>
                      <a:lnTo>
                        <a:pt x="4" y="381"/>
                      </a:lnTo>
                      <a:lnTo>
                        <a:pt x="1" y="386"/>
                      </a:lnTo>
                      <a:lnTo>
                        <a:pt x="0" y="391"/>
                      </a:lnTo>
                      <a:lnTo>
                        <a:pt x="0" y="392"/>
                      </a:lnTo>
                      <a:lnTo>
                        <a:pt x="0" y="453"/>
                      </a:lnTo>
                      <a:lnTo>
                        <a:pt x="1" y="464"/>
                      </a:lnTo>
                      <a:lnTo>
                        <a:pt x="6" y="475"/>
                      </a:lnTo>
                      <a:lnTo>
                        <a:pt x="11" y="484"/>
                      </a:lnTo>
                      <a:lnTo>
                        <a:pt x="18" y="491"/>
                      </a:lnTo>
                      <a:lnTo>
                        <a:pt x="24" y="497"/>
                      </a:lnTo>
                      <a:lnTo>
                        <a:pt x="31" y="501"/>
                      </a:lnTo>
                      <a:lnTo>
                        <a:pt x="38" y="505"/>
                      </a:lnTo>
                      <a:lnTo>
                        <a:pt x="45" y="507"/>
                      </a:lnTo>
                      <a:lnTo>
                        <a:pt x="46" y="508"/>
                      </a:lnTo>
                      <a:lnTo>
                        <a:pt x="118" y="521"/>
                      </a:lnTo>
                      <a:lnTo>
                        <a:pt x="126" y="537"/>
                      </a:lnTo>
                      <a:lnTo>
                        <a:pt x="136" y="552"/>
                      </a:lnTo>
                      <a:lnTo>
                        <a:pt x="149" y="566"/>
                      </a:lnTo>
                      <a:lnTo>
                        <a:pt x="163" y="577"/>
                      </a:lnTo>
                      <a:lnTo>
                        <a:pt x="178" y="586"/>
                      </a:lnTo>
                      <a:lnTo>
                        <a:pt x="195" y="593"/>
                      </a:lnTo>
                      <a:lnTo>
                        <a:pt x="213" y="598"/>
                      </a:lnTo>
                      <a:lnTo>
                        <a:pt x="233" y="599"/>
                      </a:lnTo>
                      <a:lnTo>
                        <a:pt x="251" y="598"/>
                      </a:lnTo>
                      <a:lnTo>
                        <a:pt x="269" y="593"/>
                      </a:lnTo>
                      <a:lnTo>
                        <a:pt x="285" y="587"/>
                      </a:lnTo>
                      <a:lnTo>
                        <a:pt x="300" y="578"/>
                      </a:lnTo>
                      <a:lnTo>
                        <a:pt x="314" y="568"/>
                      </a:lnTo>
                      <a:lnTo>
                        <a:pt x="326" y="555"/>
                      </a:lnTo>
                      <a:lnTo>
                        <a:pt x="337" y="541"/>
                      </a:lnTo>
                      <a:lnTo>
                        <a:pt x="345" y="526"/>
                      </a:lnTo>
                      <a:lnTo>
                        <a:pt x="712" y="526"/>
                      </a:lnTo>
                      <a:lnTo>
                        <a:pt x="720" y="541"/>
                      </a:lnTo>
                      <a:lnTo>
                        <a:pt x="731" y="555"/>
                      </a:lnTo>
                      <a:lnTo>
                        <a:pt x="743" y="568"/>
                      </a:lnTo>
                      <a:lnTo>
                        <a:pt x="757" y="578"/>
                      </a:lnTo>
                      <a:lnTo>
                        <a:pt x="772" y="587"/>
                      </a:lnTo>
                      <a:lnTo>
                        <a:pt x="790" y="593"/>
                      </a:lnTo>
                      <a:lnTo>
                        <a:pt x="807" y="598"/>
                      </a:lnTo>
                      <a:lnTo>
                        <a:pt x="825" y="599"/>
                      </a:lnTo>
                      <a:lnTo>
                        <a:pt x="845" y="598"/>
                      </a:lnTo>
                      <a:lnTo>
                        <a:pt x="863" y="593"/>
                      </a:lnTo>
                      <a:lnTo>
                        <a:pt x="879" y="586"/>
                      </a:lnTo>
                      <a:lnTo>
                        <a:pt x="896" y="576"/>
                      </a:lnTo>
                      <a:lnTo>
                        <a:pt x="911" y="564"/>
                      </a:lnTo>
                      <a:lnTo>
                        <a:pt x="922" y="551"/>
                      </a:lnTo>
                      <a:lnTo>
                        <a:pt x="932" y="536"/>
                      </a:lnTo>
                      <a:lnTo>
                        <a:pt x="940" y="518"/>
                      </a:lnTo>
                      <a:lnTo>
                        <a:pt x="1041" y="505"/>
                      </a:lnTo>
                      <a:lnTo>
                        <a:pt x="1045" y="503"/>
                      </a:lnTo>
                      <a:lnTo>
                        <a:pt x="1051" y="501"/>
                      </a:lnTo>
                      <a:lnTo>
                        <a:pt x="1058" y="498"/>
                      </a:lnTo>
                      <a:lnTo>
                        <a:pt x="1064" y="493"/>
                      </a:lnTo>
                      <a:lnTo>
                        <a:pt x="1068" y="487"/>
                      </a:lnTo>
                      <a:lnTo>
                        <a:pt x="1073" y="479"/>
                      </a:lnTo>
                      <a:lnTo>
                        <a:pt x="1075" y="470"/>
                      </a:lnTo>
                      <a:lnTo>
                        <a:pt x="1076" y="460"/>
                      </a:lnTo>
                      <a:lnTo>
                        <a:pt x="1076" y="402"/>
                      </a:lnTo>
                      <a:lnTo>
                        <a:pt x="1076" y="401"/>
                      </a:lnTo>
                      <a:close/>
                      <a:moveTo>
                        <a:pt x="68" y="306"/>
                      </a:moveTo>
                      <a:lnTo>
                        <a:pt x="68" y="306"/>
                      </a:lnTo>
                      <a:lnTo>
                        <a:pt x="68" y="305"/>
                      </a:lnTo>
                      <a:lnTo>
                        <a:pt x="68" y="304"/>
                      </a:lnTo>
                      <a:lnTo>
                        <a:pt x="68" y="300"/>
                      </a:lnTo>
                      <a:lnTo>
                        <a:pt x="69" y="294"/>
                      </a:lnTo>
                      <a:lnTo>
                        <a:pt x="71" y="286"/>
                      </a:lnTo>
                      <a:lnTo>
                        <a:pt x="74" y="278"/>
                      </a:lnTo>
                      <a:lnTo>
                        <a:pt x="79" y="268"/>
                      </a:lnTo>
                      <a:lnTo>
                        <a:pt x="86" y="259"/>
                      </a:lnTo>
                      <a:lnTo>
                        <a:pt x="95" y="251"/>
                      </a:lnTo>
                      <a:lnTo>
                        <a:pt x="106" y="244"/>
                      </a:lnTo>
                      <a:lnTo>
                        <a:pt x="113" y="242"/>
                      </a:lnTo>
                      <a:lnTo>
                        <a:pt x="128" y="237"/>
                      </a:lnTo>
                      <a:lnTo>
                        <a:pt x="150" y="230"/>
                      </a:lnTo>
                      <a:lnTo>
                        <a:pt x="174" y="222"/>
                      </a:lnTo>
                      <a:lnTo>
                        <a:pt x="200" y="214"/>
                      </a:lnTo>
                      <a:lnTo>
                        <a:pt x="220" y="207"/>
                      </a:lnTo>
                      <a:lnTo>
                        <a:pt x="235" y="203"/>
                      </a:lnTo>
                      <a:lnTo>
                        <a:pt x="241" y="201"/>
                      </a:lnTo>
                      <a:lnTo>
                        <a:pt x="379" y="57"/>
                      </a:lnTo>
                      <a:lnTo>
                        <a:pt x="381" y="55"/>
                      </a:lnTo>
                      <a:lnTo>
                        <a:pt x="384" y="52"/>
                      </a:lnTo>
                      <a:lnTo>
                        <a:pt x="390" y="49"/>
                      </a:lnTo>
                      <a:lnTo>
                        <a:pt x="397" y="44"/>
                      </a:lnTo>
                      <a:lnTo>
                        <a:pt x="406" y="39"/>
                      </a:lnTo>
                      <a:lnTo>
                        <a:pt x="416" y="36"/>
                      </a:lnTo>
                      <a:lnTo>
                        <a:pt x="429" y="34"/>
                      </a:lnTo>
                      <a:lnTo>
                        <a:pt x="443" y="32"/>
                      </a:lnTo>
                      <a:lnTo>
                        <a:pt x="942" y="32"/>
                      </a:lnTo>
                      <a:lnTo>
                        <a:pt x="953" y="35"/>
                      </a:lnTo>
                      <a:lnTo>
                        <a:pt x="960" y="43"/>
                      </a:lnTo>
                      <a:lnTo>
                        <a:pt x="965" y="50"/>
                      </a:lnTo>
                      <a:lnTo>
                        <a:pt x="966" y="53"/>
                      </a:lnTo>
                      <a:lnTo>
                        <a:pt x="967" y="59"/>
                      </a:lnTo>
                      <a:lnTo>
                        <a:pt x="972" y="74"/>
                      </a:lnTo>
                      <a:lnTo>
                        <a:pt x="979" y="96"/>
                      </a:lnTo>
                      <a:lnTo>
                        <a:pt x="985" y="121"/>
                      </a:lnTo>
                      <a:lnTo>
                        <a:pt x="993" y="149"/>
                      </a:lnTo>
                      <a:lnTo>
                        <a:pt x="1000" y="173"/>
                      </a:lnTo>
                      <a:lnTo>
                        <a:pt x="1005" y="192"/>
                      </a:lnTo>
                      <a:lnTo>
                        <a:pt x="1008" y="204"/>
                      </a:lnTo>
                      <a:lnTo>
                        <a:pt x="1008" y="225"/>
                      </a:lnTo>
                      <a:lnTo>
                        <a:pt x="1008" y="272"/>
                      </a:lnTo>
                      <a:lnTo>
                        <a:pt x="1008" y="325"/>
                      </a:lnTo>
                      <a:lnTo>
                        <a:pt x="1008" y="368"/>
                      </a:lnTo>
                      <a:lnTo>
                        <a:pt x="886" y="368"/>
                      </a:lnTo>
                      <a:lnTo>
                        <a:pt x="879" y="364"/>
                      </a:lnTo>
                      <a:lnTo>
                        <a:pt x="873" y="361"/>
                      </a:lnTo>
                      <a:lnTo>
                        <a:pt x="866" y="358"/>
                      </a:lnTo>
                      <a:lnTo>
                        <a:pt x="858" y="356"/>
                      </a:lnTo>
                      <a:lnTo>
                        <a:pt x="849" y="354"/>
                      </a:lnTo>
                      <a:lnTo>
                        <a:pt x="841" y="353"/>
                      </a:lnTo>
                      <a:lnTo>
                        <a:pt x="833" y="351"/>
                      </a:lnTo>
                      <a:lnTo>
                        <a:pt x="825" y="351"/>
                      </a:lnTo>
                      <a:lnTo>
                        <a:pt x="817" y="351"/>
                      </a:lnTo>
                      <a:lnTo>
                        <a:pt x="808" y="353"/>
                      </a:lnTo>
                      <a:lnTo>
                        <a:pt x="800" y="354"/>
                      </a:lnTo>
                      <a:lnTo>
                        <a:pt x="792" y="356"/>
                      </a:lnTo>
                      <a:lnTo>
                        <a:pt x="784" y="358"/>
                      </a:lnTo>
                      <a:lnTo>
                        <a:pt x="777" y="361"/>
                      </a:lnTo>
                      <a:lnTo>
                        <a:pt x="770" y="364"/>
                      </a:lnTo>
                      <a:lnTo>
                        <a:pt x="763" y="368"/>
                      </a:lnTo>
                      <a:lnTo>
                        <a:pt x="294" y="368"/>
                      </a:lnTo>
                      <a:lnTo>
                        <a:pt x="287" y="364"/>
                      </a:lnTo>
                      <a:lnTo>
                        <a:pt x="280" y="361"/>
                      </a:lnTo>
                      <a:lnTo>
                        <a:pt x="273" y="358"/>
                      </a:lnTo>
                      <a:lnTo>
                        <a:pt x="265" y="356"/>
                      </a:lnTo>
                      <a:lnTo>
                        <a:pt x="257" y="354"/>
                      </a:lnTo>
                      <a:lnTo>
                        <a:pt x="249" y="353"/>
                      </a:lnTo>
                      <a:lnTo>
                        <a:pt x="241" y="351"/>
                      </a:lnTo>
                      <a:lnTo>
                        <a:pt x="233" y="351"/>
                      </a:lnTo>
                      <a:lnTo>
                        <a:pt x="225" y="351"/>
                      </a:lnTo>
                      <a:lnTo>
                        <a:pt x="216" y="353"/>
                      </a:lnTo>
                      <a:lnTo>
                        <a:pt x="208" y="354"/>
                      </a:lnTo>
                      <a:lnTo>
                        <a:pt x="200" y="356"/>
                      </a:lnTo>
                      <a:lnTo>
                        <a:pt x="192" y="358"/>
                      </a:lnTo>
                      <a:lnTo>
                        <a:pt x="185" y="361"/>
                      </a:lnTo>
                      <a:lnTo>
                        <a:pt x="178" y="364"/>
                      </a:lnTo>
                      <a:lnTo>
                        <a:pt x="171" y="368"/>
                      </a:lnTo>
                      <a:lnTo>
                        <a:pt x="68" y="368"/>
                      </a:lnTo>
                      <a:lnTo>
                        <a:pt x="68" y="306"/>
                      </a:lnTo>
                      <a:close/>
                      <a:moveTo>
                        <a:pt x="109" y="487"/>
                      </a:moveTo>
                      <a:lnTo>
                        <a:pt x="101" y="485"/>
                      </a:lnTo>
                      <a:lnTo>
                        <a:pt x="91" y="484"/>
                      </a:lnTo>
                      <a:lnTo>
                        <a:pt x="82" y="482"/>
                      </a:lnTo>
                      <a:lnTo>
                        <a:pt x="74" y="480"/>
                      </a:lnTo>
                      <a:lnTo>
                        <a:pt x="66" y="479"/>
                      </a:lnTo>
                      <a:lnTo>
                        <a:pt x="59" y="477"/>
                      </a:lnTo>
                      <a:lnTo>
                        <a:pt x="56" y="477"/>
                      </a:lnTo>
                      <a:lnTo>
                        <a:pt x="53" y="476"/>
                      </a:lnTo>
                      <a:lnTo>
                        <a:pt x="49" y="475"/>
                      </a:lnTo>
                      <a:lnTo>
                        <a:pt x="42" y="470"/>
                      </a:lnTo>
                      <a:lnTo>
                        <a:pt x="36" y="463"/>
                      </a:lnTo>
                      <a:lnTo>
                        <a:pt x="33" y="452"/>
                      </a:lnTo>
                      <a:lnTo>
                        <a:pt x="33" y="444"/>
                      </a:lnTo>
                      <a:lnTo>
                        <a:pt x="33" y="425"/>
                      </a:lnTo>
                      <a:lnTo>
                        <a:pt x="33" y="406"/>
                      </a:lnTo>
                      <a:lnTo>
                        <a:pt x="33" y="395"/>
                      </a:lnTo>
                      <a:lnTo>
                        <a:pt x="34" y="392"/>
                      </a:lnTo>
                      <a:lnTo>
                        <a:pt x="37" y="388"/>
                      </a:lnTo>
                      <a:lnTo>
                        <a:pt x="43" y="386"/>
                      </a:lnTo>
                      <a:lnTo>
                        <a:pt x="53" y="384"/>
                      </a:lnTo>
                      <a:lnTo>
                        <a:pt x="58" y="384"/>
                      </a:lnTo>
                      <a:lnTo>
                        <a:pt x="149" y="384"/>
                      </a:lnTo>
                      <a:lnTo>
                        <a:pt x="140" y="393"/>
                      </a:lnTo>
                      <a:lnTo>
                        <a:pt x="132" y="402"/>
                      </a:lnTo>
                      <a:lnTo>
                        <a:pt x="125" y="414"/>
                      </a:lnTo>
                      <a:lnTo>
                        <a:pt x="119" y="424"/>
                      </a:lnTo>
                      <a:lnTo>
                        <a:pt x="114" y="437"/>
                      </a:lnTo>
                      <a:lnTo>
                        <a:pt x="111" y="448"/>
                      </a:lnTo>
                      <a:lnTo>
                        <a:pt x="110" y="462"/>
                      </a:lnTo>
                      <a:lnTo>
                        <a:pt x="109" y="475"/>
                      </a:lnTo>
                      <a:lnTo>
                        <a:pt x="109" y="478"/>
                      </a:lnTo>
                      <a:lnTo>
                        <a:pt x="109" y="480"/>
                      </a:lnTo>
                      <a:lnTo>
                        <a:pt x="109" y="484"/>
                      </a:lnTo>
                      <a:lnTo>
                        <a:pt x="109" y="487"/>
                      </a:lnTo>
                      <a:close/>
                      <a:moveTo>
                        <a:pt x="233" y="567"/>
                      </a:moveTo>
                      <a:lnTo>
                        <a:pt x="215" y="564"/>
                      </a:lnTo>
                      <a:lnTo>
                        <a:pt x="197" y="560"/>
                      </a:lnTo>
                      <a:lnTo>
                        <a:pt x="181" y="551"/>
                      </a:lnTo>
                      <a:lnTo>
                        <a:pt x="167" y="539"/>
                      </a:lnTo>
                      <a:lnTo>
                        <a:pt x="156" y="526"/>
                      </a:lnTo>
                      <a:lnTo>
                        <a:pt x="148" y="510"/>
                      </a:lnTo>
                      <a:lnTo>
                        <a:pt x="143" y="493"/>
                      </a:lnTo>
                      <a:lnTo>
                        <a:pt x="141" y="475"/>
                      </a:lnTo>
                      <a:lnTo>
                        <a:pt x="142" y="457"/>
                      </a:lnTo>
                      <a:lnTo>
                        <a:pt x="147" y="441"/>
                      </a:lnTo>
                      <a:lnTo>
                        <a:pt x="155" y="427"/>
                      </a:lnTo>
                      <a:lnTo>
                        <a:pt x="164" y="414"/>
                      </a:lnTo>
                      <a:lnTo>
                        <a:pt x="175" y="403"/>
                      </a:lnTo>
                      <a:lnTo>
                        <a:pt x="189" y="394"/>
                      </a:lnTo>
                      <a:lnTo>
                        <a:pt x="204" y="387"/>
                      </a:lnTo>
                      <a:lnTo>
                        <a:pt x="220" y="384"/>
                      </a:lnTo>
                      <a:lnTo>
                        <a:pt x="245" y="384"/>
                      </a:lnTo>
                      <a:lnTo>
                        <a:pt x="261" y="387"/>
                      </a:lnTo>
                      <a:lnTo>
                        <a:pt x="276" y="394"/>
                      </a:lnTo>
                      <a:lnTo>
                        <a:pt x="289" y="403"/>
                      </a:lnTo>
                      <a:lnTo>
                        <a:pt x="301" y="414"/>
                      </a:lnTo>
                      <a:lnTo>
                        <a:pt x="310" y="427"/>
                      </a:lnTo>
                      <a:lnTo>
                        <a:pt x="318" y="441"/>
                      </a:lnTo>
                      <a:lnTo>
                        <a:pt x="323" y="457"/>
                      </a:lnTo>
                      <a:lnTo>
                        <a:pt x="324" y="475"/>
                      </a:lnTo>
                      <a:lnTo>
                        <a:pt x="322" y="493"/>
                      </a:lnTo>
                      <a:lnTo>
                        <a:pt x="317" y="510"/>
                      </a:lnTo>
                      <a:lnTo>
                        <a:pt x="309" y="526"/>
                      </a:lnTo>
                      <a:lnTo>
                        <a:pt x="298" y="539"/>
                      </a:lnTo>
                      <a:lnTo>
                        <a:pt x="284" y="551"/>
                      </a:lnTo>
                      <a:lnTo>
                        <a:pt x="269" y="560"/>
                      </a:lnTo>
                      <a:lnTo>
                        <a:pt x="251" y="564"/>
                      </a:lnTo>
                      <a:lnTo>
                        <a:pt x="233" y="567"/>
                      </a:lnTo>
                      <a:close/>
                      <a:moveTo>
                        <a:pt x="702" y="495"/>
                      </a:moveTo>
                      <a:lnTo>
                        <a:pt x="355" y="495"/>
                      </a:lnTo>
                      <a:lnTo>
                        <a:pt x="356" y="490"/>
                      </a:lnTo>
                      <a:lnTo>
                        <a:pt x="356" y="485"/>
                      </a:lnTo>
                      <a:lnTo>
                        <a:pt x="356" y="479"/>
                      </a:lnTo>
                      <a:lnTo>
                        <a:pt x="356" y="475"/>
                      </a:lnTo>
                      <a:lnTo>
                        <a:pt x="355" y="462"/>
                      </a:lnTo>
                      <a:lnTo>
                        <a:pt x="354" y="448"/>
                      </a:lnTo>
                      <a:lnTo>
                        <a:pt x="351" y="437"/>
                      </a:lnTo>
                      <a:lnTo>
                        <a:pt x="346" y="424"/>
                      </a:lnTo>
                      <a:lnTo>
                        <a:pt x="340" y="414"/>
                      </a:lnTo>
                      <a:lnTo>
                        <a:pt x="333" y="402"/>
                      </a:lnTo>
                      <a:lnTo>
                        <a:pt x="325" y="393"/>
                      </a:lnTo>
                      <a:lnTo>
                        <a:pt x="316" y="384"/>
                      </a:lnTo>
                      <a:lnTo>
                        <a:pt x="741" y="384"/>
                      </a:lnTo>
                      <a:lnTo>
                        <a:pt x="732" y="393"/>
                      </a:lnTo>
                      <a:lnTo>
                        <a:pt x="724" y="402"/>
                      </a:lnTo>
                      <a:lnTo>
                        <a:pt x="717" y="414"/>
                      </a:lnTo>
                      <a:lnTo>
                        <a:pt x="711" y="424"/>
                      </a:lnTo>
                      <a:lnTo>
                        <a:pt x="707" y="437"/>
                      </a:lnTo>
                      <a:lnTo>
                        <a:pt x="703" y="448"/>
                      </a:lnTo>
                      <a:lnTo>
                        <a:pt x="702" y="462"/>
                      </a:lnTo>
                      <a:lnTo>
                        <a:pt x="701" y="475"/>
                      </a:lnTo>
                      <a:lnTo>
                        <a:pt x="701" y="479"/>
                      </a:lnTo>
                      <a:lnTo>
                        <a:pt x="701" y="485"/>
                      </a:lnTo>
                      <a:lnTo>
                        <a:pt x="701" y="490"/>
                      </a:lnTo>
                      <a:lnTo>
                        <a:pt x="702" y="495"/>
                      </a:lnTo>
                      <a:close/>
                      <a:moveTo>
                        <a:pt x="825" y="567"/>
                      </a:moveTo>
                      <a:lnTo>
                        <a:pt x="807" y="564"/>
                      </a:lnTo>
                      <a:lnTo>
                        <a:pt x="790" y="560"/>
                      </a:lnTo>
                      <a:lnTo>
                        <a:pt x="773" y="551"/>
                      </a:lnTo>
                      <a:lnTo>
                        <a:pt x="760" y="539"/>
                      </a:lnTo>
                      <a:lnTo>
                        <a:pt x="748" y="526"/>
                      </a:lnTo>
                      <a:lnTo>
                        <a:pt x="740" y="510"/>
                      </a:lnTo>
                      <a:lnTo>
                        <a:pt x="735" y="493"/>
                      </a:lnTo>
                      <a:lnTo>
                        <a:pt x="733" y="475"/>
                      </a:lnTo>
                      <a:lnTo>
                        <a:pt x="734" y="457"/>
                      </a:lnTo>
                      <a:lnTo>
                        <a:pt x="739" y="441"/>
                      </a:lnTo>
                      <a:lnTo>
                        <a:pt x="747" y="427"/>
                      </a:lnTo>
                      <a:lnTo>
                        <a:pt x="756" y="414"/>
                      </a:lnTo>
                      <a:lnTo>
                        <a:pt x="768" y="403"/>
                      </a:lnTo>
                      <a:lnTo>
                        <a:pt x="781" y="394"/>
                      </a:lnTo>
                      <a:lnTo>
                        <a:pt x="796" y="387"/>
                      </a:lnTo>
                      <a:lnTo>
                        <a:pt x="813" y="384"/>
                      </a:lnTo>
                      <a:lnTo>
                        <a:pt x="837" y="384"/>
                      </a:lnTo>
                      <a:lnTo>
                        <a:pt x="853" y="387"/>
                      </a:lnTo>
                      <a:lnTo>
                        <a:pt x="868" y="394"/>
                      </a:lnTo>
                      <a:lnTo>
                        <a:pt x="882" y="403"/>
                      </a:lnTo>
                      <a:lnTo>
                        <a:pt x="893" y="414"/>
                      </a:lnTo>
                      <a:lnTo>
                        <a:pt x="902" y="427"/>
                      </a:lnTo>
                      <a:lnTo>
                        <a:pt x="911" y="441"/>
                      </a:lnTo>
                      <a:lnTo>
                        <a:pt x="915" y="457"/>
                      </a:lnTo>
                      <a:lnTo>
                        <a:pt x="916" y="475"/>
                      </a:lnTo>
                      <a:lnTo>
                        <a:pt x="914" y="493"/>
                      </a:lnTo>
                      <a:lnTo>
                        <a:pt x="909" y="510"/>
                      </a:lnTo>
                      <a:lnTo>
                        <a:pt x="901" y="526"/>
                      </a:lnTo>
                      <a:lnTo>
                        <a:pt x="890" y="539"/>
                      </a:lnTo>
                      <a:lnTo>
                        <a:pt x="876" y="551"/>
                      </a:lnTo>
                      <a:lnTo>
                        <a:pt x="861" y="560"/>
                      </a:lnTo>
                      <a:lnTo>
                        <a:pt x="844" y="564"/>
                      </a:lnTo>
                      <a:lnTo>
                        <a:pt x="825" y="567"/>
                      </a:lnTo>
                      <a:close/>
                      <a:moveTo>
                        <a:pt x="1044" y="460"/>
                      </a:moveTo>
                      <a:lnTo>
                        <a:pt x="1043" y="465"/>
                      </a:lnTo>
                      <a:lnTo>
                        <a:pt x="1042" y="469"/>
                      </a:lnTo>
                      <a:lnTo>
                        <a:pt x="1038" y="471"/>
                      </a:lnTo>
                      <a:lnTo>
                        <a:pt x="1036" y="472"/>
                      </a:lnTo>
                      <a:lnTo>
                        <a:pt x="1034" y="472"/>
                      </a:lnTo>
                      <a:lnTo>
                        <a:pt x="1027" y="473"/>
                      </a:lnTo>
                      <a:lnTo>
                        <a:pt x="1017" y="475"/>
                      </a:lnTo>
                      <a:lnTo>
                        <a:pt x="1004" y="477"/>
                      </a:lnTo>
                      <a:lnTo>
                        <a:pt x="990" y="479"/>
                      </a:lnTo>
                      <a:lnTo>
                        <a:pt x="975" y="482"/>
                      </a:lnTo>
                      <a:lnTo>
                        <a:pt x="961" y="483"/>
                      </a:lnTo>
                      <a:lnTo>
                        <a:pt x="949" y="485"/>
                      </a:lnTo>
                      <a:lnTo>
                        <a:pt x="949" y="483"/>
                      </a:lnTo>
                      <a:lnTo>
                        <a:pt x="949" y="479"/>
                      </a:lnTo>
                      <a:lnTo>
                        <a:pt x="949" y="477"/>
                      </a:lnTo>
                      <a:lnTo>
                        <a:pt x="949" y="475"/>
                      </a:lnTo>
                      <a:lnTo>
                        <a:pt x="947" y="462"/>
                      </a:lnTo>
                      <a:lnTo>
                        <a:pt x="946" y="448"/>
                      </a:lnTo>
                      <a:lnTo>
                        <a:pt x="943" y="437"/>
                      </a:lnTo>
                      <a:lnTo>
                        <a:pt x="938" y="424"/>
                      </a:lnTo>
                      <a:lnTo>
                        <a:pt x="932" y="414"/>
                      </a:lnTo>
                      <a:lnTo>
                        <a:pt x="926" y="402"/>
                      </a:lnTo>
                      <a:lnTo>
                        <a:pt x="917" y="393"/>
                      </a:lnTo>
                      <a:lnTo>
                        <a:pt x="908" y="384"/>
                      </a:lnTo>
                      <a:lnTo>
                        <a:pt x="1013" y="384"/>
                      </a:lnTo>
                      <a:lnTo>
                        <a:pt x="1021" y="386"/>
                      </a:lnTo>
                      <a:lnTo>
                        <a:pt x="1033" y="391"/>
                      </a:lnTo>
                      <a:lnTo>
                        <a:pt x="1040" y="396"/>
                      </a:lnTo>
                      <a:lnTo>
                        <a:pt x="1043" y="402"/>
                      </a:lnTo>
                      <a:lnTo>
                        <a:pt x="1044" y="407"/>
                      </a:lnTo>
                      <a:lnTo>
                        <a:pt x="1044" y="416"/>
                      </a:lnTo>
                      <a:lnTo>
                        <a:pt x="1044" y="434"/>
                      </a:lnTo>
                      <a:lnTo>
                        <a:pt x="1044" y="452"/>
                      </a:lnTo>
                      <a:lnTo>
                        <a:pt x="1044" y="46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9" name="Freeform 191"/>
                <p:cNvSpPr>
                  <a:spLocks/>
                </p:cNvSpPr>
                <p:nvPr/>
              </p:nvSpPr>
              <p:spPr bwMode="auto">
                <a:xfrm>
                  <a:off x="4542" y="2014"/>
                  <a:ext cx="84" cy="83"/>
                </a:xfrm>
                <a:custGeom>
                  <a:avLst/>
                  <a:gdLst>
                    <a:gd name="T0" fmla="*/ 5 w 183"/>
                    <a:gd name="T1" fmla="*/ 0 h 183"/>
                    <a:gd name="T2" fmla="*/ 4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3 w 183"/>
                    <a:gd name="T31" fmla="*/ 7 h 183"/>
                    <a:gd name="T32" fmla="*/ 3 w 183"/>
                    <a:gd name="T33" fmla="*/ 8 h 183"/>
                    <a:gd name="T34" fmla="*/ 4 w 183"/>
                    <a:gd name="T35" fmla="*/ 8 h 183"/>
                    <a:gd name="T36" fmla="*/ 5 w 183"/>
                    <a:gd name="T37" fmla="*/ 8 h 183"/>
                    <a:gd name="T38" fmla="*/ 6 w 183"/>
                    <a:gd name="T39" fmla="*/ 7 h 183"/>
                    <a:gd name="T40" fmla="*/ 6 w 183"/>
                    <a:gd name="T41" fmla="*/ 7 h 183"/>
                    <a:gd name="T42" fmla="*/ 7 w 183"/>
                    <a:gd name="T43" fmla="*/ 7 h 183"/>
                    <a:gd name="T44" fmla="*/ 7 w 183"/>
                    <a:gd name="T45" fmla="*/ 6 h 183"/>
                    <a:gd name="T46" fmla="*/ 8 w 183"/>
                    <a:gd name="T47" fmla="*/ 5 h 183"/>
                    <a:gd name="T48" fmla="*/ 8 w 183"/>
                    <a:gd name="T49" fmla="*/ 5 h 183"/>
                    <a:gd name="T50" fmla="*/ 8 w 183"/>
                    <a:gd name="T51" fmla="*/ 4 h 183"/>
                    <a:gd name="T52" fmla="*/ 8 w 183"/>
                    <a:gd name="T53" fmla="*/ 3 h 183"/>
                    <a:gd name="T54" fmla="*/ 8 w 183"/>
                    <a:gd name="T55" fmla="*/ 2 h 183"/>
                    <a:gd name="T56" fmla="*/ 8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79" y="0"/>
                      </a:lnTo>
                      <a:lnTo>
                        <a:pt x="63" y="3"/>
                      </a:lnTo>
                      <a:lnTo>
                        <a:pt x="48" y="10"/>
                      </a:lnTo>
                      <a:lnTo>
                        <a:pt x="34" y="19"/>
                      </a:lnTo>
                      <a:lnTo>
                        <a:pt x="23" y="30"/>
                      </a:lnTo>
                      <a:lnTo>
                        <a:pt x="14" y="43"/>
                      </a:lnTo>
                      <a:lnTo>
                        <a:pt x="6" y="57"/>
                      </a:lnTo>
                      <a:lnTo>
                        <a:pt x="1" y="73"/>
                      </a:lnTo>
                      <a:lnTo>
                        <a:pt x="0" y="91"/>
                      </a:lnTo>
                      <a:lnTo>
                        <a:pt x="2" y="109"/>
                      </a:lnTo>
                      <a:lnTo>
                        <a:pt x="7" y="126"/>
                      </a:lnTo>
                      <a:lnTo>
                        <a:pt x="15" y="142"/>
                      </a:lnTo>
                      <a:lnTo>
                        <a:pt x="26" y="155"/>
                      </a:lnTo>
                      <a:lnTo>
                        <a:pt x="40" y="167"/>
                      </a:lnTo>
                      <a:lnTo>
                        <a:pt x="56" y="176"/>
                      </a:lnTo>
                      <a:lnTo>
                        <a:pt x="74" y="180"/>
                      </a:lnTo>
                      <a:lnTo>
                        <a:pt x="92" y="183"/>
                      </a:lnTo>
                      <a:lnTo>
                        <a:pt x="110" y="180"/>
                      </a:lnTo>
                      <a:lnTo>
                        <a:pt x="128" y="176"/>
                      </a:lnTo>
                      <a:lnTo>
                        <a:pt x="143" y="167"/>
                      </a:lnTo>
                      <a:lnTo>
                        <a:pt x="157" y="155"/>
                      </a:lnTo>
                      <a:lnTo>
                        <a:pt x="168" y="142"/>
                      </a:lnTo>
                      <a:lnTo>
                        <a:pt x="176" y="126"/>
                      </a:lnTo>
                      <a:lnTo>
                        <a:pt x="181" y="109"/>
                      </a:lnTo>
                      <a:lnTo>
                        <a:pt x="183" y="91"/>
                      </a:lnTo>
                      <a:lnTo>
                        <a:pt x="182" y="73"/>
                      </a:lnTo>
                      <a:lnTo>
                        <a:pt x="177" y="57"/>
                      </a:lnTo>
                      <a:lnTo>
                        <a:pt x="169" y="43"/>
                      </a:lnTo>
                      <a:lnTo>
                        <a:pt x="160" y="30"/>
                      </a:lnTo>
                      <a:lnTo>
                        <a:pt x="148"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0" name="Freeform 192"/>
                <p:cNvSpPr>
                  <a:spLocks/>
                </p:cNvSpPr>
                <p:nvPr/>
              </p:nvSpPr>
              <p:spPr bwMode="auto">
                <a:xfrm>
                  <a:off x="4493" y="2014"/>
                  <a:ext cx="53" cy="48"/>
                </a:xfrm>
                <a:custGeom>
                  <a:avLst/>
                  <a:gdLst>
                    <a:gd name="T0" fmla="*/ 1 w 116"/>
                    <a:gd name="T1" fmla="*/ 0 h 103"/>
                    <a:gd name="T2" fmla="*/ 1 w 116"/>
                    <a:gd name="T3" fmla="*/ 0 h 103"/>
                    <a:gd name="T4" fmla="*/ 1 w 116"/>
                    <a:gd name="T5" fmla="*/ 0 h 103"/>
                    <a:gd name="T6" fmla="*/ 0 w 116"/>
                    <a:gd name="T7" fmla="*/ 0 h 103"/>
                    <a:gd name="T8" fmla="*/ 0 w 116"/>
                    <a:gd name="T9" fmla="*/ 0 h 103"/>
                    <a:gd name="T10" fmla="*/ 0 w 116"/>
                    <a:gd name="T11" fmla="*/ 0 h 103"/>
                    <a:gd name="T12" fmla="*/ 0 w 116"/>
                    <a:gd name="T13" fmla="*/ 0 h 103"/>
                    <a:gd name="T14" fmla="*/ 0 w 116"/>
                    <a:gd name="T15" fmla="*/ 1 h 103"/>
                    <a:gd name="T16" fmla="*/ 0 w 116"/>
                    <a:gd name="T17" fmla="*/ 2 h 103"/>
                    <a:gd name="T18" fmla="*/ 0 w 116"/>
                    <a:gd name="T19" fmla="*/ 3 h 103"/>
                    <a:gd name="T20" fmla="*/ 0 w 116"/>
                    <a:gd name="T21" fmla="*/ 3 h 103"/>
                    <a:gd name="T22" fmla="*/ 0 w 116"/>
                    <a:gd name="T23" fmla="*/ 4 h 103"/>
                    <a:gd name="T24" fmla="*/ 0 w 116"/>
                    <a:gd name="T25" fmla="*/ 4 h 103"/>
                    <a:gd name="T26" fmla="*/ 0 w 116"/>
                    <a:gd name="T27" fmla="*/ 4 h 103"/>
                    <a:gd name="T28" fmla="*/ 1 w 116"/>
                    <a:gd name="T29" fmla="*/ 4 h 103"/>
                    <a:gd name="T30" fmla="*/ 1 w 116"/>
                    <a:gd name="T31" fmla="*/ 4 h 103"/>
                    <a:gd name="T32" fmla="*/ 1 w 116"/>
                    <a:gd name="T33" fmla="*/ 4 h 103"/>
                    <a:gd name="T34" fmla="*/ 1 w 116"/>
                    <a:gd name="T35" fmla="*/ 5 h 103"/>
                    <a:gd name="T36" fmla="*/ 2 w 116"/>
                    <a:gd name="T37" fmla="*/ 5 h 103"/>
                    <a:gd name="T38" fmla="*/ 2 w 116"/>
                    <a:gd name="T39" fmla="*/ 5 h 103"/>
                    <a:gd name="T40" fmla="*/ 2 w 116"/>
                    <a:gd name="T41" fmla="*/ 5 h 103"/>
                    <a:gd name="T42" fmla="*/ 3 w 116"/>
                    <a:gd name="T43" fmla="*/ 5 h 103"/>
                    <a:gd name="T44" fmla="*/ 3 w 116"/>
                    <a:gd name="T45" fmla="*/ 5 h 103"/>
                    <a:gd name="T46" fmla="*/ 3 w 116"/>
                    <a:gd name="T47" fmla="*/ 5 h 103"/>
                    <a:gd name="T48" fmla="*/ 3 w 116"/>
                    <a:gd name="T49" fmla="*/ 5 h 103"/>
                    <a:gd name="T50" fmla="*/ 3 w 116"/>
                    <a:gd name="T51" fmla="*/ 5 h 103"/>
                    <a:gd name="T52" fmla="*/ 3 w 116"/>
                    <a:gd name="T53" fmla="*/ 4 h 103"/>
                    <a:gd name="T54" fmla="*/ 3 w 116"/>
                    <a:gd name="T55" fmla="*/ 4 h 103"/>
                    <a:gd name="T56" fmla="*/ 3 w 116"/>
                    <a:gd name="T57" fmla="*/ 3 h 103"/>
                    <a:gd name="T58" fmla="*/ 4 w 116"/>
                    <a:gd name="T59" fmla="*/ 3 h 103"/>
                    <a:gd name="T60" fmla="*/ 4 w 116"/>
                    <a:gd name="T61" fmla="*/ 2 h 103"/>
                    <a:gd name="T62" fmla="*/ 4 w 116"/>
                    <a:gd name="T63" fmla="*/ 1 h 103"/>
                    <a:gd name="T64" fmla="*/ 5 w 116"/>
                    <a:gd name="T65" fmla="*/ 1 h 103"/>
                    <a:gd name="T66" fmla="*/ 5 w 116"/>
                    <a:gd name="T67" fmla="*/ 0 h 103"/>
                    <a:gd name="T68" fmla="*/ 5 w 116"/>
                    <a:gd name="T69" fmla="*/ 0 h 103"/>
                    <a:gd name="T70" fmla="*/ 1 w 116"/>
                    <a:gd name="T71" fmla="*/ 0 h 1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
                    <a:gd name="T109" fmla="*/ 0 h 103"/>
                    <a:gd name="T110" fmla="*/ 116 w 116"/>
                    <a:gd name="T111" fmla="*/ 103 h 1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 h="103">
                      <a:moveTo>
                        <a:pt x="25" y="0"/>
                      </a:moveTo>
                      <a:lnTo>
                        <a:pt x="25" y="0"/>
                      </a:lnTo>
                      <a:lnTo>
                        <a:pt x="20" y="0"/>
                      </a:lnTo>
                      <a:lnTo>
                        <a:pt x="10" y="2"/>
                      </a:lnTo>
                      <a:lnTo>
                        <a:pt x="4" y="4"/>
                      </a:lnTo>
                      <a:lnTo>
                        <a:pt x="1" y="8"/>
                      </a:lnTo>
                      <a:lnTo>
                        <a:pt x="0" y="11"/>
                      </a:lnTo>
                      <a:lnTo>
                        <a:pt x="0" y="22"/>
                      </a:lnTo>
                      <a:lnTo>
                        <a:pt x="0" y="41"/>
                      </a:lnTo>
                      <a:lnTo>
                        <a:pt x="0" y="60"/>
                      </a:lnTo>
                      <a:lnTo>
                        <a:pt x="0" y="68"/>
                      </a:lnTo>
                      <a:lnTo>
                        <a:pt x="3" y="79"/>
                      </a:lnTo>
                      <a:lnTo>
                        <a:pt x="9" y="86"/>
                      </a:lnTo>
                      <a:lnTo>
                        <a:pt x="16" y="91"/>
                      </a:lnTo>
                      <a:lnTo>
                        <a:pt x="20" y="92"/>
                      </a:lnTo>
                      <a:lnTo>
                        <a:pt x="23" y="93"/>
                      </a:lnTo>
                      <a:lnTo>
                        <a:pt x="26" y="93"/>
                      </a:lnTo>
                      <a:lnTo>
                        <a:pt x="33" y="95"/>
                      </a:lnTo>
                      <a:lnTo>
                        <a:pt x="41" y="96"/>
                      </a:lnTo>
                      <a:lnTo>
                        <a:pt x="49" y="98"/>
                      </a:lnTo>
                      <a:lnTo>
                        <a:pt x="58" y="100"/>
                      </a:lnTo>
                      <a:lnTo>
                        <a:pt x="68" y="101"/>
                      </a:lnTo>
                      <a:lnTo>
                        <a:pt x="76" y="103"/>
                      </a:lnTo>
                      <a:lnTo>
                        <a:pt x="76" y="100"/>
                      </a:lnTo>
                      <a:lnTo>
                        <a:pt x="76" y="96"/>
                      </a:lnTo>
                      <a:lnTo>
                        <a:pt x="76" y="94"/>
                      </a:lnTo>
                      <a:lnTo>
                        <a:pt x="76" y="91"/>
                      </a:lnTo>
                      <a:lnTo>
                        <a:pt x="77" y="78"/>
                      </a:lnTo>
                      <a:lnTo>
                        <a:pt x="78" y="64"/>
                      </a:lnTo>
                      <a:lnTo>
                        <a:pt x="81" y="53"/>
                      </a:lnTo>
                      <a:lnTo>
                        <a:pt x="86" y="40"/>
                      </a:lnTo>
                      <a:lnTo>
                        <a:pt x="92" y="30"/>
                      </a:lnTo>
                      <a:lnTo>
                        <a:pt x="99" y="18"/>
                      </a:lnTo>
                      <a:lnTo>
                        <a:pt x="107" y="9"/>
                      </a:lnTo>
                      <a:lnTo>
                        <a:pt x="116" y="0"/>
                      </a:lnTo>
                      <a:lnTo>
                        <a:pt x="25"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1" name="Freeform 193"/>
                <p:cNvSpPr>
                  <a:spLocks/>
                </p:cNvSpPr>
                <p:nvPr/>
              </p:nvSpPr>
              <p:spPr bwMode="auto">
                <a:xfrm>
                  <a:off x="4510" y="1854"/>
                  <a:ext cx="428" cy="153"/>
                </a:xfrm>
                <a:custGeom>
                  <a:avLst/>
                  <a:gdLst>
                    <a:gd name="T0" fmla="*/ 5 w 940"/>
                    <a:gd name="T1" fmla="*/ 14 h 336"/>
                    <a:gd name="T2" fmla="*/ 5 w 940"/>
                    <a:gd name="T3" fmla="*/ 14 h 336"/>
                    <a:gd name="T4" fmla="*/ 6 w 940"/>
                    <a:gd name="T5" fmla="*/ 14 h 336"/>
                    <a:gd name="T6" fmla="*/ 7 w 940"/>
                    <a:gd name="T7" fmla="*/ 14 h 336"/>
                    <a:gd name="T8" fmla="*/ 7 w 940"/>
                    <a:gd name="T9" fmla="*/ 14 h 336"/>
                    <a:gd name="T10" fmla="*/ 8 w 940"/>
                    <a:gd name="T11" fmla="*/ 14 h 336"/>
                    <a:gd name="T12" fmla="*/ 9 w 940"/>
                    <a:gd name="T13" fmla="*/ 14 h 336"/>
                    <a:gd name="T14" fmla="*/ 10 w 940"/>
                    <a:gd name="T15" fmla="*/ 14 h 336"/>
                    <a:gd name="T16" fmla="*/ 30 w 940"/>
                    <a:gd name="T17" fmla="*/ 15 h 336"/>
                    <a:gd name="T18" fmla="*/ 31 w 940"/>
                    <a:gd name="T19" fmla="*/ 14 h 336"/>
                    <a:gd name="T20" fmla="*/ 31 w 940"/>
                    <a:gd name="T21" fmla="*/ 14 h 336"/>
                    <a:gd name="T22" fmla="*/ 32 w 940"/>
                    <a:gd name="T23" fmla="*/ 14 h 336"/>
                    <a:gd name="T24" fmla="*/ 32 w 940"/>
                    <a:gd name="T25" fmla="*/ 14 h 336"/>
                    <a:gd name="T26" fmla="*/ 33 w 940"/>
                    <a:gd name="T27" fmla="*/ 14 h 336"/>
                    <a:gd name="T28" fmla="*/ 34 w 940"/>
                    <a:gd name="T29" fmla="*/ 14 h 336"/>
                    <a:gd name="T30" fmla="*/ 35 w 940"/>
                    <a:gd name="T31" fmla="*/ 14 h 336"/>
                    <a:gd name="T32" fmla="*/ 35 w 940"/>
                    <a:gd name="T33" fmla="*/ 15 h 336"/>
                    <a:gd name="T34" fmla="*/ 41 w 940"/>
                    <a:gd name="T35" fmla="*/ 13 h 336"/>
                    <a:gd name="T36" fmla="*/ 41 w 940"/>
                    <a:gd name="T37" fmla="*/ 8 h 336"/>
                    <a:gd name="T38" fmla="*/ 40 w 940"/>
                    <a:gd name="T39" fmla="*/ 7 h 336"/>
                    <a:gd name="T40" fmla="*/ 40 w 940"/>
                    <a:gd name="T41" fmla="*/ 5 h 336"/>
                    <a:gd name="T42" fmla="*/ 39 w 940"/>
                    <a:gd name="T43" fmla="*/ 3 h 336"/>
                    <a:gd name="T44" fmla="*/ 39 w 940"/>
                    <a:gd name="T45" fmla="*/ 1 h 336"/>
                    <a:gd name="T46" fmla="*/ 39 w 940"/>
                    <a:gd name="T47" fmla="*/ 1 h 336"/>
                    <a:gd name="T48" fmla="*/ 38 w 940"/>
                    <a:gd name="T49" fmla="*/ 0 h 336"/>
                    <a:gd name="T50" fmla="*/ 16 w 940"/>
                    <a:gd name="T51" fmla="*/ 0 h 336"/>
                    <a:gd name="T52" fmla="*/ 15 w 940"/>
                    <a:gd name="T53" fmla="*/ 0 h 336"/>
                    <a:gd name="T54" fmla="*/ 14 w 940"/>
                    <a:gd name="T55" fmla="*/ 0 h 336"/>
                    <a:gd name="T56" fmla="*/ 14 w 940"/>
                    <a:gd name="T57" fmla="*/ 1 h 336"/>
                    <a:gd name="T58" fmla="*/ 14 w 940"/>
                    <a:gd name="T59" fmla="*/ 1 h 336"/>
                    <a:gd name="T60" fmla="*/ 7 w 940"/>
                    <a:gd name="T61" fmla="*/ 7 h 336"/>
                    <a:gd name="T62" fmla="*/ 5 w 940"/>
                    <a:gd name="T63" fmla="*/ 8 h 336"/>
                    <a:gd name="T64" fmla="*/ 4 w 940"/>
                    <a:gd name="T65" fmla="*/ 9 h 336"/>
                    <a:gd name="T66" fmla="*/ 2 w 940"/>
                    <a:gd name="T67" fmla="*/ 9 h 336"/>
                    <a:gd name="T68" fmla="*/ 1 w 940"/>
                    <a:gd name="T69" fmla="*/ 10 h 336"/>
                    <a:gd name="T70" fmla="*/ 0 w 940"/>
                    <a:gd name="T71" fmla="*/ 10 h 336"/>
                    <a:gd name="T72" fmla="*/ 0 w 940"/>
                    <a:gd name="T73" fmla="*/ 11 h 336"/>
                    <a:gd name="T74" fmla="*/ 0 w 940"/>
                    <a:gd name="T75" fmla="*/ 12 h 336"/>
                    <a:gd name="T76" fmla="*/ 0 w 940"/>
                    <a:gd name="T77" fmla="*/ 12 h 336"/>
                    <a:gd name="T78" fmla="*/ 0 w 940"/>
                    <a:gd name="T79" fmla="*/ 12 h 336"/>
                    <a:gd name="T80" fmla="*/ 0 w 940"/>
                    <a:gd name="T81" fmla="*/ 12 h 336"/>
                    <a:gd name="T82" fmla="*/ 5 w 940"/>
                    <a:gd name="T83" fmla="*/ 15 h 3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0"/>
                    <a:gd name="T127" fmla="*/ 0 h 336"/>
                    <a:gd name="T128" fmla="*/ 940 w 940"/>
                    <a:gd name="T129" fmla="*/ 336 h 3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0" h="336">
                      <a:moveTo>
                        <a:pt x="103" y="336"/>
                      </a:moveTo>
                      <a:lnTo>
                        <a:pt x="110" y="332"/>
                      </a:lnTo>
                      <a:lnTo>
                        <a:pt x="117" y="329"/>
                      </a:lnTo>
                      <a:lnTo>
                        <a:pt x="124" y="326"/>
                      </a:lnTo>
                      <a:lnTo>
                        <a:pt x="132" y="324"/>
                      </a:lnTo>
                      <a:lnTo>
                        <a:pt x="140" y="322"/>
                      </a:lnTo>
                      <a:lnTo>
                        <a:pt x="148" y="321"/>
                      </a:lnTo>
                      <a:lnTo>
                        <a:pt x="157" y="319"/>
                      </a:lnTo>
                      <a:lnTo>
                        <a:pt x="165" y="319"/>
                      </a:lnTo>
                      <a:lnTo>
                        <a:pt x="173" y="319"/>
                      </a:lnTo>
                      <a:lnTo>
                        <a:pt x="181" y="321"/>
                      </a:lnTo>
                      <a:lnTo>
                        <a:pt x="189" y="322"/>
                      </a:lnTo>
                      <a:lnTo>
                        <a:pt x="197" y="324"/>
                      </a:lnTo>
                      <a:lnTo>
                        <a:pt x="205" y="326"/>
                      </a:lnTo>
                      <a:lnTo>
                        <a:pt x="212" y="329"/>
                      </a:lnTo>
                      <a:lnTo>
                        <a:pt x="219" y="332"/>
                      </a:lnTo>
                      <a:lnTo>
                        <a:pt x="226" y="336"/>
                      </a:lnTo>
                      <a:lnTo>
                        <a:pt x="695" y="336"/>
                      </a:lnTo>
                      <a:lnTo>
                        <a:pt x="702" y="332"/>
                      </a:lnTo>
                      <a:lnTo>
                        <a:pt x="709" y="329"/>
                      </a:lnTo>
                      <a:lnTo>
                        <a:pt x="716" y="326"/>
                      </a:lnTo>
                      <a:lnTo>
                        <a:pt x="724" y="324"/>
                      </a:lnTo>
                      <a:lnTo>
                        <a:pt x="732" y="322"/>
                      </a:lnTo>
                      <a:lnTo>
                        <a:pt x="740" y="321"/>
                      </a:lnTo>
                      <a:lnTo>
                        <a:pt x="749" y="319"/>
                      </a:lnTo>
                      <a:lnTo>
                        <a:pt x="757" y="319"/>
                      </a:lnTo>
                      <a:lnTo>
                        <a:pt x="765" y="319"/>
                      </a:lnTo>
                      <a:lnTo>
                        <a:pt x="773" y="321"/>
                      </a:lnTo>
                      <a:lnTo>
                        <a:pt x="781" y="322"/>
                      </a:lnTo>
                      <a:lnTo>
                        <a:pt x="790" y="324"/>
                      </a:lnTo>
                      <a:lnTo>
                        <a:pt x="798" y="326"/>
                      </a:lnTo>
                      <a:lnTo>
                        <a:pt x="805" y="329"/>
                      </a:lnTo>
                      <a:lnTo>
                        <a:pt x="811" y="332"/>
                      </a:lnTo>
                      <a:lnTo>
                        <a:pt x="818" y="336"/>
                      </a:lnTo>
                      <a:lnTo>
                        <a:pt x="940" y="336"/>
                      </a:lnTo>
                      <a:lnTo>
                        <a:pt x="940" y="293"/>
                      </a:lnTo>
                      <a:lnTo>
                        <a:pt x="940" y="240"/>
                      </a:lnTo>
                      <a:lnTo>
                        <a:pt x="940" y="193"/>
                      </a:lnTo>
                      <a:lnTo>
                        <a:pt x="940" y="172"/>
                      </a:lnTo>
                      <a:lnTo>
                        <a:pt x="937" y="160"/>
                      </a:lnTo>
                      <a:lnTo>
                        <a:pt x="932" y="141"/>
                      </a:lnTo>
                      <a:lnTo>
                        <a:pt x="925" y="117"/>
                      </a:lnTo>
                      <a:lnTo>
                        <a:pt x="917" y="89"/>
                      </a:lnTo>
                      <a:lnTo>
                        <a:pt x="911" y="64"/>
                      </a:lnTo>
                      <a:lnTo>
                        <a:pt x="904" y="42"/>
                      </a:lnTo>
                      <a:lnTo>
                        <a:pt x="899" y="27"/>
                      </a:lnTo>
                      <a:lnTo>
                        <a:pt x="898" y="21"/>
                      </a:lnTo>
                      <a:lnTo>
                        <a:pt x="897" y="18"/>
                      </a:lnTo>
                      <a:lnTo>
                        <a:pt x="892" y="11"/>
                      </a:lnTo>
                      <a:lnTo>
                        <a:pt x="885" y="3"/>
                      </a:lnTo>
                      <a:lnTo>
                        <a:pt x="874" y="0"/>
                      </a:lnTo>
                      <a:lnTo>
                        <a:pt x="375" y="0"/>
                      </a:lnTo>
                      <a:lnTo>
                        <a:pt x="361" y="2"/>
                      </a:lnTo>
                      <a:lnTo>
                        <a:pt x="348" y="4"/>
                      </a:lnTo>
                      <a:lnTo>
                        <a:pt x="338" y="7"/>
                      </a:lnTo>
                      <a:lnTo>
                        <a:pt x="329" y="12"/>
                      </a:lnTo>
                      <a:lnTo>
                        <a:pt x="322" y="17"/>
                      </a:lnTo>
                      <a:lnTo>
                        <a:pt x="316" y="20"/>
                      </a:lnTo>
                      <a:lnTo>
                        <a:pt x="313" y="23"/>
                      </a:lnTo>
                      <a:lnTo>
                        <a:pt x="311" y="25"/>
                      </a:lnTo>
                      <a:lnTo>
                        <a:pt x="173" y="169"/>
                      </a:lnTo>
                      <a:lnTo>
                        <a:pt x="167" y="171"/>
                      </a:lnTo>
                      <a:lnTo>
                        <a:pt x="152" y="175"/>
                      </a:lnTo>
                      <a:lnTo>
                        <a:pt x="132" y="182"/>
                      </a:lnTo>
                      <a:lnTo>
                        <a:pt x="106" y="190"/>
                      </a:lnTo>
                      <a:lnTo>
                        <a:pt x="82" y="198"/>
                      </a:lnTo>
                      <a:lnTo>
                        <a:pt x="60" y="205"/>
                      </a:lnTo>
                      <a:lnTo>
                        <a:pt x="45" y="210"/>
                      </a:lnTo>
                      <a:lnTo>
                        <a:pt x="38" y="212"/>
                      </a:lnTo>
                      <a:lnTo>
                        <a:pt x="27" y="219"/>
                      </a:lnTo>
                      <a:lnTo>
                        <a:pt x="18" y="227"/>
                      </a:lnTo>
                      <a:lnTo>
                        <a:pt x="11" y="236"/>
                      </a:lnTo>
                      <a:lnTo>
                        <a:pt x="6" y="246"/>
                      </a:lnTo>
                      <a:lnTo>
                        <a:pt x="3" y="254"/>
                      </a:lnTo>
                      <a:lnTo>
                        <a:pt x="1" y="262"/>
                      </a:lnTo>
                      <a:lnTo>
                        <a:pt x="0" y="268"/>
                      </a:lnTo>
                      <a:lnTo>
                        <a:pt x="0" y="272"/>
                      </a:lnTo>
                      <a:lnTo>
                        <a:pt x="0" y="273"/>
                      </a:lnTo>
                      <a:lnTo>
                        <a:pt x="0" y="274"/>
                      </a:lnTo>
                      <a:lnTo>
                        <a:pt x="0" y="336"/>
                      </a:lnTo>
                      <a:lnTo>
                        <a:pt x="103" y="336"/>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2" name="Freeform 194"/>
                <p:cNvSpPr>
                  <a:spLocks/>
                </p:cNvSpPr>
                <p:nvPr/>
              </p:nvSpPr>
              <p:spPr bwMode="auto">
                <a:xfrm>
                  <a:off x="4623" y="2014"/>
                  <a:ext cx="194" cy="52"/>
                </a:xfrm>
                <a:custGeom>
                  <a:avLst/>
                  <a:gdLst>
                    <a:gd name="T0" fmla="*/ 0 w 425"/>
                    <a:gd name="T1" fmla="*/ 0 h 111"/>
                    <a:gd name="T2" fmla="*/ 0 w 425"/>
                    <a:gd name="T3" fmla="*/ 0 h 111"/>
                    <a:gd name="T4" fmla="*/ 1 w 425"/>
                    <a:gd name="T5" fmla="*/ 1 h 111"/>
                    <a:gd name="T6" fmla="*/ 1 w 425"/>
                    <a:gd name="T7" fmla="*/ 1 h 111"/>
                    <a:gd name="T8" fmla="*/ 1 w 425"/>
                    <a:gd name="T9" fmla="*/ 2 h 111"/>
                    <a:gd name="T10" fmla="*/ 1 w 425"/>
                    <a:gd name="T11" fmla="*/ 3 h 111"/>
                    <a:gd name="T12" fmla="*/ 2 w 425"/>
                    <a:gd name="T13" fmla="*/ 3 h 111"/>
                    <a:gd name="T14" fmla="*/ 2 w 425"/>
                    <a:gd name="T15" fmla="*/ 4 h 111"/>
                    <a:gd name="T16" fmla="*/ 2 w 425"/>
                    <a:gd name="T17" fmla="*/ 4 h 111"/>
                    <a:gd name="T18" fmla="*/ 2 w 425"/>
                    <a:gd name="T19" fmla="*/ 5 h 111"/>
                    <a:gd name="T20" fmla="*/ 2 w 425"/>
                    <a:gd name="T21" fmla="*/ 5 h 111"/>
                    <a:gd name="T22" fmla="*/ 2 w 425"/>
                    <a:gd name="T23" fmla="*/ 5 h 111"/>
                    <a:gd name="T24" fmla="*/ 2 w 425"/>
                    <a:gd name="T25" fmla="*/ 5 h 111"/>
                    <a:gd name="T26" fmla="*/ 17 w 425"/>
                    <a:gd name="T27" fmla="*/ 5 h 111"/>
                    <a:gd name="T28" fmla="*/ 17 w 425"/>
                    <a:gd name="T29" fmla="*/ 5 h 111"/>
                    <a:gd name="T30" fmla="*/ 17 w 425"/>
                    <a:gd name="T31" fmla="*/ 5 h 111"/>
                    <a:gd name="T32" fmla="*/ 17 w 425"/>
                    <a:gd name="T33" fmla="*/ 5 h 111"/>
                    <a:gd name="T34" fmla="*/ 17 w 425"/>
                    <a:gd name="T35" fmla="*/ 4 h 111"/>
                    <a:gd name="T36" fmla="*/ 17 w 425"/>
                    <a:gd name="T37" fmla="*/ 4 h 111"/>
                    <a:gd name="T38" fmla="*/ 17 w 425"/>
                    <a:gd name="T39" fmla="*/ 3 h 111"/>
                    <a:gd name="T40" fmla="*/ 17 w 425"/>
                    <a:gd name="T41" fmla="*/ 3 h 111"/>
                    <a:gd name="T42" fmla="*/ 17 w 425"/>
                    <a:gd name="T43" fmla="*/ 2 h 111"/>
                    <a:gd name="T44" fmla="*/ 17 w 425"/>
                    <a:gd name="T45" fmla="*/ 1 h 111"/>
                    <a:gd name="T46" fmla="*/ 18 w 425"/>
                    <a:gd name="T47" fmla="*/ 1 h 111"/>
                    <a:gd name="T48" fmla="*/ 18 w 425"/>
                    <a:gd name="T49" fmla="*/ 0 h 111"/>
                    <a:gd name="T50" fmla="*/ 19 w 425"/>
                    <a:gd name="T51" fmla="*/ 0 h 111"/>
                    <a:gd name="T52" fmla="*/ 0 w 425"/>
                    <a:gd name="T53" fmla="*/ 0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5"/>
                    <a:gd name="T82" fmla="*/ 0 h 111"/>
                    <a:gd name="T83" fmla="*/ 425 w 425"/>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5" h="111">
                      <a:moveTo>
                        <a:pt x="0" y="0"/>
                      </a:moveTo>
                      <a:lnTo>
                        <a:pt x="9" y="9"/>
                      </a:lnTo>
                      <a:lnTo>
                        <a:pt x="17" y="18"/>
                      </a:lnTo>
                      <a:lnTo>
                        <a:pt x="24" y="30"/>
                      </a:lnTo>
                      <a:lnTo>
                        <a:pt x="30" y="40"/>
                      </a:lnTo>
                      <a:lnTo>
                        <a:pt x="35" y="53"/>
                      </a:lnTo>
                      <a:lnTo>
                        <a:pt x="38" y="64"/>
                      </a:lnTo>
                      <a:lnTo>
                        <a:pt x="39" y="78"/>
                      </a:lnTo>
                      <a:lnTo>
                        <a:pt x="40" y="91"/>
                      </a:lnTo>
                      <a:lnTo>
                        <a:pt x="40" y="95"/>
                      </a:lnTo>
                      <a:lnTo>
                        <a:pt x="40" y="101"/>
                      </a:lnTo>
                      <a:lnTo>
                        <a:pt x="40" y="106"/>
                      </a:lnTo>
                      <a:lnTo>
                        <a:pt x="39" y="111"/>
                      </a:lnTo>
                      <a:lnTo>
                        <a:pt x="386" y="111"/>
                      </a:lnTo>
                      <a:lnTo>
                        <a:pt x="385" y="106"/>
                      </a:lnTo>
                      <a:lnTo>
                        <a:pt x="385" y="101"/>
                      </a:lnTo>
                      <a:lnTo>
                        <a:pt x="385" y="95"/>
                      </a:lnTo>
                      <a:lnTo>
                        <a:pt x="385" y="91"/>
                      </a:lnTo>
                      <a:lnTo>
                        <a:pt x="386" y="78"/>
                      </a:lnTo>
                      <a:lnTo>
                        <a:pt x="387" y="64"/>
                      </a:lnTo>
                      <a:lnTo>
                        <a:pt x="391" y="53"/>
                      </a:lnTo>
                      <a:lnTo>
                        <a:pt x="395" y="40"/>
                      </a:lnTo>
                      <a:lnTo>
                        <a:pt x="401" y="30"/>
                      </a:lnTo>
                      <a:lnTo>
                        <a:pt x="408" y="18"/>
                      </a:lnTo>
                      <a:lnTo>
                        <a:pt x="416" y="9"/>
                      </a:lnTo>
                      <a:lnTo>
                        <a:pt x="425"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3" name="Freeform 195"/>
                <p:cNvSpPr>
                  <a:spLocks/>
                </p:cNvSpPr>
                <p:nvPr/>
              </p:nvSpPr>
              <p:spPr bwMode="auto">
                <a:xfrm>
                  <a:off x="4893" y="2014"/>
                  <a:ext cx="62" cy="46"/>
                </a:xfrm>
                <a:custGeom>
                  <a:avLst/>
                  <a:gdLst>
                    <a:gd name="T0" fmla="*/ 5 w 136"/>
                    <a:gd name="T1" fmla="*/ 0 h 101"/>
                    <a:gd name="T2" fmla="*/ 5 w 136"/>
                    <a:gd name="T3" fmla="*/ 0 h 101"/>
                    <a:gd name="T4" fmla="*/ 0 w 136"/>
                    <a:gd name="T5" fmla="*/ 0 h 101"/>
                    <a:gd name="T6" fmla="*/ 0 w 136"/>
                    <a:gd name="T7" fmla="*/ 0 h 101"/>
                    <a:gd name="T8" fmla="*/ 1 w 136"/>
                    <a:gd name="T9" fmla="*/ 1 h 101"/>
                    <a:gd name="T10" fmla="*/ 1 w 136"/>
                    <a:gd name="T11" fmla="*/ 1 h 101"/>
                    <a:gd name="T12" fmla="*/ 1 w 136"/>
                    <a:gd name="T13" fmla="*/ 2 h 101"/>
                    <a:gd name="T14" fmla="*/ 1 w 136"/>
                    <a:gd name="T15" fmla="*/ 2 h 101"/>
                    <a:gd name="T16" fmla="*/ 2 w 136"/>
                    <a:gd name="T17" fmla="*/ 3 h 101"/>
                    <a:gd name="T18" fmla="*/ 2 w 136"/>
                    <a:gd name="T19" fmla="*/ 3 h 101"/>
                    <a:gd name="T20" fmla="*/ 2 w 136"/>
                    <a:gd name="T21" fmla="*/ 4 h 101"/>
                    <a:gd name="T22" fmla="*/ 2 w 136"/>
                    <a:gd name="T23" fmla="*/ 4 h 101"/>
                    <a:gd name="T24" fmla="*/ 2 w 136"/>
                    <a:gd name="T25" fmla="*/ 4 h 101"/>
                    <a:gd name="T26" fmla="*/ 2 w 136"/>
                    <a:gd name="T27" fmla="*/ 4 h 101"/>
                    <a:gd name="T28" fmla="*/ 2 w 136"/>
                    <a:gd name="T29" fmla="*/ 5 h 101"/>
                    <a:gd name="T30" fmla="*/ 2 w 136"/>
                    <a:gd name="T31" fmla="*/ 4 h 101"/>
                    <a:gd name="T32" fmla="*/ 3 w 136"/>
                    <a:gd name="T33" fmla="*/ 4 h 101"/>
                    <a:gd name="T34" fmla="*/ 4 w 136"/>
                    <a:gd name="T35" fmla="*/ 4 h 101"/>
                    <a:gd name="T36" fmla="*/ 4 w 136"/>
                    <a:gd name="T37" fmla="*/ 4 h 101"/>
                    <a:gd name="T38" fmla="*/ 5 w 136"/>
                    <a:gd name="T39" fmla="*/ 4 h 101"/>
                    <a:gd name="T40" fmla="*/ 5 w 136"/>
                    <a:gd name="T41" fmla="*/ 4 h 101"/>
                    <a:gd name="T42" fmla="*/ 5 w 136"/>
                    <a:gd name="T43" fmla="*/ 4 h 101"/>
                    <a:gd name="T44" fmla="*/ 5 w 136"/>
                    <a:gd name="T45" fmla="*/ 4 h 101"/>
                    <a:gd name="T46" fmla="*/ 5 w 136"/>
                    <a:gd name="T47" fmla="*/ 4 h 101"/>
                    <a:gd name="T48" fmla="*/ 6 w 136"/>
                    <a:gd name="T49" fmla="*/ 4 h 101"/>
                    <a:gd name="T50" fmla="*/ 6 w 136"/>
                    <a:gd name="T51" fmla="*/ 4 h 101"/>
                    <a:gd name="T52" fmla="*/ 6 w 136"/>
                    <a:gd name="T53" fmla="*/ 3 h 101"/>
                    <a:gd name="T54" fmla="*/ 6 w 136"/>
                    <a:gd name="T55" fmla="*/ 3 h 101"/>
                    <a:gd name="T56" fmla="*/ 6 w 136"/>
                    <a:gd name="T57" fmla="*/ 2 h 101"/>
                    <a:gd name="T58" fmla="*/ 6 w 136"/>
                    <a:gd name="T59" fmla="*/ 1 h 101"/>
                    <a:gd name="T60" fmla="*/ 6 w 136"/>
                    <a:gd name="T61" fmla="*/ 1 h 101"/>
                    <a:gd name="T62" fmla="*/ 6 w 136"/>
                    <a:gd name="T63" fmla="*/ 1 h 101"/>
                    <a:gd name="T64" fmla="*/ 5 w 136"/>
                    <a:gd name="T65" fmla="*/ 0 h 101"/>
                    <a:gd name="T66" fmla="*/ 5 w 136"/>
                    <a:gd name="T67" fmla="*/ 0 h 101"/>
                    <a:gd name="T68" fmla="*/ 5 w 136"/>
                    <a:gd name="T69" fmla="*/ 0 h 1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6"/>
                    <a:gd name="T106" fmla="*/ 0 h 101"/>
                    <a:gd name="T107" fmla="*/ 136 w 136"/>
                    <a:gd name="T108" fmla="*/ 101 h 1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6" h="101">
                      <a:moveTo>
                        <a:pt x="113" y="2"/>
                      </a:moveTo>
                      <a:lnTo>
                        <a:pt x="105" y="0"/>
                      </a:lnTo>
                      <a:lnTo>
                        <a:pt x="0" y="0"/>
                      </a:lnTo>
                      <a:lnTo>
                        <a:pt x="9" y="9"/>
                      </a:lnTo>
                      <a:lnTo>
                        <a:pt x="18" y="18"/>
                      </a:lnTo>
                      <a:lnTo>
                        <a:pt x="24" y="30"/>
                      </a:lnTo>
                      <a:lnTo>
                        <a:pt x="30" y="40"/>
                      </a:lnTo>
                      <a:lnTo>
                        <a:pt x="35" y="53"/>
                      </a:lnTo>
                      <a:lnTo>
                        <a:pt x="38" y="64"/>
                      </a:lnTo>
                      <a:lnTo>
                        <a:pt x="39" y="78"/>
                      </a:lnTo>
                      <a:lnTo>
                        <a:pt x="41" y="91"/>
                      </a:lnTo>
                      <a:lnTo>
                        <a:pt x="41" y="93"/>
                      </a:lnTo>
                      <a:lnTo>
                        <a:pt x="41" y="95"/>
                      </a:lnTo>
                      <a:lnTo>
                        <a:pt x="41" y="99"/>
                      </a:lnTo>
                      <a:lnTo>
                        <a:pt x="41" y="101"/>
                      </a:lnTo>
                      <a:lnTo>
                        <a:pt x="53" y="99"/>
                      </a:lnTo>
                      <a:lnTo>
                        <a:pt x="67" y="98"/>
                      </a:lnTo>
                      <a:lnTo>
                        <a:pt x="82" y="95"/>
                      </a:lnTo>
                      <a:lnTo>
                        <a:pt x="96" y="93"/>
                      </a:lnTo>
                      <a:lnTo>
                        <a:pt x="109" y="91"/>
                      </a:lnTo>
                      <a:lnTo>
                        <a:pt x="119" y="89"/>
                      </a:lnTo>
                      <a:lnTo>
                        <a:pt x="126" y="88"/>
                      </a:lnTo>
                      <a:lnTo>
                        <a:pt x="128" y="88"/>
                      </a:lnTo>
                      <a:lnTo>
                        <a:pt x="130" y="87"/>
                      </a:lnTo>
                      <a:lnTo>
                        <a:pt x="134" y="85"/>
                      </a:lnTo>
                      <a:lnTo>
                        <a:pt x="135" y="81"/>
                      </a:lnTo>
                      <a:lnTo>
                        <a:pt x="136" y="76"/>
                      </a:lnTo>
                      <a:lnTo>
                        <a:pt x="136" y="68"/>
                      </a:lnTo>
                      <a:lnTo>
                        <a:pt x="136" y="50"/>
                      </a:lnTo>
                      <a:lnTo>
                        <a:pt x="136" y="32"/>
                      </a:lnTo>
                      <a:lnTo>
                        <a:pt x="136" y="23"/>
                      </a:lnTo>
                      <a:lnTo>
                        <a:pt x="135" y="18"/>
                      </a:lnTo>
                      <a:lnTo>
                        <a:pt x="132" y="12"/>
                      </a:lnTo>
                      <a:lnTo>
                        <a:pt x="125" y="7"/>
                      </a:lnTo>
                      <a:lnTo>
                        <a:pt x="113" y="2"/>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4" name="Freeform 196"/>
                <p:cNvSpPr>
                  <a:spLocks/>
                </p:cNvSpPr>
                <p:nvPr/>
              </p:nvSpPr>
              <p:spPr bwMode="auto">
                <a:xfrm>
                  <a:off x="4813" y="2014"/>
                  <a:ext cx="83" cy="83"/>
                </a:xfrm>
                <a:custGeom>
                  <a:avLst/>
                  <a:gdLst>
                    <a:gd name="T0" fmla="*/ 5 w 183"/>
                    <a:gd name="T1" fmla="*/ 0 h 183"/>
                    <a:gd name="T2" fmla="*/ 3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2 w 183"/>
                    <a:gd name="T31" fmla="*/ 7 h 183"/>
                    <a:gd name="T32" fmla="*/ 3 w 183"/>
                    <a:gd name="T33" fmla="*/ 8 h 183"/>
                    <a:gd name="T34" fmla="*/ 4 w 183"/>
                    <a:gd name="T35" fmla="*/ 8 h 183"/>
                    <a:gd name="T36" fmla="*/ 5 w 183"/>
                    <a:gd name="T37" fmla="*/ 8 h 183"/>
                    <a:gd name="T38" fmla="*/ 5 w 183"/>
                    <a:gd name="T39" fmla="*/ 7 h 183"/>
                    <a:gd name="T40" fmla="*/ 6 w 183"/>
                    <a:gd name="T41" fmla="*/ 7 h 183"/>
                    <a:gd name="T42" fmla="*/ 7 w 183"/>
                    <a:gd name="T43" fmla="*/ 7 h 183"/>
                    <a:gd name="T44" fmla="*/ 7 w 183"/>
                    <a:gd name="T45" fmla="*/ 6 h 183"/>
                    <a:gd name="T46" fmla="*/ 7 w 183"/>
                    <a:gd name="T47" fmla="*/ 5 h 183"/>
                    <a:gd name="T48" fmla="*/ 8 w 183"/>
                    <a:gd name="T49" fmla="*/ 5 h 183"/>
                    <a:gd name="T50" fmla="*/ 8 w 183"/>
                    <a:gd name="T51" fmla="*/ 4 h 183"/>
                    <a:gd name="T52" fmla="*/ 8 w 183"/>
                    <a:gd name="T53" fmla="*/ 3 h 183"/>
                    <a:gd name="T54" fmla="*/ 8 w 183"/>
                    <a:gd name="T55" fmla="*/ 2 h 183"/>
                    <a:gd name="T56" fmla="*/ 7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80" y="0"/>
                      </a:lnTo>
                      <a:lnTo>
                        <a:pt x="63" y="3"/>
                      </a:lnTo>
                      <a:lnTo>
                        <a:pt x="48" y="10"/>
                      </a:lnTo>
                      <a:lnTo>
                        <a:pt x="35" y="19"/>
                      </a:lnTo>
                      <a:lnTo>
                        <a:pt x="23" y="30"/>
                      </a:lnTo>
                      <a:lnTo>
                        <a:pt x="14" y="43"/>
                      </a:lnTo>
                      <a:lnTo>
                        <a:pt x="6" y="57"/>
                      </a:lnTo>
                      <a:lnTo>
                        <a:pt x="1" y="73"/>
                      </a:lnTo>
                      <a:lnTo>
                        <a:pt x="0" y="91"/>
                      </a:lnTo>
                      <a:lnTo>
                        <a:pt x="2" y="109"/>
                      </a:lnTo>
                      <a:lnTo>
                        <a:pt x="7" y="126"/>
                      </a:lnTo>
                      <a:lnTo>
                        <a:pt x="15" y="142"/>
                      </a:lnTo>
                      <a:lnTo>
                        <a:pt x="27" y="155"/>
                      </a:lnTo>
                      <a:lnTo>
                        <a:pt x="40" y="167"/>
                      </a:lnTo>
                      <a:lnTo>
                        <a:pt x="57" y="176"/>
                      </a:lnTo>
                      <a:lnTo>
                        <a:pt x="74" y="180"/>
                      </a:lnTo>
                      <a:lnTo>
                        <a:pt x="92" y="183"/>
                      </a:lnTo>
                      <a:lnTo>
                        <a:pt x="111" y="180"/>
                      </a:lnTo>
                      <a:lnTo>
                        <a:pt x="128" y="176"/>
                      </a:lnTo>
                      <a:lnTo>
                        <a:pt x="143" y="167"/>
                      </a:lnTo>
                      <a:lnTo>
                        <a:pt x="157" y="155"/>
                      </a:lnTo>
                      <a:lnTo>
                        <a:pt x="168" y="142"/>
                      </a:lnTo>
                      <a:lnTo>
                        <a:pt x="176" y="126"/>
                      </a:lnTo>
                      <a:lnTo>
                        <a:pt x="181" y="109"/>
                      </a:lnTo>
                      <a:lnTo>
                        <a:pt x="183" y="91"/>
                      </a:lnTo>
                      <a:lnTo>
                        <a:pt x="182" y="73"/>
                      </a:lnTo>
                      <a:lnTo>
                        <a:pt x="178" y="57"/>
                      </a:lnTo>
                      <a:lnTo>
                        <a:pt x="169" y="43"/>
                      </a:lnTo>
                      <a:lnTo>
                        <a:pt x="160" y="30"/>
                      </a:lnTo>
                      <a:lnTo>
                        <a:pt x="149"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5" name="Freeform 197"/>
                <p:cNvSpPr>
                  <a:spLocks noEditPoints="1"/>
                </p:cNvSpPr>
                <p:nvPr/>
              </p:nvSpPr>
              <p:spPr bwMode="auto">
                <a:xfrm>
                  <a:off x="4548" y="2020"/>
                  <a:ext cx="73" cy="73"/>
                </a:xfrm>
                <a:custGeom>
                  <a:avLst/>
                  <a:gdLst>
                    <a:gd name="T0" fmla="*/ 0 w 161"/>
                    <a:gd name="T1" fmla="*/ 4 h 160"/>
                    <a:gd name="T2" fmla="*/ 0 w 161"/>
                    <a:gd name="T3" fmla="*/ 5 h 160"/>
                    <a:gd name="T4" fmla="*/ 1 w 161"/>
                    <a:gd name="T5" fmla="*/ 6 h 160"/>
                    <a:gd name="T6" fmla="*/ 3 w 161"/>
                    <a:gd name="T7" fmla="*/ 7 h 160"/>
                    <a:gd name="T8" fmla="*/ 4 w 161"/>
                    <a:gd name="T9" fmla="*/ 7 h 160"/>
                    <a:gd name="T10" fmla="*/ 5 w 161"/>
                    <a:gd name="T11" fmla="*/ 6 h 160"/>
                    <a:gd name="T12" fmla="*/ 6 w 161"/>
                    <a:gd name="T13" fmla="*/ 5 h 160"/>
                    <a:gd name="T14" fmla="*/ 7 w 161"/>
                    <a:gd name="T15" fmla="*/ 4 h 160"/>
                    <a:gd name="T16" fmla="*/ 7 w 161"/>
                    <a:gd name="T17" fmla="*/ 3 h 160"/>
                    <a:gd name="T18" fmla="*/ 6 w 161"/>
                    <a:gd name="T19" fmla="*/ 1 h 160"/>
                    <a:gd name="T20" fmla="*/ 5 w 161"/>
                    <a:gd name="T21" fmla="*/ 0 h 160"/>
                    <a:gd name="T22" fmla="*/ 4 w 161"/>
                    <a:gd name="T23" fmla="*/ 0 h 160"/>
                    <a:gd name="T24" fmla="*/ 3 w 161"/>
                    <a:gd name="T25" fmla="*/ 0 h 160"/>
                    <a:gd name="T26" fmla="*/ 1 w 161"/>
                    <a:gd name="T27" fmla="*/ 0 h 160"/>
                    <a:gd name="T28" fmla="*/ 0 w 161"/>
                    <a:gd name="T29" fmla="*/ 1 h 160"/>
                    <a:gd name="T30" fmla="*/ 0 w 161"/>
                    <a:gd name="T31" fmla="*/ 3 h 160"/>
                    <a:gd name="T32" fmla="*/ 0 w 161"/>
                    <a:gd name="T33" fmla="*/ 4 h 160"/>
                    <a:gd name="T34" fmla="*/ 1 w 161"/>
                    <a:gd name="T35" fmla="*/ 2 h 160"/>
                    <a:gd name="T36" fmla="*/ 1 w 161"/>
                    <a:gd name="T37" fmla="*/ 1 h 160"/>
                    <a:gd name="T38" fmla="*/ 2 w 161"/>
                    <a:gd name="T39" fmla="*/ 1 h 160"/>
                    <a:gd name="T40" fmla="*/ 4 w 161"/>
                    <a:gd name="T41" fmla="*/ 0 h 160"/>
                    <a:gd name="T42" fmla="*/ 5 w 161"/>
                    <a:gd name="T43" fmla="*/ 1 h 160"/>
                    <a:gd name="T44" fmla="*/ 5 w 161"/>
                    <a:gd name="T45" fmla="*/ 1 h 160"/>
                    <a:gd name="T46" fmla="*/ 6 w 161"/>
                    <a:gd name="T47" fmla="*/ 2 h 160"/>
                    <a:gd name="T48" fmla="*/ 6 w 161"/>
                    <a:gd name="T49" fmla="*/ 4 h 160"/>
                    <a:gd name="T50" fmla="*/ 6 w 161"/>
                    <a:gd name="T51" fmla="*/ 5 h 160"/>
                    <a:gd name="T52" fmla="*/ 5 w 161"/>
                    <a:gd name="T53" fmla="*/ 5 h 160"/>
                    <a:gd name="T54" fmla="*/ 5 w 161"/>
                    <a:gd name="T55" fmla="*/ 6 h 160"/>
                    <a:gd name="T56" fmla="*/ 4 w 161"/>
                    <a:gd name="T57" fmla="*/ 6 h 160"/>
                    <a:gd name="T58" fmla="*/ 2 w 161"/>
                    <a:gd name="T59" fmla="*/ 6 h 160"/>
                    <a:gd name="T60" fmla="*/ 1 w 161"/>
                    <a:gd name="T61" fmla="*/ 5 h 160"/>
                    <a:gd name="T62" fmla="*/ 1 w 161"/>
                    <a:gd name="T63" fmla="*/ 5 h 160"/>
                    <a:gd name="T64" fmla="*/ 0 w 161"/>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0"/>
                    <a:gd name="T101" fmla="*/ 161 w 161"/>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0">
                      <a:moveTo>
                        <a:pt x="0" y="80"/>
                      </a:moveTo>
                      <a:lnTo>
                        <a:pt x="2" y="96"/>
                      </a:lnTo>
                      <a:lnTo>
                        <a:pt x="6" y="111"/>
                      </a:lnTo>
                      <a:lnTo>
                        <a:pt x="14" y="125"/>
                      </a:lnTo>
                      <a:lnTo>
                        <a:pt x="23" y="137"/>
                      </a:lnTo>
                      <a:lnTo>
                        <a:pt x="36" y="146"/>
                      </a:lnTo>
                      <a:lnTo>
                        <a:pt x="50" y="154"/>
                      </a:lnTo>
                      <a:lnTo>
                        <a:pt x="65" y="159"/>
                      </a:lnTo>
                      <a:lnTo>
                        <a:pt x="81" y="160"/>
                      </a:lnTo>
                      <a:lnTo>
                        <a:pt x="97" y="159"/>
                      </a:lnTo>
                      <a:lnTo>
                        <a:pt x="112" y="154"/>
                      </a:lnTo>
                      <a:lnTo>
                        <a:pt x="126" y="146"/>
                      </a:lnTo>
                      <a:lnTo>
                        <a:pt x="137" y="137"/>
                      </a:lnTo>
                      <a:lnTo>
                        <a:pt x="147" y="125"/>
                      </a:lnTo>
                      <a:lnTo>
                        <a:pt x="155" y="111"/>
                      </a:lnTo>
                      <a:lnTo>
                        <a:pt x="159" y="96"/>
                      </a:lnTo>
                      <a:lnTo>
                        <a:pt x="161" y="80"/>
                      </a:lnTo>
                      <a:lnTo>
                        <a:pt x="159" y="64"/>
                      </a:lnTo>
                      <a:lnTo>
                        <a:pt x="155" y="49"/>
                      </a:lnTo>
                      <a:lnTo>
                        <a:pt x="147" y="35"/>
                      </a:lnTo>
                      <a:lnTo>
                        <a:pt x="137" y="23"/>
                      </a:lnTo>
                      <a:lnTo>
                        <a:pt x="126" y="14"/>
                      </a:lnTo>
                      <a:lnTo>
                        <a:pt x="112" y="6"/>
                      </a:lnTo>
                      <a:lnTo>
                        <a:pt x="97" y="1"/>
                      </a:lnTo>
                      <a:lnTo>
                        <a:pt x="81" y="0"/>
                      </a:lnTo>
                      <a:lnTo>
                        <a:pt x="65" y="1"/>
                      </a:lnTo>
                      <a:lnTo>
                        <a:pt x="50" y="6"/>
                      </a:lnTo>
                      <a:lnTo>
                        <a:pt x="36" y="14"/>
                      </a:lnTo>
                      <a:lnTo>
                        <a:pt x="23" y="23"/>
                      </a:lnTo>
                      <a:lnTo>
                        <a:pt x="14" y="35"/>
                      </a:lnTo>
                      <a:lnTo>
                        <a:pt x="6" y="49"/>
                      </a:lnTo>
                      <a:lnTo>
                        <a:pt x="2" y="64"/>
                      </a:lnTo>
                      <a:lnTo>
                        <a:pt x="0" y="80"/>
                      </a:lnTo>
                      <a:close/>
                      <a:moveTo>
                        <a:pt x="16" y="80"/>
                      </a:moveTo>
                      <a:lnTo>
                        <a:pt x="18" y="67"/>
                      </a:lnTo>
                      <a:lnTo>
                        <a:pt x="21" y="55"/>
                      </a:lnTo>
                      <a:lnTo>
                        <a:pt x="28" y="44"/>
                      </a:lnTo>
                      <a:lnTo>
                        <a:pt x="35" y="35"/>
                      </a:lnTo>
                      <a:lnTo>
                        <a:pt x="45" y="27"/>
                      </a:lnTo>
                      <a:lnTo>
                        <a:pt x="56" y="21"/>
                      </a:lnTo>
                      <a:lnTo>
                        <a:pt x="68" y="17"/>
                      </a:lnTo>
                      <a:lnTo>
                        <a:pt x="81" y="16"/>
                      </a:lnTo>
                      <a:lnTo>
                        <a:pt x="94" y="17"/>
                      </a:lnTo>
                      <a:lnTo>
                        <a:pt x="105" y="21"/>
                      </a:lnTo>
                      <a:lnTo>
                        <a:pt x="117" y="27"/>
                      </a:lnTo>
                      <a:lnTo>
                        <a:pt x="126" y="35"/>
                      </a:lnTo>
                      <a:lnTo>
                        <a:pt x="134" y="44"/>
                      </a:lnTo>
                      <a:lnTo>
                        <a:pt x="140" y="55"/>
                      </a:lnTo>
                      <a:lnTo>
                        <a:pt x="143" y="67"/>
                      </a:lnTo>
                      <a:lnTo>
                        <a:pt x="144" y="80"/>
                      </a:lnTo>
                      <a:lnTo>
                        <a:pt x="143" y="92"/>
                      </a:lnTo>
                      <a:lnTo>
                        <a:pt x="140" y="105"/>
                      </a:lnTo>
                      <a:lnTo>
                        <a:pt x="134" y="115"/>
                      </a:lnTo>
                      <a:lnTo>
                        <a:pt x="126" y="126"/>
                      </a:lnTo>
                      <a:lnTo>
                        <a:pt x="117" y="133"/>
                      </a:lnTo>
                      <a:lnTo>
                        <a:pt x="105" y="140"/>
                      </a:lnTo>
                      <a:lnTo>
                        <a:pt x="94" y="143"/>
                      </a:lnTo>
                      <a:lnTo>
                        <a:pt x="81" y="144"/>
                      </a:lnTo>
                      <a:lnTo>
                        <a:pt x="68" y="143"/>
                      </a:lnTo>
                      <a:lnTo>
                        <a:pt x="56" y="140"/>
                      </a:lnTo>
                      <a:lnTo>
                        <a:pt x="45" y="133"/>
                      </a:lnTo>
                      <a:lnTo>
                        <a:pt x="35" y="126"/>
                      </a:lnTo>
                      <a:lnTo>
                        <a:pt x="28" y="115"/>
                      </a:lnTo>
                      <a:lnTo>
                        <a:pt x="21" y="105"/>
                      </a:lnTo>
                      <a:lnTo>
                        <a:pt x="18"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6" name="Freeform 198"/>
                <p:cNvSpPr>
                  <a:spLocks noEditPoints="1"/>
                </p:cNvSpPr>
                <p:nvPr/>
              </p:nvSpPr>
              <p:spPr bwMode="auto">
                <a:xfrm>
                  <a:off x="4818" y="2020"/>
                  <a:ext cx="73" cy="73"/>
                </a:xfrm>
                <a:custGeom>
                  <a:avLst/>
                  <a:gdLst>
                    <a:gd name="T0" fmla="*/ 0 w 160"/>
                    <a:gd name="T1" fmla="*/ 4 h 160"/>
                    <a:gd name="T2" fmla="*/ 0 w 160"/>
                    <a:gd name="T3" fmla="*/ 5 h 160"/>
                    <a:gd name="T4" fmla="*/ 1 w 160"/>
                    <a:gd name="T5" fmla="*/ 6 h 160"/>
                    <a:gd name="T6" fmla="*/ 3 w 160"/>
                    <a:gd name="T7" fmla="*/ 7 h 160"/>
                    <a:gd name="T8" fmla="*/ 4 w 160"/>
                    <a:gd name="T9" fmla="*/ 7 h 160"/>
                    <a:gd name="T10" fmla="*/ 5 w 160"/>
                    <a:gd name="T11" fmla="*/ 6 h 160"/>
                    <a:gd name="T12" fmla="*/ 6 w 160"/>
                    <a:gd name="T13" fmla="*/ 5 h 160"/>
                    <a:gd name="T14" fmla="*/ 7 w 160"/>
                    <a:gd name="T15" fmla="*/ 4 h 160"/>
                    <a:gd name="T16" fmla="*/ 7 w 160"/>
                    <a:gd name="T17" fmla="*/ 3 h 160"/>
                    <a:gd name="T18" fmla="*/ 6 w 160"/>
                    <a:gd name="T19" fmla="*/ 1 h 160"/>
                    <a:gd name="T20" fmla="*/ 5 w 160"/>
                    <a:gd name="T21" fmla="*/ 0 h 160"/>
                    <a:gd name="T22" fmla="*/ 4 w 160"/>
                    <a:gd name="T23" fmla="*/ 0 h 160"/>
                    <a:gd name="T24" fmla="*/ 3 w 160"/>
                    <a:gd name="T25" fmla="*/ 0 h 160"/>
                    <a:gd name="T26" fmla="*/ 1 w 160"/>
                    <a:gd name="T27" fmla="*/ 0 h 160"/>
                    <a:gd name="T28" fmla="*/ 0 w 160"/>
                    <a:gd name="T29" fmla="*/ 1 h 160"/>
                    <a:gd name="T30" fmla="*/ 0 w 160"/>
                    <a:gd name="T31" fmla="*/ 3 h 160"/>
                    <a:gd name="T32" fmla="*/ 0 w 160"/>
                    <a:gd name="T33" fmla="*/ 4 h 160"/>
                    <a:gd name="T34" fmla="*/ 1 w 160"/>
                    <a:gd name="T35" fmla="*/ 2 h 160"/>
                    <a:gd name="T36" fmla="*/ 1 w 160"/>
                    <a:gd name="T37" fmla="*/ 1 h 160"/>
                    <a:gd name="T38" fmla="*/ 2 w 160"/>
                    <a:gd name="T39" fmla="*/ 1 h 160"/>
                    <a:gd name="T40" fmla="*/ 4 w 160"/>
                    <a:gd name="T41" fmla="*/ 0 h 160"/>
                    <a:gd name="T42" fmla="*/ 5 w 160"/>
                    <a:gd name="T43" fmla="*/ 1 h 160"/>
                    <a:gd name="T44" fmla="*/ 5 w 160"/>
                    <a:gd name="T45" fmla="*/ 1 h 160"/>
                    <a:gd name="T46" fmla="*/ 6 w 160"/>
                    <a:gd name="T47" fmla="*/ 2 h 160"/>
                    <a:gd name="T48" fmla="*/ 6 w 160"/>
                    <a:gd name="T49" fmla="*/ 4 h 160"/>
                    <a:gd name="T50" fmla="*/ 6 w 160"/>
                    <a:gd name="T51" fmla="*/ 5 h 160"/>
                    <a:gd name="T52" fmla="*/ 5 w 160"/>
                    <a:gd name="T53" fmla="*/ 5 h 160"/>
                    <a:gd name="T54" fmla="*/ 5 w 160"/>
                    <a:gd name="T55" fmla="*/ 6 h 160"/>
                    <a:gd name="T56" fmla="*/ 4 w 160"/>
                    <a:gd name="T57" fmla="*/ 6 h 160"/>
                    <a:gd name="T58" fmla="*/ 2 w 160"/>
                    <a:gd name="T59" fmla="*/ 6 h 160"/>
                    <a:gd name="T60" fmla="*/ 1 w 160"/>
                    <a:gd name="T61" fmla="*/ 5 h 160"/>
                    <a:gd name="T62" fmla="*/ 1 w 160"/>
                    <a:gd name="T63" fmla="*/ 5 h 160"/>
                    <a:gd name="T64" fmla="*/ 0 w 160"/>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0"/>
                    <a:gd name="T101" fmla="*/ 160 w 160"/>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0">
                      <a:moveTo>
                        <a:pt x="0" y="80"/>
                      </a:moveTo>
                      <a:lnTo>
                        <a:pt x="1" y="96"/>
                      </a:lnTo>
                      <a:lnTo>
                        <a:pt x="5" y="111"/>
                      </a:lnTo>
                      <a:lnTo>
                        <a:pt x="13" y="125"/>
                      </a:lnTo>
                      <a:lnTo>
                        <a:pt x="23" y="137"/>
                      </a:lnTo>
                      <a:lnTo>
                        <a:pt x="35" y="146"/>
                      </a:lnTo>
                      <a:lnTo>
                        <a:pt x="49" y="154"/>
                      </a:lnTo>
                      <a:lnTo>
                        <a:pt x="64" y="159"/>
                      </a:lnTo>
                      <a:lnTo>
                        <a:pt x="80" y="160"/>
                      </a:lnTo>
                      <a:lnTo>
                        <a:pt x="96" y="159"/>
                      </a:lnTo>
                      <a:lnTo>
                        <a:pt x="111" y="154"/>
                      </a:lnTo>
                      <a:lnTo>
                        <a:pt x="125" y="146"/>
                      </a:lnTo>
                      <a:lnTo>
                        <a:pt x="137" y="137"/>
                      </a:lnTo>
                      <a:lnTo>
                        <a:pt x="146" y="125"/>
                      </a:lnTo>
                      <a:lnTo>
                        <a:pt x="154" y="111"/>
                      </a:lnTo>
                      <a:lnTo>
                        <a:pt x="159" y="96"/>
                      </a:lnTo>
                      <a:lnTo>
                        <a:pt x="160" y="80"/>
                      </a:lnTo>
                      <a:lnTo>
                        <a:pt x="159" y="64"/>
                      </a:lnTo>
                      <a:lnTo>
                        <a:pt x="154" y="49"/>
                      </a:lnTo>
                      <a:lnTo>
                        <a:pt x="146" y="35"/>
                      </a:lnTo>
                      <a:lnTo>
                        <a:pt x="137" y="23"/>
                      </a:lnTo>
                      <a:lnTo>
                        <a:pt x="125" y="14"/>
                      </a:lnTo>
                      <a:lnTo>
                        <a:pt x="111" y="6"/>
                      </a:lnTo>
                      <a:lnTo>
                        <a:pt x="96" y="1"/>
                      </a:lnTo>
                      <a:lnTo>
                        <a:pt x="80" y="0"/>
                      </a:lnTo>
                      <a:lnTo>
                        <a:pt x="64" y="1"/>
                      </a:lnTo>
                      <a:lnTo>
                        <a:pt x="49" y="6"/>
                      </a:lnTo>
                      <a:lnTo>
                        <a:pt x="35" y="14"/>
                      </a:lnTo>
                      <a:lnTo>
                        <a:pt x="23" y="23"/>
                      </a:lnTo>
                      <a:lnTo>
                        <a:pt x="13" y="35"/>
                      </a:lnTo>
                      <a:lnTo>
                        <a:pt x="5" y="49"/>
                      </a:lnTo>
                      <a:lnTo>
                        <a:pt x="1" y="64"/>
                      </a:lnTo>
                      <a:lnTo>
                        <a:pt x="0" y="80"/>
                      </a:lnTo>
                      <a:close/>
                      <a:moveTo>
                        <a:pt x="16" y="80"/>
                      </a:moveTo>
                      <a:lnTo>
                        <a:pt x="17" y="67"/>
                      </a:lnTo>
                      <a:lnTo>
                        <a:pt x="20" y="55"/>
                      </a:lnTo>
                      <a:lnTo>
                        <a:pt x="27" y="44"/>
                      </a:lnTo>
                      <a:lnTo>
                        <a:pt x="34" y="35"/>
                      </a:lnTo>
                      <a:lnTo>
                        <a:pt x="45" y="27"/>
                      </a:lnTo>
                      <a:lnTo>
                        <a:pt x="55" y="21"/>
                      </a:lnTo>
                      <a:lnTo>
                        <a:pt x="68" y="17"/>
                      </a:lnTo>
                      <a:lnTo>
                        <a:pt x="80" y="16"/>
                      </a:lnTo>
                      <a:lnTo>
                        <a:pt x="93" y="17"/>
                      </a:lnTo>
                      <a:lnTo>
                        <a:pt x="104" y="21"/>
                      </a:lnTo>
                      <a:lnTo>
                        <a:pt x="116" y="27"/>
                      </a:lnTo>
                      <a:lnTo>
                        <a:pt x="125" y="35"/>
                      </a:lnTo>
                      <a:lnTo>
                        <a:pt x="133" y="44"/>
                      </a:lnTo>
                      <a:lnTo>
                        <a:pt x="139" y="55"/>
                      </a:lnTo>
                      <a:lnTo>
                        <a:pt x="142" y="67"/>
                      </a:lnTo>
                      <a:lnTo>
                        <a:pt x="144" y="80"/>
                      </a:lnTo>
                      <a:lnTo>
                        <a:pt x="142" y="92"/>
                      </a:lnTo>
                      <a:lnTo>
                        <a:pt x="139" y="105"/>
                      </a:lnTo>
                      <a:lnTo>
                        <a:pt x="133" y="115"/>
                      </a:lnTo>
                      <a:lnTo>
                        <a:pt x="125" y="126"/>
                      </a:lnTo>
                      <a:lnTo>
                        <a:pt x="116" y="133"/>
                      </a:lnTo>
                      <a:lnTo>
                        <a:pt x="104" y="140"/>
                      </a:lnTo>
                      <a:lnTo>
                        <a:pt x="93" y="143"/>
                      </a:lnTo>
                      <a:lnTo>
                        <a:pt x="80" y="144"/>
                      </a:lnTo>
                      <a:lnTo>
                        <a:pt x="68" y="143"/>
                      </a:lnTo>
                      <a:lnTo>
                        <a:pt x="55" y="140"/>
                      </a:lnTo>
                      <a:lnTo>
                        <a:pt x="45" y="133"/>
                      </a:lnTo>
                      <a:lnTo>
                        <a:pt x="34" y="126"/>
                      </a:lnTo>
                      <a:lnTo>
                        <a:pt x="27" y="115"/>
                      </a:lnTo>
                      <a:lnTo>
                        <a:pt x="20" y="105"/>
                      </a:lnTo>
                      <a:lnTo>
                        <a:pt x="17"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7" name="Freeform 199"/>
                <p:cNvSpPr>
                  <a:spLocks/>
                </p:cNvSpPr>
                <p:nvPr/>
              </p:nvSpPr>
              <p:spPr bwMode="auto">
                <a:xfrm>
                  <a:off x="4555" y="2027"/>
                  <a:ext cx="59"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4 w 128"/>
                    <a:gd name="T19" fmla="*/ 0 h 128"/>
                    <a:gd name="T20" fmla="*/ 4 w 128"/>
                    <a:gd name="T21" fmla="*/ 0 h 128"/>
                    <a:gd name="T22" fmla="*/ 5 w 128"/>
                    <a:gd name="T23" fmla="*/ 0 h 128"/>
                    <a:gd name="T24" fmla="*/ 5 w 128"/>
                    <a:gd name="T25" fmla="*/ 1 h 128"/>
                    <a:gd name="T26" fmla="*/ 6 w 128"/>
                    <a:gd name="T27" fmla="*/ 1 h 128"/>
                    <a:gd name="T28" fmla="*/ 6 w 128"/>
                    <a:gd name="T29" fmla="*/ 2 h 128"/>
                    <a:gd name="T30" fmla="*/ 6 w 128"/>
                    <a:gd name="T31" fmla="*/ 2 h 128"/>
                    <a:gd name="T32" fmla="*/ 6 w 128"/>
                    <a:gd name="T33" fmla="*/ 3 h 128"/>
                    <a:gd name="T34" fmla="*/ 6 w 128"/>
                    <a:gd name="T35" fmla="*/ 3 h 128"/>
                    <a:gd name="T36" fmla="*/ 6 w 128"/>
                    <a:gd name="T37" fmla="*/ 4 h 128"/>
                    <a:gd name="T38" fmla="*/ 6 w 128"/>
                    <a:gd name="T39" fmla="*/ 5 h 128"/>
                    <a:gd name="T40" fmla="*/ 5 w 128"/>
                    <a:gd name="T41" fmla="*/ 5 h 128"/>
                    <a:gd name="T42" fmla="*/ 5 w 128"/>
                    <a:gd name="T43" fmla="*/ 6 h 128"/>
                    <a:gd name="T44" fmla="*/ 4 w 128"/>
                    <a:gd name="T45" fmla="*/ 6 h 128"/>
                    <a:gd name="T46" fmla="*/ 4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2" y="51"/>
                      </a:lnTo>
                      <a:lnTo>
                        <a:pt x="5" y="39"/>
                      </a:lnTo>
                      <a:lnTo>
                        <a:pt x="12" y="28"/>
                      </a:lnTo>
                      <a:lnTo>
                        <a:pt x="19" y="19"/>
                      </a:lnTo>
                      <a:lnTo>
                        <a:pt x="29" y="11"/>
                      </a:lnTo>
                      <a:lnTo>
                        <a:pt x="40" y="5"/>
                      </a:lnTo>
                      <a:lnTo>
                        <a:pt x="52" y="1"/>
                      </a:lnTo>
                      <a:lnTo>
                        <a:pt x="65" y="0"/>
                      </a:lnTo>
                      <a:lnTo>
                        <a:pt x="78" y="1"/>
                      </a:lnTo>
                      <a:lnTo>
                        <a:pt x="89" y="5"/>
                      </a:lnTo>
                      <a:lnTo>
                        <a:pt x="101" y="11"/>
                      </a:lnTo>
                      <a:lnTo>
                        <a:pt x="110" y="19"/>
                      </a:lnTo>
                      <a:lnTo>
                        <a:pt x="118" y="28"/>
                      </a:lnTo>
                      <a:lnTo>
                        <a:pt x="124" y="39"/>
                      </a:lnTo>
                      <a:lnTo>
                        <a:pt x="127" y="51"/>
                      </a:lnTo>
                      <a:lnTo>
                        <a:pt x="128" y="64"/>
                      </a:lnTo>
                      <a:lnTo>
                        <a:pt x="127" y="76"/>
                      </a:lnTo>
                      <a:lnTo>
                        <a:pt x="124" y="89"/>
                      </a:lnTo>
                      <a:lnTo>
                        <a:pt x="118" y="99"/>
                      </a:lnTo>
                      <a:lnTo>
                        <a:pt x="110" y="110"/>
                      </a:lnTo>
                      <a:lnTo>
                        <a:pt x="101" y="117"/>
                      </a:lnTo>
                      <a:lnTo>
                        <a:pt x="89" y="124"/>
                      </a:lnTo>
                      <a:lnTo>
                        <a:pt x="78" y="127"/>
                      </a:lnTo>
                      <a:lnTo>
                        <a:pt x="65" y="128"/>
                      </a:lnTo>
                      <a:lnTo>
                        <a:pt x="52" y="127"/>
                      </a:lnTo>
                      <a:lnTo>
                        <a:pt x="40" y="124"/>
                      </a:lnTo>
                      <a:lnTo>
                        <a:pt x="29" y="117"/>
                      </a:lnTo>
                      <a:lnTo>
                        <a:pt x="19" y="110"/>
                      </a:lnTo>
                      <a:lnTo>
                        <a:pt x="12" y="99"/>
                      </a:lnTo>
                      <a:lnTo>
                        <a:pt x="5" y="89"/>
                      </a:lnTo>
                      <a:lnTo>
                        <a:pt x="2"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8" name="Freeform 200"/>
                <p:cNvSpPr>
                  <a:spLocks/>
                </p:cNvSpPr>
                <p:nvPr/>
              </p:nvSpPr>
              <p:spPr bwMode="auto">
                <a:xfrm>
                  <a:off x="4573" y="2034"/>
                  <a:ext cx="34" cy="43"/>
                </a:xfrm>
                <a:custGeom>
                  <a:avLst/>
                  <a:gdLst>
                    <a:gd name="T0" fmla="*/ 0 w 76"/>
                    <a:gd name="T1" fmla="*/ 0 h 96"/>
                    <a:gd name="T2" fmla="*/ 0 w 76"/>
                    <a:gd name="T3" fmla="*/ 0 h 96"/>
                    <a:gd name="T4" fmla="*/ 0 w 76"/>
                    <a:gd name="T5" fmla="*/ 0 h 96"/>
                    <a:gd name="T6" fmla="*/ 0 w 76"/>
                    <a:gd name="T7" fmla="*/ 0 h 96"/>
                    <a:gd name="T8" fmla="*/ 0 w 76"/>
                    <a:gd name="T9" fmla="*/ 0 h 96"/>
                    <a:gd name="T10" fmla="*/ 0 w 76"/>
                    <a:gd name="T11" fmla="*/ 0 h 96"/>
                    <a:gd name="T12" fmla="*/ 1 w 76"/>
                    <a:gd name="T13" fmla="*/ 0 h 96"/>
                    <a:gd name="T14" fmla="*/ 1 w 76"/>
                    <a:gd name="T15" fmla="*/ 0 h 96"/>
                    <a:gd name="T16" fmla="*/ 1 w 76"/>
                    <a:gd name="T17" fmla="*/ 0 h 96"/>
                    <a:gd name="T18" fmla="*/ 2 w 76"/>
                    <a:gd name="T19" fmla="*/ 0 h 96"/>
                    <a:gd name="T20" fmla="*/ 2 w 76"/>
                    <a:gd name="T21" fmla="*/ 1 h 96"/>
                    <a:gd name="T22" fmla="*/ 2 w 76"/>
                    <a:gd name="T23" fmla="*/ 1 h 96"/>
                    <a:gd name="T24" fmla="*/ 2 w 76"/>
                    <a:gd name="T25" fmla="*/ 1 h 96"/>
                    <a:gd name="T26" fmla="*/ 3 w 76"/>
                    <a:gd name="T27" fmla="*/ 2 h 96"/>
                    <a:gd name="T28" fmla="*/ 3 w 76"/>
                    <a:gd name="T29" fmla="*/ 3 h 96"/>
                    <a:gd name="T30" fmla="*/ 2 w 76"/>
                    <a:gd name="T31" fmla="*/ 4 h 96"/>
                    <a:gd name="T32" fmla="*/ 2 w 76"/>
                    <a:gd name="T33" fmla="*/ 4 h 96"/>
                    <a:gd name="T34" fmla="*/ 2 w 76"/>
                    <a:gd name="T35" fmla="*/ 4 h 96"/>
                    <a:gd name="T36" fmla="*/ 2 w 76"/>
                    <a:gd name="T37" fmla="*/ 4 h 96"/>
                    <a:gd name="T38" fmla="*/ 2 w 76"/>
                    <a:gd name="T39" fmla="*/ 4 h 96"/>
                    <a:gd name="T40" fmla="*/ 2 w 76"/>
                    <a:gd name="T41" fmla="*/ 4 h 96"/>
                    <a:gd name="T42" fmla="*/ 2 w 76"/>
                    <a:gd name="T43" fmla="*/ 4 h 96"/>
                    <a:gd name="T44" fmla="*/ 3 w 76"/>
                    <a:gd name="T45" fmla="*/ 4 h 96"/>
                    <a:gd name="T46" fmla="*/ 3 w 76"/>
                    <a:gd name="T47" fmla="*/ 3 h 96"/>
                    <a:gd name="T48" fmla="*/ 3 w 76"/>
                    <a:gd name="T49" fmla="*/ 3 h 96"/>
                    <a:gd name="T50" fmla="*/ 3 w 76"/>
                    <a:gd name="T51" fmla="*/ 2 h 96"/>
                    <a:gd name="T52" fmla="*/ 3 w 76"/>
                    <a:gd name="T53" fmla="*/ 2 h 96"/>
                    <a:gd name="T54" fmla="*/ 3 w 76"/>
                    <a:gd name="T55" fmla="*/ 2 h 96"/>
                    <a:gd name="T56" fmla="*/ 3 w 76"/>
                    <a:gd name="T57" fmla="*/ 1 h 96"/>
                    <a:gd name="T58" fmla="*/ 3 w 76"/>
                    <a:gd name="T59" fmla="*/ 1 h 96"/>
                    <a:gd name="T60" fmla="*/ 2 w 76"/>
                    <a:gd name="T61" fmla="*/ 0 h 96"/>
                    <a:gd name="T62" fmla="*/ 2 w 76"/>
                    <a:gd name="T63" fmla="*/ 0 h 96"/>
                    <a:gd name="T64" fmla="*/ 2 w 76"/>
                    <a:gd name="T65" fmla="*/ 0 h 96"/>
                    <a:gd name="T66" fmla="*/ 1 w 76"/>
                    <a:gd name="T67" fmla="*/ 0 h 96"/>
                    <a:gd name="T68" fmla="*/ 1 w 76"/>
                    <a:gd name="T69" fmla="*/ 0 h 96"/>
                    <a:gd name="T70" fmla="*/ 0 w 76"/>
                    <a:gd name="T71" fmla="*/ 0 h 96"/>
                    <a:gd name="T72" fmla="*/ 0 w 76"/>
                    <a:gd name="T73" fmla="*/ 0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96"/>
                    <a:gd name="T113" fmla="*/ 76 w 76"/>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96">
                      <a:moveTo>
                        <a:pt x="5" y="6"/>
                      </a:moveTo>
                      <a:lnTo>
                        <a:pt x="4" y="6"/>
                      </a:lnTo>
                      <a:lnTo>
                        <a:pt x="3" y="7"/>
                      </a:lnTo>
                      <a:lnTo>
                        <a:pt x="2" y="7"/>
                      </a:lnTo>
                      <a:lnTo>
                        <a:pt x="0" y="8"/>
                      </a:lnTo>
                      <a:lnTo>
                        <a:pt x="10" y="6"/>
                      </a:lnTo>
                      <a:lnTo>
                        <a:pt x="18" y="6"/>
                      </a:lnTo>
                      <a:lnTo>
                        <a:pt x="27" y="7"/>
                      </a:lnTo>
                      <a:lnTo>
                        <a:pt x="35" y="9"/>
                      </a:lnTo>
                      <a:lnTo>
                        <a:pt x="42" y="13"/>
                      </a:lnTo>
                      <a:lnTo>
                        <a:pt x="49" y="19"/>
                      </a:lnTo>
                      <a:lnTo>
                        <a:pt x="56" y="26"/>
                      </a:lnTo>
                      <a:lnTo>
                        <a:pt x="60" y="34"/>
                      </a:lnTo>
                      <a:lnTo>
                        <a:pt x="65" y="51"/>
                      </a:lnTo>
                      <a:lnTo>
                        <a:pt x="64" y="68"/>
                      </a:lnTo>
                      <a:lnTo>
                        <a:pt x="56" y="84"/>
                      </a:lnTo>
                      <a:lnTo>
                        <a:pt x="43" y="96"/>
                      </a:lnTo>
                      <a:lnTo>
                        <a:pt x="44" y="96"/>
                      </a:lnTo>
                      <a:lnTo>
                        <a:pt x="46" y="95"/>
                      </a:lnTo>
                      <a:lnTo>
                        <a:pt x="48" y="95"/>
                      </a:lnTo>
                      <a:lnTo>
                        <a:pt x="49" y="94"/>
                      </a:lnTo>
                      <a:lnTo>
                        <a:pt x="57" y="89"/>
                      </a:lnTo>
                      <a:lnTo>
                        <a:pt x="64" y="82"/>
                      </a:lnTo>
                      <a:lnTo>
                        <a:pt x="69" y="74"/>
                      </a:lnTo>
                      <a:lnTo>
                        <a:pt x="74" y="66"/>
                      </a:lnTo>
                      <a:lnTo>
                        <a:pt x="76" y="57"/>
                      </a:lnTo>
                      <a:lnTo>
                        <a:pt x="76" y="46"/>
                      </a:lnTo>
                      <a:lnTo>
                        <a:pt x="75" y="37"/>
                      </a:lnTo>
                      <a:lnTo>
                        <a:pt x="72" y="28"/>
                      </a:lnTo>
                      <a:lnTo>
                        <a:pt x="66" y="20"/>
                      </a:lnTo>
                      <a:lnTo>
                        <a:pt x="59" y="13"/>
                      </a:lnTo>
                      <a:lnTo>
                        <a:pt x="52" y="7"/>
                      </a:lnTo>
                      <a:lnTo>
                        <a:pt x="43" y="3"/>
                      </a:lnTo>
                      <a:lnTo>
                        <a:pt x="34" y="1"/>
                      </a:lnTo>
                      <a:lnTo>
                        <a:pt x="25" y="0"/>
                      </a:lnTo>
                      <a:lnTo>
                        <a:pt x="14" y="3"/>
                      </a:lnTo>
                      <a:lnTo>
                        <a:pt x="5" y="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9" name="Freeform 201"/>
                <p:cNvSpPr>
                  <a:spLocks/>
                </p:cNvSpPr>
                <p:nvPr/>
              </p:nvSpPr>
              <p:spPr bwMode="auto">
                <a:xfrm>
                  <a:off x="4825" y="2027"/>
                  <a:ext cx="58"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3 w 128"/>
                    <a:gd name="T19" fmla="*/ 0 h 128"/>
                    <a:gd name="T20" fmla="*/ 4 w 128"/>
                    <a:gd name="T21" fmla="*/ 0 h 128"/>
                    <a:gd name="T22" fmla="*/ 4 w 128"/>
                    <a:gd name="T23" fmla="*/ 0 h 128"/>
                    <a:gd name="T24" fmla="*/ 5 w 128"/>
                    <a:gd name="T25" fmla="*/ 1 h 128"/>
                    <a:gd name="T26" fmla="*/ 5 w 128"/>
                    <a:gd name="T27" fmla="*/ 1 h 128"/>
                    <a:gd name="T28" fmla="*/ 5 w 128"/>
                    <a:gd name="T29" fmla="*/ 2 h 128"/>
                    <a:gd name="T30" fmla="*/ 5 w 128"/>
                    <a:gd name="T31" fmla="*/ 2 h 128"/>
                    <a:gd name="T32" fmla="*/ 5 w 128"/>
                    <a:gd name="T33" fmla="*/ 3 h 128"/>
                    <a:gd name="T34" fmla="*/ 5 w 128"/>
                    <a:gd name="T35" fmla="*/ 3 h 128"/>
                    <a:gd name="T36" fmla="*/ 5 w 128"/>
                    <a:gd name="T37" fmla="*/ 4 h 128"/>
                    <a:gd name="T38" fmla="*/ 5 w 128"/>
                    <a:gd name="T39" fmla="*/ 5 h 128"/>
                    <a:gd name="T40" fmla="*/ 5 w 128"/>
                    <a:gd name="T41" fmla="*/ 5 h 128"/>
                    <a:gd name="T42" fmla="*/ 4 w 128"/>
                    <a:gd name="T43" fmla="*/ 6 h 128"/>
                    <a:gd name="T44" fmla="*/ 4 w 128"/>
                    <a:gd name="T45" fmla="*/ 6 h 128"/>
                    <a:gd name="T46" fmla="*/ 3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1" y="51"/>
                      </a:lnTo>
                      <a:lnTo>
                        <a:pt x="4" y="39"/>
                      </a:lnTo>
                      <a:lnTo>
                        <a:pt x="11" y="28"/>
                      </a:lnTo>
                      <a:lnTo>
                        <a:pt x="18" y="19"/>
                      </a:lnTo>
                      <a:lnTo>
                        <a:pt x="29" y="11"/>
                      </a:lnTo>
                      <a:lnTo>
                        <a:pt x="39" y="5"/>
                      </a:lnTo>
                      <a:lnTo>
                        <a:pt x="52" y="1"/>
                      </a:lnTo>
                      <a:lnTo>
                        <a:pt x="64" y="0"/>
                      </a:lnTo>
                      <a:lnTo>
                        <a:pt x="77" y="1"/>
                      </a:lnTo>
                      <a:lnTo>
                        <a:pt x="88" y="5"/>
                      </a:lnTo>
                      <a:lnTo>
                        <a:pt x="100" y="11"/>
                      </a:lnTo>
                      <a:lnTo>
                        <a:pt x="109" y="19"/>
                      </a:lnTo>
                      <a:lnTo>
                        <a:pt x="117" y="28"/>
                      </a:lnTo>
                      <a:lnTo>
                        <a:pt x="123" y="39"/>
                      </a:lnTo>
                      <a:lnTo>
                        <a:pt x="126" y="51"/>
                      </a:lnTo>
                      <a:lnTo>
                        <a:pt x="128" y="64"/>
                      </a:lnTo>
                      <a:lnTo>
                        <a:pt x="126" y="76"/>
                      </a:lnTo>
                      <a:lnTo>
                        <a:pt x="123" y="89"/>
                      </a:lnTo>
                      <a:lnTo>
                        <a:pt x="117" y="99"/>
                      </a:lnTo>
                      <a:lnTo>
                        <a:pt x="109" y="110"/>
                      </a:lnTo>
                      <a:lnTo>
                        <a:pt x="100" y="117"/>
                      </a:lnTo>
                      <a:lnTo>
                        <a:pt x="88" y="124"/>
                      </a:lnTo>
                      <a:lnTo>
                        <a:pt x="77" y="127"/>
                      </a:lnTo>
                      <a:lnTo>
                        <a:pt x="64" y="128"/>
                      </a:lnTo>
                      <a:lnTo>
                        <a:pt x="52" y="127"/>
                      </a:lnTo>
                      <a:lnTo>
                        <a:pt x="39" y="124"/>
                      </a:lnTo>
                      <a:lnTo>
                        <a:pt x="29" y="117"/>
                      </a:lnTo>
                      <a:lnTo>
                        <a:pt x="18" y="110"/>
                      </a:lnTo>
                      <a:lnTo>
                        <a:pt x="11" y="99"/>
                      </a:lnTo>
                      <a:lnTo>
                        <a:pt x="4" y="89"/>
                      </a:lnTo>
                      <a:lnTo>
                        <a:pt x="1"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0" name="Freeform 202"/>
                <p:cNvSpPr>
                  <a:spLocks noEditPoints="1"/>
                </p:cNvSpPr>
                <p:nvPr/>
              </p:nvSpPr>
              <p:spPr bwMode="auto">
                <a:xfrm>
                  <a:off x="4604" y="1864"/>
                  <a:ext cx="115" cy="68"/>
                </a:xfrm>
                <a:custGeom>
                  <a:avLst/>
                  <a:gdLst>
                    <a:gd name="T0" fmla="*/ 5 w 252"/>
                    <a:gd name="T1" fmla="*/ 1 h 151"/>
                    <a:gd name="T2" fmla="*/ 4 w 252"/>
                    <a:gd name="T3" fmla="*/ 2 h 151"/>
                    <a:gd name="T4" fmla="*/ 2 w 252"/>
                    <a:gd name="T5" fmla="*/ 4 h 151"/>
                    <a:gd name="T6" fmla="*/ 1 w 252"/>
                    <a:gd name="T7" fmla="*/ 5 h 151"/>
                    <a:gd name="T8" fmla="*/ 0 w 252"/>
                    <a:gd name="T9" fmla="*/ 6 h 151"/>
                    <a:gd name="T10" fmla="*/ 11 w 252"/>
                    <a:gd name="T11" fmla="*/ 0 h 151"/>
                    <a:gd name="T12" fmla="*/ 7 w 252"/>
                    <a:gd name="T13" fmla="*/ 0 h 151"/>
                    <a:gd name="T14" fmla="*/ 7 w 252"/>
                    <a:gd name="T15" fmla="*/ 0 h 151"/>
                    <a:gd name="T16" fmla="*/ 6 w 252"/>
                    <a:gd name="T17" fmla="*/ 0 h 151"/>
                    <a:gd name="T18" fmla="*/ 5 w 252"/>
                    <a:gd name="T19" fmla="*/ 0 h 151"/>
                    <a:gd name="T20" fmla="*/ 5 w 252"/>
                    <a:gd name="T21" fmla="*/ 1 h 151"/>
                    <a:gd name="T22" fmla="*/ 6 w 252"/>
                    <a:gd name="T23" fmla="*/ 1 h 151"/>
                    <a:gd name="T24" fmla="*/ 7 w 252"/>
                    <a:gd name="T25" fmla="*/ 1 h 151"/>
                    <a:gd name="T26" fmla="*/ 7 w 252"/>
                    <a:gd name="T27" fmla="*/ 0 h 151"/>
                    <a:gd name="T28" fmla="*/ 7 w 252"/>
                    <a:gd name="T29" fmla="*/ 0 h 151"/>
                    <a:gd name="T30" fmla="*/ 8 w 252"/>
                    <a:gd name="T31" fmla="*/ 0 h 151"/>
                    <a:gd name="T32" fmla="*/ 9 w 252"/>
                    <a:gd name="T33" fmla="*/ 0 h 151"/>
                    <a:gd name="T34" fmla="*/ 10 w 252"/>
                    <a:gd name="T35" fmla="*/ 0 h 151"/>
                    <a:gd name="T36" fmla="*/ 10 w 252"/>
                    <a:gd name="T37" fmla="*/ 0 h 151"/>
                    <a:gd name="T38" fmla="*/ 10 w 252"/>
                    <a:gd name="T39" fmla="*/ 3 h 151"/>
                    <a:gd name="T40" fmla="*/ 10 w 252"/>
                    <a:gd name="T41" fmla="*/ 5 h 151"/>
                    <a:gd name="T42" fmla="*/ 10 w 252"/>
                    <a:gd name="T43" fmla="*/ 5 h 151"/>
                    <a:gd name="T44" fmla="*/ 9 w 252"/>
                    <a:gd name="T45" fmla="*/ 5 h 151"/>
                    <a:gd name="T46" fmla="*/ 8 w 252"/>
                    <a:gd name="T47" fmla="*/ 5 h 151"/>
                    <a:gd name="T48" fmla="*/ 6 w 252"/>
                    <a:gd name="T49" fmla="*/ 5 h 151"/>
                    <a:gd name="T50" fmla="*/ 5 w 252"/>
                    <a:gd name="T51" fmla="*/ 5 h 151"/>
                    <a:gd name="T52" fmla="*/ 3 w 252"/>
                    <a:gd name="T53" fmla="*/ 5 h 151"/>
                    <a:gd name="T54" fmla="*/ 2 w 252"/>
                    <a:gd name="T55" fmla="*/ 5 h 151"/>
                    <a:gd name="T56" fmla="*/ 2 w 252"/>
                    <a:gd name="T57" fmla="*/ 5 h 151"/>
                    <a:gd name="T58" fmla="*/ 2 w 252"/>
                    <a:gd name="T59" fmla="*/ 5 h 151"/>
                    <a:gd name="T60" fmla="*/ 4 w 252"/>
                    <a:gd name="T61" fmla="*/ 3 h 151"/>
                    <a:gd name="T62" fmla="*/ 5 w 252"/>
                    <a:gd name="T63" fmla="*/ 2 h 151"/>
                    <a:gd name="T64" fmla="*/ 5 w 252"/>
                    <a:gd name="T65" fmla="*/ 1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151"/>
                    <a:gd name="T101" fmla="*/ 252 w 252"/>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151">
                      <a:moveTo>
                        <a:pt x="121" y="21"/>
                      </a:moveTo>
                      <a:lnTo>
                        <a:pt x="116" y="27"/>
                      </a:lnTo>
                      <a:lnTo>
                        <a:pt x="103" y="39"/>
                      </a:lnTo>
                      <a:lnTo>
                        <a:pt x="86" y="58"/>
                      </a:lnTo>
                      <a:lnTo>
                        <a:pt x="66" y="80"/>
                      </a:lnTo>
                      <a:lnTo>
                        <a:pt x="46" y="100"/>
                      </a:lnTo>
                      <a:lnTo>
                        <a:pt x="30" y="119"/>
                      </a:lnTo>
                      <a:lnTo>
                        <a:pt x="17" y="133"/>
                      </a:lnTo>
                      <a:lnTo>
                        <a:pt x="12" y="137"/>
                      </a:lnTo>
                      <a:lnTo>
                        <a:pt x="0" y="151"/>
                      </a:lnTo>
                      <a:lnTo>
                        <a:pt x="252" y="151"/>
                      </a:lnTo>
                      <a:lnTo>
                        <a:pt x="252" y="0"/>
                      </a:lnTo>
                      <a:lnTo>
                        <a:pt x="171" y="0"/>
                      </a:lnTo>
                      <a:lnTo>
                        <a:pt x="170" y="0"/>
                      </a:lnTo>
                      <a:lnTo>
                        <a:pt x="167" y="0"/>
                      </a:lnTo>
                      <a:lnTo>
                        <a:pt x="162" y="1"/>
                      </a:lnTo>
                      <a:lnTo>
                        <a:pt x="155" y="2"/>
                      </a:lnTo>
                      <a:lnTo>
                        <a:pt x="148" y="5"/>
                      </a:lnTo>
                      <a:lnTo>
                        <a:pt x="139" y="8"/>
                      </a:lnTo>
                      <a:lnTo>
                        <a:pt x="130" y="14"/>
                      </a:lnTo>
                      <a:lnTo>
                        <a:pt x="121" y="21"/>
                      </a:lnTo>
                      <a:close/>
                      <a:moveTo>
                        <a:pt x="131" y="32"/>
                      </a:moveTo>
                      <a:lnTo>
                        <a:pt x="139" y="27"/>
                      </a:lnTo>
                      <a:lnTo>
                        <a:pt x="146" y="22"/>
                      </a:lnTo>
                      <a:lnTo>
                        <a:pt x="153" y="20"/>
                      </a:lnTo>
                      <a:lnTo>
                        <a:pt x="159" y="17"/>
                      </a:lnTo>
                      <a:lnTo>
                        <a:pt x="163" y="16"/>
                      </a:lnTo>
                      <a:lnTo>
                        <a:pt x="168" y="16"/>
                      </a:lnTo>
                      <a:lnTo>
                        <a:pt x="170" y="16"/>
                      </a:lnTo>
                      <a:lnTo>
                        <a:pt x="171" y="16"/>
                      </a:lnTo>
                      <a:lnTo>
                        <a:pt x="174" y="16"/>
                      </a:lnTo>
                      <a:lnTo>
                        <a:pt x="179" y="16"/>
                      </a:lnTo>
                      <a:lnTo>
                        <a:pt x="189" y="16"/>
                      </a:lnTo>
                      <a:lnTo>
                        <a:pt x="199" y="16"/>
                      </a:lnTo>
                      <a:lnTo>
                        <a:pt x="209" y="16"/>
                      </a:lnTo>
                      <a:lnTo>
                        <a:pt x="221" y="16"/>
                      </a:lnTo>
                      <a:lnTo>
                        <a:pt x="229" y="16"/>
                      </a:lnTo>
                      <a:lnTo>
                        <a:pt x="236" y="16"/>
                      </a:lnTo>
                      <a:lnTo>
                        <a:pt x="236" y="38"/>
                      </a:lnTo>
                      <a:lnTo>
                        <a:pt x="236" y="75"/>
                      </a:lnTo>
                      <a:lnTo>
                        <a:pt x="236" y="113"/>
                      </a:lnTo>
                      <a:lnTo>
                        <a:pt x="236" y="135"/>
                      </a:lnTo>
                      <a:lnTo>
                        <a:pt x="231" y="135"/>
                      </a:lnTo>
                      <a:lnTo>
                        <a:pt x="224" y="135"/>
                      </a:lnTo>
                      <a:lnTo>
                        <a:pt x="215" y="135"/>
                      </a:lnTo>
                      <a:lnTo>
                        <a:pt x="204" y="135"/>
                      </a:lnTo>
                      <a:lnTo>
                        <a:pt x="190" y="135"/>
                      </a:lnTo>
                      <a:lnTo>
                        <a:pt x="175" y="135"/>
                      </a:lnTo>
                      <a:lnTo>
                        <a:pt x="159" y="135"/>
                      </a:lnTo>
                      <a:lnTo>
                        <a:pt x="143" y="135"/>
                      </a:lnTo>
                      <a:lnTo>
                        <a:pt x="125" y="135"/>
                      </a:lnTo>
                      <a:lnTo>
                        <a:pt x="109" y="135"/>
                      </a:lnTo>
                      <a:lnTo>
                        <a:pt x="93" y="135"/>
                      </a:lnTo>
                      <a:lnTo>
                        <a:pt x="78" y="135"/>
                      </a:lnTo>
                      <a:lnTo>
                        <a:pt x="65" y="135"/>
                      </a:lnTo>
                      <a:lnTo>
                        <a:pt x="53" y="135"/>
                      </a:lnTo>
                      <a:lnTo>
                        <a:pt x="43" y="135"/>
                      </a:lnTo>
                      <a:lnTo>
                        <a:pt x="37" y="135"/>
                      </a:lnTo>
                      <a:lnTo>
                        <a:pt x="46" y="125"/>
                      </a:lnTo>
                      <a:lnTo>
                        <a:pt x="60" y="110"/>
                      </a:lnTo>
                      <a:lnTo>
                        <a:pt x="75" y="93"/>
                      </a:lnTo>
                      <a:lnTo>
                        <a:pt x="91" y="76"/>
                      </a:lnTo>
                      <a:lnTo>
                        <a:pt x="107" y="59"/>
                      </a:lnTo>
                      <a:lnTo>
                        <a:pt x="119" y="45"/>
                      </a:lnTo>
                      <a:lnTo>
                        <a:pt x="128" y="36"/>
                      </a:lnTo>
                      <a:lnTo>
                        <a:pt x="131" y="32"/>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1" name="Freeform 203"/>
                <p:cNvSpPr>
                  <a:spLocks noEditPoints="1"/>
                </p:cNvSpPr>
                <p:nvPr/>
              </p:nvSpPr>
              <p:spPr bwMode="auto">
                <a:xfrm>
                  <a:off x="4728" y="1864"/>
                  <a:ext cx="197" cy="68"/>
                </a:xfrm>
                <a:custGeom>
                  <a:avLst/>
                  <a:gdLst>
                    <a:gd name="T0" fmla="*/ 17 w 432"/>
                    <a:gd name="T1" fmla="*/ 1 h 151"/>
                    <a:gd name="T2" fmla="*/ 16 w 432"/>
                    <a:gd name="T3" fmla="*/ 0 h 151"/>
                    <a:gd name="T4" fmla="*/ 16 w 432"/>
                    <a:gd name="T5" fmla="*/ 0 h 151"/>
                    <a:gd name="T6" fmla="*/ 16 w 432"/>
                    <a:gd name="T7" fmla="*/ 0 h 151"/>
                    <a:gd name="T8" fmla="*/ 0 w 432"/>
                    <a:gd name="T9" fmla="*/ 0 h 151"/>
                    <a:gd name="T10" fmla="*/ 0 w 432"/>
                    <a:gd name="T11" fmla="*/ 6 h 151"/>
                    <a:gd name="T12" fmla="*/ 17 w 432"/>
                    <a:gd name="T13" fmla="*/ 1 h 151"/>
                    <a:gd name="T14" fmla="*/ 0 w 432"/>
                    <a:gd name="T15" fmla="*/ 5 h 151"/>
                    <a:gd name="T16" fmla="*/ 0 w 432"/>
                    <a:gd name="T17" fmla="*/ 2 h 151"/>
                    <a:gd name="T18" fmla="*/ 1 w 432"/>
                    <a:gd name="T19" fmla="*/ 0 h 151"/>
                    <a:gd name="T20" fmla="*/ 2 w 432"/>
                    <a:gd name="T21" fmla="*/ 0 h 151"/>
                    <a:gd name="T22" fmla="*/ 5 w 432"/>
                    <a:gd name="T23" fmla="*/ 0 h 151"/>
                    <a:gd name="T24" fmla="*/ 7 w 432"/>
                    <a:gd name="T25" fmla="*/ 0 h 151"/>
                    <a:gd name="T26" fmla="*/ 9 w 432"/>
                    <a:gd name="T27" fmla="*/ 5 h 151"/>
                    <a:gd name="T28" fmla="*/ 7 w 432"/>
                    <a:gd name="T29" fmla="*/ 5 h 151"/>
                    <a:gd name="T30" fmla="*/ 6 w 432"/>
                    <a:gd name="T31" fmla="*/ 5 h 151"/>
                    <a:gd name="T32" fmla="*/ 5 w 432"/>
                    <a:gd name="T33" fmla="*/ 5 h 151"/>
                    <a:gd name="T34" fmla="*/ 3 w 432"/>
                    <a:gd name="T35" fmla="*/ 5 h 151"/>
                    <a:gd name="T36" fmla="*/ 2 w 432"/>
                    <a:gd name="T37" fmla="*/ 5 h 151"/>
                    <a:gd name="T38" fmla="*/ 1 w 432"/>
                    <a:gd name="T39" fmla="*/ 5 h 151"/>
                    <a:gd name="T40" fmla="*/ 1 w 432"/>
                    <a:gd name="T41" fmla="*/ 5 h 151"/>
                    <a:gd name="T42" fmla="*/ 0 w 432"/>
                    <a:gd name="T43" fmla="*/ 5 h 151"/>
                    <a:gd name="T44" fmla="*/ 10 w 432"/>
                    <a:gd name="T45" fmla="*/ 0 h 151"/>
                    <a:gd name="T46" fmla="*/ 13 w 432"/>
                    <a:gd name="T47" fmla="*/ 0 h 151"/>
                    <a:gd name="T48" fmla="*/ 15 w 432"/>
                    <a:gd name="T49" fmla="*/ 0 h 151"/>
                    <a:gd name="T50" fmla="*/ 16 w 432"/>
                    <a:gd name="T51" fmla="*/ 0 h 151"/>
                    <a:gd name="T52" fmla="*/ 16 w 432"/>
                    <a:gd name="T53" fmla="*/ 0 h 151"/>
                    <a:gd name="T54" fmla="*/ 16 w 432"/>
                    <a:gd name="T55" fmla="*/ 1 h 151"/>
                    <a:gd name="T56" fmla="*/ 17 w 432"/>
                    <a:gd name="T57" fmla="*/ 2 h 151"/>
                    <a:gd name="T58" fmla="*/ 17 w 432"/>
                    <a:gd name="T59" fmla="*/ 5 h 151"/>
                    <a:gd name="T60" fmla="*/ 17 w 432"/>
                    <a:gd name="T61" fmla="*/ 5 h 151"/>
                    <a:gd name="T62" fmla="*/ 16 w 432"/>
                    <a:gd name="T63" fmla="*/ 5 h 151"/>
                    <a:gd name="T64" fmla="*/ 14 w 432"/>
                    <a:gd name="T65" fmla="*/ 5 h 151"/>
                    <a:gd name="T66" fmla="*/ 11 w 432"/>
                    <a:gd name="T67" fmla="*/ 5 h 151"/>
                    <a:gd name="T68" fmla="*/ 9 w 432"/>
                    <a:gd name="T69" fmla="*/ 0 h 1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151"/>
                    <a:gd name="T107" fmla="*/ 432 w 432"/>
                    <a:gd name="T108" fmla="*/ 151 h 1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151">
                      <a:moveTo>
                        <a:pt x="400" y="25"/>
                      </a:moveTo>
                      <a:lnTo>
                        <a:pt x="395" y="17"/>
                      </a:lnTo>
                      <a:lnTo>
                        <a:pt x="390" y="10"/>
                      </a:lnTo>
                      <a:lnTo>
                        <a:pt x="385" y="6"/>
                      </a:lnTo>
                      <a:lnTo>
                        <a:pt x="378" y="4"/>
                      </a:lnTo>
                      <a:lnTo>
                        <a:pt x="372" y="1"/>
                      </a:lnTo>
                      <a:lnTo>
                        <a:pt x="367" y="0"/>
                      </a:lnTo>
                      <a:lnTo>
                        <a:pt x="364" y="0"/>
                      </a:lnTo>
                      <a:lnTo>
                        <a:pt x="363" y="0"/>
                      </a:lnTo>
                      <a:lnTo>
                        <a:pt x="8" y="0"/>
                      </a:lnTo>
                      <a:lnTo>
                        <a:pt x="0" y="0"/>
                      </a:lnTo>
                      <a:lnTo>
                        <a:pt x="0" y="151"/>
                      </a:lnTo>
                      <a:lnTo>
                        <a:pt x="432" y="151"/>
                      </a:lnTo>
                      <a:lnTo>
                        <a:pt x="400" y="25"/>
                      </a:lnTo>
                      <a:close/>
                      <a:moveTo>
                        <a:pt x="15" y="135"/>
                      </a:moveTo>
                      <a:lnTo>
                        <a:pt x="15" y="113"/>
                      </a:lnTo>
                      <a:lnTo>
                        <a:pt x="15" y="75"/>
                      </a:lnTo>
                      <a:lnTo>
                        <a:pt x="15" y="38"/>
                      </a:lnTo>
                      <a:lnTo>
                        <a:pt x="15" y="16"/>
                      </a:lnTo>
                      <a:lnTo>
                        <a:pt x="22" y="16"/>
                      </a:lnTo>
                      <a:lnTo>
                        <a:pt x="33" y="16"/>
                      </a:lnTo>
                      <a:lnTo>
                        <a:pt x="52" y="16"/>
                      </a:lnTo>
                      <a:lnTo>
                        <a:pt x="73" y="16"/>
                      </a:lnTo>
                      <a:lnTo>
                        <a:pt x="99" y="16"/>
                      </a:lnTo>
                      <a:lnTo>
                        <a:pt x="126" y="16"/>
                      </a:lnTo>
                      <a:lnTo>
                        <a:pt x="156" y="16"/>
                      </a:lnTo>
                      <a:lnTo>
                        <a:pt x="186" y="16"/>
                      </a:lnTo>
                      <a:lnTo>
                        <a:pt x="206" y="135"/>
                      </a:lnTo>
                      <a:lnTo>
                        <a:pt x="189" y="135"/>
                      </a:lnTo>
                      <a:lnTo>
                        <a:pt x="171" y="135"/>
                      </a:lnTo>
                      <a:lnTo>
                        <a:pt x="155" y="135"/>
                      </a:lnTo>
                      <a:lnTo>
                        <a:pt x="138" y="135"/>
                      </a:lnTo>
                      <a:lnTo>
                        <a:pt x="122" y="135"/>
                      </a:lnTo>
                      <a:lnTo>
                        <a:pt x="107" y="135"/>
                      </a:lnTo>
                      <a:lnTo>
                        <a:pt x="93" y="135"/>
                      </a:lnTo>
                      <a:lnTo>
                        <a:pt x="79" y="135"/>
                      </a:lnTo>
                      <a:lnTo>
                        <a:pt x="67" y="135"/>
                      </a:lnTo>
                      <a:lnTo>
                        <a:pt x="55" y="135"/>
                      </a:lnTo>
                      <a:lnTo>
                        <a:pt x="44" y="135"/>
                      </a:lnTo>
                      <a:lnTo>
                        <a:pt x="35" y="135"/>
                      </a:lnTo>
                      <a:lnTo>
                        <a:pt x="27" y="135"/>
                      </a:lnTo>
                      <a:lnTo>
                        <a:pt x="22" y="135"/>
                      </a:lnTo>
                      <a:lnTo>
                        <a:pt x="17" y="135"/>
                      </a:lnTo>
                      <a:lnTo>
                        <a:pt x="15" y="135"/>
                      </a:lnTo>
                      <a:close/>
                      <a:moveTo>
                        <a:pt x="211" y="16"/>
                      </a:moveTo>
                      <a:lnTo>
                        <a:pt x="239" y="16"/>
                      </a:lnTo>
                      <a:lnTo>
                        <a:pt x="268" y="16"/>
                      </a:lnTo>
                      <a:lnTo>
                        <a:pt x="294" y="16"/>
                      </a:lnTo>
                      <a:lnTo>
                        <a:pt x="315" y="16"/>
                      </a:lnTo>
                      <a:lnTo>
                        <a:pt x="335" y="16"/>
                      </a:lnTo>
                      <a:lnTo>
                        <a:pt x="349" y="16"/>
                      </a:lnTo>
                      <a:lnTo>
                        <a:pt x="358" y="16"/>
                      </a:lnTo>
                      <a:lnTo>
                        <a:pt x="362" y="16"/>
                      </a:lnTo>
                      <a:lnTo>
                        <a:pt x="365" y="16"/>
                      </a:lnTo>
                      <a:lnTo>
                        <a:pt x="372" y="17"/>
                      </a:lnTo>
                      <a:lnTo>
                        <a:pt x="379" y="22"/>
                      </a:lnTo>
                      <a:lnTo>
                        <a:pt x="385" y="30"/>
                      </a:lnTo>
                      <a:lnTo>
                        <a:pt x="388" y="43"/>
                      </a:lnTo>
                      <a:lnTo>
                        <a:pt x="395" y="72"/>
                      </a:lnTo>
                      <a:lnTo>
                        <a:pt x="404" y="107"/>
                      </a:lnTo>
                      <a:lnTo>
                        <a:pt x="411" y="135"/>
                      </a:lnTo>
                      <a:lnTo>
                        <a:pt x="404" y="135"/>
                      </a:lnTo>
                      <a:lnTo>
                        <a:pt x="391" y="135"/>
                      </a:lnTo>
                      <a:lnTo>
                        <a:pt x="374" y="135"/>
                      </a:lnTo>
                      <a:lnTo>
                        <a:pt x="351" y="135"/>
                      </a:lnTo>
                      <a:lnTo>
                        <a:pt x="325" y="135"/>
                      </a:lnTo>
                      <a:lnTo>
                        <a:pt x="295" y="135"/>
                      </a:lnTo>
                      <a:lnTo>
                        <a:pt x="264" y="135"/>
                      </a:lnTo>
                      <a:lnTo>
                        <a:pt x="230" y="135"/>
                      </a:lnTo>
                      <a:lnTo>
                        <a:pt x="211" y="16"/>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2" name="Freeform 204"/>
                <p:cNvSpPr>
                  <a:spLocks/>
                </p:cNvSpPr>
                <p:nvPr/>
              </p:nvSpPr>
              <p:spPr bwMode="auto">
                <a:xfrm>
                  <a:off x="4835" y="2039"/>
                  <a:ext cx="42" cy="38"/>
                </a:xfrm>
                <a:custGeom>
                  <a:avLst/>
                  <a:gdLst>
                    <a:gd name="T0" fmla="*/ 4 w 91"/>
                    <a:gd name="T1" fmla="*/ 0 h 84"/>
                    <a:gd name="T2" fmla="*/ 4 w 91"/>
                    <a:gd name="T3" fmla="*/ 0 h 84"/>
                    <a:gd name="T4" fmla="*/ 4 w 91"/>
                    <a:gd name="T5" fmla="*/ 0 h 84"/>
                    <a:gd name="T6" fmla="*/ 4 w 91"/>
                    <a:gd name="T7" fmla="*/ 0 h 84"/>
                    <a:gd name="T8" fmla="*/ 4 w 91"/>
                    <a:gd name="T9" fmla="*/ 0 h 84"/>
                    <a:gd name="T10" fmla="*/ 4 w 91"/>
                    <a:gd name="T11" fmla="*/ 0 h 84"/>
                    <a:gd name="T12" fmla="*/ 4 w 91"/>
                    <a:gd name="T13" fmla="*/ 1 h 84"/>
                    <a:gd name="T14" fmla="*/ 4 w 91"/>
                    <a:gd name="T15" fmla="*/ 2 h 84"/>
                    <a:gd name="T16" fmla="*/ 3 w 91"/>
                    <a:gd name="T17" fmla="*/ 3 h 84"/>
                    <a:gd name="T18" fmla="*/ 3 w 91"/>
                    <a:gd name="T19" fmla="*/ 3 h 84"/>
                    <a:gd name="T20" fmla="*/ 2 w 91"/>
                    <a:gd name="T21" fmla="*/ 3 h 84"/>
                    <a:gd name="T22" fmla="*/ 2 w 91"/>
                    <a:gd name="T23" fmla="*/ 3 h 84"/>
                    <a:gd name="T24" fmla="*/ 1 w 91"/>
                    <a:gd name="T25" fmla="*/ 3 h 84"/>
                    <a:gd name="T26" fmla="*/ 1 w 91"/>
                    <a:gd name="T27" fmla="*/ 3 h 84"/>
                    <a:gd name="T28" fmla="*/ 0 w 91"/>
                    <a:gd name="T29" fmla="*/ 3 h 84"/>
                    <a:gd name="T30" fmla="*/ 0 w 91"/>
                    <a:gd name="T31" fmla="*/ 3 h 84"/>
                    <a:gd name="T32" fmla="*/ 0 w 91"/>
                    <a:gd name="T33" fmla="*/ 2 h 84"/>
                    <a:gd name="T34" fmla="*/ 0 w 91"/>
                    <a:gd name="T35" fmla="*/ 3 h 84"/>
                    <a:gd name="T36" fmla="*/ 0 w 91"/>
                    <a:gd name="T37" fmla="*/ 3 h 84"/>
                    <a:gd name="T38" fmla="*/ 0 w 91"/>
                    <a:gd name="T39" fmla="*/ 3 h 84"/>
                    <a:gd name="T40" fmla="*/ 0 w 91"/>
                    <a:gd name="T41" fmla="*/ 3 h 84"/>
                    <a:gd name="T42" fmla="*/ 0 w 91"/>
                    <a:gd name="T43" fmla="*/ 3 h 84"/>
                    <a:gd name="T44" fmla="*/ 1 w 91"/>
                    <a:gd name="T45" fmla="*/ 3 h 84"/>
                    <a:gd name="T46" fmla="*/ 1 w 91"/>
                    <a:gd name="T47" fmla="*/ 4 h 84"/>
                    <a:gd name="T48" fmla="*/ 2 w 91"/>
                    <a:gd name="T49" fmla="*/ 4 h 84"/>
                    <a:gd name="T50" fmla="*/ 2 w 91"/>
                    <a:gd name="T51" fmla="*/ 4 h 84"/>
                    <a:gd name="T52" fmla="*/ 3 w 91"/>
                    <a:gd name="T53" fmla="*/ 4 h 84"/>
                    <a:gd name="T54" fmla="*/ 3 w 91"/>
                    <a:gd name="T55" fmla="*/ 3 h 84"/>
                    <a:gd name="T56" fmla="*/ 3 w 91"/>
                    <a:gd name="T57" fmla="*/ 3 h 84"/>
                    <a:gd name="T58" fmla="*/ 4 w 91"/>
                    <a:gd name="T59" fmla="*/ 2 h 84"/>
                    <a:gd name="T60" fmla="*/ 4 w 91"/>
                    <a:gd name="T61" fmla="*/ 2 h 84"/>
                    <a:gd name="T62" fmla="*/ 4 w 91"/>
                    <a:gd name="T63" fmla="*/ 1 h 84"/>
                    <a:gd name="T64" fmla="*/ 4 w 91"/>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84"/>
                    <a:gd name="T101" fmla="*/ 91 w 91"/>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84">
                      <a:moveTo>
                        <a:pt x="81" y="5"/>
                      </a:moveTo>
                      <a:lnTo>
                        <a:pt x="80" y="3"/>
                      </a:lnTo>
                      <a:lnTo>
                        <a:pt x="79" y="2"/>
                      </a:lnTo>
                      <a:lnTo>
                        <a:pt x="78" y="1"/>
                      </a:lnTo>
                      <a:lnTo>
                        <a:pt x="77" y="0"/>
                      </a:lnTo>
                      <a:lnTo>
                        <a:pt x="83" y="16"/>
                      </a:lnTo>
                      <a:lnTo>
                        <a:pt x="84" y="33"/>
                      </a:lnTo>
                      <a:lnTo>
                        <a:pt x="77" y="51"/>
                      </a:lnTo>
                      <a:lnTo>
                        <a:pt x="65" y="64"/>
                      </a:lnTo>
                      <a:lnTo>
                        <a:pt x="57" y="69"/>
                      </a:lnTo>
                      <a:lnTo>
                        <a:pt x="49" y="72"/>
                      </a:lnTo>
                      <a:lnTo>
                        <a:pt x="40" y="74"/>
                      </a:lnTo>
                      <a:lnTo>
                        <a:pt x="32" y="74"/>
                      </a:lnTo>
                      <a:lnTo>
                        <a:pt x="23" y="72"/>
                      </a:lnTo>
                      <a:lnTo>
                        <a:pt x="15" y="70"/>
                      </a:lnTo>
                      <a:lnTo>
                        <a:pt x="7" y="66"/>
                      </a:lnTo>
                      <a:lnTo>
                        <a:pt x="0" y="60"/>
                      </a:lnTo>
                      <a:lnTo>
                        <a:pt x="1" y="61"/>
                      </a:lnTo>
                      <a:lnTo>
                        <a:pt x="2" y="62"/>
                      </a:lnTo>
                      <a:lnTo>
                        <a:pt x="2" y="64"/>
                      </a:lnTo>
                      <a:lnTo>
                        <a:pt x="3" y="66"/>
                      </a:lnTo>
                      <a:lnTo>
                        <a:pt x="10" y="72"/>
                      </a:lnTo>
                      <a:lnTo>
                        <a:pt x="18" y="78"/>
                      </a:lnTo>
                      <a:lnTo>
                        <a:pt x="27" y="82"/>
                      </a:lnTo>
                      <a:lnTo>
                        <a:pt x="37" y="84"/>
                      </a:lnTo>
                      <a:lnTo>
                        <a:pt x="46" y="84"/>
                      </a:lnTo>
                      <a:lnTo>
                        <a:pt x="55" y="83"/>
                      </a:lnTo>
                      <a:lnTo>
                        <a:pt x="64" y="79"/>
                      </a:lnTo>
                      <a:lnTo>
                        <a:pt x="72" y="74"/>
                      </a:lnTo>
                      <a:lnTo>
                        <a:pt x="85" y="59"/>
                      </a:lnTo>
                      <a:lnTo>
                        <a:pt x="91" y="41"/>
                      </a:lnTo>
                      <a:lnTo>
                        <a:pt x="90" y="22"/>
                      </a:lnTo>
                      <a:lnTo>
                        <a:pt x="81" y="5"/>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3" name="Freeform 205"/>
                <p:cNvSpPr>
                  <a:spLocks/>
                </p:cNvSpPr>
                <p:nvPr/>
              </p:nvSpPr>
              <p:spPr bwMode="auto">
                <a:xfrm>
                  <a:off x="4490" y="2066"/>
                  <a:ext cx="3" cy="2"/>
                </a:xfrm>
                <a:custGeom>
                  <a:avLst/>
                  <a:gdLst>
                    <a:gd name="T0" fmla="*/ 0 w 9"/>
                    <a:gd name="T1" fmla="*/ 1 h 4"/>
                    <a:gd name="T2" fmla="*/ 0 w 9"/>
                    <a:gd name="T3" fmla="*/ 1 h 4"/>
                    <a:gd name="T4" fmla="*/ 0 w 9"/>
                    <a:gd name="T5" fmla="*/ 1 h 4"/>
                    <a:gd name="T6" fmla="*/ 0 w 9"/>
                    <a:gd name="T7" fmla="*/ 1 h 4"/>
                    <a:gd name="T8" fmla="*/ 0 w 9"/>
                    <a:gd name="T9" fmla="*/ 1 h 4"/>
                    <a:gd name="T10" fmla="*/ 0 w 9"/>
                    <a:gd name="T11" fmla="*/ 0 h 4"/>
                    <a:gd name="T12" fmla="*/ 0 w 9"/>
                    <a:gd name="T13" fmla="*/ 1 h 4"/>
                    <a:gd name="T14" fmla="*/ 0 60000 65536"/>
                    <a:gd name="T15" fmla="*/ 0 60000 65536"/>
                    <a:gd name="T16" fmla="*/ 0 60000 65536"/>
                    <a:gd name="T17" fmla="*/ 0 60000 65536"/>
                    <a:gd name="T18" fmla="*/ 0 60000 65536"/>
                    <a:gd name="T19" fmla="*/ 0 60000 65536"/>
                    <a:gd name="T20" fmla="*/ 0 60000 65536"/>
                    <a:gd name="T21" fmla="*/ 0 w 9"/>
                    <a:gd name="T22" fmla="*/ 0 h 4"/>
                    <a:gd name="T23" fmla="*/ 9 w 9"/>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4">
                      <a:moveTo>
                        <a:pt x="0" y="4"/>
                      </a:moveTo>
                      <a:lnTo>
                        <a:pt x="9" y="4"/>
                      </a:lnTo>
                      <a:lnTo>
                        <a:pt x="6" y="3"/>
                      </a:lnTo>
                      <a:lnTo>
                        <a:pt x="5" y="2"/>
                      </a:lnTo>
                      <a:lnTo>
                        <a:pt x="3" y="1"/>
                      </a:lnTo>
                      <a:lnTo>
                        <a:pt x="0" y="0"/>
                      </a:lnTo>
                      <a:lnTo>
                        <a:pt x="0" y="4"/>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4" name="Freeform 206"/>
                <p:cNvSpPr>
                  <a:spLocks/>
                </p:cNvSpPr>
                <p:nvPr/>
              </p:nvSpPr>
              <p:spPr bwMode="auto">
                <a:xfrm>
                  <a:off x="4956" y="2068"/>
                  <a:ext cx="2" cy="1"/>
                </a:xfrm>
                <a:custGeom>
                  <a:avLst/>
                  <a:gdLst>
                    <a:gd name="T0" fmla="*/ 2 w 2"/>
                    <a:gd name="T1" fmla="*/ 1 h 1"/>
                    <a:gd name="T2" fmla="*/ 2 w 2"/>
                    <a:gd name="T3" fmla="*/ 0 h 1"/>
                    <a:gd name="T4" fmla="*/ 1 w 2"/>
                    <a:gd name="T5" fmla="*/ 0 h 1"/>
                    <a:gd name="T6" fmla="*/ 1 w 2"/>
                    <a:gd name="T7" fmla="*/ 0 h 1"/>
                    <a:gd name="T8" fmla="*/ 1 w 2"/>
                    <a:gd name="T9" fmla="*/ 0 h 1"/>
                    <a:gd name="T10" fmla="*/ 0 w 2"/>
                    <a:gd name="T11" fmla="*/ 1 h 1"/>
                    <a:gd name="T12" fmla="*/ 2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2" y="1"/>
                      </a:moveTo>
                      <a:lnTo>
                        <a:pt x="2" y="0"/>
                      </a:lnTo>
                      <a:lnTo>
                        <a:pt x="1" y="0"/>
                      </a:lnTo>
                      <a:lnTo>
                        <a:pt x="0" y="1"/>
                      </a:lnTo>
                      <a:lnTo>
                        <a:pt x="2" y="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5" name="Freeform 207"/>
                <p:cNvSpPr>
                  <a:spLocks/>
                </p:cNvSpPr>
                <p:nvPr/>
              </p:nvSpPr>
              <p:spPr bwMode="auto">
                <a:xfrm>
                  <a:off x="4493" y="2046"/>
                  <a:ext cx="36" cy="16"/>
                </a:xfrm>
                <a:custGeom>
                  <a:avLst/>
                  <a:gdLst>
                    <a:gd name="T0" fmla="*/ 1 w 78"/>
                    <a:gd name="T1" fmla="*/ 1 h 33"/>
                    <a:gd name="T2" fmla="*/ 1 w 78"/>
                    <a:gd name="T3" fmla="*/ 1 h 33"/>
                    <a:gd name="T4" fmla="*/ 1 w 78"/>
                    <a:gd name="T5" fmla="*/ 1 h 33"/>
                    <a:gd name="T6" fmla="*/ 1 w 78"/>
                    <a:gd name="T7" fmla="*/ 1 h 33"/>
                    <a:gd name="T8" fmla="*/ 2 w 78"/>
                    <a:gd name="T9" fmla="*/ 1 h 33"/>
                    <a:gd name="T10" fmla="*/ 2 w 78"/>
                    <a:gd name="T11" fmla="*/ 1 h 33"/>
                    <a:gd name="T12" fmla="*/ 3 w 78"/>
                    <a:gd name="T13" fmla="*/ 1 h 33"/>
                    <a:gd name="T14" fmla="*/ 3 w 78"/>
                    <a:gd name="T15" fmla="*/ 1 h 33"/>
                    <a:gd name="T16" fmla="*/ 3 w 78"/>
                    <a:gd name="T17" fmla="*/ 2 h 33"/>
                    <a:gd name="T18" fmla="*/ 3 w 78"/>
                    <a:gd name="T19" fmla="*/ 1 h 33"/>
                    <a:gd name="T20" fmla="*/ 3 w 78"/>
                    <a:gd name="T21" fmla="*/ 1 h 33"/>
                    <a:gd name="T22" fmla="*/ 3 w 78"/>
                    <a:gd name="T23" fmla="*/ 1 h 33"/>
                    <a:gd name="T24" fmla="*/ 3 w 78"/>
                    <a:gd name="T25" fmla="*/ 1 h 33"/>
                    <a:gd name="T26" fmla="*/ 3 w 78"/>
                    <a:gd name="T27" fmla="*/ 0 h 33"/>
                    <a:gd name="T28" fmla="*/ 4 w 78"/>
                    <a:gd name="T29" fmla="*/ 0 h 33"/>
                    <a:gd name="T30" fmla="*/ 4 w 78"/>
                    <a:gd name="T31" fmla="*/ 0 h 33"/>
                    <a:gd name="T32" fmla="*/ 4 w 78"/>
                    <a:gd name="T33" fmla="*/ 0 h 33"/>
                    <a:gd name="T34" fmla="*/ 0 w 78"/>
                    <a:gd name="T35" fmla="*/ 0 h 33"/>
                    <a:gd name="T36" fmla="*/ 0 w 78"/>
                    <a:gd name="T37" fmla="*/ 0 h 33"/>
                    <a:gd name="T38" fmla="*/ 0 w 78"/>
                    <a:gd name="T39" fmla="*/ 1 h 33"/>
                    <a:gd name="T40" fmla="*/ 1 w 78"/>
                    <a:gd name="T41" fmla="*/ 1 h 33"/>
                    <a:gd name="T42" fmla="*/ 1 w 78"/>
                    <a:gd name="T43" fmla="*/ 1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33"/>
                    <a:gd name="T68" fmla="*/ 78 w 78"/>
                    <a:gd name="T69" fmla="*/ 33 h 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33">
                      <a:moveTo>
                        <a:pt x="20" y="22"/>
                      </a:moveTo>
                      <a:lnTo>
                        <a:pt x="23" y="23"/>
                      </a:lnTo>
                      <a:lnTo>
                        <a:pt x="26" y="23"/>
                      </a:lnTo>
                      <a:lnTo>
                        <a:pt x="33" y="25"/>
                      </a:lnTo>
                      <a:lnTo>
                        <a:pt x="41" y="26"/>
                      </a:lnTo>
                      <a:lnTo>
                        <a:pt x="49" y="28"/>
                      </a:lnTo>
                      <a:lnTo>
                        <a:pt x="58" y="30"/>
                      </a:lnTo>
                      <a:lnTo>
                        <a:pt x="68" y="31"/>
                      </a:lnTo>
                      <a:lnTo>
                        <a:pt x="76" y="33"/>
                      </a:lnTo>
                      <a:lnTo>
                        <a:pt x="76" y="30"/>
                      </a:lnTo>
                      <a:lnTo>
                        <a:pt x="76" y="26"/>
                      </a:lnTo>
                      <a:lnTo>
                        <a:pt x="76" y="24"/>
                      </a:lnTo>
                      <a:lnTo>
                        <a:pt x="76" y="21"/>
                      </a:lnTo>
                      <a:lnTo>
                        <a:pt x="76" y="15"/>
                      </a:lnTo>
                      <a:lnTo>
                        <a:pt x="77" y="10"/>
                      </a:lnTo>
                      <a:lnTo>
                        <a:pt x="77" y="5"/>
                      </a:lnTo>
                      <a:lnTo>
                        <a:pt x="78" y="0"/>
                      </a:lnTo>
                      <a:lnTo>
                        <a:pt x="0" y="0"/>
                      </a:lnTo>
                      <a:lnTo>
                        <a:pt x="3" y="10"/>
                      </a:lnTo>
                      <a:lnTo>
                        <a:pt x="10" y="17"/>
                      </a:lnTo>
                      <a:lnTo>
                        <a:pt x="17" y="21"/>
                      </a:lnTo>
                      <a:lnTo>
                        <a:pt x="20" y="22"/>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6" name="Freeform 208"/>
                <p:cNvSpPr>
                  <a:spLocks/>
                </p:cNvSpPr>
                <p:nvPr/>
              </p:nvSpPr>
              <p:spPr bwMode="auto">
                <a:xfrm>
                  <a:off x="4640" y="2046"/>
                  <a:ext cx="160" cy="20"/>
                </a:xfrm>
                <a:custGeom>
                  <a:avLst/>
                  <a:gdLst>
                    <a:gd name="T0" fmla="*/ 0 w 349"/>
                    <a:gd name="T1" fmla="*/ 2 h 41"/>
                    <a:gd name="T2" fmla="*/ 15 w 349"/>
                    <a:gd name="T3" fmla="*/ 2 h 41"/>
                    <a:gd name="T4" fmla="*/ 15 w 349"/>
                    <a:gd name="T5" fmla="*/ 2 h 41"/>
                    <a:gd name="T6" fmla="*/ 15 w 349"/>
                    <a:gd name="T7" fmla="*/ 1 h 41"/>
                    <a:gd name="T8" fmla="*/ 15 w 349"/>
                    <a:gd name="T9" fmla="*/ 1 h 41"/>
                    <a:gd name="T10" fmla="*/ 15 w 349"/>
                    <a:gd name="T11" fmla="*/ 1 h 41"/>
                    <a:gd name="T12" fmla="*/ 15 w 349"/>
                    <a:gd name="T13" fmla="*/ 0 h 41"/>
                    <a:gd name="T14" fmla="*/ 15 w 349"/>
                    <a:gd name="T15" fmla="*/ 0 h 41"/>
                    <a:gd name="T16" fmla="*/ 15 w 349"/>
                    <a:gd name="T17" fmla="*/ 0 h 41"/>
                    <a:gd name="T18" fmla="*/ 15 w 349"/>
                    <a:gd name="T19" fmla="*/ 0 h 41"/>
                    <a:gd name="T20" fmla="*/ 0 w 349"/>
                    <a:gd name="T21" fmla="*/ 0 h 41"/>
                    <a:gd name="T22" fmla="*/ 0 w 349"/>
                    <a:gd name="T23" fmla="*/ 0 h 41"/>
                    <a:gd name="T24" fmla="*/ 0 w 349"/>
                    <a:gd name="T25" fmla="*/ 0 h 41"/>
                    <a:gd name="T26" fmla="*/ 0 w 349"/>
                    <a:gd name="T27" fmla="*/ 0 h 41"/>
                    <a:gd name="T28" fmla="*/ 0 w 349"/>
                    <a:gd name="T29" fmla="*/ 1 h 41"/>
                    <a:gd name="T30" fmla="*/ 0 w 349"/>
                    <a:gd name="T31" fmla="*/ 1 h 41"/>
                    <a:gd name="T32" fmla="*/ 0 w 349"/>
                    <a:gd name="T33" fmla="*/ 1 h 41"/>
                    <a:gd name="T34" fmla="*/ 0 w 349"/>
                    <a:gd name="T35" fmla="*/ 2 h 41"/>
                    <a:gd name="T36" fmla="*/ 0 w 349"/>
                    <a:gd name="T37" fmla="*/ 2 h 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9"/>
                    <a:gd name="T58" fmla="*/ 0 h 41"/>
                    <a:gd name="T59" fmla="*/ 349 w 349"/>
                    <a:gd name="T60" fmla="*/ 41 h 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9" h="41">
                      <a:moveTo>
                        <a:pt x="1" y="41"/>
                      </a:moveTo>
                      <a:lnTo>
                        <a:pt x="348" y="41"/>
                      </a:lnTo>
                      <a:lnTo>
                        <a:pt x="347" y="36"/>
                      </a:lnTo>
                      <a:lnTo>
                        <a:pt x="347" y="31"/>
                      </a:lnTo>
                      <a:lnTo>
                        <a:pt x="347" y="25"/>
                      </a:lnTo>
                      <a:lnTo>
                        <a:pt x="347" y="21"/>
                      </a:lnTo>
                      <a:lnTo>
                        <a:pt x="347" y="15"/>
                      </a:lnTo>
                      <a:lnTo>
                        <a:pt x="348" y="10"/>
                      </a:lnTo>
                      <a:lnTo>
                        <a:pt x="348" y="5"/>
                      </a:lnTo>
                      <a:lnTo>
                        <a:pt x="349" y="0"/>
                      </a:lnTo>
                      <a:lnTo>
                        <a:pt x="0" y="0"/>
                      </a:lnTo>
                      <a:lnTo>
                        <a:pt x="1" y="5"/>
                      </a:lnTo>
                      <a:lnTo>
                        <a:pt x="1" y="10"/>
                      </a:lnTo>
                      <a:lnTo>
                        <a:pt x="2" y="15"/>
                      </a:lnTo>
                      <a:lnTo>
                        <a:pt x="2" y="21"/>
                      </a:lnTo>
                      <a:lnTo>
                        <a:pt x="2" y="25"/>
                      </a:lnTo>
                      <a:lnTo>
                        <a:pt x="2" y="31"/>
                      </a:lnTo>
                      <a:lnTo>
                        <a:pt x="2" y="36"/>
                      </a:lnTo>
                      <a:lnTo>
                        <a:pt x="1" y="4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7" name="Freeform 209"/>
                <p:cNvSpPr>
                  <a:spLocks/>
                </p:cNvSpPr>
                <p:nvPr/>
              </p:nvSpPr>
              <p:spPr bwMode="auto">
                <a:xfrm>
                  <a:off x="4910" y="2046"/>
                  <a:ext cx="45" cy="14"/>
                </a:xfrm>
                <a:custGeom>
                  <a:avLst/>
                  <a:gdLst>
                    <a:gd name="T0" fmla="*/ 0 w 98"/>
                    <a:gd name="T1" fmla="*/ 1 h 31"/>
                    <a:gd name="T2" fmla="*/ 0 w 98"/>
                    <a:gd name="T3" fmla="*/ 1 h 31"/>
                    <a:gd name="T4" fmla="*/ 1 w 98"/>
                    <a:gd name="T5" fmla="*/ 1 h 31"/>
                    <a:gd name="T6" fmla="*/ 2 w 98"/>
                    <a:gd name="T7" fmla="*/ 1 h 31"/>
                    <a:gd name="T8" fmla="*/ 3 w 98"/>
                    <a:gd name="T9" fmla="*/ 1 h 31"/>
                    <a:gd name="T10" fmla="*/ 3 w 98"/>
                    <a:gd name="T11" fmla="*/ 1 h 31"/>
                    <a:gd name="T12" fmla="*/ 4 w 98"/>
                    <a:gd name="T13" fmla="*/ 1 h 31"/>
                    <a:gd name="T14" fmla="*/ 4 w 98"/>
                    <a:gd name="T15" fmla="*/ 1 h 31"/>
                    <a:gd name="T16" fmla="*/ 4 w 98"/>
                    <a:gd name="T17" fmla="*/ 1 h 31"/>
                    <a:gd name="T18" fmla="*/ 4 w 98"/>
                    <a:gd name="T19" fmla="*/ 1 h 31"/>
                    <a:gd name="T20" fmla="*/ 4 w 98"/>
                    <a:gd name="T21" fmla="*/ 0 h 31"/>
                    <a:gd name="T22" fmla="*/ 5 w 98"/>
                    <a:gd name="T23" fmla="*/ 0 h 31"/>
                    <a:gd name="T24" fmla="*/ 5 w 98"/>
                    <a:gd name="T25" fmla="*/ 0 h 31"/>
                    <a:gd name="T26" fmla="*/ 5 w 98"/>
                    <a:gd name="T27" fmla="*/ 0 h 31"/>
                    <a:gd name="T28" fmla="*/ 5 w 98"/>
                    <a:gd name="T29" fmla="*/ 0 h 31"/>
                    <a:gd name="T30" fmla="*/ 5 w 98"/>
                    <a:gd name="T31" fmla="*/ 0 h 31"/>
                    <a:gd name="T32" fmla="*/ 5 w 98"/>
                    <a:gd name="T33" fmla="*/ 0 h 31"/>
                    <a:gd name="T34" fmla="*/ 0 w 98"/>
                    <a:gd name="T35" fmla="*/ 0 h 31"/>
                    <a:gd name="T36" fmla="*/ 0 w 98"/>
                    <a:gd name="T37" fmla="*/ 0 h 31"/>
                    <a:gd name="T38" fmla="*/ 0 w 98"/>
                    <a:gd name="T39" fmla="*/ 0 h 31"/>
                    <a:gd name="T40" fmla="*/ 0 w 98"/>
                    <a:gd name="T41" fmla="*/ 0 h 31"/>
                    <a:gd name="T42" fmla="*/ 0 w 98"/>
                    <a:gd name="T43" fmla="*/ 1 h 31"/>
                    <a:gd name="T44" fmla="*/ 0 w 98"/>
                    <a:gd name="T45" fmla="*/ 1 h 31"/>
                    <a:gd name="T46" fmla="*/ 0 w 98"/>
                    <a:gd name="T47" fmla="*/ 1 h 31"/>
                    <a:gd name="T48" fmla="*/ 0 w 98"/>
                    <a:gd name="T49" fmla="*/ 1 h 31"/>
                    <a:gd name="T50" fmla="*/ 0 w 98"/>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31"/>
                    <a:gd name="T80" fmla="*/ 98 w 9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31">
                      <a:moveTo>
                        <a:pt x="3" y="31"/>
                      </a:moveTo>
                      <a:lnTo>
                        <a:pt x="15" y="29"/>
                      </a:lnTo>
                      <a:lnTo>
                        <a:pt x="29" y="28"/>
                      </a:lnTo>
                      <a:lnTo>
                        <a:pt x="44" y="25"/>
                      </a:lnTo>
                      <a:lnTo>
                        <a:pt x="58" y="23"/>
                      </a:lnTo>
                      <a:lnTo>
                        <a:pt x="71" y="21"/>
                      </a:lnTo>
                      <a:lnTo>
                        <a:pt x="81" y="19"/>
                      </a:lnTo>
                      <a:lnTo>
                        <a:pt x="88" y="18"/>
                      </a:lnTo>
                      <a:lnTo>
                        <a:pt x="90" y="18"/>
                      </a:lnTo>
                      <a:lnTo>
                        <a:pt x="92" y="17"/>
                      </a:lnTo>
                      <a:lnTo>
                        <a:pt x="96" y="15"/>
                      </a:lnTo>
                      <a:lnTo>
                        <a:pt x="97" y="11"/>
                      </a:lnTo>
                      <a:lnTo>
                        <a:pt x="98" y="6"/>
                      </a:lnTo>
                      <a:lnTo>
                        <a:pt x="98" y="5"/>
                      </a:lnTo>
                      <a:lnTo>
                        <a:pt x="98" y="2"/>
                      </a:lnTo>
                      <a:lnTo>
                        <a:pt x="98" y="0"/>
                      </a:lnTo>
                      <a:lnTo>
                        <a:pt x="0" y="0"/>
                      </a:lnTo>
                      <a:lnTo>
                        <a:pt x="1" y="5"/>
                      </a:lnTo>
                      <a:lnTo>
                        <a:pt x="1" y="10"/>
                      </a:lnTo>
                      <a:lnTo>
                        <a:pt x="3" y="15"/>
                      </a:lnTo>
                      <a:lnTo>
                        <a:pt x="3" y="21"/>
                      </a:lnTo>
                      <a:lnTo>
                        <a:pt x="3" y="23"/>
                      </a:lnTo>
                      <a:lnTo>
                        <a:pt x="3" y="25"/>
                      </a:lnTo>
                      <a:lnTo>
                        <a:pt x="3" y="29"/>
                      </a:lnTo>
                      <a:lnTo>
                        <a:pt x="3" y="3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8" name="Freeform 210"/>
                <p:cNvSpPr>
                  <a:spLocks/>
                </p:cNvSpPr>
                <p:nvPr/>
              </p:nvSpPr>
              <p:spPr bwMode="auto">
                <a:xfrm>
                  <a:off x="4807" y="1871"/>
                  <a:ext cx="15" cy="54"/>
                </a:xfrm>
                <a:custGeom>
                  <a:avLst/>
                  <a:gdLst>
                    <a:gd name="T0" fmla="*/ 0 w 36"/>
                    <a:gd name="T1" fmla="*/ 0 h 119"/>
                    <a:gd name="T2" fmla="*/ 0 w 36"/>
                    <a:gd name="T3" fmla="*/ 0 h 119"/>
                    <a:gd name="T4" fmla="*/ 0 w 36"/>
                    <a:gd name="T5" fmla="*/ 0 h 119"/>
                    <a:gd name="T6" fmla="*/ 0 w 36"/>
                    <a:gd name="T7" fmla="*/ 0 h 119"/>
                    <a:gd name="T8" fmla="*/ 0 w 36"/>
                    <a:gd name="T9" fmla="*/ 0 h 119"/>
                    <a:gd name="T10" fmla="*/ 1 w 36"/>
                    <a:gd name="T11" fmla="*/ 5 h 119"/>
                    <a:gd name="T12" fmla="*/ 1 w 36"/>
                    <a:gd name="T13" fmla="*/ 5 h 119"/>
                    <a:gd name="T14" fmla="*/ 1 w 36"/>
                    <a:gd name="T15" fmla="*/ 5 h 119"/>
                    <a:gd name="T16" fmla="*/ 1 w 36"/>
                    <a:gd name="T17" fmla="*/ 5 h 119"/>
                    <a:gd name="T18" fmla="*/ 1 w 36"/>
                    <a:gd name="T19" fmla="*/ 5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16" y="0"/>
                      </a:moveTo>
                      <a:lnTo>
                        <a:pt x="12" y="0"/>
                      </a:lnTo>
                      <a:lnTo>
                        <a:pt x="8" y="0"/>
                      </a:lnTo>
                      <a:lnTo>
                        <a:pt x="5" y="0"/>
                      </a:lnTo>
                      <a:lnTo>
                        <a:pt x="0" y="0"/>
                      </a:lnTo>
                      <a:lnTo>
                        <a:pt x="22" y="119"/>
                      </a:lnTo>
                      <a:lnTo>
                        <a:pt x="26" y="119"/>
                      </a:lnTo>
                      <a:lnTo>
                        <a:pt x="29" y="119"/>
                      </a:lnTo>
                      <a:lnTo>
                        <a:pt x="33" y="119"/>
                      </a:lnTo>
                      <a:lnTo>
                        <a:pt x="36" y="119"/>
                      </a:lnTo>
                      <a:lnTo>
                        <a:pt x="16"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9" name="Freeform 211"/>
                <p:cNvSpPr>
                  <a:spLocks/>
                </p:cNvSpPr>
                <p:nvPr/>
              </p:nvSpPr>
              <p:spPr bwMode="auto">
                <a:xfrm>
                  <a:off x="4736" y="1871"/>
                  <a:ext cx="60" cy="54"/>
                </a:xfrm>
                <a:custGeom>
                  <a:avLst/>
                  <a:gdLst>
                    <a:gd name="T0" fmla="*/ 0 w 132"/>
                    <a:gd name="T1" fmla="*/ 0 h 119"/>
                    <a:gd name="T2" fmla="*/ 0 w 132"/>
                    <a:gd name="T3" fmla="*/ 1 h 119"/>
                    <a:gd name="T4" fmla="*/ 0 w 132"/>
                    <a:gd name="T5" fmla="*/ 2 h 119"/>
                    <a:gd name="T6" fmla="*/ 0 w 132"/>
                    <a:gd name="T7" fmla="*/ 4 h 119"/>
                    <a:gd name="T8" fmla="*/ 0 w 132"/>
                    <a:gd name="T9" fmla="*/ 5 h 119"/>
                    <a:gd name="T10" fmla="*/ 0 w 132"/>
                    <a:gd name="T11" fmla="*/ 5 h 119"/>
                    <a:gd name="T12" fmla="*/ 0 w 132"/>
                    <a:gd name="T13" fmla="*/ 5 h 119"/>
                    <a:gd name="T14" fmla="*/ 1 w 132"/>
                    <a:gd name="T15" fmla="*/ 5 h 119"/>
                    <a:gd name="T16" fmla="*/ 2 w 132"/>
                    <a:gd name="T17" fmla="*/ 5 h 119"/>
                    <a:gd name="T18" fmla="*/ 3 w 132"/>
                    <a:gd name="T19" fmla="*/ 5 h 119"/>
                    <a:gd name="T20" fmla="*/ 4 w 132"/>
                    <a:gd name="T21" fmla="*/ 5 h 119"/>
                    <a:gd name="T22" fmla="*/ 5 w 132"/>
                    <a:gd name="T23" fmla="*/ 5 h 119"/>
                    <a:gd name="T24" fmla="*/ 5 w 132"/>
                    <a:gd name="T25" fmla="*/ 5 h 119"/>
                    <a:gd name="T26" fmla="*/ 5 w 132"/>
                    <a:gd name="T27" fmla="*/ 0 h 119"/>
                    <a:gd name="T28" fmla="*/ 4 w 132"/>
                    <a:gd name="T29" fmla="*/ 0 h 119"/>
                    <a:gd name="T30" fmla="*/ 3 w 132"/>
                    <a:gd name="T31" fmla="*/ 0 h 119"/>
                    <a:gd name="T32" fmla="*/ 2 w 132"/>
                    <a:gd name="T33" fmla="*/ 0 h 119"/>
                    <a:gd name="T34" fmla="*/ 1 w 132"/>
                    <a:gd name="T35" fmla="*/ 0 h 119"/>
                    <a:gd name="T36" fmla="*/ 1 w 132"/>
                    <a:gd name="T37" fmla="*/ 0 h 119"/>
                    <a:gd name="T38" fmla="*/ 0 w 132"/>
                    <a:gd name="T39" fmla="*/ 0 h 119"/>
                    <a:gd name="T40" fmla="*/ 0 w 132"/>
                    <a:gd name="T41" fmla="*/ 0 h 119"/>
                    <a:gd name="T42" fmla="*/ 0 w 132"/>
                    <a:gd name="T43" fmla="*/ 0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119"/>
                    <a:gd name="T68" fmla="*/ 132 w 132"/>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119">
                      <a:moveTo>
                        <a:pt x="0" y="0"/>
                      </a:moveTo>
                      <a:lnTo>
                        <a:pt x="0" y="22"/>
                      </a:lnTo>
                      <a:lnTo>
                        <a:pt x="0" y="59"/>
                      </a:lnTo>
                      <a:lnTo>
                        <a:pt x="0" y="97"/>
                      </a:lnTo>
                      <a:lnTo>
                        <a:pt x="0" y="119"/>
                      </a:lnTo>
                      <a:lnTo>
                        <a:pt x="4" y="119"/>
                      </a:lnTo>
                      <a:lnTo>
                        <a:pt x="14" y="119"/>
                      </a:lnTo>
                      <a:lnTo>
                        <a:pt x="26" y="119"/>
                      </a:lnTo>
                      <a:lnTo>
                        <a:pt x="42" y="119"/>
                      </a:lnTo>
                      <a:lnTo>
                        <a:pt x="62" y="119"/>
                      </a:lnTo>
                      <a:lnTo>
                        <a:pt x="83" y="119"/>
                      </a:lnTo>
                      <a:lnTo>
                        <a:pt x="107" y="119"/>
                      </a:lnTo>
                      <a:lnTo>
                        <a:pt x="132" y="119"/>
                      </a:lnTo>
                      <a:lnTo>
                        <a:pt x="110" y="0"/>
                      </a:lnTo>
                      <a:lnTo>
                        <a:pt x="90" y="0"/>
                      </a:lnTo>
                      <a:lnTo>
                        <a:pt x="70" y="0"/>
                      </a:lnTo>
                      <a:lnTo>
                        <a:pt x="52" y="0"/>
                      </a:lnTo>
                      <a:lnTo>
                        <a:pt x="35" y="0"/>
                      </a:lnTo>
                      <a:lnTo>
                        <a:pt x="22" y="0"/>
                      </a:lnTo>
                      <a:lnTo>
                        <a:pt x="11" y="0"/>
                      </a:lnTo>
                      <a:lnTo>
                        <a:pt x="4"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0" name="Freeform 212"/>
                <p:cNvSpPr>
                  <a:spLocks/>
                </p:cNvSpPr>
                <p:nvPr/>
              </p:nvSpPr>
              <p:spPr bwMode="auto">
                <a:xfrm>
                  <a:off x="4840" y="1871"/>
                  <a:ext cx="16" cy="54"/>
                </a:xfrm>
                <a:custGeom>
                  <a:avLst/>
                  <a:gdLst>
                    <a:gd name="T0" fmla="*/ 0 w 36"/>
                    <a:gd name="T1" fmla="*/ 0 h 119"/>
                    <a:gd name="T2" fmla="*/ 1 w 36"/>
                    <a:gd name="T3" fmla="*/ 5 h 119"/>
                    <a:gd name="T4" fmla="*/ 1 w 36"/>
                    <a:gd name="T5" fmla="*/ 5 h 119"/>
                    <a:gd name="T6" fmla="*/ 1 w 36"/>
                    <a:gd name="T7" fmla="*/ 5 h 119"/>
                    <a:gd name="T8" fmla="*/ 1 w 36"/>
                    <a:gd name="T9" fmla="*/ 5 h 119"/>
                    <a:gd name="T10" fmla="*/ 1 w 36"/>
                    <a:gd name="T11" fmla="*/ 5 h 119"/>
                    <a:gd name="T12" fmla="*/ 0 w 36"/>
                    <a:gd name="T13" fmla="*/ 0 h 119"/>
                    <a:gd name="T14" fmla="*/ 0 w 36"/>
                    <a:gd name="T15" fmla="*/ 0 h 119"/>
                    <a:gd name="T16" fmla="*/ 0 w 36"/>
                    <a:gd name="T17" fmla="*/ 0 h 119"/>
                    <a:gd name="T18" fmla="*/ 0 w 36"/>
                    <a:gd name="T19" fmla="*/ 0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0" y="0"/>
                      </a:moveTo>
                      <a:lnTo>
                        <a:pt x="21" y="119"/>
                      </a:lnTo>
                      <a:lnTo>
                        <a:pt x="24" y="119"/>
                      </a:lnTo>
                      <a:lnTo>
                        <a:pt x="29" y="119"/>
                      </a:lnTo>
                      <a:lnTo>
                        <a:pt x="32" y="119"/>
                      </a:lnTo>
                      <a:lnTo>
                        <a:pt x="36" y="119"/>
                      </a:lnTo>
                      <a:lnTo>
                        <a:pt x="15" y="0"/>
                      </a:lnTo>
                      <a:lnTo>
                        <a:pt x="10" y="0"/>
                      </a:lnTo>
                      <a:lnTo>
                        <a:pt x="7" y="0"/>
                      </a:lnTo>
                      <a:lnTo>
                        <a:pt x="3"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1" name="Freeform 213"/>
                <p:cNvSpPr>
                  <a:spLocks/>
                </p:cNvSpPr>
                <p:nvPr/>
              </p:nvSpPr>
              <p:spPr bwMode="auto">
                <a:xfrm>
                  <a:off x="4855" y="1871"/>
                  <a:ext cx="61" cy="54"/>
                </a:xfrm>
                <a:custGeom>
                  <a:avLst/>
                  <a:gdLst>
                    <a:gd name="T0" fmla="*/ 6 w 134"/>
                    <a:gd name="T1" fmla="*/ 5 h 119"/>
                    <a:gd name="T2" fmla="*/ 5 w 134"/>
                    <a:gd name="T3" fmla="*/ 4 h 119"/>
                    <a:gd name="T4" fmla="*/ 5 w 134"/>
                    <a:gd name="T5" fmla="*/ 2 h 119"/>
                    <a:gd name="T6" fmla="*/ 5 w 134"/>
                    <a:gd name="T7" fmla="*/ 1 h 119"/>
                    <a:gd name="T8" fmla="*/ 5 w 134"/>
                    <a:gd name="T9" fmla="*/ 0 h 119"/>
                    <a:gd name="T10" fmla="*/ 5 w 134"/>
                    <a:gd name="T11" fmla="*/ 0 h 119"/>
                    <a:gd name="T12" fmla="*/ 4 w 134"/>
                    <a:gd name="T13" fmla="*/ 0 h 119"/>
                    <a:gd name="T14" fmla="*/ 4 w 134"/>
                    <a:gd name="T15" fmla="*/ 0 h 119"/>
                    <a:gd name="T16" fmla="*/ 4 w 134"/>
                    <a:gd name="T17" fmla="*/ 0 h 119"/>
                    <a:gd name="T18" fmla="*/ 4 w 134"/>
                    <a:gd name="T19" fmla="*/ 0 h 119"/>
                    <a:gd name="T20" fmla="*/ 3 w 134"/>
                    <a:gd name="T21" fmla="*/ 0 h 119"/>
                    <a:gd name="T22" fmla="*/ 3 w 134"/>
                    <a:gd name="T23" fmla="*/ 0 h 119"/>
                    <a:gd name="T24" fmla="*/ 2 w 134"/>
                    <a:gd name="T25" fmla="*/ 0 h 119"/>
                    <a:gd name="T26" fmla="*/ 2 w 134"/>
                    <a:gd name="T27" fmla="*/ 0 h 119"/>
                    <a:gd name="T28" fmla="*/ 1 w 134"/>
                    <a:gd name="T29" fmla="*/ 0 h 119"/>
                    <a:gd name="T30" fmla="*/ 1 w 134"/>
                    <a:gd name="T31" fmla="*/ 0 h 119"/>
                    <a:gd name="T32" fmla="*/ 0 w 134"/>
                    <a:gd name="T33" fmla="*/ 0 h 119"/>
                    <a:gd name="T34" fmla="*/ 1 w 134"/>
                    <a:gd name="T35" fmla="*/ 5 h 119"/>
                    <a:gd name="T36" fmla="*/ 2 w 134"/>
                    <a:gd name="T37" fmla="*/ 5 h 119"/>
                    <a:gd name="T38" fmla="*/ 3 w 134"/>
                    <a:gd name="T39" fmla="*/ 5 h 119"/>
                    <a:gd name="T40" fmla="*/ 4 w 134"/>
                    <a:gd name="T41" fmla="*/ 5 h 119"/>
                    <a:gd name="T42" fmla="*/ 4 w 134"/>
                    <a:gd name="T43" fmla="*/ 5 h 119"/>
                    <a:gd name="T44" fmla="*/ 5 w 134"/>
                    <a:gd name="T45" fmla="*/ 5 h 119"/>
                    <a:gd name="T46" fmla="*/ 5 w 134"/>
                    <a:gd name="T47" fmla="*/ 5 h 119"/>
                    <a:gd name="T48" fmla="*/ 5 w 134"/>
                    <a:gd name="T49" fmla="*/ 5 h 119"/>
                    <a:gd name="T50" fmla="*/ 6 w 134"/>
                    <a:gd name="T51" fmla="*/ 5 h 1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4"/>
                    <a:gd name="T79" fmla="*/ 0 h 119"/>
                    <a:gd name="T80" fmla="*/ 134 w 134"/>
                    <a:gd name="T81" fmla="*/ 119 h 1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4" h="119">
                      <a:moveTo>
                        <a:pt x="134" y="119"/>
                      </a:moveTo>
                      <a:lnTo>
                        <a:pt x="127" y="91"/>
                      </a:lnTo>
                      <a:lnTo>
                        <a:pt x="118" y="56"/>
                      </a:lnTo>
                      <a:lnTo>
                        <a:pt x="111" y="27"/>
                      </a:lnTo>
                      <a:lnTo>
                        <a:pt x="108" y="14"/>
                      </a:lnTo>
                      <a:lnTo>
                        <a:pt x="102" y="6"/>
                      </a:lnTo>
                      <a:lnTo>
                        <a:pt x="95" y="1"/>
                      </a:lnTo>
                      <a:lnTo>
                        <a:pt x="88" y="0"/>
                      </a:lnTo>
                      <a:lnTo>
                        <a:pt x="85" y="0"/>
                      </a:lnTo>
                      <a:lnTo>
                        <a:pt x="83" y="0"/>
                      </a:lnTo>
                      <a:lnTo>
                        <a:pt x="79" y="0"/>
                      </a:lnTo>
                      <a:lnTo>
                        <a:pt x="71" y="0"/>
                      </a:lnTo>
                      <a:lnTo>
                        <a:pt x="60" y="0"/>
                      </a:lnTo>
                      <a:lnTo>
                        <a:pt x="49" y="0"/>
                      </a:lnTo>
                      <a:lnTo>
                        <a:pt x="34" y="0"/>
                      </a:lnTo>
                      <a:lnTo>
                        <a:pt x="18" y="0"/>
                      </a:lnTo>
                      <a:lnTo>
                        <a:pt x="0" y="0"/>
                      </a:lnTo>
                      <a:lnTo>
                        <a:pt x="22" y="119"/>
                      </a:lnTo>
                      <a:lnTo>
                        <a:pt x="44" y="119"/>
                      </a:lnTo>
                      <a:lnTo>
                        <a:pt x="64" y="119"/>
                      </a:lnTo>
                      <a:lnTo>
                        <a:pt x="82" y="119"/>
                      </a:lnTo>
                      <a:lnTo>
                        <a:pt x="98" y="119"/>
                      </a:lnTo>
                      <a:lnTo>
                        <a:pt x="112" y="119"/>
                      </a:lnTo>
                      <a:lnTo>
                        <a:pt x="123" y="119"/>
                      </a:lnTo>
                      <a:lnTo>
                        <a:pt x="129" y="119"/>
                      </a:lnTo>
                      <a:lnTo>
                        <a:pt x="134" y="119"/>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2" name="Freeform 214"/>
                <p:cNvSpPr>
                  <a:spLocks/>
                </p:cNvSpPr>
                <p:nvPr/>
              </p:nvSpPr>
              <p:spPr bwMode="auto">
                <a:xfrm>
                  <a:off x="4825" y="1871"/>
                  <a:ext cx="24" cy="54"/>
                </a:xfrm>
                <a:custGeom>
                  <a:avLst/>
                  <a:gdLst>
                    <a:gd name="T0" fmla="*/ 0 w 53"/>
                    <a:gd name="T1" fmla="*/ 0 h 119"/>
                    <a:gd name="T2" fmla="*/ 1 w 53"/>
                    <a:gd name="T3" fmla="*/ 5 h 119"/>
                    <a:gd name="T4" fmla="*/ 1 w 53"/>
                    <a:gd name="T5" fmla="*/ 5 h 119"/>
                    <a:gd name="T6" fmla="*/ 1 w 53"/>
                    <a:gd name="T7" fmla="*/ 5 h 119"/>
                    <a:gd name="T8" fmla="*/ 2 w 53"/>
                    <a:gd name="T9" fmla="*/ 5 h 119"/>
                    <a:gd name="T10" fmla="*/ 2 w 53"/>
                    <a:gd name="T11" fmla="*/ 5 h 119"/>
                    <a:gd name="T12" fmla="*/ 1 w 53"/>
                    <a:gd name="T13" fmla="*/ 0 h 119"/>
                    <a:gd name="T14" fmla="*/ 1 w 53"/>
                    <a:gd name="T15" fmla="*/ 0 h 119"/>
                    <a:gd name="T16" fmla="*/ 0 w 53"/>
                    <a:gd name="T17" fmla="*/ 0 h 119"/>
                    <a:gd name="T18" fmla="*/ 0 w 53"/>
                    <a:gd name="T19" fmla="*/ 0 h 119"/>
                    <a:gd name="T20" fmla="*/ 0 w 53"/>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19"/>
                    <a:gd name="T35" fmla="*/ 53 w 53"/>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19">
                      <a:moveTo>
                        <a:pt x="0" y="0"/>
                      </a:moveTo>
                      <a:lnTo>
                        <a:pt x="19" y="119"/>
                      </a:lnTo>
                      <a:lnTo>
                        <a:pt x="27" y="119"/>
                      </a:lnTo>
                      <a:lnTo>
                        <a:pt x="36" y="119"/>
                      </a:lnTo>
                      <a:lnTo>
                        <a:pt x="45" y="119"/>
                      </a:lnTo>
                      <a:lnTo>
                        <a:pt x="53" y="119"/>
                      </a:lnTo>
                      <a:lnTo>
                        <a:pt x="32" y="0"/>
                      </a:lnTo>
                      <a:lnTo>
                        <a:pt x="24" y="0"/>
                      </a:lnTo>
                      <a:lnTo>
                        <a:pt x="16" y="0"/>
                      </a:lnTo>
                      <a:lnTo>
                        <a:pt x="8"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3" name="Freeform 215"/>
                <p:cNvSpPr>
                  <a:spLocks/>
                </p:cNvSpPr>
                <p:nvPr/>
              </p:nvSpPr>
              <p:spPr bwMode="auto">
                <a:xfrm>
                  <a:off x="4846" y="1871"/>
                  <a:ext cx="19" cy="54"/>
                </a:xfrm>
                <a:custGeom>
                  <a:avLst/>
                  <a:gdLst>
                    <a:gd name="T0" fmla="*/ 1 w 41"/>
                    <a:gd name="T1" fmla="*/ 0 h 119"/>
                    <a:gd name="T2" fmla="*/ 0 w 41"/>
                    <a:gd name="T3" fmla="*/ 0 h 119"/>
                    <a:gd name="T4" fmla="*/ 0 w 41"/>
                    <a:gd name="T5" fmla="*/ 0 h 119"/>
                    <a:gd name="T6" fmla="*/ 0 w 41"/>
                    <a:gd name="T7" fmla="*/ 0 h 119"/>
                    <a:gd name="T8" fmla="*/ 0 w 41"/>
                    <a:gd name="T9" fmla="*/ 0 h 119"/>
                    <a:gd name="T10" fmla="*/ 1 w 41"/>
                    <a:gd name="T11" fmla="*/ 5 h 119"/>
                    <a:gd name="T12" fmla="*/ 1 w 41"/>
                    <a:gd name="T13" fmla="*/ 5 h 119"/>
                    <a:gd name="T14" fmla="*/ 1 w 41"/>
                    <a:gd name="T15" fmla="*/ 5 h 119"/>
                    <a:gd name="T16" fmla="*/ 2 w 41"/>
                    <a:gd name="T17" fmla="*/ 5 h 119"/>
                    <a:gd name="T18" fmla="*/ 2 w 41"/>
                    <a:gd name="T19" fmla="*/ 5 h 119"/>
                    <a:gd name="T20" fmla="*/ 1 w 41"/>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119"/>
                    <a:gd name="T35" fmla="*/ 41 w 41"/>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119">
                      <a:moveTo>
                        <a:pt x="19" y="0"/>
                      </a:moveTo>
                      <a:lnTo>
                        <a:pt x="15" y="0"/>
                      </a:lnTo>
                      <a:lnTo>
                        <a:pt x="10" y="0"/>
                      </a:lnTo>
                      <a:lnTo>
                        <a:pt x="4" y="0"/>
                      </a:lnTo>
                      <a:lnTo>
                        <a:pt x="0" y="0"/>
                      </a:lnTo>
                      <a:lnTo>
                        <a:pt x="21" y="119"/>
                      </a:lnTo>
                      <a:lnTo>
                        <a:pt x="26" y="119"/>
                      </a:lnTo>
                      <a:lnTo>
                        <a:pt x="31" y="119"/>
                      </a:lnTo>
                      <a:lnTo>
                        <a:pt x="37" y="119"/>
                      </a:lnTo>
                      <a:lnTo>
                        <a:pt x="41" y="119"/>
                      </a:lnTo>
                      <a:lnTo>
                        <a:pt x="19"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4" name="Freeform 216"/>
                <p:cNvSpPr>
                  <a:spLocks/>
                </p:cNvSpPr>
                <p:nvPr/>
              </p:nvSpPr>
              <p:spPr bwMode="auto">
                <a:xfrm>
                  <a:off x="4786" y="1871"/>
                  <a:ext cx="31" cy="54"/>
                </a:xfrm>
                <a:custGeom>
                  <a:avLst/>
                  <a:gdLst>
                    <a:gd name="T0" fmla="*/ 0 w 67"/>
                    <a:gd name="T1" fmla="*/ 0 h 119"/>
                    <a:gd name="T2" fmla="*/ 1 w 67"/>
                    <a:gd name="T3" fmla="*/ 5 h 119"/>
                    <a:gd name="T4" fmla="*/ 1 w 67"/>
                    <a:gd name="T5" fmla="*/ 5 h 119"/>
                    <a:gd name="T6" fmla="*/ 1 w 67"/>
                    <a:gd name="T7" fmla="*/ 5 h 119"/>
                    <a:gd name="T8" fmla="*/ 2 w 67"/>
                    <a:gd name="T9" fmla="*/ 5 h 119"/>
                    <a:gd name="T10" fmla="*/ 2 w 67"/>
                    <a:gd name="T11" fmla="*/ 5 h 119"/>
                    <a:gd name="T12" fmla="*/ 2 w 67"/>
                    <a:gd name="T13" fmla="*/ 5 h 119"/>
                    <a:gd name="T14" fmla="*/ 3 w 67"/>
                    <a:gd name="T15" fmla="*/ 5 h 119"/>
                    <a:gd name="T16" fmla="*/ 3 w 67"/>
                    <a:gd name="T17" fmla="*/ 5 h 119"/>
                    <a:gd name="T18" fmla="*/ 3 w 67"/>
                    <a:gd name="T19" fmla="*/ 5 h 119"/>
                    <a:gd name="T20" fmla="*/ 2 w 67"/>
                    <a:gd name="T21" fmla="*/ 0 h 119"/>
                    <a:gd name="T22" fmla="*/ 2 w 67"/>
                    <a:gd name="T23" fmla="*/ 0 h 119"/>
                    <a:gd name="T24" fmla="*/ 1 w 67"/>
                    <a:gd name="T25" fmla="*/ 0 h 119"/>
                    <a:gd name="T26" fmla="*/ 1 w 67"/>
                    <a:gd name="T27" fmla="*/ 0 h 119"/>
                    <a:gd name="T28" fmla="*/ 1 w 67"/>
                    <a:gd name="T29" fmla="*/ 0 h 119"/>
                    <a:gd name="T30" fmla="*/ 1 w 67"/>
                    <a:gd name="T31" fmla="*/ 0 h 119"/>
                    <a:gd name="T32" fmla="*/ 0 w 67"/>
                    <a:gd name="T33" fmla="*/ 0 h 119"/>
                    <a:gd name="T34" fmla="*/ 0 w 67"/>
                    <a:gd name="T35" fmla="*/ 0 h 119"/>
                    <a:gd name="T36" fmla="*/ 0 w 67"/>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19"/>
                    <a:gd name="T59" fmla="*/ 67 w 67"/>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19">
                      <a:moveTo>
                        <a:pt x="0" y="0"/>
                      </a:moveTo>
                      <a:lnTo>
                        <a:pt x="22" y="119"/>
                      </a:lnTo>
                      <a:lnTo>
                        <a:pt x="28" y="119"/>
                      </a:lnTo>
                      <a:lnTo>
                        <a:pt x="34" y="119"/>
                      </a:lnTo>
                      <a:lnTo>
                        <a:pt x="39" y="119"/>
                      </a:lnTo>
                      <a:lnTo>
                        <a:pt x="45" y="119"/>
                      </a:lnTo>
                      <a:lnTo>
                        <a:pt x="50" y="119"/>
                      </a:lnTo>
                      <a:lnTo>
                        <a:pt x="56" y="119"/>
                      </a:lnTo>
                      <a:lnTo>
                        <a:pt x="61" y="119"/>
                      </a:lnTo>
                      <a:lnTo>
                        <a:pt x="67" y="119"/>
                      </a:lnTo>
                      <a:lnTo>
                        <a:pt x="45" y="0"/>
                      </a:lnTo>
                      <a:lnTo>
                        <a:pt x="39" y="0"/>
                      </a:lnTo>
                      <a:lnTo>
                        <a:pt x="34" y="0"/>
                      </a:lnTo>
                      <a:lnTo>
                        <a:pt x="28" y="0"/>
                      </a:lnTo>
                      <a:lnTo>
                        <a:pt x="23" y="0"/>
                      </a:lnTo>
                      <a:lnTo>
                        <a:pt x="18" y="0"/>
                      </a:lnTo>
                      <a:lnTo>
                        <a:pt x="12" y="0"/>
                      </a:lnTo>
                      <a:lnTo>
                        <a:pt x="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5" name="Freeform 217"/>
                <p:cNvSpPr>
                  <a:spLocks/>
                </p:cNvSpPr>
                <p:nvPr/>
              </p:nvSpPr>
              <p:spPr bwMode="auto">
                <a:xfrm>
                  <a:off x="4621" y="1871"/>
                  <a:ext cx="78" cy="54"/>
                </a:xfrm>
                <a:custGeom>
                  <a:avLst/>
                  <a:gdLst>
                    <a:gd name="T0" fmla="*/ 6 w 171"/>
                    <a:gd name="T1" fmla="*/ 0 h 119"/>
                    <a:gd name="T2" fmla="*/ 6 w 171"/>
                    <a:gd name="T3" fmla="*/ 0 h 119"/>
                    <a:gd name="T4" fmla="*/ 5 w 171"/>
                    <a:gd name="T5" fmla="*/ 0 h 119"/>
                    <a:gd name="T6" fmla="*/ 5 w 171"/>
                    <a:gd name="T7" fmla="*/ 0 h 119"/>
                    <a:gd name="T8" fmla="*/ 5 w 171"/>
                    <a:gd name="T9" fmla="*/ 0 h 119"/>
                    <a:gd name="T10" fmla="*/ 5 w 171"/>
                    <a:gd name="T11" fmla="*/ 0 h 119"/>
                    <a:gd name="T12" fmla="*/ 5 w 171"/>
                    <a:gd name="T13" fmla="*/ 0 h 119"/>
                    <a:gd name="T14" fmla="*/ 5 w 171"/>
                    <a:gd name="T15" fmla="*/ 0 h 119"/>
                    <a:gd name="T16" fmla="*/ 4 w 171"/>
                    <a:gd name="T17" fmla="*/ 0 h 119"/>
                    <a:gd name="T18" fmla="*/ 4 w 171"/>
                    <a:gd name="T19" fmla="*/ 1 h 119"/>
                    <a:gd name="T20" fmla="*/ 4 w 171"/>
                    <a:gd name="T21" fmla="*/ 1 h 119"/>
                    <a:gd name="T22" fmla="*/ 3 w 171"/>
                    <a:gd name="T23" fmla="*/ 2 h 119"/>
                    <a:gd name="T24" fmla="*/ 2 w 171"/>
                    <a:gd name="T25" fmla="*/ 2 h 119"/>
                    <a:gd name="T26" fmla="*/ 2 w 171"/>
                    <a:gd name="T27" fmla="*/ 3 h 119"/>
                    <a:gd name="T28" fmla="*/ 1 w 171"/>
                    <a:gd name="T29" fmla="*/ 4 h 119"/>
                    <a:gd name="T30" fmla="*/ 0 w 171"/>
                    <a:gd name="T31" fmla="*/ 5 h 119"/>
                    <a:gd name="T32" fmla="*/ 0 w 171"/>
                    <a:gd name="T33" fmla="*/ 5 h 119"/>
                    <a:gd name="T34" fmla="*/ 0 w 171"/>
                    <a:gd name="T35" fmla="*/ 5 h 119"/>
                    <a:gd name="T36" fmla="*/ 1 w 171"/>
                    <a:gd name="T37" fmla="*/ 5 h 119"/>
                    <a:gd name="T38" fmla="*/ 2 w 171"/>
                    <a:gd name="T39" fmla="*/ 5 h 119"/>
                    <a:gd name="T40" fmla="*/ 3 w 171"/>
                    <a:gd name="T41" fmla="*/ 5 h 119"/>
                    <a:gd name="T42" fmla="*/ 5 w 171"/>
                    <a:gd name="T43" fmla="*/ 5 h 119"/>
                    <a:gd name="T44" fmla="*/ 5 w 171"/>
                    <a:gd name="T45" fmla="*/ 5 h 119"/>
                    <a:gd name="T46" fmla="*/ 6 w 171"/>
                    <a:gd name="T47" fmla="*/ 5 h 119"/>
                    <a:gd name="T48" fmla="*/ 7 w 171"/>
                    <a:gd name="T49" fmla="*/ 5 h 119"/>
                    <a:gd name="T50" fmla="*/ 7 w 171"/>
                    <a:gd name="T51" fmla="*/ 0 h 119"/>
                    <a:gd name="T52" fmla="*/ 7 w 171"/>
                    <a:gd name="T53" fmla="*/ 0 h 119"/>
                    <a:gd name="T54" fmla="*/ 7 w 171"/>
                    <a:gd name="T55" fmla="*/ 0 h 119"/>
                    <a:gd name="T56" fmla="*/ 6 w 171"/>
                    <a:gd name="T57" fmla="*/ 0 h 119"/>
                    <a:gd name="T58" fmla="*/ 6 w 171"/>
                    <a:gd name="T59" fmla="*/ 0 h 119"/>
                    <a:gd name="T60" fmla="*/ 6 w 171"/>
                    <a:gd name="T61" fmla="*/ 0 h 119"/>
                    <a:gd name="T62" fmla="*/ 6 w 171"/>
                    <a:gd name="T63" fmla="*/ 0 h 119"/>
                    <a:gd name="T64" fmla="*/ 6 w 171"/>
                    <a:gd name="T65" fmla="*/ 0 h 119"/>
                    <a:gd name="T66" fmla="*/ 6 w 171"/>
                    <a:gd name="T67" fmla="*/ 0 h 1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1"/>
                    <a:gd name="T103" fmla="*/ 0 h 119"/>
                    <a:gd name="T104" fmla="*/ 171 w 171"/>
                    <a:gd name="T105" fmla="*/ 119 h 1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1" h="119">
                      <a:moveTo>
                        <a:pt x="134" y="0"/>
                      </a:moveTo>
                      <a:lnTo>
                        <a:pt x="133" y="0"/>
                      </a:lnTo>
                      <a:lnTo>
                        <a:pt x="131" y="0"/>
                      </a:lnTo>
                      <a:lnTo>
                        <a:pt x="126" y="0"/>
                      </a:lnTo>
                      <a:lnTo>
                        <a:pt x="122" y="1"/>
                      </a:lnTo>
                      <a:lnTo>
                        <a:pt x="116" y="4"/>
                      </a:lnTo>
                      <a:lnTo>
                        <a:pt x="109" y="6"/>
                      </a:lnTo>
                      <a:lnTo>
                        <a:pt x="102" y="11"/>
                      </a:lnTo>
                      <a:lnTo>
                        <a:pt x="94" y="16"/>
                      </a:lnTo>
                      <a:lnTo>
                        <a:pt x="91" y="20"/>
                      </a:lnTo>
                      <a:lnTo>
                        <a:pt x="82" y="29"/>
                      </a:lnTo>
                      <a:lnTo>
                        <a:pt x="70" y="43"/>
                      </a:lnTo>
                      <a:lnTo>
                        <a:pt x="54" y="60"/>
                      </a:lnTo>
                      <a:lnTo>
                        <a:pt x="38" y="77"/>
                      </a:lnTo>
                      <a:lnTo>
                        <a:pt x="23" y="94"/>
                      </a:lnTo>
                      <a:lnTo>
                        <a:pt x="9" y="109"/>
                      </a:lnTo>
                      <a:lnTo>
                        <a:pt x="0" y="119"/>
                      </a:lnTo>
                      <a:lnTo>
                        <a:pt x="11" y="119"/>
                      </a:lnTo>
                      <a:lnTo>
                        <a:pt x="29" y="119"/>
                      </a:lnTo>
                      <a:lnTo>
                        <a:pt x="51" y="119"/>
                      </a:lnTo>
                      <a:lnTo>
                        <a:pt x="76" y="119"/>
                      </a:lnTo>
                      <a:lnTo>
                        <a:pt x="101" y="119"/>
                      </a:lnTo>
                      <a:lnTo>
                        <a:pt x="126" y="119"/>
                      </a:lnTo>
                      <a:lnTo>
                        <a:pt x="150" y="119"/>
                      </a:lnTo>
                      <a:lnTo>
                        <a:pt x="171" y="119"/>
                      </a:lnTo>
                      <a:lnTo>
                        <a:pt x="171" y="0"/>
                      </a:lnTo>
                      <a:lnTo>
                        <a:pt x="164" y="0"/>
                      </a:lnTo>
                      <a:lnTo>
                        <a:pt x="157" y="0"/>
                      </a:lnTo>
                      <a:lnTo>
                        <a:pt x="152" y="0"/>
                      </a:lnTo>
                      <a:lnTo>
                        <a:pt x="146" y="0"/>
                      </a:lnTo>
                      <a:lnTo>
                        <a:pt x="141" y="0"/>
                      </a:lnTo>
                      <a:lnTo>
                        <a:pt x="138" y="0"/>
                      </a:lnTo>
                      <a:lnTo>
                        <a:pt x="135" y="0"/>
                      </a:lnTo>
                      <a:lnTo>
                        <a:pt x="134"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6" name="Freeform 218"/>
                <p:cNvSpPr>
                  <a:spLocks/>
                </p:cNvSpPr>
                <p:nvPr/>
              </p:nvSpPr>
              <p:spPr bwMode="auto">
                <a:xfrm>
                  <a:off x="4699" y="1871"/>
                  <a:ext cx="13" cy="54"/>
                </a:xfrm>
                <a:custGeom>
                  <a:avLst/>
                  <a:gdLst>
                    <a:gd name="T0" fmla="*/ 1 w 28"/>
                    <a:gd name="T1" fmla="*/ 0 h 119"/>
                    <a:gd name="T2" fmla="*/ 1 w 28"/>
                    <a:gd name="T3" fmla="*/ 0 h 119"/>
                    <a:gd name="T4" fmla="*/ 0 w 28"/>
                    <a:gd name="T5" fmla="*/ 0 h 119"/>
                    <a:gd name="T6" fmla="*/ 0 w 28"/>
                    <a:gd name="T7" fmla="*/ 0 h 119"/>
                    <a:gd name="T8" fmla="*/ 0 w 28"/>
                    <a:gd name="T9" fmla="*/ 0 h 119"/>
                    <a:gd name="T10" fmla="*/ 0 w 28"/>
                    <a:gd name="T11" fmla="*/ 5 h 119"/>
                    <a:gd name="T12" fmla="*/ 0 w 28"/>
                    <a:gd name="T13" fmla="*/ 5 h 119"/>
                    <a:gd name="T14" fmla="*/ 1 w 28"/>
                    <a:gd name="T15" fmla="*/ 5 h 119"/>
                    <a:gd name="T16" fmla="*/ 1 w 28"/>
                    <a:gd name="T17" fmla="*/ 5 h 119"/>
                    <a:gd name="T18" fmla="*/ 1 w 28"/>
                    <a:gd name="T19" fmla="*/ 5 h 119"/>
                    <a:gd name="T20" fmla="*/ 1 w 28"/>
                    <a:gd name="T21" fmla="*/ 4 h 119"/>
                    <a:gd name="T22" fmla="*/ 1 w 28"/>
                    <a:gd name="T23" fmla="*/ 2 h 119"/>
                    <a:gd name="T24" fmla="*/ 1 w 28"/>
                    <a:gd name="T25" fmla="*/ 1 h 119"/>
                    <a:gd name="T26" fmla="*/ 1 w 28"/>
                    <a:gd name="T27" fmla="*/ 0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119"/>
                    <a:gd name="T44" fmla="*/ 28 w 28"/>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119">
                      <a:moveTo>
                        <a:pt x="28" y="0"/>
                      </a:moveTo>
                      <a:lnTo>
                        <a:pt x="23" y="0"/>
                      </a:lnTo>
                      <a:lnTo>
                        <a:pt x="16" y="0"/>
                      </a:lnTo>
                      <a:lnTo>
                        <a:pt x="8" y="0"/>
                      </a:lnTo>
                      <a:lnTo>
                        <a:pt x="0" y="0"/>
                      </a:lnTo>
                      <a:lnTo>
                        <a:pt x="0" y="119"/>
                      </a:lnTo>
                      <a:lnTo>
                        <a:pt x="11" y="119"/>
                      </a:lnTo>
                      <a:lnTo>
                        <a:pt x="19" y="119"/>
                      </a:lnTo>
                      <a:lnTo>
                        <a:pt x="24" y="119"/>
                      </a:lnTo>
                      <a:lnTo>
                        <a:pt x="28" y="119"/>
                      </a:lnTo>
                      <a:lnTo>
                        <a:pt x="28" y="97"/>
                      </a:lnTo>
                      <a:lnTo>
                        <a:pt x="28" y="59"/>
                      </a:lnTo>
                      <a:lnTo>
                        <a:pt x="28" y="22"/>
                      </a:lnTo>
                      <a:lnTo>
                        <a:pt x="28"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7" name="Freeform 219"/>
                <p:cNvSpPr>
                  <a:spLocks/>
                </p:cNvSpPr>
                <p:nvPr/>
              </p:nvSpPr>
              <p:spPr bwMode="auto">
                <a:xfrm>
                  <a:off x="4517" y="1939"/>
                  <a:ext cx="70" cy="35"/>
                </a:xfrm>
                <a:custGeom>
                  <a:avLst/>
                  <a:gdLst>
                    <a:gd name="T0" fmla="*/ 1 w 156"/>
                    <a:gd name="T1" fmla="*/ 2 h 78"/>
                    <a:gd name="T2" fmla="*/ 1 w 156"/>
                    <a:gd name="T3" fmla="*/ 2 h 78"/>
                    <a:gd name="T4" fmla="*/ 2 w 156"/>
                    <a:gd name="T5" fmla="*/ 2 h 78"/>
                    <a:gd name="T6" fmla="*/ 2 w 156"/>
                    <a:gd name="T7" fmla="*/ 2 h 78"/>
                    <a:gd name="T8" fmla="*/ 3 w 156"/>
                    <a:gd name="T9" fmla="*/ 2 h 78"/>
                    <a:gd name="T10" fmla="*/ 4 w 156"/>
                    <a:gd name="T11" fmla="*/ 2 h 78"/>
                    <a:gd name="T12" fmla="*/ 4 w 156"/>
                    <a:gd name="T13" fmla="*/ 1 h 78"/>
                    <a:gd name="T14" fmla="*/ 5 w 156"/>
                    <a:gd name="T15" fmla="*/ 1 h 78"/>
                    <a:gd name="T16" fmla="*/ 5 w 156"/>
                    <a:gd name="T17" fmla="*/ 1 h 78"/>
                    <a:gd name="T18" fmla="*/ 6 w 156"/>
                    <a:gd name="T19" fmla="*/ 0 h 78"/>
                    <a:gd name="T20" fmla="*/ 6 w 156"/>
                    <a:gd name="T21" fmla="*/ 0 h 78"/>
                    <a:gd name="T22" fmla="*/ 5 w 156"/>
                    <a:gd name="T23" fmla="*/ 0 h 78"/>
                    <a:gd name="T24" fmla="*/ 5 w 156"/>
                    <a:gd name="T25" fmla="*/ 0 h 78"/>
                    <a:gd name="T26" fmla="*/ 4 w 156"/>
                    <a:gd name="T27" fmla="*/ 1 h 78"/>
                    <a:gd name="T28" fmla="*/ 3 w 156"/>
                    <a:gd name="T29" fmla="*/ 1 h 78"/>
                    <a:gd name="T30" fmla="*/ 2 w 156"/>
                    <a:gd name="T31" fmla="*/ 1 h 78"/>
                    <a:gd name="T32" fmla="*/ 2 w 156"/>
                    <a:gd name="T33" fmla="*/ 2 h 78"/>
                    <a:gd name="T34" fmla="*/ 1 w 156"/>
                    <a:gd name="T35" fmla="*/ 2 h 78"/>
                    <a:gd name="T36" fmla="*/ 1 w 156"/>
                    <a:gd name="T37" fmla="*/ 2 h 78"/>
                    <a:gd name="T38" fmla="*/ 0 w 156"/>
                    <a:gd name="T39" fmla="*/ 2 h 78"/>
                    <a:gd name="T40" fmla="*/ 0 w 156"/>
                    <a:gd name="T41" fmla="*/ 3 h 78"/>
                    <a:gd name="T42" fmla="*/ 0 w 156"/>
                    <a:gd name="T43" fmla="*/ 3 h 78"/>
                    <a:gd name="T44" fmla="*/ 0 w 156"/>
                    <a:gd name="T45" fmla="*/ 3 h 78"/>
                    <a:gd name="T46" fmla="*/ 0 w 156"/>
                    <a:gd name="T47" fmla="*/ 3 h 78"/>
                    <a:gd name="T48" fmla="*/ 1 w 156"/>
                    <a:gd name="T49" fmla="*/ 2 h 78"/>
                    <a:gd name="T50" fmla="*/ 1 w 156"/>
                    <a:gd name="T51" fmla="*/ 2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8"/>
                    <a:gd name="T80" fmla="*/ 156 w 156"/>
                    <a:gd name="T81" fmla="*/ 78 h 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8">
                      <a:moveTo>
                        <a:pt x="26" y="56"/>
                      </a:moveTo>
                      <a:lnTo>
                        <a:pt x="29" y="55"/>
                      </a:lnTo>
                      <a:lnTo>
                        <a:pt x="38" y="53"/>
                      </a:lnTo>
                      <a:lnTo>
                        <a:pt x="51" y="49"/>
                      </a:lnTo>
                      <a:lnTo>
                        <a:pt x="66" y="45"/>
                      </a:lnTo>
                      <a:lnTo>
                        <a:pt x="83" y="39"/>
                      </a:lnTo>
                      <a:lnTo>
                        <a:pt x="102" y="33"/>
                      </a:lnTo>
                      <a:lnTo>
                        <a:pt x="119" y="27"/>
                      </a:lnTo>
                      <a:lnTo>
                        <a:pt x="135" y="23"/>
                      </a:lnTo>
                      <a:lnTo>
                        <a:pt x="156" y="0"/>
                      </a:lnTo>
                      <a:lnTo>
                        <a:pt x="151" y="1"/>
                      </a:lnTo>
                      <a:lnTo>
                        <a:pt x="137" y="6"/>
                      </a:lnTo>
                      <a:lnTo>
                        <a:pt x="118" y="11"/>
                      </a:lnTo>
                      <a:lnTo>
                        <a:pt x="96" y="18"/>
                      </a:lnTo>
                      <a:lnTo>
                        <a:pt x="73" y="26"/>
                      </a:lnTo>
                      <a:lnTo>
                        <a:pt x="53" y="32"/>
                      </a:lnTo>
                      <a:lnTo>
                        <a:pt x="39" y="37"/>
                      </a:lnTo>
                      <a:lnTo>
                        <a:pt x="34" y="38"/>
                      </a:lnTo>
                      <a:lnTo>
                        <a:pt x="20" y="47"/>
                      </a:lnTo>
                      <a:lnTo>
                        <a:pt x="11" y="57"/>
                      </a:lnTo>
                      <a:lnTo>
                        <a:pt x="4" y="68"/>
                      </a:lnTo>
                      <a:lnTo>
                        <a:pt x="0" y="78"/>
                      </a:lnTo>
                      <a:lnTo>
                        <a:pt x="5" y="72"/>
                      </a:lnTo>
                      <a:lnTo>
                        <a:pt x="11" y="67"/>
                      </a:lnTo>
                      <a:lnTo>
                        <a:pt x="18" y="61"/>
                      </a:lnTo>
                      <a:lnTo>
                        <a:pt x="26" y="5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8" name="Freeform 220"/>
                <p:cNvSpPr>
                  <a:spLocks/>
                </p:cNvSpPr>
                <p:nvPr/>
              </p:nvSpPr>
              <p:spPr bwMode="auto">
                <a:xfrm>
                  <a:off x="4493" y="2034"/>
                  <a:ext cx="39" cy="4"/>
                </a:xfrm>
                <a:custGeom>
                  <a:avLst/>
                  <a:gdLst>
                    <a:gd name="T0" fmla="*/ 0 w 86"/>
                    <a:gd name="T1" fmla="*/ 0 h 12"/>
                    <a:gd name="T2" fmla="*/ 0 w 86"/>
                    <a:gd name="T3" fmla="*/ 0 h 12"/>
                    <a:gd name="T4" fmla="*/ 0 w 86"/>
                    <a:gd name="T5" fmla="*/ 0 h 12"/>
                    <a:gd name="T6" fmla="*/ 0 w 86"/>
                    <a:gd name="T7" fmla="*/ 0 h 12"/>
                    <a:gd name="T8" fmla="*/ 0 w 86"/>
                    <a:gd name="T9" fmla="*/ 0 h 12"/>
                    <a:gd name="T10" fmla="*/ 4 w 86"/>
                    <a:gd name="T11" fmla="*/ 0 h 12"/>
                    <a:gd name="T12" fmla="*/ 4 w 86"/>
                    <a:gd name="T13" fmla="*/ 0 h 12"/>
                    <a:gd name="T14" fmla="*/ 4 w 86"/>
                    <a:gd name="T15" fmla="*/ 0 h 12"/>
                    <a:gd name="T16" fmla="*/ 4 w 86"/>
                    <a:gd name="T17" fmla="*/ 0 h 12"/>
                    <a:gd name="T18" fmla="*/ 4 w 86"/>
                    <a:gd name="T19" fmla="*/ 0 h 12"/>
                    <a:gd name="T20" fmla="*/ 0 w 8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2"/>
                    <a:gd name="T35" fmla="*/ 86 w 8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2">
                      <a:moveTo>
                        <a:pt x="0" y="0"/>
                      </a:moveTo>
                      <a:lnTo>
                        <a:pt x="0" y="2"/>
                      </a:lnTo>
                      <a:lnTo>
                        <a:pt x="0" y="6"/>
                      </a:lnTo>
                      <a:lnTo>
                        <a:pt x="0" y="9"/>
                      </a:lnTo>
                      <a:lnTo>
                        <a:pt x="0" y="12"/>
                      </a:lnTo>
                      <a:lnTo>
                        <a:pt x="81" y="12"/>
                      </a:lnTo>
                      <a:lnTo>
                        <a:pt x="82" y="9"/>
                      </a:lnTo>
                      <a:lnTo>
                        <a:pt x="84" y="6"/>
                      </a:lnTo>
                      <a:lnTo>
                        <a:pt x="85" y="2"/>
                      </a:lnTo>
                      <a:lnTo>
                        <a:pt x="8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9" name="Freeform 221"/>
                <p:cNvSpPr>
                  <a:spLocks/>
                </p:cNvSpPr>
                <p:nvPr/>
              </p:nvSpPr>
              <p:spPr bwMode="auto">
                <a:xfrm>
                  <a:off x="4636" y="2034"/>
                  <a:ext cx="167" cy="4"/>
                </a:xfrm>
                <a:custGeom>
                  <a:avLst/>
                  <a:gdLst>
                    <a:gd name="T0" fmla="*/ 0 w 365"/>
                    <a:gd name="T1" fmla="*/ 0 h 12"/>
                    <a:gd name="T2" fmla="*/ 0 w 365"/>
                    <a:gd name="T3" fmla="*/ 0 h 12"/>
                    <a:gd name="T4" fmla="*/ 0 w 365"/>
                    <a:gd name="T5" fmla="*/ 0 h 12"/>
                    <a:gd name="T6" fmla="*/ 0 w 365"/>
                    <a:gd name="T7" fmla="*/ 0 h 12"/>
                    <a:gd name="T8" fmla="*/ 0 w 365"/>
                    <a:gd name="T9" fmla="*/ 0 h 12"/>
                    <a:gd name="T10" fmla="*/ 16 w 365"/>
                    <a:gd name="T11" fmla="*/ 0 h 12"/>
                    <a:gd name="T12" fmla="*/ 16 w 365"/>
                    <a:gd name="T13" fmla="*/ 0 h 12"/>
                    <a:gd name="T14" fmla="*/ 16 w 365"/>
                    <a:gd name="T15" fmla="*/ 0 h 12"/>
                    <a:gd name="T16" fmla="*/ 16 w 365"/>
                    <a:gd name="T17" fmla="*/ 0 h 12"/>
                    <a:gd name="T18" fmla="*/ 16 w 365"/>
                    <a:gd name="T19" fmla="*/ 0 h 12"/>
                    <a:gd name="T20" fmla="*/ 0 w 365"/>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5"/>
                    <a:gd name="T34" fmla="*/ 0 h 12"/>
                    <a:gd name="T35" fmla="*/ 365 w 365"/>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5" h="12">
                      <a:moveTo>
                        <a:pt x="0" y="0"/>
                      </a:moveTo>
                      <a:lnTo>
                        <a:pt x="1" y="2"/>
                      </a:lnTo>
                      <a:lnTo>
                        <a:pt x="2" y="6"/>
                      </a:lnTo>
                      <a:lnTo>
                        <a:pt x="3" y="9"/>
                      </a:lnTo>
                      <a:lnTo>
                        <a:pt x="5" y="12"/>
                      </a:lnTo>
                      <a:lnTo>
                        <a:pt x="361" y="12"/>
                      </a:lnTo>
                      <a:lnTo>
                        <a:pt x="362" y="9"/>
                      </a:lnTo>
                      <a:lnTo>
                        <a:pt x="363" y="6"/>
                      </a:lnTo>
                      <a:lnTo>
                        <a:pt x="364" y="2"/>
                      </a:lnTo>
                      <a:lnTo>
                        <a:pt x="365"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30" name="Freeform 222"/>
                <p:cNvSpPr>
                  <a:spLocks/>
                </p:cNvSpPr>
                <p:nvPr/>
              </p:nvSpPr>
              <p:spPr bwMode="auto">
                <a:xfrm>
                  <a:off x="4906" y="2034"/>
                  <a:ext cx="49" cy="4"/>
                </a:xfrm>
                <a:custGeom>
                  <a:avLst/>
                  <a:gdLst>
                    <a:gd name="T0" fmla="*/ 0 w 106"/>
                    <a:gd name="T1" fmla="*/ 0 h 12"/>
                    <a:gd name="T2" fmla="*/ 0 w 106"/>
                    <a:gd name="T3" fmla="*/ 0 h 12"/>
                    <a:gd name="T4" fmla="*/ 0 w 106"/>
                    <a:gd name="T5" fmla="*/ 0 h 12"/>
                    <a:gd name="T6" fmla="*/ 0 w 106"/>
                    <a:gd name="T7" fmla="*/ 0 h 12"/>
                    <a:gd name="T8" fmla="*/ 0 w 106"/>
                    <a:gd name="T9" fmla="*/ 0 h 12"/>
                    <a:gd name="T10" fmla="*/ 5 w 106"/>
                    <a:gd name="T11" fmla="*/ 0 h 12"/>
                    <a:gd name="T12" fmla="*/ 5 w 106"/>
                    <a:gd name="T13" fmla="*/ 0 h 12"/>
                    <a:gd name="T14" fmla="*/ 5 w 106"/>
                    <a:gd name="T15" fmla="*/ 0 h 12"/>
                    <a:gd name="T16" fmla="*/ 5 w 106"/>
                    <a:gd name="T17" fmla="*/ 0 h 12"/>
                    <a:gd name="T18" fmla="*/ 5 w 106"/>
                    <a:gd name="T19" fmla="*/ 0 h 12"/>
                    <a:gd name="T20" fmla="*/ 0 w 10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
                    <a:gd name="T35" fmla="*/ 106 w 10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
                      <a:moveTo>
                        <a:pt x="0" y="0"/>
                      </a:moveTo>
                      <a:lnTo>
                        <a:pt x="1" y="2"/>
                      </a:lnTo>
                      <a:lnTo>
                        <a:pt x="2" y="6"/>
                      </a:lnTo>
                      <a:lnTo>
                        <a:pt x="4" y="9"/>
                      </a:lnTo>
                      <a:lnTo>
                        <a:pt x="5" y="12"/>
                      </a:lnTo>
                      <a:lnTo>
                        <a:pt x="106" y="12"/>
                      </a:lnTo>
                      <a:lnTo>
                        <a:pt x="106" y="9"/>
                      </a:lnTo>
                      <a:lnTo>
                        <a:pt x="106" y="6"/>
                      </a:lnTo>
                      <a:lnTo>
                        <a:pt x="106" y="2"/>
                      </a:lnTo>
                      <a:lnTo>
                        <a:pt x="10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grpSp>
            <p:nvGrpSpPr>
              <p:cNvPr id="7" name="Group 452"/>
              <p:cNvGrpSpPr>
                <a:grpSpLocks/>
              </p:cNvGrpSpPr>
              <p:nvPr/>
            </p:nvGrpSpPr>
            <p:grpSpPr bwMode="auto">
              <a:xfrm>
                <a:off x="1344" y="960"/>
                <a:ext cx="653" cy="263"/>
                <a:chOff x="4080" y="1165"/>
                <a:chExt cx="1278" cy="514"/>
              </a:xfrm>
            </p:grpSpPr>
            <p:sp>
              <p:nvSpPr>
                <p:cNvPr id="79892" name="Freeform 234"/>
                <p:cNvSpPr>
                  <a:spLocks/>
                </p:cNvSpPr>
                <p:nvPr/>
              </p:nvSpPr>
              <p:spPr bwMode="auto">
                <a:xfrm>
                  <a:off x="4177" y="1490"/>
                  <a:ext cx="213" cy="90"/>
                </a:xfrm>
                <a:custGeom>
                  <a:avLst/>
                  <a:gdLst>
                    <a:gd name="T0" fmla="*/ 3 w 853"/>
                    <a:gd name="T1" fmla="*/ 1 h 362"/>
                    <a:gd name="T2" fmla="*/ 3 w 853"/>
                    <a:gd name="T3" fmla="*/ 1 h 362"/>
                    <a:gd name="T4" fmla="*/ 3 w 853"/>
                    <a:gd name="T5" fmla="*/ 1 h 362"/>
                    <a:gd name="T6" fmla="*/ 3 w 853"/>
                    <a:gd name="T7" fmla="*/ 1 h 362"/>
                    <a:gd name="T8" fmla="*/ 3 w 853"/>
                    <a:gd name="T9" fmla="*/ 1 h 362"/>
                    <a:gd name="T10" fmla="*/ 3 w 853"/>
                    <a:gd name="T11" fmla="*/ 0 h 362"/>
                    <a:gd name="T12" fmla="*/ 2 w 853"/>
                    <a:gd name="T13" fmla="*/ 0 h 362"/>
                    <a:gd name="T14" fmla="*/ 2 w 853"/>
                    <a:gd name="T15" fmla="*/ 0 h 362"/>
                    <a:gd name="T16" fmla="*/ 2 w 853"/>
                    <a:gd name="T17" fmla="*/ 0 h 362"/>
                    <a:gd name="T18" fmla="*/ 2 w 853"/>
                    <a:gd name="T19" fmla="*/ 0 h 362"/>
                    <a:gd name="T20" fmla="*/ 1 w 853"/>
                    <a:gd name="T21" fmla="*/ 0 h 362"/>
                    <a:gd name="T22" fmla="*/ 1 w 853"/>
                    <a:gd name="T23" fmla="*/ 0 h 362"/>
                    <a:gd name="T24" fmla="*/ 1 w 853"/>
                    <a:gd name="T25" fmla="*/ 0 h 362"/>
                    <a:gd name="T26" fmla="*/ 1 w 853"/>
                    <a:gd name="T27" fmla="*/ 0 h 362"/>
                    <a:gd name="T28" fmla="*/ 0 w 853"/>
                    <a:gd name="T29" fmla="*/ 0 h 362"/>
                    <a:gd name="T30" fmla="*/ 0 w 853"/>
                    <a:gd name="T31" fmla="*/ 0 h 362"/>
                    <a:gd name="T32" fmla="*/ 0 w 853"/>
                    <a:gd name="T33" fmla="*/ 0 h 362"/>
                    <a:gd name="T34" fmla="*/ 0 w 853"/>
                    <a:gd name="T35" fmla="*/ 0 h 362"/>
                    <a:gd name="T36" fmla="*/ 0 w 853"/>
                    <a:gd name="T37" fmla="*/ 0 h 362"/>
                    <a:gd name="T38" fmla="*/ 1 w 853"/>
                    <a:gd name="T39" fmla="*/ 0 h 362"/>
                    <a:gd name="T40" fmla="*/ 1 w 853"/>
                    <a:gd name="T41" fmla="*/ 0 h 362"/>
                    <a:gd name="T42" fmla="*/ 1 w 853"/>
                    <a:gd name="T43" fmla="*/ 0 h 362"/>
                    <a:gd name="T44" fmla="*/ 1 w 853"/>
                    <a:gd name="T45" fmla="*/ 0 h 362"/>
                    <a:gd name="T46" fmla="*/ 1 w 853"/>
                    <a:gd name="T47" fmla="*/ 0 h 362"/>
                    <a:gd name="T48" fmla="*/ 2 w 853"/>
                    <a:gd name="T49" fmla="*/ 0 h 362"/>
                    <a:gd name="T50" fmla="*/ 2 w 853"/>
                    <a:gd name="T51" fmla="*/ 0 h 362"/>
                    <a:gd name="T52" fmla="*/ 2 w 853"/>
                    <a:gd name="T53" fmla="*/ 1 h 362"/>
                    <a:gd name="T54" fmla="*/ 2 w 853"/>
                    <a:gd name="T55" fmla="*/ 1 h 362"/>
                    <a:gd name="T56" fmla="*/ 2 w 853"/>
                    <a:gd name="T57" fmla="*/ 1 h 362"/>
                    <a:gd name="T58" fmla="*/ 3 w 853"/>
                    <a:gd name="T59" fmla="*/ 1 h 362"/>
                    <a:gd name="T60" fmla="*/ 3 w 853"/>
                    <a:gd name="T61" fmla="*/ 1 h 362"/>
                    <a:gd name="T62" fmla="*/ 3 w 853"/>
                    <a:gd name="T63" fmla="*/ 1 h 362"/>
                    <a:gd name="T64" fmla="*/ 3 w 853"/>
                    <a:gd name="T65" fmla="*/ 1 h 3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3"/>
                    <a:gd name="T100" fmla="*/ 0 h 362"/>
                    <a:gd name="T101" fmla="*/ 853 w 853"/>
                    <a:gd name="T102" fmla="*/ 362 h 3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3" h="362">
                      <a:moveTo>
                        <a:pt x="853" y="362"/>
                      </a:moveTo>
                      <a:lnTo>
                        <a:pt x="828" y="312"/>
                      </a:lnTo>
                      <a:lnTo>
                        <a:pt x="798" y="269"/>
                      </a:lnTo>
                      <a:lnTo>
                        <a:pt x="763" y="228"/>
                      </a:lnTo>
                      <a:lnTo>
                        <a:pt x="725" y="190"/>
                      </a:lnTo>
                      <a:lnTo>
                        <a:pt x="685" y="155"/>
                      </a:lnTo>
                      <a:lnTo>
                        <a:pt x="639" y="125"/>
                      </a:lnTo>
                      <a:lnTo>
                        <a:pt x="586" y="97"/>
                      </a:lnTo>
                      <a:lnTo>
                        <a:pt x="533" y="74"/>
                      </a:lnTo>
                      <a:lnTo>
                        <a:pt x="475" y="51"/>
                      </a:lnTo>
                      <a:lnTo>
                        <a:pt x="415" y="35"/>
                      </a:lnTo>
                      <a:lnTo>
                        <a:pt x="353" y="21"/>
                      </a:lnTo>
                      <a:lnTo>
                        <a:pt x="288" y="11"/>
                      </a:lnTo>
                      <a:lnTo>
                        <a:pt x="219" y="3"/>
                      </a:lnTo>
                      <a:lnTo>
                        <a:pt x="147" y="0"/>
                      </a:lnTo>
                      <a:lnTo>
                        <a:pt x="76" y="0"/>
                      </a:lnTo>
                      <a:lnTo>
                        <a:pt x="0" y="3"/>
                      </a:lnTo>
                      <a:lnTo>
                        <a:pt x="62" y="16"/>
                      </a:lnTo>
                      <a:lnTo>
                        <a:pt x="122" y="30"/>
                      </a:lnTo>
                      <a:lnTo>
                        <a:pt x="182" y="44"/>
                      </a:lnTo>
                      <a:lnTo>
                        <a:pt x="236" y="57"/>
                      </a:lnTo>
                      <a:lnTo>
                        <a:pt x="290" y="74"/>
                      </a:lnTo>
                      <a:lnTo>
                        <a:pt x="342" y="92"/>
                      </a:lnTo>
                      <a:lnTo>
                        <a:pt x="394" y="111"/>
                      </a:lnTo>
                      <a:lnTo>
                        <a:pt x="445" y="131"/>
                      </a:lnTo>
                      <a:lnTo>
                        <a:pt x="494" y="152"/>
                      </a:lnTo>
                      <a:lnTo>
                        <a:pt x="543" y="177"/>
                      </a:lnTo>
                      <a:lnTo>
                        <a:pt x="595" y="201"/>
                      </a:lnTo>
                      <a:lnTo>
                        <a:pt x="644" y="231"/>
                      </a:lnTo>
                      <a:lnTo>
                        <a:pt x="695" y="258"/>
                      </a:lnTo>
                      <a:lnTo>
                        <a:pt x="747" y="291"/>
                      </a:lnTo>
                      <a:lnTo>
                        <a:pt x="798" y="326"/>
                      </a:lnTo>
                      <a:lnTo>
                        <a:pt x="853" y="362"/>
                      </a:lnTo>
                      <a:close/>
                    </a:path>
                  </a:pathLst>
                </a:custGeom>
                <a:solidFill>
                  <a:srgbClr val="9993A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3" name="Freeform 247"/>
                <p:cNvSpPr>
                  <a:spLocks/>
                </p:cNvSpPr>
                <p:nvPr/>
              </p:nvSpPr>
              <p:spPr bwMode="auto">
                <a:xfrm>
                  <a:off x="4080" y="1165"/>
                  <a:ext cx="1278" cy="440"/>
                </a:xfrm>
                <a:custGeom>
                  <a:avLst/>
                  <a:gdLst>
                    <a:gd name="T0" fmla="*/ 0 w 5110"/>
                    <a:gd name="T1" fmla="*/ 6 h 1758"/>
                    <a:gd name="T2" fmla="*/ 0 w 5110"/>
                    <a:gd name="T3" fmla="*/ 5 h 1758"/>
                    <a:gd name="T4" fmla="*/ 1 w 5110"/>
                    <a:gd name="T5" fmla="*/ 5 h 1758"/>
                    <a:gd name="T6" fmla="*/ 1 w 5110"/>
                    <a:gd name="T7" fmla="*/ 4 h 1758"/>
                    <a:gd name="T8" fmla="*/ 2 w 5110"/>
                    <a:gd name="T9" fmla="*/ 4 h 1758"/>
                    <a:gd name="T10" fmla="*/ 3 w 5110"/>
                    <a:gd name="T11" fmla="*/ 4 h 1758"/>
                    <a:gd name="T12" fmla="*/ 3 w 5110"/>
                    <a:gd name="T13" fmla="*/ 4 h 1758"/>
                    <a:gd name="T14" fmla="*/ 3 w 5110"/>
                    <a:gd name="T15" fmla="*/ 3 h 1758"/>
                    <a:gd name="T16" fmla="*/ 3 w 5110"/>
                    <a:gd name="T17" fmla="*/ 3 h 1758"/>
                    <a:gd name="T18" fmla="*/ 3 w 5110"/>
                    <a:gd name="T19" fmla="*/ 3 h 1758"/>
                    <a:gd name="T20" fmla="*/ 3 w 5110"/>
                    <a:gd name="T21" fmla="*/ 2 h 1758"/>
                    <a:gd name="T22" fmla="*/ 3 w 5110"/>
                    <a:gd name="T23" fmla="*/ 2 h 1758"/>
                    <a:gd name="T24" fmla="*/ 3 w 5110"/>
                    <a:gd name="T25" fmla="*/ 2 h 1758"/>
                    <a:gd name="T26" fmla="*/ 3 w 5110"/>
                    <a:gd name="T27" fmla="*/ 2 h 1758"/>
                    <a:gd name="T28" fmla="*/ 4 w 5110"/>
                    <a:gd name="T29" fmla="*/ 2 h 1758"/>
                    <a:gd name="T30" fmla="*/ 4 w 5110"/>
                    <a:gd name="T31" fmla="*/ 1 h 1758"/>
                    <a:gd name="T32" fmla="*/ 4 w 5110"/>
                    <a:gd name="T33" fmla="*/ 1 h 1758"/>
                    <a:gd name="T34" fmla="*/ 5 w 5110"/>
                    <a:gd name="T35" fmla="*/ 1 h 1758"/>
                    <a:gd name="T36" fmla="*/ 5 w 5110"/>
                    <a:gd name="T37" fmla="*/ 1 h 1758"/>
                    <a:gd name="T38" fmla="*/ 5 w 5110"/>
                    <a:gd name="T39" fmla="*/ 0 h 1758"/>
                    <a:gd name="T40" fmla="*/ 9 w 5110"/>
                    <a:gd name="T41" fmla="*/ 4 h 1758"/>
                    <a:gd name="T42" fmla="*/ 10 w 5110"/>
                    <a:gd name="T43" fmla="*/ 3 h 1758"/>
                    <a:gd name="T44" fmla="*/ 10 w 5110"/>
                    <a:gd name="T45" fmla="*/ 3 h 1758"/>
                    <a:gd name="T46" fmla="*/ 10 w 5110"/>
                    <a:gd name="T47" fmla="*/ 3 h 1758"/>
                    <a:gd name="T48" fmla="*/ 10 w 5110"/>
                    <a:gd name="T49" fmla="*/ 3 h 1758"/>
                    <a:gd name="T50" fmla="*/ 11 w 5110"/>
                    <a:gd name="T51" fmla="*/ 3 h 1758"/>
                    <a:gd name="T52" fmla="*/ 14 w 5110"/>
                    <a:gd name="T53" fmla="*/ 4 h 1758"/>
                    <a:gd name="T54" fmla="*/ 15 w 5110"/>
                    <a:gd name="T55" fmla="*/ 3 h 1758"/>
                    <a:gd name="T56" fmla="*/ 15 w 5110"/>
                    <a:gd name="T57" fmla="*/ 3 h 1758"/>
                    <a:gd name="T58" fmla="*/ 15 w 5110"/>
                    <a:gd name="T59" fmla="*/ 3 h 1758"/>
                    <a:gd name="T60" fmla="*/ 15 w 5110"/>
                    <a:gd name="T61" fmla="*/ 3 h 1758"/>
                    <a:gd name="T62" fmla="*/ 15 w 5110"/>
                    <a:gd name="T63" fmla="*/ 4 h 1758"/>
                    <a:gd name="T64" fmla="*/ 16 w 5110"/>
                    <a:gd name="T65" fmla="*/ 4 h 1758"/>
                    <a:gd name="T66" fmla="*/ 16 w 5110"/>
                    <a:gd name="T67" fmla="*/ 4 h 1758"/>
                    <a:gd name="T68" fmla="*/ 15 w 5110"/>
                    <a:gd name="T69" fmla="*/ 3 h 1758"/>
                    <a:gd name="T70" fmla="*/ 15 w 5110"/>
                    <a:gd name="T71" fmla="*/ 3 h 1758"/>
                    <a:gd name="T72" fmla="*/ 15 w 5110"/>
                    <a:gd name="T73" fmla="*/ 2 h 1758"/>
                    <a:gd name="T74" fmla="*/ 15 w 5110"/>
                    <a:gd name="T75" fmla="*/ 2 h 1758"/>
                    <a:gd name="T76" fmla="*/ 15 w 5110"/>
                    <a:gd name="T77" fmla="*/ 2 h 1758"/>
                    <a:gd name="T78" fmla="*/ 15 w 5110"/>
                    <a:gd name="T79" fmla="*/ 2 h 1758"/>
                    <a:gd name="T80" fmla="*/ 17 w 5110"/>
                    <a:gd name="T81" fmla="*/ 4 h 1758"/>
                    <a:gd name="T82" fmla="*/ 17 w 5110"/>
                    <a:gd name="T83" fmla="*/ 4 h 1758"/>
                    <a:gd name="T84" fmla="*/ 18 w 5110"/>
                    <a:gd name="T85" fmla="*/ 4 h 1758"/>
                    <a:gd name="T86" fmla="*/ 18 w 5110"/>
                    <a:gd name="T87" fmla="*/ 4 h 1758"/>
                    <a:gd name="T88" fmla="*/ 18 w 5110"/>
                    <a:gd name="T89" fmla="*/ 4 h 1758"/>
                    <a:gd name="T90" fmla="*/ 19 w 5110"/>
                    <a:gd name="T91" fmla="*/ 5 h 1758"/>
                    <a:gd name="T92" fmla="*/ 19 w 5110"/>
                    <a:gd name="T93" fmla="*/ 5 h 1758"/>
                    <a:gd name="T94" fmla="*/ 19 w 5110"/>
                    <a:gd name="T95" fmla="*/ 5 h 1758"/>
                    <a:gd name="T96" fmla="*/ 19 w 5110"/>
                    <a:gd name="T97" fmla="*/ 6 h 1758"/>
                    <a:gd name="T98" fmla="*/ 20 w 5110"/>
                    <a:gd name="T99" fmla="*/ 6 h 1758"/>
                    <a:gd name="T100" fmla="*/ 20 w 5110"/>
                    <a:gd name="T101" fmla="*/ 6 h 1758"/>
                    <a:gd name="T102" fmla="*/ 20 w 5110"/>
                    <a:gd name="T103" fmla="*/ 7 h 1758"/>
                    <a:gd name="T104" fmla="*/ 19 w 5110"/>
                    <a:gd name="T105" fmla="*/ 7 h 1758"/>
                    <a:gd name="T106" fmla="*/ 18 w 5110"/>
                    <a:gd name="T107" fmla="*/ 7 h 1758"/>
                    <a:gd name="T108" fmla="*/ 12 w 5110"/>
                    <a:gd name="T109" fmla="*/ 7 h 1758"/>
                    <a:gd name="T110" fmla="*/ 8 w 5110"/>
                    <a:gd name="T111" fmla="*/ 7 h 1758"/>
                    <a:gd name="T112" fmla="*/ 1 w 5110"/>
                    <a:gd name="T113" fmla="*/ 7 h 1758"/>
                    <a:gd name="T114" fmla="*/ 0 w 5110"/>
                    <a:gd name="T115" fmla="*/ 7 h 17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10"/>
                    <a:gd name="T175" fmla="*/ 0 h 1758"/>
                    <a:gd name="T176" fmla="*/ 5110 w 5110"/>
                    <a:gd name="T177" fmla="*/ 1758 h 17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10" h="1758">
                      <a:moveTo>
                        <a:pt x="0" y="1636"/>
                      </a:moveTo>
                      <a:lnTo>
                        <a:pt x="9" y="1535"/>
                      </a:lnTo>
                      <a:lnTo>
                        <a:pt x="30" y="1443"/>
                      </a:lnTo>
                      <a:lnTo>
                        <a:pt x="65" y="1359"/>
                      </a:lnTo>
                      <a:lnTo>
                        <a:pt x="114" y="1280"/>
                      </a:lnTo>
                      <a:lnTo>
                        <a:pt x="174" y="1209"/>
                      </a:lnTo>
                      <a:lnTo>
                        <a:pt x="245" y="1144"/>
                      </a:lnTo>
                      <a:lnTo>
                        <a:pt x="326" y="1084"/>
                      </a:lnTo>
                      <a:lnTo>
                        <a:pt x="416" y="1033"/>
                      </a:lnTo>
                      <a:lnTo>
                        <a:pt x="481" y="1008"/>
                      </a:lnTo>
                      <a:lnTo>
                        <a:pt x="540" y="987"/>
                      </a:lnTo>
                      <a:lnTo>
                        <a:pt x="598" y="962"/>
                      </a:lnTo>
                      <a:lnTo>
                        <a:pt x="644" y="935"/>
                      </a:lnTo>
                      <a:lnTo>
                        <a:pt x="676" y="900"/>
                      </a:lnTo>
                      <a:lnTo>
                        <a:pt x="693" y="856"/>
                      </a:lnTo>
                      <a:lnTo>
                        <a:pt x="688" y="801"/>
                      </a:lnTo>
                      <a:lnTo>
                        <a:pt x="660" y="731"/>
                      </a:lnTo>
                      <a:lnTo>
                        <a:pt x="706" y="709"/>
                      </a:lnTo>
                      <a:lnTo>
                        <a:pt x="744" y="682"/>
                      </a:lnTo>
                      <a:lnTo>
                        <a:pt x="769" y="646"/>
                      </a:lnTo>
                      <a:lnTo>
                        <a:pt x="785" y="609"/>
                      </a:lnTo>
                      <a:lnTo>
                        <a:pt x="788" y="570"/>
                      </a:lnTo>
                      <a:lnTo>
                        <a:pt x="776" y="533"/>
                      </a:lnTo>
                      <a:lnTo>
                        <a:pt x="755" y="498"/>
                      </a:lnTo>
                      <a:lnTo>
                        <a:pt x="718" y="464"/>
                      </a:lnTo>
                      <a:lnTo>
                        <a:pt x="760" y="457"/>
                      </a:lnTo>
                      <a:lnTo>
                        <a:pt x="806" y="446"/>
                      </a:lnTo>
                      <a:lnTo>
                        <a:pt x="850" y="429"/>
                      </a:lnTo>
                      <a:lnTo>
                        <a:pt x="891" y="411"/>
                      </a:lnTo>
                      <a:lnTo>
                        <a:pt x="924" y="381"/>
                      </a:lnTo>
                      <a:lnTo>
                        <a:pt x="945" y="342"/>
                      </a:lnTo>
                      <a:lnTo>
                        <a:pt x="954" y="291"/>
                      </a:lnTo>
                      <a:lnTo>
                        <a:pt x="942" y="223"/>
                      </a:lnTo>
                      <a:lnTo>
                        <a:pt x="1027" y="228"/>
                      </a:lnTo>
                      <a:lnTo>
                        <a:pt x="1095" y="226"/>
                      </a:lnTo>
                      <a:lnTo>
                        <a:pt x="1147" y="212"/>
                      </a:lnTo>
                      <a:lnTo>
                        <a:pt x="1184" y="187"/>
                      </a:lnTo>
                      <a:lnTo>
                        <a:pt x="1212" y="152"/>
                      </a:lnTo>
                      <a:lnTo>
                        <a:pt x="1231" y="111"/>
                      </a:lnTo>
                      <a:lnTo>
                        <a:pt x="1242" y="60"/>
                      </a:lnTo>
                      <a:lnTo>
                        <a:pt x="1249" y="0"/>
                      </a:lnTo>
                      <a:lnTo>
                        <a:pt x="2263" y="951"/>
                      </a:lnTo>
                      <a:lnTo>
                        <a:pt x="2530" y="951"/>
                      </a:lnTo>
                      <a:lnTo>
                        <a:pt x="2429" y="734"/>
                      </a:lnTo>
                      <a:lnTo>
                        <a:pt x="2434" y="676"/>
                      </a:lnTo>
                      <a:lnTo>
                        <a:pt x="2456" y="641"/>
                      </a:lnTo>
                      <a:lnTo>
                        <a:pt x="2491" y="623"/>
                      </a:lnTo>
                      <a:lnTo>
                        <a:pt x="2530" y="614"/>
                      </a:lnTo>
                      <a:lnTo>
                        <a:pt x="2572" y="623"/>
                      </a:lnTo>
                      <a:lnTo>
                        <a:pt x="2611" y="636"/>
                      </a:lnTo>
                      <a:lnTo>
                        <a:pt x="2641" y="658"/>
                      </a:lnTo>
                      <a:lnTo>
                        <a:pt x="2660" y="685"/>
                      </a:lnTo>
                      <a:lnTo>
                        <a:pt x="2826" y="965"/>
                      </a:lnTo>
                      <a:lnTo>
                        <a:pt x="3629" y="973"/>
                      </a:lnTo>
                      <a:lnTo>
                        <a:pt x="3697" y="718"/>
                      </a:lnTo>
                      <a:lnTo>
                        <a:pt x="3711" y="699"/>
                      </a:lnTo>
                      <a:lnTo>
                        <a:pt x="3722" y="682"/>
                      </a:lnTo>
                      <a:lnTo>
                        <a:pt x="3736" y="674"/>
                      </a:lnTo>
                      <a:lnTo>
                        <a:pt x="3747" y="671"/>
                      </a:lnTo>
                      <a:lnTo>
                        <a:pt x="3757" y="674"/>
                      </a:lnTo>
                      <a:lnTo>
                        <a:pt x="3768" y="685"/>
                      </a:lnTo>
                      <a:lnTo>
                        <a:pt x="3779" y="704"/>
                      </a:lnTo>
                      <a:lnTo>
                        <a:pt x="3789" y="731"/>
                      </a:lnTo>
                      <a:lnTo>
                        <a:pt x="3733" y="973"/>
                      </a:lnTo>
                      <a:lnTo>
                        <a:pt x="4056" y="987"/>
                      </a:lnTo>
                      <a:lnTo>
                        <a:pt x="4031" y="943"/>
                      </a:lnTo>
                      <a:lnTo>
                        <a:pt x="3999" y="900"/>
                      </a:lnTo>
                      <a:lnTo>
                        <a:pt x="3966" y="856"/>
                      </a:lnTo>
                      <a:lnTo>
                        <a:pt x="3931" y="810"/>
                      </a:lnTo>
                      <a:lnTo>
                        <a:pt x="3895" y="764"/>
                      </a:lnTo>
                      <a:lnTo>
                        <a:pt x="3860" y="720"/>
                      </a:lnTo>
                      <a:lnTo>
                        <a:pt x="3825" y="674"/>
                      </a:lnTo>
                      <a:lnTo>
                        <a:pt x="3795" y="630"/>
                      </a:lnTo>
                      <a:lnTo>
                        <a:pt x="3771" y="590"/>
                      </a:lnTo>
                      <a:lnTo>
                        <a:pt x="3752" y="549"/>
                      </a:lnTo>
                      <a:lnTo>
                        <a:pt x="3738" y="510"/>
                      </a:lnTo>
                      <a:lnTo>
                        <a:pt x="3736" y="475"/>
                      </a:lnTo>
                      <a:lnTo>
                        <a:pt x="3741" y="443"/>
                      </a:lnTo>
                      <a:lnTo>
                        <a:pt x="3759" y="413"/>
                      </a:lnTo>
                      <a:lnTo>
                        <a:pt x="3789" y="386"/>
                      </a:lnTo>
                      <a:lnTo>
                        <a:pt x="3833" y="364"/>
                      </a:lnTo>
                      <a:lnTo>
                        <a:pt x="4301" y="997"/>
                      </a:lnTo>
                      <a:lnTo>
                        <a:pt x="4357" y="1006"/>
                      </a:lnTo>
                      <a:lnTo>
                        <a:pt x="4409" y="1017"/>
                      </a:lnTo>
                      <a:lnTo>
                        <a:pt x="4458" y="1025"/>
                      </a:lnTo>
                      <a:lnTo>
                        <a:pt x="4504" y="1038"/>
                      </a:lnTo>
                      <a:lnTo>
                        <a:pt x="4545" y="1049"/>
                      </a:lnTo>
                      <a:lnTo>
                        <a:pt x="4586" y="1066"/>
                      </a:lnTo>
                      <a:lnTo>
                        <a:pt x="4622" y="1082"/>
                      </a:lnTo>
                      <a:lnTo>
                        <a:pt x="4654" y="1101"/>
                      </a:lnTo>
                      <a:lnTo>
                        <a:pt x="4687" y="1122"/>
                      </a:lnTo>
                      <a:lnTo>
                        <a:pt x="4714" y="1147"/>
                      </a:lnTo>
                      <a:lnTo>
                        <a:pt x="4740" y="1177"/>
                      </a:lnTo>
                      <a:lnTo>
                        <a:pt x="4768" y="1207"/>
                      </a:lnTo>
                      <a:lnTo>
                        <a:pt x="4793" y="1244"/>
                      </a:lnTo>
                      <a:lnTo>
                        <a:pt x="4816" y="1285"/>
                      </a:lnTo>
                      <a:lnTo>
                        <a:pt x="4841" y="1329"/>
                      </a:lnTo>
                      <a:lnTo>
                        <a:pt x="4863" y="1380"/>
                      </a:lnTo>
                      <a:lnTo>
                        <a:pt x="4964" y="1386"/>
                      </a:lnTo>
                      <a:lnTo>
                        <a:pt x="5040" y="1416"/>
                      </a:lnTo>
                      <a:lnTo>
                        <a:pt x="5088" y="1465"/>
                      </a:lnTo>
                      <a:lnTo>
                        <a:pt x="5110" y="1525"/>
                      </a:lnTo>
                      <a:lnTo>
                        <a:pt x="5102" y="1587"/>
                      </a:lnTo>
                      <a:lnTo>
                        <a:pt x="5066" y="1652"/>
                      </a:lnTo>
                      <a:lnTo>
                        <a:pt x="5001" y="1707"/>
                      </a:lnTo>
                      <a:lnTo>
                        <a:pt x="4906" y="1745"/>
                      </a:lnTo>
                      <a:lnTo>
                        <a:pt x="4881" y="1698"/>
                      </a:lnTo>
                      <a:lnTo>
                        <a:pt x="4539" y="1682"/>
                      </a:lnTo>
                      <a:lnTo>
                        <a:pt x="4542" y="1758"/>
                      </a:lnTo>
                      <a:lnTo>
                        <a:pt x="2953" y="1758"/>
                      </a:lnTo>
                      <a:lnTo>
                        <a:pt x="2962" y="1661"/>
                      </a:lnTo>
                      <a:lnTo>
                        <a:pt x="1992" y="1657"/>
                      </a:lnTo>
                      <a:lnTo>
                        <a:pt x="1992" y="1721"/>
                      </a:lnTo>
                      <a:lnTo>
                        <a:pt x="310" y="1712"/>
                      </a:lnTo>
                      <a:lnTo>
                        <a:pt x="312" y="1631"/>
                      </a:lnTo>
                      <a:lnTo>
                        <a:pt x="0" y="1636"/>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4" name="Freeform 248"/>
                <p:cNvSpPr>
                  <a:spLocks/>
                </p:cNvSpPr>
                <p:nvPr/>
              </p:nvSpPr>
              <p:spPr bwMode="auto">
                <a:xfrm>
                  <a:off x="4360" y="1200"/>
                  <a:ext cx="270" cy="203"/>
                </a:xfrm>
                <a:custGeom>
                  <a:avLst/>
                  <a:gdLst>
                    <a:gd name="T0" fmla="*/ 4 w 1081"/>
                    <a:gd name="T1" fmla="*/ 3 h 812"/>
                    <a:gd name="T2" fmla="*/ 4 w 1081"/>
                    <a:gd name="T3" fmla="*/ 3 h 812"/>
                    <a:gd name="T4" fmla="*/ 4 w 1081"/>
                    <a:gd name="T5" fmla="*/ 3 h 812"/>
                    <a:gd name="T6" fmla="*/ 3 w 1081"/>
                    <a:gd name="T7" fmla="*/ 3 h 812"/>
                    <a:gd name="T8" fmla="*/ 3 w 1081"/>
                    <a:gd name="T9" fmla="*/ 3 h 812"/>
                    <a:gd name="T10" fmla="*/ 3 w 1081"/>
                    <a:gd name="T11" fmla="*/ 3 h 812"/>
                    <a:gd name="T12" fmla="*/ 3 w 1081"/>
                    <a:gd name="T13" fmla="*/ 2 h 812"/>
                    <a:gd name="T14" fmla="*/ 2 w 1081"/>
                    <a:gd name="T15" fmla="*/ 2 h 812"/>
                    <a:gd name="T16" fmla="*/ 2 w 1081"/>
                    <a:gd name="T17" fmla="*/ 2 h 812"/>
                    <a:gd name="T18" fmla="*/ 2 w 1081"/>
                    <a:gd name="T19" fmla="*/ 2 h 812"/>
                    <a:gd name="T20" fmla="*/ 1 w 1081"/>
                    <a:gd name="T21" fmla="*/ 2 h 812"/>
                    <a:gd name="T22" fmla="*/ 1 w 1081"/>
                    <a:gd name="T23" fmla="*/ 2 h 812"/>
                    <a:gd name="T24" fmla="*/ 1 w 1081"/>
                    <a:gd name="T25" fmla="*/ 1 h 812"/>
                    <a:gd name="T26" fmla="*/ 1 w 1081"/>
                    <a:gd name="T27" fmla="*/ 1 h 812"/>
                    <a:gd name="T28" fmla="*/ 0 w 1081"/>
                    <a:gd name="T29" fmla="*/ 1 h 812"/>
                    <a:gd name="T30" fmla="*/ 0 w 1081"/>
                    <a:gd name="T31" fmla="*/ 1 h 812"/>
                    <a:gd name="T32" fmla="*/ 0 w 1081"/>
                    <a:gd name="T33" fmla="*/ 1 h 812"/>
                    <a:gd name="T34" fmla="*/ 0 w 1081"/>
                    <a:gd name="T35" fmla="*/ 1 h 812"/>
                    <a:gd name="T36" fmla="*/ 0 w 1081"/>
                    <a:gd name="T37" fmla="*/ 1 h 812"/>
                    <a:gd name="T38" fmla="*/ 0 w 1081"/>
                    <a:gd name="T39" fmla="*/ 1 h 812"/>
                    <a:gd name="T40" fmla="*/ 0 w 1081"/>
                    <a:gd name="T41" fmla="*/ 1 h 812"/>
                    <a:gd name="T42" fmla="*/ 0 w 1081"/>
                    <a:gd name="T43" fmla="*/ 0 h 812"/>
                    <a:gd name="T44" fmla="*/ 0 w 1081"/>
                    <a:gd name="T45" fmla="*/ 0 h 812"/>
                    <a:gd name="T46" fmla="*/ 0 w 1081"/>
                    <a:gd name="T47" fmla="*/ 0 h 812"/>
                    <a:gd name="T48" fmla="*/ 1 w 1081"/>
                    <a:gd name="T49" fmla="*/ 0 h 812"/>
                    <a:gd name="T50" fmla="*/ 1 w 1081"/>
                    <a:gd name="T51" fmla="*/ 0 h 812"/>
                    <a:gd name="T52" fmla="*/ 1 w 1081"/>
                    <a:gd name="T53" fmla="*/ 1 h 812"/>
                    <a:gd name="T54" fmla="*/ 1 w 1081"/>
                    <a:gd name="T55" fmla="*/ 1 h 812"/>
                    <a:gd name="T56" fmla="*/ 1 w 1081"/>
                    <a:gd name="T57" fmla="*/ 1 h 812"/>
                    <a:gd name="T58" fmla="*/ 2 w 1081"/>
                    <a:gd name="T59" fmla="*/ 1 h 812"/>
                    <a:gd name="T60" fmla="*/ 2 w 1081"/>
                    <a:gd name="T61" fmla="*/ 1 h 812"/>
                    <a:gd name="T62" fmla="*/ 2 w 1081"/>
                    <a:gd name="T63" fmla="*/ 2 h 812"/>
                    <a:gd name="T64" fmla="*/ 2 w 1081"/>
                    <a:gd name="T65" fmla="*/ 2 h 812"/>
                    <a:gd name="T66" fmla="*/ 3 w 1081"/>
                    <a:gd name="T67" fmla="*/ 2 h 812"/>
                    <a:gd name="T68" fmla="*/ 3 w 1081"/>
                    <a:gd name="T69" fmla="*/ 2 h 812"/>
                    <a:gd name="T70" fmla="*/ 3 w 1081"/>
                    <a:gd name="T71" fmla="*/ 2 h 812"/>
                    <a:gd name="T72" fmla="*/ 3 w 1081"/>
                    <a:gd name="T73" fmla="*/ 3 h 812"/>
                    <a:gd name="T74" fmla="*/ 3 w 1081"/>
                    <a:gd name="T75" fmla="*/ 3 h 812"/>
                    <a:gd name="T76" fmla="*/ 4 w 1081"/>
                    <a:gd name="T77" fmla="*/ 3 h 812"/>
                    <a:gd name="T78" fmla="*/ 4 w 1081"/>
                    <a:gd name="T79" fmla="*/ 3 h 812"/>
                    <a:gd name="T80" fmla="*/ 4 w 1081"/>
                    <a:gd name="T81" fmla="*/ 3 h 8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1"/>
                    <a:gd name="T124" fmla="*/ 0 h 812"/>
                    <a:gd name="T125" fmla="*/ 1081 w 1081"/>
                    <a:gd name="T126" fmla="*/ 812 h 8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1" h="812">
                      <a:moveTo>
                        <a:pt x="1081" y="812"/>
                      </a:moveTo>
                      <a:lnTo>
                        <a:pt x="1028" y="779"/>
                      </a:lnTo>
                      <a:lnTo>
                        <a:pt x="968" y="744"/>
                      </a:lnTo>
                      <a:lnTo>
                        <a:pt x="902" y="706"/>
                      </a:lnTo>
                      <a:lnTo>
                        <a:pt x="834" y="666"/>
                      </a:lnTo>
                      <a:lnTo>
                        <a:pt x="763" y="622"/>
                      </a:lnTo>
                      <a:lnTo>
                        <a:pt x="691" y="576"/>
                      </a:lnTo>
                      <a:lnTo>
                        <a:pt x="615" y="530"/>
                      </a:lnTo>
                      <a:lnTo>
                        <a:pt x="538" y="484"/>
                      </a:lnTo>
                      <a:lnTo>
                        <a:pt x="462" y="435"/>
                      </a:lnTo>
                      <a:lnTo>
                        <a:pt x="389" y="389"/>
                      </a:lnTo>
                      <a:lnTo>
                        <a:pt x="315" y="343"/>
                      </a:lnTo>
                      <a:lnTo>
                        <a:pt x="245" y="299"/>
                      </a:lnTo>
                      <a:lnTo>
                        <a:pt x="177" y="255"/>
                      </a:lnTo>
                      <a:lnTo>
                        <a:pt x="112" y="214"/>
                      </a:lnTo>
                      <a:lnTo>
                        <a:pt x="54" y="179"/>
                      </a:lnTo>
                      <a:lnTo>
                        <a:pt x="0" y="144"/>
                      </a:lnTo>
                      <a:lnTo>
                        <a:pt x="41" y="136"/>
                      </a:lnTo>
                      <a:lnTo>
                        <a:pt x="74" y="122"/>
                      </a:lnTo>
                      <a:lnTo>
                        <a:pt x="98" y="106"/>
                      </a:lnTo>
                      <a:lnTo>
                        <a:pt x="120" y="87"/>
                      </a:lnTo>
                      <a:lnTo>
                        <a:pt x="139" y="64"/>
                      </a:lnTo>
                      <a:lnTo>
                        <a:pt x="153" y="43"/>
                      </a:lnTo>
                      <a:lnTo>
                        <a:pt x="169" y="22"/>
                      </a:lnTo>
                      <a:lnTo>
                        <a:pt x="185" y="0"/>
                      </a:lnTo>
                      <a:lnTo>
                        <a:pt x="236" y="48"/>
                      </a:lnTo>
                      <a:lnTo>
                        <a:pt x="291" y="101"/>
                      </a:lnTo>
                      <a:lnTo>
                        <a:pt x="345" y="152"/>
                      </a:lnTo>
                      <a:lnTo>
                        <a:pt x="400" y="203"/>
                      </a:lnTo>
                      <a:lnTo>
                        <a:pt x="456" y="255"/>
                      </a:lnTo>
                      <a:lnTo>
                        <a:pt x="514" y="309"/>
                      </a:lnTo>
                      <a:lnTo>
                        <a:pt x="571" y="361"/>
                      </a:lnTo>
                      <a:lnTo>
                        <a:pt x="631" y="413"/>
                      </a:lnTo>
                      <a:lnTo>
                        <a:pt x="687" y="467"/>
                      </a:lnTo>
                      <a:lnTo>
                        <a:pt x="747" y="519"/>
                      </a:lnTo>
                      <a:lnTo>
                        <a:pt x="804" y="570"/>
                      </a:lnTo>
                      <a:lnTo>
                        <a:pt x="862" y="622"/>
                      </a:lnTo>
                      <a:lnTo>
                        <a:pt x="919" y="671"/>
                      </a:lnTo>
                      <a:lnTo>
                        <a:pt x="973" y="720"/>
                      </a:lnTo>
                      <a:lnTo>
                        <a:pt x="1028" y="766"/>
                      </a:lnTo>
                      <a:lnTo>
                        <a:pt x="1081" y="812"/>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5" name="Freeform 249"/>
                <p:cNvSpPr>
                  <a:spLocks/>
                </p:cNvSpPr>
                <p:nvPr/>
              </p:nvSpPr>
              <p:spPr bwMode="auto">
                <a:xfrm>
                  <a:off x="4296" y="1240"/>
                  <a:ext cx="312" cy="162"/>
                </a:xfrm>
                <a:custGeom>
                  <a:avLst/>
                  <a:gdLst>
                    <a:gd name="T0" fmla="*/ 5 w 1247"/>
                    <a:gd name="T1" fmla="*/ 3 h 646"/>
                    <a:gd name="T2" fmla="*/ 5 w 1247"/>
                    <a:gd name="T3" fmla="*/ 3 h 646"/>
                    <a:gd name="T4" fmla="*/ 4 w 1247"/>
                    <a:gd name="T5" fmla="*/ 3 h 646"/>
                    <a:gd name="T6" fmla="*/ 4 w 1247"/>
                    <a:gd name="T7" fmla="*/ 2 h 646"/>
                    <a:gd name="T8" fmla="*/ 4 w 1247"/>
                    <a:gd name="T9" fmla="*/ 2 h 646"/>
                    <a:gd name="T10" fmla="*/ 4 w 1247"/>
                    <a:gd name="T11" fmla="*/ 2 h 646"/>
                    <a:gd name="T12" fmla="*/ 3 w 1247"/>
                    <a:gd name="T13" fmla="*/ 2 h 646"/>
                    <a:gd name="T14" fmla="*/ 3 w 1247"/>
                    <a:gd name="T15" fmla="*/ 2 h 646"/>
                    <a:gd name="T16" fmla="*/ 3 w 1247"/>
                    <a:gd name="T17" fmla="*/ 2 h 646"/>
                    <a:gd name="T18" fmla="*/ 2 w 1247"/>
                    <a:gd name="T19" fmla="*/ 2 h 646"/>
                    <a:gd name="T20" fmla="*/ 2 w 1247"/>
                    <a:gd name="T21" fmla="*/ 2 h 646"/>
                    <a:gd name="T22" fmla="*/ 2 w 1247"/>
                    <a:gd name="T23" fmla="*/ 1 h 646"/>
                    <a:gd name="T24" fmla="*/ 1 w 1247"/>
                    <a:gd name="T25" fmla="*/ 1 h 646"/>
                    <a:gd name="T26" fmla="*/ 1 w 1247"/>
                    <a:gd name="T27" fmla="*/ 1 h 646"/>
                    <a:gd name="T28" fmla="*/ 1 w 1247"/>
                    <a:gd name="T29" fmla="*/ 1 h 646"/>
                    <a:gd name="T30" fmla="*/ 0 w 1247"/>
                    <a:gd name="T31" fmla="*/ 1 h 646"/>
                    <a:gd name="T32" fmla="*/ 0 w 1247"/>
                    <a:gd name="T33" fmla="*/ 1 h 646"/>
                    <a:gd name="T34" fmla="*/ 0 w 1247"/>
                    <a:gd name="T35" fmla="*/ 1 h 646"/>
                    <a:gd name="T36" fmla="*/ 0 w 1247"/>
                    <a:gd name="T37" fmla="*/ 1 h 646"/>
                    <a:gd name="T38" fmla="*/ 1 w 1247"/>
                    <a:gd name="T39" fmla="*/ 1 h 646"/>
                    <a:gd name="T40" fmla="*/ 1 w 1247"/>
                    <a:gd name="T41" fmla="*/ 1 h 646"/>
                    <a:gd name="T42" fmla="*/ 1 w 1247"/>
                    <a:gd name="T43" fmla="*/ 1 h 646"/>
                    <a:gd name="T44" fmla="*/ 1 w 1247"/>
                    <a:gd name="T45" fmla="*/ 0 h 646"/>
                    <a:gd name="T46" fmla="*/ 1 w 1247"/>
                    <a:gd name="T47" fmla="*/ 0 h 646"/>
                    <a:gd name="T48" fmla="*/ 1 w 1247"/>
                    <a:gd name="T49" fmla="*/ 0 h 646"/>
                    <a:gd name="T50" fmla="*/ 1 w 1247"/>
                    <a:gd name="T51" fmla="*/ 0 h 646"/>
                    <a:gd name="T52" fmla="*/ 1 w 1247"/>
                    <a:gd name="T53" fmla="*/ 0 h 646"/>
                    <a:gd name="T54" fmla="*/ 1 w 1247"/>
                    <a:gd name="T55" fmla="*/ 1 h 646"/>
                    <a:gd name="T56" fmla="*/ 2 w 1247"/>
                    <a:gd name="T57" fmla="*/ 1 h 646"/>
                    <a:gd name="T58" fmla="*/ 2 w 1247"/>
                    <a:gd name="T59" fmla="*/ 1 h 646"/>
                    <a:gd name="T60" fmla="*/ 2 w 1247"/>
                    <a:gd name="T61" fmla="*/ 1 h 646"/>
                    <a:gd name="T62" fmla="*/ 3 w 1247"/>
                    <a:gd name="T63" fmla="*/ 1 h 646"/>
                    <a:gd name="T64" fmla="*/ 3 w 1247"/>
                    <a:gd name="T65" fmla="*/ 1 h 646"/>
                    <a:gd name="T66" fmla="*/ 3 w 1247"/>
                    <a:gd name="T67" fmla="*/ 2 h 646"/>
                    <a:gd name="T68" fmla="*/ 4 w 1247"/>
                    <a:gd name="T69" fmla="*/ 2 h 646"/>
                    <a:gd name="T70" fmla="*/ 4 w 1247"/>
                    <a:gd name="T71" fmla="*/ 2 h 646"/>
                    <a:gd name="T72" fmla="*/ 4 w 1247"/>
                    <a:gd name="T73" fmla="*/ 2 h 646"/>
                    <a:gd name="T74" fmla="*/ 4 w 1247"/>
                    <a:gd name="T75" fmla="*/ 2 h 646"/>
                    <a:gd name="T76" fmla="*/ 5 w 1247"/>
                    <a:gd name="T77" fmla="*/ 2 h 646"/>
                    <a:gd name="T78" fmla="*/ 5 w 1247"/>
                    <a:gd name="T79" fmla="*/ 3 h 646"/>
                    <a:gd name="T80" fmla="*/ 5 w 1247"/>
                    <a:gd name="T81" fmla="*/ 3 h 6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7"/>
                    <a:gd name="T124" fmla="*/ 0 h 646"/>
                    <a:gd name="T125" fmla="*/ 1247 w 1247"/>
                    <a:gd name="T126" fmla="*/ 646 h 6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7" h="646">
                      <a:moveTo>
                        <a:pt x="1247" y="646"/>
                      </a:moveTo>
                      <a:lnTo>
                        <a:pt x="1179" y="628"/>
                      </a:lnTo>
                      <a:lnTo>
                        <a:pt x="1106" y="603"/>
                      </a:lnTo>
                      <a:lnTo>
                        <a:pt x="1032" y="579"/>
                      </a:lnTo>
                      <a:lnTo>
                        <a:pt x="953" y="552"/>
                      </a:lnTo>
                      <a:lnTo>
                        <a:pt x="872" y="524"/>
                      </a:lnTo>
                      <a:lnTo>
                        <a:pt x="791" y="494"/>
                      </a:lnTo>
                      <a:lnTo>
                        <a:pt x="706" y="464"/>
                      </a:lnTo>
                      <a:lnTo>
                        <a:pt x="622" y="434"/>
                      </a:lnTo>
                      <a:lnTo>
                        <a:pt x="538" y="402"/>
                      </a:lnTo>
                      <a:lnTo>
                        <a:pt x="454" y="372"/>
                      </a:lnTo>
                      <a:lnTo>
                        <a:pt x="372" y="339"/>
                      </a:lnTo>
                      <a:lnTo>
                        <a:pt x="293" y="309"/>
                      </a:lnTo>
                      <a:lnTo>
                        <a:pt x="214" y="280"/>
                      </a:lnTo>
                      <a:lnTo>
                        <a:pt x="138" y="252"/>
                      </a:lnTo>
                      <a:lnTo>
                        <a:pt x="68" y="226"/>
                      </a:lnTo>
                      <a:lnTo>
                        <a:pt x="0" y="201"/>
                      </a:lnTo>
                      <a:lnTo>
                        <a:pt x="35" y="182"/>
                      </a:lnTo>
                      <a:lnTo>
                        <a:pt x="65" y="162"/>
                      </a:lnTo>
                      <a:lnTo>
                        <a:pt x="92" y="141"/>
                      </a:lnTo>
                      <a:lnTo>
                        <a:pt x="117" y="116"/>
                      </a:lnTo>
                      <a:lnTo>
                        <a:pt x="136" y="90"/>
                      </a:lnTo>
                      <a:lnTo>
                        <a:pt x="149" y="62"/>
                      </a:lnTo>
                      <a:lnTo>
                        <a:pt x="163" y="32"/>
                      </a:lnTo>
                      <a:lnTo>
                        <a:pt x="171" y="0"/>
                      </a:lnTo>
                      <a:lnTo>
                        <a:pt x="209" y="24"/>
                      </a:lnTo>
                      <a:lnTo>
                        <a:pt x="258" y="54"/>
                      </a:lnTo>
                      <a:lnTo>
                        <a:pt x="318" y="90"/>
                      </a:lnTo>
                      <a:lnTo>
                        <a:pt x="383" y="130"/>
                      </a:lnTo>
                      <a:lnTo>
                        <a:pt x="456" y="176"/>
                      </a:lnTo>
                      <a:lnTo>
                        <a:pt x="533" y="222"/>
                      </a:lnTo>
                      <a:lnTo>
                        <a:pt x="614" y="272"/>
                      </a:lnTo>
                      <a:lnTo>
                        <a:pt x="695" y="323"/>
                      </a:lnTo>
                      <a:lnTo>
                        <a:pt x="780" y="374"/>
                      </a:lnTo>
                      <a:lnTo>
                        <a:pt x="861" y="423"/>
                      </a:lnTo>
                      <a:lnTo>
                        <a:pt x="940" y="470"/>
                      </a:lnTo>
                      <a:lnTo>
                        <a:pt x="1013" y="516"/>
                      </a:lnTo>
                      <a:lnTo>
                        <a:pt x="1084" y="557"/>
                      </a:lnTo>
                      <a:lnTo>
                        <a:pt x="1147" y="593"/>
                      </a:lnTo>
                      <a:lnTo>
                        <a:pt x="1200" y="623"/>
                      </a:lnTo>
                      <a:lnTo>
                        <a:pt x="1247" y="646"/>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6" name="Freeform 250"/>
                <p:cNvSpPr>
                  <a:spLocks/>
                </p:cNvSpPr>
                <p:nvPr/>
              </p:nvSpPr>
              <p:spPr bwMode="auto">
                <a:xfrm>
                  <a:off x="4275" y="1306"/>
                  <a:ext cx="294" cy="96"/>
                </a:xfrm>
                <a:custGeom>
                  <a:avLst/>
                  <a:gdLst>
                    <a:gd name="T0" fmla="*/ 5 w 1176"/>
                    <a:gd name="T1" fmla="*/ 2 h 383"/>
                    <a:gd name="T2" fmla="*/ 5 w 1176"/>
                    <a:gd name="T3" fmla="*/ 2 h 383"/>
                    <a:gd name="T4" fmla="*/ 4 w 1176"/>
                    <a:gd name="T5" fmla="*/ 2 h 383"/>
                    <a:gd name="T6" fmla="*/ 4 w 1176"/>
                    <a:gd name="T7" fmla="*/ 2 h 383"/>
                    <a:gd name="T8" fmla="*/ 4 w 1176"/>
                    <a:gd name="T9" fmla="*/ 1 h 383"/>
                    <a:gd name="T10" fmla="*/ 3 w 1176"/>
                    <a:gd name="T11" fmla="*/ 1 h 383"/>
                    <a:gd name="T12" fmla="*/ 3 w 1176"/>
                    <a:gd name="T13" fmla="*/ 1 h 383"/>
                    <a:gd name="T14" fmla="*/ 3 w 1176"/>
                    <a:gd name="T15" fmla="*/ 1 h 383"/>
                    <a:gd name="T16" fmla="*/ 2 w 1176"/>
                    <a:gd name="T17" fmla="*/ 1 h 383"/>
                    <a:gd name="T18" fmla="*/ 2 w 1176"/>
                    <a:gd name="T19" fmla="*/ 1 h 383"/>
                    <a:gd name="T20" fmla="*/ 2 w 1176"/>
                    <a:gd name="T21" fmla="*/ 1 h 383"/>
                    <a:gd name="T22" fmla="*/ 2 w 1176"/>
                    <a:gd name="T23" fmla="*/ 1 h 383"/>
                    <a:gd name="T24" fmla="*/ 1 w 1176"/>
                    <a:gd name="T25" fmla="*/ 1 h 383"/>
                    <a:gd name="T26" fmla="*/ 1 w 1176"/>
                    <a:gd name="T27" fmla="*/ 1 h 383"/>
                    <a:gd name="T28" fmla="*/ 1 w 1176"/>
                    <a:gd name="T29" fmla="*/ 1 h 383"/>
                    <a:gd name="T30" fmla="*/ 0 w 1176"/>
                    <a:gd name="T31" fmla="*/ 1 h 383"/>
                    <a:gd name="T32" fmla="*/ 0 w 1176"/>
                    <a:gd name="T33" fmla="*/ 1 h 383"/>
                    <a:gd name="T34" fmla="*/ 0 w 1176"/>
                    <a:gd name="T35" fmla="*/ 1 h 383"/>
                    <a:gd name="T36" fmla="*/ 0 w 1176"/>
                    <a:gd name="T37" fmla="*/ 1 h 383"/>
                    <a:gd name="T38" fmla="*/ 0 w 1176"/>
                    <a:gd name="T39" fmla="*/ 1 h 383"/>
                    <a:gd name="T40" fmla="*/ 0 w 1176"/>
                    <a:gd name="T41" fmla="*/ 0 h 383"/>
                    <a:gd name="T42" fmla="*/ 0 w 1176"/>
                    <a:gd name="T43" fmla="*/ 0 h 383"/>
                    <a:gd name="T44" fmla="*/ 0 w 1176"/>
                    <a:gd name="T45" fmla="*/ 0 h 383"/>
                    <a:gd name="T46" fmla="*/ 0 w 1176"/>
                    <a:gd name="T47" fmla="*/ 0 h 383"/>
                    <a:gd name="T48" fmla="*/ 0 w 1176"/>
                    <a:gd name="T49" fmla="*/ 0 h 383"/>
                    <a:gd name="T50" fmla="*/ 1 w 1176"/>
                    <a:gd name="T51" fmla="*/ 0 h 383"/>
                    <a:gd name="T52" fmla="*/ 1 w 1176"/>
                    <a:gd name="T53" fmla="*/ 0 h 383"/>
                    <a:gd name="T54" fmla="*/ 1 w 1176"/>
                    <a:gd name="T55" fmla="*/ 0 h 383"/>
                    <a:gd name="T56" fmla="*/ 1 w 1176"/>
                    <a:gd name="T57" fmla="*/ 1 h 383"/>
                    <a:gd name="T58" fmla="*/ 2 w 1176"/>
                    <a:gd name="T59" fmla="*/ 1 h 383"/>
                    <a:gd name="T60" fmla="*/ 2 w 1176"/>
                    <a:gd name="T61" fmla="*/ 1 h 383"/>
                    <a:gd name="T62" fmla="*/ 2 w 1176"/>
                    <a:gd name="T63" fmla="*/ 1 h 383"/>
                    <a:gd name="T64" fmla="*/ 3 w 1176"/>
                    <a:gd name="T65" fmla="*/ 1 h 383"/>
                    <a:gd name="T66" fmla="*/ 3 w 1176"/>
                    <a:gd name="T67" fmla="*/ 1 h 383"/>
                    <a:gd name="T68" fmla="*/ 3 w 1176"/>
                    <a:gd name="T69" fmla="*/ 1 h 383"/>
                    <a:gd name="T70" fmla="*/ 3 w 1176"/>
                    <a:gd name="T71" fmla="*/ 1 h 383"/>
                    <a:gd name="T72" fmla="*/ 4 w 1176"/>
                    <a:gd name="T73" fmla="*/ 1 h 383"/>
                    <a:gd name="T74" fmla="*/ 4 w 1176"/>
                    <a:gd name="T75" fmla="*/ 1 h 383"/>
                    <a:gd name="T76" fmla="*/ 4 w 1176"/>
                    <a:gd name="T77" fmla="*/ 2 h 383"/>
                    <a:gd name="T78" fmla="*/ 5 w 1176"/>
                    <a:gd name="T79" fmla="*/ 2 h 383"/>
                    <a:gd name="T80" fmla="*/ 5 w 1176"/>
                    <a:gd name="T81" fmla="*/ 2 h 3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76"/>
                    <a:gd name="T124" fmla="*/ 0 h 383"/>
                    <a:gd name="T125" fmla="*/ 1176 w 1176"/>
                    <a:gd name="T126" fmla="*/ 383 h 3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76" h="383">
                      <a:moveTo>
                        <a:pt x="1176" y="383"/>
                      </a:moveTo>
                      <a:lnTo>
                        <a:pt x="1113" y="376"/>
                      </a:lnTo>
                      <a:lnTo>
                        <a:pt x="1046" y="365"/>
                      </a:lnTo>
                      <a:lnTo>
                        <a:pt x="975" y="351"/>
                      </a:lnTo>
                      <a:lnTo>
                        <a:pt x="901" y="337"/>
                      </a:lnTo>
                      <a:lnTo>
                        <a:pt x="823" y="324"/>
                      </a:lnTo>
                      <a:lnTo>
                        <a:pt x="744" y="310"/>
                      </a:lnTo>
                      <a:lnTo>
                        <a:pt x="665" y="294"/>
                      </a:lnTo>
                      <a:lnTo>
                        <a:pt x="584" y="277"/>
                      </a:lnTo>
                      <a:lnTo>
                        <a:pt x="502" y="261"/>
                      </a:lnTo>
                      <a:lnTo>
                        <a:pt x="423" y="247"/>
                      </a:lnTo>
                      <a:lnTo>
                        <a:pt x="345" y="231"/>
                      </a:lnTo>
                      <a:lnTo>
                        <a:pt x="268" y="215"/>
                      </a:lnTo>
                      <a:lnTo>
                        <a:pt x="195" y="201"/>
                      </a:lnTo>
                      <a:lnTo>
                        <a:pt x="125" y="185"/>
                      </a:lnTo>
                      <a:lnTo>
                        <a:pt x="60" y="174"/>
                      </a:lnTo>
                      <a:lnTo>
                        <a:pt x="0" y="160"/>
                      </a:lnTo>
                      <a:lnTo>
                        <a:pt x="26" y="141"/>
                      </a:lnTo>
                      <a:lnTo>
                        <a:pt x="46" y="123"/>
                      </a:lnTo>
                      <a:lnTo>
                        <a:pt x="60" y="104"/>
                      </a:lnTo>
                      <a:lnTo>
                        <a:pt x="67" y="85"/>
                      </a:lnTo>
                      <a:lnTo>
                        <a:pt x="70" y="65"/>
                      </a:lnTo>
                      <a:lnTo>
                        <a:pt x="70" y="46"/>
                      </a:lnTo>
                      <a:lnTo>
                        <a:pt x="67" y="25"/>
                      </a:lnTo>
                      <a:lnTo>
                        <a:pt x="65" y="0"/>
                      </a:lnTo>
                      <a:lnTo>
                        <a:pt x="125" y="22"/>
                      </a:lnTo>
                      <a:lnTo>
                        <a:pt x="190" y="44"/>
                      </a:lnTo>
                      <a:lnTo>
                        <a:pt x="255" y="65"/>
                      </a:lnTo>
                      <a:lnTo>
                        <a:pt x="326" y="90"/>
                      </a:lnTo>
                      <a:lnTo>
                        <a:pt x="397" y="117"/>
                      </a:lnTo>
                      <a:lnTo>
                        <a:pt x="469" y="141"/>
                      </a:lnTo>
                      <a:lnTo>
                        <a:pt x="543" y="169"/>
                      </a:lnTo>
                      <a:lnTo>
                        <a:pt x="617" y="196"/>
                      </a:lnTo>
                      <a:lnTo>
                        <a:pt x="690" y="220"/>
                      </a:lnTo>
                      <a:lnTo>
                        <a:pt x="766" y="247"/>
                      </a:lnTo>
                      <a:lnTo>
                        <a:pt x="839" y="272"/>
                      </a:lnTo>
                      <a:lnTo>
                        <a:pt x="910" y="296"/>
                      </a:lnTo>
                      <a:lnTo>
                        <a:pt x="980" y="321"/>
                      </a:lnTo>
                      <a:lnTo>
                        <a:pt x="1048" y="342"/>
                      </a:lnTo>
                      <a:lnTo>
                        <a:pt x="1113" y="365"/>
                      </a:lnTo>
                      <a:lnTo>
                        <a:pt x="1176" y="383"/>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7" name="Freeform 251"/>
                <p:cNvSpPr>
                  <a:spLocks/>
                </p:cNvSpPr>
                <p:nvPr/>
              </p:nvSpPr>
              <p:spPr bwMode="auto">
                <a:xfrm>
                  <a:off x="4266" y="1362"/>
                  <a:ext cx="244" cy="42"/>
                </a:xfrm>
                <a:custGeom>
                  <a:avLst/>
                  <a:gdLst>
                    <a:gd name="T0" fmla="*/ 4 w 978"/>
                    <a:gd name="T1" fmla="*/ 1 h 168"/>
                    <a:gd name="T2" fmla="*/ 3 w 978"/>
                    <a:gd name="T3" fmla="*/ 1 h 168"/>
                    <a:gd name="T4" fmla="*/ 3 w 978"/>
                    <a:gd name="T5" fmla="*/ 1 h 168"/>
                    <a:gd name="T6" fmla="*/ 3 w 978"/>
                    <a:gd name="T7" fmla="*/ 1 h 168"/>
                    <a:gd name="T8" fmla="*/ 3 w 978"/>
                    <a:gd name="T9" fmla="*/ 1 h 168"/>
                    <a:gd name="T10" fmla="*/ 2 w 978"/>
                    <a:gd name="T11" fmla="*/ 1 h 168"/>
                    <a:gd name="T12" fmla="*/ 2 w 978"/>
                    <a:gd name="T13" fmla="*/ 1 h 168"/>
                    <a:gd name="T14" fmla="*/ 2 w 978"/>
                    <a:gd name="T15" fmla="*/ 1 h 168"/>
                    <a:gd name="T16" fmla="*/ 2 w 978"/>
                    <a:gd name="T17" fmla="*/ 1 h 168"/>
                    <a:gd name="T18" fmla="*/ 2 w 978"/>
                    <a:gd name="T19" fmla="*/ 1 h 168"/>
                    <a:gd name="T20" fmla="*/ 1 w 978"/>
                    <a:gd name="T21" fmla="*/ 1 h 168"/>
                    <a:gd name="T22" fmla="*/ 1 w 978"/>
                    <a:gd name="T23" fmla="*/ 1 h 168"/>
                    <a:gd name="T24" fmla="*/ 1 w 978"/>
                    <a:gd name="T25" fmla="*/ 1 h 168"/>
                    <a:gd name="T26" fmla="*/ 1 w 978"/>
                    <a:gd name="T27" fmla="*/ 1 h 168"/>
                    <a:gd name="T28" fmla="*/ 0 w 978"/>
                    <a:gd name="T29" fmla="*/ 1 h 168"/>
                    <a:gd name="T30" fmla="*/ 0 w 978"/>
                    <a:gd name="T31" fmla="*/ 1 h 168"/>
                    <a:gd name="T32" fmla="*/ 0 w 978"/>
                    <a:gd name="T33" fmla="*/ 1 h 168"/>
                    <a:gd name="T34" fmla="*/ 0 w 978"/>
                    <a:gd name="T35" fmla="*/ 1 h 168"/>
                    <a:gd name="T36" fmla="*/ 0 w 978"/>
                    <a:gd name="T37" fmla="*/ 0 h 168"/>
                    <a:gd name="T38" fmla="*/ 0 w 978"/>
                    <a:gd name="T39" fmla="*/ 0 h 168"/>
                    <a:gd name="T40" fmla="*/ 0 w 978"/>
                    <a:gd name="T41" fmla="*/ 0 h 168"/>
                    <a:gd name="T42" fmla="*/ 0 w 978"/>
                    <a:gd name="T43" fmla="*/ 0 h 168"/>
                    <a:gd name="T44" fmla="*/ 0 w 978"/>
                    <a:gd name="T45" fmla="*/ 0 h 168"/>
                    <a:gd name="T46" fmla="*/ 1 w 978"/>
                    <a:gd name="T47" fmla="*/ 0 h 168"/>
                    <a:gd name="T48" fmla="*/ 1 w 978"/>
                    <a:gd name="T49" fmla="*/ 0 h 168"/>
                    <a:gd name="T50" fmla="*/ 1 w 978"/>
                    <a:gd name="T51" fmla="*/ 0 h 168"/>
                    <a:gd name="T52" fmla="*/ 1 w 978"/>
                    <a:gd name="T53" fmla="*/ 0 h 168"/>
                    <a:gd name="T54" fmla="*/ 2 w 978"/>
                    <a:gd name="T55" fmla="*/ 0 h 168"/>
                    <a:gd name="T56" fmla="*/ 2 w 978"/>
                    <a:gd name="T57" fmla="*/ 1 h 168"/>
                    <a:gd name="T58" fmla="*/ 2 w 978"/>
                    <a:gd name="T59" fmla="*/ 1 h 168"/>
                    <a:gd name="T60" fmla="*/ 2 w 978"/>
                    <a:gd name="T61" fmla="*/ 1 h 168"/>
                    <a:gd name="T62" fmla="*/ 2 w 978"/>
                    <a:gd name="T63" fmla="*/ 1 h 168"/>
                    <a:gd name="T64" fmla="*/ 3 w 978"/>
                    <a:gd name="T65" fmla="*/ 1 h 168"/>
                    <a:gd name="T66" fmla="*/ 3 w 978"/>
                    <a:gd name="T67" fmla="*/ 1 h 168"/>
                    <a:gd name="T68" fmla="*/ 3 w 978"/>
                    <a:gd name="T69" fmla="*/ 1 h 168"/>
                    <a:gd name="T70" fmla="*/ 3 w 978"/>
                    <a:gd name="T71" fmla="*/ 1 h 168"/>
                    <a:gd name="T72" fmla="*/ 4 w 978"/>
                    <a:gd name="T73" fmla="*/ 1 h 1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8"/>
                    <a:gd name="T112" fmla="*/ 0 h 168"/>
                    <a:gd name="T113" fmla="*/ 978 w 978"/>
                    <a:gd name="T114" fmla="*/ 168 h 1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8" h="168">
                      <a:moveTo>
                        <a:pt x="978" y="168"/>
                      </a:moveTo>
                      <a:lnTo>
                        <a:pt x="916" y="164"/>
                      </a:lnTo>
                      <a:lnTo>
                        <a:pt x="856" y="162"/>
                      </a:lnTo>
                      <a:lnTo>
                        <a:pt x="794" y="159"/>
                      </a:lnTo>
                      <a:lnTo>
                        <a:pt x="734" y="157"/>
                      </a:lnTo>
                      <a:lnTo>
                        <a:pt x="671" y="157"/>
                      </a:lnTo>
                      <a:lnTo>
                        <a:pt x="611" y="154"/>
                      </a:lnTo>
                      <a:lnTo>
                        <a:pt x="549" y="154"/>
                      </a:lnTo>
                      <a:lnTo>
                        <a:pt x="489" y="154"/>
                      </a:lnTo>
                      <a:lnTo>
                        <a:pt x="429" y="154"/>
                      </a:lnTo>
                      <a:lnTo>
                        <a:pt x="367" y="154"/>
                      </a:lnTo>
                      <a:lnTo>
                        <a:pt x="307" y="154"/>
                      </a:lnTo>
                      <a:lnTo>
                        <a:pt x="245" y="154"/>
                      </a:lnTo>
                      <a:lnTo>
                        <a:pt x="185" y="154"/>
                      </a:lnTo>
                      <a:lnTo>
                        <a:pt x="122" y="154"/>
                      </a:lnTo>
                      <a:lnTo>
                        <a:pt x="62" y="152"/>
                      </a:lnTo>
                      <a:lnTo>
                        <a:pt x="0" y="152"/>
                      </a:lnTo>
                      <a:lnTo>
                        <a:pt x="11" y="118"/>
                      </a:lnTo>
                      <a:lnTo>
                        <a:pt x="22" y="78"/>
                      </a:lnTo>
                      <a:lnTo>
                        <a:pt x="27" y="37"/>
                      </a:lnTo>
                      <a:lnTo>
                        <a:pt x="27" y="0"/>
                      </a:lnTo>
                      <a:lnTo>
                        <a:pt x="85" y="10"/>
                      </a:lnTo>
                      <a:lnTo>
                        <a:pt x="142" y="21"/>
                      </a:lnTo>
                      <a:lnTo>
                        <a:pt x="198" y="35"/>
                      </a:lnTo>
                      <a:lnTo>
                        <a:pt x="258" y="46"/>
                      </a:lnTo>
                      <a:lnTo>
                        <a:pt x="318" y="56"/>
                      </a:lnTo>
                      <a:lnTo>
                        <a:pt x="378" y="67"/>
                      </a:lnTo>
                      <a:lnTo>
                        <a:pt x="438" y="81"/>
                      </a:lnTo>
                      <a:lnTo>
                        <a:pt x="500" y="92"/>
                      </a:lnTo>
                      <a:lnTo>
                        <a:pt x="560" y="102"/>
                      </a:lnTo>
                      <a:lnTo>
                        <a:pt x="620" y="113"/>
                      </a:lnTo>
                      <a:lnTo>
                        <a:pt x="683" y="122"/>
                      </a:lnTo>
                      <a:lnTo>
                        <a:pt x="742" y="132"/>
                      </a:lnTo>
                      <a:lnTo>
                        <a:pt x="802" y="143"/>
                      </a:lnTo>
                      <a:lnTo>
                        <a:pt x="861" y="152"/>
                      </a:lnTo>
                      <a:lnTo>
                        <a:pt x="921" y="159"/>
                      </a:lnTo>
                      <a:lnTo>
                        <a:pt x="978" y="168"/>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8" name="Freeform 252"/>
                <p:cNvSpPr>
                  <a:spLocks/>
                </p:cNvSpPr>
                <p:nvPr/>
              </p:nvSpPr>
              <p:spPr bwMode="auto">
                <a:xfrm>
                  <a:off x="4097" y="1414"/>
                  <a:ext cx="588" cy="148"/>
                </a:xfrm>
                <a:custGeom>
                  <a:avLst/>
                  <a:gdLst>
                    <a:gd name="T0" fmla="*/ 9 w 2352"/>
                    <a:gd name="T1" fmla="*/ 0 h 590"/>
                    <a:gd name="T2" fmla="*/ 9 w 2352"/>
                    <a:gd name="T3" fmla="*/ 2 h 590"/>
                    <a:gd name="T4" fmla="*/ 9 w 2352"/>
                    <a:gd name="T5" fmla="*/ 2 h 590"/>
                    <a:gd name="T6" fmla="*/ 9 w 2352"/>
                    <a:gd name="T7" fmla="*/ 2 h 590"/>
                    <a:gd name="T8" fmla="*/ 9 w 2352"/>
                    <a:gd name="T9" fmla="*/ 2 h 590"/>
                    <a:gd name="T10" fmla="*/ 9 w 2352"/>
                    <a:gd name="T11" fmla="*/ 2 h 590"/>
                    <a:gd name="T12" fmla="*/ 9 w 2352"/>
                    <a:gd name="T13" fmla="*/ 2 h 590"/>
                    <a:gd name="T14" fmla="*/ 9 w 2352"/>
                    <a:gd name="T15" fmla="*/ 2 h 590"/>
                    <a:gd name="T16" fmla="*/ 9 w 2352"/>
                    <a:gd name="T17" fmla="*/ 2 h 590"/>
                    <a:gd name="T18" fmla="*/ 8 w 2352"/>
                    <a:gd name="T19" fmla="*/ 2 h 590"/>
                    <a:gd name="T20" fmla="*/ 8 w 2352"/>
                    <a:gd name="T21" fmla="*/ 2 h 590"/>
                    <a:gd name="T22" fmla="*/ 8 w 2352"/>
                    <a:gd name="T23" fmla="*/ 2 h 590"/>
                    <a:gd name="T24" fmla="*/ 8 w 2352"/>
                    <a:gd name="T25" fmla="*/ 2 h 590"/>
                    <a:gd name="T26" fmla="*/ 8 w 2352"/>
                    <a:gd name="T27" fmla="*/ 2 h 590"/>
                    <a:gd name="T28" fmla="*/ 8 w 2352"/>
                    <a:gd name="T29" fmla="*/ 2 h 590"/>
                    <a:gd name="T30" fmla="*/ 8 w 2352"/>
                    <a:gd name="T31" fmla="*/ 2 h 590"/>
                    <a:gd name="T32" fmla="*/ 8 w 2352"/>
                    <a:gd name="T33" fmla="*/ 2 h 590"/>
                    <a:gd name="T34" fmla="*/ 8 w 2352"/>
                    <a:gd name="T35" fmla="*/ 2 h 590"/>
                    <a:gd name="T36" fmla="*/ 7 w 2352"/>
                    <a:gd name="T37" fmla="*/ 2 h 590"/>
                    <a:gd name="T38" fmla="*/ 7 w 2352"/>
                    <a:gd name="T39" fmla="*/ 2 h 590"/>
                    <a:gd name="T40" fmla="*/ 7 w 2352"/>
                    <a:gd name="T41" fmla="*/ 1 h 590"/>
                    <a:gd name="T42" fmla="*/ 6 w 2352"/>
                    <a:gd name="T43" fmla="*/ 1 h 590"/>
                    <a:gd name="T44" fmla="*/ 6 w 2352"/>
                    <a:gd name="T45" fmla="*/ 1 h 590"/>
                    <a:gd name="T46" fmla="*/ 5 w 2352"/>
                    <a:gd name="T47" fmla="*/ 1 h 590"/>
                    <a:gd name="T48" fmla="*/ 5 w 2352"/>
                    <a:gd name="T49" fmla="*/ 1 h 590"/>
                    <a:gd name="T50" fmla="*/ 4 w 2352"/>
                    <a:gd name="T51" fmla="*/ 1 h 590"/>
                    <a:gd name="T52" fmla="*/ 4 w 2352"/>
                    <a:gd name="T53" fmla="*/ 1 h 590"/>
                    <a:gd name="T54" fmla="*/ 3 w 2352"/>
                    <a:gd name="T55" fmla="*/ 1 h 590"/>
                    <a:gd name="T56" fmla="*/ 3 w 2352"/>
                    <a:gd name="T57" fmla="*/ 1 h 590"/>
                    <a:gd name="T58" fmla="*/ 2 w 2352"/>
                    <a:gd name="T59" fmla="*/ 1 h 590"/>
                    <a:gd name="T60" fmla="*/ 2 w 2352"/>
                    <a:gd name="T61" fmla="*/ 1 h 590"/>
                    <a:gd name="T62" fmla="*/ 2 w 2352"/>
                    <a:gd name="T63" fmla="*/ 2 h 590"/>
                    <a:gd name="T64" fmla="*/ 1 w 2352"/>
                    <a:gd name="T65" fmla="*/ 2 h 590"/>
                    <a:gd name="T66" fmla="*/ 1 w 2352"/>
                    <a:gd name="T67" fmla="*/ 2 h 590"/>
                    <a:gd name="T68" fmla="*/ 1 w 2352"/>
                    <a:gd name="T69" fmla="*/ 2 h 590"/>
                    <a:gd name="T70" fmla="*/ 1 w 2352"/>
                    <a:gd name="T71" fmla="*/ 2 h 590"/>
                    <a:gd name="T72" fmla="*/ 1 w 2352"/>
                    <a:gd name="T73" fmla="*/ 2 h 590"/>
                    <a:gd name="T74" fmla="*/ 1 w 2352"/>
                    <a:gd name="T75" fmla="*/ 2 h 590"/>
                    <a:gd name="T76" fmla="*/ 1 w 2352"/>
                    <a:gd name="T77" fmla="*/ 2 h 590"/>
                    <a:gd name="T78" fmla="*/ 0 w 2352"/>
                    <a:gd name="T79" fmla="*/ 2 h 590"/>
                    <a:gd name="T80" fmla="*/ 0 w 2352"/>
                    <a:gd name="T81" fmla="*/ 2 h 590"/>
                    <a:gd name="T82" fmla="*/ 0 w 2352"/>
                    <a:gd name="T83" fmla="*/ 2 h 590"/>
                    <a:gd name="T84" fmla="*/ 0 w 2352"/>
                    <a:gd name="T85" fmla="*/ 2 h 590"/>
                    <a:gd name="T86" fmla="*/ 0 w 2352"/>
                    <a:gd name="T87" fmla="*/ 2 h 590"/>
                    <a:gd name="T88" fmla="*/ 1 w 2352"/>
                    <a:gd name="T89" fmla="*/ 2 h 590"/>
                    <a:gd name="T90" fmla="*/ 1 w 2352"/>
                    <a:gd name="T91" fmla="*/ 1 h 590"/>
                    <a:gd name="T92" fmla="*/ 1 w 2352"/>
                    <a:gd name="T93" fmla="*/ 1 h 590"/>
                    <a:gd name="T94" fmla="*/ 1 w 2352"/>
                    <a:gd name="T95" fmla="*/ 1 h 590"/>
                    <a:gd name="T96" fmla="*/ 1 w 2352"/>
                    <a:gd name="T97" fmla="*/ 1 h 590"/>
                    <a:gd name="T98" fmla="*/ 2 w 2352"/>
                    <a:gd name="T99" fmla="*/ 1 h 590"/>
                    <a:gd name="T100" fmla="*/ 2 w 2352"/>
                    <a:gd name="T101" fmla="*/ 1 h 590"/>
                    <a:gd name="T102" fmla="*/ 2 w 2352"/>
                    <a:gd name="T103" fmla="*/ 0 h 590"/>
                    <a:gd name="T104" fmla="*/ 2 w 2352"/>
                    <a:gd name="T105" fmla="*/ 0 h 590"/>
                    <a:gd name="T106" fmla="*/ 2 w 2352"/>
                    <a:gd name="T107" fmla="*/ 0 h 590"/>
                    <a:gd name="T108" fmla="*/ 3 w 2352"/>
                    <a:gd name="T109" fmla="*/ 0 h 590"/>
                    <a:gd name="T110" fmla="*/ 3 w 2352"/>
                    <a:gd name="T111" fmla="*/ 0 h 590"/>
                    <a:gd name="T112" fmla="*/ 3 w 2352"/>
                    <a:gd name="T113" fmla="*/ 0 h 590"/>
                    <a:gd name="T114" fmla="*/ 3 w 2352"/>
                    <a:gd name="T115" fmla="*/ 0 h 590"/>
                    <a:gd name="T116" fmla="*/ 9 w 2352"/>
                    <a:gd name="T117" fmla="*/ 0 h 5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52"/>
                    <a:gd name="T178" fmla="*/ 0 h 590"/>
                    <a:gd name="T179" fmla="*/ 2352 w 2352"/>
                    <a:gd name="T180" fmla="*/ 590 h 5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52" h="590">
                      <a:moveTo>
                        <a:pt x="2350" y="20"/>
                      </a:moveTo>
                      <a:lnTo>
                        <a:pt x="2352" y="588"/>
                      </a:lnTo>
                      <a:lnTo>
                        <a:pt x="2322" y="588"/>
                      </a:lnTo>
                      <a:lnTo>
                        <a:pt x="2296" y="590"/>
                      </a:lnTo>
                      <a:lnTo>
                        <a:pt x="2266" y="590"/>
                      </a:lnTo>
                      <a:lnTo>
                        <a:pt x="2238" y="590"/>
                      </a:lnTo>
                      <a:lnTo>
                        <a:pt x="2209" y="590"/>
                      </a:lnTo>
                      <a:lnTo>
                        <a:pt x="2181" y="590"/>
                      </a:lnTo>
                      <a:lnTo>
                        <a:pt x="2155" y="590"/>
                      </a:lnTo>
                      <a:lnTo>
                        <a:pt x="2125" y="590"/>
                      </a:lnTo>
                      <a:lnTo>
                        <a:pt x="2097" y="590"/>
                      </a:lnTo>
                      <a:lnTo>
                        <a:pt x="2070" y="590"/>
                      </a:lnTo>
                      <a:lnTo>
                        <a:pt x="2043" y="590"/>
                      </a:lnTo>
                      <a:lnTo>
                        <a:pt x="2015" y="590"/>
                      </a:lnTo>
                      <a:lnTo>
                        <a:pt x="1986" y="588"/>
                      </a:lnTo>
                      <a:lnTo>
                        <a:pt x="1959" y="588"/>
                      </a:lnTo>
                      <a:lnTo>
                        <a:pt x="1931" y="588"/>
                      </a:lnTo>
                      <a:lnTo>
                        <a:pt x="1904" y="584"/>
                      </a:lnTo>
                      <a:lnTo>
                        <a:pt x="1850" y="473"/>
                      </a:lnTo>
                      <a:lnTo>
                        <a:pt x="1777" y="378"/>
                      </a:lnTo>
                      <a:lnTo>
                        <a:pt x="1687" y="299"/>
                      </a:lnTo>
                      <a:lnTo>
                        <a:pt x="1583" y="235"/>
                      </a:lnTo>
                      <a:lnTo>
                        <a:pt x="1470" y="185"/>
                      </a:lnTo>
                      <a:lnTo>
                        <a:pt x="1347" y="150"/>
                      </a:lnTo>
                      <a:lnTo>
                        <a:pt x="1217" y="128"/>
                      </a:lnTo>
                      <a:lnTo>
                        <a:pt x="1087" y="122"/>
                      </a:lnTo>
                      <a:lnTo>
                        <a:pt x="953" y="131"/>
                      </a:lnTo>
                      <a:lnTo>
                        <a:pt x="826" y="152"/>
                      </a:lnTo>
                      <a:lnTo>
                        <a:pt x="703" y="188"/>
                      </a:lnTo>
                      <a:lnTo>
                        <a:pt x="590" y="237"/>
                      </a:lnTo>
                      <a:lnTo>
                        <a:pt x="486" y="299"/>
                      </a:lnTo>
                      <a:lnTo>
                        <a:pt x="396" y="373"/>
                      </a:lnTo>
                      <a:lnTo>
                        <a:pt x="323" y="462"/>
                      </a:lnTo>
                      <a:lnTo>
                        <a:pt x="272" y="563"/>
                      </a:lnTo>
                      <a:lnTo>
                        <a:pt x="234" y="563"/>
                      </a:lnTo>
                      <a:lnTo>
                        <a:pt x="200" y="563"/>
                      </a:lnTo>
                      <a:lnTo>
                        <a:pt x="165" y="563"/>
                      </a:lnTo>
                      <a:lnTo>
                        <a:pt x="133" y="563"/>
                      </a:lnTo>
                      <a:lnTo>
                        <a:pt x="100" y="563"/>
                      </a:lnTo>
                      <a:lnTo>
                        <a:pt x="68" y="565"/>
                      </a:lnTo>
                      <a:lnTo>
                        <a:pt x="36" y="565"/>
                      </a:lnTo>
                      <a:lnTo>
                        <a:pt x="0" y="568"/>
                      </a:lnTo>
                      <a:lnTo>
                        <a:pt x="24" y="487"/>
                      </a:lnTo>
                      <a:lnTo>
                        <a:pt x="54" y="413"/>
                      </a:lnTo>
                      <a:lnTo>
                        <a:pt x="92" y="346"/>
                      </a:lnTo>
                      <a:lnTo>
                        <a:pt x="133" y="288"/>
                      </a:lnTo>
                      <a:lnTo>
                        <a:pt x="182" y="237"/>
                      </a:lnTo>
                      <a:lnTo>
                        <a:pt x="230" y="191"/>
                      </a:lnTo>
                      <a:lnTo>
                        <a:pt x="285" y="152"/>
                      </a:lnTo>
                      <a:lnTo>
                        <a:pt x="343" y="120"/>
                      </a:lnTo>
                      <a:lnTo>
                        <a:pt x="399" y="90"/>
                      </a:lnTo>
                      <a:lnTo>
                        <a:pt x="459" y="69"/>
                      </a:lnTo>
                      <a:lnTo>
                        <a:pt x="519" y="49"/>
                      </a:lnTo>
                      <a:lnTo>
                        <a:pt x="579" y="33"/>
                      </a:lnTo>
                      <a:lnTo>
                        <a:pt x="638" y="22"/>
                      </a:lnTo>
                      <a:lnTo>
                        <a:pt x="698" y="11"/>
                      </a:lnTo>
                      <a:lnTo>
                        <a:pt x="752" y="6"/>
                      </a:lnTo>
                      <a:lnTo>
                        <a:pt x="807" y="0"/>
                      </a:lnTo>
                      <a:lnTo>
                        <a:pt x="2350" y="20"/>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9" name="Freeform 253"/>
                <p:cNvSpPr>
                  <a:spLocks/>
                </p:cNvSpPr>
                <p:nvPr/>
              </p:nvSpPr>
              <p:spPr bwMode="auto">
                <a:xfrm>
                  <a:off x="5000" y="1422"/>
                  <a:ext cx="286" cy="109"/>
                </a:xfrm>
                <a:custGeom>
                  <a:avLst/>
                  <a:gdLst>
                    <a:gd name="T0" fmla="*/ 0 w 1147"/>
                    <a:gd name="T1" fmla="*/ 0 h 438"/>
                    <a:gd name="T2" fmla="*/ 0 w 1147"/>
                    <a:gd name="T3" fmla="*/ 0 h 438"/>
                    <a:gd name="T4" fmla="*/ 0 w 1147"/>
                    <a:gd name="T5" fmla="*/ 0 h 438"/>
                    <a:gd name="T6" fmla="*/ 0 w 1147"/>
                    <a:gd name="T7" fmla="*/ 0 h 438"/>
                    <a:gd name="T8" fmla="*/ 1 w 1147"/>
                    <a:gd name="T9" fmla="*/ 0 h 438"/>
                    <a:gd name="T10" fmla="*/ 1 w 1147"/>
                    <a:gd name="T11" fmla="*/ 0 h 438"/>
                    <a:gd name="T12" fmla="*/ 1 w 1147"/>
                    <a:gd name="T13" fmla="*/ 0 h 438"/>
                    <a:gd name="T14" fmla="*/ 1 w 1147"/>
                    <a:gd name="T15" fmla="*/ 0 h 438"/>
                    <a:gd name="T16" fmla="*/ 2 w 1147"/>
                    <a:gd name="T17" fmla="*/ 0 h 438"/>
                    <a:gd name="T18" fmla="*/ 2 w 1147"/>
                    <a:gd name="T19" fmla="*/ 0 h 438"/>
                    <a:gd name="T20" fmla="*/ 2 w 1147"/>
                    <a:gd name="T21" fmla="*/ 0 h 438"/>
                    <a:gd name="T22" fmla="*/ 2 w 1147"/>
                    <a:gd name="T23" fmla="*/ 0 h 438"/>
                    <a:gd name="T24" fmla="*/ 2 w 1147"/>
                    <a:gd name="T25" fmla="*/ 0 h 438"/>
                    <a:gd name="T26" fmla="*/ 3 w 1147"/>
                    <a:gd name="T27" fmla="*/ 0 h 438"/>
                    <a:gd name="T28" fmla="*/ 3 w 1147"/>
                    <a:gd name="T29" fmla="*/ 0 h 438"/>
                    <a:gd name="T30" fmla="*/ 3 w 1147"/>
                    <a:gd name="T31" fmla="*/ 0 h 438"/>
                    <a:gd name="T32" fmla="*/ 3 w 1147"/>
                    <a:gd name="T33" fmla="*/ 0 h 438"/>
                    <a:gd name="T34" fmla="*/ 3 w 1147"/>
                    <a:gd name="T35" fmla="*/ 0 h 438"/>
                    <a:gd name="T36" fmla="*/ 4 w 1147"/>
                    <a:gd name="T37" fmla="*/ 0 h 438"/>
                    <a:gd name="T38" fmla="*/ 4 w 1147"/>
                    <a:gd name="T39" fmla="*/ 0 h 438"/>
                    <a:gd name="T40" fmla="*/ 4 w 1147"/>
                    <a:gd name="T41" fmla="*/ 1 h 438"/>
                    <a:gd name="T42" fmla="*/ 4 w 1147"/>
                    <a:gd name="T43" fmla="*/ 1 h 438"/>
                    <a:gd name="T44" fmla="*/ 4 w 1147"/>
                    <a:gd name="T45" fmla="*/ 1 h 438"/>
                    <a:gd name="T46" fmla="*/ 4 w 1147"/>
                    <a:gd name="T47" fmla="*/ 1 h 438"/>
                    <a:gd name="T48" fmla="*/ 4 w 1147"/>
                    <a:gd name="T49" fmla="*/ 1 h 438"/>
                    <a:gd name="T50" fmla="*/ 4 w 1147"/>
                    <a:gd name="T51" fmla="*/ 2 h 438"/>
                    <a:gd name="T52" fmla="*/ 4 w 1147"/>
                    <a:gd name="T53" fmla="*/ 2 h 438"/>
                    <a:gd name="T54" fmla="*/ 4 w 1147"/>
                    <a:gd name="T55" fmla="*/ 2 h 438"/>
                    <a:gd name="T56" fmla="*/ 4 w 1147"/>
                    <a:gd name="T57" fmla="*/ 2 h 438"/>
                    <a:gd name="T58" fmla="*/ 4 w 1147"/>
                    <a:gd name="T59" fmla="*/ 2 h 438"/>
                    <a:gd name="T60" fmla="*/ 3 w 1147"/>
                    <a:gd name="T61" fmla="*/ 2 h 438"/>
                    <a:gd name="T62" fmla="*/ 3 w 1147"/>
                    <a:gd name="T63" fmla="*/ 2 h 438"/>
                    <a:gd name="T64" fmla="*/ 3 w 1147"/>
                    <a:gd name="T65" fmla="*/ 2 h 438"/>
                    <a:gd name="T66" fmla="*/ 3 w 1147"/>
                    <a:gd name="T67" fmla="*/ 2 h 438"/>
                    <a:gd name="T68" fmla="*/ 3 w 1147"/>
                    <a:gd name="T69" fmla="*/ 1 h 438"/>
                    <a:gd name="T70" fmla="*/ 3 w 1147"/>
                    <a:gd name="T71" fmla="*/ 1 h 438"/>
                    <a:gd name="T72" fmla="*/ 2 w 1147"/>
                    <a:gd name="T73" fmla="*/ 1 h 438"/>
                    <a:gd name="T74" fmla="*/ 2 w 1147"/>
                    <a:gd name="T75" fmla="*/ 1 h 438"/>
                    <a:gd name="T76" fmla="*/ 2 w 1147"/>
                    <a:gd name="T77" fmla="*/ 1 h 438"/>
                    <a:gd name="T78" fmla="*/ 2 w 1147"/>
                    <a:gd name="T79" fmla="*/ 1 h 438"/>
                    <a:gd name="T80" fmla="*/ 2 w 1147"/>
                    <a:gd name="T81" fmla="*/ 1 h 438"/>
                    <a:gd name="T82" fmla="*/ 2 w 1147"/>
                    <a:gd name="T83" fmla="*/ 1 h 438"/>
                    <a:gd name="T84" fmla="*/ 1 w 1147"/>
                    <a:gd name="T85" fmla="*/ 0 h 438"/>
                    <a:gd name="T86" fmla="*/ 1 w 1147"/>
                    <a:gd name="T87" fmla="*/ 0 h 438"/>
                    <a:gd name="T88" fmla="*/ 1 w 1147"/>
                    <a:gd name="T89" fmla="*/ 0 h 438"/>
                    <a:gd name="T90" fmla="*/ 1 w 1147"/>
                    <a:gd name="T91" fmla="*/ 0 h 438"/>
                    <a:gd name="T92" fmla="*/ 1 w 1147"/>
                    <a:gd name="T93" fmla="*/ 0 h 438"/>
                    <a:gd name="T94" fmla="*/ 0 w 1147"/>
                    <a:gd name="T95" fmla="*/ 0 h 438"/>
                    <a:gd name="T96" fmla="*/ 0 w 1147"/>
                    <a:gd name="T97" fmla="*/ 0 h 438"/>
                    <a:gd name="T98" fmla="*/ 0 w 1147"/>
                    <a:gd name="T99" fmla="*/ 0 h 4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7"/>
                    <a:gd name="T151" fmla="*/ 0 h 438"/>
                    <a:gd name="T152" fmla="*/ 1147 w 1147"/>
                    <a:gd name="T153" fmla="*/ 438 h 4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7" h="438">
                      <a:moveTo>
                        <a:pt x="36" y="117"/>
                      </a:moveTo>
                      <a:lnTo>
                        <a:pt x="0" y="0"/>
                      </a:lnTo>
                      <a:lnTo>
                        <a:pt x="69" y="0"/>
                      </a:lnTo>
                      <a:lnTo>
                        <a:pt x="136" y="3"/>
                      </a:lnTo>
                      <a:lnTo>
                        <a:pt x="201" y="6"/>
                      </a:lnTo>
                      <a:lnTo>
                        <a:pt x="267" y="6"/>
                      </a:lnTo>
                      <a:lnTo>
                        <a:pt x="330" y="11"/>
                      </a:lnTo>
                      <a:lnTo>
                        <a:pt x="392" y="14"/>
                      </a:lnTo>
                      <a:lnTo>
                        <a:pt x="454" y="16"/>
                      </a:lnTo>
                      <a:lnTo>
                        <a:pt x="514" y="22"/>
                      </a:lnTo>
                      <a:lnTo>
                        <a:pt x="571" y="27"/>
                      </a:lnTo>
                      <a:lnTo>
                        <a:pt x="628" y="33"/>
                      </a:lnTo>
                      <a:lnTo>
                        <a:pt x="683" y="41"/>
                      </a:lnTo>
                      <a:lnTo>
                        <a:pt x="734" y="49"/>
                      </a:lnTo>
                      <a:lnTo>
                        <a:pt x="783" y="57"/>
                      </a:lnTo>
                      <a:lnTo>
                        <a:pt x="831" y="69"/>
                      </a:lnTo>
                      <a:lnTo>
                        <a:pt x="875" y="79"/>
                      </a:lnTo>
                      <a:lnTo>
                        <a:pt x="919" y="92"/>
                      </a:lnTo>
                      <a:lnTo>
                        <a:pt x="960" y="125"/>
                      </a:lnTo>
                      <a:lnTo>
                        <a:pt x="997" y="163"/>
                      </a:lnTo>
                      <a:lnTo>
                        <a:pt x="1032" y="201"/>
                      </a:lnTo>
                      <a:lnTo>
                        <a:pt x="1062" y="245"/>
                      </a:lnTo>
                      <a:lnTo>
                        <a:pt x="1092" y="288"/>
                      </a:lnTo>
                      <a:lnTo>
                        <a:pt x="1115" y="334"/>
                      </a:lnTo>
                      <a:lnTo>
                        <a:pt x="1133" y="383"/>
                      </a:lnTo>
                      <a:lnTo>
                        <a:pt x="1147" y="432"/>
                      </a:lnTo>
                      <a:lnTo>
                        <a:pt x="1106" y="435"/>
                      </a:lnTo>
                      <a:lnTo>
                        <a:pt x="1060" y="435"/>
                      </a:lnTo>
                      <a:lnTo>
                        <a:pt x="1011" y="435"/>
                      </a:lnTo>
                      <a:lnTo>
                        <a:pt x="960" y="435"/>
                      </a:lnTo>
                      <a:lnTo>
                        <a:pt x="905" y="435"/>
                      </a:lnTo>
                      <a:lnTo>
                        <a:pt x="856" y="435"/>
                      </a:lnTo>
                      <a:lnTo>
                        <a:pt x="808" y="435"/>
                      </a:lnTo>
                      <a:lnTo>
                        <a:pt x="764" y="438"/>
                      </a:lnTo>
                      <a:lnTo>
                        <a:pt x="737" y="394"/>
                      </a:lnTo>
                      <a:lnTo>
                        <a:pt x="704" y="357"/>
                      </a:lnTo>
                      <a:lnTo>
                        <a:pt x="669" y="318"/>
                      </a:lnTo>
                      <a:lnTo>
                        <a:pt x="631" y="286"/>
                      </a:lnTo>
                      <a:lnTo>
                        <a:pt x="590" y="256"/>
                      </a:lnTo>
                      <a:lnTo>
                        <a:pt x="547" y="228"/>
                      </a:lnTo>
                      <a:lnTo>
                        <a:pt x="503" y="207"/>
                      </a:lnTo>
                      <a:lnTo>
                        <a:pt x="454" y="185"/>
                      </a:lnTo>
                      <a:lnTo>
                        <a:pt x="406" y="166"/>
                      </a:lnTo>
                      <a:lnTo>
                        <a:pt x="356" y="152"/>
                      </a:lnTo>
                      <a:lnTo>
                        <a:pt x="305" y="139"/>
                      </a:lnTo>
                      <a:lnTo>
                        <a:pt x="250" y="131"/>
                      </a:lnTo>
                      <a:lnTo>
                        <a:pt x="199" y="122"/>
                      </a:lnTo>
                      <a:lnTo>
                        <a:pt x="145" y="117"/>
                      </a:lnTo>
                      <a:lnTo>
                        <a:pt x="90" y="117"/>
                      </a:lnTo>
                      <a:lnTo>
                        <a:pt x="36"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0" name="Freeform 254"/>
                <p:cNvSpPr>
                  <a:spLocks/>
                </p:cNvSpPr>
                <p:nvPr/>
              </p:nvSpPr>
              <p:spPr bwMode="auto">
                <a:xfrm>
                  <a:off x="4989" y="1422"/>
                  <a:ext cx="30" cy="30"/>
                </a:xfrm>
                <a:custGeom>
                  <a:avLst/>
                  <a:gdLst>
                    <a:gd name="T0" fmla="*/ 1 w 119"/>
                    <a:gd name="T1" fmla="*/ 0 h 122"/>
                    <a:gd name="T2" fmla="*/ 1 w 119"/>
                    <a:gd name="T3" fmla="*/ 0 h 122"/>
                    <a:gd name="T4" fmla="*/ 1 w 119"/>
                    <a:gd name="T5" fmla="*/ 0 h 122"/>
                    <a:gd name="T6" fmla="*/ 1 w 119"/>
                    <a:gd name="T7" fmla="*/ 0 h 122"/>
                    <a:gd name="T8" fmla="*/ 0 w 119"/>
                    <a:gd name="T9" fmla="*/ 0 h 122"/>
                    <a:gd name="T10" fmla="*/ 0 w 119"/>
                    <a:gd name="T11" fmla="*/ 0 h 122"/>
                    <a:gd name="T12" fmla="*/ 0 w 119"/>
                    <a:gd name="T13" fmla="*/ 0 h 122"/>
                    <a:gd name="T14" fmla="*/ 0 w 119"/>
                    <a:gd name="T15" fmla="*/ 0 h 122"/>
                    <a:gd name="T16" fmla="*/ 0 w 119"/>
                    <a:gd name="T17" fmla="*/ 0 h 122"/>
                    <a:gd name="T18" fmla="*/ 0 w 119"/>
                    <a:gd name="T19" fmla="*/ 0 h 122"/>
                    <a:gd name="T20" fmla="*/ 0 w 119"/>
                    <a:gd name="T21" fmla="*/ 0 h 122"/>
                    <a:gd name="T22" fmla="*/ 0 w 119"/>
                    <a:gd name="T23" fmla="*/ 0 h 122"/>
                    <a:gd name="T24" fmla="*/ 0 w 119"/>
                    <a:gd name="T25" fmla="*/ 0 h 122"/>
                    <a:gd name="T26" fmla="*/ 0 w 119"/>
                    <a:gd name="T27" fmla="*/ 0 h 122"/>
                    <a:gd name="T28" fmla="*/ 0 w 119"/>
                    <a:gd name="T29" fmla="*/ 0 h 122"/>
                    <a:gd name="T30" fmla="*/ 0 w 119"/>
                    <a:gd name="T31" fmla="*/ 0 h 122"/>
                    <a:gd name="T32" fmla="*/ 0 w 119"/>
                    <a:gd name="T33" fmla="*/ 0 h 122"/>
                    <a:gd name="T34" fmla="*/ 0 w 119"/>
                    <a:gd name="T35" fmla="*/ 0 h 122"/>
                    <a:gd name="T36" fmla="*/ 1 w 119"/>
                    <a:gd name="T37" fmla="*/ 0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22"/>
                    <a:gd name="T59" fmla="*/ 119 w 11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22">
                      <a:moveTo>
                        <a:pt x="86" y="0"/>
                      </a:moveTo>
                      <a:lnTo>
                        <a:pt x="119" y="117"/>
                      </a:lnTo>
                      <a:lnTo>
                        <a:pt x="109" y="117"/>
                      </a:lnTo>
                      <a:lnTo>
                        <a:pt x="95" y="117"/>
                      </a:lnTo>
                      <a:lnTo>
                        <a:pt x="84" y="120"/>
                      </a:lnTo>
                      <a:lnTo>
                        <a:pt x="73" y="120"/>
                      </a:lnTo>
                      <a:lnTo>
                        <a:pt x="63" y="120"/>
                      </a:lnTo>
                      <a:lnTo>
                        <a:pt x="51" y="122"/>
                      </a:lnTo>
                      <a:lnTo>
                        <a:pt x="40" y="122"/>
                      </a:lnTo>
                      <a:lnTo>
                        <a:pt x="30" y="122"/>
                      </a:lnTo>
                      <a:lnTo>
                        <a:pt x="0" y="0"/>
                      </a:lnTo>
                      <a:lnTo>
                        <a:pt x="10" y="0"/>
                      </a:lnTo>
                      <a:lnTo>
                        <a:pt x="21" y="0"/>
                      </a:lnTo>
                      <a:lnTo>
                        <a:pt x="33" y="0"/>
                      </a:lnTo>
                      <a:lnTo>
                        <a:pt x="43" y="0"/>
                      </a:lnTo>
                      <a:lnTo>
                        <a:pt x="54" y="0"/>
                      </a:lnTo>
                      <a:lnTo>
                        <a:pt x="65" y="0"/>
                      </a:lnTo>
                      <a:lnTo>
                        <a:pt x="76" y="0"/>
                      </a:lnTo>
                      <a:lnTo>
                        <a:pt x="86"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1" name="Freeform 255"/>
                <p:cNvSpPr>
                  <a:spLocks/>
                </p:cNvSpPr>
                <p:nvPr/>
              </p:nvSpPr>
              <p:spPr bwMode="auto">
                <a:xfrm>
                  <a:off x="4978" y="1422"/>
                  <a:ext cx="30" cy="32"/>
                </a:xfrm>
                <a:custGeom>
                  <a:avLst/>
                  <a:gdLst>
                    <a:gd name="T0" fmla="*/ 0 w 120"/>
                    <a:gd name="T1" fmla="*/ 0 h 128"/>
                    <a:gd name="T2" fmla="*/ 1 w 120"/>
                    <a:gd name="T3" fmla="*/ 1 h 128"/>
                    <a:gd name="T4" fmla="*/ 1 w 120"/>
                    <a:gd name="T5" fmla="*/ 1 h 128"/>
                    <a:gd name="T6" fmla="*/ 1 w 120"/>
                    <a:gd name="T7" fmla="*/ 1 h 128"/>
                    <a:gd name="T8" fmla="*/ 1 w 120"/>
                    <a:gd name="T9" fmla="*/ 1 h 128"/>
                    <a:gd name="T10" fmla="*/ 0 w 120"/>
                    <a:gd name="T11" fmla="*/ 1 h 128"/>
                    <a:gd name="T12" fmla="*/ 0 w 120"/>
                    <a:gd name="T13" fmla="*/ 1 h 128"/>
                    <a:gd name="T14" fmla="*/ 0 w 120"/>
                    <a:gd name="T15" fmla="*/ 1 h 128"/>
                    <a:gd name="T16" fmla="*/ 0 w 120"/>
                    <a:gd name="T17" fmla="*/ 1 h 128"/>
                    <a:gd name="T18" fmla="*/ 0 w 120"/>
                    <a:gd name="T19" fmla="*/ 1 h 128"/>
                    <a:gd name="T20" fmla="*/ 0 w 120"/>
                    <a:gd name="T21" fmla="*/ 0 h 128"/>
                    <a:gd name="T22" fmla="*/ 0 w 120"/>
                    <a:gd name="T23" fmla="*/ 0 h 128"/>
                    <a:gd name="T24" fmla="*/ 0 w 120"/>
                    <a:gd name="T25" fmla="*/ 0 h 128"/>
                    <a:gd name="T26" fmla="*/ 0 w 120"/>
                    <a:gd name="T27" fmla="*/ 0 h 128"/>
                    <a:gd name="T28" fmla="*/ 0 w 120"/>
                    <a:gd name="T29" fmla="*/ 0 h 128"/>
                    <a:gd name="T30" fmla="*/ 0 w 120"/>
                    <a:gd name="T31" fmla="*/ 0 h 128"/>
                    <a:gd name="T32" fmla="*/ 0 w 120"/>
                    <a:gd name="T33" fmla="*/ 0 h 128"/>
                    <a:gd name="T34" fmla="*/ 0 w 120"/>
                    <a:gd name="T35" fmla="*/ 0 h 128"/>
                    <a:gd name="T36" fmla="*/ 0 w 120"/>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28"/>
                    <a:gd name="T59" fmla="*/ 120 w 120"/>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28">
                      <a:moveTo>
                        <a:pt x="84" y="0"/>
                      </a:moveTo>
                      <a:lnTo>
                        <a:pt x="120" y="117"/>
                      </a:lnTo>
                      <a:lnTo>
                        <a:pt x="109" y="120"/>
                      </a:lnTo>
                      <a:lnTo>
                        <a:pt x="98" y="120"/>
                      </a:lnTo>
                      <a:lnTo>
                        <a:pt x="87" y="122"/>
                      </a:lnTo>
                      <a:lnTo>
                        <a:pt x="77" y="122"/>
                      </a:lnTo>
                      <a:lnTo>
                        <a:pt x="65" y="122"/>
                      </a:lnTo>
                      <a:lnTo>
                        <a:pt x="54" y="125"/>
                      </a:lnTo>
                      <a:lnTo>
                        <a:pt x="41" y="125"/>
                      </a:lnTo>
                      <a:lnTo>
                        <a:pt x="30" y="128"/>
                      </a:lnTo>
                      <a:lnTo>
                        <a:pt x="0" y="0"/>
                      </a:lnTo>
                      <a:lnTo>
                        <a:pt x="11" y="0"/>
                      </a:lnTo>
                      <a:lnTo>
                        <a:pt x="22" y="0"/>
                      </a:lnTo>
                      <a:lnTo>
                        <a:pt x="33" y="0"/>
                      </a:lnTo>
                      <a:lnTo>
                        <a:pt x="44" y="0"/>
                      </a:lnTo>
                      <a:lnTo>
                        <a:pt x="52" y="0"/>
                      </a:lnTo>
                      <a:lnTo>
                        <a:pt x="63" y="0"/>
                      </a:lnTo>
                      <a:lnTo>
                        <a:pt x="74" y="0"/>
                      </a:lnTo>
                      <a:lnTo>
                        <a:pt x="84" y="0"/>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2" name="Freeform 256"/>
                <p:cNvSpPr>
                  <a:spLocks/>
                </p:cNvSpPr>
                <p:nvPr/>
              </p:nvSpPr>
              <p:spPr bwMode="auto">
                <a:xfrm>
                  <a:off x="4967" y="1422"/>
                  <a:ext cx="30" cy="32"/>
                </a:xfrm>
                <a:custGeom>
                  <a:avLst/>
                  <a:gdLst>
                    <a:gd name="T0" fmla="*/ 1 w 120"/>
                    <a:gd name="T1" fmla="*/ 0 h 131"/>
                    <a:gd name="T2" fmla="*/ 1 w 120"/>
                    <a:gd name="T3" fmla="*/ 0 h 131"/>
                    <a:gd name="T4" fmla="*/ 1 w 120"/>
                    <a:gd name="T5" fmla="*/ 0 h 131"/>
                    <a:gd name="T6" fmla="*/ 1 w 120"/>
                    <a:gd name="T7" fmla="*/ 0 h 131"/>
                    <a:gd name="T8" fmla="*/ 1 w 120"/>
                    <a:gd name="T9" fmla="*/ 0 h 131"/>
                    <a:gd name="T10" fmla="*/ 0 w 120"/>
                    <a:gd name="T11" fmla="*/ 0 h 131"/>
                    <a:gd name="T12" fmla="*/ 0 w 120"/>
                    <a:gd name="T13" fmla="*/ 0 h 131"/>
                    <a:gd name="T14" fmla="*/ 0 w 120"/>
                    <a:gd name="T15" fmla="*/ 0 h 131"/>
                    <a:gd name="T16" fmla="*/ 0 w 120"/>
                    <a:gd name="T17" fmla="*/ 0 h 131"/>
                    <a:gd name="T18" fmla="*/ 0 w 120"/>
                    <a:gd name="T19" fmla="*/ 0 h 131"/>
                    <a:gd name="T20" fmla="*/ 0 w 120"/>
                    <a:gd name="T21" fmla="*/ 0 h 131"/>
                    <a:gd name="T22" fmla="*/ 0 w 120"/>
                    <a:gd name="T23" fmla="*/ 0 h 131"/>
                    <a:gd name="T24" fmla="*/ 0 w 120"/>
                    <a:gd name="T25" fmla="*/ 0 h 131"/>
                    <a:gd name="T26" fmla="*/ 0 w 120"/>
                    <a:gd name="T27" fmla="*/ 0 h 131"/>
                    <a:gd name="T28" fmla="*/ 0 w 120"/>
                    <a:gd name="T29" fmla="*/ 0 h 131"/>
                    <a:gd name="T30" fmla="*/ 0 w 120"/>
                    <a:gd name="T31" fmla="*/ 0 h 131"/>
                    <a:gd name="T32" fmla="*/ 0 w 120"/>
                    <a:gd name="T33" fmla="*/ 0 h 131"/>
                    <a:gd name="T34" fmla="*/ 0 w 120"/>
                    <a:gd name="T35" fmla="*/ 0 h 131"/>
                    <a:gd name="T36" fmla="*/ 1 w 120"/>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31"/>
                    <a:gd name="T59" fmla="*/ 120 w 120"/>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31">
                      <a:moveTo>
                        <a:pt x="90" y="0"/>
                      </a:moveTo>
                      <a:lnTo>
                        <a:pt x="120" y="122"/>
                      </a:lnTo>
                      <a:lnTo>
                        <a:pt x="109" y="122"/>
                      </a:lnTo>
                      <a:lnTo>
                        <a:pt x="98" y="122"/>
                      </a:lnTo>
                      <a:lnTo>
                        <a:pt x="90" y="125"/>
                      </a:lnTo>
                      <a:lnTo>
                        <a:pt x="79" y="125"/>
                      </a:lnTo>
                      <a:lnTo>
                        <a:pt x="68" y="128"/>
                      </a:lnTo>
                      <a:lnTo>
                        <a:pt x="57" y="131"/>
                      </a:lnTo>
                      <a:lnTo>
                        <a:pt x="46" y="131"/>
                      </a:lnTo>
                      <a:lnTo>
                        <a:pt x="35" y="131"/>
                      </a:lnTo>
                      <a:lnTo>
                        <a:pt x="0" y="0"/>
                      </a:lnTo>
                      <a:lnTo>
                        <a:pt x="10" y="0"/>
                      </a:lnTo>
                      <a:lnTo>
                        <a:pt x="22" y="0"/>
                      </a:lnTo>
                      <a:lnTo>
                        <a:pt x="33" y="0"/>
                      </a:lnTo>
                      <a:lnTo>
                        <a:pt x="44" y="0"/>
                      </a:lnTo>
                      <a:lnTo>
                        <a:pt x="54" y="0"/>
                      </a:lnTo>
                      <a:lnTo>
                        <a:pt x="65" y="0"/>
                      </a:lnTo>
                      <a:lnTo>
                        <a:pt x="79" y="0"/>
                      </a:lnTo>
                      <a:lnTo>
                        <a:pt x="90" y="0"/>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3" name="Freeform 257"/>
                <p:cNvSpPr>
                  <a:spLocks/>
                </p:cNvSpPr>
                <p:nvPr/>
              </p:nvSpPr>
              <p:spPr bwMode="auto">
                <a:xfrm>
                  <a:off x="4956" y="1422"/>
                  <a:ext cx="30" cy="35"/>
                </a:xfrm>
                <a:custGeom>
                  <a:avLst/>
                  <a:gdLst>
                    <a:gd name="T0" fmla="*/ 1 w 119"/>
                    <a:gd name="T1" fmla="*/ 0 h 139"/>
                    <a:gd name="T2" fmla="*/ 1 w 119"/>
                    <a:gd name="T3" fmla="*/ 1 h 139"/>
                    <a:gd name="T4" fmla="*/ 1 w 119"/>
                    <a:gd name="T5" fmla="*/ 1 h 139"/>
                    <a:gd name="T6" fmla="*/ 1 w 119"/>
                    <a:gd name="T7" fmla="*/ 1 h 139"/>
                    <a:gd name="T8" fmla="*/ 1 w 119"/>
                    <a:gd name="T9" fmla="*/ 1 h 139"/>
                    <a:gd name="T10" fmla="*/ 0 w 119"/>
                    <a:gd name="T11" fmla="*/ 1 h 139"/>
                    <a:gd name="T12" fmla="*/ 0 w 119"/>
                    <a:gd name="T13" fmla="*/ 1 h 139"/>
                    <a:gd name="T14" fmla="*/ 0 w 119"/>
                    <a:gd name="T15" fmla="*/ 1 h 139"/>
                    <a:gd name="T16" fmla="*/ 0 w 119"/>
                    <a:gd name="T17" fmla="*/ 1 h 139"/>
                    <a:gd name="T18" fmla="*/ 0 w 119"/>
                    <a:gd name="T19" fmla="*/ 1 h 139"/>
                    <a:gd name="T20" fmla="*/ 0 w 119"/>
                    <a:gd name="T21" fmla="*/ 0 h 139"/>
                    <a:gd name="T22" fmla="*/ 0 w 119"/>
                    <a:gd name="T23" fmla="*/ 0 h 139"/>
                    <a:gd name="T24" fmla="*/ 0 w 119"/>
                    <a:gd name="T25" fmla="*/ 0 h 139"/>
                    <a:gd name="T26" fmla="*/ 0 w 119"/>
                    <a:gd name="T27" fmla="*/ 0 h 139"/>
                    <a:gd name="T28" fmla="*/ 0 w 119"/>
                    <a:gd name="T29" fmla="*/ 0 h 139"/>
                    <a:gd name="T30" fmla="*/ 0 w 119"/>
                    <a:gd name="T31" fmla="*/ 0 h 139"/>
                    <a:gd name="T32" fmla="*/ 0 w 119"/>
                    <a:gd name="T33" fmla="*/ 0 h 139"/>
                    <a:gd name="T34" fmla="*/ 0 w 119"/>
                    <a:gd name="T35" fmla="*/ 0 h 139"/>
                    <a:gd name="T36" fmla="*/ 1 w 119"/>
                    <a:gd name="T37" fmla="*/ 0 h 1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39"/>
                    <a:gd name="T59" fmla="*/ 119 w 119"/>
                    <a:gd name="T60" fmla="*/ 139 h 1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39">
                      <a:moveTo>
                        <a:pt x="89" y="0"/>
                      </a:moveTo>
                      <a:lnTo>
                        <a:pt x="119" y="128"/>
                      </a:lnTo>
                      <a:lnTo>
                        <a:pt x="108" y="128"/>
                      </a:lnTo>
                      <a:lnTo>
                        <a:pt x="97" y="131"/>
                      </a:lnTo>
                      <a:lnTo>
                        <a:pt x="87" y="131"/>
                      </a:lnTo>
                      <a:lnTo>
                        <a:pt x="76" y="133"/>
                      </a:lnTo>
                      <a:lnTo>
                        <a:pt x="65" y="136"/>
                      </a:lnTo>
                      <a:lnTo>
                        <a:pt x="57" y="136"/>
                      </a:lnTo>
                      <a:lnTo>
                        <a:pt x="46" y="139"/>
                      </a:lnTo>
                      <a:lnTo>
                        <a:pt x="35" y="139"/>
                      </a:lnTo>
                      <a:lnTo>
                        <a:pt x="0" y="0"/>
                      </a:lnTo>
                      <a:lnTo>
                        <a:pt x="11" y="0"/>
                      </a:lnTo>
                      <a:lnTo>
                        <a:pt x="21" y="0"/>
                      </a:lnTo>
                      <a:lnTo>
                        <a:pt x="32" y="0"/>
                      </a:lnTo>
                      <a:lnTo>
                        <a:pt x="43" y="0"/>
                      </a:lnTo>
                      <a:lnTo>
                        <a:pt x="53" y="0"/>
                      </a:lnTo>
                      <a:lnTo>
                        <a:pt x="67" y="0"/>
                      </a:lnTo>
                      <a:lnTo>
                        <a:pt x="78" y="0"/>
                      </a:lnTo>
                      <a:lnTo>
                        <a:pt x="89" y="0"/>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4" name="Freeform 258"/>
                <p:cNvSpPr>
                  <a:spLocks/>
                </p:cNvSpPr>
                <p:nvPr/>
              </p:nvSpPr>
              <p:spPr bwMode="auto">
                <a:xfrm>
                  <a:off x="4944" y="1422"/>
                  <a:ext cx="32" cy="36"/>
                </a:xfrm>
                <a:custGeom>
                  <a:avLst/>
                  <a:gdLst>
                    <a:gd name="T0" fmla="*/ 1 w 125"/>
                    <a:gd name="T1" fmla="*/ 0 h 147"/>
                    <a:gd name="T2" fmla="*/ 1 w 125"/>
                    <a:gd name="T3" fmla="*/ 0 h 147"/>
                    <a:gd name="T4" fmla="*/ 1 w 125"/>
                    <a:gd name="T5" fmla="*/ 0 h 147"/>
                    <a:gd name="T6" fmla="*/ 1 w 125"/>
                    <a:gd name="T7" fmla="*/ 0 h 147"/>
                    <a:gd name="T8" fmla="*/ 1 w 125"/>
                    <a:gd name="T9" fmla="*/ 0 h 147"/>
                    <a:gd name="T10" fmla="*/ 0 w 125"/>
                    <a:gd name="T11" fmla="*/ 0 h 147"/>
                    <a:gd name="T12" fmla="*/ 0 w 125"/>
                    <a:gd name="T13" fmla="*/ 0 h 147"/>
                    <a:gd name="T14" fmla="*/ 0 w 125"/>
                    <a:gd name="T15" fmla="*/ 0 h 147"/>
                    <a:gd name="T16" fmla="*/ 0 w 125"/>
                    <a:gd name="T17" fmla="*/ 0 h 147"/>
                    <a:gd name="T18" fmla="*/ 0 w 125"/>
                    <a:gd name="T19" fmla="*/ 0 h 147"/>
                    <a:gd name="T20" fmla="*/ 0 w 125"/>
                    <a:gd name="T21" fmla="*/ 0 h 147"/>
                    <a:gd name="T22" fmla="*/ 0 w 125"/>
                    <a:gd name="T23" fmla="*/ 0 h 147"/>
                    <a:gd name="T24" fmla="*/ 0 w 125"/>
                    <a:gd name="T25" fmla="*/ 0 h 147"/>
                    <a:gd name="T26" fmla="*/ 0 w 125"/>
                    <a:gd name="T27" fmla="*/ 0 h 147"/>
                    <a:gd name="T28" fmla="*/ 0 w 125"/>
                    <a:gd name="T29" fmla="*/ 0 h 147"/>
                    <a:gd name="T30" fmla="*/ 0 w 125"/>
                    <a:gd name="T31" fmla="*/ 0 h 147"/>
                    <a:gd name="T32" fmla="*/ 0 w 125"/>
                    <a:gd name="T33" fmla="*/ 0 h 147"/>
                    <a:gd name="T34" fmla="*/ 0 w 125"/>
                    <a:gd name="T35" fmla="*/ 0 h 147"/>
                    <a:gd name="T36" fmla="*/ 1 w 125"/>
                    <a:gd name="T37" fmla="*/ 0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47"/>
                    <a:gd name="T59" fmla="*/ 125 w 125"/>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47">
                      <a:moveTo>
                        <a:pt x="90" y="0"/>
                      </a:moveTo>
                      <a:lnTo>
                        <a:pt x="125" y="131"/>
                      </a:lnTo>
                      <a:lnTo>
                        <a:pt x="114" y="133"/>
                      </a:lnTo>
                      <a:lnTo>
                        <a:pt x="104" y="136"/>
                      </a:lnTo>
                      <a:lnTo>
                        <a:pt x="93" y="139"/>
                      </a:lnTo>
                      <a:lnTo>
                        <a:pt x="82" y="141"/>
                      </a:lnTo>
                      <a:lnTo>
                        <a:pt x="72" y="141"/>
                      </a:lnTo>
                      <a:lnTo>
                        <a:pt x="60" y="145"/>
                      </a:lnTo>
                      <a:lnTo>
                        <a:pt x="49" y="147"/>
                      </a:lnTo>
                      <a:lnTo>
                        <a:pt x="38" y="147"/>
                      </a:lnTo>
                      <a:lnTo>
                        <a:pt x="0" y="0"/>
                      </a:lnTo>
                      <a:lnTo>
                        <a:pt x="12" y="0"/>
                      </a:lnTo>
                      <a:lnTo>
                        <a:pt x="24" y="0"/>
                      </a:lnTo>
                      <a:lnTo>
                        <a:pt x="35" y="0"/>
                      </a:lnTo>
                      <a:lnTo>
                        <a:pt x="47" y="0"/>
                      </a:lnTo>
                      <a:lnTo>
                        <a:pt x="58" y="0"/>
                      </a:lnTo>
                      <a:lnTo>
                        <a:pt x="68" y="0"/>
                      </a:lnTo>
                      <a:lnTo>
                        <a:pt x="79" y="0"/>
                      </a:lnTo>
                      <a:lnTo>
                        <a:pt x="90" y="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5" name="Freeform 259"/>
                <p:cNvSpPr>
                  <a:spLocks/>
                </p:cNvSpPr>
                <p:nvPr/>
              </p:nvSpPr>
              <p:spPr bwMode="auto">
                <a:xfrm>
                  <a:off x="4934" y="1422"/>
                  <a:ext cx="31" cy="40"/>
                </a:xfrm>
                <a:custGeom>
                  <a:avLst/>
                  <a:gdLst>
                    <a:gd name="T0" fmla="*/ 1 w 123"/>
                    <a:gd name="T1" fmla="*/ 0 h 161"/>
                    <a:gd name="T2" fmla="*/ 1 w 123"/>
                    <a:gd name="T3" fmla="*/ 0 h 161"/>
                    <a:gd name="T4" fmla="*/ 1 w 123"/>
                    <a:gd name="T5" fmla="*/ 0 h 161"/>
                    <a:gd name="T6" fmla="*/ 1 w 123"/>
                    <a:gd name="T7" fmla="*/ 0 h 161"/>
                    <a:gd name="T8" fmla="*/ 1 w 123"/>
                    <a:gd name="T9" fmla="*/ 0 h 161"/>
                    <a:gd name="T10" fmla="*/ 0 w 123"/>
                    <a:gd name="T11" fmla="*/ 0 h 161"/>
                    <a:gd name="T12" fmla="*/ 0 w 123"/>
                    <a:gd name="T13" fmla="*/ 0 h 161"/>
                    <a:gd name="T14" fmla="*/ 0 w 123"/>
                    <a:gd name="T15" fmla="*/ 0 h 161"/>
                    <a:gd name="T16" fmla="*/ 0 w 123"/>
                    <a:gd name="T17" fmla="*/ 0 h 161"/>
                    <a:gd name="T18" fmla="*/ 0 w 123"/>
                    <a:gd name="T19" fmla="*/ 0 h 161"/>
                    <a:gd name="T20" fmla="*/ 0 w 123"/>
                    <a:gd name="T21" fmla="*/ 0 h 161"/>
                    <a:gd name="T22" fmla="*/ 0 w 123"/>
                    <a:gd name="T23" fmla="*/ 0 h 161"/>
                    <a:gd name="T24" fmla="*/ 0 w 123"/>
                    <a:gd name="T25" fmla="*/ 0 h 161"/>
                    <a:gd name="T26" fmla="*/ 0 w 123"/>
                    <a:gd name="T27" fmla="*/ 0 h 161"/>
                    <a:gd name="T28" fmla="*/ 0 w 123"/>
                    <a:gd name="T29" fmla="*/ 0 h 161"/>
                    <a:gd name="T30" fmla="*/ 0 w 123"/>
                    <a:gd name="T31" fmla="*/ 0 h 161"/>
                    <a:gd name="T32" fmla="*/ 0 w 123"/>
                    <a:gd name="T33" fmla="*/ 0 h 161"/>
                    <a:gd name="T34" fmla="*/ 0 w 123"/>
                    <a:gd name="T35" fmla="*/ 0 h 161"/>
                    <a:gd name="T36" fmla="*/ 1 w 123"/>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61"/>
                    <a:gd name="T59" fmla="*/ 123 w 123"/>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61">
                      <a:moveTo>
                        <a:pt x="88" y="0"/>
                      </a:moveTo>
                      <a:lnTo>
                        <a:pt x="123" y="139"/>
                      </a:lnTo>
                      <a:lnTo>
                        <a:pt x="113" y="141"/>
                      </a:lnTo>
                      <a:lnTo>
                        <a:pt x="104" y="145"/>
                      </a:lnTo>
                      <a:lnTo>
                        <a:pt x="93" y="147"/>
                      </a:lnTo>
                      <a:lnTo>
                        <a:pt x="83" y="150"/>
                      </a:lnTo>
                      <a:lnTo>
                        <a:pt x="71" y="152"/>
                      </a:lnTo>
                      <a:lnTo>
                        <a:pt x="63" y="155"/>
                      </a:lnTo>
                      <a:lnTo>
                        <a:pt x="53" y="158"/>
                      </a:lnTo>
                      <a:lnTo>
                        <a:pt x="41" y="161"/>
                      </a:lnTo>
                      <a:lnTo>
                        <a:pt x="0" y="0"/>
                      </a:lnTo>
                      <a:lnTo>
                        <a:pt x="12" y="0"/>
                      </a:lnTo>
                      <a:lnTo>
                        <a:pt x="23" y="0"/>
                      </a:lnTo>
                      <a:lnTo>
                        <a:pt x="33" y="0"/>
                      </a:lnTo>
                      <a:lnTo>
                        <a:pt x="44" y="0"/>
                      </a:lnTo>
                      <a:lnTo>
                        <a:pt x="55" y="0"/>
                      </a:lnTo>
                      <a:lnTo>
                        <a:pt x="65" y="0"/>
                      </a:lnTo>
                      <a:lnTo>
                        <a:pt x="76" y="0"/>
                      </a:lnTo>
                      <a:lnTo>
                        <a:pt x="88" y="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6" name="Freeform 260"/>
                <p:cNvSpPr>
                  <a:spLocks/>
                </p:cNvSpPr>
                <p:nvPr/>
              </p:nvSpPr>
              <p:spPr bwMode="auto">
                <a:xfrm>
                  <a:off x="4924" y="1422"/>
                  <a:ext cx="30" cy="42"/>
                </a:xfrm>
                <a:custGeom>
                  <a:avLst/>
                  <a:gdLst>
                    <a:gd name="T0" fmla="*/ 0 w 122"/>
                    <a:gd name="T1" fmla="*/ 0 h 169"/>
                    <a:gd name="T2" fmla="*/ 0 w 122"/>
                    <a:gd name="T3" fmla="*/ 0 h 169"/>
                    <a:gd name="T4" fmla="*/ 0 w 122"/>
                    <a:gd name="T5" fmla="*/ 0 h 169"/>
                    <a:gd name="T6" fmla="*/ 0 w 122"/>
                    <a:gd name="T7" fmla="*/ 0 h 169"/>
                    <a:gd name="T8" fmla="*/ 0 w 122"/>
                    <a:gd name="T9" fmla="*/ 0 h 169"/>
                    <a:gd name="T10" fmla="*/ 0 w 122"/>
                    <a:gd name="T11" fmla="*/ 0 h 169"/>
                    <a:gd name="T12" fmla="*/ 0 w 122"/>
                    <a:gd name="T13" fmla="*/ 0 h 169"/>
                    <a:gd name="T14" fmla="*/ 0 w 122"/>
                    <a:gd name="T15" fmla="*/ 0 h 169"/>
                    <a:gd name="T16" fmla="*/ 0 w 122"/>
                    <a:gd name="T17" fmla="*/ 0 h 169"/>
                    <a:gd name="T18" fmla="*/ 0 w 122"/>
                    <a:gd name="T19" fmla="*/ 0 h 169"/>
                    <a:gd name="T20" fmla="*/ 0 w 122"/>
                    <a:gd name="T21" fmla="*/ 0 h 169"/>
                    <a:gd name="T22" fmla="*/ 0 w 122"/>
                    <a:gd name="T23" fmla="*/ 0 h 169"/>
                    <a:gd name="T24" fmla="*/ 0 w 122"/>
                    <a:gd name="T25" fmla="*/ 0 h 169"/>
                    <a:gd name="T26" fmla="*/ 0 w 122"/>
                    <a:gd name="T27" fmla="*/ 0 h 169"/>
                    <a:gd name="T28" fmla="*/ 0 w 122"/>
                    <a:gd name="T29" fmla="*/ 0 h 1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69"/>
                    <a:gd name="T47" fmla="*/ 122 w 122"/>
                    <a:gd name="T48" fmla="*/ 169 h 1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69">
                      <a:moveTo>
                        <a:pt x="84" y="0"/>
                      </a:moveTo>
                      <a:lnTo>
                        <a:pt x="122" y="147"/>
                      </a:lnTo>
                      <a:lnTo>
                        <a:pt x="103" y="152"/>
                      </a:lnTo>
                      <a:lnTo>
                        <a:pt x="82" y="158"/>
                      </a:lnTo>
                      <a:lnTo>
                        <a:pt x="62" y="163"/>
                      </a:lnTo>
                      <a:lnTo>
                        <a:pt x="43" y="169"/>
                      </a:lnTo>
                      <a:lnTo>
                        <a:pt x="0" y="0"/>
                      </a:lnTo>
                      <a:lnTo>
                        <a:pt x="11" y="0"/>
                      </a:lnTo>
                      <a:lnTo>
                        <a:pt x="22" y="0"/>
                      </a:lnTo>
                      <a:lnTo>
                        <a:pt x="30" y="0"/>
                      </a:lnTo>
                      <a:lnTo>
                        <a:pt x="41" y="0"/>
                      </a:lnTo>
                      <a:lnTo>
                        <a:pt x="52" y="0"/>
                      </a:lnTo>
                      <a:lnTo>
                        <a:pt x="62" y="0"/>
                      </a:lnTo>
                      <a:lnTo>
                        <a:pt x="73" y="0"/>
                      </a:lnTo>
                      <a:lnTo>
                        <a:pt x="84" y="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7" name="Freeform 261"/>
                <p:cNvSpPr>
                  <a:spLocks/>
                </p:cNvSpPr>
                <p:nvPr/>
              </p:nvSpPr>
              <p:spPr bwMode="auto">
                <a:xfrm>
                  <a:off x="4912" y="1422"/>
                  <a:ext cx="32" cy="46"/>
                </a:xfrm>
                <a:custGeom>
                  <a:avLst/>
                  <a:gdLst>
                    <a:gd name="T0" fmla="*/ 0 w 130"/>
                    <a:gd name="T1" fmla="*/ 0 h 185"/>
                    <a:gd name="T2" fmla="*/ 0 w 130"/>
                    <a:gd name="T3" fmla="*/ 0 h 185"/>
                    <a:gd name="T4" fmla="*/ 0 w 130"/>
                    <a:gd name="T5" fmla="*/ 0 h 185"/>
                    <a:gd name="T6" fmla="*/ 0 w 130"/>
                    <a:gd name="T7" fmla="*/ 0 h 185"/>
                    <a:gd name="T8" fmla="*/ 0 w 130"/>
                    <a:gd name="T9" fmla="*/ 0 h 185"/>
                    <a:gd name="T10" fmla="*/ 0 w 130"/>
                    <a:gd name="T11" fmla="*/ 1 h 185"/>
                    <a:gd name="T12" fmla="*/ 0 w 130"/>
                    <a:gd name="T13" fmla="*/ 1 h 185"/>
                    <a:gd name="T14" fmla="*/ 0 w 130"/>
                    <a:gd name="T15" fmla="*/ 1 h 185"/>
                    <a:gd name="T16" fmla="*/ 0 w 130"/>
                    <a:gd name="T17" fmla="*/ 1 h 185"/>
                    <a:gd name="T18" fmla="*/ 0 w 130"/>
                    <a:gd name="T19" fmla="*/ 1 h 185"/>
                    <a:gd name="T20" fmla="*/ 0 w 130"/>
                    <a:gd name="T21" fmla="*/ 0 h 185"/>
                    <a:gd name="T22" fmla="*/ 0 w 130"/>
                    <a:gd name="T23" fmla="*/ 0 h 185"/>
                    <a:gd name="T24" fmla="*/ 0 w 130"/>
                    <a:gd name="T25" fmla="*/ 0 h 185"/>
                    <a:gd name="T26" fmla="*/ 0 w 130"/>
                    <a:gd name="T27" fmla="*/ 0 h 185"/>
                    <a:gd name="T28" fmla="*/ 0 w 130"/>
                    <a:gd name="T29" fmla="*/ 0 h 185"/>
                    <a:gd name="T30" fmla="*/ 0 w 130"/>
                    <a:gd name="T31" fmla="*/ 0 h 185"/>
                    <a:gd name="T32" fmla="*/ 0 w 130"/>
                    <a:gd name="T33" fmla="*/ 0 h 185"/>
                    <a:gd name="T34" fmla="*/ 0 w 130"/>
                    <a:gd name="T35" fmla="*/ 0 h 185"/>
                    <a:gd name="T36" fmla="*/ 0 w 130"/>
                    <a:gd name="T37" fmla="*/ 0 h 1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0"/>
                    <a:gd name="T58" fmla="*/ 0 h 185"/>
                    <a:gd name="T59" fmla="*/ 130 w 130"/>
                    <a:gd name="T60" fmla="*/ 185 h 1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0" h="185">
                      <a:moveTo>
                        <a:pt x="89" y="0"/>
                      </a:moveTo>
                      <a:lnTo>
                        <a:pt x="130" y="161"/>
                      </a:lnTo>
                      <a:lnTo>
                        <a:pt x="119" y="163"/>
                      </a:lnTo>
                      <a:lnTo>
                        <a:pt x="108" y="166"/>
                      </a:lnTo>
                      <a:lnTo>
                        <a:pt x="98" y="169"/>
                      </a:lnTo>
                      <a:lnTo>
                        <a:pt x="87" y="171"/>
                      </a:lnTo>
                      <a:lnTo>
                        <a:pt x="76" y="177"/>
                      </a:lnTo>
                      <a:lnTo>
                        <a:pt x="68" y="180"/>
                      </a:lnTo>
                      <a:lnTo>
                        <a:pt x="57" y="182"/>
                      </a:lnTo>
                      <a:lnTo>
                        <a:pt x="46" y="185"/>
                      </a:lnTo>
                      <a:lnTo>
                        <a:pt x="0" y="0"/>
                      </a:lnTo>
                      <a:lnTo>
                        <a:pt x="11" y="0"/>
                      </a:lnTo>
                      <a:lnTo>
                        <a:pt x="22" y="0"/>
                      </a:lnTo>
                      <a:lnTo>
                        <a:pt x="33" y="0"/>
                      </a:lnTo>
                      <a:lnTo>
                        <a:pt x="43" y="0"/>
                      </a:lnTo>
                      <a:lnTo>
                        <a:pt x="54" y="0"/>
                      </a:lnTo>
                      <a:lnTo>
                        <a:pt x="66" y="0"/>
                      </a:lnTo>
                      <a:lnTo>
                        <a:pt x="79" y="0"/>
                      </a:lnTo>
                      <a:lnTo>
                        <a:pt x="89" y="0"/>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8" name="Freeform 262"/>
                <p:cNvSpPr>
                  <a:spLocks/>
                </p:cNvSpPr>
                <p:nvPr/>
              </p:nvSpPr>
              <p:spPr bwMode="auto">
                <a:xfrm>
                  <a:off x="4900" y="1422"/>
                  <a:ext cx="34" cy="49"/>
                </a:xfrm>
                <a:custGeom>
                  <a:avLst/>
                  <a:gdLst>
                    <a:gd name="T0" fmla="*/ 1 w 136"/>
                    <a:gd name="T1" fmla="*/ 0 h 198"/>
                    <a:gd name="T2" fmla="*/ 1 w 136"/>
                    <a:gd name="T3" fmla="*/ 0 h 198"/>
                    <a:gd name="T4" fmla="*/ 1 w 136"/>
                    <a:gd name="T5" fmla="*/ 1 h 198"/>
                    <a:gd name="T6" fmla="*/ 1 w 136"/>
                    <a:gd name="T7" fmla="*/ 1 h 198"/>
                    <a:gd name="T8" fmla="*/ 1 w 136"/>
                    <a:gd name="T9" fmla="*/ 1 h 198"/>
                    <a:gd name="T10" fmla="*/ 1 w 136"/>
                    <a:gd name="T11" fmla="*/ 1 h 198"/>
                    <a:gd name="T12" fmla="*/ 0 w 136"/>
                    <a:gd name="T13" fmla="*/ 1 h 198"/>
                    <a:gd name="T14" fmla="*/ 0 w 136"/>
                    <a:gd name="T15" fmla="*/ 1 h 198"/>
                    <a:gd name="T16" fmla="*/ 0 w 136"/>
                    <a:gd name="T17" fmla="*/ 1 h 198"/>
                    <a:gd name="T18" fmla="*/ 0 w 136"/>
                    <a:gd name="T19" fmla="*/ 1 h 198"/>
                    <a:gd name="T20" fmla="*/ 0 w 136"/>
                    <a:gd name="T21" fmla="*/ 0 h 198"/>
                    <a:gd name="T22" fmla="*/ 0 w 136"/>
                    <a:gd name="T23" fmla="*/ 0 h 198"/>
                    <a:gd name="T24" fmla="*/ 0 w 136"/>
                    <a:gd name="T25" fmla="*/ 0 h 198"/>
                    <a:gd name="T26" fmla="*/ 0 w 136"/>
                    <a:gd name="T27" fmla="*/ 0 h 198"/>
                    <a:gd name="T28" fmla="*/ 0 w 136"/>
                    <a:gd name="T29" fmla="*/ 0 h 198"/>
                    <a:gd name="T30" fmla="*/ 0 w 136"/>
                    <a:gd name="T31" fmla="*/ 0 h 198"/>
                    <a:gd name="T32" fmla="*/ 0 w 136"/>
                    <a:gd name="T33" fmla="*/ 0 h 198"/>
                    <a:gd name="T34" fmla="*/ 0 w 136"/>
                    <a:gd name="T35" fmla="*/ 0 h 198"/>
                    <a:gd name="T36" fmla="*/ 1 w 136"/>
                    <a:gd name="T37" fmla="*/ 0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98"/>
                    <a:gd name="T59" fmla="*/ 136 w 136"/>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98">
                      <a:moveTo>
                        <a:pt x="93" y="0"/>
                      </a:moveTo>
                      <a:lnTo>
                        <a:pt x="136" y="169"/>
                      </a:lnTo>
                      <a:lnTo>
                        <a:pt x="126" y="175"/>
                      </a:lnTo>
                      <a:lnTo>
                        <a:pt x="118" y="177"/>
                      </a:lnTo>
                      <a:lnTo>
                        <a:pt x="106" y="182"/>
                      </a:lnTo>
                      <a:lnTo>
                        <a:pt x="96" y="185"/>
                      </a:lnTo>
                      <a:lnTo>
                        <a:pt x="85" y="191"/>
                      </a:lnTo>
                      <a:lnTo>
                        <a:pt x="76" y="193"/>
                      </a:lnTo>
                      <a:lnTo>
                        <a:pt x="66" y="196"/>
                      </a:lnTo>
                      <a:lnTo>
                        <a:pt x="55" y="198"/>
                      </a:lnTo>
                      <a:lnTo>
                        <a:pt x="0" y="0"/>
                      </a:lnTo>
                      <a:lnTo>
                        <a:pt x="12" y="0"/>
                      </a:lnTo>
                      <a:lnTo>
                        <a:pt x="23" y="0"/>
                      </a:lnTo>
                      <a:lnTo>
                        <a:pt x="36" y="0"/>
                      </a:lnTo>
                      <a:lnTo>
                        <a:pt x="47" y="0"/>
                      </a:lnTo>
                      <a:lnTo>
                        <a:pt x="58" y="0"/>
                      </a:lnTo>
                      <a:lnTo>
                        <a:pt x="71" y="0"/>
                      </a:lnTo>
                      <a:lnTo>
                        <a:pt x="83" y="0"/>
                      </a:lnTo>
                      <a:lnTo>
                        <a:pt x="93" y="0"/>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9" name="Freeform 263"/>
                <p:cNvSpPr>
                  <a:spLocks/>
                </p:cNvSpPr>
                <p:nvPr/>
              </p:nvSpPr>
              <p:spPr bwMode="auto">
                <a:xfrm>
                  <a:off x="4890" y="1422"/>
                  <a:ext cx="34" cy="54"/>
                </a:xfrm>
                <a:custGeom>
                  <a:avLst/>
                  <a:gdLst>
                    <a:gd name="T0" fmla="*/ 1 w 135"/>
                    <a:gd name="T1" fmla="*/ 0 h 215"/>
                    <a:gd name="T2" fmla="*/ 1 w 135"/>
                    <a:gd name="T3" fmla="*/ 1 h 215"/>
                    <a:gd name="T4" fmla="*/ 1 w 135"/>
                    <a:gd name="T5" fmla="*/ 1 h 215"/>
                    <a:gd name="T6" fmla="*/ 1 w 135"/>
                    <a:gd name="T7" fmla="*/ 1 h 215"/>
                    <a:gd name="T8" fmla="*/ 1 w 135"/>
                    <a:gd name="T9" fmla="*/ 1 h 215"/>
                    <a:gd name="T10" fmla="*/ 1 w 135"/>
                    <a:gd name="T11" fmla="*/ 1 h 215"/>
                    <a:gd name="T12" fmla="*/ 0 w 135"/>
                    <a:gd name="T13" fmla="*/ 1 h 215"/>
                    <a:gd name="T14" fmla="*/ 0 w 135"/>
                    <a:gd name="T15" fmla="*/ 1 h 215"/>
                    <a:gd name="T16" fmla="*/ 0 w 135"/>
                    <a:gd name="T17" fmla="*/ 1 h 215"/>
                    <a:gd name="T18" fmla="*/ 0 w 135"/>
                    <a:gd name="T19" fmla="*/ 1 h 215"/>
                    <a:gd name="T20" fmla="*/ 0 w 135"/>
                    <a:gd name="T21" fmla="*/ 0 h 215"/>
                    <a:gd name="T22" fmla="*/ 0 w 135"/>
                    <a:gd name="T23" fmla="*/ 0 h 215"/>
                    <a:gd name="T24" fmla="*/ 0 w 135"/>
                    <a:gd name="T25" fmla="*/ 0 h 215"/>
                    <a:gd name="T26" fmla="*/ 0 w 135"/>
                    <a:gd name="T27" fmla="*/ 0 h 215"/>
                    <a:gd name="T28" fmla="*/ 0 w 135"/>
                    <a:gd name="T29" fmla="*/ 0 h 215"/>
                    <a:gd name="T30" fmla="*/ 0 w 135"/>
                    <a:gd name="T31" fmla="*/ 0 h 215"/>
                    <a:gd name="T32" fmla="*/ 0 w 135"/>
                    <a:gd name="T33" fmla="*/ 0 h 215"/>
                    <a:gd name="T34" fmla="*/ 0 w 135"/>
                    <a:gd name="T35" fmla="*/ 0 h 215"/>
                    <a:gd name="T36" fmla="*/ 1 w 135"/>
                    <a:gd name="T37" fmla="*/ 0 h 2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215"/>
                    <a:gd name="T59" fmla="*/ 135 w 135"/>
                    <a:gd name="T60" fmla="*/ 215 h 2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215">
                      <a:moveTo>
                        <a:pt x="89" y="0"/>
                      </a:moveTo>
                      <a:lnTo>
                        <a:pt x="135" y="185"/>
                      </a:lnTo>
                      <a:lnTo>
                        <a:pt x="125" y="187"/>
                      </a:lnTo>
                      <a:lnTo>
                        <a:pt x="116" y="193"/>
                      </a:lnTo>
                      <a:lnTo>
                        <a:pt x="106" y="196"/>
                      </a:lnTo>
                      <a:lnTo>
                        <a:pt x="95" y="198"/>
                      </a:lnTo>
                      <a:lnTo>
                        <a:pt x="83" y="205"/>
                      </a:lnTo>
                      <a:lnTo>
                        <a:pt x="76" y="207"/>
                      </a:lnTo>
                      <a:lnTo>
                        <a:pt x="65" y="212"/>
                      </a:lnTo>
                      <a:lnTo>
                        <a:pt x="54" y="215"/>
                      </a:lnTo>
                      <a:lnTo>
                        <a:pt x="0" y="0"/>
                      </a:lnTo>
                      <a:lnTo>
                        <a:pt x="10" y="0"/>
                      </a:lnTo>
                      <a:lnTo>
                        <a:pt x="24" y="0"/>
                      </a:lnTo>
                      <a:lnTo>
                        <a:pt x="35" y="0"/>
                      </a:lnTo>
                      <a:lnTo>
                        <a:pt x="46" y="0"/>
                      </a:lnTo>
                      <a:lnTo>
                        <a:pt x="56" y="0"/>
                      </a:lnTo>
                      <a:lnTo>
                        <a:pt x="67" y="0"/>
                      </a:lnTo>
                      <a:lnTo>
                        <a:pt x="78" y="0"/>
                      </a:lnTo>
                      <a:lnTo>
                        <a:pt x="89" y="0"/>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0" name="Freeform 264"/>
                <p:cNvSpPr>
                  <a:spLocks/>
                </p:cNvSpPr>
                <p:nvPr/>
              </p:nvSpPr>
              <p:spPr bwMode="auto">
                <a:xfrm>
                  <a:off x="4879" y="1422"/>
                  <a:ext cx="35" cy="60"/>
                </a:xfrm>
                <a:custGeom>
                  <a:avLst/>
                  <a:gdLst>
                    <a:gd name="T0" fmla="*/ 0 w 138"/>
                    <a:gd name="T1" fmla="*/ 0 h 240"/>
                    <a:gd name="T2" fmla="*/ 1 w 138"/>
                    <a:gd name="T3" fmla="*/ 1 h 240"/>
                    <a:gd name="T4" fmla="*/ 1 w 138"/>
                    <a:gd name="T5" fmla="*/ 1 h 240"/>
                    <a:gd name="T6" fmla="*/ 1 w 138"/>
                    <a:gd name="T7" fmla="*/ 1 h 240"/>
                    <a:gd name="T8" fmla="*/ 1 w 138"/>
                    <a:gd name="T9" fmla="*/ 1 h 240"/>
                    <a:gd name="T10" fmla="*/ 1 w 138"/>
                    <a:gd name="T11" fmla="*/ 1 h 240"/>
                    <a:gd name="T12" fmla="*/ 1 w 138"/>
                    <a:gd name="T13" fmla="*/ 1 h 240"/>
                    <a:gd name="T14" fmla="*/ 0 w 138"/>
                    <a:gd name="T15" fmla="*/ 1 h 240"/>
                    <a:gd name="T16" fmla="*/ 0 w 138"/>
                    <a:gd name="T17" fmla="*/ 1 h 240"/>
                    <a:gd name="T18" fmla="*/ 0 w 138"/>
                    <a:gd name="T19" fmla="*/ 1 h 240"/>
                    <a:gd name="T20" fmla="*/ 0 w 138"/>
                    <a:gd name="T21" fmla="*/ 0 h 240"/>
                    <a:gd name="T22" fmla="*/ 0 w 138"/>
                    <a:gd name="T23" fmla="*/ 0 h 240"/>
                    <a:gd name="T24" fmla="*/ 0 w 138"/>
                    <a:gd name="T25" fmla="*/ 0 h 240"/>
                    <a:gd name="T26" fmla="*/ 0 w 138"/>
                    <a:gd name="T27" fmla="*/ 0 h 240"/>
                    <a:gd name="T28" fmla="*/ 0 w 138"/>
                    <a:gd name="T29" fmla="*/ 0 h 240"/>
                    <a:gd name="T30" fmla="*/ 0 w 138"/>
                    <a:gd name="T31" fmla="*/ 0 h 240"/>
                    <a:gd name="T32" fmla="*/ 0 w 138"/>
                    <a:gd name="T33" fmla="*/ 0 h 240"/>
                    <a:gd name="T34" fmla="*/ 0 w 138"/>
                    <a:gd name="T35" fmla="*/ 0 h 240"/>
                    <a:gd name="T36" fmla="*/ 0 w 138"/>
                    <a:gd name="T37" fmla="*/ 0 h 2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240"/>
                    <a:gd name="T59" fmla="*/ 138 w 138"/>
                    <a:gd name="T60" fmla="*/ 240 h 2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240">
                      <a:moveTo>
                        <a:pt x="83" y="0"/>
                      </a:moveTo>
                      <a:lnTo>
                        <a:pt x="138" y="198"/>
                      </a:lnTo>
                      <a:lnTo>
                        <a:pt x="127" y="205"/>
                      </a:lnTo>
                      <a:lnTo>
                        <a:pt x="119" y="207"/>
                      </a:lnTo>
                      <a:lnTo>
                        <a:pt x="108" y="212"/>
                      </a:lnTo>
                      <a:lnTo>
                        <a:pt x="97" y="217"/>
                      </a:lnTo>
                      <a:lnTo>
                        <a:pt x="87" y="223"/>
                      </a:lnTo>
                      <a:lnTo>
                        <a:pt x="78" y="228"/>
                      </a:lnTo>
                      <a:lnTo>
                        <a:pt x="67" y="233"/>
                      </a:lnTo>
                      <a:lnTo>
                        <a:pt x="57" y="240"/>
                      </a:lnTo>
                      <a:lnTo>
                        <a:pt x="0" y="0"/>
                      </a:lnTo>
                      <a:lnTo>
                        <a:pt x="11" y="0"/>
                      </a:lnTo>
                      <a:lnTo>
                        <a:pt x="21" y="0"/>
                      </a:lnTo>
                      <a:lnTo>
                        <a:pt x="32" y="0"/>
                      </a:lnTo>
                      <a:lnTo>
                        <a:pt x="43" y="0"/>
                      </a:lnTo>
                      <a:lnTo>
                        <a:pt x="51" y="0"/>
                      </a:lnTo>
                      <a:lnTo>
                        <a:pt x="62" y="0"/>
                      </a:lnTo>
                      <a:lnTo>
                        <a:pt x="73" y="0"/>
                      </a:lnTo>
                      <a:lnTo>
                        <a:pt x="83" y="0"/>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1" name="Freeform 265"/>
                <p:cNvSpPr>
                  <a:spLocks/>
                </p:cNvSpPr>
                <p:nvPr/>
              </p:nvSpPr>
              <p:spPr bwMode="auto">
                <a:xfrm>
                  <a:off x="4868" y="1422"/>
                  <a:ext cx="35" cy="65"/>
                </a:xfrm>
                <a:custGeom>
                  <a:avLst/>
                  <a:gdLst>
                    <a:gd name="T0" fmla="*/ 0 w 142"/>
                    <a:gd name="T1" fmla="*/ 0 h 261"/>
                    <a:gd name="T2" fmla="*/ 0 w 142"/>
                    <a:gd name="T3" fmla="*/ 1 h 261"/>
                    <a:gd name="T4" fmla="*/ 0 w 142"/>
                    <a:gd name="T5" fmla="*/ 1 h 261"/>
                    <a:gd name="T6" fmla="*/ 0 w 142"/>
                    <a:gd name="T7" fmla="*/ 1 h 261"/>
                    <a:gd name="T8" fmla="*/ 0 w 142"/>
                    <a:gd name="T9" fmla="*/ 1 h 261"/>
                    <a:gd name="T10" fmla="*/ 0 w 142"/>
                    <a:gd name="T11" fmla="*/ 1 h 261"/>
                    <a:gd name="T12" fmla="*/ 0 w 142"/>
                    <a:gd name="T13" fmla="*/ 0 h 261"/>
                    <a:gd name="T14" fmla="*/ 0 w 142"/>
                    <a:gd name="T15" fmla="*/ 0 h 261"/>
                    <a:gd name="T16" fmla="*/ 0 w 142"/>
                    <a:gd name="T17" fmla="*/ 0 h 261"/>
                    <a:gd name="T18" fmla="*/ 0 w 142"/>
                    <a:gd name="T19" fmla="*/ 0 h 261"/>
                    <a:gd name="T20" fmla="*/ 0 w 142"/>
                    <a:gd name="T21" fmla="*/ 0 h 261"/>
                    <a:gd name="T22" fmla="*/ 0 w 142"/>
                    <a:gd name="T23" fmla="*/ 0 h 261"/>
                    <a:gd name="T24" fmla="*/ 0 w 142"/>
                    <a:gd name="T25" fmla="*/ 0 h 261"/>
                    <a:gd name="T26" fmla="*/ 0 w 142"/>
                    <a:gd name="T27" fmla="*/ 0 h 261"/>
                    <a:gd name="T28" fmla="*/ 0 w 142"/>
                    <a:gd name="T29" fmla="*/ 0 h 2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261"/>
                    <a:gd name="T47" fmla="*/ 142 w 142"/>
                    <a:gd name="T48" fmla="*/ 261 h 2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261">
                      <a:moveTo>
                        <a:pt x="88" y="0"/>
                      </a:moveTo>
                      <a:lnTo>
                        <a:pt x="142" y="215"/>
                      </a:lnTo>
                      <a:lnTo>
                        <a:pt x="123" y="226"/>
                      </a:lnTo>
                      <a:lnTo>
                        <a:pt x="104" y="237"/>
                      </a:lnTo>
                      <a:lnTo>
                        <a:pt x="88" y="251"/>
                      </a:lnTo>
                      <a:lnTo>
                        <a:pt x="68" y="261"/>
                      </a:lnTo>
                      <a:lnTo>
                        <a:pt x="0" y="0"/>
                      </a:lnTo>
                      <a:lnTo>
                        <a:pt x="12" y="0"/>
                      </a:lnTo>
                      <a:lnTo>
                        <a:pt x="22" y="0"/>
                      </a:lnTo>
                      <a:lnTo>
                        <a:pt x="33" y="0"/>
                      </a:lnTo>
                      <a:lnTo>
                        <a:pt x="44" y="0"/>
                      </a:lnTo>
                      <a:lnTo>
                        <a:pt x="54" y="0"/>
                      </a:lnTo>
                      <a:lnTo>
                        <a:pt x="65" y="0"/>
                      </a:lnTo>
                      <a:lnTo>
                        <a:pt x="77" y="0"/>
                      </a:lnTo>
                      <a:lnTo>
                        <a:pt x="88" y="0"/>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2" name="Freeform 266"/>
                <p:cNvSpPr>
                  <a:spLocks/>
                </p:cNvSpPr>
                <p:nvPr/>
              </p:nvSpPr>
              <p:spPr bwMode="auto">
                <a:xfrm>
                  <a:off x="4857" y="1422"/>
                  <a:ext cx="37" cy="71"/>
                </a:xfrm>
                <a:custGeom>
                  <a:avLst/>
                  <a:gdLst>
                    <a:gd name="T0" fmla="*/ 1 w 147"/>
                    <a:gd name="T1" fmla="*/ 0 h 286"/>
                    <a:gd name="T2" fmla="*/ 1 w 147"/>
                    <a:gd name="T3" fmla="*/ 1 h 286"/>
                    <a:gd name="T4" fmla="*/ 1 w 147"/>
                    <a:gd name="T5" fmla="*/ 1 h 286"/>
                    <a:gd name="T6" fmla="*/ 1 w 147"/>
                    <a:gd name="T7" fmla="*/ 1 h 286"/>
                    <a:gd name="T8" fmla="*/ 1 w 147"/>
                    <a:gd name="T9" fmla="*/ 1 h 286"/>
                    <a:gd name="T10" fmla="*/ 0 w 147"/>
                    <a:gd name="T11" fmla="*/ 1 h 286"/>
                    <a:gd name="T12" fmla="*/ 0 w 147"/>
                    <a:gd name="T13" fmla="*/ 0 h 286"/>
                    <a:gd name="T14" fmla="*/ 0 w 147"/>
                    <a:gd name="T15" fmla="*/ 0 h 286"/>
                    <a:gd name="T16" fmla="*/ 0 w 147"/>
                    <a:gd name="T17" fmla="*/ 0 h 286"/>
                    <a:gd name="T18" fmla="*/ 0 w 147"/>
                    <a:gd name="T19" fmla="*/ 0 h 286"/>
                    <a:gd name="T20" fmla="*/ 0 w 147"/>
                    <a:gd name="T21" fmla="*/ 0 h 286"/>
                    <a:gd name="T22" fmla="*/ 0 w 147"/>
                    <a:gd name="T23" fmla="*/ 0 h 286"/>
                    <a:gd name="T24" fmla="*/ 0 w 147"/>
                    <a:gd name="T25" fmla="*/ 0 h 286"/>
                    <a:gd name="T26" fmla="*/ 0 w 147"/>
                    <a:gd name="T27" fmla="*/ 0 h 286"/>
                    <a:gd name="T28" fmla="*/ 1 w 147"/>
                    <a:gd name="T29" fmla="*/ 0 h 2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286"/>
                    <a:gd name="T47" fmla="*/ 147 w 147"/>
                    <a:gd name="T48" fmla="*/ 286 h 2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286">
                      <a:moveTo>
                        <a:pt x="90" y="0"/>
                      </a:moveTo>
                      <a:lnTo>
                        <a:pt x="147" y="240"/>
                      </a:lnTo>
                      <a:lnTo>
                        <a:pt x="127" y="251"/>
                      </a:lnTo>
                      <a:lnTo>
                        <a:pt x="108" y="258"/>
                      </a:lnTo>
                      <a:lnTo>
                        <a:pt x="90" y="272"/>
                      </a:lnTo>
                      <a:lnTo>
                        <a:pt x="73" y="286"/>
                      </a:lnTo>
                      <a:lnTo>
                        <a:pt x="0" y="0"/>
                      </a:lnTo>
                      <a:lnTo>
                        <a:pt x="11" y="0"/>
                      </a:lnTo>
                      <a:lnTo>
                        <a:pt x="22" y="0"/>
                      </a:lnTo>
                      <a:lnTo>
                        <a:pt x="32" y="0"/>
                      </a:lnTo>
                      <a:lnTo>
                        <a:pt x="43" y="0"/>
                      </a:lnTo>
                      <a:lnTo>
                        <a:pt x="55" y="0"/>
                      </a:lnTo>
                      <a:lnTo>
                        <a:pt x="65" y="0"/>
                      </a:lnTo>
                      <a:lnTo>
                        <a:pt x="78" y="0"/>
                      </a:lnTo>
                      <a:lnTo>
                        <a:pt x="90" y="0"/>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3" name="Freeform 267"/>
                <p:cNvSpPr>
                  <a:spLocks/>
                </p:cNvSpPr>
                <p:nvPr/>
              </p:nvSpPr>
              <p:spPr bwMode="auto">
                <a:xfrm>
                  <a:off x="4846" y="1422"/>
                  <a:ext cx="39" cy="77"/>
                </a:xfrm>
                <a:custGeom>
                  <a:avLst/>
                  <a:gdLst>
                    <a:gd name="T0" fmla="*/ 0 w 157"/>
                    <a:gd name="T1" fmla="*/ 0 h 311"/>
                    <a:gd name="T2" fmla="*/ 0 w 157"/>
                    <a:gd name="T3" fmla="*/ 1 h 311"/>
                    <a:gd name="T4" fmla="*/ 0 w 157"/>
                    <a:gd name="T5" fmla="*/ 1 h 311"/>
                    <a:gd name="T6" fmla="*/ 0 w 157"/>
                    <a:gd name="T7" fmla="*/ 1 h 311"/>
                    <a:gd name="T8" fmla="*/ 0 w 157"/>
                    <a:gd name="T9" fmla="*/ 1 h 311"/>
                    <a:gd name="T10" fmla="*/ 0 w 157"/>
                    <a:gd name="T11" fmla="*/ 1 h 311"/>
                    <a:gd name="T12" fmla="*/ 0 w 157"/>
                    <a:gd name="T13" fmla="*/ 0 h 311"/>
                    <a:gd name="T14" fmla="*/ 0 w 157"/>
                    <a:gd name="T15" fmla="*/ 0 h 311"/>
                    <a:gd name="T16" fmla="*/ 0 w 157"/>
                    <a:gd name="T17" fmla="*/ 0 h 311"/>
                    <a:gd name="T18" fmla="*/ 0 w 157"/>
                    <a:gd name="T19" fmla="*/ 0 h 311"/>
                    <a:gd name="T20" fmla="*/ 0 w 157"/>
                    <a:gd name="T21" fmla="*/ 0 h 311"/>
                    <a:gd name="T22" fmla="*/ 0 w 157"/>
                    <a:gd name="T23" fmla="*/ 0 h 311"/>
                    <a:gd name="T24" fmla="*/ 0 w 157"/>
                    <a:gd name="T25" fmla="*/ 0 h 311"/>
                    <a:gd name="T26" fmla="*/ 0 w 157"/>
                    <a:gd name="T27" fmla="*/ 0 h 311"/>
                    <a:gd name="T28" fmla="*/ 0 w 157"/>
                    <a:gd name="T29" fmla="*/ 0 h 3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311"/>
                    <a:gd name="T47" fmla="*/ 157 w 157"/>
                    <a:gd name="T48" fmla="*/ 311 h 3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311">
                      <a:moveTo>
                        <a:pt x="89" y="0"/>
                      </a:moveTo>
                      <a:lnTo>
                        <a:pt x="157" y="261"/>
                      </a:lnTo>
                      <a:lnTo>
                        <a:pt x="138" y="272"/>
                      </a:lnTo>
                      <a:lnTo>
                        <a:pt x="117" y="286"/>
                      </a:lnTo>
                      <a:lnTo>
                        <a:pt x="97" y="297"/>
                      </a:lnTo>
                      <a:lnTo>
                        <a:pt x="81" y="311"/>
                      </a:lnTo>
                      <a:lnTo>
                        <a:pt x="0" y="0"/>
                      </a:lnTo>
                      <a:lnTo>
                        <a:pt x="11" y="0"/>
                      </a:lnTo>
                      <a:lnTo>
                        <a:pt x="22" y="0"/>
                      </a:lnTo>
                      <a:lnTo>
                        <a:pt x="35" y="0"/>
                      </a:lnTo>
                      <a:lnTo>
                        <a:pt x="46" y="0"/>
                      </a:lnTo>
                      <a:lnTo>
                        <a:pt x="57" y="0"/>
                      </a:lnTo>
                      <a:lnTo>
                        <a:pt x="68" y="0"/>
                      </a:lnTo>
                      <a:lnTo>
                        <a:pt x="78" y="0"/>
                      </a:lnTo>
                      <a:lnTo>
                        <a:pt x="89" y="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4" name="Freeform 268"/>
                <p:cNvSpPr>
                  <a:spLocks/>
                </p:cNvSpPr>
                <p:nvPr/>
              </p:nvSpPr>
              <p:spPr bwMode="auto">
                <a:xfrm>
                  <a:off x="4835" y="1422"/>
                  <a:ext cx="40" cy="85"/>
                </a:xfrm>
                <a:custGeom>
                  <a:avLst/>
                  <a:gdLst>
                    <a:gd name="T0" fmla="*/ 0 w 163"/>
                    <a:gd name="T1" fmla="*/ 0 h 340"/>
                    <a:gd name="T2" fmla="*/ 0 w 163"/>
                    <a:gd name="T3" fmla="*/ 1 h 340"/>
                    <a:gd name="T4" fmla="*/ 0 w 163"/>
                    <a:gd name="T5" fmla="*/ 1 h 340"/>
                    <a:gd name="T6" fmla="*/ 0 w 163"/>
                    <a:gd name="T7" fmla="*/ 1 h 340"/>
                    <a:gd name="T8" fmla="*/ 0 w 163"/>
                    <a:gd name="T9" fmla="*/ 1 h 340"/>
                    <a:gd name="T10" fmla="*/ 0 w 163"/>
                    <a:gd name="T11" fmla="*/ 1 h 340"/>
                    <a:gd name="T12" fmla="*/ 0 w 163"/>
                    <a:gd name="T13" fmla="*/ 0 h 340"/>
                    <a:gd name="T14" fmla="*/ 0 w 163"/>
                    <a:gd name="T15" fmla="*/ 0 h 340"/>
                    <a:gd name="T16" fmla="*/ 0 w 163"/>
                    <a:gd name="T17" fmla="*/ 0 h 340"/>
                    <a:gd name="T18" fmla="*/ 0 w 163"/>
                    <a:gd name="T19" fmla="*/ 0 h 340"/>
                    <a:gd name="T20" fmla="*/ 0 w 163"/>
                    <a:gd name="T21" fmla="*/ 0 h 340"/>
                    <a:gd name="T22" fmla="*/ 0 w 163"/>
                    <a:gd name="T23" fmla="*/ 0 h 340"/>
                    <a:gd name="T24" fmla="*/ 0 w 163"/>
                    <a:gd name="T25" fmla="*/ 0 h 340"/>
                    <a:gd name="T26" fmla="*/ 0 w 163"/>
                    <a:gd name="T27" fmla="*/ 0 h 340"/>
                    <a:gd name="T28" fmla="*/ 0 w 163"/>
                    <a:gd name="T29" fmla="*/ 0 h 3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
                    <a:gd name="T46" fmla="*/ 0 h 340"/>
                    <a:gd name="T47" fmla="*/ 163 w 163"/>
                    <a:gd name="T48" fmla="*/ 340 h 3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 h="340">
                      <a:moveTo>
                        <a:pt x="90" y="0"/>
                      </a:moveTo>
                      <a:lnTo>
                        <a:pt x="163" y="286"/>
                      </a:lnTo>
                      <a:lnTo>
                        <a:pt x="145" y="297"/>
                      </a:lnTo>
                      <a:lnTo>
                        <a:pt x="122" y="311"/>
                      </a:lnTo>
                      <a:lnTo>
                        <a:pt x="106" y="323"/>
                      </a:lnTo>
                      <a:lnTo>
                        <a:pt x="90" y="340"/>
                      </a:lnTo>
                      <a:lnTo>
                        <a:pt x="0" y="0"/>
                      </a:lnTo>
                      <a:lnTo>
                        <a:pt x="11" y="0"/>
                      </a:lnTo>
                      <a:lnTo>
                        <a:pt x="22" y="0"/>
                      </a:lnTo>
                      <a:lnTo>
                        <a:pt x="32" y="0"/>
                      </a:lnTo>
                      <a:lnTo>
                        <a:pt x="44" y="0"/>
                      </a:lnTo>
                      <a:lnTo>
                        <a:pt x="55" y="0"/>
                      </a:lnTo>
                      <a:lnTo>
                        <a:pt x="68" y="0"/>
                      </a:lnTo>
                      <a:lnTo>
                        <a:pt x="79" y="0"/>
                      </a:lnTo>
                      <a:lnTo>
                        <a:pt x="90" y="0"/>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5" name="Freeform 269"/>
                <p:cNvSpPr>
                  <a:spLocks/>
                </p:cNvSpPr>
                <p:nvPr/>
              </p:nvSpPr>
              <p:spPr bwMode="auto">
                <a:xfrm>
                  <a:off x="4823" y="1422"/>
                  <a:ext cx="43" cy="94"/>
                </a:xfrm>
                <a:custGeom>
                  <a:avLst/>
                  <a:gdLst>
                    <a:gd name="T0" fmla="*/ 1 w 171"/>
                    <a:gd name="T1" fmla="*/ 0 h 378"/>
                    <a:gd name="T2" fmla="*/ 1 w 171"/>
                    <a:gd name="T3" fmla="*/ 1 h 378"/>
                    <a:gd name="T4" fmla="*/ 1 w 171"/>
                    <a:gd name="T5" fmla="*/ 1 h 378"/>
                    <a:gd name="T6" fmla="*/ 1 w 171"/>
                    <a:gd name="T7" fmla="*/ 1 h 378"/>
                    <a:gd name="T8" fmla="*/ 1 w 171"/>
                    <a:gd name="T9" fmla="*/ 1 h 378"/>
                    <a:gd name="T10" fmla="*/ 1 w 171"/>
                    <a:gd name="T11" fmla="*/ 1 h 378"/>
                    <a:gd name="T12" fmla="*/ 0 w 171"/>
                    <a:gd name="T13" fmla="*/ 0 h 378"/>
                    <a:gd name="T14" fmla="*/ 0 w 171"/>
                    <a:gd name="T15" fmla="*/ 0 h 378"/>
                    <a:gd name="T16" fmla="*/ 0 w 171"/>
                    <a:gd name="T17" fmla="*/ 0 h 378"/>
                    <a:gd name="T18" fmla="*/ 0 w 171"/>
                    <a:gd name="T19" fmla="*/ 0 h 378"/>
                    <a:gd name="T20" fmla="*/ 0 w 171"/>
                    <a:gd name="T21" fmla="*/ 0 h 378"/>
                    <a:gd name="T22" fmla="*/ 0 w 171"/>
                    <a:gd name="T23" fmla="*/ 0 h 378"/>
                    <a:gd name="T24" fmla="*/ 0 w 171"/>
                    <a:gd name="T25" fmla="*/ 0 h 378"/>
                    <a:gd name="T26" fmla="*/ 0 w 171"/>
                    <a:gd name="T27" fmla="*/ 0 h 378"/>
                    <a:gd name="T28" fmla="*/ 1 w 171"/>
                    <a:gd name="T29" fmla="*/ 0 h 3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378"/>
                    <a:gd name="T47" fmla="*/ 171 w 171"/>
                    <a:gd name="T48" fmla="*/ 378 h 3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378">
                      <a:moveTo>
                        <a:pt x="90" y="0"/>
                      </a:moveTo>
                      <a:lnTo>
                        <a:pt x="171" y="311"/>
                      </a:lnTo>
                      <a:lnTo>
                        <a:pt x="152" y="327"/>
                      </a:lnTo>
                      <a:lnTo>
                        <a:pt x="133" y="343"/>
                      </a:lnTo>
                      <a:lnTo>
                        <a:pt x="117" y="359"/>
                      </a:lnTo>
                      <a:lnTo>
                        <a:pt x="101" y="378"/>
                      </a:lnTo>
                      <a:lnTo>
                        <a:pt x="0" y="0"/>
                      </a:lnTo>
                      <a:lnTo>
                        <a:pt x="11" y="0"/>
                      </a:lnTo>
                      <a:lnTo>
                        <a:pt x="25" y="0"/>
                      </a:lnTo>
                      <a:lnTo>
                        <a:pt x="36" y="0"/>
                      </a:lnTo>
                      <a:lnTo>
                        <a:pt x="46" y="0"/>
                      </a:lnTo>
                      <a:lnTo>
                        <a:pt x="57" y="0"/>
                      </a:lnTo>
                      <a:lnTo>
                        <a:pt x="68" y="0"/>
                      </a:lnTo>
                      <a:lnTo>
                        <a:pt x="78" y="0"/>
                      </a:lnTo>
                      <a:lnTo>
                        <a:pt x="90" y="0"/>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6" name="Freeform 270"/>
                <p:cNvSpPr>
                  <a:spLocks/>
                </p:cNvSpPr>
                <p:nvPr/>
              </p:nvSpPr>
              <p:spPr bwMode="auto">
                <a:xfrm>
                  <a:off x="4813" y="1422"/>
                  <a:ext cx="44" cy="105"/>
                </a:xfrm>
                <a:custGeom>
                  <a:avLst/>
                  <a:gdLst>
                    <a:gd name="T0" fmla="*/ 1 w 176"/>
                    <a:gd name="T1" fmla="*/ 0 h 422"/>
                    <a:gd name="T2" fmla="*/ 1 w 176"/>
                    <a:gd name="T3" fmla="*/ 1 h 422"/>
                    <a:gd name="T4" fmla="*/ 1 w 176"/>
                    <a:gd name="T5" fmla="*/ 1 h 422"/>
                    <a:gd name="T6" fmla="*/ 1 w 176"/>
                    <a:gd name="T7" fmla="*/ 1 h 422"/>
                    <a:gd name="T8" fmla="*/ 1 w 176"/>
                    <a:gd name="T9" fmla="*/ 1 h 422"/>
                    <a:gd name="T10" fmla="*/ 1 w 176"/>
                    <a:gd name="T11" fmla="*/ 1 h 422"/>
                    <a:gd name="T12" fmla="*/ 0 w 176"/>
                    <a:gd name="T13" fmla="*/ 0 h 422"/>
                    <a:gd name="T14" fmla="*/ 0 w 176"/>
                    <a:gd name="T15" fmla="*/ 0 h 422"/>
                    <a:gd name="T16" fmla="*/ 0 w 176"/>
                    <a:gd name="T17" fmla="*/ 0 h 422"/>
                    <a:gd name="T18" fmla="*/ 0 w 176"/>
                    <a:gd name="T19" fmla="*/ 0 h 422"/>
                    <a:gd name="T20" fmla="*/ 0 w 176"/>
                    <a:gd name="T21" fmla="*/ 0 h 422"/>
                    <a:gd name="T22" fmla="*/ 0 w 176"/>
                    <a:gd name="T23" fmla="*/ 0 h 422"/>
                    <a:gd name="T24" fmla="*/ 0 w 176"/>
                    <a:gd name="T25" fmla="*/ 0 h 422"/>
                    <a:gd name="T26" fmla="*/ 0 w 176"/>
                    <a:gd name="T27" fmla="*/ 0 h 422"/>
                    <a:gd name="T28" fmla="*/ 1 w 176"/>
                    <a:gd name="T29" fmla="*/ 0 h 4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6"/>
                    <a:gd name="T46" fmla="*/ 0 h 422"/>
                    <a:gd name="T47" fmla="*/ 176 w 176"/>
                    <a:gd name="T48" fmla="*/ 422 h 4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6" h="422">
                      <a:moveTo>
                        <a:pt x="86" y="0"/>
                      </a:moveTo>
                      <a:lnTo>
                        <a:pt x="176" y="340"/>
                      </a:lnTo>
                      <a:lnTo>
                        <a:pt x="157" y="359"/>
                      </a:lnTo>
                      <a:lnTo>
                        <a:pt x="138" y="378"/>
                      </a:lnTo>
                      <a:lnTo>
                        <a:pt x="122" y="399"/>
                      </a:lnTo>
                      <a:lnTo>
                        <a:pt x="106" y="422"/>
                      </a:lnTo>
                      <a:lnTo>
                        <a:pt x="0" y="0"/>
                      </a:lnTo>
                      <a:lnTo>
                        <a:pt x="10" y="0"/>
                      </a:lnTo>
                      <a:lnTo>
                        <a:pt x="21" y="0"/>
                      </a:lnTo>
                      <a:lnTo>
                        <a:pt x="32" y="0"/>
                      </a:lnTo>
                      <a:lnTo>
                        <a:pt x="42" y="0"/>
                      </a:lnTo>
                      <a:lnTo>
                        <a:pt x="54" y="0"/>
                      </a:lnTo>
                      <a:lnTo>
                        <a:pt x="65" y="0"/>
                      </a:lnTo>
                      <a:lnTo>
                        <a:pt x="76" y="0"/>
                      </a:lnTo>
                      <a:lnTo>
                        <a:pt x="86" y="0"/>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7" name="Freeform 271"/>
                <p:cNvSpPr>
                  <a:spLocks/>
                </p:cNvSpPr>
                <p:nvPr/>
              </p:nvSpPr>
              <p:spPr bwMode="auto">
                <a:xfrm>
                  <a:off x="4802" y="1422"/>
                  <a:ext cx="46" cy="117"/>
                </a:xfrm>
                <a:custGeom>
                  <a:avLst/>
                  <a:gdLst>
                    <a:gd name="T0" fmla="*/ 0 w 185"/>
                    <a:gd name="T1" fmla="*/ 0 h 470"/>
                    <a:gd name="T2" fmla="*/ 1 w 185"/>
                    <a:gd name="T3" fmla="*/ 1 h 470"/>
                    <a:gd name="T4" fmla="*/ 0 w 185"/>
                    <a:gd name="T5" fmla="*/ 1 h 470"/>
                    <a:gd name="T6" fmla="*/ 0 w 185"/>
                    <a:gd name="T7" fmla="*/ 1 h 470"/>
                    <a:gd name="T8" fmla="*/ 0 w 185"/>
                    <a:gd name="T9" fmla="*/ 2 h 470"/>
                    <a:gd name="T10" fmla="*/ 0 w 185"/>
                    <a:gd name="T11" fmla="*/ 2 h 470"/>
                    <a:gd name="T12" fmla="*/ 0 w 185"/>
                    <a:gd name="T13" fmla="*/ 0 h 470"/>
                    <a:gd name="T14" fmla="*/ 0 w 185"/>
                    <a:gd name="T15" fmla="*/ 0 h 470"/>
                    <a:gd name="T16" fmla="*/ 0 w 185"/>
                    <a:gd name="T17" fmla="*/ 0 h 470"/>
                    <a:gd name="T18" fmla="*/ 0 w 185"/>
                    <a:gd name="T19" fmla="*/ 0 h 470"/>
                    <a:gd name="T20" fmla="*/ 0 w 185"/>
                    <a:gd name="T21" fmla="*/ 0 h 470"/>
                    <a:gd name="T22" fmla="*/ 0 w 185"/>
                    <a:gd name="T23" fmla="*/ 0 h 470"/>
                    <a:gd name="T24" fmla="*/ 0 w 185"/>
                    <a:gd name="T25" fmla="*/ 0 h 470"/>
                    <a:gd name="T26" fmla="*/ 0 w 185"/>
                    <a:gd name="T27" fmla="*/ 0 h 470"/>
                    <a:gd name="T28" fmla="*/ 0 w 185"/>
                    <a:gd name="T29" fmla="*/ 0 h 4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
                    <a:gd name="T46" fmla="*/ 0 h 470"/>
                    <a:gd name="T47" fmla="*/ 185 w 185"/>
                    <a:gd name="T48" fmla="*/ 470 h 4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 h="470">
                      <a:moveTo>
                        <a:pt x="84" y="0"/>
                      </a:moveTo>
                      <a:lnTo>
                        <a:pt x="185" y="378"/>
                      </a:lnTo>
                      <a:lnTo>
                        <a:pt x="166" y="399"/>
                      </a:lnTo>
                      <a:lnTo>
                        <a:pt x="150" y="424"/>
                      </a:lnTo>
                      <a:lnTo>
                        <a:pt x="133" y="449"/>
                      </a:lnTo>
                      <a:lnTo>
                        <a:pt x="120" y="470"/>
                      </a:lnTo>
                      <a:lnTo>
                        <a:pt x="0" y="0"/>
                      </a:lnTo>
                      <a:lnTo>
                        <a:pt x="10" y="0"/>
                      </a:lnTo>
                      <a:lnTo>
                        <a:pt x="21" y="0"/>
                      </a:lnTo>
                      <a:lnTo>
                        <a:pt x="30" y="0"/>
                      </a:lnTo>
                      <a:lnTo>
                        <a:pt x="40" y="0"/>
                      </a:lnTo>
                      <a:lnTo>
                        <a:pt x="51" y="0"/>
                      </a:lnTo>
                      <a:lnTo>
                        <a:pt x="62" y="0"/>
                      </a:lnTo>
                      <a:lnTo>
                        <a:pt x="74" y="0"/>
                      </a:lnTo>
                      <a:lnTo>
                        <a:pt x="84" y="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8" name="Freeform 272"/>
                <p:cNvSpPr>
                  <a:spLocks/>
                </p:cNvSpPr>
                <p:nvPr/>
              </p:nvSpPr>
              <p:spPr bwMode="auto">
                <a:xfrm>
                  <a:off x="4790" y="1422"/>
                  <a:ext cx="49" cy="134"/>
                </a:xfrm>
                <a:custGeom>
                  <a:avLst/>
                  <a:gdLst>
                    <a:gd name="T0" fmla="*/ 1 w 196"/>
                    <a:gd name="T1" fmla="*/ 0 h 538"/>
                    <a:gd name="T2" fmla="*/ 1 w 196"/>
                    <a:gd name="T3" fmla="*/ 1 h 538"/>
                    <a:gd name="T4" fmla="*/ 1 w 196"/>
                    <a:gd name="T5" fmla="*/ 2 h 538"/>
                    <a:gd name="T6" fmla="*/ 1 w 196"/>
                    <a:gd name="T7" fmla="*/ 2 h 538"/>
                    <a:gd name="T8" fmla="*/ 1 w 196"/>
                    <a:gd name="T9" fmla="*/ 2 h 538"/>
                    <a:gd name="T10" fmla="*/ 1 w 196"/>
                    <a:gd name="T11" fmla="*/ 2 h 538"/>
                    <a:gd name="T12" fmla="*/ 0 w 196"/>
                    <a:gd name="T13" fmla="*/ 0 h 538"/>
                    <a:gd name="T14" fmla="*/ 0 w 196"/>
                    <a:gd name="T15" fmla="*/ 0 h 538"/>
                    <a:gd name="T16" fmla="*/ 0 w 196"/>
                    <a:gd name="T17" fmla="*/ 0 h 538"/>
                    <a:gd name="T18" fmla="*/ 0 w 196"/>
                    <a:gd name="T19" fmla="*/ 0 h 538"/>
                    <a:gd name="T20" fmla="*/ 0 w 196"/>
                    <a:gd name="T21" fmla="*/ 0 h 538"/>
                    <a:gd name="T22" fmla="*/ 0 w 196"/>
                    <a:gd name="T23" fmla="*/ 0 h 538"/>
                    <a:gd name="T24" fmla="*/ 0 w 196"/>
                    <a:gd name="T25" fmla="*/ 0 h 538"/>
                    <a:gd name="T26" fmla="*/ 0 w 196"/>
                    <a:gd name="T27" fmla="*/ 0 h 538"/>
                    <a:gd name="T28" fmla="*/ 1 w 196"/>
                    <a:gd name="T29" fmla="*/ 0 h 5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6"/>
                    <a:gd name="T46" fmla="*/ 0 h 538"/>
                    <a:gd name="T47" fmla="*/ 196 w 196"/>
                    <a:gd name="T48" fmla="*/ 538 h 5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6" h="538">
                      <a:moveTo>
                        <a:pt x="90" y="0"/>
                      </a:moveTo>
                      <a:lnTo>
                        <a:pt x="196" y="422"/>
                      </a:lnTo>
                      <a:lnTo>
                        <a:pt x="176" y="449"/>
                      </a:lnTo>
                      <a:lnTo>
                        <a:pt x="160" y="476"/>
                      </a:lnTo>
                      <a:lnTo>
                        <a:pt x="150" y="505"/>
                      </a:lnTo>
                      <a:lnTo>
                        <a:pt x="138" y="538"/>
                      </a:lnTo>
                      <a:lnTo>
                        <a:pt x="0" y="0"/>
                      </a:lnTo>
                      <a:lnTo>
                        <a:pt x="11" y="0"/>
                      </a:lnTo>
                      <a:lnTo>
                        <a:pt x="21" y="0"/>
                      </a:lnTo>
                      <a:lnTo>
                        <a:pt x="32" y="0"/>
                      </a:lnTo>
                      <a:lnTo>
                        <a:pt x="44" y="0"/>
                      </a:lnTo>
                      <a:lnTo>
                        <a:pt x="54" y="0"/>
                      </a:lnTo>
                      <a:lnTo>
                        <a:pt x="65" y="0"/>
                      </a:lnTo>
                      <a:lnTo>
                        <a:pt x="79" y="0"/>
                      </a:lnTo>
                      <a:lnTo>
                        <a:pt x="90" y="0"/>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9" name="Freeform 273"/>
                <p:cNvSpPr>
                  <a:spLocks/>
                </p:cNvSpPr>
                <p:nvPr/>
              </p:nvSpPr>
              <p:spPr bwMode="auto">
                <a:xfrm>
                  <a:off x="4779" y="1422"/>
                  <a:ext cx="53" cy="138"/>
                </a:xfrm>
                <a:custGeom>
                  <a:avLst/>
                  <a:gdLst>
                    <a:gd name="T0" fmla="*/ 1 w 212"/>
                    <a:gd name="T1" fmla="*/ 0 h 554"/>
                    <a:gd name="T2" fmla="*/ 1 w 212"/>
                    <a:gd name="T3" fmla="*/ 2 h 554"/>
                    <a:gd name="T4" fmla="*/ 1 w 212"/>
                    <a:gd name="T5" fmla="*/ 2 h 554"/>
                    <a:gd name="T6" fmla="*/ 1 w 212"/>
                    <a:gd name="T7" fmla="*/ 2 h 554"/>
                    <a:gd name="T8" fmla="*/ 1 w 212"/>
                    <a:gd name="T9" fmla="*/ 2 h 554"/>
                    <a:gd name="T10" fmla="*/ 1 w 212"/>
                    <a:gd name="T11" fmla="*/ 2 h 554"/>
                    <a:gd name="T12" fmla="*/ 1 w 212"/>
                    <a:gd name="T13" fmla="*/ 2 h 554"/>
                    <a:gd name="T14" fmla="*/ 0 w 212"/>
                    <a:gd name="T15" fmla="*/ 0 h 554"/>
                    <a:gd name="T16" fmla="*/ 0 w 212"/>
                    <a:gd name="T17" fmla="*/ 0 h 554"/>
                    <a:gd name="T18" fmla="*/ 0 w 212"/>
                    <a:gd name="T19" fmla="*/ 0 h 554"/>
                    <a:gd name="T20" fmla="*/ 0 w 212"/>
                    <a:gd name="T21" fmla="*/ 0 h 554"/>
                    <a:gd name="T22" fmla="*/ 0 w 212"/>
                    <a:gd name="T23" fmla="*/ 0 h 554"/>
                    <a:gd name="T24" fmla="*/ 0 w 212"/>
                    <a:gd name="T25" fmla="*/ 0 h 554"/>
                    <a:gd name="T26" fmla="*/ 0 w 212"/>
                    <a:gd name="T27" fmla="*/ 0 h 554"/>
                    <a:gd name="T28" fmla="*/ 0 w 212"/>
                    <a:gd name="T29" fmla="*/ 0 h 554"/>
                    <a:gd name="T30" fmla="*/ 1 w 212"/>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2"/>
                    <a:gd name="T49" fmla="*/ 0 h 554"/>
                    <a:gd name="T50" fmla="*/ 212 w 212"/>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2" h="554">
                      <a:moveTo>
                        <a:pt x="92" y="0"/>
                      </a:moveTo>
                      <a:lnTo>
                        <a:pt x="212" y="470"/>
                      </a:lnTo>
                      <a:lnTo>
                        <a:pt x="201" y="492"/>
                      </a:lnTo>
                      <a:lnTo>
                        <a:pt x="192" y="512"/>
                      </a:lnTo>
                      <a:lnTo>
                        <a:pt x="187" y="533"/>
                      </a:lnTo>
                      <a:lnTo>
                        <a:pt x="182" y="554"/>
                      </a:lnTo>
                      <a:lnTo>
                        <a:pt x="146" y="554"/>
                      </a:lnTo>
                      <a:lnTo>
                        <a:pt x="0" y="0"/>
                      </a:lnTo>
                      <a:lnTo>
                        <a:pt x="11" y="0"/>
                      </a:lnTo>
                      <a:lnTo>
                        <a:pt x="21" y="0"/>
                      </a:lnTo>
                      <a:lnTo>
                        <a:pt x="35" y="0"/>
                      </a:lnTo>
                      <a:lnTo>
                        <a:pt x="46" y="0"/>
                      </a:lnTo>
                      <a:lnTo>
                        <a:pt x="57" y="0"/>
                      </a:lnTo>
                      <a:lnTo>
                        <a:pt x="70" y="0"/>
                      </a:lnTo>
                      <a:lnTo>
                        <a:pt x="81" y="0"/>
                      </a:lnTo>
                      <a:lnTo>
                        <a:pt x="92" y="0"/>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0" name="Freeform 274"/>
                <p:cNvSpPr>
                  <a:spLocks/>
                </p:cNvSpPr>
                <p:nvPr/>
              </p:nvSpPr>
              <p:spPr bwMode="auto">
                <a:xfrm>
                  <a:off x="4768" y="1422"/>
                  <a:ext cx="57" cy="138"/>
                </a:xfrm>
                <a:custGeom>
                  <a:avLst/>
                  <a:gdLst>
                    <a:gd name="T0" fmla="*/ 1 w 228"/>
                    <a:gd name="T1" fmla="*/ 0 h 554"/>
                    <a:gd name="T2" fmla="*/ 1 w 228"/>
                    <a:gd name="T3" fmla="*/ 2 h 554"/>
                    <a:gd name="T4" fmla="*/ 1 w 228"/>
                    <a:gd name="T5" fmla="*/ 2 h 554"/>
                    <a:gd name="T6" fmla="*/ 1 w 228"/>
                    <a:gd name="T7" fmla="*/ 2 h 554"/>
                    <a:gd name="T8" fmla="*/ 1 w 228"/>
                    <a:gd name="T9" fmla="*/ 2 h 554"/>
                    <a:gd name="T10" fmla="*/ 1 w 228"/>
                    <a:gd name="T11" fmla="*/ 2 h 554"/>
                    <a:gd name="T12" fmla="*/ 1 w 228"/>
                    <a:gd name="T13" fmla="*/ 2 h 554"/>
                    <a:gd name="T14" fmla="*/ 0 w 228"/>
                    <a:gd name="T15" fmla="*/ 0 h 554"/>
                    <a:gd name="T16" fmla="*/ 0 w 228"/>
                    <a:gd name="T17" fmla="*/ 0 h 554"/>
                    <a:gd name="T18" fmla="*/ 0 w 228"/>
                    <a:gd name="T19" fmla="*/ 0 h 554"/>
                    <a:gd name="T20" fmla="*/ 0 w 228"/>
                    <a:gd name="T21" fmla="*/ 0 h 554"/>
                    <a:gd name="T22" fmla="*/ 0 w 228"/>
                    <a:gd name="T23" fmla="*/ 0 h 554"/>
                    <a:gd name="T24" fmla="*/ 0 w 228"/>
                    <a:gd name="T25" fmla="*/ 0 h 554"/>
                    <a:gd name="T26" fmla="*/ 0 w 228"/>
                    <a:gd name="T27" fmla="*/ 0 h 554"/>
                    <a:gd name="T28" fmla="*/ 0 w 228"/>
                    <a:gd name="T29" fmla="*/ 0 h 554"/>
                    <a:gd name="T30" fmla="*/ 1 w 228"/>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554"/>
                    <a:gd name="T50" fmla="*/ 228 w 228"/>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554">
                      <a:moveTo>
                        <a:pt x="90" y="0"/>
                      </a:moveTo>
                      <a:lnTo>
                        <a:pt x="228" y="538"/>
                      </a:lnTo>
                      <a:lnTo>
                        <a:pt x="228" y="544"/>
                      </a:lnTo>
                      <a:lnTo>
                        <a:pt x="228" y="547"/>
                      </a:lnTo>
                      <a:lnTo>
                        <a:pt x="228" y="552"/>
                      </a:lnTo>
                      <a:lnTo>
                        <a:pt x="226" y="554"/>
                      </a:lnTo>
                      <a:lnTo>
                        <a:pt x="144" y="554"/>
                      </a:lnTo>
                      <a:lnTo>
                        <a:pt x="0" y="0"/>
                      </a:lnTo>
                      <a:lnTo>
                        <a:pt x="11" y="0"/>
                      </a:lnTo>
                      <a:lnTo>
                        <a:pt x="25" y="0"/>
                      </a:lnTo>
                      <a:lnTo>
                        <a:pt x="35" y="0"/>
                      </a:lnTo>
                      <a:lnTo>
                        <a:pt x="46" y="0"/>
                      </a:lnTo>
                      <a:lnTo>
                        <a:pt x="57" y="0"/>
                      </a:lnTo>
                      <a:lnTo>
                        <a:pt x="68" y="0"/>
                      </a:lnTo>
                      <a:lnTo>
                        <a:pt x="79" y="0"/>
                      </a:lnTo>
                      <a:lnTo>
                        <a:pt x="90" y="0"/>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1" name="Freeform 275"/>
                <p:cNvSpPr>
                  <a:spLocks/>
                </p:cNvSpPr>
                <p:nvPr/>
              </p:nvSpPr>
              <p:spPr bwMode="auto">
                <a:xfrm>
                  <a:off x="4758" y="1422"/>
                  <a:ext cx="58" cy="138"/>
                </a:xfrm>
                <a:custGeom>
                  <a:avLst/>
                  <a:gdLst>
                    <a:gd name="T0" fmla="*/ 0 w 231"/>
                    <a:gd name="T1" fmla="*/ 0 h 554"/>
                    <a:gd name="T2" fmla="*/ 1 w 231"/>
                    <a:gd name="T3" fmla="*/ 2 h 554"/>
                    <a:gd name="T4" fmla="*/ 1 w 231"/>
                    <a:gd name="T5" fmla="*/ 2 h 554"/>
                    <a:gd name="T6" fmla="*/ 0 w 231"/>
                    <a:gd name="T7" fmla="*/ 0 h 554"/>
                    <a:gd name="T8" fmla="*/ 0 w 231"/>
                    <a:gd name="T9" fmla="*/ 0 h 554"/>
                    <a:gd name="T10" fmla="*/ 0 w 231"/>
                    <a:gd name="T11" fmla="*/ 0 h 554"/>
                    <a:gd name="T12" fmla="*/ 0 w 231"/>
                    <a:gd name="T13" fmla="*/ 0 h 554"/>
                    <a:gd name="T14" fmla="*/ 0 w 231"/>
                    <a:gd name="T15" fmla="*/ 0 h 554"/>
                    <a:gd name="T16" fmla="*/ 0 w 231"/>
                    <a:gd name="T17" fmla="*/ 0 h 554"/>
                    <a:gd name="T18" fmla="*/ 0 w 231"/>
                    <a:gd name="T19" fmla="*/ 0 h 554"/>
                    <a:gd name="T20" fmla="*/ 0 w 231"/>
                    <a:gd name="T21" fmla="*/ 0 h 554"/>
                    <a:gd name="T22" fmla="*/ 0 w 231"/>
                    <a:gd name="T23" fmla="*/ 0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4"/>
                    <a:gd name="T38" fmla="*/ 231 w 231"/>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4">
                      <a:moveTo>
                        <a:pt x="85" y="0"/>
                      </a:moveTo>
                      <a:lnTo>
                        <a:pt x="231" y="554"/>
                      </a:lnTo>
                      <a:lnTo>
                        <a:pt x="142" y="554"/>
                      </a:lnTo>
                      <a:lnTo>
                        <a:pt x="0" y="0"/>
                      </a:lnTo>
                      <a:lnTo>
                        <a:pt x="11" y="0"/>
                      </a:lnTo>
                      <a:lnTo>
                        <a:pt x="22" y="0"/>
                      </a:lnTo>
                      <a:lnTo>
                        <a:pt x="32" y="0"/>
                      </a:lnTo>
                      <a:lnTo>
                        <a:pt x="44" y="0"/>
                      </a:lnTo>
                      <a:lnTo>
                        <a:pt x="52" y="0"/>
                      </a:lnTo>
                      <a:lnTo>
                        <a:pt x="62" y="0"/>
                      </a:lnTo>
                      <a:lnTo>
                        <a:pt x="74" y="0"/>
                      </a:lnTo>
                      <a:lnTo>
                        <a:pt x="85" y="0"/>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2" name="Freeform 276"/>
                <p:cNvSpPr>
                  <a:spLocks/>
                </p:cNvSpPr>
                <p:nvPr/>
              </p:nvSpPr>
              <p:spPr bwMode="auto">
                <a:xfrm>
                  <a:off x="4746" y="1421"/>
                  <a:ext cx="58" cy="139"/>
                </a:xfrm>
                <a:custGeom>
                  <a:avLst/>
                  <a:gdLst>
                    <a:gd name="T0" fmla="*/ 1 w 231"/>
                    <a:gd name="T1" fmla="*/ 0 h 556"/>
                    <a:gd name="T2" fmla="*/ 1 w 231"/>
                    <a:gd name="T3" fmla="*/ 2 h 556"/>
                    <a:gd name="T4" fmla="*/ 1 w 231"/>
                    <a:gd name="T5" fmla="*/ 2 h 556"/>
                    <a:gd name="T6" fmla="*/ 0 w 231"/>
                    <a:gd name="T7" fmla="*/ 0 h 556"/>
                    <a:gd name="T8" fmla="*/ 0 w 231"/>
                    <a:gd name="T9" fmla="*/ 0 h 556"/>
                    <a:gd name="T10" fmla="*/ 0 w 231"/>
                    <a:gd name="T11" fmla="*/ 0 h 556"/>
                    <a:gd name="T12" fmla="*/ 0 w 231"/>
                    <a:gd name="T13" fmla="*/ 0 h 556"/>
                    <a:gd name="T14" fmla="*/ 0 w 231"/>
                    <a:gd name="T15" fmla="*/ 0 h 556"/>
                    <a:gd name="T16" fmla="*/ 0 w 231"/>
                    <a:gd name="T17" fmla="*/ 0 h 556"/>
                    <a:gd name="T18" fmla="*/ 0 w 231"/>
                    <a:gd name="T19" fmla="*/ 0 h 556"/>
                    <a:gd name="T20" fmla="*/ 0 w 231"/>
                    <a:gd name="T21" fmla="*/ 0 h 556"/>
                    <a:gd name="T22" fmla="*/ 1 w 231"/>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6"/>
                    <a:gd name="T38" fmla="*/ 231 w 231"/>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6">
                      <a:moveTo>
                        <a:pt x="87" y="2"/>
                      </a:moveTo>
                      <a:lnTo>
                        <a:pt x="231" y="556"/>
                      </a:lnTo>
                      <a:lnTo>
                        <a:pt x="142" y="556"/>
                      </a:lnTo>
                      <a:lnTo>
                        <a:pt x="0" y="0"/>
                      </a:lnTo>
                      <a:lnTo>
                        <a:pt x="11" y="0"/>
                      </a:lnTo>
                      <a:lnTo>
                        <a:pt x="22" y="2"/>
                      </a:lnTo>
                      <a:lnTo>
                        <a:pt x="32" y="2"/>
                      </a:lnTo>
                      <a:lnTo>
                        <a:pt x="43" y="2"/>
                      </a:lnTo>
                      <a:lnTo>
                        <a:pt x="55" y="2"/>
                      </a:lnTo>
                      <a:lnTo>
                        <a:pt x="66" y="2"/>
                      </a:lnTo>
                      <a:lnTo>
                        <a:pt x="76" y="2"/>
                      </a:lnTo>
                      <a:lnTo>
                        <a:pt x="87" y="2"/>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3" name="Freeform 277"/>
                <p:cNvSpPr>
                  <a:spLocks/>
                </p:cNvSpPr>
                <p:nvPr/>
              </p:nvSpPr>
              <p:spPr bwMode="auto">
                <a:xfrm>
                  <a:off x="4735" y="1421"/>
                  <a:ext cx="58" cy="139"/>
                </a:xfrm>
                <a:custGeom>
                  <a:avLst/>
                  <a:gdLst>
                    <a:gd name="T0" fmla="*/ 1 w 232"/>
                    <a:gd name="T1" fmla="*/ 0 h 556"/>
                    <a:gd name="T2" fmla="*/ 1 w 232"/>
                    <a:gd name="T3" fmla="*/ 2 h 556"/>
                    <a:gd name="T4" fmla="*/ 1 w 232"/>
                    <a:gd name="T5" fmla="*/ 2 h 556"/>
                    <a:gd name="T6" fmla="*/ 0 w 232"/>
                    <a:gd name="T7" fmla="*/ 0 h 556"/>
                    <a:gd name="T8" fmla="*/ 0 w 232"/>
                    <a:gd name="T9" fmla="*/ 0 h 556"/>
                    <a:gd name="T10" fmla="*/ 0 w 232"/>
                    <a:gd name="T11" fmla="*/ 0 h 556"/>
                    <a:gd name="T12" fmla="*/ 0 w 232"/>
                    <a:gd name="T13" fmla="*/ 0 h 556"/>
                    <a:gd name="T14" fmla="*/ 0 w 232"/>
                    <a:gd name="T15" fmla="*/ 0 h 556"/>
                    <a:gd name="T16" fmla="*/ 0 w 232"/>
                    <a:gd name="T17" fmla="*/ 0 h 556"/>
                    <a:gd name="T18" fmla="*/ 0 w 232"/>
                    <a:gd name="T19" fmla="*/ 0 h 556"/>
                    <a:gd name="T20" fmla="*/ 0 w 232"/>
                    <a:gd name="T21" fmla="*/ 0 h 556"/>
                    <a:gd name="T22" fmla="*/ 1 w 232"/>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56"/>
                    <a:gd name="T38" fmla="*/ 232 w 232"/>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56">
                      <a:moveTo>
                        <a:pt x="90" y="2"/>
                      </a:moveTo>
                      <a:lnTo>
                        <a:pt x="232" y="556"/>
                      </a:lnTo>
                      <a:lnTo>
                        <a:pt x="142" y="556"/>
                      </a:lnTo>
                      <a:lnTo>
                        <a:pt x="0" y="0"/>
                      </a:lnTo>
                      <a:lnTo>
                        <a:pt x="11" y="0"/>
                      </a:lnTo>
                      <a:lnTo>
                        <a:pt x="22" y="0"/>
                      </a:lnTo>
                      <a:lnTo>
                        <a:pt x="34" y="0"/>
                      </a:lnTo>
                      <a:lnTo>
                        <a:pt x="44" y="0"/>
                      </a:lnTo>
                      <a:lnTo>
                        <a:pt x="55" y="0"/>
                      </a:lnTo>
                      <a:lnTo>
                        <a:pt x="66" y="0"/>
                      </a:lnTo>
                      <a:lnTo>
                        <a:pt x="80" y="2"/>
                      </a:lnTo>
                      <a:lnTo>
                        <a:pt x="90" y="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4" name="Freeform 278"/>
                <p:cNvSpPr>
                  <a:spLocks/>
                </p:cNvSpPr>
                <p:nvPr/>
              </p:nvSpPr>
              <p:spPr bwMode="auto">
                <a:xfrm>
                  <a:off x="4724" y="1420"/>
                  <a:ext cx="58" cy="140"/>
                </a:xfrm>
                <a:custGeom>
                  <a:avLst/>
                  <a:gdLst>
                    <a:gd name="T0" fmla="*/ 1 w 232"/>
                    <a:gd name="T1" fmla="*/ 0 h 562"/>
                    <a:gd name="T2" fmla="*/ 1 w 232"/>
                    <a:gd name="T3" fmla="*/ 2 h 562"/>
                    <a:gd name="T4" fmla="*/ 1 w 232"/>
                    <a:gd name="T5" fmla="*/ 2 h 562"/>
                    <a:gd name="T6" fmla="*/ 0 w 232"/>
                    <a:gd name="T7" fmla="*/ 0 h 562"/>
                    <a:gd name="T8" fmla="*/ 0 w 232"/>
                    <a:gd name="T9" fmla="*/ 0 h 562"/>
                    <a:gd name="T10" fmla="*/ 0 w 232"/>
                    <a:gd name="T11" fmla="*/ 0 h 562"/>
                    <a:gd name="T12" fmla="*/ 0 w 232"/>
                    <a:gd name="T13" fmla="*/ 0 h 562"/>
                    <a:gd name="T14" fmla="*/ 0 w 232"/>
                    <a:gd name="T15" fmla="*/ 0 h 562"/>
                    <a:gd name="T16" fmla="*/ 0 w 232"/>
                    <a:gd name="T17" fmla="*/ 0 h 562"/>
                    <a:gd name="T18" fmla="*/ 0 w 232"/>
                    <a:gd name="T19" fmla="*/ 0 h 562"/>
                    <a:gd name="T20" fmla="*/ 0 w 232"/>
                    <a:gd name="T21" fmla="*/ 0 h 562"/>
                    <a:gd name="T22" fmla="*/ 1 w 232"/>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62"/>
                    <a:gd name="T38" fmla="*/ 232 w 232"/>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62">
                      <a:moveTo>
                        <a:pt x="90" y="6"/>
                      </a:moveTo>
                      <a:lnTo>
                        <a:pt x="232" y="562"/>
                      </a:lnTo>
                      <a:lnTo>
                        <a:pt x="142" y="562"/>
                      </a:lnTo>
                      <a:lnTo>
                        <a:pt x="0" y="0"/>
                      </a:lnTo>
                      <a:lnTo>
                        <a:pt x="11" y="3"/>
                      </a:lnTo>
                      <a:lnTo>
                        <a:pt x="22" y="3"/>
                      </a:lnTo>
                      <a:lnTo>
                        <a:pt x="33" y="6"/>
                      </a:lnTo>
                      <a:lnTo>
                        <a:pt x="44" y="6"/>
                      </a:lnTo>
                      <a:lnTo>
                        <a:pt x="55" y="6"/>
                      </a:lnTo>
                      <a:lnTo>
                        <a:pt x="66" y="6"/>
                      </a:lnTo>
                      <a:lnTo>
                        <a:pt x="80" y="6"/>
                      </a:lnTo>
                      <a:lnTo>
                        <a:pt x="90" y="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5" name="Freeform 279"/>
                <p:cNvSpPr>
                  <a:spLocks/>
                </p:cNvSpPr>
                <p:nvPr/>
              </p:nvSpPr>
              <p:spPr bwMode="auto">
                <a:xfrm>
                  <a:off x="4712" y="1420"/>
                  <a:ext cx="59" cy="140"/>
                </a:xfrm>
                <a:custGeom>
                  <a:avLst/>
                  <a:gdLst>
                    <a:gd name="T0" fmla="*/ 1 w 233"/>
                    <a:gd name="T1" fmla="*/ 0 h 562"/>
                    <a:gd name="T2" fmla="*/ 1 w 233"/>
                    <a:gd name="T3" fmla="*/ 2 h 562"/>
                    <a:gd name="T4" fmla="*/ 1 w 233"/>
                    <a:gd name="T5" fmla="*/ 2 h 562"/>
                    <a:gd name="T6" fmla="*/ 0 w 233"/>
                    <a:gd name="T7" fmla="*/ 0 h 562"/>
                    <a:gd name="T8" fmla="*/ 0 w 233"/>
                    <a:gd name="T9" fmla="*/ 0 h 562"/>
                    <a:gd name="T10" fmla="*/ 0 w 233"/>
                    <a:gd name="T11" fmla="*/ 0 h 562"/>
                    <a:gd name="T12" fmla="*/ 0 w 233"/>
                    <a:gd name="T13" fmla="*/ 0 h 562"/>
                    <a:gd name="T14" fmla="*/ 0 w 233"/>
                    <a:gd name="T15" fmla="*/ 0 h 562"/>
                    <a:gd name="T16" fmla="*/ 0 w 233"/>
                    <a:gd name="T17" fmla="*/ 0 h 562"/>
                    <a:gd name="T18" fmla="*/ 0 w 233"/>
                    <a:gd name="T19" fmla="*/ 0 h 562"/>
                    <a:gd name="T20" fmla="*/ 0 w 233"/>
                    <a:gd name="T21" fmla="*/ 0 h 562"/>
                    <a:gd name="T22" fmla="*/ 1 w 23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562"/>
                    <a:gd name="T38" fmla="*/ 233 w 233"/>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562">
                      <a:moveTo>
                        <a:pt x="91" y="6"/>
                      </a:moveTo>
                      <a:lnTo>
                        <a:pt x="233" y="562"/>
                      </a:lnTo>
                      <a:lnTo>
                        <a:pt x="146" y="562"/>
                      </a:lnTo>
                      <a:lnTo>
                        <a:pt x="0" y="0"/>
                      </a:lnTo>
                      <a:lnTo>
                        <a:pt x="10" y="0"/>
                      </a:lnTo>
                      <a:lnTo>
                        <a:pt x="21" y="0"/>
                      </a:lnTo>
                      <a:lnTo>
                        <a:pt x="35" y="0"/>
                      </a:lnTo>
                      <a:lnTo>
                        <a:pt x="45" y="0"/>
                      </a:lnTo>
                      <a:lnTo>
                        <a:pt x="56" y="0"/>
                      </a:lnTo>
                      <a:lnTo>
                        <a:pt x="70" y="3"/>
                      </a:lnTo>
                      <a:lnTo>
                        <a:pt x="81" y="3"/>
                      </a:lnTo>
                      <a:lnTo>
                        <a:pt x="91" y="6"/>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6" name="Freeform 280"/>
                <p:cNvSpPr>
                  <a:spLocks/>
                </p:cNvSpPr>
                <p:nvPr/>
              </p:nvSpPr>
              <p:spPr bwMode="auto">
                <a:xfrm>
                  <a:off x="4701" y="1420"/>
                  <a:ext cx="58" cy="140"/>
                </a:xfrm>
                <a:custGeom>
                  <a:avLst/>
                  <a:gdLst>
                    <a:gd name="T0" fmla="*/ 1 w 231"/>
                    <a:gd name="T1" fmla="*/ 0 h 562"/>
                    <a:gd name="T2" fmla="*/ 1 w 231"/>
                    <a:gd name="T3" fmla="*/ 2 h 562"/>
                    <a:gd name="T4" fmla="*/ 1 w 231"/>
                    <a:gd name="T5" fmla="*/ 2 h 562"/>
                    <a:gd name="T6" fmla="*/ 0 w 231"/>
                    <a:gd name="T7" fmla="*/ 0 h 562"/>
                    <a:gd name="T8" fmla="*/ 0 w 231"/>
                    <a:gd name="T9" fmla="*/ 0 h 562"/>
                    <a:gd name="T10" fmla="*/ 0 w 231"/>
                    <a:gd name="T11" fmla="*/ 0 h 562"/>
                    <a:gd name="T12" fmla="*/ 0 w 231"/>
                    <a:gd name="T13" fmla="*/ 0 h 562"/>
                    <a:gd name="T14" fmla="*/ 0 w 231"/>
                    <a:gd name="T15" fmla="*/ 0 h 562"/>
                    <a:gd name="T16" fmla="*/ 0 w 231"/>
                    <a:gd name="T17" fmla="*/ 0 h 562"/>
                    <a:gd name="T18" fmla="*/ 0 w 231"/>
                    <a:gd name="T19" fmla="*/ 0 h 562"/>
                    <a:gd name="T20" fmla="*/ 0 w 231"/>
                    <a:gd name="T21" fmla="*/ 0 h 562"/>
                    <a:gd name="T22" fmla="*/ 1 w 231"/>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62"/>
                    <a:gd name="T38" fmla="*/ 231 w 231"/>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62">
                      <a:moveTo>
                        <a:pt x="89" y="0"/>
                      </a:moveTo>
                      <a:lnTo>
                        <a:pt x="231" y="562"/>
                      </a:lnTo>
                      <a:lnTo>
                        <a:pt x="146" y="562"/>
                      </a:lnTo>
                      <a:lnTo>
                        <a:pt x="0" y="0"/>
                      </a:lnTo>
                      <a:lnTo>
                        <a:pt x="10" y="0"/>
                      </a:lnTo>
                      <a:lnTo>
                        <a:pt x="21" y="0"/>
                      </a:lnTo>
                      <a:lnTo>
                        <a:pt x="33" y="0"/>
                      </a:lnTo>
                      <a:lnTo>
                        <a:pt x="44" y="0"/>
                      </a:lnTo>
                      <a:lnTo>
                        <a:pt x="54" y="0"/>
                      </a:lnTo>
                      <a:lnTo>
                        <a:pt x="68" y="0"/>
                      </a:lnTo>
                      <a:lnTo>
                        <a:pt x="79" y="0"/>
                      </a:lnTo>
                      <a:lnTo>
                        <a:pt x="89" y="0"/>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7" name="Freeform 281"/>
                <p:cNvSpPr>
                  <a:spLocks/>
                </p:cNvSpPr>
                <p:nvPr/>
              </p:nvSpPr>
              <p:spPr bwMode="auto">
                <a:xfrm>
                  <a:off x="4700" y="1420"/>
                  <a:ext cx="49" cy="140"/>
                </a:xfrm>
                <a:custGeom>
                  <a:avLst/>
                  <a:gdLst>
                    <a:gd name="T0" fmla="*/ 0 w 198"/>
                    <a:gd name="T1" fmla="*/ 0 h 562"/>
                    <a:gd name="T2" fmla="*/ 1 w 198"/>
                    <a:gd name="T3" fmla="*/ 2 h 562"/>
                    <a:gd name="T4" fmla="*/ 0 w 198"/>
                    <a:gd name="T5" fmla="*/ 2 h 562"/>
                    <a:gd name="T6" fmla="*/ 0 w 198"/>
                    <a:gd name="T7" fmla="*/ 0 h 562"/>
                    <a:gd name="T8" fmla="*/ 0 w 198"/>
                    <a:gd name="T9" fmla="*/ 0 h 562"/>
                    <a:gd name="T10" fmla="*/ 0 w 198"/>
                    <a:gd name="T11" fmla="*/ 0 h 562"/>
                    <a:gd name="T12" fmla="*/ 0 w 198"/>
                    <a:gd name="T13" fmla="*/ 0 h 562"/>
                    <a:gd name="T14" fmla="*/ 0 w 198"/>
                    <a:gd name="T15" fmla="*/ 0 h 562"/>
                    <a:gd name="T16" fmla="*/ 0 w 198"/>
                    <a:gd name="T17" fmla="*/ 0 h 5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562"/>
                    <a:gd name="T29" fmla="*/ 198 w 198"/>
                    <a:gd name="T30" fmla="*/ 562 h 5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562">
                      <a:moveTo>
                        <a:pt x="52" y="0"/>
                      </a:moveTo>
                      <a:lnTo>
                        <a:pt x="198" y="562"/>
                      </a:lnTo>
                      <a:lnTo>
                        <a:pt x="108" y="562"/>
                      </a:lnTo>
                      <a:lnTo>
                        <a:pt x="0" y="147"/>
                      </a:lnTo>
                      <a:lnTo>
                        <a:pt x="6" y="0"/>
                      </a:lnTo>
                      <a:lnTo>
                        <a:pt x="16" y="0"/>
                      </a:lnTo>
                      <a:lnTo>
                        <a:pt x="27" y="0"/>
                      </a:lnTo>
                      <a:lnTo>
                        <a:pt x="41" y="0"/>
                      </a:lnTo>
                      <a:lnTo>
                        <a:pt x="52" y="0"/>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8" name="Freeform 282"/>
                <p:cNvSpPr>
                  <a:spLocks/>
                </p:cNvSpPr>
                <p:nvPr/>
              </p:nvSpPr>
              <p:spPr bwMode="auto">
                <a:xfrm>
                  <a:off x="4700" y="1420"/>
                  <a:ext cx="38" cy="140"/>
                </a:xfrm>
                <a:custGeom>
                  <a:avLst/>
                  <a:gdLst>
                    <a:gd name="T0" fmla="*/ 0 w 154"/>
                    <a:gd name="T1" fmla="*/ 0 h 562"/>
                    <a:gd name="T2" fmla="*/ 0 w 154"/>
                    <a:gd name="T3" fmla="*/ 2 h 562"/>
                    <a:gd name="T4" fmla="*/ 0 w 154"/>
                    <a:gd name="T5" fmla="*/ 2 h 562"/>
                    <a:gd name="T6" fmla="*/ 0 w 154"/>
                    <a:gd name="T7" fmla="*/ 1 h 562"/>
                    <a:gd name="T8" fmla="*/ 0 w 154"/>
                    <a:gd name="T9" fmla="*/ 0 h 562"/>
                    <a:gd name="T10" fmla="*/ 0 w 154"/>
                    <a:gd name="T11" fmla="*/ 0 h 562"/>
                    <a:gd name="T12" fmla="*/ 0 60000 65536"/>
                    <a:gd name="T13" fmla="*/ 0 60000 65536"/>
                    <a:gd name="T14" fmla="*/ 0 60000 65536"/>
                    <a:gd name="T15" fmla="*/ 0 60000 65536"/>
                    <a:gd name="T16" fmla="*/ 0 60000 65536"/>
                    <a:gd name="T17" fmla="*/ 0 60000 65536"/>
                    <a:gd name="T18" fmla="*/ 0 w 154"/>
                    <a:gd name="T19" fmla="*/ 0 h 562"/>
                    <a:gd name="T20" fmla="*/ 154 w 154"/>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4" h="562">
                      <a:moveTo>
                        <a:pt x="8" y="0"/>
                      </a:moveTo>
                      <a:lnTo>
                        <a:pt x="154" y="562"/>
                      </a:lnTo>
                      <a:lnTo>
                        <a:pt x="62" y="562"/>
                      </a:lnTo>
                      <a:lnTo>
                        <a:pt x="0" y="319"/>
                      </a:lnTo>
                      <a:lnTo>
                        <a:pt x="6" y="0"/>
                      </a:lnTo>
                      <a:lnTo>
                        <a:pt x="8" y="0"/>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9" name="Freeform 283"/>
                <p:cNvSpPr>
                  <a:spLocks/>
                </p:cNvSpPr>
                <p:nvPr/>
              </p:nvSpPr>
              <p:spPr bwMode="auto">
                <a:xfrm>
                  <a:off x="4700" y="1457"/>
                  <a:ext cx="27" cy="103"/>
                </a:xfrm>
                <a:custGeom>
                  <a:avLst/>
                  <a:gdLst>
                    <a:gd name="T0" fmla="*/ 0 w 108"/>
                    <a:gd name="T1" fmla="*/ 0 h 415"/>
                    <a:gd name="T2" fmla="*/ 1 w 108"/>
                    <a:gd name="T3" fmla="*/ 1 h 415"/>
                    <a:gd name="T4" fmla="*/ 0 w 108"/>
                    <a:gd name="T5" fmla="*/ 1 h 415"/>
                    <a:gd name="T6" fmla="*/ 0 w 108"/>
                    <a:gd name="T7" fmla="*/ 1 h 415"/>
                    <a:gd name="T8" fmla="*/ 0 w 108"/>
                    <a:gd name="T9" fmla="*/ 0 h 415"/>
                    <a:gd name="T10" fmla="*/ 0 60000 65536"/>
                    <a:gd name="T11" fmla="*/ 0 60000 65536"/>
                    <a:gd name="T12" fmla="*/ 0 60000 65536"/>
                    <a:gd name="T13" fmla="*/ 0 60000 65536"/>
                    <a:gd name="T14" fmla="*/ 0 60000 65536"/>
                    <a:gd name="T15" fmla="*/ 0 w 108"/>
                    <a:gd name="T16" fmla="*/ 0 h 415"/>
                    <a:gd name="T17" fmla="*/ 108 w 108"/>
                    <a:gd name="T18" fmla="*/ 415 h 415"/>
                  </a:gdLst>
                  <a:ahLst/>
                  <a:cxnLst>
                    <a:cxn ang="T10">
                      <a:pos x="T0" y="T1"/>
                    </a:cxn>
                    <a:cxn ang="T11">
                      <a:pos x="T2" y="T3"/>
                    </a:cxn>
                    <a:cxn ang="T12">
                      <a:pos x="T4" y="T5"/>
                    </a:cxn>
                    <a:cxn ang="T13">
                      <a:pos x="T6" y="T7"/>
                    </a:cxn>
                    <a:cxn ang="T14">
                      <a:pos x="T8" y="T9"/>
                    </a:cxn>
                  </a:cxnLst>
                  <a:rect l="T15" t="T16" r="T17" b="T18"/>
                  <a:pathLst>
                    <a:path w="108" h="415">
                      <a:moveTo>
                        <a:pt x="0" y="0"/>
                      </a:moveTo>
                      <a:lnTo>
                        <a:pt x="108" y="415"/>
                      </a:lnTo>
                      <a:lnTo>
                        <a:pt x="18" y="415"/>
                      </a:lnTo>
                      <a:lnTo>
                        <a:pt x="0" y="345"/>
                      </a:lnTo>
                      <a:lnTo>
                        <a:pt x="0" y="0"/>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0" name="Freeform 284"/>
                <p:cNvSpPr>
                  <a:spLocks/>
                </p:cNvSpPr>
                <p:nvPr/>
              </p:nvSpPr>
              <p:spPr bwMode="auto">
                <a:xfrm>
                  <a:off x="4700" y="1499"/>
                  <a:ext cx="15" cy="61"/>
                </a:xfrm>
                <a:custGeom>
                  <a:avLst/>
                  <a:gdLst>
                    <a:gd name="T0" fmla="*/ 0 w 62"/>
                    <a:gd name="T1" fmla="*/ 0 h 243"/>
                    <a:gd name="T2" fmla="*/ 0 w 62"/>
                    <a:gd name="T3" fmla="*/ 1 h 243"/>
                    <a:gd name="T4" fmla="*/ 0 w 62"/>
                    <a:gd name="T5" fmla="*/ 1 h 243"/>
                    <a:gd name="T6" fmla="*/ 0 w 62"/>
                    <a:gd name="T7" fmla="*/ 0 h 243"/>
                    <a:gd name="T8" fmla="*/ 0 60000 65536"/>
                    <a:gd name="T9" fmla="*/ 0 60000 65536"/>
                    <a:gd name="T10" fmla="*/ 0 60000 65536"/>
                    <a:gd name="T11" fmla="*/ 0 60000 65536"/>
                    <a:gd name="T12" fmla="*/ 0 w 62"/>
                    <a:gd name="T13" fmla="*/ 0 h 243"/>
                    <a:gd name="T14" fmla="*/ 62 w 62"/>
                    <a:gd name="T15" fmla="*/ 243 h 243"/>
                  </a:gdLst>
                  <a:ahLst/>
                  <a:cxnLst>
                    <a:cxn ang="T8">
                      <a:pos x="T0" y="T1"/>
                    </a:cxn>
                    <a:cxn ang="T9">
                      <a:pos x="T2" y="T3"/>
                    </a:cxn>
                    <a:cxn ang="T10">
                      <a:pos x="T4" y="T5"/>
                    </a:cxn>
                    <a:cxn ang="T11">
                      <a:pos x="T6" y="T7"/>
                    </a:cxn>
                  </a:cxnLst>
                  <a:rect l="T12" t="T13" r="T14" b="T15"/>
                  <a:pathLst>
                    <a:path w="62" h="243">
                      <a:moveTo>
                        <a:pt x="0" y="0"/>
                      </a:moveTo>
                      <a:lnTo>
                        <a:pt x="62" y="243"/>
                      </a:lnTo>
                      <a:lnTo>
                        <a:pt x="0" y="243"/>
                      </a:lnTo>
                      <a:lnTo>
                        <a:pt x="0" y="0"/>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1" name="Freeform 285"/>
                <p:cNvSpPr>
                  <a:spLocks/>
                </p:cNvSpPr>
                <p:nvPr/>
              </p:nvSpPr>
              <p:spPr bwMode="auto">
                <a:xfrm>
                  <a:off x="4700" y="1543"/>
                  <a:ext cx="4" cy="17"/>
                </a:xfrm>
                <a:custGeom>
                  <a:avLst/>
                  <a:gdLst>
                    <a:gd name="T0" fmla="*/ 0 w 18"/>
                    <a:gd name="T1" fmla="*/ 0 h 70"/>
                    <a:gd name="T2" fmla="*/ 0 w 18"/>
                    <a:gd name="T3" fmla="*/ 0 h 70"/>
                    <a:gd name="T4" fmla="*/ 0 w 18"/>
                    <a:gd name="T5" fmla="*/ 0 h 70"/>
                    <a:gd name="T6" fmla="*/ 0 w 18"/>
                    <a:gd name="T7" fmla="*/ 0 h 70"/>
                    <a:gd name="T8" fmla="*/ 0 60000 65536"/>
                    <a:gd name="T9" fmla="*/ 0 60000 65536"/>
                    <a:gd name="T10" fmla="*/ 0 60000 65536"/>
                    <a:gd name="T11" fmla="*/ 0 60000 65536"/>
                    <a:gd name="T12" fmla="*/ 0 w 18"/>
                    <a:gd name="T13" fmla="*/ 0 h 70"/>
                    <a:gd name="T14" fmla="*/ 18 w 18"/>
                    <a:gd name="T15" fmla="*/ 70 h 70"/>
                  </a:gdLst>
                  <a:ahLst/>
                  <a:cxnLst>
                    <a:cxn ang="T8">
                      <a:pos x="T0" y="T1"/>
                    </a:cxn>
                    <a:cxn ang="T9">
                      <a:pos x="T2" y="T3"/>
                    </a:cxn>
                    <a:cxn ang="T10">
                      <a:pos x="T4" y="T5"/>
                    </a:cxn>
                    <a:cxn ang="T11">
                      <a:pos x="T6" y="T7"/>
                    </a:cxn>
                  </a:cxnLst>
                  <a:rect l="T12" t="T13" r="T14" b="T15"/>
                  <a:pathLst>
                    <a:path w="18" h="70">
                      <a:moveTo>
                        <a:pt x="0" y="0"/>
                      </a:moveTo>
                      <a:lnTo>
                        <a:pt x="18" y="70"/>
                      </a:lnTo>
                      <a:lnTo>
                        <a:pt x="0" y="70"/>
                      </a:lnTo>
                      <a:lnTo>
                        <a:pt x="0" y="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2" name="Freeform 286"/>
                <p:cNvSpPr>
                  <a:spLocks/>
                </p:cNvSpPr>
                <p:nvPr/>
              </p:nvSpPr>
              <p:spPr bwMode="auto">
                <a:xfrm>
                  <a:off x="4188" y="1470"/>
                  <a:ext cx="119" cy="100"/>
                </a:xfrm>
                <a:custGeom>
                  <a:avLst/>
                  <a:gdLst>
                    <a:gd name="T0" fmla="*/ 2 w 475"/>
                    <a:gd name="T1" fmla="*/ 0 h 400"/>
                    <a:gd name="T2" fmla="*/ 2 w 475"/>
                    <a:gd name="T3" fmla="*/ 1 h 400"/>
                    <a:gd name="T4" fmla="*/ 2 w 475"/>
                    <a:gd name="T5" fmla="*/ 1 h 400"/>
                    <a:gd name="T6" fmla="*/ 2 w 475"/>
                    <a:gd name="T7" fmla="*/ 1 h 400"/>
                    <a:gd name="T8" fmla="*/ 1 w 475"/>
                    <a:gd name="T9" fmla="*/ 1 h 400"/>
                    <a:gd name="T10" fmla="*/ 1 w 475"/>
                    <a:gd name="T11" fmla="*/ 1 h 400"/>
                    <a:gd name="T12" fmla="*/ 1 w 475"/>
                    <a:gd name="T13" fmla="*/ 1 h 400"/>
                    <a:gd name="T14" fmla="*/ 1 w 475"/>
                    <a:gd name="T15" fmla="*/ 1 h 400"/>
                    <a:gd name="T16" fmla="*/ 1 w 475"/>
                    <a:gd name="T17" fmla="*/ 2 h 400"/>
                    <a:gd name="T18" fmla="*/ 1 w 475"/>
                    <a:gd name="T19" fmla="*/ 2 h 400"/>
                    <a:gd name="T20" fmla="*/ 1 w 475"/>
                    <a:gd name="T21" fmla="*/ 2 h 400"/>
                    <a:gd name="T22" fmla="*/ 1 w 475"/>
                    <a:gd name="T23" fmla="*/ 2 h 400"/>
                    <a:gd name="T24" fmla="*/ 1 w 475"/>
                    <a:gd name="T25" fmla="*/ 2 h 400"/>
                    <a:gd name="T26" fmla="*/ 1 w 475"/>
                    <a:gd name="T27" fmla="*/ 2 h 400"/>
                    <a:gd name="T28" fmla="*/ 0 w 475"/>
                    <a:gd name="T29" fmla="*/ 2 h 400"/>
                    <a:gd name="T30" fmla="*/ 0 w 475"/>
                    <a:gd name="T31" fmla="*/ 2 h 400"/>
                    <a:gd name="T32" fmla="*/ 0 w 475"/>
                    <a:gd name="T33" fmla="*/ 2 h 400"/>
                    <a:gd name="T34" fmla="*/ 0 w 475"/>
                    <a:gd name="T35" fmla="*/ 2 h 400"/>
                    <a:gd name="T36" fmla="*/ 0 w 475"/>
                    <a:gd name="T37" fmla="*/ 2 h 400"/>
                    <a:gd name="T38" fmla="*/ 0 w 475"/>
                    <a:gd name="T39" fmla="*/ 1 h 400"/>
                    <a:gd name="T40" fmla="*/ 0 w 475"/>
                    <a:gd name="T41" fmla="*/ 1 h 400"/>
                    <a:gd name="T42" fmla="*/ 0 w 475"/>
                    <a:gd name="T43" fmla="*/ 1 h 400"/>
                    <a:gd name="T44" fmla="*/ 0 w 475"/>
                    <a:gd name="T45" fmla="*/ 1 h 400"/>
                    <a:gd name="T46" fmla="*/ 1 w 475"/>
                    <a:gd name="T47" fmla="*/ 1 h 400"/>
                    <a:gd name="T48" fmla="*/ 1 w 475"/>
                    <a:gd name="T49" fmla="*/ 1 h 400"/>
                    <a:gd name="T50" fmla="*/ 1 w 475"/>
                    <a:gd name="T51" fmla="*/ 1 h 400"/>
                    <a:gd name="T52" fmla="*/ 1 w 475"/>
                    <a:gd name="T53" fmla="*/ 1 h 400"/>
                    <a:gd name="T54" fmla="*/ 1 w 475"/>
                    <a:gd name="T55" fmla="*/ 1 h 400"/>
                    <a:gd name="T56" fmla="*/ 1 w 475"/>
                    <a:gd name="T57" fmla="*/ 0 h 400"/>
                    <a:gd name="T58" fmla="*/ 1 w 475"/>
                    <a:gd name="T59" fmla="*/ 0 h 400"/>
                    <a:gd name="T60" fmla="*/ 1 w 475"/>
                    <a:gd name="T61" fmla="*/ 0 h 400"/>
                    <a:gd name="T62" fmla="*/ 2 w 475"/>
                    <a:gd name="T63" fmla="*/ 0 h 400"/>
                    <a:gd name="T64" fmla="*/ 2 w 475"/>
                    <a:gd name="T65" fmla="*/ 0 h 400"/>
                    <a:gd name="T66" fmla="*/ 2 w 475"/>
                    <a:gd name="T67" fmla="*/ 0 h 4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5"/>
                    <a:gd name="T103" fmla="*/ 0 h 400"/>
                    <a:gd name="T104" fmla="*/ 475 w 475"/>
                    <a:gd name="T105" fmla="*/ 400 h 4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5" h="400">
                      <a:moveTo>
                        <a:pt x="443" y="0"/>
                      </a:moveTo>
                      <a:lnTo>
                        <a:pt x="475" y="100"/>
                      </a:lnTo>
                      <a:lnTo>
                        <a:pt x="427" y="123"/>
                      </a:lnTo>
                      <a:lnTo>
                        <a:pt x="380" y="150"/>
                      </a:lnTo>
                      <a:lnTo>
                        <a:pt x="337" y="180"/>
                      </a:lnTo>
                      <a:lnTo>
                        <a:pt x="299" y="212"/>
                      </a:lnTo>
                      <a:lnTo>
                        <a:pt x="261" y="253"/>
                      </a:lnTo>
                      <a:lnTo>
                        <a:pt x="231" y="294"/>
                      </a:lnTo>
                      <a:lnTo>
                        <a:pt x="203" y="342"/>
                      </a:lnTo>
                      <a:lnTo>
                        <a:pt x="182" y="391"/>
                      </a:lnTo>
                      <a:lnTo>
                        <a:pt x="161" y="395"/>
                      </a:lnTo>
                      <a:lnTo>
                        <a:pt x="138" y="397"/>
                      </a:lnTo>
                      <a:lnTo>
                        <a:pt x="117" y="397"/>
                      </a:lnTo>
                      <a:lnTo>
                        <a:pt x="92" y="400"/>
                      </a:lnTo>
                      <a:lnTo>
                        <a:pt x="67" y="400"/>
                      </a:lnTo>
                      <a:lnTo>
                        <a:pt x="44" y="400"/>
                      </a:lnTo>
                      <a:lnTo>
                        <a:pt x="21" y="400"/>
                      </a:lnTo>
                      <a:lnTo>
                        <a:pt x="0" y="400"/>
                      </a:lnTo>
                      <a:lnTo>
                        <a:pt x="8" y="361"/>
                      </a:lnTo>
                      <a:lnTo>
                        <a:pt x="16" y="326"/>
                      </a:lnTo>
                      <a:lnTo>
                        <a:pt x="30" y="294"/>
                      </a:lnTo>
                      <a:lnTo>
                        <a:pt x="49" y="261"/>
                      </a:lnTo>
                      <a:lnTo>
                        <a:pt x="67" y="231"/>
                      </a:lnTo>
                      <a:lnTo>
                        <a:pt x="92" y="201"/>
                      </a:lnTo>
                      <a:lnTo>
                        <a:pt x="117" y="174"/>
                      </a:lnTo>
                      <a:lnTo>
                        <a:pt x="143" y="147"/>
                      </a:lnTo>
                      <a:lnTo>
                        <a:pt x="177" y="123"/>
                      </a:lnTo>
                      <a:lnTo>
                        <a:pt x="209" y="100"/>
                      </a:lnTo>
                      <a:lnTo>
                        <a:pt x="244" y="79"/>
                      </a:lnTo>
                      <a:lnTo>
                        <a:pt x="279" y="60"/>
                      </a:lnTo>
                      <a:lnTo>
                        <a:pt x="318" y="40"/>
                      </a:lnTo>
                      <a:lnTo>
                        <a:pt x="358" y="28"/>
                      </a:lnTo>
                      <a:lnTo>
                        <a:pt x="399" y="12"/>
                      </a:lnTo>
                      <a:lnTo>
                        <a:pt x="443"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3" name="Freeform 287"/>
                <p:cNvSpPr>
                  <a:spLocks/>
                </p:cNvSpPr>
                <p:nvPr/>
              </p:nvSpPr>
              <p:spPr bwMode="auto">
                <a:xfrm>
                  <a:off x="4293" y="1468"/>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29" y="117"/>
                      </a:moveTo>
                      <a:lnTo>
                        <a:pt x="0" y="13"/>
                      </a:lnTo>
                      <a:lnTo>
                        <a:pt x="10" y="13"/>
                      </a:lnTo>
                      <a:lnTo>
                        <a:pt x="23" y="11"/>
                      </a:lnTo>
                      <a:lnTo>
                        <a:pt x="35" y="6"/>
                      </a:lnTo>
                      <a:lnTo>
                        <a:pt x="48" y="0"/>
                      </a:lnTo>
                      <a:lnTo>
                        <a:pt x="81" y="101"/>
                      </a:lnTo>
                      <a:lnTo>
                        <a:pt x="67" y="106"/>
                      </a:lnTo>
                      <a:lnTo>
                        <a:pt x="56" y="108"/>
                      </a:lnTo>
                      <a:lnTo>
                        <a:pt x="42" y="114"/>
                      </a:lnTo>
                      <a:lnTo>
                        <a:pt x="29"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4" name="Freeform 288"/>
                <p:cNvSpPr>
                  <a:spLocks/>
                </p:cNvSpPr>
                <p:nvPr/>
              </p:nvSpPr>
              <p:spPr bwMode="auto">
                <a:xfrm>
                  <a:off x="4299" y="1467"/>
                  <a:ext cx="20" cy="28"/>
                </a:xfrm>
                <a:custGeom>
                  <a:avLst/>
                  <a:gdLst>
                    <a:gd name="T0" fmla="*/ 0 w 81"/>
                    <a:gd name="T1" fmla="*/ 1 h 111"/>
                    <a:gd name="T2" fmla="*/ 0 w 81"/>
                    <a:gd name="T3" fmla="*/ 0 h 111"/>
                    <a:gd name="T4" fmla="*/ 0 w 81"/>
                    <a:gd name="T5" fmla="*/ 0 h 111"/>
                    <a:gd name="T6" fmla="*/ 0 w 81"/>
                    <a:gd name="T7" fmla="*/ 0 h 111"/>
                    <a:gd name="T8" fmla="*/ 0 w 81"/>
                    <a:gd name="T9" fmla="*/ 0 h 111"/>
                    <a:gd name="T10" fmla="*/ 0 w 81"/>
                    <a:gd name="T11" fmla="*/ 0 h 111"/>
                    <a:gd name="T12" fmla="*/ 0 w 81"/>
                    <a:gd name="T13" fmla="*/ 1 h 111"/>
                    <a:gd name="T14" fmla="*/ 0 w 81"/>
                    <a:gd name="T15" fmla="*/ 1 h 111"/>
                    <a:gd name="T16" fmla="*/ 0 w 81"/>
                    <a:gd name="T17" fmla="*/ 1 h 111"/>
                    <a:gd name="T18" fmla="*/ 0 w 81"/>
                    <a:gd name="T19" fmla="*/ 1 h 111"/>
                    <a:gd name="T20" fmla="*/ 0 w 81"/>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1"/>
                    <a:gd name="T35" fmla="*/ 81 w 81"/>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1">
                      <a:moveTo>
                        <a:pt x="32" y="111"/>
                      </a:moveTo>
                      <a:lnTo>
                        <a:pt x="0" y="11"/>
                      </a:lnTo>
                      <a:lnTo>
                        <a:pt x="14" y="9"/>
                      </a:lnTo>
                      <a:lnTo>
                        <a:pt x="27" y="5"/>
                      </a:lnTo>
                      <a:lnTo>
                        <a:pt x="37" y="3"/>
                      </a:lnTo>
                      <a:lnTo>
                        <a:pt x="51" y="0"/>
                      </a:lnTo>
                      <a:lnTo>
                        <a:pt x="81" y="95"/>
                      </a:lnTo>
                      <a:lnTo>
                        <a:pt x="70" y="99"/>
                      </a:lnTo>
                      <a:lnTo>
                        <a:pt x="60" y="104"/>
                      </a:lnTo>
                      <a:lnTo>
                        <a:pt x="46" y="106"/>
                      </a:lnTo>
                      <a:lnTo>
                        <a:pt x="32" y="111"/>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5" name="Freeform 289"/>
                <p:cNvSpPr>
                  <a:spLocks/>
                </p:cNvSpPr>
                <p:nvPr/>
              </p:nvSpPr>
              <p:spPr bwMode="auto">
                <a:xfrm>
                  <a:off x="4305" y="1466"/>
                  <a:ext cx="21" cy="27"/>
                </a:xfrm>
                <a:custGeom>
                  <a:avLst/>
                  <a:gdLst>
                    <a:gd name="T0" fmla="*/ 0 w 81"/>
                    <a:gd name="T1" fmla="*/ 0 h 109"/>
                    <a:gd name="T2" fmla="*/ 0 w 81"/>
                    <a:gd name="T3" fmla="*/ 0 h 109"/>
                    <a:gd name="T4" fmla="*/ 0 w 81"/>
                    <a:gd name="T5" fmla="*/ 0 h 109"/>
                    <a:gd name="T6" fmla="*/ 0 w 81"/>
                    <a:gd name="T7" fmla="*/ 0 h 109"/>
                    <a:gd name="T8" fmla="*/ 0 w 81"/>
                    <a:gd name="T9" fmla="*/ 0 h 109"/>
                    <a:gd name="T10" fmla="*/ 0 w 81"/>
                    <a:gd name="T11" fmla="*/ 0 h 109"/>
                    <a:gd name="T12" fmla="*/ 0 w 81"/>
                    <a:gd name="T13" fmla="*/ 0 h 109"/>
                    <a:gd name="T14" fmla="*/ 0 w 81"/>
                    <a:gd name="T15" fmla="*/ 0 h 109"/>
                    <a:gd name="T16" fmla="*/ 0 w 81"/>
                    <a:gd name="T17" fmla="*/ 0 h 109"/>
                    <a:gd name="T18" fmla="*/ 0 w 81"/>
                    <a:gd name="T19" fmla="*/ 0 h 109"/>
                    <a:gd name="T20" fmla="*/ 0 w 81"/>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9"/>
                    <a:gd name="T35" fmla="*/ 81 w 8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9">
                      <a:moveTo>
                        <a:pt x="33" y="109"/>
                      </a:moveTo>
                      <a:lnTo>
                        <a:pt x="0" y="8"/>
                      </a:lnTo>
                      <a:lnTo>
                        <a:pt x="14" y="8"/>
                      </a:lnTo>
                      <a:lnTo>
                        <a:pt x="27" y="5"/>
                      </a:lnTo>
                      <a:lnTo>
                        <a:pt x="38" y="3"/>
                      </a:lnTo>
                      <a:lnTo>
                        <a:pt x="52" y="0"/>
                      </a:lnTo>
                      <a:lnTo>
                        <a:pt x="81" y="92"/>
                      </a:lnTo>
                      <a:lnTo>
                        <a:pt x="70" y="95"/>
                      </a:lnTo>
                      <a:lnTo>
                        <a:pt x="57" y="100"/>
                      </a:lnTo>
                      <a:lnTo>
                        <a:pt x="43" y="104"/>
                      </a:lnTo>
                      <a:lnTo>
                        <a:pt x="33" y="109"/>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6" name="Freeform 290"/>
                <p:cNvSpPr>
                  <a:spLocks/>
                </p:cNvSpPr>
                <p:nvPr/>
              </p:nvSpPr>
              <p:spPr bwMode="auto">
                <a:xfrm>
                  <a:off x="4312" y="1465"/>
                  <a:ext cx="21" cy="26"/>
                </a:xfrm>
                <a:custGeom>
                  <a:avLst/>
                  <a:gdLst>
                    <a:gd name="T0" fmla="*/ 0 w 85"/>
                    <a:gd name="T1" fmla="*/ 0 h 106"/>
                    <a:gd name="T2" fmla="*/ 0 w 85"/>
                    <a:gd name="T3" fmla="*/ 0 h 106"/>
                    <a:gd name="T4" fmla="*/ 0 w 85"/>
                    <a:gd name="T5" fmla="*/ 0 h 106"/>
                    <a:gd name="T6" fmla="*/ 0 w 85"/>
                    <a:gd name="T7" fmla="*/ 0 h 106"/>
                    <a:gd name="T8" fmla="*/ 0 w 85"/>
                    <a:gd name="T9" fmla="*/ 0 h 106"/>
                    <a:gd name="T10" fmla="*/ 0 w 85"/>
                    <a:gd name="T11" fmla="*/ 0 h 106"/>
                    <a:gd name="T12" fmla="*/ 0 w 85"/>
                    <a:gd name="T13" fmla="*/ 0 h 106"/>
                    <a:gd name="T14" fmla="*/ 0 w 85"/>
                    <a:gd name="T15" fmla="*/ 0 h 106"/>
                    <a:gd name="T16" fmla="*/ 0 w 85"/>
                    <a:gd name="T17" fmla="*/ 0 h 106"/>
                    <a:gd name="T18" fmla="*/ 0 w 85"/>
                    <a:gd name="T19" fmla="*/ 0 h 106"/>
                    <a:gd name="T20" fmla="*/ 0 w 85"/>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106"/>
                    <a:gd name="T35" fmla="*/ 85 w 85"/>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106">
                      <a:moveTo>
                        <a:pt x="30" y="106"/>
                      </a:moveTo>
                      <a:lnTo>
                        <a:pt x="0" y="11"/>
                      </a:lnTo>
                      <a:lnTo>
                        <a:pt x="14" y="9"/>
                      </a:lnTo>
                      <a:lnTo>
                        <a:pt x="28" y="6"/>
                      </a:lnTo>
                      <a:lnTo>
                        <a:pt x="41" y="4"/>
                      </a:lnTo>
                      <a:lnTo>
                        <a:pt x="55" y="0"/>
                      </a:lnTo>
                      <a:lnTo>
                        <a:pt x="85" y="92"/>
                      </a:lnTo>
                      <a:lnTo>
                        <a:pt x="71" y="96"/>
                      </a:lnTo>
                      <a:lnTo>
                        <a:pt x="57" y="101"/>
                      </a:lnTo>
                      <a:lnTo>
                        <a:pt x="44" y="104"/>
                      </a:lnTo>
                      <a:lnTo>
                        <a:pt x="30" y="106"/>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7" name="Freeform 291"/>
                <p:cNvSpPr>
                  <a:spLocks/>
                </p:cNvSpPr>
                <p:nvPr/>
              </p:nvSpPr>
              <p:spPr bwMode="auto">
                <a:xfrm>
                  <a:off x="4319" y="1464"/>
                  <a:ext cx="20" cy="25"/>
                </a:xfrm>
                <a:custGeom>
                  <a:avLst/>
                  <a:gdLst>
                    <a:gd name="T0" fmla="*/ 0 w 83"/>
                    <a:gd name="T1" fmla="*/ 1 h 100"/>
                    <a:gd name="T2" fmla="*/ 0 w 83"/>
                    <a:gd name="T3" fmla="*/ 0 h 100"/>
                    <a:gd name="T4" fmla="*/ 0 w 83"/>
                    <a:gd name="T5" fmla="*/ 0 h 100"/>
                    <a:gd name="T6" fmla="*/ 0 w 83"/>
                    <a:gd name="T7" fmla="*/ 0 h 100"/>
                    <a:gd name="T8" fmla="*/ 0 w 83"/>
                    <a:gd name="T9" fmla="*/ 0 h 100"/>
                    <a:gd name="T10" fmla="*/ 0 w 83"/>
                    <a:gd name="T11" fmla="*/ 0 h 100"/>
                    <a:gd name="T12" fmla="*/ 0 w 83"/>
                    <a:gd name="T13" fmla="*/ 1 h 100"/>
                    <a:gd name="T14" fmla="*/ 0 w 83"/>
                    <a:gd name="T15" fmla="*/ 1 h 100"/>
                    <a:gd name="T16" fmla="*/ 0 w 83"/>
                    <a:gd name="T17" fmla="*/ 1 h 100"/>
                    <a:gd name="T18" fmla="*/ 0 w 83"/>
                    <a:gd name="T19" fmla="*/ 1 h 100"/>
                    <a:gd name="T20" fmla="*/ 0 w 83"/>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100"/>
                    <a:gd name="T35" fmla="*/ 83 w 83"/>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100">
                      <a:moveTo>
                        <a:pt x="29" y="100"/>
                      </a:moveTo>
                      <a:lnTo>
                        <a:pt x="0" y="8"/>
                      </a:lnTo>
                      <a:lnTo>
                        <a:pt x="13" y="6"/>
                      </a:lnTo>
                      <a:lnTo>
                        <a:pt x="29" y="2"/>
                      </a:lnTo>
                      <a:lnTo>
                        <a:pt x="43" y="0"/>
                      </a:lnTo>
                      <a:lnTo>
                        <a:pt x="57" y="0"/>
                      </a:lnTo>
                      <a:lnTo>
                        <a:pt x="83" y="92"/>
                      </a:lnTo>
                      <a:lnTo>
                        <a:pt x="71" y="92"/>
                      </a:lnTo>
                      <a:lnTo>
                        <a:pt x="57" y="94"/>
                      </a:lnTo>
                      <a:lnTo>
                        <a:pt x="43" y="98"/>
                      </a:lnTo>
                      <a:lnTo>
                        <a:pt x="29" y="10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8" name="Freeform 292"/>
                <p:cNvSpPr>
                  <a:spLocks/>
                </p:cNvSpPr>
                <p:nvPr/>
              </p:nvSpPr>
              <p:spPr bwMode="auto">
                <a:xfrm>
                  <a:off x="4325" y="1462"/>
                  <a:ext cx="21" cy="26"/>
                </a:xfrm>
                <a:custGeom>
                  <a:avLst/>
                  <a:gdLst>
                    <a:gd name="T0" fmla="*/ 0 w 84"/>
                    <a:gd name="T1" fmla="*/ 1 h 100"/>
                    <a:gd name="T2" fmla="*/ 0 w 84"/>
                    <a:gd name="T3" fmla="*/ 0 h 100"/>
                    <a:gd name="T4" fmla="*/ 0 w 84"/>
                    <a:gd name="T5" fmla="*/ 0 h 100"/>
                    <a:gd name="T6" fmla="*/ 0 w 84"/>
                    <a:gd name="T7" fmla="*/ 0 h 100"/>
                    <a:gd name="T8" fmla="*/ 0 w 84"/>
                    <a:gd name="T9" fmla="*/ 0 h 100"/>
                    <a:gd name="T10" fmla="*/ 0 w 84"/>
                    <a:gd name="T11" fmla="*/ 0 h 100"/>
                    <a:gd name="T12" fmla="*/ 0 w 84"/>
                    <a:gd name="T13" fmla="*/ 1 h 100"/>
                    <a:gd name="T14" fmla="*/ 0 w 84"/>
                    <a:gd name="T15" fmla="*/ 1 h 100"/>
                    <a:gd name="T16" fmla="*/ 0 w 84"/>
                    <a:gd name="T17" fmla="*/ 1 h 100"/>
                    <a:gd name="T18" fmla="*/ 0 w 84"/>
                    <a:gd name="T19" fmla="*/ 1 h 100"/>
                    <a:gd name="T20" fmla="*/ 0 w 84"/>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100"/>
                    <a:gd name="T35" fmla="*/ 84 w 84"/>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100">
                      <a:moveTo>
                        <a:pt x="30" y="100"/>
                      </a:moveTo>
                      <a:lnTo>
                        <a:pt x="0" y="8"/>
                      </a:lnTo>
                      <a:lnTo>
                        <a:pt x="14" y="6"/>
                      </a:lnTo>
                      <a:lnTo>
                        <a:pt x="30" y="6"/>
                      </a:lnTo>
                      <a:lnTo>
                        <a:pt x="44" y="3"/>
                      </a:lnTo>
                      <a:lnTo>
                        <a:pt x="56" y="0"/>
                      </a:lnTo>
                      <a:lnTo>
                        <a:pt x="84" y="93"/>
                      </a:lnTo>
                      <a:lnTo>
                        <a:pt x="70" y="93"/>
                      </a:lnTo>
                      <a:lnTo>
                        <a:pt x="56" y="95"/>
                      </a:lnTo>
                      <a:lnTo>
                        <a:pt x="44" y="98"/>
                      </a:lnTo>
                      <a:lnTo>
                        <a:pt x="30" y="10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9" name="Freeform 293"/>
                <p:cNvSpPr>
                  <a:spLocks/>
                </p:cNvSpPr>
                <p:nvPr/>
              </p:nvSpPr>
              <p:spPr bwMode="auto">
                <a:xfrm>
                  <a:off x="4333" y="1462"/>
                  <a:ext cx="20" cy="25"/>
                </a:xfrm>
                <a:custGeom>
                  <a:avLst/>
                  <a:gdLst>
                    <a:gd name="T0" fmla="*/ 0 w 81"/>
                    <a:gd name="T1" fmla="*/ 1 h 100"/>
                    <a:gd name="T2" fmla="*/ 0 w 81"/>
                    <a:gd name="T3" fmla="*/ 0 h 100"/>
                    <a:gd name="T4" fmla="*/ 0 w 81"/>
                    <a:gd name="T5" fmla="*/ 0 h 100"/>
                    <a:gd name="T6" fmla="*/ 0 w 81"/>
                    <a:gd name="T7" fmla="*/ 0 h 100"/>
                    <a:gd name="T8" fmla="*/ 0 w 81"/>
                    <a:gd name="T9" fmla="*/ 0 h 100"/>
                    <a:gd name="T10" fmla="*/ 0 w 81"/>
                    <a:gd name="T11" fmla="*/ 0 h 100"/>
                    <a:gd name="T12" fmla="*/ 0 w 81"/>
                    <a:gd name="T13" fmla="*/ 1 h 100"/>
                    <a:gd name="T14" fmla="*/ 0 w 81"/>
                    <a:gd name="T15" fmla="*/ 1 h 100"/>
                    <a:gd name="T16" fmla="*/ 0 w 81"/>
                    <a:gd name="T17" fmla="*/ 1 h 100"/>
                    <a:gd name="T18" fmla="*/ 0 w 81"/>
                    <a:gd name="T19" fmla="*/ 1 h 100"/>
                    <a:gd name="T20" fmla="*/ 0 w 81"/>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0"/>
                    <a:gd name="T35" fmla="*/ 81 w 81"/>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0">
                      <a:moveTo>
                        <a:pt x="26" y="100"/>
                      </a:moveTo>
                      <a:lnTo>
                        <a:pt x="0" y="8"/>
                      </a:lnTo>
                      <a:lnTo>
                        <a:pt x="14" y="8"/>
                      </a:lnTo>
                      <a:lnTo>
                        <a:pt x="26" y="5"/>
                      </a:lnTo>
                      <a:lnTo>
                        <a:pt x="40" y="2"/>
                      </a:lnTo>
                      <a:lnTo>
                        <a:pt x="54" y="0"/>
                      </a:lnTo>
                      <a:lnTo>
                        <a:pt x="81" y="92"/>
                      </a:lnTo>
                      <a:lnTo>
                        <a:pt x="67" y="92"/>
                      </a:lnTo>
                      <a:lnTo>
                        <a:pt x="54" y="95"/>
                      </a:lnTo>
                      <a:lnTo>
                        <a:pt x="40" y="97"/>
                      </a:lnTo>
                      <a:lnTo>
                        <a:pt x="26" y="10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0" name="Freeform 294"/>
                <p:cNvSpPr>
                  <a:spLocks/>
                </p:cNvSpPr>
                <p:nvPr/>
              </p:nvSpPr>
              <p:spPr bwMode="auto">
                <a:xfrm>
                  <a:off x="4339" y="1462"/>
                  <a:ext cx="21" cy="24"/>
                </a:xfrm>
                <a:custGeom>
                  <a:avLst/>
                  <a:gdLst>
                    <a:gd name="T0" fmla="*/ 0 w 82"/>
                    <a:gd name="T1" fmla="*/ 1 h 95"/>
                    <a:gd name="T2" fmla="*/ 0 w 82"/>
                    <a:gd name="T3" fmla="*/ 0 h 95"/>
                    <a:gd name="T4" fmla="*/ 0 w 82"/>
                    <a:gd name="T5" fmla="*/ 0 h 95"/>
                    <a:gd name="T6" fmla="*/ 0 w 82"/>
                    <a:gd name="T7" fmla="*/ 0 h 95"/>
                    <a:gd name="T8" fmla="*/ 0 w 82"/>
                    <a:gd name="T9" fmla="*/ 0 h 95"/>
                    <a:gd name="T10" fmla="*/ 0 w 82"/>
                    <a:gd name="T11" fmla="*/ 0 h 95"/>
                    <a:gd name="T12" fmla="*/ 0 w 82"/>
                    <a:gd name="T13" fmla="*/ 1 h 95"/>
                    <a:gd name="T14" fmla="*/ 0 w 82"/>
                    <a:gd name="T15" fmla="*/ 1 h 95"/>
                    <a:gd name="T16" fmla="*/ 0 w 82"/>
                    <a:gd name="T17" fmla="*/ 1 h 95"/>
                    <a:gd name="T18" fmla="*/ 0 w 82"/>
                    <a:gd name="T19" fmla="*/ 1 h 95"/>
                    <a:gd name="T20" fmla="*/ 0 w 82"/>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5"/>
                    <a:gd name="T35" fmla="*/ 82 w 82"/>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5">
                      <a:moveTo>
                        <a:pt x="28" y="95"/>
                      </a:moveTo>
                      <a:lnTo>
                        <a:pt x="0" y="2"/>
                      </a:lnTo>
                      <a:lnTo>
                        <a:pt x="14" y="0"/>
                      </a:lnTo>
                      <a:lnTo>
                        <a:pt x="28" y="0"/>
                      </a:lnTo>
                      <a:lnTo>
                        <a:pt x="41" y="0"/>
                      </a:lnTo>
                      <a:lnTo>
                        <a:pt x="55" y="0"/>
                      </a:lnTo>
                      <a:lnTo>
                        <a:pt x="82" y="92"/>
                      </a:lnTo>
                      <a:lnTo>
                        <a:pt x="69" y="92"/>
                      </a:lnTo>
                      <a:lnTo>
                        <a:pt x="55" y="92"/>
                      </a:lnTo>
                      <a:lnTo>
                        <a:pt x="41" y="92"/>
                      </a:lnTo>
                      <a:lnTo>
                        <a:pt x="28" y="95"/>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1" name="Freeform 295"/>
                <p:cNvSpPr>
                  <a:spLocks/>
                </p:cNvSpPr>
                <p:nvPr/>
              </p:nvSpPr>
              <p:spPr bwMode="auto">
                <a:xfrm>
                  <a:off x="4346" y="1462"/>
                  <a:ext cx="21" cy="23"/>
                </a:xfrm>
                <a:custGeom>
                  <a:avLst/>
                  <a:gdLst>
                    <a:gd name="T0" fmla="*/ 0 w 82"/>
                    <a:gd name="T1" fmla="*/ 1 h 92"/>
                    <a:gd name="T2" fmla="*/ 0 w 82"/>
                    <a:gd name="T3" fmla="*/ 0 h 92"/>
                    <a:gd name="T4" fmla="*/ 0 w 82"/>
                    <a:gd name="T5" fmla="*/ 0 h 92"/>
                    <a:gd name="T6" fmla="*/ 0 w 82"/>
                    <a:gd name="T7" fmla="*/ 0 h 92"/>
                    <a:gd name="T8" fmla="*/ 0 w 82"/>
                    <a:gd name="T9" fmla="*/ 0 h 92"/>
                    <a:gd name="T10" fmla="*/ 0 w 82"/>
                    <a:gd name="T11" fmla="*/ 0 h 92"/>
                    <a:gd name="T12" fmla="*/ 0 w 82"/>
                    <a:gd name="T13" fmla="*/ 1 h 92"/>
                    <a:gd name="T14" fmla="*/ 0 w 82"/>
                    <a:gd name="T15" fmla="*/ 1 h 92"/>
                    <a:gd name="T16" fmla="*/ 0 w 82"/>
                    <a:gd name="T17" fmla="*/ 1 h 92"/>
                    <a:gd name="T18" fmla="*/ 0 w 82"/>
                    <a:gd name="T19" fmla="*/ 1 h 92"/>
                    <a:gd name="T20" fmla="*/ 0 w 8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2"/>
                    <a:gd name="T35" fmla="*/ 82 w 8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2">
                      <a:moveTo>
                        <a:pt x="27" y="92"/>
                      </a:moveTo>
                      <a:lnTo>
                        <a:pt x="0" y="0"/>
                      </a:lnTo>
                      <a:lnTo>
                        <a:pt x="13" y="0"/>
                      </a:lnTo>
                      <a:lnTo>
                        <a:pt x="27" y="0"/>
                      </a:lnTo>
                      <a:lnTo>
                        <a:pt x="41" y="0"/>
                      </a:lnTo>
                      <a:lnTo>
                        <a:pt x="54" y="0"/>
                      </a:lnTo>
                      <a:lnTo>
                        <a:pt x="82" y="92"/>
                      </a:lnTo>
                      <a:lnTo>
                        <a:pt x="68" y="92"/>
                      </a:lnTo>
                      <a:lnTo>
                        <a:pt x="54" y="92"/>
                      </a:lnTo>
                      <a:lnTo>
                        <a:pt x="41" y="92"/>
                      </a:lnTo>
                      <a:lnTo>
                        <a:pt x="27" y="92"/>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2" name="Freeform 296"/>
                <p:cNvSpPr>
                  <a:spLocks/>
                </p:cNvSpPr>
                <p:nvPr/>
              </p:nvSpPr>
              <p:spPr bwMode="auto">
                <a:xfrm>
                  <a:off x="4353" y="1462"/>
                  <a:ext cx="21" cy="23"/>
                </a:xfrm>
                <a:custGeom>
                  <a:avLst/>
                  <a:gdLst>
                    <a:gd name="T0" fmla="*/ 0 w 85"/>
                    <a:gd name="T1" fmla="*/ 1 h 92"/>
                    <a:gd name="T2" fmla="*/ 0 w 85"/>
                    <a:gd name="T3" fmla="*/ 0 h 92"/>
                    <a:gd name="T4" fmla="*/ 0 w 85"/>
                    <a:gd name="T5" fmla="*/ 0 h 92"/>
                    <a:gd name="T6" fmla="*/ 0 w 85"/>
                    <a:gd name="T7" fmla="*/ 0 h 92"/>
                    <a:gd name="T8" fmla="*/ 0 w 85"/>
                    <a:gd name="T9" fmla="*/ 0 h 92"/>
                    <a:gd name="T10" fmla="*/ 0 w 85"/>
                    <a:gd name="T11" fmla="*/ 0 h 92"/>
                    <a:gd name="T12" fmla="*/ 0 w 85"/>
                    <a:gd name="T13" fmla="*/ 1 h 92"/>
                    <a:gd name="T14" fmla="*/ 0 w 85"/>
                    <a:gd name="T15" fmla="*/ 1 h 92"/>
                    <a:gd name="T16" fmla="*/ 0 w 85"/>
                    <a:gd name="T17" fmla="*/ 1 h 92"/>
                    <a:gd name="T18" fmla="*/ 0 w 85"/>
                    <a:gd name="T19" fmla="*/ 1 h 92"/>
                    <a:gd name="T20" fmla="*/ 0 w 85"/>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92"/>
                    <a:gd name="T35" fmla="*/ 85 w 85"/>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92">
                      <a:moveTo>
                        <a:pt x="27" y="92"/>
                      </a:moveTo>
                      <a:lnTo>
                        <a:pt x="0" y="0"/>
                      </a:lnTo>
                      <a:lnTo>
                        <a:pt x="14" y="0"/>
                      </a:lnTo>
                      <a:lnTo>
                        <a:pt x="27" y="0"/>
                      </a:lnTo>
                      <a:lnTo>
                        <a:pt x="41" y="0"/>
                      </a:lnTo>
                      <a:lnTo>
                        <a:pt x="55" y="0"/>
                      </a:lnTo>
                      <a:lnTo>
                        <a:pt x="85" y="92"/>
                      </a:lnTo>
                      <a:lnTo>
                        <a:pt x="71" y="92"/>
                      </a:lnTo>
                      <a:lnTo>
                        <a:pt x="57" y="92"/>
                      </a:lnTo>
                      <a:lnTo>
                        <a:pt x="41" y="92"/>
                      </a:lnTo>
                      <a:lnTo>
                        <a:pt x="27" y="92"/>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3" name="Freeform 297"/>
                <p:cNvSpPr>
                  <a:spLocks/>
                </p:cNvSpPr>
                <p:nvPr/>
              </p:nvSpPr>
              <p:spPr bwMode="auto">
                <a:xfrm>
                  <a:off x="4360" y="1462"/>
                  <a:ext cx="21" cy="24"/>
                </a:xfrm>
                <a:custGeom>
                  <a:avLst/>
                  <a:gdLst>
                    <a:gd name="T0" fmla="*/ 0 w 84"/>
                    <a:gd name="T1" fmla="*/ 1 h 95"/>
                    <a:gd name="T2" fmla="*/ 0 w 84"/>
                    <a:gd name="T3" fmla="*/ 0 h 95"/>
                    <a:gd name="T4" fmla="*/ 0 w 84"/>
                    <a:gd name="T5" fmla="*/ 0 h 95"/>
                    <a:gd name="T6" fmla="*/ 0 w 84"/>
                    <a:gd name="T7" fmla="*/ 0 h 95"/>
                    <a:gd name="T8" fmla="*/ 0 w 84"/>
                    <a:gd name="T9" fmla="*/ 0 h 95"/>
                    <a:gd name="T10" fmla="*/ 0 w 84"/>
                    <a:gd name="T11" fmla="*/ 0 h 95"/>
                    <a:gd name="T12" fmla="*/ 0 w 84"/>
                    <a:gd name="T13" fmla="*/ 1 h 95"/>
                    <a:gd name="T14" fmla="*/ 0 w 84"/>
                    <a:gd name="T15" fmla="*/ 1 h 95"/>
                    <a:gd name="T16" fmla="*/ 0 w 84"/>
                    <a:gd name="T17" fmla="*/ 1 h 95"/>
                    <a:gd name="T18" fmla="*/ 0 w 84"/>
                    <a:gd name="T19" fmla="*/ 1 h 95"/>
                    <a:gd name="T20" fmla="*/ 0 w 84"/>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95"/>
                    <a:gd name="T35" fmla="*/ 84 w 84"/>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95">
                      <a:moveTo>
                        <a:pt x="28" y="92"/>
                      </a:moveTo>
                      <a:lnTo>
                        <a:pt x="0" y="0"/>
                      </a:lnTo>
                      <a:lnTo>
                        <a:pt x="14" y="0"/>
                      </a:lnTo>
                      <a:lnTo>
                        <a:pt x="28" y="0"/>
                      </a:lnTo>
                      <a:lnTo>
                        <a:pt x="41" y="0"/>
                      </a:lnTo>
                      <a:lnTo>
                        <a:pt x="54" y="0"/>
                      </a:lnTo>
                      <a:lnTo>
                        <a:pt x="84" y="95"/>
                      </a:lnTo>
                      <a:lnTo>
                        <a:pt x="71" y="92"/>
                      </a:lnTo>
                      <a:lnTo>
                        <a:pt x="58" y="92"/>
                      </a:lnTo>
                      <a:lnTo>
                        <a:pt x="41" y="92"/>
                      </a:lnTo>
                      <a:lnTo>
                        <a:pt x="28" y="92"/>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4" name="Freeform 298"/>
                <p:cNvSpPr>
                  <a:spLocks/>
                </p:cNvSpPr>
                <p:nvPr/>
              </p:nvSpPr>
              <p:spPr bwMode="auto">
                <a:xfrm>
                  <a:off x="4367" y="1462"/>
                  <a:ext cx="22" cy="25"/>
                </a:xfrm>
                <a:custGeom>
                  <a:avLst/>
                  <a:gdLst>
                    <a:gd name="T0" fmla="*/ 0 w 89"/>
                    <a:gd name="T1" fmla="*/ 1 h 100"/>
                    <a:gd name="T2" fmla="*/ 0 w 89"/>
                    <a:gd name="T3" fmla="*/ 0 h 100"/>
                    <a:gd name="T4" fmla="*/ 0 w 89"/>
                    <a:gd name="T5" fmla="*/ 0 h 100"/>
                    <a:gd name="T6" fmla="*/ 0 w 89"/>
                    <a:gd name="T7" fmla="*/ 0 h 100"/>
                    <a:gd name="T8" fmla="*/ 0 w 89"/>
                    <a:gd name="T9" fmla="*/ 0 h 100"/>
                    <a:gd name="T10" fmla="*/ 0 w 89"/>
                    <a:gd name="T11" fmla="*/ 0 h 100"/>
                    <a:gd name="T12" fmla="*/ 0 w 89"/>
                    <a:gd name="T13" fmla="*/ 1 h 100"/>
                    <a:gd name="T14" fmla="*/ 0 w 89"/>
                    <a:gd name="T15" fmla="*/ 1 h 100"/>
                    <a:gd name="T16" fmla="*/ 0 w 89"/>
                    <a:gd name="T17" fmla="*/ 1 h 100"/>
                    <a:gd name="T18" fmla="*/ 0 w 89"/>
                    <a:gd name="T19" fmla="*/ 1 h 100"/>
                    <a:gd name="T20" fmla="*/ 0 w 89"/>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00"/>
                    <a:gd name="T35" fmla="*/ 89 w 89"/>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00">
                      <a:moveTo>
                        <a:pt x="30" y="92"/>
                      </a:moveTo>
                      <a:lnTo>
                        <a:pt x="0" y="0"/>
                      </a:lnTo>
                      <a:lnTo>
                        <a:pt x="13" y="0"/>
                      </a:lnTo>
                      <a:lnTo>
                        <a:pt x="30" y="0"/>
                      </a:lnTo>
                      <a:lnTo>
                        <a:pt x="43" y="0"/>
                      </a:lnTo>
                      <a:lnTo>
                        <a:pt x="56" y="0"/>
                      </a:lnTo>
                      <a:lnTo>
                        <a:pt x="89" y="100"/>
                      </a:lnTo>
                      <a:lnTo>
                        <a:pt x="72" y="97"/>
                      </a:lnTo>
                      <a:lnTo>
                        <a:pt x="59" y="95"/>
                      </a:lnTo>
                      <a:lnTo>
                        <a:pt x="43" y="95"/>
                      </a:lnTo>
                      <a:lnTo>
                        <a:pt x="30" y="92"/>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5" name="Freeform 299"/>
                <p:cNvSpPr>
                  <a:spLocks/>
                </p:cNvSpPr>
                <p:nvPr/>
              </p:nvSpPr>
              <p:spPr bwMode="auto">
                <a:xfrm>
                  <a:off x="4373" y="1462"/>
                  <a:ext cx="24" cy="27"/>
                </a:xfrm>
                <a:custGeom>
                  <a:avLst/>
                  <a:gdLst>
                    <a:gd name="T0" fmla="*/ 0 w 93"/>
                    <a:gd name="T1" fmla="*/ 1 h 108"/>
                    <a:gd name="T2" fmla="*/ 0 w 93"/>
                    <a:gd name="T3" fmla="*/ 0 h 108"/>
                    <a:gd name="T4" fmla="*/ 0 w 93"/>
                    <a:gd name="T5" fmla="*/ 0 h 108"/>
                    <a:gd name="T6" fmla="*/ 0 w 93"/>
                    <a:gd name="T7" fmla="*/ 0 h 108"/>
                    <a:gd name="T8" fmla="*/ 0 w 93"/>
                    <a:gd name="T9" fmla="*/ 0 h 108"/>
                    <a:gd name="T10" fmla="*/ 0 w 93"/>
                    <a:gd name="T11" fmla="*/ 0 h 108"/>
                    <a:gd name="T12" fmla="*/ 1 w 93"/>
                    <a:gd name="T13" fmla="*/ 1 h 108"/>
                    <a:gd name="T14" fmla="*/ 0 w 93"/>
                    <a:gd name="T15" fmla="*/ 1 h 108"/>
                    <a:gd name="T16" fmla="*/ 0 w 93"/>
                    <a:gd name="T17" fmla="*/ 1 h 108"/>
                    <a:gd name="T18" fmla="*/ 0 w 93"/>
                    <a:gd name="T19" fmla="*/ 1 h 108"/>
                    <a:gd name="T20" fmla="*/ 0 w 93"/>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08"/>
                    <a:gd name="T35" fmla="*/ 93 w 93"/>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08">
                      <a:moveTo>
                        <a:pt x="30" y="95"/>
                      </a:moveTo>
                      <a:lnTo>
                        <a:pt x="0" y="0"/>
                      </a:lnTo>
                      <a:lnTo>
                        <a:pt x="14" y="0"/>
                      </a:lnTo>
                      <a:lnTo>
                        <a:pt x="30" y="0"/>
                      </a:lnTo>
                      <a:lnTo>
                        <a:pt x="44" y="0"/>
                      </a:lnTo>
                      <a:lnTo>
                        <a:pt x="58" y="0"/>
                      </a:lnTo>
                      <a:lnTo>
                        <a:pt x="93" y="108"/>
                      </a:lnTo>
                      <a:lnTo>
                        <a:pt x="79" y="102"/>
                      </a:lnTo>
                      <a:lnTo>
                        <a:pt x="63" y="100"/>
                      </a:lnTo>
                      <a:lnTo>
                        <a:pt x="46" y="97"/>
                      </a:lnTo>
                      <a:lnTo>
                        <a:pt x="30" y="95"/>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6" name="Freeform 300"/>
                <p:cNvSpPr>
                  <a:spLocks/>
                </p:cNvSpPr>
                <p:nvPr/>
              </p:nvSpPr>
              <p:spPr bwMode="auto">
                <a:xfrm>
                  <a:off x="4381" y="1462"/>
                  <a:ext cx="22" cy="29"/>
                </a:xfrm>
                <a:custGeom>
                  <a:avLst/>
                  <a:gdLst>
                    <a:gd name="T0" fmla="*/ 0 w 90"/>
                    <a:gd name="T1" fmla="*/ 1 h 116"/>
                    <a:gd name="T2" fmla="*/ 0 w 90"/>
                    <a:gd name="T3" fmla="*/ 0 h 116"/>
                    <a:gd name="T4" fmla="*/ 0 w 90"/>
                    <a:gd name="T5" fmla="*/ 0 h 116"/>
                    <a:gd name="T6" fmla="*/ 0 w 90"/>
                    <a:gd name="T7" fmla="*/ 0 h 116"/>
                    <a:gd name="T8" fmla="*/ 0 w 90"/>
                    <a:gd name="T9" fmla="*/ 0 h 116"/>
                    <a:gd name="T10" fmla="*/ 0 w 90"/>
                    <a:gd name="T11" fmla="*/ 0 h 116"/>
                    <a:gd name="T12" fmla="*/ 0 w 90"/>
                    <a:gd name="T13" fmla="*/ 1 h 116"/>
                    <a:gd name="T14" fmla="*/ 0 w 90"/>
                    <a:gd name="T15" fmla="*/ 1 h 116"/>
                    <a:gd name="T16" fmla="*/ 0 w 90"/>
                    <a:gd name="T17" fmla="*/ 1 h 116"/>
                    <a:gd name="T18" fmla="*/ 0 w 90"/>
                    <a:gd name="T19" fmla="*/ 1 h 116"/>
                    <a:gd name="T20" fmla="*/ 0 w 90"/>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116"/>
                    <a:gd name="T35" fmla="*/ 90 w 90"/>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116">
                      <a:moveTo>
                        <a:pt x="33" y="100"/>
                      </a:moveTo>
                      <a:lnTo>
                        <a:pt x="0" y="0"/>
                      </a:lnTo>
                      <a:lnTo>
                        <a:pt x="14" y="0"/>
                      </a:lnTo>
                      <a:lnTo>
                        <a:pt x="28" y="0"/>
                      </a:lnTo>
                      <a:lnTo>
                        <a:pt x="41" y="0"/>
                      </a:lnTo>
                      <a:lnTo>
                        <a:pt x="55" y="0"/>
                      </a:lnTo>
                      <a:lnTo>
                        <a:pt x="90" y="116"/>
                      </a:lnTo>
                      <a:lnTo>
                        <a:pt x="76" y="111"/>
                      </a:lnTo>
                      <a:lnTo>
                        <a:pt x="63" y="106"/>
                      </a:lnTo>
                      <a:lnTo>
                        <a:pt x="49" y="102"/>
                      </a:lnTo>
                      <a:lnTo>
                        <a:pt x="33" y="10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7" name="Freeform 301"/>
                <p:cNvSpPr>
                  <a:spLocks/>
                </p:cNvSpPr>
                <p:nvPr/>
              </p:nvSpPr>
              <p:spPr bwMode="auto">
                <a:xfrm>
                  <a:off x="4388" y="1462"/>
                  <a:ext cx="24" cy="31"/>
                </a:xfrm>
                <a:custGeom>
                  <a:avLst/>
                  <a:gdLst>
                    <a:gd name="T0" fmla="*/ 0 w 97"/>
                    <a:gd name="T1" fmla="*/ 0 h 125"/>
                    <a:gd name="T2" fmla="*/ 0 w 97"/>
                    <a:gd name="T3" fmla="*/ 0 h 125"/>
                    <a:gd name="T4" fmla="*/ 0 w 97"/>
                    <a:gd name="T5" fmla="*/ 0 h 125"/>
                    <a:gd name="T6" fmla="*/ 0 w 97"/>
                    <a:gd name="T7" fmla="*/ 0 h 125"/>
                    <a:gd name="T8" fmla="*/ 0 w 97"/>
                    <a:gd name="T9" fmla="*/ 0 h 125"/>
                    <a:gd name="T10" fmla="*/ 0 w 97"/>
                    <a:gd name="T11" fmla="*/ 0 h 125"/>
                    <a:gd name="T12" fmla="*/ 0 w 97"/>
                    <a:gd name="T13" fmla="*/ 0 h 125"/>
                    <a:gd name="T14" fmla="*/ 0 w 97"/>
                    <a:gd name="T15" fmla="*/ 0 h 125"/>
                    <a:gd name="T16" fmla="*/ 0 w 97"/>
                    <a:gd name="T17" fmla="*/ 0 h 125"/>
                    <a:gd name="T18" fmla="*/ 0 w 97"/>
                    <a:gd name="T19" fmla="*/ 0 h 125"/>
                    <a:gd name="T20" fmla="*/ 0 w 97"/>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125"/>
                    <a:gd name="T35" fmla="*/ 97 w 97"/>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125">
                      <a:moveTo>
                        <a:pt x="35" y="108"/>
                      </a:moveTo>
                      <a:lnTo>
                        <a:pt x="0" y="0"/>
                      </a:lnTo>
                      <a:lnTo>
                        <a:pt x="13" y="0"/>
                      </a:lnTo>
                      <a:lnTo>
                        <a:pt x="30" y="0"/>
                      </a:lnTo>
                      <a:lnTo>
                        <a:pt x="43" y="0"/>
                      </a:lnTo>
                      <a:lnTo>
                        <a:pt x="57" y="2"/>
                      </a:lnTo>
                      <a:lnTo>
                        <a:pt x="97" y="125"/>
                      </a:lnTo>
                      <a:lnTo>
                        <a:pt x="81" y="120"/>
                      </a:lnTo>
                      <a:lnTo>
                        <a:pt x="65" y="116"/>
                      </a:lnTo>
                      <a:lnTo>
                        <a:pt x="48" y="111"/>
                      </a:lnTo>
                      <a:lnTo>
                        <a:pt x="35" y="108"/>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8" name="Freeform 302"/>
                <p:cNvSpPr>
                  <a:spLocks/>
                </p:cNvSpPr>
                <p:nvPr/>
              </p:nvSpPr>
              <p:spPr bwMode="auto">
                <a:xfrm>
                  <a:off x="4394" y="1462"/>
                  <a:ext cx="26" cy="34"/>
                </a:xfrm>
                <a:custGeom>
                  <a:avLst/>
                  <a:gdLst>
                    <a:gd name="T0" fmla="*/ 0 w 100"/>
                    <a:gd name="T1" fmla="*/ 0 h 138"/>
                    <a:gd name="T2" fmla="*/ 0 w 100"/>
                    <a:gd name="T3" fmla="*/ 0 h 138"/>
                    <a:gd name="T4" fmla="*/ 0 w 100"/>
                    <a:gd name="T5" fmla="*/ 0 h 138"/>
                    <a:gd name="T6" fmla="*/ 0 w 100"/>
                    <a:gd name="T7" fmla="*/ 0 h 138"/>
                    <a:gd name="T8" fmla="*/ 0 w 100"/>
                    <a:gd name="T9" fmla="*/ 0 h 138"/>
                    <a:gd name="T10" fmla="*/ 0 w 100"/>
                    <a:gd name="T11" fmla="*/ 0 h 138"/>
                    <a:gd name="T12" fmla="*/ 1 w 100"/>
                    <a:gd name="T13" fmla="*/ 0 h 138"/>
                    <a:gd name="T14" fmla="*/ 1 w 100"/>
                    <a:gd name="T15" fmla="*/ 0 h 138"/>
                    <a:gd name="T16" fmla="*/ 0 w 100"/>
                    <a:gd name="T17" fmla="*/ 0 h 138"/>
                    <a:gd name="T18" fmla="*/ 0 w 100"/>
                    <a:gd name="T19" fmla="*/ 0 h 138"/>
                    <a:gd name="T20" fmla="*/ 0 w 100"/>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38"/>
                    <a:gd name="T35" fmla="*/ 100 w 100"/>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38">
                      <a:moveTo>
                        <a:pt x="35" y="116"/>
                      </a:moveTo>
                      <a:lnTo>
                        <a:pt x="0" y="0"/>
                      </a:lnTo>
                      <a:lnTo>
                        <a:pt x="14" y="2"/>
                      </a:lnTo>
                      <a:lnTo>
                        <a:pt x="30" y="5"/>
                      </a:lnTo>
                      <a:lnTo>
                        <a:pt x="46" y="8"/>
                      </a:lnTo>
                      <a:lnTo>
                        <a:pt x="62" y="8"/>
                      </a:lnTo>
                      <a:lnTo>
                        <a:pt x="100" y="138"/>
                      </a:lnTo>
                      <a:lnTo>
                        <a:pt x="84" y="132"/>
                      </a:lnTo>
                      <a:lnTo>
                        <a:pt x="68" y="127"/>
                      </a:lnTo>
                      <a:lnTo>
                        <a:pt x="51" y="122"/>
                      </a:lnTo>
                      <a:lnTo>
                        <a:pt x="35" y="116"/>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9" name="Freeform 303"/>
                <p:cNvSpPr>
                  <a:spLocks/>
                </p:cNvSpPr>
                <p:nvPr/>
              </p:nvSpPr>
              <p:spPr bwMode="auto">
                <a:xfrm>
                  <a:off x="4402" y="1462"/>
                  <a:ext cx="26" cy="39"/>
                </a:xfrm>
                <a:custGeom>
                  <a:avLst/>
                  <a:gdLst>
                    <a:gd name="T0" fmla="*/ 0 w 106"/>
                    <a:gd name="T1" fmla="*/ 1 h 153"/>
                    <a:gd name="T2" fmla="*/ 0 w 106"/>
                    <a:gd name="T3" fmla="*/ 0 h 153"/>
                    <a:gd name="T4" fmla="*/ 0 w 106"/>
                    <a:gd name="T5" fmla="*/ 0 h 153"/>
                    <a:gd name="T6" fmla="*/ 0 w 106"/>
                    <a:gd name="T7" fmla="*/ 0 h 153"/>
                    <a:gd name="T8" fmla="*/ 0 w 106"/>
                    <a:gd name="T9" fmla="*/ 0 h 153"/>
                    <a:gd name="T10" fmla="*/ 0 w 106"/>
                    <a:gd name="T11" fmla="*/ 0 h 153"/>
                    <a:gd name="T12" fmla="*/ 0 w 106"/>
                    <a:gd name="T13" fmla="*/ 1 h 153"/>
                    <a:gd name="T14" fmla="*/ 0 w 106"/>
                    <a:gd name="T15" fmla="*/ 1 h 153"/>
                    <a:gd name="T16" fmla="*/ 0 w 106"/>
                    <a:gd name="T17" fmla="*/ 1 h 153"/>
                    <a:gd name="T18" fmla="*/ 0 w 106"/>
                    <a:gd name="T19" fmla="*/ 1 h 153"/>
                    <a:gd name="T20" fmla="*/ 0 w 106"/>
                    <a:gd name="T21" fmla="*/ 1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53"/>
                    <a:gd name="T35" fmla="*/ 106 w 106"/>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53">
                      <a:moveTo>
                        <a:pt x="40" y="123"/>
                      </a:moveTo>
                      <a:lnTo>
                        <a:pt x="0" y="0"/>
                      </a:lnTo>
                      <a:lnTo>
                        <a:pt x="16" y="3"/>
                      </a:lnTo>
                      <a:lnTo>
                        <a:pt x="30" y="6"/>
                      </a:lnTo>
                      <a:lnTo>
                        <a:pt x="46" y="6"/>
                      </a:lnTo>
                      <a:lnTo>
                        <a:pt x="60" y="8"/>
                      </a:lnTo>
                      <a:lnTo>
                        <a:pt x="106" y="153"/>
                      </a:lnTo>
                      <a:lnTo>
                        <a:pt x="90" y="144"/>
                      </a:lnTo>
                      <a:lnTo>
                        <a:pt x="74" y="136"/>
                      </a:lnTo>
                      <a:lnTo>
                        <a:pt x="56" y="128"/>
                      </a:lnTo>
                      <a:lnTo>
                        <a:pt x="40" y="123"/>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0" name="Freeform 304"/>
                <p:cNvSpPr>
                  <a:spLocks/>
                </p:cNvSpPr>
                <p:nvPr/>
              </p:nvSpPr>
              <p:spPr bwMode="auto">
                <a:xfrm>
                  <a:off x="4410" y="1464"/>
                  <a:ext cx="26" cy="41"/>
                </a:xfrm>
                <a:custGeom>
                  <a:avLst/>
                  <a:gdLst>
                    <a:gd name="T0" fmla="*/ 0 w 104"/>
                    <a:gd name="T1" fmla="*/ 1 h 163"/>
                    <a:gd name="T2" fmla="*/ 0 w 104"/>
                    <a:gd name="T3" fmla="*/ 0 h 163"/>
                    <a:gd name="T4" fmla="*/ 0 w 104"/>
                    <a:gd name="T5" fmla="*/ 0 h 163"/>
                    <a:gd name="T6" fmla="*/ 0 w 104"/>
                    <a:gd name="T7" fmla="*/ 0 h 163"/>
                    <a:gd name="T8" fmla="*/ 0 w 104"/>
                    <a:gd name="T9" fmla="*/ 0 h 163"/>
                    <a:gd name="T10" fmla="*/ 0 w 104"/>
                    <a:gd name="T11" fmla="*/ 0 h 163"/>
                    <a:gd name="T12" fmla="*/ 1 w 104"/>
                    <a:gd name="T13" fmla="*/ 1 h 163"/>
                    <a:gd name="T14" fmla="*/ 1 w 104"/>
                    <a:gd name="T15" fmla="*/ 1 h 163"/>
                    <a:gd name="T16" fmla="*/ 0 w 104"/>
                    <a:gd name="T17" fmla="*/ 1 h 163"/>
                    <a:gd name="T18" fmla="*/ 0 w 104"/>
                    <a:gd name="T19" fmla="*/ 1 h 163"/>
                    <a:gd name="T20" fmla="*/ 0 w 104"/>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63"/>
                    <a:gd name="T35" fmla="*/ 104 w 104"/>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63">
                      <a:moveTo>
                        <a:pt x="38" y="130"/>
                      </a:moveTo>
                      <a:lnTo>
                        <a:pt x="0" y="0"/>
                      </a:lnTo>
                      <a:lnTo>
                        <a:pt x="14" y="2"/>
                      </a:lnTo>
                      <a:lnTo>
                        <a:pt x="30" y="6"/>
                      </a:lnTo>
                      <a:lnTo>
                        <a:pt x="44" y="8"/>
                      </a:lnTo>
                      <a:lnTo>
                        <a:pt x="58" y="8"/>
                      </a:lnTo>
                      <a:lnTo>
                        <a:pt x="104" y="163"/>
                      </a:lnTo>
                      <a:lnTo>
                        <a:pt x="90" y="152"/>
                      </a:lnTo>
                      <a:lnTo>
                        <a:pt x="74" y="144"/>
                      </a:lnTo>
                      <a:lnTo>
                        <a:pt x="58" y="136"/>
                      </a:lnTo>
                      <a:lnTo>
                        <a:pt x="38" y="13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1" name="Freeform 305"/>
                <p:cNvSpPr>
                  <a:spLocks/>
                </p:cNvSpPr>
                <p:nvPr/>
              </p:nvSpPr>
              <p:spPr bwMode="auto">
                <a:xfrm>
                  <a:off x="4417" y="1465"/>
                  <a:ext cx="29" cy="46"/>
                </a:xfrm>
                <a:custGeom>
                  <a:avLst/>
                  <a:gdLst>
                    <a:gd name="T0" fmla="*/ 0 w 114"/>
                    <a:gd name="T1" fmla="*/ 0 h 186"/>
                    <a:gd name="T2" fmla="*/ 0 w 114"/>
                    <a:gd name="T3" fmla="*/ 0 h 186"/>
                    <a:gd name="T4" fmla="*/ 0 w 114"/>
                    <a:gd name="T5" fmla="*/ 0 h 186"/>
                    <a:gd name="T6" fmla="*/ 0 w 114"/>
                    <a:gd name="T7" fmla="*/ 0 h 186"/>
                    <a:gd name="T8" fmla="*/ 0 w 114"/>
                    <a:gd name="T9" fmla="*/ 0 h 186"/>
                    <a:gd name="T10" fmla="*/ 0 w 114"/>
                    <a:gd name="T11" fmla="*/ 0 h 186"/>
                    <a:gd name="T12" fmla="*/ 1 w 114"/>
                    <a:gd name="T13" fmla="*/ 1 h 186"/>
                    <a:gd name="T14" fmla="*/ 1 w 114"/>
                    <a:gd name="T15" fmla="*/ 1 h 186"/>
                    <a:gd name="T16" fmla="*/ 0 w 114"/>
                    <a:gd name="T17" fmla="*/ 0 h 186"/>
                    <a:gd name="T18" fmla="*/ 0 w 114"/>
                    <a:gd name="T19" fmla="*/ 0 h 186"/>
                    <a:gd name="T20" fmla="*/ 0 w 114"/>
                    <a:gd name="T21" fmla="*/ 0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186"/>
                    <a:gd name="T35" fmla="*/ 114 w 114"/>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186">
                      <a:moveTo>
                        <a:pt x="46" y="145"/>
                      </a:moveTo>
                      <a:lnTo>
                        <a:pt x="0" y="0"/>
                      </a:lnTo>
                      <a:lnTo>
                        <a:pt x="14" y="4"/>
                      </a:lnTo>
                      <a:lnTo>
                        <a:pt x="30" y="9"/>
                      </a:lnTo>
                      <a:lnTo>
                        <a:pt x="43" y="11"/>
                      </a:lnTo>
                      <a:lnTo>
                        <a:pt x="56" y="14"/>
                      </a:lnTo>
                      <a:lnTo>
                        <a:pt x="114" y="186"/>
                      </a:lnTo>
                      <a:lnTo>
                        <a:pt x="97" y="175"/>
                      </a:lnTo>
                      <a:lnTo>
                        <a:pt x="81" y="163"/>
                      </a:lnTo>
                      <a:lnTo>
                        <a:pt x="62" y="156"/>
                      </a:lnTo>
                      <a:lnTo>
                        <a:pt x="46" y="145"/>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2" name="Freeform 306"/>
                <p:cNvSpPr>
                  <a:spLocks/>
                </p:cNvSpPr>
                <p:nvPr/>
              </p:nvSpPr>
              <p:spPr bwMode="auto">
                <a:xfrm>
                  <a:off x="4424" y="1466"/>
                  <a:ext cx="32" cy="54"/>
                </a:xfrm>
                <a:custGeom>
                  <a:avLst/>
                  <a:gdLst>
                    <a:gd name="T0" fmla="*/ 0 w 125"/>
                    <a:gd name="T1" fmla="*/ 1 h 215"/>
                    <a:gd name="T2" fmla="*/ 0 w 125"/>
                    <a:gd name="T3" fmla="*/ 0 h 215"/>
                    <a:gd name="T4" fmla="*/ 0 w 125"/>
                    <a:gd name="T5" fmla="*/ 0 h 215"/>
                    <a:gd name="T6" fmla="*/ 0 w 125"/>
                    <a:gd name="T7" fmla="*/ 0 h 215"/>
                    <a:gd name="T8" fmla="*/ 0 w 125"/>
                    <a:gd name="T9" fmla="*/ 0 h 215"/>
                    <a:gd name="T10" fmla="*/ 0 w 125"/>
                    <a:gd name="T11" fmla="*/ 0 h 215"/>
                    <a:gd name="T12" fmla="*/ 1 w 125"/>
                    <a:gd name="T13" fmla="*/ 1 h 215"/>
                    <a:gd name="T14" fmla="*/ 1 w 125"/>
                    <a:gd name="T15" fmla="*/ 1 h 215"/>
                    <a:gd name="T16" fmla="*/ 1 w 125"/>
                    <a:gd name="T17" fmla="*/ 1 h 215"/>
                    <a:gd name="T18" fmla="*/ 0 w 125"/>
                    <a:gd name="T19" fmla="*/ 1 h 215"/>
                    <a:gd name="T20" fmla="*/ 0 w 125"/>
                    <a:gd name="T21" fmla="*/ 1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215"/>
                    <a:gd name="T35" fmla="*/ 125 w 125"/>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215">
                      <a:moveTo>
                        <a:pt x="46" y="155"/>
                      </a:moveTo>
                      <a:lnTo>
                        <a:pt x="0" y="0"/>
                      </a:lnTo>
                      <a:lnTo>
                        <a:pt x="13" y="5"/>
                      </a:lnTo>
                      <a:lnTo>
                        <a:pt x="30" y="8"/>
                      </a:lnTo>
                      <a:lnTo>
                        <a:pt x="46" y="10"/>
                      </a:lnTo>
                      <a:lnTo>
                        <a:pt x="62" y="16"/>
                      </a:lnTo>
                      <a:lnTo>
                        <a:pt x="125" y="215"/>
                      </a:lnTo>
                      <a:lnTo>
                        <a:pt x="105" y="199"/>
                      </a:lnTo>
                      <a:lnTo>
                        <a:pt x="86" y="182"/>
                      </a:lnTo>
                      <a:lnTo>
                        <a:pt x="65" y="169"/>
                      </a:lnTo>
                      <a:lnTo>
                        <a:pt x="46" y="155"/>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3" name="Freeform 307"/>
                <p:cNvSpPr>
                  <a:spLocks/>
                </p:cNvSpPr>
                <p:nvPr/>
              </p:nvSpPr>
              <p:spPr bwMode="auto">
                <a:xfrm>
                  <a:off x="4431" y="1468"/>
                  <a:ext cx="35" cy="63"/>
                </a:xfrm>
                <a:custGeom>
                  <a:avLst/>
                  <a:gdLst>
                    <a:gd name="T0" fmla="*/ 0 w 139"/>
                    <a:gd name="T1" fmla="*/ 1 h 253"/>
                    <a:gd name="T2" fmla="*/ 0 w 139"/>
                    <a:gd name="T3" fmla="*/ 0 h 253"/>
                    <a:gd name="T4" fmla="*/ 0 w 139"/>
                    <a:gd name="T5" fmla="*/ 0 h 253"/>
                    <a:gd name="T6" fmla="*/ 0 w 139"/>
                    <a:gd name="T7" fmla="*/ 0 h 253"/>
                    <a:gd name="T8" fmla="*/ 0 w 139"/>
                    <a:gd name="T9" fmla="*/ 0 h 253"/>
                    <a:gd name="T10" fmla="*/ 0 w 139"/>
                    <a:gd name="T11" fmla="*/ 0 h 253"/>
                    <a:gd name="T12" fmla="*/ 1 w 139"/>
                    <a:gd name="T13" fmla="*/ 1 h 253"/>
                    <a:gd name="T14" fmla="*/ 1 w 139"/>
                    <a:gd name="T15" fmla="*/ 1 h 253"/>
                    <a:gd name="T16" fmla="*/ 1 w 139"/>
                    <a:gd name="T17" fmla="*/ 1 h 253"/>
                    <a:gd name="T18" fmla="*/ 1 w 139"/>
                    <a:gd name="T19" fmla="*/ 1 h 253"/>
                    <a:gd name="T20" fmla="*/ 1 w 139"/>
                    <a:gd name="T21" fmla="*/ 1 h 253"/>
                    <a:gd name="T22" fmla="*/ 1 w 139"/>
                    <a:gd name="T23" fmla="*/ 1 h 253"/>
                    <a:gd name="T24" fmla="*/ 0 w 139"/>
                    <a:gd name="T25" fmla="*/ 1 h 253"/>
                    <a:gd name="T26" fmla="*/ 0 w 139"/>
                    <a:gd name="T27" fmla="*/ 1 h 253"/>
                    <a:gd name="T28" fmla="*/ 0 w 139"/>
                    <a:gd name="T29" fmla="*/ 1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
                    <a:gd name="T46" fmla="*/ 0 h 253"/>
                    <a:gd name="T47" fmla="*/ 139 w 139"/>
                    <a:gd name="T48" fmla="*/ 253 h 2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 h="253">
                      <a:moveTo>
                        <a:pt x="58" y="172"/>
                      </a:moveTo>
                      <a:lnTo>
                        <a:pt x="0" y="0"/>
                      </a:lnTo>
                      <a:lnTo>
                        <a:pt x="20" y="2"/>
                      </a:lnTo>
                      <a:lnTo>
                        <a:pt x="36" y="6"/>
                      </a:lnTo>
                      <a:lnTo>
                        <a:pt x="50" y="11"/>
                      </a:lnTo>
                      <a:lnTo>
                        <a:pt x="63" y="13"/>
                      </a:lnTo>
                      <a:lnTo>
                        <a:pt x="139" y="253"/>
                      </a:lnTo>
                      <a:lnTo>
                        <a:pt x="131" y="242"/>
                      </a:lnTo>
                      <a:lnTo>
                        <a:pt x="123" y="231"/>
                      </a:lnTo>
                      <a:lnTo>
                        <a:pt x="112" y="220"/>
                      </a:lnTo>
                      <a:lnTo>
                        <a:pt x="104" y="209"/>
                      </a:lnTo>
                      <a:lnTo>
                        <a:pt x="93" y="198"/>
                      </a:lnTo>
                      <a:lnTo>
                        <a:pt x="82" y="191"/>
                      </a:lnTo>
                      <a:lnTo>
                        <a:pt x="69" y="179"/>
                      </a:lnTo>
                      <a:lnTo>
                        <a:pt x="58" y="172"/>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4" name="Freeform 308"/>
                <p:cNvSpPr>
                  <a:spLocks/>
                </p:cNvSpPr>
                <p:nvPr/>
              </p:nvSpPr>
              <p:spPr bwMode="auto">
                <a:xfrm>
                  <a:off x="4440" y="1470"/>
                  <a:ext cx="39" cy="82"/>
                </a:xfrm>
                <a:custGeom>
                  <a:avLst/>
                  <a:gdLst>
                    <a:gd name="T0" fmla="*/ 0 w 158"/>
                    <a:gd name="T1" fmla="*/ 1 h 329"/>
                    <a:gd name="T2" fmla="*/ 0 w 158"/>
                    <a:gd name="T3" fmla="*/ 0 h 329"/>
                    <a:gd name="T4" fmla="*/ 0 w 158"/>
                    <a:gd name="T5" fmla="*/ 0 h 329"/>
                    <a:gd name="T6" fmla="*/ 0 w 158"/>
                    <a:gd name="T7" fmla="*/ 0 h 329"/>
                    <a:gd name="T8" fmla="*/ 0 w 158"/>
                    <a:gd name="T9" fmla="*/ 0 h 329"/>
                    <a:gd name="T10" fmla="*/ 0 w 158"/>
                    <a:gd name="T11" fmla="*/ 0 h 329"/>
                    <a:gd name="T12" fmla="*/ 0 w 158"/>
                    <a:gd name="T13" fmla="*/ 1 h 329"/>
                    <a:gd name="T14" fmla="*/ 0 w 158"/>
                    <a:gd name="T15" fmla="*/ 1 h 329"/>
                    <a:gd name="T16" fmla="*/ 0 w 158"/>
                    <a:gd name="T17" fmla="*/ 1 h 329"/>
                    <a:gd name="T18" fmla="*/ 0 w 158"/>
                    <a:gd name="T19" fmla="*/ 1 h 329"/>
                    <a:gd name="T20" fmla="*/ 0 w 158"/>
                    <a:gd name="T21" fmla="*/ 1 h 329"/>
                    <a:gd name="T22" fmla="*/ 0 w 158"/>
                    <a:gd name="T23" fmla="*/ 1 h 329"/>
                    <a:gd name="T24" fmla="*/ 0 w 158"/>
                    <a:gd name="T25" fmla="*/ 1 h 329"/>
                    <a:gd name="T26" fmla="*/ 0 w 158"/>
                    <a:gd name="T27" fmla="*/ 1 h 329"/>
                    <a:gd name="T28" fmla="*/ 0 w 158"/>
                    <a:gd name="T29" fmla="*/ 1 h 3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8"/>
                    <a:gd name="T46" fmla="*/ 0 h 329"/>
                    <a:gd name="T47" fmla="*/ 158 w 158"/>
                    <a:gd name="T48" fmla="*/ 329 h 3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8" h="329">
                      <a:moveTo>
                        <a:pt x="63" y="199"/>
                      </a:moveTo>
                      <a:lnTo>
                        <a:pt x="0" y="0"/>
                      </a:lnTo>
                      <a:lnTo>
                        <a:pt x="14" y="3"/>
                      </a:lnTo>
                      <a:lnTo>
                        <a:pt x="30" y="8"/>
                      </a:lnTo>
                      <a:lnTo>
                        <a:pt x="43" y="12"/>
                      </a:lnTo>
                      <a:lnTo>
                        <a:pt x="57" y="17"/>
                      </a:lnTo>
                      <a:lnTo>
                        <a:pt x="158" y="329"/>
                      </a:lnTo>
                      <a:lnTo>
                        <a:pt x="146" y="310"/>
                      </a:lnTo>
                      <a:lnTo>
                        <a:pt x="135" y="291"/>
                      </a:lnTo>
                      <a:lnTo>
                        <a:pt x="125" y="275"/>
                      </a:lnTo>
                      <a:lnTo>
                        <a:pt x="114" y="256"/>
                      </a:lnTo>
                      <a:lnTo>
                        <a:pt x="103" y="239"/>
                      </a:lnTo>
                      <a:lnTo>
                        <a:pt x="89" y="226"/>
                      </a:lnTo>
                      <a:lnTo>
                        <a:pt x="76" y="212"/>
                      </a:lnTo>
                      <a:lnTo>
                        <a:pt x="63" y="199"/>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5" name="Freeform 309"/>
                <p:cNvSpPr>
                  <a:spLocks/>
                </p:cNvSpPr>
                <p:nvPr/>
              </p:nvSpPr>
              <p:spPr bwMode="auto">
                <a:xfrm>
                  <a:off x="4447" y="1471"/>
                  <a:ext cx="46" cy="103"/>
                </a:xfrm>
                <a:custGeom>
                  <a:avLst/>
                  <a:gdLst>
                    <a:gd name="T0" fmla="*/ 0 w 184"/>
                    <a:gd name="T1" fmla="*/ 1 h 411"/>
                    <a:gd name="T2" fmla="*/ 0 w 184"/>
                    <a:gd name="T3" fmla="*/ 0 h 411"/>
                    <a:gd name="T4" fmla="*/ 0 w 184"/>
                    <a:gd name="T5" fmla="*/ 0 h 411"/>
                    <a:gd name="T6" fmla="*/ 0 w 184"/>
                    <a:gd name="T7" fmla="*/ 0 h 411"/>
                    <a:gd name="T8" fmla="*/ 0 w 184"/>
                    <a:gd name="T9" fmla="*/ 0 h 411"/>
                    <a:gd name="T10" fmla="*/ 0 w 184"/>
                    <a:gd name="T11" fmla="*/ 0 h 411"/>
                    <a:gd name="T12" fmla="*/ 1 w 184"/>
                    <a:gd name="T13" fmla="*/ 2 h 411"/>
                    <a:gd name="T14" fmla="*/ 1 w 184"/>
                    <a:gd name="T15" fmla="*/ 2 h 411"/>
                    <a:gd name="T16" fmla="*/ 1 w 184"/>
                    <a:gd name="T17" fmla="*/ 2 h 411"/>
                    <a:gd name="T18" fmla="*/ 1 w 184"/>
                    <a:gd name="T19" fmla="*/ 2 h 411"/>
                    <a:gd name="T20" fmla="*/ 1 w 184"/>
                    <a:gd name="T21" fmla="*/ 2 h 411"/>
                    <a:gd name="T22" fmla="*/ 1 w 184"/>
                    <a:gd name="T23" fmla="*/ 2 h 411"/>
                    <a:gd name="T24" fmla="*/ 1 w 184"/>
                    <a:gd name="T25" fmla="*/ 2 h 411"/>
                    <a:gd name="T26" fmla="*/ 1 w 184"/>
                    <a:gd name="T27" fmla="*/ 1 h 411"/>
                    <a:gd name="T28" fmla="*/ 1 w 184"/>
                    <a:gd name="T29" fmla="*/ 1 h 411"/>
                    <a:gd name="T30" fmla="*/ 1 w 184"/>
                    <a:gd name="T31" fmla="*/ 1 h 411"/>
                    <a:gd name="T32" fmla="*/ 1 w 184"/>
                    <a:gd name="T33" fmla="*/ 1 h 411"/>
                    <a:gd name="T34" fmla="*/ 1 w 184"/>
                    <a:gd name="T35" fmla="*/ 1 h 411"/>
                    <a:gd name="T36" fmla="*/ 0 w 184"/>
                    <a:gd name="T37" fmla="*/ 1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4"/>
                    <a:gd name="T58" fmla="*/ 0 h 411"/>
                    <a:gd name="T59" fmla="*/ 184 w 18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4" h="411">
                      <a:moveTo>
                        <a:pt x="76" y="240"/>
                      </a:moveTo>
                      <a:lnTo>
                        <a:pt x="0" y="0"/>
                      </a:lnTo>
                      <a:lnTo>
                        <a:pt x="16" y="7"/>
                      </a:lnTo>
                      <a:lnTo>
                        <a:pt x="33" y="12"/>
                      </a:lnTo>
                      <a:lnTo>
                        <a:pt x="49" y="19"/>
                      </a:lnTo>
                      <a:lnTo>
                        <a:pt x="66" y="25"/>
                      </a:lnTo>
                      <a:lnTo>
                        <a:pt x="184" y="411"/>
                      </a:lnTo>
                      <a:lnTo>
                        <a:pt x="182" y="411"/>
                      </a:lnTo>
                      <a:lnTo>
                        <a:pt x="177" y="411"/>
                      </a:lnTo>
                      <a:lnTo>
                        <a:pt x="172" y="411"/>
                      </a:lnTo>
                      <a:lnTo>
                        <a:pt x="166" y="411"/>
                      </a:lnTo>
                      <a:lnTo>
                        <a:pt x="158" y="386"/>
                      </a:lnTo>
                      <a:lnTo>
                        <a:pt x="149" y="362"/>
                      </a:lnTo>
                      <a:lnTo>
                        <a:pt x="138" y="340"/>
                      </a:lnTo>
                      <a:lnTo>
                        <a:pt x="128" y="316"/>
                      </a:lnTo>
                      <a:lnTo>
                        <a:pt x="117" y="297"/>
                      </a:lnTo>
                      <a:lnTo>
                        <a:pt x="103" y="275"/>
                      </a:lnTo>
                      <a:lnTo>
                        <a:pt x="89" y="259"/>
                      </a:lnTo>
                      <a:lnTo>
                        <a:pt x="76" y="240"/>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6" name="Freeform 310"/>
                <p:cNvSpPr>
                  <a:spLocks/>
                </p:cNvSpPr>
                <p:nvPr/>
              </p:nvSpPr>
              <p:spPr bwMode="auto">
                <a:xfrm>
                  <a:off x="4454" y="1474"/>
                  <a:ext cx="46" cy="101"/>
                </a:xfrm>
                <a:custGeom>
                  <a:avLst/>
                  <a:gdLst>
                    <a:gd name="T0" fmla="*/ 1 w 184"/>
                    <a:gd name="T1" fmla="*/ 1 h 404"/>
                    <a:gd name="T2" fmla="*/ 0 w 184"/>
                    <a:gd name="T3" fmla="*/ 0 h 404"/>
                    <a:gd name="T4" fmla="*/ 0 w 184"/>
                    <a:gd name="T5" fmla="*/ 0 h 404"/>
                    <a:gd name="T6" fmla="*/ 0 w 184"/>
                    <a:gd name="T7" fmla="*/ 0 h 404"/>
                    <a:gd name="T8" fmla="*/ 0 w 184"/>
                    <a:gd name="T9" fmla="*/ 0 h 404"/>
                    <a:gd name="T10" fmla="*/ 0 w 184"/>
                    <a:gd name="T11" fmla="*/ 0 h 404"/>
                    <a:gd name="T12" fmla="*/ 1 w 184"/>
                    <a:gd name="T13" fmla="*/ 2 h 404"/>
                    <a:gd name="T14" fmla="*/ 1 w 184"/>
                    <a:gd name="T15" fmla="*/ 2 h 404"/>
                    <a:gd name="T16" fmla="*/ 1 w 184"/>
                    <a:gd name="T17" fmla="*/ 2 h 404"/>
                    <a:gd name="T18" fmla="*/ 1 w 184"/>
                    <a:gd name="T19" fmla="*/ 2 h 404"/>
                    <a:gd name="T20" fmla="*/ 1 w 184"/>
                    <a:gd name="T21" fmla="*/ 2 h 404"/>
                    <a:gd name="T22" fmla="*/ 1 w 184"/>
                    <a:gd name="T23" fmla="*/ 2 h 404"/>
                    <a:gd name="T24" fmla="*/ 1 w 184"/>
                    <a:gd name="T25" fmla="*/ 2 h 404"/>
                    <a:gd name="T26" fmla="*/ 1 w 184"/>
                    <a:gd name="T27" fmla="*/ 1 h 404"/>
                    <a:gd name="T28" fmla="*/ 1 w 184"/>
                    <a:gd name="T29" fmla="*/ 1 h 4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404"/>
                    <a:gd name="T47" fmla="*/ 184 w 184"/>
                    <a:gd name="T48" fmla="*/ 404 h 4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404">
                      <a:moveTo>
                        <a:pt x="101" y="312"/>
                      </a:moveTo>
                      <a:lnTo>
                        <a:pt x="0" y="0"/>
                      </a:lnTo>
                      <a:lnTo>
                        <a:pt x="19" y="5"/>
                      </a:lnTo>
                      <a:lnTo>
                        <a:pt x="36" y="13"/>
                      </a:lnTo>
                      <a:lnTo>
                        <a:pt x="52" y="21"/>
                      </a:lnTo>
                      <a:lnTo>
                        <a:pt x="66" y="27"/>
                      </a:lnTo>
                      <a:lnTo>
                        <a:pt x="184" y="404"/>
                      </a:lnTo>
                      <a:lnTo>
                        <a:pt x="172" y="402"/>
                      </a:lnTo>
                      <a:lnTo>
                        <a:pt x="160" y="399"/>
                      </a:lnTo>
                      <a:lnTo>
                        <a:pt x="147" y="399"/>
                      </a:lnTo>
                      <a:lnTo>
                        <a:pt x="136" y="399"/>
                      </a:lnTo>
                      <a:lnTo>
                        <a:pt x="130" y="378"/>
                      </a:lnTo>
                      <a:lnTo>
                        <a:pt x="122" y="353"/>
                      </a:lnTo>
                      <a:lnTo>
                        <a:pt x="112" y="331"/>
                      </a:lnTo>
                      <a:lnTo>
                        <a:pt x="101" y="31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7" name="Freeform 311"/>
                <p:cNvSpPr>
                  <a:spLocks/>
                </p:cNvSpPr>
                <p:nvPr/>
              </p:nvSpPr>
              <p:spPr bwMode="auto">
                <a:xfrm>
                  <a:off x="4463" y="1477"/>
                  <a:ext cx="44" cy="98"/>
                </a:xfrm>
                <a:custGeom>
                  <a:avLst/>
                  <a:gdLst>
                    <a:gd name="T0" fmla="*/ 1 w 176"/>
                    <a:gd name="T1" fmla="*/ 2 h 391"/>
                    <a:gd name="T2" fmla="*/ 0 w 176"/>
                    <a:gd name="T3" fmla="*/ 0 h 391"/>
                    <a:gd name="T4" fmla="*/ 0 w 176"/>
                    <a:gd name="T5" fmla="*/ 0 h 391"/>
                    <a:gd name="T6" fmla="*/ 0 w 176"/>
                    <a:gd name="T7" fmla="*/ 0 h 391"/>
                    <a:gd name="T8" fmla="*/ 0 w 176"/>
                    <a:gd name="T9" fmla="*/ 0 h 391"/>
                    <a:gd name="T10" fmla="*/ 0 w 176"/>
                    <a:gd name="T11" fmla="*/ 0 h 391"/>
                    <a:gd name="T12" fmla="*/ 1 w 176"/>
                    <a:gd name="T13" fmla="*/ 2 h 391"/>
                    <a:gd name="T14" fmla="*/ 1 w 176"/>
                    <a:gd name="T15" fmla="*/ 2 h 391"/>
                    <a:gd name="T16" fmla="*/ 1 w 176"/>
                    <a:gd name="T17" fmla="*/ 2 h 391"/>
                    <a:gd name="T18" fmla="*/ 1 w 176"/>
                    <a:gd name="T19" fmla="*/ 2 h 391"/>
                    <a:gd name="T20" fmla="*/ 1 w 176"/>
                    <a:gd name="T21" fmla="*/ 2 h 3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6"/>
                    <a:gd name="T34" fmla="*/ 0 h 391"/>
                    <a:gd name="T35" fmla="*/ 176 w 176"/>
                    <a:gd name="T36" fmla="*/ 391 h 3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 h="391">
                      <a:moveTo>
                        <a:pt x="118" y="386"/>
                      </a:moveTo>
                      <a:lnTo>
                        <a:pt x="0" y="0"/>
                      </a:lnTo>
                      <a:lnTo>
                        <a:pt x="16" y="5"/>
                      </a:lnTo>
                      <a:lnTo>
                        <a:pt x="32" y="10"/>
                      </a:lnTo>
                      <a:lnTo>
                        <a:pt x="48" y="19"/>
                      </a:lnTo>
                      <a:lnTo>
                        <a:pt x="65" y="24"/>
                      </a:lnTo>
                      <a:lnTo>
                        <a:pt x="176" y="391"/>
                      </a:lnTo>
                      <a:lnTo>
                        <a:pt x="162" y="391"/>
                      </a:lnTo>
                      <a:lnTo>
                        <a:pt x="148" y="389"/>
                      </a:lnTo>
                      <a:lnTo>
                        <a:pt x="132" y="386"/>
                      </a:lnTo>
                      <a:lnTo>
                        <a:pt x="118" y="38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8" name="Freeform 312"/>
                <p:cNvSpPr>
                  <a:spLocks/>
                </p:cNvSpPr>
                <p:nvPr/>
              </p:nvSpPr>
              <p:spPr bwMode="auto">
                <a:xfrm>
                  <a:off x="4471" y="1481"/>
                  <a:ext cx="44" cy="95"/>
                </a:xfrm>
                <a:custGeom>
                  <a:avLst/>
                  <a:gdLst>
                    <a:gd name="T0" fmla="*/ 0 w 178"/>
                    <a:gd name="T1" fmla="*/ 1 h 381"/>
                    <a:gd name="T2" fmla="*/ 0 w 178"/>
                    <a:gd name="T3" fmla="*/ 0 h 381"/>
                    <a:gd name="T4" fmla="*/ 0 w 178"/>
                    <a:gd name="T5" fmla="*/ 0 h 381"/>
                    <a:gd name="T6" fmla="*/ 0 w 178"/>
                    <a:gd name="T7" fmla="*/ 0 h 381"/>
                    <a:gd name="T8" fmla="*/ 0 w 178"/>
                    <a:gd name="T9" fmla="*/ 0 h 381"/>
                    <a:gd name="T10" fmla="*/ 0 w 178"/>
                    <a:gd name="T11" fmla="*/ 0 h 381"/>
                    <a:gd name="T12" fmla="*/ 1 w 178"/>
                    <a:gd name="T13" fmla="*/ 1 h 381"/>
                    <a:gd name="T14" fmla="*/ 0 w 178"/>
                    <a:gd name="T15" fmla="*/ 1 h 381"/>
                    <a:gd name="T16" fmla="*/ 0 w 178"/>
                    <a:gd name="T17" fmla="*/ 1 h 381"/>
                    <a:gd name="T18" fmla="*/ 0 w 178"/>
                    <a:gd name="T19" fmla="*/ 1 h 381"/>
                    <a:gd name="T20" fmla="*/ 0 w 178"/>
                    <a:gd name="T21" fmla="*/ 1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381"/>
                    <a:gd name="T35" fmla="*/ 178 w 178"/>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381">
                      <a:moveTo>
                        <a:pt x="118" y="377"/>
                      </a:moveTo>
                      <a:lnTo>
                        <a:pt x="0" y="0"/>
                      </a:lnTo>
                      <a:lnTo>
                        <a:pt x="16" y="5"/>
                      </a:lnTo>
                      <a:lnTo>
                        <a:pt x="32" y="14"/>
                      </a:lnTo>
                      <a:lnTo>
                        <a:pt x="48" y="21"/>
                      </a:lnTo>
                      <a:lnTo>
                        <a:pt x="64" y="32"/>
                      </a:lnTo>
                      <a:lnTo>
                        <a:pt x="178" y="381"/>
                      </a:lnTo>
                      <a:lnTo>
                        <a:pt x="164" y="377"/>
                      </a:lnTo>
                      <a:lnTo>
                        <a:pt x="148" y="377"/>
                      </a:lnTo>
                      <a:lnTo>
                        <a:pt x="132" y="377"/>
                      </a:lnTo>
                      <a:lnTo>
                        <a:pt x="118" y="377"/>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9" name="Freeform 313"/>
                <p:cNvSpPr>
                  <a:spLocks/>
                </p:cNvSpPr>
                <p:nvPr/>
              </p:nvSpPr>
              <p:spPr bwMode="auto">
                <a:xfrm>
                  <a:off x="4479" y="1484"/>
                  <a:ext cx="44" cy="92"/>
                </a:xfrm>
                <a:custGeom>
                  <a:avLst/>
                  <a:gdLst>
                    <a:gd name="T0" fmla="*/ 1 w 173"/>
                    <a:gd name="T1" fmla="*/ 1 h 371"/>
                    <a:gd name="T2" fmla="*/ 0 w 173"/>
                    <a:gd name="T3" fmla="*/ 0 h 371"/>
                    <a:gd name="T4" fmla="*/ 0 w 173"/>
                    <a:gd name="T5" fmla="*/ 0 h 371"/>
                    <a:gd name="T6" fmla="*/ 0 w 173"/>
                    <a:gd name="T7" fmla="*/ 0 h 371"/>
                    <a:gd name="T8" fmla="*/ 0 w 173"/>
                    <a:gd name="T9" fmla="*/ 0 h 371"/>
                    <a:gd name="T10" fmla="*/ 0 w 173"/>
                    <a:gd name="T11" fmla="*/ 0 h 371"/>
                    <a:gd name="T12" fmla="*/ 1 w 173"/>
                    <a:gd name="T13" fmla="*/ 1 h 371"/>
                    <a:gd name="T14" fmla="*/ 1 w 173"/>
                    <a:gd name="T15" fmla="*/ 1 h 371"/>
                    <a:gd name="T16" fmla="*/ 1 w 173"/>
                    <a:gd name="T17" fmla="*/ 1 h 371"/>
                    <a:gd name="T18" fmla="*/ 1 w 173"/>
                    <a:gd name="T19" fmla="*/ 1 h 371"/>
                    <a:gd name="T20" fmla="*/ 1 w 173"/>
                    <a:gd name="T21" fmla="*/ 1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371"/>
                    <a:gd name="T35" fmla="*/ 173 w 173"/>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371">
                      <a:moveTo>
                        <a:pt x="111" y="367"/>
                      </a:moveTo>
                      <a:lnTo>
                        <a:pt x="0" y="0"/>
                      </a:lnTo>
                      <a:lnTo>
                        <a:pt x="18" y="11"/>
                      </a:lnTo>
                      <a:lnTo>
                        <a:pt x="35" y="20"/>
                      </a:lnTo>
                      <a:lnTo>
                        <a:pt x="51" y="30"/>
                      </a:lnTo>
                      <a:lnTo>
                        <a:pt x="65" y="39"/>
                      </a:lnTo>
                      <a:lnTo>
                        <a:pt x="173" y="371"/>
                      </a:lnTo>
                      <a:lnTo>
                        <a:pt x="157" y="371"/>
                      </a:lnTo>
                      <a:lnTo>
                        <a:pt x="141" y="371"/>
                      </a:lnTo>
                      <a:lnTo>
                        <a:pt x="124" y="371"/>
                      </a:lnTo>
                      <a:lnTo>
                        <a:pt x="111" y="367"/>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0" name="Freeform 314"/>
                <p:cNvSpPr>
                  <a:spLocks/>
                </p:cNvSpPr>
                <p:nvPr/>
              </p:nvSpPr>
              <p:spPr bwMode="auto">
                <a:xfrm>
                  <a:off x="4487" y="1489"/>
                  <a:ext cx="43" cy="87"/>
                </a:xfrm>
                <a:custGeom>
                  <a:avLst/>
                  <a:gdLst>
                    <a:gd name="T0" fmla="*/ 1 w 172"/>
                    <a:gd name="T1" fmla="*/ 1 h 349"/>
                    <a:gd name="T2" fmla="*/ 0 w 172"/>
                    <a:gd name="T3" fmla="*/ 0 h 349"/>
                    <a:gd name="T4" fmla="*/ 0 w 172"/>
                    <a:gd name="T5" fmla="*/ 0 h 349"/>
                    <a:gd name="T6" fmla="*/ 0 w 172"/>
                    <a:gd name="T7" fmla="*/ 0 h 349"/>
                    <a:gd name="T8" fmla="*/ 0 w 172"/>
                    <a:gd name="T9" fmla="*/ 0 h 349"/>
                    <a:gd name="T10" fmla="*/ 0 w 172"/>
                    <a:gd name="T11" fmla="*/ 0 h 349"/>
                    <a:gd name="T12" fmla="*/ 1 w 172"/>
                    <a:gd name="T13" fmla="*/ 1 h 349"/>
                    <a:gd name="T14" fmla="*/ 1 w 172"/>
                    <a:gd name="T15" fmla="*/ 1 h 349"/>
                    <a:gd name="T16" fmla="*/ 1 w 172"/>
                    <a:gd name="T17" fmla="*/ 1 h 349"/>
                    <a:gd name="T18" fmla="*/ 1 w 172"/>
                    <a:gd name="T19" fmla="*/ 1 h 349"/>
                    <a:gd name="T20" fmla="*/ 1 w 172"/>
                    <a:gd name="T21" fmla="*/ 1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2"/>
                    <a:gd name="T34" fmla="*/ 0 h 349"/>
                    <a:gd name="T35" fmla="*/ 172 w 172"/>
                    <a:gd name="T36" fmla="*/ 349 h 3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2" h="349">
                      <a:moveTo>
                        <a:pt x="114" y="349"/>
                      </a:moveTo>
                      <a:lnTo>
                        <a:pt x="0" y="0"/>
                      </a:lnTo>
                      <a:lnTo>
                        <a:pt x="19" y="8"/>
                      </a:lnTo>
                      <a:lnTo>
                        <a:pt x="38" y="17"/>
                      </a:lnTo>
                      <a:lnTo>
                        <a:pt x="54" y="30"/>
                      </a:lnTo>
                      <a:lnTo>
                        <a:pt x="71" y="42"/>
                      </a:lnTo>
                      <a:lnTo>
                        <a:pt x="172" y="349"/>
                      </a:lnTo>
                      <a:lnTo>
                        <a:pt x="158" y="349"/>
                      </a:lnTo>
                      <a:lnTo>
                        <a:pt x="144" y="349"/>
                      </a:lnTo>
                      <a:lnTo>
                        <a:pt x="128" y="349"/>
                      </a:lnTo>
                      <a:lnTo>
                        <a:pt x="114" y="349"/>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1" name="Freeform 315"/>
                <p:cNvSpPr>
                  <a:spLocks/>
                </p:cNvSpPr>
                <p:nvPr/>
              </p:nvSpPr>
              <p:spPr bwMode="auto">
                <a:xfrm>
                  <a:off x="4496" y="1493"/>
                  <a:ext cx="40" cy="83"/>
                </a:xfrm>
                <a:custGeom>
                  <a:avLst/>
                  <a:gdLst>
                    <a:gd name="T0" fmla="*/ 0 w 163"/>
                    <a:gd name="T1" fmla="*/ 1 h 332"/>
                    <a:gd name="T2" fmla="*/ 0 w 163"/>
                    <a:gd name="T3" fmla="*/ 0 h 332"/>
                    <a:gd name="T4" fmla="*/ 0 w 163"/>
                    <a:gd name="T5" fmla="*/ 0 h 332"/>
                    <a:gd name="T6" fmla="*/ 0 w 163"/>
                    <a:gd name="T7" fmla="*/ 0 h 332"/>
                    <a:gd name="T8" fmla="*/ 0 w 163"/>
                    <a:gd name="T9" fmla="*/ 0 h 332"/>
                    <a:gd name="T10" fmla="*/ 0 w 163"/>
                    <a:gd name="T11" fmla="*/ 0 h 332"/>
                    <a:gd name="T12" fmla="*/ 0 w 163"/>
                    <a:gd name="T13" fmla="*/ 1 h 332"/>
                    <a:gd name="T14" fmla="*/ 0 w 163"/>
                    <a:gd name="T15" fmla="*/ 1 h 332"/>
                    <a:gd name="T16" fmla="*/ 0 w 163"/>
                    <a:gd name="T17" fmla="*/ 1 h 332"/>
                    <a:gd name="T18" fmla="*/ 0 w 163"/>
                    <a:gd name="T19" fmla="*/ 1 h 332"/>
                    <a:gd name="T20" fmla="*/ 0 w 163"/>
                    <a:gd name="T21" fmla="*/ 1 h 3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32"/>
                    <a:gd name="T35" fmla="*/ 163 w 163"/>
                    <a:gd name="T36" fmla="*/ 332 h 3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32">
                      <a:moveTo>
                        <a:pt x="108" y="332"/>
                      </a:moveTo>
                      <a:lnTo>
                        <a:pt x="0" y="0"/>
                      </a:lnTo>
                      <a:lnTo>
                        <a:pt x="18" y="13"/>
                      </a:lnTo>
                      <a:lnTo>
                        <a:pt x="38" y="25"/>
                      </a:lnTo>
                      <a:lnTo>
                        <a:pt x="57" y="37"/>
                      </a:lnTo>
                      <a:lnTo>
                        <a:pt x="73" y="54"/>
                      </a:lnTo>
                      <a:lnTo>
                        <a:pt x="163" y="332"/>
                      </a:lnTo>
                      <a:lnTo>
                        <a:pt x="149" y="332"/>
                      </a:lnTo>
                      <a:lnTo>
                        <a:pt x="136" y="332"/>
                      </a:lnTo>
                      <a:lnTo>
                        <a:pt x="122" y="332"/>
                      </a:lnTo>
                      <a:lnTo>
                        <a:pt x="108" y="332"/>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2" name="Freeform 316"/>
                <p:cNvSpPr>
                  <a:spLocks/>
                </p:cNvSpPr>
                <p:nvPr/>
              </p:nvSpPr>
              <p:spPr bwMode="auto">
                <a:xfrm>
                  <a:off x="4505" y="1499"/>
                  <a:ext cx="38" cy="77"/>
                </a:xfrm>
                <a:custGeom>
                  <a:avLst/>
                  <a:gdLst>
                    <a:gd name="T0" fmla="*/ 0 w 154"/>
                    <a:gd name="T1" fmla="*/ 1 h 307"/>
                    <a:gd name="T2" fmla="*/ 0 w 154"/>
                    <a:gd name="T3" fmla="*/ 0 h 307"/>
                    <a:gd name="T4" fmla="*/ 0 w 154"/>
                    <a:gd name="T5" fmla="*/ 0 h 307"/>
                    <a:gd name="T6" fmla="*/ 0 w 154"/>
                    <a:gd name="T7" fmla="*/ 0 h 307"/>
                    <a:gd name="T8" fmla="*/ 0 w 154"/>
                    <a:gd name="T9" fmla="*/ 0 h 307"/>
                    <a:gd name="T10" fmla="*/ 0 w 154"/>
                    <a:gd name="T11" fmla="*/ 0 h 307"/>
                    <a:gd name="T12" fmla="*/ 0 w 154"/>
                    <a:gd name="T13" fmla="*/ 1 h 307"/>
                    <a:gd name="T14" fmla="*/ 0 w 154"/>
                    <a:gd name="T15" fmla="*/ 1 h 307"/>
                    <a:gd name="T16" fmla="*/ 0 w 154"/>
                    <a:gd name="T17" fmla="*/ 1 h 307"/>
                    <a:gd name="T18" fmla="*/ 0 w 154"/>
                    <a:gd name="T19" fmla="*/ 1 h 307"/>
                    <a:gd name="T20" fmla="*/ 0 w 154"/>
                    <a:gd name="T21" fmla="*/ 1 h 3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
                    <a:gd name="T34" fmla="*/ 0 h 307"/>
                    <a:gd name="T35" fmla="*/ 154 w 154"/>
                    <a:gd name="T36" fmla="*/ 307 h 3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 h="307">
                      <a:moveTo>
                        <a:pt x="101" y="307"/>
                      </a:moveTo>
                      <a:lnTo>
                        <a:pt x="0" y="0"/>
                      </a:lnTo>
                      <a:lnTo>
                        <a:pt x="19" y="16"/>
                      </a:lnTo>
                      <a:lnTo>
                        <a:pt x="41" y="32"/>
                      </a:lnTo>
                      <a:lnTo>
                        <a:pt x="59" y="48"/>
                      </a:lnTo>
                      <a:lnTo>
                        <a:pt x="76" y="67"/>
                      </a:lnTo>
                      <a:lnTo>
                        <a:pt x="154" y="307"/>
                      </a:lnTo>
                      <a:lnTo>
                        <a:pt x="142" y="307"/>
                      </a:lnTo>
                      <a:lnTo>
                        <a:pt x="128" y="307"/>
                      </a:lnTo>
                      <a:lnTo>
                        <a:pt x="114" y="307"/>
                      </a:lnTo>
                      <a:lnTo>
                        <a:pt x="101" y="307"/>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3" name="Freeform 317"/>
                <p:cNvSpPr>
                  <a:spLocks/>
                </p:cNvSpPr>
                <p:nvPr/>
              </p:nvSpPr>
              <p:spPr bwMode="auto">
                <a:xfrm>
                  <a:off x="4514" y="1507"/>
                  <a:ext cx="37" cy="70"/>
                </a:xfrm>
                <a:custGeom>
                  <a:avLst/>
                  <a:gdLst>
                    <a:gd name="T0" fmla="*/ 1 w 146"/>
                    <a:gd name="T1" fmla="*/ 1 h 283"/>
                    <a:gd name="T2" fmla="*/ 0 w 146"/>
                    <a:gd name="T3" fmla="*/ 0 h 283"/>
                    <a:gd name="T4" fmla="*/ 0 w 146"/>
                    <a:gd name="T5" fmla="*/ 0 h 283"/>
                    <a:gd name="T6" fmla="*/ 0 w 146"/>
                    <a:gd name="T7" fmla="*/ 0 h 283"/>
                    <a:gd name="T8" fmla="*/ 0 w 146"/>
                    <a:gd name="T9" fmla="*/ 0 h 283"/>
                    <a:gd name="T10" fmla="*/ 0 w 146"/>
                    <a:gd name="T11" fmla="*/ 0 h 283"/>
                    <a:gd name="T12" fmla="*/ 0 w 146"/>
                    <a:gd name="T13" fmla="*/ 0 h 283"/>
                    <a:gd name="T14" fmla="*/ 0 w 146"/>
                    <a:gd name="T15" fmla="*/ 0 h 283"/>
                    <a:gd name="T16" fmla="*/ 0 w 146"/>
                    <a:gd name="T17" fmla="*/ 0 h 283"/>
                    <a:gd name="T18" fmla="*/ 0 w 146"/>
                    <a:gd name="T19" fmla="*/ 0 h 283"/>
                    <a:gd name="T20" fmla="*/ 1 w 146"/>
                    <a:gd name="T21" fmla="*/ 1 h 283"/>
                    <a:gd name="T22" fmla="*/ 1 w 146"/>
                    <a:gd name="T23" fmla="*/ 1 h 283"/>
                    <a:gd name="T24" fmla="*/ 1 w 146"/>
                    <a:gd name="T25" fmla="*/ 1 h 283"/>
                    <a:gd name="T26" fmla="*/ 1 w 146"/>
                    <a:gd name="T27" fmla="*/ 1 h 283"/>
                    <a:gd name="T28" fmla="*/ 1 w 146"/>
                    <a:gd name="T29" fmla="*/ 1 h 2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283"/>
                    <a:gd name="T47" fmla="*/ 146 w 146"/>
                    <a:gd name="T48" fmla="*/ 283 h 2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283">
                      <a:moveTo>
                        <a:pt x="90" y="278"/>
                      </a:moveTo>
                      <a:lnTo>
                        <a:pt x="0" y="0"/>
                      </a:lnTo>
                      <a:lnTo>
                        <a:pt x="11" y="8"/>
                      </a:lnTo>
                      <a:lnTo>
                        <a:pt x="24" y="19"/>
                      </a:lnTo>
                      <a:lnTo>
                        <a:pt x="35" y="29"/>
                      </a:lnTo>
                      <a:lnTo>
                        <a:pt x="46" y="41"/>
                      </a:lnTo>
                      <a:lnTo>
                        <a:pt x="57" y="52"/>
                      </a:lnTo>
                      <a:lnTo>
                        <a:pt x="65" y="65"/>
                      </a:lnTo>
                      <a:lnTo>
                        <a:pt x="76" y="76"/>
                      </a:lnTo>
                      <a:lnTo>
                        <a:pt x="84" y="89"/>
                      </a:lnTo>
                      <a:lnTo>
                        <a:pt x="146" y="283"/>
                      </a:lnTo>
                      <a:lnTo>
                        <a:pt x="134" y="283"/>
                      </a:lnTo>
                      <a:lnTo>
                        <a:pt x="120" y="280"/>
                      </a:lnTo>
                      <a:lnTo>
                        <a:pt x="104" y="278"/>
                      </a:lnTo>
                      <a:lnTo>
                        <a:pt x="90" y="278"/>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4" name="Freeform 318"/>
                <p:cNvSpPr>
                  <a:spLocks/>
                </p:cNvSpPr>
                <p:nvPr/>
              </p:nvSpPr>
              <p:spPr bwMode="auto">
                <a:xfrm>
                  <a:off x="4524" y="1516"/>
                  <a:ext cx="31" cy="61"/>
                </a:xfrm>
                <a:custGeom>
                  <a:avLst/>
                  <a:gdLst>
                    <a:gd name="T0" fmla="*/ 0 w 128"/>
                    <a:gd name="T1" fmla="*/ 1 h 245"/>
                    <a:gd name="T2" fmla="*/ 0 w 128"/>
                    <a:gd name="T3" fmla="*/ 0 h 245"/>
                    <a:gd name="T4" fmla="*/ 0 w 128"/>
                    <a:gd name="T5" fmla="*/ 0 h 245"/>
                    <a:gd name="T6" fmla="*/ 0 w 128"/>
                    <a:gd name="T7" fmla="*/ 0 h 245"/>
                    <a:gd name="T8" fmla="*/ 0 w 128"/>
                    <a:gd name="T9" fmla="*/ 0 h 245"/>
                    <a:gd name="T10" fmla="*/ 0 w 128"/>
                    <a:gd name="T11" fmla="*/ 0 h 245"/>
                    <a:gd name="T12" fmla="*/ 0 w 128"/>
                    <a:gd name="T13" fmla="*/ 0 h 245"/>
                    <a:gd name="T14" fmla="*/ 0 w 128"/>
                    <a:gd name="T15" fmla="*/ 0 h 245"/>
                    <a:gd name="T16" fmla="*/ 0 w 128"/>
                    <a:gd name="T17" fmla="*/ 0 h 245"/>
                    <a:gd name="T18" fmla="*/ 0 w 128"/>
                    <a:gd name="T19" fmla="*/ 1 h 245"/>
                    <a:gd name="T20" fmla="*/ 0 w 128"/>
                    <a:gd name="T21" fmla="*/ 1 h 245"/>
                    <a:gd name="T22" fmla="*/ 0 w 128"/>
                    <a:gd name="T23" fmla="*/ 1 h 245"/>
                    <a:gd name="T24" fmla="*/ 0 w 128"/>
                    <a:gd name="T25" fmla="*/ 1 h 245"/>
                    <a:gd name="T26" fmla="*/ 0 w 128"/>
                    <a:gd name="T27" fmla="*/ 1 h 245"/>
                    <a:gd name="T28" fmla="*/ 0 w 128"/>
                    <a:gd name="T29" fmla="*/ 1 h 245"/>
                    <a:gd name="T30" fmla="*/ 0 w 128"/>
                    <a:gd name="T31" fmla="*/ 1 h 245"/>
                    <a:gd name="T32" fmla="*/ 0 w 128"/>
                    <a:gd name="T33" fmla="*/ 1 h 245"/>
                    <a:gd name="T34" fmla="*/ 0 w 128"/>
                    <a:gd name="T35" fmla="*/ 1 h 245"/>
                    <a:gd name="T36" fmla="*/ 0 w 128"/>
                    <a:gd name="T37" fmla="*/ 1 h 245"/>
                    <a:gd name="T38" fmla="*/ 0 w 128"/>
                    <a:gd name="T39" fmla="*/ 1 h 245"/>
                    <a:gd name="T40" fmla="*/ 0 w 128"/>
                    <a:gd name="T41" fmla="*/ 1 h 2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
                    <a:gd name="T64" fmla="*/ 0 h 245"/>
                    <a:gd name="T65" fmla="*/ 128 w 128"/>
                    <a:gd name="T66" fmla="*/ 245 h 2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 h="245">
                      <a:moveTo>
                        <a:pt x="78" y="240"/>
                      </a:moveTo>
                      <a:lnTo>
                        <a:pt x="0" y="0"/>
                      </a:lnTo>
                      <a:lnTo>
                        <a:pt x="19" y="19"/>
                      </a:lnTo>
                      <a:lnTo>
                        <a:pt x="36" y="38"/>
                      </a:lnTo>
                      <a:lnTo>
                        <a:pt x="52" y="57"/>
                      </a:lnTo>
                      <a:lnTo>
                        <a:pt x="68" y="79"/>
                      </a:lnTo>
                      <a:lnTo>
                        <a:pt x="82" y="100"/>
                      </a:lnTo>
                      <a:lnTo>
                        <a:pt x="92" y="122"/>
                      </a:lnTo>
                      <a:lnTo>
                        <a:pt x="103" y="147"/>
                      </a:lnTo>
                      <a:lnTo>
                        <a:pt x="114" y="171"/>
                      </a:lnTo>
                      <a:lnTo>
                        <a:pt x="117" y="174"/>
                      </a:lnTo>
                      <a:lnTo>
                        <a:pt x="117" y="176"/>
                      </a:lnTo>
                      <a:lnTo>
                        <a:pt x="124" y="206"/>
                      </a:lnTo>
                      <a:lnTo>
                        <a:pt x="124" y="215"/>
                      </a:lnTo>
                      <a:lnTo>
                        <a:pt x="128" y="222"/>
                      </a:lnTo>
                      <a:lnTo>
                        <a:pt x="128" y="234"/>
                      </a:lnTo>
                      <a:lnTo>
                        <a:pt x="128" y="245"/>
                      </a:lnTo>
                      <a:lnTo>
                        <a:pt x="117" y="245"/>
                      </a:lnTo>
                      <a:lnTo>
                        <a:pt x="106" y="245"/>
                      </a:lnTo>
                      <a:lnTo>
                        <a:pt x="92" y="242"/>
                      </a:lnTo>
                      <a:lnTo>
                        <a:pt x="78" y="24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5" name="Freeform 319"/>
                <p:cNvSpPr>
                  <a:spLocks/>
                </p:cNvSpPr>
                <p:nvPr/>
              </p:nvSpPr>
              <p:spPr bwMode="auto">
                <a:xfrm>
                  <a:off x="4535" y="1529"/>
                  <a:ext cx="20" cy="48"/>
                </a:xfrm>
                <a:custGeom>
                  <a:avLst/>
                  <a:gdLst>
                    <a:gd name="T0" fmla="*/ 0 w 82"/>
                    <a:gd name="T1" fmla="*/ 1 h 194"/>
                    <a:gd name="T2" fmla="*/ 0 w 82"/>
                    <a:gd name="T3" fmla="*/ 0 h 194"/>
                    <a:gd name="T4" fmla="*/ 0 w 82"/>
                    <a:gd name="T5" fmla="*/ 0 h 194"/>
                    <a:gd name="T6" fmla="*/ 0 w 82"/>
                    <a:gd name="T7" fmla="*/ 0 h 194"/>
                    <a:gd name="T8" fmla="*/ 0 w 82"/>
                    <a:gd name="T9" fmla="*/ 0 h 194"/>
                    <a:gd name="T10" fmla="*/ 0 w 82"/>
                    <a:gd name="T11" fmla="*/ 0 h 194"/>
                    <a:gd name="T12" fmla="*/ 0 w 82"/>
                    <a:gd name="T13" fmla="*/ 0 h 194"/>
                    <a:gd name="T14" fmla="*/ 0 w 82"/>
                    <a:gd name="T15" fmla="*/ 0 h 194"/>
                    <a:gd name="T16" fmla="*/ 0 w 82"/>
                    <a:gd name="T17" fmla="*/ 1 h 194"/>
                    <a:gd name="T18" fmla="*/ 0 w 82"/>
                    <a:gd name="T19" fmla="*/ 1 h 194"/>
                    <a:gd name="T20" fmla="*/ 0 w 82"/>
                    <a:gd name="T21" fmla="*/ 1 h 194"/>
                    <a:gd name="T22" fmla="*/ 0 w 82"/>
                    <a:gd name="T23" fmla="*/ 1 h 194"/>
                    <a:gd name="T24" fmla="*/ 0 w 82"/>
                    <a:gd name="T25" fmla="*/ 1 h 194"/>
                    <a:gd name="T26" fmla="*/ 0 w 82"/>
                    <a:gd name="T27" fmla="*/ 1 h 1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194"/>
                    <a:gd name="T44" fmla="*/ 82 w 82"/>
                    <a:gd name="T45" fmla="*/ 194 h 1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194">
                      <a:moveTo>
                        <a:pt x="62" y="194"/>
                      </a:moveTo>
                      <a:lnTo>
                        <a:pt x="0" y="0"/>
                      </a:lnTo>
                      <a:lnTo>
                        <a:pt x="20" y="30"/>
                      </a:lnTo>
                      <a:lnTo>
                        <a:pt x="38" y="60"/>
                      </a:lnTo>
                      <a:lnTo>
                        <a:pt x="55" y="90"/>
                      </a:lnTo>
                      <a:lnTo>
                        <a:pt x="68" y="120"/>
                      </a:lnTo>
                      <a:lnTo>
                        <a:pt x="73" y="136"/>
                      </a:lnTo>
                      <a:lnTo>
                        <a:pt x="78" y="155"/>
                      </a:lnTo>
                      <a:lnTo>
                        <a:pt x="82" y="175"/>
                      </a:lnTo>
                      <a:lnTo>
                        <a:pt x="82" y="194"/>
                      </a:lnTo>
                      <a:lnTo>
                        <a:pt x="78" y="194"/>
                      </a:lnTo>
                      <a:lnTo>
                        <a:pt x="73" y="194"/>
                      </a:lnTo>
                      <a:lnTo>
                        <a:pt x="68" y="194"/>
                      </a:lnTo>
                      <a:lnTo>
                        <a:pt x="62" y="194"/>
                      </a:lnTo>
                      <a:close/>
                    </a:path>
                  </a:pathLst>
                </a:custGeom>
                <a:solidFill>
                  <a:srgbClr val="E8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6" name="Freeform 320"/>
                <p:cNvSpPr>
                  <a:spLocks/>
                </p:cNvSpPr>
                <p:nvPr/>
              </p:nvSpPr>
              <p:spPr bwMode="auto">
                <a:xfrm>
                  <a:off x="4553" y="1560"/>
                  <a:ext cx="2" cy="8"/>
                </a:xfrm>
                <a:custGeom>
                  <a:avLst/>
                  <a:gdLst>
                    <a:gd name="T0" fmla="*/ 0 w 7"/>
                    <a:gd name="T1" fmla="*/ 0 h 30"/>
                    <a:gd name="T2" fmla="*/ 0 w 7"/>
                    <a:gd name="T3" fmla="*/ 0 h 30"/>
                    <a:gd name="T4" fmla="*/ 0 w 7"/>
                    <a:gd name="T5" fmla="*/ 0 h 30"/>
                    <a:gd name="T6" fmla="*/ 0 w 7"/>
                    <a:gd name="T7" fmla="*/ 0 h 30"/>
                    <a:gd name="T8" fmla="*/ 0 w 7"/>
                    <a:gd name="T9" fmla="*/ 0 h 30"/>
                    <a:gd name="T10" fmla="*/ 0 w 7"/>
                    <a:gd name="T11" fmla="*/ 0 h 30"/>
                    <a:gd name="T12" fmla="*/ 0 60000 65536"/>
                    <a:gd name="T13" fmla="*/ 0 60000 65536"/>
                    <a:gd name="T14" fmla="*/ 0 60000 65536"/>
                    <a:gd name="T15" fmla="*/ 0 60000 65536"/>
                    <a:gd name="T16" fmla="*/ 0 60000 65536"/>
                    <a:gd name="T17" fmla="*/ 0 60000 65536"/>
                    <a:gd name="T18" fmla="*/ 0 w 7"/>
                    <a:gd name="T19" fmla="*/ 0 h 30"/>
                    <a:gd name="T20" fmla="*/ 7 w 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7" h="30">
                      <a:moveTo>
                        <a:pt x="7" y="30"/>
                      </a:moveTo>
                      <a:lnTo>
                        <a:pt x="0" y="0"/>
                      </a:lnTo>
                      <a:lnTo>
                        <a:pt x="0" y="6"/>
                      </a:lnTo>
                      <a:lnTo>
                        <a:pt x="2" y="14"/>
                      </a:lnTo>
                      <a:lnTo>
                        <a:pt x="5" y="22"/>
                      </a:lnTo>
                      <a:lnTo>
                        <a:pt x="7" y="30"/>
                      </a:lnTo>
                      <a:close/>
                    </a:path>
                  </a:pathLst>
                </a:custGeom>
                <a:solidFill>
                  <a:srgbClr val="EAB2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7" name="Freeform 321"/>
                <p:cNvSpPr>
                  <a:spLocks/>
                </p:cNvSpPr>
                <p:nvPr/>
              </p:nvSpPr>
              <p:spPr bwMode="auto">
                <a:xfrm>
                  <a:off x="4843" y="1572"/>
                  <a:ext cx="9" cy="12"/>
                </a:xfrm>
                <a:custGeom>
                  <a:avLst/>
                  <a:gdLst>
                    <a:gd name="T0" fmla="*/ 0 w 35"/>
                    <a:gd name="T1" fmla="*/ 0 h 48"/>
                    <a:gd name="T2" fmla="*/ 0 w 35"/>
                    <a:gd name="T3" fmla="*/ 0 h 48"/>
                    <a:gd name="T4" fmla="*/ 0 w 35"/>
                    <a:gd name="T5" fmla="*/ 0 h 48"/>
                    <a:gd name="T6" fmla="*/ 0 w 35"/>
                    <a:gd name="T7" fmla="*/ 0 h 48"/>
                    <a:gd name="T8" fmla="*/ 0 w 35"/>
                    <a:gd name="T9" fmla="*/ 0 h 48"/>
                    <a:gd name="T10" fmla="*/ 0 w 35"/>
                    <a:gd name="T11" fmla="*/ 0 h 48"/>
                    <a:gd name="T12" fmla="*/ 0 w 35"/>
                    <a:gd name="T13" fmla="*/ 0 h 48"/>
                    <a:gd name="T14" fmla="*/ 0 60000 65536"/>
                    <a:gd name="T15" fmla="*/ 0 60000 65536"/>
                    <a:gd name="T16" fmla="*/ 0 60000 65536"/>
                    <a:gd name="T17" fmla="*/ 0 60000 65536"/>
                    <a:gd name="T18" fmla="*/ 0 60000 65536"/>
                    <a:gd name="T19" fmla="*/ 0 60000 65536"/>
                    <a:gd name="T20" fmla="*/ 0 60000 65536"/>
                    <a:gd name="T21" fmla="*/ 0 w 35"/>
                    <a:gd name="T22" fmla="*/ 0 h 48"/>
                    <a:gd name="T23" fmla="*/ 35 w 35"/>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48">
                      <a:moveTo>
                        <a:pt x="10" y="0"/>
                      </a:moveTo>
                      <a:lnTo>
                        <a:pt x="35" y="48"/>
                      </a:lnTo>
                      <a:lnTo>
                        <a:pt x="0" y="48"/>
                      </a:lnTo>
                      <a:lnTo>
                        <a:pt x="3" y="36"/>
                      </a:lnTo>
                      <a:lnTo>
                        <a:pt x="5" y="23"/>
                      </a:lnTo>
                      <a:lnTo>
                        <a:pt x="8" y="12"/>
                      </a:lnTo>
                      <a:lnTo>
                        <a:pt x="10" y="0"/>
                      </a:lnTo>
                      <a:close/>
                    </a:path>
                  </a:pathLst>
                </a:custGeom>
                <a:solidFill>
                  <a:srgbClr val="B554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8" name="Freeform 322"/>
                <p:cNvSpPr>
                  <a:spLocks/>
                </p:cNvSpPr>
                <p:nvPr/>
              </p:nvSpPr>
              <p:spPr bwMode="auto">
                <a:xfrm>
                  <a:off x="4843" y="1563"/>
                  <a:ext cx="18" cy="21"/>
                </a:xfrm>
                <a:custGeom>
                  <a:avLst/>
                  <a:gdLst>
                    <a:gd name="T0" fmla="*/ 0 w 70"/>
                    <a:gd name="T1" fmla="*/ 0 h 85"/>
                    <a:gd name="T2" fmla="*/ 0 w 70"/>
                    <a:gd name="T3" fmla="*/ 0 h 85"/>
                    <a:gd name="T4" fmla="*/ 0 w 70"/>
                    <a:gd name="T5" fmla="*/ 0 h 85"/>
                    <a:gd name="T6" fmla="*/ 0 w 70"/>
                    <a:gd name="T7" fmla="*/ 0 h 85"/>
                    <a:gd name="T8" fmla="*/ 0 w 70"/>
                    <a:gd name="T9" fmla="*/ 0 h 85"/>
                    <a:gd name="T10" fmla="*/ 0 w 70"/>
                    <a:gd name="T11" fmla="*/ 0 h 85"/>
                    <a:gd name="T12" fmla="*/ 0 w 70"/>
                    <a:gd name="T13" fmla="*/ 0 h 85"/>
                    <a:gd name="T14" fmla="*/ 0 w 70"/>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85"/>
                    <a:gd name="T26" fmla="*/ 70 w 70"/>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85">
                      <a:moveTo>
                        <a:pt x="3" y="85"/>
                      </a:moveTo>
                      <a:lnTo>
                        <a:pt x="0" y="78"/>
                      </a:lnTo>
                      <a:lnTo>
                        <a:pt x="5" y="60"/>
                      </a:lnTo>
                      <a:lnTo>
                        <a:pt x="13" y="37"/>
                      </a:lnTo>
                      <a:lnTo>
                        <a:pt x="19" y="19"/>
                      </a:lnTo>
                      <a:lnTo>
                        <a:pt x="24" y="0"/>
                      </a:lnTo>
                      <a:lnTo>
                        <a:pt x="70" y="85"/>
                      </a:lnTo>
                      <a:lnTo>
                        <a:pt x="3" y="85"/>
                      </a:lnTo>
                      <a:close/>
                    </a:path>
                  </a:pathLst>
                </a:custGeom>
                <a:solidFill>
                  <a:srgbClr val="B554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9" name="Freeform 323"/>
                <p:cNvSpPr>
                  <a:spLocks/>
                </p:cNvSpPr>
                <p:nvPr/>
              </p:nvSpPr>
              <p:spPr bwMode="auto">
                <a:xfrm>
                  <a:off x="4846" y="1555"/>
                  <a:ext cx="23" cy="29"/>
                </a:xfrm>
                <a:custGeom>
                  <a:avLst/>
                  <a:gdLst>
                    <a:gd name="T0" fmla="*/ 0 w 90"/>
                    <a:gd name="T1" fmla="*/ 1 h 115"/>
                    <a:gd name="T2" fmla="*/ 0 w 90"/>
                    <a:gd name="T3" fmla="*/ 0 h 115"/>
                    <a:gd name="T4" fmla="*/ 0 w 90"/>
                    <a:gd name="T5" fmla="*/ 0 h 115"/>
                    <a:gd name="T6" fmla="*/ 0 w 90"/>
                    <a:gd name="T7" fmla="*/ 0 h 115"/>
                    <a:gd name="T8" fmla="*/ 0 w 90"/>
                    <a:gd name="T9" fmla="*/ 0 h 115"/>
                    <a:gd name="T10" fmla="*/ 0 w 90"/>
                    <a:gd name="T11" fmla="*/ 0 h 115"/>
                    <a:gd name="T12" fmla="*/ 1 w 90"/>
                    <a:gd name="T13" fmla="*/ 1 h 115"/>
                    <a:gd name="T14" fmla="*/ 0 w 90"/>
                    <a:gd name="T15" fmla="*/ 1 h 115"/>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5"/>
                    <a:gd name="T26" fmla="*/ 90 w 90"/>
                    <a:gd name="T27" fmla="*/ 115 h 1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5">
                      <a:moveTo>
                        <a:pt x="25" y="115"/>
                      </a:moveTo>
                      <a:lnTo>
                        <a:pt x="0" y="67"/>
                      </a:lnTo>
                      <a:lnTo>
                        <a:pt x="6" y="51"/>
                      </a:lnTo>
                      <a:lnTo>
                        <a:pt x="14" y="32"/>
                      </a:lnTo>
                      <a:lnTo>
                        <a:pt x="20" y="16"/>
                      </a:lnTo>
                      <a:lnTo>
                        <a:pt x="25" y="0"/>
                      </a:lnTo>
                      <a:lnTo>
                        <a:pt x="90" y="115"/>
                      </a:lnTo>
                      <a:lnTo>
                        <a:pt x="25" y="115"/>
                      </a:lnTo>
                      <a:close/>
                    </a:path>
                  </a:pathLst>
                </a:custGeom>
                <a:solidFill>
                  <a:srgbClr val="B55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0" name="Freeform 324"/>
                <p:cNvSpPr>
                  <a:spLocks/>
                </p:cNvSpPr>
                <p:nvPr/>
              </p:nvSpPr>
              <p:spPr bwMode="auto">
                <a:xfrm>
                  <a:off x="4850" y="1547"/>
                  <a:ext cx="28" cy="37"/>
                </a:xfrm>
                <a:custGeom>
                  <a:avLst/>
                  <a:gdLst>
                    <a:gd name="T0" fmla="*/ 0 w 115"/>
                    <a:gd name="T1" fmla="*/ 1 h 148"/>
                    <a:gd name="T2" fmla="*/ 0 w 115"/>
                    <a:gd name="T3" fmla="*/ 0 h 148"/>
                    <a:gd name="T4" fmla="*/ 0 w 115"/>
                    <a:gd name="T5" fmla="*/ 0 h 148"/>
                    <a:gd name="T6" fmla="*/ 0 w 115"/>
                    <a:gd name="T7" fmla="*/ 0 h 148"/>
                    <a:gd name="T8" fmla="*/ 0 w 115"/>
                    <a:gd name="T9" fmla="*/ 0 h 148"/>
                    <a:gd name="T10" fmla="*/ 0 w 115"/>
                    <a:gd name="T11" fmla="*/ 0 h 148"/>
                    <a:gd name="T12" fmla="*/ 0 w 115"/>
                    <a:gd name="T13" fmla="*/ 1 h 148"/>
                    <a:gd name="T14" fmla="*/ 0 w 115"/>
                    <a:gd name="T15" fmla="*/ 1 h 14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148"/>
                    <a:gd name="T26" fmla="*/ 115 w 115"/>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148">
                      <a:moveTo>
                        <a:pt x="46" y="148"/>
                      </a:moveTo>
                      <a:lnTo>
                        <a:pt x="0" y="63"/>
                      </a:lnTo>
                      <a:lnTo>
                        <a:pt x="6" y="47"/>
                      </a:lnTo>
                      <a:lnTo>
                        <a:pt x="11" y="30"/>
                      </a:lnTo>
                      <a:lnTo>
                        <a:pt x="16" y="17"/>
                      </a:lnTo>
                      <a:lnTo>
                        <a:pt x="25" y="0"/>
                      </a:lnTo>
                      <a:lnTo>
                        <a:pt x="115" y="148"/>
                      </a:lnTo>
                      <a:lnTo>
                        <a:pt x="46" y="148"/>
                      </a:lnTo>
                      <a:close/>
                    </a:path>
                  </a:pathLst>
                </a:custGeom>
                <a:solidFill>
                  <a:srgbClr val="B759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1" name="Freeform 325"/>
                <p:cNvSpPr>
                  <a:spLocks/>
                </p:cNvSpPr>
                <p:nvPr/>
              </p:nvSpPr>
              <p:spPr bwMode="auto">
                <a:xfrm>
                  <a:off x="4852" y="1539"/>
                  <a:ext cx="34" cy="45"/>
                </a:xfrm>
                <a:custGeom>
                  <a:avLst/>
                  <a:gdLst>
                    <a:gd name="T0" fmla="*/ 0 w 136"/>
                    <a:gd name="T1" fmla="*/ 1 h 178"/>
                    <a:gd name="T2" fmla="*/ 0 w 136"/>
                    <a:gd name="T3" fmla="*/ 0 h 178"/>
                    <a:gd name="T4" fmla="*/ 0 w 136"/>
                    <a:gd name="T5" fmla="*/ 0 h 178"/>
                    <a:gd name="T6" fmla="*/ 0 w 136"/>
                    <a:gd name="T7" fmla="*/ 0 h 178"/>
                    <a:gd name="T8" fmla="*/ 0 w 136"/>
                    <a:gd name="T9" fmla="*/ 0 h 178"/>
                    <a:gd name="T10" fmla="*/ 0 w 136"/>
                    <a:gd name="T11" fmla="*/ 0 h 178"/>
                    <a:gd name="T12" fmla="*/ 1 w 136"/>
                    <a:gd name="T13" fmla="*/ 1 h 178"/>
                    <a:gd name="T14" fmla="*/ 0 w 136"/>
                    <a:gd name="T15" fmla="*/ 1 h 178"/>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78"/>
                    <a:gd name="T26" fmla="*/ 136 w 136"/>
                    <a:gd name="T27" fmla="*/ 178 h 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78">
                      <a:moveTo>
                        <a:pt x="65" y="178"/>
                      </a:moveTo>
                      <a:lnTo>
                        <a:pt x="0" y="63"/>
                      </a:lnTo>
                      <a:lnTo>
                        <a:pt x="8" y="44"/>
                      </a:lnTo>
                      <a:lnTo>
                        <a:pt x="16" y="28"/>
                      </a:lnTo>
                      <a:lnTo>
                        <a:pt x="21" y="14"/>
                      </a:lnTo>
                      <a:lnTo>
                        <a:pt x="30" y="0"/>
                      </a:lnTo>
                      <a:lnTo>
                        <a:pt x="136" y="178"/>
                      </a:lnTo>
                      <a:lnTo>
                        <a:pt x="65" y="178"/>
                      </a:lnTo>
                      <a:close/>
                    </a:path>
                  </a:pathLst>
                </a:custGeom>
                <a:solidFill>
                  <a:srgbClr val="B75B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2" name="Freeform 326"/>
                <p:cNvSpPr>
                  <a:spLocks/>
                </p:cNvSpPr>
                <p:nvPr/>
              </p:nvSpPr>
              <p:spPr bwMode="auto">
                <a:xfrm>
                  <a:off x="4856" y="1532"/>
                  <a:ext cx="36" cy="52"/>
                </a:xfrm>
                <a:custGeom>
                  <a:avLst/>
                  <a:gdLst>
                    <a:gd name="T0" fmla="*/ 1 w 143"/>
                    <a:gd name="T1" fmla="*/ 1 h 208"/>
                    <a:gd name="T2" fmla="*/ 0 w 143"/>
                    <a:gd name="T3" fmla="*/ 0 h 208"/>
                    <a:gd name="T4" fmla="*/ 0 w 143"/>
                    <a:gd name="T5" fmla="*/ 0 h 208"/>
                    <a:gd name="T6" fmla="*/ 0 w 143"/>
                    <a:gd name="T7" fmla="*/ 0 h 208"/>
                    <a:gd name="T8" fmla="*/ 0 w 143"/>
                    <a:gd name="T9" fmla="*/ 0 h 208"/>
                    <a:gd name="T10" fmla="*/ 0 w 143"/>
                    <a:gd name="T11" fmla="*/ 0 h 208"/>
                    <a:gd name="T12" fmla="*/ 1 w 143"/>
                    <a:gd name="T13" fmla="*/ 1 h 208"/>
                    <a:gd name="T14" fmla="*/ 1 w 143"/>
                    <a:gd name="T15" fmla="*/ 1 h 208"/>
                    <a:gd name="T16" fmla="*/ 1 w 143"/>
                    <a:gd name="T17" fmla="*/ 1 h 208"/>
                    <a:gd name="T18" fmla="*/ 1 w 143"/>
                    <a:gd name="T19" fmla="*/ 1 h 208"/>
                    <a:gd name="T20" fmla="*/ 1 w 143"/>
                    <a:gd name="T21" fmla="*/ 1 h 208"/>
                    <a:gd name="T22" fmla="*/ 1 w 143"/>
                    <a:gd name="T23" fmla="*/ 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208"/>
                    <a:gd name="T38" fmla="*/ 143 w 143"/>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208">
                      <a:moveTo>
                        <a:pt x="90" y="208"/>
                      </a:moveTo>
                      <a:lnTo>
                        <a:pt x="0" y="60"/>
                      </a:lnTo>
                      <a:lnTo>
                        <a:pt x="10" y="44"/>
                      </a:lnTo>
                      <a:lnTo>
                        <a:pt x="19" y="30"/>
                      </a:lnTo>
                      <a:lnTo>
                        <a:pt x="27" y="17"/>
                      </a:lnTo>
                      <a:lnTo>
                        <a:pt x="32" y="0"/>
                      </a:lnTo>
                      <a:lnTo>
                        <a:pt x="143" y="185"/>
                      </a:lnTo>
                      <a:lnTo>
                        <a:pt x="141" y="190"/>
                      </a:lnTo>
                      <a:lnTo>
                        <a:pt x="138" y="196"/>
                      </a:lnTo>
                      <a:lnTo>
                        <a:pt x="136" y="201"/>
                      </a:lnTo>
                      <a:lnTo>
                        <a:pt x="136" y="208"/>
                      </a:lnTo>
                      <a:lnTo>
                        <a:pt x="90" y="208"/>
                      </a:lnTo>
                      <a:close/>
                    </a:path>
                  </a:pathLst>
                </a:custGeom>
                <a:solidFill>
                  <a:srgbClr val="BA5E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3" name="Freeform 327"/>
                <p:cNvSpPr>
                  <a:spLocks/>
                </p:cNvSpPr>
                <p:nvPr/>
              </p:nvSpPr>
              <p:spPr bwMode="auto">
                <a:xfrm>
                  <a:off x="4860" y="1526"/>
                  <a:ext cx="34" cy="58"/>
                </a:xfrm>
                <a:custGeom>
                  <a:avLst/>
                  <a:gdLst>
                    <a:gd name="T0" fmla="*/ 0 w 139"/>
                    <a:gd name="T1" fmla="*/ 1 h 232"/>
                    <a:gd name="T2" fmla="*/ 0 w 139"/>
                    <a:gd name="T3" fmla="*/ 0 h 232"/>
                    <a:gd name="T4" fmla="*/ 0 w 139"/>
                    <a:gd name="T5" fmla="*/ 0 h 232"/>
                    <a:gd name="T6" fmla="*/ 0 w 139"/>
                    <a:gd name="T7" fmla="*/ 0 h 232"/>
                    <a:gd name="T8" fmla="*/ 0 w 139"/>
                    <a:gd name="T9" fmla="*/ 0 h 232"/>
                    <a:gd name="T10" fmla="*/ 0 w 139"/>
                    <a:gd name="T11" fmla="*/ 0 h 232"/>
                    <a:gd name="T12" fmla="*/ 0 w 139"/>
                    <a:gd name="T13" fmla="*/ 1 h 232"/>
                    <a:gd name="T14" fmla="*/ 0 w 139"/>
                    <a:gd name="T15" fmla="*/ 1 h 232"/>
                    <a:gd name="T16" fmla="*/ 0 w 139"/>
                    <a:gd name="T17" fmla="*/ 1 h 232"/>
                    <a:gd name="T18" fmla="*/ 0 w 139"/>
                    <a:gd name="T19" fmla="*/ 1 h 232"/>
                    <a:gd name="T20" fmla="*/ 0 w 139"/>
                    <a:gd name="T21" fmla="*/ 1 h 232"/>
                    <a:gd name="T22" fmla="*/ 0 w 139"/>
                    <a:gd name="T23" fmla="*/ 1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232"/>
                    <a:gd name="T38" fmla="*/ 139 w 139"/>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232">
                      <a:moveTo>
                        <a:pt x="106" y="232"/>
                      </a:moveTo>
                      <a:lnTo>
                        <a:pt x="0" y="54"/>
                      </a:lnTo>
                      <a:lnTo>
                        <a:pt x="8" y="41"/>
                      </a:lnTo>
                      <a:lnTo>
                        <a:pt x="19" y="27"/>
                      </a:lnTo>
                      <a:lnTo>
                        <a:pt x="27" y="13"/>
                      </a:lnTo>
                      <a:lnTo>
                        <a:pt x="35" y="0"/>
                      </a:lnTo>
                      <a:lnTo>
                        <a:pt x="139" y="177"/>
                      </a:lnTo>
                      <a:lnTo>
                        <a:pt x="132" y="190"/>
                      </a:lnTo>
                      <a:lnTo>
                        <a:pt x="130" y="202"/>
                      </a:lnTo>
                      <a:lnTo>
                        <a:pt x="125" y="214"/>
                      </a:lnTo>
                      <a:lnTo>
                        <a:pt x="120" y="232"/>
                      </a:lnTo>
                      <a:lnTo>
                        <a:pt x="106" y="232"/>
                      </a:lnTo>
                      <a:close/>
                    </a:path>
                  </a:pathLst>
                </a:custGeom>
                <a:solidFill>
                  <a:srgbClr val="BA60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4" name="Freeform 328"/>
                <p:cNvSpPr>
                  <a:spLocks/>
                </p:cNvSpPr>
                <p:nvPr/>
              </p:nvSpPr>
              <p:spPr bwMode="auto">
                <a:xfrm>
                  <a:off x="4864" y="1520"/>
                  <a:ext cx="34" cy="58"/>
                </a:xfrm>
                <a:custGeom>
                  <a:avLst/>
                  <a:gdLst>
                    <a:gd name="T0" fmla="*/ 0 w 139"/>
                    <a:gd name="T1" fmla="*/ 1 h 231"/>
                    <a:gd name="T2" fmla="*/ 0 w 139"/>
                    <a:gd name="T3" fmla="*/ 0 h 231"/>
                    <a:gd name="T4" fmla="*/ 0 w 139"/>
                    <a:gd name="T5" fmla="*/ 0 h 231"/>
                    <a:gd name="T6" fmla="*/ 0 w 139"/>
                    <a:gd name="T7" fmla="*/ 0 h 231"/>
                    <a:gd name="T8" fmla="*/ 0 w 139"/>
                    <a:gd name="T9" fmla="*/ 0 h 231"/>
                    <a:gd name="T10" fmla="*/ 0 w 139"/>
                    <a:gd name="T11" fmla="*/ 0 h 231"/>
                    <a:gd name="T12" fmla="*/ 0 w 139"/>
                    <a:gd name="T13" fmla="*/ 1 h 231"/>
                    <a:gd name="T14" fmla="*/ 0 w 139"/>
                    <a:gd name="T15" fmla="*/ 1 h 231"/>
                    <a:gd name="T16" fmla="*/ 0 w 139"/>
                    <a:gd name="T17" fmla="*/ 1 h 231"/>
                    <a:gd name="T18" fmla="*/ 0 w 139"/>
                    <a:gd name="T19" fmla="*/ 1 h 231"/>
                    <a:gd name="T20" fmla="*/ 0 w 139"/>
                    <a:gd name="T21" fmla="*/ 1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31"/>
                    <a:gd name="T35" fmla="*/ 139 w 139"/>
                    <a:gd name="T36" fmla="*/ 231 h 2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31">
                      <a:moveTo>
                        <a:pt x="111" y="231"/>
                      </a:moveTo>
                      <a:lnTo>
                        <a:pt x="0" y="46"/>
                      </a:lnTo>
                      <a:lnTo>
                        <a:pt x="8" y="35"/>
                      </a:lnTo>
                      <a:lnTo>
                        <a:pt x="19" y="22"/>
                      </a:lnTo>
                      <a:lnTo>
                        <a:pt x="30" y="11"/>
                      </a:lnTo>
                      <a:lnTo>
                        <a:pt x="38" y="0"/>
                      </a:lnTo>
                      <a:lnTo>
                        <a:pt x="139" y="169"/>
                      </a:lnTo>
                      <a:lnTo>
                        <a:pt x="134" y="185"/>
                      </a:lnTo>
                      <a:lnTo>
                        <a:pt x="125" y="201"/>
                      </a:lnTo>
                      <a:lnTo>
                        <a:pt x="116" y="215"/>
                      </a:lnTo>
                      <a:lnTo>
                        <a:pt x="111" y="231"/>
                      </a:lnTo>
                      <a:close/>
                    </a:path>
                  </a:pathLst>
                </a:custGeom>
                <a:solidFill>
                  <a:srgbClr val="BA6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5" name="Freeform 329"/>
                <p:cNvSpPr>
                  <a:spLocks/>
                </p:cNvSpPr>
                <p:nvPr/>
              </p:nvSpPr>
              <p:spPr bwMode="auto">
                <a:xfrm>
                  <a:off x="4869" y="1516"/>
                  <a:ext cx="34" cy="54"/>
                </a:xfrm>
                <a:custGeom>
                  <a:avLst/>
                  <a:gdLst>
                    <a:gd name="T0" fmla="*/ 0 w 139"/>
                    <a:gd name="T1" fmla="*/ 1 h 217"/>
                    <a:gd name="T2" fmla="*/ 0 w 139"/>
                    <a:gd name="T3" fmla="*/ 0 h 217"/>
                    <a:gd name="T4" fmla="*/ 0 w 139"/>
                    <a:gd name="T5" fmla="*/ 0 h 217"/>
                    <a:gd name="T6" fmla="*/ 0 w 139"/>
                    <a:gd name="T7" fmla="*/ 0 h 217"/>
                    <a:gd name="T8" fmla="*/ 0 w 139"/>
                    <a:gd name="T9" fmla="*/ 0 h 217"/>
                    <a:gd name="T10" fmla="*/ 0 w 139"/>
                    <a:gd name="T11" fmla="*/ 0 h 217"/>
                    <a:gd name="T12" fmla="*/ 0 w 139"/>
                    <a:gd name="T13" fmla="*/ 0 h 217"/>
                    <a:gd name="T14" fmla="*/ 0 w 139"/>
                    <a:gd name="T15" fmla="*/ 1 h 217"/>
                    <a:gd name="T16" fmla="*/ 0 w 139"/>
                    <a:gd name="T17" fmla="*/ 1 h 217"/>
                    <a:gd name="T18" fmla="*/ 0 w 139"/>
                    <a:gd name="T19" fmla="*/ 1 h 217"/>
                    <a:gd name="T20" fmla="*/ 0 w 139"/>
                    <a:gd name="T21" fmla="*/ 1 h 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17"/>
                    <a:gd name="T35" fmla="*/ 139 w 139"/>
                    <a:gd name="T36" fmla="*/ 217 h 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17">
                      <a:moveTo>
                        <a:pt x="104" y="217"/>
                      </a:moveTo>
                      <a:lnTo>
                        <a:pt x="0" y="40"/>
                      </a:lnTo>
                      <a:lnTo>
                        <a:pt x="11" y="29"/>
                      </a:lnTo>
                      <a:lnTo>
                        <a:pt x="22" y="18"/>
                      </a:lnTo>
                      <a:lnTo>
                        <a:pt x="32" y="7"/>
                      </a:lnTo>
                      <a:lnTo>
                        <a:pt x="44" y="0"/>
                      </a:lnTo>
                      <a:lnTo>
                        <a:pt x="139" y="162"/>
                      </a:lnTo>
                      <a:lnTo>
                        <a:pt x="131" y="176"/>
                      </a:lnTo>
                      <a:lnTo>
                        <a:pt x="122" y="189"/>
                      </a:lnTo>
                      <a:lnTo>
                        <a:pt x="115" y="203"/>
                      </a:lnTo>
                      <a:lnTo>
                        <a:pt x="104" y="217"/>
                      </a:lnTo>
                      <a:close/>
                    </a:path>
                  </a:pathLst>
                </a:custGeom>
                <a:solidFill>
                  <a:srgbClr val="BC63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6" name="Freeform 330"/>
                <p:cNvSpPr>
                  <a:spLocks/>
                </p:cNvSpPr>
                <p:nvPr/>
              </p:nvSpPr>
              <p:spPr bwMode="auto">
                <a:xfrm>
                  <a:off x="4873" y="1510"/>
                  <a:ext cx="35" cy="53"/>
                </a:xfrm>
                <a:custGeom>
                  <a:avLst/>
                  <a:gdLst>
                    <a:gd name="T0" fmla="*/ 1 w 138"/>
                    <a:gd name="T1" fmla="*/ 1 h 210"/>
                    <a:gd name="T2" fmla="*/ 0 w 138"/>
                    <a:gd name="T3" fmla="*/ 0 h 210"/>
                    <a:gd name="T4" fmla="*/ 0 w 138"/>
                    <a:gd name="T5" fmla="*/ 0 h 210"/>
                    <a:gd name="T6" fmla="*/ 0 w 138"/>
                    <a:gd name="T7" fmla="*/ 0 h 210"/>
                    <a:gd name="T8" fmla="*/ 0 w 138"/>
                    <a:gd name="T9" fmla="*/ 0 h 210"/>
                    <a:gd name="T10" fmla="*/ 0 w 138"/>
                    <a:gd name="T11" fmla="*/ 0 h 210"/>
                    <a:gd name="T12" fmla="*/ 1 w 138"/>
                    <a:gd name="T13" fmla="*/ 1 h 210"/>
                    <a:gd name="T14" fmla="*/ 1 w 138"/>
                    <a:gd name="T15" fmla="*/ 1 h 210"/>
                    <a:gd name="T16" fmla="*/ 1 w 138"/>
                    <a:gd name="T17" fmla="*/ 1 h 210"/>
                    <a:gd name="T18" fmla="*/ 1 w 138"/>
                    <a:gd name="T19" fmla="*/ 1 h 210"/>
                    <a:gd name="T20" fmla="*/ 1 w 138"/>
                    <a:gd name="T21" fmla="*/ 1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210"/>
                    <a:gd name="T35" fmla="*/ 138 w 138"/>
                    <a:gd name="T36" fmla="*/ 210 h 2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210">
                      <a:moveTo>
                        <a:pt x="101" y="210"/>
                      </a:moveTo>
                      <a:lnTo>
                        <a:pt x="0" y="41"/>
                      </a:lnTo>
                      <a:lnTo>
                        <a:pt x="11" y="30"/>
                      </a:lnTo>
                      <a:lnTo>
                        <a:pt x="22" y="20"/>
                      </a:lnTo>
                      <a:lnTo>
                        <a:pt x="32" y="9"/>
                      </a:lnTo>
                      <a:lnTo>
                        <a:pt x="43" y="0"/>
                      </a:lnTo>
                      <a:lnTo>
                        <a:pt x="138" y="159"/>
                      </a:lnTo>
                      <a:lnTo>
                        <a:pt x="128" y="172"/>
                      </a:lnTo>
                      <a:lnTo>
                        <a:pt x="120" y="185"/>
                      </a:lnTo>
                      <a:lnTo>
                        <a:pt x="108" y="196"/>
                      </a:lnTo>
                      <a:lnTo>
                        <a:pt x="101" y="210"/>
                      </a:lnTo>
                      <a:close/>
                    </a:path>
                  </a:pathLst>
                </a:custGeom>
                <a:solidFill>
                  <a:srgbClr val="BC66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7" name="Freeform 331"/>
                <p:cNvSpPr>
                  <a:spLocks/>
                </p:cNvSpPr>
                <p:nvPr/>
              </p:nvSpPr>
              <p:spPr bwMode="auto">
                <a:xfrm>
                  <a:off x="4879" y="1506"/>
                  <a:ext cx="33" cy="50"/>
                </a:xfrm>
                <a:custGeom>
                  <a:avLst/>
                  <a:gdLst>
                    <a:gd name="T0" fmla="*/ 1 w 130"/>
                    <a:gd name="T1" fmla="*/ 1 h 201"/>
                    <a:gd name="T2" fmla="*/ 0 w 130"/>
                    <a:gd name="T3" fmla="*/ 0 h 201"/>
                    <a:gd name="T4" fmla="*/ 0 w 130"/>
                    <a:gd name="T5" fmla="*/ 0 h 201"/>
                    <a:gd name="T6" fmla="*/ 0 w 130"/>
                    <a:gd name="T7" fmla="*/ 0 h 201"/>
                    <a:gd name="T8" fmla="*/ 0 w 130"/>
                    <a:gd name="T9" fmla="*/ 0 h 201"/>
                    <a:gd name="T10" fmla="*/ 0 w 130"/>
                    <a:gd name="T11" fmla="*/ 0 h 201"/>
                    <a:gd name="T12" fmla="*/ 1 w 130"/>
                    <a:gd name="T13" fmla="*/ 0 h 201"/>
                    <a:gd name="T14" fmla="*/ 1 w 130"/>
                    <a:gd name="T15" fmla="*/ 0 h 201"/>
                    <a:gd name="T16" fmla="*/ 1 w 130"/>
                    <a:gd name="T17" fmla="*/ 1 h 201"/>
                    <a:gd name="T18" fmla="*/ 1 w 130"/>
                    <a:gd name="T19" fmla="*/ 1 h 201"/>
                    <a:gd name="T20" fmla="*/ 1 w 130"/>
                    <a:gd name="T21" fmla="*/ 1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201"/>
                    <a:gd name="T35" fmla="*/ 130 w 130"/>
                    <a:gd name="T36" fmla="*/ 201 h 2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201">
                      <a:moveTo>
                        <a:pt x="95" y="201"/>
                      </a:moveTo>
                      <a:lnTo>
                        <a:pt x="0" y="39"/>
                      </a:lnTo>
                      <a:lnTo>
                        <a:pt x="7" y="27"/>
                      </a:lnTo>
                      <a:lnTo>
                        <a:pt x="18" y="16"/>
                      </a:lnTo>
                      <a:lnTo>
                        <a:pt x="30" y="9"/>
                      </a:lnTo>
                      <a:lnTo>
                        <a:pt x="41" y="0"/>
                      </a:lnTo>
                      <a:lnTo>
                        <a:pt x="130" y="150"/>
                      </a:lnTo>
                      <a:lnTo>
                        <a:pt x="122" y="163"/>
                      </a:lnTo>
                      <a:lnTo>
                        <a:pt x="113" y="175"/>
                      </a:lnTo>
                      <a:lnTo>
                        <a:pt x="103" y="188"/>
                      </a:lnTo>
                      <a:lnTo>
                        <a:pt x="95" y="201"/>
                      </a:lnTo>
                      <a:close/>
                    </a:path>
                  </a:pathLst>
                </a:custGeom>
                <a:solidFill>
                  <a:srgbClr val="BC68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8" name="Freeform 332"/>
                <p:cNvSpPr>
                  <a:spLocks/>
                </p:cNvSpPr>
                <p:nvPr/>
              </p:nvSpPr>
              <p:spPr bwMode="auto">
                <a:xfrm>
                  <a:off x="4884" y="1501"/>
                  <a:ext cx="33" cy="49"/>
                </a:xfrm>
                <a:custGeom>
                  <a:avLst/>
                  <a:gdLst>
                    <a:gd name="T0" fmla="*/ 1 w 131"/>
                    <a:gd name="T1" fmla="*/ 1 h 196"/>
                    <a:gd name="T2" fmla="*/ 0 w 131"/>
                    <a:gd name="T3" fmla="*/ 0 h 196"/>
                    <a:gd name="T4" fmla="*/ 0 w 131"/>
                    <a:gd name="T5" fmla="*/ 0 h 196"/>
                    <a:gd name="T6" fmla="*/ 0 w 131"/>
                    <a:gd name="T7" fmla="*/ 0 h 196"/>
                    <a:gd name="T8" fmla="*/ 0 w 131"/>
                    <a:gd name="T9" fmla="*/ 0 h 196"/>
                    <a:gd name="T10" fmla="*/ 0 w 131"/>
                    <a:gd name="T11" fmla="*/ 0 h 196"/>
                    <a:gd name="T12" fmla="*/ 1 w 131"/>
                    <a:gd name="T13" fmla="*/ 1 h 196"/>
                    <a:gd name="T14" fmla="*/ 1 w 131"/>
                    <a:gd name="T15" fmla="*/ 1 h 196"/>
                    <a:gd name="T16" fmla="*/ 1 w 131"/>
                    <a:gd name="T17" fmla="*/ 1 h 196"/>
                    <a:gd name="T18" fmla="*/ 1 w 131"/>
                    <a:gd name="T19" fmla="*/ 1 h 196"/>
                    <a:gd name="T20" fmla="*/ 1 w 131"/>
                    <a:gd name="T21" fmla="*/ 1 h 1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96"/>
                    <a:gd name="T35" fmla="*/ 131 w 131"/>
                    <a:gd name="T36" fmla="*/ 196 h 1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96">
                      <a:moveTo>
                        <a:pt x="95" y="196"/>
                      </a:moveTo>
                      <a:lnTo>
                        <a:pt x="0" y="37"/>
                      </a:lnTo>
                      <a:lnTo>
                        <a:pt x="12" y="27"/>
                      </a:lnTo>
                      <a:lnTo>
                        <a:pt x="23" y="18"/>
                      </a:lnTo>
                      <a:lnTo>
                        <a:pt x="35" y="11"/>
                      </a:lnTo>
                      <a:lnTo>
                        <a:pt x="47" y="0"/>
                      </a:lnTo>
                      <a:lnTo>
                        <a:pt x="131" y="146"/>
                      </a:lnTo>
                      <a:lnTo>
                        <a:pt x="123" y="157"/>
                      </a:lnTo>
                      <a:lnTo>
                        <a:pt x="112" y="171"/>
                      </a:lnTo>
                      <a:lnTo>
                        <a:pt x="104" y="182"/>
                      </a:lnTo>
                      <a:lnTo>
                        <a:pt x="95" y="196"/>
                      </a:lnTo>
                      <a:close/>
                    </a:path>
                  </a:pathLst>
                </a:custGeom>
                <a:solidFill>
                  <a:srgbClr val="BF6B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9" name="Freeform 333"/>
                <p:cNvSpPr>
                  <a:spLocks/>
                </p:cNvSpPr>
                <p:nvPr/>
              </p:nvSpPr>
              <p:spPr bwMode="auto">
                <a:xfrm>
                  <a:off x="4890" y="1496"/>
                  <a:ext cx="31" cy="48"/>
                </a:xfrm>
                <a:custGeom>
                  <a:avLst/>
                  <a:gdLst>
                    <a:gd name="T0" fmla="*/ 0 w 127"/>
                    <a:gd name="T1" fmla="*/ 1 h 188"/>
                    <a:gd name="T2" fmla="*/ 0 w 127"/>
                    <a:gd name="T3" fmla="*/ 0 h 188"/>
                    <a:gd name="T4" fmla="*/ 0 w 127"/>
                    <a:gd name="T5" fmla="*/ 0 h 188"/>
                    <a:gd name="T6" fmla="*/ 0 w 127"/>
                    <a:gd name="T7" fmla="*/ 0 h 188"/>
                    <a:gd name="T8" fmla="*/ 0 w 127"/>
                    <a:gd name="T9" fmla="*/ 0 h 188"/>
                    <a:gd name="T10" fmla="*/ 0 w 127"/>
                    <a:gd name="T11" fmla="*/ 0 h 188"/>
                    <a:gd name="T12" fmla="*/ 0 w 127"/>
                    <a:gd name="T13" fmla="*/ 1 h 188"/>
                    <a:gd name="T14" fmla="*/ 0 w 127"/>
                    <a:gd name="T15" fmla="*/ 1 h 188"/>
                    <a:gd name="T16" fmla="*/ 0 w 127"/>
                    <a:gd name="T17" fmla="*/ 1 h 188"/>
                    <a:gd name="T18" fmla="*/ 0 w 127"/>
                    <a:gd name="T19" fmla="*/ 1 h 188"/>
                    <a:gd name="T20" fmla="*/ 0 w 12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88"/>
                    <a:gd name="T35" fmla="*/ 127 w 12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88">
                      <a:moveTo>
                        <a:pt x="89" y="188"/>
                      </a:moveTo>
                      <a:lnTo>
                        <a:pt x="0" y="38"/>
                      </a:lnTo>
                      <a:lnTo>
                        <a:pt x="10" y="28"/>
                      </a:lnTo>
                      <a:lnTo>
                        <a:pt x="24" y="19"/>
                      </a:lnTo>
                      <a:lnTo>
                        <a:pt x="35" y="8"/>
                      </a:lnTo>
                      <a:lnTo>
                        <a:pt x="46" y="0"/>
                      </a:lnTo>
                      <a:lnTo>
                        <a:pt x="127" y="147"/>
                      </a:lnTo>
                      <a:lnTo>
                        <a:pt x="118" y="155"/>
                      </a:lnTo>
                      <a:lnTo>
                        <a:pt x="108" y="166"/>
                      </a:lnTo>
                      <a:lnTo>
                        <a:pt x="97" y="177"/>
                      </a:lnTo>
                      <a:lnTo>
                        <a:pt x="89" y="188"/>
                      </a:lnTo>
                      <a:close/>
                    </a:path>
                  </a:pathLst>
                </a:custGeom>
                <a:solidFill>
                  <a:srgbClr val="BF6D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0" name="Freeform 334"/>
                <p:cNvSpPr>
                  <a:spLocks/>
                </p:cNvSpPr>
                <p:nvPr/>
              </p:nvSpPr>
              <p:spPr bwMode="auto">
                <a:xfrm>
                  <a:off x="4896" y="1493"/>
                  <a:ext cx="32" cy="44"/>
                </a:xfrm>
                <a:custGeom>
                  <a:avLst/>
                  <a:gdLst>
                    <a:gd name="T0" fmla="*/ 0 w 127"/>
                    <a:gd name="T1" fmla="*/ 1 h 176"/>
                    <a:gd name="T2" fmla="*/ 0 w 127"/>
                    <a:gd name="T3" fmla="*/ 0 h 176"/>
                    <a:gd name="T4" fmla="*/ 0 w 127"/>
                    <a:gd name="T5" fmla="*/ 0 h 176"/>
                    <a:gd name="T6" fmla="*/ 0 w 127"/>
                    <a:gd name="T7" fmla="*/ 0 h 176"/>
                    <a:gd name="T8" fmla="*/ 0 w 127"/>
                    <a:gd name="T9" fmla="*/ 0 h 176"/>
                    <a:gd name="T10" fmla="*/ 0 w 127"/>
                    <a:gd name="T11" fmla="*/ 0 h 176"/>
                    <a:gd name="T12" fmla="*/ 1 w 127"/>
                    <a:gd name="T13" fmla="*/ 1 h 176"/>
                    <a:gd name="T14" fmla="*/ 1 w 127"/>
                    <a:gd name="T15" fmla="*/ 1 h 176"/>
                    <a:gd name="T16" fmla="*/ 1 w 127"/>
                    <a:gd name="T17" fmla="*/ 1 h 176"/>
                    <a:gd name="T18" fmla="*/ 1 w 127"/>
                    <a:gd name="T19" fmla="*/ 1 h 176"/>
                    <a:gd name="T20" fmla="*/ 0 w 127"/>
                    <a:gd name="T21" fmla="*/ 1 h 1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6"/>
                    <a:gd name="T35" fmla="*/ 127 w 127"/>
                    <a:gd name="T36" fmla="*/ 176 h 1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6">
                      <a:moveTo>
                        <a:pt x="84" y="176"/>
                      </a:moveTo>
                      <a:lnTo>
                        <a:pt x="0" y="30"/>
                      </a:lnTo>
                      <a:lnTo>
                        <a:pt x="11" y="21"/>
                      </a:lnTo>
                      <a:lnTo>
                        <a:pt x="22" y="13"/>
                      </a:lnTo>
                      <a:lnTo>
                        <a:pt x="36" y="7"/>
                      </a:lnTo>
                      <a:lnTo>
                        <a:pt x="48" y="0"/>
                      </a:lnTo>
                      <a:lnTo>
                        <a:pt x="127" y="138"/>
                      </a:lnTo>
                      <a:lnTo>
                        <a:pt x="117" y="149"/>
                      </a:lnTo>
                      <a:lnTo>
                        <a:pt x="106" y="157"/>
                      </a:lnTo>
                      <a:lnTo>
                        <a:pt x="94" y="166"/>
                      </a:lnTo>
                      <a:lnTo>
                        <a:pt x="84" y="176"/>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1" name="Freeform 335"/>
                <p:cNvSpPr>
                  <a:spLocks/>
                </p:cNvSpPr>
                <p:nvPr/>
              </p:nvSpPr>
              <p:spPr bwMode="auto">
                <a:xfrm>
                  <a:off x="4901" y="1491"/>
                  <a:ext cx="32" cy="42"/>
                </a:xfrm>
                <a:custGeom>
                  <a:avLst/>
                  <a:gdLst>
                    <a:gd name="T0" fmla="*/ 0 w 127"/>
                    <a:gd name="T1" fmla="*/ 0 h 171"/>
                    <a:gd name="T2" fmla="*/ 0 w 127"/>
                    <a:gd name="T3" fmla="*/ 0 h 171"/>
                    <a:gd name="T4" fmla="*/ 0 w 127"/>
                    <a:gd name="T5" fmla="*/ 0 h 171"/>
                    <a:gd name="T6" fmla="*/ 0 w 127"/>
                    <a:gd name="T7" fmla="*/ 0 h 171"/>
                    <a:gd name="T8" fmla="*/ 0 w 127"/>
                    <a:gd name="T9" fmla="*/ 0 h 171"/>
                    <a:gd name="T10" fmla="*/ 0 w 127"/>
                    <a:gd name="T11" fmla="*/ 0 h 171"/>
                    <a:gd name="T12" fmla="*/ 1 w 127"/>
                    <a:gd name="T13" fmla="*/ 0 h 171"/>
                    <a:gd name="T14" fmla="*/ 1 w 127"/>
                    <a:gd name="T15" fmla="*/ 0 h 171"/>
                    <a:gd name="T16" fmla="*/ 1 w 127"/>
                    <a:gd name="T17" fmla="*/ 0 h 171"/>
                    <a:gd name="T18" fmla="*/ 1 w 127"/>
                    <a:gd name="T19" fmla="*/ 0 h 171"/>
                    <a:gd name="T20" fmla="*/ 0 w 127"/>
                    <a:gd name="T21" fmla="*/ 0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1"/>
                    <a:gd name="T35" fmla="*/ 127 w 127"/>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1">
                      <a:moveTo>
                        <a:pt x="81" y="171"/>
                      </a:moveTo>
                      <a:lnTo>
                        <a:pt x="0" y="24"/>
                      </a:lnTo>
                      <a:lnTo>
                        <a:pt x="14" y="18"/>
                      </a:lnTo>
                      <a:lnTo>
                        <a:pt x="24" y="11"/>
                      </a:lnTo>
                      <a:lnTo>
                        <a:pt x="37" y="6"/>
                      </a:lnTo>
                      <a:lnTo>
                        <a:pt x="51" y="0"/>
                      </a:lnTo>
                      <a:lnTo>
                        <a:pt x="127" y="128"/>
                      </a:lnTo>
                      <a:lnTo>
                        <a:pt x="116" y="138"/>
                      </a:lnTo>
                      <a:lnTo>
                        <a:pt x="105" y="149"/>
                      </a:lnTo>
                      <a:lnTo>
                        <a:pt x="95" y="160"/>
                      </a:lnTo>
                      <a:lnTo>
                        <a:pt x="81" y="171"/>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2" name="Freeform 336"/>
                <p:cNvSpPr>
                  <a:spLocks/>
                </p:cNvSpPr>
                <p:nvPr/>
              </p:nvSpPr>
              <p:spPr bwMode="auto">
                <a:xfrm>
                  <a:off x="4908" y="1487"/>
                  <a:ext cx="31" cy="41"/>
                </a:xfrm>
                <a:custGeom>
                  <a:avLst/>
                  <a:gdLst>
                    <a:gd name="T0" fmla="*/ 0 w 125"/>
                    <a:gd name="T1" fmla="*/ 1 h 163"/>
                    <a:gd name="T2" fmla="*/ 0 w 125"/>
                    <a:gd name="T3" fmla="*/ 0 h 163"/>
                    <a:gd name="T4" fmla="*/ 0 w 125"/>
                    <a:gd name="T5" fmla="*/ 0 h 163"/>
                    <a:gd name="T6" fmla="*/ 0 w 125"/>
                    <a:gd name="T7" fmla="*/ 0 h 163"/>
                    <a:gd name="T8" fmla="*/ 0 w 125"/>
                    <a:gd name="T9" fmla="*/ 0 h 163"/>
                    <a:gd name="T10" fmla="*/ 0 w 125"/>
                    <a:gd name="T11" fmla="*/ 0 h 163"/>
                    <a:gd name="T12" fmla="*/ 0 w 125"/>
                    <a:gd name="T13" fmla="*/ 1 h 163"/>
                    <a:gd name="T14" fmla="*/ 0 w 125"/>
                    <a:gd name="T15" fmla="*/ 1 h 163"/>
                    <a:gd name="T16" fmla="*/ 0 w 125"/>
                    <a:gd name="T17" fmla="*/ 1 h 163"/>
                    <a:gd name="T18" fmla="*/ 0 w 125"/>
                    <a:gd name="T19" fmla="*/ 1 h 163"/>
                    <a:gd name="T20" fmla="*/ 0 w 125"/>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63"/>
                    <a:gd name="T35" fmla="*/ 125 w 125"/>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63">
                      <a:moveTo>
                        <a:pt x="79" y="163"/>
                      </a:moveTo>
                      <a:lnTo>
                        <a:pt x="0" y="25"/>
                      </a:lnTo>
                      <a:lnTo>
                        <a:pt x="11" y="20"/>
                      </a:lnTo>
                      <a:lnTo>
                        <a:pt x="25" y="11"/>
                      </a:lnTo>
                      <a:lnTo>
                        <a:pt x="36" y="6"/>
                      </a:lnTo>
                      <a:lnTo>
                        <a:pt x="46" y="0"/>
                      </a:lnTo>
                      <a:lnTo>
                        <a:pt x="125" y="125"/>
                      </a:lnTo>
                      <a:lnTo>
                        <a:pt x="115" y="133"/>
                      </a:lnTo>
                      <a:lnTo>
                        <a:pt x="101" y="144"/>
                      </a:lnTo>
                      <a:lnTo>
                        <a:pt x="90" y="152"/>
                      </a:lnTo>
                      <a:lnTo>
                        <a:pt x="79" y="163"/>
                      </a:lnTo>
                      <a:close/>
                    </a:path>
                  </a:pathLst>
                </a:custGeom>
                <a:solidFill>
                  <a:srgbClr val="C172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3" name="Freeform 337"/>
                <p:cNvSpPr>
                  <a:spLocks/>
                </p:cNvSpPr>
                <p:nvPr/>
              </p:nvSpPr>
              <p:spPr bwMode="auto">
                <a:xfrm>
                  <a:off x="4914" y="1484"/>
                  <a:ext cx="30" cy="38"/>
                </a:xfrm>
                <a:custGeom>
                  <a:avLst/>
                  <a:gdLst>
                    <a:gd name="T0" fmla="*/ 0 w 122"/>
                    <a:gd name="T1" fmla="*/ 0 h 156"/>
                    <a:gd name="T2" fmla="*/ 0 w 122"/>
                    <a:gd name="T3" fmla="*/ 0 h 156"/>
                    <a:gd name="T4" fmla="*/ 0 w 122"/>
                    <a:gd name="T5" fmla="*/ 0 h 156"/>
                    <a:gd name="T6" fmla="*/ 0 w 122"/>
                    <a:gd name="T7" fmla="*/ 0 h 156"/>
                    <a:gd name="T8" fmla="*/ 0 w 122"/>
                    <a:gd name="T9" fmla="*/ 0 h 156"/>
                    <a:gd name="T10" fmla="*/ 0 w 122"/>
                    <a:gd name="T11" fmla="*/ 0 h 156"/>
                    <a:gd name="T12" fmla="*/ 0 w 122"/>
                    <a:gd name="T13" fmla="*/ 0 h 156"/>
                    <a:gd name="T14" fmla="*/ 0 w 122"/>
                    <a:gd name="T15" fmla="*/ 0 h 156"/>
                    <a:gd name="T16" fmla="*/ 0 w 122"/>
                    <a:gd name="T17" fmla="*/ 0 h 156"/>
                    <a:gd name="T18" fmla="*/ 0 w 122"/>
                    <a:gd name="T19" fmla="*/ 0 h 156"/>
                    <a:gd name="T20" fmla="*/ 0 w 122"/>
                    <a:gd name="T21" fmla="*/ 0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56"/>
                    <a:gd name="T35" fmla="*/ 122 w 122"/>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56">
                      <a:moveTo>
                        <a:pt x="76" y="156"/>
                      </a:moveTo>
                      <a:lnTo>
                        <a:pt x="0" y="28"/>
                      </a:lnTo>
                      <a:lnTo>
                        <a:pt x="11" y="20"/>
                      </a:lnTo>
                      <a:lnTo>
                        <a:pt x="21" y="11"/>
                      </a:lnTo>
                      <a:lnTo>
                        <a:pt x="35" y="6"/>
                      </a:lnTo>
                      <a:lnTo>
                        <a:pt x="49" y="0"/>
                      </a:lnTo>
                      <a:lnTo>
                        <a:pt x="122" y="122"/>
                      </a:lnTo>
                      <a:lnTo>
                        <a:pt x="111" y="131"/>
                      </a:lnTo>
                      <a:lnTo>
                        <a:pt x="100" y="139"/>
                      </a:lnTo>
                      <a:lnTo>
                        <a:pt x="87" y="147"/>
                      </a:lnTo>
                      <a:lnTo>
                        <a:pt x="76" y="156"/>
                      </a:lnTo>
                      <a:close/>
                    </a:path>
                  </a:pathLst>
                </a:custGeom>
                <a:solidFill>
                  <a:srgbClr val="C477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4" name="Freeform 338"/>
                <p:cNvSpPr>
                  <a:spLocks/>
                </p:cNvSpPr>
                <p:nvPr/>
              </p:nvSpPr>
              <p:spPr bwMode="auto">
                <a:xfrm>
                  <a:off x="4919" y="1482"/>
                  <a:ext cx="32" cy="36"/>
                </a:xfrm>
                <a:custGeom>
                  <a:avLst/>
                  <a:gdLst>
                    <a:gd name="T0" fmla="*/ 0 w 129"/>
                    <a:gd name="T1" fmla="*/ 0 h 146"/>
                    <a:gd name="T2" fmla="*/ 0 w 129"/>
                    <a:gd name="T3" fmla="*/ 0 h 146"/>
                    <a:gd name="T4" fmla="*/ 0 w 129"/>
                    <a:gd name="T5" fmla="*/ 0 h 146"/>
                    <a:gd name="T6" fmla="*/ 0 w 129"/>
                    <a:gd name="T7" fmla="*/ 0 h 146"/>
                    <a:gd name="T8" fmla="*/ 0 w 129"/>
                    <a:gd name="T9" fmla="*/ 0 h 146"/>
                    <a:gd name="T10" fmla="*/ 0 w 129"/>
                    <a:gd name="T11" fmla="*/ 0 h 146"/>
                    <a:gd name="T12" fmla="*/ 0 w 129"/>
                    <a:gd name="T13" fmla="*/ 0 h 146"/>
                    <a:gd name="T14" fmla="*/ 0 w 129"/>
                    <a:gd name="T15" fmla="*/ 0 h 146"/>
                    <a:gd name="T16" fmla="*/ 0 w 129"/>
                    <a:gd name="T17" fmla="*/ 0 h 146"/>
                    <a:gd name="T18" fmla="*/ 0 w 129"/>
                    <a:gd name="T19" fmla="*/ 0 h 146"/>
                    <a:gd name="T20" fmla="*/ 0 w 129"/>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6"/>
                    <a:gd name="T35" fmla="*/ 129 w 129"/>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6">
                      <a:moveTo>
                        <a:pt x="79" y="146"/>
                      </a:moveTo>
                      <a:lnTo>
                        <a:pt x="0" y="21"/>
                      </a:lnTo>
                      <a:lnTo>
                        <a:pt x="14" y="16"/>
                      </a:lnTo>
                      <a:lnTo>
                        <a:pt x="28" y="11"/>
                      </a:lnTo>
                      <a:lnTo>
                        <a:pt x="42" y="5"/>
                      </a:lnTo>
                      <a:lnTo>
                        <a:pt x="55" y="0"/>
                      </a:lnTo>
                      <a:lnTo>
                        <a:pt x="129" y="117"/>
                      </a:lnTo>
                      <a:lnTo>
                        <a:pt x="115" y="124"/>
                      </a:lnTo>
                      <a:lnTo>
                        <a:pt x="101" y="129"/>
                      </a:lnTo>
                      <a:lnTo>
                        <a:pt x="90" y="138"/>
                      </a:lnTo>
                      <a:lnTo>
                        <a:pt x="79" y="146"/>
                      </a:lnTo>
                      <a:close/>
                    </a:path>
                  </a:pathLst>
                </a:custGeom>
                <a:solidFill>
                  <a:srgbClr val="C477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5" name="Freeform 339"/>
                <p:cNvSpPr>
                  <a:spLocks/>
                </p:cNvSpPr>
                <p:nvPr/>
              </p:nvSpPr>
              <p:spPr bwMode="auto">
                <a:xfrm>
                  <a:off x="4926" y="1479"/>
                  <a:ext cx="32" cy="35"/>
                </a:xfrm>
                <a:custGeom>
                  <a:avLst/>
                  <a:gdLst>
                    <a:gd name="T0" fmla="*/ 0 w 125"/>
                    <a:gd name="T1" fmla="*/ 0 h 141"/>
                    <a:gd name="T2" fmla="*/ 0 w 125"/>
                    <a:gd name="T3" fmla="*/ 0 h 141"/>
                    <a:gd name="T4" fmla="*/ 0 w 125"/>
                    <a:gd name="T5" fmla="*/ 0 h 141"/>
                    <a:gd name="T6" fmla="*/ 0 w 125"/>
                    <a:gd name="T7" fmla="*/ 0 h 141"/>
                    <a:gd name="T8" fmla="*/ 0 w 125"/>
                    <a:gd name="T9" fmla="*/ 0 h 141"/>
                    <a:gd name="T10" fmla="*/ 0 w 125"/>
                    <a:gd name="T11" fmla="*/ 0 h 141"/>
                    <a:gd name="T12" fmla="*/ 1 w 125"/>
                    <a:gd name="T13" fmla="*/ 0 h 141"/>
                    <a:gd name="T14" fmla="*/ 1 w 125"/>
                    <a:gd name="T15" fmla="*/ 0 h 141"/>
                    <a:gd name="T16" fmla="*/ 1 w 125"/>
                    <a:gd name="T17" fmla="*/ 0 h 141"/>
                    <a:gd name="T18" fmla="*/ 1 w 125"/>
                    <a:gd name="T19" fmla="*/ 0 h 141"/>
                    <a:gd name="T20" fmla="*/ 0 w 125"/>
                    <a:gd name="T21" fmla="*/ 0 h 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1"/>
                    <a:gd name="T35" fmla="*/ 125 w 125"/>
                    <a:gd name="T36" fmla="*/ 141 h 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1">
                      <a:moveTo>
                        <a:pt x="73" y="141"/>
                      </a:moveTo>
                      <a:lnTo>
                        <a:pt x="0" y="19"/>
                      </a:lnTo>
                      <a:lnTo>
                        <a:pt x="14" y="14"/>
                      </a:lnTo>
                      <a:lnTo>
                        <a:pt x="27" y="9"/>
                      </a:lnTo>
                      <a:lnTo>
                        <a:pt x="41" y="3"/>
                      </a:lnTo>
                      <a:lnTo>
                        <a:pt x="55" y="0"/>
                      </a:lnTo>
                      <a:lnTo>
                        <a:pt x="125" y="118"/>
                      </a:lnTo>
                      <a:lnTo>
                        <a:pt x="111" y="123"/>
                      </a:lnTo>
                      <a:lnTo>
                        <a:pt x="101" y="129"/>
                      </a:lnTo>
                      <a:lnTo>
                        <a:pt x="87" y="136"/>
                      </a:lnTo>
                      <a:lnTo>
                        <a:pt x="73" y="141"/>
                      </a:lnTo>
                      <a:close/>
                    </a:path>
                  </a:pathLst>
                </a:custGeom>
                <a:solidFill>
                  <a:srgbClr val="C67C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6" name="Freeform 340"/>
                <p:cNvSpPr>
                  <a:spLocks/>
                </p:cNvSpPr>
                <p:nvPr/>
              </p:nvSpPr>
              <p:spPr bwMode="auto">
                <a:xfrm>
                  <a:off x="4933" y="1476"/>
                  <a:ext cx="31" cy="35"/>
                </a:xfrm>
                <a:custGeom>
                  <a:avLst/>
                  <a:gdLst>
                    <a:gd name="T0" fmla="*/ 0 w 125"/>
                    <a:gd name="T1" fmla="*/ 1 h 140"/>
                    <a:gd name="T2" fmla="*/ 0 w 125"/>
                    <a:gd name="T3" fmla="*/ 0 h 140"/>
                    <a:gd name="T4" fmla="*/ 0 w 125"/>
                    <a:gd name="T5" fmla="*/ 0 h 140"/>
                    <a:gd name="T6" fmla="*/ 0 w 125"/>
                    <a:gd name="T7" fmla="*/ 0 h 140"/>
                    <a:gd name="T8" fmla="*/ 0 w 125"/>
                    <a:gd name="T9" fmla="*/ 0 h 140"/>
                    <a:gd name="T10" fmla="*/ 0 w 125"/>
                    <a:gd name="T11" fmla="*/ 0 h 140"/>
                    <a:gd name="T12" fmla="*/ 0 w 125"/>
                    <a:gd name="T13" fmla="*/ 1 h 140"/>
                    <a:gd name="T14" fmla="*/ 0 w 125"/>
                    <a:gd name="T15" fmla="*/ 1 h 140"/>
                    <a:gd name="T16" fmla="*/ 0 w 125"/>
                    <a:gd name="T17" fmla="*/ 1 h 140"/>
                    <a:gd name="T18" fmla="*/ 0 w 125"/>
                    <a:gd name="T19" fmla="*/ 1 h 140"/>
                    <a:gd name="T20" fmla="*/ 0 w 125"/>
                    <a:gd name="T21" fmla="*/ 1 h 1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0"/>
                    <a:gd name="T35" fmla="*/ 125 w 125"/>
                    <a:gd name="T36" fmla="*/ 140 h 1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0">
                      <a:moveTo>
                        <a:pt x="74" y="140"/>
                      </a:moveTo>
                      <a:lnTo>
                        <a:pt x="0" y="23"/>
                      </a:lnTo>
                      <a:lnTo>
                        <a:pt x="14" y="16"/>
                      </a:lnTo>
                      <a:lnTo>
                        <a:pt x="28" y="11"/>
                      </a:lnTo>
                      <a:lnTo>
                        <a:pt x="41" y="6"/>
                      </a:lnTo>
                      <a:lnTo>
                        <a:pt x="54" y="0"/>
                      </a:lnTo>
                      <a:lnTo>
                        <a:pt x="125" y="115"/>
                      </a:lnTo>
                      <a:lnTo>
                        <a:pt x="111" y="120"/>
                      </a:lnTo>
                      <a:lnTo>
                        <a:pt x="98" y="126"/>
                      </a:lnTo>
                      <a:lnTo>
                        <a:pt x="84" y="134"/>
                      </a:lnTo>
                      <a:lnTo>
                        <a:pt x="74" y="140"/>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7" name="Freeform 341"/>
                <p:cNvSpPr>
                  <a:spLocks/>
                </p:cNvSpPr>
                <p:nvPr/>
              </p:nvSpPr>
              <p:spPr bwMode="auto">
                <a:xfrm>
                  <a:off x="4940" y="1474"/>
                  <a:ext cx="31" cy="34"/>
                </a:xfrm>
                <a:custGeom>
                  <a:avLst/>
                  <a:gdLst>
                    <a:gd name="T0" fmla="*/ 0 w 125"/>
                    <a:gd name="T1" fmla="*/ 1 h 136"/>
                    <a:gd name="T2" fmla="*/ 0 w 125"/>
                    <a:gd name="T3" fmla="*/ 0 h 136"/>
                    <a:gd name="T4" fmla="*/ 0 w 125"/>
                    <a:gd name="T5" fmla="*/ 0 h 136"/>
                    <a:gd name="T6" fmla="*/ 0 w 125"/>
                    <a:gd name="T7" fmla="*/ 0 h 136"/>
                    <a:gd name="T8" fmla="*/ 0 w 125"/>
                    <a:gd name="T9" fmla="*/ 0 h 136"/>
                    <a:gd name="T10" fmla="*/ 0 w 125"/>
                    <a:gd name="T11" fmla="*/ 0 h 136"/>
                    <a:gd name="T12" fmla="*/ 0 w 125"/>
                    <a:gd name="T13" fmla="*/ 1 h 136"/>
                    <a:gd name="T14" fmla="*/ 0 w 125"/>
                    <a:gd name="T15" fmla="*/ 1 h 136"/>
                    <a:gd name="T16" fmla="*/ 0 w 125"/>
                    <a:gd name="T17" fmla="*/ 1 h 136"/>
                    <a:gd name="T18" fmla="*/ 0 w 125"/>
                    <a:gd name="T19" fmla="*/ 1 h 136"/>
                    <a:gd name="T20" fmla="*/ 0 w 125"/>
                    <a:gd name="T21" fmla="*/ 1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36"/>
                    <a:gd name="T35" fmla="*/ 125 w 125"/>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36">
                      <a:moveTo>
                        <a:pt x="70" y="136"/>
                      </a:moveTo>
                      <a:lnTo>
                        <a:pt x="0" y="18"/>
                      </a:lnTo>
                      <a:lnTo>
                        <a:pt x="13" y="13"/>
                      </a:lnTo>
                      <a:lnTo>
                        <a:pt x="26" y="7"/>
                      </a:lnTo>
                      <a:lnTo>
                        <a:pt x="40" y="5"/>
                      </a:lnTo>
                      <a:lnTo>
                        <a:pt x="53" y="0"/>
                      </a:lnTo>
                      <a:lnTo>
                        <a:pt x="125" y="113"/>
                      </a:lnTo>
                      <a:lnTo>
                        <a:pt x="108" y="119"/>
                      </a:lnTo>
                      <a:lnTo>
                        <a:pt x="95" y="124"/>
                      </a:lnTo>
                      <a:lnTo>
                        <a:pt x="81" y="130"/>
                      </a:lnTo>
                      <a:lnTo>
                        <a:pt x="70" y="136"/>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8" name="Freeform 342"/>
                <p:cNvSpPr>
                  <a:spLocks/>
                </p:cNvSpPr>
                <p:nvPr/>
              </p:nvSpPr>
              <p:spPr bwMode="auto">
                <a:xfrm>
                  <a:off x="4947" y="1472"/>
                  <a:ext cx="30" cy="33"/>
                </a:xfrm>
                <a:custGeom>
                  <a:avLst/>
                  <a:gdLst>
                    <a:gd name="T0" fmla="*/ 0 w 122"/>
                    <a:gd name="T1" fmla="*/ 1 h 131"/>
                    <a:gd name="T2" fmla="*/ 0 w 122"/>
                    <a:gd name="T3" fmla="*/ 0 h 131"/>
                    <a:gd name="T4" fmla="*/ 0 w 122"/>
                    <a:gd name="T5" fmla="*/ 0 h 131"/>
                    <a:gd name="T6" fmla="*/ 0 w 122"/>
                    <a:gd name="T7" fmla="*/ 0 h 131"/>
                    <a:gd name="T8" fmla="*/ 0 w 122"/>
                    <a:gd name="T9" fmla="*/ 0 h 131"/>
                    <a:gd name="T10" fmla="*/ 0 w 122"/>
                    <a:gd name="T11" fmla="*/ 0 h 131"/>
                    <a:gd name="T12" fmla="*/ 0 w 122"/>
                    <a:gd name="T13" fmla="*/ 1 h 131"/>
                    <a:gd name="T14" fmla="*/ 0 w 122"/>
                    <a:gd name="T15" fmla="*/ 1 h 131"/>
                    <a:gd name="T16" fmla="*/ 0 w 122"/>
                    <a:gd name="T17" fmla="*/ 1 h 131"/>
                    <a:gd name="T18" fmla="*/ 0 w 122"/>
                    <a:gd name="T19" fmla="*/ 1 h 131"/>
                    <a:gd name="T20" fmla="*/ 0 w 122"/>
                    <a:gd name="T21" fmla="*/ 1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31"/>
                    <a:gd name="T35" fmla="*/ 122 w 122"/>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31">
                      <a:moveTo>
                        <a:pt x="71" y="131"/>
                      </a:moveTo>
                      <a:lnTo>
                        <a:pt x="0" y="16"/>
                      </a:lnTo>
                      <a:lnTo>
                        <a:pt x="14" y="14"/>
                      </a:lnTo>
                      <a:lnTo>
                        <a:pt x="30" y="9"/>
                      </a:lnTo>
                      <a:lnTo>
                        <a:pt x="44" y="6"/>
                      </a:lnTo>
                      <a:lnTo>
                        <a:pt x="57" y="0"/>
                      </a:lnTo>
                      <a:lnTo>
                        <a:pt x="122" y="115"/>
                      </a:lnTo>
                      <a:lnTo>
                        <a:pt x="110" y="117"/>
                      </a:lnTo>
                      <a:lnTo>
                        <a:pt x="96" y="120"/>
                      </a:lnTo>
                      <a:lnTo>
                        <a:pt x="82" y="126"/>
                      </a:lnTo>
                      <a:lnTo>
                        <a:pt x="71" y="131"/>
                      </a:lnTo>
                      <a:close/>
                    </a:path>
                  </a:pathLst>
                </a:custGeom>
                <a:solidFill>
                  <a:srgbClr val="CC84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9" name="Freeform 343"/>
                <p:cNvSpPr>
                  <a:spLocks/>
                </p:cNvSpPr>
                <p:nvPr/>
              </p:nvSpPr>
              <p:spPr bwMode="auto">
                <a:xfrm>
                  <a:off x="4953" y="1471"/>
                  <a:ext cx="31" cy="32"/>
                </a:xfrm>
                <a:custGeom>
                  <a:avLst/>
                  <a:gdLst>
                    <a:gd name="T0" fmla="*/ 0 w 123"/>
                    <a:gd name="T1" fmla="*/ 1 h 125"/>
                    <a:gd name="T2" fmla="*/ 0 w 123"/>
                    <a:gd name="T3" fmla="*/ 0 h 125"/>
                    <a:gd name="T4" fmla="*/ 0 w 123"/>
                    <a:gd name="T5" fmla="*/ 0 h 125"/>
                    <a:gd name="T6" fmla="*/ 0 w 123"/>
                    <a:gd name="T7" fmla="*/ 0 h 125"/>
                    <a:gd name="T8" fmla="*/ 0 w 123"/>
                    <a:gd name="T9" fmla="*/ 0 h 125"/>
                    <a:gd name="T10" fmla="*/ 0 w 123"/>
                    <a:gd name="T11" fmla="*/ 0 h 125"/>
                    <a:gd name="T12" fmla="*/ 1 w 123"/>
                    <a:gd name="T13" fmla="*/ 1 h 125"/>
                    <a:gd name="T14" fmla="*/ 1 w 123"/>
                    <a:gd name="T15" fmla="*/ 1 h 125"/>
                    <a:gd name="T16" fmla="*/ 1 w 123"/>
                    <a:gd name="T17" fmla="*/ 1 h 125"/>
                    <a:gd name="T18" fmla="*/ 0 w 123"/>
                    <a:gd name="T19" fmla="*/ 1 h 125"/>
                    <a:gd name="T20" fmla="*/ 0 w 123"/>
                    <a:gd name="T21" fmla="*/ 1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25"/>
                    <a:gd name="T35" fmla="*/ 123 w 123"/>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25">
                      <a:moveTo>
                        <a:pt x="72" y="125"/>
                      </a:moveTo>
                      <a:lnTo>
                        <a:pt x="0" y="12"/>
                      </a:lnTo>
                      <a:lnTo>
                        <a:pt x="17" y="9"/>
                      </a:lnTo>
                      <a:lnTo>
                        <a:pt x="33" y="7"/>
                      </a:lnTo>
                      <a:lnTo>
                        <a:pt x="47" y="3"/>
                      </a:lnTo>
                      <a:lnTo>
                        <a:pt x="63" y="0"/>
                      </a:lnTo>
                      <a:lnTo>
                        <a:pt x="123" y="109"/>
                      </a:lnTo>
                      <a:lnTo>
                        <a:pt x="109" y="113"/>
                      </a:lnTo>
                      <a:lnTo>
                        <a:pt x="95" y="115"/>
                      </a:lnTo>
                      <a:lnTo>
                        <a:pt x="83" y="120"/>
                      </a:lnTo>
                      <a:lnTo>
                        <a:pt x="72" y="125"/>
                      </a:lnTo>
                      <a:close/>
                    </a:path>
                  </a:pathLst>
                </a:custGeom>
                <a:solidFill>
                  <a:srgbClr val="CC84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0" name="Freeform 344"/>
                <p:cNvSpPr>
                  <a:spLocks/>
                </p:cNvSpPr>
                <p:nvPr/>
              </p:nvSpPr>
              <p:spPr bwMode="auto">
                <a:xfrm>
                  <a:off x="4961" y="1470"/>
                  <a:ext cx="31" cy="31"/>
                </a:xfrm>
                <a:custGeom>
                  <a:avLst/>
                  <a:gdLst>
                    <a:gd name="T0" fmla="*/ 0 w 125"/>
                    <a:gd name="T1" fmla="*/ 1 h 123"/>
                    <a:gd name="T2" fmla="*/ 0 w 125"/>
                    <a:gd name="T3" fmla="*/ 0 h 123"/>
                    <a:gd name="T4" fmla="*/ 0 w 125"/>
                    <a:gd name="T5" fmla="*/ 0 h 123"/>
                    <a:gd name="T6" fmla="*/ 0 w 125"/>
                    <a:gd name="T7" fmla="*/ 0 h 123"/>
                    <a:gd name="T8" fmla="*/ 0 w 125"/>
                    <a:gd name="T9" fmla="*/ 0 h 123"/>
                    <a:gd name="T10" fmla="*/ 0 w 125"/>
                    <a:gd name="T11" fmla="*/ 0 h 123"/>
                    <a:gd name="T12" fmla="*/ 0 w 125"/>
                    <a:gd name="T13" fmla="*/ 1 h 123"/>
                    <a:gd name="T14" fmla="*/ 0 w 125"/>
                    <a:gd name="T15" fmla="*/ 1 h 123"/>
                    <a:gd name="T16" fmla="*/ 0 w 125"/>
                    <a:gd name="T17" fmla="*/ 1 h 123"/>
                    <a:gd name="T18" fmla="*/ 0 w 125"/>
                    <a:gd name="T19" fmla="*/ 1 h 123"/>
                    <a:gd name="T20" fmla="*/ 0 w 125"/>
                    <a:gd name="T21" fmla="*/ 1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23"/>
                    <a:gd name="T35" fmla="*/ 125 w 125"/>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23">
                      <a:moveTo>
                        <a:pt x="65" y="123"/>
                      </a:moveTo>
                      <a:lnTo>
                        <a:pt x="0" y="8"/>
                      </a:lnTo>
                      <a:lnTo>
                        <a:pt x="17" y="5"/>
                      </a:lnTo>
                      <a:lnTo>
                        <a:pt x="33" y="3"/>
                      </a:lnTo>
                      <a:lnTo>
                        <a:pt x="47" y="0"/>
                      </a:lnTo>
                      <a:lnTo>
                        <a:pt x="63" y="0"/>
                      </a:lnTo>
                      <a:lnTo>
                        <a:pt x="125" y="106"/>
                      </a:lnTo>
                      <a:lnTo>
                        <a:pt x="112" y="109"/>
                      </a:lnTo>
                      <a:lnTo>
                        <a:pt x="95" y="112"/>
                      </a:lnTo>
                      <a:lnTo>
                        <a:pt x="82" y="118"/>
                      </a:lnTo>
                      <a:lnTo>
                        <a:pt x="65" y="123"/>
                      </a:lnTo>
                      <a:close/>
                    </a:path>
                  </a:pathLst>
                </a:custGeom>
                <a:solidFill>
                  <a:srgbClr val="CC87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1" name="Freeform 345"/>
                <p:cNvSpPr>
                  <a:spLocks/>
                </p:cNvSpPr>
                <p:nvPr/>
              </p:nvSpPr>
              <p:spPr bwMode="auto">
                <a:xfrm>
                  <a:off x="4969" y="1469"/>
                  <a:ext cx="31" cy="30"/>
                </a:xfrm>
                <a:custGeom>
                  <a:avLst/>
                  <a:gdLst>
                    <a:gd name="T0" fmla="*/ 0 w 122"/>
                    <a:gd name="T1" fmla="*/ 1 h 116"/>
                    <a:gd name="T2" fmla="*/ 0 w 122"/>
                    <a:gd name="T3" fmla="*/ 0 h 116"/>
                    <a:gd name="T4" fmla="*/ 0 w 122"/>
                    <a:gd name="T5" fmla="*/ 0 h 116"/>
                    <a:gd name="T6" fmla="*/ 0 w 122"/>
                    <a:gd name="T7" fmla="*/ 0 h 116"/>
                    <a:gd name="T8" fmla="*/ 0 w 122"/>
                    <a:gd name="T9" fmla="*/ 0 h 116"/>
                    <a:gd name="T10" fmla="*/ 0 w 122"/>
                    <a:gd name="T11" fmla="*/ 0 h 116"/>
                    <a:gd name="T12" fmla="*/ 1 w 122"/>
                    <a:gd name="T13" fmla="*/ 1 h 116"/>
                    <a:gd name="T14" fmla="*/ 1 w 122"/>
                    <a:gd name="T15" fmla="*/ 1 h 116"/>
                    <a:gd name="T16" fmla="*/ 1 w 122"/>
                    <a:gd name="T17" fmla="*/ 1 h 116"/>
                    <a:gd name="T18" fmla="*/ 0 w 122"/>
                    <a:gd name="T19" fmla="*/ 1 h 116"/>
                    <a:gd name="T20" fmla="*/ 0 w 122"/>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6"/>
                    <a:gd name="T35" fmla="*/ 122 w 122"/>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6">
                      <a:moveTo>
                        <a:pt x="60" y="116"/>
                      </a:moveTo>
                      <a:lnTo>
                        <a:pt x="0" y="7"/>
                      </a:lnTo>
                      <a:lnTo>
                        <a:pt x="14" y="5"/>
                      </a:lnTo>
                      <a:lnTo>
                        <a:pt x="30" y="2"/>
                      </a:lnTo>
                      <a:lnTo>
                        <a:pt x="44" y="2"/>
                      </a:lnTo>
                      <a:lnTo>
                        <a:pt x="57" y="0"/>
                      </a:lnTo>
                      <a:lnTo>
                        <a:pt x="122" y="102"/>
                      </a:lnTo>
                      <a:lnTo>
                        <a:pt x="109" y="102"/>
                      </a:lnTo>
                      <a:lnTo>
                        <a:pt x="92" y="106"/>
                      </a:lnTo>
                      <a:lnTo>
                        <a:pt x="76" y="111"/>
                      </a:lnTo>
                      <a:lnTo>
                        <a:pt x="60" y="116"/>
                      </a:lnTo>
                      <a:close/>
                    </a:path>
                  </a:pathLst>
                </a:custGeom>
                <a:solidFill>
                  <a:srgbClr val="D18C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2" name="Freeform 346"/>
                <p:cNvSpPr>
                  <a:spLocks/>
                </p:cNvSpPr>
                <p:nvPr/>
              </p:nvSpPr>
              <p:spPr bwMode="auto">
                <a:xfrm>
                  <a:off x="4977" y="1468"/>
                  <a:ext cx="30" cy="28"/>
                </a:xfrm>
                <a:custGeom>
                  <a:avLst/>
                  <a:gdLst>
                    <a:gd name="T0" fmla="*/ 0 w 122"/>
                    <a:gd name="T1" fmla="*/ 0 h 114"/>
                    <a:gd name="T2" fmla="*/ 0 w 122"/>
                    <a:gd name="T3" fmla="*/ 0 h 114"/>
                    <a:gd name="T4" fmla="*/ 0 w 122"/>
                    <a:gd name="T5" fmla="*/ 0 h 114"/>
                    <a:gd name="T6" fmla="*/ 0 w 122"/>
                    <a:gd name="T7" fmla="*/ 0 h 114"/>
                    <a:gd name="T8" fmla="*/ 0 w 122"/>
                    <a:gd name="T9" fmla="*/ 0 h 114"/>
                    <a:gd name="T10" fmla="*/ 0 w 122"/>
                    <a:gd name="T11" fmla="*/ 0 h 114"/>
                    <a:gd name="T12" fmla="*/ 0 w 122"/>
                    <a:gd name="T13" fmla="*/ 0 h 114"/>
                    <a:gd name="T14" fmla="*/ 0 w 122"/>
                    <a:gd name="T15" fmla="*/ 0 h 114"/>
                    <a:gd name="T16" fmla="*/ 0 w 122"/>
                    <a:gd name="T17" fmla="*/ 0 h 114"/>
                    <a:gd name="T18" fmla="*/ 0 w 122"/>
                    <a:gd name="T19" fmla="*/ 0 h 114"/>
                    <a:gd name="T20" fmla="*/ 0 w 122"/>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4"/>
                    <a:gd name="T35" fmla="*/ 122 w 122"/>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4">
                      <a:moveTo>
                        <a:pt x="62" y="114"/>
                      </a:moveTo>
                      <a:lnTo>
                        <a:pt x="0" y="8"/>
                      </a:lnTo>
                      <a:lnTo>
                        <a:pt x="14" y="6"/>
                      </a:lnTo>
                      <a:lnTo>
                        <a:pt x="30" y="2"/>
                      </a:lnTo>
                      <a:lnTo>
                        <a:pt x="46" y="0"/>
                      </a:lnTo>
                      <a:lnTo>
                        <a:pt x="62" y="0"/>
                      </a:lnTo>
                      <a:lnTo>
                        <a:pt x="122" y="106"/>
                      </a:lnTo>
                      <a:lnTo>
                        <a:pt x="106" y="108"/>
                      </a:lnTo>
                      <a:lnTo>
                        <a:pt x="92" y="108"/>
                      </a:lnTo>
                      <a:lnTo>
                        <a:pt x="76" y="112"/>
                      </a:lnTo>
                      <a:lnTo>
                        <a:pt x="62" y="114"/>
                      </a:lnTo>
                      <a:close/>
                    </a:path>
                  </a:pathLst>
                </a:custGeom>
                <a:solidFill>
                  <a:srgbClr val="D18E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3" name="Freeform 347"/>
                <p:cNvSpPr>
                  <a:spLocks/>
                </p:cNvSpPr>
                <p:nvPr/>
              </p:nvSpPr>
              <p:spPr bwMode="auto">
                <a:xfrm>
                  <a:off x="4983" y="1468"/>
                  <a:ext cx="32" cy="27"/>
                </a:xfrm>
                <a:custGeom>
                  <a:avLst/>
                  <a:gdLst>
                    <a:gd name="T0" fmla="*/ 0 w 128"/>
                    <a:gd name="T1" fmla="*/ 1 h 108"/>
                    <a:gd name="T2" fmla="*/ 0 w 128"/>
                    <a:gd name="T3" fmla="*/ 0 h 108"/>
                    <a:gd name="T4" fmla="*/ 0 w 128"/>
                    <a:gd name="T5" fmla="*/ 0 h 108"/>
                    <a:gd name="T6" fmla="*/ 0 w 128"/>
                    <a:gd name="T7" fmla="*/ 0 h 108"/>
                    <a:gd name="T8" fmla="*/ 0 w 128"/>
                    <a:gd name="T9" fmla="*/ 0 h 108"/>
                    <a:gd name="T10" fmla="*/ 0 w 128"/>
                    <a:gd name="T11" fmla="*/ 0 h 108"/>
                    <a:gd name="T12" fmla="*/ 1 w 128"/>
                    <a:gd name="T13" fmla="*/ 1 h 108"/>
                    <a:gd name="T14" fmla="*/ 1 w 128"/>
                    <a:gd name="T15" fmla="*/ 1 h 108"/>
                    <a:gd name="T16" fmla="*/ 1 w 128"/>
                    <a:gd name="T17" fmla="*/ 1 h 108"/>
                    <a:gd name="T18" fmla="*/ 0 w 128"/>
                    <a:gd name="T19" fmla="*/ 1 h 108"/>
                    <a:gd name="T20" fmla="*/ 0 w 128"/>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08"/>
                    <a:gd name="T35" fmla="*/ 128 w 128"/>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08">
                      <a:moveTo>
                        <a:pt x="65" y="108"/>
                      </a:moveTo>
                      <a:lnTo>
                        <a:pt x="0" y="6"/>
                      </a:lnTo>
                      <a:lnTo>
                        <a:pt x="19" y="2"/>
                      </a:lnTo>
                      <a:lnTo>
                        <a:pt x="35" y="0"/>
                      </a:lnTo>
                      <a:lnTo>
                        <a:pt x="52" y="0"/>
                      </a:lnTo>
                      <a:lnTo>
                        <a:pt x="65" y="0"/>
                      </a:lnTo>
                      <a:lnTo>
                        <a:pt x="128" y="106"/>
                      </a:lnTo>
                      <a:lnTo>
                        <a:pt x="111" y="106"/>
                      </a:lnTo>
                      <a:lnTo>
                        <a:pt x="98" y="106"/>
                      </a:lnTo>
                      <a:lnTo>
                        <a:pt x="81" y="106"/>
                      </a:lnTo>
                      <a:lnTo>
                        <a:pt x="65" y="108"/>
                      </a:lnTo>
                      <a:close/>
                    </a:path>
                  </a:pathLst>
                </a:custGeom>
                <a:solidFill>
                  <a:srgbClr val="D1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4" name="Freeform 348"/>
                <p:cNvSpPr>
                  <a:spLocks/>
                </p:cNvSpPr>
                <p:nvPr/>
              </p:nvSpPr>
              <p:spPr bwMode="auto">
                <a:xfrm>
                  <a:off x="4992" y="1467"/>
                  <a:ext cx="31" cy="28"/>
                </a:xfrm>
                <a:custGeom>
                  <a:avLst/>
                  <a:gdLst>
                    <a:gd name="T0" fmla="*/ 0 w 123"/>
                    <a:gd name="T1" fmla="*/ 1 h 109"/>
                    <a:gd name="T2" fmla="*/ 0 w 123"/>
                    <a:gd name="T3" fmla="*/ 0 h 109"/>
                    <a:gd name="T4" fmla="*/ 0 w 123"/>
                    <a:gd name="T5" fmla="*/ 0 h 109"/>
                    <a:gd name="T6" fmla="*/ 0 w 123"/>
                    <a:gd name="T7" fmla="*/ 0 h 109"/>
                    <a:gd name="T8" fmla="*/ 0 w 123"/>
                    <a:gd name="T9" fmla="*/ 0 h 109"/>
                    <a:gd name="T10" fmla="*/ 0 w 123"/>
                    <a:gd name="T11" fmla="*/ 0 h 109"/>
                    <a:gd name="T12" fmla="*/ 1 w 123"/>
                    <a:gd name="T13" fmla="*/ 1 h 109"/>
                    <a:gd name="T14" fmla="*/ 1 w 123"/>
                    <a:gd name="T15" fmla="*/ 1 h 109"/>
                    <a:gd name="T16" fmla="*/ 1 w 123"/>
                    <a:gd name="T17" fmla="*/ 1 h 109"/>
                    <a:gd name="T18" fmla="*/ 0 w 123"/>
                    <a:gd name="T19" fmla="*/ 1 h 109"/>
                    <a:gd name="T20" fmla="*/ 0 w 123"/>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9"/>
                    <a:gd name="T35" fmla="*/ 123 w 123"/>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9">
                      <a:moveTo>
                        <a:pt x="60" y="109"/>
                      </a:moveTo>
                      <a:lnTo>
                        <a:pt x="0" y="3"/>
                      </a:lnTo>
                      <a:lnTo>
                        <a:pt x="14" y="3"/>
                      </a:lnTo>
                      <a:lnTo>
                        <a:pt x="30" y="0"/>
                      </a:lnTo>
                      <a:lnTo>
                        <a:pt x="44" y="0"/>
                      </a:lnTo>
                      <a:lnTo>
                        <a:pt x="60" y="0"/>
                      </a:lnTo>
                      <a:lnTo>
                        <a:pt x="123" y="109"/>
                      </a:lnTo>
                      <a:lnTo>
                        <a:pt x="109" y="106"/>
                      </a:lnTo>
                      <a:lnTo>
                        <a:pt x="93" y="106"/>
                      </a:lnTo>
                      <a:lnTo>
                        <a:pt x="76" y="109"/>
                      </a:lnTo>
                      <a:lnTo>
                        <a:pt x="60" y="109"/>
                      </a:lnTo>
                      <a:close/>
                    </a:path>
                  </a:pathLst>
                </a:custGeom>
                <a:solidFill>
                  <a:srgbClr val="D393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5" name="Freeform 349"/>
                <p:cNvSpPr>
                  <a:spLocks/>
                </p:cNvSpPr>
                <p:nvPr/>
              </p:nvSpPr>
              <p:spPr bwMode="auto">
                <a:xfrm>
                  <a:off x="5000" y="1467"/>
                  <a:ext cx="32" cy="28"/>
                </a:xfrm>
                <a:custGeom>
                  <a:avLst/>
                  <a:gdLst>
                    <a:gd name="T0" fmla="*/ 0 w 129"/>
                    <a:gd name="T1" fmla="*/ 1 h 109"/>
                    <a:gd name="T2" fmla="*/ 0 w 129"/>
                    <a:gd name="T3" fmla="*/ 0 h 109"/>
                    <a:gd name="T4" fmla="*/ 0 w 129"/>
                    <a:gd name="T5" fmla="*/ 0 h 109"/>
                    <a:gd name="T6" fmla="*/ 0 w 129"/>
                    <a:gd name="T7" fmla="*/ 0 h 109"/>
                    <a:gd name="T8" fmla="*/ 0 w 129"/>
                    <a:gd name="T9" fmla="*/ 0 h 109"/>
                    <a:gd name="T10" fmla="*/ 0 w 129"/>
                    <a:gd name="T11" fmla="*/ 0 h 109"/>
                    <a:gd name="T12" fmla="*/ 0 w 129"/>
                    <a:gd name="T13" fmla="*/ 1 h 109"/>
                    <a:gd name="T14" fmla="*/ 0 w 129"/>
                    <a:gd name="T15" fmla="*/ 1 h 109"/>
                    <a:gd name="T16" fmla="*/ 0 w 129"/>
                    <a:gd name="T17" fmla="*/ 1 h 109"/>
                    <a:gd name="T18" fmla="*/ 0 w 129"/>
                    <a:gd name="T19" fmla="*/ 1 h 109"/>
                    <a:gd name="T20" fmla="*/ 0 w 129"/>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09"/>
                    <a:gd name="T35" fmla="*/ 129 w 129"/>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09">
                      <a:moveTo>
                        <a:pt x="63" y="109"/>
                      </a:moveTo>
                      <a:lnTo>
                        <a:pt x="0" y="3"/>
                      </a:lnTo>
                      <a:lnTo>
                        <a:pt x="16" y="0"/>
                      </a:lnTo>
                      <a:lnTo>
                        <a:pt x="33" y="0"/>
                      </a:lnTo>
                      <a:lnTo>
                        <a:pt x="46" y="0"/>
                      </a:lnTo>
                      <a:lnTo>
                        <a:pt x="63" y="0"/>
                      </a:lnTo>
                      <a:lnTo>
                        <a:pt x="129" y="109"/>
                      </a:lnTo>
                      <a:lnTo>
                        <a:pt x="111" y="109"/>
                      </a:lnTo>
                      <a:lnTo>
                        <a:pt x="95" y="106"/>
                      </a:lnTo>
                      <a:lnTo>
                        <a:pt x="79" y="106"/>
                      </a:lnTo>
                      <a:lnTo>
                        <a:pt x="63" y="109"/>
                      </a:lnTo>
                      <a:close/>
                    </a:path>
                  </a:pathLst>
                </a:custGeom>
                <a:solidFill>
                  <a:srgbClr val="D396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6" name="Freeform 350"/>
                <p:cNvSpPr>
                  <a:spLocks/>
                </p:cNvSpPr>
                <p:nvPr/>
              </p:nvSpPr>
              <p:spPr bwMode="auto">
                <a:xfrm>
                  <a:off x="5007" y="1467"/>
                  <a:ext cx="34" cy="28"/>
                </a:xfrm>
                <a:custGeom>
                  <a:avLst/>
                  <a:gdLst>
                    <a:gd name="T0" fmla="*/ 0 w 136"/>
                    <a:gd name="T1" fmla="*/ 1 h 111"/>
                    <a:gd name="T2" fmla="*/ 0 w 136"/>
                    <a:gd name="T3" fmla="*/ 0 h 111"/>
                    <a:gd name="T4" fmla="*/ 0 w 136"/>
                    <a:gd name="T5" fmla="*/ 0 h 111"/>
                    <a:gd name="T6" fmla="*/ 0 w 136"/>
                    <a:gd name="T7" fmla="*/ 0 h 111"/>
                    <a:gd name="T8" fmla="*/ 0 w 136"/>
                    <a:gd name="T9" fmla="*/ 0 h 111"/>
                    <a:gd name="T10" fmla="*/ 0 w 136"/>
                    <a:gd name="T11" fmla="*/ 0 h 111"/>
                    <a:gd name="T12" fmla="*/ 1 w 136"/>
                    <a:gd name="T13" fmla="*/ 1 h 111"/>
                    <a:gd name="T14" fmla="*/ 1 w 136"/>
                    <a:gd name="T15" fmla="*/ 1 h 111"/>
                    <a:gd name="T16" fmla="*/ 1 w 136"/>
                    <a:gd name="T17" fmla="*/ 1 h 111"/>
                    <a:gd name="T18" fmla="*/ 0 w 136"/>
                    <a:gd name="T19" fmla="*/ 1 h 111"/>
                    <a:gd name="T20" fmla="*/ 0 w 136"/>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11"/>
                    <a:gd name="T35" fmla="*/ 136 w 136"/>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11">
                      <a:moveTo>
                        <a:pt x="63" y="109"/>
                      </a:moveTo>
                      <a:lnTo>
                        <a:pt x="0" y="0"/>
                      </a:lnTo>
                      <a:lnTo>
                        <a:pt x="19" y="0"/>
                      </a:lnTo>
                      <a:lnTo>
                        <a:pt x="35" y="0"/>
                      </a:lnTo>
                      <a:lnTo>
                        <a:pt x="55" y="0"/>
                      </a:lnTo>
                      <a:lnTo>
                        <a:pt x="71" y="0"/>
                      </a:lnTo>
                      <a:lnTo>
                        <a:pt x="136" y="111"/>
                      </a:lnTo>
                      <a:lnTo>
                        <a:pt x="120" y="111"/>
                      </a:lnTo>
                      <a:lnTo>
                        <a:pt x="101" y="109"/>
                      </a:lnTo>
                      <a:lnTo>
                        <a:pt x="81" y="109"/>
                      </a:lnTo>
                      <a:lnTo>
                        <a:pt x="63" y="109"/>
                      </a:lnTo>
                      <a:close/>
                    </a:path>
                  </a:pathLst>
                </a:custGeom>
                <a:solidFill>
                  <a:srgbClr val="D89B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7" name="Freeform 351"/>
                <p:cNvSpPr>
                  <a:spLocks/>
                </p:cNvSpPr>
                <p:nvPr/>
              </p:nvSpPr>
              <p:spPr bwMode="auto">
                <a:xfrm>
                  <a:off x="5015" y="1467"/>
                  <a:ext cx="35" cy="29"/>
                </a:xfrm>
                <a:custGeom>
                  <a:avLst/>
                  <a:gdLst>
                    <a:gd name="T0" fmla="*/ 0 w 138"/>
                    <a:gd name="T1" fmla="*/ 0 h 117"/>
                    <a:gd name="T2" fmla="*/ 0 w 138"/>
                    <a:gd name="T3" fmla="*/ 0 h 117"/>
                    <a:gd name="T4" fmla="*/ 0 w 138"/>
                    <a:gd name="T5" fmla="*/ 0 h 117"/>
                    <a:gd name="T6" fmla="*/ 0 w 138"/>
                    <a:gd name="T7" fmla="*/ 0 h 117"/>
                    <a:gd name="T8" fmla="*/ 0 w 138"/>
                    <a:gd name="T9" fmla="*/ 0 h 117"/>
                    <a:gd name="T10" fmla="*/ 0 w 138"/>
                    <a:gd name="T11" fmla="*/ 0 h 117"/>
                    <a:gd name="T12" fmla="*/ 1 w 138"/>
                    <a:gd name="T13" fmla="*/ 0 h 117"/>
                    <a:gd name="T14" fmla="*/ 1 w 138"/>
                    <a:gd name="T15" fmla="*/ 0 h 117"/>
                    <a:gd name="T16" fmla="*/ 1 w 138"/>
                    <a:gd name="T17" fmla="*/ 0 h 117"/>
                    <a:gd name="T18" fmla="*/ 0 w 138"/>
                    <a:gd name="T19" fmla="*/ 0 h 117"/>
                    <a:gd name="T20" fmla="*/ 0 w 138"/>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117"/>
                    <a:gd name="T35" fmla="*/ 138 w 138"/>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117">
                      <a:moveTo>
                        <a:pt x="66" y="109"/>
                      </a:moveTo>
                      <a:lnTo>
                        <a:pt x="0" y="0"/>
                      </a:lnTo>
                      <a:lnTo>
                        <a:pt x="18" y="0"/>
                      </a:lnTo>
                      <a:lnTo>
                        <a:pt x="36" y="0"/>
                      </a:lnTo>
                      <a:lnTo>
                        <a:pt x="52" y="3"/>
                      </a:lnTo>
                      <a:lnTo>
                        <a:pt x="68" y="3"/>
                      </a:lnTo>
                      <a:lnTo>
                        <a:pt x="138" y="117"/>
                      </a:lnTo>
                      <a:lnTo>
                        <a:pt x="119" y="115"/>
                      </a:lnTo>
                      <a:lnTo>
                        <a:pt x="103" y="111"/>
                      </a:lnTo>
                      <a:lnTo>
                        <a:pt x="84" y="111"/>
                      </a:lnTo>
                      <a:lnTo>
                        <a:pt x="66" y="109"/>
                      </a:lnTo>
                      <a:close/>
                    </a:path>
                  </a:pathLst>
                </a:custGeom>
                <a:solidFill>
                  <a:srgbClr val="D8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8" name="Freeform 352"/>
                <p:cNvSpPr>
                  <a:spLocks/>
                </p:cNvSpPr>
                <p:nvPr/>
              </p:nvSpPr>
              <p:spPr bwMode="auto">
                <a:xfrm>
                  <a:off x="5025" y="1467"/>
                  <a:ext cx="34" cy="32"/>
                </a:xfrm>
                <a:custGeom>
                  <a:avLst/>
                  <a:gdLst>
                    <a:gd name="T0" fmla="*/ 0 w 139"/>
                    <a:gd name="T1" fmla="*/ 0 h 129"/>
                    <a:gd name="T2" fmla="*/ 0 w 139"/>
                    <a:gd name="T3" fmla="*/ 0 h 129"/>
                    <a:gd name="T4" fmla="*/ 0 w 139"/>
                    <a:gd name="T5" fmla="*/ 0 h 129"/>
                    <a:gd name="T6" fmla="*/ 0 w 139"/>
                    <a:gd name="T7" fmla="*/ 0 h 129"/>
                    <a:gd name="T8" fmla="*/ 0 w 139"/>
                    <a:gd name="T9" fmla="*/ 0 h 129"/>
                    <a:gd name="T10" fmla="*/ 0 w 139"/>
                    <a:gd name="T11" fmla="*/ 0 h 129"/>
                    <a:gd name="T12" fmla="*/ 0 w 139"/>
                    <a:gd name="T13" fmla="*/ 0 h 129"/>
                    <a:gd name="T14" fmla="*/ 0 w 139"/>
                    <a:gd name="T15" fmla="*/ 0 h 129"/>
                    <a:gd name="T16" fmla="*/ 0 w 139"/>
                    <a:gd name="T17" fmla="*/ 0 h 129"/>
                    <a:gd name="T18" fmla="*/ 0 w 139"/>
                    <a:gd name="T19" fmla="*/ 0 h 129"/>
                    <a:gd name="T20" fmla="*/ 0 w 139"/>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129"/>
                    <a:gd name="T35" fmla="*/ 139 w 139"/>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129">
                      <a:moveTo>
                        <a:pt x="65" y="111"/>
                      </a:moveTo>
                      <a:lnTo>
                        <a:pt x="0" y="0"/>
                      </a:lnTo>
                      <a:lnTo>
                        <a:pt x="16" y="3"/>
                      </a:lnTo>
                      <a:lnTo>
                        <a:pt x="33" y="3"/>
                      </a:lnTo>
                      <a:lnTo>
                        <a:pt x="49" y="3"/>
                      </a:lnTo>
                      <a:lnTo>
                        <a:pt x="65" y="3"/>
                      </a:lnTo>
                      <a:lnTo>
                        <a:pt x="139" y="129"/>
                      </a:lnTo>
                      <a:lnTo>
                        <a:pt x="122" y="123"/>
                      </a:lnTo>
                      <a:lnTo>
                        <a:pt x="103" y="120"/>
                      </a:lnTo>
                      <a:lnTo>
                        <a:pt x="84" y="115"/>
                      </a:lnTo>
                      <a:lnTo>
                        <a:pt x="65" y="111"/>
                      </a:lnTo>
                      <a:close/>
                    </a:path>
                  </a:pathLst>
                </a:custGeom>
                <a:solidFill>
                  <a:srgbClr val="D89E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9" name="Freeform 353"/>
                <p:cNvSpPr>
                  <a:spLocks/>
                </p:cNvSpPr>
                <p:nvPr/>
              </p:nvSpPr>
              <p:spPr bwMode="auto">
                <a:xfrm>
                  <a:off x="5032" y="1468"/>
                  <a:ext cx="38" cy="35"/>
                </a:xfrm>
                <a:custGeom>
                  <a:avLst/>
                  <a:gdLst>
                    <a:gd name="T0" fmla="*/ 0 w 152"/>
                    <a:gd name="T1" fmla="*/ 1 h 138"/>
                    <a:gd name="T2" fmla="*/ 0 w 152"/>
                    <a:gd name="T3" fmla="*/ 0 h 138"/>
                    <a:gd name="T4" fmla="*/ 0 w 152"/>
                    <a:gd name="T5" fmla="*/ 0 h 138"/>
                    <a:gd name="T6" fmla="*/ 0 w 152"/>
                    <a:gd name="T7" fmla="*/ 0 h 138"/>
                    <a:gd name="T8" fmla="*/ 0 w 152"/>
                    <a:gd name="T9" fmla="*/ 0 h 138"/>
                    <a:gd name="T10" fmla="*/ 0 w 152"/>
                    <a:gd name="T11" fmla="*/ 0 h 138"/>
                    <a:gd name="T12" fmla="*/ 1 w 152"/>
                    <a:gd name="T13" fmla="*/ 1 h 138"/>
                    <a:gd name="T14" fmla="*/ 1 w 152"/>
                    <a:gd name="T15" fmla="*/ 1 h 138"/>
                    <a:gd name="T16" fmla="*/ 1 w 152"/>
                    <a:gd name="T17" fmla="*/ 1 h 138"/>
                    <a:gd name="T18" fmla="*/ 1 w 152"/>
                    <a:gd name="T19" fmla="*/ 1 h 138"/>
                    <a:gd name="T20" fmla="*/ 1 w 152"/>
                    <a:gd name="T21" fmla="*/ 1 h 138"/>
                    <a:gd name="T22" fmla="*/ 1 w 152"/>
                    <a:gd name="T23" fmla="*/ 1 h 138"/>
                    <a:gd name="T24" fmla="*/ 1 w 152"/>
                    <a:gd name="T25" fmla="*/ 1 h 138"/>
                    <a:gd name="T26" fmla="*/ 0 w 152"/>
                    <a:gd name="T27" fmla="*/ 1 h 138"/>
                    <a:gd name="T28" fmla="*/ 0 w 152"/>
                    <a:gd name="T29" fmla="*/ 1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
                    <a:gd name="T46" fmla="*/ 0 h 138"/>
                    <a:gd name="T47" fmla="*/ 152 w 152"/>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 h="138">
                      <a:moveTo>
                        <a:pt x="70" y="114"/>
                      </a:moveTo>
                      <a:lnTo>
                        <a:pt x="0" y="0"/>
                      </a:lnTo>
                      <a:lnTo>
                        <a:pt x="19" y="0"/>
                      </a:lnTo>
                      <a:lnTo>
                        <a:pt x="38" y="2"/>
                      </a:lnTo>
                      <a:lnTo>
                        <a:pt x="54" y="6"/>
                      </a:lnTo>
                      <a:lnTo>
                        <a:pt x="70" y="8"/>
                      </a:lnTo>
                      <a:lnTo>
                        <a:pt x="152" y="138"/>
                      </a:lnTo>
                      <a:lnTo>
                        <a:pt x="141" y="136"/>
                      </a:lnTo>
                      <a:lnTo>
                        <a:pt x="133" y="133"/>
                      </a:lnTo>
                      <a:lnTo>
                        <a:pt x="122" y="131"/>
                      </a:lnTo>
                      <a:lnTo>
                        <a:pt x="111" y="126"/>
                      </a:lnTo>
                      <a:lnTo>
                        <a:pt x="100" y="122"/>
                      </a:lnTo>
                      <a:lnTo>
                        <a:pt x="92" y="120"/>
                      </a:lnTo>
                      <a:lnTo>
                        <a:pt x="81" y="117"/>
                      </a:lnTo>
                      <a:lnTo>
                        <a:pt x="70" y="114"/>
                      </a:lnTo>
                      <a:close/>
                    </a:path>
                  </a:pathLst>
                </a:custGeom>
                <a:solidFill>
                  <a:srgbClr val="DBA3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0" name="Freeform 354"/>
                <p:cNvSpPr>
                  <a:spLocks/>
                </p:cNvSpPr>
                <p:nvPr/>
              </p:nvSpPr>
              <p:spPr bwMode="auto">
                <a:xfrm>
                  <a:off x="5041" y="1468"/>
                  <a:ext cx="39" cy="40"/>
                </a:xfrm>
                <a:custGeom>
                  <a:avLst/>
                  <a:gdLst>
                    <a:gd name="T0" fmla="*/ 0 w 157"/>
                    <a:gd name="T1" fmla="*/ 0 h 161"/>
                    <a:gd name="T2" fmla="*/ 0 w 157"/>
                    <a:gd name="T3" fmla="*/ 0 h 161"/>
                    <a:gd name="T4" fmla="*/ 0 w 157"/>
                    <a:gd name="T5" fmla="*/ 0 h 161"/>
                    <a:gd name="T6" fmla="*/ 0 w 157"/>
                    <a:gd name="T7" fmla="*/ 0 h 161"/>
                    <a:gd name="T8" fmla="*/ 0 w 157"/>
                    <a:gd name="T9" fmla="*/ 0 h 161"/>
                    <a:gd name="T10" fmla="*/ 0 w 157"/>
                    <a:gd name="T11" fmla="*/ 0 h 161"/>
                    <a:gd name="T12" fmla="*/ 0 w 157"/>
                    <a:gd name="T13" fmla="*/ 0 h 161"/>
                    <a:gd name="T14" fmla="*/ 0 w 157"/>
                    <a:gd name="T15" fmla="*/ 0 h 161"/>
                    <a:gd name="T16" fmla="*/ 0 w 157"/>
                    <a:gd name="T17" fmla="*/ 0 h 161"/>
                    <a:gd name="T18" fmla="*/ 0 w 157"/>
                    <a:gd name="T19" fmla="*/ 0 h 161"/>
                    <a:gd name="T20" fmla="*/ 0 w 157"/>
                    <a:gd name="T21" fmla="*/ 0 h 161"/>
                    <a:gd name="T22" fmla="*/ 0 w 157"/>
                    <a:gd name="T23" fmla="*/ 0 h 161"/>
                    <a:gd name="T24" fmla="*/ 0 w 157"/>
                    <a:gd name="T25" fmla="*/ 0 h 161"/>
                    <a:gd name="T26" fmla="*/ 0 w 157"/>
                    <a:gd name="T27" fmla="*/ 0 h 161"/>
                    <a:gd name="T28" fmla="*/ 0 w 15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161"/>
                    <a:gd name="T47" fmla="*/ 157 w 15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161">
                      <a:moveTo>
                        <a:pt x="74" y="126"/>
                      </a:moveTo>
                      <a:lnTo>
                        <a:pt x="0" y="0"/>
                      </a:lnTo>
                      <a:lnTo>
                        <a:pt x="19" y="2"/>
                      </a:lnTo>
                      <a:lnTo>
                        <a:pt x="38" y="6"/>
                      </a:lnTo>
                      <a:lnTo>
                        <a:pt x="57" y="11"/>
                      </a:lnTo>
                      <a:lnTo>
                        <a:pt x="74" y="13"/>
                      </a:lnTo>
                      <a:lnTo>
                        <a:pt x="157" y="161"/>
                      </a:lnTo>
                      <a:lnTo>
                        <a:pt x="150" y="155"/>
                      </a:lnTo>
                      <a:lnTo>
                        <a:pt x="139" y="149"/>
                      </a:lnTo>
                      <a:lnTo>
                        <a:pt x="128" y="144"/>
                      </a:lnTo>
                      <a:lnTo>
                        <a:pt x="120" y="142"/>
                      </a:lnTo>
                      <a:lnTo>
                        <a:pt x="109" y="136"/>
                      </a:lnTo>
                      <a:lnTo>
                        <a:pt x="98" y="133"/>
                      </a:lnTo>
                      <a:lnTo>
                        <a:pt x="84" y="128"/>
                      </a:lnTo>
                      <a:lnTo>
                        <a:pt x="74" y="126"/>
                      </a:lnTo>
                      <a:close/>
                    </a:path>
                  </a:pathLst>
                </a:custGeom>
                <a:solidFill>
                  <a:srgbClr val="DBA3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1" name="Freeform 355"/>
                <p:cNvSpPr>
                  <a:spLocks/>
                </p:cNvSpPr>
                <p:nvPr/>
              </p:nvSpPr>
              <p:spPr bwMode="auto">
                <a:xfrm>
                  <a:off x="5050" y="1470"/>
                  <a:ext cx="43" cy="44"/>
                </a:xfrm>
                <a:custGeom>
                  <a:avLst/>
                  <a:gdLst>
                    <a:gd name="T0" fmla="*/ 0 w 175"/>
                    <a:gd name="T1" fmla="*/ 1 h 176"/>
                    <a:gd name="T2" fmla="*/ 0 w 175"/>
                    <a:gd name="T3" fmla="*/ 0 h 176"/>
                    <a:gd name="T4" fmla="*/ 0 w 175"/>
                    <a:gd name="T5" fmla="*/ 0 h 176"/>
                    <a:gd name="T6" fmla="*/ 0 w 175"/>
                    <a:gd name="T7" fmla="*/ 0 h 176"/>
                    <a:gd name="T8" fmla="*/ 0 w 175"/>
                    <a:gd name="T9" fmla="*/ 0 h 176"/>
                    <a:gd name="T10" fmla="*/ 0 w 175"/>
                    <a:gd name="T11" fmla="*/ 0 h 176"/>
                    <a:gd name="T12" fmla="*/ 1 w 175"/>
                    <a:gd name="T13" fmla="*/ 1 h 176"/>
                    <a:gd name="T14" fmla="*/ 0 w 175"/>
                    <a:gd name="T15" fmla="*/ 1 h 176"/>
                    <a:gd name="T16" fmla="*/ 0 w 175"/>
                    <a:gd name="T17" fmla="*/ 1 h 176"/>
                    <a:gd name="T18" fmla="*/ 0 w 175"/>
                    <a:gd name="T19" fmla="*/ 1 h 176"/>
                    <a:gd name="T20" fmla="*/ 0 w 175"/>
                    <a:gd name="T21" fmla="*/ 1 h 176"/>
                    <a:gd name="T22" fmla="*/ 0 w 175"/>
                    <a:gd name="T23" fmla="*/ 1 h 176"/>
                    <a:gd name="T24" fmla="*/ 0 w 175"/>
                    <a:gd name="T25" fmla="*/ 1 h 176"/>
                    <a:gd name="T26" fmla="*/ 0 w 175"/>
                    <a:gd name="T27" fmla="*/ 1 h 176"/>
                    <a:gd name="T28" fmla="*/ 0 w 175"/>
                    <a:gd name="T29" fmla="*/ 1 h 1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76"/>
                    <a:gd name="T47" fmla="*/ 175 w 175"/>
                    <a:gd name="T48" fmla="*/ 176 h 1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76">
                      <a:moveTo>
                        <a:pt x="82" y="130"/>
                      </a:moveTo>
                      <a:lnTo>
                        <a:pt x="0" y="0"/>
                      </a:lnTo>
                      <a:lnTo>
                        <a:pt x="20" y="0"/>
                      </a:lnTo>
                      <a:lnTo>
                        <a:pt x="39" y="3"/>
                      </a:lnTo>
                      <a:lnTo>
                        <a:pt x="55" y="5"/>
                      </a:lnTo>
                      <a:lnTo>
                        <a:pt x="74" y="8"/>
                      </a:lnTo>
                      <a:lnTo>
                        <a:pt x="175" y="176"/>
                      </a:lnTo>
                      <a:lnTo>
                        <a:pt x="164" y="171"/>
                      </a:lnTo>
                      <a:lnTo>
                        <a:pt x="152" y="166"/>
                      </a:lnTo>
                      <a:lnTo>
                        <a:pt x="141" y="158"/>
                      </a:lnTo>
                      <a:lnTo>
                        <a:pt x="129" y="153"/>
                      </a:lnTo>
                      <a:lnTo>
                        <a:pt x="117" y="147"/>
                      </a:lnTo>
                      <a:lnTo>
                        <a:pt x="106" y="141"/>
                      </a:lnTo>
                      <a:lnTo>
                        <a:pt x="93" y="136"/>
                      </a:lnTo>
                      <a:lnTo>
                        <a:pt x="82" y="130"/>
                      </a:lnTo>
                      <a:close/>
                    </a:path>
                  </a:pathLst>
                </a:custGeom>
                <a:solidFill>
                  <a:srgbClr val="DBA5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2" name="Freeform 356"/>
                <p:cNvSpPr>
                  <a:spLocks noEditPoints="1"/>
                </p:cNvSpPr>
                <p:nvPr/>
              </p:nvSpPr>
              <p:spPr bwMode="auto">
                <a:xfrm>
                  <a:off x="5059" y="1471"/>
                  <a:ext cx="85" cy="117"/>
                </a:xfrm>
                <a:custGeom>
                  <a:avLst/>
                  <a:gdLst>
                    <a:gd name="T0" fmla="*/ 0 w 339"/>
                    <a:gd name="T1" fmla="*/ 1 h 466"/>
                    <a:gd name="T2" fmla="*/ 0 w 339"/>
                    <a:gd name="T3" fmla="*/ 0 h 466"/>
                    <a:gd name="T4" fmla="*/ 0 w 339"/>
                    <a:gd name="T5" fmla="*/ 0 h 466"/>
                    <a:gd name="T6" fmla="*/ 0 w 339"/>
                    <a:gd name="T7" fmla="*/ 0 h 466"/>
                    <a:gd name="T8" fmla="*/ 0 w 339"/>
                    <a:gd name="T9" fmla="*/ 0 h 466"/>
                    <a:gd name="T10" fmla="*/ 0 w 339"/>
                    <a:gd name="T11" fmla="*/ 0 h 466"/>
                    <a:gd name="T12" fmla="*/ 1 w 339"/>
                    <a:gd name="T13" fmla="*/ 1 h 466"/>
                    <a:gd name="T14" fmla="*/ 1 w 339"/>
                    <a:gd name="T15" fmla="*/ 1 h 466"/>
                    <a:gd name="T16" fmla="*/ 1 w 339"/>
                    <a:gd name="T17" fmla="*/ 1 h 466"/>
                    <a:gd name="T18" fmla="*/ 1 w 339"/>
                    <a:gd name="T19" fmla="*/ 1 h 466"/>
                    <a:gd name="T20" fmla="*/ 1 w 339"/>
                    <a:gd name="T21" fmla="*/ 1 h 466"/>
                    <a:gd name="T22" fmla="*/ 1 w 339"/>
                    <a:gd name="T23" fmla="*/ 1 h 466"/>
                    <a:gd name="T24" fmla="*/ 1 w 339"/>
                    <a:gd name="T25" fmla="*/ 1 h 466"/>
                    <a:gd name="T26" fmla="*/ 1 w 339"/>
                    <a:gd name="T27" fmla="*/ 1 h 466"/>
                    <a:gd name="T28" fmla="*/ 0 w 339"/>
                    <a:gd name="T29" fmla="*/ 1 h 466"/>
                    <a:gd name="T30" fmla="*/ 1 w 339"/>
                    <a:gd name="T31" fmla="*/ 2 h 466"/>
                    <a:gd name="T32" fmla="*/ 1 w 339"/>
                    <a:gd name="T33" fmla="*/ 2 h 466"/>
                    <a:gd name="T34" fmla="*/ 1 w 339"/>
                    <a:gd name="T35" fmla="*/ 2 h 466"/>
                    <a:gd name="T36" fmla="*/ 1 w 339"/>
                    <a:gd name="T37" fmla="*/ 2 h 466"/>
                    <a:gd name="T38" fmla="*/ 1 w 339"/>
                    <a:gd name="T39" fmla="*/ 2 h 466"/>
                    <a:gd name="T40" fmla="*/ 1 w 339"/>
                    <a:gd name="T41" fmla="*/ 2 h 466"/>
                    <a:gd name="T42" fmla="*/ 1 w 339"/>
                    <a:gd name="T43" fmla="*/ 2 h 466"/>
                    <a:gd name="T44" fmla="*/ 1 w 339"/>
                    <a:gd name="T45" fmla="*/ 2 h 466"/>
                    <a:gd name="T46" fmla="*/ 1 w 339"/>
                    <a:gd name="T47" fmla="*/ 2 h 466"/>
                    <a:gd name="T48" fmla="*/ 1 w 339"/>
                    <a:gd name="T49" fmla="*/ 2 h 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466"/>
                    <a:gd name="T77" fmla="*/ 339 w 339"/>
                    <a:gd name="T78" fmla="*/ 466 h 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466">
                      <a:moveTo>
                        <a:pt x="83" y="148"/>
                      </a:moveTo>
                      <a:lnTo>
                        <a:pt x="0" y="0"/>
                      </a:lnTo>
                      <a:lnTo>
                        <a:pt x="19" y="3"/>
                      </a:lnTo>
                      <a:lnTo>
                        <a:pt x="37" y="7"/>
                      </a:lnTo>
                      <a:lnTo>
                        <a:pt x="56" y="12"/>
                      </a:lnTo>
                      <a:lnTo>
                        <a:pt x="73" y="17"/>
                      </a:lnTo>
                      <a:lnTo>
                        <a:pt x="190" y="213"/>
                      </a:lnTo>
                      <a:lnTo>
                        <a:pt x="178" y="205"/>
                      </a:lnTo>
                      <a:lnTo>
                        <a:pt x="168" y="194"/>
                      </a:lnTo>
                      <a:lnTo>
                        <a:pt x="155" y="185"/>
                      </a:lnTo>
                      <a:lnTo>
                        <a:pt x="143" y="178"/>
                      </a:lnTo>
                      <a:lnTo>
                        <a:pt x="130" y="169"/>
                      </a:lnTo>
                      <a:lnTo>
                        <a:pt x="113" y="161"/>
                      </a:lnTo>
                      <a:lnTo>
                        <a:pt x="100" y="153"/>
                      </a:lnTo>
                      <a:lnTo>
                        <a:pt x="83" y="148"/>
                      </a:lnTo>
                      <a:close/>
                      <a:moveTo>
                        <a:pt x="326" y="436"/>
                      </a:moveTo>
                      <a:lnTo>
                        <a:pt x="339" y="466"/>
                      </a:lnTo>
                      <a:lnTo>
                        <a:pt x="337" y="466"/>
                      </a:lnTo>
                      <a:lnTo>
                        <a:pt x="333" y="466"/>
                      </a:lnTo>
                      <a:lnTo>
                        <a:pt x="331" y="466"/>
                      </a:lnTo>
                      <a:lnTo>
                        <a:pt x="328" y="466"/>
                      </a:lnTo>
                      <a:lnTo>
                        <a:pt x="328" y="457"/>
                      </a:lnTo>
                      <a:lnTo>
                        <a:pt x="328" y="450"/>
                      </a:lnTo>
                      <a:lnTo>
                        <a:pt x="328" y="441"/>
                      </a:lnTo>
                      <a:lnTo>
                        <a:pt x="326" y="436"/>
                      </a:lnTo>
                      <a:close/>
                    </a:path>
                  </a:pathLst>
                </a:custGeom>
                <a:solidFill>
                  <a:srgbClr val="DDAA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3" name="Freeform 357"/>
                <p:cNvSpPr>
                  <a:spLocks/>
                </p:cNvSpPr>
                <p:nvPr/>
              </p:nvSpPr>
              <p:spPr bwMode="auto">
                <a:xfrm>
                  <a:off x="5068" y="1472"/>
                  <a:ext cx="85" cy="116"/>
                </a:xfrm>
                <a:custGeom>
                  <a:avLst/>
                  <a:gdLst>
                    <a:gd name="T0" fmla="*/ 1 w 339"/>
                    <a:gd name="T1" fmla="*/ 1 h 463"/>
                    <a:gd name="T2" fmla="*/ 0 w 339"/>
                    <a:gd name="T3" fmla="*/ 0 h 463"/>
                    <a:gd name="T4" fmla="*/ 0 w 339"/>
                    <a:gd name="T5" fmla="*/ 0 h 463"/>
                    <a:gd name="T6" fmla="*/ 0 w 339"/>
                    <a:gd name="T7" fmla="*/ 0 h 463"/>
                    <a:gd name="T8" fmla="*/ 0 w 339"/>
                    <a:gd name="T9" fmla="*/ 0 h 463"/>
                    <a:gd name="T10" fmla="*/ 0 w 339"/>
                    <a:gd name="T11" fmla="*/ 0 h 463"/>
                    <a:gd name="T12" fmla="*/ 0 w 339"/>
                    <a:gd name="T13" fmla="*/ 0 h 463"/>
                    <a:gd name="T14" fmla="*/ 0 w 339"/>
                    <a:gd name="T15" fmla="*/ 0 h 463"/>
                    <a:gd name="T16" fmla="*/ 0 w 339"/>
                    <a:gd name="T17" fmla="*/ 0 h 463"/>
                    <a:gd name="T18" fmla="*/ 0 w 339"/>
                    <a:gd name="T19" fmla="*/ 0 h 463"/>
                    <a:gd name="T20" fmla="*/ 1 w 339"/>
                    <a:gd name="T21" fmla="*/ 2 h 463"/>
                    <a:gd name="T22" fmla="*/ 1 w 339"/>
                    <a:gd name="T23" fmla="*/ 2 h 463"/>
                    <a:gd name="T24" fmla="*/ 1 w 339"/>
                    <a:gd name="T25" fmla="*/ 2 h 463"/>
                    <a:gd name="T26" fmla="*/ 1 w 339"/>
                    <a:gd name="T27" fmla="*/ 2 h 463"/>
                    <a:gd name="T28" fmla="*/ 1 w 339"/>
                    <a:gd name="T29" fmla="*/ 2 h 463"/>
                    <a:gd name="T30" fmla="*/ 1 w 339"/>
                    <a:gd name="T31" fmla="*/ 2 h 463"/>
                    <a:gd name="T32" fmla="*/ 1 w 339"/>
                    <a:gd name="T33" fmla="*/ 2 h 463"/>
                    <a:gd name="T34" fmla="*/ 1 w 339"/>
                    <a:gd name="T35" fmla="*/ 1 h 463"/>
                    <a:gd name="T36" fmla="*/ 1 w 339"/>
                    <a:gd name="T37" fmla="*/ 1 h 463"/>
                    <a:gd name="T38" fmla="*/ 1 w 339"/>
                    <a:gd name="T39" fmla="*/ 1 h 463"/>
                    <a:gd name="T40" fmla="*/ 1 w 339"/>
                    <a:gd name="T41" fmla="*/ 1 h 463"/>
                    <a:gd name="T42" fmla="*/ 1 w 339"/>
                    <a:gd name="T43" fmla="*/ 1 h 463"/>
                    <a:gd name="T44" fmla="*/ 1 w 339"/>
                    <a:gd name="T45" fmla="*/ 1 h 4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9"/>
                    <a:gd name="T70" fmla="*/ 0 h 463"/>
                    <a:gd name="T71" fmla="*/ 339 w 339"/>
                    <a:gd name="T72" fmla="*/ 463 h 4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9" h="463">
                      <a:moveTo>
                        <a:pt x="101" y="168"/>
                      </a:moveTo>
                      <a:lnTo>
                        <a:pt x="0" y="0"/>
                      </a:lnTo>
                      <a:lnTo>
                        <a:pt x="11" y="4"/>
                      </a:lnTo>
                      <a:lnTo>
                        <a:pt x="21" y="6"/>
                      </a:lnTo>
                      <a:lnTo>
                        <a:pt x="30" y="9"/>
                      </a:lnTo>
                      <a:lnTo>
                        <a:pt x="41" y="11"/>
                      </a:lnTo>
                      <a:lnTo>
                        <a:pt x="51" y="14"/>
                      </a:lnTo>
                      <a:lnTo>
                        <a:pt x="62" y="16"/>
                      </a:lnTo>
                      <a:lnTo>
                        <a:pt x="71" y="20"/>
                      </a:lnTo>
                      <a:lnTo>
                        <a:pt x="81" y="22"/>
                      </a:lnTo>
                      <a:lnTo>
                        <a:pt x="339" y="463"/>
                      </a:lnTo>
                      <a:lnTo>
                        <a:pt x="328" y="463"/>
                      </a:lnTo>
                      <a:lnTo>
                        <a:pt x="318" y="459"/>
                      </a:lnTo>
                      <a:lnTo>
                        <a:pt x="307" y="459"/>
                      </a:lnTo>
                      <a:lnTo>
                        <a:pt x="293" y="463"/>
                      </a:lnTo>
                      <a:lnTo>
                        <a:pt x="285" y="417"/>
                      </a:lnTo>
                      <a:lnTo>
                        <a:pt x="274" y="370"/>
                      </a:lnTo>
                      <a:lnTo>
                        <a:pt x="256" y="329"/>
                      </a:lnTo>
                      <a:lnTo>
                        <a:pt x="231" y="291"/>
                      </a:lnTo>
                      <a:lnTo>
                        <a:pt x="203" y="256"/>
                      </a:lnTo>
                      <a:lnTo>
                        <a:pt x="173" y="223"/>
                      </a:lnTo>
                      <a:lnTo>
                        <a:pt x="138" y="193"/>
                      </a:lnTo>
                      <a:lnTo>
                        <a:pt x="101" y="168"/>
                      </a:lnTo>
                      <a:close/>
                    </a:path>
                  </a:pathLst>
                </a:custGeom>
                <a:solidFill>
                  <a:srgbClr val="E0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4" name="Freeform 358"/>
                <p:cNvSpPr>
                  <a:spLocks/>
                </p:cNvSpPr>
                <p:nvPr/>
              </p:nvSpPr>
              <p:spPr bwMode="auto">
                <a:xfrm>
                  <a:off x="5078" y="1476"/>
                  <a:ext cx="84" cy="112"/>
                </a:xfrm>
                <a:custGeom>
                  <a:avLst/>
                  <a:gdLst>
                    <a:gd name="T0" fmla="*/ 1 w 336"/>
                    <a:gd name="T1" fmla="*/ 2 h 449"/>
                    <a:gd name="T2" fmla="*/ 1 w 336"/>
                    <a:gd name="T3" fmla="*/ 1 h 449"/>
                    <a:gd name="T4" fmla="*/ 1 w 336"/>
                    <a:gd name="T5" fmla="*/ 1 h 449"/>
                    <a:gd name="T6" fmla="*/ 1 w 336"/>
                    <a:gd name="T7" fmla="*/ 1 h 449"/>
                    <a:gd name="T8" fmla="*/ 1 w 336"/>
                    <a:gd name="T9" fmla="*/ 1 h 449"/>
                    <a:gd name="T10" fmla="*/ 1 w 336"/>
                    <a:gd name="T11" fmla="*/ 1 h 449"/>
                    <a:gd name="T12" fmla="*/ 1 w 336"/>
                    <a:gd name="T13" fmla="*/ 1 h 449"/>
                    <a:gd name="T14" fmla="*/ 1 w 336"/>
                    <a:gd name="T15" fmla="*/ 1 h 449"/>
                    <a:gd name="T16" fmla="*/ 1 w 336"/>
                    <a:gd name="T17" fmla="*/ 1 h 449"/>
                    <a:gd name="T18" fmla="*/ 1 w 336"/>
                    <a:gd name="T19" fmla="*/ 1 h 449"/>
                    <a:gd name="T20" fmla="*/ 0 w 336"/>
                    <a:gd name="T21" fmla="*/ 0 h 449"/>
                    <a:gd name="T22" fmla="*/ 0 w 336"/>
                    <a:gd name="T23" fmla="*/ 0 h 449"/>
                    <a:gd name="T24" fmla="*/ 0 w 336"/>
                    <a:gd name="T25" fmla="*/ 0 h 449"/>
                    <a:gd name="T26" fmla="*/ 0 w 336"/>
                    <a:gd name="T27" fmla="*/ 0 h 449"/>
                    <a:gd name="T28" fmla="*/ 0 w 336"/>
                    <a:gd name="T29" fmla="*/ 0 h 449"/>
                    <a:gd name="T30" fmla="*/ 0 w 336"/>
                    <a:gd name="T31" fmla="*/ 0 h 449"/>
                    <a:gd name="T32" fmla="*/ 0 w 336"/>
                    <a:gd name="T33" fmla="*/ 0 h 449"/>
                    <a:gd name="T34" fmla="*/ 0 w 336"/>
                    <a:gd name="T35" fmla="*/ 0 h 449"/>
                    <a:gd name="T36" fmla="*/ 0 w 336"/>
                    <a:gd name="T37" fmla="*/ 0 h 449"/>
                    <a:gd name="T38" fmla="*/ 1 w 336"/>
                    <a:gd name="T39" fmla="*/ 2 h 449"/>
                    <a:gd name="T40" fmla="*/ 1 w 336"/>
                    <a:gd name="T41" fmla="*/ 2 h 449"/>
                    <a:gd name="T42" fmla="*/ 1 w 336"/>
                    <a:gd name="T43" fmla="*/ 2 h 449"/>
                    <a:gd name="T44" fmla="*/ 1 w 336"/>
                    <a:gd name="T45" fmla="*/ 2 h 449"/>
                    <a:gd name="T46" fmla="*/ 1 w 336"/>
                    <a:gd name="T47" fmla="*/ 2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6"/>
                    <a:gd name="T73" fmla="*/ 0 h 449"/>
                    <a:gd name="T74" fmla="*/ 336 w 336"/>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6" h="449">
                      <a:moveTo>
                        <a:pt x="266" y="449"/>
                      </a:moveTo>
                      <a:lnTo>
                        <a:pt x="253" y="419"/>
                      </a:lnTo>
                      <a:lnTo>
                        <a:pt x="244" y="385"/>
                      </a:lnTo>
                      <a:lnTo>
                        <a:pt x="234" y="356"/>
                      </a:lnTo>
                      <a:lnTo>
                        <a:pt x="220" y="326"/>
                      </a:lnTo>
                      <a:lnTo>
                        <a:pt x="204" y="297"/>
                      </a:lnTo>
                      <a:lnTo>
                        <a:pt x="185" y="269"/>
                      </a:lnTo>
                      <a:lnTo>
                        <a:pt x="165" y="244"/>
                      </a:lnTo>
                      <a:lnTo>
                        <a:pt x="141" y="220"/>
                      </a:lnTo>
                      <a:lnTo>
                        <a:pt x="117" y="196"/>
                      </a:lnTo>
                      <a:lnTo>
                        <a:pt x="0" y="0"/>
                      </a:lnTo>
                      <a:lnTo>
                        <a:pt x="10" y="2"/>
                      </a:lnTo>
                      <a:lnTo>
                        <a:pt x="22" y="2"/>
                      </a:lnTo>
                      <a:lnTo>
                        <a:pt x="29" y="6"/>
                      </a:lnTo>
                      <a:lnTo>
                        <a:pt x="40" y="8"/>
                      </a:lnTo>
                      <a:lnTo>
                        <a:pt x="52" y="11"/>
                      </a:lnTo>
                      <a:lnTo>
                        <a:pt x="63" y="16"/>
                      </a:lnTo>
                      <a:lnTo>
                        <a:pt x="70" y="18"/>
                      </a:lnTo>
                      <a:lnTo>
                        <a:pt x="82" y="22"/>
                      </a:lnTo>
                      <a:lnTo>
                        <a:pt x="336" y="449"/>
                      </a:lnTo>
                      <a:lnTo>
                        <a:pt x="320" y="449"/>
                      </a:lnTo>
                      <a:lnTo>
                        <a:pt x="301" y="445"/>
                      </a:lnTo>
                      <a:lnTo>
                        <a:pt x="285" y="445"/>
                      </a:lnTo>
                      <a:lnTo>
                        <a:pt x="266" y="449"/>
                      </a:lnTo>
                      <a:close/>
                    </a:path>
                  </a:pathLst>
                </a:custGeom>
                <a:solidFill>
                  <a:srgbClr val="E2B5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5" name="Freeform 359"/>
                <p:cNvSpPr>
                  <a:spLocks/>
                </p:cNvSpPr>
                <p:nvPr/>
              </p:nvSpPr>
              <p:spPr bwMode="auto">
                <a:xfrm>
                  <a:off x="5089" y="1477"/>
                  <a:ext cx="82" cy="112"/>
                </a:xfrm>
                <a:custGeom>
                  <a:avLst/>
                  <a:gdLst>
                    <a:gd name="T0" fmla="*/ 1 w 329"/>
                    <a:gd name="T1" fmla="*/ 2 h 446"/>
                    <a:gd name="T2" fmla="*/ 0 w 329"/>
                    <a:gd name="T3" fmla="*/ 0 h 446"/>
                    <a:gd name="T4" fmla="*/ 0 w 329"/>
                    <a:gd name="T5" fmla="*/ 0 h 446"/>
                    <a:gd name="T6" fmla="*/ 0 w 329"/>
                    <a:gd name="T7" fmla="*/ 0 h 446"/>
                    <a:gd name="T8" fmla="*/ 0 w 329"/>
                    <a:gd name="T9" fmla="*/ 0 h 446"/>
                    <a:gd name="T10" fmla="*/ 0 w 329"/>
                    <a:gd name="T11" fmla="*/ 0 h 446"/>
                    <a:gd name="T12" fmla="*/ 0 w 329"/>
                    <a:gd name="T13" fmla="*/ 0 h 446"/>
                    <a:gd name="T14" fmla="*/ 0 w 329"/>
                    <a:gd name="T15" fmla="*/ 0 h 446"/>
                    <a:gd name="T16" fmla="*/ 0 w 329"/>
                    <a:gd name="T17" fmla="*/ 0 h 446"/>
                    <a:gd name="T18" fmla="*/ 0 w 329"/>
                    <a:gd name="T19" fmla="*/ 0 h 446"/>
                    <a:gd name="T20" fmla="*/ 1 w 329"/>
                    <a:gd name="T21" fmla="*/ 2 h 446"/>
                    <a:gd name="T22" fmla="*/ 1 w 329"/>
                    <a:gd name="T23" fmla="*/ 2 h 446"/>
                    <a:gd name="T24" fmla="*/ 1 w 329"/>
                    <a:gd name="T25" fmla="*/ 2 h 446"/>
                    <a:gd name="T26" fmla="*/ 1 w 329"/>
                    <a:gd name="T27" fmla="*/ 2 h 446"/>
                    <a:gd name="T28" fmla="*/ 1 w 329"/>
                    <a:gd name="T29" fmla="*/ 2 h 4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446"/>
                    <a:gd name="T47" fmla="*/ 329 w 329"/>
                    <a:gd name="T48" fmla="*/ 446 h 4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446">
                      <a:moveTo>
                        <a:pt x="258" y="441"/>
                      </a:moveTo>
                      <a:lnTo>
                        <a:pt x="0" y="0"/>
                      </a:lnTo>
                      <a:lnTo>
                        <a:pt x="11" y="3"/>
                      </a:lnTo>
                      <a:lnTo>
                        <a:pt x="22" y="5"/>
                      </a:lnTo>
                      <a:lnTo>
                        <a:pt x="32" y="8"/>
                      </a:lnTo>
                      <a:lnTo>
                        <a:pt x="41" y="14"/>
                      </a:lnTo>
                      <a:lnTo>
                        <a:pt x="52" y="17"/>
                      </a:lnTo>
                      <a:lnTo>
                        <a:pt x="62" y="22"/>
                      </a:lnTo>
                      <a:lnTo>
                        <a:pt x="74" y="24"/>
                      </a:lnTo>
                      <a:lnTo>
                        <a:pt x="82" y="30"/>
                      </a:lnTo>
                      <a:lnTo>
                        <a:pt x="329" y="446"/>
                      </a:lnTo>
                      <a:lnTo>
                        <a:pt x="311" y="443"/>
                      </a:lnTo>
                      <a:lnTo>
                        <a:pt x="293" y="441"/>
                      </a:lnTo>
                      <a:lnTo>
                        <a:pt x="277" y="441"/>
                      </a:lnTo>
                      <a:lnTo>
                        <a:pt x="258" y="441"/>
                      </a:lnTo>
                      <a:close/>
                    </a:path>
                  </a:pathLst>
                </a:custGeom>
                <a:solidFill>
                  <a:srgbClr val="E2B7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6" name="Freeform 360"/>
                <p:cNvSpPr>
                  <a:spLocks/>
                </p:cNvSpPr>
                <p:nvPr/>
              </p:nvSpPr>
              <p:spPr bwMode="auto">
                <a:xfrm>
                  <a:off x="5098" y="1481"/>
                  <a:ext cx="80" cy="109"/>
                </a:xfrm>
                <a:custGeom>
                  <a:avLst/>
                  <a:gdLst>
                    <a:gd name="T0" fmla="*/ 1 w 320"/>
                    <a:gd name="T1" fmla="*/ 2 h 434"/>
                    <a:gd name="T2" fmla="*/ 0 w 320"/>
                    <a:gd name="T3" fmla="*/ 0 h 434"/>
                    <a:gd name="T4" fmla="*/ 0 w 320"/>
                    <a:gd name="T5" fmla="*/ 0 h 434"/>
                    <a:gd name="T6" fmla="*/ 0 w 320"/>
                    <a:gd name="T7" fmla="*/ 0 h 434"/>
                    <a:gd name="T8" fmla="*/ 0 w 320"/>
                    <a:gd name="T9" fmla="*/ 0 h 434"/>
                    <a:gd name="T10" fmla="*/ 0 w 320"/>
                    <a:gd name="T11" fmla="*/ 0 h 434"/>
                    <a:gd name="T12" fmla="*/ 0 w 320"/>
                    <a:gd name="T13" fmla="*/ 0 h 434"/>
                    <a:gd name="T14" fmla="*/ 0 w 320"/>
                    <a:gd name="T15" fmla="*/ 0 h 434"/>
                    <a:gd name="T16" fmla="*/ 0 w 320"/>
                    <a:gd name="T17" fmla="*/ 0 h 434"/>
                    <a:gd name="T18" fmla="*/ 1 w 320"/>
                    <a:gd name="T19" fmla="*/ 0 h 434"/>
                    <a:gd name="T20" fmla="*/ 1 w 320"/>
                    <a:gd name="T21" fmla="*/ 2 h 434"/>
                    <a:gd name="T22" fmla="*/ 1 w 320"/>
                    <a:gd name="T23" fmla="*/ 2 h 434"/>
                    <a:gd name="T24" fmla="*/ 1 w 320"/>
                    <a:gd name="T25" fmla="*/ 2 h 434"/>
                    <a:gd name="T26" fmla="*/ 1 w 320"/>
                    <a:gd name="T27" fmla="*/ 2 h 434"/>
                    <a:gd name="T28" fmla="*/ 1 w 320"/>
                    <a:gd name="T29" fmla="*/ 2 h 4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0"/>
                    <a:gd name="T46" fmla="*/ 0 h 434"/>
                    <a:gd name="T47" fmla="*/ 320 w 320"/>
                    <a:gd name="T48" fmla="*/ 434 h 4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0" h="434">
                      <a:moveTo>
                        <a:pt x="254" y="427"/>
                      </a:moveTo>
                      <a:lnTo>
                        <a:pt x="0" y="0"/>
                      </a:lnTo>
                      <a:lnTo>
                        <a:pt x="11" y="3"/>
                      </a:lnTo>
                      <a:lnTo>
                        <a:pt x="21" y="8"/>
                      </a:lnTo>
                      <a:lnTo>
                        <a:pt x="35" y="10"/>
                      </a:lnTo>
                      <a:lnTo>
                        <a:pt x="46" y="16"/>
                      </a:lnTo>
                      <a:lnTo>
                        <a:pt x="57" y="19"/>
                      </a:lnTo>
                      <a:lnTo>
                        <a:pt x="67" y="24"/>
                      </a:lnTo>
                      <a:lnTo>
                        <a:pt x="78" y="26"/>
                      </a:lnTo>
                      <a:lnTo>
                        <a:pt x="89" y="32"/>
                      </a:lnTo>
                      <a:lnTo>
                        <a:pt x="320" y="434"/>
                      </a:lnTo>
                      <a:lnTo>
                        <a:pt x="300" y="432"/>
                      </a:lnTo>
                      <a:lnTo>
                        <a:pt x="284" y="429"/>
                      </a:lnTo>
                      <a:lnTo>
                        <a:pt x="268" y="427"/>
                      </a:lnTo>
                      <a:lnTo>
                        <a:pt x="254" y="427"/>
                      </a:lnTo>
                      <a:close/>
                    </a:path>
                  </a:pathLst>
                </a:custGeom>
                <a:solidFill>
                  <a:srgbClr val="E5BC8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7" name="Freeform 361"/>
                <p:cNvSpPr>
                  <a:spLocks/>
                </p:cNvSpPr>
                <p:nvPr/>
              </p:nvSpPr>
              <p:spPr bwMode="auto">
                <a:xfrm>
                  <a:off x="5109" y="1485"/>
                  <a:ext cx="78" cy="104"/>
                </a:xfrm>
                <a:custGeom>
                  <a:avLst/>
                  <a:gdLst>
                    <a:gd name="T0" fmla="*/ 1 w 312"/>
                    <a:gd name="T1" fmla="*/ 2 h 416"/>
                    <a:gd name="T2" fmla="*/ 0 w 312"/>
                    <a:gd name="T3" fmla="*/ 0 h 416"/>
                    <a:gd name="T4" fmla="*/ 0 w 312"/>
                    <a:gd name="T5" fmla="*/ 0 h 416"/>
                    <a:gd name="T6" fmla="*/ 0 w 312"/>
                    <a:gd name="T7" fmla="*/ 0 h 416"/>
                    <a:gd name="T8" fmla="*/ 0 w 312"/>
                    <a:gd name="T9" fmla="*/ 0 h 416"/>
                    <a:gd name="T10" fmla="*/ 0 w 312"/>
                    <a:gd name="T11" fmla="*/ 0 h 416"/>
                    <a:gd name="T12" fmla="*/ 0 w 312"/>
                    <a:gd name="T13" fmla="*/ 0 h 416"/>
                    <a:gd name="T14" fmla="*/ 0 w 312"/>
                    <a:gd name="T15" fmla="*/ 0 h 416"/>
                    <a:gd name="T16" fmla="*/ 0 w 312"/>
                    <a:gd name="T17" fmla="*/ 0 h 416"/>
                    <a:gd name="T18" fmla="*/ 1 w 312"/>
                    <a:gd name="T19" fmla="*/ 0 h 416"/>
                    <a:gd name="T20" fmla="*/ 1 w 312"/>
                    <a:gd name="T21" fmla="*/ 2 h 416"/>
                    <a:gd name="T22" fmla="*/ 1 w 312"/>
                    <a:gd name="T23" fmla="*/ 2 h 416"/>
                    <a:gd name="T24" fmla="*/ 1 w 312"/>
                    <a:gd name="T25" fmla="*/ 2 h 416"/>
                    <a:gd name="T26" fmla="*/ 1 w 312"/>
                    <a:gd name="T27" fmla="*/ 2 h 416"/>
                    <a:gd name="T28" fmla="*/ 1 w 312"/>
                    <a:gd name="T29" fmla="*/ 2 h 4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2"/>
                    <a:gd name="T46" fmla="*/ 0 h 416"/>
                    <a:gd name="T47" fmla="*/ 312 w 312"/>
                    <a:gd name="T48" fmla="*/ 416 h 4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2" h="416">
                      <a:moveTo>
                        <a:pt x="247" y="416"/>
                      </a:moveTo>
                      <a:lnTo>
                        <a:pt x="0" y="0"/>
                      </a:lnTo>
                      <a:lnTo>
                        <a:pt x="10" y="5"/>
                      </a:lnTo>
                      <a:lnTo>
                        <a:pt x="24" y="8"/>
                      </a:lnTo>
                      <a:lnTo>
                        <a:pt x="35" y="14"/>
                      </a:lnTo>
                      <a:lnTo>
                        <a:pt x="46" y="19"/>
                      </a:lnTo>
                      <a:lnTo>
                        <a:pt x="60" y="24"/>
                      </a:lnTo>
                      <a:lnTo>
                        <a:pt x="70" y="30"/>
                      </a:lnTo>
                      <a:lnTo>
                        <a:pt x="81" y="35"/>
                      </a:lnTo>
                      <a:lnTo>
                        <a:pt x="93" y="40"/>
                      </a:lnTo>
                      <a:lnTo>
                        <a:pt x="312" y="416"/>
                      </a:lnTo>
                      <a:lnTo>
                        <a:pt x="293" y="416"/>
                      </a:lnTo>
                      <a:lnTo>
                        <a:pt x="277" y="416"/>
                      </a:lnTo>
                      <a:lnTo>
                        <a:pt x="261" y="416"/>
                      </a:lnTo>
                      <a:lnTo>
                        <a:pt x="247" y="416"/>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8" name="Freeform 362"/>
                <p:cNvSpPr>
                  <a:spLocks/>
                </p:cNvSpPr>
                <p:nvPr/>
              </p:nvSpPr>
              <p:spPr bwMode="auto">
                <a:xfrm>
                  <a:off x="5120" y="1489"/>
                  <a:ext cx="72" cy="101"/>
                </a:xfrm>
                <a:custGeom>
                  <a:avLst/>
                  <a:gdLst>
                    <a:gd name="T0" fmla="*/ 1 w 285"/>
                    <a:gd name="T1" fmla="*/ 2 h 402"/>
                    <a:gd name="T2" fmla="*/ 0 w 285"/>
                    <a:gd name="T3" fmla="*/ 0 h 402"/>
                    <a:gd name="T4" fmla="*/ 0 w 285"/>
                    <a:gd name="T5" fmla="*/ 0 h 402"/>
                    <a:gd name="T6" fmla="*/ 0 w 285"/>
                    <a:gd name="T7" fmla="*/ 0 h 402"/>
                    <a:gd name="T8" fmla="*/ 0 w 285"/>
                    <a:gd name="T9" fmla="*/ 0 h 402"/>
                    <a:gd name="T10" fmla="*/ 0 w 285"/>
                    <a:gd name="T11" fmla="*/ 0 h 402"/>
                    <a:gd name="T12" fmla="*/ 0 w 285"/>
                    <a:gd name="T13" fmla="*/ 0 h 402"/>
                    <a:gd name="T14" fmla="*/ 0 w 285"/>
                    <a:gd name="T15" fmla="*/ 0 h 402"/>
                    <a:gd name="T16" fmla="*/ 1 w 285"/>
                    <a:gd name="T17" fmla="*/ 0 h 402"/>
                    <a:gd name="T18" fmla="*/ 1 w 285"/>
                    <a:gd name="T19" fmla="*/ 0 h 402"/>
                    <a:gd name="T20" fmla="*/ 1 w 285"/>
                    <a:gd name="T21" fmla="*/ 2 h 402"/>
                    <a:gd name="T22" fmla="*/ 1 w 285"/>
                    <a:gd name="T23" fmla="*/ 2 h 402"/>
                    <a:gd name="T24" fmla="*/ 1 w 285"/>
                    <a:gd name="T25" fmla="*/ 2 h 402"/>
                    <a:gd name="T26" fmla="*/ 1 w 285"/>
                    <a:gd name="T27" fmla="*/ 2 h 402"/>
                    <a:gd name="T28" fmla="*/ 1 w 285"/>
                    <a:gd name="T29" fmla="*/ 2 h 402"/>
                    <a:gd name="T30" fmla="*/ 1 w 285"/>
                    <a:gd name="T31" fmla="*/ 2 h 402"/>
                    <a:gd name="T32" fmla="*/ 1 w 285"/>
                    <a:gd name="T33" fmla="*/ 2 h 402"/>
                    <a:gd name="T34" fmla="*/ 1 w 285"/>
                    <a:gd name="T35" fmla="*/ 2 h 402"/>
                    <a:gd name="T36" fmla="*/ 1 w 285"/>
                    <a:gd name="T37" fmla="*/ 2 h 4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
                    <a:gd name="T58" fmla="*/ 0 h 402"/>
                    <a:gd name="T59" fmla="*/ 285 w 285"/>
                    <a:gd name="T60" fmla="*/ 402 h 4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 h="402">
                      <a:moveTo>
                        <a:pt x="231" y="402"/>
                      </a:moveTo>
                      <a:lnTo>
                        <a:pt x="0" y="0"/>
                      </a:lnTo>
                      <a:lnTo>
                        <a:pt x="14" y="8"/>
                      </a:lnTo>
                      <a:lnTo>
                        <a:pt x="24" y="17"/>
                      </a:lnTo>
                      <a:lnTo>
                        <a:pt x="38" y="22"/>
                      </a:lnTo>
                      <a:lnTo>
                        <a:pt x="49" y="30"/>
                      </a:lnTo>
                      <a:lnTo>
                        <a:pt x="63" y="38"/>
                      </a:lnTo>
                      <a:lnTo>
                        <a:pt x="73" y="44"/>
                      </a:lnTo>
                      <a:lnTo>
                        <a:pt x="87" y="52"/>
                      </a:lnTo>
                      <a:lnTo>
                        <a:pt x="100" y="60"/>
                      </a:lnTo>
                      <a:lnTo>
                        <a:pt x="285" y="370"/>
                      </a:lnTo>
                      <a:lnTo>
                        <a:pt x="285" y="379"/>
                      </a:lnTo>
                      <a:lnTo>
                        <a:pt x="283" y="384"/>
                      </a:lnTo>
                      <a:lnTo>
                        <a:pt x="280" y="391"/>
                      </a:lnTo>
                      <a:lnTo>
                        <a:pt x="280" y="400"/>
                      </a:lnTo>
                      <a:lnTo>
                        <a:pt x="269" y="402"/>
                      </a:lnTo>
                      <a:lnTo>
                        <a:pt x="258" y="402"/>
                      </a:lnTo>
                      <a:lnTo>
                        <a:pt x="245" y="402"/>
                      </a:lnTo>
                      <a:lnTo>
                        <a:pt x="231" y="402"/>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9" name="Freeform 363"/>
                <p:cNvSpPr>
                  <a:spLocks/>
                </p:cNvSpPr>
                <p:nvPr/>
              </p:nvSpPr>
              <p:spPr bwMode="auto">
                <a:xfrm>
                  <a:off x="5132" y="1495"/>
                  <a:ext cx="59" cy="94"/>
                </a:xfrm>
                <a:custGeom>
                  <a:avLst/>
                  <a:gdLst>
                    <a:gd name="T0" fmla="*/ 1 w 236"/>
                    <a:gd name="T1" fmla="*/ 2 h 376"/>
                    <a:gd name="T2" fmla="*/ 0 w 236"/>
                    <a:gd name="T3" fmla="*/ 0 h 376"/>
                    <a:gd name="T4" fmla="*/ 0 w 236"/>
                    <a:gd name="T5" fmla="*/ 0 h 376"/>
                    <a:gd name="T6" fmla="*/ 0 w 236"/>
                    <a:gd name="T7" fmla="*/ 0 h 376"/>
                    <a:gd name="T8" fmla="*/ 0 w 236"/>
                    <a:gd name="T9" fmla="*/ 0 h 376"/>
                    <a:gd name="T10" fmla="*/ 0 w 236"/>
                    <a:gd name="T11" fmla="*/ 0 h 376"/>
                    <a:gd name="T12" fmla="*/ 0 w 236"/>
                    <a:gd name="T13" fmla="*/ 0 h 376"/>
                    <a:gd name="T14" fmla="*/ 1 w 236"/>
                    <a:gd name="T15" fmla="*/ 0 h 376"/>
                    <a:gd name="T16" fmla="*/ 1 w 236"/>
                    <a:gd name="T17" fmla="*/ 0 h 376"/>
                    <a:gd name="T18" fmla="*/ 1 w 236"/>
                    <a:gd name="T19" fmla="*/ 0 h 376"/>
                    <a:gd name="T20" fmla="*/ 1 w 236"/>
                    <a:gd name="T21" fmla="*/ 1 h 376"/>
                    <a:gd name="T22" fmla="*/ 1 w 236"/>
                    <a:gd name="T23" fmla="*/ 1 h 376"/>
                    <a:gd name="T24" fmla="*/ 1 w 236"/>
                    <a:gd name="T25" fmla="*/ 1 h 376"/>
                    <a:gd name="T26" fmla="*/ 1 w 236"/>
                    <a:gd name="T27" fmla="*/ 2 h 376"/>
                    <a:gd name="T28" fmla="*/ 1 w 236"/>
                    <a:gd name="T29" fmla="*/ 2 h 376"/>
                    <a:gd name="T30" fmla="*/ 1 w 236"/>
                    <a:gd name="T31" fmla="*/ 2 h 376"/>
                    <a:gd name="T32" fmla="*/ 1 w 236"/>
                    <a:gd name="T33" fmla="*/ 2 h 376"/>
                    <a:gd name="T34" fmla="*/ 1 w 236"/>
                    <a:gd name="T35" fmla="*/ 2 h 376"/>
                    <a:gd name="T36" fmla="*/ 1 w 236"/>
                    <a:gd name="T37" fmla="*/ 2 h 3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76"/>
                    <a:gd name="T59" fmla="*/ 236 w 236"/>
                    <a:gd name="T60" fmla="*/ 376 h 3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76">
                      <a:moveTo>
                        <a:pt x="219" y="376"/>
                      </a:moveTo>
                      <a:lnTo>
                        <a:pt x="0" y="0"/>
                      </a:lnTo>
                      <a:lnTo>
                        <a:pt x="16" y="9"/>
                      </a:lnTo>
                      <a:lnTo>
                        <a:pt x="29" y="20"/>
                      </a:lnTo>
                      <a:lnTo>
                        <a:pt x="46" y="30"/>
                      </a:lnTo>
                      <a:lnTo>
                        <a:pt x="62" y="41"/>
                      </a:lnTo>
                      <a:lnTo>
                        <a:pt x="76" y="53"/>
                      </a:lnTo>
                      <a:lnTo>
                        <a:pt x="88" y="64"/>
                      </a:lnTo>
                      <a:lnTo>
                        <a:pt x="102" y="74"/>
                      </a:lnTo>
                      <a:lnTo>
                        <a:pt x="113" y="85"/>
                      </a:lnTo>
                      <a:lnTo>
                        <a:pt x="230" y="278"/>
                      </a:lnTo>
                      <a:lnTo>
                        <a:pt x="233" y="300"/>
                      </a:lnTo>
                      <a:lnTo>
                        <a:pt x="236" y="325"/>
                      </a:lnTo>
                      <a:lnTo>
                        <a:pt x="236" y="348"/>
                      </a:lnTo>
                      <a:lnTo>
                        <a:pt x="233" y="376"/>
                      </a:lnTo>
                      <a:lnTo>
                        <a:pt x="230" y="376"/>
                      </a:lnTo>
                      <a:lnTo>
                        <a:pt x="228" y="376"/>
                      </a:lnTo>
                      <a:lnTo>
                        <a:pt x="222" y="376"/>
                      </a:lnTo>
                      <a:lnTo>
                        <a:pt x="219" y="376"/>
                      </a:lnTo>
                      <a:close/>
                    </a:path>
                  </a:pathLst>
                </a:custGeom>
                <a:solidFill>
                  <a:srgbClr val="E8C48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0" name="Freeform 364"/>
                <p:cNvSpPr>
                  <a:spLocks/>
                </p:cNvSpPr>
                <p:nvPr/>
              </p:nvSpPr>
              <p:spPr bwMode="auto">
                <a:xfrm>
                  <a:off x="5146" y="1504"/>
                  <a:ext cx="46" cy="77"/>
                </a:xfrm>
                <a:custGeom>
                  <a:avLst/>
                  <a:gdLst>
                    <a:gd name="T0" fmla="*/ 1 w 185"/>
                    <a:gd name="T1" fmla="*/ 1 h 310"/>
                    <a:gd name="T2" fmla="*/ 0 w 185"/>
                    <a:gd name="T3" fmla="*/ 0 h 310"/>
                    <a:gd name="T4" fmla="*/ 0 w 185"/>
                    <a:gd name="T5" fmla="*/ 0 h 310"/>
                    <a:gd name="T6" fmla="*/ 0 w 185"/>
                    <a:gd name="T7" fmla="*/ 0 h 310"/>
                    <a:gd name="T8" fmla="*/ 0 w 185"/>
                    <a:gd name="T9" fmla="*/ 0 h 310"/>
                    <a:gd name="T10" fmla="*/ 0 w 185"/>
                    <a:gd name="T11" fmla="*/ 0 h 310"/>
                    <a:gd name="T12" fmla="*/ 0 w 185"/>
                    <a:gd name="T13" fmla="*/ 1 h 310"/>
                    <a:gd name="T14" fmla="*/ 1 w 185"/>
                    <a:gd name="T15" fmla="*/ 1 h 310"/>
                    <a:gd name="T16" fmla="*/ 1 w 185"/>
                    <a:gd name="T17" fmla="*/ 1 h 310"/>
                    <a:gd name="T18" fmla="*/ 1 w 185"/>
                    <a:gd name="T19" fmla="*/ 1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
                    <a:gd name="T31" fmla="*/ 0 h 310"/>
                    <a:gd name="T32" fmla="*/ 185 w 185"/>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 h="310">
                      <a:moveTo>
                        <a:pt x="185" y="310"/>
                      </a:moveTo>
                      <a:lnTo>
                        <a:pt x="0" y="0"/>
                      </a:lnTo>
                      <a:lnTo>
                        <a:pt x="41" y="30"/>
                      </a:lnTo>
                      <a:lnTo>
                        <a:pt x="76" y="63"/>
                      </a:lnTo>
                      <a:lnTo>
                        <a:pt x="109" y="98"/>
                      </a:lnTo>
                      <a:lnTo>
                        <a:pt x="134" y="136"/>
                      </a:lnTo>
                      <a:lnTo>
                        <a:pt x="155" y="176"/>
                      </a:lnTo>
                      <a:lnTo>
                        <a:pt x="171" y="218"/>
                      </a:lnTo>
                      <a:lnTo>
                        <a:pt x="183" y="264"/>
                      </a:lnTo>
                      <a:lnTo>
                        <a:pt x="185" y="310"/>
                      </a:lnTo>
                      <a:close/>
                    </a:path>
                  </a:pathLst>
                </a:custGeom>
                <a:solidFill>
                  <a:srgbClr val="EDC98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1" name="Freeform 365"/>
                <p:cNvSpPr>
                  <a:spLocks/>
                </p:cNvSpPr>
                <p:nvPr/>
              </p:nvSpPr>
              <p:spPr bwMode="auto">
                <a:xfrm>
                  <a:off x="5161" y="1516"/>
                  <a:ext cx="29" cy="48"/>
                </a:xfrm>
                <a:custGeom>
                  <a:avLst/>
                  <a:gdLst>
                    <a:gd name="T0" fmla="*/ 0 w 117"/>
                    <a:gd name="T1" fmla="*/ 1 h 193"/>
                    <a:gd name="T2" fmla="*/ 0 w 117"/>
                    <a:gd name="T3" fmla="*/ 0 h 193"/>
                    <a:gd name="T4" fmla="*/ 0 w 117"/>
                    <a:gd name="T5" fmla="*/ 0 h 193"/>
                    <a:gd name="T6" fmla="*/ 0 w 117"/>
                    <a:gd name="T7" fmla="*/ 0 h 193"/>
                    <a:gd name="T8" fmla="*/ 0 w 117"/>
                    <a:gd name="T9" fmla="*/ 0 h 193"/>
                    <a:gd name="T10" fmla="*/ 0 w 117"/>
                    <a:gd name="T11" fmla="*/ 0 h 193"/>
                    <a:gd name="T12" fmla="*/ 0 w 117"/>
                    <a:gd name="T13" fmla="*/ 0 h 193"/>
                    <a:gd name="T14" fmla="*/ 0 w 117"/>
                    <a:gd name="T15" fmla="*/ 0 h 193"/>
                    <a:gd name="T16" fmla="*/ 0 w 117"/>
                    <a:gd name="T17" fmla="*/ 0 h 193"/>
                    <a:gd name="T18" fmla="*/ 0 w 117"/>
                    <a:gd name="T19" fmla="*/ 1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193"/>
                    <a:gd name="T32" fmla="*/ 117 w 117"/>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193">
                      <a:moveTo>
                        <a:pt x="117" y="193"/>
                      </a:moveTo>
                      <a:lnTo>
                        <a:pt x="0" y="0"/>
                      </a:lnTo>
                      <a:lnTo>
                        <a:pt x="23" y="21"/>
                      </a:lnTo>
                      <a:lnTo>
                        <a:pt x="41" y="44"/>
                      </a:lnTo>
                      <a:lnTo>
                        <a:pt x="58" y="65"/>
                      </a:lnTo>
                      <a:lnTo>
                        <a:pt x="74" y="90"/>
                      </a:lnTo>
                      <a:lnTo>
                        <a:pt x="87" y="114"/>
                      </a:lnTo>
                      <a:lnTo>
                        <a:pt x="98" y="141"/>
                      </a:lnTo>
                      <a:lnTo>
                        <a:pt x="109" y="166"/>
                      </a:lnTo>
                      <a:lnTo>
                        <a:pt x="117" y="193"/>
                      </a:lnTo>
                      <a:close/>
                    </a:path>
                  </a:pathLst>
                </a:custGeom>
                <a:solidFill>
                  <a:srgbClr val="EDCE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2" name="Freeform 366"/>
                <p:cNvSpPr>
                  <a:spLocks/>
                </p:cNvSpPr>
                <p:nvPr/>
              </p:nvSpPr>
              <p:spPr bwMode="auto">
                <a:xfrm>
                  <a:off x="5304" y="1526"/>
                  <a:ext cx="36" cy="50"/>
                </a:xfrm>
                <a:custGeom>
                  <a:avLst/>
                  <a:gdLst>
                    <a:gd name="T0" fmla="*/ 0 w 147"/>
                    <a:gd name="T1" fmla="*/ 1 h 202"/>
                    <a:gd name="T2" fmla="*/ 0 w 147"/>
                    <a:gd name="T3" fmla="*/ 0 h 202"/>
                    <a:gd name="T4" fmla="*/ 0 w 147"/>
                    <a:gd name="T5" fmla="*/ 0 h 202"/>
                    <a:gd name="T6" fmla="*/ 0 w 147"/>
                    <a:gd name="T7" fmla="*/ 0 h 202"/>
                    <a:gd name="T8" fmla="*/ 0 w 147"/>
                    <a:gd name="T9" fmla="*/ 0 h 202"/>
                    <a:gd name="T10" fmla="*/ 0 w 147"/>
                    <a:gd name="T11" fmla="*/ 0 h 202"/>
                    <a:gd name="T12" fmla="*/ 0 w 147"/>
                    <a:gd name="T13" fmla="*/ 0 h 202"/>
                    <a:gd name="T14" fmla="*/ 0 w 147"/>
                    <a:gd name="T15" fmla="*/ 0 h 202"/>
                    <a:gd name="T16" fmla="*/ 0 w 147"/>
                    <a:gd name="T17" fmla="*/ 0 h 202"/>
                    <a:gd name="T18" fmla="*/ 0 w 147"/>
                    <a:gd name="T19" fmla="*/ 0 h 202"/>
                    <a:gd name="T20" fmla="*/ 0 w 147"/>
                    <a:gd name="T21" fmla="*/ 0 h 202"/>
                    <a:gd name="T22" fmla="*/ 0 w 147"/>
                    <a:gd name="T23" fmla="*/ 1 h 202"/>
                    <a:gd name="T24" fmla="*/ 0 w 147"/>
                    <a:gd name="T25" fmla="*/ 1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202"/>
                    <a:gd name="T41" fmla="*/ 147 w 147"/>
                    <a:gd name="T42" fmla="*/ 202 h 2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202">
                      <a:moveTo>
                        <a:pt x="69" y="202"/>
                      </a:moveTo>
                      <a:lnTo>
                        <a:pt x="55" y="147"/>
                      </a:lnTo>
                      <a:lnTo>
                        <a:pt x="39" y="98"/>
                      </a:lnTo>
                      <a:lnTo>
                        <a:pt x="22" y="49"/>
                      </a:lnTo>
                      <a:lnTo>
                        <a:pt x="0" y="0"/>
                      </a:lnTo>
                      <a:lnTo>
                        <a:pt x="55" y="3"/>
                      </a:lnTo>
                      <a:lnTo>
                        <a:pt x="96" y="19"/>
                      </a:lnTo>
                      <a:lnTo>
                        <a:pt x="129" y="46"/>
                      </a:lnTo>
                      <a:lnTo>
                        <a:pt x="145" y="79"/>
                      </a:lnTo>
                      <a:lnTo>
                        <a:pt x="147" y="117"/>
                      </a:lnTo>
                      <a:lnTo>
                        <a:pt x="136" y="152"/>
                      </a:lnTo>
                      <a:lnTo>
                        <a:pt x="112" y="182"/>
                      </a:lnTo>
                      <a:lnTo>
                        <a:pt x="69" y="202"/>
                      </a:lnTo>
                      <a:close/>
                    </a:path>
                  </a:pathLst>
                </a:custGeom>
                <a:solidFill>
                  <a:srgbClr val="F9EA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3" name="Freeform 367"/>
                <p:cNvSpPr>
                  <a:spLocks/>
                </p:cNvSpPr>
                <p:nvPr/>
              </p:nvSpPr>
              <p:spPr bwMode="auto">
                <a:xfrm>
                  <a:off x="5208" y="1545"/>
                  <a:ext cx="90" cy="25"/>
                </a:xfrm>
                <a:custGeom>
                  <a:avLst/>
                  <a:gdLst>
                    <a:gd name="T0" fmla="*/ 2 w 359"/>
                    <a:gd name="T1" fmla="*/ 1 h 98"/>
                    <a:gd name="T2" fmla="*/ 0 w 359"/>
                    <a:gd name="T3" fmla="*/ 1 h 98"/>
                    <a:gd name="T4" fmla="*/ 0 w 359"/>
                    <a:gd name="T5" fmla="*/ 0 h 98"/>
                    <a:gd name="T6" fmla="*/ 1 w 359"/>
                    <a:gd name="T7" fmla="*/ 0 h 98"/>
                    <a:gd name="T8" fmla="*/ 1 w 359"/>
                    <a:gd name="T9" fmla="*/ 0 h 98"/>
                    <a:gd name="T10" fmla="*/ 2 w 359"/>
                    <a:gd name="T11" fmla="*/ 1 h 98"/>
                    <a:gd name="T12" fmla="*/ 0 60000 65536"/>
                    <a:gd name="T13" fmla="*/ 0 60000 65536"/>
                    <a:gd name="T14" fmla="*/ 0 60000 65536"/>
                    <a:gd name="T15" fmla="*/ 0 60000 65536"/>
                    <a:gd name="T16" fmla="*/ 0 60000 65536"/>
                    <a:gd name="T17" fmla="*/ 0 60000 65536"/>
                    <a:gd name="T18" fmla="*/ 0 w 359"/>
                    <a:gd name="T19" fmla="*/ 0 h 98"/>
                    <a:gd name="T20" fmla="*/ 359 w 359"/>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359" h="98">
                      <a:moveTo>
                        <a:pt x="359" y="89"/>
                      </a:moveTo>
                      <a:lnTo>
                        <a:pt x="36" y="98"/>
                      </a:lnTo>
                      <a:lnTo>
                        <a:pt x="0" y="0"/>
                      </a:lnTo>
                      <a:lnTo>
                        <a:pt x="341" y="0"/>
                      </a:lnTo>
                      <a:lnTo>
                        <a:pt x="341" y="17"/>
                      </a:lnTo>
                      <a:lnTo>
                        <a:pt x="359" y="89"/>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4" name="Freeform 368"/>
                <p:cNvSpPr>
                  <a:spLocks/>
                </p:cNvSpPr>
                <p:nvPr/>
              </p:nvSpPr>
              <p:spPr bwMode="auto">
                <a:xfrm>
                  <a:off x="4250"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4 w 907"/>
                    <a:gd name="T11" fmla="*/ 1 h 758"/>
                    <a:gd name="T12" fmla="*/ 4 w 907"/>
                    <a:gd name="T13" fmla="*/ 1 h 758"/>
                    <a:gd name="T14" fmla="*/ 4 w 907"/>
                    <a:gd name="T15" fmla="*/ 1 h 758"/>
                    <a:gd name="T16" fmla="*/ 4 w 907"/>
                    <a:gd name="T17" fmla="*/ 2 h 758"/>
                    <a:gd name="T18" fmla="*/ 4 w 907"/>
                    <a:gd name="T19" fmla="*/ 2 h 758"/>
                    <a:gd name="T20" fmla="*/ 4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7" y="0"/>
                      </a:moveTo>
                      <a:lnTo>
                        <a:pt x="503" y="3"/>
                      </a:lnTo>
                      <a:lnTo>
                        <a:pt x="549" y="8"/>
                      </a:lnTo>
                      <a:lnTo>
                        <a:pt x="589" y="17"/>
                      </a:lnTo>
                      <a:lnTo>
                        <a:pt x="633" y="30"/>
                      </a:lnTo>
                      <a:lnTo>
                        <a:pt x="671" y="47"/>
                      </a:lnTo>
                      <a:lnTo>
                        <a:pt x="709" y="65"/>
                      </a:lnTo>
                      <a:lnTo>
                        <a:pt x="745" y="88"/>
                      </a:lnTo>
                      <a:lnTo>
                        <a:pt x="777" y="112"/>
                      </a:lnTo>
                      <a:lnTo>
                        <a:pt x="804" y="139"/>
                      </a:lnTo>
                      <a:lnTo>
                        <a:pt x="831" y="169"/>
                      </a:lnTo>
                      <a:lnTo>
                        <a:pt x="854" y="199"/>
                      </a:lnTo>
                      <a:lnTo>
                        <a:pt x="872" y="231"/>
                      </a:lnTo>
                      <a:lnTo>
                        <a:pt x="889" y="266"/>
                      </a:lnTo>
                      <a:lnTo>
                        <a:pt x="900" y="302"/>
                      </a:lnTo>
                      <a:lnTo>
                        <a:pt x="905" y="340"/>
                      </a:lnTo>
                      <a:lnTo>
                        <a:pt x="907" y="379"/>
                      </a:lnTo>
                      <a:lnTo>
                        <a:pt x="905" y="416"/>
                      </a:lnTo>
                      <a:lnTo>
                        <a:pt x="900" y="455"/>
                      </a:lnTo>
                      <a:lnTo>
                        <a:pt x="889" y="492"/>
                      </a:lnTo>
                      <a:lnTo>
                        <a:pt x="872" y="525"/>
                      </a:lnTo>
                      <a:lnTo>
                        <a:pt x="854" y="560"/>
                      </a:lnTo>
                      <a:lnTo>
                        <a:pt x="831" y="590"/>
                      </a:lnTo>
                      <a:lnTo>
                        <a:pt x="804" y="620"/>
                      </a:lnTo>
                      <a:lnTo>
                        <a:pt x="777" y="647"/>
                      </a:lnTo>
                      <a:lnTo>
                        <a:pt x="745" y="672"/>
                      </a:lnTo>
                      <a:lnTo>
                        <a:pt x="709" y="693"/>
                      </a:lnTo>
                      <a:lnTo>
                        <a:pt x="671" y="712"/>
                      </a:lnTo>
                      <a:lnTo>
                        <a:pt x="633" y="728"/>
                      </a:lnTo>
                      <a:lnTo>
                        <a:pt x="589" y="742"/>
                      </a:lnTo>
                      <a:lnTo>
                        <a:pt x="549" y="750"/>
                      </a:lnTo>
                      <a:lnTo>
                        <a:pt x="503" y="756"/>
                      </a:lnTo>
                      <a:lnTo>
                        <a:pt x="457" y="758"/>
                      </a:lnTo>
                      <a:lnTo>
                        <a:pt x="411" y="756"/>
                      </a:lnTo>
                      <a:lnTo>
                        <a:pt x="364" y="750"/>
                      </a:lnTo>
                      <a:lnTo>
                        <a:pt x="321" y="742"/>
                      </a:lnTo>
                      <a:lnTo>
                        <a:pt x="280" y="728"/>
                      </a:lnTo>
                      <a:lnTo>
                        <a:pt x="240" y="712"/>
                      </a:lnTo>
                      <a:lnTo>
                        <a:pt x="201" y="693"/>
                      </a:lnTo>
                      <a:lnTo>
                        <a:pt x="166" y="672"/>
                      </a:lnTo>
                      <a:lnTo>
                        <a:pt x="133" y="647"/>
                      </a:lnTo>
                      <a:lnTo>
                        <a:pt x="104" y="620"/>
                      </a:lnTo>
                      <a:lnTo>
                        <a:pt x="79" y="590"/>
                      </a:lnTo>
                      <a:lnTo>
                        <a:pt x="55" y="560"/>
                      </a:lnTo>
                      <a:lnTo>
                        <a:pt x="35" y="525"/>
                      </a:lnTo>
                      <a:lnTo>
                        <a:pt x="22" y="492"/>
                      </a:lnTo>
                      <a:lnTo>
                        <a:pt x="9" y="455"/>
                      </a:lnTo>
                      <a:lnTo>
                        <a:pt x="3" y="416"/>
                      </a:lnTo>
                      <a:lnTo>
                        <a:pt x="0" y="379"/>
                      </a:lnTo>
                      <a:lnTo>
                        <a:pt x="3" y="340"/>
                      </a:lnTo>
                      <a:lnTo>
                        <a:pt x="9" y="302"/>
                      </a:lnTo>
                      <a:lnTo>
                        <a:pt x="22" y="266"/>
                      </a:lnTo>
                      <a:lnTo>
                        <a:pt x="35" y="231"/>
                      </a:lnTo>
                      <a:lnTo>
                        <a:pt x="55" y="199"/>
                      </a:lnTo>
                      <a:lnTo>
                        <a:pt x="79" y="169"/>
                      </a:lnTo>
                      <a:lnTo>
                        <a:pt x="104" y="139"/>
                      </a:lnTo>
                      <a:lnTo>
                        <a:pt x="133" y="112"/>
                      </a:lnTo>
                      <a:lnTo>
                        <a:pt x="166" y="88"/>
                      </a:lnTo>
                      <a:lnTo>
                        <a:pt x="201" y="65"/>
                      </a:lnTo>
                      <a:lnTo>
                        <a:pt x="240" y="47"/>
                      </a:lnTo>
                      <a:lnTo>
                        <a:pt x="280" y="30"/>
                      </a:lnTo>
                      <a:lnTo>
                        <a:pt x="321" y="17"/>
                      </a:lnTo>
                      <a:lnTo>
                        <a:pt x="364" y="8"/>
                      </a:lnTo>
                      <a:lnTo>
                        <a:pt x="411" y="3"/>
                      </a:lnTo>
                      <a:lnTo>
                        <a:pt x="457"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5" name="Freeform 369"/>
                <p:cNvSpPr>
                  <a:spLocks/>
                </p:cNvSpPr>
                <p:nvPr/>
              </p:nvSpPr>
              <p:spPr bwMode="auto">
                <a:xfrm>
                  <a:off x="4272" y="1507"/>
                  <a:ext cx="184" cy="154"/>
                </a:xfrm>
                <a:custGeom>
                  <a:avLst/>
                  <a:gdLst>
                    <a:gd name="T0" fmla="*/ 2 w 734"/>
                    <a:gd name="T1" fmla="*/ 0 h 617"/>
                    <a:gd name="T2" fmla="*/ 2 w 734"/>
                    <a:gd name="T3" fmla="*/ 0 h 617"/>
                    <a:gd name="T4" fmla="*/ 2 w 734"/>
                    <a:gd name="T5" fmla="*/ 0 h 617"/>
                    <a:gd name="T6" fmla="*/ 2 w 734"/>
                    <a:gd name="T7" fmla="*/ 0 h 617"/>
                    <a:gd name="T8" fmla="*/ 3 w 734"/>
                    <a:gd name="T9" fmla="*/ 0 h 617"/>
                    <a:gd name="T10" fmla="*/ 3 w 734"/>
                    <a:gd name="T11" fmla="*/ 0 h 617"/>
                    <a:gd name="T12" fmla="*/ 3 w 734"/>
                    <a:gd name="T13" fmla="*/ 1 h 617"/>
                    <a:gd name="T14" fmla="*/ 3 w 734"/>
                    <a:gd name="T15" fmla="*/ 1 h 617"/>
                    <a:gd name="T16" fmla="*/ 3 w 734"/>
                    <a:gd name="T17" fmla="*/ 1 h 617"/>
                    <a:gd name="T18" fmla="*/ 3 w 734"/>
                    <a:gd name="T19" fmla="*/ 1 h 617"/>
                    <a:gd name="T20" fmla="*/ 3 w 734"/>
                    <a:gd name="T21" fmla="*/ 1 h 617"/>
                    <a:gd name="T22" fmla="*/ 3 w 734"/>
                    <a:gd name="T23" fmla="*/ 2 h 617"/>
                    <a:gd name="T24" fmla="*/ 3 w 734"/>
                    <a:gd name="T25" fmla="*/ 2 h 617"/>
                    <a:gd name="T26" fmla="*/ 2 w 734"/>
                    <a:gd name="T27" fmla="*/ 2 h 617"/>
                    <a:gd name="T28" fmla="*/ 2 w 734"/>
                    <a:gd name="T29" fmla="*/ 2 h 617"/>
                    <a:gd name="T30" fmla="*/ 2 w 734"/>
                    <a:gd name="T31" fmla="*/ 2 h 617"/>
                    <a:gd name="T32" fmla="*/ 2 w 734"/>
                    <a:gd name="T33" fmla="*/ 2 h 617"/>
                    <a:gd name="T34" fmla="*/ 1 w 734"/>
                    <a:gd name="T35" fmla="*/ 2 h 617"/>
                    <a:gd name="T36" fmla="*/ 1 w 734"/>
                    <a:gd name="T37" fmla="*/ 2 h 617"/>
                    <a:gd name="T38" fmla="*/ 1 w 734"/>
                    <a:gd name="T39" fmla="*/ 2 h 617"/>
                    <a:gd name="T40" fmla="*/ 1 w 734"/>
                    <a:gd name="T41" fmla="*/ 2 h 617"/>
                    <a:gd name="T42" fmla="*/ 0 w 734"/>
                    <a:gd name="T43" fmla="*/ 2 h 617"/>
                    <a:gd name="T44" fmla="*/ 0 w 734"/>
                    <a:gd name="T45" fmla="*/ 1 h 617"/>
                    <a:gd name="T46" fmla="*/ 0 w 734"/>
                    <a:gd name="T47" fmla="*/ 1 h 617"/>
                    <a:gd name="T48" fmla="*/ 0 w 734"/>
                    <a:gd name="T49" fmla="*/ 1 h 617"/>
                    <a:gd name="T50" fmla="*/ 0 w 734"/>
                    <a:gd name="T51" fmla="*/ 1 h 617"/>
                    <a:gd name="T52" fmla="*/ 0 w 734"/>
                    <a:gd name="T53" fmla="*/ 1 h 617"/>
                    <a:gd name="T54" fmla="*/ 0 w 734"/>
                    <a:gd name="T55" fmla="*/ 0 h 617"/>
                    <a:gd name="T56" fmla="*/ 1 w 734"/>
                    <a:gd name="T57" fmla="*/ 0 h 617"/>
                    <a:gd name="T58" fmla="*/ 1 w 734"/>
                    <a:gd name="T59" fmla="*/ 0 h 617"/>
                    <a:gd name="T60" fmla="*/ 1 w 734"/>
                    <a:gd name="T61" fmla="*/ 0 h 617"/>
                    <a:gd name="T62" fmla="*/ 1 w 734"/>
                    <a:gd name="T63" fmla="*/ 0 h 617"/>
                    <a:gd name="T64" fmla="*/ 2 w 734"/>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4"/>
                    <a:gd name="T100" fmla="*/ 0 h 617"/>
                    <a:gd name="T101" fmla="*/ 734 w 734"/>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4" h="617">
                      <a:moveTo>
                        <a:pt x="367" y="0"/>
                      </a:moveTo>
                      <a:lnTo>
                        <a:pt x="440" y="6"/>
                      </a:lnTo>
                      <a:lnTo>
                        <a:pt x="508" y="24"/>
                      </a:lnTo>
                      <a:lnTo>
                        <a:pt x="570" y="52"/>
                      </a:lnTo>
                      <a:lnTo>
                        <a:pt x="625" y="89"/>
                      </a:lnTo>
                      <a:lnTo>
                        <a:pt x="671" y="136"/>
                      </a:lnTo>
                      <a:lnTo>
                        <a:pt x="704" y="188"/>
                      </a:lnTo>
                      <a:lnTo>
                        <a:pt x="725" y="244"/>
                      </a:lnTo>
                      <a:lnTo>
                        <a:pt x="734" y="308"/>
                      </a:lnTo>
                      <a:lnTo>
                        <a:pt x="725" y="370"/>
                      </a:lnTo>
                      <a:lnTo>
                        <a:pt x="704" y="426"/>
                      </a:lnTo>
                      <a:lnTo>
                        <a:pt x="671" y="481"/>
                      </a:lnTo>
                      <a:lnTo>
                        <a:pt x="625" y="527"/>
                      </a:lnTo>
                      <a:lnTo>
                        <a:pt x="570" y="565"/>
                      </a:lnTo>
                      <a:lnTo>
                        <a:pt x="508" y="592"/>
                      </a:lnTo>
                      <a:lnTo>
                        <a:pt x="440" y="611"/>
                      </a:lnTo>
                      <a:lnTo>
                        <a:pt x="367" y="617"/>
                      </a:lnTo>
                      <a:lnTo>
                        <a:pt x="291" y="611"/>
                      </a:lnTo>
                      <a:lnTo>
                        <a:pt x="222" y="592"/>
                      </a:lnTo>
                      <a:lnTo>
                        <a:pt x="160" y="565"/>
                      </a:lnTo>
                      <a:lnTo>
                        <a:pt x="106" y="527"/>
                      </a:lnTo>
                      <a:lnTo>
                        <a:pt x="62" y="481"/>
                      </a:lnTo>
                      <a:lnTo>
                        <a:pt x="27" y="426"/>
                      </a:lnTo>
                      <a:lnTo>
                        <a:pt x="7" y="370"/>
                      </a:lnTo>
                      <a:lnTo>
                        <a:pt x="0" y="308"/>
                      </a:lnTo>
                      <a:lnTo>
                        <a:pt x="7" y="244"/>
                      </a:lnTo>
                      <a:lnTo>
                        <a:pt x="27" y="188"/>
                      </a:lnTo>
                      <a:lnTo>
                        <a:pt x="62" y="136"/>
                      </a:lnTo>
                      <a:lnTo>
                        <a:pt x="106" y="89"/>
                      </a:lnTo>
                      <a:lnTo>
                        <a:pt x="160" y="52"/>
                      </a:lnTo>
                      <a:lnTo>
                        <a:pt x="222" y="24"/>
                      </a:lnTo>
                      <a:lnTo>
                        <a:pt x="291" y="6"/>
                      </a:lnTo>
                      <a:lnTo>
                        <a:pt x="367"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6" name="Freeform 370"/>
                <p:cNvSpPr>
                  <a:spLocks/>
                </p:cNvSpPr>
                <p:nvPr/>
              </p:nvSpPr>
              <p:spPr bwMode="auto">
                <a:xfrm>
                  <a:off x="4298" y="1529"/>
                  <a:ext cx="131" cy="110"/>
                </a:xfrm>
                <a:custGeom>
                  <a:avLst/>
                  <a:gdLst>
                    <a:gd name="T0" fmla="*/ 1 w 525"/>
                    <a:gd name="T1" fmla="*/ 0 h 441"/>
                    <a:gd name="T2" fmla="*/ 1 w 525"/>
                    <a:gd name="T3" fmla="*/ 0 h 441"/>
                    <a:gd name="T4" fmla="*/ 1 w 525"/>
                    <a:gd name="T5" fmla="*/ 0 h 441"/>
                    <a:gd name="T6" fmla="*/ 1 w 525"/>
                    <a:gd name="T7" fmla="*/ 0 h 441"/>
                    <a:gd name="T8" fmla="*/ 2 w 525"/>
                    <a:gd name="T9" fmla="*/ 0 h 441"/>
                    <a:gd name="T10" fmla="*/ 2 w 525"/>
                    <a:gd name="T11" fmla="*/ 0 h 441"/>
                    <a:gd name="T12" fmla="*/ 2 w 525"/>
                    <a:gd name="T13" fmla="*/ 0 h 441"/>
                    <a:gd name="T14" fmla="*/ 2 w 525"/>
                    <a:gd name="T15" fmla="*/ 1 h 441"/>
                    <a:gd name="T16" fmla="*/ 2 w 525"/>
                    <a:gd name="T17" fmla="*/ 1 h 441"/>
                    <a:gd name="T18" fmla="*/ 2 w 525"/>
                    <a:gd name="T19" fmla="*/ 1 h 441"/>
                    <a:gd name="T20" fmla="*/ 2 w 525"/>
                    <a:gd name="T21" fmla="*/ 1 h 441"/>
                    <a:gd name="T22" fmla="*/ 2 w 525"/>
                    <a:gd name="T23" fmla="*/ 1 h 441"/>
                    <a:gd name="T24" fmla="*/ 2 w 525"/>
                    <a:gd name="T25" fmla="*/ 1 h 441"/>
                    <a:gd name="T26" fmla="*/ 1 w 525"/>
                    <a:gd name="T27" fmla="*/ 1 h 441"/>
                    <a:gd name="T28" fmla="*/ 1 w 525"/>
                    <a:gd name="T29" fmla="*/ 1 h 441"/>
                    <a:gd name="T30" fmla="*/ 1 w 525"/>
                    <a:gd name="T31" fmla="*/ 2 h 441"/>
                    <a:gd name="T32" fmla="*/ 1 w 525"/>
                    <a:gd name="T33" fmla="*/ 2 h 441"/>
                    <a:gd name="T34" fmla="*/ 1 w 525"/>
                    <a:gd name="T35" fmla="*/ 2 h 441"/>
                    <a:gd name="T36" fmla="*/ 0 w 525"/>
                    <a:gd name="T37" fmla="*/ 1 h 441"/>
                    <a:gd name="T38" fmla="*/ 0 w 525"/>
                    <a:gd name="T39" fmla="*/ 1 h 441"/>
                    <a:gd name="T40" fmla="*/ 0 w 525"/>
                    <a:gd name="T41" fmla="*/ 1 h 441"/>
                    <a:gd name="T42" fmla="*/ 0 w 525"/>
                    <a:gd name="T43" fmla="*/ 1 h 441"/>
                    <a:gd name="T44" fmla="*/ 0 w 525"/>
                    <a:gd name="T45" fmla="*/ 1 h 441"/>
                    <a:gd name="T46" fmla="*/ 0 w 525"/>
                    <a:gd name="T47" fmla="*/ 1 h 441"/>
                    <a:gd name="T48" fmla="*/ 0 w 525"/>
                    <a:gd name="T49" fmla="*/ 1 h 441"/>
                    <a:gd name="T50" fmla="*/ 0 w 525"/>
                    <a:gd name="T51" fmla="*/ 1 h 441"/>
                    <a:gd name="T52" fmla="*/ 0 w 525"/>
                    <a:gd name="T53" fmla="*/ 0 h 441"/>
                    <a:gd name="T54" fmla="*/ 0 w 525"/>
                    <a:gd name="T55" fmla="*/ 0 h 441"/>
                    <a:gd name="T56" fmla="*/ 0 w 525"/>
                    <a:gd name="T57" fmla="*/ 0 h 441"/>
                    <a:gd name="T58" fmla="*/ 0 w 525"/>
                    <a:gd name="T59" fmla="*/ 0 h 441"/>
                    <a:gd name="T60" fmla="*/ 0 w 525"/>
                    <a:gd name="T61" fmla="*/ 0 h 441"/>
                    <a:gd name="T62" fmla="*/ 1 w 525"/>
                    <a:gd name="T63" fmla="*/ 0 h 441"/>
                    <a:gd name="T64" fmla="*/ 1 w 525"/>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5"/>
                    <a:gd name="T100" fmla="*/ 0 h 441"/>
                    <a:gd name="T101" fmla="*/ 525 w 525"/>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5" h="441">
                      <a:moveTo>
                        <a:pt x="264" y="0"/>
                      </a:moveTo>
                      <a:lnTo>
                        <a:pt x="315" y="6"/>
                      </a:lnTo>
                      <a:lnTo>
                        <a:pt x="364" y="17"/>
                      </a:lnTo>
                      <a:lnTo>
                        <a:pt x="407" y="36"/>
                      </a:lnTo>
                      <a:lnTo>
                        <a:pt x="448" y="63"/>
                      </a:lnTo>
                      <a:lnTo>
                        <a:pt x="478" y="96"/>
                      </a:lnTo>
                      <a:lnTo>
                        <a:pt x="502" y="134"/>
                      </a:lnTo>
                      <a:lnTo>
                        <a:pt x="519" y="175"/>
                      </a:lnTo>
                      <a:lnTo>
                        <a:pt x="525" y="219"/>
                      </a:lnTo>
                      <a:lnTo>
                        <a:pt x="519" y="265"/>
                      </a:lnTo>
                      <a:lnTo>
                        <a:pt x="502" y="305"/>
                      </a:lnTo>
                      <a:lnTo>
                        <a:pt x="478" y="343"/>
                      </a:lnTo>
                      <a:lnTo>
                        <a:pt x="448" y="376"/>
                      </a:lnTo>
                      <a:lnTo>
                        <a:pt x="407" y="403"/>
                      </a:lnTo>
                      <a:lnTo>
                        <a:pt x="364" y="425"/>
                      </a:lnTo>
                      <a:lnTo>
                        <a:pt x="315" y="436"/>
                      </a:lnTo>
                      <a:lnTo>
                        <a:pt x="264" y="441"/>
                      </a:lnTo>
                      <a:lnTo>
                        <a:pt x="211" y="436"/>
                      </a:lnTo>
                      <a:lnTo>
                        <a:pt x="160" y="425"/>
                      </a:lnTo>
                      <a:lnTo>
                        <a:pt x="117" y="403"/>
                      </a:lnTo>
                      <a:lnTo>
                        <a:pt x="79" y="376"/>
                      </a:lnTo>
                      <a:lnTo>
                        <a:pt x="47" y="343"/>
                      </a:lnTo>
                      <a:lnTo>
                        <a:pt x="22" y="305"/>
                      </a:lnTo>
                      <a:lnTo>
                        <a:pt x="5" y="265"/>
                      </a:lnTo>
                      <a:lnTo>
                        <a:pt x="0" y="219"/>
                      </a:lnTo>
                      <a:lnTo>
                        <a:pt x="5" y="175"/>
                      </a:lnTo>
                      <a:lnTo>
                        <a:pt x="22" y="134"/>
                      </a:lnTo>
                      <a:lnTo>
                        <a:pt x="47" y="96"/>
                      </a:lnTo>
                      <a:lnTo>
                        <a:pt x="79" y="63"/>
                      </a:lnTo>
                      <a:lnTo>
                        <a:pt x="117" y="36"/>
                      </a:lnTo>
                      <a:lnTo>
                        <a:pt x="160" y="17"/>
                      </a:lnTo>
                      <a:lnTo>
                        <a:pt x="211" y="6"/>
                      </a:lnTo>
                      <a:lnTo>
                        <a:pt x="264"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7" name="Freeform 371"/>
                <p:cNvSpPr>
                  <a:spLocks/>
                </p:cNvSpPr>
                <p:nvPr/>
              </p:nvSpPr>
              <p:spPr bwMode="auto">
                <a:xfrm>
                  <a:off x="4331"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4" y="0"/>
                      </a:moveTo>
                      <a:lnTo>
                        <a:pt x="158" y="3"/>
                      </a:lnTo>
                      <a:lnTo>
                        <a:pt x="182" y="9"/>
                      </a:lnTo>
                      <a:lnTo>
                        <a:pt x="204" y="20"/>
                      </a:lnTo>
                      <a:lnTo>
                        <a:pt x="224" y="33"/>
                      </a:lnTo>
                      <a:lnTo>
                        <a:pt x="240" y="50"/>
                      </a:lnTo>
                      <a:lnTo>
                        <a:pt x="253" y="66"/>
                      </a:lnTo>
                      <a:lnTo>
                        <a:pt x="261" y="87"/>
                      </a:lnTo>
                      <a:lnTo>
                        <a:pt x="264" y="110"/>
                      </a:lnTo>
                      <a:lnTo>
                        <a:pt x="261" y="131"/>
                      </a:lnTo>
                      <a:lnTo>
                        <a:pt x="253" y="152"/>
                      </a:lnTo>
                      <a:lnTo>
                        <a:pt x="240" y="172"/>
                      </a:lnTo>
                      <a:lnTo>
                        <a:pt x="224" y="191"/>
                      </a:lnTo>
                      <a:lnTo>
                        <a:pt x="204" y="204"/>
                      </a:lnTo>
                      <a:lnTo>
                        <a:pt x="182" y="215"/>
                      </a:lnTo>
                      <a:lnTo>
                        <a:pt x="158" y="221"/>
                      </a:lnTo>
                      <a:lnTo>
                        <a:pt x="134" y="223"/>
                      </a:lnTo>
                      <a:lnTo>
                        <a:pt x="106" y="221"/>
                      </a:lnTo>
                      <a:lnTo>
                        <a:pt x="81" y="215"/>
                      </a:lnTo>
                      <a:lnTo>
                        <a:pt x="60" y="204"/>
                      </a:lnTo>
                      <a:lnTo>
                        <a:pt x="39" y="191"/>
                      </a:lnTo>
                      <a:lnTo>
                        <a:pt x="23" y="172"/>
                      </a:lnTo>
                      <a:lnTo>
                        <a:pt x="11" y="152"/>
                      </a:lnTo>
                      <a:lnTo>
                        <a:pt x="3" y="131"/>
                      </a:lnTo>
                      <a:lnTo>
                        <a:pt x="0" y="110"/>
                      </a:lnTo>
                      <a:lnTo>
                        <a:pt x="3" y="87"/>
                      </a:lnTo>
                      <a:lnTo>
                        <a:pt x="11" y="66"/>
                      </a:lnTo>
                      <a:lnTo>
                        <a:pt x="23" y="50"/>
                      </a:lnTo>
                      <a:lnTo>
                        <a:pt x="39" y="33"/>
                      </a:lnTo>
                      <a:lnTo>
                        <a:pt x="60" y="20"/>
                      </a:lnTo>
                      <a:lnTo>
                        <a:pt x="81" y="9"/>
                      </a:lnTo>
                      <a:lnTo>
                        <a:pt x="106" y="3"/>
                      </a:lnTo>
                      <a:lnTo>
                        <a:pt x="134"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8" name="Freeform 372"/>
                <p:cNvSpPr>
                  <a:spLocks/>
                </p:cNvSpPr>
                <p:nvPr/>
              </p:nvSpPr>
              <p:spPr bwMode="auto">
                <a:xfrm>
                  <a:off x="4346" y="1570"/>
                  <a:ext cx="35" cy="28"/>
                </a:xfrm>
                <a:custGeom>
                  <a:avLst/>
                  <a:gdLst>
                    <a:gd name="T0" fmla="*/ 0 w 138"/>
                    <a:gd name="T1" fmla="*/ 0 h 111"/>
                    <a:gd name="T2" fmla="*/ 1 w 138"/>
                    <a:gd name="T3" fmla="*/ 0 h 111"/>
                    <a:gd name="T4" fmla="*/ 1 w 138"/>
                    <a:gd name="T5" fmla="*/ 0 h 111"/>
                    <a:gd name="T6" fmla="*/ 1 w 138"/>
                    <a:gd name="T7" fmla="*/ 0 h 111"/>
                    <a:gd name="T8" fmla="*/ 1 w 138"/>
                    <a:gd name="T9" fmla="*/ 0 h 111"/>
                    <a:gd name="T10" fmla="*/ 1 w 138"/>
                    <a:gd name="T11" fmla="*/ 0 h 111"/>
                    <a:gd name="T12" fmla="*/ 1 w 138"/>
                    <a:gd name="T13" fmla="*/ 1 h 111"/>
                    <a:gd name="T14" fmla="*/ 1 w 138"/>
                    <a:gd name="T15" fmla="*/ 1 h 111"/>
                    <a:gd name="T16" fmla="*/ 0 w 138"/>
                    <a:gd name="T17" fmla="*/ 1 h 111"/>
                    <a:gd name="T18" fmla="*/ 0 w 138"/>
                    <a:gd name="T19" fmla="*/ 1 h 111"/>
                    <a:gd name="T20" fmla="*/ 0 w 138"/>
                    <a:gd name="T21" fmla="*/ 1 h 111"/>
                    <a:gd name="T22" fmla="*/ 0 w 138"/>
                    <a:gd name="T23" fmla="*/ 0 h 111"/>
                    <a:gd name="T24" fmla="*/ 0 w 138"/>
                    <a:gd name="T25" fmla="*/ 0 h 111"/>
                    <a:gd name="T26" fmla="*/ 0 w 138"/>
                    <a:gd name="T27" fmla="*/ 0 h 111"/>
                    <a:gd name="T28" fmla="*/ 0 w 138"/>
                    <a:gd name="T29" fmla="*/ 0 h 111"/>
                    <a:gd name="T30" fmla="*/ 0 w 138"/>
                    <a:gd name="T31" fmla="*/ 0 h 111"/>
                    <a:gd name="T32" fmla="*/ 0 w 138"/>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111"/>
                    <a:gd name="T53" fmla="*/ 138 w 13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111">
                      <a:moveTo>
                        <a:pt x="71" y="0"/>
                      </a:moveTo>
                      <a:lnTo>
                        <a:pt x="95" y="5"/>
                      </a:lnTo>
                      <a:lnTo>
                        <a:pt x="117" y="16"/>
                      </a:lnTo>
                      <a:lnTo>
                        <a:pt x="133" y="32"/>
                      </a:lnTo>
                      <a:lnTo>
                        <a:pt x="138" y="55"/>
                      </a:lnTo>
                      <a:lnTo>
                        <a:pt x="133" y="76"/>
                      </a:lnTo>
                      <a:lnTo>
                        <a:pt x="117" y="95"/>
                      </a:lnTo>
                      <a:lnTo>
                        <a:pt x="95" y="106"/>
                      </a:lnTo>
                      <a:lnTo>
                        <a:pt x="71" y="111"/>
                      </a:lnTo>
                      <a:lnTo>
                        <a:pt x="43" y="106"/>
                      </a:lnTo>
                      <a:lnTo>
                        <a:pt x="18" y="95"/>
                      </a:lnTo>
                      <a:lnTo>
                        <a:pt x="6" y="76"/>
                      </a:lnTo>
                      <a:lnTo>
                        <a:pt x="0" y="55"/>
                      </a:lnTo>
                      <a:lnTo>
                        <a:pt x="6" y="32"/>
                      </a:lnTo>
                      <a:lnTo>
                        <a:pt x="18" y="16"/>
                      </a:lnTo>
                      <a:lnTo>
                        <a:pt x="43" y="5"/>
                      </a:lnTo>
                      <a:lnTo>
                        <a:pt x="71"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9" name="Freeform 373"/>
                <p:cNvSpPr>
                  <a:spLocks/>
                </p:cNvSpPr>
                <p:nvPr/>
              </p:nvSpPr>
              <p:spPr bwMode="auto">
                <a:xfrm>
                  <a:off x="4903"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3 w 907"/>
                    <a:gd name="T11" fmla="*/ 1 h 758"/>
                    <a:gd name="T12" fmla="*/ 4 w 907"/>
                    <a:gd name="T13" fmla="*/ 1 h 758"/>
                    <a:gd name="T14" fmla="*/ 4 w 907"/>
                    <a:gd name="T15" fmla="*/ 1 h 758"/>
                    <a:gd name="T16" fmla="*/ 4 w 907"/>
                    <a:gd name="T17" fmla="*/ 2 h 758"/>
                    <a:gd name="T18" fmla="*/ 4 w 907"/>
                    <a:gd name="T19" fmla="*/ 2 h 758"/>
                    <a:gd name="T20" fmla="*/ 3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0" y="0"/>
                      </a:moveTo>
                      <a:lnTo>
                        <a:pt x="496" y="3"/>
                      </a:lnTo>
                      <a:lnTo>
                        <a:pt x="543" y="8"/>
                      </a:lnTo>
                      <a:lnTo>
                        <a:pt x="586" y="17"/>
                      </a:lnTo>
                      <a:lnTo>
                        <a:pt x="627" y="30"/>
                      </a:lnTo>
                      <a:lnTo>
                        <a:pt x="668" y="47"/>
                      </a:lnTo>
                      <a:lnTo>
                        <a:pt x="706" y="65"/>
                      </a:lnTo>
                      <a:lnTo>
                        <a:pt x="741" y="88"/>
                      </a:lnTo>
                      <a:lnTo>
                        <a:pt x="773" y="112"/>
                      </a:lnTo>
                      <a:lnTo>
                        <a:pt x="803" y="139"/>
                      </a:lnTo>
                      <a:lnTo>
                        <a:pt x="828" y="169"/>
                      </a:lnTo>
                      <a:lnTo>
                        <a:pt x="853" y="199"/>
                      </a:lnTo>
                      <a:lnTo>
                        <a:pt x="872" y="231"/>
                      </a:lnTo>
                      <a:lnTo>
                        <a:pt x="886" y="266"/>
                      </a:lnTo>
                      <a:lnTo>
                        <a:pt x="899" y="302"/>
                      </a:lnTo>
                      <a:lnTo>
                        <a:pt x="904" y="340"/>
                      </a:lnTo>
                      <a:lnTo>
                        <a:pt x="907" y="379"/>
                      </a:lnTo>
                      <a:lnTo>
                        <a:pt x="904" y="416"/>
                      </a:lnTo>
                      <a:lnTo>
                        <a:pt x="899" y="455"/>
                      </a:lnTo>
                      <a:lnTo>
                        <a:pt x="886" y="492"/>
                      </a:lnTo>
                      <a:lnTo>
                        <a:pt x="872" y="525"/>
                      </a:lnTo>
                      <a:lnTo>
                        <a:pt x="853" y="560"/>
                      </a:lnTo>
                      <a:lnTo>
                        <a:pt x="828" y="590"/>
                      </a:lnTo>
                      <a:lnTo>
                        <a:pt x="803" y="620"/>
                      </a:lnTo>
                      <a:lnTo>
                        <a:pt x="773" y="647"/>
                      </a:lnTo>
                      <a:lnTo>
                        <a:pt x="741" y="672"/>
                      </a:lnTo>
                      <a:lnTo>
                        <a:pt x="706" y="693"/>
                      </a:lnTo>
                      <a:lnTo>
                        <a:pt x="668" y="712"/>
                      </a:lnTo>
                      <a:lnTo>
                        <a:pt x="627" y="728"/>
                      </a:lnTo>
                      <a:lnTo>
                        <a:pt x="586" y="742"/>
                      </a:lnTo>
                      <a:lnTo>
                        <a:pt x="543" y="750"/>
                      </a:lnTo>
                      <a:lnTo>
                        <a:pt x="496" y="756"/>
                      </a:lnTo>
                      <a:lnTo>
                        <a:pt x="450" y="758"/>
                      </a:lnTo>
                      <a:lnTo>
                        <a:pt x="404" y="756"/>
                      </a:lnTo>
                      <a:lnTo>
                        <a:pt x="358" y="750"/>
                      </a:lnTo>
                      <a:lnTo>
                        <a:pt x="318" y="742"/>
                      </a:lnTo>
                      <a:lnTo>
                        <a:pt x="274" y="728"/>
                      </a:lnTo>
                      <a:lnTo>
                        <a:pt x="237" y="712"/>
                      </a:lnTo>
                      <a:lnTo>
                        <a:pt x="198" y="693"/>
                      </a:lnTo>
                      <a:lnTo>
                        <a:pt x="163" y="672"/>
                      </a:lnTo>
                      <a:lnTo>
                        <a:pt x="133" y="647"/>
                      </a:lnTo>
                      <a:lnTo>
                        <a:pt x="103" y="620"/>
                      </a:lnTo>
                      <a:lnTo>
                        <a:pt x="76" y="590"/>
                      </a:lnTo>
                      <a:lnTo>
                        <a:pt x="54" y="560"/>
                      </a:lnTo>
                      <a:lnTo>
                        <a:pt x="35" y="525"/>
                      </a:lnTo>
                      <a:lnTo>
                        <a:pt x="18" y="492"/>
                      </a:lnTo>
                      <a:lnTo>
                        <a:pt x="8" y="455"/>
                      </a:lnTo>
                      <a:lnTo>
                        <a:pt x="2" y="416"/>
                      </a:lnTo>
                      <a:lnTo>
                        <a:pt x="0" y="379"/>
                      </a:lnTo>
                      <a:lnTo>
                        <a:pt x="2" y="340"/>
                      </a:lnTo>
                      <a:lnTo>
                        <a:pt x="8" y="302"/>
                      </a:lnTo>
                      <a:lnTo>
                        <a:pt x="18" y="266"/>
                      </a:lnTo>
                      <a:lnTo>
                        <a:pt x="35" y="231"/>
                      </a:lnTo>
                      <a:lnTo>
                        <a:pt x="54" y="199"/>
                      </a:lnTo>
                      <a:lnTo>
                        <a:pt x="76" y="169"/>
                      </a:lnTo>
                      <a:lnTo>
                        <a:pt x="103" y="139"/>
                      </a:lnTo>
                      <a:lnTo>
                        <a:pt x="133" y="112"/>
                      </a:lnTo>
                      <a:lnTo>
                        <a:pt x="163" y="88"/>
                      </a:lnTo>
                      <a:lnTo>
                        <a:pt x="198" y="65"/>
                      </a:lnTo>
                      <a:lnTo>
                        <a:pt x="237" y="47"/>
                      </a:lnTo>
                      <a:lnTo>
                        <a:pt x="274" y="30"/>
                      </a:lnTo>
                      <a:lnTo>
                        <a:pt x="318" y="17"/>
                      </a:lnTo>
                      <a:lnTo>
                        <a:pt x="358" y="8"/>
                      </a:lnTo>
                      <a:lnTo>
                        <a:pt x="404" y="3"/>
                      </a:lnTo>
                      <a:lnTo>
                        <a:pt x="45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0" name="Freeform 374"/>
                <p:cNvSpPr>
                  <a:spLocks/>
                </p:cNvSpPr>
                <p:nvPr/>
              </p:nvSpPr>
              <p:spPr bwMode="auto">
                <a:xfrm>
                  <a:off x="4924" y="1507"/>
                  <a:ext cx="184" cy="154"/>
                </a:xfrm>
                <a:custGeom>
                  <a:avLst/>
                  <a:gdLst>
                    <a:gd name="T0" fmla="*/ 2 w 733"/>
                    <a:gd name="T1" fmla="*/ 0 h 617"/>
                    <a:gd name="T2" fmla="*/ 2 w 733"/>
                    <a:gd name="T3" fmla="*/ 0 h 617"/>
                    <a:gd name="T4" fmla="*/ 2 w 733"/>
                    <a:gd name="T5" fmla="*/ 0 h 617"/>
                    <a:gd name="T6" fmla="*/ 2 w 733"/>
                    <a:gd name="T7" fmla="*/ 0 h 617"/>
                    <a:gd name="T8" fmla="*/ 3 w 733"/>
                    <a:gd name="T9" fmla="*/ 0 h 617"/>
                    <a:gd name="T10" fmla="*/ 3 w 733"/>
                    <a:gd name="T11" fmla="*/ 0 h 617"/>
                    <a:gd name="T12" fmla="*/ 3 w 733"/>
                    <a:gd name="T13" fmla="*/ 1 h 617"/>
                    <a:gd name="T14" fmla="*/ 3 w 733"/>
                    <a:gd name="T15" fmla="*/ 1 h 617"/>
                    <a:gd name="T16" fmla="*/ 3 w 733"/>
                    <a:gd name="T17" fmla="*/ 1 h 617"/>
                    <a:gd name="T18" fmla="*/ 3 w 733"/>
                    <a:gd name="T19" fmla="*/ 1 h 617"/>
                    <a:gd name="T20" fmla="*/ 3 w 733"/>
                    <a:gd name="T21" fmla="*/ 1 h 617"/>
                    <a:gd name="T22" fmla="*/ 3 w 733"/>
                    <a:gd name="T23" fmla="*/ 2 h 617"/>
                    <a:gd name="T24" fmla="*/ 3 w 733"/>
                    <a:gd name="T25" fmla="*/ 2 h 617"/>
                    <a:gd name="T26" fmla="*/ 2 w 733"/>
                    <a:gd name="T27" fmla="*/ 2 h 617"/>
                    <a:gd name="T28" fmla="*/ 2 w 733"/>
                    <a:gd name="T29" fmla="*/ 2 h 617"/>
                    <a:gd name="T30" fmla="*/ 2 w 733"/>
                    <a:gd name="T31" fmla="*/ 2 h 617"/>
                    <a:gd name="T32" fmla="*/ 2 w 733"/>
                    <a:gd name="T33" fmla="*/ 2 h 617"/>
                    <a:gd name="T34" fmla="*/ 1 w 733"/>
                    <a:gd name="T35" fmla="*/ 2 h 617"/>
                    <a:gd name="T36" fmla="*/ 1 w 733"/>
                    <a:gd name="T37" fmla="*/ 2 h 617"/>
                    <a:gd name="T38" fmla="*/ 1 w 733"/>
                    <a:gd name="T39" fmla="*/ 2 h 617"/>
                    <a:gd name="T40" fmla="*/ 1 w 733"/>
                    <a:gd name="T41" fmla="*/ 2 h 617"/>
                    <a:gd name="T42" fmla="*/ 0 w 733"/>
                    <a:gd name="T43" fmla="*/ 2 h 617"/>
                    <a:gd name="T44" fmla="*/ 0 w 733"/>
                    <a:gd name="T45" fmla="*/ 1 h 617"/>
                    <a:gd name="T46" fmla="*/ 0 w 733"/>
                    <a:gd name="T47" fmla="*/ 1 h 617"/>
                    <a:gd name="T48" fmla="*/ 0 w 733"/>
                    <a:gd name="T49" fmla="*/ 1 h 617"/>
                    <a:gd name="T50" fmla="*/ 0 w 733"/>
                    <a:gd name="T51" fmla="*/ 1 h 617"/>
                    <a:gd name="T52" fmla="*/ 0 w 733"/>
                    <a:gd name="T53" fmla="*/ 1 h 617"/>
                    <a:gd name="T54" fmla="*/ 0 w 733"/>
                    <a:gd name="T55" fmla="*/ 0 h 617"/>
                    <a:gd name="T56" fmla="*/ 1 w 733"/>
                    <a:gd name="T57" fmla="*/ 0 h 617"/>
                    <a:gd name="T58" fmla="*/ 1 w 733"/>
                    <a:gd name="T59" fmla="*/ 0 h 617"/>
                    <a:gd name="T60" fmla="*/ 1 w 733"/>
                    <a:gd name="T61" fmla="*/ 0 h 617"/>
                    <a:gd name="T62" fmla="*/ 1 w 733"/>
                    <a:gd name="T63" fmla="*/ 0 h 617"/>
                    <a:gd name="T64" fmla="*/ 2 w 733"/>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617"/>
                    <a:gd name="T101" fmla="*/ 733 w 733"/>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617">
                      <a:moveTo>
                        <a:pt x="366" y="0"/>
                      </a:moveTo>
                      <a:lnTo>
                        <a:pt x="442" y="6"/>
                      </a:lnTo>
                      <a:lnTo>
                        <a:pt x="511" y="24"/>
                      </a:lnTo>
                      <a:lnTo>
                        <a:pt x="573" y="52"/>
                      </a:lnTo>
                      <a:lnTo>
                        <a:pt x="627" y="89"/>
                      </a:lnTo>
                      <a:lnTo>
                        <a:pt x="671" y="136"/>
                      </a:lnTo>
                      <a:lnTo>
                        <a:pt x="707" y="188"/>
                      </a:lnTo>
                      <a:lnTo>
                        <a:pt x="725" y="244"/>
                      </a:lnTo>
                      <a:lnTo>
                        <a:pt x="733" y="308"/>
                      </a:lnTo>
                      <a:lnTo>
                        <a:pt x="725" y="370"/>
                      </a:lnTo>
                      <a:lnTo>
                        <a:pt x="707" y="426"/>
                      </a:lnTo>
                      <a:lnTo>
                        <a:pt x="671" y="481"/>
                      </a:lnTo>
                      <a:lnTo>
                        <a:pt x="627" y="527"/>
                      </a:lnTo>
                      <a:lnTo>
                        <a:pt x="573" y="565"/>
                      </a:lnTo>
                      <a:lnTo>
                        <a:pt x="511" y="592"/>
                      </a:lnTo>
                      <a:lnTo>
                        <a:pt x="442" y="611"/>
                      </a:lnTo>
                      <a:lnTo>
                        <a:pt x="366" y="617"/>
                      </a:lnTo>
                      <a:lnTo>
                        <a:pt x="294" y="611"/>
                      </a:lnTo>
                      <a:lnTo>
                        <a:pt x="225" y="592"/>
                      </a:lnTo>
                      <a:lnTo>
                        <a:pt x="163" y="565"/>
                      </a:lnTo>
                      <a:lnTo>
                        <a:pt x="109" y="527"/>
                      </a:lnTo>
                      <a:lnTo>
                        <a:pt x="63" y="481"/>
                      </a:lnTo>
                      <a:lnTo>
                        <a:pt x="30" y="426"/>
                      </a:lnTo>
                      <a:lnTo>
                        <a:pt x="8" y="370"/>
                      </a:lnTo>
                      <a:lnTo>
                        <a:pt x="0" y="308"/>
                      </a:lnTo>
                      <a:lnTo>
                        <a:pt x="8" y="244"/>
                      </a:lnTo>
                      <a:lnTo>
                        <a:pt x="30" y="188"/>
                      </a:lnTo>
                      <a:lnTo>
                        <a:pt x="63" y="136"/>
                      </a:lnTo>
                      <a:lnTo>
                        <a:pt x="109" y="89"/>
                      </a:lnTo>
                      <a:lnTo>
                        <a:pt x="163" y="52"/>
                      </a:lnTo>
                      <a:lnTo>
                        <a:pt x="225" y="24"/>
                      </a:lnTo>
                      <a:lnTo>
                        <a:pt x="294" y="6"/>
                      </a:lnTo>
                      <a:lnTo>
                        <a:pt x="366"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1" name="Freeform 375"/>
                <p:cNvSpPr>
                  <a:spLocks/>
                </p:cNvSpPr>
                <p:nvPr/>
              </p:nvSpPr>
              <p:spPr bwMode="auto">
                <a:xfrm>
                  <a:off x="4951" y="1529"/>
                  <a:ext cx="131" cy="110"/>
                </a:xfrm>
                <a:custGeom>
                  <a:avLst/>
                  <a:gdLst>
                    <a:gd name="T0" fmla="*/ 1 w 526"/>
                    <a:gd name="T1" fmla="*/ 0 h 441"/>
                    <a:gd name="T2" fmla="*/ 1 w 526"/>
                    <a:gd name="T3" fmla="*/ 0 h 441"/>
                    <a:gd name="T4" fmla="*/ 1 w 526"/>
                    <a:gd name="T5" fmla="*/ 0 h 441"/>
                    <a:gd name="T6" fmla="*/ 1 w 526"/>
                    <a:gd name="T7" fmla="*/ 0 h 441"/>
                    <a:gd name="T8" fmla="*/ 2 w 526"/>
                    <a:gd name="T9" fmla="*/ 0 h 441"/>
                    <a:gd name="T10" fmla="*/ 2 w 526"/>
                    <a:gd name="T11" fmla="*/ 0 h 441"/>
                    <a:gd name="T12" fmla="*/ 2 w 526"/>
                    <a:gd name="T13" fmla="*/ 0 h 441"/>
                    <a:gd name="T14" fmla="*/ 2 w 526"/>
                    <a:gd name="T15" fmla="*/ 1 h 441"/>
                    <a:gd name="T16" fmla="*/ 2 w 526"/>
                    <a:gd name="T17" fmla="*/ 1 h 441"/>
                    <a:gd name="T18" fmla="*/ 2 w 526"/>
                    <a:gd name="T19" fmla="*/ 1 h 441"/>
                    <a:gd name="T20" fmla="*/ 2 w 526"/>
                    <a:gd name="T21" fmla="*/ 1 h 441"/>
                    <a:gd name="T22" fmla="*/ 2 w 526"/>
                    <a:gd name="T23" fmla="*/ 1 h 441"/>
                    <a:gd name="T24" fmla="*/ 2 w 526"/>
                    <a:gd name="T25" fmla="*/ 1 h 441"/>
                    <a:gd name="T26" fmla="*/ 1 w 526"/>
                    <a:gd name="T27" fmla="*/ 1 h 441"/>
                    <a:gd name="T28" fmla="*/ 1 w 526"/>
                    <a:gd name="T29" fmla="*/ 1 h 441"/>
                    <a:gd name="T30" fmla="*/ 1 w 526"/>
                    <a:gd name="T31" fmla="*/ 2 h 441"/>
                    <a:gd name="T32" fmla="*/ 1 w 526"/>
                    <a:gd name="T33" fmla="*/ 2 h 441"/>
                    <a:gd name="T34" fmla="*/ 1 w 526"/>
                    <a:gd name="T35" fmla="*/ 2 h 441"/>
                    <a:gd name="T36" fmla="*/ 0 w 526"/>
                    <a:gd name="T37" fmla="*/ 1 h 441"/>
                    <a:gd name="T38" fmla="*/ 0 w 526"/>
                    <a:gd name="T39" fmla="*/ 1 h 441"/>
                    <a:gd name="T40" fmla="*/ 0 w 526"/>
                    <a:gd name="T41" fmla="*/ 1 h 441"/>
                    <a:gd name="T42" fmla="*/ 0 w 526"/>
                    <a:gd name="T43" fmla="*/ 1 h 441"/>
                    <a:gd name="T44" fmla="*/ 0 w 526"/>
                    <a:gd name="T45" fmla="*/ 1 h 441"/>
                    <a:gd name="T46" fmla="*/ 0 w 526"/>
                    <a:gd name="T47" fmla="*/ 1 h 441"/>
                    <a:gd name="T48" fmla="*/ 0 w 526"/>
                    <a:gd name="T49" fmla="*/ 1 h 441"/>
                    <a:gd name="T50" fmla="*/ 0 w 526"/>
                    <a:gd name="T51" fmla="*/ 1 h 441"/>
                    <a:gd name="T52" fmla="*/ 0 w 526"/>
                    <a:gd name="T53" fmla="*/ 0 h 441"/>
                    <a:gd name="T54" fmla="*/ 0 w 526"/>
                    <a:gd name="T55" fmla="*/ 0 h 441"/>
                    <a:gd name="T56" fmla="*/ 0 w 526"/>
                    <a:gd name="T57" fmla="*/ 0 h 441"/>
                    <a:gd name="T58" fmla="*/ 0 w 526"/>
                    <a:gd name="T59" fmla="*/ 0 h 441"/>
                    <a:gd name="T60" fmla="*/ 0 w 526"/>
                    <a:gd name="T61" fmla="*/ 0 h 441"/>
                    <a:gd name="T62" fmla="*/ 1 w 526"/>
                    <a:gd name="T63" fmla="*/ 0 h 441"/>
                    <a:gd name="T64" fmla="*/ 1 w 526"/>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6"/>
                    <a:gd name="T100" fmla="*/ 0 h 441"/>
                    <a:gd name="T101" fmla="*/ 526 w 526"/>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6" h="441">
                      <a:moveTo>
                        <a:pt x="261" y="0"/>
                      </a:moveTo>
                      <a:lnTo>
                        <a:pt x="313" y="6"/>
                      </a:lnTo>
                      <a:lnTo>
                        <a:pt x="365" y="17"/>
                      </a:lnTo>
                      <a:lnTo>
                        <a:pt x="408" y="39"/>
                      </a:lnTo>
                      <a:lnTo>
                        <a:pt x="446" y="66"/>
                      </a:lnTo>
                      <a:lnTo>
                        <a:pt x="479" y="99"/>
                      </a:lnTo>
                      <a:lnTo>
                        <a:pt x="503" y="134"/>
                      </a:lnTo>
                      <a:lnTo>
                        <a:pt x="519" y="175"/>
                      </a:lnTo>
                      <a:lnTo>
                        <a:pt x="526" y="219"/>
                      </a:lnTo>
                      <a:lnTo>
                        <a:pt x="519" y="265"/>
                      </a:lnTo>
                      <a:lnTo>
                        <a:pt x="503" y="305"/>
                      </a:lnTo>
                      <a:lnTo>
                        <a:pt x="479" y="343"/>
                      </a:lnTo>
                      <a:lnTo>
                        <a:pt x="446" y="376"/>
                      </a:lnTo>
                      <a:lnTo>
                        <a:pt x="408" y="403"/>
                      </a:lnTo>
                      <a:lnTo>
                        <a:pt x="365" y="425"/>
                      </a:lnTo>
                      <a:lnTo>
                        <a:pt x="313" y="436"/>
                      </a:lnTo>
                      <a:lnTo>
                        <a:pt x="261" y="441"/>
                      </a:lnTo>
                      <a:lnTo>
                        <a:pt x="210" y="436"/>
                      </a:lnTo>
                      <a:lnTo>
                        <a:pt x="161" y="425"/>
                      </a:lnTo>
                      <a:lnTo>
                        <a:pt x="118" y="403"/>
                      </a:lnTo>
                      <a:lnTo>
                        <a:pt x="80" y="376"/>
                      </a:lnTo>
                      <a:lnTo>
                        <a:pt x="48" y="343"/>
                      </a:lnTo>
                      <a:lnTo>
                        <a:pt x="23" y="305"/>
                      </a:lnTo>
                      <a:lnTo>
                        <a:pt x="6" y="265"/>
                      </a:lnTo>
                      <a:lnTo>
                        <a:pt x="0" y="219"/>
                      </a:lnTo>
                      <a:lnTo>
                        <a:pt x="6" y="175"/>
                      </a:lnTo>
                      <a:lnTo>
                        <a:pt x="23" y="134"/>
                      </a:lnTo>
                      <a:lnTo>
                        <a:pt x="48" y="99"/>
                      </a:lnTo>
                      <a:lnTo>
                        <a:pt x="80" y="66"/>
                      </a:lnTo>
                      <a:lnTo>
                        <a:pt x="118" y="39"/>
                      </a:lnTo>
                      <a:lnTo>
                        <a:pt x="161" y="17"/>
                      </a:lnTo>
                      <a:lnTo>
                        <a:pt x="210" y="6"/>
                      </a:lnTo>
                      <a:lnTo>
                        <a:pt x="261"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2" name="Freeform 376"/>
                <p:cNvSpPr>
                  <a:spLocks/>
                </p:cNvSpPr>
                <p:nvPr/>
              </p:nvSpPr>
              <p:spPr bwMode="auto">
                <a:xfrm>
                  <a:off x="4983"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0" y="0"/>
                      </a:moveTo>
                      <a:lnTo>
                        <a:pt x="158" y="3"/>
                      </a:lnTo>
                      <a:lnTo>
                        <a:pt x="182" y="9"/>
                      </a:lnTo>
                      <a:lnTo>
                        <a:pt x="204" y="20"/>
                      </a:lnTo>
                      <a:lnTo>
                        <a:pt x="226" y="33"/>
                      </a:lnTo>
                      <a:lnTo>
                        <a:pt x="242" y="50"/>
                      </a:lnTo>
                      <a:lnTo>
                        <a:pt x="252" y="66"/>
                      </a:lnTo>
                      <a:lnTo>
                        <a:pt x="261" y="87"/>
                      </a:lnTo>
                      <a:lnTo>
                        <a:pt x="264" y="110"/>
                      </a:lnTo>
                      <a:lnTo>
                        <a:pt x="261" y="131"/>
                      </a:lnTo>
                      <a:lnTo>
                        <a:pt x="252" y="152"/>
                      </a:lnTo>
                      <a:lnTo>
                        <a:pt x="242" y="172"/>
                      </a:lnTo>
                      <a:lnTo>
                        <a:pt x="226" y="191"/>
                      </a:lnTo>
                      <a:lnTo>
                        <a:pt x="204" y="204"/>
                      </a:lnTo>
                      <a:lnTo>
                        <a:pt x="182" y="215"/>
                      </a:lnTo>
                      <a:lnTo>
                        <a:pt x="158" y="221"/>
                      </a:lnTo>
                      <a:lnTo>
                        <a:pt x="130" y="223"/>
                      </a:lnTo>
                      <a:lnTo>
                        <a:pt x="106" y="221"/>
                      </a:lnTo>
                      <a:lnTo>
                        <a:pt x="81" y="215"/>
                      </a:lnTo>
                      <a:lnTo>
                        <a:pt x="60" y="204"/>
                      </a:lnTo>
                      <a:lnTo>
                        <a:pt x="41" y="191"/>
                      </a:lnTo>
                      <a:lnTo>
                        <a:pt x="25" y="172"/>
                      </a:lnTo>
                      <a:lnTo>
                        <a:pt x="11" y="152"/>
                      </a:lnTo>
                      <a:lnTo>
                        <a:pt x="3" y="131"/>
                      </a:lnTo>
                      <a:lnTo>
                        <a:pt x="0" y="110"/>
                      </a:lnTo>
                      <a:lnTo>
                        <a:pt x="3" y="87"/>
                      </a:lnTo>
                      <a:lnTo>
                        <a:pt x="11" y="66"/>
                      </a:lnTo>
                      <a:lnTo>
                        <a:pt x="25" y="50"/>
                      </a:lnTo>
                      <a:lnTo>
                        <a:pt x="41" y="33"/>
                      </a:lnTo>
                      <a:lnTo>
                        <a:pt x="60" y="20"/>
                      </a:lnTo>
                      <a:lnTo>
                        <a:pt x="81" y="9"/>
                      </a:lnTo>
                      <a:lnTo>
                        <a:pt x="106" y="3"/>
                      </a:lnTo>
                      <a:lnTo>
                        <a:pt x="13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3" name="Freeform 377"/>
                <p:cNvSpPr>
                  <a:spLocks/>
                </p:cNvSpPr>
                <p:nvPr/>
              </p:nvSpPr>
              <p:spPr bwMode="auto">
                <a:xfrm>
                  <a:off x="5000" y="1570"/>
                  <a:ext cx="34" cy="28"/>
                </a:xfrm>
                <a:custGeom>
                  <a:avLst/>
                  <a:gdLst>
                    <a:gd name="T0" fmla="*/ 0 w 136"/>
                    <a:gd name="T1" fmla="*/ 0 h 111"/>
                    <a:gd name="T2" fmla="*/ 1 w 136"/>
                    <a:gd name="T3" fmla="*/ 0 h 111"/>
                    <a:gd name="T4" fmla="*/ 1 w 136"/>
                    <a:gd name="T5" fmla="*/ 0 h 111"/>
                    <a:gd name="T6" fmla="*/ 1 w 136"/>
                    <a:gd name="T7" fmla="*/ 0 h 111"/>
                    <a:gd name="T8" fmla="*/ 1 w 136"/>
                    <a:gd name="T9" fmla="*/ 0 h 111"/>
                    <a:gd name="T10" fmla="*/ 1 w 136"/>
                    <a:gd name="T11" fmla="*/ 0 h 111"/>
                    <a:gd name="T12" fmla="*/ 1 w 136"/>
                    <a:gd name="T13" fmla="*/ 1 h 111"/>
                    <a:gd name="T14" fmla="*/ 1 w 136"/>
                    <a:gd name="T15" fmla="*/ 1 h 111"/>
                    <a:gd name="T16" fmla="*/ 0 w 136"/>
                    <a:gd name="T17" fmla="*/ 1 h 111"/>
                    <a:gd name="T18" fmla="*/ 0 w 136"/>
                    <a:gd name="T19" fmla="*/ 1 h 111"/>
                    <a:gd name="T20" fmla="*/ 0 w 136"/>
                    <a:gd name="T21" fmla="*/ 1 h 111"/>
                    <a:gd name="T22" fmla="*/ 0 w 136"/>
                    <a:gd name="T23" fmla="*/ 0 h 111"/>
                    <a:gd name="T24" fmla="*/ 0 w 136"/>
                    <a:gd name="T25" fmla="*/ 0 h 111"/>
                    <a:gd name="T26" fmla="*/ 0 w 136"/>
                    <a:gd name="T27" fmla="*/ 0 h 111"/>
                    <a:gd name="T28" fmla="*/ 0 w 136"/>
                    <a:gd name="T29" fmla="*/ 0 h 111"/>
                    <a:gd name="T30" fmla="*/ 0 w 136"/>
                    <a:gd name="T31" fmla="*/ 0 h 111"/>
                    <a:gd name="T32" fmla="*/ 0 w 136"/>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6"/>
                    <a:gd name="T52" fmla="*/ 0 h 111"/>
                    <a:gd name="T53" fmla="*/ 136 w 136"/>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6" h="111">
                      <a:moveTo>
                        <a:pt x="65" y="0"/>
                      </a:moveTo>
                      <a:lnTo>
                        <a:pt x="93" y="5"/>
                      </a:lnTo>
                      <a:lnTo>
                        <a:pt x="115" y="16"/>
                      </a:lnTo>
                      <a:lnTo>
                        <a:pt x="131" y="32"/>
                      </a:lnTo>
                      <a:lnTo>
                        <a:pt x="136" y="55"/>
                      </a:lnTo>
                      <a:lnTo>
                        <a:pt x="131" y="76"/>
                      </a:lnTo>
                      <a:lnTo>
                        <a:pt x="115" y="95"/>
                      </a:lnTo>
                      <a:lnTo>
                        <a:pt x="93" y="106"/>
                      </a:lnTo>
                      <a:lnTo>
                        <a:pt x="65" y="111"/>
                      </a:lnTo>
                      <a:lnTo>
                        <a:pt x="39" y="106"/>
                      </a:lnTo>
                      <a:lnTo>
                        <a:pt x="19" y="95"/>
                      </a:lnTo>
                      <a:lnTo>
                        <a:pt x="6" y="76"/>
                      </a:lnTo>
                      <a:lnTo>
                        <a:pt x="0" y="55"/>
                      </a:lnTo>
                      <a:lnTo>
                        <a:pt x="6" y="32"/>
                      </a:lnTo>
                      <a:lnTo>
                        <a:pt x="19" y="16"/>
                      </a:lnTo>
                      <a:lnTo>
                        <a:pt x="39" y="5"/>
                      </a:lnTo>
                      <a:lnTo>
                        <a:pt x="65"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4" name="Freeform 378"/>
                <p:cNvSpPr>
                  <a:spLocks/>
                </p:cNvSpPr>
                <p:nvPr/>
              </p:nvSpPr>
              <p:spPr bwMode="auto">
                <a:xfrm>
                  <a:off x="4705" y="1334"/>
                  <a:ext cx="54" cy="71"/>
                </a:xfrm>
                <a:custGeom>
                  <a:avLst/>
                  <a:gdLst>
                    <a:gd name="T0" fmla="*/ 1 w 213"/>
                    <a:gd name="T1" fmla="*/ 0 h 288"/>
                    <a:gd name="T2" fmla="*/ 1 w 213"/>
                    <a:gd name="T3" fmla="*/ 1 h 288"/>
                    <a:gd name="T4" fmla="*/ 1 w 213"/>
                    <a:gd name="T5" fmla="*/ 1 h 288"/>
                    <a:gd name="T6" fmla="*/ 1 w 213"/>
                    <a:gd name="T7" fmla="*/ 1 h 288"/>
                    <a:gd name="T8" fmla="*/ 0 w 213"/>
                    <a:gd name="T9" fmla="*/ 0 h 288"/>
                    <a:gd name="T10" fmla="*/ 0 w 213"/>
                    <a:gd name="T11" fmla="*/ 0 h 288"/>
                    <a:gd name="T12" fmla="*/ 0 w 213"/>
                    <a:gd name="T13" fmla="*/ 0 h 288"/>
                    <a:gd name="T14" fmla="*/ 0 w 213"/>
                    <a:gd name="T15" fmla="*/ 0 h 288"/>
                    <a:gd name="T16" fmla="*/ 0 w 213"/>
                    <a:gd name="T17" fmla="*/ 0 h 288"/>
                    <a:gd name="T18" fmla="*/ 0 w 213"/>
                    <a:gd name="T19" fmla="*/ 0 h 288"/>
                    <a:gd name="T20" fmla="*/ 0 w 213"/>
                    <a:gd name="T21" fmla="*/ 0 h 288"/>
                    <a:gd name="T22" fmla="*/ 0 w 213"/>
                    <a:gd name="T23" fmla="*/ 0 h 288"/>
                    <a:gd name="T24" fmla="*/ 1 w 213"/>
                    <a:gd name="T25" fmla="*/ 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
                    <a:gd name="T40" fmla="*/ 0 h 288"/>
                    <a:gd name="T41" fmla="*/ 213 w 213"/>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 h="288">
                      <a:moveTo>
                        <a:pt x="90" y="27"/>
                      </a:moveTo>
                      <a:lnTo>
                        <a:pt x="213" y="288"/>
                      </a:lnTo>
                      <a:lnTo>
                        <a:pt x="119" y="283"/>
                      </a:lnTo>
                      <a:lnTo>
                        <a:pt x="103" y="283"/>
                      </a:lnTo>
                      <a:lnTo>
                        <a:pt x="3" y="65"/>
                      </a:lnTo>
                      <a:lnTo>
                        <a:pt x="0" y="46"/>
                      </a:lnTo>
                      <a:lnTo>
                        <a:pt x="3" y="30"/>
                      </a:lnTo>
                      <a:lnTo>
                        <a:pt x="8" y="14"/>
                      </a:lnTo>
                      <a:lnTo>
                        <a:pt x="19" y="5"/>
                      </a:lnTo>
                      <a:lnTo>
                        <a:pt x="30" y="0"/>
                      </a:lnTo>
                      <a:lnTo>
                        <a:pt x="47" y="0"/>
                      </a:lnTo>
                      <a:lnTo>
                        <a:pt x="65" y="11"/>
                      </a:lnTo>
                      <a:lnTo>
                        <a:pt x="90" y="27"/>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5" name="Freeform 379"/>
                <p:cNvSpPr>
                  <a:spLocks/>
                </p:cNvSpPr>
                <p:nvPr/>
              </p:nvSpPr>
              <p:spPr bwMode="auto">
                <a:xfrm>
                  <a:off x="5026" y="1272"/>
                  <a:ext cx="118" cy="144"/>
                </a:xfrm>
                <a:custGeom>
                  <a:avLst/>
                  <a:gdLst>
                    <a:gd name="T0" fmla="*/ 2 w 471"/>
                    <a:gd name="T1" fmla="*/ 2 h 574"/>
                    <a:gd name="T2" fmla="*/ 2 w 471"/>
                    <a:gd name="T3" fmla="*/ 2 h 574"/>
                    <a:gd name="T4" fmla="*/ 0 w 471"/>
                    <a:gd name="T5" fmla="*/ 1 h 574"/>
                    <a:gd name="T6" fmla="*/ 0 w 471"/>
                    <a:gd name="T7" fmla="*/ 1 h 574"/>
                    <a:gd name="T8" fmla="*/ 0 w 471"/>
                    <a:gd name="T9" fmla="*/ 0 h 574"/>
                    <a:gd name="T10" fmla="*/ 0 w 471"/>
                    <a:gd name="T11" fmla="*/ 0 h 574"/>
                    <a:gd name="T12" fmla="*/ 0 w 471"/>
                    <a:gd name="T13" fmla="*/ 0 h 574"/>
                    <a:gd name="T14" fmla="*/ 0 w 471"/>
                    <a:gd name="T15" fmla="*/ 0 h 574"/>
                    <a:gd name="T16" fmla="*/ 0 w 471"/>
                    <a:gd name="T17" fmla="*/ 0 h 574"/>
                    <a:gd name="T18" fmla="*/ 0 w 471"/>
                    <a:gd name="T19" fmla="*/ 0 h 574"/>
                    <a:gd name="T20" fmla="*/ 0 w 471"/>
                    <a:gd name="T21" fmla="*/ 0 h 574"/>
                    <a:gd name="T22" fmla="*/ 0 w 471"/>
                    <a:gd name="T23" fmla="*/ 0 h 574"/>
                    <a:gd name="T24" fmla="*/ 0 w 471"/>
                    <a:gd name="T25" fmla="*/ 0 h 574"/>
                    <a:gd name="T26" fmla="*/ 1 w 471"/>
                    <a:gd name="T27" fmla="*/ 0 h 574"/>
                    <a:gd name="T28" fmla="*/ 1 w 471"/>
                    <a:gd name="T29" fmla="*/ 1 h 574"/>
                    <a:gd name="T30" fmla="*/ 1 w 471"/>
                    <a:gd name="T31" fmla="*/ 1 h 574"/>
                    <a:gd name="T32" fmla="*/ 1 w 471"/>
                    <a:gd name="T33" fmla="*/ 1 h 574"/>
                    <a:gd name="T34" fmla="*/ 1 w 471"/>
                    <a:gd name="T35" fmla="*/ 1 h 574"/>
                    <a:gd name="T36" fmla="*/ 1 w 471"/>
                    <a:gd name="T37" fmla="*/ 1 h 574"/>
                    <a:gd name="T38" fmla="*/ 1 w 471"/>
                    <a:gd name="T39" fmla="*/ 2 h 574"/>
                    <a:gd name="T40" fmla="*/ 2 w 471"/>
                    <a:gd name="T41" fmla="*/ 2 h 574"/>
                    <a:gd name="T42" fmla="*/ 2 w 471"/>
                    <a:gd name="T43" fmla="*/ 2 h 574"/>
                    <a:gd name="T44" fmla="*/ 2 w 471"/>
                    <a:gd name="T45" fmla="*/ 2 h 5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1"/>
                    <a:gd name="T70" fmla="*/ 0 h 574"/>
                    <a:gd name="T71" fmla="*/ 471 w 471"/>
                    <a:gd name="T72" fmla="*/ 574 h 5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1" h="574">
                      <a:moveTo>
                        <a:pt x="471" y="574"/>
                      </a:moveTo>
                      <a:lnTo>
                        <a:pt x="351" y="560"/>
                      </a:lnTo>
                      <a:lnTo>
                        <a:pt x="41" y="158"/>
                      </a:lnTo>
                      <a:lnTo>
                        <a:pt x="11" y="104"/>
                      </a:lnTo>
                      <a:lnTo>
                        <a:pt x="0" y="63"/>
                      </a:lnTo>
                      <a:lnTo>
                        <a:pt x="11" y="28"/>
                      </a:lnTo>
                      <a:lnTo>
                        <a:pt x="33" y="0"/>
                      </a:lnTo>
                      <a:lnTo>
                        <a:pt x="35" y="0"/>
                      </a:lnTo>
                      <a:lnTo>
                        <a:pt x="39" y="3"/>
                      </a:lnTo>
                      <a:lnTo>
                        <a:pt x="46" y="11"/>
                      </a:lnTo>
                      <a:lnTo>
                        <a:pt x="55" y="23"/>
                      </a:lnTo>
                      <a:lnTo>
                        <a:pt x="65" y="35"/>
                      </a:lnTo>
                      <a:lnTo>
                        <a:pt x="81" y="55"/>
                      </a:lnTo>
                      <a:lnTo>
                        <a:pt x="98" y="79"/>
                      </a:lnTo>
                      <a:lnTo>
                        <a:pt x="123" y="109"/>
                      </a:lnTo>
                      <a:lnTo>
                        <a:pt x="147" y="145"/>
                      </a:lnTo>
                      <a:lnTo>
                        <a:pt x="177" y="185"/>
                      </a:lnTo>
                      <a:lnTo>
                        <a:pt x="212" y="231"/>
                      </a:lnTo>
                      <a:lnTo>
                        <a:pt x="253" y="286"/>
                      </a:lnTo>
                      <a:lnTo>
                        <a:pt x="300" y="346"/>
                      </a:lnTo>
                      <a:lnTo>
                        <a:pt x="351" y="413"/>
                      </a:lnTo>
                      <a:lnTo>
                        <a:pt x="408" y="489"/>
                      </a:lnTo>
                      <a:lnTo>
                        <a:pt x="471" y="574"/>
                      </a:lnTo>
                      <a:close/>
                    </a:path>
                  </a:pathLst>
                </a:custGeom>
                <a:solidFill>
                  <a:srgbClr val="D6D6D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6" name="Freeform 380"/>
                <p:cNvSpPr>
                  <a:spLocks/>
                </p:cNvSpPr>
                <p:nvPr/>
              </p:nvSpPr>
              <p:spPr bwMode="auto">
                <a:xfrm>
                  <a:off x="5040" y="1281"/>
                  <a:ext cx="104" cy="135"/>
                </a:xfrm>
                <a:custGeom>
                  <a:avLst/>
                  <a:gdLst>
                    <a:gd name="T0" fmla="*/ 2 w 413"/>
                    <a:gd name="T1" fmla="*/ 2 h 539"/>
                    <a:gd name="T2" fmla="*/ 0 w 413"/>
                    <a:gd name="T3" fmla="*/ 1 h 539"/>
                    <a:gd name="T4" fmla="*/ 0 w 413"/>
                    <a:gd name="T5" fmla="*/ 1 h 539"/>
                    <a:gd name="T6" fmla="*/ 0 w 413"/>
                    <a:gd name="T7" fmla="*/ 0 h 539"/>
                    <a:gd name="T8" fmla="*/ 0 w 413"/>
                    <a:gd name="T9" fmla="*/ 0 h 539"/>
                    <a:gd name="T10" fmla="*/ 0 w 413"/>
                    <a:gd name="T11" fmla="*/ 0 h 539"/>
                    <a:gd name="T12" fmla="*/ 0 w 413"/>
                    <a:gd name="T13" fmla="*/ 0 h 539"/>
                    <a:gd name="T14" fmla="*/ 0 w 413"/>
                    <a:gd name="T15" fmla="*/ 0 h 539"/>
                    <a:gd name="T16" fmla="*/ 1 w 413"/>
                    <a:gd name="T17" fmla="*/ 1 h 539"/>
                    <a:gd name="T18" fmla="*/ 1 w 413"/>
                    <a:gd name="T19" fmla="*/ 1 h 539"/>
                    <a:gd name="T20" fmla="*/ 1 w 413"/>
                    <a:gd name="T21" fmla="*/ 1 h 539"/>
                    <a:gd name="T22" fmla="*/ 1 w 413"/>
                    <a:gd name="T23" fmla="*/ 1 h 539"/>
                    <a:gd name="T24" fmla="*/ 1 w 413"/>
                    <a:gd name="T25" fmla="*/ 2 h 539"/>
                    <a:gd name="T26" fmla="*/ 2 w 413"/>
                    <a:gd name="T27" fmla="*/ 2 h 539"/>
                    <a:gd name="T28" fmla="*/ 2 w 413"/>
                    <a:gd name="T29" fmla="*/ 2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3"/>
                    <a:gd name="T46" fmla="*/ 0 h 539"/>
                    <a:gd name="T47" fmla="*/ 413 w 413"/>
                    <a:gd name="T48" fmla="*/ 539 h 5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3" h="539">
                      <a:moveTo>
                        <a:pt x="342" y="531"/>
                      </a:moveTo>
                      <a:lnTo>
                        <a:pt x="37" y="136"/>
                      </a:lnTo>
                      <a:lnTo>
                        <a:pt x="13" y="94"/>
                      </a:lnTo>
                      <a:lnTo>
                        <a:pt x="0" y="55"/>
                      </a:lnTo>
                      <a:lnTo>
                        <a:pt x="0" y="25"/>
                      </a:lnTo>
                      <a:lnTo>
                        <a:pt x="11" y="0"/>
                      </a:lnTo>
                      <a:lnTo>
                        <a:pt x="32" y="30"/>
                      </a:lnTo>
                      <a:lnTo>
                        <a:pt x="59" y="66"/>
                      </a:lnTo>
                      <a:lnTo>
                        <a:pt x="95" y="115"/>
                      </a:lnTo>
                      <a:lnTo>
                        <a:pt x="138" y="172"/>
                      </a:lnTo>
                      <a:lnTo>
                        <a:pt x="189" y="242"/>
                      </a:lnTo>
                      <a:lnTo>
                        <a:pt x="252" y="327"/>
                      </a:lnTo>
                      <a:lnTo>
                        <a:pt x="325" y="425"/>
                      </a:lnTo>
                      <a:lnTo>
                        <a:pt x="413" y="539"/>
                      </a:lnTo>
                      <a:lnTo>
                        <a:pt x="342" y="531"/>
                      </a:lnTo>
                      <a:close/>
                    </a:path>
                  </a:pathLst>
                </a:custGeom>
                <a:solidFill>
                  <a:srgbClr val="A8B2B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7" name="Freeform 381"/>
                <p:cNvSpPr>
                  <a:spLocks/>
                </p:cNvSpPr>
                <p:nvPr/>
              </p:nvSpPr>
              <p:spPr bwMode="auto">
                <a:xfrm>
                  <a:off x="4722" y="1177"/>
                  <a:ext cx="291" cy="288"/>
                </a:xfrm>
                <a:custGeom>
                  <a:avLst/>
                  <a:gdLst>
                    <a:gd name="T0" fmla="*/ 4 w 1166"/>
                    <a:gd name="T1" fmla="*/ 2 h 1153"/>
                    <a:gd name="T2" fmla="*/ 4 w 1166"/>
                    <a:gd name="T3" fmla="*/ 2 h 1153"/>
                    <a:gd name="T4" fmla="*/ 4 w 1166"/>
                    <a:gd name="T5" fmla="*/ 3 h 1153"/>
                    <a:gd name="T6" fmla="*/ 4 w 1166"/>
                    <a:gd name="T7" fmla="*/ 3 h 1153"/>
                    <a:gd name="T8" fmla="*/ 3 w 1166"/>
                    <a:gd name="T9" fmla="*/ 3 h 1153"/>
                    <a:gd name="T10" fmla="*/ 3 w 1166"/>
                    <a:gd name="T11" fmla="*/ 3 h 1153"/>
                    <a:gd name="T12" fmla="*/ 3 w 1166"/>
                    <a:gd name="T13" fmla="*/ 3 h 1153"/>
                    <a:gd name="T14" fmla="*/ 3 w 1166"/>
                    <a:gd name="T15" fmla="*/ 2 h 1153"/>
                    <a:gd name="T16" fmla="*/ 3 w 1166"/>
                    <a:gd name="T17" fmla="*/ 2 h 1153"/>
                    <a:gd name="T18" fmla="*/ 2 w 1166"/>
                    <a:gd name="T19" fmla="*/ 1 h 1153"/>
                    <a:gd name="T20" fmla="*/ 2 w 1166"/>
                    <a:gd name="T21" fmla="*/ 1 h 1153"/>
                    <a:gd name="T22" fmla="*/ 2 w 1166"/>
                    <a:gd name="T23" fmla="*/ 0 h 1153"/>
                    <a:gd name="T24" fmla="*/ 1 w 1166"/>
                    <a:gd name="T25" fmla="*/ 0 h 1153"/>
                    <a:gd name="T26" fmla="*/ 1 w 1166"/>
                    <a:gd name="T27" fmla="*/ 0 h 1153"/>
                    <a:gd name="T28" fmla="*/ 1 w 1166"/>
                    <a:gd name="T29" fmla="*/ 0 h 1153"/>
                    <a:gd name="T30" fmla="*/ 0 w 1166"/>
                    <a:gd name="T31" fmla="*/ 0 h 1153"/>
                    <a:gd name="T32" fmla="*/ 0 w 1166"/>
                    <a:gd name="T33" fmla="*/ 0 h 1153"/>
                    <a:gd name="T34" fmla="*/ 0 w 1166"/>
                    <a:gd name="T35" fmla="*/ 1 h 1153"/>
                    <a:gd name="T36" fmla="*/ 0 w 1166"/>
                    <a:gd name="T37" fmla="*/ 1 h 1153"/>
                    <a:gd name="T38" fmla="*/ 0 w 1166"/>
                    <a:gd name="T39" fmla="*/ 2 h 1153"/>
                    <a:gd name="T40" fmla="*/ 0 w 1166"/>
                    <a:gd name="T41" fmla="*/ 3 h 1153"/>
                    <a:gd name="T42" fmla="*/ 1 w 1166"/>
                    <a:gd name="T43" fmla="*/ 3 h 1153"/>
                    <a:gd name="T44" fmla="*/ 1 w 1166"/>
                    <a:gd name="T45" fmla="*/ 4 h 1153"/>
                    <a:gd name="T46" fmla="*/ 2 w 1166"/>
                    <a:gd name="T47" fmla="*/ 4 h 1153"/>
                    <a:gd name="T48" fmla="*/ 2 w 1166"/>
                    <a:gd name="T49" fmla="*/ 4 h 1153"/>
                    <a:gd name="T50" fmla="*/ 3 w 1166"/>
                    <a:gd name="T51" fmla="*/ 4 h 1153"/>
                    <a:gd name="T52" fmla="*/ 3 w 1166"/>
                    <a:gd name="T53" fmla="*/ 4 h 1153"/>
                    <a:gd name="T54" fmla="*/ 3 w 1166"/>
                    <a:gd name="T55" fmla="*/ 3 h 1153"/>
                    <a:gd name="T56" fmla="*/ 3 w 1166"/>
                    <a:gd name="T57" fmla="*/ 3 h 1153"/>
                    <a:gd name="T58" fmla="*/ 4 w 1166"/>
                    <a:gd name="T59" fmla="*/ 3 h 1153"/>
                    <a:gd name="T60" fmla="*/ 4 w 1166"/>
                    <a:gd name="T61" fmla="*/ 3 h 1153"/>
                    <a:gd name="T62" fmla="*/ 4 w 1166"/>
                    <a:gd name="T63" fmla="*/ 2 h 11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6"/>
                    <a:gd name="T97" fmla="*/ 0 h 1153"/>
                    <a:gd name="T98" fmla="*/ 1166 w 1166"/>
                    <a:gd name="T99" fmla="*/ 1153 h 11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6" h="1153">
                      <a:moveTo>
                        <a:pt x="1166" y="627"/>
                      </a:moveTo>
                      <a:lnTo>
                        <a:pt x="1130" y="647"/>
                      </a:lnTo>
                      <a:lnTo>
                        <a:pt x="1101" y="663"/>
                      </a:lnTo>
                      <a:lnTo>
                        <a:pt x="1071" y="676"/>
                      </a:lnTo>
                      <a:lnTo>
                        <a:pt x="1044" y="687"/>
                      </a:lnTo>
                      <a:lnTo>
                        <a:pt x="1016" y="698"/>
                      </a:lnTo>
                      <a:lnTo>
                        <a:pt x="991" y="704"/>
                      </a:lnTo>
                      <a:lnTo>
                        <a:pt x="968" y="706"/>
                      </a:lnTo>
                      <a:lnTo>
                        <a:pt x="943" y="710"/>
                      </a:lnTo>
                      <a:lnTo>
                        <a:pt x="919" y="710"/>
                      </a:lnTo>
                      <a:lnTo>
                        <a:pt x="894" y="706"/>
                      </a:lnTo>
                      <a:lnTo>
                        <a:pt x="869" y="701"/>
                      </a:lnTo>
                      <a:lnTo>
                        <a:pt x="843" y="693"/>
                      </a:lnTo>
                      <a:lnTo>
                        <a:pt x="815" y="685"/>
                      </a:lnTo>
                      <a:lnTo>
                        <a:pt x="783" y="674"/>
                      </a:lnTo>
                      <a:lnTo>
                        <a:pt x="750" y="660"/>
                      </a:lnTo>
                      <a:lnTo>
                        <a:pt x="714" y="644"/>
                      </a:lnTo>
                      <a:lnTo>
                        <a:pt x="734" y="527"/>
                      </a:lnTo>
                      <a:lnTo>
                        <a:pt x="563" y="470"/>
                      </a:lnTo>
                      <a:lnTo>
                        <a:pt x="563" y="383"/>
                      </a:lnTo>
                      <a:lnTo>
                        <a:pt x="560" y="299"/>
                      </a:lnTo>
                      <a:lnTo>
                        <a:pt x="552" y="214"/>
                      </a:lnTo>
                      <a:lnTo>
                        <a:pt x="533" y="128"/>
                      </a:lnTo>
                      <a:lnTo>
                        <a:pt x="497" y="87"/>
                      </a:lnTo>
                      <a:lnTo>
                        <a:pt x="457" y="52"/>
                      </a:lnTo>
                      <a:lnTo>
                        <a:pt x="416" y="30"/>
                      </a:lnTo>
                      <a:lnTo>
                        <a:pt x="375" y="13"/>
                      </a:lnTo>
                      <a:lnTo>
                        <a:pt x="329" y="2"/>
                      </a:lnTo>
                      <a:lnTo>
                        <a:pt x="280" y="0"/>
                      </a:lnTo>
                      <a:lnTo>
                        <a:pt x="231" y="6"/>
                      </a:lnTo>
                      <a:lnTo>
                        <a:pt x="176" y="13"/>
                      </a:lnTo>
                      <a:lnTo>
                        <a:pt x="123" y="55"/>
                      </a:lnTo>
                      <a:lnTo>
                        <a:pt x="79" y="98"/>
                      </a:lnTo>
                      <a:lnTo>
                        <a:pt x="47" y="144"/>
                      </a:lnTo>
                      <a:lnTo>
                        <a:pt x="22" y="196"/>
                      </a:lnTo>
                      <a:lnTo>
                        <a:pt x="8" y="247"/>
                      </a:lnTo>
                      <a:lnTo>
                        <a:pt x="0" y="307"/>
                      </a:lnTo>
                      <a:lnTo>
                        <a:pt x="0" y="373"/>
                      </a:lnTo>
                      <a:lnTo>
                        <a:pt x="8" y="443"/>
                      </a:lnTo>
                      <a:lnTo>
                        <a:pt x="148" y="546"/>
                      </a:lnTo>
                      <a:lnTo>
                        <a:pt x="125" y="622"/>
                      </a:lnTo>
                      <a:lnTo>
                        <a:pt x="130" y="701"/>
                      </a:lnTo>
                      <a:lnTo>
                        <a:pt x="158" y="777"/>
                      </a:lnTo>
                      <a:lnTo>
                        <a:pt x="204" y="853"/>
                      </a:lnTo>
                      <a:lnTo>
                        <a:pt x="264" y="924"/>
                      </a:lnTo>
                      <a:lnTo>
                        <a:pt x="326" y="989"/>
                      </a:lnTo>
                      <a:lnTo>
                        <a:pt x="389" y="1047"/>
                      </a:lnTo>
                      <a:lnTo>
                        <a:pt x="448" y="1093"/>
                      </a:lnTo>
                      <a:lnTo>
                        <a:pt x="522" y="1125"/>
                      </a:lnTo>
                      <a:lnTo>
                        <a:pt x="587" y="1147"/>
                      </a:lnTo>
                      <a:lnTo>
                        <a:pt x="642" y="1153"/>
                      </a:lnTo>
                      <a:lnTo>
                        <a:pt x="684" y="1144"/>
                      </a:lnTo>
                      <a:lnTo>
                        <a:pt x="720" y="1119"/>
                      </a:lnTo>
                      <a:lnTo>
                        <a:pt x="748" y="1076"/>
                      </a:lnTo>
                      <a:lnTo>
                        <a:pt x="767" y="1011"/>
                      </a:lnTo>
                      <a:lnTo>
                        <a:pt x="778" y="924"/>
                      </a:lnTo>
                      <a:lnTo>
                        <a:pt x="848" y="904"/>
                      </a:lnTo>
                      <a:lnTo>
                        <a:pt x="910" y="883"/>
                      </a:lnTo>
                      <a:lnTo>
                        <a:pt x="968" y="858"/>
                      </a:lnTo>
                      <a:lnTo>
                        <a:pt x="1021" y="828"/>
                      </a:lnTo>
                      <a:lnTo>
                        <a:pt x="1065" y="793"/>
                      </a:lnTo>
                      <a:lnTo>
                        <a:pt x="1106" y="750"/>
                      </a:lnTo>
                      <a:lnTo>
                        <a:pt x="1139" y="696"/>
                      </a:lnTo>
                      <a:lnTo>
                        <a:pt x="1166" y="627"/>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8" name="Freeform 382"/>
                <p:cNvSpPr>
                  <a:spLocks/>
                </p:cNvSpPr>
                <p:nvPr/>
              </p:nvSpPr>
              <p:spPr bwMode="auto">
                <a:xfrm>
                  <a:off x="4731" y="1187"/>
                  <a:ext cx="115" cy="124"/>
                </a:xfrm>
                <a:custGeom>
                  <a:avLst/>
                  <a:gdLst>
                    <a:gd name="T0" fmla="*/ 0 w 460"/>
                    <a:gd name="T1" fmla="*/ 2 h 492"/>
                    <a:gd name="T2" fmla="*/ 0 w 460"/>
                    <a:gd name="T3" fmla="*/ 2 h 492"/>
                    <a:gd name="T4" fmla="*/ 0 w 460"/>
                    <a:gd name="T5" fmla="*/ 2 h 492"/>
                    <a:gd name="T6" fmla="*/ 1 w 460"/>
                    <a:gd name="T7" fmla="*/ 2 h 492"/>
                    <a:gd name="T8" fmla="*/ 1 w 460"/>
                    <a:gd name="T9" fmla="*/ 2 h 492"/>
                    <a:gd name="T10" fmla="*/ 1 w 460"/>
                    <a:gd name="T11" fmla="*/ 2 h 492"/>
                    <a:gd name="T12" fmla="*/ 1 w 460"/>
                    <a:gd name="T13" fmla="*/ 2 h 492"/>
                    <a:gd name="T14" fmla="*/ 1 w 460"/>
                    <a:gd name="T15" fmla="*/ 2 h 492"/>
                    <a:gd name="T16" fmla="*/ 1 w 460"/>
                    <a:gd name="T17" fmla="*/ 2 h 492"/>
                    <a:gd name="T18" fmla="*/ 1 w 460"/>
                    <a:gd name="T19" fmla="*/ 2 h 492"/>
                    <a:gd name="T20" fmla="*/ 1 w 460"/>
                    <a:gd name="T21" fmla="*/ 2 h 492"/>
                    <a:gd name="T22" fmla="*/ 1 w 460"/>
                    <a:gd name="T23" fmla="*/ 2 h 492"/>
                    <a:gd name="T24" fmla="*/ 1 w 460"/>
                    <a:gd name="T25" fmla="*/ 2 h 492"/>
                    <a:gd name="T26" fmla="*/ 1 w 460"/>
                    <a:gd name="T27" fmla="*/ 2 h 492"/>
                    <a:gd name="T28" fmla="*/ 1 w 460"/>
                    <a:gd name="T29" fmla="*/ 1 h 492"/>
                    <a:gd name="T30" fmla="*/ 0 w 460"/>
                    <a:gd name="T31" fmla="*/ 1 h 492"/>
                    <a:gd name="T32" fmla="*/ 0 w 460"/>
                    <a:gd name="T33" fmla="*/ 1 h 492"/>
                    <a:gd name="T34" fmla="*/ 0 w 460"/>
                    <a:gd name="T35" fmla="*/ 1 h 492"/>
                    <a:gd name="T36" fmla="*/ 0 w 460"/>
                    <a:gd name="T37" fmla="*/ 1 h 492"/>
                    <a:gd name="T38" fmla="*/ 0 w 460"/>
                    <a:gd name="T39" fmla="*/ 1 h 492"/>
                    <a:gd name="T40" fmla="*/ 1 w 460"/>
                    <a:gd name="T41" fmla="*/ 1 h 492"/>
                    <a:gd name="T42" fmla="*/ 1 w 460"/>
                    <a:gd name="T43" fmla="*/ 2 h 492"/>
                    <a:gd name="T44" fmla="*/ 1 w 460"/>
                    <a:gd name="T45" fmla="*/ 2 h 492"/>
                    <a:gd name="T46" fmla="*/ 1 w 460"/>
                    <a:gd name="T47" fmla="*/ 2 h 492"/>
                    <a:gd name="T48" fmla="*/ 1 w 460"/>
                    <a:gd name="T49" fmla="*/ 2 h 492"/>
                    <a:gd name="T50" fmla="*/ 1 w 460"/>
                    <a:gd name="T51" fmla="*/ 2 h 492"/>
                    <a:gd name="T52" fmla="*/ 1 w 460"/>
                    <a:gd name="T53" fmla="*/ 1 h 492"/>
                    <a:gd name="T54" fmla="*/ 1 w 460"/>
                    <a:gd name="T55" fmla="*/ 1 h 492"/>
                    <a:gd name="T56" fmla="*/ 1 w 460"/>
                    <a:gd name="T57" fmla="*/ 1 h 492"/>
                    <a:gd name="T58" fmla="*/ 2 w 460"/>
                    <a:gd name="T59" fmla="*/ 1 h 492"/>
                    <a:gd name="T60" fmla="*/ 2 w 460"/>
                    <a:gd name="T61" fmla="*/ 1 h 492"/>
                    <a:gd name="T62" fmla="*/ 2 w 460"/>
                    <a:gd name="T63" fmla="*/ 1 h 492"/>
                    <a:gd name="T64" fmla="*/ 2 w 460"/>
                    <a:gd name="T65" fmla="*/ 1 h 492"/>
                    <a:gd name="T66" fmla="*/ 2 w 460"/>
                    <a:gd name="T67" fmla="*/ 1 h 492"/>
                    <a:gd name="T68" fmla="*/ 2 w 460"/>
                    <a:gd name="T69" fmla="*/ 1 h 492"/>
                    <a:gd name="T70" fmla="*/ 2 w 460"/>
                    <a:gd name="T71" fmla="*/ 0 h 492"/>
                    <a:gd name="T72" fmla="*/ 2 w 460"/>
                    <a:gd name="T73" fmla="*/ 0 h 492"/>
                    <a:gd name="T74" fmla="*/ 2 w 460"/>
                    <a:gd name="T75" fmla="*/ 0 h 492"/>
                    <a:gd name="T76" fmla="*/ 2 w 460"/>
                    <a:gd name="T77" fmla="*/ 0 h 492"/>
                    <a:gd name="T78" fmla="*/ 1 w 460"/>
                    <a:gd name="T79" fmla="*/ 0 h 492"/>
                    <a:gd name="T80" fmla="*/ 1 w 460"/>
                    <a:gd name="T81" fmla="*/ 0 h 492"/>
                    <a:gd name="T82" fmla="*/ 1 w 460"/>
                    <a:gd name="T83" fmla="*/ 0 h 492"/>
                    <a:gd name="T84" fmla="*/ 1 w 460"/>
                    <a:gd name="T85" fmla="*/ 0 h 492"/>
                    <a:gd name="T86" fmla="*/ 1 w 460"/>
                    <a:gd name="T87" fmla="*/ 0 h 492"/>
                    <a:gd name="T88" fmla="*/ 1 w 460"/>
                    <a:gd name="T89" fmla="*/ 0 h 492"/>
                    <a:gd name="T90" fmla="*/ 1 w 460"/>
                    <a:gd name="T91" fmla="*/ 0 h 492"/>
                    <a:gd name="T92" fmla="*/ 0 w 460"/>
                    <a:gd name="T93" fmla="*/ 1 h 492"/>
                    <a:gd name="T94" fmla="*/ 0 w 460"/>
                    <a:gd name="T95" fmla="*/ 1 h 492"/>
                    <a:gd name="T96" fmla="*/ 0 w 460"/>
                    <a:gd name="T97" fmla="*/ 1 h 492"/>
                    <a:gd name="T98" fmla="*/ 0 w 460"/>
                    <a:gd name="T99" fmla="*/ 1 h 492"/>
                    <a:gd name="T100" fmla="*/ 0 w 460"/>
                    <a:gd name="T101" fmla="*/ 1 h 492"/>
                    <a:gd name="T102" fmla="*/ 0 w 460"/>
                    <a:gd name="T103" fmla="*/ 1 h 492"/>
                    <a:gd name="T104" fmla="*/ 0 w 460"/>
                    <a:gd name="T105" fmla="*/ 1 h 492"/>
                    <a:gd name="T106" fmla="*/ 0 w 460"/>
                    <a:gd name="T107" fmla="*/ 2 h 4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492"/>
                    <a:gd name="T164" fmla="*/ 460 w 460"/>
                    <a:gd name="T165" fmla="*/ 492 h 4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492">
                      <a:moveTo>
                        <a:pt x="12" y="356"/>
                      </a:moveTo>
                      <a:lnTo>
                        <a:pt x="30" y="385"/>
                      </a:lnTo>
                      <a:lnTo>
                        <a:pt x="60" y="418"/>
                      </a:lnTo>
                      <a:lnTo>
                        <a:pt x="101" y="445"/>
                      </a:lnTo>
                      <a:lnTo>
                        <a:pt x="145" y="470"/>
                      </a:lnTo>
                      <a:lnTo>
                        <a:pt x="185" y="486"/>
                      </a:lnTo>
                      <a:lnTo>
                        <a:pt x="221" y="492"/>
                      </a:lnTo>
                      <a:lnTo>
                        <a:pt x="242" y="486"/>
                      </a:lnTo>
                      <a:lnTo>
                        <a:pt x="251" y="468"/>
                      </a:lnTo>
                      <a:lnTo>
                        <a:pt x="234" y="454"/>
                      </a:lnTo>
                      <a:lnTo>
                        <a:pt x="207" y="432"/>
                      </a:lnTo>
                      <a:lnTo>
                        <a:pt x="177" y="410"/>
                      </a:lnTo>
                      <a:lnTo>
                        <a:pt x="145" y="385"/>
                      </a:lnTo>
                      <a:lnTo>
                        <a:pt x="113" y="362"/>
                      </a:lnTo>
                      <a:lnTo>
                        <a:pt x="88" y="337"/>
                      </a:lnTo>
                      <a:lnTo>
                        <a:pt x="71" y="315"/>
                      </a:lnTo>
                      <a:lnTo>
                        <a:pt x="65" y="296"/>
                      </a:lnTo>
                      <a:lnTo>
                        <a:pt x="69" y="291"/>
                      </a:lnTo>
                      <a:lnTo>
                        <a:pt x="74" y="288"/>
                      </a:lnTo>
                      <a:lnTo>
                        <a:pt x="83" y="288"/>
                      </a:lnTo>
                      <a:lnTo>
                        <a:pt x="88" y="288"/>
                      </a:lnTo>
                      <a:lnTo>
                        <a:pt x="259" y="418"/>
                      </a:lnTo>
                      <a:lnTo>
                        <a:pt x="267" y="397"/>
                      </a:lnTo>
                      <a:lnTo>
                        <a:pt x="277" y="378"/>
                      </a:lnTo>
                      <a:lnTo>
                        <a:pt x="294" y="358"/>
                      </a:lnTo>
                      <a:lnTo>
                        <a:pt x="313" y="342"/>
                      </a:lnTo>
                      <a:lnTo>
                        <a:pt x="316" y="304"/>
                      </a:lnTo>
                      <a:lnTo>
                        <a:pt x="321" y="268"/>
                      </a:lnTo>
                      <a:lnTo>
                        <a:pt x="332" y="236"/>
                      </a:lnTo>
                      <a:lnTo>
                        <a:pt x="348" y="203"/>
                      </a:lnTo>
                      <a:lnTo>
                        <a:pt x="370" y="176"/>
                      </a:lnTo>
                      <a:lnTo>
                        <a:pt x="395" y="152"/>
                      </a:lnTo>
                      <a:lnTo>
                        <a:pt x="425" y="130"/>
                      </a:lnTo>
                      <a:lnTo>
                        <a:pt x="460" y="117"/>
                      </a:lnTo>
                      <a:lnTo>
                        <a:pt x="455" y="95"/>
                      </a:lnTo>
                      <a:lnTo>
                        <a:pt x="441" y="78"/>
                      </a:lnTo>
                      <a:lnTo>
                        <a:pt x="422" y="62"/>
                      </a:lnTo>
                      <a:lnTo>
                        <a:pt x="402" y="49"/>
                      </a:lnTo>
                      <a:lnTo>
                        <a:pt x="362" y="25"/>
                      </a:lnTo>
                      <a:lnTo>
                        <a:pt x="321" y="7"/>
                      </a:lnTo>
                      <a:lnTo>
                        <a:pt x="280" y="0"/>
                      </a:lnTo>
                      <a:lnTo>
                        <a:pt x="240" y="0"/>
                      </a:lnTo>
                      <a:lnTo>
                        <a:pt x="201" y="5"/>
                      </a:lnTo>
                      <a:lnTo>
                        <a:pt x="166" y="19"/>
                      </a:lnTo>
                      <a:lnTo>
                        <a:pt x="131" y="35"/>
                      </a:lnTo>
                      <a:lnTo>
                        <a:pt x="101" y="60"/>
                      </a:lnTo>
                      <a:lnTo>
                        <a:pt x="74" y="87"/>
                      </a:lnTo>
                      <a:lnTo>
                        <a:pt x="49" y="117"/>
                      </a:lnTo>
                      <a:lnTo>
                        <a:pt x="30" y="152"/>
                      </a:lnTo>
                      <a:lnTo>
                        <a:pt x="14" y="190"/>
                      </a:lnTo>
                      <a:lnTo>
                        <a:pt x="6" y="228"/>
                      </a:lnTo>
                      <a:lnTo>
                        <a:pt x="0" y="272"/>
                      </a:lnTo>
                      <a:lnTo>
                        <a:pt x="3" y="312"/>
                      </a:lnTo>
                      <a:lnTo>
                        <a:pt x="12" y="356"/>
                      </a:lnTo>
                      <a:close/>
                    </a:path>
                  </a:pathLst>
                </a:custGeom>
                <a:solidFill>
                  <a:srgbClr val="996B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9" name="Freeform 383"/>
                <p:cNvSpPr>
                  <a:spLocks/>
                </p:cNvSpPr>
                <p:nvPr/>
              </p:nvSpPr>
              <p:spPr bwMode="auto">
                <a:xfrm>
                  <a:off x="4777" y="1297"/>
                  <a:ext cx="16" cy="9"/>
                </a:xfrm>
                <a:custGeom>
                  <a:avLst/>
                  <a:gdLst>
                    <a:gd name="T0" fmla="*/ 0 w 66"/>
                    <a:gd name="T1" fmla="*/ 0 h 33"/>
                    <a:gd name="T2" fmla="*/ 0 w 66"/>
                    <a:gd name="T3" fmla="*/ 0 h 33"/>
                    <a:gd name="T4" fmla="*/ 0 w 66"/>
                    <a:gd name="T5" fmla="*/ 0 h 33"/>
                    <a:gd name="T6" fmla="*/ 0 w 66"/>
                    <a:gd name="T7" fmla="*/ 0 h 33"/>
                    <a:gd name="T8" fmla="*/ 0 w 66"/>
                    <a:gd name="T9" fmla="*/ 0 h 33"/>
                    <a:gd name="T10" fmla="*/ 0 w 66"/>
                    <a:gd name="T11" fmla="*/ 0 h 33"/>
                    <a:gd name="T12" fmla="*/ 0 w 66"/>
                    <a:gd name="T13" fmla="*/ 0 h 33"/>
                    <a:gd name="T14" fmla="*/ 0 w 66"/>
                    <a:gd name="T15" fmla="*/ 0 h 33"/>
                    <a:gd name="T16" fmla="*/ 0 w 66"/>
                    <a:gd name="T17" fmla="*/ 0 h 33"/>
                    <a:gd name="T18" fmla="*/ 0 w 66"/>
                    <a:gd name="T19" fmla="*/ 0 h 33"/>
                    <a:gd name="T20" fmla="*/ 0 w 66"/>
                    <a:gd name="T21" fmla="*/ 0 h 33"/>
                    <a:gd name="T22" fmla="*/ 0 w 66"/>
                    <a:gd name="T23" fmla="*/ 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33"/>
                    <a:gd name="T38" fmla="*/ 66 w 66"/>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33">
                      <a:moveTo>
                        <a:pt x="0" y="3"/>
                      </a:moveTo>
                      <a:lnTo>
                        <a:pt x="27" y="0"/>
                      </a:lnTo>
                      <a:lnTo>
                        <a:pt x="39" y="8"/>
                      </a:lnTo>
                      <a:lnTo>
                        <a:pt x="49" y="14"/>
                      </a:lnTo>
                      <a:lnTo>
                        <a:pt x="57" y="22"/>
                      </a:lnTo>
                      <a:lnTo>
                        <a:pt x="66" y="28"/>
                      </a:lnTo>
                      <a:lnTo>
                        <a:pt x="66" y="30"/>
                      </a:lnTo>
                      <a:lnTo>
                        <a:pt x="66" y="33"/>
                      </a:lnTo>
                      <a:lnTo>
                        <a:pt x="52" y="28"/>
                      </a:lnTo>
                      <a:lnTo>
                        <a:pt x="36" y="22"/>
                      </a:lnTo>
                      <a:lnTo>
                        <a:pt x="20" y="14"/>
                      </a:lnTo>
                      <a:lnTo>
                        <a:pt x="0" y="3"/>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0" name="Freeform 384"/>
                <p:cNvSpPr>
                  <a:spLocks/>
                </p:cNvSpPr>
                <p:nvPr/>
              </p:nvSpPr>
              <p:spPr bwMode="auto">
                <a:xfrm>
                  <a:off x="4772" y="1293"/>
                  <a:ext cx="16" cy="9"/>
                </a:xfrm>
                <a:custGeom>
                  <a:avLst/>
                  <a:gdLst>
                    <a:gd name="T0" fmla="*/ 0 w 65"/>
                    <a:gd name="T1" fmla="*/ 0 h 37"/>
                    <a:gd name="T2" fmla="*/ 0 w 65"/>
                    <a:gd name="T3" fmla="*/ 0 h 37"/>
                    <a:gd name="T4" fmla="*/ 0 w 65"/>
                    <a:gd name="T5" fmla="*/ 0 h 37"/>
                    <a:gd name="T6" fmla="*/ 0 w 65"/>
                    <a:gd name="T7" fmla="*/ 0 h 37"/>
                    <a:gd name="T8" fmla="*/ 0 w 65"/>
                    <a:gd name="T9" fmla="*/ 0 h 37"/>
                    <a:gd name="T10" fmla="*/ 0 w 65"/>
                    <a:gd name="T11" fmla="*/ 0 h 37"/>
                    <a:gd name="T12" fmla="*/ 0 w 65"/>
                    <a:gd name="T13" fmla="*/ 0 h 37"/>
                    <a:gd name="T14" fmla="*/ 0 w 65"/>
                    <a:gd name="T15" fmla="*/ 0 h 37"/>
                    <a:gd name="T16" fmla="*/ 0 w 65"/>
                    <a:gd name="T17" fmla="*/ 0 h 37"/>
                    <a:gd name="T18" fmla="*/ 0 w 65"/>
                    <a:gd name="T19" fmla="*/ 0 h 37"/>
                    <a:gd name="T20" fmla="*/ 0 w 65"/>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37"/>
                    <a:gd name="T35" fmla="*/ 65 w 6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37">
                      <a:moveTo>
                        <a:pt x="65" y="30"/>
                      </a:moveTo>
                      <a:lnTo>
                        <a:pt x="44" y="37"/>
                      </a:lnTo>
                      <a:lnTo>
                        <a:pt x="33" y="30"/>
                      </a:lnTo>
                      <a:lnTo>
                        <a:pt x="19" y="25"/>
                      </a:lnTo>
                      <a:lnTo>
                        <a:pt x="9" y="18"/>
                      </a:lnTo>
                      <a:lnTo>
                        <a:pt x="0" y="9"/>
                      </a:lnTo>
                      <a:lnTo>
                        <a:pt x="28" y="0"/>
                      </a:lnTo>
                      <a:lnTo>
                        <a:pt x="35" y="9"/>
                      </a:lnTo>
                      <a:lnTo>
                        <a:pt x="46" y="18"/>
                      </a:lnTo>
                      <a:lnTo>
                        <a:pt x="58" y="25"/>
                      </a:lnTo>
                      <a:lnTo>
                        <a:pt x="65" y="30"/>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1" name="Freeform 385"/>
                <p:cNvSpPr>
                  <a:spLocks noEditPoints="1"/>
                </p:cNvSpPr>
                <p:nvPr/>
              </p:nvSpPr>
              <p:spPr bwMode="auto">
                <a:xfrm>
                  <a:off x="4767" y="1282"/>
                  <a:ext cx="33" cy="16"/>
                </a:xfrm>
                <a:custGeom>
                  <a:avLst/>
                  <a:gdLst>
                    <a:gd name="T0" fmla="*/ 0 w 129"/>
                    <a:gd name="T1" fmla="*/ 0 h 63"/>
                    <a:gd name="T2" fmla="*/ 0 w 129"/>
                    <a:gd name="T3" fmla="*/ 0 h 63"/>
                    <a:gd name="T4" fmla="*/ 0 w 129"/>
                    <a:gd name="T5" fmla="*/ 0 h 63"/>
                    <a:gd name="T6" fmla="*/ 0 w 129"/>
                    <a:gd name="T7" fmla="*/ 0 h 63"/>
                    <a:gd name="T8" fmla="*/ 0 w 129"/>
                    <a:gd name="T9" fmla="*/ 0 h 63"/>
                    <a:gd name="T10" fmla="*/ 0 w 129"/>
                    <a:gd name="T11" fmla="*/ 0 h 63"/>
                    <a:gd name="T12" fmla="*/ 0 w 129"/>
                    <a:gd name="T13" fmla="*/ 0 h 63"/>
                    <a:gd name="T14" fmla="*/ 0 w 129"/>
                    <a:gd name="T15" fmla="*/ 0 h 63"/>
                    <a:gd name="T16" fmla="*/ 0 w 129"/>
                    <a:gd name="T17" fmla="*/ 0 h 63"/>
                    <a:gd name="T18" fmla="*/ 0 w 129"/>
                    <a:gd name="T19" fmla="*/ 0 h 63"/>
                    <a:gd name="T20" fmla="*/ 0 w 129"/>
                    <a:gd name="T21" fmla="*/ 0 h 63"/>
                    <a:gd name="T22" fmla="*/ 1 w 129"/>
                    <a:gd name="T23" fmla="*/ 0 h 63"/>
                    <a:gd name="T24" fmla="*/ 1 w 129"/>
                    <a:gd name="T25" fmla="*/ 0 h 63"/>
                    <a:gd name="T26" fmla="*/ 1 w 129"/>
                    <a:gd name="T27" fmla="*/ 0 h 63"/>
                    <a:gd name="T28" fmla="*/ 1 w 129"/>
                    <a:gd name="T29" fmla="*/ 0 h 63"/>
                    <a:gd name="T30" fmla="*/ 1 w 129"/>
                    <a:gd name="T31" fmla="*/ 0 h 63"/>
                    <a:gd name="T32" fmla="*/ 1 w 129"/>
                    <a:gd name="T33" fmla="*/ 0 h 63"/>
                    <a:gd name="T34" fmla="*/ 1 w 129"/>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63"/>
                    <a:gd name="T56" fmla="*/ 129 w 129"/>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63">
                      <a:moveTo>
                        <a:pt x="64" y="60"/>
                      </a:moveTo>
                      <a:lnTo>
                        <a:pt x="37" y="63"/>
                      </a:lnTo>
                      <a:lnTo>
                        <a:pt x="27" y="58"/>
                      </a:lnTo>
                      <a:lnTo>
                        <a:pt x="16" y="49"/>
                      </a:lnTo>
                      <a:lnTo>
                        <a:pt x="7" y="44"/>
                      </a:lnTo>
                      <a:lnTo>
                        <a:pt x="0" y="38"/>
                      </a:lnTo>
                      <a:lnTo>
                        <a:pt x="27" y="30"/>
                      </a:lnTo>
                      <a:lnTo>
                        <a:pt x="35" y="35"/>
                      </a:lnTo>
                      <a:lnTo>
                        <a:pt x="43" y="44"/>
                      </a:lnTo>
                      <a:lnTo>
                        <a:pt x="53" y="52"/>
                      </a:lnTo>
                      <a:lnTo>
                        <a:pt x="64" y="60"/>
                      </a:lnTo>
                      <a:close/>
                      <a:moveTo>
                        <a:pt x="111" y="5"/>
                      </a:moveTo>
                      <a:lnTo>
                        <a:pt x="129" y="0"/>
                      </a:lnTo>
                      <a:lnTo>
                        <a:pt x="127" y="3"/>
                      </a:lnTo>
                      <a:lnTo>
                        <a:pt x="124" y="5"/>
                      </a:lnTo>
                      <a:lnTo>
                        <a:pt x="122" y="12"/>
                      </a:lnTo>
                      <a:lnTo>
                        <a:pt x="119" y="14"/>
                      </a:lnTo>
                      <a:lnTo>
                        <a:pt x="111" y="5"/>
                      </a:lnTo>
                      <a:close/>
                    </a:path>
                  </a:pathLst>
                </a:custGeom>
                <a:solidFill>
                  <a:srgbClr val="C6A8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2" name="Freeform 386"/>
                <p:cNvSpPr>
                  <a:spLocks noEditPoints="1"/>
                </p:cNvSpPr>
                <p:nvPr/>
              </p:nvSpPr>
              <p:spPr bwMode="auto">
                <a:xfrm>
                  <a:off x="4763" y="1275"/>
                  <a:ext cx="43" cy="20"/>
                </a:xfrm>
                <a:custGeom>
                  <a:avLst/>
                  <a:gdLst>
                    <a:gd name="T0" fmla="*/ 0 w 173"/>
                    <a:gd name="T1" fmla="*/ 0 h 79"/>
                    <a:gd name="T2" fmla="*/ 0 w 173"/>
                    <a:gd name="T3" fmla="*/ 0 h 79"/>
                    <a:gd name="T4" fmla="*/ 0 w 173"/>
                    <a:gd name="T5" fmla="*/ 0 h 79"/>
                    <a:gd name="T6" fmla="*/ 0 w 173"/>
                    <a:gd name="T7" fmla="*/ 0 h 79"/>
                    <a:gd name="T8" fmla="*/ 0 w 173"/>
                    <a:gd name="T9" fmla="*/ 0 h 79"/>
                    <a:gd name="T10" fmla="*/ 0 w 173"/>
                    <a:gd name="T11" fmla="*/ 0 h 79"/>
                    <a:gd name="T12" fmla="*/ 0 w 173"/>
                    <a:gd name="T13" fmla="*/ 0 h 79"/>
                    <a:gd name="T14" fmla="*/ 0 w 173"/>
                    <a:gd name="T15" fmla="*/ 0 h 79"/>
                    <a:gd name="T16" fmla="*/ 0 w 173"/>
                    <a:gd name="T17" fmla="*/ 0 h 79"/>
                    <a:gd name="T18" fmla="*/ 0 w 173"/>
                    <a:gd name="T19" fmla="*/ 0 h 79"/>
                    <a:gd name="T20" fmla="*/ 0 w 173"/>
                    <a:gd name="T21" fmla="*/ 0 h 79"/>
                    <a:gd name="T22" fmla="*/ 0 w 173"/>
                    <a:gd name="T23" fmla="*/ 0 h 79"/>
                    <a:gd name="T24" fmla="*/ 1 w 173"/>
                    <a:gd name="T25" fmla="*/ 0 h 79"/>
                    <a:gd name="T26" fmla="*/ 0 w 173"/>
                    <a:gd name="T27" fmla="*/ 0 h 79"/>
                    <a:gd name="T28" fmla="*/ 0 w 173"/>
                    <a:gd name="T29" fmla="*/ 0 h 79"/>
                    <a:gd name="T30" fmla="*/ 0 w 173"/>
                    <a:gd name="T31" fmla="*/ 0 h 79"/>
                    <a:gd name="T32" fmla="*/ 0 w 173"/>
                    <a:gd name="T33" fmla="*/ 0 h 79"/>
                    <a:gd name="T34" fmla="*/ 0 w 173"/>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3"/>
                    <a:gd name="T55" fmla="*/ 0 h 79"/>
                    <a:gd name="T56" fmla="*/ 173 w 173"/>
                    <a:gd name="T57" fmla="*/ 79 h 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3" h="79">
                      <a:moveTo>
                        <a:pt x="65" y="70"/>
                      </a:moveTo>
                      <a:lnTo>
                        <a:pt x="37" y="79"/>
                      </a:lnTo>
                      <a:lnTo>
                        <a:pt x="26" y="74"/>
                      </a:lnTo>
                      <a:lnTo>
                        <a:pt x="16" y="65"/>
                      </a:lnTo>
                      <a:lnTo>
                        <a:pt x="7" y="60"/>
                      </a:lnTo>
                      <a:lnTo>
                        <a:pt x="0" y="54"/>
                      </a:lnTo>
                      <a:lnTo>
                        <a:pt x="26" y="47"/>
                      </a:lnTo>
                      <a:lnTo>
                        <a:pt x="35" y="52"/>
                      </a:lnTo>
                      <a:lnTo>
                        <a:pt x="42" y="58"/>
                      </a:lnTo>
                      <a:lnTo>
                        <a:pt x="54" y="65"/>
                      </a:lnTo>
                      <a:lnTo>
                        <a:pt x="65" y="70"/>
                      </a:lnTo>
                      <a:close/>
                      <a:moveTo>
                        <a:pt x="111" y="22"/>
                      </a:moveTo>
                      <a:lnTo>
                        <a:pt x="173" y="0"/>
                      </a:lnTo>
                      <a:lnTo>
                        <a:pt x="162" y="12"/>
                      </a:lnTo>
                      <a:lnTo>
                        <a:pt x="155" y="22"/>
                      </a:lnTo>
                      <a:lnTo>
                        <a:pt x="146" y="33"/>
                      </a:lnTo>
                      <a:lnTo>
                        <a:pt x="138" y="44"/>
                      </a:lnTo>
                      <a:lnTo>
                        <a:pt x="111" y="22"/>
                      </a:lnTo>
                      <a:close/>
                    </a:path>
                  </a:pathLst>
                </a:custGeom>
                <a:solidFill>
                  <a:srgbClr val="C1A0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3" name="Freeform 387"/>
                <p:cNvSpPr>
                  <a:spLocks noEditPoints="1"/>
                </p:cNvSpPr>
                <p:nvPr/>
              </p:nvSpPr>
              <p:spPr bwMode="auto">
                <a:xfrm>
                  <a:off x="4759" y="1270"/>
                  <a:ext cx="50" cy="22"/>
                </a:xfrm>
                <a:custGeom>
                  <a:avLst/>
                  <a:gdLst>
                    <a:gd name="T0" fmla="*/ 1 w 200"/>
                    <a:gd name="T1" fmla="*/ 0 h 90"/>
                    <a:gd name="T2" fmla="*/ 1 w 200"/>
                    <a:gd name="T3" fmla="*/ 0 h 90"/>
                    <a:gd name="T4" fmla="*/ 1 w 200"/>
                    <a:gd name="T5" fmla="*/ 0 h 90"/>
                    <a:gd name="T6" fmla="*/ 1 w 200"/>
                    <a:gd name="T7" fmla="*/ 0 h 90"/>
                    <a:gd name="T8" fmla="*/ 1 w 200"/>
                    <a:gd name="T9" fmla="*/ 0 h 90"/>
                    <a:gd name="T10" fmla="*/ 1 w 200"/>
                    <a:gd name="T11" fmla="*/ 0 h 90"/>
                    <a:gd name="T12" fmla="*/ 1 w 200"/>
                    <a:gd name="T13" fmla="*/ 0 h 90"/>
                    <a:gd name="T14" fmla="*/ 1 w 200"/>
                    <a:gd name="T15" fmla="*/ 0 h 90"/>
                    <a:gd name="T16" fmla="*/ 1 w 200"/>
                    <a:gd name="T17" fmla="*/ 0 h 90"/>
                    <a:gd name="T18" fmla="*/ 1 w 200"/>
                    <a:gd name="T19" fmla="*/ 0 h 90"/>
                    <a:gd name="T20" fmla="*/ 1 w 200"/>
                    <a:gd name="T21" fmla="*/ 0 h 90"/>
                    <a:gd name="T22" fmla="*/ 1 w 200"/>
                    <a:gd name="T23" fmla="*/ 0 h 90"/>
                    <a:gd name="T24" fmla="*/ 0 w 200"/>
                    <a:gd name="T25" fmla="*/ 0 h 90"/>
                    <a:gd name="T26" fmla="*/ 0 w 200"/>
                    <a:gd name="T27" fmla="*/ 0 h 90"/>
                    <a:gd name="T28" fmla="*/ 0 w 200"/>
                    <a:gd name="T29" fmla="*/ 0 h 90"/>
                    <a:gd name="T30" fmla="*/ 0 w 200"/>
                    <a:gd name="T31" fmla="*/ 0 h 90"/>
                    <a:gd name="T32" fmla="*/ 0 w 200"/>
                    <a:gd name="T33" fmla="*/ 0 h 90"/>
                    <a:gd name="T34" fmla="*/ 0 w 200"/>
                    <a:gd name="T35" fmla="*/ 0 h 90"/>
                    <a:gd name="T36" fmla="*/ 0 w 200"/>
                    <a:gd name="T37" fmla="*/ 0 h 90"/>
                    <a:gd name="T38" fmla="*/ 0 w 200"/>
                    <a:gd name="T39" fmla="*/ 0 h 90"/>
                    <a:gd name="T40" fmla="*/ 0 w 200"/>
                    <a:gd name="T41" fmla="*/ 0 h 90"/>
                    <a:gd name="T42" fmla="*/ 0 w 200"/>
                    <a:gd name="T43" fmla="*/ 0 h 90"/>
                    <a:gd name="T44" fmla="*/ 0 w 200"/>
                    <a:gd name="T45" fmla="*/ 0 h 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0"/>
                    <a:gd name="T70" fmla="*/ 0 h 90"/>
                    <a:gd name="T71" fmla="*/ 200 w 200"/>
                    <a:gd name="T72" fmla="*/ 90 h 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0" h="90">
                      <a:moveTo>
                        <a:pt x="164" y="52"/>
                      </a:moveTo>
                      <a:lnTo>
                        <a:pt x="146" y="57"/>
                      </a:lnTo>
                      <a:lnTo>
                        <a:pt x="108" y="30"/>
                      </a:lnTo>
                      <a:lnTo>
                        <a:pt x="200" y="0"/>
                      </a:lnTo>
                      <a:lnTo>
                        <a:pt x="200" y="4"/>
                      </a:lnTo>
                      <a:lnTo>
                        <a:pt x="200" y="9"/>
                      </a:lnTo>
                      <a:lnTo>
                        <a:pt x="200" y="11"/>
                      </a:lnTo>
                      <a:lnTo>
                        <a:pt x="200" y="14"/>
                      </a:lnTo>
                      <a:lnTo>
                        <a:pt x="189" y="22"/>
                      </a:lnTo>
                      <a:lnTo>
                        <a:pt x="178" y="34"/>
                      </a:lnTo>
                      <a:lnTo>
                        <a:pt x="171" y="41"/>
                      </a:lnTo>
                      <a:lnTo>
                        <a:pt x="164" y="52"/>
                      </a:lnTo>
                      <a:close/>
                      <a:moveTo>
                        <a:pt x="62" y="82"/>
                      </a:moveTo>
                      <a:lnTo>
                        <a:pt x="35" y="90"/>
                      </a:lnTo>
                      <a:lnTo>
                        <a:pt x="23" y="82"/>
                      </a:lnTo>
                      <a:lnTo>
                        <a:pt x="12" y="74"/>
                      </a:lnTo>
                      <a:lnTo>
                        <a:pt x="5" y="66"/>
                      </a:lnTo>
                      <a:lnTo>
                        <a:pt x="0" y="60"/>
                      </a:lnTo>
                      <a:lnTo>
                        <a:pt x="23" y="52"/>
                      </a:lnTo>
                      <a:lnTo>
                        <a:pt x="32" y="60"/>
                      </a:lnTo>
                      <a:lnTo>
                        <a:pt x="40" y="66"/>
                      </a:lnTo>
                      <a:lnTo>
                        <a:pt x="51" y="74"/>
                      </a:lnTo>
                      <a:lnTo>
                        <a:pt x="62" y="82"/>
                      </a:lnTo>
                      <a:close/>
                    </a:path>
                  </a:pathLst>
                </a:custGeom>
                <a:solidFill>
                  <a:srgbClr val="BF9B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4" name="Freeform 388"/>
                <p:cNvSpPr>
                  <a:spLocks noEditPoints="1"/>
                </p:cNvSpPr>
                <p:nvPr/>
              </p:nvSpPr>
              <p:spPr bwMode="auto">
                <a:xfrm>
                  <a:off x="4756" y="1265"/>
                  <a:ext cx="53" cy="24"/>
                </a:xfrm>
                <a:custGeom>
                  <a:avLst/>
                  <a:gdLst>
                    <a:gd name="T0" fmla="*/ 1 w 209"/>
                    <a:gd name="T1" fmla="*/ 0 h 95"/>
                    <a:gd name="T2" fmla="*/ 1 w 209"/>
                    <a:gd name="T3" fmla="*/ 0 h 95"/>
                    <a:gd name="T4" fmla="*/ 1 w 209"/>
                    <a:gd name="T5" fmla="*/ 0 h 95"/>
                    <a:gd name="T6" fmla="*/ 1 w 209"/>
                    <a:gd name="T7" fmla="*/ 0 h 95"/>
                    <a:gd name="T8" fmla="*/ 1 w 209"/>
                    <a:gd name="T9" fmla="*/ 0 h 95"/>
                    <a:gd name="T10" fmla="*/ 1 w 209"/>
                    <a:gd name="T11" fmla="*/ 0 h 95"/>
                    <a:gd name="T12" fmla="*/ 1 w 209"/>
                    <a:gd name="T13" fmla="*/ 0 h 95"/>
                    <a:gd name="T14" fmla="*/ 1 w 209"/>
                    <a:gd name="T15" fmla="*/ 0 h 95"/>
                    <a:gd name="T16" fmla="*/ 1 w 209"/>
                    <a:gd name="T17" fmla="*/ 0 h 95"/>
                    <a:gd name="T18" fmla="*/ 1 w 209"/>
                    <a:gd name="T19" fmla="*/ 0 h 95"/>
                    <a:gd name="T20" fmla="*/ 1 w 209"/>
                    <a:gd name="T21" fmla="*/ 0 h 95"/>
                    <a:gd name="T22" fmla="*/ 1 w 209"/>
                    <a:gd name="T23" fmla="*/ 0 h 95"/>
                    <a:gd name="T24" fmla="*/ 0 w 209"/>
                    <a:gd name="T25" fmla="*/ 1 h 95"/>
                    <a:gd name="T26" fmla="*/ 0 w 209"/>
                    <a:gd name="T27" fmla="*/ 1 h 95"/>
                    <a:gd name="T28" fmla="*/ 0 w 209"/>
                    <a:gd name="T29" fmla="*/ 1 h 95"/>
                    <a:gd name="T30" fmla="*/ 0 w 209"/>
                    <a:gd name="T31" fmla="*/ 0 h 95"/>
                    <a:gd name="T32" fmla="*/ 0 w 209"/>
                    <a:gd name="T33" fmla="*/ 0 h 95"/>
                    <a:gd name="T34" fmla="*/ 0 w 209"/>
                    <a:gd name="T35" fmla="*/ 0 h 95"/>
                    <a:gd name="T36" fmla="*/ 0 w 209"/>
                    <a:gd name="T37" fmla="*/ 0 h 95"/>
                    <a:gd name="T38" fmla="*/ 0 w 209"/>
                    <a:gd name="T39" fmla="*/ 0 h 95"/>
                    <a:gd name="T40" fmla="*/ 0 w 209"/>
                    <a:gd name="T41" fmla="*/ 0 h 95"/>
                    <a:gd name="T42" fmla="*/ 0 w 209"/>
                    <a:gd name="T43" fmla="*/ 0 h 95"/>
                    <a:gd name="T44" fmla="*/ 0 w 209"/>
                    <a:gd name="T45" fmla="*/ 1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95"/>
                    <a:gd name="T71" fmla="*/ 209 w 209"/>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95">
                      <a:moveTo>
                        <a:pt x="198" y="41"/>
                      </a:moveTo>
                      <a:lnTo>
                        <a:pt x="136" y="63"/>
                      </a:lnTo>
                      <a:lnTo>
                        <a:pt x="97" y="33"/>
                      </a:lnTo>
                      <a:lnTo>
                        <a:pt x="209" y="0"/>
                      </a:lnTo>
                      <a:lnTo>
                        <a:pt x="209" y="9"/>
                      </a:lnTo>
                      <a:lnTo>
                        <a:pt x="209" y="17"/>
                      </a:lnTo>
                      <a:lnTo>
                        <a:pt x="209" y="25"/>
                      </a:lnTo>
                      <a:lnTo>
                        <a:pt x="209" y="33"/>
                      </a:lnTo>
                      <a:lnTo>
                        <a:pt x="203" y="35"/>
                      </a:lnTo>
                      <a:lnTo>
                        <a:pt x="201" y="39"/>
                      </a:lnTo>
                      <a:lnTo>
                        <a:pt x="201" y="41"/>
                      </a:lnTo>
                      <a:lnTo>
                        <a:pt x="198" y="41"/>
                      </a:lnTo>
                      <a:close/>
                      <a:moveTo>
                        <a:pt x="51" y="88"/>
                      </a:moveTo>
                      <a:lnTo>
                        <a:pt x="25" y="95"/>
                      </a:lnTo>
                      <a:lnTo>
                        <a:pt x="16" y="88"/>
                      </a:lnTo>
                      <a:lnTo>
                        <a:pt x="9" y="79"/>
                      </a:lnTo>
                      <a:lnTo>
                        <a:pt x="5" y="71"/>
                      </a:lnTo>
                      <a:lnTo>
                        <a:pt x="0" y="63"/>
                      </a:lnTo>
                      <a:lnTo>
                        <a:pt x="11" y="55"/>
                      </a:lnTo>
                      <a:lnTo>
                        <a:pt x="21" y="63"/>
                      </a:lnTo>
                      <a:lnTo>
                        <a:pt x="30" y="71"/>
                      </a:lnTo>
                      <a:lnTo>
                        <a:pt x="41" y="79"/>
                      </a:lnTo>
                      <a:lnTo>
                        <a:pt x="51" y="88"/>
                      </a:lnTo>
                      <a:close/>
                    </a:path>
                  </a:pathLst>
                </a:custGeom>
                <a:solidFill>
                  <a:srgbClr val="BA96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5" name="Freeform 389"/>
                <p:cNvSpPr>
                  <a:spLocks noEditPoints="1"/>
                </p:cNvSpPr>
                <p:nvPr/>
              </p:nvSpPr>
              <p:spPr bwMode="auto">
                <a:xfrm>
                  <a:off x="4754" y="1259"/>
                  <a:ext cx="55" cy="26"/>
                </a:xfrm>
                <a:custGeom>
                  <a:avLst/>
                  <a:gdLst>
                    <a:gd name="T0" fmla="*/ 1 w 223"/>
                    <a:gd name="T1" fmla="*/ 0 h 100"/>
                    <a:gd name="T2" fmla="*/ 0 w 223"/>
                    <a:gd name="T3" fmla="*/ 0 h 100"/>
                    <a:gd name="T4" fmla="*/ 0 w 223"/>
                    <a:gd name="T5" fmla="*/ 0 h 100"/>
                    <a:gd name="T6" fmla="*/ 1 w 223"/>
                    <a:gd name="T7" fmla="*/ 0 h 100"/>
                    <a:gd name="T8" fmla="*/ 1 w 223"/>
                    <a:gd name="T9" fmla="*/ 0 h 100"/>
                    <a:gd name="T10" fmla="*/ 1 w 223"/>
                    <a:gd name="T11" fmla="*/ 0 h 100"/>
                    <a:gd name="T12" fmla="*/ 1 w 223"/>
                    <a:gd name="T13" fmla="*/ 0 h 100"/>
                    <a:gd name="T14" fmla="*/ 1 w 223"/>
                    <a:gd name="T15" fmla="*/ 0 h 100"/>
                    <a:gd name="T16" fmla="*/ 0 w 223"/>
                    <a:gd name="T17" fmla="*/ 1 h 100"/>
                    <a:gd name="T18" fmla="*/ 0 w 223"/>
                    <a:gd name="T19" fmla="*/ 1 h 100"/>
                    <a:gd name="T20" fmla="*/ 0 w 223"/>
                    <a:gd name="T21" fmla="*/ 1 h 100"/>
                    <a:gd name="T22" fmla="*/ 0 w 223"/>
                    <a:gd name="T23" fmla="*/ 1 h 100"/>
                    <a:gd name="T24" fmla="*/ 0 w 223"/>
                    <a:gd name="T25" fmla="*/ 0 h 100"/>
                    <a:gd name="T26" fmla="*/ 0 w 223"/>
                    <a:gd name="T27" fmla="*/ 0 h 100"/>
                    <a:gd name="T28" fmla="*/ 0 w 223"/>
                    <a:gd name="T29" fmla="*/ 0 h 100"/>
                    <a:gd name="T30" fmla="*/ 0 w 223"/>
                    <a:gd name="T31" fmla="*/ 0 h 100"/>
                    <a:gd name="T32" fmla="*/ 0 w 223"/>
                    <a:gd name="T33" fmla="*/ 0 h 100"/>
                    <a:gd name="T34" fmla="*/ 0 w 223"/>
                    <a:gd name="T35" fmla="*/ 0 h 100"/>
                    <a:gd name="T36" fmla="*/ 0 w 223"/>
                    <a:gd name="T37" fmla="*/ 0 h 100"/>
                    <a:gd name="T38" fmla="*/ 0 w 223"/>
                    <a:gd name="T39" fmla="*/ 0 h 100"/>
                    <a:gd name="T40" fmla="*/ 0 w 223"/>
                    <a:gd name="T41" fmla="*/ 0 h 100"/>
                    <a:gd name="T42" fmla="*/ 0 w 223"/>
                    <a:gd name="T43" fmla="*/ 1 h 100"/>
                    <a:gd name="T44" fmla="*/ 0 w 223"/>
                    <a:gd name="T45" fmla="*/ 1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3"/>
                    <a:gd name="T70" fmla="*/ 0 h 100"/>
                    <a:gd name="T71" fmla="*/ 223 w 223"/>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3" h="100">
                      <a:moveTo>
                        <a:pt x="220" y="40"/>
                      </a:moveTo>
                      <a:lnTo>
                        <a:pt x="128" y="70"/>
                      </a:lnTo>
                      <a:lnTo>
                        <a:pt x="90" y="38"/>
                      </a:lnTo>
                      <a:lnTo>
                        <a:pt x="223" y="0"/>
                      </a:lnTo>
                      <a:lnTo>
                        <a:pt x="220" y="10"/>
                      </a:lnTo>
                      <a:lnTo>
                        <a:pt x="220" y="21"/>
                      </a:lnTo>
                      <a:lnTo>
                        <a:pt x="220" y="33"/>
                      </a:lnTo>
                      <a:lnTo>
                        <a:pt x="220" y="40"/>
                      </a:lnTo>
                      <a:close/>
                      <a:moveTo>
                        <a:pt x="43" y="92"/>
                      </a:moveTo>
                      <a:lnTo>
                        <a:pt x="20" y="100"/>
                      </a:lnTo>
                      <a:lnTo>
                        <a:pt x="13" y="95"/>
                      </a:lnTo>
                      <a:lnTo>
                        <a:pt x="11" y="86"/>
                      </a:lnTo>
                      <a:lnTo>
                        <a:pt x="6" y="81"/>
                      </a:lnTo>
                      <a:lnTo>
                        <a:pt x="2" y="76"/>
                      </a:lnTo>
                      <a:lnTo>
                        <a:pt x="2" y="74"/>
                      </a:lnTo>
                      <a:lnTo>
                        <a:pt x="2" y="70"/>
                      </a:lnTo>
                      <a:lnTo>
                        <a:pt x="0" y="68"/>
                      </a:lnTo>
                      <a:lnTo>
                        <a:pt x="0" y="62"/>
                      </a:lnTo>
                      <a:lnTo>
                        <a:pt x="8" y="62"/>
                      </a:lnTo>
                      <a:lnTo>
                        <a:pt x="16" y="70"/>
                      </a:lnTo>
                      <a:lnTo>
                        <a:pt x="25" y="76"/>
                      </a:lnTo>
                      <a:lnTo>
                        <a:pt x="32" y="84"/>
                      </a:lnTo>
                      <a:lnTo>
                        <a:pt x="43" y="92"/>
                      </a:lnTo>
                      <a:close/>
                    </a:path>
                  </a:pathLst>
                </a:custGeom>
                <a:solidFill>
                  <a:srgbClr val="B58E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6" name="Freeform 390"/>
                <p:cNvSpPr>
                  <a:spLocks noEditPoints="1"/>
                </p:cNvSpPr>
                <p:nvPr/>
              </p:nvSpPr>
              <p:spPr bwMode="auto">
                <a:xfrm>
                  <a:off x="4754" y="1254"/>
                  <a:ext cx="58" cy="27"/>
                </a:xfrm>
                <a:custGeom>
                  <a:avLst/>
                  <a:gdLst>
                    <a:gd name="T0" fmla="*/ 1 w 231"/>
                    <a:gd name="T1" fmla="*/ 0 h 106"/>
                    <a:gd name="T2" fmla="*/ 1 w 231"/>
                    <a:gd name="T3" fmla="*/ 0 h 106"/>
                    <a:gd name="T4" fmla="*/ 0 w 231"/>
                    <a:gd name="T5" fmla="*/ 0 h 106"/>
                    <a:gd name="T6" fmla="*/ 1 w 231"/>
                    <a:gd name="T7" fmla="*/ 0 h 106"/>
                    <a:gd name="T8" fmla="*/ 1 w 231"/>
                    <a:gd name="T9" fmla="*/ 0 h 106"/>
                    <a:gd name="T10" fmla="*/ 1 w 231"/>
                    <a:gd name="T11" fmla="*/ 0 h 106"/>
                    <a:gd name="T12" fmla="*/ 1 w 231"/>
                    <a:gd name="T13" fmla="*/ 0 h 106"/>
                    <a:gd name="T14" fmla="*/ 1 w 231"/>
                    <a:gd name="T15" fmla="*/ 0 h 106"/>
                    <a:gd name="T16" fmla="*/ 0 w 231"/>
                    <a:gd name="T17" fmla="*/ 1 h 106"/>
                    <a:gd name="T18" fmla="*/ 0 w 231"/>
                    <a:gd name="T19" fmla="*/ 1 h 106"/>
                    <a:gd name="T20" fmla="*/ 0 w 231"/>
                    <a:gd name="T21" fmla="*/ 1 h 106"/>
                    <a:gd name="T22" fmla="*/ 0 w 231"/>
                    <a:gd name="T23" fmla="*/ 1 h 106"/>
                    <a:gd name="T24" fmla="*/ 0 w 231"/>
                    <a:gd name="T25" fmla="*/ 1 h 106"/>
                    <a:gd name="T26" fmla="*/ 0 w 231"/>
                    <a:gd name="T27" fmla="*/ 1 h 106"/>
                    <a:gd name="T28" fmla="*/ 0 w 231"/>
                    <a:gd name="T29" fmla="*/ 1 h 106"/>
                    <a:gd name="T30" fmla="*/ 0 w 231"/>
                    <a:gd name="T31" fmla="*/ 1 h 106"/>
                    <a:gd name="T32" fmla="*/ 0 w 231"/>
                    <a:gd name="T33" fmla="*/ 0 h 106"/>
                    <a:gd name="T34" fmla="*/ 0 w 231"/>
                    <a:gd name="T35" fmla="*/ 0 h 106"/>
                    <a:gd name="T36" fmla="*/ 0 w 231"/>
                    <a:gd name="T37" fmla="*/ 0 h 106"/>
                    <a:gd name="T38" fmla="*/ 0 w 231"/>
                    <a:gd name="T39" fmla="*/ 1 h 106"/>
                    <a:gd name="T40" fmla="*/ 0 w 231"/>
                    <a:gd name="T41" fmla="*/ 1 h 106"/>
                    <a:gd name="T42" fmla="*/ 0 w 231"/>
                    <a:gd name="T43" fmla="*/ 1 h 106"/>
                    <a:gd name="T44" fmla="*/ 0 w 231"/>
                    <a:gd name="T45" fmla="*/ 0 h 106"/>
                    <a:gd name="T46" fmla="*/ 0 w 231"/>
                    <a:gd name="T47" fmla="*/ 0 h 106"/>
                    <a:gd name="T48" fmla="*/ 0 w 231"/>
                    <a:gd name="T49" fmla="*/ 0 h 106"/>
                    <a:gd name="T50" fmla="*/ 0 w 231"/>
                    <a:gd name="T51" fmla="*/ 0 h 106"/>
                    <a:gd name="T52" fmla="*/ 0 w 231"/>
                    <a:gd name="T53" fmla="*/ 0 h 106"/>
                    <a:gd name="T54" fmla="*/ 0 w 231"/>
                    <a:gd name="T55" fmla="*/ 0 h 106"/>
                    <a:gd name="T56" fmla="*/ 0 w 231"/>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1"/>
                    <a:gd name="T88" fmla="*/ 0 h 106"/>
                    <a:gd name="T89" fmla="*/ 231 w 231"/>
                    <a:gd name="T90" fmla="*/ 106 h 1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1" h="106">
                      <a:moveTo>
                        <a:pt x="220" y="43"/>
                      </a:moveTo>
                      <a:lnTo>
                        <a:pt x="108" y="76"/>
                      </a:lnTo>
                      <a:lnTo>
                        <a:pt x="68" y="46"/>
                      </a:lnTo>
                      <a:lnTo>
                        <a:pt x="231" y="0"/>
                      </a:lnTo>
                      <a:lnTo>
                        <a:pt x="226" y="11"/>
                      </a:lnTo>
                      <a:lnTo>
                        <a:pt x="223" y="22"/>
                      </a:lnTo>
                      <a:lnTo>
                        <a:pt x="220" y="32"/>
                      </a:lnTo>
                      <a:lnTo>
                        <a:pt x="220" y="43"/>
                      </a:lnTo>
                      <a:close/>
                      <a:moveTo>
                        <a:pt x="22" y="98"/>
                      </a:moveTo>
                      <a:lnTo>
                        <a:pt x="11" y="106"/>
                      </a:lnTo>
                      <a:lnTo>
                        <a:pt x="8" y="103"/>
                      </a:lnTo>
                      <a:lnTo>
                        <a:pt x="8" y="101"/>
                      </a:lnTo>
                      <a:lnTo>
                        <a:pt x="6" y="98"/>
                      </a:lnTo>
                      <a:lnTo>
                        <a:pt x="2" y="98"/>
                      </a:lnTo>
                      <a:lnTo>
                        <a:pt x="0" y="92"/>
                      </a:lnTo>
                      <a:lnTo>
                        <a:pt x="0" y="87"/>
                      </a:lnTo>
                      <a:lnTo>
                        <a:pt x="0" y="82"/>
                      </a:lnTo>
                      <a:lnTo>
                        <a:pt x="0" y="76"/>
                      </a:lnTo>
                      <a:lnTo>
                        <a:pt x="2" y="82"/>
                      </a:lnTo>
                      <a:lnTo>
                        <a:pt x="11" y="87"/>
                      </a:lnTo>
                      <a:lnTo>
                        <a:pt x="16" y="92"/>
                      </a:lnTo>
                      <a:lnTo>
                        <a:pt x="22" y="98"/>
                      </a:lnTo>
                      <a:close/>
                      <a:moveTo>
                        <a:pt x="38" y="55"/>
                      </a:moveTo>
                      <a:lnTo>
                        <a:pt x="46" y="52"/>
                      </a:lnTo>
                      <a:lnTo>
                        <a:pt x="46" y="55"/>
                      </a:lnTo>
                      <a:lnTo>
                        <a:pt x="46" y="57"/>
                      </a:lnTo>
                      <a:lnTo>
                        <a:pt x="46" y="60"/>
                      </a:lnTo>
                      <a:lnTo>
                        <a:pt x="46" y="62"/>
                      </a:lnTo>
                      <a:lnTo>
                        <a:pt x="38" y="55"/>
                      </a:lnTo>
                      <a:close/>
                    </a:path>
                  </a:pathLst>
                </a:custGeom>
                <a:solidFill>
                  <a:srgbClr val="AF89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7" name="Freeform 391"/>
                <p:cNvSpPr>
                  <a:spLocks noEditPoints="1"/>
                </p:cNvSpPr>
                <p:nvPr/>
              </p:nvSpPr>
              <p:spPr bwMode="auto">
                <a:xfrm>
                  <a:off x="4754" y="1249"/>
                  <a:ext cx="59" cy="26"/>
                </a:xfrm>
                <a:custGeom>
                  <a:avLst/>
                  <a:gdLst>
                    <a:gd name="T0" fmla="*/ 1 w 237"/>
                    <a:gd name="T1" fmla="*/ 0 h 103"/>
                    <a:gd name="T2" fmla="*/ 0 w 237"/>
                    <a:gd name="T3" fmla="*/ 0 h 103"/>
                    <a:gd name="T4" fmla="*/ 0 w 237"/>
                    <a:gd name="T5" fmla="*/ 0 h 103"/>
                    <a:gd name="T6" fmla="*/ 0 w 237"/>
                    <a:gd name="T7" fmla="*/ 0 h 103"/>
                    <a:gd name="T8" fmla="*/ 0 w 237"/>
                    <a:gd name="T9" fmla="*/ 0 h 103"/>
                    <a:gd name="T10" fmla="*/ 0 w 237"/>
                    <a:gd name="T11" fmla="*/ 0 h 103"/>
                    <a:gd name="T12" fmla="*/ 0 w 237"/>
                    <a:gd name="T13" fmla="*/ 0 h 103"/>
                    <a:gd name="T14" fmla="*/ 0 w 237"/>
                    <a:gd name="T15" fmla="*/ 0 h 103"/>
                    <a:gd name="T16" fmla="*/ 0 w 237"/>
                    <a:gd name="T17" fmla="*/ 0 h 103"/>
                    <a:gd name="T18" fmla="*/ 0 w 237"/>
                    <a:gd name="T19" fmla="*/ 0 h 103"/>
                    <a:gd name="T20" fmla="*/ 0 w 237"/>
                    <a:gd name="T21" fmla="*/ 0 h 103"/>
                    <a:gd name="T22" fmla="*/ 0 w 237"/>
                    <a:gd name="T23" fmla="*/ 0 h 103"/>
                    <a:gd name="T24" fmla="*/ 1 w 237"/>
                    <a:gd name="T25" fmla="*/ 0 h 103"/>
                    <a:gd name="T26" fmla="*/ 1 w 237"/>
                    <a:gd name="T27" fmla="*/ 0 h 103"/>
                    <a:gd name="T28" fmla="*/ 1 w 237"/>
                    <a:gd name="T29" fmla="*/ 0 h 103"/>
                    <a:gd name="T30" fmla="*/ 1 w 237"/>
                    <a:gd name="T31" fmla="*/ 0 h 103"/>
                    <a:gd name="T32" fmla="*/ 1 w 237"/>
                    <a:gd name="T33" fmla="*/ 0 h 103"/>
                    <a:gd name="T34" fmla="*/ 0 w 237"/>
                    <a:gd name="T35" fmla="*/ 1 h 103"/>
                    <a:gd name="T36" fmla="*/ 0 w 237"/>
                    <a:gd name="T37" fmla="*/ 1 h 103"/>
                    <a:gd name="T38" fmla="*/ 0 w 237"/>
                    <a:gd name="T39" fmla="*/ 1 h 103"/>
                    <a:gd name="T40" fmla="*/ 0 w 237"/>
                    <a:gd name="T41" fmla="*/ 1 h 103"/>
                    <a:gd name="T42" fmla="*/ 0 w 237"/>
                    <a:gd name="T43" fmla="*/ 1 h 103"/>
                    <a:gd name="T44" fmla="*/ 0 w 237"/>
                    <a:gd name="T45" fmla="*/ 1 h 103"/>
                    <a:gd name="T46" fmla="*/ 0 w 237"/>
                    <a:gd name="T47" fmla="*/ 1 h 103"/>
                    <a:gd name="T48" fmla="*/ 0 w 237"/>
                    <a:gd name="T49" fmla="*/ 1 h 103"/>
                    <a:gd name="T50" fmla="*/ 0 w 237"/>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7"/>
                    <a:gd name="T79" fmla="*/ 0 h 103"/>
                    <a:gd name="T80" fmla="*/ 237 w 237"/>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7" h="103">
                      <a:moveTo>
                        <a:pt x="223" y="41"/>
                      </a:moveTo>
                      <a:lnTo>
                        <a:pt x="90" y="79"/>
                      </a:lnTo>
                      <a:lnTo>
                        <a:pt x="66" y="62"/>
                      </a:lnTo>
                      <a:lnTo>
                        <a:pt x="60" y="62"/>
                      </a:lnTo>
                      <a:lnTo>
                        <a:pt x="55" y="62"/>
                      </a:lnTo>
                      <a:lnTo>
                        <a:pt x="48" y="65"/>
                      </a:lnTo>
                      <a:lnTo>
                        <a:pt x="46" y="71"/>
                      </a:lnTo>
                      <a:lnTo>
                        <a:pt x="46" y="74"/>
                      </a:lnTo>
                      <a:lnTo>
                        <a:pt x="46" y="76"/>
                      </a:lnTo>
                      <a:lnTo>
                        <a:pt x="46" y="79"/>
                      </a:lnTo>
                      <a:lnTo>
                        <a:pt x="46" y="81"/>
                      </a:lnTo>
                      <a:lnTo>
                        <a:pt x="20" y="62"/>
                      </a:lnTo>
                      <a:lnTo>
                        <a:pt x="237" y="0"/>
                      </a:lnTo>
                      <a:lnTo>
                        <a:pt x="233" y="9"/>
                      </a:lnTo>
                      <a:lnTo>
                        <a:pt x="231" y="19"/>
                      </a:lnTo>
                      <a:lnTo>
                        <a:pt x="226" y="30"/>
                      </a:lnTo>
                      <a:lnTo>
                        <a:pt x="223" y="41"/>
                      </a:lnTo>
                      <a:close/>
                      <a:moveTo>
                        <a:pt x="8" y="103"/>
                      </a:moveTo>
                      <a:lnTo>
                        <a:pt x="0" y="103"/>
                      </a:lnTo>
                      <a:lnTo>
                        <a:pt x="0" y="101"/>
                      </a:lnTo>
                      <a:lnTo>
                        <a:pt x="0" y="97"/>
                      </a:lnTo>
                      <a:lnTo>
                        <a:pt x="0" y="95"/>
                      </a:lnTo>
                      <a:lnTo>
                        <a:pt x="0" y="97"/>
                      </a:lnTo>
                      <a:lnTo>
                        <a:pt x="2" y="101"/>
                      </a:lnTo>
                      <a:lnTo>
                        <a:pt x="6" y="103"/>
                      </a:lnTo>
                      <a:lnTo>
                        <a:pt x="8" y="103"/>
                      </a:lnTo>
                      <a:close/>
                    </a:path>
                  </a:pathLst>
                </a:custGeom>
                <a:solidFill>
                  <a:srgbClr val="AA84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8" name="Freeform 392"/>
                <p:cNvSpPr>
                  <a:spLocks/>
                </p:cNvSpPr>
                <p:nvPr/>
              </p:nvSpPr>
              <p:spPr bwMode="auto">
                <a:xfrm>
                  <a:off x="4754" y="1244"/>
                  <a:ext cx="62" cy="24"/>
                </a:xfrm>
                <a:custGeom>
                  <a:avLst/>
                  <a:gdLst>
                    <a:gd name="T0" fmla="*/ 1 w 247"/>
                    <a:gd name="T1" fmla="*/ 0 h 95"/>
                    <a:gd name="T2" fmla="*/ 0 w 247"/>
                    <a:gd name="T3" fmla="*/ 1 h 95"/>
                    <a:gd name="T4" fmla="*/ 0 w 247"/>
                    <a:gd name="T5" fmla="*/ 0 h 95"/>
                    <a:gd name="T6" fmla="*/ 0 w 247"/>
                    <a:gd name="T7" fmla="*/ 0 h 95"/>
                    <a:gd name="T8" fmla="*/ 0 w 247"/>
                    <a:gd name="T9" fmla="*/ 0 h 95"/>
                    <a:gd name="T10" fmla="*/ 0 w 247"/>
                    <a:gd name="T11" fmla="*/ 1 h 95"/>
                    <a:gd name="T12" fmla="*/ 0 w 247"/>
                    <a:gd name="T13" fmla="*/ 1 h 95"/>
                    <a:gd name="T14" fmla="*/ 0 w 247"/>
                    <a:gd name="T15" fmla="*/ 1 h 95"/>
                    <a:gd name="T16" fmla="*/ 0 w 247"/>
                    <a:gd name="T17" fmla="*/ 0 h 95"/>
                    <a:gd name="T18" fmla="*/ 1 w 247"/>
                    <a:gd name="T19" fmla="*/ 0 h 95"/>
                    <a:gd name="T20" fmla="*/ 1 w 247"/>
                    <a:gd name="T21" fmla="*/ 0 h 95"/>
                    <a:gd name="T22" fmla="*/ 1 w 247"/>
                    <a:gd name="T23" fmla="*/ 0 h 95"/>
                    <a:gd name="T24" fmla="*/ 1 w 247"/>
                    <a:gd name="T25" fmla="*/ 0 h 95"/>
                    <a:gd name="T26" fmla="*/ 1 w 247"/>
                    <a:gd name="T27" fmla="*/ 0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7"/>
                    <a:gd name="T43" fmla="*/ 0 h 95"/>
                    <a:gd name="T44" fmla="*/ 247 w 247"/>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7" h="95">
                      <a:moveTo>
                        <a:pt x="231" y="40"/>
                      </a:moveTo>
                      <a:lnTo>
                        <a:pt x="68" y="86"/>
                      </a:lnTo>
                      <a:lnTo>
                        <a:pt x="66" y="83"/>
                      </a:lnTo>
                      <a:lnTo>
                        <a:pt x="60" y="83"/>
                      </a:lnTo>
                      <a:lnTo>
                        <a:pt x="55" y="83"/>
                      </a:lnTo>
                      <a:lnTo>
                        <a:pt x="48" y="86"/>
                      </a:lnTo>
                      <a:lnTo>
                        <a:pt x="46" y="92"/>
                      </a:lnTo>
                      <a:lnTo>
                        <a:pt x="38" y="95"/>
                      </a:lnTo>
                      <a:lnTo>
                        <a:pt x="0" y="70"/>
                      </a:lnTo>
                      <a:lnTo>
                        <a:pt x="247" y="0"/>
                      </a:lnTo>
                      <a:lnTo>
                        <a:pt x="242" y="7"/>
                      </a:lnTo>
                      <a:lnTo>
                        <a:pt x="237" y="18"/>
                      </a:lnTo>
                      <a:lnTo>
                        <a:pt x="233" y="30"/>
                      </a:lnTo>
                      <a:lnTo>
                        <a:pt x="231" y="40"/>
                      </a:lnTo>
                      <a:close/>
                    </a:path>
                  </a:pathLst>
                </a:custGeom>
                <a:solidFill>
                  <a:srgbClr val="A57C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9" name="Freeform 393"/>
                <p:cNvSpPr>
                  <a:spLocks/>
                </p:cNvSpPr>
                <p:nvPr/>
              </p:nvSpPr>
              <p:spPr bwMode="auto">
                <a:xfrm>
                  <a:off x="4751" y="1238"/>
                  <a:ext cx="67" cy="27"/>
                </a:xfrm>
                <a:custGeom>
                  <a:avLst/>
                  <a:gdLst>
                    <a:gd name="T0" fmla="*/ 1 w 268"/>
                    <a:gd name="T1" fmla="*/ 0 h 108"/>
                    <a:gd name="T2" fmla="*/ 0 w 268"/>
                    <a:gd name="T3" fmla="*/ 1 h 108"/>
                    <a:gd name="T4" fmla="*/ 0 w 268"/>
                    <a:gd name="T5" fmla="*/ 1 h 108"/>
                    <a:gd name="T6" fmla="*/ 0 w 268"/>
                    <a:gd name="T7" fmla="*/ 1 h 108"/>
                    <a:gd name="T8" fmla="*/ 0 w 268"/>
                    <a:gd name="T9" fmla="*/ 1 h 108"/>
                    <a:gd name="T10" fmla="*/ 0 w 268"/>
                    <a:gd name="T11" fmla="*/ 0 h 108"/>
                    <a:gd name="T12" fmla="*/ 0 w 268"/>
                    <a:gd name="T13" fmla="*/ 0 h 108"/>
                    <a:gd name="T14" fmla="*/ 0 w 268"/>
                    <a:gd name="T15" fmla="*/ 0 h 108"/>
                    <a:gd name="T16" fmla="*/ 1 w 268"/>
                    <a:gd name="T17" fmla="*/ 0 h 108"/>
                    <a:gd name="T18" fmla="*/ 1 w 268"/>
                    <a:gd name="T19" fmla="*/ 0 h 108"/>
                    <a:gd name="T20" fmla="*/ 1 w 268"/>
                    <a:gd name="T21" fmla="*/ 0 h 108"/>
                    <a:gd name="T22" fmla="*/ 1 w 268"/>
                    <a:gd name="T23" fmla="*/ 0 h 108"/>
                    <a:gd name="T24" fmla="*/ 1 w 26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8"/>
                    <a:gd name="T40" fmla="*/ 0 h 108"/>
                    <a:gd name="T41" fmla="*/ 268 w 268"/>
                    <a:gd name="T42" fmla="*/ 108 h 1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8" h="108">
                      <a:moveTo>
                        <a:pt x="247" y="46"/>
                      </a:moveTo>
                      <a:lnTo>
                        <a:pt x="30" y="108"/>
                      </a:lnTo>
                      <a:lnTo>
                        <a:pt x="5" y="87"/>
                      </a:lnTo>
                      <a:lnTo>
                        <a:pt x="2" y="87"/>
                      </a:lnTo>
                      <a:lnTo>
                        <a:pt x="0" y="87"/>
                      </a:lnTo>
                      <a:lnTo>
                        <a:pt x="0" y="84"/>
                      </a:lnTo>
                      <a:lnTo>
                        <a:pt x="0" y="81"/>
                      </a:lnTo>
                      <a:lnTo>
                        <a:pt x="0" y="78"/>
                      </a:lnTo>
                      <a:lnTo>
                        <a:pt x="268" y="0"/>
                      </a:lnTo>
                      <a:lnTo>
                        <a:pt x="259" y="8"/>
                      </a:lnTo>
                      <a:lnTo>
                        <a:pt x="254" y="19"/>
                      </a:lnTo>
                      <a:lnTo>
                        <a:pt x="249" y="32"/>
                      </a:lnTo>
                      <a:lnTo>
                        <a:pt x="247" y="46"/>
                      </a:lnTo>
                      <a:close/>
                    </a:path>
                  </a:pathLst>
                </a:custGeom>
                <a:solidFill>
                  <a:srgbClr val="A37A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0" name="Freeform 394"/>
                <p:cNvSpPr>
                  <a:spLocks/>
                </p:cNvSpPr>
                <p:nvPr/>
              </p:nvSpPr>
              <p:spPr bwMode="auto">
                <a:xfrm>
                  <a:off x="4751" y="1231"/>
                  <a:ext cx="72" cy="31"/>
                </a:xfrm>
                <a:custGeom>
                  <a:avLst/>
                  <a:gdLst>
                    <a:gd name="T0" fmla="*/ 1 w 287"/>
                    <a:gd name="T1" fmla="*/ 0 h 123"/>
                    <a:gd name="T2" fmla="*/ 0 w 287"/>
                    <a:gd name="T3" fmla="*/ 1 h 123"/>
                    <a:gd name="T4" fmla="*/ 0 w 287"/>
                    <a:gd name="T5" fmla="*/ 1 h 123"/>
                    <a:gd name="T6" fmla="*/ 0 w 287"/>
                    <a:gd name="T7" fmla="*/ 1 h 123"/>
                    <a:gd name="T8" fmla="*/ 0 w 287"/>
                    <a:gd name="T9" fmla="*/ 1 h 123"/>
                    <a:gd name="T10" fmla="*/ 0 w 287"/>
                    <a:gd name="T11" fmla="*/ 1 h 123"/>
                    <a:gd name="T12" fmla="*/ 0 w 287"/>
                    <a:gd name="T13" fmla="*/ 1 h 123"/>
                    <a:gd name="T14" fmla="*/ 0 w 287"/>
                    <a:gd name="T15" fmla="*/ 1 h 123"/>
                    <a:gd name="T16" fmla="*/ 0 w 287"/>
                    <a:gd name="T17" fmla="*/ 0 h 123"/>
                    <a:gd name="T18" fmla="*/ 1 w 287"/>
                    <a:gd name="T19" fmla="*/ 0 h 123"/>
                    <a:gd name="T20" fmla="*/ 1 w 287"/>
                    <a:gd name="T21" fmla="*/ 0 h 123"/>
                    <a:gd name="T22" fmla="*/ 1 w 287"/>
                    <a:gd name="T23" fmla="*/ 0 h 123"/>
                    <a:gd name="T24" fmla="*/ 1 w 287"/>
                    <a:gd name="T25" fmla="*/ 0 h 123"/>
                    <a:gd name="T26" fmla="*/ 1 w 287"/>
                    <a:gd name="T27" fmla="*/ 0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123"/>
                    <a:gd name="T44" fmla="*/ 287 w 287"/>
                    <a:gd name="T45" fmla="*/ 123 h 1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123">
                      <a:moveTo>
                        <a:pt x="257" y="53"/>
                      </a:moveTo>
                      <a:lnTo>
                        <a:pt x="10" y="123"/>
                      </a:lnTo>
                      <a:lnTo>
                        <a:pt x="5" y="115"/>
                      </a:lnTo>
                      <a:lnTo>
                        <a:pt x="2" y="115"/>
                      </a:lnTo>
                      <a:lnTo>
                        <a:pt x="0" y="115"/>
                      </a:lnTo>
                      <a:lnTo>
                        <a:pt x="0" y="106"/>
                      </a:lnTo>
                      <a:lnTo>
                        <a:pt x="0" y="99"/>
                      </a:lnTo>
                      <a:lnTo>
                        <a:pt x="0" y="93"/>
                      </a:lnTo>
                      <a:lnTo>
                        <a:pt x="0" y="85"/>
                      </a:lnTo>
                      <a:lnTo>
                        <a:pt x="287" y="0"/>
                      </a:lnTo>
                      <a:lnTo>
                        <a:pt x="279" y="12"/>
                      </a:lnTo>
                      <a:lnTo>
                        <a:pt x="271" y="23"/>
                      </a:lnTo>
                      <a:lnTo>
                        <a:pt x="263" y="36"/>
                      </a:lnTo>
                      <a:lnTo>
                        <a:pt x="257" y="53"/>
                      </a:lnTo>
                      <a:close/>
                    </a:path>
                  </a:pathLst>
                </a:custGeom>
                <a:solidFill>
                  <a:srgbClr val="9E75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1" name="Freeform 395"/>
                <p:cNvSpPr>
                  <a:spLocks/>
                </p:cNvSpPr>
                <p:nvPr/>
              </p:nvSpPr>
              <p:spPr bwMode="auto">
                <a:xfrm>
                  <a:off x="4751" y="1224"/>
                  <a:ext cx="81" cy="33"/>
                </a:xfrm>
                <a:custGeom>
                  <a:avLst/>
                  <a:gdLst>
                    <a:gd name="T0" fmla="*/ 1 w 323"/>
                    <a:gd name="T1" fmla="*/ 0 h 132"/>
                    <a:gd name="T2" fmla="*/ 0 w 323"/>
                    <a:gd name="T3" fmla="*/ 1 h 132"/>
                    <a:gd name="T4" fmla="*/ 0 w 323"/>
                    <a:gd name="T5" fmla="*/ 1 h 132"/>
                    <a:gd name="T6" fmla="*/ 0 w 323"/>
                    <a:gd name="T7" fmla="*/ 1 h 132"/>
                    <a:gd name="T8" fmla="*/ 0 w 323"/>
                    <a:gd name="T9" fmla="*/ 1 h 132"/>
                    <a:gd name="T10" fmla="*/ 0 w 323"/>
                    <a:gd name="T11" fmla="*/ 1 h 132"/>
                    <a:gd name="T12" fmla="*/ 1 w 323"/>
                    <a:gd name="T13" fmla="*/ 0 h 132"/>
                    <a:gd name="T14" fmla="*/ 1 w 323"/>
                    <a:gd name="T15" fmla="*/ 0 h 132"/>
                    <a:gd name="T16" fmla="*/ 1 w 323"/>
                    <a:gd name="T17" fmla="*/ 0 h 132"/>
                    <a:gd name="T18" fmla="*/ 1 w 323"/>
                    <a:gd name="T19" fmla="*/ 0 h 132"/>
                    <a:gd name="T20" fmla="*/ 1 w 323"/>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3"/>
                    <a:gd name="T34" fmla="*/ 0 h 132"/>
                    <a:gd name="T35" fmla="*/ 323 w 323"/>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3" h="132">
                      <a:moveTo>
                        <a:pt x="268" y="54"/>
                      </a:moveTo>
                      <a:lnTo>
                        <a:pt x="0" y="132"/>
                      </a:lnTo>
                      <a:lnTo>
                        <a:pt x="0" y="121"/>
                      </a:lnTo>
                      <a:lnTo>
                        <a:pt x="2" y="111"/>
                      </a:lnTo>
                      <a:lnTo>
                        <a:pt x="2" y="100"/>
                      </a:lnTo>
                      <a:lnTo>
                        <a:pt x="2" y="89"/>
                      </a:lnTo>
                      <a:lnTo>
                        <a:pt x="323" y="0"/>
                      </a:lnTo>
                      <a:lnTo>
                        <a:pt x="307" y="13"/>
                      </a:lnTo>
                      <a:lnTo>
                        <a:pt x="293" y="24"/>
                      </a:lnTo>
                      <a:lnTo>
                        <a:pt x="279" y="38"/>
                      </a:lnTo>
                      <a:lnTo>
                        <a:pt x="268" y="54"/>
                      </a:lnTo>
                      <a:close/>
                    </a:path>
                  </a:pathLst>
                </a:custGeom>
                <a:solidFill>
                  <a:srgbClr val="9970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2" name="Freeform 396"/>
                <p:cNvSpPr>
                  <a:spLocks/>
                </p:cNvSpPr>
                <p:nvPr/>
              </p:nvSpPr>
              <p:spPr bwMode="auto">
                <a:xfrm>
                  <a:off x="4751" y="1217"/>
                  <a:ext cx="88" cy="35"/>
                </a:xfrm>
                <a:custGeom>
                  <a:avLst/>
                  <a:gdLst>
                    <a:gd name="T0" fmla="*/ 1 w 349"/>
                    <a:gd name="T1" fmla="*/ 0 h 138"/>
                    <a:gd name="T2" fmla="*/ 0 w 349"/>
                    <a:gd name="T3" fmla="*/ 1 h 138"/>
                    <a:gd name="T4" fmla="*/ 0 w 349"/>
                    <a:gd name="T5" fmla="*/ 1 h 138"/>
                    <a:gd name="T6" fmla="*/ 0 w 349"/>
                    <a:gd name="T7" fmla="*/ 1 h 138"/>
                    <a:gd name="T8" fmla="*/ 0 w 349"/>
                    <a:gd name="T9" fmla="*/ 1 h 138"/>
                    <a:gd name="T10" fmla="*/ 0 w 349"/>
                    <a:gd name="T11" fmla="*/ 1 h 138"/>
                    <a:gd name="T12" fmla="*/ 1 w 349"/>
                    <a:gd name="T13" fmla="*/ 0 h 138"/>
                    <a:gd name="T14" fmla="*/ 2 w 349"/>
                    <a:gd name="T15" fmla="*/ 0 h 138"/>
                    <a:gd name="T16" fmla="*/ 2 w 349"/>
                    <a:gd name="T17" fmla="*/ 0 h 138"/>
                    <a:gd name="T18" fmla="*/ 2 w 349"/>
                    <a:gd name="T19" fmla="*/ 0 h 138"/>
                    <a:gd name="T20" fmla="*/ 2 w 349"/>
                    <a:gd name="T21" fmla="*/ 0 h 138"/>
                    <a:gd name="T22" fmla="*/ 1 w 349"/>
                    <a:gd name="T23" fmla="*/ 0 h 138"/>
                    <a:gd name="T24" fmla="*/ 1 w 349"/>
                    <a:gd name="T25" fmla="*/ 0 h 138"/>
                    <a:gd name="T26" fmla="*/ 1 w 349"/>
                    <a:gd name="T27" fmla="*/ 0 h 138"/>
                    <a:gd name="T28" fmla="*/ 1 w 349"/>
                    <a:gd name="T29" fmla="*/ 0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9"/>
                    <a:gd name="T46" fmla="*/ 0 h 138"/>
                    <a:gd name="T47" fmla="*/ 349 w 349"/>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9" h="138">
                      <a:moveTo>
                        <a:pt x="287" y="53"/>
                      </a:moveTo>
                      <a:lnTo>
                        <a:pt x="0" y="138"/>
                      </a:lnTo>
                      <a:lnTo>
                        <a:pt x="2" y="127"/>
                      </a:lnTo>
                      <a:lnTo>
                        <a:pt x="2" y="116"/>
                      </a:lnTo>
                      <a:lnTo>
                        <a:pt x="2" y="106"/>
                      </a:lnTo>
                      <a:lnTo>
                        <a:pt x="5" y="97"/>
                      </a:lnTo>
                      <a:lnTo>
                        <a:pt x="339" y="0"/>
                      </a:lnTo>
                      <a:lnTo>
                        <a:pt x="342" y="2"/>
                      </a:lnTo>
                      <a:lnTo>
                        <a:pt x="344" y="5"/>
                      </a:lnTo>
                      <a:lnTo>
                        <a:pt x="347" y="5"/>
                      </a:lnTo>
                      <a:lnTo>
                        <a:pt x="349" y="7"/>
                      </a:lnTo>
                      <a:lnTo>
                        <a:pt x="330" y="18"/>
                      </a:lnTo>
                      <a:lnTo>
                        <a:pt x="314" y="30"/>
                      </a:lnTo>
                      <a:lnTo>
                        <a:pt x="301" y="43"/>
                      </a:lnTo>
                      <a:lnTo>
                        <a:pt x="287" y="53"/>
                      </a:lnTo>
                      <a:close/>
                    </a:path>
                  </a:pathLst>
                </a:custGeom>
                <a:solidFill>
                  <a:srgbClr val="9368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3" name="Freeform 397"/>
                <p:cNvSpPr>
                  <a:spLocks/>
                </p:cNvSpPr>
                <p:nvPr/>
              </p:nvSpPr>
              <p:spPr bwMode="auto">
                <a:xfrm>
                  <a:off x="4752" y="1215"/>
                  <a:ext cx="87" cy="32"/>
                </a:xfrm>
                <a:custGeom>
                  <a:avLst/>
                  <a:gdLst>
                    <a:gd name="T0" fmla="*/ 1 w 347"/>
                    <a:gd name="T1" fmla="*/ 0 h 128"/>
                    <a:gd name="T2" fmla="*/ 0 w 347"/>
                    <a:gd name="T3" fmla="*/ 1 h 128"/>
                    <a:gd name="T4" fmla="*/ 0 w 347"/>
                    <a:gd name="T5" fmla="*/ 1 h 128"/>
                    <a:gd name="T6" fmla="*/ 0 w 347"/>
                    <a:gd name="T7" fmla="*/ 1 h 128"/>
                    <a:gd name="T8" fmla="*/ 0 w 347"/>
                    <a:gd name="T9" fmla="*/ 1 h 128"/>
                    <a:gd name="T10" fmla="*/ 0 w 347"/>
                    <a:gd name="T11" fmla="*/ 1 h 128"/>
                    <a:gd name="T12" fmla="*/ 1 w 347"/>
                    <a:gd name="T13" fmla="*/ 0 h 128"/>
                    <a:gd name="T14" fmla="*/ 1 w 347"/>
                    <a:gd name="T15" fmla="*/ 0 h 128"/>
                    <a:gd name="T16" fmla="*/ 1 w 347"/>
                    <a:gd name="T17" fmla="*/ 0 h 128"/>
                    <a:gd name="T18" fmla="*/ 1 w 347"/>
                    <a:gd name="T19" fmla="*/ 0 h 128"/>
                    <a:gd name="T20" fmla="*/ 1 w 347"/>
                    <a:gd name="T21" fmla="*/ 0 h 128"/>
                    <a:gd name="T22" fmla="*/ 1 w 347"/>
                    <a:gd name="T23" fmla="*/ 0 h 128"/>
                    <a:gd name="T24" fmla="*/ 1 w 347"/>
                    <a:gd name="T25" fmla="*/ 0 h 128"/>
                    <a:gd name="T26" fmla="*/ 2 w 347"/>
                    <a:gd name="T27" fmla="*/ 0 h 128"/>
                    <a:gd name="T28" fmla="*/ 2 w 347"/>
                    <a:gd name="T29" fmla="*/ 0 h 128"/>
                    <a:gd name="T30" fmla="*/ 2 w 347"/>
                    <a:gd name="T31" fmla="*/ 0 h 128"/>
                    <a:gd name="T32" fmla="*/ 1 w 347"/>
                    <a:gd name="T33" fmla="*/ 0 h 128"/>
                    <a:gd name="T34" fmla="*/ 1 w 347"/>
                    <a:gd name="T35" fmla="*/ 0 h 128"/>
                    <a:gd name="T36" fmla="*/ 1 w 34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7"/>
                    <a:gd name="T58" fmla="*/ 0 h 128"/>
                    <a:gd name="T59" fmla="*/ 347 w 34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7" h="128">
                      <a:moveTo>
                        <a:pt x="321" y="39"/>
                      </a:moveTo>
                      <a:lnTo>
                        <a:pt x="0" y="128"/>
                      </a:lnTo>
                      <a:lnTo>
                        <a:pt x="3" y="118"/>
                      </a:lnTo>
                      <a:lnTo>
                        <a:pt x="5" y="106"/>
                      </a:lnTo>
                      <a:lnTo>
                        <a:pt x="8" y="98"/>
                      </a:lnTo>
                      <a:lnTo>
                        <a:pt x="10" y="88"/>
                      </a:lnTo>
                      <a:lnTo>
                        <a:pt x="317" y="0"/>
                      </a:lnTo>
                      <a:lnTo>
                        <a:pt x="321" y="3"/>
                      </a:lnTo>
                      <a:lnTo>
                        <a:pt x="323" y="3"/>
                      </a:lnTo>
                      <a:lnTo>
                        <a:pt x="326" y="5"/>
                      </a:lnTo>
                      <a:lnTo>
                        <a:pt x="328" y="9"/>
                      </a:lnTo>
                      <a:lnTo>
                        <a:pt x="334" y="12"/>
                      </a:lnTo>
                      <a:lnTo>
                        <a:pt x="340" y="14"/>
                      </a:lnTo>
                      <a:lnTo>
                        <a:pt x="342" y="17"/>
                      </a:lnTo>
                      <a:lnTo>
                        <a:pt x="347" y="19"/>
                      </a:lnTo>
                      <a:lnTo>
                        <a:pt x="342" y="25"/>
                      </a:lnTo>
                      <a:lnTo>
                        <a:pt x="334" y="28"/>
                      </a:lnTo>
                      <a:lnTo>
                        <a:pt x="326" y="33"/>
                      </a:lnTo>
                      <a:lnTo>
                        <a:pt x="321" y="39"/>
                      </a:lnTo>
                      <a:close/>
                    </a:path>
                  </a:pathLst>
                </a:custGeom>
                <a:solidFill>
                  <a:srgbClr val="9166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4" name="Freeform 398"/>
                <p:cNvSpPr>
                  <a:spLocks/>
                </p:cNvSpPr>
                <p:nvPr/>
              </p:nvSpPr>
              <p:spPr bwMode="auto">
                <a:xfrm>
                  <a:off x="4752" y="1211"/>
                  <a:ext cx="84" cy="31"/>
                </a:xfrm>
                <a:custGeom>
                  <a:avLst/>
                  <a:gdLst>
                    <a:gd name="T0" fmla="*/ 1 w 334"/>
                    <a:gd name="T1" fmla="*/ 0 h 122"/>
                    <a:gd name="T2" fmla="*/ 0 w 334"/>
                    <a:gd name="T3" fmla="*/ 1 h 122"/>
                    <a:gd name="T4" fmla="*/ 0 w 334"/>
                    <a:gd name="T5" fmla="*/ 1 h 122"/>
                    <a:gd name="T6" fmla="*/ 0 w 334"/>
                    <a:gd name="T7" fmla="*/ 1 h 122"/>
                    <a:gd name="T8" fmla="*/ 0 w 334"/>
                    <a:gd name="T9" fmla="*/ 1 h 122"/>
                    <a:gd name="T10" fmla="*/ 0 w 334"/>
                    <a:gd name="T11" fmla="*/ 0 h 122"/>
                    <a:gd name="T12" fmla="*/ 1 w 334"/>
                    <a:gd name="T13" fmla="*/ 0 h 122"/>
                    <a:gd name="T14" fmla="*/ 1 w 334"/>
                    <a:gd name="T15" fmla="*/ 0 h 122"/>
                    <a:gd name="T16" fmla="*/ 1 w 334"/>
                    <a:gd name="T17" fmla="*/ 0 h 122"/>
                    <a:gd name="T18" fmla="*/ 1 w 334"/>
                    <a:gd name="T19" fmla="*/ 0 h 122"/>
                    <a:gd name="T20" fmla="*/ 1 w 334"/>
                    <a:gd name="T21" fmla="*/ 0 h 122"/>
                    <a:gd name="T22" fmla="*/ 1 w 334"/>
                    <a:gd name="T23" fmla="*/ 0 h 122"/>
                    <a:gd name="T24" fmla="*/ 1 w 334"/>
                    <a:gd name="T25" fmla="*/ 0 h 122"/>
                    <a:gd name="T26" fmla="*/ 1 w 334"/>
                    <a:gd name="T27" fmla="*/ 0 h 1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4"/>
                    <a:gd name="T43" fmla="*/ 0 h 122"/>
                    <a:gd name="T44" fmla="*/ 334 w 334"/>
                    <a:gd name="T45" fmla="*/ 122 h 1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4" h="122">
                      <a:moveTo>
                        <a:pt x="334" y="25"/>
                      </a:moveTo>
                      <a:lnTo>
                        <a:pt x="0" y="122"/>
                      </a:lnTo>
                      <a:lnTo>
                        <a:pt x="5" y="111"/>
                      </a:lnTo>
                      <a:lnTo>
                        <a:pt x="11" y="98"/>
                      </a:lnTo>
                      <a:lnTo>
                        <a:pt x="18" y="87"/>
                      </a:lnTo>
                      <a:lnTo>
                        <a:pt x="25" y="76"/>
                      </a:lnTo>
                      <a:lnTo>
                        <a:pt x="290" y="0"/>
                      </a:lnTo>
                      <a:lnTo>
                        <a:pt x="298" y="6"/>
                      </a:lnTo>
                      <a:lnTo>
                        <a:pt x="309" y="11"/>
                      </a:lnTo>
                      <a:lnTo>
                        <a:pt x="318" y="16"/>
                      </a:lnTo>
                      <a:lnTo>
                        <a:pt x="325" y="22"/>
                      </a:lnTo>
                      <a:lnTo>
                        <a:pt x="328" y="22"/>
                      </a:lnTo>
                      <a:lnTo>
                        <a:pt x="331" y="22"/>
                      </a:lnTo>
                      <a:lnTo>
                        <a:pt x="334" y="25"/>
                      </a:lnTo>
                      <a:close/>
                    </a:path>
                  </a:pathLst>
                </a:custGeom>
                <a:solidFill>
                  <a:srgbClr val="8C60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5" name="Freeform 399"/>
                <p:cNvSpPr>
                  <a:spLocks/>
                </p:cNvSpPr>
                <p:nvPr/>
              </p:nvSpPr>
              <p:spPr bwMode="auto">
                <a:xfrm>
                  <a:off x="4754" y="1208"/>
                  <a:ext cx="77" cy="28"/>
                </a:xfrm>
                <a:custGeom>
                  <a:avLst/>
                  <a:gdLst>
                    <a:gd name="T0" fmla="*/ 1 w 307"/>
                    <a:gd name="T1" fmla="*/ 0 h 115"/>
                    <a:gd name="T2" fmla="*/ 0 w 307"/>
                    <a:gd name="T3" fmla="*/ 0 h 115"/>
                    <a:gd name="T4" fmla="*/ 0 w 307"/>
                    <a:gd name="T5" fmla="*/ 0 h 115"/>
                    <a:gd name="T6" fmla="*/ 0 w 307"/>
                    <a:gd name="T7" fmla="*/ 0 h 115"/>
                    <a:gd name="T8" fmla="*/ 0 w 307"/>
                    <a:gd name="T9" fmla="*/ 0 h 115"/>
                    <a:gd name="T10" fmla="*/ 0 w 307"/>
                    <a:gd name="T11" fmla="*/ 0 h 115"/>
                    <a:gd name="T12" fmla="*/ 1 w 307"/>
                    <a:gd name="T13" fmla="*/ 0 h 115"/>
                    <a:gd name="T14" fmla="*/ 1 w 307"/>
                    <a:gd name="T15" fmla="*/ 0 h 115"/>
                    <a:gd name="T16" fmla="*/ 1 w 307"/>
                    <a:gd name="T17" fmla="*/ 0 h 115"/>
                    <a:gd name="T18" fmla="*/ 1 w 307"/>
                    <a:gd name="T19" fmla="*/ 0 h 115"/>
                    <a:gd name="T20" fmla="*/ 1 w 30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7"/>
                    <a:gd name="T34" fmla="*/ 0 h 115"/>
                    <a:gd name="T35" fmla="*/ 307 w 307"/>
                    <a:gd name="T36" fmla="*/ 115 h 1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7" h="115">
                      <a:moveTo>
                        <a:pt x="307" y="27"/>
                      </a:moveTo>
                      <a:lnTo>
                        <a:pt x="0" y="115"/>
                      </a:lnTo>
                      <a:lnTo>
                        <a:pt x="6" y="104"/>
                      </a:lnTo>
                      <a:lnTo>
                        <a:pt x="14" y="90"/>
                      </a:lnTo>
                      <a:lnTo>
                        <a:pt x="23" y="79"/>
                      </a:lnTo>
                      <a:lnTo>
                        <a:pt x="34" y="69"/>
                      </a:lnTo>
                      <a:lnTo>
                        <a:pt x="256" y="0"/>
                      </a:lnTo>
                      <a:lnTo>
                        <a:pt x="270" y="6"/>
                      </a:lnTo>
                      <a:lnTo>
                        <a:pt x="283" y="11"/>
                      </a:lnTo>
                      <a:lnTo>
                        <a:pt x="295" y="20"/>
                      </a:lnTo>
                      <a:lnTo>
                        <a:pt x="307" y="27"/>
                      </a:lnTo>
                      <a:close/>
                    </a:path>
                  </a:pathLst>
                </a:custGeom>
                <a:solidFill>
                  <a:srgbClr val="895B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6" name="Freeform 400"/>
                <p:cNvSpPr>
                  <a:spLocks/>
                </p:cNvSpPr>
                <p:nvPr/>
              </p:nvSpPr>
              <p:spPr bwMode="auto">
                <a:xfrm>
                  <a:off x="4759" y="1206"/>
                  <a:ext cx="66" cy="24"/>
                </a:xfrm>
                <a:custGeom>
                  <a:avLst/>
                  <a:gdLst>
                    <a:gd name="T0" fmla="*/ 1 w 265"/>
                    <a:gd name="T1" fmla="*/ 0 h 98"/>
                    <a:gd name="T2" fmla="*/ 0 w 265"/>
                    <a:gd name="T3" fmla="*/ 0 h 98"/>
                    <a:gd name="T4" fmla="*/ 0 w 265"/>
                    <a:gd name="T5" fmla="*/ 0 h 98"/>
                    <a:gd name="T6" fmla="*/ 0 w 265"/>
                    <a:gd name="T7" fmla="*/ 0 h 98"/>
                    <a:gd name="T8" fmla="*/ 0 w 265"/>
                    <a:gd name="T9" fmla="*/ 0 h 98"/>
                    <a:gd name="T10" fmla="*/ 0 w 265"/>
                    <a:gd name="T11" fmla="*/ 0 h 98"/>
                    <a:gd name="T12" fmla="*/ 1 w 265"/>
                    <a:gd name="T13" fmla="*/ 0 h 98"/>
                    <a:gd name="T14" fmla="*/ 1 w 265"/>
                    <a:gd name="T15" fmla="*/ 0 h 98"/>
                    <a:gd name="T16" fmla="*/ 1 w 265"/>
                    <a:gd name="T17" fmla="*/ 0 h 98"/>
                    <a:gd name="T18" fmla="*/ 1 w 265"/>
                    <a:gd name="T19" fmla="*/ 0 h 98"/>
                    <a:gd name="T20" fmla="*/ 1 w 265"/>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98"/>
                    <a:gd name="T35" fmla="*/ 265 w 265"/>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98">
                      <a:moveTo>
                        <a:pt x="265" y="22"/>
                      </a:moveTo>
                      <a:lnTo>
                        <a:pt x="0" y="98"/>
                      </a:lnTo>
                      <a:lnTo>
                        <a:pt x="7" y="82"/>
                      </a:lnTo>
                      <a:lnTo>
                        <a:pt x="16" y="68"/>
                      </a:lnTo>
                      <a:lnTo>
                        <a:pt x="26" y="57"/>
                      </a:lnTo>
                      <a:lnTo>
                        <a:pt x="37" y="47"/>
                      </a:lnTo>
                      <a:lnTo>
                        <a:pt x="200" y="0"/>
                      </a:lnTo>
                      <a:lnTo>
                        <a:pt x="217" y="3"/>
                      </a:lnTo>
                      <a:lnTo>
                        <a:pt x="233" y="8"/>
                      </a:lnTo>
                      <a:lnTo>
                        <a:pt x="249" y="14"/>
                      </a:lnTo>
                      <a:lnTo>
                        <a:pt x="265" y="22"/>
                      </a:lnTo>
                      <a:close/>
                    </a:path>
                  </a:pathLst>
                </a:custGeom>
                <a:solidFill>
                  <a:srgbClr val="8456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7" name="Freeform 401"/>
                <p:cNvSpPr>
                  <a:spLocks/>
                </p:cNvSpPr>
                <p:nvPr/>
              </p:nvSpPr>
              <p:spPr bwMode="auto">
                <a:xfrm>
                  <a:off x="4763" y="1205"/>
                  <a:ext cx="55" cy="20"/>
                </a:xfrm>
                <a:custGeom>
                  <a:avLst/>
                  <a:gdLst>
                    <a:gd name="T0" fmla="*/ 1 w 222"/>
                    <a:gd name="T1" fmla="*/ 0 h 79"/>
                    <a:gd name="T2" fmla="*/ 0 w 222"/>
                    <a:gd name="T3" fmla="*/ 0 h 79"/>
                    <a:gd name="T4" fmla="*/ 0 w 222"/>
                    <a:gd name="T5" fmla="*/ 0 h 79"/>
                    <a:gd name="T6" fmla="*/ 0 w 222"/>
                    <a:gd name="T7" fmla="*/ 0 h 79"/>
                    <a:gd name="T8" fmla="*/ 0 w 222"/>
                    <a:gd name="T9" fmla="*/ 0 h 79"/>
                    <a:gd name="T10" fmla="*/ 0 w 222"/>
                    <a:gd name="T11" fmla="*/ 0 h 79"/>
                    <a:gd name="T12" fmla="*/ 0 w 222"/>
                    <a:gd name="T13" fmla="*/ 0 h 79"/>
                    <a:gd name="T14" fmla="*/ 0 w 222"/>
                    <a:gd name="T15" fmla="*/ 0 h 79"/>
                    <a:gd name="T16" fmla="*/ 0 w 222"/>
                    <a:gd name="T17" fmla="*/ 0 h 79"/>
                    <a:gd name="T18" fmla="*/ 0 w 222"/>
                    <a:gd name="T19" fmla="*/ 0 h 79"/>
                    <a:gd name="T20" fmla="*/ 0 w 222"/>
                    <a:gd name="T21" fmla="*/ 0 h 79"/>
                    <a:gd name="T22" fmla="*/ 0 w 222"/>
                    <a:gd name="T23" fmla="*/ 0 h 79"/>
                    <a:gd name="T24" fmla="*/ 0 w 222"/>
                    <a:gd name="T25" fmla="*/ 0 h 79"/>
                    <a:gd name="T26" fmla="*/ 0 w 222"/>
                    <a:gd name="T27" fmla="*/ 0 h 79"/>
                    <a:gd name="T28" fmla="*/ 0 w 222"/>
                    <a:gd name="T29" fmla="*/ 0 h 79"/>
                    <a:gd name="T30" fmla="*/ 1 w 222"/>
                    <a:gd name="T31" fmla="*/ 0 h 79"/>
                    <a:gd name="T32" fmla="*/ 1 w 222"/>
                    <a:gd name="T33" fmla="*/ 0 h 79"/>
                    <a:gd name="T34" fmla="*/ 1 w 222"/>
                    <a:gd name="T35" fmla="*/ 0 h 79"/>
                    <a:gd name="T36" fmla="*/ 1 w 222"/>
                    <a:gd name="T37" fmla="*/ 0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79"/>
                    <a:gd name="T59" fmla="*/ 222 w 2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79">
                      <a:moveTo>
                        <a:pt x="222" y="10"/>
                      </a:moveTo>
                      <a:lnTo>
                        <a:pt x="0" y="79"/>
                      </a:lnTo>
                      <a:lnTo>
                        <a:pt x="7" y="67"/>
                      </a:lnTo>
                      <a:lnTo>
                        <a:pt x="19" y="54"/>
                      </a:lnTo>
                      <a:lnTo>
                        <a:pt x="30" y="46"/>
                      </a:lnTo>
                      <a:lnTo>
                        <a:pt x="40" y="35"/>
                      </a:lnTo>
                      <a:lnTo>
                        <a:pt x="54" y="26"/>
                      </a:lnTo>
                      <a:lnTo>
                        <a:pt x="67" y="19"/>
                      </a:lnTo>
                      <a:lnTo>
                        <a:pt x="81" y="13"/>
                      </a:lnTo>
                      <a:lnTo>
                        <a:pt x="95" y="7"/>
                      </a:lnTo>
                      <a:lnTo>
                        <a:pt x="102" y="7"/>
                      </a:lnTo>
                      <a:lnTo>
                        <a:pt x="116" y="2"/>
                      </a:lnTo>
                      <a:lnTo>
                        <a:pt x="130" y="0"/>
                      </a:lnTo>
                      <a:lnTo>
                        <a:pt x="143" y="0"/>
                      </a:lnTo>
                      <a:lnTo>
                        <a:pt x="160" y="0"/>
                      </a:lnTo>
                      <a:lnTo>
                        <a:pt x="173" y="2"/>
                      </a:lnTo>
                      <a:lnTo>
                        <a:pt x="190" y="2"/>
                      </a:lnTo>
                      <a:lnTo>
                        <a:pt x="206" y="7"/>
                      </a:lnTo>
                      <a:lnTo>
                        <a:pt x="222" y="10"/>
                      </a:lnTo>
                      <a:close/>
                    </a:path>
                  </a:pathLst>
                </a:custGeom>
                <a:solidFill>
                  <a:srgbClr val="8254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8" name="Freeform 402"/>
                <p:cNvSpPr>
                  <a:spLocks/>
                </p:cNvSpPr>
                <p:nvPr/>
              </p:nvSpPr>
              <p:spPr bwMode="auto">
                <a:xfrm>
                  <a:off x="4768" y="1205"/>
                  <a:ext cx="41" cy="12"/>
                </a:xfrm>
                <a:custGeom>
                  <a:avLst/>
                  <a:gdLst>
                    <a:gd name="T0" fmla="*/ 1 w 163"/>
                    <a:gd name="T1" fmla="*/ 0 h 49"/>
                    <a:gd name="T2" fmla="*/ 0 w 163"/>
                    <a:gd name="T3" fmla="*/ 0 h 49"/>
                    <a:gd name="T4" fmla="*/ 0 w 163"/>
                    <a:gd name="T5" fmla="*/ 0 h 49"/>
                    <a:gd name="T6" fmla="*/ 0 w 163"/>
                    <a:gd name="T7" fmla="*/ 0 h 49"/>
                    <a:gd name="T8" fmla="*/ 0 w 163"/>
                    <a:gd name="T9" fmla="*/ 0 h 49"/>
                    <a:gd name="T10" fmla="*/ 0 w 163"/>
                    <a:gd name="T11" fmla="*/ 0 h 49"/>
                    <a:gd name="T12" fmla="*/ 1 w 163"/>
                    <a:gd name="T13" fmla="*/ 0 h 49"/>
                    <a:gd name="T14" fmla="*/ 1 w 163"/>
                    <a:gd name="T15" fmla="*/ 0 h 49"/>
                    <a:gd name="T16" fmla="*/ 1 w 163"/>
                    <a:gd name="T17" fmla="*/ 0 h 49"/>
                    <a:gd name="T18" fmla="*/ 1 w 163"/>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49"/>
                    <a:gd name="T32" fmla="*/ 163 w 163"/>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49">
                      <a:moveTo>
                        <a:pt x="163" y="2"/>
                      </a:moveTo>
                      <a:lnTo>
                        <a:pt x="0" y="49"/>
                      </a:lnTo>
                      <a:lnTo>
                        <a:pt x="16" y="35"/>
                      </a:lnTo>
                      <a:lnTo>
                        <a:pt x="35" y="24"/>
                      </a:lnTo>
                      <a:lnTo>
                        <a:pt x="55" y="16"/>
                      </a:lnTo>
                      <a:lnTo>
                        <a:pt x="74" y="7"/>
                      </a:lnTo>
                      <a:lnTo>
                        <a:pt x="95" y="2"/>
                      </a:lnTo>
                      <a:lnTo>
                        <a:pt x="117" y="0"/>
                      </a:lnTo>
                      <a:lnTo>
                        <a:pt x="139" y="0"/>
                      </a:lnTo>
                      <a:lnTo>
                        <a:pt x="163" y="2"/>
                      </a:lnTo>
                      <a:close/>
                    </a:path>
                  </a:pathLst>
                </a:custGeom>
                <a:solidFill>
                  <a:srgbClr val="7C4F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9" name="Freeform 403"/>
                <p:cNvSpPr>
                  <a:spLocks/>
                </p:cNvSpPr>
                <p:nvPr/>
              </p:nvSpPr>
              <p:spPr bwMode="auto">
                <a:xfrm>
                  <a:off x="4786" y="1207"/>
                  <a:ext cx="2"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7" y="0"/>
                      </a:moveTo>
                      <a:lnTo>
                        <a:pt x="0" y="0"/>
                      </a:lnTo>
                      <a:lnTo>
                        <a:pt x="2" y="0"/>
                      </a:lnTo>
                      <a:lnTo>
                        <a:pt x="5" y="0"/>
                      </a:lnTo>
                      <a:lnTo>
                        <a:pt x="7" y="0"/>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0" name="Freeform 404"/>
                <p:cNvSpPr>
                  <a:spLocks/>
                </p:cNvSpPr>
                <p:nvPr/>
              </p:nvSpPr>
              <p:spPr bwMode="auto">
                <a:xfrm>
                  <a:off x="4821" y="1229"/>
                  <a:ext cx="30" cy="61"/>
                </a:xfrm>
                <a:custGeom>
                  <a:avLst/>
                  <a:gdLst>
                    <a:gd name="T0" fmla="*/ 0 w 122"/>
                    <a:gd name="T1" fmla="*/ 1 h 244"/>
                    <a:gd name="T2" fmla="*/ 0 w 122"/>
                    <a:gd name="T3" fmla="*/ 1 h 244"/>
                    <a:gd name="T4" fmla="*/ 0 w 122"/>
                    <a:gd name="T5" fmla="*/ 1 h 244"/>
                    <a:gd name="T6" fmla="*/ 0 w 122"/>
                    <a:gd name="T7" fmla="*/ 1 h 244"/>
                    <a:gd name="T8" fmla="*/ 0 w 122"/>
                    <a:gd name="T9" fmla="*/ 1 h 244"/>
                    <a:gd name="T10" fmla="*/ 0 w 122"/>
                    <a:gd name="T11" fmla="*/ 1 h 244"/>
                    <a:gd name="T12" fmla="*/ 0 w 122"/>
                    <a:gd name="T13" fmla="*/ 1 h 244"/>
                    <a:gd name="T14" fmla="*/ 0 w 122"/>
                    <a:gd name="T15" fmla="*/ 1 h 244"/>
                    <a:gd name="T16" fmla="*/ 0 w 122"/>
                    <a:gd name="T17" fmla="*/ 1 h 244"/>
                    <a:gd name="T18" fmla="*/ 0 w 122"/>
                    <a:gd name="T19" fmla="*/ 1 h 244"/>
                    <a:gd name="T20" fmla="*/ 0 w 122"/>
                    <a:gd name="T21" fmla="*/ 1 h 244"/>
                    <a:gd name="T22" fmla="*/ 0 w 122"/>
                    <a:gd name="T23" fmla="*/ 0 h 244"/>
                    <a:gd name="T24" fmla="*/ 0 w 122"/>
                    <a:gd name="T25" fmla="*/ 0 h 244"/>
                    <a:gd name="T26" fmla="*/ 0 w 122"/>
                    <a:gd name="T27" fmla="*/ 0 h 244"/>
                    <a:gd name="T28" fmla="*/ 0 w 122"/>
                    <a:gd name="T29" fmla="*/ 0 h 244"/>
                    <a:gd name="T30" fmla="*/ 0 w 122"/>
                    <a:gd name="T31" fmla="*/ 0 h 244"/>
                    <a:gd name="T32" fmla="*/ 0 w 122"/>
                    <a:gd name="T33" fmla="*/ 0 h 244"/>
                    <a:gd name="T34" fmla="*/ 0 w 122"/>
                    <a:gd name="T35" fmla="*/ 1 h 244"/>
                    <a:gd name="T36" fmla="*/ 0 w 122"/>
                    <a:gd name="T37" fmla="*/ 1 h 244"/>
                    <a:gd name="T38" fmla="*/ 0 w 122"/>
                    <a:gd name="T39" fmla="*/ 1 h 244"/>
                    <a:gd name="T40" fmla="*/ 0 w 122"/>
                    <a:gd name="T41" fmla="*/ 1 h 2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244"/>
                    <a:gd name="T65" fmla="*/ 122 w 122"/>
                    <a:gd name="T66" fmla="*/ 244 h 2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244">
                      <a:moveTo>
                        <a:pt x="16" y="184"/>
                      </a:moveTo>
                      <a:lnTo>
                        <a:pt x="28" y="196"/>
                      </a:lnTo>
                      <a:lnTo>
                        <a:pt x="38" y="206"/>
                      </a:lnTo>
                      <a:lnTo>
                        <a:pt x="49" y="214"/>
                      </a:lnTo>
                      <a:lnTo>
                        <a:pt x="60" y="222"/>
                      </a:lnTo>
                      <a:lnTo>
                        <a:pt x="74" y="228"/>
                      </a:lnTo>
                      <a:lnTo>
                        <a:pt x="86" y="233"/>
                      </a:lnTo>
                      <a:lnTo>
                        <a:pt x="100" y="238"/>
                      </a:lnTo>
                      <a:lnTo>
                        <a:pt x="116" y="244"/>
                      </a:lnTo>
                      <a:lnTo>
                        <a:pt x="122" y="184"/>
                      </a:lnTo>
                      <a:lnTo>
                        <a:pt x="122" y="125"/>
                      </a:lnTo>
                      <a:lnTo>
                        <a:pt x="120" y="65"/>
                      </a:lnTo>
                      <a:lnTo>
                        <a:pt x="109" y="5"/>
                      </a:lnTo>
                      <a:lnTo>
                        <a:pt x="86" y="0"/>
                      </a:lnTo>
                      <a:lnTo>
                        <a:pt x="63" y="10"/>
                      </a:lnTo>
                      <a:lnTo>
                        <a:pt x="38" y="30"/>
                      </a:lnTo>
                      <a:lnTo>
                        <a:pt x="19" y="56"/>
                      </a:lnTo>
                      <a:lnTo>
                        <a:pt x="5" y="92"/>
                      </a:lnTo>
                      <a:lnTo>
                        <a:pt x="0" y="125"/>
                      </a:lnTo>
                      <a:lnTo>
                        <a:pt x="3" y="157"/>
                      </a:lnTo>
                      <a:lnTo>
                        <a:pt x="16" y="184"/>
                      </a:lnTo>
                      <a:close/>
                    </a:path>
                  </a:pathLst>
                </a:custGeom>
                <a:solidFill>
                  <a:srgbClr val="C99E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1" name="Freeform 405"/>
                <p:cNvSpPr>
                  <a:spLocks/>
                </p:cNvSpPr>
                <p:nvPr/>
              </p:nvSpPr>
              <p:spPr bwMode="auto">
                <a:xfrm>
                  <a:off x="4828" y="1238"/>
                  <a:ext cx="23" cy="52"/>
                </a:xfrm>
                <a:custGeom>
                  <a:avLst/>
                  <a:gdLst>
                    <a:gd name="T0" fmla="*/ 0 w 92"/>
                    <a:gd name="T1" fmla="*/ 0 h 207"/>
                    <a:gd name="T2" fmla="*/ 0 w 92"/>
                    <a:gd name="T3" fmla="*/ 0 h 207"/>
                    <a:gd name="T4" fmla="*/ 0 w 92"/>
                    <a:gd name="T5" fmla="*/ 0 h 207"/>
                    <a:gd name="T6" fmla="*/ 0 w 92"/>
                    <a:gd name="T7" fmla="*/ 0 h 207"/>
                    <a:gd name="T8" fmla="*/ 0 w 92"/>
                    <a:gd name="T9" fmla="*/ 0 h 207"/>
                    <a:gd name="T10" fmla="*/ 0 w 92"/>
                    <a:gd name="T11" fmla="*/ 1 h 207"/>
                    <a:gd name="T12" fmla="*/ 0 w 92"/>
                    <a:gd name="T13" fmla="*/ 1 h 207"/>
                    <a:gd name="T14" fmla="*/ 0 w 92"/>
                    <a:gd name="T15" fmla="*/ 1 h 207"/>
                    <a:gd name="T16" fmla="*/ 0 w 92"/>
                    <a:gd name="T17" fmla="*/ 1 h 207"/>
                    <a:gd name="T18" fmla="*/ 0 w 92"/>
                    <a:gd name="T19" fmla="*/ 1 h 207"/>
                    <a:gd name="T20" fmla="*/ 0 w 92"/>
                    <a:gd name="T21" fmla="*/ 1 h 207"/>
                    <a:gd name="T22" fmla="*/ 0 w 92"/>
                    <a:gd name="T23" fmla="*/ 1 h 207"/>
                    <a:gd name="T24" fmla="*/ 0 w 92"/>
                    <a:gd name="T25" fmla="*/ 1 h 207"/>
                    <a:gd name="T26" fmla="*/ 0 w 92"/>
                    <a:gd name="T27" fmla="*/ 1 h 207"/>
                    <a:gd name="T28" fmla="*/ 0 w 92"/>
                    <a:gd name="T29" fmla="*/ 1 h 207"/>
                    <a:gd name="T30" fmla="*/ 0 w 92"/>
                    <a:gd name="T31" fmla="*/ 1 h 207"/>
                    <a:gd name="T32" fmla="*/ 1 w 92"/>
                    <a:gd name="T33" fmla="*/ 1 h 207"/>
                    <a:gd name="T34" fmla="*/ 1 w 92"/>
                    <a:gd name="T35" fmla="*/ 1 h 207"/>
                    <a:gd name="T36" fmla="*/ 1 w 92"/>
                    <a:gd name="T37" fmla="*/ 1 h 207"/>
                    <a:gd name="T38" fmla="*/ 1 w 92"/>
                    <a:gd name="T39" fmla="*/ 0 h 207"/>
                    <a:gd name="T40" fmla="*/ 0 w 92"/>
                    <a:gd name="T41" fmla="*/ 0 h 2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7"/>
                    <a:gd name="T65" fmla="*/ 92 w 92"/>
                    <a:gd name="T66" fmla="*/ 207 h 2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7">
                      <a:moveTo>
                        <a:pt x="84" y="0"/>
                      </a:moveTo>
                      <a:lnTo>
                        <a:pt x="65" y="11"/>
                      </a:lnTo>
                      <a:lnTo>
                        <a:pt x="46" y="30"/>
                      </a:lnTo>
                      <a:lnTo>
                        <a:pt x="33" y="49"/>
                      </a:lnTo>
                      <a:lnTo>
                        <a:pt x="19" y="74"/>
                      </a:lnTo>
                      <a:lnTo>
                        <a:pt x="8" y="99"/>
                      </a:lnTo>
                      <a:lnTo>
                        <a:pt x="3" y="123"/>
                      </a:lnTo>
                      <a:lnTo>
                        <a:pt x="0" y="147"/>
                      </a:lnTo>
                      <a:lnTo>
                        <a:pt x="5" y="169"/>
                      </a:lnTo>
                      <a:lnTo>
                        <a:pt x="16" y="175"/>
                      </a:lnTo>
                      <a:lnTo>
                        <a:pt x="24" y="180"/>
                      </a:lnTo>
                      <a:lnTo>
                        <a:pt x="35" y="185"/>
                      </a:lnTo>
                      <a:lnTo>
                        <a:pt x="46" y="191"/>
                      </a:lnTo>
                      <a:lnTo>
                        <a:pt x="54" y="196"/>
                      </a:lnTo>
                      <a:lnTo>
                        <a:pt x="65" y="199"/>
                      </a:lnTo>
                      <a:lnTo>
                        <a:pt x="76" y="205"/>
                      </a:lnTo>
                      <a:lnTo>
                        <a:pt x="86" y="207"/>
                      </a:lnTo>
                      <a:lnTo>
                        <a:pt x="92" y="155"/>
                      </a:lnTo>
                      <a:lnTo>
                        <a:pt x="92" y="104"/>
                      </a:lnTo>
                      <a:lnTo>
                        <a:pt x="90" y="53"/>
                      </a:lnTo>
                      <a:lnTo>
                        <a:pt x="84" y="0"/>
                      </a:lnTo>
                      <a:close/>
                    </a:path>
                  </a:pathLst>
                </a:custGeom>
                <a:solidFill>
                  <a:srgbClr val="EDD1B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2" name="Freeform 406"/>
                <p:cNvSpPr>
                  <a:spLocks/>
                </p:cNvSpPr>
                <p:nvPr/>
              </p:nvSpPr>
              <p:spPr bwMode="auto">
                <a:xfrm>
                  <a:off x="4808" y="1287"/>
                  <a:ext cx="57" cy="44"/>
                </a:xfrm>
                <a:custGeom>
                  <a:avLst/>
                  <a:gdLst>
                    <a:gd name="T0" fmla="*/ 0 w 226"/>
                    <a:gd name="T1" fmla="*/ 1 h 176"/>
                    <a:gd name="T2" fmla="*/ 0 w 226"/>
                    <a:gd name="T3" fmla="*/ 1 h 176"/>
                    <a:gd name="T4" fmla="*/ 0 w 226"/>
                    <a:gd name="T5" fmla="*/ 1 h 176"/>
                    <a:gd name="T6" fmla="*/ 1 w 226"/>
                    <a:gd name="T7" fmla="*/ 1 h 176"/>
                    <a:gd name="T8" fmla="*/ 1 w 226"/>
                    <a:gd name="T9" fmla="*/ 1 h 176"/>
                    <a:gd name="T10" fmla="*/ 1 w 226"/>
                    <a:gd name="T11" fmla="*/ 1 h 176"/>
                    <a:gd name="T12" fmla="*/ 1 w 226"/>
                    <a:gd name="T13" fmla="*/ 1 h 176"/>
                    <a:gd name="T14" fmla="*/ 1 w 226"/>
                    <a:gd name="T15" fmla="*/ 1 h 176"/>
                    <a:gd name="T16" fmla="*/ 1 w 226"/>
                    <a:gd name="T17" fmla="*/ 1 h 176"/>
                    <a:gd name="T18" fmla="*/ 1 w 226"/>
                    <a:gd name="T19" fmla="*/ 1 h 176"/>
                    <a:gd name="T20" fmla="*/ 1 w 226"/>
                    <a:gd name="T21" fmla="*/ 1 h 176"/>
                    <a:gd name="T22" fmla="*/ 1 w 226"/>
                    <a:gd name="T23" fmla="*/ 0 h 176"/>
                    <a:gd name="T24" fmla="*/ 1 w 226"/>
                    <a:gd name="T25" fmla="*/ 0 h 176"/>
                    <a:gd name="T26" fmla="*/ 1 w 226"/>
                    <a:gd name="T27" fmla="*/ 0 h 176"/>
                    <a:gd name="T28" fmla="*/ 1 w 226"/>
                    <a:gd name="T29" fmla="*/ 0 h 176"/>
                    <a:gd name="T30" fmla="*/ 0 w 226"/>
                    <a:gd name="T31" fmla="*/ 0 h 176"/>
                    <a:gd name="T32" fmla="*/ 0 w 226"/>
                    <a:gd name="T33" fmla="*/ 0 h 176"/>
                    <a:gd name="T34" fmla="*/ 0 w 226"/>
                    <a:gd name="T35" fmla="*/ 0 h 176"/>
                    <a:gd name="T36" fmla="*/ 0 w 226"/>
                    <a:gd name="T37" fmla="*/ 0 h 176"/>
                    <a:gd name="T38" fmla="*/ 0 w 226"/>
                    <a:gd name="T39" fmla="*/ 0 h 176"/>
                    <a:gd name="T40" fmla="*/ 0 w 226"/>
                    <a:gd name="T41" fmla="*/ 1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6"/>
                    <a:gd name="T64" fmla="*/ 0 h 176"/>
                    <a:gd name="T65" fmla="*/ 226 w 226"/>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6" h="176">
                      <a:moveTo>
                        <a:pt x="25" y="92"/>
                      </a:moveTo>
                      <a:lnTo>
                        <a:pt x="50" y="103"/>
                      </a:lnTo>
                      <a:lnTo>
                        <a:pt x="76" y="117"/>
                      </a:lnTo>
                      <a:lnTo>
                        <a:pt x="101" y="127"/>
                      </a:lnTo>
                      <a:lnTo>
                        <a:pt x="126" y="138"/>
                      </a:lnTo>
                      <a:lnTo>
                        <a:pt x="150" y="149"/>
                      </a:lnTo>
                      <a:lnTo>
                        <a:pt x="174" y="159"/>
                      </a:lnTo>
                      <a:lnTo>
                        <a:pt x="201" y="168"/>
                      </a:lnTo>
                      <a:lnTo>
                        <a:pt x="226" y="176"/>
                      </a:lnTo>
                      <a:lnTo>
                        <a:pt x="218" y="138"/>
                      </a:lnTo>
                      <a:lnTo>
                        <a:pt x="201" y="108"/>
                      </a:lnTo>
                      <a:lnTo>
                        <a:pt x="185" y="83"/>
                      </a:lnTo>
                      <a:lnTo>
                        <a:pt x="161" y="65"/>
                      </a:lnTo>
                      <a:lnTo>
                        <a:pt x="131" y="48"/>
                      </a:lnTo>
                      <a:lnTo>
                        <a:pt x="98" y="35"/>
                      </a:lnTo>
                      <a:lnTo>
                        <a:pt x="60" y="18"/>
                      </a:lnTo>
                      <a:lnTo>
                        <a:pt x="14" y="0"/>
                      </a:lnTo>
                      <a:lnTo>
                        <a:pt x="0" y="23"/>
                      </a:lnTo>
                      <a:lnTo>
                        <a:pt x="0" y="48"/>
                      </a:lnTo>
                      <a:lnTo>
                        <a:pt x="9" y="71"/>
                      </a:lnTo>
                      <a:lnTo>
                        <a:pt x="25" y="92"/>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3" name="Freeform 407"/>
                <p:cNvSpPr>
                  <a:spLocks/>
                </p:cNvSpPr>
                <p:nvPr/>
              </p:nvSpPr>
              <p:spPr bwMode="auto">
                <a:xfrm>
                  <a:off x="4865" y="1308"/>
                  <a:ext cx="25" cy="23"/>
                </a:xfrm>
                <a:custGeom>
                  <a:avLst/>
                  <a:gdLst>
                    <a:gd name="T0" fmla="*/ 0 w 103"/>
                    <a:gd name="T1" fmla="*/ 0 h 93"/>
                    <a:gd name="T2" fmla="*/ 0 w 103"/>
                    <a:gd name="T3" fmla="*/ 0 h 93"/>
                    <a:gd name="T4" fmla="*/ 0 w 103"/>
                    <a:gd name="T5" fmla="*/ 0 h 93"/>
                    <a:gd name="T6" fmla="*/ 0 w 103"/>
                    <a:gd name="T7" fmla="*/ 0 h 93"/>
                    <a:gd name="T8" fmla="*/ 0 w 103"/>
                    <a:gd name="T9" fmla="*/ 0 h 93"/>
                    <a:gd name="T10" fmla="*/ 0 w 103"/>
                    <a:gd name="T11" fmla="*/ 0 h 93"/>
                    <a:gd name="T12" fmla="*/ 0 w 103"/>
                    <a:gd name="T13" fmla="*/ 0 h 93"/>
                    <a:gd name="T14" fmla="*/ 0 w 103"/>
                    <a:gd name="T15" fmla="*/ 0 h 93"/>
                    <a:gd name="T16" fmla="*/ 0 w 103"/>
                    <a:gd name="T17" fmla="*/ 0 h 93"/>
                    <a:gd name="T18" fmla="*/ 0 w 103"/>
                    <a:gd name="T19" fmla="*/ 0 h 93"/>
                    <a:gd name="T20" fmla="*/ 0 w 103"/>
                    <a:gd name="T21" fmla="*/ 0 h 93"/>
                    <a:gd name="T22" fmla="*/ 0 w 103"/>
                    <a:gd name="T23" fmla="*/ 0 h 93"/>
                    <a:gd name="T24" fmla="*/ 0 w 103"/>
                    <a:gd name="T25" fmla="*/ 0 h 93"/>
                    <a:gd name="T26" fmla="*/ 0 w 103"/>
                    <a:gd name="T27" fmla="*/ 0 h 93"/>
                    <a:gd name="T28" fmla="*/ 0 w 103"/>
                    <a:gd name="T29" fmla="*/ 0 h 93"/>
                    <a:gd name="T30" fmla="*/ 0 w 103"/>
                    <a:gd name="T31" fmla="*/ 0 h 93"/>
                    <a:gd name="T32" fmla="*/ 0 w 103"/>
                    <a:gd name="T33" fmla="*/ 0 h 93"/>
                    <a:gd name="T34" fmla="*/ 0 w 103"/>
                    <a:gd name="T35" fmla="*/ 0 h 93"/>
                    <a:gd name="T36" fmla="*/ 0 w 103"/>
                    <a:gd name="T37" fmla="*/ 0 h 93"/>
                    <a:gd name="T38" fmla="*/ 0 w 103"/>
                    <a:gd name="T39" fmla="*/ 0 h 93"/>
                    <a:gd name="T40" fmla="*/ 0 w 103"/>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93"/>
                    <a:gd name="T65" fmla="*/ 103 w 103"/>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93">
                      <a:moveTo>
                        <a:pt x="0" y="0"/>
                      </a:moveTo>
                      <a:lnTo>
                        <a:pt x="11" y="12"/>
                      </a:lnTo>
                      <a:lnTo>
                        <a:pt x="21" y="23"/>
                      </a:lnTo>
                      <a:lnTo>
                        <a:pt x="35" y="34"/>
                      </a:lnTo>
                      <a:lnTo>
                        <a:pt x="48" y="47"/>
                      </a:lnTo>
                      <a:lnTo>
                        <a:pt x="60" y="58"/>
                      </a:lnTo>
                      <a:lnTo>
                        <a:pt x="71" y="69"/>
                      </a:lnTo>
                      <a:lnTo>
                        <a:pt x="81" y="83"/>
                      </a:lnTo>
                      <a:lnTo>
                        <a:pt x="90" y="93"/>
                      </a:lnTo>
                      <a:lnTo>
                        <a:pt x="97" y="80"/>
                      </a:lnTo>
                      <a:lnTo>
                        <a:pt x="103" y="66"/>
                      </a:lnTo>
                      <a:lnTo>
                        <a:pt x="103" y="50"/>
                      </a:lnTo>
                      <a:lnTo>
                        <a:pt x="101" y="30"/>
                      </a:lnTo>
                      <a:lnTo>
                        <a:pt x="90" y="30"/>
                      </a:lnTo>
                      <a:lnTo>
                        <a:pt x="76" y="28"/>
                      </a:lnTo>
                      <a:lnTo>
                        <a:pt x="65" y="23"/>
                      </a:lnTo>
                      <a:lnTo>
                        <a:pt x="51" y="20"/>
                      </a:lnTo>
                      <a:lnTo>
                        <a:pt x="41" y="14"/>
                      </a:lnTo>
                      <a:lnTo>
                        <a:pt x="27" y="9"/>
                      </a:lnTo>
                      <a:lnTo>
                        <a:pt x="13" y="4"/>
                      </a:lnTo>
                      <a:lnTo>
                        <a:pt x="0" y="0"/>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4" name="Freeform 408"/>
                <p:cNvSpPr>
                  <a:spLocks/>
                </p:cNvSpPr>
                <p:nvPr/>
              </p:nvSpPr>
              <p:spPr bwMode="auto">
                <a:xfrm>
                  <a:off x="4759" y="1318"/>
                  <a:ext cx="146" cy="136"/>
                </a:xfrm>
                <a:custGeom>
                  <a:avLst/>
                  <a:gdLst>
                    <a:gd name="T0" fmla="*/ 2 w 582"/>
                    <a:gd name="T1" fmla="*/ 2 h 547"/>
                    <a:gd name="T2" fmla="*/ 2 w 582"/>
                    <a:gd name="T3" fmla="*/ 1 h 547"/>
                    <a:gd name="T4" fmla="*/ 2 w 582"/>
                    <a:gd name="T5" fmla="*/ 1 h 547"/>
                    <a:gd name="T6" fmla="*/ 2 w 582"/>
                    <a:gd name="T7" fmla="*/ 0 h 547"/>
                    <a:gd name="T8" fmla="*/ 2 w 582"/>
                    <a:gd name="T9" fmla="*/ 1 h 547"/>
                    <a:gd name="T10" fmla="*/ 2 w 582"/>
                    <a:gd name="T11" fmla="*/ 1 h 547"/>
                    <a:gd name="T12" fmla="*/ 2 w 582"/>
                    <a:gd name="T13" fmla="*/ 1 h 547"/>
                    <a:gd name="T14" fmla="*/ 2 w 582"/>
                    <a:gd name="T15" fmla="*/ 1 h 547"/>
                    <a:gd name="T16" fmla="*/ 1 w 582"/>
                    <a:gd name="T17" fmla="*/ 1 h 547"/>
                    <a:gd name="T18" fmla="*/ 1 w 582"/>
                    <a:gd name="T19" fmla="*/ 0 h 547"/>
                    <a:gd name="T20" fmla="*/ 1 w 582"/>
                    <a:gd name="T21" fmla="*/ 0 h 547"/>
                    <a:gd name="T22" fmla="*/ 1 w 582"/>
                    <a:gd name="T23" fmla="*/ 0 h 547"/>
                    <a:gd name="T24" fmla="*/ 2 w 582"/>
                    <a:gd name="T25" fmla="*/ 1 h 547"/>
                    <a:gd name="T26" fmla="*/ 2 w 582"/>
                    <a:gd name="T27" fmla="*/ 1 h 547"/>
                    <a:gd name="T28" fmla="*/ 2 w 582"/>
                    <a:gd name="T29" fmla="*/ 1 h 547"/>
                    <a:gd name="T30" fmla="*/ 2 w 582"/>
                    <a:gd name="T31" fmla="*/ 1 h 547"/>
                    <a:gd name="T32" fmla="*/ 2 w 582"/>
                    <a:gd name="T33" fmla="*/ 1 h 547"/>
                    <a:gd name="T34" fmla="*/ 2 w 582"/>
                    <a:gd name="T35" fmla="*/ 0 h 547"/>
                    <a:gd name="T36" fmla="*/ 1 w 582"/>
                    <a:gd name="T37" fmla="*/ 0 h 547"/>
                    <a:gd name="T38" fmla="*/ 1 w 582"/>
                    <a:gd name="T39" fmla="*/ 0 h 547"/>
                    <a:gd name="T40" fmla="*/ 1 w 582"/>
                    <a:gd name="T41" fmla="*/ 0 h 547"/>
                    <a:gd name="T42" fmla="*/ 1 w 582"/>
                    <a:gd name="T43" fmla="*/ 0 h 547"/>
                    <a:gd name="T44" fmla="*/ 1 w 582"/>
                    <a:gd name="T45" fmla="*/ 0 h 547"/>
                    <a:gd name="T46" fmla="*/ 0 w 582"/>
                    <a:gd name="T47" fmla="*/ 0 h 547"/>
                    <a:gd name="T48" fmla="*/ 0 w 582"/>
                    <a:gd name="T49" fmla="*/ 0 h 547"/>
                    <a:gd name="T50" fmla="*/ 0 w 582"/>
                    <a:gd name="T51" fmla="*/ 0 h 547"/>
                    <a:gd name="T52" fmla="*/ 0 w 582"/>
                    <a:gd name="T53" fmla="*/ 1 h 547"/>
                    <a:gd name="T54" fmla="*/ 1 w 582"/>
                    <a:gd name="T55" fmla="*/ 1 h 547"/>
                    <a:gd name="T56" fmla="*/ 1 w 582"/>
                    <a:gd name="T57" fmla="*/ 1 h 547"/>
                    <a:gd name="T58" fmla="*/ 2 w 582"/>
                    <a:gd name="T59" fmla="*/ 2 h 547"/>
                    <a:gd name="T60" fmla="*/ 2 w 582"/>
                    <a:gd name="T61" fmla="*/ 2 h 547"/>
                    <a:gd name="T62" fmla="*/ 2 w 582"/>
                    <a:gd name="T63" fmla="*/ 2 h 5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2"/>
                    <a:gd name="T97" fmla="*/ 0 h 547"/>
                    <a:gd name="T98" fmla="*/ 582 w 582"/>
                    <a:gd name="T99" fmla="*/ 547 h 5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2" h="547">
                      <a:moveTo>
                        <a:pt x="546" y="522"/>
                      </a:moveTo>
                      <a:lnTo>
                        <a:pt x="568" y="478"/>
                      </a:lnTo>
                      <a:lnTo>
                        <a:pt x="582" y="425"/>
                      </a:lnTo>
                      <a:lnTo>
                        <a:pt x="582" y="370"/>
                      </a:lnTo>
                      <a:lnTo>
                        <a:pt x="576" y="310"/>
                      </a:lnTo>
                      <a:lnTo>
                        <a:pt x="562" y="254"/>
                      </a:lnTo>
                      <a:lnTo>
                        <a:pt x="546" y="199"/>
                      </a:lnTo>
                      <a:lnTo>
                        <a:pt x="524" y="153"/>
                      </a:lnTo>
                      <a:lnTo>
                        <a:pt x="499" y="114"/>
                      </a:lnTo>
                      <a:lnTo>
                        <a:pt x="505" y="180"/>
                      </a:lnTo>
                      <a:lnTo>
                        <a:pt x="505" y="245"/>
                      </a:lnTo>
                      <a:lnTo>
                        <a:pt x="497" y="307"/>
                      </a:lnTo>
                      <a:lnTo>
                        <a:pt x="481" y="370"/>
                      </a:lnTo>
                      <a:lnTo>
                        <a:pt x="453" y="378"/>
                      </a:lnTo>
                      <a:lnTo>
                        <a:pt x="405" y="354"/>
                      </a:lnTo>
                      <a:lnTo>
                        <a:pt x="342" y="305"/>
                      </a:lnTo>
                      <a:lnTo>
                        <a:pt x="277" y="245"/>
                      </a:lnTo>
                      <a:lnTo>
                        <a:pt x="211" y="183"/>
                      </a:lnTo>
                      <a:lnTo>
                        <a:pt x="162" y="123"/>
                      </a:lnTo>
                      <a:lnTo>
                        <a:pt x="133" y="77"/>
                      </a:lnTo>
                      <a:lnTo>
                        <a:pt x="136" y="55"/>
                      </a:lnTo>
                      <a:lnTo>
                        <a:pt x="157" y="65"/>
                      </a:lnTo>
                      <a:lnTo>
                        <a:pt x="195" y="98"/>
                      </a:lnTo>
                      <a:lnTo>
                        <a:pt x="241" y="144"/>
                      </a:lnTo>
                      <a:lnTo>
                        <a:pt x="293" y="199"/>
                      </a:lnTo>
                      <a:lnTo>
                        <a:pt x="345" y="250"/>
                      </a:lnTo>
                      <a:lnTo>
                        <a:pt x="391" y="294"/>
                      </a:lnTo>
                      <a:lnTo>
                        <a:pt x="426" y="319"/>
                      </a:lnTo>
                      <a:lnTo>
                        <a:pt x="448" y="316"/>
                      </a:lnTo>
                      <a:lnTo>
                        <a:pt x="453" y="286"/>
                      </a:lnTo>
                      <a:lnTo>
                        <a:pt x="453" y="256"/>
                      </a:lnTo>
                      <a:lnTo>
                        <a:pt x="453" y="226"/>
                      </a:lnTo>
                      <a:lnTo>
                        <a:pt x="453" y="194"/>
                      </a:lnTo>
                      <a:lnTo>
                        <a:pt x="432" y="171"/>
                      </a:lnTo>
                      <a:lnTo>
                        <a:pt x="410" y="150"/>
                      </a:lnTo>
                      <a:lnTo>
                        <a:pt x="386" y="125"/>
                      </a:lnTo>
                      <a:lnTo>
                        <a:pt x="361" y="104"/>
                      </a:lnTo>
                      <a:lnTo>
                        <a:pt x="333" y="85"/>
                      </a:lnTo>
                      <a:lnTo>
                        <a:pt x="310" y="63"/>
                      </a:lnTo>
                      <a:lnTo>
                        <a:pt x="280" y="47"/>
                      </a:lnTo>
                      <a:lnTo>
                        <a:pt x="252" y="30"/>
                      </a:lnTo>
                      <a:lnTo>
                        <a:pt x="225" y="22"/>
                      </a:lnTo>
                      <a:lnTo>
                        <a:pt x="198" y="17"/>
                      </a:lnTo>
                      <a:lnTo>
                        <a:pt x="171" y="17"/>
                      </a:lnTo>
                      <a:lnTo>
                        <a:pt x="141" y="17"/>
                      </a:lnTo>
                      <a:lnTo>
                        <a:pt x="114" y="17"/>
                      </a:lnTo>
                      <a:lnTo>
                        <a:pt x="86" y="17"/>
                      </a:lnTo>
                      <a:lnTo>
                        <a:pt x="60" y="12"/>
                      </a:lnTo>
                      <a:lnTo>
                        <a:pt x="33" y="0"/>
                      </a:lnTo>
                      <a:lnTo>
                        <a:pt x="8" y="33"/>
                      </a:lnTo>
                      <a:lnTo>
                        <a:pt x="0" y="71"/>
                      </a:lnTo>
                      <a:lnTo>
                        <a:pt x="8" y="118"/>
                      </a:lnTo>
                      <a:lnTo>
                        <a:pt x="24" y="166"/>
                      </a:lnTo>
                      <a:lnTo>
                        <a:pt x="54" y="218"/>
                      </a:lnTo>
                      <a:lnTo>
                        <a:pt x="92" y="270"/>
                      </a:lnTo>
                      <a:lnTo>
                        <a:pt x="136" y="321"/>
                      </a:lnTo>
                      <a:lnTo>
                        <a:pt x="185" y="370"/>
                      </a:lnTo>
                      <a:lnTo>
                        <a:pt x="236" y="419"/>
                      </a:lnTo>
                      <a:lnTo>
                        <a:pt x="291" y="460"/>
                      </a:lnTo>
                      <a:lnTo>
                        <a:pt x="345" y="495"/>
                      </a:lnTo>
                      <a:lnTo>
                        <a:pt x="396" y="522"/>
                      </a:lnTo>
                      <a:lnTo>
                        <a:pt x="442" y="538"/>
                      </a:lnTo>
                      <a:lnTo>
                        <a:pt x="486" y="547"/>
                      </a:lnTo>
                      <a:lnTo>
                        <a:pt x="522" y="541"/>
                      </a:lnTo>
                      <a:lnTo>
                        <a:pt x="546" y="522"/>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5" name="Freeform 409"/>
                <p:cNvSpPr>
                  <a:spLocks/>
                </p:cNvSpPr>
                <p:nvPr/>
              </p:nvSpPr>
              <p:spPr bwMode="auto">
                <a:xfrm>
                  <a:off x="4772" y="1346"/>
                  <a:ext cx="32" cy="45"/>
                </a:xfrm>
                <a:custGeom>
                  <a:avLst/>
                  <a:gdLst>
                    <a:gd name="T0" fmla="*/ 0 w 128"/>
                    <a:gd name="T1" fmla="*/ 0 h 179"/>
                    <a:gd name="T2" fmla="*/ 1 w 128"/>
                    <a:gd name="T3" fmla="*/ 1 h 179"/>
                    <a:gd name="T4" fmla="*/ 1 w 128"/>
                    <a:gd name="T5" fmla="*/ 1 h 179"/>
                    <a:gd name="T6" fmla="*/ 0 w 128"/>
                    <a:gd name="T7" fmla="*/ 1 h 179"/>
                    <a:gd name="T8" fmla="*/ 0 w 128"/>
                    <a:gd name="T9" fmla="*/ 1 h 179"/>
                    <a:gd name="T10" fmla="*/ 0 w 128"/>
                    <a:gd name="T11" fmla="*/ 1 h 179"/>
                    <a:gd name="T12" fmla="*/ 0 w 128"/>
                    <a:gd name="T13" fmla="*/ 0 h 179"/>
                    <a:gd name="T14" fmla="*/ 0 w 128"/>
                    <a:gd name="T15" fmla="*/ 0 h 179"/>
                    <a:gd name="T16" fmla="*/ 0 w 128"/>
                    <a:gd name="T17" fmla="*/ 0 h 179"/>
                    <a:gd name="T18" fmla="*/ 0 w 12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79"/>
                    <a:gd name="T32" fmla="*/ 128 w 12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79">
                      <a:moveTo>
                        <a:pt x="0" y="0"/>
                      </a:moveTo>
                      <a:lnTo>
                        <a:pt x="128" y="179"/>
                      </a:lnTo>
                      <a:lnTo>
                        <a:pt x="106" y="158"/>
                      </a:lnTo>
                      <a:lnTo>
                        <a:pt x="85" y="136"/>
                      </a:lnTo>
                      <a:lnTo>
                        <a:pt x="65" y="114"/>
                      </a:lnTo>
                      <a:lnTo>
                        <a:pt x="49" y="89"/>
                      </a:lnTo>
                      <a:lnTo>
                        <a:pt x="33" y="68"/>
                      </a:lnTo>
                      <a:lnTo>
                        <a:pt x="19" y="43"/>
                      </a:lnTo>
                      <a:lnTo>
                        <a:pt x="9" y="22"/>
                      </a:lnTo>
                      <a:lnTo>
                        <a:pt x="0" y="0"/>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6" name="Freeform 410"/>
                <p:cNvSpPr>
                  <a:spLocks/>
                </p:cNvSpPr>
                <p:nvPr/>
              </p:nvSpPr>
              <p:spPr bwMode="auto">
                <a:xfrm>
                  <a:off x="4769" y="1331"/>
                  <a:ext cx="52" cy="75"/>
                </a:xfrm>
                <a:custGeom>
                  <a:avLst/>
                  <a:gdLst>
                    <a:gd name="T0" fmla="*/ 0 w 207"/>
                    <a:gd name="T1" fmla="*/ 0 h 299"/>
                    <a:gd name="T2" fmla="*/ 1 w 207"/>
                    <a:gd name="T3" fmla="*/ 1 h 299"/>
                    <a:gd name="T4" fmla="*/ 1 w 207"/>
                    <a:gd name="T5" fmla="*/ 1 h 299"/>
                    <a:gd name="T6" fmla="*/ 1 w 207"/>
                    <a:gd name="T7" fmla="*/ 1 h 299"/>
                    <a:gd name="T8" fmla="*/ 1 w 207"/>
                    <a:gd name="T9" fmla="*/ 1 h 299"/>
                    <a:gd name="T10" fmla="*/ 0 w 207"/>
                    <a:gd name="T11" fmla="*/ 1 h 299"/>
                    <a:gd name="T12" fmla="*/ 0 w 207"/>
                    <a:gd name="T13" fmla="*/ 1 h 299"/>
                    <a:gd name="T14" fmla="*/ 0 w 207"/>
                    <a:gd name="T15" fmla="*/ 0 h 299"/>
                    <a:gd name="T16" fmla="*/ 0 w 207"/>
                    <a:gd name="T17" fmla="*/ 0 h 299"/>
                    <a:gd name="T18" fmla="*/ 0 w 207"/>
                    <a:gd name="T19" fmla="*/ 0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7"/>
                    <a:gd name="T31" fmla="*/ 0 h 299"/>
                    <a:gd name="T32" fmla="*/ 207 w 207"/>
                    <a:gd name="T33" fmla="*/ 299 h 2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7" h="299">
                      <a:moveTo>
                        <a:pt x="0" y="0"/>
                      </a:moveTo>
                      <a:lnTo>
                        <a:pt x="207" y="299"/>
                      </a:lnTo>
                      <a:lnTo>
                        <a:pt x="166" y="266"/>
                      </a:lnTo>
                      <a:lnTo>
                        <a:pt x="129" y="231"/>
                      </a:lnTo>
                      <a:lnTo>
                        <a:pt x="93" y="193"/>
                      </a:lnTo>
                      <a:lnTo>
                        <a:pt x="63" y="152"/>
                      </a:lnTo>
                      <a:lnTo>
                        <a:pt x="36" y="114"/>
                      </a:lnTo>
                      <a:lnTo>
                        <a:pt x="16" y="73"/>
                      </a:lnTo>
                      <a:lnTo>
                        <a:pt x="6" y="35"/>
                      </a:lnTo>
                      <a:lnTo>
                        <a:pt x="0" y="0"/>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7" name="Freeform 411"/>
                <p:cNvSpPr>
                  <a:spLocks/>
                </p:cNvSpPr>
                <p:nvPr/>
              </p:nvSpPr>
              <p:spPr bwMode="auto">
                <a:xfrm>
                  <a:off x="4769" y="1325"/>
                  <a:ext cx="66" cy="91"/>
                </a:xfrm>
                <a:custGeom>
                  <a:avLst/>
                  <a:gdLst>
                    <a:gd name="T0" fmla="*/ 1 w 261"/>
                    <a:gd name="T1" fmla="*/ 1 h 364"/>
                    <a:gd name="T2" fmla="*/ 0 w 261"/>
                    <a:gd name="T3" fmla="*/ 0 h 364"/>
                    <a:gd name="T4" fmla="*/ 0 w 261"/>
                    <a:gd name="T5" fmla="*/ 0 h 364"/>
                    <a:gd name="T6" fmla="*/ 0 w 261"/>
                    <a:gd name="T7" fmla="*/ 0 h 364"/>
                    <a:gd name="T8" fmla="*/ 0 w 261"/>
                    <a:gd name="T9" fmla="*/ 0 h 364"/>
                    <a:gd name="T10" fmla="*/ 0 w 261"/>
                    <a:gd name="T11" fmla="*/ 0 h 364"/>
                    <a:gd name="T12" fmla="*/ 1 w 261"/>
                    <a:gd name="T13" fmla="*/ 2 h 364"/>
                    <a:gd name="T14" fmla="*/ 1 w 261"/>
                    <a:gd name="T15" fmla="*/ 2 h 364"/>
                    <a:gd name="T16" fmla="*/ 1 w 261"/>
                    <a:gd name="T17" fmla="*/ 2 h 364"/>
                    <a:gd name="T18" fmla="*/ 1 w 261"/>
                    <a:gd name="T19" fmla="*/ 1 h 364"/>
                    <a:gd name="T20" fmla="*/ 1 w 261"/>
                    <a:gd name="T21" fmla="*/ 1 h 364"/>
                    <a:gd name="T22" fmla="*/ 1 w 261"/>
                    <a:gd name="T23" fmla="*/ 1 h 364"/>
                    <a:gd name="T24" fmla="*/ 1 w 261"/>
                    <a:gd name="T25" fmla="*/ 1 h 364"/>
                    <a:gd name="T26" fmla="*/ 1 w 261"/>
                    <a:gd name="T27" fmla="*/ 1 h 364"/>
                    <a:gd name="T28" fmla="*/ 1 w 261"/>
                    <a:gd name="T29" fmla="*/ 1 h 3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364"/>
                    <a:gd name="T47" fmla="*/ 261 w 261"/>
                    <a:gd name="T48" fmla="*/ 364 h 3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364">
                      <a:moveTo>
                        <a:pt x="139" y="263"/>
                      </a:moveTo>
                      <a:lnTo>
                        <a:pt x="11" y="84"/>
                      </a:lnTo>
                      <a:lnTo>
                        <a:pt x="4" y="60"/>
                      </a:lnTo>
                      <a:lnTo>
                        <a:pt x="0" y="37"/>
                      </a:lnTo>
                      <a:lnTo>
                        <a:pt x="0" y="19"/>
                      </a:lnTo>
                      <a:lnTo>
                        <a:pt x="4" y="0"/>
                      </a:lnTo>
                      <a:lnTo>
                        <a:pt x="261" y="364"/>
                      </a:lnTo>
                      <a:lnTo>
                        <a:pt x="247" y="353"/>
                      </a:lnTo>
                      <a:lnTo>
                        <a:pt x="231" y="342"/>
                      </a:lnTo>
                      <a:lnTo>
                        <a:pt x="215" y="332"/>
                      </a:lnTo>
                      <a:lnTo>
                        <a:pt x="201" y="318"/>
                      </a:lnTo>
                      <a:lnTo>
                        <a:pt x="185" y="304"/>
                      </a:lnTo>
                      <a:lnTo>
                        <a:pt x="169" y="291"/>
                      </a:lnTo>
                      <a:lnTo>
                        <a:pt x="152" y="277"/>
                      </a:lnTo>
                      <a:lnTo>
                        <a:pt x="139" y="263"/>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8" name="Freeform 412"/>
                <p:cNvSpPr>
                  <a:spLocks/>
                </p:cNvSpPr>
                <p:nvPr/>
              </p:nvSpPr>
              <p:spPr bwMode="auto">
                <a:xfrm>
                  <a:off x="4769" y="1321"/>
                  <a:ext cx="78" cy="102"/>
                </a:xfrm>
                <a:custGeom>
                  <a:avLst/>
                  <a:gdLst>
                    <a:gd name="T0" fmla="*/ 1 w 313"/>
                    <a:gd name="T1" fmla="*/ 1 h 410"/>
                    <a:gd name="T2" fmla="*/ 0 w 313"/>
                    <a:gd name="T3" fmla="*/ 0 h 410"/>
                    <a:gd name="T4" fmla="*/ 0 w 313"/>
                    <a:gd name="T5" fmla="*/ 0 h 410"/>
                    <a:gd name="T6" fmla="*/ 0 w 313"/>
                    <a:gd name="T7" fmla="*/ 0 h 410"/>
                    <a:gd name="T8" fmla="*/ 0 w 313"/>
                    <a:gd name="T9" fmla="*/ 0 h 410"/>
                    <a:gd name="T10" fmla="*/ 0 w 313"/>
                    <a:gd name="T11" fmla="*/ 0 h 410"/>
                    <a:gd name="T12" fmla="*/ 0 w 313"/>
                    <a:gd name="T13" fmla="*/ 0 h 410"/>
                    <a:gd name="T14" fmla="*/ 0 w 313"/>
                    <a:gd name="T15" fmla="*/ 0 h 410"/>
                    <a:gd name="T16" fmla="*/ 0 w 313"/>
                    <a:gd name="T17" fmla="*/ 0 h 410"/>
                    <a:gd name="T18" fmla="*/ 1 w 313"/>
                    <a:gd name="T19" fmla="*/ 1 h 410"/>
                    <a:gd name="T20" fmla="*/ 1 w 313"/>
                    <a:gd name="T21" fmla="*/ 1 h 410"/>
                    <a:gd name="T22" fmla="*/ 1 w 313"/>
                    <a:gd name="T23" fmla="*/ 1 h 410"/>
                    <a:gd name="T24" fmla="*/ 1 w 313"/>
                    <a:gd name="T25" fmla="*/ 1 h 410"/>
                    <a:gd name="T26" fmla="*/ 1 w 313"/>
                    <a:gd name="T27" fmla="*/ 1 h 410"/>
                    <a:gd name="T28" fmla="*/ 1 w 313"/>
                    <a:gd name="T29" fmla="*/ 1 h 410"/>
                    <a:gd name="T30" fmla="*/ 1 w 313"/>
                    <a:gd name="T31" fmla="*/ 1 h 410"/>
                    <a:gd name="T32" fmla="*/ 1 w 313"/>
                    <a:gd name="T33" fmla="*/ 1 h 410"/>
                    <a:gd name="T34" fmla="*/ 1 w 313"/>
                    <a:gd name="T35" fmla="*/ 1 h 4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3"/>
                    <a:gd name="T55" fmla="*/ 0 h 410"/>
                    <a:gd name="T56" fmla="*/ 313 w 313"/>
                    <a:gd name="T57" fmla="*/ 410 h 4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3" h="410">
                      <a:moveTo>
                        <a:pt x="207" y="342"/>
                      </a:moveTo>
                      <a:lnTo>
                        <a:pt x="0" y="43"/>
                      </a:lnTo>
                      <a:lnTo>
                        <a:pt x="0" y="32"/>
                      </a:lnTo>
                      <a:lnTo>
                        <a:pt x="4" y="18"/>
                      </a:lnTo>
                      <a:lnTo>
                        <a:pt x="6" y="7"/>
                      </a:lnTo>
                      <a:lnTo>
                        <a:pt x="11" y="0"/>
                      </a:lnTo>
                      <a:lnTo>
                        <a:pt x="16" y="0"/>
                      </a:lnTo>
                      <a:lnTo>
                        <a:pt x="20" y="0"/>
                      </a:lnTo>
                      <a:lnTo>
                        <a:pt x="22" y="2"/>
                      </a:lnTo>
                      <a:lnTo>
                        <a:pt x="313" y="410"/>
                      </a:lnTo>
                      <a:lnTo>
                        <a:pt x="300" y="404"/>
                      </a:lnTo>
                      <a:lnTo>
                        <a:pt x="286" y="396"/>
                      </a:lnTo>
                      <a:lnTo>
                        <a:pt x="272" y="388"/>
                      </a:lnTo>
                      <a:lnTo>
                        <a:pt x="261" y="380"/>
                      </a:lnTo>
                      <a:lnTo>
                        <a:pt x="247" y="372"/>
                      </a:lnTo>
                      <a:lnTo>
                        <a:pt x="235" y="364"/>
                      </a:lnTo>
                      <a:lnTo>
                        <a:pt x="221" y="353"/>
                      </a:lnTo>
                      <a:lnTo>
                        <a:pt x="207" y="342"/>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9" name="Freeform 413"/>
                <p:cNvSpPr>
                  <a:spLocks/>
                </p:cNvSpPr>
                <p:nvPr/>
              </p:nvSpPr>
              <p:spPr bwMode="auto">
                <a:xfrm>
                  <a:off x="4770" y="1321"/>
                  <a:ext cx="87" cy="107"/>
                </a:xfrm>
                <a:custGeom>
                  <a:avLst/>
                  <a:gdLst>
                    <a:gd name="T0" fmla="*/ 1 w 347"/>
                    <a:gd name="T1" fmla="*/ 1 h 429"/>
                    <a:gd name="T2" fmla="*/ 0 w 347"/>
                    <a:gd name="T3" fmla="*/ 0 h 429"/>
                    <a:gd name="T4" fmla="*/ 0 w 347"/>
                    <a:gd name="T5" fmla="*/ 0 h 429"/>
                    <a:gd name="T6" fmla="*/ 0 w 347"/>
                    <a:gd name="T7" fmla="*/ 0 h 429"/>
                    <a:gd name="T8" fmla="*/ 0 w 347"/>
                    <a:gd name="T9" fmla="*/ 0 h 429"/>
                    <a:gd name="T10" fmla="*/ 0 w 347"/>
                    <a:gd name="T11" fmla="*/ 0 h 429"/>
                    <a:gd name="T12" fmla="*/ 0 w 347"/>
                    <a:gd name="T13" fmla="*/ 0 h 429"/>
                    <a:gd name="T14" fmla="*/ 0 w 347"/>
                    <a:gd name="T15" fmla="*/ 0 h 429"/>
                    <a:gd name="T16" fmla="*/ 0 w 347"/>
                    <a:gd name="T17" fmla="*/ 0 h 429"/>
                    <a:gd name="T18" fmla="*/ 0 w 347"/>
                    <a:gd name="T19" fmla="*/ 0 h 429"/>
                    <a:gd name="T20" fmla="*/ 1 w 347"/>
                    <a:gd name="T21" fmla="*/ 0 h 429"/>
                    <a:gd name="T22" fmla="*/ 1 w 347"/>
                    <a:gd name="T23" fmla="*/ 0 h 429"/>
                    <a:gd name="T24" fmla="*/ 1 w 347"/>
                    <a:gd name="T25" fmla="*/ 0 h 429"/>
                    <a:gd name="T26" fmla="*/ 1 w 347"/>
                    <a:gd name="T27" fmla="*/ 0 h 429"/>
                    <a:gd name="T28" fmla="*/ 1 w 347"/>
                    <a:gd name="T29" fmla="*/ 0 h 429"/>
                    <a:gd name="T30" fmla="*/ 2 w 347"/>
                    <a:gd name="T31" fmla="*/ 2 h 429"/>
                    <a:gd name="T32" fmla="*/ 1 w 347"/>
                    <a:gd name="T33" fmla="*/ 1 h 429"/>
                    <a:gd name="T34" fmla="*/ 1 w 347"/>
                    <a:gd name="T35" fmla="*/ 1 h 429"/>
                    <a:gd name="T36" fmla="*/ 1 w 347"/>
                    <a:gd name="T37" fmla="*/ 1 h 429"/>
                    <a:gd name="T38" fmla="*/ 1 w 347"/>
                    <a:gd name="T39" fmla="*/ 1 h 429"/>
                    <a:gd name="T40" fmla="*/ 1 w 347"/>
                    <a:gd name="T41" fmla="*/ 1 h 429"/>
                    <a:gd name="T42" fmla="*/ 1 w 347"/>
                    <a:gd name="T43" fmla="*/ 1 h 429"/>
                    <a:gd name="T44" fmla="*/ 1 w 347"/>
                    <a:gd name="T45" fmla="*/ 1 h 429"/>
                    <a:gd name="T46" fmla="*/ 1 w 347"/>
                    <a:gd name="T47" fmla="*/ 1 h 4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7"/>
                    <a:gd name="T73" fmla="*/ 0 h 429"/>
                    <a:gd name="T74" fmla="*/ 347 w 347"/>
                    <a:gd name="T75" fmla="*/ 429 h 4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7" h="429">
                      <a:moveTo>
                        <a:pt x="257" y="380"/>
                      </a:moveTo>
                      <a:lnTo>
                        <a:pt x="0" y="16"/>
                      </a:lnTo>
                      <a:lnTo>
                        <a:pt x="0" y="10"/>
                      </a:lnTo>
                      <a:lnTo>
                        <a:pt x="2" y="7"/>
                      </a:lnTo>
                      <a:lnTo>
                        <a:pt x="5" y="2"/>
                      </a:lnTo>
                      <a:lnTo>
                        <a:pt x="7" y="0"/>
                      </a:lnTo>
                      <a:lnTo>
                        <a:pt x="16" y="2"/>
                      </a:lnTo>
                      <a:lnTo>
                        <a:pt x="26" y="2"/>
                      </a:lnTo>
                      <a:lnTo>
                        <a:pt x="37" y="2"/>
                      </a:lnTo>
                      <a:lnTo>
                        <a:pt x="46" y="2"/>
                      </a:lnTo>
                      <a:lnTo>
                        <a:pt x="92" y="70"/>
                      </a:lnTo>
                      <a:lnTo>
                        <a:pt x="100" y="83"/>
                      </a:lnTo>
                      <a:lnTo>
                        <a:pt x="111" y="100"/>
                      </a:lnTo>
                      <a:lnTo>
                        <a:pt x="127" y="119"/>
                      </a:lnTo>
                      <a:lnTo>
                        <a:pt x="146" y="141"/>
                      </a:lnTo>
                      <a:lnTo>
                        <a:pt x="347" y="429"/>
                      </a:lnTo>
                      <a:lnTo>
                        <a:pt x="336" y="423"/>
                      </a:lnTo>
                      <a:lnTo>
                        <a:pt x="325" y="420"/>
                      </a:lnTo>
                      <a:lnTo>
                        <a:pt x="314" y="415"/>
                      </a:lnTo>
                      <a:lnTo>
                        <a:pt x="303" y="410"/>
                      </a:lnTo>
                      <a:lnTo>
                        <a:pt x="293" y="404"/>
                      </a:lnTo>
                      <a:lnTo>
                        <a:pt x="282" y="396"/>
                      </a:lnTo>
                      <a:lnTo>
                        <a:pt x="268" y="388"/>
                      </a:lnTo>
                      <a:lnTo>
                        <a:pt x="257" y="380"/>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0" name="Freeform 414"/>
                <p:cNvSpPr>
                  <a:spLocks/>
                </p:cNvSpPr>
                <p:nvPr/>
              </p:nvSpPr>
              <p:spPr bwMode="auto">
                <a:xfrm>
                  <a:off x="4775" y="1321"/>
                  <a:ext cx="91" cy="110"/>
                </a:xfrm>
                <a:custGeom>
                  <a:avLst/>
                  <a:gdLst>
                    <a:gd name="T0" fmla="*/ 1 w 367"/>
                    <a:gd name="T1" fmla="*/ 1 h 441"/>
                    <a:gd name="T2" fmla="*/ 0 w 367"/>
                    <a:gd name="T3" fmla="*/ 0 h 441"/>
                    <a:gd name="T4" fmla="*/ 0 w 367"/>
                    <a:gd name="T5" fmla="*/ 0 h 441"/>
                    <a:gd name="T6" fmla="*/ 0 w 367"/>
                    <a:gd name="T7" fmla="*/ 0 h 441"/>
                    <a:gd name="T8" fmla="*/ 0 w 367"/>
                    <a:gd name="T9" fmla="*/ 0 h 441"/>
                    <a:gd name="T10" fmla="*/ 0 w 367"/>
                    <a:gd name="T11" fmla="*/ 0 h 441"/>
                    <a:gd name="T12" fmla="*/ 0 w 367"/>
                    <a:gd name="T13" fmla="*/ 0 h 441"/>
                    <a:gd name="T14" fmla="*/ 0 w 367"/>
                    <a:gd name="T15" fmla="*/ 0 h 441"/>
                    <a:gd name="T16" fmla="*/ 0 w 367"/>
                    <a:gd name="T17" fmla="*/ 0 h 441"/>
                    <a:gd name="T18" fmla="*/ 0 w 367"/>
                    <a:gd name="T19" fmla="*/ 0 h 441"/>
                    <a:gd name="T20" fmla="*/ 0 w 367"/>
                    <a:gd name="T21" fmla="*/ 0 h 441"/>
                    <a:gd name="T22" fmla="*/ 0 w 367"/>
                    <a:gd name="T23" fmla="*/ 0 h 441"/>
                    <a:gd name="T24" fmla="*/ 0 w 367"/>
                    <a:gd name="T25" fmla="*/ 0 h 441"/>
                    <a:gd name="T26" fmla="*/ 0 w 367"/>
                    <a:gd name="T27" fmla="*/ 0 h 441"/>
                    <a:gd name="T28" fmla="*/ 0 w 367"/>
                    <a:gd name="T29" fmla="*/ 0 h 441"/>
                    <a:gd name="T30" fmla="*/ 0 w 367"/>
                    <a:gd name="T31" fmla="*/ 0 h 441"/>
                    <a:gd name="T32" fmla="*/ 0 w 367"/>
                    <a:gd name="T33" fmla="*/ 1 h 441"/>
                    <a:gd name="T34" fmla="*/ 1 w 367"/>
                    <a:gd name="T35" fmla="*/ 1 h 441"/>
                    <a:gd name="T36" fmla="*/ 1 w 367"/>
                    <a:gd name="T37" fmla="*/ 1 h 441"/>
                    <a:gd name="T38" fmla="*/ 1 w 367"/>
                    <a:gd name="T39" fmla="*/ 2 h 441"/>
                    <a:gd name="T40" fmla="*/ 1 w 367"/>
                    <a:gd name="T41" fmla="*/ 2 h 441"/>
                    <a:gd name="T42" fmla="*/ 1 w 367"/>
                    <a:gd name="T43" fmla="*/ 2 h 441"/>
                    <a:gd name="T44" fmla="*/ 1 w 367"/>
                    <a:gd name="T45" fmla="*/ 1 h 441"/>
                    <a:gd name="T46" fmla="*/ 1 w 367"/>
                    <a:gd name="T47" fmla="*/ 1 h 4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441"/>
                    <a:gd name="T74" fmla="*/ 367 w 367"/>
                    <a:gd name="T75" fmla="*/ 441 h 4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441">
                      <a:moveTo>
                        <a:pt x="291" y="408"/>
                      </a:moveTo>
                      <a:lnTo>
                        <a:pt x="0" y="0"/>
                      </a:lnTo>
                      <a:lnTo>
                        <a:pt x="14" y="0"/>
                      </a:lnTo>
                      <a:lnTo>
                        <a:pt x="28" y="3"/>
                      </a:lnTo>
                      <a:lnTo>
                        <a:pt x="41" y="5"/>
                      </a:lnTo>
                      <a:lnTo>
                        <a:pt x="54" y="5"/>
                      </a:lnTo>
                      <a:lnTo>
                        <a:pt x="82" y="38"/>
                      </a:lnTo>
                      <a:lnTo>
                        <a:pt x="82" y="41"/>
                      </a:lnTo>
                      <a:lnTo>
                        <a:pt x="79" y="38"/>
                      </a:lnTo>
                      <a:lnTo>
                        <a:pt x="77" y="38"/>
                      </a:lnTo>
                      <a:lnTo>
                        <a:pt x="74" y="41"/>
                      </a:lnTo>
                      <a:lnTo>
                        <a:pt x="68" y="49"/>
                      </a:lnTo>
                      <a:lnTo>
                        <a:pt x="74" y="65"/>
                      </a:lnTo>
                      <a:lnTo>
                        <a:pt x="84" y="87"/>
                      </a:lnTo>
                      <a:lnTo>
                        <a:pt x="103" y="114"/>
                      </a:lnTo>
                      <a:lnTo>
                        <a:pt x="130" y="144"/>
                      </a:lnTo>
                      <a:lnTo>
                        <a:pt x="160" y="176"/>
                      </a:lnTo>
                      <a:lnTo>
                        <a:pt x="193" y="212"/>
                      </a:lnTo>
                      <a:lnTo>
                        <a:pt x="229" y="245"/>
                      </a:lnTo>
                      <a:lnTo>
                        <a:pt x="367" y="441"/>
                      </a:lnTo>
                      <a:lnTo>
                        <a:pt x="348" y="438"/>
                      </a:lnTo>
                      <a:lnTo>
                        <a:pt x="329" y="429"/>
                      </a:lnTo>
                      <a:lnTo>
                        <a:pt x="310" y="418"/>
                      </a:lnTo>
                      <a:lnTo>
                        <a:pt x="291" y="40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1" name="Freeform 415"/>
                <p:cNvSpPr>
                  <a:spLocks noEditPoints="1"/>
                </p:cNvSpPr>
                <p:nvPr/>
              </p:nvSpPr>
              <p:spPr bwMode="auto">
                <a:xfrm>
                  <a:off x="4782" y="1321"/>
                  <a:ext cx="92" cy="112"/>
                </a:xfrm>
                <a:custGeom>
                  <a:avLst/>
                  <a:gdLst>
                    <a:gd name="T0" fmla="*/ 1 w 369"/>
                    <a:gd name="T1" fmla="*/ 2 h 448"/>
                    <a:gd name="T2" fmla="*/ 0 w 369"/>
                    <a:gd name="T3" fmla="*/ 1 h 448"/>
                    <a:gd name="T4" fmla="*/ 0 w 369"/>
                    <a:gd name="T5" fmla="*/ 1 h 448"/>
                    <a:gd name="T6" fmla="*/ 0 w 369"/>
                    <a:gd name="T7" fmla="*/ 1 h 448"/>
                    <a:gd name="T8" fmla="*/ 0 w 369"/>
                    <a:gd name="T9" fmla="*/ 1 h 448"/>
                    <a:gd name="T10" fmla="*/ 1 w 369"/>
                    <a:gd name="T11" fmla="*/ 1 h 448"/>
                    <a:gd name="T12" fmla="*/ 1 w 369"/>
                    <a:gd name="T13" fmla="*/ 1 h 448"/>
                    <a:gd name="T14" fmla="*/ 1 w 369"/>
                    <a:gd name="T15" fmla="*/ 1 h 448"/>
                    <a:gd name="T16" fmla="*/ 1 w 369"/>
                    <a:gd name="T17" fmla="*/ 1 h 448"/>
                    <a:gd name="T18" fmla="*/ 1 w 369"/>
                    <a:gd name="T19" fmla="*/ 1 h 448"/>
                    <a:gd name="T20" fmla="*/ 1 w 369"/>
                    <a:gd name="T21" fmla="*/ 2 h 448"/>
                    <a:gd name="T22" fmla="*/ 1 w 369"/>
                    <a:gd name="T23" fmla="*/ 2 h 448"/>
                    <a:gd name="T24" fmla="*/ 1 w 369"/>
                    <a:gd name="T25" fmla="*/ 2 h 448"/>
                    <a:gd name="T26" fmla="*/ 1 w 369"/>
                    <a:gd name="T27" fmla="*/ 2 h 448"/>
                    <a:gd name="T28" fmla="*/ 1 w 369"/>
                    <a:gd name="T29" fmla="*/ 2 h 448"/>
                    <a:gd name="T30" fmla="*/ 0 w 369"/>
                    <a:gd name="T31" fmla="*/ 0 h 448"/>
                    <a:gd name="T32" fmla="*/ 0 w 369"/>
                    <a:gd name="T33" fmla="*/ 0 h 448"/>
                    <a:gd name="T34" fmla="*/ 0 w 369"/>
                    <a:gd name="T35" fmla="*/ 0 h 448"/>
                    <a:gd name="T36" fmla="*/ 0 w 369"/>
                    <a:gd name="T37" fmla="*/ 0 h 448"/>
                    <a:gd name="T38" fmla="*/ 0 w 369"/>
                    <a:gd name="T39" fmla="*/ 0 h 448"/>
                    <a:gd name="T40" fmla="*/ 0 w 369"/>
                    <a:gd name="T41" fmla="*/ 0 h 448"/>
                    <a:gd name="T42" fmla="*/ 0 w 369"/>
                    <a:gd name="T43" fmla="*/ 0 h 448"/>
                    <a:gd name="T44" fmla="*/ 0 w 369"/>
                    <a:gd name="T45" fmla="*/ 0 h 448"/>
                    <a:gd name="T46" fmla="*/ 0 w 369"/>
                    <a:gd name="T47" fmla="*/ 0 h 448"/>
                    <a:gd name="T48" fmla="*/ 0 w 369"/>
                    <a:gd name="T49" fmla="*/ 0 h 448"/>
                    <a:gd name="T50" fmla="*/ 0 w 369"/>
                    <a:gd name="T51" fmla="*/ 0 h 448"/>
                    <a:gd name="T52" fmla="*/ 0 w 369"/>
                    <a:gd name="T53" fmla="*/ 0 h 448"/>
                    <a:gd name="T54" fmla="*/ 0 w 369"/>
                    <a:gd name="T55" fmla="*/ 0 h 448"/>
                    <a:gd name="T56" fmla="*/ 0 w 369"/>
                    <a:gd name="T57" fmla="*/ 0 h 448"/>
                    <a:gd name="T58" fmla="*/ 0 w 369"/>
                    <a:gd name="T59" fmla="*/ 0 h 448"/>
                    <a:gd name="T60" fmla="*/ 0 w 369"/>
                    <a:gd name="T61" fmla="*/ 0 h 448"/>
                    <a:gd name="T62" fmla="*/ 0 w 369"/>
                    <a:gd name="T63" fmla="*/ 0 h 448"/>
                    <a:gd name="T64" fmla="*/ 0 w 369"/>
                    <a:gd name="T65" fmla="*/ 0 h 448"/>
                    <a:gd name="T66" fmla="*/ 0 w 369"/>
                    <a:gd name="T67" fmla="*/ 0 h 448"/>
                    <a:gd name="T68" fmla="*/ 0 w 369"/>
                    <a:gd name="T69" fmla="*/ 0 h 448"/>
                    <a:gd name="T70" fmla="*/ 0 w 369"/>
                    <a:gd name="T71" fmla="*/ 0 h 448"/>
                    <a:gd name="T72" fmla="*/ 0 w 369"/>
                    <a:gd name="T73" fmla="*/ 0 h 4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9"/>
                    <a:gd name="T112" fmla="*/ 0 h 448"/>
                    <a:gd name="T113" fmla="*/ 369 w 369"/>
                    <a:gd name="T114" fmla="*/ 448 h 4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9" h="448">
                      <a:moveTo>
                        <a:pt x="301" y="427"/>
                      </a:moveTo>
                      <a:lnTo>
                        <a:pt x="100" y="139"/>
                      </a:lnTo>
                      <a:lnTo>
                        <a:pt x="119" y="160"/>
                      </a:lnTo>
                      <a:lnTo>
                        <a:pt x="137" y="180"/>
                      </a:lnTo>
                      <a:lnTo>
                        <a:pt x="157" y="201"/>
                      </a:lnTo>
                      <a:lnTo>
                        <a:pt x="179" y="222"/>
                      </a:lnTo>
                      <a:lnTo>
                        <a:pt x="201" y="245"/>
                      </a:lnTo>
                      <a:lnTo>
                        <a:pt x="222" y="264"/>
                      </a:lnTo>
                      <a:lnTo>
                        <a:pt x="243" y="282"/>
                      </a:lnTo>
                      <a:lnTo>
                        <a:pt x="266" y="302"/>
                      </a:lnTo>
                      <a:lnTo>
                        <a:pt x="369" y="448"/>
                      </a:lnTo>
                      <a:lnTo>
                        <a:pt x="356" y="446"/>
                      </a:lnTo>
                      <a:lnTo>
                        <a:pt x="339" y="443"/>
                      </a:lnTo>
                      <a:lnTo>
                        <a:pt x="320" y="435"/>
                      </a:lnTo>
                      <a:lnTo>
                        <a:pt x="301" y="427"/>
                      </a:lnTo>
                      <a:close/>
                      <a:moveTo>
                        <a:pt x="46" y="68"/>
                      </a:moveTo>
                      <a:lnTo>
                        <a:pt x="0" y="0"/>
                      </a:lnTo>
                      <a:lnTo>
                        <a:pt x="13" y="3"/>
                      </a:lnTo>
                      <a:lnTo>
                        <a:pt x="26" y="3"/>
                      </a:lnTo>
                      <a:lnTo>
                        <a:pt x="40" y="3"/>
                      </a:lnTo>
                      <a:lnTo>
                        <a:pt x="54" y="0"/>
                      </a:lnTo>
                      <a:lnTo>
                        <a:pt x="81" y="38"/>
                      </a:lnTo>
                      <a:lnTo>
                        <a:pt x="75" y="35"/>
                      </a:lnTo>
                      <a:lnTo>
                        <a:pt x="67" y="33"/>
                      </a:lnTo>
                      <a:lnTo>
                        <a:pt x="62" y="30"/>
                      </a:lnTo>
                      <a:lnTo>
                        <a:pt x="56" y="30"/>
                      </a:lnTo>
                      <a:lnTo>
                        <a:pt x="54" y="33"/>
                      </a:lnTo>
                      <a:lnTo>
                        <a:pt x="54" y="35"/>
                      </a:lnTo>
                      <a:lnTo>
                        <a:pt x="54" y="38"/>
                      </a:lnTo>
                      <a:lnTo>
                        <a:pt x="54" y="41"/>
                      </a:lnTo>
                      <a:lnTo>
                        <a:pt x="51" y="38"/>
                      </a:lnTo>
                      <a:lnTo>
                        <a:pt x="49" y="38"/>
                      </a:lnTo>
                      <a:lnTo>
                        <a:pt x="46" y="41"/>
                      </a:lnTo>
                      <a:lnTo>
                        <a:pt x="43" y="46"/>
                      </a:lnTo>
                      <a:lnTo>
                        <a:pt x="43" y="51"/>
                      </a:lnTo>
                      <a:lnTo>
                        <a:pt x="43" y="60"/>
                      </a:lnTo>
                      <a:lnTo>
                        <a:pt x="46" y="68"/>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2" name="Freeform 416"/>
                <p:cNvSpPr>
                  <a:spLocks noEditPoints="1"/>
                </p:cNvSpPr>
                <p:nvPr/>
              </p:nvSpPr>
              <p:spPr bwMode="auto">
                <a:xfrm>
                  <a:off x="4788" y="1321"/>
                  <a:ext cx="94" cy="114"/>
                </a:xfrm>
                <a:custGeom>
                  <a:avLst/>
                  <a:gdLst>
                    <a:gd name="T0" fmla="*/ 1 w 376"/>
                    <a:gd name="T1" fmla="*/ 2 h 454"/>
                    <a:gd name="T2" fmla="*/ 1 w 376"/>
                    <a:gd name="T3" fmla="*/ 1 h 454"/>
                    <a:gd name="T4" fmla="*/ 1 w 376"/>
                    <a:gd name="T5" fmla="*/ 1 h 454"/>
                    <a:gd name="T6" fmla="*/ 1 w 376"/>
                    <a:gd name="T7" fmla="*/ 1 h 454"/>
                    <a:gd name="T8" fmla="*/ 1 w 376"/>
                    <a:gd name="T9" fmla="*/ 1 h 454"/>
                    <a:gd name="T10" fmla="*/ 1 w 376"/>
                    <a:gd name="T11" fmla="*/ 1 h 454"/>
                    <a:gd name="T12" fmla="*/ 1 w 376"/>
                    <a:gd name="T13" fmla="*/ 1 h 454"/>
                    <a:gd name="T14" fmla="*/ 1 w 376"/>
                    <a:gd name="T15" fmla="*/ 1 h 454"/>
                    <a:gd name="T16" fmla="*/ 1 w 376"/>
                    <a:gd name="T17" fmla="*/ 1 h 454"/>
                    <a:gd name="T18" fmla="*/ 1 w 376"/>
                    <a:gd name="T19" fmla="*/ 2 h 454"/>
                    <a:gd name="T20" fmla="*/ 2 w 376"/>
                    <a:gd name="T21" fmla="*/ 2 h 454"/>
                    <a:gd name="T22" fmla="*/ 2 w 376"/>
                    <a:gd name="T23" fmla="*/ 2 h 454"/>
                    <a:gd name="T24" fmla="*/ 2 w 376"/>
                    <a:gd name="T25" fmla="*/ 2 h 454"/>
                    <a:gd name="T26" fmla="*/ 1 w 376"/>
                    <a:gd name="T27" fmla="*/ 2 h 454"/>
                    <a:gd name="T28" fmla="*/ 1 w 376"/>
                    <a:gd name="T29" fmla="*/ 2 h 454"/>
                    <a:gd name="T30" fmla="*/ 0 w 376"/>
                    <a:gd name="T31" fmla="*/ 0 h 454"/>
                    <a:gd name="T32" fmla="*/ 0 w 376"/>
                    <a:gd name="T33" fmla="*/ 0 h 454"/>
                    <a:gd name="T34" fmla="*/ 0 w 376"/>
                    <a:gd name="T35" fmla="*/ 0 h 454"/>
                    <a:gd name="T36" fmla="*/ 0 w 376"/>
                    <a:gd name="T37" fmla="*/ 0 h 454"/>
                    <a:gd name="T38" fmla="*/ 0 w 376"/>
                    <a:gd name="T39" fmla="*/ 0 h 454"/>
                    <a:gd name="T40" fmla="*/ 0 w 376"/>
                    <a:gd name="T41" fmla="*/ 0 h 454"/>
                    <a:gd name="T42" fmla="*/ 1 w 376"/>
                    <a:gd name="T43" fmla="*/ 0 h 454"/>
                    <a:gd name="T44" fmla="*/ 0 w 376"/>
                    <a:gd name="T45" fmla="*/ 0 h 454"/>
                    <a:gd name="T46" fmla="*/ 0 w 376"/>
                    <a:gd name="T47" fmla="*/ 0 h 454"/>
                    <a:gd name="T48" fmla="*/ 0 w 376"/>
                    <a:gd name="T49" fmla="*/ 0 h 454"/>
                    <a:gd name="T50" fmla="*/ 0 w 376"/>
                    <a:gd name="T51" fmla="*/ 0 h 454"/>
                    <a:gd name="T52" fmla="*/ 0 w 376"/>
                    <a:gd name="T53" fmla="*/ 0 h 454"/>
                    <a:gd name="T54" fmla="*/ 0 w 376"/>
                    <a:gd name="T55" fmla="*/ 0 h 454"/>
                    <a:gd name="T56" fmla="*/ 0 w 376"/>
                    <a:gd name="T57" fmla="*/ 0 h 4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6"/>
                    <a:gd name="T88" fmla="*/ 0 h 454"/>
                    <a:gd name="T89" fmla="*/ 376 w 376"/>
                    <a:gd name="T90" fmla="*/ 454 h 4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6" h="454">
                      <a:moveTo>
                        <a:pt x="313" y="441"/>
                      </a:moveTo>
                      <a:lnTo>
                        <a:pt x="175" y="245"/>
                      </a:lnTo>
                      <a:lnTo>
                        <a:pt x="191" y="261"/>
                      </a:lnTo>
                      <a:lnTo>
                        <a:pt x="207" y="275"/>
                      </a:lnTo>
                      <a:lnTo>
                        <a:pt x="224" y="288"/>
                      </a:lnTo>
                      <a:lnTo>
                        <a:pt x="237" y="302"/>
                      </a:lnTo>
                      <a:lnTo>
                        <a:pt x="253" y="316"/>
                      </a:lnTo>
                      <a:lnTo>
                        <a:pt x="267" y="326"/>
                      </a:lnTo>
                      <a:lnTo>
                        <a:pt x="280" y="337"/>
                      </a:lnTo>
                      <a:lnTo>
                        <a:pt x="294" y="346"/>
                      </a:lnTo>
                      <a:lnTo>
                        <a:pt x="376" y="454"/>
                      </a:lnTo>
                      <a:lnTo>
                        <a:pt x="362" y="454"/>
                      </a:lnTo>
                      <a:lnTo>
                        <a:pt x="346" y="451"/>
                      </a:lnTo>
                      <a:lnTo>
                        <a:pt x="330" y="446"/>
                      </a:lnTo>
                      <a:lnTo>
                        <a:pt x="313" y="441"/>
                      </a:lnTo>
                      <a:close/>
                      <a:moveTo>
                        <a:pt x="28" y="38"/>
                      </a:moveTo>
                      <a:lnTo>
                        <a:pt x="0" y="5"/>
                      </a:lnTo>
                      <a:lnTo>
                        <a:pt x="14" y="5"/>
                      </a:lnTo>
                      <a:lnTo>
                        <a:pt x="28" y="3"/>
                      </a:lnTo>
                      <a:lnTo>
                        <a:pt x="41" y="0"/>
                      </a:lnTo>
                      <a:lnTo>
                        <a:pt x="55" y="0"/>
                      </a:lnTo>
                      <a:lnTo>
                        <a:pt x="109" y="79"/>
                      </a:lnTo>
                      <a:lnTo>
                        <a:pt x="85" y="60"/>
                      </a:lnTo>
                      <a:lnTo>
                        <a:pt x="63" y="44"/>
                      </a:lnTo>
                      <a:lnTo>
                        <a:pt x="44" y="33"/>
                      </a:lnTo>
                      <a:lnTo>
                        <a:pt x="30" y="30"/>
                      </a:lnTo>
                      <a:lnTo>
                        <a:pt x="28" y="33"/>
                      </a:lnTo>
                      <a:lnTo>
                        <a:pt x="28" y="35"/>
                      </a:lnTo>
                      <a:lnTo>
                        <a:pt x="28"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3" name="Freeform 417"/>
                <p:cNvSpPr>
                  <a:spLocks noEditPoints="1"/>
                </p:cNvSpPr>
                <p:nvPr/>
              </p:nvSpPr>
              <p:spPr bwMode="auto">
                <a:xfrm>
                  <a:off x="4795" y="1321"/>
                  <a:ext cx="93" cy="113"/>
                </a:xfrm>
                <a:custGeom>
                  <a:avLst/>
                  <a:gdLst>
                    <a:gd name="T0" fmla="*/ 1 w 369"/>
                    <a:gd name="T1" fmla="*/ 2 h 451"/>
                    <a:gd name="T2" fmla="*/ 1 w 369"/>
                    <a:gd name="T3" fmla="*/ 1 h 451"/>
                    <a:gd name="T4" fmla="*/ 1 w 369"/>
                    <a:gd name="T5" fmla="*/ 1 h 451"/>
                    <a:gd name="T6" fmla="*/ 1 w 369"/>
                    <a:gd name="T7" fmla="*/ 1 h 451"/>
                    <a:gd name="T8" fmla="*/ 1 w 369"/>
                    <a:gd name="T9" fmla="*/ 1 h 451"/>
                    <a:gd name="T10" fmla="*/ 1 w 369"/>
                    <a:gd name="T11" fmla="*/ 1 h 451"/>
                    <a:gd name="T12" fmla="*/ 1 w 369"/>
                    <a:gd name="T13" fmla="*/ 2 h 451"/>
                    <a:gd name="T14" fmla="*/ 1 w 369"/>
                    <a:gd name="T15" fmla="*/ 2 h 451"/>
                    <a:gd name="T16" fmla="*/ 1 w 369"/>
                    <a:gd name="T17" fmla="*/ 2 h 451"/>
                    <a:gd name="T18" fmla="*/ 1 w 369"/>
                    <a:gd name="T19" fmla="*/ 2 h 451"/>
                    <a:gd name="T20" fmla="*/ 2 w 369"/>
                    <a:gd name="T21" fmla="*/ 2 h 451"/>
                    <a:gd name="T22" fmla="*/ 2 w 369"/>
                    <a:gd name="T23" fmla="*/ 2 h 451"/>
                    <a:gd name="T24" fmla="*/ 2 w 369"/>
                    <a:gd name="T25" fmla="*/ 2 h 451"/>
                    <a:gd name="T26" fmla="*/ 1 w 369"/>
                    <a:gd name="T27" fmla="*/ 2 h 451"/>
                    <a:gd name="T28" fmla="*/ 1 w 369"/>
                    <a:gd name="T29" fmla="*/ 2 h 451"/>
                    <a:gd name="T30" fmla="*/ 0 w 369"/>
                    <a:gd name="T31" fmla="*/ 0 h 451"/>
                    <a:gd name="T32" fmla="*/ 0 w 369"/>
                    <a:gd name="T33" fmla="*/ 0 h 451"/>
                    <a:gd name="T34" fmla="*/ 0 w 369"/>
                    <a:gd name="T35" fmla="*/ 0 h 451"/>
                    <a:gd name="T36" fmla="*/ 0 w 369"/>
                    <a:gd name="T37" fmla="*/ 0 h 451"/>
                    <a:gd name="T38" fmla="*/ 0 w 369"/>
                    <a:gd name="T39" fmla="*/ 0 h 451"/>
                    <a:gd name="T40" fmla="*/ 0 w 369"/>
                    <a:gd name="T41" fmla="*/ 0 h 451"/>
                    <a:gd name="T42" fmla="*/ 1 w 369"/>
                    <a:gd name="T43" fmla="*/ 1 h 451"/>
                    <a:gd name="T44" fmla="*/ 1 w 369"/>
                    <a:gd name="T45" fmla="*/ 1 h 451"/>
                    <a:gd name="T46" fmla="*/ 1 w 369"/>
                    <a:gd name="T47" fmla="*/ 1 h 451"/>
                    <a:gd name="T48" fmla="*/ 1 w 369"/>
                    <a:gd name="T49" fmla="*/ 1 h 451"/>
                    <a:gd name="T50" fmla="*/ 0 w 369"/>
                    <a:gd name="T51" fmla="*/ 0 h 451"/>
                    <a:gd name="T52" fmla="*/ 0 w 369"/>
                    <a:gd name="T53" fmla="*/ 0 h 451"/>
                    <a:gd name="T54" fmla="*/ 0 w 369"/>
                    <a:gd name="T55" fmla="*/ 0 h 451"/>
                    <a:gd name="T56" fmla="*/ 0 w 369"/>
                    <a:gd name="T57" fmla="*/ 0 h 451"/>
                    <a:gd name="T58" fmla="*/ 0 w 369"/>
                    <a:gd name="T59" fmla="*/ 0 h 4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9"/>
                    <a:gd name="T91" fmla="*/ 0 h 451"/>
                    <a:gd name="T92" fmla="*/ 369 w 369"/>
                    <a:gd name="T93" fmla="*/ 451 h 4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9" h="451">
                      <a:moveTo>
                        <a:pt x="315" y="448"/>
                      </a:moveTo>
                      <a:lnTo>
                        <a:pt x="212" y="302"/>
                      </a:lnTo>
                      <a:lnTo>
                        <a:pt x="225" y="312"/>
                      </a:lnTo>
                      <a:lnTo>
                        <a:pt x="239" y="323"/>
                      </a:lnTo>
                      <a:lnTo>
                        <a:pt x="252" y="332"/>
                      </a:lnTo>
                      <a:lnTo>
                        <a:pt x="266" y="340"/>
                      </a:lnTo>
                      <a:lnTo>
                        <a:pt x="277" y="348"/>
                      </a:lnTo>
                      <a:lnTo>
                        <a:pt x="290" y="353"/>
                      </a:lnTo>
                      <a:lnTo>
                        <a:pt x="298" y="358"/>
                      </a:lnTo>
                      <a:lnTo>
                        <a:pt x="309" y="362"/>
                      </a:lnTo>
                      <a:lnTo>
                        <a:pt x="369" y="448"/>
                      </a:lnTo>
                      <a:lnTo>
                        <a:pt x="358" y="451"/>
                      </a:lnTo>
                      <a:lnTo>
                        <a:pt x="348" y="451"/>
                      </a:lnTo>
                      <a:lnTo>
                        <a:pt x="332" y="451"/>
                      </a:lnTo>
                      <a:lnTo>
                        <a:pt x="315" y="448"/>
                      </a:lnTo>
                      <a:close/>
                      <a:moveTo>
                        <a:pt x="27" y="38"/>
                      </a:moveTo>
                      <a:lnTo>
                        <a:pt x="0" y="0"/>
                      </a:lnTo>
                      <a:lnTo>
                        <a:pt x="13" y="0"/>
                      </a:lnTo>
                      <a:lnTo>
                        <a:pt x="27" y="0"/>
                      </a:lnTo>
                      <a:lnTo>
                        <a:pt x="41" y="3"/>
                      </a:lnTo>
                      <a:lnTo>
                        <a:pt x="54" y="5"/>
                      </a:lnTo>
                      <a:lnTo>
                        <a:pt x="147" y="130"/>
                      </a:lnTo>
                      <a:lnTo>
                        <a:pt x="131" y="117"/>
                      </a:lnTo>
                      <a:lnTo>
                        <a:pt x="111" y="104"/>
                      </a:lnTo>
                      <a:lnTo>
                        <a:pt x="95" y="90"/>
                      </a:lnTo>
                      <a:lnTo>
                        <a:pt x="78" y="76"/>
                      </a:lnTo>
                      <a:lnTo>
                        <a:pt x="65" y="65"/>
                      </a:lnTo>
                      <a:lnTo>
                        <a:pt x="51" y="54"/>
                      </a:lnTo>
                      <a:lnTo>
                        <a:pt x="37" y="46"/>
                      </a:lnTo>
                      <a:lnTo>
                        <a:pt x="27"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4" name="Freeform 418"/>
                <p:cNvSpPr>
                  <a:spLocks noEditPoints="1"/>
                </p:cNvSpPr>
                <p:nvPr/>
              </p:nvSpPr>
              <p:spPr bwMode="auto">
                <a:xfrm>
                  <a:off x="4802" y="1321"/>
                  <a:ext cx="90" cy="114"/>
                </a:xfrm>
                <a:custGeom>
                  <a:avLst/>
                  <a:gdLst>
                    <a:gd name="T0" fmla="*/ 1 w 361"/>
                    <a:gd name="T1" fmla="*/ 2 h 454"/>
                    <a:gd name="T2" fmla="*/ 1 w 361"/>
                    <a:gd name="T3" fmla="*/ 2 h 454"/>
                    <a:gd name="T4" fmla="*/ 1 w 361"/>
                    <a:gd name="T5" fmla="*/ 2 h 454"/>
                    <a:gd name="T6" fmla="*/ 1 w 361"/>
                    <a:gd name="T7" fmla="*/ 2 h 454"/>
                    <a:gd name="T8" fmla="*/ 1 w 361"/>
                    <a:gd name="T9" fmla="*/ 2 h 454"/>
                    <a:gd name="T10" fmla="*/ 1 w 361"/>
                    <a:gd name="T11" fmla="*/ 2 h 454"/>
                    <a:gd name="T12" fmla="*/ 1 w 361"/>
                    <a:gd name="T13" fmla="*/ 2 h 454"/>
                    <a:gd name="T14" fmla="*/ 1 w 361"/>
                    <a:gd name="T15" fmla="*/ 2 h 454"/>
                    <a:gd name="T16" fmla="*/ 1 w 361"/>
                    <a:gd name="T17" fmla="*/ 2 h 454"/>
                    <a:gd name="T18" fmla="*/ 1 w 361"/>
                    <a:gd name="T19" fmla="*/ 2 h 454"/>
                    <a:gd name="T20" fmla="*/ 1 w 361"/>
                    <a:gd name="T21" fmla="*/ 2 h 454"/>
                    <a:gd name="T22" fmla="*/ 0 w 361"/>
                    <a:gd name="T23" fmla="*/ 0 h 454"/>
                    <a:gd name="T24" fmla="*/ 0 w 361"/>
                    <a:gd name="T25" fmla="*/ 0 h 454"/>
                    <a:gd name="T26" fmla="*/ 0 w 361"/>
                    <a:gd name="T27" fmla="*/ 0 h 454"/>
                    <a:gd name="T28" fmla="*/ 0 w 361"/>
                    <a:gd name="T29" fmla="*/ 0 h 454"/>
                    <a:gd name="T30" fmla="*/ 0 w 361"/>
                    <a:gd name="T31" fmla="*/ 0 h 454"/>
                    <a:gd name="T32" fmla="*/ 0 w 361"/>
                    <a:gd name="T33" fmla="*/ 0 h 454"/>
                    <a:gd name="T34" fmla="*/ 1 w 361"/>
                    <a:gd name="T35" fmla="*/ 1 h 454"/>
                    <a:gd name="T36" fmla="*/ 0 w 361"/>
                    <a:gd name="T37" fmla="*/ 1 h 454"/>
                    <a:gd name="T38" fmla="*/ 0 w 361"/>
                    <a:gd name="T39" fmla="*/ 1 h 454"/>
                    <a:gd name="T40" fmla="*/ 0 w 361"/>
                    <a:gd name="T41" fmla="*/ 1 h 454"/>
                    <a:gd name="T42" fmla="*/ 0 w 361"/>
                    <a:gd name="T43" fmla="*/ 1 h 454"/>
                    <a:gd name="T44" fmla="*/ 0 w 361"/>
                    <a:gd name="T45" fmla="*/ 1 h 454"/>
                    <a:gd name="T46" fmla="*/ 0 w 361"/>
                    <a:gd name="T47" fmla="*/ 1 h 454"/>
                    <a:gd name="T48" fmla="*/ 0 w 361"/>
                    <a:gd name="T49" fmla="*/ 1 h 454"/>
                    <a:gd name="T50" fmla="*/ 0 w 361"/>
                    <a:gd name="T51" fmla="*/ 0 h 4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1"/>
                    <a:gd name="T79" fmla="*/ 0 h 454"/>
                    <a:gd name="T80" fmla="*/ 361 w 361"/>
                    <a:gd name="T81" fmla="*/ 454 h 4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1" h="454">
                      <a:moveTo>
                        <a:pt x="321" y="454"/>
                      </a:moveTo>
                      <a:lnTo>
                        <a:pt x="239" y="346"/>
                      </a:lnTo>
                      <a:lnTo>
                        <a:pt x="263" y="356"/>
                      </a:lnTo>
                      <a:lnTo>
                        <a:pt x="282" y="362"/>
                      </a:lnTo>
                      <a:lnTo>
                        <a:pt x="296" y="362"/>
                      </a:lnTo>
                      <a:lnTo>
                        <a:pt x="305" y="356"/>
                      </a:lnTo>
                      <a:lnTo>
                        <a:pt x="361" y="441"/>
                      </a:lnTo>
                      <a:lnTo>
                        <a:pt x="353" y="446"/>
                      </a:lnTo>
                      <a:lnTo>
                        <a:pt x="342" y="451"/>
                      </a:lnTo>
                      <a:lnTo>
                        <a:pt x="331" y="454"/>
                      </a:lnTo>
                      <a:lnTo>
                        <a:pt x="321" y="454"/>
                      </a:lnTo>
                      <a:close/>
                      <a:moveTo>
                        <a:pt x="54" y="79"/>
                      </a:moveTo>
                      <a:lnTo>
                        <a:pt x="0" y="0"/>
                      </a:lnTo>
                      <a:lnTo>
                        <a:pt x="16" y="0"/>
                      </a:lnTo>
                      <a:lnTo>
                        <a:pt x="33" y="3"/>
                      </a:lnTo>
                      <a:lnTo>
                        <a:pt x="46" y="5"/>
                      </a:lnTo>
                      <a:lnTo>
                        <a:pt x="62" y="8"/>
                      </a:lnTo>
                      <a:lnTo>
                        <a:pt x="182" y="180"/>
                      </a:lnTo>
                      <a:lnTo>
                        <a:pt x="166" y="169"/>
                      </a:lnTo>
                      <a:lnTo>
                        <a:pt x="150" y="157"/>
                      </a:lnTo>
                      <a:lnTo>
                        <a:pt x="133" y="144"/>
                      </a:lnTo>
                      <a:lnTo>
                        <a:pt x="116" y="130"/>
                      </a:lnTo>
                      <a:lnTo>
                        <a:pt x="100" y="117"/>
                      </a:lnTo>
                      <a:lnTo>
                        <a:pt x="84" y="104"/>
                      </a:lnTo>
                      <a:lnTo>
                        <a:pt x="68" y="90"/>
                      </a:lnTo>
                      <a:lnTo>
                        <a:pt x="54" y="79"/>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5" name="Freeform 419"/>
                <p:cNvSpPr>
                  <a:spLocks noEditPoints="1"/>
                </p:cNvSpPr>
                <p:nvPr/>
              </p:nvSpPr>
              <p:spPr bwMode="auto">
                <a:xfrm>
                  <a:off x="4809" y="1323"/>
                  <a:ext cx="87" cy="110"/>
                </a:xfrm>
                <a:custGeom>
                  <a:avLst/>
                  <a:gdLst>
                    <a:gd name="T0" fmla="*/ 1 w 350"/>
                    <a:gd name="T1" fmla="*/ 2 h 443"/>
                    <a:gd name="T2" fmla="*/ 1 w 350"/>
                    <a:gd name="T3" fmla="*/ 1 h 443"/>
                    <a:gd name="T4" fmla="*/ 1 w 350"/>
                    <a:gd name="T5" fmla="*/ 1 h 443"/>
                    <a:gd name="T6" fmla="*/ 1 w 350"/>
                    <a:gd name="T7" fmla="*/ 1 h 443"/>
                    <a:gd name="T8" fmla="*/ 1 w 350"/>
                    <a:gd name="T9" fmla="*/ 1 h 443"/>
                    <a:gd name="T10" fmla="*/ 1 w 350"/>
                    <a:gd name="T11" fmla="*/ 1 h 443"/>
                    <a:gd name="T12" fmla="*/ 1 w 350"/>
                    <a:gd name="T13" fmla="*/ 1 h 443"/>
                    <a:gd name="T14" fmla="*/ 1 w 350"/>
                    <a:gd name="T15" fmla="*/ 1 h 443"/>
                    <a:gd name="T16" fmla="*/ 1 w 350"/>
                    <a:gd name="T17" fmla="*/ 1 h 443"/>
                    <a:gd name="T18" fmla="*/ 1 w 350"/>
                    <a:gd name="T19" fmla="*/ 1 h 443"/>
                    <a:gd name="T20" fmla="*/ 1 w 350"/>
                    <a:gd name="T21" fmla="*/ 1 h 443"/>
                    <a:gd name="T22" fmla="*/ 1 w 350"/>
                    <a:gd name="T23" fmla="*/ 1 h 443"/>
                    <a:gd name="T24" fmla="*/ 1 w 350"/>
                    <a:gd name="T25" fmla="*/ 2 h 443"/>
                    <a:gd name="T26" fmla="*/ 1 w 350"/>
                    <a:gd name="T27" fmla="*/ 2 h 443"/>
                    <a:gd name="T28" fmla="*/ 1 w 350"/>
                    <a:gd name="T29" fmla="*/ 2 h 443"/>
                    <a:gd name="T30" fmla="*/ 0 w 350"/>
                    <a:gd name="T31" fmla="*/ 0 h 443"/>
                    <a:gd name="T32" fmla="*/ 0 w 350"/>
                    <a:gd name="T33" fmla="*/ 0 h 443"/>
                    <a:gd name="T34" fmla="*/ 0 w 350"/>
                    <a:gd name="T35" fmla="*/ 0 h 443"/>
                    <a:gd name="T36" fmla="*/ 0 w 350"/>
                    <a:gd name="T37" fmla="*/ 0 h 443"/>
                    <a:gd name="T38" fmla="*/ 0 w 350"/>
                    <a:gd name="T39" fmla="*/ 0 h 443"/>
                    <a:gd name="T40" fmla="*/ 0 w 350"/>
                    <a:gd name="T41" fmla="*/ 0 h 443"/>
                    <a:gd name="T42" fmla="*/ 0 w 350"/>
                    <a:gd name="T43" fmla="*/ 0 h 443"/>
                    <a:gd name="T44" fmla="*/ 0 w 350"/>
                    <a:gd name="T45" fmla="*/ 0 h 443"/>
                    <a:gd name="T46" fmla="*/ 0 w 350"/>
                    <a:gd name="T47" fmla="*/ 0 h 443"/>
                    <a:gd name="T48" fmla="*/ 0 w 350"/>
                    <a:gd name="T49" fmla="*/ 0 h 443"/>
                    <a:gd name="T50" fmla="*/ 1 w 350"/>
                    <a:gd name="T51" fmla="*/ 1 h 443"/>
                    <a:gd name="T52" fmla="*/ 1 w 350"/>
                    <a:gd name="T53" fmla="*/ 1 h 443"/>
                    <a:gd name="T54" fmla="*/ 1 w 350"/>
                    <a:gd name="T55" fmla="*/ 1 h 443"/>
                    <a:gd name="T56" fmla="*/ 0 w 350"/>
                    <a:gd name="T57" fmla="*/ 1 h 443"/>
                    <a:gd name="T58" fmla="*/ 0 w 350"/>
                    <a:gd name="T59" fmla="*/ 1 h 443"/>
                    <a:gd name="T60" fmla="*/ 0 w 350"/>
                    <a:gd name="T61" fmla="*/ 0 h 443"/>
                    <a:gd name="T62" fmla="*/ 0 w 350"/>
                    <a:gd name="T63" fmla="*/ 0 h 443"/>
                    <a:gd name="T64" fmla="*/ 0 w 350"/>
                    <a:gd name="T65" fmla="*/ 0 h 443"/>
                    <a:gd name="T66" fmla="*/ 0 w 350"/>
                    <a:gd name="T67" fmla="*/ 0 h 4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0"/>
                    <a:gd name="T103" fmla="*/ 0 h 443"/>
                    <a:gd name="T104" fmla="*/ 350 w 350"/>
                    <a:gd name="T105" fmla="*/ 443 h 4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0" h="443">
                      <a:moveTo>
                        <a:pt x="315" y="443"/>
                      </a:moveTo>
                      <a:lnTo>
                        <a:pt x="255" y="357"/>
                      </a:lnTo>
                      <a:lnTo>
                        <a:pt x="264" y="357"/>
                      </a:lnTo>
                      <a:lnTo>
                        <a:pt x="271" y="357"/>
                      </a:lnTo>
                      <a:lnTo>
                        <a:pt x="278" y="353"/>
                      </a:lnTo>
                      <a:lnTo>
                        <a:pt x="283" y="351"/>
                      </a:lnTo>
                      <a:lnTo>
                        <a:pt x="285" y="346"/>
                      </a:lnTo>
                      <a:lnTo>
                        <a:pt x="285" y="337"/>
                      </a:lnTo>
                      <a:lnTo>
                        <a:pt x="285" y="332"/>
                      </a:lnTo>
                      <a:lnTo>
                        <a:pt x="288" y="327"/>
                      </a:lnTo>
                      <a:lnTo>
                        <a:pt x="350" y="419"/>
                      </a:lnTo>
                      <a:lnTo>
                        <a:pt x="345" y="427"/>
                      </a:lnTo>
                      <a:lnTo>
                        <a:pt x="336" y="436"/>
                      </a:lnTo>
                      <a:lnTo>
                        <a:pt x="326" y="441"/>
                      </a:lnTo>
                      <a:lnTo>
                        <a:pt x="315" y="443"/>
                      </a:lnTo>
                      <a:close/>
                      <a:moveTo>
                        <a:pt x="93" y="125"/>
                      </a:moveTo>
                      <a:lnTo>
                        <a:pt x="0" y="0"/>
                      </a:lnTo>
                      <a:lnTo>
                        <a:pt x="13" y="3"/>
                      </a:lnTo>
                      <a:lnTo>
                        <a:pt x="27" y="3"/>
                      </a:lnTo>
                      <a:lnTo>
                        <a:pt x="41" y="6"/>
                      </a:lnTo>
                      <a:lnTo>
                        <a:pt x="54" y="11"/>
                      </a:lnTo>
                      <a:lnTo>
                        <a:pt x="57" y="14"/>
                      </a:lnTo>
                      <a:lnTo>
                        <a:pt x="63" y="16"/>
                      </a:lnTo>
                      <a:lnTo>
                        <a:pt x="68" y="20"/>
                      </a:lnTo>
                      <a:lnTo>
                        <a:pt x="73" y="25"/>
                      </a:lnTo>
                      <a:lnTo>
                        <a:pt x="212" y="217"/>
                      </a:lnTo>
                      <a:lnTo>
                        <a:pt x="198" y="210"/>
                      </a:lnTo>
                      <a:lnTo>
                        <a:pt x="182" y="199"/>
                      </a:lnTo>
                      <a:lnTo>
                        <a:pt x="169" y="188"/>
                      </a:lnTo>
                      <a:lnTo>
                        <a:pt x="155" y="175"/>
                      </a:lnTo>
                      <a:lnTo>
                        <a:pt x="139" y="164"/>
                      </a:lnTo>
                      <a:lnTo>
                        <a:pt x="125" y="150"/>
                      </a:lnTo>
                      <a:lnTo>
                        <a:pt x="109" y="139"/>
                      </a:lnTo>
                      <a:lnTo>
                        <a:pt x="93" y="125"/>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6" name="Freeform 420"/>
                <p:cNvSpPr>
                  <a:spLocks noEditPoints="1"/>
                </p:cNvSpPr>
                <p:nvPr/>
              </p:nvSpPr>
              <p:spPr bwMode="auto">
                <a:xfrm>
                  <a:off x="4817" y="1323"/>
                  <a:ext cx="83" cy="108"/>
                </a:xfrm>
                <a:custGeom>
                  <a:avLst/>
                  <a:gdLst>
                    <a:gd name="T0" fmla="*/ 1 w 331"/>
                    <a:gd name="T1" fmla="*/ 2 h 433"/>
                    <a:gd name="T2" fmla="*/ 1 w 331"/>
                    <a:gd name="T3" fmla="*/ 1 h 433"/>
                    <a:gd name="T4" fmla="*/ 1 w 331"/>
                    <a:gd name="T5" fmla="*/ 1 h 433"/>
                    <a:gd name="T6" fmla="*/ 1 w 331"/>
                    <a:gd name="T7" fmla="*/ 1 h 433"/>
                    <a:gd name="T8" fmla="*/ 1 w 331"/>
                    <a:gd name="T9" fmla="*/ 1 h 433"/>
                    <a:gd name="T10" fmla="*/ 1 w 331"/>
                    <a:gd name="T11" fmla="*/ 1 h 433"/>
                    <a:gd name="T12" fmla="*/ 1 w 331"/>
                    <a:gd name="T13" fmla="*/ 1 h 433"/>
                    <a:gd name="T14" fmla="*/ 1 w 331"/>
                    <a:gd name="T15" fmla="*/ 1 h 433"/>
                    <a:gd name="T16" fmla="*/ 1 w 331"/>
                    <a:gd name="T17" fmla="*/ 1 h 433"/>
                    <a:gd name="T18" fmla="*/ 1 w 331"/>
                    <a:gd name="T19" fmla="*/ 1 h 433"/>
                    <a:gd name="T20" fmla="*/ 1 w 331"/>
                    <a:gd name="T21" fmla="*/ 1 h 433"/>
                    <a:gd name="T22" fmla="*/ 1 w 331"/>
                    <a:gd name="T23" fmla="*/ 1 h 433"/>
                    <a:gd name="T24" fmla="*/ 1 w 331"/>
                    <a:gd name="T25" fmla="*/ 1 h 433"/>
                    <a:gd name="T26" fmla="*/ 1 w 331"/>
                    <a:gd name="T27" fmla="*/ 1 h 433"/>
                    <a:gd name="T28" fmla="*/ 1 w 331"/>
                    <a:gd name="T29" fmla="*/ 2 h 433"/>
                    <a:gd name="T30" fmla="*/ 1 w 331"/>
                    <a:gd name="T31" fmla="*/ 2 h 433"/>
                    <a:gd name="T32" fmla="*/ 1 w 331"/>
                    <a:gd name="T33" fmla="*/ 2 h 433"/>
                    <a:gd name="T34" fmla="*/ 1 w 331"/>
                    <a:gd name="T35" fmla="*/ 1 h 433"/>
                    <a:gd name="T36" fmla="*/ 0 w 331"/>
                    <a:gd name="T37" fmla="*/ 0 h 433"/>
                    <a:gd name="T38" fmla="*/ 0 w 331"/>
                    <a:gd name="T39" fmla="*/ 0 h 433"/>
                    <a:gd name="T40" fmla="*/ 0 w 331"/>
                    <a:gd name="T41" fmla="*/ 0 h 433"/>
                    <a:gd name="T42" fmla="*/ 0 w 331"/>
                    <a:gd name="T43" fmla="*/ 0 h 433"/>
                    <a:gd name="T44" fmla="*/ 0 w 331"/>
                    <a:gd name="T45" fmla="*/ 0 h 433"/>
                    <a:gd name="T46" fmla="*/ 0 w 331"/>
                    <a:gd name="T47" fmla="*/ 0 h 433"/>
                    <a:gd name="T48" fmla="*/ 0 w 331"/>
                    <a:gd name="T49" fmla="*/ 0 h 433"/>
                    <a:gd name="T50" fmla="*/ 0 w 331"/>
                    <a:gd name="T51" fmla="*/ 0 h 433"/>
                    <a:gd name="T52" fmla="*/ 0 w 331"/>
                    <a:gd name="T53" fmla="*/ 0 h 433"/>
                    <a:gd name="T54" fmla="*/ 1 w 331"/>
                    <a:gd name="T55" fmla="*/ 1 h 433"/>
                    <a:gd name="T56" fmla="*/ 1 w 331"/>
                    <a:gd name="T57" fmla="*/ 1 h 433"/>
                    <a:gd name="T58" fmla="*/ 1 w 331"/>
                    <a:gd name="T59" fmla="*/ 1 h 433"/>
                    <a:gd name="T60" fmla="*/ 1 w 331"/>
                    <a:gd name="T61" fmla="*/ 1 h 433"/>
                    <a:gd name="T62" fmla="*/ 1 w 331"/>
                    <a:gd name="T63" fmla="*/ 1 h 433"/>
                    <a:gd name="T64" fmla="*/ 1 w 331"/>
                    <a:gd name="T65" fmla="*/ 1 h 433"/>
                    <a:gd name="T66" fmla="*/ 1 w 331"/>
                    <a:gd name="T67" fmla="*/ 1 h 433"/>
                    <a:gd name="T68" fmla="*/ 1 w 331"/>
                    <a:gd name="T69" fmla="*/ 1 h 433"/>
                    <a:gd name="T70" fmla="*/ 1 w 331"/>
                    <a:gd name="T71" fmla="*/ 1 h 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1"/>
                    <a:gd name="T109" fmla="*/ 0 h 433"/>
                    <a:gd name="T110" fmla="*/ 331 w 331"/>
                    <a:gd name="T111" fmla="*/ 433 h 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1" h="433">
                      <a:moveTo>
                        <a:pt x="299" y="433"/>
                      </a:moveTo>
                      <a:lnTo>
                        <a:pt x="243" y="348"/>
                      </a:lnTo>
                      <a:lnTo>
                        <a:pt x="245" y="348"/>
                      </a:lnTo>
                      <a:lnTo>
                        <a:pt x="248" y="348"/>
                      </a:lnTo>
                      <a:lnTo>
                        <a:pt x="250" y="334"/>
                      </a:lnTo>
                      <a:lnTo>
                        <a:pt x="255" y="324"/>
                      </a:lnTo>
                      <a:lnTo>
                        <a:pt x="259" y="310"/>
                      </a:lnTo>
                      <a:lnTo>
                        <a:pt x="261" y="299"/>
                      </a:lnTo>
                      <a:lnTo>
                        <a:pt x="331" y="394"/>
                      </a:lnTo>
                      <a:lnTo>
                        <a:pt x="326" y="400"/>
                      </a:lnTo>
                      <a:lnTo>
                        <a:pt x="324" y="405"/>
                      </a:lnTo>
                      <a:lnTo>
                        <a:pt x="321" y="410"/>
                      </a:lnTo>
                      <a:lnTo>
                        <a:pt x="315" y="416"/>
                      </a:lnTo>
                      <a:lnTo>
                        <a:pt x="313" y="421"/>
                      </a:lnTo>
                      <a:lnTo>
                        <a:pt x="308" y="427"/>
                      </a:lnTo>
                      <a:lnTo>
                        <a:pt x="305" y="430"/>
                      </a:lnTo>
                      <a:lnTo>
                        <a:pt x="299" y="433"/>
                      </a:lnTo>
                      <a:close/>
                      <a:moveTo>
                        <a:pt x="120" y="172"/>
                      </a:moveTo>
                      <a:lnTo>
                        <a:pt x="0" y="0"/>
                      </a:lnTo>
                      <a:lnTo>
                        <a:pt x="3" y="3"/>
                      </a:lnTo>
                      <a:lnTo>
                        <a:pt x="8" y="6"/>
                      </a:lnTo>
                      <a:lnTo>
                        <a:pt x="14" y="8"/>
                      </a:lnTo>
                      <a:lnTo>
                        <a:pt x="19" y="8"/>
                      </a:lnTo>
                      <a:lnTo>
                        <a:pt x="36" y="20"/>
                      </a:lnTo>
                      <a:lnTo>
                        <a:pt x="52" y="27"/>
                      </a:lnTo>
                      <a:lnTo>
                        <a:pt x="68" y="38"/>
                      </a:lnTo>
                      <a:lnTo>
                        <a:pt x="84" y="52"/>
                      </a:lnTo>
                      <a:lnTo>
                        <a:pt x="215" y="232"/>
                      </a:lnTo>
                      <a:lnTo>
                        <a:pt x="207" y="228"/>
                      </a:lnTo>
                      <a:lnTo>
                        <a:pt x="199" y="223"/>
                      </a:lnTo>
                      <a:lnTo>
                        <a:pt x="188" y="218"/>
                      </a:lnTo>
                      <a:lnTo>
                        <a:pt x="174" y="209"/>
                      </a:lnTo>
                      <a:lnTo>
                        <a:pt x="160" y="202"/>
                      </a:lnTo>
                      <a:lnTo>
                        <a:pt x="147" y="193"/>
                      </a:lnTo>
                      <a:lnTo>
                        <a:pt x="134" y="182"/>
                      </a:lnTo>
                      <a:lnTo>
                        <a:pt x="120" y="172"/>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7" name="Freeform 421"/>
                <p:cNvSpPr>
                  <a:spLocks noEditPoints="1"/>
                </p:cNvSpPr>
                <p:nvPr/>
              </p:nvSpPr>
              <p:spPr bwMode="auto">
                <a:xfrm>
                  <a:off x="4827" y="1329"/>
                  <a:ext cx="76" cy="98"/>
                </a:xfrm>
                <a:custGeom>
                  <a:avLst/>
                  <a:gdLst>
                    <a:gd name="T0" fmla="*/ 1 w 305"/>
                    <a:gd name="T1" fmla="*/ 1 h 394"/>
                    <a:gd name="T2" fmla="*/ 1 w 305"/>
                    <a:gd name="T3" fmla="*/ 1 h 394"/>
                    <a:gd name="T4" fmla="*/ 1 w 305"/>
                    <a:gd name="T5" fmla="*/ 1 h 394"/>
                    <a:gd name="T6" fmla="*/ 1 w 305"/>
                    <a:gd name="T7" fmla="*/ 1 h 394"/>
                    <a:gd name="T8" fmla="*/ 1 w 305"/>
                    <a:gd name="T9" fmla="*/ 1 h 394"/>
                    <a:gd name="T10" fmla="*/ 1 w 305"/>
                    <a:gd name="T11" fmla="*/ 1 h 394"/>
                    <a:gd name="T12" fmla="*/ 1 w 305"/>
                    <a:gd name="T13" fmla="*/ 1 h 394"/>
                    <a:gd name="T14" fmla="*/ 1 w 305"/>
                    <a:gd name="T15" fmla="*/ 1 h 394"/>
                    <a:gd name="T16" fmla="*/ 1 w 305"/>
                    <a:gd name="T17" fmla="*/ 1 h 394"/>
                    <a:gd name="T18" fmla="*/ 1 w 305"/>
                    <a:gd name="T19" fmla="*/ 1 h 394"/>
                    <a:gd name="T20" fmla="*/ 1 w 305"/>
                    <a:gd name="T21" fmla="*/ 1 h 394"/>
                    <a:gd name="T22" fmla="*/ 0 w 305"/>
                    <a:gd name="T23" fmla="*/ 1 h 394"/>
                    <a:gd name="T24" fmla="*/ 0 w 305"/>
                    <a:gd name="T25" fmla="*/ 0 h 394"/>
                    <a:gd name="T26" fmla="*/ 0 w 305"/>
                    <a:gd name="T27" fmla="*/ 0 h 394"/>
                    <a:gd name="T28" fmla="*/ 0 w 305"/>
                    <a:gd name="T29" fmla="*/ 0 h 394"/>
                    <a:gd name="T30" fmla="*/ 0 w 305"/>
                    <a:gd name="T31" fmla="*/ 0 h 394"/>
                    <a:gd name="T32" fmla="*/ 0 w 305"/>
                    <a:gd name="T33" fmla="*/ 0 h 394"/>
                    <a:gd name="T34" fmla="*/ 0 w 305"/>
                    <a:gd name="T35" fmla="*/ 0 h 394"/>
                    <a:gd name="T36" fmla="*/ 0 w 305"/>
                    <a:gd name="T37" fmla="*/ 0 h 394"/>
                    <a:gd name="T38" fmla="*/ 0 w 305"/>
                    <a:gd name="T39" fmla="*/ 0 h 394"/>
                    <a:gd name="T40" fmla="*/ 0 w 305"/>
                    <a:gd name="T41" fmla="*/ 0 h 394"/>
                    <a:gd name="T42" fmla="*/ 1 w 305"/>
                    <a:gd name="T43" fmla="*/ 1 h 394"/>
                    <a:gd name="T44" fmla="*/ 1 w 305"/>
                    <a:gd name="T45" fmla="*/ 1 h 394"/>
                    <a:gd name="T46" fmla="*/ 1 w 305"/>
                    <a:gd name="T47" fmla="*/ 1 h 394"/>
                    <a:gd name="T48" fmla="*/ 1 w 305"/>
                    <a:gd name="T49" fmla="*/ 1 h 394"/>
                    <a:gd name="T50" fmla="*/ 1 w 305"/>
                    <a:gd name="T51" fmla="*/ 1 h 394"/>
                    <a:gd name="T52" fmla="*/ 1 w 305"/>
                    <a:gd name="T53" fmla="*/ 1 h 394"/>
                    <a:gd name="T54" fmla="*/ 0 w 305"/>
                    <a:gd name="T55" fmla="*/ 1 h 394"/>
                    <a:gd name="T56" fmla="*/ 0 w 305"/>
                    <a:gd name="T57" fmla="*/ 1 h 394"/>
                    <a:gd name="T58" fmla="*/ 0 w 305"/>
                    <a:gd name="T59" fmla="*/ 1 h 3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5"/>
                    <a:gd name="T91" fmla="*/ 0 h 394"/>
                    <a:gd name="T92" fmla="*/ 305 w 305"/>
                    <a:gd name="T93" fmla="*/ 394 h 3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5" h="394">
                      <a:moveTo>
                        <a:pt x="277" y="394"/>
                      </a:moveTo>
                      <a:lnTo>
                        <a:pt x="215" y="302"/>
                      </a:lnTo>
                      <a:lnTo>
                        <a:pt x="221" y="288"/>
                      </a:lnTo>
                      <a:lnTo>
                        <a:pt x="223" y="275"/>
                      </a:lnTo>
                      <a:lnTo>
                        <a:pt x="228" y="261"/>
                      </a:lnTo>
                      <a:lnTo>
                        <a:pt x="231" y="247"/>
                      </a:lnTo>
                      <a:lnTo>
                        <a:pt x="305" y="348"/>
                      </a:lnTo>
                      <a:lnTo>
                        <a:pt x="299" y="358"/>
                      </a:lnTo>
                      <a:lnTo>
                        <a:pt x="291" y="370"/>
                      </a:lnTo>
                      <a:lnTo>
                        <a:pt x="286" y="383"/>
                      </a:lnTo>
                      <a:lnTo>
                        <a:pt x="277" y="394"/>
                      </a:lnTo>
                      <a:close/>
                      <a:moveTo>
                        <a:pt x="139" y="192"/>
                      </a:moveTo>
                      <a:lnTo>
                        <a:pt x="0" y="0"/>
                      </a:lnTo>
                      <a:lnTo>
                        <a:pt x="14" y="5"/>
                      </a:lnTo>
                      <a:lnTo>
                        <a:pt x="27" y="14"/>
                      </a:lnTo>
                      <a:lnTo>
                        <a:pt x="44" y="24"/>
                      </a:lnTo>
                      <a:lnTo>
                        <a:pt x="57" y="33"/>
                      </a:lnTo>
                      <a:lnTo>
                        <a:pt x="71" y="44"/>
                      </a:lnTo>
                      <a:lnTo>
                        <a:pt x="85" y="54"/>
                      </a:lnTo>
                      <a:lnTo>
                        <a:pt x="98" y="68"/>
                      </a:lnTo>
                      <a:lnTo>
                        <a:pt x="112" y="79"/>
                      </a:lnTo>
                      <a:lnTo>
                        <a:pt x="182" y="180"/>
                      </a:lnTo>
                      <a:lnTo>
                        <a:pt x="182" y="187"/>
                      </a:lnTo>
                      <a:lnTo>
                        <a:pt x="182" y="196"/>
                      </a:lnTo>
                      <a:lnTo>
                        <a:pt x="182" y="204"/>
                      </a:lnTo>
                      <a:lnTo>
                        <a:pt x="182" y="215"/>
                      </a:lnTo>
                      <a:lnTo>
                        <a:pt x="171" y="210"/>
                      </a:lnTo>
                      <a:lnTo>
                        <a:pt x="161" y="204"/>
                      </a:lnTo>
                      <a:lnTo>
                        <a:pt x="150" y="199"/>
                      </a:lnTo>
                      <a:lnTo>
                        <a:pt x="139" y="192"/>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8" name="Freeform 422"/>
                <p:cNvSpPr>
                  <a:spLocks noEditPoints="1"/>
                </p:cNvSpPr>
                <p:nvPr/>
              </p:nvSpPr>
              <p:spPr bwMode="auto">
                <a:xfrm>
                  <a:off x="4839" y="1336"/>
                  <a:ext cx="66" cy="86"/>
                </a:xfrm>
                <a:custGeom>
                  <a:avLst/>
                  <a:gdLst>
                    <a:gd name="T0" fmla="*/ 1 w 265"/>
                    <a:gd name="T1" fmla="*/ 2 h 342"/>
                    <a:gd name="T2" fmla="*/ 1 w 265"/>
                    <a:gd name="T3" fmla="*/ 1 h 342"/>
                    <a:gd name="T4" fmla="*/ 1 w 265"/>
                    <a:gd name="T5" fmla="*/ 1 h 342"/>
                    <a:gd name="T6" fmla="*/ 1 w 265"/>
                    <a:gd name="T7" fmla="*/ 1 h 342"/>
                    <a:gd name="T8" fmla="*/ 1 w 265"/>
                    <a:gd name="T9" fmla="*/ 1 h 342"/>
                    <a:gd name="T10" fmla="*/ 1 w 265"/>
                    <a:gd name="T11" fmla="*/ 1 h 342"/>
                    <a:gd name="T12" fmla="*/ 1 w 265"/>
                    <a:gd name="T13" fmla="*/ 1 h 342"/>
                    <a:gd name="T14" fmla="*/ 1 w 265"/>
                    <a:gd name="T15" fmla="*/ 1 h 342"/>
                    <a:gd name="T16" fmla="*/ 1 w 265"/>
                    <a:gd name="T17" fmla="*/ 1 h 342"/>
                    <a:gd name="T18" fmla="*/ 1 w 265"/>
                    <a:gd name="T19" fmla="*/ 1 h 342"/>
                    <a:gd name="T20" fmla="*/ 1 w 265"/>
                    <a:gd name="T21" fmla="*/ 2 h 342"/>
                    <a:gd name="T22" fmla="*/ 0 w 265"/>
                    <a:gd name="T23" fmla="*/ 1 h 342"/>
                    <a:gd name="T24" fmla="*/ 0 w 265"/>
                    <a:gd name="T25" fmla="*/ 0 h 342"/>
                    <a:gd name="T26" fmla="*/ 0 w 265"/>
                    <a:gd name="T27" fmla="*/ 0 h 342"/>
                    <a:gd name="T28" fmla="*/ 0 w 265"/>
                    <a:gd name="T29" fmla="*/ 0 h 342"/>
                    <a:gd name="T30" fmla="*/ 0 w 265"/>
                    <a:gd name="T31" fmla="*/ 0 h 342"/>
                    <a:gd name="T32" fmla="*/ 0 w 265"/>
                    <a:gd name="T33" fmla="*/ 0 h 342"/>
                    <a:gd name="T34" fmla="*/ 0 w 265"/>
                    <a:gd name="T35" fmla="*/ 0 h 342"/>
                    <a:gd name="T36" fmla="*/ 0 w 265"/>
                    <a:gd name="T37" fmla="*/ 1 h 342"/>
                    <a:gd name="T38" fmla="*/ 0 w 265"/>
                    <a:gd name="T39" fmla="*/ 1 h 342"/>
                    <a:gd name="T40" fmla="*/ 0 w 265"/>
                    <a:gd name="T41" fmla="*/ 1 h 342"/>
                    <a:gd name="T42" fmla="*/ 0 w 265"/>
                    <a:gd name="T43" fmla="*/ 1 h 342"/>
                    <a:gd name="T44" fmla="*/ 0 w 265"/>
                    <a:gd name="T45" fmla="*/ 1 h 342"/>
                    <a:gd name="T46" fmla="*/ 0 w 265"/>
                    <a:gd name="T47" fmla="*/ 1 h 342"/>
                    <a:gd name="T48" fmla="*/ 0 w 265"/>
                    <a:gd name="T49" fmla="*/ 1 h 342"/>
                    <a:gd name="T50" fmla="*/ 0 w 265"/>
                    <a:gd name="T51" fmla="*/ 1 h 342"/>
                    <a:gd name="T52" fmla="*/ 0 w 265"/>
                    <a:gd name="T53" fmla="*/ 1 h 342"/>
                    <a:gd name="T54" fmla="*/ 0 w 265"/>
                    <a:gd name="T55" fmla="*/ 1 h 3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5"/>
                    <a:gd name="T85" fmla="*/ 0 h 342"/>
                    <a:gd name="T86" fmla="*/ 265 w 265"/>
                    <a:gd name="T87" fmla="*/ 342 h 3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5" h="342">
                      <a:moveTo>
                        <a:pt x="247" y="342"/>
                      </a:moveTo>
                      <a:lnTo>
                        <a:pt x="177" y="247"/>
                      </a:lnTo>
                      <a:lnTo>
                        <a:pt x="180" y="231"/>
                      </a:lnTo>
                      <a:lnTo>
                        <a:pt x="182" y="215"/>
                      </a:lnTo>
                      <a:lnTo>
                        <a:pt x="185" y="198"/>
                      </a:lnTo>
                      <a:lnTo>
                        <a:pt x="185" y="185"/>
                      </a:lnTo>
                      <a:lnTo>
                        <a:pt x="265" y="293"/>
                      </a:lnTo>
                      <a:lnTo>
                        <a:pt x="261" y="304"/>
                      </a:lnTo>
                      <a:lnTo>
                        <a:pt x="256" y="318"/>
                      </a:lnTo>
                      <a:lnTo>
                        <a:pt x="253" y="328"/>
                      </a:lnTo>
                      <a:lnTo>
                        <a:pt x="247" y="342"/>
                      </a:lnTo>
                      <a:close/>
                      <a:moveTo>
                        <a:pt x="131" y="180"/>
                      </a:moveTo>
                      <a:lnTo>
                        <a:pt x="0" y="0"/>
                      </a:lnTo>
                      <a:lnTo>
                        <a:pt x="20" y="14"/>
                      </a:lnTo>
                      <a:lnTo>
                        <a:pt x="39" y="27"/>
                      </a:lnTo>
                      <a:lnTo>
                        <a:pt x="58" y="40"/>
                      </a:lnTo>
                      <a:lnTo>
                        <a:pt x="74" y="57"/>
                      </a:lnTo>
                      <a:lnTo>
                        <a:pt x="90" y="74"/>
                      </a:lnTo>
                      <a:lnTo>
                        <a:pt x="106" y="87"/>
                      </a:lnTo>
                      <a:lnTo>
                        <a:pt x="120" y="104"/>
                      </a:lnTo>
                      <a:lnTo>
                        <a:pt x="136" y="120"/>
                      </a:lnTo>
                      <a:lnTo>
                        <a:pt x="136" y="136"/>
                      </a:lnTo>
                      <a:lnTo>
                        <a:pt x="136" y="152"/>
                      </a:lnTo>
                      <a:lnTo>
                        <a:pt x="136" y="169"/>
                      </a:lnTo>
                      <a:lnTo>
                        <a:pt x="136" y="185"/>
                      </a:lnTo>
                      <a:lnTo>
                        <a:pt x="136" y="182"/>
                      </a:lnTo>
                      <a:lnTo>
                        <a:pt x="134" y="180"/>
                      </a:lnTo>
                      <a:lnTo>
                        <a:pt x="131" y="180"/>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9" name="Freeform 423"/>
                <p:cNvSpPr>
                  <a:spLocks noEditPoints="1"/>
                </p:cNvSpPr>
                <p:nvPr/>
              </p:nvSpPr>
              <p:spPr bwMode="auto">
                <a:xfrm>
                  <a:off x="4855" y="1349"/>
                  <a:ext cx="50" cy="67"/>
                </a:xfrm>
                <a:custGeom>
                  <a:avLst/>
                  <a:gdLst>
                    <a:gd name="T0" fmla="*/ 1 w 199"/>
                    <a:gd name="T1" fmla="*/ 1 h 269"/>
                    <a:gd name="T2" fmla="*/ 1 w 199"/>
                    <a:gd name="T3" fmla="*/ 0 h 269"/>
                    <a:gd name="T4" fmla="*/ 1 w 199"/>
                    <a:gd name="T5" fmla="*/ 0 h 269"/>
                    <a:gd name="T6" fmla="*/ 1 w 199"/>
                    <a:gd name="T7" fmla="*/ 0 h 269"/>
                    <a:gd name="T8" fmla="*/ 1 w 199"/>
                    <a:gd name="T9" fmla="*/ 0 h 269"/>
                    <a:gd name="T10" fmla="*/ 1 w 199"/>
                    <a:gd name="T11" fmla="*/ 0 h 269"/>
                    <a:gd name="T12" fmla="*/ 1 w 199"/>
                    <a:gd name="T13" fmla="*/ 1 h 269"/>
                    <a:gd name="T14" fmla="*/ 1 w 199"/>
                    <a:gd name="T15" fmla="*/ 1 h 269"/>
                    <a:gd name="T16" fmla="*/ 1 w 199"/>
                    <a:gd name="T17" fmla="*/ 1 h 269"/>
                    <a:gd name="T18" fmla="*/ 1 w 199"/>
                    <a:gd name="T19" fmla="*/ 1 h 269"/>
                    <a:gd name="T20" fmla="*/ 1 w 199"/>
                    <a:gd name="T21" fmla="*/ 1 h 269"/>
                    <a:gd name="T22" fmla="*/ 1 w 199"/>
                    <a:gd name="T23" fmla="*/ 1 h 269"/>
                    <a:gd name="T24" fmla="*/ 1 w 199"/>
                    <a:gd name="T25" fmla="*/ 1 h 269"/>
                    <a:gd name="T26" fmla="*/ 1 w 199"/>
                    <a:gd name="T27" fmla="*/ 1 h 269"/>
                    <a:gd name="T28" fmla="*/ 1 w 199"/>
                    <a:gd name="T29" fmla="*/ 1 h 269"/>
                    <a:gd name="T30" fmla="*/ 0 w 199"/>
                    <a:gd name="T31" fmla="*/ 0 h 269"/>
                    <a:gd name="T32" fmla="*/ 0 w 199"/>
                    <a:gd name="T33" fmla="*/ 0 h 269"/>
                    <a:gd name="T34" fmla="*/ 0 w 199"/>
                    <a:gd name="T35" fmla="*/ 0 h 269"/>
                    <a:gd name="T36" fmla="*/ 0 w 199"/>
                    <a:gd name="T37" fmla="*/ 0 h 269"/>
                    <a:gd name="T38" fmla="*/ 0 w 199"/>
                    <a:gd name="T39" fmla="*/ 0 h 269"/>
                    <a:gd name="T40" fmla="*/ 0 w 199"/>
                    <a:gd name="T41" fmla="*/ 0 h 269"/>
                    <a:gd name="T42" fmla="*/ 0 w 199"/>
                    <a:gd name="T43" fmla="*/ 0 h 269"/>
                    <a:gd name="T44" fmla="*/ 0 w 199"/>
                    <a:gd name="T45" fmla="*/ 0 h 269"/>
                    <a:gd name="T46" fmla="*/ 0 w 199"/>
                    <a:gd name="T47" fmla="*/ 0 h 269"/>
                    <a:gd name="T48" fmla="*/ 0 w 199"/>
                    <a:gd name="T49" fmla="*/ 0 h 2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69"/>
                    <a:gd name="T77" fmla="*/ 199 w 199"/>
                    <a:gd name="T78" fmla="*/ 269 h 2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69">
                      <a:moveTo>
                        <a:pt x="193" y="269"/>
                      </a:moveTo>
                      <a:lnTo>
                        <a:pt x="119" y="168"/>
                      </a:lnTo>
                      <a:lnTo>
                        <a:pt x="119" y="152"/>
                      </a:lnTo>
                      <a:lnTo>
                        <a:pt x="119" y="133"/>
                      </a:lnTo>
                      <a:lnTo>
                        <a:pt x="119" y="117"/>
                      </a:lnTo>
                      <a:lnTo>
                        <a:pt x="119" y="97"/>
                      </a:lnTo>
                      <a:lnTo>
                        <a:pt x="193" y="201"/>
                      </a:lnTo>
                      <a:lnTo>
                        <a:pt x="195" y="212"/>
                      </a:lnTo>
                      <a:lnTo>
                        <a:pt x="199" y="219"/>
                      </a:lnTo>
                      <a:lnTo>
                        <a:pt x="199" y="231"/>
                      </a:lnTo>
                      <a:lnTo>
                        <a:pt x="199" y="239"/>
                      </a:lnTo>
                      <a:lnTo>
                        <a:pt x="199" y="247"/>
                      </a:lnTo>
                      <a:lnTo>
                        <a:pt x="195" y="255"/>
                      </a:lnTo>
                      <a:lnTo>
                        <a:pt x="193" y="263"/>
                      </a:lnTo>
                      <a:lnTo>
                        <a:pt x="193" y="269"/>
                      </a:lnTo>
                      <a:close/>
                      <a:moveTo>
                        <a:pt x="70" y="101"/>
                      </a:moveTo>
                      <a:lnTo>
                        <a:pt x="0" y="0"/>
                      </a:lnTo>
                      <a:lnTo>
                        <a:pt x="19" y="16"/>
                      </a:lnTo>
                      <a:lnTo>
                        <a:pt x="35" y="35"/>
                      </a:lnTo>
                      <a:lnTo>
                        <a:pt x="54" y="51"/>
                      </a:lnTo>
                      <a:lnTo>
                        <a:pt x="70" y="71"/>
                      </a:lnTo>
                      <a:lnTo>
                        <a:pt x="70" y="78"/>
                      </a:lnTo>
                      <a:lnTo>
                        <a:pt x="70" y="87"/>
                      </a:lnTo>
                      <a:lnTo>
                        <a:pt x="70" y="95"/>
                      </a:lnTo>
                      <a:lnTo>
                        <a:pt x="70" y="101"/>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0" name="Freeform 424"/>
                <p:cNvSpPr>
                  <a:spLocks/>
                </p:cNvSpPr>
                <p:nvPr/>
              </p:nvSpPr>
              <p:spPr bwMode="auto">
                <a:xfrm>
                  <a:off x="4885" y="1362"/>
                  <a:ext cx="20" cy="48"/>
                </a:xfrm>
                <a:custGeom>
                  <a:avLst/>
                  <a:gdLst>
                    <a:gd name="T0" fmla="*/ 0 w 80"/>
                    <a:gd name="T1" fmla="*/ 1 h 189"/>
                    <a:gd name="T2" fmla="*/ 0 w 80"/>
                    <a:gd name="T3" fmla="*/ 0 h 189"/>
                    <a:gd name="T4" fmla="*/ 0 w 80"/>
                    <a:gd name="T5" fmla="*/ 0 h 189"/>
                    <a:gd name="T6" fmla="*/ 0 w 80"/>
                    <a:gd name="T7" fmla="*/ 0 h 189"/>
                    <a:gd name="T8" fmla="*/ 0 w 80"/>
                    <a:gd name="T9" fmla="*/ 0 h 189"/>
                    <a:gd name="T10" fmla="*/ 0 w 80"/>
                    <a:gd name="T11" fmla="*/ 0 h 189"/>
                    <a:gd name="T12" fmla="*/ 0 w 80"/>
                    <a:gd name="T13" fmla="*/ 1 h 189"/>
                    <a:gd name="T14" fmla="*/ 0 w 80"/>
                    <a:gd name="T15" fmla="*/ 1 h 189"/>
                    <a:gd name="T16" fmla="*/ 0 w 80"/>
                    <a:gd name="T17" fmla="*/ 1 h 189"/>
                    <a:gd name="T18" fmla="*/ 0 w 80"/>
                    <a:gd name="T19" fmla="*/ 1 h 189"/>
                    <a:gd name="T20" fmla="*/ 0 w 80"/>
                    <a:gd name="T21" fmla="*/ 1 h 189"/>
                    <a:gd name="T22" fmla="*/ 0 w 80"/>
                    <a:gd name="T23" fmla="*/ 1 h 189"/>
                    <a:gd name="T24" fmla="*/ 0 w 80"/>
                    <a:gd name="T25" fmla="*/ 1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189"/>
                    <a:gd name="T41" fmla="*/ 80 w 8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189">
                      <a:moveTo>
                        <a:pt x="80" y="189"/>
                      </a:moveTo>
                      <a:lnTo>
                        <a:pt x="0" y="81"/>
                      </a:lnTo>
                      <a:lnTo>
                        <a:pt x="0" y="58"/>
                      </a:lnTo>
                      <a:lnTo>
                        <a:pt x="0" y="40"/>
                      </a:lnTo>
                      <a:lnTo>
                        <a:pt x="0" y="21"/>
                      </a:lnTo>
                      <a:lnTo>
                        <a:pt x="0" y="0"/>
                      </a:lnTo>
                      <a:lnTo>
                        <a:pt x="62" y="92"/>
                      </a:lnTo>
                      <a:lnTo>
                        <a:pt x="71" y="113"/>
                      </a:lnTo>
                      <a:lnTo>
                        <a:pt x="76" y="138"/>
                      </a:lnTo>
                      <a:lnTo>
                        <a:pt x="80" y="162"/>
                      </a:lnTo>
                      <a:lnTo>
                        <a:pt x="80" y="184"/>
                      </a:lnTo>
                      <a:lnTo>
                        <a:pt x="80" y="187"/>
                      </a:lnTo>
                      <a:lnTo>
                        <a:pt x="80" y="189"/>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1" name="Freeform 425"/>
                <p:cNvSpPr>
                  <a:spLocks/>
                </p:cNvSpPr>
                <p:nvPr/>
              </p:nvSpPr>
              <p:spPr bwMode="auto">
                <a:xfrm>
                  <a:off x="4884" y="1352"/>
                  <a:ext cx="19" cy="47"/>
                </a:xfrm>
                <a:custGeom>
                  <a:avLst/>
                  <a:gdLst>
                    <a:gd name="T0" fmla="*/ 0 w 77"/>
                    <a:gd name="T1" fmla="*/ 1 h 188"/>
                    <a:gd name="T2" fmla="*/ 0 w 77"/>
                    <a:gd name="T3" fmla="*/ 0 h 188"/>
                    <a:gd name="T4" fmla="*/ 0 w 77"/>
                    <a:gd name="T5" fmla="*/ 0 h 188"/>
                    <a:gd name="T6" fmla="*/ 0 w 77"/>
                    <a:gd name="T7" fmla="*/ 0 h 188"/>
                    <a:gd name="T8" fmla="*/ 0 w 77"/>
                    <a:gd name="T9" fmla="*/ 0 h 188"/>
                    <a:gd name="T10" fmla="*/ 0 w 77"/>
                    <a:gd name="T11" fmla="*/ 0 h 188"/>
                    <a:gd name="T12" fmla="*/ 0 w 77"/>
                    <a:gd name="T13" fmla="*/ 0 h 188"/>
                    <a:gd name="T14" fmla="*/ 0 w 77"/>
                    <a:gd name="T15" fmla="*/ 1 h 188"/>
                    <a:gd name="T16" fmla="*/ 0 w 77"/>
                    <a:gd name="T17" fmla="*/ 1 h 188"/>
                    <a:gd name="T18" fmla="*/ 0 w 77"/>
                    <a:gd name="T19" fmla="*/ 1 h 188"/>
                    <a:gd name="T20" fmla="*/ 0 w 7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88"/>
                    <a:gd name="T35" fmla="*/ 77 w 7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88">
                      <a:moveTo>
                        <a:pt x="77" y="188"/>
                      </a:moveTo>
                      <a:lnTo>
                        <a:pt x="3" y="84"/>
                      </a:lnTo>
                      <a:lnTo>
                        <a:pt x="3" y="63"/>
                      </a:lnTo>
                      <a:lnTo>
                        <a:pt x="3" y="42"/>
                      </a:lnTo>
                      <a:lnTo>
                        <a:pt x="3" y="19"/>
                      </a:lnTo>
                      <a:lnTo>
                        <a:pt x="0" y="0"/>
                      </a:lnTo>
                      <a:lnTo>
                        <a:pt x="47" y="63"/>
                      </a:lnTo>
                      <a:lnTo>
                        <a:pt x="58" y="93"/>
                      </a:lnTo>
                      <a:lnTo>
                        <a:pt x="65" y="123"/>
                      </a:lnTo>
                      <a:lnTo>
                        <a:pt x="74" y="155"/>
                      </a:lnTo>
                      <a:lnTo>
                        <a:pt x="77" y="188"/>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2" name="Freeform 426"/>
                <p:cNvSpPr>
                  <a:spLocks/>
                </p:cNvSpPr>
                <p:nvPr/>
              </p:nvSpPr>
              <p:spPr bwMode="auto">
                <a:xfrm>
                  <a:off x="4884" y="1346"/>
                  <a:ext cx="16" cy="39"/>
                </a:xfrm>
                <a:custGeom>
                  <a:avLst/>
                  <a:gdLst>
                    <a:gd name="T0" fmla="*/ 0 w 65"/>
                    <a:gd name="T1" fmla="*/ 1 h 156"/>
                    <a:gd name="T2" fmla="*/ 0 w 65"/>
                    <a:gd name="T3" fmla="*/ 0 h 156"/>
                    <a:gd name="T4" fmla="*/ 0 w 65"/>
                    <a:gd name="T5" fmla="*/ 0 h 156"/>
                    <a:gd name="T6" fmla="*/ 0 w 65"/>
                    <a:gd name="T7" fmla="*/ 0 h 156"/>
                    <a:gd name="T8" fmla="*/ 0 w 65"/>
                    <a:gd name="T9" fmla="*/ 0 h 156"/>
                    <a:gd name="T10" fmla="*/ 0 w 65"/>
                    <a:gd name="T11" fmla="*/ 0 h 156"/>
                    <a:gd name="T12" fmla="*/ 0 w 65"/>
                    <a:gd name="T13" fmla="*/ 0 h 156"/>
                    <a:gd name="T14" fmla="*/ 0 w 65"/>
                    <a:gd name="T15" fmla="*/ 0 h 156"/>
                    <a:gd name="T16" fmla="*/ 0 w 65"/>
                    <a:gd name="T17" fmla="*/ 0 h 156"/>
                    <a:gd name="T18" fmla="*/ 0 w 65"/>
                    <a:gd name="T19" fmla="*/ 0 h 156"/>
                    <a:gd name="T20" fmla="*/ 0 w 65"/>
                    <a:gd name="T21" fmla="*/ 1 h 156"/>
                    <a:gd name="T22" fmla="*/ 0 w 65"/>
                    <a:gd name="T23" fmla="*/ 1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56"/>
                    <a:gd name="T38" fmla="*/ 65 w 65"/>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56">
                      <a:moveTo>
                        <a:pt x="65" y="156"/>
                      </a:moveTo>
                      <a:lnTo>
                        <a:pt x="3" y="64"/>
                      </a:lnTo>
                      <a:lnTo>
                        <a:pt x="3" y="50"/>
                      </a:lnTo>
                      <a:lnTo>
                        <a:pt x="3" y="34"/>
                      </a:lnTo>
                      <a:lnTo>
                        <a:pt x="0" y="20"/>
                      </a:lnTo>
                      <a:lnTo>
                        <a:pt x="0" y="6"/>
                      </a:lnTo>
                      <a:lnTo>
                        <a:pt x="0" y="4"/>
                      </a:lnTo>
                      <a:lnTo>
                        <a:pt x="0" y="0"/>
                      </a:lnTo>
                      <a:lnTo>
                        <a:pt x="19" y="30"/>
                      </a:lnTo>
                      <a:lnTo>
                        <a:pt x="39" y="66"/>
                      </a:lnTo>
                      <a:lnTo>
                        <a:pt x="55" y="110"/>
                      </a:lnTo>
                      <a:lnTo>
                        <a:pt x="65" y="156"/>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3" name="Freeform 427"/>
                <p:cNvSpPr>
                  <a:spLocks/>
                </p:cNvSpPr>
                <p:nvPr/>
              </p:nvSpPr>
              <p:spPr bwMode="auto">
                <a:xfrm>
                  <a:off x="4884" y="1346"/>
                  <a:ext cx="12" cy="22"/>
                </a:xfrm>
                <a:custGeom>
                  <a:avLst/>
                  <a:gdLst>
                    <a:gd name="T0" fmla="*/ 0 w 47"/>
                    <a:gd name="T1" fmla="*/ 1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w 47"/>
                    <a:gd name="T15" fmla="*/ 0 h 85"/>
                    <a:gd name="T16" fmla="*/ 0 w 47"/>
                    <a:gd name="T17" fmla="*/ 0 h 85"/>
                    <a:gd name="T18" fmla="*/ 0 w 47"/>
                    <a:gd name="T19" fmla="*/ 0 h 85"/>
                    <a:gd name="T20" fmla="*/ 0 w 47"/>
                    <a:gd name="T21" fmla="*/ 0 h 85"/>
                    <a:gd name="T22" fmla="*/ 0 w 47"/>
                    <a:gd name="T23" fmla="*/ 1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5"/>
                    <a:gd name="T38" fmla="*/ 47 w 47"/>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5">
                      <a:moveTo>
                        <a:pt x="47" y="85"/>
                      </a:moveTo>
                      <a:lnTo>
                        <a:pt x="0" y="22"/>
                      </a:lnTo>
                      <a:lnTo>
                        <a:pt x="0" y="17"/>
                      </a:lnTo>
                      <a:lnTo>
                        <a:pt x="0" y="11"/>
                      </a:lnTo>
                      <a:lnTo>
                        <a:pt x="0" y="9"/>
                      </a:lnTo>
                      <a:lnTo>
                        <a:pt x="0" y="6"/>
                      </a:lnTo>
                      <a:lnTo>
                        <a:pt x="0" y="4"/>
                      </a:lnTo>
                      <a:lnTo>
                        <a:pt x="0" y="0"/>
                      </a:lnTo>
                      <a:lnTo>
                        <a:pt x="12" y="20"/>
                      </a:lnTo>
                      <a:lnTo>
                        <a:pt x="23" y="39"/>
                      </a:lnTo>
                      <a:lnTo>
                        <a:pt x="35" y="60"/>
                      </a:lnTo>
                      <a:lnTo>
                        <a:pt x="47" y="85"/>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4" name="Freeform 428"/>
                <p:cNvSpPr>
                  <a:spLocks/>
                </p:cNvSpPr>
                <p:nvPr/>
              </p:nvSpPr>
              <p:spPr bwMode="auto">
                <a:xfrm>
                  <a:off x="4860" y="1340"/>
                  <a:ext cx="9" cy="10"/>
                </a:xfrm>
                <a:custGeom>
                  <a:avLst/>
                  <a:gdLst>
                    <a:gd name="T0" fmla="*/ 0 w 38"/>
                    <a:gd name="T1" fmla="*/ 0 h 38"/>
                    <a:gd name="T2" fmla="*/ 0 w 38"/>
                    <a:gd name="T3" fmla="*/ 0 h 38"/>
                    <a:gd name="T4" fmla="*/ 0 w 38"/>
                    <a:gd name="T5" fmla="*/ 0 h 38"/>
                    <a:gd name="T6" fmla="*/ 0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35" y="8"/>
                      </a:moveTo>
                      <a:lnTo>
                        <a:pt x="0" y="0"/>
                      </a:lnTo>
                      <a:lnTo>
                        <a:pt x="38" y="38"/>
                      </a:lnTo>
                      <a:lnTo>
                        <a:pt x="35" y="8"/>
                      </a:lnTo>
                      <a:close/>
                    </a:path>
                  </a:pathLst>
                </a:custGeom>
                <a:solidFill>
                  <a:srgbClr val="00562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5" name="Freeform 430"/>
                <p:cNvSpPr>
                  <a:spLocks/>
                </p:cNvSpPr>
                <p:nvPr/>
              </p:nvSpPr>
              <p:spPr bwMode="auto">
                <a:xfrm>
                  <a:off x="4899" y="1446"/>
                  <a:ext cx="96" cy="45"/>
                </a:xfrm>
                <a:custGeom>
                  <a:avLst/>
                  <a:gdLst>
                    <a:gd name="T0" fmla="*/ 2 w 383"/>
                    <a:gd name="T1" fmla="*/ 0 h 179"/>
                    <a:gd name="T2" fmla="*/ 1 w 383"/>
                    <a:gd name="T3" fmla="*/ 0 h 179"/>
                    <a:gd name="T4" fmla="*/ 1 w 383"/>
                    <a:gd name="T5" fmla="*/ 0 h 179"/>
                    <a:gd name="T6" fmla="*/ 1 w 383"/>
                    <a:gd name="T7" fmla="*/ 0 h 179"/>
                    <a:gd name="T8" fmla="*/ 1 w 383"/>
                    <a:gd name="T9" fmla="*/ 0 h 179"/>
                    <a:gd name="T10" fmla="*/ 1 w 383"/>
                    <a:gd name="T11" fmla="*/ 0 h 179"/>
                    <a:gd name="T12" fmla="*/ 1 w 383"/>
                    <a:gd name="T13" fmla="*/ 0 h 179"/>
                    <a:gd name="T14" fmla="*/ 0 w 383"/>
                    <a:gd name="T15" fmla="*/ 0 h 179"/>
                    <a:gd name="T16" fmla="*/ 0 w 383"/>
                    <a:gd name="T17" fmla="*/ 0 h 179"/>
                    <a:gd name="T18" fmla="*/ 0 w 383"/>
                    <a:gd name="T19" fmla="*/ 0 h 179"/>
                    <a:gd name="T20" fmla="*/ 0 w 383"/>
                    <a:gd name="T21" fmla="*/ 0 h 179"/>
                    <a:gd name="T22" fmla="*/ 0 w 383"/>
                    <a:gd name="T23" fmla="*/ 1 h 179"/>
                    <a:gd name="T24" fmla="*/ 0 w 383"/>
                    <a:gd name="T25" fmla="*/ 1 h 179"/>
                    <a:gd name="T26" fmla="*/ 1 w 383"/>
                    <a:gd name="T27" fmla="*/ 1 h 179"/>
                    <a:gd name="T28" fmla="*/ 1 w 383"/>
                    <a:gd name="T29" fmla="*/ 1 h 179"/>
                    <a:gd name="T30" fmla="*/ 1 w 383"/>
                    <a:gd name="T31" fmla="*/ 1 h 179"/>
                    <a:gd name="T32" fmla="*/ 1 w 383"/>
                    <a:gd name="T33" fmla="*/ 1 h 179"/>
                    <a:gd name="T34" fmla="*/ 1 w 383"/>
                    <a:gd name="T35" fmla="*/ 1 h 179"/>
                    <a:gd name="T36" fmla="*/ 1 w 383"/>
                    <a:gd name="T37" fmla="*/ 0 h 179"/>
                    <a:gd name="T38" fmla="*/ 2 w 383"/>
                    <a:gd name="T39" fmla="*/ 0 h 179"/>
                    <a:gd name="T40" fmla="*/ 2 w 383"/>
                    <a:gd name="T41" fmla="*/ 0 h 1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3"/>
                    <a:gd name="T64" fmla="*/ 0 h 179"/>
                    <a:gd name="T65" fmla="*/ 383 w 383"/>
                    <a:gd name="T66" fmla="*/ 179 h 1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3" h="179">
                      <a:moveTo>
                        <a:pt x="383" y="13"/>
                      </a:moveTo>
                      <a:lnTo>
                        <a:pt x="329" y="35"/>
                      </a:lnTo>
                      <a:lnTo>
                        <a:pt x="280" y="49"/>
                      </a:lnTo>
                      <a:lnTo>
                        <a:pt x="234" y="54"/>
                      </a:lnTo>
                      <a:lnTo>
                        <a:pt x="188" y="54"/>
                      </a:lnTo>
                      <a:lnTo>
                        <a:pt x="141" y="47"/>
                      </a:lnTo>
                      <a:lnTo>
                        <a:pt x="98" y="35"/>
                      </a:lnTo>
                      <a:lnTo>
                        <a:pt x="49" y="19"/>
                      </a:lnTo>
                      <a:lnTo>
                        <a:pt x="0" y="0"/>
                      </a:lnTo>
                      <a:lnTo>
                        <a:pt x="25" y="40"/>
                      </a:lnTo>
                      <a:lnTo>
                        <a:pt x="41" y="84"/>
                      </a:lnTo>
                      <a:lnTo>
                        <a:pt x="55" y="130"/>
                      </a:lnTo>
                      <a:lnTo>
                        <a:pt x="63" y="176"/>
                      </a:lnTo>
                      <a:lnTo>
                        <a:pt x="101" y="179"/>
                      </a:lnTo>
                      <a:lnTo>
                        <a:pt x="144" y="174"/>
                      </a:lnTo>
                      <a:lnTo>
                        <a:pt x="194" y="158"/>
                      </a:lnTo>
                      <a:lnTo>
                        <a:pt x="240" y="135"/>
                      </a:lnTo>
                      <a:lnTo>
                        <a:pt x="286" y="109"/>
                      </a:lnTo>
                      <a:lnTo>
                        <a:pt x="326" y="79"/>
                      </a:lnTo>
                      <a:lnTo>
                        <a:pt x="359" y="47"/>
                      </a:lnTo>
                      <a:lnTo>
                        <a:pt x="383" y="13"/>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6" name="Freeform 431"/>
                <p:cNvSpPr>
                  <a:spLocks/>
                </p:cNvSpPr>
                <p:nvPr/>
              </p:nvSpPr>
              <p:spPr bwMode="auto">
                <a:xfrm>
                  <a:off x="4912" y="1475"/>
                  <a:ext cx="4" cy="6"/>
                </a:xfrm>
                <a:custGeom>
                  <a:avLst/>
                  <a:gdLst>
                    <a:gd name="T0" fmla="*/ 0 w 17"/>
                    <a:gd name="T1" fmla="*/ 0 h 25"/>
                    <a:gd name="T2" fmla="*/ 0 w 17"/>
                    <a:gd name="T3" fmla="*/ 0 h 25"/>
                    <a:gd name="T4" fmla="*/ 0 w 17"/>
                    <a:gd name="T5" fmla="*/ 0 h 25"/>
                    <a:gd name="T6" fmla="*/ 0 w 17"/>
                    <a:gd name="T7" fmla="*/ 0 h 25"/>
                    <a:gd name="T8" fmla="*/ 0 w 17"/>
                    <a:gd name="T9" fmla="*/ 0 h 25"/>
                    <a:gd name="T10" fmla="*/ 0 w 17"/>
                    <a:gd name="T11" fmla="*/ 0 h 25"/>
                    <a:gd name="T12" fmla="*/ 0 w 17"/>
                    <a:gd name="T13" fmla="*/ 0 h 25"/>
                    <a:gd name="T14" fmla="*/ 0 w 17"/>
                    <a:gd name="T15" fmla="*/ 0 h 25"/>
                    <a:gd name="T16" fmla="*/ 0 w 17"/>
                    <a:gd name="T17" fmla="*/ 0 h 25"/>
                    <a:gd name="T18" fmla="*/ 0 w 1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5"/>
                    <a:gd name="T32" fmla="*/ 17 w 1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5">
                      <a:moveTo>
                        <a:pt x="0" y="0"/>
                      </a:moveTo>
                      <a:lnTo>
                        <a:pt x="17" y="25"/>
                      </a:lnTo>
                      <a:lnTo>
                        <a:pt x="13" y="25"/>
                      </a:lnTo>
                      <a:lnTo>
                        <a:pt x="11" y="25"/>
                      </a:lnTo>
                      <a:lnTo>
                        <a:pt x="6" y="25"/>
                      </a:lnTo>
                      <a:lnTo>
                        <a:pt x="3" y="25"/>
                      </a:lnTo>
                      <a:lnTo>
                        <a:pt x="0" y="19"/>
                      </a:lnTo>
                      <a:lnTo>
                        <a:pt x="0" y="11"/>
                      </a:lnTo>
                      <a:lnTo>
                        <a:pt x="0" y="5"/>
                      </a:lnTo>
                      <a:lnTo>
                        <a:pt x="0" y="0"/>
                      </a:lnTo>
                      <a:close/>
                    </a:path>
                  </a:pathLst>
                </a:custGeom>
                <a:solidFill>
                  <a:srgbClr val="4F89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7" name="Freeform 432"/>
                <p:cNvSpPr>
                  <a:spLocks/>
                </p:cNvSpPr>
                <p:nvPr/>
              </p:nvSpPr>
              <p:spPr bwMode="auto">
                <a:xfrm>
                  <a:off x="4909" y="1465"/>
                  <a:ext cx="10" cy="16"/>
                </a:xfrm>
                <a:custGeom>
                  <a:avLst/>
                  <a:gdLst>
                    <a:gd name="T0" fmla="*/ 0 w 40"/>
                    <a:gd name="T1" fmla="*/ 0 h 63"/>
                    <a:gd name="T2" fmla="*/ 0 w 40"/>
                    <a:gd name="T3" fmla="*/ 0 h 63"/>
                    <a:gd name="T4" fmla="*/ 0 w 40"/>
                    <a:gd name="T5" fmla="*/ 0 h 63"/>
                    <a:gd name="T6" fmla="*/ 0 w 40"/>
                    <a:gd name="T7" fmla="*/ 0 h 63"/>
                    <a:gd name="T8" fmla="*/ 0 w 40"/>
                    <a:gd name="T9" fmla="*/ 0 h 63"/>
                    <a:gd name="T10" fmla="*/ 0 w 40"/>
                    <a:gd name="T11" fmla="*/ 0 h 63"/>
                    <a:gd name="T12" fmla="*/ 0 w 40"/>
                    <a:gd name="T13" fmla="*/ 0 h 63"/>
                    <a:gd name="T14" fmla="*/ 0 w 40"/>
                    <a:gd name="T15" fmla="*/ 0 h 63"/>
                    <a:gd name="T16" fmla="*/ 0 w 40"/>
                    <a:gd name="T17" fmla="*/ 0 h 63"/>
                    <a:gd name="T18" fmla="*/ 0 w 40"/>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3"/>
                    <a:gd name="T32" fmla="*/ 40 w 40"/>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3">
                      <a:moveTo>
                        <a:pt x="0" y="0"/>
                      </a:moveTo>
                      <a:lnTo>
                        <a:pt x="40" y="63"/>
                      </a:lnTo>
                      <a:lnTo>
                        <a:pt x="33" y="63"/>
                      </a:lnTo>
                      <a:lnTo>
                        <a:pt x="28" y="63"/>
                      </a:lnTo>
                      <a:lnTo>
                        <a:pt x="19" y="63"/>
                      </a:lnTo>
                      <a:lnTo>
                        <a:pt x="14" y="63"/>
                      </a:lnTo>
                      <a:lnTo>
                        <a:pt x="11" y="47"/>
                      </a:lnTo>
                      <a:lnTo>
                        <a:pt x="8" y="29"/>
                      </a:lnTo>
                      <a:lnTo>
                        <a:pt x="3" y="17"/>
                      </a:lnTo>
                      <a:lnTo>
                        <a:pt x="0" y="0"/>
                      </a:lnTo>
                      <a:close/>
                    </a:path>
                  </a:pathLst>
                </a:custGeom>
                <a:solidFill>
                  <a:srgbClr val="4F89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8" name="Freeform 433"/>
                <p:cNvSpPr>
                  <a:spLocks/>
                </p:cNvSpPr>
                <p:nvPr/>
              </p:nvSpPr>
              <p:spPr bwMode="auto">
                <a:xfrm>
                  <a:off x="4903" y="1452"/>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52" y="117"/>
                      </a:moveTo>
                      <a:lnTo>
                        <a:pt x="35" y="92"/>
                      </a:lnTo>
                      <a:lnTo>
                        <a:pt x="29" y="71"/>
                      </a:lnTo>
                      <a:lnTo>
                        <a:pt x="22" y="46"/>
                      </a:lnTo>
                      <a:lnTo>
                        <a:pt x="11" y="21"/>
                      </a:lnTo>
                      <a:lnTo>
                        <a:pt x="0" y="0"/>
                      </a:lnTo>
                      <a:lnTo>
                        <a:pt x="81" y="117"/>
                      </a:lnTo>
                      <a:lnTo>
                        <a:pt x="73" y="117"/>
                      </a:lnTo>
                      <a:lnTo>
                        <a:pt x="68" y="117"/>
                      </a:lnTo>
                      <a:lnTo>
                        <a:pt x="59" y="117"/>
                      </a:lnTo>
                      <a:lnTo>
                        <a:pt x="52" y="117"/>
                      </a:lnTo>
                      <a:close/>
                    </a:path>
                  </a:pathLst>
                </a:custGeom>
                <a:solidFill>
                  <a:srgbClr val="548C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9" name="Freeform 434"/>
                <p:cNvSpPr>
                  <a:spLocks/>
                </p:cNvSpPr>
                <p:nvPr/>
              </p:nvSpPr>
              <p:spPr bwMode="auto">
                <a:xfrm>
                  <a:off x="4899" y="1446"/>
                  <a:ext cx="27" cy="35"/>
                </a:xfrm>
                <a:custGeom>
                  <a:avLst/>
                  <a:gdLst>
                    <a:gd name="T0" fmla="*/ 0 w 109"/>
                    <a:gd name="T1" fmla="*/ 1 h 139"/>
                    <a:gd name="T2" fmla="*/ 0 w 109"/>
                    <a:gd name="T3" fmla="*/ 0 h 139"/>
                    <a:gd name="T4" fmla="*/ 0 w 109"/>
                    <a:gd name="T5" fmla="*/ 0 h 139"/>
                    <a:gd name="T6" fmla="*/ 0 w 109"/>
                    <a:gd name="T7" fmla="*/ 0 h 139"/>
                    <a:gd name="T8" fmla="*/ 0 w 109"/>
                    <a:gd name="T9" fmla="*/ 0 h 139"/>
                    <a:gd name="T10" fmla="*/ 0 w 109"/>
                    <a:gd name="T11" fmla="*/ 0 h 139"/>
                    <a:gd name="T12" fmla="*/ 0 w 109"/>
                    <a:gd name="T13" fmla="*/ 0 h 139"/>
                    <a:gd name="T14" fmla="*/ 0 w 109"/>
                    <a:gd name="T15" fmla="*/ 0 h 139"/>
                    <a:gd name="T16" fmla="*/ 0 w 109"/>
                    <a:gd name="T17" fmla="*/ 0 h 139"/>
                    <a:gd name="T18" fmla="*/ 0 w 109"/>
                    <a:gd name="T19" fmla="*/ 0 h 139"/>
                    <a:gd name="T20" fmla="*/ 0 w 109"/>
                    <a:gd name="T21" fmla="*/ 1 h 139"/>
                    <a:gd name="T22" fmla="*/ 0 w 109"/>
                    <a:gd name="T23" fmla="*/ 1 h 139"/>
                    <a:gd name="T24" fmla="*/ 0 w 109"/>
                    <a:gd name="T25" fmla="*/ 1 h 139"/>
                    <a:gd name="T26" fmla="*/ 0 w 109"/>
                    <a:gd name="T27" fmla="*/ 1 h 139"/>
                    <a:gd name="T28" fmla="*/ 0 w 109"/>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39"/>
                    <a:gd name="T47" fmla="*/ 109 w 109"/>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39">
                      <a:moveTo>
                        <a:pt x="81" y="139"/>
                      </a:moveTo>
                      <a:lnTo>
                        <a:pt x="41" y="76"/>
                      </a:lnTo>
                      <a:lnTo>
                        <a:pt x="30" y="57"/>
                      </a:lnTo>
                      <a:lnTo>
                        <a:pt x="23" y="38"/>
                      </a:lnTo>
                      <a:lnTo>
                        <a:pt x="11" y="17"/>
                      </a:lnTo>
                      <a:lnTo>
                        <a:pt x="0" y="0"/>
                      </a:lnTo>
                      <a:lnTo>
                        <a:pt x="5" y="3"/>
                      </a:lnTo>
                      <a:lnTo>
                        <a:pt x="11" y="5"/>
                      </a:lnTo>
                      <a:lnTo>
                        <a:pt x="17" y="5"/>
                      </a:lnTo>
                      <a:lnTo>
                        <a:pt x="23" y="8"/>
                      </a:lnTo>
                      <a:lnTo>
                        <a:pt x="109" y="139"/>
                      </a:lnTo>
                      <a:lnTo>
                        <a:pt x="104" y="139"/>
                      </a:lnTo>
                      <a:lnTo>
                        <a:pt x="95" y="139"/>
                      </a:lnTo>
                      <a:lnTo>
                        <a:pt x="88" y="139"/>
                      </a:lnTo>
                      <a:lnTo>
                        <a:pt x="81" y="139"/>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0" name="Freeform 435"/>
                <p:cNvSpPr>
                  <a:spLocks/>
                </p:cNvSpPr>
                <p:nvPr/>
              </p:nvSpPr>
              <p:spPr bwMode="auto">
                <a:xfrm>
                  <a:off x="4899" y="1446"/>
                  <a:ext cx="31" cy="35"/>
                </a:xfrm>
                <a:custGeom>
                  <a:avLst/>
                  <a:gdLst>
                    <a:gd name="T0" fmla="*/ 0 w 125"/>
                    <a:gd name="T1" fmla="*/ 1 h 139"/>
                    <a:gd name="T2" fmla="*/ 0 w 125"/>
                    <a:gd name="T3" fmla="*/ 0 h 139"/>
                    <a:gd name="T4" fmla="*/ 0 w 125"/>
                    <a:gd name="T5" fmla="*/ 0 h 139"/>
                    <a:gd name="T6" fmla="*/ 0 w 125"/>
                    <a:gd name="T7" fmla="*/ 0 h 139"/>
                    <a:gd name="T8" fmla="*/ 0 w 125"/>
                    <a:gd name="T9" fmla="*/ 0 h 139"/>
                    <a:gd name="T10" fmla="*/ 0 w 125"/>
                    <a:gd name="T11" fmla="*/ 0 h 139"/>
                    <a:gd name="T12" fmla="*/ 0 w 125"/>
                    <a:gd name="T13" fmla="*/ 0 h 139"/>
                    <a:gd name="T14" fmla="*/ 0 w 125"/>
                    <a:gd name="T15" fmla="*/ 0 h 139"/>
                    <a:gd name="T16" fmla="*/ 0 w 125"/>
                    <a:gd name="T17" fmla="*/ 0 h 139"/>
                    <a:gd name="T18" fmla="*/ 0 w 125"/>
                    <a:gd name="T19" fmla="*/ 0 h 139"/>
                    <a:gd name="T20" fmla="*/ 0 w 125"/>
                    <a:gd name="T21" fmla="*/ 1 h 139"/>
                    <a:gd name="T22" fmla="*/ 0 w 125"/>
                    <a:gd name="T23" fmla="*/ 1 h 139"/>
                    <a:gd name="T24" fmla="*/ 0 w 125"/>
                    <a:gd name="T25" fmla="*/ 1 h 139"/>
                    <a:gd name="T26" fmla="*/ 0 w 125"/>
                    <a:gd name="T27" fmla="*/ 1 h 139"/>
                    <a:gd name="T28" fmla="*/ 0 w 125"/>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139"/>
                    <a:gd name="T47" fmla="*/ 125 w 125"/>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139">
                      <a:moveTo>
                        <a:pt x="98" y="139"/>
                      </a:moveTo>
                      <a:lnTo>
                        <a:pt x="17" y="22"/>
                      </a:lnTo>
                      <a:lnTo>
                        <a:pt x="11" y="17"/>
                      </a:lnTo>
                      <a:lnTo>
                        <a:pt x="9" y="11"/>
                      </a:lnTo>
                      <a:lnTo>
                        <a:pt x="3" y="5"/>
                      </a:lnTo>
                      <a:lnTo>
                        <a:pt x="0" y="0"/>
                      </a:lnTo>
                      <a:lnTo>
                        <a:pt x="11" y="5"/>
                      </a:lnTo>
                      <a:lnTo>
                        <a:pt x="23" y="8"/>
                      </a:lnTo>
                      <a:lnTo>
                        <a:pt x="33" y="13"/>
                      </a:lnTo>
                      <a:lnTo>
                        <a:pt x="44" y="17"/>
                      </a:lnTo>
                      <a:lnTo>
                        <a:pt x="125" y="130"/>
                      </a:lnTo>
                      <a:lnTo>
                        <a:pt x="120" y="133"/>
                      </a:lnTo>
                      <a:lnTo>
                        <a:pt x="111" y="135"/>
                      </a:lnTo>
                      <a:lnTo>
                        <a:pt x="104" y="139"/>
                      </a:lnTo>
                      <a:lnTo>
                        <a:pt x="98" y="139"/>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1" name="Freeform 436"/>
                <p:cNvSpPr>
                  <a:spLocks/>
                </p:cNvSpPr>
                <p:nvPr/>
              </p:nvSpPr>
              <p:spPr bwMode="auto">
                <a:xfrm>
                  <a:off x="4905" y="1449"/>
                  <a:ext cx="28" cy="32"/>
                </a:xfrm>
                <a:custGeom>
                  <a:avLst/>
                  <a:gdLst>
                    <a:gd name="T0" fmla="*/ 0 w 113"/>
                    <a:gd name="T1" fmla="*/ 0 h 131"/>
                    <a:gd name="T2" fmla="*/ 0 w 113"/>
                    <a:gd name="T3" fmla="*/ 0 h 131"/>
                    <a:gd name="T4" fmla="*/ 0 w 113"/>
                    <a:gd name="T5" fmla="*/ 0 h 131"/>
                    <a:gd name="T6" fmla="*/ 0 w 113"/>
                    <a:gd name="T7" fmla="*/ 0 h 131"/>
                    <a:gd name="T8" fmla="*/ 0 w 113"/>
                    <a:gd name="T9" fmla="*/ 0 h 131"/>
                    <a:gd name="T10" fmla="*/ 0 w 113"/>
                    <a:gd name="T11" fmla="*/ 0 h 131"/>
                    <a:gd name="T12" fmla="*/ 0 w 113"/>
                    <a:gd name="T13" fmla="*/ 0 h 131"/>
                    <a:gd name="T14" fmla="*/ 0 w 113"/>
                    <a:gd name="T15" fmla="*/ 0 h 131"/>
                    <a:gd name="T16" fmla="*/ 0 w 113"/>
                    <a:gd name="T17" fmla="*/ 0 h 131"/>
                    <a:gd name="T18" fmla="*/ 0 w 113"/>
                    <a:gd name="T19" fmla="*/ 0 h 131"/>
                    <a:gd name="T20" fmla="*/ 0 w 11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3"/>
                    <a:gd name="T34" fmla="*/ 0 h 131"/>
                    <a:gd name="T35" fmla="*/ 113 w 11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3" h="131">
                      <a:moveTo>
                        <a:pt x="86" y="131"/>
                      </a:moveTo>
                      <a:lnTo>
                        <a:pt x="0" y="0"/>
                      </a:lnTo>
                      <a:lnTo>
                        <a:pt x="10" y="5"/>
                      </a:lnTo>
                      <a:lnTo>
                        <a:pt x="18" y="9"/>
                      </a:lnTo>
                      <a:lnTo>
                        <a:pt x="29" y="14"/>
                      </a:lnTo>
                      <a:lnTo>
                        <a:pt x="40" y="19"/>
                      </a:lnTo>
                      <a:lnTo>
                        <a:pt x="113" y="122"/>
                      </a:lnTo>
                      <a:lnTo>
                        <a:pt x="105" y="122"/>
                      </a:lnTo>
                      <a:lnTo>
                        <a:pt x="100" y="125"/>
                      </a:lnTo>
                      <a:lnTo>
                        <a:pt x="91" y="127"/>
                      </a:lnTo>
                      <a:lnTo>
                        <a:pt x="86" y="131"/>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2" name="Freeform 437"/>
                <p:cNvSpPr>
                  <a:spLocks/>
                </p:cNvSpPr>
                <p:nvPr/>
              </p:nvSpPr>
              <p:spPr bwMode="auto">
                <a:xfrm>
                  <a:off x="4910" y="1451"/>
                  <a:ext cx="26" cy="28"/>
                </a:xfrm>
                <a:custGeom>
                  <a:avLst/>
                  <a:gdLst>
                    <a:gd name="T0" fmla="*/ 0 w 103"/>
                    <a:gd name="T1" fmla="*/ 0 h 113"/>
                    <a:gd name="T2" fmla="*/ 0 w 103"/>
                    <a:gd name="T3" fmla="*/ 0 h 113"/>
                    <a:gd name="T4" fmla="*/ 0 w 103"/>
                    <a:gd name="T5" fmla="*/ 0 h 113"/>
                    <a:gd name="T6" fmla="*/ 0 w 103"/>
                    <a:gd name="T7" fmla="*/ 0 h 113"/>
                    <a:gd name="T8" fmla="*/ 0 w 103"/>
                    <a:gd name="T9" fmla="*/ 0 h 113"/>
                    <a:gd name="T10" fmla="*/ 0 w 103"/>
                    <a:gd name="T11" fmla="*/ 0 h 113"/>
                    <a:gd name="T12" fmla="*/ 1 w 103"/>
                    <a:gd name="T13" fmla="*/ 0 h 113"/>
                    <a:gd name="T14" fmla="*/ 1 w 103"/>
                    <a:gd name="T15" fmla="*/ 0 h 113"/>
                    <a:gd name="T16" fmla="*/ 1 w 103"/>
                    <a:gd name="T17" fmla="*/ 0 h 113"/>
                    <a:gd name="T18" fmla="*/ 1 w 103"/>
                    <a:gd name="T19" fmla="*/ 0 h 113"/>
                    <a:gd name="T20" fmla="*/ 0 w 103"/>
                    <a:gd name="T21" fmla="*/ 0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13"/>
                    <a:gd name="T35" fmla="*/ 103 w 103"/>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13">
                      <a:moveTo>
                        <a:pt x="81" y="113"/>
                      </a:moveTo>
                      <a:lnTo>
                        <a:pt x="0" y="0"/>
                      </a:lnTo>
                      <a:lnTo>
                        <a:pt x="8" y="2"/>
                      </a:lnTo>
                      <a:lnTo>
                        <a:pt x="19" y="7"/>
                      </a:lnTo>
                      <a:lnTo>
                        <a:pt x="30" y="10"/>
                      </a:lnTo>
                      <a:lnTo>
                        <a:pt x="37" y="13"/>
                      </a:lnTo>
                      <a:lnTo>
                        <a:pt x="103" y="111"/>
                      </a:lnTo>
                      <a:lnTo>
                        <a:pt x="97" y="113"/>
                      </a:lnTo>
                      <a:lnTo>
                        <a:pt x="92" y="113"/>
                      </a:lnTo>
                      <a:lnTo>
                        <a:pt x="87" y="113"/>
                      </a:lnTo>
                      <a:lnTo>
                        <a:pt x="81" y="113"/>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3" name="Freeform 438"/>
                <p:cNvSpPr>
                  <a:spLocks/>
                </p:cNvSpPr>
                <p:nvPr/>
              </p:nvSpPr>
              <p:spPr bwMode="auto">
                <a:xfrm>
                  <a:off x="4915" y="1453"/>
                  <a:ext cx="25" cy="26"/>
                </a:xfrm>
                <a:custGeom>
                  <a:avLst/>
                  <a:gdLst>
                    <a:gd name="T0" fmla="*/ 0 w 101"/>
                    <a:gd name="T1" fmla="*/ 1 h 103"/>
                    <a:gd name="T2" fmla="*/ 0 w 101"/>
                    <a:gd name="T3" fmla="*/ 0 h 103"/>
                    <a:gd name="T4" fmla="*/ 0 w 101"/>
                    <a:gd name="T5" fmla="*/ 0 h 103"/>
                    <a:gd name="T6" fmla="*/ 0 w 101"/>
                    <a:gd name="T7" fmla="*/ 0 h 103"/>
                    <a:gd name="T8" fmla="*/ 0 w 101"/>
                    <a:gd name="T9" fmla="*/ 0 h 103"/>
                    <a:gd name="T10" fmla="*/ 0 w 101"/>
                    <a:gd name="T11" fmla="*/ 0 h 103"/>
                    <a:gd name="T12" fmla="*/ 0 w 101"/>
                    <a:gd name="T13" fmla="*/ 1 h 103"/>
                    <a:gd name="T14" fmla="*/ 0 w 101"/>
                    <a:gd name="T15" fmla="*/ 1 h 103"/>
                    <a:gd name="T16" fmla="*/ 0 w 101"/>
                    <a:gd name="T17" fmla="*/ 1 h 103"/>
                    <a:gd name="T18" fmla="*/ 0 w 101"/>
                    <a:gd name="T19" fmla="*/ 1 h 103"/>
                    <a:gd name="T20" fmla="*/ 0 w 101"/>
                    <a:gd name="T21" fmla="*/ 1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73" y="103"/>
                      </a:moveTo>
                      <a:lnTo>
                        <a:pt x="0" y="0"/>
                      </a:lnTo>
                      <a:lnTo>
                        <a:pt x="11" y="3"/>
                      </a:lnTo>
                      <a:lnTo>
                        <a:pt x="22" y="6"/>
                      </a:lnTo>
                      <a:lnTo>
                        <a:pt x="30" y="8"/>
                      </a:lnTo>
                      <a:lnTo>
                        <a:pt x="38" y="11"/>
                      </a:lnTo>
                      <a:lnTo>
                        <a:pt x="101" y="96"/>
                      </a:lnTo>
                      <a:lnTo>
                        <a:pt x="92" y="96"/>
                      </a:lnTo>
                      <a:lnTo>
                        <a:pt x="87" y="98"/>
                      </a:lnTo>
                      <a:lnTo>
                        <a:pt x="78" y="101"/>
                      </a:lnTo>
                      <a:lnTo>
                        <a:pt x="73" y="103"/>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4" name="Freeform 439"/>
                <p:cNvSpPr>
                  <a:spLocks/>
                </p:cNvSpPr>
                <p:nvPr/>
              </p:nvSpPr>
              <p:spPr bwMode="auto">
                <a:xfrm>
                  <a:off x="4919" y="1454"/>
                  <a:ext cx="23" cy="24"/>
                </a:xfrm>
                <a:custGeom>
                  <a:avLst/>
                  <a:gdLst>
                    <a:gd name="T0" fmla="*/ 0 w 90"/>
                    <a:gd name="T1" fmla="*/ 0 h 98"/>
                    <a:gd name="T2" fmla="*/ 0 w 90"/>
                    <a:gd name="T3" fmla="*/ 0 h 98"/>
                    <a:gd name="T4" fmla="*/ 0 w 90"/>
                    <a:gd name="T5" fmla="*/ 0 h 98"/>
                    <a:gd name="T6" fmla="*/ 0 w 90"/>
                    <a:gd name="T7" fmla="*/ 0 h 98"/>
                    <a:gd name="T8" fmla="*/ 0 w 90"/>
                    <a:gd name="T9" fmla="*/ 0 h 98"/>
                    <a:gd name="T10" fmla="*/ 0 w 90"/>
                    <a:gd name="T11" fmla="*/ 0 h 98"/>
                    <a:gd name="T12" fmla="*/ 1 w 90"/>
                    <a:gd name="T13" fmla="*/ 0 h 98"/>
                    <a:gd name="T14" fmla="*/ 1 w 90"/>
                    <a:gd name="T15" fmla="*/ 0 h 98"/>
                    <a:gd name="T16" fmla="*/ 0 w 90"/>
                    <a:gd name="T17" fmla="*/ 0 h 98"/>
                    <a:gd name="T18" fmla="*/ 0 w 90"/>
                    <a:gd name="T19" fmla="*/ 0 h 98"/>
                    <a:gd name="T20" fmla="*/ 0 w 90"/>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98"/>
                    <a:gd name="T35" fmla="*/ 90 w 90"/>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98">
                      <a:moveTo>
                        <a:pt x="66" y="98"/>
                      </a:moveTo>
                      <a:lnTo>
                        <a:pt x="0" y="0"/>
                      </a:lnTo>
                      <a:lnTo>
                        <a:pt x="12" y="5"/>
                      </a:lnTo>
                      <a:lnTo>
                        <a:pt x="23" y="8"/>
                      </a:lnTo>
                      <a:lnTo>
                        <a:pt x="30" y="10"/>
                      </a:lnTo>
                      <a:lnTo>
                        <a:pt x="39" y="13"/>
                      </a:lnTo>
                      <a:lnTo>
                        <a:pt x="90" y="84"/>
                      </a:lnTo>
                      <a:lnTo>
                        <a:pt x="85" y="87"/>
                      </a:lnTo>
                      <a:lnTo>
                        <a:pt x="79" y="89"/>
                      </a:lnTo>
                      <a:lnTo>
                        <a:pt x="72" y="95"/>
                      </a:lnTo>
                      <a:lnTo>
                        <a:pt x="66" y="9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5" name="Freeform 440"/>
                <p:cNvSpPr>
                  <a:spLocks/>
                </p:cNvSpPr>
                <p:nvPr/>
              </p:nvSpPr>
              <p:spPr bwMode="auto">
                <a:xfrm>
                  <a:off x="4924" y="1456"/>
                  <a:ext cx="22" cy="21"/>
                </a:xfrm>
                <a:custGeom>
                  <a:avLst/>
                  <a:gdLst>
                    <a:gd name="T0" fmla="*/ 0 w 87"/>
                    <a:gd name="T1" fmla="*/ 0 h 85"/>
                    <a:gd name="T2" fmla="*/ 0 w 87"/>
                    <a:gd name="T3" fmla="*/ 0 h 85"/>
                    <a:gd name="T4" fmla="*/ 0 w 87"/>
                    <a:gd name="T5" fmla="*/ 0 h 85"/>
                    <a:gd name="T6" fmla="*/ 0 w 87"/>
                    <a:gd name="T7" fmla="*/ 0 h 85"/>
                    <a:gd name="T8" fmla="*/ 0 w 87"/>
                    <a:gd name="T9" fmla="*/ 0 h 85"/>
                    <a:gd name="T10" fmla="*/ 0 w 87"/>
                    <a:gd name="T11" fmla="*/ 0 h 85"/>
                    <a:gd name="T12" fmla="*/ 1 w 87"/>
                    <a:gd name="T13" fmla="*/ 0 h 85"/>
                    <a:gd name="T14" fmla="*/ 0 w 87"/>
                    <a:gd name="T15" fmla="*/ 0 h 85"/>
                    <a:gd name="T16" fmla="*/ 0 w 87"/>
                    <a:gd name="T17" fmla="*/ 0 h 85"/>
                    <a:gd name="T18" fmla="*/ 0 w 87"/>
                    <a:gd name="T19" fmla="*/ 0 h 85"/>
                    <a:gd name="T20" fmla="*/ 0 w 87"/>
                    <a:gd name="T21" fmla="*/ 0 h 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85"/>
                    <a:gd name="T35" fmla="*/ 87 w 87"/>
                    <a:gd name="T36" fmla="*/ 85 h 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85">
                      <a:moveTo>
                        <a:pt x="63" y="85"/>
                      </a:moveTo>
                      <a:lnTo>
                        <a:pt x="0" y="0"/>
                      </a:lnTo>
                      <a:lnTo>
                        <a:pt x="10" y="2"/>
                      </a:lnTo>
                      <a:lnTo>
                        <a:pt x="22" y="5"/>
                      </a:lnTo>
                      <a:lnTo>
                        <a:pt x="30" y="9"/>
                      </a:lnTo>
                      <a:lnTo>
                        <a:pt x="40" y="9"/>
                      </a:lnTo>
                      <a:lnTo>
                        <a:pt x="87" y="71"/>
                      </a:lnTo>
                      <a:lnTo>
                        <a:pt x="81" y="74"/>
                      </a:lnTo>
                      <a:lnTo>
                        <a:pt x="76" y="76"/>
                      </a:lnTo>
                      <a:lnTo>
                        <a:pt x="68" y="81"/>
                      </a:lnTo>
                      <a:lnTo>
                        <a:pt x="63" y="85"/>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6" name="Freeform 441"/>
                <p:cNvSpPr>
                  <a:spLocks/>
                </p:cNvSpPr>
                <p:nvPr/>
              </p:nvSpPr>
              <p:spPr bwMode="auto">
                <a:xfrm>
                  <a:off x="4929" y="1457"/>
                  <a:ext cx="20" cy="18"/>
                </a:xfrm>
                <a:custGeom>
                  <a:avLst/>
                  <a:gdLst>
                    <a:gd name="T0" fmla="*/ 0 w 79"/>
                    <a:gd name="T1" fmla="*/ 0 h 71"/>
                    <a:gd name="T2" fmla="*/ 0 w 79"/>
                    <a:gd name="T3" fmla="*/ 0 h 71"/>
                    <a:gd name="T4" fmla="*/ 0 w 79"/>
                    <a:gd name="T5" fmla="*/ 0 h 71"/>
                    <a:gd name="T6" fmla="*/ 0 w 79"/>
                    <a:gd name="T7" fmla="*/ 0 h 71"/>
                    <a:gd name="T8" fmla="*/ 0 w 79"/>
                    <a:gd name="T9" fmla="*/ 0 h 71"/>
                    <a:gd name="T10" fmla="*/ 0 w 79"/>
                    <a:gd name="T11" fmla="*/ 0 h 71"/>
                    <a:gd name="T12" fmla="*/ 0 w 79"/>
                    <a:gd name="T13" fmla="*/ 0 h 71"/>
                    <a:gd name="T14" fmla="*/ 0 w 79"/>
                    <a:gd name="T15" fmla="*/ 0 h 71"/>
                    <a:gd name="T16" fmla="*/ 0 w 79"/>
                    <a:gd name="T17" fmla="*/ 0 h 71"/>
                    <a:gd name="T18" fmla="*/ 0 w 79"/>
                    <a:gd name="T19" fmla="*/ 0 h 71"/>
                    <a:gd name="T20" fmla="*/ 0 w 79"/>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71"/>
                    <a:gd name="T35" fmla="*/ 79 w 79"/>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71">
                      <a:moveTo>
                        <a:pt x="51" y="71"/>
                      </a:moveTo>
                      <a:lnTo>
                        <a:pt x="0" y="0"/>
                      </a:lnTo>
                      <a:lnTo>
                        <a:pt x="11" y="4"/>
                      </a:lnTo>
                      <a:lnTo>
                        <a:pt x="21" y="6"/>
                      </a:lnTo>
                      <a:lnTo>
                        <a:pt x="30" y="9"/>
                      </a:lnTo>
                      <a:lnTo>
                        <a:pt x="40" y="9"/>
                      </a:lnTo>
                      <a:lnTo>
                        <a:pt x="79" y="62"/>
                      </a:lnTo>
                      <a:lnTo>
                        <a:pt x="74" y="66"/>
                      </a:lnTo>
                      <a:lnTo>
                        <a:pt x="65" y="69"/>
                      </a:lnTo>
                      <a:lnTo>
                        <a:pt x="60" y="71"/>
                      </a:lnTo>
                      <a:lnTo>
                        <a:pt x="51" y="71"/>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7" name="Freeform 442"/>
                <p:cNvSpPr>
                  <a:spLocks/>
                </p:cNvSpPr>
                <p:nvPr/>
              </p:nvSpPr>
              <p:spPr bwMode="auto">
                <a:xfrm>
                  <a:off x="4934" y="1458"/>
                  <a:ext cx="17" cy="16"/>
                </a:xfrm>
                <a:custGeom>
                  <a:avLst/>
                  <a:gdLst>
                    <a:gd name="T0" fmla="*/ 0 w 69"/>
                    <a:gd name="T1" fmla="*/ 0 h 62"/>
                    <a:gd name="T2" fmla="*/ 0 w 69"/>
                    <a:gd name="T3" fmla="*/ 0 h 62"/>
                    <a:gd name="T4" fmla="*/ 0 w 69"/>
                    <a:gd name="T5" fmla="*/ 0 h 62"/>
                    <a:gd name="T6" fmla="*/ 0 w 69"/>
                    <a:gd name="T7" fmla="*/ 0 h 62"/>
                    <a:gd name="T8" fmla="*/ 0 w 69"/>
                    <a:gd name="T9" fmla="*/ 0 h 62"/>
                    <a:gd name="T10" fmla="*/ 0 w 69"/>
                    <a:gd name="T11" fmla="*/ 0 h 62"/>
                    <a:gd name="T12" fmla="*/ 0 w 69"/>
                    <a:gd name="T13" fmla="*/ 0 h 62"/>
                    <a:gd name="T14" fmla="*/ 0 w 69"/>
                    <a:gd name="T15" fmla="*/ 0 h 62"/>
                    <a:gd name="T16" fmla="*/ 0 w 69"/>
                    <a:gd name="T17" fmla="*/ 0 h 62"/>
                    <a:gd name="T18" fmla="*/ 0 w 69"/>
                    <a:gd name="T19" fmla="*/ 0 h 62"/>
                    <a:gd name="T20" fmla="*/ 0 w 69"/>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
                    <a:gd name="T34" fmla="*/ 0 h 62"/>
                    <a:gd name="T35" fmla="*/ 69 w 69"/>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 h="62">
                      <a:moveTo>
                        <a:pt x="47" y="62"/>
                      </a:moveTo>
                      <a:lnTo>
                        <a:pt x="0" y="0"/>
                      </a:lnTo>
                      <a:lnTo>
                        <a:pt x="9" y="2"/>
                      </a:lnTo>
                      <a:lnTo>
                        <a:pt x="17" y="5"/>
                      </a:lnTo>
                      <a:lnTo>
                        <a:pt x="25" y="5"/>
                      </a:lnTo>
                      <a:lnTo>
                        <a:pt x="33" y="5"/>
                      </a:lnTo>
                      <a:lnTo>
                        <a:pt x="69" y="51"/>
                      </a:lnTo>
                      <a:lnTo>
                        <a:pt x="60" y="56"/>
                      </a:lnTo>
                      <a:lnTo>
                        <a:pt x="55" y="58"/>
                      </a:lnTo>
                      <a:lnTo>
                        <a:pt x="49" y="58"/>
                      </a:lnTo>
                      <a:lnTo>
                        <a:pt x="47" y="62"/>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8" name="Freeform 443"/>
                <p:cNvSpPr>
                  <a:spLocks/>
                </p:cNvSpPr>
                <p:nvPr/>
              </p:nvSpPr>
              <p:spPr bwMode="auto">
                <a:xfrm>
                  <a:off x="4939" y="1459"/>
                  <a:ext cx="14" cy="14"/>
                </a:xfrm>
                <a:custGeom>
                  <a:avLst/>
                  <a:gdLst>
                    <a:gd name="T0" fmla="*/ 0 w 57"/>
                    <a:gd name="T1" fmla="*/ 0 h 53"/>
                    <a:gd name="T2" fmla="*/ 0 w 57"/>
                    <a:gd name="T3" fmla="*/ 0 h 53"/>
                    <a:gd name="T4" fmla="*/ 0 w 57"/>
                    <a:gd name="T5" fmla="*/ 0 h 53"/>
                    <a:gd name="T6" fmla="*/ 0 w 57"/>
                    <a:gd name="T7" fmla="*/ 0 h 53"/>
                    <a:gd name="T8" fmla="*/ 0 w 57"/>
                    <a:gd name="T9" fmla="*/ 0 h 53"/>
                    <a:gd name="T10" fmla="*/ 0 w 57"/>
                    <a:gd name="T11" fmla="*/ 0 h 53"/>
                    <a:gd name="T12" fmla="*/ 0 w 57"/>
                    <a:gd name="T13" fmla="*/ 0 h 53"/>
                    <a:gd name="T14" fmla="*/ 0 w 57"/>
                    <a:gd name="T15" fmla="*/ 0 h 53"/>
                    <a:gd name="T16" fmla="*/ 0 w 57"/>
                    <a:gd name="T17" fmla="*/ 0 h 53"/>
                    <a:gd name="T18" fmla="*/ 0 w 57"/>
                    <a:gd name="T19" fmla="*/ 0 h 53"/>
                    <a:gd name="T20" fmla="*/ 0 w 57"/>
                    <a:gd name="T21" fmla="*/ 0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53"/>
                    <a:gd name="T35" fmla="*/ 57 w 57"/>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53">
                      <a:moveTo>
                        <a:pt x="39" y="53"/>
                      </a:moveTo>
                      <a:lnTo>
                        <a:pt x="0" y="0"/>
                      </a:lnTo>
                      <a:lnTo>
                        <a:pt x="9" y="0"/>
                      </a:lnTo>
                      <a:lnTo>
                        <a:pt x="17" y="0"/>
                      </a:lnTo>
                      <a:lnTo>
                        <a:pt x="25" y="2"/>
                      </a:lnTo>
                      <a:lnTo>
                        <a:pt x="30" y="2"/>
                      </a:lnTo>
                      <a:lnTo>
                        <a:pt x="57" y="41"/>
                      </a:lnTo>
                      <a:lnTo>
                        <a:pt x="52" y="43"/>
                      </a:lnTo>
                      <a:lnTo>
                        <a:pt x="50" y="46"/>
                      </a:lnTo>
                      <a:lnTo>
                        <a:pt x="44" y="51"/>
                      </a:lnTo>
                      <a:lnTo>
                        <a:pt x="39" y="53"/>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9" name="Freeform 444"/>
                <p:cNvSpPr>
                  <a:spLocks/>
                </p:cNvSpPr>
                <p:nvPr/>
              </p:nvSpPr>
              <p:spPr bwMode="auto">
                <a:xfrm>
                  <a:off x="4943" y="1459"/>
                  <a:ext cx="13" cy="12"/>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w 55"/>
                    <a:gd name="T11" fmla="*/ 0 h 46"/>
                    <a:gd name="T12" fmla="*/ 0 w 55"/>
                    <a:gd name="T13" fmla="*/ 0 h 46"/>
                    <a:gd name="T14" fmla="*/ 0 w 55"/>
                    <a:gd name="T15" fmla="*/ 0 h 46"/>
                    <a:gd name="T16" fmla="*/ 0 w 55"/>
                    <a:gd name="T17" fmla="*/ 0 h 46"/>
                    <a:gd name="T18" fmla="*/ 0 w 55"/>
                    <a:gd name="T19" fmla="*/ 0 h 46"/>
                    <a:gd name="T20" fmla="*/ 0 w 55"/>
                    <a:gd name="T21" fmla="*/ 0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46"/>
                    <a:gd name="T35" fmla="*/ 55 w 55"/>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46">
                      <a:moveTo>
                        <a:pt x="36" y="46"/>
                      </a:moveTo>
                      <a:lnTo>
                        <a:pt x="0" y="0"/>
                      </a:lnTo>
                      <a:lnTo>
                        <a:pt x="11" y="2"/>
                      </a:lnTo>
                      <a:lnTo>
                        <a:pt x="20" y="2"/>
                      </a:lnTo>
                      <a:lnTo>
                        <a:pt x="27" y="2"/>
                      </a:lnTo>
                      <a:lnTo>
                        <a:pt x="36" y="2"/>
                      </a:lnTo>
                      <a:lnTo>
                        <a:pt x="55" y="37"/>
                      </a:lnTo>
                      <a:lnTo>
                        <a:pt x="52" y="41"/>
                      </a:lnTo>
                      <a:lnTo>
                        <a:pt x="46" y="43"/>
                      </a:lnTo>
                      <a:lnTo>
                        <a:pt x="41" y="46"/>
                      </a:lnTo>
                      <a:lnTo>
                        <a:pt x="36" y="46"/>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0" name="Freeform 445"/>
                <p:cNvSpPr>
                  <a:spLocks/>
                </p:cNvSpPr>
                <p:nvPr/>
              </p:nvSpPr>
              <p:spPr bwMode="auto">
                <a:xfrm>
                  <a:off x="4947" y="1460"/>
                  <a:ext cx="12" cy="10"/>
                </a:xfrm>
                <a:custGeom>
                  <a:avLst/>
                  <a:gdLst>
                    <a:gd name="T0" fmla="*/ 0 w 50"/>
                    <a:gd name="T1" fmla="*/ 0 h 39"/>
                    <a:gd name="T2" fmla="*/ 0 w 50"/>
                    <a:gd name="T3" fmla="*/ 0 h 39"/>
                    <a:gd name="T4" fmla="*/ 0 w 50"/>
                    <a:gd name="T5" fmla="*/ 0 h 39"/>
                    <a:gd name="T6" fmla="*/ 0 w 50"/>
                    <a:gd name="T7" fmla="*/ 0 h 39"/>
                    <a:gd name="T8" fmla="*/ 0 w 50"/>
                    <a:gd name="T9" fmla="*/ 0 h 39"/>
                    <a:gd name="T10" fmla="*/ 0 w 50"/>
                    <a:gd name="T11" fmla="*/ 0 h 39"/>
                    <a:gd name="T12" fmla="*/ 0 w 50"/>
                    <a:gd name="T13" fmla="*/ 0 h 39"/>
                    <a:gd name="T14" fmla="*/ 0 w 50"/>
                    <a:gd name="T15" fmla="*/ 0 h 39"/>
                    <a:gd name="T16" fmla="*/ 0 w 50"/>
                    <a:gd name="T17" fmla="*/ 0 h 39"/>
                    <a:gd name="T18" fmla="*/ 0 w 50"/>
                    <a:gd name="T19" fmla="*/ 0 h 39"/>
                    <a:gd name="T20" fmla="*/ 0 w 50"/>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9"/>
                    <a:gd name="T35" fmla="*/ 50 w 50"/>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9">
                      <a:moveTo>
                        <a:pt x="27" y="39"/>
                      </a:moveTo>
                      <a:lnTo>
                        <a:pt x="0" y="0"/>
                      </a:lnTo>
                      <a:lnTo>
                        <a:pt x="9" y="0"/>
                      </a:lnTo>
                      <a:lnTo>
                        <a:pt x="20" y="0"/>
                      </a:lnTo>
                      <a:lnTo>
                        <a:pt x="27" y="0"/>
                      </a:lnTo>
                      <a:lnTo>
                        <a:pt x="36" y="0"/>
                      </a:lnTo>
                      <a:lnTo>
                        <a:pt x="50" y="28"/>
                      </a:lnTo>
                      <a:lnTo>
                        <a:pt x="46" y="30"/>
                      </a:lnTo>
                      <a:lnTo>
                        <a:pt x="41" y="33"/>
                      </a:lnTo>
                      <a:lnTo>
                        <a:pt x="36" y="35"/>
                      </a:lnTo>
                      <a:lnTo>
                        <a:pt x="27" y="39"/>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1" name="Freeform 446"/>
                <p:cNvSpPr>
                  <a:spLocks/>
                </p:cNvSpPr>
                <p:nvPr/>
              </p:nvSpPr>
              <p:spPr bwMode="auto">
                <a:xfrm>
                  <a:off x="4951" y="1460"/>
                  <a:ext cx="11" cy="9"/>
                </a:xfrm>
                <a:custGeom>
                  <a:avLst/>
                  <a:gdLst>
                    <a:gd name="T0" fmla="*/ 0 w 44"/>
                    <a:gd name="T1" fmla="*/ 0 h 35"/>
                    <a:gd name="T2" fmla="*/ 0 w 44"/>
                    <a:gd name="T3" fmla="*/ 0 h 35"/>
                    <a:gd name="T4" fmla="*/ 0 w 44"/>
                    <a:gd name="T5" fmla="*/ 0 h 35"/>
                    <a:gd name="T6" fmla="*/ 0 w 44"/>
                    <a:gd name="T7" fmla="*/ 0 h 35"/>
                    <a:gd name="T8" fmla="*/ 0 w 44"/>
                    <a:gd name="T9" fmla="*/ 0 h 35"/>
                    <a:gd name="T10" fmla="*/ 0 w 44"/>
                    <a:gd name="T11" fmla="*/ 0 h 35"/>
                    <a:gd name="T12" fmla="*/ 0 w 44"/>
                    <a:gd name="T13" fmla="*/ 0 h 35"/>
                    <a:gd name="T14" fmla="*/ 0 w 44"/>
                    <a:gd name="T15" fmla="*/ 0 h 35"/>
                    <a:gd name="T16" fmla="*/ 0 w 44"/>
                    <a:gd name="T17" fmla="*/ 0 h 35"/>
                    <a:gd name="T18" fmla="*/ 0 w 44"/>
                    <a:gd name="T19" fmla="*/ 0 h 35"/>
                    <a:gd name="T20" fmla="*/ 0 w 44"/>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35"/>
                    <a:gd name="T35" fmla="*/ 44 w 44"/>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35">
                      <a:moveTo>
                        <a:pt x="19" y="35"/>
                      </a:moveTo>
                      <a:lnTo>
                        <a:pt x="0" y="0"/>
                      </a:lnTo>
                      <a:lnTo>
                        <a:pt x="5" y="0"/>
                      </a:lnTo>
                      <a:lnTo>
                        <a:pt x="14" y="0"/>
                      </a:lnTo>
                      <a:lnTo>
                        <a:pt x="21" y="0"/>
                      </a:lnTo>
                      <a:lnTo>
                        <a:pt x="26" y="0"/>
                      </a:lnTo>
                      <a:lnTo>
                        <a:pt x="44" y="22"/>
                      </a:lnTo>
                      <a:lnTo>
                        <a:pt x="37" y="25"/>
                      </a:lnTo>
                      <a:lnTo>
                        <a:pt x="32" y="28"/>
                      </a:lnTo>
                      <a:lnTo>
                        <a:pt x="24" y="33"/>
                      </a:lnTo>
                      <a:lnTo>
                        <a:pt x="19" y="35"/>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2" name="Freeform 447"/>
                <p:cNvSpPr>
                  <a:spLocks/>
                </p:cNvSpPr>
                <p:nvPr/>
              </p:nvSpPr>
              <p:spPr bwMode="auto">
                <a:xfrm>
                  <a:off x="4955" y="1460"/>
                  <a:ext cx="10" cy="7"/>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28"/>
                    <a:gd name="T35" fmla="*/ 38 w 3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28">
                      <a:moveTo>
                        <a:pt x="14" y="28"/>
                      </a:moveTo>
                      <a:lnTo>
                        <a:pt x="0" y="0"/>
                      </a:lnTo>
                      <a:lnTo>
                        <a:pt x="5" y="0"/>
                      </a:lnTo>
                      <a:lnTo>
                        <a:pt x="14" y="0"/>
                      </a:lnTo>
                      <a:lnTo>
                        <a:pt x="21" y="0"/>
                      </a:lnTo>
                      <a:lnTo>
                        <a:pt x="30" y="0"/>
                      </a:lnTo>
                      <a:lnTo>
                        <a:pt x="38" y="14"/>
                      </a:lnTo>
                      <a:lnTo>
                        <a:pt x="33" y="16"/>
                      </a:lnTo>
                      <a:lnTo>
                        <a:pt x="28" y="19"/>
                      </a:lnTo>
                      <a:lnTo>
                        <a:pt x="19" y="25"/>
                      </a:lnTo>
                      <a:lnTo>
                        <a:pt x="14" y="28"/>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3" name="Freeform 448"/>
                <p:cNvSpPr>
                  <a:spLocks/>
                </p:cNvSpPr>
                <p:nvPr/>
              </p:nvSpPr>
              <p:spPr bwMode="auto">
                <a:xfrm>
                  <a:off x="4958" y="1459"/>
                  <a:ext cx="9" cy="6"/>
                </a:xfrm>
                <a:custGeom>
                  <a:avLst/>
                  <a:gdLst>
                    <a:gd name="T0" fmla="*/ 0 w 36"/>
                    <a:gd name="T1" fmla="*/ 0 h 24"/>
                    <a:gd name="T2" fmla="*/ 0 w 36"/>
                    <a:gd name="T3" fmla="*/ 0 h 24"/>
                    <a:gd name="T4" fmla="*/ 0 w 36"/>
                    <a:gd name="T5" fmla="*/ 0 h 24"/>
                    <a:gd name="T6" fmla="*/ 0 w 36"/>
                    <a:gd name="T7" fmla="*/ 0 h 24"/>
                    <a:gd name="T8" fmla="*/ 0 w 36"/>
                    <a:gd name="T9" fmla="*/ 0 h 24"/>
                    <a:gd name="T10" fmla="*/ 0 w 36"/>
                    <a:gd name="T11" fmla="*/ 0 h 24"/>
                    <a:gd name="T12" fmla="*/ 0 w 36"/>
                    <a:gd name="T13" fmla="*/ 0 h 24"/>
                    <a:gd name="T14" fmla="*/ 0 w 36"/>
                    <a:gd name="T15" fmla="*/ 0 h 24"/>
                    <a:gd name="T16" fmla="*/ 0 w 36"/>
                    <a:gd name="T17" fmla="*/ 0 h 24"/>
                    <a:gd name="T18" fmla="*/ 0 w 36"/>
                    <a:gd name="T19" fmla="*/ 0 h 24"/>
                    <a:gd name="T20" fmla="*/ 0 w 36"/>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4"/>
                    <a:gd name="T35" fmla="*/ 36 w 36"/>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4">
                      <a:moveTo>
                        <a:pt x="18" y="24"/>
                      </a:moveTo>
                      <a:lnTo>
                        <a:pt x="0" y="2"/>
                      </a:lnTo>
                      <a:lnTo>
                        <a:pt x="9" y="2"/>
                      </a:lnTo>
                      <a:lnTo>
                        <a:pt x="18" y="2"/>
                      </a:lnTo>
                      <a:lnTo>
                        <a:pt x="23" y="2"/>
                      </a:lnTo>
                      <a:lnTo>
                        <a:pt x="30" y="0"/>
                      </a:lnTo>
                      <a:lnTo>
                        <a:pt x="36" y="7"/>
                      </a:lnTo>
                      <a:lnTo>
                        <a:pt x="30" y="11"/>
                      </a:lnTo>
                      <a:lnTo>
                        <a:pt x="28" y="13"/>
                      </a:lnTo>
                      <a:lnTo>
                        <a:pt x="23" y="18"/>
                      </a:lnTo>
                      <a:lnTo>
                        <a:pt x="18" y="24"/>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4" name="Freeform 449"/>
                <p:cNvSpPr>
                  <a:spLocks/>
                </p:cNvSpPr>
                <p:nvPr/>
              </p:nvSpPr>
              <p:spPr bwMode="auto">
                <a:xfrm>
                  <a:off x="4963" y="1459"/>
                  <a:ext cx="7" cy="5"/>
                </a:xfrm>
                <a:custGeom>
                  <a:avLst/>
                  <a:gdLst>
                    <a:gd name="T0" fmla="*/ 0 w 26"/>
                    <a:gd name="T1" fmla="*/ 0 h 16"/>
                    <a:gd name="T2" fmla="*/ 0 w 26"/>
                    <a:gd name="T3" fmla="*/ 0 h 16"/>
                    <a:gd name="T4" fmla="*/ 0 w 26"/>
                    <a:gd name="T5" fmla="*/ 0 h 16"/>
                    <a:gd name="T6" fmla="*/ 0 w 26"/>
                    <a:gd name="T7" fmla="*/ 0 h 16"/>
                    <a:gd name="T8" fmla="*/ 0 w 26"/>
                    <a:gd name="T9" fmla="*/ 0 h 16"/>
                    <a:gd name="T10" fmla="*/ 0 w 26"/>
                    <a:gd name="T11" fmla="*/ 0 h 16"/>
                    <a:gd name="T12" fmla="*/ 0 w 26"/>
                    <a:gd name="T13" fmla="*/ 0 h 16"/>
                    <a:gd name="T14" fmla="*/ 0 w 26"/>
                    <a:gd name="T15" fmla="*/ 0 h 16"/>
                    <a:gd name="T16" fmla="*/ 0 w 26"/>
                    <a:gd name="T17" fmla="*/ 0 h 16"/>
                    <a:gd name="T18" fmla="*/ 0 w 2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16"/>
                    <a:gd name="T32" fmla="*/ 26 w 2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16">
                      <a:moveTo>
                        <a:pt x="8" y="16"/>
                      </a:moveTo>
                      <a:lnTo>
                        <a:pt x="0" y="2"/>
                      </a:lnTo>
                      <a:lnTo>
                        <a:pt x="5" y="0"/>
                      </a:lnTo>
                      <a:lnTo>
                        <a:pt x="14" y="0"/>
                      </a:lnTo>
                      <a:lnTo>
                        <a:pt x="19" y="0"/>
                      </a:lnTo>
                      <a:lnTo>
                        <a:pt x="26" y="0"/>
                      </a:lnTo>
                      <a:lnTo>
                        <a:pt x="21" y="5"/>
                      </a:lnTo>
                      <a:lnTo>
                        <a:pt x="19" y="7"/>
                      </a:lnTo>
                      <a:lnTo>
                        <a:pt x="14" y="13"/>
                      </a:lnTo>
                      <a:lnTo>
                        <a:pt x="8" y="16"/>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5" name="Freeform 450"/>
                <p:cNvSpPr>
                  <a:spLocks/>
                </p:cNvSpPr>
                <p:nvPr/>
              </p:nvSpPr>
              <p:spPr bwMode="auto">
                <a:xfrm>
                  <a:off x="4966" y="1459"/>
                  <a:ext cx="5" cy="2"/>
                </a:xfrm>
                <a:custGeom>
                  <a:avLst/>
                  <a:gdLst>
                    <a:gd name="T0" fmla="*/ 0 w 23"/>
                    <a:gd name="T1" fmla="*/ 0 h 7"/>
                    <a:gd name="T2" fmla="*/ 0 w 23"/>
                    <a:gd name="T3" fmla="*/ 0 h 7"/>
                    <a:gd name="T4" fmla="*/ 0 w 23"/>
                    <a:gd name="T5" fmla="*/ 0 h 7"/>
                    <a:gd name="T6" fmla="*/ 0 w 23"/>
                    <a:gd name="T7" fmla="*/ 0 h 7"/>
                    <a:gd name="T8" fmla="*/ 0 w 23"/>
                    <a:gd name="T9" fmla="*/ 0 h 7"/>
                    <a:gd name="T10" fmla="*/ 0 w 23"/>
                    <a:gd name="T11" fmla="*/ 0 h 7"/>
                    <a:gd name="T12" fmla="*/ 0 w 23"/>
                    <a:gd name="T13" fmla="*/ 0 h 7"/>
                    <a:gd name="T14" fmla="*/ 0 w 23"/>
                    <a:gd name="T15" fmla="*/ 0 h 7"/>
                    <a:gd name="T16" fmla="*/ 0 w 23"/>
                    <a:gd name="T17" fmla="*/ 0 h 7"/>
                    <a:gd name="T18" fmla="*/ 0 w 23"/>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7"/>
                    <a:gd name="T32" fmla="*/ 23 w 23"/>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7">
                      <a:moveTo>
                        <a:pt x="6" y="7"/>
                      </a:moveTo>
                      <a:lnTo>
                        <a:pt x="0" y="0"/>
                      </a:lnTo>
                      <a:lnTo>
                        <a:pt x="6" y="0"/>
                      </a:lnTo>
                      <a:lnTo>
                        <a:pt x="11" y="0"/>
                      </a:lnTo>
                      <a:lnTo>
                        <a:pt x="16" y="0"/>
                      </a:lnTo>
                      <a:lnTo>
                        <a:pt x="23" y="0"/>
                      </a:lnTo>
                      <a:lnTo>
                        <a:pt x="20" y="0"/>
                      </a:lnTo>
                      <a:lnTo>
                        <a:pt x="14" y="2"/>
                      </a:lnTo>
                      <a:lnTo>
                        <a:pt x="11" y="5"/>
                      </a:lnTo>
                      <a:lnTo>
                        <a:pt x="6" y="7"/>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6" name="Freeform 451"/>
                <p:cNvSpPr>
                  <a:spLocks/>
                </p:cNvSpPr>
                <p:nvPr/>
              </p:nvSpPr>
              <p:spPr bwMode="auto">
                <a:xfrm>
                  <a:off x="4970" y="1459"/>
                  <a:ext cx="1"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0" y="0"/>
                      </a:moveTo>
                      <a:lnTo>
                        <a:pt x="4" y="0"/>
                      </a:lnTo>
                      <a:lnTo>
                        <a:pt x="7" y="0"/>
                      </a:lnTo>
                      <a:lnTo>
                        <a:pt x="4" y="0"/>
                      </a:lnTo>
                      <a:lnTo>
                        <a:pt x="0" y="0"/>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pic>
            <p:nvPicPr>
              <p:cNvPr id="79891" name="Picture 453"/>
              <p:cNvPicPr>
                <a:picLocks noChangeAspect="1" noChangeArrowheads="1"/>
              </p:cNvPicPr>
              <p:nvPr/>
            </p:nvPicPr>
            <p:blipFill>
              <a:blip r:embed="rId5" cstate="print"/>
              <a:srcRect/>
              <a:stretch>
                <a:fillRect/>
              </a:stretch>
            </p:blipFill>
            <p:spPr bwMode="auto">
              <a:xfrm>
                <a:off x="4032" y="480"/>
                <a:ext cx="624" cy="316"/>
              </a:xfrm>
              <a:prstGeom prst="rect">
                <a:avLst/>
              </a:prstGeom>
              <a:noFill/>
              <a:ln w="38100">
                <a:noFill/>
                <a:miter lim="800000"/>
                <a:headEnd/>
                <a:tailEnd/>
              </a:ln>
            </p:spPr>
          </p:pic>
        </p:grpSp>
        <p:grpSp>
          <p:nvGrpSpPr>
            <p:cNvPr id="8" name="Group 460"/>
            <p:cNvGrpSpPr>
              <a:grpSpLocks/>
            </p:cNvGrpSpPr>
            <p:nvPr/>
          </p:nvGrpSpPr>
          <p:grpSpPr bwMode="auto">
            <a:xfrm rot="-846927">
              <a:off x="2536" y="400"/>
              <a:ext cx="528" cy="480"/>
              <a:chOff x="5088" y="624"/>
              <a:chExt cx="528" cy="480"/>
            </a:xfrm>
          </p:grpSpPr>
          <p:sp>
            <p:nvSpPr>
              <p:cNvPr id="79879" name="Line 457"/>
              <p:cNvSpPr>
                <a:spLocks noChangeShapeType="1"/>
              </p:cNvSpPr>
              <p:nvPr/>
            </p:nvSpPr>
            <p:spPr bwMode="auto">
              <a:xfrm flipV="1">
                <a:off x="5184" y="624"/>
                <a:ext cx="144" cy="38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0" name="Line 458"/>
              <p:cNvSpPr>
                <a:spLocks noChangeShapeType="1"/>
              </p:cNvSpPr>
              <p:nvPr/>
            </p:nvSpPr>
            <p:spPr bwMode="auto">
              <a:xfrm flipV="1">
                <a:off x="5232" y="960"/>
                <a:ext cx="384" cy="14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1" name="Line 459"/>
              <p:cNvSpPr>
                <a:spLocks noChangeShapeType="1"/>
              </p:cNvSpPr>
              <p:nvPr/>
            </p:nvSpPr>
            <p:spPr bwMode="auto">
              <a:xfrm flipV="1">
                <a:off x="5184" y="720"/>
                <a:ext cx="336" cy="336"/>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2" name="WordArt 455"/>
              <p:cNvSpPr>
                <a:spLocks noChangeArrowheads="1" noChangeShapeType="1" noTextEdit="1"/>
              </p:cNvSpPr>
              <p:nvPr/>
            </p:nvSpPr>
            <p:spPr bwMode="auto">
              <a:xfrm rot="-2297688">
                <a:off x="5088" y="672"/>
                <a:ext cx="404" cy="397"/>
              </a:xfrm>
              <a:prstGeom prst="rect">
                <a:avLst/>
              </a:prstGeom>
            </p:spPr>
            <p:txBody>
              <a:bodyPr wrap="none" fromWordArt="1">
                <a:prstTxWarp prst="textCurveUp">
                  <a:avLst>
                    <a:gd name="adj" fmla="val 56338"/>
                  </a:avLst>
                </a:prstTxWarp>
              </a:bodyPr>
              <a:lstStyle/>
              <a:p>
                <a:pPr algn="ctr"/>
                <a:r>
                  <a:rPr lang="en-US" sz="3600" b="0" kern="10">
                    <a:ln w="12700">
                      <a:solidFill>
                        <a:srgbClr val="000000"/>
                      </a:solidFill>
                      <a:round/>
                      <a:headEnd/>
                      <a:tailEnd/>
                    </a:ln>
                    <a:solidFill>
                      <a:srgbClr val="FC0128"/>
                    </a:solidFill>
                    <a:effectLst>
                      <a:outerShdw dist="45791" dir="2021404" algn="ctr" rotWithShape="0">
                        <a:srgbClr val="808080">
                          <a:alpha val="79999"/>
                        </a:srgbClr>
                      </a:outerShdw>
                    </a:effectLst>
                    <a:latin typeface="Arial Black"/>
                    <a:ea typeface="ＭＳ Ｐゴシック" charset="-128"/>
                    <a:cs typeface="+mn-cs"/>
                  </a:rPr>
                  <a:t>Honk!</a:t>
                </a:r>
              </a:p>
            </p:txBody>
          </p:sp>
        </p:grpSp>
      </p:grpSp>
      <p:sp>
        <p:nvSpPr>
          <p:cNvPr id="26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4</a:t>
            </a:fld>
            <a:endParaRPr lang="en-US" altLang="zh-CN" b="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457200" y="892873"/>
            <a:ext cx="6040844" cy="4406900"/>
          </a:xfrm>
          <a:noFill/>
          <a:ln>
            <a:noFill/>
          </a:ln>
          <a:effectLst/>
        </p:spPr>
        <p:txBody>
          <a:bodyPr vert="horz" wrap="square" lIns="90478" tIns="44445" rIns="90478" bIns="44445" numCol="1" anchor="t" anchorCtr="0" compatLnSpc="1">
            <a:prstTxWarp prst="textNoShape">
              <a:avLst/>
            </a:prstTxWarp>
            <a:normAutofit/>
          </a:bodyPr>
          <a:lstStyle/>
          <a:p>
            <a:r>
              <a:rPr lang="en-US" dirty="0"/>
              <a:t>Model each fork as a separate resource, since each philosopher can only pick up his left and right forks.</a:t>
            </a:r>
          </a:p>
          <a:p>
            <a:r>
              <a:rPr lang="en-US" dirty="0"/>
              <a:t>Suppose we have 5 philosophers numbered 1-5, and 5 forks numbered 1-5; philosopher i has left fork numbered i, and right fork (i+1)%5. (Here indices start from 1 instead of 0 in Lecture 3.)</a:t>
            </a:r>
          </a:p>
        </p:txBody>
      </p:sp>
      <p:pic>
        <p:nvPicPr>
          <p:cNvPr id="6" name="Picture 2"/>
          <p:cNvPicPr>
            <a:picLocks noChangeAspect="1" noChangeArrowheads="1"/>
          </p:cNvPicPr>
          <p:nvPr/>
        </p:nvPicPr>
        <p:blipFill>
          <a:blip r:embed="rId2" cstate="print"/>
          <a:srcRect/>
          <a:stretch>
            <a:fillRect/>
          </a:stretch>
        </p:blipFill>
        <p:spPr bwMode="auto">
          <a:xfrm>
            <a:off x="6857999" y="1355027"/>
            <a:ext cx="4114800" cy="4248150"/>
          </a:xfrm>
          <a:prstGeom prst="rect">
            <a:avLst/>
          </a:prstGeom>
          <a:noFill/>
          <a:ln w="9525">
            <a:noFill/>
            <a:miter lim="800000"/>
            <a:headEnd/>
            <a:tailEnd/>
          </a:ln>
        </p:spPr>
      </p:pic>
      <p:sp>
        <p:nvSpPr>
          <p:cNvPr id="7" name="TextBox 6"/>
          <p:cNvSpPr txBox="1"/>
          <p:nvPr/>
        </p:nvSpPr>
        <p:spPr>
          <a:xfrm>
            <a:off x="7225588" y="34925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774988" y="45974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10248188" y="35052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689388" y="16510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809788" y="16891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416088" y="46863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10057688" y="46482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634245" y="22225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635288" y="9144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755688" y="21590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114300"/>
            <a:ext cx="8229600" cy="1143000"/>
          </a:xfrm>
        </p:spPr>
        <p:txBody>
          <a:bodyPr/>
          <a:lstStyle/>
          <a:p>
            <a:pPr eaLnBrk="1" hangingPunct="1"/>
            <a:r>
              <a:rPr lang="en-US" altLang="zh-CN" dirty="0">
                <a:ea typeface="宋体" charset="-122"/>
              </a:rPr>
              <a:t>Four 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3376601908"/>
              </p:ext>
            </p:extLst>
          </p:nvPr>
        </p:nvGraphicFramePr>
        <p:xfrm>
          <a:off x="2641599" y="4474608"/>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599" y="4474608"/>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230708443"/>
              </p:ext>
            </p:extLst>
          </p:nvPr>
        </p:nvGraphicFramePr>
        <p:xfrm>
          <a:off x="6092825" y="4474608"/>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825" y="4474608"/>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218543" y="5166756"/>
            <a:ext cx="10210800" cy="1405875"/>
          </a:xfrm>
        </p:spPr>
        <p:txBody>
          <a:bodyPr>
            <a:normAutofit/>
          </a:bodyPr>
          <a:lstStyle/>
          <a:p>
            <a:pPr marL="0" lvl="1" indent="0">
              <a:buClr>
                <a:schemeClr val="bg2"/>
              </a:buClr>
              <a:buSzPct val="90000"/>
              <a:buNone/>
            </a:pPr>
            <a:r>
              <a:rPr lang="en-US" dirty="0"/>
              <a:t>Philosophers 1-4 each is holding his left fork. We can use Banker’s algorithm to check that the current state is safe, e.g., with execution sequence of P4, P3, P2, P1, P5.</a:t>
            </a:r>
          </a:p>
          <a:p>
            <a:pPr marL="0" lvl="1" indent="0">
              <a:buClr>
                <a:schemeClr val="bg2"/>
              </a:buClr>
              <a:buSzPct val="90000"/>
              <a:buNone/>
            </a:pPr>
            <a:r>
              <a:rPr lang="en-US" dirty="0"/>
              <a:t> Now, if philosopher 5 makes a request for his left fork, should we grant it?</a:t>
            </a:r>
          </a:p>
        </p:txBody>
      </p:sp>
      <p:sp>
        <p:nvSpPr>
          <p:cNvPr id="12" name="TextBox 11">
            <a:extLst>
              <a:ext uri="{FF2B5EF4-FFF2-40B4-BE49-F238E27FC236}">
                <a16:creationId xmlns:a16="http://schemas.microsoft.com/office/drawing/2014/main" id="{4B648F32-7105-F523-4EAE-5327C48CD8D2}"/>
              </a:ext>
            </a:extLst>
          </p:cNvPr>
          <p:cNvSpPr txBox="1"/>
          <p:nvPr/>
        </p:nvSpPr>
        <p:spPr>
          <a:xfrm>
            <a:off x="9085949" y="1025878"/>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3935275" y="41718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7061993" y="41718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2"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2106663860"/>
              </p:ext>
            </p:extLst>
          </p:nvPr>
        </p:nvGraphicFramePr>
        <p:xfrm>
          <a:off x="7804943" y="142766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4943" y="142766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a:extLst>
              <a:ext uri="{FF2B5EF4-FFF2-40B4-BE49-F238E27FC236}">
                <a16:creationId xmlns:a16="http://schemas.microsoft.com/office/drawing/2014/main" id="{1C3B234D-8EEF-69B8-F734-88CCB6B9D4FA}"/>
              </a:ext>
            </a:extLst>
          </p:cNvPr>
          <p:cNvSpPr txBox="1"/>
          <p:nvPr/>
        </p:nvSpPr>
        <p:spPr>
          <a:xfrm>
            <a:off x="8453623" y="141058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 name="TextBox 4">
            <a:extLst>
              <a:ext uri="{FF2B5EF4-FFF2-40B4-BE49-F238E27FC236}">
                <a16:creationId xmlns:a16="http://schemas.microsoft.com/office/drawing/2014/main" id="{72E01D1F-5A27-8335-31EE-5669FD06E7E6}"/>
              </a:ext>
            </a:extLst>
          </p:cNvPr>
          <p:cNvSpPr txBox="1"/>
          <p:nvPr/>
        </p:nvSpPr>
        <p:spPr>
          <a:xfrm>
            <a:off x="8942884" y="141058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6" name="TextBox 5">
            <a:extLst>
              <a:ext uri="{FF2B5EF4-FFF2-40B4-BE49-F238E27FC236}">
                <a16:creationId xmlns:a16="http://schemas.microsoft.com/office/drawing/2014/main" id="{DA8E8214-3FB5-91B2-80F8-17484AD63877}"/>
              </a:ext>
            </a:extLst>
          </p:cNvPr>
          <p:cNvSpPr txBox="1"/>
          <p:nvPr/>
        </p:nvSpPr>
        <p:spPr>
          <a:xfrm>
            <a:off x="8915400" y="1887639"/>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7" name="TextBox 6">
            <a:extLst>
              <a:ext uri="{FF2B5EF4-FFF2-40B4-BE49-F238E27FC236}">
                <a16:creationId xmlns:a16="http://schemas.microsoft.com/office/drawing/2014/main" id="{2CF4D9F6-2C29-49FE-7478-9A969ED09A4D}"/>
              </a:ext>
            </a:extLst>
          </p:cNvPr>
          <p:cNvSpPr txBox="1"/>
          <p:nvPr/>
        </p:nvSpPr>
        <p:spPr>
          <a:xfrm>
            <a:off x="9404661" y="1887639"/>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8" name="TextBox 7">
            <a:extLst>
              <a:ext uri="{FF2B5EF4-FFF2-40B4-BE49-F238E27FC236}">
                <a16:creationId xmlns:a16="http://schemas.microsoft.com/office/drawing/2014/main" id="{FE8F3498-9404-66C7-7A8C-A363B3A1D1C4}"/>
              </a:ext>
            </a:extLst>
          </p:cNvPr>
          <p:cNvSpPr txBox="1"/>
          <p:nvPr/>
        </p:nvSpPr>
        <p:spPr>
          <a:xfrm>
            <a:off x="9395178" y="2391387"/>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9" name="TextBox 8">
            <a:extLst>
              <a:ext uri="{FF2B5EF4-FFF2-40B4-BE49-F238E27FC236}">
                <a16:creationId xmlns:a16="http://schemas.microsoft.com/office/drawing/2014/main" id="{27B164E4-6F67-B54A-0C81-6B60DEA49553}"/>
              </a:ext>
            </a:extLst>
          </p:cNvPr>
          <p:cNvSpPr txBox="1"/>
          <p:nvPr/>
        </p:nvSpPr>
        <p:spPr>
          <a:xfrm>
            <a:off x="9884439" y="2391387"/>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0" name="TextBox 9">
            <a:extLst>
              <a:ext uri="{FF2B5EF4-FFF2-40B4-BE49-F238E27FC236}">
                <a16:creationId xmlns:a16="http://schemas.microsoft.com/office/drawing/2014/main" id="{16D58D34-74BD-42DF-3A70-43B8633A4CD7}"/>
              </a:ext>
            </a:extLst>
          </p:cNvPr>
          <p:cNvSpPr txBox="1"/>
          <p:nvPr/>
        </p:nvSpPr>
        <p:spPr>
          <a:xfrm>
            <a:off x="9909973" y="2858912"/>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17" name="TextBox 16">
            <a:extLst>
              <a:ext uri="{FF2B5EF4-FFF2-40B4-BE49-F238E27FC236}">
                <a16:creationId xmlns:a16="http://schemas.microsoft.com/office/drawing/2014/main" id="{0E492909-AC0F-0BD3-E533-A97C8A3E879C}"/>
              </a:ext>
            </a:extLst>
          </p:cNvPr>
          <p:cNvSpPr txBox="1"/>
          <p:nvPr/>
        </p:nvSpPr>
        <p:spPr>
          <a:xfrm>
            <a:off x="10309578" y="2858912"/>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8" name="TextBox 17">
            <a:extLst>
              <a:ext uri="{FF2B5EF4-FFF2-40B4-BE49-F238E27FC236}">
                <a16:creationId xmlns:a16="http://schemas.microsoft.com/office/drawing/2014/main" id="{85C8CC8B-4443-B8A2-86A7-4BFFCC5566BD}"/>
              </a:ext>
            </a:extLst>
          </p:cNvPr>
          <p:cNvSpPr txBox="1"/>
          <p:nvPr/>
        </p:nvSpPr>
        <p:spPr>
          <a:xfrm>
            <a:off x="8456829" y="335135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D4E9EC-CABB-0565-2361-B3660D3C53F7}"/>
                  </a:ext>
                </a:extLst>
              </p:cNvPr>
              <p:cNvSpPr txBox="1"/>
              <p:nvPr/>
            </p:nvSpPr>
            <p:spPr>
              <a:xfrm>
                <a:off x="6955947" y="2373784"/>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19" name="TextBox 18">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373784"/>
                <a:ext cx="1181606" cy="523220"/>
              </a:xfrm>
              <a:prstGeom prst="rect">
                <a:avLst/>
              </a:prstGeom>
              <a:blipFill>
                <a:blip r:embed="rId8"/>
                <a:stretch>
                  <a:fillRect/>
                </a:stretch>
              </a:blipFill>
            </p:spPr>
            <p:txBody>
              <a:bodyPr/>
              <a:lstStyle/>
              <a:p>
                <a:r>
                  <a:rPr lang="en-SE">
                    <a:noFill/>
                  </a:rPr>
                  <a:t> </a:t>
                </a:r>
              </a:p>
            </p:txBody>
          </p:sp>
        </mc:Fallback>
      </mc:AlternateContent>
      <p:graphicFrame>
        <p:nvGraphicFramePr>
          <p:cNvPr id="128006" name="Object 3"/>
          <p:cNvGraphicFramePr>
            <a:graphicFrameLocks noChangeAspect="1"/>
          </p:cNvGraphicFramePr>
          <p:nvPr>
            <p:extLst>
              <p:ext uri="{D42A27DB-BD31-4B8C-83A1-F6EECF244321}">
                <p14:modId xmlns:p14="http://schemas.microsoft.com/office/powerpoint/2010/main" val="1818934096"/>
              </p:ext>
            </p:extLst>
          </p:nvPr>
        </p:nvGraphicFramePr>
        <p:xfrm>
          <a:off x="1003299" y="1524210"/>
          <a:ext cx="2982912" cy="2387600"/>
        </p:xfrm>
        <a:graphic>
          <a:graphicData uri="http://schemas.openxmlformats.org/presentationml/2006/ole">
            <mc:AlternateContent xmlns:mc="http://schemas.openxmlformats.org/markup-compatibility/2006">
              <mc:Choice xmlns:v="urn:schemas-microsoft-com:vml" Requires="v">
                <p:oleObj name="Equation" r:id="rId9" imgW="1396800" imgH="1117440" progId="Equation.3">
                  <p:embed/>
                </p:oleObj>
              </mc:Choice>
              <mc:Fallback>
                <p:oleObj name="Equation" r:id="rId9" imgW="1396800" imgH="1117440" progId="Equation.3">
                  <p:embed/>
                  <p:pic>
                    <p:nvPicPr>
                      <p:cNvPr id="12800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299" y="1524210"/>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003668656"/>
              </p:ext>
            </p:extLst>
          </p:nvPr>
        </p:nvGraphicFramePr>
        <p:xfrm>
          <a:off x="4179887" y="1524211"/>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7" y="1524211"/>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105416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105416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0" name="TextBox 19">
            <a:extLst>
              <a:ext uri="{FF2B5EF4-FFF2-40B4-BE49-F238E27FC236}">
                <a16:creationId xmlns:a16="http://schemas.microsoft.com/office/drawing/2014/main" id="{07A88EC0-AFB4-5912-5848-75A0D718DF59}"/>
              </a:ext>
            </a:extLst>
          </p:cNvPr>
          <p:cNvSpPr txBox="1"/>
          <p:nvPr/>
        </p:nvSpPr>
        <p:spPr>
          <a:xfrm>
            <a:off x="10318503" y="335135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790700" y="-209993"/>
            <a:ext cx="8610600" cy="1143000"/>
          </a:xfrm>
        </p:spPr>
        <p:txBody>
          <a:bodyPr/>
          <a:lstStyle/>
          <a:p>
            <a:pPr eaLnBrk="1" hangingPunct="1"/>
            <a:r>
              <a:rPr lang="en-US" altLang="zh-CN">
                <a:ea typeface="宋体" charset="-122"/>
              </a:rPr>
              <a:t>Five </a:t>
            </a:r>
            <a:r>
              <a:rPr lang="en-US" altLang="zh-CN" dirty="0">
                <a:ea typeface="宋体" charset="-122"/>
              </a:rPr>
              <a:t>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1404923829"/>
              </p:ext>
            </p:extLst>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extLst>
              <p:ext uri="{D42A27DB-BD31-4B8C-83A1-F6EECF244321}">
                <p14:modId xmlns:p14="http://schemas.microsoft.com/office/powerpoint/2010/main" val="3436210816"/>
              </p:ext>
            </p:extLst>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808471106"/>
              </p:ext>
            </p:extLst>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083037053"/>
              </p:ext>
            </p:extLst>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133600" y="5715000"/>
            <a:ext cx="8991600" cy="711200"/>
          </a:xfrm>
        </p:spPr>
        <p:txBody>
          <a:bodyPr>
            <a:normAutofit/>
          </a:bodyPr>
          <a:lstStyle/>
          <a:p>
            <a:pPr marL="0" lvl="1" indent="0">
              <a:buClr>
                <a:schemeClr val="bg2"/>
              </a:buClr>
              <a:buSzPct val="90000"/>
              <a:buNone/>
            </a:pPr>
            <a:r>
              <a:rPr lang="en-US" dirty="0"/>
              <a:t>No. Here is the deadlock state reached if the request is granted.</a:t>
            </a:r>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extLst>
              <p:ext uri="{D42A27DB-BD31-4B8C-83A1-F6EECF244321}">
                <p14:modId xmlns:p14="http://schemas.microsoft.com/office/powerpoint/2010/main" val="2047802621"/>
              </p:ext>
            </p:extLst>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2" name="Rectangle 1">
            <a:extLst>
              <a:ext uri="{FF2B5EF4-FFF2-40B4-BE49-F238E27FC236}">
                <a16:creationId xmlns:a16="http://schemas.microsoft.com/office/drawing/2014/main" id="{0FE35FAA-A6E0-0C30-0DE5-AEE41FC02213}"/>
              </a:ext>
            </a:extLst>
          </p:cNvPr>
          <p:cNvSpPr/>
          <p:nvPr/>
        </p:nvSpPr>
        <p:spPr bwMode="auto">
          <a:xfrm>
            <a:off x="7531101" y="2142643"/>
            <a:ext cx="546099" cy="1052429"/>
          </a:xfrm>
          <a:prstGeom prst="rect">
            <a:avLst/>
          </a:prstGeom>
          <a:solidFill>
            <a:schemeClr val="bg1"/>
          </a:solidFill>
          <a:ln w="127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solidFill>
                <a:schemeClr val="tx1"/>
              </a:solidFill>
              <a:effectLst/>
              <a:latin typeface="Gill Sans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Resource Constraint</a:t>
            </a:r>
          </a:p>
        </p:txBody>
      </p:sp>
      <p:sp>
        <p:nvSpPr>
          <p:cNvPr id="3" name="Content Placeholder 2"/>
          <p:cNvSpPr>
            <a:spLocks noGrp="1"/>
          </p:cNvSpPr>
          <p:nvPr>
            <p:ph idx="1"/>
          </p:nvPr>
        </p:nvSpPr>
        <p:spPr/>
        <p:txBody>
          <a:bodyPr/>
          <a:lstStyle/>
          <a:p>
            <a:r>
              <a:rPr lang="en-US" dirty="0"/>
              <a:t>In all our problem formulations, we have assumed there are a minimum number of resources to allow at least one process to finish. Without this constraint, the system cannot even start execution, hence the problem is ill-defined.</a:t>
            </a:r>
          </a:p>
          <a:p>
            <a:pPr lvl="1"/>
            <a:r>
              <a:rPr lang="en-US" dirty="0"/>
              <a:t>Consider the dining philosophers problem with a single fork, or no fork available.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run Banker’s algorithm?</a:t>
            </a:r>
          </a:p>
        </p:txBody>
      </p:sp>
      <p:sp>
        <p:nvSpPr>
          <p:cNvPr id="3" name="Content Placeholder 2"/>
          <p:cNvSpPr>
            <a:spLocks noGrp="1"/>
          </p:cNvSpPr>
          <p:nvPr>
            <p:ph idx="1"/>
          </p:nvPr>
        </p:nvSpPr>
        <p:spPr/>
        <p:txBody>
          <a:bodyPr>
            <a:normAutofit/>
          </a:bodyPr>
          <a:lstStyle/>
          <a:p>
            <a:pPr>
              <a:lnSpc>
                <a:spcPct val="90000"/>
              </a:lnSpc>
            </a:pPr>
            <a:r>
              <a:rPr lang="en-US" altLang="zh-CN" sz="2800" dirty="0">
                <a:ea typeface="宋体" charset="-122"/>
              </a:rPr>
              <a:t>Run it each time a resource allocation request is made. This can be expensive.</a:t>
            </a:r>
          </a:p>
          <a:p>
            <a:pPr>
              <a:lnSpc>
                <a:spcPct val="90000"/>
              </a:lnSpc>
            </a:pPr>
            <a:r>
              <a:rPr lang="en-US" altLang="zh-CN" sz="2800" dirty="0">
                <a:ea typeface="宋体" charset="-122"/>
              </a:rPr>
              <a:t>Run it periodically driven by a timer interrupt. A longer period between checks gives:</a:t>
            </a:r>
          </a:p>
          <a:p>
            <a:pPr lvl="1">
              <a:lnSpc>
                <a:spcPct val="90000"/>
              </a:lnSpc>
            </a:pPr>
            <a:r>
              <a:rPr lang="en-US" altLang="zh-CN" sz="2400" dirty="0">
                <a:ea typeface="宋体" charset="-122"/>
              </a:rPr>
              <a:t>Higher efficiency due to less calculation involved in the checking.</a:t>
            </a:r>
          </a:p>
          <a:p>
            <a:pPr lvl="1">
              <a:lnSpc>
                <a:spcPct val="90000"/>
              </a:lnSpc>
            </a:pPr>
            <a:r>
              <a:rPr lang="en-US" altLang="zh-CN" sz="2400" dirty="0">
                <a:ea typeface="宋体" charset="-122"/>
              </a:rPr>
              <a:t>Undetected deadlocks can persist for longer times.</a:t>
            </a:r>
            <a:endParaRPr lang="en-US" altLang="zh-CN" dirty="0">
              <a:ea typeface="宋体"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deadlocks</a:t>
            </a:r>
          </a:p>
        </p:txBody>
      </p:sp>
      <p:sp>
        <p:nvSpPr>
          <p:cNvPr id="3" name="Content Placeholder 2"/>
          <p:cNvSpPr>
            <a:spLocks noGrp="1"/>
          </p:cNvSpPr>
          <p:nvPr>
            <p:ph idx="1"/>
          </p:nvPr>
        </p:nvSpPr>
        <p:spPr/>
        <p:txBody>
          <a:bodyPr/>
          <a:lstStyle/>
          <a:p>
            <a:r>
              <a:rPr lang="en-US" dirty="0"/>
              <a:t>process A sends a request message to process B, and then blocks until B sends back a reply message. </a:t>
            </a:r>
          </a:p>
          <a:p>
            <a:r>
              <a:rPr lang="en-US" dirty="0"/>
              <a:t>Suppose that the request message gets lost. A is blocked waiting for the reply. B is blocked waiting for a request asking it to do something. Deadlocked.</a:t>
            </a:r>
          </a:p>
          <a:p>
            <a:r>
              <a:rPr lang="en-US" dirty="0"/>
              <a:t>Deadlock not due to shared resources but due to message communication.</a:t>
            </a:r>
          </a:p>
          <a:p>
            <a:endParaRPr lang="en-US" dirty="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a:t>Train Example (Wormhole-Routing for Network-on-Chip)</a:t>
            </a:r>
          </a:p>
        </p:txBody>
      </p:sp>
      <p:sp>
        <p:nvSpPr>
          <p:cNvPr id="555150" name="Rectangle 142"/>
          <p:cNvSpPr>
            <a:spLocks noGrp="1" noChangeArrowheads="1"/>
          </p:cNvSpPr>
          <p:nvPr>
            <p:ph type="body" idx="1"/>
          </p:nvPr>
        </p:nvSpPr>
        <p:spPr>
          <a:xfrm>
            <a:off x="813657" y="777001"/>
            <a:ext cx="10787605" cy="2714995"/>
          </a:xfrm>
        </p:spPr>
        <p:txBody>
          <a:bodyPr>
            <a:normAutofit/>
          </a:bodyPr>
          <a:lstStyle/>
          <a:p>
            <a:pPr>
              <a:lnSpc>
                <a:spcPct val="80000"/>
              </a:lnSpc>
              <a:spcBef>
                <a:spcPct val="20000"/>
              </a:spcBef>
            </a:pPr>
            <a:r>
              <a:rPr lang="en-US" dirty="0"/>
              <a:t>Circular dependency (Deadlock!)</a:t>
            </a:r>
          </a:p>
          <a:p>
            <a:pPr lvl="1">
              <a:lnSpc>
                <a:spcPct val="80000"/>
              </a:lnSpc>
              <a:spcBef>
                <a:spcPct val="20000"/>
              </a:spcBef>
            </a:pPr>
            <a:r>
              <a:rPr lang="en-US" dirty="0"/>
              <a:t>Each train wants to turn right, but blocked by other trains</a:t>
            </a:r>
          </a:p>
          <a:p>
            <a:pPr lvl="1">
              <a:lnSpc>
                <a:spcPct val="80000"/>
              </a:lnSpc>
              <a:spcBef>
                <a:spcPct val="20000"/>
              </a:spcBef>
            </a:pPr>
            <a:r>
              <a:rPr lang="en-US" dirty="0"/>
              <a:t>Similar problems occur for Network-on-Chip</a:t>
            </a:r>
          </a:p>
          <a:p>
            <a:pPr>
              <a:lnSpc>
                <a:spcPct val="80000"/>
              </a:lnSpc>
              <a:spcBef>
                <a:spcPct val="20000"/>
              </a:spcBef>
            </a:pPr>
            <a:r>
              <a:rPr lang="en-US" dirty="0"/>
              <a:t>One solution:</a:t>
            </a:r>
          </a:p>
          <a:p>
            <a:pPr lvl="1">
              <a:lnSpc>
                <a:spcPct val="80000"/>
              </a:lnSpc>
              <a:spcBef>
                <a:spcPct val="20000"/>
              </a:spcBef>
            </a:pPr>
            <a:r>
              <a:rPr lang="en-US" dirty="0">
                <a:solidFill>
                  <a:schemeClr val="hlink"/>
                </a:solidFill>
              </a:rPr>
              <a:t>Force ordering of channels</a:t>
            </a:r>
            <a:r>
              <a:rPr lang="en-US" dirty="0"/>
              <a:t> (fixed global order on resource requests)</a:t>
            </a:r>
          </a:p>
          <a:p>
            <a:pPr lvl="2">
              <a:lnSpc>
                <a:spcPct val="80000"/>
              </a:lnSpc>
              <a:spcBef>
                <a:spcPct val="20000"/>
              </a:spcBef>
            </a:pPr>
            <a:r>
              <a:rPr lang="en-US" dirty="0"/>
              <a:t>Protocol: Always go horizontal (east-west) first, then vertical (north-south) </a:t>
            </a:r>
          </a:p>
          <a:p>
            <a:pPr lvl="1">
              <a:lnSpc>
                <a:spcPct val="80000"/>
              </a:lnSpc>
              <a:spcBef>
                <a:spcPct val="20000"/>
              </a:spcBef>
            </a:pPr>
            <a:r>
              <a:rPr lang="en-US" dirty="0"/>
              <a:t>Called “dimension ordering” (X then Y)</a:t>
            </a:r>
          </a:p>
        </p:txBody>
      </p:sp>
      <p:grpSp>
        <p:nvGrpSpPr>
          <p:cNvPr id="32" name="Group 31">
            <a:extLst>
              <a:ext uri="{FF2B5EF4-FFF2-40B4-BE49-F238E27FC236}">
                <a16:creationId xmlns:a16="http://schemas.microsoft.com/office/drawing/2014/main" id="{7EFD1A9D-2CDA-7165-0E82-C0EB8A214B9B}"/>
              </a:ext>
            </a:extLst>
          </p:cNvPr>
          <p:cNvGrpSpPr/>
          <p:nvPr/>
        </p:nvGrpSpPr>
        <p:grpSpPr>
          <a:xfrm>
            <a:off x="700454" y="3429000"/>
            <a:ext cx="10649257" cy="3429000"/>
            <a:chOff x="700454" y="3429000"/>
            <a:chExt cx="10649257" cy="3429000"/>
          </a:xfrm>
        </p:grpSpPr>
        <p:grpSp>
          <p:nvGrpSpPr>
            <p:cNvPr id="33" name="Group 192">
              <a:extLst>
                <a:ext uri="{FF2B5EF4-FFF2-40B4-BE49-F238E27FC236}">
                  <a16:creationId xmlns:a16="http://schemas.microsoft.com/office/drawing/2014/main" id="{8DACF6CF-78AA-9B39-7855-6630FCB3A88B}"/>
                </a:ext>
              </a:extLst>
            </p:cNvPr>
            <p:cNvGrpSpPr>
              <a:grpSpLocks/>
            </p:cNvGrpSpPr>
            <p:nvPr/>
          </p:nvGrpSpPr>
          <p:grpSpPr bwMode="auto">
            <a:xfrm>
              <a:off x="5334001" y="3962400"/>
              <a:ext cx="1431925" cy="334963"/>
              <a:chOff x="460" y="3583"/>
              <a:chExt cx="902" cy="211"/>
            </a:xfrm>
          </p:grpSpPr>
          <p:sp>
            <p:nvSpPr>
              <p:cNvPr id="555230" name="Arc 193">
                <a:extLst>
                  <a:ext uri="{FF2B5EF4-FFF2-40B4-BE49-F238E27FC236}">
                    <a16:creationId xmlns:a16="http://schemas.microsoft.com/office/drawing/2014/main" id="{A316FB05-D6ED-C3A4-5E74-FC64D8E6C1FB}"/>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33" name="Arc 194">
                <a:extLst>
                  <a:ext uri="{FF2B5EF4-FFF2-40B4-BE49-F238E27FC236}">
                    <a16:creationId xmlns:a16="http://schemas.microsoft.com/office/drawing/2014/main" id="{8A61D712-5540-CBF5-D7C9-37ED0AC7B1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4" name="Group 195">
              <a:extLst>
                <a:ext uri="{FF2B5EF4-FFF2-40B4-BE49-F238E27FC236}">
                  <a16:creationId xmlns:a16="http://schemas.microsoft.com/office/drawing/2014/main" id="{BBA66EA1-0C53-7B17-6F43-57F1D24DD5F5}"/>
                </a:ext>
              </a:extLst>
            </p:cNvPr>
            <p:cNvGrpSpPr>
              <a:grpSpLocks/>
            </p:cNvGrpSpPr>
            <p:nvPr/>
          </p:nvGrpSpPr>
          <p:grpSpPr bwMode="auto">
            <a:xfrm>
              <a:off x="3763964" y="3962400"/>
              <a:ext cx="1431925" cy="334963"/>
              <a:chOff x="460" y="3583"/>
              <a:chExt cx="902" cy="211"/>
            </a:xfrm>
          </p:grpSpPr>
          <p:sp>
            <p:nvSpPr>
              <p:cNvPr id="555222" name="Arc 196">
                <a:extLst>
                  <a:ext uri="{FF2B5EF4-FFF2-40B4-BE49-F238E27FC236}">
                    <a16:creationId xmlns:a16="http://schemas.microsoft.com/office/drawing/2014/main" id="{A8CF83FA-7E38-6162-86F7-D48E5FBDD1B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27" name="Arc 197">
                <a:extLst>
                  <a:ext uri="{FF2B5EF4-FFF2-40B4-BE49-F238E27FC236}">
                    <a16:creationId xmlns:a16="http://schemas.microsoft.com/office/drawing/2014/main" id="{DC386695-78CE-C42C-3815-D798908CFCB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5" name="Group 198">
              <a:extLst>
                <a:ext uri="{FF2B5EF4-FFF2-40B4-BE49-F238E27FC236}">
                  <a16:creationId xmlns:a16="http://schemas.microsoft.com/office/drawing/2014/main" id="{C392CDE7-5A9C-DF07-A7E7-AFD2DB61009C}"/>
                </a:ext>
              </a:extLst>
            </p:cNvPr>
            <p:cNvGrpSpPr>
              <a:grpSpLocks/>
            </p:cNvGrpSpPr>
            <p:nvPr/>
          </p:nvGrpSpPr>
          <p:grpSpPr bwMode="auto">
            <a:xfrm>
              <a:off x="3763964" y="4419600"/>
              <a:ext cx="1431925" cy="1603375"/>
              <a:chOff x="4381" y="2784"/>
              <a:chExt cx="902" cy="1010"/>
            </a:xfrm>
          </p:grpSpPr>
          <p:sp>
            <p:nvSpPr>
              <p:cNvPr id="555206" name="Arc 199">
                <a:extLst>
                  <a:ext uri="{FF2B5EF4-FFF2-40B4-BE49-F238E27FC236}">
                    <a16:creationId xmlns:a16="http://schemas.microsoft.com/office/drawing/2014/main" id="{E374B775-ABDF-9E00-C679-5B0A53030AC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11" name="Arc 200">
                <a:extLst>
                  <a:ext uri="{FF2B5EF4-FFF2-40B4-BE49-F238E27FC236}">
                    <a16:creationId xmlns:a16="http://schemas.microsoft.com/office/drawing/2014/main" id="{D2406269-F03A-E08E-240E-1E0DD40651B6}"/>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16" name="Arc 201">
                <a:extLst>
                  <a:ext uri="{FF2B5EF4-FFF2-40B4-BE49-F238E27FC236}">
                    <a16:creationId xmlns:a16="http://schemas.microsoft.com/office/drawing/2014/main" id="{F66A063C-FD07-8E80-6B98-D004BE74DF11}"/>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19" name="Arc 202">
                <a:extLst>
                  <a:ext uri="{FF2B5EF4-FFF2-40B4-BE49-F238E27FC236}">
                    <a16:creationId xmlns:a16="http://schemas.microsoft.com/office/drawing/2014/main" id="{0B855053-CF95-700B-73A1-D1EBE7616C19}"/>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6" name="Group 203">
              <a:extLst>
                <a:ext uri="{FF2B5EF4-FFF2-40B4-BE49-F238E27FC236}">
                  <a16:creationId xmlns:a16="http://schemas.microsoft.com/office/drawing/2014/main" id="{6C81B515-B84B-8094-9AA0-4F3B1A8FC947}"/>
                </a:ext>
              </a:extLst>
            </p:cNvPr>
            <p:cNvGrpSpPr>
              <a:grpSpLocks/>
            </p:cNvGrpSpPr>
            <p:nvPr/>
          </p:nvGrpSpPr>
          <p:grpSpPr bwMode="auto">
            <a:xfrm>
              <a:off x="6858001" y="4419600"/>
              <a:ext cx="1431925" cy="1603375"/>
              <a:chOff x="4381" y="2784"/>
              <a:chExt cx="902" cy="1010"/>
            </a:xfrm>
          </p:grpSpPr>
          <p:sp>
            <p:nvSpPr>
              <p:cNvPr id="555198" name="Arc 204">
                <a:extLst>
                  <a:ext uri="{FF2B5EF4-FFF2-40B4-BE49-F238E27FC236}">
                    <a16:creationId xmlns:a16="http://schemas.microsoft.com/office/drawing/2014/main" id="{7F7F4DAA-4317-6E73-3A89-0F0DDB339BC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9" name="Arc 205">
                <a:extLst>
                  <a:ext uri="{FF2B5EF4-FFF2-40B4-BE49-F238E27FC236}">
                    <a16:creationId xmlns:a16="http://schemas.microsoft.com/office/drawing/2014/main" id="{4A3FE8DE-1D57-189D-3F08-795EFF5083A2}"/>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00" name="Arc 206">
                <a:extLst>
                  <a:ext uri="{FF2B5EF4-FFF2-40B4-BE49-F238E27FC236}">
                    <a16:creationId xmlns:a16="http://schemas.microsoft.com/office/drawing/2014/main" id="{C8EF2C46-5CD0-93AA-4DBE-6D51DD7D9E84}"/>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03" name="Arc 207">
                <a:extLst>
                  <a:ext uri="{FF2B5EF4-FFF2-40B4-BE49-F238E27FC236}">
                    <a16:creationId xmlns:a16="http://schemas.microsoft.com/office/drawing/2014/main" id="{C336160C-6BF3-026C-C273-9AE264AE3260}"/>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7" name="Group 208">
              <a:extLst>
                <a:ext uri="{FF2B5EF4-FFF2-40B4-BE49-F238E27FC236}">
                  <a16:creationId xmlns:a16="http://schemas.microsoft.com/office/drawing/2014/main" id="{0C39C9D4-71A9-0E3E-E004-367FF3215594}"/>
                </a:ext>
              </a:extLst>
            </p:cNvPr>
            <p:cNvGrpSpPr>
              <a:grpSpLocks/>
            </p:cNvGrpSpPr>
            <p:nvPr/>
          </p:nvGrpSpPr>
          <p:grpSpPr bwMode="auto">
            <a:xfrm>
              <a:off x="2209801" y="3429000"/>
              <a:ext cx="1500188" cy="3429000"/>
              <a:chOff x="2374" y="2068"/>
              <a:chExt cx="945" cy="2252"/>
            </a:xfrm>
          </p:grpSpPr>
          <p:sp>
            <p:nvSpPr>
              <p:cNvPr id="555193" name="Line 209">
                <a:extLst>
                  <a:ext uri="{FF2B5EF4-FFF2-40B4-BE49-F238E27FC236}">
                    <a16:creationId xmlns:a16="http://schemas.microsoft.com/office/drawing/2014/main" id="{0C46365D-8505-87CF-2914-4F9549D797B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6" name="Line 210">
                <a:extLst>
                  <a:ext uri="{FF2B5EF4-FFF2-40B4-BE49-F238E27FC236}">
                    <a16:creationId xmlns:a16="http://schemas.microsoft.com/office/drawing/2014/main" id="{312B70F8-96E5-0C29-33DF-4361338B6517}"/>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8" name="Group 211">
              <a:extLst>
                <a:ext uri="{FF2B5EF4-FFF2-40B4-BE49-F238E27FC236}">
                  <a16:creationId xmlns:a16="http://schemas.microsoft.com/office/drawing/2014/main" id="{51EF3220-C550-E14C-C41C-35E7736CDA09}"/>
                </a:ext>
              </a:extLst>
            </p:cNvPr>
            <p:cNvGrpSpPr>
              <a:grpSpLocks/>
            </p:cNvGrpSpPr>
            <p:nvPr/>
          </p:nvGrpSpPr>
          <p:grpSpPr bwMode="auto">
            <a:xfrm>
              <a:off x="8345489" y="3429000"/>
              <a:ext cx="1500188" cy="3429000"/>
              <a:chOff x="2374" y="2068"/>
              <a:chExt cx="945" cy="2252"/>
            </a:xfrm>
          </p:grpSpPr>
          <p:sp>
            <p:nvSpPr>
              <p:cNvPr id="555191" name="Line 212">
                <a:extLst>
                  <a:ext uri="{FF2B5EF4-FFF2-40B4-BE49-F238E27FC236}">
                    <a16:creationId xmlns:a16="http://schemas.microsoft.com/office/drawing/2014/main" id="{C8550DF9-59A3-454A-B000-97791EB5F58F}"/>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2" name="Line 213">
                <a:extLst>
                  <a:ext uri="{FF2B5EF4-FFF2-40B4-BE49-F238E27FC236}">
                    <a16:creationId xmlns:a16="http://schemas.microsoft.com/office/drawing/2014/main" id="{0E79CCE0-29A6-B736-9B5B-57661E91539C}"/>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9" name="Group 214">
              <a:extLst>
                <a:ext uri="{FF2B5EF4-FFF2-40B4-BE49-F238E27FC236}">
                  <a16:creationId xmlns:a16="http://schemas.microsoft.com/office/drawing/2014/main" id="{9AA6D214-529B-5152-A323-500430117255}"/>
                </a:ext>
              </a:extLst>
            </p:cNvPr>
            <p:cNvGrpSpPr>
              <a:grpSpLocks/>
            </p:cNvGrpSpPr>
            <p:nvPr/>
          </p:nvGrpSpPr>
          <p:grpSpPr bwMode="auto">
            <a:xfrm>
              <a:off x="8398670" y="4419600"/>
              <a:ext cx="1431925" cy="1603375"/>
              <a:chOff x="4381" y="2784"/>
              <a:chExt cx="902" cy="1010"/>
            </a:xfrm>
          </p:grpSpPr>
          <p:sp>
            <p:nvSpPr>
              <p:cNvPr id="555187" name="Arc 215">
                <a:extLst>
                  <a:ext uri="{FF2B5EF4-FFF2-40B4-BE49-F238E27FC236}">
                    <a16:creationId xmlns:a16="http://schemas.microsoft.com/office/drawing/2014/main" id="{EC8F4F41-6342-2B6E-7DFF-22248EE8A0E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8" name="Arc 216">
                <a:extLst>
                  <a:ext uri="{FF2B5EF4-FFF2-40B4-BE49-F238E27FC236}">
                    <a16:creationId xmlns:a16="http://schemas.microsoft.com/office/drawing/2014/main" id="{A215A608-76E8-5C39-6402-0F35F7F4BC35}"/>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9" name="Arc 217">
                <a:extLst>
                  <a:ext uri="{FF2B5EF4-FFF2-40B4-BE49-F238E27FC236}">
                    <a16:creationId xmlns:a16="http://schemas.microsoft.com/office/drawing/2014/main" id="{CE47DAC2-C5AB-A25D-6EB0-60B26D22A8EF}"/>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0" name="Arc 218">
                <a:extLst>
                  <a:ext uri="{FF2B5EF4-FFF2-40B4-BE49-F238E27FC236}">
                    <a16:creationId xmlns:a16="http://schemas.microsoft.com/office/drawing/2014/main" id="{9E89A04F-80F2-835B-89B8-421EC8C0CA92}"/>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0" name="Group 219">
              <a:extLst>
                <a:ext uri="{FF2B5EF4-FFF2-40B4-BE49-F238E27FC236}">
                  <a16:creationId xmlns:a16="http://schemas.microsoft.com/office/drawing/2014/main" id="{FAC85DA2-79A0-C9CC-420D-39DAEB03723A}"/>
                </a:ext>
              </a:extLst>
            </p:cNvPr>
            <p:cNvGrpSpPr>
              <a:grpSpLocks/>
            </p:cNvGrpSpPr>
            <p:nvPr/>
          </p:nvGrpSpPr>
          <p:grpSpPr bwMode="auto">
            <a:xfrm>
              <a:off x="2254251" y="4419600"/>
              <a:ext cx="1431925" cy="333375"/>
              <a:chOff x="460" y="2784"/>
              <a:chExt cx="902" cy="210"/>
            </a:xfrm>
          </p:grpSpPr>
          <p:sp>
            <p:nvSpPr>
              <p:cNvPr id="555185" name="Arc 220">
                <a:extLst>
                  <a:ext uri="{FF2B5EF4-FFF2-40B4-BE49-F238E27FC236}">
                    <a16:creationId xmlns:a16="http://schemas.microsoft.com/office/drawing/2014/main" id="{1AC9412C-291B-642E-FC84-57DA5BC794A6}"/>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6" name="Arc 221">
                <a:extLst>
                  <a:ext uri="{FF2B5EF4-FFF2-40B4-BE49-F238E27FC236}">
                    <a16:creationId xmlns:a16="http://schemas.microsoft.com/office/drawing/2014/main" id="{FA78A264-9125-E33A-D66D-1929FEECD962}"/>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1" name="Group 222">
              <a:extLst>
                <a:ext uri="{FF2B5EF4-FFF2-40B4-BE49-F238E27FC236}">
                  <a16:creationId xmlns:a16="http://schemas.microsoft.com/office/drawing/2014/main" id="{AF554E13-FC29-88CC-8F76-537085FF2093}"/>
                </a:ext>
              </a:extLst>
            </p:cNvPr>
            <p:cNvGrpSpPr>
              <a:grpSpLocks/>
            </p:cNvGrpSpPr>
            <p:nvPr/>
          </p:nvGrpSpPr>
          <p:grpSpPr bwMode="auto">
            <a:xfrm>
              <a:off x="2254251" y="5688013"/>
              <a:ext cx="1431925" cy="334963"/>
              <a:chOff x="460" y="3583"/>
              <a:chExt cx="902" cy="211"/>
            </a:xfrm>
          </p:grpSpPr>
          <p:sp>
            <p:nvSpPr>
              <p:cNvPr id="555183" name="Arc 223">
                <a:extLst>
                  <a:ext uri="{FF2B5EF4-FFF2-40B4-BE49-F238E27FC236}">
                    <a16:creationId xmlns:a16="http://schemas.microsoft.com/office/drawing/2014/main" id="{CB39C3E9-5E00-B824-ED61-D5ACD7DD4638}"/>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4" name="Arc 224">
                <a:extLst>
                  <a:ext uri="{FF2B5EF4-FFF2-40B4-BE49-F238E27FC236}">
                    <a16:creationId xmlns:a16="http://schemas.microsoft.com/office/drawing/2014/main" id="{2652E4AE-153F-9A6F-34E7-6063068F828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2" name="Group 225">
              <a:extLst>
                <a:ext uri="{FF2B5EF4-FFF2-40B4-BE49-F238E27FC236}">
                  <a16:creationId xmlns:a16="http://schemas.microsoft.com/office/drawing/2014/main" id="{0A95808A-A33F-37EA-B165-8443DB651657}"/>
                </a:ext>
              </a:extLst>
            </p:cNvPr>
            <p:cNvGrpSpPr>
              <a:grpSpLocks/>
            </p:cNvGrpSpPr>
            <p:nvPr/>
          </p:nvGrpSpPr>
          <p:grpSpPr bwMode="auto">
            <a:xfrm>
              <a:off x="2209801" y="3962400"/>
              <a:ext cx="1431925" cy="334963"/>
              <a:chOff x="460" y="3583"/>
              <a:chExt cx="902" cy="211"/>
            </a:xfrm>
          </p:grpSpPr>
          <p:sp>
            <p:nvSpPr>
              <p:cNvPr id="555181" name="Arc 226">
                <a:extLst>
                  <a:ext uri="{FF2B5EF4-FFF2-40B4-BE49-F238E27FC236}">
                    <a16:creationId xmlns:a16="http://schemas.microsoft.com/office/drawing/2014/main" id="{60F5F55C-8DFC-319E-2FBE-B67CF32909E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2" name="Arc 227">
                <a:extLst>
                  <a:ext uri="{FF2B5EF4-FFF2-40B4-BE49-F238E27FC236}">
                    <a16:creationId xmlns:a16="http://schemas.microsoft.com/office/drawing/2014/main" id="{B2185AF2-CE50-C486-CD93-275C5C00C15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3" name="Group 228">
              <a:extLst>
                <a:ext uri="{FF2B5EF4-FFF2-40B4-BE49-F238E27FC236}">
                  <a16:creationId xmlns:a16="http://schemas.microsoft.com/office/drawing/2014/main" id="{2CA276A5-E835-BDB9-69E6-C5D3A15612BA}"/>
                </a:ext>
              </a:extLst>
            </p:cNvPr>
            <p:cNvGrpSpPr>
              <a:grpSpLocks/>
            </p:cNvGrpSpPr>
            <p:nvPr/>
          </p:nvGrpSpPr>
          <p:grpSpPr bwMode="auto">
            <a:xfrm>
              <a:off x="6858001" y="3962400"/>
              <a:ext cx="1431925" cy="334963"/>
              <a:chOff x="460" y="3583"/>
              <a:chExt cx="902" cy="211"/>
            </a:xfrm>
          </p:grpSpPr>
          <p:sp>
            <p:nvSpPr>
              <p:cNvPr id="555179" name="Arc 229">
                <a:extLst>
                  <a:ext uri="{FF2B5EF4-FFF2-40B4-BE49-F238E27FC236}">
                    <a16:creationId xmlns:a16="http://schemas.microsoft.com/office/drawing/2014/main" id="{2B361D92-A8A2-A53D-B0E4-DFBD3088B0D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0" name="Arc 230">
                <a:extLst>
                  <a:ext uri="{FF2B5EF4-FFF2-40B4-BE49-F238E27FC236}">
                    <a16:creationId xmlns:a16="http://schemas.microsoft.com/office/drawing/2014/main" id="{F9603254-84F0-879F-D3DB-85EEAF686957}"/>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4" name="Group 231">
              <a:extLst>
                <a:ext uri="{FF2B5EF4-FFF2-40B4-BE49-F238E27FC236}">
                  <a16:creationId xmlns:a16="http://schemas.microsoft.com/office/drawing/2014/main" id="{D2683947-377F-8D8F-1EFB-0100757C9587}"/>
                </a:ext>
              </a:extLst>
            </p:cNvPr>
            <p:cNvGrpSpPr>
              <a:grpSpLocks/>
            </p:cNvGrpSpPr>
            <p:nvPr/>
          </p:nvGrpSpPr>
          <p:grpSpPr bwMode="auto">
            <a:xfrm>
              <a:off x="8382795" y="3962400"/>
              <a:ext cx="1431925" cy="334963"/>
              <a:chOff x="460" y="3583"/>
              <a:chExt cx="902" cy="211"/>
            </a:xfrm>
          </p:grpSpPr>
          <p:sp>
            <p:nvSpPr>
              <p:cNvPr id="555177" name="Arc 232">
                <a:extLst>
                  <a:ext uri="{FF2B5EF4-FFF2-40B4-BE49-F238E27FC236}">
                    <a16:creationId xmlns:a16="http://schemas.microsoft.com/office/drawing/2014/main" id="{72784CD4-8673-7265-ED66-BC791D864292}"/>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8" name="Arc 233">
                <a:extLst>
                  <a:ext uri="{FF2B5EF4-FFF2-40B4-BE49-F238E27FC236}">
                    <a16:creationId xmlns:a16="http://schemas.microsoft.com/office/drawing/2014/main" id="{DB157CA4-6B42-9A70-82D9-79570C87A3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5" name="Group 234">
              <a:extLst>
                <a:ext uri="{FF2B5EF4-FFF2-40B4-BE49-F238E27FC236}">
                  <a16:creationId xmlns:a16="http://schemas.microsoft.com/office/drawing/2014/main" id="{2723CE00-7137-4D7A-A6F3-FB1A3C39B859}"/>
                </a:ext>
              </a:extLst>
            </p:cNvPr>
            <p:cNvGrpSpPr>
              <a:grpSpLocks/>
            </p:cNvGrpSpPr>
            <p:nvPr/>
          </p:nvGrpSpPr>
          <p:grpSpPr bwMode="auto">
            <a:xfrm>
              <a:off x="2271714" y="6096000"/>
              <a:ext cx="1431925" cy="333375"/>
              <a:chOff x="460" y="2784"/>
              <a:chExt cx="902" cy="210"/>
            </a:xfrm>
          </p:grpSpPr>
          <p:sp>
            <p:nvSpPr>
              <p:cNvPr id="555175" name="Arc 235">
                <a:extLst>
                  <a:ext uri="{FF2B5EF4-FFF2-40B4-BE49-F238E27FC236}">
                    <a16:creationId xmlns:a16="http://schemas.microsoft.com/office/drawing/2014/main" id="{8E1512B5-9365-A715-797C-72EC8DD92833}"/>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6" name="Arc 236">
                <a:extLst>
                  <a:ext uri="{FF2B5EF4-FFF2-40B4-BE49-F238E27FC236}">
                    <a16:creationId xmlns:a16="http://schemas.microsoft.com/office/drawing/2014/main" id="{76C95AD7-3F58-FB6F-74AE-59C7A62E7DDC}"/>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6" name="Group 237">
              <a:extLst>
                <a:ext uri="{FF2B5EF4-FFF2-40B4-BE49-F238E27FC236}">
                  <a16:creationId xmlns:a16="http://schemas.microsoft.com/office/drawing/2014/main" id="{A8EF2CCE-8386-5776-C5C4-63FCAF48E155}"/>
                </a:ext>
              </a:extLst>
            </p:cNvPr>
            <p:cNvGrpSpPr>
              <a:grpSpLocks/>
            </p:cNvGrpSpPr>
            <p:nvPr/>
          </p:nvGrpSpPr>
          <p:grpSpPr bwMode="auto">
            <a:xfrm>
              <a:off x="3733801" y="6096000"/>
              <a:ext cx="1431925" cy="333375"/>
              <a:chOff x="460" y="2784"/>
              <a:chExt cx="902" cy="210"/>
            </a:xfrm>
          </p:grpSpPr>
          <p:sp>
            <p:nvSpPr>
              <p:cNvPr id="555173" name="Arc 238">
                <a:extLst>
                  <a:ext uri="{FF2B5EF4-FFF2-40B4-BE49-F238E27FC236}">
                    <a16:creationId xmlns:a16="http://schemas.microsoft.com/office/drawing/2014/main" id="{AC792B3B-D1DF-CE59-8687-55B743A998B7}"/>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4" name="Arc 239">
                <a:extLst>
                  <a:ext uri="{FF2B5EF4-FFF2-40B4-BE49-F238E27FC236}">
                    <a16:creationId xmlns:a16="http://schemas.microsoft.com/office/drawing/2014/main" id="{3157D8DA-D284-5F40-BDE7-91B9475D58B8}"/>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7" name="Group 240">
              <a:extLst>
                <a:ext uri="{FF2B5EF4-FFF2-40B4-BE49-F238E27FC236}">
                  <a16:creationId xmlns:a16="http://schemas.microsoft.com/office/drawing/2014/main" id="{17B4F719-A4F8-1D29-2A6E-41F60C2DCD7C}"/>
                </a:ext>
              </a:extLst>
            </p:cNvPr>
            <p:cNvGrpSpPr>
              <a:grpSpLocks/>
            </p:cNvGrpSpPr>
            <p:nvPr/>
          </p:nvGrpSpPr>
          <p:grpSpPr bwMode="auto">
            <a:xfrm>
              <a:off x="5334001" y="6096000"/>
              <a:ext cx="1431925" cy="333375"/>
              <a:chOff x="460" y="2784"/>
              <a:chExt cx="902" cy="210"/>
            </a:xfrm>
          </p:grpSpPr>
          <p:sp>
            <p:nvSpPr>
              <p:cNvPr id="555171" name="Arc 241">
                <a:extLst>
                  <a:ext uri="{FF2B5EF4-FFF2-40B4-BE49-F238E27FC236}">
                    <a16:creationId xmlns:a16="http://schemas.microsoft.com/office/drawing/2014/main" id="{3F44F125-2B2E-1204-C08A-8261AB6C301D}"/>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2" name="Arc 242">
                <a:extLst>
                  <a:ext uri="{FF2B5EF4-FFF2-40B4-BE49-F238E27FC236}">
                    <a16:creationId xmlns:a16="http://schemas.microsoft.com/office/drawing/2014/main" id="{E0966E65-AEF1-72E4-C464-3151B71D64CE}"/>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8" name="Group 243">
              <a:extLst>
                <a:ext uri="{FF2B5EF4-FFF2-40B4-BE49-F238E27FC236}">
                  <a16:creationId xmlns:a16="http://schemas.microsoft.com/office/drawing/2014/main" id="{802466ED-2149-9347-E009-C898C1A276F5}"/>
                </a:ext>
              </a:extLst>
            </p:cNvPr>
            <p:cNvGrpSpPr>
              <a:grpSpLocks/>
            </p:cNvGrpSpPr>
            <p:nvPr/>
          </p:nvGrpSpPr>
          <p:grpSpPr bwMode="auto">
            <a:xfrm>
              <a:off x="6858001" y="6096000"/>
              <a:ext cx="1431925" cy="333375"/>
              <a:chOff x="460" y="2784"/>
              <a:chExt cx="902" cy="210"/>
            </a:xfrm>
          </p:grpSpPr>
          <p:sp>
            <p:nvSpPr>
              <p:cNvPr id="555169" name="Arc 244">
                <a:extLst>
                  <a:ext uri="{FF2B5EF4-FFF2-40B4-BE49-F238E27FC236}">
                    <a16:creationId xmlns:a16="http://schemas.microsoft.com/office/drawing/2014/main" id="{BE6B324F-8608-C702-BC53-20B5DC6F014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0" name="Arc 245">
                <a:extLst>
                  <a:ext uri="{FF2B5EF4-FFF2-40B4-BE49-F238E27FC236}">
                    <a16:creationId xmlns:a16="http://schemas.microsoft.com/office/drawing/2014/main" id="{CD6EE3F8-5534-2211-E849-2D81B2A93A16}"/>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9" name="Group 246">
              <a:extLst>
                <a:ext uri="{FF2B5EF4-FFF2-40B4-BE49-F238E27FC236}">
                  <a16:creationId xmlns:a16="http://schemas.microsoft.com/office/drawing/2014/main" id="{52771FDC-F58E-67C4-4F42-B18F7D61C86D}"/>
                </a:ext>
              </a:extLst>
            </p:cNvPr>
            <p:cNvGrpSpPr>
              <a:grpSpLocks/>
            </p:cNvGrpSpPr>
            <p:nvPr/>
          </p:nvGrpSpPr>
          <p:grpSpPr bwMode="auto">
            <a:xfrm>
              <a:off x="8382795" y="6096000"/>
              <a:ext cx="1431925" cy="333375"/>
              <a:chOff x="460" y="2784"/>
              <a:chExt cx="902" cy="210"/>
            </a:xfrm>
          </p:grpSpPr>
          <p:sp>
            <p:nvSpPr>
              <p:cNvPr id="555167" name="Arc 247">
                <a:extLst>
                  <a:ext uri="{FF2B5EF4-FFF2-40B4-BE49-F238E27FC236}">
                    <a16:creationId xmlns:a16="http://schemas.microsoft.com/office/drawing/2014/main" id="{70C94CFE-9165-8FE2-2C8E-907C97F9980A}"/>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68" name="Arc 248">
                <a:extLst>
                  <a:ext uri="{FF2B5EF4-FFF2-40B4-BE49-F238E27FC236}">
                    <a16:creationId xmlns:a16="http://schemas.microsoft.com/office/drawing/2014/main" id="{12794D6D-1589-1420-7CA4-9FA556197B17}"/>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0" name="Group 208">
              <a:extLst>
                <a:ext uri="{FF2B5EF4-FFF2-40B4-BE49-F238E27FC236}">
                  <a16:creationId xmlns:a16="http://schemas.microsoft.com/office/drawing/2014/main" id="{5F0B1307-0C25-1DFB-9711-A41C9775AF18}"/>
                </a:ext>
              </a:extLst>
            </p:cNvPr>
            <p:cNvGrpSpPr>
              <a:grpSpLocks/>
            </p:cNvGrpSpPr>
            <p:nvPr/>
          </p:nvGrpSpPr>
          <p:grpSpPr bwMode="auto">
            <a:xfrm>
              <a:off x="705065" y="3429000"/>
              <a:ext cx="1500188" cy="3429000"/>
              <a:chOff x="2374" y="2068"/>
              <a:chExt cx="945" cy="2252"/>
            </a:xfrm>
          </p:grpSpPr>
          <p:sp>
            <p:nvSpPr>
              <p:cNvPr id="555161" name="Line 209">
                <a:extLst>
                  <a:ext uri="{FF2B5EF4-FFF2-40B4-BE49-F238E27FC236}">
                    <a16:creationId xmlns:a16="http://schemas.microsoft.com/office/drawing/2014/main" id="{45FAFB2F-0C7E-0791-8C79-5AA3058D3F2C}"/>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66" name="Line 210">
                <a:extLst>
                  <a:ext uri="{FF2B5EF4-FFF2-40B4-BE49-F238E27FC236}">
                    <a16:creationId xmlns:a16="http://schemas.microsoft.com/office/drawing/2014/main" id="{9262DC50-ECA8-6877-41A4-829ED97D852D}"/>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1" name="Group 208">
              <a:extLst>
                <a:ext uri="{FF2B5EF4-FFF2-40B4-BE49-F238E27FC236}">
                  <a16:creationId xmlns:a16="http://schemas.microsoft.com/office/drawing/2014/main" id="{9C219FAD-EA4C-6AFE-0109-03EC32E1679A}"/>
                </a:ext>
              </a:extLst>
            </p:cNvPr>
            <p:cNvGrpSpPr>
              <a:grpSpLocks/>
            </p:cNvGrpSpPr>
            <p:nvPr/>
          </p:nvGrpSpPr>
          <p:grpSpPr bwMode="auto">
            <a:xfrm>
              <a:off x="9849523" y="3429000"/>
              <a:ext cx="1500188" cy="3429000"/>
              <a:chOff x="2374" y="2068"/>
              <a:chExt cx="945" cy="2252"/>
            </a:xfrm>
          </p:grpSpPr>
          <p:sp>
            <p:nvSpPr>
              <p:cNvPr id="555158" name="Line 209">
                <a:extLst>
                  <a:ext uri="{FF2B5EF4-FFF2-40B4-BE49-F238E27FC236}">
                    <a16:creationId xmlns:a16="http://schemas.microsoft.com/office/drawing/2014/main" id="{CA17D58C-74A1-DF64-2B6A-53951C777E2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60" name="Line 210">
                <a:extLst>
                  <a:ext uri="{FF2B5EF4-FFF2-40B4-BE49-F238E27FC236}">
                    <a16:creationId xmlns:a16="http://schemas.microsoft.com/office/drawing/2014/main" id="{E359DA0F-1964-9BC3-4544-5582009080D8}"/>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2" name="Group 219">
              <a:extLst>
                <a:ext uri="{FF2B5EF4-FFF2-40B4-BE49-F238E27FC236}">
                  <a16:creationId xmlns:a16="http://schemas.microsoft.com/office/drawing/2014/main" id="{CCCB33D2-6C4F-EA48-4213-2C621852AF68}"/>
                </a:ext>
              </a:extLst>
            </p:cNvPr>
            <p:cNvGrpSpPr>
              <a:grpSpLocks/>
            </p:cNvGrpSpPr>
            <p:nvPr/>
          </p:nvGrpSpPr>
          <p:grpSpPr bwMode="auto">
            <a:xfrm>
              <a:off x="744904" y="4454770"/>
              <a:ext cx="1431925" cy="333375"/>
              <a:chOff x="460" y="2784"/>
              <a:chExt cx="902" cy="210"/>
            </a:xfrm>
          </p:grpSpPr>
          <p:sp>
            <p:nvSpPr>
              <p:cNvPr id="555152" name="Arc 220">
                <a:extLst>
                  <a:ext uri="{FF2B5EF4-FFF2-40B4-BE49-F238E27FC236}">
                    <a16:creationId xmlns:a16="http://schemas.microsoft.com/office/drawing/2014/main" id="{03AE5C1B-65D0-3BC0-D387-B525CF56953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57" name="Arc 221">
                <a:extLst>
                  <a:ext uri="{FF2B5EF4-FFF2-40B4-BE49-F238E27FC236}">
                    <a16:creationId xmlns:a16="http://schemas.microsoft.com/office/drawing/2014/main" id="{FD1144CD-6FCA-2203-A367-B7361191FD7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3" name="Group 222">
              <a:extLst>
                <a:ext uri="{FF2B5EF4-FFF2-40B4-BE49-F238E27FC236}">
                  <a16:creationId xmlns:a16="http://schemas.microsoft.com/office/drawing/2014/main" id="{740BC338-1231-DB61-6F03-9782626489EE}"/>
                </a:ext>
              </a:extLst>
            </p:cNvPr>
            <p:cNvGrpSpPr>
              <a:grpSpLocks/>
            </p:cNvGrpSpPr>
            <p:nvPr/>
          </p:nvGrpSpPr>
          <p:grpSpPr bwMode="auto">
            <a:xfrm>
              <a:off x="744904" y="5723183"/>
              <a:ext cx="1431925" cy="334963"/>
              <a:chOff x="460" y="3583"/>
              <a:chExt cx="902" cy="211"/>
            </a:xfrm>
          </p:grpSpPr>
          <p:sp>
            <p:nvSpPr>
              <p:cNvPr id="555149" name="Arc 223">
                <a:extLst>
                  <a:ext uri="{FF2B5EF4-FFF2-40B4-BE49-F238E27FC236}">
                    <a16:creationId xmlns:a16="http://schemas.microsoft.com/office/drawing/2014/main" id="{A4868B5C-28A1-4B56-6B5F-920EC5A127CC}"/>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51" name="Arc 224">
                <a:extLst>
                  <a:ext uri="{FF2B5EF4-FFF2-40B4-BE49-F238E27FC236}">
                    <a16:creationId xmlns:a16="http://schemas.microsoft.com/office/drawing/2014/main" id="{C369515B-7E29-82F0-F4D0-8C8F6655347D}"/>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4" name="Group 225">
              <a:extLst>
                <a:ext uri="{FF2B5EF4-FFF2-40B4-BE49-F238E27FC236}">
                  <a16:creationId xmlns:a16="http://schemas.microsoft.com/office/drawing/2014/main" id="{EFF374A6-69C5-FAED-95B0-CB140BDF364C}"/>
                </a:ext>
              </a:extLst>
            </p:cNvPr>
            <p:cNvGrpSpPr>
              <a:grpSpLocks/>
            </p:cNvGrpSpPr>
            <p:nvPr/>
          </p:nvGrpSpPr>
          <p:grpSpPr bwMode="auto">
            <a:xfrm>
              <a:off x="700454" y="3997570"/>
              <a:ext cx="1431925" cy="334963"/>
              <a:chOff x="460" y="3583"/>
              <a:chExt cx="902" cy="211"/>
            </a:xfrm>
          </p:grpSpPr>
          <p:sp>
            <p:nvSpPr>
              <p:cNvPr id="555147" name="Arc 226">
                <a:extLst>
                  <a:ext uri="{FF2B5EF4-FFF2-40B4-BE49-F238E27FC236}">
                    <a16:creationId xmlns:a16="http://schemas.microsoft.com/office/drawing/2014/main" id="{7B712814-742B-231D-D813-A6919190F9BF}"/>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48" name="Arc 227">
                <a:extLst>
                  <a:ext uri="{FF2B5EF4-FFF2-40B4-BE49-F238E27FC236}">
                    <a16:creationId xmlns:a16="http://schemas.microsoft.com/office/drawing/2014/main" id="{D798783C-263B-43C8-6ABF-B73797DAA16A}"/>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5" name="Group 234">
              <a:extLst>
                <a:ext uri="{FF2B5EF4-FFF2-40B4-BE49-F238E27FC236}">
                  <a16:creationId xmlns:a16="http://schemas.microsoft.com/office/drawing/2014/main" id="{CAA0F091-17DD-8038-0424-77DE1CB78915}"/>
                </a:ext>
              </a:extLst>
            </p:cNvPr>
            <p:cNvGrpSpPr>
              <a:grpSpLocks/>
            </p:cNvGrpSpPr>
            <p:nvPr/>
          </p:nvGrpSpPr>
          <p:grpSpPr bwMode="auto">
            <a:xfrm>
              <a:off x="762367" y="6131170"/>
              <a:ext cx="1431925" cy="333375"/>
              <a:chOff x="460" y="2784"/>
              <a:chExt cx="902" cy="210"/>
            </a:xfrm>
          </p:grpSpPr>
          <p:sp>
            <p:nvSpPr>
              <p:cNvPr id="555140" name="Arc 235">
                <a:extLst>
                  <a:ext uri="{FF2B5EF4-FFF2-40B4-BE49-F238E27FC236}">
                    <a16:creationId xmlns:a16="http://schemas.microsoft.com/office/drawing/2014/main" id="{56F3FEDC-0683-BA95-210A-ABC564D7EC0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46" name="Arc 236">
                <a:extLst>
                  <a:ext uri="{FF2B5EF4-FFF2-40B4-BE49-F238E27FC236}">
                    <a16:creationId xmlns:a16="http://schemas.microsoft.com/office/drawing/2014/main" id="{465D358C-CCC2-F1D1-BDD5-148726C159D5}"/>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6" name="Group 214">
              <a:extLst>
                <a:ext uri="{FF2B5EF4-FFF2-40B4-BE49-F238E27FC236}">
                  <a16:creationId xmlns:a16="http://schemas.microsoft.com/office/drawing/2014/main" id="{45834556-ED31-A3FF-507B-60361B7FB9DB}"/>
                </a:ext>
              </a:extLst>
            </p:cNvPr>
            <p:cNvGrpSpPr>
              <a:grpSpLocks/>
            </p:cNvGrpSpPr>
            <p:nvPr/>
          </p:nvGrpSpPr>
          <p:grpSpPr bwMode="auto">
            <a:xfrm>
              <a:off x="9895498" y="4419600"/>
              <a:ext cx="1431925" cy="1603375"/>
              <a:chOff x="4381" y="2784"/>
              <a:chExt cx="902" cy="1010"/>
            </a:xfrm>
          </p:grpSpPr>
          <p:sp>
            <p:nvSpPr>
              <p:cNvPr id="63" name="Arc 215">
                <a:extLst>
                  <a:ext uri="{FF2B5EF4-FFF2-40B4-BE49-F238E27FC236}">
                    <a16:creationId xmlns:a16="http://schemas.microsoft.com/office/drawing/2014/main" id="{FDF5DD4A-614A-C657-CD4A-29C73B30E3D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23" name="Arc 216">
                <a:extLst>
                  <a:ext uri="{FF2B5EF4-FFF2-40B4-BE49-F238E27FC236}">
                    <a16:creationId xmlns:a16="http://schemas.microsoft.com/office/drawing/2014/main" id="{0E05E160-DE08-85BD-4835-C00227CDFB93}"/>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28" name="Arc 217">
                <a:extLst>
                  <a:ext uri="{FF2B5EF4-FFF2-40B4-BE49-F238E27FC236}">
                    <a16:creationId xmlns:a16="http://schemas.microsoft.com/office/drawing/2014/main" id="{07B088AC-92A1-3E44-F5B1-123CB9282D22}"/>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39" name="Arc 218">
                <a:extLst>
                  <a:ext uri="{FF2B5EF4-FFF2-40B4-BE49-F238E27FC236}">
                    <a16:creationId xmlns:a16="http://schemas.microsoft.com/office/drawing/2014/main" id="{00251D10-AA23-23D4-C826-1A863D8CFDCC}"/>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7" name="Group 231">
              <a:extLst>
                <a:ext uri="{FF2B5EF4-FFF2-40B4-BE49-F238E27FC236}">
                  <a16:creationId xmlns:a16="http://schemas.microsoft.com/office/drawing/2014/main" id="{96D2A4DA-9471-92D3-4B3A-909A49473CC8}"/>
                </a:ext>
              </a:extLst>
            </p:cNvPr>
            <p:cNvGrpSpPr>
              <a:grpSpLocks/>
            </p:cNvGrpSpPr>
            <p:nvPr/>
          </p:nvGrpSpPr>
          <p:grpSpPr bwMode="auto">
            <a:xfrm>
              <a:off x="9879623" y="3962400"/>
              <a:ext cx="1431925" cy="334963"/>
              <a:chOff x="460" y="3583"/>
              <a:chExt cx="902" cy="211"/>
            </a:xfrm>
          </p:grpSpPr>
          <p:sp>
            <p:nvSpPr>
              <p:cNvPr id="61" name="Arc 232">
                <a:extLst>
                  <a:ext uri="{FF2B5EF4-FFF2-40B4-BE49-F238E27FC236}">
                    <a16:creationId xmlns:a16="http://schemas.microsoft.com/office/drawing/2014/main" id="{5D998280-1238-C9E7-8738-7F597FF03E9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62" name="Arc 233">
                <a:extLst>
                  <a:ext uri="{FF2B5EF4-FFF2-40B4-BE49-F238E27FC236}">
                    <a16:creationId xmlns:a16="http://schemas.microsoft.com/office/drawing/2014/main" id="{310AF41F-D586-7A77-FF7E-6D233A56E99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8" name="Group 246">
              <a:extLst>
                <a:ext uri="{FF2B5EF4-FFF2-40B4-BE49-F238E27FC236}">
                  <a16:creationId xmlns:a16="http://schemas.microsoft.com/office/drawing/2014/main" id="{B38B004E-FF63-5C16-27AF-3EC9877B0321}"/>
                </a:ext>
              </a:extLst>
            </p:cNvPr>
            <p:cNvGrpSpPr>
              <a:grpSpLocks/>
            </p:cNvGrpSpPr>
            <p:nvPr/>
          </p:nvGrpSpPr>
          <p:grpSpPr bwMode="auto">
            <a:xfrm>
              <a:off x="9879623" y="6096000"/>
              <a:ext cx="1431925" cy="333375"/>
              <a:chOff x="460" y="2784"/>
              <a:chExt cx="902" cy="210"/>
            </a:xfrm>
          </p:grpSpPr>
          <p:sp>
            <p:nvSpPr>
              <p:cNvPr id="59" name="Arc 247">
                <a:extLst>
                  <a:ext uri="{FF2B5EF4-FFF2-40B4-BE49-F238E27FC236}">
                    <a16:creationId xmlns:a16="http://schemas.microsoft.com/office/drawing/2014/main" id="{17D8CCE9-5457-5BEC-C2C6-63624C18D5C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60" name="Arc 248">
                <a:extLst>
                  <a:ext uri="{FF2B5EF4-FFF2-40B4-BE49-F238E27FC236}">
                    <a16:creationId xmlns:a16="http://schemas.microsoft.com/office/drawing/2014/main" id="{6CA87EF6-68B2-D99D-8881-7825DA24393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grpSp>
        <p:nvGrpSpPr>
          <p:cNvPr id="555236" name="Group 139">
            <a:extLst>
              <a:ext uri="{FF2B5EF4-FFF2-40B4-BE49-F238E27FC236}">
                <a16:creationId xmlns:a16="http://schemas.microsoft.com/office/drawing/2014/main" id="{F9379F51-B5D8-AD20-3177-4F14F15A8895}"/>
              </a:ext>
            </a:extLst>
          </p:cNvPr>
          <p:cNvGrpSpPr>
            <a:grpSpLocks/>
          </p:cNvGrpSpPr>
          <p:nvPr/>
        </p:nvGrpSpPr>
        <p:grpSpPr bwMode="auto">
          <a:xfrm>
            <a:off x="0" y="4370388"/>
            <a:ext cx="12192000" cy="1670050"/>
            <a:chOff x="1104" y="1564"/>
            <a:chExt cx="3312" cy="1592"/>
          </a:xfrm>
        </p:grpSpPr>
        <p:sp>
          <p:nvSpPr>
            <p:cNvPr id="555239" name="Line 129">
              <a:extLst>
                <a:ext uri="{FF2B5EF4-FFF2-40B4-BE49-F238E27FC236}">
                  <a16:creationId xmlns:a16="http://schemas.microsoft.com/office/drawing/2014/main" id="{10FFEFEC-8460-9FC5-5E5C-B773ED8E7AFE}"/>
                </a:ext>
              </a:extLst>
            </p:cNvPr>
            <p:cNvSpPr>
              <a:spLocks noChangeShapeType="1"/>
            </p:cNvSpPr>
            <p:nvPr/>
          </p:nvSpPr>
          <p:spPr bwMode="auto">
            <a:xfrm>
              <a:off x="1104" y="1564"/>
              <a:ext cx="331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42" name="Line 130">
              <a:extLst>
                <a:ext uri="{FF2B5EF4-FFF2-40B4-BE49-F238E27FC236}">
                  <a16:creationId xmlns:a16="http://schemas.microsoft.com/office/drawing/2014/main" id="{0574B505-748E-6881-05D5-D3B834C6BB9F}"/>
                </a:ext>
              </a:extLst>
            </p:cNvPr>
            <p:cNvSpPr>
              <a:spLocks noChangeShapeType="1"/>
            </p:cNvSpPr>
            <p:nvPr/>
          </p:nvSpPr>
          <p:spPr bwMode="auto">
            <a:xfrm>
              <a:off x="1104" y="3156"/>
              <a:ext cx="331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55245" name="Group 149">
            <a:extLst>
              <a:ext uri="{FF2B5EF4-FFF2-40B4-BE49-F238E27FC236}">
                <a16:creationId xmlns:a16="http://schemas.microsoft.com/office/drawing/2014/main" id="{44284A5B-6236-7D5B-46FB-C294BCF1B461}"/>
              </a:ext>
            </a:extLst>
          </p:cNvPr>
          <p:cNvGrpSpPr>
            <a:grpSpLocks/>
          </p:cNvGrpSpPr>
          <p:nvPr/>
        </p:nvGrpSpPr>
        <p:grpSpPr bwMode="auto">
          <a:xfrm>
            <a:off x="5292725" y="3429000"/>
            <a:ext cx="1500188" cy="3429000"/>
            <a:chOff x="2374" y="2068"/>
            <a:chExt cx="945" cy="2252"/>
          </a:xfrm>
        </p:grpSpPr>
        <p:sp>
          <p:nvSpPr>
            <p:cNvPr id="555248" name="Line 128">
              <a:extLst>
                <a:ext uri="{FF2B5EF4-FFF2-40B4-BE49-F238E27FC236}">
                  <a16:creationId xmlns:a16="http://schemas.microsoft.com/office/drawing/2014/main" id="{3C6631D0-6CF5-A504-B4EE-F4D5D0B9C993}"/>
                </a:ext>
              </a:extLst>
            </p:cNvPr>
            <p:cNvSpPr>
              <a:spLocks noChangeShapeType="1"/>
            </p:cNvSpPr>
            <p:nvPr/>
          </p:nvSpPr>
          <p:spPr bwMode="auto">
            <a:xfrm>
              <a:off x="3319" y="2068"/>
              <a:ext cx="0" cy="225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1" name="Line 133">
              <a:extLst>
                <a:ext uri="{FF2B5EF4-FFF2-40B4-BE49-F238E27FC236}">
                  <a16:creationId xmlns:a16="http://schemas.microsoft.com/office/drawing/2014/main" id="{1784C06B-FBC6-E605-D0BA-48353786CB08}"/>
                </a:ext>
              </a:extLst>
            </p:cNvPr>
            <p:cNvSpPr>
              <a:spLocks noChangeShapeType="1"/>
            </p:cNvSpPr>
            <p:nvPr/>
          </p:nvSpPr>
          <p:spPr bwMode="auto">
            <a:xfrm>
              <a:off x="2374" y="2068"/>
              <a:ext cx="0" cy="225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sp>
        <p:nvSpPr>
          <p:cNvPr id="555254" name="Arc 134">
            <a:extLst>
              <a:ext uri="{FF2B5EF4-FFF2-40B4-BE49-F238E27FC236}">
                <a16:creationId xmlns:a16="http://schemas.microsoft.com/office/drawing/2014/main" id="{82AE029C-1FC1-C321-ED4E-02908256A81F}"/>
              </a:ext>
            </a:extLst>
          </p:cNvPr>
          <p:cNvSpPr>
            <a:spLocks/>
          </p:cNvSpPr>
          <p:nvPr/>
        </p:nvSpPr>
        <p:spPr bwMode="auto">
          <a:xfrm>
            <a:off x="6408738" y="4403726"/>
            <a:ext cx="349250" cy="333375"/>
          </a:xfrm>
          <a:custGeom>
            <a:avLst/>
            <a:gdLst>
              <a:gd name="T0" fmla="*/ 0 w 21600"/>
              <a:gd name="T1" fmla="*/ 0 h 21600"/>
              <a:gd name="T2" fmla="*/ 5647017 w 21600"/>
              <a:gd name="T3" fmla="*/ 5145319 h 21600"/>
              <a:gd name="T4" fmla="*/ 0 w 21600"/>
              <a:gd name="T5" fmla="*/ 51453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7" name="Arc 135">
            <a:extLst>
              <a:ext uri="{FF2B5EF4-FFF2-40B4-BE49-F238E27FC236}">
                <a16:creationId xmlns:a16="http://schemas.microsoft.com/office/drawing/2014/main" id="{66E767ED-4F5F-639C-D1CF-37C85466942E}"/>
              </a:ext>
            </a:extLst>
          </p:cNvPr>
          <p:cNvSpPr>
            <a:spLocks/>
          </p:cNvSpPr>
          <p:nvPr/>
        </p:nvSpPr>
        <p:spPr bwMode="auto">
          <a:xfrm rot="-5400000">
            <a:off x="5334001" y="4395788"/>
            <a:ext cx="333375" cy="349250"/>
          </a:xfrm>
          <a:custGeom>
            <a:avLst/>
            <a:gdLst>
              <a:gd name="T0" fmla="*/ 0 w 21600"/>
              <a:gd name="T1" fmla="*/ 0 h 21600"/>
              <a:gd name="T2" fmla="*/ 5145319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8" name="Arc 136">
            <a:extLst>
              <a:ext uri="{FF2B5EF4-FFF2-40B4-BE49-F238E27FC236}">
                <a16:creationId xmlns:a16="http://schemas.microsoft.com/office/drawing/2014/main" id="{6EB10474-212D-D97E-C536-BF6340544B14}"/>
              </a:ext>
            </a:extLst>
          </p:cNvPr>
          <p:cNvSpPr>
            <a:spLocks/>
          </p:cNvSpPr>
          <p:nvPr/>
        </p:nvSpPr>
        <p:spPr bwMode="auto">
          <a:xfrm rot="5400000">
            <a:off x="6415882" y="5664994"/>
            <a:ext cx="334962" cy="349250"/>
          </a:xfrm>
          <a:custGeom>
            <a:avLst/>
            <a:gdLst>
              <a:gd name="T0" fmla="*/ 0 w 21600"/>
              <a:gd name="T1" fmla="*/ 0 h 21600"/>
              <a:gd name="T2" fmla="*/ 5194423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9" name="Arc 137">
            <a:extLst>
              <a:ext uri="{FF2B5EF4-FFF2-40B4-BE49-F238E27FC236}">
                <a16:creationId xmlns:a16="http://schemas.microsoft.com/office/drawing/2014/main" id="{541EA885-71D6-304A-3C9F-4161C8DCC629}"/>
              </a:ext>
            </a:extLst>
          </p:cNvPr>
          <p:cNvSpPr>
            <a:spLocks/>
          </p:cNvSpPr>
          <p:nvPr/>
        </p:nvSpPr>
        <p:spPr bwMode="auto">
          <a:xfrm rot="10800000">
            <a:off x="5326063" y="5672138"/>
            <a:ext cx="349250" cy="334962"/>
          </a:xfrm>
          <a:custGeom>
            <a:avLst/>
            <a:gdLst>
              <a:gd name="T0" fmla="*/ 0 w 21600"/>
              <a:gd name="T1" fmla="*/ 0 h 21600"/>
              <a:gd name="T2" fmla="*/ 5647017 w 21600"/>
              <a:gd name="T3" fmla="*/ 5194423 h 21600"/>
              <a:gd name="T4" fmla="*/ 0 w 21600"/>
              <a:gd name="T5" fmla="*/ 519442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nvGrpSpPr>
          <p:cNvPr id="555260" name="Group 84">
            <a:extLst>
              <a:ext uri="{FF2B5EF4-FFF2-40B4-BE49-F238E27FC236}">
                <a16:creationId xmlns:a16="http://schemas.microsoft.com/office/drawing/2014/main" id="{23A1CCAD-9374-D4E5-9550-EA2990F2B7F1}"/>
              </a:ext>
            </a:extLst>
          </p:cNvPr>
          <p:cNvGrpSpPr>
            <a:grpSpLocks/>
          </p:cNvGrpSpPr>
          <p:nvPr/>
        </p:nvGrpSpPr>
        <p:grpSpPr bwMode="auto">
          <a:xfrm rot="5400000">
            <a:off x="5951539" y="4411664"/>
            <a:ext cx="2103437" cy="350837"/>
            <a:chOff x="624" y="960"/>
            <a:chExt cx="3325" cy="531"/>
          </a:xfrm>
        </p:grpSpPr>
        <p:grpSp>
          <p:nvGrpSpPr>
            <p:cNvPr id="555261" name="Group 85">
              <a:extLst>
                <a:ext uri="{FF2B5EF4-FFF2-40B4-BE49-F238E27FC236}">
                  <a16:creationId xmlns:a16="http://schemas.microsoft.com/office/drawing/2014/main" id="{43EAB350-E21A-B9DD-58BE-EEFAB1744CA5}"/>
                </a:ext>
              </a:extLst>
            </p:cNvPr>
            <p:cNvGrpSpPr>
              <a:grpSpLocks/>
            </p:cNvGrpSpPr>
            <p:nvPr/>
          </p:nvGrpSpPr>
          <p:grpSpPr bwMode="auto">
            <a:xfrm>
              <a:off x="624" y="1008"/>
              <a:ext cx="1073" cy="483"/>
              <a:chOff x="2375" y="2170"/>
              <a:chExt cx="1073" cy="483"/>
            </a:xfrm>
          </p:grpSpPr>
          <p:sp>
            <p:nvSpPr>
              <p:cNvPr id="555020" name="Freeform 86">
                <a:extLst>
                  <a:ext uri="{FF2B5EF4-FFF2-40B4-BE49-F238E27FC236}">
                    <a16:creationId xmlns:a16="http://schemas.microsoft.com/office/drawing/2014/main" id="{43CD1380-51BB-B0B1-8507-681084F6949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1" name="Freeform 87">
                <a:extLst>
                  <a:ext uri="{FF2B5EF4-FFF2-40B4-BE49-F238E27FC236}">
                    <a16:creationId xmlns:a16="http://schemas.microsoft.com/office/drawing/2014/main" id="{EF994434-F760-2E71-DD98-03710C4688E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2" name="Freeform 88">
                <a:extLst>
                  <a:ext uri="{FF2B5EF4-FFF2-40B4-BE49-F238E27FC236}">
                    <a16:creationId xmlns:a16="http://schemas.microsoft.com/office/drawing/2014/main" id="{BF8F8A50-9390-9E6C-D0C4-2099EEA264D8}"/>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3" name="Freeform 89">
                <a:extLst>
                  <a:ext uri="{FF2B5EF4-FFF2-40B4-BE49-F238E27FC236}">
                    <a16:creationId xmlns:a16="http://schemas.microsoft.com/office/drawing/2014/main" id="{39F7C79A-E00B-4C74-F02A-5B7A7FCCB41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4" name="Freeform 90">
                <a:extLst>
                  <a:ext uri="{FF2B5EF4-FFF2-40B4-BE49-F238E27FC236}">
                    <a16:creationId xmlns:a16="http://schemas.microsoft.com/office/drawing/2014/main" id="{7B5B7E4B-553A-4F79-EFF7-06778FB285D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5" name="Freeform 91">
                <a:extLst>
                  <a:ext uri="{FF2B5EF4-FFF2-40B4-BE49-F238E27FC236}">
                    <a16:creationId xmlns:a16="http://schemas.microsoft.com/office/drawing/2014/main" id="{A12BE29D-E067-980C-53C1-3A0F8F9241F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6" name="Freeform 92">
                <a:extLst>
                  <a:ext uri="{FF2B5EF4-FFF2-40B4-BE49-F238E27FC236}">
                    <a16:creationId xmlns:a16="http://schemas.microsoft.com/office/drawing/2014/main" id="{A994918E-0A41-E5E7-306B-38B7A228434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62" name="Group 93">
              <a:extLst>
                <a:ext uri="{FF2B5EF4-FFF2-40B4-BE49-F238E27FC236}">
                  <a16:creationId xmlns:a16="http://schemas.microsoft.com/office/drawing/2014/main" id="{B40A98B7-30DD-6A60-9941-12C82792E498}"/>
                </a:ext>
              </a:extLst>
            </p:cNvPr>
            <p:cNvGrpSpPr>
              <a:grpSpLocks/>
            </p:cNvGrpSpPr>
            <p:nvPr/>
          </p:nvGrpSpPr>
          <p:grpSpPr bwMode="auto">
            <a:xfrm>
              <a:off x="2832" y="960"/>
              <a:ext cx="1117" cy="518"/>
              <a:chOff x="3847" y="1511"/>
              <a:chExt cx="1117" cy="518"/>
            </a:xfrm>
          </p:grpSpPr>
          <p:sp>
            <p:nvSpPr>
              <p:cNvPr id="555016" name="Freeform 94">
                <a:extLst>
                  <a:ext uri="{FF2B5EF4-FFF2-40B4-BE49-F238E27FC236}">
                    <a16:creationId xmlns:a16="http://schemas.microsoft.com/office/drawing/2014/main" id="{EF654FD4-237C-ECE0-D256-64C98028006A}"/>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7" name="Freeform 95">
                <a:extLst>
                  <a:ext uri="{FF2B5EF4-FFF2-40B4-BE49-F238E27FC236}">
                    <a16:creationId xmlns:a16="http://schemas.microsoft.com/office/drawing/2014/main" id="{0E328622-DEEF-5DDE-7E79-223497EF162A}"/>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8" name="Freeform 96">
                <a:extLst>
                  <a:ext uri="{FF2B5EF4-FFF2-40B4-BE49-F238E27FC236}">
                    <a16:creationId xmlns:a16="http://schemas.microsoft.com/office/drawing/2014/main" id="{80D4F3D7-0C16-926A-CE40-AA4B69C6335B}"/>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9" name="Freeform 97">
                <a:extLst>
                  <a:ext uri="{FF2B5EF4-FFF2-40B4-BE49-F238E27FC236}">
                    <a16:creationId xmlns:a16="http://schemas.microsoft.com/office/drawing/2014/main" id="{29DA3F55-1D4E-6F15-AC97-AF8728D01061}"/>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63" name="Group 98">
              <a:extLst>
                <a:ext uri="{FF2B5EF4-FFF2-40B4-BE49-F238E27FC236}">
                  <a16:creationId xmlns:a16="http://schemas.microsoft.com/office/drawing/2014/main" id="{B4EE8CEC-C5EA-0B4D-EA02-E9F3CAA74FF1}"/>
                </a:ext>
              </a:extLst>
            </p:cNvPr>
            <p:cNvGrpSpPr>
              <a:grpSpLocks/>
            </p:cNvGrpSpPr>
            <p:nvPr/>
          </p:nvGrpSpPr>
          <p:grpSpPr bwMode="auto">
            <a:xfrm>
              <a:off x="1728" y="1008"/>
              <a:ext cx="1073" cy="483"/>
              <a:chOff x="2375" y="2170"/>
              <a:chExt cx="1073" cy="483"/>
            </a:xfrm>
          </p:grpSpPr>
          <p:sp>
            <p:nvSpPr>
              <p:cNvPr id="555008" name="Freeform 99">
                <a:extLst>
                  <a:ext uri="{FF2B5EF4-FFF2-40B4-BE49-F238E27FC236}">
                    <a16:creationId xmlns:a16="http://schemas.microsoft.com/office/drawing/2014/main" id="{160198E4-21F6-8E1C-9145-2B2FE15B9AF4}"/>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09" name="Freeform 100">
                <a:extLst>
                  <a:ext uri="{FF2B5EF4-FFF2-40B4-BE49-F238E27FC236}">
                    <a16:creationId xmlns:a16="http://schemas.microsoft.com/office/drawing/2014/main" id="{2C007E2C-312C-8A38-49A2-4B540AAC276A}"/>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1" name="Freeform 101">
                <a:extLst>
                  <a:ext uri="{FF2B5EF4-FFF2-40B4-BE49-F238E27FC236}">
                    <a16:creationId xmlns:a16="http://schemas.microsoft.com/office/drawing/2014/main" id="{9A0CB1A6-381C-FB2C-3795-6107EEE31CCC}"/>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2" name="Freeform 102">
                <a:extLst>
                  <a:ext uri="{FF2B5EF4-FFF2-40B4-BE49-F238E27FC236}">
                    <a16:creationId xmlns:a16="http://schemas.microsoft.com/office/drawing/2014/main" id="{0834D982-22DF-1520-0C6F-1A5C42C9548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3" name="Freeform 103">
                <a:extLst>
                  <a:ext uri="{FF2B5EF4-FFF2-40B4-BE49-F238E27FC236}">
                    <a16:creationId xmlns:a16="http://schemas.microsoft.com/office/drawing/2014/main" id="{2AC78063-BAAE-1265-ECB4-BCAB94BE3E9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4" name="Freeform 104">
                <a:extLst>
                  <a:ext uri="{FF2B5EF4-FFF2-40B4-BE49-F238E27FC236}">
                    <a16:creationId xmlns:a16="http://schemas.microsoft.com/office/drawing/2014/main" id="{DD2E6195-3828-248E-3059-907CE882A785}"/>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5" name="Freeform 105">
                <a:extLst>
                  <a:ext uri="{FF2B5EF4-FFF2-40B4-BE49-F238E27FC236}">
                    <a16:creationId xmlns:a16="http://schemas.microsoft.com/office/drawing/2014/main" id="{1D7D63CA-6DCA-B0F7-5270-4E8B6F2BE491}"/>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nvGrpSpPr>
          <p:cNvPr id="555027" name="Group 106">
            <a:extLst>
              <a:ext uri="{FF2B5EF4-FFF2-40B4-BE49-F238E27FC236}">
                <a16:creationId xmlns:a16="http://schemas.microsoft.com/office/drawing/2014/main" id="{6901B967-697F-B256-8276-570E213D0EC8}"/>
              </a:ext>
            </a:extLst>
          </p:cNvPr>
          <p:cNvGrpSpPr>
            <a:grpSpLocks/>
          </p:cNvGrpSpPr>
          <p:nvPr/>
        </p:nvGrpSpPr>
        <p:grpSpPr bwMode="auto">
          <a:xfrm rot="-5400000">
            <a:off x="4017964" y="5580064"/>
            <a:ext cx="2103437" cy="350837"/>
            <a:chOff x="624" y="960"/>
            <a:chExt cx="3325" cy="531"/>
          </a:xfrm>
        </p:grpSpPr>
        <p:grpSp>
          <p:nvGrpSpPr>
            <p:cNvPr id="555028" name="Group 107">
              <a:extLst>
                <a:ext uri="{FF2B5EF4-FFF2-40B4-BE49-F238E27FC236}">
                  <a16:creationId xmlns:a16="http://schemas.microsoft.com/office/drawing/2014/main" id="{F720874A-6719-1DEA-F864-5D46BAB5F9F5}"/>
                </a:ext>
              </a:extLst>
            </p:cNvPr>
            <p:cNvGrpSpPr>
              <a:grpSpLocks/>
            </p:cNvGrpSpPr>
            <p:nvPr/>
          </p:nvGrpSpPr>
          <p:grpSpPr bwMode="auto">
            <a:xfrm>
              <a:off x="624" y="1008"/>
              <a:ext cx="1073" cy="483"/>
              <a:chOff x="2375" y="2170"/>
              <a:chExt cx="1073" cy="483"/>
            </a:xfrm>
          </p:grpSpPr>
          <p:sp>
            <p:nvSpPr>
              <p:cNvPr id="555060" name="Freeform 108">
                <a:extLst>
                  <a:ext uri="{FF2B5EF4-FFF2-40B4-BE49-F238E27FC236}">
                    <a16:creationId xmlns:a16="http://schemas.microsoft.com/office/drawing/2014/main" id="{81AC872F-1BE4-EDF6-BEBD-6810585D4319}"/>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1" name="Freeform 109">
                <a:extLst>
                  <a:ext uri="{FF2B5EF4-FFF2-40B4-BE49-F238E27FC236}">
                    <a16:creationId xmlns:a16="http://schemas.microsoft.com/office/drawing/2014/main" id="{9B598D4D-DE2A-5F66-B2DB-E723E3EA2C9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2" name="Freeform 110">
                <a:extLst>
                  <a:ext uri="{FF2B5EF4-FFF2-40B4-BE49-F238E27FC236}">
                    <a16:creationId xmlns:a16="http://schemas.microsoft.com/office/drawing/2014/main" id="{30FE1CF9-EE64-F759-4343-0EA45568EC93}"/>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3" name="Freeform 111">
                <a:extLst>
                  <a:ext uri="{FF2B5EF4-FFF2-40B4-BE49-F238E27FC236}">
                    <a16:creationId xmlns:a16="http://schemas.microsoft.com/office/drawing/2014/main" id="{216E3951-A51C-246B-8378-32DC40DBAFA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4" name="Freeform 112">
                <a:extLst>
                  <a:ext uri="{FF2B5EF4-FFF2-40B4-BE49-F238E27FC236}">
                    <a16:creationId xmlns:a16="http://schemas.microsoft.com/office/drawing/2014/main" id="{EB11A0BF-57C5-3109-A857-045CD416143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5" name="Freeform 113">
                <a:extLst>
                  <a:ext uri="{FF2B5EF4-FFF2-40B4-BE49-F238E27FC236}">
                    <a16:creationId xmlns:a16="http://schemas.microsoft.com/office/drawing/2014/main" id="{E7DA512F-B93D-956F-EED6-B05A3C4CE931}"/>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6" name="Freeform 114">
                <a:extLst>
                  <a:ext uri="{FF2B5EF4-FFF2-40B4-BE49-F238E27FC236}">
                    <a16:creationId xmlns:a16="http://schemas.microsoft.com/office/drawing/2014/main" id="{E60EE1BA-55DD-E69B-7533-9D4F3C9E85B4}"/>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29" name="Group 115">
              <a:extLst>
                <a:ext uri="{FF2B5EF4-FFF2-40B4-BE49-F238E27FC236}">
                  <a16:creationId xmlns:a16="http://schemas.microsoft.com/office/drawing/2014/main" id="{5CFACF6D-694B-5CA4-90A8-D637D401CB63}"/>
                </a:ext>
              </a:extLst>
            </p:cNvPr>
            <p:cNvGrpSpPr>
              <a:grpSpLocks/>
            </p:cNvGrpSpPr>
            <p:nvPr/>
          </p:nvGrpSpPr>
          <p:grpSpPr bwMode="auto">
            <a:xfrm>
              <a:off x="2832" y="960"/>
              <a:ext cx="1117" cy="518"/>
              <a:chOff x="3847" y="1511"/>
              <a:chExt cx="1117" cy="518"/>
            </a:xfrm>
          </p:grpSpPr>
          <p:sp>
            <p:nvSpPr>
              <p:cNvPr id="555056" name="Freeform 116">
                <a:extLst>
                  <a:ext uri="{FF2B5EF4-FFF2-40B4-BE49-F238E27FC236}">
                    <a16:creationId xmlns:a16="http://schemas.microsoft.com/office/drawing/2014/main" id="{49407C84-C6AC-4C4B-40D2-DF17F3E7AB96}"/>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7" name="Freeform 117">
                <a:extLst>
                  <a:ext uri="{FF2B5EF4-FFF2-40B4-BE49-F238E27FC236}">
                    <a16:creationId xmlns:a16="http://schemas.microsoft.com/office/drawing/2014/main" id="{110E9FD2-BD6C-D841-AAC9-F657CFE18E78}"/>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8" name="Freeform 118">
                <a:extLst>
                  <a:ext uri="{FF2B5EF4-FFF2-40B4-BE49-F238E27FC236}">
                    <a16:creationId xmlns:a16="http://schemas.microsoft.com/office/drawing/2014/main" id="{85E9432D-C99B-5745-CDD6-58BB5F0A5CC1}"/>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9" name="Freeform 119">
                <a:extLst>
                  <a:ext uri="{FF2B5EF4-FFF2-40B4-BE49-F238E27FC236}">
                    <a16:creationId xmlns:a16="http://schemas.microsoft.com/office/drawing/2014/main" id="{380DFEDC-76F0-F4CC-07A5-95A7E1F78FC8}"/>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33" name="Group 120">
              <a:extLst>
                <a:ext uri="{FF2B5EF4-FFF2-40B4-BE49-F238E27FC236}">
                  <a16:creationId xmlns:a16="http://schemas.microsoft.com/office/drawing/2014/main" id="{E807A23B-9BDC-963D-BA92-4C0C58A36D89}"/>
                </a:ext>
              </a:extLst>
            </p:cNvPr>
            <p:cNvGrpSpPr>
              <a:grpSpLocks/>
            </p:cNvGrpSpPr>
            <p:nvPr/>
          </p:nvGrpSpPr>
          <p:grpSpPr bwMode="auto">
            <a:xfrm>
              <a:off x="1728" y="1008"/>
              <a:ext cx="1073" cy="483"/>
              <a:chOff x="2375" y="2170"/>
              <a:chExt cx="1073" cy="483"/>
            </a:xfrm>
          </p:grpSpPr>
          <p:sp>
            <p:nvSpPr>
              <p:cNvPr id="555034" name="Freeform 121">
                <a:extLst>
                  <a:ext uri="{FF2B5EF4-FFF2-40B4-BE49-F238E27FC236}">
                    <a16:creationId xmlns:a16="http://schemas.microsoft.com/office/drawing/2014/main" id="{91A142D2-7ECA-3164-3476-ECAEAC7A2466}"/>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43" name="Freeform 122">
                <a:extLst>
                  <a:ext uri="{FF2B5EF4-FFF2-40B4-BE49-F238E27FC236}">
                    <a16:creationId xmlns:a16="http://schemas.microsoft.com/office/drawing/2014/main" id="{701337D8-5FA1-11FD-638B-6F498F2A8C41}"/>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44" name="Freeform 123">
                <a:extLst>
                  <a:ext uri="{FF2B5EF4-FFF2-40B4-BE49-F238E27FC236}">
                    <a16:creationId xmlns:a16="http://schemas.microsoft.com/office/drawing/2014/main" id="{4FB297FB-C052-52FE-A878-01E4A3523642}"/>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45" name="Freeform 124">
                <a:extLst>
                  <a:ext uri="{FF2B5EF4-FFF2-40B4-BE49-F238E27FC236}">
                    <a16:creationId xmlns:a16="http://schemas.microsoft.com/office/drawing/2014/main" id="{25E0A93E-DE94-D505-E989-87AB6AED316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3" name="Freeform 125">
                <a:extLst>
                  <a:ext uri="{FF2B5EF4-FFF2-40B4-BE49-F238E27FC236}">
                    <a16:creationId xmlns:a16="http://schemas.microsoft.com/office/drawing/2014/main" id="{8699D07D-9017-37A5-8E32-503C6051B647}"/>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4" name="Freeform 126">
                <a:extLst>
                  <a:ext uri="{FF2B5EF4-FFF2-40B4-BE49-F238E27FC236}">
                    <a16:creationId xmlns:a16="http://schemas.microsoft.com/office/drawing/2014/main" id="{62F432E4-8475-3AD5-407C-9FDEC04B5D0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5" name="Freeform 127">
                <a:extLst>
                  <a:ext uri="{FF2B5EF4-FFF2-40B4-BE49-F238E27FC236}">
                    <a16:creationId xmlns:a16="http://schemas.microsoft.com/office/drawing/2014/main" id="{A8159AD8-21A2-1DFD-80A7-B4F45F63B712}"/>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nvGrpSpPr>
          <p:cNvPr id="555067" name="Group 61">
            <a:extLst>
              <a:ext uri="{FF2B5EF4-FFF2-40B4-BE49-F238E27FC236}">
                <a16:creationId xmlns:a16="http://schemas.microsoft.com/office/drawing/2014/main" id="{B09E2A9F-FBEE-E56F-3DC3-4C1849E5348C}"/>
              </a:ext>
            </a:extLst>
          </p:cNvPr>
          <p:cNvGrpSpPr>
            <a:grpSpLocks/>
          </p:cNvGrpSpPr>
          <p:nvPr/>
        </p:nvGrpSpPr>
        <p:grpSpPr bwMode="auto">
          <a:xfrm>
            <a:off x="4194175" y="3987800"/>
            <a:ext cx="2197100" cy="336550"/>
            <a:chOff x="624" y="960"/>
            <a:chExt cx="3325" cy="531"/>
          </a:xfrm>
        </p:grpSpPr>
        <p:grpSp>
          <p:nvGrpSpPr>
            <p:cNvPr id="555068" name="Group 36">
              <a:extLst>
                <a:ext uri="{FF2B5EF4-FFF2-40B4-BE49-F238E27FC236}">
                  <a16:creationId xmlns:a16="http://schemas.microsoft.com/office/drawing/2014/main" id="{AC96AC15-23EB-15CE-30CA-90E55D81F297}"/>
                </a:ext>
              </a:extLst>
            </p:cNvPr>
            <p:cNvGrpSpPr>
              <a:grpSpLocks/>
            </p:cNvGrpSpPr>
            <p:nvPr/>
          </p:nvGrpSpPr>
          <p:grpSpPr bwMode="auto">
            <a:xfrm>
              <a:off x="624" y="1008"/>
              <a:ext cx="1073" cy="483"/>
              <a:chOff x="2375" y="2170"/>
              <a:chExt cx="1073" cy="483"/>
            </a:xfrm>
          </p:grpSpPr>
          <p:sp>
            <p:nvSpPr>
              <p:cNvPr id="555274" name="Freeform 27">
                <a:extLst>
                  <a:ext uri="{FF2B5EF4-FFF2-40B4-BE49-F238E27FC236}">
                    <a16:creationId xmlns:a16="http://schemas.microsoft.com/office/drawing/2014/main" id="{6834BA97-3CCD-817F-6EC7-A6A449D8E510}"/>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5" name="Freeform 28">
                <a:extLst>
                  <a:ext uri="{FF2B5EF4-FFF2-40B4-BE49-F238E27FC236}">
                    <a16:creationId xmlns:a16="http://schemas.microsoft.com/office/drawing/2014/main" id="{11866C07-C5E3-3E02-ED17-B0D2227B47F6}"/>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6" name="Freeform 29">
                <a:extLst>
                  <a:ext uri="{FF2B5EF4-FFF2-40B4-BE49-F238E27FC236}">
                    <a16:creationId xmlns:a16="http://schemas.microsoft.com/office/drawing/2014/main" id="{89508A68-21B7-86E5-AF06-1FC93F72CC1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7" name="Freeform 30">
                <a:extLst>
                  <a:ext uri="{FF2B5EF4-FFF2-40B4-BE49-F238E27FC236}">
                    <a16:creationId xmlns:a16="http://schemas.microsoft.com/office/drawing/2014/main" id="{8B2D0E90-9A56-292D-0F2C-164AE6D84089}"/>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8" name="Freeform 31">
                <a:extLst>
                  <a:ext uri="{FF2B5EF4-FFF2-40B4-BE49-F238E27FC236}">
                    <a16:creationId xmlns:a16="http://schemas.microsoft.com/office/drawing/2014/main" id="{6B581585-A853-E0D3-958F-095DD99A52BF}"/>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9" name="Freeform 32">
                <a:extLst>
                  <a:ext uri="{FF2B5EF4-FFF2-40B4-BE49-F238E27FC236}">
                    <a16:creationId xmlns:a16="http://schemas.microsoft.com/office/drawing/2014/main" id="{63079833-44D7-E1D8-F962-56D6199C7C9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0" name="Freeform 33">
                <a:extLst>
                  <a:ext uri="{FF2B5EF4-FFF2-40B4-BE49-F238E27FC236}">
                    <a16:creationId xmlns:a16="http://schemas.microsoft.com/office/drawing/2014/main" id="{A1EB0F82-0850-AE42-BB67-6E9C5DA1C66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69" name="Group 35">
              <a:extLst>
                <a:ext uri="{FF2B5EF4-FFF2-40B4-BE49-F238E27FC236}">
                  <a16:creationId xmlns:a16="http://schemas.microsoft.com/office/drawing/2014/main" id="{EE65B9C3-1651-136D-332F-847F67DB434B}"/>
                </a:ext>
              </a:extLst>
            </p:cNvPr>
            <p:cNvGrpSpPr>
              <a:grpSpLocks/>
            </p:cNvGrpSpPr>
            <p:nvPr/>
          </p:nvGrpSpPr>
          <p:grpSpPr bwMode="auto">
            <a:xfrm>
              <a:off x="2832" y="960"/>
              <a:ext cx="1117" cy="518"/>
              <a:chOff x="3847" y="1511"/>
              <a:chExt cx="1117" cy="518"/>
            </a:xfrm>
          </p:grpSpPr>
          <p:sp>
            <p:nvSpPr>
              <p:cNvPr id="555270" name="Freeform 22">
                <a:extLst>
                  <a:ext uri="{FF2B5EF4-FFF2-40B4-BE49-F238E27FC236}">
                    <a16:creationId xmlns:a16="http://schemas.microsoft.com/office/drawing/2014/main" id="{00D419B2-30EC-E678-A05D-C5EFCD840665}"/>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1" name="Freeform 23">
                <a:extLst>
                  <a:ext uri="{FF2B5EF4-FFF2-40B4-BE49-F238E27FC236}">
                    <a16:creationId xmlns:a16="http://schemas.microsoft.com/office/drawing/2014/main" id="{B951726A-DCB9-390F-46F2-52C15BEA2175}"/>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2" name="Freeform 24">
                <a:extLst>
                  <a:ext uri="{FF2B5EF4-FFF2-40B4-BE49-F238E27FC236}">
                    <a16:creationId xmlns:a16="http://schemas.microsoft.com/office/drawing/2014/main" id="{5B2CD263-1708-14C3-3325-9B09D6D2F014}"/>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3" name="Freeform 34">
                <a:extLst>
                  <a:ext uri="{FF2B5EF4-FFF2-40B4-BE49-F238E27FC236}">
                    <a16:creationId xmlns:a16="http://schemas.microsoft.com/office/drawing/2014/main" id="{5DC72137-6A5D-CF5D-5DDA-FEE542E7788E}"/>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70" name="Group 37">
              <a:extLst>
                <a:ext uri="{FF2B5EF4-FFF2-40B4-BE49-F238E27FC236}">
                  <a16:creationId xmlns:a16="http://schemas.microsoft.com/office/drawing/2014/main" id="{C07EE792-C419-D66E-A1D3-097F46EC56E8}"/>
                </a:ext>
              </a:extLst>
            </p:cNvPr>
            <p:cNvGrpSpPr>
              <a:grpSpLocks/>
            </p:cNvGrpSpPr>
            <p:nvPr/>
          </p:nvGrpSpPr>
          <p:grpSpPr bwMode="auto">
            <a:xfrm>
              <a:off x="1728" y="1008"/>
              <a:ext cx="1073" cy="483"/>
              <a:chOff x="2375" y="2170"/>
              <a:chExt cx="1073" cy="483"/>
            </a:xfrm>
          </p:grpSpPr>
          <p:sp>
            <p:nvSpPr>
              <p:cNvPr id="555071" name="Freeform 38">
                <a:extLst>
                  <a:ext uri="{FF2B5EF4-FFF2-40B4-BE49-F238E27FC236}">
                    <a16:creationId xmlns:a16="http://schemas.microsoft.com/office/drawing/2014/main" id="{4BBE1E50-86CB-2696-177B-5DC5D7C0902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4" name="Freeform 39">
                <a:extLst>
                  <a:ext uri="{FF2B5EF4-FFF2-40B4-BE49-F238E27FC236}">
                    <a16:creationId xmlns:a16="http://schemas.microsoft.com/office/drawing/2014/main" id="{54410889-A795-A413-31A4-0F74B444D21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5" name="Freeform 40">
                <a:extLst>
                  <a:ext uri="{FF2B5EF4-FFF2-40B4-BE49-F238E27FC236}">
                    <a16:creationId xmlns:a16="http://schemas.microsoft.com/office/drawing/2014/main" id="{FFF4EE28-5DA4-2724-0FB8-F2006420ACB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6" name="Freeform 41">
                <a:extLst>
                  <a:ext uri="{FF2B5EF4-FFF2-40B4-BE49-F238E27FC236}">
                    <a16:creationId xmlns:a16="http://schemas.microsoft.com/office/drawing/2014/main" id="{88816EA2-3873-D2C8-6F3C-73B27618146F}"/>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7" name="Freeform 42">
                <a:extLst>
                  <a:ext uri="{FF2B5EF4-FFF2-40B4-BE49-F238E27FC236}">
                    <a16:creationId xmlns:a16="http://schemas.microsoft.com/office/drawing/2014/main" id="{46FD3CA5-1BF3-11DF-41B5-5BBDE1203002}"/>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8" name="Freeform 43">
                <a:extLst>
                  <a:ext uri="{FF2B5EF4-FFF2-40B4-BE49-F238E27FC236}">
                    <a16:creationId xmlns:a16="http://schemas.microsoft.com/office/drawing/2014/main" id="{8B54F2F7-5EC6-69A6-3E86-8C58074D5DA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9" name="Freeform 44">
                <a:extLst>
                  <a:ext uri="{FF2B5EF4-FFF2-40B4-BE49-F238E27FC236}">
                    <a16:creationId xmlns:a16="http://schemas.microsoft.com/office/drawing/2014/main" id="{4A65D44E-A25A-3FAB-BE5D-74F08931B43D}"/>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nvGrpSpPr>
          <p:cNvPr id="555281" name="Group 62">
            <a:extLst>
              <a:ext uri="{FF2B5EF4-FFF2-40B4-BE49-F238E27FC236}">
                <a16:creationId xmlns:a16="http://schemas.microsoft.com/office/drawing/2014/main" id="{FE868B74-DCD7-A84A-DDC8-D6AA6D0F924E}"/>
              </a:ext>
            </a:extLst>
          </p:cNvPr>
          <p:cNvGrpSpPr>
            <a:grpSpLocks/>
          </p:cNvGrpSpPr>
          <p:nvPr/>
        </p:nvGrpSpPr>
        <p:grpSpPr bwMode="auto">
          <a:xfrm flipH="1" flipV="1">
            <a:off x="5613400" y="6067425"/>
            <a:ext cx="2198688" cy="338138"/>
            <a:chOff x="624" y="960"/>
            <a:chExt cx="3325" cy="531"/>
          </a:xfrm>
        </p:grpSpPr>
        <p:grpSp>
          <p:nvGrpSpPr>
            <p:cNvPr id="555282" name="Group 63">
              <a:extLst>
                <a:ext uri="{FF2B5EF4-FFF2-40B4-BE49-F238E27FC236}">
                  <a16:creationId xmlns:a16="http://schemas.microsoft.com/office/drawing/2014/main" id="{E80DC8D1-170B-F4C6-20A0-F6D031E80735}"/>
                </a:ext>
              </a:extLst>
            </p:cNvPr>
            <p:cNvGrpSpPr>
              <a:grpSpLocks/>
            </p:cNvGrpSpPr>
            <p:nvPr/>
          </p:nvGrpSpPr>
          <p:grpSpPr bwMode="auto">
            <a:xfrm>
              <a:off x="624" y="1008"/>
              <a:ext cx="1073" cy="483"/>
              <a:chOff x="2375" y="2170"/>
              <a:chExt cx="1073" cy="483"/>
            </a:xfrm>
          </p:grpSpPr>
          <p:sp>
            <p:nvSpPr>
              <p:cNvPr id="555296" name="Freeform 64">
                <a:extLst>
                  <a:ext uri="{FF2B5EF4-FFF2-40B4-BE49-F238E27FC236}">
                    <a16:creationId xmlns:a16="http://schemas.microsoft.com/office/drawing/2014/main" id="{4A3A9B79-5A41-C375-FA72-9C4799BADE0D}"/>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7" name="Freeform 65">
                <a:extLst>
                  <a:ext uri="{FF2B5EF4-FFF2-40B4-BE49-F238E27FC236}">
                    <a16:creationId xmlns:a16="http://schemas.microsoft.com/office/drawing/2014/main" id="{F0738BA4-EB9D-B3CC-8687-6619D5BDB41F}"/>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8" name="Freeform 66">
                <a:extLst>
                  <a:ext uri="{FF2B5EF4-FFF2-40B4-BE49-F238E27FC236}">
                    <a16:creationId xmlns:a16="http://schemas.microsoft.com/office/drawing/2014/main" id="{75585B41-D31E-2B9F-C457-B2DB5F10F08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9" name="Freeform 67">
                <a:extLst>
                  <a:ext uri="{FF2B5EF4-FFF2-40B4-BE49-F238E27FC236}">
                    <a16:creationId xmlns:a16="http://schemas.microsoft.com/office/drawing/2014/main" id="{6E7B275B-5689-BC1D-F473-0CEB639A13A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300" name="Freeform 68">
                <a:extLst>
                  <a:ext uri="{FF2B5EF4-FFF2-40B4-BE49-F238E27FC236}">
                    <a16:creationId xmlns:a16="http://schemas.microsoft.com/office/drawing/2014/main" id="{4898D674-CD4A-7370-4159-067B0412BCB6}"/>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301" name="Freeform 69">
                <a:extLst>
                  <a:ext uri="{FF2B5EF4-FFF2-40B4-BE49-F238E27FC236}">
                    <a16:creationId xmlns:a16="http://schemas.microsoft.com/office/drawing/2014/main" id="{01494FCB-9AB8-CDB6-0593-0232DE461BDD}"/>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302" name="Freeform 70">
                <a:extLst>
                  <a:ext uri="{FF2B5EF4-FFF2-40B4-BE49-F238E27FC236}">
                    <a16:creationId xmlns:a16="http://schemas.microsoft.com/office/drawing/2014/main" id="{F1579C27-5EEF-9252-6F4F-048CB58F14A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83" name="Group 71">
              <a:extLst>
                <a:ext uri="{FF2B5EF4-FFF2-40B4-BE49-F238E27FC236}">
                  <a16:creationId xmlns:a16="http://schemas.microsoft.com/office/drawing/2014/main" id="{F82BB85E-EF65-0C1D-2CFE-0F8FA12D317B}"/>
                </a:ext>
              </a:extLst>
            </p:cNvPr>
            <p:cNvGrpSpPr>
              <a:grpSpLocks/>
            </p:cNvGrpSpPr>
            <p:nvPr/>
          </p:nvGrpSpPr>
          <p:grpSpPr bwMode="auto">
            <a:xfrm>
              <a:off x="2832" y="960"/>
              <a:ext cx="1117" cy="518"/>
              <a:chOff x="3847" y="1511"/>
              <a:chExt cx="1117" cy="518"/>
            </a:xfrm>
          </p:grpSpPr>
          <p:sp>
            <p:nvSpPr>
              <p:cNvPr id="555292" name="Freeform 72">
                <a:extLst>
                  <a:ext uri="{FF2B5EF4-FFF2-40B4-BE49-F238E27FC236}">
                    <a16:creationId xmlns:a16="http://schemas.microsoft.com/office/drawing/2014/main" id="{C807F5F5-C55D-3155-C241-53E0CEEC4423}"/>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3" name="Freeform 73">
                <a:extLst>
                  <a:ext uri="{FF2B5EF4-FFF2-40B4-BE49-F238E27FC236}">
                    <a16:creationId xmlns:a16="http://schemas.microsoft.com/office/drawing/2014/main" id="{E8328021-2416-53B9-48B0-30D3C0A2067B}"/>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4" name="Freeform 74">
                <a:extLst>
                  <a:ext uri="{FF2B5EF4-FFF2-40B4-BE49-F238E27FC236}">
                    <a16:creationId xmlns:a16="http://schemas.microsoft.com/office/drawing/2014/main" id="{2732B4FD-4BF5-0158-D5B2-C9CAFACAED18}"/>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5" name="Freeform 75">
                <a:extLst>
                  <a:ext uri="{FF2B5EF4-FFF2-40B4-BE49-F238E27FC236}">
                    <a16:creationId xmlns:a16="http://schemas.microsoft.com/office/drawing/2014/main" id="{7F8FB773-8D5B-D849-4906-0501ECCD0AD6}"/>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84" name="Group 76">
              <a:extLst>
                <a:ext uri="{FF2B5EF4-FFF2-40B4-BE49-F238E27FC236}">
                  <a16:creationId xmlns:a16="http://schemas.microsoft.com/office/drawing/2014/main" id="{80D7AB57-0824-367F-B6EC-80CDE0C17CAE}"/>
                </a:ext>
              </a:extLst>
            </p:cNvPr>
            <p:cNvGrpSpPr>
              <a:grpSpLocks/>
            </p:cNvGrpSpPr>
            <p:nvPr/>
          </p:nvGrpSpPr>
          <p:grpSpPr bwMode="auto">
            <a:xfrm>
              <a:off x="1728" y="1008"/>
              <a:ext cx="1073" cy="483"/>
              <a:chOff x="2375" y="2170"/>
              <a:chExt cx="1073" cy="483"/>
            </a:xfrm>
          </p:grpSpPr>
          <p:sp>
            <p:nvSpPr>
              <p:cNvPr id="555285" name="Freeform 77">
                <a:extLst>
                  <a:ext uri="{FF2B5EF4-FFF2-40B4-BE49-F238E27FC236}">
                    <a16:creationId xmlns:a16="http://schemas.microsoft.com/office/drawing/2014/main" id="{FFC9AAF0-C55D-4081-ECBD-32ACFA11076B}"/>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6" name="Freeform 78">
                <a:extLst>
                  <a:ext uri="{FF2B5EF4-FFF2-40B4-BE49-F238E27FC236}">
                    <a16:creationId xmlns:a16="http://schemas.microsoft.com/office/drawing/2014/main" id="{81A7AE38-FE88-C2AF-C30F-AD98BB117158}"/>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7" name="Freeform 79">
                <a:extLst>
                  <a:ext uri="{FF2B5EF4-FFF2-40B4-BE49-F238E27FC236}">
                    <a16:creationId xmlns:a16="http://schemas.microsoft.com/office/drawing/2014/main" id="{3D748EE2-25F4-9342-3722-68270E94424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8" name="Freeform 80">
                <a:extLst>
                  <a:ext uri="{FF2B5EF4-FFF2-40B4-BE49-F238E27FC236}">
                    <a16:creationId xmlns:a16="http://schemas.microsoft.com/office/drawing/2014/main" id="{BC427385-073E-1D51-85DD-0A821C06C7F1}"/>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9" name="Freeform 81">
                <a:extLst>
                  <a:ext uri="{FF2B5EF4-FFF2-40B4-BE49-F238E27FC236}">
                    <a16:creationId xmlns:a16="http://schemas.microsoft.com/office/drawing/2014/main" id="{90A45A14-F853-AD74-E11B-67E61D053AC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0" name="Freeform 82">
                <a:extLst>
                  <a:ext uri="{FF2B5EF4-FFF2-40B4-BE49-F238E27FC236}">
                    <a16:creationId xmlns:a16="http://schemas.microsoft.com/office/drawing/2014/main" id="{4E73E3FB-043C-BF04-0C39-4EFC5FEA00EC}"/>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1" name="Freeform 83">
                <a:extLst>
                  <a:ext uri="{FF2B5EF4-FFF2-40B4-BE49-F238E27FC236}">
                    <a16:creationId xmlns:a16="http://schemas.microsoft.com/office/drawing/2014/main" id="{9C28413B-25DE-9B3E-A46A-EB1E1AD35D75}"/>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pic>
        <p:nvPicPr>
          <p:cNvPr id="555303" name="Picture 145">
            <a:extLst>
              <a:ext uri="{FF2B5EF4-FFF2-40B4-BE49-F238E27FC236}">
                <a16:creationId xmlns:a16="http://schemas.microsoft.com/office/drawing/2014/main" id="{DD41F0CC-E5BF-4368-C48D-E435B04091D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62800" y="53340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55304" name="Picture 146">
            <a:extLst>
              <a:ext uri="{FF2B5EF4-FFF2-40B4-BE49-F238E27FC236}">
                <a16:creationId xmlns:a16="http://schemas.microsoft.com/office/drawing/2014/main" id="{3AF9F194-5A60-7A70-D944-ED67683CB7A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10200" y="52578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55305" name="Picture 147">
            <a:extLst>
              <a:ext uri="{FF2B5EF4-FFF2-40B4-BE49-F238E27FC236}">
                <a16:creationId xmlns:a16="http://schemas.microsoft.com/office/drawing/2014/main" id="{88E6954A-A3BD-B6CF-B1AB-90480099E6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19600" y="44958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55306" name="Picture 148">
            <a:extLst>
              <a:ext uri="{FF2B5EF4-FFF2-40B4-BE49-F238E27FC236}">
                <a16:creationId xmlns:a16="http://schemas.microsoft.com/office/drawing/2014/main" id="{B7085EA7-25A3-3C81-7A43-E01BCA698AD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24600" y="35814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55307" name="Group 158">
            <a:extLst>
              <a:ext uri="{FF2B5EF4-FFF2-40B4-BE49-F238E27FC236}">
                <a16:creationId xmlns:a16="http://schemas.microsoft.com/office/drawing/2014/main" id="{F73BE9EB-D117-0646-F6B5-11FE09A0CA6A}"/>
              </a:ext>
            </a:extLst>
          </p:cNvPr>
          <p:cNvGrpSpPr>
            <a:grpSpLocks/>
          </p:cNvGrpSpPr>
          <p:nvPr/>
        </p:nvGrpSpPr>
        <p:grpSpPr bwMode="auto">
          <a:xfrm>
            <a:off x="5029201" y="4038600"/>
            <a:ext cx="2017713" cy="2260600"/>
            <a:chOff x="2208" y="2544"/>
            <a:chExt cx="1271" cy="1424"/>
          </a:xfrm>
        </p:grpSpPr>
        <p:sp>
          <p:nvSpPr>
            <p:cNvPr id="555308" name="AutoShape 154">
              <a:extLst>
                <a:ext uri="{FF2B5EF4-FFF2-40B4-BE49-F238E27FC236}">
                  <a16:creationId xmlns:a16="http://schemas.microsoft.com/office/drawing/2014/main" id="{0001B1CB-B719-E80B-30AA-4E22514B824B}"/>
                </a:ext>
              </a:extLst>
            </p:cNvPr>
            <p:cNvSpPr>
              <a:spLocks noChangeArrowheads="1"/>
            </p:cNvSpPr>
            <p:nvPr/>
          </p:nvSpPr>
          <p:spPr bwMode="auto">
            <a:xfrm>
              <a:off x="2208" y="268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309" name="AutoShape 155">
              <a:extLst>
                <a:ext uri="{FF2B5EF4-FFF2-40B4-BE49-F238E27FC236}">
                  <a16:creationId xmlns:a16="http://schemas.microsoft.com/office/drawing/2014/main" id="{217FF119-633B-4BB5-D97B-93E320A75700}"/>
                </a:ext>
              </a:extLst>
            </p:cNvPr>
            <p:cNvSpPr>
              <a:spLocks noChangeArrowheads="1"/>
            </p:cNvSpPr>
            <p:nvPr/>
          </p:nvSpPr>
          <p:spPr bwMode="auto">
            <a:xfrm rot="5400000">
              <a:off x="3120" y="254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310" name="AutoShape 156">
              <a:extLst>
                <a:ext uri="{FF2B5EF4-FFF2-40B4-BE49-F238E27FC236}">
                  <a16:creationId xmlns:a16="http://schemas.microsoft.com/office/drawing/2014/main" id="{70F0FFC5-7E1E-27F9-C287-98BE298CBEED}"/>
                </a:ext>
              </a:extLst>
            </p:cNvPr>
            <p:cNvSpPr>
              <a:spLocks noChangeArrowheads="1"/>
            </p:cNvSpPr>
            <p:nvPr/>
          </p:nvSpPr>
          <p:spPr bwMode="auto">
            <a:xfrm rot="-5400000">
              <a:off x="2308" y="372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311" name="AutoShape 157">
              <a:extLst>
                <a:ext uri="{FF2B5EF4-FFF2-40B4-BE49-F238E27FC236}">
                  <a16:creationId xmlns:a16="http://schemas.microsoft.com/office/drawing/2014/main" id="{ED07EB8F-704E-549A-3649-3BCE9C5A4B57}"/>
                </a:ext>
              </a:extLst>
            </p:cNvPr>
            <p:cNvSpPr>
              <a:spLocks noChangeArrowheads="1"/>
            </p:cNvSpPr>
            <p:nvPr/>
          </p:nvSpPr>
          <p:spPr bwMode="auto">
            <a:xfrm rot="10800000">
              <a:off x="3239" y="358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pic>
        <p:nvPicPr>
          <p:cNvPr id="555312" name="Picture 151" descr="MCj03073580000[1]">
            <a:extLst>
              <a:ext uri="{FF2B5EF4-FFF2-40B4-BE49-F238E27FC236}">
                <a16:creationId xmlns:a16="http://schemas.microsoft.com/office/drawing/2014/main" id="{7607FF68-AD38-F1E9-F414-3AB3155FAEA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00" y="3886200"/>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313" name="Picture 177" descr="MCj03073580000[1]">
            <a:extLst>
              <a:ext uri="{FF2B5EF4-FFF2-40B4-BE49-F238E27FC236}">
                <a16:creationId xmlns:a16="http://schemas.microsoft.com/office/drawing/2014/main" id="{E609EA76-F7B4-44B8-E316-59CCC49AACA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42963" y="3866624"/>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314" name="Picture 180" descr="MCj03073580000[1]">
            <a:extLst>
              <a:ext uri="{FF2B5EF4-FFF2-40B4-BE49-F238E27FC236}">
                <a16:creationId xmlns:a16="http://schemas.microsoft.com/office/drawing/2014/main" id="{2E54079C-72F7-6671-D588-2D79242A698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5400000">
            <a:off x="-714375" y="4600575"/>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315" name="Picture 181" descr="MCj03073580000[1]">
            <a:extLst>
              <a:ext uri="{FF2B5EF4-FFF2-40B4-BE49-F238E27FC236}">
                <a16:creationId xmlns:a16="http://schemas.microsoft.com/office/drawing/2014/main" id="{5D5A19BC-4488-112F-C921-4D646C3AC6C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2752538">
            <a:off x="-790575" y="4600575"/>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55316" name="Group 190">
            <a:extLst>
              <a:ext uri="{FF2B5EF4-FFF2-40B4-BE49-F238E27FC236}">
                <a16:creationId xmlns:a16="http://schemas.microsoft.com/office/drawing/2014/main" id="{FC2D7A8F-1DF5-B11A-54CD-B6EFD6CB4DC3}"/>
              </a:ext>
            </a:extLst>
          </p:cNvPr>
          <p:cNvGrpSpPr>
            <a:grpSpLocks/>
          </p:cNvGrpSpPr>
          <p:nvPr/>
        </p:nvGrpSpPr>
        <p:grpSpPr bwMode="auto">
          <a:xfrm>
            <a:off x="5257800" y="4419600"/>
            <a:ext cx="1524000" cy="1511300"/>
            <a:chOff x="2352" y="2784"/>
            <a:chExt cx="960" cy="952"/>
          </a:xfrm>
        </p:grpSpPr>
        <p:sp>
          <p:nvSpPr>
            <p:cNvPr id="555317" name="AutoShape 187">
              <a:extLst>
                <a:ext uri="{FF2B5EF4-FFF2-40B4-BE49-F238E27FC236}">
                  <a16:creationId xmlns:a16="http://schemas.microsoft.com/office/drawing/2014/main" id="{2285D2F4-45C3-14C2-66E5-C3ED78CBDA72}"/>
                </a:ext>
              </a:extLst>
            </p:cNvPr>
            <p:cNvSpPr>
              <a:spLocks noChangeArrowheads="1"/>
            </p:cNvSpPr>
            <p:nvPr/>
          </p:nvSpPr>
          <p:spPr bwMode="auto">
            <a:xfrm rot="2700000">
              <a:off x="3004" y="3428"/>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8" name="AutoShape 189">
              <a:extLst>
                <a:ext uri="{FF2B5EF4-FFF2-40B4-BE49-F238E27FC236}">
                  <a16:creationId xmlns:a16="http://schemas.microsoft.com/office/drawing/2014/main" id="{74CB498C-1C7C-FE9A-7AB7-B05C80C53F10}"/>
                </a:ext>
              </a:extLst>
            </p:cNvPr>
            <p:cNvSpPr>
              <a:spLocks noChangeArrowheads="1"/>
            </p:cNvSpPr>
            <p:nvPr/>
          </p:nvSpPr>
          <p:spPr bwMode="auto">
            <a:xfrm rot="-8100000">
              <a:off x="2332" y="2804"/>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9" name="Text Box 186">
              <a:extLst>
                <a:ext uri="{FF2B5EF4-FFF2-40B4-BE49-F238E27FC236}">
                  <a16:creationId xmlns:a16="http://schemas.microsoft.com/office/drawing/2014/main" id="{B2BFA583-26D0-34EC-EEBB-8221C3ED96B9}"/>
                </a:ext>
              </a:extLst>
            </p:cNvPr>
            <p:cNvSpPr txBox="1">
              <a:spLocks noChangeArrowheads="1"/>
            </p:cNvSpPr>
            <p:nvPr/>
          </p:nvSpPr>
          <p:spPr bwMode="auto">
            <a:xfrm rot="2700000">
              <a:off x="2384" y="3033"/>
              <a:ext cx="900" cy="446"/>
            </a:xfrm>
            <a:prstGeom prst="rect">
              <a:avLst/>
            </a:prstGeom>
            <a:solidFill>
              <a:schemeClr val="accent1">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000" b="0">
                  <a:latin typeface="Gill Sans" charset="0"/>
                  <a:ea typeface="Gill Sans" charset="0"/>
                  <a:cs typeface="Gill Sans" charset="0"/>
                </a:rPr>
                <a:t>Disallowed</a:t>
              </a:r>
            </a:p>
            <a:p>
              <a:r>
                <a:rPr lang="en-US" altLang="en-US" sz="2000" b="0">
                  <a:latin typeface="Gill Sans" charset="0"/>
                  <a:ea typeface="Gill Sans" charset="0"/>
                  <a:cs typeface="Gill Sans" charset="0"/>
                </a:rPr>
                <a:t>By Rule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55307"/>
                                        </p:tgtEl>
                                        <p:attrNameLst>
                                          <p:attrName>style.visibility</p:attrName>
                                        </p:attrNameLst>
                                      </p:cBhvr>
                                      <p:to>
                                        <p:strVal val="visible"/>
                                      </p:to>
                                    </p:set>
                                    <p:anim calcmode="lin" valueType="num">
                                      <p:cBhvr>
                                        <p:cTn id="7" dur="500" fill="hold"/>
                                        <p:tgtEl>
                                          <p:spTgt spid="555307"/>
                                        </p:tgtEl>
                                        <p:attrNameLst>
                                          <p:attrName>ppt_w</p:attrName>
                                        </p:attrNameLst>
                                      </p:cBhvr>
                                      <p:tavLst>
                                        <p:tav tm="0">
                                          <p:val>
                                            <p:fltVal val="0"/>
                                          </p:val>
                                        </p:tav>
                                        <p:tav tm="100000">
                                          <p:val>
                                            <p:strVal val="#ppt_w"/>
                                          </p:val>
                                        </p:tav>
                                      </p:tavLst>
                                    </p:anim>
                                    <p:anim calcmode="lin" valueType="num">
                                      <p:cBhvr>
                                        <p:cTn id="8" dur="500" fill="hold"/>
                                        <p:tgtEl>
                                          <p:spTgt spid="55530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63" presetClass="path" presetSubtype="0" accel="50000" decel="50000" fill="hold" nodeType="withEffect">
                                  <p:stCondLst>
                                    <p:cond delay="0"/>
                                  </p:stCondLst>
                                  <p:childTnLst>
                                    <p:animMotion origin="layout" path="M 0.05 0.00371 L 0.3875 0.00371 " pathEditMode="relative" rAng="0" ptsTypes="AA">
                                      <p:cBhvr>
                                        <p:cTn id="14" dur="500" fill="hold"/>
                                        <p:tgtEl>
                                          <p:spTgt spid="555312"/>
                                        </p:tgtEl>
                                        <p:attrNameLst>
                                          <p:attrName>ppt_x</p:attrName>
                                          <p:attrName>ppt_y</p:attrName>
                                        </p:attrNameLst>
                                      </p:cBhvr>
                                      <p:rCtr x="16875" y="0"/>
                                    </p:animMotion>
                                  </p:childTnLst>
                                </p:cTn>
                              </p:par>
                              <p:par>
                                <p:cTn id="15" presetID="4" presetClass="entr" presetSubtype="32" fill="hold" nodeType="withEffect">
                                  <p:stCondLst>
                                    <p:cond delay="0"/>
                                  </p:stCondLst>
                                  <p:childTnLst>
                                    <p:set>
                                      <p:cBhvr>
                                        <p:cTn id="16" dur="1" fill="hold">
                                          <p:stCondLst>
                                            <p:cond delay="0"/>
                                          </p:stCondLst>
                                        </p:cTn>
                                        <p:tgtEl>
                                          <p:spTgt spid="555316"/>
                                        </p:tgtEl>
                                        <p:attrNameLst>
                                          <p:attrName>style.visibility</p:attrName>
                                        </p:attrNameLst>
                                      </p:cBhvr>
                                      <p:to>
                                        <p:strVal val="visible"/>
                                      </p:to>
                                    </p:set>
                                    <p:animEffect transition="in" filter="box(out)">
                                      <p:cBhvr>
                                        <p:cTn id="17" dur="500"/>
                                        <p:tgtEl>
                                          <p:spTgt spid="555316"/>
                                        </p:tgtEl>
                                      </p:cBhvr>
                                    </p:animEffect>
                                  </p:childTnLst>
                                </p:cTn>
                              </p:par>
                              <p:par>
                                <p:cTn id="18" presetID="63" presetClass="path" presetSubtype="0" decel="50000" fill="hold" nodeType="withEffect">
                                  <p:stCondLst>
                                    <p:cond delay="0"/>
                                  </p:stCondLst>
                                  <p:childTnLst>
                                    <p:animMotion origin="layout" path="M 0.07734 0.00694 L 0.32734 0.00694 " pathEditMode="relative" rAng="0" ptsTypes="AA">
                                      <p:cBhvr>
                                        <p:cTn id="19" dur="1000" fill="hold"/>
                                        <p:tgtEl>
                                          <p:spTgt spid="555313"/>
                                        </p:tgtEl>
                                        <p:attrNameLst>
                                          <p:attrName>ppt_x</p:attrName>
                                          <p:attrName>ppt_y</p:attrName>
                                        </p:attrNameLst>
                                      </p:cBhvr>
                                      <p:rCtr x="12500" y="0"/>
                                    </p:animMotion>
                                  </p:childTnLst>
                                  <p:subTnLst>
                                    <p:set>
                                      <p:cBhvr override="childStyle">
                                        <p:cTn dur="1" fill="hold" display="0" masterRel="sameClick" afterEffect="1">
                                          <p:stCondLst>
                                            <p:cond evt="end" delay="0">
                                              <p:tn val="18"/>
                                            </p:cond>
                                          </p:stCondLst>
                                        </p:cTn>
                                        <p:tgtEl>
                                          <p:spTgt spid="555313"/>
                                        </p:tgtEl>
                                        <p:attrNameLst>
                                          <p:attrName>style.visibility</p:attrName>
                                        </p:attrNameLst>
                                      </p:cBhvr>
                                      <p:to>
                                        <p:strVal val="hidden"/>
                                      </p:to>
                                    </p:set>
                                  </p:subTnLst>
                                </p:cTn>
                              </p:par>
                            </p:childTnLst>
                          </p:cTn>
                        </p:par>
                        <p:par>
                          <p:cTn id="20" fill="hold">
                            <p:stCondLst>
                              <p:cond delay="1500"/>
                            </p:stCondLst>
                            <p:childTnLst>
                              <p:par>
                                <p:cTn id="21" presetID="49" presetClass="path" presetSubtype="0" accel="50000" decel="50000" fill="hold" nodeType="afterEffect">
                                  <p:stCondLst>
                                    <p:cond delay="0"/>
                                  </p:stCondLst>
                                  <p:childTnLst>
                                    <p:animMotion origin="layout" path="M 0.33359 -0.09306 L 0.35338 -0.06667 " pathEditMode="fixed" rAng="0" ptsTypes="AA">
                                      <p:cBhvr>
                                        <p:cTn id="22" dur="1000" fill="hold"/>
                                        <p:tgtEl>
                                          <p:spTgt spid="555315"/>
                                        </p:tgtEl>
                                        <p:attrNameLst>
                                          <p:attrName>ppt_x</p:attrName>
                                          <p:attrName>ppt_y</p:attrName>
                                        </p:attrNameLst>
                                      </p:cBhvr>
                                      <p:rCtr x="990" y="1319"/>
                                    </p:animMotion>
                                  </p:childTnLst>
                                  <p:subTnLst>
                                    <p:set>
                                      <p:cBhvr override="childStyle">
                                        <p:cTn dur="1" fill="hold" display="0" masterRel="sameClick" afterEffect="1">
                                          <p:stCondLst>
                                            <p:cond evt="end" delay="0">
                                              <p:tn val="21"/>
                                            </p:cond>
                                          </p:stCondLst>
                                        </p:cTn>
                                        <p:tgtEl>
                                          <p:spTgt spid="555315"/>
                                        </p:tgtEl>
                                        <p:attrNameLst>
                                          <p:attrName>style.visibility</p:attrName>
                                        </p:attrNameLst>
                                      </p:cBhvr>
                                      <p:to>
                                        <p:strVal val="hidden"/>
                                      </p:to>
                                    </p:set>
                                  </p:sub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35234 -0.05394 L 0.35234 0.37778 " pathEditMode="relative" rAng="0" ptsTypes="AA">
                                      <p:cBhvr>
                                        <p:cTn id="25" dur="500" fill="hold"/>
                                        <p:tgtEl>
                                          <p:spTgt spid="555314"/>
                                        </p:tgtEl>
                                        <p:attrNameLst>
                                          <p:attrName>ppt_x</p:attrName>
                                          <p:attrName>ppt_y</p:attrName>
                                        </p:attrNameLst>
                                      </p:cBhvr>
                                      <p:rCtr x="0" y="21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6</a:t>
            </a:fld>
            <a:endParaRPr lang="en-US" altLang="zh-CN" b="0">
              <a:solidFill>
                <a:srgbClr val="000000"/>
              </a:solidFill>
              <a:cs typeface="+mn-cs"/>
            </a:endParaRPr>
          </a:p>
        </p:txBody>
      </p:sp>
      <p:sp>
        <p:nvSpPr>
          <p:cNvPr id="22532" name="Rectangle 2"/>
          <p:cNvSpPr>
            <a:spLocks noGrp="1" noChangeArrowheads="1"/>
          </p:cNvSpPr>
          <p:nvPr>
            <p:ph type="title"/>
          </p:nvPr>
        </p:nvSpPr>
        <p:spPr>
          <a:xfrm>
            <a:off x="1752600" y="11112"/>
            <a:ext cx="8686800" cy="767468"/>
          </a:xfrm>
        </p:spPr>
        <p:txBody>
          <a:bodyPr/>
          <a:lstStyle/>
          <a:p>
            <a:pPr eaLnBrk="1" hangingPunct="1"/>
            <a:r>
              <a:rPr lang="en-US" altLang="zh-CN" dirty="0">
                <a:ea typeface="宋体" charset="-122"/>
              </a:rPr>
              <a:t>Handling Deadlocks</a:t>
            </a:r>
          </a:p>
        </p:txBody>
      </p:sp>
      <p:sp>
        <p:nvSpPr>
          <p:cNvPr id="22533"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Deadlock prevention</a:t>
            </a:r>
          </a:p>
          <a:p>
            <a:pPr lvl="1" eaLnBrk="1" hangingPunct="1">
              <a:lnSpc>
                <a:spcPct val="80000"/>
              </a:lnSpc>
            </a:pPr>
            <a:r>
              <a:rPr lang="en-US" altLang="zh-CN" sz="2400" dirty="0">
                <a:ea typeface="宋体" charset="-122"/>
              </a:rPr>
              <a:t>Make sure one of the conditions necessary to create a deadlock cannot be present in the system</a:t>
            </a:r>
          </a:p>
          <a:p>
            <a:pPr eaLnBrk="1" hangingPunct="1">
              <a:lnSpc>
                <a:spcPct val="80000"/>
              </a:lnSpc>
            </a:pPr>
            <a:r>
              <a:rPr lang="en-US" altLang="zh-CN" sz="2800" dirty="0">
                <a:ea typeface="宋体" charset="-122"/>
              </a:rPr>
              <a:t>Deadlock detection </a:t>
            </a:r>
          </a:p>
          <a:p>
            <a:pPr lvl="1">
              <a:lnSpc>
                <a:spcPct val="80000"/>
              </a:lnSpc>
            </a:pPr>
            <a:r>
              <a:rPr lang="en-US" altLang="zh-CN" sz="2400" dirty="0">
                <a:ea typeface="宋体" charset="-122"/>
              </a:rPr>
              <a:t>Resource Allocation Graph (cannot handle multi-instance resources well)</a:t>
            </a:r>
          </a:p>
          <a:p>
            <a:pPr lvl="1">
              <a:lnSpc>
                <a:spcPct val="80000"/>
              </a:lnSpc>
            </a:pPr>
            <a:r>
              <a:rPr lang="en-US" altLang="zh-CN" sz="2400" dirty="0">
                <a:ea typeface="宋体" charset="-122"/>
              </a:rPr>
              <a:t>Banker’s algorithm for detecting (potential) deadlocks</a:t>
            </a:r>
          </a:p>
          <a:p>
            <a:pPr eaLnBrk="1" hangingPunct="1">
              <a:lnSpc>
                <a:spcPct val="80000"/>
              </a:lnSpc>
            </a:pPr>
            <a:r>
              <a:rPr lang="en-US" altLang="zh-CN" sz="2800" dirty="0">
                <a:ea typeface="宋体" charset="-122"/>
              </a:rPr>
              <a:t>Deadlock recovery</a:t>
            </a:r>
          </a:p>
          <a:p>
            <a:pPr lvl="1" eaLnBrk="1" hangingPunct="1">
              <a:lnSpc>
                <a:spcPct val="80000"/>
              </a:lnSpc>
            </a:pPr>
            <a:r>
              <a:rPr lang="en-US" altLang="zh-CN" sz="2400" dirty="0">
                <a:ea typeface="宋体" charset="-122"/>
              </a:rPr>
              <a:t>Let deadlock happen</a:t>
            </a:r>
          </a:p>
          <a:p>
            <a:pPr lvl="1" eaLnBrk="1" hangingPunct="1">
              <a:lnSpc>
                <a:spcPct val="80000"/>
              </a:lnSpc>
            </a:pPr>
            <a:r>
              <a:rPr lang="en-US" altLang="zh-CN" sz="2400" dirty="0">
                <a:ea typeface="宋体" charset="-122"/>
              </a:rPr>
              <a:t>Monitor the system state periodically to detect when deadlock occurs</a:t>
            </a:r>
          </a:p>
          <a:p>
            <a:pPr lvl="1" eaLnBrk="1" hangingPunct="1">
              <a:lnSpc>
                <a:spcPct val="80000"/>
              </a:lnSpc>
            </a:pPr>
            <a:r>
              <a:rPr lang="en-US" altLang="zh-CN" sz="2400" dirty="0">
                <a:ea typeface="宋体" charset="-122"/>
              </a:rPr>
              <a:t>Take action to break the deadlock</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Prevention/Recovery Techniques</a:t>
            </a:r>
          </a:p>
        </p:txBody>
      </p:sp>
      <p:sp>
        <p:nvSpPr>
          <p:cNvPr id="3" name="Content Placeholder 2"/>
          <p:cNvSpPr>
            <a:spLocks noGrp="1"/>
          </p:cNvSpPr>
          <p:nvPr>
            <p:ph idx="1"/>
          </p:nvPr>
        </p:nvSpPr>
        <p:spPr>
          <a:xfrm>
            <a:off x="680156" y="838200"/>
            <a:ext cx="11074400" cy="4038600"/>
          </a:xfrm>
        </p:spPr>
        <p:txBody>
          <a:bodyPr>
            <a:normAutofit fontScale="77500" lnSpcReduction="20000"/>
          </a:bodyPr>
          <a:lstStyle/>
          <a:p>
            <a:pPr marL="514350" indent="-514350">
              <a:buFont typeface="+mj-lt"/>
              <a:buAutoNum type="arabicParenR"/>
            </a:pPr>
            <a:r>
              <a:rPr lang="en-US" altLang="zh-CN" dirty="0">
                <a:ea typeface="宋体" charset="-122"/>
              </a:rPr>
              <a:t>Break “mutual exclusion” by spooling resources</a:t>
            </a:r>
            <a:endParaRPr lang="en-US" dirty="0"/>
          </a:p>
          <a:p>
            <a:pPr marL="514350" indent="-514350">
              <a:buFont typeface="+mj-lt"/>
              <a:buAutoNum type="arabicParenR"/>
            </a:pPr>
            <a:r>
              <a:rPr lang="en-US" dirty="0"/>
              <a:t>Break “</a:t>
            </a:r>
            <a:r>
              <a:rPr lang="en-US" altLang="zh-CN" dirty="0">
                <a:ea typeface="宋体" charset="-122"/>
              </a:rPr>
              <a:t>hold and wait” condition: </a:t>
            </a:r>
            <a:r>
              <a:rPr lang="en-US" dirty="0"/>
              <a:t>Make all processes request everything they’ll need at the beginning. </a:t>
            </a:r>
          </a:p>
          <a:p>
            <a:pPr marL="914400" lvl="1" indent="-457200">
              <a:buFont typeface="+mj-lt"/>
              <a:buAutoNum type="arabicParenR"/>
            </a:pPr>
            <a:r>
              <a:rPr lang="en-US" dirty="0"/>
              <a:t>Problem: Predicting future is hard, tend to over-estimate resources</a:t>
            </a:r>
          </a:p>
          <a:p>
            <a:pPr marL="914400" lvl="1" indent="-457200">
              <a:buFont typeface="+mj-lt"/>
              <a:buAutoNum type="arabicParenR"/>
            </a:pPr>
            <a:r>
              <a:rPr lang="en-GB" dirty="0"/>
              <a:t>Let each philosopher pick up both left and right forks atomically within a critical section (L3, “Semaphore-based Solution I”)</a:t>
            </a:r>
            <a:endParaRPr lang="en-US" dirty="0"/>
          </a:p>
          <a:p>
            <a:pPr marL="514350" indent="-514350">
              <a:buFont typeface="+mj-lt"/>
              <a:buAutoNum type="arabicParenR"/>
            </a:pPr>
            <a:r>
              <a:rPr lang="en-US" dirty="0"/>
              <a:t>Break “circular wait” condition: </a:t>
            </a:r>
          </a:p>
          <a:p>
            <a:pPr marL="914400" lvl="1" indent="-457200">
              <a:buFont typeface="+mj-lt"/>
              <a:buAutoNum type="arabicParenR"/>
            </a:pPr>
            <a:r>
              <a:rPr lang="en-US" dirty="0"/>
              <a:t>Force all processes to request resources in a particular order. </a:t>
            </a:r>
          </a:p>
          <a:p>
            <a:pPr marL="1371600" lvl="2" indent="-457200">
              <a:buFont typeface="+mj-lt"/>
              <a:buAutoNum type="arabicParenR"/>
            </a:pPr>
            <a:r>
              <a:rPr lang="en-US" dirty="0"/>
              <a:t>May not be practical, since runtime resource usage pattern is generally unknown</a:t>
            </a:r>
          </a:p>
          <a:p>
            <a:pPr marL="914400" lvl="1" indent="-457200">
              <a:buFont typeface="+mj-lt"/>
              <a:buAutoNum type="arabicParenR"/>
            </a:pPr>
            <a:r>
              <a:rPr lang="en-GB" dirty="0"/>
              <a:t>Let each philosopher pick up lower-numbered fork before higher-numbered fork (modulo N) (L3, “Semaphore-based Solution III”)</a:t>
            </a:r>
            <a:endParaRPr lang="en-US" dirty="0"/>
          </a:p>
          <a:p>
            <a:pPr marL="914400" lvl="1" indent="-457200">
              <a:buFont typeface="+mj-lt"/>
              <a:buAutoNum type="arabicParenR"/>
            </a:pPr>
            <a:r>
              <a:rPr lang="en-US" dirty="0"/>
              <a:t>Banker’s algorithm can prevent future “circular wait” conditions by detecting </a:t>
            </a:r>
            <a:r>
              <a:rPr lang="en-US" i="1" dirty="0"/>
              <a:t>potential</a:t>
            </a:r>
            <a:r>
              <a:rPr lang="en-US" dirty="0"/>
              <a:t> deadlocks</a:t>
            </a:r>
          </a:p>
          <a:p>
            <a:pPr marL="514350" indent="-514350">
              <a:buFont typeface="+mj-lt"/>
              <a:buAutoNum type="arabicParenR"/>
            </a:pPr>
            <a:r>
              <a:rPr lang="en-US" dirty="0"/>
              <a:t>Break “no preemption” condition:</a:t>
            </a:r>
          </a:p>
          <a:p>
            <a:pPr marL="914400" lvl="1" indent="-457200">
              <a:buFont typeface="+mj-lt"/>
              <a:buAutoNum type="arabicParenR"/>
            </a:pPr>
            <a:r>
              <a:rPr lang="en-GB" dirty="0"/>
              <a:t>Forcibly remove resources from process</a:t>
            </a:r>
            <a:endParaRPr lang="en-US" dirty="0"/>
          </a:p>
        </p:txBody>
      </p:sp>
      <p:graphicFrame>
        <p:nvGraphicFramePr>
          <p:cNvPr id="10" name="Table 9">
            <a:extLst>
              <a:ext uri="{FF2B5EF4-FFF2-40B4-BE49-F238E27FC236}">
                <a16:creationId xmlns:a16="http://schemas.microsoft.com/office/drawing/2014/main" id="{2BA867B1-3F98-A421-17C5-9A31729B404D}"/>
              </a:ext>
            </a:extLst>
          </p:cNvPr>
          <p:cNvGraphicFramePr>
            <a:graphicFrameLocks noGrp="1"/>
          </p:cNvGraphicFramePr>
          <p:nvPr>
            <p:extLst>
              <p:ext uri="{D42A27DB-BD31-4B8C-83A1-F6EECF244321}">
                <p14:modId xmlns:p14="http://schemas.microsoft.com/office/powerpoint/2010/main" val="1991748559"/>
              </p:ext>
            </p:extLst>
          </p:nvPr>
        </p:nvGraphicFramePr>
        <p:xfrm>
          <a:off x="6121400" y="4419600"/>
          <a:ext cx="5384800" cy="2286000"/>
        </p:xfrm>
        <a:graphic>
          <a:graphicData uri="http://schemas.openxmlformats.org/drawingml/2006/table">
            <a:tbl>
              <a:tblPr firstRow="1" bandRow="1">
                <a:tableStyleId>{5C22544A-7EE6-4342-B048-85BDC9FD1C3A}</a:tableStyleId>
              </a:tblPr>
              <a:tblGrid>
                <a:gridCol w="2197877">
                  <a:extLst>
                    <a:ext uri="{9D8B030D-6E8A-4147-A177-3AD203B41FA5}">
                      <a16:colId xmlns:a16="http://schemas.microsoft.com/office/drawing/2014/main" val="2481278599"/>
                    </a:ext>
                  </a:extLst>
                </a:gridCol>
                <a:gridCol w="3186923">
                  <a:extLst>
                    <a:ext uri="{9D8B030D-6E8A-4147-A177-3AD203B41FA5}">
                      <a16:colId xmlns:a16="http://schemas.microsoft.com/office/drawing/2014/main" val="216940428"/>
                    </a:ext>
                  </a:extLst>
                </a:gridCol>
              </a:tblGrid>
              <a:tr h="370840">
                <a:tc>
                  <a:txBody>
                    <a:bodyPr/>
                    <a:lstStyle/>
                    <a:p>
                      <a:r>
                        <a:rPr lang="en-GB" sz="2000" dirty="0">
                          <a:latin typeface="Gill Sans" panose="020B0502020104020203"/>
                        </a:rPr>
                        <a:t>Condition</a:t>
                      </a:r>
                      <a:endParaRPr lang="en-SE" sz="2000" dirty="0">
                        <a:latin typeface="Gill Sans" panose="020B0502020104020203"/>
                      </a:endParaRPr>
                    </a:p>
                  </a:txBody>
                  <a:tcPr/>
                </a:tc>
                <a:tc>
                  <a:txBody>
                    <a:bodyPr/>
                    <a:lstStyle/>
                    <a:p>
                      <a:r>
                        <a:rPr lang="en-GB" sz="2000" dirty="0">
                          <a:latin typeface="Gill Sans" panose="020B0502020104020203"/>
                        </a:rPr>
                        <a:t>Approach</a:t>
                      </a:r>
                      <a:endParaRPr lang="en-SE" sz="2000" dirty="0">
                        <a:latin typeface="Gill Sans" panose="020B0502020104020203"/>
                      </a:endParaRPr>
                    </a:p>
                  </a:txBody>
                  <a:tcPr/>
                </a:tc>
                <a:extLst>
                  <a:ext uri="{0D108BD9-81ED-4DB2-BD59-A6C34878D82A}">
                    <a16:rowId xmlns:a16="http://schemas.microsoft.com/office/drawing/2014/main" val="1023768533"/>
                  </a:ext>
                </a:extLst>
              </a:tr>
              <a:tr h="370840">
                <a:tc>
                  <a:txBody>
                    <a:bodyPr/>
                    <a:lstStyle/>
                    <a:p>
                      <a:r>
                        <a:rPr lang="en-US" altLang="zh-CN" sz="2000" dirty="0">
                          <a:latin typeface="Gill Sans" panose="020B0502020104020203"/>
                          <a:ea typeface="宋体" charset="-122"/>
                        </a:rPr>
                        <a:t>Mutual exclusion</a:t>
                      </a:r>
                      <a:endParaRPr lang="en-SE" sz="2000" dirty="0">
                        <a:latin typeface="Gill Sans" panose="020B0502020104020203"/>
                      </a:endParaRPr>
                    </a:p>
                  </a:txBody>
                  <a:tcPr/>
                </a:tc>
                <a:tc>
                  <a:txBody>
                    <a:bodyPr/>
                    <a:lstStyle/>
                    <a:p>
                      <a:r>
                        <a:rPr lang="en-US" altLang="zh-CN" sz="2000" dirty="0">
                          <a:latin typeface="Gill Sans" panose="020B0502020104020203"/>
                          <a:ea typeface="宋体" charset="-122"/>
                        </a:rPr>
                        <a:t>Spooling</a:t>
                      </a:r>
                      <a:endParaRPr lang="en-SE" sz="2000" dirty="0">
                        <a:latin typeface="Gill Sans" panose="020B0502020104020203"/>
                      </a:endParaRPr>
                    </a:p>
                  </a:txBody>
                  <a:tcPr/>
                </a:tc>
                <a:extLst>
                  <a:ext uri="{0D108BD9-81ED-4DB2-BD59-A6C34878D82A}">
                    <a16:rowId xmlns:a16="http://schemas.microsoft.com/office/drawing/2014/main" val="1417115252"/>
                  </a:ext>
                </a:extLst>
              </a:tr>
              <a:tr h="370840">
                <a:tc>
                  <a:txBody>
                    <a:bodyPr/>
                    <a:lstStyle/>
                    <a:p>
                      <a:r>
                        <a:rPr lang="en-US" altLang="zh-CN" sz="2000" dirty="0">
                          <a:latin typeface="Gill Sans" panose="020B0502020104020203"/>
                          <a:ea typeface="宋体" charset="-122"/>
                        </a:rPr>
                        <a:t>Hold and wait</a:t>
                      </a:r>
                      <a:endParaRPr lang="en-SE" sz="2000" dirty="0">
                        <a:latin typeface="Gill Sans" panose="020B0502020104020203"/>
                      </a:endParaRPr>
                    </a:p>
                  </a:txBody>
                  <a:tcPr/>
                </a:tc>
                <a:tc>
                  <a:txBody>
                    <a:bodyPr/>
                    <a:lstStyle/>
                    <a:p>
                      <a:r>
                        <a:rPr lang="en-US" sz="2000" dirty="0">
                          <a:latin typeface="Gill Sans" panose="020B0502020104020203"/>
                        </a:rPr>
                        <a:t>request all resources initially </a:t>
                      </a:r>
                      <a:endParaRPr lang="en-SE" sz="2000" dirty="0">
                        <a:latin typeface="Gill Sans" panose="020B0502020104020203"/>
                      </a:endParaRPr>
                    </a:p>
                  </a:txBody>
                  <a:tcPr/>
                </a:tc>
                <a:extLst>
                  <a:ext uri="{0D108BD9-81ED-4DB2-BD59-A6C34878D82A}">
                    <a16:rowId xmlns:a16="http://schemas.microsoft.com/office/drawing/2014/main" val="735702344"/>
                  </a:ext>
                </a:extLst>
              </a:tr>
              <a:tr h="370840">
                <a:tc>
                  <a:txBody>
                    <a:bodyPr/>
                    <a:lstStyle/>
                    <a:p>
                      <a:r>
                        <a:rPr lang="en-US" sz="2000" dirty="0">
                          <a:latin typeface="Gill Sans" panose="020B0502020104020203"/>
                        </a:rPr>
                        <a:t>Circular wait</a:t>
                      </a:r>
                      <a:endParaRPr lang="en-SE" sz="2000" dirty="0">
                        <a:latin typeface="Gill Sans" panose="020B0502020104020203"/>
                      </a:endParaRPr>
                    </a:p>
                  </a:txBody>
                  <a:tcPr/>
                </a:tc>
                <a:tc>
                  <a:txBody>
                    <a:bodyPr/>
                    <a:lstStyle/>
                    <a:p>
                      <a:r>
                        <a:rPr lang="en-US" sz="2000" dirty="0">
                          <a:latin typeface="Gill Sans" panose="020B0502020104020203"/>
                        </a:rPr>
                        <a:t>Request resources in a particular order </a:t>
                      </a:r>
                      <a:endParaRPr lang="en-SE" sz="2000" dirty="0">
                        <a:latin typeface="Gill Sans" panose="020B0502020104020203"/>
                      </a:endParaRPr>
                    </a:p>
                  </a:txBody>
                  <a:tcPr/>
                </a:tc>
                <a:extLst>
                  <a:ext uri="{0D108BD9-81ED-4DB2-BD59-A6C34878D82A}">
                    <a16:rowId xmlns:a16="http://schemas.microsoft.com/office/drawing/2014/main" val="889953231"/>
                  </a:ext>
                </a:extLst>
              </a:tr>
              <a:tr h="370840">
                <a:tc>
                  <a:txBody>
                    <a:bodyPr/>
                    <a:lstStyle/>
                    <a:p>
                      <a:r>
                        <a:rPr lang="en-US" sz="2000" dirty="0">
                          <a:latin typeface="Gill Sans" panose="020B0502020104020203"/>
                        </a:rPr>
                        <a:t>No preemption</a:t>
                      </a:r>
                      <a:endParaRPr lang="en-SE" sz="2000" dirty="0">
                        <a:latin typeface="Gill Sans" panose="020B0502020104020203"/>
                      </a:endParaRPr>
                    </a:p>
                  </a:txBody>
                  <a:tcPr/>
                </a:tc>
                <a:tc>
                  <a:txBody>
                    <a:bodyPr/>
                    <a:lstStyle/>
                    <a:p>
                      <a:r>
                        <a:rPr lang="en-GB" sz="2000" dirty="0">
                          <a:latin typeface="Gill Sans" panose="020B0502020104020203"/>
                        </a:rPr>
                        <a:t>Take resources away</a:t>
                      </a:r>
                      <a:endParaRPr lang="en-SE" sz="2000" dirty="0">
                        <a:latin typeface="Gill Sans" panose="020B0502020104020203"/>
                      </a:endParaRPr>
                    </a:p>
                  </a:txBody>
                  <a:tcPr/>
                </a:tc>
                <a:extLst>
                  <a:ext uri="{0D108BD9-81ED-4DB2-BD59-A6C34878D82A}">
                    <a16:rowId xmlns:a16="http://schemas.microsoft.com/office/drawing/2014/main" val="3423692099"/>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Spooling</a:t>
            </a:r>
          </a:p>
        </p:txBody>
      </p:sp>
      <p:sp>
        <p:nvSpPr>
          <p:cNvPr id="3" name="Content Placeholder 2"/>
          <p:cNvSpPr>
            <a:spLocks noGrp="1"/>
          </p:cNvSpPr>
          <p:nvPr>
            <p:ph idx="1"/>
          </p:nvPr>
        </p:nvSpPr>
        <p:spPr/>
        <p:txBody>
          <a:bodyPr>
            <a:normAutofit/>
          </a:bodyPr>
          <a:lstStyle/>
          <a:p>
            <a:r>
              <a:rPr lang="en-US" dirty="0"/>
              <a:t>A single daemon process directly uses the resource; other processes send their requests to the daemon, e.g.:</a:t>
            </a:r>
          </a:p>
          <a:p>
            <a:r>
              <a:rPr lang="en-US" dirty="0"/>
              <a:t>The resource is no longer directly shared by multiple processes</a:t>
            </a: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8</a:t>
            </a:fld>
            <a:endParaRPr lang="en-US" altLang="zh-CN" b="0">
              <a:solidFill>
                <a:srgbClr val="000000"/>
              </a:solidFill>
              <a:cs typeface="+mn-cs"/>
            </a:endParaRPr>
          </a:p>
        </p:txBody>
      </p:sp>
      <p:sp>
        <p:nvSpPr>
          <p:cNvPr id="9" name="Oval 8"/>
          <p:cNvSpPr/>
          <p:nvPr/>
        </p:nvSpPr>
        <p:spPr bwMode="auto">
          <a:xfrm>
            <a:off x="3845960" y="3246633"/>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1</a:t>
            </a:r>
          </a:p>
        </p:txBody>
      </p:sp>
      <p:sp>
        <p:nvSpPr>
          <p:cNvPr id="10" name="Oval 9"/>
          <p:cNvSpPr/>
          <p:nvPr/>
        </p:nvSpPr>
        <p:spPr bwMode="auto">
          <a:xfrm>
            <a:off x="3895619" y="4375078"/>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2</a:t>
            </a:r>
          </a:p>
        </p:txBody>
      </p:sp>
      <p:sp>
        <p:nvSpPr>
          <p:cNvPr id="11" name="Oval 10"/>
          <p:cNvSpPr/>
          <p:nvPr/>
        </p:nvSpPr>
        <p:spPr bwMode="auto">
          <a:xfrm>
            <a:off x="5621677" y="3696983"/>
            <a:ext cx="1152417" cy="1101047"/>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200" b="0" dirty="0">
                <a:solidFill>
                  <a:srgbClr val="000000"/>
                </a:solidFill>
                <a:latin typeface="Times New Roman" pitchFamily="18" charset="0"/>
                <a:ea typeface="+mn-ea"/>
                <a:cs typeface="+mn-cs"/>
              </a:rPr>
              <a:t>Printing </a:t>
            </a:r>
          </a:p>
          <a:p>
            <a:pPr algn="ctr"/>
            <a:r>
              <a:rPr lang="en-US" sz="2200" b="0" dirty="0">
                <a:solidFill>
                  <a:srgbClr val="000000"/>
                </a:solidFill>
                <a:latin typeface="Times New Roman" pitchFamily="18" charset="0"/>
                <a:ea typeface="+mn-ea"/>
                <a:cs typeface="+mn-cs"/>
              </a:rPr>
              <a:t>Daemon</a:t>
            </a:r>
          </a:p>
        </p:txBody>
      </p:sp>
      <p:sp>
        <p:nvSpPr>
          <p:cNvPr id="12" name="Rectangle 11"/>
          <p:cNvSpPr/>
          <p:nvPr/>
        </p:nvSpPr>
        <p:spPr bwMode="auto">
          <a:xfrm>
            <a:off x="7616575" y="3791163"/>
            <a:ext cx="914400" cy="914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Printer</a:t>
            </a:r>
          </a:p>
        </p:txBody>
      </p:sp>
      <p:cxnSp>
        <p:nvCxnSpPr>
          <p:cNvPr id="14" name="Straight Arrow Connector 13"/>
          <p:cNvCxnSpPr>
            <a:stCxn id="9" idx="6"/>
          </p:cNvCxnSpPr>
          <p:nvPr/>
        </p:nvCxnSpPr>
        <p:spPr bwMode="auto">
          <a:xfrm>
            <a:off x="4760360" y="3703834"/>
            <a:ext cx="893852" cy="375007"/>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4770635" y="4510355"/>
            <a:ext cx="976045" cy="452063"/>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8" name="Straight Arrow Connector 17"/>
          <p:cNvCxnSpPr>
            <a:stCxn id="11" idx="6"/>
            <a:endCxn id="12" idx="1"/>
          </p:cNvCxnSpPr>
          <p:nvPr/>
        </p:nvCxnSpPr>
        <p:spPr bwMode="auto">
          <a:xfrm>
            <a:off x="6774093" y="4247507"/>
            <a:ext cx="842482" cy="857"/>
          </a:xfrm>
          <a:prstGeom prst="straightConnector1">
            <a:avLst/>
          </a:prstGeom>
          <a:solidFill>
            <a:schemeClr val="bg1"/>
          </a:solidFill>
          <a:ln w="38100" cap="flat" cmpd="sng" algn="ctr">
            <a:solidFill>
              <a:schemeClr val="tx1"/>
            </a:solidFill>
            <a:prstDash val="solid"/>
            <a:round/>
            <a:headEnd type="none" w="med" len="med"/>
            <a:tailEnd type="arrow"/>
          </a:ln>
          <a:effectLst/>
        </p:spPr>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9</a:t>
            </a:fld>
            <a:endParaRPr lang="en-US" altLang="zh-CN" b="0">
              <a:solidFill>
                <a:srgbClr val="000000"/>
              </a:solidFill>
              <a:cs typeface="+mn-cs"/>
            </a:endParaRPr>
          </a:p>
        </p:txBody>
      </p:sp>
      <p:sp>
        <p:nvSpPr>
          <p:cNvPr id="14340" name="Rectangle 2"/>
          <p:cNvSpPr>
            <a:spLocks noGrp="1" noChangeArrowheads="1"/>
          </p:cNvSpPr>
          <p:nvPr>
            <p:ph type="title"/>
          </p:nvPr>
        </p:nvSpPr>
        <p:spPr>
          <a:xfrm>
            <a:off x="1752600" y="0"/>
            <a:ext cx="8461375" cy="798512"/>
          </a:xfrm>
        </p:spPr>
        <p:txBody>
          <a:bodyPr/>
          <a:lstStyle/>
          <a:p>
            <a:pPr eaLnBrk="1" hangingPunct="1"/>
            <a:r>
              <a:rPr lang="en-US" dirty="0"/>
              <a:t>(2) </a:t>
            </a:r>
            <a:r>
              <a:rPr lang="en-US" altLang="zh-CN" dirty="0">
                <a:ea typeface="宋体" charset="-122"/>
              </a:rPr>
              <a:t>Request all resources initially</a:t>
            </a:r>
          </a:p>
        </p:txBody>
      </p:sp>
      <p:sp>
        <p:nvSpPr>
          <p:cNvPr id="1434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Disallow hold-and-wait</a:t>
            </a:r>
          </a:p>
          <a:p>
            <a:pPr lvl="1" eaLnBrk="1" hangingPunct="1">
              <a:lnSpc>
                <a:spcPct val="80000"/>
              </a:lnSpc>
            </a:pPr>
            <a:r>
              <a:rPr lang="en-US" altLang="zh-CN" sz="2400" dirty="0">
                <a:ea typeface="宋体" charset="-122"/>
              </a:rPr>
              <a:t>Make each process request all resources at the same time, and block until all resources are available to be granted simultaneously</a:t>
            </a:r>
          </a:p>
          <a:p>
            <a:pPr lvl="1" eaLnBrk="1" hangingPunct="1">
              <a:lnSpc>
                <a:spcPct val="80000"/>
              </a:lnSpc>
            </a:pPr>
            <a:r>
              <a:rPr lang="en-US" altLang="zh-CN" sz="2400" dirty="0">
                <a:ea typeface="宋体" charset="-122"/>
              </a:rPr>
              <a:t>May be inefficient</a:t>
            </a:r>
          </a:p>
          <a:p>
            <a:pPr lvl="2" eaLnBrk="1" hangingPunct="1">
              <a:lnSpc>
                <a:spcPct val="80000"/>
              </a:lnSpc>
            </a:pPr>
            <a:r>
              <a:rPr lang="en-US" altLang="zh-CN" sz="2000" dirty="0">
                <a:ea typeface="宋体" charset="-122"/>
              </a:rPr>
              <a:t>Process may have to wait a long time to get all its resources when it could have proceeded and completed a significant portion of it work with currently granted resources</a:t>
            </a:r>
          </a:p>
          <a:p>
            <a:pPr lvl="2" eaLnBrk="1" hangingPunct="1">
              <a:lnSpc>
                <a:spcPct val="80000"/>
              </a:lnSpc>
            </a:pPr>
            <a:r>
              <a:rPr lang="en-US" altLang="zh-CN" sz="2000" dirty="0">
                <a:ea typeface="宋体" charset="-122"/>
              </a:rPr>
              <a:t>Resources allocated to a process may remain unused for long periods of time, blocking other processes</a:t>
            </a:r>
          </a:p>
          <a:p>
            <a:pPr lvl="2" eaLnBrk="1" hangingPunct="1">
              <a:lnSpc>
                <a:spcPct val="80000"/>
              </a:lnSpc>
            </a:pPr>
            <a:r>
              <a:rPr lang="en-US" altLang="zh-CN" sz="2000" dirty="0">
                <a:ea typeface="宋体" charset="-122"/>
              </a:rPr>
              <a:t>processes may not know all resources they will require in advance. </a:t>
            </a:r>
          </a:p>
          <a:p>
            <a:pPr lvl="1" eaLnBrk="1" hangingPunct="1">
              <a:lnSpc>
                <a:spcPct val="80000"/>
              </a:lnSpc>
            </a:pPr>
            <a:endParaRPr lang="en-US" altLang="zh-CN" sz="2400" dirty="0">
              <a:ea typeface="宋体" charset="-122"/>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98677</TotalTime>
  <Pages>60</Pages>
  <Words>4690</Words>
  <Application>Microsoft Office PowerPoint</Application>
  <PresentationFormat>Widescreen</PresentationFormat>
  <Paragraphs>619</Paragraphs>
  <Slides>45</Slides>
  <Notes>25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60" baseType="lpstr">
      <vt:lpstr>Gill Sans</vt:lpstr>
      <vt:lpstr>Gill Sans Light</vt:lpstr>
      <vt:lpstr>宋体</vt:lpstr>
      <vt:lpstr>Arial</vt:lpstr>
      <vt:lpstr>Arial Black</vt:lpstr>
      <vt:lpstr>Cambria Math</vt:lpstr>
      <vt:lpstr>Comic Sans MS</vt:lpstr>
      <vt:lpstr>Courier New</vt:lpstr>
      <vt:lpstr>Helvetica</vt:lpstr>
      <vt:lpstr>Symbol</vt:lpstr>
      <vt:lpstr>Times New Roman</vt:lpstr>
      <vt:lpstr>Wingdings</vt:lpstr>
      <vt:lpstr>Office</vt:lpstr>
      <vt:lpstr>Equation</vt:lpstr>
      <vt:lpstr>公式</vt:lpstr>
      <vt:lpstr>CSC 112: Computer Operating Systems Lecture 4   Deadlocks</vt:lpstr>
      <vt:lpstr>Deadlock</vt:lpstr>
      <vt:lpstr>Starvation vs Deadlock</vt:lpstr>
      <vt:lpstr>Bridge Crossing Analogy</vt:lpstr>
      <vt:lpstr>Train Example (Wormhole-Routing for Network-on-Chip)</vt:lpstr>
      <vt:lpstr>Handling Deadlocks</vt:lpstr>
      <vt:lpstr>Deadlock Prevention/Recovery Techniques</vt:lpstr>
      <vt:lpstr>(1) Spooling</vt:lpstr>
      <vt:lpstr>(2) Request all resources initially</vt:lpstr>
      <vt:lpstr>(3) Order resources numerically</vt:lpstr>
      <vt:lpstr>(4) Take resources away</vt:lpstr>
      <vt:lpstr>Ostrich algorithm</vt:lpstr>
      <vt:lpstr>Resource-allocation graph (RAG)</vt:lpstr>
      <vt:lpstr>RAG for deadlock detection</vt:lpstr>
      <vt:lpstr>A deadlock example</vt:lpstr>
      <vt:lpstr>Deadlock is avoided by delaying B’s request</vt:lpstr>
      <vt:lpstr>Resource Allocation Graph Examples</vt:lpstr>
      <vt:lpstr>Banker’s algorithm for deadlock detection</vt:lpstr>
      <vt:lpstr>Problem Definition</vt:lpstr>
      <vt:lpstr>Four data structures encode current state of the system</vt:lpstr>
      <vt:lpstr>Safe states and unsafe states</vt:lpstr>
      <vt:lpstr>Banker’s algorithm</vt:lpstr>
      <vt:lpstr>Banker's algorithm: preliminaries</vt:lpstr>
      <vt:lpstr>Banker’s algorithm</vt:lpstr>
      <vt:lpstr>Banker’s algorithm cont’</vt:lpstr>
      <vt:lpstr>An example system: starting state</vt:lpstr>
      <vt:lpstr>Request to check for safety</vt:lpstr>
      <vt:lpstr>An example: new state</vt:lpstr>
      <vt:lpstr>An example: is new state safe</vt:lpstr>
      <vt:lpstr>An example: is new state safe</vt:lpstr>
      <vt:lpstr>An example: is new state safe</vt:lpstr>
      <vt:lpstr>An example: is new state safe</vt:lpstr>
      <vt:lpstr>An example: is new state safe</vt:lpstr>
      <vt:lpstr>An example: is new state safe</vt:lpstr>
      <vt:lpstr>Next Request to Check for Safety</vt:lpstr>
      <vt:lpstr>New starting state: next request, is this state safe?</vt:lpstr>
      <vt:lpstr>Video tutorial of Banker's algorithm I</vt:lpstr>
      <vt:lpstr>Video tutorial of Banker's algorithm II</vt:lpstr>
      <vt:lpstr>Banker’s algo applied to Dining Philosophers</vt:lpstr>
      <vt:lpstr>Banker’s algo applied to Dinning Philosophers cont’</vt:lpstr>
      <vt:lpstr>Four philosophers each holding his left fork</vt:lpstr>
      <vt:lpstr>Five philosophers each holding his left fork</vt:lpstr>
      <vt:lpstr>Minimum Resource Constraint</vt:lpstr>
      <vt:lpstr>When to run Banker’s algorithm?</vt:lpstr>
      <vt:lpstr>Communication 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1073</cp:revision>
  <cp:lastPrinted>2022-03-15T20:14:46Z</cp:lastPrinted>
  <dcterms:created xsi:type="dcterms:W3CDTF">1995-08-12T11:37:26Z</dcterms:created>
  <dcterms:modified xsi:type="dcterms:W3CDTF">2025-03-03T18:10:36Z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