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handoutMasterIdLst>
    <p:handoutMasterId r:id="rId20"/>
  </p:handoutMasterIdLst>
  <p:sldIdLst>
    <p:sldId id="257" r:id="rId2"/>
    <p:sldId id="369" r:id="rId3"/>
    <p:sldId id="1391" r:id="rId4"/>
    <p:sldId id="1392" r:id="rId5"/>
    <p:sldId id="414" r:id="rId6"/>
    <p:sldId id="417" r:id="rId7"/>
    <p:sldId id="420" r:id="rId8"/>
    <p:sldId id="1390" r:id="rId9"/>
    <p:sldId id="1384" r:id="rId10"/>
    <p:sldId id="1385" r:id="rId11"/>
    <p:sldId id="1386" r:id="rId12"/>
    <p:sldId id="1387" r:id="rId13"/>
    <p:sldId id="1388" r:id="rId14"/>
    <p:sldId id="1389" r:id="rId15"/>
    <p:sldId id="381" r:id="rId16"/>
    <p:sldId id="383" r:id="rId17"/>
    <p:sldId id="1383" r:id="rId1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391" autoAdjust="0"/>
    <p:restoredTop sz="83268" autoAdjust="0"/>
  </p:normalViewPr>
  <p:slideViewPr>
    <p:cSldViewPr>
      <p:cViewPr varScale="1">
        <p:scale>
          <a:sx n="68" d="100"/>
          <a:sy n="68" d="100"/>
        </p:scale>
        <p:origin x="1109" y="10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6D6EC-77A2-DC5C-D4B6-BB31E8033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B974B8-0DD5-7144-CC65-CBCE4E7DC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1DD93-26BC-5851-C378-5EE960429464}"/>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2718700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74.png"/><Relationship Id="rId4" Type="http://schemas.openxmlformats.org/officeDocument/2006/relationships/image" Target="../media/image7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3.wmf"/><Relationship Id="rId5" Type="http://schemas.openxmlformats.org/officeDocument/2006/relationships/image" Target="../media/image7.wmf"/><Relationship Id="rId10" Type="http://schemas.openxmlformats.org/officeDocument/2006/relationships/oleObject" Target="../embeddings/oleObject3.bin"/><Relationship Id="rId4" Type="http://schemas.openxmlformats.org/officeDocument/2006/relationships/oleObject" Target="../embeddings/oleObject6.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919243" y="46399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ANS1: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ANS2: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86159" y="2355881"/>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86159" y="2355881"/>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Object 8">
                <a:extLst>
                  <a:ext uri="{FF2B5EF4-FFF2-40B4-BE49-F238E27FC236}">
                    <a16:creationId xmlns:a16="http://schemas.microsoft.com/office/drawing/2014/main" id="{8B4A5A5E-888A-4AC1-CCA4-2666AECA4071}"/>
                  </a:ext>
                </a:extLst>
              </p:cNvPr>
              <p:cNvSpPr txBox="1"/>
              <p:nvPr/>
            </p:nvSpPr>
            <p:spPr bwMode="auto">
              <a:xfrm>
                <a:off x="5766886" y="474544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8" name="Object 8">
                <a:extLst>
                  <a:ext uri="{FF2B5EF4-FFF2-40B4-BE49-F238E27FC236}">
                    <a16:creationId xmlns:a16="http://schemas.microsoft.com/office/drawing/2014/main" id="{8B4A5A5E-888A-4AC1-CCA4-2666AECA4071}"/>
                  </a:ext>
                </a:extLst>
              </p:cNvPr>
              <p:cNvSpPr txBox="1">
                <a:spLocks noRot="1" noChangeAspect="1" noMove="1" noResize="1" noEditPoints="1" noAdjustHandles="1" noChangeArrowheads="1" noChangeShapeType="1" noTextEdit="1"/>
              </p:cNvSpPr>
              <p:nvPr/>
            </p:nvSpPr>
            <p:spPr bwMode="auto">
              <a:xfrm>
                <a:off x="5766886" y="4745445"/>
                <a:ext cx="2310314" cy="449263"/>
              </a:xfrm>
              <a:prstGeom prst="rect">
                <a:avLst/>
              </a:prstGeom>
              <a:blipFill>
                <a:blip r:embed="rId3"/>
                <a:stretch>
                  <a:fillRect l="-528" b="-2703"/>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144889" y="1676400"/>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P0 through P4; 4 resource types with 10, 5, 6, 5 instances each.</a:t>
            </a:r>
          </a:p>
          <a:p>
            <a:pPr>
              <a:lnSpc>
                <a:spcPct val="90000"/>
              </a:lnSpc>
            </a:pPr>
            <a:r>
              <a:rPr lang="en-GB" altLang="zh-CN" sz="2800" b="0" kern="0" dirty="0">
                <a:latin typeface="Gill Sans" panose="020B0502020104020203"/>
                <a:ea typeface="宋体" charset="-122"/>
              </a:rPr>
              <a:t>Is the current system state safe?</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910577" y="2315238"/>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910577" y="2315238"/>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Object 8">
                <a:extLst>
                  <a:ext uri="{FF2B5EF4-FFF2-40B4-BE49-F238E27FC236}">
                    <a16:creationId xmlns:a16="http://schemas.microsoft.com/office/drawing/2014/main" id="{E0B0D861-7422-6B09-1146-2956C9308FD5}"/>
                  </a:ext>
                </a:extLst>
              </p:cNvPr>
              <p:cNvSpPr txBox="1"/>
              <p:nvPr/>
            </p:nvSpPr>
            <p:spPr bwMode="auto">
              <a:xfrm>
                <a:off x="9106956" y="474544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37" name="Object 8">
                <a:extLst>
                  <a:ext uri="{FF2B5EF4-FFF2-40B4-BE49-F238E27FC236}">
                    <a16:creationId xmlns:a16="http://schemas.microsoft.com/office/drawing/2014/main" id="{E0B0D861-7422-6B09-1146-2956C9308FD5}"/>
                  </a:ext>
                </a:extLst>
              </p:cNvPr>
              <p:cNvSpPr txBox="1">
                <a:spLocks noRot="1" noChangeAspect="1" noMove="1" noResize="1" noEditPoints="1" noAdjustHandles="1" noChangeArrowheads="1" noChangeShapeType="1" noTextEdit="1"/>
              </p:cNvSpPr>
              <p:nvPr/>
            </p:nvSpPr>
            <p:spPr bwMode="auto">
              <a:xfrm>
                <a:off x="9106956" y="4745445"/>
                <a:ext cx="2225495" cy="449263"/>
              </a:xfrm>
              <a:prstGeom prst="rect">
                <a:avLst/>
              </a:prstGeom>
              <a:blipFill>
                <a:blip r:embed="rId5"/>
                <a:stretch>
                  <a:fillRect l="-822"/>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97227" y="195577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533457" y="1955771"/>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430107" y="4417698"/>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95FD2F79-F8E3-4919-2562-A7C61FD58C31}"/>
              </a:ext>
            </a:extLst>
          </p:cNvPr>
          <p:cNvSpPr txBox="1"/>
          <p:nvPr/>
        </p:nvSpPr>
        <p:spPr>
          <a:xfrm>
            <a:off x="9630789" y="441769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223847337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516442" y="390291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516442" y="3902917"/>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1797169" y="601079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1797169" y="6010795"/>
                <a:ext cx="2310314" cy="449263"/>
              </a:xfrm>
              <a:prstGeom prst="rect">
                <a:avLst/>
              </a:prstGeom>
              <a:blipFill>
                <a:blip r:embed="rId3"/>
                <a:stretch>
                  <a:fillRect l="-792" b="-270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4940860" y="3862274"/>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4940860" y="3862274"/>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5137239" y="601079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5137239" y="6010795"/>
                <a:ext cx="2225495" cy="449263"/>
              </a:xfrm>
              <a:prstGeom prst="rect">
                <a:avLst/>
              </a:prstGeom>
              <a:blipFill>
                <a:blip r:embed="rId5"/>
                <a:stretch>
                  <a:fillRect l="-82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7936255" y="397059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7936255" y="397059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9304949" y="352583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lnSpcReduction="10000"/>
          </a:bodyPr>
          <a:lstStyle/>
          <a:p>
            <a:r>
              <a:rPr lang="en-GB" sz="2000" dirty="0"/>
              <a:t>First compute the Resources needed matrix </a:t>
            </a:r>
            <a:r>
              <a:rPr lang="en-GB" sz="2000" i="1" dirty="0"/>
              <a:t>R-C</a:t>
            </a:r>
            <a:r>
              <a:rPr lang="en-GB" sz="2000" dirty="0"/>
              <a:t> and Resources available vector </a:t>
            </a:r>
            <a:r>
              <a:rPr lang="en-GB" sz="2000" i="1" dirty="0"/>
              <a:t>A.</a:t>
            </a:r>
          </a:p>
          <a:p>
            <a:r>
              <a:rPr lang="en-GB" sz="2000" dirty="0"/>
              <a:t>We can verify that the system is in a safe state, with a possible feasible execution sequence P2, P4, P5, P3, P1.</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2</a:t>
            </a:r>
            <a:r>
              <a:rPr lang="en-US" altLang="zh-CN" sz="2000" b="0" dirty="0">
                <a:solidFill>
                  <a:srgbClr val="000000"/>
                </a:solidFill>
                <a:ea typeface="宋体" charset="-122"/>
                <a:cs typeface="+mn-cs"/>
              </a:rPr>
              <a:t> = [1, 2, 2] &lt;= A = [3, 3, 2]. Run P2 to completion and free its resources. Now A = [3, 3, 2] + [3, 2, 2] = [6, 5, 4]</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4</a:t>
            </a:r>
            <a:r>
              <a:rPr lang="en-US" altLang="zh-CN" sz="2000" b="0" dirty="0">
                <a:solidFill>
                  <a:srgbClr val="000000"/>
                </a:solidFill>
                <a:ea typeface="宋体" charset="-122"/>
                <a:cs typeface="+mn-cs"/>
              </a:rPr>
              <a:t> = [6, 0, 0] &lt;= A = [6, 5, 4]. Run P4 to completion and free its resources. Now A = [6, 5, 4] + [2, 2, 2] = [8, 7, 6] (We can also run P4 before P2.)</a:t>
            </a:r>
          </a:p>
          <a:p>
            <a:r>
              <a:rPr lang="en-US" altLang="zh-CN" sz="2000" b="0" dirty="0">
                <a:solidFill>
                  <a:srgbClr val="000000"/>
                </a:solidFill>
                <a:ea typeface="宋体" charset="-122"/>
                <a:cs typeface="+mn-cs"/>
              </a:rPr>
              <a:t>We can run the remaining processes </a:t>
            </a:r>
            <a:r>
              <a:rPr lang="en-GB" sz="2000" dirty="0"/>
              <a:t>P5, P3, P1 in any order</a:t>
            </a:r>
            <a:r>
              <a:rPr lang="en-US" altLang="zh-CN" sz="2000" b="0" dirty="0">
                <a:solidFill>
                  <a:srgbClr val="000000"/>
                </a:solidFill>
                <a:ea typeface="宋体" charset="-122"/>
                <a:cs typeface="+mn-cs"/>
              </a:rPr>
              <a:t> since the available resources are enough to satisfy each </a:t>
            </a:r>
            <a:r>
              <a:rPr lang="en-US" altLang="zh-CN" sz="2000" b="0">
                <a:solidFill>
                  <a:srgbClr val="000000"/>
                </a:solidFill>
                <a:ea typeface="宋体" charset="-122"/>
                <a:cs typeface="+mn-cs"/>
              </a:rPr>
              <a:t>processes’ </a:t>
            </a:r>
            <a:r>
              <a:rPr lang="en-US" altLang="zh-CN" sz="2000" b="0" dirty="0">
                <a:solidFill>
                  <a:srgbClr val="000000"/>
                </a:solidFill>
                <a:ea typeface="宋体" charset="-122"/>
                <a:cs typeface="+mn-cs"/>
              </a:rPr>
              <a:t>needed resources.</a:t>
            </a:r>
            <a:r>
              <a:rPr lang="en-GB" sz="2000" dirty="0"/>
              <a:t> </a:t>
            </a:r>
          </a:p>
          <a:p>
            <a:endParaRPr lang="en-SE" sz="2000" dirty="0"/>
          </a:p>
        </p:txBody>
      </p:sp>
      <p:sp>
        <p:nvSpPr>
          <p:cNvPr id="3" name="TextBox 2">
            <a:extLst>
              <a:ext uri="{FF2B5EF4-FFF2-40B4-BE49-F238E27FC236}">
                <a16:creationId xmlns:a16="http://schemas.microsoft.com/office/drawing/2014/main" id="{7E09B359-210E-4ADB-3DB7-AB9987F13964}"/>
              </a:ext>
            </a:extLst>
          </p:cNvPr>
          <p:cNvSpPr txBox="1"/>
          <p:nvPr/>
        </p:nvSpPr>
        <p:spPr>
          <a:xfrm>
            <a:off x="2473722" y="352583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5609952" y="352583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2506602" y="57720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5707284" y="57720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36974854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5461000" cy="533400"/>
          </a:xfrm>
        </p:spPr>
        <p:txBody>
          <a:bodyPr/>
          <a:lstStyle/>
          <a:p>
            <a:r>
              <a:rPr lang="en-GB" dirty="0"/>
              <a:t>Quiz: Deadlocks II</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L1.wait();</a:t>
            </a:r>
          </a:p>
          <a:p>
            <a:pPr lvl="1"/>
            <a:r>
              <a:rPr lang="en-GB" dirty="0"/>
              <a:t>thread 2: L3.wait();</a:t>
            </a:r>
          </a:p>
          <a:p>
            <a:pPr lvl="1"/>
            <a:r>
              <a:rPr lang="en-GB" dirty="0"/>
              <a:t>thread 3: L2.wait();</a:t>
            </a:r>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22592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2" name="TextBox 1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2"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3291154512"/>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 name="TextBox 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6" name="TextBox 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7" name="TextBox 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8" name="TextBox 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9" name="TextBox 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0" name="TextBox 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17" name="TextBox 16">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18" name="TextBox 17">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p:sp>
            <p:nvSpPr>
              <p:cNvPr id="19" name="TextBox 18">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8"/>
                <a:stretch>
                  <a:fillRect/>
                </a:stretch>
              </a:blipFill>
            </p:spPr>
            <p:txBody>
              <a:bodyPr/>
              <a:lstStyle/>
              <a:p>
                <a:r>
                  <a:rPr lang="en-SE">
                    <a:noFill/>
                  </a:rPr>
                  <a:t> </a:t>
                </a:r>
              </a:p>
            </p:txBody>
          </p:sp>
        </mc:Fallback>
      </mc:AlternateContent>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9" imgW="1396800" imgH="1117440" progId="Equation.3">
                  <p:embed/>
                </p:oleObj>
              </mc:Choice>
              <mc:Fallback>
                <p:oleObj name="Equation" r:id="rId9" imgW="1396800" imgH="1117440" progId="Equation.3">
                  <p:embed/>
                  <p:pic>
                    <p:nvPicPr>
                      <p:cNvPr id="128006"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0" name="TextBox 19">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420581156"/>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21" name="TextBox 20">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p:txBody>
          <a:bodyPr/>
          <a:lstStyle/>
          <a:p>
            <a:r>
              <a:rPr lang="en-GB" dirty="0"/>
              <a:t>Yes, current state is safe, and a safe sequence is P4, P3, P2, P1, P5</a:t>
            </a:r>
            <a:endParaRPr lang="en-SE" dirty="0"/>
          </a:p>
        </p:txBody>
      </p:sp>
      <p:graphicFrame>
        <p:nvGraphicFramePr>
          <p:cNvPr id="11"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3127206626"/>
              </p:ext>
            </p:extLst>
          </p:nvPr>
        </p:nvGraphicFramePr>
        <p:xfrm>
          <a:off x="7391400" y="297180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12" name="TextBox 11">
            <a:extLst>
              <a:ext uri="{FF2B5EF4-FFF2-40B4-BE49-F238E27FC236}">
                <a16:creationId xmlns:a16="http://schemas.microsoft.com/office/drawing/2014/main" id="{F8D4BFBC-E1E3-33C5-683B-C39B2FFBE669}"/>
              </a:ext>
            </a:extLst>
          </p:cNvPr>
          <p:cNvSpPr txBox="1"/>
          <p:nvPr/>
        </p:nvSpPr>
        <p:spPr>
          <a:xfrm>
            <a:off x="7532006" y="229393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pic>
        <p:nvPicPr>
          <p:cNvPr id="13" name="Picture 2">
            <a:extLst>
              <a:ext uri="{FF2B5EF4-FFF2-40B4-BE49-F238E27FC236}">
                <a16:creationId xmlns:a16="http://schemas.microsoft.com/office/drawing/2014/main" id="{DA170557-109C-0C72-DC0C-B50E19260A97}"/>
              </a:ext>
            </a:extLst>
          </p:cNvPr>
          <p:cNvPicPr>
            <a:picLocks noChangeAspect="1" noChangeArrowheads="1"/>
          </p:cNvPicPr>
          <p:nvPr/>
        </p:nvPicPr>
        <p:blipFill>
          <a:blip r:embed="rId3" cstate="print"/>
          <a:srcRect/>
          <a:stretch>
            <a:fillRect/>
          </a:stretch>
        </p:blipFill>
        <p:spPr bwMode="auto">
          <a:xfrm>
            <a:off x="2426606" y="1632861"/>
            <a:ext cx="4114800" cy="4248150"/>
          </a:xfrm>
          <a:prstGeom prst="rect">
            <a:avLst/>
          </a:prstGeom>
          <a:noFill/>
          <a:ln w="9525">
            <a:noFill/>
            <a:miter lim="800000"/>
            <a:headEnd/>
            <a:tailEnd/>
          </a:ln>
        </p:spPr>
      </p:pic>
      <p:sp>
        <p:nvSpPr>
          <p:cNvPr id="14" name="TextBox 13">
            <a:extLst>
              <a:ext uri="{FF2B5EF4-FFF2-40B4-BE49-F238E27FC236}">
                <a16:creationId xmlns:a16="http://schemas.microsoft.com/office/drawing/2014/main" id="{65C6F88A-D2D6-EAC8-6FBE-806D065FFF24}"/>
              </a:ext>
            </a:extLst>
          </p:cNvPr>
          <p:cNvSpPr txBox="1"/>
          <p:nvPr/>
        </p:nvSpPr>
        <p:spPr>
          <a:xfrm>
            <a:off x="2794195" y="37703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5" name="TextBox 14">
            <a:extLst>
              <a:ext uri="{FF2B5EF4-FFF2-40B4-BE49-F238E27FC236}">
                <a16:creationId xmlns:a16="http://schemas.microsoft.com/office/drawing/2014/main" id="{7BFC6D94-65A5-7CD7-5D1C-9F7B867C0E88}"/>
              </a:ext>
            </a:extLst>
          </p:cNvPr>
          <p:cNvSpPr txBox="1"/>
          <p:nvPr/>
        </p:nvSpPr>
        <p:spPr>
          <a:xfrm>
            <a:off x="4343595" y="48752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6" name="TextBox 15">
            <a:extLst>
              <a:ext uri="{FF2B5EF4-FFF2-40B4-BE49-F238E27FC236}">
                <a16:creationId xmlns:a16="http://schemas.microsoft.com/office/drawing/2014/main" id="{5A7AFF0D-FC48-1C33-B8C4-F0B3B19C568D}"/>
              </a:ext>
            </a:extLst>
          </p:cNvPr>
          <p:cNvSpPr txBox="1"/>
          <p:nvPr/>
        </p:nvSpPr>
        <p:spPr>
          <a:xfrm>
            <a:off x="5816795" y="37830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7" name="TextBox 16">
            <a:extLst>
              <a:ext uri="{FF2B5EF4-FFF2-40B4-BE49-F238E27FC236}">
                <a16:creationId xmlns:a16="http://schemas.microsoft.com/office/drawing/2014/main" id="{171661E0-8823-1BD0-ACB5-25368A248222}"/>
              </a:ext>
            </a:extLst>
          </p:cNvPr>
          <p:cNvSpPr txBox="1"/>
          <p:nvPr/>
        </p:nvSpPr>
        <p:spPr>
          <a:xfrm>
            <a:off x="5257995" y="19288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8" name="TextBox 17">
            <a:extLst>
              <a:ext uri="{FF2B5EF4-FFF2-40B4-BE49-F238E27FC236}">
                <a16:creationId xmlns:a16="http://schemas.microsoft.com/office/drawing/2014/main" id="{182E3A6C-318C-0920-9C71-BD01C13B5D12}"/>
              </a:ext>
            </a:extLst>
          </p:cNvPr>
          <p:cNvSpPr txBox="1"/>
          <p:nvPr/>
        </p:nvSpPr>
        <p:spPr>
          <a:xfrm>
            <a:off x="3378395" y="19669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9" name="TextBox 18">
            <a:extLst>
              <a:ext uri="{FF2B5EF4-FFF2-40B4-BE49-F238E27FC236}">
                <a16:creationId xmlns:a16="http://schemas.microsoft.com/office/drawing/2014/main" id="{259D456F-52D2-6B5F-8C45-02E4E8BAF0D9}"/>
              </a:ext>
            </a:extLst>
          </p:cNvPr>
          <p:cNvSpPr txBox="1"/>
          <p:nvPr/>
        </p:nvSpPr>
        <p:spPr>
          <a:xfrm>
            <a:off x="2984695" y="49641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20" name="TextBox 19">
            <a:extLst>
              <a:ext uri="{FF2B5EF4-FFF2-40B4-BE49-F238E27FC236}">
                <a16:creationId xmlns:a16="http://schemas.microsoft.com/office/drawing/2014/main" id="{7E2A47D2-A1ED-1F82-54DE-FDE55BFC8133}"/>
              </a:ext>
            </a:extLst>
          </p:cNvPr>
          <p:cNvSpPr txBox="1"/>
          <p:nvPr/>
        </p:nvSpPr>
        <p:spPr>
          <a:xfrm>
            <a:off x="5626295" y="49260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21" name="TextBox 20">
            <a:extLst>
              <a:ext uri="{FF2B5EF4-FFF2-40B4-BE49-F238E27FC236}">
                <a16:creationId xmlns:a16="http://schemas.microsoft.com/office/drawing/2014/main" id="{215A0283-AC4E-C44B-EE8D-5FE29FB9BCEB}"/>
              </a:ext>
            </a:extLst>
          </p:cNvPr>
          <p:cNvSpPr txBox="1"/>
          <p:nvPr/>
        </p:nvSpPr>
        <p:spPr>
          <a:xfrm>
            <a:off x="6202852" y="25003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22" name="TextBox 21">
            <a:extLst>
              <a:ext uri="{FF2B5EF4-FFF2-40B4-BE49-F238E27FC236}">
                <a16:creationId xmlns:a16="http://schemas.microsoft.com/office/drawing/2014/main" id="{04DA656B-D336-424D-D332-3F79BBDCD666}"/>
              </a:ext>
            </a:extLst>
          </p:cNvPr>
          <p:cNvSpPr txBox="1"/>
          <p:nvPr/>
        </p:nvSpPr>
        <p:spPr>
          <a:xfrm>
            <a:off x="2324295" y="2436834"/>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spTree>
    <p:extLst>
      <p:ext uri="{BB962C8B-B14F-4D97-AF65-F5344CB8AC3E}">
        <p14:creationId xmlns:p14="http://schemas.microsoft.com/office/powerpoint/2010/main" val="40104851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0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000" dirty="0">
                <a:solidFill>
                  <a:schemeClr val="dk1"/>
                </a:solidFill>
                <a:latin typeface="Gill Sans" panose="020B0502020104020203"/>
                <a:ea typeface="+mn-ea"/>
                <a:cs typeface="+mn-cs"/>
              </a:rPr>
              <a:t>ANS: It is not safe, as no process can run to completion based on Need matrix and Available vector.</a:t>
            </a:r>
            <a:endParaRPr lang="en-US"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mc:AlternateContent xmlns:mc="http://schemas.openxmlformats.org/markup-compatibility/2006" xmlns:a14="http://schemas.microsoft.com/office/drawing/2010/main">
        <mc:Choice Requires="a14">
          <p:sp>
            <p:nvSpPr>
              <p:cNvPr id="128006" name="Object 3">
                <a:extLst>
                  <a:ext uri="{FF2B5EF4-FFF2-40B4-BE49-F238E27FC236}">
                    <a16:creationId xmlns:a16="http://schemas.microsoft.com/office/drawing/2014/main" id="{D733E9EA-4D44-2FDB-7DFB-1CCA55413039}"/>
                  </a:ext>
                </a:extLst>
              </p:cNvPr>
              <p:cNvSpPr txBox="1"/>
              <p:nvPr/>
            </p:nvSpPr>
            <p:spPr bwMode="auto">
              <a:xfrm>
                <a:off x="2971800" y="7620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kern="0">
                          <a:latin typeface="Cambria Math" panose="02040503050406030204" pitchFamily="18" charset="0"/>
                          <a:cs typeface="Gill Sans" charset="0"/>
                        </a:rPr>
                        <m:t>Max</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m>
                            <m:mPr>
                              <m:plcHide m:val="on"/>
                              <m:mcs>
                                <m:mc>
                                  <m:mcPr>
                                    <m:count m:val="1"/>
                                    <m:mcJc m:val="center"/>
                                  </m:mcPr>
                                </m:mc>
                              </m:mcs>
                              <m:ctrlPr>
                                <a:rPr lang="en-SE" sz="2400" b="0" i="1" kern="0">
                                  <a:latin typeface="Cambria Math" panose="02040503050406030204" pitchFamily="18" charset="0"/>
                                  <a:cs typeface="Gill Sans" charset="0"/>
                                </a:rPr>
                              </m:ctrlPr>
                            </m:mP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r>
                              <m:e>
                                <m:r>
                                  <a:rPr lang="en-GB" sz="2400" b="0" kern="0">
                                    <a:latin typeface="Cambria Math" panose="02040503050406030204" pitchFamily="18" charset="0"/>
                                    <a:cs typeface="Gill Sans" charset="0"/>
                                  </a:rPr>
                                  <m:t>2</m:t>
                                </m:r>
                              </m:e>
                            </m:mr>
                          </m:m>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Allocation</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m>
                            <m:mPr>
                              <m:plcHide m:val="on"/>
                              <m:mcs>
                                <m:mc>
                                  <m:mcPr>
                                    <m:count m:val="1"/>
                                    <m:mcJc m:val="center"/>
                                  </m:mcPr>
                                </m:mc>
                              </m:mcs>
                              <m:ctrlPr>
                                <a:rPr lang="en-SE" sz="2400" b="0" i="1" kern="0">
                                  <a:latin typeface="Cambria Math" panose="02040503050406030204" pitchFamily="18" charset="0"/>
                                  <a:cs typeface="Gill Sans" charset="0"/>
                                </a:rPr>
                              </m:ctrlPr>
                            </m:mP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r>
                              <m:e>
                                <m:r>
                                  <a:rPr lang="en-GB" sz="2400" b="0" kern="0">
                                    <a:latin typeface="Cambria Math" panose="02040503050406030204" pitchFamily="18" charset="0"/>
                                    <a:cs typeface="Gill Sans" charset="0"/>
                                  </a:rPr>
                                  <m:t>0</m:t>
                                </m:r>
                              </m:e>
                            </m:mr>
                          </m:m>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Total</m:t>
                      </m:r>
                      <m:r>
                        <a:rPr lang="en-GB" sz="2400" b="0" kern="0">
                          <a:latin typeface="Cambria Math" panose="02040503050406030204" pitchFamily="18" charset="0"/>
                          <a:cs typeface="Gill Sans" charset="0"/>
                        </a:rPr>
                        <m:t>: </m:t>
                      </m:r>
                      <m:d>
                        <m:dPr>
                          <m:begChr m:val="|"/>
                          <m:endChr m:val="|"/>
                          <m:ctrlPr>
                            <a:rPr lang="en-SE" sz="2400" b="0" i="1" kern="0">
                              <a:latin typeface="Cambria Math" panose="02040503050406030204" pitchFamily="18" charset="0"/>
                              <a:cs typeface="Gill Sans" charset="0"/>
                            </a:rPr>
                          </m:ctrlPr>
                        </m:dPr>
                        <m:e>
                          <m:r>
                            <a:rPr lang="en-GB" sz="2400" b="0" kern="0">
                              <a:latin typeface="Cambria Math" panose="02040503050406030204" pitchFamily="18" charset="0"/>
                              <a:cs typeface="Gill Sans" charset="0"/>
                            </a:rPr>
                            <m:t>5</m:t>
                          </m:r>
                        </m:e>
                      </m:d>
                      <m:r>
                        <a:rPr lang="en-GB" sz="2400" b="0" kern="0">
                          <a:latin typeface="Cambria Math" panose="02040503050406030204" pitchFamily="18" charset="0"/>
                          <a:cs typeface="Gill Sans" charset="0"/>
                        </a:rPr>
                        <m:t>, </m:t>
                      </m:r>
                      <m:r>
                        <m:rPr>
                          <m:sty m:val="p"/>
                        </m:rPr>
                        <a:rPr lang="en-GB" sz="2400" b="0" kern="0">
                          <a:latin typeface="Cambria Math" panose="02040503050406030204" pitchFamily="18" charset="0"/>
                          <a:cs typeface="Gill Sans" charset="0"/>
                        </a:rPr>
                        <m:t>Available</m:t>
                      </m:r>
                      <m:r>
                        <a:rPr lang="en-GB" sz="2400" b="0" kern="0">
                          <a:latin typeface="Cambria Math" panose="02040503050406030204" pitchFamily="18" charset="0"/>
                          <a:cs typeface="Gill Sans" charset="0"/>
                        </a:rPr>
                        <m:t>:</m:t>
                      </m:r>
                      <m:d>
                        <m:dPr>
                          <m:begChr m:val="|"/>
                          <m:endChr m:val="|"/>
                          <m:ctrlPr>
                            <a:rPr lang="en-SE" sz="2400" b="0" i="1" kern="0">
                              <a:latin typeface="Cambria Math" panose="02040503050406030204" pitchFamily="18" charset="0"/>
                              <a:cs typeface="Gill Sans" charset="0"/>
                            </a:rPr>
                          </m:ctrlPr>
                        </m:dPr>
                        <m:e>
                          <m:r>
                            <a:rPr lang="en-GB" sz="2400" b="0" kern="0">
                              <a:latin typeface="Cambria Math" panose="02040503050406030204" pitchFamily="18" charset="0"/>
                              <a:cs typeface="Gill Sans" charset="0"/>
                            </a:rPr>
                            <m:t>5</m:t>
                          </m:r>
                        </m:e>
                      </m:d>
                    </m:oMath>
                  </m:oMathPara>
                </a14:m>
                <a:endParaRPr lang="en-SE" sz="2400" b="0" kern="0" dirty="0">
                  <a:latin typeface="Gill Sans" charset="0"/>
                  <a:cs typeface="Gill Sans" charset="0"/>
                </a:endParaRPr>
              </a:p>
            </p:txBody>
          </p:sp>
        </mc:Choice>
        <mc:Fallback xmlns="">
          <p:sp>
            <p:nvSpPr>
              <p:cNvPr id="128006" name="Object 3">
                <a:extLst>
                  <a:ext uri="{FF2B5EF4-FFF2-40B4-BE49-F238E27FC236}">
                    <a16:creationId xmlns:a16="http://schemas.microsoft.com/office/drawing/2014/main" id="{D733E9EA-4D44-2FDB-7DFB-1CCA55413039}"/>
                  </a:ext>
                </a:extLst>
              </p:cNvPr>
              <p:cNvSpPr txBox="1">
                <a:spLocks noRot="1" noChangeAspect="1" noMove="1" noResize="1" noEditPoints="1" noAdjustHandles="1" noChangeArrowheads="1" noChangeShapeType="1" noTextEdit="1"/>
              </p:cNvSpPr>
              <p:nvPr/>
            </p:nvSpPr>
            <p:spPr bwMode="auto">
              <a:xfrm>
                <a:off x="2971800" y="762000"/>
                <a:ext cx="6529387" cy="2387600"/>
              </a:xfrm>
              <a:prstGeom prst="rect">
                <a:avLst/>
              </a:prstGeom>
              <a:blipFill>
                <a:blip r:embed="rId2"/>
                <a:stretch>
                  <a:fillRect/>
                </a:stretch>
              </a:blipFill>
            </p:spPr>
            <p:txBody>
              <a:bodyPr/>
              <a:lstStyle/>
              <a:p>
                <a:r>
                  <a:rPr lang="en-SE">
                    <a:noFill/>
                  </a:rPr>
                  <a:t> </a:t>
                </a:r>
              </a:p>
            </p:txBody>
          </p:sp>
        </mc:Fallback>
      </mc:AlternateContent>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3739444" y="2903637"/>
            <a:ext cx="4368846" cy="478183"/>
          </a:xfrm>
        </p:spPr>
        <p:txBody>
          <a:bodyPr>
            <a:normAutofit/>
          </a:bodyPr>
          <a:lstStyle/>
          <a:p>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Two lawyers each grab two chopsticks and start eating. No other lawyers can eat.</a:t>
            </a:r>
          </a:p>
        </p:txBody>
      </p:sp>
      <mc:AlternateContent xmlns:mc="http://schemas.openxmlformats.org/markup-compatibility/2006" xmlns:a14="http://schemas.microsoft.com/office/drawing/2010/main">
        <mc:Choice Requires="a14">
          <p:sp>
            <p:nvSpPr>
              <p:cNvPr id="3" name="Object 3">
                <a:extLst>
                  <a:ext uri="{FF2B5EF4-FFF2-40B4-BE49-F238E27FC236}">
                    <a16:creationId xmlns:a16="http://schemas.microsoft.com/office/drawing/2014/main" id="{C12D90C4-78CA-392B-F3A9-86D0F16AF3D9}"/>
                  </a:ext>
                </a:extLst>
              </p:cNvPr>
              <p:cNvSpPr txBox="1"/>
              <p:nvPr/>
            </p:nvSpPr>
            <p:spPr bwMode="auto">
              <a:xfrm>
                <a:off x="2971800" y="35052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i="0" smtClean="0">
                          <a:solidFill>
                            <a:srgbClr val="000000"/>
                          </a:solidFill>
                          <a:latin typeface="Cambria Math" panose="02040503050406030204" pitchFamily="18" charset="0"/>
                        </a:rPr>
                        <m:t>Max</m:t>
                      </m:r>
                      <m:r>
                        <a:rPr lang="en-GB" sz="2400" b="0" i="0" smtClean="0">
                          <a:solidFill>
                            <a:srgbClr val="000000"/>
                          </a:solidFill>
                          <a:latin typeface="Cambria Math" panose="02040503050406030204" pitchFamily="18" charset="0"/>
                        </a:rPr>
                        <m:t>:</m:t>
                      </m:r>
                      <m:d>
                        <m:dPr>
                          <m:begChr m:val="|"/>
                          <m:endChr m:val="|"/>
                          <m:ctrlPr>
                            <a:rPr lang="en-SE" sz="2400" i="1" smtClean="0">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
                        </m:e>
                      </m:d>
                      <m:r>
                        <a:rPr lang="en-GB" sz="2400" b="1"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Allocation</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Total</m:t>
                      </m:r>
                      <m:r>
                        <a:rPr lang="en-GB" sz="2400" b="0" i="0" smtClean="0">
                          <a:solidFill>
                            <a:srgbClr val="000000"/>
                          </a:solidFill>
                          <a:latin typeface="Cambria Math" panose="02040503050406030204" pitchFamily="18" charset="0"/>
                        </a:rPr>
                        <m:t>: </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5</m:t>
                          </m:r>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Available</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1</m:t>
                          </m:r>
                        </m:e>
                      </m:d>
                    </m:oMath>
                  </m:oMathPara>
                </a14:m>
                <a:endParaRPr lang="en-SE" sz="2400" b="0" dirty="0"/>
              </a:p>
            </p:txBody>
          </p:sp>
        </mc:Choice>
        <mc:Fallback xmlns="">
          <p:sp>
            <p:nvSpPr>
              <p:cNvPr id="3" name="Object 3">
                <a:extLst>
                  <a:ext uri="{FF2B5EF4-FFF2-40B4-BE49-F238E27FC236}">
                    <a16:creationId xmlns:a16="http://schemas.microsoft.com/office/drawing/2014/main" id="{C12D90C4-78CA-392B-F3A9-86D0F16AF3D9}"/>
                  </a:ext>
                </a:extLst>
              </p:cNvPr>
              <p:cNvSpPr txBox="1">
                <a:spLocks noRot="1" noChangeAspect="1" noMove="1" noResize="1" noEditPoints="1" noAdjustHandles="1" noChangeArrowheads="1" noChangeShapeType="1" noTextEdit="1"/>
              </p:cNvSpPr>
              <p:nvPr/>
            </p:nvSpPr>
            <p:spPr bwMode="auto">
              <a:xfrm>
                <a:off x="2971800" y="3505200"/>
                <a:ext cx="6529387" cy="2387600"/>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89888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a:bodyPr>
          <a:lstStyle/>
          <a:p>
            <a:r>
              <a:rPr lang="en-GB" dirty="0"/>
              <a:t>If each lawyer has 2 arms, and there is a pile of chopsticks at the </a:t>
            </a:r>
            <a:r>
              <a:rPr lang="en-GB" dirty="0" err="1"/>
              <a:t>center</a:t>
            </a:r>
            <a:r>
              <a:rPr lang="en-GB" dirty="0"/>
              <a:t> of the table. Assume there are at least 2 chopsticks, so at least one lawyer can eat.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7ED22-D34C-809C-CB81-8B81311B2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672F65-707F-4882-0A07-6EE3AF8D8CD1}"/>
              </a:ext>
            </a:extLst>
          </p:cNvPr>
          <p:cNvSpPr>
            <a:spLocks noGrp="1"/>
          </p:cNvSpPr>
          <p:nvPr>
            <p:ph type="title"/>
          </p:nvPr>
        </p:nvSpPr>
        <p:spPr/>
        <p:txBody>
          <a:bodyPr/>
          <a:lstStyle/>
          <a:p>
            <a:r>
              <a:rPr lang="en-GB" dirty="0"/>
              <a:t>Quiz: Dining Lawyers I Answer</a:t>
            </a:r>
            <a:endParaRPr lang="en-SE" dirty="0"/>
          </a:p>
        </p:txBody>
      </p:sp>
      <p:sp>
        <p:nvSpPr>
          <p:cNvPr id="3" name="Content Placeholder 2">
            <a:extLst>
              <a:ext uri="{FF2B5EF4-FFF2-40B4-BE49-F238E27FC236}">
                <a16:creationId xmlns:a16="http://schemas.microsoft.com/office/drawing/2014/main" id="{9C000246-BEE0-8C19-82AA-B03E07199A78}"/>
              </a:ext>
            </a:extLst>
          </p:cNvPr>
          <p:cNvSpPr>
            <a:spLocks noGrp="1"/>
          </p:cNvSpPr>
          <p:nvPr>
            <p:ph idx="1"/>
          </p:nvPr>
        </p:nvSpPr>
        <p:spPr>
          <a:xfrm>
            <a:off x="685800" y="990600"/>
            <a:ext cx="10515600" cy="5105400"/>
          </a:xfrm>
        </p:spPr>
        <p:txBody>
          <a:bodyPr>
            <a:normAutofit/>
          </a:bodyPr>
          <a:lstStyle/>
          <a:p>
            <a:r>
              <a:rPr lang="en-GB" dirty="0"/>
              <a:t>ANS: No deadlocks, since there is only one type of resource, so it is not possible to have circular waiting.</a:t>
            </a:r>
          </a:p>
        </p:txBody>
      </p:sp>
    </p:spTree>
    <p:extLst>
      <p:ext uri="{BB962C8B-B14F-4D97-AF65-F5344CB8AC3E}">
        <p14:creationId xmlns:p14="http://schemas.microsoft.com/office/powerpoint/2010/main" val="9840419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98468</TotalTime>
  <Pages>60</Pages>
  <Words>2125</Words>
  <Application>Microsoft Office PowerPoint</Application>
  <PresentationFormat>Widescreen</PresentationFormat>
  <Paragraphs>263</Paragraphs>
  <Slides>17</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Arial MT</vt:lpstr>
      <vt:lpstr>Gill Sans</vt:lpstr>
      <vt:lpstr>Gill Sans Light</vt:lpstr>
      <vt:lpstr>宋体</vt:lpstr>
      <vt:lpstr>Arial</vt:lpstr>
      <vt:lpstr>Cambria Math</vt:lpstr>
      <vt:lpstr>Comic Sans MS</vt:lpstr>
      <vt:lpstr>Courier New</vt:lpstr>
      <vt:lpstr>Times New Roman</vt:lpstr>
      <vt:lpstr>Office</vt:lpstr>
      <vt:lpstr>Equation</vt:lpstr>
      <vt:lpstr>CSC 112: Computer Operating Systems Lecture 4   Deadlocks Exercises</vt:lpstr>
      <vt:lpstr>Banker’s Algorithm: 4 philosophers each holding his left fork</vt:lpstr>
      <vt:lpstr>Banker’s Algorithm: 4 philosophers each holding his left fork ANS</vt:lpstr>
      <vt:lpstr>Banker’s Algorithm: 5 philosophers each holding his left fork</vt:lpstr>
      <vt:lpstr>Multi-Armed Lawyers</vt:lpstr>
      <vt:lpstr>Example: 5 Lawyers, each with 2 arms, 5 chopsticks</vt:lpstr>
      <vt:lpstr>Quiz: Dining Lawyers I</vt:lpstr>
      <vt:lpstr>Quiz: Dining Lawyers I Answer</vt:lpstr>
      <vt:lpstr>Quiz: Dining Lawyers II </vt:lpstr>
      <vt:lpstr>Quiz: Dining Lawyers II Answer</vt:lpstr>
      <vt:lpstr>Quiz: Dining Lawyers III</vt:lpstr>
      <vt:lpstr>Quiz: Dining Lawyers III Answer</vt:lpstr>
      <vt:lpstr>Quiz: Dining Lawyers III</vt:lpstr>
      <vt:lpstr>Quiz: Dining Lawyers III Answer</vt:lpstr>
      <vt:lpstr>Quiz: Banker’s algorithm</vt:lpstr>
      <vt:lpstr>Quiz Solution: Banker’s algorithm</vt:lpstr>
      <vt:lpstr>Quiz: 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1044</cp:revision>
  <cp:lastPrinted>2022-03-15T20:14:46Z</cp:lastPrinted>
  <dcterms:created xsi:type="dcterms:W3CDTF">1995-08-12T11:37:26Z</dcterms:created>
  <dcterms:modified xsi:type="dcterms:W3CDTF">2025-02-27T12:58:16Z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