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69" r:id="rId3"/>
    <p:sldId id="414" r:id="rId4"/>
    <p:sldId id="417" r:id="rId5"/>
    <p:sldId id="420" r:id="rId6"/>
    <p:sldId id="1384" r:id="rId7"/>
    <p:sldId id="1386" r:id="rId8"/>
    <p:sldId id="1388" r:id="rId9"/>
    <p:sldId id="381" r:id="rId10"/>
    <p:sldId id="1383" r:id="rId1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8391" autoAdjust="0"/>
    <p:restoredTop sz="83268" autoAdjust="0"/>
  </p:normalViewPr>
  <p:slideViewPr>
    <p:cSldViewPr>
      <p:cViewPr varScale="1">
        <p:scale>
          <a:sx n="68" d="100"/>
          <a:sy n="68" d="100"/>
        </p:scale>
        <p:origin x="110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https://people.eecs.berkeley.edu/~kubitron/courses/cs162-F07/exams/fa07mt1-solutions.pdf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0937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533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917701"/>
            <a:ext cx="5435600" cy="207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4144963"/>
            <a:ext cx="5435600" cy="2074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28184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10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</a:t>
            </a:r>
            <a:r>
              <a:rPr lang="en-GB"/>
              <a:t>deadlock?</a:t>
            </a:r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22592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914400" y="-114300"/>
            <a:ext cx="103632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Banker’s Algorithm: 4 philosophers each holding his left fork</a:t>
            </a:r>
          </a:p>
        </p:txBody>
      </p:sp>
      <p:graphicFrame>
        <p:nvGraphicFramePr>
          <p:cNvPr id="1028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1725" y="3994116"/>
          <a:ext cx="2955925" cy="503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215640" progId="Equation.3">
                  <p:embed/>
                </p:oleObj>
              </mc:Choice>
              <mc:Fallback>
                <p:oleObj name="Equation" r:id="rId2" imgW="1269720" imgH="215640" progId="Equation.3">
                  <p:embed/>
                  <p:pic>
                    <p:nvPicPr>
                      <p:cNvPr id="10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25" y="3994116"/>
                        <a:ext cx="2955925" cy="503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8"/>
          <p:cNvGraphicFramePr>
            <a:graphicFrameLocks noChangeAspect="1"/>
          </p:cNvGraphicFramePr>
          <p:nvPr/>
        </p:nvGraphicFramePr>
        <p:xfrm>
          <a:off x="3802951" y="3994116"/>
          <a:ext cx="31924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15640" progId="Equation.3">
                  <p:embed/>
                </p:oleObj>
              </mc:Choice>
              <mc:Fallback>
                <p:oleObj name="Equation" r:id="rId4" imgW="1371600" imgH="215640" progId="Equation.3">
                  <p:embed/>
                  <p:pic>
                    <p:nvPicPr>
                      <p:cNvPr id="12800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951" y="3994116"/>
                        <a:ext cx="3192463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236889" y="4572491"/>
            <a:ext cx="7498644" cy="2305490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GB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Suppose we have 5 philosophers P1-P5, and 5 forks R1-R5; philosopher Pi has left fork Ri, and right fork R(i+1)%5. </a:t>
            </a:r>
            <a:r>
              <a:rPr lang="en-US" sz="240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Philosophers P1-P4 each is holding his left fork. </a:t>
            </a:r>
          </a:p>
          <a:p>
            <a:pPr marL="0" lvl="1" indent="0">
              <a:buClr>
                <a:schemeClr val="bg2"/>
              </a:buClr>
              <a:buSzPct val="90000"/>
              <a:buNone/>
            </a:pPr>
            <a:r>
              <a:rPr lang="en-US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Run Banker’s algorithm to check if the current state is safe. If yes, give a safe sequence of process completions and fill in the table with </a:t>
            </a:r>
            <a:r>
              <a:rPr lang="en-GB" altLang="zh-CN" sz="2400" b="0" dirty="0">
                <a:solidFill>
                  <a:schemeClr val="dk1"/>
                </a:solidFill>
                <a:latin typeface="Gill Sans" panose="020B0502020104020203"/>
                <a:ea typeface="+mn-ea"/>
                <a:cs typeface="+mn-cs"/>
              </a:rPr>
              <a:t>the sequence of process completions without deadlock, and available resources after the completion of each process. </a:t>
            </a:r>
            <a:endParaRPr lang="en-GB" sz="2400" b="0" dirty="0">
              <a:solidFill>
                <a:schemeClr val="dk1"/>
              </a:solidFill>
              <a:latin typeface="Gill Sans" panose="020B0502020104020203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48F32-7105-F523-4EAE-5327C48CD8D2}"/>
              </a:ext>
            </a:extLst>
          </p:cNvPr>
          <p:cNvSpPr txBox="1"/>
          <p:nvPr/>
        </p:nvSpPr>
        <p:spPr>
          <a:xfrm>
            <a:off x="9085949" y="66530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Need</a:t>
            </a:r>
            <a:endParaRPr lang="en-GB" sz="2000" b="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5F48E-4D2B-DAF1-28CE-BA931F96745F}"/>
              </a:ext>
            </a:extLst>
          </p:cNvPr>
          <p:cNvSpPr txBox="1"/>
          <p:nvPr/>
        </p:nvSpPr>
        <p:spPr>
          <a:xfrm>
            <a:off x="1468526" y="3610647"/>
            <a:ext cx="816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D9D62-8211-1F1E-F49C-EBA3C58E3070}"/>
              </a:ext>
            </a:extLst>
          </p:cNvPr>
          <p:cNvSpPr txBox="1"/>
          <p:nvPr/>
        </p:nvSpPr>
        <p:spPr>
          <a:xfrm>
            <a:off x="4595244" y="361064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6E861FC-D68E-CD7A-71ED-F7EE3565A0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4943" y="1067093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06E861FC-D68E-CD7A-71ED-F7EE3565A0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43" y="1067093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3B234D-8EEF-69B8-F734-88CCB6B9D4FA}"/>
              </a:ext>
            </a:extLst>
          </p:cNvPr>
          <p:cNvSpPr txBox="1"/>
          <p:nvPr/>
        </p:nvSpPr>
        <p:spPr>
          <a:xfrm>
            <a:off x="8453623" y="1050011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01D1F-5A27-8335-31EE-5669FD06E7E6}"/>
              </a:ext>
            </a:extLst>
          </p:cNvPr>
          <p:cNvSpPr txBox="1"/>
          <p:nvPr/>
        </p:nvSpPr>
        <p:spPr>
          <a:xfrm>
            <a:off x="8942884" y="105001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E8214-3FB5-91B2-80F8-17484AD63877}"/>
              </a:ext>
            </a:extLst>
          </p:cNvPr>
          <p:cNvSpPr txBox="1"/>
          <p:nvPr/>
        </p:nvSpPr>
        <p:spPr>
          <a:xfrm>
            <a:off x="8915400" y="1527065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4D9F6-2C29-49FE-7478-9A969ED09A4D}"/>
              </a:ext>
            </a:extLst>
          </p:cNvPr>
          <p:cNvSpPr txBox="1"/>
          <p:nvPr/>
        </p:nvSpPr>
        <p:spPr>
          <a:xfrm>
            <a:off x="9404661" y="1527065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F3498-9404-66C7-7A8C-A363B3A1D1C4}"/>
              </a:ext>
            </a:extLst>
          </p:cNvPr>
          <p:cNvSpPr txBox="1"/>
          <p:nvPr/>
        </p:nvSpPr>
        <p:spPr>
          <a:xfrm>
            <a:off x="9395178" y="2030813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164E4-6F67-B54A-0C81-6B60DEA49553}"/>
              </a:ext>
            </a:extLst>
          </p:cNvPr>
          <p:cNvSpPr txBox="1"/>
          <p:nvPr/>
        </p:nvSpPr>
        <p:spPr>
          <a:xfrm>
            <a:off x="9884439" y="2030813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58D34-74BD-42DF-3A70-43B8633A4CD7}"/>
              </a:ext>
            </a:extLst>
          </p:cNvPr>
          <p:cNvSpPr txBox="1"/>
          <p:nvPr/>
        </p:nvSpPr>
        <p:spPr>
          <a:xfrm>
            <a:off x="9909973" y="2498338"/>
            <a:ext cx="351378" cy="4924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0</a:t>
            </a:r>
            <a:endParaRPr lang="en-SE" sz="2500" dirty="0">
              <a:latin typeface="Gill Sans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92909-AC0F-0BD3-E533-A97C8A3E879C}"/>
              </a:ext>
            </a:extLst>
          </p:cNvPr>
          <p:cNvSpPr txBox="1"/>
          <p:nvPr/>
        </p:nvSpPr>
        <p:spPr>
          <a:xfrm>
            <a:off x="10309578" y="2498338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8CC8B-4443-B8A2-86A7-4BFFCC5566BD}"/>
              </a:ext>
            </a:extLst>
          </p:cNvPr>
          <p:cNvSpPr txBox="1"/>
          <p:nvPr/>
        </p:nvSpPr>
        <p:spPr>
          <a:xfrm>
            <a:off x="8456829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/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SE" sz="2800" dirty="0">
                  <a:latin typeface="Gill Sans Ligh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D4E9EC-CABB-0565-2361-B3660D3C5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47" y="2013210"/>
                <a:ext cx="11816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8006" name="Object 3"/>
          <p:cNvGraphicFramePr>
            <a:graphicFrameLocks noChangeAspect="1"/>
          </p:cNvGraphicFramePr>
          <p:nvPr/>
        </p:nvGraphicFramePr>
        <p:xfrm>
          <a:off x="1003299" y="1163636"/>
          <a:ext cx="2982912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96800" imgH="1117440" progId="Equation.3">
                  <p:embed/>
                </p:oleObj>
              </mc:Choice>
              <mc:Fallback>
                <p:oleObj name="Equation" r:id="rId9" imgW="1396800" imgH="1117440" progId="Equation.3">
                  <p:embed/>
                  <p:pic>
                    <p:nvPicPr>
                      <p:cNvPr id="12800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299" y="1163636"/>
                        <a:ext cx="2982912" cy="238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3"/>
          <p:cNvGraphicFramePr>
            <a:graphicFrameLocks noChangeAspect="1"/>
          </p:cNvGraphicFramePr>
          <p:nvPr/>
        </p:nvGraphicFramePr>
        <p:xfrm>
          <a:off x="4179887" y="1163637"/>
          <a:ext cx="2982913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0" imgH="1346040" progId="Equation.3">
                  <p:embed/>
                </p:oleObj>
              </mc:Choice>
              <mc:Fallback>
                <p:oleObj name="Equation" r:id="rId6" imgW="1396800" imgH="1346040" progId="Equation.3">
                  <p:embed/>
                  <p:pic>
                    <p:nvPicPr>
                      <p:cNvPr id="1280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7" y="1163637"/>
                        <a:ext cx="2982913" cy="287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DBE40B-C37E-C8D3-9D0B-8C48393558F5}"/>
              </a:ext>
            </a:extLst>
          </p:cNvPr>
          <p:cNvSpPr txBox="1"/>
          <p:nvPr/>
        </p:nvSpPr>
        <p:spPr>
          <a:xfrm>
            <a:off x="2385678" y="693586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Max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63CBFE-61EF-B700-4D81-5BDE32A5AFDE}"/>
              </a:ext>
            </a:extLst>
          </p:cNvPr>
          <p:cNvSpPr txBox="1"/>
          <p:nvPr/>
        </p:nvSpPr>
        <p:spPr>
          <a:xfrm>
            <a:off x="5094287" y="69358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Allocation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A88EC0-AFB4-5912-5848-75A0D718DF59}"/>
              </a:ext>
            </a:extLst>
          </p:cNvPr>
          <p:cNvSpPr txBox="1"/>
          <p:nvPr/>
        </p:nvSpPr>
        <p:spPr>
          <a:xfrm>
            <a:off x="10318503" y="2990781"/>
            <a:ext cx="344966" cy="4770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Gill Sans Light"/>
              </a:rPr>
              <a:t>1</a:t>
            </a:r>
            <a:endParaRPr lang="en-SE" sz="2500" dirty="0">
              <a:latin typeface="Gill Sans Light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AA265A89-5866-B501-86D7-8D41859F0403}"/>
              </a:ext>
            </a:extLst>
          </p:cNvPr>
          <p:cNvGraphicFramePr>
            <a:graphicFrameLocks/>
          </p:cNvGraphicFramePr>
          <p:nvPr/>
        </p:nvGraphicFramePr>
        <p:xfrm>
          <a:off x="8091273" y="4084320"/>
          <a:ext cx="3310566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761">
                  <a:extLst>
                    <a:ext uri="{9D8B030D-6E8A-4147-A177-3AD203B41FA5}">
                      <a16:colId xmlns:a16="http://schemas.microsoft.com/office/drawing/2014/main" val="1619986141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558990718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817522056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7933147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2599289334"/>
                    </a:ext>
                  </a:extLst>
                </a:gridCol>
                <a:gridCol w="551761">
                  <a:extLst>
                    <a:ext uri="{9D8B030D-6E8A-4147-A177-3AD203B41FA5}">
                      <a16:colId xmlns:a16="http://schemas.microsoft.com/office/drawing/2014/main" val="3771836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R1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R2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R3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R4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R5</a:t>
                      </a:r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6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1</a:t>
                      </a:r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2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4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2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9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2776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7F2632B-010E-7595-9FB6-99BB3A75B80A}"/>
              </a:ext>
            </a:extLst>
          </p:cNvPr>
          <p:cNvSpPr txBox="1"/>
          <p:nvPr/>
        </p:nvSpPr>
        <p:spPr>
          <a:xfrm>
            <a:off x="8231879" y="3406455"/>
            <a:ext cx="3169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Available resources after completion of each 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7176-6D53-DD91-2D8E-422B727B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Lawyers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6A1-3E13-A94F-063A-2C32586CB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562600"/>
          </a:xfrm>
        </p:spPr>
        <p:txBody>
          <a:bodyPr>
            <a:normAutofit/>
          </a:bodyPr>
          <a:lstStyle/>
          <a:p>
            <a:r>
              <a:rPr lang="en-GB" dirty="0"/>
              <a:t>Consider a large table with IDENTICAL multi-armed alien lawyers. In the </a:t>
            </a:r>
            <a:r>
              <a:rPr lang="en-GB" dirty="0" err="1"/>
              <a:t>center</a:t>
            </a:r>
            <a:r>
              <a:rPr lang="en-GB" dirty="0"/>
              <a:t> is a pile of chopsticks. In order to eat, a lawyer must have one chopstick in each hand. The lawyers are so busy talking that they can only grab one chopstick at a time. Design a deadlock-free algorithm using monitors and Bankers algorithm. Assume total number of chopsticks &gt;= number of hands of each lawyer, so at least one lawyer can eat.</a:t>
            </a:r>
          </a:p>
          <a:p>
            <a:r>
              <a:rPr lang="en-GB" dirty="0"/>
              <a:t>It is not a generalization of the 2-armed Dining Philosophers problem. Since the chopsticks are in a pile at </a:t>
            </a:r>
            <a:r>
              <a:rPr lang="en-GB" dirty="0" err="1"/>
              <a:t>center</a:t>
            </a:r>
            <a:r>
              <a:rPr lang="en-GB" dirty="0"/>
              <a:t> of the table, we should model them as a single resource with multiple instances, instead of multiple resources for the Dining Philosophers, where each fork (chopstick) has a fixed position in-between two philosophers. Hence the R and C matrices have a single </a:t>
            </a:r>
            <a:r>
              <a:rPr lang="en-GB"/>
              <a:t>column.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8E381C-BBBB-E844-A692-437444C89492}"/>
              </a:ext>
            </a:extLst>
          </p:cNvPr>
          <p:cNvSpPr/>
          <p:nvPr/>
        </p:nvSpPr>
        <p:spPr bwMode="auto">
          <a:xfrm>
            <a:off x="4267200" y="6477000"/>
            <a:ext cx="4419600" cy="30480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GB" sz="1400" b="0" dirty="0">
                <a:latin typeface="Gill Sans" panose="020B0502020104020203"/>
              </a:rPr>
              <a:t>Ack: this example is taken from UC Berkeley CS162 course.</a:t>
            </a:r>
            <a:endParaRPr kumimoji="0" lang="en-S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912534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035D-F5B9-F2C6-59A2-7DE1BCA7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>
            <a:extLst>
              <a:ext uri="{FF2B5EF4-FFF2-40B4-BE49-F238E27FC236}">
                <a16:creationId xmlns:a16="http://schemas.microsoft.com/office/drawing/2014/main" id="{D1236058-8546-8757-C024-E7ACC5EBEB3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981200" y="-1143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Example: 5 Lawyers, each with 2 arms, 5 chopsticks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/>
              <p:nvPr/>
            </p:nvSpPr>
            <p:spPr bwMode="auto">
              <a:xfrm>
                <a:off x="0" y="2235200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SE" sz="3200" b="0" dirty="0"/>
              </a:p>
            </p:txBody>
          </p:sp>
        </mc:Choice>
        <mc:Fallback xmlns="">
          <p:sp>
            <p:nvSpPr>
              <p:cNvPr id="128006" name="Object 3">
                <a:extLst>
                  <a:ext uri="{FF2B5EF4-FFF2-40B4-BE49-F238E27FC236}">
                    <a16:creationId xmlns:a16="http://schemas.microsoft.com/office/drawing/2014/main" id="{D733E9EA-4D44-2FDB-7DFB-1CCA5541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235200"/>
                <a:ext cx="6529387" cy="2387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A9DF53D-E8B6-2D43-AF98-8670D7BD153D}"/>
              </a:ext>
            </a:extLst>
          </p:cNvPr>
          <p:cNvSpPr txBox="1"/>
          <p:nvPr/>
        </p:nvSpPr>
        <p:spPr>
          <a:xfrm>
            <a:off x="3962400" y="762000"/>
            <a:ext cx="46875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 Request matrix R (</a:t>
            </a:r>
            <a:r>
              <a:rPr lang="en-GB" sz="2000" b="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NumArms</a:t>
            </a:r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=2)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Current allocation matrix C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in existence E</a:t>
            </a:r>
          </a:p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available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383810C9-DF9E-5963-DF9D-4ED86D8D8BEC}"/>
                  </a:ext>
                </a:extLst>
              </p:cNvPr>
              <p:cNvSpPr txBox="1"/>
              <p:nvPr/>
            </p:nvSpPr>
            <p:spPr bwMode="auto">
              <a:xfrm>
                <a:off x="6172200" y="2230783"/>
                <a:ext cx="6529387" cy="2387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3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32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32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S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SE" sz="3200" b="0" dirty="0"/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383810C9-DF9E-5963-DF9D-4ED86D8D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2230783"/>
                <a:ext cx="6529387" cy="2387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4E313D-DF96-E850-F367-13C977EC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876800"/>
            <a:ext cx="4368846" cy="478183"/>
          </a:xfrm>
        </p:spPr>
        <p:txBody>
          <a:bodyPr>
            <a:normAutofit/>
          </a:bodyPr>
          <a:lstStyle/>
          <a:p>
            <a:r>
              <a:rPr lang="en-GB" dirty="0"/>
              <a:t>Initially, all chopsticks are free.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2F49F-8484-BF8A-E401-8537506797F6}"/>
              </a:ext>
            </a:extLst>
          </p:cNvPr>
          <p:cNvSpPr txBox="1">
            <a:spLocks/>
          </p:cNvSpPr>
          <p:nvPr/>
        </p:nvSpPr>
        <p:spPr bwMode="auto">
          <a:xfrm>
            <a:off x="6858000" y="4876800"/>
            <a:ext cx="44958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 fontScale="92500"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b="0" kern="0" dirty="0"/>
              <a:t>Two lawyers grab two chopsticks each and start eating. No other lawyers can eat.</a:t>
            </a:r>
          </a:p>
        </p:txBody>
      </p:sp>
    </p:spTree>
    <p:extLst>
      <p:ext uri="{BB962C8B-B14F-4D97-AF65-F5344CB8AC3E}">
        <p14:creationId xmlns:p14="http://schemas.microsoft.com/office/powerpoint/2010/main" val="189888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AE9-0C56-1BC7-737D-9D60B38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1BCA-C95E-530C-11CF-544C9B09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possible for the system to get into deadlock?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82380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(There is no other constraint on the numbers of knives, forks, or lawyers.)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 fork 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2 knives atomically</a:t>
            </a:r>
          </a:p>
          <a:p>
            <a:r>
              <a:rPr lang="en-GB" dirty="0"/>
              <a:t>(2) Pick up 2 forks atomically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another knife</a:t>
            </a:r>
          </a:p>
          <a:p>
            <a:r>
              <a:rPr lang="en-GB" dirty="0"/>
              <a:t>(3) Pick up a fork </a:t>
            </a:r>
          </a:p>
          <a:p>
            <a:r>
              <a:rPr lang="en-GB" dirty="0"/>
              <a:t>(4) Pick up another fork</a:t>
            </a:r>
          </a:p>
          <a:p>
            <a:r>
              <a:rPr lang="en-GB" dirty="0"/>
              <a:t>(5) Eat</a:t>
            </a:r>
          </a:p>
          <a:p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/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282522-2241-2BF8-0AD4-91AC8515D634}"/>
              </a:ext>
            </a:extLst>
          </p:cNvPr>
          <p:cNvSpPr txBox="1"/>
          <p:nvPr/>
        </p:nvSpPr>
        <p:spPr>
          <a:xfrm>
            <a:off x="5364212" y="4400522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in existence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F3C78-150B-401A-3DF8-FF4B619D2820}"/>
              </a:ext>
            </a:extLst>
          </p:cNvPr>
          <p:cNvSpPr txBox="1"/>
          <p:nvPr/>
        </p:nvSpPr>
        <p:spPr>
          <a:xfrm>
            <a:off x="8836255" y="4400522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available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9" y="1676400"/>
            <a:ext cx="5100637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threads P0 through P4; 4 resource types with 10, 5, 6, 5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Current system state  encoded in matrices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R, C </a:t>
            </a: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and vector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E.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/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blipFill>
                <a:blip r:embed="rId5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DDFDB70-DB09-A8AE-ECFA-29BC2D3C2A06}"/>
              </a:ext>
            </a:extLst>
          </p:cNvPr>
          <p:cNvSpPr txBox="1"/>
          <p:nvPr/>
        </p:nvSpPr>
        <p:spPr>
          <a:xfrm>
            <a:off x="5377716" y="1998174"/>
            <a:ext cx="252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 Request 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68693-DC80-5EB2-C55A-1A4F500873ED}"/>
              </a:ext>
            </a:extLst>
          </p:cNvPr>
          <p:cNvSpPr txBox="1"/>
          <p:nvPr/>
        </p:nvSpPr>
        <p:spPr>
          <a:xfrm>
            <a:off x="8821425" y="1998174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Current allocation matrix</a:t>
            </a:r>
          </a:p>
        </p:txBody>
      </p:sp>
    </p:spTree>
    <p:extLst>
      <p:ext uri="{BB962C8B-B14F-4D97-AF65-F5344CB8AC3E}">
        <p14:creationId xmlns:p14="http://schemas.microsoft.com/office/powerpoint/2010/main" val="223847337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98475</TotalTime>
  <Pages>60</Pages>
  <Words>966</Words>
  <Application>Microsoft Office PowerPoint</Application>
  <PresentationFormat>Widescreen</PresentationFormat>
  <Paragraphs>113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 MT</vt:lpstr>
      <vt:lpstr>Gill Sans</vt:lpstr>
      <vt:lpstr>Gill Sans Light</vt:lpstr>
      <vt:lpstr>宋体</vt:lpstr>
      <vt:lpstr>Arial</vt:lpstr>
      <vt:lpstr>Cambria Math</vt:lpstr>
      <vt:lpstr>Comic Sans MS</vt:lpstr>
      <vt:lpstr>Courier New</vt:lpstr>
      <vt:lpstr>Office</vt:lpstr>
      <vt:lpstr>Equation</vt:lpstr>
      <vt:lpstr>CSC 112: Computer Operating Systems Lecture 4   Deadlocks Exercises</vt:lpstr>
      <vt:lpstr>Banker’s Algorithm: 4 philosophers each holding his left fork</vt:lpstr>
      <vt:lpstr>Multi-Armed Lawyers</vt:lpstr>
      <vt:lpstr>Example: 5 Lawyers, each with 2 arms, 5 chopsticks</vt:lpstr>
      <vt:lpstr>Quiz: Dining Lawyers I</vt:lpstr>
      <vt:lpstr>Quiz: Dining Lawyers I </vt:lpstr>
      <vt:lpstr>Quiz: Dining Lawyers II</vt:lpstr>
      <vt:lpstr>Quiz: Dining Lawyers III</vt:lpstr>
      <vt:lpstr>Quiz: Banker’s algorithm</vt:lpstr>
      <vt:lpstr>Quiz: Deadlocks II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1042</cp:revision>
  <cp:lastPrinted>2022-03-15T20:14:46Z</cp:lastPrinted>
  <dcterms:created xsi:type="dcterms:W3CDTF">1995-08-12T11:37:26Z</dcterms:created>
  <dcterms:modified xsi:type="dcterms:W3CDTF">2025-02-27T12:58:46Z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