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1" r:id="rId3"/>
    <p:sldId id="265" r:id="rId4"/>
    <p:sldId id="264" r:id="rId5"/>
    <p:sldId id="266" r:id="rId6"/>
    <p:sldId id="263"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A2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069"/>
    <p:restoredTop sz="94671"/>
  </p:normalViewPr>
  <p:slideViewPr>
    <p:cSldViewPr snapToGrid="0" snapToObjects="1">
      <p:cViewPr varScale="1">
        <p:scale>
          <a:sx n="78" d="100"/>
          <a:sy n="78" d="100"/>
        </p:scale>
        <p:origin x="1944" y="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A0EB13-15AA-4F17-85B5-7D7BBF18EB40}" type="datetimeFigureOut">
              <a:rPr lang="en-SE" smtClean="0"/>
              <a:t>2025-04-04</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E8CD21-1CCD-4923-99C6-950C27132222}" type="slidenum">
              <a:rPr lang="en-SE" smtClean="0"/>
              <a:t>‹#›</a:t>
            </a:fld>
            <a:endParaRPr lang="en-SE"/>
          </a:p>
        </p:txBody>
      </p:sp>
    </p:spTree>
    <p:extLst>
      <p:ext uri="{BB962C8B-B14F-4D97-AF65-F5344CB8AC3E}">
        <p14:creationId xmlns:p14="http://schemas.microsoft.com/office/powerpoint/2010/main" val="10845408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   </a:t>
            </a:r>
            <a:endParaRPr lang="en-SE"/>
          </a:p>
        </p:txBody>
      </p:sp>
      <p:sp>
        <p:nvSpPr>
          <p:cNvPr id="4" name="Slide Number Placeholder 3"/>
          <p:cNvSpPr>
            <a:spLocks noGrp="1"/>
          </p:cNvSpPr>
          <p:nvPr>
            <p:ph type="sldNum" sz="quarter" idx="5"/>
          </p:nvPr>
        </p:nvSpPr>
        <p:spPr/>
        <p:txBody>
          <a:bodyPr/>
          <a:lstStyle/>
          <a:p>
            <a:fld id="{6AE8CD21-1CCD-4923-99C6-950C27132222}" type="slidenum">
              <a:rPr lang="en-SE" smtClean="0"/>
              <a:t>2</a:t>
            </a:fld>
            <a:endParaRPr lang="en-SE"/>
          </a:p>
        </p:txBody>
      </p:sp>
    </p:spTree>
    <p:extLst>
      <p:ext uri="{BB962C8B-B14F-4D97-AF65-F5344CB8AC3E}">
        <p14:creationId xmlns:p14="http://schemas.microsoft.com/office/powerpoint/2010/main" val="36054862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Recommended book: Algorithms, 4th Edition by Robert Sedgewick and Kevin Wayne.</a:t>
            </a:r>
          </a:p>
          <a:p>
            <a:endParaRPr lang="en-SE" dirty="0"/>
          </a:p>
        </p:txBody>
      </p:sp>
      <p:sp>
        <p:nvSpPr>
          <p:cNvPr id="4" name="Slide Number Placeholder 3"/>
          <p:cNvSpPr>
            <a:spLocks noGrp="1"/>
          </p:cNvSpPr>
          <p:nvPr>
            <p:ph type="sldNum" sz="quarter" idx="5"/>
          </p:nvPr>
        </p:nvSpPr>
        <p:spPr/>
        <p:txBody>
          <a:bodyPr/>
          <a:lstStyle/>
          <a:p>
            <a:fld id="{6AE8CD21-1CCD-4923-99C6-950C27132222}" type="slidenum">
              <a:rPr lang="en-SE" smtClean="0"/>
              <a:t>4</a:t>
            </a:fld>
            <a:endParaRPr lang="en-SE"/>
          </a:p>
        </p:txBody>
      </p:sp>
    </p:spTree>
    <p:extLst>
      <p:ext uri="{BB962C8B-B14F-4D97-AF65-F5344CB8AC3E}">
        <p14:creationId xmlns:p14="http://schemas.microsoft.com/office/powerpoint/2010/main" val="4139870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4/4/2025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4/4/2025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4/4/2025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4/4/2025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4/4/2025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guhofstra.github.io/CSC112Sp25/"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iscord.gg/wEP6dhGqS8" TargetMode="External"/><Relationship Id="rId2" Type="http://schemas.openxmlformats.org/officeDocument/2006/relationships/hyperlink" Target="https://guhofstra.github.io/CSC112Sp25/" TargetMode="External"/><Relationship Id="rId1" Type="http://schemas.openxmlformats.org/officeDocument/2006/relationships/slideLayout" Target="../slideLayouts/slideLayout2.xml"/><Relationship Id="rId4" Type="http://schemas.openxmlformats.org/officeDocument/2006/relationships/hyperlink" Target="https://docs.google.com/forms/d/e/1FAIpQLSdEXu6cKqT72TQ3JUrQa6d48kefySLqW3tT5WMvuJBmDRarXA/viewform"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cs162.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youtube.com/playlist?list=PLF2K2xZjNEf97A_uBCwEl61sdxWVP7VWC"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746697"/>
            <a:ext cx="7772400" cy="1470025"/>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t>0</a:t>
            </a:r>
            <a:br>
              <a:rPr lang="en-US" altLang="zh-CN" dirty="0">
                <a:solidFill>
                  <a:schemeClr val="accent1"/>
                </a:solidFill>
              </a:rPr>
            </a:br>
            <a:r>
              <a:rPr lang="en-US" altLang="zh-CN" dirty="0">
                <a:solidFill>
                  <a:schemeClr val="accent1"/>
                </a:solidFill>
              </a:rPr>
              <a:t>CSC</a:t>
            </a:r>
            <a:r>
              <a:rPr lang="zh-CN" altLang="en-US" dirty="0">
                <a:solidFill>
                  <a:schemeClr val="accent1"/>
                </a:solidFill>
              </a:rPr>
              <a:t> </a:t>
            </a:r>
            <a:r>
              <a:rPr lang="en-US" altLang="zh-CN" dirty="0"/>
              <a:t>112</a:t>
            </a:r>
            <a:r>
              <a:rPr lang="en-US" altLang="zh-CN" dirty="0">
                <a:solidFill>
                  <a:schemeClr val="accent1"/>
                </a:solidFill>
              </a:rPr>
              <a:t> Course Overview</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Logistics</a:t>
            </a:r>
          </a:p>
        </p:txBody>
      </p:sp>
      <p:sp>
        <p:nvSpPr>
          <p:cNvPr id="3" name="Content Placeholder 2"/>
          <p:cNvSpPr>
            <a:spLocks noGrp="1"/>
          </p:cNvSpPr>
          <p:nvPr>
            <p:ph idx="1"/>
          </p:nvPr>
        </p:nvSpPr>
        <p:spPr/>
        <p:txBody>
          <a:bodyPr>
            <a:normAutofit lnSpcReduction="10000"/>
          </a:bodyPr>
          <a:lstStyle/>
          <a:p>
            <a:pPr>
              <a:lnSpc>
                <a:spcPct val="150000"/>
              </a:lnSpc>
            </a:pPr>
            <a:r>
              <a:rPr lang="en-US" b="1" dirty="0"/>
              <a:t>Instructor: </a:t>
            </a:r>
            <a:r>
              <a:rPr lang="en-US" dirty="0"/>
              <a:t>Dr. Zonghua Gu</a:t>
            </a:r>
          </a:p>
          <a:p>
            <a:pPr>
              <a:lnSpc>
                <a:spcPct val="150000"/>
              </a:lnSpc>
            </a:pPr>
            <a:r>
              <a:rPr lang="en-US" b="1" dirty="0"/>
              <a:t>Email: </a:t>
            </a:r>
            <a:r>
              <a:rPr lang="en-US" dirty="0"/>
              <a:t>Zonghua.Gu@hofstra.edu</a:t>
            </a:r>
          </a:p>
          <a:p>
            <a:pPr>
              <a:lnSpc>
                <a:spcPct val="150000"/>
              </a:lnSpc>
            </a:pPr>
            <a:r>
              <a:rPr lang="en-US" b="1" dirty="0"/>
              <a:t>Office:</a:t>
            </a:r>
            <a:r>
              <a:rPr lang="en-US" dirty="0"/>
              <a:t> SIC 219</a:t>
            </a:r>
          </a:p>
          <a:p>
            <a:pPr>
              <a:lnSpc>
                <a:spcPct val="150000"/>
              </a:lnSpc>
            </a:pPr>
            <a:r>
              <a:rPr lang="en-US" b="1" dirty="0"/>
              <a:t>Office hours: </a:t>
            </a:r>
            <a:r>
              <a:rPr lang="en-US" dirty="0"/>
              <a:t>Tue 3:00-5:00 </a:t>
            </a:r>
            <a:r>
              <a:rPr lang="en-US" altLang="zh-CN" dirty="0"/>
              <a:t>pm</a:t>
            </a:r>
          </a:p>
          <a:p>
            <a:pPr>
              <a:lnSpc>
                <a:spcPct val="150000"/>
              </a:lnSpc>
            </a:pPr>
            <a:r>
              <a:rPr lang="en-GB" b="1" dirty="0"/>
              <a:t>Course website: </a:t>
            </a:r>
            <a:r>
              <a:rPr lang="en-GB" dirty="0">
                <a:hlinkClick r:id="rId3"/>
              </a:rPr>
              <a:t>https://guhofstra.github.io/CSC112Sp25/</a:t>
            </a:r>
            <a:r>
              <a:rPr lang="en-GB" dirty="0"/>
              <a:t> </a:t>
            </a:r>
          </a:p>
          <a:p>
            <a:pPr>
              <a:lnSpc>
                <a:spcPct val="150000"/>
              </a:lnSpc>
            </a:pPr>
            <a:r>
              <a:rPr lang="en-GB" b="1" dirty="0"/>
              <a:t>Two sections:</a:t>
            </a:r>
          </a:p>
          <a:p>
            <a:pPr lvl="1">
              <a:lnSpc>
                <a:spcPct val="150000"/>
              </a:lnSpc>
            </a:pPr>
            <a:r>
              <a:rPr lang="en-US" dirty="0"/>
              <a:t>CSC-112-01SIC 0230 MW 11:20 AM-12:45 PM</a:t>
            </a:r>
          </a:p>
          <a:p>
            <a:pPr lvl="1">
              <a:lnSpc>
                <a:spcPct val="150000"/>
              </a:lnSpc>
            </a:pPr>
            <a:r>
              <a:rPr lang="en-US" dirty="0"/>
              <a:t>CSC-112-B SIC 0126 MW 6:00 PM-7:25 PM</a:t>
            </a:r>
          </a:p>
        </p:txBody>
      </p:sp>
    </p:spTree>
    <p:extLst>
      <p:ext uri="{BB962C8B-B14F-4D97-AF65-F5344CB8AC3E}">
        <p14:creationId xmlns:p14="http://schemas.microsoft.com/office/powerpoint/2010/main" val="1550598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0DB64-B245-D46D-B4A0-7B8C92A75D16}"/>
              </a:ext>
            </a:extLst>
          </p:cNvPr>
          <p:cNvSpPr>
            <a:spLocks noGrp="1"/>
          </p:cNvSpPr>
          <p:nvPr>
            <p:ph type="title"/>
          </p:nvPr>
        </p:nvSpPr>
        <p:spPr/>
        <p:txBody>
          <a:bodyPr/>
          <a:lstStyle/>
          <a:p>
            <a:r>
              <a:rPr lang="en-GB" dirty="0"/>
              <a:t>Discord Channel and Feedback Form</a:t>
            </a:r>
            <a:endParaRPr lang="en-SE" dirty="0"/>
          </a:p>
        </p:txBody>
      </p:sp>
      <p:sp>
        <p:nvSpPr>
          <p:cNvPr id="3" name="Content Placeholder 2">
            <a:extLst>
              <a:ext uri="{FF2B5EF4-FFF2-40B4-BE49-F238E27FC236}">
                <a16:creationId xmlns:a16="http://schemas.microsoft.com/office/drawing/2014/main" id="{4C753F46-04DC-0E7F-B563-1C508D6328EA}"/>
              </a:ext>
            </a:extLst>
          </p:cNvPr>
          <p:cNvSpPr>
            <a:spLocks noGrp="1"/>
          </p:cNvSpPr>
          <p:nvPr>
            <p:ph idx="1"/>
          </p:nvPr>
        </p:nvSpPr>
        <p:spPr/>
        <p:txBody>
          <a:bodyPr/>
          <a:lstStyle/>
          <a:p>
            <a:r>
              <a:rPr lang="en-GB" dirty="0"/>
              <a:t>On </a:t>
            </a:r>
            <a:r>
              <a:rPr lang="en-GB" dirty="0">
                <a:hlinkClick r:id="rId2"/>
              </a:rPr>
              <a:t>https://guhofstra.github.io/CSC112Sp25/</a:t>
            </a:r>
            <a:r>
              <a:rPr lang="en-GB" dirty="0"/>
              <a:t> </a:t>
            </a:r>
          </a:p>
          <a:p>
            <a:r>
              <a:rPr lang="en-GB" dirty="0"/>
              <a:t>Join the </a:t>
            </a:r>
            <a:r>
              <a:rPr lang="en-GB" dirty="0">
                <a:hlinkClick r:id="rId3"/>
              </a:rPr>
              <a:t>Discord channel</a:t>
            </a:r>
            <a:endParaRPr lang="en-GB" dirty="0"/>
          </a:p>
          <a:p>
            <a:pPr lvl="1"/>
            <a:r>
              <a:rPr lang="en-GB" dirty="0"/>
              <a:t>Used for all announcements and Q&amp;A</a:t>
            </a:r>
          </a:p>
          <a:p>
            <a:r>
              <a:rPr lang="en-GB" dirty="0"/>
              <a:t>Use the </a:t>
            </a:r>
            <a:r>
              <a:rPr lang="en-GB" dirty="0">
                <a:hlinkClick r:id="rId4"/>
              </a:rPr>
              <a:t>anonymous feedback form </a:t>
            </a:r>
            <a:r>
              <a:rPr lang="en-GB" dirty="0"/>
              <a:t>anytime to provide your comments and suggestions for me.</a:t>
            </a:r>
          </a:p>
          <a:p>
            <a:endParaRPr lang="en-SE" dirty="0"/>
          </a:p>
        </p:txBody>
      </p:sp>
    </p:spTree>
    <p:extLst>
      <p:ext uri="{BB962C8B-B14F-4D97-AF65-F5344CB8AC3E}">
        <p14:creationId xmlns:p14="http://schemas.microsoft.com/office/powerpoint/2010/main" val="178653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 Textbook</a:t>
            </a:r>
          </a:p>
        </p:txBody>
      </p:sp>
      <p:sp>
        <p:nvSpPr>
          <p:cNvPr id="3" name="Content Placeholder 2"/>
          <p:cNvSpPr>
            <a:spLocks noGrp="1"/>
          </p:cNvSpPr>
          <p:nvPr>
            <p:ph idx="1"/>
          </p:nvPr>
        </p:nvSpPr>
        <p:spPr/>
        <p:txBody>
          <a:bodyPr>
            <a:normAutofit/>
          </a:bodyPr>
          <a:lstStyle/>
          <a:p>
            <a:pPr fontAlgn="base">
              <a:lnSpc>
                <a:spcPct val="130000"/>
              </a:lnSpc>
              <a:spcAft>
                <a:spcPts val="0"/>
              </a:spcAft>
            </a:pPr>
            <a:r>
              <a:rPr lang="en-US" dirty="0"/>
              <a:t>No required textbook. </a:t>
            </a:r>
          </a:p>
          <a:p>
            <a:pPr fontAlgn="base">
              <a:lnSpc>
                <a:spcPct val="130000"/>
              </a:lnSpc>
            </a:pPr>
            <a:r>
              <a:rPr lang="en-US" dirty="0"/>
              <a:t>Course contents are </a:t>
            </a:r>
            <a:r>
              <a:rPr lang="en-GB" dirty="0"/>
              <a:t>heavily based on UC Berkeley CS 162: Operating Systems and System Programming</a:t>
            </a:r>
          </a:p>
          <a:p>
            <a:pPr lvl="1" fontAlgn="base">
              <a:lnSpc>
                <a:spcPct val="130000"/>
              </a:lnSpc>
            </a:pPr>
            <a:r>
              <a:rPr lang="en-GB" dirty="0">
                <a:hlinkClick r:id="rId3"/>
              </a:rPr>
              <a:t>https://cs162.org/</a:t>
            </a:r>
            <a:endParaRPr lang="en-GB" dirty="0"/>
          </a:p>
          <a:p>
            <a:pPr lvl="1" fontAlgn="base">
              <a:lnSpc>
                <a:spcPct val="130000"/>
              </a:lnSpc>
            </a:pPr>
            <a:r>
              <a:rPr lang="fr-FR" dirty="0"/>
              <a:t>Lectures 2020: </a:t>
            </a:r>
            <a:r>
              <a:rPr lang="fr-FR" dirty="0">
                <a:hlinkClick r:id="rId4"/>
              </a:rPr>
              <a:t>https://www.youtube.com/playlist?list=PLF2K2xZjNEf97A_uBCwEl61sdxWVP7VWC</a:t>
            </a:r>
            <a:r>
              <a:rPr lang="fr-FR" dirty="0"/>
              <a:t> </a:t>
            </a:r>
            <a:endParaRPr lang="en-US" dirty="0"/>
          </a:p>
        </p:txBody>
      </p:sp>
    </p:spTree>
    <p:extLst>
      <p:ext uri="{BB962C8B-B14F-4D97-AF65-F5344CB8AC3E}">
        <p14:creationId xmlns:p14="http://schemas.microsoft.com/office/powerpoint/2010/main" val="52125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DF503-556C-2336-E1F2-3FF989A94FC6}"/>
              </a:ext>
            </a:extLst>
          </p:cNvPr>
          <p:cNvSpPr>
            <a:spLocks noGrp="1"/>
          </p:cNvSpPr>
          <p:nvPr>
            <p:ph type="title"/>
          </p:nvPr>
        </p:nvSpPr>
        <p:spPr/>
        <p:txBody>
          <a:bodyPr/>
          <a:lstStyle/>
          <a:p>
            <a:r>
              <a:rPr lang="en-US" dirty="0"/>
              <a:t>Lab Assignments</a:t>
            </a:r>
            <a:endParaRPr lang="en-SE" dirty="0"/>
          </a:p>
        </p:txBody>
      </p:sp>
      <p:sp>
        <p:nvSpPr>
          <p:cNvPr id="3" name="Content Placeholder 2">
            <a:extLst>
              <a:ext uri="{FF2B5EF4-FFF2-40B4-BE49-F238E27FC236}">
                <a16:creationId xmlns:a16="http://schemas.microsoft.com/office/drawing/2014/main" id="{73B5D58E-C189-E68D-1A4E-DF494F94B82C}"/>
              </a:ext>
            </a:extLst>
          </p:cNvPr>
          <p:cNvSpPr>
            <a:spLocks noGrp="1"/>
          </p:cNvSpPr>
          <p:nvPr>
            <p:ph idx="1"/>
          </p:nvPr>
        </p:nvSpPr>
        <p:spPr>
          <a:xfrm>
            <a:off x="545690" y="1268114"/>
            <a:ext cx="8229600" cy="4525963"/>
          </a:xfrm>
        </p:spPr>
        <p:txBody>
          <a:bodyPr/>
          <a:lstStyle/>
          <a:p>
            <a:r>
              <a:rPr lang="en-US"/>
              <a:t>Three </a:t>
            </a:r>
            <a:r>
              <a:rPr lang="en-US" dirty="0"/>
              <a:t>lab assignments</a:t>
            </a:r>
          </a:p>
          <a:p>
            <a:pPr lvl="1"/>
            <a:r>
              <a:rPr lang="en-US" dirty="0"/>
              <a:t>Please sign up on Canvas to form groups of 1-3 students each</a:t>
            </a:r>
          </a:p>
          <a:p>
            <a:pPr lvl="1"/>
            <a:r>
              <a:rPr lang="en-US" dirty="0"/>
              <a:t>Details to be added later</a:t>
            </a:r>
          </a:p>
          <a:p>
            <a:endParaRPr lang="en-SE" dirty="0"/>
          </a:p>
        </p:txBody>
      </p:sp>
    </p:spTree>
    <p:extLst>
      <p:ext uri="{BB962C8B-B14F-4D97-AF65-F5344CB8AC3E}">
        <p14:creationId xmlns:p14="http://schemas.microsoft.com/office/powerpoint/2010/main" val="3623278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Grading Policy</a:t>
            </a:r>
          </a:p>
        </p:txBody>
      </p:sp>
      <p:sp>
        <p:nvSpPr>
          <p:cNvPr id="3" name="Content Placeholder 2"/>
          <p:cNvSpPr>
            <a:spLocks noGrp="1"/>
          </p:cNvSpPr>
          <p:nvPr>
            <p:ph idx="1"/>
          </p:nvPr>
        </p:nvSpPr>
        <p:spPr>
          <a:xfrm>
            <a:off x="457200" y="4630994"/>
            <a:ext cx="8229600" cy="2050058"/>
          </a:xfrm>
        </p:spPr>
        <p:txBody>
          <a:bodyPr>
            <a:normAutofit/>
          </a:bodyPr>
          <a:lstStyle/>
          <a:p>
            <a:pPr rtl="0" fontAlgn="base">
              <a:spcBef>
                <a:spcPts val="0"/>
              </a:spcBef>
              <a:spcAft>
                <a:spcPts val="0"/>
              </a:spcAft>
              <a:buFont typeface="Arial" panose="020B0604020202020204" pitchFamily="34" charset="0"/>
              <a:buChar char="•"/>
            </a:pPr>
            <a:r>
              <a:rPr lang="en-US" sz="2000" b="1" i="0" u="none" strike="noStrike" dirty="0">
                <a:solidFill>
                  <a:schemeClr val="accent1"/>
                </a:solidFill>
                <a:effectLst/>
                <a:latin typeface="Times New Roman" panose="02020603050405020304" pitchFamily="18" charset="0"/>
              </a:rPr>
              <a:t>Late Days: </a:t>
            </a:r>
            <a:r>
              <a:rPr lang="en-US" sz="2000" b="0" i="0" u="none" strike="noStrike" dirty="0">
                <a:solidFill>
                  <a:srgbClr val="000000"/>
                </a:solidFill>
                <a:effectLst/>
                <a:latin typeface="Times New Roman" panose="02020603050405020304" pitchFamily="18" charset="0"/>
              </a:rPr>
              <a:t>Each student is allowed a total of 3 late days for this class, which may be spent in units of one day (24 hours) on any project(s) throughout the semester. Once your late days have been used up, late work will not receive any credit. Late days are intended to handle all issues, including unexpected problems such as illness. </a:t>
            </a:r>
          </a:p>
        </p:txBody>
      </p:sp>
      <p:sp>
        <p:nvSpPr>
          <p:cNvPr id="4" name="Rectangle 3">
            <a:extLst>
              <a:ext uri="{FF2B5EF4-FFF2-40B4-BE49-F238E27FC236}">
                <a16:creationId xmlns:a16="http://schemas.microsoft.com/office/drawing/2014/main" id="{F4DF00CE-FFB2-0340-90EA-B73DF25FD24B}"/>
              </a:ext>
            </a:extLst>
          </p:cNvPr>
          <p:cNvSpPr txBox="1">
            <a:spLocks noChangeArrowheads="1"/>
          </p:cNvSpPr>
          <p:nvPr/>
        </p:nvSpPr>
        <p:spPr bwMode="auto">
          <a:xfrm>
            <a:off x="76200" y="1324706"/>
            <a:ext cx="8991600" cy="33062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Midterm exam: 30%</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Final exam</a:t>
            </a:r>
            <a:r>
              <a:rPr lang="en-GB" altLang="x-none" sz="2000" kern="0">
                <a:latin typeface="Times New Roman" panose="02020603050405020304" pitchFamily="18" charset="0"/>
                <a:cs typeface="Times New Roman" panose="02020603050405020304" pitchFamily="18" charset="0"/>
              </a:rPr>
              <a:t>: 40</a:t>
            </a:r>
            <a:r>
              <a:rPr lang="en-GB" altLang="x-none" sz="2000" kern="0" dirty="0">
                <a:latin typeface="Times New Roman" panose="02020603050405020304" pitchFamily="18" charset="0"/>
                <a:cs typeface="Times New Roman" panose="02020603050405020304" pitchFamily="18" charset="0"/>
              </a:rPr>
              <a:t>%</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Three Labs: 30%</a:t>
            </a:r>
          </a:p>
          <a:p>
            <a:pPr lvl="1">
              <a:buFont typeface="Arial" panose="020B0604020202020204" pitchFamily="34" charset="0"/>
              <a:buChar char="•"/>
              <a:tabLst>
                <a:tab pos="2055813" algn="l"/>
                <a:tab pos="2684463" algn="l"/>
              </a:tabLst>
            </a:pPr>
            <a:r>
              <a:rPr lang="en-GB" altLang="x-none" sz="2000" kern="0" dirty="0">
                <a:latin typeface="Times New Roman" panose="02020603050405020304" pitchFamily="18" charset="0"/>
                <a:cs typeface="Times New Roman" panose="02020603050405020304" pitchFamily="18" charset="0"/>
              </a:rPr>
              <a:t>Graded on a curve based on the total marks</a:t>
            </a:r>
          </a:p>
          <a:p>
            <a:pPr lvl="2">
              <a:buFont typeface="Arial" panose="020B0604020202020204" pitchFamily="34" charset="0"/>
              <a:buChar char="•"/>
              <a:tabLst>
                <a:tab pos="2055813" algn="l"/>
                <a:tab pos="2684463" algn="l"/>
              </a:tabLst>
            </a:pPr>
            <a:r>
              <a:rPr lang="en-GB" altLang="x-none" sz="1800" kern="0" dirty="0">
                <a:latin typeface="Times New Roman" panose="02020603050405020304" pitchFamily="18" charset="0"/>
                <a:cs typeface="Times New Roman" panose="02020603050405020304" pitchFamily="18" charset="0"/>
              </a:rPr>
              <a:t>Absolute marks do not matter, but your relative ranking in the class determines your final letter grade</a:t>
            </a:r>
          </a:p>
        </p:txBody>
      </p:sp>
    </p:spTree>
    <p:extLst>
      <p:ext uri="{BB962C8B-B14F-4D97-AF65-F5344CB8AC3E}">
        <p14:creationId xmlns:p14="http://schemas.microsoft.com/office/powerpoint/2010/main" val="37723001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otalTime>2997</TotalTime>
  <Words>314</Words>
  <Application>Microsoft Office PowerPoint</Application>
  <PresentationFormat>On-screen Show (4:3)</PresentationFormat>
  <Paragraphs>37</Paragraphs>
  <Slides>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Helvetica</vt:lpstr>
      <vt:lpstr>Aptos</vt:lpstr>
      <vt:lpstr>Arial</vt:lpstr>
      <vt:lpstr>Calibri</vt:lpstr>
      <vt:lpstr>Times New Roman</vt:lpstr>
      <vt:lpstr>Wingdings</vt:lpstr>
      <vt:lpstr>Office Theme</vt:lpstr>
      <vt:lpstr>Lecture 0 CSC 112 Course Overview</vt:lpstr>
      <vt:lpstr>Course Logistics</vt:lpstr>
      <vt:lpstr>Discord Channel and Feedback Form</vt:lpstr>
      <vt:lpstr>No Textbook</vt:lpstr>
      <vt:lpstr>Lab Assignments</vt:lpstr>
      <vt:lpstr>Grading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109</cp:revision>
  <dcterms:created xsi:type="dcterms:W3CDTF">2018-08-13T22:58:39Z</dcterms:created>
  <dcterms:modified xsi:type="dcterms:W3CDTF">2025-04-04T21:50:01Z</dcterms:modified>
</cp:coreProperties>
</file>