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7"/>
  </p:notesMasterIdLst>
  <p:handoutMasterIdLst>
    <p:handoutMasterId r:id="rId28"/>
  </p:handoutMasterIdLst>
  <p:sldIdLst>
    <p:sldId id="799" r:id="rId2"/>
    <p:sldId id="294" r:id="rId3"/>
    <p:sldId id="295" r:id="rId4"/>
    <p:sldId id="274" r:id="rId5"/>
    <p:sldId id="260" r:id="rId6"/>
    <p:sldId id="276" r:id="rId7"/>
    <p:sldId id="273" r:id="rId8"/>
    <p:sldId id="275" r:id="rId9"/>
    <p:sldId id="277" r:id="rId10"/>
    <p:sldId id="278" r:id="rId11"/>
    <p:sldId id="279" r:id="rId12"/>
    <p:sldId id="280" r:id="rId13"/>
    <p:sldId id="282" r:id="rId14"/>
    <p:sldId id="281" r:id="rId15"/>
    <p:sldId id="297" r:id="rId16"/>
    <p:sldId id="283" r:id="rId17"/>
    <p:sldId id="284" r:id="rId18"/>
    <p:sldId id="286" r:id="rId19"/>
    <p:sldId id="287" r:id="rId20"/>
    <p:sldId id="298" r:id="rId21"/>
    <p:sldId id="300" r:id="rId22"/>
    <p:sldId id="290" r:id="rId23"/>
    <p:sldId id="291" r:id="rId24"/>
    <p:sldId id="292" r:id="rId25"/>
    <p:sldId id="293" r:id="rId2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5"/>
            <p14:sldId id="277"/>
            <p14:sldId id="278"/>
            <p14:sldId id="279"/>
            <p14:sldId id="280"/>
            <p14:sldId id="282"/>
            <p14:sldId id="281"/>
            <p14:sldId id="297"/>
            <p14:sldId id="283"/>
            <p14:sldId id="284"/>
            <p14:sldId id="286"/>
            <p14:sldId id="287"/>
            <p14:sldId id="298"/>
            <p14:sldId id="300"/>
            <p14:sldId id="290"/>
            <p14:sldId id="291"/>
            <p14:sldId id="292"/>
            <p14:sldId id="2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5621" autoAdjust="0"/>
  </p:normalViewPr>
  <p:slideViewPr>
    <p:cSldViewPr snapToGrid="0">
      <p:cViewPr>
        <p:scale>
          <a:sx n="75" d="100"/>
          <a:sy n="75" d="100"/>
        </p:scale>
        <p:origin x="946"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58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14</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19</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21</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22</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23</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24</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27804" y="807595"/>
            <a:ext cx="11336392" cy="5138531"/>
          </a:xfrm>
        </p:spPr>
        <p:txBody>
          <a:bodyPr>
            <a:normAutofit/>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It does not allow the parent to specify which child process to wait for. It will reap any terminated child arbitrarily.</a:t>
            </a:r>
          </a:p>
          <a:p>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3400965" y="3577833"/>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sp>
        <p:nvSpPr>
          <p:cNvPr id="4" name="页脚占位符 3">
            <a:extLst>
              <a:ext uri="{FF2B5EF4-FFF2-40B4-BE49-F238E27FC236}">
                <a16:creationId xmlns:a16="http://schemas.microsoft.com/office/drawing/2014/main" id="{39965567-C697-ABBA-BE62-DC236B9417F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Tree>
    <p:extLst>
      <p:ext uri="{BB962C8B-B14F-4D97-AF65-F5344CB8AC3E}">
        <p14:creationId xmlns:p14="http://schemas.microsoft.com/office/powerpoint/2010/main" val="173019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7"/>
            <a:ext cx="11336392" cy="5138531"/>
          </a:xfrm>
        </p:spPr>
        <p:txBody>
          <a:bodyPr>
            <a:normAutofit/>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2632" y="4097432"/>
            <a:ext cx="6526735" cy="238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39129" y="962528"/>
            <a:ext cx="8502294" cy="591724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will be replaced,</a:t>
            </a:r>
            <a:r>
              <a:rPr lang="zh-CN" altLang="en-US" sz="1400" dirty="0">
                <a:solidFill>
                  <a:srgbClr val="BA2121"/>
                </a:solidFill>
              </a:rPr>
              <a:t> </a:t>
            </a:r>
            <a:r>
              <a:rPr lang="en-US" altLang="zh-CN" sz="1400" dirty="0">
                <a:solidFill>
                  <a:srgbClr val="BA2121"/>
                </a:solidFill>
              </a:rPr>
              <a:t>so</a:t>
            </a:r>
            <a:r>
              <a:rPr lang="zh-CN" altLang="en-US" sz="1400" dirty="0">
                <a:solidFill>
                  <a:srgbClr val="BA2121"/>
                </a:solidFill>
              </a:rPr>
              <a:t> </a:t>
            </a:r>
            <a:r>
              <a:rPr lang="en-US" altLang="zh-CN" sz="1400" dirty="0">
                <a:solidFill>
                  <a:srgbClr val="BA2121"/>
                </a:solidFill>
              </a:rPr>
              <a:t>not</a:t>
            </a:r>
            <a:r>
              <a:rPr lang="zh-CN" altLang="en-US" sz="1400" dirty="0">
                <a:solidFill>
                  <a:srgbClr val="BA2121"/>
                </a:solidFill>
              </a:rPr>
              <a:t> </a:t>
            </a:r>
            <a:r>
              <a:rPr lang="en-US" altLang="zh-CN" sz="1400" dirty="0">
                <a:solidFill>
                  <a:srgbClr val="BA2121"/>
                </a:solidFill>
              </a:rPr>
              <a:t>printed</a:t>
            </a:r>
            <a:r>
              <a:rPr lang="zh-CN" altLang="en-US" sz="1400" dirty="0">
                <a:solidFill>
                  <a:srgbClr val="BA2121"/>
                </a:solidFill>
              </a:rPr>
              <a:t> </a:t>
            </a:r>
            <a:r>
              <a:rPr lang="en-US" altLang="zh-CN" sz="1400" dirty="0">
                <a:solidFill>
                  <a:srgbClr val="BA2121"/>
                </a:solidFill>
              </a:rPr>
              <a:t>out"</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dirty="0"/>
          </a:p>
        </p:txBody>
      </p:sp>
      <p:sp>
        <p:nvSpPr>
          <p:cNvPr id="4" name="矩形 3">
            <a:extLst>
              <a:ext uri="{FF2B5EF4-FFF2-40B4-BE49-F238E27FC236}">
                <a16:creationId xmlns:a16="http://schemas.microsoft.com/office/drawing/2014/main" id="{FA39398C-31B9-A9C5-62A7-DCBAF79B252C}"/>
              </a:ext>
            </a:extLst>
          </p:cNvPr>
          <p:cNvSpPr/>
          <p:nvPr/>
        </p:nvSpPr>
        <p:spPr>
          <a:xfrm>
            <a:off x="1680466" y="4329365"/>
            <a:ext cx="6356732" cy="264406"/>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5789393" y="1466749"/>
            <a:ext cx="5966448" cy="1003093"/>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78535" y="2399481"/>
            <a:ext cx="3084930" cy="4163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8D069E-9E8A-D235-BCA8-4E589BB3154C}"/>
              </a:ext>
            </a:extLst>
          </p:cNvPr>
          <p:cNvSpPr txBox="1"/>
          <p:nvPr/>
        </p:nvSpPr>
        <p:spPr>
          <a:xfrm>
            <a:off x="5750377" y="763271"/>
            <a:ext cx="469392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err="1">
                <a:latin typeface="Gill Sans Light"/>
              </a:rPr>
              <a:t>wc</a:t>
            </a:r>
            <a:r>
              <a:rPr lang="en-GB" dirty="0">
                <a:latin typeface="Gill Sans Light"/>
              </a:rPr>
              <a:t>: counts Lines, Words, and Bytes in a File:</a:t>
            </a:r>
          </a:p>
          <a:p>
            <a:r>
              <a:rPr lang="en-GB" dirty="0">
                <a:latin typeface="Gill Sans Light"/>
              </a:rPr>
              <a:t>Output format: [lines] [words] [bytes] [filename]</a:t>
            </a:r>
          </a:p>
        </p:txBody>
      </p:sp>
    </p:spTree>
    <p:extLst>
      <p:ext uri="{BB962C8B-B14F-4D97-AF65-F5344CB8AC3E}">
        <p14:creationId xmlns:p14="http://schemas.microsoft.com/office/powerpoint/2010/main" val="296917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693931"/>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a:p>
            <a:endParaRPr lang="en-US" sz="2800" dirty="0"/>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112564"/>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cat w3.c &gt; </a:t>
            </a:r>
            <a:r>
              <a:rPr lang="en-US" altLang="ko-KR" sz="1600" dirty="0" err="1">
                <a:solidFill>
                  <a:prstClr val="black"/>
                </a:solidFill>
                <a:latin typeface="Courier" charset="0"/>
                <a:ea typeface="Courier" charset="0"/>
                <a:cs typeface="Courier" charset="0"/>
              </a:rPr>
              <a:t>newfile.txt</a:t>
            </a:r>
            <a:endParaRPr lang="ko-KR" altLang="en-US" sz="1600"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293837"/>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echo hello world | </a:t>
            </a:r>
            <a:r>
              <a:rPr lang="en-US" altLang="ko-KR" sz="1600" dirty="0" err="1">
                <a:solidFill>
                  <a:prstClr val="black"/>
                </a:solidFill>
                <a:latin typeface="Courier" charset="0"/>
                <a:ea typeface="Courier" charset="0"/>
                <a:cs typeface="Courier" charset="0"/>
              </a:rPr>
              <a:t>wc</a:t>
            </a:r>
            <a:endParaRPr lang="ko-KR" altLang="en-US" sz="1600"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lvl="1"/>
            <a:r>
              <a:rPr lang="en-US" altLang="zh-CN" b="1" dirty="0">
                <a:solidFill>
                  <a:srgbClr val="0070C0"/>
                </a:solidFill>
              </a:rPr>
              <a:t>Cooperative</a:t>
            </a:r>
            <a:r>
              <a:rPr lang="zh-CN" altLang="en-US" b="1" dirty="0">
                <a:solidFill>
                  <a:srgbClr val="0070C0"/>
                </a:solidFill>
              </a:rPr>
              <a:t> </a:t>
            </a:r>
            <a:r>
              <a:rPr lang="en-US" altLang="zh-CN" b="1" dirty="0">
                <a:solidFill>
                  <a:srgbClr val="0070C0"/>
                </a:solidFill>
              </a:rPr>
              <a:t>approach</a:t>
            </a:r>
          </a:p>
          <a:p>
            <a:pPr lvl="1"/>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CPU</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traps</a:t>
            </a:r>
          </a:p>
          <a:p>
            <a:pPr lvl="2"/>
            <a:r>
              <a:rPr lang="en-US" altLang="zh-CN" b="1" dirty="0"/>
              <a:t>System</a:t>
            </a:r>
            <a:r>
              <a:rPr lang="zh-CN" altLang="en-US" b="1" dirty="0"/>
              <a:t> </a:t>
            </a:r>
            <a:r>
              <a:rPr lang="en-US" altLang="zh-CN" b="1" dirty="0"/>
              <a:t>calls</a:t>
            </a:r>
          </a:p>
          <a:p>
            <a:pPr lvl="2"/>
            <a:r>
              <a:rPr lang="en-US" altLang="zh-CN" b="1" dirty="0"/>
              <a:t>Illegal</a:t>
            </a:r>
            <a:r>
              <a:rPr lang="zh-CN" altLang="en-US" b="1" dirty="0"/>
              <a:t> </a:t>
            </a:r>
            <a:r>
              <a:rPr lang="en-US" altLang="zh-CN" b="1" dirty="0"/>
              <a:t>operations,</a:t>
            </a:r>
            <a:r>
              <a:rPr lang="zh-CN" altLang="en-US" b="1" dirty="0"/>
              <a:t> </a:t>
            </a:r>
            <a:r>
              <a:rPr lang="en-US" altLang="zh-CN" b="1" dirty="0"/>
              <a:t>e.g.,</a:t>
            </a:r>
            <a:r>
              <a:rPr lang="zh-CN" altLang="en-US" b="1" dirty="0"/>
              <a:t> </a:t>
            </a:r>
            <a:r>
              <a:rPr lang="en-US" altLang="zh-CN" b="1" dirty="0"/>
              <a:t>divided</a:t>
            </a:r>
            <a:r>
              <a:rPr lang="zh-CN" altLang="en-US" b="1" dirty="0"/>
              <a:t> </a:t>
            </a:r>
            <a:r>
              <a:rPr lang="en-US" altLang="zh-CN" b="1" dirty="0"/>
              <a:t>by</a:t>
            </a:r>
            <a:r>
              <a:rPr lang="zh-CN" altLang="en-US" b="1" dirty="0"/>
              <a:t> </a:t>
            </a:r>
            <a:r>
              <a:rPr lang="en-US" altLang="zh-CN" b="1" dirty="0"/>
              <a:t>zero</a:t>
            </a:r>
          </a:p>
          <a:p>
            <a:pPr lvl="1"/>
            <a:r>
              <a:rPr lang="en-US" altLang="zh-CN" b="1" dirty="0">
                <a:solidFill>
                  <a:srgbClr val="FF0000"/>
                </a:solidFill>
              </a:rPr>
              <a:t>Issue:</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system</a:t>
            </a:r>
            <a:r>
              <a:rPr lang="zh-CN" altLang="en-US" b="1" dirty="0">
                <a:solidFill>
                  <a:srgbClr val="FF0000"/>
                </a:solidFill>
              </a:rPr>
              <a:t> </a:t>
            </a:r>
            <a:r>
              <a:rPr lang="en-US" altLang="zh-CN" b="1" dirty="0">
                <a:solidFill>
                  <a:srgbClr val="FF0000"/>
                </a:solidFill>
              </a:rPr>
              <a:t>call</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a:t>
            </a:r>
          </a:p>
          <a:p>
            <a:pPr lvl="1"/>
            <a:r>
              <a:rPr lang="en-US" altLang="zh-CN" b="1" dirty="0"/>
              <a:t>OS</a:t>
            </a:r>
            <a:r>
              <a:rPr lang="zh-CN" altLang="en-US" b="1" dirty="0"/>
              <a:t> </a:t>
            </a:r>
            <a:r>
              <a:rPr lang="en-US" altLang="zh-CN" b="1" dirty="0"/>
              <a:t>obtains</a:t>
            </a:r>
            <a:r>
              <a:rPr lang="zh-CN" altLang="en-US" b="1" dirty="0"/>
              <a:t> </a:t>
            </a:r>
            <a:r>
              <a:rPr lang="en-US" altLang="zh-CN" b="1" dirty="0"/>
              <a:t>control</a:t>
            </a:r>
            <a:r>
              <a:rPr lang="zh-CN" altLang="en-US" b="1" dirty="0"/>
              <a:t> </a:t>
            </a:r>
            <a:r>
              <a:rPr lang="en-US" altLang="zh-CN" b="1" dirty="0"/>
              <a:t>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590310" y="1007325"/>
            <a:ext cx="5581876" cy="5138531"/>
          </a:xfrm>
        </p:spPr>
        <p:txBody>
          <a:bodyPr/>
          <a:lstStyle/>
          <a:p>
            <a:endParaRPr lang="en-US" b="1" dirty="0"/>
          </a:p>
          <a:p>
            <a:endParaRPr lang="en-US" b="1" dirty="0"/>
          </a:p>
          <a:p>
            <a:pPr marL="0" indent="0">
              <a:buNone/>
            </a:pPr>
            <a:endParaRPr lang="en-US" b="1" dirty="0"/>
          </a:p>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returned</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Registers</a:t>
            </a:r>
            <a:r>
              <a:rPr lang="en-US" altLang="zh-CN" dirty="0"/>
              <a:t>:</a:t>
            </a:r>
            <a:r>
              <a:rPr lang="zh-CN" altLang="en-US" dirty="0"/>
              <a:t> </a:t>
            </a:r>
            <a:r>
              <a:rPr lang="en-US" altLang="zh-CN" dirty="0"/>
              <a:t>Program</a:t>
            </a:r>
            <a:r>
              <a:rPr lang="zh-CN" altLang="en-US" dirty="0"/>
              <a:t> </a:t>
            </a:r>
            <a:r>
              <a:rPr lang="en-US" altLang="zh-CN" dirty="0"/>
              <a:t>counter</a:t>
            </a:r>
            <a:r>
              <a:rPr lang="zh-CN" altLang="en-US" dirty="0"/>
              <a:t> </a:t>
            </a:r>
            <a:r>
              <a:rPr lang="en-US" altLang="zh-CN" dirty="0"/>
              <a:t>(PC),</a:t>
            </a:r>
            <a:r>
              <a:rPr lang="zh-CN" altLang="en-US" dirty="0"/>
              <a:t> </a:t>
            </a:r>
            <a:r>
              <a:rPr lang="en-US" altLang="zh-CN" dirty="0"/>
              <a:t>general</a:t>
            </a:r>
            <a:r>
              <a:rPr lang="zh-CN" altLang="en-US" dirty="0"/>
              <a:t> </a:t>
            </a:r>
            <a:r>
              <a:rPr lang="en-US" altLang="zh-CN" dirty="0"/>
              <a:t>purpose,</a:t>
            </a:r>
            <a:r>
              <a:rPr lang="zh-CN" altLang="en-US" dirty="0"/>
              <a:t> </a:t>
            </a:r>
            <a:r>
              <a:rPr lang="en-US" altLang="zh-CN" dirty="0"/>
              <a:t>stack</a:t>
            </a:r>
            <a:r>
              <a:rPr lang="zh-CN" altLang="en-US" dirty="0"/>
              <a:t> </a:t>
            </a:r>
            <a:r>
              <a:rPr lang="en-US" altLang="zh-CN" dirty="0"/>
              <a:t>pointer</a:t>
            </a:r>
          </a:p>
          <a:p>
            <a:pPr lvl="1"/>
            <a:r>
              <a:rPr lang="en-US" altLang="zh-CN" dirty="0">
                <a:solidFill>
                  <a:srgbClr val="00B0F0"/>
                </a:solidFill>
              </a:rPr>
              <a:t>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a:t>
            </a:r>
            <a:r>
              <a:rPr lang="zh-CN" altLang="en-US" dirty="0"/>
              <a:t> </a:t>
            </a:r>
            <a:endParaRPr lang="nb-NO"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299991"/>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6" name="矩形 5">
            <a:extLst>
              <a:ext uri="{FF2B5EF4-FFF2-40B4-BE49-F238E27FC236}">
                <a16:creationId xmlns:a16="http://schemas.microsoft.com/office/drawing/2014/main" id="{6B93FC47-6C64-FDE9-6E2B-B51319E396AF}"/>
              </a:ext>
            </a:extLst>
          </p:cNvPr>
          <p:cNvSpPr/>
          <p:nvPr/>
        </p:nvSpPr>
        <p:spPr>
          <a:xfrm>
            <a:off x="7329889" y="3757772"/>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Heap</a:t>
            </a:r>
            <a:endParaRPr lang="en-US" dirty="0"/>
          </a:p>
        </p:txBody>
      </p:sp>
      <p:sp>
        <p:nvSpPr>
          <p:cNvPr id="8" name="矩形 7">
            <a:extLst>
              <a:ext uri="{FF2B5EF4-FFF2-40B4-BE49-F238E27FC236}">
                <a16:creationId xmlns:a16="http://schemas.microsoft.com/office/drawing/2014/main" id="{D59EE0E3-1FB0-14BC-9059-C6D7295F6A37}"/>
              </a:ext>
            </a:extLst>
          </p:cNvPr>
          <p:cNvSpPr/>
          <p:nvPr/>
        </p:nvSpPr>
        <p:spPr>
          <a:xfrm>
            <a:off x="7329889" y="4473902"/>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Stack</a:t>
            </a:r>
            <a:endParaRPr lang="en-US" dirty="0"/>
          </a:p>
        </p:txBody>
      </p:sp>
      <p:sp>
        <p:nvSpPr>
          <p:cNvPr id="9" name="矩形 8">
            <a:extLst>
              <a:ext uri="{FF2B5EF4-FFF2-40B4-BE49-F238E27FC236}">
                <a16:creationId xmlns:a16="http://schemas.microsoft.com/office/drawing/2014/main" id="{DE5C9534-DA8E-5FFC-5E66-F83E03589450}"/>
              </a:ext>
            </a:extLst>
          </p:cNvPr>
          <p:cNvSpPr/>
          <p:nvPr/>
        </p:nvSpPr>
        <p:spPr>
          <a:xfrm>
            <a:off x="7329889" y="5189998"/>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Code</a:t>
            </a:r>
          </a:p>
          <a:p>
            <a:pPr algn="ctr"/>
            <a:r>
              <a:rPr lang="en-US" altLang="zh-CN" dirty="0"/>
              <a:t>Data</a:t>
            </a:r>
            <a:endParaRPr lang="en-US" dirty="0"/>
          </a:p>
        </p:txBody>
      </p:sp>
      <p:sp>
        <p:nvSpPr>
          <p:cNvPr id="11" name="矩形 10">
            <a:extLst>
              <a:ext uri="{FF2B5EF4-FFF2-40B4-BE49-F238E27FC236}">
                <a16:creationId xmlns:a16="http://schemas.microsoft.com/office/drawing/2014/main" id="{CE6C1D6A-D46E-C9C5-0CA8-BFD9D4059533}"/>
              </a:ext>
            </a:extLst>
          </p:cNvPr>
          <p:cNvSpPr/>
          <p:nvPr/>
        </p:nvSpPr>
        <p:spPr>
          <a:xfrm>
            <a:off x="7329889" y="3047594"/>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a:t>Trapframe</a:t>
            </a:r>
            <a:endParaRPr lang="en-US" dirty="0"/>
          </a:p>
        </p:txBody>
      </p:sp>
      <p:sp>
        <p:nvSpPr>
          <p:cNvPr id="12" name="文本框 11">
            <a:extLst>
              <a:ext uri="{FF2B5EF4-FFF2-40B4-BE49-F238E27FC236}">
                <a16:creationId xmlns:a16="http://schemas.microsoft.com/office/drawing/2014/main" id="{0F6CC06B-5F3E-C6F6-1C30-3E057D27E2A5}"/>
              </a:ext>
            </a:extLst>
          </p:cNvPr>
          <p:cNvSpPr txBox="1"/>
          <p:nvPr/>
        </p:nvSpPr>
        <p:spPr>
          <a:xfrm>
            <a:off x="6445601" y="5770053"/>
            <a:ext cx="325730" cy="369332"/>
          </a:xfrm>
          <a:prstGeom prst="rect">
            <a:avLst/>
          </a:prstGeom>
          <a:noFill/>
        </p:spPr>
        <p:txBody>
          <a:bodyPr wrap="none" rtlCol="0">
            <a:spAutoFit/>
          </a:bodyPr>
          <a:lstStyle/>
          <a:p>
            <a:r>
              <a:rPr lang="en-US" altLang="zh-CN" dirty="0"/>
              <a:t>0</a:t>
            </a:r>
            <a:endParaRPr lang="en-US" dirty="0"/>
          </a:p>
        </p:txBody>
      </p:sp>
      <p:cxnSp>
        <p:nvCxnSpPr>
          <p:cNvPr id="14" name="直线箭头连接符 13">
            <a:extLst>
              <a:ext uri="{FF2B5EF4-FFF2-40B4-BE49-F238E27FC236}">
                <a16:creationId xmlns:a16="http://schemas.microsoft.com/office/drawing/2014/main" id="{877AB688-CB9B-DF90-8685-853879B4D72D}"/>
              </a:ext>
            </a:extLst>
          </p:cNvPr>
          <p:cNvCxnSpPr>
            <a:cxnSpLocks/>
          </p:cNvCxnSpPr>
          <p:nvPr/>
        </p:nvCxnSpPr>
        <p:spPr>
          <a:xfrm flipV="1">
            <a:off x="6719947" y="5900852"/>
            <a:ext cx="473726" cy="5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文本框 14">
            <a:extLst>
              <a:ext uri="{FF2B5EF4-FFF2-40B4-BE49-F238E27FC236}">
                <a16:creationId xmlns:a16="http://schemas.microsoft.com/office/drawing/2014/main" id="{8397A549-610B-C861-C0E9-AAADC55F7D16}"/>
              </a:ext>
            </a:extLst>
          </p:cNvPr>
          <p:cNvSpPr txBox="1"/>
          <p:nvPr/>
        </p:nvSpPr>
        <p:spPr>
          <a:xfrm>
            <a:off x="6035145" y="2300746"/>
            <a:ext cx="723275" cy="369332"/>
          </a:xfrm>
          <a:prstGeom prst="rect">
            <a:avLst/>
          </a:prstGeom>
          <a:noFill/>
        </p:spPr>
        <p:txBody>
          <a:bodyPr wrap="none" rtlCol="0">
            <a:spAutoFit/>
          </a:bodyPr>
          <a:lstStyle/>
          <a:p>
            <a:r>
              <a:rPr lang="en-US" altLang="zh-CN" dirty="0"/>
              <a:t>MAX</a:t>
            </a:r>
            <a:endParaRPr lang="en-US" dirty="0"/>
          </a:p>
        </p:txBody>
      </p:sp>
      <p:cxnSp>
        <p:nvCxnSpPr>
          <p:cNvPr id="16" name="直线箭头连接符 15">
            <a:extLst>
              <a:ext uri="{FF2B5EF4-FFF2-40B4-BE49-F238E27FC236}">
                <a16:creationId xmlns:a16="http://schemas.microsoft.com/office/drawing/2014/main" id="{7260E6B0-7A74-5660-590D-7659EE4265A2}"/>
              </a:ext>
            </a:extLst>
          </p:cNvPr>
          <p:cNvCxnSpPr>
            <a:cxnSpLocks/>
          </p:cNvCxnSpPr>
          <p:nvPr/>
        </p:nvCxnSpPr>
        <p:spPr>
          <a:xfrm flipV="1">
            <a:off x="6751501" y="2473443"/>
            <a:ext cx="473726" cy="5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矩形 16">
            <a:extLst>
              <a:ext uri="{FF2B5EF4-FFF2-40B4-BE49-F238E27FC236}">
                <a16:creationId xmlns:a16="http://schemas.microsoft.com/office/drawing/2014/main" id="{094B9BB0-92FE-471C-9DFC-66EA72A7B98C}"/>
              </a:ext>
            </a:extLst>
          </p:cNvPr>
          <p:cNvSpPr/>
          <p:nvPr/>
        </p:nvSpPr>
        <p:spPr>
          <a:xfrm>
            <a:off x="7329889" y="2339387"/>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Trampoline</a:t>
            </a:r>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0" name="文本框 9">
            <a:extLst>
              <a:ext uri="{FF2B5EF4-FFF2-40B4-BE49-F238E27FC236}">
                <a16:creationId xmlns:a16="http://schemas.microsoft.com/office/drawing/2014/main" id="{56C6D493-5CBF-8BD6-F9F3-36148FB3BCB0}"/>
              </a:ext>
            </a:extLst>
          </p:cNvPr>
          <p:cNvSpPr txBox="1"/>
          <p:nvPr/>
        </p:nvSpPr>
        <p:spPr>
          <a:xfrm>
            <a:off x="9312926" y="3580483"/>
            <a:ext cx="1653017" cy="646331"/>
          </a:xfrm>
          <a:prstGeom prst="rect">
            <a:avLst/>
          </a:prstGeom>
          <a:noFill/>
        </p:spPr>
        <p:txBody>
          <a:bodyPr wrap="none" rtlCol="0">
            <a:spAutoFit/>
          </a:bodyPr>
          <a:lstStyle/>
          <a:p>
            <a:r>
              <a:rPr lang="en-US" altLang="zh-CN" dirty="0"/>
              <a:t>XV6 Address</a:t>
            </a:r>
          </a:p>
          <a:p>
            <a:r>
              <a:rPr lang="en-US" altLang="zh-CN" dirty="0"/>
              <a:t>Space</a:t>
            </a:r>
            <a:endParaRPr lang="en-US" dirty="0"/>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836060" y="1109525"/>
            <a:ext cx="4223860"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7032892" y="1803401"/>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Tree>
    <p:extLst>
      <p:ext uri="{BB962C8B-B14F-4D97-AF65-F5344CB8AC3E}">
        <p14:creationId xmlns:p14="http://schemas.microsoft.com/office/powerpoint/2010/main" val="241670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endParaRPr lang="nb-NO" dirty="0"/>
          </a:p>
        </p:txBody>
      </p:sp>
      <p:sp>
        <p:nvSpPr>
          <p:cNvPr id="4" name="圆角矩形 3">
            <a:extLst>
              <a:ext uri="{FF2B5EF4-FFF2-40B4-BE49-F238E27FC236}">
                <a16:creationId xmlns:a16="http://schemas.microsoft.com/office/drawing/2014/main" id="{A5B4584F-D03C-C465-C905-5323DE5CA2B5}"/>
              </a:ext>
            </a:extLst>
          </p:cNvPr>
          <p:cNvSpPr/>
          <p:nvPr/>
        </p:nvSpPr>
        <p:spPr>
          <a:xfrm>
            <a:off x="2328231" y="1189822"/>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5" name="圆角矩形 4">
            <a:extLst>
              <a:ext uri="{FF2B5EF4-FFF2-40B4-BE49-F238E27FC236}">
                <a16:creationId xmlns:a16="http://schemas.microsoft.com/office/drawing/2014/main" id="{AB4903E9-F987-BA19-DBD0-37C6A39841D0}"/>
              </a:ext>
            </a:extLst>
          </p:cNvPr>
          <p:cNvSpPr/>
          <p:nvPr/>
        </p:nvSpPr>
        <p:spPr>
          <a:xfrm>
            <a:off x="7614492" y="1189822"/>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6" name="右箭头 5">
            <a:extLst>
              <a:ext uri="{FF2B5EF4-FFF2-40B4-BE49-F238E27FC236}">
                <a16:creationId xmlns:a16="http://schemas.microsoft.com/office/drawing/2014/main" id="{4A9AB324-F4D1-D321-DBE8-2F5379DEB9A9}"/>
              </a:ext>
            </a:extLst>
          </p:cNvPr>
          <p:cNvSpPr/>
          <p:nvPr/>
        </p:nvSpPr>
        <p:spPr>
          <a:xfrm rot="5400000">
            <a:off x="2906617" y="2302528"/>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右箭头 6">
            <a:extLst>
              <a:ext uri="{FF2B5EF4-FFF2-40B4-BE49-F238E27FC236}">
                <a16:creationId xmlns:a16="http://schemas.microsoft.com/office/drawing/2014/main" id="{CF89A51A-3FD5-7186-7FF6-E12A171BF2F4}"/>
              </a:ext>
            </a:extLst>
          </p:cNvPr>
          <p:cNvSpPr/>
          <p:nvPr/>
        </p:nvSpPr>
        <p:spPr>
          <a:xfrm rot="5400000">
            <a:off x="8192879" y="2291508"/>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文本框 7">
            <a:extLst>
              <a:ext uri="{FF2B5EF4-FFF2-40B4-BE49-F238E27FC236}">
                <a16:creationId xmlns:a16="http://schemas.microsoft.com/office/drawing/2014/main" id="{1879D7C9-5F84-BF15-D236-76C41000A30F}"/>
              </a:ext>
            </a:extLst>
          </p:cNvPr>
          <p:cNvSpPr txBox="1"/>
          <p:nvPr/>
        </p:nvSpPr>
        <p:spPr>
          <a:xfrm>
            <a:off x="2360525" y="2103956"/>
            <a:ext cx="998991" cy="369332"/>
          </a:xfrm>
          <a:prstGeom prst="rect">
            <a:avLst/>
          </a:prstGeom>
          <a:noFill/>
        </p:spPr>
        <p:txBody>
          <a:bodyPr wrap="none" rtlCol="0">
            <a:spAutoFit/>
          </a:bodyPr>
          <a:lstStyle/>
          <a:p>
            <a:r>
              <a:rPr lang="en-US" altLang="zh-CN" dirty="0"/>
              <a:t>Running</a:t>
            </a:r>
            <a:endParaRPr lang="en-US" dirty="0"/>
          </a:p>
        </p:txBody>
      </p:sp>
      <p:sp>
        <p:nvSpPr>
          <p:cNvPr id="9" name="文本框 8">
            <a:extLst>
              <a:ext uri="{FF2B5EF4-FFF2-40B4-BE49-F238E27FC236}">
                <a16:creationId xmlns:a16="http://schemas.microsoft.com/office/drawing/2014/main" id="{6E6C5326-DDB2-BEF6-8DE7-085747653586}"/>
              </a:ext>
            </a:extLst>
          </p:cNvPr>
          <p:cNvSpPr txBox="1"/>
          <p:nvPr/>
        </p:nvSpPr>
        <p:spPr>
          <a:xfrm>
            <a:off x="8908976" y="2153813"/>
            <a:ext cx="851515" cy="369332"/>
          </a:xfrm>
          <a:prstGeom prst="rect">
            <a:avLst/>
          </a:prstGeom>
          <a:noFill/>
        </p:spPr>
        <p:txBody>
          <a:bodyPr wrap="none" rtlCol="0">
            <a:spAutoFit/>
          </a:bodyPr>
          <a:lstStyle/>
          <a:p>
            <a:r>
              <a:rPr lang="en-US" altLang="zh-CN" dirty="0"/>
              <a:t>Ready</a:t>
            </a:r>
            <a:endParaRPr lang="en-US" dirty="0"/>
          </a:p>
        </p:txBody>
      </p:sp>
      <p:sp>
        <p:nvSpPr>
          <p:cNvPr id="10" name="圆角矩形 9">
            <a:extLst>
              <a:ext uri="{FF2B5EF4-FFF2-40B4-BE49-F238E27FC236}">
                <a16:creationId xmlns:a16="http://schemas.microsoft.com/office/drawing/2014/main" id="{DCE97591-D09B-D01E-2F6D-D752643C9273}"/>
              </a:ext>
            </a:extLst>
          </p:cNvPr>
          <p:cNvSpPr/>
          <p:nvPr/>
        </p:nvSpPr>
        <p:spPr>
          <a:xfrm>
            <a:off x="5358158" y="1200841"/>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12" name="直线箭头连接符 11">
            <a:extLst>
              <a:ext uri="{FF2B5EF4-FFF2-40B4-BE49-F238E27FC236}">
                <a16:creationId xmlns:a16="http://schemas.microsoft.com/office/drawing/2014/main" id="{593A9ADF-F3F6-A6B0-2A39-FCACD8C0EE4F}"/>
              </a:ext>
            </a:extLst>
          </p:cNvPr>
          <p:cNvCxnSpPr/>
          <p:nvPr/>
        </p:nvCxnSpPr>
        <p:spPr>
          <a:xfrm>
            <a:off x="3589237" y="3007605"/>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文本框 12">
            <a:extLst>
              <a:ext uri="{FF2B5EF4-FFF2-40B4-BE49-F238E27FC236}">
                <a16:creationId xmlns:a16="http://schemas.microsoft.com/office/drawing/2014/main" id="{51D08FD7-3658-6864-AF42-EC36C9E585A6}"/>
              </a:ext>
            </a:extLst>
          </p:cNvPr>
          <p:cNvSpPr txBox="1"/>
          <p:nvPr/>
        </p:nvSpPr>
        <p:spPr>
          <a:xfrm>
            <a:off x="4131608" y="2627254"/>
            <a:ext cx="1043876" cy="369332"/>
          </a:xfrm>
          <a:prstGeom prst="rect">
            <a:avLst/>
          </a:prstGeom>
          <a:noFill/>
        </p:spPr>
        <p:txBody>
          <a:bodyPr wrap="none" rtlCol="0">
            <a:spAutoFit/>
          </a:bodyPr>
          <a:lstStyle/>
          <a:p>
            <a:r>
              <a:rPr lang="en-US" altLang="zh-CN" dirty="0"/>
              <a:t>Request</a:t>
            </a:r>
            <a:endParaRPr lang="en-US" dirty="0"/>
          </a:p>
        </p:txBody>
      </p:sp>
      <p:sp>
        <p:nvSpPr>
          <p:cNvPr id="14" name="右箭头 13">
            <a:extLst>
              <a:ext uri="{FF2B5EF4-FFF2-40B4-BE49-F238E27FC236}">
                <a16:creationId xmlns:a16="http://schemas.microsoft.com/office/drawing/2014/main" id="{97F9EF0E-7589-454A-35CA-D018B1A968C1}"/>
              </a:ext>
            </a:extLst>
          </p:cNvPr>
          <p:cNvSpPr/>
          <p:nvPr/>
        </p:nvSpPr>
        <p:spPr>
          <a:xfrm rot="5400000">
            <a:off x="2906616" y="3580486"/>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文本框 14">
            <a:extLst>
              <a:ext uri="{FF2B5EF4-FFF2-40B4-BE49-F238E27FC236}">
                <a16:creationId xmlns:a16="http://schemas.microsoft.com/office/drawing/2014/main" id="{3BE409C4-B3AC-BA50-5B2B-7032EE727F32}"/>
              </a:ext>
            </a:extLst>
          </p:cNvPr>
          <p:cNvSpPr txBox="1"/>
          <p:nvPr/>
        </p:nvSpPr>
        <p:spPr>
          <a:xfrm>
            <a:off x="2605742" y="3535851"/>
            <a:ext cx="758541" cy="369332"/>
          </a:xfrm>
          <a:prstGeom prst="rect">
            <a:avLst/>
          </a:prstGeom>
          <a:noFill/>
        </p:spPr>
        <p:txBody>
          <a:bodyPr wrap="none" rtlCol="0">
            <a:spAutoFit/>
          </a:bodyPr>
          <a:lstStyle/>
          <a:p>
            <a:r>
              <a:rPr lang="en-US" altLang="zh-CN" dirty="0"/>
              <a:t>Block</a:t>
            </a:r>
            <a:endParaRPr lang="en-US" dirty="0"/>
          </a:p>
        </p:txBody>
      </p:sp>
      <p:sp>
        <p:nvSpPr>
          <p:cNvPr id="16" name="右箭头 15">
            <a:extLst>
              <a:ext uri="{FF2B5EF4-FFF2-40B4-BE49-F238E27FC236}">
                <a16:creationId xmlns:a16="http://schemas.microsoft.com/office/drawing/2014/main" id="{CD67F104-F90E-187B-173A-58705290CB9F}"/>
              </a:ext>
            </a:extLst>
          </p:cNvPr>
          <p:cNvSpPr/>
          <p:nvPr/>
        </p:nvSpPr>
        <p:spPr>
          <a:xfrm rot="5400000">
            <a:off x="5434069" y="3580487"/>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文本框 16">
            <a:extLst>
              <a:ext uri="{FF2B5EF4-FFF2-40B4-BE49-F238E27FC236}">
                <a16:creationId xmlns:a16="http://schemas.microsoft.com/office/drawing/2014/main" id="{23EE9496-E688-A89D-0DB4-7CFB3731BFF1}"/>
              </a:ext>
            </a:extLst>
          </p:cNvPr>
          <p:cNvSpPr txBox="1"/>
          <p:nvPr/>
        </p:nvSpPr>
        <p:spPr>
          <a:xfrm>
            <a:off x="4653546" y="3371614"/>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18" name="右箭头 17">
            <a:extLst>
              <a:ext uri="{FF2B5EF4-FFF2-40B4-BE49-F238E27FC236}">
                <a16:creationId xmlns:a16="http://schemas.microsoft.com/office/drawing/2014/main" id="{CC96380E-D40C-7578-5302-B5828E7D77AE}"/>
              </a:ext>
            </a:extLst>
          </p:cNvPr>
          <p:cNvSpPr/>
          <p:nvPr/>
        </p:nvSpPr>
        <p:spPr>
          <a:xfrm rot="5400000">
            <a:off x="7843116" y="3885259"/>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 name="直线箭头连接符 18">
            <a:extLst>
              <a:ext uri="{FF2B5EF4-FFF2-40B4-BE49-F238E27FC236}">
                <a16:creationId xmlns:a16="http://schemas.microsoft.com/office/drawing/2014/main" id="{B7842607-A8A2-B5DD-8650-F543DF435B09}"/>
              </a:ext>
            </a:extLst>
          </p:cNvPr>
          <p:cNvCxnSpPr/>
          <p:nvPr/>
        </p:nvCxnSpPr>
        <p:spPr>
          <a:xfrm>
            <a:off x="6286533" y="300576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文本框 19">
            <a:extLst>
              <a:ext uri="{FF2B5EF4-FFF2-40B4-BE49-F238E27FC236}">
                <a16:creationId xmlns:a16="http://schemas.microsoft.com/office/drawing/2014/main" id="{89B95C17-1852-0CEC-C523-0EABA3462F2A}"/>
              </a:ext>
            </a:extLst>
          </p:cNvPr>
          <p:cNvSpPr txBox="1"/>
          <p:nvPr/>
        </p:nvSpPr>
        <p:spPr>
          <a:xfrm>
            <a:off x="6756890" y="2569566"/>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21" name="文本框 20">
            <a:extLst>
              <a:ext uri="{FF2B5EF4-FFF2-40B4-BE49-F238E27FC236}">
                <a16:creationId xmlns:a16="http://schemas.microsoft.com/office/drawing/2014/main" id="{7B358179-437B-CB5F-0670-A853401146CF}"/>
              </a:ext>
            </a:extLst>
          </p:cNvPr>
          <p:cNvSpPr txBox="1"/>
          <p:nvPr/>
        </p:nvSpPr>
        <p:spPr>
          <a:xfrm>
            <a:off x="8904433" y="3481064"/>
            <a:ext cx="998991" cy="369332"/>
          </a:xfrm>
          <a:prstGeom prst="rect">
            <a:avLst/>
          </a:prstGeom>
          <a:noFill/>
        </p:spPr>
        <p:txBody>
          <a:bodyPr wrap="none" rtlCol="0">
            <a:spAutoFit/>
          </a:bodyPr>
          <a:lstStyle/>
          <a:p>
            <a:r>
              <a:rPr lang="en-US" altLang="zh-CN" dirty="0"/>
              <a:t>Running</a:t>
            </a:r>
            <a:endParaRPr lang="en-US" dirty="0"/>
          </a:p>
        </p:txBody>
      </p:sp>
      <p:cxnSp>
        <p:nvCxnSpPr>
          <p:cNvPr id="22" name="直线箭头连接符 21">
            <a:extLst>
              <a:ext uri="{FF2B5EF4-FFF2-40B4-BE49-F238E27FC236}">
                <a16:creationId xmlns:a16="http://schemas.microsoft.com/office/drawing/2014/main" id="{940EF37C-1E4D-6A02-595A-B69226205C1E}"/>
              </a:ext>
            </a:extLst>
          </p:cNvPr>
          <p:cNvCxnSpPr>
            <a:cxnSpLocks/>
          </p:cNvCxnSpPr>
          <p:nvPr/>
        </p:nvCxnSpPr>
        <p:spPr>
          <a:xfrm flipH="1">
            <a:off x="3658559" y="4296583"/>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文本框 23">
            <a:extLst>
              <a:ext uri="{FF2B5EF4-FFF2-40B4-BE49-F238E27FC236}">
                <a16:creationId xmlns:a16="http://schemas.microsoft.com/office/drawing/2014/main" id="{7815299F-A88F-D4A6-598A-39BAC07103E1}"/>
              </a:ext>
            </a:extLst>
          </p:cNvPr>
          <p:cNvSpPr txBox="1"/>
          <p:nvPr/>
        </p:nvSpPr>
        <p:spPr>
          <a:xfrm>
            <a:off x="4177583" y="4319906"/>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25" name="右箭头 24">
            <a:extLst>
              <a:ext uri="{FF2B5EF4-FFF2-40B4-BE49-F238E27FC236}">
                <a16:creationId xmlns:a16="http://schemas.microsoft.com/office/drawing/2014/main" id="{2C3C64FD-3B2C-70D8-1EBD-8CFDD0073FE7}"/>
              </a:ext>
            </a:extLst>
          </p:cNvPr>
          <p:cNvSpPr/>
          <p:nvPr/>
        </p:nvSpPr>
        <p:spPr>
          <a:xfrm rot="5400000">
            <a:off x="3209706" y="4533323"/>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文本框 25">
            <a:extLst>
              <a:ext uri="{FF2B5EF4-FFF2-40B4-BE49-F238E27FC236}">
                <a16:creationId xmlns:a16="http://schemas.microsoft.com/office/drawing/2014/main" id="{230F9848-C4D3-4FEF-2F72-DEC94A6A30F0}"/>
              </a:ext>
            </a:extLst>
          </p:cNvPr>
          <p:cNvSpPr txBox="1"/>
          <p:nvPr/>
        </p:nvSpPr>
        <p:spPr>
          <a:xfrm>
            <a:off x="2478326" y="4462062"/>
            <a:ext cx="851515" cy="369332"/>
          </a:xfrm>
          <a:prstGeom prst="rect">
            <a:avLst/>
          </a:prstGeom>
          <a:noFill/>
        </p:spPr>
        <p:txBody>
          <a:bodyPr wrap="none" rtlCol="0">
            <a:spAutoFit/>
          </a:bodyPr>
          <a:lstStyle/>
          <a:p>
            <a:r>
              <a:rPr lang="en-US" altLang="zh-CN" dirty="0"/>
              <a:t>Ready</a:t>
            </a:r>
            <a:endParaRPr lang="en-US" dirty="0"/>
          </a:p>
        </p:txBody>
      </p:sp>
      <p:cxnSp>
        <p:nvCxnSpPr>
          <p:cNvPr id="27" name="直线箭头连接符 26">
            <a:extLst>
              <a:ext uri="{FF2B5EF4-FFF2-40B4-BE49-F238E27FC236}">
                <a16:creationId xmlns:a16="http://schemas.microsoft.com/office/drawing/2014/main" id="{3ED0D203-8B41-813A-0894-C2CAD4F04DE9}"/>
              </a:ext>
            </a:extLst>
          </p:cNvPr>
          <p:cNvCxnSpPr>
            <a:cxnSpLocks/>
          </p:cNvCxnSpPr>
          <p:nvPr/>
        </p:nvCxnSpPr>
        <p:spPr>
          <a:xfrm flipH="1">
            <a:off x="3658559" y="4941787"/>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文本框 28">
            <a:extLst>
              <a:ext uri="{FF2B5EF4-FFF2-40B4-BE49-F238E27FC236}">
                <a16:creationId xmlns:a16="http://schemas.microsoft.com/office/drawing/2014/main" id="{B3D7B8F6-8675-0D53-19CA-7FC7A377C405}"/>
              </a:ext>
            </a:extLst>
          </p:cNvPr>
          <p:cNvSpPr txBox="1"/>
          <p:nvPr/>
        </p:nvSpPr>
        <p:spPr>
          <a:xfrm>
            <a:off x="8422977" y="5098697"/>
            <a:ext cx="736099" cy="369332"/>
          </a:xfrm>
          <a:prstGeom prst="rect">
            <a:avLst/>
          </a:prstGeom>
          <a:noFill/>
        </p:spPr>
        <p:txBody>
          <a:bodyPr wrap="none" rtlCol="0">
            <a:spAutoFit/>
          </a:bodyPr>
          <a:lstStyle/>
          <a:p>
            <a:r>
              <a:rPr lang="en-US" altLang="zh-CN" dirty="0"/>
              <a:t>Done</a:t>
            </a:r>
            <a:endParaRPr lang="en-US" dirty="0"/>
          </a:p>
        </p:txBody>
      </p:sp>
      <p:sp>
        <p:nvSpPr>
          <p:cNvPr id="30" name="右箭头 29">
            <a:extLst>
              <a:ext uri="{FF2B5EF4-FFF2-40B4-BE49-F238E27FC236}">
                <a16:creationId xmlns:a16="http://schemas.microsoft.com/office/drawing/2014/main" id="{9498CE11-9FE0-457E-180E-A534ADBC314C}"/>
              </a:ext>
            </a:extLst>
          </p:cNvPr>
          <p:cNvSpPr/>
          <p:nvPr/>
        </p:nvSpPr>
        <p:spPr>
          <a:xfrm rot="5400000">
            <a:off x="3267989" y="5113309"/>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文本框 30">
            <a:extLst>
              <a:ext uri="{FF2B5EF4-FFF2-40B4-BE49-F238E27FC236}">
                <a16:creationId xmlns:a16="http://schemas.microsoft.com/office/drawing/2014/main" id="{39572989-27CC-B1FE-5241-4E139BEFC979}"/>
              </a:ext>
            </a:extLst>
          </p:cNvPr>
          <p:cNvSpPr txBox="1"/>
          <p:nvPr/>
        </p:nvSpPr>
        <p:spPr>
          <a:xfrm>
            <a:off x="2373174" y="4987525"/>
            <a:ext cx="998991" cy="369332"/>
          </a:xfrm>
          <a:prstGeom prst="rect">
            <a:avLst/>
          </a:prstGeom>
          <a:noFill/>
        </p:spPr>
        <p:txBody>
          <a:bodyPr wrap="none" rtlCol="0">
            <a:spAutoFit/>
          </a:bodyPr>
          <a:lstStyle/>
          <a:p>
            <a:r>
              <a:rPr lang="en-US" altLang="zh-CN" dirty="0"/>
              <a:t>Running</a:t>
            </a:r>
            <a:endParaRPr lang="en-US" dirty="0"/>
          </a:p>
        </p:txBody>
      </p:sp>
      <p:sp>
        <p:nvSpPr>
          <p:cNvPr id="32" name="文本框 31">
            <a:extLst>
              <a:ext uri="{FF2B5EF4-FFF2-40B4-BE49-F238E27FC236}">
                <a16:creationId xmlns:a16="http://schemas.microsoft.com/office/drawing/2014/main" id="{1A5B8FA6-88E9-CDA4-075A-BE743C12B3DE}"/>
              </a:ext>
            </a:extLst>
          </p:cNvPr>
          <p:cNvSpPr txBox="1"/>
          <p:nvPr/>
        </p:nvSpPr>
        <p:spPr>
          <a:xfrm>
            <a:off x="3136714" y="5515047"/>
            <a:ext cx="736099" cy="369332"/>
          </a:xfrm>
          <a:prstGeom prst="rect">
            <a:avLst/>
          </a:prstGeom>
          <a:noFill/>
        </p:spPr>
        <p:txBody>
          <a:bodyPr wrap="none" rtlCol="0">
            <a:spAutoFit/>
          </a:bodyPr>
          <a:lstStyle/>
          <a:p>
            <a:r>
              <a:rPr lang="en-US" altLang="zh-CN" dirty="0"/>
              <a:t>Done</a:t>
            </a:r>
            <a:endParaRPr lang="en-US" dirty="0"/>
          </a:p>
        </p:txBody>
      </p:sp>
      <p:sp>
        <p:nvSpPr>
          <p:cNvPr id="11" name="页脚占位符 10">
            <a:extLst>
              <a:ext uri="{FF2B5EF4-FFF2-40B4-BE49-F238E27FC236}">
                <a16:creationId xmlns:a16="http://schemas.microsoft.com/office/drawing/2014/main" id="{5856B5B7-D0D0-1CF1-7798-26A58CAF7648}"/>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16469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animBg="1"/>
      <p:bldP spid="15" grpId="0"/>
      <p:bldP spid="16" grpId="0" animBg="1"/>
      <p:bldP spid="17" grpId="0"/>
      <p:bldP spid="18" grpId="0" animBg="1"/>
      <p:bldP spid="20" grpId="0"/>
      <p:bldP spid="21" grpId="0"/>
      <p:bldP spid="24" grpId="0"/>
      <p:bldP spid="25" grpId="0" animBg="1"/>
      <p:bldP spid="26" grpId="0"/>
      <p:bldP spid="29" grpId="0"/>
      <p:bldP spid="30" grpId="0" animBg="1"/>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2333</Words>
  <Application>Microsoft Office PowerPoint</Application>
  <PresentationFormat>Widescreen</PresentationFormat>
  <Paragraphs>346</Paragraphs>
  <Slides>25</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Courier</vt:lpstr>
      <vt:lpstr>Gill Sans</vt:lpstr>
      <vt:lpstr>Gill Sans Light</vt:lpstr>
      <vt:lpstr>맑은 고딕</vt:lpstr>
      <vt:lpstr>Palatino</vt:lpstr>
      <vt:lpstr>Arial</vt:lpstr>
      <vt:lpstr>Comic Sans MS</vt:lpstr>
      <vt:lpstr>Courier New</vt:lpstr>
      <vt:lpstr>Helvetica</vt:lpstr>
      <vt:lpstr>Office</vt:lpstr>
      <vt:lpstr>CSC 112: Computer Operating Systems Lecture 2  Processes</vt:lpstr>
      <vt:lpstr>Overview</vt:lpstr>
      <vt:lpstr>Process</vt:lpstr>
      <vt:lpstr>Process</vt:lpstr>
      <vt:lpstr>Process</vt:lpstr>
      <vt:lpstr>Process</vt:lpstr>
      <vt:lpstr>Process State</vt:lpstr>
      <vt:lpstr>Process State</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User/Kernel Mode Separation</vt:lpstr>
      <vt:lpstr>User/Kernel Mode Separation</vt:lpstr>
      <vt:lpstr>Process Scheduling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2025-01-30T02:17:41Z</dcterms:modified>
</cp:coreProperties>
</file>