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1"/>
  </p:notesMasterIdLst>
  <p:handoutMasterIdLst>
    <p:handoutMasterId r:id="rId42"/>
  </p:handoutMasterIdLst>
  <p:sldIdLst>
    <p:sldId id="799" r:id="rId2"/>
    <p:sldId id="294" r:id="rId3"/>
    <p:sldId id="295" r:id="rId4"/>
    <p:sldId id="274" r:id="rId5"/>
    <p:sldId id="260" r:id="rId6"/>
    <p:sldId id="276" r:id="rId7"/>
    <p:sldId id="273" r:id="rId8"/>
    <p:sldId id="277" r:id="rId9"/>
    <p:sldId id="278" r:id="rId10"/>
    <p:sldId id="279" r:id="rId11"/>
    <p:sldId id="280" r:id="rId12"/>
    <p:sldId id="282" r:id="rId13"/>
    <p:sldId id="281" r:id="rId14"/>
    <p:sldId id="297" r:id="rId15"/>
    <p:sldId id="283" r:id="rId16"/>
    <p:sldId id="284" r:id="rId17"/>
    <p:sldId id="286" r:id="rId18"/>
    <p:sldId id="287" r:id="rId19"/>
    <p:sldId id="298" r:id="rId20"/>
    <p:sldId id="300" r:id="rId21"/>
    <p:sldId id="290" r:id="rId22"/>
    <p:sldId id="291" r:id="rId23"/>
    <p:sldId id="292" r:id="rId24"/>
    <p:sldId id="293" r:id="rId25"/>
    <p:sldId id="800" r:id="rId26"/>
    <p:sldId id="801" r:id="rId27"/>
    <p:sldId id="299" r:id="rId28"/>
    <p:sldId id="802" r:id="rId29"/>
    <p:sldId id="821" r:id="rId30"/>
    <p:sldId id="804" r:id="rId31"/>
    <p:sldId id="805" r:id="rId32"/>
    <p:sldId id="806" r:id="rId33"/>
    <p:sldId id="289" r:id="rId34"/>
    <p:sldId id="824" r:id="rId35"/>
    <p:sldId id="807" r:id="rId36"/>
    <p:sldId id="808" r:id="rId37"/>
    <p:sldId id="809" r:id="rId38"/>
    <p:sldId id="285" r:id="rId39"/>
    <p:sldId id="306" r:id="rId40"/>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294"/>
            <p14:sldId id="295"/>
            <p14:sldId id="274"/>
            <p14:sldId id="260"/>
            <p14:sldId id="276"/>
            <p14:sldId id="273"/>
            <p14:sldId id="277"/>
            <p14:sldId id="278"/>
            <p14:sldId id="279"/>
            <p14:sldId id="280"/>
            <p14:sldId id="282"/>
            <p14:sldId id="281"/>
            <p14:sldId id="297"/>
            <p14:sldId id="283"/>
            <p14:sldId id="284"/>
            <p14:sldId id="286"/>
            <p14:sldId id="287"/>
            <p14:sldId id="298"/>
            <p14:sldId id="300"/>
            <p14:sldId id="290"/>
            <p14:sldId id="291"/>
            <p14:sldId id="292"/>
            <p14:sldId id="293"/>
            <p14:sldId id="800"/>
            <p14:sldId id="801"/>
            <p14:sldId id="299"/>
            <p14:sldId id="802"/>
            <p14:sldId id="821"/>
            <p14:sldId id="804"/>
            <p14:sldId id="805"/>
            <p14:sldId id="806"/>
            <p14:sldId id="289"/>
            <p14:sldId id="824"/>
            <p14:sldId id="807"/>
            <p14:sldId id="808"/>
            <p14:sldId id="809"/>
            <p14:sldId id="285"/>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77" autoAdjust="0"/>
  </p:normalViewPr>
  <p:slideViewPr>
    <p:cSldViewPr snapToGrid="0">
      <p:cViewPr varScale="1">
        <p:scale>
          <a:sx n="65" d="100"/>
          <a:sy n="65" d="100"/>
        </p:scale>
        <p:origin x="1330" y="48"/>
      </p:cViewPr>
      <p:guideLst>
        <p:guide orient="horz" pos="2160"/>
        <p:guide pos="3840"/>
      </p:guideLst>
    </p:cSldViewPr>
  </p:slideViewPr>
  <p:notesTextViewPr>
    <p:cViewPr>
      <p:scale>
        <a:sx n="1" d="1"/>
        <a:sy n="1" d="1"/>
      </p:scale>
      <p:origin x="0" y="0"/>
    </p:cViewPr>
  </p:notesTextViewPr>
  <p:sorterViewPr>
    <p:cViewPr varScale="1">
      <p:scale>
        <a:sx n="1" d="1"/>
        <a:sy n="1" d="1"/>
      </p:scale>
      <p:origin x="0" y="-13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It will reap any terminated child arbitrarily. process (preventing it from becoming a zombie process</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21062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8511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the</a:t>
            </a:r>
            <a:r>
              <a:rPr lang="zh-CN" altLang="en-US" dirty="0"/>
              <a:t> </a:t>
            </a:r>
            <a:r>
              <a:rPr lang="en-US" altLang="zh-CN" dirty="0"/>
              <a:t>exec</a:t>
            </a:r>
            <a:r>
              <a:rPr lang="zh-CN" altLang="en-US" dirty="0"/>
              <a:t> </a:t>
            </a:r>
            <a:r>
              <a:rPr lang="en-US" altLang="zh-CN" dirty="0"/>
              <a:t>command</a:t>
            </a:r>
            <a:r>
              <a:rPr lang="zh-CN" altLang="en-US" dirty="0"/>
              <a:t> </a:t>
            </a:r>
            <a:r>
              <a:rPr lang="en-US" altLang="zh-CN" dirty="0"/>
              <a:t>instead</a:t>
            </a:r>
            <a:r>
              <a:rPr lang="zh-CN" altLang="en-US" dirty="0"/>
              <a:t> </a:t>
            </a:r>
            <a:r>
              <a:rPr lang="en-US" altLang="zh-CN" dirty="0"/>
              <a:t>you</a:t>
            </a:r>
            <a:r>
              <a:rPr lang="zh-CN" altLang="en-US" dirty="0"/>
              <a:t> </a:t>
            </a:r>
            <a:r>
              <a:rPr lang="en-US" altLang="zh-CN" dirty="0"/>
              <a:t>have</a:t>
            </a:r>
            <a:r>
              <a:rPr lang="zh-CN" altLang="en-US" dirty="0"/>
              <a:t> </a:t>
            </a:r>
            <a:r>
              <a:rPr lang="en-US" altLang="zh-CN" dirty="0"/>
              <a:t>several</a:t>
            </a:r>
            <a:r>
              <a:rPr lang="zh-CN" altLang="en-US" dirty="0"/>
              <a:t> </a:t>
            </a:r>
            <a:r>
              <a:rPr lang="en-US" altLang="zh-CN" dirty="0"/>
              <a:t>alternatives</a:t>
            </a:r>
            <a:r>
              <a:rPr lang="zh-CN" altLang="en-US" dirty="0"/>
              <a:t> </a:t>
            </a:r>
            <a:r>
              <a:rPr lang="en-US" altLang="zh-CN" dirty="0"/>
              <a:t>you</a:t>
            </a:r>
            <a:r>
              <a:rPr lang="zh-CN" altLang="en-US" dirty="0"/>
              <a:t> </a:t>
            </a:r>
            <a:r>
              <a:rPr lang="en-US" altLang="zh-CN" dirty="0"/>
              <a:t>can</a:t>
            </a:r>
            <a:r>
              <a:rPr lang="zh-CN" altLang="en-US" dirty="0"/>
              <a:t> </a:t>
            </a:r>
            <a:r>
              <a:rPr lang="en-US" altLang="zh-CN" dirty="0"/>
              <a:t>use</a:t>
            </a:r>
            <a:r>
              <a:rPr lang="zh-CN" altLang="en-US" dirty="0"/>
              <a:t> </a:t>
            </a:r>
            <a:r>
              <a:rPr lang="en-US" altLang="zh-CN" dirty="0"/>
              <a:t>in</a:t>
            </a:r>
            <a:r>
              <a:rPr lang="zh-CN" altLang="en-US" dirty="0"/>
              <a:t> </a:t>
            </a:r>
            <a:r>
              <a:rPr lang="en-US" altLang="zh-CN" dirty="0"/>
              <a:t>different</a:t>
            </a:r>
            <a:r>
              <a:rPr lang="zh-CN" altLang="en-US" dirty="0"/>
              <a:t> </a:t>
            </a:r>
            <a:r>
              <a:rPr lang="en-US" altLang="zh-CN" dirty="0"/>
              <a:t>situations</a:t>
            </a:r>
          </a:p>
          <a:p>
            <a:r>
              <a:rPr lang="en-US" altLang="zh-CN" b="1" dirty="0">
                <a:solidFill>
                  <a:srgbClr val="FF0000"/>
                </a:solidFill>
              </a:rPr>
              <a:t>Returns</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errors occur</a:t>
            </a:r>
          </a:p>
          <a:p>
            <a:r>
              <a:rPr lang="en-US" altLang="zh-CN" dirty="0"/>
              <a:t>Replace</a:t>
            </a:r>
            <a:r>
              <a:rPr lang="zh-CN" altLang="en-US" dirty="0"/>
              <a:t> </a:t>
            </a:r>
            <a:r>
              <a:rPr lang="en-US" altLang="zh-CN" dirty="0"/>
              <a:t>current</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r>
              <a:rPr lang="zh-CN" altLang="en-US" dirty="0"/>
              <a:t> </a:t>
            </a:r>
            <a:r>
              <a:rPr lang="en-US" altLang="zh-CN" dirty="0"/>
              <a:t>with</a:t>
            </a:r>
            <a:r>
              <a:rPr lang="zh-CN" altLang="en-US" dirty="0"/>
              <a:t> </a:t>
            </a:r>
            <a:r>
              <a:rPr lang="en-US" altLang="zh-CN" dirty="0"/>
              <a:t>new</a:t>
            </a:r>
            <a:r>
              <a:rPr lang="zh-CN" altLang="en-US" dirty="0"/>
              <a:t> </a:t>
            </a:r>
            <a:r>
              <a:rPr lang="en-US" altLang="zh-CN" dirty="0"/>
              <a:t>in</a:t>
            </a:r>
            <a:r>
              <a:rPr lang="zh-CN" altLang="en-US" dirty="0"/>
              <a:t> </a:t>
            </a:r>
            <a:r>
              <a:rPr lang="en-US" altLang="zh-CN" dirty="0"/>
              <a:t>specified</a:t>
            </a:r>
            <a:r>
              <a:rPr lang="zh-CN" altLang="en-US" dirty="0"/>
              <a:t> </a:t>
            </a:r>
            <a:r>
              <a:rPr lang="en-US" altLang="zh-CN" dirty="0"/>
              <a:t>file,</a:t>
            </a:r>
            <a:r>
              <a:rPr lang="zh-CN" altLang="en-US" dirty="0"/>
              <a:t> </a:t>
            </a:r>
            <a:r>
              <a:rPr lang="en-US" altLang="zh-CN" dirty="0"/>
              <a:t>i.e.,</a:t>
            </a:r>
            <a:r>
              <a:rPr lang="zh-CN" altLang="en-US" dirty="0"/>
              <a:t> </a:t>
            </a:r>
            <a:r>
              <a:rPr lang="en-US" altLang="zh-CN" dirty="0"/>
              <a:t>it</a:t>
            </a:r>
            <a:r>
              <a:rPr lang="zh-CN" altLang="en-US" dirty="0"/>
              <a:t> </a:t>
            </a:r>
            <a:r>
              <a:rPr lang="en-US" altLang="zh-CN" dirty="0"/>
              <a:t>loads</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r>
              <a:rPr lang="zh-CN" altLang="en-US" dirty="0"/>
              <a:t> </a:t>
            </a:r>
            <a:r>
              <a:rPr lang="en-US" altLang="zh-CN" dirty="0"/>
              <a:t>into</a:t>
            </a:r>
            <a:r>
              <a:rPr lang="zh-CN" altLang="en-US" dirty="0"/>
              <a:t> </a:t>
            </a:r>
            <a:r>
              <a:rPr lang="en-US" altLang="zh-CN" dirty="0"/>
              <a:t>the</a:t>
            </a:r>
            <a:r>
              <a:rPr lang="zh-CN" altLang="en-US" dirty="0"/>
              <a:t> </a:t>
            </a:r>
            <a:r>
              <a:rPr lang="en-US" altLang="zh-CN" dirty="0"/>
              <a:t>current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15</a:t>
            </a:fld>
            <a:endParaRPr kumimoji="1" lang="zh-CN" altLang="en-US"/>
          </a:p>
        </p:txBody>
      </p:sp>
    </p:spTree>
    <p:extLst>
      <p:ext uri="{BB962C8B-B14F-4D97-AF65-F5344CB8AC3E}">
        <p14:creationId xmlns:p14="http://schemas.microsoft.com/office/powerpoint/2010/main" val="109390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latin typeface="Gill Sans Light"/>
              </a:rPr>
              <a:t>Output</a:t>
            </a:r>
            <a:endParaRPr lang="en-SE" sz="1200" dirty="0">
              <a:latin typeface="Gill Sans Light"/>
            </a:endParaRPr>
          </a:p>
          <a:p>
            <a:pPr marL="287020" marR="2613025" indent="-274955">
              <a:lnSpc>
                <a:spcPts val="2310"/>
              </a:lnSpc>
              <a:spcBef>
                <a:spcPts val="195"/>
              </a:spcBef>
            </a:pPr>
            <a:r>
              <a:rPr lang="en-GB" sz="1200" dirty="0">
                <a:latin typeface="Arial MT"/>
                <a:cs typeface="Arial MT"/>
              </a:rPr>
              <a:t>b.</a:t>
            </a:r>
            <a:r>
              <a:rPr lang="en-GB" sz="1200" spc="-70" dirty="0">
                <a:latin typeface="Arial MT"/>
                <a:cs typeface="Arial MT"/>
              </a:rPr>
              <a:t> </a:t>
            </a:r>
            <a:r>
              <a:rPr lang="en-GB" sz="1200" dirty="0">
                <a:latin typeface="Arial MT"/>
                <a:cs typeface="Arial MT"/>
              </a:rPr>
              <a:t>Describe</a:t>
            </a:r>
            <a:r>
              <a:rPr lang="en-GB" sz="1200" spc="-35" dirty="0">
                <a:latin typeface="Arial MT"/>
                <a:cs typeface="Arial MT"/>
              </a:rPr>
              <a:t> </a:t>
            </a:r>
            <a:r>
              <a:rPr lang="en-GB" sz="1200" dirty="0">
                <a:latin typeface="Arial MT"/>
                <a:cs typeface="Arial MT"/>
              </a:rPr>
              <a:t>the</a:t>
            </a:r>
            <a:r>
              <a:rPr lang="en-GB" sz="1200" spc="-35" dirty="0">
                <a:latin typeface="Arial MT"/>
                <a:cs typeface="Arial MT"/>
              </a:rPr>
              <a:t> </a:t>
            </a:r>
            <a:r>
              <a:rPr lang="en-GB" sz="1200" dirty="0">
                <a:latin typeface="Arial MT"/>
                <a:cs typeface="Arial MT"/>
              </a:rPr>
              <a:t>function</a:t>
            </a:r>
            <a:r>
              <a:rPr lang="en-GB" sz="1200" spc="-35" dirty="0">
                <a:latin typeface="Arial MT"/>
                <a:cs typeface="Arial MT"/>
              </a:rPr>
              <a:t> </a:t>
            </a:r>
            <a:r>
              <a:rPr lang="en-GB" sz="1200" dirty="0">
                <a:latin typeface="Arial MT"/>
                <a:cs typeface="Arial MT"/>
              </a:rPr>
              <a:t>of</a:t>
            </a:r>
            <a:r>
              <a:rPr lang="en-GB" sz="1200" spc="-35" dirty="0">
                <a:latin typeface="Arial MT"/>
                <a:cs typeface="Arial MT"/>
              </a:rPr>
              <a:t> </a:t>
            </a:r>
            <a:r>
              <a:rPr lang="en-GB" sz="1200" spc="-20" dirty="0" err="1">
                <a:latin typeface="Courier New"/>
                <a:cs typeface="Courier New"/>
              </a:rPr>
              <a:t>execl</a:t>
            </a:r>
            <a:r>
              <a:rPr lang="en-GB" sz="1200" spc="-635" dirty="0">
                <a:latin typeface="Courier New"/>
                <a:cs typeface="Courier New"/>
              </a:rPr>
              <a:t> </a:t>
            </a:r>
            <a:r>
              <a:rPr lang="en-GB" sz="1200" dirty="0">
                <a:latin typeface="Arial MT"/>
                <a:cs typeface="Arial MT"/>
              </a:rPr>
              <a:t>in</a:t>
            </a:r>
            <a:r>
              <a:rPr lang="en-GB" sz="1200" spc="-35" dirty="0">
                <a:latin typeface="Arial MT"/>
                <a:cs typeface="Arial MT"/>
              </a:rPr>
              <a:t> </a:t>
            </a:r>
            <a:r>
              <a:rPr lang="en-GB" sz="1200" dirty="0">
                <a:latin typeface="Arial MT"/>
                <a:cs typeface="Arial MT"/>
              </a:rPr>
              <a:t>your</a:t>
            </a:r>
            <a:r>
              <a:rPr lang="en-GB" sz="1200" spc="-35" dirty="0">
                <a:latin typeface="Arial MT"/>
                <a:cs typeface="Arial MT"/>
              </a:rPr>
              <a:t> </a:t>
            </a:r>
            <a:r>
              <a:rPr lang="en-GB" sz="1200" dirty="0">
                <a:latin typeface="Arial MT"/>
                <a:cs typeface="Arial MT"/>
              </a:rPr>
              <a:t>own</a:t>
            </a:r>
            <a:r>
              <a:rPr lang="en-GB" sz="1200" spc="-40" dirty="0">
                <a:latin typeface="Arial MT"/>
                <a:cs typeface="Arial MT"/>
              </a:rPr>
              <a:t> </a:t>
            </a:r>
            <a:r>
              <a:rPr lang="en-GB" sz="1200" spc="-10" dirty="0">
                <a:latin typeface="Arial MT"/>
                <a:cs typeface="Arial MT"/>
              </a:rPr>
              <a:t>words </a:t>
            </a:r>
            <a:r>
              <a:rPr lang="en-GB" sz="1200" dirty="0">
                <a:latin typeface="Arial MT"/>
                <a:cs typeface="Arial MT"/>
              </a:rPr>
              <a:t>(Hint:</a:t>
            </a:r>
            <a:r>
              <a:rPr lang="en-GB" sz="1200" spc="-50" dirty="0">
                <a:latin typeface="Arial MT"/>
                <a:cs typeface="Arial MT"/>
              </a:rPr>
              <a:t> </a:t>
            </a:r>
            <a:r>
              <a:rPr lang="en-GB" sz="1200" dirty="0">
                <a:latin typeface="Arial MT"/>
                <a:cs typeface="Arial MT"/>
              </a:rPr>
              <a:t>read</a:t>
            </a:r>
            <a:r>
              <a:rPr lang="en-GB" sz="1200" spc="-45" dirty="0">
                <a:latin typeface="Arial MT"/>
                <a:cs typeface="Arial MT"/>
              </a:rPr>
              <a:t> </a:t>
            </a:r>
            <a:r>
              <a:rPr lang="en-GB" sz="1200" dirty="0">
                <a:latin typeface="Arial MT"/>
                <a:cs typeface="Arial MT"/>
              </a:rPr>
              <a:t>the</a:t>
            </a:r>
            <a:r>
              <a:rPr lang="en-GB" sz="1200" spc="-45" dirty="0">
                <a:latin typeface="Arial MT"/>
                <a:cs typeface="Arial MT"/>
              </a:rPr>
              <a:t> </a:t>
            </a:r>
            <a:r>
              <a:rPr lang="en-GB" sz="1200" dirty="0">
                <a:latin typeface="Arial MT"/>
                <a:cs typeface="Arial MT"/>
              </a:rPr>
              <a:t>man</a:t>
            </a:r>
            <a:r>
              <a:rPr lang="en-GB" sz="1200" spc="-45" dirty="0">
                <a:latin typeface="Arial MT"/>
                <a:cs typeface="Arial MT"/>
              </a:rPr>
              <a:t> </a:t>
            </a:r>
            <a:r>
              <a:rPr lang="en-GB" sz="1200" spc="-10" dirty="0">
                <a:latin typeface="Arial MT"/>
                <a:cs typeface="Arial MT"/>
              </a:rPr>
              <a:t>page).</a:t>
            </a:r>
            <a:endParaRPr lang="en-GB" sz="1200" dirty="0">
              <a:latin typeface="Arial MT"/>
              <a:cs typeface="Arial MT"/>
            </a:endParaRPr>
          </a:p>
          <a:p>
            <a:pPr marL="290195" marR="302260" indent="-278130">
              <a:lnSpc>
                <a:spcPct val="98500"/>
              </a:lnSpc>
              <a:spcBef>
                <a:spcPts val="395"/>
              </a:spcBef>
              <a:buChar char="•"/>
              <a:tabLst>
                <a:tab pos="290195" algn="l"/>
              </a:tabLst>
            </a:pPr>
            <a:r>
              <a:rPr lang="en-GB" sz="1200" dirty="0">
                <a:solidFill>
                  <a:srgbClr val="0365C0"/>
                </a:solidFill>
                <a:latin typeface="Arial MT"/>
                <a:cs typeface="Arial MT"/>
              </a:rPr>
              <a:t>The</a:t>
            </a:r>
            <a:r>
              <a:rPr lang="en-GB" sz="1200" spc="-105" dirty="0">
                <a:solidFill>
                  <a:srgbClr val="0365C0"/>
                </a:solidFill>
                <a:latin typeface="Arial MT"/>
                <a:cs typeface="Arial MT"/>
              </a:rPr>
              <a:t> </a:t>
            </a:r>
            <a:r>
              <a:rPr lang="en-GB" sz="1200" spc="-20" dirty="0">
                <a:solidFill>
                  <a:srgbClr val="0365C0"/>
                </a:solidFill>
                <a:latin typeface="Courier New"/>
                <a:cs typeface="Courier New"/>
              </a:rPr>
              <a:t>exec</a:t>
            </a:r>
            <a:r>
              <a:rPr lang="en-GB" sz="1200" spc="-635" dirty="0">
                <a:solidFill>
                  <a:srgbClr val="0365C0"/>
                </a:solidFill>
                <a:latin typeface="Courier New"/>
                <a:cs typeface="Courier New"/>
              </a:rPr>
              <a:t> </a:t>
            </a:r>
            <a:r>
              <a:rPr lang="en-GB" sz="1200" dirty="0">
                <a:solidFill>
                  <a:srgbClr val="0365C0"/>
                </a:solidFill>
                <a:latin typeface="Arial MT"/>
                <a:cs typeface="Arial MT"/>
              </a:rPr>
              <a:t>family</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functions</a:t>
            </a:r>
            <a:r>
              <a:rPr lang="en-GB" sz="1200" spc="-55" dirty="0">
                <a:solidFill>
                  <a:srgbClr val="0365C0"/>
                </a:solidFill>
                <a:latin typeface="Arial MT"/>
                <a:cs typeface="Arial MT"/>
              </a:rPr>
              <a:t> </a:t>
            </a:r>
            <a:r>
              <a:rPr lang="en-GB" sz="1200" dirty="0">
                <a:solidFill>
                  <a:srgbClr val="0365C0"/>
                </a:solidFill>
                <a:latin typeface="Arial MT"/>
                <a:cs typeface="Arial MT"/>
              </a:rPr>
              <a:t>replaces</a:t>
            </a:r>
            <a:r>
              <a:rPr lang="en-GB" sz="1200" spc="-5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current</a:t>
            </a:r>
            <a:r>
              <a:rPr lang="en-GB" sz="1200" spc="-55" dirty="0">
                <a:solidFill>
                  <a:srgbClr val="0365C0"/>
                </a:solidFill>
                <a:latin typeface="Arial MT"/>
                <a:cs typeface="Arial MT"/>
              </a:rPr>
              <a:t> </a:t>
            </a:r>
            <a:r>
              <a:rPr lang="en-GB" sz="1200" dirty="0">
                <a:solidFill>
                  <a:srgbClr val="0365C0"/>
                </a:solidFill>
                <a:latin typeface="Arial MT"/>
                <a:cs typeface="Arial MT"/>
              </a:rPr>
              <a:t>process</a:t>
            </a:r>
            <a:r>
              <a:rPr lang="en-GB" sz="1200" spc="-55" dirty="0">
                <a:solidFill>
                  <a:srgbClr val="0365C0"/>
                </a:solidFill>
                <a:latin typeface="Arial MT"/>
                <a:cs typeface="Arial MT"/>
              </a:rPr>
              <a:t> </a:t>
            </a:r>
            <a:r>
              <a:rPr lang="en-GB" sz="1200" dirty="0">
                <a:solidFill>
                  <a:srgbClr val="0365C0"/>
                </a:solidFill>
                <a:latin typeface="Arial MT"/>
                <a:cs typeface="Arial MT"/>
              </a:rPr>
              <a:t>image</a:t>
            </a:r>
            <a:r>
              <a:rPr lang="en-GB" sz="1200" spc="-55" dirty="0">
                <a:solidFill>
                  <a:srgbClr val="0365C0"/>
                </a:solidFill>
                <a:latin typeface="Arial MT"/>
                <a:cs typeface="Arial MT"/>
              </a:rPr>
              <a:t> </a:t>
            </a:r>
            <a:r>
              <a:rPr lang="en-GB" sz="1200" dirty="0">
                <a:solidFill>
                  <a:srgbClr val="0365C0"/>
                </a:solidFill>
                <a:latin typeface="Arial MT"/>
                <a:cs typeface="Arial MT"/>
              </a:rPr>
              <a:t>with</a:t>
            </a:r>
            <a:r>
              <a:rPr lang="en-GB" sz="1200" spc="-50" dirty="0">
                <a:solidFill>
                  <a:srgbClr val="0365C0"/>
                </a:solidFill>
                <a:latin typeface="Arial MT"/>
                <a:cs typeface="Arial MT"/>
              </a:rPr>
              <a:t> a </a:t>
            </a:r>
            <a:r>
              <a:rPr lang="en-GB" sz="1200" dirty="0">
                <a:solidFill>
                  <a:srgbClr val="0365C0"/>
                </a:solidFill>
                <a:latin typeface="Arial MT"/>
                <a:cs typeface="Arial MT"/>
              </a:rPr>
              <a:t>new</a:t>
            </a:r>
            <a:r>
              <a:rPr lang="en-GB" sz="1200" spc="-80" dirty="0">
                <a:solidFill>
                  <a:srgbClr val="0365C0"/>
                </a:solidFill>
                <a:latin typeface="Arial MT"/>
                <a:cs typeface="Arial MT"/>
              </a:rPr>
              <a:t> </a:t>
            </a:r>
            <a:r>
              <a:rPr lang="en-GB" sz="1200" dirty="0">
                <a:solidFill>
                  <a:srgbClr val="0365C0"/>
                </a:solidFill>
                <a:latin typeface="Arial MT"/>
                <a:cs typeface="Arial MT"/>
              </a:rPr>
              <a:t>process</a:t>
            </a:r>
            <a:r>
              <a:rPr lang="en-GB" sz="1200" spc="-40" dirty="0">
                <a:solidFill>
                  <a:srgbClr val="0365C0"/>
                </a:solidFill>
                <a:latin typeface="Arial MT"/>
                <a:cs typeface="Arial MT"/>
              </a:rPr>
              <a:t> </a:t>
            </a:r>
            <a:r>
              <a:rPr lang="en-GB" sz="1200" dirty="0">
                <a:solidFill>
                  <a:srgbClr val="0365C0"/>
                </a:solidFill>
                <a:latin typeface="Arial MT"/>
                <a:cs typeface="Arial MT"/>
              </a:rPr>
              <a:t>image.</a:t>
            </a:r>
            <a:r>
              <a:rPr lang="en-GB" sz="1200" spc="-45"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40" dirty="0">
                <a:solidFill>
                  <a:srgbClr val="0365C0"/>
                </a:solidFill>
                <a:latin typeface="Arial MT"/>
                <a:cs typeface="Arial MT"/>
              </a:rPr>
              <a:t> </a:t>
            </a:r>
            <a:r>
              <a:rPr lang="en-GB" sz="1200" dirty="0">
                <a:solidFill>
                  <a:srgbClr val="0365C0"/>
                </a:solidFill>
                <a:latin typeface="Arial MT"/>
                <a:cs typeface="Arial MT"/>
              </a:rPr>
              <a:t>a</a:t>
            </a:r>
            <a:r>
              <a:rPr lang="en-GB" sz="1200" spc="-40" dirty="0">
                <a:solidFill>
                  <a:srgbClr val="0365C0"/>
                </a:solidFill>
                <a:latin typeface="Arial MT"/>
                <a:cs typeface="Arial MT"/>
              </a:rPr>
              <a:t> </a:t>
            </a:r>
            <a:r>
              <a:rPr lang="en-GB" sz="1200" dirty="0">
                <a:solidFill>
                  <a:srgbClr val="0365C0"/>
                </a:solidFill>
                <a:latin typeface="Arial MT"/>
                <a:cs typeface="Arial MT"/>
              </a:rPr>
              <a:t>function</a:t>
            </a:r>
            <a:r>
              <a:rPr lang="en-GB" sz="1200" spc="-40" dirty="0">
                <a:solidFill>
                  <a:srgbClr val="0365C0"/>
                </a:solidFill>
                <a:latin typeface="Arial MT"/>
                <a:cs typeface="Arial MT"/>
              </a:rPr>
              <a:t> </a:t>
            </a:r>
            <a:r>
              <a:rPr lang="en-GB" sz="1200" dirty="0">
                <a:solidFill>
                  <a:srgbClr val="0365C0"/>
                </a:solidFill>
                <a:latin typeface="Arial MT"/>
                <a:cs typeface="Arial MT"/>
              </a:rPr>
              <a:t>that</a:t>
            </a:r>
            <a:r>
              <a:rPr lang="en-GB" sz="1200" spc="-45" dirty="0">
                <a:solidFill>
                  <a:srgbClr val="0365C0"/>
                </a:solidFill>
                <a:latin typeface="Arial MT"/>
                <a:cs typeface="Arial MT"/>
              </a:rPr>
              <a:t> </a:t>
            </a:r>
            <a:r>
              <a:rPr lang="en-GB" sz="1200" dirty="0">
                <a:solidFill>
                  <a:srgbClr val="0365C0"/>
                </a:solidFill>
                <a:latin typeface="Arial MT"/>
                <a:cs typeface="Arial MT"/>
              </a:rPr>
              <a:t>allows</a:t>
            </a:r>
            <a:r>
              <a:rPr lang="en-GB" sz="1200" spc="-40" dirty="0">
                <a:solidFill>
                  <a:srgbClr val="0365C0"/>
                </a:solidFill>
                <a:latin typeface="Arial MT"/>
                <a:cs typeface="Arial MT"/>
              </a:rPr>
              <a:t> </a:t>
            </a:r>
            <a:r>
              <a:rPr lang="en-GB" sz="1200" dirty="0">
                <a:solidFill>
                  <a:srgbClr val="0365C0"/>
                </a:solidFill>
                <a:latin typeface="Arial MT"/>
                <a:cs typeface="Arial MT"/>
              </a:rPr>
              <a:t>the</a:t>
            </a:r>
            <a:r>
              <a:rPr lang="en-GB" sz="1200" spc="-40" dirty="0">
                <a:solidFill>
                  <a:srgbClr val="0365C0"/>
                </a:solidFill>
                <a:latin typeface="Arial MT"/>
                <a:cs typeface="Arial MT"/>
              </a:rPr>
              <a:t> </a:t>
            </a:r>
            <a:r>
              <a:rPr lang="en-GB" sz="1200" dirty="0">
                <a:solidFill>
                  <a:srgbClr val="0365C0"/>
                </a:solidFill>
                <a:latin typeface="Arial MT"/>
                <a:cs typeface="Arial MT"/>
              </a:rPr>
              <a:t>caller</a:t>
            </a:r>
            <a:r>
              <a:rPr lang="en-GB" sz="1200" spc="-40"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spc="-20" dirty="0">
                <a:solidFill>
                  <a:srgbClr val="0365C0"/>
                </a:solidFill>
                <a:latin typeface="Arial MT"/>
                <a:cs typeface="Arial MT"/>
              </a:rPr>
              <a:t>pass </a:t>
            </a:r>
            <a:r>
              <a:rPr lang="en-GB" sz="1200" dirty="0">
                <a:solidFill>
                  <a:srgbClr val="0365C0"/>
                </a:solidFill>
                <a:latin typeface="Arial MT"/>
                <a:cs typeface="Arial MT"/>
              </a:rPr>
              <a:t>command</a:t>
            </a:r>
            <a:r>
              <a:rPr lang="en-GB" sz="1200" spc="-75" dirty="0">
                <a:solidFill>
                  <a:srgbClr val="0365C0"/>
                </a:solidFill>
                <a:latin typeface="Arial MT"/>
                <a:cs typeface="Arial MT"/>
              </a:rPr>
              <a:t> </a:t>
            </a:r>
            <a:r>
              <a:rPr lang="en-GB" sz="1200" dirty="0">
                <a:solidFill>
                  <a:srgbClr val="0365C0"/>
                </a:solidFill>
                <a:latin typeface="Arial MT"/>
                <a:cs typeface="Arial MT"/>
              </a:rPr>
              <a:t>line</a:t>
            </a:r>
            <a:r>
              <a:rPr lang="en-GB" sz="1200" spc="-70" dirty="0">
                <a:solidFill>
                  <a:srgbClr val="0365C0"/>
                </a:solidFill>
                <a:latin typeface="Arial MT"/>
                <a:cs typeface="Arial MT"/>
              </a:rPr>
              <a:t> </a:t>
            </a:r>
            <a:r>
              <a:rPr lang="en-GB" sz="1200" dirty="0">
                <a:solidFill>
                  <a:srgbClr val="0365C0"/>
                </a:solidFill>
                <a:latin typeface="Arial MT"/>
                <a:cs typeface="Arial MT"/>
              </a:rPr>
              <a:t>parameters</a:t>
            </a:r>
            <a:r>
              <a:rPr lang="en-GB" sz="1200" spc="-70" dirty="0">
                <a:solidFill>
                  <a:srgbClr val="0365C0"/>
                </a:solidFill>
                <a:latin typeface="Arial MT"/>
                <a:cs typeface="Arial MT"/>
              </a:rPr>
              <a:t> </a:t>
            </a:r>
            <a:r>
              <a:rPr lang="en-GB" sz="1200" dirty="0">
                <a:solidFill>
                  <a:srgbClr val="0365C0"/>
                </a:solidFill>
                <a:latin typeface="Arial MT"/>
                <a:cs typeface="Arial MT"/>
              </a:rPr>
              <a:t>to</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70" dirty="0">
                <a:solidFill>
                  <a:srgbClr val="0365C0"/>
                </a:solidFill>
                <a:latin typeface="Arial MT"/>
                <a:cs typeface="Arial MT"/>
              </a:rPr>
              <a:t> </a:t>
            </a:r>
            <a:r>
              <a:rPr lang="en-GB" sz="1200" dirty="0">
                <a:solidFill>
                  <a:srgbClr val="0365C0"/>
                </a:solidFill>
                <a:latin typeface="Arial MT"/>
                <a:cs typeface="Arial MT"/>
              </a:rPr>
              <a:t>executed</a:t>
            </a:r>
            <a:r>
              <a:rPr lang="en-GB" sz="1200" spc="-70" dirty="0">
                <a:solidFill>
                  <a:srgbClr val="0365C0"/>
                </a:solidFill>
                <a:latin typeface="Arial MT"/>
                <a:cs typeface="Arial MT"/>
              </a:rPr>
              <a:t> </a:t>
            </a:r>
            <a:r>
              <a:rPr lang="en-GB" sz="1200" dirty="0">
                <a:solidFill>
                  <a:srgbClr val="0365C0"/>
                </a:solidFill>
                <a:latin typeface="Arial MT"/>
                <a:cs typeface="Arial MT"/>
              </a:rPr>
              <a:t>program,</a:t>
            </a:r>
            <a:r>
              <a:rPr lang="en-GB" sz="1200" spc="-70" dirty="0">
                <a:solidFill>
                  <a:srgbClr val="0365C0"/>
                </a:solidFill>
                <a:latin typeface="Arial MT"/>
                <a:cs typeface="Arial MT"/>
              </a:rPr>
              <a:t> </a:t>
            </a:r>
            <a:r>
              <a:rPr lang="en-GB" sz="1200" dirty="0">
                <a:solidFill>
                  <a:srgbClr val="0365C0"/>
                </a:solidFill>
                <a:latin typeface="Arial MT"/>
                <a:cs typeface="Arial MT"/>
              </a:rPr>
              <a:t>which</a:t>
            </a:r>
            <a:r>
              <a:rPr lang="en-GB" sz="1200" spc="-70" dirty="0">
                <a:solidFill>
                  <a:srgbClr val="0365C0"/>
                </a:solidFill>
                <a:latin typeface="Arial MT"/>
                <a:cs typeface="Arial MT"/>
              </a:rPr>
              <a:t> </a:t>
            </a:r>
            <a:r>
              <a:rPr lang="en-GB" sz="1200" dirty="0">
                <a:solidFill>
                  <a:srgbClr val="0365C0"/>
                </a:solidFill>
                <a:latin typeface="Arial MT"/>
                <a:cs typeface="Arial MT"/>
              </a:rPr>
              <a:t>appear</a:t>
            </a:r>
            <a:r>
              <a:rPr lang="en-GB" sz="1200" spc="-70" dirty="0">
                <a:solidFill>
                  <a:srgbClr val="0365C0"/>
                </a:solidFill>
                <a:latin typeface="Arial MT"/>
                <a:cs typeface="Arial MT"/>
              </a:rPr>
              <a:t> </a:t>
            </a:r>
            <a:r>
              <a:rPr lang="en-GB" sz="1200" spc="-25" dirty="0">
                <a:solidFill>
                  <a:srgbClr val="0365C0"/>
                </a:solidFill>
                <a:latin typeface="Arial MT"/>
                <a:cs typeface="Arial MT"/>
              </a:rPr>
              <a:t>as </a:t>
            </a:r>
            <a:r>
              <a:rPr lang="en-GB" sz="1200" spc="-20" dirty="0" err="1">
                <a:solidFill>
                  <a:srgbClr val="0365C0"/>
                </a:solidFill>
                <a:latin typeface="Courier New"/>
                <a:cs typeface="Courier New"/>
              </a:rPr>
              <a:t>argv</a:t>
            </a:r>
            <a:r>
              <a:rPr lang="en-GB" sz="1200" spc="-635" dirty="0">
                <a:solidFill>
                  <a:srgbClr val="0365C0"/>
                </a:solidFill>
                <a:latin typeface="Courier New"/>
                <a:cs typeface="Courier New"/>
              </a:rPr>
              <a:t> </a:t>
            </a:r>
            <a:r>
              <a:rPr lang="en-GB" sz="1200" dirty="0">
                <a:solidFill>
                  <a:srgbClr val="0365C0"/>
                </a:solidFill>
                <a:latin typeface="Arial MT"/>
                <a:cs typeface="Arial MT"/>
              </a:rPr>
              <a:t>array</a:t>
            </a:r>
            <a:r>
              <a:rPr lang="en-GB" sz="1200" spc="-35" dirty="0">
                <a:solidFill>
                  <a:srgbClr val="0365C0"/>
                </a:solidFill>
                <a:latin typeface="Arial MT"/>
                <a:cs typeface="Arial MT"/>
              </a:rPr>
              <a:t> </a:t>
            </a:r>
            <a:r>
              <a:rPr lang="en-GB" sz="1200" dirty="0">
                <a:solidFill>
                  <a:srgbClr val="0365C0"/>
                </a:solidFill>
                <a:latin typeface="Arial MT"/>
                <a:cs typeface="Arial MT"/>
              </a:rPr>
              <a:t>in</a:t>
            </a:r>
            <a:r>
              <a:rPr lang="en-GB" sz="1200" spc="-20" dirty="0">
                <a:solidFill>
                  <a:srgbClr val="0365C0"/>
                </a:solidFill>
                <a:latin typeface="Arial MT"/>
                <a:cs typeface="Arial MT"/>
              </a:rPr>
              <a:t> main.</a:t>
            </a:r>
            <a:endParaRPr lang="en-GB" sz="1200" dirty="0">
              <a:latin typeface="Arial MT"/>
              <a:cs typeface="Arial MT"/>
            </a:endParaRPr>
          </a:p>
          <a:p>
            <a:pPr marL="290195" indent="-277495">
              <a:lnSpc>
                <a:spcPct val="100000"/>
              </a:lnSpc>
              <a:spcBef>
                <a:spcPts val="445"/>
              </a:spcBef>
              <a:buChar char="•"/>
              <a:tabLst>
                <a:tab pos="290195" algn="l"/>
              </a:tabLst>
            </a:pPr>
            <a:r>
              <a:rPr lang="en-GB" sz="1200" dirty="0">
                <a:latin typeface="Arial MT"/>
                <a:cs typeface="Arial MT"/>
              </a:rPr>
              <a:t>Also</a:t>
            </a:r>
            <a:r>
              <a:rPr lang="en-GB" sz="1200" spc="-70" dirty="0">
                <a:latin typeface="Arial MT"/>
                <a:cs typeface="Arial MT"/>
              </a:rPr>
              <a:t> </a:t>
            </a:r>
            <a:r>
              <a:rPr lang="en-GB" sz="1200" dirty="0">
                <a:latin typeface="Arial MT"/>
                <a:cs typeface="Arial MT"/>
              </a:rPr>
              <a:t>describe</a:t>
            </a:r>
            <a:r>
              <a:rPr lang="en-GB" sz="1200" spc="-55" dirty="0">
                <a:latin typeface="Arial MT"/>
                <a:cs typeface="Arial MT"/>
              </a:rPr>
              <a:t> </a:t>
            </a:r>
            <a:r>
              <a:rPr lang="en-GB" sz="1200" dirty="0">
                <a:latin typeface="Arial MT"/>
                <a:cs typeface="Arial MT"/>
              </a:rPr>
              <a:t>the</a:t>
            </a:r>
            <a:r>
              <a:rPr lang="en-GB" sz="1200" spc="-60" dirty="0">
                <a:latin typeface="Arial MT"/>
                <a:cs typeface="Arial MT"/>
              </a:rPr>
              <a:t> </a:t>
            </a:r>
            <a:r>
              <a:rPr lang="en-GB" sz="1200" dirty="0">
                <a:latin typeface="Arial MT"/>
                <a:cs typeface="Arial MT"/>
              </a:rPr>
              <a:t>content</a:t>
            </a:r>
            <a:r>
              <a:rPr lang="en-GB" sz="1200" spc="-55" dirty="0">
                <a:latin typeface="Arial MT"/>
                <a:cs typeface="Arial MT"/>
              </a:rPr>
              <a:t> </a:t>
            </a:r>
            <a:r>
              <a:rPr lang="en-GB" sz="1200" dirty="0">
                <a:latin typeface="Arial MT"/>
                <a:cs typeface="Arial MT"/>
              </a:rPr>
              <a:t>of</a:t>
            </a:r>
            <a:r>
              <a:rPr lang="en-GB" sz="1200" spc="-60" dirty="0">
                <a:latin typeface="Arial MT"/>
                <a:cs typeface="Arial MT"/>
              </a:rPr>
              <a:t> </a:t>
            </a:r>
            <a:r>
              <a:rPr lang="en-GB" sz="1200" dirty="0">
                <a:latin typeface="Arial MT"/>
                <a:cs typeface="Arial MT"/>
              </a:rPr>
              <a:t>the</a:t>
            </a:r>
            <a:r>
              <a:rPr lang="en-GB" sz="1200" spc="-55" dirty="0">
                <a:latin typeface="Arial MT"/>
                <a:cs typeface="Arial MT"/>
              </a:rPr>
              <a:t> </a:t>
            </a:r>
            <a:r>
              <a:rPr lang="en-GB" sz="1200" dirty="0">
                <a:latin typeface="Arial MT"/>
                <a:cs typeface="Arial MT"/>
              </a:rPr>
              <a:t>second</a:t>
            </a:r>
            <a:r>
              <a:rPr lang="en-GB" sz="1200" spc="-60" dirty="0">
                <a:latin typeface="Arial MT"/>
                <a:cs typeface="Arial MT"/>
              </a:rPr>
              <a:t> </a:t>
            </a:r>
            <a:r>
              <a:rPr lang="en-GB" sz="1200" dirty="0">
                <a:latin typeface="Arial MT"/>
                <a:cs typeface="Arial MT"/>
              </a:rPr>
              <a:t>parameter</a:t>
            </a:r>
            <a:r>
              <a:rPr lang="en-GB" sz="1200" spc="-55" dirty="0">
                <a:latin typeface="Arial MT"/>
                <a:cs typeface="Arial MT"/>
              </a:rPr>
              <a:t> </a:t>
            </a:r>
            <a:r>
              <a:rPr lang="en-GB" sz="1200" dirty="0">
                <a:latin typeface="Arial MT"/>
                <a:cs typeface="Arial MT"/>
              </a:rPr>
              <a:t>passed</a:t>
            </a:r>
            <a:r>
              <a:rPr lang="en-GB" sz="1200" spc="-60" dirty="0">
                <a:latin typeface="Arial MT"/>
                <a:cs typeface="Arial MT"/>
              </a:rPr>
              <a:t> </a:t>
            </a:r>
            <a:r>
              <a:rPr lang="en-GB" sz="1200" dirty="0">
                <a:latin typeface="Arial MT"/>
                <a:cs typeface="Arial MT"/>
              </a:rPr>
              <a:t>to</a:t>
            </a:r>
            <a:r>
              <a:rPr lang="en-GB" sz="1200" spc="-50" dirty="0">
                <a:latin typeface="Arial MT"/>
                <a:cs typeface="Arial MT"/>
              </a:rPr>
              <a:t> </a:t>
            </a:r>
            <a:r>
              <a:rPr lang="en-GB" sz="1200" spc="-10" dirty="0" err="1">
                <a:latin typeface="Courier New"/>
                <a:cs typeface="Courier New"/>
              </a:rPr>
              <a:t>execl</a:t>
            </a:r>
            <a:endParaRPr lang="en-GB" sz="1200" dirty="0">
              <a:latin typeface="Courier New"/>
              <a:cs typeface="Courier New"/>
            </a:endParaRPr>
          </a:p>
          <a:p>
            <a:pPr marL="290195" marR="5080" indent="-278130">
              <a:lnSpc>
                <a:spcPct val="98500"/>
              </a:lnSpc>
              <a:spcBef>
                <a:spcPts val="475"/>
              </a:spcBef>
              <a:buChar char="•"/>
              <a:tabLst>
                <a:tab pos="290195" algn="l"/>
              </a:tabLst>
            </a:pP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second</a:t>
            </a:r>
            <a:r>
              <a:rPr lang="en-GB" sz="1200" spc="-45" dirty="0">
                <a:solidFill>
                  <a:srgbClr val="0365C0"/>
                </a:solidFill>
                <a:latin typeface="Arial MT"/>
                <a:cs typeface="Arial MT"/>
              </a:rPr>
              <a:t> </a:t>
            </a:r>
            <a:r>
              <a:rPr lang="en-GB" sz="1200" dirty="0">
                <a:solidFill>
                  <a:srgbClr val="0365C0"/>
                </a:solidFill>
                <a:latin typeface="Arial MT"/>
                <a:cs typeface="Arial MT"/>
              </a:rPr>
              <a:t>parameter</a:t>
            </a:r>
            <a:r>
              <a:rPr lang="en-GB" sz="1200" spc="-45"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given</a:t>
            </a:r>
            <a:r>
              <a:rPr lang="en-GB" sz="1200" spc="-50" dirty="0">
                <a:solidFill>
                  <a:srgbClr val="0365C0"/>
                </a:solidFill>
                <a:latin typeface="Arial MT"/>
                <a:cs typeface="Arial MT"/>
              </a:rPr>
              <a:t> </a:t>
            </a:r>
            <a:r>
              <a:rPr lang="en-GB" sz="1200" dirty="0">
                <a:solidFill>
                  <a:srgbClr val="0365C0"/>
                </a:solidFill>
                <a:latin typeface="Arial MT"/>
                <a:cs typeface="Arial MT"/>
              </a:rPr>
              <a:t>as</a:t>
            </a:r>
            <a:r>
              <a:rPr lang="en-GB" sz="1200" spc="-45" dirty="0">
                <a:solidFill>
                  <a:srgbClr val="0365C0"/>
                </a:solidFill>
                <a:latin typeface="Arial MT"/>
                <a:cs typeface="Arial MT"/>
              </a:rPr>
              <a:t> </a:t>
            </a:r>
            <a:r>
              <a:rPr lang="en-GB" sz="1200" dirty="0" err="1">
                <a:solidFill>
                  <a:srgbClr val="0365C0"/>
                </a:solidFill>
                <a:latin typeface="Courier New"/>
                <a:cs typeface="Courier New"/>
              </a:rPr>
              <a:t>const</a:t>
            </a:r>
            <a:r>
              <a:rPr lang="en-GB" sz="1200" spc="-95" dirty="0">
                <a:solidFill>
                  <a:srgbClr val="0365C0"/>
                </a:solidFill>
                <a:latin typeface="Courier New"/>
                <a:cs typeface="Courier New"/>
              </a:rPr>
              <a:t> </a:t>
            </a:r>
            <a:r>
              <a:rPr lang="en-GB" sz="1200" dirty="0">
                <a:solidFill>
                  <a:srgbClr val="0365C0"/>
                </a:solidFill>
                <a:latin typeface="Courier New"/>
                <a:cs typeface="Courier New"/>
              </a:rPr>
              <a:t>char</a:t>
            </a:r>
            <a:r>
              <a:rPr lang="en-GB" sz="1200" spc="-95" dirty="0">
                <a:solidFill>
                  <a:srgbClr val="0365C0"/>
                </a:solidFill>
                <a:latin typeface="Courier New"/>
                <a:cs typeface="Courier New"/>
              </a:rPr>
              <a:t> </a:t>
            </a:r>
            <a:r>
              <a:rPr lang="en-GB" sz="1200" dirty="0">
                <a:solidFill>
                  <a:srgbClr val="0365C0"/>
                </a:solidFill>
                <a:latin typeface="Courier New"/>
                <a:cs typeface="Courier New"/>
              </a:rPr>
              <a:t>*arg0</a:t>
            </a:r>
            <a:r>
              <a:rPr lang="en-GB" sz="1200" dirty="0">
                <a:solidFill>
                  <a:srgbClr val="0365C0"/>
                </a:solidFill>
                <a:latin typeface="Arial MT"/>
                <a:cs typeface="Arial MT"/>
              </a:rPr>
              <a:t>.</a:t>
            </a:r>
            <a:r>
              <a:rPr lang="en-GB" sz="1200" spc="-45" dirty="0">
                <a:solidFill>
                  <a:srgbClr val="0365C0"/>
                </a:solidFill>
                <a:latin typeface="Arial MT"/>
                <a:cs typeface="Arial MT"/>
              </a:rPr>
              <a:t> </a:t>
            </a:r>
            <a:r>
              <a:rPr lang="en-GB" sz="1200" dirty="0">
                <a:solidFill>
                  <a:srgbClr val="0365C0"/>
                </a:solidFill>
                <a:latin typeface="Arial MT"/>
                <a:cs typeface="Arial MT"/>
              </a:rPr>
              <a:t>Like</a:t>
            </a:r>
            <a:r>
              <a:rPr lang="en-GB" sz="1200" spc="-45" dirty="0">
                <a:solidFill>
                  <a:srgbClr val="0365C0"/>
                </a:solidFill>
                <a:latin typeface="Arial MT"/>
                <a:cs typeface="Arial MT"/>
              </a:rPr>
              <a:t> </a:t>
            </a:r>
            <a:r>
              <a:rPr lang="en-GB" sz="1200" spc="-10" dirty="0" err="1">
                <a:solidFill>
                  <a:srgbClr val="0365C0"/>
                </a:solidFill>
                <a:latin typeface="Arial MT"/>
                <a:cs typeface="Arial MT"/>
              </a:rPr>
              <a:t>printf</a:t>
            </a:r>
            <a:r>
              <a:rPr lang="en-GB" sz="1200" spc="-10"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6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function</a:t>
            </a:r>
            <a:r>
              <a:rPr lang="en-GB" sz="1200" spc="-35" dirty="0">
                <a:solidFill>
                  <a:srgbClr val="0365C0"/>
                </a:solidFill>
                <a:latin typeface="Arial MT"/>
                <a:cs typeface="Arial MT"/>
              </a:rPr>
              <a:t> </a:t>
            </a:r>
            <a:r>
              <a:rPr lang="en-GB" sz="1200" dirty="0">
                <a:solidFill>
                  <a:srgbClr val="0365C0"/>
                </a:solidFill>
                <a:latin typeface="Arial MT"/>
                <a:cs typeface="Arial MT"/>
              </a:rPr>
              <a:t>with</a:t>
            </a:r>
            <a:r>
              <a:rPr lang="en-GB" sz="1200" spc="-3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variable</a:t>
            </a:r>
            <a:r>
              <a:rPr lang="en-GB" sz="1200" spc="-35" dirty="0">
                <a:solidFill>
                  <a:srgbClr val="0365C0"/>
                </a:solidFill>
                <a:latin typeface="Arial MT"/>
                <a:cs typeface="Arial MT"/>
              </a:rPr>
              <a:t> </a:t>
            </a:r>
            <a:r>
              <a:rPr lang="en-GB" sz="1200" dirty="0">
                <a:solidFill>
                  <a:srgbClr val="0365C0"/>
                </a:solidFill>
                <a:latin typeface="Arial MT"/>
                <a:cs typeface="Arial MT"/>
              </a:rPr>
              <a:t>number</a:t>
            </a:r>
            <a:r>
              <a:rPr lang="en-GB" sz="1200" spc="-30" dirty="0">
                <a:solidFill>
                  <a:srgbClr val="0365C0"/>
                </a:solidFill>
                <a:latin typeface="Arial MT"/>
                <a:cs typeface="Arial MT"/>
              </a:rPr>
              <a:t> </a:t>
            </a:r>
            <a:r>
              <a:rPr lang="en-GB" sz="1200" dirty="0">
                <a:solidFill>
                  <a:srgbClr val="0365C0"/>
                </a:solidFill>
                <a:latin typeface="Arial MT"/>
                <a:cs typeface="Arial MT"/>
              </a:rPr>
              <a:t>of</a:t>
            </a:r>
            <a:r>
              <a:rPr lang="en-GB" sz="1200" spc="-35" dirty="0">
                <a:solidFill>
                  <a:srgbClr val="0365C0"/>
                </a:solidFill>
                <a:latin typeface="Arial MT"/>
                <a:cs typeface="Arial MT"/>
              </a:rPr>
              <a:t> </a:t>
            </a:r>
            <a:r>
              <a:rPr lang="en-GB" sz="1200" spc="-10" dirty="0">
                <a:solidFill>
                  <a:srgbClr val="0365C0"/>
                </a:solidFill>
                <a:latin typeface="Arial MT"/>
                <a:cs typeface="Arial MT"/>
              </a:rPr>
              <a:t>arguments.</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35" dirty="0">
                <a:solidFill>
                  <a:srgbClr val="0365C0"/>
                </a:solidFill>
                <a:latin typeface="Arial MT"/>
                <a:cs typeface="Arial MT"/>
              </a:rPr>
              <a:t> </a:t>
            </a:r>
            <a:r>
              <a:rPr lang="en-GB" sz="1200" dirty="0">
                <a:solidFill>
                  <a:srgbClr val="0365C0"/>
                </a:solidFill>
                <a:latin typeface="Arial MT"/>
                <a:cs typeface="Arial MT"/>
              </a:rPr>
              <a:t>first</a:t>
            </a:r>
            <a:r>
              <a:rPr lang="en-GB" sz="1200" spc="-30" dirty="0">
                <a:solidFill>
                  <a:srgbClr val="0365C0"/>
                </a:solidFill>
                <a:latin typeface="Arial MT"/>
                <a:cs typeface="Arial MT"/>
              </a:rPr>
              <a:t> </a:t>
            </a:r>
            <a:r>
              <a:rPr lang="en-GB" sz="1200" spc="-25" dirty="0">
                <a:solidFill>
                  <a:srgbClr val="0365C0"/>
                </a:solidFill>
                <a:latin typeface="Arial MT"/>
                <a:cs typeface="Arial MT"/>
              </a:rPr>
              <a:t>one </a:t>
            </a:r>
            <a:r>
              <a:rPr lang="en-GB" sz="1200" dirty="0">
                <a:solidFill>
                  <a:srgbClr val="0365C0"/>
                </a:solidFill>
                <a:latin typeface="Arial MT"/>
                <a:cs typeface="Arial MT"/>
              </a:rPr>
              <a:t>("path")</a:t>
            </a:r>
            <a:r>
              <a:rPr lang="en-GB" sz="1200" spc="-60"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always</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Unix</a:t>
            </a:r>
            <a:r>
              <a:rPr lang="en-GB" sz="1200" spc="-45" dirty="0">
                <a:solidFill>
                  <a:srgbClr val="0365C0"/>
                </a:solidFill>
                <a:latin typeface="Arial MT"/>
                <a:cs typeface="Arial MT"/>
              </a:rPr>
              <a:t> </a:t>
            </a:r>
            <a:r>
              <a:rPr lang="en-GB" sz="1200" dirty="0">
                <a:solidFill>
                  <a:srgbClr val="0365C0"/>
                </a:solidFill>
                <a:latin typeface="Arial MT"/>
                <a:cs typeface="Arial MT"/>
              </a:rPr>
              <a:t>path</a:t>
            </a:r>
            <a:r>
              <a:rPr lang="en-GB" sz="1200" spc="-45" dirty="0">
                <a:solidFill>
                  <a:srgbClr val="0365C0"/>
                </a:solidFill>
                <a:latin typeface="Arial MT"/>
                <a:cs typeface="Arial MT"/>
              </a:rPr>
              <a:t> </a:t>
            </a:r>
            <a:r>
              <a:rPr lang="en-GB" sz="1200" dirty="0">
                <a:solidFill>
                  <a:srgbClr val="0365C0"/>
                </a:solidFill>
                <a:latin typeface="Arial MT"/>
                <a:cs typeface="Arial MT"/>
              </a:rPr>
              <a:t>of</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process</a:t>
            </a:r>
            <a:r>
              <a:rPr lang="en-GB" sz="1200" spc="-45"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dirty="0">
                <a:solidFill>
                  <a:srgbClr val="0365C0"/>
                </a:solidFill>
                <a:latin typeface="Arial MT"/>
                <a:cs typeface="Arial MT"/>
              </a:rPr>
              <a:t>execute,</a:t>
            </a:r>
            <a:r>
              <a:rPr lang="en-GB" sz="1200" spc="-50" dirty="0">
                <a:solidFill>
                  <a:srgbClr val="0365C0"/>
                </a:solidFill>
                <a:latin typeface="Arial MT"/>
                <a:cs typeface="Arial MT"/>
              </a:rPr>
              <a:t> </a:t>
            </a:r>
            <a:r>
              <a:rPr lang="en-GB" sz="1200" dirty="0">
                <a:solidFill>
                  <a:srgbClr val="0365C0"/>
                </a:solidFill>
                <a:latin typeface="Arial MT"/>
                <a:cs typeface="Arial MT"/>
              </a:rPr>
              <a:t>the</a:t>
            </a:r>
            <a:r>
              <a:rPr lang="en-GB" sz="1200" spc="-45" dirty="0">
                <a:solidFill>
                  <a:srgbClr val="0365C0"/>
                </a:solidFill>
                <a:latin typeface="Arial MT"/>
                <a:cs typeface="Arial MT"/>
              </a:rPr>
              <a:t> </a:t>
            </a:r>
            <a:r>
              <a:rPr lang="en-GB" sz="1200" spc="-10" dirty="0">
                <a:solidFill>
                  <a:srgbClr val="0365C0"/>
                </a:solidFill>
                <a:latin typeface="Arial MT"/>
                <a:cs typeface="Arial MT"/>
              </a:rPr>
              <a:t>subsequent </a:t>
            </a:r>
            <a:r>
              <a:rPr lang="en-GB" sz="1200" dirty="0">
                <a:solidFill>
                  <a:srgbClr val="0365C0"/>
                </a:solidFill>
                <a:latin typeface="Arial MT"/>
                <a:cs typeface="Arial MT"/>
              </a:rPr>
              <a:t>ones</a:t>
            </a:r>
            <a:r>
              <a:rPr lang="en-GB" sz="1200" spc="-55" dirty="0">
                <a:solidFill>
                  <a:srgbClr val="0365C0"/>
                </a:solidFill>
                <a:latin typeface="Arial MT"/>
                <a:cs typeface="Arial MT"/>
              </a:rPr>
              <a:t> </a:t>
            </a:r>
            <a:r>
              <a:rPr lang="en-GB" sz="1200" dirty="0">
                <a:solidFill>
                  <a:srgbClr val="0365C0"/>
                </a:solidFill>
                <a:latin typeface="Arial MT"/>
                <a:cs typeface="Arial MT"/>
              </a:rPr>
              <a:t>are</a:t>
            </a:r>
            <a:r>
              <a:rPr lang="en-GB" sz="1200" spc="-55" dirty="0">
                <a:solidFill>
                  <a:srgbClr val="0365C0"/>
                </a:solidFill>
                <a:latin typeface="Arial MT"/>
                <a:cs typeface="Arial MT"/>
              </a:rPr>
              <a:t> </a:t>
            </a:r>
            <a:r>
              <a:rPr lang="en-GB" sz="1200" dirty="0">
                <a:solidFill>
                  <a:srgbClr val="0365C0"/>
                </a:solidFill>
                <a:latin typeface="Arial MT"/>
                <a:cs typeface="Arial MT"/>
              </a:rPr>
              <a:t>a</a:t>
            </a:r>
            <a:r>
              <a:rPr lang="en-GB" sz="1200" spc="-55" dirty="0">
                <a:solidFill>
                  <a:srgbClr val="0365C0"/>
                </a:solidFill>
                <a:latin typeface="Arial MT"/>
                <a:cs typeface="Arial MT"/>
              </a:rPr>
              <a:t> </a:t>
            </a:r>
            <a:r>
              <a:rPr lang="en-GB" sz="1200" dirty="0">
                <a:solidFill>
                  <a:srgbClr val="0365C0"/>
                </a:solidFill>
                <a:latin typeface="Arial MT"/>
                <a:cs typeface="Arial MT"/>
              </a:rPr>
              <a:t>list</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arguments</a:t>
            </a:r>
            <a:r>
              <a:rPr lang="en-GB" sz="1200" spc="-55" dirty="0">
                <a:solidFill>
                  <a:srgbClr val="0365C0"/>
                </a:solidFill>
                <a:latin typeface="Arial MT"/>
                <a:cs typeface="Arial MT"/>
              </a:rPr>
              <a:t> </a:t>
            </a:r>
            <a:r>
              <a:rPr lang="en-GB" sz="1200" dirty="0">
                <a:solidFill>
                  <a:srgbClr val="0365C0"/>
                </a:solidFill>
                <a:latin typeface="Arial MT"/>
                <a:cs typeface="Arial MT"/>
              </a:rPr>
              <a:t>passed</a:t>
            </a:r>
            <a:r>
              <a:rPr lang="en-GB" sz="1200" spc="-55" dirty="0">
                <a:solidFill>
                  <a:srgbClr val="0365C0"/>
                </a:solidFill>
                <a:latin typeface="Arial MT"/>
                <a:cs typeface="Arial MT"/>
              </a:rPr>
              <a:t> </a:t>
            </a:r>
            <a:r>
              <a:rPr lang="en-GB" sz="1200" dirty="0">
                <a:solidFill>
                  <a:srgbClr val="0365C0"/>
                </a:solidFill>
                <a:latin typeface="Arial MT"/>
                <a:cs typeface="Arial MT"/>
              </a:rPr>
              <a:t>as</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[1]</a:t>
            </a:r>
            <a:r>
              <a:rPr lang="en-GB" sz="1200" dirty="0">
                <a:solidFill>
                  <a:srgbClr val="0365C0"/>
                </a:solidFill>
                <a:latin typeface="Arial MT"/>
                <a:cs typeface="Arial MT"/>
              </a:rPr>
              <a:t>,</a:t>
            </a:r>
            <a:r>
              <a:rPr lang="en-GB" sz="1200" spc="-50" dirty="0">
                <a:solidFill>
                  <a:srgbClr val="0365C0"/>
                </a:solidFill>
                <a:latin typeface="Arial MT"/>
                <a:cs typeface="Arial MT"/>
              </a:rPr>
              <a:t> …</a:t>
            </a:r>
            <a:endParaRPr lang="en-GB" sz="1200" dirty="0">
              <a:latin typeface="Arial MT"/>
              <a:cs typeface="Arial MT"/>
            </a:endParaRPr>
          </a:p>
          <a:p>
            <a:pPr marL="290195" marR="172720" indent="-278130">
              <a:lnSpc>
                <a:spcPct val="98400"/>
              </a:lnSpc>
              <a:spcBef>
                <a:spcPts val="480"/>
              </a:spcBef>
              <a:buChar char="•"/>
              <a:tabLst>
                <a:tab pos="290195" algn="l"/>
              </a:tabLst>
            </a:pP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second</a:t>
            </a:r>
            <a:r>
              <a:rPr lang="en-GB" sz="1200" spc="-75" dirty="0">
                <a:solidFill>
                  <a:srgbClr val="0365C0"/>
                </a:solidFill>
                <a:latin typeface="Arial MT"/>
                <a:cs typeface="Arial MT"/>
              </a:rPr>
              <a:t> </a:t>
            </a:r>
            <a:r>
              <a:rPr lang="en-GB" sz="1200" spc="-10" dirty="0">
                <a:solidFill>
                  <a:srgbClr val="0365C0"/>
                </a:solidFill>
                <a:latin typeface="Arial MT"/>
                <a:cs typeface="Arial MT"/>
              </a:rPr>
              <a:t>parameter,</a:t>
            </a:r>
            <a:r>
              <a:rPr lang="en-GB" sz="1200" spc="-75" dirty="0">
                <a:solidFill>
                  <a:srgbClr val="0365C0"/>
                </a:solidFill>
                <a:latin typeface="Arial MT"/>
                <a:cs typeface="Arial MT"/>
              </a:rPr>
              <a:t> </a:t>
            </a:r>
            <a:r>
              <a:rPr lang="en-GB" sz="1200" dirty="0">
                <a:solidFill>
                  <a:srgbClr val="0365C0"/>
                </a:solidFill>
                <a:latin typeface="Arial MT"/>
                <a:cs typeface="Arial MT"/>
              </a:rPr>
              <a:t>accessible</a:t>
            </a:r>
            <a:r>
              <a:rPr lang="en-GB" sz="1200" spc="-75" dirty="0">
                <a:solidFill>
                  <a:srgbClr val="0365C0"/>
                </a:solidFill>
                <a:latin typeface="Arial MT"/>
                <a:cs typeface="Arial MT"/>
              </a:rPr>
              <a:t> </a:t>
            </a:r>
            <a:r>
              <a:rPr lang="en-GB" sz="1200" dirty="0">
                <a:solidFill>
                  <a:srgbClr val="0365C0"/>
                </a:solidFill>
                <a:latin typeface="Arial MT"/>
                <a:cs typeface="Arial MT"/>
              </a:rPr>
              <a:t>as</a:t>
            </a:r>
            <a:r>
              <a:rPr lang="en-GB" sz="1200" spc="-7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in</a:t>
            </a:r>
            <a:r>
              <a:rPr lang="en-GB" sz="1200" spc="-75" dirty="0">
                <a:solidFill>
                  <a:srgbClr val="0365C0"/>
                </a:solidFill>
                <a:latin typeface="Arial MT"/>
                <a:cs typeface="Arial MT"/>
              </a:rPr>
              <a:t> </a:t>
            </a: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called</a:t>
            </a:r>
            <a:r>
              <a:rPr lang="en-GB" sz="1200" spc="-75" dirty="0">
                <a:solidFill>
                  <a:srgbClr val="0365C0"/>
                </a:solidFill>
                <a:latin typeface="Arial MT"/>
                <a:cs typeface="Arial MT"/>
              </a:rPr>
              <a:t> </a:t>
            </a:r>
            <a:r>
              <a:rPr lang="en-GB" sz="1200" dirty="0">
                <a:solidFill>
                  <a:srgbClr val="0365C0"/>
                </a:solidFill>
                <a:latin typeface="Arial MT"/>
                <a:cs typeface="Arial MT"/>
              </a:rPr>
              <a:t>program,</a:t>
            </a:r>
            <a:r>
              <a:rPr lang="en-GB" sz="1200" spc="-75" dirty="0">
                <a:solidFill>
                  <a:srgbClr val="0365C0"/>
                </a:solidFill>
                <a:latin typeface="Arial MT"/>
                <a:cs typeface="Arial MT"/>
              </a:rPr>
              <a:t> </a:t>
            </a:r>
            <a:r>
              <a:rPr lang="en-GB" sz="1200" spc="-25" dirty="0">
                <a:solidFill>
                  <a:srgbClr val="0365C0"/>
                </a:solidFill>
                <a:latin typeface="Arial MT"/>
                <a:cs typeface="Arial MT"/>
              </a:rPr>
              <a:t>by </a:t>
            </a:r>
            <a:r>
              <a:rPr lang="en-GB" sz="1200" dirty="0">
                <a:solidFill>
                  <a:srgbClr val="0365C0"/>
                </a:solidFill>
                <a:latin typeface="Arial MT"/>
                <a:cs typeface="Arial MT"/>
              </a:rPr>
              <a:t>convention</a:t>
            </a:r>
            <a:r>
              <a:rPr lang="en-GB" sz="1200" spc="-70" dirty="0">
                <a:solidFill>
                  <a:srgbClr val="0365C0"/>
                </a:solidFill>
                <a:latin typeface="Arial MT"/>
                <a:cs typeface="Arial MT"/>
              </a:rPr>
              <a:t> </a:t>
            </a:r>
            <a:r>
              <a:rPr lang="en-GB" sz="1200" dirty="0">
                <a:solidFill>
                  <a:srgbClr val="0365C0"/>
                </a:solidFill>
                <a:latin typeface="Arial MT"/>
                <a:cs typeface="Arial MT"/>
              </a:rPr>
              <a:t>always</a:t>
            </a:r>
            <a:r>
              <a:rPr lang="en-GB" sz="1200" spc="-65" dirty="0">
                <a:solidFill>
                  <a:srgbClr val="0365C0"/>
                </a:solidFill>
                <a:latin typeface="Arial MT"/>
                <a:cs typeface="Arial MT"/>
              </a:rPr>
              <a:t> </a:t>
            </a:r>
            <a:r>
              <a:rPr lang="en-GB" sz="1200" dirty="0">
                <a:solidFill>
                  <a:srgbClr val="0365C0"/>
                </a:solidFill>
                <a:latin typeface="Arial MT"/>
                <a:cs typeface="Arial MT"/>
              </a:rPr>
              <a:t>contains</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name</a:t>
            </a:r>
            <a:r>
              <a:rPr lang="en-GB" sz="1200" spc="-65" dirty="0">
                <a:solidFill>
                  <a:srgbClr val="0365C0"/>
                </a:solidFill>
                <a:latin typeface="Arial MT"/>
                <a:cs typeface="Arial MT"/>
              </a:rPr>
              <a:t> </a:t>
            </a:r>
            <a:r>
              <a:rPr lang="en-GB" sz="1200" dirty="0">
                <a:solidFill>
                  <a:srgbClr val="0365C0"/>
                </a:solidFill>
                <a:latin typeface="Arial MT"/>
                <a:cs typeface="Arial MT"/>
              </a:rPr>
              <a:t>of</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executed</a:t>
            </a:r>
            <a:r>
              <a:rPr lang="en-GB" sz="1200" spc="-65" dirty="0">
                <a:solidFill>
                  <a:srgbClr val="0365C0"/>
                </a:solidFill>
                <a:latin typeface="Arial MT"/>
                <a:cs typeface="Arial MT"/>
              </a:rPr>
              <a:t> </a:t>
            </a:r>
            <a:r>
              <a:rPr lang="en-GB" sz="1200" dirty="0">
                <a:solidFill>
                  <a:srgbClr val="0365C0"/>
                </a:solidFill>
                <a:latin typeface="Arial MT"/>
                <a:cs typeface="Arial MT"/>
              </a:rPr>
              <a:t>program</a:t>
            </a:r>
            <a:r>
              <a:rPr lang="en-GB" sz="1200" spc="-65" dirty="0">
                <a:solidFill>
                  <a:srgbClr val="0365C0"/>
                </a:solidFill>
                <a:latin typeface="Arial MT"/>
                <a:cs typeface="Arial MT"/>
              </a:rPr>
              <a:t> </a:t>
            </a:r>
            <a:r>
              <a:rPr lang="en-GB" sz="1200" spc="-10" dirty="0">
                <a:solidFill>
                  <a:srgbClr val="0365C0"/>
                </a:solidFill>
                <a:latin typeface="Arial MT"/>
                <a:cs typeface="Arial MT"/>
              </a:rPr>
              <a:t>(e.g., "vim").</a:t>
            </a:r>
            <a:endParaRPr lang="en-GB" sz="1200" dirty="0">
              <a:latin typeface="Arial MT"/>
              <a:cs typeface="Arial MT"/>
            </a:endParaRPr>
          </a:p>
          <a:p>
            <a:pPr marL="290195" indent="-277495">
              <a:lnSpc>
                <a:spcPts val="2320"/>
              </a:lnSpc>
              <a:spcBef>
                <a:spcPts val="425"/>
              </a:spcBef>
              <a:buChar char="•"/>
              <a:tabLst>
                <a:tab pos="290195" algn="l"/>
              </a:tabLst>
            </a:pPr>
            <a:r>
              <a:rPr lang="en-GB" sz="1200" dirty="0">
                <a:solidFill>
                  <a:srgbClr val="0365C0"/>
                </a:solidFill>
                <a:latin typeface="Arial MT"/>
                <a:cs typeface="Arial MT"/>
              </a:rPr>
              <a:t>The</a:t>
            </a:r>
            <a:r>
              <a:rPr lang="en-GB" sz="1200" spc="-60" dirty="0">
                <a:solidFill>
                  <a:srgbClr val="0365C0"/>
                </a:solidFill>
                <a:latin typeface="Arial MT"/>
                <a:cs typeface="Arial MT"/>
              </a:rPr>
              <a:t> </a:t>
            </a:r>
            <a:r>
              <a:rPr lang="en-GB" sz="1200" dirty="0">
                <a:solidFill>
                  <a:srgbClr val="0365C0"/>
                </a:solidFill>
                <a:latin typeface="Arial MT"/>
                <a:cs typeface="Arial MT"/>
              </a:rPr>
              <a:t>command</a:t>
            </a:r>
            <a:r>
              <a:rPr lang="en-GB" sz="1200" spc="-55" dirty="0">
                <a:solidFill>
                  <a:srgbClr val="0365C0"/>
                </a:solidFill>
                <a:latin typeface="Arial MT"/>
                <a:cs typeface="Arial MT"/>
              </a:rPr>
              <a:t> </a:t>
            </a:r>
            <a:r>
              <a:rPr lang="en-GB" sz="1200" dirty="0">
                <a:solidFill>
                  <a:srgbClr val="0365C0"/>
                </a:solidFill>
                <a:latin typeface="Arial MT"/>
                <a:cs typeface="Arial MT"/>
              </a:rPr>
              <a:t>line</a:t>
            </a:r>
            <a:r>
              <a:rPr lang="en-GB" sz="1200" spc="-60" dirty="0">
                <a:solidFill>
                  <a:srgbClr val="0365C0"/>
                </a:solidFill>
                <a:latin typeface="Arial MT"/>
                <a:cs typeface="Arial MT"/>
              </a:rPr>
              <a:t> </a:t>
            </a:r>
            <a:r>
              <a:rPr lang="en-GB" sz="1200" dirty="0">
                <a:solidFill>
                  <a:srgbClr val="0365C0"/>
                </a:solidFill>
                <a:latin typeface="Arial MT"/>
                <a:cs typeface="Arial MT"/>
              </a:rPr>
              <a:t>parameters</a:t>
            </a:r>
            <a:r>
              <a:rPr lang="en-GB" sz="1200" spc="-55" dirty="0">
                <a:solidFill>
                  <a:srgbClr val="0365C0"/>
                </a:solidFill>
                <a:latin typeface="Arial MT"/>
                <a:cs typeface="Arial MT"/>
              </a:rPr>
              <a:t> </a:t>
            </a:r>
            <a:r>
              <a:rPr lang="en-GB" sz="1200" dirty="0">
                <a:solidFill>
                  <a:srgbClr val="0365C0"/>
                </a:solidFill>
                <a:latin typeface="Arial MT"/>
                <a:cs typeface="Arial MT"/>
              </a:rPr>
              <a:t>given,</a:t>
            </a:r>
            <a:r>
              <a:rPr lang="en-GB" sz="1200" spc="-60" dirty="0">
                <a:solidFill>
                  <a:srgbClr val="0365C0"/>
                </a:solidFill>
                <a:latin typeface="Arial MT"/>
                <a:cs typeface="Arial MT"/>
              </a:rPr>
              <a:t> </a:t>
            </a:r>
            <a:r>
              <a:rPr lang="en-GB" sz="1200" dirty="0">
                <a:solidFill>
                  <a:srgbClr val="0365C0"/>
                </a:solidFill>
                <a:latin typeface="Arial MT"/>
                <a:cs typeface="Arial MT"/>
              </a:rPr>
              <a:t>e.g.,</a:t>
            </a:r>
            <a:r>
              <a:rPr lang="en-GB" sz="1200" spc="-55" dirty="0">
                <a:solidFill>
                  <a:srgbClr val="0365C0"/>
                </a:solidFill>
                <a:latin typeface="Arial MT"/>
                <a:cs typeface="Arial MT"/>
              </a:rPr>
              <a:t> </a:t>
            </a:r>
            <a:r>
              <a:rPr lang="en-GB" sz="1200" dirty="0">
                <a:solidFill>
                  <a:srgbClr val="0365C0"/>
                </a:solidFill>
                <a:latin typeface="Arial MT"/>
                <a:cs typeface="Arial MT"/>
              </a:rPr>
              <a:t>in</a:t>
            </a:r>
            <a:r>
              <a:rPr lang="en-GB" sz="1200" spc="-60" dirty="0">
                <a:solidFill>
                  <a:srgbClr val="0365C0"/>
                </a:solidFill>
                <a:latin typeface="Arial MT"/>
                <a:cs typeface="Arial MT"/>
              </a:rPr>
              <a:t> </a:t>
            </a:r>
            <a:r>
              <a:rPr lang="en-GB" sz="1200" dirty="0">
                <a:solidFill>
                  <a:srgbClr val="0365C0"/>
                </a:solidFill>
                <a:latin typeface="Arial MT"/>
                <a:cs typeface="Arial MT"/>
              </a:rPr>
              <a:t>the</a:t>
            </a:r>
            <a:r>
              <a:rPr lang="en-GB" sz="1200" spc="-55" dirty="0">
                <a:solidFill>
                  <a:srgbClr val="0365C0"/>
                </a:solidFill>
                <a:latin typeface="Arial MT"/>
                <a:cs typeface="Arial MT"/>
              </a:rPr>
              <a:t> </a:t>
            </a:r>
            <a:r>
              <a:rPr lang="en-GB" sz="1200" dirty="0">
                <a:solidFill>
                  <a:srgbClr val="0365C0"/>
                </a:solidFill>
                <a:latin typeface="Arial MT"/>
                <a:cs typeface="Arial MT"/>
              </a:rPr>
              <a:t>shell</a:t>
            </a:r>
            <a:r>
              <a:rPr lang="en-GB" sz="1200" spc="-60" dirty="0">
                <a:solidFill>
                  <a:srgbClr val="0365C0"/>
                </a:solidFill>
                <a:latin typeface="Arial MT"/>
                <a:cs typeface="Arial MT"/>
              </a:rPr>
              <a:t> </a:t>
            </a:r>
            <a:r>
              <a:rPr lang="en-GB" sz="1200" dirty="0">
                <a:solidFill>
                  <a:srgbClr val="0365C0"/>
                </a:solidFill>
                <a:latin typeface="Arial MT"/>
                <a:cs typeface="Arial MT"/>
              </a:rPr>
              <a:t>appear</a:t>
            </a:r>
            <a:r>
              <a:rPr lang="en-GB" sz="1200" spc="-55" dirty="0">
                <a:solidFill>
                  <a:srgbClr val="0365C0"/>
                </a:solidFill>
                <a:latin typeface="Arial MT"/>
                <a:cs typeface="Arial MT"/>
              </a:rPr>
              <a:t> </a:t>
            </a:r>
            <a:r>
              <a:rPr lang="en-GB" sz="1200" spc="-25" dirty="0">
                <a:solidFill>
                  <a:srgbClr val="0365C0"/>
                </a:solidFill>
                <a:latin typeface="Arial MT"/>
                <a:cs typeface="Arial MT"/>
              </a:rPr>
              <a:t>as</a:t>
            </a:r>
            <a:endParaRPr lang="en-GB" sz="1200" dirty="0">
              <a:latin typeface="Arial MT"/>
              <a:cs typeface="Arial MT"/>
            </a:endParaRPr>
          </a:p>
          <a:p>
            <a:pPr marL="290195">
              <a:lnSpc>
                <a:spcPts val="2320"/>
              </a:lnSpc>
            </a:pPr>
            <a:r>
              <a:rPr lang="en-GB" sz="1200" spc="-10" dirty="0" err="1">
                <a:solidFill>
                  <a:srgbClr val="0365C0"/>
                </a:solidFill>
                <a:latin typeface="Courier New"/>
                <a:cs typeface="Courier New"/>
              </a:rPr>
              <a:t>argv</a:t>
            </a:r>
            <a:r>
              <a:rPr lang="en-GB" sz="1200" spc="-10" dirty="0">
                <a:solidFill>
                  <a:srgbClr val="0365C0"/>
                </a:solidFill>
                <a:latin typeface="Courier New"/>
                <a:cs typeface="Courier New"/>
              </a:rPr>
              <a:t>[1]</a:t>
            </a:r>
            <a:r>
              <a:rPr lang="en-GB" sz="1200" spc="-10" dirty="0">
                <a:solidFill>
                  <a:srgbClr val="0365C0"/>
                </a:solidFill>
                <a:latin typeface="Arial MT"/>
                <a:cs typeface="Arial MT"/>
              </a:rPr>
              <a:t>…</a:t>
            </a:r>
            <a:endParaRPr lang="en-GB" sz="1200" dirty="0">
              <a:latin typeface="Arial MT"/>
              <a:cs typeface="Arial MT"/>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68689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a:t>
            </a:r>
            <a:r>
              <a:rPr lang="zh-CN" altLang="en-US" dirty="0"/>
              <a:t> </a:t>
            </a:r>
            <a:r>
              <a:rPr lang="en-US" altLang="zh-CN" dirty="0"/>
              <a:t>has</a:t>
            </a:r>
            <a:r>
              <a:rPr lang="zh-CN" altLang="en-US" dirty="0"/>
              <a:t> </a:t>
            </a:r>
            <a:r>
              <a:rPr lang="en-US" altLang="zh-CN" dirty="0"/>
              <a:t>similar</a:t>
            </a:r>
            <a:r>
              <a:rPr lang="zh-CN" altLang="en-US" dirty="0"/>
              <a:t> </a:t>
            </a:r>
            <a:r>
              <a:rPr lang="en-US" altLang="zh-CN" dirty="0"/>
              <a:t>one,</a:t>
            </a:r>
            <a:r>
              <a:rPr lang="zh-CN" altLang="en-US" dirty="0"/>
              <a:t> </a:t>
            </a:r>
            <a:r>
              <a:rPr lang="en-US" altLang="zh-CN" dirty="0"/>
              <a:t>but</a:t>
            </a:r>
            <a:r>
              <a:rPr lang="zh-CN" altLang="en-US" dirty="0"/>
              <a:t> </a:t>
            </a:r>
            <a:r>
              <a:rPr lang="en-US" altLang="zh-CN" dirty="0"/>
              <a:t>different</a:t>
            </a:r>
            <a:r>
              <a:rPr lang="zh-CN" altLang="en-US" dirty="0"/>
              <a:t> </a:t>
            </a:r>
            <a:r>
              <a:rPr lang="en-US" altLang="zh-CN" dirty="0"/>
              <a:t>implementation</a:t>
            </a:r>
            <a:r>
              <a:rPr lang="zh-CN" altLang="en-US" dirty="0"/>
              <a:t> </a:t>
            </a:r>
            <a:r>
              <a:rPr lang="en-US" altLang="zh-CN" dirty="0"/>
              <a:t>philosophy,</a:t>
            </a:r>
            <a:r>
              <a:rPr lang="zh-CN" altLang="en-US" dirty="0"/>
              <a:t> </a:t>
            </a:r>
            <a:r>
              <a:rPr lang="en-US" altLang="zh-CN" dirty="0" err="1"/>
              <a:t>createprocess</a:t>
            </a:r>
            <a:endParaRPr lang="en-US" altLang="zh-CN" dirty="0"/>
          </a:p>
          <a:p>
            <a:endParaRPr lang="en-US" dirty="0"/>
          </a:p>
          <a:p>
            <a:r>
              <a:rPr lang="en-US" altLang="zh-CN" dirty="0"/>
              <a:t>standard</a:t>
            </a:r>
            <a:r>
              <a:rPr lang="zh-CN" altLang="en-US" dirty="0"/>
              <a:t> </a:t>
            </a:r>
            <a:r>
              <a:rPr lang="en-US" altLang="zh-CN" dirty="0"/>
              <a:t>output</a:t>
            </a:r>
          </a:p>
          <a:p>
            <a:endParaRPr lang="en-US" dirty="0"/>
          </a:p>
          <a:p>
            <a:r>
              <a:rPr lang="en-US" dirty="0"/>
              <a:t>Really easy to implement </a:t>
            </a:r>
          </a:p>
          <a:p>
            <a:endParaRPr lang="en-US" dirty="0"/>
          </a:p>
          <a:p>
            <a:r>
              <a:rPr lang="en-US" dirty="0"/>
              <a:t>On early PDP-7 computer, it only needs 27 lines of assembly code</a:t>
            </a:r>
          </a:p>
          <a:p>
            <a:endParaRPr lang="en-US" dirty="0"/>
          </a:p>
          <a:p>
            <a:r>
              <a:rPr lang="en-US" altLang="zh-CN" dirty="0"/>
              <a:t>1965</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17</a:t>
            </a:fld>
            <a:endParaRPr kumimoji="1" lang="zh-CN" altLang="en-US"/>
          </a:p>
        </p:txBody>
      </p:sp>
    </p:spTree>
    <p:extLst>
      <p:ext uri="{BB962C8B-B14F-4D97-AF65-F5344CB8AC3E}">
        <p14:creationId xmlns:p14="http://schemas.microsoft.com/office/powerpoint/2010/main" val="37447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8939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percent</a:t>
            </a:r>
            <a:r>
              <a:rPr lang="zh-CN" altLang="en-US" dirty="0"/>
              <a:t> </a:t>
            </a:r>
            <a:r>
              <a:rPr lang="en-US" altLang="zh-CN" dirty="0"/>
              <a:t>sign</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20</a:t>
            </a:fld>
            <a:endParaRPr kumimoji="1" lang="zh-CN" altLang="en-US"/>
          </a:p>
        </p:txBody>
      </p:sp>
    </p:spTree>
    <p:extLst>
      <p:ext uri="{BB962C8B-B14F-4D97-AF65-F5344CB8AC3E}">
        <p14:creationId xmlns:p14="http://schemas.microsoft.com/office/powerpoint/2010/main" val="295751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21</a:t>
            </a:fld>
            <a:endParaRPr kumimoji="1" lang="zh-CN" altLang="en-US"/>
          </a:p>
        </p:txBody>
      </p:sp>
    </p:spTree>
    <p:extLst>
      <p:ext uri="{BB962C8B-B14F-4D97-AF65-F5344CB8AC3E}">
        <p14:creationId xmlns:p14="http://schemas.microsoft.com/office/powerpoint/2010/main" val="4252503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22</a:t>
            </a:fld>
            <a:endParaRPr kumimoji="1" lang="zh-CN" altLang="en-US"/>
          </a:p>
        </p:txBody>
      </p:sp>
    </p:spTree>
    <p:extLst>
      <p:ext uri="{BB962C8B-B14F-4D97-AF65-F5344CB8AC3E}">
        <p14:creationId xmlns:p14="http://schemas.microsoft.com/office/powerpoint/2010/main" val="4002236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running</a:t>
            </a:r>
            <a:r>
              <a:rPr lang="zh-CN" altLang="en-US" dirty="0"/>
              <a:t> </a:t>
            </a:r>
            <a:r>
              <a:rPr lang="en-US" altLang="zh-CN" dirty="0"/>
              <a:t>on</a:t>
            </a:r>
            <a:r>
              <a:rPr lang="zh-CN" altLang="en-US" dirty="0"/>
              <a:t> </a:t>
            </a:r>
            <a:r>
              <a:rPr lang="en-US" altLang="zh-CN" dirty="0" err="1"/>
              <a:t>cpu</a:t>
            </a:r>
            <a:r>
              <a:rPr lang="en-US" altLang="zh-CN" dirty="0"/>
              <a:t>,</a:t>
            </a:r>
            <a:r>
              <a:rPr lang="zh-CN" altLang="en-US" dirty="0"/>
              <a:t> </a:t>
            </a:r>
            <a:r>
              <a:rPr lang="en-US" altLang="zh-CN" dirty="0"/>
              <a:t>this</a:t>
            </a:r>
            <a:r>
              <a:rPr lang="zh-CN" altLang="en-US" dirty="0"/>
              <a:t> </a:t>
            </a:r>
            <a:r>
              <a:rPr lang="en-US" altLang="zh-CN" dirty="0"/>
              <a:t>means</a:t>
            </a:r>
            <a:r>
              <a:rPr lang="zh-CN" altLang="en-US" dirty="0"/>
              <a:t> </a:t>
            </a:r>
            <a:r>
              <a:rPr lang="en-US" altLang="zh-CN" dirty="0"/>
              <a:t>the</a:t>
            </a:r>
            <a:r>
              <a:rPr lang="zh-CN" altLang="en-US" dirty="0"/>
              <a:t> </a:t>
            </a:r>
            <a:r>
              <a:rPr lang="en-US" altLang="zh-CN" dirty="0"/>
              <a:t>process</a:t>
            </a:r>
            <a:r>
              <a:rPr lang="zh-CN" altLang="en-US" dirty="0"/>
              <a:t> </a:t>
            </a:r>
            <a:r>
              <a:rPr lang="en-US" altLang="zh-CN" dirty="0"/>
              <a:t>is</a:t>
            </a:r>
            <a:r>
              <a:rPr lang="zh-CN" altLang="en-US" dirty="0"/>
              <a:t> </a:t>
            </a:r>
            <a:r>
              <a:rPr lang="en-US" altLang="zh-CN" dirty="0"/>
              <a:t>not</a:t>
            </a:r>
            <a:r>
              <a:rPr lang="zh-CN" altLang="en-US" dirty="0"/>
              <a:t> </a:t>
            </a:r>
            <a:r>
              <a:rPr lang="en-US" altLang="zh-CN" dirty="0"/>
              <a:t>running</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23</a:t>
            </a:fld>
            <a:endParaRPr kumimoji="1" lang="zh-CN" altLang="en-US"/>
          </a:p>
        </p:txBody>
      </p:sp>
    </p:spTree>
    <p:extLst>
      <p:ext uri="{BB962C8B-B14F-4D97-AF65-F5344CB8AC3E}">
        <p14:creationId xmlns:p14="http://schemas.microsoft.com/office/powerpoint/2010/main" val="169537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address</a:t>
            </a:r>
            <a:r>
              <a:rPr lang="zh-CN" altLang="en-US" dirty="0"/>
              <a:t> </a:t>
            </a:r>
            <a:r>
              <a:rPr lang="en-US" altLang="zh-CN" dirty="0"/>
              <a:t>space</a:t>
            </a:r>
            <a:r>
              <a:rPr lang="zh-CN" altLang="en-US" dirty="0"/>
              <a:t> </a:t>
            </a:r>
            <a:r>
              <a:rPr lang="en-US" altLang="zh-CN" dirty="0"/>
              <a:t>is</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memory</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417492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A244CC-416D-F868-16A3-57F336B71691}"/>
              </a:ext>
            </a:extLst>
          </p:cNvPr>
          <p:cNvSpPr>
            <a:spLocks noGrp="1" noChangeArrowheads="1"/>
          </p:cNvSpPr>
          <p:nvPr>
            <p:ph type="sldNum" sz="quarter" idx="5"/>
          </p:nvPr>
        </p:nvSpPr>
        <p:spPr>
          <a:ln/>
        </p:spPr>
        <p:txBody>
          <a:bodyPr/>
          <a:lstStyle/>
          <a:p>
            <a:fld id="{A460F991-4A27-42BB-BC0B-B9893A2CCE1D}" type="slidenum">
              <a:rPr lang="en-US" altLang="en-SE"/>
              <a:pPr/>
              <a:t>25</a:t>
            </a:fld>
            <a:endParaRPr lang="en-US" altLang="en-SE"/>
          </a:p>
        </p:txBody>
      </p:sp>
      <p:sp>
        <p:nvSpPr>
          <p:cNvPr id="145410" name="Rectangle 2">
            <a:extLst>
              <a:ext uri="{FF2B5EF4-FFF2-40B4-BE49-F238E27FC236}">
                <a16:creationId xmlns:a16="http://schemas.microsoft.com/office/drawing/2014/main" id="{27E6A562-AF8F-E73E-A38E-509F063B30EC}"/>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E407BE11-0F0C-BE92-A9B9-744EEA107E6D}"/>
              </a:ext>
            </a:extLst>
          </p:cNvPr>
          <p:cNvSpPr>
            <a:spLocks noGrp="1" noChangeArrowheads="1"/>
          </p:cNvSpPr>
          <p:nvPr>
            <p:ph type="body" idx="1"/>
          </p:nvPr>
        </p:nvSpPr>
        <p:spPr/>
        <p:txBody>
          <a:bodyPr/>
          <a:lstStyle/>
          <a:p>
            <a:pPr>
              <a:lnSpc>
                <a:spcPct val="90000"/>
              </a:lnSpc>
            </a:pPr>
            <a:endParaRPr lang="en-US" altLang="en-SE" dirty="0"/>
          </a:p>
          <a:p>
            <a:pPr lvl="1">
              <a:lnSpc>
                <a:spcPct val="90000"/>
              </a:lnSpc>
            </a:pPr>
            <a:r>
              <a:rPr lang="en-US" altLang="en-SE" sz="2000" dirty="0"/>
              <a:t>(other resources…)</a:t>
            </a:r>
            <a:endParaRPr lang="en-SE" altLang="en-S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CB8A9D-725D-FC65-EAE1-54FF7BDA83C8}"/>
              </a:ext>
            </a:extLst>
          </p:cNvPr>
          <p:cNvSpPr>
            <a:spLocks noGrp="1" noChangeArrowheads="1"/>
          </p:cNvSpPr>
          <p:nvPr>
            <p:ph type="sldNum" sz="quarter" idx="5"/>
          </p:nvPr>
        </p:nvSpPr>
        <p:spPr>
          <a:ln/>
        </p:spPr>
        <p:txBody>
          <a:bodyPr/>
          <a:lstStyle/>
          <a:p>
            <a:fld id="{4BF145FB-7BDD-4151-8FF5-DE7A798D7ED4}" type="slidenum">
              <a:rPr lang="en-US" altLang="en-SE"/>
              <a:pPr/>
              <a:t>26</a:t>
            </a:fld>
            <a:endParaRPr lang="en-US" altLang="en-SE"/>
          </a:p>
        </p:txBody>
      </p:sp>
      <p:sp>
        <p:nvSpPr>
          <p:cNvPr id="146434" name="Rectangle 2">
            <a:extLst>
              <a:ext uri="{FF2B5EF4-FFF2-40B4-BE49-F238E27FC236}">
                <a16:creationId xmlns:a16="http://schemas.microsoft.com/office/drawing/2014/main" id="{66D26916-48EA-4E3E-DC5D-7C519A9F08D4}"/>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0F3EB774-AA3F-7D9E-D38F-2A749022C32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445B69-73ED-EAED-7786-AB19FDA2D504}"/>
              </a:ext>
            </a:extLst>
          </p:cNvPr>
          <p:cNvSpPr>
            <a:spLocks noGrp="1" noChangeArrowheads="1"/>
          </p:cNvSpPr>
          <p:nvPr>
            <p:ph type="sldNum" sz="quarter" idx="5"/>
          </p:nvPr>
        </p:nvSpPr>
        <p:spPr>
          <a:ln/>
        </p:spPr>
        <p:txBody>
          <a:bodyPr/>
          <a:lstStyle/>
          <a:p>
            <a:fld id="{7088EB23-D1CE-4DA6-A81A-707CD8539C7D}" type="slidenum">
              <a:rPr lang="en-US" altLang="en-SE"/>
              <a:pPr/>
              <a:t>27</a:t>
            </a:fld>
            <a:endParaRPr lang="en-US" altLang="en-SE"/>
          </a:p>
        </p:txBody>
      </p:sp>
      <p:sp>
        <p:nvSpPr>
          <p:cNvPr id="147458" name="Rectangle 2">
            <a:extLst>
              <a:ext uri="{FF2B5EF4-FFF2-40B4-BE49-F238E27FC236}">
                <a16:creationId xmlns:a16="http://schemas.microsoft.com/office/drawing/2014/main" id="{84946C80-BAFB-5347-A455-CB2E609B230E}"/>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BFBFCFE3-524D-4A23-F2E9-6E54B0CEFC35}"/>
              </a:ext>
            </a:extLst>
          </p:cNvPr>
          <p:cNvSpPr>
            <a:spLocks noGrp="1" noChangeArrowheads="1"/>
          </p:cNvSpPr>
          <p:nvPr>
            <p:ph type="body" idx="1"/>
          </p:nvPr>
        </p:nvSpPr>
        <p:spPr/>
        <p:txBody>
          <a:bodyPr/>
          <a:lstStyle/>
          <a:p>
            <a:r>
              <a:rPr lang="en-US" altLang="en-SE" dirty="0"/>
              <a:t>Given the process abstraction as we know it:</a:t>
            </a:r>
          </a:p>
          <a:p>
            <a:pPr lvl="1"/>
            <a:r>
              <a:rPr lang="en-US" altLang="en-SE" sz="2000" dirty="0"/>
              <a:t>create several processes</a:t>
            </a:r>
          </a:p>
          <a:p>
            <a:pPr lvl="1"/>
            <a:r>
              <a:rPr lang="en-US" altLang="en-SE" sz="2000" dirty="0"/>
              <a:t>cause each to </a:t>
            </a:r>
            <a:r>
              <a:rPr lang="en-US" altLang="en-SE" sz="2000" i="1" dirty="0"/>
              <a:t>map</a:t>
            </a:r>
            <a:r>
              <a:rPr lang="en-US" altLang="en-SE" sz="2000" dirty="0"/>
              <a:t> to the </a:t>
            </a:r>
            <a:r>
              <a:rPr lang="en-US" altLang="en-SE" sz="2000" dirty="0">
                <a:solidFill>
                  <a:srgbClr val="FF0000"/>
                </a:solidFill>
              </a:rPr>
              <a:t>same</a:t>
            </a:r>
            <a:r>
              <a:rPr lang="en-US" altLang="en-SE" sz="2000" dirty="0"/>
              <a:t> physical memory to share data</a:t>
            </a:r>
          </a:p>
          <a:p>
            <a:pPr lvl="2"/>
            <a:r>
              <a:rPr lang="en-US" altLang="en-SE" sz="1800" dirty="0"/>
              <a:t>see the </a:t>
            </a:r>
            <a:r>
              <a:rPr lang="en-US" altLang="en-SE" sz="1800" b="1" dirty="0" err="1">
                <a:latin typeface="Courier New" panose="02070309020205020404" pitchFamily="49" charset="0"/>
              </a:rPr>
              <a:t>MapViewOfFile</a:t>
            </a:r>
            <a:r>
              <a:rPr lang="en-US" altLang="en-SE" sz="1800" b="1" dirty="0">
                <a:latin typeface="Courier New" panose="02070309020205020404" pitchFamily="49" charset="0"/>
              </a:rPr>
              <a:t>()</a:t>
            </a:r>
            <a:r>
              <a:rPr lang="en-US" altLang="en-SE" sz="1800" dirty="0"/>
              <a:t> system call for one way to do this (kind of)</a:t>
            </a:r>
          </a:p>
          <a:p>
            <a:r>
              <a:rPr lang="en-US" altLang="en-SE" dirty="0"/>
              <a:t>This is like making a pig fly – it’s really inefficient</a:t>
            </a:r>
          </a:p>
          <a:p>
            <a:pPr lvl="1"/>
            <a:r>
              <a:rPr lang="en-US" altLang="en-SE" sz="2000" dirty="0"/>
              <a:t>space:  _KPROCESS, page tables, etc.</a:t>
            </a:r>
          </a:p>
          <a:p>
            <a:pPr lvl="1"/>
            <a:r>
              <a:rPr lang="en-US" altLang="en-SE" sz="2000" dirty="0"/>
              <a:t>time: creating OS structures, initializing </a:t>
            </a:r>
            <a:r>
              <a:rPr lang="en-US" altLang="en-SE" sz="2000" dirty="0" err="1"/>
              <a:t>addr</a:t>
            </a:r>
            <a:r>
              <a:rPr lang="en-US" altLang="en-SE" sz="2000" dirty="0"/>
              <a:t> space, etc.</a:t>
            </a:r>
          </a:p>
          <a:p>
            <a:r>
              <a:rPr lang="en-US" altLang="en-SE" dirty="0"/>
              <a:t>Some equally bad alternatives for some of the examples:</a:t>
            </a:r>
          </a:p>
          <a:p>
            <a:pPr lvl="1"/>
            <a:r>
              <a:rPr lang="en-US" altLang="en-SE" sz="2000" dirty="0"/>
              <a:t>Entirely separate web servers</a:t>
            </a:r>
          </a:p>
          <a:p>
            <a:pPr lvl="1"/>
            <a:r>
              <a:rPr lang="en-US" altLang="en-SE" sz="2000" dirty="0"/>
              <a:t>Manually programmed asynchronous programming (non-blocking I/O) in the web client (browser)</a:t>
            </a:r>
          </a:p>
          <a:p>
            <a:endParaRPr lang="en-SE" altLang="en-S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82BD38-B6DF-AD7E-85D4-91AC20CEAF19}"/>
              </a:ext>
            </a:extLst>
          </p:cNvPr>
          <p:cNvSpPr>
            <a:spLocks noGrp="1" noChangeArrowheads="1"/>
          </p:cNvSpPr>
          <p:nvPr>
            <p:ph type="sldNum" sz="quarter" idx="5"/>
          </p:nvPr>
        </p:nvSpPr>
        <p:spPr>
          <a:ln/>
        </p:spPr>
        <p:txBody>
          <a:bodyPr/>
          <a:lstStyle/>
          <a:p>
            <a:fld id="{54DB5D3C-9F25-464D-9824-A875D2BAE9CF}" type="slidenum">
              <a:rPr lang="en-US" altLang="en-SE"/>
              <a:pPr/>
              <a:t>28</a:t>
            </a:fld>
            <a:endParaRPr lang="en-US" altLang="en-SE"/>
          </a:p>
        </p:txBody>
      </p:sp>
      <p:sp>
        <p:nvSpPr>
          <p:cNvPr id="150530" name="Rectangle 2">
            <a:extLst>
              <a:ext uri="{FF2B5EF4-FFF2-40B4-BE49-F238E27FC236}">
                <a16:creationId xmlns:a16="http://schemas.microsoft.com/office/drawing/2014/main" id="{E0EB92D4-0921-CCCA-590D-BE026C25B288}"/>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27F11126-7053-6151-9A8E-F0843091142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A641F2-D944-E1B0-462B-F3E15F4B0EA1}"/>
              </a:ext>
            </a:extLst>
          </p:cNvPr>
          <p:cNvSpPr>
            <a:spLocks noGrp="1" noChangeArrowheads="1"/>
          </p:cNvSpPr>
          <p:nvPr>
            <p:ph type="sldNum" sz="quarter" idx="5"/>
          </p:nvPr>
        </p:nvSpPr>
        <p:spPr>
          <a:ln/>
        </p:spPr>
        <p:txBody>
          <a:bodyPr/>
          <a:lstStyle/>
          <a:p>
            <a:fld id="{65236FE6-7695-4C7A-8670-58D61413E100}" type="slidenum">
              <a:rPr lang="en-US" altLang="en-SE"/>
              <a:pPr/>
              <a:t>30</a:t>
            </a:fld>
            <a:endParaRPr lang="en-US" altLang="en-SE"/>
          </a:p>
        </p:txBody>
      </p:sp>
      <p:sp>
        <p:nvSpPr>
          <p:cNvPr id="152578" name="Rectangle 2">
            <a:extLst>
              <a:ext uri="{FF2B5EF4-FFF2-40B4-BE49-F238E27FC236}">
                <a16:creationId xmlns:a16="http://schemas.microsoft.com/office/drawing/2014/main" id="{8F94A720-9102-320F-CD02-223967FE43D1}"/>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C4BD2805-22FE-1788-52D4-B8F0EFE6798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65F706-16EC-4001-CD28-8E60CF954D0D}"/>
              </a:ext>
            </a:extLst>
          </p:cNvPr>
          <p:cNvSpPr>
            <a:spLocks noGrp="1" noChangeArrowheads="1"/>
          </p:cNvSpPr>
          <p:nvPr>
            <p:ph type="sldNum" sz="quarter" idx="5"/>
          </p:nvPr>
        </p:nvSpPr>
        <p:spPr>
          <a:ln/>
        </p:spPr>
        <p:txBody>
          <a:bodyPr/>
          <a:lstStyle/>
          <a:p>
            <a:fld id="{F63C82CA-0173-4304-8C88-6191E725EF00}" type="slidenum">
              <a:rPr lang="en-US" altLang="en-SE"/>
              <a:pPr/>
              <a:t>31</a:t>
            </a:fld>
            <a:endParaRPr lang="en-US" altLang="en-SE"/>
          </a:p>
        </p:txBody>
      </p:sp>
      <p:sp>
        <p:nvSpPr>
          <p:cNvPr id="153602" name="Rectangle 2">
            <a:extLst>
              <a:ext uri="{FF2B5EF4-FFF2-40B4-BE49-F238E27FC236}">
                <a16:creationId xmlns:a16="http://schemas.microsoft.com/office/drawing/2014/main" id="{E52A7B1A-3B40-DEB6-0208-1A21F7C39A1B}"/>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2CC224F7-6068-78E2-6718-BF3CD2C875C7}"/>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8CDECA-946C-AE8C-A1FF-3F0097CA2CDE}"/>
              </a:ext>
            </a:extLst>
          </p:cNvPr>
          <p:cNvSpPr>
            <a:spLocks noGrp="1" noChangeArrowheads="1"/>
          </p:cNvSpPr>
          <p:nvPr>
            <p:ph type="sldNum" sz="quarter" idx="5"/>
          </p:nvPr>
        </p:nvSpPr>
        <p:spPr>
          <a:ln/>
        </p:spPr>
        <p:txBody>
          <a:bodyPr/>
          <a:lstStyle/>
          <a:p>
            <a:fld id="{5E572CDF-320B-4F89-90B5-A1D30C529DFC}" type="slidenum">
              <a:rPr lang="en-US" altLang="en-SE"/>
              <a:pPr/>
              <a:t>32</a:t>
            </a:fld>
            <a:endParaRPr lang="en-US" altLang="en-SE"/>
          </a:p>
        </p:txBody>
      </p:sp>
      <p:sp>
        <p:nvSpPr>
          <p:cNvPr id="154626" name="Rectangle 2">
            <a:extLst>
              <a:ext uri="{FF2B5EF4-FFF2-40B4-BE49-F238E27FC236}">
                <a16:creationId xmlns:a16="http://schemas.microsoft.com/office/drawing/2014/main" id="{33297D9F-2676-A454-8ACE-FB40E0A3FCA0}"/>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15BC99DB-1D9F-E9D9-69E1-2961ADDB284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fld id="{2CFDD219-E382-4FD4-9A7A-C9C0237EE4CC}" type="slidenum">
              <a:rPr lang="en-US" altLang="en-SE"/>
              <a:pPr/>
              <a:t>33</a:t>
            </a:fld>
            <a:endParaRPr lang="en-US" altLang="en-SE"/>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0A0FC2-EF4E-2721-8B98-F091405F27E5}"/>
              </a:ext>
            </a:extLst>
          </p:cNvPr>
          <p:cNvSpPr>
            <a:spLocks noGrp="1" noChangeArrowheads="1"/>
          </p:cNvSpPr>
          <p:nvPr>
            <p:ph type="sldNum" sz="quarter" idx="5"/>
          </p:nvPr>
        </p:nvSpPr>
        <p:spPr>
          <a:ln/>
        </p:spPr>
        <p:txBody>
          <a:bodyPr/>
          <a:lstStyle/>
          <a:p>
            <a:fld id="{C36B5C4C-9C35-428B-ABDF-5220042EA051}" type="slidenum">
              <a:rPr lang="en-US" altLang="en-SE"/>
              <a:pPr/>
              <a:t>35</a:t>
            </a:fld>
            <a:endParaRPr lang="en-US" altLang="en-SE"/>
          </a:p>
        </p:txBody>
      </p:sp>
      <p:sp>
        <p:nvSpPr>
          <p:cNvPr id="155650" name="Rectangle 2">
            <a:extLst>
              <a:ext uri="{FF2B5EF4-FFF2-40B4-BE49-F238E27FC236}">
                <a16:creationId xmlns:a16="http://schemas.microsoft.com/office/drawing/2014/main" id="{AB5829BF-E214-D49C-2338-723E012E72A1}"/>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81F3D099-48D5-71E2-D062-20F1DAC1385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B7B849-8D10-A820-5E7D-9F7CE56F5FE9}"/>
              </a:ext>
            </a:extLst>
          </p:cNvPr>
          <p:cNvSpPr>
            <a:spLocks noGrp="1" noChangeArrowheads="1"/>
          </p:cNvSpPr>
          <p:nvPr>
            <p:ph type="sldNum" sz="quarter" idx="5"/>
          </p:nvPr>
        </p:nvSpPr>
        <p:spPr>
          <a:ln/>
        </p:spPr>
        <p:txBody>
          <a:bodyPr/>
          <a:lstStyle/>
          <a:p>
            <a:fld id="{AAA55D20-961A-45EA-A0C4-3245F00C5732}" type="slidenum">
              <a:rPr lang="en-US" altLang="en-SE"/>
              <a:pPr/>
              <a:t>36</a:t>
            </a:fld>
            <a:endParaRPr lang="en-US" altLang="en-SE"/>
          </a:p>
        </p:txBody>
      </p:sp>
      <p:sp>
        <p:nvSpPr>
          <p:cNvPr id="156674" name="Rectangle 2">
            <a:extLst>
              <a:ext uri="{FF2B5EF4-FFF2-40B4-BE49-F238E27FC236}">
                <a16:creationId xmlns:a16="http://schemas.microsoft.com/office/drawing/2014/main" id="{D62BF81A-3E42-BCC8-1E3A-A8262392303A}"/>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0C2B0406-B56F-AAA8-16DB-06783D9C4F9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Malloc</a:t>
            </a:r>
            <a:r>
              <a:rPr lang="zh-CN" altLang="en-US" dirty="0"/>
              <a:t> </a:t>
            </a:r>
            <a:r>
              <a:rPr lang="en-US" altLang="zh-CN" dirty="0"/>
              <a:t>to</a:t>
            </a:r>
            <a:r>
              <a:rPr lang="zh-CN" altLang="en-US" dirty="0"/>
              <a:t> </a:t>
            </a:r>
            <a:r>
              <a:rPr lang="en-US" altLang="zh-CN" dirty="0"/>
              <a:t>define,</a:t>
            </a:r>
            <a:r>
              <a:rPr lang="zh-CN" altLang="en-US" dirty="0"/>
              <a:t> </a:t>
            </a:r>
            <a:r>
              <a:rPr lang="en-US" altLang="zh-CN" dirty="0"/>
              <a:t>but</a:t>
            </a:r>
            <a:r>
              <a:rPr lang="zh-CN" altLang="en-US" dirty="0"/>
              <a:t> </a:t>
            </a:r>
            <a:r>
              <a:rPr lang="en-US" altLang="zh-CN" dirty="0"/>
              <a:t>you</a:t>
            </a:r>
            <a:r>
              <a:rPr lang="zh-CN" altLang="en-US" dirty="0"/>
              <a:t> </a:t>
            </a:r>
            <a:r>
              <a:rPr lang="en-US" altLang="zh-CN" dirty="0"/>
              <a:t>also</a:t>
            </a:r>
            <a:r>
              <a:rPr lang="zh-CN" altLang="en-US" dirty="0"/>
              <a:t> </a:t>
            </a:r>
            <a:r>
              <a:rPr lang="en-US" altLang="zh-CN" dirty="0"/>
              <a:t>need</a:t>
            </a:r>
            <a:r>
              <a:rPr lang="zh-CN" altLang="en-US" dirty="0"/>
              <a:t> </a:t>
            </a:r>
            <a:r>
              <a:rPr lang="en-US" altLang="zh-CN" dirty="0"/>
              <a:t>to</a:t>
            </a:r>
            <a:r>
              <a:rPr lang="zh-CN" altLang="en-US" dirty="0"/>
              <a:t> </a:t>
            </a:r>
            <a:r>
              <a:rPr lang="en-US" altLang="zh-CN" dirty="0"/>
              <a:t>free</a:t>
            </a:r>
            <a:r>
              <a:rPr lang="zh-CN" altLang="en-US" dirty="0"/>
              <a:t> </a:t>
            </a:r>
            <a:r>
              <a:rPr lang="en-US" altLang="zh-CN" dirty="0"/>
              <a:t>it.</a:t>
            </a:r>
            <a:r>
              <a:rPr lang="zh-CN" altLang="en-US" dirty="0"/>
              <a:t> </a:t>
            </a:r>
            <a:endParaRPr lang="en-US" altLang="zh-CN" dirty="0"/>
          </a:p>
          <a:p>
            <a:r>
              <a:rPr lang="en-US" altLang="zh-CN" dirty="0"/>
              <a:t>Trampoline</a:t>
            </a:r>
            <a:r>
              <a:rPr lang="zh-CN" altLang="en-US" dirty="0"/>
              <a:t> </a:t>
            </a:r>
            <a:r>
              <a:rPr lang="en-US" altLang="zh-CN" dirty="0"/>
              <a:t>includes</a:t>
            </a:r>
            <a:r>
              <a:rPr lang="zh-CN" altLang="en-US" dirty="0"/>
              <a:t> </a:t>
            </a:r>
            <a:r>
              <a:rPr lang="en-US" altLang="zh-CN" dirty="0"/>
              <a:t>the</a:t>
            </a:r>
            <a:r>
              <a:rPr lang="zh-CN" altLang="en-US" dirty="0"/>
              <a:t> </a:t>
            </a:r>
            <a:r>
              <a:rPr lang="en-US" altLang="zh-CN" dirty="0"/>
              <a:t>code</a:t>
            </a:r>
            <a:r>
              <a:rPr lang="zh-CN" altLang="en-US" dirty="0"/>
              <a:t> </a:t>
            </a:r>
            <a:r>
              <a:rPr lang="en-US" altLang="zh-CN" dirty="0"/>
              <a:t>to</a:t>
            </a:r>
            <a:r>
              <a:rPr lang="zh-CN" altLang="en-US" dirty="0"/>
              <a:t> </a:t>
            </a:r>
            <a:r>
              <a:rPr lang="en-US" altLang="zh-CN" dirty="0"/>
              <a:t>transition</a:t>
            </a:r>
            <a:r>
              <a:rPr lang="zh-CN" altLang="en-US" dirty="0"/>
              <a:t> </a:t>
            </a:r>
            <a:r>
              <a:rPr lang="en-US" altLang="zh-CN" dirty="0"/>
              <a:t>in</a:t>
            </a:r>
            <a:r>
              <a:rPr lang="zh-CN" altLang="en-US" dirty="0"/>
              <a:t> </a:t>
            </a:r>
            <a:r>
              <a:rPr lang="en-US" altLang="zh-CN" dirty="0"/>
              <a:t>and</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kernel</a:t>
            </a:r>
          </a:p>
          <a:p>
            <a:r>
              <a:rPr lang="en-US" altLang="zh-CN" dirty="0" err="1"/>
              <a:t>Trapframe</a:t>
            </a:r>
            <a:r>
              <a:rPr lang="zh-CN" altLang="en-US" dirty="0"/>
              <a:t> </a:t>
            </a:r>
            <a:r>
              <a:rPr lang="en-US" altLang="zh-CN" dirty="0"/>
              <a:t>saves</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process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general</a:t>
            </a:r>
            <a:r>
              <a:rPr lang="zh-CN" altLang="en-US" dirty="0"/>
              <a:t> </a:t>
            </a:r>
            <a:r>
              <a:rPr lang="en-US" altLang="zh-CN" dirty="0"/>
              <a:t>purpose reg</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317582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62CC52-C77F-BD13-4D20-DBBA0B072973}"/>
              </a:ext>
            </a:extLst>
          </p:cNvPr>
          <p:cNvSpPr>
            <a:spLocks noGrp="1" noChangeArrowheads="1"/>
          </p:cNvSpPr>
          <p:nvPr>
            <p:ph type="sldNum" sz="quarter" idx="5"/>
          </p:nvPr>
        </p:nvSpPr>
        <p:spPr>
          <a:ln/>
        </p:spPr>
        <p:txBody>
          <a:bodyPr/>
          <a:lstStyle/>
          <a:p>
            <a:fld id="{39A96768-C111-48F3-ADAC-CCF8512A48E9}" type="slidenum">
              <a:rPr lang="en-US" altLang="en-SE"/>
              <a:pPr/>
              <a:t>37</a:t>
            </a:fld>
            <a:endParaRPr lang="en-US" altLang="en-SE"/>
          </a:p>
        </p:txBody>
      </p:sp>
      <p:sp>
        <p:nvSpPr>
          <p:cNvPr id="157698" name="Rectangle 2">
            <a:extLst>
              <a:ext uri="{FF2B5EF4-FFF2-40B4-BE49-F238E27FC236}">
                <a16:creationId xmlns:a16="http://schemas.microsoft.com/office/drawing/2014/main" id="{E6169282-1AA7-549B-AAD5-6A034A6EF2E1}"/>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B1A174E4-B7FD-C311-6E68-E677ECA38D1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E05E5-3332-F660-C957-FDBCF2366947}"/>
              </a:ext>
            </a:extLst>
          </p:cNvPr>
          <p:cNvSpPr>
            <a:spLocks noGrp="1" noChangeArrowheads="1"/>
          </p:cNvSpPr>
          <p:nvPr>
            <p:ph type="sldNum" sz="quarter" idx="5"/>
          </p:nvPr>
        </p:nvSpPr>
        <p:spPr>
          <a:ln/>
        </p:spPr>
        <p:txBody>
          <a:bodyPr/>
          <a:lstStyle/>
          <a:p>
            <a:fld id="{6CAEB181-7564-4BA6-A8B9-4345022F9CB6}" type="slidenum">
              <a:rPr lang="en-US" altLang="en-SE"/>
              <a:pPr/>
              <a:t>38</a:t>
            </a:fld>
            <a:endParaRPr lang="en-US" altLang="en-SE"/>
          </a:p>
        </p:txBody>
      </p:sp>
      <p:sp>
        <p:nvSpPr>
          <p:cNvPr id="158722" name="Rectangle 2">
            <a:extLst>
              <a:ext uri="{FF2B5EF4-FFF2-40B4-BE49-F238E27FC236}">
                <a16:creationId xmlns:a16="http://schemas.microsoft.com/office/drawing/2014/main" id="{341DAA87-5AD1-329F-7E80-1B509D85CE4E}"/>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3A1BD065-825A-65CC-A07F-5612018F5661}"/>
              </a:ext>
            </a:extLst>
          </p:cNvPr>
          <p:cNvSpPr>
            <a:spLocks noGrp="1" noChangeArrowheads="1"/>
          </p:cNvSpPr>
          <p:nvPr>
            <p:ph type="body" idx="1"/>
          </p:nvPr>
        </p:nvSpPr>
        <p:spPr/>
        <p:txBody>
          <a:bodyPr/>
          <a:lstStyle/>
          <a:p>
            <a:r>
              <a:rPr lang="en-US" altLang="en-SE" dirty="0"/>
              <a:t>The kernel believes the user-level process is just a normal process running code</a:t>
            </a:r>
          </a:p>
          <a:p>
            <a:pPr lvl="1"/>
            <a:r>
              <a:rPr lang="en-US" altLang="en-SE" dirty="0"/>
              <a:t>But, this code includes the thread support library and its associated thread scheduler</a:t>
            </a:r>
          </a:p>
          <a:p>
            <a:endParaRPr lang="en-SE" altLang="en-SE"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028FD9-058F-BDD1-6BD5-1E4B8A4A6608}"/>
              </a:ext>
            </a:extLst>
          </p:cNvPr>
          <p:cNvSpPr>
            <a:spLocks noGrp="1" noChangeArrowheads="1"/>
          </p:cNvSpPr>
          <p:nvPr>
            <p:ph type="sldNum" sz="quarter" idx="5"/>
          </p:nvPr>
        </p:nvSpPr>
        <p:spPr>
          <a:ln/>
        </p:spPr>
        <p:txBody>
          <a:bodyPr/>
          <a:lstStyle/>
          <a:p>
            <a:fld id="{455597D6-1F05-4C7A-8DB6-1E85A6AD5CFF}" type="slidenum">
              <a:rPr lang="en-US" altLang="en-SE"/>
              <a:pPr/>
              <a:t>39</a:t>
            </a:fld>
            <a:endParaRPr lang="en-US" altLang="en-SE"/>
          </a:p>
        </p:txBody>
      </p:sp>
      <p:sp>
        <p:nvSpPr>
          <p:cNvPr id="167938" name="Rectangle 2">
            <a:extLst>
              <a:ext uri="{FF2B5EF4-FFF2-40B4-BE49-F238E27FC236}">
                <a16:creationId xmlns:a16="http://schemas.microsoft.com/office/drawing/2014/main" id="{B84D0CE9-F149-0F17-D51C-77D78159119B}"/>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74DEC958-7DB4-C933-202B-263D0D50B1B8}"/>
              </a:ext>
            </a:extLst>
          </p:cNvPr>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1" i="0" dirty="0">
                <a:solidFill>
                  <a:srgbClr val="0F0F0F"/>
                </a:solidFill>
                <a:effectLst/>
                <a:latin typeface="Roboto" panose="02000000000000000000" pitchFamily="2" charset="0"/>
              </a:rPr>
              <a:t>What is Thread Synchronization?</a:t>
            </a:r>
          </a:p>
          <a:p>
            <a:r>
              <a:rPr lang="en-GB" altLang="en-SE" dirty="0"/>
              <a:t>https://www.youtube.com/watch?v=8_CRd1R5g98</a:t>
            </a:r>
          </a:p>
          <a:p>
            <a:endParaRPr lang="en-GB" altLang="en-SE" dirty="0"/>
          </a:p>
          <a:p>
            <a:endParaRPr lang="en-US" altLang="en-SE" dirty="0"/>
          </a:p>
          <a:p>
            <a:pPr lvl="1"/>
            <a:r>
              <a:rPr lang="en-US" altLang="en-SE" dirty="0"/>
              <a:t>fast</a:t>
            </a:r>
          </a:p>
          <a:p>
            <a:pPr lvl="1"/>
            <a:r>
              <a:rPr lang="en-US" altLang="en-SE" dirty="0"/>
              <a:t>great for common-case operations</a:t>
            </a:r>
          </a:p>
          <a:p>
            <a:pPr lvl="2"/>
            <a:r>
              <a:rPr lang="en-US" altLang="en-SE" dirty="0"/>
              <a:t>creation, synchronization, destruction</a:t>
            </a:r>
          </a:p>
          <a:p>
            <a:pPr lvl="1"/>
            <a:r>
              <a:rPr lang="en-US" altLang="en-SE" dirty="0"/>
              <a:t>can suffer in uncommon cases due to kernel obliviousness</a:t>
            </a:r>
          </a:p>
          <a:p>
            <a:pPr lvl="2"/>
            <a:r>
              <a:rPr lang="en-US" altLang="en-SE" dirty="0"/>
              <a:t>I/O</a:t>
            </a:r>
          </a:p>
          <a:p>
            <a:pPr lvl="2"/>
            <a:r>
              <a:rPr lang="en-US" altLang="en-SE" dirty="0"/>
              <a:t>preemption of a lock-holder</a:t>
            </a:r>
          </a:p>
          <a:p>
            <a:endParaRPr lang="en-SE" altLang="en-S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find</a:t>
            </a:r>
            <a:r>
              <a:rPr lang="zh-CN" altLang="en-US" dirty="0"/>
              <a:t> </a:t>
            </a:r>
            <a:r>
              <a:rPr lang="en-US" altLang="zh-CN" dirty="0"/>
              <a:t>PCB</a:t>
            </a:r>
            <a:r>
              <a:rPr lang="zh-CN" altLang="en-US" dirty="0"/>
              <a:t> </a:t>
            </a:r>
            <a:r>
              <a:rPr lang="en-US" altLang="zh-CN" dirty="0"/>
              <a:t>in</a:t>
            </a:r>
            <a:r>
              <a:rPr lang="zh-CN" altLang="en-US" dirty="0"/>
              <a:t> </a:t>
            </a:r>
            <a:r>
              <a:rPr lang="en-US" altLang="zh-CN" dirty="0"/>
              <a:t>most</a:t>
            </a:r>
            <a:r>
              <a:rPr lang="zh-CN" altLang="en-US" dirty="0"/>
              <a:t> </a:t>
            </a:r>
            <a:r>
              <a:rPr lang="en-US" altLang="zh-CN" dirty="0"/>
              <a:t>of</a:t>
            </a:r>
            <a:r>
              <a:rPr lang="zh-CN" altLang="en-US" dirty="0"/>
              <a:t> </a:t>
            </a:r>
            <a:r>
              <a:rPr lang="en-US" altLang="zh-CN" dirty="0"/>
              <a:t>modern</a:t>
            </a:r>
            <a:r>
              <a:rPr lang="zh-CN" altLang="en-US" dirty="0"/>
              <a:t> </a:t>
            </a:r>
            <a:r>
              <a:rPr lang="en-US" altLang="zh-CN" dirty="0"/>
              <a:t>OSs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the PCB simply serves as the repository for any information that may vary from process to process. </a:t>
            </a: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73577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This final state can be useful as it allows other processes</a:t>
            </a:r>
            <a:endParaRPr lang="en-US" altLang="zh-CN" dirty="0">
              <a:effectLst/>
              <a:latin typeface="Helvetica" pitchFamily="2" charset="0"/>
            </a:endParaRPr>
          </a:p>
          <a:p>
            <a:r>
              <a:rPr lang="en-US" altLang="zh-CN" i="1" dirty="0">
                <a:effectLst/>
                <a:latin typeface="Helvetica" pitchFamily="2" charset="0"/>
              </a:rPr>
              <a:t>(usually the parent that created the process) to examine the return code</a:t>
            </a:r>
            <a:endParaRPr lang="en-US" altLang="zh-CN" dirty="0">
              <a:effectLst/>
              <a:latin typeface="Helvetica" pitchFamily="2" charset="0"/>
            </a:endParaRPr>
          </a:p>
          <a:p>
            <a:r>
              <a:rPr lang="en-US" altLang="zh-CN" i="1" dirty="0">
                <a:effectLst/>
                <a:latin typeface="Helvetica" pitchFamily="2" charset="0"/>
              </a:rPr>
              <a:t>of the process and see if the just-finished process executed successfully</a:t>
            </a:r>
            <a:endParaRPr lang="en-US" altLang="zh-CN" dirty="0">
              <a:effectLst/>
              <a:latin typeface="Helvetica" pitchFamily="2" charset="0"/>
            </a:endParaRPr>
          </a:p>
          <a:p>
            <a:r>
              <a:rPr lang="en-US" altLang="zh-CN" i="1" dirty="0">
                <a:effectLst/>
                <a:latin typeface="Helvetica" pitchFamily="2" charset="0"/>
              </a:rPr>
              <a:t>(usually, programs return zero in UNIX-based systems when they have</a:t>
            </a:r>
            <a:endParaRPr lang="en-US" altLang="zh-CN" dirty="0">
              <a:effectLst/>
              <a:latin typeface="Helvetica" pitchFamily="2" charset="0"/>
            </a:endParaRPr>
          </a:p>
          <a:p>
            <a:r>
              <a:rPr lang="en-US" altLang="zh-CN" i="1" dirty="0">
                <a:effectLst/>
                <a:latin typeface="Helvetica" pitchFamily="2" charset="0"/>
              </a:rPr>
              <a:t>accomplished a task successfully, and non-zero otherwise).</a:t>
            </a:r>
            <a:endParaRPr lang="en-US" altLang="zh-CN" dirty="0">
              <a:effectLst/>
              <a:latin typeface="Helvetica" pitchFamily="2" charset="0"/>
            </a:endParaRPr>
          </a:p>
          <a:p>
            <a:pPr lvl="1"/>
            <a:r>
              <a:rPr lang="en-US" altLang="zh-CN" b="1" dirty="0">
                <a:solidFill>
                  <a:srgbClr val="0070C0"/>
                </a:solidFill>
              </a:rPr>
              <a:t>ZOMBIE</a:t>
            </a:r>
          </a:p>
          <a:p>
            <a:pPr lvl="2"/>
            <a:r>
              <a:rPr lang="en-US" altLang="zh-CN" dirty="0"/>
              <a:t>Completed</a:t>
            </a:r>
            <a:r>
              <a:rPr lang="zh-CN" altLang="en-US" dirty="0"/>
              <a:t> </a:t>
            </a:r>
            <a:r>
              <a:rPr lang="en-US" altLang="zh-CN" dirty="0"/>
              <a:t>execution</a:t>
            </a:r>
            <a:r>
              <a:rPr lang="zh-CN" altLang="en-US" dirty="0"/>
              <a:t> </a:t>
            </a:r>
            <a:r>
              <a:rPr lang="en-US" altLang="zh-CN" dirty="0"/>
              <a:t>but</a:t>
            </a:r>
            <a:r>
              <a:rPr lang="zh-CN" altLang="en-US" dirty="0"/>
              <a:t> </a:t>
            </a:r>
            <a:r>
              <a:rPr lang="en-US" altLang="zh-CN" dirty="0"/>
              <a:t>still</a:t>
            </a:r>
            <a:r>
              <a:rPr lang="zh-CN" altLang="en-US" dirty="0"/>
              <a:t> </a:t>
            </a:r>
            <a:r>
              <a:rPr lang="en-US" altLang="zh-CN" dirty="0"/>
              <a:t>has</a:t>
            </a:r>
            <a:r>
              <a:rPr lang="zh-CN" altLang="en-US" dirty="0"/>
              <a:t> </a:t>
            </a:r>
            <a:r>
              <a:rPr lang="en-US" altLang="zh-CN" dirty="0"/>
              <a:t>an</a:t>
            </a:r>
            <a:r>
              <a:rPr lang="zh-CN" altLang="en-US" dirty="0"/>
              <a:t> </a:t>
            </a:r>
            <a:r>
              <a:rPr lang="en-US" altLang="zh-CN" dirty="0"/>
              <a:t>entry</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r>
              <a:rPr lang="zh-CN" altLang="en-US" dirty="0"/>
              <a: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12221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0837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16615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b="0" kern="0" dirty="0"/>
              <a:t>fork() returns 0 in child process and process ID of child process in parent process. </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20039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Point the next instruction after fork()</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11</a:t>
            </a:fld>
            <a:endParaRPr kumimoji="1" lang="zh-CN" altLang="en-US"/>
          </a:p>
        </p:txBody>
      </p:sp>
    </p:spTree>
    <p:extLst>
      <p:ext uri="{BB962C8B-B14F-4D97-AF65-F5344CB8AC3E}">
        <p14:creationId xmlns:p14="http://schemas.microsoft.com/office/powerpoint/2010/main" val="34962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0785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hyperlink" Target="https://www.youtube.com/watch?v=xVSPv-9x3g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4rLW7zg21gI"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youtube.com/watch?v=vLwMl9qK4T8"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and Threads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701CA8F-9C3D-8B41-859B-27F8AA90F1F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19449" y="274639"/>
            <a:ext cx="9117430" cy="532956"/>
          </a:xfrm>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5277" y="807595"/>
            <a:ext cx="6536936" cy="5548756"/>
          </a:xfrm>
        </p:spPr>
        <p:txBody>
          <a:bodyPr>
            <a:normAutofit fontScale="92500" lnSpcReduction="10000"/>
          </a:bodyPr>
          <a:lstStyle/>
          <a:p>
            <a:r>
              <a:rPr lang="en-US" altLang="zh-CN" dirty="0"/>
              <a:t>A</a:t>
            </a:r>
            <a:r>
              <a:rPr lang="zh-CN" altLang="en-US" dirty="0"/>
              <a:t> </a:t>
            </a:r>
            <a:r>
              <a:rPr lang="en-US" altLang="zh-CN" dirty="0"/>
              <a:t>function</a:t>
            </a:r>
            <a:r>
              <a:rPr lang="zh-CN" altLang="en-US" dirty="0"/>
              <a:t> </a:t>
            </a:r>
            <a:r>
              <a:rPr lang="en-US" altLang="zh-CN" dirty="0"/>
              <a:t>without</a:t>
            </a:r>
            <a:r>
              <a:rPr lang="zh-CN" altLang="en-US" dirty="0"/>
              <a:t> </a:t>
            </a:r>
            <a:r>
              <a:rPr lang="en-US" altLang="zh-CN" dirty="0"/>
              <a:t>any</a:t>
            </a:r>
            <a:r>
              <a:rPr lang="zh-CN" altLang="en-US" dirty="0"/>
              <a:t> </a:t>
            </a:r>
            <a:r>
              <a:rPr lang="en-US" altLang="zh-CN" dirty="0"/>
              <a:t>arguments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fork()</a:t>
            </a:r>
          </a:p>
          <a:p>
            <a:r>
              <a:rPr lang="en-US" altLang="zh-CN" dirty="0"/>
              <a:t>Both</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t> </a:t>
            </a:r>
            <a:r>
              <a:rPr lang="en-US" altLang="zh-CN" dirty="0"/>
              <a:t>and</a:t>
            </a:r>
            <a:r>
              <a:rPr lang="zh-CN" altLang="en-US" dirty="0"/>
              <a:t> </a:t>
            </a:r>
            <a:r>
              <a:rPr lang="en-US" altLang="zh-CN" b="1" dirty="0">
                <a:solidFill>
                  <a:srgbClr val="0070C0"/>
                </a:solidFill>
              </a:rPr>
              <a:t>child</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continue</a:t>
            </a:r>
            <a:r>
              <a:rPr lang="zh-CN" altLang="en-US" dirty="0"/>
              <a:t> </a:t>
            </a:r>
            <a:r>
              <a:rPr lang="en-US" altLang="zh-CN" dirty="0"/>
              <a:t>to</a:t>
            </a:r>
            <a:r>
              <a:rPr lang="zh-CN" altLang="en-US" dirty="0"/>
              <a:t> </a:t>
            </a:r>
            <a:r>
              <a:rPr lang="en-US" altLang="zh-CN" dirty="0"/>
              <a:t>execute</a:t>
            </a:r>
            <a:r>
              <a:rPr lang="zh-CN" altLang="en-US" dirty="0"/>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instruction</a:t>
            </a:r>
            <a:r>
              <a:rPr lang="zh-CN" altLang="en-US" b="1" dirty="0">
                <a:solidFill>
                  <a:srgbClr val="FF0000"/>
                </a:solidFill>
              </a:rPr>
              <a:t> </a:t>
            </a:r>
            <a:r>
              <a:rPr lang="en-US" altLang="zh-CN" b="1" dirty="0">
                <a:solidFill>
                  <a:srgbClr val="FF0000"/>
                </a:solidFill>
              </a:rPr>
              <a:t>following</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fork()</a:t>
            </a:r>
          </a:p>
          <a:p>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indicates</a:t>
            </a:r>
            <a:r>
              <a:rPr lang="zh-CN" altLang="en-US" dirty="0"/>
              <a:t> </a:t>
            </a:r>
            <a:r>
              <a:rPr lang="en-US" altLang="zh-CN" dirty="0"/>
              <a:t>which</a:t>
            </a:r>
            <a:r>
              <a:rPr lang="zh-CN" altLang="en-US" dirty="0"/>
              <a:t> </a:t>
            </a:r>
            <a:r>
              <a:rPr lang="en-US" altLang="zh-CN" dirty="0"/>
              <a:t>process</a:t>
            </a:r>
            <a:r>
              <a:rPr lang="zh-CN" altLang="en-US" dirty="0"/>
              <a:t> </a:t>
            </a:r>
            <a:r>
              <a:rPr lang="en-US" altLang="zh-CN" dirty="0"/>
              <a:t>it is</a:t>
            </a:r>
            <a:r>
              <a:rPr lang="zh-CN" altLang="en-US" dirty="0"/>
              <a:t> </a:t>
            </a:r>
            <a:r>
              <a:rPr lang="en-US" altLang="zh-CN" dirty="0"/>
              <a:t>(</a:t>
            </a:r>
            <a:r>
              <a:rPr lang="en-US" altLang="zh-CN" b="1" dirty="0">
                <a:solidFill>
                  <a:srgbClr val="0070C0"/>
                </a:solidFill>
              </a:rPr>
              <a:t>parent</a:t>
            </a:r>
            <a:r>
              <a:rPr lang="zh-CN" altLang="en-US" dirty="0"/>
              <a:t> </a:t>
            </a:r>
            <a:r>
              <a:rPr lang="en-US" altLang="zh-CN" dirty="0"/>
              <a:t>or</a:t>
            </a:r>
            <a:r>
              <a:rPr lang="zh-CN" altLang="en-US" dirty="0"/>
              <a:t> </a:t>
            </a:r>
            <a:r>
              <a:rPr lang="en-US" altLang="zh-CN" b="1" dirty="0">
                <a:solidFill>
                  <a:srgbClr val="FF0000"/>
                </a:solidFill>
              </a:rPr>
              <a:t>child</a:t>
            </a:r>
            <a:r>
              <a:rPr lang="en-US" altLang="zh-CN" dirty="0"/>
              <a:t>)</a:t>
            </a:r>
          </a:p>
          <a:p>
            <a:pPr lvl="1"/>
            <a:r>
              <a:rPr lang="en-US" altLang="zh-CN" b="1" dirty="0">
                <a:solidFill>
                  <a:srgbClr val="0070C0"/>
                </a:solidFill>
              </a:rPr>
              <a:t>Non-0</a:t>
            </a:r>
            <a:r>
              <a:rPr lang="zh-CN" altLang="en-US" dirty="0"/>
              <a:t> </a:t>
            </a:r>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en-US" altLang="zh-CN" dirty="0"/>
              <a:t>pid</a:t>
            </a:r>
            <a:r>
              <a:rPr lang="zh-CN" altLang="en-US" dirty="0"/>
              <a:t> </a:t>
            </a:r>
            <a:r>
              <a:rPr lang="en-US" altLang="zh-CN" dirty="0"/>
              <a:t>of</a:t>
            </a:r>
            <a:r>
              <a:rPr lang="zh-CN" altLang="en-US" dirty="0"/>
              <a:t> </a:t>
            </a:r>
            <a:r>
              <a:rPr lang="en-US" altLang="zh-CN" dirty="0"/>
              <a:t>child</a:t>
            </a:r>
            <a:r>
              <a:rPr lang="zh-CN" altLang="en-US" dirty="0"/>
              <a:t> </a:t>
            </a:r>
            <a:r>
              <a:rPr lang="en-US" altLang="zh-CN" dirty="0"/>
              <a:t>process</a:t>
            </a:r>
            <a:r>
              <a:rPr lang="en-US" altLang="zh-CN" b="1" dirty="0">
                <a:solidFill>
                  <a:srgbClr val="0070C0"/>
                </a:solidFill>
              </a:rPr>
              <a:t>)</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solidFill>
                  <a:srgbClr val="0070C0"/>
                </a:solidFill>
              </a:rPr>
              <a:t>parent</a:t>
            </a:r>
            <a:r>
              <a:rPr lang="zh-CN" altLang="en-US" dirty="0"/>
              <a:t> </a:t>
            </a:r>
            <a:r>
              <a:rPr lang="en-US" altLang="zh-CN" dirty="0"/>
              <a:t>process,</a:t>
            </a:r>
            <a:r>
              <a:rPr lang="zh-CN" altLang="en-US" dirty="0"/>
              <a:t> </a:t>
            </a:r>
            <a:endParaRPr lang="en-US" altLang="zh-CN" dirty="0"/>
          </a:p>
          <a:p>
            <a:pPr lvl="1"/>
            <a:r>
              <a:rPr lang="en-US" altLang="zh-CN" b="1" dirty="0">
                <a:solidFill>
                  <a:srgbClr val="FF0000"/>
                </a:solidFill>
              </a:rPr>
              <a:t>0</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t>newly-created</a:t>
            </a:r>
            <a:r>
              <a:rPr lang="zh-CN" altLang="en-US" dirty="0"/>
              <a:t> </a:t>
            </a:r>
            <a:r>
              <a:rPr lang="en-US" altLang="zh-CN" dirty="0">
                <a:solidFill>
                  <a:srgbClr val="FF0000"/>
                </a:solidFill>
              </a:rPr>
              <a:t>child</a:t>
            </a:r>
            <a:r>
              <a:rPr lang="zh-CN" altLang="en-US" dirty="0"/>
              <a:t> </a:t>
            </a:r>
            <a:r>
              <a:rPr lang="en-US" altLang="zh-CN" dirty="0"/>
              <a:t>process</a:t>
            </a:r>
          </a:p>
          <a:p>
            <a:pPr lvl="1"/>
            <a:r>
              <a:rPr lang="en-US" altLang="zh-CN" b="1" dirty="0"/>
              <a:t>-1</a:t>
            </a:r>
            <a:r>
              <a:rPr lang="zh-CN" altLang="en-US" dirty="0"/>
              <a:t> </a:t>
            </a:r>
            <a:r>
              <a:rPr lang="en-US" altLang="zh-CN" dirty="0"/>
              <a:t>:</a:t>
            </a:r>
            <a:r>
              <a:rPr lang="zh-CN" altLang="en-US" dirty="0"/>
              <a:t> </a:t>
            </a:r>
            <a:r>
              <a:rPr lang="en-US" altLang="zh-CN" dirty="0"/>
              <a:t>an</a:t>
            </a:r>
            <a:r>
              <a:rPr lang="zh-CN" altLang="en-US" dirty="0"/>
              <a:t> </a:t>
            </a:r>
            <a:r>
              <a:rPr lang="en-US" altLang="zh-CN" dirty="0"/>
              <a:t>error</a:t>
            </a:r>
            <a:r>
              <a:rPr lang="zh-CN" altLang="en-US" dirty="0"/>
              <a:t> </a:t>
            </a:r>
            <a:r>
              <a:rPr lang="en-US" altLang="zh-CN" dirty="0"/>
              <a:t>or</a:t>
            </a:r>
            <a:r>
              <a:rPr lang="zh-CN" altLang="en-US" dirty="0"/>
              <a:t> </a:t>
            </a:r>
            <a:r>
              <a:rPr lang="en-US" altLang="zh-CN" dirty="0"/>
              <a:t>failure</a:t>
            </a:r>
            <a:r>
              <a:rPr lang="zh-CN" altLang="en-US" dirty="0"/>
              <a:t> </a:t>
            </a:r>
            <a:r>
              <a:rPr lang="en-US" altLang="zh-CN" dirty="0"/>
              <a:t>occurs</a:t>
            </a:r>
            <a:r>
              <a:rPr lang="zh-CN" altLang="en-US" dirty="0"/>
              <a:t> </a:t>
            </a:r>
            <a:r>
              <a:rPr lang="en-US" altLang="zh-CN" dirty="0"/>
              <a:t>when</a:t>
            </a:r>
            <a:r>
              <a:rPr lang="zh-CN" altLang="en-US" dirty="0"/>
              <a:t> </a:t>
            </a:r>
            <a:r>
              <a:rPr lang="en-US" altLang="zh-CN" dirty="0"/>
              <a:t>creating</a:t>
            </a:r>
            <a:r>
              <a:rPr lang="zh-CN" altLang="en-US" dirty="0"/>
              <a:t> </a:t>
            </a:r>
            <a:r>
              <a:rPr lang="en-US" altLang="zh-CN" dirty="0"/>
              <a:t>new</a:t>
            </a:r>
            <a:r>
              <a:rPr lang="zh-CN" altLang="en-US" dirty="0"/>
              <a:t> </a:t>
            </a:r>
            <a:r>
              <a:rPr lang="en-US" altLang="zh-CN" dirty="0"/>
              <a:t>process</a:t>
            </a:r>
          </a:p>
          <a:p>
            <a:r>
              <a:rPr lang="en-US" altLang="zh-CN" dirty="0"/>
              <a:t>Child</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FF0000"/>
                </a:solidFill>
              </a:rPr>
              <a:t>duplicate</a:t>
            </a:r>
            <a:r>
              <a:rPr lang="zh-CN" altLang="en-US" dirty="0"/>
              <a:t> </a:t>
            </a:r>
            <a:r>
              <a:rPr lang="en-US" altLang="zh-CN" dirty="0"/>
              <a:t>of</a:t>
            </a:r>
            <a:r>
              <a:rPr lang="zh-CN" altLang="en-US" dirty="0"/>
              <a:t> </a:t>
            </a:r>
            <a:r>
              <a:rPr lang="en-US" altLang="zh-CN" dirty="0"/>
              <a:t>its parent</a:t>
            </a:r>
            <a:r>
              <a:rPr lang="zh-CN" altLang="en-US" dirty="0"/>
              <a:t> </a:t>
            </a:r>
            <a:r>
              <a:rPr lang="en-US" altLang="zh-CN" dirty="0"/>
              <a:t>process</a:t>
            </a:r>
            <a:r>
              <a:rPr lang="zh-CN" altLang="en-US" dirty="0"/>
              <a:t> </a:t>
            </a:r>
            <a:r>
              <a:rPr lang="en-US" altLang="zh-CN" dirty="0"/>
              <a:t>and</a:t>
            </a:r>
            <a:r>
              <a:rPr lang="zh-CN" altLang="en-US" dirty="0"/>
              <a:t> </a:t>
            </a:r>
            <a:r>
              <a:rPr lang="en-US" altLang="zh-CN" dirty="0"/>
              <a:t>has</a:t>
            </a:r>
            <a:r>
              <a:rPr lang="zh-CN" altLang="en-US" dirty="0"/>
              <a:t> </a:t>
            </a:r>
            <a:r>
              <a:rPr lang="en-US" altLang="zh-CN" dirty="0"/>
              <a:t>same</a:t>
            </a:r>
          </a:p>
          <a:p>
            <a:pPr lvl="1"/>
            <a:r>
              <a:rPr lang="en-US" altLang="zh-CN" b="1" dirty="0">
                <a:solidFill>
                  <a:srgbClr val="0070C0"/>
                </a:solidFill>
              </a:rPr>
              <a:t>instructions, data, stack</a:t>
            </a:r>
            <a:endParaRPr lang="en-US" altLang="zh-CN" dirty="0"/>
          </a:p>
          <a:p>
            <a:r>
              <a:rPr lang="en-US" altLang="zh-CN" dirty="0"/>
              <a:t>Child</a:t>
            </a:r>
            <a:r>
              <a:rPr lang="zh-CN" altLang="en-US" dirty="0"/>
              <a:t> </a:t>
            </a:r>
            <a:r>
              <a:rPr lang="en-US" altLang="zh-CN" dirty="0"/>
              <a:t>and</a:t>
            </a:r>
            <a:r>
              <a:rPr lang="zh-CN" altLang="en-US" dirty="0"/>
              <a:t> </a:t>
            </a:r>
            <a:r>
              <a:rPr lang="en-US" altLang="zh-CN" dirty="0"/>
              <a:t>parents</a:t>
            </a:r>
            <a:r>
              <a:rPr lang="zh-CN" altLang="en-US" dirty="0"/>
              <a:t> </a:t>
            </a:r>
            <a:r>
              <a:rPr lang="en-US" altLang="zh-CN" dirty="0"/>
              <a:t>have</a:t>
            </a:r>
            <a:r>
              <a:rPr lang="zh-CN" altLang="en-US" dirty="0"/>
              <a:t> </a:t>
            </a:r>
            <a:r>
              <a:rPr lang="en-US" altLang="zh-CN" dirty="0">
                <a:solidFill>
                  <a:srgbClr val="FF0000"/>
                </a:solidFill>
              </a:rPr>
              <a:t>different</a:t>
            </a:r>
            <a:r>
              <a:rPr lang="zh-CN" altLang="en-US" dirty="0"/>
              <a:t> </a:t>
            </a:r>
            <a:endParaRPr lang="en-US" altLang="zh-CN" dirty="0"/>
          </a:p>
          <a:p>
            <a:pPr lvl="1"/>
            <a:r>
              <a:rPr lang="en-US" altLang="zh-CN" b="1" dirty="0">
                <a:solidFill>
                  <a:srgbClr val="0070C0"/>
                </a:solidFill>
              </a:rPr>
              <a:t>PIDs,</a:t>
            </a:r>
            <a:r>
              <a:rPr lang="zh-CN" altLang="en-US" b="1" dirty="0">
                <a:solidFill>
                  <a:srgbClr val="0070C0"/>
                </a:solidFill>
              </a:rPr>
              <a:t> </a:t>
            </a:r>
            <a:r>
              <a:rPr lang="en-US" altLang="zh-CN" b="1" dirty="0">
                <a:solidFill>
                  <a:srgbClr val="0070C0"/>
                </a:solidFill>
              </a:rPr>
              <a:t>memory</a:t>
            </a:r>
            <a:r>
              <a:rPr lang="zh-CN" altLang="en-US" b="1" dirty="0">
                <a:solidFill>
                  <a:srgbClr val="0070C0"/>
                </a:solidFill>
              </a:rPr>
              <a:t> </a:t>
            </a:r>
            <a:r>
              <a:rPr lang="en-US" altLang="zh-CN" b="1" dirty="0">
                <a:solidFill>
                  <a:srgbClr val="0070C0"/>
                </a:solidFill>
              </a:rPr>
              <a:t>spaces</a:t>
            </a:r>
            <a:endParaRPr lang="en-US" altLang="zh-CN" dirty="0"/>
          </a:p>
          <a:p>
            <a:endParaRPr lang="en-US" altLang="zh-CN" dirty="0"/>
          </a:p>
          <a:p>
            <a:pPr marL="0" indent="0">
              <a:buNone/>
            </a:pPr>
            <a:endParaRPr lang="en-US" altLang="zh-CN" dirty="0"/>
          </a:p>
        </p:txBody>
      </p:sp>
      <p:sp>
        <p:nvSpPr>
          <p:cNvPr id="8" name="页脚占位符 7">
            <a:extLst>
              <a:ext uri="{FF2B5EF4-FFF2-40B4-BE49-F238E27FC236}">
                <a16:creationId xmlns:a16="http://schemas.microsoft.com/office/drawing/2014/main" id="{E7229A74-70C4-430B-2D8F-179C8E80189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4" name="Picture 2" descr="untitled image">
            <a:extLst>
              <a:ext uri="{FF2B5EF4-FFF2-40B4-BE49-F238E27FC236}">
                <a16:creationId xmlns:a16="http://schemas.microsoft.com/office/drawing/2014/main" id="{6409F563-47E5-2DEF-48DF-986D2EEC5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6" y="0"/>
            <a:ext cx="5354197" cy="64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1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lnSpcReduction="10000"/>
          </a:bodyPr>
          <a:lstStyle/>
          <a:p>
            <a:pPr marL="0" indent="0">
              <a:buNone/>
            </a:pPr>
            <a:r>
              <a:rPr lang="en-US" altLang="zh-CN" sz="1800" dirty="0">
                <a:solidFill>
                  <a:srgbClr val="B00040"/>
                </a:solidFill>
              </a:rPr>
              <a:t>int</a:t>
            </a:r>
            <a:r>
              <a:rPr lang="en-US" altLang="zh-CN" sz="1800" dirty="0"/>
              <a:t> </a:t>
            </a:r>
            <a:r>
              <a:rPr lang="en-US" altLang="zh-CN" sz="1800" dirty="0">
                <a:solidFill>
                  <a:srgbClr val="0000FF"/>
                </a:solidFill>
              </a:rPr>
              <a:t>main</a:t>
            </a:r>
            <a:r>
              <a:rPr lang="en-US" altLang="zh-CN" sz="1800" dirty="0"/>
              <a:t>(</a:t>
            </a:r>
            <a:r>
              <a:rPr lang="en-US" altLang="zh-CN" sz="1800" dirty="0">
                <a:solidFill>
                  <a:srgbClr val="B00040"/>
                </a:solidFill>
              </a:rPr>
              <a:t>int</a:t>
            </a:r>
            <a:r>
              <a:rPr lang="en-US" altLang="zh-CN" sz="1800" dirty="0">
                <a:solidFill>
                  <a:srgbClr val="BBBBBB"/>
                </a:solidFill>
              </a:rPr>
              <a:t> </a:t>
            </a:r>
            <a:r>
              <a:rPr lang="en-US" altLang="zh-CN" sz="1800" dirty="0" err="1"/>
              <a:t>argc</a:t>
            </a:r>
            <a:r>
              <a:rPr lang="en-US" altLang="zh-CN" sz="1800" dirty="0"/>
              <a:t>,</a:t>
            </a:r>
            <a:r>
              <a:rPr lang="en-US" altLang="zh-CN" sz="1800" dirty="0">
                <a:solidFill>
                  <a:srgbClr val="BBBBBB"/>
                </a:solidFill>
              </a:rPr>
              <a:t> </a:t>
            </a:r>
            <a:r>
              <a:rPr lang="en-US" altLang="zh-CN" sz="1800" dirty="0">
                <a:solidFill>
                  <a:srgbClr val="B00040"/>
                </a:solidFill>
              </a:rPr>
              <a:t>char</a:t>
            </a:r>
            <a:r>
              <a:rPr lang="en-US" altLang="zh-CN" sz="1800" dirty="0">
                <a:solidFill>
                  <a:srgbClr val="BBBBBB"/>
                </a:solidFill>
              </a:rPr>
              <a:t> </a:t>
            </a:r>
            <a:r>
              <a:rPr lang="en-US" altLang="zh-CN" sz="1800" dirty="0">
                <a:solidFill>
                  <a:srgbClr val="666666"/>
                </a:solidFill>
              </a:rPr>
              <a:t>*</a:t>
            </a:r>
            <a:r>
              <a:rPr lang="en-US" altLang="zh-CN" sz="1800" dirty="0" err="1"/>
              <a:t>argv</a:t>
            </a:r>
            <a:r>
              <a:rPr lang="en-US" altLang="zh-CN" sz="1800" dirty="0"/>
              <a:t>[]) </a:t>
            </a:r>
          </a:p>
          <a:p>
            <a:pPr marL="0" indent="0">
              <a:buNone/>
            </a:pPr>
            <a:r>
              <a:rPr lang="en-US" altLang="zh-CN" sz="1800" dirty="0"/>
              <a:t>{ </a:t>
            </a:r>
          </a:p>
          <a:p>
            <a:pPr marL="0" indent="0">
              <a:buNone/>
            </a:pPr>
            <a:r>
              <a:rPr lang="zh-CN" altLang="en-US" sz="1800" dirty="0"/>
              <a:t>       </a:t>
            </a:r>
            <a:r>
              <a:rPr lang="en-US" altLang="zh-CN" sz="1800" dirty="0" err="1"/>
              <a:t>printf</a:t>
            </a:r>
            <a:r>
              <a:rPr lang="en-US" altLang="zh-CN" sz="1800" dirty="0"/>
              <a:t>(</a:t>
            </a:r>
            <a:r>
              <a:rPr lang="en-US" altLang="zh-CN" sz="1800" dirty="0">
                <a:solidFill>
                  <a:srgbClr val="BA2121"/>
                </a:solidFill>
              </a:rPr>
              <a:t>"hello world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solidFill>
                  <a:srgbClr val="B00040"/>
                </a:solidFill>
              </a:rPr>
              <a:t>int</a:t>
            </a:r>
            <a:r>
              <a:rPr lang="en-US" altLang="zh-CN" sz="1800" dirty="0">
                <a:solidFill>
                  <a:srgbClr val="BBBBBB"/>
                </a:solidFill>
              </a:rPr>
              <a:t> </a:t>
            </a:r>
            <a:r>
              <a:rPr lang="en-US" altLang="zh-CN" sz="1800" dirty="0" err="1"/>
              <a:t>pid</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FF0000"/>
                </a:solidFill>
              </a:rPr>
              <a:t>fork(); </a:t>
            </a:r>
          </a:p>
          <a:p>
            <a:pPr marL="400050" lvl="1" indent="0">
              <a:buNone/>
            </a:pP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pid</a:t>
            </a:r>
            <a:r>
              <a:rPr lang="en-US" altLang="zh-CN" sz="1800" dirty="0">
                <a:solidFill>
                  <a:srgbClr val="BBBBBB"/>
                </a:solidFill>
              </a:rPr>
              <a:t> </a:t>
            </a:r>
            <a:r>
              <a:rPr lang="en-US" altLang="zh-CN" sz="1800" dirty="0">
                <a:solidFill>
                  <a:srgbClr val="666666"/>
                </a:solidFill>
              </a:rPr>
              <a:t>&lt;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fork failed; exit</a:t>
            </a:r>
            <a:r>
              <a:rPr lang="en-US" altLang="zh-CN" sz="1800" dirty="0"/>
              <a:t> </a:t>
            </a:r>
          </a:p>
          <a:p>
            <a:pPr marL="400050" lvl="1" indent="0">
              <a:buNone/>
            </a:pPr>
            <a:r>
              <a:rPr lang="en-US" altLang="zh-CN" sz="1800" dirty="0"/>
              <a:t>		</a:t>
            </a:r>
            <a:r>
              <a:rPr lang="en-US" altLang="zh-CN" sz="1800" dirty="0" err="1"/>
              <a:t>fprintf</a:t>
            </a:r>
            <a:r>
              <a:rPr lang="en-US" altLang="zh-CN" sz="1800" dirty="0"/>
              <a:t>(stderr,</a:t>
            </a:r>
            <a:r>
              <a:rPr lang="en-US" altLang="zh-CN" sz="1800" dirty="0">
                <a:solidFill>
                  <a:srgbClr val="BBBBBB"/>
                </a:solidFill>
              </a:rPr>
              <a:t> </a:t>
            </a:r>
            <a:r>
              <a:rPr lang="en-US" altLang="zh-CN" sz="1800" dirty="0">
                <a:solidFill>
                  <a:srgbClr val="BA2121"/>
                </a:solidFill>
              </a:rPr>
              <a:t>"fork failed</a:t>
            </a:r>
            <a:r>
              <a:rPr lang="en-US" altLang="zh-CN" sz="1800" b="1" dirty="0">
                <a:solidFill>
                  <a:srgbClr val="AA5D1F"/>
                </a:solidFill>
              </a:rPr>
              <a:t>\n</a:t>
            </a:r>
            <a:r>
              <a:rPr lang="en-US" altLang="zh-CN" sz="1800" dirty="0">
                <a:solidFill>
                  <a:srgbClr val="BA2121"/>
                </a:solidFill>
              </a:rPr>
              <a:t>"</a:t>
            </a:r>
            <a:r>
              <a:rPr lang="en-US" altLang="zh-CN" sz="1800" dirty="0"/>
              <a:t>); exit(</a:t>
            </a:r>
            <a:r>
              <a:rPr lang="en-US" altLang="zh-CN" sz="1800" dirty="0">
                <a:solidFill>
                  <a:srgbClr val="666666"/>
                </a:solidFill>
              </a:rPr>
              <a:t>1</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pid</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child (new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child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parent goes down this path (original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parent of %d (pid:%d)</a:t>
            </a:r>
            <a:r>
              <a:rPr lang="en-US" altLang="zh-CN" sz="1800" b="1" dirty="0">
                <a:solidFill>
                  <a:srgbClr val="AA5D1F"/>
                </a:solidFill>
              </a:rPr>
              <a:t>\n</a:t>
            </a:r>
            <a:r>
              <a:rPr lang="en-US" altLang="zh-CN" sz="1800" dirty="0">
                <a:solidFill>
                  <a:srgbClr val="BA2121"/>
                </a:solidFill>
              </a:rPr>
              <a:t>"</a:t>
            </a:r>
            <a:r>
              <a:rPr lang="en-US" altLang="zh-CN" sz="1800" dirty="0"/>
              <a:t>, </a:t>
            </a:r>
            <a:r>
              <a:rPr lang="en-US" altLang="zh-CN" sz="1800" dirty="0" err="1"/>
              <a:t>pid</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 </a:t>
            </a:r>
          </a:p>
          <a:p>
            <a:pPr marL="400050" lvl="1" indent="0">
              <a:buNone/>
            </a:pPr>
            <a:r>
              <a:rPr lang="en-US" altLang="zh-CN" sz="1800" b="1" dirty="0">
                <a:solidFill>
                  <a:srgbClr val="008000"/>
                </a:solidFill>
              </a:rPr>
              <a:t>return</a:t>
            </a:r>
            <a:r>
              <a:rPr lang="en-US" altLang="zh-CN" sz="1800" dirty="0">
                <a:solidFill>
                  <a:srgbClr val="BBBBBB"/>
                </a:solidFill>
              </a:rPr>
              <a:t> </a:t>
            </a:r>
            <a:r>
              <a:rPr lang="en-US" altLang="zh-CN" sz="1800" dirty="0">
                <a:solidFill>
                  <a:srgbClr val="666666"/>
                </a:solidFill>
              </a:rPr>
              <a:t>0</a:t>
            </a:r>
            <a:r>
              <a:rPr lang="en-US" altLang="zh-CN" sz="1800" dirty="0"/>
              <a:t>; </a:t>
            </a:r>
          </a:p>
          <a:p>
            <a:pPr marL="0" indent="0">
              <a:buNone/>
            </a:pPr>
            <a:r>
              <a:rPr lang="en-US" altLang="zh-CN" sz="1800" dirty="0"/>
              <a:t>}</a:t>
            </a:r>
          </a:p>
        </p:txBody>
      </p:sp>
      <p:sp>
        <p:nvSpPr>
          <p:cNvPr id="8" name="右箭头 7">
            <a:extLst>
              <a:ext uri="{FF2B5EF4-FFF2-40B4-BE49-F238E27FC236}">
                <a16:creationId xmlns:a16="http://schemas.microsoft.com/office/drawing/2014/main" id="{A4D20BC6-6A5F-F102-E9E0-F7189996D84F}"/>
              </a:ext>
            </a:extLst>
          </p:cNvPr>
          <p:cNvSpPr/>
          <p:nvPr/>
        </p:nvSpPr>
        <p:spPr>
          <a:xfrm rot="10800000">
            <a:off x="4024830" y="2027105"/>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9">
            <a:extLst>
              <a:ext uri="{FF2B5EF4-FFF2-40B4-BE49-F238E27FC236}">
                <a16:creationId xmlns:a16="http://schemas.microsoft.com/office/drawing/2014/main" id="{A82F5B3C-A1E5-FD1E-1322-505EDAE0B11B}"/>
              </a:ext>
            </a:extLst>
          </p:cNvPr>
          <p:cNvSpPr/>
          <p:nvPr/>
        </p:nvSpPr>
        <p:spPr>
          <a:xfrm>
            <a:off x="2265197" y="4441575"/>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11">
            <a:extLst>
              <a:ext uri="{FF2B5EF4-FFF2-40B4-BE49-F238E27FC236}">
                <a16:creationId xmlns:a16="http://schemas.microsoft.com/office/drawing/2014/main" id="{49C909F2-2C74-C649-9D78-09E475A3606A}"/>
              </a:ext>
            </a:extLst>
          </p:cNvPr>
          <p:cNvSpPr/>
          <p:nvPr/>
        </p:nvSpPr>
        <p:spPr>
          <a:xfrm>
            <a:off x="2282329" y="3459844"/>
            <a:ext cx="6356732" cy="717007"/>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矩形 13">
            <a:extLst>
              <a:ext uri="{FF2B5EF4-FFF2-40B4-BE49-F238E27FC236}">
                <a16:creationId xmlns:a16="http://schemas.microsoft.com/office/drawing/2014/main" id="{DDA4DE69-C91F-64E2-546D-11EE80E617A4}"/>
              </a:ext>
            </a:extLst>
          </p:cNvPr>
          <p:cNvSpPr/>
          <p:nvPr/>
        </p:nvSpPr>
        <p:spPr>
          <a:xfrm>
            <a:off x="6837464" y="3059668"/>
            <a:ext cx="1651414" cy="369332"/>
          </a:xfrm>
          <a:prstGeom prst="rect">
            <a:avLst/>
          </a:prstGeom>
          <a:noFill/>
        </p:spPr>
        <p:txBody>
          <a:bodyPr wrap="none" lIns="91440" tIns="45720" rIns="91440" bIns="45720">
            <a:spAutoFit/>
          </a:bodyPr>
          <a:lstStyle/>
          <a:p>
            <a:pPr algn="ctr"/>
            <a:r>
              <a:rPr lang="en-US" altLang="zh-CN" dirty="0">
                <a:ln w="0"/>
                <a:solidFill>
                  <a:srgbClr val="FF0000"/>
                </a:solidFill>
                <a:effectLst>
                  <a:outerShdw blurRad="38100" dist="19050" dir="2700000" algn="tl" rotWithShape="0">
                    <a:schemeClr val="dk1">
                      <a:alpha val="40000"/>
                    </a:schemeClr>
                  </a:outerShdw>
                </a:effectLst>
              </a:rPr>
              <a:t>Child</a:t>
            </a:r>
            <a:r>
              <a:rPr lang="zh-CN" altLang="en-US" dirty="0">
                <a:ln w="0"/>
                <a:solidFill>
                  <a:srgbClr val="FF0000"/>
                </a:solidFill>
                <a:effectLst>
                  <a:outerShdw blurRad="38100" dist="19050" dir="2700000" algn="tl" rotWithShape="0">
                    <a:schemeClr val="dk1">
                      <a:alpha val="40000"/>
                    </a:schemeClr>
                  </a:outerShdw>
                </a:effectLst>
              </a:rPr>
              <a:t> </a:t>
            </a:r>
            <a:r>
              <a:rPr lang="en-US" altLang="zh-CN" dirty="0">
                <a:ln w="0"/>
                <a:solidFill>
                  <a:srgbClr val="FF0000"/>
                </a:solidFill>
                <a:effectLst>
                  <a:outerShdw blurRad="38100" dist="19050" dir="2700000" algn="tl" rotWithShape="0">
                    <a:schemeClr val="dk1">
                      <a:alpha val="40000"/>
                    </a:schemeClr>
                  </a:outerShdw>
                </a:effectLst>
              </a:rPr>
              <a:t>Process</a:t>
            </a:r>
            <a:endParaRPr lang="zh-CN" altLang="en-US" b="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44BB113D-22B6-54E6-3C86-AB828463FB7C}"/>
              </a:ext>
            </a:extLst>
          </p:cNvPr>
          <p:cNvSpPr/>
          <p:nvPr/>
        </p:nvSpPr>
        <p:spPr>
          <a:xfrm>
            <a:off x="6837464" y="5030697"/>
            <a:ext cx="1834156" cy="369332"/>
          </a:xfrm>
          <a:prstGeom prst="rect">
            <a:avLst/>
          </a:prstGeom>
          <a:noFill/>
        </p:spPr>
        <p:txBody>
          <a:bodyPr wrap="none" lIns="91440" tIns="45720" rIns="91440" bIns="45720">
            <a:spAutoFit/>
          </a:bodyPr>
          <a:lstStyle/>
          <a:p>
            <a:pPr algn="ctr"/>
            <a:r>
              <a:rPr lang="en-US" altLang="zh-CN" dirty="0">
                <a:ln w="0"/>
                <a:solidFill>
                  <a:srgbClr val="FF0000"/>
                </a:solidFill>
                <a:effectLst>
                  <a:outerShdw blurRad="38100" dist="19050" dir="2700000" algn="tl" rotWithShape="0">
                    <a:schemeClr val="dk1">
                      <a:alpha val="40000"/>
                    </a:schemeClr>
                  </a:outerShdw>
                </a:effectLst>
              </a:rPr>
              <a:t>Parent</a:t>
            </a:r>
            <a:r>
              <a:rPr lang="zh-CN" altLang="en-US" dirty="0">
                <a:ln w="0"/>
                <a:solidFill>
                  <a:srgbClr val="FF0000"/>
                </a:solidFill>
                <a:effectLst>
                  <a:outerShdw blurRad="38100" dist="19050" dir="2700000" algn="tl" rotWithShape="0">
                    <a:schemeClr val="dk1">
                      <a:alpha val="40000"/>
                    </a:schemeClr>
                  </a:outerShdw>
                </a:effectLst>
              </a:rPr>
              <a:t> </a:t>
            </a:r>
            <a:r>
              <a:rPr lang="en-US" altLang="zh-CN" dirty="0">
                <a:ln w="0"/>
                <a:solidFill>
                  <a:srgbClr val="FF0000"/>
                </a:solidFill>
                <a:effectLst>
                  <a:outerShdw blurRad="38100" dist="19050" dir="2700000" algn="tl" rotWithShape="0">
                    <a:schemeClr val="dk1">
                      <a:alpha val="40000"/>
                    </a:schemeClr>
                  </a:outerShdw>
                </a:effectLst>
              </a:rPr>
              <a:t>Process</a:t>
            </a:r>
            <a:endParaRPr lang="zh-CN" altLang="en-US" b="0" dirty="0">
              <a:ln w="0"/>
              <a:solidFill>
                <a:srgbClr val="FF0000"/>
              </a:solidFill>
              <a:effectLst>
                <a:outerShdw blurRad="38100" dist="19050" dir="2700000" algn="tl" rotWithShape="0">
                  <a:schemeClr val="dk1">
                    <a:alpha val="40000"/>
                  </a:schemeClr>
                </a:outerShdw>
              </a:effectLst>
            </a:endParaRPr>
          </a:p>
        </p:txBody>
      </p:sp>
      <p:sp>
        <p:nvSpPr>
          <p:cNvPr id="4" name="页脚占位符 3">
            <a:extLst>
              <a:ext uri="{FF2B5EF4-FFF2-40B4-BE49-F238E27FC236}">
                <a16:creationId xmlns:a16="http://schemas.microsoft.com/office/drawing/2014/main" id="{2EDB25C5-07BB-BB7A-8D0F-E98A4AEB389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grpSp>
        <p:nvGrpSpPr>
          <p:cNvPr id="7" name="Group 6">
            <a:extLst>
              <a:ext uri="{FF2B5EF4-FFF2-40B4-BE49-F238E27FC236}">
                <a16:creationId xmlns:a16="http://schemas.microsoft.com/office/drawing/2014/main" id="{F494638F-CAB5-3A45-1875-46C990DB5408}"/>
              </a:ext>
            </a:extLst>
          </p:cNvPr>
          <p:cNvGrpSpPr/>
          <p:nvPr/>
        </p:nvGrpSpPr>
        <p:grpSpPr>
          <a:xfrm>
            <a:off x="6574420" y="713583"/>
            <a:ext cx="5451584" cy="1222539"/>
            <a:chOff x="6574420" y="713583"/>
            <a:chExt cx="5451584" cy="1222539"/>
          </a:xfrm>
        </p:grpSpPr>
        <p:pic>
          <p:nvPicPr>
            <p:cNvPr id="5" name="图片 4">
              <a:extLst>
                <a:ext uri="{FF2B5EF4-FFF2-40B4-BE49-F238E27FC236}">
                  <a16:creationId xmlns:a16="http://schemas.microsoft.com/office/drawing/2014/main" id="{E8FE3B5D-786B-EF5E-C500-469A0FDC8C6D}"/>
                </a:ext>
              </a:extLst>
            </p:cNvPr>
            <p:cNvPicPr>
              <a:picLocks noChangeAspect="1"/>
            </p:cNvPicPr>
            <p:nvPr/>
          </p:nvPicPr>
          <p:blipFill rotWithShape="1">
            <a:blip r:embed="rId3"/>
            <a:srcRect r="15794"/>
            <a:stretch/>
          </p:blipFill>
          <p:spPr>
            <a:xfrm>
              <a:off x="6667018" y="1073427"/>
              <a:ext cx="5358986" cy="86269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A08FD350-0701-2806-4221-BD6A1725AB7C}"/>
                </a:ext>
              </a:extLst>
            </p:cNvPr>
            <p:cNvSpPr txBox="1"/>
            <p:nvPr/>
          </p:nvSpPr>
          <p:spPr>
            <a:xfrm>
              <a:off x="6574420" y="713583"/>
              <a:ext cx="926857" cy="400110"/>
            </a:xfrm>
            <a:prstGeom prst="rect">
              <a:avLst/>
            </a:prstGeom>
            <a:noFill/>
          </p:spPr>
          <p:txBody>
            <a:bodyPr wrap="none" rtlCol="0">
              <a:spAutoFit/>
            </a:bodyPr>
            <a:lstStyle/>
            <a:p>
              <a:r>
                <a:rPr lang="en-US" altLang="zh-CN" sz="2000" dirty="0">
                  <a:latin typeface="Gill Sans Light"/>
                </a:rPr>
                <a:t>Output</a:t>
              </a:r>
              <a:endParaRPr lang="en-SE" sz="2000" dirty="0">
                <a:latin typeface="Gill Sans Light"/>
              </a:endParaRPr>
            </a:p>
          </p:txBody>
        </p:sp>
      </p:grpSp>
    </p:spTree>
    <p:extLst>
      <p:ext uri="{BB962C8B-B14F-4D97-AF65-F5344CB8AC3E}">
        <p14:creationId xmlns:p14="http://schemas.microsoft.com/office/powerpoint/2010/main" val="17121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124823" y="807595"/>
            <a:ext cx="6977286" cy="5919776"/>
          </a:xfrm>
        </p:spPr>
        <p:txBody>
          <a:bodyPr>
            <a:normAutofit fontScale="92500" lnSpcReduction="10000"/>
          </a:bodyPr>
          <a:lstStyle/>
          <a:p>
            <a:r>
              <a:rPr lang="en-US" altLang="zh-CN" dirty="0"/>
              <a:t>Let</a:t>
            </a:r>
            <a:r>
              <a:rPr lang="zh-CN" altLang="en-US" dirty="0"/>
              <a:t> </a:t>
            </a:r>
            <a:r>
              <a:rPr lang="en-US" altLang="zh-CN" dirty="0"/>
              <a:t>the</a:t>
            </a:r>
            <a:r>
              <a:rPr lang="zh-CN" altLang="en-US" dirty="0"/>
              <a:t> </a:t>
            </a:r>
            <a:r>
              <a:rPr lang="en-US" altLang="zh-CN" dirty="0"/>
              <a:t>parent</a:t>
            </a:r>
            <a:r>
              <a:rPr lang="zh-CN" altLang="en-US" dirty="0"/>
              <a:t> </a:t>
            </a:r>
            <a:r>
              <a:rPr lang="en-US" altLang="zh-CN" dirty="0"/>
              <a:t>process</a:t>
            </a:r>
            <a:r>
              <a:rPr lang="zh-CN" altLang="en-US" dirty="0"/>
              <a:t> </a:t>
            </a:r>
            <a:r>
              <a:rPr lang="en-US" altLang="zh-CN" dirty="0"/>
              <a:t>wait</a:t>
            </a:r>
            <a:r>
              <a:rPr lang="zh-CN" altLang="en-US" dirty="0"/>
              <a:t> </a:t>
            </a:r>
            <a:r>
              <a:rPr lang="en-US" altLang="zh-CN" dirty="0"/>
              <a:t>for</a:t>
            </a:r>
            <a:r>
              <a:rPr lang="zh-CN" altLang="en-US" dirty="0"/>
              <a:t> </a:t>
            </a:r>
            <a:r>
              <a:rPr lang="en-US" altLang="zh-CN" dirty="0"/>
              <a:t>the</a:t>
            </a:r>
            <a:r>
              <a:rPr lang="zh-CN" altLang="en-US" dirty="0"/>
              <a:t> </a:t>
            </a:r>
            <a:r>
              <a:rPr lang="en-US" altLang="zh-CN" dirty="0"/>
              <a:t>completion</a:t>
            </a:r>
            <a:r>
              <a:rPr lang="zh-CN" altLang="en-US" dirty="0"/>
              <a:t> </a:t>
            </a:r>
            <a:r>
              <a:rPr lang="en-US" altLang="zh-CN" dirty="0"/>
              <a:t>of</a:t>
            </a:r>
            <a:r>
              <a:rPr lang="zh-CN" altLang="en-US" dirty="0"/>
              <a:t> </a:t>
            </a:r>
            <a:r>
              <a:rPr lang="en-US" altLang="zh-CN" dirty="0"/>
              <a:t>the</a:t>
            </a:r>
            <a:r>
              <a:rPr lang="zh-CN" altLang="en-US" dirty="0"/>
              <a:t> </a:t>
            </a:r>
            <a:r>
              <a:rPr lang="en-US" altLang="zh-CN" dirty="0"/>
              <a:t>child</a:t>
            </a:r>
            <a:r>
              <a:rPr lang="zh-CN" altLang="en-US" dirty="0"/>
              <a:t> </a:t>
            </a:r>
            <a:r>
              <a:rPr lang="en-US" altLang="zh-CN" dirty="0"/>
              <a:t>process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wait()</a:t>
            </a:r>
          </a:p>
          <a:p>
            <a:r>
              <a:rPr lang="en-US" altLang="zh-CN" b="1" dirty="0">
                <a:solidFill>
                  <a:srgbClr val="0070C0"/>
                </a:solidFill>
              </a:rPr>
              <a:t>wait() </a:t>
            </a:r>
            <a:r>
              <a:rPr lang="en-GB" dirty="0"/>
              <a:t>suspends the execution of the calling process until one of its child processes terminates. </a:t>
            </a:r>
          </a:p>
          <a:p>
            <a:pPr lvl="1"/>
            <a:r>
              <a:rPr lang="en-GB" dirty="0"/>
              <a:t>When a child process terminates, </a:t>
            </a:r>
            <a:r>
              <a:rPr lang="en-US" altLang="zh-CN" b="1" dirty="0">
                <a:solidFill>
                  <a:srgbClr val="0070C0"/>
                </a:solidFill>
              </a:rPr>
              <a:t>wait() </a:t>
            </a:r>
            <a:r>
              <a:rPr lang="en-GB" dirty="0"/>
              <a:t>retrieves its termination status and allows the system to clean up the resources associated with that child. If the parent does not call </a:t>
            </a:r>
            <a:r>
              <a:rPr lang="en-US" altLang="zh-CN" b="1" dirty="0">
                <a:solidFill>
                  <a:srgbClr val="0070C0"/>
                </a:solidFill>
              </a:rPr>
              <a:t>wait()</a:t>
            </a:r>
            <a:r>
              <a:rPr lang="en-GB" dirty="0"/>
              <a:t> to collect the child's exit status, the child becomes a zombie process, which means its PCB persists in the process table, even though it is no longer running.</a:t>
            </a:r>
          </a:p>
          <a:p>
            <a:pPr lvl="2"/>
            <a:r>
              <a:rPr lang="en-GB" dirty="0"/>
              <a:t>While zombie processes do not consume processor or memory resources, they occupy entries in the process table. The process table is of finite size, and if too many zombie processes accumulate, it can prevent new processes from being created.</a:t>
            </a:r>
          </a:p>
          <a:p>
            <a:pPr lvl="1"/>
            <a:r>
              <a:rPr lang="en-GB" dirty="0"/>
              <a:t>If there are multiple child processes, </a:t>
            </a:r>
            <a:r>
              <a:rPr lang="en-US" altLang="zh-CN" b="1" dirty="0">
                <a:solidFill>
                  <a:srgbClr val="0070C0"/>
                </a:solidFill>
              </a:rPr>
              <a:t>wait() </a:t>
            </a:r>
            <a:r>
              <a:rPr lang="en-GB" dirty="0"/>
              <a:t>does not allow the parent to specify which child process to wait for. </a:t>
            </a:r>
            <a:r>
              <a:rPr lang="en-US" altLang="zh-CN" b="1" dirty="0" err="1">
                <a:solidFill>
                  <a:srgbClr val="0070C0"/>
                </a:solidFill>
              </a:rPr>
              <a:t>waitpid</a:t>
            </a:r>
            <a:r>
              <a:rPr lang="en-US" altLang="zh-CN" b="1" dirty="0">
                <a:solidFill>
                  <a:srgbClr val="0070C0"/>
                </a:solidFill>
              </a:rPr>
              <a:t>(</a:t>
            </a:r>
            <a:r>
              <a:rPr lang="en-US" altLang="zh-CN" b="1" dirty="0" err="1">
                <a:solidFill>
                  <a:srgbClr val="0070C0"/>
                </a:solidFill>
              </a:rPr>
              <a:t>pid</a:t>
            </a:r>
            <a:r>
              <a:rPr lang="en-US" altLang="zh-CN" b="1" dirty="0">
                <a:solidFill>
                  <a:srgbClr val="0070C0"/>
                </a:solidFill>
              </a:rPr>
              <a:t>) </a:t>
            </a:r>
            <a:r>
              <a:rPr lang="en-GB" dirty="0"/>
              <a:t>is an advanced version of wait. It allows the parent process to specify which child process (or group of processes) it wants to wait for.</a:t>
            </a:r>
            <a:endParaRPr lang="en-SE" dirty="0"/>
          </a:p>
        </p:txBody>
      </p:sp>
      <p:grpSp>
        <p:nvGrpSpPr>
          <p:cNvPr id="27" name="组合 11">
            <a:extLst>
              <a:ext uri="{FF2B5EF4-FFF2-40B4-BE49-F238E27FC236}">
                <a16:creationId xmlns:a16="http://schemas.microsoft.com/office/drawing/2014/main" id="{EFFFC8AF-5200-0D3B-2733-AEC35532CCF1}"/>
              </a:ext>
            </a:extLst>
          </p:cNvPr>
          <p:cNvGrpSpPr/>
          <p:nvPr/>
        </p:nvGrpSpPr>
        <p:grpSpPr>
          <a:xfrm>
            <a:off x="7243622" y="1683719"/>
            <a:ext cx="4823555" cy="2901249"/>
            <a:chOff x="1915098" y="2776248"/>
            <a:chExt cx="4823555" cy="2901249"/>
          </a:xfrm>
        </p:grpSpPr>
        <p:sp>
          <p:nvSpPr>
            <p:cNvPr id="28" name="圆角矩形 3">
              <a:extLst>
                <a:ext uri="{FF2B5EF4-FFF2-40B4-BE49-F238E27FC236}">
                  <a16:creationId xmlns:a16="http://schemas.microsoft.com/office/drawing/2014/main" id="{D9A7E296-9094-BFCC-9A29-6CD5104C3549}"/>
                </a:ext>
              </a:extLst>
            </p:cNvPr>
            <p:cNvSpPr/>
            <p:nvPr/>
          </p:nvSpPr>
          <p:spPr>
            <a:xfrm>
              <a:off x="3833869" y="2776248"/>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圆角矩形 4">
              <a:extLst>
                <a:ext uri="{FF2B5EF4-FFF2-40B4-BE49-F238E27FC236}">
                  <a16:creationId xmlns:a16="http://schemas.microsoft.com/office/drawing/2014/main" id="{964AB1D7-6A4D-283C-2FD5-D903DC3B6361}"/>
                </a:ext>
              </a:extLst>
            </p:cNvPr>
            <p:cNvSpPr/>
            <p:nvPr/>
          </p:nvSpPr>
          <p:spPr>
            <a:xfrm>
              <a:off x="3833869" y="3600677"/>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fork()</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0" name="圆角矩形 5">
              <a:extLst>
                <a:ext uri="{FF2B5EF4-FFF2-40B4-BE49-F238E27FC236}">
                  <a16:creationId xmlns:a16="http://schemas.microsoft.com/office/drawing/2014/main" id="{729E7C93-ECE0-004E-C2F2-BA45C512B226}"/>
                </a:ext>
              </a:extLst>
            </p:cNvPr>
            <p:cNvSpPr/>
            <p:nvPr/>
          </p:nvSpPr>
          <p:spPr>
            <a:xfrm>
              <a:off x="1915098" y="5192754"/>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6">
              <a:extLst>
                <a:ext uri="{FF2B5EF4-FFF2-40B4-BE49-F238E27FC236}">
                  <a16:creationId xmlns:a16="http://schemas.microsoft.com/office/drawing/2014/main" id="{4931CE79-59A8-200A-8FD1-0076EA56B8F7}"/>
                </a:ext>
              </a:extLst>
            </p:cNvPr>
            <p:cNvSpPr/>
            <p:nvPr/>
          </p:nvSpPr>
          <p:spPr>
            <a:xfrm>
              <a:off x="5758152" y="4355472"/>
              <a:ext cx="980501" cy="484743"/>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Child</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cxnSp>
          <p:nvCxnSpPr>
            <p:cNvPr id="32" name="直线箭头连接符 8">
              <a:extLst>
                <a:ext uri="{FF2B5EF4-FFF2-40B4-BE49-F238E27FC236}">
                  <a16:creationId xmlns:a16="http://schemas.microsoft.com/office/drawing/2014/main" id="{956871A9-EDCB-03F1-1EA5-B351A20CBA5C}"/>
                </a:ext>
              </a:extLst>
            </p:cNvPr>
            <p:cNvCxnSpPr>
              <a:stCxn id="28" idx="2"/>
              <a:endCxn id="29" idx="0"/>
            </p:cNvCxnSpPr>
            <p:nvPr/>
          </p:nvCxnSpPr>
          <p:spPr>
            <a:xfrm>
              <a:off x="4324120" y="3260991"/>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3" name="曲线连接符 10">
              <a:extLst>
                <a:ext uri="{FF2B5EF4-FFF2-40B4-BE49-F238E27FC236}">
                  <a16:creationId xmlns:a16="http://schemas.microsoft.com/office/drawing/2014/main" id="{4C3310E4-7FE3-69BA-760E-55CBEB94D967}"/>
                </a:ext>
              </a:extLst>
            </p:cNvPr>
            <p:cNvCxnSpPr>
              <a:cxnSpLocks/>
              <a:stCxn id="29" idx="1"/>
              <a:endCxn id="35" idx="0"/>
            </p:cNvCxnSpPr>
            <p:nvPr/>
          </p:nvCxnSpPr>
          <p:spPr>
            <a:xfrm rot="10800000" flipV="1">
              <a:off x="2405349" y="3843048"/>
              <a:ext cx="1428520"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4" name="曲线连接符 12">
              <a:extLst>
                <a:ext uri="{FF2B5EF4-FFF2-40B4-BE49-F238E27FC236}">
                  <a16:creationId xmlns:a16="http://schemas.microsoft.com/office/drawing/2014/main" id="{4822B5D9-2A1C-B5F9-4E54-E106536D3212}"/>
                </a:ext>
              </a:extLst>
            </p:cNvPr>
            <p:cNvCxnSpPr>
              <a:stCxn id="29" idx="3"/>
              <a:endCxn id="31" idx="0"/>
            </p:cNvCxnSpPr>
            <p:nvPr/>
          </p:nvCxnSpPr>
          <p:spPr>
            <a:xfrm>
              <a:off x="4814370" y="3843049"/>
              <a:ext cx="1434033"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sp>
          <p:nvSpPr>
            <p:cNvPr id="35" name="圆角矩形 9">
              <a:extLst>
                <a:ext uri="{FF2B5EF4-FFF2-40B4-BE49-F238E27FC236}">
                  <a16:creationId xmlns:a16="http://schemas.microsoft.com/office/drawing/2014/main" id="{B039C8C6-7DC1-6E0F-E01A-267BBDF8CDBB}"/>
                </a:ext>
              </a:extLst>
            </p:cNvPr>
            <p:cNvSpPr/>
            <p:nvPr/>
          </p:nvSpPr>
          <p:spPr>
            <a:xfrm>
              <a:off x="1915098" y="4355472"/>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wait()</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直线箭头连接符 17">
              <a:extLst>
                <a:ext uri="{FF2B5EF4-FFF2-40B4-BE49-F238E27FC236}">
                  <a16:creationId xmlns:a16="http://schemas.microsoft.com/office/drawing/2014/main" id="{F6349095-3D57-9488-5BD3-B5664143170E}"/>
                </a:ext>
              </a:extLst>
            </p:cNvPr>
            <p:cNvCxnSpPr/>
            <p:nvPr/>
          </p:nvCxnSpPr>
          <p:spPr>
            <a:xfrm>
              <a:off x="2405348" y="4853068"/>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7" name="直线箭头连接符 18">
              <a:extLst>
                <a:ext uri="{FF2B5EF4-FFF2-40B4-BE49-F238E27FC236}">
                  <a16:creationId xmlns:a16="http://schemas.microsoft.com/office/drawing/2014/main" id="{FB842763-B99C-338F-B254-35C9273087FE}"/>
                </a:ext>
              </a:extLst>
            </p:cNvPr>
            <p:cNvCxnSpPr>
              <a:cxnSpLocks/>
              <a:endCxn id="35" idx="3"/>
            </p:cNvCxnSpPr>
            <p:nvPr/>
          </p:nvCxnSpPr>
          <p:spPr>
            <a:xfrm flipH="1">
              <a:off x="2895599" y="4597843"/>
              <a:ext cx="2862553" cy="1"/>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75474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fontScale="92500" lnSpcReduction="10000"/>
          </a:bodyPr>
          <a:lstStyle/>
          <a:p>
            <a:pPr marL="0" indent="0">
              <a:buNone/>
            </a:pPr>
            <a:r>
              <a:rPr lang="en-US" altLang="zh-CN" sz="1600" dirty="0">
                <a:solidFill>
                  <a:srgbClr val="B00040"/>
                </a:solidFill>
              </a:rPr>
              <a:t>int</a:t>
            </a:r>
            <a:r>
              <a:rPr lang="en-US" altLang="zh-CN" sz="1600" dirty="0"/>
              <a:t> </a:t>
            </a:r>
            <a:r>
              <a:rPr lang="en-US" altLang="zh-CN" sz="1600" dirty="0">
                <a:solidFill>
                  <a:srgbClr val="0000FF"/>
                </a:solidFill>
              </a:rPr>
              <a:t>main</a:t>
            </a:r>
            <a:r>
              <a:rPr lang="en-US" altLang="zh-CN" sz="1600" dirty="0"/>
              <a:t>(</a:t>
            </a:r>
            <a:r>
              <a:rPr lang="en-US" altLang="zh-CN" sz="1600" dirty="0">
                <a:solidFill>
                  <a:srgbClr val="B00040"/>
                </a:solidFill>
              </a:rPr>
              <a:t>int</a:t>
            </a:r>
            <a:r>
              <a:rPr lang="en-US" altLang="zh-CN" sz="1600" dirty="0">
                <a:solidFill>
                  <a:srgbClr val="BBBBBB"/>
                </a:solidFill>
              </a:rPr>
              <a:t> </a:t>
            </a:r>
            <a:r>
              <a:rPr lang="en-US" altLang="zh-CN" sz="1600" dirty="0" err="1"/>
              <a:t>argc</a:t>
            </a:r>
            <a:r>
              <a:rPr lang="en-US" altLang="zh-CN" sz="1600" dirty="0"/>
              <a:t>,</a:t>
            </a:r>
            <a:r>
              <a:rPr lang="en-US" altLang="zh-CN" sz="1600" dirty="0">
                <a:solidFill>
                  <a:srgbClr val="BBBBBB"/>
                </a:solidFill>
              </a:rPr>
              <a:t> </a:t>
            </a:r>
            <a:r>
              <a:rPr lang="en-US" altLang="zh-CN" sz="1600" dirty="0">
                <a:solidFill>
                  <a:srgbClr val="B00040"/>
                </a:solidFill>
              </a:rPr>
              <a:t>char</a:t>
            </a:r>
            <a:r>
              <a:rPr lang="en-US" altLang="zh-CN" sz="1600" dirty="0">
                <a:solidFill>
                  <a:srgbClr val="BBBBBB"/>
                </a:solidFill>
              </a:rPr>
              <a:t> </a:t>
            </a:r>
            <a:r>
              <a:rPr lang="en-US" altLang="zh-CN" sz="1600" dirty="0">
                <a:solidFill>
                  <a:srgbClr val="666666"/>
                </a:solidFill>
              </a:rPr>
              <a:t>*</a:t>
            </a:r>
            <a:r>
              <a:rPr lang="en-US" altLang="zh-CN" sz="1600" dirty="0" err="1"/>
              <a:t>argv</a:t>
            </a:r>
            <a:r>
              <a:rPr lang="en-US" altLang="zh-CN" sz="1600" dirty="0"/>
              <a:t>[]) </a:t>
            </a:r>
          </a:p>
          <a:p>
            <a:pPr marL="0" indent="0">
              <a:buNone/>
            </a:pP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world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pid</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t>fork(); </a:t>
            </a:r>
          </a:p>
          <a:p>
            <a:pPr marL="0" indent="0">
              <a:buNone/>
            </a:pPr>
            <a:r>
              <a:rPr lang="en-US" altLang="zh-CN" sz="1600" b="1" dirty="0">
                <a:solidFill>
                  <a:srgbClr val="008000"/>
                </a:solidFill>
              </a:rPr>
              <a:t>	if</a:t>
            </a:r>
            <a:r>
              <a:rPr lang="en-US" altLang="zh-CN" sz="1600" dirty="0">
                <a:solidFill>
                  <a:srgbClr val="BBBBBB"/>
                </a:solidFill>
              </a:rPr>
              <a:t> </a:t>
            </a:r>
            <a:r>
              <a:rPr lang="en-US" altLang="zh-CN" sz="1600" dirty="0"/>
              <a:t>(</a:t>
            </a:r>
            <a:r>
              <a:rPr lang="en-US" altLang="zh-CN" sz="1600" dirty="0" err="1"/>
              <a:t>pid</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fork failed; exit</a:t>
            </a:r>
            <a:r>
              <a:rPr lang="en-US" altLang="zh-CN" sz="1600" dirty="0"/>
              <a:t> </a:t>
            </a:r>
          </a:p>
          <a:p>
            <a:pPr marL="0" indent="0">
              <a:buNone/>
            </a:pPr>
            <a:r>
              <a:rPr lang="en-US" altLang="zh-CN" sz="1600" dirty="0"/>
              <a:t>		</a:t>
            </a:r>
            <a:r>
              <a:rPr lang="en-US" altLang="zh-CN" sz="1600" dirty="0" err="1"/>
              <a:t>fprintf</a:t>
            </a:r>
            <a:r>
              <a:rPr lang="en-US" altLang="zh-CN" sz="1600" dirty="0"/>
              <a:t>(stderr,</a:t>
            </a:r>
            <a:r>
              <a:rPr lang="en-US" altLang="zh-CN" sz="1600" dirty="0">
                <a:solidFill>
                  <a:srgbClr val="BBBBBB"/>
                </a:solidFill>
              </a:rPr>
              <a:t> </a:t>
            </a:r>
            <a:r>
              <a:rPr lang="en-US" altLang="zh-CN" sz="1600" dirty="0">
                <a:solidFill>
                  <a:srgbClr val="BA2121"/>
                </a:solidFill>
              </a:rPr>
              <a:t>"fork failed</a:t>
            </a:r>
            <a:r>
              <a:rPr lang="en-US" altLang="zh-CN" sz="1600" b="1" dirty="0">
                <a:solidFill>
                  <a:srgbClr val="AA5D1F"/>
                </a:solidFill>
              </a:rPr>
              <a:t>\n</a:t>
            </a:r>
            <a:r>
              <a:rPr lang="en-US" altLang="zh-CN" sz="1600" dirty="0">
                <a:solidFill>
                  <a:srgbClr val="BA2121"/>
                </a:solidFill>
              </a:rPr>
              <a:t>"</a:t>
            </a:r>
            <a:r>
              <a:rPr lang="en-US" altLang="zh-CN" sz="1600" dirty="0"/>
              <a:t>); </a:t>
            </a:r>
          </a:p>
          <a:p>
            <a:pPr marL="0" indent="0">
              <a:buNone/>
            </a:pPr>
            <a:r>
              <a:rPr lang="en-US" altLang="zh-CN" sz="1600" dirty="0"/>
              <a:t>		exit(</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b="1" dirty="0">
                <a:solidFill>
                  <a:srgbClr val="008000"/>
                </a:solidFill>
              </a:rPr>
              <a:t>if</a:t>
            </a:r>
            <a:r>
              <a:rPr lang="en-US" altLang="zh-CN" sz="1600" dirty="0">
                <a:solidFill>
                  <a:srgbClr val="BBBBBB"/>
                </a:solidFill>
              </a:rPr>
              <a:t> </a:t>
            </a:r>
            <a:r>
              <a:rPr lang="en-US" altLang="zh-CN" sz="1600" dirty="0"/>
              <a:t>(</a:t>
            </a:r>
            <a:r>
              <a:rPr lang="en-US" altLang="zh-CN" sz="1600" dirty="0" err="1"/>
              <a:t>pid</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child (new process)</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child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t>		sleep(</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parent goes down this path (original process). </a:t>
            </a:r>
            <a:r>
              <a:rPr lang="en-US" altLang="zh-CN" sz="1600" i="1" dirty="0" err="1">
                <a:solidFill>
                  <a:srgbClr val="3D7B7B"/>
                </a:solidFill>
              </a:rPr>
              <a:t>wc</a:t>
            </a:r>
            <a:r>
              <a:rPr lang="en-US" altLang="zh-CN" sz="1600" i="1" dirty="0">
                <a:solidFill>
                  <a:srgbClr val="3D7B7B"/>
                </a:solidFill>
              </a:rPr>
              <a:t> (wait child) stores </a:t>
            </a:r>
            <a:r>
              <a:rPr lang="en-US" altLang="zh-CN" sz="1600" i="1" dirty="0" err="1">
                <a:solidFill>
                  <a:srgbClr val="3D7B7B"/>
                </a:solidFill>
              </a:rPr>
              <a:t>pid</a:t>
            </a:r>
            <a:r>
              <a:rPr lang="en-US" altLang="zh-CN" sz="1600" i="1" dirty="0">
                <a:solidFill>
                  <a:srgbClr val="3D7B7B"/>
                </a:solidFill>
              </a:rPr>
              <a:t> of the child process waited by parent</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wc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FF0000"/>
                </a:solidFill>
              </a:rPr>
              <a:t>wait</a:t>
            </a:r>
            <a:r>
              <a:rPr lang="en-US" altLang="zh-CN" sz="1600" dirty="0"/>
              <a:t>(</a:t>
            </a:r>
            <a:r>
              <a:rPr lang="en-US" altLang="zh-CN" sz="1600" dirty="0">
                <a:solidFill>
                  <a:srgbClr val="008000"/>
                </a:solidFill>
              </a:rPr>
              <a:t>NULL</a:t>
            </a:r>
            <a:r>
              <a:rPr lang="en-US" altLang="zh-CN" sz="1600" dirty="0"/>
              <a:t>); //</a:t>
            </a:r>
            <a:r>
              <a:rPr lang="en-US" altLang="zh-CN" sz="1600" dirty="0" err="1"/>
              <a:t>wc</a:t>
            </a:r>
            <a:r>
              <a:rPr lang="en-US" altLang="zh-CN" sz="1600" dirty="0"/>
              <a:t> contains </a:t>
            </a:r>
            <a:r>
              <a:rPr lang="en-US" altLang="zh-CN" sz="1600" dirty="0" err="1"/>
              <a:t>pid</a:t>
            </a:r>
            <a:r>
              <a:rPr lang="en-US" altLang="zh-CN" sz="1600" dirty="0"/>
              <a:t> of the child process being waited for by parent process</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parent of %d (</a:t>
            </a:r>
            <a:r>
              <a:rPr lang="en-US" altLang="zh-CN" sz="1600" dirty="0" err="1">
                <a:solidFill>
                  <a:srgbClr val="BA2121"/>
                </a:solidFill>
              </a:rPr>
              <a:t>wc</a:t>
            </a:r>
            <a:r>
              <a:rPr lang="en-US" altLang="zh-CN" sz="1600" dirty="0">
                <a:solidFill>
                  <a:srgbClr val="BA2121"/>
                </a:solidFill>
              </a:rPr>
              <a:t>:%d) (pid:%d)</a:t>
            </a:r>
            <a:r>
              <a:rPr lang="en-US" altLang="zh-CN" sz="1600" b="1" dirty="0">
                <a:solidFill>
                  <a:srgbClr val="AA5D1F"/>
                </a:solidFill>
              </a:rPr>
              <a:t>\n</a:t>
            </a:r>
            <a:r>
              <a:rPr lang="en-US" altLang="zh-CN" sz="1600" dirty="0">
                <a:solidFill>
                  <a:srgbClr val="BA2121"/>
                </a:solidFill>
              </a:rPr>
              <a:t>"</a:t>
            </a:r>
            <a:r>
              <a:rPr lang="en-US" altLang="zh-CN" sz="1600" dirty="0"/>
              <a:t>, </a:t>
            </a:r>
            <a:r>
              <a:rPr lang="en-US" altLang="zh-CN" sz="1600" dirty="0" err="1"/>
              <a:t>pid</a:t>
            </a:r>
            <a:r>
              <a:rPr lang="en-US" altLang="zh-CN" sz="1600" dirty="0"/>
              <a:t>,</a:t>
            </a:r>
            <a:r>
              <a:rPr lang="en-US" altLang="zh-CN" sz="1600" dirty="0">
                <a:solidFill>
                  <a:srgbClr val="BBBBBB"/>
                </a:solidFill>
              </a:rPr>
              <a:t> </a:t>
            </a:r>
            <a:r>
              <a:rPr lang="en-US" altLang="zh-CN" sz="1600" dirty="0" err="1"/>
              <a:t>wc</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a:t>
            </a:r>
          </a:p>
          <a:p>
            <a:pPr marL="0" indent="0">
              <a:buNone/>
            </a:pPr>
            <a:r>
              <a:rPr lang="en-US" altLang="zh-CN" sz="1600" dirty="0"/>
              <a:t>	} </a:t>
            </a:r>
          </a:p>
          <a:p>
            <a:pPr marL="0" indent="0">
              <a:buNone/>
            </a:pPr>
            <a:r>
              <a:rPr lang="en-US" altLang="zh-CN" sz="1600" b="1" dirty="0">
                <a:solidFill>
                  <a:srgbClr val="008000"/>
                </a:solidFill>
              </a:rPr>
              <a:t>	return</a:t>
            </a:r>
            <a:r>
              <a:rPr lang="en-US" altLang="zh-CN" sz="1600" dirty="0">
                <a:solidFill>
                  <a:srgbClr val="BBBBBB"/>
                </a:solidFill>
              </a:rPr>
              <a:t> </a:t>
            </a:r>
            <a:r>
              <a:rPr lang="en-US" altLang="zh-CN" sz="1600" dirty="0">
                <a:solidFill>
                  <a:srgbClr val="666666"/>
                </a:solidFill>
              </a:rPr>
              <a:t>0</a:t>
            </a:r>
            <a:r>
              <a:rPr lang="en-US" altLang="zh-CN" sz="1600" dirty="0"/>
              <a:t>; </a:t>
            </a:r>
          </a:p>
          <a:p>
            <a:pPr marL="0" indent="0">
              <a:buNone/>
            </a:pPr>
            <a:r>
              <a:rPr lang="en-US" altLang="zh-CN" sz="1600" dirty="0"/>
              <a:t>}</a:t>
            </a:r>
            <a:endParaRPr lang="en-US" altLang="zh-CN" sz="2000" dirty="0"/>
          </a:p>
        </p:txBody>
      </p:sp>
      <p:sp>
        <p:nvSpPr>
          <p:cNvPr id="4" name="矩形 3">
            <a:extLst>
              <a:ext uri="{FF2B5EF4-FFF2-40B4-BE49-F238E27FC236}">
                <a16:creationId xmlns:a16="http://schemas.microsoft.com/office/drawing/2014/main" id="{FA39398C-31B9-A9C5-62A7-DCBAF79B252C}"/>
              </a:ext>
            </a:extLst>
          </p:cNvPr>
          <p:cNvSpPr/>
          <p:nvPr/>
        </p:nvSpPr>
        <p:spPr>
          <a:xfrm>
            <a:off x="2307030" y="4572000"/>
            <a:ext cx="7273850"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2BC1B220-9EA0-F305-EDC7-7B33FC8C7AF2}"/>
              </a:ext>
            </a:extLst>
          </p:cNvPr>
          <p:cNvSpPr/>
          <p:nvPr/>
        </p:nvSpPr>
        <p:spPr>
          <a:xfrm>
            <a:off x="2282329" y="3347466"/>
            <a:ext cx="4087991" cy="772842"/>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96875E9C-1D98-815B-21AF-6CA0CCF09B84}"/>
              </a:ext>
            </a:extLst>
          </p:cNvPr>
          <p:cNvSpPr/>
          <p:nvPr/>
        </p:nvSpPr>
        <p:spPr>
          <a:xfrm>
            <a:off x="6203780" y="2876626"/>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8F1B6667-80A6-E068-6ADB-1FBA3CD75C05}"/>
              </a:ext>
            </a:extLst>
          </p:cNvPr>
          <p:cNvSpPr/>
          <p:nvPr/>
        </p:nvSpPr>
        <p:spPr>
          <a:xfrm>
            <a:off x="6096000" y="5146284"/>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5" name="页脚占位符 4">
            <a:extLst>
              <a:ext uri="{FF2B5EF4-FFF2-40B4-BE49-F238E27FC236}">
                <a16:creationId xmlns:a16="http://schemas.microsoft.com/office/drawing/2014/main" id="{27B5FD14-8E36-C521-CB54-A044189C733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1" name="TextBox 10">
            <a:extLst>
              <a:ext uri="{FF2B5EF4-FFF2-40B4-BE49-F238E27FC236}">
                <a16:creationId xmlns:a16="http://schemas.microsoft.com/office/drawing/2014/main" id="{6C113A79-6851-2CB4-83EA-0763B7DCA351}"/>
              </a:ext>
            </a:extLst>
          </p:cNvPr>
          <p:cNvSpPr txBox="1"/>
          <p:nvPr/>
        </p:nvSpPr>
        <p:spPr>
          <a:xfrm>
            <a:off x="7176304" y="1140264"/>
            <a:ext cx="395854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latin typeface="Gill Sans Light"/>
              </a:rPr>
              <a:t>Child process sleeps for 1 second</a:t>
            </a:r>
          </a:p>
          <a:p>
            <a:r>
              <a:rPr lang="en-US" altLang="zh-CN" dirty="0">
                <a:latin typeface="Gill Sans Light"/>
              </a:rPr>
              <a:t>Parent process waits for the child process to finish sleeping </a:t>
            </a:r>
            <a:endParaRPr lang="en-SE" dirty="0">
              <a:latin typeface="Gill Sans Light"/>
            </a:endParaRPr>
          </a:p>
        </p:txBody>
      </p:sp>
    </p:spTree>
    <p:extLst>
      <p:ext uri="{BB962C8B-B14F-4D97-AF65-F5344CB8AC3E}">
        <p14:creationId xmlns:p14="http://schemas.microsoft.com/office/powerpoint/2010/main" val="32824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A32D2-42C6-D6AE-3E73-10C10C9B2AEB}"/>
              </a:ext>
            </a:extLst>
          </p:cNvPr>
          <p:cNvSpPr>
            <a:spLocks noGrp="1"/>
          </p:cNvSpPr>
          <p:nvPr>
            <p:ph type="title"/>
          </p:nvPr>
        </p:nvSpPr>
        <p:spPr/>
        <p:txBody>
          <a:bodyPr/>
          <a:lstStyle/>
          <a:p>
            <a:r>
              <a:rPr lang="en-US" dirty="0"/>
              <a:t>wait</a:t>
            </a:r>
            <a:r>
              <a:rPr lang="en-US" altLang="zh-CN" dirty="0"/>
              <a:t>()</a:t>
            </a:r>
            <a:endParaRPr lang="en-US" dirty="0"/>
          </a:p>
        </p:txBody>
      </p:sp>
      <p:sp>
        <p:nvSpPr>
          <p:cNvPr id="3" name="内容占位符 2">
            <a:extLst>
              <a:ext uri="{FF2B5EF4-FFF2-40B4-BE49-F238E27FC236}">
                <a16:creationId xmlns:a16="http://schemas.microsoft.com/office/drawing/2014/main" id="{BF8BE476-B5BD-509C-5E7A-38DE0A3ECC13}"/>
              </a:ext>
            </a:extLst>
          </p:cNvPr>
          <p:cNvSpPr>
            <a:spLocks noGrp="1"/>
          </p:cNvSpPr>
          <p:nvPr>
            <p:ph idx="1"/>
          </p:nvPr>
        </p:nvSpPr>
        <p:spPr/>
        <p:txBody>
          <a:bodyPr/>
          <a:lstStyle/>
          <a:p>
            <a:r>
              <a:rPr lang="en-US" altLang="zh-CN" b="1" dirty="0">
                <a:solidFill>
                  <a:srgbClr val="0070C0"/>
                </a:solidFill>
              </a:rPr>
              <a:t>Without</a:t>
            </a:r>
            <a:r>
              <a:rPr lang="zh-CN" altLang="en-US" b="1" dirty="0">
                <a:solidFill>
                  <a:srgbClr val="0070C0"/>
                </a:solidFill>
              </a:rPr>
              <a:t> </a:t>
            </a:r>
            <a:r>
              <a:rPr lang="en-US" altLang="zh-CN" b="1" dirty="0">
                <a:solidFill>
                  <a:srgbClr val="0070C0"/>
                </a:solidFill>
              </a:rPr>
              <a:t>wait()</a:t>
            </a:r>
            <a:r>
              <a:rPr lang="en-GB" altLang="zh-CN" b="1" dirty="0">
                <a:solidFill>
                  <a:srgbClr val="0070C0"/>
                </a:solidFill>
              </a:rPr>
              <a:t>: </a:t>
            </a:r>
            <a:r>
              <a:rPr lang="en-GB" altLang="zh-CN" dirty="0"/>
              <a:t>it is nondeterministic which process (parent or child) runs first</a:t>
            </a:r>
            <a:endParaRPr lang="en-US" altLang="zh-CN" dirty="0"/>
          </a:p>
          <a:p>
            <a:endParaRPr lang="en-US" dirty="0"/>
          </a:p>
          <a:p>
            <a:endParaRPr lang="en-US" dirty="0"/>
          </a:p>
          <a:p>
            <a:endParaRPr lang="en-US" dirty="0"/>
          </a:p>
          <a:p>
            <a:endParaRPr lang="en-US" dirty="0"/>
          </a:p>
          <a:p>
            <a:r>
              <a:rPr lang="en-US" altLang="zh-CN" b="1" dirty="0">
                <a:solidFill>
                  <a:srgbClr val="0070C0"/>
                </a:solidFill>
              </a:rPr>
              <a:t>With</a:t>
            </a:r>
            <a:r>
              <a:rPr lang="zh-CN" altLang="en-US" b="1" dirty="0">
                <a:solidFill>
                  <a:srgbClr val="0070C0"/>
                </a:solidFill>
              </a:rPr>
              <a:t> </a:t>
            </a:r>
            <a:r>
              <a:rPr lang="en-US" altLang="zh-CN" b="1" dirty="0">
                <a:solidFill>
                  <a:srgbClr val="0070C0"/>
                </a:solidFill>
              </a:rPr>
              <a:t>wait(): </a:t>
            </a:r>
            <a:r>
              <a:rPr lang="en-US" altLang="zh-CN" dirty="0"/>
              <a:t>child runs first, and parents waits for child to finish</a:t>
            </a:r>
            <a:endParaRPr lang="en-US" dirty="0"/>
          </a:p>
        </p:txBody>
      </p:sp>
      <p:pic>
        <p:nvPicPr>
          <p:cNvPr id="5" name="图片 4">
            <a:extLst>
              <a:ext uri="{FF2B5EF4-FFF2-40B4-BE49-F238E27FC236}">
                <a16:creationId xmlns:a16="http://schemas.microsoft.com/office/drawing/2014/main" id="{A372A7D5-3C2C-88F0-E2F7-F81584342AD9}"/>
              </a:ext>
            </a:extLst>
          </p:cNvPr>
          <p:cNvPicPr>
            <a:picLocks noChangeAspect="1"/>
          </p:cNvPicPr>
          <p:nvPr/>
        </p:nvPicPr>
        <p:blipFill>
          <a:blip r:embed="rId2"/>
          <a:stretch>
            <a:fillRect/>
          </a:stretch>
        </p:blipFill>
        <p:spPr>
          <a:xfrm>
            <a:off x="1838588" y="4098274"/>
            <a:ext cx="9731822" cy="1298996"/>
          </a:xfrm>
          <a:prstGeom prst="rect">
            <a:avLst/>
          </a:prstGeom>
        </p:spPr>
      </p:pic>
      <p:pic>
        <p:nvPicPr>
          <p:cNvPr id="6" name="图片 5">
            <a:extLst>
              <a:ext uri="{FF2B5EF4-FFF2-40B4-BE49-F238E27FC236}">
                <a16:creationId xmlns:a16="http://schemas.microsoft.com/office/drawing/2014/main" id="{21B0D889-EE6F-0F28-4264-FF59E7F9FF71}"/>
              </a:ext>
            </a:extLst>
          </p:cNvPr>
          <p:cNvPicPr>
            <a:picLocks noChangeAspect="1"/>
          </p:cNvPicPr>
          <p:nvPr/>
        </p:nvPicPr>
        <p:blipFill rotWithShape="1">
          <a:blip r:embed="rId3"/>
          <a:srcRect r="15794"/>
          <a:stretch/>
        </p:blipFill>
        <p:spPr>
          <a:xfrm>
            <a:off x="1838588" y="1719625"/>
            <a:ext cx="8069249" cy="1298996"/>
          </a:xfrm>
          <a:prstGeom prst="rect">
            <a:avLst/>
          </a:prstGeom>
        </p:spPr>
      </p:pic>
      <p:sp>
        <p:nvSpPr>
          <p:cNvPr id="8" name="TextBox 7">
            <a:extLst>
              <a:ext uri="{FF2B5EF4-FFF2-40B4-BE49-F238E27FC236}">
                <a16:creationId xmlns:a16="http://schemas.microsoft.com/office/drawing/2014/main" id="{4F852127-3924-E040-AB09-C5A5E2EDFBD4}"/>
              </a:ext>
            </a:extLst>
          </p:cNvPr>
          <p:cNvSpPr txBox="1"/>
          <p:nvPr/>
        </p:nvSpPr>
        <p:spPr>
          <a:xfrm>
            <a:off x="4094044" y="6167009"/>
            <a:ext cx="440389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defRPr sz="1600" b="0" i="0">
                <a:solidFill>
                  <a:srgbClr val="0F0F0F"/>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dirty="0"/>
              <a:t>Fork() system call tutorial</a:t>
            </a:r>
          </a:p>
          <a:p>
            <a:r>
              <a:rPr lang="en-GB" dirty="0">
                <a:hlinkClick r:id="rId4"/>
              </a:rPr>
              <a:t>https://www.youtube.com/watch?v=xVSPv-9x3gk</a:t>
            </a:r>
            <a:endParaRPr lang="en-GB" dirty="0"/>
          </a:p>
        </p:txBody>
      </p:sp>
    </p:spTree>
    <p:extLst>
      <p:ext uri="{BB962C8B-B14F-4D97-AF65-F5344CB8AC3E}">
        <p14:creationId xmlns:p14="http://schemas.microsoft.com/office/powerpoint/2010/main" val="173019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36159" y="727988"/>
            <a:ext cx="8433015" cy="3663358"/>
          </a:xfrm>
        </p:spPr>
        <p:txBody>
          <a:bodyPr>
            <a:normAutofit lnSpcReduction="10000"/>
          </a:bodyPr>
          <a:lstStyle/>
          <a:p>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r>
              <a:rPr lang="en-GB" altLang="zh-CN" dirty="0"/>
              <a:t> replaces the current process image with a new process image specified by the path to an executable file.</a:t>
            </a:r>
          </a:p>
          <a:p>
            <a:pPr lvl="1"/>
            <a:r>
              <a:rPr lang="en-US" altLang="zh-CN" dirty="0"/>
              <a:t>It does</a:t>
            </a:r>
            <a:r>
              <a:rPr lang="zh-CN" altLang="en-US" dirty="0"/>
              <a:t> </a:t>
            </a:r>
            <a:r>
              <a:rPr lang="en-US" altLang="zh-CN" dirty="0"/>
              <a:t>not</a:t>
            </a:r>
            <a:r>
              <a:rPr lang="zh-CN" altLang="en-US" dirty="0"/>
              <a:t> </a:t>
            </a:r>
            <a:r>
              <a:rPr lang="en-US" altLang="zh-CN" dirty="0"/>
              <a:t>return.</a:t>
            </a:r>
            <a:r>
              <a:rPr lang="zh-CN" altLang="en-US" dirty="0"/>
              <a:t> </a:t>
            </a:r>
            <a:r>
              <a:rPr lang="en-US" altLang="zh-CN" dirty="0"/>
              <a:t>It</a:t>
            </a:r>
            <a:r>
              <a:rPr lang="zh-CN" altLang="en-US" dirty="0"/>
              <a:t> </a:t>
            </a:r>
            <a:r>
              <a:rPr lang="en-US" altLang="zh-CN" dirty="0"/>
              <a:t>starts</a:t>
            </a:r>
            <a:r>
              <a:rPr lang="zh-CN" altLang="en-US" dirty="0"/>
              <a:t> </a:t>
            </a:r>
            <a:r>
              <a:rPr lang="en-US" altLang="zh-CN" dirty="0"/>
              <a:t>to</a:t>
            </a:r>
            <a:r>
              <a:rPr lang="zh-CN" altLang="en-US" dirty="0"/>
              <a:t> </a:t>
            </a:r>
            <a:r>
              <a:rPr lang="en-US" altLang="zh-CN" dirty="0"/>
              <a:t>execute</a:t>
            </a:r>
            <a:r>
              <a:rPr lang="zh-CN" altLang="en-US" dirty="0"/>
              <a:t> </a:t>
            </a:r>
            <a:r>
              <a:rPr lang="en-US" altLang="zh-CN" dirty="0"/>
              <a:t>the</a:t>
            </a:r>
            <a:r>
              <a:rPr lang="zh-CN" altLang="en-US" dirty="0"/>
              <a:t> </a:t>
            </a:r>
            <a:r>
              <a:rPr lang="en-US" altLang="zh-CN" dirty="0"/>
              <a:t>new</a:t>
            </a:r>
            <a:r>
              <a:rPr lang="zh-CN" altLang="en-US" dirty="0"/>
              <a:t> </a:t>
            </a:r>
            <a:r>
              <a:rPr lang="en-US" altLang="zh-CN" dirty="0"/>
              <a:t>program.</a:t>
            </a:r>
            <a:endParaRPr lang="en-US" altLang="zh-CN" b="1" dirty="0">
              <a:solidFill>
                <a:srgbClr val="FF0000"/>
              </a:solidFill>
            </a:endParaRPr>
          </a:p>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family</a:t>
            </a:r>
            <a:r>
              <a:rPr lang="zh-CN" altLang="en-US" dirty="0"/>
              <a:t> </a:t>
            </a:r>
            <a:r>
              <a:rPr lang="en-US" altLang="zh-CN" dirty="0"/>
              <a:t>of</a:t>
            </a:r>
            <a:r>
              <a:rPr lang="zh-CN" altLang="en-US" dirty="0"/>
              <a:t> </a:t>
            </a:r>
            <a:r>
              <a:rPr lang="en-US" altLang="zh-CN" b="1" dirty="0">
                <a:solidFill>
                  <a:srgbClr val="0070C0"/>
                </a:solidFill>
              </a:rPr>
              <a:t>exec(),</a:t>
            </a:r>
            <a:r>
              <a:rPr lang="zh-CN" altLang="en-US" b="1" dirty="0">
                <a:solidFill>
                  <a:srgbClr val="0070C0"/>
                </a:solidFill>
              </a:rPr>
              <a:t> </a:t>
            </a:r>
            <a:r>
              <a:rPr lang="en-US" altLang="zh-CN" dirty="0"/>
              <a:t>e.g.,</a:t>
            </a:r>
            <a:r>
              <a:rPr lang="zh-CN" altLang="en-US" b="1" dirty="0">
                <a:solidFill>
                  <a:srgbClr val="0070C0"/>
                </a:solidFill>
              </a:rPr>
              <a:t> </a:t>
            </a:r>
            <a:r>
              <a:rPr lang="zh-CN" altLang="en-US" dirty="0"/>
              <a:t> </a:t>
            </a:r>
            <a:r>
              <a:rPr lang="en-US" altLang="zh-CN" b="1" dirty="0" err="1">
                <a:solidFill>
                  <a:srgbClr val="0070C0"/>
                </a:solidFill>
              </a:rPr>
              <a:t>execl</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execvp</a:t>
            </a:r>
            <a:r>
              <a:rPr lang="en-US" altLang="zh-CN" b="1" dirty="0">
                <a:solidFill>
                  <a:srgbClr val="0070C0"/>
                </a:solidFill>
              </a:rPr>
              <a:t>()</a:t>
            </a:r>
          </a:p>
          <a:p>
            <a:pPr lvl="1"/>
            <a:r>
              <a:rPr lang="en-GB" altLang="zh-CN" b="1" dirty="0" err="1">
                <a:solidFill>
                  <a:srgbClr val="0070C0"/>
                </a:solidFill>
              </a:rPr>
              <a:t>execl</a:t>
            </a:r>
            <a:r>
              <a:rPr lang="en-GB" altLang="zh-CN" b="1" dirty="0">
                <a:solidFill>
                  <a:srgbClr val="0070C0"/>
                </a:solidFill>
              </a:rPr>
              <a:t>()</a:t>
            </a:r>
            <a:r>
              <a:rPr lang="en-GB" altLang="zh-CN" dirty="0"/>
              <a:t> takes a variable number of arguments that represent the program name and its arguments.</a:t>
            </a:r>
          </a:p>
          <a:p>
            <a:pPr lvl="2"/>
            <a:r>
              <a:rPr lang="en-GB" altLang="zh-CN" dirty="0"/>
              <a:t>int </a:t>
            </a:r>
            <a:r>
              <a:rPr lang="en-GB" altLang="zh-CN" dirty="0" err="1"/>
              <a:t>execl</a:t>
            </a:r>
            <a:r>
              <a:rPr lang="en-GB" altLang="zh-CN" dirty="0"/>
              <a:t>(</a:t>
            </a:r>
            <a:r>
              <a:rPr lang="en-GB" altLang="zh-CN" dirty="0" err="1"/>
              <a:t>const</a:t>
            </a:r>
            <a:r>
              <a:rPr lang="en-GB" altLang="zh-CN" dirty="0"/>
              <a:t> char *path, </a:t>
            </a:r>
            <a:r>
              <a:rPr lang="en-GB" altLang="zh-CN" dirty="0" err="1"/>
              <a:t>const</a:t>
            </a:r>
            <a:r>
              <a:rPr lang="en-GB" altLang="zh-CN" dirty="0"/>
              <a:t> char *</a:t>
            </a:r>
            <a:r>
              <a:rPr lang="en-GB" altLang="zh-CN" dirty="0" err="1"/>
              <a:t>arg</a:t>
            </a:r>
            <a:r>
              <a:rPr lang="en-GB" altLang="zh-CN" dirty="0"/>
              <a:t>, ..., NULL);</a:t>
            </a:r>
            <a:endParaRPr lang="en-US" altLang="zh-CN" dirty="0"/>
          </a:p>
          <a:p>
            <a:pPr lvl="1"/>
            <a:r>
              <a:rPr lang="en-GB" altLang="zh-CN" b="1" dirty="0" err="1">
                <a:solidFill>
                  <a:srgbClr val="0070C0"/>
                </a:solidFill>
              </a:rPr>
              <a:t>execvp</a:t>
            </a:r>
            <a:r>
              <a:rPr lang="en-GB" altLang="zh-CN" b="1" dirty="0">
                <a:solidFill>
                  <a:srgbClr val="0070C0"/>
                </a:solidFill>
              </a:rPr>
              <a:t>() </a:t>
            </a:r>
            <a:r>
              <a:rPr lang="en-GB" altLang="zh-CN" dirty="0"/>
              <a:t>takes an array of arguments instead of a variable-length argument list</a:t>
            </a:r>
          </a:p>
          <a:p>
            <a:pPr lvl="2"/>
            <a:r>
              <a:rPr lang="en-GB" sz="2200" dirty="0"/>
              <a:t>int </a:t>
            </a:r>
            <a:r>
              <a:rPr lang="en-GB" sz="2200" dirty="0" err="1"/>
              <a:t>execvp</a:t>
            </a:r>
            <a:r>
              <a:rPr lang="en-GB" sz="2200" dirty="0"/>
              <a:t>(</a:t>
            </a:r>
            <a:r>
              <a:rPr lang="en-GB" sz="2200" dirty="0" err="1"/>
              <a:t>const</a:t>
            </a:r>
            <a:r>
              <a:rPr lang="en-GB" sz="2200" dirty="0"/>
              <a:t> char *file, char *</a:t>
            </a:r>
            <a:r>
              <a:rPr lang="en-GB" sz="2200" dirty="0" err="1"/>
              <a:t>const</a:t>
            </a:r>
            <a:r>
              <a:rPr lang="en-GB" sz="2200" dirty="0"/>
              <a:t> </a:t>
            </a:r>
            <a:r>
              <a:rPr lang="en-GB" sz="2200" dirty="0" err="1"/>
              <a:t>argv</a:t>
            </a:r>
            <a:r>
              <a:rPr lang="en-GB" sz="2200" dirty="0"/>
              <a:t>[]);</a:t>
            </a:r>
            <a:endParaRPr lang="en-US" altLang="zh-CN" sz="2200" dirty="0"/>
          </a:p>
          <a:p>
            <a:pPr marL="0" indent="0">
              <a:buNone/>
            </a:pPr>
            <a:endParaRPr lang="en-US" altLang="zh-CN" dirty="0"/>
          </a:p>
        </p:txBody>
      </p:sp>
      <p:pic>
        <p:nvPicPr>
          <p:cNvPr id="3074" name="Picture 2" descr="The exec family of system calls :: Operating systems 2018">
            <a:extLst>
              <a:ext uri="{FF2B5EF4-FFF2-40B4-BE49-F238E27FC236}">
                <a16:creationId xmlns:a16="http://schemas.microsoft.com/office/drawing/2014/main" id="{B8F04797-E2C0-72D8-B7F9-8F0915B7C1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15328" y="4191001"/>
            <a:ext cx="6973475" cy="25472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rocess management :: Operating systems 2018">
            <a:extLst>
              <a:ext uri="{FF2B5EF4-FFF2-40B4-BE49-F238E27FC236}">
                <a16:creationId xmlns:a16="http://schemas.microsoft.com/office/drawing/2014/main" id="{C6D9E28B-3858-47C3-1888-3FD2A595EBB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869174" y="2420007"/>
            <a:ext cx="3084930" cy="416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5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31024" y="216764"/>
            <a:ext cx="7740703" cy="532956"/>
          </a:xfrm>
        </p:spPr>
        <p:txBody>
          <a:bodyPr/>
          <a:lstStyle/>
          <a:p>
            <a:r>
              <a:rPr lang="en-US" altLang="zh-CN" dirty="0"/>
              <a:t>exec() Example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0789" y="802748"/>
            <a:ext cx="6764925" cy="5780613"/>
          </a:xfrm>
        </p:spPr>
        <p:txBody>
          <a:bodyPr>
            <a:normAutofit/>
          </a:bodyPr>
          <a:lstStyle/>
          <a:p>
            <a:pPr marL="0" indent="0">
              <a:buNone/>
            </a:pPr>
            <a:r>
              <a:rPr lang="en-US" altLang="zh-CN" sz="1400" dirty="0">
                <a:solidFill>
                  <a:srgbClr val="B00040"/>
                </a:solidFill>
              </a:rPr>
              <a:t>int</a:t>
            </a:r>
            <a:r>
              <a:rPr lang="en-US" altLang="zh-CN" sz="1400" dirty="0"/>
              <a:t> </a:t>
            </a:r>
            <a:r>
              <a:rPr lang="en-US" altLang="zh-CN" sz="1400" dirty="0">
                <a:solidFill>
                  <a:srgbClr val="0000FF"/>
                </a:solidFill>
              </a:rPr>
              <a:t>main</a:t>
            </a:r>
            <a:r>
              <a:rPr lang="en-US" altLang="zh-CN" sz="1400" dirty="0"/>
              <a:t>(</a:t>
            </a:r>
            <a:r>
              <a:rPr lang="en-US" altLang="zh-CN" sz="1400" dirty="0">
                <a:solidFill>
                  <a:srgbClr val="B00040"/>
                </a:solidFill>
              </a:rPr>
              <a:t>int</a:t>
            </a:r>
            <a:r>
              <a:rPr lang="en-US" altLang="zh-CN" sz="1400" dirty="0">
                <a:solidFill>
                  <a:srgbClr val="BBBBBB"/>
                </a:solidFill>
              </a:rPr>
              <a:t> </a:t>
            </a:r>
            <a:r>
              <a:rPr lang="en-US" altLang="zh-CN" sz="1400" dirty="0" err="1"/>
              <a:t>argc</a:t>
            </a:r>
            <a:r>
              <a:rPr lang="en-US" altLang="zh-CN" sz="1400" dirty="0"/>
              <a:t>,</a:t>
            </a:r>
            <a:r>
              <a:rPr lang="en-US" altLang="zh-CN" sz="1400" dirty="0">
                <a:solidFill>
                  <a:srgbClr val="BBBBBB"/>
                </a:solidFill>
              </a:rPr>
              <a:t> </a:t>
            </a:r>
            <a:r>
              <a:rPr lang="en-US" altLang="zh-CN" sz="1400" dirty="0">
                <a:solidFill>
                  <a:srgbClr val="B00040"/>
                </a:solidFill>
              </a:rPr>
              <a:t>char</a:t>
            </a:r>
            <a:r>
              <a:rPr lang="en-US" altLang="zh-CN" sz="1400" dirty="0">
                <a:solidFill>
                  <a:srgbClr val="BBBBBB"/>
                </a:solidFill>
              </a:rPr>
              <a:t> </a:t>
            </a:r>
            <a:r>
              <a:rPr lang="en-US" altLang="zh-CN" sz="1400" dirty="0">
                <a:solidFill>
                  <a:srgbClr val="666666"/>
                </a:solidFill>
              </a:rPr>
              <a:t>*</a:t>
            </a:r>
            <a:r>
              <a:rPr lang="en-US" altLang="zh-CN" sz="1400" dirty="0" err="1"/>
              <a:t>argv</a:t>
            </a:r>
            <a:r>
              <a:rPr lang="en-US" altLang="zh-CN" sz="1400" dirty="0"/>
              <a:t>[]) </a:t>
            </a:r>
          </a:p>
          <a:p>
            <a:pPr marL="0" indent="0">
              <a:buNone/>
            </a:pPr>
            <a:r>
              <a:rPr lang="en-US" altLang="zh-CN" sz="1400" dirty="0"/>
              <a:t>{ </a:t>
            </a:r>
          </a:p>
          <a:p>
            <a:pPr marL="400050" lvl="1" indent="0">
              <a:buNone/>
            </a:pPr>
            <a:r>
              <a:rPr lang="en-US" altLang="zh-CN" sz="1400" dirty="0" err="1"/>
              <a:t>printf</a:t>
            </a:r>
            <a:r>
              <a:rPr lang="en-US" altLang="zh-CN" sz="1400" dirty="0"/>
              <a:t>(</a:t>
            </a:r>
            <a:r>
              <a:rPr lang="en-US" altLang="zh-CN" sz="1400" dirty="0">
                <a:solidFill>
                  <a:srgbClr val="BA2121"/>
                </a:solidFill>
              </a:rPr>
              <a:t>"hello world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int</a:t>
            </a:r>
            <a:r>
              <a:rPr lang="en-US" altLang="zh-CN" sz="1400" dirty="0">
                <a:solidFill>
                  <a:srgbClr val="BBBBBB"/>
                </a:solidFill>
              </a:rPr>
              <a:t>  </a:t>
            </a:r>
            <a:r>
              <a:rPr lang="en-US" altLang="zh-CN" sz="1400" dirty="0" err="1"/>
              <a:t>pid</a:t>
            </a:r>
            <a:r>
              <a:rPr lang="en-US" altLang="zh-CN" sz="1400" dirty="0"/>
              <a:t> </a:t>
            </a:r>
            <a:r>
              <a:rPr lang="en-GB" altLang="zh-CN" sz="1400" dirty="0"/>
              <a:t>= </a:t>
            </a:r>
            <a:r>
              <a:rPr lang="en-US" altLang="zh-CN" sz="1400" dirty="0"/>
              <a:t>fork(); </a:t>
            </a:r>
          </a:p>
          <a:p>
            <a:pPr marL="400050" lvl="1" indent="0">
              <a:buNone/>
            </a:pP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pid</a:t>
            </a:r>
            <a:r>
              <a:rPr lang="en-US" altLang="zh-CN" sz="1400" dirty="0">
                <a:solidFill>
                  <a:srgbClr val="BBBBBB"/>
                </a:solidFill>
              </a:rPr>
              <a:t> </a:t>
            </a:r>
            <a:r>
              <a:rPr lang="en-US" altLang="zh-CN" sz="1400" dirty="0">
                <a:solidFill>
                  <a:srgbClr val="666666"/>
                </a:solidFill>
              </a:rPr>
              <a:t>&lt;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a:t>
            </a:r>
          </a:p>
          <a:p>
            <a:pPr marL="400050" lvl="1" indent="0">
              <a:buNone/>
            </a:pPr>
            <a:r>
              <a:rPr lang="en-US" altLang="zh-CN" sz="1400" dirty="0"/>
              <a:t>		 </a:t>
            </a:r>
            <a:r>
              <a:rPr lang="en-US" altLang="zh-CN" sz="1400" i="1" dirty="0">
                <a:solidFill>
                  <a:srgbClr val="3D7B7B"/>
                </a:solidFill>
              </a:rPr>
              <a:t>// fork failed; exit</a:t>
            </a:r>
            <a:r>
              <a:rPr lang="en-US" altLang="zh-CN" sz="1400" dirty="0"/>
              <a:t> </a:t>
            </a:r>
          </a:p>
          <a:p>
            <a:pPr marL="400050" lvl="1" indent="0">
              <a:buNone/>
            </a:pPr>
            <a:r>
              <a:rPr lang="en-US" altLang="zh-CN" sz="1400" dirty="0"/>
              <a:t>		</a:t>
            </a:r>
            <a:r>
              <a:rPr lang="en-US" altLang="zh-CN" sz="1400" dirty="0" err="1"/>
              <a:t>fprintf</a:t>
            </a:r>
            <a:r>
              <a:rPr lang="en-US" altLang="zh-CN" sz="1400" dirty="0"/>
              <a:t>(stderr,</a:t>
            </a:r>
            <a:r>
              <a:rPr lang="en-US" altLang="zh-CN" sz="1400" dirty="0">
                <a:solidFill>
                  <a:srgbClr val="BBBBBB"/>
                </a:solidFill>
              </a:rPr>
              <a:t> </a:t>
            </a:r>
            <a:r>
              <a:rPr lang="en-US" altLang="zh-CN" sz="1400" dirty="0">
                <a:solidFill>
                  <a:srgbClr val="BA2121"/>
                </a:solidFill>
              </a:rPr>
              <a:t>"fork failed</a:t>
            </a:r>
            <a:r>
              <a:rPr lang="en-US" altLang="zh-CN" sz="1400" b="1" dirty="0">
                <a:solidFill>
                  <a:srgbClr val="AA5D1F"/>
                </a:solidFill>
              </a:rPr>
              <a:t>\n</a:t>
            </a:r>
            <a:r>
              <a:rPr lang="en-US" altLang="zh-CN" sz="1400" dirty="0">
                <a:solidFill>
                  <a:srgbClr val="BA2121"/>
                </a:solidFill>
              </a:rPr>
              <a:t>"</a:t>
            </a:r>
            <a:r>
              <a:rPr lang="en-US" altLang="zh-CN" sz="1400" dirty="0"/>
              <a:t>); exit(</a:t>
            </a:r>
            <a:r>
              <a:rPr lang="en-US" altLang="zh-CN" sz="1400" dirty="0">
                <a:solidFill>
                  <a:srgbClr val="666666"/>
                </a:solidFill>
              </a:rPr>
              <a:t>1</a:t>
            </a:r>
            <a:r>
              <a:rPr lang="en-US" altLang="zh-CN" sz="1400" dirty="0"/>
              <a:t>); </a:t>
            </a:r>
          </a:p>
          <a:p>
            <a:pPr marL="400050" lvl="1" indent="0">
              <a:buNone/>
            </a:pPr>
            <a:r>
              <a:rPr lang="en-US" altLang="zh-CN" sz="1400" dirty="0"/>
              <a:t>}</a:t>
            </a:r>
            <a:r>
              <a:rPr lang="en-US" altLang="zh-CN" sz="1400" dirty="0">
                <a:solidFill>
                  <a:srgbClr val="BBBBBB"/>
                </a:solidFill>
              </a:rPr>
              <a:t> </a:t>
            </a:r>
            <a:r>
              <a:rPr lang="en-US" altLang="zh-CN" sz="1400" b="1" dirty="0">
                <a:solidFill>
                  <a:srgbClr val="008000"/>
                </a:solidFill>
              </a:rPr>
              <a:t>else</a:t>
            </a:r>
            <a:r>
              <a:rPr lang="en-US" altLang="zh-CN" sz="1400" dirty="0">
                <a:solidFill>
                  <a:srgbClr val="BBBBBB"/>
                </a:solidFill>
              </a:rPr>
              <a:t> </a:t>
            </a: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pid</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 </a:t>
            </a:r>
            <a:r>
              <a:rPr lang="zh-CN" altLang="en-US" sz="1400" dirty="0"/>
              <a:t> </a:t>
            </a:r>
            <a:r>
              <a:rPr lang="en-US" altLang="zh-CN" sz="1400" i="1" dirty="0">
                <a:solidFill>
                  <a:srgbClr val="3D7B7B"/>
                </a:solidFill>
              </a:rPr>
              <a:t>// child (new process)</a:t>
            </a:r>
            <a:r>
              <a:rPr lang="en-US" altLang="zh-CN" sz="1400" dirty="0"/>
              <a:t> </a:t>
            </a:r>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"hello, I am child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	char</a:t>
            </a:r>
            <a:r>
              <a:rPr lang="en-US" altLang="zh-CN" sz="1400" dirty="0">
                <a:solidFill>
                  <a:srgbClr val="BBBBBB"/>
                </a:solidFill>
              </a:rPr>
              <a:t> </a:t>
            </a:r>
            <a:r>
              <a:rPr lang="en-US" altLang="zh-CN" sz="1400" dirty="0">
                <a:solidFill>
                  <a:srgbClr val="666666"/>
                </a:solidFill>
              </a:rPr>
              <a:t>*</a:t>
            </a:r>
            <a:r>
              <a:rPr lang="en-US" altLang="zh-CN" sz="1400" dirty="0" err="1"/>
              <a:t>myargs</a:t>
            </a:r>
            <a:r>
              <a:rPr lang="en-US" altLang="zh-CN" sz="1400" dirty="0"/>
              <a:t>[</a:t>
            </a:r>
            <a:r>
              <a:rPr lang="en-US" altLang="zh-CN" sz="1400" dirty="0">
                <a:solidFill>
                  <a:srgbClr val="666666"/>
                </a:solidFill>
              </a:rPr>
              <a:t>3</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a:t>
            </a:r>
            <a:r>
              <a:rPr lang="en-US" altLang="zh-CN" sz="1400" dirty="0" err="1">
                <a:solidFill>
                  <a:srgbClr val="BA2121"/>
                </a:solidFill>
              </a:rPr>
              <a:t>wc</a:t>
            </a:r>
            <a:r>
              <a:rPr lang="en-US" altLang="zh-CN" sz="1400" dirty="0">
                <a:solidFill>
                  <a:srgbClr val="BA2121"/>
                </a:solidFill>
              </a:rPr>
              <a:t>”</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program: ”</a:t>
            </a:r>
            <a:r>
              <a:rPr lang="en-US" altLang="zh-CN" sz="1400" i="1" dirty="0" err="1">
                <a:solidFill>
                  <a:srgbClr val="3D7B7B"/>
                </a:solidFill>
              </a:rPr>
              <a:t>wc</a:t>
            </a:r>
            <a:r>
              <a:rPr lang="en-US" altLang="zh-CN" sz="1400" i="1" dirty="0">
                <a:solidFill>
                  <a:srgbClr val="3D7B7B"/>
                </a:solidFill>
              </a:rPr>
              <a:t>“ (word</a:t>
            </a:r>
            <a:r>
              <a:rPr lang="zh-CN" altLang="en-US" sz="1400" i="1" dirty="0">
                <a:solidFill>
                  <a:srgbClr val="3D7B7B"/>
                </a:solidFill>
              </a:rPr>
              <a:t> </a:t>
            </a:r>
            <a:r>
              <a:rPr lang="en-US" altLang="zh-CN" sz="1400" i="1" dirty="0">
                <a:solidFill>
                  <a:srgbClr val="3D7B7B"/>
                </a:solidFill>
              </a:rPr>
              <a:t>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1</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“p3.c”</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argument: file to 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2</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008000"/>
                </a:solidFill>
              </a:rPr>
              <a:t>NULL</a:t>
            </a:r>
            <a:r>
              <a:rPr lang="en-US" altLang="zh-CN" sz="1400" dirty="0"/>
              <a:t>;</a:t>
            </a:r>
            <a:r>
              <a:rPr lang="en-US" altLang="zh-CN" sz="1400" dirty="0">
                <a:solidFill>
                  <a:srgbClr val="BBBBBB"/>
                </a:solidFill>
              </a:rPr>
              <a:t> </a:t>
            </a:r>
            <a:r>
              <a:rPr lang="en-US" altLang="zh-CN" sz="1400" i="1" dirty="0">
                <a:solidFill>
                  <a:srgbClr val="3D7B7B"/>
                </a:solidFill>
              </a:rPr>
              <a:t>// marks end of array</a:t>
            </a:r>
            <a:r>
              <a:rPr lang="en-US" altLang="zh-CN" sz="1400" dirty="0"/>
              <a:t> </a:t>
            </a:r>
          </a:p>
          <a:p>
            <a:pPr marL="400050" lvl="1" indent="0">
              <a:buNone/>
            </a:pPr>
            <a:r>
              <a:rPr lang="en-US" altLang="zh-CN" sz="1400" dirty="0"/>
              <a:t>	</a:t>
            </a:r>
            <a:r>
              <a:rPr lang="en-US" altLang="zh-CN" sz="1400" dirty="0" err="1"/>
              <a:t>execvp</a:t>
            </a:r>
            <a:r>
              <a:rPr lang="en-US" altLang="zh-CN" sz="1400" dirty="0"/>
              <a:t>(</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err="1"/>
              <a:t>myargs</a:t>
            </a:r>
            <a:r>
              <a:rPr lang="en-US" altLang="zh-CN" sz="1400" dirty="0"/>
              <a:t>);</a:t>
            </a:r>
            <a:r>
              <a:rPr lang="en-US" altLang="zh-CN" sz="1400" dirty="0">
                <a:solidFill>
                  <a:srgbClr val="BBBBBB"/>
                </a:solidFill>
              </a:rPr>
              <a:t> </a:t>
            </a:r>
            <a:r>
              <a:rPr lang="en-US" altLang="zh-CN" sz="1400" i="1" dirty="0">
                <a:solidFill>
                  <a:srgbClr val="3D7B7B"/>
                </a:solidFill>
              </a:rPr>
              <a:t>// run</a:t>
            </a:r>
            <a:r>
              <a:rPr lang="zh-CN" altLang="en-US" sz="1400" i="1" dirty="0">
                <a:solidFill>
                  <a:srgbClr val="3D7B7B"/>
                </a:solidFill>
              </a:rPr>
              <a:t> </a:t>
            </a:r>
            <a:r>
              <a:rPr lang="en-US" altLang="zh-CN" sz="1400" i="1" dirty="0">
                <a:solidFill>
                  <a:srgbClr val="3D7B7B"/>
                </a:solidFill>
              </a:rPr>
              <a:t>word count</a:t>
            </a:r>
            <a:endParaRPr lang="en-US" altLang="zh-CN" sz="1400" dirty="0"/>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“This line will never be executed."</a:t>
            </a:r>
            <a:r>
              <a:rPr lang="en-US" altLang="zh-CN" sz="1400" dirty="0"/>
              <a:t>); </a:t>
            </a:r>
          </a:p>
          <a:p>
            <a:pPr marL="400050" lvl="1" indent="0">
              <a:buNone/>
            </a:pPr>
            <a:r>
              <a:rPr lang="en-US" altLang="zh-CN" sz="1400" dirty="0"/>
              <a:t>}</a:t>
            </a:r>
            <a:r>
              <a:rPr lang="zh-CN" altLang="en-US" sz="1400" dirty="0"/>
              <a:t> </a:t>
            </a:r>
            <a:r>
              <a:rPr lang="en-US" altLang="zh-CN" sz="1400" b="1" dirty="0">
                <a:solidFill>
                  <a:srgbClr val="008000"/>
                </a:solidFill>
              </a:rPr>
              <a:t>else</a:t>
            </a:r>
            <a:r>
              <a:rPr lang="zh-CN" altLang="en-US" sz="1400" b="1" dirty="0">
                <a:solidFill>
                  <a:srgbClr val="008000"/>
                </a:solidFill>
              </a:rPr>
              <a:t> </a:t>
            </a:r>
            <a:r>
              <a:rPr lang="en-US" altLang="zh-CN" sz="1400" dirty="0"/>
              <a:t>{ </a:t>
            </a:r>
            <a:r>
              <a:rPr lang="zh-CN" altLang="en-US" sz="1400" dirty="0"/>
              <a:t> </a:t>
            </a:r>
            <a:r>
              <a:rPr lang="en-US" altLang="zh-CN" sz="1400" i="1" dirty="0">
                <a:solidFill>
                  <a:srgbClr val="3D7B7B"/>
                </a:solidFill>
              </a:rPr>
              <a:t>//</a:t>
            </a:r>
            <a:r>
              <a:rPr lang="zh-CN" altLang="en-US" sz="1400" i="1" dirty="0">
                <a:solidFill>
                  <a:srgbClr val="3D7B7B"/>
                </a:solidFill>
              </a:rPr>
              <a:t> </a:t>
            </a:r>
            <a:r>
              <a:rPr lang="en-US" altLang="zh-CN" sz="1400" i="1" dirty="0">
                <a:solidFill>
                  <a:srgbClr val="3D7B7B"/>
                </a:solidFill>
              </a:rPr>
              <a:t>parent</a:t>
            </a:r>
          </a:p>
          <a:p>
            <a:pPr marL="400050" lvl="1" indent="0">
              <a:buNone/>
            </a:pPr>
            <a:r>
              <a:rPr lang="en-US" altLang="zh-CN" sz="1400" dirty="0"/>
              <a:t>	</a:t>
            </a:r>
            <a:r>
              <a:rPr lang="en-US" altLang="zh-CN" sz="1400" dirty="0">
                <a:solidFill>
                  <a:srgbClr val="B00040"/>
                </a:solidFill>
              </a:rPr>
              <a:t>int</a:t>
            </a:r>
            <a:r>
              <a:rPr lang="zh-CN" altLang="en-US" sz="1400" dirty="0"/>
              <a:t> </a:t>
            </a:r>
            <a:r>
              <a:rPr lang="en-US" altLang="zh-CN" sz="1400" dirty="0" err="1"/>
              <a:t>rc_wait</a:t>
            </a:r>
            <a:r>
              <a:rPr lang="zh-CN" altLang="en-US" sz="1400" dirty="0"/>
              <a:t> </a:t>
            </a:r>
            <a:r>
              <a:rPr lang="en-US" altLang="zh-CN" sz="1400" dirty="0"/>
              <a:t>=</a:t>
            </a:r>
            <a:r>
              <a:rPr lang="zh-CN" altLang="en-US" sz="1400" dirty="0"/>
              <a:t> </a:t>
            </a:r>
            <a:r>
              <a:rPr lang="en-US" altLang="zh-CN" sz="1400" dirty="0"/>
              <a:t>wait(NULL);</a:t>
            </a:r>
          </a:p>
          <a:p>
            <a:pPr marL="400050" lvl="1" indent="0">
              <a:buNone/>
            </a:pPr>
            <a:r>
              <a:rPr lang="en-US" altLang="zh-CN" sz="1400" dirty="0">
                <a:solidFill>
                  <a:srgbClr val="BBBBBB"/>
                </a:solidFill>
              </a:rPr>
              <a:t> 	</a:t>
            </a:r>
            <a:r>
              <a:rPr lang="en-US" altLang="zh-CN" sz="1400" dirty="0" err="1"/>
              <a:t>printf</a:t>
            </a:r>
            <a:r>
              <a:rPr lang="en-US" altLang="zh-CN" sz="1400" dirty="0"/>
              <a:t>(</a:t>
            </a:r>
            <a:r>
              <a:rPr lang="en-US" altLang="zh-CN" sz="1400" dirty="0">
                <a:solidFill>
                  <a:srgbClr val="BA2121"/>
                </a:solidFill>
              </a:rPr>
              <a:t>“hello, I am parent of %d (</a:t>
            </a:r>
            <a:r>
              <a:rPr lang="en-US" altLang="zh-CN" sz="1400" dirty="0" err="1">
                <a:solidFill>
                  <a:srgbClr val="BA2121"/>
                </a:solidFill>
              </a:rPr>
              <a:t>rc_wait</a:t>
            </a:r>
            <a:r>
              <a:rPr lang="en-US" altLang="zh-CN" sz="1400" dirty="0">
                <a:solidFill>
                  <a:srgbClr val="BA2121"/>
                </a:solidFill>
              </a:rPr>
              <a:t>:%d) (pid:%d)\n”</a:t>
            </a:r>
            <a:r>
              <a:rPr lang="en-US" altLang="zh-CN" sz="1400" dirty="0"/>
              <a:t>,</a:t>
            </a:r>
            <a:r>
              <a:rPr lang="zh-CN" altLang="en-US" sz="1400" dirty="0">
                <a:solidFill>
                  <a:srgbClr val="BA2121"/>
                </a:solidFill>
              </a:rPr>
              <a:t> </a:t>
            </a:r>
            <a:r>
              <a:rPr lang="en-US" altLang="zh-CN" sz="1400" dirty="0" err="1"/>
              <a:t>rc</a:t>
            </a:r>
            <a:r>
              <a:rPr lang="en-US" altLang="zh-CN" sz="1400" dirty="0"/>
              <a:t>, </a:t>
            </a:r>
            <a:r>
              <a:rPr lang="en-US" altLang="zh-CN" sz="1400" dirty="0" err="1"/>
              <a:t>rc_wait</a:t>
            </a:r>
            <a:r>
              <a:rPr lang="en-US" altLang="zh-CN" sz="1400" dirty="0"/>
              <a:t>, (int) </a:t>
            </a:r>
            <a:r>
              <a:rPr lang="en-US" altLang="zh-CN" sz="1400" dirty="0" err="1"/>
              <a:t>getpid</a:t>
            </a:r>
            <a:r>
              <a:rPr lang="en-US" altLang="zh-CN" sz="1400" dirty="0"/>
              <a:t>());}</a:t>
            </a:r>
          </a:p>
          <a:p>
            <a:pPr marL="400050" lvl="1" indent="0">
              <a:buNone/>
            </a:pPr>
            <a:r>
              <a:rPr lang="en-US" altLang="zh-CN" sz="1400" b="1" dirty="0">
                <a:solidFill>
                  <a:srgbClr val="008000"/>
                </a:solidFill>
              </a:rPr>
              <a:t>return</a:t>
            </a:r>
            <a:r>
              <a:rPr lang="en-US" altLang="zh-CN" sz="1400" dirty="0">
                <a:solidFill>
                  <a:srgbClr val="BBBBBB"/>
                </a:solidFill>
              </a:rPr>
              <a:t> </a:t>
            </a:r>
            <a:r>
              <a:rPr lang="en-US" altLang="zh-CN" sz="1400" dirty="0">
                <a:solidFill>
                  <a:srgbClr val="666666"/>
                </a:solidFill>
              </a:rPr>
              <a:t>0</a:t>
            </a:r>
            <a:r>
              <a:rPr lang="en-US" altLang="zh-CN" sz="1400" dirty="0"/>
              <a:t>; </a:t>
            </a:r>
          </a:p>
          <a:p>
            <a:pPr marL="0" indent="0">
              <a:buNone/>
            </a:pPr>
            <a:r>
              <a:rPr lang="en-US" altLang="zh-CN" sz="1400" dirty="0"/>
              <a:t>}</a:t>
            </a:r>
            <a:endParaRPr lang="en-US" altLang="zh-CN" b="1" kern="1200" dirty="0">
              <a:latin typeface="Gill Sans Light"/>
              <a:cs typeface="+mn-cs"/>
            </a:endParaRPr>
          </a:p>
        </p:txBody>
      </p:sp>
      <p:pic>
        <p:nvPicPr>
          <p:cNvPr id="6" name="图片 4">
            <a:extLst>
              <a:ext uri="{FF2B5EF4-FFF2-40B4-BE49-F238E27FC236}">
                <a16:creationId xmlns:a16="http://schemas.microsoft.com/office/drawing/2014/main" id="{0A0DFFF0-C33D-5A5E-06E5-A99E6F13A3EA}"/>
              </a:ext>
            </a:extLst>
          </p:cNvPr>
          <p:cNvPicPr>
            <a:picLocks noChangeAspect="1"/>
          </p:cNvPicPr>
          <p:nvPr/>
        </p:nvPicPr>
        <p:blipFill>
          <a:blip r:embed="rId3"/>
          <a:stretch>
            <a:fillRect/>
          </a:stretch>
        </p:blipFill>
        <p:spPr>
          <a:xfrm>
            <a:off x="1546178" y="5750367"/>
            <a:ext cx="5309604" cy="892663"/>
          </a:xfrm>
          <a:prstGeom prst="rect">
            <a:avLst/>
          </a:prstGeom>
        </p:spPr>
        <p:style>
          <a:lnRef idx="2">
            <a:schemeClr val="accent1"/>
          </a:lnRef>
          <a:fillRef idx="1">
            <a:schemeClr val="lt1"/>
          </a:fillRef>
          <a:effectRef idx="0">
            <a:schemeClr val="accent1"/>
          </a:effectRef>
          <a:fontRef idx="minor">
            <a:schemeClr val="dk1"/>
          </a:fontRef>
        </p:style>
      </p:pic>
      <p:sp>
        <p:nvSpPr>
          <p:cNvPr id="10" name="TextBox 9">
            <a:extLst>
              <a:ext uri="{FF2B5EF4-FFF2-40B4-BE49-F238E27FC236}">
                <a16:creationId xmlns:a16="http://schemas.microsoft.com/office/drawing/2014/main" id="{291CC22F-E17C-9414-3B36-74A244AB22E2}"/>
              </a:ext>
            </a:extLst>
          </p:cNvPr>
          <p:cNvSpPr txBox="1"/>
          <p:nvPr/>
        </p:nvSpPr>
        <p:spPr>
          <a:xfrm>
            <a:off x="723311" y="6273699"/>
            <a:ext cx="939968" cy="369332"/>
          </a:xfrm>
          <a:prstGeom prst="rect">
            <a:avLst/>
          </a:prstGeom>
          <a:noFill/>
        </p:spPr>
        <p:txBody>
          <a:bodyPr wrap="square">
            <a:spAutoFit/>
          </a:bodyPr>
          <a:lstStyle/>
          <a:p>
            <a:r>
              <a:rPr lang="en-GB" dirty="0">
                <a:solidFill>
                  <a:schemeClr val="tx1"/>
                </a:solidFill>
                <a:latin typeface="Gill Sans Light"/>
                <a:ea typeface="ＭＳ Ｐゴシック" charset="0"/>
              </a:rPr>
              <a:t>Output:</a:t>
            </a:r>
            <a:endParaRPr lang="en-SE" dirty="0"/>
          </a:p>
        </p:txBody>
      </p:sp>
      <p:sp>
        <p:nvSpPr>
          <p:cNvPr id="11" name="内容占位符 2">
            <a:extLst>
              <a:ext uri="{FF2B5EF4-FFF2-40B4-BE49-F238E27FC236}">
                <a16:creationId xmlns:a16="http://schemas.microsoft.com/office/drawing/2014/main" id="{C89C4928-5D46-CC4A-230A-D56EFC253BD9}"/>
              </a:ext>
            </a:extLst>
          </p:cNvPr>
          <p:cNvSpPr txBox="1">
            <a:spLocks/>
          </p:cNvSpPr>
          <p:nvPr/>
        </p:nvSpPr>
        <p:spPr bwMode="auto">
          <a:xfrm>
            <a:off x="6784284" y="749720"/>
            <a:ext cx="5245664" cy="605525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1800" b="0" kern="0" dirty="0"/>
              <a:t>In the child process (</a:t>
            </a:r>
            <a:r>
              <a:rPr lang="en-GB" altLang="zh-CN" sz="1800" b="0" kern="0" dirty="0" err="1"/>
              <a:t>rc</a:t>
            </a:r>
            <a:r>
              <a:rPr lang="en-GB" altLang="zh-CN" sz="1800" b="0" kern="0" dirty="0"/>
              <a:t> == 0), the </a:t>
            </a:r>
            <a:r>
              <a:rPr lang="en-GB" altLang="zh-CN" sz="1800" b="0" kern="0" dirty="0" err="1"/>
              <a:t>execvp</a:t>
            </a:r>
            <a:r>
              <a:rPr lang="en-GB" altLang="zh-CN" sz="1800" b="0" kern="0" dirty="0"/>
              <a:t>() function replaces the current process image with the program named “</a:t>
            </a:r>
            <a:r>
              <a:rPr lang="en-GB" altLang="zh-CN" sz="1800" b="0" kern="0" dirty="0" err="1"/>
              <a:t>wc</a:t>
            </a:r>
            <a:r>
              <a:rPr lang="en-GB" altLang="zh-CN" sz="1800" b="0" kern="0" dirty="0"/>
              <a:t>“, a program that counts Lines, Words, and Bytes in a file, with output format: [lines] [words] [bytes] [filename].</a:t>
            </a:r>
          </a:p>
          <a:p>
            <a:r>
              <a:rPr lang="en-GB" altLang="zh-CN" sz="1800" b="0" kern="0" dirty="0"/>
              <a:t>The arguments for the program are passed as an array (</a:t>
            </a:r>
            <a:r>
              <a:rPr lang="en-GB" altLang="zh-CN" sz="1800" b="0" kern="0" dirty="0" err="1"/>
              <a:t>args</a:t>
            </a:r>
            <a:r>
              <a:rPr lang="en-GB" altLang="zh-CN" sz="1800" b="0" kern="0" dirty="0"/>
              <a:t>[]), where the first element is the program name “</a:t>
            </a:r>
            <a:r>
              <a:rPr lang="en-GB" altLang="zh-CN" sz="1800" b="0" kern="0" dirty="0" err="1"/>
              <a:t>wc</a:t>
            </a:r>
            <a:r>
              <a:rPr lang="en-GB" altLang="zh-CN" sz="1800" b="0" kern="0" dirty="0"/>
              <a:t>” and subsequent elements are its arguments. The array must end with NULL.</a:t>
            </a:r>
          </a:p>
          <a:p>
            <a:r>
              <a:rPr lang="en-GB" altLang="zh-CN" sz="1800" b="0" kern="0" dirty="0"/>
              <a:t>The </a:t>
            </a:r>
            <a:r>
              <a:rPr lang="en-GB" altLang="zh-CN" sz="1800" b="0" kern="0" dirty="0" err="1"/>
              <a:t>strdup</a:t>
            </a:r>
            <a:r>
              <a:rPr lang="en-GB" altLang="zh-CN" sz="1800" b="0" kern="0" dirty="0"/>
              <a:t>() function allocates memory on the heap and stores a copy of the string there. This is done to ensure that the strings are stored in memory that can be safely modified or freed later if needed. In this program, </a:t>
            </a:r>
            <a:r>
              <a:rPr lang="en-GB" altLang="zh-CN" sz="1800" b="0" kern="0" dirty="0" err="1"/>
              <a:t>strdup</a:t>
            </a:r>
            <a:r>
              <a:rPr lang="en-GB" altLang="zh-CN" sz="1800" b="0" kern="0" dirty="0"/>
              <a:t>() is not strictly necessary, and you can pass strings directly to </a:t>
            </a:r>
            <a:r>
              <a:rPr lang="en-GB" altLang="zh-CN" sz="1800" b="0" kern="0" dirty="0" err="1"/>
              <a:t>myargs</a:t>
            </a:r>
            <a:r>
              <a:rPr lang="en-GB" altLang="zh-CN" sz="1800" b="0" kern="0" dirty="0"/>
              <a:t> without using `</a:t>
            </a:r>
            <a:r>
              <a:rPr lang="en-GB" altLang="zh-CN" sz="1800" b="0" kern="0" dirty="0" err="1"/>
              <a:t>strdup</a:t>
            </a:r>
            <a:r>
              <a:rPr lang="en-GB" altLang="zh-CN" sz="1800" b="0" kern="0" dirty="0"/>
              <a:t>`, since the strings are read only and not modified later.</a:t>
            </a:r>
          </a:p>
          <a:p>
            <a:r>
              <a:rPr lang="en-GB" altLang="zh-CN" sz="1800" b="0" kern="0" dirty="0"/>
              <a:t>After call to </a:t>
            </a:r>
            <a:r>
              <a:rPr lang="en-GB" altLang="zh-CN" sz="1800" b="0" kern="0" dirty="0" err="1"/>
              <a:t>execvp</a:t>
            </a:r>
            <a:r>
              <a:rPr lang="en-GB" altLang="zh-CN" sz="1800" b="0" kern="0" dirty="0"/>
              <a:t>(), the whole child process address space is overwritten and replaced by the </a:t>
            </a:r>
            <a:r>
              <a:rPr lang="en-GB" altLang="zh-CN" sz="1800" b="0" kern="0" dirty="0" err="1"/>
              <a:t>wc</a:t>
            </a:r>
            <a:r>
              <a:rPr lang="en-GB" altLang="zh-CN" sz="1800" b="0" kern="0" dirty="0"/>
              <a:t> program, so the line “</a:t>
            </a:r>
            <a:r>
              <a:rPr lang="en-GB" altLang="zh-CN" sz="1800" b="0" kern="0" dirty="0" err="1"/>
              <a:t>printf</a:t>
            </a:r>
            <a:r>
              <a:rPr lang="en-GB" altLang="zh-CN" sz="1800" b="0" kern="0" dirty="0"/>
              <a:t>(“This line will never be executed.");“ is overwritten and will never be called. </a:t>
            </a:r>
          </a:p>
        </p:txBody>
      </p:sp>
    </p:spTree>
    <p:extLst>
      <p:ext uri="{BB962C8B-B14F-4D97-AF65-F5344CB8AC3E}">
        <p14:creationId xmlns:p14="http://schemas.microsoft.com/office/powerpoint/2010/main" val="2969170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4F7B9-3F69-6476-900D-9E081AE9B339}"/>
              </a:ext>
            </a:extLst>
          </p:cNvPr>
          <p:cNvSpPr>
            <a:spLocks noGrp="1"/>
          </p:cNvSpPr>
          <p:nvPr>
            <p:ph type="title"/>
          </p:nvPr>
        </p:nvSpPr>
        <p:spPr/>
        <p:txBody>
          <a:bodyPr/>
          <a:lstStyle/>
          <a:p>
            <a:r>
              <a:rPr lang="en-US" dirty="0"/>
              <a:t>IO redirection and pipe </a:t>
            </a:r>
          </a:p>
        </p:txBody>
      </p:sp>
      <p:sp>
        <p:nvSpPr>
          <p:cNvPr id="3" name="内容占位符 2">
            <a:extLst>
              <a:ext uri="{FF2B5EF4-FFF2-40B4-BE49-F238E27FC236}">
                <a16:creationId xmlns:a16="http://schemas.microsoft.com/office/drawing/2014/main" id="{90B30B96-A0DE-7677-784F-83A66CB56E24}"/>
              </a:ext>
            </a:extLst>
          </p:cNvPr>
          <p:cNvSpPr>
            <a:spLocks noGrp="1"/>
          </p:cNvSpPr>
          <p:nvPr>
            <p:ph idx="1"/>
          </p:nvPr>
        </p:nvSpPr>
        <p:spPr>
          <a:xfrm>
            <a:off x="419449" y="951989"/>
            <a:ext cx="11336392" cy="992558"/>
          </a:xfrm>
        </p:spPr>
        <p:txBody>
          <a:bodyPr/>
          <a:lstStyle/>
          <a:p>
            <a:r>
              <a:rPr lang="en-US" altLang="ko-KR" dirty="0"/>
              <a:t>By separating </a:t>
            </a:r>
            <a:r>
              <a:rPr lang="en-US" altLang="ko-KR" b="1" dirty="0">
                <a:solidFill>
                  <a:srgbClr val="0070C0"/>
                </a:solidFill>
                <a:latin typeface="Courier" charset="0"/>
                <a:ea typeface="Courier" charset="0"/>
                <a:cs typeface="Courier" charset="0"/>
              </a:rPr>
              <a:t>fork()</a:t>
            </a:r>
            <a:r>
              <a:rPr lang="en-US" altLang="ko-KR" dirty="0"/>
              <a:t> and </a:t>
            </a:r>
            <a:r>
              <a:rPr lang="en-US" altLang="ko-KR" b="1" dirty="0">
                <a:solidFill>
                  <a:srgbClr val="0070C0"/>
                </a:solidFill>
                <a:latin typeface="Courier" charset="0"/>
                <a:ea typeface="Courier" charset="0"/>
                <a:cs typeface="Courier" charset="0"/>
              </a:rPr>
              <a:t>exec()</a:t>
            </a:r>
            <a:r>
              <a:rPr lang="en-US" altLang="ko-KR" dirty="0"/>
              <a:t>, we can manipulate various settings just before executing a new program and </a:t>
            </a:r>
            <a:r>
              <a:rPr lang="en-US" altLang="ko-KR" b="1" u="sng" dirty="0"/>
              <a:t>make the IO </a:t>
            </a:r>
            <a:r>
              <a:rPr lang="en-US" altLang="zh-CN" b="1" u="sng" dirty="0"/>
              <a:t>redirection</a:t>
            </a:r>
            <a:r>
              <a:rPr lang="en-US" altLang="ko-KR" b="1" u="sng" dirty="0"/>
              <a:t> and pipe possible</a:t>
            </a:r>
            <a:r>
              <a:rPr lang="en-US" altLang="ko-KR" dirty="0"/>
              <a:t>. (details omitted.)</a:t>
            </a:r>
          </a:p>
          <a:p>
            <a:pPr lvl="1"/>
            <a:r>
              <a:rPr lang="en-US" altLang="ko-KR" sz="2000" dirty="0"/>
              <a:t>IO redirection: output of the left command redirected to be written to the file on the right</a:t>
            </a:r>
          </a:p>
          <a:p>
            <a:pPr lvl="1"/>
            <a:endParaRPr lang="en-US" altLang="ko-KR" sz="2000" dirty="0"/>
          </a:p>
          <a:p>
            <a:pPr lvl="1"/>
            <a:endParaRPr lang="en-US" altLang="ko-KR" sz="2000" dirty="0"/>
          </a:p>
          <a:p>
            <a:pPr lvl="1"/>
            <a:r>
              <a:rPr lang="en-US" altLang="ko-KR" sz="2000" dirty="0"/>
              <a:t>Pipe: output of the left command passed as input to the right command</a:t>
            </a:r>
          </a:p>
        </p:txBody>
      </p:sp>
      <p:sp>
        <p:nvSpPr>
          <p:cNvPr id="6" name="직사각형 5">
            <a:extLst>
              <a:ext uri="{FF2B5EF4-FFF2-40B4-BE49-F238E27FC236}">
                <a16:creationId xmlns:a16="http://schemas.microsoft.com/office/drawing/2014/main" id="{B829F98F-4E42-EE7F-402F-61C4CD687492}"/>
              </a:ext>
            </a:extLst>
          </p:cNvPr>
          <p:cNvSpPr/>
          <p:nvPr/>
        </p:nvSpPr>
        <p:spPr>
          <a:xfrm>
            <a:off x="2931184" y="2460196"/>
            <a:ext cx="4582737" cy="47320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cat w3.c &gt; </a:t>
            </a:r>
            <a:r>
              <a:rPr lang="en-US" altLang="ko-KR" dirty="0" err="1">
                <a:solidFill>
                  <a:prstClr val="black"/>
                </a:solidFill>
                <a:latin typeface="Courier" charset="0"/>
                <a:ea typeface="Courier" charset="0"/>
                <a:cs typeface="Courier" charset="0"/>
              </a:rPr>
              <a:t>newfile.txt</a:t>
            </a:r>
            <a:endParaRPr lang="ko-KR" altLang="en-US" dirty="0">
              <a:solidFill>
                <a:prstClr val="black"/>
              </a:solidFill>
              <a:latin typeface="Courier" charset="0"/>
              <a:ea typeface="Courier" charset="0"/>
              <a:cs typeface="Courier" charset="0"/>
            </a:endParaRPr>
          </a:p>
        </p:txBody>
      </p:sp>
      <p:sp>
        <p:nvSpPr>
          <p:cNvPr id="7" name="직사각형 5">
            <a:extLst>
              <a:ext uri="{FF2B5EF4-FFF2-40B4-BE49-F238E27FC236}">
                <a16:creationId xmlns:a16="http://schemas.microsoft.com/office/drawing/2014/main" id="{C27E7199-CCB1-882B-3FF0-C3E429082E53}"/>
              </a:ext>
            </a:extLst>
          </p:cNvPr>
          <p:cNvSpPr/>
          <p:nvPr/>
        </p:nvSpPr>
        <p:spPr>
          <a:xfrm>
            <a:off x="2931183" y="3572375"/>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echo hello world | </a:t>
            </a:r>
            <a:r>
              <a:rPr lang="en-US" altLang="ko-KR" dirty="0" err="1">
                <a:solidFill>
                  <a:prstClr val="black"/>
                </a:solidFill>
                <a:latin typeface="Courier" charset="0"/>
                <a:ea typeface="Courier" charset="0"/>
                <a:cs typeface="Courier" charset="0"/>
              </a:rPr>
              <a:t>wc</a:t>
            </a:r>
            <a:endParaRPr lang="ko-KR" altLang="en-US" dirty="0">
              <a:solidFill>
                <a:prstClr val="black"/>
              </a:solidFill>
              <a:latin typeface="Courier" charset="0"/>
              <a:ea typeface="Courier" charset="0"/>
              <a:cs typeface="Courier" charset="0"/>
            </a:endParaRPr>
          </a:p>
        </p:txBody>
      </p:sp>
      <p:sp>
        <p:nvSpPr>
          <p:cNvPr id="4" name="页脚占位符 3">
            <a:extLst>
              <a:ext uri="{FF2B5EF4-FFF2-40B4-BE49-F238E27FC236}">
                <a16:creationId xmlns:a16="http://schemas.microsoft.com/office/drawing/2014/main" id="{3758AFB3-277B-2A04-CEB6-73BEDD8904D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9699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9CB-C13F-372E-5565-F72E34241F3B}"/>
              </a:ext>
            </a:extLst>
          </p:cNvPr>
          <p:cNvSpPr>
            <a:spLocks noGrp="1"/>
          </p:cNvSpPr>
          <p:nvPr>
            <p:ph type="title"/>
          </p:nvPr>
        </p:nvSpPr>
        <p:spPr/>
        <p:txBody>
          <a:bodyPr/>
          <a:lstStyle/>
          <a:p>
            <a:r>
              <a:rPr lang="en-US" altLang="zh-CN" dirty="0"/>
              <a:t>pipe</a:t>
            </a:r>
            <a:endParaRPr lang="en-US" dirty="0"/>
          </a:p>
        </p:txBody>
      </p:sp>
      <p:sp>
        <p:nvSpPr>
          <p:cNvPr id="3" name="内容占位符 2">
            <a:extLst>
              <a:ext uri="{FF2B5EF4-FFF2-40B4-BE49-F238E27FC236}">
                <a16:creationId xmlns:a16="http://schemas.microsoft.com/office/drawing/2014/main" id="{9B673A15-2FF6-ACA0-67B3-68865DECA348}"/>
              </a:ext>
            </a:extLst>
          </p:cNvPr>
          <p:cNvSpPr>
            <a:spLocks noGrp="1"/>
          </p:cNvSpPr>
          <p:nvPr>
            <p:ph idx="1"/>
          </p:nvPr>
        </p:nvSpPr>
        <p:spPr/>
        <p:txBody>
          <a:bodyPr/>
          <a:lstStyle/>
          <a:p>
            <a:r>
              <a:rPr lang="en-US" altLang="zh-CN" dirty="0"/>
              <a:t>A</a:t>
            </a:r>
            <a:r>
              <a:rPr lang="zh-CN" altLang="en-US" dirty="0"/>
              <a:t> </a:t>
            </a:r>
            <a:r>
              <a:rPr lang="en-US" altLang="zh-CN" dirty="0"/>
              <a:t>communication</a:t>
            </a:r>
            <a:r>
              <a:rPr lang="zh-CN" altLang="en-US" dirty="0"/>
              <a:t> </a:t>
            </a:r>
            <a:r>
              <a:rPr lang="en-US" altLang="zh-CN" dirty="0"/>
              <a:t>method</a:t>
            </a:r>
            <a:r>
              <a:rPr lang="zh-CN" altLang="en-US" dirty="0"/>
              <a:t> </a:t>
            </a:r>
            <a:r>
              <a:rPr lang="en-US" altLang="zh-CN" dirty="0"/>
              <a:t>between</a:t>
            </a:r>
            <a:r>
              <a:rPr lang="zh-CN" altLang="en-US" dirty="0"/>
              <a:t> </a:t>
            </a:r>
            <a:r>
              <a:rPr lang="en-US" altLang="zh-CN" dirty="0"/>
              <a:t>two</a:t>
            </a:r>
            <a:r>
              <a:rPr lang="zh-CN" altLang="en-US" dirty="0"/>
              <a:t> </a:t>
            </a:r>
            <a:r>
              <a:rPr lang="en-US" altLang="zh-CN" dirty="0"/>
              <a:t>processes</a:t>
            </a:r>
          </a:p>
          <a:p>
            <a:endParaRPr lang="en-US" dirty="0"/>
          </a:p>
        </p:txBody>
      </p:sp>
      <p:pic>
        <p:nvPicPr>
          <p:cNvPr id="4" name="图片 3">
            <a:extLst>
              <a:ext uri="{FF2B5EF4-FFF2-40B4-BE49-F238E27FC236}">
                <a16:creationId xmlns:a16="http://schemas.microsoft.com/office/drawing/2014/main" id="{1CA0EDE4-FAD5-8275-326E-D8FA260AECC8}"/>
              </a:ext>
            </a:extLst>
          </p:cNvPr>
          <p:cNvPicPr>
            <a:picLocks noChangeAspect="1"/>
          </p:cNvPicPr>
          <p:nvPr/>
        </p:nvPicPr>
        <p:blipFill>
          <a:blip r:embed="rId3"/>
          <a:stretch>
            <a:fillRect/>
          </a:stretch>
        </p:blipFill>
        <p:spPr>
          <a:xfrm>
            <a:off x="2096877" y="1701111"/>
            <a:ext cx="7348251" cy="1054100"/>
          </a:xfrm>
          <a:prstGeom prst="rect">
            <a:avLst/>
          </a:prstGeom>
        </p:spPr>
      </p:pic>
      <p:pic>
        <p:nvPicPr>
          <p:cNvPr id="6" name="图片 5">
            <a:extLst>
              <a:ext uri="{FF2B5EF4-FFF2-40B4-BE49-F238E27FC236}">
                <a16:creationId xmlns:a16="http://schemas.microsoft.com/office/drawing/2014/main" id="{09800157-5103-BCAE-9536-6619CAC22209}"/>
              </a:ext>
            </a:extLst>
          </p:cNvPr>
          <p:cNvPicPr>
            <a:picLocks noChangeAspect="1"/>
          </p:cNvPicPr>
          <p:nvPr/>
        </p:nvPicPr>
        <p:blipFill>
          <a:blip r:embed="rId4"/>
          <a:stretch>
            <a:fillRect/>
          </a:stretch>
        </p:blipFill>
        <p:spPr>
          <a:xfrm>
            <a:off x="4076297" y="1675711"/>
            <a:ext cx="2886421" cy="1104900"/>
          </a:xfrm>
          <a:prstGeom prst="rect">
            <a:avLst/>
          </a:prstGeom>
        </p:spPr>
      </p:pic>
      <p:sp>
        <p:nvSpPr>
          <p:cNvPr id="7" name="圆角矩形 6">
            <a:extLst>
              <a:ext uri="{FF2B5EF4-FFF2-40B4-BE49-F238E27FC236}">
                <a16:creationId xmlns:a16="http://schemas.microsoft.com/office/drawing/2014/main" id="{472BFF95-8B05-17B4-3AA7-675FD9733C39}"/>
              </a:ext>
            </a:extLst>
          </p:cNvPr>
          <p:cNvSpPr/>
          <p:nvPr/>
        </p:nvSpPr>
        <p:spPr>
          <a:xfrm>
            <a:off x="2448561" y="1886638"/>
            <a:ext cx="1510168"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(left)</a:t>
            </a:r>
            <a:endParaRPr lang="en-US" dirty="0"/>
          </a:p>
        </p:txBody>
      </p:sp>
      <p:sp>
        <p:nvSpPr>
          <p:cNvPr id="8" name="圆角矩形 7">
            <a:extLst>
              <a:ext uri="{FF2B5EF4-FFF2-40B4-BE49-F238E27FC236}">
                <a16:creationId xmlns:a16="http://schemas.microsoft.com/office/drawing/2014/main" id="{5CDAEE9C-992C-64E0-1204-5319B281765F}"/>
              </a:ext>
            </a:extLst>
          </p:cNvPr>
          <p:cNvSpPr/>
          <p:nvPr/>
        </p:nvSpPr>
        <p:spPr>
          <a:xfrm>
            <a:off x="7173818" y="1886638"/>
            <a:ext cx="1563782"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a:t>
            </a:r>
            <a:r>
              <a:rPr lang="en-GB" altLang="zh-CN" dirty="0"/>
              <a:t>(right)</a:t>
            </a:r>
            <a:endParaRPr lang="en-US" dirty="0"/>
          </a:p>
        </p:txBody>
      </p:sp>
      <p:sp>
        <p:nvSpPr>
          <p:cNvPr id="9" name="文本框 8">
            <a:extLst>
              <a:ext uri="{FF2B5EF4-FFF2-40B4-BE49-F238E27FC236}">
                <a16:creationId xmlns:a16="http://schemas.microsoft.com/office/drawing/2014/main" id="{8A0630BD-08DE-73B9-6F60-474EA1642395}"/>
              </a:ext>
            </a:extLst>
          </p:cNvPr>
          <p:cNvSpPr txBox="1"/>
          <p:nvPr/>
        </p:nvSpPr>
        <p:spPr>
          <a:xfrm>
            <a:off x="4076297" y="1701111"/>
            <a:ext cx="907000" cy="369332"/>
          </a:xfrm>
          <a:prstGeom prst="rect">
            <a:avLst/>
          </a:prstGeom>
          <a:noFill/>
        </p:spPr>
        <p:txBody>
          <a:bodyPr wrap="square" rtlCol="0">
            <a:spAutoFit/>
          </a:bodyPr>
          <a:lstStyle/>
          <a:p>
            <a:r>
              <a:rPr lang="en-US" altLang="zh-CN" dirty="0"/>
              <a:t>Write</a:t>
            </a:r>
            <a:endParaRPr lang="en-US" dirty="0"/>
          </a:p>
        </p:txBody>
      </p:sp>
      <p:sp>
        <p:nvSpPr>
          <p:cNvPr id="10" name="文本框 9">
            <a:extLst>
              <a:ext uri="{FF2B5EF4-FFF2-40B4-BE49-F238E27FC236}">
                <a16:creationId xmlns:a16="http://schemas.microsoft.com/office/drawing/2014/main" id="{478A07E6-C84F-7D93-042D-224ED079EE3E}"/>
              </a:ext>
            </a:extLst>
          </p:cNvPr>
          <p:cNvSpPr txBox="1"/>
          <p:nvPr/>
        </p:nvSpPr>
        <p:spPr>
          <a:xfrm>
            <a:off x="6255715" y="1675711"/>
            <a:ext cx="907000" cy="369332"/>
          </a:xfrm>
          <a:prstGeom prst="rect">
            <a:avLst/>
          </a:prstGeom>
          <a:noFill/>
        </p:spPr>
        <p:txBody>
          <a:bodyPr wrap="square" rtlCol="0">
            <a:spAutoFit/>
          </a:bodyPr>
          <a:lstStyle/>
          <a:p>
            <a:r>
              <a:rPr lang="en-US" altLang="zh-CN" dirty="0"/>
              <a:t>Read</a:t>
            </a:r>
            <a:endParaRPr lang="en-US" dirty="0"/>
          </a:p>
        </p:txBody>
      </p:sp>
      <p:sp>
        <p:nvSpPr>
          <p:cNvPr id="5" name="页脚占位符 4">
            <a:extLst>
              <a:ext uri="{FF2B5EF4-FFF2-40B4-BE49-F238E27FC236}">
                <a16:creationId xmlns:a16="http://schemas.microsoft.com/office/drawing/2014/main" id="{7B097D69-ECC4-8B81-5084-1092040D43F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11" name="图片 10">
            <a:extLst>
              <a:ext uri="{FF2B5EF4-FFF2-40B4-BE49-F238E27FC236}">
                <a16:creationId xmlns:a16="http://schemas.microsoft.com/office/drawing/2014/main" id="{9D0BAF61-00AC-BE3D-20D7-843A745D0747}"/>
              </a:ext>
            </a:extLst>
          </p:cNvPr>
          <p:cNvPicPr>
            <a:picLocks noChangeAspect="1"/>
          </p:cNvPicPr>
          <p:nvPr/>
        </p:nvPicPr>
        <p:blipFill>
          <a:blip r:embed="rId5"/>
          <a:stretch>
            <a:fillRect/>
          </a:stretch>
        </p:blipFill>
        <p:spPr>
          <a:xfrm>
            <a:off x="2286918" y="2913532"/>
            <a:ext cx="7772400" cy="3342732"/>
          </a:xfrm>
          <a:prstGeom prst="rect">
            <a:avLst/>
          </a:prstGeom>
        </p:spPr>
      </p:pic>
      <p:sp>
        <p:nvSpPr>
          <p:cNvPr id="12" name="TextBox 11">
            <a:extLst>
              <a:ext uri="{FF2B5EF4-FFF2-40B4-BE49-F238E27FC236}">
                <a16:creationId xmlns:a16="http://schemas.microsoft.com/office/drawing/2014/main" id="{5DF5EF52-2231-CA0F-2CA3-4DFBF6404FF8}"/>
              </a:ext>
            </a:extLst>
          </p:cNvPr>
          <p:cNvSpPr txBox="1"/>
          <p:nvPr/>
        </p:nvSpPr>
        <p:spPr>
          <a:xfrm>
            <a:off x="6780754" y="3700482"/>
            <a:ext cx="4472378" cy="369332"/>
          </a:xfrm>
          <a:prstGeom prst="rect">
            <a:avLst/>
          </a:prstGeom>
          <a:noFill/>
        </p:spPr>
        <p:txBody>
          <a:bodyPr wrap="none" rtlCol="0">
            <a:spAutoFit/>
          </a:bodyPr>
          <a:lstStyle/>
          <a:p>
            <a:r>
              <a:rPr lang="en-GB" dirty="0">
                <a:solidFill>
                  <a:srgbClr val="FF0000"/>
                </a:solidFill>
                <a:latin typeface="Gill Sans Light"/>
              </a:rPr>
              <a:t>Command “cat” prints out content of </a:t>
            </a:r>
            <a:r>
              <a:rPr lang="en-GB" dirty="0" err="1">
                <a:solidFill>
                  <a:srgbClr val="FF0000"/>
                </a:solidFill>
                <a:latin typeface="Gill Sans Light"/>
              </a:rPr>
              <a:t>hello.c</a:t>
            </a:r>
            <a:r>
              <a:rPr lang="en-GB" dirty="0">
                <a:solidFill>
                  <a:srgbClr val="FF0000"/>
                </a:solidFill>
                <a:latin typeface="Gill Sans Light"/>
              </a:rPr>
              <a:t> file</a:t>
            </a:r>
            <a:endParaRPr lang="en-SE" dirty="0">
              <a:solidFill>
                <a:srgbClr val="FF0000"/>
              </a:solidFill>
              <a:latin typeface="Gill Sans Light"/>
            </a:endParaRPr>
          </a:p>
        </p:txBody>
      </p:sp>
      <p:sp>
        <p:nvSpPr>
          <p:cNvPr id="13" name="Rectangle 12">
            <a:extLst>
              <a:ext uri="{FF2B5EF4-FFF2-40B4-BE49-F238E27FC236}">
                <a16:creationId xmlns:a16="http://schemas.microsoft.com/office/drawing/2014/main" id="{D88CB226-EB70-1E59-AACF-46F19913B611}"/>
              </a:ext>
            </a:extLst>
          </p:cNvPr>
          <p:cNvSpPr/>
          <p:nvPr/>
        </p:nvSpPr>
        <p:spPr bwMode="auto">
          <a:xfrm>
            <a:off x="2204720" y="3169920"/>
            <a:ext cx="3627120" cy="1666240"/>
          </a:xfrm>
          <a:prstGeom prst="rect">
            <a:avLst/>
          </a:prstGeom>
          <a:noFill/>
          <a:ln w="12700">
            <a:solidFill>
              <a:srgbClr val="FF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4" name="Arrow: Left 13">
            <a:extLst>
              <a:ext uri="{FF2B5EF4-FFF2-40B4-BE49-F238E27FC236}">
                <a16:creationId xmlns:a16="http://schemas.microsoft.com/office/drawing/2014/main" id="{9EAE3239-209E-09B8-9EFA-A1E68096E2E7}"/>
              </a:ext>
            </a:extLst>
          </p:cNvPr>
          <p:cNvSpPr/>
          <p:nvPr/>
        </p:nvSpPr>
        <p:spPr bwMode="auto">
          <a:xfrm>
            <a:off x="6096000" y="364269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7" name="TextBox 16">
            <a:extLst>
              <a:ext uri="{FF2B5EF4-FFF2-40B4-BE49-F238E27FC236}">
                <a16:creationId xmlns:a16="http://schemas.microsoft.com/office/drawing/2014/main" id="{D849F51B-4F23-9665-7E3B-260140EAD421}"/>
              </a:ext>
            </a:extLst>
          </p:cNvPr>
          <p:cNvSpPr txBox="1"/>
          <p:nvPr/>
        </p:nvSpPr>
        <p:spPr>
          <a:xfrm>
            <a:off x="6780754" y="4228135"/>
            <a:ext cx="4754443" cy="923330"/>
          </a:xfrm>
          <a:prstGeom prst="rect">
            <a:avLst/>
          </a:prstGeom>
          <a:noFill/>
        </p:spPr>
        <p:txBody>
          <a:bodyPr wrap="none" rtlCol="0">
            <a:spAutoFit/>
          </a:bodyPr>
          <a:lstStyle/>
          <a:p>
            <a:r>
              <a:rPr lang="en-GB" dirty="0">
                <a:solidFill>
                  <a:srgbClr val="FF0000"/>
                </a:solidFill>
                <a:latin typeface="Gill Sans Light"/>
              </a:rPr>
              <a:t>Output of “cat” command passed through the pipe</a:t>
            </a:r>
          </a:p>
          <a:p>
            <a:r>
              <a:rPr lang="en-GB" dirty="0">
                <a:solidFill>
                  <a:srgbClr val="FF0000"/>
                </a:solidFill>
                <a:latin typeface="Gill Sans Light"/>
              </a:rPr>
              <a:t>to command “grep” to search for any lines that </a:t>
            </a:r>
          </a:p>
          <a:p>
            <a:r>
              <a:rPr lang="en-GB" dirty="0">
                <a:solidFill>
                  <a:srgbClr val="FF0000"/>
                </a:solidFill>
                <a:latin typeface="Gill Sans Light"/>
              </a:rPr>
              <a:t>contain “</a:t>
            </a:r>
            <a:r>
              <a:rPr lang="en-GB" dirty="0" err="1">
                <a:solidFill>
                  <a:srgbClr val="FF0000"/>
                </a:solidFill>
                <a:latin typeface="Gill Sans Light"/>
              </a:rPr>
              <a:t>printf</a:t>
            </a:r>
            <a:r>
              <a:rPr lang="en-GB" dirty="0">
                <a:solidFill>
                  <a:srgbClr val="FF0000"/>
                </a:solidFill>
                <a:latin typeface="Gill Sans Light"/>
              </a:rPr>
              <a:t>”</a:t>
            </a:r>
            <a:endParaRPr lang="en-SE" dirty="0">
              <a:solidFill>
                <a:srgbClr val="FF0000"/>
              </a:solidFill>
              <a:latin typeface="Gill Sans Light"/>
            </a:endParaRPr>
          </a:p>
        </p:txBody>
      </p:sp>
      <p:sp>
        <p:nvSpPr>
          <p:cNvPr id="18" name="Arrow: Left 17">
            <a:extLst>
              <a:ext uri="{FF2B5EF4-FFF2-40B4-BE49-F238E27FC236}">
                <a16:creationId xmlns:a16="http://schemas.microsoft.com/office/drawing/2014/main" id="{D9455036-CB8E-3D7F-8238-A1F74C167C66}"/>
              </a:ext>
            </a:extLst>
          </p:cNvPr>
          <p:cNvSpPr/>
          <p:nvPr/>
        </p:nvSpPr>
        <p:spPr bwMode="auto">
          <a:xfrm rot="16200000">
            <a:off x="8371999" y="497548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85116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AF80B-F633-FB1C-B078-1ADDBAE2EF3C}"/>
              </a:ext>
            </a:extLst>
          </p:cNvPr>
          <p:cNvSpPr>
            <a:spLocks noGrp="1"/>
          </p:cNvSpPr>
          <p:nvPr>
            <p:ph type="title"/>
          </p:nvPr>
        </p:nvSpPr>
        <p:spPr/>
        <p:txBody>
          <a:bodyPr/>
          <a:lstStyle/>
          <a:p>
            <a:r>
              <a:rPr lang="en-US" altLang="zh-CN" dirty="0"/>
              <a:t>Process</a:t>
            </a:r>
            <a:r>
              <a:rPr lang="zh-CN" altLang="en-US" dirty="0"/>
              <a:t> </a:t>
            </a:r>
            <a:r>
              <a:rPr lang="en-US" altLang="zh-CN" dirty="0"/>
              <a:t>Tree</a:t>
            </a:r>
            <a:endParaRPr lang="en-US" dirty="0"/>
          </a:p>
        </p:txBody>
      </p:sp>
      <p:sp>
        <p:nvSpPr>
          <p:cNvPr id="3" name="内容占位符 2">
            <a:extLst>
              <a:ext uri="{FF2B5EF4-FFF2-40B4-BE49-F238E27FC236}">
                <a16:creationId xmlns:a16="http://schemas.microsoft.com/office/drawing/2014/main" id="{08EA202D-2329-46FC-D16F-7F672EA47134}"/>
              </a:ext>
            </a:extLst>
          </p:cNvPr>
          <p:cNvSpPr>
            <a:spLocks noGrp="1"/>
          </p:cNvSpPr>
          <p:nvPr>
            <p:ph idx="1"/>
          </p:nvPr>
        </p:nvSpPr>
        <p:spPr/>
        <p:txBody>
          <a:bodyPr/>
          <a:lstStyle/>
          <a:p>
            <a:endParaRPr lang="en-US"/>
          </a:p>
        </p:txBody>
      </p:sp>
      <p:sp>
        <p:nvSpPr>
          <p:cNvPr id="4" name="页脚占位符 3">
            <a:extLst>
              <a:ext uri="{FF2B5EF4-FFF2-40B4-BE49-F238E27FC236}">
                <a16:creationId xmlns:a16="http://schemas.microsoft.com/office/drawing/2014/main" id="{28DD35F1-0DFA-E584-9F82-156351DB9F5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Picture 1" descr="3_08.pdf">
            <a:extLst>
              <a:ext uri="{FF2B5EF4-FFF2-40B4-BE49-F238E27FC236}">
                <a16:creationId xmlns:a16="http://schemas.microsoft.com/office/drawing/2014/main" id="{35DFF573-A46E-A7D6-67CA-AEAC70167C93}"/>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12711" y="757109"/>
            <a:ext cx="10566577" cy="559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2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82D35-5CB5-C9F4-08D8-E0A83D3FCD2C}"/>
              </a:ext>
            </a:extLst>
          </p:cNvPr>
          <p:cNvSpPr>
            <a:spLocks noGrp="1"/>
          </p:cNvSpPr>
          <p:nvPr>
            <p:ph type="title"/>
          </p:nvPr>
        </p:nvSpPr>
        <p:spPr/>
        <p:txBody>
          <a:bodyPr/>
          <a:lstStyle/>
          <a:p>
            <a:r>
              <a:rPr lang="en-US" dirty="0"/>
              <a:t>Over</a:t>
            </a:r>
            <a:r>
              <a:rPr lang="en-US" altLang="zh-CN" dirty="0"/>
              <a:t>view</a:t>
            </a:r>
            <a:endParaRPr lang="en-US" dirty="0"/>
          </a:p>
        </p:txBody>
      </p:sp>
      <p:sp>
        <p:nvSpPr>
          <p:cNvPr id="3" name="内容占位符 2">
            <a:extLst>
              <a:ext uri="{FF2B5EF4-FFF2-40B4-BE49-F238E27FC236}">
                <a16:creationId xmlns:a16="http://schemas.microsoft.com/office/drawing/2014/main" id="{045DBAC3-AA03-F762-C6C3-32A5C3785BF5}"/>
              </a:ext>
            </a:extLst>
          </p:cNvPr>
          <p:cNvSpPr>
            <a:spLocks noGrp="1"/>
          </p:cNvSpPr>
          <p:nvPr>
            <p:ph idx="1"/>
          </p:nvPr>
        </p:nvSpPr>
        <p:spPr/>
        <p:txBody>
          <a:bodyPr/>
          <a:lstStyle/>
          <a:p>
            <a:r>
              <a:rPr lang="en-US" altLang="zh-CN" dirty="0"/>
              <a:t>Process</a:t>
            </a:r>
            <a:r>
              <a:rPr lang="zh-CN" altLang="en-US" dirty="0"/>
              <a:t> </a:t>
            </a:r>
            <a:r>
              <a:rPr lang="en-US" altLang="zh-CN" dirty="0"/>
              <a:t>concept</a:t>
            </a:r>
          </a:p>
          <a:p>
            <a:r>
              <a:rPr lang="en-US" altLang="zh-CN" dirty="0"/>
              <a:t>Process</a:t>
            </a:r>
            <a:r>
              <a:rPr lang="zh-CN" altLang="en-US" dirty="0"/>
              <a:t> </a:t>
            </a:r>
            <a:r>
              <a:rPr lang="en-US" altLang="zh-CN" dirty="0"/>
              <a:t>state</a:t>
            </a:r>
          </a:p>
          <a:p>
            <a:r>
              <a:rPr lang="en-US" altLang="zh-CN" dirty="0"/>
              <a:t>Process</a:t>
            </a:r>
            <a:r>
              <a:rPr lang="zh-CN" altLang="en-US" dirty="0"/>
              <a:t> </a:t>
            </a:r>
            <a:r>
              <a:rPr lang="en-US" altLang="zh-CN" dirty="0"/>
              <a:t>API</a:t>
            </a:r>
            <a:r>
              <a:rPr lang="zh-CN" altLang="en-US" dirty="0"/>
              <a:t> </a:t>
            </a:r>
            <a:r>
              <a:rPr lang="en-US" altLang="zh-CN" dirty="0"/>
              <a:t>(creation,</a:t>
            </a:r>
            <a:r>
              <a:rPr lang="zh-CN" altLang="en-US" dirty="0"/>
              <a:t> </a:t>
            </a:r>
            <a:r>
              <a:rPr lang="en-US" altLang="zh-CN" dirty="0"/>
              <a:t>wait)</a:t>
            </a:r>
          </a:p>
          <a:p>
            <a:r>
              <a:rPr lang="en-US" altLang="zh-CN" dirty="0"/>
              <a:t>Process</a:t>
            </a:r>
            <a:r>
              <a:rPr lang="zh-CN" altLang="en-US" dirty="0"/>
              <a:t> </a:t>
            </a:r>
            <a:r>
              <a:rPr lang="en-US" altLang="zh-CN" dirty="0"/>
              <a:t>tree</a:t>
            </a:r>
          </a:p>
        </p:txBody>
      </p:sp>
      <p:sp>
        <p:nvSpPr>
          <p:cNvPr id="4" name="页脚占位符 3">
            <a:extLst>
              <a:ext uri="{FF2B5EF4-FFF2-40B4-BE49-F238E27FC236}">
                <a16:creationId xmlns:a16="http://schemas.microsoft.com/office/drawing/2014/main" id="{D5C16087-2347-0198-FC1A-3DF0B63726D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74817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B6D1-9F60-A6E5-3820-01B21B739A89}"/>
              </a:ext>
            </a:extLst>
          </p:cNvPr>
          <p:cNvSpPr>
            <a:spLocks noGrp="1"/>
          </p:cNvSpPr>
          <p:nvPr>
            <p:ph type="title"/>
          </p:nvPr>
        </p:nvSpPr>
        <p:spPr/>
        <p:txBody>
          <a:bodyPr/>
          <a:lstStyle/>
          <a:p>
            <a:r>
              <a:rPr lang="en-US" altLang="zh-CN" dirty="0"/>
              <a:t>Process</a:t>
            </a:r>
            <a:r>
              <a:rPr lang="zh-CN" altLang="en-US" dirty="0"/>
              <a:t> </a:t>
            </a:r>
            <a:r>
              <a:rPr lang="en-US" altLang="zh-CN" dirty="0"/>
              <a:t>Tree</a:t>
            </a:r>
            <a:r>
              <a:rPr lang="zh-CN" altLang="en-US" dirty="0"/>
              <a:t> </a:t>
            </a:r>
            <a:endParaRPr lang="en-US" dirty="0"/>
          </a:p>
        </p:txBody>
      </p:sp>
      <p:sp>
        <p:nvSpPr>
          <p:cNvPr id="3" name="内容占位符 2">
            <a:extLst>
              <a:ext uri="{FF2B5EF4-FFF2-40B4-BE49-F238E27FC236}">
                <a16:creationId xmlns:a16="http://schemas.microsoft.com/office/drawing/2014/main" id="{883494B4-6669-1A64-3FEA-ACA3EA2C93A1}"/>
              </a:ext>
            </a:extLst>
          </p:cNvPr>
          <p:cNvSpPr>
            <a:spLocks noGrp="1"/>
          </p:cNvSpPr>
          <p:nvPr>
            <p:ph idx="1"/>
          </p:nvPr>
        </p:nvSpPr>
        <p:spPr/>
        <p:txBody>
          <a:bodyPr/>
          <a:lstStyle/>
          <a:p>
            <a:r>
              <a:rPr lang="en-US" altLang="zh-CN" dirty="0"/>
              <a:t>%</a:t>
            </a:r>
            <a:r>
              <a:rPr lang="zh-CN" altLang="en-US" dirty="0"/>
              <a:t> </a:t>
            </a:r>
            <a:r>
              <a:rPr lang="en-US" altLang="zh-CN" dirty="0" err="1"/>
              <a:t>pstree</a:t>
            </a:r>
            <a:r>
              <a:rPr lang="zh-CN" altLang="en-US" dirty="0"/>
              <a:t> </a:t>
            </a:r>
            <a:r>
              <a:rPr lang="en-US" altLang="zh-CN" dirty="0"/>
              <a:t>(to</a:t>
            </a:r>
            <a:r>
              <a:rPr lang="zh-CN" altLang="en-US" dirty="0"/>
              <a:t> </a:t>
            </a:r>
            <a:r>
              <a:rPr lang="en-US" altLang="zh-CN" dirty="0"/>
              <a:t>show</a:t>
            </a:r>
            <a:r>
              <a:rPr lang="zh-CN" altLang="en-US" dirty="0"/>
              <a:t> </a:t>
            </a:r>
            <a:r>
              <a:rPr lang="en-US" altLang="zh-CN" dirty="0"/>
              <a:t>the</a:t>
            </a:r>
            <a:r>
              <a:rPr lang="zh-CN" altLang="en-US" dirty="0"/>
              <a:t> </a:t>
            </a:r>
            <a:r>
              <a:rPr lang="en-US" altLang="zh-CN" dirty="0"/>
              <a:t>process</a:t>
            </a:r>
            <a:r>
              <a:rPr lang="zh-CN" altLang="en-US" dirty="0"/>
              <a:t> </a:t>
            </a:r>
            <a:r>
              <a:rPr lang="en-US" altLang="zh-CN" dirty="0"/>
              <a:t>tree in a hierarchy)</a:t>
            </a:r>
          </a:p>
          <a:p>
            <a:endParaRPr lang="en-US" dirty="0"/>
          </a:p>
          <a:p>
            <a:endParaRPr lang="en-US" dirty="0"/>
          </a:p>
          <a:p>
            <a:endParaRPr lang="en-US" dirty="0"/>
          </a:p>
          <a:p>
            <a:endParaRPr lang="en-US" dirty="0"/>
          </a:p>
          <a:p>
            <a:endParaRPr lang="en-US" dirty="0"/>
          </a:p>
          <a:p>
            <a:r>
              <a:rPr lang="en-US" altLang="zh-CN" dirty="0"/>
              <a:t>%</a:t>
            </a:r>
            <a:r>
              <a:rPr lang="zh-CN" altLang="en-US" dirty="0"/>
              <a:t> </a:t>
            </a:r>
            <a:r>
              <a:rPr lang="en-US" altLang="zh-CN" dirty="0" err="1"/>
              <a:t>ps</a:t>
            </a:r>
            <a:r>
              <a:rPr lang="zh-CN" altLang="en-US" dirty="0"/>
              <a:t> </a:t>
            </a:r>
            <a:r>
              <a:rPr lang="en-US" altLang="zh-CN" dirty="0"/>
              <a:t>(to</a:t>
            </a:r>
            <a:r>
              <a:rPr lang="zh-CN" altLang="en-US" dirty="0"/>
              <a:t> </a:t>
            </a:r>
            <a:r>
              <a:rPr lang="en-US" altLang="zh-CN" dirty="0"/>
              <a:t>show</a:t>
            </a:r>
            <a:r>
              <a:rPr lang="zh-CN" altLang="en-US" dirty="0"/>
              <a:t> </a:t>
            </a:r>
            <a:r>
              <a:rPr lang="en-US" altLang="zh-CN" dirty="0"/>
              <a:t>all</a:t>
            </a:r>
            <a:r>
              <a:rPr lang="zh-CN" altLang="en-US" dirty="0"/>
              <a:t> </a:t>
            </a:r>
            <a:r>
              <a:rPr lang="en-US" altLang="zh-CN" dirty="0"/>
              <a:t>processes as a flat list)</a:t>
            </a:r>
            <a:endParaRPr lang="en-US" dirty="0"/>
          </a:p>
        </p:txBody>
      </p:sp>
      <p:sp>
        <p:nvSpPr>
          <p:cNvPr id="4" name="页脚占位符 3">
            <a:extLst>
              <a:ext uri="{FF2B5EF4-FFF2-40B4-BE49-F238E27FC236}">
                <a16:creationId xmlns:a16="http://schemas.microsoft.com/office/drawing/2014/main" id="{3F92FC57-F65E-53DD-575E-BBFA6A4C93F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图片 5">
            <a:extLst>
              <a:ext uri="{FF2B5EF4-FFF2-40B4-BE49-F238E27FC236}">
                <a16:creationId xmlns:a16="http://schemas.microsoft.com/office/drawing/2014/main" id="{2E20B83F-38AB-8759-35F7-F8B45B60932C}"/>
              </a:ext>
            </a:extLst>
          </p:cNvPr>
          <p:cNvPicPr>
            <a:picLocks noChangeAspect="1"/>
          </p:cNvPicPr>
          <p:nvPr/>
        </p:nvPicPr>
        <p:blipFill rotWithShape="1">
          <a:blip r:embed="rId3"/>
          <a:srcRect t="7065"/>
          <a:stretch/>
        </p:blipFill>
        <p:spPr>
          <a:xfrm>
            <a:off x="2082473" y="1835446"/>
            <a:ext cx="7772400" cy="1439318"/>
          </a:xfrm>
          <a:prstGeom prst="rect">
            <a:avLst/>
          </a:prstGeom>
        </p:spPr>
      </p:pic>
      <p:pic>
        <p:nvPicPr>
          <p:cNvPr id="7" name="图片 6">
            <a:extLst>
              <a:ext uri="{FF2B5EF4-FFF2-40B4-BE49-F238E27FC236}">
                <a16:creationId xmlns:a16="http://schemas.microsoft.com/office/drawing/2014/main" id="{1DF8BD7B-77B6-DCBB-87FD-8920DC7D65EC}"/>
              </a:ext>
            </a:extLst>
          </p:cNvPr>
          <p:cNvPicPr>
            <a:picLocks noChangeAspect="1"/>
          </p:cNvPicPr>
          <p:nvPr/>
        </p:nvPicPr>
        <p:blipFill>
          <a:blip r:embed="rId4"/>
          <a:stretch>
            <a:fillRect/>
          </a:stretch>
        </p:blipFill>
        <p:spPr>
          <a:xfrm>
            <a:off x="1612135" y="4442467"/>
            <a:ext cx="8967730" cy="1470592"/>
          </a:xfrm>
          <a:prstGeom prst="rect">
            <a:avLst/>
          </a:prstGeom>
        </p:spPr>
      </p:pic>
    </p:spTree>
    <p:extLst>
      <p:ext uri="{BB962C8B-B14F-4D97-AF65-F5344CB8AC3E}">
        <p14:creationId xmlns:p14="http://schemas.microsoft.com/office/powerpoint/2010/main" val="424096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95BB-B47F-0C17-A382-2C31408FF364}"/>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91D43543-5660-4601-4FBD-5018CB606F49}"/>
              </a:ext>
            </a:extLst>
          </p:cNvPr>
          <p:cNvSpPr>
            <a:spLocks noGrp="1"/>
          </p:cNvSpPr>
          <p:nvPr>
            <p:ph idx="1"/>
          </p:nvPr>
        </p:nvSpPr>
        <p:spPr/>
        <p:txBody>
          <a:bodyPr>
            <a:normAutofit/>
          </a:bodyPr>
          <a:lstStyle/>
          <a:p>
            <a:r>
              <a:rPr lang="en-US" altLang="zh-CN" b="1" dirty="0">
                <a:solidFill>
                  <a:srgbClr val="0070C0"/>
                </a:solidFill>
              </a:rPr>
              <a:t>User</a:t>
            </a:r>
            <a:r>
              <a:rPr lang="zh-CN" altLang="en-US" b="1" dirty="0">
                <a:solidFill>
                  <a:srgbClr val="0070C0"/>
                </a:solidFill>
              </a:rPr>
              <a:t> </a:t>
            </a:r>
            <a:r>
              <a:rPr lang="en-US" altLang="zh-CN" b="1" dirty="0">
                <a:solidFill>
                  <a:srgbClr val="0070C0"/>
                </a:solidFill>
              </a:rPr>
              <a:t>mode</a:t>
            </a:r>
            <a:r>
              <a:rPr lang="en-US" altLang="zh-CN" dirty="0"/>
              <a:t>:</a:t>
            </a:r>
            <a:r>
              <a:rPr lang="zh-CN" altLang="en-US" dirty="0"/>
              <a:t> </a:t>
            </a:r>
            <a:r>
              <a:rPr lang="en-US" altLang="zh-CN" dirty="0"/>
              <a:t>restricted,</a:t>
            </a:r>
            <a:r>
              <a:rPr lang="zh-CN" altLang="en-US" dirty="0"/>
              <a:t> </a:t>
            </a:r>
            <a:r>
              <a:rPr lang="en-US" altLang="zh-CN" dirty="0"/>
              <a:t>limited</a:t>
            </a:r>
            <a:r>
              <a:rPr lang="zh-CN" altLang="en-US" dirty="0"/>
              <a:t> </a:t>
            </a:r>
            <a:r>
              <a:rPr lang="en-US" altLang="zh-CN" dirty="0"/>
              <a:t>operations</a:t>
            </a:r>
          </a:p>
          <a:p>
            <a:pPr lvl="1"/>
            <a:r>
              <a:rPr lang="en-US" altLang="zh-CN" dirty="0"/>
              <a:t>Processes</a:t>
            </a:r>
            <a:r>
              <a:rPr lang="zh-CN" altLang="en-US" dirty="0"/>
              <a:t> </a:t>
            </a:r>
            <a:r>
              <a:rPr lang="en-US" altLang="zh-CN" dirty="0"/>
              <a:t>start</a:t>
            </a:r>
            <a:r>
              <a:rPr lang="zh-CN" altLang="en-US" dirty="0"/>
              <a:t> </a:t>
            </a:r>
            <a:r>
              <a:rPr lang="en-US" altLang="zh-CN" dirty="0"/>
              <a:t>in</a:t>
            </a:r>
            <a:r>
              <a:rPr lang="zh-CN" altLang="en-US" dirty="0"/>
              <a:t> </a:t>
            </a:r>
            <a:r>
              <a:rPr lang="en-US" altLang="zh-CN" dirty="0"/>
              <a:t>user</a:t>
            </a:r>
            <a:r>
              <a:rPr lang="zh-CN" altLang="en-US" dirty="0"/>
              <a:t> </a:t>
            </a:r>
            <a:r>
              <a:rPr lang="en-US" altLang="zh-CN" dirty="0"/>
              <a:t>mode</a:t>
            </a:r>
          </a:p>
          <a:p>
            <a:r>
              <a:rPr lang="en-US" altLang="zh-CN" b="1" dirty="0">
                <a:solidFill>
                  <a:srgbClr val="FF0000"/>
                </a:solidFill>
              </a:rPr>
              <a:t>Kernel</a:t>
            </a:r>
            <a:r>
              <a:rPr lang="zh-CN" altLang="en-US" b="1" dirty="0">
                <a:solidFill>
                  <a:srgbClr val="FF0000"/>
                </a:solidFill>
              </a:rPr>
              <a:t> </a:t>
            </a:r>
            <a:r>
              <a:rPr lang="en-US" altLang="zh-CN" b="1" dirty="0">
                <a:solidFill>
                  <a:srgbClr val="FF0000"/>
                </a:solidFill>
              </a:rPr>
              <a:t>mode</a:t>
            </a:r>
            <a:r>
              <a:rPr lang="en-US" altLang="zh-CN" dirty="0"/>
              <a:t>:</a:t>
            </a:r>
            <a:r>
              <a:rPr lang="zh-CN" altLang="en-US" dirty="0"/>
              <a:t> </a:t>
            </a:r>
            <a:r>
              <a:rPr lang="en-US" altLang="zh-CN" dirty="0"/>
              <a:t>privileged,</a:t>
            </a:r>
            <a:r>
              <a:rPr lang="zh-CN" altLang="en-US" dirty="0"/>
              <a:t> </a:t>
            </a:r>
            <a:r>
              <a:rPr lang="en-US" altLang="zh-CN" dirty="0"/>
              <a:t>not</a:t>
            </a:r>
            <a:r>
              <a:rPr lang="zh-CN" altLang="en-US" dirty="0"/>
              <a:t> </a:t>
            </a:r>
            <a:r>
              <a:rPr lang="en-US" altLang="zh-CN" dirty="0"/>
              <a:t>restricted</a:t>
            </a:r>
          </a:p>
          <a:p>
            <a:pPr lvl="1"/>
            <a:r>
              <a:rPr lang="en-US" altLang="zh-CN" dirty="0"/>
              <a:t>OS</a:t>
            </a:r>
            <a:r>
              <a:rPr lang="zh-CN" altLang="en-US" dirty="0"/>
              <a:t> </a:t>
            </a:r>
            <a:r>
              <a:rPr lang="en-US" altLang="zh-CN" dirty="0"/>
              <a:t>starts</a:t>
            </a:r>
            <a:r>
              <a:rPr lang="zh-CN" altLang="en-US" dirty="0"/>
              <a:t> </a:t>
            </a:r>
            <a:r>
              <a:rPr lang="en-US" altLang="zh-CN" dirty="0"/>
              <a:t>in</a:t>
            </a:r>
            <a:r>
              <a:rPr lang="zh-CN" altLang="en-US" dirty="0"/>
              <a:t> </a:t>
            </a:r>
            <a:r>
              <a:rPr lang="en-US" altLang="zh-CN" dirty="0"/>
              <a:t>kernel</a:t>
            </a:r>
            <a:r>
              <a:rPr lang="zh-CN" altLang="en-US" dirty="0"/>
              <a:t> </a:t>
            </a:r>
            <a:r>
              <a:rPr lang="en-US" altLang="zh-CN" dirty="0"/>
              <a:t>mode</a:t>
            </a:r>
          </a:p>
          <a:p>
            <a:endParaRPr lang="en-US" dirty="0"/>
          </a:p>
          <a:p>
            <a:r>
              <a:rPr lang="en-US" altLang="zh-CN" dirty="0"/>
              <a:t>What</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wants</a:t>
            </a:r>
            <a:r>
              <a:rPr lang="zh-CN" altLang="en-US" dirty="0"/>
              <a:t> </a:t>
            </a:r>
            <a:r>
              <a:rPr lang="en-US" altLang="zh-CN" dirty="0"/>
              <a:t>to</a:t>
            </a:r>
            <a:r>
              <a:rPr lang="zh-CN" altLang="en-US" dirty="0"/>
              <a:t> </a:t>
            </a:r>
            <a:r>
              <a:rPr lang="en-US" altLang="zh-CN" dirty="0"/>
              <a:t>perform</a:t>
            </a:r>
            <a:r>
              <a:rPr lang="zh-CN" altLang="en-US" dirty="0"/>
              <a:t> </a:t>
            </a:r>
            <a:r>
              <a:rPr lang="en-US" altLang="zh-CN" dirty="0"/>
              <a:t>some</a:t>
            </a:r>
            <a:r>
              <a:rPr lang="zh-CN" altLang="en-US" dirty="0"/>
              <a:t> </a:t>
            </a:r>
            <a:r>
              <a:rPr lang="en-US" altLang="zh-CN" dirty="0"/>
              <a:t>restricted</a:t>
            </a:r>
            <a:r>
              <a:rPr lang="zh-CN" altLang="en-US" dirty="0"/>
              <a:t> </a:t>
            </a:r>
            <a:r>
              <a:rPr lang="en-US" altLang="zh-CN" dirty="0"/>
              <a:t>operations?</a:t>
            </a:r>
          </a:p>
          <a:p>
            <a:pPr lvl="1"/>
            <a:r>
              <a:rPr lang="en-US" altLang="zh-CN" b="1" dirty="0">
                <a:solidFill>
                  <a:srgbClr val="0070C0"/>
                </a:solidFill>
              </a:rPr>
              <a:t>System</a:t>
            </a:r>
            <a:r>
              <a:rPr lang="zh-CN" altLang="en-US" b="1" dirty="0">
                <a:solidFill>
                  <a:srgbClr val="0070C0"/>
                </a:solidFill>
              </a:rPr>
              <a:t> </a:t>
            </a:r>
            <a:r>
              <a:rPr lang="en-US" altLang="zh-CN" b="1" dirty="0">
                <a:solidFill>
                  <a:srgbClr val="0070C0"/>
                </a:solidFill>
              </a:rPr>
              <a:t>calls:</a:t>
            </a:r>
            <a:r>
              <a:rPr lang="zh-CN" altLang="en-US" b="1" dirty="0">
                <a:solidFill>
                  <a:srgbClr val="0070C0"/>
                </a:solidFill>
              </a:rPr>
              <a:t> </a:t>
            </a:r>
            <a:r>
              <a:rPr lang="en-US" altLang="zh-CN" dirty="0"/>
              <a:t>Allow</a:t>
            </a:r>
            <a:r>
              <a:rPr lang="zh-CN" altLang="en-US" dirty="0"/>
              <a:t> </a:t>
            </a:r>
            <a:r>
              <a:rPr lang="en-US" altLang="zh-CN" dirty="0"/>
              <a:t>the</a:t>
            </a:r>
            <a:r>
              <a:rPr lang="zh-CN" altLang="en-US" dirty="0"/>
              <a:t> </a:t>
            </a:r>
            <a:r>
              <a:rPr lang="en-US" altLang="zh-CN" dirty="0"/>
              <a:t>kernel</a:t>
            </a:r>
            <a:r>
              <a:rPr lang="zh-CN" altLang="en-US" dirty="0"/>
              <a:t> </a:t>
            </a:r>
            <a:r>
              <a:rPr lang="en-US" altLang="zh-CN" dirty="0"/>
              <a:t>services</a:t>
            </a:r>
            <a:r>
              <a:rPr lang="zh-CN" altLang="en-US" dirty="0"/>
              <a:t> </a:t>
            </a:r>
            <a:r>
              <a:rPr lang="en-US" altLang="zh-CN" dirty="0"/>
              <a:t>to</a:t>
            </a:r>
            <a:r>
              <a:rPr lang="zh-CN" altLang="en-US" dirty="0"/>
              <a:t> </a:t>
            </a:r>
            <a:r>
              <a:rPr lang="en-US" altLang="zh-CN" dirty="0"/>
              <a:t>provide</a:t>
            </a:r>
            <a:r>
              <a:rPr lang="zh-CN" altLang="en-US" dirty="0"/>
              <a:t> </a:t>
            </a:r>
            <a:r>
              <a:rPr lang="en-US" altLang="zh-CN" dirty="0"/>
              <a:t>some</a:t>
            </a:r>
            <a:r>
              <a:rPr lang="zh-CN" altLang="en-US" dirty="0"/>
              <a:t> </a:t>
            </a:r>
            <a:r>
              <a:rPr lang="en-US" altLang="zh-CN" dirty="0"/>
              <a:t>functionalities</a:t>
            </a:r>
            <a:r>
              <a:rPr lang="zh-CN" altLang="en-US" dirty="0"/>
              <a:t> </a:t>
            </a:r>
            <a:r>
              <a:rPr lang="en-US" altLang="zh-CN" dirty="0"/>
              <a:t>to</a:t>
            </a:r>
            <a:r>
              <a:rPr lang="zh-CN" altLang="en-US" dirty="0"/>
              <a:t> </a:t>
            </a:r>
            <a:r>
              <a:rPr lang="en-US" altLang="zh-CN" dirty="0"/>
              <a:t>user</a:t>
            </a:r>
            <a:r>
              <a:rPr lang="zh-CN" altLang="en-US" dirty="0"/>
              <a:t> </a:t>
            </a:r>
            <a:r>
              <a:rPr lang="en-US" altLang="zh-CN" dirty="0"/>
              <a:t>programs</a:t>
            </a:r>
            <a:endParaRPr lang="en-US" dirty="0"/>
          </a:p>
        </p:txBody>
      </p:sp>
      <p:sp>
        <p:nvSpPr>
          <p:cNvPr id="4" name="页脚占位符 3">
            <a:extLst>
              <a:ext uri="{FF2B5EF4-FFF2-40B4-BE49-F238E27FC236}">
                <a16:creationId xmlns:a16="http://schemas.microsoft.com/office/drawing/2014/main" id="{69DFB8A3-E1BE-C334-A263-0CE5196DCBE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705927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D7E4-02AD-BEC4-FB12-9D447A63F432}"/>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EEADE77D-C9B0-BC37-6639-E5FD1A7A5D3A}"/>
              </a:ext>
            </a:extLst>
          </p:cNvPr>
          <p:cNvSpPr>
            <a:spLocks noGrp="1"/>
          </p:cNvSpPr>
          <p:nvPr>
            <p:ph idx="1"/>
          </p:nvPr>
        </p:nvSpPr>
        <p:spPr/>
        <p:txBody>
          <a:bodyPr/>
          <a:lstStyle/>
          <a:p>
            <a:r>
              <a:rPr lang="en-US" altLang="zh-CN" sz="2000" dirty="0"/>
              <a:t>A</a:t>
            </a:r>
            <a:r>
              <a:rPr lang="zh-CN" altLang="en-US" sz="2000" dirty="0"/>
              <a:t> </a:t>
            </a:r>
            <a:r>
              <a:rPr lang="en-US" altLang="zh-CN" sz="2000" dirty="0"/>
              <a:t>process</a:t>
            </a:r>
            <a:r>
              <a:rPr lang="zh-CN" altLang="en-US" sz="2000" dirty="0"/>
              <a:t> </a:t>
            </a:r>
            <a:r>
              <a:rPr lang="en-US" altLang="zh-CN" sz="2000" dirty="0"/>
              <a:t>starts</a:t>
            </a:r>
            <a:r>
              <a:rPr lang="zh-CN" altLang="en-US" sz="2000" dirty="0"/>
              <a:t> </a:t>
            </a:r>
            <a:r>
              <a:rPr lang="en-US" altLang="zh-CN" sz="2000" dirty="0"/>
              <a:t>in</a:t>
            </a:r>
            <a:r>
              <a:rPr lang="zh-CN" altLang="en-US" sz="2000" dirty="0"/>
              <a:t> </a:t>
            </a:r>
            <a:r>
              <a:rPr lang="en-US" altLang="zh-CN" sz="2000" b="1" dirty="0">
                <a:solidFill>
                  <a:srgbClr val="0070C0"/>
                </a:solidFill>
              </a:rPr>
              <a:t>user</a:t>
            </a:r>
            <a:r>
              <a:rPr lang="zh-CN" altLang="en-US" sz="2000" b="1" dirty="0">
                <a:solidFill>
                  <a:srgbClr val="0070C0"/>
                </a:solidFill>
              </a:rPr>
              <a:t> </a:t>
            </a:r>
            <a:r>
              <a:rPr lang="en-US" altLang="zh-CN" sz="2000" b="1" dirty="0">
                <a:solidFill>
                  <a:srgbClr val="0070C0"/>
                </a:solidFill>
              </a:rPr>
              <a:t>mode</a:t>
            </a:r>
          </a:p>
          <a:p>
            <a:r>
              <a:rPr lang="en-US" altLang="zh-CN" sz="2000" dirty="0"/>
              <a:t>If</a:t>
            </a:r>
            <a:r>
              <a:rPr lang="zh-CN" altLang="en-US" sz="2000" dirty="0"/>
              <a:t> </a:t>
            </a:r>
            <a:r>
              <a:rPr lang="en-US" altLang="zh-CN" sz="2000" dirty="0"/>
              <a:t>it</a:t>
            </a:r>
            <a:r>
              <a:rPr lang="zh-CN" altLang="en-US" sz="2000" dirty="0"/>
              <a:t> </a:t>
            </a:r>
            <a:r>
              <a:rPr lang="en-US" altLang="zh-CN" sz="2000" dirty="0"/>
              <a:t>needs</a:t>
            </a:r>
            <a:r>
              <a:rPr lang="zh-CN" altLang="en-US" sz="2000" dirty="0"/>
              <a:t> </a:t>
            </a:r>
            <a:r>
              <a:rPr lang="en-US" altLang="zh-CN" sz="2000" dirty="0"/>
              <a:t>to</a:t>
            </a:r>
            <a:r>
              <a:rPr lang="zh-CN" altLang="en-US" sz="2000" dirty="0"/>
              <a:t> </a:t>
            </a:r>
            <a:r>
              <a:rPr lang="en-US" altLang="zh-CN" sz="2000" dirty="0"/>
              <a:t>perform</a:t>
            </a:r>
            <a:r>
              <a:rPr lang="zh-CN" altLang="en-US" sz="2000" dirty="0"/>
              <a:t> </a:t>
            </a:r>
            <a:r>
              <a:rPr lang="en-US" altLang="zh-CN" sz="2000" dirty="0"/>
              <a:t>a</a:t>
            </a:r>
            <a:r>
              <a:rPr lang="zh-CN" altLang="en-US" sz="2000" dirty="0"/>
              <a:t> </a:t>
            </a:r>
            <a:r>
              <a:rPr lang="en-US" altLang="zh-CN" sz="2000" dirty="0"/>
              <a:t>restricted</a:t>
            </a:r>
            <a:r>
              <a:rPr lang="zh-CN" altLang="en-US" sz="2000" dirty="0"/>
              <a:t> </a:t>
            </a:r>
            <a:r>
              <a:rPr lang="en-US" altLang="zh-CN" sz="2000" dirty="0"/>
              <a:t>operation,</a:t>
            </a:r>
            <a:r>
              <a:rPr lang="zh-CN" altLang="en-US" sz="2000" dirty="0"/>
              <a:t> </a:t>
            </a:r>
            <a:r>
              <a:rPr lang="en-US" altLang="zh-CN" sz="2000" dirty="0"/>
              <a:t>it</a:t>
            </a:r>
            <a:r>
              <a:rPr lang="zh-CN" altLang="en-US" sz="2000" dirty="0"/>
              <a:t> </a:t>
            </a:r>
            <a:r>
              <a:rPr lang="en-US" altLang="zh-CN" sz="2000" dirty="0"/>
              <a:t>calls</a:t>
            </a:r>
            <a:r>
              <a:rPr lang="zh-CN" altLang="en-US" sz="2000" dirty="0"/>
              <a:t> </a:t>
            </a:r>
            <a:r>
              <a:rPr lang="en-US" altLang="zh-CN" sz="2000" dirty="0"/>
              <a:t>a</a:t>
            </a:r>
            <a:r>
              <a:rPr lang="zh-CN" altLang="en-US" sz="2000" dirty="0"/>
              <a:t> </a:t>
            </a:r>
            <a:r>
              <a:rPr lang="en-US" altLang="zh-CN" sz="2000" dirty="0"/>
              <a:t>system</a:t>
            </a:r>
            <a:r>
              <a:rPr lang="zh-CN" altLang="en-US" sz="2000" dirty="0"/>
              <a:t> </a:t>
            </a:r>
            <a:r>
              <a:rPr lang="en-US" altLang="zh-CN" sz="2000" dirty="0"/>
              <a:t>call</a:t>
            </a:r>
            <a:r>
              <a:rPr lang="zh-CN" altLang="en-US" sz="2000" dirty="0"/>
              <a:t> </a:t>
            </a:r>
            <a:r>
              <a:rPr lang="en-US" altLang="zh-CN" sz="2000" dirty="0"/>
              <a:t>by</a:t>
            </a:r>
            <a:r>
              <a:rPr lang="zh-CN" altLang="en-US" sz="2000" dirty="0"/>
              <a:t> </a:t>
            </a:r>
            <a:r>
              <a:rPr lang="en-US" altLang="zh-CN" sz="2000" dirty="0"/>
              <a:t>executing</a:t>
            </a:r>
            <a:r>
              <a:rPr lang="zh-CN" altLang="en-US" sz="2000" dirty="0"/>
              <a:t> </a:t>
            </a:r>
            <a:r>
              <a:rPr lang="en-US" altLang="zh-CN" sz="2000" dirty="0"/>
              <a:t>a</a:t>
            </a:r>
            <a:r>
              <a:rPr lang="zh-CN" altLang="en-US" sz="2000" dirty="0"/>
              <a:t> </a:t>
            </a:r>
            <a:r>
              <a:rPr lang="en-US" altLang="zh-CN" sz="2000" b="1" dirty="0">
                <a:solidFill>
                  <a:srgbClr val="0070C0"/>
                </a:solidFill>
              </a:rPr>
              <a:t>trap</a:t>
            </a:r>
            <a:r>
              <a:rPr lang="zh-CN" altLang="en-US" sz="2000" b="1" dirty="0">
                <a:solidFill>
                  <a:srgbClr val="0070C0"/>
                </a:solidFill>
              </a:rPr>
              <a:t> </a:t>
            </a:r>
            <a:r>
              <a:rPr lang="en-US" altLang="zh-CN" sz="2000" b="1" dirty="0">
                <a:solidFill>
                  <a:srgbClr val="0070C0"/>
                </a:solidFill>
              </a:rPr>
              <a:t>instruction</a:t>
            </a:r>
            <a:r>
              <a:rPr lang="en-US" altLang="zh-CN" sz="2000" dirty="0"/>
              <a:t>.</a:t>
            </a:r>
            <a:r>
              <a:rPr lang="zh-CN" altLang="en-US" sz="2000" dirty="0"/>
              <a:t> </a:t>
            </a:r>
            <a:endParaRPr lang="en-US" altLang="zh-CN" sz="2000" dirty="0"/>
          </a:p>
          <a:p>
            <a:r>
              <a:rPr lang="en-US" altLang="zh-CN" sz="2000" dirty="0"/>
              <a:t>The</a:t>
            </a:r>
            <a:r>
              <a:rPr lang="zh-CN" altLang="en-US" sz="2000" dirty="0"/>
              <a:t> </a:t>
            </a:r>
            <a:r>
              <a:rPr lang="en-US" altLang="zh-CN" sz="2000" dirty="0"/>
              <a:t>state</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calling</a:t>
            </a:r>
            <a:r>
              <a:rPr lang="zh-CN" altLang="en-US" sz="2000" dirty="0"/>
              <a:t> </a:t>
            </a:r>
            <a:r>
              <a:rPr lang="en-US" altLang="zh-CN" sz="2000" dirty="0"/>
              <a:t>process</a:t>
            </a:r>
            <a:r>
              <a:rPr lang="zh-CN" altLang="en-US" sz="2000" dirty="0"/>
              <a:t> </a:t>
            </a:r>
            <a:r>
              <a:rPr lang="en-US" altLang="zh-CN" sz="2000" dirty="0"/>
              <a:t>are</a:t>
            </a:r>
            <a:r>
              <a:rPr lang="zh-CN" altLang="en-US" sz="2000" dirty="0"/>
              <a:t> </a:t>
            </a:r>
            <a:r>
              <a:rPr lang="en-US" altLang="zh-CN" sz="2000" dirty="0"/>
              <a:t>stored,</a:t>
            </a:r>
            <a:r>
              <a:rPr lang="zh-CN" altLang="en-US" sz="2000" dirty="0"/>
              <a:t> </a:t>
            </a:r>
            <a:r>
              <a:rPr lang="en-US" altLang="zh-CN" sz="2000" dirty="0"/>
              <a:t>the</a:t>
            </a:r>
            <a:r>
              <a:rPr lang="zh-CN" altLang="en-US" sz="2000" dirty="0"/>
              <a:t> </a:t>
            </a:r>
            <a:r>
              <a:rPr lang="en-US" altLang="zh-CN" sz="2000" dirty="0"/>
              <a:t>system</a:t>
            </a:r>
            <a:r>
              <a:rPr lang="zh-CN" altLang="en-US" sz="2000" dirty="0"/>
              <a:t> </a:t>
            </a:r>
            <a:r>
              <a:rPr lang="en-US" altLang="zh-CN" sz="2000" dirty="0"/>
              <a:t>enters</a:t>
            </a:r>
            <a:r>
              <a:rPr lang="zh-CN" altLang="en-US" sz="2000" dirty="0"/>
              <a:t> </a:t>
            </a:r>
            <a:r>
              <a:rPr lang="en-US" altLang="zh-CN" sz="2000" b="1" dirty="0">
                <a:solidFill>
                  <a:srgbClr val="FF0000"/>
                </a:solidFill>
              </a:rPr>
              <a:t>kernel</a:t>
            </a:r>
            <a:r>
              <a:rPr lang="zh-CN" altLang="en-US" sz="2000" b="1" dirty="0">
                <a:solidFill>
                  <a:srgbClr val="FF0000"/>
                </a:solidFill>
              </a:rPr>
              <a:t> </a:t>
            </a:r>
            <a:r>
              <a:rPr lang="en-US" altLang="zh-CN" sz="2000" b="1" dirty="0">
                <a:solidFill>
                  <a:srgbClr val="FF0000"/>
                </a:solidFill>
              </a:rPr>
              <a:t>mode</a:t>
            </a:r>
            <a:r>
              <a:rPr lang="en-US" altLang="zh-CN" sz="2000" dirty="0"/>
              <a:t>,</a:t>
            </a:r>
            <a:r>
              <a:rPr lang="zh-CN" altLang="en-US" sz="2000" dirty="0"/>
              <a:t> </a:t>
            </a:r>
            <a:r>
              <a:rPr lang="en-US" altLang="zh-CN" sz="2000" dirty="0"/>
              <a:t>OS</a:t>
            </a:r>
            <a:r>
              <a:rPr lang="zh-CN" altLang="en-US" sz="2000" dirty="0"/>
              <a:t> </a:t>
            </a:r>
            <a:r>
              <a:rPr lang="en-US" altLang="zh-CN" sz="2000" dirty="0"/>
              <a:t>completes</a:t>
            </a:r>
            <a:r>
              <a:rPr lang="zh-CN" altLang="en-US" sz="2000" dirty="0"/>
              <a:t> </a:t>
            </a:r>
            <a:r>
              <a:rPr lang="en-US" altLang="zh-CN" sz="2000" dirty="0"/>
              <a:t>the</a:t>
            </a:r>
            <a:r>
              <a:rPr lang="zh-CN" altLang="en-US" sz="2000" dirty="0"/>
              <a:t> </a:t>
            </a:r>
            <a:r>
              <a:rPr lang="en-US" altLang="zh-CN" sz="2000" dirty="0" err="1"/>
              <a:t>syscall</a:t>
            </a:r>
            <a:r>
              <a:rPr lang="zh-CN" altLang="en-US" sz="2000" dirty="0"/>
              <a:t> </a:t>
            </a:r>
            <a:r>
              <a:rPr lang="en-US" altLang="zh-CN" sz="2000" dirty="0"/>
              <a:t>work.</a:t>
            </a:r>
          </a:p>
          <a:p>
            <a:r>
              <a:rPr lang="en-US" altLang="zh-CN" sz="2000" b="1" dirty="0">
                <a:solidFill>
                  <a:srgbClr val="0070C0"/>
                </a:solidFill>
              </a:rPr>
              <a:t>Return</a:t>
            </a:r>
            <a:r>
              <a:rPr lang="zh-CN" altLang="en-US" sz="2000" b="1" dirty="0">
                <a:solidFill>
                  <a:srgbClr val="0070C0"/>
                </a:solidFill>
              </a:rPr>
              <a:t> </a:t>
            </a:r>
            <a:r>
              <a:rPr lang="en-US" altLang="zh-CN" sz="2000" b="1" dirty="0">
                <a:solidFill>
                  <a:srgbClr val="0070C0"/>
                </a:solidFill>
              </a:rPr>
              <a:t>from</a:t>
            </a:r>
            <a:r>
              <a:rPr lang="zh-CN" altLang="en-US" sz="2000" b="1" dirty="0">
                <a:solidFill>
                  <a:srgbClr val="0070C0"/>
                </a:solidFill>
              </a:rPr>
              <a:t> </a:t>
            </a:r>
            <a:r>
              <a:rPr lang="en-US" altLang="zh-CN" sz="2000" b="1" dirty="0" err="1">
                <a:solidFill>
                  <a:srgbClr val="0070C0"/>
                </a:solidFill>
              </a:rPr>
              <a:t>syscall</a:t>
            </a:r>
            <a:r>
              <a:rPr lang="en-US" altLang="zh-CN" sz="2000" dirty="0">
                <a:solidFill>
                  <a:srgbClr val="0070C0"/>
                </a:solidFill>
              </a:rPr>
              <a:t>,</a:t>
            </a:r>
            <a:r>
              <a:rPr lang="zh-CN" altLang="en-US" sz="2000" dirty="0">
                <a:solidFill>
                  <a:srgbClr val="0070C0"/>
                </a:solidFill>
              </a:rPr>
              <a:t> </a:t>
            </a:r>
            <a:r>
              <a:rPr lang="en-US" altLang="zh-CN" sz="2000" dirty="0"/>
              <a:t>restore</a:t>
            </a:r>
            <a:r>
              <a:rPr lang="zh-CN" altLang="en-US" sz="2000" dirty="0"/>
              <a:t> </a:t>
            </a:r>
            <a:r>
              <a:rPr lang="en-US" altLang="zh-CN" sz="2000" dirty="0"/>
              <a:t>the</a:t>
            </a:r>
            <a:r>
              <a:rPr lang="zh-CN" altLang="en-US" sz="2000" dirty="0"/>
              <a:t> </a:t>
            </a:r>
            <a:r>
              <a:rPr lang="en-US" altLang="zh-CN" sz="2000" dirty="0"/>
              <a:t>states</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resume</a:t>
            </a:r>
            <a:r>
              <a:rPr lang="zh-CN" altLang="en-US" sz="2000" dirty="0"/>
              <a:t> </a:t>
            </a:r>
            <a:r>
              <a:rPr lang="en-US" altLang="zh-CN" sz="2000" dirty="0"/>
              <a:t>the</a:t>
            </a:r>
            <a:r>
              <a:rPr lang="zh-CN" altLang="en-US" sz="2000" dirty="0"/>
              <a:t> </a:t>
            </a:r>
            <a:r>
              <a:rPr lang="en-US" altLang="zh-CN" sz="2000" dirty="0"/>
              <a:t>execution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p>
          <a:p>
            <a:endParaRPr lang="en-US" dirty="0"/>
          </a:p>
        </p:txBody>
      </p:sp>
      <p:pic>
        <p:nvPicPr>
          <p:cNvPr id="4" name="Picture 5">
            <a:extLst>
              <a:ext uri="{FF2B5EF4-FFF2-40B4-BE49-F238E27FC236}">
                <a16:creationId xmlns:a16="http://schemas.microsoft.com/office/drawing/2014/main" id="{9DF49788-DD57-E9AA-4100-6DE3498926C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87616" y="3642692"/>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661CF0C1-7A6D-A792-9708-069317353B40}"/>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343251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F08-87F9-8B59-1A35-AC93BE05DAB4}"/>
              </a:ext>
            </a:extLst>
          </p:cNvPr>
          <p:cNvSpPr>
            <a:spLocks noGrp="1"/>
          </p:cNvSpPr>
          <p:nvPr>
            <p:ph type="title"/>
          </p:nvPr>
        </p:nvSpPr>
        <p:spPr/>
        <p:txBody>
          <a:bodyPr/>
          <a:lstStyle/>
          <a:p>
            <a:r>
              <a:rPr lang="en-GB" dirty="0"/>
              <a:t>Process Scheduling</a:t>
            </a:r>
            <a:endParaRPr lang="en-US" dirty="0"/>
          </a:p>
        </p:txBody>
      </p:sp>
      <p:sp>
        <p:nvSpPr>
          <p:cNvPr id="3" name="内容占位符 2">
            <a:extLst>
              <a:ext uri="{FF2B5EF4-FFF2-40B4-BE49-F238E27FC236}">
                <a16:creationId xmlns:a16="http://schemas.microsoft.com/office/drawing/2014/main" id="{64D7FE28-D51D-DD0B-E4BB-E2EAD4BE495F}"/>
              </a:ext>
            </a:extLst>
          </p:cNvPr>
          <p:cNvSpPr>
            <a:spLocks noGrp="1"/>
          </p:cNvSpPr>
          <p:nvPr>
            <p:ph idx="1"/>
          </p:nvPr>
        </p:nvSpPr>
        <p:spPr/>
        <p:txBody>
          <a:bodyPr/>
          <a:lstStyle/>
          <a:p>
            <a:r>
              <a:rPr lang="en-US" altLang="zh-CN" b="1" dirty="0">
                <a:solidFill>
                  <a:srgbClr val="FF0000"/>
                </a:solidFill>
              </a:rPr>
              <a:t>Switching</a:t>
            </a:r>
            <a:r>
              <a:rPr lang="zh-CN" altLang="en-US" b="1" dirty="0">
                <a:solidFill>
                  <a:srgbClr val="FF0000"/>
                </a:solidFill>
              </a:rPr>
              <a:t> </a:t>
            </a:r>
            <a:r>
              <a:rPr lang="en-US" altLang="zh-CN" b="1" dirty="0">
                <a:solidFill>
                  <a:srgbClr val="FF0000"/>
                </a:solidFill>
              </a:rPr>
              <a:t>Between</a:t>
            </a:r>
            <a:r>
              <a:rPr lang="zh-CN" altLang="en-US" b="1" dirty="0">
                <a:solidFill>
                  <a:srgbClr val="FF0000"/>
                </a:solidFill>
              </a:rPr>
              <a:t> </a:t>
            </a:r>
            <a:r>
              <a:rPr lang="en-US" altLang="zh-CN" b="1" dirty="0">
                <a:solidFill>
                  <a:srgbClr val="FF0000"/>
                </a:solidFill>
              </a:rPr>
              <a:t>Processes</a:t>
            </a:r>
          </a:p>
          <a:p>
            <a:pPr marL="457200" lvl="1" indent="0">
              <a:buNone/>
            </a:pPr>
            <a:endParaRPr lang="en-US" b="1" dirty="0">
              <a:solidFill>
                <a:srgbClr val="FF0000"/>
              </a:solidFill>
            </a:endParaRPr>
          </a:p>
          <a:p>
            <a:r>
              <a:rPr lang="en-US" b="1" dirty="0">
                <a:solidFill>
                  <a:srgbClr val="0070C0"/>
                </a:solidFill>
              </a:rPr>
              <a:t>Coo</a:t>
            </a:r>
            <a:r>
              <a:rPr lang="en-US" altLang="zh-CN" b="1" dirty="0">
                <a:solidFill>
                  <a:srgbClr val="0070C0"/>
                </a:solidFill>
              </a:rPr>
              <a:t>perative</a:t>
            </a:r>
            <a:r>
              <a:rPr lang="zh-CN" altLang="en-US" b="1" dirty="0">
                <a:solidFill>
                  <a:srgbClr val="0070C0"/>
                </a:solidFill>
              </a:rPr>
              <a:t> </a:t>
            </a:r>
            <a:r>
              <a:rPr lang="en-US" altLang="zh-CN" b="1" dirty="0">
                <a:solidFill>
                  <a:srgbClr val="0070C0"/>
                </a:solidFill>
              </a:rPr>
              <a:t>approach</a:t>
            </a:r>
          </a:p>
          <a:p>
            <a:pPr lvl="1"/>
            <a:r>
              <a:rPr lang="en-US" altLang="zh-CN" b="1" dirty="0"/>
              <a:t>Trust</a:t>
            </a:r>
            <a:r>
              <a:rPr lang="zh-CN" altLang="en-US" b="1" dirty="0"/>
              <a:t> </a:t>
            </a:r>
            <a:r>
              <a:rPr lang="en-US" altLang="zh-CN" b="1" dirty="0"/>
              <a:t>process</a:t>
            </a:r>
            <a:r>
              <a:rPr lang="zh-CN" altLang="en-US" b="1" dirty="0"/>
              <a:t> </a:t>
            </a:r>
            <a:r>
              <a:rPr lang="en-US" altLang="zh-CN" b="1" dirty="0"/>
              <a:t>to</a:t>
            </a:r>
            <a:r>
              <a:rPr lang="zh-CN" altLang="en-US" b="1" dirty="0"/>
              <a:t> </a:t>
            </a:r>
            <a:r>
              <a:rPr lang="en-US" altLang="zh-CN" b="1" dirty="0"/>
              <a:t>relinquish</a:t>
            </a:r>
            <a:r>
              <a:rPr lang="zh-CN" altLang="en-US" b="1" dirty="0"/>
              <a:t> </a:t>
            </a:r>
            <a:r>
              <a:rPr lang="en-US" altLang="zh-CN" b="1" dirty="0"/>
              <a:t>processor time</a:t>
            </a:r>
            <a:r>
              <a:rPr lang="zh-CN" altLang="en-US" b="1" dirty="0"/>
              <a:t> </a:t>
            </a:r>
            <a:r>
              <a:rPr lang="en-US" altLang="zh-CN" b="1" dirty="0"/>
              <a:t>to</a:t>
            </a:r>
            <a:r>
              <a:rPr lang="zh-CN" altLang="en-US" b="1" dirty="0"/>
              <a:t> </a:t>
            </a:r>
            <a:r>
              <a:rPr lang="en-US" altLang="zh-CN" b="1" dirty="0"/>
              <a:t>OS</a:t>
            </a:r>
            <a:r>
              <a:rPr lang="zh-CN" altLang="en-US" b="1" dirty="0"/>
              <a:t> </a:t>
            </a:r>
            <a:r>
              <a:rPr lang="en-US" altLang="zh-CN" b="1" dirty="0"/>
              <a:t>through</a:t>
            </a:r>
            <a:r>
              <a:rPr lang="zh-CN" altLang="en-US" b="1" dirty="0"/>
              <a:t> </a:t>
            </a:r>
            <a:r>
              <a:rPr lang="en-US" altLang="zh-CN" b="1" dirty="0"/>
              <a:t>yield()</a:t>
            </a:r>
          </a:p>
          <a:p>
            <a:pPr lvl="1"/>
            <a:endParaRPr lang="en-US" b="1" dirty="0">
              <a:solidFill>
                <a:srgbClr val="FF0000"/>
              </a:solidFill>
            </a:endParaRPr>
          </a:p>
          <a:p>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r>
              <a:rPr lang="en-US" altLang="zh-CN" b="1" dirty="0"/>
              <a:t>The</a:t>
            </a:r>
            <a:r>
              <a:rPr lang="zh-CN" altLang="en-US" b="1" dirty="0"/>
              <a:t> </a:t>
            </a:r>
            <a:r>
              <a:rPr lang="en-US" altLang="zh-CN" b="1" dirty="0"/>
              <a:t>OS</a:t>
            </a:r>
            <a:r>
              <a:rPr lang="zh-CN" altLang="en-US" b="1" dirty="0"/>
              <a:t> </a:t>
            </a:r>
            <a:r>
              <a:rPr lang="en-US" altLang="zh-CN" b="1" dirty="0"/>
              <a:t>takes</a:t>
            </a:r>
            <a:r>
              <a:rPr lang="zh-CN" altLang="en-US" b="1" dirty="0"/>
              <a:t> </a:t>
            </a:r>
            <a:r>
              <a:rPr lang="en-US" altLang="zh-CN" b="1" dirty="0"/>
              <a:t>control periodically,</a:t>
            </a:r>
            <a:r>
              <a:rPr lang="zh-CN" altLang="en-US" b="1" dirty="0"/>
              <a:t> </a:t>
            </a:r>
            <a:r>
              <a:rPr lang="en-US" altLang="zh-CN" b="1" dirty="0"/>
              <a:t>e.g.,</a:t>
            </a:r>
            <a:r>
              <a:rPr lang="zh-CN" altLang="en-US" b="1" dirty="0"/>
              <a:t> </a:t>
            </a:r>
            <a:r>
              <a:rPr lang="en-US" altLang="zh-CN" b="1" dirty="0"/>
              <a:t>timer</a:t>
            </a:r>
            <a:r>
              <a:rPr lang="zh-CN" altLang="en-US" b="1" dirty="0"/>
              <a:t> </a:t>
            </a:r>
            <a:r>
              <a:rPr lang="en-US" altLang="zh-CN" b="1" dirty="0"/>
              <a:t>interrupter</a:t>
            </a:r>
            <a:r>
              <a:rPr lang="zh-CN" altLang="en-US" b="1" dirty="0"/>
              <a:t> </a:t>
            </a:r>
            <a:endParaRPr lang="en-US" altLang="zh-CN" b="1" dirty="0"/>
          </a:p>
          <a:p>
            <a:pPr lvl="1"/>
            <a:endParaRPr lang="en-US" b="1" dirty="0"/>
          </a:p>
        </p:txBody>
      </p:sp>
      <p:sp>
        <p:nvSpPr>
          <p:cNvPr id="4" name="页脚占位符 3">
            <a:extLst>
              <a:ext uri="{FF2B5EF4-FFF2-40B4-BE49-F238E27FC236}">
                <a16:creationId xmlns:a16="http://schemas.microsoft.com/office/drawing/2014/main" id="{E6E37ACA-281C-049F-BE91-61F2D934424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72040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Process 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zh-CN" dirty="0"/>
              <a:t>Process scheduling</a:t>
            </a:r>
          </a:p>
        </p:txBody>
      </p:sp>
      <p:sp>
        <p:nvSpPr>
          <p:cNvPr id="4" name="页脚占位符 3">
            <a:extLst>
              <a:ext uri="{FF2B5EF4-FFF2-40B4-BE49-F238E27FC236}">
                <a16:creationId xmlns:a16="http://schemas.microsoft.com/office/drawing/2014/main" id="{22F2170D-6F52-01FA-E332-D923168C1ED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89959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625A3A2-BF02-A078-EA79-28C3648868B9}"/>
              </a:ext>
            </a:extLst>
          </p:cNvPr>
          <p:cNvSpPr>
            <a:spLocks noGrp="1" noChangeArrowheads="1"/>
          </p:cNvSpPr>
          <p:nvPr>
            <p:ph type="title"/>
          </p:nvPr>
        </p:nvSpPr>
        <p:spPr/>
        <p:txBody>
          <a:bodyPr/>
          <a:lstStyle/>
          <a:p>
            <a:r>
              <a:rPr lang="en-US" altLang="en-SE"/>
              <a:t>What’s in a process?</a:t>
            </a:r>
          </a:p>
        </p:txBody>
      </p:sp>
      <p:sp>
        <p:nvSpPr>
          <p:cNvPr id="128003" name="Rectangle 3">
            <a:extLst>
              <a:ext uri="{FF2B5EF4-FFF2-40B4-BE49-F238E27FC236}">
                <a16:creationId xmlns:a16="http://schemas.microsoft.com/office/drawing/2014/main" id="{F83B10EC-D0EE-1818-6CF3-7FCC5F27AAB7}"/>
              </a:ext>
            </a:extLst>
          </p:cNvPr>
          <p:cNvSpPr>
            <a:spLocks noGrp="1" noChangeArrowheads="1"/>
          </p:cNvSpPr>
          <p:nvPr>
            <p:ph type="body" idx="1"/>
          </p:nvPr>
        </p:nvSpPr>
        <p:spPr>
          <a:xfrm>
            <a:off x="812801" y="952500"/>
            <a:ext cx="10889204" cy="4953000"/>
          </a:xfrm>
        </p:spPr>
        <p:txBody>
          <a:bodyPr/>
          <a:lstStyle/>
          <a:p>
            <a:pPr>
              <a:lnSpc>
                <a:spcPct val="90000"/>
              </a:lnSpc>
            </a:pPr>
            <a:r>
              <a:rPr lang="en-US" altLang="en-SE" sz="2800" dirty="0"/>
              <a:t>A process consists of:</a:t>
            </a:r>
          </a:p>
          <a:p>
            <a:pPr lvl="1">
              <a:lnSpc>
                <a:spcPct val="90000"/>
              </a:lnSpc>
            </a:pPr>
            <a:r>
              <a:rPr lang="en-US" altLang="en-SE" sz="2400" dirty="0"/>
              <a:t>an address space</a:t>
            </a:r>
          </a:p>
          <a:p>
            <a:pPr lvl="1">
              <a:lnSpc>
                <a:spcPct val="90000"/>
              </a:lnSpc>
            </a:pPr>
            <a:r>
              <a:rPr lang="en-US" altLang="en-SE" sz="2400" dirty="0"/>
              <a:t>the code for the running program</a:t>
            </a:r>
          </a:p>
          <a:p>
            <a:pPr lvl="1">
              <a:lnSpc>
                <a:spcPct val="90000"/>
              </a:lnSpc>
            </a:pPr>
            <a:r>
              <a:rPr lang="en-US" altLang="en-SE" sz="2400" dirty="0"/>
              <a:t>the data for the running program</a:t>
            </a:r>
          </a:p>
          <a:p>
            <a:pPr lvl="1">
              <a:lnSpc>
                <a:spcPct val="90000"/>
              </a:lnSpc>
            </a:pPr>
            <a:r>
              <a:rPr lang="en-US" altLang="en-SE" sz="2400" dirty="0"/>
              <a:t>at least one thread</a:t>
            </a:r>
          </a:p>
          <a:p>
            <a:pPr lvl="2">
              <a:lnSpc>
                <a:spcPct val="90000"/>
              </a:lnSpc>
            </a:pPr>
            <a:r>
              <a:rPr lang="en-US" altLang="en-SE" sz="2400" dirty="0"/>
              <a:t>Registers, IP</a:t>
            </a:r>
          </a:p>
          <a:p>
            <a:pPr lvl="2">
              <a:lnSpc>
                <a:spcPct val="90000"/>
              </a:lnSpc>
            </a:pPr>
            <a:r>
              <a:rPr lang="en-US" altLang="en-SE" sz="2400" dirty="0"/>
              <a:t>Floating point state</a:t>
            </a:r>
          </a:p>
          <a:p>
            <a:pPr lvl="2">
              <a:lnSpc>
                <a:spcPct val="90000"/>
              </a:lnSpc>
            </a:pPr>
            <a:r>
              <a:rPr lang="en-US" altLang="en-SE" sz="2400" dirty="0"/>
              <a:t>Stack and stack pointer</a:t>
            </a:r>
          </a:p>
          <a:p>
            <a:pPr lvl="1">
              <a:lnSpc>
                <a:spcPct val="90000"/>
              </a:lnSpc>
            </a:pPr>
            <a:r>
              <a:rPr lang="en-US" altLang="en-SE" sz="2400" dirty="0"/>
              <a:t>a set of OS resources</a:t>
            </a:r>
          </a:p>
          <a:p>
            <a:pPr lvl="2">
              <a:lnSpc>
                <a:spcPct val="90000"/>
              </a:lnSpc>
            </a:pPr>
            <a:r>
              <a:rPr lang="en-US" altLang="en-SE" sz="2400" dirty="0"/>
              <a:t>open files, network connections, sound channels, …</a:t>
            </a:r>
          </a:p>
          <a:p>
            <a:pPr>
              <a:lnSpc>
                <a:spcPct val="90000"/>
              </a:lnSpc>
            </a:pPr>
            <a:r>
              <a:rPr lang="en-US" altLang="en-SE" dirty="0"/>
              <a:t>Today: decompose process from threads of control</a:t>
            </a:r>
            <a:endParaRPr lang="en-US" altLang="en-SE" sz="20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C72052-0018-7AC8-D02A-A4EA5F9428E2}"/>
              </a:ext>
            </a:extLst>
          </p:cNvPr>
          <p:cNvSpPr>
            <a:spLocks noGrp="1" noChangeArrowheads="1"/>
          </p:cNvSpPr>
          <p:nvPr>
            <p:ph type="title"/>
          </p:nvPr>
        </p:nvSpPr>
        <p:spPr/>
        <p:txBody>
          <a:bodyPr/>
          <a:lstStyle/>
          <a:p>
            <a:r>
              <a:rPr lang="en-US" altLang="en-SE"/>
              <a:t>Concurrency</a:t>
            </a:r>
          </a:p>
        </p:txBody>
      </p:sp>
      <p:sp>
        <p:nvSpPr>
          <p:cNvPr id="130051" name="Rectangle 3">
            <a:extLst>
              <a:ext uri="{FF2B5EF4-FFF2-40B4-BE49-F238E27FC236}">
                <a16:creationId xmlns:a16="http://schemas.microsoft.com/office/drawing/2014/main" id="{62771CE8-0222-84AD-F7F1-938F64225E53}"/>
              </a:ext>
            </a:extLst>
          </p:cNvPr>
          <p:cNvSpPr>
            <a:spLocks noGrp="1" noChangeArrowheads="1"/>
          </p:cNvSpPr>
          <p:nvPr>
            <p:ph type="body" idx="1"/>
          </p:nvPr>
        </p:nvSpPr>
        <p:spPr>
          <a:xfrm>
            <a:off x="812800" y="666452"/>
            <a:ext cx="10566400" cy="2777861"/>
          </a:xfrm>
        </p:spPr>
        <p:txBody>
          <a:bodyPr/>
          <a:lstStyle/>
          <a:p>
            <a:pPr>
              <a:lnSpc>
                <a:spcPct val="90000"/>
              </a:lnSpc>
            </a:pPr>
            <a:r>
              <a:rPr lang="en-US" altLang="en-SE" sz="2000" dirty="0"/>
              <a:t>Imagine a web server that handles multiple requests concurrently</a:t>
            </a:r>
          </a:p>
          <a:p>
            <a:pPr lvl="1">
              <a:lnSpc>
                <a:spcPct val="90000"/>
              </a:lnSpc>
            </a:pPr>
            <a:r>
              <a:rPr lang="en-US" altLang="en-SE" sz="1800" dirty="0">
                <a:solidFill>
                  <a:schemeClr val="accent2"/>
                </a:solidFill>
              </a:rPr>
              <a:t>Multiple worker threads: while waiting for the credit card server to approve a purchase for one client, it could be retrieving the data requested by another client from disk, and assembling the response for a third client from cached information</a:t>
            </a:r>
          </a:p>
          <a:p>
            <a:pPr>
              <a:lnSpc>
                <a:spcPct val="90000"/>
              </a:lnSpc>
            </a:pPr>
            <a:r>
              <a:rPr lang="en-US" altLang="en-SE" sz="2000" dirty="0"/>
              <a:t>Imagine a web client (browser), which might like to initiate multiple requests concurrently</a:t>
            </a:r>
          </a:p>
          <a:p>
            <a:pPr>
              <a:lnSpc>
                <a:spcPct val="90000"/>
              </a:lnSpc>
            </a:pPr>
            <a:r>
              <a:rPr lang="en-US" altLang="en-SE" sz="2000" dirty="0"/>
              <a:t>Imagine a parallel program running on a multiprocessor, which might like to employ </a:t>
            </a:r>
            <a:r>
              <a:rPr lang="en-US" altLang="zh-CN" sz="2000" dirty="0"/>
              <a:t>parallelism</a:t>
            </a:r>
            <a:r>
              <a:rPr lang="en-GB" altLang="zh-CN" sz="2000" dirty="0"/>
              <a:t> =</a:t>
            </a:r>
            <a:r>
              <a:rPr lang="en-US" altLang="en-SE" sz="2000" dirty="0"/>
              <a:t> “true concurrency”</a:t>
            </a:r>
          </a:p>
          <a:p>
            <a:pPr lvl="1">
              <a:lnSpc>
                <a:spcPct val="90000"/>
              </a:lnSpc>
            </a:pPr>
            <a:r>
              <a:rPr lang="en-US" altLang="en-SE" sz="1800" dirty="0">
                <a:solidFill>
                  <a:schemeClr val="accent2"/>
                </a:solidFill>
              </a:rPr>
              <a:t>For example, multiplying a large matrix – split the output matrix into k regions and compute the entries in each region concurrently using k processors</a:t>
            </a:r>
          </a:p>
        </p:txBody>
      </p:sp>
      <p:pic>
        <p:nvPicPr>
          <p:cNvPr id="2" name="内容占位符 4">
            <a:extLst>
              <a:ext uri="{FF2B5EF4-FFF2-40B4-BE49-F238E27FC236}">
                <a16:creationId xmlns:a16="http://schemas.microsoft.com/office/drawing/2014/main" id="{C44447C8-1372-47E5-00E9-05BDC66D4E99}"/>
              </a:ext>
            </a:extLst>
          </p:cNvPr>
          <p:cNvPicPr>
            <a:picLocks noChangeAspect="1"/>
          </p:cNvPicPr>
          <p:nvPr/>
        </p:nvPicPr>
        <p:blipFill>
          <a:blip r:embed="rId3"/>
          <a:stretch>
            <a:fillRect/>
          </a:stretch>
        </p:blipFill>
        <p:spPr bwMode="auto">
          <a:xfrm>
            <a:off x="219137" y="3367878"/>
            <a:ext cx="5180582" cy="338619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7" name="图片 4">
            <a:extLst>
              <a:ext uri="{FF2B5EF4-FFF2-40B4-BE49-F238E27FC236}">
                <a16:creationId xmlns:a16="http://schemas.microsoft.com/office/drawing/2014/main" id="{C4299522-1A46-C2AC-ADEC-3C1F3A8CD60F}"/>
              </a:ext>
            </a:extLst>
          </p:cNvPr>
          <p:cNvPicPr>
            <a:picLocks noChangeAspect="1"/>
          </p:cNvPicPr>
          <p:nvPr/>
        </p:nvPicPr>
        <p:blipFill>
          <a:blip r:embed="rId4"/>
          <a:stretch>
            <a:fillRect/>
          </a:stretch>
        </p:blipFill>
        <p:spPr>
          <a:xfrm>
            <a:off x="5433236" y="3349167"/>
            <a:ext cx="6235569" cy="3152642"/>
          </a:xfrm>
          <a:prstGeom prst="rect">
            <a:avLst/>
          </a:prstGeom>
        </p:spPr>
      </p:pic>
      <p:sp>
        <p:nvSpPr>
          <p:cNvPr id="8" name="文本框 5">
            <a:extLst>
              <a:ext uri="{FF2B5EF4-FFF2-40B4-BE49-F238E27FC236}">
                <a16:creationId xmlns:a16="http://schemas.microsoft.com/office/drawing/2014/main" id="{838D99AB-0B25-AC90-1B98-5CCC3A21D422}"/>
              </a:ext>
            </a:extLst>
          </p:cNvPr>
          <p:cNvSpPr txBox="1"/>
          <p:nvPr/>
        </p:nvSpPr>
        <p:spPr>
          <a:xfrm>
            <a:off x="5606446" y="5321371"/>
            <a:ext cx="1814863"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keyboard input</a:t>
            </a:r>
            <a:endParaRPr lang="en-US" sz="1600" b="0" dirty="0">
              <a:solidFill>
                <a:srgbClr val="000000"/>
              </a:solidFill>
              <a:latin typeface="Arial" panose="020B0604020202020204"/>
              <a:ea typeface="+mn-ea"/>
              <a:cs typeface="+mn-cs"/>
            </a:endParaRPr>
          </a:p>
        </p:txBody>
      </p:sp>
      <p:sp>
        <p:nvSpPr>
          <p:cNvPr id="9" name="文本框 6">
            <a:extLst>
              <a:ext uri="{FF2B5EF4-FFF2-40B4-BE49-F238E27FC236}">
                <a16:creationId xmlns:a16="http://schemas.microsoft.com/office/drawing/2014/main" id="{69C12452-0D55-6C5E-4E54-3767452982BA}"/>
              </a:ext>
            </a:extLst>
          </p:cNvPr>
          <p:cNvSpPr txBox="1"/>
          <p:nvPr/>
        </p:nvSpPr>
        <p:spPr>
          <a:xfrm>
            <a:off x="10680853" y="5060974"/>
            <a:ext cx="1240606"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disk IO</a:t>
            </a:r>
            <a:endParaRPr lang="en-US" sz="1600" b="0" dirty="0">
              <a:solidFill>
                <a:srgbClr val="000000"/>
              </a:solidFill>
              <a:latin typeface="Arial" panose="020B0604020202020204"/>
              <a:ea typeface="+mn-ea"/>
              <a:cs typeface="+mn-cs"/>
            </a:endParaRPr>
          </a:p>
        </p:txBody>
      </p:sp>
      <p:sp>
        <p:nvSpPr>
          <p:cNvPr id="10" name="文本框 7">
            <a:extLst>
              <a:ext uri="{FF2B5EF4-FFF2-40B4-BE49-F238E27FC236}">
                <a16:creationId xmlns:a16="http://schemas.microsoft.com/office/drawing/2014/main" id="{0326CD46-0816-3AE9-F14C-9C31ACF1712F}"/>
              </a:ext>
            </a:extLst>
          </p:cNvPr>
          <p:cNvSpPr txBox="1"/>
          <p:nvPr/>
        </p:nvSpPr>
        <p:spPr>
          <a:xfrm>
            <a:off x="7644593" y="3199238"/>
            <a:ext cx="2392542" cy="338554"/>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Displaying</a:t>
            </a:r>
            <a:endParaRPr lang="en-US" sz="1600" b="0" dirty="0">
              <a:solidFill>
                <a:srgbClr val="000000"/>
              </a:solidFill>
              <a:latin typeface="Arial" panose="020B0604020202020204"/>
              <a:ea typeface="+mn-ea"/>
              <a:cs typeface="+mn-cs"/>
            </a:endParaRPr>
          </a:p>
        </p:txBody>
      </p:sp>
      <p:sp>
        <p:nvSpPr>
          <p:cNvPr id="11" name="文本框 7">
            <a:extLst>
              <a:ext uri="{FF2B5EF4-FFF2-40B4-BE49-F238E27FC236}">
                <a16:creationId xmlns:a16="http://schemas.microsoft.com/office/drawing/2014/main" id="{36E0AC9E-FDB7-FFCB-B714-6CC8FAB28913}"/>
              </a:ext>
            </a:extLst>
          </p:cNvPr>
          <p:cNvSpPr txBox="1"/>
          <p:nvPr/>
        </p:nvSpPr>
        <p:spPr>
          <a:xfrm>
            <a:off x="2019970" y="6427378"/>
            <a:ext cx="1276123"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Server</a:t>
            </a:r>
            <a:endParaRPr lang="en-US" sz="1600" b="0" dirty="0">
              <a:solidFill>
                <a:srgbClr val="000000"/>
              </a:solidFill>
              <a:latin typeface="Arial" panose="020B0604020202020204"/>
              <a:ea typeface="+mn-ea"/>
              <a:cs typeface="+mn-cs"/>
            </a:endParaRPr>
          </a:p>
        </p:txBody>
      </p:sp>
      <p:sp>
        <p:nvSpPr>
          <p:cNvPr id="12" name="文本框 7">
            <a:extLst>
              <a:ext uri="{FF2B5EF4-FFF2-40B4-BE49-F238E27FC236}">
                <a16:creationId xmlns:a16="http://schemas.microsoft.com/office/drawing/2014/main" id="{504206C2-D527-2EED-6F8D-C4B4423C450E}"/>
              </a:ext>
            </a:extLst>
          </p:cNvPr>
          <p:cNvSpPr txBox="1"/>
          <p:nvPr/>
        </p:nvSpPr>
        <p:spPr>
          <a:xfrm>
            <a:off x="8202802" y="6510361"/>
            <a:ext cx="1451561"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Browser</a:t>
            </a:r>
            <a:endParaRPr lang="en-US" sz="1600" b="0" dirty="0">
              <a:solidFill>
                <a:srgbClr val="000000"/>
              </a:solidFill>
              <a:latin typeface="Arial" panose="020B0604020202020204"/>
              <a:ea typeface="+mn-ea"/>
              <a:cs typeface="+mn-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28CB2AA-FD23-1751-B1A1-77F6908800F8}"/>
              </a:ext>
            </a:extLst>
          </p:cNvPr>
          <p:cNvSpPr>
            <a:spLocks noGrp="1" noChangeArrowheads="1"/>
          </p:cNvSpPr>
          <p:nvPr>
            <p:ph type="title"/>
          </p:nvPr>
        </p:nvSpPr>
        <p:spPr/>
        <p:txBody>
          <a:bodyPr/>
          <a:lstStyle/>
          <a:p>
            <a:r>
              <a:rPr lang="en-US" altLang="en-SE"/>
              <a:t>What’s needed?</a:t>
            </a:r>
          </a:p>
        </p:txBody>
      </p:sp>
      <p:sp>
        <p:nvSpPr>
          <p:cNvPr id="134147" name="Rectangle 3">
            <a:extLst>
              <a:ext uri="{FF2B5EF4-FFF2-40B4-BE49-F238E27FC236}">
                <a16:creationId xmlns:a16="http://schemas.microsoft.com/office/drawing/2014/main" id="{CE953AE3-5CAF-12B2-BE9C-EDE56E337765}"/>
              </a:ext>
            </a:extLst>
          </p:cNvPr>
          <p:cNvSpPr>
            <a:spLocks noGrp="1" noChangeArrowheads="1"/>
          </p:cNvSpPr>
          <p:nvPr>
            <p:ph type="body" idx="1"/>
          </p:nvPr>
        </p:nvSpPr>
        <p:spPr>
          <a:xfrm>
            <a:off x="812800" y="743674"/>
            <a:ext cx="10566400" cy="5105400"/>
          </a:xfrm>
        </p:spPr>
        <p:txBody>
          <a:bodyPr/>
          <a:lstStyle/>
          <a:p>
            <a:r>
              <a:rPr lang="en-US" altLang="en-SE" dirty="0"/>
              <a:t>In each of these examples of concurrency (web server, web client, parallel program):</a:t>
            </a:r>
          </a:p>
          <a:p>
            <a:pPr lvl="1"/>
            <a:r>
              <a:rPr lang="en-US" altLang="en-SE" dirty="0"/>
              <a:t>Everybody wants to run the same code</a:t>
            </a:r>
          </a:p>
          <a:p>
            <a:pPr lvl="1"/>
            <a:r>
              <a:rPr lang="en-US" altLang="en-SE" dirty="0"/>
              <a:t>Everybody wants to access the same data</a:t>
            </a:r>
          </a:p>
          <a:p>
            <a:pPr lvl="1"/>
            <a:r>
              <a:rPr lang="en-US" altLang="en-SE" dirty="0"/>
              <a:t>Everybody has the same privileges</a:t>
            </a:r>
          </a:p>
          <a:p>
            <a:pPr lvl="1"/>
            <a:r>
              <a:rPr lang="en-US" altLang="en-SE" dirty="0"/>
              <a:t>Everybody uses the same resources (open files, network connections, etc.)</a:t>
            </a:r>
          </a:p>
          <a:p>
            <a:r>
              <a:rPr lang="en-US" altLang="en-SE" dirty="0"/>
              <a:t>But you’d like to have multiple hardware execution states:</a:t>
            </a:r>
          </a:p>
          <a:p>
            <a:pPr lvl="1"/>
            <a:r>
              <a:rPr lang="en-US" altLang="en-SE" dirty="0"/>
              <a:t>an execution stack and stack pointer (SP)</a:t>
            </a:r>
          </a:p>
          <a:p>
            <a:pPr lvl="2"/>
            <a:r>
              <a:rPr lang="en-US" altLang="en-SE" dirty="0"/>
              <a:t>traces state of procedure calls made</a:t>
            </a:r>
          </a:p>
          <a:p>
            <a:pPr lvl="1"/>
            <a:r>
              <a:rPr lang="en-US" altLang="en-SE" dirty="0"/>
              <a:t>program counter (PC), indicating the next instruction</a:t>
            </a:r>
          </a:p>
          <a:p>
            <a:pPr lvl="1"/>
            <a:r>
              <a:rPr lang="en-US" altLang="en-SE" dirty="0"/>
              <a:t>a set of general-purpose processor registers and their values</a:t>
            </a:r>
          </a:p>
          <a:p>
            <a:r>
              <a:rPr lang="en-US" altLang="en-SE" dirty="0"/>
              <a:t>Creating multiple processes is inefficient</a:t>
            </a:r>
          </a:p>
          <a:p>
            <a:r>
              <a:rPr lang="en-US" altLang="en-SE" dirty="0"/>
              <a:t>Key idea: separate the concept of a process (address space, etc.) from that of a minimal “thread of control” (execution state:  PC, etc.)</a:t>
            </a:r>
          </a:p>
          <a:p>
            <a:r>
              <a:rPr lang="en-US" altLang="en-SE" dirty="0"/>
              <a:t>This execution state is usually called a </a:t>
            </a:r>
            <a:r>
              <a:rPr lang="en-US" altLang="en-SE" dirty="0">
                <a:solidFill>
                  <a:srgbClr val="FF0000"/>
                </a:solidFill>
              </a:rPr>
              <a:t>thread</a:t>
            </a:r>
            <a:r>
              <a:rPr lang="en-US" altLang="en-SE" dirty="0"/>
              <a:t>, or sometimes, a </a:t>
            </a:r>
            <a:r>
              <a:rPr lang="en-US" altLang="en-SE" dirty="0">
                <a:solidFill>
                  <a:srgbClr val="FF0000"/>
                </a:solidFill>
              </a:rPr>
              <a:t>lightweight process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CBF717E-60F8-9B00-CE36-4613C24BC428}"/>
              </a:ext>
            </a:extLst>
          </p:cNvPr>
          <p:cNvSpPr>
            <a:spLocks noGrp="1" noChangeArrowheads="1"/>
          </p:cNvSpPr>
          <p:nvPr>
            <p:ph type="title"/>
          </p:nvPr>
        </p:nvSpPr>
        <p:spPr/>
        <p:txBody>
          <a:bodyPr/>
          <a:lstStyle/>
          <a:p>
            <a:r>
              <a:rPr lang="en-US" altLang="en-SE" dirty="0"/>
              <a:t>Processes and Threads</a:t>
            </a:r>
          </a:p>
        </p:txBody>
      </p:sp>
      <p:sp>
        <p:nvSpPr>
          <p:cNvPr id="109571" name="Rectangle 3">
            <a:extLst>
              <a:ext uri="{FF2B5EF4-FFF2-40B4-BE49-F238E27FC236}">
                <a16:creationId xmlns:a16="http://schemas.microsoft.com/office/drawing/2014/main" id="{9E7DAD4A-8734-4A4E-D151-86FEA2BF7932}"/>
              </a:ext>
            </a:extLst>
          </p:cNvPr>
          <p:cNvSpPr>
            <a:spLocks noGrp="1" noChangeArrowheads="1"/>
          </p:cNvSpPr>
          <p:nvPr>
            <p:ph type="body" idx="1"/>
          </p:nvPr>
        </p:nvSpPr>
        <p:spPr>
          <a:xfrm>
            <a:off x="902825" y="843987"/>
            <a:ext cx="10486663" cy="4953000"/>
          </a:xfrm>
        </p:spPr>
        <p:txBody>
          <a:bodyPr/>
          <a:lstStyle/>
          <a:p>
            <a:pPr>
              <a:lnSpc>
                <a:spcPct val="90000"/>
              </a:lnSpc>
            </a:pPr>
            <a:r>
              <a:rPr lang="en-US" altLang="en-SE" dirty="0"/>
              <a:t>Modern OSes support two entities:</a:t>
            </a:r>
          </a:p>
          <a:p>
            <a:pPr lvl="1">
              <a:lnSpc>
                <a:spcPct val="90000"/>
              </a:lnSpc>
            </a:pPr>
            <a:r>
              <a:rPr lang="en-US" altLang="en-SE" dirty="0"/>
              <a:t>the </a:t>
            </a:r>
            <a:r>
              <a:rPr lang="en-US" altLang="en-SE" dirty="0">
                <a:solidFill>
                  <a:srgbClr val="FF0000"/>
                </a:solidFill>
              </a:rPr>
              <a:t>process</a:t>
            </a:r>
            <a:r>
              <a:rPr lang="en-US" altLang="en-SE" dirty="0"/>
              <a:t>, which defines the address space and general process attributes (such as open files, etc.)</a:t>
            </a:r>
          </a:p>
          <a:p>
            <a:pPr lvl="1">
              <a:lnSpc>
                <a:spcPct val="90000"/>
              </a:lnSpc>
            </a:pPr>
            <a:r>
              <a:rPr lang="en-US" altLang="en-SE" dirty="0"/>
              <a:t>the </a:t>
            </a:r>
            <a:r>
              <a:rPr lang="en-US" altLang="en-SE" dirty="0">
                <a:solidFill>
                  <a:srgbClr val="FF0000"/>
                </a:solidFill>
              </a:rPr>
              <a:t>thread</a:t>
            </a:r>
            <a:r>
              <a:rPr lang="en-US" altLang="en-SE" dirty="0"/>
              <a:t>, which defines a sequential execution stream within a process</a:t>
            </a:r>
          </a:p>
          <a:p>
            <a:pPr>
              <a:lnSpc>
                <a:spcPct val="90000"/>
              </a:lnSpc>
            </a:pPr>
            <a:r>
              <a:rPr lang="en-US" altLang="en-SE" dirty="0"/>
              <a:t>A thread is bound to a single process / address space</a:t>
            </a:r>
          </a:p>
          <a:p>
            <a:pPr lvl="1">
              <a:lnSpc>
                <a:spcPct val="90000"/>
              </a:lnSpc>
            </a:pPr>
            <a:r>
              <a:rPr lang="en-US" altLang="en-SE" dirty="0"/>
              <a:t>address spaces, however, can have multiple threads executing within them</a:t>
            </a:r>
          </a:p>
          <a:p>
            <a:pPr lvl="1">
              <a:lnSpc>
                <a:spcPct val="90000"/>
              </a:lnSpc>
            </a:pPr>
            <a:r>
              <a:rPr lang="en-US" altLang="en-SE" dirty="0"/>
              <a:t>threads in the same process share the same address space, making it easy to share data among them</a:t>
            </a:r>
          </a:p>
          <a:p>
            <a:pPr>
              <a:lnSpc>
                <a:spcPct val="90000"/>
              </a:lnSpc>
            </a:pPr>
            <a:r>
              <a:rPr lang="en-US" altLang="en-SE" dirty="0"/>
              <a:t>Threads become the unit of scheduling</a:t>
            </a:r>
          </a:p>
          <a:p>
            <a:pPr lvl="1">
              <a:lnSpc>
                <a:spcPct val="90000"/>
              </a:lnSpc>
            </a:pPr>
            <a:r>
              <a:rPr lang="en-US" altLang="en-SE" dirty="0"/>
              <a:t>processes / address spaces are just </a:t>
            </a:r>
            <a:r>
              <a:rPr lang="en-US" altLang="en-SE" dirty="0">
                <a:solidFill>
                  <a:srgbClr val="FF0000"/>
                </a:solidFill>
              </a:rPr>
              <a:t>containers</a:t>
            </a:r>
            <a:r>
              <a:rPr lang="en-US" altLang="en-SE" dirty="0"/>
              <a:t> in which threads execute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3F26-4A68-E930-42DE-FA74254AA4A1}"/>
              </a:ext>
            </a:extLst>
          </p:cNvPr>
          <p:cNvSpPr>
            <a:spLocks noGrp="1"/>
          </p:cNvSpPr>
          <p:nvPr>
            <p:ph type="title"/>
          </p:nvPr>
        </p:nvSpPr>
        <p:spPr/>
        <p:txBody>
          <a:bodyPr/>
          <a:lstStyle/>
          <a:p>
            <a:r>
              <a:rPr lang="en-GB" dirty="0"/>
              <a:t>Processes and Threads</a:t>
            </a:r>
            <a:endParaRPr lang="en-SE" dirty="0"/>
          </a:p>
        </p:txBody>
      </p:sp>
      <p:sp>
        <p:nvSpPr>
          <p:cNvPr id="3" name="Content Placeholder 2">
            <a:extLst>
              <a:ext uri="{FF2B5EF4-FFF2-40B4-BE49-F238E27FC236}">
                <a16:creationId xmlns:a16="http://schemas.microsoft.com/office/drawing/2014/main" id="{DA94A7DF-21ED-3C73-F7B0-092CBE254CC3}"/>
              </a:ext>
            </a:extLst>
          </p:cNvPr>
          <p:cNvSpPr>
            <a:spLocks noGrp="1"/>
          </p:cNvSpPr>
          <p:nvPr>
            <p:ph idx="1"/>
          </p:nvPr>
        </p:nvSpPr>
        <p:spPr>
          <a:xfrm>
            <a:off x="106326" y="951614"/>
            <a:ext cx="6358269" cy="5672470"/>
          </a:xfrm>
        </p:spPr>
        <p:txBody>
          <a:bodyPr/>
          <a:lstStyle/>
          <a:p>
            <a:r>
              <a:rPr lang="en-US" altLang="zh-CN" sz="2000" dirty="0">
                <a:effectLst/>
                <a:latin typeface="Gill Sans Light"/>
              </a:rPr>
              <a:t>Multiple threads within a process will share</a:t>
            </a:r>
          </a:p>
          <a:p>
            <a:pPr lvl="1"/>
            <a:r>
              <a:rPr lang="en-US" altLang="zh-CN" sz="2000" dirty="0">
                <a:solidFill>
                  <a:srgbClr val="0070C0"/>
                </a:solidFill>
                <a:effectLst/>
                <a:latin typeface="Gill Sans Light"/>
              </a:rPr>
              <a:t>Process ID</a:t>
            </a:r>
          </a:p>
          <a:p>
            <a:pPr lvl="1"/>
            <a:r>
              <a:rPr lang="en-US" altLang="zh-CN" sz="2000" dirty="0">
                <a:solidFill>
                  <a:srgbClr val="0070C0"/>
                </a:solidFill>
                <a:effectLst/>
                <a:latin typeface="Gill Sans Light"/>
              </a:rPr>
              <a:t>The address space: code, most data (heap)</a:t>
            </a:r>
          </a:p>
          <a:p>
            <a:pPr lvl="1"/>
            <a:r>
              <a:rPr lang="en-US" altLang="zh-CN" sz="2000" dirty="0">
                <a:solidFill>
                  <a:srgbClr val="0070C0"/>
                </a:solidFill>
                <a:effectLst/>
                <a:latin typeface="Gill Sans Light"/>
              </a:rPr>
              <a:t>Open files (file descriptors)</a:t>
            </a:r>
          </a:p>
          <a:p>
            <a:pPr lvl="1"/>
            <a:r>
              <a:rPr lang="en-US" altLang="zh-CN" sz="2000" dirty="0">
                <a:solidFill>
                  <a:srgbClr val="0070C0"/>
                </a:solidFill>
                <a:latin typeface="Gill Sans Light"/>
              </a:rPr>
              <a:t>Current working directory</a:t>
            </a:r>
            <a:endParaRPr lang="en-US" altLang="zh-CN" sz="2000" dirty="0">
              <a:solidFill>
                <a:srgbClr val="0070C0"/>
              </a:solidFill>
              <a:effectLst/>
              <a:latin typeface="Gill Sans Light"/>
            </a:endParaRPr>
          </a:p>
          <a:p>
            <a:pPr lvl="1"/>
            <a:r>
              <a:rPr lang="en-US" altLang="zh-CN" sz="2000" dirty="0">
                <a:solidFill>
                  <a:srgbClr val="0070C0"/>
                </a:solidFill>
                <a:effectLst/>
                <a:latin typeface="Gill Sans Light"/>
              </a:rPr>
              <a:t>Other resources</a:t>
            </a:r>
          </a:p>
          <a:p>
            <a:r>
              <a:rPr lang="en-US" altLang="zh-CN" sz="2000" dirty="0">
                <a:latin typeface="Gill Sans Light"/>
              </a:rPr>
              <a:t>Each thread has its own: </a:t>
            </a:r>
          </a:p>
          <a:p>
            <a:pPr lvl="1"/>
            <a:r>
              <a:rPr lang="en-US" altLang="zh-CN" sz="2000" dirty="0">
                <a:solidFill>
                  <a:srgbClr val="FF0000"/>
                </a:solidFill>
                <a:effectLst/>
                <a:latin typeface="Gill Sans Light"/>
              </a:rPr>
              <a:t>Thread</a:t>
            </a:r>
            <a:r>
              <a:rPr lang="en-US" altLang="zh-CN" sz="2000" dirty="0">
                <a:solidFill>
                  <a:srgbClr val="FF0000"/>
                </a:solidFill>
                <a:latin typeface="Gill Sans Light"/>
              </a:rPr>
              <a:t> ID (TID)</a:t>
            </a:r>
          </a:p>
          <a:p>
            <a:pPr lvl="1"/>
            <a:r>
              <a:rPr lang="en-US" altLang="zh-CN" sz="2000" dirty="0">
                <a:solidFill>
                  <a:srgbClr val="FF0000"/>
                </a:solidFill>
                <a:effectLst/>
                <a:latin typeface="Gill Sans Light"/>
              </a:rPr>
              <a:t>Set of registers, including Program Counter and Stack Pointer</a:t>
            </a:r>
          </a:p>
          <a:p>
            <a:pPr lvl="1"/>
            <a:r>
              <a:rPr lang="en-US" altLang="zh-CN" sz="2000" dirty="0">
                <a:solidFill>
                  <a:srgbClr val="FF0000"/>
                </a:solidFill>
                <a:effectLst/>
                <a:latin typeface="Gill Sans Light"/>
              </a:rPr>
              <a:t>Stack for local variables and return addresses</a:t>
            </a:r>
          </a:p>
          <a:p>
            <a:r>
              <a:rPr lang="en-US" altLang="zh-CN" sz="2000" dirty="0">
                <a:effectLst/>
                <a:latin typeface="Gill Sans Light"/>
              </a:rPr>
              <a:t>Advantages</a:t>
            </a:r>
          </a:p>
          <a:p>
            <a:pPr lvl="1"/>
            <a:r>
              <a:rPr lang="en-US" altLang="zh-CN" sz="2000" dirty="0">
                <a:solidFill>
                  <a:srgbClr val="0070C0"/>
                </a:solidFill>
                <a:effectLst/>
                <a:latin typeface="Gill Sans Light"/>
              </a:rPr>
              <a:t>Efficient and fast resource sharing</a:t>
            </a:r>
          </a:p>
          <a:p>
            <a:pPr lvl="1"/>
            <a:r>
              <a:rPr lang="en-US" altLang="zh-CN" sz="2000" dirty="0">
                <a:solidFill>
                  <a:srgbClr val="0070C0"/>
                </a:solidFill>
                <a:effectLst/>
                <a:latin typeface="Gill Sans Light"/>
              </a:rPr>
              <a:t>Efficient utilization of many CPU cores with only one</a:t>
            </a:r>
            <a:r>
              <a:rPr lang="en-US" altLang="zh-CN" sz="2000" dirty="0">
                <a:solidFill>
                  <a:srgbClr val="0070C0"/>
                </a:solidFill>
                <a:latin typeface="Gill Sans Light"/>
              </a:rPr>
              <a:t> </a:t>
            </a:r>
            <a:r>
              <a:rPr lang="en-US" altLang="zh-CN" sz="2000" dirty="0">
                <a:solidFill>
                  <a:srgbClr val="0070C0"/>
                </a:solidFill>
                <a:effectLst/>
                <a:latin typeface="Gill Sans Light"/>
              </a:rPr>
              <a:t>process</a:t>
            </a:r>
          </a:p>
          <a:p>
            <a:pPr lvl="1"/>
            <a:r>
              <a:rPr lang="en-US" altLang="zh-CN" sz="2000" dirty="0">
                <a:solidFill>
                  <a:srgbClr val="0070C0"/>
                </a:solidFill>
                <a:effectLst/>
                <a:latin typeface="Gill Sans Light"/>
              </a:rPr>
              <a:t>Less context switching overheads</a:t>
            </a:r>
          </a:p>
        </p:txBody>
      </p:sp>
      <p:pic>
        <p:nvPicPr>
          <p:cNvPr id="4" name="Picture 1" descr="4_01.pdf">
            <a:extLst>
              <a:ext uri="{FF2B5EF4-FFF2-40B4-BE49-F238E27FC236}">
                <a16:creationId xmlns:a16="http://schemas.microsoft.com/office/drawing/2014/main" id="{5E485F08-D1B8-BE34-B3C2-6D0A8825AE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114" y="1148260"/>
            <a:ext cx="5962885" cy="387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106488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EE4F-7897-DF99-A99C-FFA9A958DFF6}"/>
              </a:ext>
            </a:extLst>
          </p:cNvPr>
          <p:cNvSpPr>
            <a:spLocks noGrp="1"/>
          </p:cNvSpPr>
          <p:nvPr>
            <p:ph type="title"/>
          </p:nvPr>
        </p:nvSpPr>
        <p:spPr/>
        <p:txBody>
          <a:bodyPr/>
          <a:lstStyle/>
          <a:p>
            <a:r>
              <a:rPr lang="en-US" altLang="zh-CN" dirty="0"/>
              <a:t>Process</a:t>
            </a:r>
            <a:endParaRPr lang="en-US" dirty="0"/>
          </a:p>
        </p:txBody>
      </p:sp>
      <p:sp>
        <p:nvSpPr>
          <p:cNvPr id="3" name="内容占位符 2">
            <a:extLst>
              <a:ext uri="{FF2B5EF4-FFF2-40B4-BE49-F238E27FC236}">
                <a16:creationId xmlns:a16="http://schemas.microsoft.com/office/drawing/2014/main" id="{E4A1B987-911C-9C1A-3A3A-93E98F8C3255}"/>
              </a:ext>
            </a:extLst>
          </p:cNvPr>
          <p:cNvSpPr>
            <a:spLocks noGrp="1"/>
          </p:cNvSpPr>
          <p:nvPr>
            <p:ph idx="1"/>
          </p:nvPr>
        </p:nvSpPr>
        <p:spPr/>
        <p:txBody>
          <a:bodyPr/>
          <a:lstStyle/>
          <a:p>
            <a:r>
              <a:rPr lang="en-US" altLang="en-US" dirty="0"/>
              <a:t>Program is </a:t>
            </a:r>
            <a:r>
              <a:rPr lang="en-US" altLang="zh-CN" dirty="0"/>
              <a:t>a</a:t>
            </a:r>
            <a:r>
              <a:rPr lang="zh-CN" altLang="en-US" dirty="0"/>
              <a:t> </a:t>
            </a:r>
            <a:r>
              <a:rPr lang="en-US" altLang="zh-CN" b="1" i="1" dirty="0">
                <a:solidFill>
                  <a:srgbClr val="0070C0"/>
                </a:solidFill>
              </a:rPr>
              <a:t>static</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solidFill>
                  <a:srgbClr val="0070C0"/>
                </a:solidFill>
              </a:rPr>
              <a:t>active</a:t>
            </a:r>
            <a:r>
              <a:rPr lang="en-US" altLang="en-US" b="1" i="1" dirty="0"/>
              <a:t> </a:t>
            </a:r>
          </a:p>
          <a:p>
            <a:pPr lvl="1"/>
            <a:r>
              <a:rPr lang="en-US" altLang="en-US" dirty="0"/>
              <a:t>Program becomes process when executable file loaded into memory</a:t>
            </a:r>
          </a:p>
          <a:p>
            <a:pPr lvl="1"/>
            <a:r>
              <a:rPr lang="en-GB" altLang="en-US" dirty="0"/>
              <a:t>Process is an abstraction of CPU</a:t>
            </a:r>
            <a:endParaRPr lang="en-US" altLang="en-US" dirty="0"/>
          </a:p>
          <a:p>
            <a:r>
              <a:rPr lang="en-US" altLang="en-US" dirty="0"/>
              <a:t>Execution of program started via Gra</a:t>
            </a:r>
            <a:r>
              <a:rPr lang="en-US" altLang="zh-CN" dirty="0"/>
              <a:t>phic</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a:t>
            </a:r>
            <a:r>
              <a:rPr lang="en-US" altLang="en-US" dirty="0"/>
              <a:t>GUI</a:t>
            </a:r>
            <a:r>
              <a:rPr lang="en-US" altLang="zh-CN" dirty="0"/>
              <a:t>)</a:t>
            </a:r>
            <a:r>
              <a:rPr lang="en-US" altLang="en-US" dirty="0"/>
              <a:t> mouse clicks, command line entry of its name, </a:t>
            </a:r>
            <a:r>
              <a:rPr lang="en-US" altLang="en-US" dirty="0" err="1"/>
              <a:t>etc</a:t>
            </a:r>
            <a:endParaRPr lang="en-US" altLang="en-US" dirty="0"/>
          </a:p>
          <a:p>
            <a:r>
              <a:rPr lang="en-GB" dirty="0"/>
              <a:t>A physical CPU is shared by many processes</a:t>
            </a:r>
          </a:p>
          <a:p>
            <a:pPr lvl="1"/>
            <a:r>
              <a:rPr lang="en-GB" dirty="0"/>
              <a:t>Time sharing: run one process for a little while, then run another one, and so forth.</a:t>
            </a:r>
          </a:p>
          <a:p>
            <a:pPr lvl="1"/>
            <a:r>
              <a:rPr lang="en-GB" dirty="0"/>
              <a:t>Processes believe they are using CPU alone</a:t>
            </a:r>
          </a:p>
          <a:p>
            <a:endParaRPr lang="en-US" dirty="0"/>
          </a:p>
        </p:txBody>
      </p:sp>
      <p:sp>
        <p:nvSpPr>
          <p:cNvPr id="4" name="页脚占位符 3">
            <a:extLst>
              <a:ext uri="{FF2B5EF4-FFF2-40B4-BE49-F238E27FC236}">
                <a16:creationId xmlns:a16="http://schemas.microsoft.com/office/drawing/2014/main" id="{36265D60-85DA-9C2C-A26F-1FB2B84C777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4692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F4CEF1F-54DD-47C9-4C7F-F6F572CCF454}"/>
              </a:ext>
            </a:extLst>
          </p:cNvPr>
          <p:cNvSpPr>
            <a:spLocks noGrp="1" noChangeArrowheads="1"/>
          </p:cNvSpPr>
          <p:nvPr>
            <p:ph type="title"/>
          </p:nvPr>
        </p:nvSpPr>
        <p:spPr/>
        <p:txBody>
          <a:bodyPr/>
          <a:lstStyle/>
          <a:p>
            <a:r>
              <a:rPr lang="en-US" altLang="en-SE"/>
              <a:t>(old) Process address space</a:t>
            </a:r>
          </a:p>
        </p:txBody>
      </p:sp>
      <p:sp>
        <p:nvSpPr>
          <p:cNvPr id="110596" name="Rectangle 4">
            <a:extLst>
              <a:ext uri="{FF2B5EF4-FFF2-40B4-BE49-F238E27FC236}">
                <a16:creationId xmlns:a16="http://schemas.microsoft.com/office/drawing/2014/main" id="{CC483F9D-9EA2-78F4-A651-F69FDA08B4CC}"/>
              </a:ext>
            </a:extLst>
          </p:cNvPr>
          <p:cNvSpPr>
            <a:spLocks noChangeArrowheads="1"/>
          </p:cNvSpPr>
          <p:nvPr/>
        </p:nvSpPr>
        <p:spPr bwMode="auto">
          <a:xfrm>
            <a:off x="2857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0597" name="Rectangle 5">
            <a:extLst>
              <a:ext uri="{FF2B5EF4-FFF2-40B4-BE49-F238E27FC236}">
                <a16:creationId xmlns:a16="http://schemas.microsoft.com/office/drawing/2014/main" id="{0E6EB7DB-5BA6-A04F-E7F0-77908DB372B3}"/>
              </a:ext>
            </a:extLst>
          </p:cNvPr>
          <p:cNvSpPr>
            <a:spLocks noChangeArrowheads="1"/>
          </p:cNvSpPr>
          <p:nvPr/>
        </p:nvSpPr>
        <p:spPr bwMode="auto">
          <a:xfrm>
            <a:off x="2806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0598" name="Rectangle 6">
            <a:extLst>
              <a:ext uri="{FF2B5EF4-FFF2-40B4-BE49-F238E27FC236}">
                <a16:creationId xmlns:a16="http://schemas.microsoft.com/office/drawing/2014/main" id="{570A2241-E7C7-19EF-CC61-68AE7A413752}"/>
              </a:ext>
            </a:extLst>
          </p:cNvPr>
          <p:cNvSpPr>
            <a:spLocks noChangeArrowheads="1"/>
          </p:cNvSpPr>
          <p:nvPr/>
        </p:nvSpPr>
        <p:spPr bwMode="auto">
          <a:xfrm>
            <a:off x="2743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0599" name="Line 7">
            <a:extLst>
              <a:ext uri="{FF2B5EF4-FFF2-40B4-BE49-F238E27FC236}">
                <a16:creationId xmlns:a16="http://schemas.microsoft.com/office/drawing/2014/main" id="{95B903F5-3DC8-8F0E-0EB5-846897C23B48}"/>
              </a:ext>
            </a:extLst>
          </p:cNvPr>
          <p:cNvSpPr>
            <a:spLocks noChangeShapeType="1"/>
          </p:cNvSpPr>
          <p:nvPr/>
        </p:nvSpPr>
        <p:spPr bwMode="auto">
          <a:xfrm flipV="1">
            <a:off x="3543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0" name="Line 8">
            <a:extLst>
              <a:ext uri="{FF2B5EF4-FFF2-40B4-BE49-F238E27FC236}">
                <a16:creationId xmlns:a16="http://schemas.microsoft.com/office/drawing/2014/main" id="{0ECD8E46-0367-DF51-559F-22716C5B9122}"/>
              </a:ext>
            </a:extLst>
          </p:cNvPr>
          <p:cNvSpPr>
            <a:spLocks noChangeShapeType="1"/>
          </p:cNvSpPr>
          <p:nvPr/>
        </p:nvSpPr>
        <p:spPr bwMode="auto">
          <a:xfrm flipV="1">
            <a:off x="3543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1" name="Rectangle 9">
            <a:extLst>
              <a:ext uri="{FF2B5EF4-FFF2-40B4-BE49-F238E27FC236}">
                <a16:creationId xmlns:a16="http://schemas.microsoft.com/office/drawing/2014/main" id="{D8B1BABC-75D4-4D44-4809-A734D1547D0A}"/>
              </a:ext>
            </a:extLst>
          </p:cNvPr>
          <p:cNvSpPr>
            <a:spLocks noChangeArrowheads="1"/>
          </p:cNvSpPr>
          <p:nvPr/>
        </p:nvSpPr>
        <p:spPr bwMode="auto">
          <a:xfrm>
            <a:off x="4908550" y="4724400"/>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0602" name="Rectangle 10">
            <a:extLst>
              <a:ext uri="{FF2B5EF4-FFF2-40B4-BE49-F238E27FC236}">
                <a16:creationId xmlns:a16="http://schemas.microsoft.com/office/drawing/2014/main" id="{7204F5E9-3017-1DC7-94FC-776EB8CADA0B}"/>
              </a:ext>
            </a:extLst>
          </p:cNvPr>
          <p:cNvSpPr>
            <a:spLocks noChangeArrowheads="1"/>
          </p:cNvSpPr>
          <p:nvPr/>
        </p:nvSpPr>
        <p:spPr bwMode="auto">
          <a:xfrm>
            <a:off x="4908550" y="39624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0603" name="Rectangle 11">
            <a:extLst>
              <a:ext uri="{FF2B5EF4-FFF2-40B4-BE49-F238E27FC236}">
                <a16:creationId xmlns:a16="http://schemas.microsoft.com/office/drawing/2014/main" id="{DA800E2A-0480-AF12-B932-418E5A0A1998}"/>
              </a:ext>
            </a:extLst>
          </p:cNvPr>
          <p:cNvSpPr>
            <a:spLocks noChangeArrowheads="1"/>
          </p:cNvSpPr>
          <p:nvPr/>
        </p:nvSpPr>
        <p:spPr bwMode="auto">
          <a:xfrm>
            <a:off x="4908550" y="32004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0604" name="Rectangle 12">
            <a:extLst>
              <a:ext uri="{FF2B5EF4-FFF2-40B4-BE49-F238E27FC236}">
                <a16:creationId xmlns:a16="http://schemas.microsoft.com/office/drawing/2014/main" id="{74E22BA4-F8BB-A9D0-4F3E-156429C1121F}"/>
              </a:ext>
            </a:extLst>
          </p:cNvPr>
          <p:cNvSpPr>
            <a:spLocks noChangeArrowheads="1"/>
          </p:cNvSpPr>
          <p:nvPr/>
        </p:nvSpPr>
        <p:spPr bwMode="auto">
          <a:xfrm>
            <a:off x="4908550" y="24384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0605" name="Rectangle 13">
            <a:extLst>
              <a:ext uri="{FF2B5EF4-FFF2-40B4-BE49-F238E27FC236}">
                <a16:creationId xmlns:a16="http://schemas.microsoft.com/office/drawing/2014/main" id="{36BE962D-1F9E-8D8E-335E-23DB041B9F7A}"/>
              </a:ext>
            </a:extLst>
          </p:cNvPr>
          <p:cNvSpPr>
            <a:spLocks noChangeArrowheads="1"/>
          </p:cNvSpPr>
          <p:nvPr/>
        </p:nvSpPr>
        <p:spPr bwMode="auto">
          <a:xfrm>
            <a:off x="4908550" y="1676400"/>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stack</a:t>
            </a:r>
          </a:p>
          <a:p>
            <a:r>
              <a:rPr lang="en-US" altLang="en-SE"/>
              <a:t>(dynamic allocated mem)</a:t>
            </a:r>
          </a:p>
        </p:txBody>
      </p:sp>
      <p:sp>
        <p:nvSpPr>
          <p:cNvPr id="110606" name="Line 14">
            <a:extLst>
              <a:ext uri="{FF2B5EF4-FFF2-40B4-BE49-F238E27FC236}">
                <a16:creationId xmlns:a16="http://schemas.microsoft.com/office/drawing/2014/main" id="{0C36DAE3-D6F2-33B4-02B3-F3376452EF73}"/>
              </a:ext>
            </a:extLst>
          </p:cNvPr>
          <p:cNvSpPr>
            <a:spLocks noChangeShapeType="1"/>
          </p:cNvSpPr>
          <p:nvPr/>
        </p:nvSpPr>
        <p:spPr bwMode="auto">
          <a:xfrm>
            <a:off x="6280150" y="24384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7" name="Line 15">
            <a:extLst>
              <a:ext uri="{FF2B5EF4-FFF2-40B4-BE49-F238E27FC236}">
                <a16:creationId xmlns:a16="http://schemas.microsoft.com/office/drawing/2014/main" id="{B8E06487-9DC3-4E4D-404B-944C05706AC5}"/>
              </a:ext>
            </a:extLst>
          </p:cNvPr>
          <p:cNvSpPr>
            <a:spLocks noChangeShapeType="1"/>
          </p:cNvSpPr>
          <p:nvPr/>
        </p:nvSpPr>
        <p:spPr bwMode="auto">
          <a:xfrm>
            <a:off x="6280150" y="29718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8" name="Line 16">
            <a:extLst>
              <a:ext uri="{FF2B5EF4-FFF2-40B4-BE49-F238E27FC236}">
                <a16:creationId xmlns:a16="http://schemas.microsoft.com/office/drawing/2014/main" id="{44BAC007-91CE-7810-8E68-727AEE610388}"/>
              </a:ext>
            </a:extLst>
          </p:cNvPr>
          <p:cNvSpPr>
            <a:spLocks noChangeShapeType="1"/>
          </p:cNvSpPr>
          <p:nvPr/>
        </p:nvSpPr>
        <p:spPr bwMode="auto">
          <a:xfrm flipH="1">
            <a:off x="7804150" y="24384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9" name="Line 17">
            <a:extLst>
              <a:ext uri="{FF2B5EF4-FFF2-40B4-BE49-F238E27FC236}">
                <a16:creationId xmlns:a16="http://schemas.microsoft.com/office/drawing/2014/main" id="{C22755B5-9283-992B-289E-2C6AAE285F60}"/>
              </a:ext>
            </a:extLst>
          </p:cNvPr>
          <p:cNvSpPr>
            <a:spLocks noChangeShapeType="1"/>
          </p:cNvSpPr>
          <p:nvPr/>
        </p:nvSpPr>
        <p:spPr bwMode="auto">
          <a:xfrm flipH="1">
            <a:off x="7804150" y="50292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10" name="Rectangle 18">
            <a:extLst>
              <a:ext uri="{FF2B5EF4-FFF2-40B4-BE49-F238E27FC236}">
                <a16:creationId xmlns:a16="http://schemas.microsoft.com/office/drawing/2014/main" id="{9F5630FB-53F7-5624-429A-DAD52119CF00}"/>
              </a:ext>
            </a:extLst>
          </p:cNvPr>
          <p:cNvSpPr>
            <a:spLocks noChangeArrowheads="1"/>
          </p:cNvSpPr>
          <p:nvPr/>
        </p:nvSpPr>
        <p:spPr bwMode="auto">
          <a:xfrm>
            <a:off x="8185150" y="4891088"/>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110611" name="Rectangle 19">
            <a:extLst>
              <a:ext uri="{FF2B5EF4-FFF2-40B4-BE49-F238E27FC236}">
                <a16:creationId xmlns:a16="http://schemas.microsoft.com/office/drawing/2014/main" id="{119F813A-3F5D-AA05-F547-9DE05CABC918}"/>
              </a:ext>
            </a:extLst>
          </p:cNvPr>
          <p:cNvSpPr>
            <a:spLocks noChangeArrowheads="1"/>
          </p:cNvSpPr>
          <p:nvPr/>
        </p:nvSpPr>
        <p:spPr bwMode="auto">
          <a:xfrm>
            <a:off x="8185150" y="2286001"/>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F6FFC6E-0ED7-255C-1261-708696AC4F1A}"/>
              </a:ext>
            </a:extLst>
          </p:cNvPr>
          <p:cNvSpPr>
            <a:spLocks noGrp="1" noChangeArrowheads="1"/>
          </p:cNvSpPr>
          <p:nvPr>
            <p:ph type="title"/>
          </p:nvPr>
        </p:nvSpPr>
        <p:spPr>
          <a:xfrm>
            <a:off x="1981200" y="228600"/>
            <a:ext cx="8229600" cy="685800"/>
          </a:xfrm>
        </p:spPr>
        <p:txBody>
          <a:bodyPr/>
          <a:lstStyle/>
          <a:p>
            <a:r>
              <a:rPr lang="en-US" altLang="en-SE"/>
              <a:t>(new) Process address space with threads</a:t>
            </a:r>
          </a:p>
        </p:txBody>
      </p:sp>
      <p:sp>
        <p:nvSpPr>
          <p:cNvPr id="111620" name="Rectangle 4">
            <a:extLst>
              <a:ext uri="{FF2B5EF4-FFF2-40B4-BE49-F238E27FC236}">
                <a16:creationId xmlns:a16="http://schemas.microsoft.com/office/drawing/2014/main" id="{830C5012-DFB8-4581-05FB-677F4C0651FB}"/>
              </a:ext>
            </a:extLst>
          </p:cNvPr>
          <p:cNvSpPr>
            <a:spLocks noChangeArrowheads="1"/>
          </p:cNvSpPr>
          <p:nvPr/>
        </p:nvSpPr>
        <p:spPr bwMode="auto">
          <a:xfrm>
            <a:off x="2476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1621" name="Rectangle 5">
            <a:extLst>
              <a:ext uri="{FF2B5EF4-FFF2-40B4-BE49-F238E27FC236}">
                <a16:creationId xmlns:a16="http://schemas.microsoft.com/office/drawing/2014/main" id="{2FDCBA78-BF56-C341-E2E1-F55AE9DE7D18}"/>
              </a:ext>
            </a:extLst>
          </p:cNvPr>
          <p:cNvSpPr>
            <a:spLocks noChangeArrowheads="1"/>
          </p:cNvSpPr>
          <p:nvPr/>
        </p:nvSpPr>
        <p:spPr bwMode="auto">
          <a:xfrm>
            <a:off x="2425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1622" name="Rectangle 6">
            <a:extLst>
              <a:ext uri="{FF2B5EF4-FFF2-40B4-BE49-F238E27FC236}">
                <a16:creationId xmlns:a16="http://schemas.microsoft.com/office/drawing/2014/main" id="{4658519A-84AB-8788-A0FE-24517F2EDC8D}"/>
              </a:ext>
            </a:extLst>
          </p:cNvPr>
          <p:cNvSpPr>
            <a:spLocks noChangeArrowheads="1"/>
          </p:cNvSpPr>
          <p:nvPr/>
        </p:nvSpPr>
        <p:spPr bwMode="auto">
          <a:xfrm>
            <a:off x="2362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1623" name="Line 7">
            <a:extLst>
              <a:ext uri="{FF2B5EF4-FFF2-40B4-BE49-F238E27FC236}">
                <a16:creationId xmlns:a16="http://schemas.microsoft.com/office/drawing/2014/main" id="{43138FBE-9A3F-89BC-CAA8-FB3E1DC7ACB4}"/>
              </a:ext>
            </a:extLst>
          </p:cNvPr>
          <p:cNvSpPr>
            <a:spLocks noChangeShapeType="1"/>
          </p:cNvSpPr>
          <p:nvPr/>
        </p:nvSpPr>
        <p:spPr bwMode="auto">
          <a:xfrm flipV="1">
            <a:off x="3162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4" name="Line 8">
            <a:extLst>
              <a:ext uri="{FF2B5EF4-FFF2-40B4-BE49-F238E27FC236}">
                <a16:creationId xmlns:a16="http://schemas.microsoft.com/office/drawing/2014/main" id="{08D01ACE-BB0B-89C2-4514-AAEC7A96683C}"/>
              </a:ext>
            </a:extLst>
          </p:cNvPr>
          <p:cNvSpPr>
            <a:spLocks noChangeShapeType="1"/>
          </p:cNvSpPr>
          <p:nvPr/>
        </p:nvSpPr>
        <p:spPr bwMode="auto">
          <a:xfrm flipV="1">
            <a:off x="3162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5" name="Rectangle 9">
            <a:extLst>
              <a:ext uri="{FF2B5EF4-FFF2-40B4-BE49-F238E27FC236}">
                <a16:creationId xmlns:a16="http://schemas.microsoft.com/office/drawing/2014/main" id="{27BDA423-4789-45DB-EFB6-857248F76579}"/>
              </a:ext>
            </a:extLst>
          </p:cNvPr>
          <p:cNvSpPr>
            <a:spLocks noChangeArrowheads="1"/>
          </p:cNvSpPr>
          <p:nvPr/>
        </p:nvSpPr>
        <p:spPr bwMode="auto">
          <a:xfrm>
            <a:off x="5334000" y="5257800"/>
            <a:ext cx="2743200" cy="9906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1626" name="Rectangle 10">
            <a:extLst>
              <a:ext uri="{FF2B5EF4-FFF2-40B4-BE49-F238E27FC236}">
                <a16:creationId xmlns:a16="http://schemas.microsoft.com/office/drawing/2014/main" id="{CE4F21A0-CC15-849B-582D-7F8CA358E1EE}"/>
              </a:ext>
            </a:extLst>
          </p:cNvPr>
          <p:cNvSpPr>
            <a:spLocks noChangeArrowheads="1"/>
          </p:cNvSpPr>
          <p:nvPr/>
        </p:nvSpPr>
        <p:spPr bwMode="auto">
          <a:xfrm>
            <a:off x="5334000" y="44958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1627" name="Rectangle 11">
            <a:extLst>
              <a:ext uri="{FF2B5EF4-FFF2-40B4-BE49-F238E27FC236}">
                <a16:creationId xmlns:a16="http://schemas.microsoft.com/office/drawing/2014/main" id="{9AC7EAF8-347C-DCC0-A777-43122CE06582}"/>
              </a:ext>
            </a:extLst>
          </p:cNvPr>
          <p:cNvSpPr>
            <a:spLocks noChangeArrowheads="1"/>
          </p:cNvSpPr>
          <p:nvPr/>
        </p:nvSpPr>
        <p:spPr bwMode="auto">
          <a:xfrm>
            <a:off x="5334000" y="37338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1628" name="Rectangle 12">
            <a:extLst>
              <a:ext uri="{FF2B5EF4-FFF2-40B4-BE49-F238E27FC236}">
                <a16:creationId xmlns:a16="http://schemas.microsoft.com/office/drawing/2014/main" id="{E0A8B15E-1899-4F58-7FC4-FA1ECAA9219D}"/>
              </a:ext>
            </a:extLst>
          </p:cNvPr>
          <p:cNvSpPr>
            <a:spLocks noChangeArrowheads="1"/>
          </p:cNvSpPr>
          <p:nvPr/>
        </p:nvSpPr>
        <p:spPr bwMode="auto">
          <a:xfrm>
            <a:off x="5334000" y="29718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29" name="Rectangle 13">
            <a:extLst>
              <a:ext uri="{FF2B5EF4-FFF2-40B4-BE49-F238E27FC236}">
                <a16:creationId xmlns:a16="http://schemas.microsoft.com/office/drawing/2014/main" id="{421F1274-F1D6-B28D-60BA-69FED7091DC8}"/>
              </a:ext>
            </a:extLst>
          </p:cNvPr>
          <p:cNvSpPr>
            <a:spLocks noChangeArrowheads="1"/>
          </p:cNvSpPr>
          <p:nvPr/>
        </p:nvSpPr>
        <p:spPr bwMode="auto">
          <a:xfrm>
            <a:off x="5334000" y="1143000"/>
            <a:ext cx="2743200" cy="3048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1 stack</a:t>
            </a:r>
          </a:p>
        </p:txBody>
      </p:sp>
      <p:sp>
        <p:nvSpPr>
          <p:cNvPr id="111630" name="Line 14">
            <a:extLst>
              <a:ext uri="{FF2B5EF4-FFF2-40B4-BE49-F238E27FC236}">
                <a16:creationId xmlns:a16="http://schemas.microsoft.com/office/drawing/2014/main" id="{BEDB1F8D-1BB1-0056-D9F5-1449E781ABEC}"/>
              </a:ext>
            </a:extLst>
          </p:cNvPr>
          <p:cNvSpPr>
            <a:spLocks noChangeShapeType="1"/>
          </p:cNvSpPr>
          <p:nvPr/>
        </p:nvSpPr>
        <p:spPr bwMode="auto">
          <a:xfrm>
            <a:off x="6705600" y="2971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1" name="Line 15">
            <a:extLst>
              <a:ext uri="{FF2B5EF4-FFF2-40B4-BE49-F238E27FC236}">
                <a16:creationId xmlns:a16="http://schemas.microsoft.com/office/drawing/2014/main" id="{E45B2A0D-2D55-6E7E-37A8-9ACB867187D0}"/>
              </a:ext>
            </a:extLst>
          </p:cNvPr>
          <p:cNvSpPr>
            <a:spLocks noChangeShapeType="1"/>
          </p:cNvSpPr>
          <p:nvPr/>
        </p:nvSpPr>
        <p:spPr bwMode="auto">
          <a:xfrm>
            <a:off x="6705600" y="35052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2" name="Line 16">
            <a:extLst>
              <a:ext uri="{FF2B5EF4-FFF2-40B4-BE49-F238E27FC236}">
                <a16:creationId xmlns:a16="http://schemas.microsoft.com/office/drawing/2014/main" id="{38CF04BE-3075-4E87-7B21-AFBECE06C558}"/>
              </a:ext>
            </a:extLst>
          </p:cNvPr>
          <p:cNvSpPr>
            <a:spLocks noChangeShapeType="1"/>
          </p:cNvSpPr>
          <p:nvPr/>
        </p:nvSpPr>
        <p:spPr bwMode="auto">
          <a:xfrm flipH="1">
            <a:off x="8229600" y="2286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3" name="Line 17">
            <a:extLst>
              <a:ext uri="{FF2B5EF4-FFF2-40B4-BE49-F238E27FC236}">
                <a16:creationId xmlns:a16="http://schemas.microsoft.com/office/drawing/2014/main" id="{630529B3-EEE6-E332-A504-6559FD95C4B6}"/>
              </a:ext>
            </a:extLst>
          </p:cNvPr>
          <p:cNvSpPr>
            <a:spLocks noChangeShapeType="1"/>
          </p:cNvSpPr>
          <p:nvPr/>
        </p:nvSpPr>
        <p:spPr bwMode="auto">
          <a:xfrm flipH="1">
            <a:off x="8229600" y="54244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4" name="Rectangle 18">
            <a:extLst>
              <a:ext uri="{FF2B5EF4-FFF2-40B4-BE49-F238E27FC236}">
                <a16:creationId xmlns:a16="http://schemas.microsoft.com/office/drawing/2014/main" id="{BBBC28B4-C091-67EC-812C-AADEFF70FEBE}"/>
              </a:ext>
            </a:extLst>
          </p:cNvPr>
          <p:cNvSpPr>
            <a:spLocks noChangeArrowheads="1"/>
          </p:cNvSpPr>
          <p:nvPr/>
        </p:nvSpPr>
        <p:spPr bwMode="auto">
          <a:xfrm>
            <a:off x="8610600" y="52720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(T2)</a:t>
            </a:r>
          </a:p>
        </p:txBody>
      </p:sp>
      <p:sp>
        <p:nvSpPr>
          <p:cNvPr id="111635" name="Rectangle 19">
            <a:extLst>
              <a:ext uri="{FF2B5EF4-FFF2-40B4-BE49-F238E27FC236}">
                <a16:creationId xmlns:a16="http://schemas.microsoft.com/office/drawing/2014/main" id="{9387F680-10D3-7209-EAA5-FFFE521F672B}"/>
              </a:ext>
            </a:extLst>
          </p:cNvPr>
          <p:cNvSpPr>
            <a:spLocks noChangeArrowheads="1"/>
          </p:cNvSpPr>
          <p:nvPr/>
        </p:nvSpPr>
        <p:spPr bwMode="auto">
          <a:xfrm>
            <a:off x="8686800" y="21336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(T2)</a:t>
            </a:r>
          </a:p>
        </p:txBody>
      </p:sp>
      <p:sp>
        <p:nvSpPr>
          <p:cNvPr id="111636" name="Rectangle 20">
            <a:extLst>
              <a:ext uri="{FF2B5EF4-FFF2-40B4-BE49-F238E27FC236}">
                <a16:creationId xmlns:a16="http://schemas.microsoft.com/office/drawing/2014/main" id="{644D5DA0-38A6-5755-D8F8-0FE88810A683}"/>
              </a:ext>
            </a:extLst>
          </p:cNvPr>
          <p:cNvSpPr>
            <a:spLocks noChangeArrowheads="1"/>
          </p:cNvSpPr>
          <p:nvPr/>
        </p:nvSpPr>
        <p:spPr bwMode="auto">
          <a:xfrm>
            <a:off x="5334000" y="14478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7" name="Rectangle 21">
            <a:extLst>
              <a:ext uri="{FF2B5EF4-FFF2-40B4-BE49-F238E27FC236}">
                <a16:creationId xmlns:a16="http://schemas.microsoft.com/office/drawing/2014/main" id="{696DC8F5-A184-36C7-8E58-86C00953BA3C}"/>
              </a:ext>
            </a:extLst>
          </p:cNvPr>
          <p:cNvSpPr>
            <a:spLocks noChangeArrowheads="1"/>
          </p:cNvSpPr>
          <p:nvPr/>
        </p:nvSpPr>
        <p:spPr bwMode="auto">
          <a:xfrm>
            <a:off x="5334000" y="1752600"/>
            <a:ext cx="2743200" cy="5334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2 stack</a:t>
            </a:r>
          </a:p>
        </p:txBody>
      </p:sp>
      <p:sp>
        <p:nvSpPr>
          <p:cNvPr id="111638" name="Rectangle 22">
            <a:extLst>
              <a:ext uri="{FF2B5EF4-FFF2-40B4-BE49-F238E27FC236}">
                <a16:creationId xmlns:a16="http://schemas.microsoft.com/office/drawing/2014/main" id="{F6C0F4D0-9BE2-35F4-66C9-280A96DFAED2}"/>
              </a:ext>
            </a:extLst>
          </p:cNvPr>
          <p:cNvSpPr>
            <a:spLocks noChangeArrowheads="1"/>
          </p:cNvSpPr>
          <p:nvPr/>
        </p:nvSpPr>
        <p:spPr bwMode="auto">
          <a:xfrm>
            <a:off x="5334000" y="22860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9" name="Rectangle 23">
            <a:extLst>
              <a:ext uri="{FF2B5EF4-FFF2-40B4-BE49-F238E27FC236}">
                <a16:creationId xmlns:a16="http://schemas.microsoft.com/office/drawing/2014/main" id="{24D4EC26-8884-361A-8526-1758300F2148}"/>
              </a:ext>
            </a:extLst>
          </p:cNvPr>
          <p:cNvSpPr>
            <a:spLocks noChangeArrowheads="1"/>
          </p:cNvSpPr>
          <p:nvPr/>
        </p:nvSpPr>
        <p:spPr bwMode="auto">
          <a:xfrm>
            <a:off x="5334000" y="2590800"/>
            <a:ext cx="2743200" cy="381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3 stack</a:t>
            </a:r>
          </a:p>
        </p:txBody>
      </p:sp>
      <p:sp>
        <p:nvSpPr>
          <p:cNvPr id="111641" name="Line 25">
            <a:extLst>
              <a:ext uri="{FF2B5EF4-FFF2-40B4-BE49-F238E27FC236}">
                <a16:creationId xmlns:a16="http://schemas.microsoft.com/office/drawing/2014/main" id="{D65F3815-22E6-2D66-77F9-6C50575F0318}"/>
              </a:ext>
            </a:extLst>
          </p:cNvPr>
          <p:cNvSpPr>
            <a:spLocks noChangeShapeType="1"/>
          </p:cNvSpPr>
          <p:nvPr/>
        </p:nvSpPr>
        <p:spPr bwMode="auto">
          <a:xfrm>
            <a:off x="6705600" y="22860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2" name="Line 26">
            <a:extLst>
              <a:ext uri="{FF2B5EF4-FFF2-40B4-BE49-F238E27FC236}">
                <a16:creationId xmlns:a16="http://schemas.microsoft.com/office/drawing/2014/main" id="{6B1FBB1F-EA6C-F2E8-DF98-E3E309B69AA7}"/>
              </a:ext>
            </a:extLst>
          </p:cNvPr>
          <p:cNvSpPr>
            <a:spLocks noChangeShapeType="1"/>
          </p:cNvSpPr>
          <p:nvPr/>
        </p:nvSpPr>
        <p:spPr bwMode="auto">
          <a:xfrm>
            <a:off x="6705600" y="1447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3" name="Line 27">
            <a:extLst>
              <a:ext uri="{FF2B5EF4-FFF2-40B4-BE49-F238E27FC236}">
                <a16:creationId xmlns:a16="http://schemas.microsoft.com/office/drawing/2014/main" id="{81C358BB-05D4-7662-5C74-74AD140E50FA}"/>
              </a:ext>
            </a:extLst>
          </p:cNvPr>
          <p:cNvSpPr>
            <a:spLocks noChangeShapeType="1"/>
          </p:cNvSpPr>
          <p:nvPr/>
        </p:nvSpPr>
        <p:spPr bwMode="auto">
          <a:xfrm flipH="1">
            <a:off x="8229600" y="14478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4" name="Rectangle 28">
            <a:extLst>
              <a:ext uri="{FF2B5EF4-FFF2-40B4-BE49-F238E27FC236}">
                <a16:creationId xmlns:a16="http://schemas.microsoft.com/office/drawing/2014/main" id="{003FC2C0-CAE9-4FE5-BE43-BB335E47DD10}"/>
              </a:ext>
            </a:extLst>
          </p:cNvPr>
          <p:cNvSpPr>
            <a:spLocks noChangeArrowheads="1"/>
          </p:cNvSpPr>
          <p:nvPr/>
        </p:nvSpPr>
        <p:spPr bwMode="auto">
          <a:xfrm>
            <a:off x="8686800" y="12954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(T1)</a:t>
            </a:r>
          </a:p>
        </p:txBody>
      </p:sp>
      <p:sp>
        <p:nvSpPr>
          <p:cNvPr id="111645" name="Line 29">
            <a:extLst>
              <a:ext uri="{FF2B5EF4-FFF2-40B4-BE49-F238E27FC236}">
                <a16:creationId xmlns:a16="http://schemas.microsoft.com/office/drawing/2014/main" id="{81103477-491B-869B-B4B8-3F3844B408B5}"/>
              </a:ext>
            </a:extLst>
          </p:cNvPr>
          <p:cNvSpPr>
            <a:spLocks noChangeShapeType="1"/>
          </p:cNvSpPr>
          <p:nvPr/>
        </p:nvSpPr>
        <p:spPr bwMode="auto">
          <a:xfrm flipH="1">
            <a:off x="8229600" y="2986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6" name="Rectangle 30">
            <a:extLst>
              <a:ext uri="{FF2B5EF4-FFF2-40B4-BE49-F238E27FC236}">
                <a16:creationId xmlns:a16="http://schemas.microsoft.com/office/drawing/2014/main" id="{696416A9-9791-3B06-9B7B-680F3256FA44}"/>
              </a:ext>
            </a:extLst>
          </p:cNvPr>
          <p:cNvSpPr>
            <a:spLocks noChangeArrowheads="1"/>
          </p:cNvSpPr>
          <p:nvPr/>
        </p:nvSpPr>
        <p:spPr bwMode="auto">
          <a:xfrm>
            <a:off x="8686800" y="2833688"/>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(T3)</a:t>
            </a:r>
          </a:p>
        </p:txBody>
      </p:sp>
      <p:sp>
        <p:nvSpPr>
          <p:cNvPr id="111647" name="Line 31">
            <a:extLst>
              <a:ext uri="{FF2B5EF4-FFF2-40B4-BE49-F238E27FC236}">
                <a16:creationId xmlns:a16="http://schemas.microsoft.com/office/drawing/2014/main" id="{13E9BC8F-606D-9F0A-DD99-7E98DC9F34FA}"/>
              </a:ext>
            </a:extLst>
          </p:cNvPr>
          <p:cNvSpPr>
            <a:spLocks noChangeShapeType="1"/>
          </p:cNvSpPr>
          <p:nvPr/>
        </p:nvSpPr>
        <p:spPr bwMode="auto">
          <a:xfrm flipH="1">
            <a:off x="8229600" y="5729288"/>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8" name="Rectangle 32">
            <a:extLst>
              <a:ext uri="{FF2B5EF4-FFF2-40B4-BE49-F238E27FC236}">
                <a16:creationId xmlns:a16="http://schemas.microsoft.com/office/drawing/2014/main" id="{53C093C8-2218-B2A4-84A5-DA2D672032F1}"/>
              </a:ext>
            </a:extLst>
          </p:cNvPr>
          <p:cNvSpPr>
            <a:spLocks noChangeArrowheads="1"/>
          </p:cNvSpPr>
          <p:nvPr/>
        </p:nvSpPr>
        <p:spPr bwMode="auto">
          <a:xfrm>
            <a:off x="9074150" y="55768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(T1)</a:t>
            </a:r>
          </a:p>
        </p:txBody>
      </p:sp>
      <p:sp>
        <p:nvSpPr>
          <p:cNvPr id="111649" name="Line 33">
            <a:extLst>
              <a:ext uri="{FF2B5EF4-FFF2-40B4-BE49-F238E27FC236}">
                <a16:creationId xmlns:a16="http://schemas.microsoft.com/office/drawing/2014/main" id="{DB672ADE-38D0-26DC-98FD-70A690106F5E}"/>
              </a:ext>
            </a:extLst>
          </p:cNvPr>
          <p:cNvSpPr>
            <a:spLocks noChangeShapeType="1"/>
          </p:cNvSpPr>
          <p:nvPr/>
        </p:nvSpPr>
        <p:spPr bwMode="auto">
          <a:xfrm flipH="1">
            <a:off x="8229600" y="6034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50" name="Rectangle 34">
            <a:extLst>
              <a:ext uri="{FF2B5EF4-FFF2-40B4-BE49-F238E27FC236}">
                <a16:creationId xmlns:a16="http://schemas.microsoft.com/office/drawing/2014/main" id="{B65F24F1-C150-83B5-B409-EFCDC154D5BB}"/>
              </a:ext>
            </a:extLst>
          </p:cNvPr>
          <p:cNvSpPr>
            <a:spLocks noChangeArrowheads="1"/>
          </p:cNvSpPr>
          <p:nvPr/>
        </p:nvSpPr>
        <p:spPr bwMode="auto">
          <a:xfrm>
            <a:off x="8610600" y="58816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(T3)</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076A725-DD2B-51BB-EC5B-A766A5B547A8}"/>
              </a:ext>
            </a:extLst>
          </p:cNvPr>
          <p:cNvSpPr>
            <a:spLocks noGrp="1" noChangeArrowheads="1"/>
          </p:cNvSpPr>
          <p:nvPr>
            <p:ph type="title"/>
          </p:nvPr>
        </p:nvSpPr>
        <p:spPr/>
        <p:txBody>
          <a:bodyPr/>
          <a:lstStyle/>
          <a:p>
            <a:r>
              <a:rPr lang="en-US" altLang="en-SE"/>
              <a:t>Process/thread separation</a:t>
            </a:r>
          </a:p>
        </p:txBody>
      </p:sp>
      <p:sp>
        <p:nvSpPr>
          <p:cNvPr id="113667" name="Rectangle 3">
            <a:extLst>
              <a:ext uri="{FF2B5EF4-FFF2-40B4-BE49-F238E27FC236}">
                <a16:creationId xmlns:a16="http://schemas.microsoft.com/office/drawing/2014/main" id="{656945D8-6114-67FC-D5BA-8CAC410606FE}"/>
              </a:ext>
            </a:extLst>
          </p:cNvPr>
          <p:cNvSpPr>
            <a:spLocks noGrp="1" noChangeArrowheads="1"/>
          </p:cNvSpPr>
          <p:nvPr>
            <p:ph type="body" idx="1"/>
          </p:nvPr>
        </p:nvSpPr>
        <p:spPr/>
        <p:txBody>
          <a:bodyPr/>
          <a:lstStyle/>
          <a:p>
            <a:r>
              <a:rPr lang="en-US" altLang="en-SE" dirty="0"/>
              <a:t>Concurrency (multithreading) is useful for:</a:t>
            </a:r>
          </a:p>
          <a:p>
            <a:pPr lvl="1"/>
            <a:r>
              <a:rPr lang="en-US" altLang="en-SE" dirty="0"/>
              <a:t>handling concurrent events (e.g., web servers and clients)</a:t>
            </a:r>
          </a:p>
          <a:p>
            <a:pPr lvl="1"/>
            <a:r>
              <a:rPr lang="en-US" altLang="en-SE" dirty="0"/>
              <a:t>building parallel programs (e.g., matrix multiply, ray tracing)</a:t>
            </a:r>
          </a:p>
          <a:p>
            <a:pPr lvl="1"/>
            <a:r>
              <a:rPr lang="en-US" altLang="en-SE" dirty="0"/>
              <a:t>improving program structure</a:t>
            </a:r>
          </a:p>
          <a:p>
            <a:r>
              <a:rPr lang="en-US" altLang="en-SE" dirty="0"/>
              <a:t>Multithreading is useful even on a uniprocessor</a:t>
            </a:r>
          </a:p>
          <a:p>
            <a:pPr lvl="1"/>
            <a:r>
              <a:rPr lang="en-US" altLang="en-SE" dirty="0"/>
              <a:t>even though only one thread can run at a time, multiple threads may be executed in a time-sharing schedule, so they appear to run concurrently</a:t>
            </a:r>
          </a:p>
          <a:p>
            <a:r>
              <a:rPr lang="en-US" altLang="en-SE" dirty="0"/>
              <a:t>Supporting multithreading – that is, separating the concept of a </a:t>
            </a:r>
            <a:r>
              <a:rPr lang="en-US" altLang="en-SE" dirty="0">
                <a:solidFill>
                  <a:srgbClr val="FF0000"/>
                </a:solidFill>
              </a:rPr>
              <a:t>process</a:t>
            </a:r>
            <a:r>
              <a:rPr lang="en-US" altLang="en-SE" dirty="0"/>
              <a:t> (address space, files, etc.) from that of a minimal </a:t>
            </a:r>
            <a:r>
              <a:rPr lang="en-US" altLang="en-SE" dirty="0">
                <a:solidFill>
                  <a:srgbClr val="FF0000"/>
                </a:solidFill>
              </a:rPr>
              <a:t>thread of control</a:t>
            </a:r>
            <a:r>
              <a:rPr lang="en-US" altLang="en-SE" dirty="0"/>
              <a:t> (execution state), is a big win</a:t>
            </a:r>
          </a:p>
          <a:p>
            <a:pPr lvl="1"/>
            <a:r>
              <a:rPr lang="en-US" altLang="en-SE" dirty="0"/>
              <a:t>creating concurrency does not require creating new processes</a:t>
            </a:r>
          </a:p>
          <a:p>
            <a:pPr lvl="1"/>
            <a:r>
              <a:rPr lang="en-US" altLang="en-SE" dirty="0"/>
              <a:t>faster / better / cheaper</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595354" y="816682"/>
            <a:ext cx="4726105" cy="4953000"/>
          </a:xfrm>
        </p:spPr>
        <p:txBody>
          <a:bodyPr/>
          <a:lstStyle/>
          <a:p>
            <a:r>
              <a:rPr lang="en-GB" altLang="en-SE" dirty="0"/>
              <a:t>POSIX thread -&gt; </a:t>
            </a:r>
            <a:r>
              <a:rPr lang="en-GB" altLang="en-SE" dirty="0" err="1"/>
              <a:t>pthread</a:t>
            </a:r>
            <a:endParaRPr lang="en-GB" altLang="en-SE" dirty="0"/>
          </a:p>
          <a:p>
            <a:r>
              <a:rPr lang="en-GB" altLang="en-SE" dirty="0"/>
              <a:t>A Portable Operating System Interface (POSIX) library (IEEE 1003.1c), written in C language</a:t>
            </a:r>
          </a:p>
          <a:p>
            <a:r>
              <a:rPr lang="en-GB" altLang="en-SE" dirty="0"/>
              <a:t>Pthread library: 60+ functions, API specifies </a:t>
            </a:r>
            <a:r>
              <a:rPr lang="en-GB" altLang="en-SE" dirty="0" err="1"/>
              <a:t>behavior</a:t>
            </a:r>
            <a:r>
              <a:rPr lang="en-GB" altLang="en-SE" dirty="0"/>
              <a:t> of the thread library</a:t>
            </a:r>
            <a:endParaRPr lang="en-US" altLang="en-SE" dirty="0"/>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2537405089"/>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005-7C89-49B5-7AE7-FF1BCA99FC77}"/>
              </a:ext>
            </a:extLst>
          </p:cNvPr>
          <p:cNvSpPr>
            <a:spLocks noGrp="1"/>
          </p:cNvSpPr>
          <p:nvPr>
            <p:ph type="title"/>
          </p:nvPr>
        </p:nvSpPr>
        <p:spPr/>
        <p:txBody>
          <a:bodyPr/>
          <a:lstStyle/>
          <a:p>
            <a:r>
              <a:rPr lang="en-GB" dirty="0"/>
              <a:t>Pthread Fork-Join Pattern</a:t>
            </a:r>
            <a:endParaRPr lang="en-SE" dirty="0"/>
          </a:p>
        </p:txBody>
      </p:sp>
      <p:sp>
        <p:nvSpPr>
          <p:cNvPr id="3" name="Content Placeholder 2">
            <a:extLst>
              <a:ext uri="{FF2B5EF4-FFF2-40B4-BE49-F238E27FC236}">
                <a16:creationId xmlns:a16="http://schemas.microsoft.com/office/drawing/2014/main" id="{5CA52BE5-3D81-086A-8387-A3E618CD694E}"/>
              </a:ext>
            </a:extLst>
          </p:cNvPr>
          <p:cNvSpPr>
            <a:spLocks noGrp="1"/>
          </p:cNvSpPr>
          <p:nvPr>
            <p:ph idx="1"/>
          </p:nvPr>
        </p:nvSpPr>
        <p:spPr/>
        <p:txBody>
          <a:bodyPr/>
          <a:lstStyle/>
          <a:p>
            <a:endParaRPr lang="en-SE"/>
          </a:p>
        </p:txBody>
      </p:sp>
      <p:sp>
        <p:nvSpPr>
          <p:cNvPr id="4" name="Rectangle 2">
            <a:extLst>
              <a:ext uri="{FF2B5EF4-FFF2-40B4-BE49-F238E27FC236}">
                <a16:creationId xmlns:a16="http://schemas.microsoft.com/office/drawing/2014/main" id="{D4F43EC5-3ABA-3131-D5C4-47427C3D6B8A}"/>
              </a:ext>
            </a:extLst>
          </p:cNvPr>
          <p:cNvSpPr>
            <a:spLocks noChangeArrowheads="1"/>
          </p:cNvSpPr>
          <p:nvPr/>
        </p:nvSpPr>
        <p:spPr bwMode="auto">
          <a:xfrm>
            <a:off x="300893" y="914400"/>
            <a:ext cx="6955692" cy="4708981"/>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algn="l"/>
            <a:r>
              <a:rPr lang="en-US" sz="2000" b="0" i="0" u="none" strike="noStrike" baseline="0" dirty="0">
                <a:latin typeface="Courier"/>
              </a:rPr>
              <a:t> void *</a:t>
            </a:r>
            <a:r>
              <a:rPr lang="en-US" sz="2000" b="0" i="0" u="none" strike="noStrike" baseline="0" dirty="0" err="1">
                <a:latin typeface="Courier"/>
              </a:rPr>
              <a:t>mythread</a:t>
            </a:r>
            <a:r>
              <a:rPr lang="en-US" sz="2000" b="0" i="0" u="none" strike="noStrike" baseline="0" dirty="0">
                <a:latin typeface="Courier"/>
              </a:rPr>
              <a:t>(void *</a:t>
            </a:r>
            <a:r>
              <a:rPr lang="en-US" sz="2000" b="0" i="0" u="none" strike="noStrike" baseline="0" dirty="0" err="1">
                <a:latin typeface="Courier"/>
              </a:rPr>
              <a:t>arg</a:t>
            </a:r>
            <a:r>
              <a:rPr lang="en-US" sz="2000" b="0" i="0" u="none" strike="noStrike" baseline="0" dirty="0">
                <a:latin typeface="Courier"/>
              </a:rPr>
              <a:t>) {</a:t>
            </a:r>
          </a:p>
          <a:p>
            <a:pPr algn="l"/>
            <a:r>
              <a:rPr lang="pt-BR" sz="2000" b="0" i="0" u="none" strike="noStrike" baseline="0" dirty="0">
                <a:latin typeface="Courier"/>
              </a:rPr>
              <a:t>    printf("%s\n", (char *) arg);</a:t>
            </a:r>
          </a:p>
          <a:p>
            <a:pPr algn="l"/>
            <a:r>
              <a:rPr lang="en-US" sz="2000" b="0" i="0" u="none" strike="noStrike" baseline="0" dirty="0">
                <a:latin typeface="Courier"/>
              </a:rPr>
              <a:t>    return NULL;</a:t>
            </a:r>
          </a:p>
          <a:p>
            <a:pPr algn="l"/>
            <a:r>
              <a:rPr lang="en-US" sz="2000" b="0" i="0" u="none" strike="noStrike" baseline="0" dirty="0">
                <a:latin typeface="Courier"/>
              </a:rPr>
              <a:t> }</a:t>
            </a:r>
          </a:p>
          <a:p>
            <a:pPr algn="l"/>
            <a:endParaRPr lang="en-US" sz="2000" b="0" i="0" u="none" strike="noStrike" baseline="0" dirty="0">
              <a:latin typeface="Courier"/>
            </a:endParaRPr>
          </a:p>
          <a:p>
            <a:pPr algn="l"/>
            <a:r>
              <a:rPr lang="en-US" sz="2000" b="0" i="0" u="none" strike="noStrike" baseline="0" dirty="0">
                <a:latin typeface="Courier"/>
              </a:rPr>
              <a:t> int main(int </a:t>
            </a:r>
            <a:r>
              <a:rPr lang="en-US" sz="2000" b="0" i="0" u="none" strike="noStrike" baseline="0" dirty="0" err="1">
                <a:latin typeface="Courier"/>
              </a:rPr>
              <a:t>argc</a:t>
            </a:r>
            <a:r>
              <a:rPr lang="en-US" sz="2000" b="0" i="0" u="none" strike="noStrike" baseline="0" dirty="0">
                <a:latin typeface="Courier"/>
              </a:rPr>
              <a:t>, char *</a:t>
            </a:r>
            <a:r>
              <a:rPr lang="en-US" sz="2000" b="0" i="0" u="none" strike="noStrike" baseline="0" dirty="0" err="1">
                <a:latin typeface="Courier"/>
              </a:rPr>
              <a:t>argv</a:t>
            </a:r>
            <a:r>
              <a:rPr lang="en-US" sz="2000" b="0" i="0" u="none" strike="noStrike" baseline="0" dirty="0">
                <a:latin typeface="Courier"/>
              </a:rPr>
              <a:t>[]) {</a:t>
            </a:r>
          </a:p>
          <a:p>
            <a:pPr algn="l"/>
            <a:r>
              <a:rPr lang="en-US" sz="2000" b="0" dirty="0">
                <a:latin typeface="Courier"/>
              </a:rPr>
              <a:t>  </a:t>
            </a:r>
            <a:r>
              <a:rPr lang="en-US" sz="2000" b="0" i="0" u="none" strike="noStrike" baseline="0" dirty="0">
                <a:latin typeface="Courier"/>
              </a:rPr>
              <a:t> </a:t>
            </a:r>
            <a:r>
              <a:rPr lang="en-US" sz="2000" b="0" i="0" u="none" strike="noStrike" baseline="0" dirty="0" err="1">
                <a:latin typeface="Courier"/>
              </a:rPr>
              <a:t>pthread_t</a:t>
            </a:r>
            <a:r>
              <a:rPr lang="en-US" sz="2000" b="0" i="0" u="none" strike="noStrike" baseline="0" dirty="0">
                <a:latin typeface="Courier"/>
              </a:rPr>
              <a:t> p1, p2;</a:t>
            </a:r>
          </a:p>
          <a:p>
            <a:pPr algn="l"/>
            <a:r>
              <a:rPr lang="en-US" sz="2000" b="0" i="0" u="none" strike="noStrike" baseline="0" dirty="0">
                <a:latin typeface="Courier"/>
              </a:rPr>
              <a:t>   </a:t>
            </a:r>
            <a:r>
              <a:rPr lang="en-US" sz="2000" b="0" i="0" u="none" strike="noStrike" baseline="0" dirty="0" err="1">
                <a:latin typeface="Courier"/>
              </a:rPr>
              <a:t>printf</a:t>
            </a:r>
            <a:r>
              <a:rPr lang="en-US" sz="2000" b="0" i="0" u="none" strike="noStrike" baseline="0" dirty="0">
                <a:latin typeface="Courier"/>
              </a:rPr>
              <a:t>("main: begin\n");</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thread_create</a:t>
            </a:r>
            <a:r>
              <a:rPr lang="en-US" sz="2000" b="0" i="0" u="none" strike="noStrike" baseline="0" dirty="0">
                <a:latin typeface="Courier"/>
              </a:rPr>
              <a:t>(&amp;p1, NULL, </a:t>
            </a:r>
            <a:r>
              <a:rPr lang="en-US" sz="2000" b="0" i="0" u="none" strike="noStrike" baseline="0" dirty="0" err="1">
                <a:latin typeface="Courier"/>
              </a:rPr>
              <a:t>mythread</a:t>
            </a:r>
            <a:r>
              <a:rPr lang="en-US" sz="2000" b="0" i="0" u="none" strike="noStrike" baseline="0" dirty="0">
                <a:latin typeface="Courier"/>
              </a:rPr>
              <a:t>, "A");</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thread_create</a:t>
            </a:r>
            <a:r>
              <a:rPr lang="en-US" sz="2000" b="0" i="0" u="none" strike="noStrike" baseline="0" dirty="0">
                <a:latin typeface="Courier"/>
              </a:rPr>
              <a:t>(&amp;p2, NULL, </a:t>
            </a:r>
            <a:r>
              <a:rPr lang="en-US" sz="2000" b="0" i="0" u="none" strike="noStrike" baseline="0" dirty="0" err="1">
                <a:latin typeface="Courier"/>
              </a:rPr>
              <a:t>mythread</a:t>
            </a:r>
            <a:r>
              <a:rPr lang="en-US" sz="2000" b="0" i="0" u="none" strike="noStrike" baseline="0" dirty="0">
                <a:latin typeface="Courier"/>
              </a:rPr>
              <a:t>, "B");</a:t>
            </a:r>
          </a:p>
          <a:p>
            <a:pPr algn="l"/>
            <a:r>
              <a:rPr lang="en-US" sz="2000" b="0" i="0" u="none" strike="noStrike" baseline="0" dirty="0">
                <a:latin typeface="Courier"/>
              </a:rPr>
              <a:t>   // join waits for the threads to finish</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thread_join</a:t>
            </a:r>
            <a:r>
              <a:rPr lang="en-US" sz="2000" b="0" i="0" u="none" strike="noStrike" baseline="0" dirty="0">
                <a:latin typeface="Courier"/>
              </a:rPr>
              <a:t>(p1, NULL);</a:t>
            </a:r>
          </a:p>
          <a:p>
            <a:pPr algn="l"/>
            <a:r>
              <a:rPr lang="en-US" sz="2000" b="0" i="0" u="none" strike="noStrike" baseline="0" dirty="0">
                <a:latin typeface="Courier"/>
              </a:rPr>
              <a:t> </a:t>
            </a:r>
            <a:r>
              <a:rPr lang="en-US" sz="2000" b="0" dirty="0">
                <a:latin typeface="Courier"/>
              </a:rPr>
              <a:t>  </a:t>
            </a:r>
            <a:r>
              <a:rPr lang="en-US" sz="2000" b="0" dirty="0" err="1">
                <a:latin typeface="Courier"/>
              </a:rPr>
              <a:t>p</a:t>
            </a:r>
            <a:r>
              <a:rPr lang="en-US" sz="2000" b="0" i="0" u="none" strike="noStrike" baseline="0" dirty="0" err="1">
                <a:latin typeface="Courier"/>
              </a:rPr>
              <a:t>thread_join</a:t>
            </a:r>
            <a:r>
              <a:rPr lang="en-US" sz="2000" b="0" i="0" u="none" strike="noStrike" baseline="0" dirty="0">
                <a:latin typeface="Courier"/>
              </a:rPr>
              <a:t>(p2, NULL);</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rintf</a:t>
            </a:r>
            <a:r>
              <a:rPr lang="en-US" sz="2000" b="0" i="0" u="none" strike="noStrike" baseline="0" dirty="0">
                <a:latin typeface="Courier"/>
              </a:rPr>
              <a:t>("main: end\n");</a:t>
            </a:r>
          </a:p>
          <a:p>
            <a:pPr algn="l"/>
            <a:r>
              <a:rPr kumimoji="0" lang="en-US" altLang="en-US" sz="2000" b="0" cap="none" normalizeH="0" dirty="0">
                <a:ln>
                  <a:noFill/>
                </a:ln>
                <a:solidFill>
                  <a:schemeClr val="tx1"/>
                </a:solidFill>
                <a:effectLst/>
                <a:latin typeface="Courier"/>
              </a:rPr>
              <a:t>}</a:t>
            </a:r>
            <a:endParaRPr kumimoji="0" lang="en-US" altLang="en-US" sz="2000" b="0" i="0" u="none" strike="noStrike" cap="none" normalizeH="0" baseline="0" dirty="0">
              <a:ln>
                <a:noFill/>
              </a:ln>
              <a:solidFill>
                <a:schemeClr val="tx1"/>
              </a:solidFill>
              <a:effectLst/>
              <a:latin typeface="Courier"/>
            </a:endParaRPr>
          </a:p>
        </p:txBody>
      </p:sp>
      <p:sp>
        <p:nvSpPr>
          <p:cNvPr id="5" name="Freeform 6">
            <a:extLst>
              <a:ext uri="{FF2B5EF4-FFF2-40B4-BE49-F238E27FC236}">
                <a16:creationId xmlns:a16="http://schemas.microsoft.com/office/drawing/2014/main" id="{144DA0BF-C821-A361-5D5D-3C3220F6BCDD}"/>
              </a:ext>
            </a:extLst>
          </p:cNvPr>
          <p:cNvSpPr/>
          <p:nvPr/>
        </p:nvSpPr>
        <p:spPr>
          <a:xfrm>
            <a:off x="9292381" y="1353513"/>
            <a:ext cx="219919" cy="1088020"/>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w="2222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7">
            <a:extLst>
              <a:ext uri="{FF2B5EF4-FFF2-40B4-BE49-F238E27FC236}">
                <a16:creationId xmlns:a16="http://schemas.microsoft.com/office/drawing/2014/main" id="{F541BBE0-A3D4-BA22-F21B-3694DBBB1C21}"/>
              </a:ext>
            </a:extLst>
          </p:cNvPr>
          <p:cNvSpPr/>
          <p:nvPr/>
        </p:nvSpPr>
        <p:spPr>
          <a:xfrm>
            <a:off x="7558108" y="2721255"/>
            <a:ext cx="219919" cy="1088020"/>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8">
            <a:extLst>
              <a:ext uri="{FF2B5EF4-FFF2-40B4-BE49-F238E27FC236}">
                <a16:creationId xmlns:a16="http://schemas.microsoft.com/office/drawing/2014/main" id="{421009BD-B25B-E898-80B0-9BB8D1FF9712}"/>
              </a:ext>
            </a:extLst>
          </p:cNvPr>
          <p:cNvSpPr/>
          <p:nvPr/>
        </p:nvSpPr>
        <p:spPr>
          <a:xfrm>
            <a:off x="8374364" y="2721255"/>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9">
            <a:extLst>
              <a:ext uri="{FF2B5EF4-FFF2-40B4-BE49-F238E27FC236}">
                <a16:creationId xmlns:a16="http://schemas.microsoft.com/office/drawing/2014/main" id="{1B2EC744-D1EB-9C2A-B90E-073D575CB21C}"/>
              </a:ext>
            </a:extLst>
          </p:cNvPr>
          <p:cNvSpPr/>
          <p:nvPr/>
        </p:nvSpPr>
        <p:spPr>
          <a:xfrm>
            <a:off x="10014110" y="2804166"/>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0">
            <a:extLst>
              <a:ext uri="{FF2B5EF4-FFF2-40B4-BE49-F238E27FC236}">
                <a16:creationId xmlns:a16="http://schemas.microsoft.com/office/drawing/2014/main" id="{C5C8975D-D07F-BDC8-6E99-5649B22254E1}"/>
              </a:ext>
            </a:extLst>
          </p:cNvPr>
          <p:cNvSpPr/>
          <p:nvPr/>
        </p:nvSpPr>
        <p:spPr>
          <a:xfrm>
            <a:off x="11240547" y="2721255"/>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1">
            <a:extLst>
              <a:ext uri="{FF2B5EF4-FFF2-40B4-BE49-F238E27FC236}">
                <a16:creationId xmlns:a16="http://schemas.microsoft.com/office/drawing/2014/main" id="{A85D636F-DDDF-86B7-1824-F596948E21CF}"/>
              </a:ext>
            </a:extLst>
          </p:cNvPr>
          <p:cNvSpPr/>
          <p:nvPr/>
        </p:nvSpPr>
        <p:spPr>
          <a:xfrm>
            <a:off x="9182421" y="3969392"/>
            <a:ext cx="219919" cy="972272"/>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w="2222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098C7FA6-F1A0-BE21-A610-E0BDD5A3EF3D}"/>
              </a:ext>
            </a:extLst>
          </p:cNvPr>
          <p:cNvCxnSpPr>
            <a:cxnSpLocks/>
            <a:stCxn id="5" idx="7"/>
            <a:endCxn id="6" idx="0"/>
          </p:cNvCxnSpPr>
          <p:nvPr/>
        </p:nvCxnSpPr>
        <p:spPr>
          <a:xfrm flipH="1">
            <a:off x="7673855" y="2441533"/>
            <a:ext cx="1734273"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DDDB780-8B41-896E-6484-362B27F84A51}"/>
              </a:ext>
            </a:extLst>
          </p:cNvPr>
          <p:cNvCxnSpPr>
            <a:cxnSpLocks/>
            <a:stCxn id="5" idx="7"/>
          </p:cNvCxnSpPr>
          <p:nvPr/>
        </p:nvCxnSpPr>
        <p:spPr>
          <a:xfrm flipH="1">
            <a:off x="8471546" y="2441533"/>
            <a:ext cx="936582"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4898454-CB0F-1128-B067-50E15D54C0BE}"/>
              </a:ext>
            </a:extLst>
          </p:cNvPr>
          <p:cNvCxnSpPr>
            <a:cxnSpLocks/>
          </p:cNvCxnSpPr>
          <p:nvPr/>
        </p:nvCxnSpPr>
        <p:spPr>
          <a:xfrm>
            <a:off x="9415118" y="2434738"/>
            <a:ext cx="709673" cy="36263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415A43-7701-5FF1-1BC0-100B767C2CAA}"/>
              </a:ext>
            </a:extLst>
          </p:cNvPr>
          <p:cNvCxnSpPr>
            <a:cxnSpLocks/>
          </p:cNvCxnSpPr>
          <p:nvPr/>
        </p:nvCxnSpPr>
        <p:spPr>
          <a:xfrm>
            <a:off x="9402340" y="2448284"/>
            <a:ext cx="1976860"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BF59B8-B730-CAFD-FB17-469B9D4FEE9C}"/>
              </a:ext>
            </a:extLst>
          </p:cNvPr>
          <p:cNvCxnSpPr>
            <a:cxnSpLocks/>
          </p:cNvCxnSpPr>
          <p:nvPr/>
        </p:nvCxnSpPr>
        <p:spPr>
          <a:xfrm flipH="1" flipV="1">
            <a:off x="7659991" y="3807346"/>
            <a:ext cx="1632391" cy="181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BB6EA5-B7F3-AE70-ECF8-8AC692FC6731}"/>
              </a:ext>
            </a:extLst>
          </p:cNvPr>
          <p:cNvCxnSpPr>
            <a:cxnSpLocks/>
          </p:cNvCxnSpPr>
          <p:nvPr/>
        </p:nvCxnSpPr>
        <p:spPr>
          <a:xfrm flipH="1" flipV="1">
            <a:off x="8484323" y="3578746"/>
            <a:ext cx="808058" cy="4099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F08533-2375-5653-4865-752C36CE7F3C}"/>
              </a:ext>
            </a:extLst>
          </p:cNvPr>
          <p:cNvCxnSpPr>
            <a:cxnSpLocks/>
            <a:endCxn id="8" idx="7"/>
          </p:cNvCxnSpPr>
          <p:nvPr/>
        </p:nvCxnSpPr>
        <p:spPr>
          <a:xfrm flipV="1">
            <a:off x="9276227" y="3661657"/>
            <a:ext cx="853630" cy="327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08C026-3884-E030-AB0F-580A6EE88FB2}"/>
              </a:ext>
            </a:extLst>
          </p:cNvPr>
          <p:cNvCxnSpPr>
            <a:cxnSpLocks/>
            <a:endCxn id="9" idx="7"/>
          </p:cNvCxnSpPr>
          <p:nvPr/>
        </p:nvCxnSpPr>
        <p:spPr>
          <a:xfrm flipV="1">
            <a:off x="9284304" y="3578746"/>
            <a:ext cx="2071990" cy="40991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Freeform 33">
            <a:extLst>
              <a:ext uri="{FF2B5EF4-FFF2-40B4-BE49-F238E27FC236}">
                <a16:creationId xmlns:a16="http://schemas.microsoft.com/office/drawing/2014/main" id="{8B9C5330-225E-55BE-E7E5-F1BDEC8489F3}"/>
              </a:ext>
            </a:extLst>
          </p:cNvPr>
          <p:cNvSpPr/>
          <p:nvPr/>
        </p:nvSpPr>
        <p:spPr>
          <a:xfrm rot="420449">
            <a:off x="9226243" y="2478163"/>
            <a:ext cx="281958" cy="1459398"/>
          </a:xfrm>
          <a:custGeom>
            <a:avLst/>
            <a:gdLst>
              <a:gd name="connsiteX0" fmla="*/ 148399 w 281958"/>
              <a:gd name="connsiteY0" fmla="*/ 0 h 1459398"/>
              <a:gd name="connsiteX1" fmla="*/ 163239 w 281958"/>
              <a:gd name="connsiteY1" fmla="*/ 217357 h 1459398"/>
              <a:gd name="connsiteX2" fmla="*/ 14840 w 281958"/>
              <a:gd name="connsiteY2" fmla="*/ 357087 h 1459398"/>
              <a:gd name="connsiteX3" fmla="*/ 237438 w 281958"/>
              <a:gd name="connsiteY3" fmla="*/ 512342 h 1459398"/>
              <a:gd name="connsiteX4" fmla="*/ 0 w 281958"/>
              <a:gd name="connsiteY4" fmla="*/ 791801 h 1459398"/>
              <a:gd name="connsiteX5" fmla="*/ 281958 w 281958"/>
              <a:gd name="connsiteY5" fmla="*/ 962581 h 1459398"/>
              <a:gd name="connsiteX6" fmla="*/ 148399 w 281958"/>
              <a:gd name="connsiteY6" fmla="*/ 1210989 h 1459398"/>
              <a:gd name="connsiteX7" fmla="*/ 148399 w 281958"/>
              <a:gd name="connsiteY7" fmla="*/ 1459398 h 145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958" h="1459398" extrusionOk="0">
                <a:moveTo>
                  <a:pt x="148399" y="0"/>
                </a:moveTo>
                <a:cubicBezTo>
                  <a:pt x="173017" y="70156"/>
                  <a:pt x="137121" y="144851"/>
                  <a:pt x="163239" y="217357"/>
                </a:cubicBezTo>
                <a:cubicBezTo>
                  <a:pt x="119787" y="267662"/>
                  <a:pt x="50046" y="313039"/>
                  <a:pt x="14840" y="357087"/>
                </a:cubicBezTo>
                <a:cubicBezTo>
                  <a:pt x="109958" y="416154"/>
                  <a:pt x="135524" y="463125"/>
                  <a:pt x="237438" y="512342"/>
                </a:cubicBezTo>
                <a:cubicBezTo>
                  <a:pt x="208509" y="584400"/>
                  <a:pt x="17565" y="703213"/>
                  <a:pt x="0" y="791801"/>
                </a:cubicBezTo>
                <a:cubicBezTo>
                  <a:pt x="66019" y="820834"/>
                  <a:pt x="170720" y="900913"/>
                  <a:pt x="281958" y="962581"/>
                </a:cubicBezTo>
                <a:cubicBezTo>
                  <a:pt x="241098" y="1078627"/>
                  <a:pt x="174778" y="1115224"/>
                  <a:pt x="148399" y="1210989"/>
                </a:cubicBezTo>
                <a:cubicBezTo>
                  <a:pt x="174551" y="1327098"/>
                  <a:pt x="131765" y="1392723"/>
                  <a:pt x="148399" y="1459398"/>
                </a:cubicBezTo>
              </a:path>
            </a:pathLst>
          </a:custGeom>
          <a:noFill/>
          <a:ln w="22225">
            <a:solidFill>
              <a:srgbClr val="FF0000"/>
            </a:solidFill>
            <a:prstDash val="dashDot"/>
            <a:tailEnd type="triangle" w="lg" len="lg"/>
            <a:extLst>
              <a:ext uri="{C807C97D-BFC1-408E-A445-0C87EB9F89A2}">
                <ask:lineSketchStyleProps xmlns:ask="http://schemas.microsoft.com/office/drawing/2018/sketchyshapes" sd="1219033472">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53080F2-8537-A979-B087-CD08E103EE83}"/>
              </a:ext>
            </a:extLst>
          </p:cNvPr>
          <p:cNvSpPr txBox="1"/>
          <p:nvPr/>
        </p:nvSpPr>
        <p:spPr>
          <a:xfrm>
            <a:off x="9551947" y="2145990"/>
            <a:ext cx="965329" cy="369332"/>
          </a:xfrm>
          <a:prstGeom prst="rect">
            <a:avLst/>
          </a:prstGeom>
          <a:noFill/>
        </p:spPr>
        <p:txBody>
          <a:bodyPr wrap="none" rtlCol="0">
            <a:spAutoFit/>
          </a:bodyPr>
          <a:lstStyle/>
          <a:p>
            <a:r>
              <a:rPr lang="en-US" dirty="0">
                <a:latin typeface="+mn-lt"/>
              </a:rPr>
              <a:t>create</a:t>
            </a:r>
          </a:p>
        </p:txBody>
      </p:sp>
      <p:sp>
        <p:nvSpPr>
          <p:cNvPr id="21" name="TextBox 20">
            <a:extLst>
              <a:ext uri="{FF2B5EF4-FFF2-40B4-BE49-F238E27FC236}">
                <a16:creationId xmlns:a16="http://schemas.microsoft.com/office/drawing/2014/main" id="{443B083D-D7AB-96EB-946C-01DDC001F0B7}"/>
              </a:ext>
            </a:extLst>
          </p:cNvPr>
          <p:cNvSpPr txBox="1"/>
          <p:nvPr/>
        </p:nvSpPr>
        <p:spPr>
          <a:xfrm>
            <a:off x="11416594" y="3342524"/>
            <a:ext cx="657552" cy="369332"/>
          </a:xfrm>
          <a:prstGeom prst="rect">
            <a:avLst/>
          </a:prstGeom>
          <a:noFill/>
        </p:spPr>
        <p:txBody>
          <a:bodyPr wrap="none" rtlCol="0">
            <a:spAutoFit/>
          </a:bodyPr>
          <a:lstStyle/>
          <a:p>
            <a:r>
              <a:rPr lang="en-US" dirty="0">
                <a:latin typeface="+mn-lt"/>
              </a:rPr>
              <a:t>exit</a:t>
            </a:r>
          </a:p>
        </p:txBody>
      </p:sp>
      <p:sp>
        <p:nvSpPr>
          <p:cNvPr id="22" name="TextBox 21">
            <a:extLst>
              <a:ext uri="{FF2B5EF4-FFF2-40B4-BE49-F238E27FC236}">
                <a16:creationId xmlns:a16="http://schemas.microsoft.com/office/drawing/2014/main" id="{E9FE513A-AA12-4B5E-4641-03B3BE069836}"/>
              </a:ext>
            </a:extLst>
          </p:cNvPr>
          <p:cNvSpPr txBox="1"/>
          <p:nvPr/>
        </p:nvSpPr>
        <p:spPr>
          <a:xfrm>
            <a:off x="9476305" y="3906258"/>
            <a:ext cx="663964" cy="369332"/>
          </a:xfrm>
          <a:prstGeom prst="rect">
            <a:avLst/>
          </a:prstGeom>
          <a:noFill/>
        </p:spPr>
        <p:txBody>
          <a:bodyPr wrap="none" rtlCol="0">
            <a:spAutoFit/>
          </a:bodyPr>
          <a:lstStyle/>
          <a:p>
            <a:r>
              <a:rPr lang="en-US" dirty="0">
                <a:latin typeface="+mn-lt"/>
              </a:rPr>
              <a:t>join</a:t>
            </a:r>
          </a:p>
        </p:txBody>
      </p:sp>
      <p:sp>
        <p:nvSpPr>
          <p:cNvPr id="24" name="Content Placeholder 2">
            <a:extLst>
              <a:ext uri="{FF2B5EF4-FFF2-40B4-BE49-F238E27FC236}">
                <a16:creationId xmlns:a16="http://schemas.microsoft.com/office/drawing/2014/main" id="{35BDA687-A55B-C94D-DE3B-27572E2D34E5}"/>
              </a:ext>
            </a:extLst>
          </p:cNvPr>
          <p:cNvSpPr txBox="1">
            <a:spLocks/>
          </p:cNvSpPr>
          <p:nvPr/>
        </p:nvSpPr>
        <p:spPr bwMode="auto">
          <a:xfrm>
            <a:off x="6718707" y="5189563"/>
            <a:ext cx="5355439" cy="85749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sz="2000" kern="0" dirty="0">
                <a:latin typeface="Gill Sans"/>
              </a:rPr>
              <a:t>Main thread creates multiple sub-threads, passing them </a:t>
            </a:r>
            <a:r>
              <a:rPr lang="en-US" sz="2000" kern="0" dirty="0" err="1">
                <a:latin typeface="Gill Sans"/>
              </a:rPr>
              <a:t>args</a:t>
            </a:r>
            <a:r>
              <a:rPr lang="en-US" sz="2000" kern="0" dirty="0">
                <a:latin typeface="Gill Sans"/>
              </a:rPr>
              <a:t> to work on… then joins with them </a:t>
            </a:r>
            <a:r>
              <a:rPr lang="en-US" altLang="zh-CN" sz="2000" kern="0" dirty="0">
                <a:latin typeface="Gill Sans"/>
              </a:rPr>
              <a:t>to</a:t>
            </a:r>
            <a:r>
              <a:rPr lang="en-US" sz="2000" kern="0" dirty="0">
                <a:latin typeface="Gill Sans"/>
              </a:rPr>
              <a:t> collect results.</a:t>
            </a:r>
          </a:p>
        </p:txBody>
      </p:sp>
    </p:spTree>
    <p:extLst>
      <p:ext uri="{BB962C8B-B14F-4D97-AF65-F5344CB8AC3E}">
        <p14:creationId xmlns:p14="http://schemas.microsoft.com/office/powerpoint/2010/main" val="36111094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0470507-F41F-7139-3AD7-69B099B5C663}"/>
              </a:ext>
            </a:extLst>
          </p:cNvPr>
          <p:cNvSpPr>
            <a:spLocks noGrp="1" noChangeArrowheads="1"/>
          </p:cNvSpPr>
          <p:nvPr>
            <p:ph type="title"/>
          </p:nvPr>
        </p:nvSpPr>
        <p:spPr/>
        <p:txBody>
          <a:bodyPr/>
          <a:lstStyle/>
          <a:p>
            <a:r>
              <a:rPr lang="en-US" altLang="en-SE"/>
              <a:t>“Where do threads come from?”</a:t>
            </a:r>
          </a:p>
        </p:txBody>
      </p:sp>
      <p:sp>
        <p:nvSpPr>
          <p:cNvPr id="114691" name="Rectangle 3">
            <a:extLst>
              <a:ext uri="{FF2B5EF4-FFF2-40B4-BE49-F238E27FC236}">
                <a16:creationId xmlns:a16="http://schemas.microsoft.com/office/drawing/2014/main" id="{839A455C-7C36-1DA5-9382-76AA33DCB33F}"/>
              </a:ext>
            </a:extLst>
          </p:cNvPr>
          <p:cNvSpPr>
            <a:spLocks noGrp="1" noChangeArrowheads="1"/>
          </p:cNvSpPr>
          <p:nvPr>
            <p:ph type="body" idx="1"/>
          </p:nvPr>
        </p:nvSpPr>
        <p:spPr>
          <a:xfrm>
            <a:off x="984738" y="943707"/>
            <a:ext cx="9886462" cy="5181600"/>
          </a:xfrm>
        </p:spPr>
        <p:txBody>
          <a:bodyPr/>
          <a:lstStyle/>
          <a:p>
            <a:r>
              <a:rPr lang="en-US" altLang="en-SE" sz="2800" dirty="0"/>
              <a:t>The kernel is responsible for creating/managing threads</a:t>
            </a:r>
          </a:p>
          <a:p>
            <a:pPr lvl="1"/>
            <a:r>
              <a:rPr lang="en-US" altLang="en-SE" sz="2400" dirty="0"/>
              <a:t>for example, the kernel call to create a new thread would</a:t>
            </a:r>
          </a:p>
          <a:p>
            <a:pPr lvl="2"/>
            <a:r>
              <a:rPr lang="en-US" altLang="en-SE" sz="2400" dirty="0"/>
              <a:t>allocate an execution stack within the process address space</a:t>
            </a:r>
          </a:p>
          <a:p>
            <a:pPr lvl="2"/>
            <a:r>
              <a:rPr lang="en-US" altLang="en-SE" sz="2400" dirty="0"/>
              <a:t>create and initialize a Thread Control Block</a:t>
            </a:r>
          </a:p>
          <a:p>
            <a:pPr lvl="3"/>
            <a:r>
              <a:rPr lang="en-US" altLang="en-SE" sz="2400" dirty="0"/>
              <a:t>stack pointer, program counter, register values</a:t>
            </a:r>
          </a:p>
          <a:p>
            <a:pPr lvl="2"/>
            <a:r>
              <a:rPr lang="en-US" altLang="en-SE" sz="2400" dirty="0"/>
              <a:t>stick it on the ready queue</a:t>
            </a:r>
          </a:p>
          <a:p>
            <a:pPr lvl="1"/>
            <a:r>
              <a:rPr lang="en-US" altLang="en-SE" sz="2400" dirty="0"/>
              <a:t>we call these </a:t>
            </a:r>
            <a:r>
              <a:rPr lang="en-US" altLang="en-SE" sz="2400" dirty="0">
                <a:solidFill>
                  <a:srgbClr val="FF0000"/>
                </a:solidFill>
              </a:rPr>
              <a:t>kernel threads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D0DACD93-CF00-BDA0-7D95-30435E7ABB5A}"/>
              </a:ext>
            </a:extLst>
          </p:cNvPr>
          <p:cNvSpPr>
            <a:spLocks noGrp="1" noChangeArrowheads="1"/>
          </p:cNvSpPr>
          <p:nvPr>
            <p:ph type="body" idx="1"/>
          </p:nvPr>
        </p:nvSpPr>
        <p:spPr/>
        <p:txBody>
          <a:bodyPr/>
          <a:lstStyle/>
          <a:p>
            <a:r>
              <a:rPr lang="en-US" altLang="en-SE" dirty="0"/>
              <a:t>Threads can also be managed at the user level (that is, entirely from within the process)</a:t>
            </a:r>
          </a:p>
          <a:p>
            <a:pPr lvl="1"/>
            <a:r>
              <a:rPr lang="en-US" altLang="en-SE" dirty="0"/>
              <a:t>a library linked into the program manages the threads</a:t>
            </a:r>
          </a:p>
          <a:p>
            <a:pPr lvl="2"/>
            <a:r>
              <a:rPr lang="en-US" altLang="en-SE" dirty="0"/>
              <a:t>because threads share the same address space, the thread manager doesn’t need to manipulate address spaces (which only the kernel can do)</a:t>
            </a:r>
          </a:p>
          <a:p>
            <a:pPr lvl="2"/>
            <a:r>
              <a:rPr lang="en-US" altLang="en-SE" dirty="0"/>
              <a:t>threads differ (roughly) only in hardware contexts (PC, SP, registers), which can be manipulated by user-level code</a:t>
            </a:r>
          </a:p>
          <a:p>
            <a:pPr lvl="2"/>
            <a:r>
              <a:rPr lang="en-US" altLang="en-SE" dirty="0"/>
              <a:t>the Linux </a:t>
            </a:r>
            <a:r>
              <a:rPr lang="en-US" altLang="en-SE" dirty="0">
                <a:solidFill>
                  <a:srgbClr val="FF0000"/>
                </a:solidFill>
              </a:rPr>
              <a:t>thread package</a:t>
            </a:r>
            <a:r>
              <a:rPr lang="en-US" altLang="en-SE" dirty="0"/>
              <a:t> multiplexes user-level threads on top of kernel thread(s), which it treats as “virtual processors”</a:t>
            </a:r>
          </a:p>
          <a:p>
            <a:pPr lvl="1"/>
            <a:r>
              <a:rPr lang="en-US" altLang="en-SE" dirty="0"/>
              <a:t>we call these </a:t>
            </a:r>
            <a:r>
              <a:rPr lang="en-US" altLang="en-SE" dirty="0">
                <a:solidFill>
                  <a:srgbClr val="FF0000"/>
                </a:solidFill>
              </a:rPr>
              <a:t>user-level threads</a:t>
            </a:r>
            <a:endParaRPr lang="en-US" altLang="en-SE" dirty="0"/>
          </a:p>
        </p:txBody>
      </p:sp>
      <p:sp>
        <p:nvSpPr>
          <p:cNvPr id="136196" name="Rectangle 4">
            <a:extLst>
              <a:ext uri="{FF2B5EF4-FFF2-40B4-BE49-F238E27FC236}">
                <a16:creationId xmlns:a16="http://schemas.microsoft.com/office/drawing/2014/main" id="{6FA71AD3-B37C-E45A-B57C-61547ECFFEFD}"/>
              </a:ext>
            </a:extLst>
          </p:cNvPr>
          <p:cNvSpPr>
            <a:spLocks noGrp="1" noChangeArrowheads="1"/>
          </p:cNvSpPr>
          <p:nvPr>
            <p:ph type="title"/>
          </p:nvPr>
        </p:nvSpPr>
        <p:spPr>
          <a:noFill/>
          <a:ln/>
        </p:spPr>
        <p:txBody>
          <a:bodyPr/>
          <a:lstStyle/>
          <a:p>
            <a:r>
              <a:rPr lang="en-US" altLang="en-SE"/>
              <a:t>“Where do threads come from?” </a:t>
            </a:r>
            <a:r>
              <a:rPr lang="en-US" altLang="en-SE" sz="2800"/>
              <a:t>(2)</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39B66C8-6632-A407-54F5-B26A3926F602}"/>
              </a:ext>
            </a:extLst>
          </p:cNvPr>
          <p:cNvSpPr>
            <a:spLocks noGrp="1" noChangeArrowheads="1"/>
          </p:cNvSpPr>
          <p:nvPr>
            <p:ph type="title"/>
          </p:nvPr>
        </p:nvSpPr>
        <p:spPr/>
        <p:txBody>
          <a:bodyPr/>
          <a:lstStyle/>
          <a:p>
            <a:r>
              <a:rPr lang="en-US" altLang="en-SE"/>
              <a:t>Kernel threads</a:t>
            </a:r>
          </a:p>
        </p:txBody>
      </p:sp>
      <p:sp>
        <p:nvSpPr>
          <p:cNvPr id="115715" name="Rectangle 3">
            <a:extLst>
              <a:ext uri="{FF2B5EF4-FFF2-40B4-BE49-F238E27FC236}">
                <a16:creationId xmlns:a16="http://schemas.microsoft.com/office/drawing/2014/main" id="{6FAAD509-C0EB-D3C7-7729-E2463120B77B}"/>
              </a:ext>
            </a:extLst>
          </p:cNvPr>
          <p:cNvSpPr>
            <a:spLocks noGrp="1" noChangeArrowheads="1"/>
          </p:cNvSpPr>
          <p:nvPr>
            <p:ph type="body" idx="1"/>
          </p:nvPr>
        </p:nvSpPr>
        <p:spPr>
          <a:xfrm>
            <a:off x="1041723" y="800100"/>
            <a:ext cx="10012100" cy="5257800"/>
          </a:xfrm>
        </p:spPr>
        <p:txBody>
          <a:bodyPr/>
          <a:lstStyle/>
          <a:p>
            <a:pPr>
              <a:lnSpc>
                <a:spcPct val="90000"/>
              </a:lnSpc>
            </a:pPr>
            <a:r>
              <a:rPr lang="en-US" altLang="en-SE" dirty="0"/>
              <a:t>OS now manages threads </a:t>
            </a:r>
            <a:r>
              <a:rPr lang="en-US" altLang="en-SE" i="1" dirty="0"/>
              <a:t>and</a:t>
            </a:r>
            <a:r>
              <a:rPr lang="en-US" altLang="en-SE" dirty="0"/>
              <a:t> processes</a:t>
            </a:r>
          </a:p>
          <a:p>
            <a:pPr lvl="1">
              <a:lnSpc>
                <a:spcPct val="90000"/>
              </a:lnSpc>
            </a:pPr>
            <a:r>
              <a:rPr lang="en-US" altLang="en-SE" dirty="0"/>
              <a:t>all thread operations are implemented in the kernel</a:t>
            </a:r>
          </a:p>
          <a:p>
            <a:pPr lvl="1">
              <a:lnSpc>
                <a:spcPct val="90000"/>
              </a:lnSpc>
            </a:pPr>
            <a:r>
              <a:rPr lang="en-US" altLang="en-SE" dirty="0"/>
              <a:t>OS schedules all of the threads in a system</a:t>
            </a:r>
          </a:p>
          <a:p>
            <a:pPr lvl="2">
              <a:lnSpc>
                <a:spcPct val="90000"/>
              </a:lnSpc>
            </a:pPr>
            <a:r>
              <a:rPr lang="en-US" altLang="en-SE" dirty="0"/>
              <a:t>if one thread in a process blocks (e.g., on I/O), the OS knows about it, and can run other threads from that process</a:t>
            </a:r>
          </a:p>
          <a:p>
            <a:pPr lvl="2">
              <a:lnSpc>
                <a:spcPct val="90000"/>
              </a:lnSpc>
            </a:pPr>
            <a:r>
              <a:rPr lang="en-US" altLang="en-SE" dirty="0"/>
              <a:t>possible to overlap I/O and computation </a:t>
            </a:r>
            <a:r>
              <a:rPr lang="en-US" altLang="en-SE" dirty="0">
                <a:solidFill>
                  <a:srgbClr val="FF0000"/>
                </a:solidFill>
              </a:rPr>
              <a:t>inside</a:t>
            </a:r>
            <a:r>
              <a:rPr lang="en-US" altLang="en-SE" dirty="0"/>
              <a:t> a process</a:t>
            </a:r>
          </a:p>
          <a:p>
            <a:pPr>
              <a:lnSpc>
                <a:spcPct val="90000"/>
              </a:lnSpc>
            </a:pPr>
            <a:r>
              <a:rPr lang="en-US" altLang="en-SE" dirty="0"/>
              <a:t>Kernel threads are cheaper than processes</a:t>
            </a:r>
          </a:p>
          <a:p>
            <a:pPr lvl="1">
              <a:lnSpc>
                <a:spcPct val="90000"/>
              </a:lnSpc>
            </a:pPr>
            <a:r>
              <a:rPr lang="en-US" altLang="en-SE" dirty="0"/>
              <a:t>less state to allocate and initialize</a:t>
            </a:r>
          </a:p>
          <a:p>
            <a:pPr>
              <a:lnSpc>
                <a:spcPct val="90000"/>
              </a:lnSpc>
            </a:pPr>
            <a:r>
              <a:rPr lang="en-US" altLang="en-SE" dirty="0"/>
              <a:t>But, they’re still expensive for fine-grained use (e.g., orders of magnitude more expensive than a procedure call)</a:t>
            </a:r>
          </a:p>
          <a:p>
            <a:pPr lvl="1">
              <a:lnSpc>
                <a:spcPct val="90000"/>
              </a:lnSpc>
            </a:pPr>
            <a:r>
              <a:rPr lang="en-US" altLang="en-SE" dirty="0"/>
              <a:t>thread operations are all system calls</a:t>
            </a:r>
          </a:p>
          <a:p>
            <a:pPr lvl="2">
              <a:lnSpc>
                <a:spcPct val="90000"/>
              </a:lnSpc>
            </a:pPr>
            <a:r>
              <a:rPr lang="en-US" altLang="en-SE" dirty="0"/>
              <a:t>context switch</a:t>
            </a:r>
          </a:p>
          <a:p>
            <a:pPr lvl="2">
              <a:lnSpc>
                <a:spcPct val="90000"/>
              </a:lnSpc>
            </a:pPr>
            <a:r>
              <a:rPr lang="en-US" altLang="en-SE" dirty="0"/>
              <a:t>argument checks</a:t>
            </a:r>
          </a:p>
          <a:p>
            <a:pPr lvl="1">
              <a:lnSpc>
                <a:spcPct val="90000"/>
              </a:lnSpc>
            </a:pPr>
            <a:r>
              <a:rPr lang="en-US" altLang="en-SE" dirty="0"/>
              <a:t>must maintain kernel state for each thread</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292E58F-71C4-7C6E-BABE-F89D56996447}"/>
              </a:ext>
            </a:extLst>
          </p:cNvPr>
          <p:cNvSpPr>
            <a:spLocks noGrp="1" noChangeArrowheads="1"/>
          </p:cNvSpPr>
          <p:nvPr>
            <p:ph type="title"/>
          </p:nvPr>
        </p:nvSpPr>
        <p:spPr/>
        <p:txBody>
          <a:bodyPr/>
          <a:lstStyle/>
          <a:p>
            <a:r>
              <a:rPr lang="en-US" altLang="en-SE"/>
              <a:t>User-level threads</a:t>
            </a:r>
          </a:p>
        </p:txBody>
      </p:sp>
      <p:sp>
        <p:nvSpPr>
          <p:cNvPr id="116739" name="Rectangle 3">
            <a:extLst>
              <a:ext uri="{FF2B5EF4-FFF2-40B4-BE49-F238E27FC236}">
                <a16:creationId xmlns:a16="http://schemas.microsoft.com/office/drawing/2014/main" id="{E1408920-FF7E-081C-079B-68BED0A79849}"/>
              </a:ext>
            </a:extLst>
          </p:cNvPr>
          <p:cNvSpPr>
            <a:spLocks noGrp="1" noChangeArrowheads="1"/>
          </p:cNvSpPr>
          <p:nvPr>
            <p:ph type="body" idx="1"/>
          </p:nvPr>
        </p:nvSpPr>
        <p:spPr>
          <a:xfrm>
            <a:off x="1145893" y="1122744"/>
            <a:ext cx="9873205" cy="5125656"/>
          </a:xfrm>
        </p:spPr>
        <p:txBody>
          <a:bodyPr>
            <a:normAutofit fontScale="85000" lnSpcReduction="20000"/>
          </a:bodyPr>
          <a:lstStyle/>
          <a:p>
            <a:r>
              <a:rPr lang="en-US" altLang="en-SE" dirty="0"/>
              <a:t>To make threads cheap and fast, they may be implemented at the user level</a:t>
            </a:r>
          </a:p>
          <a:p>
            <a:pPr lvl="1"/>
            <a:r>
              <a:rPr lang="en-US" altLang="en-SE" dirty="0"/>
              <a:t>managed entirely by user-level library, e.g., </a:t>
            </a:r>
            <a:r>
              <a:rPr lang="en-US" altLang="en-SE" dirty="0" err="1">
                <a:latin typeface="Courier New" panose="02070309020205020404" pitchFamily="49" charset="0"/>
              </a:rPr>
              <a:t>libpthreads.a</a:t>
            </a:r>
            <a:endParaRPr lang="en-US" altLang="en-SE" dirty="0">
              <a:latin typeface="Courier New" panose="02070309020205020404" pitchFamily="49" charset="0"/>
            </a:endParaRPr>
          </a:p>
          <a:p>
            <a:r>
              <a:rPr lang="en-US" altLang="en-SE" dirty="0"/>
              <a:t>User-level threads are small and fast</a:t>
            </a:r>
          </a:p>
          <a:p>
            <a:pPr lvl="1"/>
            <a:r>
              <a:rPr lang="en-US" altLang="en-SE" dirty="0"/>
              <a:t>each thread is represented simply by a PC, registers, a stack, and a small </a:t>
            </a:r>
            <a:r>
              <a:rPr lang="en-US" altLang="en-SE" dirty="0">
                <a:solidFill>
                  <a:srgbClr val="FF0000"/>
                </a:solidFill>
              </a:rPr>
              <a:t>thread control block</a:t>
            </a:r>
            <a:r>
              <a:rPr lang="en-US" altLang="en-SE" dirty="0"/>
              <a:t> (user-space TCB)</a:t>
            </a:r>
          </a:p>
          <a:p>
            <a:pPr lvl="1"/>
            <a:r>
              <a:rPr lang="en-US" altLang="en-SE" dirty="0"/>
              <a:t>creating a thread, switching between threads, and synchronizing threads are done via procedure calls</a:t>
            </a:r>
          </a:p>
          <a:p>
            <a:pPr lvl="2"/>
            <a:r>
              <a:rPr lang="en-US" altLang="en-SE" dirty="0"/>
              <a:t>no kernel involvement is necessary!</a:t>
            </a:r>
          </a:p>
          <a:p>
            <a:pPr lvl="1"/>
            <a:r>
              <a:rPr lang="en-US" altLang="en-SE" dirty="0"/>
              <a:t>user-level thread operations can be 10-100x faster than kernel threads as a result</a:t>
            </a:r>
          </a:p>
          <a:p>
            <a:r>
              <a:rPr lang="en-GB" altLang="en-SE" dirty="0"/>
              <a:t>The OS kernel scheduler schedules the kernel threads; the user-level thread scheduler within each process schedules the user-level threads within the time intervals that the underlying kernel thread runs.</a:t>
            </a:r>
          </a:p>
          <a:p>
            <a:pPr lvl="1"/>
            <a:r>
              <a:rPr lang="en-GB" altLang="en-SE" dirty="0"/>
              <a:t>it uses queues to keep track of the thread states:  run, ready, wait. Just like the OS kernel scheduler, but implemented as a user-level library</a:t>
            </a:r>
          </a:p>
          <a:p>
            <a:pPr marL="0" indent="0">
              <a:buNone/>
            </a:pPr>
            <a:r>
              <a:rPr lang="en-US" altLang="en-SE" dirty="0"/>
              <a:t>Example implementations of user-level threads</a:t>
            </a:r>
          </a:p>
          <a:p>
            <a:pPr lvl="1"/>
            <a:r>
              <a:rPr lang="en-US" altLang="en-SE" dirty="0"/>
              <a:t>Fibers, co-routines</a:t>
            </a:r>
          </a:p>
          <a:p>
            <a:endParaRPr lang="en-US" altLang="en-SE" dirty="0"/>
          </a:p>
        </p:txBody>
      </p:sp>
      <p:sp>
        <p:nvSpPr>
          <p:cNvPr id="2" name="Rectangle 1">
            <a:extLst>
              <a:ext uri="{FF2B5EF4-FFF2-40B4-BE49-F238E27FC236}">
                <a16:creationId xmlns:a16="http://schemas.microsoft.com/office/drawing/2014/main" id="{7A985B29-008F-621C-5524-63B77A459B34}"/>
              </a:ext>
            </a:extLst>
          </p:cNvPr>
          <p:cNvSpPr/>
          <p:nvPr/>
        </p:nvSpPr>
        <p:spPr bwMode="auto">
          <a:xfrm>
            <a:off x="3940973" y="6139405"/>
            <a:ext cx="4310053" cy="566195"/>
          </a:xfrm>
          <a:prstGeom prst="rect">
            <a:avLst/>
          </a:prstGeom>
          <a:ln w="9525">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GB" sz="1600" b="0" i="0" dirty="0">
                <a:solidFill>
                  <a:srgbClr val="0F0F0F"/>
                </a:solidFill>
                <a:effectLst/>
                <a:latin typeface="+mj-lt"/>
              </a:rPr>
              <a:t>FANG Interview Question | Process vs Thread</a:t>
            </a:r>
          </a:p>
          <a:p>
            <a:pPr algn="l"/>
            <a:r>
              <a:rPr lang="en-GB" sz="1600" b="0" i="0" dirty="0">
                <a:solidFill>
                  <a:srgbClr val="0F0F0F"/>
                </a:solidFill>
                <a:effectLst/>
                <a:latin typeface="+mj-lt"/>
                <a:hlinkClick r:id="rId3"/>
              </a:rPr>
              <a:t>https://www.youtube.com/watch?v=4rLW7zg21gI</a:t>
            </a:r>
            <a:r>
              <a:rPr lang="en-GB" sz="1600" b="0" i="0" dirty="0">
                <a:solidFill>
                  <a:srgbClr val="0F0F0F"/>
                </a:solidFill>
                <a:effectLst/>
                <a:latin typeface="+mj-lt"/>
              </a:rPr>
              <a:t> </a:t>
            </a:r>
          </a:p>
          <a:p>
            <a:pPr algn="l"/>
            <a:endParaRPr lang="en-GB" sz="1600" b="0" i="0" dirty="0">
              <a:solidFill>
                <a:srgbClr val="0F0F0F"/>
              </a:solidFill>
              <a:effectLst/>
              <a:latin typeface="+mj-lt"/>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0EAE45E-8690-958C-E7F2-434745B2CF83}"/>
              </a:ext>
            </a:extLst>
          </p:cNvPr>
          <p:cNvSpPr>
            <a:spLocks noGrp="1" noChangeArrowheads="1"/>
          </p:cNvSpPr>
          <p:nvPr>
            <p:ph type="title"/>
          </p:nvPr>
        </p:nvSpPr>
        <p:spPr/>
        <p:txBody>
          <a:bodyPr/>
          <a:lstStyle/>
          <a:p>
            <a:r>
              <a:rPr lang="en-US" altLang="en-SE"/>
              <a:t>Summary</a:t>
            </a:r>
          </a:p>
        </p:txBody>
      </p:sp>
      <p:sp>
        <p:nvSpPr>
          <p:cNvPr id="142339" name="Rectangle 3">
            <a:extLst>
              <a:ext uri="{FF2B5EF4-FFF2-40B4-BE49-F238E27FC236}">
                <a16:creationId xmlns:a16="http://schemas.microsoft.com/office/drawing/2014/main" id="{B7B9BAE2-5B77-4CA5-CCD1-DCB779806785}"/>
              </a:ext>
            </a:extLst>
          </p:cNvPr>
          <p:cNvSpPr>
            <a:spLocks noGrp="1" noChangeArrowheads="1"/>
          </p:cNvSpPr>
          <p:nvPr>
            <p:ph type="body" idx="1"/>
          </p:nvPr>
        </p:nvSpPr>
        <p:spPr>
          <a:xfrm>
            <a:off x="1088020" y="1066800"/>
            <a:ext cx="10359342" cy="4953000"/>
          </a:xfrm>
        </p:spPr>
        <p:txBody>
          <a:bodyPr/>
          <a:lstStyle/>
          <a:p>
            <a:r>
              <a:rPr lang="en-US" dirty="0"/>
              <a:t>Processes</a:t>
            </a:r>
          </a:p>
          <a:p>
            <a:pPr lvl="1"/>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pPr lvl="1"/>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pPr lvl="1"/>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en-SE" dirty="0"/>
              <a:t>Threads:</a:t>
            </a:r>
          </a:p>
          <a:p>
            <a:pPr lvl="1"/>
            <a:r>
              <a:rPr lang="en-US" altLang="en-SE" dirty="0"/>
              <a:t>Multiple threads </a:t>
            </a:r>
            <a:r>
              <a:rPr lang="en-US" altLang="en-SE"/>
              <a:t>per process / </a:t>
            </a:r>
            <a:r>
              <a:rPr lang="en-US" altLang="en-SE" dirty="0"/>
              <a:t>address space</a:t>
            </a:r>
          </a:p>
          <a:p>
            <a:pPr lvl="1"/>
            <a:r>
              <a:rPr lang="en-US" altLang="en-SE" dirty="0"/>
              <a:t>Kernel threads are much more efficient than processes, but they’re still not cheap</a:t>
            </a:r>
          </a:p>
          <a:p>
            <a:pPr lvl="2"/>
            <a:r>
              <a:rPr lang="en-US" altLang="en-SE" dirty="0"/>
              <a:t>all operations require a kernel call and parameter verification</a:t>
            </a:r>
          </a:p>
          <a:p>
            <a:pPr lvl="1"/>
            <a:r>
              <a:rPr lang="en-US" altLang="en-SE" dirty="0"/>
              <a:t>User-level threads are very efficient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075814" y="1073427"/>
            <a:ext cx="3265067" cy="5138531"/>
          </a:xfrm>
        </p:spPr>
        <p:txBody>
          <a:bodyPr/>
          <a:lstStyle/>
          <a:p>
            <a:r>
              <a:rPr lang="en-US" altLang="zh-CN" dirty="0"/>
              <a:t>A</a:t>
            </a:r>
            <a:r>
              <a:rPr lang="zh-CN" altLang="en-US" dirty="0"/>
              <a:t> </a:t>
            </a:r>
            <a:r>
              <a:rPr lang="en-US" altLang="zh-CN" dirty="0"/>
              <a:t>program</a:t>
            </a:r>
            <a:r>
              <a:rPr lang="zh-CN" altLang="en-US" dirty="0"/>
              <a:t> </a:t>
            </a:r>
            <a:r>
              <a:rPr lang="en-US" altLang="zh-CN" dirty="0"/>
              <a:t>becomes</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selected</a:t>
            </a:r>
            <a:r>
              <a:rPr lang="zh-CN" altLang="en-US" dirty="0"/>
              <a:t> </a:t>
            </a:r>
            <a:r>
              <a:rPr lang="en-US" altLang="zh-CN" dirty="0"/>
              <a:t>to</a:t>
            </a:r>
            <a:r>
              <a:rPr lang="zh-CN" altLang="en-US" dirty="0"/>
              <a:t> </a:t>
            </a:r>
            <a:r>
              <a:rPr lang="en-US" altLang="zh-CN" dirty="0"/>
              <a:t>execute</a:t>
            </a:r>
            <a:r>
              <a:rPr lang="zh-CN" altLang="en-US" dirty="0"/>
              <a:t> </a:t>
            </a:r>
            <a:r>
              <a:rPr lang="en-US" altLang="zh-CN" dirty="0"/>
              <a:t>and</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p>
          <a:p>
            <a:r>
              <a:rPr lang="en-US" dirty="0"/>
              <a:t>A</a:t>
            </a:r>
            <a:r>
              <a:rPr lang="zh-CN" altLang="en-US" dirty="0"/>
              <a:t> </a:t>
            </a:r>
            <a:r>
              <a:rPr lang="en-US" altLang="zh-CN" dirty="0"/>
              <a:t>process</a:t>
            </a:r>
            <a:r>
              <a:rPr lang="zh-CN" altLang="en-US" dirty="0"/>
              <a:t> </a:t>
            </a:r>
            <a:r>
              <a:rPr lang="en-US" altLang="zh-CN" dirty="0"/>
              <a:t>has</a:t>
            </a:r>
            <a:r>
              <a:rPr lang="zh-CN" altLang="en-US" dirty="0"/>
              <a:t> </a:t>
            </a:r>
            <a:r>
              <a:rPr lang="en-US" altLang="zh-CN" dirty="0"/>
              <a:t>an</a:t>
            </a:r>
            <a:r>
              <a:rPr lang="zh-CN" altLang="en-US" dirty="0"/>
              <a:t> </a:t>
            </a:r>
            <a:r>
              <a:rPr lang="en-US" altLang="zh-CN" b="1" dirty="0">
                <a:solidFill>
                  <a:srgbClr val="0070C0"/>
                </a:solidFill>
              </a:rPr>
              <a:t>address</a:t>
            </a:r>
            <a:r>
              <a:rPr lang="zh-CN" altLang="en-US" b="1" dirty="0">
                <a:solidFill>
                  <a:srgbClr val="0070C0"/>
                </a:solidFill>
              </a:rPr>
              <a:t> </a:t>
            </a:r>
            <a:r>
              <a:rPr lang="en-US" altLang="zh-CN" b="1" dirty="0">
                <a:solidFill>
                  <a:srgbClr val="0070C0"/>
                </a:solidFill>
              </a:rPr>
              <a:t>space</a:t>
            </a:r>
            <a:endParaRPr lang="nb-NO" b="1" dirty="0">
              <a:solidFill>
                <a:srgbClr val="0070C0"/>
              </a:solidFill>
            </a:endParaRPr>
          </a:p>
        </p:txBody>
      </p:sp>
      <p:sp>
        <p:nvSpPr>
          <p:cNvPr id="4" name="직사각형 5">
            <a:extLst>
              <a:ext uri="{FF2B5EF4-FFF2-40B4-BE49-F238E27FC236}">
                <a16:creationId xmlns:a16="http://schemas.microsoft.com/office/drawing/2014/main" id="{C152BA54-B1F1-FDAE-E0A1-3F5F2D317691}"/>
              </a:ext>
            </a:extLst>
          </p:cNvPr>
          <p:cNvSpPr/>
          <p:nvPr/>
        </p:nvSpPr>
        <p:spPr>
          <a:xfrm>
            <a:off x="4411518" y="1229236"/>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5" name="직사각형 6">
            <a:extLst>
              <a:ext uri="{FF2B5EF4-FFF2-40B4-BE49-F238E27FC236}">
                <a16:creationId xmlns:a16="http://schemas.microsoft.com/office/drawing/2014/main" id="{87E30807-8F43-21A9-2404-CB1E19D61A01}"/>
              </a:ext>
            </a:extLst>
          </p:cNvPr>
          <p:cNvSpPr/>
          <p:nvPr/>
        </p:nvSpPr>
        <p:spPr>
          <a:xfrm>
            <a:off x="4635926" y="1381636"/>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 name="TextBox 2">
            <a:extLst>
              <a:ext uri="{FF2B5EF4-FFF2-40B4-BE49-F238E27FC236}">
                <a16:creationId xmlns:a16="http://schemas.microsoft.com/office/drawing/2014/main" id="{839DC2EC-C981-F929-9D7D-2CBCFF2C9F32}"/>
              </a:ext>
            </a:extLst>
          </p:cNvPr>
          <p:cNvSpPr txBox="1"/>
          <p:nvPr/>
        </p:nvSpPr>
        <p:spPr>
          <a:xfrm>
            <a:off x="4635926" y="1381636"/>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5323C302-F1A0-0F19-A9C9-25C15ED403BB}"/>
              </a:ext>
            </a:extLst>
          </p:cNvPr>
          <p:cNvSpPr txBox="1"/>
          <p:nvPr/>
        </p:nvSpPr>
        <p:spPr>
          <a:xfrm>
            <a:off x="4635926" y="2978914"/>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30985657-B17C-F96F-7852-883F9BB4E2CD}"/>
              </a:ext>
            </a:extLst>
          </p:cNvPr>
          <p:cNvSpPr txBox="1"/>
          <p:nvPr/>
        </p:nvSpPr>
        <p:spPr>
          <a:xfrm>
            <a:off x="4635926" y="3317468"/>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A7EF9662-EB7E-6F3C-3DFF-21B2E3FFF3D2}"/>
              </a:ext>
            </a:extLst>
          </p:cNvPr>
          <p:cNvSpPr txBox="1"/>
          <p:nvPr/>
        </p:nvSpPr>
        <p:spPr>
          <a:xfrm>
            <a:off x="4951578"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Memory</a:t>
            </a:r>
            <a:endParaRPr lang="ko-KR" altLang="en-US" sz="1600" dirty="0">
              <a:solidFill>
                <a:prstClr val="black"/>
              </a:solidFill>
              <a:latin typeface="맑은 고딕" pitchFamily="50" charset="-127"/>
              <a:ea typeface="맑은 고딕" pitchFamily="50" charset="-127"/>
            </a:endParaRPr>
          </a:p>
        </p:txBody>
      </p:sp>
      <p:cxnSp>
        <p:nvCxnSpPr>
          <p:cNvPr id="10" name="직선 연결선 11">
            <a:extLst>
              <a:ext uri="{FF2B5EF4-FFF2-40B4-BE49-F238E27FC236}">
                <a16:creationId xmlns:a16="http://schemas.microsoft.com/office/drawing/2014/main" id="{196A8D14-3458-509D-FF20-C7BC33AF9FEA}"/>
              </a:ext>
            </a:extLst>
          </p:cNvPr>
          <p:cNvCxnSpPr>
            <a:stCxn id="4" idx="2"/>
          </p:cNvCxnSpPr>
          <p:nvPr/>
        </p:nvCxnSpPr>
        <p:spPr>
          <a:xfrm>
            <a:off x="5671658" y="3656022"/>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2">
            <a:extLst>
              <a:ext uri="{FF2B5EF4-FFF2-40B4-BE49-F238E27FC236}">
                <a16:creationId xmlns:a16="http://schemas.microsoft.com/office/drawing/2014/main" id="{57A856FD-1D2B-79DA-CB5E-0FEF4D6D722D}"/>
              </a:ext>
            </a:extLst>
          </p:cNvPr>
          <p:cNvCxnSpPr>
            <a:cxnSpLocks/>
          </p:cNvCxnSpPr>
          <p:nvPr/>
        </p:nvCxnSpPr>
        <p:spPr>
          <a:xfrm>
            <a:off x="1838588" y="3857528"/>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직선 연결선 14">
            <a:extLst>
              <a:ext uri="{FF2B5EF4-FFF2-40B4-BE49-F238E27FC236}">
                <a16:creationId xmlns:a16="http://schemas.microsoft.com/office/drawing/2014/main" id="{AD039B82-C566-5E34-3C01-AB348034194B}"/>
              </a:ext>
            </a:extLst>
          </p:cNvPr>
          <p:cNvCxnSpPr>
            <a:cxnSpLocks/>
          </p:cNvCxnSpPr>
          <p:nvPr/>
        </p:nvCxnSpPr>
        <p:spPr>
          <a:xfrm>
            <a:off x="4411518" y="3857528"/>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순서도: 자기 디스크 15">
            <a:extLst>
              <a:ext uri="{FF2B5EF4-FFF2-40B4-BE49-F238E27FC236}">
                <a16:creationId xmlns:a16="http://schemas.microsoft.com/office/drawing/2014/main" id="{78AC4621-8404-A82A-C10F-2FCF7ADE66D1}"/>
              </a:ext>
            </a:extLst>
          </p:cNvPr>
          <p:cNvSpPr/>
          <p:nvPr/>
        </p:nvSpPr>
        <p:spPr>
          <a:xfrm>
            <a:off x="3331398" y="4059034"/>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4" name="직사각형 16">
            <a:extLst>
              <a:ext uri="{FF2B5EF4-FFF2-40B4-BE49-F238E27FC236}">
                <a16:creationId xmlns:a16="http://schemas.microsoft.com/office/drawing/2014/main" id="{55B2F29B-7B60-9DC8-0547-15F8BC437D87}"/>
              </a:ext>
            </a:extLst>
          </p:cNvPr>
          <p:cNvSpPr/>
          <p:nvPr/>
        </p:nvSpPr>
        <p:spPr>
          <a:xfrm>
            <a:off x="3649096" y="4763435"/>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5" name="TextBox 17">
            <a:extLst>
              <a:ext uri="{FF2B5EF4-FFF2-40B4-BE49-F238E27FC236}">
                <a16:creationId xmlns:a16="http://schemas.microsoft.com/office/drawing/2014/main" id="{D1E9F2A8-707F-A65C-863B-6217756A2B88}"/>
              </a:ext>
            </a:extLst>
          </p:cNvPr>
          <p:cNvSpPr txBox="1"/>
          <p:nvPr/>
        </p:nvSpPr>
        <p:spPr>
          <a:xfrm>
            <a:off x="3649096" y="4763435"/>
            <a:ext cx="1440160" cy="523220"/>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p:txBody>
      </p:sp>
      <p:sp>
        <p:nvSpPr>
          <p:cNvPr id="16" name="TextBox 18">
            <a:extLst>
              <a:ext uri="{FF2B5EF4-FFF2-40B4-BE49-F238E27FC236}">
                <a16:creationId xmlns:a16="http://schemas.microsoft.com/office/drawing/2014/main" id="{5745FA72-03F5-AFA1-0F95-C6B29CD5AB66}"/>
              </a:ext>
            </a:extLst>
          </p:cNvPr>
          <p:cNvSpPr txBox="1"/>
          <p:nvPr/>
        </p:nvSpPr>
        <p:spPr>
          <a:xfrm>
            <a:off x="3649096" y="5499195"/>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17" name="TextBox 21">
            <a:extLst>
              <a:ext uri="{FF2B5EF4-FFF2-40B4-BE49-F238E27FC236}">
                <a16:creationId xmlns:a16="http://schemas.microsoft.com/office/drawing/2014/main" id="{F94613E0-1768-7021-6DD3-99119588C193}"/>
              </a:ext>
            </a:extLst>
          </p:cNvPr>
          <p:cNvSpPr txBox="1"/>
          <p:nvPr/>
        </p:nvSpPr>
        <p:spPr>
          <a:xfrm>
            <a:off x="3695630" y="593124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Disk</a:t>
            </a:r>
            <a:endParaRPr lang="ko-KR" altLang="en-US" sz="1600" dirty="0">
              <a:solidFill>
                <a:prstClr val="black"/>
              </a:solidFill>
              <a:latin typeface="맑은 고딕" pitchFamily="50" charset="-127"/>
              <a:ea typeface="맑은 고딕" pitchFamily="50" charset="-127"/>
            </a:endParaRPr>
          </a:p>
        </p:txBody>
      </p:sp>
      <p:cxnSp>
        <p:nvCxnSpPr>
          <p:cNvPr id="18" name="꺾인 연결선 23">
            <a:extLst>
              <a:ext uri="{FF2B5EF4-FFF2-40B4-BE49-F238E27FC236}">
                <a16:creationId xmlns:a16="http://schemas.microsoft.com/office/drawing/2014/main" id="{DCC7733F-CBD9-D24E-F467-C2C1B8227B9F}"/>
              </a:ext>
            </a:extLst>
          </p:cNvPr>
          <p:cNvCxnSpPr>
            <a:stCxn id="15" idx="3"/>
            <a:endCxn id="5" idx="3"/>
          </p:cNvCxnSpPr>
          <p:nvPr/>
        </p:nvCxnSpPr>
        <p:spPr>
          <a:xfrm flipV="1">
            <a:off x="5089256" y="2349553"/>
            <a:ext cx="986830" cy="2675493"/>
          </a:xfrm>
          <a:prstGeom prst="bentConnector3">
            <a:avLst>
              <a:gd name="adj1" fmla="val 123165"/>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직사각형 25">
            <a:extLst>
              <a:ext uri="{FF2B5EF4-FFF2-40B4-BE49-F238E27FC236}">
                <a16:creationId xmlns:a16="http://schemas.microsoft.com/office/drawing/2014/main" id="{D8DEB416-C9FD-70EE-B08E-55F0FBB7006B}"/>
              </a:ext>
            </a:extLst>
          </p:cNvPr>
          <p:cNvSpPr/>
          <p:nvPr/>
        </p:nvSpPr>
        <p:spPr>
          <a:xfrm>
            <a:off x="1838588" y="1229236"/>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dirty="0">
              <a:solidFill>
                <a:prstClr val="black"/>
              </a:solidFill>
              <a:latin typeface="맑은 고딕" pitchFamily="50" charset="-127"/>
              <a:ea typeface="맑은 고딕" pitchFamily="50" charset="-127"/>
              <a:cs typeface="Courier New" pitchFamily="49" charset="0"/>
            </a:endParaRPr>
          </a:p>
        </p:txBody>
      </p:sp>
      <p:cxnSp>
        <p:nvCxnSpPr>
          <p:cNvPr id="20" name="직선 연결선 32">
            <a:extLst>
              <a:ext uri="{FF2B5EF4-FFF2-40B4-BE49-F238E27FC236}">
                <a16:creationId xmlns:a16="http://schemas.microsoft.com/office/drawing/2014/main" id="{62097FA3-FDA2-CE64-2548-D04C79B1D954}"/>
              </a:ext>
            </a:extLst>
          </p:cNvPr>
          <p:cNvCxnSpPr>
            <a:cxnSpLocks/>
          </p:cNvCxnSpPr>
          <p:nvPr/>
        </p:nvCxnSpPr>
        <p:spPr>
          <a:xfrm>
            <a:off x="2719330" y="364040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070769ED-86ED-3BE1-2DCA-5D460FF8EE2E}"/>
              </a:ext>
            </a:extLst>
          </p:cNvPr>
          <p:cNvSpPr txBox="1"/>
          <p:nvPr/>
        </p:nvSpPr>
        <p:spPr>
          <a:xfrm>
            <a:off x="6499750" y="4463787"/>
            <a:ext cx="2376264" cy="1569660"/>
          </a:xfrm>
          <a:prstGeom prst="rect">
            <a:avLst/>
          </a:prstGeom>
          <a:noFill/>
        </p:spPr>
        <p:txBody>
          <a:bodyPr wrap="square" rtlCol="0">
            <a:spAutoFit/>
          </a:bodyPr>
          <a:lstStyle/>
          <a:p>
            <a:pPr algn="ctr"/>
            <a:r>
              <a:rPr lang="en-US" altLang="ko-KR" sz="1600"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a:t>
            </a:r>
            <a:r>
              <a:rPr lang="en-US" altLang="zh-CN" sz="1600" dirty="0">
                <a:solidFill>
                  <a:srgbClr val="FF0000"/>
                </a:solidFill>
                <a:latin typeface="맑은 고딕" pitchFamily="50" charset="-127"/>
                <a:ea typeface="맑은 고딕" pitchFamily="50" charset="-127"/>
              </a:rPr>
              <a:t>reads</a:t>
            </a:r>
            <a:r>
              <a:rPr lang="en-US" altLang="ko-KR" sz="1600" dirty="0">
                <a:solidFill>
                  <a:srgbClr val="FF0000"/>
                </a:solidFill>
                <a:latin typeface="맑은 고딕" pitchFamily="50" charset="-127"/>
                <a:ea typeface="맑은 고딕" pitchFamily="50" charset="-127"/>
              </a:rPr>
              <a:t>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196B550-B5F7-17B0-E549-4880E3158967}"/>
              </a:ext>
            </a:extLst>
          </p:cNvPr>
          <p:cNvSpPr txBox="1"/>
          <p:nvPr/>
        </p:nvSpPr>
        <p:spPr>
          <a:xfrm>
            <a:off x="2035254"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CPU</a:t>
            </a:r>
            <a:endParaRPr lang="ko-KR" altLang="en-US" sz="1600" dirty="0">
              <a:solidFill>
                <a:prstClr val="black"/>
              </a:solidFill>
              <a:latin typeface="맑은 고딕" pitchFamily="50" charset="-127"/>
              <a:ea typeface="맑은 고딕" pitchFamily="50" charset="-127"/>
            </a:endParaRPr>
          </a:p>
        </p:txBody>
      </p:sp>
      <p:sp>
        <p:nvSpPr>
          <p:cNvPr id="23" name="页脚占位符 22">
            <a:extLst>
              <a:ext uri="{FF2B5EF4-FFF2-40B4-BE49-F238E27FC236}">
                <a16:creationId xmlns:a16="http://schemas.microsoft.com/office/drawing/2014/main" id="{74D63CF1-2DEE-49D9-D415-7D6FDFD2EC3D}"/>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24" name="文本框 23">
            <a:extLst>
              <a:ext uri="{FF2B5EF4-FFF2-40B4-BE49-F238E27FC236}">
                <a16:creationId xmlns:a16="http://schemas.microsoft.com/office/drawing/2014/main" id="{7ECB2B48-B0F8-2935-D995-E9498AB58ACB}"/>
              </a:ext>
            </a:extLst>
          </p:cNvPr>
          <p:cNvSpPr txBox="1"/>
          <p:nvPr/>
        </p:nvSpPr>
        <p:spPr>
          <a:xfrm>
            <a:off x="2038263" y="1363065"/>
            <a:ext cx="1571566" cy="646331"/>
          </a:xfrm>
          <a:prstGeom prst="rect">
            <a:avLst/>
          </a:prstGeom>
          <a:noFill/>
        </p:spPr>
        <p:txBody>
          <a:bodyPr wrap="square" rtlCol="0">
            <a:spAutoFit/>
          </a:bodyPr>
          <a:lstStyle/>
          <a:p>
            <a:r>
              <a:rPr lang="en-US" altLang="zh-CN" dirty="0"/>
              <a:t>Program Counter (PC)</a:t>
            </a:r>
            <a:endParaRPr lang="en-US" dirty="0"/>
          </a:p>
        </p:txBody>
      </p:sp>
      <p:cxnSp>
        <p:nvCxnSpPr>
          <p:cNvPr id="26" name="直线箭头连接符 25">
            <a:extLst>
              <a:ext uri="{FF2B5EF4-FFF2-40B4-BE49-F238E27FC236}">
                <a16:creationId xmlns:a16="http://schemas.microsoft.com/office/drawing/2014/main" id="{D1BEA4C2-88D8-3887-5254-D709D5010A25}"/>
              </a:ext>
            </a:extLst>
          </p:cNvPr>
          <p:cNvCxnSpPr/>
          <p:nvPr/>
        </p:nvCxnSpPr>
        <p:spPr>
          <a:xfrm>
            <a:off x="3595398" y="1628328"/>
            <a:ext cx="104052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9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8215" y="1988050"/>
            <a:ext cx="4673447" cy="5138531"/>
          </a:xfrm>
        </p:spPr>
        <p:txBody>
          <a:bodyPr/>
          <a:lstStyle/>
          <a:p>
            <a:r>
              <a:rPr lang="en-US" b="1" dirty="0"/>
              <a:t>Con</a:t>
            </a:r>
            <a:r>
              <a:rPr lang="en-US" altLang="zh-CN" b="1" dirty="0"/>
              <a:t>sists</a:t>
            </a:r>
            <a:r>
              <a:rPr lang="zh-CN" altLang="en-US" b="1" dirty="0"/>
              <a:t> </a:t>
            </a:r>
            <a:r>
              <a:rPr lang="en-US" altLang="zh-CN" b="1" dirty="0"/>
              <a:t>of:</a:t>
            </a:r>
          </a:p>
          <a:p>
            <a:pPr lvl="1"/>
            <a:r>
              <a:rPr lang="en-US" altLang="zh-CN" dirty="0">
                <a:solidFill>
                  <a:srgbClr val="00B0F0"/>
                </a:solidFill>
              </a:rPr>
              <a:t>Stack</a:t>
            </a:r>
            <a:r>
              <a:rPr lang="en-US" altLang="zh-CN" dirty="0"/>
              <a:t>:</a:t>
            </a:r>
            <a:r>
              <a:rPr lang="zh-CN" altLang="en-US" dirty="0"/>
              <a:t> </a:t>
            </a:r>
            <a:r>
              <a:rPr lang="en-US" altLang="zh-CN" dirty="0"/>
              <a:t>Temporary</a:t>
            </a:r>
            <a:r>
              <a:rPr lang="zh-CN" altLang="en-US" dirty="0"/>
              <a:t> </a:t>
            </a:r>
            <a:r>
              <a:rPr lang="en-US" altLang="zh-CN" dirty="0"/>
              <a:t>data,</a:t>
            </a:r>
            <a:r>
              <a:rPr lang="zh-CN" altLang="en-US" dirty="0"/>
              <a:t> </a:t>
            </a:r>
            <a:r>
              <a:rPr lang="en-US" altLang="zh-CN" dirty="0"/>
              <a:t>e.g.,</a:t>
            </a:r>
            <a:r>
              <a:rPr lang="zh-CN" altLang="en-US" dirty="0"/>
              <a:t> </a:t>
            </a:r>
            <a:r>
              <a:rPr lang="en-US" altLang="zh-CN" dirty="0"/>
              <a:t>function</a:t>
            </a:r>
            <a:r>
              <a:rPr lang="zh-CN" altLang="en-US" dirty="0"/>
              <a:t> </a:t>
            </a:r>
            <a:r>
              <a:rPr lang="en-US" altLang="zh-CN" dirty="0"/>
              <a:t>parameters,</a:t>
            </a:r>
            <a:r>
              <a:rPr lang="zh-CN" altLang="en-US" dirty="0"/>
              <a:t> </a:t>
            </a:r>
            <a:r>
              <a:rPr lang="en-US" altLang="zh-CN" dirty="0"/>
              <a:t>return</a:t>
            </a:r>
            <a:r>
              <a:rPr lang="zh-CN" altLang="en-US" dirty="0"/>
              <a:t> </a:t>
            </a:r>
            <a:r>
              <a:rPr lang="en-US" altLang="zh-CN" dirty="0"/>
              <a:t>addresses,</a:t>
            </a:r>
            <a:r>
              <a:rPr lang="zh-CN" altLang="en-US" dirty="0"/>
              <a:t> </a:t>
            </a:r>
            <a:r>
              <a:rPr lang="en-US" altLang="zh-CN" dirty="0"/>
              <a:t>local</a:t>
            </a:r>
            <a:r>
              <a:rPr lang="zh-CN" altLang="en-US" dirty="0"/>
              <a:t> </a:t>
            </a:r>
            <a:r>
              <a:rPr lang="en-US" altLang="zh-CN" dirty="0"/>
              <a:t>variables</a:t>
            </a:r>
          </a:p>
          <a:p>
            <a:pPr lvl="1"/>
            <a:r>
              <a:rPr lang="en-US" altLang="zh-CN" dirty="0">
                <a:solidFill>
                  <a:srgbClr val="00B0F0"/>
                </a:solidFill>
              </a:rPr>
              <a:t>Heap</a:t>
            </a:r>
            <a:r>
              <a:rPr lang="en-US" altLang="zh-CN" dirty="0"/>
              <a:t>:</a:t>
            </a:r>
            <a:r>
              <a:rPr lang="zh-CN" altLang="en-US" dirty="0"/>
              <a:t> </a:t>
            </a:r>
            <a:r>
              <a:rPr lang="en-US" altLang="zh-CN" dirty="0"/>
              <a:t>Dynamically</a:t>
            </a:r>
            <a:r>
              <a:rPr lang="zh-CN" altLang="en-US" dirty="0"/>
              <a:t> </a:t>
            </a:r>
            <a:r>
              <a:rPr lang="en-US" altLang="zh-CN" dirty="0"/>
              <a:t>allocated memory</a:t>
            </a:r>
          </a:p>
          <a:p>
            <a:pPr lvl="1"/>
            <a:r>
              <a:rPr lang="en-US" altLang="zh-CN" dirty="0">
                <a:solidFill>
                  <a:srgbClr val="00B0F0"/>
                </a:solidFill>
              </a:rPr>
              <a:t>Static data</a:t>
            </a:r>
            <a:r>
              <a:rPr lang="en-US" altLang="zh-CN" dirty="0"/>
              <a:t>:</a:t>
            </a:r>
            <a:r>
              <a:rPr lang="zh-CN" altLang="en-US" dirty="0">
                <a:solidFill>
                  <a:srgbClr val="00B0F0"/>
                </a:solidFill>
              </a:rPr>
              <a:t> </a:t>
            </a:r>
            <a:r>
              <a:rPr lang="en-US" altLang="zh-CN" dirty="0"/>
              <a:t>Global</a:t>
            </a:r>
            <a:r>
              <a:rPr lang="zh-CN" altLang="en-US" dirty="0"/>
              <a:t> </a:t>
            </a:r>
            <a:r>
              <a:rPr lang="en-US" altLang="zh-CN" dirty="0"/>
              <a:t>variables</a:t>
            </a:r>
          </a:p>
          <a:p>
            <a:pPr lvl="1"/>
            <a:r>
              <a:rPr lang="en-US" altLang="zh-CN" dirty="0">
                <a:solidFill>
                  <a:srgbClr val="00B0F0"/>
                </a:solidFill>
              </a:rPr>
              <a:t>Code</a:t>
            </a:r>
            <a:r>
              <a:rPr lang="en-US" altLang="zh-CN" dirty="0"/>
              <a:t>:</a:t>
            </a:r>
            <a:r>
              <a:rPr lang="zh-CN" altLang="en-US" dirty="0"/>
              <a:t> </a:t>
            </a:r>
            <a:r>
              <a:rPr lang="en-US" altLang="zh-CN" dirty="0"/>
              <a:t>Instructions</a:t>
            </a:r>
          </a:p>
          <a:p>
            <a:pPr lvl="1"/>
            <a:r>
              <a:rPr lang="en-US" altLang="zh-CN" dirty="0">
                <a:solidFill>
                  <a:srgbClr val="00B0F0"/>
                </a:solidFill>
              </a:rPr>
              <a:t>Registers</a:t>
            </a:r>
            <a:r>
              <a:rPr lang="en-US" altLang="zh-CN" dirty="0"/>
              <a:t>:</a:t>
            </a:r>
            <a:r>
              <a:rPr lang="zh-CN" altLang="en-US" dirty="0"/>
              <a:t> </a:t>
            </a:r>
            <a:r>
              <a:rPr lang="en-GB" altLang="zh-CN" dirty="0"/>
              <a:t>SP (Stack Pointer), PC (</a:t>
            </a:r>
            <a:r>
              <a:rPr lang="en-US" altLang="zh-CN" dirty="0"/>
              <a:t>Program</a:t>
            </a:r>
            <a:r>
              <a:rPr lang="zh-CN" altLang="en-US" dirty="0"/>
              <a:t> </a:t>
            </a:r>
            <a:r>
              <a:rPr lang="en-US" altLang="zh-CN" dirty="0"/>
              <a:t>counter)</a:t>
            </a:r>
            <a:endParaRPr lang="en-GB" altLang="zh-CN" dirty="0"/>
          </a:p>
        </p:txBody>
      </p:sp>
      <p:sp>
        <p:nvSpPr>
          <p:cNvPr id="4" name="圆角矩形 3">
            <a:extLst>
              <a:ext uri="{FF2B5EF4-FFF2-40B4-BE49-F238E27FC236}">
                <a16:creationId xmlns:a16="http://schemas.microsoft.com/office/drawing/2014/main" id="{80245F49-50C8-F6D2-7F9D-D46CC398C7AD}"/>
              </a:ext>
            </a:extLst>
          </p:cNvPr>
          <p:cNvSpPr/>
          <p:nvPr/>
        </p:nvSpPr>
        <p:spPr>
          <a:xfrm>
            <a:off x="3522804" y="1082272"/>
            <a:ext cx="5133860" cy="848299"/>
          </a:xfrm>
          <a:prstGeom prst="round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t>Process:</a:t>
            </a:r>
            <a:r>
              <a:rPr lang="zh-CN" altLang="en-US" sz="2800" dirty="0"/>
              <a:t> </a:t>
            </a:r>
            <a:r>
              <a:rPr lang="en-US" altLang="zh-CN" sz="2800" dirty="0"/>
              <a:t>a</a:t>
            </a:r>
            <a:r>
              <a:rPr lang="zh-CN" altLang="en-US" sz="2800" dirty="0"/>
              <a:t> </a:t>
            </a:r>
            <a:r>
              <a:rPr lang="en-US" altLang="zh-CN" sz="2800" dirty="0"/>
              <a:t>running</a:t>
            </a:r>
            <a:r>
              <a:rPr lang="zh-CN" altLang="en-US" sz="2800" dirty="0"/>
              <a:t> </a:t>
            </a:r>
            <a:r>
              <a:rPr lang="en-US" altLang="zh-CN" sz="2800" dirty="0"/>
              <a:t>program</a:t>
            </a:r>
            <a:endParaRPr lang="nb-NO" altLang="zh-CN" sz="2800" dirty="0"/>
          </a:p>
        </p:txBody>
      </p:sp>
      <p:sp>
        <p:nvSpPr>
          <p:cNvPr id="5" name="页脚占位符 4">
            <a:extLst>
              <a:ext uri="{FF2B5EF4-FFF2-40B4-BE49-F238E27FC236}">
                <a16:creationId xmlns:a16="http://schemas.microsoft.com/office/drawing/2014/main" id="{012171D3-BA0C-7E91-7929-5CAAB3A3112C}"/>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7" name="Rectangle 4">
            <a:extLst>
              <a:ext uri="{FF2B5EF4-FFF2-40B4-BE49-F238E27FC236}">
                <a16:creationId xmlns:a16="http://schemas.microsoft.com/office/drawing/2014/main" id="{7D00D0CA-7160-0F32-48EC-756A7DE7677A}"/>
              </a:ext>
            </a:extLst>
          </p:cNvPr>
          <p:cNvSpPr>
            <a:spLocks noChangeArrowheads="1"/>
          </p:cNvSpPr>
          <p:nvPr/>
        </p:nvSpPr>
        <p:spPr bwMode="auto">
          <a:xfrm>
            <a:off x="4829472" y="5676908"/>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3" name="Rectangle 5">
            <a:extLst>
              <a:ext uri="{FF2B5EF4-FFF2-40B4-BE49-F238E27FC236}">
                <a16:creationId xmlns:a16="http://schemas.microsoft.com/office/drawing/2014/main" id="{10A6F753-038C-049C-ED94-B88BD48FC8A7}"/>
              </a:ext>
            </a:extLst>
          </p:cNvPr>
          <p:cNvSpPr>
            <a:spLocks noChangeArrowheads="1"/>
          </p:cNvSpPr>
          <p:nvPr/>
        </p:nvSpPr>
        <p:spPr bwMode="auto">
          <a:xfrm>
            <a:off x="4778672" y="2095508"/>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8" name="Rectangle 6">
            <a:extLst>
              <a:ext uri="{FF2B5EF4-FFF2-40B4-BE49-F238E27FC236}">
                <a16:creationId xmlns:a16="http://schemas.microsoft.com/office/drawing/2014/main" id="{A5B45412-763D-C925-1129-12AE2CD0CB73}"/>
              </a:ext>
            </a:extLst>
          </p:cNvPr>
          <p:cNvSpPr>
            <a:spLocks noChangeArrowheads="1"/>
          </p:cNvSpPr>
          <p:nvPr/>
        </p:nvSpPr>
        <p:spPr bwMode="auto">
          <a:xfrm>
            <a:off x="4582163" y="3672877"/>
            <a:ext cx="1866217"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dirty="0">
                <a:solidFill>
                  <a:srgbClr val="FF0000"/>
                </a:solidFill>
              </a:rPr>
              <a:t>32-bit memory</a:t>
            </a:r>
          </a:p>
          <a:p>
            <a:pPr>
              <a:spcBef>
                <a:spcPct val="50000"/>
              </a:spcBef>
            </a:pPr>
            <a:r>
              <a:rPr lang="en-US" altLang="en-SE" dirty="0">
                <a:solidFill>
                  <a:srgbClr val="FF0000"/>
                </a:solidFill>
              </a:rPr>
              <a:t>address space</a:t>
            </a:r>
          </a:p>
        </p:txBody>
      </p:sp>
      <p:sp>
        <p:nvSpPr>
          <p:cNvPr id="19" name="Line 7">
            <a:extLst>
              <a:ext uri="{FF2B5EF4-FFF2-40B4-BE49-F238E27FC236}">
                <a16:creationId xmlns:a16="http://schemas.microsoft.com/office/drawing/2014/main" id="{D7A2CEC6-F275-F160-1823-C5A86243C440}"/>
              </a:ext>
            </a:extLst>
          </p:cNvPr>
          <p:cNvSpPr>
            <a:spLocks noChangeShapeType="1"/>
          </p:cNvSpPr>
          <p:nvPr/>
        </p:nvSpPr>
        <p:spPr bwMode="auto">
          <a:xfrm flipV="1">
            <a:off x="5515272" y="2552707"/>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0" name="Line 8">
            <a:extLst>
              <a:ext uri="{FF2B5EF4-FFF2-40B4-BE49-F238E27FC236}">
                <a16:creationId xmlns:a16="http://schemas.microsoft.com/office/drawing/2014/main" id="{F22069DA-2B64-151D-7A5C-4F7135EC9FCD}"/>
              </a:ext>
            </a:extLst>
          </p:cNvPr>
          <p:cNvSpPr>
            <a:spLocks noChangeShapeType="1"/>
          </p:cNvSpPr>
          <p:nvPr/>
        </p:nvSpPr>
        <p:spPr bwMode="auto">
          <a:xfrm flipV="1">
            <a:off x="5515272" y="4305307"/>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1" name="Rectangle 9">
            <a:extLst>
              <a:ext uri="{FF2B5EF4-FFF2-40B4-BE49-F238E27FC236}">
                <a16:creationId xmlns:a16="http://schemas.microsoft.com/office/drawing/2014/main" id="{7846CB91-5A1D-D32E-4B5A-81785BA733A3}"/>
              </a:ext>
            </a:extLst>
          </p:cNvPr>
          <p:cNvSpPr>
            <a:spLocks noChangeArrowheads="1"/>
          </p:cNvSpPr>
          <p:nvPr/>
        </p:nvSpPr>
        <p:spPr bwMode="auto">
          <a:xfrm>
            <a:off x="6486979" y="5219707"/>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22" name="Rectangle 10">
            <a:extLst>
              <a:ext uri="{FF2B5EF4-FFF2-40B4-BE49-F238E27FC236}">
                <a16:creationId xmlns:a16="http://schemas.microsoft.com/office/drawing/2014/main" id="{4899C138-2186-DCFE-5290-7B3B3DF7065F}"/>
              </a:ext>
            </a:extLst>
          </p:cNvPr>
          <p:cNvSpPr>
            <a:spLocks noChangeArrowheads="1"/>
          </p:cNvSpPr>
          <p:nvPr/>
        </p:nvSpPr>
        <p:spPr bwMode="auto">
          <a:xfrm>
            <a:off x="6486979" y="4457707"/>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23" name="Rectangle 11">
            <a:extLst>
              <a:ext uri="{FF2B5EF4-FFF2-40B4-BE49-F238E27FC236}">
                <a16:creationId xmlns:a16="http://schemas.microsoft.com/office/drawing/2014/main" id="{36E6C582-69DE-4018-92E7-8AD882029ECB}"/>
              </a:ext>
            </a:extLst>
          </p:cNvPr>
          <p:cNvSpPr>
            <a:spLocks noChangeArrowheads="1"/>
          </p:cNvSpPr>
          <p:nvPr/>
        </p:nvSpPr>
        <p:spPr bwMode="auto">
          <a:xfrm>
            <a:off x="6486979" y="3695707"/>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24" name="Rectangle 12">
            <a:extLst>
              <a:ext uri="{FF2B5EF4-FFF2-40B4-BE49-F238E27FC236}">
                <a16:creationId xmlns:a16="http://schemas.microsoft.com/office/drawing/2014/main" id="{0AE5E6EC-C557-BA0A-AFF9-2A1DF39EC5C2}"/>
              </a:ext>
            </a:extLst>
          </p:cNvPr>
          <p:cNvSpPr>
            <a:spLocks noChangeArrowheads="1"/>
          </p:cNvSpPr>
          <p:nvPr/>
        </p:nvSpPr>
        <p:spPr bwMode="auto">
          <a:xfrm>
            <a:off x="6486979" y="2933707"/>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5" name="Rectangle 13">
            <a:extLst>
              <a:ext uri="{FF2B5EF4-FFF2-40B4-BE49-F238E27FC236}">
                <a16:creationId xmlns:a16="http://schemas.microsoft.com/office/drawing/2014/main" id="{4CF3D32A-AD11-950A-554F-C984DBD603E0}"/>
              </a:ext>
            </a:extLst>
          </p:cNvPr>
          <p:cNvSpPr>
            <a:spLocks noChangeArrowheads="1"/>
          </p:cNvSpPr>
          <p:nvPr/>
        </p:nvSpPr>
        <p:spPr bwMode="auto">
          <a:xfrm>
            <a:off x="6486979" y="2171707"/>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dirty="0"/>
              <a:t>stack</a:t>
            </a:r>
          </a:p>
          <a:p>
            <a:r>
              <a:rPr lang="en-US" altLang="en-SE" dirty="0"/>
              <a:t>(temporary data)</a:t>
            </a:r>
          </a:p>
        </p:txBody>
      </p:sp>
      <p:sp>
        <p:nvSpPr>
          <p:cNvPr id="26" name="Line 14">
            <a:extLst>
              <a:ext uri="{FF2B5EF4-FFF2-40B4-BE49-F238E27FC236}">
                <a16:creationId xmlns:a16="http://schemas.microsoft.com/office/drawing/2014/main" id="{C76783D9-3716-22B2-39F1-949B47873F8F}"/>
              </a:ext>
            </a:extLst>
          </p:cNvPr>
          <p:cNvSpPr>
            <a:spLocks noChangeShapeType="1"/>
          </p:cNvSpPr>
          <p:nvPr/>
        </p:nvSpPr>
        <p:spPr bwMode="auto">
          <a:xfrm>
            <a:off x="7858579" y="2933707"/>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7" name="Line 15">
            <a:extLst>
              <a:ext uri="{FF2B5EF4-FFF2-40B4-BE49-F238E27FC236}">
                <a16:creationId xmlns:a16="http://schemas.microsoft.com/office/drawing/2014/main" id="{F485195B-9534-714D-706F-26E33E732957}"/>
              </a:ext>
            </a:extLst>
          </p:cNvPr>
          <p:cNvSpPr>
            <a:spLocks noChangeShapeType="1"/>
          </p:cNvSpPr>
          <p:nvPr/>
        </p:nvSpPr>
        <p:spPr bwMode="auto">
          <a:xfrm>
            <a:off x="7858579" y="3467107"/>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8" name="Line 16">
            <a:extLst>
              <a:ext uri="{FF2B5EF4-FFF2-40B4-BE49-F238E27FC236}">
                <a16:creationId xmlns:a16="http://schemas.microsoft.com/office/drawing/2014/main" id="{9D79F38D-F7F9-E439-6C52-847D2E8CABF8}"/>
              </a:ext>
            </a:extLst>
          </p:cNvPr>
          <p:cNvSpPr>
            <a:spLocks noChangeShapeType="1"/>
          </p:cNvSpPr>
          <p:nvPr/>
        </p:nvSpPr>
        <p:spPr bwMode="auto">
          <a:xfrm flipH="1">
            <a:off x="9251947" y="29337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 name="Line 17">
            <a:extLst>
              <a:ext uri="{FF2B5EF4-FFF2-40B4-BE49-F238E27FC236}">
                <a16:creationId xmlns:a16="http://schemas.microsoft.com/office/drawing/2014/main" id="{0EE937A9-D272-B930-711A-9B74B21856E4}"/>
              </a:ext>
            </a:extLst>
          </p:cNvPr>
          <p:cNvSpPr>
            <a:spLocks noChangeShapeType="1"/>
          </p:cNvSpPr>
          <p:nvPr/>
        </p:nvSpPr>
        <p:spPr bwMode="auto">
          <a:xfrm flipH="1">
            <a:off x="9251947" y="55245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0" name="Rectangle 18">
            <a:extLst>
              <a:ext uri="{FF2B5EF4-FFF2-40B4-BE49-F238E27FC236}">
                <a16:creationId xmlns:a16="http://schemas.microsoft.com/office/drawing/2014/main" id="{4A6E3324-5B41-BBA3-E29E-0755B5E5DBAE}"/>
              </a:ext>
            </a:extLst>
          </p:cNvPr>
          <p:cNvSpPr>
            <a:spLocks noChangeArrowheads="1"/>
          </p:cNvSpPr>
          <p:nvPr/>
        </p:nvSpPr>
        <p:spPr bwMode="auto">
          <a:xfrm>
            <a:off x="9632947" y="5386395"/>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31" name="Rectangle 19">
            <a:extLst>
              <a:ext uri="{FF2B5EF4-FFF2-40B4-BE49-F238E27FC236}">
                <a16:creationId xmlns:a16="http://schemas.microsoft.com/office/drawing/2014/main" id="{42E91687-02C3-E621-3633-6C8E2051DCC1}"/>
              </a:ext>
            </a:extLst>
          </p:cNvPr>
          <p:cNvSpPr>
            <a:spLocks noChangeArrowheads="1"/>
          </p:cNvSpPr>
          <p:nvPr/>
        </p:nvSpPr>
        <p:spPr bwMode="auto">
          <a:xfrm>
            <a:off x="9632947" y="2781308"/>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extLst>
      <p:ext uri="{BB962C8B-B14F-4D97-AF65-F5344CB8AC3E}">
        <p14:creationId xmlns:p14="http://schemas.microsoft.com/office/powerpoint/2010/main" val="29698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761514" y="1109525"/>
            <a:ext cx="4298406" cy="5138531"/>
          </a:xfrm>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b="1" dirty="0">
                <a:solidFill>
                  <a:srgbClr val="0070C0"/>
                </a:solidFill>
              </a:rPr>
              <a:t>process</a:t>
            </a:r>
            <a:r>
              <a:rPr lang="zh-CN" altLang="en-US" b="1" dirty="0">
                <a:solidFill>
                  <a:srgbClr val="0070C0"/>
                </a:solidFill>
              </a:rPr>
              <a:t> </a:t>
            </a:r>
            <a:r>
              <a:rPr lang="en-US" altLang="zh-CN" b="1" dirty="0">
                <a:solidFill>
                  <a:srgbClr val="0070C0"/>
                </a:solidFill>
              </a:rPr>
              <a:t>control</a:t>
            </a:r>
            <a:r>
              <a:rPr lang="zh-CN" altLang="en-US" b="1" dirty="0">
                <a:solidFill>
                  <a:srgbClr val="0070C0"/>
                </a:solidFill>
              </a:rPr>
              <a:t> </a:t>
            </a:r>
            <a:r>
              <a:rPr lang="en-US" altLang="zh-CN" b="1" dirty="0">
                <a:solidFill>
                  <a:srgbClr val="0070C0"/>
                </a:solidFill>
              </a:rPr>
              <a:t>block</a:t>
            </a:r>
            <a:r>
              <a:rPr lang="zh-CN" altLang="en-US" b="1" dirty="0">
                <a:solidFill>
                  <a:srgbClr val="0070C0"/>
                </a:solidFill>
              </a:rPr>
              <a:t> </a:t>
            </a:r>
            <a:r>
              <a:rPr lang="en-US" altLang="zh-CN" b="1" dirty="0">
                <a:solidFill>
                  <a:srgbClr val="0070C0"/>
                </a:solidFill>
              </a:rPr>
              <a:t>(PCB)</a:t>
            </a:r>
          </a:p>
          <a:p>
            <a:pPr lvl="1"/>
            <a:r>
              <a:rPr lang="en-US" altLang="zh-CN" dirty="0"/>
              <a:t>Process</a:t>
            </a:r>
            <a:r>
              <a:rPr lang="zh-CN" altLang="en-US" dirty="0"/>
              <a:t> </a:t>
            </a:r>
            <a:r>
              <a:rPr lang="en-US" altLang="zh-CN" dirty="0"/>
              <a:t>ID</a:t>
            </a:r>
            <a:r>
              <a:rPr lang="zh-CN" altLang="en-US" dirty="0"/>
              <a:t> </a:t>
            </a:r>
            <a:r>
              <a:rPr lang="en-US" altLang="zh-CN" dirty="0"/>
              <a:t>(PID,</a:t>
            </a:r>
            <a:r>
              <a:rPr lang="zh-CN" altLang="en-US" dirty="0"/>
              <a:t> </a:t>
            </a:r>
            <a:r>
              <a:rPr lang="en-US" altLang="zh-CN" dirty="0"/>
              <a:t>unique)</a:t>
            </a:r>
          </a:p>
          <a:p>
            <a:pPr lvl="1"/>
            <a:r>
              <a:rPr lang="en-US" altLang="zh-CN" dirty="0"/>
              <a:t>State</a:t>
            </a:r>
          </a:p>
          <a:p>
            <a:pPr lvl="1"/>
            <a:r>
              <a:rPr lang="en-US" altLang="zh-CN" dirty="0"/>
              <a:t>Parent</a:t>
            </a:r>
            <a:r>
              <a:rPr lang="zh-CN" altLang="en-US" dirty="0"/>
              <a:t> </a:t>
            </a:r>
            <a:r>
              <a:rPr lang="en-US" altLang="zh-CN" dirty="0"/>
              <a:t>process pointer</a:t>
            </a:r>
          </a:p>
          <a:p>
            <a:pPr lvl="1"/>
            <a:r>
              <a:rPr lang="en-US" altLang="zh-CN" dirty="0"/>
              <a:t>Opened</a:t>
            </a:r>
            <a:r>
              <a:rPr lang="zh-CN" altLang="en-US" dirty="0"/>
              <a:t> </a:t>
            </a:r>
            <a:r>
              <a:rPr lang="en-US" altLang="zh-CN" dirty="0"/>
              <a:t>files</a:t>
            </a:r>
          </a:p>
          <a:p>
            <a:pPr lvl="1"/>
            <a:r>
              <a:rPr lang="en-US" altLang="zh-CN" dirty="0"/>
              <a:t>Many other fields</a:t>
            </a:r>
          </a:p>
          <a:p>
            <a:pPr lvl="1"/>
            <a:r>
              <a:rPr lang="en-US" altLang="zh-CN" dirty="0"/>
              <a:t>PCB in XV6 does not include pointers to child processes for simplicity, but PCB in Linux include them for convenient references to its child processes</a:t>
            </a:r>
          </a:p>
          <a:p>
            <a:endParaRPr lang="nb-NO" b="1" dirty="0">
              <a:solidFill>
                <a:srgbClr val="0070C0"/>
              </a:solidFill>
            </a:endParaRPr>
          </a:p>
        </p:txBody>
      </p:sp>
      <p:sp>
        <p:nvSpPr>
          <p:cNvPr id="4" name="文本框 3">
            <a:extLst>
              <a:ext uri="{FF2B5EF4-FFF2-40B4-BE49-F238E27FC236}">
                <a16:creationId xmlns:a16="http://schemas.microsoft.com/office/drawing/2014/main" id="{20597AB5-59A0-086A-D39A-0A690635B0B3}"/>
              </a:ext>
            </a:extLst>
          </p:cNvPr>
          <p:cNvSpPr txBox="1"/>
          <p:nvPr/>
        </p:nvSpPr>
        <p:spPr>
          <a:xfrm>
            <a:off x="419449" y="882348"/>
            <a:ext cx="7590232" cy="5016758"/>
          </a:xfrm>
          <a:prstGeom prst="rect">
            <a:avLst/>
          </a:prstGeom>
          <a:noFill/>
        </p:spPr>
        <p:txBody>
          <a:bodyPr wrap="square" rtlCol="0">
            <a:spAutoFit/>
          </a:bodyPr>
          <a:lstStyle/>
          <a:p>
            <a:r>
              <a:rPr lang="en-US" altLang="zh-CN" sz="1600" dirty="0">
                <a:solidFill>
                  <a:srgbClr val="008000"/>
                </a:solidFill>
              </a:rPr>
              <a:t>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spinlock</a:t>
            </a:r>
            <a:r>
              <a:rPr lang="en-US" altLang="zh-CN" sz="1600" dirty="0">
                <a:solidFill>
                  <a:srgbClr val="BBBBBB"/>
                </a:solidFill>
              </a:rPr>
              <a:t> </a:t>
            </a:r>
            <a:r>
              <a:rPr lang="en-US" altLang="zh-CN" sz="1600" dirty="0"/>
              <a:t>lock; </a:t>
            </a:r>
            <a:r>
              <a:rPr lang="en-US" altLang="zh-CN" sz="1600" i="1" dirty="0">
                <a:solidFill>
                  <a:srgbClr val="3D7B7B"/>
                </a:solidFill>
              </a:rPr>
              <a:t>// p-&gt;lock must be held when using these:</a:t>
            </a:r>
            <a:r>
              <a:rPr lang="en-US" altLang="zh-CN" sz="1600" dirty="0"/>
              <a:t> </a:t>
            </a:r>
          </a:p>
          <a:p>
            <a:r>
              <a:rPr lang="en-US" altLang="zh-CN" sz="1600" dirty="0">
                <a:solidFill>
                  <a:srgbClr val="008000"/>
                </a:solidFill>
              </a:rPr>
              <a:t>	</a:t>
            </a:r>
            <a:r>
              <a:rPr lang="en-US" altLang="zh-CN" sz="1600" dirty="0" err="1">
                <a:solidFill>
                  <a:srgbClr val="008000"/>
                </a:solidFill>
              </a:rPr>
              <a:t>enum</a:t>
            </a:r>
            <a:r>
              <a:rPr lang="en-US" altLang="zh-CN" sz="1600" dirty="0">
                <a:solidFill>
                  <a:srgbClr val="BBBBBB"/>
                </a:solidFill>
              </a:rPr>
              <a:t> </a:t>
            </a:r>
            <a:r>
              <a:rPr lang="en-US" altLang="zh-CN" sz="1600" dirty="0" err="1"/>
              <a:t>procstate</a:t>
            </a:r>
            <a:r>
              <a:rPr lang="en-US" altLang="zh-CN" sz="1600" dirty="0">
                <a:solidFill>
                  <a:srgbClr val="BBBBBB"/>
                </a:solidFill>
              </a:rPr>
              <a:t> </a:t>
            </a:r>
            <a:r>
              <a:rPr lang="en-US" altLang="zh-CN" sz="1600" dirty="0"/>
              <a:t>state;</a:t>
            </a:r>
            <a:r>
              <a:rPr lang="en-US" altLang="zh-CN" sz="1600" dirty="0">
                <a:solidFill>
                  <a:srgbClr val="BBBBBB"/>
                </a:solidFill>
              </a:rPr>
              <a:t> </a:t>
            </a:r>
            <a:r>
              <a:rPr lang="en-US" altLang="zh-CN" sz="1600" i="1" dirty="0">
                <a:solidFill>
                  <a:srgbClr val="3D7B7B"/>
                </a:solidFill>
              </a:rPr>
              <a:t>// Process state</a:t>
            </a:r>
            <a:r>
              <a:rPr lang="en-US" altLang="zh-CN" sz="1600" dirty="0"/>
              <a:t> </a:t>
            </a:r>
          </a:p>
          <a:p>
            <a:r>
              <a:rPr lang="en-US" altLang="zh-CN" sz="1600" dirty="0">
                <a:solidFill>
                  <a:srgbClr val="B00040"/>
                </a:solidFill>
              </a:rPr>
              <a:t>	void</a:t>
            </a:r>
            <a:r>
              <a:rPr lang="en-US" altLang="zh-CN" sz="1600" dirty="0">
                <a:solidFill>
                  <a:srgbClr val="BBBBBB"/>
                </a:solidFill>
              </a:rPr>
              <a:t> </a:t>
            </a:r>
            <a:r>
              <a:rPr lang="en-US" altLang="zh-CN" sz="1600" dirty="0">
                <a:solidFill>
                  <a:srgbClr val="666666"/>
                </a:solidFill>
              </a:rPr>
              <a:t>*</a:t>
            </a:r>
            <a:r>
              <a:rPr lang="en-US" altLang="zh-CN" sz="1600" dirty="0" err="1"/>
              <a:t>chan</a:t>
            </a:r>
            <a:r>
              <a:rPr lang="en-US" altLang="zh-CN" sz="1600" dirty="0"/>
              <a:t>;</a:t>
            </a:r>
            <a:r>
              <a:rPr lang="en-US" altLang="zh-CN" sz="1600" dirty="0">
                <a:solidFill>
                  <a:srgbClr val="BBBBBB"/>
                </a:solidFill>
              </a:rPr>
              <a:t> </a:t>
            </a:r>
            <a:r>
              <a:rPr lang="en-US" altLang="zh-CN" sz="1600" i="1" dirty="0">
                <a:solidFill>
                  <a:srgbClr val="3D7B7B"/>
                </a:solidFill>
              </a:rPr>
              <a:t>// If non-zero, sleeping on </a:t>
            </a:r>
            <a:r>
              <a:rPr lang="en-US" altLang="zh-CN" sz="1600" i="1" dirty="0" err="1">
                <a:solidFill>
                  <a:srgbClr val="3D7B7B"/>
                </a:solidFill>
              </a:rPr>
              <a:t>chan</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killed;</a:t>
            </a:r>
            <a:r>
              <a:rPr lang="en-US" altLang="zh-CN" sz="1600" dirty="0">
                <a:solidFill>
                  <a:srgbClr val="BBBBBB"/>
                </a:solidFill>
              </a:rPr>
              <a:t> </a:t>
            </a:r>
            <a:r>
              <a:rPr lang="en-US" altLang="zh-CN" sz="1600" i="1" dirty="0">
                <a:solidFill>
                  <a:srgbClr val="3D7B7B"/>
                </a:solidFill>
              </a:rPr>
              <a:t>// If non-zero, have been killed</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err="1"/>
              <a:t>xstate</a:t>
            </a:r>
            <a:r>
              <a:rPr lang="en-US" altLang="zh-CN" sz="1600" dirty="0"/>
              <a:t>;</a:t>
            </a:r>
            <a:r>
              <a:rPr lang="en-US" altLang="zh-CN" sz="1600" dirty="0">
                <a:solidFill>
                  <a:srgbClr val="BBBBBB"/>
                </a:solidFill>
              </a:rPr>
              <a:t> </a:t>
            </a:r>
            <a:r>
              <a:rPr lang="en-US" altLang="zh-CN" sz="1600" i="1" dirty="0">
                <a:solidFill>
                  <a:srgbClr val="3D7B7B"/>
                </a:solidFill>
              </a:rPr>
              <a:t>// Exit status to be returned to parent's wait</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pid;</a:t>
            </a:r>
            <a:r>
              <a:rPr lang="en-US" altLang="zh-CN" sz="1600" dirty="0">
                <a:solidFill>
                  <a:srgbClr val="BBBBBB"/>
                </a:solidFill>
              </a:rPr>
              <a:t> </a:t>
            </a:r>
            <a:r>
              <a:rPr lang="en-US" altLang="zh-CN" sz="1600" i="1" dirty="0">
                <a:solidFill>
                  <a:srgbClr val="3D7B7B"/>
                </a:solidFill>
              </a:rPr>
              <a:t>// Process ID</a:t>
            </a:r>
            <a:r>
              <a:rPr lang="en-US" altLang="zh-CN" sz="1600" dirty="0"/>
              <a:t> </a:t>
            </a:r>
          </a:p>
          <a:p>
            <a:r>
              <a:rPr lang="en-US" altLang="zh-CN" sz="1600" i="1" dirty="0">
                <a:solidFill>
                  <a:srgbClr val="3D7B7B"/>
                </a:solidFill>
              </a:rPr>
              <a:t>	// </a:t>
            </a:r>
            <a:r>
              <a:rPr lang="en-US" altLang="zh-CN" sz="1600" i="1" dirty="0" err="1">
                <a:solidFill>
                  <a:srgbClr val="3D7B7B"/>
                </a:solidFill>
              </a:rPr>
              <a:t>wait_lock</a:t>
            </a:r>
            <a:r>
              <a:rPr lang="en-US" altLang="zh-CN" sz="1600" i="1" dirty="0">
                <a:solidFill>
                  <a:srgbClr val="3D7B7B"/>
                </a:solidFill>
              </a:rPr>
              <a:t> must be held when using this: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solidFill>
                  <a:srgbClr val="666666"/>
                </a:solidFill>
              </a:rPr>
              <a:t>*</a:t>
            </a:r>
            <a:r>
              <a:rPr lang="en-US" altLang="zh-CN" sz="1600" dirty="0"/>
              <a:t>parent;</a:t>
            </a:r>
            <a:r>
              <a:rPr lang="en-US" altLang="zh-CN" sz="1600" dirty="0">
                <a:solidFill>
                  <a:srgbClr val="BBBBBB"/>
                </a:solidFill>
              </a:rPr>
              <a:t> </a:t>
            </a:r>
            <a:r>
              <a:rPr lang="en-US" altLang="zh-CN" sz="1600" i="1" dirty="0">
                <a:solidFill>
                  <a:srgbClr val="3D7B7B"/>
                </a:solidFill>
              </a:rPr>
              <a:t>// Parent process</a:t>
            </a:r>
            <a:r>
              <a:rPr lang="en-US" altLang="zh-CN" sz="1600" dirty="0"/>
              <a:t> </a:t>
            </a:r>
          </a:p>
          <a:p>
            <a:r>
              <a:rPr lang="en-US" altLang="zh-CN" sz="1600" i="1" dirty="0">
                <a:solidFill>
                  <a:srgbClr val="3D7B7B"/>
                </a:solidFill>
              </a:rPr>
              <a:t>	// these are private to the process, so p-&gt;lock need not be held.</a:t>
            </a:r>
            <a:r>
              <a:rPr lang="en-US" altLang="zh-CN" sz="1600" dirty="0"/>
              <a:t> </a:t>
            </a:r>
          </a:p>
          <a:p>
            <a:r>
              <a:rPr lang="en-US" altLang="zh-CN" sz="1600" dirty="0"/>
              <a:t>	uint64</a:t>
            </a:r>
            <a:r>
              <a:rPr lang="en-US" altLang="zh-CN" sz="1600" dirty="0">
                <a:solidFill>
                  <a:srgbClr val="BBBBBB"/>
                </a:solidFill>
              </a:rPr>
              <a:t> </a:t>
            </a:r>
            <a:r>
              <a:rPr lang="en-US" altLang="zh-CN" sz="1600" dirty="0" err="1"/>
              <a:t>kstack</a:t>
            </a:r>
            <a:r>
              <a:rPr lang="en-US" altLang="zh-CN" sz="1600" dirty="0"/>
              <a:t>;</a:t>
            </a:r>
            <a:r>
              <a:rPr lang="en-US" altLang="zh-CN" sz="1600" dirty="0">
                <a:solidFill>
                  <a:srgbClr val="BBBBBB"/>
                </a:solidFill>
              </a:rPr>
              <a:t> </a:t>
            </a:r>
            <a:r>
              <a:rPr lang="en-US" altLang="zh-CN" sz="1600" i="1" dirty="0">
                <a:solidFill>
                  <a:srgbClr val="3D7B7B"/>
                </a:solidFill>
              </a:rPr>
              <a:t>// Virtual address of kernel stack</a:t>
            </a:r>
            <a:r>
              <a:rPr lang="en-US" altLang="zh-CN" sz="1600" dirty="0"/>
              <a:t> </a:t>
            </a:r>
          </a:p>
          <a:p>
            <a:r>
              <a:rPr lang="en-US" altLang="zh-CN" sz="1600" dirty="0"/>
              <a:t>	uint64</a:t>
            </a:r>
            <a:r>
              <a:rPr lang="en-US" altLang="zh-CN" sz="1600" dirty="0">
                <a:solidFill>
                  <a:srgbClr val="BBBBBB"/>
                </a:solidFill>
              </a:rPr>
              <a:t> </a:t>
            </a:r>
            <a:r>
              <a:rPr lang="en-US" altLang="zh-CN" sz="1600" dirty="0" err="1"/>
              <a:t>sz</a:t>
            </a:r>
            <a:r>
              <a:rPr lang="en-US" altLang="zh-CN" sz="1600" dirty="0"/>
              <a:t>;</a:t>
            </a:r>
            <a:r>
              <a:rPr lang="en-US" altLang="zh-CN" sz="1600" dirty="0">
                <a:solidFill>
                  <a:srgbClr val="BBBBBB"/>
                </a:solidFill>
              </a:rPr>
              <a:t> </a:t>
            </a:r>
            <a:r>
              <a:rPr lang="en-US" altLang="zh-CN" sz="1600" i="1" dirty="0">
                <a:solidFill>
                  <a:srgbClr val="3D7B7B"/>
                </a:solidFill>
              </a:rPr>
              <a:t>// Size of process memory (bytes)</a:t>
            </a:r>
            <a:r>
              <a:rPr lang="en-US" altLang="zh-CN" sz="1600" dirty="0"/>
              <a:t> </a:t>
            </a:r>
          </a:p>
          <a:p>
            <a:r>
              <a:rPr lang="en-US" altLang="zh-CN" sz="1600" dirty="0"/>
              <a:t>	</a:t>
            </a:r>
            <a:r>
              <a:rPr lang="en-US" altLang="zh-CN" sz="1600" dirty="0" err="1"/>
              <a:t>pagetable_t</a:t>
            </a:r>
            <a:r>
              <a:rPr lang="en-US" altLang="zh-CN" sz="1600" dirty="0">
                <a:solidFill>
                  <a:srgbClr val="BBBBBB"/>
                </a:solidFill>
              </a:rPr>
              <a:t> </a:t>
            </a:r>
            <a:r>
              <a:rPr lang="en-US" altLang="zh-CN" sz="1600" dirty="0" err="1"/>
              <a:t>pagetable</a:t>
            </a:r>
            <a:r>
              <a:rPr lang="en-US" altLang="zh-CN" sz="1600" dirty="0"/>
              <a:t>;</a:t>
            </a:r>
            <a:r>
              <a:rPr lang="en-US" altLang="zh-CN" sz="1600" dirty="0">
                <a:solidFill>
                  <a:srgbClr val="BBBBBB"/>
                </a:solidFill>
              </a:rPr>
              <a:t> </a:t>
            </a:r>
            <a:r>
              <a:rPr lang="en-US" altLang="zh-CN" sz="1600" i="1" dirty="0">
                <a:solidFill>
                  <a:srgbClr val="3D7B7B"/>
                </a:solidFill>
              </a:rPr>
              <a:t>// User page table</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trapframe</a:t>
            </a:r>
            <a:r>
              <a:rPr lang="en-US" altLang="zh-CN" sz="1600" dirty="0">
                <a:solidFill>
                  <a:srgbClr val="BBBBBB"/>
                </a:solidFill>
              </a:rPr>
              <a:t> </a:t>
            </a:r>
            <a:r>
              <a:rPr lang="en-US" altLang="zh-CN" sz="1600" dirty="0">
                <a:solidFill>
                  <a:srgbClr val="666666"/>
                </a:solidFill>
              </a:rPr>
              <a:t>*</a:t>
            </a:r>
            <a:r>
              <a:rPr lang="en-US" altLang="zh-CN" sz="1600" dirty="0" err="1"/>
              <a:t>trapframe</a:t>
            </a:r>
            <a:r>
              <a:rPr lang="en-US" altLang="zh-CN" sz="1600" dirty="0"/>
              <a:t>;</a:t>
            </a:r>
            <a:r>
              <a:rPr lang="en-US" altLang="zh-CN" sz="1600" dirty="0">
                <a:solidFill>
                  <a:srgbClr val="BBBBBB"/>
                </a:solidFill>
              </a:rPr>
              <a:t> </a:t>
            </a:r>
            <a:r>
              <a:rPr lang="en-US" altLang="zh-CN" sz="1600" i="1" dirty="0">
                <a:solidFill>
                  <a:srgbClr val="3D7B7B"/>
                </a:solidFill>
              </a:rPr>
              <a:t>// data page for </a:t>
            </a:r>
            <a:r>
              <a:rPr lang="en-US" altLang="zh-CN" sz="1600" i="1" dirty="0" err="1">
                <a:solidFill>
                  <a:srgbClr val="3D7B7B"/>
                </a:solidFill>
              </a:rPr>
              <a:t>trampoline.S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context</a:t>
            </a:r>
            <a:r>
              <a:rPr lang="en-US" altLang="zh-CN" sz="1600" dirty="0">
                <a:solidFill>
                  <a:srgbClr val="BBBBBB"/>
                </a:solidFill>
              </a:rPr>
              <a:t> </a:t>
            </a:r>
            <a:r>
              <a:rPr lang="en-US" altLang="zh-CN" sz="1600" dirty="0"/>
              <a:t>context;</a:t>
            </a:r>
            <a:r>
              <a:rPr lang="en-US" altLang="zh-CN" sz="1600" dirty="0">
                <a:solidFill>
                  <a:srgbClr val="BBBBBB"/>
                </a:solidFill>
              </a:rPr>
              <a:t> </a:t>
            </a:r>
            <a:r>
              <a:rPr lang="en-US" altLang="zh-CN" sz="1600" i="1" dirty="0">
                <a:solidFill>
                  <a:srgbClr val="3D7B7B"/>
                </a:solidFill>
              </a:rPr>
              <a:t>// </a:t>
            </a:r>
            <a:r>
              <a:rPr lang="en-US" altLang="zh-CN" sz="1600" i="1" dirty="0" err="1">
                <a:solidFill>
                  <a:srgbClr val="3D7B7B"/>
                </a:solidFill>
              </a:rPr>
              <a:t>swtch</a:t>
            </a:r>
            <a:r>
              <a:rPr lang="en-US" altLang="zh-CN" sz="1600" i="1" dirty="0">
                <a:solidFill>
                  <a:srgbClr val="3D7B7B"/>
                </a:solidFill>
              </a:rPr>
              <a:t>() here to run process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file</a:t>
            </a:r>
            <a:r>
              <a:rPr lang="en-US" altLang="zh-CN" sz="1600" dirty="0">
                <a:solidFill>
                  <a:srgbClr val="BBBBBB"/>
                </a:solidFill>
              </a:rPr>
              <a:t> </a:t>
            </a:r>
            <a:r>
              <a:rPr lang="en-US" altLang="zh-CN" sz="1600" dirty="0">
                <a:solidFill>
                  <a:srgbClr val="666666"/>
                </a:solidFill>
              </a:rPr>
              <a:t>*</a:t>
            </a:r>
            <a:r>
              <a:rPr lang="en-US" altLang="zh-CN" sz="1600" dirty="0" err="1"/>
              <a:t>ofile</a:t>
            </a:r>
            <a:r>
              <a:rPr lang="en-US" altLang="zh-CN" sz="1600" dirty="0"/>
              <a:t>[NOFILE];</a:t>
            </a:r>
            <a:r>
              <a:rPr lang="en-US" altLang="zh-CN" sz="1600" dirty="0">
                <a:solidFill>
                  <a:srgbClr val="BBBBBB"/>
                </a:solidFill>
              </a:rPr>
              <a:t> </a:t>
            </a:r>
            <a:r>
              <a:rPr lang="en-US" altLang="zh-CN" sz="1600" i="1" dirty="0">
                <a:solidFill>
                  <a:srgbClr val="3D7B7B"/>
                </a:solidFill>
              </a:rPr>
              <a:t>// Open files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inode</a:t>
            </a:r>
            <a:r>
              <a:rPr lang="en-US" altLang="zh-CN" sz="1600" dirty="0">
                <a:solidFill>
                  <a:srgbClr val="BBBBBB"/>
                </a:solidFill>
              </a:rPr>
              <a:t> </a:t>
            </a:r>
            <a:r>
              <a:rPr lang="en-US" altLang="zh-CN" sz="1600" dirty="0">
                <a:solidFill>
                  <a:srgbClr val="666666"/>
                </a:solidFill>
              </a:rPr>
              <a:t>*</a:t>
            </a:r>
            <a:r>
              <a:rPr lang="en-US" altLang="zh-CN" sz="1600" dirty="0" err="1"/>
              <a:t>cwd</a:t>
            </a:r>
            <a:r>
              <a:rPr lang="en-US" altLang="zh-CN" sz="1600" dirty="0"/>
              <a:t>;</a:t>
            </a:r>
            <a:r>
              <a:rPr lang="en-US" altLang="zh-CN" sz="1600" dirty="0">
                <a:solidFill>
                  <a:srgbClr val="BBBBBB"/>
                </a:solidFill>
              </a:rPr>
              <a:t> </a:t>
            </a:r>
            <a:r>
              <a:rPr lang="en-US" altLang="zh-CN" sz="1600" i="1" dirty="0">
                <a:solidFill>
                  <a:srgbClr val="3D7B7B"/>
                </a:solidFill>
              </a:rPr>
              <a:t>// Current directory</a:t>
            </a:r>
            <a:r>
              <a:rPr lang="en-US" altLang="zh-CN" sz="1600" dirty="0"/>
              <a:t> </a:t>
            </a:r>
          </a:p>
          <a:p>
            <a:r>
              <a:rPr lang="en-US" altLang="zh-CN" sz="1600" dirty="0">
                <a:solidFill>
                  <a:srgbClr val="B00040"/>
                </a:solidFill>
              </a:rPr>
              <a:t>	char</a:t>
            </a:r>
            <a:r>
              <a:rPr lang="en-US" altLang="zh-CN" sz="1600" dirty="0">
                <a:solidFill>
                  <a:srgbClr val="BBBBBB"/>
                </a:solidFill>
              </a:rPr>
              <a:t> </a:t>
            </a:r>
            <a:r>
              <a:rPr lang="en-US" altLang="zh-CN" sz="1600" dirty="0"/>
              <a:t>name[</a:t>
            </a:r>
            <a:r>
              <a:rPr lang="en-US" altLang="zh-CN" sz="1600" dirty="0">
                <a:solidFill>
                  <a:srgbClr val="666666"/>
                </a:solidFill>
              </a:rPr>
              <a:t>16</a:t>
            </a:r>
            <a:r>
              <a:rPr lang="en-US" altLang="zh-CN" sz="1600" dirty="0"/>
              <a:t>];</a:t>
            </a:r>
            <a:r>
              <a:rPr lang="en-US" altLang="zh-CN" sz="1600" dirty="0">
                <a:solidFill>
                  <a:srgbClr val="BBBBBB"/>
                </a:solidFill>
              </a:rPr>
              <a:t> </a:t>
            </a:r>
            <a:r>
              <a:rPr lang="en-US" altLang="zh-CN" sz="1600" i="1" dirty="0">
                <a:solidFill>
                  <a:srgbClr val="3D7B7B"/>
                </a:solidFill>
              </a:rPr>
              <a:t>// Process name (debugging)</a:t>
            </a:r>
            <a:r>
              <a:rPr lang="en-US" altLang="zh-CN" sz="1600" dirty="0"/>
              <a:t> </a:t>
            </a:r>
          </a:p>
          <a:p>
            <a:r>
              <a:rPr lang="en-US" altLang="zh-CN" sz="1600" dirty="0"/>
              <a:t>};</a:t>
            </a:r>
            <a:endParaRPr lang="en-US" sz="1600" dirty="0"/>
          </a:p>
        </p:txBody>
      </p:sp>
      <p:sp>
        <p:nvSpPr>
          <p:cNvPr id="5" name="文本框 4">
            <a:extLst>
              <a:ext uri="{FF2B5EF4-FFF2-40B4-BE49-F238E27FC236}">
                <a16:creationId xmlns:a16="http://schemas.microsoft.com/office/drawing/2014/main" id="{B575DCA0-9299-DD15-0BC4-86778DF4ACE5}"/>
              </a:ext>
            </a:extLst>
          </p:cNvPr>
          <p:cNvSpPr txBox="1"/>
          <p:nvPr/>
        </p:nvSpPr>
        <p:spPr>
          <a:xfrm>
            <a:off x="2994874" y="5914823"/>
            <a:ext cx="1624163" cy="369332"/>
          </a:xfrm>
          <a:prstGeom prst="rect">
            <a:avLst/>
          </a:prstGeom>
          <a:noFill/>
        </p:spPr>
        <p:txBody>
          <a:bodyPr wrap="none" rtlCol="0">
            <a:spAutoFit/>
          </a:bodyPr>
          <a:lstStyle/>
          <a:p>
            <a:r>
              <a:rPr lang="en-US" altLang="zh-CN" dirty="0"/>
              <a:t>XV6</a:t>
            </a:r>
            <a:r>
              <a:rPr lang="zh-CN" altLang="en-US" dirty="0"/>
              <a:t> </a:t>
            </a:r>
            <a:r>
              <a:rPr lang="en-US" altLang="zh-CN" dirty="0"/>
              <a:t>(</a:t>
            </a:r>
            <a:r>
              <a:rPr lang="en-US" altLang="zh-CN" dirty="0" err="1"/>
              <a:t>proc.h</a:t>
            </a:r>
            <a:r>
              <a:rPr lang="en-US" altLang="zh-CN" dirty="0"/>
              <a:t>)</a:t>
            </a:r>
            <a:endParaRPr lang="en-US" dirty="0"/>
          </a:p>
        </p:txBody>
      </p:sp>
      <p:sp>
        <p:nvSpPr>
          <p:cNvPr id="6" name="页脚占位符 5">
            <a:extLst>
              <a:ext uri="{FF2B5EF4-FFF2-40B4-BE49-F238E27FC236}">
                <a16:creationId xmlns:a16="http://schemas.microsoft.com/office/drawing/2014/main" id="{BD13F078-3DD1-AB00-BEE1-DFA30BF505B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9146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21560" y="893790"/>
            <a:ext cx="4658923" cy="3374097"/>
          </a:xfrm>
        </p:spPr>
        <p:txBody>
          <a:bodyPr/>
          <a:lstStyle/>
          <a:p>
            <a:r>
              <a:rPr lang="en-US" altLang="zh-CN" dirty="0"/>
              <a:t>Process</a:t>
            </a:r>
            <a:r>
              <a:rPr lang="zh-CN" altLang="en-US" dirty="0"/>
              <a:t> </a:t>
            </a:r>
            <a:r>
              <a:rPr lang="en-US" altLang="zh-CN" dirty="0"/>
              <a:t>has</a:t>
            </a:r>
            <a:r>
              <a:rPr lang="zh-CN" altLang="en-US" dirty="0"/>
              <a:t> </a:t>
            </a:r>
            <a:r>
              <a:rPr lang="en-US" altLang="zh-CN" dirty="0"/>
              <a:t>different</a:t>
            </a:r>
            <a:r>
              <a:rPr lang="zh-CN" altLang="en-US" dirty="0"/>
              <a:t> </a:t>
            </a:r>
            <a:r>
              <a:rPr lang="en-US" altLang="zh-CN" dirty="0"/>
              <a:t>states</a:t>
            </a:r>
          </a:p>
          <a:p>
            <a:pPr lvl="1"/>
            <a:r>
              <a:rPr lang="en-US" altLang="zh-CN" b="1" dirty="0">
                <a:solidFill>
                  <a:srgbClr val="0070C0"/>
                </a:solidFill>
              </a:rPr>
              <a:t>READY</a:t>
            </a:r>
          </a:p>
          <a:p>
            <a:pPr lvl="2"/>
            <a:r>
              <a:rPr lang="en-US" altLang="zh-CN" dirty="0"/>
              <a:t>Ready</a:t>
            </a:r>
            <a:r>
              <a:rPr lang="zh-CN" altLang="en-US" dirty="0"/>
              <a:t> </a:t>
            </a:r>
            <a:r>
              <a:rPr lang="en-US" altLang="zh-CN" dirty="0"/>
              <a:t>to</a:t>
            </a:r>
            <a:r>
              <a:rPr lang="zh-CN" altLang="en-US" dirty="0"/>
              <a:t> </a:t>
            </a:r>
            <a:r>
              <a:rPr lang="en-US" altLang="zh-CN" dirty="0"/>
              <a:t>run</a:t>
            </a:r>
            <a:r>
              <a:rPr lang="zh-CN" altLang="en-US" dirty="0"/>
              <a:t> </a:t>
            </a:r>
            <a:r>
              <a:rPr lang="en-US" altLang="zh-CN" dirty="0"/>
              <a:t>and</a:t>
            </a:r>
            <a:r>
              <a:rPr lang="zh-CN" altLang="en-US" dirty="0"/>
              <a:t> </a:t>
            </a:r>
            <a:r>
              <a:rPr lang="en-US" altLang="zh-CN" dirty="0"/>
              <a:t>pending</a:t>
            </a:r>
            <a:r>
              <a:rPr lang="zh-CN" altLang="en-US" dirty="0"/>
              <a:t> </a:t>
            </a:r>
            <a:r>
              <a:rPr lang="en-US" altLang="zh-CN" dirty="0"/>
              <a:t>for</a:t>
            </a:r>
            <a:r>
              <a:rPr lang="zh-CN" altLang="en-US" dirty="0"/>
              <a:t> </a:t>
            </a:r>
            <a:r>
              <a:rPr lang="en-US" altLang="zh-CN" dirty="0"/>
              <a:t>running</a:t>
            </a:r>
          </a:p>
          <a:p>
            <a:pPr lvl="1"/>
            <a:r>
              <a:rPr lang="en-US" altLang="zh-CN" b="1" dirty="0">
                <a:solidFill>
                  <a:srgbClr val="0070C0"/>
                </a:solidFill>
              </a:rPr>
              <a:t>RUNNING</a:t>
            </a:r>
          </a:p>
          <a:p>
            <a:pPr lvl="2"/>
            <a:r>
              <a:rPr lang="en-US" altLang="zh-CN" dirty="0"/>
              <a:t>Being</a:t>
            </a:r>
            <a:r>
              <a:rPr lang="zh-CN" altLang="en-US" dirty="0"/>
              <a:t> </a:t>
            </a:r>
            <a:r>
              <a:rPr lang="en-US" altLang="zh-CN" dirty="0"/>
              <a:t>executed</a:t>
            </a:r>
            <a:r>
              <a:rPr lang="zh-CN" altLang="en-US" dirty="0"/>
              <a:t> </a:t>
            </a:r>
            <a:r>
              <a:rPr lang="en-US" altLang="zh-CN" dirty="0"/>
              <a:t>by</a:t>
            </a:r>
            <a:r>
              <a:rPr lang="zh-CN" altLang="en-US" dirty="0"/>
              <a:t> </a:t>
            </a:r>
            <a:r>
              <a:rPr lang="en-US" altLang="zh-CN" dirty="0"/>
              <a:t>OS</a:t>
            </a:r>
          </a:p>
          <a:p>
            <a:pPr lvl="1"/>
            <a:r>
              <a:rPr lang="en-US" altLang="zh-CN" b="1" dirty="0">
                <a:solidFill>
                  <a:srgbClr val="0070C0"/>
                </a:solidFill>
              </a:rPr>
              <a:t>BLOCKED</a:t>
            </a:r>
          </a:p>
          <a:p>
            <a:pPr lvl="2"/>
            <a:r>
              <a:rPr lang="en-US" altLang="zh-CN" dirty="0"/>
              <a:t>Suspended</a:t>
            </a:r>
            <a:r>
              <a:rPr lang="zh-CN" altLang="en-US" dirty="0"/>
              <a:t> </a:t>
            </a:r>
            <a:r>
              <a:rPr lang="en-US" altLang="zh-CN" dirty="0"/>
              <a:t>due</a:t>
            </a:r>
            <a:r>
              <a:rPr lang="zh-CN" altLang="en-US" dirty="0"/>
              <a:t> </a:t>
            </a:r>
            <a:r>
              <a:rPr lang="en-US" altLang="zh-CN" dirty="0"/>
              <a:t>to</a:t>
            </a:r>
            <a:r>
              <a:rPr lang="zh-CN" altLang="en-US" dirty="0"/>
              <a:t> </a:t>
            </a:r>
            <a:r>
              <a:rPr lang="en-US" altLang="zh-CN" dirty="0"/>
              <a:t>some</a:t>
            </a:r>
            <a:r>
              <a:rPr lang="zh-CN" altLang="en-US" dirty="0"/>
              <a:t> </a:t>
            </a:r>
            <a:r>
              <a:rPr lang="en-US" altLang="zh-CN" dirty="0"/>
              <a:t>other</a:t>
            </a:r>
            <a:r>
              <a:rPr lang="zh-CN" altLang="en-US" dirty="0"/>
              <a:t> </a:t>
            </a:r>
            <a:r>
              <a:rPr lang="en-US" altLang="zh-CN" dirty="0"/>
              <a:t>events, e.g., I/O</a:t>
            </a:r>
            <a:r>
              <a:rPr lang="zh-CN" altLang="en-US" dirty="0"/>
              <a:t> </a:t>
            </a:r>
            <a:r>
              <a:rPr lang="en-US" altLang="zh-CN" dirty="0"/>
              <a:t>requests</a:t>
            </a:r>
          </a:p>
        </p:txBody>
      </p:sp>
      <p:grpSp>
        <p:nvGrpSpPr>
          <p:cNvPr id="12" name="组合 11">
            <a:extLst>
              <a:ext uri="{FF2B5EF4-FFF2-40B4-BE49-F238E27FC236}">
                <a16:creationId xmlns:a16="http://schemas.microsoft.com/office/drawing/2014/main" id="{9E8FB86E-6A68-FEAD-ED9D-A3059D36742E}"/>
              </a:ext>
            </a:extLst>
          </p:cNvPr>
          <p:cNvGrpSpPr/>
          <p:nvPr/>
        </p:nvGrpSpPr>
        <p:grpSpPr>
          <a:xfrm>
            <a:off x="240206" y="4252686"/>
            <a:ext cx="3423513" cy="2039667"/>
            <a:chOff x="5508891" y="1803400"/>
            <a:chExt cx="3423513" cy="2039667"/>
          </a:xfrm>
        </p:grpSpPr>
        <p:pic>
          <p:nvPicPr>
            <p:cNvPr id="4" name="图片 3">
              <a:extLst>
                <a:ext uri="{FF2B5EF4-FFF2-40B4-BE49-F238E27FC236}">
                  <a16:creationId xmlns:a16="http://schemas.microsoft.com/office/drawing/2014/main" id="{596B6B6A-313E-5DB9-920E-18042B532BC1}"/>
                </a:ext>
              </a:extLst>
            </p:cNvPr>
            <p:cNvPicPr>
              <a:picLocks noChangeAspect="1"/>
            </p:cNvPicPr>
            <p:nvPr/>
          </p:nvPicPr>
          <p:blipFill>
            <a:blip r:embed="rId3"/>
            <a:stretch>
              <a:fillRect/>
            </a:stretch>
          </p:blipFill>
          <p:spPr>
            <a:xfrm>
              <a:off x="5781581" y="1803400"/>
              <a:ext cx="3035300" cy="1625600"/>
            </a:xfrm>
            <a:prstGeom prst="rect">
              <a:avLst/>
            </a:prstGeom>
          </p:spPr>
        </p:pic>
        <p:sp>
          <p:nvSpPr>
            <p:cNvPr id="5" name="文本框 4">
              <a:extLst>
                <a:ext uri="{FF2B5EF4-FFF2-40B4-BE49-F238E27FC236}">
                  <a16:creationId xmlns:a16="http://schemas.microsoft.com/office/drawing/2014/main" id="{79A40CBA-495A-56A0-5769-9F007AB36890}"/>
                </a:ext>
              </a:extLst>
            </p:cNvPr>
            <p:cNvSpPr txBox="1"/>
            <p:nvPr/>
          </p:nvSpPr>
          <p:spPr>
            <a:xfrm>
              <a:off x="7869292" y="1943115"/>
              <a:ext cx="1063112" cy="307777"/>
            </a:xfrm>
            <a:prstGeom prst="rect">
              <a:avLst/>
            </a:prstGeom>
            <a:noFill/>
          </p:spPr>
          <p:txBody>
            <a:bodyPr wrap="none" rtlCol="0">
              <a:spAutoFit/>
            </a:bodyPr>
            <a:lstStyle/>
            <a:p>
              <a:r>
                <a:rPr lang="en-US" altLang="zh-CN" sz="1400" dirty="0"/>
                <a:t>Scheduled</a:t>
              </a:r>
              <a:endParaRPr lang="en-US" sz="1400" dirty="0"/>
            </a:p>
          </p:txBody>
        </p:sp>
        <p:sp>
          <p:nvSpPr>
            <p:cNvPr id="6" name="文本框 5">
              <a:extLst>
                <a:ext uri="{FF2B5EF4-FFF2-40B4-BE49-F238E27FC236}">
                  <a16:creationId xmlns:a16="http://schemas.microsoft.com/office/drawing/2014/main" id="{A11C7190-04EA-AFCC-072E-B1ED4F19D0EF}"/>
                </a:ext>
              </a:extLst>
            </p:cNvPr>
            <p:cNvSpPr txBox="1"/>
            <p:nvPr/>
          </p:nvSpPr>
          <p:spPr>
            <a:xfrm>
              <a:off x="6661877" y="2501391"/>
              <a:ext cx="1260281" cy="307777"/>
            </a:xfrm>
            <a:prstGeom prst="rect">
              <a:avLst/>
            </a:prstGeom>
            <a:noFill/>
          </p:spPr>
          <p:txBody>
            <a:bodyPr wrap="none" rtlCol="0">
              <a:spAutoFit/>
            </a:bodyPr>
            <a:lstStyle/>
            <a:p>
              <a:r>
                <a:rPr lang="en-US" altLang="zh-CN" sz="1400" dirty="0" err="1"/>
                <a:t>Descheduled</a:t>
              </a:r>
              <a:endParaRPr lang="en-US" dirty="0"/>
            </a:p>
          </p:txBody>
        </p:sp>
        <p:sp>
          <p:nvSpPr>
            <p:cNvPr id="7" name="文本框 6">
              <a:extLst>
                <a:ext uri="{FF2B5EF4-FFF2-40B4-BE49-F238E27FC236}">
                  <a16:creationId xmlns:a16="http://schemas.microsoft.com/office/drawing/2014/main" id="{CBDB00BB-6B77-B0E8-F704-BFAEE6F3FF77}"/>
                </a:ext>
              </a:extLst>
            </p:cNvPr>
            <p:cNvSpPr txBox="1"/>
            <p:nvPr/>
          </p:nvSpPr>
          <p:spPr>
            <a:xfrm>
              <a:off x="5508891" y="2308423"/>
              <a:ext cx="1242648" cy="307777"/>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endParaRPr lang="en-US" dirty="0"/>
            </a:p>
          </p:txBody>
        </p:sp>
        <p:sp>
          <p:nvSpPr>
            <p:cNvPr id="8" name="文本框 7">
              <a:extLst>
                <a:ext uri="{FF2B5EF4-FFF2-40B4-BE49-F238E27FC236}">
                  <a16:creationId xmlns:a16="http://schemas.microsoft.com/office/drawing/2014/main" id="{86C0F69A-C316-665D-33EE-C2E83D8D9A72}"/>
                </a:ext>
              </a:extLst>
            </p:cNvPr>
            <p:cNvSpPr txBox="1"/>
            <p:nvPr/>
          </p:nvSpPr>
          <p:spPr>
            <a:xfrm>
              <a:off x="6852634" y="3319847"/>
              <a:ext cx="1242648" cy="523220"/>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p>
            <a:p>
              <a:r>
                <a:rPr lang="en-US" altLang="zh-CN" sz="1400" dirty="0"/>
                <a:t>completion</a:t>
              </a:r>
              <a:endParaRPr lang="en-US" dirty="0"/>
            </a:p>
          </p:txBody>
        </p:sp>
      </p:grpSp>
      <p:sp>
        <p:nvSpPr>
          <p:cNvPr id="36" name="圆角矩形 3">
            <a:extLst>
              <a:ext uri="{FF2B5EF4-FFF2-40B4-BE49-F238E27FC236}">
                <a16:creationId xmlns:a16="http://schemas.microsoft.com/office/drawing/2014/main" id="{09EA6710-FF25-23E8-5E27-1C60E6B4E166}"/>
              </a:ext>
            </a:extLst>
          </p:cNvPr>
          <p:cNvSpPr/>
          <p:nvPr/>
        </p:nvSpPr>
        <p:spPr>
          <a:xfrm>
            <a:off x="4504586"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0</a:t>
            </a:r>
            <a:endParaRPr lang="en-US" dirty="0"/>
          </a:p>
        </p:txBody>
      </p:sp>
      <p:sp>
        <p:nvSpPr>
          <p:cNvPr id="37" name="圆角矩形 4">
            <a:extLst>
              <a:ext uri="{FF2B5EF4-FFF2-40B4-BE49-F238E27FC236}">
                <a16:creationId xmlns:a16="http://schemas.microsoft.com/office/drawing/2014/main" id="{7E49A07F-588A-57F0-8544-A7660B6BF128}"/>
              </a:ext>
            </a:extLst>
          </p:cNvPr>
          <p:cNvSpPr/>
          <p:nvPr/>
        </p:nvSpPr>
        <p:spPr>
          <a:xfrm>
            <a:off x="9790847"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1</a:t>
            </a:r>
            <a:endParaRPr lang="en-US" dirty="0"/>
          </a:p>
        </p:txBody>
      </p:sp>
      <p:sp>
        <p:nvSpPr>
          <p:cNvPr id="38" name="右箭头 5">
            <a:extLst>
              <a:ext uri="{FF2B5EF4-FFF2-40B4-BE49-F238E27FC236}">
                <a16:creationId xmlns:a16="http://schemas.microsoft.com/office/drawing/2014/main" id="{C038BD7B-5E84-3DB1-C4BA-B177B4148FEE}"/>
              </a:ext>
            </a:extLst>
          </p:cNvPr>
          <p:cNvSpPr/>
          <p:nvPr/>
        </p:nvSpPr>
        <p:spPr>
          <a:xfrm rot="5400000">
            <a:off x="5082972" y="2202722"/>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右箭头 6">
            <a:extLst>
              <a:ext uri="{FF2B5EF4-FFF2-40B4-BE49-F238E27FC236}">
                <a16:creationId xmlns:a16="http://schemas.microsoft.com/office/drawing/2014/main" id="{661A745E-13E0-2B55-2088-3A0BE0B6614C}"/>
              </a:ext>
            </a:extLst>
          </p:cNvPr>
          <p:cNvSpPr/>
          <p:nvPr/>
        </p:nvSpPr>
        <p:spPr>
          <a:xfrm rot="5400000">
            <a:off x="10369234" y="2191702"/>
            <a:ext cx="1200839" cy="231354"/>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文本框 7">
            <a:extLst>
              <a:ext uri="{FF2B5EF4-FFF2-40B4-BE49-F238E27FC236}">
                <a16:creationId xmlns:a16="http://schemas.microsoft.com/office/drawing/2014/main" id="{3A6A374D-B621-2D74-94C6-2F527FFDAECB}"/>
              </a:ext>
            </a:extLst>
          </p:cNvPr>
          <p:cNvSpPr txBox="1"/>
          <p:nvPr/>
        </p:nvSpPr>
        <p:spPr>
          <a:xfrm>
            <a:off x="4536880" y="2004150"/>
            <a:ext cx="998991" cy="369332"/>
          </a:xfrm>
          <a:prstGeom prst="rect">
            <a:avLst/>
          </a:prstGeom>
          <a:noFill/>
        </p:spPr>
        <p:txBody>
          <a:bodyPr wrap="none" rtlCol="0">
            <a:spAutoFit/>
          </a:bodyPr>
          <a:lstStyle/>
          <a:p>
            <a:r>
              <a:rPr lang="en-US" altLang="zh-CN" dirty="0"/>
              <a:t>Running</a:t>
            </a:r>
            <a:endParaRPr lang="en-US" dirty="0"/>
          </a:p>
        </p:txBody>
      </p:sp>
      <p:sp>
        <p:nvSpPr>
          <p:cNvPr id="41" name="文本框 8">
            <a:extLst>
              <a:ext uri="{FF2B5EF4-FFF2-40B4-BE49-F238E27FC236}">
                <a16:creationId xmlns:a16="http://schemas.microsoft.com/office/drawing/2014/main" id="{E7F60954-4CEB-05F4-6E7D-15A74EA41A01}"/>
              </a:ext>
            </a:extLst>
          </p:cNvPr>
          <p:cNvSpPr txBox="1"/>
          <p:nvPr/>
        </p:nvSpPr>
        <p:spPr>
          <a:xfrm>
            <a:off x="11085331" y="2054007"/>
            <a:ext cx="851515" cy="369332"/>
          </a:xfrm>
          <a:prstGeom prst="rect">
            <a:avLst/>
          </a:prstGeom>
          <a:noFill/>
        </p:spPr>
        <p:txBody>
          <a:bodyPr wrap="none" rtlCol="0">
            <a:spAutoFit/>
          </a:bodyPr>
          <a:lstStyle/>
          <a:p>
            <a:r>
              <a:rPr lang="en-US" altLang="zh-CN" dirty="0"/>
              <a:t>Ready</a:t>
            </a:r>
            <a:endParaRPr lang="en-US" dirty="0"/>
          </a:p>
        </p:txBody>
      </p:sp>
      <p:sp>
        <p:nvSpPr>
          <p:cNvPr id="42" name="圆角矩形 9">
            <a:extLst>
              <a:ext uri="{FF2B5EF4-FFF2-40B4-BE49-F238E27FC236}">
                <a16:creationId xmlns:a16="http://schemas.microsoft.com/office/drawing/2014/main" id="{9E97887E-7B75-E78F-41EF-32C332A78CC2}"/>
              </a:ext>
            </a:extLst>
          </p:cNvPr>
          <p:cNvSpPr/>
          <p:nvPr/>
        </p:nvSpPr>
        <p:spPr>
          <a:xfrm>
            <a:off x="7534513" y="1101035"/>
            <a:ext cx="1323573" cy="61694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I/O</a:t>
            </a:r>
            <a:endParaRPr lang="en-US" dirty="0"/>
          </a:p>
        </p:txBody>
      </p:sp>
      <p:cxnSp>
        <p:nvCxnSpPr>
          <p:cNvPr id="43" name="直线箭头连接符 11">
            <a:extLst>
              <a:ext uri="{FF2B5EF4-FFF2-40B4-BE49-F238E27FC236}">
                <a16:creationId xmlns:a16="http://schemas.microsoft.com/office/drawing/2014/main" id="{FBCD134C-2676-2E0F-B6C8-6DF31BF1ED09}"/>
              </a:ext>
            </a:extLst>
          </p:cNvPr>
          <p:cNvCxnSpPr/>
          <p:nvPr/>
        </p:nvCxnSpPr>
        <p:spPr>
          <a:xfrm>
            <a:off x="5765592" y="2907799"/>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12">
            <a:extLst>
              <a:ext uri="{FF2B5EF4-FFF2-40B4-BE49-F238E27FC236}">
                <a16:creationId xmlns:a16="http://schemas.microsoft.com/office/drawing/2014/main" id="{E7A6E56E-E87A-FA53-77F6-9EEE4920F54B}"/>
              </a:ext>
            </a:extLst>
          </p:cNvPr>
          <p:cNvSpPr txBox="1"/>
          <p:nvPr/>
        </p:nvSpPr>
        <p:spPr>
          <a:xfrm>
            <a:off x="6307963" y="2527448"/>
            <a:ext cx="1043876" cy="369332"/>
          </a:xfrm>
          <a:prstGeom prst="rect">
            <a:avLst/>
          </a:prstGeom>
          <a:noFill/>
        </p:spPr>
        <p:txBody>
          <a:bodyPr wrap="none" rtlCol="0">
            <a:spAutoFit/>
          </a:bodyPr>
          <a:lstStyle/>
          <a:p>
            <a:r>
              <a:rPr lang="en-US" altLang="zh-CN" dirty="0"/>
              <a:t>Request</a:t>
            </a:r>
            <a:endParaRPr lang="en-US" dirty="0"/>
          </a:p>
        </p:txBody>
      </p:sp>
      <p:sp>
        <p:nvSpPr>
          <p:cNvPr id="45" name="右箭头 13">
            <a:extLst>
              <a:ext uri="{FF2B5EF4-FFF2-40B4-BE49-F238E27FC236}">
                <a16:creationId xmlns:a16="http://schemas.microsoft.com/office/drawing/2014/main" id="{F88CCE7F-8507-EF34-1D2B-049A344480B9}"/>
              </a:ext>
            </a:extLst>
          </p:cNvPr>
          <p:cNvSpPr/>
          <p:nvPr/>
        </p:nvSpPr>
        <p:spPr>
          <a:xfrm rot="5400000">
            <a:off x="5082971" y="3480680"/>
            <a:ext cx="1200839" cy="23135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文本框 14">
            <a:extLst>
              <a:ext uri="{FF2B5EF4-FFF2-40B4-BE49-F238E27FC236}">
                <a16:creationId xmlns:a16="http://schemas.microsoft.com/office/drawing/2014/main" id="{65FD1A87-17D6-0EDD-D96D-8C7BD4750A51}"/>
              </a:ext>
            </a:extLst>
          </p:cNvPr>
          <p:cNvSpPr txBox="1"/>
          <p:nvPr/>
        </p:nvSpPr>
        <p:spPr>
          <a:xfrm>
            <a:off x="4782097" y="3436045"/>
            <a:ext cx="758541" cy="369332"/>
          </a:xfrm>
          <a:prstGeom prst="rect">
            <a:avLst/>
          </a:prstGeom>
          <a:noFill/>
        </p:spPr>
        <p:txBody>
          <a:bodyPr wrap="none" rtlCol="0">
            <a:spAutoFit/>
          </a:bodyPr>
          <a:lstStyle/>
          <a:p>
            <a:r>
              <a:rPr lang="en-US" altLang="zh-CN" dirty="0"/>
              <a:t>Block</a:t>
            </a:r>
            <a:endParaRPr lang="en-US" dirty="0"/>
          </a:p>
        </p:txBody>
      </p:sp>
      <p:sp>
        <p:nvSpPr>
          <p:cNvPr id="47" name="右箭头 15">
            <a:extLst>
              <a:ext uri="{FF2B5EF4-FFF2-40B4-BE49-F238E27FC236}">
                <a16:creationId xmlns:a16="http://schemas.microsoft.com/office/drawing/2014/main" id="{522A2AB8-95D1-F83C-035C-87BD7AE30E5B}"/>
              </a:ext>
            </a:extLst>
          </p:cNvPr>
          <p:cNvSpPr/>
          <p:nvPr/>
        </p:nvSpPr>
        <p:spPr>
          <a:xfrm rot="5400000">
            <a:off x="7610424" y="3480681"/>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文本框 16">
            <a:extLst>
              <a:ext uri="{FF2B5EF4-FFF2-40B4-BE49-F238E27FC236}">
                <a16:creationId xmlns:a16="http://schemas.microsoft.com/office/drawing/2014/main" id="{2B87C91F-19B8-3155-01EF-1D6A9C069DE8}"/>
              </a:ext>
            </a:extLst>
          </p:cNvPr>
          <p:cNvSpPr txBox="1"/>
          <p:nvPr/>
        </p:nvSpPr>
        <p:spPr>
          <a:xfrm>
            <a:off x="6829901" y="3271808"/>
            <a:ext cx="1476506" cy="646331"/>
          </a:xfrm>
          <a:prstGeom prst="rect">
            <a:avLst/>
          </a:prstGeom>
          <a:noFill/>
        </p:spPr>
        <p:txBody>
          <a:bodyPr wrap="square" rtlCol="0">
            <a:spAutoFit/>
          </a:bodyPr>
          <a:lstStyle/>
          <a:p>
            <a:r>
              <a:rPr lang="en-US" altLang="zh-CN" dirty="0"/>
              <a:t>I/O</a:t>
            </a:r>
            <a:r>
              <a:rPr lang="zh-CN" altLang="en-US" dirty="0"/>
              <a:t> </a:t>
            </a:r>
            <a:r>
              <a:rPr lang="en-US" altLang="zh-CN" dirty="0"/>
              <a:t>processing</a:t>
            </a:r>
            <a:endParaRPr lang="en-US" dirty="0"/>
          </a:p>
        </p:txBody>
      </p:sp>
      <p:sp>
        <p:nvSpPr>
          <p:cNvPr id="49" name="右箭头 17">
            <a:extLst>
              <a:ext uri="{FF2B5EF4-FFF2-40B4-BE49-F238E27FC236}">
                <a16:creationId xmlns:a16="http://schemas.microsoft.com/office/drawing/2014/main" id="{B5CE5971-128B-B1BC-6BBE-125FCE307441}"/>
              </a:ext>
            </a:extLst>
          </p:cNvPr>
          <p:cNvSpPr/>
          <p:nvPr/>
        </p:nvSpPr>
        <p:spPr>
          <a:xfrm rot="5400000">
            <a:off x="10019471" y="3785453"/>
            <a:ext cx="1895823" cy="226813"/>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0" name="直线箭头连接符 18">
            <a:extLst>
              <a:ext uri="{FF2B5EF4-FFF2-40B4-BE49-F238E27FC236}">
                <a16:creationId xmlns:a16="http://schemas.microsoft.com/office/drawing/2014/main" id="{93EE13FC-2EB7-DF75-7B30-6998461AB30C}"/>
              </a:ext>
            </a:extLst>
          </p:cNvPr>
          <p:cNvCxnSpPr/>
          <p:nvPr/>
        </p:nvCxnSpPr>
        <p:spPr>
          <a:xfrm>
            <a:off x="8462888" y="2905963"/>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文本框 19">
            <a:extLst>
              <a:ext uri="{FF2B5EF4-FFF2-40B4-BE49-F238E27FC236}">
                <a16:creationId xmlns:a16="http://schemas.microsoft.com/office/drawing/2014/main" id="{77261326-E3B6-8507-3C3B-A1112F83EEDF}"/>
              </a:ext>
            </a:extLst>
          </p:cNvPr>
          <p:cNvSpPr txBox="1"/>
          <p:nvPr/>
        </p:nvSpPr>
        <p:spPr>
          <a:xfrm>
            <a:off x="8933245" y="2469760"/>
            <a:ext cx="1476506" cy="369332"/>
          </a:xfrm>
          <a:prstGeom prst="rect">
            <a:avLst/>
          </a:prstGeom>
          <a:noFill/>
        </p:spPr>
        <p:txBody>
          <a:bodyPr wrap="square" rtlCol="0">
            <a:spAutoFit/>
          </a:bodyPr>
          <a:lstStyle/>
          <a:p>
            <a:r>
              <a:rPr lang="en-US" altLang="zh-CN" dirty="0"/>
              <a:t>CPU</a:t>
            </a:r>
            <a:r>
              <a:rPr lang="zh-CN" altLang="en-US" dirty="0"/>
              <a:t> </a:t>
            </a:r>
            <a:r>
              <a:rPr lang="en-US" altLang="zh-CN" dirty="0"/>
              <a:t>switch</a:t>
            </a:r>
            <a:endParaRPr lang="en-US" dirty="0"/>
          </a:p>
        </p:txBody>
      </p:sp>
      <p:sp>
        <p:nvSpPr>
          <p:cNvPr id="52" name="文本框 20">
            <a:extLst>
              <a:ext uri="{FF2B5EF4-FFF2-40B4-BE49-F238E27FC236}">
                <a16:creationId xmlns:a16="http://schemas.microsoft.com/office/drawing/2014/main" id="{D3CBE64B-FC50-A08C-17C8-D35FACC5F049}"/>
              </a:ext>
            </a:extLst>
          </p:cNvPr>
          <p:cNvSpPr txBox="1"/>
          <p:nvPr/>
        </p:nvSpPr>
        <p:spPr>
          <a:xfrm>
            <a:off x="11080788" y="3381258"/>
            <a:ext cx="998991" cy="369332"/>
          </a:xfrm>
          <a:prstGeom prst="rect">
            <a:avLst/>
          </a:prstGeom>
          <a:noFill/>
        </p:spPr>
        <p:txBody>
          <a:bodyPr wrap="none" rtlCol="0">
            <a:spAutoFit/>
          </a:bodyPr>
          <a:lstStyle/>
          <a:p>
            <a:r>
              <a:rPr lang="en-US" altLang="zh-CN" dirty="0"/>
              <a:t>Running</a:t>
            </a:r>
            <a:endParaRPr lang="en-US" dirty="0"/>
          </a:p>
        </p:txBody>
      </p:sp>
      <p:cxnSp>
        <p:nvCxnSpPr>
          <p:cNvPr id="53" name="直线箭头连接符 21">
            <a:extLst>
              <a:ext uri="{FF2B5EF4-FFF2-40B4-BE49-F238E27FC236}">
                <a16:creationId xmlns:a16="http://schemas.microsoft.com/office/drawing/2014/main" id="{41A51C9D-AF09-3BF9-5C1A-EEB310ADA442}"/>
              </a:ext>
            </a:extLst>
          </p:cNvPr>
          <p:cNvCxnSpPr>
            <a:cxnSpLocks/>
          </p:cNvCxnSpPr>
          <p:nvPr/>
        </p:nvCxnSpPr>
        <p:spPr>
          <a:xfrm flipH="1">
            <a:off x="5834914" y="4196777"/>
            <a:ext cx="215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文本框 23">
            <a:extLst>
              <a:ext uri="{FF2B5EF4-FFF2-40B4-BE49-F238E27FC236}">
                <a16:creationId xmlns:a16="http://schemas.microsoft.com/office/drawing/2014/main" id="{060DF13B-D9B4-EAF1-B33F-704F6B89C286}"/>
              </a:ext>
            </a:extLst>
          </p:cNvPr>
          <p:cNvSpPr txBox="1"/>
          <p:nvPr/>
        </p:nvSpPr>
        <p:spPr>
          <a:xfrm>
            <a:off x="6353938" y="4220100"/>
            <a:ext cx="1252266" cy="369332"/>
          </a:xfrm>
          <a:prstGeom prst="rect">
            <a:avLst/>
          </a:prstGeom>
          <a:noFill/>
        </p:spPr>
        <p:txBody>
          <a:bodyPr wrap="none" rtlCol="0">
            <a:spAutoFit/>
          </a:bodyPr>
          <a:lstStyle/>
          <a:p>
            <a:r>
              <a:rPr lang="en-US" altLang="zh-CN" dirty="0"/>
              <a:t>I/O</a:t>
            </a:r>
            <a:r>
              <a:rPr lang="zh-CN" altLang="en-US" dirty="0"/>
              <a:t> </a:t>
            </a:r>
            <a:r>
              <a:rPr lang="en-US" altLang="zh-CN" dirty="0"/>
              <a:t>Done</a:t>
            </a:r>
            <a:endParaRPr lang="en-US" dirty="0"/>
          </a:p>
        </p:txBody>
      </p:sp>
      <p:sp>
        <p:nvSpPr>
          <p:cNvPr id="55" name="右箭头 24">
            <a:extLst>
              <a:ext uri="{FF2B5EF4-FFF2-40B4-BE49-F238E27FC236}">
                <a16:creationId xmlns:a16="http://schemas.microsoft.com/office/drawing/2014/main" id="{156CF75A-464A-50C0-7B8E-3610E8CAEA2E}"/>
              </a:ext>
            </a:extLst>
          </p:cNvPr>
          <p:cNvSpPr/>
          <p:nvPr/>
        </p:nvSpPr>
        <p:spPr>
          <a:xfrm rot="5400000">
            <a:off x="5386061" y="4433517"/>
            <a:ext cx="590117" cy="226813"/>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文本框 25">
            <a:extLst>
              <a:ext uri="{FF2B5EF4-FFF2-40B4-BE49-F238E27FC236}">
                <a16:creationId xmlns:a16="http://schemas.microsoft.com/office/drawing/2014/main" id="{43F204BA-581C-027B-DEE8-3300C79658E2}"/>
              </a:ext>
            </a:extLst>
          </p:cNvPr>
          <p:cNvSpPr txBox="1"/>
          <p:nvPr/>
        </p:nvSpPr>
        <p:spPr>
          <a:xfrm>
            <a:off x="4654681" y="4362256"/>
            <a:ext cx="851515" cy="369332"/>
          </a:xfrm>
          <a:prstGeom prst="rect">
            <a:avLst/>
          </a:prstGeom>
          <a:noFill/>
        </p:spPr>
        <p:txBody>
          <a:bodyPr wrap="none" rtlCol="0">
            <a:spAutoFit/>
          </a:bodyPr>
          <a:lstStyle/>
          <a:p>
            <a:r>
              <a:rPr lang="en-US" altLang="zh-CN" dirty="0"/>
              <a:t>Ready</a:t>
            </a:r>
            <a:endParaRPr lang="en-US" dirty="0"/>
          </a:p>
        </p:txBody>
      </p:sp>
      <p:cxnSp>
        <p:nvCxnSpPr>
          <p:cNvPr id="57" name="直线箭头连接符 26">
            <a:extLst>
              <a:ext uri="{FF2B5EF4-FFF2-40B4-BE49-F238E27FC236}">
                <a16:creationId xmlns:a16="http://schemas.microsoft.com/office/drawing/2014/main" id="{89DEBFF2-49B0-3946-445D-0FCE19EF2ACA}"/>
              </a:ext>
            </a:extLst>
          </p:cNvPr>
          <p:cNvCxnSpPr>
            <a:cxnSpLocks/>
          </p:cNvCxnSpPr>
          <p:nvPr/>
        </p:nvCxnSpPr>
        <p:spPr>
          <a:xfrm flipH="1">
            <a:off x="5834914" y="4841981"/>
            <a:ext cx="5102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文本框 28">
            <a:extLst>
              <a:ext uri="{FF2B5EF4-FFF2-40B4-BE49-F238E27FC236}">
                <a16:creationId xmlns:a16="http://schemas.microsoft.com/office/drawing/2014/main" id="{C5CBA33A-A2DD-5BA0-A50B-2545FC9883FA}"/>
              </a:ext>
            </a:extLst>
          </p:cNvPr>
          <p:cNvSpPr txBox="1"/>
          <p:nvPr/>
        </p:nvSpPr>
        <p:spPr>
          <a:xfrm>
            <a:off x="10599332" y="4998891"/>
            <a:ext cx="736099" cy="369332"/>
          </a:xfrm>
          <a:prstGeom prst="rect">
            <a:avLst/>
          </a:prstGeom>
          <a:noFill/>
        </p:spPr>
        <p:txBody>
          <a:bodyPr wrap="none" rtlCol="0">
            <a:spAutoFit/>
          </a:bodyPr>
          <a:lstStyle/>
          <a:p>
            <a:r>
              <a:rPr lang="en-US" altLang="zh-CN" dirty="0"/>
              <a:t>Done</a:t>
            </a:r>
            <a:endParaRPr lang="en-US" dirty="0"/>
          </a:p>
        </p:txBody>
      </p:sp>
      <p:sp>
        <p:nvSpPr>
          <p:cNvPr id="59" name="右箭头 29">
            <a:extLst>
              <a:ext uri="{FF2B5EF4-FFF2-40B4-BE49-F238E27FC236}">
                <a16:creationId xmlns:a16="http://schemas.microsoft.com/office/drawing/2014/main" id="{38376900-345B-AAB9-78A4-BA2FE6040B5A}"/>
              </a:ext>
            </a:extLst>
          </p:cNvPr>
          <p:cNvSpPr/>
          <p:nvPr/>
        </p:nvSpPr>
        <p:spPr>
          <a:xfrm rot="5400000">
            <a:off x="5444344" y="5013503"/>
            <a:ext cx="473550" cy="23589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文本框 30">
            <a:extLst>
              <a:ext uri="{FF2B5EF4-FFF2-40B4-BE49-F238E27FC236}">
                <a16:creationId xmlns:a16="http://schemas.microsoft.com/office/drawing/2014/main" id="{45EC714F-F7D5-2348-09EE-20601D1A4C05}"/>
              </a:ext>
            </a:extLst>
          </p:cNvPr>
          <p:cNvSpPr txBox="1"/>
          <p:nvPr/>
        </p:nvSpPr>
        <p:spPr>
          <a:xfrm>
            <a:off x="4549529" y="4887719"/>
            <a:ext cx="998991" cy="369332"/>
          </a:xfrm>
          <a:prstGeom prst="rect">
            <a:avLst/>
          </a:prstGeom>
          <a:noFill/>
        </p:spPr>
        <p:txBody>
          <a:bodyPr wrap="none" rtlCol="0">
            <a:spAutoFit/>
          </a:bodyPr>
          <a:lstStyle/>
          <a:p>
            <a:r>
              <a:rPr lang="en-US" altLang="zh-CN" dirty="0"/>
              <a:t>Running</a:t>
            </a:r>
            <a:endParaRPr lang="en-US" dirty="0"/>
          </a:p>
        </p:txBody>
      </p:sp>
      <p:sp>
        <p:nvSpPr>
          <p:cNvPr id="61" name="文本框 31">
            <a:extLst>
              <a:ext uri="{FF2B5EF4-FFF2-40B4-BE49-F238E27FC236}">
                <a16:creationId xmlns:a16="http://schemas.microsoft.com/office/drawing/2014/main" id="{CD366374-F10D-4C16-FDE1-659EA8BC5C22}"/>
              </a:ext>
            </a:extLst>
          </p:cNvPr>
          <p:cNvSpPr txBox="1"/>
          <p:nvPr/>
        </p:nvSpPr>
        <p:spPr>
          <a:xfrm>
            <a:off x="5313069" y="5415241"/>
            <a:ext cx="736099" cy="369332"/>
          </a:xfrm>
          <a:prstGeom prst="rect">
            <a:avLst/>
          </a:prstGeom>
          <a:noFill/>
        </p:spPr>
        <p:txBody>
          <a:bodyPr wrap="none" rtlCol="0">
            <a:spAutoFit/>
          </a:bodyPr>
          <a:lstStyle/>
          <a:p>
            <a:r>
              <a:rPr lang="en-US" altLang="zh-CN" dirty="0"/>
              <a:t>Done</a:t>
            </a:r>
            <a:endParaRPr lang="en-US" dirty="0"/>
          </a:p>
        </p:txBody>
      </p:sp>
      <p:sp>
        <p:nvSpPr>
          <p:cNvPr id="62" name="TextBox 61">
            <a:extLst>
              <a:ext uri="{FF2B5EF4-FFF2-40B4-BE49-F238E27FC236}">
                <a16:creationId xmlns:a16="http://schemas.microsoft.com/office/drawing/2014/main" id="{65729C14-7EB8-244B-BFB8-141DF34A9510}"/>
              </a:ext>
            </a:extLst>
          </p:cNvPr>
          <p:cNvSpPr txBox="1"/>
          <p:nvPr/>
        </p:nvSpPr>
        <p:spPr>
          <a:xfrm>
            <a:off x="3897650" y="6247618"/>
            <a:ext cx="4485453"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GB" sz="1600" b="0" i="0" dirty="0">
                <a:solidFill>
                  <a:srgbClr val="0F0F0F"/>
                </a:solidFill>
                <a:effectLst/>
                <a:latin typeface="+mj-lt"/>
              </a:rPr>
              <a:t>What is a Process in an Operating System?</a:t>
            </a:r>
          </a:p>
          <a:p>
            <a:pPr algn="l"/>
            <a:r>
              <a:rPr lang="en-GB" sz="1600" b="0" i="0" dirty="0">
                <a:solidFill>
                  <a:srgbClr val="0F0F0F"/>
                </a:solidFill>
                <a:effectLst/>
                <a:latin typeface="+mj-lt"/>
                <a:hlinkClick r:id="rId4"/>
              </a:rPr>
              <a:t>https://www.youtube.com/watch?v=vLwMl9qK4T8</a:t>
            </a:r>
            <a:r>
              <a:rPr lang="en-GB" sz="1600" b="0" i="0" dirty="0">
                <a:solidFill>
                  <a:srgbClr val="0F0F0F"/>
                </a:solidFill>
                <a:effectLst/>
                <a:latin typeface="+mj-lt"/>
              </a:rPr>
              <a:t> </a:t>
            </a:r>
          </a:p>
        </p:txBody>
      </p:sp>
    </p:spTree>
    <p:extLst>
      <p:ext uri="{BB962C8B-B14F-4D97-AF65-F5344CB8AC3E}">
        <p14:creationId xmlns:p14="http://schemas.microsoft.com/office/powerpoint/2010/main" val="24167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6" grpId="0"/>
      <p:bldP spid="47" grpId="0" animBg="1"/>
      <p:bldP spid="48" grpId="0"/>
      <p:bldP spid="49" grpId="0" animBg="1"/>
      <p:bldP spid="51" grpId="0"/>
      <p:bldP spid="52" grpId="0"/>
      <p:bldP spid="54" grpId="0"/>
      <p:bldP spid="55" grpId="0" animBg="1"/>
      <p:bldP spid="56" grpId="0"/>
      <p:bldP spid="58" grpId="0"/>
      <p:bldP spid="59" grpId="0" animBg="1"/>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API</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manipulate</a:t>
            </a:r>
            <a:r>
              <a:rPr lang="zh-CN" altLang="en-US" dirty="0"/>
              <a:t> </a:t>
            </a:r>
            <a:r>
              <a:rPr lang="en-US" altLang="zh-CN" dirty="0"/>
              <a:t>processes</a:t>
            </a:r>
          </a:p>
          <a:p>
            <a:pPr lvl="1"/>
            <a:r>
              <a:rPr lang="en-US" altLang="zh-CN" b="1" dirty="0">
                <a:solidFill>
                  <a:srgbClr val="0070C0"/>
                </a:solidFill>
              </a:rPr>
              <a:t>CREATE</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e.g.,</a:t>
            </a:r>
            <a:r>
              <a:rPr lang="zh-CN" altLang="en-US" dirty="0"/>
              <a:t> </a:t>
            </a:r>
            <a:r>
              <a:rPr lang="en-US" altLang="zh-CN" dirty="0"/>
              <a:t>double</a:t>
            </a:r>
            <a:r>
              <a:rPr lang="zh-CN" altLang="en-US" dirty="0"/>
              <a:t> </a:t>
            </a:r>
            <a:r>
              <a:rPr lang="en-US" altLang="zh-CN" dirty="0"/>
              <a:t>click,</a:t>
            </a:r>
            <a:r>
              <a:rPr lang="zh-CN" altLang="en-US" dirty="0"/>
              <a:t> </a:t>
            </a:r>
            <a:r>
              <a:rPr lang="en-US" altLang="zh-CN" dirty="0"/>
              <a:t>a</a:t>
            </a:r>
            <a:r>
              <a:rPr lang="zh-CN" altLang="en-US" dirty="0"/>
              <a:t> </a:t>
            </a:r>
            <a:r>
              <a:rPr lang="en-US" altLang="zh-CN" dirty="0"/>
              <a:t>command</a:t>
            </a:r>
            <a:r>
              <a:rPr lang="zh-CN" altLang="en-US" dirty="0"/>
              <a:t> </a:t>
            </a:r>
            <a:r>
              <a:rPr lang="en-US" altLang="zh-CN" dirty="0"/>
              <a:t>in</a:t>
            </a:r>
            <a:r>
              <a:rPr lang="zh-CN" altLang="en-US" dirty="0"/>
              <a:t> </a:t>
            </a:r>
            <a:r>
              <a:rPr lang="en-US" altLang="zh-CN" dirty="0"/>
              <a:t>terminal</a:t>
            </a:r>
          </a:p>
          <a:p>
            <a:pPr lvl="1"/>
            <a:r>
              <a:rPr lang="en-US" altLang="zh-CN" b="1" dirty="0">
                <a:solidFill>
                  <a:srgbClr val="0070C0"/>
                </a:solidFill>
              </a:rPr>
              <a:t>WAIT</a:t>
            </a:r>
          </a:p>
          <a:p>
            <a:pPr lvl="2"/>
            <a:r>
              <a:rPr lang="en-US" altLang="zh-CN" dirty="0"/>
              <a:t>Wait</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stop</a:t>
            </a:r>
          </a:p>
          <a:p>
            <a:pPr lvl="2"/>
            <a:r>
              <a:rPr lang="en-US" altLang="zh-CN" dirty="0"/>
              <a:t>Like</a:t>
            </a:r>
            <a:r>
              <a:rPr lang="zh-CN" altLang="en-US" dirty="0"/>
              <a:t> </a:t>
            </a:r>
            <a:r>
              <a:rPr lang="en-US" altLang="zh-CN" dirty="0"/>
              <a:t>I/O</a:t>
            </a:r>
            <a:r>
              <a:rPr lang="zh-CN" altLang="en-US" dirty="0"/>
              <a:t> </a:t>
            </a:r>
            <a:r>
              <a:rPr lang="en-US" altLang="zh-CN" dirty="0"/>
              <a:t>request</a:t>
            </a:r>
          </a:p>
          <a:p>
            <a:pPr lvl="1"/>
            <a:r>
              <a:rPr lang="en-US" altLang="zh-CN" b="1" dirty="0">
                <a:solidFill>
                  <a:srgbClr val="0070C0"/>
                </a:solidFill>
              </a:rPr>
              <a:t>DESTROY</a:t>
            </a:r>
          </a:p>
          <a:p>
            <a:pPr lvl="2"/>
            <a:r>
              <a:rPr lang="en-US" altLang="zh-CN" dirty="0"/>
              <a:t>Kill</a:t>
            </a:r>
            <a:r>
              <a:rPr lang="zh-CN" altLang="en-US" dirty="0"/>
              <a:t> </a:t>
            </a:r>
            <a:r>
              <a:rPr lang="en-US" altLang="zh-CN" dirty="0"/>
              <a:t>the</a:t>
            </a:r>
            <a:r>
              <a:rPr lang="zh-CN" altLang="en-US" dirty="0"/>
              <a:t> </a:t>
            </a:r>
            <a:r>
              <a:rPr lang="en-US" altLang="zh-CN" dirty="0"/>
              <a:t>processes</a:t>
            </a:r>
          </a:p>
          <a:p>
            <a:pPr lvl="1"/>
            <a:r>
              <a:rPr lang="en-US" altLang="zh-CN" b="1" dirty="0">
                <a:solidFill>
                  <a:srgbClr val="0070C0"/>
                </a:solidFill>
              </a:rPr>
              <a:t>STATUS</a:t>
            </a:r>
          </a:p>
          <a:p>
            <a:pPr lvl="2"/>
            <a:r>
              <a:rPr lang="en-US" altLang="zh-CN" dirty="0"/>
              <a:t>Obtain</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1"/>
            <a:r>
              <a:rPr lang="en-US" altLang="zh-CN" b="1" dirty="0">
                <a:solidFill>
                  <a:srgbClr val="0070C0"/>
                </a:solidFill>
              </a:rPr>
              <a:t>OTHERS</a:t>
            </a:r>
          </a:p>
          <a:p>
            <a:pPr lvl="2"/>
            <a:r>
              <a:rPr lang="en-US" altLang="zh-CN" dirty="0"/>
              <a:t>Suspend</a:t>
            </a:r>
            <a:r>
              <a:rPr lang="zh-CN" altLang="en-US" dirty="0"/>
              <a:t> </a:t>
            </a:r>
            <a:r>
              <a:rPr lang="en-US" altLang="zh-CN" dirty="0"/>
              <a:t>or</a:t>
            </a:r>
            <a:r>
              <a:rPr lang="zh-CN" altLang="en-US" dirty="0"/>
              <a:t> </a:t>
            </a:r>
            <a:r>
              <a:rPr lang="en-US" altLang="zh-CN" dirty="0"/>
              <a:t>resume</a:t>
            </a:r>
            <a:r>
              <a:rPr lang="zh-CN" altLang="en-US" dirty="0"/>
              <a:t> </a:t>
            </a:r>
            <a:r>
              <a:rPr lang="en-US" altLang="zh-CN" dirty="0"/>
              <a:t>a</a:t>
            </a:r>
            <a:r>
              <a:rPr lang="zh-CN" altLang="en-US" dirty="0"/>
              <a:t> </a:t>
            </a:r>
            <a:r>
              <a:rPr lang="en-US" altLang="zh-CN" dirty="0"/>
              <a:t>process</a:t>
            </a:r>
          </a:p>
        </p:txBody>
      </p:sp>
      <p:sp>
        <p:nvSpPr>
          <p:cNvPr id="4" name="页脚占位符 3">
            <a:extLst>
              <a:ext uri="{FF2B5EF4-FFF2-40B4-BE49-F238E27FC236}">
                <a16:creationId xmlns:a16="http://schemas.microsoft.com/office/drawing/2014/main" id="{6701F35C-325E-C0BB-1DC0-F9C992C0031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5224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Creation</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created</a:t>
            </a:r>
            <a:r>
              <a:rPr lang="zh-CN" altLang="en-US" dirty="0"/>
              <a:t> </a:t>
            </a:r>
            <a:r>
              <a:rPr lang="en-US" altLang="zh-CN" dirty="0"/>
              <a:t>by</a:t>
            </a:r>
            <a:r>
              <a:rPr lang="zh-CN" altLang="en-US" dirty="0"/>
              <a:t> </a:t>
            </a:r>
            <a:r>
              <a:rPr lang="en-US" altLang="zh-CN" dirty="0"/>
              <a:t>another</a:t>
            </a:r>
            <a:r>
              <a:rPr lang="zh-CN" altLang="en-US" dirty="0"/>
              <a:t> </a:t>
            </a:r>
            <a:r>
              <a:rPr lang="en-US" altLang="zh-CN" dirty="0"/>
              <a:t>process,</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or</a:t>
            </a:r>
            <a:r>
              <a:rPr lang="zh-CN" altLang="en-US" dirty="0"/>
              <a:t> </a:t>
            </a:r>
            <a:r>
              <a:rPr lang="en-US" altLang="zh-CN" b="1" dirty="0">
                <a:solidFill>
                  <a:srgbClr val="0070C0"/>
                </a:solidFill>
              </a:rPr>
              <a:t>calling</a:t>
            </a:r>
            <a:r>
              <a:rPr lang="zh-CN" altLang="en-US" b="1" dirty="0">
                <a:solidFill>
                  <a:srgbClr val="0070C0"/>
                </a:solidFill>
              </a:rPr>
              <a:t> </a:t>
            </a:r>
            <a:r>
              <a:rPr lang="en-US" altLang="zh-CN" b="1" dirty="0">
                <a:solidFill>
                  <a:srgbClr val="0070C0"/>
                </a:solidFill>
              </a:rPr>
              <a:t>process</a:t>
            </a:r>
          </a:p>
          <a:p>
            <a:endParaRPr lang="en-US" altLang="zh-CN" dirty="0"/>
          </a:p>
          <a:p>
            <a:r>
              <a:rPr lang="en-US" altLang="zh-CN" dirty="0"/>
              <a:t>Process</a:t>
            </a:r>
            <a:r>
              <a:rPr lang="zh-CN" altLang="en-US" dirty="0"/>
              <a:t> </a:t>
            </a:r>
            <a:r>
              <a:rPr lang="en-US" altLang="zh-CN" dirty="0"/>
              <a:t>creation</a:t>
            </a:r>
            <a:r>
              <a:rPr lang="zh-CN" altLang="en-US" dirty="0"/>
              <a:t> </a:t>
            </a:r>
            <a:r>
              <a:rPr lang="en-US" altLang="zh-CN" dirty="0"/>
              <a:t>relies</a:t>
            </a:r>
            <a:r>
              <a:rPr lang="zh-CN" altLang="en-US" dirty="0"/>
              <a:t> </a:t>
            </a:r>
            <a:r>
              <a:rPr lang="en-US" altLang="zh-CN" dirty="0"/>
              <a:t>on</a:t>
            </a:r>
            <a:r>
              <a:rPr lang="zh-CN" altLang="en-US" dirty="0"/>
              <a:t> </a:t>
            </a:r>
            <a:r>
              <a:rPr lang="en-US" altLang="zh-CN" dirty="0"/>
              <a:t>two</a:t>
            </a:r>
            <a:r>
              <a:rPr lang="zh-CN" altLang="en-US" dirty="0"/>
              <a:t> </a:t>
            </a:r>
            <a:r>
              <a:rPr lang="en-US" altLang="zh-CN" dirty="0"/>
              <a:t>system</a:t>
            </a:r>
            <a:r>
              <a:rPr lang="zh-CN" altLang="en-US" dirty="0"/>
              <a:t> </a:t>
            </a:r>
            <a:r>
              <a:rPr lang="en-US" altLang="zh-CN" dirty="0"/>
              <a:t>calls</a:t>
            </a:r>
          </a:p>
          <a:p>
            <a:pPr lvl="1"/>
            <a:r>
              <a:rPr lang="en-US" altLang="zh-CN" b="1" dirty="0">
                <a:solidFill>
                  <a:srgbClr val="0070C0"/>
                </a:solidFill>
              </a:rPr>
              <a:t>fork()</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and</a:t>
            </a:r>
            <a:r>
              <a:rPr lang="zh-CN" altLang="en-US" dirty="0"/>
              <a:t> </a:t>
            </a:r>
            <a:r>
              <a:rPr lang="en-US" altLang="zh-CN" dirty="0">
                <a:solidFill>
                  <a:srgbClr val="FF0000"/>
                </a:solidFill>
              </a:rPr>
              <a:t>clone</a:t>
            </a:r>
            <a:r>
              <a:rPr lang="zh-CN" altLang="en-US" dirty="0"/>
              <a:t> </a:t>
            </a:r>
            <a:r>
              <a:rPr lang="en-US" altLang="zh-CN" dirty="0"/>
              <a:t>its</a:t>
            </a:r>
            <a:r>
              <a:rPr lang="zh-CN" altLang="en-US" dirty="0"/>
              <a:t> </a:t>
            </a:r>
            <a:r>
              <a:rPr lang="en-US" altLang="zh-CN" dirty="0"/>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p>
          <a:p>
            <a:pPr lvl="2"/>
            <a:r>
              <a:rPr lang="en-US" altLang="zh-CN" dirty="0"/>
              <a:t>Overwrite</a:t>
            </a:r>
            <a:r>
              <a:rPr lang="zh-CN" altLang="en-US" dirty="0"/>
              <a:t> </a:t>
            </a:r>
            <a:r>
              <a:rPr lang="en-US" altLang="zh-CN" dirty="0"/>
              <a:t>the</a:t>
            </a:r>
            <a:r>
              <a:rPr lang="zh-CN" altLang="en-US" dirty="0"/>
              <a:t> </a:t>
            </a:r>
            <a:r>
              <a:rPr lang="en-US" altLang="zh-CN" dirty="0"/>
              <a:t>created</a:t>
            </a:r>
            <a:r>
              <a:rPr lang="zh-CN" altLang="en-US" dirty="0"/>
              <a:t> </a:t>
            </a:r>
            <a:r>
              <a:rPr lang="en-US" altLang="zh-CN" dirty="0"/>
              <a:t>process</a:t>
            </a:r>
            <a:r>
              <a:rPr lang="zh-CN" altLang="en-US" dirty="0"/>
              <a:t> </a:t>
            </a:r>
            <a:r>
              <a:rPr lang="en-US" altLang="zh-CN" dirty="0"/>
              <a:t>with</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p>
        </p:txBody>
      </p:sp>
      <p:sp>
        <p:nvSpPr>
          <p:cNvPr id="4" name="页脚占位符 3">
            <a:extLst>
              <a:ext uri="{FF2B5EF4-FFF2-40B4-BE49-F238E27FC236}">
                <a16:creationId xmlns:a16="http://schemas.microsoft.com/office/drawing/2014/main" id="{CA92268A-2DCE-0BDC-31AD-54BC4E61A1D2}"/>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380590396"/>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154</TotalTime>
  <Words>4780</Words>
  <Application>Microsoft Office PowerPoint</Application>
  <PresentationFormat>Widescreen</PresentationFormat>
  <Paragraphs>614</Paragraphs>
  <Slides>39</Slides>
  <Notes>32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 MT</vt:lpstr>
      <vt:lpstr>Courier</vt:lpstr>
      <vt:lpstr>Gill Sans</vt:lpstr>
      <vt:lpstr>Gill Sans Light</vt:lpstr>
      <vt:lpstr>맑은 고딕</vt:lpstr>
      <vt:lpstr>Palatino</vt:lpstr>
      <vt:lpstr>Arial</vt:lpstr>
      <vt:lpstr>Calibri</vt:lpstr>
      <vt:lpstr>Comic Sans MS</vt:lpstr>
      <vt:lpstr>Courier New</vt:lpstr>
      <vt:lpstr>Helvetica</vt:lpstr>
      <vt:lpstr>Roboto</vt:lpstr>
      <vt:lpstr>Office</vt:lpstr>
      <vt:lpstr>CSC 112: Computer Operating Systems Lecture 2  Processes and Threads</vt:lpstr>
      <vt:lpstr>Overview</vt:lpstr>
      <vt:lpstr>Process</vt:lpstr>
      <vt:lpstr>Process</vt:lpstr>
      <vt:lpstr>Process</vt:lpstr>
      <vt:lpstr>Process</vt:lpstr>
      <vt:lpstr>Process States</vt:lpstr>
      <vt:lpstr>Process API</vt:lpstr>
      <vt:lpstr>Process Creation</vt:lpstr>
      <vt:lpstr>fork()</vt:lpstr>
      <vt:lpstr>fork()</vt:lpstr>
      <vt:lpstr>wait()</vt:lpstr>
      <vt:lpstr>wait()</vt:lpstr>
      <vt:lpstr>wait()</vt:lpstr>
      <vt:lpstr>exec()</vt:lpstr>
      <vt:lpstr>exec() Example</vt:lpstr>
      <vt:lpstr>IO redirection and pipe </vt:lpstr>
      <vt:lpstr>pipe</vt:lpstr>
      <vt:lpstr>Process Tree</vt:lpstr>
      <vt:lpstr>Process Tree </vt:lpstr>
      <vt:lpstr>User/Kernel Mode Separation</vt:lpstr>
      <vt:lpstr>User/Kernel Mode Separation</vt:lpstr>
      <vt:lpstr>Process Scheduling</vt:lpstr>
      <vt:lpstr>Process Summary</vt:lpstr>
      <vt:lpstr>What’s in a process?</vt:lpstr>
      <vt:lpstr>Concurrency</vt:lpstr>
      <vt:lpstr>What’s needed?</vt:lpstr>
      <vt:lpstr>Processes and Threads</vt:lpstr>
      <vt:lpstr>Processes and Threads</vt:lpstr>
      <vt:lpstr>(old) Process address space</vt:lpstr>
      <vt:lpstr>(new) Process address space with threads</vt:lpstr>
      <vt:lpstr>Process/thread separation</vt:lpstr>
      <vt:lpstr>POSIX pthreads API</vt:lpstr>
      <vt:lpstr>Pthread Fork-Join Pattern</vt:lpstr>
      <vt:lpstr>“Where do threads come from?”</vt:lpstr>
      <vt:lpstr>“Where do threads come from?” (2)</vt:lpstr>
      <vt:lpstr>Kernel threads</vt:lpstr>
      <vt:lpstr>User-level threads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Zonghua Gu</cp:lastModifiedBy>
  <cp:revision>6</cp:revision>
  <dcterms:created xsi:type="dcterms:W3CDTF">2025-01-23T14:58:16Z</dcterms:created>
  <dcterms:modified xsi:type="dcterms:W3CDTF">2025-04-07T12:11:45Z</dcterms:modified>
</cp:coreProperties>
</file>