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1.xml" ContentType="application/inkml+xml"/>
  <Override PartName="/ppt/notesSlides/notesSlide10.xml" ContentType="application/vnd.openxmlformats-officedocument.presentationml.notesSlide+xml"/>
  <Override PartName="/ppt/ink/ink2.xml" ContentType="application/inkml+xml"/>
  <Override PartName="/ppt/notesSlides/notesSlide11.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960" r:id="rId2"/>
    <p:sldId id="1002" r:id="rId3"/>
    <p:sldId id="1003" r:id="rId4"/>
    <p:sldId id="1004" r:id="rId5"/>
    <p:sldId id="1005" r:id="rId6"/>
    <p:sldId id="1012" r:id="rId7"/>
    <p:sldId id="1013" r:id="rId8"/>
    <p:sldId id="1014" r:id="rId9"/>
    <p:sldId id="1263" r:id="rId10"/>
    <p:sldId id="1265" r:id="rId11"/>
    <p:sldId id="1266" r:id="rId12"/>
    <p:sldId id="1267" r:id="rId13"/>
    <p:sldId id="1269" r:id="rId14"/>
    <p:sldId id="1257" r:id="rId15"/>
    <p:sldId id="1258" r:id="rId16"/>
    <p:sldId id="1259" r:id="rId17"/>
    <p:sldId id="1261" r:id="rId18"/>
    <p:sldId id="1260" r:id="rId19"/>
    <p:sldId id="1262" r:id="rId20"/>
    <p:sldId id="1054" r:id="rId21"/>
    <p:sldId id="1204" r:id="rId22"/>
    <p:sldId id="1073" r:id="rId23"/>
    <p:sldId id="1074" r:id="rId24"/>
    <p:sldId id="1205" r:id="rId25"/>
    <p:sldId id="1239" r:id="rId26"/>
    <p:sldId id="1241" r:id="rId27"/>
    <p:sldId id="1240" r:id="rId28"/>
    <p:sldId id="124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6" userDrawn="1">
          <p15:clr>
            <a:srgbClr val="A4A3A4"/>
          </p15:clr>
        </p15:guide>
        <p15:guide id="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A3"/>
    <a:srgbClr val="0000A8"/>
    <a:srgbClr val="3C6CDF"/>
    <a:srgbClr val="9CDFF9"/>
    <a:srgbClr val="B8C2C9"/>
    <a:srgbClr val="D6DCE0"/>
    <a:srgbClr val="010086"/>
    <a:srgbClr val="0100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5593"/>
    <p:restoredTop sz="83529" autoAdjust="0"/>
  </p:normalViewPr>
  <p:slideViewPr>
    <p:cSldViewPr snapToGrid="0" snapToObjects="1">
      <p:cViewPr>
        <p:scale>
          <a:sx n="50" d="100"/>
          <a:sy n="50" d="100"/>
        </p:scale>
        <p:origin x="1450" y="456"/>
      </p:cViewPr>
      <p:guideLst>
        <p:guide orient="horz" pos="96"/>
        <p:guide/>
      </p:guideLst>
    </p:cSldViewPr>
  </p:slideViewPr>
  <p:notesTextViewPr>
    <p:cViewPr>
      <p:scale>
        <a:sx n="1" d="1"/>
        <a:sy n="1" d="1"/>
      </p:scale>
      <p:origin x="0" y="0"/>
    </p:cViewPr>
  </p:notesTextViewPr>
  <p:sorterViewPr>
    <p:cViewPr varScale="1">
      <p:scale>
        <a:sx n="100" d="100"/>
        <a:sy n="100" d="100"/>
      </p:scale>
      <p:origin x="0" y="-4805"/>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02:55.203"/>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8.010"/>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5.330"/>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6.290"/>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7.146"/>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8.010"/>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22:17.313"/>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22:17.833"/>
    </inkml:context>
    <inkml:brush xml:id="br0">
      <inkml:brushProperty name="width" value="0.05" units="cm"/>
      <inkml:brushProperty name="height" value="0.05" units="cm"/>
      <inkml:brushProperty name="ignorePressure" value="1"/>
    </inkml:brush>
  </inkml:definitions>
  <inkml:trace contextRef="#ctx0" brushRef="#br0">1 1,'0'0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5.330"/>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6.290"/>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7.146"/>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02:55.203"/>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8.010"/>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23:22.393"/>
    </inkml:context>
    <inkml:brush xml:id="br0">
      <inkml:brushProperty name="width" value="0.05" units="cm"/>
      <inkml:brushProperty name="height" value="0.05" units="cm"/>
      <inkml:brushProperty name="ignorePressure" value="1"/>
    </inkml:brush>
  </inkml:definitions>
  <inkml:trace contextRef="#ctx0" brushRef="#br0">1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5.330"/>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6.290"/>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7.146"/>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8.010"/>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02:55.203"/>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05:59.648"/>
    </inkml:context>
    <inkml:brush xml:id="br0">
      <inkml:brushProperty name="width" value="0.05" units="cm"/>
      <inkml:brushProperty name="height" value="0.05" units="cm"/>
      <inkml:brushProperty name="ignorePressure" value="1"/>
    </inkml:brush>
  </inkml:definitions>
  <inkml:trace contextRef="#ctx0" brushRef="#br0">1 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06:00.203"/>
    </inkml:context>
    <inkml:brush xml:id="br0">
      <inkml:brushProperty name="width" value="0.05" units="cm"/>
      <inkml:brushProperty name="height" value="0.05" units="cm"/>
      <inkml:brushProperty name="ignorePressure" value="1"/>
    </inkml:brush>
  </inkml:definitions>
  <inkml:trace contextRef="#ctx0" brushRef="#br0">1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06:01.383"/>
    </inkml:context>
    <inkml:brush xml:id="br0">
      <inkml:brushProperty name="width" value="0.05" units="cm"/>
      <inkml:brushProperty name="height" value="0.05" units="cm"/>
      <inkml:brushProperty name="ignorePressure" value="1"/>
    </inkml:brush>
  </inkml:definitions>
  <inkml:trace contextRef="#ctx0" brushRef="#br0">1 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5.330"/>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6.290"/>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7.146"/>
    </inkml:context>
    <inkml:brush xml:id="br0">
      <inkml:brushProperty name="width" value="0.05" units="cm"/>
      <inkml:brushProperty name="height" value="0.05" units="cm"/>
      <inkml:brushProperty name="ignorePressure" value="1"/>
    </inkml:brush>
  </inkml:definitions>
  <inkml:trace contextRef="#ctx0" brushRef="#br0">0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3024D-5FCD-D142-BBE1-7B391F60AD88}" type="datetimeFigureOut">
              <a:rPr lang="en-US" smtClean="0"/>
              <a:t>10/21/2024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91EEAC-CFEF-9647-876F-EABC6B8338D7}" type="slidenum">
              <a:rPr lang="en-US" smtClean="0"/>
              <a:t>‹#›</a:t>
            </a:fld>
            <a:endParaRPr lang="en-US" dirty="0"/>
          </a:p>
        </p:txBody>
      </p:sp>
    </p:spTree>
    <p:extLst>
      <p:ext uri="{BB962C8B-B14F-4D97-AF65-F5344CB8AC3E}">
        <p14:creationId xmlns:p14="http://schemas.microsoft.com/office/powerpoint/2010/main" val="1675561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(8.2)Version </a:t>
            </a:r>
          </a:p>
          <a:p>
            <a:endParaRPr lang="en-US" dirty="0"/>
          </a:p>
          <a:p>
            <a:r>
              <a:rPr lang="en-US" dirty="0"/>
              <a:t>7.2 (January 2020)</a:t>
            </a:r>
          </a:p>
          <a:p>
            <a:pPr marL="171450" indent="-171450">
              <a:buFont typeface="Arial" panose="020B0604020202020204" pitchFamily="34" charset="0"/>
              <a:buChar char="•"/>
            </a:pPr>
            <a:r>
              <a:rPr lang="en-US" dirty="0"/>
              <a:t>All slides reformatted for 16:9 aspect ratio</a:t>
            </a:r>
          </a:p>
          <a:p>
            <a:pPr marL="171450" indent="-171450">
              <a:buFont typeface="Arial" panose="020B0604020202020204" pitchFamily="34" charset="0"/>
              <a:buChar char="•"/>
            </a:pPr>
            <a:r>
              <a:rPr lang="en-US" dirty="0"/>
              <a:t>Use of Calibri font, rather that Gill Sans MT</a:t>
            </a:r>
          </a:p>
          <a:p>
            <a:pPr marL="171450" indent="-171450">
              <a:buFont typeface="Arial" panose="020B0604020202020204" pitchFamily="34" charset="0"/>
              <a:buChar char="•"/>
            </a:pPr>
            <a:r>
              <a:rPr lang="en-US" dirty="0"/>
              <a:t>Updated slide content for 2020 link technologies and applications</a:t>
            </a:r>
          </a:p>
          <a:p>
            <a:pPr marL="171450" indent="-171450">
              <a:buFont typeface="Arial" panose="020B0604020202020204" pitchFamily="34" charset="0"/>
              <a:buChar char="•"/>
            </a:pPr>
            <a:r>
              <a:rPr lang="en-US" dirty="0"/>
              <a:t>Add more animation throughout</a:t>
            </a:r>
          </a:p>
          <a:p>
            <a:pPr marL="171450" indent="-171450">
              <a:buFont typeface="Arial" panose="020B0604020202020204" pitchFamily="34" charset="0"/>
              <a:buChar char="•"/>
            </a:pPr>
            <a:r>
              <a:rPr lang="en-US" dirty="0"/>
              <a:t>New Master slide </a:t>
            </a:r>
          </a:p>
          <a:p>
            <a:pPr marL="0" indent="0">
              <a:buFont typeface="Arial" panose="020B0604020202020204" pitchFamily="34" charset="0"/>
              <a:buNone/>
            </a:pPr>
            <a:r>
              <a:rPr lang="en-US" dirty="0"/>
              <a:t>Feb. 2020 (8.0)</a:t>
            </a:r>
          </a:p>
          <a:p>
            <a:pPr marL="171450" indent="-171450">
              <a:buFont typeface="Arial" panose="020B0604020202020204" pitchFamily="34" charset="0"/>
              <a:buChar char="•"/>
            </a:pPr>
            <a:r>
              <a:rPr lang="en-US" dirty="0"/>
              <a:t>a few updates suggest by Catherine Rosenberg (thanks!)</a:t>
            </a:r>
          </a:p>
          <a:p>
            <a:pPr marL="171450" indent="-171450">
              <a:buFont typeface="Arial" panose="020B0604020202020204" pitchFamily="34" charset="0"/>
              <a:buChar char="•"/>
            </a:pPr>
            <a:r>
              <a:rPr lang="en-US" dirty="0"/>
              <a:t>titles in a lighter font</a:t>
            </a:r>
          </a:p>
          <a:p>
            <a:pPr marL="0" indent="0">
              <a:buFontTx/>
              <a:buNone/>
            </a:pPr>
            <a:r>
              <a:rPr lang="en-US" dirty="0"/>
              <a:t>Sept 2020 (8.1)</a:t>
            </a:r>
          </a:p>
          <a:p>
            <a:pPr marL="171450" indent="-171450">
              <a:buFont typeface="Arial" panose="020B0604020202020204" pitchFamily="34" charset="0"/>
              <a:buChar char="•"/>
            </a:pPr>
            <a:r>
              <a:rPr lang="en-US" dirty="0"/>
              <a:t>Added ~7 new slides, in particular: data center slide; routing versus forwarding; security line of defense; several on encapsulation and layers (this section is a lot better now).  Other relative minor changes throughout</a:t>
            </a:r>
          </a:p>
          <a:p>
            <a:pPr marL="0" indent="0">
              <a:buFont typeface="Arial" panose="020B0604020202020204" pitchFamily="34" charset="0"/>
              <a:buNone/>
            </a:pPr>
            <a:r>
              <a:rPr lang="en-US" dirty="0"/>
              <a:t>Feb. 2023 (8.2)</a:t>
            </a:r>
          </a:p>
          <a:p>
            <a:pPr marL="0" indent="0">
              <a:buFont typeface="Arial" panose="020B0604020202020204" pitchFamily="34" charset="0"/>
              <a:buNone/>
            </a:pPr>
            <a:r>
              <a:rPr lang="en-US" dirty="0"/>
              <a:t> few minor updates (mostly speeds, technology details)</a:t>
            </a:r>
          </a:p>
          <a:p>
            <a:pPr marL="0" indent="0">
              <a:buFont typeface="Arial" panose="020B0604020202020204" pitchFamily="34" charset="0"/>
              <a:buNone/>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a:t>
            </a:fld>
            <a:endParaRPr lang="en-US" dirty="0"/>
          </a:p>
        </p:txBody>
      </p:sp>
    </p:spTree>
    <p:extLst>
      <p:ext uri="{BB962C8B-B14F-4D97-AF65-F5344CB8AC3E}">
        <p14:creationId xmlns:p14="http://schemas.microsoft.com/office/powerpoint/2010/main" val="2792661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link bandwidth is independent of the transmission direction.</a:t>
            </a:r>
          </a:p>
        </p:txBody>
      </p:sp>
      <p:sp>
        <p:nvSpPr>
          <p:cNvPr id="4" name="Slide Number Placeholder 3"/>
          <p:cNvSpPr>
            <a:spLocks noGrp="1"/>
          </p:cNvSpPr>
          <p:nvPr>
            <p:ph type="sldNum" sz="quarter" idx="5"/>
          </p:nvPr>
        </p:nvSpPr>
        <p:spPr/>
        <p:txBody>
          <a:bodyPr/>
          <a:lstStyle/>
          <a:p>
            <a:fld id="{3D91EEAC-CFEF-9647-876F-EABC6B8338D7}" type="slidenum">
              <a:rPr lang="en-US" smtClean="0"/>
              <a:t>14</a:t>
            </a:fld>
            <a:endParaRPr lang="en-US" dirty="0"/>
          </a:p>
        </p:txBody>
      </p:sp>
    </p:spTree>
    <p:extLst>
      <p:ext uri="{BB962C8B-B14F-4D97-AF65-F5344CB8AC3E}">
        <p14:creationId xmlns:p14="http://schemas.microsoft.com/office/powerpoint/2010/main" val="34755179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link bandwidth is independent of the transmission direction.</a:t>
            </a:r>
          </a:p>
        </p:txBody>
      </p:sp>
      <p:sp>
        <p:nvSpPr>
          <p:cNvPr id="4" name="Slide Number Placeholder 3"/>
          <p:cNvSpPr>
            <a:spLocks noGrp="1"/>
          </p:cNvSpPr>
          <p:nvPr>
            <p:ph type="sldNum" sz="quarter" idx="5"/>
          </p:nvPr>
        </p:nvSpPr>
        <p:spPr/>
        <p:txBody>
          <a:bodyPr/>
          <a:lstStyle/>
          <a:p>
            <a:fld id="{3D91EEAC-CFEF-9647-876F-EABC6B8338D7}" type="slidenum">
              <a:rPr lang="en-US" smtClean="0"/>
              <a:t>15</a:t>
            </a:fld>
            <a:endParaRPr lang="en-US" dirty="0"/>
          </a:p>
        </p:txBody>
      </p:sp>
    </p:spTree>
    <p:extLst>
      <p:ext uri="{BB962C8B-B14F-4D97-AF65-F5344CB8AC3E}">
        <p14:creationId xmlns:p14="http://schemas.microsoft.com/office/powerpoint/2010/main" val="5055887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20</a:t>
            </a:fld>
            <a:endParaRPr lang="en-US" dirty="0"/>
          </a:p>
        </p:txBody>
      </p:sp>
    </p:spTree>
    <p:extLst>
      <p:ext uri="{BB962C8B-B14F-4D97-AF65-F5344CB8AC3E}">
        <p14:creationId xmlns:p14="http://schemas.microsoft.com/office/powerpoint/2010/main" val="28213066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789322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381881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256719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921171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25</a:t>
            </a:fld>
            <a:endParaRPr lang="en-US" dirty="0"/>
          </a:p>
        </p:txBody>
      </p:sp>
    </p:spTree>
    <p:extLst>
      <p:ext uri="{BB962C8B-B14F-4D97-AF65-F5344CB8AC3E}">
        <p14:creationId xmlns:p14="http://schemas.microsoft.com/office/powerpoint/2010/main" val="2971961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2</a:t>
            </a:fld>
            <a:endParaRPr lang="en-US" dirty="0"/>
          </a:p>
        </p:txBody>
      </p:sp>
    </p:spTree>
    <p:extLst>
      <p:ext uri="{BB962C8B-B14F-4D97-AF65-F5344CB8AC3E}">
        <p14:creationId xmlns:p14="http://schemas.microsoft.com/office/powerpoint/2010/main" val="2868059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327070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1750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755381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075485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300092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85911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link bandwidth is independent of the transmission direction.</a:t>
            </a:r>
          </a:p>
        </p:txBody>
      </p:sp>
      <p:sp>
        <p:nvSpPr>
          <p:cNvPr id="4" name="Slide Number Placeholder 3"/>
          <p:cNvSpPr>
            <a:spLocks noGrp="1"/>
          </p:cNvSpPr>
          <p:nvPr>
            <p:ph type="sldNum" sz="quarter" idx="5"/>
          </p:nvPr>
        </p:nvSpPr>
        <p:spPr/>
        <p:txBody>
          <a:bodyPr/>
          <a:lstStyle/>
          <a:p>
            <a:fld id="{3D91EEAC-CFEF-9647-876F-EABC6B8338D7}" type="slidenum">
              <a:rPr lang="en-US" smtClean="0"/>
              <a:t>13</a:t>
            </a:fld>
            <a:endParaRPr lang="en-US" dirty="0"/>
          </a:p>
        </p:txBody>
      </p:sp>
    </p:spTree>
    <p:extLst>
      <p:ext uri="{BB962C8B-B14F-4D97-AF65-F5344CB8AC3E}">
        <p14:creationId xmlns:p14="http://schemas.microsoft.com/office/powerpoint/2010/main" val="2683105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524000" y="1122363"/>
            <a:ext cx="9144000" cy="2387600"/>
          </a:xfrm>
        </p:spPr>
        <p:txBody>
          <a:bodyPr anchor="b"/>
          <a:lstStyle>
            <a:lvl1pPr algn="ctr">
              <a:defRPr sz="6000">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Slide Number Placeholder 5">
            <a:extLst>
              <a:ext uri="{FF2B5EF4-FFF2-40B4-BE49-F238E27FC236}">
                <a16:creationId xmlns:a16="http://schemas.microsoft.com/office/drawing/2014/main" id="{F7F1199A-45E4-9E4D-95C0-396A8A9C6FF7}"/>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Introduction: 1-</a:t>
            </a:r>
            <a:fld id="{C4204591-24BD-A542-B9D5-F8D8A88D2FEE}" type="slidenum">
              <a:rPr lang="en-US" smtClean="0"/>
              <a:pPr/>
              <a:t>‹#›</a:t>
            </a:fld>
            <a:endParaRPr lang="en-US" dirty="0"/>
          </a:p>
        </p:txBody>
      </p:sp>
    </p:spTree>
    <p:extLst>
      <p:ext uri="{BB962C8B-B14F-4D97-AF65-F5344CB8AC3E}">
        <p14:creationId xmlns:p14="http://schemas.microsoft.com/office/powerpoint/2010/main" val="33936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10" name="Slide Number Placeholder 5">
            <a:extLst>
              <a:ext uri="{FF2B5EF4-FFF2-40B4-BE49-F238E27FC236}">
                <a16:creationId xmlns:a16="http://schemas.microsoft.com/office/drawing/2014/main" id="{41717D89-2D64-4E49-A8B8-D7B93266073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Introduction: 1-</a:t>
            </a:r>
            <a:fld id="{C4204591-24BD-A542-B9D5-F8D8A88D2FEE}" type="slidenum">
              <a:rPr lang="en-US" smtClean="0"/>
              <a:pPr/>
              <a:t>‹#›</a:t>
            </a:fld>
            <a:endParaRPr lang="en-US" dirty="0"/>
          </a:p>
        </p:txBody>
      </p:sp>
    </p:spTree>
    <p:extLst>
      <p:ext uri="{BB962C8B-B14F-4D97-AF65-F5344CB8AC3E}">
        <p14:creationId xmlns:p14="http://schemas.microsoft.com/office/powerpoint/2010/main" val="1878446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D4C-6954-CC4D-A491-4B78BF548F31}"/>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5">
            <a:extLst>
              <a:ext uri="{FF2B5EF4-FFF2-40B4-BE49-F238E27FC236}">
                <a16:creationId xmlns:a16="http://schemas.microsoft.com/office/drawing/2014/main" id="{2E873D4E-4EDA-1349-AB14-5DC995BFCD3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Introduction: 1-</a:t>
            </a:r>
            <a:fld id="{C4204591-24BD-A542-B9D5-F8D8A88D2FEE}" type="slidenum">
              <a:rPr lang="en-US" smtClean="0"/>
              <a:pPr/>
              <a:t>‹#›</a:t>
            </a:fld>
            <a:endParaRPr lang="en-US" dirty="0"/>
          </a:p>
        </p:txBody>
      </p:sp>
    </p:spTree>
    <p:extLst>
      <p:ext uri="{BB962C8B-B14F-4D97-AF65-F5344CB8AC3E}">
        <p14:creationId xmlns:p14="http://schemas.microsoft.com/office/powerpoint/2010/main" val="1273958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02D-EC4F-B64D-BB0A-3CBBCEE21B6B}"/>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80DCD8E0-36D6-2D43-9C3A-92DC921E1D78}"/>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Introduction: 1-</a:t>
            </a:r>
            <a:fld id="{C4204591-24BD-A542-B9D5-F8D8A88D2FEE}" type="slidenum">
              <a:rPr lang="en-US" smtClean="0"/>
              <a:pPr/>
              <a:t>‹#›</a:t>
            </a:fld>
            <a:endParaRPr lang="en-US" dirty="0"/>
          </a:p>
        </p:txBody>
      </p:sp>
    </p:spTree>
    <p:extLst>
      <p:ext uri="{BB962C8B-B14F-4D97-AF65-F5344CB8AC3E}">
        <p14:creationId xmlns:p14="http://schemas.microsoft.com/office/powerpoint/2010/main" val="37621316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D5FD2-E0BC-9B4A-8B69-BFD8F956C77B}"/>
              </a:ext>
            </a:extLst>
          </p:cNvPr>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B87C6EBB-9D5E-E84A-9BCA-EA7E05FD1C0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Introduction: 1-</a:t>
            </a:r>
            <a:fld id="{C4204591-24BD-A542-B9D5-F8D8A88D2FEE}" type="slidenum">
              <a:rPr lang="en-US" smtClean="0"/>
              <a:pPr/>
              <a:t>‹#›</a:t>
            </a:fld>
            <a:endParaRPr lang="en-US" dirty="0"/>
          </a:p>
        </p:txBody>
      </p:sp>
      <p:sp>
        <p:nvSpPr>
          <p:cNvPr id="5" name="TextBox 4">
            <a:extLst>
              <a:ext uri="{FF2B5EF4-FFF2-40B4-BE49-F238E27FC236}">
                <a16:creationId xmlns:a16="http://schemas.microsoft.com/office/drawing/2014/main" id="{4E5283BA-6853-6568-E001-C1A0C0B98B68}"/>
              </a:ext>
            </a:extLst>
          </p:cNvPr>
          <p:cNvSpPr txBox="1"/>
          <p:nvPr userDrawn="1">
            <p:extLst>
              <p:ext uri="{1162E1C5-73C7-4A58-AE30-91384D911F3F}">
                <p184:classification xmlns:p184="http://schemas.microsoft.com/office/powerpoint/2018/4/main" val="hdr"/>
              </p:ext>
            </p:extLst>
          </p:nvPr>
        </p:nvSpPr>
        <p:spPr>
          <a:xfrm>
            <a:off x="11363325" y="63500"/>
            <a:ext cx="787400" cy="121920"/>
          </a:xfrm>
          <a:prstGeom prst="rect">
            <a:avLst/>
          </a:prstGeom>
        </p:spPr>
        <p:txBody>
          <a:bodyPr horzOverflow="overflow" lIns="0" tIns="0" rIns="0" bIns="0">
            <a:spAutoFit/>
          </a:bodyPr>
          <a:lstStyle/>
          <a:p>
            <a:pPr algn="l"/>
            <a:r>
              <a:rPr lang="en-SE" sz="800">
                <a:solidFill>
                  <a:srgbClr val="000000"/>
                </a:solidFill>
                <a:latin typeface="Calibri" panose="020F0502020204030204" pitchFamily="34" charset="0"/>
                <a:ea typeface="Calibri" panose="020F0502020204030204" pitchFamily="34" charset="0"/>
                <a:cs typeface="Calibri" panose="020F0502020204030204" pitchFamily="34" charset="0"/>
              </a:rPr>
              <a:t>Begränsad delning</a:t>
            </a:r>
          </a:p>
        </p:txBody>
      </p:sp>
    </p:spTree>
    <p:extLst>
      <p:ext uri="{BB962C8B-B14F-4D97-AF65-F5344CB8AC3E}">
        <p14:creationId xmlns:p14="http://schemas.microsoft.com/office/powerpoint/2010/main" val="2775165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Lst>
  <p:hf hdr="0" ftr="0" dt="0"/>
  <p:txStyles>
    <p:titleStyle>
      <a:lvl1pPr algn="l" defTabSz="914400" rtl="0" eaLnBrk="1" latinLnBrk="0" hangingPunct="1">
        <a:lnSpc>
          <a:spcPct val="90000"/>
        </a:lnSpc>
        <a:spcBef>
          <a:spcPct val="0"/>
        </a:spcBef>
        <a:buNone/>
        <a:defRPr sz="4000" b="1" kern="1200">
          <a:solidFill>
            <a:srgbClr val="0000A3"/>
          </a:solidFill>
          <a:latin typeface="+mn-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6.jpeg"/><Relationship Id="rId4" Type="http://schemas.openxmlformats.org/officeDocument/2006/relationships/image" Target="../media/image110.png"/></Relationships>
</file>

<file path=ppt/slides/_rels/slide14.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6.jpeg"/><Relationship Id="rId4" Type="http://schemas.openxmlformats.org/officeDocument/2006/relationships/image" Target="../media/image110.png"/></Relationships>
</file>

<file path=ppt/slides/_rels/slide15.xml.rels><?xml version="1.0" encoding="UTF-8" standalone="yes"?>
<Relationships xmlns="http://schemas.openxmlformats.org/package/2006/relationships"><Relationship Id="rId8" Type="http://schemas.openxmlformats.org/officeDocument/2006/relationships/customXml" Target="../ink/ink6.xml"/><Relationship Id="rId3" Type="http://schemas.openxmlformats.org/officeDocument/2006/relationships/customXml" Target="../ink/ink3.xml"/><Relationship Id="rId7" Type="http://schemas.openxmlformats.org/officeDocument/2006/relationships/customXml" Target="../ink/ink5.xm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customXml" Target="../ink/ink4.xml"/><Relationship Id="rId5" Type="http://schemas.openxmlformats.org/officeDocument/2006/relationships/image" Target="../media/image6.jpeg"/><Relationship Id="rId4" Type="http://schemas.openxmlformats.org/officeDocument/2006/relationships/image" Target="../media/image110.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7.png"/><Relationship Id="rId2" Type="http://schemas.openxmlformats.org/officeDocument/2006/relationships/customXml" Target="../ink/ink7.xml"/><Relationship Id="rId1" Type="http://schemas.openxmlformats.org/officeDocument/2006/relationships/slideLayout" Target="../slideLayouts/slideLayout3.xml"/><Relationship Id="rId6" Type="http://schemas.openxmlformats.org/officeDocument/2006/relationships/customXml" Target="../ink/ink10.xml"/><Relationship Id="rId5" Type="http://schemas.openxmlformats.org/officeDocument/2006/relationships/customXml" Target="../ink/ink9.xml"/><Relationship Id="rId4" Type="http://schemas.openxmlformats.org/officeDocument/2006/relationships/customXml" Target="../ink/ink8.xml"/></Relationships>
</file>

<file path=ppt/slides/_rels/slide17.xml.rels><?xml version="1.0" encoding="UTF-8" standalone="yes"?>
<Relationships xmlns="http://schemas.openxmlformats.org/package/2006/relationships"><Relationship Id="rId8" Type="http://schemas.openxmlformats.org/officeDocument/2006/relationships/customXml" Target="../ink/ink15.xml"/><Relationship Id="rId3" Type="http://schemas.openxmlformats.org/officeDocument/2006/relationships/image" Target="../media/image14.png"/><Relationship Id="rId7" Type="http://schemas.openxmlformats.org/officeDocument/2006/relationships/image" Target="../media/image7.png"/><Relationship Id="rId2" Type="http://schemas.openxmlformats.org/officeDocument/2006/relationships/customXml" Target="../ink/ink11.xml"/><Relationship Id="rId1" Type="http://schemas.openxmlformats.org/officeDocument/2006/relationships/slideLayout" Target="../slideLayouts/slideLayout3.xml"/><Relationship Id="rId6" Type="http://schemas.openxmlformats.org/officeDocument/2006/relationships/customXml" Target="../ink/ink14.xml"/><Relationship Id="rId5" Type="http://schemas.openxmlformats.org/officeDocument/2006/relationships/customXml" Target="../ink/ink13.xml"/><Relationship Id="rId4" Type="http://schemas.openxmlformats.org/officeDocument/2006/relationships/customXml" Target="../ink/ink12.xml"/><Relationship Id="rId9" Type="http://schemas.openxmlformats.org/officeDocument/2006/relationships/customXml" Target="../ink/ink16.xml"/></Relationships>
</file>

<file path=ppt/slides/_rels/slide18.xml.rels><?xml version="1.0" encoding="UTF-8" standalone="yes"?>
<Relationships xmlns="http://schemas.openxmlformats.org/package/2006/relationships"><Relationship Id="rId8" Type="http://schemas.openxmlformats.org/officeDocument/2006/relationships/customXml" Target="../ink/ink21.xml"/><Relationship Id="rId3" Type="http://schemas.openxmlformats.org/officeDocument/2006/relationships/image" Target="../media/image14.png"/><Relationship Id="rId7" Type="http://schemas.openxmlformats.org/officeDocument/2006/relationships/image" Target="../media/image7.png"/><Relationship Id="rId2" Type="http://schemas.openxmlformats.org/officeDocument/2006/relationships/customXml" Target="../ink/ink17.xml"/><Relationship Id="rId1" Type="http://schemas.openxmlformats.org/officeDocument/2006/relationships/slideLayout" Target="../slideLayouts/slideLayout3.xml"/><Relationship Id="rId6" Type="http://schemas.openxmlformats.org/officeDocument/2006/relationships/customXml" Target="../ink/ink20.xml"/><Relationship Id="rId5" Type="http://schemas.openxmlformats.org/officeDocument/2006/relationships/customXml" Target="../ink/ink19.xml"/><Relationship Id="rId4" Type="http://schemas.openxmlformats.org/officeDocument/2006/relationships/customXml" Target="../ink/ink18.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7.png"/><Relationship Id="rId2" Type="http://schemas.openxmlformats.org/officeDocument/2006/relationships/customXml" Target="../ink/ink22.xml"/><Relationship Id="rId1" Type="http://schemas.openxmlformats.org/officeDocument/2006/relationships/slideLayout" Target="../slideLayouts/slideLayout3.xml"/><Relationship Id="rId6" Type="http://schemas.openxmlformats.org/officeDocument/2006/relationships/customXml" Target="../ink/ink25.xml"/><Relationship Id="rId5" Type="http://schemas.openxmlformats.org/officeDocument/2006/relationships/customXml" Target="../ink/ink24.xml"/><Relationship Id="rId4" Type="http://schemas.openxmlformats.org/officeDocument/2006/relationships/customXml" Target="../ink/ink2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CC80C3A-FA40-BD44-901E-27B4E4B22B51}"/>
              </a:ext>
            </a:extLst>
          </p:cNvPr>
          <p:cNvSpPr>
            <a:spLocks noGrp="1"/>
          </p:cNvSpPr>
          <p:nvPr>
            <p:ph type="sldNum" sz="quarter" idx="4"/>
          </p:nvPr>
        </p:nvSpPr>
        <p:spPr/>
        <p:txBody>
          <a:bodyPr/>
          <a:lstStyle/>
          <a:p>
            <a:r>
              <a:rPr lang="en-US" dirty="0"/>
              <a:t>Introduction: 1-</a:t>
            </a:r>
            <a:fld id="{C4204591-24BD-A542-B9D5-F8D8A88D2FEE}" type="slidenum">
              <a:rPr lang="en-US" smtClean="0"/>
              <a:pPr/>
              <a:t>1</a:t>
            </a:fld>
            <a:endParaRPr lang="en-US" dirty="0"/>
          </a:p>
        </p:txBody>
      </p:sp>
      <p:sp>
        <p:nvSpPr>
          <p:cNvPr id="6" name="Rectangle 3">
            <a:extLst>
              <a:ext uri="{FF2B5EF4-FFF2-40B4-BE49-F238E27FC236}">
                <a16:creationId xmlns:a16="http://schemas.microsoft.com/office/drawing/2014/main" id="{9A9F684E-5DD1-6543-95D2-8EB5E7619BE2}"/>
              </a:ext>
            </a:extLst>
          </p:cNvPr>
          <p:cNvSpPr>
            <a:spLocks noChangeArrowheads="1"/>
          </p:cNvSpPr>
          <p:nvPr/>
        </p:nvSpPr>
        <p:spPr bwMode="auto">
          <a:xfrm>
            <a:off x="1325035" y="561975"/>
            <a:ext cx="4487863"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5400" b="1" dirty="0">
                <a:solidFill>
                  <a:srgbClr val="000099"/>
                </a:solidFill>
                <a:latin typeface="+mj-lt"/>
              </a:rPr>
              <a:t>Midterm Exam Problems</a:t>
            </a:r>
          </a:p>
        </p:txBody>
      </p:sp>
      <p:sp>
        <p:nvSpPr>
          <p:cNvPr id="9" name="Rectangle 8">
            <a:extLst>
              <a:ext uri="{FF2B5EF4-FFF2-40B4-BE49-F238E27FC236}">
                <a16:creationId xmlns:a16="http://schemas.microsoft.com/office/drawing/2014/main" id="{DF486BED-0E6D-424B-9246-93E87D8EC128}"/>
              </a:ext>
            </a:extLst>
          </p:cNvPr>
          <p:cNvSpPr>
            <a:spLocks noChangeArrowheads="1"/>
          </p:cNvSpPr>
          <p:nvPr/>
        </p:nvSpPr>
        <p:spPr bwMode="auto">
          <a:xfrm>
            <a:off x="7981312" y="4289908"/>
            <a:ext cx="3981504"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2800" i="1" dirty="0">
                <a:solidFill>
                  <a:srgbClr val="0000A3"/>
                </a:solidFill>
                <a:latin typeface="+mn-lt"/>
              </a:rPr>
              <a:t>Computer Networking: A Top-Down Approach </a:t>
            </a:r>
            <a:br>
              <a:rPr lang="en-US" altLang="en-US" sz="2800" dirty="0">
                <a:solidFill>
                  <a:srgbClr val="008000"/>
                </a:solidFill>
                <a:latin typeface="+mn-lt"/>
              </a:rPr>
            </a:br>
            <a:r>
              <a:rPr lang="en-US" altLang="en-US" sz="1800" dirty="0">
                <a:latin typeface="+mn-lt"/>
              </a:rPr>
              <a:t>8</a:t>
            </a:r>
            <a:r>
              <a:rPr lang="en-US" altLang="en-US" sz="1800" baseline="30000" dirty="0">
                <a:latin typeface="+mn-lt"/>
              </a:rPr>
              <a:t>th</a:t>
            </a:r>
            <a:r>
              <a:rPr lang="en-US" altLang="en-US" sz="1800" dirty="0">
                <a:latin typeface="+mn-lt"/>
              </a:rPr>
              <a:t> edition </a:t>
            </a:r>
            <a:br>
              <a:rPr lang="en-US" altLang="en-US" sz="1800" dirty="0">
                <a:latin typeface="+mn-lt"/>
              </a:rPr>
            </a:br>
            <a:r>
              <a:rPr lang="en-US" altLang="en-US" sz="1800" dirty="0">
                <a:latin typeface="+mn-lt"/>
              </a:rPr>
              <a:t>Jim Kurose, Keith Ross</a:t>
            </a:r>
            <a:br>
              <a:rPr lang="en-US" altLang="en-US" sz="1800" dirty="0">
                <a:latin typeface="+mn-lt"/>
              </a:rPr>
            </a:br>
            <a:r>
              <a:rPr lang="en-US" altLang="en-US" sz="1800" dirty="0">
                <a:latin typeface="+mn-lt"/>
              </a:rPr>
              <a:t>Pearson, 2020</a:t>
            </a:r>
            <a:endParaRPr lang="en-US" altLang="en-US" sz="2000" dirty="0">
              <a:latin typeface="+mn-lt"/>
            </a:endParaRPr>
          </a:p>
        </p:txBody>
      </p:sp>
      <p:pic>
        <p:nvPicPr>
          <p:cNvPr id="10" name="Picture 9" descr="A picture containing outdoor, water, bridge, building&#10;&#10;Description automatically generated">
            <a:extLst>
              <a:ext uri="{FF2B5EF4-FFF2-40B4-BE49-F238E27FC236}">
                <a16:creationId xmlns:a16="http://schemas.microsoft.com/office/drawing/2014/main" id="{8FF33017-B1D4-1D43-9BC0-3EC96B262BA1}"/>
              </a:ext>
            </a:extLst>
          </p:cNvPr>
          <p:cNvPicPr>
            <a:picLocks noChangeAspect="1"/>
          </p:cNvPicPr>
          <p:nvPr/>
        </p:nvPicPr>
        <p:blipFill>
          <a:blip r:embed="rId3"/>
          <a:stretch>
            <a:fillRect/>
          </a:stretch>
        </p:blipFill>
        <p:spPr>
          <a:xfrm>
            <a:off x="8135257" y="887185"/>
            <a:ext cx="3040743" cy="3800929"/>
          </a:xfrm>
          <a:prstGeom prst="rect">
            <a:avLst/>
          </a:prstGeom>
        </p:spPr>
      </p:pic>
    </p:spTree>
    <p:extLst>
      <p:ext uri="{BB962C8B-B14F-4D97-AF65-F5344CB8AC3E}">
        <p14:creationId xmlns:p14="http://schemas.microsoft.com/office/powerpoint/2010/main" val="2314825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914B2-C161-4BFE-80A6-71DC7F5DA392}"/>
              </a:ext>
            </a:extLst>
          </p:cNvPr>
          <p:cNvSpPr>
            <a:spLocks noGrp="1"/>
          </p:cNvSpPr>
          <p:nvPr>
            <p:ph type="title"/>
          </p:nvPr>
        </p:nvSpPr>
        <p:spPr>
          <a:xfrm>
            <a:off x="838200" y="451821"/>
            <a:ext cx="5981700" cy="894622"/>
          </a:xfrm>
        </p:spPr>
        <p:txBody>
          <a:bodyPr>
            <a:normAutofit fontScale="90000"/>
          </a:bodyPr>
          <a:lstStyle/>
          <a:p>
            <a:r>
              <a:rPr lang="en-US" sz="4400" dirty="0"/>
              <a:t>Midterm Question </a:t>
            </a:r>
            <a:r>
              <a:rPr lang="en-US" dirty="0"/>
              <a:t>1.4-01b</a:t>
            </a:r>
          </a:p>
        </p:txBody>
      </p:sp>
      <p:sp>
        <p:nvSpPr>
          <p:cNvPr id="3" name="Content Placeholder 2">
            <a:extLst>
              <a:ext uri="{FF2B5EF4-FFF2-40B4-BE49-F238E27FC236}">
                <a16:creationId xmlns:a16="http://schemas.microsoft.com/office/drawing/2014/main" id="{14A8C199-202B-428F-BCFF-DE6A5AABCDCD}"/>
              </a:ext>
            </a:extLst>
          </p:cNvPr>
          <p:cNvSpPr>
            <a:spLocks noGrp="1"/>
          </p:cNvSpPr>
          <p:nvPr>
            <p:ph sz="half" idx="1"/>
          </p:nvPr>
        </p:nvSpPr>
        <p:spPr/>
        <p:txBody>
          <a:bodyPr>
            <a:normAutofit fontScale="92500" lnSpcReduction="10000"/>
          </a:bodyPr>
          <a:lstStyle/>
          <a:p>
            <a:r>
              <a:rPr lang="en-US" dirty="0"/>
              <a:t>Maximum end-end throughput. Consider the scenario shown below, with a single source client sending to a server over two links of capacities R1=100 Mbps and R3=10 Mbps.</a:t>
            </a:r>
          </a:p>
          <a:p>
            <a:r>
              <a:rPr lang="en-US" dirty="0"/>
              <a:t>What is the maximum achievable end-end throughput (in Mbps, give an integer value) for the client-to-server pair, assuming that the client is trying to send at its maximum rate?</a:t>
            </a:r>
          </a:p>
        </p:txBody>
      </p:sp>
      <p:sp>
        <p:nvSpPr>
          <p:cNvPr id="4" name="Content Placeholder 3">
            <a:extLst>
              <a:ext uri="{FF2B5EF4-FFF2-40B4-BE49-F238E27FC236}">
                <a16:creationId xmlns:a16="http://schemas.microsoft.com/office/drawing/2014/main" id="{12DEC841-A29A-4EB9-8C03-6AF7348C59F1}"/>
              </a:ext>
            </a:extLst>
          </p:cNvPr>
          <p:cNvSpPr>
            <a:spLocks noGrp="1"/>
          </p:cNvSpPr>
          <p:nvPr>
            <p:ph sz="half" idx="2"/>
          </p:nvPr>
        </p:nvSpPr>
        <p:spPr>
          <a:xfrm>
            <a:off x="6172200" y="2514600"/>
            <a:ext cx="5181600" cy="3662362"/>
          </a:xfrm>
        </p:spPr>
        <p:txBody>
          <a:bodyPr>
            <a:normAutofit fontScale="92500" lnSpcReduction="10000"/>
          </a:bodyPr>
          <a:lstStyle/>
          <a:p>
            <a:r>
              <a:rPr lang="en-US" dirty="0"/>
              <a:t>min (R1, R3) = min (100, 10) = 10 </a:t>
            </a:r>
            <a:r>
              <a:rPr lang="en-US" dirty="0" err="1"/>
              <a:t>Mpbs</a:t>
            </a:r>
            <a:r>
              <a:rPr lang="en-US" dirty="0"/>
              <a:t>.</a:t>
            </a:r>
          </a:p>
        </p:txBody>
      </p:sp>
      <p:sp>
        <p:nvSpPr>
          <p:cNvPr id="5" name="Slide Number Placeholder 4">
            <a:extLst>
              <a:ext uri="{FF2B5EF4-FFF2-40B4-BE49-F238E27FC236}">
                <a16:creationId xmlns:a16="http://schemas.microsoft.com/office/drawing/2014/main" id="{1D0B0DF4-D0B4-4369-972D-BE8AFA559C49}"/>
              </a:ext>
            </a:extLst>
          </p:cNvPr>
          <p:cNvSpPr>
            <a:spLocks noGrp="1"/>
          </p:cNvSpPr>
          <p:nvPr>
            <p:ph type="sldNum" sz="quarter" idx="4"/>
          </p:nvPr>
        </p:nvSpPr>
        <p:spPr/>
        <p:txBody>
          <a:bodyPr/>
          <a:lstStyle/>
          <a:p>
            <a:r>
              <a:rPr lang="en-US"/>
              <a:t>Introduction: 1-</a:t>
            </a:r>
            <a:fld id="{C4204591-24BD-A542-B9D5-F8D8A88D2FEE}" type="slidenum">
              <a:rPr lang="en-US" smtClean="0"/>
              <a:pPr/>
              <a:t>10</a:t>
            </a:fld>
            <a:endParaRPr lang="en-US" dirty="0"/>
          </a:p>
        </p:txBody>
      </p:sp>
      <p:pic>
        <p:nvPicPr>
          <p:cNvPr id="6" name="Picture 5">
            <a:extLst>
              <a:ext uri="{FF2B5EF4-FFF2-40B4-BE49-F238E27FC236}">
                <a16:creationId xmlns:a16="http://schemas.microsoft.com/office/drawing/2014/main" id="{DF20A3C5-C68E-4D7F-9BC3-42DE800C88DC}"/>
              </a:ext>
            </a:extLst>
          </p:cNvPr>
          <p:cNvPicPr>
            <a:picLocks noChangeAspect="1"/>
          </p:cNvPicPr>
          <p:nvPr/>
        </p:nvPicPr>
        <p:blipFill>
          <a:blip r:embed="rId2"/>
          <a:srcRect/>
          <a:stretch/>
        </p:blipFill>
        <p:spPr>
          <a:xfrm>
            <a:off x="6760578" y="1020176"/>
            <a:ext cx="5062502" cy="1494423"/>
          </a:xfrm>
          <a:prstGeom prst="rect">
            <a:avLst/>
          </a:prstGeom>
        </p:spPr>
      </p:pic>
    </p:spTree>
    <p:extLst>
      <p:ext uri="{BB962C8B-B14F-4D97-AF65-F5344CB8AC3E}">
        <p14:creationId xmlns:p14="http://schemas.microsoft.com/office/powerpoint/2010/main" val="140966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914B2-C161-4BFE-80A6-71DC7F5DA392}"/>
              </a:ext>
            </a:extLst>
          </p:cNvPr>
          <p:cNvSpPr>
            <a:spLocks noGrp="1"/>
          </p:cNvSpPr>
          <p:nvPr>
            <p:ph type="title"/>
          </p:nvPr>
        </p:nvSpPr>
        <p:spPr>
          <a:xfrm>
            <a:off x="838200" y="451821"/>
            <a:ext cx="5981700" cy="894622"/>
          </a:xfrm>
        </p:spPr>
        <p:txBody>
          <a:bodyPr>
            <a:normAutofit fontScale="90000"/>
          </a:bodyPr>
          <a:lstStyle/>
          <a:p>
            <a:r>
              <a:rPr lang="en-US" sz="4400" dirty="0"/>
              <a:t>Midterm Question </a:t>
            </a:r>
            <a:r>
              <a:rPr lang="en-US" dirty="0"/>
              <a:t>1.4-01c</a:t>
            </a:r>
          </a:p>
        </p:txBody>
      </p:sp>
      <p:sp>
        <p:nvSpPr>
          <p:cNvPr id="3" name="Content Placeholder 2">
            <a:extLst>
              <a:ext uri="{FF2B5EF4-FFF2-40B4-BE49-F238E27FC236}">
                <a16:creationId xmlns:a16="http://schemas.microsoft.com/office/drawing/2014/main" id="{14A8C199-202B-428F-BCFF-DE6A5AABCDCD}"/>
              </a:ext>
            </a:extLst>
          </p:cNvPr>
          <p:cNvSpPr>
            <a:spLocks noGrp="1"/>
          </p:cNvSpPr>
          <p:nvPr>
            <p:ph sz="half" idx="1"/>
          </p:nvPr>
        </p:nvSpPr>
        <p:spPr/>
        <p:txBody>
          <a:bodyPr>
            <a:normAutofit fontScale="92500" lnSpcReduction="10000"/>
          </a:bodyPr>
          <a:lstStyle/>
          <a:p>
            <a:r>
              <a:rPr lang="en-US" dirty="0"/>
              <a:t> Performance: Maximum end-end throughput. Consider the scenario shown below, with a single source client sending to a server over two links of capacities R1=10 Mbps and R3=100 Mbps.</a:t>
            </a:r>
          </a:p>
          <a:p>
            <a:r>
              <a:rPr lang="en-US" dirty="0"/>
              <a:t>What is the maximum achievable end-end throughput (in Mbps, give an integer value) for the client-to-server pair, assuming that the client is trying to send at its maximum rate?</a:t>
            </a:r>
          </a:p>
        </p:txBody>
      </p:sp>
      <p:sp>
        <p:nvSpPr>
          <p:cNvPr id="4" name="Content Placeholder 3">
            <a:extLst>
              <a:ext uri="{FF2B5EF4-FFF2-40B4-BE49-F238E27FC236}">
                <a16:creationId xmlns:a16="http://schemas.microsoft.com/office/drawing/2014/main" id="{12DEC841-A29A-4EB9-8C03-6AF7348C59F1}"/>
              </a:ext>
            </a:extLst>
          </p:cNvPr>
          <p:cNvSpPr>
            <a:spLocks noGrp="1"/>
          </p:cNvSpPr>
          <p:nvPr>
            <p:ph sz="half" idx="2"/>
          </p:nvPr>
        </p:nvSpPr>
        <p:spPr>
          <a:xfrm>
            <a:off x="6172200" y="2514600"/>
            <a:ext cx="5181600" cy="3662362"/>
          </a:xfrm>
        </p:spPr>
        <p:txBody>
          <a:bodyPr>
            <a:normAutofit fontScale="92500" lnSpcReduction="10000"/>
          </a:bodyPr>
          <a:lstStyle/>
          <a:p>
            <a:r>
              <a:rPr lang="en-US" dirty="0"/>
              <a:t>min (R1, R3) = min (10, 100) = 10 </a:t>
            </a:r>
            <a:r>
              <a:rPr lang="en-US" dirty="0" err="1"/>
              <a:t>Mpbs</a:t>
            </a:r>
            <a:r>
              <a:rPr lang="en-US" dirty="0"/>
              <a:t>.</a:t>
            </a:r>
          </a:p>
        </p:txBody>
      </p:sp>
      <p:sp>
        <p:nvSpPr>
          <p:cNvPr id="5" name="Slide Number Placeholder 4">
            <a:extLst>
              <a:ext uri="{FF2B5EF4-FFF2-40B4-BE49-F238E27FC236}">
                <a16:creationId xmlns:a16="http://schemas.microsoft.com/office/drawing/2014/main" id="{1D0B0DF4-D0B4-4369-972D-BE8AFA559C49}"/>
              </a:ext>
            </a:extLst>
          </p:cNvPr>
          <p:cNvSpPr>
            <a:spLocks noGrp="1"/>
          </p:cNvSpPr>
          <p:nvPr>
            <p:ph type="sldNum" sz="quarter" idx="4"/>
          </p:nvPr>
        </p:nvSpPr>
        <p:spPr/>
        <p:txBody>
          <a:bodyPr/>
          <a:lstStyle/>
          <a:p>
            <a:r>
              <a:rPr lang="en-US"/>
              <a:t>Introduction: 1-</a:t>
            </a:r>
            <a:fld id="{C4204591-24BD-A542-B9D5-F8D8A88D2FEE}" type="slidenum">
              <a:rPr lang="en-US" smtClean="0"/>
              <a:pPr/>
              <a:t>11</a:t>
            </a:fld>
            <a:endParaRPr lang="en-US" dirty="0"/>
          </a:p>
        </p:txBody>
      </p:sp>
      <p:pic>
        <p:nvPicPr>
          <p:cNvPr id="6" name="Picture 5">
            <a:extLst>
              <a:ext uri="{FF2B5EF4-FFF2-40B4-BE49-F238E27FC236}">
                <a16:creationId xmlns:a16="http://schemas.microsoft.com/office/drawing/2014/main" id="{DF20A3C5-C68E-4D7F-9BC3-42DE800C88DC}"/>
              </a:ext>
            </a:extLst>
          </p:cNvPr>
          <p:cNvPicPr>
            <a:picLocks noChangeAspect="1"/>
          </p:cNvPicPr>
          <p:nvPr/>
        </p:nvPicPr>
        <p:blipFill>
          <a:blip r:embed="rId2"/>
          <a:srcRect/>
          <a:stretch/>
        </p:blipFill>
        <p:spPr>
          <a:xfrm>
            <a:off x="6760578" y="1020176"/>
            <a:ext cx="5062502" cy="1494423"/>
          </a:xfrm>
          <a:prstGeom prst="rect">
            <a:avLst/>
          </a:prstGeom>
        </p:spPr>
      </p:pic>
    </p:spTree>
    <p:extLst>
      <p:ext uri="{BB962C8B-B14F-4D97-AF65-F5344CB8AC3E}">
        <p14:creationId xmlns:p14="http://schemas.microsoft.com/office/powerpoint/2010/main" val="3463661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914B2-C161-4BFE-80A6-71DC7F5DA392}"/>
              </a:ext>
            </a:extLst>
          </p:cNvPr>
          <p:cNvSpPr>
            <a:spLocks noGrp="1"/>
          </p:cNvSpPr>
          <p:nvPr>
            <p:ph type="title"/>
          </p:nvPr>
        </p:nvSpPr>
        <p:spPr>
          <a:xfrm>
            <a:off x="838200" y="451821"/>
            <a:ext cx="5981700" cy="894622"/>
          </a:xfrm>
        </p:spPr>
        <p:txBody>
          <a:bodyPr>
            <a:normAutofit fontScale="90000"/>
          </a:bodyPr>
          <a:lstStyle/>
          <a:p>
            <a:r>
              <a:rPr lang="en-US" sz="4400" dirty="0"/>
              <a:t>Midterm Question </a:t>
            </a:r>
            <a:r>
              <a:rPr lang="en-US" dirty="0"/>
              <a:t>1.4-01c</a:t>
            </a:r>
          </a:p>
        </p:txBody>
      </p:sp>
      <p:sp>
        <p:nvSpPr>
          <p:cNvPr id="3" name="Content Placeholder 2">
            <a:extLst>
              <a:ext uri="{FF2B5EF4-FFF2-40B4-BE49-F238E27FC236}">
                <a16:creationId xmlns:a16="http://schemas.microsoft.com/office/drawing/2014/main" id="{14A8C199-202B-428F-BCFF-DE6A5AABCDCD}"/>
              </a:ext>
            </a:extLst>
          </p:cNvPr>
          <p:cNvSpPr>
            <a:spLocks noGrp="1"/>
          </p:cNvSpPr>
          <p:nvPr>
            <p:ph sz="half" idx="1"/>
          </p:nvPr>
        </p:nvSpPr>
        <p:spPr/>
        <p:txBody>
          <a:bodyPr>
            <a:normAutofit fontScale="92500" lnSpcReduction="10000"/>
          </a:bodyPr>
          <a:lstStyle/>
          <a:p>
            <a:r>
              <a:rPr lang="en-US" dirty="0"/>
              <a:t> Performance: Maximum end-end throughput. Consider the scenario shown below, with a single source client sending to a server over two links of capacities R1=10 Mbps and R3=100 Mbps.</a:t>
            </a:r>
          </a:p>
          <a:p>
            <a:r>
              <a:rPr lang="en-US" dirty="0"/>
              <a:t>What is the maximum achievable end-end throughput (in Mbps, give an integer value) for the client-to-server pair, assuming that the client is trying to send at its maximum rate?</a:t>
            </a:r>
          </a:p>
        </p:txBody>
      </p:sp>
      <p:sp>
        <p:nvSpPr>
          <p:cNvPr id="4" name="Content Placeholder 3">
            <a:extLst>
              <a:ext uri="{FF2B5EF4-FFF2-40B4-BE49-F238E27FC236}">
                <a16:creationId xmlns:a16="http://schemas.microsoft.com/office/drawing/2014/main" id="{12DEC841-A29A-4EB9-8C03-6AF7348C59F1}"/>
              </a:ext>
            </a:extLst>
          </p:cNvPr>
          <p:cNvSpPr>
            <a:spLocks noGrp="1"/>
          </p:cNvSpPr>
          <p:nvPr>
            <p:ph sz="half" idx="2"/>
          </p:nvPr>
        </p:nvSpPr>
        <p:spPr>
          <a:xfrm>
            <a:off x="6172200" y="2514600"/>
            <a:ext cx="5181600" cy="3662362"/>
          </a:xfrm>
        </p:spPr>
        <p:txBody>
          <a:bodyPr>
            <a:normAutofit fontScale="92500" lnSpcReduction="10000"/>
          </a:bodyPr>
          <a:lstStyle/>
          <a:p>
            <a:r>
              <a:rPr lang="en-US" dirty="0"/>
              <a:t>min (R1, R3) = min (10, 100) = 10 </a:t>
            </a:r>
            <a:r>
              <a:rPr lang="en-US" dirty="0" err="1"/>
              <a:t>Mpbs</a:t>
            </a:r>
            <a:r>
              <a:rPr lang="en-US" dirty="0"/>
              <a:t>.</a:t>
            </a:r>
          </a:p>
        </p:txBody>
      </p:sp>
      <p:sp>
        <p:nvSpPr>
          <p:cNvPr id="5" name="Slide Number Placeholder 4">
            <a:extLst>
              <a:ext uri="{FF2B5EF4-FFF2-40B4-BE49-F238E27FC236}">
                <a16:creationId xmlns:a16="http://schemas.microsoft.com/office/drawing/2014/main" id="{1D0B0DF4-D0B4-4369-972D-BE8AFA559C49}"/>
              </a:ext>
            </a:extLst>
          </p:cNvPr>
          <p:cNvSpPr>
            <a:spLocks noGrp="1"/>
          </p:cNvSpPr>
          <p:nvPr>
            <p:ph type="sldNum" sz="quarter" idx="4"/>
          </p:nvPr>
        </p:nvSpPr>
        <p:spPr/>
        <p:txBody>
          <a:bodyPr/>
          <a:lstStyle/>
          <a:p>
            <a:r>
              <a:rPr lang="en-US"/>
              <a:t>Introduction: 1-</a:t>
            </a:r>
            <a:fld id="{C4204591-24BD-A542-B9D5-F8D8A88D2FEE}" type="slidenum">
              <a:rPr lang="en-US" smtClean="0"/>
              <a:pPr/>
              <a:t>12</a:t>
            </a:fld>
            <a:endParaRPr lang="en-US" dirty="0"/>
          </a:p>
        </p:txBody>
      </p:sp>
      <p:pic>
        <p:nvPicPr>
          <p:cNvPr id="6" name="Picture 5">
            <a:extLst>
              <a:ext uri="{FF2B5EF4-FFF2-40B4-BE49-F238E27FC236}">
                <a16:creationId xmlns:a16="http://schemas.microsoft.com/office/drawing/2014/main" id="{DF20A3C5-C68E-4D7F-9BC3-42DE800C88DC}"/>
              </a:ext>
            </a:extLst>
          </p:cNvPr>
          <p:cNvPicPr>
            <a:picLocks noChangeAspect="1"/>
          </p:cNvPicPr>
          <p:nvPr/>
        </p:nvPicPr>
        <p:blipFill>
          <a:blip r:embed="rId2"/>
          <a:srcRect/>
          <a:stretch/>
        </p:blipFill>
        <p:spPr>
          <a:xfrm>
            <a:off x="6760578" y="1020176"/>
            <a:ext cx="5062502" cy="1494423"/>
          </a:xfrm>
          <a:prstGeom prst="rect">
            <a:avLst/>
          </a:prstGeom>
        </p:spPr>
      </p:pic>
    </p:spTree>
    <p:extLst>
      <p:ext uri="{BB962C8B-B14F-4D97-AF65-F5344CB8AC3E}">
        <p14:creationId xmlns:p14="http://schemas.microsoft.com/office/powerpoint/2010/main" val="2288082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1693F-C38E-422E-92DC-0EA79DF477D4}"/>
              </a:ext>
            </a:extLst>
          </p:cNvPr>
          <p:cNvSpPr>
            <a:spLocks noGrp="1"/>
          </p:cNvSpPr>
          <p:nvPr>
            <p:ph type="title"/>
          </p:nvPr>
        </p:nvSpPr>
        <p:spPr>
          <a:xfrm>
            <a:off x="609600" y="451821"/>
            <a:ext cx="5866816" cy="894622"/>
          </a:xfrm>
        </p:spPr>
        <p:txBody>
          <a:bodyPr>
            <a:normAutofit fontScale="90000"/>
          </a:bodyPr>
          <a:lstStyle/>
          <a:p>
            <a:r>
              <a:rPr lang="en-US" dirty="0"/>
              <a:t>Midterm Question 1.4-01d </a:t>
            </a:r>
          </a:p>
        </p:txBody>
      </p:sp>
      <p:sp>
        <p:nvSpPr>
          <p:cNvPr id="3" name="Content Placeholder 2">
            <a:extLst>
              <a:ext uri="{FF2B5EF4-FFF2-40B4-BE49-F238E27FC236}">
                <a16:creationId xmlns:a16="http://schemas.microsoft.com/office/drawing/2014/main" id="{42AC996C-77D3-449D-86A4-FF2DC6C1D92F}"/>
              </a:ext>
            </a:extLst>
          </p:cNvPr>
          <p:cNvSpPr>
            <a:spLocks noGrp="1"/>
          </p:cNvSpPr>
          <p:nvPr>
            <p:ph sz="half" idx="1"/>
          </p:nvPr>
        </p:nvSpPr>
        <p:spPr>
          <a:xfrm>
            <a:off x="609600" y="1677986"/>
            <a:ext cx="5410200" cy="4982589"/>
          </a:xfrm>
        </p:spPr>
        <p:txBody>
          <a:bodyPr>
            <a:normAutofit fontScale="85000" lnSpcReduction="10000"/>
          </a:bodyPr>
          <a:lstStyle/>
          <a:p>
            <a:r>
              <a:rPr lang="en-US" dirty="0"/>
              <a:t>1.4-01e. Performance: Maximum end-end throughput. Consider the scenario shown below, with two clients sending to a server.  The links attached to clients each have a capacity of  R1= R2  = 100 Mbps.  The link from the router to the server has a capacity of and R3 = 10 Mbps, which is shared evenly between the two sources when they are each sending at their maximum rate.</a:t>
            </a:r>
          </a:p>
          <a:p>
            <a:r>
              <a:rPr lang="en-US" dirty="0"/>
              <a:t>What is the maximum achievable end-end throughput (in Mbps, give an integer value) for each client-to-server pair, assuming that the client is trying to send at its maximum rate?</a:t>
            </a:r>
          </a:p>
        </p:txBody>
      </p:sp>
      <p:sp>
        <p:nvSpPr>
          <p:cNvPr id="4" name="Content Placeholder 3">
            <a:extLst>
              <a:ext uri="{FF2B5EF4-FFF2-40B4-BE49-F238E27FC236}">
                <a16:creationId xmlns:a16="http://schemas.microsoft.com/office/drawing/2014/main" id="{30D0177F-1E5F-4503-AB0F-39ED1CC5C6FB}"/>
              </a:ext>
            </a:extLst>
          </p:cNvPr>
          <p:cNvSpPr>
            <a:spLocks noGrp="1"/>
          </p:cNvSpPr>
          <p:nvPr>
            <p:ph sz="half" idx="2"/>
          </p:nvPr>
        </p:nvSpPr>
        <p:spPr>
          <a:xfrm>
            <a:off x="6172200" y="2999874"/>
            <a:ext cx="5790616" cy="3607949"/>
          </a:xfrm>
        </p:spPr>
        <p:txBody>
          <a:bodyPr>
            <a:normAutofit fontScale="85000" lnSpcReduction="10000"/>
          </a:bodyPr>
          <a:lstStyle/>
          <a:p>
            <a:r>
              <a:rPr lang="en-US" dirty="0"/>
              <a:t>The maximum achievable end-end throughput is min (R1, R3/2) = min (R2, R3/2) = min (100, 10/2) = 5 Mbps. </a:t>
            </a:r>
          </a:p>
          <a:p>
            <a:r>
              <a:rPr lang="en-US" dirty="0"/>
              <a:t>The shared 100 Mbps link is fairly shared among two end-to-end connections (R1, R3) and (R2, R3), hence each end-to-end connection gets 10/2=5 Mbps.</a:t>
            </a:r>
          </a:p>
        </p:txBody>
      </p:sp>
      <p:sp>
        <p:nvSpPr>
          <p:cNvPr id="5" name="Slide Number Placeholder 4">
            <a:extLst>
              <a:ext uri="{FF2B5EF4-FFF2-40B4-BE49-F238E27FC236}">
                <a16:creationId xmlns:a16="http://schemas.microsoft.com/office/drawing/2014/main" id="{BFE4DBDA-1D7B-4078-B4C5-6CD90E77DE2B}"/>
              </a:ext>
            </a:extLst>
          </p:cNvPr>
          <p:cNvSpPr>
            <a:spLocks noGrp="1"/>
          </p:cNvSpPr>
          <p:nvPr>
            <p:ph type="sldNum" sz="quarter" idx="4"/>
          </p:nvPr>
        </p:nvSpPr>
        <p:spPr/>
        <p:txBody>
          <a:bodyPr/>
          <a:lstStyle/>
          <a:p>
            <a:r>
              <a:rPr lang="en-US"/>
              <a:t>Introduction: 1-</a:t>
            </a:r>
            <a:fld id="{C4204591-24BD-A542-B9D5-F8D8A88D2FEE}" type="slidenum">
              <a:rPr lang="en-US" smtClean="0"/>
              <a:pPr/>
              <a:t>13</a:t>
            </a:fld>
            <a:endParaRPr lang="en-US" dirty="0"/>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E39D09D7-8D3B-424A-A105-B03067B8ED29}"/>
                  </a:ext>
                </a:extLst>
              </p14:cNvPr>
              <p14:cNvContentPartPr/>
              <p14:nvPr/>
            </p14:nvContentPartPr>
            <p14:xfrm>
              <a:off x="5854952" y="2823057"/>
              <a:ext cx="360" cy="360"/>
            </p14:xfrm>
          </p:contentPart>
        </mc:Choice>
        <mc:Fallback xmlns="">
          <p:pic>
            <p:nvPicPr>
              <p:cNvPr id="6" name="Ink 5">
                <a:extLst>
                  <a:ext uri="{FF2B5EF4-FFF2-40B4-BE49-F238E27FC236}">
                    <a16:creationId xmlns:a16="http://schemas.microsoft.com/office/drawing/2014/main" id="{E39D09D7-8D3B-424A-A105-B03067B8ED29}"/>
                  </a:ext>
                </a:extLst>
              </p:cNvPr>
              <p:cNvPicPr/>
              <p:nvPr/>
            </p:nvPicPr>
            <p:blipFill>
              <a:blip r:embed="rId4"/>
              <a:stretch>
                <a:fillRect/>
              </a:stretch>
            </p:blipFill>
            <p:spPr>
              <a:xfrm>
                <a:off x="5845952" y="2814057"/>
                <a:ext cx="18000" cy="18000"/>
              </a:xfrm>
              <a:prstGeom prst="rect">
                <a:avLst/>
              </a:prstGeom>
            </p:spPr>
          </p:pic>
        </mc:Fallback>
      </mc:AlternateContent>
      <p:pic>
        <p:nvPicPr>
          <p:cNvPr id="1026" name="Picture 2">
            <a:extLst>
              <a:ext uri="{FF2B5EF4-FFF2-40B4-BE49-F238E27FC236}">
                <a16:creationId xmlns:a16="http://schemas.microsoft.com/office/drawing/2014/main" id="{F66AB0A5-140A-461F-9617-9DC96537D19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4516" y="100007"/>
            <a:ext cx="5410200" cy="289986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40E0A25-AA12-45C8-8151-5EFD8B748AB7}"/>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
        <p:nvSpPr>
          <p:cNvPr id="7" name="TextBox 6">
            <a:extLst>
              <a:ext uri="{FF2B5EF4-FFF2-40B4-BE49-F238E27FC236}">
                <a16:creationId xmlns:a16="http://schemas.microsoft.com/office/drawing/2014/main" id="{61CB50EF-3E09-4343-A37C-68EA7956C52B}"/>
              </a:ext>
            </a:extLst>
          </p:cNvPr>
          <p:cNvSpPr txBox="1"/>
          <p:nvPr/>
        </p:nvSpPr>
        <p:spPr>
          <a:xfrm>
            <a:off x="7764379" y="699077"/>
            <a:ext cx="1220527" cy="400110"/>
          </a:xfrm>
          <a:prstGeom prst="rect">
            <a:avLst/>
          </a:prstGeom>
          <a:noFill/>
        </p:spPr>
        <p:txBody>
          <a:bodyPr wrap="none" rtlCol="0">
            <a:spAutoFit/>
          </a:bodyPr>
          <a:lstStyle/>
          <a:p>
            <a:r>
              <a:rPr lang="en-US" sz="2000" dirty="0"/>
              <a:t>100 Mbps</a:t>
            </a:r>
          </a:p>
        </p:txBody>
      </p:sp>
      <p:sp>
        <p:nvSpPr>
          <p:cNvPr id="10" name="TextBox 9">
            <a:extLst>
              <a:ext uri="{FF2B5EF4-FFF2-40B4-BE49-F238E27FC236}">
                <a16:creationId xmlns:a16="http://schemas.microsoft.com/office/drawing/2014/main" id="{500AD312-F061-4694-A1A7-1F55A29CC149}"/>
              </a:ext>
            </a:extLst>
          </p:cNvPr>
          <p:cNvSpPr txBox="1"/>
          <p:nvPr/>
        </p:nvSpPr>
        <p:spPr>
          <a:xfrm>
            <a:off x="7809116" y="2220629"/>
            <a:ext cx="1220527" cy="400110"/>
          </a:xfrm>
          <a:prstGeom prst="rect">
            <a:avLst/>
          </a:prstGeom>
          <a:noFill/>
        </p:spPr>
        <p:txBody>
          <a:bodyPr wrap="none" rtlCol="0">
            <a:spAutoFit/>
          </a:bodyPr>
          <a:lstStyle/>
          <a:p>
            <a:r>
              <a:rPr lang="en-US" sz="2000" dirty="0"/>
              <a:t>100 Mbps</a:t>
            </a:r>
          </a:p>
        </p:txBody>
      </p:sp>
      <p:sp>
        <p:nvSpPr>
          <p:cNvPr id="11" name="TextBox 10">
            <a:extLst>
              <a:ext uri="{FF2B5EF4-FFF2-40B4-BE49-F238E27FC236}">
                <a16:creationId xmlns:a16="http://schemas.microsoft.com/office/drawing/2014/main" id="{85573397-8ED3-4D55-8BDE-3F903D95E242}"/>
              </a:ext>
            </a:extLst>
          </p:cNvPr>
          <p:cNvSpPr txBox="1"/>
          <p:nvPr/>
        </p:nvSpPr>
        <p:spPr>
          <a:xfrm>
            <a:off x="9643494" y="878157"/>
            <a:ext cx="1090683" cy="400110"/>
          </a:xfrm>
          <a:prstGeom prst="rect">
            <a:avLst/>
          </a:prstGeom>
          <a:noFill/>
        </p:spPr>
        <p:txBody>
          <a:bodyPr wrap="none" rtlCol="0">
            <a:spAutoFit/>
          </a:bodyPr>
          <a:lstStyle/>
          <a:p>
            <a:r>
              <a:rPr lang="en-US" sz="2000" dirty="0"/>
              <a:t>10 Mbps</a:t>
            </a:r>
          </a:p>
        </p:txBody>
      </p:sp>
    </p:spTree>
    <p:extLst>
      <p:ext uri="{BB962C8B-B14F-4D97-AF65-F5344CB8AC3E}">
        <p14:creationId xmlns:p14="http://schemas.microsoft.com/office/powerpoint/2010/main" val="551899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1693F-C38E-422E-92DC-0EA79DF477D4}"/>
              </a:ext>
            </a:extLst>
          </p:cNvPr>
          <p:cNvSpPr>
            <a:spLocks noGrp="1"/>
          </p:cNvSpPr>
          <p:nvPr>
            <p:ph type="title"/>
          </p:nvPr>
        </p:nvSpPr>
        <p:spPr>
          <a:xfrm>
            <a:off x="609600" y="451821"/>
            <a:ext cx="5866816" cy="894622"/>
          </a:xfrm>
        </p:spPr>
        <p:txBody>
          <a:bodyPr>
            <a:normAutofit fontScale="90000"/>
          </a:bodyPr>
          <a:lstStyle/>
          <a:p>
            <a:r>
              <a:rPr lang="en-US" dirty="0"/>
              <a:t>Midterm Question 1.4-01e </a:t>
            </a:r>
          </a:p>
        </p:txBody>
      </p:sp>
      <p:sp>
        <p:nvSpPr>
          <p:cNvPr id="3" name="Content Placeholder 2">
            <a:extLst>
              <a:ext uri="{FF2B5EF4-FFF2-40B4-BE49-F238E27FC236}">
                <a16:creationId xmlns:a16="http://schemas.microsoft.com/office/drawing/2014/main" id="{42AC996C-77D3-449D-86A4-FF2DC6C1D92F}"/>
              </a:ext>
            </a:extLst>
          </p:cNvPr>
          <p:cNvSpPr>
            <a:spLocks noGrp="1"/>
          </p:cNvSpPr>
          <p:nvPr>
            <p:ph sz="half" idx="1"/>
          </p:nvPr>
        </p:nvSpPr>
        <p:spPr>
          <a:xfrm>
            <a:off x="609600" y="1825624"/>
            <a:ext cx="5410200" cy="4982589"/>
          </a:xfrm>
        </p:spPr>
        <p:txBody>
          <a:bodyPr>
            <a:normAutofit fontScale="70000" lnSpcReduction="20000"/>
          </a:bodyPr>
          <a:lstStyle/>
          <a:p>
            <a:r>
              <a:rPr lang="en-US" dirty="0"/>
              <a:t>1.4-01e. Performance: Maximum end-end throughput. Consider the scenario shown below, with two clients sending to a server.  The links attached to clients each have a capacity of  R1= R2  = 10 Mbps.  The link from the router to the server has a capacity of and R3 = 100 Mbps, which is shared evenly between the two sources when they are each sending at their maximum rate.</a:t>
            </a:r>
          </a:p>
          <a:p>
            <a:r>
              <a:rPr lang="en-US" dirty="0"/>
              <a:t>What is the maximum achievable end-end throughput (in Mbps, give an integer value) for each client-to-server pair, assuming that the client is trying to send at its maximum rate?</a:t>
            </a:r>
          </a:p>
        </p:txBody>
      </p:sp>
      <p:sp>
        <p:nvSpPr>
          <p:cNvPr id="4" name="Content Placeholder 3">
            <a:extLst>
              <a:ext uri="{FF2B5EF4-FFF2-40B4-BE49-F238E27FC236}">
                <a16:creationId xmlns:a16="http://schemas.microsoft.com/office/drawing/2014/main" id="{30D0177F-1E5F-4503-AB0F-39ED1CC5C6FB}"/>
              </a:ext>
            </a:extLst>
          </p:cNvPr>
          <p:cNvSpPr>
            <a:spLocks noGrp="1"/>
          </p:cNvSpPr>
          <p:nvPr>
            <p:ph sz="half" idx="2"/>
          </p:nvPr>
        </p:nvSpPr>
        <p:spPr>
          <a:xfrm>
            <a:off x="6172200" y="2999874"/>
            <a:ext cx="5790616" cy="3607949"/>
          </a:xfrm>
        </p:spPr>
        <p:txBody>
          <a:bodyPr>
            <a:normAutofit fontScale="70000" lnSpcReduction="20000"/>
          </a:bodyPr>
          <a:lstStyle/>
          <a:p>
            <a:r>
              <a:rPr lang="en-US" dirty="0"/>
              <a:t>The maximum achievable end-end throughput is min (R1, R3/2) = min (R2, R3/2) = min (10, 100/2) = 10 Mbps. </a:t>
            </a:r>
          </a:p>
          <a:p>
            <a:r>
              <a:rPr lang="en-US" dirty="0"/>
              <a:t>The shared 100 Mbps link is fairly shared among two end-to-end connections (R1, R3) and (R2, R3), hence each end-to-end connection gets 100/2=50 Mbps.</a:t>
            </a:r>
          </a:p>
          <a:p>
            <a:r>
              <a:rPr lang="en-US" dirty="0"/>
              <a:t>Note that min (R1, R2, R3/2) is incorrect, since R1 and R2 are on deferent end-to-end connections. </a:t>
            </a:r>
          </a:p>
          <a:p>
            <a:r>
              <a:rPr lang="en-US" dirty="0"/>
              <a:t>Remember that parallel links should never be put into the min() formula, only sequential links forming the same end-to-end connection should be in the same min() formula.</a:t>
            </a:r>
          </a:p>
        </p:txBody>
      </p:sp>
      <p:sp>
        <p:nvSpPr>
          <p:cNvPr id="5" name="Slide Number Placeholder 4">
            <a:extLst>
              <a:ext uri="{FF2B5EF4-FFF2-40B4-BE49-F238E27FC236}">
                <a16:creationId xmlns:a16="http://schemas.microsoft.com/office/drawing/2014/main" id="{BFE4DBDA-1D7B-4078-B4C5-6CD90E77DE2B}"/>
              </a:ext>
            </a:extLst>
          </p:cNvPr>
          <p:cNvSpPr>
            <a:spLocks noGrp="1"/>
          </p:cNvSpPr>
          <p:nvPr>
            <p:ph type="sldNum" sz="quarter" idx="4"/>
          </p:nvPr>
        </p:nvSpPr>
        <p:spPr/>
        <p:txBody>
          <a:bodyPr/>
          <a:lstStyle/>
          <a:p>
            <a:r>
              <a:rPr lang="en-US"/>
              <a:t>Introduction: 1-</a:t>
            </a:r>
            <a:fld id="{C4204591-24BD-A542-B9D5-F8D8A88D2FEE}" type="slidenum">
              <a:rPr lang="en-US" smtClean="0"/>
              <a:pPr/>
              <a:t>14</a:t>
            </a:fld>
            <a:endParaRPr lang="en-US" dirty="0"/>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E39D09D7-8D3B-424A-A105-B03067B8ED29}"/>
                  </a:ext>
                </a:extLst>
              </p14:cNvPr>
              <p14:cNvContentPartPr/>
              <p14:nvPr/>
            </p14:nvContentPartPr>
            <p14:xfrm>
              <a:off x="5854952" y="2823057"/>
              <a:ext cx="360" cy="360"/>
            </p14:xfrm>
          </p:contentPart>
        </mc:Choice>
        <mc:Fallback xmlns="">
          <p:pic>
            <p:nvPicPr>
              <p:cNvPr id="6" name="Ink 5">
                <a:extLst>
                  <a:ext uri="{FF2B5EF4-FFF2-40B4-BE49-F238E27FC236}">
                    <a16:creationId xmlns:a16="http://schemas.microsoft.com/office/drawing/2014/main" id="{E39D09D7-8D3B-424A-A105-B03067B8ED29}"/>
                  </a:ext>
                </a:extLst>
              </p:cNvPr>
              <p:cNvPicPr/>
              <p:nvPr/>
            </p:nvPicPr>
            <p:blipFill>
              <a:blip r:embed="rId4"/>
              <a:stretch>
                <a:fillRect/>
              </a:stretch>
            </p:blipFill>
            <p:spPr>
              <a:xfrm>
                <a:off x="5845952" y="2814057"/>
                <a:ext cx="18000" cy="18000"/>
              </a:xfrm>
              <a:prstGeom prst="rect">
                <a:avLst/>
              </a:prstGeom>
            </p:spPr>
          </p:pic>
        </mc:Fallback>
      </mc:AlternateContent>
      <p:pic>
        <p:nvPicPr>
          <p:cNvPr id="1026" name="Picture 2">
            <a:extLst>
              <a:ext uri="{FF2B5EF4-FFF2-40B4-BE49-F238E27FC236}">
                <a16:creationId xmlns:a16="http://schemas.microsoft.com/office/drawing/2014/main" id="{F66AB0A5-140A-461F-9617-9DC96537D19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4516" y="100007"/>
            <a:ext cx="5410200" cy="289986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40E0A25-AA12-45C8-8151-5EFD8B748AB7}"/>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
        <p:nvSpPr>
          <p:cNvPr id="7" name="TextBox 6">
            <a:extLst>
              <a:ext uri="{FF2B5EF4-FFF2-40B4-BE49-F238E27FC236}">
                <a16:creationId xmlns:a16="http://schemas.microsoft.com/office/drawing/2014/main" id="{61CB50EF-3E09-4343-A37C-68EA7956C52B}"/>
              </a:ext>
            </a:extLst>
          </p:cNvPr>
          <p:cNvSpPr txBox="1"/>
          <p:nvPr/>
        </p:nvSpPr>
        <p:spPr>
          <a:xfrm>
            <a:off x="7764379" y="699077"/>
            <a:ext cx="1090683" cy="400110"/>
          </a:xfrm>
          <a:prstGeom prst="rect">
            <a:avLst/>
          </a:prstGeom>
          <a:noFill/>
        </p:spPr>
        <p:txBody>
          <a:bodyPr wrap="none" rtlCol="0">
            <a:spAutoFit/>
          </a:bodyPr>
          <a:lstStyle/>
          <a:p>
            <a:r>
              <a:rPr lang="en-US" sz="2000" dirty="0"/>
              <a:t>10 Mbps</a:t>
            </a:r>
          </a:p>
        </p:txBody>
      </p:sp>
      <p:sp>
        <p:nvSpPr>
          <p:cNvPr id="10" name="TextBox 9">
            <a:extLst>
              <a:ext uri="{FF2B5EF4-FFF2-40B4-BE49-F238E27FC236}">
                <a16:creationId xmlns:a16="http://schemas.microsoft.com/office/drawing/2014/main" id="{500AD312-F061-4694-A1A7-1F55A29CC149}"/>
              </a:ext>
            </a:extLst>
          </p:cNvPr>
          <p:cNvSpPr txBox="1"/>
          <p:nvPr/>
        </p:nvSpPr>
        <p:spPr>
          <a:xfrm>
            <a:off x="7809116" y="2220629"/>
            <a:ext cx="1090683" cy="400110"/>
          </a:xfrm>
          <a:prstGeom prst="rect">
            <a:avLst/>
          </a:prstGeom>
          <a:noFill/>
        </p:spPr>
        <p:txBody>
          <a:bodyPr wrap="none" rtlCol="0">
            <a:spAutoFit/>
          </a:bodyPr>
          <a:lstStyle/>
          <a:p>
            <a:r>
              <a:rPr lang="en-US" sz="2000" dirty="0"/>
              <a:t>10 Mbps</a:t>
            </a:r>
          </a:p>
        </p:txBody>
      </p:sp>
      <p:sp>
        <p:nvSpPr>
          <p:cNvPr id="11" name="TextBox 10">
            <a:extLst>
              <a:ext uri="{FF2B5EF4-FFF2-40B4-BE49-F238E27FC236}">
                <a16:creationId xmlns:a16="http://schemas.microsoft.com/office/drawing/2014/main" id="{85573397-8ED3-4D55-8BDE-3F903D95E242}"/>
              </a:ext>
            </a:extLst>
          </p:cNvPr>
          <p:cNvSpPr txBox="1"/>
          <p:nvPr/>
        </p:nvSpPr>
        <p:spPr>
          <a:xfrm>
            <a:off x="9643494" y="878157"/>
            <a:ext cx="1220527" cy="400110"/>
          </a:xfrm>
          <a:prstGeom prst="rect">
            <a:avLst/>
          </a:prstGeom>
          <a:noFill/>
        </p:spPr>
        <p:txBody>
          <a:bodyPr wrap="none" rtlCol="0">
            <a:spAutoFit/>
          </a:bodyPr>
          <a:lstStyle/>
          <a:p>
            <a:r>
              <a:rPr lang="en-US" sz="2000" dirty="0"/>
              <a:t>100 Mbps</a:t>
            </a:r>
          </a:p>
        </p:txBody>
      </p:sp>
    </p:spTree>
    <p:extLst>
      <p:ext uri="{BB962C8B-B14F-4D97-AF65-F5344CB8AC3E}">
        <p14:creationId xmlns:p14="http://schemas.microsoft.com/office/powerpoint/2010/main" val="33231557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1693F-C38E-422E-92DC-0EA79DF477D4}"/>
              </a:ext>
            </a:extLst>
          </p:cNvPr>
          <p:cNvSpPr>
            <a:spLocks noGrp="1"/>
          </p:cNvSpPr>
          <p:nvPr>
            <p:ph type="title"/>
          </p:nvPr>
        </p:nvSpPr>
        <p:spPr>
          <a:xfrm>
            <a:off x="838200" y="451821"/>
            <a:ext cx="5676316" cy="894622"/>
          </a:xfrm>
        </p:spPr>
        <p:txBody>
          <a:bodyPr>
            <a:normAutofit fontScale="90000"/>
          </a:bodyPr>
          <a:lstStyle/>
          <a:p>
            <a:r>
              <a:rPr lang="en-US" dirty="0"/>
              <a:t>Midterm Question 1.4-01e</a:t>
            </a:r>
            <a:br>
              <a:rPr lang="en-US" dirty="0"/>
            </a:br>
            <a:r>
              <a:rPr lang="en-US" dirty="0"/>
              <a:t>variation </a:t>
            </a:r>
          </a:p>
        </p:txBody>
      </p:sp>
      <p:sp>
        <p:nvSpPr>
          <p:cNvPr id="3" name="Content Placeholder 2">
            <a:extLst>
              <a:ext uri="{FF2B5EF4-FFF2-40B4-BE49-F238E27FC236}">
                <a16:creationId xmlns:a16="http://schemas.microsoft.com/office/drawing/2014/main" id="{42AC996C-77D3-449D-86A4-FF2DC6C1D92F}"/>
              </a:ext>
            </a:extLst>
          </p:cNvPr>
          <p:cNvSpPr>
            <a:spLocks noGrp="1"/>
          </p:cNvSpPr>
          <p:nvPr>
            <p:ph sz="half" idx="1"/>
          </p:nvPr>
        </p:nvSpPr>
        <p:spPr>
          <a:xfrm>
            <a:off x="609600" y="1825624"/>
            <a:ext cx="5410200" cy="4982589"/>
          </a:xfrm>
        </p:spPr>
        <p:txBody>
          <a:bodyPr>
            <a:normAutofit fontScale="85000" lnSpcReduction="10000"/>
          </a:bodyPr>
          <a:lstStyle/>
          <a:p>
            <a:r>
              <a:rPr lang="en-US" dirty="0"/>
              <a:t>1.4-01e. Performance: Maximum end-end throughput. Consider the scenario shown below, with two clients sending to a server.  The links attached to clients each have a capacity of  R1 = 10 Mbps, R2  = 20 Mbps.  The link from the router to the server has a capacity of and R3 = 100 Mbps, which is shared evenly between the two sources when they are each sending at their maximum rate.</a:t>
            </a:r>
          </a:p>
          <a:p>
            <a:r>
              <a:rPr lang="en-US" dirty="0"/>
              <a:t>What is the maximum achievable end-end throughput (in Mbps, give an integer value) for each client-to-server pair, assuming that the client is trying to send at its maximum rate?</a:t>
            </a:r>
          </a:p>
        </p:txBody>
      </p:sp>
      <p:sp>
        <p:nvSpPr>
          <p:cNvPr id="4" name="Content Placeholder 3">
            <a:extLst>
              <a:ext uri="{FF2B5EF4-FFF2-40B4-BE49-F238E27FC236}">
                <a16:creationId xmlns:a16="http://schemas.microsoft.com/office/drawing/2014/main" id="{30D0177F-1E5F-4503-AB0F-39ED1CC5C6FB}"/>
              </a:ext>
            </a:extLst>
          </p:cNvPr>
          <p:cNvSpPr>
            <a:spLocks noGrp="1"/>
          </p:cNvSpPr>
          <p:nvPr>
            <p:ph sz="half" idx="2"/>
          </p:nvPr>
        </p:nvSpPr>
        <p:spPr>
          <a:xfrm>
            <a:off x="6172200" y="2999874"/>
            <a:ext cx="5790616" cy="3607949"/>
          </a:xfrm>
        </p:spPr>
        <p:txBody>
          <a:bodyPr>
            <a:normAutofit fontScale="85000" lnSpcReduction="10000"/>
          </a:bodyPr>
          <a:lstStyle/>
          <a:p>
            <a:r>
              <a:rPr lang="en-US" dirty="0"/>
              <a:t>For client on top, the maximum achievable end-end throughput is min (R1, R3/2) = min (10, 100/2) = 10 Mbps. </a:t>
            </a:r>
          </a:p>
          <a:p>
            <a:r>
              <a:rPr lang="en-US" dirty="0"/>
              <a:t>For client on bottom, the maximum achievable end-end throughput is min (R1, R3/2) = min (20, 100/2) = 20 Mbps. </a:t>
            </a:r>
          </a:p>
          <a:p>
            <a:r>
              <a:rPr lang="en-US" dirty="0"/>
              <a:t>The shared 100 Mbps link is fairly shared among two end-to-end connections (R1, R3) and (R2, R3), hence each end-to-end connection gets 100/2=50 </a:t>
            </a:r>
            <a:r>
              <a:rPr lang="en-US"/>
              <a:t>Mbps.</a:t>
            </a:r>
            <a:endParaRPr lang="en-US" dirty="0"/>
          </a:p>
        </p:txBody>
      </p:sp>
      <p:sp>
        <p:nvSpPr>
          <p:cNvPr id="5" name="Slide Number Placeholder 4">
            <a:extLst>
              <a:ext uri="{FF2B5EF4-FFF2-40B4-BE49-F238E27FC236}">
                <a16:creationId xmlns:a16="http://schemas.microsoft.com/office/drawing/2014/main" id="{BFE4DBDA-1D7B-4078-B4C5-6CD90E77DE2B}"/>
              </a:ext>
            </a:extLst>
          </p:cNvPr>
          <p:cNvSpPr>
            <a:spLocks noGrp="1"/>
          </p:cNvSpPr>
          <p:nvPr>
            <p:ph type="sldNum" sz="quarter" idx="4"/>
          </p:nvPr>
        </p:nvSpPr>
        <p:spPr/>
        <p:txBody>
          <a:bodyPr/>
          <a:lstStyle/>
          <a:p>
            <a:r>
              <a:rPr lang="en-US"/>
              <a:t>Introduction: 1-</a:t>
            </a:r>
            <a:fld id="{C4204591-24BD-A542-B9D5-F8D8A88D2FEE}" type="slidenum">
              <a:rPr lang="en-US" smtClean="0"/>
              <a:pPr/>
              <a:t>15</a:t>
            </a:fld>
            <a:endParaRPr lang="en-US" dirty="0"/>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E39D09D7-8D3B-424A-A105-B03067B8ED29}"/>
                  </a:ext>
                </a:extLst>
              </p14:cNvPr>
              <p14:cNvContentPartPr/>
              <p14:nvPr/>
            </p14:nvContentPartPr>
            <p14:xfrm>
              <a:off x="5854952" y="2823057"/>
              <a:ext cx="360" cy="360"/>
            </p14:xfrm>
          </p:contentPart>
        </mc:Choice>
        <mc:Fallback xmlns="">
          <p:pic>
            <p:nvPicPr>
              <p:cNvPr id="6" name="Ink 5">
                <a:extLst>
                  <a:ext uri="{FF2B5EF4-FFF2-40B4-BE49-F238E27FC236}">
                    <a16:creationId xmlns:a16="http://schemas.microsoft.com/office/drawing/2014/main" id="{E39D09D7-8D3B-424A-A105-B03067B8ED29}"/>
                  </a:ext>
                </a:extLst>
              </p:cNvPr>
              <p:cNvPicPr/>
              <p:nvPr/>
            </p:nvPicPr>
            <p:blipFill>
              <a:blip r:embed="rId4"/>
              <a:stretch>
                <a:fillRect/>
              </a:stretch>
            </p:blipFill>
            <p:spPr>
              <a:xfrm>
                <a:off x="5845952" y="2814057"/>
                <a:ext cx="18000" cy="18000"/>
              </a:xfrm>
              <a:prstGeom prst="rect">
                <a:avLst/>
              </a:prstGeom>
            </p:spPr>
          </p:pic>
        </mc:Fallback>
      </mc:AlternateContent>
      <p:pic>
        <p:nvPicPr>
          <p:cNvPr id="1026" name="Picture 2">
            <a:extLst>
              <a:ext uri="{FF2B5EF4-FFF2-40B4-BE49-F238E27FC236}">
                <a16:creationId xmlns:a16="http://schemas.microsoft.com/office/drawing/2014/main" id="{F66AB0A5-140A-461F-9617-9DC96537D19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4516" y="100007"/>
            <a:ext cx="5410200" cy="289986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40E0A25-AA12-45C8-8151-5EFD8B748AB7}"/>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
        <p:nvSpPr>
          <p:cNvPr id="7" name="TextBox 6">
            <a:extLst>
              <a:ext uri="{FF2B5EF4-FFF2-40B4-BE49-F238E27FC236}">
                <a16:creationId xmlns:a16="http://schemas.microsoft.com/office/drawing/2014/main" id="{61CB50EF-3E09-4343-A37C-68EA7956C52B}"/>
              </a:ext>
            </a:extLst>
          </p:cNvPr>
          <p:cNvSpPr txBox="1"/>
          <p:nvPr/>
        </p:nvSpPr>
        <p:spPr>
          <a:xfrm>
            <a:off x="7764379" y="699077"/>
            <a:ext cx="1090683" cy="400110"/>
          </a:xfrm>
          <a:prstGeom prst="rect">
            <a:avLst/>
          </a:prstGeom>
          <a:noFill/>
        </p:spPr>
        <p:txBody>
          <a:bodyPr wrap="none" rtlCol="0">
            <a:spAutoFit/>
          </a:bodyPr>
          <a:lstStyle/>
          <a:p>
            <a:r>
              <a:rPr lang="en-US" sz="2000" dirty="0"/>
              <a:t>10 Mbps</a:t>
            </a:r>
          </a:p>
        </p:txBody>
      </p:sp>
      <p:sp>
        <p:nvSpPr>
          <p:cNvPr id="10" name="TextBox 9">
            <a:extLst>
              <a:ext uri="{FF2B5EF4-FFF2-40B4-BE49-F238E27FC236}">
                <a16:creationId xmlns:a16="http://schemas.microsoft.com/office/drawing/2014/main" id="{500AD312-F061-4694-A1A7-1F55A29CC149}"/>
              </a:ext>
            </a:extLst>
          </p:cNvPr>
          <p:cNvSpPr txBox="1"/>
          <p:nvPr/>
        </p:nvSpPr>
        <p:spPr>
          <a:xfrm>
            <a:off x="7809116" y="2220629"/>
            <a:ext cx="1090683" cy="400110"/>
          </a:xfrm>
          <a:prstGeom prst="rect">
            <a:avLst/>
          </a:prstGeom>
          <a:noFill/>
        </p:spPr>
        <p:txBody>
          <a:bodyPr wrap="none" rtlCol="0">
            <a:spAutoFit/>
          </a:bodyPr>
          <a:lstStyle/>
          <a:p>
            <a:r>
              <a:rPr lang="en-US" sz="2000" dirty="0"/>
              <a:t>20 Mbps</a:t>
            </a:r>
          </a:p>
        </p:txBody>
      </p:sp>
      <p:sp>
        <p:nvSpPr>
          <p:cNvPr id="11" name="TextBox 10">
            <a:extLst>
              <a:ext uri="{FF2B5EF4-FFF2-40B4-BE49-F238E27FC236}">
                <a16:creationId xmlns:a16="http://schemas.microsoft.com/office/drawing/2014/main" id="{85573397-8ED3-4D55-8BDE-3F903D95E242}"/>
              </a:ext>
            </a:extLst>
          </p:cNvPr>
          <p:cNvSpPr txBox="1"/>
          <p:nvPr/>
        </p:nvSpPr>
        <p:spPr>
          <a:xfrm>
            <a:off x="9643494" y="878157"/>
            <a:ext cx="1220527" cy="400110"/>
          </a:xfrm>
          <a:prstGeom prst="rect">
            <a:avLst/>
          </a:prstGeom>
          <a:noFill/>
        </p:spPr>
        <p:txBody>
          <a:bodyPr wrap="none" rtlCol="0">
            <a:spAutoFit/>
          </a:bodyPr>
          <a:lstStyle/>
          <a:p>
            <a:r>
              <a:rPr lang="en-US" sz="2000" dirty="0"/>
              <a:t>100 Mbps</a:t>
            </a:r>
          </a:p>
        </p:txBody>
      </p:sp>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9B5AB72F-5C05-4CB6-BF2E-50288486D9D5}"/>
                  </a:ext>
                </a:extLst>
              </p14:cNvPr>
              <p14:cNvContentPartPr/>
              <p14:nvPr/>
            </p14:nvContentPartPr>
            <p14:xfrm>
              <a:off x="2790992" y="2694537"/>
              <a:ext cx="360" cy="360"/>
            </p14:xfrm>
          </p:contentPart>
        </mc:Choice>
        <mc:Fallback xmlns="">
          <p:pic>
            <p:nvPicPr>
              <p:cNvPr id="9" name="Ink 8">
                <a:extLst>
                  <a:ext uri="{FF2B5EF4-FFF2-40B4-BE49-F238E27FC236}">
                    <a16:creationId xmlns:a16="http://schemas.microsoft.com/office/drawing/2014/main" id="{9B5AB72F-5C05-4CB6-BF2E-50288486D9D5}"/>
                  </a:ext>
                </a:extLst>
              </p:cNvPr>
              <p:cNvPicPr/>
              <p:nvPr/>
            </p:nvPicPr>
            <p:blipFill>
              <a:blip r:embed="rId4"/>
              <a:stretch>
                <a:fillRect/>
              </a:stretch>
            </p:blipFill>
            <p:spPr>
              <a:xfrm>
                <a:off x="2782352" y="268553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2" name="Ink 11">
                <a:extLst>
                  <a:ext uri="{FF2B5EF4-FFF2-40B4-BE49-F238E27FC236}">
                    <a16:creationId xmlns:a16="http://schemas.microsoft.com/office/drawing/2014/main" id="{D9E92131-8C36-467D-A07B-0334E4B4B337}"/>
                  </a:ext>
                </a:extLst>
              </p14:cNvPr>
              <p14:cNvContentPartPr/>
              <p14:nvPr/>
            </p14:nvContentPartPr>
            <p14:xfrm>
              <a:off x="2886752" y="2758617"/>
              <a:ext cx="360" cy="360"/>
            </p14:xfrm>
          </p:contentPart>
        </mc:Choice>
        <mc:Fallback xmlns="">
          <p:pic>
            <p:nvPicPr>
              <p:cNvPr id="12" name="Ink 11">
                <a:extLst>
                  <a:ext uri="{FF2B5EF4-FFF2-40B4-BE49-F238E27FC236}">
                    <a16:creationId xmlns:a16="http://schemas.microsoft.com/office/drawing/2014/main" id="{D9E92131-8C36-467D-A07B-0334E4B4B337}"/>
                  </a:ext>
                </a:extLst>
              </p:cNvPr>
              <p:cNvPicPr/>
              <p:nvPr/>
            </p:nvPicPr>
            <p:blipFill>
              <a:blip r:embed="rId4"/>
              <a:stretch>
                <a:fillRect/>
              </a:stretch>
            </p:blipFill>
            <p:spPr>
              <a:xfrm>
                <a:off x="2878112" y="274997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3" name="Ink 12">
                <a:extLst>
                  <a:ext uri="{FF2B5EF4-FFF2-40B4-BE49-F238E27FC236}">
                    <a16:creationId xmlns:a16="http://schemas.microsoft.com/office/drawing/2014/main" id="{671A6AB0-E7BB-4A3E-ABF1-F6B02EBA0AB3}"/>
                  </a:ext>
                </a:extLst>
              </p14:cNvPr>
              <p14:cNvContentPartPr/>
              <p14:nvPr/>
            </p14:nvContentPartPr>
            <p14:xfrm>
              <a:off x="4154672" y="2855097"/>
              <a:ext cx="360" cy="360"/>
            </p14:xfrm>
          </p:contentPart>
        </mc:Choice>
        <mc:Fallback xmlns="">
          <p:pic>
            <p:nvPicPr>
              <p:cNvPr id="13" name="Ink 12">
                <a:extLst>
                  <a:ext uri="{FF2B5EF4-FFF2-40B4-BE49-F238E27FC236}">
                    <a16:creationId xmlns:a16="http://schemas.microsoft.com/office/drawing/2014/main" id="{671A6AB0-E7BB-4A3E-ABF1-F6B02EBA0AB3}"/>
                  </a:ext>
                </a:extLst>
              </p:cNvPr>
              <p:cNvPicPr/>
              <p:nvPr/>
            </p:nvPicPr>
            <p:blipFill>
              <a:blip r:embed="rId4"/>
              <a:stretch>
                <a:fillRect/>
              </a:stretch>
            </p:blipFill>
            <p:spPr>
              <a:xfrm>
                <a:off x="4146032" y="2846097"/>
                <a:ext cx="18000" cy="18000"/>
              </a:xfrm>
              <a:prstGeom prst="rect">
                <a:avLst/>
              </a:prstGeom>
            </p:spPr>
          </p:pic>
        </mc:Fallback>
      </mc:AlternateContent>
    </p:spTree>
    <p:extLst>
      <p:ext uri="{BB962C8B-B14F-4D97-AF65-F5344CB8AC3E}">
        <p14:creationId xmlns:p14="http://schemas.microsoft.com/office/powerpoint/2010/main" val="2749406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F22ED-37E6-4035-812B-1E8BC9C40AD6}"/>
              </a:ext>
            </a:extLst>
          </p:cNvPr>
          <p:cNvSpPr>
            <a:spLocks noGrp="1"/>
          </p:cNvSpPr>
          <p:nvPr>
            <p:ph type="title"/>
          </p:nvPr>
        </p:nvSpPr>
        <p:spPr>
          <a:xfrm>
            <a:off x="673768" y="451821"/>
            <a:ext cx="5662864" cy="894622"/>
          </a:xfrm>
        </p:spPr>
        <p:txBody>
          <a:bodyPr>
            <a:normAutofit fontScale="90000"/>
          </a:bodyPr>
          <a:lstStyle/>
          <a:p>
            <a:r>
              <a:rPr lang="en-US" dirty="0"/>
              <a:t>Midterm Question 1.4-02a</a:t>
            </a:r>
          </a:p>
        </p:txBody>
      </p:sp>
      <p:sp>
        <p:nvSpPr>
          <p:cNvPr id="3" name="Content Placeholder 2">
            <a:extLst>
              <a:ext uri="{FF2B5EF4-FFF2-40B4-BE49-F238E27FC236}">
                <a16:creationId xmlns:a16="http://schemas.microsoft.com/office/drawing/2014/main" id="{F2B8676C-9679-44F2-BCB3-BE98A23F06B6}"/>
              </a:ext>
            </a:extLst>
          </p:cNvPr>
          <p:cNvSpPr>
            <a:spLocks noGrp="1"/>
          </p:cNvSpPr>
          <p:nvPr>
            <p:ph sz="half" idx="1"/>
          </p:nvPr>
        </p:nvSpPr>
        <p:spPr>
          <a:xfrm>
            <a:off x="838200" y="1346444"/>
            <a:ext cx="5181600" cy="5511556"/>
          </a:xfrm>
        </p:spPr>
        <p:txBody>
          <a:bodyPr>
            <a:normAutofit fontScale="85000" lnSpcReduction="20000"/>
          </a:bodyPr>
          <a:lstStyle/>
          <a:p>
            <a:r>
              <a:rPr lang="en-US" dirty="0"/>
              <a:t>Consider the scenario shown in Figure 1 in which a server is connected to a router by a 100Mbps link with a 50ms propagation delay. Initially this router is also connected to two routers, each over a 50Mbps link with a 200ms propagation delay. A 1Gbps link connects a host and a cache (if present) to each of these routers and we assume that this link has 0 propagation delay. All packets in the network are 20,000 bits long.</a:t>
            </a:r>
          </a:p>
          <a:p>
            <a:r>
              <a:rPr lang="en-US" dirty="0"/>
              <a:t>What is the end-­to­‐end delay (in msec) from when a packet is transmitted by the server to when it is received by the client? In this case, we assume there are no caches, there’s no queuing delay at the routers, and the packet processing delays at routers and nodes are all 0. </a:t>
            </a:r>
          </a:p>
        </p:txBody>
      </p:sp>
      <p:sp>
        <p:nvSpPr>
          <p:cNvPr id="4" name="Content Placeholder 3">
            <a:extLst>
              <a:ext uri="{FF2B5EF4-FFF2-40B4-BE49-F238E27FC236}">
                <a16:creationId xmlns:a16="http://schemas.microsoft.com/office/drawing/2014/main" id="{F7F685AB-D027-4B53-B120-FDB2B98FA496}"/>
              </a:ext>
            </a:extLst>
          </p:cNvPr>
          <p:cNvSpPr>
            <a:spLocks noGrp="1"/>
          </p:cNvSpPr>
          <p:nvPr>
            <p:ph sz="half" idx="2"/>
          </p:nvPr>
        </p:nvSpPr>
        <p:spPr>
          <a:xfrm>
            <a:off x="6172200" y="3785937"/>
            <a:ext cx="5181600" cy="3022277"/>
          </a:xfrm>
        </p:spPr>
        <p:txBody>
          <a:bodyPr>
            <a:normAutofit fontScale="85000" lnSpcReduction="20000"/>
          </a:bodyPr>
          <a:lstStyle/>
          <a:p>
            <a:r>
              <a:rPr lang="en-US" dirty="0"/>
              <a:t>ANS: If all packets are 20,000 bits long it takes 200 </a:t>
            </a:r>
            <a:r>
              <a:rPr lang="en-US" dirty="0" err="1"/>
              <a:t>usec</a:t>
            </a:r>
            <a:r>
              <a:rPr lang="en-US" dirty="0"/>
              <a:t> to send the packet over the 100Mbps link, 400 </a:t>
            </a:r>
            <a:r>
              <a:rPr lang="en-US" dirty="0" err="1"/>
              <a:t>usec</a:t>
            </a:r>
            <a:r>
              <a:rPr lang="en-US" dirty="0"/>
              <a:t> to send over the 50Mbps link, and 20 </a:t>
            </a:r>
            <a:r>
              <a:rPr lang="en-US" dirty="0" err="1"/>
              <a:t>usec</a:t>
            </a:r>
            <a:r>
              <a:rPr lang="en-US" dirty="0"/>
              <a:t> to send over the 1Gbps link. </a:t>
            </a:r>
          </a:p>
          <a:p>
            <a:r>
              <a:rPr lang="en-US" dirty="0"/>
              <a:t>Sum of the three-link transmission is 620 </a:t>
            </a:r>
            <a:r>
              <a:rPr lang="en-US" dirty="0" err="1"/>
              <a:t>usec</a:t>
            </a:r>
            <a:r>
              <a:rPr lang="en-US" dirty="0"/>
              <a:t>. Thus, the total end-to-end delay is 250 </a:t>
            </a:r>
            <a:r>
              <a:rPr lang="en-US" dirty="0" err="1"/>
              <a:t>ms</a:t>
            </a:r>
            <a:r>
              <a:rPr lang="en-US" dirty="0"/>
              <a:t> + 620 </a:t>
            </a:r>
            <a:r>
              <a:rPr lang="en-US" dirty="0" err="1"/>
              <a:t>usec</a:t>
            </a:r>
            <a:r>
              <a:rPr lang="en-US" dirty="0"/>
              <a:t> = 250.62 msec.</a:t>
            </a:r>
          </a:p>
        </p:txBody>
      </p:sp>
      <p:sp>
        <p:nvSpPr>
          <p:cNvPr id="5" name="Slide Number Placeholder 4">
            <a:extLst>
              <a:ext uri="{FF2B5EF4-FFF2-40B4-BE49-F238E27FC236}">
                <a16:creationId xmlns:a16="http://schemas.microsoft.com/office/drawing/2014/main" id="{C26BE9EC-68F9-4414-BE16-054B52230776}"/>
              </a:ext>
            </a:extLst>
          </p:cNvPr>
          <p:cNvSpPr>
            <a:spLocks noGrp="1"/>
          </p:cNvSpPr>
          <p:nvPr>
            <p:ph type="sldNum" sz="quarter" idx="4"/>
          </p:nvPr>
        </p:nvSpPr>
        <p:spPr/>
        <p:txBody>
          <a:bodyPr/>
          <a:lstStyle/>
          <a:p>
            <a:r>
              <a:rPr lang="en-US"/>
              <a:t>Introduction: 1-</a:t>
            </a:r>
            <a:fld id="{C4204591-24BD-A542-B9D5-F8D8A88D2FEE}" type="slidenum">
              <a:rPr lang="en-US" smtClean="0"/>
              <a:pPr/>
              <a:t>16</a:t>
            </a:fld>
            <a:endParaRPr lang="en-US" dirty="0"/>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96D8F998-432C-4A41-BBEF-67AB4A478786}"/>
                  </a:ext>
                </a:extLst>
              </p14:cNvPr>
              <p14:cNvContentPartPr/>
              <p14:nvPr/>
            </p14:nvContentPartPr>
            <p14:xfrm>
              <a:off x="5550032" y="624897"/>
              <a:ext cx="360" cy="360"/>
            </p14:xfrm>
          </p:contentPart>
        </mc:Choice>
        <mc:Fallback xmlns="">
          <p:pic>
            <p:nvPicPr>
              <p:cNvPr id="6" name="Ink 5">
                <a:extLst>
                  <a:ext uri="{FF2B5EF4-FFF2-40B4-BE49-F238E27FC236}">
                    <a16:creationId xmlns:a16="http://schemas.microsoft.com/office/drawing/2014/main" id="{96D8F998-432C-4A41-BBEF-67AB4A478786}"/>
                  </a:ext>
                </a:extLst>
              </p:cNvPr>
              <p:cNvPicPr/>
              <p:nvPr/>
            </p:nvPicPr>
            <p:blipFill>
              <a:blip r:embed="rId3"/>
              <a:stretch>
                <a:fillRect/>
              </a:stretch>
            </p:blipFill>
            <p:spPr>
              <a:xfrm>
                <a:off x="5541032" y="61625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640A62D0-82F8-4CD4-9F6F-1195B827C41B}"/>
                  </a:ext>
                </a:extLst>
              </p14:cNvPr>
              <p14:cNvContentPartPr/>
              <p14:nvPr/>
            </p14:nvContentPartPr>
            <p14:xfrm>
              <a:off x="5807072" y="769257"/>
              <a:ext cx="360" cy="360"/>
            </p14:xfrm>
          </p:contentPart>
        </mc:Choice>
        <mc:Fallback xmlns="">
          <p:pic>
            <p:nvPicPr>
              <p:cNvPr id="7" name="Ink 6">
                <a:extLst>
                  <a:ext uri="{FF2B5EF4-FFF2-40B4-BE49-F238E27FC236}">
                    <a16:creationId xmlns:a16="http://schemas.microsoft.com/office/drawing/2014/main" id="{640A62D0-82F8-4CD4-9F6F-1195B827C41B}"/>
                  </a:ext>
                </a:extLst>
              </p:cNvPr>
              <p:cNvPicPr/>
              <p:nvPr/>
            </p:nvPicPr>
            <p:blipFill>
              <a:blip r:embed="rId3"/>
              <a:stretch>
                <a:fillRect/>
              </a:stretch>
            </p:blipFill>
            <p:spPr>
              <a:xfrm>
                <a:off x="5798072" y="76061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DE675B20-89E1-4D27-933B-98606F59FBD5}"/>
                  </a:ext>
                </a:extLst>
              </p14:cNvPr>
              <p14:cNvContentPartPr/>
              <p14:nvPr/>
            </p14:nvContentPartPr>
            <p14:xfrm>
              <a:off x="3192032" y="2534337"/>
              <a:ext cx="360" cy="360"/>
            </p14:xfrm>
          </p:contentPart>
        </mc:Choice>
        <mc:Fallback xmlns="">
          <p:pic>
            <p:nvPicPr>
              <p:cNvPr id="8" name="Ink 7">
                <a:extLst>
                  <a:ext uri="{FF2B5EF4-FFF2-40B4-BE49-F238E27FC236}">
                    <a16:creationId xmlns:a16="http://schemas.microsoft.com/office/drawing/2014/main" id="{DE675B20-89E1-4D27-933B-98606F59FBD5}"/>
                  </a:ext>
                </a:extLst>
              </p:cNvPr>
              <p:cNvPicPr/>
              <p:nvPr/>
            </p:nvPicPr>
            <p:blipFill>
              <a:blip r:embed="rId3"/>
              <a:stretch>
                <a:fillRect/>
              </a:stretch>
            </p:blipFill>
            <p:spPr>
              <a:xfrm>
                <a:off x="3183032" y="252533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C0089B61-CEF3-4A8A-B3DC-36179B12D810}"/>
                  </a:ext>
                </a:extLst>
              </p14:cNvPr>
              <p14:cNvContentPartPr/>
              <p14:nvPr/>
            </p14:nvContentPartPr>
            <p14:xfrm>
              <a:off x="1523432" y="2068497"/>
              <a:ext cx="360" cy="360"/>
            </p14:xfrm>
          </p:contentPart>
        </mc:Choice>
        <mc:Fallback xmlns="">
          <p:pic>
            <p:nvPicPr>
              <p:cNvPr id="9" name="Ink 8">
                <a:extLst>
                  <a:ext uri="{FF2B5EF4-FFF2-40B4-BE49-F238E27FC236}">
                    <a16:creationId xmlns:a16="http://schemas.microsoft.com/office/drawing/2014/main" id="{C0089B61-CEF3-4A8A-B3DC-36179B12D810}"/>
                  </a:ext>
                </a:extLst>
              </p:cNvPr>
              <p:cNvPicPr/>
              <p:nvPr/>
            </p:nvPicPr>
            <p:blipFill>
              <a:blip r:embed="rId3"/>
              <a:stretch>
                <a:fillRect/>
              </a:stretch>
            </p:blipFill>
            <p:spPr>
              <a:xfrm>
                <a:off x="1514432" y="2059857"/>
                <a:ext cx="18000" cy="18000"/>
              </a:xfrm>
              <a:prstGeom prst="rect">
                <a:avLst/>
              </a:prstGeom>
            </p:spPr>
          </p:pic>
        </mc:Fallback>
      </mc:AlternateContent>
      <p:sp>
        <p:nvSpPr>
          <p:cNvPr id="12" name="AutoShape 4">
            <a:extLst>
              <a:ext uri="{FF2B5EF4-FFF2-40B4-BE49-F238E27FC236}">
                <a16:creationId xmlns:a16="http://schemas.microsoft.com/office/drawing/2014/main" id="{6B92C2C3-DB8F-435E-88E5-BDB35A55DC5D}"/>
              </a:ext>
            </a:extLst>
          </p:cNvPr>
          <p:cNvSpPr>
            <a:spLocks noChangeAspect="1" noChangeArrowheads="1"/>
          </p:cNvSpPr>
          <p:nvPr/>
        </p:nvSpPr>
        <p:spPr bwMode="auto">
          <a:xfrm>
            <a:off x="4319588" y="1766888"/>
            <a:ext cx="3552825" cy="33242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 name="Picture 15">
            <a:extLst>
              <a:ext uri="{FF2B5EF4-FFF2-40B4-BE49-F238E27FC236}">
                <a16:creationId xmlns:a16="http://schemas.microsoft.com/office/drawing/2014/main" id="{AC1F5761-15A8-42FC-ACC1-15EF84C22131}"/>
              </a:ext>
            </a:extLst>
          </p:cNvPr>
          <p:cNvPicPr>
            <a:picLocks noChangeAspect="1"/>
          </p:cNvPicPr>
          <p:nvPr/>
        </p:nvPicPr>
        <p:blipFill>
          <a:blip r:embed="rId7"/>
          <a:stretch>
            <a:fillRect/>
          </a:stretch>
        </p:blipFill>
        <p:spPr>
          <a:xfrm>
            <a:off x="6543657" y="-58933"/>
            <a:ext cx="3962541" cy="3710379"/>
          </a:xfrm>
          <a:prstGeom prst="rect">
            <a:avLst/>
          </a:prstGeom>
        </p:spPr>
      </p:pic>
    </p:spTree>
    <p:extLst>
      <p:ext uri="{BB962C8B-B14F-4D97-AF65-F5344CB8AC3E}">
        <p14:creationId xmlns:p14="http://schemas.microsoft.com/office/powerpoint/2010/main" val="15333118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F22ED-37E6-4035-812B-1E8BC9C40AD6}"/>
              </a:ext>
            </a:extLst>
          </p:cNvPr>
          <p:cNvSpPr>
            <a:spLocks noGrp="1"/>
          </p:cNvSpPr>
          <p:nvPr>
            <p:ph type="title"/>
          </p:nvPr>
        </p:nvSpPr>
        <p:spPr>
          <a:xfrm>
            <a:off x="838200" y="451821"/>
            <a:ext cx="5334000" cy="894622"/>
          </a:xfrm>
        </p:spPr>
        <p:txBody>
          <a:bodyPr>
            <a:noAutofit/>
          </a:bodyPr>
          <a:lstStyle/>
          <a:p>
            <a:r>
              <a:rPr lang="en-US" sz="3600" dirty="0"/>
              <a:t>Midterm Question 1.4-02b</a:t>
            </a:r>
          </a:p>
        </p:txBody>
      </p:sp>
      <p:sp>
        <p:nvSpPr>
          <p:cNvPr id="3" name="Content Placeholder 2">
            <a:extLst>
              <a:ext uri="{FF2B5EF4-FFF2-40B4-BE49-F238E27FC236}">
                <a16:creationId xmlns:a16="http://schemas.microsoft.com/office/drawing/2014/main" id="{F2B8676C-9679-44F2-BCB3-BE98A23F06B6}"/>
              </a:ext>
            </a:extLst>
          </p:cNvPr>
          <p:cNvSpPr>
            <a:spLocks noGrp="1"/>
          </p:cNvSpPr>
          <p:nvPr>
            <p:ph sz="half" idx="1"/>
          </p:nvPr>
        </p:nvSpPr>
        <p:spPr>
          <a:xfrm>
            <a:off x="838200" y="1825624"/>
            <a:ext cx="5181600" cy="5032375"/>
          </a:xfrm>
        </p:spPr>
        <p:txBody>
          <a:bodyPr>
            <a:noAutofit/>
          </a:bodyPr>
          <a:lstStyle/>
          <a:p>
            <a:r>
              <a:rPr lang="en-US" dirty="0"/>
              <a:t>Here we assume that client hosts send requests for files directly to the server (caches are not used or off in this case). What is the maximum rate at which the server can deliver data to a single client if we assume no other clients are making requests?</a:t>
            </a:r>
          </a:p>
        </p:txBody>
      </p:sp>
      <p:sp>
        <p:nvSpPr>
          <p:cNvPr id="4" name="Content Placeholder 3">
            <a:extLst>
              <a:ext uri="{FF2B5EF4-FFF2-40B4-BE49-F238E27FC236}">
                <a16:creationId xmlns:a16="http://schemas.microsoft.com/office/drawing/2014/main" id="{F7F685AB-D027-4B53-B120-FDB2B98FA496}"/>
              </a:ext>
            </a:extLst>
          </p:cNvPr>
          <p:cNvSpPr>
            <a:spLocks noGrp="1"/>
          </p:cNvSpPr>
          <p:nvPr>
            <p:ph sz="half" idx="2"/>
          </p:nvPr>
        </p:nvSpPr>
        <p:spPr>
          <a:xfrm>
            <a:off x="6172200" y="3785937"/>
            <a:ext cx="5181600" cy="3022277"/>
          </a:xfrm>
        </p:spPr>
        <p:txBody>
          <a:bodyPr>
            <a:normAutofit fontScale="85000" lnSpcReduction="20000"/>
          </a:bodyPr>
          <a:lstStyle/>
          <a:p>
            <a:r>
              <a:rPr lang="en-US" dirty="0"/>
              <a:t>Server can send at the max of the bottleneck link bandwidth </a:t>
            </a:r>
            <a:r>
              <a:rPr lang="en-US" dirty="0">
                <a:solidFill>
                  <a:srgbClr val="FF0000"/>
                </a:solidFill>
              </a:rPr>
              <a:t>min(100/2 Mbps, 50 Mbps, 1 Gbps) = 50 Mbps</a:t>
            </a:r>
            <a:r>
              <a:rPr lang="en-US" dirty="0"/>
              <a:t>, since the top link is shared and the other two links are separate for each client and not shared. </a:t>
            </a:r>
          </a:p>
          <a:p>
            <a:r>
              <a:rPr lang="en-US" dirty="0"/>
              <a:t>Suppose we had 10 clients on the bottom, then the bottleneck link bandwidth min(100/10 Mbps, 50 Mbps, 1 Gbps) = 10 Mbps.</a:t>
            </a:r>
          </a:p>
        </p:txBody>
      </p:sp>
      <p:sp>
        <p:nvSpPr>
          <p:cNvPr id="5" name="Slide Number Placeholder 4">
            <a:extLst>
              <a:ext uri="{FF2B5EF4-FFF2-40B4-BE49-F238E27FC236}">
                <a16:creationId xmlns:a16="http://schemas.microsoft.com/office/drawing/2014/main" id="{C26BE9EC-68F9-4414-BE16-054B52230776}"/>
              </a:ext>
            </a:extLst>
          </p:cNvPr>
          <p:cNvSpPr>
            <a:spLocks noGrp="1"/>
          </p:cNvSpPr>
          <p:nvPr>
            <p:ph type="sldNum" sz="quarter" idx="4"/>
          </p:nvPr>
        </p:nvSpPr>
        <p:spPr/>
        <p:txBody>
          <a:bodyPr/>
          <a:lstStyle/>
          <a:p>
            <a:r>
              <a:rPr lang="en-US"/>
              <a:t>Introduction: 1-</a:t>
            </a:r>
            <a:fld id="{C4204591-24BD-A542-B9D5-F8D8A88D2FEE}" type="slidenum">
              <a:rPr lang="en-US" smtClean="0"/>
              <a:pPr/>
              <a:t>17</a:t>
            </a:fld>
            <a:endParaRPr lang="en-US" dirty="0"/>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96D8F998-432C-4A41-BBEF-67AB4A478786}"/>
                  </a:ext>
                </a:extLst>
              </p14:cNvPr>
              <p14:cNvContentPartPr/>
              <p14:nvPr/>
            </p14:nvContentPartPr>
            <p14:xfrm>
              <a:off x="5550032" y="624897"/>
              <a:ext cx="360" cy="360"/>
            </p14:xfrm>
          </p:contentPart>
        </mc:Choice>
        <mc:Fallback xmlns="">
          <p:pic>
            <p:nvPicPr>
              <p:cNvPr id="6" name="Ink 5">
                <a:extLst>
                  <a:ext uri="{FF2B5EF4-FFF2-40B4-BE49-F238E27FC236}">
                    <a16:creationId xmlns:a16="http://schemas.microsoft.com/office/drawing/2014/main" id="{96D8F998-432C-4A41-BBEF-67AB4A478786}"/>
                  </a:ext>
                </a:extLst>
              </p:cNvPr>
              <p:cNvPicPr/>
              <p:nvPr/>
            </p:nvPicPr>
            <p:blipFill>
              <a:blip r:embed="rId3"/>
              <a:stretch>
                <a:fillRect/>
              </a:stretch>
            </p:blipFill>
            <p:spPr>
              <a:xfrm>
                <a:off x="5541032" y="61625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640A62D0-82F8-4CD4-9F6F-1195B827C41B}"/>
                  </a:ext>
                </a:extLst>
              </p14:cNvPr>
              <p14:cNvContentPartPr/>
              <p14:nvPr/>
            </p14:nvContentPartPr>
            <p14:xfrm>
              <a:off x="5807072" y="769257"/>
              <a:ext cx="360" cy="360"/>
            </p14:xfrm>
          </p:contentPart>
        </mc:Choice>
        <mc:Fallback xmlns="">
          <p:pic>
            <p:nvPicPr>
              <p:cNvPr id="7" name="Ink 6">
                <a:extLst>
                  <a:ext uri="{FF2B5EF4-FFF2-40B4-BE49-F238E27FC236}">
                    <a16:creationId xmlns:a16="http://schemas.microsoft.com/office/drawing/2014/main" id="{640A62D0-82F8-4CD4-9F6F-1195B827C41B}"/>
                  </a:ext>
                </a:extLst>
              </p:cNvPr>
              <p:cNvPicPr/>
              <p:nvPr/>
            </p:nvPicPr>
            <p:blipFill>
              <a:blip r:embed="rId3"/>
              <a:stretch>
                <a:fillRect/>
              </a:stretch>
            </p:blipFill>
            <p:spPr>
              <a:xfrm>
                <a:off x="5798072" y="76061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DE675B20-89E1-4D27-933B-98606F59FBD5}"/>
                  </a:ext>
                </a:extLst>
              </p14:cNvPr>
              <p14:cNvContentPartPr/>
              <p14:nvPr/>
            </p14:nvContentPartPr>
            <p14:xfrm>
              <a:off x="3192032" y="2534337"/>
              <a:ext cx="360" cy="360"/>
            </p14:xfrm>
          </p:contentPart>
        </mc:Choice>
        <mc:Fallback xmlns="">
          <p:pic>
            <p:nvPicPr>
              <p:cNvPr id="8" name="Ink 7">
                <a:extLst>
                  <a:ext uri="{FF2B5EF4-FFF2-40B4-BE49-F238E27FC236}">
                    <a16:creationId xmlns:a16="http://schemas.microsoft.com/office/drawing/2014/main" id="{DE675B20-89E1-4D27-933B-98606F59FBD5}"/>
                  </a:ext>
                </a:extLst>
              </p:cNvPr>
              <p:cNvPicPr/>
              <p:nvPr/>
            </p:nvPicPr>
            <p:blipFill>
              <a:blip r:embed="rId3"/>
              <a:stretch>
                <a:fillRect/>
              </a:stretch>
            </p:blipFill>
            <p:spPr>
              <a:xfrm>
                <a:off x="3183032" y="252533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C0089B61-CEF3-4A8A-B3DC-36179B12D810}"/>
                  </a:ext>
                </a:extLst>
              </p14:cNvPr>
              <p14:cNvContentPartPr/>
              <p14:nvPr/>
            </p14:nvContentPartPr>
            <p14:xfrm>
              <a:off x="1523432" y="2068497"/>
              <a:ext cx="360" cy="360"/>
            </p14:xfrm>
          </p:contentPart>
        </mc:Choice>
        <mc:Fallback xmlns="">
          <p:pic>
            <p:nvPicPr>
              <p:cNvPr id="9" name="Ink 8">
                <a:extLst>
                  <a:ext uri="{FF2B5EF4-FFF2-40B4-BE49-F238E27FC236}">
                    <a16:creationId xmlns:a16="http://schemas.microsoft.com/office/drawing/2014/main" id="{C0089B61-CEF3-4A8A-B3DC-36179B12D810}"/>
                  </a:ext>
                </a:extLst>
              </p:cNvPr>
              <p:cNvPicPr/>
              <p:nvPr/>
            </p:nvPicPr>
            <p:blipFill>
              <a:blip r:embed="rId3"/>
              <a:stretch>
                <a:fillRect/>
              </a:stretch>
            </p:blipFill>
            <p:spPr>
              <a:xfrm>
                <a:off x="1514432" y="2059857"/>
                <a:ext cx="18000" cy="18000"/>
              </a:xfrm>
              <a:prstGeom prst="rect">
                <a:avLst/>
              </a:prstGeom>
            </p:spPr>
          </p:pic>
        </mc:Fallback>
      </mc:AlternateContent>
      <p:sp>
        <p:nvSpPr>
          <p:cNvPr id="12" name="AutoShape 4">
            <a:extLst>
              <a:ext uri="{FF2B5EF4-FFF2-40B4-BE49-F238E27FC236}">
                <a16:creationId xmlns:a16="http://schemas.microsoft.com/office/drawing/2014/main" id="{6B92C2C3-DB8F-435E-88E5-BDB35A55DC5D}"/>
              </a:ext>
            </a:extLst>
          </p:cNvPr>
          <p:cNvSpPr>
            <a:spLocks noChangeAspect="1" noChangeArrowheads="1"/>
          </p:cNvSpPr>
          <p:nvPr/>
        </p:nvSpPr>
        <p:spPr bwMode="auto">
          <a:xfrm>
            <a:off x="4319588" y="1766888"/>
            <a:ext cx="3552825" cy="33242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 name="Picture 15">
            <a:extLst>
              <a:ext uri="{FF2B5EF4-FFF2-40B4-BE49-F238E27FC236}">
                <a16:creationId xmlns:a16="http://schemas.microsoft.com/office/drawing/2014/main" id="{AC1F5761-15A8-42FC-ACC1-15EF84C22131}"/>
              </a:ext>
            </a:extLst>
          </p:cNvPr>
          <p:cNvPicPr>
            <a:picLocks noChangeAspect="1"/>
          </p:cNvPicPr>
          <p:nvPr/>
        </p:nvPicPr>
        <p:blipFill>
          <a:blip r:embed="rId7"/>
          <a:stretch>
            <a:fillRect/>
          </a:stretch>
        </p:blipFill>
        <p:spPr>
          <a:xfrm>
            <a:off x="6543657" y="-58933"/>
            <a:ext cx="3962541" cy="3710379"/>
          </a:xfrm>
          <a:prstGeom prst="rect">
            <a:avLst/>
          </a:prstGeom>
        </p:spPr>
      </p:pic>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2B5385B-47A2-407F-9A96-AB008940D5EA}"/>
                  </a:ext>
                </a:extLst>
              </p14:cNvPr>
              <p14:cNvContentPartPr/>
              <p14:nvPr/>
            </p14:nvContentPartPr>
            <p14:xfrm>
              <a:off x="10362872" y="4090257"/>
              <a:ext cx="360" cy="360"/>
            </p14:xfrm>
          </p:contentPart>
        </mc:Choice>
        <mc:Fallback xmlns="">
          <p:pic>
            <p:nvPicPr>
              <p:cNvPr id="10" name="Ink 9">
                <a:extLst>
                  <a:ext uri="{FF2B5EF4-FFF2-40B4-BE49-F238E27FC236}">
                    <a16:creationId xmlns:a16="http://schemas.microsoft.com/office/drawing/2014/main" id="{02B5385B-47A2-407F-9A96-AB008940D5EA}"/>
                  </a:ext>
                </a:extLst>
              </p:cNvPr>
              <p:cNvPicPr/>
              <p:nvPr/>
            </p:nvPicPr>
            <p:blipFill>
              <a:blip r:embed="rId3"/>
              <a:stretch>
                <a:fillRect/>
              </a:stretch>
            </p:blipFill>
            <p:spPr>
              <a:xfrm>
                <a:off x="10353872" y="408125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C919D54D-671C-4AB5-A362-1CB69A62F2E5}"/>
                  </a:ext>
                </a:extLst>
              </p14:cNvPr>
              <p14:cNvContentPartPr/>
              <p14:nvPr/>
            </p14:nvContentPartPr>
            <p14:xfrm>
              <a:off x="9897752" y="4138497"/>
              <a:ext cx="360" cy="360"/>
            </p14:xfrm>
          </p:contentPart>
        </mc:Choice>
        <mc:Fallback xmlns="">
          <p:pic>
            <p:nvPicPr>
              <p:cNvPr id="11" name="Ink 10">
                <a:extLst>
                  <a:ext uri="{FF2B5EF4-FFF2-40B4-BE49-F238E27FC236}">
                    <a16:creationId xmlns:a16="http://schemas.microsoft.com/office/drawing/2014/main" id="{C919D54D-671C-4AB5-A362-1CB69A62F2E5}"/>
                  </a:ext>
                </a:extLst>
              </p:cNvPr>
              <p:cNvPicPr/>
              <p:nvPr/>
            </p:nvPicPr>
            <p:blipFill>
              <a:blip r:embed="rId3"/>
              <a:stretch>
                <a:fillRect/>
              </a:stretch>
            </p:blipFill>
            <p:spPr>
              <a:xfrm>
                <a:off x="9889112" y="4129857"/>
                <a:ext cx="18000" cy="18000"/>
              </a:xfrm>
              <a:prstGeom prst="rect">
                <a:avLst/>
              </a:prstGeom>
            </p:spPr>
          </p:pic>
        </mc:Fallback>
      </mc:AlternateContent>
    </p:spTree>
    <p:extLst>
      <p:ext uri="{BB962C8B-B14F-4D97-AF65-F5344CB8AC3E}">
        <p14:creationId xmlns:p14="http://schemas.microsoft.com/office/powerpoint/2010/main" val="76157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F22ED-37E6-4035-812B-1E8BC9C40AD6}"/>
              </a:ext>
            </a:extLst>
          </p:cNvPr>
          <p:cNvSpPr>
            <a:spLocks noGrp="1"/>
          </p:cNvSpPr>
          <p:nvPr>
            <p:ph type="title"/>
          </p:nvPr>
        </p:nvSpPr>
        <p:spPr>
          <a:xfrm>
            <a:off x="838200" y="451821"/>
            <a:ext cx="5334000" cy="894622"/>
          </a:xfrm>
        </p:spPr>
        <p:txBody>
          <a:bodyPr>
            <a:noAutofit/>
          </a:bodyPr>
          <a:lstStyle/>
          <a:p>
            <a:r>
              <a:rPr lang="en-US" sz="3600" dirty="0"/>
              <a:t>Midterm Question 1.4-02c</a:t>
            </a:r>
          </a:p>
        </p:txBody>
      </p:sp>
      <p:sp>
        <p:nvSpPr>
          <p:cNvPr id="3" name="Content Placeholder 2">
            <a:extLst>
              <a:ext uri="{FF2B5EF4-FFF2-40B4-BE49-F238E27FC236}">
                <a16:creationId xmlns:a16="http://schemas.microsoft.com/office/drawing/2014/main" id="{F2B8676C-9679-44F2-BCB3-BE98A23F06B6}"/>
              </a:ext>
            </a:extLst>
          </p:cNvPr>
          <p:cNvSpPr>
            <a:spLocks noGrp="1"/>
          </p:cNvSpPr>
          <p:nvPr>
            <p:ph sz="half" idx="1"/>
          </p:nvPr>
        </p:nvSpPr>
        <p:spPr>
          <a:xfrm>
            <a:off x="838200" y="1825624"/>
            <a:ext cx="5181600" cy="5032375"/>
          </a:xfrm>
        </p:spPr>
        <p:txBody>
          <a:bodyPr>
            <a:noAutofit/>
          </a:bodyPr>
          <a:lstStyle/>
          <a:p>
            <a:r>
              <a:rPr lang="en-US" dirty="0"/>
              <a:t>Again we assume only one active client but in this case the caches are on and behave like HTTP caches. A client’s HTTP GET is always first directed to its local cache. 60% of the requests can be satisfied by the local cache. What is the average rate at which the client can receive data in this case? </a:t>
            </a:r>
          </a:p>
        </p:txBody>
      </p:sp>
      <p:sp>
        <p:nvSpPr>
          <p:cNvPr id="4" name="Content Placeholder 3">
            <a:extLst>
              <a:ext uri="{FF2B5EF4-FFF2-40B4-BE49-F238E27FC236}">
                <a16:creationId xmlns:a16="http://schemas.microsoft.com/office/drawing/2014/main" id="{F7F685AB-D027-4B53-B120-FDB2B98FA496}"/>
              </a:ext>
            </a:extLst>
          </p:cNvPr>
          <p:cNvSpPr>
            <a:spLocks noGrp="1"/>
          </p:cNvSpPr>
          <p:nvPr>
            <p:ph sz="half" idx="2"/>
          </p:nvPr>
        </p:nvSpPr>
        <p:spPr>
          <a:xfrm>
            <a:off x="6172200" y="3785937"/>
            <a:ext cx="5181600" cy="3022277"/>
          </a:xfrm>
        </p:spPr>
        <p:txBody>
          <a:bodyPr>
            <a:normAutofit fontScale="77500" lnSpcReduction="20000"/>
          </a:bodyPr>
          <a:lstStyle/>
          <a:p>
            <a:r>
              <a:rPr lang="en-US" dirty="0"/>
              <a:t>60% of the requests can be satisfied by the local cache, with bandwidth of 1 Gbps = 1000 </a:t>
            </a:r>
            <a:r>
              <a:rPr lang="en-US" dirty="0" err="1"/>
              <a:t>Mpbs</a:t>
            </a:r>
            <a:r>
              <a:rPr lang="en-US" dirty="0"/>
              <a:t>.  </a:t>
            </a:r>
          </a:p>
          <a:p>
            <a:r>
              <a:rPr lang="en-US" dirty="0"/>
              <a:t>40% of the requests go to the remote server, with bandwidth of </a:t>
            </a:r>
            <a:r>
              <a:rPr lang="en-US" dirty="0">
                <a:solidFill>
                  <a:srgbClr val="FF0000"/>
                </a:solidFill>
              </a:rPr>
              <a:t>min (100 Mbps, 50 Mbps, 1Gbps) = 50 </a:t>
            </a:r>
            <a:r>
              <a:rPr lang="en-US" dirty="0" err="1">
                <a:solidFill>
                  <a:srgbClr val="FF0000"/>
                </a:solidFill>
              </a:rPr>
              <a:t>Mpbs</a:t>
            </a:r>
            <a:r>
              <a:rPr lang="en-US" dirty="0"/>
              <a:t>. </a:t>
            </a:r>
          </a:p>
          <a:p>
            <a:pPr lvl="1"/>
            <a:r>
              <a:rPr lang="en-US" dirty="0"/>
              <a:t>Since we assume only one active client, we do not have 100/2 as the first term.</a:t>
            </a:r>
          </a:p>
          <a:p>
            <a:r>
              <a:rPr lang="en-US" dirty="0"/>
              <a:t>The average rate at which the client can receive data is .4*50+.6*1000=620 Mbps</a:t>
            </a:r>
          </a:p>
        </p:txBody>
      </p:sp>
      <p:sp>
        <p:nvSpPr>
          <p:cNvPr id="5" name="Slide Number Placeholder 4">
            <a:extLst>
              <a:ext uri="{FF2B5EF4-FFF2-40B4-BE49-F238E27FC236}">
                <a16:creationId xmlns:a16="http://schemas.microsoft.com/office/drawing/2014/main" id="{C26BE9EC-68F9-4414-BE16-054B52230776}"/>
              </a:ext>
            </a:extLst>
          </p:cNvPr>
          <p:cNvSpPr>
            <a:spLocks noGrp="1"/>
          </p:cNvSpPr>
          <p:nvPr>
            <p:ph type="sldNum" sz="quarter" idx="4"/>
          </p:nvPr>
        </p:nvSpPr>
        <p:spPr/>
        <p:txBody>
          <a:bodyPr/>
          <a:lstStyle/>
          <a:p>
            <a:r>
              <a:rPr lang="en-US"/>
              <a:t>Introduction: 1-</a:t>
            </a:r>
            <a:fld id="{C4204591-24BD-A542-B9D5-F8D8A88D2FEE}" type="slidenum">
              <a:rPr lang="en-US" smtClean="0"/>
              <a:pPr/>
              <a:t>18</a:t>
            </a:fld>
            <a:endParaRPr lang="en-US" dirty="0"/>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96D8F998-432C-4A41-BBEF-67AB4A478786}"/>
                  </a:ext>
                </a:extLst>
              </p14:cNvPr>
              <p14:cNvContentPartPr/>
              <p14:nvPr/>
            </p14:nvContentPartPr>
            <p14:xfrm>
              <a:off x="5550032" y="624897"/>
              <a:ext cx="360" cy="360"/>
            </p14:xfrm>
          </p:contentPart>
        </mc:Choice>
        <mc:Fallback xmlns="">
          <p:pic>
            <p:nvPicPr>
              <p:cNvPr id="6" name="Ink 5">
                <a:extLst>
                  <a:ext uri="{FF2B5EF4-FFF2-40B4-BE49-F238E27FC236}">
                    <a16:creationId xmlns:a16="http://schemas.microsoft.com/office/drawing/2014/main" id="{96D8F998-432C-4A41-BBEF-67AB4A478786}"/>
                  </a:ext>
                </a:extLst>
              </p:cNvPr>
              <p:cNvPicPr/>
              <p:nvPr/>
            </p:nvPicPr>
            <p:blipFill>
              <a:blip r:embed="rId3"/>
              <a:stretch>
                <a:fillRect/>
              </a:stretch>
            </p:blipFill>
            <p:spPr>
              <a:xfrm>
                <a:off x="5541032" y="61625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640A62D0-82F8-4CD4-9F6F-1195B827C41B}"/>
                  </a:ext>
                </a:extLst>
              </p14:cNvPr>
              <p14:cNvContentPartPr/>
              <p14:nvPr/>
            </p14:nvContentPartPr>
            <p14:xfrm>
              <a:off x="5807072" y="769257"/>
              <a:ext cx="360" cy="360"/>
            </p14:xfrm>
          </p:contentPart>
        </mc:Choice>
        <mc:Fallback xmlns="">
          <p:pic>
            <p:nvPicPr>
              <p:cNvPr id="7" name="Ink 6">
                <a:extLst>
                  <a:ext uri="{FF2B5EF4-FFF2-40B4-BE49-F238E27FC236}">
                    <a16:creationId xmlns:a16="http://schemas.microsoft.com/office/drawing/2014/main" id="{640A62D0-82F8-4CD4-9F6F-1195B827C41B}"/>
                  </a:ext>
                </a:extLst>
              </p:cNvPr>
              <p:cNvPicPr/>
              <p:nvPr/>
            </p:nvPicPr>
            <p:blipFill>
              <a:blip r:embed="rId3"/>
              <a:stretch>
                <a:fillRect/>
              </a:stretch>
            </p:blipFill>
            <p:spPr>
              <a:xfrm>
                <a:off x="5798072" y="76061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DE675B20-89E1-4D27-933B-98606F59FBD5}"/>
                  </a:ext>
                </a:extLst>
              </p14:cNvPr>
              <p14:cNvContentPartPr/>
              <p14:nvPr/>
            </p14:nvContentPartPr>
            <p14:xfrm>
              <a:off x="3192032" y="2534337"/>
              <a:ext cx="360" cy="360"/>
            </p14:xfrm>
          </p:contentPart>
        </mc:Choice>
        <mc:Fallback xmlns="">
          <p:pic>
            <p:nvPicPr>
              <p:cNvPr id="8" name="Ink 7">
                <a:extLst>
                  <a:ext uri="{FF2B5EF4-FFF2-40B4-BE49-F238E27FC236}">
                    <a16:creationId xmlns:a16="http://schemas.microsoft.com/office/drawing/2014/main" id="{DE675B20-89E1-4D27-933B-98606F59FBD5}"/>
                  </a:ext>
                </a:extLst>
              </p:cNvPr>
              <p:cNvPicPr/>
              <p:nvPr/>
            </p:nvPicPr>
            <p:blipFill>
              <a:blip r:embed="rId3"/>
              <a:stretch>
                <a:fillRect/>
              </a:stretch>
            </p:blipFill>
            <p:spPr>
              <a:xfrm>
                <a:off x="3183032" y="252533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C0089B61-CEF3-4A8A-B3DC-36179B12D810}"/>
                  </a:ext>
                </a:extLst>
              </p14:cNvPr>
              <p14:cNvContentPartPr/>
              <p14:nvPr/>
            </p14:nvContentPartPr>
            <p14:xfrm>
              <a:off x="1523432" y="2068497"/>
              <a:ext cx="360" cy="360"/>
            </p14:xfrm>
          </p:contentPart>
        </mc:Choice>
        <mc:Fallback xmlns="">
          <p:pic>
            <p:nvPicPr>
              <p:cNvPr id="9" name="Ink 8">
                <a:extLst>
                  <a:ext uri="{FF2B5EF4-FFF2-40B4-BE49-F238E27FC236}">
                    <a16:creationId xmlns:a16="http://schemas.microsoft.com/office/drawing/2014/main" id="{C0089B61-CEF3-4A8A-B3DC-36179B12D810}"/>
                  </a:ext>
                </a:extLst>
              </p:cNvPr>
              <p:cNvPicPr/>
              <p:nvPr/>
            </p:nvPicPr>
            <p:blipFill>
              <a:blip r:embed="rId3"/>
              <a:stretch>
                <a:fillRect/>
              </a:stretch>
            </p:blipFill>
            <p:spPr>
              <a:xfrm>
                <a:off x="1514432" y="2059857"/>
                <a:ext cx="18000" cy="18000"/>
              </a:xfrm>
              <a:prstGeom prst="rect">
                <a:avLst/>
              </a:prstGeom>
            </p:spPr>
          </p:pic>
        </mc:Fallback>
      </mc:AlternateContent>
      <p:sp>
        <p:nvSpPr>
          <p:cNvPr id="12" name="AutoShape 4">
            <a:extLst>
              <a:ext uri="{FF2B5EF4-FFF2-40B4-BE49-F238E27FC236}">
                <a16:creationId xmlns:a16="http://schemas.microsoft.com/office/drawing/2014/main" id="{6B92C2C3-DB8F-435E-88E5-BDB35A55DC5D}"/>
              </a:ext>
            </a:extLst>
          </p:cNvPr>
          <p:cNvSpPr>
            <a:spLocks noChangeAspect="1" noChangeArrowheads="1"/>
          </p:cNvSpPr>
          <p:nvPr/>
        </p:nvSpPr>
        <p:spPr bwMode="auto">
          <a:xfrm>
            <a:off x="4319588" y="1766888"/>
            <a:ext cx="3552825" cy="33242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 name="Picture 15">
            <a:extLst>
              <a:ext uri="{FF2B5EF4-FFF2-40B4-BE49-F238E27FC236}">
                <a16:creationId xmlns:a16="http://schemas.microsoft.com/office/drawing/2014/main" id="{AC1F5761-15A8-42FC-ACC1-15EF84C22131}"/>
              </a:ext>
            </a:extLst>
          </p:cNvPr>
          <p:cNvPicPr>
            <a:picLocks noChangeAspect="1"/>
          </p:cNvPicPr>
          <p:nvPr/>
        </p:nvPicPr>
        <p:blipFill>
          <a:blip r:embed="rId7"/>
          <a:stretch>
            <a:fillRect/>
          </a:stretch>
        </p:blipFill>
        <p:spPr>
          <a:xfrm>
            <a:off x="6543657" y="-58933"/>
            <a:ext cx="3962541" cy="3710379"/>
          </a:xfrm>
          <a:prstGeom prst="rect">
            <a:avLst/>
          </a:prstGeom>
        </p:spPr>
      </p:pic>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65A849A2-D16F-4DD3-8C57-E61F0B9697A3}"/>
                  </a:ext>
                </a:extLst>
              </p14:cNvPr>
              <p14:cNvContentPartPr/>
              <p14:nvPr/>
            </p14:nvContentPartPr>
            <p14:xfrm>
              <a:off x="9929792" y="5277177"/>
              <a:ext cx="360" cy="360"/>
            </p14:xfrm>
          </p:contentPart>
        </mc:Choice>
        <mc:Fallback xmlns="">
          <p:pic>
            <p:nvPicPr>
              <p:cNvPr id="10" name="Ink 9">
                <a:extLst>
                  <a:ext uri="{FF2B5EF4-FFF2-40B4-BE49-F238E27FC236}">
                    <a16:creationId xmlns:a16="http://schemas.microsoft.com/office/drawing/2014/main" id="{65A849A2-D16F-4DD3-8C57-E61F0B9697A3}"/>
                  </a:ext>
                </a:extLst>
              </p:cNvPr>
              <p:cNvPicPr/>
              <p:nvPr/>
            </p:nvPicPr>
            <p:blipFill>
              <a:blip r:embed="rId3"/>
              <a:stretch>
                <a:fillRect/>
              </a:stretch>
            </p:blipFill>
            <p:spPr>
              <a:xfrm>
                <a:off x="9921152" y="5268537"/>
                <a:ext cx="18000" cy="18000"/>
              </a:xfrm>
              <a:prstGeom prst="rect">
                <a:avLst/>
              </a:prstGeom>
            </p:spPr>
          </p:pic>
        </mc:Fallback>
      </mc:AlternateContent>
    </p:spTree>
    <p:extLst>
      <p:ext uri="{BB962C8B-B14F-4D97-AF65-F5344CB8AC3E}">
        <p14:creationId xmlns:p14="http://schemas.microsoft.com/office/powerpoint/2010/main" val="14554314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F22ED-37E6-4035-812B-1E8BC9C40AD6}"/>
              </a:ext>
            </a:extLst>
          </p:cNvPr>
          <p:cNvSpPr>
            <a:spLocks noGrp="1"/>
          </p:cNvSpPr>
          <p:nvPr>
            <p:ph type="title"/>
          </p:nvPr>
        </p:nvSpPr>
        <p:spPr>
          <a:xfrm>
            <a:off x="838200" y="451821"/>
            <a:ext cx="5334000" cy="894622"/>
          </a:xfrm>
        </p:spPr>
        <p:txBody>
          <a:bodyPr>
            <a:noAutofit/>
          </a:bodyPr>
          <a:lstStyle/>
          <a:p>
            <a:r>
              <a:rPr lang="en-US" sz="3600" dirty="0"/>
              <a:t>Midterm Question 1.4-02d</a:t>
            </a:r>
          </a:p>
        </p:txBody>
      </p:sp>
      <p:sp>
        <p:nvSpPr>
          <p:cNvPr id="3" name="Content Placeholder 2">
            <a:extLst>
              <a:ext uri="{FF2B5EF4-FFF2-40B4-BE49-F238E27FC236}">
                <a16:creationId xmlns:a16="http://schemas.microsoft.com/office/drawing/2014/main" id="{F2B8676C-9679-44F2-BCB3-BE98A23F06B6}"/>
              </a:ext>
            </a:extLst>
          </p:cNvPr>
          <p:cNvSpPr>
            <a:spLocks noGrp="1"/>
          </p:cNvSpPr>
          <p:nvPr>
            <p:ph sz="half" idx="1"/>
          </p:nvPr>
        </p:nvSpPr>
        <p:spPr>
          <a:xfrm>
            <a:off x="838200" y="1825624"/>
            <a:ext cx="5181600" cy="5032375"/>
          </a:xfrm>
        </p:spPr>
        <p:txBody>
          <a:bodyPr>
            <a:noAutofit/>
          </a:bodyPr>
          <a:lstStyle/>
          <a:p>
            <a:r>
              <a:rPr lang="en-US" dirty="0"/>
              <a:t>Now clients in both LANs are active and the both caches are on. 60% of the requests can be satisfied by the local caches. What is the average rate at which each client can receive data?</a:t>
            </a:r>
          </a:p>
        </p:txBody>
      </p:sp>
      <p:sp>
        <p:nvSpPr>
          <p:cNvPr id="4" name="Content Placeholder 3">
            <a:extLst>
              <a:ext uri="{FF2B5EF4-FFF2-40B4-BE49-F238E27FC236}">
                <a16:creationId xmlns:a16="http://schemas.microsoft.com/office/drawing/2014/main" id="{F7F685AB-D027-4B53-B120-FDB2B98FA496}"/>
              </a:ext>
            </a:extLst>
          </p:cNvPr>
          <p:cNvSpPr>
            <a:spLocks noGrp="1"/>
          </p:cNvSpPr>
          <p:nvPr>
            <p:ph sz="half" idx="2"/>
          </p:nvPr>
        </p:nvSpPr>
        <p:spPr>
          <a:xfrm>
            <a:off x="6172200" y="3785937"/>
            <a:ext cx="5181600" cy="3022277"/>
          </a:xfrm>
        </p:spPr>
        <p:txBody>
          <a:bodyPr>
            <a:normAutofit fontScale="77500" lnSpcReduction="20000"/>
          </a:bodyPr>
          <a:lstStyle/>
          <a:p>
            <a:r>
              <a:rPr lang="en-US" dirty="0"/>
              <a:t>60% of the requests can be satisfied by the local cache, with bandwidth of 1 Gbps = 1000 </a:t>
            </a:r>
            <a:r>
              <a:rPr lang="en-US" dirty="0" err="1"/>
              <a:t>Mpbs</a:t>
            </a:r>
            <a:r>
              <a:rPr lang="en-US" dirty="0"/>
              <a:t>. </a:t>
            </a:r>
          </a:p>
          <a:p>
            <a:r>
              <a:rPr lang="en-US" dirty="0"/>
              <a:t>40% of the requests go to the remote server, with bandwidth of </a:t>
            </a:r>
            <a:r>
              <a:rPr lang="en-US" dirty="0">
                <a:solidFill>
                  <a:srgbClr val="FF0000"/>
                </a:solidFill>
              </a:rPr>
              <a:t>min (100/2 Mbps, 50 Mbps, 1Gbps) = 50 </a:t>
            </a:r>
            <a:r>
              <a:rPr lang="en-US" dirty="0" err="1">
                <a:solidFill>
                  <a:srgbClr val="FF0000"/>
                </a:solidFill>
              </a:rPr>
              <a:t>Mpbs</a:t>
            </a:r>
            <a:r>
              <a:rPr lang="en-US" dirty="0"/>
              <a:t>. </a:t>
            </a:r>
          </a:p>
          <a:p>
            <a:pPr lvl="1"/>
            <a:r>
              <a:rPr lang="en-US" dirty="0"/>
              <a:t>Since we both clients are active, we have 100/2 as the first term.</a:t>
            </a:r>
          </a:p>
          <a:p>
            <a:r>
              <a:rPr lang="en-US" dirty="0"/>
              <a:t>The average rate at which the client can receive data is .4*50+.6*1000=620 Mbps</a:t>
            </a:r>
          </a:p>
        </p:txBody>
      </p:sp>
      <p:sp>
        <p:nvSpPr>
          <p:cNvPr id="5" name="Slide Number Placeholder 4">
            <a:extLst>
              <a:ext uri="{FF2B5EF4-FFF2-40B4-BE49-F238E27FC236}">
                <a16:creationId xmlns:a16="http://schemas.microsoft.com/office/drawing/2014/main" id="{C26BE9EC-68F9-4414-BE16-054B52230776}"/>
              </a:ext>
            </a:extLst>
          </p:cNvPr>
          <p:cNvSpPr>
            <a:spLocks noGrp="1"/>
          </p:cNvSpPr>
          <p:nvPr>
            <p:ph type="sldNum" sz="quarter" idx="4"/>
          </p:nvPr>
        </p:nvSpPr>
        <p:spPr/>
        <p:txBody>
          <a:bodyPr/>
          <a:lstStyle/>
          <a:p>
            <a:r>
              <a:rPr lang="en-US"/>
              <a:t>Introduction: 1-</a:t>
            </a:r>
            <a:fld id="{C4204591-24BD-A542-B9D5-F8D8A88D2FEE}" type="slidenum">
              <a:rPr lang="en-US" smtClean="0"/>
              <a:pPr/>
              <a:t>19</a:t>
            </a:fld>
            <a:endParaRPr lang="en-US" dirty="0"/>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96D8F998-432C-4A41-BBEF-67AB4A478786}"/>
                  </a:ext>
                </a:extLst>
              </p14:cNvPr>
              <p14:cNvContentPartPr/>
              <p14:nvPr/>
            </p14:nvContentPartPr>
            <p14:xfrm>
              <a:off x="5550032" y="624897"/>
              <a:ext cx="360" cy="360"/>
            </p14:xfrm>
          </p:contentPart>
        </mc:Choice>
        <mc:Fallback xmlns="">
          <p:pic>
            <p:nvPicPr>
              <p:cNvPr id="6" name="Ink 5">
                <a:extLst>
                  <a:ext uri="{FF2B5EF4-FFF2-40B4-BE49-F238E27FC236}">
                    <a16:creationId xmlns:a16="http://schemas.microsoft.com/office/drawing/2014/main" id="{96D8F998-432C-4A41-BBEF-67AB4A478786}"/>
                  </a:ext>
                </a:extLst>
              </p:cNvPr>
              <p:cNvPicPr/>
              <p:nvPr/>
            </p:nvPicPr>
            <p:blipFill>
              <a:blip r:embed="rId3"/>
              <a:stretch>
                <a:fillRect/>
              </a:stretch>
            </p:blipFill>
            <p:spPr>
              <a:xfrm>
                <a:off x="5541032" y="61625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640A62D0-82F8-4CD4-9F6F-1195B827C41B}"/>
                  </a:ext>
                </a:extLst>
              </p14:cNvPr>
              <p14:cNvContentPartPr/>
              <p14:nvPr/>
            </p14:nvContentPartPr>
            <p14:xfrm>
              <a:off x="5807072" y="769257"/>
              <a:ext cx="360" cy="360"/>
            </p14:xfrm>
          </p:contentPart>
        </mc:Choice>
        <mc:Fallback xmlns="">
          <p:pic>
            <p:nvPicPr>
              <p:cNvPr id="7" name="Ink 6">
                <a:extLst>
                  <a:ext uri="{FF2B5EF4-FFF2-40B4-BE49-F238E27FC236}">
                    <a16:creationId xmlns:a16="http://schemas.microsoft.com/office/drawing/2014/main" id="{640A62D0-82F8-4CD4-9F6F-1195B827C41B}"/>
                  </a:ext>
                </a:extLst>
              </p:cNvPr>
              <p:cNvPicPr/>
              <p:nvPr/>
            </p:nvPicPr>
            <p:blipFill>
              <a:blip r:embed="rId3"/>
              <a:stretch>
                <a:fillRect/>
              </a:stretch>
            </p:blipFill>
            <p:spPr>
              <a:xfrm>
                <a:off x="5798072" y="76061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DE675B20-89E1-4D27-933B-98606F59FBD5}"/>
                  </a:ext>
                </a:extLst>
              </p14:cNvPr>
              <p14:cNvContentPartPr/>
              <p14:nvPr/>
            </p14:nvContentPartPr>
            <p14:xfrm>
              <a:off x="3192032" y="2534337"/>
              <a:ext cx="360" cy="360"/>
            </p14:xfrm>
          </p:contentPart>
        </mc:Choice>
        <mc:Fallback xmlns="">
          <p:pic>
            <p:nvPicPr>
              <p:cNvPr id="8" name="Ink 7">
                <a:extLst>
                  <a:ext uri="{FF2B5EF4-FFF2-40B4-BE49-F238E27FC236}">
                    <a16:creationId xmlns:a16="http://schemas.microsoft.com/office/drawing/2014/main" id="{DE675B20-89E1-4D27-933B-98606F59FBD5}"/>
                  </a:ext>
                </a:extLst>
              </p:cNvPr>
              <p:cNvPicPr/>
              <p:nvPr/>
            </p:nvPicPr>
            <p:blipFill>
              <a:blip r:embed="rId3"/>
              <a:stretch>
                <a:fillRect/>
              </a:stretch>
            </p:blipFill>
            <p:spPr>
              <a:xfrm>
                <a:off x="3183032" y="252533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C0089B61-CEF3-4A8A-B3DC-36179B12D810}"/>
                  </a:ext>
                </a:extLst>
              </p14:cNvPr>
              <p14:cNvContentPartPr/>
              <p14:nvPr/>
            </p14:nvContentPartPr>
            <p14:xfrm>
              <a:off x="1523432" y="2068497"/>
              <a:ext cx="360" cy="360"/>
            </p14:xfrm>
          </p:contentPart>
        </mc:Choice>
        <mc:Fallback xmlns="">
          <p:pic>
            <p:nvPicPr>
              <p:cNvPr id="9" name="Ink 8">
                <a:extLst>
                  <a:ext uri="{FF2B5EF4-FFF2-40B4-BE49-F238E27FC236}">
                    <a16:creationId xmlns:a16="http://schemas.microsoft.com/office/drawing/2014/main" id="{C0089B61-CEF3-4A8A-B3DC-36179B12D810}"/>
                  </a:ext>
                </a:extLst>
              </p:cNvPr>
              <p:cNvPicPr/>
              <p:nvPr/>
            </p:nvPicPr>
            <p:blipFill>
              <a:blip r:embed="rId3"/>
              <a:stretch>
                <a:fillRect/>
              </a:stretch>
            </p:blipFill>
            <p:spPr>
              <a:xfrm>
                <a:off x="1514432" y="2059857"/>
                <a:ext cx="18000" cy="18000"/>
              </a:xfrm>
              <a:prstGeom prst="rect">
                <a:avLst/>
              </a:prstGeom>
            </p:spPr>
          </p:pic>
        </mc:Fallback>
      </mc:AlternateContent>
      <p:sp>
        <p:nvSpPr>
          <p:cNvPr id="12" name="AutoShape 4">
            <a:extLst>
              <a:ext uri="{FF2B5EF4-FFF2-40B4-BE49-F238E27FC236}">
                <a16:creationId xmlns:a16="http://schemas.microsoft.com/office/drawing/2014/main" id="{6B92C2C3-DB8F-435E-88E5-BDB35A55DC5D}"/>
              </a:ext>
            </a:extLst>
          </p:cNvPr>
          <p:cNvSpPr>
            <a:spLocks noChangeAspect="1" noChangeArrowheads="1"/>
          </p:cNvSpPr>
          <p:nvPr/>
        </p:nvSpPr>
        <p:spPr bwMode="auto">
          <a:xfrm>
            <a:off x="4319588" y="1766888"/>
            <a:ext cx="3552825" cy="33242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 name="Picture 15">
            <a:extLst>
              <a:ext uri="{FF2B5EF4-FFF2-40B4-BE49-F238E27FC236}">
                <a16:creationId xmlns:a16="http://schemas.microsoft.com/office/drawing/2014/main" id="{AC1F5761-15A8-42FC-ACC1-15EF84C22131}"/>
              </a:ext>
            </a:extLst>
          </p:cNvPr>
          <p:cNvPicPr>
            <a:picLocks noChangeAspect="1"/>
          </p:cNvPicPr>
          <p:nvPr/>
        </p:nvPicPr>
        <p:blipFill>
          <a:blip r:embed="rId7"/>
          <a:stretch>
            <a:fillRect/>
          </a:stretch>
        </p:blipFill>
        <p:spPr>
          <a:xfrm>
            <a:off x="6543657" y="-58933"/>
            <a:ext cx="3962541" cy="3710379"/>
          </a:xfrm>
          <a:prstGeom prst="rect">
            <a:avLst/>
          </a:prstGeom>
        </p:spPr>
      </p:pic>
    </p:spTree>
    <p:extLst>
      <p:ext uri="{BB962C8B-B14F-4D97-AF65-F5344CB8AC3E}">
        <p14:creationId xmlns:p14="http://schemas.microsoft.com/office/powerpoint/2010/main" val="1578697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lstStyle/>
          <a:p>
            <a:r>
              <a:rPr lang="en-US" altLang="en-US" dirty="0">
                <a:cs typeface="Calibri" panose="020F0502020204030204" pitchFamily="34" charset="0"/>
              </a:rPr>
              <a:t>Chapter 1: roadmap</a:t>
            </a:r>
            <a:endParaRPr lang="en-US" dirty="0"/>
          </a:p>
        </p:txBody>
      </p:sp>
      <p:sp>
        <p:nvSpPr>
          <p:cNvPr id="6" name="Slide Number Placeholder 5">
            <a:extLst>
              <a:ext uri="{FF2B5EF4-FFF2-40B4-BE49-F238E27FC236}">
                <a16:creationId xmlns:a16="http://schemas.microsoft.com/office/drawing/2014/main" id="{5C89035B-463A-1E40-A130-AE9AA3E37667}"/>
              </a:ext>
            </a:extLst>
          </p:cNvPr>
          <p:cNvSpPr>
            <a:spLocks noGrp="1"/>
          </p:cNvSpPr>
          <p:nvPr>
            <p:ph type="sldNum" sz="quarter" idx="4"/>
          </p:nvPr>
        </p:nvSpPr>
        <p:spPr/>
        <p:txBody>
          <a:bodyPr/>
          <a:lstStyle/>
          <a:p>
            <a:r>
              <a:rPr lang="en-US" dirty="0"/>
              <a:t>Introduction: 1-</a:t>
            </a:r>
            <a:fld id="{C4204591-24BD-A542-B9D5-F8D8A88D2FEE}" type="slidenum">
              <a:rPr lang="en-US" smtClean="0"/>
              <a:pPr/>
              <a:t>2</a:t>
            </a:fld>
            <a:endParaRPr lang="en-US" dirty="0"/>
          </a:p>
        </p:txBody>
      </p:sp>
      <p:sp>
        <p:nvSpPr>
          <p:cNvPr id="9" name="Rectangle 4">
            <a:extLst>
              <a:ext uri="{FF2B5EF4-FFF2-40B4-BE49-F238E27FC236}">
                <a16:creationId xmlns:a16="http://schemas.microsoft.com/office/drawing/2014/main" id="{55AB9D8D-7F05-094B-8DA6-3095A7A7A096}"/>
              </a:ext>
            </a:extLst>
          </p:cNvPr>
          <p:cNvSpPr>
            <a:spLocks noGrp="1" noChangeArrowheads="1"/>
          </p:cNvSpPr>
          <p:nvPr>
            <p:ph sz="half" idx="2"/>
          </p:nvPr>
        </p:nvSpPr>
        <p:spPr>
          <a:xfrm>
            <a:off x="798690" y="1414011"/>
            <a:ext cx="6618109" cy="5029078"/>
          </a:xfrm>
        </p:spPr>
        <p:txBody>
          <a:bodyPr>
            <a:normAutofit lnSpcReduction="10000"/>
          </a:bodyPr>
          <a:lstStyle/>
          <a:p>
            <a:pPr marL="403225" indent="-285750" eaLnBrk="1" hangingPunct="1">
              <a:spcBef>
                <a:spcPts val="800"/>
              </a:spcBef>
              <a:buClr>
                <a:schemeClr val="bg1">
                  <a:lumMod val="75000"/>
                </a:schemeClr>
              </a:buClr>
            </a:pPr>
            <a:r>
              <a:rPr lang="en-US" altLang="en-US" sz="3200" dirty="0">
                <a:solidFill>
                  <a:schemeClr val="bg1">
                    <a:lumMod val="65000"/>
                  </a:schemeClr>
                </a:solidFill>
                <a:latin typeface="Calibri" panose="020F0502020204030204" pitchFamily="34" charset="0"/>
                <a:cs typeface="Calibri" panose="020F0502020204030204" pitchFamily="34" charset="0"/>
              </a:rPr>
              <a:t>What </a:t>
            </a:r>
            <a:r>
              <a:rPr lang="en-US" altLang="en-US" sz="3200" i="1" dirty="0">
                <a:solidFill>
                  <a:schemeClr val="bg1">
                    <a:lumMod val="65000"/>
                  </a:schemeClr>
                </a:solidFill>
                <a:latin typeface="Calibri" panose="020F0502020204030204" pitchFamily="34" charset="0"/>
                <a:cs typeface="Calibri" panose="020F0502020204030204" pitchFamily="34" charset="0"/>
              </a:rPr>
              <a:t>is</a:t>
            </a:r>
            <a:r>
              <a:rPr lang="en-US" altLang="ja-JP" sz="3200" dirty="0">
                <a:solidFill>
                  <a:schemeClr val="bg1">
                    <a:lumMod val="65000"/>
                  </a:schemeClr>
                </a:solidFill>
                <a:latin typeface="Calibri" panose="020F0502020204030204" pitchFamily="34" charset="0"/>
                <a:cs typeface="Calibri" panose="020F0502020204030204" pitchFamily="34" charset="0"/>
              </a:rPr>
              <a:t> the Internet?</a:t>
            </a:r>
          </a:p>
          <a:p>
            <a:pPr marL="403225" indent="-285750" eaLnBrk="1" hangingPunct="1">
              <a:spcBef>
                <a:spcPts val="800"/>
              </a:spcBef>
              <a:buClr>
                <a:schemeClr val="bg1">
                  <a:lumMod val="75000"/>
                </a:schemeClr>
              </a:buClr>
            </a:pPr>
            <a:r>
              <a:rPr lang="en-US" altLang="en-US" sz="3200" dirty="0">
                <a:solidFill>
                  <a:schemeClr val="bg1">
                    <a:lumMod val="65000"/>
                  </a:schemeClr>
                </a:solidFill>
                <a:latin typeface="Calibri" panose="020F0502020204030204" pitchFamily="34" charset="0"/>
                <a:cs typeface="Calibri" panose="020F0502020204030204" pitchFamily="34" charset="0"/>
              </a:rPr>
              <a:t>What</a:t>
            </a:r>
            <a:r>
              <a:rPr lang="en-US" altLang="en-US" sz="3200" i="1" dirty="0">
                <a:solidFill>
                  <a:schemeClr val="bg1">
                    <a:lumMod val="65000"/>
                  </a:schemeClr>
                </a:solidFill>
                <a:latin typeface="Calibri" panose="020F0502020204030204" pitchFamily="34" charset="0"/>
                <a:cs typeface="Calibri" panose="020F0502020204030204" pitchFamily="34" charset="0"/>
              </a:rPr>
              <a:t> is </a:t>
            </a:r>
            <a:r>
              <a:rPr lang="en-US" altLang="ja-JP" sz="3200" dirty="0">
                <a:solidFill>
                  <a:schemeClr val="bg1">
                    <a:lumMod val="65000"/>
                  </a:schemeClr>
                </a:solidFill>
                <a:latin typeface="Calibri" panose="020F0502020204030204" pitchFamily="34" charset="0"/>
                <a:cs typeface="Calibri" panose="020F0502020204030204" pitchFamily="34" charset="0"/>
              </a:rPr>
              <a:t>a protocol?</a:t>
            </a:r>
          </a:p>
          <a:p>
            <a:pPr marL="403225" indent="-285750" eaLnBrk="1" hangingPunct="1">
              <a:spcBef>
                <a:spcPts val="800"/>
              </a:spcBef>
              <a:buClr>
                <a:schemeClr val="bg1">
                  <a:lumMod val="75000"/>
                </a:schemeClr>
              </a:buClr>
            </a:pPr>
            <a:r>
              <a:rPr lang="en-US" altLang="en-US" sz="3200" dirty="0">
                <a:solidFill>
                  <a:schemeClr val="bg1">
                    <a:lumMod val="75000"/>
                  </a:schemeClr>
                </a:solidFill>
                <a:latin typeface="Calibri" panose="020F0502020204030204" pitchFamily="34" charset="0"/>
                <a:cs typeface="Calibri" panose="020F0502020204030204" pitchFamily="34" charset="0"/>
              </a:rPr>
              <a:t>Network edge: hosts, access network, physical media</a:t>
            </a:r>
          </a:p>
          <a:p>
            <a:pPr marL="403225" indent="-285750" eaLnBrk="1" hangingPunct="1">
              <a:spcBef>
                <a:spcPts val="800"/>
              </a:spcBef>
              <a:buClr>
                <a:schemeClr val="bg1">
                  <a:lumMod val="85000"/>
                </a:schemeClr>
              </a:buClr>
            </a:pPr>
            <a:r>
              <a:rPr lang="en-US" altLang="en-US" sz="3200" dirty="0">
                <a:solidFill>
                  <a:schemeClr val="bg1">
                    <a:lumMod val="75000"/>
                  </a:schemeClr>
                </a:solidFill>
                <a:latin typeface="Calibri" panose="020F0502020204030204" pitchFamily="34" charset="0"/>
                <a:cs typeface="Calibri" panose="020F0502020204030204" pitchFamily="34" charset="0"/>
              </a:rPr>
              <a:t>Network core: packet/circuit switching, internet structure</a:t>
            </a:r>
          </a:p>
          <a:p>
            <a:pPr marL="403225" indent="-285750" eaLnBrk="1" hangingPunct="1">
              <a:spcBef>
                <a:spcPts val="800"/>
              </a:spcBef>
              <a:buClr>
                <a:srgbClr val="0000A8"/>
              </a:buClr>
            </a:pPr>
            <a:r>
              <a:rPr lang="en-US" altLang="en-US" sz="3200" dirty="0">
                <a:latin typeface="Calibri" panose="020F0502020204030204" pitchFamily="34" charset="0"/>
                <a:cs typeface="Calibri" panose="020F0502020204030204" pitchFamily="34" charset="0"/>
              </a:rPr>
              <a:t>Performance: loss, delay, throughput</a:t>
            </a:r>
          </a:p>
          <a:p>
            <a:pPr marL="403225" indent="-285750" eaLnBrk="1" hangingPunct="1">
              <a:spcBef>
                <a:spcPts val="800"/>
              </a:spcBef>
              <a:buClr>
                <a:schemeClr val="bg1">
                  <a:lumMod val="75000"/>
                </a:schemeClr>
              </a:buClr>
            </a:pPr>
            <a:r>
              <a:rPr lang="en-US" altLang="en-US" sz="3200" dirty="0">
                <a:solidFill>
                  <a:schemeClr val="bg1">
                    <a:lumMod val="65000"/>
                  </a:schemeClr>
                </a:solidFill>
                <a:latin typeface="Calibri" panose="020F0502020204030204" pitchFamily="34" charset="0"/>
                <a:cs typeface="Calibri" panose="020F0502020204030204" pitchFamily="34" charset="0"/>
              </a:rPr>
              <a:t>Security</a:t>
            </a:r>
          </a:p>
          <a:p>
            <a:pPr marL="403225" indent="-285750" eaLnBrk="1" hangingPunct="1">
              <a:spcBef>
                <a:spcPts val="800"/>
              </a:spcBef>
              <a:buClr>
                <a:schemeClr val="bg1">
                  <a:lumMod val="75000"/>
                </a:schemeClr>
              </a:buClr>
            </a:pPr>
            <a:r>
              <a:rPr lang="en-US" altLang="en-US" sz="3200" dirty="0">
                <a:solidFill>
                  <a:schemeClr val="bg1">
                    <a:lumMod val="65000"/>
                  </a:schemeClr>
                </a:solidFill>
                <a:latin typeface="Calibri" panose="020F0502020204030204" pitchFamily="34" charset="0"/>
                <a:cs typeface="Calibri" panose="020F0502020204030204" pitchFamily="34" charset="0"/>
              </a:rPr>
              <a:t>Protocol layers, service models</a:t>
            </a:r>
          </a:p>
          <a:p>
            <a:pPr marL="403225" indent="-285750" eaLnBrk="1" hangingPunct="1">
              <a:spcBef>
                <a:spcPts val="800"/>
              </a:spcBef>
              <a:buClr>
                <a:schemeClr val="bg1">
                  <a:lumMod val="75000"/>
                </a:schemeClr>
              </a:buClr>
            </a:pPr>
            <a:endParaRPr lang="en-US" altLang="en-US" sz="3200" dirty="0">
              <a:solidFill>
                <a:schemeClr val="bg1">
                  <a:lumMod val="65000"/>
                </a:schemeClr>
              </a:solidFill>
              <a:latin typeface="Calibri" panose="020F0502020204030204" pitchFamily="34" charset="0"/>
              <a:cs typeface="Calibri" panose="020F0502020204030204" pitchFamily="34" charset="0"/>
            </a:endParaRPr>
          </a:p>
          <a:p>
            <a:pPr eaLnBrk="1" hangingPunct="1">
              <a:buFont typeface="Wingdings" panose="05000000000000000000" pitchFamily="2" charset="2"/>
              <a:buNone/>
            </a:pPr>
            <a:endParaRPr lang="en-US" altLang="en-US" sz="2400" dirty="0"/>
          </a:p>
        </p:txBody>
      </p:sp>
      <p:pic>
        <p:nvPicPr>
          <p:cNvPr id="7" name="Picture 6" descr="Kurose&amp;Ross 8th ed cover picture">
            <a:extLst>
              <a:ext uri="{FF2B5EF4-FFF2-40B4-BE49-F238E27FC236}">
                <a16:creationId xmlns:a16="http://schemas.microsoft.com/office/drawing/2014/main" id="{449A3FFD-17A5-3548-87D2-0D98917E9FFF}"/>
              </a:ext>
            </a:extLst>
          </p:cNvPr>
          <p:cNvPicPr>
            <a:picLocks noChangeAspect="1"/>
          </p:cNvPicPr>
          <p:nvPr/>
        </p:nvPicPr>
        <p:blipFill>
          <a:blip r:embed="rId3"/>
          <a:stretch>
            <a:fillRect/>
          </a:stretch>
        </p:blipFill>
        <p:spPr>
          <a:xfrm>
            <a:off x="7774329" y="1293471"/>
            <a:ext cx="3657600" cy="2743200"/>
          </a:xfrm>
          <a:prstGeom prst="rect">
            <a:avLst/>
          </a:prstGeom>
        </p:spPr>
      </p:pic>
    </p:spTree>
    <p:extLst>
      <p:ext uri="{BB962C8B-B14F-4D97-AF65-F5344CB8AC3E}">
        <p14:creationId xmlns:p14="http://schemas.microsoft.com/office/powerpoint/2010/main" val="14707863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sz="4400" dirty="0">
                <a:cs typeface="Calibri" panose="020F0502020204030204" pitchFamily="34" charset="0"/>
              </a:rPr>
              <a:t>Network layer: “data plane” roadmap</a:t>
            </a:r>
            <a:endParaRPr lang="en-US" sz="4400" dirty="0"/>
          </a:p>
        </p:txBody>
      </p:sp>
      <p:sp>
        <p:nvSpPr>
          <p:cNvPr id="9" name="Rectangle 4">
            <a:extLst>
              <a:ext uri="{FF2B5EF4-FFF2-40B4-BE49-F238E27FC236}">
                <a16:creationId xmlns:a16="http://schemas.microsoft.com/office/drawing/2014/main" id="{55AB9D8D-7F05-094B-8DA6-3095A7A7A096}"/>
              </a:ext>
            </a:extLst>
          </p:cNvPr>
          <p:cNvSpPr>
            <a:spLocks noGrp="1" noChangeArrowheads="1"/>
          </p:cNvSpPr>
          <p:nvPr>
            <p:ph sz="half" idx="2"/>
          </p:nvPr>
        </p:nvSpPr>
        <p:spPr>
          <a:xfrm>
            <a:off x="570089" y="1428299"/>
            <a:ext cx="6618109" cy="5001077"/>
          </a:xfrm>
        </p:spPr>
        <p:txBody>
          <a:bodyPr>
            <a:noAutofit/>
          </a:bodyPr>
          <a:lstStyle/>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Network layer: overview</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data plane</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control plane</a:t>
            </a:r>
          </a:p>
          <a:p>
            <a:pPr marL="407988" indent="-277813">
              <a:spcBef>
                <a:spcPts val="600"/>
              </a:spcBef>
            </a:pPr>
            <a:r>
              <a:rPr lang="en-US" altLang="en-US" sz="3200" dirty="0">
                <a:ea typeface="ＭＳ Ｐゴシック" panose="020B0600070205080204" pitchFamily="34" charset="-128"/>
                <a:cs typeface="Arial" panose="020B0604020202020204" pitchFamily="34" charset="0"/>
              </a:rPr>
              <a:t>What</a:t>
            </a:r>
            <a:r>
              <a:rPr lang="en-US" altLang="ja-JP" sz="3200" dirty="0">
                <a:ea typeface="ＭＳ Ｐゴシック" panose="020B0600070205080204" pitchFamily="34" charset="-128"/>
                <a:cs typeface="Arial" panose="020B0604020202020204" pitchFamily="34" charset="0"/>
              </a:rPr>
              <a:t>’s inside a router</a:t>
            </a:r>
          </a:p>
          <a:p>
            <a:pPr lvl="1">
              <a:spcBef>
                <a:spcPts val="0"/>
              </a:spcBef>
            </a:pPr>
            <a:r>
              <a:rPr lang="en-US" altLang="ja-JP" sz="2800" dirty="0">
                <a:ea typeface="ＭＳ Ｐゴシック" panose="020B0600070205080204" pitchFamily="34" charset="-128"/>
                <a:cs typeface="Arial" panose="020B0604020202020204" pitchFamily="34" charset="0"/>
              </a:rPr>
              <a:t>input ports, switching, output ports</a:t>
            </a:r>
          </a:p>
          <a:p>
            <a:pPr lvl="1">
              <a:spcBef>
                <a:spcPts val="0"/>
              </a:spcBef>
            </a:pPr>
            <a:r>
              <a:rPr lang="en-US" altLang="ja-JP" sz="2800" dirty="0">
                <a:ea typeface="ＭＳ Ｐゴシック" panose="020B0600070205080204" pitchFamily="34" charset="-128"/>
                <a:cs typeface="Arial" panose="020B0604020202020204" pitchFamily="34" charset="0"/>
              </a:rPr>
              <a:t>buffer management, scheduling</a:t>
            </a:r>
          </a:p>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IP: the Internet Protocol</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datagram format</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addressing</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network address translation</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IPv6</a:t>
            </a:r>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8015288" y="1379196"/>
            <a:ext cx="3102316" cy="2326737"/>
          </a:xfrm>
          <a:prstGeom prst="rect">
            <a:avLst/>
          </a:prstGeom>
        </p:spPr>
      </p:pic>
      <p:sp>
        <p:nvSpPr>
          <p:cNvPr id="7" name="Rectangle 4">
            <a:extLst>
              <a:ext uri="{FF2B5EF4-FFF2-40B4-BE49-F238E27FC236}">
                <a16:creationId xmlns:a16="http://schemas.microsoft.com/office/drawing/2014/main" id="{F3A4FBDA-F3DE-F640-AAEE-CE557E67DD69}"/>
              </a:ext>
            </a:extLst>
          </p:cNvPr>
          <p:cNvSpPr txBox="1">
            <a:spLocks noChangeArrowheads="1"/>
          </p:cNvSpPr>
          <p:nvPr/>
        </p:nvSpPr>
        <p:spPr>
          <a:xfrm>
            <a:off x="6186488" y="4277300"/>
            <a:ext cx="6005512" cy="193776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7988" indent="-277813">
              <a:buClr>
                <a:schemeClr val="bg1">
                  <a:lumMod val="75000"/>
                </a:schemeClr>
              </a:buClr>
            </a:pPr>
            <a:r>
              <a:rPr lang="en-US" altLang="en-US" sz="3200" dirty="0">
                <a:solidFill>
                  <a:schemeClr val="bg1">
                    <a:lumMod val="75000"/>
                  </a:schemeClr>
                </a:solidFill>
                <a:ea typeface="ＭＳ Ｐゴシック" panose="020B0600070205080204" pitchFamily="34" charset="-128"/>
                <a:cs typeface="ＭＳ Ｐゴシック" panose="020B0600070205080204" pitchFamily="34" charset="-128"/>
              </a:rPr>
              <a:t>Generalized Forwarding, SDN</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rPr>
              <a:t>Match+action</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rPr>
              <a:t>OpenFlow: match+action in action</a:t>
            </a:r>
          </a:p>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rPr>
              <a:t>Middleboxes</a:t>
            </a:r>
          </a:p>
          <a:p>
            <a:pPr lvl="1"/>
            <a:endParaRPr lang="en-US" altLang="en-US" dirty="0"/>
          </a:p>
        </p:txBody>
      </p:sp>
      <p:sp>
        <p:nvSpPr>
          <p:cNvPr id="8" name="Slide Number Placeholder 4">
            <a:extLst>
              <a:ext uri="{FF2B5EF4-FFF2-40B4-BE49-F238E27FC236}">
                <a16:creationId xmlns:a16="http://schemas.microsoft.com/office/drawing/2014/main" id="{F4D04E88-D653-0249-9F2C-45CB993BCE4C}"/>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20</a:t>
            </a:fld>
            <a:endParaRPr lang="en-US" dirty="0"/>
          </a:p>
        </p:txBody>
      </p:sp>
    </p:spTree>
    <p:extLst>
      <p:ext uri="{BB962C8B-B14F-4D97-AF65-F5344CB8AC3E}">
        <p14:creationId xmlns:p14="http://schemas.microsoft.com/office/powerpoint/2010/main" val="8015501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767861" y="1498943"/>
            <a:ext cx="5084299" cy="3776441"/>
          </a:xfrm>
        </p:spPr>
        <p:txBody>
          <a:bodyPr>
            <a:normAutofit/>
          </a:bodyPr>
          <a:lstStyle/>
          <a:p>
            <a:pPr marL="130175" indent="0">
              <a:buNone/>
            </a:pPr>
            <a:r>
              <a:rPr lang="en-US" altLang="en-US" sz="3200" dirty="0">
                <a:solidFill>
                  <a:srgbClr val="C00000"/>
                </a:solidFill>
                <a:ea typeface="ＭＳ Ｐゴシック" panose="020B0600070205080204" pitchFamily="34" charset="-128"/>
                <a:cs typeface="ＭＳ Ｐゴシック" panose="020B0600070205080204" pitchFamily="34" charset="-128"/>
              </a:rPr>
              <a:t>packet scheduling: </a:t>
            </a:r>
            <a:r>
              <a:rPr lang="en-US" altLang="en-US" dirty="0">
                <a:ea typeface="ＭＳ Ｐゴシック" panose="020B0600070205080204" pitchFamily="34" charset="-128"/>
                <a:cs typeface="ＭＳ Ｐゴシック" panose="020B0600070205080204" pitchFamily="34" charset="-128"/>
              </a:rPr>
              <a:t>deciding which packet to send next on link</a:t>
            </a:r>
          </a:p>
          <a:p>
            <a:pPr lvl="1">
              <a:spcBef>
                <a:spcPts val="0"/>
              </a:spcBef>
            </a:pPr>
            <a:r>
              <a:rPr lang="en-US" altLang="en-US" sz="2800" dirty="0">
                <a:ea typeface="ＭＳ Ｐゴシック" panose="020B0600070205080204" pitchFamily="34" charset="-128"/>
                <a:cs typeface="ＭＳ Ｐゴシック" panose="020B0600070205080204" pitchFamily="34" charset="-128"/>
              </a:rPr>
              <a:t>first come, first served</a:t>
            </a:r>
          </a:p>
          <a:p>
            <a:pPr lvl="1">
              <a:spcBef>
                <a:spcPts val="0"/>
              </a:spcBef>
            </a:pPr>
            <a:r>
              <a:rPr lang="en-US" altLang="en-US" sz="2800" dirty="0">
                <a:ea typeface="ＭＳ Ｐゴシック" panose="020B0600070205080204" pitchFamily="34" charset="-128"/>
                <a:cs typeface="ＭＳ Ｐゴシック" panose="020B0600070205080204" pitchFamily="34" charset="-128"/>
              </a:rPr>
              <a:t>priority</a:t>
            </a:r>
          </a:p>
          <a:p>
            <a:pPr lvl="1">
              <a:spcBef>
                <a:spcPts val="0"/>
              </a:spcBef>
            </a:pPr>
            <a:r>
              <a:rPr lang="en-US" altLang="en-US" sz="2800" dirty="0">
                <a:ea typeface="ＭＳ Ｐゴシック" panose="020B0600070205080204" pitchFamily="34" charset="-128"/>
                <a:cs typeface="ＭＳ Ｐゴシック" panose="020B0600070205080204" pitchFamily="34" charset="-128"/>
              </a:rPr>
              <a:t>round robin</a:t>
            </a:r>
          </a:p>
          <a:p>
            <a:pPr lvl="1">
              <a:spcBef>
                <a:spcPts val="0"/>
              </a:spcBef>
            </a:pPr>
            <a:r>
              <a:rPr lang="en-US" altLang="en-US" sz="2800" dirty="0">
                <a:ea typeface="ＭＳ Ｐゴシック" panose="020B0600070205080204" pitchFamily="34" charset="-128"/>
                <a:cs typeface="ＭＳ Ｐゴシック" panose="020B0600070205080204" pitchFamily="34" charset="-128"/>
              </a:rPr>
              <a:t>weighted fair queueing</a:t>
            </a:r>
          </a:p>
        </p:txBody>
      </p: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dirty="0"/>
              <a:t>Packet Scheduling: FCFS</a:t>
            </a:r>
          </a:p>
        </p:txBody>
      </p:sp>
      <p:sp>
        <p:nvSpPr>
          <p:cNvPr id="14" name="Content Placeholder 1">
            <a:extLst>
              <a:ext uri="{FF2B5EF4-FFF2-40B4-BE49-F238E27FC236}">
                <a16:creationId xmlns:a16="http://schemas.microsoft.com/office/drawing/2014/main" id="{017C4922-A89B-2D44-942B-27D216DF220C}"/>
              </a:ext>
            </a:extLst>
          </p:cNvPr>
          <p:cNvSpPr txBox="1">
            <a:spLocks/>
          </p:cNvSpPr>
          <p:nvPr/>
        </p:nvSpPr>
        <p:spPr>
          <a:xfrm>
            <a:off x="6682593" y="1534478"/>
            <a:ext cx="4966481" cy="327829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6538" marR="0" lvl="0" indent="-223838"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ＭＳ Ｐゴシック" panose="020B0600070205080204" pitchFamily="34" charset="-128"/>
              </a:rPr>
              <a:t>FCFS: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packets transmitted in order of arrival to output port</a:t>
            </a:r>
          </a:p>
          <a:p>
            <a:pPr marL="520700" marR="0" lvl="0" indent="-254000" algn="l" defTabSz="914400" rtl="0" eaLnBrk="1" fontAlgn="auto" latinLnBrk="0" hangingPunct="1">
              <a:lnSpc>
                <a:spcPct val="100000"/>
              </a:lnSpc>
              <a:spcBef>
                <a:spcPts val="4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Gill Sans MT" panose="020B0502020104020203" pitchFamily="34" charset="77"/>
                <a:cs typeface="Gill Sans MT" panose="020B0502020104020203" pitchFamily="34" charset="77"/>
              </a:rPr>
              <a:t>also known as: First-in-first-out (FIFO) </a:t>
            </a:r>
          </a:p>
          <a:p>
            <a:pPr marL="520700" marR="0" lvl="0" indent="-254000" algn="l" defTabSz="914400" rtl="0" eaLnBrk="1" fontAlgn="auto" latinLnBrk="0" hangingPunct="1">
              <a:lnSpc>
                <a:spcPct val="100000"/>
              </a:lnSpc>
              <a:spcBef>
                <a:spcPts val="4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Gill Sans MT" panose="020B0502020104020203" pitchFamily="34" charset="77"/>
                <a:cs typeface="Gill Sans MT" panose="020B0502020104020203" pitchFamily="34" charset="77"/>
              </a:rPr>
              <a:t>real world examples?</a:t>
            </a:r>
          </a:p>
          <a:p>
            <a:pPr marL="403225" marR="0" lvl="0" indent="-390525"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endParaRPr>
          </a:p>
        </p:txBody>
      </p:sp>
      <p:grpSp>
        <p:nvGrpSpPr>
          <p:cNvPr id="55" name="Group 54">
            <a:extLst>
              <a:ext uri="{FF2B5EF4-FFF2-40B4-BE49-F238E27FC236}">
                <a16:creationId xmlns:a16="http://schemas.microsoft.com/office/drawing/2014/main" id="{2A80F58A-5FC4-4446-97BA-771F9109F896}"/>
              </a:ext>
            </a:extLst>
          </p:cNvPr>
          <p:cNvGrpSpPr/>
          <p:nvPr/>
        </p:nvGrpSpPr>
        <p:grpSpPr>
          <a:xfrm>
            <a:off x="913621" y="4556937"/>
            <a:ext cx="4335126" cy="1693461"/>
            <a:chOff x="614363" y="4257679"/>
            <a:chExt cx="4335126" cy="1693461"/>
          </a:xfrm>
        </p:grpSpPr>
        <p:grpSp>
          <p:nvGrpSpPr>
            <p:cNvPr id="56" name="Group 55">
              <a:extLst>
                <a:ext uri="{FF2B5EF4-FFF2-40B4-BE49-F238E27FC236}">
                  <a16:creationId xmlns:a16="http://schemas.microsoft.com/office/drawing/2014/main" id="{17FAEAF2-1BE5-E148-A0DA-4AEE65AAA49F}"/>
                </a:ext>
              </a:extLst>
            </p:cNvPr>
            <p:cNvGrpSpPr/>
            <p:nvPr/>
          </p:nvGrpSpPr>
          <p:grpSpPr>
            <a:xfrm>
              <a:off x="614363" y="4257679"/>
              <a:ext cx="4335126" cy="1693461"/>
              <a:chOff x="614363" y="4257679"/>
              <a:chExt cx="4335126" cy="1693461"/>
            </a:xfrm>
          </p:grpSpPr>
          <p:grpSp>
            <p:nvGrpSpPr>
              <p:cNvPr id="58" name="Group 25">
                <a:extLst>
                  <a:ext uri="{FF2B5EF4-FFF2-40B4-BE49-F238E27FC236}">
                    <a16:creationId xmlns:a16="http://schemas.microsoft.com/office/drawing/2014/main" id="{0CB0EC2A-B069-6B46-8D32-DC40F3C2AF4C}"/>
                  </a:ext>
                </a:extLst>
              </p:cNvPr>
              <p:cNvGrpSpPr>
                <a:grpSpLocks/>
              </p:cNvGrpSpPr>
              <p:nvPr/>
            </p:nvGrpSpPr>
            <p:grpSpPr bwMode="auto">
              <a:xfrm>
                <a:off x="1468086" y="4855765"/>
                <a:ext cx="939800" cy="565150"/>
                <a:chOff x="1670312" y="2562997"/>
                <a:chExt cx="940317" cy="565219"/>
              </a:xfrm>
            </p:grpSpPr>
            <p:grpSp>
              <p:nvGrpSpPr>
                <p:cNvPr id="68" name="Group 28">
                  <a:extLst>
                    <a:ext uri="{FF2B5EF4-FFF2-40B4-BE49-F238E27FC236}">
                      <a16:creationId xmlns:a16="http://schemas.microsoft.com/office/drawing/2014/main" id="{11F93012-070C-1E41-8EAA-D3A75FBA071D}"/>
                    </a:ext>
                  </a:extLst>
                </p:cNvPr>
                <p:cNvGrpSpPr>
                  <a:grpSpLocks/>
                </p:cNvGrpSpPr>
                <p:nvPr/>
              </p:nvGrpSpPr>
              <p:grpSpPr bwMode="auto">
                <a:xfrm>
                  <a:off x="1670312" y="2562997"/>
                  <a:ext cx="929822" cy="565219"/>
                  <a:chOff x="1670312" y="2562997"/>
                  <a:chExt cx="929822" cy="565219"/>
                </a:xfrm>
              </p:grpSpPr>
              <p:sp>
                <p:nvSpPr>
                  <p:cNvPr id="70" name="Rectangle 30">
                    <a:extLst>
                      <a:ext uri="{FF2B5EF4-FFF2-40B4-BE49-F238E27FC236}">
                        <a16:creationId xmlns:a16="http://schemas.microsoft.com/office/drawing/2014/main" id="{2C75C2B8-AB3B-554D-A4AA-E3F2E23815E3}"/>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71" name="Straight Connector 31">
                    <a:extLst>
                      <a:ext uri="{FF2B5EF4-FFF2-40B4-BE49-F238E27FC236}">
                        <a16:creationId xmlns:a16="http://schemas.microsoft.com/office/drawing/2014/main" id="{2469B9C6-CD94-934E-BB88-E141D725DD0E}"/>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 name="Straight Connector 32">
                    <a:extLst>
                      <a:ext uri="{FF2B5EF4-FFF2-40B4-BE49-F238E27FC236}">
                        <a16:creationId xmlns:a16="http://schemas.microsoft.com/office/drawing/2014/main" id="{D41E5CD4-400E-0B42-B2C4-7F0943E95E18}"/>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 name="Straight Connector 33">
                    <a:extLst>
                      <a:ext uri="{FF2B5EF4-FFF2-40B4-BE49-F238E27FC236}">
                        <a16:creationId xmlns:a16="http://schemas.microsoft.com/office/drawing/2014/main" id="{769D9546-407D-5F4E-BC92-364EAE5E6250}"/>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 name="Straight Connector 34">
                    <a:extLst>
                      <a:ext uri="{FF2B5EF4-FFF2-40B4-BE49-F238E27FC236}">
                        <a16:creationId xmlns:a16="http://schemas.microsoft.com/office/drawing/2014/main" id="{52462C09-D78E-CC40-B1F0-0347630F0CF5}"/>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 name="Straight Connector 35">
                    <a:extLst>
                      <a:ext uri="{FF2B5EF4-FFF2-40B4-BE49-F238E27FC236}">
                        <a16:creationId xmlns:a16="http://schemas.microsoft.com/office/drawing/2014/main" id="{FD9FBF90-862D-6243-88A8-943C60AE7D1B}"/>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Straight Connector 36">
                    <a:extLst>
                      <a:ext uri="{FF2B5EF4-FFF2-40B4-BE49-F238E27FC236}">
                        <a16:creationId xmlns:a16="http://schemas.microsoft.com/office/drawing/2014/main" id="{45A88AAC-9044-E54F-9F98-99B835630E55}"/>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 name="Straight Connector 37">
                    <a:extLst>
                      <a:ext uri="{FF2B5EF4-FFF2-40B4-BE49-F238E27FC236}">
                        <a16:creationId xmlns:a16="http://schemas.microsoft.com/office/drawing/2014/main" id="{F7F08E2E-320E-534E-B4AC-B12B9C339E2C}"/>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9" name="Rectangle 29">
                  <a:extLst>
                    <a:ext uri="{FF2B5EF4-FFF2-40B4-BE49-F238E27FC236}">
                      <a16:creationId xmlns:a16="http://schemas.microsoft.com/office/drawing/2014/main" id="{36D9872C-F8E2-8A4A-A047-D6478C5BB5AE}"/>
                    </a:ext>
                  </a:extLst>
                </p:cNvPr>
                <p:cNvSpPr>
                  <a:spLocks noChangeArrowheads="1"/>
                </p:cNvSpPr>
                <p:nvPr/>
              </p:nvSpPr>
              <p:spPr bwMode="auto">
                <a:xfrm>
                  <a:off x="1916862" y="2571262"/>
                  <a:ext cx="693767" cy="552560"/>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59" name="Oval 27">
                <a:extLst>
                  <a:ext uri="{FF2B5EF4-FFF2-40B4-BE49-F238E27FC236}">
                    <a16:creationId xmlns:a16="http://schemas.microsoft.com/office/drawing/2014/main" id="{A7CE2ECE-11DE-5544-931E-410A4A566BE5}"/>
                  </a:ext>
                </a:extLst>
              </p:cNvPr>
              <p:cNvSpPr>
                <a:spLocks noChangeArrowheads="1"/>
              </p:cNvSpPr>
              <p:nvPr/>
            </p:nvSpPr>
            <p:spPr bwMode="auto">
              <a:xfrm>
                <a:off x="2851137" y="4827190"/>
                <a:ext cx="631825" cy="628650"/>
              </a:xfrm>
              <a:prstGeom prst="ellipse">
                <a:avLst/>
              </a:prstGeom>
              <a:solidFill>
                <a:srgbClr val="FFFFFF"/>
              </a:solidFill>
              <a:ln w="28575">
                <a:solidFill>
                  <a:srgbClr val="3333CC"/>
                </a:solidFill>
                <a:round/>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60" name="Straight Arrow Connector 11">
                <a:extLst>
                  <a:ext uri="{FF2B5EF4-FFF2-40B4-BE49-F238E27FC236}">
                    <a16:creationId xmlns:a16="http://schemas.microsoft.com/office/drawing/2014/main" id="{DCF1BAC9-E12A-E841-BA7A-C9C0DD83BD55}"/>
                  </a:ext>
                </a:extLst>
              </p:cNvPr>
              <p:cNvCxnSpPr>
                <a:cxnSpLocks noChangeShapeType="1"/>
              </p:cNvCxnSpPr>
              <p:nvPr/>
            </p:nvCxnSpPr>
            <p:spPr bwMode="auto">
              <a:xfrm>
                <a:off x="785813" y="5138340"/>
                <a:ext cx="628651" cy="0"/>
              </a:xfrm>
              <a:prstGeom prst="straightConnector1">
                <a:avLst/>
              </a:prstGeom>
              <a:noFill/>
              <a:ln w="2540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TextBox 17">
                <a:extLst>
                  <a:ext uri="{FF2B5EF4-FFF2-40B4-BE49-F238E27FC236}">
                    <a16:creationId xmlns:a16="http://schemas.microsoft.com/office/drawing/2014/main" id="{5E49E137-F477-F348-8FE7-4ABBE8FDFE56}"/>
                  </a:ext>
                </a:extLst>
              </p:cNvPr>
              <p:cNvSpPr txBox="1">
                <a:spLocks noChangeArrowheads="1"/>
              </p:cNvSpPr>
              <p:nvPr/>
            </p:nvSpPr>
            <p:spPr bwMode="auto">
              <a:xfrm>
                <a:off x="1282351" y="5422502"/>
                <a:ext cx="12731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queue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(waiting area)</a:t>
                </a:r>
              </a:p>
            </p:txBody>
          </p:sp>
          <p:sp>
            <p:nvSpPr>
              <p:cNvPr id="62" name="TextBox 18">
                <a:extLst>
                  <a:ext uri="{FF2B5EF4-FFF2-40B4-BE49-F238E27FC236}">
                    <a16:creationId xmlns:a16="http://schemas.microsoft.com/office/drawing/2014/main" id="{6D64E906-2FAC-AA42-95D2-E76C2336B78F}"/>
                  </a:ext>
                </a:extLst>
              </p:cNvPr>
              <p:cNvSpPr txBox="1">
                <a:spLocks noChangeArrowheads="1"/>
              </p:cNvSpPr>
              <p:nvPr/>
            </p:nvSpPr>
            <p:spPr bwMode="auto">
              <a:xfrm>
                <a:off x="641008" y="5182790"/>
                <a:ext cx="76358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packet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arrivals</a:t>
                </a:r>
              </a:p>
            </p:txBody>
          </p:sp>
          <p:cxnSp>
            <p:nvCxnSpPr>
              <p:cNvPr id="63" name="Straight Arrow Connector 20">
                <a:extLst>
                  <a:ext uri="{FF2B5EF4-FFF2-40B4-BE49-F238E27FC236}">
                    <a16:creationId xmlns:a16="http://schemas.microsoft.com/office/drawing/2014/main" id="{F6675473-30B9-304E-A212-FF495FFE1685}"/>
                  </a:ext>
                </a:extLst>
              </p:cNvPr>
              <p:cNvCxnSpPr>
                <a:cxnSpLocks noChangeShapeType="1"/>
                <a:stCxn id="59" idx="6"/>
              </p:cNvCxnSpPr>
              <p:nvPr/>
            </p:nvCxnSpPr>
            <p:spPr bwMode="auto">
              <a:xfrm>
                <a:off x="3482962" y="5141515"/>
                <a:ext cx="560401" cy="0"/>
              </a:xfrm>
              <a:prstGeom prst="straightConnector1">
                <a:avLst/>
              </a:prstGeom>
              <a:noFill/>
              <a:ln w="25400">
                <a:solidFill>
                  <a:srgbClr val="18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4" name="TextBox 22">
                <a:extLst>
                  <a:ext uri="{FF2B5EF4-FFF2-40B4-BE49-F238E27FC236}">
                    <a16:creationId xmlns:a16="http://schemas.microsoft.com/office/drawing/2014/main" id="{C87172FA-C0F3-774D-9F69-A237EEE6F006}"/>
                  </a:ext>
                </a:extLst>
              </p:cNvPr>
              <p:cNvSpPr txBox="1">
                <a:spLocks noChangeArrowheads="1"/>
              </p:cNvSpPr>
              <p:nvPr/>
            </p:nvSpPr>
            <p:spPr bwMode="auto">
              <a:xfrm>
                <a:off x="3906501" y="4931965"/>
                <a:ext cx="104298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packet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departures</a:t>
                </a:r>
              </a:p>
            </p:txBody>
          </p:sp>
          <p:sp>
            <p:nvSpPr>
              <p:cNvPr id="65" name="TextBox 23">
                <a:extLst>
                  <a:ext uri="{FF2B5EF4-FFF2-40B4-BE49-F238E27FC236}">
                    <a16:creationId xmlns:a16="http://schemas.microsoft.com/office/drawing/2014/main" id="{0134756B-A86E-554E-99E5-B8473445445C}"/>
                  </a:ext>
                </a:extLst>
              </p:cNvPr>
              <p:cNvSpPr txBox="1">
                <a:spLocks noChangeArrowheads="1"/>
              </p:cNvSpPr>
              <p:nvPr/>
            </p:nvSpPr>
            <p:spPr bwMode="auto">
              <a:xfrm>
                <a:off x="2715794" y="5427265"/>
                <a:ext cx="8524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link</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 (server)</a:t>
                </a:r>
              </a:p>
            </p:txBody>
          </p:sp>
          <p:cxnSp>
            <p:nvCxnSpPr>
              <p:cNvPr id="66" name="Straight Arrow Connector 52">
                <a:extLst>
                  <a:ext uri="{FF2B5EF4-FFF2-40B4-BE49-F238E27FC236}">
                    <a16:creationId xmlns:a16="http://schemas.microsoft.com/office/drawing/2014/main" id="{E0FA1304-B707-A043-AED3-3B49BD5DCCBF}"/>
                  </a:ext>
                </a:extLst>
              </p:cNvPr>
              <p:cNvCxnSpPr>
                <a:cxnSpLocks noChangeShapeType="1"/>
                <a:stCxn id="69" idx="3"/>
                <a:endCxn id="59" idx="2"/>
              </p:cNvCxnSpPr>
              <p:nvPr/>
            </p:nvCxnSpPr>
            <p:spPr bwMode="auto">
              <a:xfrm>
                <a:off x="2407886" y="5140276"/>
                <a:ext cx="443251" cy="1239"/>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7" name="TextBox 66">
                <a:extLst>
                  <a:ext uri="{FF2B5EF4-FFF2-40B4-BE49-F238E27FC236}">
                    <a16:creationId xmlns:a16="http://schemas.microsoft.com/office/drawing/2014/main" id="{BEBA214F-B9F2-CF47-81A7-CD7118A326B6}"/>
                  </a:ext>
                </a:extLst>
              </p:cNvPr>
              <p:cNvSpPr txBox="1"/>
              <p:nvPr/>
            </p:nvSpPr>
            <p:spPr>
              <a:xfrm>
                <a:off x="614363" y="4257679"/>
                <a:ext cx="280365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Abstraction</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queue</a:t>
                </a:r>
              </a:p>
            </p:txBody>
          </p:sp>
        </p:grpSp>
        <p:sp>
          <p:nvSpPr>
            <p:cNvPr id="57" name="TextBox 56">
              <a:extLst>
                <a:ext uri="{FF2B5EF4-FFF2-40B4-BE49-F238E27FC236}">
                  <a16:creationId xmlns:a16="http://schemas.microsoft.com/office/drawing/2014/main" id="{7ACC4285-D642-A34C-B0E5-42C38A2C1EBF}"/>
                </a:ext>
              </a:extLst>
            </p:cNvPr>
            <p:cNvSpPr txBox="1"/>
            <p:nvPr/>
          </p:nvSpPr>
          <p:spPr>
            <a:xfrm>
              <a:off x="2978728" y="4907280"/>
              <a:ext cx="35137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grpSp>
      <p:sp>
        <p:nvSpPr>
          <p:cNvPr id="28" name="Slide Number Placeholder 4">
            <a:extLst>
              <a:ext uri="{FF2B5EF4-FFF2-40B4-BE49-F238E27FC236}">
                <a16:creationId xmlns:a16="http://schemas.microsoft.com/office/drawing/2014/main" id="{91E817A0-66D3-8C45-8001-AAAD30C6483E}"/>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21</a:t>
            </a:fld>
            <a:endParaRPr lang="en-US" dirty="0"/>
          </a:p>
        </p:txBody>
      </p:sp>
      <p:sp>
        <p:nvSpPr>
          <p:cNvPr id="4" name="TextBox 3">
            <a:extLst>
              <a:ext uri="{FF2B5EF4-FFF2-40B4-BE49-F238E27FC236}">
                <a16:creationId xmlns:a16="http://schemas.microsoft.com/office/drawing/2014/main" id="{2D0CBC34-2D26-CFA5-165E-04719A5A18AA}"/>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325180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767861" y="1498943"/>
            <a:ext cx="5084299" cy="2681171"/>
          </a:xfrm>
        </p:spPr>
        <p:txBody>
          <a:bodyPr>
            <a:normAutofit/>
          </a:bodyPr>
          <a:lstStyle/>
          <a:p>
            <a:pPr>
              <a:buNone/>
            </a:pPr>
            <a:r>
              <a:rPr lang="en-US" altLang="en-US" sz="3200" i="1" dirty="0">
                <a:solidFill>
                  <a:srgbClr val="CC0000"/>
                </a:solidFill>
                <a:ea typeface="ＭＳ Ｐゴシック" panose="020B0600070205080204" pitchFamily="34" charset="-128"/>
                <a:cs typeface="ＭＳ Ｐゴシック" panose="020B0600070205080204" pitchFamily="34" charset="-128"/>
              </a:rPr>
              <a:t>Priority scheduling: </a:t>
            </a:r>
          </a:p>
          <a:p>
            <a:pPr marL="515938" indent="-277813"/>
            <a:r>
              <a:rPr lang="en-US" altLang="en-US" sz="3200" dirty="0">
                <a:ea typeface="ＭＳ Ｐゴシック" panose="020B0600070205080204" pitchFamily="34" charset="-128"/>
                <a:cs typeface="ＭＳ Ｐゴシック" panose="020B0600070205080204" pitchFamily="34" charset="-128"/>
              </a:rPr>
              <a:t>arriving traffic classified, queued by class</a:t>
            </a:r>
          </a:p>
          <a:p>
            <a:pPr marL="804863" lvl="1" indent="-223838"/>
            <a:r>
              <a:rPr lang="en-US" altLang="en-US" sz="2800" dirty="0">
                <a:ea typeface="ＭＳ Ｐゴシック" panose="020B0600070205080204" pitchFamily="34" charset="-128"/>
                <a:cs typeface="ＭＳ Ｐゴシック" panose="020B0600070205080204" pitchFamily="34" charset="-128"/>
              </a:rPr>
              <a:t>any header fields can be used for classification</a:t>
            </a:r>
          </a:p>
        </p:txBody>
      </p: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Scheduling policies: priority</a:t>
            </a:r>
            <a:endParaRPr lang="en-US" dirty="0"/>
          </a:p>
        </p:txBody>
      </p:sp>
      <p:grpSp>
        <p:nvGrpSpPr>
          <p:cNvPr id="172" name="Group 25">
            <a:extLst>
              <a:ext uri="{FF2B5EF4-FFF2-40B4-BE49-F238E27FC236}">
                <a16:creationId xmlns:a16="http://schemas.microsoft.com/office/drawing/2014/main" id="{D29AA7AB-4B29-484B-B16E-5A0377B37697}"/>
              </a:ext>
            </a:extLst>
          </p:cNvPr>
          <p:cNvGrpSpPr>
            <a:grpSpLocks/>
          </p:cNvGrpSpPr>
          <p:nvPr/>
        </p:nvGrpSpPr>
        <p:grpSpPr bwMode="auto">
          <a:xfrm>
            <a:off x="8435655" y="2539998"/>
            <a:ext cx="932498" cy="580347"/>
            <a:chOff x="1670312" y="2557567"/>
            <a:chExt cx="932470" cy="580220"/>
          </a:xfrm>
        </p:grpSpPr>
        <p:sp>
          <p:nvSpPr>
            <p:cNvPr id="187" name="Rectangle 186">
              <a:extLst>
                <a:ext uri="{FF2B5EF4-FFF2-40B4-BE49-F238E27FC236}">
                  <a16:creationId xmlns:a16="http://schemas.microsoft.com/office/drawing/2014/main" id="{4F27A407-CAD2-654D-B519-29624580BA51}"/>
                </a:ext>
              </a:extLst>
            </p:cNvPr>
            <p:cNvSpPr/>
            <p:nvPr/>
          </p:nvSpPr>
          <p:spPr>
            <a:xfrm>
              <a:off x="2254738" y="2557567"/>
              <a:ext cx="348044" cy="580220"/>
            </a:xfrm>
            <a:prstGeom prst="rect">
              <a:avLst/>
            </a:prstGeom>
            <a:solidFill>
              <a:srgbClr val="00B050"/>
            </a:solidFill>
            <a:ln w="15875">
              <a:noFill/>
            </a:ln>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ＭＳ Ｐゴシック" charset="0"/>
              </a:endParaRPr>
            </a:p>
          </p:txBody>
        </p:sp>
        <p:grpSp>
          <p:nvGrpSpPr>
            <p:cNvPr id="186" name="Group 39">
              <a:extLst>
                <a:ext uri="{FF2B5EF4-FFF2-40B4-BE49-F238E27FC236}">
                  <a16:creationId xmlns:a16="http://schemas.microsoft.com/office/drawing/2014/main" id="{1F49319F-C1B9-5448-8932-EDC4FDA07A8F}"/>
                </a:ext>
              </a:extLst>
            </p:cNvPr>
            <p:cNvGrpSpPr>
              <a:grpSpLocks/>
            </p:cNvGrpSpPr>
            <p:nvPr/>
          </p:nvGrpSpPr>
          <p:grpSpPr bwMode="auto">
            <a:xfrm>
              <a:off x="1670312" y="2562997"/>
              <a:ext cx="929822" cy="565219"/>
              <a:chOff x="1670312" y="2562997"/>
              <a:chExt cx="929822" cy="565219"/>
            </a:xfrm>
          </p:grpSpPr>
          <p:sp>
            <p:nvSpPr>
              <p:cNvPr id="188" name="Rectangle 41">
                <a:extLst>
                  <a:ext uri="{FF2B5EF4-FFF2-40B4-BE49-F238E27FC236}">
                    <a16:creationId xmlns:a16="http://schemas.microsoft.com/office/drawing/2014/main" id="{419B0B07-E14F-574A-A6D3-5EF2081F5CE8}"/>
                  </a:ext>
                </a:extLst>
              </p:cNvPr>
              <p:cNvSpPr>
                <a:spLocks noChangeArrowheads="1"/>
              </p:cNvSpPr>
              <p:nvPr/>
            </p:nvSpPr>
            <p:spPr bwMode="auto">
              <a:xfrm>
                <a:off x="1670312" y="2562997"/>
                <a:ext cx="929822" cy="563157"/>
              </a:xfrm>
              <a:prstGeom prst="rect">
                <a:avLst/>
              </a:prstGeom>
              <a:noFill/>
              <a:ln w="19050">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189" name="Straight Connector 42">
                <a:extLst>
                  <a:ext uri="{FF2B5EF4-FFF2-40B4-BE49-F238E27FC236}">
                    <a16:creationId xmlns:a16="http://schemas.microsoft.com/office/drawing/2014/main" id="{092A6E7E-73F6-2849-B5B2-C6955AC9F6F4}"/>
                  </a:ext>
                </a:extLst>
              </p:cNvPr>
              <p:cNvCxnSpPr>
                <a:cxnSpLocks noChangeShapeType="1"/>
              </p:cNvCxnSpPr>
              <p:nvPr/>
            </p:nvCxnSpPr>
            <p:spPr bwMode="auto">
              <a:xfrm flipH="1">
                <a:off x="1786358" y="256753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0" name="Straight Connector 43">
                <a:extLst>
                  <a:ext uri="{FF2B5EF4-FFF2-40B4-BE49-F238E27FC236}">
                    <a16:creationId xmlns:a16="http://schemas.microsoft.com/office/drawing/2014/main" id="{80314DF4-FA34-A749-807A-6B5E4D9827CF}"/>
                  </a:ext>
                </a:extLst>
              </p:cNvPr>
              <p:cNvCxnSpPr>
                <a:cxnSpLocks noChangeShapeType="1"/>
              </p:cNvCxnSpPr>
              <p:nvPr/>
            </p:nvCxnSpPr>
            <p:spPr bwMode="auto">
              <a:xfrm flipH="1">
                <a:off x="1911544" y="2566974"/>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1" name="Straight Connector 44">
                <a:extLst>
                  <a:ext uri="{FF2B5EF4-FFF2-40B4-BE49-F238E27FC236}">
                    <a16:creationId xmlns:a16="http://schemas.microsoft.com/office/drawing/2014/main" id="{151DE241-B625-BC49-B4B6-56DFF1F4858F}"/>
                  </a:ext>
                </a:extLst>
              </p:cNvPr>
              <p:cNvCxnSpPr>
                <a:cxnSpLocks noChangeShapeType="1"/>
              </p:cNvCxnSpPr>
              <p:nvPr/>
            </p:nvCxnSpPr>
            <p:spPr bwMode="auto">
              <a:xfrm flipH="1">
                <a:off x="2027659" y="257032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2" name="Straight Connector 45">
                <a:extLst>
                  <a:ext uri="{FF2B5EF4-FFF2-40B4-BE49-F238E27FC236}">
                    <a16:creationId xmlns:a16="http://schemas.microsoft.com/office/drawing/2014/main" id="{DAA11CD9-3EF6-6548-909A-06733C388099}"/>
                  </a:ext>
                </a:extLst>
              </p:cNvPr>
              <p:cNvCxnSpPr>
                <a:cxnSpLocks noChangeShapeType="1"/>
              </p:cNvCxnSpPr>
              <p:nvPr/>
            </p:nvCxnSpPr>
            <p:spPr bwMode="auto">
              <a:xfrm flipH="1">
                <a:off x="2134843" y="2564600"/>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3" name="Straight Connector 46">
                <a:extLst>
                  <a:ext uri="{FF2B5EF4-FFF2-40B4-BE49-F238E27FC236}">
                    <a16:creationId xmlns:a16="http://schemas.microsoft.com/office/drawing/2014/main" id="{AECF307B-27BA-2244-B46E-31F0A1B4522A}"/>
                  </a:ext>
                </a:extLst>
              </p:cNvPr>
              <p:cNvCxnSpPr>
                <a:cxnSpLocks noChangeShapeType="1"/>
              </p:cNvCxnSpPr>
              <p:nvPr/>
            </p:nvCxnSpPr>
            <p:spPr bwMode="auto">
              <a:xfrm flipH="1">
                <a:off x="2244397" y="256669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 name="Straight Connector 47">
                <a:extLst>
                  <a:ext uri="{FF2B5EF4-FFF2-40B4-BE49-F238E27FC236}">
                    <a16:creationId xmlns:a16="http://schemas.microsoft.com/office/drawing/2014/main" id="{ED8A1684-6836-3741-B33E-B3955A845CEC}"/>
                  </a:ext>
                </a:extLst>
              </p:cNvPr>
              <p:cNvCxnSpPr>
                <a:cxnSpLocks noChangeShapeType="1"/>
              </p:cNvCxnSpPr>
              <p:nvPr/>
            </p:nvCxnSpPr>
            <p:spPr bwMode="auto">
              <a:xfrm flipH="1">
                <a:off x="2365675" y="2568786"/>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 name="Straight Connector 48">
                <a:extLst>
                  <a:ext uri="{FF2B5EF4-FFF2-40B4-BE49-F238E27FC236}">
                    <a16:creationId xmlns:a16="http://schemas.microsoft.com/office/drawing/2014/main" id="{2EDC3350-9B5F-E74E-96B1-C12522F74AD5}"/>
                  </a:ext>
                </a:extLst>
              </p:cNvPr>
              <p:cNvCxnSpPr>
                <a:cxnSpLocks noChangeShapeType="1"/>
              </p:cNvCxnSpPr>
              <p:nvPr/>
            </p:nvCxnSpPr>
            <p:spPr bwMode="auto">
              <a:xfrm flipH="1">
                <a:off x="2483045" y="2566971"/>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grpSp>
        <p:nvGrpSpPr>
          <p:cNvPr id="173" name="Group 26">
            <a:extLst>
              <a:ext uri="{FF2B5EF4-FFF2-40B4-BE49-F238E27FC236}">
                <a16:creationId xmlns:a16="http://schemas.microsoft.com/office/drawing/2014/main" id="{EBCAE18E-9192-9743-9EDB-C1BF166860C5}"/>
              </a:ext>
            </a:extLst>
          </p:cNvPr>
          <p:cNvGrpSpPr>
            <a:grpSpLocks/>
          </p:cNvGrpSpPr>
          <p:nvPr/>
        </p:nvGrpSpPr>
        <p:grpSpPr bwMode="auto">
          <a:xfrm>
            <a:off x="8402535" y="1868555"/>
            <a:ext cx="940346" cy="566869"/>
            <a:chOff x="1670312" y="2561471"/>
            <a:chExt cx="940317" cy="566745"/>
          </a:xfrm>
          <a:effectLst>
            <a:outerShdw blurRad="50800" dist="38100" dir="2700000" algn="tl" rotWithShape="0">
              <a:prstClr val="black">
                <a:alpha val="40000"/>
              </a:prstClr>
            </a:outerShdw>
          </a:effectLst>
        </p:grpSpPr>
        <p:sp>
          <p:nvSpPr>
            <p:cNvPr id="177" name="Rectangle 30">
              <a:extLst>
                <a:ext uri="{FF2B5EF4-FFF2-40B4-BE49-F238E27FC236}">
                  <a16:creationId xmlns:a16="http://schemas.microsoft.com/office/drawing/2014/main" id="{1EC31351-D048-AB4C-9597-34C78CD4271E}"/>
                </a:ext>
              </a:extLst>
            </p:cNvPr>
            <p:cNvSpPr>
              <a:spLocks noChangeArrowheads="1"/>
            </p:cNvSpPr>
            <p:nvPr/>
          </p:nvSpPr>
          <p:spPr bwMode="auto">
            <a:xfrm>
              <a:off x="1916862" y="2561471"/>
              <a:ext cx="693767" cy="561283"/>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76" name="Group 29">
              <a:extLst>
                <a:ext uri="{FF2B5EF4-FFF2-40B4-BE49-F238E27FC236}">
                  <a16:creationId xmlns:a16="http://schemas.microsoft.com/office/drawing/2014/main" id="{C9195E19-089C-0F4A-A590-A8DFCA59B1DB}"/>
                </a:ext>
              </a:extLst>
            </p:cNvPr>
            <p:cNvGrpSpPr>
              <a:grpSpLocks/>
            </p:cNvGrpSpPr>
            <p:nvPr/>
          </p:nvGrpSpPr>
          <p:grpSpPr bwMode="auto">
            <a:xfrm>
              <a:off x="1670312" y="2562997"/>
              <a:ext cx="929822" cy="565219"/>
              <a:chOff x="1670312" y="2562997"/>
              <a:chExt cx="929822" cy="565219"/>
            </a:xfrm>
          </p:grpSpPr>
          <p:sp>
            <p:nvSpPr>
              <p:cNvPr id="178" name="Rectangle 31">
                <a:extLst>
                  <a:ext uri="{FF2B5EF4-FFF2-40B4-BE49-F238E27FC236}">
                    <a16:creationId xmlns:a16="http://schemas.microsoft.com/office/drawing/2014/main" id="{4601C83D-8525-6C46-A5A1-282E20FBCA00}"/>
                  </a:ext>
                </a:extLst>
              </p:cNvPr>
              <p:cNvSpPr>
                <a:spLocks noChangeArrowheads="1"/>
              </p:cNvSpPr>
              <p:nvPr/>
            </p:nvSpPr>
            <p:spPr bwMode="auto">
              <a:xfrm>
                <a:off x="1670312" y="2562997"/>
                <a:ext cx="929822" cy="563157"/>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179" name="Straight Connector 32">
                <a:extLst>
                  <a:ext uri="{FF2B5EF4-FFF2-40B4-BE49-F238E27FC236}">
                    <a16:creationId xmlns:a16="http://schemas.microsoft.com/office/drawing/2014/main" id="{46FEDEF7-94ED-654C-A714-5DA44949241C}"/>
                  </a:ext>
                </a:extLst>
              </p:cNvPr>
              <p:cNvCxnSpPr>
                <a:cxnSpLocks noChangeShapeType="1"/>
              </p:cNvCxnSpPr>
              <p:nvPr/>
            </p:nvCxnSpPr>
            <p:spPr bwMode="auto">
              <a:xfrm flipH="1">
                <a:off x="1786358" y="256753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0" name="Straight Connector 33">
                <a:extLst>
                  <a:ext uri="{FF2B5EF4-FFF2-40B4-BE49-F238E27FC236}">
                    <a16:creationId xmlns:a16="http://schemas.microsoft.com/office/drawing/2014/main" id="{8AEE757F-2AA1-A049-996E-CD65BB439B4D}"/>
                  </a:ext>
                </a:extLst>
              </p:cNvPr>
              <p:cNvCxnSpPr>
                <a:cxnSpLocks noChangeShapeType="1"/>
              </p:cNvCxnSpPr>
              <p:nvPr/>
            </p:nvCxnSpPr>
            <p:spPr bwMode="auto">
              <a:xfrm flipH="1">
                <a:off x="1911544" y="2566974"/>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1" name="Straight Connector 34">
                <a:extLst>
                  <a:ext uri="{FF2B5EF4-FFF2-40B4-BE49-F238E27FC236}">
                    <a16:creationId xmlns:a16="http://schemas.microsoft.com/office/drawing/2014/main" id="{6FBD7A30-4DFE-9741-94DF-756F5091DAC7}"/>
                  </a:ext>
                </a:extLst>
              </p:cNvPr>
              <p:cNvCxnSpPr>
                <a:cxnSpLocks noChangeShapeType="1"/>
              </p:cNvCxnSpPr>
              <p:nvPr/>
            </p:nvCxnSpPr>
            <p:spPr bwMode="auto">
              <a:xfrm flipH="1">
                <a:off x="2027659" y="257032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2" name="Straight Connector 35">
                <a:extLst>
                  <a:ext uri="{FF2B5EF4-FFF2-40B4-BE49-F238E27FC236}">
                    <a16:creationId xmlns:a16="http://schemas.microsoft.com/office/drawing/2014/main" id="{A2413EBD-2230-9C4C-A1EF-E4D4691AE360}"/>
                  </a:ext>
                </a:extLst>
              </p:cNvPr>
              <p:cNvCxnSpPr>
                <a:cxnSpLocks noChangeShapeType="1"/>
              </p:cNvCxnSpPr>
              <p:nvPr/>
            </p:nvCxnSpPr>
            <p:spPr bwMode="auto">
              <a:xfrm flipH="1">
                <a:off x="2134843" y="2564600"/>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3" name="Straight Connector 36">
                <a:extLst>
                  <a:ext uri="{FF2B5EF4-FFF2-40B4-BE49-F238E27FC236}">
                    <a16:creationId xmlns:a16="http://schemas.microsoft.com/office/drawing/2014/main" id="{50DF05E5-CAE1-2548-9217-F3494FEAF90A}"/>
                  </a:ext>
                </a:extLst>
              </p:cNvPr>
              <p:cNvCxnSpPr>
                <a:cxnSpLocks noChangeShapeType="1"/>
              </p:cNvCxnSpPr>
              <p:nvPr/>
            </p:nvCxnSpPr>
            <p:spPr bwMode="auto">
              <a:xfrm flipH="1">
                <a:off x="2244397" y="256669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 name="Straight Connector 37">
                <a:extLst>
                  <a:ext uri="{FF2B5EF4-FFF2-40B4-BE49-F238E27FC236}">
                    <a16:creationId xmlns:a16="http://schemas.microsoft.com/office/drawing/2014/main" id="{4899B61A-4B5B-1C46-9B4B-0AEEACEDC241}"/>
                  </a:ext>
                </a:extLst>
              </p:cNvPr>
              <p:cNvCxnSpPr>
                <a:cxnSpLocks noChangeShapeType="1"/>
              </p:cNvCxnSpPr>
              <p:nvPr/>
            </p:nvCxnSpPr>
            <p:spPr bwMode="auto">
              <a:xfrm flipH="1">
                <a:off x="2365675" y="2568786"/>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5" name="Straight Connector 38">
                <a:extLst>
                  <a:ext uri="{FF2B5EF4-FFF2-40B4-BE49-F238E27FC236}">
                    <a16:creationId xmlns:a16="http://schemas.microsoft.com/office/drawing/2014/main" id="{22354FFA-0AC0-4B4E-B017-379116B17B9C}"/>
                  </a:ext>
                </a:extLst>
              </p:cNvPr>
              <p:cNvCxnSpPr>
                <a:cxnSpLocks noChangeShapeType="1"/>
              </p:cNvCxnSpPr>
              <p:nvPr/>
            </p:nvCxnSpPr>
            <p:spPr bwMode="auto">
              <a:xfrm flipH="1">
                <a:off x="2483045" y="2566971"/>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sp>
        <p:nvSpPr>
          <p:cNvPr id="174" name="Isosceles Triangle 27">
            <a:extLst>
              <a:ext uri="{FF2B5EF4-FFF2-40B4-BE49-F238E27FC236}">
                <a16:creationId xmlns:a16="http://schemas.microsoft.com/office/drawing/2014/main" id="{6B600212-9DCE-FA45-84A4-EE6D55AC00D2}"/>
              </a:ext>
            </a:extLst>
          </p:cNvPr>
          <p:cNvSpPr>
            <a:spLocks noChangeArrowheads="1"/>
          </p:cNvSpPr>
          <p:nvPr/>
        </p:nvSpPr>
        <p:spPr bwMode="auto">
          <a:xfrm rot="5400000">
            <a:off x="7601944" y="2250962"/>
            <a:ext cx="575153" cy="430249"/>
          </a:xfrm>
          <a:prstGeom prst="triangle">
            <a:avLst>
              <a:gd name="adj" fmla="val 50000"/>
            </a:avLst>
          </a:prstGeom>
          <a:solidFill>
            <a:schemeClr val="bg1"/>
          </a:solidFill>
          <a:ln w="19050">
            <a:solidFill>
              <a:srgbClr val="000000"/>
            </a:solidFill>
            <a:miter lim="800000"/>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 name="Oval 28">
            <a:extLst>
              <a:ext uri="{FF2B5EF4-FFF2-40B4-BE49-F238E27FC236}">
                <a16:creationId xmlns:a16="http://schemas.microsoft.com/office/drawing/2014/main" id="{D78010AB-EF5A-6941-809F-F93A8141A78F}"/>
              </a:ext>
            </a:extLst>
          </p:cNvPr>
          <p:cNvSpPr>
            <a:spLocks noChangeArrowheads="1"/>
          </p:cNvSpPr>
          <p:nvPr/>
        </p:nvSpPr>
        <p:spPr bwMode="auto">
          <a:xfrm>
            <a:off x="9472762" y="2171496"/>
            <a:ext cx="632958" cy="628951"/>
          </a:xfrm>
          <a:prstGeom prst="ellipse">
            <a:avLst/>
          </a:prstGeom>
          <a:solidFill>
            <a:schemeClr val="bg1"/>
          </a:solidFill>
          <a:ln w="19050">
            <a:solidFill>
              <a:srgbClr val="000000"/>
            </a:solidFill>
            <a:round/>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157" name="Straight Arrow Connector 10">
            <a:extLst>
              <a:ext uri="{FF2B5EF4-FFF2-40B4-BE49-F238E27FC236}">
                <a16:creationId xmlns:a16="http://schemas.microsoft.com/office/drawing/2014/main" id="{807EF7CE-15BB-0345-80AA-C72219B530DE}"/>
              </a:ext>
            </a:extLst>
          </p:cNvPr>
          <p:cNvCxnSpPr>
            <a:cxnSpLocks noChangeShapeType="1"/>
            <a:stCxn id="174" idx="0"/>
            <a:endCxn id="178" idx="1"/>
          </p:cNvCxnSpPr>
          <p:nvPr/>
        </p:nvCxnSpPr>
        <p:spPr bwMode="auto">
          <a:xfrm flipV="1">
            <a:off x="8104645" y="2151723"/>
            <a:ext cx="297890" cy="314364"/>
          </a:xfrm>
          <a:prstGeom prst="straightConnector1">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8" name="Straight Arrow Connector 11">
            <a:extLst>
              <a:ext uri="{FF2B5EF4-FFF2-40B4-BE49-F238E27FC236}">
                <a16:creationId xmlns:a16="http://schemas.microsoft.com/office/drawing/2014/main" id="{F55CECDF-4CB3-5843-AF94-3B368134102E}"/>
              </a:ext>
            </a:extLst>
          </p:cNvPr>
          <p:cNvCxnSpPr>
            <a:cxnSpLocks noChangeShapeType="1"/>
            <a:stCxn id="174" idx="0"/>
            <a:endCxn id="188" idx="1"/>
          </p:cNvCxnSpPr>
          <p:nvPr/>
        </p:nvCxnSpPr>
        <p:spPr bwMode="auto">
          <a:xfrm>
            <a:off x="8104645" y="2466087"/>
            <a:ext cx="331010" cy="360983"/>
          </a:xfrm>
          <a:prstGeom prst="straightConnector1">
            <a:avLst/>
          </a:prstGeom>
          <a:noFill/>
          <a:ln w="19050">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1" name="Straight Arrow Connector 14">
            <a:extLst>
              <a:ext uri="{FF2B5EF4-FFF2-40B4-BE49-F238E27FC236}">
                <a16:creationId xmlns:a16="http://schemas.microsoft.com/office/drawing/2014/main" id="{4F6FF0FC-694A-FB4A-B7BF-730824E84E13}"/>
              </a:ext>
            </a:extLst>
          </p:cNvPr>
          <p:cNvCxnSpPr>
            <a:cxnSpLocks noChangeShapeType="1"/>
            <a:endCxn id="175" idx="1"/>
          </p:cNvCxnSpPr>
          <p:nvPr/>
        </p:nvCxnSpPr>
        <p:spPr bwMode="auto">
          <a:xfrm>
            <a:off x="9341082" y="2139198"/>
            <a:ext cx="224375" cy="124406"/>
          </a:xfrm>
          <a:prstGeom prst="straightConnector1">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2" name="Straight Arrow Connector 15">
            <a:extLst>
              <a:ext uri="{FF2B5EF4-FFF2-40B4-BE49-F238E27FC236}">
                <a16:creationId xmlns:a16="http://schemas.microsoft.com/office/drawing/2014/main" id="{014D0138-D0C8-754D-892F-A6B42C7D3FCD}"/>
              </a:ext>
            </a:extLst>
          </p:cNvPr>
          <p:cNvCxnSpPr>
            <a:cxnSpLocks noChangeShapeType="1"/>
          </p:cNvCxnSpPr>
          <p:nvPr/>
        </p:nvCxnSpPr>
        <p:spPr bwMode="auto">
          <a:xfrm flipV="1">
            <a:off x="9364554" y="2686901"/>
            <a:ext cx="185647" cy="157163"/>
          </a:xfrm>
          <a:prstGeom prst="straightConnector1">
            <a:avLst/>
          </a:prstGeom>
          <a:noFill/>
          <a:ln w="19050">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3" name="Straight Arrow Connector 16">
            <a:extLst>
              <a:ext uri="{FF2B5EF4-FFF2-40B4-BE49-F238E27FC236}">
                <a16:creationId xmlns:a16="http://schemas.microsoft.com/office/drawing/2014/main" id="{A4B2BAE5-CB5A-6145-9067-070F0828B961}"/>
              </a:ext>
            </a:extLst>
          </p:cNvPr>
          <p:cNvCxnSpPr>
            <a:cxnSpLocks noChangeShapeType="1"/>
          </p:cNvCxnSpPr>
          <p:nvPr/>
        </p:nvCxnSpPr>
        <p:spPr bwMode="auto">
          <a:xfrm>
            <a:off x="10101254" y="2497723"/>
            <a:ext cx="390980" cy="1168"/>
          </a:xfrm>
          <a:prstGeom prst="straightConnector1">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4" name="TextBox 17">
            <a:extLst>
              <a:ext uri="{FF2B5EF4-FFF2-40B4-BE49-F238E27FC236}">
                <a16:creationId xmlns:a16="http://schemas.microsoft.com/office/drawing/2014/main" id="{2E543E50-C3C7-E541-9ECB-BF1EF24747CC}"/>
              </a:ext>
            </a:extLst>
          </p:cNvPr>
          <p:cNvSpPr txBox="1">
            <a:spLocks noChangeArrowheads="1"/>
          </p:cNvSpPr>
          <p:nvPr/>
        </p:nvSpPr>
        <p:spPr bwMode="auto">
          <a:xfrm>
            <a:off x="7902013" y="1532962"/>
            <a:ext cx="165622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high priority queue</a:t>
            </a:r>
          </a:p>
        </p:txBody>
      </p:sp>
      <p:sp>
        <p:nvSpPr>
          <p:cNvPr id="165" name="TextBox 18">
            <a:extLst>
              <a:ext uri="{FF2B5EF4-FFF2-40B4-BE49-F238E27FC236}">
                <a16:creationId xmlns:a16="http://schemas.microsoft.com/office/drawing/2014/main" id="{D33A6E20-61AB-3A46-BAD3-72B639231E0C}"/>
              </a:ext>
            </a:extLst>
          </p:cNvPr>
          <p:cNvSpPr txBox="1">
            <a:spLocks noChangeArrowheads="1"/>
          </p:cNvSpPr>
          <p:nvPr/>
        </p:nvSpPr>
        <p:spPr bwMode="auto">
          <a:xfrm>
            <a:off x="7997776" y="3161687"/>
            <a:ext cx="158729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low priority queue</a:t>
            </a:r>
          </a:p>
        </p:txBody>
      </p:sp>
      <p:sp>
        <p:nvSpPr>
          <p:cNvPr id="166" name="TextBox 19">
            <a:extLst>
              <a:ext uri="{FF2B5EF4-FFF2-40B4-BE49-F238E27FC236}">
                <a16:creationId xmlns:a16="http://schemas.microsoft.com/office/drawing/2014/main" id="{18CA292A-DA82-0843-80BD-20E9FC633428}"/>
              </a:ext>
            </a:extLst>
          </p:cNvPr>
          <p:cNvSpPr txBox="1">
            <a:spLocks noChangeArrowheads="1"/>
          </p:cNvSpPr>
          <p:nvPr/>
        </p:nvSpPr>
        <p:spPr bwMode="auto">
          <a:xfrm>
            <a:off x="6916660" y="2012062"/>
            <a:ext cx="763273" cy="307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arrivals</a:t>
            </a:r>
          </a:p>
        </p:txBody>
      </p:sp>
      <p:sp>
        <p:nvSpPr>
          <p:cNvPr id="167" name="TextBox 20">
            <a:extLst>
              <a:ext uri="{FF2B5EF4-FFF2-40B4-BE49-F238E27FC236}">
                <a16:creationId xmlns:a16="http://schemas.microsoft.com/office/drawing/2014/main" id="{66963E56-8D94-1F47-9283-561C942DFF38}"/>
              </a:ext>
            </a:extLst>
          </p:cNvPr>
          <p:cNvSpPr txBox="1">
            <a:spLocks noChangeArrowheads="1"/>
          </p:cNvSpPr>
          <p:nvPr/>
        </p:nvSpPr>
        <p:spPr bwMode="auto">
          <a:xfrm>
            <a:off x="7443654" y="2744465"/>
            <a:ext cx="787419" cy="307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classify</a:t>
            </a:r>
          </a:p>
        </p:txBody>
      </p:sp>
      <p:sp>
        <p:nvSpPr>
          <p:cNvPr id="170" name="TextBox 23">
            <a:extLst>
              <a:ext uri="{FF2B5EF4-FFF2-40B4-BE49-F238E27FC236}">
                <a16:creationId xmlns:a16="http://schemas.microsoft.com/office/drawing/2014/main" id="{C50F9624-DB30-D841-8393-1591753B2438}"/>
              </a:ext>
            </a:extLst>
          </p:cNvPr>
          <p:cNvSpPr txBox="1">
            <a:spLocks noChangeArrowheads="1"/>
          </p:cNvSpPr>
          <p:nvPr/>
        </p:nvSpPr>
        <p:spPr bwMode="auto">
          <a:xfrm>
            <a:off x="10247672" y="2765634"/>
            <a:ext cx="1043018" cy="307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departures</a:t>
            </a:r>
          </a:p>
        </p:txBody>
      </p:sp>
      <p:sp>
        <p:nvSpPr>
          <p:cNvPr id="171" name="TextBox 24">
            <a:extLst>
              <a:ext uri="{FF2B5EF4-FFF2-40B4-BE49-F238E27FC236}">
                <a16:creationId xmlns:a16="http://schemas.microsoft.com/office/drawing/2014/main" id="{3D12E165-AACD-FC4D-9133-E5299E6E192F}"/>
              </a:ext>
            </a:extLst>
          </p:cNvPr>
          <p:cNvSpPr txBox="1">
            <a:spLocks noChangeArrowheads="1"/>
          </p:cNvSpPr>
          <p:nvPr/>
        </p:nvSpPr>
        <p:spPr bwMode="auto">
          <a:xfrm>
            <a:off x="9575698" y="2771503"/>
            <a:ext cx="4539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link</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 </a:t>
            </a:r>
          </a:p>
        </p:txBody>
      </p:sp>
      <p:grpSp>
        <p:nvGrpSpPr>
          <p:cNvPr id="198" name="Group 197">
            <a:extLst>
              <a:ext uri="{FF2B5EF4-FFF2-40B4-BE49-F238E27FC236}">
                <a16:creationId xmlns:a16="http://schemas.microsoft.com/office/drawing/2014/main" id="{CA413330-497F-ED47-B78A-AF3BCDFF5B9A}"/>
              </a:ext>
            </a:extLst>
          </p:cNvPr>
          <p:cNvGrpSpPr>
            <a:grpSpLocks/>
          </p:cNvGrpSpPr>
          <p:nvPr/>
        </p:nvGrpSpPr>
        <p:grpSpPr bwMode="auto">
          <a:xfrm>
            <a:off x="7832648" y="4587146"/>
            <a:ext cx="347662" cy="754063"/>
            <a:chOff x="2797204" y="2989241"/>
            <a:chExt cx="347099" cy="755477"/>
          </a:xfrm>
        </p:grpSpPr>
        <p:sp>
          <p:nvSpPr>
            <p:cNvPr id="199" name="Rectangle 52">
              <a:extLst>
                <a:ext uri="{FF2B5EF4-FFF2-40B4-BE49-F238E27FC236}">
                  <a16:creationId xmlns:a16="http://schemas.microsoft.com/office/drawing/2014/main" id="{B91332E7-A11F-9347-AEBB-461467FDA740}"/>
                </a:ext>
              </a:extLst>
            </p:cNvPr>
            <p:cNvSpPr>
              <a:spLocks noChangeArrowheads="1"/>
            </p:cNvSpPr>
            <p:nvPr/>
          </p:nvSpPr>
          <p:spPr bwMode="auto">
            <a:xfrm>
              <a:off x="2797204" y="2989241"/>
              <a:ext cx="347099" cy="755477"/>
            </a:xfrm>
            <a:prstGeom prst="rect">
              <a:avLst/>
            </a:prstGeom>
            <a:solidFill>
              <a:srgbClr val="FF000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00" name="Group 53">
              <a:extLst>
                <a:ext uri="{FF2B5EF4-FFF2-40B4-BE49-F238E27FC236}">
                  <a16:creationId xmlns:a16="http://schemas.microsoft.com/office/drawing/2014/main" id="{F4ACB128-10F8-694B-81EE-797A0DD600A4}"/>
                </a:ext>
              </a:extLst>
            </p:cNvPr>
            <p:cNvGrpSpPr>
              <a:grpSpLocks/>
            </p:cNvGrpSpPr>
            <p:nvPr/>
          </p:nvGrpSpPr>
          <p:grpSpPr bwMode="auto">
            <a:xfrm>
              <a:off x="2821701" y="3197503"/>
              <a:ext cx="298780" cy="338554"/>
              <a:chOff x="2821701" y="3197503"/>
              <a:chExt cx="298780" cy="338554"/>
            </a:xfrm>
          </p:grpSpPr>
          <p:sp>
            <p:nvSpPr>
              <p:cNvPr id="201" name="Oval 54">
                <a:extLst>
                  <a:ext uri="{FF2B5EF4-FFF2-40B4-BE49-F238E27FC236}">
                    <a16:creationId xmlns:a16="http://schemas.microsoft.com/office/drawing/2014/main" id="{FEC2E554-32AB-DB43-AF65-3677E1404FDC}"/>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02" name="TextBox 55">
                <a:extLst>
                  <a:ext uri="{FF2B5EF4-FFF2-40B4-BE49-F238E27FC236}">
                    <a16:creationId xmlns:a16="http://schemas.microsoft.com/office/drawing/2014/main" id="{3038C36E-D4FE-2D43-81C4-8CBEF283A6F3}"/>
                  </a:ext>
                </a:extLst>
              </p:cNvPr>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grpSp>
      </p:grpSp>
      <p:grpSp>
        <p:nvGrpSpPr>
          <p:cNvPr id="203" name="Group 202">
            <a:extLst>
              <a:ext uri="{FF2B5EF4-FFF2-40B4-BE49-F238E27FC236}">
                <a16:creationId xmlns:a16="http://schemas.microsoft.com/office/drawing/2014/main" id="{0D5CDCB5-8BD7-8449-9EE8-522A6E1EC58E}"/>
              </a:ext>
            </a:extLst>
          </p:cNvPr>
          <p:cNvGrpSpPr>
            <a:grpSpLocks/>
          </p:cNvGrpSpPr>
          <p:nvPr/>
        </p:nvGrpSpPr>
        <p:grpSpPr bwMode="auto">
          <a:xfrm>
            <a:off x="8181898" y="4591909"/>
            <a:ext cx="346075" cy="755650"/>
            <a:chOff x="2797204" y="2989241"/>
            <a:chExt cx="347099" cy="755477"/>
          </a:xfrm>
        </p:grpSpPr>
        <p:sp>
          <p:nvSpPr>
            <p:cNvPr id="204" name="Rectangle 57">
              <a:extLst>
                <a:ext uri="{FF2B5EF4-FFF2-40B4-BE49-F238E27FC236}">
                  <a16:creationId xmlns:a16="http://schemas.microsoft.com/office/drawing/2014/main" id="{79C763B8-181E-C545-8EDE-2006D8C79C3E}"/>
                </a:ext>
              </a:extLst>
            </p:cNvPr>
            <p:cNvSpPr>
              <a:spLocks noChangeArrowheads="1"/>
            </p:cNvSpPr>
            <p:nvPr/>
          </p:nvSpPr>
          <p:spPr bwMode="auto">
            <a:xfrm>
              <a:off x="2797204" y="2989241"/>
              <a:ext cx="347099" cy="755477"/>
            </a:xfrm>
            <a:prstGeom prst="rect">
              <a:avLst/>
            </a:prstGeom>
            <a:solidFill>
              <a:srgbClr val="FF000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05" name="Group 58">
              <a:extLst>
                <a:ext uri="{FF2B5EF4-FFF2-40B4-BE49-F238E27FC236}">
                  <a16:creationId xmlns:a16="http://schemas.microsoft.com/office/drawing/2014/main" id="{BB006118-96E2-A144-A976-280D82D62491}"/>
                </a:ext>
              </a:extLst>
            </p:cNvPr>
            <p:cNvGrpSpPr>
              <a:grpSpLocks/>
            </p:cNvGrpSpPr>
            <p:nvPr/>
          </p:nvGrpSpPr>
          <p:grpSpPr bwMode="auto">
            <a:xfrm>
              <a:off x="2821701" y="3197503"/>
              <a:ext cx="298780" cy="338554"/>
              <a:chOff x="2821701" y="3197503"/>
              <a:chExt cx="298780" cy="338554"/>
            </a:xfrm>
          </p:grpSpPr>
          <p:sp>
            <p:nvSpPr>
              <p:cNvPr id="206" name="Oval 59">
                <a:extLst>
                  <a:ext uri="{FF2B5EF4-FFF2-40B4-BE49-F238E27FC236}">
                    <a16:creationId xmlns:a16="http://schemas.microsoft.com/office/drawing/2014/main" id="{4A938029-DCC0-0240-A47F-3D1EAA258E6A}"/>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07" name="TextBox 60">
                <a:extLst>
                  <a:ext uri="{FF2B5EF4-FFF2-40B4-BE49-F238E27FC236}">
                    <a16:creationId xmlns:a16="http://schemas.microsoft.com/office/drawing/2014/main" id="{0D6BFA59-6951-BA4F-849A-B320C9CA97B7}"/>
                  </a:ext>
                </a:extLst>
              </p:cNvPr>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grpSp>
      </p:grpSp>
      <p:grpSp>
        <p:nvGrpSpPr>
          <p:cNvPr id="208" name="Group 207">
            <a:extLst>
              <a:ext uri="{FF2B5EF4-FFF2-40B4-BE49-F238E27FC236}">
                <a16:creationId xmlns:a16="http://schemas.microsoft.com/office/drawing/2014/main" id="{628CDD20-1F91-BA48-AEEC-082272BFE385}"/>
              </a:ext>
            </a:extLst>
          </p:cNvPr>
          <p:cNvGrpSpPr>
            <a:grpSpLocks/>
          </p:cNvGrpSpPr>
          <p:nvPr/>
        </p:nvGrpSpPr>
        <p:grpSpPr bwMode="auto">
          <a:xfrm>
            <a:off x="8532735" y="4587146"/>
            <a:ext cx="346075" cy="755650"/>
            <a:chOff x="997686" y="3954289"/>
            <a:chExt cx="347099" cy="755477"/>
          </a:xfrm>
        </p:grpSpPr>
        <p:sp>
          <p:nvSpPr>
            <p:cNvPr id="209" name="Rectangle 62">
              <a:extLst>
                <a:ext uri="{FF2B5EF4-FFF2-40B4-BE49-F238E27FC236}">
                  <a16:creationId xmlns:a16="http://schemas.microsoft.com/office/drawing/2014/main" id="{5601D88E-9405-1B4E-B7D8-10891DF1EC26}"/>
                </a:ext>
              </a:extLst>
            </p:cNvPr>
            <p:cNvSpPr>
              <a:spLocks noChangeArrowheads="1"/>
            </p:cNvSpPr>
            <p:nvPr/>
          </p:nvSpPr>
          <p:spPr bwMode="auto">
            <a:xfrm>
              <a:off x="997686" y="3954289"/>
              <a:ext cx="347099" cy="755477"/>
            </a:xfrm>
            <a:prstGeom prst="rect">
              <a:avLst/>
            </a:prstGeom>
            <a:solidFill>
              <a:srgbClr val="00B05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10" name="Group 63">
              <a:extLst>
                <a:ext uri="{FF2B5EF4-FFF2-40B4-BE49-F238E27FC236}">
                  <a16:creationId xmlns:a16="http://schemas.microsoft.com/office/drawing/2014/main" id="{22469F56-B5A8-A44E-A5FF-04A4C3A4F1D8}"/>
                </a:ext>
              </a:extLst>
            </p:cNvPr>
            <p:cNvGrpSpPr>
              <a:grpSpLocks/>
            </p:cNvGrpSpPr>
            <p:nvPr/>
          </p:nvGrpSpPr>
          <p:grpSpPr bwMode="auto">
            <a:xfrm>
              <a:off x="1022183" y="4162551"/>
              <a:ext cx="298780" cy="338554"/>
              <a:chOff x="2821701" y="3197503"/>
              <a:chExt cx="298780" cy="338554"/>
            </a:xfrm>
          </p:grpSpPr>
          <p:sp>
            <p:nvSpPr>
              <p:cNvPr id="211" name="Oval 64">
                <a:extLst>
                  <a:ext uri="{FF2B5EF4-FFF2-40B4-BE49-F238E27FC236}">
                    <a16:creationId xmlns:a16="http://schemas.microsoft.com/office/drawing/2014/main" id="{60743089-7BBE-7A47-8B6F-9BA958266B7E}"/>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12" name="TextBox 65">
                <a:extLst>
                  <a:ext uri="{FF2B5EF4-FFF2-40B4-BE49-F238E27FC236}">
                    <a16:creationId xmlns:a16="http://schemas.microsoft.com/office/drawing/2014/main" id="{97AE9EDF-FCD8-A44E-830F-C938E1028A7C}"/>
                  </a:ext>
                </a:extLst>
              </p:cNvPr>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grpSp>
      </p:grpSp>
      <p:grpSp>
        <p:nvGrpSpPr>
          <p:cNvPr id="213" name="Group 212">
            <a:extLst>
              <a:ext uri="{FF2B5EF4-FFF2-40B4-BE49-F238E27FC236}">
                <a16:creationId xmlns:a16="http://schemas.microsoft.com/office/drawing/2014/main" id="{AED8E6B2-55F7-A842-BF00-1FDEAB5B96FB}"/>
              </a:ext>
            </a:extLst>
          </p:cNvPr>
          <p:cNvGrpSpPr>
            <a:grpSpLocks/>
          </p:cNvGrpSpPr>
          <p:nvPr/>
        </p:nvGrpSpPr>
        <p:grpSpPr bwMode="auto">
          <a:xfrm>
            <a:off x="8888335" y="4585559"/>
            <a:ext cx="347663" cy="754062"/>
            <a:chOff x="2797204" y="2989241"/>
            <a:chExt cx="347099" cy="755477"/>
          </a:xfrm>
        </p:grpSpPr>
        <p:sp>
          <p:nvSpPr>
            <p:cNvPr id="214" name="Rectangle 67">
              <a:extLst>
                <a:ext uri="{FF2B5EF4-FFF2-40B4-BE49-F238E27FC236}">
                  <a16:creationId xmlns:a16="http://schemas.microsoft.com/office/drawing/2014/main" id="{17877A5D-7221-1B44-A820-C6CA50DDF9E1}"/>
                </a:ext>
              </a:extLst>
            </p:cNvPr>
            <p:cNvSpPr>
              <a:spLocks noChangeArrowheads="1"/>
            </p:cNvSpPr>
            <p:nvPr/>
          </p:nvSpPr>
          <p:spPr bwMode="auto">
            <a:xfrm>
              <a:off x="2797204" y="2989241"/>
              <a:ext cx="347099" cy="755477"/>
            </a:xfrm>
            <a:prstGeom prst="rect">
              <a:avLst/>
            </a:prstGeom>
            <a:solidFill>
              <a:srgbClr val="FF000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15" name="Group 68">
              <a:extLst>
                <a:ext uri="{FF2B5EF4-FFF2-40B4-BE49-F238E27FC236}">
                  <a16:creationId xmlns:a16="http://schemas.microsoft.com/office/drawing/2014/main" id="{971AF330-877D-B346-8636-720417511D27}"/>
                </a:ext>
              </a:extLst>
            </p:cNvPr>
            <p:cNvGrpSpPr>
              <a:grpSpLocks/>
            </p:cNvGrpSpPr>
            <p:nvPr/>
          </p:nvGrpSpPr>
          <p:grpSpPr bwMode="auto">
            <a:xfrm>
              <a:off x="2821701" y="3197503"/>
              <a:ext cx="298780" cy="338554"/>
              <a:chOff x="2821701" y="3197503"/>
              <a:chExt cx="298780" cy="338554"/>
            </a:xfrm>
          </p:grpSpPr>
          <p:sp>
            <p:nvSpPr>
              <p:cNvPr id="216" name="Oval 69">
                <a:extLst>
                  <a:ext uri="{FF2B5EF4-FFF2-40B4-BE49-F238E27FC236}">
                    <a16:creationId xmlns:a16="http://schemas.microsoft.com/office/drawing/2014/main" id="{BBC6CE4C-69C6-3442-856D-E7AE545D2A3A}"/>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17" name="TextBox 70">
                <a:extLst>
                  <a:ext uri="{FF2B5EF4-FFF2-40B4-BE49-F238E27FC236}">
                    <a16:creationId xmlns:a16="http://schemas.microsoft.com/office/drawing/2014/main" id="{6651BEED-1878-374C-8A7F-971D8CFEEA4F}"/>
                  </a:ext>
                </a:extLst>
              </p:cNvPr>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grpSp>
      </p:grpSp>
      <p:grpSp>
        <p:nvGrpSpPr>
          <p:cNvPr id="218" name="Group 217">
            <a:extLst>
              <a:ext uri="{FF2B5EF4-FFF2-40B4-BE49-F238E27FC236}">
                <a16:creationId xmlns:a16="http://schemas.microsoft.com/office/drawing/2014/main" id="{2C52832B-CB92-454D-9FA5-397F33ED018E}"/>
              </a:ext>
            </a:extLst>
          </p:cNvPr>
          <p:cNvGrpSpPr>
            <a:grpSpLocks/>
          </p:cNvGrpSpPr>
          <p:nvPr/>
        </p:nvGrpSpPr>
        <p:grpSpPr bwMode="auto">
          <a:xfrm>
            <a:off x="9950373" y="4593496"/>
            <a:ext cx="347662" cy="755650"/>
            <a:chOff x="997686" y="3954289"/>
            <a:chExt cx="347099" cy="755477"/>
          </a:xfrm>
        </p:grpSpPr>
        <p:sp>
          <p:nvSpPr>
            <p:cNvPr id="219" name="Rectangle 72">
              <a:extLst>
                <a:ext uri="{FF2B5EF4-FFF2-40B4-BE49-F238E27FC236}">
                  <a16:creationId xmlns:a16="http://schemas.microsoft.com/office/drawing/2014/main" id="{E8EB6424-F905-7341-B066-9F8E5F627525}"/>
                </a:ext>
              </a:extLst>
            </p:cNvPr>
            <p:cNvSpPr>
              <a:spLocks noChangeArrowheads="1"/>
            </p:cNvSpPr>
            <p:nvPr/>
          </p:nvSpPr>
          <p:spPr bwMode="auto">
            <a:xfrm>
              <a:off x="997686" y="3954289"/>
              <a:ext cx="347099" cy="755477"/>
            </a:xfrm>
            <a:prstGeom prst="rect">
              <a:avLst/>
            </a:prstGeom>
            <a:solidFill>
              <a:srgbClr val="00B05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20" name="Group 73">
              <a:extLst>
                <a:ext uri="{FF2B5EF4-FFF2-40B4-BE49-F238E27FC236}">
                  <a16:creationId xmlns:a16="http://schemas.microsoft.com/office/drawing/2014/main" id="{EAE329E5-B657-7E46-AF92-0B794854B248}"/>
                </a:ext>
              </a:extLst>
            </p:cNvPr>
            <p:cNvGrpSpPr>
              <a:grpSpLocks/>
            </p:cNvGrpSpPr>
            <p:nvPr/>
          </p:nvGrpSpPr>
          <p:grpSpPr bwMode="auto">
            <a:xfrm>
              <a:off x="1022183" y="4162551"/>
              <a:ext cx="298780" cy="338554"/>
              <a:chOff x="2821701" y="3197503"/>
              <a:chExt cx="298780" cy="338554"/>
            </a:xfrm>
          </p:grpSpPr>
          <p:sp>
            <p:nvSpPr>
              <p:cNvPr id="221" name="Oval 74">
                <a:extLst>
                  <a:ext uri="{FF2B5EF4-FFF2-40B4-BE49-F238E27FC236}">
                    <a16:creationId xmlns:a16="http://schemas.microsoft.com/office/drawing/2014/main" id="{14299EB1-5355-4344-8A2B-DA7E42F81941}"/>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22" name="TextBox 75">
                <a:extLst>
                  <a:ext uri="{FF2B5EF4-FFF2-40B4-BE49-F238E27FC236}">
                    <a16:creationId xmlns:a16="http://schemas.microsoft.com/office/drawing/2014/main" id="{0910BB6C-C974-2D4C-91BD-0C41CB78E084}"/>
                  </a:ext>
                </a:extLst>
              </p:cNvPr>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grpSp>
      </p:grpSp>
      <p:grpSp>
        <p:nvGrpSpPr>
          <p:cNvPr id="18" name="Group 17">
            <a:extLst>
              <a:ext uri="{FF2B5EF4-FFF2-40B4-BE49-F238E27FC236}">
                <a16:creationId xmlns:a16="http://schemas.microsoft.com/office/drawing/2014/main" id="{8A414A69-7A4D-E94C-9166-A43D26F738FB}"/>
              </a:ext>
            </a:extLst>
          </p:cNvPr>
          <p:cNvGrpSpPr/>
          <p:nvPr/>
        </p:nvGrpSpPr>
        <p:grpSpPr>
          <a:xfrm>
            <a:off x="6976985" y="4182334"/>
            <a:ext cx="3978275" cy="1506537"/>
            <a:chOff x="6976985" y="4182334"/>
            <a:chExt cx="3978275" cy="1506537"/>
          </a:xfrm>
        </p:grpSpPr>
        <p:cxnSp>
          <p:nvCxnSpPr>
            <p:cNvPr id="196" name="Straight Connector 49">
              <a:extLst>
                <a:ext uri="{FF2B5EF4-FFF2-40B4-BE49-F238E27FC236}">
                  <a16:creationId xmlns:a16="http://schemas.microsoft.com/office/drawing/2014/main" id="{09FBCBE2-0BE6-0B41-8BDC-3994B6A0EEAE}"/>
                </a:ext>
              </a:extLst>
            </p:cNvPr>
            <p:cNvCxnSpPr>
              <a:cxnSpLocks noChangeShapeType="1"/>
            </p:cNvCxnSpPr>
            <p:nvPr/>
          </p:nvCxnSpPr>
          <p:spPr bwMode="auto">
            <a:xfrm>
              <a:off x="7723110" y="4580796"/>
              <a:ext cx="3230563"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7" name="Straight Connector 50">
              <a:extLst>
                <a:ext uri="{FF2B5EF4-FFF2-40B4-BE49-F238E27FC236}">
                  <a16:creationId xmlns:a16="http://schemas.microsoft.com/office/drawing/2014/main" id="{7F18FA76-7AB2-2240-83F5-7ECCE2B76108}"/>
                </a:ext>
              </a:extLst>
            </p:cNvPr>
            <p:cNvCxnSpPr>
              <a:cxnSpLocks noChangeShapeType="1"/>
            </p:cNvCxnSpPr>
            <p:nvPr/>
          </p:nvCxnSpPr>
          <p:spPr bwMode="auto">
            <a:xfrm>
              <a:off x="7724698" y="5352321"/>
              <a:ext cx="3230562"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3" name="TextBox 126">
              <a:extLst>
                <a:ext uri="{FF2B5EF4-FFF2-40B4-BE49-F238E27FC236}">
                  <a16:creationId xmlns:a16="http://schemas.microsoft.com/office/drawing/2014/main" id="{0D4C74E0-D72A-AB40-AFD9-B2B842FE177B}"/>
                </a:ext>
              </a:extLst>
            </p:cNvPr>
            <p:cNvSpPr txBox="1">
              <a:spLocks noChangeArrowheads="1"/>
            </p:cNvSpPr>
            <p:nvPr/>
          </p:nvSpPr>
          <p:spPr bwMode="auto">
            <a:xfrm>
              <a:off x="6976985" y="4182334"/>
              <a:ext cx="806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1"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arrivals</a:t>
              </a:r>
            </a:p>
          </p:txBody>
        </p:sp>
        <p:sp>
          <p:nvSpPr>
            <p:cNvPr id="274" name="TextBox 127">
              <a:extLst>
                <a:ext uri="{FF2B5EF4-FFF2-40B4-BE49-F238E27FC236}">
                  <a16:creationId xmlns:a16="http://schemas.microsoft.com/office/drawing/2014/main" id="{53975E93-967F-ED41-83F1-9D88A6965020}"/>
                </a:ext>
              </a:extLst>
            </p:cNvPr>
            <p:cNvSpPr txBox="1">
              <a:spLocks noChangeArrowheads="1"/>
            </p:cNvSpPr>
            <p:nvPr/>
          </p:nvSpPr>
          <p:spPr bwMode="auto">
            <a:xfrm>
              <a:off x="7000798" y="5380896"/>
              <a:ext cx="10874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1"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departures</a:t>
              </a:r>
            </a:p>
          </p:txBody>
        </p:sp>
        <p:sp>
          <p:nvSpPr>
            <p:cNvPr id="275" name="TextBox 128">
              <a:extLst>
                <a:ext uri="{FF2B5EF4-FFF2-40B4-BE49-F238E27FC236}">
                  <a16:creationId xmlns:a16="http://schemas.microsoft.com/office/drawing/2014/main" id="{B40D0F1D-D7DC-5742-9077-05BB3F4748A4}"/>
                </a:ext>
              </a:extLst>
            </p:cNvPr>
            <p:cNvSpPr txBox="1">
              <a:spLocks noChangeArrowheads="1"/>
            </p:cNvSpPr>
            <p:nvPr/>
          </p:nvSpPr>
          <p:spPr bwMode="auto">
            <a:xfrm>
              <a:off x="7023023" y="4687159"/>
              <a:ext cx="860425"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ts val="1275"/>
                </a:lnSpc>
                <a:spcBef>
                  <a:spcPct val="0"/>
                </a:spcBef>
                <a:spcAft>
                  <a:spcPct val="0"/>
                </a:spcAft>
                <a:buClrTx/>
                <a:buSzTx/>
                <a:buFontTx/>
                <a:buNone/>
                <a:tabLst/>
                <a:defRPr/>
              </a:pPr>
              <a:r>
                <a:rPr kumimoji="0" lang="en-US" altLang="en-US" sz="1400" b="0" i="1"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packet in service</a:t>
              </a:r>
            </a:p>
          </p:txBody>
        </p:sp>
      </p:grpSp>
      <p:grpSp>
        <p:nvGrpSpPr>
          <p:cNvPr id="4" name="Group 3">
            <a:extLst>
              <a:ext uri="{FF2B5EF4-FFF2-40B4-BE49-F238E27FC236}">
                <a16:creationId xmlns:a16="http://schemas.microsoft.com/office/drawing/2014/main" id="{177129A8-85BC-6440-85AB-254D43D1F548}"/>
              </a:ext>
            </a:extLst>
          </p:cNvPr>
          <p:cNvGrpSpPr/>
          <p:nvPr/>
        </p:nvGrpSpPr>
        <p:grpSpPr>
          <a:xfrm>
            <a:off x="7015641" y="2371233"/>
            <a:ext cx="563235" cy="169985"/>
            <a:chOff x="6268765" y="2496876"/>
            <a:chExt cx="563235" cy="169985"/>
          </a:xfrm>
        </p:grpSpPr>
        <p:cxnSp>
          <p:nvCxnSpPr>
            <p:cNvPr id="125" name="Straight Arrow Connector 124">
              <a:extLst>
                <a:ext uri="{FF2B5EF4-FFF2-40B4-BE49-F238E27FC236}">
                  <a16:creationId xmlns:a16="http://schemas.microsoft.com/office/drawing/2014/main" id="{DA779E9A-02A9-6644-AD69-61CB27E5FD57}"/>
                </a:ext>
              </a:extLst>
            </p:cNvPr>
            <p:cNvCxnSpPr/>
            <p:nvPr/>
          </p:nvCxnSpPr>
          <p:spPr>
            <a:xfrm>
              <a:off x="6268765" y="2496876"/>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EC9A69F9-D799-2D40-8176-B02399B60E4C}"/>
                </a:ext>
              </a:extLst>
            </p:cNvPr>
            <p:cNvCxnSpPr/>
            <p:nvPr/>
          </p:nvCxnSpPr>
          <p:spPr>
            <a:xfrm>
              <a:off x="6269292" y="2666861"/>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0" name="Group 129">
            <a:extLst>
              <a:ext uri="{FF2B5EF4-FFF2-40B4-BE49-F238E27FC236}">
                <a16:creationId xmlns:a16="http://schemas.microsoft.com/office/drawing/2014/main" id="{72529E63-DBF0-6744-92EC-AF13D4CB549F}"/>
              </a:ext>
            </a:extLst>
          </p:cNvPr>
          <p:cNvGrpSpPr/>
          <p:nvPr/>
        </p:nvGrpSpPr>
        <p:grpSpPr>
          <a:xfrm>
            <a:off x="10518514" y="2335168"/>
            <a:ext cx="563235" cy="352190"/>
            <a:chOff x="6268765" y="2496876"/>
            <a:chExt cx="563235" cy="169985"/>
          </a:xfrm>
        </p:grpSpPr>
        <p:cxnSp>
          <p:nvCxnSpPr>
            <p:cNvPr id="131" name="Straight Arrow Connector 130">
              <a:extLst>
                <a:ext uri="{FF2B5EF4-FFF2-40B4-BE49-F238E27FC236}">
                  <a16:creationId xmlns:a16="http://schemas.microsoft.com/office/drawing/2014/main" id="{11813BBB-45F9-4545-A44C-AB5AAFCFF57C}"/>
                </a:ext>
              </a:extLst>
            </p:cNvPr>
            <p:cNvCxnSpPr/>
            <p:nvPr/>
          </p:nvCxnSpPr>
          <p:spPr>
            <a:xfrm>
              <a:off x="6268765" y="2496876"/>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87AFC330-0A49-7843-90F0-1955543FA463}"/>
                </a:ext>
              </a:extLst>
            </p:cNvPr>
            <p:cNvCxnSpPr/>
            <p:nvPr/>
          </p:nvCxnSpPr>
          <p:spPr>
            <a:xfrm>
              <a:off x="6269292" y="2666861"/>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133" name="Content Placeholder 1">
            <a:extLst>
              <a:ext uri="{FF2B5EF4-FFF2-40B4-BE49-F238E27FC236}">
                <a16:creationId xmlns:a16="http://schemas.microsoft.com/office/drawing/2014/main" id="{F749212D-A689-B143-9931-DD5E944728A3}"/>
              </a:ext>
            </a:extLst>
          </p:cNvPr>
          <p:cNvSpPr txBox="1">
            <a:spLocks/>
          </p:cNvSpPr>
          <p:nvPr/>
        </p:nvSpPr>
        <p:spPr>
          <a:xfrm>
            <a:off x="767862" y="3915571"/>
            <a:ext cx="5084299" cy="196271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5938" marR="0" lvl="0" indent="-2809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send packet from highest priority queue that has buffered packets</a:t>
            </a:r>
          </a:p>
          <a:p>
            <a:pPr marL="804863" marR="0" lvl="1" indent="-227013"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FCFS within priority class</a:t>
            </a:r>
          </a:p>
        </p:txBody>
      </p:sp>
      <p:grpSp>
        <p:nvGrpSpPr>
          <p:cNvPr id="13" name="Group 12">
            <a:extLst>
              <a:ext uri="{FF2B5EF4-FFF2-40B4-BE49-F238E27FC236}">
                <a16:creationId xmlns:a16="http://schemas.microsoft.com/office/drawing/2014/main" id="{4B5BFDA1-472B-D44C-AF4F-687F704E3348}"/>
              </a:ext>
            </a:extLst>
          </p:cNvPr>
          <p:cNvGrpSpPr/>
          <p:nvPr/>
        </p:nvGrpSpPr>
        <p:grpSpPr>
          <a:xfrm>
            <a:off x="7671174" y="3917372"/>
            <a:ext cx="298450" cy="651303"/>
            <a:chOff x="7398516" y="3578212"/>
            <a:chExt cx="298450" cy="651303"/>
          </a:xfrm>
        </p:grpSpPr>
        <p:sp>
          <p:nvSpPr>
            <p:cNvPr id="246" name="Oval 99">
              <a:extLst>
                <a:ext uri="{FF2B5EF4-FFF2-40B4-BE49-F238E27FC236}">
                  <a16:creationId xmlns:a16="http://schemas.microsoft.com/office/drawing/2014/main" id="{0A08FE43-AF40-AA44-97C2-598083D1E0F4}"/>
                </a:ext>
              </a:extLst>
            </p:cNvPr>
            <p:cNvSpPr>
              <a:spLocks noChangeArrowheads="1"/>
            </p:cNvSpPr>
            <p:nvPr/>
          </p:nvSpPr>
          <p:spPr bwMode="auto">
            <a:xfrm>
              <a:off x="7440043" y="3649200"/>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47" name="TextBox 100">
              <a:extLst>
                <a:ext uri="{FF2B5EF4-FFF2-40B4-BE49-F238E27FC236}">
                  <a16:creationId xmlns:a16="http://schemas.microsoft.com/office/drawing/2014/main" id="{FC5974ED-B537-5F40-8FAE-38F177C671E1}"/>
                </a:ext>
              </a:extLst>
            </p:cNvPr>
            <p:cNvSpPr txBox="1">
              <a:spLocks noChangeArrowheads="1"/>
            </p:cNvSpPr>
            <p:nvPr/>
          </p:nvSpPr>
          <p:spPr bwMode="auto">
            <a:xfrm>
              <a:off x="7398516" y="3578212"/>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cxnSp>
          <p:nvCxnSpPr>
            <p:cNvPr id="11" name="Straight Arrow Connector 10">
              <a:extLst>
                <a:ext uri="{FF2B5EF4-FFF2-40B4-BE49-F238E27FC236}">
                  <a16:creationId xmlns:a16="http://schemas.microsoft.com/office/drawing/2014/main" id="{8B55FAFA-386D-5447-BC0E-EB7887B8FEFD}"/>
                </a:ext>
              </a:extLst>
            </p:cNvPr>
            <p:cNvCxnSpPr>
              <a:cxnSpLocks/>
            </p:cNvCxnSpPr>
            <p:nvPr/>
          </p:nvCxnSpPr>
          <p:spPr>
            <a:xfrm>
              <a:off x="7551281" y="385045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2" name="Group 141">
            <a:extLst>
              <a:ext uri="{FF2B5EF4-FFF2-40B4-BE49-F238E27FC236}">
                <a16:creationId xmlns:a16="http://schemas.microsoft.com/office/drawing/2014/main" id="{BBB26098-DF2F-704A-9CE3-477B4A4088E8}"/>
              </a:ext>
            </a:extLst>
          </p:cNvPr>
          <p:cNvGrpSpPr/>
          <p:nvPr/>
        </p:nvGrpSpPr>
        <p:grpSpPr>
          <a:xfrm>
            <a:off x="7966553" y="3920142"/>
            <a:ext cx="298450" cy="651303"/>
            <a:chOff x="7398516" y="3578212"/>
            <a:chExt cx="298450" cy="651303"/>
          </a:xfrm>
        </p:grpSpPr>
        <p:sp>
          <p:nvSpPr>
            <p:cNvPr id="143" name="Oval 99">
              <a:extLst>
                <a:ext uri="{FF2B5EF4-FFF2-40B4-BE49-F238E27FC236}">
                  <a16:creationId xmlns:a16="http://schemas.microsoft.com/office/drawing/2014/main" id="{1FE7763F-DEFC-0445-A67D-64E5AE1809A5}"/>
                </a:ext>
              </a:extLst>
            </p:cNvPr>
            <p:cNvSpPr>
              <a:spLocks noChangeArrowheads="1"/>
            </p:cNvSpPr>
            <p:nvPr/>
          </p:nvSpPr>
          <p:spPr bwMode="auto">
            <a:xfrm>
              <a:off x="7440043" y="3649200"/>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4" name="TextBox 100">
              <a:extLst>
                <a:ext uri="{FF2B5EF4-FFF2-40B4-BE49-F238E27FC236}">
                  <a16:creationId xmlns:a16="http://schemas.microsoft.com/office/drawing/2014/main" id="{4A02E4C3-DE29-4645-A913-F3187EB5821D}"/>
                </a:ext>
              </a:extLst>
            </p:cNvPr>
            <p:cNvSpPr txBox="1">
              <a:spLocks noChangeArrowheads="1"/>
            </p:cNvSpPr>
            <p:nvPr/>
          </p:nvSpPr>
          <p:spPr bwMode="auto">
            <a:xfrm>
              <a:off x="7398516" y="3578212"/>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cxnSp>
          <p:nvCxnSpPr>
            <p:cNvPr id="145" name="Straight Arrow Connector 144">
              <a:extLst>
                <a:ext uri="{FF2B5EF4-FFF2-40B4-BE49-F238E27FC236}">
                  <a16:creationId xmlns:a16="http://schemas.microsoft.com/office/drawing/2014/main" id="{CB4D562C-391A-154A-B9C0-DCBC67DEF7B3}"/>
                </a:ext>
              </a:extLst>
            </p:cNvPr>
            <p:cNvCxnSpPr>
              <a:cxnSpLocks/>
            </p:cNvCxnSpPr>
            <p:nvPr/>
          </p:nvCxnSpPr>
          <p:spPr>
            <a:xfrm>
              <a:off x="7551281" y="385045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6" name="Group 145">
            <a:extLst>
              <a:ext uri="{FF2B5EF4-FFF2-40B4-BE49-F238E27FC236}">
                <a16:creationId xmlns:a16="http://schemas.microsoft.com/office/drawing/2014/main" id="{C04C0CEA-EE95-7C45-9F9E-3251EBAE6CAD}"/>
              </a:ext>
            </a:extLst>
          </p:cNvPr>
          <p:cNvGrpSpPr/>
          <p:nvPr/>
        </p:nvGrpSpPr>
        <p:grpSpPr>
          <a:xfrm>
            <a:off x="8574489" y="3916263"/>
            <a:ext cx="298450" cy="651303"/>
            <a:chOff x="7398516" y="3578212"/>
            <a:chExt cx="298450" cy="651303"/>
          </a:xfrm>
        </p:grpSpPr>
        <p:sp>
          <p:nvSpPr>
            <p:cNvPr id="147" name="Oval 99">
              <a:extLst>
                <a:ext uri="{FF2B5EF4-FFF2-40B4-BE49-F238E27FC236}">
                  <a16:creationId xmlns:a16="http://schemas.microsoft.com/office/drawing/2014/main" id="{AAFD89C4-864D-F34B-A82D-1BB28524569F}"/>
                </a:ext>
              </a:extLst>
            </p:cNvPr>
            <p:cNvSpPr>
              <a:spLocks noChangeArrowheads="1"/>
            </p:cNvSpPr>
            <p:nvPr/>
          </p:nvSpPr>
          <p:spPr bwMode="auto">
            <a:xfrm>
              <a:off x="7440043" y="3649200"/>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8" name="TextBox 100">
              <a:extLst>
                <a:ext uri="{FF2B5EF4-FFF2-40B4-BE49-F238E27FC236}">
                  <a16:creationId xmlns:a16="http://schemas.microsoft.com/office/drawing/2014/main" id="{131EAF45-AA88-C248-A0B3-290327B798A1}"/>
                </a:ext>
              </a:extLst>
            </p:cNvPr>
            <p:cNvSpPr txBox="1">
              <a:spLocks noChangeArrowheads="1"/>
            </p:cNvSpPr>
            <p:nvPr/>
          </p:nvSpPr>
          <p:spPr bwMode="auto">
            <a:xfrm>
              <a:off x="7398516" y="3578212"/>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cxnSp>
          <p:nvCxnSpPr>
            <p:cNvPr id="149" name="Straight Arrow Connector 148">
              <a:extLst>
                <a:ext uri="{FF2B5EF4-FFF2-40B4-BE49-F238E27FC236}">
                  <a16:creationId xmlns:a16="http://schemas.microsoft.com/office/drawing/2014/main" id="{B0FAAC14-1425-6443-B0A5-5CBC5E66DC31}"/>
                </a:ext>
              </a:extLst>
            </p:cNvPr>
            <p:cNvCxnSpPr>
              <a:cxnSpLocks/>
            </p:cNvCxnSpPr>
            <p:nvPr/>
          </p:nvCxnSpPr>
          <p:spPr>
            <a:xfrm>
              <a:off x="7551281" y="385045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E16912A4-6BD9-FB48-8EF7-0DB862FE810A}"/>
              </a:ext>
            </a:extLst>
          </p:cNvPr>
          <p:cNvGrpSpPr/>
          <p:nvPr/>
        </p:nvGrpSpPr>
        <p:grpSpPr>
          <a:xfrm>
            <a:off x="7829819" y="3644517"/>
            <a:ext cx="298450" cy="927483"/>
            <a:chOff x="6725889" y="3647842"/>
            <a:chExt cx="298450" cy="927483"/>
          </a:xfrm>
        </p:grpSpPr>
        <p:sp>
          <p:nvSpPr>
            <p:cNvPr id="153" name="Oval 89">
              <a:extLst>
                <a:ext uri="{FF2B5EF4-FFF2-40B4-BE49-F238E27FC236}">
                  <a16:creationId xmlns:a16="http://schemas.microsoft.com/office/drawing/2014/main" id="{DB6F42F1-F3D1-9241-AFE5-67FBD8ACEBCB}"/>
                </a:ext>
              </a:extLst>
            </p:cNvPr>
            <p:cNvSpPr>
              <a:spLocks noChangeArrowheads="1"/>
            </p:cNvSpPr>
            <p:nvPr/>
          </p:nvSpPr>
          <p:spPr bwMode="auto">
            <a:xfrm>
              <a:off x="6759258" y="3722164"/>
              <a:ext cx="220266" cy="200238"/>
            </a:xfrm>
            <a:prstGeom prst="ellipse">
              <a:avLst/>
            </a:prstGeom>
            <a:solidFill>
              <a:srgbClr val="FFFFFF"/>
            </a:solidFill>
            <a:ln w="15875">
              <a:solidFill>
                <a:srgbClr val="00B05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4" name="TextBox 90">
              <a:extLst>
                <a:ext uri="{FF2B5EF4-FFF2-40B4-BE49-F238E27FC236}">
                  <a16:creationId xmlns:a16="http://schemas.microsoft.com/office/drawing/2014/main" id="{D3EE74DA-4F35-BD42-A402-E5709C9941D0}"/>
                </a:ext>
              </a:extLst>
            </p:cNvPr>
            <p:cNvSpPr txBox="1">
              <a:spLocks noChangeArrowheads="1"/>
            </p:cNvSpPr>
            <p:nvPr/>
          </p:nvSpPr>
          <p:spPr bwMode="auto">
            <a:xfrm>
              <a:off x="6725889" y="3647842"/>
              <a:ext cx="298450" cy="338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cxnSp>
          <p:nvCxnSpPr>
            <p:cNvPr id="15" name="Straight Arrow Connector 14">
              <a:extLst>
                <a:ext uri="{FF2B5EF4-FFF2-40B4-BE49-F238E27FC236}">
                  <a16:creationId xmlns:a16="http://schemas.microsoft.com/office/drawing/2014/main" id="{95ED8863-F045-6C4F-8410-611648593128}"/>
                </a:ext>
              </a:extLst>
            </p:cNvPr>
            <p:cNvCxnSpPr/>
            <p:nvPr/>
          </p:nvCxnSpPr>
          <p:spPr>
            <a:xfrm>
              <a:off x="6866312" y="3920282"/>
              <a:ext cx="0" cy="655043"/>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76" name="Group 275">
            <a:extLst>
              <a:ext uri="{FF2B5EF4-FFF2-40B4-BE49-F238E27FC236}">
                <a16:creationId xmlns:a16="http://schemas.microsoft.com/office/drawing/2014/main" id="{9D42AA4F-FBF9-CC40-8705-7E68F9D30BB8}"/>
              </a:ext>
            </a:extLst>
          </p:cNvPr>
          <p:cNvGrpSpPr/>
          <p:nvPr/>
        </p:nvGrpSpPr>
        <p:grpSpPr>
          <a:xfrm>
            <a:off x="9807544" y="3925685"/>
            <a:ext cx="298450" cy="647977"/>
            <a:chOff x="7405166" y="3581538"/>
            <a:chExt cx="298450" cy="647977"/>
          </a:xfrm>
        </p:grpSpPr>
        <p:sp>
          <p:nvSpPr>
            <p:cNvPr id="277" name="Oval 99">
              <a:extLst>
                <a:ext uri="{FF2B5EF4-FFF2-40B4-BE49-F238E27FC236}">
                  <a16:creationId xmlns:a16="http://schemas.microsoft.com/office/drawing/2014/main" id="{ED4C12D3-CD45-C940-B0F8-78FF1990B419}"/>
                </a:ext>
              </a:extLst>
            </p:cNvPr>
            <p:cNvSpPr>
              <a:spLocks noChangeArrowheads="1"/>
            </p:cNvSpPr>
            <p:nvPr/>
          </p:nvSpPr>
          <p:spPr bwMode="auto">
            <a:xfrm>
              <a:off x="7440043" y="3649200"/>
              <a:ext cx="220266" cy="200218"/>
            </a:xfrm>
            <a:prstGeom prst="ellipse">
              <a:avLst/>
            </a:prstGeom>
            <a:solidFill>
              <a:srgbClr val="FFFFFF"/>
            </a:solidFill>
            <a:ln w="15875">
              <a:solidFill>
                <a:srgbClr val="00B05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8" name="TextBox 100">
              <a:extLst>
                <a:ext uri="{FF2B5EF4-FFF2-40B4-BE49-F238E27FC236}">
                  <a16:creationId xmlns:a16="http://schemas.microsoft.com/office/drawing/2014/main" id="{E3B96439-708C-5041-BAA5-E79EF5FA9D24}"/>
                </a:ext>
              </a:extLst>
            </p:cNvPr>
            <p:cNvSpPr txBox="1">
              <a:spLocks noChangeArrowheads="1"/>
            </p:cNvSpPr>
            <p:nvPr/>
          </p:nvSpPr>
          <p:spPr bwMode="auto">
            <a:xfrm>
              <a:off x="7405166" y="3581538"/>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cxnSp>
          <p:nvCxnSpPr>
            <p:cNvPr id="279" name="Straight Arrow Connector 278">
              <a:extLst>
                <a:ext uri="{FF2B5EF4-FFF2-40B4-BE49-F238E27FC236}">
                  <a16:creationId xmlns:a16="http://schemas.microsoft.com/office/drawing/2014/main" id="{F92783F0-8C2B-C34F-B314-E5566258AF39}"/>
                </a:ext>
              </a:extLst>
            </p:cNvPr>
            <p:cNvCxnSpPr>
              <a:cxnSpLocks/>
            </p:cNvCxnSpPr>
            <p:nvPr/>
          </p:nvCxnSpPr>
          <p:spPr>
            <a:xfrm>
              <a:off x="7551281" y="3850455"/>
              <a:ext cx="0" cy="37906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5183055A-5BE8-A942-8605-57EA41C15EAA}"/>
              </a:ext>
            </a:extLst>
          </p:cNvPr>
          <p:cNvGrpSpPr/>
          <p:nvPr/>
        </p:nvGrpSpPr>
        <p:grpSpPr>
          <a:xfrm>
            <a:off x="8029730" y="5366143"/>
            <a:ext cx="298450" cy="651728"/>
            <a:chOff x="7384663" y="5459245"/>
            <a:chExt cx="298450" cy="651728"/>
          </a:xfrm>
        </p:grpSpPr>
        <p:sp>
          <p:nvSpPr>
            <p:cNvPr id="281" name="Oval 99">
              <a:extLst>
                <a:ext uri="{FF2B5EF4-FFF2-40B4-BE49-F238E27FC236}">
                  <a16:creationId xmlns:a16="http://schemas.microsoft.com/office/drawing/2014/main" id="{9934B476-1895-D149-A552-448E1310E22F}"/>
                </a:ext>
              </a:extLst>
            </p:cNvPr>
            <p:cNvSpPr>
              <a:spLocks noChangeArrowheads="1"/>
            </p:cNvSpPr>
            <p:nvPr/>
          </p:nvSpPr>
          <p:spPr bwMode="auto">
            <a:xfrm>
              <a:off x="7426190" y="5843206"/>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2" name="TextBox 100">
              <a:extLst>
                <a:ext uri="{FF2B5EF4-FFF2-40B4-BE49-F238E27FC236}">
                  <a16:creationId xmlns:a16="http://schemas.microsoft.com/office/drawing/2014/main" id="{0B65A5ED-22FF-694D-A8CF-CD58B7906C11}"/>
                </a:ext>
              </a:extLst>
            </p:cNvPr>
            <p:cNvSpPr txBox="1">
              <a:spLocks noChangeArrowheads="1"/>
            </p:cNvSpPr>
            <p:nvPr/>
          </p:nvSpPr>
          <p:spPr bwMode="auto">
            <a:xfrm>
              <a:off x="7384663" y="5772218"/>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cxnSp>
          <p:nvCxnSpPr>
            <p:cNvPr id="283" name="Straight Arrow Connector 282">
              <a:extLst>
                <a:ext uri="{FF2B5EF4-FFF2-40B4-BE49-F238E27FC236}">
                  <a16:creationId xmlns:a16="http://schemas.microsoft.com/office/drawing/2014/main" id="{880B4985-A2E7-9840-89DB-43CD1C32889B}"/>
                </a:ext>
              </a:extLst>
            </p:cNvPr>
            <p:cNvCxnSpPr>
              <a:cxnSpLocks/>
            </p:cNvCxnSpPr>
            <p:nvPr/>
          </p:nvCxnSpPr>
          <p:spPr>
            <a:xfrm>
              <a:off x="7537428" y="545924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84" name="Group 283">
            <a:extLst>
              <a:ext uri="{FF2B5EF4-FFF2-40B4-BE49-F238E27FC236}">
                <a16:creationId xmlns:a16="http://schemas.microsoft.com/office/drawing/2014/main" id="{08BFC867-D14D-3144-B81A-791B84130F74}"/>
              </a:ext>
            </a:extLst>
          </p:cNvPr>
          <p:cNvGrpSpPr/>
          <p:nvPr/>
        </p:nvGrpSpPr>
        <p:grpSpPr>
          <a:xfrm>
            <a:off x="8381636" y="5365589"/>
            <a:ext cx="298450" cy="651728"/>
            <a:chOff x="7391313" y="5459245"/>
            <a:chExt cx="298450" cy="651728"/>
          </a:xfrm>
        </p:grpSpPr>
        <p:sp>
          <p:nvSpPr>
            <p:cNvPr id="285" name="Oval 99">
              <a:extLst>
                <a:ext uri="{FF2B5EF4-FFF2-40B4-BE49-F238E27FC236}">
                  <a16:creationId xmlns:a16="http://schemas.microsoft.com/office/drawing/2014/main" id="{BCA5C7D8-492C-6D4C-A709-3454D0AADA65}"/>
                </a:ext>
              </a:extLst>
            </p:cNvPr>
            <p:cNvSpPr>
              <a:spLocks noChangeArrowheads="1"/>
            </p:cNvSpPr>
            <p:nvPr/>
          </p:nvSpPr>
          <p:spPr bwMode="auto">
            <a:xfrm>
              <a:off x="7426190" y="5843206"/>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6" name="TextBox 100">
              <a:extLst>
                <a:ext uri="{FF2B5EF4-FFF2-40B4-BE49-F238E27FC236}">
                  <a16:creationId xmlns:a16="http://schemas.microsoft.com/office/drawing/2014/main" id="{56C67F63-AD2F-904B-A5F0-CB276135875F}"/>
                </a:ext>
              </a:extLst>
            </p:cNvPr>
            <p:cNvSpPr txBox="1">
              <a:spLocks noChangeArrowheads="1"/>
            </p:cNvSpPr>
            <p:nvPr/>
          </p:nvSpPr>
          <p:spPr bwMode="auto">
            <a:xfrm>
              <a:off x="7391313" y="5772218"/>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cxnSp>
          <p:nvCxnSpPr>
            <p:cNvPr id="287" name="Straight Arrow Connector 286">
              <a:extLst>
                <a:ext uri="{FF2B5EF4-FFF2-40B4-BE49-F238E27FC236}">
                  <a16:creationId xmlns:a16="http://schemas.microsoft.com/office/drawing/2014/main" id="{CED90D14-0E45-5341-B1F1-814D49A675B5}"/>
                </a:ext>
              </a:extLst>
            </p:cNvPr>
            <p:cNvCxnSpPr>
              <a:cxnSpLocks/>
            </p:cNvCxnSpPr>
            <p:nvPr/>
          </p:nvCxnSpPr>
          <p:spPr>
            <a:xfrm>
              <a:off x="7537428" y="545924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88" name="Group 287">
            <a:extLst>
              <a:ext uri="{FF2B5EF4-FFF2-40B4-BE49-F238E27FC236}">
                <a16:creationId xmlns:a16="http://schemas.microsoft.com/office/drawing/2014/main" id="{6AD51B82-2C86-C848-B33C-7B11C8FA3B57}"/>
              </a:ext>
            </a:extLst>
          </p:cNvPr>
          <p:cNvGrpSpPr/>
          <p:nvPr/>
        </p:nvGrpSpPr>
        <p:grpSpPr>
          <a:xfrm>
            <a:off x="8736867" y="5365034"/>
            <a:ext cx="298450" cy="651727"/>
            <a:chOff x="7391313" y="5459245"/>
            <a:chExt cx="298450" cy="651727"/>
          </a:xfrm>
        </p:grpSpPr>
        <p:sp>
          <p:nvSpPr>
            <p:cNvPr id="289" name="Oval 99">
              <a:extLst>
                <a:ext uri="{FF2B5EF4-FFF2-40B4-BE49-F238E27FC236}">
                  <a16:creationId xmlns:a16="http://schemas.microsoft.com/office/drawing/2014/main" id="{8B751EE7-2235-4048-BC78-0782B52B6DB6}"/>
                </a:ext>
              </a:extLst>
            </p:cNvPr>
            <p:cNvSpPr>
              <a:spLocks noChangeArrowheads="1"/>
            </p:cNvSpPr>
            <p:nvPr/>
          </p:nvSpPr>
          <p:spPr bwMode="auto">
            <a:xfrm>
              <a:off x="7426190" y="5843206"/>
              <a:ext cx="220266" cy="200218"/>
            </a:xfrm>
            <a:prstGeom prst="ellipse">
              <a:avLst/>
            </a:prstGeom>
            <a:solidFill>
              <a:srgbClr val="FFFFFF"/>
            </a:solidFill>
            <a:ln w="15875">
              <a:solidFill>
                <a:srgbClr val="00B05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0" name="TextBox 100">
              <a:extLst>
                <a:ext uri="{FF2B5EF4-FFF2-40B4-BE49-F238E27FC236}">
                  <a16:creationId xmlns:a16="http://schemas.microsoft.com/office/drawing/2014/main" id="{B8507147-FC4D-1542-A3A7-90596BEFDB7A}"/>
                </a:ext>
              </a:extLst>
            </p:cNvPr>
            <p:cNvSpPr txBox="1">
              <a:spLocks noChangeArrowheads="1"/>
            </p:cNvSpPr>
            <p:nvPr/>
          </p:nvSpPr>
          <p:spPr bwMode="auto">
            <a:xfrm>
              <a:off x="7391313" y="5772217"/>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cxnSp>
          <p:nvCxnSpPr>
            <p:cNvPr id="291" name="Straight Arrow Connector 290">
              <a:extLst>
                <a:ext uri="{FF2B5EF4-FFF2-40B4-BE49-F238E27FC236}">
                  <a16:creationId xmlns:a16="http://schemas.microsoft.com/office/drawing/2014/main" id="{F74942C4-4354-FE45-B718-B6E99CA1D39F}"/>
                </a:ext>
              </a:extLst>
            </p:cNvPr>
            <p:cNvCxnSpPr>
              <a:cxnSpLocks/>
            </p:cNvCxnSpPr>
            <p:nvPr/>
          </p:nvCxnSpPr>
          <p:spPr>
            <a:xfrm>
              <a:off x="7537428" y="5459245"/>
              <a:ext cx="0" cy="37906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2" name="Group 291">
            <a:extLst>
              <a:ext uri="{FF2B5EF4-FFF2-40B4-BE49-F238E27FC236}">
                <a16:creationId xmlns:a16="http://schemas.microsoft.com/office/drawing/2014/main" id="{CED60DF8-B507-0E4E-8EFC-684EF5836E2E}"/>
              </a:ext>
            </a:extLst>
          </p:cNvPr>
          <p:cNvGrpSpPr/>
          <p:nvPr/>
        </p:nvGrpSpPr>
        <p:grpSpPr>
          <a:xfrm>
            <a:off x="9086001" y="5365035"/>
            <a:ext cx="298450" cy="651728"/>
            <a:chOff x="7391313" y="5459245"/>
            <a:chExt cx="298450" cy="651728"/>
          </a:xfrm>
        </p:grpSpPr>
        <p:sp>
          <p:nvSpPr>
            <p:cNvPr id="293" name="Oval 99">
              <a:extLst>
                <a:ext uri="{FF2B5EF4-FFF2-40B4-BE49-F238E27FC236}">
                  <a16:creationId xmlns:a16="http://schemas.microsoft.com/office/drawing/2014/main" id="{52D8440D-1B32-3B45-A2B4-B9EB99F22D2B}"/>
                </a:ext>
              </a:extLst>
            </p:cNvPr>
            <p:cNvSpPr>
              <a:spLocks noChangeArrowheads="1"/>
            </p:cNvSpPr>
            <p:nvPr/>
          </p:nvSpPr>
          <p:spPr bwMode="auto">
            <a:xfrm>
              <a:off x="7426190" y="5843206"/>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4" name="TextBox 100">
              <a:extLst>
                <a:ext uri="{FF2B5EF4-FFF2-40B4-BE49-F238E27FC236}">
                  <a16:creationId xmlns:a16="http://schemas.microsoft.com/office/drawing/2014/main" id="{F6D396E6-A748-A548-A25E-DD22B2CA3BBA}"/>
                </a:ext>
              </a:extLst>
            </p:cNvPr>
            <p:cNvSpPr txBox="1">
              <a:spLocks noChangeArrowheads="1"/>
            </p:cNvSpPr>
            <p:nvPr/>
          </p:nvSpPr>
          <p:spPr bwMode="auto">
            <a:xfrm>
              <a:off x="7391313" y="5772218"/>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cxnSp>
          <p:nvCxnSpPr>
            <p:cNvPr id="295" name="Straight Arrow Connector 294">
              <a:extLst>
                <a:ext uri="{FF2B5EF4-FFF2-40B4-BE49-F238E27FC236}">
                  <a16:creationId xmlns:a16="http://schemas.microsoft.com/office/drawing/2014/main" id="{114BECB2-1F39-4842-A148-3F058B5E87B9}"/>
                </a:ext>
              </a:extLst>
            </p:cNvPr>
            <p:cNvCxnSpPr>
              <a:cxnSpLocks/>
            </p:cNvCxnSpPr>
            <p:nvPr/>
          </p:nvCxnSpPr>
          <p:spPr>
            <a:xfrm>
              <a:off x="7537428" y="545924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6" name="Group 295">
            <a:extLst>
              <a:ext uri="{FF2B5EF4-FFF2-40B4-BE49-F238E27FC236}">
                <a16:creationId xmlns:a16="http://schemas.microsoft.com/office/drawing/2014/main" id="{A49EEF46-5C0F-1641-93E3-C585EB817C3A}"/>
              </a:ext>
            </a:extLst>
          </p:cNvPr>
          <p:cNvGrpSpPr/>
          <p:nvPr/>
        </p:nvGrpSpPr>
        <p:grpSpPr>
          <a:xfrm>
            <a:off x="10159452" y="5361155"/>
            <a:ext cx="298450" cy="651727"/>
            <a:chOff x="7391313" y="5459245"/>
            <a:chExt cx="298450" cy="651727"/>
          </a:xfrm>
        </p:grpSpPr>
        <p:sp>
          <p:nvSpPr>
            <p:cNvPr id="297" name="Oval 99">
              <a:extLst>
                <a:ext uri="{FF2B5EF4-FFF2-40B4-BE49-F238E27FC236}">
                  <a16:creationId xmlns:a16="http://schemas.microsoft.com/office/drawing/2014/main" id="{3DCA5832-DE2D-764A-99B6-A0207347696F}"/>
                </a:ext>
              </a:extLst>
            </p:cNvPr>
            <p:cNvSpPr>
              <a:spLocks noChangeArrowheads="1"/>
            </p:cNvSpPr>
            <p:nvPr/>
          </p:nvSpPr>
          <p:spPr bwMode="auto">
            <a:xfrm>
              <a:off x="7426190" y="5843206"/>
              <a:ext cx="220266" cy="200218"/>
            </a:xfrm>
            <a:prstGeom prst="ellipse">
              <a:avLst/>
            </a:prstGeom>
            <a:solidFill>
              <a:srgbClr val="FFFFFF"/>
            </a:solidFill>
            <a:ln w="15875">
              <a:solidFill>
                <a:srgbClr val="00B05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8" name="TextBox 100">
              <a:extLst>
                <a:ext uri="{FF2B5EF4-FFF2-40B4-BE49-F238E27FC236}">
                  <a16:creationId xmlns:a16="http://schemas.microsoft.com/office/drawing/2014/main" id="{5B31099F-7256-BD4F-88BF-DDDC029150D2}"/>
                </a:ext>
              </a:extLst>
            </p:cNvPr>
            <p:cNvSpPr txBox="1">
              <a:spLocks noChangeArrowheads="1"/>
            </p:cNvSpPr>
            <p:nvPr/>
          </p:nvSpPr>
          <p:spPr bwMode="auto">
            <a:xfrm>
              <a:off x="7391313" y="5772217"/>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cxnSp>
          <p:nvCxnSpPr>
            <p:cNvPr id="299" name="Straight Arrow Connector 298">
              <a:extLst>
                <a:ext uri="{FF2B5EF4-FFF2-40B4-BE49-F238E27FC236}">
                  <a16:creationId xmlns:a16="http://schemas.microsoft.com/office/drawing/2014/main" id="{299E53A8-3472-E546-8464-2381D0D10BDC}"/>
                </a:ext>
              </a:extLst>
            </p:cNvPr>
            <p:cNvCxnSpPr>
              <a:cxnSpLocks/>
            </p:cNvCxnSpPr>
            <p:nvPr/>
          </p:nvCxnSpPr>
          <p:spPr>
            <a:xfrm>
              <a:off x="7537428" y="5459245"/>
              <a:ext cx="0" cy="37906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117" name="Slide Number Placeholder 4">
            <a:extLst>
              <a:ext uri="{FF2B5EF4-FFF2-40B4-BE49-F238E27FC236}">
                <a16:creationId xmlns:a16="http://schemas.microsoft.com/office/drawing/2014/main" id="{B39E7F7E-5ABD-0848-8F48-93D47E0EAB80}"/>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22</a:t>
            </a:fld>
            <a:endParaRPr lang="en-US" dirty="0"/>
          </a:p>
        </p:txBody>
      </p:sp>
      <p:sp>
        <p:nvSpPr>
          <p:cNvPr id="5" name="TextBox 4">
            <a:extLst>
              <a:ext uri="{FF2B5EF4-FFF2-40B4-BE49-F238E27FC236}">
                <a16:creationId xmlns:a16="http://schemas.microsoft.com/office/drawing/2014/main" id="{C9FDD404-9818-7426-7553-FF69C01FA228}"/>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3508388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3"/>
                                        </p:tgtEl>
                                        <p:attrNameLst>
                                          <p:attrName>style.visibility</p:attrName>
                                        </p:attrNameLst>
                                      </p:cBhvr>
                                      <p:to>
                                        <p:strVal val="visible"/>
                                      </p:to>
                                    </p:set>
                                    <p:animEffect transition="in" filter="dissolve">
                                      <p:cBhvr>
                                        <p:cTn id="7" dur="500"/>
                                        <p:tgtEl>
                                          <p:spTgt spid="13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dissolv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up)">
                                      <p:cBhvr>
                                        <p:cTn id="17" dur="500"/>
                                        <p:tgtEl>
                                          <p:spTgt spid="13"/>
                                        </p:tgtEl>
                                      </p:cBhvr>
                                    </p:animEffec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198"/>
                                        </p:tgtEl>
                                        <p:attrNameLst>
                                          <p:attrName>style.visibility</p:attrName>
                                        </p:attrNameLst>
                                      </p:cBhvr>
                                      <p:to>
                                        <p:strVal val="visible"/>
                                      </p:to>
                                    </p:set>
                                    <p:animEffect transition="in" filter="wipe(up)">
                                      <p:cBhvr>
                                        <p:cTn id="21" dur="500"/>
                                        <p:tgtEl>
                                          <p:spTgt spid="19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up)">
                                      <p:cBhvr>
                                        <p:cTn id="26" dur="500"/>
                                        <p:tgtEl>
                                          <p:spTgt spid="16"/>
                                        </p:tgtEl>
                                      </p:cBhvr>
                                    </p:animEffect>
                                  </p:childTnLst>
                                </p:cTn>
                              </p:par>
                            </p:childTnLst>
                          </p:cTn>
                        </p:par>
                        <p:par>
                          <p:cTn id="27" fill="hold">
                            <p:stCondLst>
                              <p:cond delay="500"/>
                            </p:stCondLst>
                            <p:childTnLst>
                              <p:par>
                                <p:cTn id="28" presetID="22" presetClass="entr" presetSubtype="1" fill="hold" nodeType="afterEffect">
                                  <p:stCondLst>
                                    <p:cond delay="500"/>
                                  </p:stCondLst>
                                  <p:childTnLst>
                                    <p:set>
                                      <p:cBhvr>
                                        <p:cTn id="29" dur="1" fill="hold">
                                          <p:stCondLst>
                                            <p:cond delay="0"/>
                                          </p:stCondLst>
                                        </p:cTn>
                                        <p:tgtEl>
                                          <p:spTgt spid="142"/>
                                        </p:tgtEl>
                                        <p:attrNameLst>
                                          <p:attrName>style.visibility</p:attrName>
                                        </p:attrNameLst>
                                      </p:cBhvr>
                                      <p:to>
                                        <p:strVal val="visible"/>
                                      </p:to>
                                    </p:set>
                                    <p:animEffect transition="in" filter="wipe(up)">
                                      <p:cBhvr>
                                        <p:cTn id="30" dur="500"/>
                                        <p:tgtEl>
                                          <p:spTgt spid="14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up)">
                                      <p:cBhvr>
                                        <p:cTn id="35" dur="500"/>
                                        <p:tgtEl>
                                          <p:spTgt spid="17"/>
                                        </p:tgtEl>
                                      </p:cBhvr>
                                    </p:animEffect>
                                  </p:childTnLst>
                                </p:cTn>
                              </p:par>
                            </p:childTnLst>
                          </p:cTn>
                        </p:par>
                        <p:par>
                          <p:cTn id="36" fill="hold">
                            <p:stCondLst>
                              <p:cond delay="500"/>
                            </p:stCondLst>
                            <p:childTnLst>
                              <p:par>
                                <p:cTn id="37" presetID="22" presetClass="entr" presetSubtype="1" fill="hold" nodeType="afterEffect">
                                  <p:stCondLst>
                                    <p:cond delay="0"/>
                                  </p:stCondLst>
                                  <p:childTnLst>
                                    <p:set>
                                      <p:cBhvr>
                                        <p:cTn id="38" dur="1" fill="hold">
                                          <p:stCondLst>
                                            <p:cond delay="0"/>
                                          </p:stCondLst>
                                        </p:cTn>
                                        <p:tgtEl>
                                          <p:spTgt spid="203"/>
                                        </p:tgtEl>
                                        <p:attrNameLst>
                                          <p:attrName>style.visibility</p:attrName>
                                        </p:attrNameLst>
                                      </p:cBhvr>
                                      <p:to>
                                        <p:strVal val="visible"/>
                                      </p:to>
                                    </p:set>
                                    <p:animEffect transition="in" filter="wipe(up)">
                                      <p:cBhvr>
                                        <p:cTn id="39" dur="500"/>
                                        <p:tgtEl>
                                          <p:spTgt spid="203"/>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284"/>
                                        </p:tgtEl>
                                        <p:attrNameLst>
                                          <p:attrName>style.visibility</p:attrName>
                                        </p:attrNameLst>
                                      </p:cBhvr>
                                      <p:to>
                                        <p:strVal val="visible"/>
                                      </p:to>
                                    </p:set>
                                    <p:animEffect transition="in" filter="wipe(up)">
                                      <p:cBhvr>
                                        <p:cTn id="44" dur="500"/>
                                        <p:tgtEl>
                                          <p:spTgt spid="284"/>
                                        </p:tgtEl>
                                      </p:cBhvr>
                                    </p:animEffect>
                                  </p:childTnLst>
                                </p:cTn>
                              </p:par>
                            </p:childTnLst>
                          </p:cTn>
                        </p:par>
                        <p:par>
                          <p:cTn id="45" fill="hold">
                            <p:stCondLst>
                              <p:cond delay="500"/>
                            </p:stCondLst>
                            <p:childTnLst>
                              <p:par>
                                <p:cTn id="46" presetID="22" presetClass="entr" presetSubtype="1" fill="hold" nodeType="afterEffect">
                                  <p:stCondLst>
                                    <p:cond delay="0"/>
                                  </p:stCondLst>
                                  <p:childTnLst>
                                    <p:set>
                                      <p:cBhvr>
                                        <p:cTn id="47" dur="1" fill="hold">
                                          <p:stCondLst>
                                            <p:cond delay="0"/>
                                          </p:stCondLst>
                                        </p:cTn>
                                        <p:tgtEl>
                                          <p:spTgt spid="208"/>
                                        </p:tgtEl>
                                        <p:attrNameLst>
                                          <p:attrName>style.visibility</p:attrName>
                                        </p:attrNameLst>
                                      </p:cBhvr>
                                      <p:to>
                                        <p:strVal val="visible"/>
                                      </p:to>
                                    </p:set>
                                    <p:animEffect transition="in" filter="wipe(up)">
                                      <p:cBhvr>
                                        <p:cTn id="48" dur="500"/>
                                        <p:tgtEl>
                                          <p:spTgt spid="208"/>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146"/>
                                        </p:tgtEl>
                                        <p:attrNameLst>
                                          <p:attrName>style.visibility</p:attrName>
                                        </p:attrNameLst>
                                      </p:cBhvr>
                                      <p:to>
                                        <p:strVal val="visible"/>
                                      </p:to>
                                    </p:set>
                                    <p:animEffect transition="in" filter="wipe(up)">
                                      <p:cBhvr>
                                        <p:cTn id="53" dur="500"/>
                                        <p:tgtEl>
                                          <p:spTgt spid="146"/>
                                        </p:tgtEl>
                                      </p:cBhvr>
                                    </p:animEffect>
                                  </p:childTnLst>
                                </p:cTn>
                              </p:par>
                            </p:childTnLst>
                          </p:cTn>
                        </p:par>
                        <p:par>
                          <p:cTn id="54" fill="hold">
                            <p:stCondLst>
                              <p:cond delay="500"/>
                            </p:stCondLst>
                            <p:childTnLst>
                              <p:par>
                                <p:cTn id="55" presetID="22" presetClass="entr" presetSubtype="1" fill="hold" nodeType="afterEffect">
                                  <p:stCondLst>
                                    <p:cond delay="0"/>
                                  </p:stCondLst>
                                  <p:childTnLst>
                                    <p:set>
                                      <p:cBhvr>
                                        <p:cTn id="56" dur="1" fill="hold">
                                          <p:stCondLst>
                                            <p:cond delay="0"/>
                                          </p:stCondLst>
                                        </p:cTn>
                                        <p:tgtEl>
                                          <p:spTgt spid="288"/>
                                        </p:tgtEl>
                                        <p:attrNameLst>
                                          <p:attrName>style.visibility</p:attrName>
                                        </p:attrNameLst>
                                      </p:cBhvr>
                                      <p:to>
                                        <p:strVal val="visible"/>
                                      </p:to>
                                    </p:set>
                                    <p:animEffect transition="in" filter="wipe(up)">
                                      <p:cBhvr>
                                        <p:cTn id="57" dur="500"/>
                                        <p:tgtEl>
                                          <p:spTgt spid="288"/>
                                        </p:tgtEl>
                                      </p:cBhvr>
                                    </p:animEffect>
                                  </p:childTnLst>
                                </p:cTn>
                              </p:par>
                            </p:childTnLst>
                          </p:cTn>
                        </p:par>
                        <p:par>
                          <p:cTn id="58" fill="hold">
                            <p:stCondLst>
                              <p:cond delay="1000"/>
                            </p:stCondLst>
                            <p:childTnLst>
                              <p:par>
                                <p:cTn id="59" presetID="22" presetClass="entr" presetSubtype="1" fill="hold" nodeType="afterEffect">
                                  <p:stCondLst>
                                    <p:cond delay="0"/>
                                  </p:stCondLst>
                                  <p:childTnLst>
                                    <p:set>
                                      <p:cBhvr>
                                        <p:cTn id="60" dur="1" fill="hold">
                                          <p:stCondLst>
                                            <p:cond delay="0"/>
                                          </p:stCondLst>
                                        </p:cTn>
                                        <p:tgtEl>
                                          <p:spTgt spid="213"/>
                                        </p:tgtEl>
                                        <p:attrNameLst>
                                          <p:attrName>style.visibility</p:attrName>
                                        </p:attrNameLst>
                                      </p:cBhvr>
                                      <p:to>
                                        <p:strVal val="visible"/>
                                      </p:to>
                                    </p:set>
                                    <p:animEffect transition="in" filter="wipe(up)">
                                      <p:cBhvr>
                                        <p:cTn id="61" dur="500"/>
                                        <p:tgtEl>
                                          <p:spTgt spid="213"/>
                                        </p:tgtEl>
                                      </p:cBhvr>
                                    </p:animEffect>
                                  </p:childTnLst>
                                </p:cTn>
                              </p:par>
                            </p:childTnLst>
                          </p:cTn>
                        </p:par>
                        <p:par>
                          <p:cTn id="62" fill="hold">
                            <p:stCondLst>
                              <p:cond delay="1500"/>
                            </p:stCondLst>
                            <p:childTnLst>
                              <p:par>
                                <p:cTn id="63" presetID="22" presetClass="entr" presetSubtype="1" fill="hold" nodeType="afterEffect">
                                  <p:stCondLst>
                                    <p:cond delay="0"/>
                                  </p:stCondLst>
                                  <p:childTnLst>
                                    <p:set>
                                      <p:cBhvr>
                                        <p:cTn id="64" dur="1" fill="hold">
                                          <p:stCondLst>
                                            <p:cond delay="0"/>
                                          </p:stCondLst>
                                        </p:cTn>
                                        <p:tgtEl>
                                          <p:spTgt spid="292"/>
                                        </p:tgtEl>
                                        <p:attrNameLst>
                                          <p:attrName>style.visibility</p:attrName>
                                        </p:attrNameLst>
                                      </p:cBhvr>
                                      <p:to>
                                        <p:strVal val="visible"/>
                                      </p:to>
                                    </p:set>
                                    <p:animEffect transition="in" filter="wipe(up)">
                                      <p:cBhvr>
                                        <p:cTn id="65" dur="500"/>
                                        <p:tgtEl>
                                          <p:spTgt spid="292"/>
                                        </p:tgtEl>
                                      </p:cBhvr>
                                    </p:animEffect>
                                  </p:childTnLst>
                                </p:cTn>
                              </p:par>
                            </p:childTnLst>
                          </p:cTn>
                        </p:par>
                        <p:par>
                          <p:cTn id="66" fill="hold">
                            <p:stCondLst>
                              <p:cond delay="2000"/>
                            </p:stCondLst>
                            <p:childTnLst>
                              <p:par>
                                <p:cTn id="67" presetID="22" presetClass="entr" presetSubtype="1" fill="hold" nodeType="afterEffect">
                                  <p:stCondLst>
                                    <p:cond delay="0"/>
                                  </p:stCondLst>
                                  <p:childTnLst>
                                    <p:set>
                                      <p:cBhvr>
                                        <p:cTn id="68" dur="1" fill="hold">
                                          <p:stCondLst>
                                            <p:cond delay="0"/>
                                          </p:stCondLst>
                                        </p:cTn>
                                        <p:tgtEl>
                                          <p:spTgt spid="276"/>
                                        </p:tgtEl>
                                        <p:attrNameLst>
                                          <p:attrName>style.visibility</p:attrName>
                                        </p:attrNameLst>
                                      </p:cBhvr>
                                      <p:to>
                                        <p:strVal val="visible"/>
                                      </p:to>
                                    </p:set>
                                    <p:animEffect transition="in" filter="wipe(up)">
                                      <p:cBhvr>
                                        <p:cTn id="69" dur="500"/>
                                        <p:tgtEl>
                                          <p:spTgt spid="276"/>
                                        </p:tgtEl>
                                      </p:cBhvr>
                                    </p:animEffect>
                                  </p:childTnLst>
                                </p:cTn>
                              </p:par>
                            </p:childTnLst>
                          </p:cTn>
                        </p:par>
                        <p:par>
                          <p:cTn id="70" fill="hold">
                            <p:stCondLst>
                              <p:cond delay="2500"/>
                            </p:stCondLst>
                            <p:childTnLst>
                              <p:par>
                                <p:cTn id="71" presetID="22" presetClass="entr" presetSubtype="1" fill="hold" nodeType="afterEffect">
                                  <p:stCondLst>
                                    <p:cond delay="0"/>
                                  </p:stCondLst>
                                  <p:childTnLst>
                                    <p:set>
                                      <p:cBhvr>
                                        <p:cTn id="72" dur="1" fill="hold">
                                          <p:stCondLst>
                                            <p:cond delay="0"/>
                                          </p:stCondLst>
                                        </p:cTn>
                                        <p:tgtEl>
                                          <p:spTgt spid="218"/>
                                        </p:tgtEl>
                                        <p:attrNameLst>
                                          <p:attrName>style.visibility</p:attrName>
                                        </p:attrNameLst>
                                      </p:cBhvr>
                                      <p:to>
                                        <p:strVal val="visible"/>
                                      </p:to>
                                    </p:set>
                                    <p:animEffect transition="in" filter="wipe(up)">
                                      <p:cBhvr>
                                        <p:cTn id="73" dur="500"/>
                                        <p:tgtEl>
                                          <p:spTgt spid="218"/>
                                        </p:tgtEl>
                                      </p:cBhvr>
                                    </p:animEffect>
                                  </p:childTnLst>
                                </p:cTn>
                              </p:par>
                            </p:childTnLst>
                          </p:cTn>
                        </p:par>
                        <p:par>
                          <p:cTn id="74" fill="hold">
                            <p:stCondLst>
                              <p:cond delay="3000"/>
                            </p:stCondLst>
                            <p:childTnLst>
                              <p:par>
                                <p:cTn id="75" presetID="22" presetClass="entr" presetSubtype="1" fill="hold" nodeType="afterEffect">
                                  <p:stCondLst>
                                    <p:cond delay="0"/>
                                  </p:stCondLst>
                                  <p:childTnLst>
                                    <p:set>
                                      <p:cBhvr>
                                        <p:cTn id="76" dur="1" fill="hold">
                                          <p:stCondLst>
                                            <p:cond delay="0"/>
                                          </p:stCondLst>
                                        </p:cTn>
                                        <p:tgtEl>
                                          <p:spTgt spid="296"/>
                                        </p:tgtEl>
                                        <p:attrNameLst>
                                          <p:attrName>style.visibility</p:attrName>
                                        </p:attrNameLst>
                                      </p:cBhvr>
                                      <p:to>
                                        <p:strVal val="visible"/>
                                      </p:to>
                                    </p:set>
                                    <p:animEffect transition="in" filter="wipe(up)">
                                      <p:cBhvr>
                                        <p:cTn id="77" dur="500"/>
                                        <p:tgtEl>
                                          <p:spTgt spid="2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722890" y="1409359"/>
            <a:ext cx="5155396" cy="2513284"/>
          </a:xfrm>
        </p:spPr>
        <p:txBody>
          <a:bodyPr>
            <a:normAutofit/>
          </a:bodyPr>
          <a:lstStyle/>
          <a:p>
            <a:pPr>
              <a:buNone/>
            </a:pPr>
            <a:r>
              <a:rPr lang="en-US" altLang="en-US" sz="3200" i="1" dirty="0">
                <a:solidFill>
                  <a:srgbClr val="CC0000"/>
                </a:solidFill>
                <a:ea typeface="ＭＳ Ｐゴシック" panose="020B0600070205080204" pitchFamily="34" charset="-128"/>
                <a:cs typeface="ＭＳ Ｐゴシック" panose="020B0600070205080204" pitchFamily="34" charset="-128"/>
              </a:rPr>
              <a:t>Round Robin (RR) scheduling:</a:t>
            </a:r>
          </a:p>
          <a:p>
            <a:pPr marL="461963" indent="-223838"/>
            <a:r>
              <a:rPr lang="en-US" altLang="en-US" sz="3200" dirty="0">
                <a:ea typeface="ＭＳ Ｐゴシック" panose="020B0600070205080204" pitchFamily="34" charset="-128"/>
                <a:cs typeface="ＭＳ Ｐゴシック" panose="020B0600070205080204" pitchFamily="34" charset="-128"/>
              </a:rPr>
              <a:t>arriving traffic classified, queued by class</a:t>
            </a:r>
          </a:p>
          <a:p>
            <a:pPr marL="804863" lvl="1" indent="-223838"/>
            <a:r>
              <a:rPr lang="en-US" altLang="en-US" sz="2800" dirty="0">
                <a:ea typeface="ＭＳ Ｐゴシック" panose="020B0600070205080204" pitchFamily="34" charset="-128"/>
                <a:cs typeface="ＭＳ Ｐゴシック" panose="020B0600070205080204" pitchFamily="34" charset="-128"/>
              </a:rPr>
              <a:t>any header fields can be used for classification</a:t>
            </a:r>
          </a:p>
        </p:txBody>
      </p: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Scheduling policies: round robin</a:t>
            </a:r>
            <a:endParaRPr lang="en-US" dirty="0"/>
          </a:p>
        </p:txBody>
      </p:sp>
      <p:cxnSp>
        <p:nvCxnSpPr>
          <p:cNvPr id="84" name="Straight Connector 83">
            <a:extLst>
              <a:ext uri="{FF2B5EF4-FFF2-40B4-BE49-F238E27FC236}">
                <a16:creationId xmlns:a16="http://schemas.microsoft.com/office/drawing/2014/main" id="{6F8A8ADF-5F32-994F-BC3B-330DE15D2284}"/>
              </a:ext>
            </a:extLst>
          </p:cNvPr>
          <p:cNvCxnSpPr/>
          <p:nvPr/>
        </p:nvCxnSpPr>
        <p:spPr>
          <a:xfrm>
            <a:off x="10755082" y="4071258"/>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9" name="Group 25">
            <a:extLst>
              <a:ext uri="{FF2B5EF4-FFF2-40B4-BE49-F238E27FC236}">
                <a16:creationId xmlns:a16="http://schemas.microsoft.com/office/drawing/2014/main" id="{5E20D4A5-ECB9-AC43-B9A4-23F1ACC6B544}"/>
              </a:ext>
            </a:extLst>
          </p:cNvPr>
          <p:cNvGrpSpPr>
            <a:grpSpLocks/>
          </p:cNvGrpSpPr>
          <p:nvPr/>
        </p:nvGrpSpPr>
        <p:grpSpPr bwMode="auto">
          <a:xfrm>
            <a:off x="7990116" y="2719344"/>
            <a:ext cx="1274199" cy="760001"/>
            <a:chOff x="1670312" y="2562997"/>
            <a:chExt cx="940317" cy="565219"/>
          </a:xfrm>
        </p:grpSpPr>
        <p:grpSp>
          <p:nvGrpSpPr>
            <p:cNvPr id="142" name="Group 28">
              <a:extLst>
                <a:ext uri="{FF2B5EF4-FFF2-40B4-BE49-F238E27FC236}">
                  <a16:creationId xmlns:a16="http://schemas.microsoft.com/office/drawing/2014/main" id="{0D74CDDD-C99A-B947-9EFD-CBD75E4B4878}"/>
                </a:ext>
              </a:extLst>
            </p:cNvPr>
            <p:cNvGrpSpPr>
              <a:grpSpLocks/>
            </p:cNvGrpSpPr>
            <p:nvPr/>
          </p:nvGrpSpPr>
          <p:grpSpPr bwMode="auto">
            <a:xfrm>
              <a:off x="1670312" y="2562997"/>
              <a:ext cx="929822" cy="565219"/>
              <a:chOff x="1670312" y="2562997"/>
              <a:chExt cx="929822" cy="565219"/>
            </a:xfrm>
          </p:grpSpPr>
          <p:sp>
            <p:nvSpPr>
              <p:cNvPr id="144" name="Rectangle 30">
                <a:extLst>
                  <a:ext uri="{FF2B5EF4-FFF2-40B4-BE49-F238E27FC236}">
                    <a16:creationId xmlns:a16="http://schemas.microsoft.com/office/drawing/2014/main" id="{5BA4441C-4DBA-5C43-9B95-11C0A5BE57D1}"/>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145" name="Straight Connector 31">
                <a:extLst>
                  <a:ext uri="{FF2B5EF4-FFF2-40B4-BE49-F238E27FC236}">
                    <a16:creationId xmlns:a16="http://schemas.microsoft.com/office/drawing/2014/main" id="{770065E7-2AFF-9749-B481-CA28AC0942EE}"/>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6" name="Straight Connector 32">
                <a:extLst>
                  <a:ext uri="{FF2B5EF4-FFF2-40B4-BE49-F238E27FC236}">
                    <a16:creationId xmlns:a16="http://schemas.microsoft.com/office/drawing/2014/main" id="{539B04A0-6232-674F-9C18-A238D11AEBDA}"/>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7" name="Straight Connector 33">
                <a:extLst>
                  <a:ext uri="{FF2B5EF4-FFF2-40B4-BE49-F238E27FC236}">
                    <a16:creationId xmlns:a16="http://schemas.microsoft.com/office/drawing/2014/main" id="{5A314D63-4A94-934B-B80A-574E64C1FC9E}"/>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8" name="Straight Connector 34">
                <a:extLst>
                  <a:ext uri="{FF2B5EF4-FFF2-40B4-BE49-F238E27FC236}">
                    <a16:creationId xmlns:a16="http://schemas.microsoft.com/office/drawing/2014/main" id="{BA121D63-FFE6-C04E-AA14-2DF4C20BE706}"/>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9" name="Straight Connector 35">
                <a:extLst>
                  <a:ext uri="{FF2B5EF4-FFF2-40B4-BE49-F238E27FC236}">
                    <a16:creationId xmlns:a16="http://schemas.microsoft.com/office/drawing/2014/main" id="{EE858001-04E3-1143-818E-C81A03EFAB42}"/>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0" name="Straight Connector 36">
                <a:extLst>
                  <a:ext uri="{FF2B5EF4-FFF2-40B4-BE49-F238E27FC236}">
                    <a16:creationId xmlns:a16="http://schemas.microsoft.com/office/drawing/2014/main" id="{CBF470F2-7828-8D49-A5E2-E9BDE68C6155}"/>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1" name="Straight Connector 37">
                <a:extLst>
                  <a:ext uri="{FF2B5EF4-FFF2-40B4-BE49-F238E27FC236}">
                    <a16:creationId xmlns:a16="http://schemas.microsoft.com/office/drawing/2014/main" id="{E97A75DC-F010-2C45-B01F-70860A3F93DA}"/>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43" name="Rectangle 29">
              <a:extLst>
                <a:ext uri="{FF2B5EF4-FFF2-40B4-BE49-F238E27FC236}">
                  <a16:creationId xmlns:a16="http://schemas.microsoft.com/office/drawing/2014/main" id="{D724ED3A-7ACB-D44D-A470-0A8862BA14C6}"/>
                </a:ext>
              </a:extLst>
            </p:cNvPr>
            <p:cNvSpPr>
              <a:spLocks noChangeArrowheads="1"/>
            </p:cNvSpPr>
            <p:nvPr/>
          </p:nvSpPr>
          <p:spPr bwMode="auto">
            <a:xfrm>
              <a:off x="1916862" y="2571262"/>
              <a:ext cx="693767" cy="552560"/>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nvGrpSpPr>
          <p:cNvPr id="120" name="Group 25">
            <a:extLst>
              <a:ext uri="{FF2B5EF4-FFF2-40B4-BE49-F238E27FC236}">
                <a16:creationId xmlns:a16="http://schemas.microsoft.com/office/drawing/2014/main" id="{78CE8917-94A5-5F43-9B45-4CF75FDA73E0}"/>
              </a:ext>
            </a:extLst>
          </p:cNvPr>
          <p:cNvGrpSpPr>
            <a:grpSpLocks/>
          </p:cNvGrpSpPr>
          <p:nvPr/>
        </p:nvGrpSpPr>
        <p:grpSpPr bwMode="auto">
          <a:xfrm>
            <a:off x="8007879" y="3655287"/>
            <a:ext cx="1292387" cy="763274"/>
            <a:chOff x="1670312" y="2562997"/>
            <a:chExt cx="940318" cy="565219"/>
          </a:xfrm>
        </p:grpSpPr>
        <p:grpSp>
          <p:nvGrpSpPr>
            <p:cNvPr id="132" name="Group 131">
              <a:extLst>
                <a:ext uri="{FF2B5EF4-FFF2-40B4-BE49-F238E27FC236}">
                  <a16:creationId xmlns:a16="http://schemas.microsoft.com/office/drawing/2014/main" id="{60D8E17B-A552-3844-9E03-2A679FC537F7}"/>
                </a:ext>
              </a:extLst>
            </p:cNvPr>
            <p:cNvGrpSpPr>
              <a:grpSpLocks/>
            </p:cNvGrpSpPr>
            <p:nvPr/>
          </p:nvGrpSpPr>
          <p:grpSpPr bwMode="auto">
            <a:xfrm>
              <a:off x="1670312" y="2562997"/>
              <a:ext cx="929822" cy="565219"/>
              <a:chOff x="1670312" y="2562997"/>
              <a:chExt cx="929822" cy="565219"/>
            </a:xfrm>
          </p:grpSpPr>
          <p:sp>
            <p:nvSpPr>
              <p:cNvPr id="134" name="Rectangle 133">
                <a:extLst>
                  <a:ext uri="{FF2B5EF4-FFF2-40B4-BE49-F238E27FC236}">
                    <a16:creationId xmlns:a16="http://schemas.microsoft.com/office/drawing/2014/main" id="{FB35063A-E9F2-BC4C-A8E9-717E50FE252F}"/>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135" name="Straight Connector 134">
                <a:extLst>
                  <a:ext uri="{FF2B5EF4-FFF2-40B4-BE49-F238E27FC236}">
                    <a16:creationId xmlns:a16="http://schemas.microsoft.com/office/drawing/2014/main" id="{9C02D04A-A9F5-2845-A7BE-433428BCC566}"/>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6" name="Straight Connector 135">
                <a:extLst>
                  <a:ext uri="{FF2B5EF4-FFF2-40B4-BE49-F238E27FC236}">
                    <a16:creationId xmlns:a16="http://schemas.microsoft.com/office/drawing/2014/main" id="{45BE41CA-E190-B348-8E48-9BC46D3CC8D1}"/>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7" name="Straight Connector 136">
                <a:extLst>
                  <a:ext uri="{FF2B5EF4-FFF2-40B4-BE49-F238E27FC236}">
                    <a16:creationId xmlns:a16="http://schemas.microsoft.com/office/drawing/2014/main" id="{B5D1529E-4924-C248-881D-B6922DDFDE7E}"/>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8" name="Straight Connector 137">
                <a:extLst>
                  <a:ext uri="{FF2B5EF4-FFF2-40B4-BE49-F238E27FC236}">
                    <a16:creationId xmlns:a16="http://schemas.microsoft.com/office/drawing/2014/main" id="{11735752-9D7F-6347-A614-D2BFA8109450}"/>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9" name="Straight Connector 138">
                <a:extLst>
                  <a:ext uri="{FF2B5EF4-FFF2-40B4-BE49-F238E27FC236}">
                    <a16:creationId xmlns:a16="http://schemas.microsoft.com/office/drawing/2014/main" id="{868C59A4-7FD1-F149-8C50-5744DF74BB74}"/>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0" name="Straight Connector 139">
                <a:extLst>
                  <a:ext uri="{FF2B5EF4-FFF2-40B4-BE49-F238E27FC236}">
                    <a16:creationId xmlns:a16="http://schemas.microsoft.com/office/drawing/2014/main" id="{E8AFAF38-FB42-C546-9A05-3826F34FCB7C}"/>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1" name="Straight Connector 140">
                <a:extLst>
                  <a:ext uri="{FF2B5EF4-FFF2-40B4-BE49-F238E27FC236}">
                    <a16:creationId xmlns:a16="http://schemas.microsoft.com/office/drawing/2014/main" id="{31962054-FB67-854A-BED8-E660D3B28087}"/>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33" name="Rectangle 132">
              <a:extLst>
                <a:ext uri="{FF2B5EF4-FFF2-40B4-BE49-F238E27FC236}">
                  <a16:creationId xmlns:a16="http://schemas.microsoft.com/office/drawing/2014/main" id="{67ACE1BC-0185-2240-B3FE-B81E228E69C2}"/>
                </a:ext>
              </a:extLst>
            </p:cNvPr>
            <p:cNvSpPr>
              <a:spLocks noChangeArrowheads="1"/>
            </p:cNvSpPr>
            <p:nvPr/>
          </p:nvSpPr>
          <p:spPr bwMode="auto">
            <a:xfrm>
              <a:off x="2235418" y="2571262"/>
              <a:ext cx="375212" cy="552560"/>
            </a:xfrm>
            <a:prstGeom prst="rect">
              <a:avLst/>
            </a:prstGeom>
            <a:solidFill>
              <a:srgbClr val="00B05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nvGrpSpPr>
          <p:cNvPr id="121" name="Group 25">
            <a:extLst>
              <a:ext uri="{FF2B5EF4-FFF2-40B4-BE49-F238E27FC236}">
                <a16:creationId xmlns:a16="http://schemas.microsoft.com/office/drawing/2014/main" id="{BA9911C7-BCF3-0441-8F93-9AAE670E0B0D}"/>
              </a:ext>
            </a:extLst>
          </p:cNvPr>
          <p:cNvGrpSpPr>
            <a:grpSpLocks/>
          </p:cNvGrpSpPr>
          <p:nvPr/>
        </p:nvGrpSpPr>
        <p:grpSpPr bwMode="auto">
          <a:xfrm>
            <a:off x="8004017" y="4563481"/>
            <a:ext cx="1292385" cy="721744"/>
            <a:chOff x="1670312" y="2562997"/>
            <a:chExt cx="940317" cy="565219"/>
          </a:xfrm>
        </p:grpSpPr>
        <p:grpSp>
          <p:nvGrpSpPr>
            <p:cNvPr id="122" name="Group 121">
              <a:extLst>
                <a:ext uri="{FF2B5EF4-FFF2-40B4-BE49-F238E27FC236}">
                  <a16:creationId xmlns:a16="http://schemas.microsoft.com/office/drawing/2014/main" id="{DFE00C82-D11B-C34C-BFC4-81E9F9A08BCB}"/>
                </a:ext>
              </a:extLst>
            </p:cNvPr>
            <p:cNvGrpSpPr>
              <a:grpSpLocks/>
            </p:cNvGrpSpPr>
            <p:nvPr/>
          </p:nvGrpSpPr>
          <p:grpSpPr bwMode="auto">
            <a:xfrm>
              <a:off x="1670312" y="2562997"/>
              <a:ext cx="929822" cy="565219"/>
              <a:chOff x="1670312" y="2562997"/>
              <a:chExt cx="929822" cy="565219"/>
            </a:xfrm>
          </p:grpSpPr>
          <p:sp>
            <p:nvSpPr>
              <p:cNvPr id="124" name="Rectangle 123">
                <a:extLst>
                  <a:ext uri="{FF2B5EF4-FFF2-40B4-BE49-F238E27FC236}">
                    <a16:creationId xmlns:a16="http://schemas.microsoft.com/office/drawing/2014/main" id="{8305CD10-A67D-8049-A130-7D6431365CE3}"/>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125" name="Straight Connector 124">
                <a:extLst>
                  <a:ext uri="{FF2B5EF4-FFF2-40B4-BE49-F238E27FC236}">
                    <a16:creationId xmlns:a16="http://schemas.microsoft.com/office/drawing/2014/main" id="{DD9A96F1-A0D6-6E45-A572-3878A16D9DA1}"/>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6" name="Straight Connector 125">
                <a:extLst>
                  <a:ext uri="{FF2B5EF4-FFF2-40B4-BE49-F238E27FC236}">
                    <a16:creationId xmlns:a16="http://schemas.microsoft.com/office/drawing/2014/main" id="{61F40E93-7522-5B49-9537-22A358F1F354}"/>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7" name="Straight Connector 126">
                <a:extLst>
                  <a:ext uri="{FF2B5EF4-FFF2-40B4-BE49-F238E27FC236}">
                    <a16:creationId xmlns:a16="http://schemas.microsoft.com/office/drawing/2014/main" id="{2C3669C8-8DC6-1144-A3B6-94CC50CAC7C9}"/>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8" name="Straight Connector 127">
                <a:extLst>
                  <a:ext uri="{FF2B5EF4-FFF2-40B4-BE49-F238E27FC236}">
                    <a16:creationId xmlns:a16="http://schemas.microsoft.com/office/drawing/2014/main" id="{038A7AFE-85D5-6843-A4D2-59A62B4BF664}"/>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9" name="Straight Connector 128">
                <a:extLst>
                  <a:ext uri="{FF2B5EF4-FFF2-40B4-BE49-F238E27FC236}">
                    <a16:creationId xmlns:a16="http://schemas.microsoft.com/office/drawing/2014/main" id="{8532C686-FF5E-204A-B3B1-08302EDF90FD}"/>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0" name="Straight Connector 129">
                <a:extLst>
                  <a:ext uri="{FF2B5EF4-FFF2-40B4-BE49-F238E27FC236}">
                    <a16:creationId xmlns:a16="http://schemas.microsoft.com/office/drawing/2014/main" id="{F6C3091D-F490-CF4A-8604-13C657DC1844}"/>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1" name="Straight Connector 130">
                <a:extLst>
                  <a:ext uri="{FF2B5EF4-FFF2-40B4-BE49-F238E27FC236}">
                    <a16:creationId xmlns:a16="http://schemas.microsoft.com/office/drawing/2014/main" id="{D8A89B68-81DA-E544-8470-F55B36DAB5BF}"/>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23" name="Rectangle 122">
              <a:extLst>
                <a:ext uri="{FF2B5EF4-FFF2-40B4-BE49-F238E27FC236}">
                  <a16:creationId xmlns:a16="http://schemas.microsoft.com/office/drawing/2014/main" id="{1D236F41-84E2-4F41-887A-68DC8EDF6E8F}"/>
                </a:ext>
              </a:extLst>
            </p:cNvPr>
            <p:cNvSpPr>
              <a:spLocks noChangeArrowheads="1"/>
            </p:cNvSpPr>
            <p:nvPr/>
          </p:nvSpPr>
          <p:spPr bwMode="auto">
            <a:xfrm>
              <a:off x="2131937" y="2571262"/>
              <a:ext cx="478692" cy="552560"/>
            </a:xfrm>
            <a:prstGeom prst="rect">
              <a:avLst/>
            </a:prstGeom>
            <a:solidFill>
              <a:srgbClr val="3333CC">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86" name="Triangle 85">
            <a:extLst>
              <a:ext uri="{FF2B5EF4-FFF2-40B4-BE49-F238E27FC236}">
                <a16:creationId xmlns:a16="http://schemas.microsoft.com/office/drawing/2014/main" id="{4E037740-5ED0-EC4A-8F76-0BD68A8C710B}"/>
              </a:ext>
            </a:extLst>
          </p:cNvPr>
          <p:cNvSpPr/>
          <p:nvPr/>
        </p:nvSpPr>
        <p:spPr>
          <a:xfrm rot="5400000">
            <a:off x="6881445" y="3717354"/>
            <a:ext cx="811706" cy="665402"/>
          </a:xfrm>
          <a:prstGeom prst="triangle">
            <a:avLst/>
          </a:prstGeom>
          <a:solidFill>
            <a:schemeClr val="bg1"/>
          </a:solidFill>
          <a:ln w="317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87" name="Group 86">
            <a:extLst>
              <a:ext uri="{FF2B5EF4-FFF2-40B4-BE49-F238E27FC236}">
                <a16:creationId xmlns:a16="http://schemas.microsoft.com/office/drawing/2014/main" id="{F27883BF-A6F9-DE47-88A6-F0CE4216E83C}"/>
              </a:ext>
            </a:extLst>
          </p:cNvPr>
          <p:cNvGrpSpPr/>
          <p:nvPr/>
        </p:nvGrpSpPr>
        <p:grpSpPr>
          <a:xfrm>
            <a:off x="6303665" y="3871966"/>
            <a:ext cx="567187" cy="339970"/>
            <a:chOff x="9460523" y="6049108"/>
            <a:chExt cx="567187" cy="339970"/>
          </a:xfrm>
        </p:grpSpPr>
        <p:cxnSp>
          <p:nvCxnSpPr>
            <p:cNvPr id="116" name="Straight Arrow Connector 115">
              <a:extLst>
                <a:ext uri="{FF2B5EF4-FFF2-40B4-BE49-F238E27FC236}">
                  <a16:creationId xmlns:a16="http://schemas.microsoft.com/office/drawing/2014/main" id="{7F5C5A68-B743-7147-8BCF-20B7D5DC9051}"/>
                </a:ext>
              </a:extLst>
            </p:cNvPr>
            <p:cNvCxnSpPr/>
            <p:nvPr/>
          </p:nvCxnSpPr>
          <p:spPr>
            <a:xfrm>
              <a:off x="9460523" y="6049108"/>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449C0F1E-ECD0-B049-A9B5-7870538D7F31}"/>
                </a:ext>
              </a:extLst>
            </p:cNvPr>
            <p:cNvCxnSpPr/>
            <p:nvPr/>
          </p:nvCxnSpPr>
          <p:spPr>
            <a:xfrm>
              <a:off x="9461050" y="6219093"/>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2EBB538C-0DDB-B645-86CF-67A9457818FF}"/>
                </a:ext>
              </a:extLst>
            </p:cNvPr>
            <p:cNvCxnSpPr/>
            <p:nvPr/>
          </p:nvCxnSpPr>
          <p:spPr>
            <a:xfrm>
              <a:off x="9465002" y="6389078"/>
              <a:ext cx="562708" cy="0"/>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8" name="Group 87">
            <a:extLst>
              <a:ext uri="{FF2B5EF4-FFF2-40B4-BE49-F238E27FC236}">
                <a16:creationId xmlns:a16="http://schemas.microsoft.com/office/drawing/2014/main" id="{A1D419CE-A5C0-0A4F-85AC-1DB03EB7F28B}"/>
              </a:ext>
            </a:extLst>
          </p:cNvPr>
          <p:cNvGrpSpPr/>
          <p:nvPr/>
        </p:nvGrpSpPr>
        <p:grpSpPr>
          <a:xfrm>
            <a:off x="11245773" y="3893738"/>
            <a:ext cx="567187" cy="339970"/>
            <a:chOff x="9460523" y="6049108"/>
            <a:chExt cx="567187" cy="339970"/>
          </a:xfrm>
        </p:grpSpPr>
        <p:cxnSp>
          <p:nvCxnSpPr>
            <p:cNvPr id="113" name="Straight Arrow Connector 112">
              <a:extLst>
                <a:ext uri="{FF2B5EF4-FFF2-40B4-BE49-F238E27FC236}">
                  <a16:creationId xmlns:a16="http://schemas.microsoft.com/office/drawing/2014/main" id="{6DBF63E4-8431-0445-B7A7-EE6FEAE19E8F}"/>
                </a:ext>
              </a:extLst>
            </p:cNvPr>
            <p:cNvCxnSpPr/>
            <p:nvPr/>
          </p:nvCxnSpPr>
          <p:spPr>
            <a:xfrm>
              <a:off x="9460523" y="6049108"/>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6FBBA29F-E9D0-F84F-9C86-CDCFBB2CDE86}"/>
                </a:ext>
              </a:extLst>
            </p:cNvPr>
            <p:cNvCxnSpPr/>
            <p:nvPr/>
          </p:nvCxnSpPr>
          <p:spPr>
            <a:xfrm>
              <a:off x="9461050" y="6219093"/>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16EAB9FF-EEC9-3A43-9BE7-A4DD14A960C4}"/>
                </a:ext>
              </a:extLst>
            </p:cNvPr>
            <p:cNvCxnSpPr/>
            <p:nvPr/>
          </p:nvCxnSpPr>
          <p:spPr>
            <a:xfrm>
              <a:off x="9465002" y="6389078"/>
              <a:ext cx="562708" cy="0"/>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grpSp>
      <p:sp>
        <p:nvSpPr>
          <p:cNvPr id="89" name="TextBox 88">
            <a:extLst>
              <a:ext uri="{FF2B5EF4-FFF2-40B4-BE49-F238E27FC236}">
                <a16:creationId xmlns:a16="http://schemas.microsoft.com/office/drawing/2014/main" id="{868140F4-AC30-184C-8CF8-A2D77B410547}"/>
              </a:ext>
            </a:extLst>
          </p:cNvPr>
          <p:cNvSpPr txBox="1"/>
          <p:nvPr/>
        </p:nvSpPr>
        <p:spPr>
          <a:xfrm>
            <a:off x="6576771" y="4550229"/>
            <a:ext cx="990656" cy="590931"/>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classify </a:t>
            </a:r>
          </a:p>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arrivals</a:t>
            </a:r>
          </a:p>
        </p:txBody>
      </p:sp>
      <p:sp>
        <p:nvSpPr>
          <p:cNvPr id="90" name="TextBox 89">
            <a:extLst>
              <a:ext uri="{FF2B5EF4-FFF2-40B4-BE49-F238E27FC236}">
                <a16:creationId xmlns:a16="http://schemas.microsoft.com/office/drawing/2014/main" id="{36F99A07-C727-1644-8341-3B3CB4A1A604}"/>
              </a:ext>
            </a:extLst>
          </p:cNvPr>
          <p:cNvSpPr txBox="1"/>
          <p:nvPr/>
        </p:nvSpPr>
        <p:spPr>
          <a:xfrm>
            <a:off x="10609189" y="4515922"/>
            <a:ext cx="1332224" cy="344710"/>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departures</a:t>
            </a:r>
          </a:p>
        </p:txBody>
      </p:sp>
      <p:cxnSp>
        <p:nvCxnSpPr>
          <p:cNvPr id="91" name="Straight Arrow Connector 90">
            <a:extLst>
              <a:ext uri="{FF2B5EF4-FFF2-40B4-BE49-F238E27FC236}">
                <a16:creationId xmlns:a16="http://schemas.microsoft.com/office/drawing/2014/main" id="{0EE5CF80-BE3B-024F-A459-6681CD2BCC15}"/>
              </a:ext>
            </a:extLst>
          </p:cNvPr>
          <p:cNvCxnSpPr>
            <a:cxnSpLocks/>
            <a:stCxn id="86" idx="0"/>
          </p:cNvCxnSpPr>
          <p:nvPr/>
        </p:nvCxnSpPr>
        <p:spPr>
          <a:xfrm flipV="1">
            <a:off x="7619999" y="3067495"/>
            <a:ext cx="682573" cy="9825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34F47B22-C2C5-2543-A814-67700D8EB0B0}"/>
              </a:ext>
            </a:extLst>
          </p:cNvPr>
          <p:cNvCxnSpPr>
            <a:cxnSpLocks/>
          </p:cNvCxnSpPr>
          <p:nvPr/>
        </p:nvCxnSpPr>
        <p:spPr>
          <a:xfrm>
            <a:off x="7635460" y="4051945"/>
            <a:ext cx="696572"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E90B05F-D57F-984A-AAA3-8BB0F57C2104}"/>
              </a:ext>
            </a:extLst>
          </p:cNvPr>
          <p:cNvCxnSpPr>
            <a:cxnSpLocks/>
            <a:stCxn id="86" idx="0"/>
          </p:cNvCxnSpPr>
          <p:nvPr/>
        </p:nvCxnSpPr>
        <p:spPr>
          <a:xfrm>
            <a:off x="7619999" y="4050055"/>
            <a:ext cx="682055" cy="871416"/>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46D3EED-0FBB-8746-A909-7EFE21516D4A}"/>
              </a:ext>
            </a:extLst>
          </p:cNvPr>
          <p:cNvCxnSpPr>
            <a:stCxn id="144" idx="3"/>
            <a:endCxn id="110" idx="2"/>
          </p:cNvCxnSpPr>
          <p:nvPr/>
        </p:nvCxnSpPr>
        <p:spPr>
          <a:xfrm>
            <a:off x="9250091" y="3097958"/>
            <a:ext cx="664252" cy="9427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9F9A9FD-F1D6-674E-B6FE-3E4351E164C0}"/>
              </a:ext>
            </a:extLst>
          </p:cNvPr>
          <p:cNvCxnSpPr>
            <a:cxnSpLocks/>
            <a:stCxn id="124" idx="3"/>
            <a:endCxn id="110" idx="2"/>
          </p:cNvCxnSpPr>
          <p:nvPr/>
        </p:nvCxnSpPr>
        <p:spPr>
          <a:xfrm flipV="1">
            <a:off x="9281976" y="4040658"/>
            <a:ext cx="632367" cy="882379"/>
          </a:xfrm>
          <a:prstGeom prst="line">
            <a:avLst/>
          </a:prstGeom>
          <a:ln w="38100">
            <a:solidFill>
              <a:srgbClr val="3333CC"/>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FADB4CD1-2488-9641-991D-3E40210AD457}"/>
              </a:ext>
            </a:extLst>
          </p:cNvPr>
          <p:cNvCxnSpPr>
            <a:cxnSpLocks/>
            <a:stCxn id="133" idx="3"/>
            <a:endCxn id="110" idx="2"/>
          </p:cNvCxnSpPr>
          <p:nvPr/>
        </p:nvCxnSpPr>
        <p:spPr>
          <a:xfrm>
            <a:off x="9300262" y="4039538"/>
            <a:ext cx="614081" cy="112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97" name="Group 96">
            <a:extLst>
              <a:ext uri="{FF2B5EF4-FFF2-40B4-BE49-F238E27FC236}">
                <a16:creationId xmlns:a16="http://schemas.microsoft.com/office/drawing/2014/main" id="{F59DA51A-4D35-0947-828C-22218BCFD148}"/>
              </a:ext>
            </a:extLst>
          </p:cNvPr>
          <p:cNvGrpSpPr/>
          <p:nvPr/>
        </p:nvGrpSpPr>
        <p:grpSpPr>
          <a:xfrm>
            <a:off x="9914343" y="3604072"/>
            <a:ext cx="877582" cy="1252645"/>
            <a:chOff x="9827263" y="3125100"/>
            <a:chExt cx="877582" cy="1252645"/>
          </a:xfrm>
        </p:grpSpPr>
        <p:sp>
          <p:nvSpPr>
            <p:cNvPr id="110" name="Oval 27">
              <a:extLst>
                <a:ext uri="{FF2B5EF4-FFF2-40B4-BE49-F238E27FC236}">
                  <a16:creationId xmlns:a16="http://schemas.microsoft.com/office/drawing/2014/main" id="{56D3FB05-A8AB-6A43-87B6-A07612965ED1}"/>
                </a:ext>
              </a:extLst>
            </p:cNvPr>
            <p:cNvSpPr>
              <a:spLocks noChangeArrowheads="1"/>
            </p:cNvSpPr>
            <p:nvPr/>
          </p:nvSpPr>
          <p:spPr bwMode="auto">
            <a:xfrm>
              <a:off x="9827263" y="3125100"/>
              <a:ext cx="877582" cy="873172"/>
            </a:xfrm>
            <a:prstGeom prst="ellipse">
              <a:avLst/>
            </a:prstGeom>
            <a:solidFill>
              <a:srgbClr val="FFFFFF"/>
            </a:solidFill>
            <a:ln w="28575">
              <a:solidFill>
                <a:schemeClr val="tx1"/>
              </a:solidFill>
              <a:round/>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11" name="TextBox 110">
              <a:extLst>
                <a:ext uri="{FF2B5EF4-FFF2-40B4-BE49-F238E27FC236}">
                  <a16:creationId xmlns:a16="http://schemas.microsoft.com/office/drawing/2014/main" id="{4AED34C3-2F6F-6D45-BF7B-1AEEA59367BF}"/>
                </a:ext>
              </a:extLst>
            </p:cNvPr>
            <p:cNvSpPr txBox="1"/>
            <p:nvPr/>
          </p:nvSpPr>
          <p:spPr>
            <a:xfrm>
              <a:off x="9952468" y="4033035"/>
              <a:ext cx="554960" cy="344710"/>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link</a:t>
              </a:r>
            </a:p>
          </p:txBody>
        </p:sp>
        <p:sp>
          <p:nvSpPr>
            <p:cNvPr id="112" name="TextBox 111">
              <a:extLst>
                <a:ext uri="{FF2B5EF4-FFF2-40B4-BE49-F238E27FC236}">
                  <a16:creationId xmlns:a16="http://schemas.microsoft.com/office/drawing/2014/main" id="{B065EADC-1407-C54D-91C4-CE8B573FBBFC}"/>
                </a:ext>
              </a:extLst>
            </p:cNvPr>
            <p:cNvSpPr txBox="1"/>
            <p:nvPr/>
          </p:nvSpPr>
          <p:spPr>
            <a:xfrm>
              <a:off x="10086588" y="3391108"/>
              <a:ext cx="351378" cy="395173"/>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grpSp>
      <p:sp>
        <p:nvSpPr>
          <p:cNvPr id="98" name="Oval 97">
            <a:extLst>
              <a:ext uri="{FF2B5EF4-FFF2-40B4-BE49-F238E27FC236}">
                <a16:creationId xmlns:a16="http://schemas.microsoft.com/office/drawing/2014/main" id="{FD50F4AD-EA29-4F4D-9ADD-A68E02324387}"/>
              </a:ext>
            </a:extLst>
          </p:cNvPr>
          <p:cNvSpPr/>
          <p:nvPr/>
        </p:nvSpPr>
        <p:spPr>
          <a:xfrm>
            <a:off x="9470570" y="2939143"/>
            <a:ext cx="348343" cy="2177143"/>
          </a:xfrm>
          <a:prstGeom prst="ellipse">
            <a:avLst/>
          </a:pr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9" name="Rectangle 98">
            <a:extLst>
              <a:ext uri="{FF2B5EF4-FFF2-40B4-BE49-F238E27FC236}">
                <a16:creationId xmlns:a16="http://schemas.microsoft.com/office/drawing/2014/main" id="{80B384F2-B516-C842-BE3D-56105ED3D4C1}"/>
              </a:ext>
            </a:extLst>
          </p:cNvPr>
          <p:cNvSpPr/>
          <p:nvPr/>
        </p:nvSpPr>
        <p:spPr>
          <a:xfrm>
            <a:off x="9716218" y="3095651"/>
            <a:ext cx="195532" cy="5865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00" name="Straight Arrow Connector 99">
            <a:extLst>
              <a:ext uri="{FF2B5EF4-FFF2-40B4-BE49-F238E27FC236}">
                <a16:creationId xmlns:a16="http://schemas.microsoft.com/office/drawing/2014/main" id="{5A7A9D50-41BA-6A42-A6F6-8D80451A919B}"/>
              </a:ext>
            </a:extLst>
          </p:cNvPr>
          <p:cNvCxnSpPr/>
          <p:nvPr/>
        </p:nvCxnSpPr>
        <p:spPr>
          <a:xfrm flipV="1">
            <a:off x="9812751" y="3556958"/>
            <a:ext cx="0" cy="2612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2" name="Content Placeholder 1">
            <a:extLst>
              <a:ext uri="{FF2B5EF4-FFF2-40B4-BE49-F238E27FC236}">
                <a16:creationId xmlns:a16="http://schemas.microsoft.com/office/drawing/2014/main" id="{B3D9C97E-1CC4-BD42-93BB-5F54015681B1}"/>
              </a:ext>
            </a:extLst>
          </p:cNvPr>
          <p:cNvSpPr txBox="1">
            <a:spLocks/>
          </p:cNvSpPr>
          <p:nvPr/>
        </p:nvSpPr>
        <p:spPr>
          <a:xfrm>
            <a:off x="703011" y="3920647"/>
            <a:ext cx="5155396" cy="2347632"/>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61963" marR="0" lvl="0" indent="-2238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server cyclically, repeatedly  scans class queues, sending one complete packet from each class (if available) in turn</a:t>
            </a:r>
          </a:p>
        </p:txBody>
      </p:sp>
      <p:sp>
        <p:nvSpPr>
          <p:cNvPr id="7" name="Freeform 6">
            <a:extLst>
              <a:ext uri="{FF2B5EF4-FFF2-40B4-BE49-F238E27FC236}">
                <a16:creationId xmlns:a16="http://schemas.microsoft.com/office/drawing/2014/main" id="{9B2A9D21-891D-4E45-8834-0B60A5772340}"/>
              </a:ext>
            </a:extLst>
          </p:cNvPr>
          <p:cNvSpPr/>
          <p:nvPr/>
        </p:nvSpPr>
        <p:spPr>
          <a:xfrm>
            <a:off x="4419600" y="5203371"/>
            <a:ext cx="5203371" cy="762000"/>
          </a:xfrm>
          <a:custGeom>
            <a:avLst/>
            <a:gdLst>
              <a:gd name="connsiteX0" fmla="*/ 0 w 5203371"/>
              <a:gd name="connsiteY0" fmla="*/ 762000 h 762000"/>
              <a:gd name="connsiteX1" fmla="*/ 5203371 w 5203371"/>
              <a:gd name="connsiteY1" fmla="*/ 762000 h 762000"/>
              <a:gd name="connsiteX2" fmla="*/ 5203371 w 5203371"/>
              <a:gd name="connsiteY2" fmla="*/ 0 h 762000"/>
            </a:gdLst>
            <a:ahLst/>
            <a:cxnLst>
              <a:cxn ang="0">
                <a:pos x="connsiteX0" y="connsiteY0"/>
              </a:cxn>
              <a:cxn ang="0">
                <a:pos x="connsiteX1" y="connsiteY1"/>
              </a:cxn>
              <a:cxn ang="0">
                <a:pos x="connsiteX2" y="connsiteY2"/>
              </a:cxn>
            </a:cxnLst>
            <a:rect l="l" t="t" r="r" b="b"/>
            <a:pathLst>
              <a:path w="5203371" h="762000">
                <a:moveTo>
                  <a:pt x="0" y="762000"/>
                </a:moveTo>
                <a:lnTo>
                  <a:pt x="5203371" y="762000"/>
                </a:lnTo>
                <a:lnTo>
                  <a:pt x="5203371"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4" name="Slide Number Placeholder 4">
            <a:extLst>
              <a:ext uri="{FF2B5EF4-FFF2-40B4-BE49-F238E27FC236}">
                <a16:creationId xmlns:a16="http://schemas.microsoft.com/office/drawing/2014/main" id="{3B896012-2EA3-CE44-BDAC-6912B3FF6E37}"/>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23</a:t>
            </a:fld>
            <a:endParaRPr lang="en-US" dirty="0"/>
          </a:p>
        </p:txBody>
      </p:sp>
      <p:sp>
        <p:nvSpPr>
          <p:cNvPr id="4" name="TextBox 3">
            <a:extLst>
              <a:ext uri="{FF2B5EF4-FFF2-40B4-BE49-F238E27FC236}">
                <a16:creationId xmlns:a16="http://schemas.microsoft.com/office/drawing/2014/main" id="{3492EF13-A9E4-053A-D4AF-F28265E7D526}"/>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3023538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dissolve">
                                      <p:cBhvr>
                                        <p:cTn id="7" dur="500"/>
                                        <p:tgtEl>
                                          <p:spTgt spid="152"/>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98"/>
                                        </p:tgtEl>
                                        <p:attrNameLst>
                                          <p:attrName>style.visibility</p:attrName>
                                        </p:attrNameLst>
                                      </p:cBhvr>
                                      <p:to>
                                        <p:strVal val="visible"/>
                                      </p:to>
                                    </p:set>
                                    <p:animEffect transition="in" filter="dissolve">
                                      <p:cBhvr>
                                        <p:cTn id="11" dur="500"/>
                                        <p:tgtEl>
                                          <p:spTgt spid="98"/>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dissolve">
                                      <p:cBhvr>
                                        <p:cTn id="14" dur="500"/>
                                        <p:tgtEl>
                                          <p:spTgt spid="7"/>
                                        </p:tgtEl>
                                      </p:cBhvr>
                                    </p:animEffect>
                                  </p:childTnLst>
                                </p:cTn>
                              </p:par>
                              <p:par>
                                <p:cTn id="15" presetID="9" presetClass="entr" presetSubtype="0" fill="hold" nodeType="withEffect">
                                  <p:stCondLst>
                                    <p:cond delay="0"/>
                                  </p:stCondLst>
                                  <p:childTnLst>
                                    <p:set>
                                      <p:cBhvr>
                                        <p:cTn id="16" dur="1" fill="hold">
                                          <p:stCondLst>
                                            <p:cond delay="0"/>
                                          </p:stCondLst>
                                        </p:cTn>
                                        <p:tgtEl>
                                          <p:spTgt spid="100"/>
                                        </p:tgtEl>
                                        <p:attrNameLst>
                                          <p:attrName>style.visibility</p:attrName>
                                        </p:attrNameLst>
                                      </p:cBhvr>
                                      <p:to>
                                        <p:strVal val="visible"/>
                                      </p:to>
                                    </p:set>
                                    <p:animEffect transition="in" filter="dissolve">
                                      <p:cBhvr>
                                        <p:cTn id="17"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152" grpId="0"/>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788205" y="1692388"/>
            <a:ext cx="5557988" cy="1116126"/>
          </a:xfrm>
        </p:spPr>
        <p:txBody>
          <a:bodyPr>
            <a:normAutofit/>
          </a:bodyPr>
          <a:lstStyle/>
          <a:p>
            <a:pPr>
              <a:buNone/>
            </a:pPr>
            <a:r>
              <a:rPr lang="en-US" altLang="en-US" sz="3200" i="1" dirty="0">
                <a:solidFill>
                  <a:srgbClr val="CC0000"/>
                </a:solidFill>
                <a:ea typeface="ＭＳ Ｐゴシック" panose="020B0600070205080204" pitchFamily="34" charset="-128"/>
                <a:cs typeface="ＭＳ Ｐゴシック" panose="020B0600070205080204" pitchFamily="34" charset="-128"/>
              </a:rPr>
              <a:t>Weighted Fair Queuing (WFQ): </a:t>
            </a:r>
          </a:p>
          <a:p>
            <a:pPr marL="582613" indent="-284163"/>
            <a:r>
              <a:rPr lang="en-US" altLang="en-US" sz="3200" dirty="0">
                <a:ea typeface="ＭＳ Ｐゴシック" panose="020B0600070205080204" pitchFamily="34" charset="-128"/>
                <a:cs typeface="ＭＳ Ｐゴシック" panose="020B0600070205080204" pitchFamily="34" charset="-128"/>
              </a:rPr>
              <a:t>generalized Round Robin</a:t>
            </a:r>
          </a:p>
        </p:txBody>
      </p: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Scheduling policies: weighted fair queueing</a:t>
            </a:r>
            <a:endParaRPr lang="en-US" dirty="0"/>
          </a:p>
        </p:txBody>
      </p:sp>
      <p:cxnSp>
        <p:nvCxnSpPr>
          <p:cNvPr id="72" name="Straight Connector 71">
            <a:extLst>
              <a:ext uri="{FF2B5EF4-FFF2-40B4-BE49-F238E27FC236}">
                <a16:creationId xmlns:a16="http://schemas.microsoft.com/office/drawing/2014/main" id="{EB0FE50D-8E31-1046-A976-F61876A256D1}"/>
              </a:ext>
            </a:extLst>
          </p:cNvPr>
          <p:cNvCxnSpPr/>
          <p:nvPr/>
        </p:nvCxnSpPr>
        <p:spPr>
          <a:xfrm>
            <a:off x="10755082" y="4071258"/>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6" name="Group 85">
            <a:extLst>
              <a:ext uri="{FF2B5EF4-FFF2-40B4-BE49-F238E27FC236}">
                <a16:creationId xmlns:a16="http://schemas.microsoft.com/office/drawing/2014/main" id="{3B740B6F-8E87-144C-8CB1-A0CA5C93F619}"/>
              </a:ext>
            </a:extLst>
          </p:cNvPr>
          <p:cNvGrpSpPr/>
          <p:nvPr/>
        </p:nvGrpSpPr>
        <p:grpSpPr>
          <a:xfrm>
            <a:off x="7990116" y="2719344"/>
            <a:ext cx="1310150" cy="2565881"/>
            <a:chOff x="8117411" y="2240372"/>
            <a:chExt cx="1444110" cy="2565881"/>
          </a:xfrm>
        </p:grpSpPr>
        <p:grpSp>
          <p:nvGrpSpPr>
            <p:cNvPr id="8" name="Group 25">
              <a:extLst>
                <a:ext uri="{FF2B5EF4-FFF2-40B4-BE49-F238E27FC236}">
                  <a16:creationId xmlns:a16="http://schemas.microsoft.com/office/drawing/2014/main" id="{C563A50E-1C6D-6C46-8EE5-AAEAA0E7781F}"/>
                </a:ext>
              </a:extLst>
            </p:cNvPr>
            <p:cNvGrpSpPr>
              <a:grpSpLocks/>
            </p:cNvGrpSpPr>
            <p:nvPr/>
          </p:nvGrpSpPr>
          <p:grpSpPr bwMode="auto">
            <a:xfrm>
              <a:off x="8117411" y="2240372"/>
              <a:ext cx="1404483" cy="760001"/>
              <a:chOff x="1670312" y="2562997"/>
              <a:chExt cx="940317" cy="565219"/>
            </a:xfrm>
          </p:grpSpPr>
          <p:grpSp>
            <p:nvGrpSpPr>
              <p:cNvPr id="18" name="Group 28">
                <a:extLst>
                  <a:ext uri="{FF2B5EF4-FFF2-40B4-BE49-F238E27FC236}">
                    <a16:creationId xmlns:a16="http://schemas.microsoft.com/office/drawing/2014/main" id="{3EFAE9E2-03FB-A240-82CC-3EEE93BB300A}"/>
                  </a:ext>
                </a:extLst>
              </p:cNvPr>
              <p:cNvGrpSpPr>
                <a:grpSpLocks/>
              </p:cNvGrpSpPr>
              <p:nvPr/>
            </p:nvGrpSpPr>
            <p:grpSpPr bwMode="auto">
              <a:xfrm>
                <a:off x="1670312" y="2562997"/>
                <a:ext cx="929822" cy="565219"/>
                <a:chOff x="1670312" y="2562997"/>
                <a:chExt cx="929822" cy="565219"/>
              </a:xfrm>
            </p:grpSpPr>
            <p:sp>
              <p:nvSpPr>
                <p:cNvPr id="20" name="Rectangle 30">
                  <a:extLst>
                    <a:ext uri="{FF2B5EF4-FFF2-40B4-BE49-F238E27FC236}">
                      <a16:creationId xmlns:a16="http://schemas.microsoft.com/office/drawing/2014/main" id="{729FDF34-CD0B-9A4B-BFAA-A9A823BC314C}"/>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21" name="Straight Connector 31">
                  <a:extLst>
                    <a:ext uri="{FF2B5EF4-FFF2-40B4-BE49-F238E27FC236}">
                      <a16:creationId xmlns:a16="http://schemas.microsoft.com/office/drawing/2014/main" id="{5A69AE93-EED2-CB43-99E6-0FB1510E4FF4}"/>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Connector 32">
                  <a:extLst>
                    <a:ext uri="{FF2B5EF4-FFF2-40B4-BE49-F238E27FC236}">
                      <a16:creationId xmlns:a16="http://schemas.microsoft.com/office/drawing/2014/main" id="{E8F030DC-8BE9-E84E-9DA0-9A9C35E49945}"/>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33">
                  <a:extLst>
                    <a:ext uri="{FF2B5EF4-FFF2-40B4-BE49-F238E27FC236}">
                      <a16:creationId xmlns:a16="http://schemas.microsoft.com/office/drawing/2014/main" id="{12488256-DFFD-964A-8401-C59AC44B0A88}"/>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Connector 34">
                  <a:extLst>
                    <a:ext uri="{FF2B5EF4-FFF2-40B4-BE49-F238E27FC236}">
                      <a16:creationId xmlns:a16="http://schemas.microsoft.com/office/drawing/2014/main" id="{38FDDBA3-4933-3A49-9208-C2E75B79F164}"/>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Straight Connector 35">
                  <a:extLst>
                    <a:ext uri="{FF2B5EF4-FFF2-40B4-BE49-F238E27FC236}">
                      <a16:creationId xmlns:a16="http://schemas.microsoft.com/office/drawing/2014/main" id="{44515A57-BAE8-DB48-8D32-C3EF03B66C6E}"/>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Straight Connector 36">
                  <a:extLst>
                    <a:ext uri="{FF2B5EF4-FFF2-40B4-BE49-F238E27FC236}">
                      <a16:creationId xmlns:a16="http://schemas.microsoft.com/office/drawing/2014/main" id="{8FFF7C21-C795-5A4D-B498-3B99B69489B6}"/>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Straight Connector 37">
                  <a:extLst>
                    <a:ext uri="{FF2B5EF4-FFF2-40B4-BE49-F238E27FC236}">
                      <a16:creationId xmlns:a16="http://schemas.microsoft.com/office/drawing/2014/main" id="{E40618EE-68A5-6741-A873-86553161E156}"/>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9" name="Rectangle 29">
                <a:extLst>
                  <a:ext uri="{FF2B5EF4-FFF2-40B4-BE49-F238E27FC236}">
                    <a16:creationId xmlns:a16="http://schemas.microsoft.com/office/drawing/2014/main" id="{E2F0270A-1C7D-5644-9107-040300A38307}"/>
                  </a:ext>
                </a:extLst>
              </p:cNvPr>
              <p:cNvSpPr>
                <a:spLocks noChangeArrowheads="1"/>
              </p:cNvSpPr>
              <p:nvPr/>
            </p:nvSpPr>
            <p:spPr bwMode="auto">
              <a:xfrm>
                <a:off x="1916862" y="2571262"/>
                <a:ext cx="693767" cy="552560"/>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nvGrpSpPr>
            <p:cNvPr id="28" name="Group 25">
              <a:extLst>
                <a:ext uri="{FF2B5EF4-FFF2-40B4-BE49-F238E27FC236}">
                  <a16:creationId xmlns:a16="http://schemas.microsoft.com/office/drawing/2014/main" id="{687F59CE-C2B3-4D4C-92B7-16D87AB0CB08}"/>
                </a:ext>
              </a:extLst>
            </p:cNvPr>
            <p:cNvGrpSpPr>
              <a:grpSpLocks/>
            </p:cNvGrpSpPr>
            <p:nvPr/>
          </p:nvGrpSpPr>
          <p:grpSpPr bwMode="auto">
            <a:xfrm>
              <a:off x="8136990" y="3176315"/>
              <a:ext cx="1424531" cy="763274"/>
              <a:chOff x="1670312" y="2562997"/>
              <a:chExt cx="940318" cy="565219"/>
            </a:xfrm>
          </p:grpSpPr>
          <p:grpSp>
            <p:nvGrpSpPr>
              <p:cNvPr id="29" name="Group 28">
                <a:extLst>
                  <a:ext uri="{FF2B5EF4-FFF2-40B4-BE49-F238E27FC236}">
                    <a16:creationId xmlns:a16="http://schemas.microsoft.com/office/drawing/2014/main" id="{4511BCEB-21AB-F44E-8C3E-BB178AAD23CB}"/>
                  </a:ext>
                </a:extLst>
              </p:cNvPr>
              <p:cNvGrpSpPr>
                <a:grpSpLocks/>
              </p:cNvGrpSpPr>
              <p:nvPr/>
            </p:nvGrpSpPr>
            <p:grpSpPr bwMode="auto">
              <a:xfrm>
                <a:off x="1670312" y="2562997"/>
                <a:ext cx="929822" cy="565219"/>
                <a:chOff x="1670312" y="2562997"/>
                <a:chExt cx="929822" cy="565219"/>
              </a:xfrm>
            </p:grpSpPr>
            <p:sp>
              <p:nvSpPr>
                <p:cNvPr id="31" name="Rectangle 30">
                  <a:extLst>
                    <a:ext uri="{FF2B5EF4-FFF2-40B4-BE49-F238E27FC236}">
                      <a16:creationId xmlns:a16="http://schemas.microsoft.com/office/drawing/2014/main" id="{41316E27-4220-C147-A89C-A1EFEA4D25A1}"/>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32" name="Straight Connector 31">
                  <a:extLst>
                    <a:ext uri="{FF2B5EF4-FFF2-40B4-BE49-F238E27FC236}">
                      <a16:creationId xmlns:a16="http://schemas.microsoft.com/office/drawing/2014/main" id="{4007048A-C5C2-274E-8391-F5F93C794ABE}"/>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Straight Connector 32">
                  <a:extLst>
                    <a:ext uri="{FF2B5EF4-FFF2-40B4-BE49-F238E27FC236}">
                      <a16:creationId xmlns:a16="http://schemas.microsoft.com/office/drawing/2014/main" id="{A14A1AAA-244F-D447-A7D6-AB788B569D26}"/>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Straight Connector 33">
                  <a:extLst>
                    <a:ext uri="{FF2B5EF4-FFF2-40B4-BE49-F238E27FC236}">
                      <a16:creationId xmlns:a16="http://schemas.microsoft.com/office/drawing/2014/main" id="{3BE615AD-4D3F-A243-A27D-E11BE48B3C77}"/>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Connector 34">
                  <a:extLst>
                    <a:ext uri="{FF2B5EF4-FFF2-40B4-BE49-F238E27FC236}">
                      <a16:creationId xmlns:a16="http://schemas.microsoft.com/office/drawing/2014/main" id="{B65BD03D-6966-654F-AF5A-697101715CA6}"/>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Straight Connector 35">
                  <a:extLst>
                    <a:ext uri="{FF2B5EF4-FFF2-40B4-BE49-F238E27FC236}">
                      <a16:creationId xmlns:a16="http://schemas.microsoft.com/office/drawing/2014/main" id="{4E0B9ABB-D3D1-0F45-8C79-6A7CE1B5E88A}"/>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Straight Connector 36">
                  <a:extLst>
                    <a:ext uri="{FF2B5EF4-FFF2-40B4-BE49-F238E27FC236}">
                      <a16:creationId xmlns:a16="http://schemas.microsoft.com/office/drawing/2014/main" id="{452BA752-990C-BC42-9F0D-203C5E9B0CD9}"/>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Straight Connector 37">
                  <a:extLst>
                    <a:ext uri="{FF2B5EF4-FFF2-40B4-BE49-F238E27FC236}">
                      <a16:creationId xmlns:a16="http://schemas.microsoft.com/office/drawing/2014/main" id="{55257FC6-8323-894F-AF7A-00164E4D9C45}"/>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0" name="Rectangle 29">
                <a:extLst>
                  <a:ext uri="{FF2B5EF4-FFF2-40B4-BE49-F238E27FC236}">
                    <a16:creationId xmlns:a16="http://schemas.microsoft.com/office/drawing/2014/main" id="{A9187906-D1D6-AB40-AB7B-419CC08B4F65}"/>
                  </a:ext>
                </a:extLst>
              </p:cNvPr>
              <p:cNvSpPr>
                <a:spLocks noChangeArrowheads="1"/>
              </p:cNvSpPr>
              <p:nvPr/>
            </p:nvSpPr>
            <p:spPr bwMode="auto">
              <a:xfrm>
                <a:off x="2235418" y="2571262"/>
                <a:ext cx="375212" cy="552560"/>
              </a:xfrm>
              <a:prstGeom prst="rect">
                <a:avLst/>
              </a:prstGeom>
              <a:solidFill>
                <a:srgbClr val="00B05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nvGrpSpPr>
            <p:cNvPr id="39" name="Group 25">
              <a:extLst>
                <a:ext uri="{FF2B5EF4-FFF2-40B4-BE49-F238E27FC236}">
                  <a16:creationId xmlns:a16="http://schemas.microsoft.com/office/drawing/2014/main" id="{D3CE6A82-D9F9-2147-836F-3656A5178622}"/>
                </a:ext>
              </a:extLst>
            </p:cNvPr>
            <p:cNvGrpSpPr>
              <a:grpSpLocks/>
            </p:cNvGrpSpPr>
            <p:nvPr/>
          </p:nvGrpSpPr>
          <p:grpSpPr bwMode="auto">
            <a:xfrm>
              <a:off x="8132733" y="4084509"/>
              <a:ext cx="1424529" cy="721744"/>
              <a:chOff x="1670312" y="2562997"/>
              <a:chExt cx="940317" cy="565219"/>
            </a:xfrm>
          </p:grpSpPr>
          <p:grpSp>
            <p:nvGrpSpPr>
              <p:cNvPr id="40" name="Group 39">
                <a:extLst>
                  <a:ext uri="{FF2B5EF4-FFF2-40B4-BE49-F238E27FC236}">
                    <a16:creationId xmlns:a16="http://schemas.microsoft.com/office/drawing/2014/main" id="{C9DDA272-8646-FB4A-8D17-F41DE934476D}"/>
                  </a:ext>
                </a:extLst>
              </p:cNvPr>
              <p:cNvGrpSpPr>
                <a:grpSpLocks/>
              </p:cNvGrpSpPr>
              <p:nvPr/>
            </p:nvGrpSpPr>
            <p:grpSpPr bwMode="auto">
              <a:xfrm>
                <a:off x="1670312" y="2562997"/>
                <a:ext cx="929822" cy="565219"/>
                <a:chOff x="1670312" y="2562997"/>
                <a:chExt cx="929822" cy="565219"/>
              </a:xfrm>
            </p:grpSpPr>
            <p:sp>
              <p:nvSpPr>
                <p:cNvPr id="42" name="Rectangle 41">
                  <a:extLst>
                    <a:ext uri="{FF2B5EF4-FFF2-40B4-BE49-F238E27FC236}">
                      <a16:creationId xmlns:a16="http://schemas.microsoft.com/office/drawing/2014/main" id="{E500ED50-8E07-EF45-95BF-8BA56D49518D}"/>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43" name="Straight Connector 42">
                  <a:extLst>
                    <a:ext uri="{FF2B5EF4-FFF2-40B4-BE49-F238E27FC236}">
                      <a16:creationId xmlns:a16="http://schemas.microsoft.com/office/drawing/2014/main" id="{557746F6-EA6C-F440-A50F-B4FA59791B8B}"/>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Straight Connector 43">
                  <a:extLst>
                    <a:ext uri="{FF2B5EF4-FFF2-40B4-BE49-F238E27FC236}">
                      <a16:creationId xmlns:a16="http://schemas.microsoft.com/office/drawing/2014/main" id="{225B8365-E03D-CD48-B2E5-6A42B5C2787F}"/>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Straight Connector 44">
                  <a:extLst>
                    <a:ext uri="{FF2B5EF4-FFF2-40B4-BE49-F238E27FC236}">
                      <a16:creationId xmlns:a16="http://schemas.microsoft.com/office/drawing/2014/main" id="{ECFFCF3E-1E82-3F4F-A167-B4CE60A1DA5C}"/>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Straight Connector 45">
                  <a:extLst>
                    <a:ext uri="{FF2B5EF4-FFF2-40B4-BE49-F238E27FC236}">
                      <a16:creationId xmlns:a16="http://schemas.microsoft.com/office/drawing/2014/main" id="{3DF697C1-95A7-1A4B-A07B-D14518C0D997}"/>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Straight Connector 46">
                  <a:extLst>
                    <a:ext uri="{FF2B5EF4-FFF2-40B4-BE49-F238E27FC236}">
                      <a16:creationId xmlns:a16="http://schemas.microsoft.com/office/drawing/2014/main" id="{52CA0CD3-191F-C543-AB08-EAF089AFF1E1}"/>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Straight Connector 47">
                  <a:extLst>
                    <a:ext uri="{FF2B5EF4-FFF2-40B4-BE49-F238E27FC236}">
                      <a16:creationId xmlns:a16="http://schemas.microsoft.com/office/drawing/2014/main" id="{25615FBF-D228-A641-A572-783B881303A4}"/>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Straight Connector 48">
                  <a:extLst>
                    <a:ext uri="{FF2B5EF4-FFF2-40B4-BE49-F238E27FC236}">
                      <a16:creationId xmlns:a16="http://schemas.microsoft.com/office/drawing/2014/main" id="{265B8345-81ED-1D49-AFA2-D40974F2A551}"/>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1" name="Rectangle 40">
                <a:extLst>
                  <a:ext uri="{FF2B5EF4-FFF2-40B4-BE49-F238E27FC236}">
                    <a16:creationId xmlns:a16="http://schemas.microsoft.com/office/drawing/2014/main" id="{3753EDA3-44F7-874C-982C-BAC289F49EE1}"/>
                  </a:ext>
                </a:extLst>
              </p:cNvPr>
              <p:cNvSpPr>
                <a:spLocks noChangeArrowheads="1"/>
              </p:cNvSpPr>
              <p:nvPr/>
            </p:nvSpPr>
            <p:spPr bwMode="auto">
              <a:xfrm>
                <a:off x="2131937" y="2571262"/>
                <a:ext cx="478692" cy="552560"/>
              </a:xfrm>
              <a:prstGeom prst="rect">
                <a:avLst/>
              </a:prstGeom>
              <a:solidFill>
                <a:srgbClr val="3333CC">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sp>
        <p:nvSpPr>
          <p:cNvPr id="4" name="Triangle 3">
            <a:extLst>
              <a:ext uri="{FF2B5EF4-FFF2-40B4-BE49-F238E27FC236}">
                <a16:creationId xmlns:a16="http://schemas.microsoft.com/office/drawing/2014/main" id="{D2F64F54-E98D-564A-B7B6-7537CEECBAD3}"/>
              </a:ext>
            </a:extLst>
          </p:cNvPr>
          <p:cNvSpPr/>
          <p:nvPr/>
        </p:nvSpPr>
        <p:spPr>
          <a:xfrm rot="5400000">
            <a:off x="6881445" y="3717354"/>
            <a:ext cx="811706" cy="665402"/>
          </a:xfrm>
          <a:prstGeom prst="triangle">
            <a:avLst/>
          </a:prstGeom>
          <a:solidFill>
            <a:schemeClr val="bg1"/>
          </a:solidFill>
          <a:ln w="317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53" name="Group 52">
            <a:extLst>
              <a:ext uri="{FF2B5EF4-FFF2-40B4-BE49-F238E27FC236}">
                <a16:creationId xmlns:a16="http://schemas.microsoft.com/office/drawing/2014/main" id="{9B2EF94C-9371-CF40-A3C6-1DC150AB047C}"/>
              </a:ext>
            </a:extLst>
          </p:cNvPr>
          <p:cNvGrpSpPr/>
          <p:nvPr/>
        </p:nvGrpSpPr>
        <p:grpSpPr>
          <a:xfrm>
            <a:off x="6303665" y="3871966"/>
            <a:ext cx="567187" cy="339970"/>
            <a:chOff x="9460523" y="6049108"/>
            <a:chExt cx="567187" cy="339970"/>
          </a:xfrm>
        </p:grpSpPr>
        <p:cxnSp>
          <p:nvCxnSpPr>
            <p:cNvPr id="52" name="Straight Arrow Connector 51">
              <a:extLst>
                <a:ext uri="{FF2B5EF4-FFF2-40B4-BE49-F238E27FC236}">
                  <a16:creationId xmlns:a16="http://schemas.microsoft.com/office/drawing/2014/main" id="{7378A68C-054A-004B-A791-4FA6E7C68048}"/>
                </a:ext>
              </a:extLst>
            </p:cNvPr>
            <p:cNvCxnSpPr/>
            <p:nvPr/>
          </p:nvCxnSpPr>
          <p:spPr>
            <a:xfrm>
              <a:off x="9460523" y="6049108"/>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6E384534-464D-4048-8464-55A4CE80FC99}"/>
                </a:ext>
              </a:extLst>
            </p:cNvPr>
            <p:cNvCxnSpPr/>
            <p:nvPr/>
          </p:nvCxnSpPr>
          <p:spPr>
            <a:xfrm>
              <a:off x="9461050" y="6219093"/>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23E453DA-B44B-0847-A077-A34D3F9DB27B}"/>
                </a:ext>
              </a:extLst>
            </p:cNvPr>
            <p:cNvCxnSpPr/>
            <p:nvPr/>
          </p:nvCxnSpPr>
          <p:spPr>
            <a:xfrm>
              <a:off x="9465002" y="6389078"/>
              <a:ext cx="562708" cy="0"/>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0AE17F66-33B0-DE42-8C16-28DA20F17C00}"/>
              </a:ext>
            </a:extLst>
          </p:cNvPr>
          <p:cNvGrpSpPr/>
          <p:nvPr/>
        </p:nvGrpSpPr>
        <p:grpSpPr>
          <a:xfrm>
            <a:off x="11245773" y="3893738"/>
            <a:ext cx="567187" cy="339970"/>
            <a:chOff x="9460523" y="6049108"/>
            <a:chExt cx="567187" cy="339970"/>
          </a:xfrm>
        </p:grpSpPr>
        <p:cxnSp>
          <p:nvCxnSpPr>
            <p:cNvPr id="58" name="Straight Arrow Connector 57">
              <a:extLst>
                <a:ext uri="{FF2B5EF4-FFF2-40B4-BE49-F238E27FC236}">
                  <a16:creationId xmlns:a16="http://schemas.microsoft.com/office/drawing/2014/main" id="{D334A6EB-2600-A040-860C-4B77BD4BE60F}"/>
                </a:ext>
              </a:extLst>
            </p:cNvPr>
            <p:cNvCxnSpPr/>
            <p:nvPr/>
          </p:nvCxnSpPr>
          <p:spPr>
            <a:xfrm>
              <a:off x="9460523" y="6049108"/>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79739B72-8B57-6443-B4A3-11719E38E71F}"/>
                </a:ext>
              </a:extLst>
            </p:cNvPr>
            <p:cNvCxnSpPr/>
            <p:nvPr/>
          </p:nvCxnSpPr>
          <p:spPr>
            <a:xfrm>
              <a:off x="9461050" y="6219093"/>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61CFDC38-10D3-794A-B193-C78C35E3275E}"/>
                </a:ext>
              </a:extLst>
            </p:cNvPr>
            <p:cNvCxnSpPr/>
            <p:nvPr/>
          </p:nvCxnSpPr>
          <p:spPr>
            <a:xfrm>
              <a:off x="9465002" y="6389078"/>
              <a:ext cx="562708" cy="0"/>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grpSp>
      <p:sp>
        <p:nvSpPr>
          <p:cNvPr id="56" name="TextBox 55">
            <a:extLst>
              <a:ext uri="{FF2B5EF4-FFF2-40B4-BE49-F238E27FC236}">
                <a16:creationId xmlns:a16="http://schemas.microsoft.com/office/drawing/2014/main" id="{43CD1C2A-29E9-8C4A-96B1-43C6E287CB52}"/>
              </a:ext>
            </a:extLst>
          </p:cNvPr>
          <p:cNvSpPr txBox="1"/>
          <p:nvPr/>
        </p:nvSpPr>
        <p:spPr>
          <a:xfrm>
            <a:off x="6576771" y="4550229"/>
            <a:ext cx="990656" cy="590931"/>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classify </a:t>
            </a:r>
          </a:p>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arrivals</a:t>
            </a:r>
          </a:p>
        </p:txBody>
      </p:sp>
      <p:sp>
        <p:nvSpPr>
          <p:cNvPr id="62" name="TextBox 61">
            <a:extLst>
              <a:ext uri="{FF2B5EF4-FFF2-40B4-BE49-F238E27FC236}">
                <a16:creationId xmlns:a16="http://schemas.microsoft.com/office/drawing/2014/main" id="{A33C39C7-20E4-6545-A964-9F1AAEB54307}"/>
              </a:ext>
            </a:extLst>
          </p:cNvPr>
          <p:cNvSpPr txBox="1"/>
          <p:nvPr/>
        </p:nvSpPr>
        <p:spPr>
          <a:xfrm>
            <a:off x="10609189" y="4515922"/>
            <a:ext cx="1332224" cy="344710"/>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departures</a:t>
            </a:r>
          </a:p>
        </p:txBody>
      </p:sp>
      <p:cxnSp>
        <p:nvCxnSpPr>
          <p:cNvPr id="65" name="Straight Arrow Connector 64">
            <a:extLst>
              <a:ext uri="{FF2B5EF4-FFF2-40B4-BE49-F238E27FC236}">
                <a16:creationId xmlns:a16="http://schemas.microsoft.com/office/drawing/2014/main" id="{999E5456-380E-B44E-8FAB-E07E351298C3}"/>
              </a:ext>
            </a:extLst>
          </p:cNvPr>
          <p:cNvCxnSpPr>
            <a:cxnSpLocks/>
            <a:stCxn id="4" idx="0"/>
          </p:cNvCxnSpPr>
          <p:nvPr/>
        </p:nvCxnSpPr>
        <p:spPr>
          <a:xfrm flipV="1">
            <a:off x="7619999" y="3067495"/>
            <a:ext cx="682573" cy="9825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8D62B4B7-D6F0-C44D-9E4B-DFC7B1CB233F}"/>
              </a:ext>
            </a:extLst>
          </p:cNvPr>
          <p:cNvCxnSpPr>
            <a:cxnSpLocks/>
          </p:cNvCxnSpPr>
          <p:nvPr/>
        </p:nvCxnSpPr>
        <p:spPr>
          <a:xfrm>
            <a:off x="7635460" y="4051945"/>
            <a:ext cx="696572"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923F8B11-C46E-3445-9877-0041CA598D30}"/>
              </a:ext>
            </a:extLst>
          </p:cNvPr>
          <p:cNvCxnSpPr>
            <a:cxnSpLocks/>
            <a:stCxn id="4" idx="0"/>
          </p:cNvCxnSpPr>
          <p:nvPr/>
        </p:nvCxnSpPr>
        <p:spPr>
          <a:xfrm>
            <a:off x="7619999" y="4050055"/>
            <a:ext cx="682055" cy="871416"/>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65C47E3-EB80-954D-93A7-7C5F2522DEA3}"/>
              </a:ext>
            </a:extLst>
          </p:cNvPr>
          <p:cNvCxnSpPr>
            <a:stCxn id="20" idx="3"/>
            <a:endCxn id="9" idx="2"/>
          </p:cNvCxnSpPr>
          <p:nvPr/>
        </p:nvCxnSpPr>
        <p:spPr>
          <a:xfrm>
            <a:off x="9250091" y="3097958"/>
            <a:ext cx="664252" cy="9427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5789404-4743-3B47-8578-2600B3870B31}"/>
              </a:ext>
            </a:extLst>
          </p:cNvPr>
          <p:cNvCxnSpPr>
            <a:cxnSpLocks/>
            <a:stCxn id="42" idx="3"/>
            <a:endCxn id="9" idx="2"/>
          </p:cNvCxnSpPr>
          <p:nvPr/>
        </p:nvCxnSpPr>
        <p:spPr>
          <a:xfrm flipV="1">
            <a:off x="9281976" y="4040658"/>
            <a:ext cx="632367" cy="882379"/>
          </a:xfrm>
          <a:prstGeom prst="line">
            <a:avLst/>
          </a:prstGeom>
          <a:ln w="38100">
            <a:solidFill>
              <a:srgbClr val="3333CC"/>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356B0C30-BA4F-FC4B-A868-1FDA0C5704B8}"/>
              </a:ext>
            </a:extLst>
          </p:cNvPr>
          <p:cNvCxnSpPr>
            <a:cxnSpLocks/>
            <a:stCxn id="30" idx="3"/>
            <a:endCxn id="9" idx="2"/>
          </p:cNvCxnSpPr>
          <p:nvPr/>
        </p:nvCxnSpPr>
        <p:spPr>
          <a:xfrm>
            <a:off x="9300262" y="4039538"/>
            <a:ext cx="614081" cy="112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70" name="Group 69">
            <a:extLst>
              <a:ext uri="{FF2B5EF4-FFF2-40B4-BE49-F238E27FC236}">
                <a16:creationId xmlns:a16="http://schemas.microsoft.com/office/drawing/2014/main" id="{CE711DAE-9BF3-F64E-BD2A-3B802A190313}"/>
              </a:ext>
            </a:extLst>
          </p:cNvPr>
          <p:cNvGrpSpPr/>
          <p:nvPr/>
        </p:nvGrpSpPr>
        <p:grpSpPr>
          <a:xfrm>
            <a:off x="9914343" y="3604072"/>
            <a:ext cx="877582" cy="1252645"/>
            <a:chOff x="9827263" y="3125100"/>
            <a:chExt cx="877582" cy="1252645"/>
          </a:xfrm>
        </p:grpSpPr>
        <p:sp>
          <p:nvSpPr>
            <p:cNvPr id="9" name="Oval 27">
              <a:extLst>
                <a:ext uri="{FF2B5EF4-FFF2-40B4-BE49-F238E27FC236}">
                  <a16:creationId xmlns:a16="http://schemas.microsoft.com/office/drawing/2014/main" id="{12FCD05E-75CC-E84C-8E19-60F0F56A5ED6}"/>
                </a:ext>
              </a:extLst>
            </p:cNvPr>
            <p:cNvSpPr>
              <a:spLocks noChangeArrowheads="1"/>
            </p:cNvSpPr>
            <p:nvPr/>
          </p:nvSpPr>
          <p:spPr bwMode="auto">
            <a:xfrm>
              <a:off x="9827263" y="3125100"/>
              <a:ext cx="877582" cy="873172"/>
            </a:xfrm>
            <a:prstGeom prst="ellipse">
              <a:avLst/>
            </a:prstGeom>
            <a:solidFill>
              <a:srgbClr val="FFFFFF"/>
            </a:solidFill>
            <a:ln w="28575">
              <a:solidFill>
                <a:schemeClr val="tx1"/>
              </a:solidFill>
              <a:round/>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63" name="TextBox 62">
              <a:extLst>
                <a:ext uri="{FF2B5EF4-FFF2-40B4-BE49-F238E27FC236}">
                  <a16:creationId xmlns:a16="http://schemas.microsoft.com/office/drawing/2014/main" id="{65D6BC2C-F25A-5742-A26B-1B91EC2CF44E}"/>
                </a:ext>
              </a:extLst>
            </p:cNvPr>
            <p:cNvSpPr txBox="1"/>
            <p:nvPr/>
          </p:nvSpPr>
          <p:spPr>
            <a:xfrm>
              <a:off x="9952468" y="4033035"/>
              <a:ext cx="554960" cy="344710"/>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link</a:t>
              </a:r>
            </a:p>
          </p:txBody>
        </p:sp>
        <p:sp>
          <p:nvSpPr>
            <p:cNvPr id="103" name="TextBox 102">
              <a:extLst>
                <a:ext uri="{FF2B5EF4-FFF2-40B4-BE49-F238E27FC236}">
                  <a16:creationId xmlns:a16="http://schemas.microsoft.com/office/drawing/2014/main" id="{86E26C25-36F0-9444-8196-216C440D56AB}"/>
                </a:ext>
              </a:extLst>
            </p:cNvPr>
            <p:cNvSpPr txBox="1"/>
            <p:nvPr/>
          </p:nvSpPr>
          <p:spPr>
            <a:xfrm>
              <a:off x="10086588" y="3391108"/>
              <a:ext cx="351378" cy="395173"/>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grpSp>
      <p:grpSp>
        <p:nvGrpSpPr>
          <p:cNvPr id="115" name="Group 114">
            <a:extLst>
              <a:ext uri="{FF2B5EF4-FFF2-40B4-BE49-F238E27FC236}">
                <a16:creationId xmlns:a16="http://schemas.microsoft.com/office/drawing/2014/main" id="{3E6F4270-DB9C-694E-B407-3ED6A0A44949}"/>
              </a:ext>
            </a:extLst>
          </p:cNvPr>
          <p:cNvGrpSpPr/>
          <p:nvPr/>
        </p:nvGrpSpPr>
        <p:grpSpPr>
          <a:xfrm>
            <a:off x="8807568" y="2894368"/>
            <a:ext cx="1104182" cy="2221918"/>
            <a:chOff x="8807568" y="2894368"/>
            <a:chExt cx="1104182" cy="2221918"/>
          </a:xfrm>
        </p:grpSpPr>
        <p:grpSp>
          <p:nvGrpSpPr>
            <p:cNvPr id="114" name="Group 113">
              <a:extLst>
                <a:ext uri="{FF2B5EF4-FFF2-40B4-BE49-F238E27FC236}">
                  <a16:creationId xmlns:a16="http://schemas.microsoft.com/office/drawing/2014/main" id="{1450FA9F-A33F-1746-A4CB-9F4A2A6807F2}"/>
                </a:ext>
              </a:extLst>
            </p:cNvPr>
            <p:cNvGrpSpPr/>
            <p:nvPr/>
          </p:nvGrpSpPr>
          <p:grpSpPr>
            <a:xfrm>
              <a:off x="9470570" y="2939143"/>
              <a:ext cx="441180" cy="2177143"/>
              <a:chOff x="9470570" y="2939143"/>
              <a:chExt cx="441180" cy="2177143"/>
            </a:xfrm>
          </p:grpSpPr>
          <p:sp>
            <p:nvSpPr>
              <p:cNvPr id="85" name="Oval 84">
                <a:extLst>
                  <a:ext uri="{FF2B5EF4-FFF2-40B4-BE49-F238E27FC236}">
                    <a16:creationId xmlns:a16="http://schemas.microsoft.com/office/drawing/2014/main" id="{6CD5B581-94AD-D44C-81AA-F1008E3D0722}"/>
                  </a:ext>
                </a:extLst>
              </p:cNvPr>
              <p:cNvSpPr/>
              <p:nvPr/>
            </p:nvSpPr>
            <p:spPr>
              <a:xfrm>
                <a:off x="9470570" y="2939143"/>
                <a:ext cx="348343" cy="2177143"/>
              </a:xfrm>
              <a:prstGeom prst="ellipse">
                <a:avLst/>
              </a:pr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9" name="Rectangle 88">
                <a:extLst>
                  <a:ext uri="{FF2B5EF4-FFF2-40B4-BE49-F238E27FC236}">
                    <a16:creationId xmlns:a16="http://schemas.microsoft.com/office/drawing/2014/main" id="{F5454531-DC51-F34D-9961-98B389CAFDF8}"/>
                  </a:ext>
                </a:extLst>
              </p:cNvPr>
              <p:cNvSpPr/>
              <p:nvPr/>
            </p:nvSpPr>
            <p:spPr>
              <a:xfrm>
                <a:off x="9716218" y="3095651"/>
                <a:ext cx="195532" cy="5865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88" name="Straight Arrow Connector 87">
                <a:extLst>
                  <a:ext uri="{FF2B5EF4-FFF2-40B4-BE49-F238E27FC236}">
                    <a16:creationId xmlns:a16="http://schemas.microsoft.com/office/drawing/2014/main" id="{F9EBDD29-0A51-C946-829A-2EAF8CB429B6}"/>
                  </a:ext>
                </a:extLst>
              </p:cNvPr>
              <p:cNvCxnSpPr/>
              <p:nvPr/>
            </p:nvCxnSpPr>
            <p:spPr>
              <a:xfrm flipV="1">
                <a:off x="9808687" y="3573214"/>
                <a:ext cx="0" cy="2612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2" name="Group 111">
              <a:extLst>
                <a:ext uri="{FF2B5EF4-FFF2-40B4-BE49-F238E27FC236}">
                  <a16:creationId xmlns:a16="http://schemas.microsoft.com/office/drawing/2014/main" id="{355C01D4-3E5F-234C-88C0-37B3216150B8}"/>
                </a:ext>
              </a:extLst>
            </p:cNvPr>
            <p:cNvGrpSpPr/>
            <p:nvPr/>
          </p:nvGrpSpPr>
          <p:grpSpPr>
            <a:xfrm>
              <a:off x="8807568" y="2894368"/>
              <a:ext cx="457076" cy="2191108"/>
              <a:chOff x="8807568" y="2894368"/>
              <a:chExt cx="457076" cy="2191108"/>
            </a:xfrm>
          </p:grpSpPr>
          <p:grpSp>
            <p:nvGrpSpPr>
              <p:cNvPr id="93" name="Group 92">
                <a:extLst>
                  <a:ext uri="{FF2B5EF4-FFF2-40B4-BE49-F238E27FC236}">
                    <a16:creationId xmlns:a16="http://schemas.microsoft.com/office/drawing/2014/main" id="{848D66A5-F8A6-9445-8C81-EBA47B28FB27}"/>
                  </a:ext>
                </a:extLst>
              </p:cNvPr>
              <p:cNvGrpSpPr/>
              <p:nvPr/>
            </p:nvGrpSpPr>
            <p:grpSpPr>
              <a:xfrm>
                <a:off x="8807568" y="2894368"/>
                <a:ext cx="428322" cy="385312"/>
                <a:chOff x="10311441" y="2346385"/>
                <a:chExt cx="428322" cy="385312"/>
              </a:xfrm>
            </p:grpSpPr>
            <p:sp>
              <p:nvSpPr>
                <p:cNvPr id="92" name="Oval 91">
                  <a:extLst>
                    <a:ext uri="{FF2B5EF4-FFF2-40B4-BE49-F238E27FC236}">
                      <a16:creationId xmlns:a16="http://schemas.microsoft.com/office/drawing/2014/main" id="{97E65F5A-40B7-5944-9F81-860A11DB6E03}"/>
                    </a:ext>
                  </a:extLst>
                </p:cNvPr>
                <p:cNvSpPr/>
                <p:nvPr/>
              </p:nvSpPr>
              <p:spPr>
                <a:xfrm>
                  <a:off x="10349891" y="2392393"/>
                  <a:ext cx="329610" cy="33930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0" name="TextBox 89">
                  <a:extLst>
                    <a:ext uri="{FF2B5EF4-FFF2-40B4-BE49-F238E27FC236}">
                      <a16:creationId xmlns:a16="http://schemas.microsoft.com/office/drawing/2014/main" id="{1EE5CC73-7238-FC43-9639-9D66DFA0D9A1}"/>
                    </a:ext>
                  </a:extLst>
                </p:cNvPr>
                <p:cNvSpPr txBox="1"/>
                <p:nvPr/>
              </p:nvSpPr>
              <p:spPr>
                <a:xfrm>
                  <a:off x="10311441" y="2346385"/>
                  <a:ext cx="42832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1</a:t>
                  </a:r>
                </a:p>
              </p:txBody>
            </p:sp>
          </p:grpSp>
          <p:grpSp>
            <p:nvGrpSpPr>
              <p:cNvPr id="94" name="Group 93">
                <a:extLst>
                  <a:ext uri="{FF2B5EF4-FFF2-40B4-BE49-F238E27FC236}">
                    <a16:creationId xmlns:a16="http://schemas.microsoft.com/office/drawing/2014/main" id="{604C74BF-DFA9-F148-80FF-420AF6DA34DC}"/>
                  </a:ext>
                </a:extLst>
              </p:cNvPr>
              <p:cNvGrpSpPr/>
              <p:nvPr/>
            </p:nvGrpSpPr>
            <p:grpSpPr>
              <a:xfrm>
                <a:off x="8827696" y="3823145"/>
                <a:ext cx="428322" cy="385312"/>
                <a:chOff x="10311441" y="2346385"/>
                <a:chExt cx="428322" cy="385312"/>
              </a:xfrm>
            </p:grpSpPr>
            <p:sp>
              <p:nvSpPr>
                <p:cNvPr id="95" name="Oval 94">
                  <a:extLst>
                    <a:ext uri="{FF2B5EF4-FFF2-40B4-BE49-F238E27FC236}">
                      <a16:creationId xmlns:a16="http://schemas.microsoft.com/office/drawing/2014/main" id="{B8705F1B-C8D3-7D45-A303-F165B62DB89A}"/>
                    </a:ext>
                  </a:extLst>
                </p:cNvPr>
                <p:cNvSpPr/>
                <p:nvPr/>
              </p:nvSpPr>
              <p:spPr>
                <a:xfrm>
                  <a:off x="10349891" y="2392393"/>
                  <a:ext cx="329610" cy="33930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6" name="TextBox 95">
                  <a:extLst>
                    <a:ext uri="{FF2B5EF4-FFF2-40B4-BE49-F238E27FC236}">
                      <a16:creationId xmlns:a16="http://schemas.microsoft.com/office/drawing/2014/main" id="{3C5374B7-33B0-A048-98AF-C86CA0F5F068}"/>
                    </a:ext>
                  </a:extLst>
                </p:cNvPr>
                <p:cNvSpPr txBox="1"/>
                <p:nvPr/>
              </p:nvSpPr>
              <p:spPr>
                <a:xfrm>
                  <a:off x="10311441" y="2346385"/>
                  <a:ext cx="42832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2</a:t>
                  </a:r>
                </a:p>
              </p:txBody>
            </p:sp>
          </p:grpSp>
          <p:grpSp>
            <p:nvGrpSpPr>
              <p:cNvPr id="97" name="Group 96">
                <a:extLst>
                  <a:ext uri="{FF2B5EF4-FFF2-40B4-BE49-F238E27FC236}">
                    <a16:creationId xmlns:a16="http://schemas.microsoft.com/office/drawing/2014/main" id="{95EEF966-14C8-9A40-8EAF-9563A841C6FE}"/>
                  </a:ext>
                </a:extLst>
              </p:cNvPr>
              <p:cNvGrpSpPr/>
              <p:nvPr/>
            </p:nvGrpSpPr>
            <p:grpSpPr>
              <a:xfrm>
                <a:off x="8836322" y="4700164"/>
                <a:ext cx="428322" cy="385312"/>
                <a:chOff x="10311441" y="2346385"/>
                <a:chExt cx="428322" cy="385312"/>
              </a:xfrm>
            </p:grpSpPr>
            <p:sp>
              <p:nvSpPr>
                <p:cNvPr id="98" name="Oval 97">
                  <a:extLst>
                    <a:ext uri="{FF2B5EF4-FFF2-40B4-BE49-F238E27FC236}">
                      <a16:creationId xmlns:a16="http://schemas.microsoft.com/office/drawing/2014/main" id="{BF695079-CDFE-A84B-BA1A-3C7925027733}"/>
                    </a:ext>
                  </a:extLst>
                </p:cNvPr>
                <p:cNvSpPr/>
                <p:nvPr/>
              </p:nvSpPr>
              <p:spPr>
                <a:xfrm>
                  <a:off x="10349891" y="2392393"/>
                  <a:ext cx="329610" cy="33930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9" name="TextBox 98">
                  <a:extLst>
                    <a:ext uri="{FF2B5EF4-FFF2-40B4-BE49-F238E27FC236}">
                      <a16:creationId xmlns:a16="http://schemas.microsoft.com/office/drawing/2014/main" id="{9F5602FC-DFAF-C840-963B-59C9854603DF}"/>
                    </a:ext>
                  </a:extLst>
                </p:cNvPr>
                <p:cNvSpPr txBox="1"/>
                <p:nvPr/>
              </p:nvSpPr>
              <p:spPr>
                <a:xfrm>
                  <a:off x="10311441" y="2346385"/>
                  <a:ext cx="42832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3</a:t>
                  </a:r>
                </a:p>
              </p:txBody>
            </p:sp>
          </p:grpSp>
        </p:grpSp>
      </p:grpSp>
      <p:grpSp>
        <p:nvGrpSpPr>
          <p:cNvPr id="108" name="Group 107">
            <a:extLst>
              <a:ext uri="{FF2B5EF4-FFF2-40B4-BE49-F238E27FC236}">
                <a16:creationId xmlns:a16="http://schemas.microsoft.com/office/drawing/2014/main" id="{DC95B65A-59D7-7343-B738-24AF20F53109}"/>
              </a:ext>
            </a:extLst>
          </p:cNvPr>
          <p:cNvGrpSpPr/>
          <p:nvPr/>
        </p:nvGrpSpPr>
        <p:grpSpPr>
          <a:xfrm>
            <a:off x="2830287" y="4027715"/>
            <a:ext cx="853119" cy="1129061"/>
            <a:chOff x="6422573" y="5573486"/>
            <a:chExt cx="853119" cy="1129061"/>
          </a:xfrm>
        </p:grpSpPr>
        <p:sp>
          <p:nvSpPr>
            <p:cNvPr id="104" name="TextBox 103">
              <a:extLst>
                <a:ext uri="{FF2B5EF4-FFF2-40B4-BE49-F238E27FC236}">
                  <a16:creationId xmlns:a16="http://schemas.microsoft.com/office/drawing/2014/main" id="{FE3BBE42-4507-D249-BEAC-A304C25545D5}"/>
                </a:ext>
              </a:extLst>
            </p:cNvPr>
            <p:cNvSpPr txBox="1"/>
            <p:nvPr/>
          </p:nvSpPr>
          <p:spPr>
            <a:xfrm>
              <a:off x="6531429" y="5573486"/>
              <a:ext cx="540533"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w</a:t>
              </a:r>
              <a:r>
                <a:rPr kumimoji="0" lang="en-US" altLang="en-US" sz="3200" b="0" i="1" u="none" strike="noStrike" kern="1200" cap="none" spc="0" normalizeH="0" baseline="-2500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i</a:t>
              </a: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5" name="TextBox 104">
              <a:extLst>
                <a:ext uri="{FF2B5EF4-FFF2-40B4-BE49-F238E27FC236}">
                  <a16:creationId xmlns:a16="http://schemas.microsoft.com/office/drawing/2014/main" id="{9D22DEFF-5F27-0B42-9940-421941395069}"/>
                </a:ext>
              </a:extLst>
            </p:cNvPr>
            <p:cNvSpPr txBox="1"/>
            <p:nvPr/>
          </p:nvSpPr>
          <p:spPr>
            <a:xfrm>
              <a:off x="6422573" y="6117772"/>
              <a:ext cx="853119"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a:ln>
                    <a:noFill/>
                  </a:ln>
                  <a:solidFill>
                    <a:prstClr val="black"/>
                  </a:solidFill>
                  <a:effectLst/>
                  <a:uLnTx/>
                  <a:uFillTx/>
                  <a:latin typeface="Symbol" pitchFamily="2" charset="2"/>
                  <a:ea typeface="ＭＳ Ｐゴシック" panose="020B0600070205080204" pitchFamily="34" charset="-128"/>
                  <a:cs typeface="ＭＳ Ｐゴシック" panose="020B0600070205080204" pitchFamily="34" charset="-128"/>
                </a:rPr>
                <a:t>S</a:t>
              </a:r>
              <a:r>
                <a:rPr kumimoji="0" lang="en-US" altLang="en-US" sz="2400" b="0" i="1" u="none" strike="noStrike" kern="1200" cap="none" spc="0" normalizeH="0" baseline="-2500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j</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w</a:t>
              </a:r>
              <a:r>
                <a:rPr kumimoji="0" lang="en-US" altLang="en-US" sz="3200" b="0" i="1" u="none" strike="noStrike" kern="1200" cap="none" spc="0" normalizeH="0" baseline="-2500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j</a:t>
              </a: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07" name="Straight Connector 106">
              <a:extLst>
                <a:ext uri="{FF2B5EF4-FFF2-40B4-BE49-F238E27FC236}">
                  <a16:creationId xmlns:a16="http://schemas.microsoft.com/office/drawing/2014/main" id="{4B0E336A-F07A-914B-9314-422857CFD8B1}"/>
                </a:ext>
              </a:extLst>
            </p:cNvPr>
            <p:cNvCxnSpPr/>
            <p:nvPr/>
          </p:nvCxnSpPr>
          <p:spPr>
            <a:xfrm>
              <a:off x="6553200" y="6173453"/>
              <a:ext cx="478971"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9" name="Content Placeholder 1">
            <a:extLst>
              <a:ext uri="{FF2B5EF4-FFF2-40B4-BE49-F238E27FC236}">
                <a16:creationId xmlns:a16="http://schemas.microsoft.com/office/drawing/2014/main" id="{6B4ED17A-B92C-3540-886C-3C8AF82A0E8B}"/>
              </a:ext>
            </a:extLst>
          </p:cNvPr>
          <p:cNvSpPr txBox="1">
            <a:spLocks/>
          </p:cNvSpPr>
          <p:nvPr/>
        </p:nvSpPr>
        <p:spPr>
          <a:xfrm>
            <a:off x="788204" y="5154045"/>
            <a:ext cx="5557988" cy="105081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82613" marR="0" lvl="0" indent="-2841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minimum bandwidth guarantee (per-traffic-class)</a:t>
            </a:r>
          </a:p>
        </p:txBody>
      </p:sp>
      <p:sp>
        <p:nvSpPr>
          <p:cNvPr id="111" name="Content Placeholder 1">
            <a:extLst>
              <a:ext uri="{FF2B5EF4-FFF2-40B4-BE49-F238E27FC236}">
                <a16:creationId xmlns:a16="http://schemas.microsoft.com/office/drawing/2014/main" id="{444A4D7B-9DCA-3943-91F5-F6811D0DAA99}"/>
              </a:ext>
            </a:extLst>
          </p:cNvPr>
          <p:cNvSpPr txBox="1">
            <a:spLocks/>
          </p:cNvSpPr>
          <p:nvPr/>
        </p:nvSpPr>
        <p:spPr>
          <a:xfrm>
            <a:off x="766433" y="2740308"/>
            <a:ext cx="5557988" cy="1420926"/>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82613" marR="0" lvl="0" indent="-2841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each class, </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i,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has weight, </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w</a:t>
            </a:r>
            <a:r>
              <a:rPr kumimoji="0" lang="en-US" altLang="en-US" sz="3200" b="0" i="1" u="none" strike="noStrike" kern="1200" cap="none" spc="0" normalizeH="0" baseline="-2500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i</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and</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gets weighted amount of service in each cycle:</a:t>
            </a:r>
          </a:p>
        </p:txBody>
      </p:sp>
      <p:sp>
        <p:nvSpPr>
          <p:cNvPr id="81" name="Slide Number Placeholder 4">
            <a:extLst>
              <a:ext uri="{FF2B5EF4-FFF2-40B4-BE49-F238E27FC236}">
                <a16:creationId xmlns:a16="http://schemas.microsoft.com/office/drawing/2014/main" id="{F0AFE370-3F30-3F41-8D1F-CC727D14015B}"/>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24</a:t>
            </a:fld>
            <a:endParaRPr lang="en-US" dirty="0"/>
          </a:p>
        </p:txBody>
      </p:sp>
      <p:sp>
        <p:nvSpPr>
          <p:cNvPr id="5" name="TextBox 4">
            <a:extLst>
              <a:ext uri="{FF2B5EF4-FFF2-40B4-BE49-F238E27FC236}">
                <a16:creationId xmlns:a16="http://schemas.microsoft.com/office/drawing/2014/main" id="{458C1105-23B8-869C-AE79-87D27B4AF24B}"/>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3298687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dissolve">
                                      <p:cBhvr>
                                        <p:cTn id="7" dur="500"/>
                                        <p:tgtEl>
                                          <p:spTgt spid="115"/>
                                        </p:tgtEl>
                                      </p:cBhvr>
                                    </p:animEffect>
                                  </p:childTnLst>
                                </p:cTn>
                              </p:par>
                              <p:par>
                                <p:cTn id="8" presetID="9" presetClass="entr" presetSubtype="0" fill="hold" nodeType="withEffect">
                                  <p:stCondLst>
                                    <p:cond delay="0"/>
                                  </p:stCondLst>
                                  <p:childTnLst>
                                    <p:set>
                                      <p:cBhvr>
                                        <p:cTn id="9" dur="1" fill="hold">
                                          <p:stCondLst>
                                            <p:cond delay="0"/>
                                          </p:stCondLst>
                                        </p:cTn>
                                        <p:tgtEl>
                                          <p:spTgt spid="108"/>
                                        </p:tgtEl>
                                        <p:attrNameLst>
                                          <p:attrName>style.visibility</p:attrName>
                                        </p:attrNameLst>
                                      </p:cBhvr>
                                      <p:to>
                                        <p:strVal val="visible"/>
                                      </p:to>
                                    </p:set>
                                    <p:animEffect transition="in" filter="dissolve">
                                      <p:cBhvr>
                                        <p:cTn id="10" dur="500"/>
                                        <p:tgtEl>
                                          <p:spTgt spid="10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11"/>
                                        </p:tgtEl>
                                        <p:attrNameLst>
                                          <p:attrName>style.visibility</p:attrName>
                                        </p:attrNameLst>
                                      </p:cBhvr>
                                      <p:to>
                                        <p:strVal val="visible"/>
                                      </p:to>
                                    </p:set>
                                    <p:animEffect transition="in" filter="dissolve">
                                      <p:cBhvr>
                                        <p:cTn id="13" dur="500"/>
                                        <p:tgtEl>
                                          <p:spTgt spid="111"/>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09"/>
                                        </p:tgtEl>
                                        <p:attrNameLst>
                                          <p:attrName>style.visibility</p:attrName>
                                        </p:attrNameLst>
                                      </p:cBhvr>
                                      <p:to>
                                        <p:strVal val="visible"/>
                                      </p:to>
                                    </p:set>
                                    <p:animEffect transition="in" filter="dissolve">
                                      <p:cBhvr>
                                        <p:cTn id="18"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p:bldP spid="1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A74D3C-E817-79F3-0053-80E825A88AA8}"/>
              </a:ext>
            </a:extLst>
          </p:cNvPr>
          <p:cNvSpPr>
            <a:spLocks noGrp="1"/>
          </p:cNvSpPr>
          <p:nvPr>
            <p:ph type="title"/>
          </p:nvPr>
        </p:nvSpPr>
        <p:spPr/>
        <p:txBody>
          <a:bodyPr/>
          <a:lstStyle/>
          <a:p>
            <a:r>
              <a:rPr lang="en-US" dirty="0"/>
              <a:t>Quiz 1 4.2-7</a:t>
            </a:r>
            <a:endParaRPr lang="en-SE" dirty="0"/>
          </a:p>
        </p:txBody>
      </p:sp>
      <p:pic>
        <p:nvPicPr>
          <p:cNvPr id="6" name="Picture 5">
            <a:extLst>
              <a:ext uri="{FF2B5EF4-FFF2-40B4-BE49-F238E27FC236}">
                <a16:creationId xmlns:a16="http://schemas.microsoft.com/office/drawing/2014/main" id="{73D5DBCB-DB23-C95C-0578-9EE1FBCE51B0}"/>
              </a:ext>
            </a:extLst>
          </p:cNvPr>
          <p:cNvPicPr>
            <a:picLocks noChangeAspect="1"/>
          </p:cNvPicPr>
          <p:nvPr/>
        </p:nvPicPr>
        <p:blipFill>
          <a:blip r:embed="rId3"/>
          <a:stretch>
            <a:fillRect/>
          </a:stretch>
        </p:blipFill>
        <p:spPr>
          <a:xfrm>
            <a:off x="291501" y="1827874"/>
            <a:ext cx="10906071" cy="4143644"/>
          </a:xfrm>
          <a:prstGeom prst="rect">
            <a:avLst/>
          </a:prstGeom>
        </p:spPr>
      </p:pic>
      <p:sp>
        <p:nvSpPr>
          <p:cNvPr id="38" name="TextBox 37">
            <a:extLst>
              <a:ext uri="{FF2B5EF4-FFF2-40B4-BE49-F238E27FC236}">
                <a16:creationId xmlns:a16="http://schemas.microsoft.com/office/drawing/2014/main" id="{66EF9624-4C48-CD3E-8677-A402CB982EAE}"/>
              </a:ext>
            </a:extLst>
          </p:cNvPr>
          <p:cNvSpPr txBox="1"/>
          <p:nvPr/>
        </p:nvSpPr>
        <p:spPr>
          <a:xfrm>
            <a:off x="10156399" y="48812"/>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
        <p:nvSpPr>
          <p:cNvPr id="41" name="Content Placeholder 40">
            <a:extLst>
              <a:ext uri="{FF2B5EF4-FFF2-40B4-BE49-F238E27FC236}">
                <a16:creationId xmlns:a16="http://schemas.microsoft.com/office/drawing/2014/main" id="{CBD127EA-05F5-9A4B-F62E-BC3A0A7184FF}"/>
              </a:ext>
            </a:extLst>
          </p:cNvPr>
          <p:cNvSpPr>
            <a:spLocks noGrp="1"/>
          </p:cNvSpPr>
          <p:nvPr>
            <p:ph idx="1"/>
          </p:nvPr>
        </p:nvSpPr>
        <p:spPr/>
        <p:txBody>
          <a:bodyPr/>
          <a:lstStyle/>
          <a:p>
            <a:endParaRPr lang="en-SE" dirty="0"/>
          </a:p>
        </p:txBody>
      </p:sp>
    </p:spTree>
    <p:extLst>
      <p:ext uri="{BB962C8B-B14F-4D97-AF65-F5344CB8AC3E}">
        <p14:creationId xmlns:p14="http://schemas.microsoft.com/office/powerpoint/2010/main" val="41580001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0EFCCC-6E94-A751-BD4A-642390B397CC}"/>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C6FF88A8-3D13-D151-9BA5-4E73793CA8F5}"/>
              </a:ext>
            </a:extLst>
          </p:cNvPr>
          <p:cNvSpPr>
            <a:spLocks noGrp="1"/>
          </p:cNvSpPr>
          <p:nvPr>
            <p:ph type="title"/>
          </p:nvPr>
        </p:nvSpPr>
        <p:spPr/>
        <p:txBody>
          <a:bodyPr>
            <a:normAutofit/>
          </a:bodyPr>
          <a:lstStyle/>
          <a:p>
            <a:r>
              <a:rPr lang="en-US" dirty="0"/>
              <a:t>Quiz 1 4.2-7a </a:t>
            </a:r>
            <a:r>
              <a:rPr lang="en-US" sz="4400" dirty="0"/>
              <a:t>FCFS Scheduling</a:t>
            </a:r>
            <a:endParaRPr lang="en-SE" dirty="0"/>
          </a:p>
        </p:txBody>
      </p:sp>
      <p:sp>
        <p:nvSpPr>
          <p:cNvPr id="4" name="Slide Number Placeholder 3">
            <a:extLst>
              <a:ext uri="{FF2B5EF4-FFF2-40B4-BE49-F238E27FC236}">
                <a16:creationId xmlns:a16="http://schemas.microsoft.com/office/drawing/2014/main" id="{0A583215-E3BC-E749-892C-B9DAC9FB6909}"/>
              </a:ext>
            </a:extLst>
          </p:cNvPr>
          <p:cNvSpPr>
            <a:spLocks noGrp="1"/>
          </p:cNvSpPr>
          <p:nvPr>
            <p:ph type="sldNum" sz="quarter" idx="4"/>
          </p:nvPr>
        </p:nvSpPr>
        <p:spPr/>
        <p:txBody>
          <a:bodyPr/>
          <a:lstStyle/>
          <a:p>
            <a:r>
              <a:rPr lang="en-US"/>
              <a:t>Network Layer: 4-</a:t>
            </a:r>
            <a:fld id="{C4204591-24BD-A542-B9D5-F8D8A88D2FEE}" type="slidenum">
              <a:rPr lang="en-US" smtClean="0"/>
              <a:pPr/>
              <a:t>26</a:t>
            </a:fld>
            <a:endParaRPr lang="en-US" dirty="0"/>
          </a:p>
        </p:txBody>
      </p:sp>
      <p:pic>
        <p:nvPicPr>
          <p:cNvPr id="5" name="Picture 4">
            <a:extLst>
              <a:ext uri="{FF2B5EF4-FFF2-40B4-BE49-F238E27FC236}">
                <a16:creationId xmlns:a16="http://schemas.microsoft.com/office/drawing/2014/main" id="{78AE524C-8567-5B73-2B91-7FF0B4EE1E5D}"/>
              </a:ext>
            </a:extLst>
          </p:cNvPr>
          <p:cNvPicPr>
            <a:picLocks noChangeAspect="1"/>
          </p:cNvPicPr>
          <p:nvPr/>
        </p:nvPicPr>
        <p:blipFill>
          <a:blip r:embed="rId2"/>
          <a:stretch>
            <a:fillRect/>
          </a:stretch>
        </p:blipFill>
        <p:spPr>
          <a:xfrm>
            <a:off x="562516" y="1991343"/>
            <a:ext cx="5953421" cy="2261938"/>
          </a:xfrm>
          <a:prstGeom prst="rect">
            <a:avLst/>
          </a:prstGeom>
        </p:spPr>
      </p:pic>
      <p:sp>
        <p:nvSpPr>
          <p:cNvPr id="7" name="TextBox 75">
            <a:extLst>
              <a:ext uri="{FF2B5EF4-FFF2-40B4-BE49-F238E27FC236}">
                <a16:creationId xmlns:a16="http://schemas.microsoft.com/office/drawing/2014/main" id="{2B113C9C-C7F3-DF32-1079-D55B6788C50F}"/>
              </a:ext>
            </a:extLst>
          </p:cNvPr>
          <p:cNvSpPr txBox="1">
            <a:spLocks noChangeArrowheads="1"/>
          </p:cNvSpPr>
          <p:nvPr/>
        </p:nvSpPr>
        <p:spPr bwMode="auto">
          <a:xfrm>
            <a:off x="2462893" y="3032042"/>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8" name="TextBox 75">
            <a:extLst>
              <a:ext uri="{FF2B5EF4-FFF2-40B4-BE49-F238E27FC236}">
                <a16:creationId xmlns:a16="http://schemas.microsoft.com/office/drawing/2014/main" id="{7B973094-9334-0D93-7CF7-2590696C1B46}"/>
              </a:ext>
            </a:extLst>
          </p:cNvPr>
          <p:cNvSpPr txBox="1">
            <a:spLocks noChangeArrowheads="1"/>
          </p:cNvSpPr>
          <p:nvPr/>
        </p:nvSpPr>
        <p:spPr bwMode="auto">
          <a:xfrm>
            <a:off x="2913155" y="3032042"/>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9" name="TextBox 75">
            <a:extLst>
              <a:ext uri="{FF2B5EF4-FFF2-40B4-BE49-F238E27FC236}">
                <a16:creationId xmlns:a16="http://schemas.microsoft.com/office/drawing/2014/main" id="{4E83518B-CE0B-4D39-C843-B35C9055AF5A}"/>
              </a:ext>
            </a:extLst>
          </p:cNvPr>
          <p:cNvSpPr txBox="1">
            <a:spLocks noChangeArrowheads="1"/>
          </p:cNvSpPr>
          <p:nvPr/>
        </p:nvSpPr>
        <p:spPr bwMode="auto">
          <a:xfrm>
            <a:off x="3353128" y="3032042"/>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0" name="TextBox 75">
            <a:extLst>
              <a:ext uri="{FF2B5EF4-FFF2-40B4-BE49-F238E27FC236}">
                <a16:creationId xmlns:a16="http://schemas.microsoft.com/office/drawing/2014/main" id="{AE17E7A2-EFD9-4582-8732-F0E672A20B94}"/>
              </a:ext>
            </a:extLst>
          </p:cNvPr>
          <p:cNvSpPr txBox="1">
            <a:spLocks noChangeArrowheads="1"/>
          </p:cNvSpPr>
          <p:nvPr/>
        </p:nvSpPr>
        <p:spPr bwMode="auto">
          <a:xfrm>
            <a:off x="3789806" y="3032042"/>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11" name="TextBox 75">
            <a:extLst>
              <a:ext uri="{FF2B5EF4-FFF2-40B4-BE49-F238E27FC236}">
                <a16:creationId xmlns:a16="http://schemas.microsoft.com/office/drawing/2014/main" id="{6723C786-7453-C56F-D996-BE640FCB9181}"/>
              </a:ext>
            </a:extLst>
          </p:cNvPr>
          <p:cNvSpPr txBox="1">
            <a:spLocks noChangeArrowheads="1"/>
          </p:cNvSpPr>
          <p:nvPr/>
        </p:nvSpPr>
        <p:spPr bwMode="auto">
          <a:xfrm>
            <a:off x="4293399" y="3032042"/>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12" name="TextBox 75">
            <a:extLst>
              <a:ext uri="{FF2B5EF4-FFF2-40B4-BE49-F238E27FC236}">
                <a16:creationId xmlns:a16="http://schemas.microsoft.com/office/drawing/2014/main" id="{469F1AB1-794A-87FE-7378-D64F5CF77DAD}"/>
              </a:ext>
            </a:extLst>
          </p:cNvPr>
          <p:cNvSpPr txBox="1">
            <a:spLocks noChangeArrowheads="1"/>
          </p:cNvSpPr>
          <p:nvPr/>
        </p:nvSpPr>
        <p:spPr bwMode="auto">
          <a:xfrm>
            <a:off x="5191557" y="3032042"/>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13" name="TextBox 75">
            <a:extLst>
              <a:ext uri="{FF2B5EF4-FFF2-40B4-BE49-F238E27FC236}">
                <a16:creationId xmlns:a16="http://schemas.microsoft.com/office/drawing/2014/main" id="{37B8E828-A7E8-E632-BDA3-B71BAC431CA3}"/>
              </a:ext>
            </a:extLst>
          </p:cNvPr>
          <p:cNvSpPr txBox="1">
            <a:spLocks noChangeArrowheads="1"/>
          </p:cNvSpPr>
          <p:nvPr/>
        </p:nvSpPr>
        <p:spPr bwMode="auto">
          <a:xfrm>
            <a:off x="5684276" y="3032042"/>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14" name="Content Placeholder 1">
            <a:extLst>
              <a:ext uri="{FF2B5EF4-FFF2-40B4-BE49-F238E27FC236}">
                <a16:creationId xmlns:a16="http://schemas.microsoft.com/office/drawing/2014/main" id="{0DB94459-7371-DEEA-CA3B-E9C0A4C97DF4}"/>
              </a:ext>
            </a:extLst>
          </p:cNvPr>
          <p:cNvSpPr txBox="1">
            <a:spLocks/>
          </p:cNvSpPr>
          <p:nvPr/>
        </p:nvSpPr>
        <p:spPr>
          <a:xfrm>
            <a:off x="6338390" y="1708391"/>
            <a:ext cx="5282673" cy="4269431"/>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Transmit order the same as packet arrival order of 1 2 3 4 5 6 7</a:t>
            </a:r>
          </a:p>
        </p:txBody>
      </p:sp>
      <p:sp>
        <p:nvSpPr>
          <p:cNvPr id="15" name="TextBox 14">
            <a:extLst>
              <a:ext uri="{FF2B5EF4-FFF2-40B4-BE49-F238E27FC236}">
                <a16:creationId xmlns:a16="http://schemas.microsoft.com/office/drawing/2014/main" id="{90115B5D-2E48-AAB1-0A4D-A9C0D99535B2}"/>
              </a:ext>
            </a:extLst>
          </p:cNvPr>
          <p:cNvSpPr txBox="1"/>
          <p:nvPr/>
        </p:nvSpPr>
        <p:spPr>
          <a:xfrm>
            <a:off x="10156399" y="48812"/>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
        <p:nvSpPr>
          <p:cNvPr id="16" name="TextBox 75">
            <a:extLst>
              <a:ext uri="{FF2B5EF4-FFF2-40B4-BE49-F238E27FC236}">
                <a16:creationId xmlns:a16="http://schemas.microsoft.com/office/drawing/2014/main" id="{30AB3A39-5E54-2F47-410A-0CA8DAC6EBAC}"/>
              </a:ext>
            </a:extLst>
          </p:cNvPr>
          <p:cNvSpPr txBox="1">
            <a:spLocks noChangeArrowheads="1"/>
          </p:cNvSpPr>
          <p:nvPr/>
        </p:nvSpPr>
        <p:spPr bwMode="auto">
          <a:xfrm>
            <a:off x="2661878" y="407102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17" name="TextBox 75">
            <a:extLst>
              <a:ext uri="{FF2B5EF4-FFF2-40B4-BE49-F238E27FC236}">
                <a16:creationId xmlns:a16="http://schemas.microsoft.com/office/drawing/2014/main" id="{8E602504-B2CF-9337-7A23-9D91F1E6C3CE}"/>
              </a:ext>
            </a:extLst>
          </p:cNvPr>
          <p:cNvSpPr txBox="1">
            <a:spLocks noChangeArrowheads="1"/>
          </p:cNvSpPr>
          <p:nvPr/>
        </p:nvSpPr>
        <p:spPr bwMode="auto">
          <a:xfrm>
            <a:off x="3112140" y="407102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18" name="TextBox 75">
            <a:extLst>
              <a:ext uri="{FF2B5EF4-FFF2-40B4-BE49-F238E27FC236}">
                <a16:creationId xmlns:a16="http://schemas.microsoft.com/office/drawing/2014/main" id="{B594C035-110B-CA5A-4360-F5DA66DA4C3C}"/>
              </a:ext>
            </a:extLst>
          </p:cNvPr>
          <p:cNvSpPr txBox="1">
            <a:spLocks noChangeArrowheads="1"/>
          </p:cNvSpPr>
          <p:nvPr/>
        </p:nvSpPr>
        <p:spPr bwMode="auto">
          <a:xfrm>
            <a:off x="3552113" y="407102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9" name="TextBox 75">
            <a:extLst>
              <a:ext uri="{FF2B5EF4-FFF2-40B4-BE49-F238E27FC236}">
                <a16:creationId xmlns:a16="http://schemas.microsoft.com/office/drawing/2014/main" id="{1E7C1D7B-9090-2B9E-6854-9A21B9F58B2D}"/>
              </a:ext>
            </a:extLst>
          </p:cNvPr>
          <p:cNvSpPr txBox="1">
            <a:spLocks noChangeArrowheads="1"/>
          </p:cNvSpPr>
          <p:nvPr/>
        </p:nvSpPr>
        <p:spPr bwMode="auto">
          <a:xfrm>
            <a:off x="3988791" y="407102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20" name="TextBox 75">
            <a:extLst>
              <a:ext uri="{FF2B5EF4-FFF2-40B4-BE49-F238E27FC236}">
                <a16:creationId xmlns:a16="http://schemas.microsoft.com/office/drawing/2014/main" id="{EAD9EB0E-E2BF-F666-570A-FB0B981DE2C0}"/>
              </a:ext>
            </a:extLst>
          </p:cNvPr>
          <p:cNvSpPr txBox="1">
            <a:spLocks noChangeArrowheads="1"/>
          </p:cNvSpPr>
          <p:nvPr/>
        </p:nvSpPr>
        <p:spPr bwMode="auto">
          <a:xfrm>
            <a:off x="4492384" y="407102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21" name="TextBox 75">
            <a:extLst>
              <a:ext uri="{FF2B5EF4-FFF2-40B4-BE49-F238E27FC236}">
                <a16:creationId xmlns:a16="http://schemas.microsoft.com/office/drawing/2014/main" id="{BC73D2A9-CD9B-5F99-54D7-7DB5C5231672}"/>
              </a:ext>
            </a:extLst>
          </p:cNvPr>
          <p:cNvSpPr txBox="1">
            <a:spLocks noChangeArrowheads="1"/>
          </p:cNvSpPr>
          <p:nvPr/>
        </p:nvSpPr>
        <p:spPr bwMode="auto">
          <a:xfrm>
            <a:off x="5390542" y="407102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22" name="TextBox 75">
            <a:extLst>
              <a:ext uri="{FF2B5EF4-FFF2-40B4-BE49-F238E27FC236}">
                <a16:creationId xmlns:a16="http://schemas.microsoft.com/office/drawing/2014/main" id="{0ECBE054-BEE5-6FB5-F459-F5C2860C7765}"/>
              </a:ext>
            </a:extLst>
          </p:cNvPr>
          <p:cNvSpPr txBox="1">
            <a:spLocks noChangeArrowheads="1"/>
          </p:cNvSpPr>
          <p:nvPr/>
        </p:nvSpPr>
        <p:spPr bwMode="auto">
          <a:xfrm>
            <a:off x="5883261" y="407102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23" name="TextBox 22">
            <a:extLst>
              <a:ext uri="{FF2B5EF4-FFF2-40B4-BE49-F238E27FC236}">
                <a16:creationId xmlns:a16="http://schemas.microsoft.com/office/drawing/2014/main" id="{EB4B7BA5-FAD2-6460-DC87-C4F9913ECEBA}"/>
              </a:ext>
            </a:extLst>
          </p:cNvPr>
          <p:cNvSpPr txBox="1"/>
          <p:nvPr/>
        </p:nvSpPr>
        <p:spPr>
          <a:xfrm>
            <a:off x="2531149" y="5094399"/>
            <a:ext cx="1975419" cy="523220"/>
          </a:xfrm>
          <a:prstGeom prst="rect">
            <a:avLst/>
          </a:prstGeom>
          <a:noFill/>
        </p:spPr>
        <p:txBody>
          <a:bodyPr wrap="square">
            <a:spAutoFit/>
          </a:bodyPr>
          <a:lstStyle/>
          <a:p>
            <a:pPr algn="l"/>
            <a:r>
              <a:rPr lang="en-SE" sz="2800" dirty="0"/>
              <a:t>1 2 3 </a:t>
            </a:r>
            <a:r>
              <a:rPr lang="en-GB" sz="2800" dirty="0"/>
              <a:t>4</a:t>
            </a:r>
            <a:r>
              <a:rPr lang="en-SE" sz="2800" dirty="0"/>
              <a:t> </a:t>
            </a:r>
            <a:r>
              <a:rPr lang="en-GB" sz="2800" dirty="0"/>
              <a:t>5</a:t>
            </a:r>
            <a:r>
              <a:rPr lang="en-SE" sz="2800" dirty="0"/>
              <a:t> </a:t>
            </a:r>
            <a:r>
              <a:rPr lang="en-GB" sz="2800" dirty="0"/>
              <a:t>6</a:t>
            </a:r>
            <a:r>
              <a:rPr lang="en-SE" sz="2800" dirty="0"/>
              <a:t> </a:t>
            </a:r>
            <a:r>
              <a:rPr lang="en-GB" sz="2800" dirty="0"/>
              <a:t>7</a:t>
            </a:r>
            <a:endParaRPr lang="en-SE" sz="2800" dirty="0"/>
          </a:p>
        </p:txBody>
      </p:sp>
    </p:spTree>
    <p:extLst>
      <p:ext uri="{BB962C8B-B14F-4D97-AF65-F5344CB8AC3E}">
        <p14:creationId xmlns:p14="http://schemas.microsoft.com/office/powerpoint/2010/main" val="579569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5C8FB2C-F45D-49EA-119D-B884664FFDCE}"/>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A32080A3-7F55-C910-5E50-9DF8CC4BD4F7}"/>
              </a:ext>
            </a:extLst>
          </p:cNvPr>
          <p:cNvSpPr>
            <a:spLocks noGrp="1"/>
          </p:cNvSpPr>
          <p:nvPr>
            <p:ph type="title"/>
          </p:nvPr>
        </p:nvSpPr>
        <p:spPr/>
        <p:txBody>
          <a:bodyPr>
            <a:normAutofit/>
          </a:bodyPr>
          <a:lstStyle/>
          <a:p>
            <a:r>
              <a:rPr lang="en-US" dirty="0"/>
              <a:t>Quiz 1 4.2-7b </a:t>
            </a:r>
            <a:r>
              <a:rPr lang="en-GB" dirty="0"/>
              <a:t>Priority Scheduling</a:t>
            </a:r>
            <a:endParaRPr lang="en-SE" dirty="0"/>
          </a:p>
        </p:txBody>
      </p:sp>
      <p:sp>
        <p:nvSpPr>
          <p:cNvPr id="4" name="Slide Number Placeholder 3">
            <a:extLst>
              <a:ext uri="{FF2B5EF4-FFF2-40B4-BE49-F238E27FC236}">
                <a16:creationId xmlns:a16="http://schemas.microsoft.com/office/drawing/2014/main" id="{DC202F52-68E9-56A7-0789-DBCE7663EAA9}"/>
              </a:ext>
            </a:extLst>
          </p:cNvPr>
          <p:cNvSpPr>
            <a:spLocks noGrp="1"/>
          </p:cNvSpPr>
          <p:nvPr>
            <p:ph type="sldNum" sz="quarter" idx="4"/>
          </p:nvPr>
        </p:nvSpPr>
        <p:spPr/>
        <p:txBody>
          <a:bodyPr/>
          <a:lstStyle/>
          <a:p>
            <a:r>
              <a:rPr lang="en-US"/>
              <a:t>Network Layer: 4-</a:t>
            </a:r>
            <a:fld id="{C4204591-24BD-A542-B9D5-F8D8A88D2FEE}" type="slidenum">
              <a:rPr lang="en-US" smtClean="0"/>
              <a:pPr/>
              <a:t>27</a:t>
            </a:fld>
            <a:endParaRPr lang="en-US" dirty="0"/>
          </a:p>
        </p:txBody>
      </p:sp>
      <p:sp>
        <p:nvSpPr>
          <p:cNvPr id="5" name="Slide Number Placeholder 3">
            <a:extLst>
              <a:ext uri="{FF2B5EF4-FFF2-40B4-BE49-F238E27FC236}">
                <a16:creationId xmlns:a16="http://schemas.microsoft.com/office/drawing/2014/main" id="{8C4922B9-A324-C163-3103-F11EB1F35A2D}"/>
              </a:ext>
            </a:extLst>
          </p:cNvPr>
          <p:cNvSpPr txBox="1">
            <a:spLocks/>
          </p:cNvSpPr>
          <p:nvPr/>
        </p:nvSpPr>
        <p:spPr>
          <a:xfrm>
            <a:off x="3882072" y="810767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Network Layer: 4-</a:t>
            </a:r>
            <a:fld id="{C4204591-24BD-A542-B9D5-F8D8A88D2FEE}" type="slidenum">
              <a:rPr lang="en-US" smtClean="0"/>
              <a:pPr/>
              <a:t>27</a:t>
            </a:fld>
            <a:endParaRPr lang="en-US" dirty="0"/>
          </a:p>
        </p:txBody>
      </p:sp>
      <p:pic>
        <p:nvPicPr>
          <p:cNvPr id="7" name="Picture 6">
            <a:extLst>
              <a:ext uri="{FF2B5EF4-FFF2-40B4-BE49-F238E27FC236}">
                <a16:creationId xmlns:a16="http://schemas.microsoft.com/office/drawing/2014/main" id="{418E2128-0D1A-38D7-EC5D-A89172549866}"/>
              </a:ext>
            </a:extLst>
          </p:cNvPr>
          <p:cNvPicPr>
            <a:picLocks noChangeAspect="1"/>
          </p:cNvPicPr>
          <p:nvPr/>
        </p:nvPicPr>
        <p:blipFill>
          <a:blip r:embed="rId2"/>
          <a:stretch>
            <a:fillRect/>
          </a:stretch>
        </p:blipFill>
        <p:spPr>
          <a:xfrm>
            <a:off x="394217" y="1704314"/>
            <a:ext cx="6042189" cy="2295664"/>
          </a:xfrm>
          <a:prstGeom prst="rect">
            <a:avLst/>
          </a:prstGeom>
        </p:spPr>
      </p:pic>
      <p:sp>
        <p:nvSpPr>
          <p:cNvPr id="22" name="TextBox 75">
            <a:extLst>
              <a:ext uri="{FF2B5EF4-FFF2-40B4-BE49-F238E27FC236}">
                <a16:creationId xmlns:a16="http://schemas.microsoft.com/office/drawing/2014/main" id="{2FE8747E-AFF6-BB5A-48AF-D0E2B3723D4F}"/>
              </a:ext>
            </a:extLst>
          </p:cNvPr>
          <p:cNvSpPr txBox="1">
            <a:spLocks noChangeArrowheads="1"/>
          </p:cNvSpPr>
          <p:nvPr/>
        </p:nvSpPr>
        <p:spPr bwMode="auto">
          <a:xfrm>
            <a:off x="2341890" y="280079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23" name="TextBox 75">
            <a:extLst>
              <a:ext uri="{FF2B5EF4-FFF2-40B4-BE49-F238E27FC236}">
                <a16:creationId xmlns:a16="http://schemas.microsoft.com/office/drawing/2014/main" id="{B1C41CA0-ABE2-322B-AF17-6AB058A3B446}"/>
              </a:ext>
            </a:extLst>
          </p:cNvPr>
          <p:cNvSpPr txBox="1">
            <a:spLocks noChangeArrowheads="1"/>
          </p:cNvSpPr>
          <p:nvPr/>
        </p:nvSpPr>
        <p:spPr bwMode="auto">
          <a:xfrm>
            <a:off x="2792152" y="280079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24" name="TextBox 75">
            <a:extLst>
              <a:ext uri="{FF2B5EF4-FFF2-40B4-BE49-F238E27FC236}">
                <a16:creationId xmlns:a16="http://schemas.microsoft.com/office/drawing/2014/main" id="{455B9B98-3D2D-4013-0D8F-B88F0E9E0A81}"/>
              </a:ext>
            </a:extLst>
          </p:cNvPr>
          <p:cNvSpPr txBox="1">
            <a:spLocks noChangeArrowheads="1"/>
          </p:cNvSpPr>
          <p:nvPr/>
        </p:nvSpPr>
        <p:spPr bwMode="auto">
          <a:xfrm>
            <a:off x="3253391" y="280079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25" name="TextBox 75">
            <a:extLst>
              <a:ext uri="{FF2B5EF4-FFF2-40B4-BE49-F238E27FC236}">
                <a16:creationId xmlns:a16="http://schemas.microsoft.com/office/drawing/2014/main" id="{4DC6D862-AB26-6060-8A42-273979C069D0}"/>
              </a:ext>
            </a:extLst>
          </p:cNvPr>
          <p:cNvSpPr txBox="1">
            <a:spLocks noChangeArrowheads="1"/>
          </p:cNvSpPr>
          <p:nvPr/>
        </p:nvSpPr>
        <p:spPr bwMode="auto">
          <a:xfrm>
            <a:off x="3732601" y="280079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26" name="TextBox 75">
            <a:extLst>
              <a:ext uri="{FF2B5EF4-FFF2-40B4-BE49-F238E27FC236}">
                <a16:creationId xmlns:a16="http://schemas.microsoft.com/office/drawing/2014/main" id="{2BE51BA6-B903-1C13-BF70-2E38BBACFFE2}"/>
              </a:ext>
            </a:extLst>
          </p:cNvPr>
          <p:cNvSpPr txBox="1">
            <a:spLocks noChangeArrowheads="1"/>
          </p:cNvSpPr>
          <p:nvPr/>
        </p:nvSpPr>
        <p:spPr bwMode="auto">
          <a:xfrm>
            <a:off x="4172396" y="280079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27" name="TextBox 75">
            <a:extLst>
              <a:ext uri="{FF2B5EF4-FFF2-40B4-BE49-F238E27FC236}">
                <a16:creationId xmlns:a16="http://schemas.microsoft.com/office/drawing/2014/main" id="{DE1DC025-C289-DB85-9E1F-47D0BC335EB0}"/>
              </a:ext>
            </a:extLst>
          </p:cNvPr>
          <p:cNvSpPr txBox="1">
            <a:spLocks noChangeArrowheads="1"/>
          </p:cNvSpPr>
          <p:nvPr/>
        </p:nvSpPr>
        <p:spPr bwMode="auto">
          <a:xfrm>
            <a:off x="5113086" y="280079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28" name="TextBox 75">
            <a:extLst>
              <a:ext uri="{FF2B5EF4-FFF2-40B4-BE49-F238E27FC236}">
                <a16:creationId xmlns:a16="http://schemas.microsoft.com/office/drawing/2014/main" id="{4303A4D6-213F-0C7D-73AC-CDE837301365}"/>
              </a:ext>
            </a:extLst>
          </p:cNvPr>
          <p:cNvSpPr txBox="1">
            <a:spLocks noChangeArrowheads="1"/>
          </p:cNvSpPr>
          <p:nvPr/>
        </p:nvSpPr>
        <p:spPr bwMode="auto">
          <a:xfrm>
            <a:off x="5605805" y="280079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37" name="Content Placeholder 1">
            <a:extLst>
              <a:ext uri="{FF2B5EF4-FFF2-40B4-BE49-F238E27FC236}">
                <a16:creationId xmlns:a16="http://schemas.microsoft.com/office/drawing/2014/main" id="{D6F8BBA5-C671-0DDD-933E-10D42F880496}"/>
              </a:ext>
            </a:extLst>
          </p:cNvPr>
          <p:cNvSpPr txBox="1">
            <a:spLocks/>
          </p:cNvSpPr>
          <p:nvPr/>
        </p:nvSpPr>
        <p:spPr>
          <a:xfrm>
            <a:off x="6338390" y="1599740"/>
            <a:ext cx="5282673" cy="4269431"/>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Time 0: </a:t>
            </a:r>
            <a:r>
              <a:rPr lang="en-GB" dirty="0">
                <a:solidFill>
                  <a:srgbClr val="FF0000"/>
                </a:solidFill>
              </a:rPr>
              <a:t>1</a:t>
            </a:r>
            <a:r>
              <a:rPr lang="en-GB" dirty="0"/>
              <a:t>, </a:t>
            </a:r>
            <a:r>
              <a:rPr lang="en-GB" dirty="0">
                <a:solidFill>
                  <a:srgbClr val="FF0000"/>
                </a:solidFill>
              </a:rPr>
              <a:t>2</a:t>
            </a:r>
            <a:r>
              <a:rPr lang="en-GB" dirty="0"/>
              <a:t> in queue, transmit </a:t>
            </a:r>
            <a:r>
              <a:rPr lang="en-GB" dirty="0">
                <a:solidFill>
                  <a:srgbClr val="FF0000"/>
                </a:solidFill>
              </a:rPr>
              <a:t>1</a:t>
            </a:r>
          </a:p>
          <a:p>
            <a:pPr lvl="1"/>
            <a:r>
              <a:rPr lang="en-GB" dirty="0"/>
              <a:t>FCFS within same priority</a:t>
            </a:r>
          </a:p>
          <a:p>
            <a:r>
              <a:rPr lang="en-GB" dirty="0"/>
              <a:t>Time 1: </a:t>
            </a:r>
            <a:r>
              <a:rPr lang="en-GB" dirty="0">
                <a:solidFill>
                  <a:srgbClr val="FF0000"/>
                </a:solidFill>
              </a:rPr>
              <a:t>2</a:t>
            </a:r>
            <a:r>
              <a:rPr lang="en-GB" dirty="0"/>
              <a:t>, </a:t>
            </a:r>
            <a:r>
              <a:rPr lang="en-GB" dirty="0">
                <a:solidFill>
                  <a:srgbClr val="00B050"/>
                </a:solidFill>
              </a:rPr>
              <a:t>3</a:t>
            </a:r>
            <a:r>
              <a:rPr lang="en-GB" dirty="0"/>
              <a:t> in queue, transmit </a:t>
            </a:r>
            <a:r>
              <a:rPr lang="en-GB" dirty="0">
                <a:solidFill>
                  <a:srgbClr val="FF0000"/>
                </a:solidFill>
              </a:rPr>
              <a:t>2</a:t>
            </a:r>
          </a:p>
          <a:p>
            <a:r>
              <a:rPr lang="en-GB" dirty="0"/>
              <a:t>Time 2: </a:t>
            </a:r>
            <a:r>
              <a:rPr lang="en-GB" dirty="0">
                <a:solidFill>
                  <a:srgbClr val="00B050"/>
                </a:solidFill>
              </a:rPr>
              <a:t>3</a:t>
            </a:r>
            <a:r>
              <a:rPr lang="en-GB" dirty="0"/>
              <a:t>, </a:t>
            </a:r>
            <a:r>
              <a:rPr lang="en-GB" dirty="0">
                <a:solidFill>
                  <a:srgbClr val="00B050"/>
                </a:solidFill>
              </a:rPr>
              <a:t>4</a:t>
            </a:r>
            <a:r>
              <a:rPr lang="en-GB" dirty="0"/>
              <a:t> in queue, transmit </a:t>
            </a:r>
            <a:r>
              <a:rPr lang="en-GB" dirty="0">
                <a:solidFill>
                  <a:srgbClr val="00B050"/>
                </a:solidFill>
              </a:rPr>
              <a:t>3</a:t>
            </a:r>
          </a:p>
          <a:p>
            <a:pPr lvl="1"/>
            <a:r>
              <a:rPr lang="en-GB" dirty="0"/>
              <a:t>FCFS within same priority</a:t>
            </a:r>
          </a:p>
          <a:p>
            <a:r>
              <a:rPr lang="en-GB" dirty="0"/>
              <a:t>Time 3: </a:t>
            </a:r>
            <a:r>
              <a:rPr lang="en-GB" dirty="0">
                <a:solidFill>
                  <a:srgbClr val="00B050"/>
                </a:solidFill>
              </a:rPr>
              <a:t>4</a:t>
            </a:r>
            <a:r>
              <a:rPr lang="en-GB" dirty="0"/>
              <a:t>, </a:t>
            </a:r>
            <a:r>
              <a:rPr lang="en-GB" dirty="0">
                <a:solidFill>
                  <a:srgbClr val="FF0000"/>
                </a:solidFill>
              </a:rPr>
              <a:t>5</a:t>
            </a:r>
            <a:r>
              <a:rPr lang="en-GB" dirty="0"/>
              <a:t> in queue, transmit </a:t>
            </a:r>
            <a:r>
              <a:rPr lang="en-GB" dirty="0">
                <a:solidFill>
                  <a:srgbClr val="FF0000"/>
                </a:solidFill>
              </a:rPr>
              <a:t>5</a:t>
            </a:r>
          </a:p>
          <a:p>
            <a:r>
              <a:rPr lang="en-GB" dirty="0"/>
              <a:t>Time 4: </a:t>
            </a:r>
            <a:r>
              <a:rPr lang="en-GB" dirty="0">
                <a:solidFill>
                  <a:srgbClr val="00B050"/>
                </a:solidFill>
              </a:rPr>
              <a:t>4</a:t>
            </a:r>
            <a:r>
              <a:rPr lang="en-GB" dirty="0"/>
              <a:t> in queue, transmit </a:t>
            </a:r>
            <a:r>
              <a:rPr lang="en-GB" dirty="0">
                <a:solidFill>
                  <a:srgbClr val="00B050"/>
                </a:solidFill>
              </a:rPr>
              <a:t>4</a:t>
            </a:r>
          </a:p>
          <a:p>
            <a:r>
              <a:rPr lang="en-GB" dirty="0"/>
              <a:t>Time 6: </a:t>
            </a:r>
            <a:r>
              <a:rPr lang="en-GB" dirty="0">
                <a:solidFill>
                  <a:srgbClr val="00B050"/>
                </a:solidFill>
              </a:rPr>
              <a:t>6</a:t>
            </a:r>
            <a:r>
              <a:rPr lang="en-GB" dirty="0"/>
              <a:t>, </a:t>
            </a:r>
            <a:r>
              <a:rPr lang="en-GB" dirty="0">
                <a:solidFill>
                  <a:srgbClr val="FF0000"/>
                </a:solidFill>
              </a:rPr>
              <a:t>7</a:t>
            </a:r>
            <a:r>
              <a:rPr lang="en-GB" dirty="0"/>
              <a:t> in queue, transmit </a:t>
            </a:r>
            <a:r>
              <a:rPr lang="en-GB" dirty="0">
                <a:solidFill>
                  <a:srgbClr val="FF0000"/>
                </a:solidFill>
              </a:rPr>
              <a:t>7</a:t>
            </a:r>
          </a:p>
          <a:p>
            <a:r>
              <a:rPr lang="en-GB" dirty="0"/>
              <a:t>Time 7: </a:t>
            </a:r>
            <a:r>
              <a:rPr lang="en-GB" dirty="0">
                <a:solidFill>
                  <a:srgbClr val="00B050"/>
                </a:solidFill>
              </a:rPr>
              <a:t>6</a:t>
            </a:r>
            <a:r>
              <a:rPr lang="en-GB" dirty="0"/>
              <a:t> in queue, transmit </a:t>
            </a:r>
            <a:r>
              <a:rPr lang="en-GB" dirty="0">
                <a:solidFill>
                  <a:srgbClr val="00B050"/>
                </a:solidFill>
              </a:rPr>
              <a:t>6</a:t>
            </a:r>
            <a:endParaRPr lang="en-SE" dirty="0"/>
          </a:p>
        </p:txBody>
      </p:sp>
      <p:sp>
        <p:nvSpPr>
          <p:cNvPr id="6" name="TextBox 5">
            <a:extLst>
              <a:ext uri="{FF2B5EF4-FFF2-40B4-BE49-F238E27FC236}">
                <a16:creationId xmlns:a16="http://schemas.microsoft.com/office/drawing/2014/main" id="{0A56F85D-A0E8-D059-DB0E-C5A76D5B3DFD}"/>
              </a:ext>
            </a:extLst>
          </p:cNvPr>
          <p:cNvSpPr txBox="1"/>
          <p:nvPr/>
        </p:nvSpPr>
        <p:spPr>
          <a:xfrm>
            <a:off x="2531149" y="5094399"/>
            <a:ext cx="1975419" cy="523220"/>
          </a:xfrm>
          <a:prstGeom prst="rect">
            <a:avLst/>
          </a:prstGeom>
          <a:noFill/>
        </p:spPr>
        <p:txBody>
          <a:bodyPr wrap="square">
            <a:spAutoFit/>
          </a:bodyPr>
          <a:lstStyle/>
          <a:p>
            <a:pPr algn="l"/>
            <a:r>
              <a:rPr lang="en-SE" sz="2800" dirty="0"/>
              <a:t>1 2 3 5 4 7 6</a:t>
            </a:r>
          </a:p>
        </p:txBody>
      </p:sp>
      <p:sp>
        <p:nvSpPr>
          <p:cNvPr id="8" name="TextBox 7">
            <a:extLst>
              <a:ext uri="{FF2B5EF4-FFF2-40B4-BE49-F238E27FC236}">
                <a16:creationId xmlns:a16="http://schemas.microsoft.com/office/drawing/2014/main" id="{B4071F25-5CFD-0C65-DD72-CB47FFDC8D35}"/>
              </a:ext>
            </a:extLst>
          </p:cNvPr>
          <p:cNvSpPr txBox="1"/>
          <p:nvPr/>
        </p:nvSpPr>
        <p:spPr>
          <a:xfrm>
            <a:off x="10156399" y="48812"/>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
        <p:nvSpPr>
          <p:cNvPr id="9" name="TextBox 75">
            <a:extLst>
              <a:ext uri="{FF2B5EF4-FFF2-40B4-BE49-F238E27FC236}">
                <a16:creationId xmlns:a16="http://schemas.microsoft.com/office/drawing/2014/main" id="{0AC4C4F7-BF2C-0EC8-803D-A34CEFF15F2B}"/>
              </a:ext>
            </a:extLst>
          </p:cNvPr>
          <p:cNvSpPr txBox="1">
            <a:spLocks noChangeArrowheads="1"/>
          </p:cNvSpPr>
          <p:nvPr/>
        </p:nvSpPr>
        <p:spPr bwMode="auto">
          <a:xfrm>
            <a:off x="2563805" y="38996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10" name="TextBox 75">
            <a:extLst>
              <a:ext uri="{FF2B5EF4-FFF2-40B4-BE49-F238E27FC236}">
                <a16:creationId xmlns:a16="http://schemas.microsoft.com/office/drawing/2014/main" id="{B7330F08-BB79-174B-12A1-EDFCD4EC5FE6}"/>
              </a:ext>
            </a:extLst>
          </p:cNvPr>
          <p:cNvSpPr txBox="1">
            <a:spLocks noChangeArrowheads="1"/>
          </p:cNvSpPr>
          <p:nvPr/>
        </p:nvSpPr>
        <p:spPr bwMode="auto">
          <a:xfrm>
            <a:off x="3014067" y="38996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11" name="TextBox 75">
            <a:extLst>
              <a:ext uri="{FF2B5EF4-FFF2-40B4-BE49-F238E27FC236}">
                <a16:creationId xmlns:a16="http://schemas.microsoft.com/office/drawing/2014/main" id="{A0168836-E884-3C03-3A7C-DC4CBD79B67D}"/>
              </a:ext>
            </a:extLst>
          </p:cNvPr>
          <p:cNvSpPr txBox="1">
            <a:spLocks noChangeArrowheads="1"/>
          </p:cNvSpPr>
          <p:nvPr/>
        </p:nvSpPr>
        <p:spPr bwMode="auto">
          <a:xfrm>
            <a:off x="3475306" y="38996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2" name="TextBox 75">
            <a:extLst>
              <a:ext uri="{FF2B5EF4-FFF2-40B4-BE49-F238E27FC236}">
                <a16:creationId xmlns:a16="http://schemas.microsoft.com/office/drawing/2014/main" id="{ADC587C5-899F-A3F4-B5D3-2E0B2B4B30FE}"/>
              </a:ext>
            </a:extLst>
          </p:cNvPr>
          <p:cNvSpPr txBox="1">
            <a:spLocks noChangeArrowheads="1"/>
          </p:cNvSpPr>
          <p:nvPr/>
        </p:nvSpPr>
        <p:spPr bwMode="auto">
          <a:xfrm>
            <a:off x="3954516" y="38996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13" name="TextBox 75">
            <a:extLst>
              <a:ext uri="{FF2B5EF4-FFF2-40B4-BE49-F238E27FC236}">
                <a16:creationId xmlns:a16="http://schemas.microsoft.com/office/drawing/2014/main" id="{2EF3BD00-356C-FEED-1C67-6B92524E0A93}"/>
              </a:ext>
            </a:extLst>
          </p:cNvPr>
          <p:cNvSpPr txBox="1">
            <a:spLocks noChangeArrowheads="1"/>
          </p:cNvSpPr>
          <p:nvPr/>
        </p:nvSpPr>
        <p:spPr bwMode="auto">
          <a:xfrm>
            <a:off x="4394311" y="38996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14" name="TextBox 75">
            <a:extLst>
              <a:ext uri="{FF2B5EF4-FFF2-40B4-BE49-F238E27FC236}">
                <a16:creationId xmlns:a16="http://schemas.microsoft.com/office/drawing/2014/main" id="{2B2BE43D-D969-55AF-9B4A-2427958F9DF4}"/>
              </a:ext>
            </a:extLst>
          </p:cNvPr>
          <p:cNvSpPr txBox="1">
            <a:spLocks noChangeArrowheads="1"/>
          </p:cNvSpPr>
          <p:nvPr/>
        </p:nvSpPr>
        <p:spPr bwMode="auto">
          <a:xfrm>
            <a:off x="5335001" y="38996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15" name="TextBox 75">
            <a:extLst>
              <a:ext uri="{FF2B5EF4-FFF2-40B4-BE49-F238E27FC236}">
                <a16:creationId xmlns:a16="http://schemas.microsoft.com/office/drawing/2014/main" id="{CAC7246F-81B4-46D4-B29F-2344162CE748}"/>
              </a:ext>
            </a:extLst>
          </p:cNvPr>
          <p:cNvSpPr txBox="1">
            <a:spLocks noChangeArrowheads="1"/>
          </p:cNvSpPr>
          <p:nvPr/>
        </p:nvSpPr>
        <p:spPr bwMode="auto">
          <a:xfrm>
            <a:off x="5827720" y="38996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Tree>
    <p:extLst>
      <p:ext uri="{BB962C8B-B14F-4D97-AF65-F5344CB8AC3E}">
        <p14:creationId xmlns:p14="http://schemas.microsoft.com/office/powerpoint/2010/main" val="9921658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0EFCCC-6E94-A751-BD4A-642390B397CC}"/>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C6FF88A8-3D13-D151-9BA5-4E73793CA8F5}"/>
              </a:ext>
            </a:extLst>
          </p:cNvPr>
          <p:cNvSpPr>
            <a:spLocks noGrp="1"/>
          </p:cNvSpPr>
          <p:nvPr>
            <p:ph type="title"/>
          </p:nvPr>
        </p:nvSpPr>
        <p:spPr>
          <a:xfrm>
            <a:off x="838200" y="451821"/>
            <a:ext cx="5730240" cy="894622"/>
          </a:xfrm>
        </p:spPr>
        <p:txBody>
          <a:bodyPr>
            <a:normAutofit fontScale="90000"/>
          </a:bodyPr>
          <a:lstStyle/>
          <a:p>
            <a:r>
              <a:rPr lang="en-US" dirty="0"/>
              <a:t>Quiz 1 4.2-7c </a:t>
            </a:r>
            <a:r>
              <a:rPr lang="en-US" altLang="zh-CN" sz="4400" dirty="0"/>
              <a:t>Round Robin Scheduling</a:t>
            </a:r>
            <a:endParaRPr lang="en-SE" dirty="0"/>
          </a:p>
        </p:txBody>
      </p:sp>
      <p:sp>
        <p:nvSpPr>
          <p:cNvPr id="4" name="Slide Number Placeholder 3">
            <a:extLst>
              <a:ext uri="{FF2B5EF4-FFF2-40B4-BE49-F238E27FC236}">
                <a16:creationId xmlns:a16="http://schemas.microsoft.com/office/drawing/2014/main" id="{0A583215-E3BC-E749-892C-B9DAC9FB6909}"/>
              </a:ext>
            </a:extLst>
          </p:cNvPr>
          <p:cNvSpPr>
            <a:spLocks noGrp="1"/>
          </p:cNvSpPr>
          <p:nvPr>
            <p:ph type="sldNum" sz="quarter" idx="4"/>
          </p:nvPr>
        </p:nvSpPr>
        <p:spPr/>
        <p:txBody>
          <a:bodyPr/>
          <a:lstStyle/>
          <a:p>
            <a:r>
              <a:rPr lang="en-US"/>
              <a:t>Network Layer: 4-</a:t>
            </a:r>
            <a:fld id="{C4204591-24BD-A542-B9D5-F8D8A88D2FEE}" type="slidenum">
              <a:rPr lang="en-US" smtClean="0"/>
              <a:pPr/>
              <a:t>28</a:t>
            </a:fld>
            <a:endParaRPr lang="en-US" dirty="0"/>
          </a:p>
        </p:txBody>
      </p:sp>
      <p:sp>
        <p:nvSpPr>
          <p:cNvPr id="14" name="Content Placeholder 1">
            <a:extLst>
              <a:ext uri="{FF2B5EF4-FFF2-40B4-BE49-F238E27FC236}">
                <a16:creationId xmlns:a16="http://schemas.microsoft.com/office/drawing/2014/main" id="{0DB94459-7371-DEEA-CA3B-E9C0A4C97DF4}"/>
              </a:ext>
            </a:extLst>
          </p:cNvPr>
          <p:cNvSpPr txBox="1">
            <a:spLocks/>
          </p:cNvSpPr>
          <p:nvPr/>
        </p:nvSpPr>
        <p:spPr>
          <a:xfrm>
            <a:off x="6338390" y="365760"/>
            <a:ext cx="5282673" cy="6364649"/>
          </a:xfrm>
          <a:prstGeom prst="rect">
            <a:avLst/>
          </a:prstGeom>
        </p:spPr>
        <p:txBody>
          <a:bodyPr vert="horz" lIns="91440" tIns="45720" rIns="91440" bIns="45720" rtlCol="0">
            <a:normAutofit fontScale="62500" lnSpcReduction="2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Assume a round-robin scheduling cycle begins with </a:t>
            </a:r>
            <a:r>
              <a:rPr lang="en-GB" dirty="0">
                <a:solidFill>
                  <a:srgbClr val="FF0000"/>
                </a:solidFill>
              </a:rPr>
              <a:t>re</a:t>
            </a:r>
            <a:r>
              <a:rPr lang="en-US" altLang="zh-CN" dirty="0">
                <a:solidFill>
                  <a:srgbClr val="FF0000"/>
                </a:solidFill>
              </a:rPr>
              <a:t>d</a:t>
            </a:r>
            <a:r>
              <a:rPr lang="en-GB" dirty="0"/>
              <a:t> packets.</a:t>
            </a:r>
            <a:r>
              <a:rPr lang="en-GB" altLang="zh-CN" sz="2800" dirty="0"/>
              <a:t> i.e., </a:t>
            </a:r>
            <a:r>
              <a:rPr lang="en-US" altLang="zh-CN" sz="2800" dirty="0"/>
              <a:t>(</a:t>
            </a:r>
            <a:r>
              <a:rPr lang="en-US" altLang="zh-CN" sz="2800" dirty="0">
                <a:solidFill>
                  <a:srgbClr val="FF0000"/>
                </a:solidFill>
              </a:rPr>
              <a:t>red</a:t>
            </a:r>
            <a:r>
              <a:rPr lang="en-US" altLang="zh-CN" sz="2800" dirty="0"/>
              <a:t>, </a:t>
            </a:r>
            <a:r>
              <a:rPr lang="en-US" altLang="zh-CN" sz="2800" dirty="0">
                <a:solidFill>
                  <a:srgbClr val="00B050"/>
                </a:solidFill>
              </a:rPr>
              <a:t>green</a:t>
            </a:r>
            <a:r>
              <a:rPr lang="en-US" altLang="zh-CN" sz="2800" dirty="0"/>
              <a:t>) in each round</a:t>
            </a:r>
            <a:r>
              <a:rPr lang="en-US" altLang="zh-CN" dirty="0"/>
              <a:t>.</a:t>
            </a:r>
            <a:endParaRPr lang="en-US" altLang="zh-CN" sz="2800" dirty="0"/>
          </a:p>
          <a:p>
            <a:r>
              <a:rPr lang="en-US" altLang="zh-CN" sz="2800" dirty="0"/>
              <a:t>Time 0: </a:t>
            </a:r>
            <a:r>
              <a:rPr lang="en-US" altLang="zh-CN" sz="2800" dirty="0">
                <a:solidFill>
                  <a:srgbClr val="FF0000"/>
                </a:solidFill>
              </a:rPr>
              <a:t>1, 2 </a:t>
            </a:r>
            <a:r>
              <a:rPr lang="en-US" altLang="zh-CN" sz="2800" dirty="0"/>
              <a:t>in queue, transmit </a:t>
            </a:r>
            <a:r>
              <a:rPr lang="en-US" altLang="zh-CN" sz="2800" dirty="0">
                <a:solidFill>
                  <a:srgbClr val="FF0000"/>
                </a:solidFill>
              </a:rPr>
              <a:t>1</a:t>
            </a:r>
          </a:p>
          <a:p>
            <a:pPr lvl="1"/>
            <a:r>
              <a:rPr lang="en-US" altLang="zh-CN" dirty="0"/>
              <a:t>1</a:t>
            </a:r>
            <a:r>
              <a:rPr lang="en-US" altLang="zh-CN" baseline="30000" dirty="0"/>
              <a:t>st</a:t>
            </a:r>
            <a:r>
              <a:rPr lang="en-US" altLang="zh-CN" dirty="0"/>
              <a:t> round of </a:t>
            </a:r>
            <a:r>
              <a:rPr lang="en-US" altLang="zh-CN" sz="2400" dirty="0"/>
              <a:t>(</a:t>
            </a:r>
            <a:r>
              <a:rPr lang="en-US" altLang="zh-CN" sz="2400" dirty="0">
                <a:solidFill>
                  <a:srgbClr val="FF0000"/>
                </a:solidFill>
              </a:rPr>
              <a:t>red</a:t>
            </a:r>
            <a:r>
              <a:rPr lang="en-US" altLang="zh-CN" sz="2400" dirty="0"/>
              <a:t>, </a:t>
            </a:r>
            <a:r>
              <a:rPr lang="en-US" altLang="zh-CN" sz="2400" dirty="0">
                <a:solidFill>
                  <a:srgbClr val="00B050"/>
                </a:solidFill>
              </a:rPr>
              <a:t>green</a:t>
            </a:r>
            <a:r>
              <a:rPr lang="en-US" altLang="zh-CN" sz="2400" dirty="0"/>
              <a:t>)</a:t>
            </a:r>
            <a:endParaRPr lang="en-US" altLang="zh-CN" dirty="0"/>
          </a:p>
          <a:p>
            <a:r>
              <a:rPr lang="en-US" altLang="zh-CN" sz="2800" dirty="0"/>
              <a:t>Time 1: </a:t>
            </a:r>
            <a:r>
              <a:rPr lang="en-US" altLang="zh-CN" sz="2800" dirty="0">
                <a:solidFill>
                  <a:srgbClr val="FF0000"/>
                </a:solidFill>
              </a:rPr>
              <a:t>2</a:t>
            </a:r>
            <a:r>
              <a:rPr lang="en-US" altLang="zh-CN" sz="2800" dirty="0"/>
              <a:t>, </a:t>
            </a:r>
            <a:r>
              <a:rPr lang="en-US" altLang="zh-CN" sz="2800" dirty="0">
                <a:solidFill>
                  <a:schemeClr val="accent6"/>
                </a:solidFill>
              </a:rPr>
              <a:t>3</a:t>
            </a:r>
            <a:r>
              <a:rPr lang="en-US" altLang="zh-CN" sz="2800" dirty="0"/>
              <a:t> in queue, transmit </a:t>
            </a:r>
            <a:r>
              <a:rPr lang="en-US" altLang="zh-CN" sz="2800" dirty="0">
                <a:solidFill>
                  <a:schemeClr val="accent6"/>
                </a:solidFill>
              </a:rPr>
              <a:t>3</a:t>
            </a:r>
            <a:endParaRPr lang="en-US" altLang="zh-CN" sz="2800" dirty="0"/>
          </a:p>
          <a:p>
            <a:pPr lvl="1"/>
            <a:r>
              <a:rPr lang="en-US" altLang="zh-CN" sz="2500" dirty="0"/>
              <a:t>1</a:t>
            </a:r>
            <a:r>
              <a:rPr lang="en-US" altLang="zh-CN" sz="2500" baseline="30000" dirty="0"/>
              <a:t>st</a:t>
            </a:r>
            <a:r>
              <a:rPr lang="en-US" altLang="zh-CN" sz="2500" dirty="0"/>
              <a:t> round of (</a:t>
            </a:r>
            <a:r>
              <a:rPr lang="en-US" altLang="zh-CN" sz="2500" dirty="0">
                <a:solidFill>
                  <a:srgbClr val="FF0000"/>
                </a:solidFill>
              </a:rPr>
              <a:t>red</a:t>
            </a:r>
            <a:r>
              <a:rPr lang="en-US" altLang="zh-CN" sz="2500" dirty="0"/>
              <a:t>, </a:t>
            </a:r>
            <a:r>
              <a:rPr lang="en-US" altLang="zh-CN" sz="2500" dirty="0">
                <a:solidFill>
                  <a:srgbClr val="00B050"/>
                </a:solidFill>
              </a:rPr>
              <a:t>green</a:t>
            </a:r>
            <a:r>
              <a:rPr lang="en-US" altLang="zh-CN" sz="2500" dirty="0"/>
              <a:t>)</a:t>
            </a:r>
          </a:p>
          <a:p>
            <a:r>
              <a:rPr lang="en-US" altLang="zh-CN" sz="2800" dirty="0"/>
              <a:t>Time 2: </a:t>
            </a:r>
            <a:r>
              <a:rPr lang="en-US" altLang="zh-CN" sz="2800" dirty="0">
                <a:solidFill>
                  <a:srgbClr val="FF0000"/>
                </a:solidFill>
              </a:rPr>
              <a:t>2</a:t>
            </a:r>
            <a:r>
              <a:rPr lang="en-US" altLang="zh-CN" sz="2800" dirty="0">
                <a:solidFill>
                  <a:schemeClr val="accent6"/>
                </a:solidFill>
              </a:rPr>
              <a:t>. 4 </a:t>
            </a:r>
            <a:r>
              <a:rPr lang="en-US" altLang="zh-CN" sz="2800" dirty="0"/>
              <a:t>in queue, transmit </a:t>
            </a:r>
            <a:r>
              <a:rPr lang="en-US" altLang="zh-CN" sz="2800" dirty="0">
                <a:solidFill>
                  <a:srgbClr val="FF0000"/>
                </a:solidFill>
              </a:rPr>
              <a:t>2</a:t>
            </a:r>
            <a:endParaRPr lang="en-US" altLang="zh-CN" sz="2800" dirty="0"/>
          </a:p>
          <a:p>
            <a:pPr lvl="1"/>
            <a:r>
              <a:rPr lang="en-US" altLang="zh-CN" sz="2500" dirty="0"/>
              <a:t>2</a:t>
            </a:r>
            <a:r>
              <a:rPr lang="en-US" altLang="zh-CN" sz="2500" baseline="30000" dirty="0"/>
              <a:t>nd</a:t>
            </a:r>
            <a:r>
              <a:rPr lang="en-US" altLang="zh-CN" sz="2500" dirty="0"/>
              <a:t> round of (</a:t>
            </a:r>
            <a:r>
              <a:rPr lang="en-US" altLang="zh-CN" sz="2500" dirty="0">
                <a:solidFill>
                  <a:srgbClr val="FF0000"/>
                </a:solidFill>
              </a:rPr>
              <a:t>red</a:t>
            </a:r>
            <a:r>
              <a:rPr lang="en-US" altLang="zh-CN" sz="2500" dirty="0"/>
              <a:t>, </a:t>
            </a:r>
            <a:r>
              <a:rPr lang="en-US" altLang="zh-CN" sz="2500" dirty="0">
                <a:solidFill>
                  <a:srgbClr val="00B050"/>
                </a:solidFill>
              </a:rPr>
              <a:t>green</a:t>
            </a:r>
            <a:r>
              <a:rPr lang="en-US" altLang="zh-CN" sz="2500" dirty="0"/>
              <a:t>)</a:t>
            </a:r>
          </a:p>
          <a:p>
            <a:r>
              <a:rPr lang="en-US" altLang="zh-CN" sz="2800" dirty="0"/>
              <a:t>Time 3: </a:t>
            </a:r>
            <a:r>
              <a:rPr lang="en-US" altLang="zh-CN" sz="2800" dirty="0">
                <a:solidFill>
                  <a:srgbClr val="00B050"/>
                </a:solidFill>
              </a:rPr>
              <a:t>4</a:t>
            </a:r>
            <a:r>
              <a:rPr lang="en-US" altLang="zh-CN" sz="2800" dirty="0"/>
              <a:t>, </a:t>
            </a:r>
            <a:r>
              <a:rPr lang="en-US" altLang="zh-CN" sz="2800" dirty="0">
                <a:solidFill>
                  <a:srgbClr val="FF0000"/>
                </a:solidFill>
              </a:rPr>
              <a:t>5</a:t>
            </a:r>
            <a:r>
              <a:rPr lang="en-US" altLang="zh-CN" sz="2800" dirty="0"/>
              <a:t> in queue, transmit </a:t>
            </a:r>
            <a:r>
              <a:rPr lang="en-US" altLang="zh-CN" sz="2800" dirty="0">
                <a:solidFill>
                  <a:srgbClr val="00B050"/>
                </a:solidFill>
              </a:rPr>
              <a:t>4</a:t>
            </a:r>
          </a:p>
          <a:p>
            <a:pPr lvl="1"/>
            <a:r>
              <a:rPr lang="en-US" altLang="zh-CN" sz="2500" dirty="0"/>
              <a:t>2</a:t>
            </a:r>
            <a:r>
              <a:rPr lang="en-US" altLang="zh-CN" sz="2500" baseline="30000" dirty="0"/>
              <a:t>nd</a:t>
            </a:r>
            <a:r>
              <a:rPr lang="en-US" altLang="zh-CN" sz="2500" dirty="0"/>
              <a:t> round of (</a:t>
            </a:r>
            <a:r>
              <a:rPr lang="en-US" altLang="zh-CN" sz="2500" dirty="0">
                <a:solidFill>
                  <a:srgbClr val="FF0000"/>
                </a:solidFill>
              </a:rPr>
              <a:t>red</a:t>
            </a:r>
            <a:r>
              <a:rPr lang="en-US" altLang="zh-CN" sz="2500" dirty="0"/>
              <a:t>, </a:t>
            </a:r>
            <a:r>
              <a:rPr lang="en-US" altLang="zh-CN" sz="2500" dirty="0">
                <a:solidFill>
                  <a:srgbClr val="00B050"/>
                </a:solidFill>
              </a:rPr>
              <a:t>green</a:t>
            </a:r>
            <a:r>
              <a:rPr lang="en-US" altLang="zh-CN" sz="2500" dirty="0"/>
              <a:t>)</a:t>
            </a:r>
          </a:p>
          <a:p>
            <a:r>
              <a:rPr lang="en-US" altLang="zh-CN" sz="2800" dirty="0"/>
              <a:t>Time 4: </a:t>
            </a:r>
            <a:r>
              <a:rPr lang="en-US" altLang="zh-CN" sz="2800" dirty="0">
                <a:solidFill>
                  <a:srgbClr val="FF0000"/>
                </a:solidFill>
              </a:rPr>
              <a:t>5</a:t>
            </a:r>
            <a:r>
              <a:rPr lang="en-US" altLang="zh-CN" sz="2800" dirty="0"/>
              <a:t> in queue, transmit 5</a:t>
            </a:r>
          </a:p>
          <a:p>
            <a:pPr lvl="1"/>
            <a:r>
              <a:rPr lang="en-US" altLang="zh-CN" sz="2500" dirty="0"/>
              <a:t>3</a:t>
            </a:r>
            <a:r>
              <a:rPr lang="en-US" altLang="zh-CN" sz="2500" baseline="30000" dirty="0"/>
              <a:t>RD</a:t>
            </a:r>
            <a:r>
              <a:rPr lang="en-US" altLang="zh-CN" sz="2500" dirty="0"/>
              <a:t> round of (</a:t>
            </a:r>
            <a:r>
              <a:rPr lang="en-US" altLang="zh-CN" sz="2500" dirty="0">
                <a:solidFill>
                  <a:srgbClr val="FF0000"/>
                </a:solidFill>
              </a:rPr>
              <a:t>red</a:t>
            </a:r>
            <a:r>
              <a:rPr lang="en-US" altLang="zh-CN" sz="2500" dirty="0"/>
              <a:t>, </a:t>
            </a:r>
            <a:r>
              <a:rPr lang="en-US" altLang="zh-CN" sz="2500" dirty="0">
                <a:solidFill>
                  <a:srgbClr val="00B050"/>
                </a:solidFill>
              </a:rPr>
              <a:t>green</a:t>
            </a:r>
            <a:r>
              <a:rPr lang="en-US" altLang="zh-CN" sz="2500" dirty="0"/>
              <a:t>). Since there is no green packet ready, this round is (</a:t>
            </a:r>
            <a:r>
              <a:rPr lang="en-US" altLang="zh-CN" sz="2500" dirty="0">
                <a:solidFill>
                  <a:srgbClr val="FF0000"/>
                </a:solidFill>
              </a:rPr>
              <a:t>red</a:t>
            </a:r>
            <a:r>
              <a:rPr lang="en-US" altLang="zh-CN" sz="2500" dirty="0"/>
              <a:t>, </a:t>
            </a:r>
            <a:r>
              <a:rPr lang="en-US" altLang="zh-CN" sz="2500" dirty="0">
                <a:solidFill>
                  <a:srgbClr val="00B050"/>
                </a:solidFill>
              </a:rPr>
              <a:t>null</a:t>
            </a:r>
            <a:r>
              <a:rPr lang="en-US" altLang="zh-CN" sz="2500" dirty="0"/>
              <a:t>)</a:t>
            </a:r>
          </a:p>
          <a:p>
            <a:r>
              <a:rPr lang="en-US" altLang="zh-CN" sz="2800" dirty="0"/>
              <a:t>Time 6: </a:t>
            </a:r>
            <a:r>
              <a:rPr lang="en-US" altLang="zh-CN" sz="2800" dirty="0">
                <a:solidFill>
                  <a:schemeClr val="accent6"/>
                </a:solidFill>
              </a:rPr>
              <a:t>6</a:t>
            </a:r>
            <a:r>
              <a:rPr lang="en-US" altLang="zh-CN" sz="2800" dirty="0"/>
              <a:t>, </a:t>
            </a:r>
            <a:r>
              <a:rPr lang="en-US" altLang="zh-CN" sz="2800" dirty="0">
                <a:solidFill>
                  <a:srgbClr val="FF0000"/>
                </a:solidFill>
              </a:rPr>
              <a:t>7</a:t>
            </a:r>
            <a:r>
              <a:rPr lang="en-US" altLang="zh-CN" sz="2800" dirty="0"/>
              <a:t> in queue, transmit </a:t>
            </a:r>
            <a:r>
              <a:rPr lang="en-US" altLang="zh-CN" sz="2800" dirty="0">
                <a:solidFill>
                  <a:srgbClr val="FF0000"/>
                </a:solidFill>
              </a:rPr>
              <a:t>7</a:t>
            </a:r>
          </a:p>
          <a:p>
            <a:pPr lvl="1"/>
            <a:r>
              <a:rPr lang="en-US" altLang="zh-CN" sz="2500" dirty="0"/>
              <a:t>4</a:t>
            </a:r>
            <a:r>
              <a:rPr lang="en-US" altLang="zh-CN" sz="2500" baseline="30000" dirty="0"/>
              <a:t>th</a:t>
            </a:r>
            <a:r>
              <a:rPr lang="zh-CN" altLang="en-US" sz="2500" dirty="0"/>
              <a:t> </a:t>
            </a:r>
            <a:r>
              <a:rPr lang="en-US" altLang="zh-CN" sz="2500" dirty="0"/>
              <a:t>round of (</a:t>
            </a:r>
            <a:r>
              <a:rPr lang="en-US" altLang="zh-CN" sz="2500" dirty="0">
                <a:solidFill>
                  <a:srgbClr val="FF0000"/>
                </a:solidFill>
              </a:rPr>
              <a:t>red</a:t>
            </a:r>
            <a:r>
              <a:rPr lang="en-US" altLang="zh-CN" sz="2500" dirty="0"/>
              <a:t>, </a:t>
            </a:r>
            <a:r>
              <a:rPr lang="en-US" altLang="zh-CN" sz="2500" dirty="0">
                <a:solidFill>
                  <a:srgbClr val="00B050"/>
                </a:solidFill>
              </a:rPr>
              <a:t>green</a:t>
            </a:r>
            <a:r>
              <a:rPr lang="en-US" altLang="zh-CN" sz="2500" dirty="0"/>
              <a:t>)</a:t>
            </a:r>
          </a:p>
          <a:p>
            <a:r>
              <a:rPr lang="en-US" altLang="zh-CN" sz="2800" dirty="0"/>
              <a:t>Time 7: </a:t>
            </a:r>
            <a:r>
              <a:rPr lang="en-US" altLang="zh-CN" sz="2800" dirty="0">
                <a:solidFill>
                  <a:schemeClr val="accent6"/>
                </a:solidFill>
              </a:rPr>
              <a:t>6</a:t>
            </a:r>
            <a:r>
              <a:rPr lang="en-US" altLang="zh-CN" sz="2800" dirty="0"/>
              <a:t> in queue, transmit </a:t>
            </a:r>
            <a:r>
              <a:rPr lang="en-US" altLang="zh-CN" sz="2800" dirty="0">
                <a:solidFill>
                  <a:schemeClr val="accent6"/>
                </a:solidFill>
              </a:rPr>
              <a:t>6</a:t>
            </a:r>
          </a:p>
          <a:p>
            <a:pPr lvl="1"/>
            <a:r>
              <a:rPr lang="en-US" altLang="zh-CN" sz="2500" dirty="0"/>
              <a:t>4</a:t>
            </a:r>
            <a:r>
              <a:rPr lang="en-US" altLang="zh-CN" sz="2500" baseline="30000" dirty="0"/>
              <a:t>th</a:t>
            </a:r>
            <a:r>
              <a:rPr lang="zh-CN" altLang="en-US" sz="2500" dirty="0"/>
              <a:t> </a:t>
            </a:r>
            <a:r>
              <a:rPr lang="en-US" altLang="zh-CN" sz="2500" dirty="0"/>
              <a:t>round of (</a:t>
            </a:r>
            <a:r>
              <a:rPr lang="en-US" altLang="zh-CN" sz="2500" dirty="0">
                <a:solidFill>
                  <a:srgbClr val="FF0000"/>
                </a:solidFill>
              </a:rPr>
              <a:t>red</a:t>
            </a:r>
            <a:r>
              <a:rPr lang="en-US" altLang="zh-CN" sz="2500" dirty="0"/>
              <a:t>, </a:t>
            </a:r>
            <a:r>
              <a:rPr lang="en-US" altLang="zh-CN" sz="2500" dirty="0">
                <a:solidFill>
                  <a:srgbClr val="00B050"/>
                </a:solidFill>
              </a:rPr>
              <a:t>green</a:t>
            </a:r>
            <a:r>
              <a:rPr lang="en-US" altLang="zh-CN" sz="2500" dirty="0"/>
              <a:t>)</a:t>
            </a:r>
          </a:p>
          <a:p>
            <a:r>
              <a:rPr lang="en-US" altLang="zh-CN" dirty="0"/>
              <a:t>Summary</a:t>
            </a:r>
            <a:r>
              <a:rPr lang="en-GB" altLang="zh-CN" dirty="0"/>
              <a:t>:</a:t>
            </a:r>
            <a:endParaRPr lang="en-US" altLang="zh-CN" dirty="0"/>
          </a:p>
          <a:p>
            <a:r>
              <a:rPr lang="en-GB" dirty="0"/>
              <a:t>Times 0-1: </a:t>
            </a:r>
            <a:r>
              <a:rPr lang="en-US" altLang="zh-CN" dirty="0"/>
              <a:t>1</a:t>
            </a:r>
            <a:r>
              <a:rPr lang="en-US" altLang="zh-CN" baseline="30000" dirty="0"/>
              <a:t>st</a:t>
            </a:r>
            <a:r>
              <a:rPr lang="en-US" altLang="zh-CN" dirty="0"/>
              <a:t> round: (</a:t>
            </a:r>
            <a:r>
              <a:rPr lang="en-US" altLang="zh-CN" dirty="0">
                <a:solidFill>
                  <a:srgbClr val="FF0000"/>
                </a:solidFill>
              </a:rPr>
              <a:t>1</a:t>
            </a:r>
            <a:r>
              <a:rPr lang="en-US" altLang="zh-CN" dirty="0"/>
              <a:t>, </a:t>
            </a:r>
            <a:r>
              <a:rPr lang="en-US" altLang="zh-CN" dirty="0">
                <a:solidFill>
                  <a:srgbClr val="00B050"/>
                </a:solidFill>
              </a:rPr>
              <a:t>3</a:t>
            </a:r>
            <a:r>
              <a:rPr lang="en-US" altLang="zh-CN" dirty="0"/>
              <a:t>)</a:t>
            </a:r>
          </a:p>
          <a:p>
            <a:r>
              <a:rPr lang="en-US" altLang="zh-CN" dirty="0"/>
              <a:t>Times 2-3: 2</a:t>
            </a:r>
            <a:r>
              <a:rPr lang="en-US" altLang="zh-CN" baseline="30000" dirty="0"/>
              <a:t>nd</a:t>
            </a:r>
            <a:r>
              <a:rPr lang="en-US" altLang="zh-CN" dirty="0"/>
              <a:t> round: (</a:t>
            </a:r>
            <a:r>
              <a:rPr lang="en-US" altLang="zh-CN" dirty="0">
                <a:solidFill>
                  <a:srgbClr val="FF0000"/>
                </a:solidFill>
              </a:rPr>
              <a:t>2</a:t>
            </a:r>
            <a:r>
              <a:rPr lang="en-US" altLang="zh-CN" dirty="0"/>
              <a:t>, </a:t>
            </a:r>
            <a:r>
              <a:rPr lang="en-US" altLang="zh-CN" dirty="0">
                <a:solidFill>
                  <a:srgbClr val="00B050"/>
                </a:solidFill>
              </a:rPr>
              <a:t>4</a:t>
            </a:r>
            <a:r>
              <a:rPr lang="en-US" altLang="zh-CN" dirty="0"/>
              <a:t>)</a:t>
            </a:r>
          </a:p>
          <a:p>
            <a:r>
              <a:rPr lang="en-US" altLang="zh-CN" dirty="0"/>
              <a:t>Time 4: 3</a:t>
            </a:r>
            <a:r>
              <a:rPr lang="en-US" altLang="zh-CN" baseline="30000" dirty="0"/>
              <a:t>rd</a:t>
            </a:r>
            <a:r>
              <a:rPr lang="en-US" altLang="zh-CN" dirty="0"/>
              <a:t> round: (</a:t>
            </a:r>
            <a:r>
              <a:rPr lang="en-US" altLang="zh-CN" dirty="0">
                <a:solidFill>
                  <a:srgbClr val="FF0000"/>
                </a:solidFill>
              </a:rPr>
              <a:t>5</a:t>
            </a:r>
            <a:r>
              <a:rPr lang="en-US" altLang="zh-CN" dirty="0"/>
              <a:t>, </a:t>
            </a:r>
            <a:r>
              <a:rPr lang="en-US" altLang="zh-CN" dirty="0">
                <a:solidFill>
                  <a:srgbClr val="00B050"/>
                </a:solidFill>
              </a:rPr>
              <a:t>null</a:t>
            </a:r>
            <a:r>
              <a:rPr lang="en-US" altLang="zh-CN" dirty="0"/>
              <a:t>)</a:t>
            </a:r>
          </a:p>
          <a:p>
            <a:pPr lvl="1"/>
            <a:r>
              <a:rPr lang="en-US" altLang="zh-CN" dirty="0"/>
              <a:t>No green packets ready</a:t>
            </a:r>
          </a:p>
          <a:p>
            <a:r>
              <a:rPr lang="en-US" altLang="zh-CN" dirty="0"/>
              <a:t>Times 6-7: 4</a:t>
            </a:r>
            <a:r>
              <a:rPr lang="en-US" altLang="zh-CN" baseline="30000" dirty="0"/>
              <a:t>th</a:t>
            </a:r>
            <a:r>
              <a:rPr lang="en-US" altLang="zh-CN" dirty="0"/>
              <a:t> round: (</a:t>
            </a:r>
            <a:r>
              <a:rPr lang="en-US" altLang="zh-CN" dirty="0">
                <a:solidFill>
                  <a:srgbClr val="FF0000"/>
                </a:solidFill>
              </a:rPr>
              <a:t>7</a:t>
            </a:r>
            <a:r>
              <a:rPr lang="en-US" altLang="zh-CN" dirty="0"/>
              <a:t>, </a:t>
            </a:r>
            <a:r>
              <a:rPr lang="en-US" altLang="zh-CN" dirty="0">
                <a:solidFill>
                  <a:srgbClr val="00B050"/>
                </a:solidFill>
              </a:rPr>
              <a:t>6</a:t>
            </a:r>
            <a:r>
              <a:rPr lang="en-US" altLang="zh-CN" dirty="0"/>
              <a:t>)</a:t>
            </a:r>
            <a:endParaRPr lang="en-SE" dirty="0"/>
          </a:p>
        </p:txBody>
      </p:sp>
      <p:pic>
        <p:nvPicPr>
          <p:cNvPr id="6" name="Picture 5">
            <a:extLst>
              <a:ext uri="{FF2B5EF4-FFF2-40B4-BE49-F238E27FC236}">
                <a16:creationId xmlns:a16="http://schemas.microsoft.com/office/drawing/2014/main" id="{84CBF9A6-2CF1-08CC-4A2B-DE75BFAD9A27}"/>
              </a:ext>
            </a:extLst>
          </p:cNvPr>
          <p:cNvPicPr>
            <a:picLocks noChangeAspect="1"/>
          </p:cNvPicPr>
          <p:nvPr/>
        </p:nvPicPr>
        <p:blipFill>
          <a:blip r:embed="rId2"/>
          <a:stretch>
            <a:fillRect/>
          </a:stretch>
        </p:blipFill>
        <p:spPr>
          <a:xfrm>
            <a:off x="331741" y="2042562"/>
            <a:ext cx="5914663" cy="2247212"/>
          </a:xfrm>
          <a:prstGeom prst="rect">
            <a:avLst/>
          </a:prstGeom>
        </p:spPr>
      </p:pic>
      <p:sp>
        <p:nvSpPr>
          <p:cNvPr id="15" name="TextBox 75">
            <a:extLst>
              <a:ext uri="{FF2B5EF4-FFF2-40B4-BE49-F238E27FC236}">
                <a16:creationId xmlns:a16="http://schemas.microsoft.com/office/drawing/2014/main" id="{8D080530-E121-14FE-09FF-BA337ADE38EF}"/>
              </a:ext>
            </a:extLst>
          </p:cNvPr>
          <p:cNvSpPr txBox="1">
            <a:spLocks noChangeArrowheads="1"/>
          </p:cNvSpPr>
          <p:nvPr/>
        </p:nvSpPr>
        <p:spPr bwMode="auto">
          <a:xfrm>
            <a:off x="2218243" y="3128048"/>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16" name="TextBox 75">
            <a:extLst>
              <a:ext uri="{FF2B5EF4-FFF2-40B4-BE49-F238E27FC236}">
                <a16:creationId xmlns:a16="http://schemas.microsoft.com/office/drawing/2014/main" id="{8D2A9326-9E30-E300-6989-880F4F444A36}"/>
              </a:ext>
            </a:extLst>
          </p:cNvPr>
          <p:cNvSpPr txBox="1">
            <a:spLocks noChangeArrowheads="1"/>
          </p:cNvSpPr>
          <p:nvPr/>
        </p:nvSpPr>
        <p:spPr bwMode="auto">
          <a:xfrm>
            <a:off x="2668505" y="3128048"/>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7" name="TextBox 75">
            <a:extLst>
              <a:ext uri="{FF2B5EF4-FFF2-40B4-BE49-F238E27FC236}">
                <a16:creationId xmlns:a16="http://schemas.microsoft.com/office/drawing/2014/main" id="{05EB7053-0120-BCDE-AE3B-59A98CEA0CA8}"/>
              </a:ext>
            </a:extLst>
          </p:cNvPr>
          <p:cNvSpPr txBox="1">
            <a:spLocks noChangeArrowheads="1"/>
          </p:cNvSpPr>
          <p:nvPr/>
        </p:nvSpPr>
        <p:spPr bwMode="auto">
          <a:xfrm>
            <a:off x="3129744" y="3128048"/>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18" name="TextBox 75">
            <a:extLst>
              <a:ext uri="{FF2B5EF4-FFF2-40B4-BE49-F238E27FC236}">
                <a16:creationId xmlns:a16="http://schemas.microsoft.com/office/drawing/2014/main" id="{F96A05C8-0A6C-3D6B-BE1E-534C5FCF099B}"/>
              </a:ext>
            </a:extLst>
          </p:cNvPr>
          <p:cNvSpPr txBox="1">
            <a:spLocks noChangeArrowheads="1"/>
          </p:cNvSpPr>
          <p:nvPr/>
        </p:nvSpPr>
        <p:spPr bwMode="auto">
          <a:xfrm>
            <a:off x="3608954" y="3128048"/>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19" name="TextBox 75">
            <a:extLst>
              <a:ext uri="{FF2B5EF4-FFF2-40B4-BE49-F238E27FC236}">
                <a16:creationId xmlns:a16="http://schemas.microsoft.com/office/drawing/2014/main" id="{5BEA300F-9C26-FE3D-2369-38CC446F3BCF}"/>
              </a:ext>
            </a:extLst>
          </p:cNvPr>
          <p:cNvSpPr txBox="1">
            <a:spLocks noChangeArrowheads="1"/>
          </p:cNvSpPr>
          <p:nvPr/>
        </p:nvSpPr>
        <p:spPr bwMode="auto">
          <a:xfrm>
            <a:off x="4048749" y="3128048"/>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20" name="TextBox 75">
            <a:extLst>
              <a:ext uri="{FF2B5EF4-FFF2-40B4-BE49-F238E27FC236}">
                <a16:creationId xmlns:a16="http://schemas.microsoft.com/office/drawing/2014/main" id="{821AF001-F56E-2DA6-38F8-62DC5771D563}"/>
              </a:ext>
            </a:extLst>
          </p:cNvPr>
          <p:cNvSpPr txBox="1">
            <a:spLocks noChangeArrowheads="1"/>
          </p:cNvSpPr>
          <p:nvPr/>
        </p:nvSpPr>
        <p:spPr bwMode="auto">
          <a:xfrm>
            <a:off x="4936274" y="3128048"/>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21" name="TextBox 75">
            <a:extLst>
              <a:ext uri="{FF2B5EF4-FFF2-40B4-BE49-F238E27FC236}">
                <a16:creationId xmlns:a16="http://schemas.microsoft.com/office/drawing/2014/main" id="{4ACAF4A7-8796-12B3-000F-3F1B87DEB087}"/>
              </a:ext>
            </a:extLst>
          </p:cNvPr>
          <p:cNvSpPr txBox="1">
            <a:spLocks noChangeArrowheads="1"/>
          </p:cNvSpPr>
          <p:nvPr/>
        </p:nvSpPr>
        <p:spPr bwMode="auto">
          <a:xfrm>
            <a:off x="5407727" y="3128048"/>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23" name="TextBox 22">
            <a:extLst>
              <a:ext uri="{FF2B5EF4-FFF2-40B4-BE49-F238E27FC236}">
                <a16:creationId xmlns:a16="http://schemas.microsoft.com/office/drawing/2014/main" id="{95EBE68A-42FA-901A-9530-98185000CA67}"/>
              </a:ext>
            </a:extLst>
          </p:cNvPr>
          <p:cNvSpPr txBox="1"/>
          <p:nvPr/>
        </p:nvSpPr>
        <p:spPr>
          <a:xfrm>
            <a:off x="2531149" y="5094399"/>
            <a:ext cx="2200294" cy="523220"/>
          </a:xfrm>
          <a:prstGeom prst="rect">
            <a:avLst/>
          </a:prstGeom>
          <a:noFill/>
        </p:spPr>
        <p:txBody>
          <a:bodyPr wrap="square">
            <a:spAutoFit/>
          </a:bodyPr>
          <a:lstStyle/>
          <a:p>
            <a:r>
              <a:rPr lang="en-GB" sz="2800" dirty="0"/>
              <a:t>1 3 2 4 5 7 6</a:t>
            </a:r>
          </a:p>
        </p:txBody>
      </p:sp>
      <p:sp>
        <p:nvSpPr>
          <p:cNvPr id="24" name="TextBox 23">
            <a:extLst>
              <a:ext uri="{FF2B5EF4-FFF2-40B4-BE49-F238E27FC236}">
                <a16:creationId xmlns:a16="http://schemas.microsoft.com/office/drawing/2014/main" id="{C7EBC661-B92C-585C-CCE3-D0B01B101388}"/>
              </a:ext>
            </a:extLst>
          </p:cNvPr>
          <p:cNvSpPr txBox="1"/>
          <p:nvPr/>
        </p:nvSpPr>
        <p:spPr>
          <a:xfrm>
            <a:off x="10156399" y="48812"/>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
        <p:nvSpPr>
          <p:cNvPr id="41" name="TextBox 75">
            <a:extLst>
              <a:ext uri="{FF2B5EF4-FFF2-40B4-BE49-F238E27FC236}">
                <a16:creationId xmlns:a16="http://schemas.microsoft.com/office/drawing/2014/main" id="{B8DB0C1C-D09B-8B1E-6326-4065E7249BB1}"/>
              </a:ext>
            </a:extLst>
          </p:cNvPr>
          <p:cNvSpPr txBox="1">
            <a:spLocks noChangeArrowheads="1"/>
          </p:cNvSpPr>
          <p:nvPr/>
        </p:nvSpPr>
        <p:spPr bwMode="auto">
          <a:xfrm>
            <a:off x="2398056" y="394545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42" name="TextBox 75">
            <a:extLst>
              <a:ext uri="{FF2B5EF4-FFF2-40B4-BE49-F238E27FC236}">
                <a16:creationId xmlns:a16="http://schemas.microsoft.com/office/drawing/2014/main" id="{36148DC6-C470-B6DC-81B2-10C71E26A544}"/>
              </a:ext>
            </a:extLst>
          </p:cNvPr>
          <p:cNvSpPr txBox="1">
            <a:spLocks noChangeArrowheads="1"/>
          </p:cNvSpPr>
          <p:nvPr/>
        </p:nvSpPr>
        <p:spPr bwMode="auto">
          <a:xfrm>
            <a:off x="2848318" y="394545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43" name="TextBox 75">
            <a:extLst>
              <a:ext uri="{FF2B5EF4-FFF2-40B4-BE49-F238E27FC236}">
                <a16:creationId xmlns:a16="http://schemas.microsoft.com/office/drawing/2014/main" id="{0C355286-EA4A-F1D5-6B43-16FA93A71D07}"/>
              </a:ext>
            </a:extLst>
          </p:cNvPr>
          <p:cNvSpPr txBox="1">
            <a:spLocks noChangeArrowheads="1"/>
          </p:cNvSpPr>
          <p:nvPr/>
        </p:nvSpPr>
        <p:spPr bwMode="auto">
          <a:xfrm>
            <a:off x="3309557" y="394545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44" name="TextBox 75">
            <a:extLst>
              <a:ext uri="{FF2B5EF4-FFF2-40B4-BE49-F238E27FC236}">
                <a16:creationId xmlns:a16="http://schemas.microsoft.com/office/drawing/2014/main" id="{4C7F5577-7517-9242-E672-9E1D0CED4172}"/>
              </a:ext>
            </a:extLst>
          </p:cNvPr>
          <p:cNvSpPr txBox="1">
            <a:spLocks noChangeArrowheads="1"/>
          </p:cNvSpPr>
          <p:nvPr/>
        </p:nvSpPr>
        <p:spPr bwMode="auto">
          <a:xfrm>
            <a:off x="3788767" y="394545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45" name="TextBox 75">
            <a:extLst>
              <a:ext uri="{FF2B5EF4-FFF2-40B4-BE49-F238E27FC236}">
                <a16:creationId xmlns:a16="http://schemas.microsoft.com/office/drawing/2014/main" id="{4392C13A-4B38-A4DC-50CE-2BC25A309E10}"/>
              </a:ext>
            </a:extLst>
          </p:cNvPr>
          <p:cNvSpPr txBox="1">
            <a:spLocks noChangeArrowheads="1"/>
          </p:cNvSpPr>
          <p:nvPr/>
        </p:nvSpPr>
        <p:spPr bwMode="auto">
          <a:xfrm>
            <a:off x="4228562" y="394545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46" name="TextBox 75">
            <a:extLst>
              <a:ext uri="{FF2B5EF4-FFF2-40B4-BE49-F238E27FC236}">
                <a16:creationId xmlns:a16="http://schemas.microsoft.com/office/drawing/2014/main" id="{E9C1E7C5-EF09-154A-6E6C-14D4057EE5AB}"/>
              </a:ext>
            </a:extLst>
          </p:cNvPr>
          <p:cNvSpPr txBox="1">
            <a:spLocks noChangeArrowheads="1"/>
          </p:cNvSpPr>
          <p:nvPr/>
        </p:nvSpPr>
        <p:spPr bwMode="auto">
          <a:xfrm>
            <a:off x="5116087" y="394545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47" name="TextBox 75">
            <a:extLst>
              <a:ext uri="{FF2B5EF4-FFF2-40B4-BE49-F238E27FC236}">
                <a16:creationId xmlns:a16="http://schemas.microsoft.com/office/drawing/2014/main" id="{E5C37119-6C6A-086E-F51D-62B552D77E8B}"/>
              </a:ext>
            </a:extLst>
          </p:cNvPr>
          <p:cNvSpPr txBox="1">
            <a:spLocks noChangeArrowheads="1"/>
          </p:cNvSpPr>
          <p:nvPr/>
        </p:nvSpPr>
        <p:spPr bwMode="auto">
          <a:xfrm>
            <a:off x="5587540" y="394545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Tree>
    <p:extLst>
      <p:ext uri="{BB962C8B-B14F-4D97-AF65-F5344CB8AC3E}">
        <p14:creationId xmlns:p14="http://schemas.microsoft.com/office/powerpoint/2010/main" val="939512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Line 26">
            <a:extLst>
              <a:ext uri="{FF2B5EF4-FFF2-40B4-BE49-F238E27FC236}">
                <a16:creationId xmlns:a16="http://schemas.microsoft.com/office/drawing/2014/main" id="{792C422C-E0B3-284D-90D1-78EE41CE1BFE}"/>
              </a:ext>
            </a:extLst>
          </p:cNvPr>
          <p:cNvSpPr>
            <a:spLocks noChangeShapeType="1"/>
          </p:cNvSpPr>
          <p:nvPr/>
        </p:nvSpPr>
        <p:spPr bwMode="auto">
          <a:xfrm>
            <a:off x="5779371" y="4596717"/>
            <a:ext cx="1933575" cy="95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67" name="Group 66">
            <a:extLst>
              <a:ext uri="{FF2B5EF4-FFF2-40B4-BE49-F238E27FC236}">
                <a16:creationId xmlns:a16="http://schemas.microsoft.com/office/drawing/2014/main" id="{AFCCB386-E080-BE4D-86AE-B67CDC4394C0}"/>
              </a:ext>
            </a:extLst>
          </p:cNvPr>
          <p:cNvGrpSpPr/>
          <p:nvPr/>
        </p:nvGrpSpPr>
        <p:grpSpPr>
          <a:xfrm>
            <a:off x="4584883" y="4186185"/>
            <a:ext cx="1511352" cy="863670"/>
            <a:chOff x="7493876" y="2774731"/>
            <a:chExt cx="1481958" cy="894622"/>
          </a:xfrm>
        </p:grpSpPr>
        <p:sp>
          <p:nvSpPr>
            <p:cNvPr id="68" name="Freeform 67">
              <a:extLst>
                <a:ext uri="{FF2B5EF4-FFF2-40B4-BE49-F238E27FC236}">
                  <a16:creationId xmlns:a16="http://schemas.microsoft.com/office/drawing/2014/main" id="{59DD18B2-282C-6549-A49E-60E3E19F2A6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69" name="Oval 68">
              <a:extLst>
                <a:ext uri="{FF2B5EF4-FFF2-40B4-BE49-F238E27FC236}">
                  <a16:creationId xmlns:a16="http://schemas.microsoft.com/office/drawing/2014/main" id="{51031821-CCEB-7F4A-B58F-080033E04E6D}"/>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70" name="Group 69">
              <a:extLst>
                <a:ext uri="{FF2B5EF4-FFF2-40B4-BE49-F238E27FC236}">
                  <a16:creationId xmlns:a16="http://schemas.microsoft.com/office/drawing/2014/main" id="{86105421-33A8-6C4D-8961-627026B91B4D}"/>
                </a:ext>
              </a:extLst>
            </p:cNvPr>
            <p:cNvGrpSpPr/>
            <p:nvPr/>
          </p:nvGrpSpPr>
          <p:grpSpPr>
            <a:xfrm>
              <a:off x="7713663" y="2848339"/>
              <a:ext cx="1042107" cy="425543"/>
              <a:chOff x="7786941" y="2884917"/>
              <a:chExt cx="897649" cy="353919"/>
            </a:xfrm>
          </p:grpSpPr>
          <p:sp>
            <p:nvSpPr>
              <p:cNvPr id="71" name="Freeform 70">
                <a:extLst>
                  <a:ext uri="{FF2B5EF4-FFF2-40B4-BE49-F238E27FC236}">
                    <a16:creationId xmlns:a16="http://schemas.microsoft.com/office/drawing/2014/main" id="{8952442E-1885-3E49-AB68-416A3E2001F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2" name="Freeform 71">
                <a:extLst>
                  <a:ext uri="{FF2B5EF4-FFF2-40B4-BE49-F238E27FC236}">
                    <a16:creationId xmlns:a16="http://schemas.microsoft.com/office/drawing/2014/main" id="{E05D2B3E-D3BE-6540-9837-84ECB6B5E389}"/>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3" name="Freeform 72">
                <a:extLst>
                  <a:ext uri="{FF2B5EF4-FFF2-40B4-BE49-F238E27FC236}">
                    <a16:creationId xmlns:a16="http://schemas.microsoft.com/office/drawing/2014/main" id="{C4191C4F-5CEE-5B4B-881D-8241D7AE9EA2}"/>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4" name="Freeform 73">
                <a:extLst>
                  <a:ext uri="{FF2B5EF4-FFF2-40B4-BE49-F238E27FC236}">
                    <a16:creationId xmlns:a16="http://schemas.microsoft.com/office/drawing/2014/main" id="{0AD58D69-0B48-324F-A1A4-01181A17EF6F}"/>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25267" y="291947"/>
            <a:ext cx="10515600" cy="894622"/>
          </a:xfrm>
        </p:spPr>
        <p:txBody>
          <a:bodyPr>
            <a:normAutofit/>
          </a:bodyPr>
          <a:lstStyle/>
          <a:p>
            <a:r>
              <a:rPr lang="en-US" altLang="en-US" sz="4400" dirty="0">
                <a:ea typeface="ＭＳ Ｐゴシック" panose="020B0600070205080204" pitchFamily="34" charset="-128"/>
              </a:rPr>
              <a:t>How do packet delay and loss occur?</a:t>
            </a:r>
            <a:endParaRPr lang="en-US" sz="4400" dirty="0"/>
          </a:p>
        </p:txBody>
      </p:sp>
      <p:sp>
        <p:nvSpPr>
          <p:cNvPr id="7" name="Rectangle 3">
            <a:extLst>
              <a:ext uri="{FF2B5EF4-FFF2-40B4-BE49-F238E27FC236}">
                <a16:creationId xmlns:a16="http://schemas.microsoft.com/office/drawing/2014/main" id="{84527315-9237-DF4C-A233-1FDCF6AF614A}"/>
              </a:ext>
            </a:extLst>
          </p:cNvPr>
          <p:cNvSpPr>
            <a:spLocks noGrp="1" noChangeArrowheads="1"/>
          </p:cNvSpPr>
          <p:nvPr>
            <p:ph sz="half" idx="1"/>
          </p:nvPr>
        </p:nvSpPr>
        <p:spPr>
          <a:xfrm>
            <a:off x="825266" y="1253331"/>
            <a:ext cx="11137549" cy="4351338"/>
          </a:xfrm>
        </p:spPr>
        <p:txBody>
          <a:bodyPr/>
          <a:lstStyle/>
          <a:p>
            <a:pPr marL="514350" indent="-457200">
              <a:defRPr/>
            </a:pPr>
            <a:r>
              <a:rPr lang="en-US" dirty="0"/>
              <a:t>packets </a:t>
            </a:r>
            <a:r>
              <a:rPr lang="en-US" i="1" dirty="0">
                <a:solidFill>
                  <a:srgbClr val="C00000"/>
                </a:solidFill>
              </a:rPr>
              <a:t>queue</a:t>
            </a:r>
            <a:r>
              <a:rPr lang="en-US" dirty="0"/>
              <a:t> in router buffers, waiting for turn for transmission</a:t>
            </a:r>
          </a:p>
          <a:p>
            <a:pPr marL="750888" lvl="1" indent="-277813">
              <a:buFont typeface="Wingdings" charset="2"/>
              <a:buChar char="§"/>
              <a:defRPr/>
            </a:pPr>
            <a:r>
              <a:rPr lang="en-US" dirty="0"/>
              <a:t>queue length grows when arrival rate to link (temporarily) exceeds output link capacity </a:t>
            </a:r>
          </a:p>
          <a:p>
            <a:pPr marL="407988" indent="-277813" eaLnBrk="1" hangingPunct="1">
              <a:buFont typeface="Wingdings" charset="2"/>
              <a:buChar char="§"/>
              <a:defRPr/>
            </a:pPr>
            <a:r>
              <a:rPr lang="en-US" dirty="0"/>
              <a:t>packet </a:t>
            </a:r>
            <a:r>
              <a:rPr lang="en-US" i="1" dirty="0">
                <a:solidFill>
                  <a:srgbClr val="CC0000"/>
                </a:solidFill>
              </a:rPr>
              <a:t>loss</a:t>
            </a:r>
            <a:r>
              <a:rPr lang="en-US" dirty="0">
                <a:solidFill>
                  <a:srgbClr val="CC0000"/>
                </a:solidFill>
              </a:rPr>
              <a:t> </a:t>
            </a:r>
            <a:r>
              <a:rPr lang="en-US" dirty="0"/>
              <a:t>occurs when memory to hold queued packets fills up</a:t>
            </a:r>
          </a:p>
        </p:txBody>
      </p:sp>
      <p:sp>
        <p:nvSpPr>
          <p:cNvPr id="8" name="Line 24">
            <a:extLst>
              <a:ext uri="{FF2B5EF4-FFF2-40B4-BE49-F238E27FC236}">
                <a16:creationId xmlns:a16="http://schemas.microsoft.com/office/drawing/2014/main" id="{98D5C74F-DBE1-C34C-8A85-F480C540B7D8}"/>
              </a:ext>
            </a:extLst>
          </p:cNvPr>
          <p:cNvSpPr>
            <a:spLocks noChangeShapeType="1"/>
          </p:cNvSpPr>
          <p:nvPr/>
        </p:nvSpPr>
        <p:spPr bwMode="auto">
          <a:xfrm>
            <a:off x="3855321" y="4177617"/>
            <a:ext cx="741362" cy="355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Rectangle 30">
            <a:extLst>
              <a:ext uri="{FF2B5EF4-FFF2-40B4-BE49-F238E27FC236}">
                <a16:creationId xmlns:a16="http://schemas.microsoft.com/office/drawing/2014/main" id="{D9614611-AD9E-6646-B638-622773F004FA}"/>
              </a:ext>
            </a:extLst>
          </p:cNvPr>
          <p:cNvSpPr>
            <a:spLocks noChangeArrowheads="1"/>
          </p:cNvSpPr>
          <p:nvPr/>
        </p:nvSpPr>
        <p:spPr bwMode="auto">
          <a:xfrm>
            <a:off x="5445996" y="4468129"/>
            <a:ext cx="147637" cy="20002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1" name="Rectangle 31">
            <a:extLst>
              <a:ext uri="{FF2B5EF4-FFF2-40B4-BE49-F238E27FC236}">
                <a16:creationId xmlns:a16="http://schemas.microsoft.com/office/drawing/2014/main" id="{A39734E3-ED9A-EC49-B73C-34CBE5CBF7F3}"/>
              </a:ext>
            </a:extLst>
          </p:cNvPr>
          <p:cNvSpPr>
            <a:spLocks noChangeArrowheads="1"/>
          </p:cNvSpPr>
          <p:nvPr/>
        </p:nvSpPr>
        <p:spPr bwMode="auto">
          <a:xfrm>
            <a:off x="5601571" y="4468129"/>
            <a:ext cx="147637" cy="200025"/>
          </a:xfrm>
          <a:prstGeom prst="rect">
            <a:avLst/>
          </a:prstGeom>
          <a:solidFill>
            <a:srgbClr val="00B05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2" name="Rectangle 38">
            <a:extLst>
              <a:ext uri="{FF2B5EF4-FFF2-40B4-BE49-F238E27FC236}">
                <a16:creationId xmlns:a16="http://schemas.microsoft.com/office/drawing/2014/main" id="{3AF0224D-49F6-7745-96F9-78A841403227}"/>
              </a:ext>
            </a:extLst>
          </p:cNvPr>
          <p:cNvSpPr>
            <a:spLocks noChangeArrowheads="1"/>
          </p:cNvSpPr>
          <p:nvPr/>
        </p:nvSpPr>
        <p:spPr bwMode="auto">
          <a:xfrm>
            <a:off x="5736508" y="4406217"/>
            <a:ext cx="147638" cy="20002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3" name="Line 25">
            <a:extLst>
              <a:ext uri="{FF2B5EF4-FFF2-40B4-BE49-F238E27FC236}">
                <a16:creationId xmlns:a16="http://schemas.microsoft.com/office/drawing/2014/main" id="{58B9B601-E851-654F-AA2B-143A70BEF35C}"/>
              </a:ext>
            </a:extLst>
          </p:cNvPr>
          <p:cNvSpPr>
            <a:spLocks noChangeShapeType="1"/>
          </p:cNvSpPr>
          <p:nvPr/>
        </p:nvSpPr>
        <p:spPr bwMode="auto">
          <a:xfrm flipV="1">
            <a:off x="3853733" y="4717367"/>
            <a:ext cx="735013" cy="5508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Rectangle 32">
            <a:extLst>
              <a:ext uri="{FF2B5EF4-FFF2-40B4-BE49-F238E27FC236}">
                <a16:creationId xmlns:a16="http://schemas.microsoft.com/office/drawing/2014/main" id="{647088DD-46B7-8A40-B3C8-FF97968F51C9}"/>
              </a:ext>
            </a:extLst>
          </p:cNvPr>
          <p:cNvSpPr>
            <a:spLocks noChangeArrowheads="1"/>
          </p:cNvSpPr>
          <p:nvPr/>
        </p:nvSpPr>
        <p:spPr bwMode="auto">
          <a:xfrm>
            <a:off x="4393483" y="4368117"/>
            <a:ext cx="147638" cy="20002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5" name="Line 33">
            <a:extLst>
              <a:ext uri="{FF2B5EF4-FFF2-40B4-BE49-F238E27FC236}">
                <a16:creationId xmlns:a16="http://schemas.microsoft.com/office/drawing/2014/main" id="{77696821-8A04-3945-AF9E-0065C2861C04}"/>
              </a:ext>
            </a:extLst>
          </p:cNvPr>
          <p:cNvSpPr>
            <a:spLocks noChangeShapeType="1"/>
          </p:cNvSpPr>
          <p:nvPr/>
        </p:nvSpPr>
        <p:spPr bwMode="auto">
          <a:xfrm>
            <a:off x="4344271" y="4304617"/>
            <a:ext cx="2111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 name="Text Box 36">
            <a:extLst>
              <a:ext uri="{FF2B5EF4-FFF2-40B4-BE49-F238E27FC236}">
                <a16:creationId xmlns:a16="http://schemas.microsoft.com/office/drawing/2014/main" id="{B6154A2C-EC19-F34F-ACCE-9E5D937822D3}"/>
              </a:ext>
            </a:extLst>
          </p:cNvPr>
          <p:cNvSpPr txBox="1">
            <a:spLocks noChangeArrowheads="1"/>
          </p:cNvSpPr>
          <p:nvPr/>
        </p:nvSpPr>
        <p:spPr bwMode="auto">
          <a:xfrm>
            <a:off x="3021677" y="3861704"/>
            <a:ext cx="39305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A</a:t>
            </a:r>
          </a:p>
        </p:txBody>
      </p:sp>
      <p:sp>
        <p:nvSpPr>
          <p:cNvPr id="27" name="Text Box 37">
            <a:extLst>
              <a:ext uri="{FF2B5EF4-FFF2-40B4-BE49-F238E27FC236}">
                <a16:creationId xmlns:a16="http://schemas.microsoft.com/office/drawing/2014/main" id="{995F56C7-414D-8A48-884F-85A203498F59}"/>
              </a:ext>
            </a:extLst>
          </p:cNvPr>
          <p:cNvSpPr txBox="1">
            <a:spLocks noChangeArrowheads="1"/>
          </p:cNvSpPr>
          <p:nvPr/>
        </p:nvSpPr>
        <p:spPr bwMode="auto">
          <a:xfrm>
            <a:off x="3094654" y="4814204"/>
            <a:ext cx="38023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a:t>
            </a:r>
          </a:p>
        </p:txBody>
      </p:sp>
      <p:grpSp>
        <p:nvGrpSpPr>
          <p:cNvPr id="28" name="Group 66">
            <a:extLst>
              <a:ext uri="{FF2B5EF4-FFF2-40B4-BE49-F238E27FC236}">
                <a16:creationId xmlns:a16="http://schemas.microsoft.com/office/drawing/2014/main" id="{F052C581-6C44-5947-B232-97223D315667}"/>
              </a:ext>
            </a:extLst>
          </p:cNvPr>
          <p:cNvGrpSpPr>
            <a:grpSpLocks/>
          </p:cNvGrpSpPr>
          <p:nvPr/>
        </p:nvGrpSpPr>
        <p:grpSpPr bwMode="auto">
          <a:xfrm>
            <a:off x="3128246" y="3861704"/>
            <a:ext cx="779462" cy="679450"/>
            <a:chOff x="-44" y="1473"/>
            <a:chExt cx="981" cy="1105"/>
          </a:xfrm>
        </p:grpSpPr>
        <p:pic>
          <p:nvPicPr>
            <p:cNvPr id="29" name="Picture 67" descr="desktop_computer_stylized_medium">
              <a:extLst>
                <a:ext uri="{FF2B5EF4-FFF2-40B4-BE49-F238E27FC236}">
                  <a16:creationId xmlns:a16="http://schemas.microsoft.com/office/drawing/2014/main" id="{BB04112D-992F-1B48-BF73-2AE172AB41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Freeform 68">
              <a:extLst>
                <a:ext uri="{FF2B5EF4-FFF2-40B4-BE49-F238E27FC236}">
                  <a16:creationId xmlns:a16="http://schemas.microsoft.com/office/drawing/2014/main" id="{B442F163-2B26-9C41-A4DA-56CB0408A27B}"/>
                </a:ext>
              </a:extLst>
            </p:cNvPr>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32" name="Picture 70" descr="desktop_computer_stylized_medium">
            <a:extLst>
              <a:ext uri="{FF2B5EF4-FFF2-40B4-BE49-F238E27FC236}">
                <a16:creationId xmlns:a16="http://schemas.microsoft.com/office/drawing/2014/main" id="{281B4469-5924-7847-99B5-6CF657E9E5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3223290" y="4868179"/>
            <a:ext cx="779462"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Freeform 71">
            <a:extLst>
              <a:ext uri="{FF2B5EF4-FFF2-40B4-BE49-F238E27FC236}">
                <a16:creationId xmlns:a16="http://schemas.microsoft.com/office/drawing/2014/main" id="{B1E6742A-3259-B348-BD9F-24C231CD73DB}"/>
              </a:ext>
            </a:extLst>
          </p:cNvPr>
          <p:cNvSpPr>
            <a:spLocks/>
          </p:cNvSpPr>
          <p:nvPr/>
        </p:nvSpPr>
        <p:spPr bwMode="auto">
          <a:xfrm flipH="1">
            <a:off x="3555416" y="4933357"/>
            <a:ext cx="379004" cy="311133"/>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 name="Rectangle 31">
            <a:extLst>
              <a:ext uri="{FF2B5EF4-FFF2-40B4-BE49-F238E27FC236}">
                <a16:creationId xmlns:a16="http://schemas.microsoft.com/office/drawing/2014/main" id="{E17EDB94-A18A-5345-B878-1F5CDE4C6EA2}"/>
              </a:ext>
            </a:extLst>
          </p:cNvPr>
          <p:cNvSpPr>
            <a:spLocks noChangeArrowheads="1"/>
          </p:cNvSpPr>
          <p:nvPr/>
        </p:nvSpPr>
        <p:spPr bwMode="auto">
          <a:xfrm>
            <a:off x="3956921" y="5023754"/>
            <a:ext cx="139700" cy="185738"/>
          </a:xfrm>
          <a:prstGeom prst="rect">
            <a:avLst/>
          </a:prstGeom>
          <a:solidFill>
            <a:srgbClr val="00B05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45" name="Line 33">
            <a:extLst>
              <a:ext uri="{FF2B5EF4-FFF2-40B4-BE49-F238E27FC236}">
                <a16:creationId xmlns:a16="http://schemas.microsoft.com/office/drawing/2014/main" id="{72EE0D2E-3A6D-224A-A965-4A3CAB0E05C3}"/>
              </a:ext>
            </a:extLst>
          </p:cNvPr>
          <p:cNvSpPr>
            <a:spLocks noChangeShapeType="1"/>
          </p:cNvSpPr>
          <p:nvPr/>
        </p:nvSpPr>
        <p:spPr bwMode="auto">
          <a:xfrm flipV="1">
            <a:off x="4131546" y="4993592"/>
            <a:ext cx="220662" cy="1619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 name="Rectangle 89">
            <a:extLst>
              <a:ext uri="{FF2B5EF4-FFF2-40B4-BE49-F238E27FC236}">
                <a16:creationId xmlns:a16="http://schemas.microsoft.com/office/drawing/2014/main" id="{B8BAB5F9-E33D-6D40-AF1F-A688FE37C639}"/>
              </a:ext>
            </a:extLst>
          </p:cNvPr>
          <p:cNvSpPr>
            <a:spLocks noChangeArrowheads="1"/>
          </p:cNvSpPr>
          <p:nvPr/>
        </p:nvSpPr>
        <p:spPr bwMode="auto">
          <a:xfrm>
            <a:off x="5293596" y="4469717"/>
            <a:ext cx="147637" cy="200025"/>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47" name="Rectangle 89">
            <a:extLst>
              <a:ext uri="{FF2B5EF4-FFF2-40B4-BE49-F238E27FC236}">
                <a16:creationId xmlns:a16="http://schemas.microsoft.com/office/drawing/2014/main" id="{3A81C53A-7389-0940-8B19-188881DD0EB8}"/>
              </a:ext>
            </a:extLst>
          </p:cNvPr>
          <p:cNvSpPr>
            <a:spLocks noChangeArrowheads="1"/>
          </p:cNvSpPr>
          <p:nvPr/>
        </p:nvSpPr>
        <p:spPr bwMode="auto">
          <a:xfrm>
            <a:off x="5144371" y="4468129"/>
            <a:ext cx="147637" cy="200025"/>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48" name="Rectangle 89">
            <a:extLst>
              <a:ext uri="{FF2B5EF4-FFF2-40B4-BE49-F238E27FC236}">
                <a16:creationId xmlns:a16="http://schemas.microsoft.com/office/drawing/2014/main" id="{55739AFA-3D6C-274F-AF45-B98657A19046}"/>
              </a:ext>
            </a:extLst>
          </p:cNvPr>
          <p:cNvSpPr>
            <a:spLocks noChangeArrowheads="1"/>
          </p:cNvSpPr>
          <p:nvPr/>
        </p:nvSpPr>
        <p:spPr bwMode="auto">
          <a:xfrm>
            <a:off x="4991971" y="4471304"/>
            <a:ext cx="147637" cy="200025"/>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49" name="Group 93">
            <a:extLst>
              <a:ext uri="{FF2B5EF4-FFF2-40B4-BE49-F238E27FC236}">
                <a16:creationId xmlns:a16="http://schemas.microsoft.com/office/drawing/2014/main" id="{99FB082D-48A3-DB4E-B785-79F493984667}"/>
              </a:ext>
            </a:extLst>
          </p:cNvPr>
          <p:cNvGrpSpPr>
            <a:grpSpLocks/>
          </p:cNvGrpSpPr>
          <p:nvPr/>
        </p:nvGrpSpPr>
        <p:grpSpPr bwMode="auto">
          <a:xfrm>
            <a:off x="4277596" y="3137806"/>
            <a:ext cx="5876927" cy="1239838"/>
            <a:chOff x="1279" y="2225"/>
            <a:chExt cx="3702" cy="781"/>
          </a:xfrm>
        </p:grpSpPr>
        <p:sp>
          <p:nvSpPr>
            <p:cNvPr id="50" name="Text Box 66">
              <a:extLst>
                <a:ext uri="{FF2B5EF4-FFF2-40B4-BE49-F238E27FC236}">
                  <a16:creationId xmlns:a16="http://schemas.microsoft.com/office/drawing/2014/main" id="{15E16EFE-9699-4F4E-BFC6-790480667E12}"/>
                </a:ext>
              </a:extLst>
            </p:cNvPr>
            <p:cNvSpPr txBox="1">
              <a:spLocks noChangeArrowheads="1"/>
            </p:cNvSpPr>
            <p:nvPr/>
          </p:nvSpPr>
          <p:spPr bwMode="auto">
            <a:xfrm>
              <a:off x="1279" y="2225"/>
              <a:ext cx="370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packet being transmitted </a:t>
              </a: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(transmission delay)</a:t>
              </a:r>
            </a:p>
          </p:txBody>
        </p:sp>
        <p:sp>
          <p:nvSpPr>
            <p:cNvPr id="51" name="Line 67">
              <a:extLst>
                <a:ext uri="{FF2B5EF4-FFF2-40B4-BE49-F238E27FC236}">
                  <a16:creationId xmlns:a16="http://schemas.microsoft.com/office/drawing/2014/main" id="{13FF81C3-546D-F344-9FE2-4D72EFA0CD2C}"/>
                </a:ext>
              </a:extLst>
            </p:cNvPr>
            <p:cNvSpPr>
              <a:spLocks noChangeShapeType="1"/>
            </p:cNvSpPr>
            <p:nvPr/>
          </p:nvSpPr>
          <p:spPr bwMode="auto">
            <a:xfrm rot="10800000" flipV="1">
              <a:off x="2259" y="2462"/>
              <a:ext cx="836" cy="5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52" name="Group 94">
            <a:extLst>
              <a:ext uri="{FF2B5EF4-FFF2-40B4-BE49-F238E27FC236}">
                <a16:creationId xmlns:a16="http://schemas.microsoft.com/office/drawing/2014/main" id="{26EEA1DE-D9F0-2D47-AABB-733C528B384F}"/>
              </a:ext>
            </a:extLst>
          </p:cNvPr>
          <p:cNvGrpSpPr>
            <a:grpSpLocks/>
          </p:cNvGrpSpPr>
          <p:nvPr/>
        </p:nvGrpSpPr>
        <p:grpSpPr bwMode="auto">
          <a:xfrm>
            <a:off x="5550773" y="4742762"/>
            <a:ext cx="5216531" cy="900111"/>
            <a:chOff x="2103" y="3214"/>
            <a:chExt cx="3286" cy="567"/>
          </a:xfrm>
        </p:grpSpPr>
        <p:sp>
          <p:nvSpPr>
            <p:cNvPr id="53" name="Text Box 72">
              <a:extLst>
                <a:ext uri="{FF2B5EF4-FFF2-40B4-BE49-F238E27FC236}">
                  <a16:creationId xmlns:a16="http://schemas.microsoft.com/office/drawing/2014/main" id="{674A1D43-19A1-AA41-9CBF-545C92FF13AA}"/>
                </a:ext>
              </a:extLst>
            </p:cNvPr>
            <p:cNvSpPr txBox="1">
              <a:spLocks noChangeArrowheads="1"/>
            </p:cNvSpPr>
            <p:nvPr/>
          </p:nvSpPr>
          <p:spPr bwMode="auto">
            <a:xfrm>
              <a:off x="2530" y="3490"/>
              <a:ext cx="285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packets in buffers</a:t>
              </a:r>
              <a:r>
                <a:rPr kumimoji="0" lang="en-US" altLang="en-US" sz="2400" b="0" i="0" u="none" strike="noStrike" kern="120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mn-cs"/>
                </a:rPr>
                <a:t> </a:t>
              </a: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(queueing delay)</a:t>
              </a:r>
            </a:p>
          </p:txBody>
        </p:sp>
        <p:sp>
          <p:nvSpPr>
            <p:cNvPr id="54" name="Line 73">
              <a:extLst>
                <a:ext uri="{FF2B5EF4-FFF2-40B4-BE49-F238E27FC236}">
                  <a16:creationId xmlns:a16="http://schemas.microsoft.com/office/drawing/2014/main" id="{CDBE935F-08EE-9646-85EA-B0063869E76E}"/>
                </a:ext>
              </a:extLst>
            </p:cNvPr>
            <p:cNvSpPr>
              <a:spLocks noChangeShapeType="1"/>
            </p:cNvSpPr>
            <p:nvPr/>
          </p:nvSpPr>
          <p:spPr bwMode="auto">
            <a:xfrm rot="10800000">
              <a:off x="2103" y="3214"/>
              <a:ext cx="471" cy="4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55" name="Group 95">
            <a:extLst>
              <a:ext uri="{FF2B5EF4-FFF2-40B4-BE49-F238E27FC236}">
                <a16:creationId xmlns:a16="http://schemas.microsoft.com/office/drawing/2014/main" id="{BB37FD35-03D6-7647-8A50-07C919E6BBD2}"/>
              </a:ext>
            </a:extLst>
          </p:cNvPr>
          <p:cNvGrpSpPr>
            <a:grpSpLocks/>
          </p:cNvGrpSpPr>
          <p:nvPr/>
        </p:nvGrpSpPr>
        <p:grpSpPr bwMode="auto">
          <a:xfrm>
            <a:off x="4468095" y="4704672"/>
            <a:ext cx="5173663" cy="1757364"/>
            <a:chOff x="1421" y="3190"/>
            <a:chExt cx="3259" cy="1107"/>
          </a:xfrm>
        </p:grpSpPr>
        <p:sp>
          <p:nvSpPr>
            <p:cNvPr id="56" name="Line 91">
              <a:extLst>
                <a:ext uri="{FF2B5EF4-FFF2-40B4-BE49-F238E27FC236}">
                  <a16:creationId xmlns:a16="http://schemas.microsoft.com/office/drawing/2014/main" id="{A5A2CA5C-95AA-1E49-AE10-3C2A0148D791}"/>
                </a:ext>
              </a:extLst>
            </p:cNvPr>
            <p:cNvSpPr>
              <a:spLocks noChangeShapeType="1"/>
            </p:cNvSpPr>
            <p:nvPr/>
          </p:nvSpPr>
          <p:spPr bwMode="auto">
            <a:xfrm rot="10800000" flipH="1">
              <a:off x="1793" y="3190"/>
              <a:ext cx="110" cy="6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 name="Text Box 92">
              <a:extLst>
                <a:ext uri="{FF2B5EF4-FFF2-40B4-BE49-F238E27FC236}">
                  <a16:creationId xmlns:a16="http://schemas.microsoft.com/office/drawing/2014/main" id="{90578129-76D6-DA4C-AF38-D254E1E2AA25}"/>
                </a:ext>
              </a:extLst>
            </p:cNvPr>
            <p:cNvSpPr txBox="1">
              <a:spLocks noChangeArrowheads="1"/>
            </p:cNvSpPr>
            <p:nvPr/>
          </p:nvSpPr>
          <p:spPr bwMode="auto">
            <a:xfrm>
              <a:off x="1421" y="3774"/>
              <a:ext cx="3259"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free (available) buffers: arriving packets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dropped (</a:t>
              </a: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loss</a:t>
              </a: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if no free buffers</a:t>
              </a:r>
            </a:p>
          </p:txBody>
        </p:sp>
      </p:grpSp>
      <p:grpSp>
        <p:nvGrpSpPr>
          <p:cNvPr id="59" name="Group 58">
            <a:extLst>
              <a:ext uri="{FF2B5EF4-FFF2-40B4-BE49-F238E27FC236}">
                <a16:creationId xmlns:a16="http://schemas.microsoft.com/office/drawing/2014/main" id="{750A30BE-4517-024C-8E13-70C75C60C9A9}"/>
              </a:ext>
            </a:extLst>
          </p:cNvPr>
          <p:cNvGrpSpPr/>
          <p:nvPr/>
        </p:nvGrpSpPr>
        <p:grpSpPr>
          <a:xfrm>
            <a:off x="7723012" y="4224627"/>
            <a:ext cx="1511352" cy="863670"/>
            <a:chOff x="7493876" y="2774731"/>
            <a:chExt cx="1481958" cy="894622"/>
          </a:xfrm>
        </p:grpSpPr>
        <p:sp>
          <p:nvSpPr>
            <p:cNvPr id="60" name="Freeform 59">
              <a:extLst>
                <a:ext uri="{FF2B5EF4-FFF2-40B4-BE49-F238E27FC236}">
                  <a16:creationId xmlns:a16="http://schemas.microsoft.com/office/drawing/2014/main" id="{D7769EBE-F27C-654D-9E70-D2F8F0CA4BC6}"/>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61" name="Oval 60">
              <a:extLst>
                <a:ext uri="{FF2B5EF4-FFF2-40B4-BE49-F238E27FC236}">
                  <a16:creationId xmlns:a16="http://schemas.microsoft.com/office/drawing/2014/main" id="{5534D58D-15F7-4148-BD77-062817774551}"/>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62" name="Group 61">
              <a:extLst>
                <a:ext uri="{FF2B5EF4-FFF2-40B4-BE49-F238E27FC236}">
                  <a16:creationId xmlns:a16="http://schemas.microsoft.com/office/drawing/2014/main" id="{3FDB434E-DC0A-064F-BFB7-51AD3253C155}"/>
                </a:ext>
              </a:extLst>
            </p:cNvPr>
            <p:cNvGrpSpPr/>
            <p:nvPr/>
          </p:nvGrpSpPr>
          <p:grpSpPr>
            <a:xfrm>
              <a:off x="7713663" y="2848339"/>
              <a:ext cx="1042107" cy="425543"/>
              <a:chOff x="7786941" y="2884917"/>
              <a:chExt cx="897649" cy="353919"/>
            </a:xfrm>
          </p:grpSpPr>
          <p:sp>
            <p:nvSpPr>
              <p:cNvPr id="63" name="Freeform 62">
                <a:extLst>
                  <a:ext uri="{FF2B5EF4-FFF2-40B4-BE49-F238E27FC236}">
                    <a16:creationId xmlns:a16="http://schemas.microsoft.com/office/drawing/2014/main" id="{1906A403-4D02-E745-9F12-A4DD0B4A4D9D}"/>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4" name="Freeform 63">
                <a:extLst>
                  <a:ext uri="{FF2B5EF4-FFF2-40B4-BE49-F238E27FC236}">
                    <a16:creationId xmlns:a16="http://schemas.microsoft.com/office/drawing/2014/main" id="{CEA9A27B-E199-2342-BF59-3743FE242837}"/>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5" name="Freeform 64">
                <a:extLst>
                  <a:ext uri="{FF2B5EF4-FFF2-40B4-BE49-F238E27FC236}">
                    <a16:creationId xmlns:a16="http://schemas.microsoft.com/office/drawing/2014/main" id="{3E302C75-BA44-2547-9BE3-5EE9C07B3027}"/>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6" name="Freeform 65">
                <a:extLst>
                  <a:ext uri="{FF2B5EF4-FFF2-40B4-BE49-F238E27FC236}">
                    <a16:creationId xmlns:a16="http://schemas.microsoft.com/office/drawing/2014/main" id="{60B5EF7E-8EDB-5946-B230-2EAE3B474B06}"/>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58" name="Slide Number Placeholder 5">
            <a:extLst>
              <a:ext uri="{FF2B5EF4-FFF2-40B4-BE49-F238E27FC236}">
                <a16:creationId xmlns:a16="http://schemas.microsoft.com/office/drawing/2014/main" id="{45CC7D59-8063-2F4C-A4F4-9B16811F4310}"/>
              </a:ext>
            </a:extLst>
          </p:cNvPr>
          <p:cNvSpPr>
            <a:spLocks noGrp="1"/>
          </p:cNvSpPr>
          <p:nvPr>
            <p:ph type="sldNum" sz="quarter" idx="4"/>
          </p:nvPr>
        </p:nvSpPr>
        <p:spPr>
          <a:xfrm>
            <a:off x="9219616" y="6443089"/>
            <a:ext cx="2743200" cy="365125"/>
          </a:xfrm>
        </p:spPr>
        <p:txBody>
          <a:bodyPr/>
          <a:lstStyle/>
          <a:p>
            <a:r>
              <a:rPr lang="en-US" dirty="0"/>
              <a:t>Introduction: 1-</a:t>
            </a:r>
            <a:fld id="{C4204591-24BD-A542-B9D5-F8D8A88D2FEE}" type="slidenum">
              <a:rPr lang="en-US" smtClean="0"/>
              <a:pPr/>
              <a:t>3</a:t>
            </a:fld>
            <a:endParaRPr lang="en-US" dirty="0"/>
          </a:p>
        </p:txBody>
      </p:sp>
      <p:sp>
        <p:nvSpPr>
          <p:cNvPr id="4" name="TextBox 3">
            <a:extLst>
              <a:ext uri="{FF2B5EF4-FFF2-40B4-BE49-F238E27FC236}">
                <a16:creationId xmlns:a16="http://schemas.microsoft.com/office/drawing/2014/main" id="{710F8351-D0AB-FC13-AD89-670F26659D6A}"/>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2282070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5" name="Group 134">
            <a:extLst>
              <a:ext uri="{FF2B5EF4-FFF2-40B4-BE49-F238E27FC236}">
                <a16:creationId xmlns:a16="http://schemas.microsoft.com/office/drawing/2014/main" id="{3AD72523-4228-9C47-B195-4AAF96A160BD}"/>
              </a:ext>
            </a:extLst>
          </p:cNvPr>
          <p:cNvGrpSpPr/>
          <p:nvPr/>
        </p:nvGrpSpPr>
        <p:grpSpPr>
          <a:xfrm>
            <a:off x="3364430" y="1767623"/>
            <a:ext cx="1511352" cy="863670"/>
            <a:chOff x="7493876" y="2774731"/>
            <a:chExt cx="1481958" cy="894622"/>
          </a:xfrm>
        </p:grpSpPr>
        <p:sp>
          <p:nvSpPr>
            <p:cNvPr id="136" name="Freeform 135">
              <a:extLst>
                <a:ext uri="{FF2B5EF4-FFF2-40B4-BE49-F238E27FC236}">
                  <a16:creationId xmlns:a16="http://schemas.microsoft.com/office/drawing/2014/main" id="{9FB9E0EF-9063-B545-BC2B-062A0488CC7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37" name="Oval 136">
              <a:extLst>
                <a:ext uri="{FF2B5EF4-FFF2-40B4-BE49-F238E27FC236}">
                  <a16:creationId xmlns:a16="http://schemas.microsoft.com/office/drawing/2014/main" id="{B0BF60BF-9AF2-D948-8319-1FF102BC7D3E}"/>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38" name="Group 137">
              <a:extLst>
                <a:ext uri="{FF2B5EF4-FFF2-40B4-BE49-F238E27FC236}">
                  <a16:creationId xmlns:a16="http://schemas.microsoft.com/office/drawing/2014/main" id="{B32B55C6-F759-234F-8CF0-5FB387F35BC4}"/>
                </a:ext>
              </a:extLst>
            </p:cNvPr>
            <p:cNvGrpSpPr/>
            <p:nvPr/>
          </p:nvGrpSpPr>
          <p:grpSpPr>
            <a:xfrm>
              <a:off x="7713663" y="2848339"/>
              <a:ext cx="1042107" cy="425543"/>
              <a:chOff x="7786941" y="2884917"/>
              <a:chExt cx="897649" cy="353919"/>
            </a:xfrm>
          </p:grpSpPr>
          <p:sp>
            <p:nvSpPr>
              <p:cNvPr id="139" name="Freeform 138">
                <a:extLst>
                  <a:ext uri="{FF2B5EF4-FFF2-40B4-BE49-F238E27FC236}">
                    <a16:creationId xmlns:a16="http://schemas.microsoft.com/office/drawing/2014/main" id="{B1153D6F-A3DF-7246-9629-9228753ADE5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0" name="Freeform 139">
                <a:extLst>
                  <a:ext uri="{FF2B5EF4-FFF2-40B4-BE49-F238E27FC236}">
                    <a16:creationId xmlns:a16="http://schemas.microsoft.com/office/drawing/2014/main" id="{1C55D52C-AF37-4949-9428-203518D525C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1" name="Freeform 140">
                <a:extLst>
                  <a:ext uri="{FF2B5EF4-FFF2-40B4-BE49-F238E27FC236}">
                    <a16:creationId xmlns:a16="http://schemas.microsoft.com/office/drawing/2014/main" id="{58904F43-F0C7-374E-ADE8-8A024A662796}"/>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2" name="Freeform 141">
                <a:extLst>
                  <a:ext uri="{FF2B5EF4-FFF2-40B4-BE49-F238E27FC236}">
                    <a16:creationId xmlns:a16="http://schemas.microsoft.com/office/drawing/2014/main" id="{874597C3-FAA4-A147-A86C-C5108827045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25267" y="291947"/>
            <a:ext cx="10515600" cy="894622"/>
          </a:xfrm>
        </p:spPr>
        <p:txBody>
          <a:bodyPr>
            <a:normAutofit/>
          </a:bodyPr>
          <a:lstStyle/>
          <a:p>
            <a:r>
              <a:rPr lang="en-US" sz="4400" dirty="0">
                <a:ea typeface="ＭＳ Ｐゴシック" panose="020B0600070205080204" pitchFamily="34" charset="-128"/>
              </a:rPr>
              <a:t>Packet delay: four sources</a:t>
            </a:r>
            <a:endParaRPr lang="en-US" sz="4400" dirty="0"/>
          </a:p>
        </p:txBody>
      </p:sp>
      <p:sp>
        <p:nvSpPr>
          <p:cNvPr id="58" name="Rectangle 4">
            <a:extLst>
              <a:ext uri="{FF2B5EF4-FFF2-40B4-BE49-F238E27FC236}">
                <a16:creationId xmlns:a16="http://schemas.microsoft.com/office/drawing/2014/main" id="{AC2D03E9-7C61-0A43-A247-276B596B9942}"/>
              </a:ext>
            </a:extLst>
          </p:cNvPr>
          <p:cNvSpPr txBox="1">
            <a:spLocks noChangeArrowheads="1"/>
          </p:cNvSpPr>
          <p:nvPr/>
        </p:nvSpPr>
        <p:spPr>
          <a:xfrm>
            <a:off x="1621934" y="4604492"/>
            <a:ext cx="3810000" cy="1839595"/>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95275" algn="l" defTabSz="914400" rtl="0" eaLnBrk="1" fontAlgn="auto" latinLnBrk="0" hangingPunct="1">
              <a:lnSpc>
                <a:spcPct val="90000"/>
              </a:lnSpc>
              <a:spcBef>
                <a:spcPts val="600"/>
              </a:spcBef>
              <a:spcAft>
                <a:spcPts val="0"/>
              </a:spcAft>
              <a:buClr>
                <a:srgbClr val="0000A3"/>
              </a:buClr>
              <a:buSzTx/>
              <a:buFont typeface="Wingdings" charset="0"/>
              <a:buNone/>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mn-ea"/>
                <a:cs typeface="+mn-cs"/>
              </a:rPr>
              <a:t>d</a:t>
            </a:r>
            <a:r>
              <a:rPr kumimoji="0" lang="en-US" sz="2800" b="0" i="0" u="none" strike="noStrike" kern="1200" cap="none" spc="0" normalizeH="0" baseline="-25000" noProof="0" dirty="0">
                <a:ln>
                  <a:noFill/>
                </a:ln>
                <a:solidFill>
                  <a:srgbClr val="CC0000"/>
                </a:solidFill>
                <a:effectLst/>
                <a:uLnTx/>
                <a:uFillTx/>
                <a:latin typeface="Calibri" panose="020F0502020204030204"/>
                <a:ea typeface="+mn-ea"/>
                <a:cs typeface="+mn-cs"/>
              </a:rPr>
              <a:t>proc</a:t>
            </a:r>
            <a:r>
              <a:rPr kumimoji="0" lang="en-US" sz="2800" b="0" i="0" u="none" strike="noStrike" kern="1200" cap="none" spc="0" normalizeH="0" baseline="0" noProof="0" dirty="0">
                <a:ln>
                  <a:noFill/>
                </a:ln>
                <a:solidFill>
                  <a:srgbClr val="CC0000"/>
                </a:solidFill>
                <a:effectLst/>
                <a:uLnTx/>
                <a:uFillTx/>
                <a:latin typeface="Calibri" panose="020F0502020204030204"/>
                <a:ea typeface="+mn-ea"/>
                <a:cs typeface="+mn-cs"/>
              </a:rPr>
              <a:t>: nodal processing</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349250" marR="0" lvl="0" indent="-233363" algn="l" defTabSz="914400" rtl="0" eaLnBrk="1" fontAlgn="auto" latinLnBrk="0" hangingPunct="1">
              <a:lnSpc>
                <a:spcPct val="90000"/>
              </a:lnSpc>
              <a:spcBef>
                <a:spcPts val="600"/>
              </a:spcBef>
              <a:spcAft>
                <a:spcPts val="0"/>
              </a:spcAft>
              <a:buClr>
                <a:srgbClr val="0000A3"/>
              </a:buClr>
              <a:buSzTx/>
              <a:buFont typeface="Wingdings"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check bit errors</a:t>
            </a:r>
          </a:p>
          <a:p>
            <a:pPr marL="349250" marR="0" lvl="0" indent="-233363" algn="l" defTabSz="914400" rtl="0" eaLnBrk="1" fontAlgn="auto" latinLnBrk="0" hangingPunct="1">
              <a:lnSpc>
                <a:spcPct val="90000"/>
              </a:lnSpc>
              <a:spcBef>
                <a:spcPts val="600"/>
              </a:spcBef>
              <a:spcAft>
                <a:spcPts val="0"/>
              </a:spcAft>
              <a:buClr>
                <a:srgbClr val="0000A3"/>
              </a:buClr>
              <a:buSzTx/>
              <a:buFont typeface="Wingdings"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determine output link</a:t>
            </a:r>
          </a:p>
          <a:p>
            <a:pPr marL="349250" marR="0" lvl="0" indent="-233363" algn="l" defTabSz="914400" rtl="0" eaLnBrk="1" fontAlgn="auto" latinLnBrk="0" hangingPunct="1">
              <a:lnSpc>
                <a:spcPct val="90000"/>
              </a:lnSpc>
              <a:spcBef>
                <a:spcPts val="600"/>
              </a:spcBef>
              <a:spcAft>
                <a:spcPts val="0"/>
              </a:spcAft>
              <a:buClr>
                <a:srgbClr val="0000A3"/>
              </a:buClr>
              <a:buSzTx/>
              <a:buFont typeface="Wingdings"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typically &lt; microsecs</a:t>
            </a:r>
          </a:p>
        </p:txBody>
      </p:sp>
      <p:sp>
        <p:nvSpPr>
          <p:cNvPr id="75" name="Rectangle 58">
            <a:extLst>
              <a:ext uri="{FF2B5EF4-FFF2-40B4-BE49-F238E27FC236}">
                <a16:creationId xmlns:a16="http://schemas.microsoft.com/office/drawing/2014/main" id="{9033E5DB-6EA3-CE4C-B1A8-C9C804BDCB3F}"/>
              </a:ext>
            </a:extLst>
          </p:cNvPr>
          <p:cNvSpPr>
            <a:spLocks noChangeArrowheads="1"/>
          </p:cNvSpPr>
          <p:nvPr/>
        </p:nvSpPr>
        <p:spPr bwMode="auto">
          <a:xfrm>
            <a:off x="6212541" y="4536106"/>
            <a:ext cx="5054724" cy="1394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4488" marR="0" lvl="0" indent="-344488" algn="l" defTabSz="914400" rtl="0" eaLnBrk="1" fontAlgn="auto" latinLnBrk="0" hangingPunct="1">
              <a:lnSpc>
                <a:spcPct val="90000"/>
              </a:lnSpc>
              <a:spcBef>
                <a:spcPts val="600"/>
              </a:spcBef>
              <a:spcAft>
                <a:spcPts val="0"/>
              </a:spcAft>
              <a:buClr>
                <a:srgbClr val="3333CC"/>
              </a:buClr>
              <a:buSzPct val="85000"/>
              <a:buFont typeface="Wingdings" charset="0"/>
              <a:buNone/>
              <a:tabLst/>
              <a:defRPr/>
            </a:pPr>
            <a:r>
              <a:rPr kumimoji="0" lang="en-US" sz="2000" b="0" i="0" u="none" strike="noStrike" kern="1200" cap="none" spc="0" normalizeH="0" baseline="0" noProof="0" dirty="0">
                <a:ln>
                  <a:noFill/>
                </a:ln>
                <a:solidFill>
                  <a:srgbClr val="FF0000"/>
                </a:solidFill>
                <a:effectLst/>
                <a:uLnTx/>
                <a:uFillTx/>
                <a:latin typeface="Calibri" panose="020F0502020204030204"/>
                <a:ea typeface="ＭＳ Ｐゴシック" charset="0"/>
                <a:cs typeface="ＭＳ Ｐゴシック" charset="0"/>
              </a:rPr>
              <a:t> </a:t>
            </a:r>
            <a:r>
              <a:rPr kumimoji="0" lang="en-US" sz="28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ＭＳ Ｐゴシック" charset="0"/>
              </a:rPr>
              <a:t>d</a:t>
            </a:r>
            <a:r>
              <a:rPr kumimoji="0" lang="en-US" sz="2800" b="0" i="0" u="none" strike="noStrike" kern="1200" cap="none" spc="0" normalizeH="0" baseline="-25000" noProof="0" dirty="0">
                <a:ln>
                  <a:noFill/>
                </a:ln>
                <a:solidFill>
                  <a:srgbClr val="CC0000"/>
                </a:solidFill>
                <a:effectLst/>
                <a:uLnTx/>
                <a:uFillTx/>
                <a:latin typeface="Calibri" panose="020F0502020204030204"/>
                <a:ea typeface="ＭＳ Ｐゴシック" charset="0"/>
                <a:cs typeface="ＭＳ Ｐゴシック" charset="0"/>
              </a:rPr>
              <a:t>queue</a:t>
            </a:r>
            <a:r>
              <a:rPr kumimoji="0" lang="en-US" sz="28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ＭＳ Ｐゴシック" charset="0"/>
              </a:rPr>
              <a:t>: queueing delay</a:t>
            </a:r>
          </a:p>
          <a:p>
            <a:pPr marL="231775" marR="0" lvl="0" indent="-231775" algn="l" defTabSz="914400" rtl="0" eaLnBrk="1" fontAlgn="auto" latinLnBrk="0" hangingPunct="1">
              <a:lnSpc>
                <a:spcPct val="90000"/>
              </a:lnSpc>
              <a:spcBef>
                <a:spcPts val="600"/>
              </a:spcBef>
              <a:spcAft>
                <a:spcPts val="0"/>
              </a:spcAft>
              <a:buClr>
                <a:srgbClr val="000099"/>
              </a:buClr>
              <a:buSzTx/>
              <a:buFont typeface="Wingdings"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time waiting at output link for transmission </a:t>
            </a:r>
          </a:p>
          <a:p>
            <a:pPr marL="231775" marR="0" lvl="0" indent="-231775" algn="l" defTabSz="914400" rtl="0" eaLnBrk="1" fontAlgn="auto" latinLnBrk="0" hangingPunct="1">
              <a:lnSpc>
                <a:spcPct val="90000"/>
              </a:lnSpc>
              <a:spcBef>
                <a:spcPts val="600"/>
              </a:spcBef>
              <a:spcAft>
                <a:spcPts val="0"/>
              </a:spcAft>
              <a:buClr>
                <a:srgbClr val="000099"/>
              </a:buClr>
              <a:buSzTx/>
              <a:buFont typeface="Wingdings"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depends on congestion level of router</a:t>
            </a:r>
          </a:p>
        </p:txBody>
      </p:sp>
      <p:sp>
        <p:nvSpPr>
          <p:cNvPr id="77" name="Line 24">
            <a:extLst>
              <a:ext uri="{FF2B5EF4-FFF2-40B4-BE49-F238E27FC236}">
                <a16:creationId xmlns:a16="http://schemas.microsoft.com/office/drawing/2014/main" id="{79DB8C95-768E-854F-9CEA-5533DCECBE17}"/>
              </a:ext>
            </a:extLst>
          </p:cNvPr>
          <p:cNvSpPr>
            <a:spLocks noChangeShapeType="1"/>
          </p:cNvSpPr>
          <p:nvPr/>
        </p:nvSpPr>
        <p:spPr bwMode="auto">
          <a:xfrm>
            <a:off x="2621011" y="1783635"/>
            <a:ext cx="741403" cy="355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0" name="Rectangle 29">
            <a:extLst>
              <a:ext uri="{FF2B5EF4-FFF2-40B4-BE49-F238E27FC236}">
                <a16:creationId xmlns:a16="http://schemas.microsoft.com/office/drawing/2014/main" id="{9803C6B5-AE4A-F54B-86CB-D404B2A716C1}"/>
              </a:ext>
            </a:extLst>
          </p:cNvPr>
          <p:cNvSpPr>
            <a:spLocks noChangeArrowheads="1"/>
          </p:cNvSpPr>
          <p:nvPr/>
        </p:nvSpPr>
        <p:spPr bwMode="auto">
          <a:xfrm>
            <a:off x="5464378" y="2002710"/>
            <a:ext cx="147646" cy="20002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81" name="Rectangle 30">
            <a:extLst>
              <a:ext uri="{FF2B5EF4-FFF2-40B4-BE49-F238E27FC236}">
                <a16:creationId xmlns:a16="http://schemas.microsoft.com/office/drawing/2014/main" id="{2BFFBBBA-8F3E-7640-8D9F-E3A7047BB5BB}"/>
              </a:ext>
            </a:extLst>
          </p:cNvPr>
          <p:cNvSpPr>
            <a:spLocks noChangeArrowheads="1"/>
          </p:cNvSpPr>
          <p:nvPr/>
        </p:nvSpPr>
        <p:spPr bwMode="auto">
          <a:xfrm>
            <a:off x="4211773" y="2074148"/>
            <a:ext cx="147645" cy="20002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82" name="Rectangle 31">
            <a:extLst>
              <a:ext uri="{FF2B5EF4-FFF2-40B4-BE49-F238E27FC236}">
                <a16:creationId xmlns:a16="http://schemas.microsoft.com/office/drawing/2014/main" id="{212ACD5F-D6C3-824B-9E9F-FCD292654FC1}"/>
              </a:ext>
            </a:extLst>
          </p:cNvPr>
          <p:cNvSpPr>
            <a:spLocks noChangeArrowheads="1"/>
          </p:cNvSpPr>
          <p:nvPr/>
        </p:nvSpPr>
        <p:spPr bwMode="auto">
          <a:xfrm>
            <a:off x="4373707" y="2074148"/>
            <a:ext cx="147645" cy="200025"/>
          </a:xfrm>
          <a:prstGeom prst="rect">
            <a:avLst/>
          </a:prstGeom>
          <a:solidFill>
            <a:srgbClr val="00B05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83" name="Line 35">
            <a:extLst>
              <a:ext uri="{FF2B5EF4-FFF2-40B4-BE49-F238E27FC236}">
                <a16:creationId xmlns:a16="http://schemas.microsoft.com/office/drawing/2014/main" id="{988CA620-4CC5-3D4B-81DA-0F82F93E3D34}"/>
              </a:ext>
            </a:extLst>
          </p:cNvPr>
          <p:cNvSpPr>
            <a:spLocks noChangeShapeType="1"/>
          </p:cNvSpPr>
          <p:nvPr/>
        </p:nvSpPr>
        <p:spPr bwMode="auto">
          <a:xfrm flipV="1">
            <a:off x="7042061" y="1833751"/>
            <a:ext cx="36673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4" name="Rectangle 38">
            <a:extLst>
              <a:ext uri="{FF2B5EF4-FFF2-40B4-BE49-F238E27FC236}">
                <a16:creationId xmlns:a16="http://schemas.microsoft.com/office/drawing/2014/main" id="{5F99C41D-D784-474B-94F5-AC46161751AD}"/>
              </a:ext>
            </a:extLst>
          </p:cNvPr>
          <p:cNvSpPr>
            <a:spLocks noChangeArrowheads="1"/>
          </p:cNvSpPr>
          <p:nvPr/>
        </p:nvSpPr>
        <p:spPr bwMode="auto">
          <a:xfrm>
            <a:off x="4502301" y="2012235"/>
            <a:ext cx="147646" cy="20002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85" name="Text Box 39">
            <a:extLst>
              <a:ext uri="{FF2B5EF4-FFF2-40B4-BE49-F238E27FC236}">
                <a16:creationId xmlns:a16="http://schemas.microsoft.com/office/drawing/2014/main" id="{4FBD0AA4-42C3-2B49-BDB1-0979DED2C5D6}"/>
              </a:ext>
            </a:extLst>
          </p:cNvPr>
          <p:cNvSpPr txBox="1">
            <a:spLocks noChangeArrowheads="1"/>
          </p:cNvSpPr>
          <p:nvPr/>
        </p:nvSpPr>
        <p:spPr bwMode="auto">
          <a:xfrm>
            <a:off x="5370720" y="1587878"/>
            <a:ext cx="17004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propagation</a:t>
            </a:r>
            <a:endParaRPr kumimoji="0" lang="en-US" altLang="en-US" sz="20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sp>
        <p:nvSpPr>
          <p:cNvPr id="86" name="Line 40">
            <a:extLst>
              <a:ext uri="{FF2B5EF4-FFF2-40B4-BE49-F238E27FC236}">
                <a16:creationId xmlns:a16="http://schemas.microsoft.com/office/drawing/2014/main" id="{7B62D1A5-A310-5848-8995-E8F4780C47C7}"/>
              </a:ext>
            </a:extLst>
          </p:cNvPr>
          <p:cNvSpPr>
            <a:spLocks noChangeShapeType="1"/>
          </p:cNvSpPr>
          <p:nvPr/>
        </p:nvSpPr>
        <p:spPr bwMode="auto">
          <a:xfrm rot="10800000">
            <a:off x="5073803" y="1831109"/>
            <a:ext cx="31910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7" name="Text Box 43">
            <a:extLst>
              <a:ext uri="{FF2B5EF4-FFF2-40B4-BE49-F238E27FC236}">
                <a16:creationId xmlns:a16="http://schemas.microsoft.com/office/drawing/2014/main" id="{867387BA-39EC-9E4E-8BB0-480BC4423626}"/>
              </a:ext>
            </a:extLst>
          </p:cNvPr>
          <p:cNvSpPr txBox="1">
            <a:spLocks noChangeArrowheads="1"/>
          </p:cNvSpPr>
          <p:nvPr/>
        </p:nvSpPr>
        <p:spPr bwMode="auto">
          <a:xfrm>
            <a:off x="3016098" y="2729785"/>
            <a:ext cx="1511824" cy="69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nodal</a:t>
            </a:r>
          </a:p>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processing</a:t>
            </a:r>
          </a:p>
        </p:txBody>
      </p:sp>
      <p:sp>
        <p:nvSpPr>
          <p:cNvPr id="88" name="Line 44">
            <a:extLst>
              <a:ext uri="{FF2B5EF4-FFF2-40B4-BE49-F238E27FC236}">
                <a16:creationId xmlns:a16="http://schemas.microsoft.com/office/drawing/2014/main" id="{CDB7B374-4A7A-E246-8D88-69216785D71E}"/>
              </a:ext>
            </a:extLst>
          </p:cNvPr>
          <p:cNvSpPr>
            <a:spLocks noChangeShapeType="1"/>
          </p:cNvSpPr>
          <p:nvPr/>
        </p:nvSpPr>
        <p:spPr bwMode="auto">
          <a:xfrm rot="10800000">
            <a:off x="3363541" y="2729991"/>
            <a:ext cx="833484"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9" name="Line 45">
            <a:extLst>
              <a:ext uri="{FF2B5EF4-FFF2-40B4-BE49-F238E27FC236}">
                <a16:creationId xmlns:a16="http://schemas.microsoft.com/office/drawing/2014/main" id="{EDEDB796-E60B-E245-AAE8-8E7D4AD0954B}"/>
              </a:ext>
            </a:extLst>
          </p:cNvPr>
          <p:cNvSpPr>
            <a:spLocks noChangeShapeType="1"/>
          </p:cNvSpPr>
          <p:nvPr/>
        </p:nvSpPr>
        <p:spPr bwMode="auto">
          <a:xfrm rot="10800000" flipV="1">
            <a:off x="4187959" y="2536110"/>
            <a:ext cx="385784"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 name="Text Box 46">
            <a:extLst>
              <a:ext uri="{FF2B5EF4-FFF2-40B4-BE49-F238E27FC236}">
                <a16:creationId xmlns:a16="http://schemas.microsoft.com/office/drawing/2014/main" id="{EED5545D-BA61-2046-A423-41F4F0BCD65B}"/>
              </a:ext>
            </a:extLst>
          </p:cNvPr>
          <p:cNvSpPr txBox="1">
            <a:spLocks noChangeArrowheads="1"/>
          </p:cNvSpPr>
          <p:nvPr/>
        </p:nvSpPr>
        <p:spPr bwMode="auto">
          <a:xfrm>
            <a:off x="4595969" y="2957464"/>
            <a:ext cx="13548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queueing</a:t>
            </a:r>
            <a:endParaRPr kumimoji="0" lang="en-US" altLang="en-US" sz="20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sp>
        <p:nvSpPr>
          <p:cNvPr id="91" name="Line 47">
            <a:extLst>
              <a:ext uri="{FF2B5EF4-FFF2-40B4-BE49-F238E27FC236}">
                <a16:creationId xmlns:a16="http://schemas.microsoft.com/office/drawing/2014/main" id="{ACC9FCD3-B95B-4D4B-87FC-A93C4585FCF2}"/>
              </a:ext>
            </a:extLst>
          </p:cNvPr>
          <p:cNvSpPr>
            <a:spLocks noChangeShapeType="1"/>
          </p:cNvSpPr>
          <p:nvPr/>
        </p:nvSpPr>
        <p:spPr bwMode="auto">
          <a:xfrm rot="10800000">
            <a:off x="4349892" y="2536110"/>
            <a:ext cx="595346" cy="5524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2" name="Rectangle 3">
            <a:extLst>
              <a:ext uri="{FF2B5EF4-FFF2-40B4-BE49-F238E27FC236}">
                <a16:creationId xmlns:a16="http://schemas.microsoft.com/office/drawing/2014/main" id="{2521317A-C1CF-B84E-8D60-CC1E8C06357E}"/>
              </a:ext>
            </a:extLst>
          </p:cNvPr>
          <p:cNvSpPr>
            <a:spLocks noChangeArrowheads="1"/>
          </p:cNvSpPr>
          <p:nvPr/>
        </p:nvSpPr>
        <p:spPr bwMode="auto">
          <a:xfrm>
            <a:off x="1743075" y="3585728"/>
            <a:ext cx="6175328" cy="554037"/>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a:lstStyle>
            <a:lvl1pPr marL="285750" indent="-285750">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285750" marR="0" lvl="0" indent="-285750" algn="l" defTabSz="914400" rtl="0" eaLnBrk="1" fontAlgn="auto" latinLnBrk="0" hangingPunct="1">
              <a:lnSpc>
                <a:spcPct val="85000"/>
              </a:lnSpc>
              <a:spcBef>
                <a:spcPct val="20000"/>
              </a:spcBef>
              <a:spcAft>
                <a:spcPts val="0"/>
              </a:spcAft>
              <a:buClr>
                <a:srgbClr val="000099"/>
              </a:buClr>
              <a:buSzPct val="75000"/>
              <a:buFont typeface="Wingdings" pitchFamily="2" charset="2"/>
              <a:buNone/>
              <a:tabLst/>
              <a:defRPr/>
            </a:pPr>
            <a:r>
              <a:rPr kumimoji="0" lang="en-US" altLang="en-US" sz="3200" b="0" i="1"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mn-cs"/>
              </a:rPr>
              <a:t>nodal</a:t>
            </a:r>
            <a:r>
              <a:rPr kumimoji="0" lang="en-US" altLang="en-US" sz="32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 </a:t>
            </a:r>
            <a:r>
              <a:rPr kumimoji="0" lang="en-US" altLang="en-US" sz="3200" b="0" i="1"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mn-cs"/>
              </a:rPr>
              <a:t>proc</a:t>
            </a:r>
            <a:r>
              <a:rPr kumimoji="0" lang="en-US" altLang="en-US" sz="32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 </a:t>
            </a:r>
            <a:r>
              <a:rPr kumimoji="0" lang="en-US" altLang="en-US" sz="3200" b="0" i="1"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mn-cs"/>
              </a:rPr>
              <a:t>queue</a:t>
            </a:r>
            <a:r>
              <a:rPr kumimoji="0" lang="en-US" altLang="en-US" sz="32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 </a:t>
            </a:r>
            <a:r>
              <a:rPr kumimoji="0" lang="en-US" altLang="en-US" sz="3200" b="0" i="1"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mn-cs"/>
              </a:rPr>
              <a:t>trans</a:t>
            </a:r>
            <a:r>
              <a:rPr kumimoji="0" lang="en-US" altLang="en-US" sz="32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  </a:t>
            </a:r>
            <a:r>
              <a:rPr kumimoji="0" lang="en-US" altLang="en-US" sz="3200" b="0" i="1"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mn-cs"/>
              </a:rPr>
              <a:t>prop</a:t>
            </a:r>
            <a:endParaRPr kumimoji="0" lang="en-US" altLang="en-US" sz="32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93" name="Line 25">
            <a:extLst>
              <a:ext uri="{FF2B5EF4-FFF2-40B4-BE49-F238E27FC236}">
                <a16:creationId xmlns:a16="http://schemas.microsoft.com/office/drawing/2014/main" id="{F5D3A1C5-3798-AA4A-9717-BC9CD2814C06}"/>
              </a:ext>
            </a:extLst>
          </p:cNvPr>
          <p:cNvSpPr>
            <a:spLocks noChangeShapeType="1"/>
          </p:cNvSpPr>
          <p:nvPr/>
        </p:nvSpPr>
        <p:spPr bwMode="auto">
          <a:xfrm flipV="1">
            <a:off x="2619131" y="2323384"/>
            <a:ext cx="735346" cy="54993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4" name="Rectangle 32">
            <a:extLst>
              <a:ext uri="{FF2B5EF4-FFF2-40B4-BE49-F238E27FC236}">
                <a16:creationId xmlns:a16="http://schemas.microsoft.com/office/drawing/2014/main" id="{499B4666-F248-7346-9FEA-7936F1E56AE7}"/>
              </a:ext>
            </a:extLst>
          </p:cNvPr>
          <p:cNvSpPr>
            <a:spLocks noChangeArrowheads="1"/>
          </p:cNvSpPr>
          <p:nvPr/>
        </p:nvSpPr>
        <p:spPr bwMode="auto">
          <a:xfrm>
            <a:off x="3159202" y="1974135"/>
            <a:ext cx="147646" cy="20002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95" name="Line 33">
            <a:extLst>
              <a:ext uri="{FF2B5EF4-FFF2-40B4-BE49-F238E27FC236}">
                <a16:creationId xmlns:a16="http://schemas.microsoft.com/office/drawing/2014/main" id="{468D7A2B-9164-6E4A-96CE-D29F3704091E}"/>
              </a:ext>
            </a:extLst>
          </p:cNvPr>
          <p:cNvSpPr>
            <a:spLocks noChangeShapeType="1"/>
          </p:cNvSpPr>
          <p:nvPr/>
        </p:nvSpPr>
        <p:spPr bwMode="auto">
          <a:xfrm>
            <a:off x="3109988" y="1910635"/>
            <a:ext cx="211149"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6" name="Text Box 36">
            <a:extLst>
              <a:ext uri="{FF2B5EF4-FFF2-40B4-BE49-F238E27FC236}">
                <a16:creationId xmlns:a16="http://schemas.microsoft.com/office/drawing/2014/main" id="{3AB8F241-2337-4244-89DF-4C80D59B3367}"/>
              </a:ext>
            </a:extLst>
          </p:cNvPr>
          <p:cNvSpPr txBox="1">
            <a:spLocks noChangeArrowheads="1"/>
          </p:cNvSpPr>
          <p:nvPr/>
        </p:nvSpPr>
        <p:spPr bwMode="auto">
          <a:xfrm>
            <a:off x="1816815" y="1467723"/>
            <a:ext cx="39305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A</a:t>
            </a:r>
          </a:p>
        </p:txBody>
      </p:sp>
      <p:sp>
        <p:nvSpPr>
          <p:cNvPr id="97" name="Text Box 37">
            <a:extLst>
              <a:ext uri="{FF2B5EF4-FFF2-40B4-BE49-F238E27FC236}">
                <a16:creationId xmlns:a16="http://schemas.microsoft.com/office/drawing/2014/main" id="{68CF5C6F-336B-3C4A-90BF-D34A028745C5}"/>
              </a:ext>
            </a:extLst>
          </p:cNvPr>
          <p:cNvSpPr txBox="1">
            <a:spLocks noChangeArrowheads="1"/>
          </p:cNvSpPr>
          <p:nvPr/>
        </p:nvSpPr>
        <p:spPr bwMode="auto">
          <a:xfrm>
            <a:off x="1845558" y="2420223"/>
            <a:ext cx="38023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a:t>
            </a:r>
          </a:p>
        </p:txBody>
      </p:sp>
      <p:grpSp>
        <p:nvGrpSpPr>
          <p:cNvPr id="98" name="Group 66">
            <a:extLst>
              <a:ext uri="{FF2B5EF4-FFF2-40B4-BE49-F238E27FC236}">
                <a16:creationId xmlns:a16="http://schemas.microsoft.com/office/drawing/2014/main" id="{7A33E76B-0B7D-BD4C-95A3-F5F9B6632736}"/>
              </a:ext>
            </a:extLst>
          </p:cNvPr>
          <p:cNvGrpSpPr>
            <a:grpSpLocks/>
          </p:cNvGrpSpPr>
          <p:nvPr/>
        </p:nvGrpSpPr>
        <p:grpSpPr bwMode="auto">
          <a:xfrm>
            <a:off x="1923392" y="1467723"/>
            <a:ext cx="779505" cy="679450"/>
            <a:chOff x="-44" y="1473"/>
            <a:chExt cx="981" cy="1105"/>
          </a:xfrm>
        </p:grpSpPr>
        <p:pic>
          <p:nvPicPr>
            <p:cNvPr id="116" name="Picture 67" descr="desktop_computer_stylized_medium">
              <a:extLst>
                <a:ext uri="{FF2B5EF4-FFF2-40B4-BE49-F238E27FC236}">
                  <a16:creationId xmlns:a16="http://schemas.microsoft.com/office/drawing/2014/main" id="{388E3E99-7752-0140-B682-2CFDCCFDA0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 name="Freeform 68">
              <a:extLst>
                <a:ext uri="{FF2B5EF4-FFF2-40B4-BE49-F238E27FC236}">
                  <a16:creationId xmlns:a16="http://schemas.microsoft.com/office/drawing/2014/main" id="{C233087D-1E28-874B-99E3-90A56E5DA77B}"/>
                </a:ext>
              </a:extLst>
            </p:cNvPr>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99" name="Group 69">
            <a:extLst>
              <a:ext uri="{FF2B5EF4-FFF2-40B4-BE49-F238E27FC236}">
                <a16:creationId xmlns:a16="http://schemas.microsoft.com/office/drawing/2014/main" id="{53B22ADC-2C36-5141-AAAC-31B53FC8C1F4}"/>
              </a:ext>
            </a:extLst>
          </p:cNvPr>
          <p:cNvGrpSpPr>
            <a:grpSpLocks/>
          </p:cNvGrpSpPr>
          <p:nvPr/>
        </p:nvGrpSpPr>
        <p:grpSpPr bwMode="auto">
          <a:xfrm>
            <a:off x="1914200" y="2474691"/>
            <a:ext cx="779506" cy="679450"/>
            <a:chOff x="-44" y="1473"/>
            <a:chExt cx="981" cy="1105"/>
          </a:xfrm>
        </p:grpSpPr>
        <p:pic>
          <p:nvPicPr>
            <p:cNvPr id="114" name="Picture 70" descr="desktop_computer_stylized_medium">
              <a:extLst>
                <a:ext uri="{FF2B5EF4-FFF2-40B4-BE49-F238E27FC236}">
                  <a16:creationId xmlns:a16="http://schemas.microsoft.com/office/drawing/2014/main" id="{DA4C023E-F595-544A-9929-08480475A5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 name="Freeform 71">
              <a:extLst>
                <a:ext uri="{FF2B5EF4-FFF2-40B4-BE49-F238E27FC236}">
                  <a16:creationId xmlns:a16="http://schemas.microsoft.com/office/drawing/2014/main" id="{BD3780DD-1306-2540-89B8-0A42DEECFC61}"/>
                </a:ext>
              </a:extLst>
            </p:cNvPr>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00" name="Text Box 41">
            <a:extLst>
              <a:ext uri="{FF2B5EF4-FFF2-40B4-BE49-F238E27FC236}">
                <a16:creationId xmlns:a16="http://schemas.microsoft.com/office/drawing/2014/main" id="{488CD73E-ECC7-E842-9578-1478C5F11784}"/>
              </a:ext>
            </a:extLst>
          </p:cNvPr>
          <p:cNvSpPr txBox="1">
            <a:spLocks noChangeArrowheads="1"/>
          </p:cNvSpPr>
          <p:nvPr/>
        </p:nvSpPr>
        <p:spPr bwMode="auto">
          <a:xfrm>
            <a:off x="2833286" y="1145961"/>
            <a:ext cx="176856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transmission</a:t>
            </a:r>
          </a:p>
        </p:txBody>
      </p:sp>
      <p:sp>
        <p:nvSpPr>
          <p:cNvPr id="101" name="Line 42">
            <a:extLst>
              <a:ext uri="{FF2B5EF4-FFF2-40B4-BE49-F238E27FC236}">
                <a16:creationId xmlns:a16="http://schemas.microsoft.com/office/drawing/2014/main" id="{B22F26F3-A41E-8848-BDA7-FE528ACF22F9}"/>
              </a:ext>
            </a:extLst>
          </p:cNvPr>
          <p:cNvSpPr>
            <a:spLocks noChangeShapeType="1"/>
          </p:cNvSpPr>
          <p:nvPr/>
        </p:nvSpPr>
        <p:spPr bwMode="auto">
          <a:xfrm rot="10800000" flipH="1" flipV="1">
            <a:off x="4038725" y="1443910"/>
            <a:ext cx="528667"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3" name="Rectangle 31">
            <a:extLst>
              <a:ext uri="{FF2B5EF4-FFF2-40B4-BE49-F238E27FC236}">
                <a16:creationId xmlns:a16="http://schemas.microsoft.com/office/drawing/2014/main" id="{9C43DB7F-CC6C-3D47-AEBE-0F3B6F7415AB}"/>
              </a:ext>
            </a:extLst>
          </p:cNvPr>
          <p:cNvSpPr>
            <a:spLocks noChangeArrowheads="1"/>
          </p:cNvSpPr>
          <p:nvPr/>
        </p:nvSpPr>
        <p:spPr bwMode="auto">
          <a:xfrm>
            <a:off x="2722441" y="2630267"/>
            <a:ext cx="139773" cy="185197"/>
          </a:xfrm>
          <a:prstGeom prst="rect">
            <a:avLst/>
          </a:prstGeom>
          <a:solidFill>
            <a:srgbClr val="00B05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04" name="Line 33">
            <a:extLst>
              <a:ext uri="{FF2B5EF4-FFF2-40B4-BE49-F238E27FC236}">
                <a16:creationId xmlns:a16="http://schemas.microsoft.com/office/drawing/2014/main" id="{1420A34E-BA5D-D248-8FAC-DCC28151FB9C}"/>
              </a:ext>
            </a:extLst>
          </p:cNvPr>
          <p:cNvSpPr>
            <a:spLocks noChangeShapeType="1"/>
          </p:cNvSpPr>
          <p:nvPr/>
        </p:nvSpPr>
        <p:spPr bwMode="auto">
          <a:xfrm flipV="1">
            <a:off x="2897771" y="2599885"/>
            <a:ext cx="219680" cy="16193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5" name="Straight Connector 4">
            <a:extLst>
              <a:ext uri="{FF2B5EF4-FFF2-40B4-BE49-F238E27FC236}">
                <a16:creationId xmlns:a16="http://schemas.microsoft.com/office/drawing/2014/main" id="{E0E58503-FA9B-1542-A0D6-E85B92D1E5BA}"/>
              </a:ext>
            </a:extLst>
          </p:cNvPr>
          <p:cNvCxnSpPr/>
          <p:nvPr/>
        </p:nvCxnSpPr>
        <p:spPr>
          <a:xfrm>
            <a:off x="4880582" y="2238559"/>
            <a:ext cx="338899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7" name="Group 126">
            <a:extLst>
              <a:ext uri="{FF2B5EF4-FFF2-40B4-BE49-F238E27FC236}">
                <a16:creationId xmlns:a16="http://schemas.microsoft.com/office/drawing/2014/main" id="{E49D3C3B-F6BB-8747-AE74-C4B438FB99F4}"/>
              </a:ext>
            </a:extLst>
          </p:cNvPr>
          <p:cNvGrpSpPr/>
          <p:nvPr/>
        </p:nvGrpSpPr>
        <p:grpSpPr>
          <a:xfrm>
            <a:off x="7991017" y="1778258"/>
            <a:ext cx="1511352" cy="863670"/>
            <a:chOff x="7493876" y="2774731"/>
            <a:chExt cx="1481958" cy="894622"/>
          </a:xfrm>
        </p:grpSpPr>
        <p:sp>
          <p:nvSpPr>
            <p:cNvPr id="128" name="Freeform 127">
              <a:extLst>
                <a:ext uri="{FF2B5EF4-FFF2-40B4-BE49-F238E27FC236}">
                  <a16:creationId xmlns:a16="http://schemas.microsoft.com/office/drawing/2014/main" id="{5D7E8999-C7DA-4C41-AF40-118E01514749}"/>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29" name="Oval 128">
              <a:extLst>
                <a:ext uri="{FF2B5EF4-FFF2-40B4-BE49-F238E27FC236}">
                  <a16:creationId xmlns:a16="http://schemas.microsoft.com/office/drawing/2014/main" id="{21FE0DA3-6E20-DC4B-8111-DD2816780A5C}"/>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30" name="Group 129">
              <a:extLst>
                <a:ext uri="{FF2B5EF4-FFF2-40B4-BE49-F238E27FC236}">
                  <a16:creationId xmlns:a16="http://schemas.microsoft.com/office/drawing/2014/main" id="{227FD192-76B7-BB4E-8D74-8B6F33DBA7D5}"/>
                </a:ext>
              </a:extLst>
            </p:cNvPr>
            <p:cNvGrpSpPr/>
            <p:nvPr/>
          </p:nvGrpSpPr>
          <p:grpSpPr>
            <a:xfrm>
              <a:off x="7713663" y="2848339"/>
              <a:ext cx="1042107" cy="425543"/>
              <a:chOff x="7786941" y="2884917"/>
              <a:chExt cx="897649" cy="353919"/>
            </a:xfrm>
          </p:grpSpPr>
          <p:sp>
            <p:nvSpPr>
              <p:cNvPr id="131" name="Freeform 130">
                <a:extLst>
                  <a:ext uri="{FF2B5EF4-FFF2-40B4-BE49-F238E27FC236}">
                    <a16:creationId xmlns:a16="http://schemas.microsoft.com/office/drawing/2014/main" id="{130CC598-6AE0-744A-9CEF-611CD26990D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2" name="Freeform 131">
                <a:extLst>
                  <a:ext uri="{FF2B5EF4-FFF2-40B4-BE49-F238E27FC236}">
                    <a16:creationId xmlns:a16="http://schemas.microsoft.com/office/drawing/2014/main" id="{F0B09B4D-82A4-6D4A-B104-F100560C4499}"/>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3" name="Freeform 132">
                <a:extLst>
                  <a:ext uri="{FF2B5EF4-FFF2-40B4-BE49-F238E27FC236}">
                    <a16:creationId xmlns:a16="http://schemas.microsoft.com/office/drawing/2014/main" id="{7CB1C4B0-5780-D24E-8D85-35BA5CE42556}"/>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4" name="Freeform 133">
                <a:extLst>
                  <a:ext uri="{FF2B5EF4-FFF2-40B4-BE49-F238E27FC236}">
                    <a16:creationId xmlns:a16="http://schemas.microsoft.com/office/drawing/2014/main" id="{A78B6DE2-15CA-DC49-A0BD-10E78562E1D3}"/>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51" name="Slide Number Placeholder 5">
            <a:extLst>
              <a:ext uri="{FF2B5EF4-FFF2-40B4-BE49-F238E27FC236}">
                <a16:creationId xmlns:a16="http://schemas.microsoft.com/office/drawing/2014/main" id="{B70D46B2-DA48-BC41-88EB-9A7ADF18AE56}"/>
              </a:ext>
            </a:extLst>
          </p:cNvPr>
          <p:cNvSpPr>
            <a:spLocks noGrp="1"/>
          </p:cNvSpPr>
          <p:nvPr>
            <p:ph type="sldNum" sz="quarter" idx="4"/>
          </p:nvPr>
        </p:nvSpPr>
        <p:spPr>
          <a:xfrm>
            <a:off x="9219616" y="6443089"/>
            <a:ext cx="2743200" cy="365125"/>
          </a:xfrm>
        </p:spPr>
        <p:txBody>
          <a:bodyPr/>
          <a:lstStyle/>
          <a:p>
            <a:r>
              <a:rPr lang="en-US" dirty="0"/>
              <a:t>Introduction: 1-</a:t>
            </a:r>
            <a:fld id="{C4204591-24BD-A542-B9D5-F8D8A88D2FEE}" type="slidenum">
              <a:rPr lang="en-US" smtClean="0"/>
              <a:pPr/>
              <a:t>4</a:t>
            </a:fld>
            <a:endParaRPr lang="en-US" dirty="0"/>
          </a:p>
        </p:txBody>
      </p:sp>
      <p:sp>
        <p:nvSpPr>
          <p:cNvPr id="6" name="TextBox 5">
            <a:extLst>
              <a:ext uri="{FF2B5EF4-FFF2-40B4-BE49-F238E27FC236}">
                <a16:creationId xmlns:a16="http://schemas.microsoft.com/office/drawing/2014/main" id="{A72B08BF-BBAE-F79A-9D32-29A47B1A6CC6}"/>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453457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dissolve">
                                      <p:cBhvr>
                                        <p:cTn id="7" dur="500"/>
                                        <p:tgtEl>
                                          <p:spTgt spid="5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5"/>
                                        </p:tgtEl>
                                        <p:attrNameLst>
                                          <p:attrName>style.visibility</p:attrName>
                                        </p:attrNameLst>
                                      </p:cBhvr>
                                      <p:to>
                                        <p:strVal val="visible"/>
                                      </p:to>
                                    </p:set>
                                    <p:animEffect transition="in" filter="dissolve">
                                      <p:cBhvr>
                                        <p:cTn id="12"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7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5" name="Group 134">
            <a:extLst>
              <a:ext uri="{FF2B5EF4-FFF2-40B4-BE49-F238E27FC236}">
                <a16:creationId xmlns:a16="http://schemas.microsoft.com/office/drawing/2014/main" id="{3AD72523-4228-9C47-B195-4AAF96A160BD}"/>
              </a:ext>
            </a:extLst>
          </p:cNvPr>
          <p:cNvGrpSpPr/>
          <p:nvPr/>
        </p:nvGrpSpPr>
        <p:grpSpPr>
          <a:xfrm>
            <a:off x="3364430" y="1767623"/>
            <a:ext cx="1511352" cy="863670"/>
            <a:chOff x="7493876" y="2774731"/>
            <a:chExt cx="1481958" cy="894622"/>
          </a:xfrm>
        </p:grpSpPr>
        <p:sp>
          <p:nvSpPr>
            <p:cNvPr id="136" name="Freeform 135">
              <a:extLst>
                <a:ext uri="{FF2B5EF4-FFF2-40B4-BE49-F238E27FC236}">
                  <a16:creationId xmlns:a16="http://schemas.microsoft.com/office/drawing/2014/main" id="{9FB9E0EF-9063-B545-BC2B-062A0488CC7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37" name="Oval 136">
              <a:extLst>
                <a:ext uri="{FF2B5EF4-FFF2-40B4-BE49-F238E27FC236}">
                  <a16:creationId xmlns:a16="http://schemas.microsoft.com/office/drawing/2014/main" id="{B0BF60BF-9AF2-D948-8319-1FF102BC7D3E}"/>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38" name="Group 137">
              <a:extLst>
                <a:ext uri="{FF2B5EF4-FFF2-40B4-BE49-F238E27FC236}">
                  <a16:creationId xmlns:a16="http://schemas.microsoft.com/office/drawing/2014/main" id="{B32B55C6-F759-234F-8CF0-5FB387F35BC4}"/>
                </a:ext>
              </a:extLst>
            </p:cNvPr>
            <p:cNvGrpSpPr/>
            <p:nvPr/>
          </p:nvGrpSpPr>
          <p:grpSpPr>
            <a:xfrm>
              <a:off x="7713663" y="2848339"/>
              <a:ext cx="1042107" cy="425543"/>
              <a:chOff x="7786941" y="2884917"/>
              <a:chExt cx="897649" cy="353919"/>
            </a:xfrm>
          </p:grpSpPr>
          <p:sp>
            <p:nvSpPr>
              <p:cNvPr id="139" name="Freeform 138">
                <a:extLst>
                  <a:ext uri="{FF2B5EF4-FFF2-40B4-BE49-F238E27FC236}">
                    <a16:creationId xmlns:a16="http://schemas.microsoft.com/office/drawing/2014/main" id="{B1153D6F-A3DF-7246-9629-9228753ADE5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0" name="Freeform 139">
                <a:extLst>
                  <a:ext uri="{FF2B5EF4-FFF2-40B4-BE49-F238E27FC236}">
                    <a16:creationId xmlns:a16="http://schemas.microsoft.com/office/drawing/2014/main" id="{1C55D52C-AF37-4949-9428-203518D525C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1" name="Freeform 140">
                <a:extLst>
                  <a:ext uri="{FF2B5EF4-FFF2-40B4-BE49-F238E27FC236}">
                    <a16:creationId xmlns:a16="http://schemas.microsoft.com/office/drawing/2014/main" id="{58904F43-F0C7-374E-ADE8-8A024A662796}"/>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2" name="Freeform 141">
                <a:extLst>
                  <a:ext uri="{FF2B5EF4-FFF2-40B4-BE49-F238E27FC236}">
                    <a16:creationId xmlns:a16="http://schemas.microsoft.com/office/drawing/2014/main" id="{874597C3-FAA4-A147-A86C-C5108827045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25267" y="291947"/>
            <a:ext cx="10515600" cy="894622"/>
          </a:xfrm>
        </p:spPr>
        <p:txBody>
          <a:bodyPr>
            <a:normAutofit/>
          </a:bodyPr>
          <a:lstStyle/>
          <a:p>
            <a:r>
              <a:rPr lang="en-US" sz="4400" dirty="0">
                <a:ea typeface="ＭＳ Ｐゴシック" panose="020B0600070205080204" pitchFamily="34" charset="-128"/>
              </a:rPr>
              <a:t>Packet delay: four sources</a:t>
            </a:r>
            <a:endParaRPr lang="en-US" sz="4400" dirty="0"/>
          </a:p>
        </p:txBody>
      </p:sp>
      <p:sp>
        <p:nvSpPr>
          <p:cNvPr id="77" name="Line 24">
            <a:extLst>
              <a:ext uri="{FF2B5EF4-FFF2-40B4-BE49-F238E27FC236}">
                <a16:creationId xmlns:a16="http://schemas.microsoft.com/office/drawing/2014/main" id="{79DB8C95-768E-854F-9CEA-5533DCECBE17}"/>
              </a:ext>
            </a:extLst>
          </p:cNvPr>
          <p:cNvSpPr>
            <a:spLocks noChangeShapeType="1"/>
          </p:cNvSpPr>
          <p:nvPr/>
        </p:nvSpPr>
        <p:spPr bwMode="auto">
          <a:xfrm>
            <a:off x="2621011" y="1783635"/>
            <a:ext cx="741403" cy="355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0" name="Rectangle 29">
            <a:extLst>
              <a:ext uri="{FF2B5EF4-FFF2-40B4-BE49-F238E27FC236}">
                <a16:creationId xmlns:a16="http://schemas.microsoft.com/office/drawing/2014/main" id="{9803C6B5-AE4A-F54B-86CB-D404B2A716C1}"/>
              </a:ext>
            </a:extLst>
          </p:cNvPr>
          <p:cNvSpPr>
            <a:spLocks noChangeArrowheads="1"/>
          </p:cNvSpPr>
          <p:nvPr/>
        </p:nvSpPr>
        <p:spPr bwMode="auto">
          <a:xfrm>
            <a:off x="5464378" y="2002710"/>
            <a:ext cx="147646" cy="20002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81" name="Rectangle 30">
            <a:extLst>
              <a:ext uri="{FF2B5EF4-FFF2-40B4-BE49-F238E27FC236}">
                <a16:creationId xmlns:a16="http://schemas.microsoft.com/office/drawing/2014/main" id="{2BFFBBBA-8F3E-7640-8D9F-E3A7047BB5BB}"/>
              </a:ext>
            </a:extLst>
          </p:cNvPr>
          <p:cNvSpPr>
            <a:spLocks noChangeArrowheads="1"/>
          </p:cNvSpPr>
          <p:nvPr/>
        </p:nvSpPr>
        <p:spPr bwMode="auto">
          <a:xfrm>
            <a:off x="4211773" y="2074148"/>
            <a:ext cx="147645" cy="20002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82" name="Rectangle 31">
            <a:extLst>
              <a:ext uri="{FF2B5EF4-FFF2-40B4-BE49-F238E27FC236}">
                <a16:creationId xmlns:a16="http://schemas.microsoft.com/office/drawing/2014/main" id="{212ACD5F-D6C3-824B-9E9F-FCD292654FC1}"/>
              </a:ext>
            </a:extLst>
          </p:cNvPr>
          <p:cNvSpPr>
            <a:spLocks noChangeArrowheads="1"/>
          </p:cNvSpPr>
          <p:nvPr/>
        </p:nvSpPr>
        <p:spPr bwMode="auto">
          <a:xfrm>
            <a:off x="4373707" y="2074148"/>
            <a:ext cx="147645" cy="200025"/>
          </a:xfrm>
          <a:prstGeom prst="rect">
            <a:avLst/>
          </a:prstGeom>
          <a:solidFill>
            <a:srgbClr val="00B05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83" name="Line 35">
            <a:extLst>
              <a:ext uri="{FF2B5EF4-FFF2-40B4-BE49-F238E27FC236}">
                <a16:creationId xmlns:a16="http://schemas.microsoft.com/office/drawing/2014/main" id="{988CA620-4CC5-3D4B-81DA-0F82F93E3D34}"/>
              </a:ext>
            </a:extLst>
          </p:cNvPr>
          <p:cNvSpPr>
            <a:spLocks noChangeShapeType="1"/>
          </p:cNvSpPr>
          <p:nvPr/>
        </p:nvSpPr>
        <p:spPr bwMode="auto">
          <a:xfrm flipV="1">
            <a:off x="7042061" y="1833751"/>
            <a:ext cx="36673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4" name="Rectangle 38">
            <a:extLst>
              <a:ext uri="{FF2B5EF4-FFF2-40B4-BE49-F238E27FC236}">
                <a16:creationId xmlns:a16="http://schemas.microsoft.com/office/drawing/2014/main" id="{5F99C41D-D784-474B-94F5-AC46161751AD}"/>
              </a:ext>
            </a:extLst>
          </p:cNvPr>
          <p:cNvSpPr>
            <a:spLocks noChangeArrowheads="1"/>
          </p:cNvSpPr>
          <p:nvPr/>
        </p:nvSpPr>
        <p:spPr bwMode="auto">
          <a:xfrm>
            <a:off x="4502301" y="2012235"/>
            <a:ext cx="147646" cy="20002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85" name="Text Box 39">
            <a:extLst>
              <a:ext uri="{FF2B5EF4-FFF2-40B4-BE49-F238E27FC236}">
                <a16:creationId xmlns:a16="http://schemas.microsoft.com/office/drawing/2014/main" id="{4FBD0AA4-42C3-2B49-BDB1-0979DED2C5D6}"/>
              </a:ext>
            </a:extLst>
          </p:cNvPr>
          <p:cNvSpPr txBox="1">
            <a:spLocks noChangeArrowheads="1"/>
          </p:cNvSpPr>
          <p:nvPr/>
        </p:nvSpPr>
        <p:spPr bwMode="auto">
          <a:xfrm>
            <a:off x="5370720" y="1587878"/>
            <a:ext cx="17004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propagation</a:t>
            </a:r>
            <a:endParaRPr kumimoji="0" lang="en-US" altLang="en-US" sz="20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sp>
        <p:nvSpPr>
          <p:cNvPr id="86" name="Line 40">
            <a:extLst>
              <a:ext uri="{FF2B5EF4-FFF2-40B4-BE49-F238E27FC236}">
                <a16:creationId xmlns:a16="http://schemas.microsoft.com/office/drawing/2014/main" id="{7B62D1A5-A310-5848-8995-E8F4780C47C7}"/>
              </a:ext>
            </a:extLst>
          </p:cNvPr>
          <p:cNvSpPr>
            <a:spLocks noChangeShapeType="1"/>
          </p:cNvSpPr>
          <p:nvPr/>
        </p:nvSpPr>
        <p:spPr bwMode="auto">
          <a:xfrm rot="10800000">
            <a:off x="5073803" y="1831109"/>
            <a:ext cx="31910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7" name="Text Box 43">
            <a:extLst>
              <a:ext uri="{FF2B5EF4-FFF2-40B4-BE49-F238E27FC236}">
                <a16:creationId xmlns:a16="http://schemas.microsoft.com/office/drawing/2014/main" id="{867387BA-39EC-9E4E-8BB0-480BC4423626}"/>
              </a:ext>
            </a:extLst>
          </p:cNvPr>
          <p:cNvSpPr txBox="1">
            <a:spLocks noChangeArrowheads="1"/>
          </p:cNvSpPr>
          <p:nvPr/>
        </p:nvSpPr>
        <p:spPr bwMode="auto">
          <a:xfrm>
            <a:off x="3016098" y="2729785"/>
            <a:ext cx="1511824" cy="69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nodal</a:t>
            </a:r>
          </a:p>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processing</a:t>
            </a:r>
          </a:p>
        </p:txBody>
      </p:sp>
      <p:sp>
        <p:nvSpPr>
          <p:cNvPr id="88" name="Line 44">
            <a:extLst>
              <a:ext uri="{FF2B5EF4-FFF2-40B4-BE49-F238E27FC236}">
                <a16:creationId xmlns:a16="http://schemas.microsoft.com/office/drawing/2014/main" id="{CDB7B374-4A7A-E246-8D88-69216785D71E}"/>
              </a:ext>
            </a:extLst>
          </p:cNvPr>
          <p:cNvSpPr>
            <a:spLocks noChangeShapeType="1"/>
          </p:cNvSpPr>
          <p:nvPr/>
        </p:nvSpPr>
        <p:spPr bwMode="auto">
          <a:xfrm rot="10800000">
            <a:off x="3363541" y="2729991"/>
            <a:ext cx="833484"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9" name="Line 45">
            <a:extLst>
              <a:ext uri="{FF2B5EF4-FFF2-40B4-BE49-F238E27FC236}">
                <a16:creationId xmlns:a16="http://schemas.microsoft.com/office/drawing/2014/main" id="{EDEDB796-E60B-E245-AAE8-8E7D4AD0954B}"/>
              </a:ext>
            </a:extLst>
          </p:cNvPr>
          <p:cNvSpPr>
            <a:spLocks noChangeShapeType="1"/>
          </p:cNvSpPr>
          <p:nvPr/>
        </p:nvSpPr>
        <p:spPr bwMode="auto">
          <a:xfrm rot="10800000" flipV="1">
            <a:off x="4187959" y="2536110"/>
            <a:ext cx="385784"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 name="Text Box 46">
            <a:extLst>
              <a:ext uri="{FF2B5EF4-FFF2-40B4-BE49-F238E27FC236}">
                <a16:creationId xmlns:a16="http://schemas.microsoft.com/office/drawing/2014/main" id="{EED5545D-BA61-2046-A423-41F4F0BCD65B}"/>
              </a:ext>
            </a:extLst>
          </p:cNvPr>
          <p:cNvSpPr txBox="1">
            <a:spLocks noChangeArrowheads="1"/>
          </p:cNvSpPr>
          <p:nvPr/>
        </p:nvSpPr>
        <p:spPr bwMode="auto">
          <a:xfrm>
            <a:off x="4595969" y="2957464"/>
            <a:ext cx="13548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queueing</a:t>
            </a:r>
            <a:endParaRPr kumimoji="0" lang="en-US" altLang="en-US" sz="20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sp>
        <p:nvSpPr>
          <p:cNvPr id="91" name="Line 47">
            <a:extLst>
              <a:ext uri="{FF2B5EF4-FFF2-40B4-BE49-F238E27FC236}">
                <a16:creationId xmlns:a16="http://schemas.microsoft.com/office/drawing/2014/main" id="{ACC9FCD3-B95B-4D4B-87FC-A93C4585FCF2}"/>
              </a:ext>
            </a:extLst>
          </p:cNvPr>
          <p:cNvSpPr>
            <a:spLocks noChangeShapeType="1"/>
          </p:cNvSpPr>
          <p:nvPr/>
        </p:nvSpPr>
        <p:spPr bwMode="auto">
          <a:xfrm rot="10800000">
            <a:off x="4349892" y="2536110"/>
            <a:ext cx="595346" cy="5524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2" name="Rectangle 3">
            <a:extLst>
              <a:ext uri="{FF2B5EF4-FFF2-40B4-BE49-F238E27FC236}">
                <a16:creationId xmlns:a16="http://schemas.microsoft.com/office/drawing/2014/main" id="{2521317A-C1CF-B84E-8D60-CC1E8C06357E}"/>
              </a:ext>
            </a:extLst>
          </p:cNvPr>
          <p:cNvSpPr>
            <a:spLocks noChangeArrowheads="1"/>
          </p:cNvSpPr>
          <p:nvPr/>
        </p:nvSpPr>
        <p:spPr bwMode="auto">
          <a:xfrm>
            <a:off x="1743075" y="3585728"/>
            <a:ext cx="6175328" cy="554037"/>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a:lstStyle>
            <a:lvl1pPr marL="285750" indent="-285750">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285750" marR="0" lvl="0" indent="-285750" algn="l" defTabSz="914400" rtl="0" eaLnBrk="1" fontAlgn="auto" latinLnBrk="0" hangingPunct="1">
              <a:lnSpc>
                <a:spcPct val="85000"/>
              </a:lnSpc>
              <a:spcBef>
                <a:spcPct val="20000"/>
              </a:spcBef>
              <a:spcAft>
                <a:spcPts val="0"/>
              </a:spcAft>
              <a:buClr>
                <a:srgbClr val="000099"/>
              </a:buClr>
              <a:buSzPct val="75000"/>
              <a:buFont typeface="Wingdings" pitchFamily="2" charset="2"/>
              <a:buNone/>
              <a:tabLst/>
              <a:defRPr/>
            </a:pPr>
            <a:r>
              <a:rPr kumimoji="0" lang="en-US" altLang="en-US" sz="3200" b="0" i="1"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mn-cs"/>
              </a:rPr>
              <a:t>nodal</a:t>
            </a:r>
            <a:r>
              <a:rPr kumimoji="0" lang="en-US" altLang="en-US" sz="32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 </a:t>
            </a:r>
            <a:r>
              <a:rPr kumimoji="0" lang="en-US" altLang="en-US" sz="3200" b="0" i="1"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mn-cs"/>
              </a:rPr>
              <a:t>proc</a:t>
            </a:r>
            <a:r>
              <a:rPr kumimoji="0" lang="en-US" altLang="en-US" sz="32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 </a:t>
            </a:r>
            <a:r>
              <a:rPr kumimoji="0" lang="en-US" altLang="en-US" sz="3200" b="0" i="1"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mn-cs"/>
              </a:rPr>
              <a:t>queue</a:t>
            </a:r>
            <a:r>
              <a:rPr kumimoji="0" lang="en-US" altLang="en-US" sz="32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 </a:t>
            </a:r>
            <a:r>
              <a:rPr kumimoji="0" lang="en-US" altLang="en-US" sz="3200" b="0" i="1"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mn-cs"/>
              </a:rPr>
              <a:t>trans</a:t>
            </a:r>
            <a:r>
              <a:rPr kumimoji="0" lang="en-US" altLang="en-US" sz="32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  </a:t>
            </a:r>
            <a:r>
              <a:rPr kumimoji="0" lang="en-US" altLang="en-US" sz="3200" b="0" i="1"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mn-cs"/>
              </a:rPr>
              <a:t>prop</a:t>
            </a:r>
            <a:endParaRPr kumimoji="0" lang="en-US" altLang="en-US" sz="32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93" name="Line 25">
            <a:extLst>
              <a:ext uri="{FF2B5EF4-FFF2-40B4-BE49-F238E27FC236}">
                <a16:creationId xmlns:a16="http://schemas.microsoft.com/office/drawing/2014/main" id="{F5D3A1C5-3798-AA4A-9717-BC9CD2814C06}"/>
              </a:ext>
            </a:extLst>
          </p:cNvPr>
          <p:cNvSpPr>
            <a:spLocks noChangeShapeType="1"/>
          </p:cNvSpPr>
          <p:nvPr/>
        </p:nvSpPr>
        <p:spPr bwMode="auto">
          <a:xfrm flipV="1">
            <a:off x="2619131" y="2323384"/>
            <a:ext cx="735346" cy="54993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4" name="Rectangle 32">
            <a:extLst>
              <a:ext uri="{FF2B5EF4-FFF2-40B4-BE49-F238E27FC236}">
                <a16:creationId xmlns:a16="http://schemas.microsoft.com/office/drawing/2014/main" id="{499B4666-F248-7346-9FEA-7936F1E56AE7}"/>
              </a:ext>
            </a:extLst>
          </p:cNvPr>
          <p:cNvSpPr>
            <a:spLocks noChangeArrowheads="1"/>
          </p:cNvSpPr>
          <p:nvPr/>
        </p:nvSpPr>
        <p:spPr bwMode="auto">
          <a:xfrm>
            <a:off x="3159202" y="1974135"/>
            <a:ext cx="147646" cy="20002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95" name="Line 33">
            <a:extLst>
              <a:ext uri="{FF2B5EF4-FFF2-40B4-BE49-F238E27FC236}">
                <a16:creationId xmlns:a16="http://schemas.microsoft.com/office/drawing/2014/main" id="{468D7A2B-9164-6E4A-96CE-D29F3704091E}"/>
              </a:ext>
            </a:extLst>
          </p:cNvPr>
          <p:cNvSpPr>
            <a:spLocks noChangeShapeType="1"/>
          </p:cNvSpPr>
          <p:nvPr/>
        </p:nvSpPr>
        <p:spPr bwMode="auto">
          <a:xfrm>
            <a:off x="3109988" y="1910635"/>
            <a:ext cx="211149"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6" name="Text Box 36">
            <a:extLst>
              <a:ext uri="{FF2B5EF4-FFF2-40B4-BE49-F238E27FC236}">
                <a16:creationId xmlns:a16="http://schemas.microsoft.com/office/drawing/2014/main" id="{3AB8F241-2337-4244-89DF-4C80D59B3367}"/>
              </a:ext>
            </a:extLst>
          </p:cNvPr>
          <p:cNvSpPr txBox="1">
            <a:spLocks noChangeArrowheads="1"/>
          </p:cNvSpPr>
          <p:nvPr/>
        </p:nvSpPr>
        <p:spPr bwMode="auto">
          <a:xfrm>
            <a:off x="1816815" y="1467723"/>
            <a:ext cx="39305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A</a:t>
            </a:r>
          </a:p>
        </p:txBody>
      </p:sp>
      <p:sp>
        <p:nvSpPr>
          <p:cNvPr id="97" name="Text Box 37">
            <a:extLst>
              <a:ext uri="{FF2B5EF4-FFF2-40B4-BE49-F238E27FC236}">
                <a16:creationId xmlns:a16="http://schemas.microsoft.com/office/drawing/2014/main" id="{68CF5C6F-336B-3C4A-90BF-D34A028745C5}"/>
              </a:ext>
            </a:extLst>
          </p:cNvPr>
          <p:cNvSpPr txBox="1">
            <a:spLocks noChangeArrowheads="1"/>
          </p:cNvSpPr>
          <p:nvPr/>
        </p:nvSpPr>
        <p:spPr bwMode="auto">
          <a:xfrm>
            <a:off x="1845558" y="2420223"/>
            <a:ext cx="38023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a:t>
            </a:r>
          </a:p>
        </p:txBody>
      </p:sp>
      <p:grpSp>
        <p:nvGrpSpPr>
          <p:cNvPr id="98" name="Group 66">
            <a:extLst>
              <a:ext uri="{FF2B5EF4-FFF2-40B4-BE49-F238E27FC236}">
                <a16:creationId xmlns:a16="http://schemas.microsoft.com/office/drawing/2014/main" id="{7A33E76B-0B7D-BD4C-95A3-F5F9B6632736}"/>
              </a:ext>
            </a:extLst>
          </p:cNvPr>
          <p:cNvGrpSpPr>
            <a:grpSpLocks/>
          </p:cNvGrpSpPr>
          <p:nvPr/>
        </p:nvGrpSpPr>
        <p:grpSpPr bwMode="auto">
          <a:xfrm>
            <a:off x="1923392" y="1467723"/>
            <a:ext cx="779505" cy="679450"/>
            <a:chOff x="-44" y="1473"/>
            <a:chExt cx="981" cy="1105"/>
          </a:xfrm>
        </p:grpSpPr>
        <p:pic>
          <p:nvPicPr>
            <p:cNvPr id="116" name="Picture 67" descr="desktop_computer_stylized_medium">
              <a:extLst>
                <a:ext uri="{FF2B5EF4-FFF2-40B4-BE49-F238E27FC236}">
                  <a16:creationId xmlns:a16="http://schemas.microsoft.com/office/drawing/2014/main" id="{388E3E99-7752-0140-B682-2CFDCCFDA0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 name="Freeform 68">
              <a:extLst>
                <a:ext uri="{FF2B5EF4-FFF2-40B4-BE49-F238E27FC236}">
                  <a16:creationId xmlns:a16="http://schemas.microsoft.com/office/drawing/2014/main" id="{C233087D-1E28-874B-99E3-90A56E5DA77B}"/>
                </a:ext>
              </a:extLst>
            </p:cNvPr>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99" name="Group 69">
            <a:extLst>
              <a:ext uri="{FF2B5EF4-FFF2-40B4-BE49-F238E27FC236}">
                <a16:creationId xmlns:a16="http://schemas.microsoft.com/office/drawing/2014/main" id="{53B22ADC-2C36-5141-AAAC-31B53FC8C1F4}"/>
              </a:ext>
            </a:extLst>
          </p:cNvPr>
          <p:cNvGrpSpPr>
            <a:grpSpLocks/>
          </p:cNvGrpSpPr>
          <p:nvPr/>
        </p:nvGrpSpPr>
        <p:grpSpPr bwMode="auto">
          <a:xfrm>
            <a:off x="1914200" y="2474691"/>
            <a:ext cx="779506" cy="679450"/>
            <a:chOff x="-44" y="1473"/>
            <a:chExt cx="981" cy="1105"/>
          </a:xfrm>
        </p:grpSpPr>
        <p:pic>
          <p:nvPicPr>
            <p:cNvPr id="114" name="Picture 70" descr="desktop_computer_stylized_medium">
              <a:extLst>
                <a:ext uri="{FF2B5EF4-FFF2-40B4-BE49-F238E27FC236}">
                  <a16:creationId xmlns:a16="http://schemas.microsoft.com/office/drawing/2014/main" id="{DA4C023E-F595-544A-9929-08480475A5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 name="Freeform 71">
              <a:extLst>
                <a:ext uri="{FF2B5EF4-FFF2-40B4-BE49-F238E27FC236}">
                  <a16:creationId xmlns:a16="http://schemas.microsoft.com/office/drawing/2014/main" id="{BD3780DD-1306-2540-89B8-0A42DEECFC61}"/>
                </a:ext>
              </a:extLst>
            </p:cNvPr>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00" name="Text Box 41">
            <a:extLst>
              <a:ext uri="{FF2B5EF4-FFF2-40B4-BE49-F238E27FC236}">
                <a16:creationId xmlns:a16="http://schemas.microsoft.com/office/drawing/2014/main" id="{488CD73E-ECC7-E842-9578-1478C5F11784}"/>
              </a:ext>
            </a:extLst>
          </p:cNvPr>
          <p:cNvSpPr txBox="1">
            <a:spLocks noChangeArrowheads="1"/>
          </p:cNvSpPr>
          <p:nvPr/>
        </p:nvSpPr>
        <p:spPr bwMode="auto">
          <a:xfrm>
            <a:off x="2833286" y="1145961"/>
            <a:ext cx="176856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transmission</a:t>
            </a:r>
          </a:p>
        </p:txBody>
      </p:sp>
      <p:sp>
        <p:nvSpPr>
          <p:cNvPr id="101" name="Line 42">
            <a:extLst>
              <a:ext uri="{FF2B5EF4-FFF2-40B4-BE49-F238E27FC236}">
                <a16:creationId xmlns:a16="http://schemas.microsoft.com/office/drawing/2014/main" id="{B22F26F3-A41E-8848-BDA7-FE528ACF22F9}"/>
              </a:ext>
            </a:extLst>
          </p:cNvPr>
          <p:cNvSpPr>
            <a:spLocks noChangeShapeType="1"/>
          </p:cNvSpPr>
          <p:nvPr/>
        </p:nvSpPr>
        <p:spPr bwMode="auto">
          <a:xfrm rot="10800000" flipH="1" flipV="1">
            <a:off x="4038725" y="1443910"/>
            <a:ext cx="528667"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3" name="Rectangle 31">
            <a:extLst>
              <a:ext uri="{FF2B5EF4-FFF2-40B4-BE49-F238E27FC236}">
                <a16:creationId xmlns:a16="http://schemas.microsoft.com/office/drawing/2014/main" id="{9C43DB7F-CC6C-3D47-AEBE-0F3B6F7415AB}"/>
              </a:ext>
            </a:extLst>
          </p:cNvPr>
          <p:cNvSpPr>
            <a:spLocks noChangeArrowheads="1"/>
          </p:cNvSpPr>
          <p:nvPr/>
        </p:nvSpPr>
        <p:spPr bwMode="auto">
          <a:xfrm>
            <a:off x="2722441" y="2630267"/>
            <a:ext cx="139773" cy="185197"/>
          </a:xfrm>
          <a:prstGeom prst="rect">
            <a:avLst/>
          </a:prstGeom>
          <a:solidFill>
            <a:srgbClr val="00B05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04" name="Line 33">
            <a:extLst>
              <a:ext uri="{FF2B5EF4-FFF2-40B4-BE49-F238E27FC236}">
                <a16:creationId xmlns:a16="http://schemas.microsoft.com/office/drawing/2014/main" id="{1420A34E-BA5D-D248-8FAC-DCC28151FB9C}"/>
              </a:ext>
            </a:extLst>
          </p:cNvPr>
          <p:cNvSpPr>
            <a:spLocks noChangeShapeType="1"/>
          </p:cNvSpPr>
          <p:nvPr/>
        </p:nvSpPr>
        <p:spPr bwMode="auto">
          <a:xfrm flipV="1">
            <a:off x="2897771" y="2599885"/>
            <a:ext cx="219680" cy="16193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5" name="Straight Connector 4">
            <a:extLst>
              <a:ext uri="{FF2B5EF4-FFF2-40B4-BE49-F238E27FC236}">
                <a16:creationId xmlns:a16="http://schemas.microsoft.com/office/drawing/2014/main" id="{E0E58503-FA9B-1542-A0D6-E85B92D1E5BA}"/>
              </a:ext>
            </a:extLst>
          </p:cNvPr>
          <p:cNvCxnSpPr/>
          <p:nvPr/>
        </p:nvCxnSpPr>
        <p:spPr>
          <a:xfrm>
            <a:off x="4880582" y="2238559"/>
            <a:ext cx="338899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7" name="Group 126">
            <a:extLst>
              <a:ext uri="{FF2B5EF4-FFF2-40B4-BE49-F238E27FC236}">
                <a16:creationId xmlns:a16="http://schemas.microsoft.com/office/drawing/2014/main" id="{E49D3C3B-F6BB-8747-AE74-C4B438FB99F4}"/>
              </a:ext>
            </a:extLst>
          </p:cNvPr>
          <p:cNvGrpSpPr/>
          <p:nvPr/>
        </p:nvGrpSpPr>
        <p:grpSpPr>
          <a:xfrm>
            <a:off x="7991017" y="1778258"/>
            <a:ext cx="1511352" cy="863670"/>
            <a:chOff x="7493876" y="2774731"/>
            <a:chExt cx="1481958" cy="894622"/>
          </a:xfrm>
        </p:grpSpPr>
        <p:sp>
          <p:nvSpPr>
            <p:cNvPr id="128" name="Freeform 127">
              <a:extLst>
                <a:ext uri="{FF2B5EF4-FFF2-40B4-BE49-F238E27FC236}">
                  <a16:creationId xmlns:a16="http://schemas.microsoft.com/office/drawing/2014/main" id="{5D7E8999-C7DA-4C41-AF40-118E01514749}"/>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29" name="Oval 128">
              <a:extLst>
                <a:ext uri="{FF2B5EF4-FFF2-40B4-BE49-F238E27FC236}">
                  <a16:creationId xmlns:a16="http://schemas.microsoft.com/office/drawing/2014/main" id="{21FE0DA3-6E20-DC4B-8111-DD2816780A5C}"/>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30" name="Group 129">
              <a:extLst>
                <a:ext uri="{FF2B5EF4-FFF2-40B4-BE49-F238E27FC236}">
                  <a16:creationId xmlns:a16="http://schemas.microsoft.com/office/drawing/2014/main" id="{227FD192-76B7-BB4E-8D74-8B6F33DBA7D5}"/>
                </a:ext>
              </a:extLst>
            </p:cNvPr>
            <p:cNvGrpSpPr/>
            <p:nvPr/>
          </p:nvGrpSpPr>
          <p:grpSpPr>
            <a:xfrm>
              <a:off x="7713663" y="2848339"/>
              <a:ext cx="1042107" cy="425543"/>
              <a:chOff x="7786941" y="2884917"/>
              <a:chExt cx="897649" cy="353919"/>
            </a:xfrm>
          </p:grpSpPr>
          <p:sp>
            <p:nvSpPr>
              <p:cNvPr id="131" name="Freeform 130">
                <a:extLst>
                  <a:ext uri="{FF2B5EF4-FFF2-40B4-BE49-F238E27FC236}">
                    <a16:creationId xmlns:a16="http://schemas.microsoft.com/office/drawing/2014/main" id="{130CC598-6AE0-744A-9CEF-611CD26990D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2" name="Freeform 131">
                <a:extLst>
                  <a:ext uri="{FF2B5EF4-FFF2-40B4-BE49-F238E27FC236}">
                    <a16:creationId xmlns:a16="http://schemas.microsoft.com/office/drawing/2014/main" id="{F0B09B4D-82A4-6D4A-B104-F100560C4499}"/>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3" name="Freeform 132">
                <a:extLst>
                  <a:ext uri="{FF2B5EF4-FFF2-40B4-BE49-F238E27FC236}">
                    <a16:creationId xmlns:a16="http://schemas.microsoft.com/office/drawing/2014/main" id="{7CB1C4B0-5780-D24E-8D85-35BA5CE42556}"/>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4" name="Freeform 133">
                <a:extLst>
                  <a:ext uri="{FF2B5EF4-FFF2-40B4-BE49-F238E27FC236}">
                    <a16:creationId xmlns:a16="http://schemas.microsoft.com/office/drawing/2014/main" id="{A78B6DE2-15CA-DC49-A0BD-10E78562E1D3}"/>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52" name="Rectangle 3">
            <a:extLst>
              <a:ext uri="{FF2B5EF4-FFF2-40B4-BE49-F238E27FC236}">
                <a16:creationId xmlns:a16="http://schemas.microsoft.com/office/drawing/2014/main" id="{A295C9C7-DA39-ED42-847F-83EE93D04F56}"/>
              </a:ext>
            </a:extLst>
          </p:cNvPr>
          <p:cNvSpPr>
            <a:spLocks noChangeArrowheads="1"/>
          </p:cNvSpPr>
          <p:nvPr/>
        </p:nvSpPr>
        <p:spPr bwMode="auto">
          <a:xfrm>
            <a:off x="1231746" y="4297060"/>
            <a:ext cx="4380277" cy="20780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marR="0" lvl="0" indent="-342900" algn="l" defTabSz="914400" rtl="0" eaLnBrk="1" fontAlgn="auto" latinLnBrk="0" hangingPunct="1">
              <a:lnSpc>
                <a:spcPct val="90000"/>
              </a:lnSpc>
              <a:spcBef>
                <a:spcPts val="600"/>
              </a:spcBef>
              <a:spcAft>
                <a:spcPts val="0"/>
              </a:spcAft>
              <a:buClr>
                <a:srgbClr val="000099"/>
              </a:buClr>
              <a:buSzPct val="65000"/>
              <a:buFont typeface="Wingdings" charset="0"/>
              <a:buNone/>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ＭＳ Ｐゴシック" charset="0"/>
              </a:rPr>
              <a:t>d</a:t>
            </a:r>
            <a:r>
              <a:rPr kumimoji="0" lang="en-US" sz="2800" b="0" i="0" u="none" strike="noStrike" kern="1200" cap="none" spc="0" normalizeH="0" baseline="-25000" noProof="0" dirty="0">
                <a:ln>
                  <a:noFill/>
                </a:ln>
                <a:solidFill>
                  <a:srgbClr val="CC0000"/>
                </a:solidFill>
                <a:effectLst/>
                <a:uLnTx/>
                <a:uFillTx/>
                <a:latin typeface="Calibri" panose="020F0502020204030204"/>
                <a:ea typeface="ＭＳ Ｐゴシック" charset="0"/>
                <a:cs typeface="ＭＳ Ｐゴシック" charset="0"/>
              </a:rPr>
              <a:t>trans</a:t>
            </a:r>
            <a:r>
              <a:rPr kumimoji="0" lang="en-US" sz="28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ＭＳ Ｐゴシック" charset="0"/>
              </a:rPr>
              <a:t>: transmission delay:</a:t>
            </a:r>
          </a:p>
          <a:p>
            <a:pPr marL="231775" marR="0" lvl="0" indent="-231775" algn="l" defTabSz="914400" rtl="0" eaLnBrk="1" fontAlgn="auto" latinLnBrk="0" hangingPunct="1">
              <a:lnSpc>
                <a:spcPct val="90000"/>
              </a:lnSpc>
              <a:spcBef>
                <a:spcPts val="600"/>
              </a:spcBef>
              <a:spcAft>
                <a:spcPts val="0"/>
              </a:spcAft>
              <a:buClr>
                <a:srgbClr val="000099"/>
              </a:buClr>
              <a:buSzTx/>
              <a:buFont typeface="Wingdings" charset="0"/>
              <a:buChar char="§"/>
              <a:tabLst/>
              <a:defRPr/>
            </a:pPr>
            <a:r>
              <a:rPr kumimoji="0" lang="en-US" sz="2400" b="0" i="1"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L</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 packet length (bits) </a:t>
            </a:r>
          </a:p>
          <a:p>
            <a:pPr marL="231775" marR="0" lvl="0" indent="-231775" algn="l" defTabSz="914400" rtl="0" eaLnBrk="1" fontAlgn="auto" latinLnBrk="0" hangingPunct="1">
              <a:lnSpc>
                <a:spcPct val="90000"/>
              </a:lnSpc>
              <a:spcBef>
                <a:spcPts val="600"/>
              </a:spcBef>
              <a:spcAft>
                <a:spcPts val="0"/>
              </a:spcAft>
              <a:buClr>
                <a:srgbClr val="000099"/>
              </a:buClr>
              <a:buSzTx/>
              <a:buFont typeface="Wingdings" charset="0"/>
              <a:buChar char="§"/>
              <a:tabLst/>
              <a:defRPr/>
            </a:pPr>
            <a:r>
              <a:rPr kumimoji="0" lang="en-US" sz="2400" b="0" i="1"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R</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 link </a:t>
            </a:r>
            <a:r>
              <a:rPr kumimoji="0" lang="en-US" sz="2400" b="0" i="1"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transmission rate (bps)</a:t>
            </a:r>
          </a:p>
          <a:p>
            <a:pPr marL="231775" marR="0" lvl="0" indent="-231775" algn="l" defTabSz="914400" rtl="0" eaLnBrk="1" fontAlgn="auto" latinLnBrk="0" hangingPunct="1">
              <a:lnSpc>
                <a:spcPct val="90000"/>
              </a:lnSpc>
              <a:spcBef>
                <a:spcPts val="600"/>
              </a:spcBef>
              <a:spcAft>
                <a:spcPts val="0"/>
              </a:spcAft>
              <a:buClr>
                <a:srgbClr val="000099"/>
              </a:buClr>
              <a:buSzTx/>
              <a:buFont typeface="Wingdings" charset="0"/>
              <a:buChar char="§"/>
              <a:tabLst/>
              <a:defRPr/>
            </a:pPr>
            <a:r>
              <a:rPr kumimoji="0" lang="en-US" sz="24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ＭＳ Ｐゴシック" charset="0"/>
              </a:rPr>
              <a:t>d</a:t>
            </a:r>
            <a:r>
              <a:rPr kumimoji="0" lang="en-US" sz="2400" b="0" i="1" u="none" strike="noStrike" kern="1200" cap="none" spc="0" normalizeH="0" baseline="-25000" noProof="0" dirty="0">
                <a:ln>
                  <a:noFill/>
                </a:ln>
                <a:solidFill>
                  <a:srgbClr val="CC0000"/>
                </a:solidFill>
                <a:effectLst/>
                <a:uLnTx/>
                <a:uFillTx/>
                <a:latin typeface="Calibri" panose="020F0502020204030204"/>
                <a:ea typeface="ＭＳ Ｐゴシック" charset="0"/>
                <a:cs typeface="ＭＳ Ｐゴシック" charset="0"/>
              </a:rPr>
              <a:t>trans</a:t>
            </a:r>
            <a:r>
              <a:rPr kumimoji="0" lang="en-US" sz="24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ＭＳ Ｐゴシック" charset="0"/>
              </a:rPr>
              <a:t> </a:t>
            </a:r>
            <a:r>
              <a:rPr kumimoji="0" lang="en-US" sz="2400" b="0" i="1"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 L/R</a:t>
            </a:r>
          </a:p>
        </p:txBody>
      </p:sp>
      <p:sp>
        <p:nvSpPr>
          <p:cNvPr id="53" name="Rectangle 4">
            <a:extLst>
              <a:ext uri="{FF2B5EF4-FFF2-40B4-BE49-F238E27FC236}">
                <a16:creationId xmlns:a16="http://schemas.microsoft.com/office/drawing/2014/main" id="{4367B5FB-6961-314F-9C99-C943E30E405F}"/>
              </a:ext>
            </a:extLst>
          </p:cNvPr>
          <p:cNvSpPr>
            <a:spLocks noChangeArrowheads="1"/>
          </p:cNvSpPr>
          <p:nvPr/>
        </p:nvSpPr>
        <p:spPr bwMode="auto">
          <a:xfrm>
            <a:off x="6527008" y="4304008"/>
            <a:ext cx="5147743" cy="2190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marR="0" lvl="0" indent="-342900" algn="l" defTabSz="914400" rtl="0" eaLnBrk="1" fontAlgn="auto" latinLnBrk="0" hangingPunct="1">
              <a:lnSpc>
                <a:spcPct val="85000"/>
              </a:lnSpc>
              <a:spcBef>
                <a:spcPct val="20000"/>
              </a:spcBef>
              <a:spcAft>
                <a:spcPts val="0"/>
              </a:spcAft>
              <a:buClr>
                <a:srgbClr val="000099"/>
              </a:buClr>
              <a:buSzPct val="65000"/>
              <a:buFont typeface="Wingdings" charset="0"/>
              <a:buNone/>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ＭＳ Ｐゴシック" charset="0"/>
              </a:rPr>
              <a:t>d</a:t>
            </a:r>
            <a:r>
              <a:rPr kumimoji="0" lang="en-US" sz="2800" b="0" i="0" u="none" strike="noStrike" kern="1200" cap="none" spc="0" normalizeH="0" baseline="-25000" noProof="0" dirty="0">
                <a:ln>
                  <a:noFill/>
                </a:ln>
                <a:solidFill>
                  <a:srgbClr val="CC0000"/>
                </a:solidFill>
                <a:effectLst/>
                <a:uLnTx/>
                <a:uFillTx/>
                <a:latin typeface="Calibri" panose="020F0502020204030204"/>
                <a:ea typeface="ＭＳ Ｐゴシック" charset="0"/>
                <a:cs typeface="ＭＳ Ｐゴシック" charset="0"/>
              </a:rPr>
              <a:t>prop</a:t>
            </a:r>
            <a:r>
              <a:rPr kumimoji="0" lang="en-US" sz="28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ＭＳ Ｐゴシック" charset="0"/>
              </a:rPr>
              <a:t>: propagation delay:</a:t>
            </a:r>
            <a:endParaRPr kumimoji="0" lang="en-US" sz="18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ＭＳ Ｐゴシック" charset="0"/>
            </a:endParaRPr>
          </a:p>
          <a:p>
            <a:pPr marL="231775" marR="0" lvl="0" indent="-231775" algn="l" defTabSz="914400" rtl="0" eaLnBrk="1" fontAlgn="auto" latinLnBrk="0" hangingPunct="1">
              <a:lnSpc>
                <a:spcPct val="90000"/>
              </a:lnSpc>
              <a:spcBef>
                <a:spcPts val="600"/>
              </a:spcBef>
              <a:spcAft>
                <a:spcPts val="0"/>
              </a:spcAft>
              <a:buClr>
                <a:srgbClr val="000099"/>
              </a:buClr>
              <a:buSzTx/>
              <a:buFont typeface="Wingdings" charset="0"/>
              <a:buChar char="§"/>
              <a:tabLst/>
              <a:defRPr/>
            </a:pPr>
            <a:r>
              <a:rPr kumimoji="0" lang="en-US" sz="2400" b="0" i="1"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d</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 length of physical link</a:t>
            </a:r>
          </a:p>
          <a:p>
            <a:pPr marL="231775" marR="0" lvl="0" indent="-231775" algn="l" defTabSz="914400" rtl="0" eaLnBrk="1" fontAlgn="auto" latinLnBrk="0" hangingPunct="1">
              <a:lnSpc>
                <a:spcPct val="90000"/>
              </a:lnSpc>
              <a:spcBef>
                <a:spcPts val="600"/>
              </a:spcBef>
              <a:spcAft>
                <a:spcPts val="0"/>
              </a:spcAft>
              <a:buClr>
                <a:srgbClr val="000099"/>
              </a:buClr>
              <a:buSzTx/>
              <a:buFont typeface="Wingdings" charset="0"/>
              <a:buChar char="§"/>
              <a:tabLst/>
              <a:defRPr/>
            </a:pPr>
            <a:r>
              <a:rPr kumimoji="0" lang="en-US" sz="2400" b="0" i="1"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s</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 propagation speed (~2x10</a:t>
            </a:r>
            <a:r>
              <a:rPr kumimoji="0" lang="en-US" sz="2400" b="0" i="0" u="none" strike="noStrike" kern="1200" cap="none" spc="0" normalizeH="0" baseline="30000" noProof="0" dirty="0">
                <a:ln>
                  <a:noFill/>
                </a:ln>
                <a:solidFill>
                  <a:srgbClr val="000000"/>
                </a:solidFill>
                <a:effectLst/>
                <a:uLnTx/>
                <a:uFillTx/>
                <a:latin typeface="Calibri" panose="020F0502020204030204"/>
                <a:ea typeface="ＭＳ Ｐゴシック" charset="0"/>
                <a:cs typeface="ＭＳ Ｐゴシック" charset="0"/>
              </a:rPr>
              <a:t>8</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 m/sec)</a:t>
            </a:r>
          </a:p>
          <a:p>
            <a:pPr marL="231775" marR="0" lvl="0" indent="-231775" algn="l" defTabSz="914400" rtl="0" eaLnBrk="1" fontAlgn="auto" latinLnBrk="0" hangingPunct="1">
              <a:lnSpc>
                <a:spcPct val="90000"/>
              </a:lnSpc>
              <a:spcBef>
                <a:spcPts val="600"/>
              </a:spcBef>
              <a:spcAft>
                <a:spcPts val="0"/>
              </a:spcAft>
              <a:buClr>
                <a:srgbClr val="000099"/>
              </a:buClr>
              <a:buSzTx/>
              <a:buFont typeface="Wingdings" charset="0"/>
              <a:buChar char="§"/>
              <a:tabLst/>
              <a:defRPr/>
            </a:pPr>
            <a:r>
              <a:rPr kumimoji="0" lang="en-US" sz="24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ＭＳ Ｐゴシック" charset="0"/>
              </a:rPr>
              <a:t>d</a:t>
            </a:r>
            <a:r>
              <a:rPr kumimoji="0" lang="en-US" sz="2400" b="0" i="0" u="none" strike="noStrike" kern="1200" cap="none" spc="0" normalizeH="0" baseline="-25000" noProof="0" dirty="0">
                <a:ln>
                  <a:noFill/>
                </a:ln>
                <a:solidFill>
                  <a:srgbClr val="CC0000"/>
                </a:solidFill>
                <a:effectLst/>
                <a:uLnTx/>
                <a:uFillTx/>
                <a:latin typeface="Calibri" panose="020F0502020204030204"/>
                <a:ea typeface="ＭＳ Ｐゴシック" charset="0"/>
                <a:cs typeface="ＭＳ Ｐゴシック" charset="0"/>
              </a:rPr>
              <a:t>prop</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 = </a:t>
            </a:r>
            <a:r>
              <a:rPr kumimoji="0" lang="en-US" sz="2400" b="0" i="1"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d</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a:t>
            </a:r>
            <a:r>
              <a:rPr kumimoji="0" lang="en-US" sz="2400" b="0" i="1"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s</a:t>
            </a:r>
          </a:p>
        </p:txBody>
      </p:sp>
      <p:grpSp>
        <p:nvGrpSpPr>
          <p:cNvPr id="9" name="Group 8">
            <a:extLst>
              <a:ext uri="{FF2B5EF4-FFF2-40B4-BE49-F238E27FC236}">
                <a16:creationId xmlns:a16="http://schemas.microsoft.com/office/drawing/2014/main" id="{E7DB7FA8-F9A7-FB4D-B8FF-0FBB7086AF05}"/>
              </a:ext>
            </a:extLst>
          </p:cNvPr>
          <p:cNvGrpSpPr/>
          <p:nvPr/>
        </p:nvGrpSpPr>
        <p:grpSpPr>
          <a:xfrm>
            <a:off x="1211117" y="5494308"/>
            <a:ext cx="7076415" cy="1127327"/>
            <a:chOff x="1211117" y="5568048"/>
            <a:chExt cx="7076415" cy="1127327"/>
          </a:xfrm>
        </p:grpSpPr>
        <p:sp>
          <p:nvSpPr>
            <p:cNvPr id="55" name="Text Box 62">
              <a:extLst>
                <a:ext uri="{FF2B5EF4-FFF2-40B4-BE49-F238E27FC236}">
                  <a16:creationId xmlns:a16="http://schemas.microsoft.com/office/drawing/2014/main" id="{D2984E3F-88C6-FF46-A32F-B96D5A684CE9}"/>
                </a:ext>
              </a:extLst>
            </p:cNvPr>
            <p:cNvSpPr txBox="1">
              <a:spLocks noChangeArrowheads="1"/>
            </p:cNvSpPr>
            <p:nvPr/>
          </p:nvSpPr>
          <p:spPr bwMode="auto">
            <a:xfrm>
              <a:off x="3836662" y="5864378"/>
              <a:ext cx="210522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400" b="0" i="1"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d</a:t>
              </a:r>
              <a:r>
                <a:rPr kumimoji="0" lang="en-US" altLang="en-US" sz="2400" b="0" i="0" u="none" strike="noStrike" kern="1200" cap="none" spc="0" normalizeH="0" baseline="-25000" noProof="0" dirty="0">
                  <a:ln>
                    <a:noFill/>
                  </a:ln>
                  <a:solidFill>
                    <a:srgbClr val="C00000"/>
                  </a:solidFill>
                  <a:effectLst/>
                  <a:uLnTx/>
                  <a:uFillTx/>
                  <a:latin typeface="Calibri" panose="020F0502020204030204"/>
                  <a:ea typeface="ＭＳ Ｐゴシック" panose="020B0600070205080204" pitchFamily="34" charset="-128"/>
                  <a:cs typeface="+mn-cs"/>
                </a:rPr>
                <a:t>trans</a:t>
              </a:r>
              <a:r>
                <a:rPr kumimoji="0" lang="en-US" altLang="en-US" sz="2000" b="0" i="0" u="none" strike="noStrike" kern="1200" cap="none" spc="0" normalizeH="0" baseline="-25000" noProof="0" dirty="0">
                  <a:ln>
                    <a:noFill/>
                  </a:ln>
                  <a:solidFill>
                    <a:srgbClr val="C00000"/>
                  </a:solidFill>
                  <a:effectLst/>
                  <a:uLnTx/>
                  <a:uFillTx/>
                  <a:latin typeface="Calibri" panose="020F0502020204030204"/>
                  <a:ea typeface="ＭＳ Ｐゴシック" panose="020B0600070205080204" pitchFamily="34" charset="-128"/>
                  <a:cs typeface="+mn-cs"/>
                </a:rPr>
                <a:t> </a:t>
              </a: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and </a:t>
              </a:r>
              <a:r>
                <a:rPr kumimoji="0" lang="en-US" altLang="en-US" sz="2400" b="0" i="1"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d</a:t>
              </a:r>
              <a:r>
                <a:rPr kumimoji="0" lang="en-US" altLang="en-US" sz="2400" b="0" i="0" u="none" strike="noStrike" kern="1200" cap="none" spc="0" normalizeH="0" baseline="-25000" noProof="0" dirty="0">
                  <a:ln>
                    <a:noFill/>
                  </a:ln>
                  <a:solidFill>
                    <a:srgbClr val="C00000"/>
                  </a:solidFill>
                  <a:effectLst/>
                  <a:uLnTx/>
                  <a:uFillTx/>
                  <a:latin typeface="Calibri" panose="020F0502020204030204"/>
                  <a:ea typeface="ＭＳ Ｐゴシック" panose="020B0600070205080204" pitchFamily="34" charset="-128"/>
                  <a:cs typeface="+mn-cs"/>
                </a:rPr>
                <a:t>prop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4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very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different</a:t>
              </a:r>
            </a:p>
          </p:txBody>
        </p:sp>
        <p:sp>
          <p:nvSpPr>
            <p:cNvPr id="3" name="Oval 2">
              <a:extLst>
                <a:ext uri="{FF2B5EF4-FFF2-40B4-BE49-F238E27FC236}">
                  <a16:creationId xmlns:a16="http://schemas.microsoft.com/office/drawing/2014/main" id="{59F10034-6D54-554A-832D-40D2FC72B086}"/>
                </a:ext>
              </a:extLst>
            </p:cNvPr>
            <p:cNvSpPr/>
            <p:nvPr/>
          </p:nvSpPr>
          <p:spPr>
            <a:xfrm>
              <a:off x="1211117" y="5568048"/>
              <a:ext cx="1869375" cy="50063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3" name="Oval 62">
              <a:extLst>
                <a:ext uri="{FF2B5EF4-FFF2-40B4-BE49-F238E27FC236}">
                  <a16:creationId xmlns:a16="http://schemas.microsoft.com/office/drawing/2014/main" id="{10899A13-D659-FD40-BB86-F6944FFF8700}"/>
                </a:ext>
              </a:extLst>
            </p:cNvPr>
            <p:cNvSpPr/>
            <p:nvPr/>
          </p:nvSpPr>
          <p:spPr>
            <a:xfrm>
              <a:off x="6418157" y="5570209"/>
              <a:ext cx="1869375" cy="50063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7" name="Straight Connector 6">
              <a:extLst>
                <a:ext uri="{FF2B5EF4-FFF2-40B4-BE49-F238E27FC236}">
                  <a16:creationId xmlns:a16="http://schemas.microsoft.com/office/drawing/2014/main" id="{B4BA02AB-689E-8049-956E-12333C1B2FBE}"/>
                </a:ext>
              </a:extLst>
            </p:cNvPr>
            <p:cNvCxnSpPr>
              <a:stCxn id="63" idx="2"/>
            </p:cNvCxnSpPr>
            <p:nvPr/>
          </p:nvCxnSpPr>
          <p:spPr>
            <a:xfrm flipH="1">
              <a:off x="5392908" y="5820526"/>
              <a:ext cx="1025249" cy="248156"/>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7590E35C-F605-954E-9F43-19D0575FECCD}"/>
                </a:ext>
              </a:extLst>
            </p:cNvPr>
            <p:cNvCxnSpPr>
              <a:cxnSpLocks/>
            </p:cNvCxnSpPr>
            <p:nvPr/>
          </p:nvCxnSpPr>
          <p:spPr>
            <a:xfrm>
              <a:off x="3097924" y="5820526"/>
              <a:ext cx="940801" cy="248156"/>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57" name="Slide Number Placeholder 5">
            <a:extLst>
              <a:ext uri="{FF2B5EF4-FFF2-40B4-BE49-F238E27FC236}">
                <a16:creationId xmlns:a16="http://schemas.microsoft.com/office/drawing/2014/main" id="{520C29B2-BF21-FD46-BEE5-C6688F240217}"/>
              </a:ext>
            </a:extLst>
          </p:cNvPr>
          <p:cNvSpPr>
            <a:spLocks noGrp="1"/>
          </p:cNvSpPr>
          <p:nvPr>
            <p:ph type="sldNum" sz="quarter" idx="4"/>
          </p:nvPr>
        </p:nvSpPr>
        <p:spPr>
          <a:xfrm>
            <a:off x="9219616" y="6443089"/>
            <a:ext cx="2743200" cy="365125"/>
          </a:xfrm>
        </p:spPr>
        <p:txBody>
          <a:bodyPr/>
          <a:lstStyle/>
          <a:p>
            <a:r>
              <a:rPr lang="en-US" dirty="0"/>
              <a:t>Introduction: 1-</a:t>
            </a:r>
            <a:fld id="{C4204591-24BD-A542-B9D5-F8D8A88D2FEE}" type="slidenum">
              <a:rPr lang="en-US" smtClean="0"/>
              <a:pPr/>
              <a:t>5</a:t>
            </a:fld>
            <a:endParaRPr lang="en-US" dirty="0"/>
          </a:p>
        </p:txBody>
      </p:sp>
      <p:sp>
        <p:nvSpPr>
          <p:cNvPr id="6" name="TextBox 5">
            <a:extLst>
              <a:ext uri="{FF2B5EF4-FFF2-40B4-BE49-F238E27FC236}">
                <a16:creationId xmlns:a16="http://schemas.microsoft.com/office/drawing/2014/main" id="{6C2564D3-E237-C1B9-0664-DE02D7F1F881}"/>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58051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dissolve">
                                      <p:cBhvr>
                                        <p:cTn id="7" dur="500"/>
                                        <p:tgtEl>
                                          <p:spTgt spid="5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dissolve">
                                      <p:cBhvr>
                                        <p:cTn id="12" dur="500"/>
                                        <p:tgtEl>
                                          <p:spTgt spid="5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Line 321">
            <a:extLst>
              <a:ext uri="{FF2B5EF4-FFF2-40B4-BE49-F238E27FC236}">
                <a16:creationId xmlns:a16="http://schemas.microsoft.com/office/drawing/2014/main" id="{3126CBA0-B637-EA43-AF7F-E011318DF501}"/>
              </a:ext>
            </a:extLst>
          </p:cNvPr>
          <p:cNvSpPr>
            <a:spLocks noChangeShapeType="1"/>
          </p:cNvSpPr>
          <p:nvPr/>
        </p:nvSpPr>
        <p:spPr bwMode="auto">
          <a:xfrm>
            <a:off x="3004779" y="4480629"/>
            <a:ext cx="631666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nvGrpSpPr>
          <p:cNvPr id="307" name="Group 306">
            <a:extLst>
              <a:ext uri="{FF2B5EF4-FFF2-40B4-BE49-F238E27FC236}">
                <a16:creationId xmlns:a16="http://schemas.microsoft.com/office/drawing/2014/main" id="{9E117FAC-DD71-2841-B7A4-CC7377DD9672}"/>
              </a:ext>
            </a:extLst>
          </p:cNvPr>
          <p:cNvGrpSpPr/>
          <p:nvPr/>
        </p:nvGrpSpPr>
        <p:grpSpPr>
          <a:xfrm>
            <a:off x="4551470" y="4103771"/>
            <a:ext cx="1463604" cy="737240"/>
            <a:chOff x="7493876" y="2774731"/>
            <a:chExt cx="1481958" cy="894622"/>
          </a:xfrm>
        </p:grpSpPr>
        <p:sp>
          <p:nvSpPr>
            <p:cNvPr id="308" name="Freeform 307">
              <a:extLst>
                <a:ext uri="{FF2B5EF4-FFF2-40B4-BE49-F238E27FC236}">
                  <a16:creationId xmlns:a16="http://schemas.microsoft.com/office/drawing/2014/main" id="{8BB48DB0-8C5D-004F-B9CE-3206F91F8A28}"/>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309" name="Oval 308">
              <a:extLst>
                <a:ext uri="{FF2B5EF4-FFF2-40B4-BE49-F238E27FC236}">
                  <a16:creationId xmlns:a16="http://schemas.microsoft.com/office/drawing/2014/main" id="{ED05AE36-8F36-F942-94A6-2BA819CD30A2}"/>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310" name="Group 309">
              <a:extLst>
                <a:ext uri="{FF2B5EF4-FFF2-40B4-BE49-F238E27FC236}">
                  <a16:creationId xmlns:a16="http://schemas.microsoft.com/office/drawing/2014/main" id="{7A4729A4-A1F6-DF49-A60A-44BF1ECD7351}"/>
                </a:ext>
              </a:extLst>
            </p:cNvPr>
            <p:cNvGrpSpPr/>
            <p:nvPr/>
          </p:nvGrpSpPr>
          <p:grpSpPr>
            <a:xfrm>
              <a:off x="7713663" y="2848339"/>
              <a:ext cx="1042107" cy="425543"/>
              <a:chOff x="7786941" y="2884917"/>
              <a:chExt cx="897649" cy="353919"/>
            </a:xfrm>
          </p:grpSpPr>
          <p:sp>
            <p:nvSpPr>
              <p:cNvPr id="311" name="Freeform 310">
                <a:extLst>
                  <a:ext uri="{FF2B5EF4-FFF2-40B4-BE49-F238E27FC236}">
                    <a16:creationId xmlns:a16="http://schemas.microsoft.com/office/drawing/2014/main" id="{40897A26-02AE-B342-8B9D-CC1606C29E35}"/>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2" name="Freeform 311">
                <a:extLst>
                  <a:ext uri="{FF2B5EF4-FFF2-40B4-BE49-F238E27FC236}">
                    <a16:creationId xmlns:a16="http://schemas.microsoft.com/office/drawing/2014/main" id="{5AD51D90-0DBF-5941-A195-23707A53FCED}"/>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3" name="Freeform 312">
                <a:extLst>
                  <a:ext uri="{FF2B5EF4-FFF2-40B4-BE49-F238E27FC236}">
                    <a16:creationId xmlns:a16="http://schemas.microsoft.com/office/drawing/2014/main" id="{C2FFDCAB-1FB6-B14D-887A-093D9A7A5E72}"/>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4" name="Freeform 313">
                <a:extLst>
                  <a:ext uri="{FF2B5EF4-FFF2-40B4-BE49-F238E27FC236}">
                    <a16:creationId xmlns:a16="http://schemas.microsoft.com/office/drawing/2014/main" id="{7D1F7198-65E3-1B44-8C17-E6AF9ECF42A8}"/>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25267" y="291947"/>
            <a:ext cx="10515600" cy="894622"/>
          </a:xfrm>
        </p:spPr>
        <p:txBody>
          <a:bodyPr>
            <a:normAutofit/>
          </a:bodyPr>
          <a:lstStyle/>
          <a:p>
            <a:r>
              <a:rPr lang="en-US" altLang="en-US" sz="4400" dirty="0">
                <a:ea typeface="ＭＳ Ｐゴシック" panose="020B0600070205080204" pitchFamily="34" charset="-128"/>
              </a:rPr>
              <a:t>Throughput</a:t>
            </a:r>
            <a:endParaRPr lang="en-US" sz="4400" dirty="0"/>
          </a:p>
        </p:txBody>
      </p:sp>
      <p:sp>
        <p:nvSpPr>
          <p:cNvPr id="43" name="Rectangle 3">
            <a:extLst>
              <a:ext uri="{FF2B5EF4-FFF2-40B4-BE49-F238E27FC236}">
                <a16:creationId xmlns:a16="http://schemas.microsoft.com/office/drawing/2014/main" id="{494751C5-3228-E445-BD01-72428A7EAB59}"/>
              </a:ext>
            </a:extLst>
          </p:cNvPr>
          <p:cNvSpPr txBox="1">
            <a:spLocks noChangeArrowheads="1"/>
          </p:cNvSpPr>
          <p:nvPr/>
        </p:nvSpPr>
        <p:spPr>
          <a:xfrm>
            <a:off x="989013" y="1359295"/>
            <a:ext cx="10973804" cy="1779588"/>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7338" marR="0" lvl="0" indent="-2873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throughput:</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rate (bits/time unit) at which bits are being sent from sender to receiver</a:t>
            </a:r>
          </a:p>
          <a:p>
            <a:pPr marL="682625" marR="0" lvl="1" indent="-22542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800" b="0" i="1" u="none" strike="noStrike" kern="1200" cap="none" spc="0" normalizeH="0" baseline="0" noProof="0" dirty="0">
                <a:ln>
                  <a:noFill/>
                </a:ln>
                <a:solidFill>
                  <a:srgbClr val="CC0000"/>
                </a:solidFill>
                <a:effectLst/>
                <a:uLnTx/>
                <a:uFillTx/>
                <a:latin typeface="Calibri" panose="020F0502020204030204"/>
                <a:ea typeface="Arial" panose="020B0604020202020204" pitchFamily="34" charset="0"/>
                <a:cs typeface="+mn-cs"/>
              </a:rPr>
              <a:t>instantaneous:</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Arial" panose="020B0604020202020204" pitchFamily="34" charset="0"/>
                <a:cs typeface="+mn-cs"/>
              </a:rPr>
              <a:t> rate at given point in time</a:t>
            </a:r>
          </a:p>
          <a:p>
            <a:pPr marL="682625" marR="0" lvl="1" indent="-22542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800" b="0" i="1" u="none" strike="noStrike" kern="1200" cap="none" spc="0" normalizeH="0" baseline="0" noProof="0" dirty="0">
                <a:ln>
                  <a:noFill/>
                </a:ln>
                <a:solidFill>
                  <a:srgbClr val="CC0000"/>
                </a:solidFill>
                <a:effectLst/>
                <a:uLnTx/>
                <a:uFillTx/>
                <a:latin typeface="Calibri" panose="020F0502020204030204"/>
                <a:ea typeface="Arial" panose="020B0604020202020204" pitchFamily="34" charset="0"/>
                <a:cs typeface="+mn-cs"/>
              </a:rPr>
              <a:t>average:</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Arial" panose="020B0604020202020204" pitchFamily="34" charset="0"/>
                <a:cs typeface="+mn-cs"/>
              </a:rPr>
              <a:t> rate over longer period of time</a:t>
            </a:r>
          </a:p>
        </p:txBody>
      </p:sp>
      <p:sp>
        <p:nvSpPr>
          <p:cNvPr id="232" name="AutoShape 327">
            <a:extLst>
              <a:ext uri="{FF2B5EF4-FFF2-40B4-BE49-F238E27FC236}">
                <a16:creationId xmlns:a16="http://schemas.microsoft.com/office/drawing/2014/main" id="{5F173245-5658-9842-84FB-CB60E39B479B}"/>
              </a:ext>
            </a:extLst>
          </p:cNvPr>
          <p:cNvSpPr>
            <a:spLocks noChangeArrowheads="1"/>
          </p:cNvSpPr>
          <p:nvPr/>
        </p:nvSpPr>
        <p:spPr bwMode="auto">
          <a:xfrm>
            <a:off x="1980004" y="3615115"/>
            <a:ext cx="500062" cy="581025"/>
          </a:xfrm>
          <a:prstGeom prst="can">
            <a:avLst>
              <a:gd name="adj" fmla="val 23491"/>
            </a:avLst>
          </a:prstGeom>
          <a:gradFill rotWithShape="1">
            <a:gsLst>
              <a:gs pos="0">
                <a:srgbClr val="000099"/>
              </a:gs>
              <a:gs pos="100000">
                <a:srgbClr val="FFFFFF"/>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Arial"/>
            </a:endParaRPr>
          </a:p>
        </p:txBody>
      </p:sp>
      <p:grpSp>
        <p:nvGrpSpPr>
          <p:cNvPr id="233" name="Group 64">
            <a:extLst>
              <a:ext uri="{FF2B5EF4-FFF2-40B4-BE49-F238E27FC236}">
                <a16:creationId xmlns:a16="http://schemas.microsoft.com/office/drawing/2014/main" id="{67159F46-3967-E744-8DC9-4BF77234442F}"/>
              </a:ext>
            </a:extLst>
          </p:cNvPr>
          <p:cNvGrpSpPr>
            <a:grpSpLocks/>
          </p:cNvGrpSpPr>
          <p:nvPr/>
        </p:nvGrpSpPr>
        <p:grpSpPr bwMode="auto">
          <a:xfrm>
            <a:off x="2538054" y="4021842"/>
            <a:ext cx="352425" cy="876300"/>
            <a:chOff x="4140" y="429"/>
            <a:chExt cx="1425" cy="2396"/>
          </a:xfrm>
        </p:grpSpPr>
        <p:sp>
          <p:nvSpPr>
            <p:cNvPr id="234" name="Freeform 65">
              <a:extLst>
                <a:ext uri="{FF2B5EF4-FFF2-40B4-BE49-F238E27FC236}">
                  <a16:creationId xmlns:a16="http://schemas.microsoft.com/office/drawing/2014/main" id="{18E23374-8E41-5441-B267-3B9BBC53C6B1}"/>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35" name="Rectangle 66">
              <a:extLst>
                <a:ext uri="{FF2B5EF4-FFF2-40B4-BE49-F238E27FC236}">
                  <a16:creationId xmlns:a16="http://schemas.microsoft.com/office/drawing/2014/main" id="{27E4969F-608F-ED4F-8638-18FB214A40AD}"/>
                </a:ext>
              </a:extLst>
            </p:cNvPr>
            <p:cNvSpPr>
              <a:spLocks noChangeArrowheads="1"/>
            </p:cNvSpPr>
            <p:nvPr/>
          </p:nvSpPr>
          <p:spPr bwMode="auto">
            <a:xfrm>
              <a:off x="4204" y="429"/>
              <a:ext cx="1046" cy="2283"/>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36" name="Freeform 67">
              <a:extLst>
                <a:ext uri="{FF2B5EF4-FFF2-40B4-BE49-F238E27FC236}">
                  <a16:creationId xmlns:a16="http://schemas.microsoft.com/office/drawing/2014/main" id="{846F4A49-2AF9-7341-80F3-DC7E3F14171A}"/>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37" name="Freeform 68">
              <a:extLst>
                <a:ext uri="{FF2B5EF4-FFF2-40B4-BE49-F238E27FC236}">
                  <a16:creationId xmlns:a16="http://schemas.microsoft.com/office/drawing/2014/main" id="{EC71E4BE-7627-F340-B915-B4971024560E}"/>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38" name="Rectangle 69">
              <a:extLst>
                <a:ext uri="{FF2B5EF4-FFF2-40B4-BE49-F238E27FC236}">
                  <a16:creationId xmlns:a16="http://schemas.microsoft.com/office/drawing/2014/main" id="{39BFB098-B374-994B-AE99-4F9D17A4D828}"/>
                </a:ext>
              </a:extLst>
            </p:cNvPr>
            <p:cNvSpPr>
              <a:spLocks noChangeArrowheads="1"/>
            </p:cNvSpPr>
            <p:nvPr/>
          </p:nvSpPr>
          <p:spPr bwMode="auto">
            <a:xfrm>
              <a:off x="4211" y="694"/>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nvGrpSpPr>
            <p:cNvPr id="239" name="Group 70">
              <a:extLst>
                <a:ext uri="{FF2B5EF4-FFF2-40B4-BE49-F238E27FC236}">
                  <a16:creationId xmlns:a16="http://schemas.microsoft.com/office/drawing/2014/main" id="{71537DBF-21A3-7C4A-9E72-AADF2D0ED1A6}"/>
                </a:ext>
              </a:extLst>
            </p:cNvPr>
            <p:cNvGrpSpPr>
              <a:grpSpLocks/>
            </p:cNvGrpSpPr>
            <p:nvPr/>
          </p:nvGrpSpPr>
          <p:grpSpPr bwMode="auto">
            <a:xfrm>
              <a:off x="4749" y="668"/>
              <a:ext cx="581" cy="145"/>
              <a:chOff x="614" y="2568"/>
              <a:chExt cx="725" cy="139"/>
            </a:xfrm>
          </p:grpSpPr>
          <p:sp>
            <p:nvSpPr>
              <p:cNvPr id="264" name="AutoShape 71">
                <a:extLst>
                  <a:ext uri="{FF2B5EF4-FFF2-40B4-BE49-F238E27FC236}">
                    <a16:creationId xmlns:a16="http://schemas.microsoft.com/office/drawing/2014/main" id="{66BF3AD7-2A1F-894F-AB3E-2B0CE27C8AD7}"/>
                  </a:ext>
                </a:extLst>
              </p:cNvPr>
              <p:cNvSpPr>
                <a:spLocks noChangeArrowheads="1"/>
              </p:cNvSpPr>
              <p:nvPr/>
            </p:nvSpPr>
            <p:spPr bwMode="auto">
              <a:xfrm>
                <a:off x="615" y="2568"/>
                <a:ext cx="721"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65" name="AutoShape 72">
                <a:extLst>
                  <a:ext uri="{FF2B5EF4-FFF2-40B4-BE49-F238E27FC236}">
                    <a16:creationId xmlns:a16="http://schemas.microsoft.com/office/drawing/2014/main" id="{B978B677-CCD4-A441-ACE5-4B37776C7AB3}"/>
                  </a:ext>
                </a:extLst>
              </p:cNvPr>
              <p:cNvSpPr>
                <a:spLocks noChangeArrowheads="1"/>
              </p:cNvSpPr>
              <p:nvPr/>
            </p:nvSpPr>
            <p:spPr bwMode="auto">
              <a:xfrm>
                <a:off x="631" y="2584"/>
                <a:ext cx="689" cy="10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sp>
          <p:nvSpPr>
            <p:cNvPr id="240" name="Rectangle 73">
              <a:extLst>
                <a:ext uri="{FF2B5EF4-FFF2-40B4-BE49-F238E27FC236}">
                  <a16:creationId xmlns:a16="http://schemas.microsoft.com/office/drawing/2014/main" id="{87FAAAA1-868A-A144-AF79-9ADFFCEF3D67}"/>
                </a:ext>
              </a:extLst>
            </p:cNvPr>
            <p:cNvSpPr>
              <a:spLocks noChangeArrowheads="1"/>
            </p:cNvSpPr>
            <p:nvPr/>
          </p:nvSpPr>
          <p:spPr bwMode="auto">
            <a:xfrm>
              <a:off x="4223" y="1019"/>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nvGrpSpPr>
            <p:cNvPr id="241" name="Group 74">
              <a:extLst>
                <a:ext uri="{FF2B5EF4-FFF2-40B4-BE49-F238E27FC236}">
                  <a16:creationId xmlns:a16="http://schemas.microsoft.com/office/drawing/2014/main" id="{CDE6DCC7-0A8B-2541-8C76-B2190F25D240}"/>
                </a:ext>
              </a:extLst>
            </p:cNvPr>
            <p:cNvGrpSpPr>
              <a:grpSpLocks/>
            </p:cNvGrpSpPr>
            <p:nvPr/>
          </p:nvGrpSpPr>
          <p:grpSpPr bwMode="auto">
            <a:xfrm>
              <a:off x="4747" y="994"/>
              <a:ext cx="581" cy="134"/>
              <a:chOff x="614" y="2568"/>
              <a:chExt cx="725" cy="139"/>
            </a:xfrm>
          </p:grpSpPr>
          <p:sp>
            <p:nvSpPr>
              <p:cNvPr id="262" name="AutoShape 75">
                <a:extLst>
                  <a:ext uri="{FF2B5EF4-FFF2-40B4-BE49-F238E27FC236}">
                    <a16:creationId xmlns:a16="http://schemas.microsoft.com/office/drawing/2014/main" id="{6D9E7A58-B5A8-C440-B788-66B9572452B0}"/>
                  </a:ext>
                </a:extLst>
              </p:cNvPr>
              <p:cNvSpPr>
                <a:spLocks noChangeArrowheads="1"/>
              </p:cNvSpPr>
              <p:nvPr/>
            </p:nvSpPr>
            <p:spPr bwMode="auto">
              <a:xfrm>
                <a:off x="617" y="2567"/>
                <a:ext cx="721" cy="140"/>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63" name="AutoShape 76">
                <a:extLst>
                  <a:ext uri="{FF2B5EF4-FFF2-40B4-BE49-F238E27FC236}">
                    <a16:creationId xmlns:a16="http://schemas.microsoft.com/office/drawing/2014/main" id="{81AE3D1A-686F-644D-9B4E-3E1E85407298}"/>
                  </a:ext>
                </a:extLst>
              </p:cNvPr>
              <p:cNvSpPr>
                <a:spLocks noChangeArrowheads="1"/>
              </p:cNvSpPr>
              <p:nvPr/>
            </p:nvSpPr>
            <p:spPr bwMode="auto">
              <a:xfrm>
                <a:off x="634" y="2585"/>
                <a:ext cx="689"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sp>
          <p:nvSpPr>
            <p:cNvPr id="242" name="Rectangle 77">
              <a:extLst>
                <a:ext uri="{FF2B5EF4-FFF2-40B4-BE49-F238E27FC236}">
                  <a16:creationId xmlns:a16="http://schemas.microsoft.com/office/drawing/2014/main" id="{C9C2D902-8035-BE42-B27B-AB7485B0C4E0}"/>
                </a:ext>
              </a:extLst>
            </p:cNvPr>
            <p:cNvSpPr>
              <a:spLocks noChangeArrowheads="1"/>
            </p:cNvSpPr>
            <p:nvPr/>
          </p:nvSpPr>
          <p:spPr bwMode="auto">
            <a:xfrm>
              <a:off x="4217" y="1358"/>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43" name="Rectangle 78">
              <a:extLst>
                <a:ext uri="{FF2B5EF4-FFF2-40B4-BE49-F238E27FC236}">
                  <a16:creationId xmlns:a16="http://schemas.microsoft.com/office/drawing/2014/main" id="{5A1C3FEB-4927-F742-8C1F-5CF5556DE786}"/>
                </a:ext>
              </a:extLst>
            </p:cNvPr>
            <p:cNvSpPr>
              <a:spLocks noChangeArrowheads="1"/>
            </p:cNvSpPr>
            <p:nvPr/>
          </p:nvSpPr>
          <p:spPr bwMode="auto">
            <a:xfrm>
              <a:off x="4230" y="1653"/>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nvGrpSpPr>
            <p:cNvPr id="244" name="Group 79">
              <a:extLst>
                <a:ext uri="{FF2B5EF4-FFF2-40B4-BE49-F238E27FC236}">
                  <a16:creationId xmlns:a16="http://schemas.microsoft.com/office/drawing/2014/main" id="{D2A72B02-ADAB-FE44-9468-3B43E6DB3E47}"/>
                </a:ext>
              </a:extLst>
            </p:cNvPr>
            <p:cNvGrpSpPr>
              <a:grpSpLocks/>
            </p:cNvGrpSpPr>
            <p:nvPr/>
          </p:nvGrpSpPr>
          <p:grpSpPr bwMode="auto">
            <a:xfrm>
              <a:off x="4735" y="1627"/>
              <a:ext cx="582" cy="151"/>
              <a:chOff x="614" y="2568"/>
              <a:chExt cx="725" cy="139"/>
            </a:xfrm>
          </p:grpSpPr>
          <p:sp>
            <p:nvSpPr>
              <p:cNvPr id="260" name="AutoShape 80">
                <a:extLst>
                  <a:ext uri="{FF2B5EF4-FFF2-40B4-BE49-F238E27FC236}">
                    <a16:creationId xmlns:a16="http://schemas.microsoft.com/office/drawing/2014/main" id="{A1A29232-9E86-634B-8831-8B3719318AEE}"/>
                  </a:ext>
                </a:extLst>
              </p:cNvPr>
              <p:cNvSpPr>
                <a:spLocks noChangeArrowheads="1"/>
              </p:cNvSpPr>
              <p:nvPr/>
            </p:nvSpPr>
            <p:spPr bwMode="auto">
              <a:xfrm>
                <a:off x="616" y="2568"/>
                <a:ext cx="720" cy="140"/>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61" name="AutoShape 81">
                <a:extLst>
                  <a:ext uri="{FF2B5EF4-FFF2-40B4-BE49-F238E27FC236}">
                    <a16:creationId xmlns:a16="http://schemas.microsoft.com/office/drawing/2014/main" id="{138F9F1B-5A09-C54A-8F38-4FBA6FFE45E5}"/>
                  </a:ext>
                </a:extLst>
              </p:cNvPr>
              <p:cNvSpPr>
                <a:spLocks noChangeArrowheads="1"/>
              </p:cNvSpPr>
              <p:nvPr/>
            </p:nvSpPr>
            <p:spPr bwMode="auto">
              <a:xfrm>
                <a:off x="632" y="2584"/>
                <a:ext cx="688"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sp>
          <p:nvSpPr>
            <p:cNvPr id="245" name="Freeform 82">
              <a:extLst>
                <a:ext uri="{FF2B5EF4-FFF2-40B4-BE49-F238E27FC236}">
                  <a16:creationId xmlns:a16="http://schemas.microsoft.com/office/drawing/2014/main" id="{EDD21BCA-4123-324D-B71B-475B7D03C58F}"/>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nvGrpSpPr>
            <p:cNvPr id="246" name="Group 83">
              <a:extLst>
                <a:ext uri="{FF2B5EF4-FFF2-40B4-BE49-F238E27FC236}">
                  <a16:creationId xmlns:a16="http://schemas.microsoft.com/office/drawing/2014/main" id="{791D1F13-E15D-3C4F-AB67-56D2965D4138}"/>
                </a:ext>
              </a:extLst>
            </p:cNvPr>
            <p:cNvGrpSpPr>
              <a:grpSpLocks/>
            </p:cNvGrpSpPr>
            <p:nvPr/>
          </p:nvGrpSpPr>
          <p:grpSpPr bwMode="auto">
            <a:xfrm>
              <a:off x="4739" y="1327"/>
              <a:ext cx="582" cy="139"/>
              <a:chOff x="614" y="2568"/>
              <a:chExt cx="725" cy="139"/>
            </a:xfrm>
          </p:grpSpPr>
          <p:sp>
            <p:nvSpPr>
              <p:cNvPr id="258" name="AutoShape 84">
                <a:extLst>
                  <a:ext uri="{FF2B5EF4-FFF2-40B4-BE49-F238E27FC236}">
                    <a16:creationId xmlns:a16="http://schemas.microsoft.com/office/drawing/2014/main" id="{13423582-B530-6D49-927C-1307226E75F4}"/>
                  </a:ext>
                </a:extLst>
              </p:cNvPr>
              <p:cNvSpPr>
                <a:spLocks noChangeArrowheads="1"/>
              </p:cNvSpPr>
              <p:nvPr/>
            </p:nvSpPr>
            <p:spPr bwMode="auto">
              <a:xfrm>
                <a:off x="611" y="2568"/>
                <a:ext cx="728"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59" name="AutoShape 85">
                <a:extLst>
                  <a:ext uri="{FF2B5EF4-FFF2-40B4-BE49-F238E27FC236}">
                    <a16:creationId xmlns:a16="http://schemas.microsoft.com/office/drawing/2014/main" id="{CC15074F-1F06-4B4F-9C77-C1CA17ACAA0E}"/>
                  </a:ext>
                </a:extLst>
              </p:cNvPr>
              <p:cNvSpPr>
                <a:spLocks noChangeArrowheads="1"/>
              </p:cNvSpPr>
              <p:nvPr/>
            </p:nvSpPr>
            <p:spPr bwMode="auto">
              <a:xfrm>
                <a:off x="627" y="2586"/>
                <a:ext cx="696"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sp>
          <p:nvSpPr>
            <p:cNvPr id="247" name="Rectangle 86">
              <a:extLst>
                <a:ext uri="{FF2B5EF4-FFF2-40B4-BE49-F238E27FC236}">
                  <a16:creationId xmlns:a16="http://schemas.microsoft.com/office/drawing/2014/main" id="{81BB7800-4ED5-D84D-B257-C94B51DF5A14}"/>
                </a:ext>
              </a:extLst>
            </p:cNvPr>
            <p:cNvSpPr>
              <a:spLocks noChangeArrowheads="1"/>
            </p:cNvSpPr>
            <p:nvPr/>
          </p:nvSpPr>
          <p:spPr bwMode="auto">
            <a:xfrm>
              <a:off x="5250" y="429"/>
              <a:ext cx="71" cy="2287"/>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48" name="Freeform 87">
              <a:extLst>
                <a:ext uri="{FF2B5EF4-FFF2-40B4-BE49-F238E27FC236}">
                  <a16:creationId xmlns:a16="http://schemas.microsoft.com/office/drawing/2014/main" id="{AF9C8EDC-F5CE-1A46-A494-23925A5A7301}"/>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49" name="Freeform 88">
              <a:extLst>
                <a:ext uri="{FF2B5EF4-FFF2-40B4-BE49-F238E27FC236}">
                  <a16:creationId xmlns:a16="http://schemas.microsoft.com/office/drawing/2014/main" id="{0663E233-F771-A246-84D6-36A0AA5C75DD}"/>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50" name="Oval 89">
              <a:extLst>
                <a:ext uri="{FF2B5EF4-FFF2-40B4-BE49-F238E27FC236}">
                  <a16:creationId xmlns:a16="http://schemas.microsoft.com/office/drawing/2014/main" id="{3F5ABDC5-D954-4D4D-A3B4-7A133CD7155B}"/>
                </a:ext>
              </a:extLst>
            </p:cNvPr>
            <p:cNvSpPr>
              <a:spLocks noChangeArrowheads="1"/>
            </p:cNvSpPr>
            <p:nvPr/>
          </p:nvSpPr>
          <p:spPr bwMode="auto">
            <a:xfrm>
              <a:off x="5520" y="2612"/>
              <a:ext cx="45"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51" name="Freeform 90">
              <a:extLst>
                <a:ext uri="{FF2B5EF4-FFF2-40B4-BE49-F238E27FC236}">
                  <a16:creationId xmlns:a16="http://schemas.microsoft.com/office/drawing/2014/main" id="{B976B037-AAAD-864E-94BA-6AFFD4E96488}"/>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52" name="AutoShape 91">
              <a:extLst>
                <a:ext uri="{FF2B5EF4-FFF2-40B4-BE49-F238E27FC236}">
                  <a16:creationId xmlns:a16="http://schemas.microsoft.com/office/drawing/2014/main" id="{F4F4A156-282A-314C-8FCF-EB151E922FCC}"/>
                </a:ext>
              </a:extLst>
            </p:cNvPr>
            <p:cNvSpPr>
              <a:spLocks noChangeArrowheads="1"/>
            </p:cNvSpPr>
            <p:nvPr/>
          </p:nvSpPr>
          <p:spPr bwMode="auto">
            <a:xfrm>
              <a:off x="4140" y="2677"/>
              <a:ext cx="1200" cy="148"/>
            </a:xfrm>
            <a:prstGeom prst="roundRect">
              <a:avLst>
                <a:gd name="adj" fmla="val 50000"/>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53" name="AutoShape 92">
              <a:extLst>
                <a:ext uri="{FF2B5EF4-FFF2-40B4-BE49-F238E27FC236}">
                  <a16:creationId xmlns:a16="http://schemas.microsoft.com/office/drawing/2014/main" id="{80AE788A-CE80-7741-B4E5-F6C880916718}"/>
                </a:ext>
              </a:extLst>
            </p:cNvPr>
            <p:cNvSpPr>
              <a:spLocks noChangeArrowheads="1"/>
            </p:cNvSpPr>
            <p:nvPr/>
          </p:nvSpPr>
          <p:spPr bwMode="auto">
            <a:xfrm>
              <a:off x="4204" y="2712"/>
              <a:ext cx="1072" cy="82"/>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54" name="Oval 93">
              <a:extLst>
                <a:ext uri="{FF2B5EF4-FFF2-40B4-BE49-F238E27FC236}">
                  <a16:creationId xmlns:a16="http://schemas.microsoft.com/office/drawing/2014/main" id="{BB81643B-3A3A-0C41-86BE-809F30A178CC}"/>
                </a:ext>
              </a:extLst>
            </p:cNvPr>
            <p:cNvSpPr>
              <a:spLocks noChangeArrowheads="1"/>
            </p:cNvSpPr>
            <p:nvPr/>
          </p:nvSpPr>
          <p:spPr bwMode="auto">
            <a:xfrm>
              <a:off x="4307" y="2382"/>
              <a:ext cx="160" cy="143"/>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55" name="Oval 94">
              <a:extLst>
                <a:ext uri="{FF2B5EF4-FFF2-40B4-BE49-F238E27FC236}">
                  <a16:creationId xmlns:a16="http://schemas.microsoft.com/office/drawing/2014/main" id="{0A2F6572-0039-324D-A51E-D01D404A5555}"/>
                </a:ext>
              </a:extLst>
            </p:cNvPr>
            <p:cNvSpPr>
              <a:spLocks noChangeArrowheads="1"/>
            </p:cNvSpPr>
            <p:nvPr/>
          </p:nvSpPr>
          <p:spPr bwMode="auto">
            <a:xfrm>
              <a:off x="4487" y="2382"/>
              <a:ext cx="160" cy="143"/>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a:endParaRPr>
            </a:p>
          </p:txBody>
        </p:sp>
        <p:sp>
          <p:nvSpPr>
            <p:cNvPr id="256" name="Oval 95">
              <a:extLst>
                <a:ext uri="{FF2B5EF4-FFF2-40B4-BE49-F238E27FC236}">
                  <a16:creationId xmlns:a16="http://schemas.microsoft.com/office/drawing/2014/main" id="{43600795-A6CA-4C4B-9800-07AB28F89B1F}"/>
                </a:ext>
              </a:extLst>
            </p:cNvPr>
            <p:cNvSpPr>
              <a:spLocks noChangeArrowheads="1"/>
            </p:cNvSpPr>
            <p:nvPr/>
          </p:nvSpPr>
          <p:spPr bwMode="auto">
            <a:xfrm>
              <a:off x="4660" y="2382"/>
              <a:ext cx="160" cy="139"/>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57" name="Rectangle 96">
              <a:extLst>
                <a:ext uri="{FF2B5EF4-FFF2-40B4-BE49-F238E27FC236}">
                  <a16:creationId xmlns:a16="http://schemas.microsoft.com/office/drawing/2014/main" id="{32CFBA4E-295B-BF40-8717-00CE15115957}"/>
                </a:ext>
              </a:extLst>
            </p:cNvPr>
            <p:cNvSpPr>
              <a:spLocks noChangeArrowheads="1"/>
            </p:cNvSpPr>
            <p:nvPr/>
          </p:nvSpPr>
          <p:spPr bwMode="auto">
            <a:xfrm>
              <a:off x="5064" y="1835"/>
              <a:ext cx="83" cy="760"/>
            </a:xfrm>
            <a:prstGeom prst="rect">
              <a:avLst/>
            </a:prstGeom>
            <a:solidFill>
              <a:srgbClr val="29292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grpSp>
        <p:nvGrpSpPr>
          <p:cNvPr id="266" name="Group 61">
            <a:extLst>
              <a:ext uri="{FF2B5EF4-FFF2-40B4-BE49-F238E27FC236}">
                <a16:creationId xmlns:a16="http://schemas.microsoft.com/office/drawing/2014/main" id="{2E0D8697-E30E-C84C-9F0E-29142F2D4E67}"/>
              </a:ext>
            </a:extLst>
          </p:cNvPr>
          <p:cNvGrpSpPr>
            <a:grpSpLocks/>
          </p:cNvGrpSpPr>
          <p:nvPr/>
        </p:nvGrpSpPr>
        <p:grpSpPr bwMode="auto">
          <a:xfrm flipH="1">
            <a:off x="9843242" y="4083754"/>
            <a:ext cx="1192212" cy="1171575"/>
            <a:chOff x="-44" y="1473"/>
            <a:chExt cx="981" cy="1105"/>
          </a:xfrm>
        </p:grpSpPr>
        <p:pic>
          <p:nvPicPr>
            <p:cNvPr id="267" name="Picture 62" descr="desktop_computer_stylized_medium">
              <a:extLst>
                <a:ext uri="{FF2B5EF4-FFF2-40B4-BE49-F238E27FC236}">
                  <a16:creationId xmlns:a16="http://schemas.microsoft.com/office/drawing/2014/main" id="{85154182-D3D3-494A-8DEB-F001E6EB4B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8" name="Freeform 63">
              <a:extLst>
                <a:ext uri="{FF2B5EF4-FFF2-40B4-BE49-F238E27FC236}">
                  <a16:creationId xmlns:a16="http://schemas.microsoft.com/office/drawing/2014/main" id="{E36B34F6-C549-9143-AA71-C07DF7E0B17F}"/>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sp>
        <p:nvSpPr>
          <p:cNvPr id="269" name="Text Box 325">
            <a:extLst>
              <a:ext uri="{FF2B5EF4-FFF2-40B4-BE49-F238E27FC236}">
                <a16:creationId xmlns:a16="http://schemas.microsoft.com/office/drawing/2014/main" id="{2685AEBC-A012-9B46-B78A-88C2A3D512DD}"/>
              </a:ext>
            </a:extLst>
          </p:cNvPr>
          <p:cNvSpPr txBox="1">
            <a:spLocks noChangeArrowheads="1"/>
          </p:cNvSpPr>
          <p:nvPr/>
        </p:nvSpPr>
        <p:spPr bwMode="auto">
          <a:xfrm>
            <a:off x="792820" y="5516537"/>
            <a:ext cx="2198742" cy="103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server, with</a:t>
            </a:r>
          </a:p>
          <a:p>
            <a:pPr marL="0" marR="0" lvl="0" indent="0" algn="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file of F bits </a:t>
            </a:r>
          </a:p>
          <a:p>
            <a:pPr marL="0" marR="0" lvl="0" indent="0" algn="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to send to client</a:t>
            </a:r>
          </a:p>
        </p:txBody>
      </p:sp>
      <p:sp>
        <p:nvSpPr>
          <p:cNvPr id="270" name="Text Box 328">
            <a:extLst>
              <a:ext uri="{FF2B5EF4-FFF2-40B4-BE49-F238E27FC236}">
                <a16:creationId xmlns:a16="http://schemas.microsoft.com/office/drawing/2014/main" id="{99E6BFD3-F62C-B043-9B11-0DBFC35AC6AD}"/>
              </a:ext>
            </a:extLst>
          </p:cNvPr>
          <p:cNvSpPr txBox="1">
            <a:spLocks noChangeArrowheads="1"/>
          </p:cNvSpPr>
          <p:nvPr/>
        </p:nvSpPr>
        <p:spPr bwMode="auto">
          <a:xfrm>
            <a:off x="3097926" y="4936011"/>
            <a:ext cx="1722587" cy="722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link capacity</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 R</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s</a:t>
            </a:r>
            <a:r>
              <a:rPr kumimoji="0" lang="en-US" altLang="en-US" sz="24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 </a:t>
            </a: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bits/sec</a:t>
            </a:r>
          </a:p>
        </p:txBody>
      </p:sp>
      <p:sp>
        <p:nvSpPr>
          <p:cNvPr id="271" name="Text Box 329">
            <a:extLst>
              <a:ext uri="{FF2B5EF4-FFF2-40B4-BE49-F238E27FC236}">
                <a16:creationId xmlns:a16="http://schemas.microsoft.com/office/drawing/2014/main" id="{A5259771-F5CC-2A4E-B736-3B818B7FD93C}"/>
              </a:ext>
            </a:extLst>
          </p:cNvPr>
          <p:cNvSpPr txBox="1">
            <a:spLocks noChangeArrowheads="1"/>
          </p:cNvSpPr>
          <p:nvPr/>
        </p:nvSpPr>
        <p:spPr bwMode="auto">
          <a:xfrm>
            <a:off x="7217773" y="4939162"/>
            <a:ext cx="1722587" cy="722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link capacity</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 R</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c</a:t>
            </a:r>
            <a:r>
              <a:rPr kumimoji="0" lang="en-US" altLang="en-US" sz="24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 </a:t>
            </a: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bits/sec</a:t>
            </a:r>
          </a:p>
        </p:txBody>
      </p:sp>
      <p:grpSp>
        <p:nvGrpSpPr>
          <p:cNvPr id="301" name="Group 99">
            <a:extLst>
              <a:ext uri="{FF2B5EF4-FFF2-40B4-BE49-F238E27FC236}">
                <a16:creationId xmlns:a16="http://schemas.microsoft.com/office/drawing/2014/main" id="{4B6F3DA1-2A9C-2E4C-B823-1CEA5B30C4A7}"/>
              </a:ext>
            </a:extLst>
          </p:cNvPr>
          <p:cNvGrpSpPr>
            <a:grpSpLocks/>
          </p:cNvGrpSpPr>
          <p:nvPr/>
        </p:nvGrpSpPr>
        <p:grpSpPr bwMode="auto">
          <a:xfrm>
            <a:off x="644751" y="4976621"/>
            <a:ext cx="9050338" cy="1484313"/>
            <a:chOff x="-335" y="3658"/>
            <a:chExt cx="5701" cy="935"/>
          </a:xfrm>
        </p:grpSpPr>
        <p:sp>
          <p:nvSpPr>
            <p:cNvPr id="302" name="Text Box 353">
              <a:extLst>
                <a:ext uri="{FF2B5EF4-FFF2-40B4-BE49-F238E27FC236}">
                  <a16:creationId xmlns:a16="http://schemas.microsoft.com/office/drawing/2014/main" id="{07E7AB23-0BD9-F14F-9990-6EF08491E442}"/>
                </a:ext>
              </a:extLst>
            </p:cNvPr>
            <p:cNvSpPr txBox="1">
              <a:spLocks noChangeArrowheads="1"/>
            </p:cNvSpPr>
            <p:nvPr/>
          </p:nvSpPr>
          <p:spPr bwMode="auto">
            <a:xfrm>
              <a:off x="-335" y="3942"/>
              <a:ext cx="1461" cy="65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server sends bits </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(fluid) into pipe</a:t>
              </a:r>
            </a:p>
            <a:p>
              <a:pPr marL="0" marR="0" lvl="0" indent="0" algn="ctr" defTabSz="914400" rtl="0" eaLnBrk="0" fontAlgn="base" latinLnBrk="0" hangingPunct="0">
                <a:lnSpc>
                  <a:spcPct val="85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Gill Sans MT" panose="020B0502020104020203" pitchFamily="34" charset="77"/>
                <a:ea typeface="ＭＳ Ｐゴシック" panose="020B0600070205080204" pitchFamily="34" charset="-128"/>
                <a:cs typeface="Arial"/>
              </a:endParaRPr>
            </a:p>
          </p:txBody>
        </p:sp>
        <p:sp>
          <p:nvSpPr>
            <p:cNvPr id="303" name="Text Box 336">
              <a:extLst>
                <a:ext uri="{FF2B5EF4-FFF2-40B4-BE49-F238E27FC236}">
                  <a16:creationId xmlns:a16="http://schemas.microsoft.com/office/drawing/2014/main" id="{22B4F102-0AE6-894B-9FDB-169832FE1D37}"/>
                </a:ext>
              </a:extLst>
            </p:cNvPr>
            <p:cNvSpPr txBox="1">
              <a:spLocks noChangeArrowheads="1"/>
            </p:cNvSpPr>
            <p:nvPr/>
          </p:nvSpPr>
          <p:spPr bwMode="auto">
            <a:xfrm>
              <a:off x="1089" y="3661"/>
              <a:ext cx="1769" cy="65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Gill Sans MT" panose="020B0502020104020203" pitchFamily="34" charset="77"/>
                  <a:ea typeface="ＭＳ Ｐゴシック" panose="020B0600070205080204" pitchFamily="34" charset="-128"/>
                  <a:cs typeface="Arial"/>
                </a:rPr>
                <a:t> </a:t>
              </a: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pipe that can carry</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fluid at rate</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 (</a:t>
              </a:r>
              <a:r>
                <a:rPr kumimoji="0" lang="en-US" altLang="en-US" sz="2400" b="0" i="1"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R</a:t>
              </a:r>
              <a:r>
                <a:rPr kumimoji="0" lang="en-US" altLang="en-US" sz="3200" b="0" i="1" u="none" strike="noStrike" kern="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s</a:t>
              </a:r>
              <a:r>
                <a:rPr kumimoji="0" lang="en-US" altLang="en-US" sz="2400" b="0" i="1" u="none" strike="noStrike" kern="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 </a:t>
              </a: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bits/sec)</a:t>
              </a:r>
            </a:p>
          </p:txBody>
        </p:sp>
        <p:sp>
          <p:nvSpPr>
            <p:cNvPr id="304" name="Text Box 346">
              <a:extLst>
                <a:ext uri="{FF2B5EF4-FFF2-40B4-BE49-F238E27FC236}">
                  <a16:creationId xmlns:a16="http://schemas.microsoft.com/office/drawing/2014/main" id="{99C94E9C-7B58-B945-A1E2-8510D3FF88DA}"/>
                </a:ext>
              </a:extLst>
            </p:cNvPr>
            <p:cNvSpPr txBox="1">
              <a:spLocks noChangeArrowheads="1"/>
            </p:cNvSpPr>
            <p:nvPr/>
          </p:nvSpPr>
          <p:spPr bwMode="auto">
            <a:xfrm>
              <a:off x="3506" y="3658"/>
              <a:ext cx="1860" cy="65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 pipe that can carry</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fluid at rate</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altLang="en-US" sz="2400" b="0" i="1"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 (R</a:t>
              </a:r>
              <a:r>
                <a:rPr kumimoji="0" lang="en-US" altLang="en-US" sz="3200" b="0" i="1" u="none" strike="noStrike" kern="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c</a:t>
              </a:r>
              <a:r>
                <a:rPr kumimoji="0" lang="en-US" altLang="en-US" sz="2400" b="0" i="1" u="none" strike="noStrike" kern="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 </a:t>
              </a: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bits/sec)</a:t>
              </a:r>
            </a:p>
          </p:txBody>
        </p:sp>
      </p:grpSp>
      <p:grpSp>
        <p:nvGrpSpPr>
          <p:cNvPr id="8" name="Group 7">
            <a:extLst>
              <a:ext uri="{FF2B5EF4-FFF2-40B4-BE49-F238E27FC236}">
                <a16:creationId xmlns:a16="http://schemas.microsoft.com/office/drawing/2014/main" id="{2A92D340-73A9-4F49-8534-B5C904B778B4}"/>
              </a:ext>
            </a:extLst>
          </p:cNvPr>
          <p:cNvGrpSpPr/>
          <p:nvPr/>
        </p:nvGrpSpPr>
        <p:grpSpPr>
          <a:xfrm>
            <a:off x="2071329" y="4013904"/>
            <a:ext cx="7826649" cy="763664"/>
            <a:chOff x="2071329" y="4013904"/>
            <a:chExt cx="7826649" cy="763664"/>
          </a:xfrm>
        </p:grpSpPr>
        <p:sp>
          <p:nvSpPr>
            <p:cNvPr id="290" name="AutoShape 350">
              <a:extLst>
                <a:ext uri="{FF2B5EF4-FFF2-40B4-BE49-F238E27FC236}">
                  <a16:creationId xmlns:a16="http://schemas.microsoft.com/office/drawing/2014/main" id="{3D33AE23-1C65-834A-A5D5-8D03E4720BAD}"/>
                </a:ext>
              </a:extLst>
            </p:cNvPr>
            <p:cNvSpPr>
              <a:spLocks noChangeArrowheads="1"/>
            </p:cNvSpPr>
            <p:nvPr/>
          </p:nvSpPr>
          <p:spPr bwMode="auto">
            <a:xfrm>
              <a:off x="9008978" y="4275842"/>
              <a:ext cx="889000" cy="485775"/>
            </a:xfrm>
            <a:prstGeom prst="rightArrow">
              <a:avLst>
                <a:gd name="adj1" fmla="val 50000"/>
                <a:gd name="adj2" fmla="val 45752"/>
              </a:avLst>
            </a:prstGeom>
            <a:gradFill rotWithShape="1">
              <a:gsLst>
                <a:gs pos="0">
                  <a:srgbClr val="FFFFFF"/>
                </a:gs>
                <a:gs pos="100000">
                  <a:srgbClr val="CC0000"/>
                </a:gs>
              </a:gsLst>
              <a:lin ang="0" scaled="1"/>
            </a:gradFill>
            <a:ln w="9525">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Arial"/>
              </a:endParaRPr>
            </a:p>
          </p:txBody>
        </p:sp>
        <p:grpSp>
          <p:nvGrpSpPr>
            <p:cNvPr id="291" name="Group 335">
              <a:extLst>
                <a:ext uri="{FF2B5EF4-FFF2-40B4-BE49-F238E27FC236}">
                  <a16:creationId xmlns:a16="http://schemas.microsoft.com/office/drawing/2014/main" id="{1AB0D837-8757-A24A-AA3E-5914390BD015}"/>
                </a:ext>
              </a:extLst>
            </p:cNvPr>
            <p:cNvGrpSpPr>
              <a:grpSpLocks/>
            </p:cNvGrpSpPr>
            <p:nvPr/>
          </p:nvGrpSpPr>
          <p:grpSpPr bwMode="auto">
            <a:xfrm>
              <a:off x="3016469" y="4319954"/>
              <a:ext cx="2322512" cy="392112"/>
              <a:chOff x="2249" y="3430"/>
              <a:chExt cx="1389" cy="256"/>
            </a:xfrm>
          </p:grpSpPr>
          <p:sp>
            <p:nvSpPr>
              <p:cNvPr id="292" name="Oval 333">
                <a:extLst>
                  <a:ext uri="{FF2B5EF4-FFF2-40B4-BE49-F238E27FC236}">
                    <a16:creationId xmlns:a16="http://schemas.microsoft.com/office/drawing/2014/main" id="{6E6EF4F3-E324-EE41-857E-2F00CC4C3ACC}"/>
                  </a:ext>
                </a:extLst>
              </p:cNvPr>
              <p:cNvSpPr>
                <a:spLocks noChangeArrowheads="1"/>
              </p:cNvSpPr>
              <p:nvPr/>
            </p:nvSpPr>
            <p:spPr bwMode="auto">
              <a:xfrm>
                <a:off x="3569" y="3433"/>
                <a:ext cx="69" cy="253"/>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Times New Roman" charset="0"/>
                  <a:ea typeface="ＭＳ Ｐゴシック" charset="0"/>
                  <a:cs typeface="ＭＳ Ｐゴシック" charset="0"/>
                </a:endParaRPr>
              </a:p>
            </p:txBody>
          </p:sp>
          <p:sp>
            <p:nvSpPr>
              <p:cNvPr id="293" name="Rectangle 332">
                <a:extLst>
                  <a:ext uri="{FF2B5EF4-FFF2-40B4-BE49-F238E27FC236}">
                    <a16:creationId xmlns:a16="http://schemas.microsoft.com/office/drawing/2014/main" id="{B2682ADB-A65B-D047-86A5-56687D6DFCC8}"/>
                  </a:ext>
                </a:extLst>
              </p:cNvPr>
              <p:cNvSpPr>
                <a:spLocks noChangeArrowheads="1"/>
              </p:cNvSpPr>
              <p:nvPr/>
            </p:nvSpPr>
            <p:spPr bwMode="auto">
              <a:xfrm>
                <a:off x="2275" y="3433"/>
                <a:ext cx="1326" cy="253"/>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Times New Roman" charset="0"/>
                  <a:ea typeface="ＭＳ Ｐゴシック" charset="0"/>
                  <a:cs typeface="ＭＳ Ｐゴシック" charset="0"/>
                </a:endParaRPr>
              </a:p>
            </p:txBody>
          </p:sp>
          <p:sp>
            <p:nvSpPr>
              <p:cNvPr id="294" name="Oval 331">
                <a:extLst>
                  <a:ext uri="{FF2B5EF4-FFF2-40B4-BE49-F238E27FC236}">
                    <a16:creationId xmlns:a16="http://schemas.microsoft.com/office/drawing/2014/main" id="{C101BC4D-17C9-324C-82E8-C4AAA13D8A1D}"/>
                  </a:ext>
                </a:extLst>
              </p:cNvPr>
              <p:cNvSpPr>
                <a:spLocks noChangeArrowheads="1"/>
              </p:cNvSpPr>
              <p:nvPr/>
            </p:nvSpPr>
            <p:spPr bwMode="auto">
              <a:xfrm>
                <a:off x="2249" y="3430"/>
                <a:ext cx="69" cy="253"/>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Arial"/>
                </a:endParaRPr>
              </a:p>
            </p:txBody>
          </p:sp>
          <p:sp>
            <p:nvSpPr>
              <p:cNvPr id="295" name="Rectangle 334">
                <a:extLst>
                  <a:ext uri="{FF2B5EF4-FFF2-40B4-BE49-F238E27FC236}">
                    <a16:creationId xmlns:a16="http://schemas.microsoft.com/office/drawing/2014/main" id="{4A8174FB-A99D-5C4E-ADC6-1958FC2B1BFF}"/>
                  </a:ext>
                </a:extLst>
              </p:cNvPr>
              <p:cNvSpPr>
                <a:spLocks noChangeArrowheads="1"/>
              </p:cNvSpPr>
              <p:nvPr/>
            </p:nvSpPr>
            <p:spPr bwMode="auto">
              <a:xfrm>
                <a:off x="3562" y="3438"/>
                <a:ext cx="44" cy="246"/>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Times New Roman" charset="0"/>
                  <a:ea typeface="ＭＳ Ｐゴシック" charset="0"/>
                  <a:cs typeface="ＭＳ Ｐゴシック" charset="0"/>
                </a:endParaRPr>
              </a:p>
            </p:txBody>
          </p:sp>
        </p:grpSp>
        <p:grpSp>
          <p:nvGrpSpPr>
            <p:cNvPr id="296" name="Group 341">
              <a:extLst>
                <a:ext uri="{FF2B5EF4-FFF2-40B4-BE49-F238E27FC236}">
                  <a16:creationId xmlns:a16="http://schemas.microsoft.com/office/drawing/2014/main" id="{0EB2E33F-C4E3-1644-9D50-3FCE1862D72B}"/>
                </a:ext>
              </a:extLst>
            </p:cNvPr>
            <p:cNvGrpSpPr>
              <a:grpSpLocks/>
            </p:cNvGrpSpPr>
            <p:nvPr/>
          </p:nvGrpSpPr>
          <p:grpSpPr bwMode="auto">
            <a:xfrm>
              <a:off x="6475852" y="4196543"/>
              <a:ext cx="2801937" cy="581025"/>
              <a:chOff x="2249" y="3430"/>
              <a:chExt cx="1389" cy="256"/>
            </a:xfrm>
          </p:grpSpPr>
          <p:sp>
            <p:nvSpPr>
              <p:cNvPr id="297" name="Oval 342">
                <a:extLst>
                  <a:ext uri="{FF2B5EF4-FFF2-40B4-BE49-F238E27FC236}">
                    <a16:creationId xmlns:a16="http://schemas.microsoft.com/office/drawing/2014/main" id="{8B0433EF-9C73-5648-874B-82F2F6B3FE8A}"/>
                  </a:ext>
                </a:extLst>
              </p:cNvPr>
              <p:cNvSpPr>
                <a:spLocks noChangeArrowheads="1"/>
              </p:cNvSpPr>
              <p:nvPr/>
            </p:nvSpPr>
            <p:spPr bwMode="auto">
              <a:xfrm>
                <a:off x="3569" y="3433"/>
                <a:ext cx="69" cy="253"/>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Times New Roman" charset="0"/>
                  <a:ea typeface="ＭＳ Ｐゴシック" charset="0"/>
                  <a:cs typeface="ＭＳ Ｐゴシック" charset="0"/>
                </a:endParaRPr>
              </a:p>
            </p:txBody>
          </p:sp>
          <p:sp>
            <p:nvSpPr>
              <p:cNvPr id="298" name="Rectangle 343">
                <a:extLst>
                  <a:ext uri="{FF2B5EF4-FFF2-40B4-BE49-F238E27FC236}">
                    <a16:creationId xmlns:a16="http://schemas.microsoft.com/office/drawing/2014/main" id="{4E0FBD5F-0BE8-F549-8413-D4068F104413}"/>
                  </a:ext>
                </a:extLst>
              </p:cNvPr>
              <p:cNvSpPr>
                <a:spLocks noChangeArrowheads="1"/>
              </p:cNvSpPr>
              <p:nvPr/>
            </p:nvSpPr>
            <p:spPr bwMode="auto">
              <a:xfrm>
                <a:off x="2275" y="3433"/>
                <a:ext cx="1326" cy="253"/>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Times New Roman" charset="0"/>
                  <a:ea typeface="ＭＳ Ｐゴシック" charset="0"/>
                  <a:cs typeface="ＭＳ Ｐゴシック" charset="0"/>
                </a:endParaRPr>
              </a:p>
            </p:txBody>
          </p:sp>
          <p:sp>
            <p:nvSpPr>
              <p:cNvPr id="299" name="Oval 344">
                <a:extLst>
                  <a:ext uri="{FF2B5EF4-FFF2-40B4-BE49-F238E27FC236}">
                    <a16:creationId xmlns:a16="http://schemas.microsoft.com/office/drawing/2014/main" id="{48CAF989-114C-CC4C-8DBF-A27BA3216107}"/>
                  </a:ext>
                </a:extLst>
              </p:cNvPr>
              <p:cNvSpPr>
                <a:spLocks noChangeArrowheads="1"/>
              </p:cNvSpPr>
              <p:nvPr/>
            </p:nvSpPr>
            <p:spPr bwMode="auto">
              <a:xfrm>
                <a:off x="2249" y="3430"/>
                <a:ext cx="69" cy="253"/>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Arial"/>
                </a:endParaRPr>
              </a:p>
            </p:txBody>
          </p:sp>
          <p:sp>
            <p:nvSpPr>
              <p:cNvPr id="300" name="Rectangle 345">
                <a:extLst>
                  <a:ext uri="{FF2B5EF4-FFF2-40B4-BE49-F238E27FC236}">
                    <a16:creationId xmlns:a16="http://schemas.microsoft.com/office/drawing/2014/main" id="{C659DCD3-540C-0146-BAAD-7DBA3AC0F7BE}"/>
                  </a:ext>
                </a:extLst>
              </p:cNvPr>
              <p:cNvSpPr>
                <a:spLocks noChangeArrowheads="1"/>
              </p:cNvSpPr>
              <p:nvPr/>
            </p:nvSpPr>
            <p:spPr bwMode="auto">
              <a:xfrm>
                <a:off x="3562" y="3438"/>
                <a:ext cx="44" cy="246"/>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Times New Roman" charset="0"/>
                  <a:ea typeface="ＭＳ Ｐゴシック" charset="0"/>
                  <a:cs typeface="ＭＳ Ｐゴシック" charset="0"/>
                </a:endParaRPr>
              </a:p>
            </p:txBody>
          </p:sp>
        </p:grpSp>
        <p:sp>
          <p:nvSpPr>
            <p:cNvPr id="305" name="AutoShape 351">
              <a:extLst>
                <a:ext uri="{FF2B5EF4-FFF2-40B4-BE49-F238E27FC236}">
                  <a16:creationId xmlns:a16="http://schemas.microsoft.com/office/drawing/2014/main" id="{371DACA7-8356-6549-B395-6F1207E7F7B9}"/>
                </a:ext>
              </a:extLst>
            </p:cNvPr>
            <p:cNvSpPr>
              <a:spLocks noChangeArrowheads="1"/>
            </p:cNvSpPr>
            <p:nvPr/>
          </p:nvSpPr>
          <p:spPr bwMode="auto">
            <a:xfrm>
              <a:off x="5295542" y="4258379"/>
              <a:ext cx="1279525" cy="485775"/>
            </a:xfrm>
            <a:prstGeom prst="rightArrow">
              <a:avLst>
                <a:gd name="adj1" fmla="val 50000"/>
                <a:gd name="adj2" fmla="val 65850"/>
              </a:avLst>
            </a:prstGeom>
            <a:gradFill rotWithShape="1">
              <a:gsLst>
                <a:gs pos="0">
                  <a:srgbClr val="FFFFFF"/>
                </a:gs>
                <a:gs pos="100000">
                  <a:srgbClr val="CC0000"/>
                </a:gs>
              </a:gsLst>
              <a:lin ang="0" scaled="1"/>
            </a:gradFill>
            <a:ln w="9525">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Arial"/>
              </a:endParaRPr>
            </a:p>
          </p:txBody>
        </p:sp>
        <p:sp>
          <p:nvSpPr>
            <p:cNvPr id="306" name="AutoShape 349">
              <a:extLst>
                <a:ext uri="{FF2B5EF4-FFF2-40B4-BE49-F238E27FC236}">
                  <a16:creationId xmlns:a16="http://schemas.microsoft.com/office/drawing/2014/main" id="{DAF93F8F-35E4-524B-97A1-6252C154B956}"/>
                </a:ext>
              </a:extLst>
            </p:cNvPr>
            <p:cNvSpPr>
              <a:spLocks noChangeArrowheads="1"/>
            </p:cNvSpPr>
            <p:nvPr/>
          </p:nvSpPr>
          <p:spPr bwMode="auto">
            <a:xfrm flipV="1">
              <a:off x="2071329" y="4013904"/>
              <a:ext cx="974725" cy="72072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gradFill rotWithShape="1">
              <a:gsLst>
                <a:gs pos="0">
                  <a:srgbClr val="FFFFFF"/>
                </a:gs>
                <a:gs pos="100000">
                  <a:srgbClr val="CC0000"/>
                </a:gs>
              </a:gsLst>
              <a:lin ang="0" scaled="1"/>
            </a:gradFill>
            <a:ln w="9525">
              <a:solidFill>
                <a:srgbClr val="CC0000"/>
              </a:solidFill>
              <a:miter lim="800000"/>
              <a:headEnd/>
              <a:tailEnd/>
            </a:ln>
          </p:spPr>
          <p:txBody>
            <a:bodyPr rot="10800000"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cxnSp>
        <p:nvCxnSpPr>
          <p:cNvPr id="4" name="Straight Connector 3">
            <a:extLst>
              <a:ext uri="{FF2B5EF4-FFF2-40B4-BE49-F238E27FC236}">
                <a16:creationId xmlns:a16="http://schemas.microsoft.com/office/drawing/2014/main" id="{491116CC-72E2-1E41-B441-B2A46728B7B8}"/>
              </a:ext>
            </a:extLst>
          </p:cNvPr>
          <p:cNvCxnSpPr/>
          <p:nvPr/>
        </p:nvCxnSpPr>
        <p:spPr>
          <a:xfrm>
            <a:off x="2663444" y="4956164"/>
            <a:ext cx="0" cy="499262"/>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0240B1B8-8762-A749-A5D9-196239F727C6}"/>
              </a:ext>
            </a:extLst>
          </p:cNvPr>
          <p:cNvCxnSpPr/>
          <p:nvPr/>
        </p:nvCxnSpPr>
        <p:spPr>
          <a:xfrm>
            <a:off x="3671250" y="4571341"/>
            <a:ext cx="0" cy="499262"/>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8FDF4627-F3A2-F640-9920-1210DF3A14EE}"/>
              </a:ext>
            </a:extLst>
          </p:cNvPr>
          <p:cNvCxnSpPr/>
          <p:nvPr/>
        </p:nvCxnSpPr>
        <p:spPr>
          <a:xfrm>
            <a:off x="7773171" y="4574886"/>
            <a:ext cx="0" cy="499262"/>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Slide Number Placeholder 5">
            <a:extLst>
              <a:ext uri="{FF2B5EF4-FFF2-40B4-BE49-F238E27FC236}">
                <a16:creationId xmlns:a16="http://schemas.microsoft.com/office/drawing/2014/main" id="{4DCC6A02-3817-1E4F-92DD-D0AA6AC8445A}"/>
              </a:ext>
            </a:extLst>
          </p:cNvPr>
          <p:cNvSpPr>
            <a:spLocks noGrp="1"/>
          </p:cNvSpPr>
          <p:nvPr>
            <p:ph type="sldNum" sz="quarter" idx="4"/>
          </p:nvPr>
        </p:nvSpPr>
        <p:spPr>
          <a:xfrm>
            <a:off x="9219616" y="6443089"/>
            <a:ext cx="2743200" cy="365125"/>
          </a:xfrm>
        </p:spPr>
        <p:txBody>
          <a:bodyPr/>
          <a:lstStyle/>
          <a:p>
            <a:r>
              <a:rPr lang="en-US" dirty="0"/>
              <a:t>Introduction: 1-</a:t>
            </a:r>
            <a:fld id="{C4204591-24BD-A542-B9D5-F8D8A88D2FEE}" type="slidenum">
              <a:rPr lang="en-US" smtClean="0"/>
              <a:pPr/>
              <a:t>6</a:t>
            </a:fld>
            <a:endParaRPr lang="en-US" dirty="0"/>
          </a:p>
        </p:txBody>
      </p:sp>
      <p:sp>
        <p:nvSpPr>
          <p:cNvPr id="3" name="TextBox 2">
            <a:extLst>
              <a:ext uri="{FF2B5EF4-FFF2-40B4-BE49-F238E27FC236}">
                <a16:creationId xmlns:a16="http://schemas.microsoft.com/office/drawing/2014/main" id="{2E397AFA-93FA-C300-5F4E-A51962F60819}"/>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1703818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01"/>
                                        </p:tgtEl>
                                        <p:attrNameLst>
                                          <p:attrName>style.visibility</p:attrName>
                                        </p:attrNameLst>
                                      </p:cBhvr>
                                      <p:to>
                                        <p:strVal val="visible"/>
                                      </p:to>
                                    </p:set>
                                    <p:animEffect transition="in" filter="dissolve">
                                      <p:cBhvr>
                                        <p:cTn id="7" dur="500"/>
                                        <p:tgtEl>
                                          <p:spTgt spid="301"/>
                                        </p:tgtEl>
                                      </p:cBhvr>
                                    </p:animEffect>
                                  </p:childTnLst>
                                </p:cTn>
                              </p:par>
                              <p:par>
                                <p:cTn id="8" presetID="9"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25267" y="291947"/>
            <a:ext cx="10515600" cy="894622"/>
          </a:xfrm>
        </p:spPr>
        <p:txBody>
          <a:bodyPr>
            <a:normAutofit/>
          </a:bodyPr>
          <a:lstStyle/>
          <a:p>
            <a:r>
              <a:rPr lang="en-US" altLang="en-US" sz="4400" dirty="0">
                <a:ea typeface="ＭＳ Ｐゴシック" panose="020B0600070205080204" pitchFamily="34" charset="-128"/>
              </a:rPr>
              <a:t>Throughput</a:t>
            </a:r>
            <a:endParaRPr lang="en-US" sz="4400" dirty="0"/>
          </a:p>
        </p:txBody>
      </p:sp>
      <p:grpSp>
        <p:nvGrpSpPr>
          <p:cNvPr id="429" name="Group 347">
            <a:extLst>
              <a:ext uri="{FF2B5EF4-FFF2-40B4-BE49-F238E27FC236}">
                <a16:creationId xmlns:a16="http://schemas.microsoft.com/office/drawing/2014/main" id="{29540C2D-9FA0-BB45-BE5F-03C752C3783C}"/>
              </a:ext>
            </a:extLst>
          </p:cNvPr>
          <p:cNvGrpSpPr>
            <a:grpSpLocks/>
          </p:cNvGrpSpPr>
          <p:nvPr/>
        </p:nvGrpSpPr>
        <p:grpSpPr bwMode="auto">
          <a:xfrm>
            <a:off x="4983726" y="4245735"/>
            <a:ext cx="912813" cy="415925"/>
            <a:chOff x="1871277" y="1576300"/>
            <a:chExt cx="1128371" cy="437861"/>
          </a:xfrm>
        </p:grpSpPr>
        <p:sp>
          <p:nvSpPr>
            <p:cNvPr id="430" name="Oval 429">
              <a:extLst>
                <a:ext uri="{FF2B5EF4-FFF2-40B4-BE49-F238E27FC236}">
                  <a16:creationId xmlns:a16="http://schemas.microsoft.com/office/drawing/2014/main" id="{D91E1173-2CC1-804A-8A29-AD5A2B05C5E9}"/>
                </a:ext>
              </a:extLst>
            </p:cNvPr>
            <p:cNvSpPr>
              <a:spLocks noChangeArrowheads="1"/>
            </p:cNvSpPr>
            <p:nvPr/>
          </p:nvSpPr>
          <p:spPr bwMode="auto">
            <a:xfrm flipV="1">
              <a:off x="1874446" y="1694641"/>
              <a:ext cx="1125202" cy="319520"/>
            </a:xfrm>
            <a:prstGeom prst="ellipse">
              <a:avLst/>
            </a:prstGeom>
            <a:gradFill rotWithShape="1">
              <a:gsLst>
                <a:gs pos="0">
                  <a:srgbClr val="262699"/>
                </a:gs>
                <a:gs pos="53000">
                  <a:srgbClr val="8585E0"/>
                </a:gs>
                <a:gs pos="100000">
                  <a:srgbClr val="262699"/>
                </a:gs>
              </a:gsLst>
              <a:lin ang="0" scaled="1"/>
            </a:gra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solidFill>
                    <a:srgbClr val="000000"/>
                  </a:solidFill>
                </a:ln>
                <a:solidFill>
                  <a:srgbClr val="FFFFFF"/>
                </a:solidFill>
                <a:effectLst/>
                <a:uLnTx/>
                <a:uFillTx/>
                <a:latin typeface="Calibri" panose="020F0502020204030204"/>
                <a:ea typeface="ＭＳ Ｐゴシック" panose="020B0600070205080204" pitchFamily="34" charset="-128"/>
                <a:cs typeface="Arial"/>
              </a:endParaRPr>
            </a:p>
          </p:txBody>
        </p:sp>
        <p:sp>
          <p:nvSpPr>
            <p:cNvPr id="431" name="Rectangle 430">
              <a:extLst>
                <a:ext uri="{FF2B5EF4-FFF2-40B4-BE49-F238E27FC236}">
                  <a16:creationId xmlns:a16="http://schemas.microsoft.com/office/drawing/2014/main" id="{D26B5CB1-EFDC-AA4A-94A5-91F1F7893EBE}"/>
                </a:ext>
              </a:extLst>
            </p:cNvPr>
            <p:cNvSpPr/>
            <p:nvPr/>
          </p:nvSpPr>
          <p:spPr bwMode="auto">
            <a:xfrm>
              <a:off x="1871277" y="1740080"/>
              <a:ext cx="1128371" cy="115314"/>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FFFF"/>
                </a:solidFill>
                <a:effectLst/>
                <a:uLnTx/>
                <a:uFillTx/>
                <a:latin typeface="Calibri" panose="020F0502020204030204"/>
                <a:ea typeface="+mn-ea"/>
                <a:cs typeface="Arial"/>
              </a:endParaRPr>
            </a:p>
          </p:txBody>
        </p:sp>
        <p:sp>
          <p:nvSpPr>
            <p:cNvPr id="432" name="Oval 431">
              <a:extLst>
                <a:ext uri="{FF2B5EF4-FFF2-40B4-BE49-F238E27FC236}">
                  <a16:creationId xmlns:a16="http://schemas.microsoft.com/office/drawing/2014/main" id="{852CB226-E8E6-CA45-95E4-3E2F740D0CCB}"/>
                </a:ext>
              </a:extLst>
            </p:cNvPr>
            <p:cNvSpPr>
              <a:spLocks noChangeArrowheads="1"/>
            </p:cNvSpPr>
            <p:nvPr/>
          </p:nvSpPr>
          <p:spPr bwMode="auto">
            <a:xfrm flipV="1">
              <a:off x="1871277" y="1576300"/>
              <a:ext cx="1125200" cy="319520"/>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solidFill>
                    <a:srgbClr val="000000"/>
                  </a:solidFill>
                </a:ln>
                <a:solidFill>
                  <a:srgbClr val="FFFFFF"/>
                </a:solidFill>
                <a:effectLst/>
                <a:uLnTx/>
                <a:uFillTx/>
                <a:latin typeface="Calibri" panose="020F0502020204030204"/>
                <a:ea typeface="ＭＳ Ｐゴシック" panose="020B0600070205080204" pitchFamily="34" charset="-128"/>
                <a:cs typeface="Arial"/>
              </a:endParaRPr>
            </a:p>
          </p:txBody>
        </p:sp>
        <p:sp>
          <p:nvSpPr>
            <p:cNvPr id="433" name="Freeform 432">
              <a:extLst>
                <a:ext uri="{FF2B5EF4-FFF2-40B4-BE49-F238E27FC236}">
                  <a16:creationId xmlns:a16="http://schemas.microsoft.com/office/drawing/2014/main" id="{2F42ECA3-62AC-C34A-9330-F31499A994CD}"/>
                </a:ext>
              </a:extLst>
            </p:cNvPr>
            <p:cNvSpPr/>
            <p:nvPr/>
          </p:nvSpPr>
          <p:spPr bwMode="auto">
            <a:xfrm>
              <a:off x="2159748" y="1673231"/>
              <a:ext cx="547504" cy="160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FFFF"/>
                </a:solidFill>
                <a:effectLst/>
                <a:uLnTx/>
                <a:uFillTx/>
                <a:latin typeface="Calibri" panose="020F0502020204030204"/>
                <a:ea typeface="+mn-ea"/>
                <a:cs typeface="Arial"/>
              </a:endParaRPr>
            </a:p>
          </p:txBody>
        </p:sp>
        <p:sp>
          <p:nvSpPr>
            <p:cNvPr id="434" name="Freeform 433">
              <a:extLst>
                <a:ext uri="{FF2B5EF4-FFF2-40B4-BE49-F238E27FC236}">
                  <a16:creationId xmlns:a16="http://schemas.microsoft.com/office/drawing/2014/main" id="{7DAD661B-B797-0E4F-A7A2-EECB211B39F1}"/>
                </a:ext>
              </a:extLst>
            </p:cNvPr>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35" name="Freeform 434">
              <a:extLst>
                <a:ext uri="{FF2B5EF4-FFF2-40B4-BE49-F238E27FC236}">
                  <a16:creationId xmlns:a16="http://schemas.microsoft.com/office/drawing/2014/main" id="{6D956B9B-0BF1-184A-8A16-0E56F0D92920}"/>
                </a:ext>
              </a:extLst>
            </p:cNvPr>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36" name="Freeform 435">
              <a:extLst>
                <a:ext uri="{FF2B5EF4-FFF2-40B4-BE49-F238E27FC236}">
                  <a16:creationId xmlns:a16="http://schemas.microsoft.com/office/drawing/2014/main" id="{0CBF6073-15EC-8540-96C4-D4D3FCB6DED3}"/>
                </a:ext>
              </a:extLst>
            </p:cNvPr>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cxnSp>
          <p:nvCxnSpPr>
            <p:cNvPr id="437" name="Straight Connector 436">
              <a:extLst>
                <a:ext uri="{FF2B5EF4-FFF2-40B4-BE49-F238E27FC236}">
                  <a16:creationId xmlns:a16="http://schemas.microsoft.com/office/drawing/2014/main" id="{F655FBD6-0B65-C943-BD0C-04C522A429F3}"/>
                </a:ext>
              </a:extLst>
            </p:cNvPr>
            <p:cNvCxnSpPr>
              <a:cxnSpLocks noChangeShapeType="1"/>
              <a:endCxn id="432" idx="2"/>
            </p:cNvCxnSpPr>
            <p:nvPr/>
          </p:nvCxnSpPr>
          <p:spPr bwMode="auto">
            <a:xfrm flipH="1" flipV="1">
              <a:off x="1871277" y="1737243"/>
              <a:ext cx="3169" cy="123074"/>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438" name="Straight Connector 437">
              <a:extLst>
                <a:ext uri="{FF2B5EF4-FFF2-40B4-BE49-F238E27FC236}">
                  <a16:creationId xmlns:a16="http://schemas.microsoft.com/office/drawing/2014/main" id="{8319B3C6-5722-1C44-A611-D2468A7B37EE}"/>
                </a:ext>
              </a:extLst>
            </p:cNvPr>
            <p:cNvCxnSpPr>
              <a:cxnSpLocks noChangeShapeType="1"/>
            </p:cNvCxnSpPr>
            <p:nvPr/>
          </p:nvCxnSpPr>
          <p:spPr bwMode="auto">
            <a:xfrm flipH="1" flipV="1">
              <a:off x="2996477" y="1734877"/>
              <a:ext cx="3171" cy="123074"/>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439" name="Group 347">
            <a:extLst>
              <a:ext uri="{FF2B5EF4-FFF2-40B4-BE49-F238E27FC236}">
                <a16:creationId xmlns:a16="http://schemas.microsoft.com/office/drawing/2014/main" id="{C4D1F210-8217-DF40-A30E-B4D781BD1617}"/>
              </a:ext>
            </a:extLst>
          </p:cNvPr>
          <p:cNvGrpSpPr>
            <a:grpSpLocks/>
          </p:cNvGrpSpPr>
          <p:nvPr/>
        </p:nvGrpSpPr>
        <p:grpSpPr bwMode="auto">
          <a:xfrm>
            <a:off x="4937689" y="2318255"/>
            <a:ext cx="911225" cy="415925"/>
            <a:chOff x="1871277" y="1576300"/>
            <a:chExt cx="1128371" cy="437861"/>
          </a:xfrm>
        </p:grpSpPr>
        <p:sp>
          <p:nvSpPr>
            <p:cNvPr id="440" name="Oval 439">
              <a:extLst>
                <a:ext uri="{FF2B5EF4-FFF2-40B4-BE49-F238E27FC236}">
                  <a16:creationId xmlns:a16="http://schemas.microsoft.com/office/drawing/2014/main" id="{6C6425EA-486B-F643-943D-D7089FD8840F}"/>
                </a:ext>
              </a:extLst>
            </p:cNvPr>
            <p:cNvSpPr>
              <a:spLocks noChangeArrowheads="1"/>
            </p:cNvSpPr>
            <p:nvPr/>
          </p:nvSpPr>
          <p:spPr bwMode="auto">
            <a:xfrm flipV="1">
              <a:off x="1874446" y="1694641"/>
              <a:ext cx="1125202" cy="319520"/>
            </a:xfrm>
            <a:prstGeom prst="ellipse">
              <a:avLst/>
            </a:prstGeom>
            <a:gradFill rotWithShape="1">
              <a:gsLst>
                <a:gs pos="0">
                  <a:srgbClr val="262699"/>
                </a:gs>
                <a:gs pos="53000">
                  <a:srgbClr val="8585E0"/>
                </a:gs>
                <a:gs pos="100000">
                  <a:srgbClr val="262699"/>
                </a:gs>
              </a:gsLst>
              <a:lin ang="0" scaled="1"/>
            </a:gra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solidFill>
                    <a:srgbClr val="000000"/>
                  </a:solidFill>
                </a:ln>
                <a:solidFill>
                  <a:srgbClr val="FFFFFF"/>
                </a:solidFill>
                <a:effectLst/>
                <a:uLnTx/>
                <a:uFillTx/>
                <a:latin typeface="Calibri" panose="020F0502020204030204"/>
                <a:ea typeface="ＭＳ Ｐゴシック" panose="020B0600070205080204" pitchFamily="34" charset="-128"/>
                <a:cs typeface="Arial"/>
              </a:endParaRPr>
            </a:p>
          </p:txBody>
        </p:sp>
        <p:sp>
          <p:nvSpPr>
            <p:cNvPr id="441" name="Rectangle 440">
              <a:extLst>
                <a:ext uri="{FF2B5EF4-FFF2-40B4-BE49-F238E27FC236}">
                  <a16:creationId xmlns:a16="http://schemas.microsoft.com/office/drawing/2014/main" id="{72094855-C429-6140-9FC0-17D4134E8759}"/>
                </a:ext>
              </a:extLst>
            </p:cNvPr>
            <p:cNvSpPr/>
            <p:nvPr/>
          </p:nvSpPr>
          <p:spPr bwMode="auto">
            <a:xfrm>
              <a:off x="1871277" y="1740080"/>
              <a:ext cx="1128371" cy="11531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FFFF"/>
                </a:solidFill>
                <a:effectLst/>
                <a:uLnTx/>
                <a:uFillTx/>
                <a:latin typeface="Calibri" panose="020F0502020204030204"/>
                <a:ea typeface="+mn-ea"/>
                <a:cs typeface="Arial"/>
              </a:endParaRPr>
            </a:p>
          </p:txBody>
        </p:sp>
        <p:sp>
          <p:nvSpPr>
            <p:cNvPr id="442" name="Oval 441">
              <a:extLst>
                <a:ext uri="{FF2B5EF4-FFF2-40B4-BE49-F238E27FC236}">
                  <a16:creationId xmlns:a16="http://schemas.microsoft.com/office/drawing/2014/main" id="{940E8085-E288-C843-8449-2EE8442917F0}"/>
                </a:ext>
              </a:extLst>
            </p:cNvPr>
            <p:cNvSpPr>
              <a:spLocks noChangeArrowheads="1"/>
            </p:cNvSpPr>
            <p:nvPr/>
          </p:nvSpPr>
          <p:spPr bwMode="auto">
            <a:xfrm flipV="1">
              <a:off x="1871277" y="1576300"/>
              <a:ext cx="1125200" cy="319520"/>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solidFill>
                    <a:srgbClr val="000000"/>
                  </a:solidFill>
                </a:ln>
                <a:solidFill>
                  <a:srgbClr val="FFFFFF"/>
                </a:solidFill>
                <a:effectLst/>
                <a:uLnTx/>
                <a:uFillTx/>
                <a:latin typeface="Calibri" panose="020F0502020204030204"/>
                <a:ea typeface="ＭＳ Ｐゴシック" panose="020B0600070205080204" pitchFamily="34" charset="-128"/>
                <a:cs typeface="Arial"/>
              </a:endParaRPr>
            </a:p>
          </p:txBody>
        </p:sp>
        <p:sp>
          <p:nvSpPr>
            <p:cNvPr id="443" name="Freeform 442">
              <a:extLst>
                <a:ext uri="{FF2B5EF4-FFF2-40B4-BE49-F238E27FC236}">
                  <a16:creationId xmlns:a16="http://schemas.microsoft.com/office/drawing/2014/main" id="{E37F0E56-213E-8545-B9F2-BC5003B587C6}"/>
                </a:ext>
              </a:extLst>
            </p:cNvPr>
            <p:cNvSpPr/>
            <p:nvPr/>
          </p:nvSpPr>
          <p:spPr bwMode="auto">
            <a:xfrm>
              <a:off x="2160249" y="1673231"/>
              <a:ext cx="548460" cy="160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FFFF"/>
                </a:solidFill>
                <a:effectLst/>
                <a:uLnTx/>
                <a:uFillTx/>
                <a:latin typeface="Calibri" panose="020F0502020204030204"/>
                <a:ea typeface="+mn-ea"/>
                <a:cs typeface="Arial"/>
              </a:endParaRPr>
            </a:p>
          </p:txBody>
        </p:sp>
        <p:sp>
          <p:nvSpPr>
            <p:cNvPr id="444" name="Freeform 443">
              <a:extLst>
                <a:ext uri="{FF2B5EF4-FFF2-40B4-BE49-F238E27FC236}">
                  <a16:creationId xmlns:a16="http://schemas.microsoft.com/office/drawing/2014/main" id="{57514748-4829-0749-95C6-8FF0B1CB4D7E}"/>
                </a:ext>
              </a:extLst>
            </p:cNvPr>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45" name="Freeform 444">
              <a:extLst>
                <a:ext uri="{FF2B5EF4-FFF2-40B4-BE49-F238E27FC236}">
                  <a16:creationId xmlns:a16="http://schemas.microsoft.com/office/drawing/2014/main" id="{81C91DDC-B728-614D-83D3-517272E011D1}"/>
                </a:ext>
              </a:extLst>
            </p:cNvPr>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46" name="Freeform 445">
              <a:extLst>
                <a:ext uri="{FF2B5EF4-FFF2-40B4-BE49-F238E27FC236}">
                  <a16:creationId xmlns:a16="http://schemas.microsoft.com/office/drawing/2014/main" id="{94DD4D4E-9421-A140-AFBD-C2D8D5F7FD98}"/>
                </a:ext>
              </a:extLst>
            </p:cNvPr>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cxnSp>
          <p:nvCxnSpPr>
            <p:cNvPr id="447" name="Straight Connector 446">
              <a:extLst>
                <a:ext uri="{FF2B5EF4-FFF2-40B4-BE49-F238E27FC236}">
                  <a16:creationId xmlns:a16="http://schemas.microsoft.com/office/drawing/2014/main" id="{44BB3CF6-D387-034B-A66F-B0DB1B8D3A4B}"/>
                </a:ext>
              </a:extLst>
            </p:cNvPr>
            <p:cNvCxnSpPr>
              <a:cxnSpLocks noChangeShapeType="1"/>
              <a:endCxn id="442" idx="2"/>
            </p:cNvCxnSpPr>
            <p:nvPr/>
          </p:nvCxnSpPr>
          <p:spPr bwMode="auto">
            <a:xfrm flipH="1" flipV="1">
              <a:off x="1871277" y="1737243"/>
              <a:ext cx="3169" cy="123074"/>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448" name="Straight Connector 447">
              <a:extLst>
                <a:ext uri="{FF2B5EF4-FFF2-40B4-BE49-F238E27FC236}">
                  <a16:creationId xmlns:a16="http://schemas.microsoft.com/office/drawing/2014/main" id="{7248A1BD-6434-A24C-A1C8-CB863A313AA0}"/>
                </a:ext>
              </a:extLst>
            </p:cNvPr>
            <p:cNvCxnSpPr>
              <a:cxnSpLocks noChangeShapeType="1"/>
            </p:cNvCxnSpPr>
            <p:nvPr/>
          </p:nvCxnSpPr>
          <p:spPr bwMode="auto">
            <a:xfrm flipH="1" flipV="1">
              <a:off x="2996477" y="1734877"/>
              <a:ext cx="3171" cy="123074"/>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449" name="Group 140">
            <a:extLst>
              <a:ext uri="{FF2B5EF4-FFF2-40B4-BE49-F238E27FC236}">
                <a16:creationId xmlns:a16="http://schemas.microsoft.com/office/drawing/2014/main" id="{76E7BFD5-92F6-BB41-9E7A-389CECC7F12A}"/>
              </a:ext>
            </a:extLst>
          </p:cNvPr>
          <p:cNvGrpSpPr>
            <a:grpSpLocks/>
          </p:cNvGrpSpPr>
          <p:nvPr/>
        </p:nvGrpSpPr>
        <p:grpSpPr bwMode="auto">
          <a:xfrm>
            <a:off x="2292914" y="1991230"/>
            <a:ext cx="352425" cy="876300"/>
            <a:chOff x="4140" y="429"/>
            <a:chExt cx="1425" cy="2396"/>
          </a:xfrm>
        </p:grpSpPr>
        <p:sp>
          <p:nvSpPr>
            <p:cNvPr id="450" name="Freeform 141">
              <a:extLst>
                <a:ext uri="{FF2B5EF4-FFF2-40B4-BE49-F238E27FC236}">
                  <a16:creationId xmlns:a16="http://schemas.microsoft.com/office/drawing/2014/main" id="{76A5EB39-9919-2444-BBB8-371FCDAF989E}"/>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51" name="Rectangle 142">
              <a:extLst>
                <a:ext uri="{FF2B5EF4-FFF2-40B4-BE49-F238E27FC236}">
                  <a16:creationId xmlns:a16="http://schemas.microsoft.com/office/drawing/2014/main" id="{60EBDD34-6142-6945-9C14-B79C55F439DE}"/>
                </a:ext>
              </a:extLst>
            </p:cNvPr>
            <p:cNvSpPr>
              <a:spLocks noChangeArrowheads="1"/>
            </p:cNvSpPr>
            <p:nvPr/>
          </p:nvSpPr>
          <p:spPr bwMode="auto">
            <a:xfrm>
              <a:off x="4204" y="429"/>
              <a:ext cx="1046" cy="2283"/>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52" name="Freeform 143">
              <a:extLst>
                <a:ext uri="{FF2B5EF4-FFF2-40B4-BE49-F238E27FC236}">
                  <a16:creationId xmlns:a16="http://schemas.microsoft.com/office/drawing/2014/main" id="{B8A9862D-8A64-8A4B-AD3D-3D060A37FEA7}"/>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53" name="Freeform 144">
              <a:extLst>
                <a:ext uri="{FF2B5EF4-FFF2-40B4-BE49-F238E27FC236}">
                  <a16:creationId xmlns:a16="http://schemas.microsoft.com/office/drawing/2014/main" id="{F1CBBF09-E39A-294C-817A-9DCD90223F1E}"/>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54" name="Rectangle 145">
              <a:extLst>
                <a:ext uri="{FF2B5EF4-FFF2-40B4-BE49-F238E27FC236}">
                  <a16:creationId xmlns:a16="http://schemas.microsoft.com/office/drawing/2014/main" id="{0B890F94-5FF7-B74D-888E-B02AA2F69861}"/>
                </a:ext>
              </a:extLst>
            </p:cNvPr>
            <p:cNvSpPr>
              <a:spLocks noChangeArrowheads="1"/>
            </p:cNvSpPr>
            <p:nvPr/>
          </p:nvSpPr>
          <p:spPr bwMode="auto">
            <a:xfrm>
              <a:off x="4211" y="694"/>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455" name="Group 146">
              <a:extLst>
                <a:ext uri="{FF2B5EF4-FFF2-40B4-BE49-F238E27FC236}">
                  <a16:creationId xmlns:a16="http://schemas.microsoft.com/office/drawing/2014/main" id="{84C8FF9A-1DFE-5443-B94F-09F2CF1376A8}"/>
                </a:ext>
              </a:extLst>
            </p:cNvPr>
            <p:cNvGrpSpPr>
              <a:grpSpLocks/>
            </p:cNvGrpSpPr>
            <p:nvPr/>
          </p:nvGrpSpPr>
          <p:grpSpPr bwMode="auto">
            <a:xfrm>
              <a:off x="4749" y="668"/>
              <a:ext cx="581" cy="145"/>
              <a:chOff x="614" y="2568"/>
              <a:chExt cx="725" cy="139"/>
            </a:xfrm>
          </p:grpSpPr>
          <p:sp>
            <p:nvSpPr>
              <p:cNvPr id="480" name="AutoShape 147">
                <a:extLst>
                  <a:ext uri="{FF2B5EF4-FFF2-40B4-BE49-F238E27FC236}">
                    <a16:creationId xmlns:a16="http://schemas.microsoft.com/office/drawing/2014/main" id="{82A932A3-A2B5-9E4C-A00D-8314C870E898}"/>
                  </a:ext>
                </a:extLst>
              </p:cNvPr>
              <p:cNvSpPr>
                <a:spLocks noChangeArrowheads="1"/>
              </p:cNvSpPr>
              <p:nvPr/>
            </p:nvSpPr>
            <p:spPr bwMode="auto">
              <a:xfrm>
                <a:off x="615" y="2568"/>
                <a:ext cx="721"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81" name="AutoShape 148">
                <a:extLst>
                  <a:ext uri="{FF2B5EF4-FFF2-40B4-BE49-F238E27FC236}">
                    <a16:creationId xmlns:a16="http://schemas.microsoft.com/office/drawing/2014/main" id="{7341616C-DDDB-6D4B-8BC1-1DE0014BB393}"/>
                  </a:ext>
                </a:extLst>
              </p:cNvPr>
              <p:cNvSpPr>
                <a:spLocks noChangeArrowheads="1"/>
              </p:cNvSpPr>
              <p:nvPr/>
            </p:nvSpPr>
            <p:spPr bwMode="auto">
              <a:xfrm>
                <a:off x="631" y="2584"/>
                <a:ext cx="689" cy="10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456" name="Rectangle 149">
              <a:extLst>
                <a:ext uri="{FF2B5EF4-FFF2-40B4-BE49-F238E27FC236}">
                  <a16:creationId xmlns:a16="http://schemas.microsoft.com/office/drawing/2014/main" id="{3016CB06-5ED2-8E44-8314-CF9B8D929399}"/>
                </a:ext>
              </a:extLst>
            </p:cNvPr>
            <p:cNvSpPr>
              <a:spLocks noChangeArrowheads="1"/>
            </p:cNvSpPr>
            <p:nvPr/>
          </p:nvSpPr>
          <p:spPr bwMode="auto">
            <a:xfrm>
              <a:off x="4223" y="1019"/>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457" name="Group 150">
              <a:extLst>
                <a:ext uri="{FF2B5EF4-FFF2-40B4-BE49-F238E27FC236}">
                  <a16:creationId xmlns:a16="http://schemas.microsoft.com/office/drawing/2014/main" id="{50CD732F-502F-EC4B-9B23-19C3F75FAF70}"/>
                </a:ext>
              </a:extLst>
            </p:cNvPr>
            <p:cNvGrpSpPr>
              <a:grpSpLocks/>
            </p:cNvGrpSpPr>
            <p:nvPr/>
          </p:nvGrpSpPr>
          <p:grpSpPr bwMode="auto">
            <a:xfrm>
              <a:off x="4747" y="994"/>
              <a:ext cx="581" cy="134"/>
              <a:chOff x="614" y="2568"/>
              <a:chExt cx="725" cy="139"/>
            </a:xfrm>
          </p:grpSpPr>
          <p:sp>
            <p:nvSpPr>
              <p:cNvPr id="478" name="AutoShape 151">
                <a:extLst>
                  <a:ext uri="{FF2B5EF4-FFF2-40B4-BE49-F238E27FC236}">
                    <a16:creationId xmlns:a16="http://schemas.microsoft.com/office/drawing/2014/main" id="{A5BF82DD-4D73-B841-9282-B6B444B47C82}"/>
                  </a:ext>
                </a:extLst>
              </p:cNvPr>
              <p:cNvSpPr>
                <a:spLocks noChangeArrowheads="1"/>
              </p:cNvSpPr>
              <p:nvPr/>
            </p:nvSpPr>
            <p:spPr bwMode="auto">
              <a:xfrm>
                <a:off x="617" y="2567"/>
                <a:ext cx="721" cy="140"/>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79" name="AutoShape 152">
                <a:extLst>
                  <a:ext uri="{FF2B5EF4-FFF2-40B4-BE49-F238E27FC236}">
                    <a16:creationId xmlns:a16="http://schemas.microsoft.com/office/drawing/2014/main" id="{507A60A5-AB7C-DA4B-BE79-74DC6F926B64}"/>
                  </a:ext>
                </a:extLst>
              </p:cNvPr>
              <p:cNvSpPr>
                <a:spLocks noChangeArrowheads="1"/>
              </p:cNvSpPr>
              <p:nvPr/>
            </p:nvSpPr>
            <p:spPr bwMode="auto">
              <a:xfrm>
                <a:off x="634" y="2585"/>
                <a:ext cx="689"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458" name="Rectangle 153">
              <a:extLst>
                <a:ext uri="{FF2B5EF4-FFF2-40B4-BE49-F238E27FC236}">
                  <a16:creationId xmlns:a16="http://schemas.microsoft.com/office/drawing/2014/main" id="{5585EA19-FC9A-834A-B1AA-AF0C3E6E438E}"/>
                </a:ext>
              </a:extLst>
            </p:cNvPr>
            <p:cNvSpPr>
              <a:spLocks noChangeArrowheads="1"/>
            </p:cNvSpPr>
            <p:nvPr/>
          </p:nvSpPr>
          <p:spPr bwMode="auto">
            <a:xfrm>
              <a:off x="4217" y="1358"/>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59" name="Rectangle 154">
              <a:extLst>
                <a:ext uri="{FF2B5EF4-FFF2-40B4-BE49-F238E27FC236}">
                  <a16:creationId xmlns:a16="http://schemas.microsoft.com/office/drawing/2014/main" id="{770A4D2E-58C2-9F43-84EA-96616AE781B6}"/>
                </a:ext>
              </a:extLst>
            </p:cNvPr>
            <p:cNvSpPr>
              <a:spLocks noChangeArrowheads="1"/>
            </p:cNvSpPr>
            <p:nvPr/>
          </p:nvSpPr>
          <p:spPr bwMode="auto">
            <a:xfrm>
              <a:off x="4230" y="1653"/>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460" name="Group 155">
              <a:extLst>
                <a:ext uri="{FF2B5EF4-FFF2-40B4-BE49-F238E27FC236}">
                  <a16:creationId xmlns:a16="http://schemas.microsoft.com/office/drawing/2014/main" id="{602A4FA5-6127-4C42-9200-FC441714E020}"/>
                </a:ext>
              </a:extLst>
            </p:cNvPr>
            <p:cNvGrpSpPr>
              <a:grpSpLocks/>
            </p:cNvGrpSpPr>
            <p:nvPr/>
          </p:nvGrpSpPr>
          <p:grpSpPr bwMode="auto">
            <a:xfrm>
              <a:off x="4735" y="1627"/>
              <a:ext cx="582" cy="151"/>
              <a:chOff x="614" y="2568"/>
              <a:chExt cx="725" cy="139"/>
            </a:xfrm>
          </p:grpSpPr>
          <p:sp>
            <p:nvSpPr>
              <p:cNvPr id="476" name="AutoShape 156">
                <a:extLst>
                  <a:ext uri="{FF2B5EF4-FFF2-40B4-BE49-F238E27FC236}">
                    <a16:creationId xmlns:a16="http://schemas.microsoft.com/office/drawing/2014/main" id="{73B43881-7B88-5847-AA15-A459E12B9BB4}"/>
                  </a:ext>
                </a:extLst>
              </p:cNvPr>
              <p:cNvSpPr>
                <a:spLocks noChangeArrowheads="1"/>
              </p:cNvSpPr>
              <p:nvPr/>
            </p:nvSpPr>
            <p:spPr bwMode="auto">
              <a:xfrm>
                <a:off x="616" y="2568"/>
                <a:ext cx="720" cy="140"/>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77" name="AutoShape 157">
                <a:extLst>
                  <a:ext uri="{FF2B5EF4-FFF2-40B4-BE49-F238E27FC236}">
                    <a16:creationId xmlns:a16="http://schemas.microsoft.com/office/drawing/2014/main" id="{37DBC077-A3AE-D44B-9982-D763ECC92AA5}"/>
                  </a:ext>
                </a:extLst>
              </p:cNvPr>
              <p:cNvSpPr>
                <a:spLocks noChangeArrowheads="1"/>
              </p:cNvSpPr>
              <p:nvPr/>
            </p:nvSpPr>
            <p:spPr bwMode="auto">
              <a:xfrm>
                <a:off x="632" y="2584"/>
                <a:ext cx="688"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461" name="Freeform 158">
              <a:extLst>
                <a:ext uri="{FF2B5EF4-FFF2-40B4-BE49-F238E27FC236}">
                  <a16:creationId xmlns:a16="http://schemas.microsoft.com/office/drawing/2014/main" id="{0AEC409A-A2D1-D245-802C-A7B4A1016592}"/>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462" name="Group 159">
              <a:extLst>
                <a:ext uri="{FF2B5EF4-FFF2-40B4-BE49-F238E27FC236}">
                  <a16:creationId xmlns:a16="http://schemas.microsoft.com/office/drawing/2014/main" id="{E58988BF-BC15-CF49-B8AB-9F97656C224E}"/>
                </a:ext>
              </a:extLst>
            </p:cNvPr>
            <p:cNvGrpSpPr>
              <a:grpSpLocks/>
            </p:cNvGrpSpPr>
            <p:nvPr/>
          </p:nvGrpSpPr>
          <p:grpSpPr bwMode="auto">
            <a:xfrm>
              <a:off x="4739" y="1327"/>
              <a:ext cx="582" cy="139"/>
              <a:chOff x="614" y="2568"/>
              <a:chExt cx="725" cy="139"/>
            </a:xfrm>
          </p:grpSpPr>
          <p:sp>
            <p:nvSpPr>
              <p:cNvPr id="474" name="AutoShape 160">
                <a:extLst>
                  <a:ext uri="{FF2B5EF4-FFF2-40B4-BE49-F238E27FC236}">
                    <a16:creationId xmlns:a16="http://schemas.microsoft.com/office/drawing/2014/main" id="{553DFEC9-BE4E-F94F-936E-C02FFF6CAC8D}"/>
                  </a:ext>
                </a:extLst>
              </p:cNvPr>
              <p:cNvSpPr>
                <a:spLocks noChangeArrowheads="1"/>
              </p:cNvSpPr>
              <p:nvPr/>
            </p:nvSpPr>
            <p:spPr bwMode="auto">
              <a:xfrm>
                <a:off x="611" y="2569"/>
                <a:ext cx="728"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75" name="AutoShape 161">
                <a:extLst>
                  <a:ext uri="{FF2B5EF4-FFF2-40B4-BE49-F238E27FC236}">
                    <a16:creationId xmlns:a16="http://schemas.microsoft.com/office/drawing/2014/main" id="{43F743B0-ACF4-3044-851A-E1B9884FB697}"/>
                  </a:ext>
                </a:extLst>
              </p:cNvPr>
              <p:cNvSpPr>
                <a:spLocks noChangeArrowheads="1"/>
              </p:cNvSpPr>
              <p:nvPr/>
            </p:nvSpPr>
            <p:spPr bwMode="auto">
              <a:xfrm>
                <a:off x="627" y="2586"/>
                <a:ext cx="696"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463" name="Rectangle 162">
              <a:extLst>
                <a:ext uri="{FF2B5EF4-FFF2-40B4-BE49-F238E27FC236}">
                  <a16:creationId xmlns:a16="http://schemas.microsoft.com/office/drawing/2014/main" id="{D8E8B7E8-6654-B141-80DA-2835D0B6DC61}"/>
                </a:ext>
              </a:extLst>
            </p:cNvPr>
            <p:cNvSpPr>
              <a:spLocks noChangeArrowheads="1"/>
            </p:cNvSpPr>
            <p:nvPr/>
          </p:nvSpPr>
          <p:spPr bwMode="auto">
            <a:xfrm>
              <a:off x="5250" y="429"/>
              <a:ext cx="71" cy="2287"/>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64" name="Freeform 163">
              <a:extLst>
                <a:ext uri="{FF2B5EF4-FFF2-40B4-BE49-F238E27FC236}">
                  <a16:creationId xmlns:a16="http://schemas.microsoft.com/office/drawing/2014/main" id="{D47EC0CE-C9B0-544A-9F08-C5F74F5F8ED8}"/>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65" name="Freeform 164">
              <a:extLst>
                <a:ext uri="{FF2B5EF4-FFF2-40B4-BE49-F238E27FC236}">
                  <a16:creationId xmlns:a16="http://schemas.microsoft.com/office/drawing/2014/main" id="{B6D47BE6-5EDC-5F46-927F-15C18BEEF39A}"/>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66" name="Oval 165">
              <a:extLst>
                <a:ext uri="{FF2B5EF4-FFF2-40B4-BE49-F238E27FC236}">
                  <a16:creationId xmlns:a16="http://schemas.microsoft.com/office/drawing/2014/main" id="{8699D5C3-5E2F-5247-88B1-8F7A5068C0E5}"/>
                </a:ext>
              </a:extLst>
            </p:cNvPr>
            <p:cNvSpPr>
              <a:spLocks noChangeArrowheads="1"/>
            </p:cNvSpPr>
            <p:nvPr/>
          </p:nvSpPr>
          <p:spPr bwMode="auto">
            <a:xfrm>
              <a:off x="5520" y="2612"/>
              <a:ext cx="45"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67" name="Freeform 166">
              <a:extLst>
                <a:ext uri="{FF2B5EF4-FFF2-40B4-BE49-F238E27FC236}">
                  <a16:creationId xmlns:a16="http://schemas.microsoft.com/office/drawing/2014/main" id="{BFDFB342-1B41-3C40-90B5-38F87DB8D9E7}"/>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68" name="AutoShape 167">
              <a:extLst>
                <a:ext uri="{FF2B5EF4-FFF2-40B4-BE49-F238E27FC236}">
                  <a16:creationId xmlns:a16="http://schemas.microsoft.com/office/drawing/2014/main" id="{31EB1D99-2A1B-554C-9D92-24AAEE3876BF}"/>
                </a:ext>
              </a:extLst>
            </p:cNvPr>
            <p:cNvSpPr>
              <a:spLocks noChangeArrowheads="1"/>
            </p:cNvSpPr>
            <p:nvPr/>
          </p:nvSpPr>
          <p:spPr bwMode="auto">
            <a:xfrm>
              <a:off x="4140" y="2677"/>
              <a:ext cx="1200" cy="148"/>
            </a:xfrm>
            <a:prstGeom prst="roundRect">
              <a:avLst>
                <a:gd name="adj" fmla="val 50000"/>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69" name="AutoShape 168">
              <a:extLst>
                <a:ext uri="{FF2B5EF4-FFF2-40B4-BE49-F238E27FC236}">
                  <a16:creationId xmlns:a16="http://schemas.microsoft.com/office/drawing/2014/main" id="{8C5166EA-4FF3-CA4A-89EF-1C89946C1F95}"/>
                </a:ext>
              </a:extLst>
            </p:cNvPr>
            <p:cNvSpPr>
              <a:spLocks noChangeArrowheads="1"/>
            </p:cNvSpPr>
            <p:nvPr/>
          </p:nvSpPr>
          <p:spPr bwMode="auto">
            <a:xfrm>
              <a:off x="4204" y="2712"/>
              <a:ext cx="1072" cy="82"/>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70" name="Oval 169">
              <a:extLst>
                <a:ext uri="{FF2B5EF4-FFF2-40B4-BE49-F238E27FC236}">
                  <a16:creationId xmlns:a16="http://schemas.microsoft.com/office/drawing/2014/main" id="{45C4253F-C6AA-8F41-9A95-B861474468B4}"/>
                </a:ext>
              </a:extLst>
            </p:cNvPr>
            <p:cNvSpPr>
              <a:spLocks noChangeArrowheads="1"/>
            </p:cNvSpPr>
            <p:nvPr/>
          </p:nvSpPr>
          <p:spPr bwMode="auto">
            <a:xfrm>
              <a:off x="4307" y="2382"/>
              <a:ext cx="160" cy="143"/>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71" name="Oval 170">
              <a:extLst>
                <a:ext uri="{FF2B5EF4-FFF2-40B4-BE49-F238E27FC236}">
                  <a16:creationId xmlns:a16="http://schemas.microsoft.com/office/drawing/2014/main" id="{99937982-831E-014F-8011-31A38BC3FAA4}"/>
                </a:ext>
              </a:extLst>
            </p:cNvPr>
            <p:cNvSpPr>
              <a:spLocks noChangeArrowheads="1"/>
            </p:cNvSpPr>
            <p:nvPr/>
          </p:nvSpPr>
          <p:spPr bwMode="auto">
            <a:xfrm>
              <a:off x="4487" y="2382"/>
              <a:ext cx="160" cy="143"/>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Arial"/>
              </a:endParaRPr>
            </a:p>
          </p:txBody>
        </p:sp>
        <p:sp>
          <p:nvSpPr>
            <p:cNvPr id="472" name="Oval 171">
              <a:extLst>
                <a:ext uri="{FF2B5EF4-FFF2-40B4-BE49-F238E27FC236}">
                  <a16:creationId xmlns:a16="http://schemas.microsoft.com/office/drawing/2014/main" id="{CB852665-8191-CD47-9BBA-1BC8D1E83948}"/>
                </a:ext>
              </a:extLst>
            </p:cNvPr>
            <p:cNvSpPr>
              <a:spLocks noChangeArrowheads="1"/>
            </p:cNvSpPr>
            <p:nvPr/>
          </p:nvSpPr>
          <p:spPr bwMode="auto">
            <a:xfrm>
              <a:off x="4660" y="2382"/>
              <a:ext cx="160" cy="139"/>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73" name="Rectangle 172">
              <a:extLst>
                <a:ext uri="{FF2B5EF4-FFF2-40B4-BE49-F238E27FC236}">
                  <a16:creationId xmlns:a16="http://schemas.microsoft.com/office/drawing/2014/main" id="{A5B541A2-F634-3F4C-920F-8FEB757F72F0}"/>
                </a:ext>
              </a:extLst>
            </p:cNvPr>
            <p:cNvSpPr>
              <a:spLocks noChangeArrowheads="1"/>
            </p:cNvSpPr>
            <p:nvPr/>
          </p:nvSpPr>
          <p:spPr bwMode="auto">
            <a:xfrm>
              <a:off x="5064" y="1835"/>
              <a:ext cx="83" cy="760"/>
            </a:xfrm>
            <a:prstGeom prst="rect">
              <a:avLst/>
            </a:prstGeom>
            <a:solidFill>
              <a:srgbClr val="29292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482" name="Rectangle 4">
            <a:extLst>
              <a:ext uri="{FF2B5EF4-FFF2-40B4-BE49-F238E27FC236}">
                <a16:creationId xmlns:a16="http://schemas.microsoft.com/office/drawing/2014/main" id="{885A2C98-F0C5-4F48-973F-FB58C4816800}"/>
              </a:ext>
            </a:extLst>
          </p:cNvPr>
          <p:cNvSpPr txBox="1">
            <a:spLocks noChangeArrowheads="1"/>
          </p:cNvSpPr>
          <p:nvPr/>
        </p:nvSpPr>
        <p:spPr bwMode="auto">
          <a:xfrm>
            <a:off x="1197539" y="1361756"/>
            <a:ext cx="8150225"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0"/>
              </a:buClr>
              <a:buSzPct val="100000"/>
              <a:buFont typeface="Wingdings" pitchFamily="2" charset="2"/>
              <a:buChar char="§"/>
              <a:defRPr sz="2800">
                <a:solidFill>
                  <a:schemeClr val="tx1"/>
                </a:solidFill>
                <a:latin typeface="+mn-lt"/>
                <a:ea typeface="ＭＳ Ｐゴシック" charset="0"/>
                <a:cs typeface="+mn-cs"/>
              </a:defRPr>
            </a:lvl1pPr>
            <a:lvl2pPr marL="742950" indent="-285750" algn="l" rtl="0" eaLnBrk="0" fontAlgn="base" hangingPunct="0">
              <a:lnSpc>
                <a:spcPct val="85000"/>
              </a:lnSpc>
              <a:spcBef>
                <a:spcPct val="20000"/>
              </a:spcBef>
              <a:spcAft>
                <a:spcPct val="0"/>
              </a:spcAft>
              <a:buClr>
                <a:srgbClr val="000090"/>
              </a:buClr>
              <a:buFont typeface="Arial" panose="020B0604020202020204" pitchFamily="34" charset="0"/>
              <a:buChar char="•"/>
              <a:defRPr sz="2400">
                <a:solidFill>
                  <a:schemeClr val="tx1"/>
                </a:solidFill>
                <a:latin typeface="+mn-lt"/>
                <a:ea typeface="Arial" charset="0"/>
                <a:cs typeface="+mn-cs"/>
              </a:defRPr>
            </a:lvl2pPr>
            <a:lvl3pPr marL="1143000" indent="-228600" algn="l" rtl="0" eaLnBrk="0" fontAlgn="base" hangingPunct="0">
              <a:spcBef>
                <a:spcPct val="20000"/>
              </a:spcBef>
              <a:spcAft>
                <a:spcPct val="0"/>
              </a:spcAft>
              <a:buClr>
                <a:srgbClr val="000090"/>
              </a:buClr>
              <a:buFont typeface="Wingdings" pitchFamily="2" charset="2"/>
              <a:buChar char="§"/>
              <a:defRPr sz="2000">
                <a:solidFill>
                  <a:schemeClr val="tx1"/>
                </a:solidFill>
                <a:latin typeface="Comic Sans MS" pitchFamily="66" charset="0"/>
                <a:ea typeface="Arial" charset="0"/>
                <a:cs typeface="+mn-cs"/>
              </a:defRPr>
            </a:lvl3pPr>
            <a:lvl4pPr marL="1600200" indent="-228600" algn="l" rtl="0" eaLnBrk="0" fontAlgn="base" hangingPunct="0">
              <a:spcBef>
                <a:spcPct val="20000"/>
              </a:spcBef>
              <a:spcAft>
                <a:spcPct val="0"/>
              </a:spcAft>
              <a:buClr>
                <a:srgbClr val="000090"/>
              </a:buClr>
              <a:buFont typeface="Wingdings" pitchFamily="2" charset="2"/>
              <a:buChar char="§"/>
              <a:defRPr sz="2000">
                <a:solidFill>
                  <a:schemeClr val="tx1"/>
                </a:solidFill>
                <a:latin typeface="Times New Roman" pitchFamily="18" charset="0"/>
                <a:ea typeface="Arial" charset="0"/>
                <a:cs typeface="+mn-cs"/>
              </a:defRPr>
            </a:lvl4pPr>
            <a:lvl5pPr marL="2057400" indent="-228600" algn="l" rtl="0" eaLnBrk="0" fontAlgn="base" hangingPunct="0">
              <a:spcBef>
                <a:spcPct val="20000"/>
              </a:spcBef>
              <a:spcAft>
                <a:spcPct val="0"/>
              </a:spcAft>
              <a:buClr>
                <a:srgbClr val="000090"/>
              </a:buClr>
              <a:buFont typeface="Wingdings" pitchFamily="2" charset="2"/>
              <a:buChar char="§"/>
              <a:defRPr sz="2000">
                <a:solidFill>
                  <a:schemeClr val="tx1"/>
                </a:solidFill>
                <a:latin typeface="Times New Roman" pitchFamily="18" charset="0"/>
                <a:ea typeface="Arial" charset="0"/>
                <a:cs typeface="+mn-cs"/>
              </a:defRPr>
            </a:lvl5pPr>
            <a:lvl6pPr marL="2514600" indent="-228600" algn="l" rtl="0" fontAlgn="base">
              <a:spcBef>
                <a:spcPct val="20000"/>
              </a:spcBef>
              <a:spcAft>
                <a:spcPct val="0"/>
              </a:spcAft>
              <a:buChar char="»"/>
              <a:defRPr sz="2000">
                <a:solidFill>
                  <a:schemeClr val="tx1"/>
                </a:solidFill>
                <a:latin typeface="Times New Roman" pitchFamily="18" charset="0"/>
                <a:cs typeface="+mn-cs"/>
              </a:defRPr>
            </a:lvl6pPr>
            <a:lvl7pPr marL="2971800" indent="-228600" algn="l" rtl="0" fontAlgn="base">
              <a:spcBef>
                <a:spcPct val="20000"/>
              </a:spcBef>
              <a:spcAft>
                <a:spcPct val="0"/>
              </a:spcAft>
              <a:buChar char="»"/>
              <a:defRPr sz="2000">
                <a:solidFill>
                  <a:schemeClr val="tx1"/>
                </a:solidFill>
                <a:latin typeface="Times New Roman" pitchFamily="18" charset="0"/>
                <a:cs typeface="+mn-cs"/>
              </a:defRPr>
            </a:lvl7pPr>
            <a:lvl8pPr marL="3429000" indent="-228600" algn="l" rtl="0" fontAlgn="base">
              <a:spcBef>
                <a:spcPct val="20000"/>
              </a:spcBef>
              <a:spcAft>
                <a:spcPct val="0"/>
              </a:spcAft>
              <a:buChar char="»"/>
              <a:defRPr sz="2000">
                <a:solidFill>
                  <a:schemeClr val="tx1"/>
                </a:solidFill>
                <a:latin typeface="Times New Roman" pitchFamily="18" charset="0"/>
                <a:cs typeface="+mn-cs"/>
              </a:defRPr>
            </a:lvl8pPr>
            <a:lvl9pPr marL="3886200" indent="-228600" algn="l" rtl="0" fontAlgn="base">
              <a:spcBef>
                <a:spcPct val="20000"/>
              </a:spcBef>
              <a:spcAft>
                <a:spcPct val="0"/>
              </a:spcAft>
              <a:buChar char="»"/>
              <a:defRPr sz="2000">
                <a:solidFill>
                  <a:schemeClr val="tx1"/>
                </a:solidFill>
                <a:latin typeface="Times New Roman" pitchFamily="18" charset="0"/>
                <a:cs typeface="+mn-cs"/>
              </a:defRPr>
            </a:lvl9pPr>
          </a:lstStyle>
          <a:p>
            <a:pPr marL="0" marR="0" lvl="0" indent="0" algn="l" defTabSz="914400" rtl="0" eaLnBrk="1" fontAlgn="base" latinLnBrk="0" hangingPunct="1">
              <a:lnSpc>
                <a:spcPct val="85000"/>
              </a:lnSpc>
              <a:spcBef>
                <a:spcPct val="20000"/>
              </a:spcBef>
              <a:spcAft>
                <a:spcPct val="0"/>
              </a:spcAft>
              <a:buClr>
                <a:srgbClr val="000090"/>
              </a:buClr>
              <a:buSzPct val="100000"/>
              <a:buFont typeface="Wingdings" pitchFamily="2" charset="2"/>
              <a:buNone/>
              <a:tabLst/>
              <a:defRPr/>
            </a:pPr>
            <a:r>
              <a:rPr kumimoji="0" lang="en-US" altLang="en-US" sz="2800" b="0"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R</a:t>
            </a:r>
            <a:r>
              <a:rPr kumimoji="0" lang="en-US" altLang="en-US" sz="2800" b="0" i="1" u="none" strike="noStrike" kern="0" cap="none" spc="0" normalizeH="0" baseline="-25000" noProof="0" dirty="0">
                <a:ln>
                  <a:noFill/>
                </a:ln>
                <a:solidFill>
                  <a:srgbClr val="CC0000"/>
                </a:solidFill>
                <a:effectLst/>
                <a:uLnTx/>
                <a:uFillTx/>
                <a:latin typeface="Calibri" panose="020F0502020204030204"/>
                <a:ea typeface="ＭＳ Ｐゴシック" panose="020B0600070205080204" pitchFamily="34" charset="-128"/>
                <a:cs typeface="+mn-cs"/>
              </a:rPr>
              <a:t>s</a:t>
            </a:r>
            <a:r>
              <a:rPr kumimoji="0" lang="en-US" altLang="en-US" sz="2800" b="0"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 &lt; R</a:t>
            </a:r>
            <a:r>
              <a:rPr kumimoji="0" lang="en-US" altLang="en-US" sz="2800" b="0" i="1" u="none" strike="noStrike" kern="0" cap="none" spc="0" normalizeH="0" baseline="-25000" noProof="0" dirty="0">
                <a:ln>
                  <a:noFill/>
                </a:ln>
                <a:solidFill>
                  <a:srgbClr val="CC0000"/>
                </a:solidFill>
                <a:effectLst/>
                <a:uLnTx/>
                <a:uFillTx/>
                <a:latin typeface="Calibri" panose="020F0502020204030204"/>
                <a:ea typeface="ＭＳ Ｐゴシック" panose="020B0600070205080204" pitchFamily="34" charset="-128"/>
                <a:cs typeface="+mn-cs"/>
              </a:rPr>
              <a:t>c</a:t>
            </a:r>
            <a:r>
              <a:rPr kumimoji="0" lang="en-US" altLang="en-US" sz="2800" b="0" i="1" u="none" strike="noStrike" kern="0" cap="none" spc="0" normalizeH="0" baseline="0" noProof="0" dirty="0">
                <a:ln>
                  <a:noFill/>
                </a:ln>
                <a:solidFill>
                  <a:srgbClr val="FF3300"/>
                </a:solidFill>
                <a:effectLst/>
                <a:uLnTx/>
                <a:uFillTx/>
                <a:latin typeface="Calibri" panose="020F0502020204030204"/>
                <a:ea typeface="ＭＳ Ｐゴシック" panose="020B0600070205080204" pitchFamily="34" charset="-128"/>
                <a:cs typeface="+mn-cs"/>
              </a:rPr>
              <a:t>  </a:t>
            </a: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What is average end-end throughput?</a:t>
            </a:r>
          </a:p>
        </p:txBody>
      </p:sp>
      <p:grpSp>
        <p:nvGrpSpPr>
          <p:cNvPr id="483" name="Group 34">
            <a:extLst>
              <a:ext uri="{FF2B5EF4-FFF2-40B4-BE49-F238E27FC236}">
                <a16:creationId xmlns:a16="http://schemas.microsoft.com/office/drawing/2014/main" id="{1D7513B2-BA27-CA43-AABC-A66648BC2AFF}"/>
              </a:ext>
            </a:extLst>
          </p:cNvPr>
          <p:cNvGrpSpPr>
            <a:grpSpLocks/>
          </p:cNvGrpSpPr>
          <p:nvPr/>
        </p:nvGrpSpPr>
        <p:grpSpPr bwMode="auto">
          <a:xfrm>
            <a:off x="2745351" y="2343655"/>
            <a:ext cx="2136775" cy="307975"/>
            <a:chOff x="2249" y="3430"/>
            <a:chExt cx="1389" cy="256"/>
          </a:xfrm>
        </p:grpSpPr>
        <p:sp>
          <p:nvSpPr>
            <p:cNvPr id="484" name="Oval 35">
              <a:extLst>
                <a:ext uri="{FF2B5EF4-FFF2-40B4-BE49-F238E27FC236}">
                  <a16:creationId xmlns:a16="http://schemas.microsoft.com/office/drawing/2014/main" id="{5340CEA1-5B2B-9B46-9AAF-4147EFCAE2AD}"/>
                </a:ext>
              </a:extLst>
            </p:cNvPr>
            <p:cNvSpPr>
              <a:spLocks noChangeArrowheads="1"/>
            </p:cNvSpPr>
            <p:nvPr/>
          </p:nvSpPr>
          <p:spPr bwMode="auto">
            <a:xfrm>
              <a:off x="3569" y="3433"/>
              <a:ext cx="69" cy="253"/>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485" name="Rectangle 36">
              <a:extLst>
                <a:ext uri="{FF2B5EF4-FFF2-40B4-BE49-F238E27FC236}">
                  <a16:creationId xmlns:a16="http://schemas.microsoft.com/office/drawing/2014/main" id="{18778160-DBBA-3B4C-9F3C-5804D0719AA9}"/>
                </a:ext>
              </a:extLst>
            </p:cNvPr>
            <p:cNvSpPr>
              <a:spLocks noChangeArrowheads="1"/>
            </p:cNvSpPr>
            <p:nvPr/>
          </p:nvSpPr>
          <p:spPr bwMode="auto">
            <a:xfrm>
              <a:off x="2275" y="3433"/>
              <a:ext cx="1326" cy="253"/>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486" name="Oval 37">
              <a:extLst>
                <a:ext uri="{FF2B5EF4-FFF2-40B4-BE49-F238E27FC236}">
                  <a16:creationId xmlns:a16="http://schemas.microsoft.com/office/drawing/2014/main" id="{8BF0591E-F2E4-8A4C-A92C-C81344F40A5F}"/>
                </a:ext>
              </a:extLst>
            </p:cNvPr>
            <p:cNvSpPr>
              <a:spLocks noChangeArrowheads="1"/>
            </p:cNvSpPr>
            <p:nvPr/>
          </p:nvSpPr>
          <p:spPr bwMode="auto">
            <a:xfrm>
              <a:off x="2249" y="3430"/>
              <a:ext cx="69" cy="253"/>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87" name="Rectangle 38">
              <a:extLst>
                <a:ext uri="{FF2B5EF4-FFF2-40B4-BE49-F238E27FC236}">
                  <a16:creationId xmlns:a16="http://schemas.microsoft.com/office/drawing/2014/main" id="{E207FABE-8267-D846-9F45-80EB05CCD511}"/>
                </a:ext>
              </a:extLst>
            </p:cNvPr>
            <p:cNvSpPr>
              <a:spLocks noChangeArrowheads="1"/>
            </p:cNvSpPr>
            <p:nvPr/>
          </p:nvSpPr>
          <p:spPr bwMode="auto">
            <a:xfrm>
              <a:off x="3562" y="3438"/>
              <a:ext cx="44" cy="245"/>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grpSp>
      <p:sp>
        <p:nvSpPr>
          <p:cNvPr id="488" name="Text Box 39">
            <a:extLst>
              <a:ext uri="{FF2B5EF4-FFF2-40B4-BE49-F238E27FC236}">
                <a16:creationId xmlns:a16="http://schemas.microsoft.com/office/drawing/2014/main" id="{957E7C76-675E-574B-8ACD-614388DAE938}"/>
              </a:ext>
            </a:extLst>
          </p:cNvPr>
          <p:cNvSpPr txBox="1">
            <a:spLocks noChangeArrowheads="1"/>
          </p:cNvSpPr>
          <p:nvPr/>
        </p:nvSpPr>
        <p:spPr bwMode="auto">
          <a:xfrm>
            <a:off x="2534214" y="2270741"/>
            <a:ext cx="25860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  R</a:t>
            </a:r>
            <a:r>
              <a:rPr kumimoji="0" lang="en-US" altLang="en-US" sz="28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s</a:t>
            </a:r>
            <a:r>
              <a:rPr kumimoji="0" lang="en-US" altLang="en-US" sz="20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 </a:t>
            </a:r>
            <a:r>
              <a:rPr kumimoji="0" lang="en-US" altLang="en-US" sz="20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bits/sec</a:t>
            </a:r>
          </a:p>
        </p:txBody>
      </p:sp>
      <p:sp>
        <p:nvSpPr>
          <p:cNvPr id="489" name="AutoShape 42">
            <a:extLst>
              <a:ext uri="{FF2B5EF4-FFF2-40B4-BE49-F238E27FC236}">
                <a16:creationId xmlns:a16="http://schemas.microsoft.com/office/drawing/2014/main" id="{8A9CF8E3-1601-CD45-8200-B1516EA3BB30}"/>
              </a:ext>
            </a:extLst>
          </p:cNvPr>
          <p:cNvSpPr>
            <a:spLocks noChangeArrowheads="1"/>
          </p:cNvSpPr>
          <p:nvPr/>
        </p:nvSpPr>
        <p:spPr bwMode="auto">
          <a:xfrm flipV="1">
            <a:off x="1934139" y="2111880"/>
            <a:ext cx="895350" cy="565150"/>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gradFill rotWithShape="1">
            <a:gsLst>
              <a:gs pos="0">
                <a:srgbClr val="FFFFFF"/>
              </a:gs>
              <a:gs pos="100000">
                <a:srgbClr val="CC0000"/>
              </a:gs>
            </a:gsLst>
            <a:lin ang="0" scaled="1"/>
          </a:gradFill>
          <a:ln w="9525">
            <a:solidFill>
              <a:srgbClr val="CC0000"/>
            </a:solidFill>
            <a:miter lim="800000"/>
            <a:headEnd/>
            <a:tailEnd/>
          </a:ln>
        </p:spPr>
        <p:txBody>
          <a:bodyPr rot="10800000"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90" name="AutoShape 43">
            <a:extLst>
              <a:ext uri="{FF2B5EF4-FFF2-40B4-BE49-F238E27FC236}">
                <a16:creationId xmlns:a16="http://schemas.microsoft.com/office/drawing/2014/main" id="{ED879A95-B645-8B4D-89AF-6D1789AFE728}"/>
              </a:ext>
            </a:extLst>
          </p:cNvPr>
          <p:cNvSpPr>
            <a:spLocks noChangeArrowheads="1"/>
          </p:cNvSpPr>
          <p:nvPr/>
        </p:nvSpPr>
        <p:spPr bwMode="auto">
          <a:xfrm>
            <a:off x="8168251" y="2318255"/>
            <a:ext cx="941624" cy="379413"/>
          </a:xfrm>
          <a:prstGeom prst="rightArrow">
            <a:avLst>
              <a:gd name="adj1" fmla="val 50000"/>
              <a:gd name="adj2" fmla="val 53870"/>
            </a:avLst>
          </a:prstGeom>
          <a:gradFill rotWithShape="1">
            <a:gsLst>
              <a:gs pos="0">
                <a:srgbClr val="FFFFFF"/>
              </a:gs>
              <a:gs pos="100000">
                <a:srgbClr val="CC0000"/>
              </a:gs>
            </a:gsLst>
            <a:lin ang="0" scaled="1"/>
          </a:gradFill>
          <a:ln w="9525">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491" name="Group 54">
            <a:extLst>
              <a:ext uri="{FF2B5EF4-FFF2-40B4-BE49-F238E27FC236}">
                <a16:creationId xmlns:a16="http://schemas.microsoft.com/office/drawing/2014/main" id="{5C873AA0-FFD9-7542-BED1-8B7A71AB1C1E}"/>
              </a:ext>
            </a:extLst>
          </p:cNvPr>
          <p:cNvGrpSpPr>
            <a:grpSpLocks/>
          </p:cNvGrpSpPr>
          <p:nvPr/>
        </p:nvGrpSpPr>
        <p:grpSpPr bwMode="auto">
          <a:xfrm>
            <a:off x="6118790" y="2210305"/>
            <a:ext cx="2577607" cy="569913"/>
            <a:chOff x="3130" y="3069"/>
            <a:chExt cx="1765" cy="366"/>
          </a:xfrm>
        </p:grpSpPr>
        <p:grpSp>
          <p:nvGrpSpPr>
            <p:cNvPr id="492" name="Group 45">
              <a:extLst>
                <a:ext uri="{FF2B5EF4-FFF2-40B4-BE49-F238E27FC236}">
                  <a16:creationId xmlns:a16="http://schemas.microsoft.com/office/drawing/2014/main" id="{97D274BB-C29B-ED4E-859A-927860A3F5D9}"/>
                </a:ext>
              </a:extLst>
            </p:cNvPr>
            <p:cNvGrpSpPr>
              <a:grpSpLocks/>
            </p:cNvGrpSpPr>
            <p:nvPr/>
          </p:nvGrpSpPr>
          <p:grpSpPr bwMode="auto">
            <a:xfrm>
              <a:off x="3130" y="3069"/>
              <a:ext cx="1765" cy="366"/>
              <a:chOff x="2249" y="3430"/>
              <a:chExt cx="1389" cy="256"/>
            </a:xfrm>
          </p:grpSpPr>
          <p:sp>
            <p:nvSpPr>
              <p:cNvPr id="494" name="Oval 46">
                <a:extLst>
                  <a:ext uri="{FF2B5EF4-FFF2-40B4-BE49-F238E27FC236}">
                    <a16:creationId xmlns:a16="http://schemas.microsoft.com/office/drawing/2014/main" id="{2EC17BEE-E58A-6140-B989-B0CDD1C1AF95}"/>
                  </a:ext>
                </a:extLst>
              </p:cNvPr>
              <p:cNvSpPr>
                <a:spLocks noChangeArrowheads="1"/>
              </p:cNvSpPr>
              <p:nvPr/>
            </p:nvSpPr>
            <p:spPr bwMode="auto">
              <a:xfrm>
                <a:off x="3569" y="3433"/>
                <a:ext cx="69" cy="253"/>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495" name="Rectangle 47">
                <a:extLst>
                  <a:ext uri="{FF2B5EF4-FFF2-40B4-BE49-F238E27FC236}">
                    <a16:creationId xmlns:a16="http://schemas.microsoft.com/office/drawing/2014/main" id="{AD336F13-B720-7341-B116-DA4D9171BA64}"/>
                  </a:ext>
                </a:extLst>
              </p:cNvPr>
              <p:cNvSpPr>
                <a:spLocks noChangeArrowheads="1"/>
              </p:cNvSpPr>
              <p:nvPr/>
            </p:nvSpPr>
            <p:spPr bwMode="auto">
              <a:xfrm>
                <a:off x="2275" y="3433"/>
                <a:ext cx="1329" cy="253"/>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496" name="Oval 48">
                <a:extLst>
                  <a:ext uri="{FF2B5EF4-FFF2-40B4-BE49-F238E27FC236}">
                    <a16:creationId xmlns:a16="http://schemas.microsoft.com/office/drawing/2014/main" id="{4B7EF7CF-26D6-F04C-A388-9C2DE746E571}"/>
                  </a:ext>
                </a:extLst>
              </p:cNvPr>
              <p:cNvSpPr>
                <a:spLocks noChangeArrowheads="1"/>
              </p:cNvSpPr>
              <p:nvPr/>
            </p:nvSpPr>
            <p:spPr bwMode="auto">
              <a:xfrm>
                <a:off x="2249" y="3430"/>
                <a:ext cx="69" cy="253"/>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97" name="Rectangle 49">
                <a:extLst>
                  <a:ext uri="{FF2B5EF4-FFF2-40B4-BE49-F238E27FC236}">
                    <a16:creationId xmlns:a16="http://schemas.microsoft.com/office/drawing/2014/main" id="{604E850F-FAD3-D34F-8D0B-B1F5F12A4982}"/>
                  </a:ext>
                </a:extLst>
              </p:cNvPr>
              <p:cNvSpPr>
                <a:spLocks noChangeArrowheads="1"/>
              </p:cNvSpPr>
              <p:nvPr/>
            </p:nvSpPr>
            <p:spPr bwMode="auto">
              <a:xfrm>
                <a:off x="3562" y="3438"/>
                <a:ext cx="44" cy="246"/>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grpSp>
        <p:sp>
          <p:nvSpPr>
            <p:cNvPr id="493" name="Text Box 50">
              <a:extLst>
                <a:ext uri="{FF2B5EF4-FFF2-40B4-BE49-F238E27FC236}">
                  <a16:creationId xmlns:a16="http://schemas.microsoft.com/office/drawing/2014/main" id="{48FDD660-FDC1-BC4D-AF14-61D75C0EB803}"/>
                </a:ext>
              </a:extLst>
            </p:cNvPr>
            <p:cNvSpPr txBox="1">
              <a:spLocks noChangeArrowheads="1"/>
            </p:cNvSpPr>
            <p:nvPr/>
          </p:nvSpPr>
          <p:spPr bwMode="auto">
            <a:xfrm>
              <a:off x="3181" y="3135"/>
              <a:ext cx="1702"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R</a:t>
              </a:r>
              <a:r>
                <a:rPr kumimoji="0" lang="en-US" altLang="en-US" sz="2800" b="0" i="0" u="none" strike="noStrike" kern="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c</a:t>
              </a:r>
              <a:r>
                <a:rPr kumimoji="0" lang="en-US" altLang="en-US" sz="2000" b="0" i="0" u="none" strike="noStrike" kern="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 </a:t>
              </a: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bits/sec</a:t>
              </a:r>
            </a:p>
          </p:txBody>
        </p:sp>
      </p:grpSp>
      <p:sp>
        <p:nvSpPr>
          <p:cNvPr id="498" name="Rectangle 56">
            <a:extLst>
              <a:ext uri="{FF2B5EF4-FFF2-40B4-BE49-F238E27FC236}">
                <a16:creationId xmlns:a16="http://schemas.microsoft.com/office/drawing/2014/main" id="{A7FBBFF4-7CCE-3745-9DBF-448559E76BA0}"/>
              </a:ext>
            </a:extLst>
          </p:cNvPr>
          <p:cNvSpPr>
            <a:spLocks noChangeArrowheads="1"/>
          </p:cNvSpPr>
          <p:nvPr/>
        </p:nvSpPr>
        <p:spPr bwMode="auto">
          <a:xfrm>
            <a:off x="1234051" y="3170791"/>
            <a:ext cx="8062913"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1313" indent="-341313">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Tx/>
              <a:buNone/>
              <a:tabLst/>
              <a:defRPr/>
            </a:pPr>
            <a:r>
              <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Arial"/>
              </a:rPr>
              <a:t>R</a:t>
            </a:r>
            <a:r>
              <a:rPr kumimoji="0" lang="en-US" altLang="en-US" sz="2800" b="0" i="1" u="none" strike="noStrike" kern="1200" cap="none" spc="0" normalizeH="0" baseline="-25000" noProof="0" dirty="0">
                <a:ln>
                  <a:noFill/>
                </a:ln>
                <a:solidFill>
                  <a:srgbClr val="CC0000"/>
                </a:solidFill>
                <a:effectLst/>
                <a:uLnTx/>
                <a:uFillTx/>
                <a:latin typeface="Calibri" panose="020F0502020204030204"/>
                <a:ea typeface="ＭＳ Ｐゴシック" panose="020B0600070205080204" pitchFamily="34" charset="-128"/>
                <a:cs typeface="Arial"/>
              </a:rPr>
              <a:t>s</a:t>
            </a:r>
            <a:r>
              <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Arial"/>
              </a:rPr>
              <a:t> &gt; R</a:t>
            </a:r>
            <a:r>
              <a:rPr kumimoji="0" lang="en-US" altLang="en-US" sz="2800" b="0" i="1" u="none" strike="noStrike" kern="1200" cap="none" spc="0" normalizeH="0" baseline="-25000" noProof="0" dirty="0">
                <a:ln>
                  <a:noFill/>
                </a:ln>
                <a:solidFill>
                  <a:srgbClr val="CC0000"/>
                </a:solidFill>
                <a:effectLst/>
                <a:uLnTx/>
                <a:uFillTx/>
                <a:latin typeface="Calibri" panose="020F0502020204030204"/>
                <a:ea typeface="ＭＳ Ｐゴシック" panose="020B0600070205080204" pitchFamily="34" charset="-128"/>
                <a:cs typeface="Arial"/>
              </a:rPr>
              <a:t>c</a:t>
            </a:r>
            <a:r>
              <a:rPr kumimoji="0" lang="en-US" altLang="en-US" sz="2800" b="0" i="1" u="none" strike="noStrike" kern="1200" cap="none" spc="0" normalizeH="0" baseline="0" noProof="0" dirty="0">
                <a:ln>
                  <a:noFill/>
                </a:ln>
                <a:solidFill>
                  <a:srgbClr val="FF3300"/>
                </a:solidFill>
                <a:effectLst/>
                <a:uLnTx/>
                <a:uFillTx/>
                <a:latin typeface="Calibri" panose="020F0502020204030204"/>
                <a:ea typeface="ＭＳ Ｐゴシック" panose="020B0600070205080204" pitchFamily="34" charset="-128"/>
                <a:cs typeface="Arial"/>
              </a:rPr>
              <a:t>  </a:t>
            </a:r>
            <a:r>
              <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What is average end-end throughput?</a:t>
            </a:r>
          </a:p>
        </p:txBody>
      </p:sp>
      <p:grpSp>
        <p:nvGrpSpPr>
          <p:cNvPr id="499" name="Group 209">
            <a:extLst>
              <a:ext uri="{FF2B5EF4-FFF2-40B4-BE49-F238E27FC236}">
                <a16:creationId xmlns:a16="http://schemas.microsoft.com/office/drawing/2014/main" id="{79A28CBF-CC98-364E-9CA1-5406DF2D3C3F}"/>
              </a:ext>
            </a:extLst>
          </p:cNvPr>
          <p:cNvGrpSpPr>
            <a:grpSpLocks/>
          </p:cNvGrpSpPr>
          <p:nvPr/>
        </p:nvGrpSpPr>
        <p:grpSpPr bwMode="auto">
          <a:xfrm>
            <a:off x="1327659" y="5111236"/>
            <a:ext cx="8847138" cy="1282702"/>
            <a:chOff x="186" y="3246"/>
            <a:chExt cx="5573" cy="808"/>
          </a:xfrm>
        </p:grpSpPr>
        <p:sp>
          <p:nvSpPr>
            <p:cNvPr id="500" name="Rectangle 102">
              <a:extLst>
                <a:ext uri="{FF2B5EF4-FFF2-40B4-BE49-F238E27FC236}">
                  <a16:creationId xmlns:a16="http://schemas.microsoft.com/office/drawing/2014/main" id="{A6EA76B5-34A9-BA4F-919C-79EC2F39DFBB}"/>
                </a:ext>
              </a:extLst>
            </p:cNvPr>
            <p:cNvSpPr>
              <a:spLocks noChangeArrowheads="1"/>
            </p:cNvSpPr>
            <p:nvPr/>
          </p:nvSpPr>
          <p:spPr bwMode="auto">
            <a:xfrm>
              <a:off x="186" y="3414"/>
              <a:ext cx="5521" cy="640"/>
            </a:xfrm>
            <a:prstGeom prst="rect">
              <a:avLst/>
            </a:prstGeom>
            <a:solidFill>
              <a:srgbClr val="FFFFFF"/>
            </a:solidFill>
            <a:ln w="28575">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01" name="Text Box 101">
              <a:extLst>
                <a:ext uri="{FF2B5EF4-FFF2-40B4-BE49-F238E27FC236}">
                  <a16:creationId xmlns:a16="http://schemas.microsoft.com/office/drawing/2014/main" id="{EC6D6C58-6370-D841-9FF4-E86B32210237}"/>
                </a:ext>
              </a:extLst>
            </p:cNvPr>
            <p:cNvSpPr txBox="1">
              <a:spLocks noChangeArrowheads="1"/>
            </p:cNvSpPr>
            <p:nvPr/>
          </p:nvSpPr>
          <p:spPr bwMode="auto">
            <a:xfrm>
              <a:off x="238" y="3585"/>
              <a:ext cx="5521"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link on end-end path that constrains  end-end throughput</a:t>
              </a:r>
            </a:p>
          </p:txBody>
        </p:sp>
        <p:sp>
          <p:nvSpPr>
            <p:cNvPr id="502" name="Text Box 104">
              <a:extLst>
                <a:ext uri="{FF2B5EF4-FFF2-40B4-BE49-F238E27FC236}">
                  <a16:creationId xmlns:a16="http://schemas.microsoft.com/office/drawing/2014/main" id="{999DDB29-B5E4-4144-8D94-861082F6DF98}"/>
                </a:ext>
              </a:extLst>
            </p:cNvPr>
            <p:cNvSpPr txBox="1">
              <a:spLocks noChangeArrowheads="1"/>
            </p:cNvSpPr>
            <p:nvPr/>
          </p:nvSpPr>
          <p:spPr bwMode="auto">
            <a:xfrm>
              <a:off x="375" y="3246"/>
              <a:ext cx="1629" cy="3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800" b="0"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Arial"/>
                </a:rPr>
                <a:t>bottleneck link</a:t>
              </a:r>
            </a:p>
          </p:txBody>
        </p:sp>
      </p:grpSp>
      <p:sp>
        <p:nvSpPr>
          <p:cNvPr id="503" name="AutoShape 51">
            <a:extLst>
              <a:ext uri="{FF2B5EF4-FFF2-40B4-BE49-F238E27FC236}">
                <a16:creationId xmlns:a16="http://schemas.microsoft.com/office/drawing/2014/main" id="{ADA15BF7-93C3-524C-B9B7-716C2BEB040F}"/>
              </a:ext>
            </a:extLst>
          </p:cNvPr>
          <p:cNvSpPr>
            <a:spLocks noChangeArrowheads="1"/>
          </p:cNvSpPr>
          <p:nvPr/>
        </p:nvSpPr>
        <p:spPr bwMode="auto">
          <a:xfrm>
            <a:off x="4883714" y="2311905"/>
            <a:ext cx="1365250" cy="381000"/>
          </a:xfrm>
          <a:prstGeom prst="rightArrow">
            <a:avLst>
              <a:gd name="adj1" fmla="val 50000"/>
              <a:gd name="adj2" fmla="val 89583"/>
            </a:avLst>
          </a:prstGeom>
          <a:gradFill rotWithShape="1">
            <a:gsLst>
              <a:gs pos="0">
                <a:srgbClr val="FFFFFF"/>
              </a:gs>
              <a:gs pos="100000">
                <a:srgbClr val="CC0000"/>
              </a:gs>
            </a:gsLst>
            <a:lin ang="0" scaled="1"/>
          </a:gradFill>
          <a:ln w="9525">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504" name="Group 132">
            <a:extLst>
              <a:ext uri="{FF2B5EF4-FFF2-40B4-BE49-F238E27FC236}">
                <a16:creationId xmlns:a16="http://schemas.microsoft.com/office/drawing/2014/main" id="{B3F5B0C7-9CEB-E049-B0C3-0F00703C4087}"/>
              </a:ext>
            </a:extLst>
          </p:cNvPr>
          <p:cNvGrpSpPr>
            <a:grpSpLocks/>
          </p:cNvGrpSpPr>
          <p:nvPr/>
        </p:nvGrpSpPr>
        <p:grpSpPr bwMode="auto">
          <a:xfrm flipH="1">
            <a:off x="9058681" y="2157918"/>
            <a:ext cx="871538" cy="885825"/>
            <a:chOff x="-44" y="1473"/>
            <a:chExt cx="981" cy="1105"/>
          </a:xfrm>
        </p:grpSpPr>
        <p:pic>
          <p:nvPicPr>
            <p:cNvPr id="505" name="Picture 133" descr="desktop_computer_stylized_medium">
              <a:extLst>
                <a:ext uri="{FF2B5EF4-FFF2-40B4-BE49-F238E27FC236}">
                  <a16:creationId xmlns:a16="http://schemas.microsoft.com/office/drawing/2014/main" id="{9D7414AB-58AD-7D46-95D7-2D5B553092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6" name="Freeform 134">
              <a:extLst>
                <a:ext uri="{FF2B5EF4-FFF2-40B4-BE49-F238E27FC236}">
                  <a16:creationId xmlns:a16="http://schemas.microsoft.com/office/drawing/2014/main" id="{D5C4B243-FAF4-7842-9BC1-63CB23F73127}"/>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507" name="AutoShape 327">
            <a:extLst>
              <a:ext uri="{FF2B5EF4-FFF2-40B4-BE49-F238E27FC236}">
                <a16:creationId xmlns:a16="http://schemas.microsoft.com/office/drawing/2014/main" id="{2F56CE5E-CD88-F243-A5D6-997F5D7E1139}"/>
              </a:ext>
            </a:extLst>
          </p:cNvPr>
          <p:cNvSpPr>
            <a:spLocks noChangeArrowheads="1"/>
          </p:cNvSpPr>
          <p:nvPr/>
        </p:nvSpPr>
        <p:spPr bwMode="auto">
          <a:xfrm>
            <a:off x="1846826" y="1854705"/>
            <a:ext cx="407988" cy="431800"/>
          </a:xfrm>
          <a:prstGeom prst="can">
            <a:avLst>
              <a:gd name="adj" fmla="val 21398"/>
            </a:avLst>
          </a:prstGeom>
          <a:gradFill rotWithShape="1">
            <a:gsLst>
              <a:gs pos="0">
                <a:srgbClr val="000099"/>
              </a:gs>
              <a:gs pos="100000">
                <a:srgbClr val="FFFFFF"/>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508" name="Group 206">
            <a:extLst>
              <a:ext uri="{FF2B5EF4-FFF2-40B4-BE49-F238E27FC236}">
                <a16:creationId xmlns:a16="http://schemas.microsoft.com/office/drawing/2014/main" id="{DC9267E1-3EDB-E748-8467-2A9B485898A2}"/>
              </a:ext>
            </a:extLst>
          </p:cNvPr>
          <p:cNvGrpSpPr>
            <a:grpSpLocks/>
          </p:cNvGrpSpPr>
          <p:nvPr/>
        </p:nvGrpSpPr>
        <p:grpSpPr bwMode="auto">
          <a:xfrm>
            <a:off x="1908739" y="3723447"/>
            <a:ext cx="8126412" cy="1166813"/>
            <a:chOff x="775" y="2474"/>
            <a:chExt cx="5119" cy="735"/>
          </a:xfrm>
        </p:grpSpPr>
        <p:grpSp>
          <p:nvGrpSpPr>
            <p:cNvPr id="509" name="Group 173">
              <a:extLst>
                <a:ext uri="{FF2B5EF4-FFF2-40B4-BE49-F238E27FC236}">
                  <a16:creationId xmlns:a16="http://schemas.microsoft.com/office/drawing/2014/main" id="{017DEB16-2C42-DB4F-AC8D-2F24A202D8CA}"/>
                </a:ext>
              </a:extLst>
            </p:cNvPr>
            <p:cNvGrpSpPr>
              <a:grpSpLocks/>
            </p:cNvGrpSpPr>
            <p:nvPr/>
          </p:nvGrpSpPr>
          <p:grpSpPr bwMode="auto">
            <a:xfrm>
              <a:off x="1056" y="2589"/>
              <a:ext cx="222" cy="552"/>
              <a:chOff x="4140" y="429"/>
              <a:chExt cx="1425" cy="2396"/>
            </a:xfrm>
          </p:grpSpPr>
          <p:sp>
            <p:nvSpPr>
              <p:cNvPr id="540" name="Freeform 174">
                <a:extLst>
                  <a:ext uri="{FF2B5EF4-FFF2-40B4-BE49-F238E27FC236}">
                    <a16:creationId xmlns:a16="http://schemas.microsoft.com/office/drawing/2014/main" id="{7071AEAE-A73F-D243-B123-B7B1D9BDFB07}"/>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41" name="Rectangle 175">
                <a:extLst>
                  <a:ext uri="{FF2B5EF4-FFF2-40B4-BE49-F238E27FC236}">
                    <a16:creationId xmlns:a16="http://schemas.microsoft.com/office/drawing/2014/main" id="{70DE3468-CF53-0346-8D80-E9385C7F7D96}"/>
                  </a:ext>
                </a:extLst>
              </p:cNvPr>
              <p:cNvSpPr>
                <a:spLocks noChangeArrowheads="1"/>
              </p:cNvSpPr>
              <p:nvPr/>
            </p:nvSpPr>
            <p:spPr bwMode="auto">
              <a:xfrm>
                <a:off x="4204" y="429"/>
                <a:ext cx="1046" cy="2283"/>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42" name="Freeform 176">
                <a:extLst>
                  <a:ext uri="{FF2B5EF4-FFF2-40B4-BE49-F238E27FC236}">
                    <a16:creationId xmlns:a16="http://schemas.microsoft.com/office/drawing/2014/main" id="{ED311748-A5CC-494E-90AD-11746C8ACE05}"/>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43" name="Freeform 177">
                <a:extLst>
                  <a:ext uri="{FF2B5EF4-FFF2-40B4-BE49-F238E27FC236}">
                    <a16:creationId xmlns:a16="http://schemas.microsoft.com/office/drawing/2014/main" id="{8C78D907-80B8-AF4A-AB8A-5919F960DDD2}"/>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44" name="Rectangle 178">
                <a:extLst>
                  <a:ext uri="{FF2B5EF4-FFF2-40B4-BE49-F238E27FC236}">
                    <a16:creationId xmlns:a16="http://schemas.microsoft.com/office/drawing/2014/main" id="{894B83D8-FCC8-084F-9660-A8CED18F9114}"/>
                  </a:ext>
                </a:extLst>
              </p:cNvPr>
              <p:cNvSpPr>
                <a:spLocks noChangeArrowheads="1"/>
              </p:cNvSpPr>
              <p:nvPr/>
            </p:nvSpPr>
            <p:spPr bwMode="auto">
              <a:xfrm>
                <a:off x="4211" y="694"/>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545" name="Group 179">
                <a:extLst>
                  <a:ext uri="{FF2B5EF4-FFF2-40B4-BE49-F238E27FC236}">
                    <a16:creationId xmlns:a16="http://schemas.microsoft.com/office/drawing/2014/main" id="{FA4C49FB-332B-1C42-B0C2-F3D370F08127}"/>
                  </a:ext>
                </a:extLst>
              </p:cNvPr>
              <p:cNvGrpSpPr>
                <a:grpSpLocks/>
              </p:cNvGrpSpPr>
              <p:nvPr/>
            </p:nvGrpSpPr>
            <p:grpSpPr bwMode="auto">
              <a:xfrm>
                <a:off x="4749" y="668"/>
                <a:ext cx="581" cy="145"/>
                <a:chOff x="614" y="2568"/>
                <a:chExt cx="725" cy="139"/>
              </a:xfrm>
            </p:grpSpPr>
            <p:sp>
              <p:nvSpPr>
                <p:cNvPr id="570" name="AutoShape 180">
                  <a:extLst>
                    <a:ext uri="{FF2B5EF4-FFF2-40B4-BE49-F238E27FC236}">
                      <a16:creationId xmlns:a16="http://schemas.microsoft.com/office/drawing/2014/main" id="{6BD6D33C-E791-F149-8310-5B3D390F6C23}"/>
                    </a:ext>
                  </a:extLst>
                </p:cNvPr>
                <p:cNvSpPr>
                  <a:spLocks noChangeArrowheads="1"/>
                </p:cNvSpPr>
                <p:nvPr/>
              </p:nvSpPr>
              <p:spPr bwMode="auto">
                <a:xfrm>
                  <a:off x="615" y="2568"/>
                  <a:ext cx="721"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71" name="AutoShape 181">
                  <a:extLst>
                    <a:ext uri="{FF2B5EF4-FFF2-40B4-BE49-F238E27FC236}">
                      <a16:creationId xmlns:a16="http://schemas.microsoft.com/office/drawing/2014/main" id="{5E71277F-C04C-3142-838B-6EE506CB21AF}"/>
                    </a:ext>
                  </a:extLst>
                </p:cNvPr>
                <p:cNvSpPr>
                  <a:spLocks noChangeArrowheads="1"/>
                </p:cNvSpPr>
                <p:nvPr/>
              </p:nvSpPr>
              <p:spPr bwMode="auto">
                <a:xfrm>
                  <a:off x="631" y="2584"/>
                  <a:ext cx="689" cy="10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546" name="Rectangle 182">
                <a:extLst>
                  <a:ext uri="{FF2B5EF4-FFF2-40B4-BE49-F238E27FC236}">
                    <a16:creationId xmlns:a16="http://schemas.microsoft.com/office/drawing/2014/main" id="{24A16DC6-2460-DC4F-994B-EF8DC5F2AC82}"/>
                  </a:ext>
                </a:extLst>
              </p:cNvPr>
              <p:cNvSpPr>
                <a:spLocks noChangeArrowheads="1"/>
              </p:cNvSpPr>
              <p:nvPr/>
            </p:nvSpPr>
            <p:spPr bwMode="auto">
              <a:xfrm>
                <a:off x="4223" y="1019"/>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547" name="Group 183">
                <a:extLst>
                  <a:ext uri="{FF2B5EF4-FFF2-40B4-BE49-F238E27FC236}">
                    <a16:creationId xmlns:a16="http://schemas.microsoft.com/office/drawing/2014/main" id="{98E7E366-D731-D346-83EB-43C23A31E5E1}"/>
                  </a:ext>
                </a:extLst>
              </p:cNvPr>
              <p:cNvGrpSpPr>
                <a:grpSpLocks/>
              </p:cNvGrpSpPr>
              <p:nvPr/>
            </p:nvGrpSpPr>
            <p:grpSpPr bwMode="auto">
              <a:xfrm>
                <a:off x="4747" y="994"/>
                <a:ext cx="581" cy="134"/>
                <a:chOff x="614" y="2568"/>
                <a:chExt cx="725" cy="139"/>
              </a:xfrm>
            </p:grpSpPr>
            <p:sp>
              <p:nvSpPr>
                <p:cNvPr id="568" name="AutoShape 184">
                  <a:extLst>
                    <a:ext uri="{FF2B5EF4-FFF2-40B4-BE49-F238E27FC236}">
                      <a16:creationId xmlns:a16="http://schemas.microsoft.com/office/drawing/2014/main" id="{12E76A99-F292-4942-B7EA-16F260F71E30}"/>
                    </a:ext>
                  </a:extLst>
                </p:cNvPr>
                <p:cNvSpPr>
                  <a:spLocks noChangeArrowheads="1"/>
                </p:cNvSpPr>
                <p:nvPr/>
              </p:nvSpPr>
              <p:spPr bwMode="auto">
                <a:xfrm>
                  <a:off x="617" y="2567"/>
                  <a:ext cx="721" cy="140"/>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69" name="AutoShape 185">
                  <a:extLst>
                    <a:ext uri="{FF2B5EF4-FFF2-40B4-BE49-F238E27FC236}">
                      <a16:creationId xmlns:a16="http://schemas.microsoft.com/office/drawing/2014/main" id="{981E5C21-5C45-464D-B45B-155529C9BC24}"/>
                    </a:ext>
                  </a:extLst>
                </p:cNvPr>
                <p:cNvSpPr>
                  <a:spLocks noChangeArrowheads="1"/>
                </p:cNvSpPr>
                <p:nvPr/>
              </p:nvSpPr>
              <p:spPr bwMode="auto">
                <a:xfrm>
                  <a:off x="634" y="2585"/>
                  <a:ext cx="689"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548" name="Rectangle 186">
                <a:extLst>
                  <a:ext uri="{FF2B5EF4-FFF2-40B4-BE49-F238E27FC236}">
                    <a16:creationId xmlns:a16="http://schemas.microsoft.com/office/drawing/2014/main" id="{464DC274-CDF8-6E47-9806-008A0A6CCACD}"/>
                  </a:ext>
                </a:extLst>
              </p:cNvPr>
              <p:cNvSpPr>
                <a:spLocks noChangeArrowheads="1"/>
              </p:cNvSpPr>
              <p:nvPr/>
            </p:nvSpPr>
            <p:spPr bwMode="auto">
              <a:xfrm>
                <a:off x="4217" y="1358"/>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49" name="Rectangle 187">
                <a:extLst>
                  <a:ext uri="{FF2B5EF4-FFF2-40B4-BE49-F238E27FC236}">
                    <a16:creationId xmlns:a16="http://schemas.microsoft.com/office/drawing/2014/main" id="{98AC22BF-B25F-6142-87DB-E850C47D1673}"/>
                  </a:ext>
                </a:extLst>
              </p:cNvPr>
              <p:cNvSpPr>
                <a:spLocks noChangeArrowheads="1"/>
              </p:cNvSpPr>
              <p:nvPr/>
            </p:nvSpPr>
            <p:spPr bwMode="auto">
              <a:xfrm>
                <a:off x="4230" y="1653"/>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550" name="Group 188">
                <a:extLst>
                  <a:ext uri="{FF2B5EF4-FFF2-40B4-BE49-F238E27FC236}">
                    <a16:creationId xmlns:a16="http://schemas.microsoft.com/office/drawing/2014/main" id="{7D330731-B2DD-FA40-90B0-9AF6F55A2DDE}"/>
                  </a:ext>
                </a:extLst>
              </p:cNvPr>
              <p:cNvGrpSpPr>
                <a:grpSpLocks/>
              </p:cNvGrpSpPr>
              <p:nvPr/>
            </p:nvGrpSpPr>
            <p:grpSpPr bwMode="auto">
              <a:xfrm>
                <a:off x="4735" y="1627"/>
                <a:ext cx="582" cy="151"/>
                <a:chOff x="614" y="2568"/>
                <a:chExt cx="725" cy="139"/>
              </a:xfrm>
            </p:grpSpPr>
            <p:sp>
              <p:nvSpPr>
                <p:cNvPr id="566" name="AutoShape 189">
                  <a:extLst>
                    <a:ext uri="{FF2B5EF4-FFF2-40B4-BE49-F238E27FC236}">
                      <a16:creationId xmlns:a16="http://schemas.microsoft.com/office/drawing/2014/main" id="{9DE72B9D-63C0-864A-8FD9-1B399D8E8160}"/>
                    </a:ext>
                  </a:extLst>
                </p:cNvPr>
                <p:cNvSpPr>
                  <a:spLocks noChangeArrowheads="1"/>
                </p:cNvSpPr>
                <p:nvPr/>
              </p:nvSpPr>
              <p:spPr bwMode="auto">
                <a:xfrm>
                  <a:off x="616" y="2568"/>
                  <a:ext cx="720" cy="140"/>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67" name="AutoShape 190">
                  <a:extLst>
                    <a:ext uri="{FF2B5EF4-FFF2-40B4-BE49-F238E27FC236}">
                      <a16:creationId xmlns:a16="http://schemas.microsoft.com/office/drawing/2014/main" id="{E1DF0355-58D1-FF48-A296-D36811A78BFC}"/>
                    </a:ext>
                  </a:extLst>
                </p:cNvPr>
                <p:cNvSpPr>
                  <a:spLocks noChangeArrowheads="1"/>
                </p:cNvSpPr>
                <p:nvPr/>
              </p:nvSpPr>
              <p:spPr bwMode="auto">
                <a:xfrm>
                  <a:off x="632" y="2584"/>
                  <a:ext cx="688"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551" name="Freeform 191">
                <a:extLst>
                  <a:ext uri="{FF2B5EF4-FFF2-40B4-BE49-F238E27FC236}">
                    <a16:creationId xmlns:a16="http://schemas.microsoft.com/office/drawing/2014/main" id="{0F425FAD-60C7-8D46-AC04-D61CF1C12F8A}"/>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552" name="Group 192">
                <a:extLst>
                  <a:ext uri="{FF2B5EF4-FFF2-40B4-BE49-F238E27FC236}">
                    <a16:creationId xmlns:a16="http://schemas.microsoft.com/office/drawing/2014/main" id="{DD061A78-E747-F742-AAA6-0EBB1F0472B8}"/>
                  </a:ext>
                </a:extLst>
              </p:cNvPr>
              <p:cNvGrpSpPr>
                <a:grpSpLocks/>
              </p:cNvGrpSpPr>
              <p:nvPr/>
            </p:nvGrpSpPr>
            <p:grpSpPr bwMode="auto">
              <a:xfrm>
                <a:off x="4739" y="1327"/>
                <a:ext cx="582" cy="139"/>
                <a:chOff x="614" y="2568"/>
                <a:chExt cx="725" cy="139"/>
              </a:xfrm>
            </p:grpSpPr>
            <p:sp>
              <p:nvSpPr>
                <p:cNvPr id="564" name="AutoShape 193">
                  <a:extLst>
                    <a:ext uri="{FF2B5EF4-FFF2-40B4-BE49-F238E27FC236}">
                      <a16:creationId xmlns:a16="http://schemas.microsoft.com/office/drawing/2014/main" id="{D1A721C9-09F8-CA49-8768-A4D604577519}"/>
                    </a:ext>
                  </a:extLst>
                </p:cNvPr>
                <p:cNvSpPr>
                  <a:spLocks noChangeArrowheads="1"/>
                </p:cNvSpPr>
                <p:nvPr/>
              </p:nvSpPr>
              <p:spPr bwMode="auto">
                <a:xfrm>
                  <a:off x="611" y="2568"/>
                  <a:ext cx="728"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65" name="AutoShape 194">
                  <a:extLst>
                    <a:ext uri="{FF2B5EF4-FFF2-40B4-BE49-F238E27FC236}">
                      <a16:creationId xmlns:a16="http://schemas.microsoft.com/office/drawing/2014/main" id="{62ACD839-F2C5-9845-AB4E-C5BA19C2E2C2}"/>
                    </a:ext>
                  </a:extLst>
                </p:cNvPr>
                <p:cNvSpPr>
                  <a:spLocks noChangeArrowheads="1"/>
                </p:cNvSpPr>
                <p:nvPr/>
              </p:nvSpPr>
              <p:spPr bwMode="auto">
                <a:xfrm>
                  <a:off x="627" y="2586"/>
                  <a:ext cx="696"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553" name="Rectangle 195">
                <a:extLst>
                  <a:ext uri="{FF2B5EF4-FFF2-40B4-BE49-F238E27FC236}">
                    <a16:creationId xmlns:a16="http://schemas.microsoft.com/office/drawing/2014/main" id="{372A6132-E5E3-D940-8B20-1C9F499C36B3}"/>
                  </a:ext>
                </a:extLst>
              </p:cNvPr>
              <p:cNvSpPr>
                <a:spLocks noChangeArrowheads="1"/>
              </p:cNvSpPr>
              <p:nvPr/>
            </p:nvSpPr>
            <p:spPr bwMode="auto">
              <a:xfrm>
                <a:off x="5250" y="429"/>
                <a:ext cx="71" cy="2287"/>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54" name="Freeform 196">
                <a:extLst>
                  <a:ext uri="{FF2B5EF4-FFF2-40B4-BE49-F238E27FC236}">
                    <a16:creationId xmlns:a16="http://schemas.microsoft.com/office/drawing/2014/main" id="{7FB8C692-1BF5-7148-BD0F-82D246066182}"/>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55" name="Freeform 197">
                <a:extLst>
                  <a:ext uri="{FF2B5EF4-FFF2-40B4-BE49-F238E27FC236}">
                    <a16:creationId xmlns:a16="http://schemas.microsoft.com/office/drawing/2014/main" id="{B0320B70-5119-4C4A-9DDB-B708D3E777CE}"/>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56" name="Oval 198">
                <a:extLst>
                  <a:ext uri="{FF2B5EF4-FFF2-40B4-BE49-F238E27FC236}">
                    <a16:creationId xmlns:a16="http://schemas.microsoft.com/office/drawing/2014/main" id="{29E3337B-80AF-FE42-A33A-1B58F9866F7A}"/>
                  </a:ext>
                </a:extLst>
              </p:cNvPr>
              <p:cNvSpPr>
                <a:spLocks noChangeArrowheads="1"/>
              </p:cNvSpPr>
              <p:nvPr/>
            </p:nvSpPr>
            <p:spPr bwMode="auto">
              <a:xfrm>
                <a:off x="5520" y="2612"/>
                <a:ext cx="45"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57" name="Freeform 199">
                <a:extLst>
                  <a:ext uri="{FF2B5EF4-FFF2-40B4-BE49-F238E27FC236}">
                    <a16:creationId xmlns:a16="http://schemas.microsoft.com/office/drawing/2014/main" id="{09D40D09-BC4A-744B-BB47-8545C1DE0A3B}"/>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58" name="AutoShape 200">
                <a:extLst>
                  <a:ext uri="{FF2B5EF4-FFF2-40B4-BE49-F238E27FC236}">
                    <a16:creationId xmlns:a16="http://schemas.microsoft.com/office/drawing/2014/main" id="{BF852A65-EDBF-594C-9A10-757D04960006}"/>
                  </a:ext>
                </a:extLst>
              </p:cNvPr>
              <p:cNvSpPr>
                <a:spLocks noChangeArrowheads="1"/>
              </p:cNvSpPr>
              <p:nvPr/>
            </p:nvSpPr>
            <p:spPr bwMode="auto">
              <a:xfrm>
                <a:off x="4140" y="2677"/>
                <a:ext cx="1200" cy="148"/>
              </a:xfrm>
              <a:prstGeom prst="roundRect">
                <a:avLst>
                  <a:gd name="adj" fmla="val 50000"/>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59" name="AutoShape 201">
                <a:extLst>
                  <a:ext uri="{FF2B5EF4-FFF2-40B4-BE49-F238E27FC236}">
                    <a16:creationId xmlns:a16="http://schemas.microsoft.com/office/drawing/2014/main" id="{02863060-88F5-664A-BDBC-D1E1E1A55602}"/>
                  </a:ext>
                </a:extLst>
              </p:cNvPr>
              <p:cNvSpPr>
                <a:spLocks noChangeArrowheads="1"/>
              </p:cNvSpPr>
              <p:nvPr/>
            </p:nvSpPr>
            <p:spPr bwMode="auto">
              <a:xfrm>
                <a:off x="4204" y="2712"/>
                <a:ext cx="1072" cy="82"/>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60" name="Oval 202">
                <a:extLst>
                  <a:ext uri="{FF2B5EF4-FFF2-40B4-BE49-F238E27FC236}">
                    <a16:creationId xmlns:a16="http://schemas.microsoft.com/office/drawing/2014/main" id="{5E04EF61-FED3-3541-ACA1-9693CBB7F428}"/>
                  </a:ext>
                </a:extLst>
              </p:cNvPr>
              <p:cNvSpPr>
                <a:spLocks noChangeArrowheads="1"/>
              </p:cNvSpPr>
              <p:nvPr/>
            </p:nvSpPr>
            <p:spPr bwMode="auto">
              <a:xfrm>
                <a:off x="4307" y="2382"/>
                <a:ext cx="160" cy="143"/>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61" name="Oval 203">
                <a:extLst>
                  <a:ext uri="{FF2B5EF4-FFF2-40B4-BE49-F238E27FC236}">
                    <a16:creationId xmlns:a16="http://schemas.microsoft.com/office/drawing/2014/main" id="{44A7BC25-D6E5-A44C-855D-AA7C5150ACF3}"/>
                  </a:ext>
                </a:extLst>
              </p:cNvPr>
              <p:cNvSpPr>
                <a:spLocks noChangeArrowheads="1"/>
              </p:cNvSpPr>
              <p:nvPr/>
            </p:nvSpPr>
            <p:spPr bwMode="auto">
              <a:xfrm>
                <a:off x="4487" y="2382"/>
                <a:ext cx="160" cy="143"/>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Arial"/>
                </a:endParaRPr>
              </a:p>
            </p:txBody>
          </p:sp>
          <p:sp>
            <p:nvSpPr>
              <p:cNvPr id="562" name="Oval 204">
                <a:extLst>
                  <a:ext uri="{FF2B5EF4-FFF2-40B4-BE49-F238E27FC236}">
                    <a16:creationId xmlns:a16="http://schemas.microsoft.com/office/drawing/2014/main" id="{14F564A5-40D1-4A43-8039-CF1042677D34}"/>
                  </a:ext>
                </a:extLst>
              </p:cNvPr>
              <p:cNvSpPr>
                <a:spLocks noChangeArrowheads="1"/>
              </p:cNvSpPr>
              <p:nvPr/>
            </p:nvSpPr>
            <p:spPr bwMode="auto">
              <a:xfrm>
                <a:off x="4660" y="2382"/>
                <a:ext cx="160" cy="139"/>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63" name="Rectangle 205">
                <a:extLst>
                  <a:ext uri="{FF2B5EF4-FFF2-40B4-BE49-F238E27FC236}">
                    <a16:creationId xmlns:a16="http://schemas.microsoft.com/office/drawing/2014/main" id="{1AE270E5-AC06-504B-BF97-435964C8BCFA}"/>
                  </a:ext>
                </a:extLst>
              </p:cNvPr>
              <p:cNvSpPr>
                <a:spLocks noChangeArrowheads="1"/>
              </p:cNvSpPr>
              <p:nvPr/>
            </p:nvSpPr>
            <p:spPr bwMode="auto">
              <a:xfrm>
                <a:off x="5064" y="1835"/>
                <a:ext cx="83" cy="760"/>
              </a:xfrm>
              <a:prstGeom prst="rect">
                <a:avLst/>
              </a:prstGeom>
              <a:solidFill>
                <a:srgbClr val="29292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510" name="Line 57">
              <a:extLst>
                <a:ext uri="{FF2B5EF4-FFF2-40B4-BE49-F238E27FC236}">
                  <a16:creationId xmlns:a16="http://schemas.microsoft.com/office/drawing/2014/main" id="{E30AFCCA-07F4-A740-BD4B-5B28F2D980F1}"/>
                </a:ext>
              </a:extLst>
            </p:cNvPr>
            <p:cNvSpPr>
              <a:spLocks noChangeShapeType="1"/>
            </p:cNvSpPr>
            <p:nvPr/>
          </p:nvSpPr>
          <p:spPr bwMode="auto">
            <a:xfrm>
              <a:off x="1354" y="2913"/>
              <a:ext cx="366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511" name="Group 58">
              <a:extLst>
                <a:ext uri="{FF2B5EF4-FFF2-40B4-BE49-F238E27FC236}">
                  <a16:creationId xmlns:a16="http://schemas.microsoft.com/office/drawing/2014/main" id="{C24A23EE-8313-D64E-BD4F-3BFCD778F53E}"/>
                </a:ext>
              </a:extLst>
            </p:cNvPr>
            <p:cNvGrpSpPr>
              <a:grpSpLocks/>
            </p:cNvGrpSpPr>
            <p:nvPr/>
          </p:nvGrpSpPr>
          <p:grpSpPr bwMode="auto">
            <a:xfrm>
              <a:off x="2731" y="2870"/>
              <a:ext cx="607" cy="108"/>
              <a:chOff x="3603" y="243"/>
              <a:chExt cx="357" cy="106"/>
            </a:xfrm>
          </p:grpSpPr>
          <p:sp>
            <p:nvSpPr>
              <p:cNvPr id="531" name="Line 60">
                <a:extLst>
                  <a:ext uri="{FF2B5EF4-FFF2-40B4-BE49-F238E27FC236}">
                    <a16:creationId xmlns:a16="http://schemas.microsoft.com/office/drawing/2014/main" id="{1E8C1397-8F48-5E4D-BC95-2AEEFF4329B2}"/>
                  </a:ext>
                </a:extLst>
              </p:cNvPr>
              <p:cNvSpPr>
                <a:spLocks noChangeShapeType="1"/>
              </p:cNvSpPr>
              <p:nvPr/>
            </p:nvSpPr>
            <p:spPr bwMode="auto">
              <a:xfrm>
                <a:off x="3603" y="289"/>
                <a:ext cx="0" cy="6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32" name="Line 61">
                <a:extLst>
                  <a:ext uri="{FF2B5EF4-FFF2-40B4-BE49-F238E27FC236}">
                    <a16:creationId xmlns:a16="http://schemas.microsoft.com/office/drawing/2014/main" id="{A9B3CF61-A592-AA42-AE21-C6F6DDBF0ED0}"/>
                  </a:ext>
                </a:extLst>
              </p:cNvPr>
              <p:cNvSpPr>
                <a:spLocks noChangeShapeType="1"/>
              </p:cNvSpPr>
              <p:nvPr/>
            </p:nvSpPr>
            <p:spPr bwMode="auto">
              <a:xfrm>
                <a:off x="3960" y="289"/>
                <a:ext cx="0" cy="6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33" name="Rectangle 62">
                <a:extLst>
                  <a:ext uri="{FF2B5EF4-FFF2-40B4-BE49-F238E27FC236}">
                    <a16:creationId xmlns:a16="http://schemas.microsoft.com/office/drawing/2014/main" id="{BD11C863-452F-AE46-9242-58534859C246}"/>
                  </a:ext>
                </a:extLst>
              </p:cNvPr>
              <p:cNvSpPr>
                <a:spLocks noChangeArrowheads="1"/>
              </p:cNvSpPr>
              <p:nvPr/>
            </p:nvSpPr>
            <p:spPr bwMode="auto">
              <a:xfrm>
                <a:off x="3603" y="289"/>
                <a:ext cx="354" cy="59"/>
              </a:xfrm>
              <a:prstGeom prst="rect">
                <a:avLst/>
              </a:prstGeom>
              <a:solidFill>
                <a:srgbClr val="CC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534" name="Group 64">
                <a:extLst>
                  <a:ext uri="{FF2B5EF4-FFF2-40B4-BE49-F238E27FC236}">
                    <a16:creationId xmlns:a16="http://schemas.microsoft.com/office/drawing/2014/main" id="{A74AB26D-917E-1C43-8497-203578F54CA4}"/>
                  </a:ext>
                </a:extLst>
              </p:cNvPr>
              <p:cNvGrpSpPr>
                <a:grpSpLocks/>
              </p:cNvGrpSpPr>
              <p:nvPr/>
            </p:nvGrpSpPr>
            <p:grpSpPr bwMode="auto">
              <a:xfrm>
                <a:off x="3749" y="248"/>
                <a:ext cx="119" cy="65"/>
                <a:chOff x="2894" y="850"/>
                <a:chExt cx="94" cy="96"/>
              </a:xfrm>
            </p:grpSpPr>
            <p:sp>
              <p:nvSpPr>
                <p:cNvPr id="538" name="Line 66">
                  <a:extLst>
                    <a:ext uri="{FF2B5EF4-FFF2-40B4-BE49-F238E27FC236}">
                      <a16:creationId xmlns:a16="http://schemas.microsoft.com/office/drawing/2014/main" id="{B0ECEE3F-0D27-9E45-AD59-E3E44736B14A}"/>
                    </a:ext>
                  </a:extLst>
                </p:cNvPr>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39" name="Line 67">
                  <a:extLst>
                    <a:ext uri="{FF2B5EF4-FFF2-40B4-BE49-F238E27FC236}">
                      <a16:creationId xmlns:a16="http://schemas.microsoft.com/office/drawing/2014/main" id="{EB55E3DC-430D-5347-B8CC-57099591978B}"/>
                    </a:ext>
                  </a:extLst>
                </p:cNvPr>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grpSp>
            <p:nvGrpSpPr>
              <p:cNvPr id="535" name="Group 68">
                <a:extLst>
                  <a:ext uri="{FF2B5EF4-FFF2-40B4-BE49-F238E27FC236}">
                    <a16:creationId xmlns:a16="http://schemas.microsoft.com/office/drawing/2014/main" id="{EE23C2BF-5FE2-B644-AFE9-10E650F8E6FE}"/>
                  </a:ext>
                </a:extLst>
              </p:cNvPr>
              <p:cNvGrpSpPr>
                <a:grpSpLocks/>
              </p:cNvGrpSpPr>
              <p:nvPr/>
            </p:nvGrpSpPr>
            <p:grpSpPr bwMode="auto">
              <a:xfrm flipV="1">
                <a:off x="3689" y="243"/>
                <a:ext cx="124" cy="66"/>
                <a:chOff x="2848" y="848"/>
                <a:chExt cx="98" cy="98"/>
              </a:xfrm>
            </p:grpSpPr>
            <p:sp>
              <p:nvSpPr>
                <p:cNvPr id="536" name="Line 69">
                  <a:extLst>
                    <a:ext uri="{FF2B5EF4-FFF2-40B4-BE49-F238E27FC236}">
                      <a16:creationId xmlns:a16="http://schemas.microsoft.com/office/drawing/2014/main" id="{9CEA633F-1910-4F48-AE5F-C3F267226C9D}"/>
                    </a:ext>
                  </a:extLst>
                </p:cNvPr>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37" name="Line 71">
                  <a:extLst>
                    <a:ext uri="{FF2B5EF4-FFF2-40B4-BE49-F238E27FC236}">
                      <a16:creationId xmlns:a16="http://schemas.microsoft.com/office/drawing/2014/main" id="{0EEE95F5-28BD-5244-AB61-1D0DDB38D982}"/>
                    </a:ext>
                  </a:extLst>
                </p:cNvPr>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grpSp>
        <p:sp>
          <p:nvSpPr>
            <p:cNvPr id="512" name="AutoShape 90">
              <a:extLst>
                <a:ext uri="{FF2B5EF4-FFF2-40B4-BE49-F238E27FC236}">
                  <a16:creationId xmlns:a16="http://schemas.microsoft.com/office/drawing/2014/main" id="{FBD38E77-2123-B941-9E3E-28175B8F1087}"/>
                </a:ext>
              </a:extLst>
            </p:cNvPr>
            <p:cNvSpPr>
              <a:spLocks noChangeArrowheads="1"/>
            </p:cNvSpPr>
            <p:nvPr/>
          </p:nvSpPr>
          <p:spPr bwMode="auto">
            <a:xfrm>
              <a:off x="4741" y="2812"/>
              <a:ext cx="609" cy="239"/>
            </a:xfrm>
            <a:prstGeom prst="rightArrow">
              <a:avLst>
                <a:gd name="adj1" fmla="val 50000"/>
                <a:gd name="adj2" fmla="val 53870"/>
              </a:avLst>
            </a:prstGeom>
            <a:gradFill rotWithShape="1">
              <a:gsLst>
                <a:gs pos="0">
                  <a:srgbClr val="FFFFFF"/>
                </a:gs>
                <a:gs pos="100000">
                  <a:srgbClr val="CC0000"/>
                </a:gs>
              </a:gsLst>
              <a:lin ang="0" scaled="1"/>
            </a:gradFill>
            <a:ln w="9525">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513" name="Group 92">
              <a:extLst>
                <a:ext uri="{FF2B5EF4-FFF2-40B4-BE49-F238E27FC236}">
                  <a16:creationId xmlns:a16="http://schemas.microsoft.com/office/drawing/2014/main" id="{DDC22D0D-F03A-C14E-9613-D042E5ACF062}"/>
                </a:ext>
              </a:extLst>
            </p:cNvPr>
            <p:cNvGrpSpPr>
              <a:grpSpLocks/>
            </p:cNvGrpSpPr>
            <p:nvPr/>
          </p:nvGrpSpPr>
          <p:grpSpPr bwMode="auto">
            <a:xfrm>
              <a:off x="1328" y="2739"/>
              <a:ext cx="1347" cy="360"/>
              <a:chOff x="2249" y="3459"/>
              <a:chExt cx="1389" cy="257"/>
            </a:xfrm>
          </p:grpSpPr>
          <p:sp>
            <p:nvSpPr>
              <p:cNvPr id="527" name="Oval 93">
                <a:extLst>
                  <a:ext uri="{FF2B5EF4-FFF2-40B4-BE49-F238E27FC236}">
                    <a16:creationId xmlns:a16="http://schemas.microsoft.com/office/drawing/2014/main" id="{BD69A588-896C-CD4F-AF1D-5590117CB9F7}"/>
                  </a:ext>
                </a:extLst>
              </p:cNvPr>
              <p:cNvSpPr>
                <a:spLocks noChangeArrowheads="1"/>
              </p:cNvSpPr>
              <p:nvPr/>
            </p:nvSpPr>
            <p:spPr bwMode="auto">
              <a:xfrm>
                <a:off x="3569" y="3463"/>
                <a:ext cx="69" cy="253"/>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528" name="Rectangle 94">
                <a:extLst>
                  <a:ext uri="{FF2B5EF4-FFF2-40B4-BE49-F238E27FC236}">
                    <a16:creationId xmlns:a16="http://schemas.microsoft.com/office/drawing/2014/main" id="{690BA38E-8C04-7D49-8A4D-F3EBD36EC7E5}"/>
                  </a:ext>
                </a:extLst>
              </p:cNvPr>
              <p:cNvSpPr>
                <a:spLocks noChangeArrowheads="1"/>
              </p:cNvSpPr>
              <p:nvPr/>
            </p:nvSpPr>
            <p:spPr bwMode="auto">
              <a:xfrm>
                <a:off x="2275" y="3459"/>
                <a:ext cx="1326" cy="253"/>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529" name="Oval 95">
                <a:extLst>
                  <a:ext uri="{FF2B5EF4-FFF2-40B4-BE49-F238E27FC236}">
                    <a16:creationId xmlns:a16="http://schemas.microsoft.com/office/drawing/2014/main" id="{F8BE880C-8629-DB4F-A98D-187B9D0ED266}"/>
                  </a:ext>
                </a:extLst>
              </p:cNvPr>
              <p:cNvSpPr>
                <a:spLocks noChangeArrowheads="1"/>
              </p:cNvSpPr>
              <p:nvPr/>
            </p:nvSpPr>
            <p:spPr bwMode="auto">
              <a:xfrm>
                <a:off x="2249" y="3460"/>
                <a:ext cx="69" cy="253"/>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30" name="Rectangle 96">
                <a:extLst>
                  <a:ext uri="{FF2B5EF4-FFF2-40B4-BE49-F238E27FC236}">
                    <a16:creationId xmlns:a16="http://schemas.microsoft.com/office/drawing/2014/main" id="{CEA80494-8D88-874A-A154-9DE5B72CA753}"/>
                  </a:ext>
                </a:extLst>
              </p:cNvPr>
              <p:cNvSpPr>
                <a:spLocks noChangeArrowheads="1"/>
              </p:cNvSpPr>
              <p:nvPr/>
            </p:nvSpPr>
            <p:spPr bwMode="auto">
              <a:xfrm>
                <a:off x="3562" y="3462"/>
                <a:ext cx="44" cy="246"/>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grpSp>
        <p:sp>
          <p:nvSpPr>
            <p:cNvPr id="514" name="Text Box 97">
              <a:extLst>
                <a:ext uri="{FF2B5EF4-FFF2-40B4-BE49-F238E27FC236}">
                  <a16:creationId xmlns:a16="http://schemas.microsoft.com/office/drawing/2014/main" id="{1BBEC08D-B4E9-1244-8AFE-C137F04A0DFB}"/>
                </a:ext>
              </a:extLst>
            </p:cNvPr>
            <p:cNvSpPr txBox="1">
              <a:spLocks noChangeArrowheads="1"/>
            </p:cNvSpPr>
            <p:nvPr/>
          </p:nvSpPr>
          <p:spPr bwMode="auto">
            <a:xfrm>
              <a:off x="1313" y="2811"/>
              <a:ext cx="141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R</a:t>
              </a:r>
              <a:r>
                <a:rPr kumimoji="0" lang="en-US" altLang="en-US" sz="2800" b="0" i="0" u="none" strike="noStrike" kern="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s</a:t>
              </a:r>
              <a:r>
                <a:rPr kumimoji="0" lang="en-US" altLang="en-US" sz="2000" b="0" i="0" u="none" strike="noStrike" kern="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 </a:t>
              </a: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bits/sec</a:t>
              </a:r>
            </a:p>
          </p:txBody>
        </p:sp>
        <p:grpSp>
          <p:nvGrpSpPr>
            <p:cNvPr id="515" name="Group 83">
              <a:extLst>
                <a:ext uri="{FF2B5EF4-FFF2-40B4-BE49-F238E27FC236}">
                  <a16:creationId xmlns:a16="http://schemas.microsoft.com/office/drawing/2014/main" id="{453C8714-A6D0-E346-8A5B-615EFB01A0E4}"/>
                </a:ext>
              </a:extLst>
            </p:cNvPr>
            <p:cNvGrpSpPr>
              <a:grpSpLocks/>
            </p:cNvGrpSpPr>
            <p:nvPr/>
          </p:nvGrpSpPr>
          <p:grpSpPr bwMode="auto">
            <a:xfrm>
              <a:off x="3419" y="2828"/>
              <a:ext cx="1621" cy="194"/>
              <a:chOff x="2249" y="3430"/>
              <a:chExt cx="1389" cy="256"/>
            </a:xfrm>
          </p:grpSpPr>
          <p:sp>
            <p:nvSpPr>
              <p:cNvPr id="523" name="Oval 84">
                <a:extLst>
                  <a:ext uri="{FF2B5EF4-FFF2-40B4-BE49-F238E27FC236}">
                    <a16:creationId xmlns:a16="http://schemas.microsoft.com/office/drawing/2014/main" id="{15F82EFE-0228-FC41-A2F8-7597E35038F8}"/>
                  </a:ext>
                </a:extLst>
              </p:cNvPr>
              <p:cNvSpPr>
                <a:spLocks noChangeArrowheads="1"/>
              </p:cNvSpPr>
              <p:nvPr/>
            </p:nvSpPr>
            <p:spPr bwMode="auto">
              <a:xfrm>
                <a:off x="3569" y="3433"/>
                <a:ext cx="69" cy="253"/>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524" name="Rectangle 85">
                <a:extLst>
                  <a:ext uri="{FF2B5EF4-FFF2-40B4-BE49-F238E27FC236}">
                    <a16:creationId xmlns:a16="http://schemas.microsoft.com/office/drawing/2014/main" id="{771827D6-CDB4-624D-966F-486A8E5AB186}"/>
                  </a:ext>
                </a:extLst>
              </p:cNvPr>
              <p:cNvSpPr>
                <a:spLocks noChangeArrowheads="1"/>
              </p:cNvSpPr>
              <p:nvPr/>
            </p:nvSpPr>
            <p:spPr bwMode="auto">
              <a:xfrm>
                <a:off x="2275" y="3433"/>
                <a:ext cx="1326" cy="253"/>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525" name="Oval 86">
                <a:extLst>
                  <a:ext uri="{FF2B5EF4-FFF2-40B4-BE49-F238E27FC236}">
                    <a16:creationId xmlns:a16="http://schemas.microsoft.com/office/drawing/2014/main" id="{2C2907FC-8499-0B4E-AA1A-72F4C0958F2D}"/>
                  </a:ext>
                </a:extLst>
              </p:cNvPr>
              <p:cNvSpPr>
                <a:spLocks noChangeArrowheads="1"/>
              </p:cNvSpPr>
              <p:nvPr/>
            </p:nvSpPr>
            <p:spPr bwMode="auto">
              <a:xfrm>
                <a:off x="2249" y="3430"/>
                <a:ext cx="69" cy="253"/>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26" name="Rectangle 87">
                <a:extLst>
                  <a:ext uri="{FF2B5EF4-FFF2-40B4-BE49-F238E27FC236}">
                    <a16:creationId xmlns:a16="http://schemas.microsoft.com/office/drawing/2014/main" id="{0460CA79-401A-4C43-9BF8-05BF988CC6B4}"/>
                  </a:ext>
                </a:extLst>
              </p:cNvPr>
              <p:cNvSpPr>
                <a:spLocks noChangeArrowheads="1"/>
              </p:cNvSpPr>
              <p:nvPr/>
            </p:nvSpPr>
            <p:spPr bwMode="auto">
              <a:xfrm>
                <a:off x="3562" y="3438"/>
                <a:ext cx="45" cy="245"/>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grpSp>
        <p:sp>
          <p:nvSpPr>
            <p:cNvPr id="516" name="Text Box 88">
              <a:extLst>
                <a:ext uri="{FF2B5EF4-FFF2-40B4-BE49-F238E27FC236}">
                  <a16:creationId xmlns:a16="http://schemas.microsoft.com/office/drawing/2014/main" id="{2215F4CA-83FF-2F43-A883-32EAB81F1207}"/>
                </a:ext>
              </a:extLst>
            </p:cNvPr>
            <p:cNvSpPr txBox="1">
              <a:spLocks noChangeArrowheads="1"/>
            </p:cNvSpPr>
            <p:nvPr/>
          </p:nvSpPr>
          <p:spPr bwMode="auto">
            <a:xfrm>
              <a:off x="3475" y="2780"/>
              <a:ext cx="162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  R</a:t>
              </a:r>
              <a:r>
                <a:rPr kumimoji="0" lang="en-US" altLang="en-US" sz="2800" b="0" i="0" u="none" strike="noStrike" kern="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c</a:t>
              </a:r>
              <a:r>
                <a:rPr kumimoji="0" lang="en-US" altLang="en-US" sz="2000" b="0" i="0" u="none" strike="noStrike" kern="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 </a:t>
              </a: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bits/sec</a:t>
              </a:r>
            </a:p>
          </p:txBody>
        </p:sp>
        <p:sp>
          <p:nvSpPr>
            <p:cNvPr id="517" name="AutoShape 98">
              <a:extLst>
                <a:ext uri="{FF2B5EF4-FFF2-40B4-BE49-F238E27FC236}">
                  <a16:creationId xmlns:a16="http://schemas.microsoft.com/office/drawing/2014/main" id="{7823CDE2-367E-FB44-BE34-956568F7C47B}"/>
                </a:ext>
              </a:extLst>
            </p:cNvPr>
            <p:cNvSpPr>
              <a:spLocks noChangeArrowheads="1"/>
            </p:cNvSpPr>
            <p:nvPr/>
          </p:nvSpPr>
          <p:spPr bwMode="auto">
            <a:xfrm>
              <a:off x="2668" y="2808"/>
              <a:ext cx="860" cy="240"/>
            </a:xfrm>
            <a:prstGeom prst="rightArrow">
              <a:avLst>
                <a:gd name="adj1" fmla="val 50000"/>
                <a:gd name="adj2" fmla="val 89583"/>
              </a:avLst>
            </a:prstGeom>
            <a:gradFill rotWithShape="1">
              <a:gsLst>
                <a:gs pos="0">
                  <a:srgbClr val="FFFFFF"/>
                </a:gs>
                <a:gs pos="100000">
                  <a:srgbClr val="CC0000"/>
                </a:gs>
              </a:gsLst>
              <a:lin ang="0" scaled="1"/>
            </a:gradFill>
            <a:ln w="9525">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18" name="AutoShape 89">
              <a:extLst>
                <a:ext uri="{FF2B5EF4-FFF2-40B4-BE49-F238E27FC236}">
                  <a16:creationId xmlns:a16="http://schemas.microsoft.com/office/drawing/2014/main" id="{D3D3E169-3E07-3B4A-A3F9-E35D17B6871F}"/>
                </a:ext>
              </a:extLst>
            </p:cNvPr>
            <p:cNvSpPr>
              <a:spLocks noChangeArrowheads="1"/>
            </p:cNvSpPr>
            <p:nvPr/>
          </p:nvSpPr>
          <p:spPr bwMode="auto">
            <a:xfrm flipV="1">
              <a:off x="814" y="2682"/>
              <a:ext cx="564" cy="356"/>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5898240 60000 65536"/>
                <a:gd name="T10" fmla="*/ 5898240 60000 65536"/>
                <a:gd name="T11" fmla="*/ 0 60000 65536"/>
                <a:gd name="T12" fmla="*/ 12409 w 21600"/>
                <a:gd name="T13" fmla="*/ 2912 h 21600"/>
                <a:gd name="T14" fmla="*/ 18230 w 21600"/>
                <a:gd name="T15" fmla="*/ 922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gradFill rotWithShape="1">
              <a:gsLst>
                <a:gs pos="0">
                  <a:srgbClr val="FFFFFF"/>
                </a:gs>
                <a:gs pos="100000">
                  <a:srgbClr val="CC0000"/>
                </a:gs>
              </a:gsLst>
              <a:lin ang="0" scaled="1"/>
            </a:gradFill>
            <a:ln w="9525">
              <a:solidFill>
                <a:srgbClr val="CC0000"/>
              </a:solidFill>
              <a:miter lim="800000"/>
              <a:headEnd/>
              <a:tailEnd/>
            </a:ln>
          </p:spPr>
          <p:txBody>
            <a:bodyPr rot="10800000"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519" name="Group 135">
              <a:extLst>
                <a:ext uri="{FF2B5EF4-FFF2-40B4-BE49-F238E27FC236}">
                  <a16:creationId xmlns:a16="http://schemas.microsoft.com/office/drawing/2014/main" id="{5A825877-D688-F24C-8395-71DDEA807E21}"/>
                </a:ext>
              </a:extLst>
            </p:cNvPr>
            <p:cNvGrpSpPr>
              <a:grpSpLocks/>
            </p:cNvGrpSpPr>
            <p:nvPr/>
          </p:nvGrpSpPr>
          <p:grpSpPr bwMode="auto">
            <a:xfrm flipH="1">
              <a:off x="5345" y="2651"/>
              <a:ext cx="549" cy="558"/>
              <a:chOff x="-248" y="1473"/>
              <a:chExt cx="981" cy="1105"/>
            </a:xfrm>
          </p:grpSpPr>
          <p:pic>
            <p:nvPicPr>
              <p:cNvPr id="521" name="Picture 136" descr="desktop_computer_stylized_medium">
                <a:extLst>
                  <a:ext uri="{FF2B5EF4-FFF2-40B4-BE49-F238E27FC236}">
                    <a16:creationId xmlns:a16="http://schemas.microsoft.com/office/drawing/2014/main" id="{77517F6B-1BE4-F94A-BBF9-E9549AC02F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248"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 name="Freeform 137">
                <a:extLst>
                  <a:ext uri="{FF2B5EF4-FFF2-40B4-BE49-F238E27FC236}">
                    <a16:creationId xmlns:a16="http://schemas.microsoft.com/office/drawing/2014/main" id="{85644D17-8C0F-0840-B111-635B1B4F1085}"/>
                  </a:ext>
                </a:extLst>
              </p:cNvPr>
              <p:cNvSpPr>
                <a:spLocks/>
              </p:cNvSpPr>
              <p:nvPr/>
            </p:nvSpPr>
            <p:spPr bwMode="auto">
              <a:xfrm flipH="1">
                <a:off x="20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520" name="AutoShape 327">
              <a:extLst>
                <a:ext uri="{FF2B5EF4-FFF2-40B4-BE49-F238E27FC236}">
                  <a16:creationId xmlns:a16="http://schemas.microsoft.com/office/drawing/2014/main" id="{26E8FD56-0A05-7348-855A-94527638EA41}"/>
                </a:ext>
              </a:extLst>
            </p:cNvPr>
            <p:cNvSpPr>
              <a:spLocks noChangeArrowheads="1"/>
            </p:cNvSpPr>
            <p:nvPr/>
          </p:nvSpPr>
          <p:spPr bwMode="auto">
            <a:xfrm>
              <a:off x="775" y="2474"/>
              <a:ext cx="257" cy="272"/>
            </a:xfrm>
            <a:prstGeom prst="can">
              <a:avLst>
                <a:gd name="adj" fmla="val 21398"/>
              </a:avLst>
            </a:prstGeom>
            <a:gradFill rotWithShape="1">
              <a:gsLst>
                <a:gs pos="0">
                  <a:srgbClr val="000099"/>
                </a:gs>
                <a:gs pos="100000">
                  <a:srgbClr val="FFFFFF"/>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146" name="Slide Number Placeholder 5">
            <a:extLst>
              <a:ext uri="{FF2B5EF4-FFF2-40B4-BE49-F238E27FC236}">
                <a16:creationId xmlns:a16="http://schemas.microsoft.com/office/drawing/2014/main" id="{FB6AE8FF-6EB2-C544-80BC-6FF3FA7A6285}"/>
              </a:ext>
            </a:extLst>
          </p:cNvPr>
          <p:cNvSpPr>
            <a:spLocks noGrp="1"/>
          </p:cNvSpPr>
          <p:nvPr>
            <p:ph type="sldNum" sz="quarter" idx="4"/>
          </p:nvPr>
        </p:nvSpPr>
        <p:spPr>
          <a:xfrm>
            <a:off x="9219616" y="6443089"/>
            <a:ext cx="2743200" cy="365125"/>
          </a:xfrm>
        </p:spPr>
        <p:txBody>
          <a:bodyPr/>
          <a:lstStyle/>
          <a:p>
            <a:r>
              <a:rPr lang="en-US" dirty="0"/>
              <a:t>Introduction: 1-</a:t>
            </a:r>
            <a:fld id="{C4204591-24BD-A542-B9D5-F8D8A88D2FEE}" type="slidenum">
              <a:rPr lang="en-US" smtClean="0"/>
              <a:pPr/>
              <a:t>7</a:t>
            </a:fld>
            <a:endParaRPr lang="en-US" dirty="0"/>
          </a:p>
        </p:txBody>
      </p:sp>
      <p:sp>
        <p:nvSpPr>
          <p:cNvPr id="3" name="TextBox 2">
            <a:extLst>
              <a:ext uri="{FF2B5EF4-FFF2-40B4-BE49-F238E27FC236}">
                <a16:creationId xmlns:a16="http://schemas.microsoft.com/office/drawing/2014/main" id="{6D648128-D411-B605-0214-A044155A8228}"/>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4201790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0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25267" y="291947"/>
            <a:ext cx="10515600" cy="894622"/>
          </a:xfrm>
        </p:spPr>
        <p:txBody>
          <a:bodyPr>
            <a:normAutofit/>
          </a:bodyPr>
          <a:lstStyle/>
          <a:p>
            <a:r>
              <a:rPr lang="en-US" altLang="en-US" sz="4400" dirty="0">
                <a:ea typeface="ＭＳ Ｐゴシック" panose="020B0600070205080204" pitchFamily="34" charset="-128"/>
              </a:rPr>
              <a:t>Throughput: network scenario</a:t>
            </a:r>
            <a:endParaRPr lang="en-US" sz="4400" dirty="0"/>
          </a:p>
        </p:txBody>
      </p:sp>
      <p:grpSp>
        <p:nvGrpSpPr>
          <p:cNvPr id="3" name="Group 2">
            <a:extLst>
              <a:ext uri="{FF2B5EF4-FFF2-40B4-BE49-F238E27FC236}">
                <a16:creationId xmlns:a16="http://schemas.microsoft.com/office/drawing/2014/main" id="{30BDC7F4-E0CA-5441-8A92-F3458106F4EB}"/>
              </a:ext>
            </a:extLst>
          </p:cNvPr>
          <p:cNvGrpSpPr/>
          <p:nvPr/>
        </p:nvGrpSpPr>
        <p:grpSpPr>
          <a:xfrm>
            <a:off x="1066778" y="1303830"/>
            <a:ext cx="4754562" cy="5021997"/>
            <a:chOff x="6096000" y="1390614"/>
            <a:chExt cx="4754562" cy="5021997"/>
          </a:xfrm>
        </p:grpSpPr>
        <p:sp>
          <p:nvSpPr>
            <p:cNvPr id="602" name="Text Box 44">
              <a:extLst>
                <a:ext uri="{FF2B5EF4-FFF2-40B4-BE49-F238E27FC236}">
                  <a16:creationId xmlns:a16="http://schemas.microsoft.com/office/drawing/2014/main" id="{42F82D1E-8ED4-4F44-9C3C-BDFDC81291EA}"/>
                </a:ext>
              </a:extLst>
            </p:cNvPr>
            <p:cNvSpPr txBox="1">
              <a:spLocks noChangeArrowheads="1"/>
            </p:cNvSpPr>
            <p:nvPr/>
          </p:nvSpPr>
          <p:spPr bwMode="auto">
            <a:xfrm>
              <a:off x="6096000" y="5581614"/>
              <a:ext cx="475456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10 connections (fairly) share backbone bottleneck link </a:t>
              </a:r>
              <a:r>
                <a:rPr kumimoji="0" lang="en-US" altLang="en-US" sz="2400" b="0" i="1"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R</a:t>
              </a:r>
              <a:r>
                <a:rPr kumimoji="0" lang="en-US" altLang="en-US" sz="24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 </a:t>
              </a: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bits/sec</a:t>
              </a:r>
            </a:p>
          </p:txBody>
        </p:sp>
        <p:sp>
          <p:nvSpPr>
            <p:cNvPr id="603" name="Freeform 296">
              <a:extLst>
                <a:ext uri="{FF2B5EF4-FFF2-40B4-BE49-F238E27FC236}">
                  <a16:creationId xmlns:a16="http://schemas.microsoft.com/office/drawing/2014/main" id="{12223E81-DDE4-C440-BABA-D7BC48DB125E}"/>
                </a:ext>
              </a:extLst>
            </p:cNvPr>
            <p:cNvSpPr>
              <a:spLocks/>
            </p:cNvSpPr>
            <p:nvPr/>
          </p:nvSpPr>
          <p:spPr bwMode="auto">
            <a:xfrm>
              <a:off x="6742112" y="2666964"/>
              <a:ext cx="3127375" cy="1498600"/>
            </a:xfrm>
            <a:custGeom>
              <a:avLst/>
              <a:gdLst>
                <a:gd name="T0" fmla="*/ 2147483647 w 1877"/>
                <a:gd name="T1" fmla="*/ 2147483647 h 917"/>
                <a:gd name="T2" fmla="*/ 2147483647 w 1877"/>
                <a:gd name="T3" fmla="*/ 2147483647 h 917"/>
                <a:gd name="T4" fmla="*/ 2147483647 w 1877"/>
                <a:gd name="T5" fmla="*/ 2147483647 h 917"/>
                <a:gd name="T6" fmla="*/ 2147483647 w 1877"/>
                <a:gd name="T7" fmla="*/ 2147483647 h 917"/>
                <a:gd name="T8" fmla="*/ 2147483647 w 1877"/>
                <a:gd name="T9" fmla="*/ 2147483647 h 917"/>
                <a:gd name="T10" fmla="*/ 2147483647 w 1877"/>
                <a:gd name="T11" fmla="*/ 2147483647 h 917"/>
                <a:gd name="T12" fmla="*/ 2147483647 w 1877"/>
                <a:gd name="T13" fmla="*/ 2147483647 h 917"/>
                <a:gd name="T14" fmla="*/ 2147483647 w 1877"/>
                <a:gd name="T15" fmla="*/ 2147483647 h 917"/>
                <a:gd name="T16" fmla="*/ 2147483647 w 1877"/>
                <a:gd name="T17" fmla="*/ 2147483647 h 917"/>
                <a:gd name="T18" fmla="*/ 2147483647 w 1877"/>
                <a:gd name="T19" fmla="*/ 2147483647 h 917"/>
                <a:gd name="T20" fmla="*/ 2147483647 w 1877"/>
                <a:gd name="T21" fmla="*/ 2147483647 h 917"/>
                <a:gd name="T22" fmla="*/ 2147483647 w 1877"/>
                <a:gd name="T23" fmla="*/ 2147483647 h 917"/>
                <a:gd name="T24" fmla="*/ 2147483647 w 1877"/>
                <a:gd name="T25" fmla="*/ 2147483647 h 917"/>
                <a:gd name="T26" fmla="*/ 2147483647 w 1877"/>
                <a:gd name="T27" fmla="*/ 2147483647 h 917"/>
                <a:gd name="T28" fmla="*/ 2147483647 w 1877"/>
                <a:gd name="T29" fmla="*/ 2147483647 h 917"/>
                <a:gd name="T30" fmla="*/ 2147483647 w 1877"/>
                <a:gd name="T31" fmla="*/ 2147483647 h 91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77"/>
                <a:gd name="T49" fmla="*/ 0 h 917"/>
                <a:gd name="T50" fmla="*/ 1877 w 1877"/>
                <a:gd name="T51" fmla="*/ 917 h 91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77" h="917">
                  <a:moveTo>
                    <a:pt x="889" y="23"/>
                  </a:moveTo>
                  <a:cubicBezTo>
                    <a:pt x="804" y="39"/>
                    <a:pt x="771" y="98"/>
                    <a:pt x="692" y="109"/>
                  </a:cubicBezTo>
                  <a:cubicBezTo>
                    <a:pt x="613" y="120"/>
                    <a:pt x="511" y="81"/>
                    <a:pt x="415" y="91"/>
                  </a:cubicBezTo>
                  <a:cubicBezTo>
                    <a:pt x="319" y="101"/>
                    <a:pt x="174" y="126"/>
                    <a:pt x="112" y="170"/>
                  </a:cubicBezTo>
                  <a:cubicBezTo>
                    <a:pt x="51" y="214"/>
                    <a:pt x="66" y="294"/>
                    <a:pt x="50" y="353"/>
                  </a:cubicBezTo>
                  <a:cubicBezTo>
                    <a:pt x="34" y="412"/>
                    <a:pt x="0" y="479"/>
                    <a:pt x="14" y="528"/>
                  </a:cubicBezTo>
                  <a:cubicBezTo>
                    <a:pt x="29" y="577"/>
                    <a:pt x="57" y="608"/>
                    <a:pt x="139" y="650"/>
                  </a:cubicBezTo>
                  <a:cubicBezTo>
                    <a:pt x="221" y="692"/>
                    <a:pt x="372" y="742"/>
                    <a:pt x="505" y="781"/>
                  </a:cubicBezTo>
                  <a:cubicBezTo>
                    <a:pt x="638" y="820"/>
                    <a:pt x="789" y="866"/>
                    <a:pt x="933" y="886"/>
                  </a:cubicBezTo>
                  <a:cubicBezTo>
                    <a:pt x="1077" y="906"/>
                    <a:pt x="1246" y="917"/>
                    <a:pt x="1370" y="901"/>
                  </a:cubicBezTo>
                  <a:cubicBezTo>
                    <a:pt x="1494" y="885"/>
                    <a:pt x="1594" y="839"/>
                    <a:pt x="1676" y="793"/>
                  </a:cubicBezTo>
                  <a:cubicBezTo>
                    <a:pt x="1758" y="747"/>
                    <a:pt x="1843" y="720"/>
                    <a:pt x="1860" y="624"/>
                  </a:cubicBezTo>
                  <a:cubicBezTo>
                    <a:pt x="1877" y="528"/>
                    <a:pt x="1835" y="306"/>
                    <a:pt x="1776" y="219"/>
                  </a:cubicBezTo>
                  <a:cubicBezTo>
                    <a:pt x="1717" y="132"/>
                    <a:pt x="1599" y="134"/>
                    <a:pt x="1503" y="100"/>
                  </a:cubicBezTo>
                  <a:cubicBezTo>
                    <a:pt x="1407" y="66"/>
                    <a:pt x="1302" y="26"/>
                    <a:pt x="1200" y="13"/>
                  </a:cubicBezTo>
                  <a:cubicBezTo>
                    <a:pt x="1098" y="0"/>
                    <a:pt x="974" y="7"/>
                    <a:pt x="889" y="23"/>
                  </a:cubicBezTo>
                  <a:close/>
                </a:path>
              </a:pathLst>
            </a:custGeom>
            <a:solidFill>
              <a:srgbClr val="9CDFF9"/>
            </a:solidFill>
            <a:ln>
              <a:noFill/>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04" name="Text Box 35">
              <a:extLst>
                <a:ext uri="{FF2B5EF4-FFF2-40B4-BE49-F238E27FC236}">
                  <a16:creationId xmlns:a16="http://schemas.microsoft.com/office/drawing/2014/main" id="{8E3A2589-33AD-0948-8AAD-49FBF5318781}"/>
                </a:ext>
              </a:extLst>
            </p:cNvPr>
            <p:cNvSpPr txBox="1">
              <a:spLocks noChangeArrowheads="1"/>
            </p:cNvSpPr>
            <p:nvPr/>
          </p:nvSpPr>
          <p:spPr bwMode="auto">
            <a:xfrm>
              <a:off x="6605587" y="2290727"/>
              <a:ext cx="6762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R</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s</a:t>
              </a:r>
              <a:endPar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05" name="Oval 40">
              <a:extLst>
                <a:ext uri="{FF2B5EF4-FFF2-40B4-BE49-F238E27FC236}">
                  <a16:creationId xmlns:a16="http://schemas.microsoft.com/office/drawing/2014/main" id="{8D4D9D6D-6FB5-AA4B-B509-A8973E6C8AC9}"/>
                </a:ext>
              </a:extLst>
            </p:cNvPr>
            <p:cNvSpPr>
              <a:spLocks noChangeArrowheads="1"/>
            </p:cNvSpPr>
            <p:nvPr/>
          </p:nvSpPr>
          <p:spPr bwMode="auto">
            <a:xfrm rot="5400000">
              <a:off x="8470106" y="3718683"/>
              <a:ext cx="50800" cy="525462"/>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06" name="Rectangle 41">
              <a:extLst>
                <a:ext uri="{FF2B5EF4-FFF2-40B4-BE49-F238E27FC236}">
                  <a16:creationId xmlns:a16="http://schemas.microsoft.com/office/drawing/2014/main" id="{557406FF-659D-D646-B73D-12838ED2BD49}"/>
                </a:ext>
              </a:extLst>
            </p:cNvPr>
            <p:cNvSpPr>
              <a:spLocks noChangeArrowheads="1"/>
            </p:cNvSpPr>
            <p:nvPr/>
          </p:nvSpPr>
          <p:spPr bwMode="auto">
            <a:xfrm rot="5400000">
              <a:off x="8003381" y="3224971"/>
              <a:ext cx="984250" cy="525462"/>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07" name="Oval 42">
              <a:extLst>
                <a:ext uri="{FF2B5EF4-FFF2-40B4-BE49-F238E27FC236}">
                  <a16:creationId xmlns:a16="http://schemas.microsoft.com/office/drawing/2014/main" id="{0A481A93-ECB7-E246-837A-F6BC6402D6BD}"/>
                </a:ext>
              </a:extLst>
            </p:cNvPr>
            <p:cNvSpPr>
              <a:spLocks noChangeArrowheads="1"/>
            </p:cNvSpPr>
            <p:nvPr/>
          </p:nvSpPr>
          <p:spPr bwMode="auto">
            <a:xfrm rot="5400000">
              <a:off x="8474075" y="2739989"/>
              <a:ext cx="52387" cy="525463"/>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08" name="Rectangle 43">
              <a:extLst>
                <a:ext uri="{FF2B5EF4-FFF2-40B4-BE49-F238E27FC236}">
                  <a16:creationId xmlns:a16="http://schemas.microsoft.com/office/drawing/2014/main" id="{A6B95B4A-EADA-2646-8C69-44AD71FF2F13}"/>
                </a:ext>
              </a:extLst>
            </p:cNvPr>
            <p:cNvSpPr>
              <a:spLocks noChangeArrowheads="1"/>
            </p:cNvSpPr>
            <p:nvPr/>
          </p:nvSpPr>
          <p:spPr bwMode="auto">
            <a:xfrm rot="5400000">
              <a:off x="8474075" y="3711539"/>
              <a:ext cx="31750" cy="511175"/>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09" name="Oval 31">
              <a:extLst>
                <a:ext uri="{FF2B5EF4-FFF2-40B4-BE49-F238E27FC236}">
                  <a16:creationId xmlns:a16="http://schemas.microsoft.com/office/drawing/2014/main" id="{D34D4E69-9BEB-E84C-9C95-F587DC39C7FA}"/>
                </a:ext>
              </a:extLst>
            </p:cNvPr>
            <p:cNvSpPr>
              <a:spLocks noChangeArrowheads="1"/>
            </p:cNvSpPr>
            <p:nvPr/>
          </p:nvSpPr>
          <p:spPr bwMode="auto">
            <a:xfrm rot="1792560">
              <a:off x="7480300" y="2614577"/>
              <a:ext cx="38100" cy="158750"/>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10" name="Rectangle 32">
              <a:extLst>
                <a:ext uri="{FF2B5EF4-FFF2-40B4-BE49-F238E27FC236}">
                  <a16:creationId xmlns:a16="http://schemas.microsoft.com/office/drawing/2014/main" id="{AF4F01BC-E0BA-6145-9A94-C368A9DCD9FA}"/>
                </a:ext>
              </a:extLst>
            </p:cNvPr>
            <p:cNvSpPr>
              <a:spLocks noChangeArrowheads="1"/>
            </p:cNvSpPr>
            <p:nvPr/>
          </p:nvSpPr>
          <p:spPr bwMode="auto">
            <a:xfrm rot="1792560">
              <a:off x="6815137" y="2411377"/>
              <a:ext cx="730250" cy="158750"/>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11" name="Oval 33">
              <a:extLst>
                <a:ext uri="{FF2B5EF4-FFF2-40B4-BE49-F238E27FC236}">
                  <a16:creationId xmlns:a16="http://schemas.microsoft.com/office/drawing/2014/main" id="{0FB3506E-741A-1449-B57D-DCE4E8B681A0}"/>
                </a:ext>
              </a:extLst>
            </p:cNvPr>
            <p:cNvSpPr>
              <a:spLocks noChangeArrowheads="1"/>
            </p:cNvSpPr>
            <p:nvPr/>
          </p:nvSpPr>
          <p:spPr bwMode="auto">
            <a:xfrm rot="1792560">
              <a:off x="6850062" y="2211352"/>
              <a:ext cx="38100" cy="158750"/>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12" name="Rectangle 34">
              <a:extLst>
                <a:ext uri="{FF2B5EF4-FFF2-40B4-BE49-F238E27FC236}">
                  <a16:creationId xmlns:a16="http://schemas.microsoft.com/office/drawing/2014/main" id="{323C4318-B148-DC47-ABE2-1E709105E921}"/>
                </a:ext>
              </a:extLst>
            </p:cNvPr>
            <p:cNvSpPr>
              <a:spLocks noChangeArrowheads="1"/>
            </p:cNvSpPr>
            <p:nvPr/>
          </p:nvSpPr>
          <p:spPr bwMode="auto">
            <a:xfrm rot="1792560">
              <a:off x="7477125" y="2611402"/>
              <a:ext cx="23812" cy="153987"/>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13" name="Line 456">
              <a:extLst>
                <a:ext uri="{FF2B5EF4-FFF2-40B4-BE49-F238E27FC236}">
                  <a16:creationId xmlns:a16="http://schemas.microsoft.com/office/drawing/2014/main" id="{8173438F-0B9B-B64F-A181-BAB4D0B2F0C7}"/>
                </a:ext>
              </a:extLst>
            </p:cNvPr>
            <p:cNvSpPr>
              <a:spLocks noChangeShapeType="1"/>
            </p:cNvSpPr>
            <p:nvPr/>
          </p:nvSpPr>
          <p:spPr bwMode="auto">
            <a:xfrm rot="1792560">
              <a:off x="6686550" y="2482814"/>
              <a:ext cx="955675"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14" name="Oval 469">
              <a:extLst>
                <a:ext uri="{FF2B5EF4-FFF2-40B4-BE49-F238E27FC236}">
                  <a16:creationId xmlns:a16="http://schemas.microsoft.com/office/drawing/2014/main" id="{7E85E8A1-86AF-324B-8460-F6A7D5EAC092}"/>
                </a:ext>
              </a:extLst>
            </p:cNvPr>
            <p:cNvSpPr>
              <a:spLocks noChangeArrowheads="1"/>
            </p:cNvSpPr>
            <p:nvPr/>
          </p:nvSpPr>
          <p:spPr bwMode="auto">
            <a:xfrm rot="2768172">
              <a:off x="7989887" y="2617752"/>
              <a:ext cx="47625" cy="142875"/>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15" name="Rectangle 470">
              <a:extLst>
                <a:ext uri="{FF2B5EF4-FFF2-40B4-BE49-F238E27FC236}">
                  <a16:creationId xmlns:a16="http://schemas.microsoft.com/office/drawing/2014/main" id="{55557922-2CFC-1B45-B737-1FBBBEAE269A}"/>
                </a:ext>
              </a:extLst>
            </p:cNvPr>
            <p:cNvSpPr>
              <a:spLocks noChangeArrowheads="1"/>
            </p:cNvSpPr>
            <p:nvPr/>
          </p:nvSpPr>
          <p:spPr bwMode="auto">
            <a:xfrm rot="2768172">
              <a:off x="7268369" y="2285170"/>
              <a:ext cx="915988" cy="142875"/>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16" name="Oval 471">
              <a:extLst>
                <a:ext uri="{FF2B5EF4-FFF2-40B4-BE49-F238E27FC236}">
                  <a16:creationId xmlns:a16="http://schemas.microsoft.com/office/drawing/2014/main" id="{5D3F57BE-8666-1D44-A006-F78419384E95}"/>
                </a:ext>
              </a:extLst>
            </p:cNvPr>
            <p:cNvSpPr>
              <a:spLocks noChangeArrowheads="1"/>
            </p:cNvSpPr>
            <p:nvPr/>
          </p:nvSpPr>
          <p:spPr bwMode="auto">
            <a:xfrm rot="2768172">
              <a:off x="7419975" y="1958939"/>
              <a:ext cx="47625" cy="142875"/>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17" name="Rectangle 472">
              <a:extLst>
                <a:ext uri="{FF2B5EF4-FFF2-40B4-BE49-F238E27FC236}">
                  <a16:creationId xmlns:a16="http://schemas.microsoft.com/office/drawing/2014/main" id="{64C792DE-6968-B34C-9D1B-D2467DCDD720}"/>
                </a:ext>
              </a:extLst>
            </p:cNvPr>
            <p:cNvSpPr>
              <a:spLocks noChangeArrowheads="1"/>
            </p:cNvSpPr>
            <p:nvPr/>
          </p:nvSpPr>
          <p:spPr bwMode="auto">
            <a:xfrm rot="2768172">
              <a:off x="7989887" y="2609814"/>
              <a:ext cx="30163" cy="138113"/>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18" name="Line 473">
              <a:extLst>
                <a:ext uri="{FF2B5EF4-FFF2-40B4-BE49-F238E27FC236}">
                  <a16:creationId xmlns:a16="http://schemas.microsoft.com/office/drawing/2014/main" id="{51F1769C-1A62-EC4E-B22E-FFF40B43E7CF}"/>
                </a:ext>
              </a:extLst>
            </p:cNvPr>
            <p:cNvSpPr>
              <a:spLocks noChangeShapeType="1"/>
            </p:cNvSpPr>
            <p:nvPr/>
          </p:nvSpPr>
          <p:spPr bwMode="auto">
            <a:xfrm rot="2768172">
              <a:off x="7111999" y="2341527"/>
              <a:ext cx="1196975"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19" name="Oval 476">
              <a:extLst>
                <a:ext uri="{FF2B5EF4-FFF2-40B4-BE49-F238E27FC236}">
                  <a16:creationId xmlns:a16="http://schemas.microsoft.com/office/drawing/2014/main" id="{551553F9-6760-6E44-947E-2E2826C45546}"/>
                </a:ext>
              </a:extLst>
            </p:cNvPr>
            <p:cNvSpPr>
              <a:spLocks noChangeArrowheads="1"/>
            </p:cNvSpPr>
            <p:nvPr/>
          </p:nvSpPr>
          <p:spPr bwMode="auto">
            <a:xfrm rot="19807440" flipH="1">
              <a:off x="6943725" y="4467189"/>
              <a:ext cx="38100" cy="158750"/>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20" name="Rectangle 477">
              <a:extLst>
                <a:ext uri="{FF2B5EF4-FFF2-40B4-BE49-F238E27FC236}">
                  <a16:creationId xmlns:a16="http://schemas.microsoft.com/office/drawing/2014/main" id="{424063E3-158A-984A-BFC8-01ECC771823D}"/>
                </a:ext>
              </a:extLst>
            </p:cNvPr>
            <p:cNvSpPr>
              <a:spLocks noChangeArrowheads="1"/>
            </p:cNvSpPr>
            <p:nvPr/>
          </p:nvSpPr>
          <p:spPr bwMode="auto">
            <a:xfrm rot="19807440" flipH="1">
              <a:off x="6916737" y="4263989"/>
              <a:ext cx="730250" cy="158750"/>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21" name="Oval 478">
              <a:extLst>
                <a:ext uri="{FF2B5EF4-FFF2-40B4-BE49-F238E27FC236}">
                  <a16:creationId xmlns:a16="http://schemas.microsoft.com/office/drawing/2014/main" id="{E5AD8F86-97E2-7648-BE88-A4ABC6A350D0}"/>
                </a:ext>
              </a:extLst>
            </p:cNvPr>
            <p:cNvSpPr>
              <a:spLocks noChangeArrowheads="1"/>
            </p:cNvSpPr>
            <p:nvPr/>
          </p:nvSpPr>
          <p:spPr bwMode="auto">
            <a:xfrm rot="19807440" flipH="1">
              <a:off x="7575550" y="4063964"/>
              <a:ext cx="36512" cy="158750"/>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22" name="Rectangle 479">
              <a:extLst>
                <a:ext uri="{FF2B5EF4-FFF2-40B4-BE49-F238E27FC236}">
                  <a16:creationId xmlns:a16="http://schemas.microsoft.com/office/drawing/2014/main" id="{598EC6E7-BD77-134B-A756-3D43B04CC7E1}"/>
                </a:ext>
              </a:extLst>
            </p:cNvPr>
            <p:cNvSpPr>
              <a:spLocks noChangeArrowheads="1"/>
            </p:cNvSpPr>
            <p:nvPr/>
          </p:nvSpPr>
          <p:spPr bwMode="auto">
            <a:xfrm rot="19807440" flipH="1">
              <a:off x="6959600" y="4464014"/>
              <a:ext cx="23812" cy="153988"/>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23" name="Line 480">
              <a:extLst>
                <a:ext uri="{FF2B5EF4-FFF2-40B4-BE49-F238E27FC236}">
                  <a16:creationId xmlns:a16="http://schemas.microsoft.com/office/drawing/2014/main" id="{AFDCBA44-8593-C94C-9FA7-FED9DC63A55B}"/>
                </a:ext>
              </a:extLst>
            </p:cNvPr>
            <p:cNvSpPr>
              <a:spLocks noChangeShapeType="1"/>
            </p:cNvSpPr>
            <p:nvPr/>
          </p:nvSpPr>
          <p:spPr bwMode="auto">
            <a:xfrm rot="19807440" flipH="1">
              <a:off x="6821487" y="4335427"/>
              <a:ext cx="955675" cy="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24" name="Oval 483">
              <a:extLst>
                <a:ext uri="{FF2B5EF4-FFF2-40B4-BE49-F238E27FC236}">
                  <a16:creationId xmlns:a16="http://schemas.microsoft.com/office/drawing/2014/main" id="{9B669AE7-0EE8-EC41-9DC1-37D185E64362}"/>
                </a:ext>
              </a:extLst>
            </p:cNvPr>
            <p:cNvSpPr>
              <a:spLocks noChangeArrowheads="1"/>
            </p:cNvSpPr>
            <p:nvPr/>
          </p:nvSpPr>
          <p:spPr bwMode="auto">
            <a:xfrm rot="18831828" flipV="1">
              <a:off x="8197850" y="4240177"/>
              <a:ext cx="47625" cy="142875"/>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25" name="Rectangle 484">
              <a:extLst>
                <a:ext uri="{FF2B5EF4-FFF2-40B4-BE49-F238E27FC236}">
                  <a16:creationId xmlns:a16="http://schemas.microsoft.com/office/drawing/2014/main" id="{C65A0801-59C0-0744-8000-2F197C940E78}"/>
                </a:ext>
              </a:extLst>
            </p:cNvPr>
            <p:cNvSpPr>
              <a:spLocks noChangeArrowheads="1"/>
            </p:cNvSpPr>
            <p:nvPr/>
          </p:nvSpPr>
          <p:spPr bwMode="auto">
            <a:xfrm rot="18831828" flipV="1">
              <a:off x="7475537" y="4571964"/>
              <a:ext cx="917575" cy="142875"/>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26" name="Oval 485">
              <a:extLst>
                <a:ext uri="{FF2B5EF4-FFF2-40B4-BE49-F238E27FC236}">
                  <a16:creationId xmlns:a16="http://schemas.microsoft.com/office/drawing/2014/main" id="{618A0B18-5A9F-C940-A80E-7B06B49B60F9}"/>
                </a:ext>
              </a:extLst>
            </p:cNvPr>
            <p:cNvSpPr>
              <a:spLocks noChangeArrowheads="1"/>
            </p:cNvSpPr>
            <p:nvPr/>
          </p:nvSpPr>
          <p:spPr bwMode="auto">
            <a:xfrm rot="18831828" flipV="1">
              <a:off x="7629525" y="4898989"/>
              <a:ext cx="47625" cy="142875"/>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27" name="Rectangle 486">
              <a:extLst>
                <a:ext uri="{FF2B5EF4-FFF2-40B4-BE49-F238E27FC236}">
                  <a16:creationId xmlns:a16="http://schemas.microsoft.com/office/drawing/2014/main" id="{0EC6AAEC-D5EF-0B44-AE75-B5161067D347}"/>
                </a:ext>
              </a:extLst>
            </p:cNvPr>
            <p:cNvSpPr>
              <a:spLocks noChangeArrowheads="1"/>
            </p:cNvSpPr>
            <p:nvPr/>
          </p:nvSpPr>
          <p:spPr bwMode="auto">
            <a:xfrm rot="18831828" flipV="1">
              <a:off x="8197850" y="4249702"/>
              <a:ext cx="30162" cy="138112"/>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28" name="Line 487">
              <a:extLst>
                <a:ext uri="{FF2B5EF4-FFF2-40B4-BE49-F238E27FC236}">
                  <a16:creationId xmlns:a16="http://schemas.microsoft.com/office/drawing/2014/main" id="{6C5A899D-7A45-874B-9EBC-4587CF6DE09E}"/>
                </a:ext>
              </a:extLst>
            </p:cNvPr>
            <p:cNvSpPr>
              <a:spLocks noChangeShapeType="1"/>
            </p:cNvSpPr>
            <p:nvPr/>
          </p:nvSpPr>
          <p:spPr bwMode="auto">
            <a:xfrm rot="18831828" flipV="1">
              <a:off x="7319962" y="4657690"/>
              <a:ext cx="1196975" cy="0"/>
            </a:xfrm>
            <a:prstGeom prst="line">
              <a:avLst/>
            </a:prstGeom>
            <a:noFill/>
            <a:ln w="38100">
              <a:solidFill>
                <a:srgbClr val="FF3300"/>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29" name="Oval 500">
              <a:extLst>
                <a:ext uri="{FF2B5EF4-FFF2-40B4-BE49-F238E27FC236}">
                  <a16:creationId xmlns:a16="http://schemas.microsoft.com/office/drawing/2014/main" id="{2C1CCE43-DB7D-AE44-BC92-2EC22940EC4F}"/>
                </a:ext>
              </a:extLst>
            </p:cNvPr>
            <p:cNvSpPr>
              <a:spLocks noChangeArrowheads="1"/>
            </p:cNvSpPr>
            <p:nvPr/>
          </p:nvSpPr>
          <p:spPr bwMode="auto">
            <a:xfrm rot="19807440" flipH="1">
              <a:off x="9150350" y="2586002"/>
              <a:ext cx="38100" cy="158750"/>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30" name="Rectangle 501">
              <a:extLst>
                <a:ext uri="{FF2B5EF4-FFF2-40B4-BE49-F238E27FC236}">
                  <a16:creationId xmlns:a16="http://schemas.microsoft.com/office/drawing/2014/main" id="{40D89921-5710-C74C-85E3-E00C000E60C7}"/>
                </a:ext>
              </a:extLst>
            </p:cNvPr>
            <p:cNvSpPr>
              <a:spLocks noChangeArrowheads="1"/>
            </p:cNvSpPr>
            <p:nvPr/>
          </p:nvSpPr>
          <p:spPr bwMode="auto">
            <a:xfrm rot="19807440" flipH="1">
              <a:off x="9123362" y="2382802"/>
              <a:ext cx="730250" cy="158750"/>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31" name="Oval 502">
              <a:extLst>
                <a:ext uri="{FF2B5EF4-FFF2-40B4-BE49-F238E27FC236}">
                  <a16:creationId xmlns:a16="http://schemas.microsoft.com/office/drawing/2014/main" id="{04ED2CB6-E629-0044-88FF-DD5D436E58BF}"/>
                </a:ext>
              </a:extLst>
            </p:cNvPr>
            <p:cNvSpPr>
              <a:spLocks noChangeArrowheads="1"/>
            </p:cNvSpPr>
            <p:nvPr/>
          </p:nvSpPr>
          <p:spPr bwMode="auto">
            <a:xfrm rot="19807440" flipH="1">
              <a:off x="9782175" y="2182777"/>
              <a:ext cx="36512" cy="158750"/>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32" name="Rectangle 503">
              <a:extLst>
                <a:ext uri="{FF2B5EF4-FFF2-40B4-BE49-F238E27FC236}">
                  <a16:creationId xmlns:a16="http://schemas.microsoft.com/office/drawing/2014/main" id="{0D6041B8-7217-4F4F-92D9-8F4D04231EDF}"/>
                </a:ext>
              </a:extLst>
            </p:cNvPr>
            <p:cNvSpPr>
              <a:spLocks noChangeArrowheads="1"/>
            </p:cNvSpPr>
            <p:nvPr/>
          </p:nvSpPr>
          <p:spPr bwMode="auto">
            <a:xfrm rot="19807440" flipH="1">
              <a:off x="9166225" y="2582827"/>
              <a:ext cx="25400" cy="153987"/>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33" name="Line 504">
              <a:extLst>
                <a:ext uri="{FF2B5EF4-FFF2-40B4-BE49-F238E27FC236}">
                  <a16:creationId xmlns:a16="http://schemas.microsoft.com/office/drawing/2014/main" id="{45C56574-1E78-FA49-9616-971A302E931F}"/>
                </a:ext>
              </a:extLst>
            </p:cNvPr>
            <p:cNvSpPr>
              <a:spLocks noChangeShapeType="1"/>
            </p:cNvSpPr>
            <p:nvPr/>
          </p:nvSpPr>
          <p:spPr bwMode="auto">
            <a:xfrm rot="19807440" flipH="1">
              <a:off x="9028112" y="2454239"/>
              <a:ext cx="955675"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34" name="Oval 507">
              <a:extLst>
                <a:ext uri="{FF2B5EF4-FFF2-40B4-BE49-F238E27FC236}">
                  <a16:creationId xmlns:a16="http://schemas.microsoft.com/office/drawing/2014/main" id="{9F9B82D5-4B1D-6043-BBA5-D051EBBBCAD8}"/>
                </a:ext>
              </a:extLst>
            </p:cNvPr>
            <p:cNvSpPr>
              <a:spLocks noChangeArrowheads="1"/>
            </p:cNvSpPr>
            <p:nvPr/>
          </p:nvSpPr>
          <p:spPr bwMode="auto">
            <a:xfrm rot="1792560">
              <a:off x="9907587" y="4546564"/>
              <a:ext cx="38100" cy="158750"/>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35" name="Rectangle 508">
              <a:extLst>
                <a:ext uri="{FF2B5EF4-FFF2-40B4-BE49-F238E27FC236}">
                  <a16:creationId xmlns:a16="http://schemas.microsoft.com/office/drawing/2014/main" id="{0C717AD0-EA8E-2246-B4E3-6A0F4C1E9FA2}"/>
                </a:ext>
              </a:extLst>
            </p:cNvPr>
            <p:cNvSpPr>
              <a:spLocks noChangeArrowheads="1"/>
            </p:cNvSpPr>
            <p:nvPr/>
          </p:nvSpPr>
          <p:spPr bwMode="auto">
            <a:xfrm rot="1792560">
              <a:off x="9240837" y="4341777"/>
              <a:ext cx="731838" cy="158750"/>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36" name="Oval 509">
              <a:extLst>
                <a:ext uri="{FF2B5EF4-FFF2-40B4-BE49-F238E27FC236}">
                  <a16:creationId xmlns:a16="http://schemas.microsoft.com/office/drawing/2014/main" id="{EE3B1AF8-64A0-EC47-B91B-48B11E36D825}"/>
                </a:ext>
              </a:extLst>
            </p:cNvPr>
            <p:cNvSpPr>
              <a:spLocks noChangeArrowheads="1"/>
            </p:cNvSpPr>
            <p:nvPr/>
          </p:nvSpPr>
          <p:spPr bwMode="auto">
            <a:xfrm rot="1792560">
              <a:off x="9275762" y="4141752"/>
              <a:ext cx="38100" cy="158750"/>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37" name="Rectangle 510">
              <a:extLst>
                <a:ext uri="{FF2B5EF4-FFF2-40B4-BE49-F238E27FC236}">
                  <a16:creationId xmlns:a16="http://schemas.microsoft.com/office/drawing/2014/main" id="{860AFC74-9568-6A49-803C-0B2D793022B7}"/>
                </a:ext>
              </a:extLst>
            </p:cNvPr>
            <p:cNvSpPr>
              <a:spLocks noChangeArrowheads="1"/>
            </p:cNvSpPr>
            <p:nvPr/>
          </p:nvSpPr>
          <p:spPr bwMode="auto">
            <a:xfrm rot="1792560">
              <a:off x="9902825" y="4543389"/>
              <a:ext cx="25400" cy="152400"/>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38" name="Line 511">
              <a:extLst>
                <a:ext uri="{FF2B5EF4-FFF2-40B4-BE49-F238E27FC236}">
                  <a16:creationId xmlns:a16="http://schemas.microsoft.com/office/drawing/2014/main" id="{2B4EDB9F-73F1-C34D-96D9-5CDCB88B2124}"/>
                </a:ext>
              </a:extLst>
            </p:cNvPr>
            <p:cNvSpPr>
              <a:spLocks noChangeShapeType="1"/>
            </p:cNvSpPr>
            <p:nvPr/>
          </p:nvSpPr>
          <p:spPr bwMode="auto">
            <a:xfrm rot="1792560">
              <a:off x="9102725" y="4441789"/>
              <a:ext cx="1062037" cy="1270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39" name="Text Box 513">
              <a:extLst>
                <a:ext uri="{FF2B5EF4-FFF2-40B4-BE49-F238E27FC236}">
                  <a16:creationId xmlns:a16="http://schemas.microsoft.com/office/drawing/2014/main" id="{4778714E-EE95-9947-8879-8B2FE318CB66}"/>
                </a:ext>
              </a:extLst>
            </p:cNvPr>
            <p:cNvSpPr txBox="1">
              <a:spLocks noChangeArrowheads="1"/>
            </p:cNvSpPr>
            <p:nvPr/>
          </p:nvSpPr>
          <p:spPr bwMode="auto">
            <a:xfrm>
              <a:off x="7575550" y="1849402"/>
              <a:ext cx="6762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R</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s</a:t>
              </a:r>
              <a:endPar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40" name="Text Box 514">
              <a:extLst>
                <a:ext uri="{FF2B5EF4-FFF2-40B4-BE49-F238E27FC236}">
                  <a16:creationId xmlns:a16="http://schemas.microsoft.com/office/drawing/2014/main" id="{60849EC9-A207-4C41-AD9D-A92DEE98BF4C}"/>
                </a:ext>
              </a:extLst>
            </p:cNvPr>
            <p:cNvSpPr txBox="1">
              <a:spLocks noChangeArrowheads="1"/>
            </p:cNvSpPr>
            <p:nvPr/>
          </p:nvSpPr>
          <p:spPr bwMode="auto">
            <a:xfrm>
              <a:off x="9402762" y="2357402"/>
              <a:ext cx="6762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R</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s</a:t>
              </a:r>
              <a:endPar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41" name="Freeform 515">
              <a:extLst>
                <a:ext uri="{FF2B5EF4-FFF2-40B4-BE49-F238E27FC236}">
                  <a16:creationId xmlns:a16="http://schemas.microsoft.com/office/drawing/2014/main" id="{F6112B49-DFF7-4442-8AE0-8CF8CFAA614D}"/>
                </a:ext>
              </a:extLst>
            </p:cNvPr>
            <p:cNvSpPr>
              <a:spLocks/>
            </p:cNvSpPr>
            <p:nvPr/>
          </p:nvSpPr>
          <p:spPr bwMode="auto">
            <a:xfrm>
              <a:off x="7569200" y="2717764"/>
              <a:ext cx="800100" cy="1381125"/>
            </a:xfrm>
            <a:custGeom>
              <a:avLst/>
              <a:gdLst>
                <a:gd name="T0" fmla="*/ 0 w 504"/>
                <a:gd name="T1" fmla="*/ 0 h 870"/>
                <a:gd name="T2" fmla="*/ 2147483647 w 504"/>
                <a:gd name="T3" fmla="*/ 2147483647 h 870"/>
                <a:gd name="T4" fmla="*/ 2147483647 w 504"/>
                <a:gd name="T5" fmla="*/ 2147483647 h 870"/>
                <a:gd name="T6" fmla="*/ 2147483647 w 504"/>
                <a:gd name="T7" fmla="*/ 2147483647 h 870"/>
                <a:gd name="T8" fmla="*/ 2147483647 w 504"/>
                <a:gd name="T9" fmla="*/ 2147483647 h 870"/>
                <a:gd name="T10" fmla="*/ 2147483647 w 504"/>
                <a:gd name="T11" fmla="*/ 2147483647 h 870"/>
                <a:gd name="T12" fmla="*/ 2147483647 w 504"/>
                <a:gd name="T13" fmla="*/ 2147483647 h 870"/>
                <a:gd name="T14" fmla="*/ 2147483647 w 504"/>
                <a:gd name="T15" fmla="*/ 2147483647 h 870"/>
                <a:gd name="T16" fmla="*/ 2147483647 w 504"/>
                <a:gd name="T17" fmla="*/ 2147483647 h 870"/>
                <a:gd name="T18" fmla="*/ 2147483647 w 504"/>
                <a:gd name="T19" fmla="*/ 2147483647 h 8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04"/>
                <a:gd name="T31" fmla="*/ 0 h 870"/>
                <a:gd name="T32" fmla="*/ 504 w 504"/>
                <a:gd name="T33" fmla="*/ 870 h 87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04" h="870">
                  <a:moveTo>
                    <a:pt x="0" y="0"/>
                  </a:moveTo>
                  <a:cubicBezTo>
                    <a:pt x="21" y="11"/>
                    <a:pt x="79" y="44"/>
                    <a:pt x="129" y="63"/>
                  </a:cubicBezTo>
                  <a:cubicBezTo>
                    <a:pt x="179" y="82"/>
                    <a:pt x="255" y="102"/>
                    <a:pt x="299" y="112"/>
                  </a:cubicBezTo>
                  <a:cubicBezTo>
                    <a:pt x="343" y="122"/>
                    <a:pt x="362" y="116"/>
                    <a:pt x="392" y="121"/>
                  </a:cubicBezTo>
                  <a:cubicBezTo>
                    <a:pt x="417" y="124"/>
                    <a:pt x="469" y="100"/>
                    <a:pt x="479" y="145"/>
                  </a:cubicBezTo>
                  <a:cubicBezTo>
                    <a:pt x="490" y="191"/>
                    <a:pt x="504" y="700"/>
                    <a:pt x="490" y="772"/>
                  </a:cubicBezTo>
                  <a:cubicBezTo>
                    <a:pt x="477" y="845"/>
                    <a:pt x="447" y="842"/>
                    <a:pt x="406" y="839"/>
                  </a:cubicBezTo>
                  <a:cubicBezTo>
                    <a:pt x="365" y="836"/>
                    <a:pt x="323" y="835"/>
                    <a:pt x="286" y="833"/>
                  </a:cubicBezTo>
                  <a:cubicBezTo>
                    <a:pt x="250" y="831"/>
                    <a:pt x="226" y="822"/>
                    <a:pt x="192" y="828"/>
                  </a:cubicBezTo>
                  <a:cubicBezTo>
                    <a:pt x="158" y="834"/>
                    <a:pt x="107" y="861"/>
                    <a:pt x="84" y="870"/>
                  </a:cubicBezTo>
                </a:path>
              </a:pathLst>
            </a:cu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42" name="Text Box 516">
              <a:extLst>
                <a:ext uri="{FF2B5EF4-FFF2-40B4-BE49-F238E27FC236}">
                  <a16:creationId xmlns:a16="http://schemas.microsoft.com/office/drawing/2014/main" id="{EFC98C88-858D-E34E-9C48-139358543E42}"/>
                </a:ext>
              </a:extLst>
            </p:cNvPr>
            <p:cNvSpPr txBox="1">
              <a:spLocks noChangeArrowheads="1"/>
            </p:cNvSpPr>
            <p:nvPr/>
          </p:nvSpPr>
          <p:spPr bwMode="auto">
            <a:xfrm>
              <a:off x="6583362" y="3833062"/>
              <a:ext cx="6746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R</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c</a:t>
              </a:r>
              <a:endPar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43" name="Freeform 517">
              <a:extLst>
                <a:ext uri="{FF2B5EF4-FFF2-40B4-BE49-F238E27FC236}">
                  <a16:creationId xmlns:a16="http://schemas.microsoft.com/office/drawing/2014/main" id="{3FAF4BE0-D787-B34B-BA37-0770AC8BF2E1}"/>
                </a:ext>
              </a:extLst>
            </p:cNvPr>
            <p:cNvSpPr>
              <a:spLocks/>
            </p:cNvSpPr>
            <p:nvPr/>
          </p:nvSpPr>
          <p:spPr bwMode="auto">
            <a:xfrm>
              <a:off x="8032750" y="2695539"/>
              <a:ext cx="431800" cy="1570038"/>
            </a:xfrm>
            <a:custGeom>
              <a:avLst/>
              <a:gdLst>
                <a:gd name="T0" fmla="*/ 0 w 272"/>
                <a:gd name="T1" fmla="*/ 0 h 989"/>
                <a:gd name="T2" fmla="*/ 2147483647 w 272"/>
                <a:gd name="T3" fmla="*/ 2147483647 h 989"/>
                <a:gd name="T4" fmla="*/ 2147483647 w 272"/>
                <a:gd name="T5" fmla="*/ 2147483647 h 989"/>
                <a:gd name="T6" fmla="*/ 2147483647 w 272"/>
                <a:gd name="T7" fmla="*/ 2147483647 h 989"/>
                <a:gd name="T8" fmla="*/ 2147483647 w 272"/>
                <a:gd name="T9" fmla="*/ 2147483647 h 989"/>
                <a:gd name="T10" fmla="*/ 2147483647 w 272"/>
                <a:gd name="T11" fmla="*/ 2147483647 h 989"/>
                <a:gd name="T12" fmla="*/ 2147483647 w 272"/>
                <a:gd name="T13" fmla="*/ 2147483647 h 989"/>
                <a:gd name="T14" fmla="*/ 0 60000 65536"/>
                <a:gd name="T15" fmla="*/ 0 60000 65536"/>
                <a:gd name="T16" fmla="*/ 0 60000 65536"/>
                <a:gd name="T17" fmla="*/ 0 60000 65536"/>
                <a:gd name="T18" fmla="*/ 0 60000 65536"/>
                <a:gd name="T19" fmla="*/ 0 60000 65536"/>
                <a:gd name="T20" fmla="*/ 0 60000 65536"/>
                <a:gd name="T21" fmla="*/ 0 w 272"/>
                <a:gd name="T22" fmla="*/ 0 h 989"/>
                <a:gd name="T23" fmla="*/ 272 w 272"/>
                <a:gd name="T24" fmla="*/ 989 h 98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2" h="989">
                  <a:moveTo>
                    <a:pt x="0" y="0"/>
                  </a:moveTo>
                  <a:cubicBezTo>
                    <a:pt x="15" y="13"/>
                    <a:pt x="49" y="56"/>
                    <a:pt x="92" y="80"/>
                  </a:cubicBezTo>
                  <a:cubicBezTo>
                    <a:pt x="231" y="84"/>
                    <a:pt x="204" y="89"/>
                    <a:pt x="257" y="147"/>
                  </a:cubicBezTo>
                  <a:cubicBezTo>
                    <a:pt x="270" y="295"/>
                    <a:pt x="272" y="652"/>
                    <a:pt x="268" y="774"/>
                  </a:cubicBezTo>
                  <a:cubicBezTo>
                    <a:pt x="268" y="895"/>
                    <a:pt x="261" y="853"/>
                    <a:pt x="257" y="875"/>
                  </a:cubicBezTo>
                  <a:cubicBezTo>
                    <a:pt x="251" y="894"/>
                    <a:pt x="257" y="889"/>
                    <a:pt x="242" y="908"/>
                  </a:cubicBezTo>
                  <a:cubicBezTo>
                    <a:pt x="227" y="927"/>
                    <a:pt x="183" y="972"/>
                    <a:pt x="167" y="989"/>
                  </a:cubicBezTo>
                </a:path>
              </a:pathLst>
            </a:cu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44" name="Freeform 518">
              <a:extLst>
                <a:ext uri="{FF2B5EF4-FFF2-40B4-BE49-F238E27FC236}">
                  <a16:creationId xmlns:a16="http://schemas.microsoft.com/office/drawing/2014/main" id="{9EF6A7FC-B534-4346-A5DD-041A4F1C6C62}"/>
                </a:ext>
              </a:extLst>
            </p:cNvPr>
            <p:cNvSpPr>
              <a:spLocks/>
            </p:cNvSpPr>
            <p:nvPr/>
          </p:nvSpPr>
          <p:spPr bwMode="auto">
            <a:xfrm>
              <a:off x="8616950" y="2679664"/>
              <a:ext cx="638175" cy="1538288"/>
            </a:xfrm>
            <a:custGeom>
              <a:avLst/>
              <a:gdLst>
                <a:gd name="T0" fmla="*/ 2147483647 w 402"/>
                <a:gd name="T1" fmla="*/ 0 h 969"/>
                <a:gd name="T2" fmla="*/ 2147483647 w 402"/>
                <a:gd name="T3" fmla="*/ 2147483647 h 969"/>
                <a:gd name="T4" fmla="*/ 2147483647 w 402"/>
                <a:gd name="T5" fmla="*/ 2147483647 h 969"/>
                <a:gd name="T6" fmla="*/ 2147483647 w 402"/>
                <a:gd name="T7" fmla="*/ 2147483647 h 969"/>
                <a:gd name="T8" fmla="*/ 2147483647 w 402"/>
                <a:gd name="T9" fmla="*/ 2147483647 h 969"/>
                <a:gd name="T10" fmla="*/ 2147483647 w 402"/>
                <a:gd name="T11" fmla="*/ 2147483647 h 969"/>
                <a:gd name="T12" fmla="*/ 2147483647 w 402"/>
                <a:gd name="T13" fmla="*/ 2147483647 h 969"/>
                <a:gd name="T14" fmla="*/ 2147483647 w 402"/>
                <a:gd name="T15" fmla="*/ 2147483647 h 969"/>
                <a:gd name="T16" fmla="*/ 2147483647 w 402"/>
                <a:gd name="T17" fmla="*/ 2147483647 h 9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2"/>
                <a:gd name="T28" fmla="*/ 0 h 969"/>
                <a:gd name="T29" fmla="*/ 402 w 402"/>
                <a:gd name="T30" fmla="*/ 969 h 9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2" h="969">
                  <a:moveTo>
                    <a:pt x="306" y="0"/>
                  </a:moveTo>
                  <a:cubicBezTo>
                    <a:pt x="295" y="5"/>
                    <a:pt x="262" y="24"/>
                    <a:pt x="240" y="36"/>
                  </a:cubicBezTo>
                  <a:cubicBezTo>
                    <a:pt x="218" y="48"/>
                    <a:pt x="199" y="58"/>
                    <a:pt x="174" y="72"/>
                  </a:cubicBezTo>
                  <a:cubicBezTo>
                    <a:pt x="149" y="86"/>
                    <a:pt x="115" y="101"/>
                    <a:pt x="90" y="119"/>
                  </a:cubicBezTo>
                  <a:cubicBezTo>
                    <a:pt x="64" y="136"/>
                    <a:pt x="72" y="127"/>
                    <a:pt x="25" y="178"/>
                  </a:cubicBezTo>
                  <a:cubicBezTo>
                    <a:pt x="14" y="223"/>
                    <a:pt x="0" y="732"/>
                    <a:pt x="14" y="804"/>
                  </a:cubicBezTo>
                  <a:cubicBezTo>
                    <a:pt x="27" y="877"/>
                    <a:pt x="53" y="854"/>
                    <a:pt x="98" y="871"/>
                  </a:cubicBezTo>
                  <a:cubicBezTo>
                    <a:pt x="144" y="888"/>
                    <a:pt x="209" y="884"/>
                    <a:pt x="261" y="900"/>
                  </a:cubicBezTo>
                  <a:cubicBezTo>
                    <a:pt x="312" y="916"/>
                    <a:pt x="373" y="955"/>
                    <a:pt x="402" y="969"/>
                  </a:cubicBezTo>
                </a:path>
              </a:pathLst>
            </a:cu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45" name="Text Box 519">
              <a:extLst>
                <a:ext uri="{FF2B5EF4-FFF2-40B4-BE49-F238E27FC236}">
                  <a16:creationId xmlns:a16="http://schemas.microsoft.com/office/drawing/2014/main" id="{1E5107AF-4847-B347-A6D3-3304434E8FD3}"/>
                </a:ext>
              </a:extLst>
            </p:cNvPr>
            <p:cNvSpPr txBox="1">
              <a:spLocks noChangeArrowheads="1"/>
            </p:cNvSpPr>
            <p:nvPr/>
          </p:nvSpPr>
          <p:spPr bwMode="auto">
            <a:xfrm>
              <a:off x="7842250" y="4444964"/>
              <a:ext cx="6762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R</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c</a:t>
              </a:r>
              <a:endPar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46" name="Text Box 520">
              <a:extLst>
                <a:ext uri="{FF2B5EF4-FFF2-40B4-BE49-F238E27FC236}">
                  <a16:creationId xmlns:a16="http://schemas.microsoft.com/office/drawing/2014/main" id="{7DD67220-8D5A-6E44-9C8F-8DC54227B25F}"/>
                </a:ext>
              </a:extLst>
            </p:cNvPr>
            <p:cNvSpPr txBox="1">
              <a:spLocks noChangeArrowheads="1"/>
            </p:cNvSpPr>
            <p:nvPr/>
          </p:nvSpPr>
          <p:spPr bwMode="auto">
            <a:xfrm>
              <a:off x="9529762" y="3932202"/>
              <a:ext cx="6746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R</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c</a:t>
              </a:r>
              <a:endPar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47" name="Text Box 521">
              <a:extLst>
                <a:ext uri="{FF2B5EF4-FFF2-40B4-BE49-F238E27FC236}">
                  <a16:creationId xmlns:a16="http://schemas.microsoft.com/office/drawing/2014/main" id="{5252B1FF-D0A1-1D49-8AD4-E08822F2FA9A}"/>
                </a:ext>
              </a:extLst>
            </p:cNvPr>
            <p:cNvSpPr txBox="1">
              <a:spLocks noChangeArrowheads="1"/>
            </p:cNvSpPr>
            <p:nvPr/>
          </p:nvSpPr>
          <p:spPr bwMode="auto">
            <a:xfrm>
              <a:off x="8558212" y="3303552"/>
              <a:ext cx="6762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R</a:t>
              </a:r>
            </a:p>
          </p:txBody>
        </p:sp>
        <p:grpSp>
          <p:nvGrpSpPr>
            <p:cNvPr id="649" name="Group 81">
              <a:extLst>
                <a:ext uri="{FF2B5EF4-FFF2-40B4-BE49-F238E27FC236}">
                  <a16:creationId xmlns:a16="http://schemas.microsoft.com/office/drawing/2014/main" id="{6FDBF652-A395-234F-BA73-32CC54B4720C}"/>
                </a:ext>
              </a:extLst>
            </p:cNvPr>
            <p:cNvGrpSpPr>
              <a:grpSpLocks/>
            </p:cNvGrpSpPr>
            <p:nvPr/>
          </p:nvGrpSpPr>
          <p:grpSpPr bwMode="auto">
            <a:xfrm>
              <a:off x="6435725" y="1730339"/>
              <a:ext cx="352425" cy="660400"/>
              <a:chOff x="4140" y="429"/>
              <a:chExt cx="1425" cy="2396"/>
            </a:xfrm>
          </p:grpSpPr>
          <p:sp>
            <p:nvSpPr>
              <p:cNvPr id="650" name="Freeform 82">
                <a:extLst>
                  <a:ext uri="{FF2B5EF4-FFF2-40B4-BE49-F238E27FC236}">
                    <a16:creationId xmlns:a16="http://schemas.microsoft.com/office/drawing/2014/main" id="{11ED42DE-3E1B-9B40-9A14-016018BA3CF5}"/>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51" name="Rectangle 83">
                <a:extLst>
                  <a:ext uri="{FF2B5EF4-FFF2-40B4-BE49-F238E27FC236}">
                    <a16:creationId xmlns:a16="http://schemas.microsoft.com/office/drawing/2014/main" id="{69066424-99FF-0247-8B01-B3EC332AA481}"/>
                  </a:ext>
                </a:extLst>
              </p:cNvPr>
              <p:cNvSpPr>
                <a:spLocks noChangeArrowheads="1"/>
              </p:cNvSpPr>
              <p:nvPr/>
            </p:nvSpPr>
            <p:spPr bwMode="auto">
              <a:xfrm>
                <a:off x="4204" y="429"/>
                <a:ext cx="1046" cy="2287"/>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52" name="Freeform 84">
                <a:extLst>
                  <a:ext uri="{FF2B5EF4-FFF2-40B4-BE49-F238E27FC236}">
                    <a16:creationId xmlns:a16="http://schemas.microsoft.com/office/drawing/2014/main" id="{024DB4DC-EB26-FF42-8E20-FFB6C8EFBD95}"/>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53" name="Freeform 85">
                <a:extLst>
                  <a:ext uri="{FF2B5EF4-FFF2-40B4-BE49-F238E27FC236}">
                    <a16:creationId xmlns:a16="http://schemas.microsoft.com/office/drawing/2014/main" id="{E2B0F75E-1C81-FF41-A3F5-E7ADC8B671EA}"/>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54" name="Rectangle 86">
                <a:extLst>
                  <a:ext uri="{FF2B5EF4-FFF2-40B4-BE49-F238E27FC236}">
                    <a16:creationId xmlns:a16="http://schemas.microsoft.com/office/drawing/2014/main" id="{223D30BF-8699-6A44-AEB2-35D0F31FABD6}"/>
                  </a:ext>
                </a:extLst>
              </p:cNvPr>
              <p:cNvSpPr>
                <a:spLocks noChangeArrowheads="1"/>
              </p:cNvSpPr>
              <p:nvPr/>
            </p:nvSpPr>
            <p:spPr bwMode="auto">
              <a:xfrm>
                <a:off x="4211" y="694"/>
                <a:ext cx="597" cy="46"/>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655" name="Group 87">
                <a:extLst>
                  <a:ext uri="{FF2B5EF4-FFF2-40B4-BE49-F238E27FC236}">
                    <a16:creationId xmlns:a16="http://schemas.microsoft.com/office/drawing/2014/main" id="{2B7A3D5E-6156-0044-BF32-DFE6857F6F3A}"/>
                  </a:ext>
                </a:extLst>
              </p:cNvPr>
              <p:cNvGrpSpPr>
                <a:grpSpLocks/>
              </p:cNvGrpSpPr>
              <p:nvPr/>
            </p:nvGrpSpPr>
            <p:grpSpPr bwMode="auto">
              <a:xfrm>
                <a:off x="4749" y="668"/>
                <a:ext cx="581" cy="145"/>
                <a:chOff x="614" y="2568"/>
                <a:chExt cx="725" cy="139"/>
              </a:xfrm>
            </p:grpSpPr>
            <p:sp>
              <p:nvSpPr>
                <p:cNvPr id="680" name="AutoShape 88">
                  <a:extLst>
                    <a:ext uri="{FF2B5EF4-FFF2-40B4-BE49-F238E27FC236}">
                      <a16:creationId xmlns:a16="http://schemas.microsoft.com/office/drawing/2014/main" id="{CE04A0BE-092C-E54B-91D3-87501C8CF3DD}"/>
                    </a:ext>
                  </a:extLst>
                </p:cNvPr>
                <p:cNvSpPr>
                  <a:spLocks noChangeArrowheads="1"/>
                </p:cNvSpPr>
                <p:nvPr/>
              </p:nvSpPr>
              <p:spPr bwMode="auto">
                <a:xfrm>
                  <a:off x="615" y="2560"/>
                  <a:ext cx="721" cy="14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81" name="AutoShape 89">
                  <a:extLst>
                    <a:ext uri="{FF2B5EF4-FFF2-40B4-BE49-F238E27FC236}">
                      <a16:creationId xmlns:a16="http://schemas.microsoft.com/office/drawing/2014/main" id="{F5E55A3E-082B-F842-9E07-78A2A9954295}"/>
                    </a:ext>
                  </a:extLst>
                </p:cNvPr>
                <p:cNvSpPr>
                  <a:spLocks noChangeArrowheads="1"/>
                </p:cNvSpPr>
                <p:nvPr/>
              </p:nvSpPr>
              <p:spPr bwMode="auto">
                <a:xfrm>
                  <a:off x="631" y="2582"/>
                  <a:ext cx="689" cy="11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656" name="Rectangle 90">
                <a:extLst>
                  <a:ext uri="{FF2B5EF4-FFF2-40B4-BE49-F238E27FC236}">
                    <a16:creationId xmlns:a16="http://schemas.microsoft.com/office/drawing/2014/main" id="{3335A9A0-ABC5-1A45-A4DB-4B8E3B4F0D3E}"/>
                  </a:ext>
                </a:extLst>
              </p:cNvPr>
              <p:cNvSpPr>
                <a:spLocks noChangeArrowheads="1"/>
              </p:cNvSpPr>
              <p:nvPr/>
            </p:nvSpPr>
            <p:spPr bwMode="auto">
              <a:xfrm>
                <a:off x="4223" y="1016"/>
                <a:ext cx="597" cy="52"/>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657" name="Group 91">
                <a:extLst>
                  <a:ext uri="{FF2B5EF4-FFF2-40B4-BE49-F238E27FC236}">
                    <a16:creationId xmlns:a16="http://schemas.microsoft.com/office/drawing/2014/main" id="{6C288698-9C54-614A-9160-55F71D5AEC28}"/>
                  </a:ext>
                </a:extLst>
              </p:cNvPr>
              <p:cNvGrpSpPr>
                <a:grpSpLocks/>
              </p:cNvGrpSpPr>
              <p:nvPr/>
            </p:nvGrpSpPr>
            <p:grpSpPr bwMode="auto">
              <a:xfrm>
                <a:off x="4747" y="994"/>
                <a:ext cx="581" cy="134"/>
                <a:chOff x="614" y="2568"/>
                <a:chExt cx="725" cy="139"/>
              </a:xfrm>
            </p:grpSpPr>
            <p:sp>
              <p:nvSpPr>
                <p:cNvPr id="678" name="AutoShape 92">
                  <a:extLst>
                    <a:ext uri="{FF2B5EF4-FFF2-40B4-BE49-F238E27FC236}">
                      <a16:creationId xmlns:a16="http://schemas.microsoft.com/office/drawing/2014/main" id="{6A0C18A4-1291-7E43-9345-2A91D6A4B36D}"/>
                    </a:ext>
                  </a:extLst>
                </p:cNvPr>
                <p:cNvSpPr>
                  <a:spLocks noChangeArrowheads="1"/>
                </p:cNvSpPr>
                <p:nvPr/>
              </p:nvSpPr>
              <p:spPr bwMode="auto">
                <a:xfrm>
                  <a:off x="617" y="2567"/>
                  <a:ext cx="721"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79" name="AutoShape 93">
                  <a:extLst>
                    <a:ext uri="{FF2B5EF4-FFF2-40B4-BE49-F238E27FC236}">
                      <a16:creationId xmlns:a16="http://schemas.microsoft.com/office/drawing/2014/main" id="{AC667623-4334-3148-A595-C268518DA618}"/>
                    </a:ext>
                  </a:extLst>
                </p:cNvPr>
                <p:cNvSpPr>
                  <a:spLocks noChangeArrowheads="1"/>
                </p:cNvSpPr>
                <p:nvPr/>
              </p:nvSpPr>
              <p:spPr bwMode="auto">
                <a:xfrm>
                  <a:off x="634" y="2585"/>
                  <a:ext cx="689" cy="102"/>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658" name="Rectangle 94">
                <a:extLst>
                  <a:ext uri="{FF2B5EF4-FFF2-40B4-BE49-F238E27FC236}">
                    <a16:creationId xmlns:a16="http://schemas.microsoft.com/office/drawing/2014/main" id="{80DE7B80-C6BB-8A4D-BED5-F51D9888FD6E}"/>
                  </a:ext>
                </a:extLst>
              </p:cNvPr>
              <p:cNvSpPr>
                <a:spLocks noChangeArrowheads="1"/>
              </p:cNvSpPr>
              <p:nvPr/>
            </p:nvSpPr>
            <p:spPr bwMode="auto">
              <a:xfrm>
                <a:off x="4217" y="1356"/>
                <a:ext cx="597" cy="46"/>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59" name="Rectangle 95">
                <a:extLst>
                  <a:ext uri="{FF2B5EF4-FFF2-40B4-BE49-F238E27FC236}">
                    <a16:creationId xmlns:a16="http://schemas.microsoft.com/office/drawing/2014/main" id="{53B39C8C-A4C0-E44F-A049-598F76D03ED1}"/>
                  </a:ext>
                </a:extLst>
              </p:cNvPr>
              <p:cNvSpPr>
                <a:spLocks noChangeArrowheads="1"/>
              </p:cNvSpPr>
              <p:nvPr/>
            </p:nvSpPr>
            <p:spPr bwMode="auto">
              <a:xfrm>
                <a:off x="4230" y="1656"/>
                <a:ext cx="597" cy="46"/>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660" name="Group 96">
                <a:extLst>
                  <a:ext uri="{FF2B5EF4-FFF2-40B4-BE49-F238E27FC236}">
                    <a16:creationId xmlns:a16="http://schemas.microsoft.com/office/drawing/2014/main" id="{8FAE680F-D5F2-F141-AF0E-EFEDC93174C5}"/>
                  </a:ext>
                </a:extLst>
              </p:cNvPr>
              <p:cNvGrpSpPr>
                <a:grpSpLocks/>
              </p:cNvGrpSpPr>
              <p:nvPr/>
            </p:nvGrpSpPr>
            <p:grpSpPr bwMode="auto">
              <a:xfrm>
                <a:off x="4735" y="1627"/>
                <a:ext cx="582" cy="151"/>
                <a:chOff x="614" y="2568"/>
                <a:chExt cx="725" cy="139"/>
              </a:xfrm>
            </p:grpSpPr>
            <p:sp>
              <p:nvSpPr>
                <p:cNvPr id="676" name="AutoShape 97">
                  <a:extLst>
                    <a:ext uri="{FF2B5EF4-FFF2-40B4-BE49-F238E27FC236}">
                      <a16:creationId xmlns:a16="http://schemas.microsoft.com/office/drawing/2014/main" id="{F6E6D6FE-5487-4B45-9CD9-034725C3419B}"/>
                    </a:ext>
                  </a:extLst>
                </p:cNvPr>
                <p:cNvSpPr>
                  <a:spLocks noChangeArrowheads="1"/>
                </p:cNvSpPr>
                <p:nvPr/>
              </p:nvSpPr>
              <p:spPr bwMode="auto">
                <a:xfrm>
                  <a:off x="616" y="2568"/>
                  <a:ext cx="720" cy="138"/>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77" name="AutoShape 98">
                  <a:extLst>
                    <a:ext uri="{FF2B5EF4-FFF2-40B4-BE49-F238E27FC236}">
                      <a16:creationId xmlns:a16="http://schemas.microsoft.com/office/drawing/2014/main" id="{17E4B9CD-9942-AB49-9DCF-EA4C278CAD0C}"/>
                    </a:ext>
                  </a:extLst>
                </p:cNvPr>
                <p:cNvSpPr>
                  <a:spLocks noChangeArrowheads="1"/>
                </p:cNvSpPr>
                <p:nvPr/>
              </p:nvSpPr>
              <p:spPr bwMode="auto">
                <a:xfrm>
                  <a:off x="632" y="2584"/>
                  <a:ext cx="688"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661" name="Freeform 99">
                <a:extLst>
                  <a:ext uri="{FF2B5EF4-FFF2-40B4-BE49-F238E27FC236}">
                    <a16:creationId xmlns:a16="http://schemas.microsoft.com/office/drawing/2014/main" id="{66DBC1AB-D3D3-D54A-97DB-61ACDA49892E}"/>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662" name="Group 100">
                <a:extLst>
                  <a:ext uri="{FF2B5EF4-FFF2-40B4-BE49-F238E27FC236}">
                    <a16:creationId xmlns:a16="http://schemas.microsoft.com/office/drawing/2014/main" id="{0ACCF28A-C12F-C84F-B594-FD3A670B69E4}"/>
                  </a:ext>
                </a:extLst>
              </p:cNvPr>
              <p:cNvGrpSpPr>
                <a:grpSpLocks/>
              </p:cNvGrpSpPr>
              <p:nvPr/>
            </p:nvGrpSpPr>
            <p:grpSpPr bwMode="auto">
              <a:xfrm>
                <a:off x="4739" y="1327"/>
                <a:ext cx="582" cy="139"/>
                <a:chOff x="614" y="2568"/>
                <a:chExt cx="725" cy="139"/>
              </a:xfrm>
            </p:grpSpPr>
            <p:sp>
              <p:nvSpPr>
                <p:cNvPr id="674" name="AutoShape 101">
                  <a:extLst>
                    <a:ext uri="{FF2B5EF4-FFF2-40B4-BE49-F238E27FC236}">
                      <a16:creationId xmlns:a16="http://schemas.microsoft.com/office/drawing/2014/main" id="{279BBDF1-57E3-A241-8A44-3F0A3BA124F7}"/>
                    </a:ext>
                  </a:extLst>
                </p:cNvPr>
                <p:cNvSpPr>
                  <a:spLocks noChangeArrowheads="1"/>
                </p:cNvSpPr>
                <p:nvPr/>
              </p:nvSpPr>
              <p:spPr bwMode="auto">
                <a:xfrm>
                  <a:off x="611" y="2569"/>
                  <a:ext cx="728" cy="138"/>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75" name="AutoShape 102">
                  <a:extLst>
                    <a:ext uri="{FF2B5EF4-FFF2-40B4-BE49-F238E27FC236}">
                      <a16:creationId xmlns:a16="http://schemas.microsoft.com/office/drawing/2014/main" id="{0D4E61D6-1AA1-2940-BBA5-24DFE246E503}"/>
                    </a:ext>
                  </a:extLst>
                </p:cNvPr>
                <p:cNvSpPr>
                  <a:spLocks noChangeArrowheads="1"/>
                </p:cNvSpPr>
                <p:nvPr/>
              </p:nvSpPr>
              <p:spPr bwMode="auto">
                <a:xfrm>
                  <a:off x="627" y="2586"/>
                  <a:ext cx="696"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663" name="Rectangle 103">
                <a:extLst>
                  <a:ext uri="{FF2B5EF4-FFF2-40B4-BE49-F238E27FC236}">
                    <a16:creationId xmlns:a16="http://schemas.microsoft.com/office/drawing/2014/main" id="{564FBD96-ADF5-5342-92F4-3395008B5746}"/>
                  </a:ext>
                </a:extLst>
              </p:cNvPr>
              <p:cNvSpPr>
                <a:spLocks noChangeArrowheads="1"/>
              </p:cNvSpPr>
              <p:nvPr/>
            </p:nvSpPr>
            <p:spPr bwMode="auto">
              <a:xfrm>
                <a:off x="5250" y="429"/>
                <a:ext cx="71" cy="2287"/>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64" name="Freeform 104">
                <a:extLst>
                  <a:ext uri="{FF2B5EF4-FFF2-40B4-BE49-F238E27FC236}">
                    <a16:creationId xmlns:a16="http://schemas.microsoft.com/office/drawing/2014/main" id="{F15B27D1-B45C-7141-AB8B-599571DEF3A7}"/>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65" name="Freeform 105">
                <a:extLst>
                  <a:ext uri="{FF2B5EF4-FFF2-40B4-BE49-F238E27FC236}">
                    <a16:creationId xmlns:a16="http://schemas.microsoft.com/office/drawing/2014/main" id="{4DC70B30-DD3F-2740-89CC-C75EDB999D47}"/>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66" name="Oval 106">
                <a:extLst>
                  <a:ext uri="{FF2B5EF4-FFF2-40B4-BE49-F238E27FC236}">
                    <a16:creationId xmlns:a16="http://schemas.microsoft.com/office/drawing/2014/main" id="{A0C40071-87FF-864A-81D4-E4F739BF5378}"/>
                  </a:ext>
                </a:extLst>
              </p:cNvPr>
              <p:cNvSpPr>
                <a:spLocks noChangeArrowheads="1"/>
              </p:cNvSpPr>
              <p:nvPr/>
            </p:nvSpPr>
            <p:spPr bwMode="auto">
              <a:xfrm>
                <a:off x="5520" y="2612"/>
                <a:ext cx="45" cy="98"/>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67" name="Freeform 107">
                <a:extLst>
                  <a:ext uri="{FF2B5EF4-FFF2-40B4-BE49-F238E27FC236}">
                    <a16:creationId xmlns:a16="http://schemas.microsoft.com/office/drawing/2014/main" id="{2F33C2FE-86C4-B34F-945A-3F9BDF777E58}"/>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68" name="AutoShape 108">
                <a:extLst>
                  <a:ext uri="{FF2B5EF4-FFF2-40B4-BE49-F238E27FC236}">
                    <a16:creationId xmlns:a16="http://schemas.microsoft.com/office/drawing/2014/main" id="{A771515B-1A0A-B646-9681-C95CE2F66630}"/>
                  </a:ext>
                </a:extLst>
              </p:cNvPr>
              <p:cNvSpPr>
                <a:spLocks noChangeArrowheads="1"/>
              </p:cNvSpPr>
              <p:nvPr/>
            </p:nvSpPr>
            <p:spPr bwMode="auto">
              <a:xfrm>
                <a:off x="4140" y="2675"/>
                <a:ext cx="1200" cy="150"/>
              </a:xfrm>
              <a:prstGeom prst="roundRect">
                <a:avLst>
                  <a:gd name="adj" fmla="val 50000"/>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69" name="AutoShape 109">
                <a:extLst>
                  <a:ext uri="{FF2B5EF4-FFF2-40B4-BE49-F238E27FC236}">
                    <a16:creationId xmlns:a16="http://schemas.microsoft.com/office/drawing/2014/main" id="{8DE21308-0063-2D44-A69A-52DF4BDDDF36}"/>
                  </a:ext>
                </a:extLst>
              </p:cNvPr>
              <p:cNvSpPr>
                <a:spLocks noChangeArrowheads="1"/>
              </p:cNvSpPr>
              <p:nvPr/>
            </p:nvSpPr>
            <p:spPr bwMode="auto">
              <a:xfrm>
                <a:off x="4204" y="2710"/>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70" name="Oval 110">
                <a:extLst>
                  <a:ext uri="{FF2B5EF4-FFF2-40B4-BE49-F238E27FC236}">
                    <a16:creationId xmlns:a16="http://schemas.microsoft.com/office/drawing/2014/main" id="{4B5FBC97-4AE7-1140-B25E-7DBB15568DA9}"/>
                  </a:ext>
                </a:extLst>
              </p:cNvPr>
              <p:cNvSpPr>
                <a:spLocks noChangeArrowheads="1"/>
              </p:cNvSpPr>
              <p:nvPr/>
            </p:nvSpPr>
            <p:spPr bwMode="auto">
              <a:xfrm>
                <a:off x="4307" y="2382"/>
                <a:ext cx="160" cy="144"/>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71" name="Oval 111">
                <a:extLst>
                  <a:ext uri="{FF2B5EF4-FFF2-40B4-BE49-F238E27FC236}">
                    <a16:creationId xmlns:a16="http://schemas.microsoft.com/office/drawing/2014/main" id="{E22768CA-2A7E-3243-8775-0A66ECEBDAE1}"/>
                  </a:ext>
                </a:extLst>
              </p:cNvPr>
              <p:cNvSpPr>
                <a:spLocks noChangeArrowheads="1"/>
              </p:cNvSpPr>
              <p:nvPr/>
            </p:nvSpPr>
            <p:spPr bwMode="auto">
              <a:xfrm>
                <a:off x="4487" y="2382"/>
                <a:ext cx="160" cy="144"/>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000" b="0" i="0" u="none" strike="noStrike" kern="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Arial"/>
                </a:endParaRPr>
              </a:p>
            </p:txBody>
          </p:sp>
          <p:sp>
            <p:nvSpPr>
              <p:cNvPr id="672" name="Oval 112">
                <a:extLst>
                  <a:ext uri="{FF2B5EF4-FFF2-40B4-BE49-F238E27FC236}">
                    <a16:creationId xmlns:a16="http://schemas.microsoft.com/office/drawing/2014/main" id="{D28018C4-A680-2845-A99A-8AA0A8E021CE}"/>
                  </a:ext>
                </a:extLst>
              </p:cNvPr>
              <p:cNvSpPr>
                <a:spLocks noChangeArrowheads="1"/>
              </p:cNvSpPr>
              <p:nvPr/>
            </p:nvSpPr>
            <p:spPr bwMode="auto">
              <a:xfrm>
                <a:off x="4660" y="2382"/>
                <a:ext cx="160" cy="138"/>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73" name="Rectangle 113">
                <a:extLst>
                  <a:ext uri="{FF2B5EF4-FFF2-40B4-BE49-F238E27FC236}">
                    <a16:creationId xmlns:a16="http://schemas.microsoft.com/office/drawing/2014/main" id="{8FC5897C-9D21-3A46-90EF-445C7839A9DA}"/>
                  </a:ext>
                </a:extLst>
              </p:cNvPr>
              <p:cNvSpPr>
                <a:spLocks noChangeArrowheads="1"/>
              </p:cNvSpPr>
              <p:nvPr/>
            </p:nvSpPr>
            <p:spPr bwMode="auto">
              <a:xfrm>
                <a:off x="5064" y="1834"/>
                <a:ext cx="83" cy="760"/>
              </a:xfrm>
              <a:prstGeom prst="rect">
                <a:avLst/>
              </a:prstGeom>
              <a:solidFill>
                <a:srgbClr val="29292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grpSp>
          <p:nvGrpSpPr>
            <p:cNvPr id="682" name="Group 114">
              <a:extLst>
                <a:ext uri="{FF2B5EF4-FFF2-40B4-BE49-F238E27FC236}">
                  <a16:creationId xmlns:a16="http://schemas.microsoft.com/office/drawing/2014/main" id="{B83A96A8-659A-C14A-81F1-36FF3203AFE6}"/>
                </a:ext>
              </a:extLst>
            </p:cNvPr>
            <p:cNvGrpSpPr>
              <a:grpSpLocks/>
            </p:cNvGrpSpPr>
            <p:nvPr/>
          </p:nvGrpSpPr>
          <p:grpSpPr bwMode="auto">
            <a:xfrm>
              <a:off x="7010400" y="1390614"/>
              <a:ext cx="352425" cy="660400"/>
              <a:chOff x="4140" y="429"/>
              <a:chExt cx="1425" cy="2396"/>
            </a:xfrm>
          </p:grpSpPr>
          <p:sp>
            <p:nvSpPr>
              <p:cNvPr id="683" name="Freeform 115">
                <a:extLst>
                  <a:ext uri="{FF2B5EF4-FFF2-40B4-BE49-F238E27FC236}">
                    <a16:creationId xmlns:a16="http://schemas.microsoft.com/office/drawing/2014/main" id="{51E7F745-188F-2049-8F3D-A9F1E48EAE63}"/>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84" name="Rectangle 116">
                <a:extLst>
                  <a:ext uri="{FF2B5EF4-FFF2-40B4-BE49-F238E27FC236}">
                    <a16:creationId xmlns:a16="http://schemas.microsoft.com/office/drawing/2014/main" id="{3330E9B6-9A70-F341-BB07-3C7E5FBB6536}"/>
                  </a:ext>
                </a:extLst>
              </p:cNvPr>
              <p:cNvSpPr>
                <a:spLocks noChangeArrowheads="1"/>
              </p:cNvSpPr>
              <p:nvPr/>
            </p:nvSpPr>
            <p:spPr bwMode="auto">
              <a:xfrm>
                <a:off x="4204" y="429"/>
                <a:ext cx="1046" cy="2287"/>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85" name="Freeform 117">
                <a:extLst>
                  <a:ext uri="{FF2B5EF4-FFF2-40B4-BE49-F238E27FC236}">
                    <a16:creationId xmlns:a16="http://schemas.microsoft.com/office/drawing/2014/main" id="{10DD9A9D-A76F-3641-9CE7-9F73150FB952}"/>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86" name="Freeform 118">
                <a:extLst>
                  <a:ext uri="{FF2B5EF4-FFF2-40B4-BE49-F238E27FC236}">
                    <a16:creationId xmlns:a16="http://schemas.microsoft.com/office/drawing/2014/main" id="{1D744195-71CA-F84A-A0EC-B41BAA550BE5}"/>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87" name="Rectangle 119">
                <a:extLst>
                  <a:ext uri="{FF2B5EF4-FFF2-40B4-BE49-F238E27FC236}">
                    <a16:creationId xmlns:a16="http://schemas.microsoft.com/office/drawing/2014/main" id="{08B258E9-429B-A04E-9B31-61FC9C0C9034}"/>
                  </a:ext>
                </a:extLst>
              </p:cNvPr>
              <p:cNvSpPr>
                <a:spLocks noChangeArrowheads="1"/>
              </p:cNvSpPr>
              <p:nvPr/>
            </p:nvSpPr>
            <p:spPr bwMode="auto">
              <a:xfrm>
                <a:off x="4211" y="694"/>
                <a:ext cx="597" cy="46"/>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688" name="Group 120">
                <a:extLst>
                  <a:ext uri="{FF2B5EF4-FFF2-40B4-BE49-F238E27FC236}">
                    <a16:creationId xmlns:a16="http://schemas.microsoft.com/office/drawing/2014/main" id="{052466FA-382D-B34A-B153-D2714C4495BA}"/>
                  </a:ext>
                </a:extLst>
              </p:cNvPr>
              <p:cNvGrpSpPr>
                <a:grpSpLocks/>
              </p:cNvGrpSpPr>
              <p:nvPr/>
            </p:nvGrpSpPr>
            <p:grpSpPr bwMode="auto">
              <a:xfrm>
                <a:off x="4749" y="668"/>
                <a:ext cx="581" cy="145"/>
                <a:chOff x="614" y="2568"/>
                <a:chExt cx="725" cy="139"/>
              </a:xfrm>
            </p:grpSpPr>
            <p:sp>
              <p:nvSpPr>
                <p:cNvPr id="713" name="AutoShape 121">
                  <a:extLst>
                    <a:ext uri="{FF2B5EF4-FFF2-40B4-BE49-F238E27FC236}">
                      <a16:creationId xmlns:a16="http://schemas.microsoft.com/office/drawing/2014/main" id="{A21CDD7A-2555-5B47-9078-A436ACA9B20D}"/>
                    </a:ext>
                  </a:extLst>
                </p:cNvPr>
                <p:cNvSpPr>
                  <a:spLocks noChangeArrowheads="1"/>
                </p:cNvSpPr>
                <p:nvPr/>
              </p:nvSpPr>
              <p:spPr bwMode="auto">
                <a:xfrm>
                  <a:off x="615" y="2560"/>
                  <a:ext cx="721" cy="14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14" name="AutoShape 122">
                  <a:extLst>
                    <a:ext uri="{FF2B5EF4-FFF2-40B4-BE49-F238E27FC236}">
                      <a16:creationId xmlns:a16="http://schemas.microsoft.com/office/drawing/2014/main" id="{CBF9610B-13CA-D841-A288-8379AC7B45D4}"/>
                    </a:ext>
                  </a:extLst>
                </p:cNvPr>
                <p:cNvSpPr>
                  <a:spLocks noChangeArrowheads="1"/>
                </p:cNvSpPr>
                <p:nvPr/>
              </p:nvSpPr>
              <p:spPr bwMode="auto">
                <a:xfrm>
                  <a:off x="631" y="2582"/>
                  <a:ext cx="689" cy="11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689" name="Rectangle 123">
                <a:extLst>
                  <a:ext uri="{FF2B5EF4-FFF2-40B4-BE49-F238E27FC236}">
                    <a16:creationId xmlns:a16="http://schemas.microsoft.com/office/drawing/2014/main" id="{CBC048D4-7B3A-6F41-A02E-503359CF5C92}"/>
                  </a:ext>
                </a:extLst>
              </p:cNvPr>
              <p:cNvSpPr>
                <a:spLocks noChangeArrowheads="1"/>
              </p:cNvSpPr>
              <p:nvPr/>
            </p:nvSpPr>
            <p:spPr bwMode="auto">
              <a:xfrm>
                <a:off x="4223" y="1016"/>
                <a:ext cx="597" cy="52"/>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690" name="Group 124">
                <a:extLst>
                  <a:ext uri="{FF2B5EF4-FFF2-40B4-BE49-F238E27FC236}">
                    <a16:creationId xmlns:a16="http://schemas.microsoft.com/office/drawing/2014/main" id="{4D7B123C-FEF1-E041-894F-F31DD588C361}"/>
                  </a:ext>
                </a:extLst>
              </p:cNvPr>
              <p:cNvGrpSpPr>
                <a:grpSpLocks/>
              </p:cNvGrpSpPr>
              <p:nvPr/>
            </p:nvGrpSpPr>
            <p:grpSpPr bwMode="auto">
              <a:xfrm>
                <a:off x="4747" y="994"/>
                <a:ext cx="581" cy="134"/>
                <a:chOff x="614" y="2568"/>
                <a:chExt cx="725" cy="139"/>
              </a:xfrm>
            </p:grpSpPr>
            <p:sp>
              <p:nvSpPr>
                <p:cNvPr id="711" name="AutoShape 125">
                  <a:extLst>
                    <a:ext uri="{FF2B5EF4-FFF2-40B4-BE49-F238E27FC236}">
                      <a16:creationId xmlns:a16="http://schemas.microsoft.com/office/drawing/2014/main" id="{DAEC4BE7-B702-0848-BF3B-82C6FCF0AE7A}"/>
                    </a:ext>
                  </a:extLst>
                </p:cNvPr>
                <p:cNvSpPr>
                  <a:spLocks noChangeArrowheads="1"/>
                </p:cNvSpPr>
                <p:nvPr/>
              </p:nvSpPr>
              <p:spPr bwMode="auto">
                <a:xfrm>
                  <a:off x="617" y="2567"/>
                  <a:ext cx="721"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12" name="AutoShape 126">
                  <a:extLst>
                    <a:ext uri="{FF2B5EF4-FFF2-40B4-BE49-F238E27FC236}">
                      <a16:creationId xmlns:a16="http://schemas.microsoft.com/office/drawing/2014/main" id="{FBEAEEDC-D373-2043-9097-A4F8AEA4ED4B}"/>
                    </a:ext>
                  </a:extLst>
                </p:cNvPr>
                <p:cNvSpPr>
                  <a:spLocks noChangeArrowheads="1"/>
                </p:cNvSpPr>
                <p:nvPr/>
              </p:nvSpPr>
              <p:spPr bwMode="auto">
                <a:xfrm>
                  <a:off x="634" y="2585"/>
                  <a:ext cx="689" cy="102"/>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691" name="Rectangle 127">
                <a:extLst>
                  <a:ext uri="{FF2B5EF4-FFF2-40B4-BE49-F238E27FC236}">
                    <a16:creationId xmlns:a16="http://schemas.microsoft.com/office/drawing/2014/main" id="{4DD8CBA3-5EC3-7B48-9BE0-6003CD8A0AA3}"/>
                  </a:ext>
                </a:extLst>
              </p:cNvPr>
              <p:cNvSpPr>
                <a:spLocks noChangeArrowheads="1"/>
              </p:cNvSpPr>
              <p:nvPr/>
            </p:nvSpPr>
            <p:spPr bwMode="auto">
              <a:xfrm>
                <a:off x="4217" y="1356"/>
                <a:ext cx="597" cy="46"/>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92" name="Rectangle 128">
                <a:extLst>
                  <a:ext uri="{FF2B5EF4-FFF2-40B4-BE49-F238E27FC236}">
                    <a16:creationId xmlns:a16="http://schemas.microsoft.com/office/drawing/2014/main" id="{BA5E53EA-3ECC-A847-B148-B8ED1636EA9D}"/>
                  </a:ext>
                </a:extLst>
              </p:cNvPr>
              <p:cNvSpPr>
                <a:spLocks noChangeArrowheads="1"/>
              </p:cNvSpPr>
              <p:nvPr/>
            </p:nvSpPr>
            <p:spPr bwMode="auto">
              <a:xfrm>
                <a:off x="4230" y="1656"/>
                <a:ext cx="597" cy="46"/>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693" name="Group 129">
                <a:extLst>
                  <a:ext uri="{FF2B5EF4-FFF2-40B4-BE49-F238E27FC236}">
                    <a16:creationId xmlns:a16="http://schemas.microsoft.com/office/drawing/2014/main" id="{C816273C-68D1-2045-8CE5-F2A266739EB5}"/>
                  </a:ext>
                </a:extLst>
              </p:cNvPr>
              <p:cNvGrpSpPr>
                <a:grpSpLocks/>
              </p:cNvGrpSpPr>
              <p:nvPr/>
            </p:nvGrpSpPr>
            <p:grpSpPr bwMode="auto">
              <a:xfrm>
                <a:off x="4735" y="1627"/>
                <a:ext cx="582" cy="151"/>
                <a:chOff x="614" y="2568"/>
                <a:chExt cx="725" cy="139"/>
              </a:xfrm>
            </p:grpSpPr>
            <p:sp>
              <p:nvSpPr>
                <p:cNvPr id="709" name="AutoShape 130">
                  <a:extLst>
                    <a:ext uri="{FF2B5EF4-FFF2-40B4-BE49-F238E27FC236}">
                      <a16:creationId xmlns:a16="http://schemas.microsoft.com/office/drawing/2014/main" id="{AE043AC3-A076-4449-9CD3-8DA37B0F0905}"/>
                    </a:ext>
                  </a:extLst>
                </p:cNvPr>
                <p:cNvSpPr>
                  <a:spLocks noChangeArrowheads="1"/>
                </p:cNvSpPr>
                <p:nvPr/>
              </p:nvSpPr>
              <p:spPr bwMode="auto">
                <a:xfrm>
                  <a:off x="616" y="2568"/>
                  <a:ext cx="720" cy="138"/>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10" name="AutoShape 131">
                  <a:extLst>
                    <a:ext uri="{FF2B5EF4-FFF2-40B4-BE49-F238E27FC236}">
                      <a16:creationId xmlns:a16="http://schemas.microsoft.com/office/drawing/2014/main" id="{E346A75D-7CBE-8A47-B07E-5D39EAB4BEA6}"/>
                    </a:ext>
                  </a:extLst>
                </p:cNvPr>
                <p:cNvSpPr>
                  <a:spLocks noChangeArrowheads="1"/>
                </p:cNvSpPr>
                <p:nvPr/>
              </p:nvSpPr>
              <p:spPr bwMode="auto">
                <a:xfrm>
                  <a:off x="632" y="2584"/>
                  <a:ext cx="688"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694" name="Freeform 132">
                <a:extLst>
                  <a:ext uri="{FF2B5EF4-FFF2-40B4-BE49-F238E27FC236}">
                    <a16:creationId xmlns:a16="http://schemas.microsoft.com/office/drawing/2014/main" id="{F00AFCE9-BD33-D444-BA2F-95E3560637A7}"/>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695" name="Group 133">
                <a:extLst>
                  <a:ext uri="{FF2B5EF4-FFF2-40B4-BE49-F238E27FC236}">
                    <a16:creationId xmlns:a16="http://schemas.microsoft.com/office/drawing/2014/main" id="{DF061EE0-DC00-D341-ACD4-2D438E4D7331}"/>
                  </a:ext>
                </a:extLst>
              </p:cNvPr>
              <p:cNvGrpSpPr>
                <a:grpSpLocks/>
              </p:cNvGrpSpPr>
              <p:nvPr/>
            </p:nvGrpSpPr>
            <p:grpSpPr bwMode="auto">
              <a:xfrm>
                <a:off x="4739" y="1327"/>
                <a:ext cx="582" cy="139"/>
                <a:chOff x="614" y="2568"/>
                <a:chExt cx="725" cy="139"/>
              </a:xfrm>
            </p:grpSpPr>
            <p:sp>
              <p:nvSpPr>
                <p:cNvPr id="707" name="AutoShape 134">
                  <a:extLst>
                    <a:ext uri="{FF2B5EF4-FFF2-40B4-BE49-F238E27FC236}">
                      <a16:creationId xmlns:a16="http://schemas.microsoft.com/office/drawing/2014/main" id="{8A5DEFF2-82FF-9C4B-B30F-DD02A99BAB51}"/>
                    </a:ext>
                  </a:extLst>
                </p:cNvPr>
                <p:cNvSpPr>
                  <a:spLocks noChangeArrowheads="1"/>
                </p:cNvSpPr>
                <p:nvPr/>
              </p:nvSpPr>
              <p:spPr bwMode="auto">
                <a:xfrm>
                  <a:off x="611" y="2569"/>
                  <a:ext cx="728" cy="138"/>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08" name="AutoShape 135">
                  <a:extLst>
                    <a:ext uri="{FF2B5EF4-FFF2-40B4-BE49-F238E27FC236}">
                      <a16:creationId xmlns:a16="http://schemas.microsoft.com/office/drawing/2014/main" id="{9E0A6440-9A0A-834A-BE6A-CB243F8A046A}"/>
                    </a:ext>
                  </a:extLst>
                </p:cNvPr>
                <p:cNvSpPr>
                  <a:spLocks noChangeArrowheads="1"/>
                </p:cNvSpPr>
                <p:nvPr/>
              </p:nvSpPr>
              <p:spPr bwMode="auto">
                <a:xfrm>
                  <a:off x="627" y="2586"/>
                  <a:ext cx="696"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696" name="Rectangle 136">
                <a:extLst>
                  <a:ext uri="{FF2B5EF4-FFF2-40B4-BE49-F238E27FC236}">
                    <a16:creationId xmlns:a16="http://schemas.microsoft.com/office/drawing/2014/main" id="{C3E6428A-F3CA-6646-8504-7A4B80873016}"/>
                  </a:ext>
                </a:extLst>
              </p:cNvPr>
              <p:cNvSpPr>
                <a:spLocks noChangeArrowheads="1"/>
              </p:cNvSpPr>
              <p:nvPr/>
            </p:nvSpPr>
            <p:spPr bwMode="auto">
              <a:xfrm>
                <a:off x="5250" y="429"/>
                <a:ext cx="71" cy="2287"/>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97" name="Freeform 137">
                <a:extLst>
                  <a:ext uri="{FF2B5EF4-FFF2-40B4-BE49-F238E27FC236}">
                    <a16:creationId xmlns:a16="http://schemas.microsoft.com/office/drawing/2014/main" id="{36A1B92D-73B3-1E48-9DF6-56C52B1C0EF1}"/>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98" name="Freeform 138">
                <a:extLst>
                  <a:ext uri="{FF2B5EF4-FFF2-40B4-BE49-F238E27FC236}">
                    <a16:creationId xmlns:a16="http://schemas.microsoft.com/office/drawing/2014/main" id="{BBCC47D2-9636-8645-A30A-A9FB9FEB7049}"/>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99" name="Oval 139">
                <a:extLst>
                  <a:ext uri="{FF2B5EF4-FFF2-40B4-BE49-F238E27FC236}">
                    <a16:creationId xmlns:a16="http://schemas.microsoft.com/office/drawing/2014/main" id="{538F95FE-99F4-114C-88F1-20DC65C7D98C}"/>
                  </a:ext>
                </a:extLst>
              </p:cNvPr>
              <p:cNvSpPr>
                <a:spLocks noChangeArrowheads="1"/>
              </p:cNvSpPr>
              <p:nvPr/>
            </p:nvSpPr>
            <p:spPr bwMode="auto">
              <a:xfrm>
                <a:off x="5520" y="2612"/>
                <a:ext cx="45" cy="98"/>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00" name="Freeform 140">
                <a:extLst>
                  <a:ext uri="{FF2B5EF4-FFF2-40B4-BE49-F238E27FC236}">
                    <a16:creationId xmlns:a16="http://schemas.microsoft.com/office/drawing/2014/main" id="{3A2D7A8F-740E-E44C-8A64-6BF5A90E8E2A}"/>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01" name="AutoShape 141">
                <a:extLst>
                  <a:ext uri="{FF2B5EF4-FFF2-40B4-BE49-F238E27FC236}">
                    <a16:creationId xmlns:a16="http://schemas.microsoft.com/office/drawing/2014/main" id="{E95BA8FE-A8C5-0F4B-802A-0FFE3E9344D0}"/>
                  </a:ext>
                </a:extLst>
              </p:cNvPr>
              <p:cNvSpPr>
                <a:spLocks noChangeArrowheads="1"/>
              </p:cNvSpPr>
              <p:nvPr/>
            </p:nvSpPr>
            <p:spPr bwMode="auto">
              <a:xfrm>
                <a:off x="4140" y="2675"/>
                <a:ext cx="1200" cy="150"/>
              </a:xfrm>
              <a:prstGeom prst="roundRect">
                <a:avLst>
                  <a:gd name="adj" fmla="val 50000"/>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02" name="AutoShape 142">
                <a:extLst>
                  <a:ext uri="{FF2B5EF4-FFF2-40B4-BE49-F238E27FC236}">
                    <a16:creationId xmlns:a16="http://schemas.microsoft.com/office/drawing/2014/main" id="{05E6F7D8-B8C8-534A-8606-ED15889043B6}"/>
                  </a:ext>
                </a:extLst>
              </p:cNvPr>
              <p:cNvSpPr>
                <a:spLocks noChangeArrowheads="1"/>
              </p:cNvSpPr>
              <p:nvPr/>
            </p:nvSpPr>
            <p:spPr bwMode="auto">
              <a:xfrm>
                <a:off x="4204" y="2710"/>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03" name="Oval 143">
                <a:extLst>
                  <a:ext uri="{FF2B5EF4-FFF2-40B4-BE49-F238E27FC236}">
                    <a16:creationId xmlns:a16="http://schemas.microsoft.com/office/drawing/2014/main" id="{D7668313-20A1-7840-BCF9-D2778D9E79AE}"/>
                  </a:ext>
                </a:extLst>
              </p:cNvPr>
              <p:cNvSpPr>
                <a:spLocks noChangeArrowheads="1"/>
              </p:cNvSpPr>
              <p:nvPr/>
            </p:nvSpPr>
            <p:spPr bwMode="auto">
              <a:xfrm>
                <a:off x="4307" y="2382"/>
                <a:ext cx="160" cy="144"/>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04" name="Oval 144">
                <a:extLst>
                  <a:ext uri="{FF2B5EF4-FFF2-40B4-BE49-F238E27FC236}">
                    <a16:creationId xmlns:a16="http://schemas.microsoft.com/office/drawing/2014/main" id="{3152B3AD-E2B7-A045-8DF7-86DF2FE62ACB}"/>
                  </a:ext>
                </a:extLst>
              </p:cNvPr>
              <p:cNvSpPr>
                <a:spLocks noChangeArrowheads="1"/>
              </p:cNvSpPr>
              <p:nvPr/>
            </p:nvSpPr>
            <p:spPr bwMode="auto">
              <a:xfrm>
                <a:off x="4487" y="2382"/>
                <a:ext cx="160" cy="144"/>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000" b="0" i="0" u="none" strike="noStrike" kern="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Arial"/>
                </a:endParaRPr>
              </a:p>
            </p:txBody>
          </p:sp>
          <p:sp>
            <p:nvSpPr>
              <p:cNvPr id="705" name="Oval 145">
                <a:extLst>
                  <a:ext uri="{FF2B5EF4-FFF2-40B4-BE49-F238E27FC236}">
                    <a16:creationId xmlns:a16="http://schemas.microsoft.com/office/drawing/2014/main" id="{7A3BC98F-1F3C-794E-BD03-4960366B4C92}"/>
                  </a:ext>
                </a:extLst>
              </p:cNvPr>
              <p:cNvSpPr>
                <a:spLocks noChangeArrowheads="1"/>
              </p:cNvSpPr>
              <p:nvPr/>
            </p:nvSpPr>
            <p:spPr bwMode="auto">
              <a:xfrm>
                <a:off x="4660" y="2382"/>
                <a:ext cx="160" cy="138"/>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06" name="Rectangle 146">
                <a:extLst>
                  <a:ext uri="{FF2B5EF4-FFF2-40B4-BE49-F238E27FC236}">
                    <a16:creationId xmlns:a16="http://schemas.microsoft.com/office/drawing/2014/main" id="{FD2E8B12-7E5B-534C-992F-CC974F01D2BD}"/>
                  </a:ext>
                </a:extLst>
              </p:cNvPr>
              <p:cNvSpPr>
                <a:spLocks noChangeArrowheads="1"/>
              </p:cNvSpPr>
              <p:nvPr/>
            </p:nvSpPr>
            <p:spPr bwMode="auto">
              <a:xfrm>
                <a:off x="5064" y="1834"/>
                <a:ext cx="83" cy="760"/>
              </a:xfrm>
              <a:prstGeom prst="rect">
                <a:avLst/>
              </a:prstGeom>
              <a:solidFill>
                <a:srgbClr val="29292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grpSp>
          <p:nvGrpSpPr>
            <p:cNvPr id="715" name="Group 147">
              <a:extLst>
                <a:ext uri="{FF2B5EF4-FFF2-40B4-BE49-F238E27FC236}">
                  <a16:creationId xmlns:a16="http://schemas.microsoft.com/office/drawing/2014/main" id="{4942FA46-AAAE-D947-BF1A-4481A3448211}"/>
                </a:ext>
              </a:extLst>
            </p:cNvPr>
            <p:cNvGrpSpPr>
              <a:grpSpLocks/>
            </p:cNvGrpSpPr>
            <p:nvPr/>
          </p:nvGrpSpPr>
          <p:grpSpPr bwMode="auto">
            <a:xfrm>
              <a:off x="9861550" y="1646202"/>
              <a:ext cx="352425" cy="660400"/>
              <a:chOff x="4140" y="429"/>
              <a:chExt cx="1425" cy="2396"/>
            </a:xfrm>
          </p:grpSpPr>
          <p:sp>
            <p:nvSpPr>
              <p:cNvPr id="716" name="Freeform 148">
                <a:extLst>
                  <a:ext uri="{FF2B5EF4-FFF2-40B4-BE49-F238E27FC236}">
                    <a16:creationId xmlns:a16="http://schemas.microsoft.com/office/drawing/2014/main" id="{CC23ABEE-8791-714B-8A1A-4F7AD8EF3BF9}"/>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17" name="Rectangle 149">
                <a:extLst>
                  <a:ext uri="{FF2B5EF4-FFF2-40B4-BE49-F238E27FC236}">
                    <a16:creationId xmlns:a16="http://schemas.microsoft.com/office/drawing/2014/main" id="{2B86FF99-00DB-934B-8BA7-48C64B644A45}"/>
                  </a:ext>
                </a:extLst>
              </p:cNvPr>
              <p:cNvSpPr>
                <a:spLocks noChangeArrowheads="1"/>
              </p:cNvSpPr>
              <p:nvPr/>
            </p:nvSpPr>
            <p:spPr bwMode="auto">
              <a:xfrm>
                <a:off x="4204" y="429"/>
                <a:ext cx="1046" cy="2287"/>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18" name="Freeform 150">
                <a:extLst>
                  <a:ext uri="{FF2B5EF4-FFF2-40B4-BE49-F238E27FC236}">
                    <a16:creationId xmlns:a16="http://schemas.microsoft.com/office/drawing/2014/main" id="{956FBF0C-5170-794A-B33B-82657D571646}"/>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19" name="Freeform 151">
                <a:extLst>
                  <a:ext uri="{FF2B5EF4-FFF2-40B4-BE49-F238E27FC236}">
                    <a16:creationId xmlns:a16="http://schemas.microsoft.com/office/drawing/2014/main" id="{445CE280-0D0A-6B4F-84F6-532AE192658F}"/>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20" name="Rectangle 152">
                <a:extLst>
                  <a:ext uri="{FF2B5EF4-FFF2-40B4-BE49-F238E27FC236}">
                    <a16:creationId xmlns:a16="http://schemas.microsoft.com/office/drawing/2014/main" id="{0D6EBFB3-4B17-8B4D-84D1-393E2919BF54}"/>
                  </a:ext>
                </a:extLst>
              </p:cNvPr>
              <p:cNvSpPr>
                <a:spLocks noChangeArrowheads="1"/>
              </p:cNvSpPr>
              <p:nvPr/>
            </p:nvSpPr>
            <p:spPr bwMode="auto">
              <a:xfrm>
                <a:off x="4211" y="694"/>
                <a:ext cx="597" cy="46"/>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721" name="Group 153">
                <a:extLst>
                  <a:ext uri="{FF2B5EF4-FFF2-40B4-BE49-F238E27FC236}">
                    <a16:creationId xmlns:a16="http://schemas.microsoft.com/office/drawing/2014/main" id="{68337FBF-F76C-C544-8BA6-563723BD11B9}"/>
                  </a:ext>
                </a:extLst>
              </p:cNvPr>
              <p:cNvGrpSpPr>
                <a:grpSpLocks/>
              </p:cNvGrpSpPr>
              <p:nvPr/>
            </p:nvGrpSpPr>
            <p:grpSpPr bwMode="auto">
              <a:xfrm>
                <a:off x="4749" y="668"/>
                <a:ext cx="581" cy="145"/>
                <a:chOff x="614" y="2568"/>
                <a:chExt cx="725" cy="139"/>
              </a:xfrm>
            </p:grpSpPr>
            <p:sp>
              <p:nvSpPr>
                <p:cNvPr id="746" name="AutoShape 154">
                  <a:extLst>
                    <a:ext uri="{FF2B5EF4-FFF2-40B4-BE49-F238E27FC236}">
                      <a16:creationId xmlns:a16="http://schemas.microsoft.com/office/drawing/2014/main" id="{7983AE2B-9F40-7446-964A-C0D1EC25521C}"/>
                    </a:ext>
                  </a:extLst>
                </p:cNvPr>
                <p:cNvSpPr>
                  <a:spLocks noChangeArrowheads="1"/>
                </p:cNvSpPr>
                <p:nvPr/>
              </p:nvSpPr>
              <p:spPr bwMode="auto">
                <a:xfrm>
                  <a:off x="615" y="2560"/>
                  <a:ext cx="721" cy="14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47" name="AutoShape 155">
                  <a:extLst>
                    <a:ext uri="{FF2B5EF4-FFF2-40B4-BE49-F238E27FC236}">
                      <a16:creationId xmlns:a16="http://schemas.microsoft.com/office/drawing/2014/main" id="{ADC46602-CC63-8141-8BF1-5EC8D1824C61}"/>
                    </a:ext>
                  </a:extLst>
                </p:cNvPr>
                <p:cNvSpPr>
                  <a:spLocks noChangeArrowheads="1"/>
                </p:cNvSpPr>
                <p:nvPr/>
              </p:nvSpPr>
              <p:spPr bwMode="auto">
                <a:xfrm>
                  <a:off x="631" y="2582"/>
                  <a:ext cx="689" cy="11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722" name="Rectangle 156">
                <a:extLst>
                  <a:ext uri="{FF2B5EF4-FFF2-40B4-BE49-F238E27FC236}">
                    <a16:creationId xmlns:a16="http://schemas.microsoft.com/office/drawing/2014/main" id="{0B0E3BE7-5708-A949-85C0-8553CB933EFE}"/>
                  </a:ext>
                </a:extLst>
              </p:cNvPr>
              <p:cNvSpPr>
                <a:spLocks noChangeArrowheads="1"/>
              </p:cNvSpPr>
              <p:nvPr/>
            </p:nvSpPr>
            <p:spPr bwMode="auto">
              <a:xfrm>
                <a:off x="4223" y="1016"/>
                <a:ext cx="597" cy="52"/>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723" name="Group 157">
                <a:extLst>
                  <a:ext uri="{FF2B5EF4-FFF2-40B4-BE49-F238E27FC236}">
                    <a16:creationId xmlns:a16="http://schemas.microsoft.com/office/drawing/2014/main" id="{59EFAC4A-A3D4-9E4D-84E2-5BD8A5D33E2C}"/>
                  </a:ext>
                </a:extLst>
              </p:cNvPr>
              <p:cNvGrpSpPr>
                <a:grpSpLocks/>
              </p:cNvGrpSpPr>
              <p:nvPr/>
            </p:nvGrpSpPr>
            <p:grpSpPr bwMode="auto">
              <a:xfrm>
                <a:off x="4747" y="994"/>
                <a:ext cx="581" cy="134"/>
                <a:chOff x="614" y="2568"/>
                <a:chExt cx="725" cy="139"/>
              </a:xfrm>
            </p:grpSpPr>
            <p:sp>
              <p:nvSpPr>
                <p:cNvPr id="744" name="AutoShape 158">
                  <a:extLst>
                    <a:ext uri="{FF2B5EF4-FFF2-40B4-BE49-F238E27FC236}">
                      <a16:creationId xmlns:a16="http://schemas.microsoft.com/office/drawing/2014/main" id="{B68D7D2F-A4EC-6343-AAA2-E27A5BE91747}"/>
                    </a:ext>
                  </a:extLst>
                </p:cNvPr>
                <p:cNvSpPr>
                  <a:spLocks noChangeArrowheads="1"/>
                </p:cNvSpPr>
                <p:nvPr/>
              </p:nvSpPr>
              <p:spPr bwMode="auto">
                <a:xfrm>
                  <a:off x="617" y="2567"/>
                  <a:ext cx="721"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45" name="AutoShape 159">
                  <a:extLst>
                    <a:ext uri="{FF2B5EF4-FFF2-40B4-BE49-F238E27FC236}">
                      <a16:creationId xmlns:a16="http://schemas.microsoft.com/office/drawing/2014/main" id="{5C8BE6BD-0D6C-BE4F-A7C1-CFA5A3A723F5}"/>
                    </a:ext>
                  </a:extLst>
                </p:cNvPr>
                <p:cNvSpPr>
                  <a:spLocks noChangeArrowheads="1"/>
                </p:cNvSpPr>
                <p:nvPr/>
              </p:nvSpPr>
              <p:spPr bwMode="auto">
                <a:xfrm>
                  <a:off x="634" y="2585"/>
                  <a:ext cx="689" cy="102"/>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724" name="Rectangle 160">
                <a:extLst>
                  <a:ext uri="{FF2B5EF4-FFF2-40B4-BE49-F238E27FC236}">
                    <a16:creationId xmlns:a16="http://schemas.microsoft.com/office/drawing/2014/main" id="{584E618E-4A1F-8343-97FD-62858B78F5C6}"/>
                  </a:ext>
                </a:extLst>
              </p:cNvPr>
              <p:cNvSpPr>
                <a:spLocks noChangeArrowheads="1"/>
              </p:cNvSpPr>
              <p:nvPr/>
            </p:nvSpPr>
            <p:spPr bwMode="auto">
              <a:xfrm>
                <a:off x="4217" y="1356"/>
                <a:ext cx="597" cy="46"/>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25" name="Rectangle 161">
                <a:extLst>
                  <a:ext uri="{FF2B5EF4-FFF2-40B4-BE49-F238E27FC236}">
                    <a16:creationId xmlns:a16="http://schemas.microsoft.com/office/drawing/2014/main" id="{12F0293A-C413-F449-BF89-9E1C83526B5A}"/>
                  </a:ext>
                </a:extLst>
              </p:cNvPr>
              <p:cNvSpPr>
                <a:spLocks noChangeArrowheads="1"/>
              </p:cNvSpPr>
              <p:nvPr/>
            </p:nvSpPr>
            <p:spPr bwMode="auto">
              <a:xfrm>
                <a:off x="4230" y="1656"/>
                <a:ext cx="597" cy="46"/>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726" name="Group 162">
                <a:extLst>
                  <a:ext uri="{FF2B5EF4-FFF2-40B4-BE49-F238E27FC236}">
                    <a16:creationId xmlns:a16="http://schemas.microsoft.com/office/drawing/2014/main" id="{1A6200EB-5E59-2B47-9B1A-EF30A5EAD25B}"/>
                  </a:ext>
                </a:extLst>
              </p:cNvPr>
              <p:cNvGrpSpPr>
                <a:grpSpLocks/>
              </p:cNvGrpSpPr>
              <p:nvPr/>
            </p:nvGrpSpPr>
            <p:grpSpPr bwMode="auto">
              <a:xfrm>
                <a:off x="4735" y="1627"/>
                <a:ext cx="582" cy="151"/>
                <a:chOff x="614" y="2568"/>
                <a:chExt cx="725" cy="139"/>
              </a:xfrm>
            </p:grpSpPr>
            <p:sp>
              <p:nvSpPr>
                <p:cNvPr id="742" name="AutoShape 163">
                  <a:extLst>
                    <a:ext uri="{FF2B5EF4-FFF2-40B4-BE49-F238E27FC236}">
                      <a16:creationId xmlns:a16="http://schemas.microsoft.com/office/drawing/2014/main" id="{B97E9310-11F5-E248-A0DF-E45AE8F9B84B}"/>
                    </a:ext>
                  </a:extLst>
                </p:cNvPr>
                <p:cNvSpPr>
                  <a:spLocks noChangeArrowheads="1"/>
                </p:cNvSpPr>
                <p:nvPr/>
              </p:nvSpPr>
              <p:spPr bwMode="auto">
                <a:xfrm>
                  <a:off x="616" y="2568"/>
                  <a:ext cx="720" cy="138"/>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43" name="AutoShape 164">
                  <a:extLst>
                    <a:ext uri="{FF2B5EF4-FFF2-40B4-BE49-F238E27FC236}">
                      <a16:creationId xmlns:a16="http://schemas.microsoft.com/office/drawing/2014/main" id="{968E1571-41AC-434C-B887-D8EBC7A3B079}"/>
                    </a:ext>
                  </a:extLst>
                </p:cNvPr>
                <p:cNvSpPr>
                  <a:spLocks noChangeArrowheads="1"/>
                </p:cNvSpPr>
                <p:nvPr/>
              </p:nvSpPr>
              <p:spPr bwMode="auto">
                <a:xfrm>
                  <a:off x="632" y="2584"/>
                  <a:ext cx="688"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727" name="Freeform 165">
                <a:extLst>
                  <a:ext uri="{FF2B5EF4-FFF2-40B4-BE49-F238E27FC236}">
                    <a16:creationId xmlns:a16="http://schemas.microsoft.com/office/drawing/2014/main" id="{BE30363C-DD3A-B943-9269-1BAD5BA36988}"/>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728" name="Group 166">
                <a:extLst>
                  <a:ext uri="{FF2B5EF4-FFF2-40B4-BE49-F238E27FC236}">
                    <a16:creationId xmlns:a16="http://schemas.microsoft.com/office/drawing/2014/main" id="{38788B69-339D-7F4E-B301-8175DEA9DEDF}"/>
                  </a:ext>
                </a:extLst>
              </p:cNvPr>
              <p:cNvGrpSpPr>
                <a:grpSpLocks/>
              </p:cNvGrpSpPr>
              <p:nvPr/>
            </p:nvGrpSpPr>
            <p:grpSpPr bwMode="auto">
              <a:xfrm>
                <a:off x="4739" y="1327"/>
                <a:ext cx="582" cy="139"/>
                <a:chOff x="614" y="2568"/>
                <a:chExt cx="725" cy="139"/>
              </a:xfrm>
            </p:grpSpPr>
            <p:sp>
              <p:nvSpPr>
                <p:cNvPr id="740" name="AutoShape 167">
                  <a:extLst>
                    <a:ext uri="{FF2B5EF4-FFF2-40B4-BE49-F238E27FC236}">
                      <a16:creationId xmlns:a16="http://schemas.microsoft.com/office/drawing/2014/main" id="{97B97885-9739-1F45-B789-FBABCFF92AAE}"/>
                    </a:ext>
                  </a:extLst>
                </p:cNvPr>
                <p:cNvSpPr>
                  <a:spLocks noChangeArrowheads="1"/>
                </p:cNvSpPr>
                <p:nvPr/>
              </p:nvSpPr>
              <p:spPr bwMode="auto">
                <a:xfrm>
                  <a:off x="611" y="2569"/>
                  <a:ext cx="728" cy="138"/>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41" name="AutoShape 168">
                  <a:extLst>
                    <a:ext uri="{FF2B5EF4-FFF2-40B4-BE49-F238E27FC236}">
                      <a16:creationId xmlns:a16="http://schemas.microsoft.com/office/drawing/2014/main" id="{84771018-17F5-D14A-8D8C-59EE601BC2C9}"/>
                    </a:ext>
                  </a:extLst>
                </p:cNvPr>
                <p:cNvSpPr>
                  <a:spLocks noChangeArrowheads="1"/>
                </p:cNvSpPr>
                <p:nvPr/>
              </p:nvSpPr>
              <p:spPr bwMode="auto">
                <a:xfrm>
                  <a:off x="627" y="2586"/>
                  <a:ext cx="696"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729" name="Rectangle 169">
                <a:extLst>
                  <a:ext uri="{FF2B5EF4-FFF2-40B4-BE49-F238E27FC236}">
                    <a16:creationId xmlns:a16="http://schemas.microsoft.com/office/drawing/2014/main" id="{7A058DA4-516B-7D41-BD30-6364FF15C960}"/>
                  </a:ext>
                </a:extLst>
              </p:cNvPr>
              <p:cNvSpPr>
                <a:spLocks noChangeArrowheads="1"/>
              </p:cNvSpPr>
              <p:nvPr/>
            </p:nvSpPr>
            <p:spPr bwMode="auto">
              <a:xfrm>
                <a:off x="5250" y="429"/>
                <a:ext cx="71" cy="2287"/>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30" name="Freeform 170">
                <a:extLst>
                  <a:ext uri="{FF2B5EF4-FFF2-40B4-BE49-F238E27FC236}">
                    <a16:creationId xmlns:a16="http://schemas.microsoft.com/office/drawing/2014/main" id="{856E246C-1591-CA4F-8ADE-8DDDDAA77931}"/>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31" name="Freeform 171">
                <a:extLst>
                  <a:ext uri="{FF2B5EF4-FFF2-40B4-BE49-F238E27FC236}">
                    <a16:creationId xmlns:a16="http://schemas.microsoft.com/office/drawing/2014/main" id="{31F0BA80-7560-4D47-A9F7-FD31AEA4344D}"/>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32" name="Oval 172">
                <a:extLst>
                  <a:ext uri="{FF2B5EF4-FFF2-40B4-BE49-F238E27FC236}">
                    <a16:creationId xmlns:a16="http://schemas.microsoft.com/office/drawing/2014/main" id="{0250F674-2E69-7A49-BD4A-7A0B63C62F3A}"/>
                  </a:ext>
                </a:extLst>
              </p:cNvPr>
              <p:cNvSpPr>
                <a:spLocks noChangeArrowheads="1"/>
              </p:cNvSpPr>
              <p:nvPr/>
            </p:nvSpPr>
            <p:spPr bwMode="auto">
              <a:xfrm>
                <a:off x="5520" y="2612"/>
                <a:ext cx="45" cy="98"/>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33" name="Freeform 173">
                <a:extLst>
                  <a:ext uri="{FF2B5EF4-FFF2-40B4-BE49-F238E27FC236}">
                    <a16:creationId xmlns:a16="http://schemas.microsoft.com/office/drawing/2014/main" id="{D9EA6536-474B-D64B-B205-1D6C9BA825CA}"/>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34" name="AutoShape 174">
                <a:extLst>
                  <a:ext uri="{FF2B5EF4-FFF2-40B4-BE49-F238E27FC236}">
                    <a16:creationId xmlns:a16="http://schemas.microsoft.com/office/drawing/2014/main" id="{E488D72C-E2D7-A24F-8921-7455381C5E4D}"/>
                  </a:ext>
                </a:extLst>
              </p:cNvPr>
              <p:cNvSpPr>
                <a:spLocks noChangeArrowheads="1"/>
              </p:cNvSpPr>
              <p:nvPr/>
            </p:nvSpPr>
            <p:spPr bwMode="auto">
              <a:xfrm>
                <a:off x="4140" y="2675"/>
                <a:ext cx="1200" cy="150"/>
              </a:xfrm>
              <a:prstGeom prst="roundRect">
                <a:avLst>
                  <a:gd name="adj" fmla="val 50000"/>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35" name="AutoShape 175">
                <a:extLst>
                  <a:ext uri="{FF2B5EF4-FFF2-40B4-BE49-F238E27FC236}">
                    <a16:creationId xmlns:a16="http://schemas.microsoft.com/office/drawing/2014/main" id="{912439D6-774F-1547-AA0D-047E22092538}"/>
                  </a:ext>
                </a:extLst>
              </p:cNvPr>
              <p:cNvSpPr>
                <a:spLocks noChangeArrowheads="1"/>
              </p:cNvSpPr>
              <p:nvPr/>
            </p:nvSpPr>
            <p:spPr bwMode="auto">
              <a:xfrm>
                <a:off x="4204" y="2710"/>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36" name="Oval 176">
                <a:extLst>
                  <a:ext uri="{FF2B5EF4-FFF2-40B4-BE49-F238E27FC236}">
                    <a16:creationId xmlns:a16="http://schemas.microsoft.com/office/drawing/2014/main" id="{A2D2898C-A040-C744-8B60-25B92A3EDD4A}"/>
                  </a:ext>
                </a:extLst>
              </p:cNvPr>
              <p:cNvSpPr>
                <a:spLocks noChangeArrowheads="1"/>
              </p:cNvSpPr>
              <p:nvPr/>
            </p:nvSpPr>
            <p:spPr bwMode="auto">
              <a:xfrm>
                <a:off x="4307" y="2382"/>
                <a:ext cx="160" cy="144"/>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37" name="Oval 177">
                <a:extLst>
                  <a:ext uri="{FF2B5EF4-FFF2-40B4-BE49-F238E27FC236}">
                    <a16:creationId xmlns:a16="http://schemas.microsoft.com/office/drawing/2014/main" id="{6D69F5EA-B0E7-DA4A-8B00-86E1B289A3A5}"/>
                  </a:ext>
                </a:extLst>
              </p:cNvPr>
              <p:cNvSpPr>
                <a:spLocks noChangeArrowheads="1"/>
              </p:cNvSpPr>
              <p:nvPr/>
            </p:nvSpPr>
            <p:spPr bwMode="auto">
              <a:xfrm>
                <a:off x="4487" y="2382"/>
                <a:ext cx="160" cy="144"/>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000" b="0" i="0" u="none" strike="noStrike" kern="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Arial"/>
                </a:endParaRPr>
              </a:p>
            </p:txBody>
          </p:sp>
          <p:sp>
            <p:nvSpPr>
              <p:cNvPr id="738" name="Oval 178">
                <a:extLst>
                  <a:ext uri="{FF2B5EF4-FFF2-40B4-BE49-F238E27FC236}">
                    <a16:creationId xmlns:a16="http://schemas.microsoft.com/office/drawing/2014/main" id="{CB13C9A5-3005-C744-AAF5-43F081367869}"/>
                  </a:ext>
                </a:extLst>
              </p:cNvPr>
              <p:cNvSpPr>
                <a:spLocks noChangeArrowheads="1"/>
              </p:cNvSpPr>
              <p:nvPr/>
            </p:nvSpPr>
            <p:spPr bwMode="auto">
              <a:xfrm>
                <a:off x="4660" y="2382"/>
                <a:ext cx="160" cy="138"/>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39" name="Rectangle 179">
                <a:extLst>
                  <a:ext uri="{FF2B5EF4-FFF2-40B4-BE49-F238E27FC236}">
                    <a16:creationId xmlns:a16="http://schemas.microsoft.com/office/drawing/2014/main" id="{5E9EBF99-398D-4346-9CCC-C08D38A90EF0}"/>
                  </a:ext>
                </a:extLst>
              </p:cNvPr>
              <p:cNvSpPr>
                <a:spLocks noChangeArrowheads="1"/>
              </p:cNvSpPr>
              <p:nvPr/>
            </p:nvSpPr>
            <p:spPr bwMode="auto">
              <a:xfrm>
                <a:off x="5064" y="1834"/>
                <a:ext cx="83" cy="760"/>
              </a:xfrm>
              <a:prstGeom prst="rect">
                <a:avLst/>
              </a:prstGeom>
              <a:solidFill>
                <a:srgbClr val="29292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grpSp>
          <p:nvGrpSpPr>
            <p:cNvPr id="748" name="Group 180">
              <a:extLst>
                <a:ext uri="{FF2B5EF4-FFF2-40B4-BE49-F238E27FC236}">
                  <a16:creationId xmlns:a16="http://schemas.microsoft.com/office/drawing/2014/main" id="{68A8F3DD-C4CD-1A4A-A99E-EE08AE2B9ABE}"/>
                </a:ext>
              </a:extLst>
            </p:cNvPr>
            <p:cNvGrpSpPr>
              <a:grpSpLocks/>
            </p:cNvGrpSpPr>
            <p:nvPr/>
          </p:nvGrpSpPr>
          <p:grpSpPr bwMode="auto">
            <a:xfrm flipH="1">
              <a:off x="10010775" y="4435439"/>
              <a:ext cx="803275" cy="771525"/>
              <a:chOff x="-44" y="1473"/>
              <a:chExt cx="981" cy="1105"/>
            </a:xfrm>
          </p:grpSpPr>
          <p:pic>
            <p:nvPicPr>
              <p:cNvPr id="749" name="Picture 181" descr="desktop_computer_stylized_medium">
                <a:extLst>
                  <a:ext uri="{FF2B5EF4-FFF2-40B4-BE49-F238E27FC236}">
                    <a16:creationId xmlns:a16="http://schemas.microsoft.com/office/drawing/2014/main" id="{FB1222DE-2F29-E94E-BA2E-8430BD1F41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0" name="Freeform 182">
                <a:extLst>
                  <a:ext uri="{FF2B5EF4-FFF2-40B4-BE49-F238E27FC236}">
                    <a16:creationId xmlns:a16="http://schemas.microsoft.com/office/drawing/2014/main" id="{25C576CA-310E-BF45-AEA0-47D91F2AB2BD}"/>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grpSp>
          <p:nvGrpSpPr>
            <p:cNvPr id="751" name="Group 183">
              <a:extLst>
                <a:ext uri="{FF2B5EF4-FFF2-40B4-BE49-F238E27FC236}">
                  <a16:creationId xmlns:a16="http://schemas.microsoft.com/office/drawing/2014/main" id="{292C5560-DFC2-574D-8C62-B6F62F2DC84B}"/>
                </a:ext>
              </a:extLst>
            </p:cNvPr>
            <p:cNvGrpSpPr>
              <a:grpSpLocks/>
            </p:cNvGrpSpPr>
            <p:nvPr/>
          </p:nvGrpSpPr>
          <p:grpSpPr bwMode="auto">
            <a:xfrm>
              <a:off x="6096000" y="4416389"/>
              <a:ext cx="803275" cy="771525"/>
              <a:chOff x="-44" y="1473"/>
              <a:chExt cx="981" cy="1105"/>
            </a:xfrm>
          </p:grpSpPr>
          <p:pic>
            <p:nvPicPr>
              <p:cNvPr id="752" name="Picture 184" descr="desktop_computer_stylized_medium">
                <a:extLst>
                  <a:ext uri="{FF2B5EF4-FFF2-40B4-BE49-F238E27FC236}">
                    <a16:creationId xmlns:a16="http://schemas.microsoft.com/office/drawing/2014/main" id="{5ADBABA6-9549-8F45-9CC6-895C1B7130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3" name="Freeform 185">
                <a:extLst>
                  <a:ext uri="{FF2B5EF4-FFF2-40B4-BE49-F238E27FC236}">
                    <a16:creationId xmlns:a16="http://schemas.microsoft.com/office/drawing/2014/main" id="{175C8E0C-2E66-F847-85BF-1DF27F6E9D58}"/>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grpSp>
          <p:nvGrpSpPr>
            <p:cNvPr id="754" name="Group 186">
              <a:extLst>
                <a:ext uri="{FF2B5EF4-FFF2-40B4-BE49-F238E27FC236}">
                  <a16:creationId xmlns:a16="http://schemas.microsoft.com/office/drawing/2014/main" id="{BFA50ABA-EF43-8248-BFEE-B2185F9FF4CA}"/>
                </a:ext>
              </a:extLst>
            </p:cNvPr>
            <p:cNvGrpSpPr>
              <a:grpSpLocks/>
            </p:cNvGrpSpPr>
            <p:nvPr/>
          </p:nvGrpSpPr>
          <p:grpSpPr bwMode="auto">
            <a:xfrm>
              <a:off x="6718300" y="4865652"/>
              <a:ext cx="803275" cy="771525"/>
              <a:chOff x="-44" y="1473"/>
              <a:chExt cx="981" cy="1105"/>
            </a:xfrm>
          </p:grpSpPr>
          <p:pic>
            <p:nvPicPr>
              <p:cNvPr id="755" name="Picture 187" descr="desktop_computer_stylized_medium">
                <a:extLst>
                  <a:ext uri="{FF2B5EF4-FFF2-40B4-BE49-F238E27FC236}">
                    <a16:creationId xmlns:a16="http://schemas.microsoft.com/office/drawing/2014/main" id="{F7F3CEF1-4AEE-174D-A7EB-35D5923CD4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6" name="Freeform 188">
                <a:extLst>
                  <a:ext uri="{FF2B5EF4-FFF2-40B4-BE49-F238E27FC236}">
                    <a16:creationId xmlns:a16="http://schemas.microsoft.com/office/drawing/2014/main" id="{092BEB98-510F-A54D-8396-7B8E24FE0928}"/>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grpSp>
      <p:grpSp>
        <p:nvGrpSpPr>
          <p:cNvPr id="4" name="Group 3">
            <a:extLst>
              <a:ext uri="{FF2B5EF4-FFF2-40B4-BE49-F238E27FC236}">
                <a16:creationId xmlns:a16="http://schemas.microsoft.com/office/drawing/2014/main" id="{3E66D11C-2FA6-994B-8F41-1BCDD73182B5}"/>
              </a:ext>
            </a:extLst>
          </p:cNvPr>
          <p:cNvGrpSpPr/>
          <p:nvPr/>
        </p:nvGrpSpPr>
        <p:grpSpPr>
          <a:xfrm>
            <a:off x="6710870" y="1068989"/>
            <a:ext cx="4670420" cy="5780940"/>
            <a:chOff x="909407" y="1505074"/>
            <a:chExt cx="4670420" cy="5780940"/>
          </a:xfrm>
        </p:grpSpPr>
        <p:sp>
          <p:nvSpPr>
            <p:cNvPr id="648" name="Rectangle 523">
              <a:extLst>
                <a:ext uri="{FF2B5EF4-FFF2-40B4-BE49-F238E27FC236}">
                  <a16:creationId xmlns:a16="http://schemas.microsoft.com/office/drawing/2014/main" id="{17573379-BEF3-6842-92C8-C7C11E0F12A1}"/>
                </a:ext>
              </a:extLst>
            </p:cNvPr>
            <p:cNvSpPr txBox="1">
              <a:spLocks noChangeArrowheads="1"/>
            </p:cNvSpPr>
            <p:nvPr/>
          </p:nvSpPr>
          <p:spPr bwMode="auto">
            <a:xfrm>
              <a:off x="909407" y="1505074"/>
              <a:ext cx="4522733" cy="4586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0"/>
                </a:buClr>
                <a:buSzPct val="100000"/>
                <a:buFont typeface="Wingdings" pitchFamily="2" charset="2"/>
                <a:buChar char="§"/>
                <a:defRPr sz="2800">
                  <a:solidFill>
                    <a:schemeClr val="tx1"/>
                  </a:solidFill>
                  <a:latin typeface="+mn-lt"/>
                  <a:ea typeface="ＭＳ Ｐゴシック" charset="0"/>
                  <a:cs typeface="+mn-cs"/>
                </a:defRPr>
              </a:lvl1pPr>
              <a:lvl2pPr marL="742950" indent="-285750" algn="l" rtl="0" eaLnBrk="0" fontAlgn="base" hangingPunct="0">
                <a:lnSpc>
                  <a:spcPct val="85000"/>
                </a:lnSpc>
                <a:spcBef>
                  <a:spcPct val="20000"/>
                </a:spcBef>
                <a:spcAft>
                  <a:spcPct val="0"/>
                </a:spcAft>
                <a:buClr>
                  <a:srgbClr val="000090"/>
                </a:buClr>
                <a:buFont typeface="Arial" panose="020B0604020202020204" pitchFamily="34" charset="0"/>
                <a:buChar char="•"/>
                <a:defRPr sz="2400">
                  <a:solidFill>
                    <a:schemeClr val="tx1"/>
                  </a:solidFill>
                  <a:latin typeface="+mn-lt"/>
                  <a:ea typeface="Arial" charset="0"/>
                  <a:cs typeface="+mn-cs"/>
                </a:defRPr>
              </a:lvl2pPr>
              <a:lvl3pPr marL="1143000" indent="-228600" algn="l" rtl="0" eaLnBrk="0" fontAlgn="base" hangingPunct="0">
                <a:spcBef>
                  <a:spcPct val="20000"/>
                </a:spcBef>
                <a:spcAft>
                  <a:spcPct val="0"/>
                </a:spcAft>
                <a:buClr>
                  <a:srgbClr val="000090"/>
                </a:buClr>
                <a:buFont typeface="Wingdings" pitchFamily="2" charset="2"/>
                <a:buChar char="§"/>
                <a:defRPr sz="2000">
                  <a:solidFill>
                    <a:schemeClr val="tx1"/>
                  </a:solidFill>
                  <a:latin typeface="Comic Sans MS" pitchFamily="66" charset="0"/>
                  <a:ea typeface="Arial" charset="0"/>
                  <a:cs typeface="+mn-cs"/>
                </a:defRPr>
              </a:lvl3pPr>
              <a:lvl4pPr marL="1600200" indent="-228600" algn="l" rtl="0" eaLnBrk="0" fontAlgn="base" hangingPunct="0">
                <a:spcBef>
                  <a:spcPct val="20000"/>
                </a:spcBef>
                <a:spcAft>
                  <a:spcPct val="0"/>
                </a:spcAft>
                <a:buClr>
                  <a:srgbClr val="000090"/>
                </a:buClr>
                <a:buFont typeface="Wingdings" pitchFamily="2" charset="2"/>
                <a:buChar char="§"/>
                <a:defRPr sz="2000">
                  <a:solidFill>
                    <a:schemeClr val="tx1"/>
                  </a:solidFill>
                  <a:latin typeface="Times New Roman" pitchFamily="18" charset="0"/>
                  <a:ea typeface="Arial" charset="0"/>
                  <a:cs typeface="+mn-cs"/>
                </a:defRPr>
              </a:lvl4pPr>
              <a:lvl5pPr marL="2057400" indent="-228600" algn="l" rtl="0" eaLnBrk="0" fontAlgn="base" hangingPunct="0">
                <a:spcBef>
                  <a:spcPct val="20000"/>
                </a:spcBef>
                <a:spcAft>
                  <a:spcPct val="0"/>
                </a:spcAft>
                <a:buClr>
                  <a:srgbClr val="000090"/>
                </a:buClr>
                <a:buFont typeface="Wingdings" pitchFamily="2" charset="2"/>
                <a:buChar char="§"/>
                <a:defRPr sz="2000">
                  <a:solidFill>
                    <a:schemeClr val="tx1"/>
                  </a:solidFill>
                  <a:latin typeface="Times New Roman" pitchFamily="18" charset="0"/>
                  <a:ea typeface="Arial" charset="0"/>
                  <a:cs typeface="+mn-cs"/>
                </a:defRPr>
              </a:lvl5pPr>
              <a:lvl6pPr marL="2514600" indent="-228600" algn="l" rtl="0" fontAlgn="base">
                <a:spcBef>
                  <a:spcPct val="20000"/>
                </a:spcBef>
                <a:spcAft>
                  <a:spcPct val="0"/>
                </a:spcAft>
                <a:buChar char="»"/>
                <a:defRPr sz="2000">
                  <a:solidFill>
                    <a:schemeClr val="tx1"/>
                  </a:solidFill>
                  <a:latin typeface="Times New Roman" pitchFamily="18" charset="0"/>
                  <a:cs typeface="+mn-cs"/>
                </a:defRPr>
              </a:lvl6pPr>
              <a:lvl7pPr marL="2971800" indent="-228600" algn="l" rtl="0" fontAlgn="base">
                <a:spcBef>
                  <a:spcPct val="20000"/>
                </a:spcBef>
                <a:spcAft>
                  <a:spcPct val="0"/>
                </a:spcAft>
                <a:buChar char="»"/>
                <a:defRPr sz="2000">
                  <a:solidFill>
                    <a:schemeClr val="tx1"/>
                  </a:solidFill>
                  <a:latin typeface="Times New Roman" pitchFamily="18" charset="0"/>
                  <a:cs typeface="+mn-cs"/>
                </a:defRPr>
              </a:lvl7pPr>
              <a:lvl8pPr marL="3429000" indent="-228600" algn="l" rtl="0" fontAlgn="base">
                <a:spcBef>
                  <a:spcPct val="20000"/>
                </a:spcBef>
                <a:spcAft>
                  <a:spcPct val="0"/>
                </a:spcAft>
                <a:buChar char="»"/>
                <a:defRPr sz="2000">
                  <a:solidFill>
                    <a:schemeClr val="tx1"/>
                  </a:solidFill>
                  <a:latin typeface="Times New Roman" pitchFamily="18" charset="0"/>
                  <a:cs typeface="+mn-cs"/>
                </a:defRPr>
              </a:lvl8pPr>
              <a:lvl9pPr marL="3886200" indent="-228600" algn="l" rtl="0" fontAlgn="base">
                <a:spcBef>
                  <a:spcPct val="20000"/>
                </a:spcBef>
                <a:spcAft>
                  <a:spcPct val="0"/>
                </a:spcAft>
                <a:buChar char="»"/>
                <a:defRPr sz="2000">
                  <a:solidFill>
                    <a:schemeClr val="tx1"/>
                  </a:solidFill>
                  <a:latin typeface="Times New Roman" pitchFamily="18" charset="0"/>
                  <a:cs typeface="+mn-cs"/>
                </a:defRPr>
              </a:lvl9pPr>
            </a:lstStyle>
            <a:p>
              <a:pPr marL="342900" marR="0" lvl="0" indent="-342900" algn="l" defTabSz="914400" rtl="0" eaLnBrk="1" fontAlgn="base" latinLnBrk="0" hangingPunct="1">
                <a:lnSpc>
                  <a:spcPct val="85000"/>
                </a:lnSpc>
                <a:spcBef>
                  <a:spcPct val="20000"/>
                </a:spcBef>
                <a:spcAft>
                  <a:spcPct val="0"/>
                </a:spcAft>
                <a:buClr>
                  <a:srgbClr val="000090"/>
                </a:buClr>
                <a:buSzPct val="100000"/>
                <a:buFont typeface="Wingdings" pitchFamily="2" charset="2"/>
                <a:buChar char="§"/>
                <a:tabLst/>
                <a:defRPr/>
              </a:pPr>
              <a:r>
                <a:rPr kumimoji="0" lang="en-US" altLang="en-US" sz="32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per-connection end-end throughput: </a:t>
              </a:r>
              <a:r>
                <a:rPr kumimoji="0" lang="en-US" altLang="en-US" sz="3200"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min(R</a:t>
              </a:r>
              <a:r>
                <a:rPr kumimoji="0" lang="en-US" altLang="en-US" sz="3200" b="0" i="1" u="none" strike="noStrike" kern="0" cap="none" spc="0" normalizeH="0" baseline="-25000" noProof="0" dirty="0">
                  <a:ln>
                    <a:noFill/>
                  </a:ln>
                  <a:solidFill>
                    <a:prstClr val="black"/>
                  </a:solidFill>
                  <a:effectLst/>
                  <a:uLnTx/>
                  <a:uFillTx/>
                  <a:latin typeface="Calibri" panose="020F0502020204030204"/>
                  <a:ea typeface="ＭＳ Ｐゴシック" panose="020B0600070205080204" pitchFamily="34" charset="-128"/>
                  <a:cs typeface="+mn-cs"/>
                </a:rPr>
                <a:t>c</a:t>
              </a:r>
              <a:r>
                <a:rPr kumimoji="0" lang="en-US" altLang="en-US" sz="3200"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a:t>
              </a:r>
              <a:r>
                <a:rPr kumimoji="0" lang="en-US" altLang="en-US" sz="3200" b="0" i="1" u="none" strike="noStrike" kern="0" cap="none" spc="0" normalizeH="0" baseline="-25000" noProof="0" dirty="0">
                  <a:ln>
                    <a:noFill/>
                  </a:ln>
                  <a:solidFill>
                    <a:prstClr val="black"/>
                  </a:solidFill>
                  <a:effectLst/>
                  <a:uLnTx/>
                  <a:uFillTx/>
                  <a:latin typeface="Calibri" panose="020F0502020204030204"/>
                  <a:ea typeface="ＭＳ Ｐゴシック" panose="020B0600070205080204" pitchFamily="34" charset="-128"/>
                  <a:cs typeface="+mn-cs"/>
                </a:rPr>
                <a:t>s</a:t>
              </a:r>
              <a:r>
                <a:rPr kumimoji="0" lang="en-US" altLang="en-US" sz="3200"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,R/10)</a:t>
              </a:r>
            </a:p>
            <a:p>
              <a:pPr marL="342900" marR="0" lvl="0" indent="-342900" algn="l" defTabSz="914400" rtl="0" eaLnBrk="1" fontAlgn="base" latinLnBrk="0" hangingPunct="1">
                <a:lnSpc>
                  <a:spcPct val="85000"/>
                </a:lnSpc>
                <a:spcBef>
                  <a:spcPct val="20000"/>
                </a:spcBef>
                <a:spcAft>
                  <a:spcPct val="0"/>
                </a:spcAft>
                <a:buClr>
                  <a:srgbClr val="000090"/>
                </a:buClr>
                <a:buSzPct val="100000"/>
                <a:buFont typeface="Wingdings" pitchFamily="2" charset="2"/>
                <a:buChar char="§"/>
                <a:tabLst/>
                <a:defRPr/>
              </a:pPr>
              <a:r>
                <a:rPr kumimoji="0" lang="en-US" altLang="en-US" sz="32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in practice: </a:t>
              </a:r>
              <a:r>
                <a:rPr kumimoji="0" lang="en-US" altLang="en-US" sz="3200"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a:t>
              </a:r>
              <a:r>
                <a:rPr kumimoji="0" lang="en-US" altLang="en-US" sz="3200" b="0" i="1" u="none" strike="noStrike" kern="0" cap="none" spc="0" normalizeH="0" baseline="-25000" noProof="0" dirty="0">
                  <a:ln>
                    <a:noFill/>
                  </a:ln>
                  <a:solidFill>
                    <a:prstClr val="black"/>
                  </a:solidFill>
                  <a:effectLst/>
                  <a:uLnTx/>
                  <a:uFillTx/>
                  <a:latin typeface="Calibri" panose="020F0502020204030204"/>
                  <a:ea typeface="ＭＳ Ｐゴシック" panose="020B0600070205080204" pitchFamily="34" charset="-128"/>
                  <a:cs typeface="+mn-cs"/>
                </a:rPr>
                <a:t>c</a:t>
              </a:r>
              <a:r>
                <a:rPr kumimoji="0" lang="en-US" altLang="en-US" sz="32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or </a:t>
              </a:r>
              <a:r>
                <a:rPr kumimoji="0" lang="en-US" altLang="en-US" sz="3200"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a:t>
              </a:r>
              <a:r>
                <a:rPr kumimoji="0" lang="en-US" altLang="en-US" sz="3200" b="0" i="1" u="none" strike="noStrike" kern="0" cap="none" spc="0" normalizeH="0" baseline="-25000" noProof="0" dirty="0">
                  <a:ln>
                    <a:noFill/>
                  </a:ln>
                  <a:solidFill>
                    <a:prstClr val="black"/>
                  </a:solidFill>
                  <a:effectLst/>
                  <a:uLnTx/>
                  <a:uFillTx/>
                  <a:latin typeface="Calibri" panose="020F0502020204030204"/>
                  <a:ea typeface="ＭＳ Ｐゴシック" panose="020B0600070205080204" pitchFamily="34" charset="-128"/>
                  <a:cs typeface="+mn-cs"/>
                </a:rPr>
                <a:t>s</a:t>
              </a:r>
              <a:r>
                <a:rPr kumimoji="0" lang="en-US" altLang="en-US" sz="32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is often bottleneck</a:t>
              </a:r>
            </a:p>
            <a:p>
              <a:pPr marL="342900" marR="0" lvl="0" indent="-342900" algn="l" defTabSz="914400" rtl="0" eaLnBrk="1" fontAlgn="base" latinLnBrk="0" hangingPunct="1">
                <a:lnSpc>
                  <a:spcPct val="85000"/>
                </a:lnSpc>
                <a:spcBef>
                  <a:spcPct val="20000"/>
                </a:spcBef>
                <a:spcAft>
                  <a:spcPct val="0"/>
                </a:spcAft>
                <a:buClr>
                  <a:srgbClr val="000090"/>
                </a:buClr>
                <a:buSzPct val="100000"/>
                <a:buFont typeface="Wingdings" pitchFamily="2" charset="2"/>
                <a:buChar char="§"/>
                <a:tabLst/>
                <a:defRPr/>
              </a:pPr>
              <a:r>
                <a:rPr lang="en-US" altLang="zh-CN" sz="3200" kern="0" dirty="0">
                  <a:solidFill>
                    <a:prstClr val="black"/>
                  </a:solidFill>
                  <a:latin typeface="Calibri" panose="020F0502020204030204"/>
                  <a:ea typeface="ＭＳ Ｐゴシック" panose="020B0600070205080204" pitchFamily="34" charset="-128"/>
                </a:rPr>
                <a:t>Link utilization</a:t>
              </a:r>
              <a:r>
                <a:rPr lang="en-GB" altLang="zh-CN" sz="3200" kern="0" dirty="0">
                  <a:solidFill>
                    <a:prstClr val="black"/>
                  </a:solidFill>
                  <a:latin typeface="Calibri" panose="020F0502020204030204"/>
                  <a:ea typeface="ＭＳ Ｐゴシック" panose="020B0600070205080204" pitchFamily="34" charset="-128"/>
                </a:rPr>
                <a:t>: used bandwidth/available bandwidth. For the three links:</a:t>
              </a:r>
            </a:p>
            <a:p>
              <a:pPr lvl="1" indent="-342900" eaLnBrk="1" hangingPunct="1">
                <a:buSzPct val="100000"/>
                <a:buFont typeface="Wingdings" pitchFamily="2" charset="2"/>
                <a:buChar char="§"/>
                <a:defRPr/>
              </a:pPr>
              <a:r>
                <a:rPr kumimoji="0" lang="en-US" altLang="en-US"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min(</a:t>
              </a:r>
              <a:r>
                <a:rPr kumimoji="0" lang="en-US" altLang="en-US" b="0" i="1" u="none" strike="noStrike" kern="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R</a:t>
              </a:r>
              <a:r>
                <a:rPr kumimoji="0" lang="en-US" altLang="en-US" b="0" i="1" u="none" strike="noStrike" kern="0" cap="none" spc="0" normalizeH="0" baseline="-25000" noProof="0" dirty="0" err="1">
                  <a:ln>
                    <a:noFill/>
                  </a:ln>
                  <a:solidFill>
                    <a:prstClr val="black"/>
                  </a:solidFill>
                  <a:effectLst/>
                  <a:uLnTx/>
                  <a:uFillTx/>
                  <a:latin typeface="Calibri" panose="020F0502020204030204"/>
                  <a:ea typeface="ＭＳ Ｐゴシック" panose="020B0600070205080204" pitchFamily="34" charset="-128"/>
                  <a:cs typeface="+mn-cs"/>
                </a:rPr>
                <a:t>c</a:t>
              </a:r>
              <a:r>
                <a:rPr kumimoji="0" lang="en-US" altLang="en-US" b="0" i="1" u="none" strike="noStrike" kern="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,R</a:t>
              </a:r>
              <a:r>
                <a:rPr kumimoji="0" lang="en-US" altLang="en-US" b="0" i="1" u="none" strike="noStrike" kern="0" cap="none" spc="0" normalizeH="0" baseline="-25000" noProof="0" dirty="0" err="1">
                  <a:ln>
                    <a:noFill/>
                  </a:ln>
                  <a:solidFill>
                    <a:prstClr val="black"/>
                  </a:solidFill>
                  <a:effectLst/>
                  <a:uLnTx/>
                  <a:uFillTx/>
                  <a:latin typeface="Calibri" panose="020F0502020204030204"/>
                  <a:ea typeface="ＭＳ Ｐゴシック" panose="020B0600070205080204" pitchFamily="34" charset="-128"/>
                  <a:cs typeface="+mn-cs"/>
                </a:rPr>
                <a:t>s</a:t>
              </a:r>
              <a:r>
                <a:rPr kumimoji="0" lang="en-US" altLang="en-US" b="0" i="1" u="none" strike="noStrike" kern="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,R</a:t>
              </a:r>
              <a:r>
                <a:rPr kumimoji="0" lang="en-US" altLang="en-US"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/10)/</a:t>
              </a:r>
              <a:r>
                <a:rPr kumimoji="0" lang="en-US" altLang="en-US" sz="2400"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a:t>
              </a:r>
              <a:r>
                <a:rPr kumimoji="0" lang="en-US" altLang="en-US" sz="2400" b="0" i="1" u="none" strike="noStrike" kern="0" cap="none" spc="0" normalizeH="0" baseline="-25000" noProof="0" dirty="0">
                  <a:ln>
                    <a:noFill/>
                  </a:ln>
                  <a:solidFill>
                    <a:prstClr val="black"/>
                  </a:solidFill>
                  <a:effectLst/>
                  <a:uLnTx/>
                  <a:uFillTx/>
                  <a:latin typeface="Calibri" panose="020F0502020204030204"/>
                  <a:ea typeface="ＭＳ Ｐゴシック" panose="020B0600070205080204" pitchFamily="34" charset="-128"/>
                  <a:cs typeface="+mn-cs"/>
                </a:rPr>
                <a:t>s</a:t>
              </a:r>
            </a:p>
            <a:p>
              <a:pPr lvl="1" indent="-342900" eaLnBrk="1" hangingPunct="1">
                <a:buSzPct val="100000"/>
                <a:buFont typeface="Wingdings" pitchFamily="2" charset="2"/>
                <a:buChar char="§"/>
                <a:defRPr/>
              </a:pPr>
              <a:r>
                <a:rPr kumimoji="0" lang="en-US" altLang="en-US"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min(</a:t>
              </a:r>
              <a:r>
                <a:rPr kumimoji="0" lang="en-US" altLang="en-US" b="0" i="1" u="none" strike="noStrike" kern="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R</a:t>
              </a:r>
              <a:r>
                <a:rPr kumimoji="0" lang="en-US" altLang="en-US" b="0" i="1" u="none" strike="noStrike" kern="0" cap="none" spc="0" normalizeH="0" baseline="-25000" noProof="0" dirty="0" err="1">
                  <a:ln>
                    <a:noFill/>
                  </a:ln>
                  <a:solidFill>
                    <a:prstClr val="black"/>
                  </a:solidFill>
                  <a:effectLst/>
                  <a:uLnTx/>
                  <a:uFillTx/>
                  <a:latin typeface="Calibri" panose="020F0502020204030204"/>
                  <a:ea typeface="ＭＳ Ｐゴシック" panose="020B0600070205080204" pitchFamily="34" charset="-128"/>
                  <a:cs typeface="+mn-cs"/>
                </a:rPr>
                <a:t>c</a:t>
              </a:r>
              <a:r>
                <a:rPr kumimoji="0" lang="en-US" altLang="en-US" b="0" i="1" u="none" strike="noStrike" kern="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,R</a:t>
              </a:r>
              <a:r>
                <a:rPr kumimoji="0" lang="en-US" altLang="en-US" b="0" i="1" u="none" strike="noStrike" kern="0" cap="none" spc="0" normalizeH="0" baseline="-25000" noProof="0" dirty="0" err="1">
                  <a:ln>
                    <a:noFill/>
                  </a:ln>
                  <a:solidFill>
                    <a:prstClr val="black"/>
                  </a:solidFill>
                  <a:effectLst/>
                  <a:uLnTx/>
                  <a:uFillTx/>
                  <a:latin typeface="Calibri" panose="020F0502020204030204"/>
                  <a:ea typeface="ＭＳ Ｐゴシック" panose="020B0600070205080204" pitchFamily="34" charset="-128"/>
                  <a:cs typeface="+mn-cs"/>
                </a:rPr>
                <a:t>s</a:t>
              </a:r>
              <a:r>
                <a:rPr kumimoji="0" lang="en-US" altLang="en-US" b="0" i="1" u="none" strike="noStrike" kern="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,R</a:t>
              </a:r>
              <a:r>
                <a:rPr kumimoji="0" lang="en-US" altLang="en-US"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t>
              </a:r>
              <a:r>
                <a:rPr lang="en-US" altLang="en-US" i="1" kern="0" dirty="0">
                  <a:solidFill>
                    <a:prstClr val="black"/>
                  </a:solidFill>
                  <a:latin typeface="Calibri" panose="020F0502020204030204"/>
                  <a:ea typeface="ＭＳ Ｐゴシック" panose="020B0600070205080204" pitchFamily="34" charset="-128"/>
                </a:rPr>
                <a:t>10)/</a:t>
              </a:r>
              <a:r>
                <a:rPr kumimoji="0" lang="en-US" altLang="en-US" sz="2400"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a:t>
              </a:r>
              <a:r>
                <a:rPr lang="en-US" altLang="en-US" sz="2400" i="1" kern="0" dirty="0">
                  <a:solidFill>
                    <a:prstClr val="black"/>
                  </a:solidFill>
                  <a:latin typeface="Calibri" panose="020F0502020204030204"/>
                  <a:ea typeface="ＭＳ Ｐゴシック" panose="020B0600070205080204" pitchFamily="34" charset="-128"/>
                </a:rPr>
                <a:t>10)</a:t>
              </a:r>
              <a:endParaRPr lang="en-US" altLang="en-US" i="1" kern="0" dirty="0">
                <a:solidFill>
                  <a:prstClr val="black"/>
                </a:solidFill>
                <a:latin typeface="Calibri" panose="020F0502020204030204"/>
                <a:ea typeface="ＭＳ Ｐゴシック" panose="020B0600070205080204" pitchFamily="34" charset="-128"/>
              </a:endParaRPr>
            </a:p>
            <a:p>
              <a:pPr lvl="1" indent="-342900" eaLnBrk="1" hangingPunct="1">
                <a:buSzPct val="100000"/>
                <a:buFont typeface="Wingdings" pitchFamily="2" charset="2"/>
                <a:buChar char="§"/>
                <a:defRPr/>
              </a:pPr>
              <a:r>
                <a:rPr kumimoji="0" lang="en-US" altLang="en-US"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min(</a:t>
              </a:r>
              <a:r>
                <a:rPr kumimoji="0" lang="en-US" altLang="en-US" b="0" i="1" u="none" strike="noStrike" kern="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R</a:t>
              </a:r>
              <a:r>
                <a:rPr kumimoji="0" lang="en-US" altLang="en-US" b="0" i="1" u="none" strike="noStrike" kern="0" cap="none" spc="0" normalizeH="0" baseline="-25000" noProof="0" dirty="0" err="1">
                  <a:ln>
                    <a:noFill/>
                  </a:ln>
                  <a:solidFill>
                    <a:prstClr val="black"/>
                  </a:solidFill>
                  <a:effectLst/>
                  <a:uLnTx/>
                  <a:uFillTx/>
                  <a:latin typeface="Calibri" panose="020F0502020204030204"/>
                  <a:ea typeface="ＭＳ Ｐゴシック" panose="020B0600070205080204" pitchFamily="34" charset="-128"/>
                  <a:cs typeface="+mn-cs"/>
                </a:rPr>
                <a:t>c</a:t>
              </a:r>
              <a:r>
                <a:rPr kumimoji="0" lang="en-US" altLang="en-US" b="0" i="1" u="none" strike="noStrike" kern="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,R</a:t>
              </a:r>
              <a:r>
                <a:rPr kumimoji="0" lang="en-US" altLang="en-US" b="0" i="1" u="none" strike="noStrike" kern="0" cap="none" spc="0" normalizeH="0" baseline="-25000" noProof="0" dirty="0" err="1">
                  <a:ln>
                    <a:noFill/>
                  </a:ln>
                  <a:solidFill>
                    <a:prstClr val="black"/>
                  </a:solidFill>
                  <a:effectLst/>
                  <a:uLnTx/>
                  <a:uFillTx/>
                  <a:latin typeface="Calibri" panose="020F0502020204030204"/>
                  <a:ea typeface="ＭＳ Ｐゴシック" panose="020B0600070205080204" pitchFamily="34" charset="-128"/>
                  <a:cs typeface="+mn-cs"/>
                </a:rPr>
                <a:t>s</a:t>
              </a:r>
              <a:r>
                <a:rPr kumimoji="0" lang="en-US" altLang="en-US" b="0" i="1" u="none" strike="noStrike" kern="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,R</a:t>
              </a:r>
              <a:r>
                <a:rPr kumimoji="0" lang="en-US" altLang="en-US"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t>
              </a:r>
              <a:r>
                <a:rPr lang="en-US" altLang="en-US" i="1" kern="0" dirty="0">
                  <a:solidFill>
                    <a:prstClr val="black"/>
                  </a:solidFill>
                  <a:latin typeface="Calibri" panose="020F0502020204030204"/>
                  <a:ea typeface="ＭＳ Ｐゴシック" panose="020B0600070205080204" pitchFamily="34" charset="-128"/>
                </a:rPr>
                <a:t>10)/</a:t>
              </a:r>
              <a:r>
                <a:rPr kumimoji="0" lang="en-US" altLang="en-US" sz="2400"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a:t>
              </a:r>
              <a:r>
                <a:rPr lang="en-US" altLang="en-US" i="1" kern="0" baseline="-25000" dirty="0">
                  <a:solidFill>
                    <a:prstClr val="black"/>
                  </a:solidFill>
                  <a:latin typeface="Calibri" panose="020F0502020204030204"/>
                  <a:ea typeface="ＭＳ Ｐゴシック" panose="020B0600070205080204" pitchFamily="34" charset="-128"/>
                </a:rPr>
                <a:t>c</a:t>
              </a:r>
              <a:endParaRPr kumimoji="0" lang="en-US" altLang="en-US"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757" name="TextBox 1">
              <a:extLst>
                <a:ext uri="{FF2B5EF4-FFF2-40B4-BE49-F238E27FC236}">
                  <a16:creationId xmlns:a16="http://schemas.microsoft.com/office/drawing/2014/main" id="{DA9B1A1A-980B-A04A-99EA-7721056B3929}"/>
                </a:ext>
              </a:extLst>
            </p:cNvPr>
            <p:cNvSpPr txBox="1">
              <a:spLocks noChangeArrowheads="1"/>
            </p:cNvSpPr>
            <p:nvPr/>
          </p:nvSpPr>
          <p:spPr bwMode="auto">
            <a:xfrm>
              <a:off x="1072914" y="6763727"/>
              <a:ext cx="450691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rPr>
                <a:t>* Check out the online interactive exercises for more examples: h</a:t>
              </a:r>
              <a:r>
                <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rPr>
                <a:t>ttp://gaia.cs.umass.edu/kurose_ross/</a:t>
              </a:r>
            </a:p>
          </p:txBody>
        </p:sp>
      </p:grpSp>
      <p:sp>
        <p:nvSpPr>
          <p:cNvPr id="161" name="Slide Number Placeholder 5">
            <a:extLst>
              <a:ext uri="{FF2B5EF4-FFF2-40B4-BE49-F238E27FC236}">
                <a16:creationId xmlns:a16="http://schemas.microsoft.com/office/drawing/2014/main" id="{B3D70443-F3EE-CE47-AEBC-12DE161B9412}"/>
              </a:ext>
            </a:extLst>
          </p:cNvPr>
          <p:cNvSpPr>
            <a:spLocks noGrp="1"/>
          </p:cNvSpPr>
          <p:nvPr>
            <p:ph type="sldNum" sz="quarter" idx="4"/>
          </p:nvPr>
        </p:nvSpPr>
        <p:spPr>
          <a:xfrm>
            <a:off x="9219616" y="6443089"/>
            <a:ext cx="2743200" cy="365125"/>
          </a:xfrm>
        </p:spPr>
        <p:txBody>
          <a:bodyPr/>
          <a:lstStyle/>
          <a:p>
            <a:r>
              <a:rPr lang="en-US" dirty="0"/>
              <a:t>Introduction: 1-</a:t>
            </a:r>
            <a:fld id="{C4204591-24BD-A542-B9D5-F8D8A88D2FEE}" type="slidenum">
              <a:rPr lang="en-US" smtClean="0"/>
              <a:pPr/>
              <a:t>8</a:t>
            </a:fld>
            <a:endParaRPr lang="en-US" dirty="0"/>
          </a:p>
        </p:txBody>
      </p:sp>
      <p:sp>
        <p:nvSpPr>
          <p:cNvPr id="5" name="TextBox 4">
            <a:extLst>
              <a:ext uri="{FF2B5EF4-FFF2-40B4-BE49-F238E27FC236}">
                <a16:creationId xmlns:a16="http://schemas.microsoft.com/office/drawing/2014/main" id="{B93494E6-9E57-C6FF-B766-7E30BC6D7AF1}"/>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4212891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914B2-C161-4BFE-80A6-71DC7F5DA392}"/>
              </a:ext>
            </a:extLst>
          </p:cNvPr>
          <p:cNvSpPr>
            <a:spLocks noGrp="1"/>
          </p:cNvSpPr>
          <p:nvPr>
            <p:ph type="title"/>
          </p:nvPr>
        </p:nvSpPr>
        <p:spPr>
          <a:xfrm>
            <a:off x="838200" y="451821"/>
            <a:ext cx="5981700" cy="894622"/>
          </a:xfrm>
        </p:spPr>
        <p:txBody>
          <a:bodyPr>
            <a:normAutofit fontScale="90000"/>
          </a:bodyPr>
          <a:lstStyle/>
          <a:p>
            <a:r>
              <a:rPr lang="en-US" sz="4400" dirty="0"/>
              <a:t>Midterm Question </a:t>
            </a:r>
            <a:r>
              <a:rPr lang="en-US" dirty="0"/>
              <a:t>1.4-01a</a:t>
            </a:r>
          </a:p>
        </p:txBody>
      </p:sp>
      <p:sp>
        <p:nvSpPr>
          <p:cNvPr id="3" name="Content Placeholder 2">
            <a:extLst>
              <a:ext uri="{FF2B5EF4-FFF2-40B4-BE49-F238E27FC236}">
                <a16:creationId xmlns:a16="http://schemas.microsoft.com/office/drawing/2014/main" id="{14A8C199-202B-428F-BCFF-DE6A5AABCDCD}"/>
              </a:ext>
            </a:extLst>
          </p:cNvPr>
          <p:cNvSpPr>
            <a:spLocks noGrp="1"/>
          </p:cNvSpPr>
          <p:nvPr>
            <p:ph sz="half" idx="1"/>
          </p:nvPr>
        </p:nvSpPr>
        <p:spPr/>
        <p:txBody>
          <a:bodyPr>
            <a:normAutofit fontScale="77500" lnSpcReduction="20000"/>
          </a:bodyPr>
          <a:lstStyle/>
          <a:p>
            <a:r>
              <a:rPr lang="en-US" dirty="0"/>
              <a:t>1.4-01a. Performance: Delay. Consider the network shown in the figure below, with three links, each with a transmission rate of 1 Mbps, and a propagation delay of 1 msec per link. Assume the length of a packet is 1000 bits.</a:t>
            </a:r>
          </a:p>
          <a:p>
            <a:r>
              <a:rPr lang="en-US" dirty="0"/>
              <a:t>What is the end-end delay of a packet from when it first begins transmission on link 1, until is it received in full by the server at the end of link 3.  You can assume that queueing delays and packet processing delays are zero, but make sure you include packet transmission time delay on all links. Assume store-and forward packet transmission.</a:t>
            </a:r>
          </a:p>
        </p:txBody>
      </p:sp>
      <p:sp>
        <p:nvSpPr>
          <p:cNvPr id="4" name="Content Placeholder 3">
            <a:extLst>
              <a:ext uri="{FF2B5EF4-FFF2-40B4-BE49-F238E27FC236}">
                <a16:creationId xmlns:a16="http://schemas.microsoft.com/office/drawing/2014/main" id="{12DEC841-A29A-4EB9-8C03-6AF7348C59F1}"/>
              </a:ext>
            </a:extLst>
          </p:cNvPr>
          <p:cNvSpPr>
            <a:spLocks noGrp="1"/>
          </p:cNvSpPr>
          <p:nvPr>
            <p:ph sz="half" idx="2"/>
          </p:nvPr>
        </p:nvSpPr>
        <p:spPr>
          <a:xfrm>
            <a:off x="6172200" y="2514600"/>
            <a:ext cx="5181600" cy="3662362"/>
          </a:xfrm>
        </p:spPr>
        <p:txBody>
          <a:bodyPr>
            <a:normAutofit fontScale="77500" lnSpcReduction="20000"/>
          </a:bodyPr>
          <a:lstStyle/>
          <a:p>
            <a:r>
              <a:rPr lang="en-US" dirty="0"/>
              <a:t>Each link has transmission delay 1000 bits/1 Mbps = 1ms. So each link has total delay of transmission + propagation = 1+1=2 </a:t>
            </a:r>
            <a:r>
              <a:rPr lang="en-US" dirty="0" err="1"/>
              <a:t>ms.</a:t>
            </a:r>
            <a:endParaRPr lang="en-US" dirty="0"/>
          </a:p>
          <a:p>
            <a:r>
              <a:rPr lang="en-US" dirty="0"/>
              <a:t>For the three links, the total delay = 2 + 2 + 2 = 6 </a:t>
            </a:r>
            <a:r>
              <a:rPr lang="en-US" dirty="0" err="1"/>
              <a:t>ms.</a:t>
            </a:r>
            <a:r>
              <a:rPr lang="en-US" dirty="0"/>
              <a:t> `</a:t>
            </a:r>
          </a:p>
        </p:txBody>
      </p:sp>
      <p:sp>
        <p:nvSpPr>
          <p:cNvPr id="5" name="Slide Number Placeholder 4">
            <a:extLst>
              <a:ext uri="{FF2B5EF4-FFF2-40B4-BE49-F238E27FC236}">
                <a16:creationId xmlns:a16="http://schemas.microsoft.com/office/drawing/2014/main" id="{1D0B0DF4-D0B4-4369-972D-BE8AFA559C49}"/>
              </a:ext>
            </a:extLst>
          </p:cNvPr>
          <p:cNvSpPr>
            <a:spLocks noGrp="1"/>
          </p:cNvSpPr>
          <p:nvPr>
            <p:ph type="sldNum" sz="quarter" idx="4"/>
          </p:nvPr>
        </p:nvSpPr>
        <p:spPr/>
        <p:txBody>
          <a:bodyPr/>
          <a:lstStyle/>
          <a:p>
            <a:r>
              <a:rPr lang="en-US"/>
              <a:t>Introduction: 1-</a:t>
            </a:r>
            <a:fld id="{C4204591-24BD-A542-B9D5-F8D8A88D2FEE}" type="slidenum">
              <a:rPr lang="en-US" smtClean="0"/>
              <a:pPr/>
              <a:t>9</a:t>
            </a:fld>
            <a:endParaRPr lang="en-US" dirty="0"/>
          </a:p>
        </p:txBody>
      </p:sp>
      <p:pic>
        <p:nvPicPr>
          <p:cNvPr id="6" name="Picture 5">
            <a:extLst>
              <a:ext uri="{FF2B5EF4-FFF2-40B4-BE49-F238E27FC236}">
                <a16:creationId xmlns:a16="http://schemas.microsoft.com/office/drawing/2014/main" id="{DF20A3C5-C68E-4D7F-9BC3-42DE800C88DC}"/>
              </a:ext>
            </a:extLst>
          </p:cNvPr>
          <p:cNvPicPr>
            <a:picLocks noChangeAspect="1"/>
          </p:cNvPicPr>
          <p:nvPr/>
        </p:nvPicPr>
        <p:blipFill>
          <a:blip r:embed="rId2"/>
          <a:stretch>
            <a:fillRect/>
          </a:stretch>
        </p:blipFill>
        <p:spPr>
          <a:xfrm>
            <a:off x="6019800" y="1020177"/>
            <a:ext cx="6038850" cy="1345288"/>
          </a:xfrm>
          <a:prstGeom prst="rect">
            <a:avLst/>
          </a:prstGeom>
        </p:spPr>
      </p:pic>
    </p:spTree>
    <p:extLst>
      <p:ext uri="{BB962C8B-B14F-4D97-AF65-F5344CB8AC3E}">
        <p14:creationId xmlns:p14="http://schemas.microsoft.com/office/powerpoint/2010/main" val="16605820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13b610e-d3b5-490f-b165-988100e8232a}" enabled="1" method="Standard" siteId="{5a4ba6f9-f531-4f32-9467-398f19e69de4}" contentBits="1" removed="0"/>
</clbl:labelList>
</file>

<file path=docProps/app.xml><?xml version="1.0" encoding="utf-8"?>
<Properties xmlns="http://schemas.openxmlformats.org/officeDocument/2006/extended-properties" xmlns:vt="http://schemas.openxmlformats.org/officeDocument/2006/docPropsVTypes">
  <TotalTime>8486</TotalTime>
  <Words>3198</Words>
  <Application>Microsoft Office PowerPoint</Application>
  <PresentationFormat>Widescreen</PresentationFormat>
  <Paragraphs>429</Paragraphs>
  <Slides>28</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ＭＳ Ｐゴシック</vt:lpstr>
      <vt:lpstr>Arial</vt:lpstr>
      <vt:lpstr>Calibri</vt:lpstr>
      <vt:lpstr>Comic Sans MS</vt:lpstr>
      <vt:lpstr>Gill Sans MT</vt:lpstr>
      <vt:lpstr>Symbol</vt:lpstr>
      <vt:lpstr>Times New Roman</vt:lpstr>
      <vt:lpstr>Wingdings</vt:lpstr>
      <vt:lpstr>Office Theme</vt:lpstr>
      <vt:lpstr>PowerPoint Presentation</vt:lpstr>
      <vt:lpstr>Chapter 1: roadmap</vt:lpstr>
      <vt:lpstr>How do packet delay and loss occur?</vt:lpstr>
      <vt:lpstr>Packet delay: four sources</vt:lpstr>
      <vt:lpstr>Packet delay: four sources</vt:lpstr>
      <vt:lpstr>Throughput</vt:lpstr>
      <vt:lpstr>Throughput</vt:lpstr>
      <vt:lpstr>Throughput: network scenario</vt:lpstr>
      <vt:lpstr>Midterm Question 1.4-01a</vt:lpstr>
      <vt:lpstr>Midterm Question 1.4-01b</vt:lpstr>
      <vt:lpstr>Midterm Question 1.4-01c</vt:lpstr>
      <vt:lpstr>Midterm Question 1.4-01c</vt:lpstr>
      <vt:lpstr>Midterm Question 1.4-01d </vt:lpstr>
      <vt:lpstr>Midterm Question 1.4-01e </vt:lpstr>
      <vt:lpstr>Midterm Question 1.4-01e variation </vt:lpstr>
      <vt:lpstr>Midterm Question 1.4-02a</vt:lpstr>
      <vt:lpstr>Midterm Question 1.4-02b</vt:lpstr>
      <vt:lpstr>Midterm Question 1.4-02c</vt:lpstr>
      <vt:lpstr>Midterm Question 1.4-02d</vt:lpstr>
      <vt:lpstr>Network layer: “data plane” roadmap</vt:lpstr>
      <vt:lpstr>Packet Scheduling: FCFS</vt:lpstr>
      <vt:lpstr>Scheduling policies: priority</vt:lpstr>
      <vt:lpstr>Scheduling policies: round robin</vt:lpstr>
      <vt:lpstr>Scheduling policies: weighted fair queueing</vt:lpstr>
      <vt:lpstr>Quiz 1 4.2-7</vt:lpstr>
      <vt:lpstr>Quiz 1 4.2-7a FCFS Scheduling</vt:lpstr>
      <vt:lpstr>Quiz 1 4.2-7b Priority Scheduling</vt:lpstr>
      <vt:lpstr>Quiz 1 4.2-7c Round Robin Scheduling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Kurose</dc:creator>
  <cp:lastModifiedBy>Zonghua Gu</cp:lastModifiedBy>
  <cp:revision>214</cp:revision>
  <dcterms:created xsi:type="dcterms:W3CDTF">2020-01-18T07:24:59Z</dcterms:created>
  <dcterms:modified xsi:type="dcterms:W3CDTF">2024-10-21T23:47:01Z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HeaderLocations">
    <vt:lpwstr>Office Theme:5</vt:lpwstr>
  </property>
  <property fmtid="{D5CDD505-2E9C-101B-9397-08002B2CF9AE}" pid="3" name="ClassificationContentMarkingHeaderText">
    <vt:lpwstr>Begränsad delning</vt:lpwstr>
  </property>
</Properties>
</file>