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2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9252"/>
    <p:restoredTop sz="87320" autoAdjust="0"/>
  </p:normalViewPr>
  <p:slideViewPr>
    <p:cSldViewPr snapToGrid="0" snapToObjects="1">
      <p:cViewPr varScale="1">
        <p:scale>
          <a:sx n="72" d="100"/>
          <a:sy n="72" d="100"/>
        </p:scale>
        <p:origin x="446" y="43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10/20/2024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0599D-F0E7-BDC1-F33C-D3406086AD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11363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E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0EFCCC-6E94-A751-BD4A-642390B39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F88A8-3D13-D151-9BA5-4E73793C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/>
              <a:t>Round Robin Scheduling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3215-E3BC-E749-892C-B9DAC9FB6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0DB94459-7371-DEEA-CA3B-E9C0A4C97DF4}"/>
              </a:ext>
            </a:extLst>
          </p:cNvPr>
          <p:cNvSpPr txBox="1">
            <a:spLocks/>
          </p:cNvSpPr>
          <p:nvPr/>
        </p:nvSpPr>
        <p:spPr>
          <a:xfrm>
            <a:off x="6338390" y="782635"/>
            <a:ext cx="5282673" cy="594777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Assume a round-robin scheduling cycle begins with </a:t>
            </a:r>
            <a:r>
              <a:rPr lang="en-GB" dirty="0">
                <a:solidFill>
                  <a:srgbClr val="00B050"/>
                </a:solidFill>
              </a:rPr>
              <a:t>green</a:t>
            </a:r>
            <a:r>
              <a:rPr lang="en-GB" dirty="0"/>
              <a:t> packets.</a:t>
            </a:r>
            <a:r>
              <a:rPr lang="en-GB" altLang="zh-CN" sz="2800" dirty="0"/>
              <a:t> i.e.,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50"/>
                </a:solidFill>
              </a:rPr>
              <a:t>green, </a:t>
            </a:r>
            <a:r>
              <a:rPr lang="en-US" altLang="zh-CN" sz="2800" dirty="0">
                <a:solidFill>
                  <a:srgbClr val="FF0000"/>
                </a:solidFill>
              </a:rPr>
              <a:t>red</a:t>
            </a:r>
            <a:r>
              <a:rPr lang="en-US" altLang="zh-CN" sz="2800" dirty="0"/>
              <a:t>) in each round</a:t>
            </a:r>
          </a:p>
          <a:p>
            <a:r>
              <a:rPr lang="en-US" altLang="zh-CN" sz="2800" dirty="0"/>
              <a:t>Time 0: </a:t>
            </a:r>
            <a:r>
              <a:rPr lang="en-US" altLang="zh-CN" sz="2800" dirty="0">
                <a:solidFill>
                  <a:srgbClr val="FF0000"/>
                </a:solidFill>
              </a:rPr>
              <a:t>1, 2 </a:t>
            </a:r>
            <a:r>
              <a:rPr lang="en-US" altLang="zh-CN" sz="2800" dirty="0"/>
              <a:t>in queue, transmit 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round of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green,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). Since there is no green packet ready, this round is (</a:t>
            </a:r>
            <a:r>
              <a:rPr lang="en-US" altLang="zh-CN" sz="2400" dirty="0">
                <a:solidFill>
                  <a:srgbClr val="00B050"/>
                </a:solidFill>
              </a:rPr>
              <a:t>null,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 </a:t>
            </a:r>
            <a:endParaRPr lang="en-US" altLang="zh-CN" dirty="0"/>
          </a:p>
          <a:p>
            <a:r>
              <a:rPr lang="en-US" altLang="zh-CN" sz="2800" dirty="0"/>
              <a:t>Time 1: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chemeClr val="accent6"/>
                </a:solidFill>
              </a:rPr>
              <a:t>3</a:t>
            </a:r>
            <a:r>
              <a:rPr lang="en-US" altLang="zh-CN" sz="2800" dirty="0"/>
              <a:t> in queue, transmit </a:t>
            </a:r>
            <a:r>
              <a:rPr lang="en-US" altLang="zh-CN" sz="2800" dirty="0">
                <a:solidFill>
                  <a:schemeClr val="accent6"/>
                </a:solidFill>
              </a:rPr>
              <a:t>3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dirty="0"/>
              <a:t>2</a:t>
            </a:r>
            <a:r>
              <a:rPr lang="en-US" altLang="zh-CN" baseline="30000" dirty="0"/>
              <a:t>nd</a:t>
            </a:r>
            <a:r>
              <a:rPr lang="en-US" altLang="zh-CN" dirty="0"/>
              <a:t> </a:t>
            </a:r>
            <a:r>
              <a:rPr lang="en-US" altLang="zh-CN" sz="2100" dirty="0"/>
              <a:t>round of (</a:t>
            </a:r>
            <a:r>
              <a:rPr lang="en-US" altLang="zh-CN" sz="2100" dirty="0">
                <a:solidFill>
                  <a:srgbClr val="00B050"/>
                </a:solidFill>
              </a:rPr>
              <a:t>green, </a:t>
            </a:r>
            <a:r>
              <a:rPr lang="en-US" altLang="zh-CN" sz="2100" dirty="0">
                <a:solidFill>
                  <a:srgbClr val="FF0000"/>
                </a:solidFill>
              </a:rPr>
              <a:t>red</a:t>
            </a:r>
            <a:r>
              <a:rPr lang="en-US" altLang="zh-CN" sz="2100" dirty="0"/>
              <a:t>)</a:t>
            </a:r>
          </a:p>
          <a:p>
            <a:r>
              <a:rPr lang="en-US" altLang="zh-CN" sz="2800" dirty="0"/>
              <a:t>Time 2: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en-US" altLang="zh-CN" sz="2800" dirty="0">
                <a:solidFill>
                  <a:schemeClr val="accent6"/>
                </a:solidFill>
              </a:rPr>
              <a:t>. 4 </a:t>
            </a:r>
            <a:r>
              <a:rPr lang="en-US" altLang="zh-CN" sz="2800" dirty="0"/>
              <a:t>in queue, transmit </a:t>
            </a:r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en-US" altLang="zh-CN" sz="2800" dirty="0"/>
          </a:p>
          <a:p>
            <a:pPr lvl="1"/>
            <a:r>
              <a:rPr lang="en-US" altLang="zh-CN" sz="2500" dirty="0"/>
              <a:t>2</a:t>
            </a:r>
            <a:r>
              <a:rPr lang="en-US" altLang="zh-CN" sz="2500" baseline="30000" dirty="0"/>
              <a:t>nd</a:t>
            </a:r>
            <a:r>
              <a:rPr lang="en-US" altLang="zh-CN" sz="2500" dirty="0"/>
              <a:t> round of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50"/>
                </a:solidFill>
              </a:rPr>
              <a:t>green, </a:t>
            </a:r>
            <a:r>
              <a:rPr lang="en-US" altLang="zh-CN" sz="2800" dirty="0">
                <a:solidFill>
                  <a:srgbClr val="FF0000"/>
                </a:solidFill>
              </a:rPr>
              <a:t>red</a:t>
            </a:r>
            <a:r>
              <a:rPr lang="en-US" altLang="zh-CN" sz="2800" dirty="0"/>
              <a:t>)</a:t>
            </a:r>
            <a:endParaRPr lang="en-US" altLang="zh-CN" sz="2500" dirty="0"/>
          </a:p>
          <a:p>
            <a:r>
              <a:rPr lang="en-US" altLang="zh-CN" sz="2800" dirty="0"/>
              <a:t>Time 3: 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en-US" altLang="zh-CN" sz="2800" dirty="0"/>
              <a:t> in queue, transmit </a:t>
            </a:r>
            <a:r>
              <a:rPr lang="en-US" altLang="zh-CN" sz="2800" dirty="0">
                <a:solidFill>
                  <a:srgbClr val="00B050"/>
                </a:solidFill>
              </a:rPr>
              <a:t>4</a:t>
            </a:r>
          </a:p>
          <a:p>
            <a:pPr lvl="1"/>
            <a:r>
              <a:rPr lang="en-US" altLang="zh-CN" sz="2500" dirty="0"/>
              <a:t>3</a:t>
            </a:r>
            <a:r>
              <a:rPr lang="en-US" altLang="zh-CN" sz="2500" baseline="30000" dirty="0"/>
              <a:t>rd</a:t>
            </a:r>
            <a:r>
              <a:rPr lang="en-US" altLang="zh-CN" sz="2500" dirty="0"/>
              <a:t> round of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green,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</a:t>
            </a:r>
            <a:endParaRPr lang="en-US" altLang="zh-CN" sz="2500" dirty="0"/>
          </a:p>
          <a:p>
            <a:r>
              <a:rPr lang="en-US" altLang="zh-CN" sz="2800" dirty="0"/>
              <a:t>Time 4: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  <a:r>
              <a:rPr lang="en-US" altLang="zh-CN" sz="2800" dirty="0"/>
              <a:t> in queue, transmit </a:t>
            </a:r>
            <a:r>
              <a:rPr lang="en-US" altLang="zh-CN" sz="2800" dirty="0">
                <a:solidFill>
                  <a:srgbClr val="FF0000"/>
                </a:solidFill>
              </a:rPr>
              <a:t>5</a:t>
            </a:r>
          </a:p>
          <a:p>
            <a:pPr lvl="1"/>
            <a:r>
              <a:rPr lang="en-US" altLang="zh-CN" sz="2500" dirty="0"/>
              <a:t>3</a:t>
            </a:r>
            <a:r>
              <a:rPr lang="en-US" altLang="zh-CN" sz="2500" baseline="30000" dirty="0"/>
              <a:t>rd</a:t>
            </a:r>
            <a:r>
              <a:rPr lang="en-US" altLang="zh-CN" sz="2500" dirty="0"/>
              <a:t> round of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green,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</a:t>
            </a:r>
            <a:endParaRPr lang="en-US" altLang="zh-CN" sz="2500" dirty="0"/>
          </a:p>
          <a:p>
            <a:r>
              <a:rPr lang="en-US" altLang="zh-CN" sz="2800" dirty="0"/>
              <a:t>Time 6: </a:t>
            </a:r>
            <a:r>
              <a:rPr lang="en-US" altLang="zh-CN" sz="2800" dirty="0">
                <a:solidFill>
                  <a:schemeClr val="accent6"/>
                </a:solidFill>
              </a:rPr>
              <a:t>6</a:t>
            </a:r>
            <a:r>
              <a:rPr lang="en-US" altLang="zh-CN" sz="2800" dirty="0"/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r>
              <a:rPr lang="en-US" altLang="zh-CN" sz="2800" dirty="0"/>
              <a:t> in queue, transmit </a:t>
            </a:r>
            <a:r>
              <a:rPr lang="en-US" altLang="zh-CN" sz="2800" dirty="0">
                <a:solidFill>
                  <a:schemeClr val="accent6"/>
                </a:solidFill>
              </a:rPr>
              <a:t>6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lvl="1"/>
            <a:r>
              <a:rPr lang="en-US" altLang="zh-CN" sz="2500" dirty="0"/>
              <a:t>4</a:t>
            </a:r>
            <a:r>
              <a:rPr lang="en-US" altLang="zh-CN" sz="2500" baseline="30000" dirty="0"/>
              <a:t>th</a:t>
            </a:r>
            <a:r>
              <a:rPr lang="zh-CN" altLang="en-US" sz="2500" dirty="0"/>
              <a:t> </a:t>
            </a:r>
            <a:r>
              <a:rPr lang="en-US" altLang="zh-CN" sz="2500" dirty="0"/>
              <a:t>round of </a:t>
            </a: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00B050"/>
                </a:solidFill>
              </a:rPr>
              <a:t>green, </a:t>
            </a:r>
            <a:r>
              <a:rPr lang="en-US" altLang="zh-CN" sz="2800" dirty="0">
                <a:solidFill>
                  <a:srgbClr val="FF0000"/>
                </a:solidFill>
              </a:rPr>
              <a:t>red</a:t>
            </a:r>
            <a:r>
              <a:rPr lang="en-US" altLang="zh-CN" sz="2800" dirty="0"/>
              <a:t>)</a:t>
            </a:r>
            <a:endParaRPr lang="en-US" altLang="zh-CN" sz="3200" dirty="0"/>
          </a:p>
          <a:p>
            <a:r>
              <a:rPr lang="en-US" altLang="zh-CN" sz="2800" dirty="0"/>
              <a:t>Time 7: </a:t>
            </a:r>
            <a:r>
              <a:rPr lang="en-US" altLang="zh-CN" sz="2800" dirty="0">
                <a:solidFill>
                  <a:schemeClr val="accent6"/>
                </a:solidFill>
              </a:rPr>
              <a:t>7</a:t>
            </a:r>
            <a:r>
              <a:rPr lang="en-US" altLang="zh-CN" sz="2800" dirty="0"/>
              <a:t> in queue, transmit </a:t>
            </a:r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pPr lvl="1"/>
            <a:r>
              <a:rPr lang="en-US" altLang="zh-CN" sz="2500" dirty="0"/>
              <a:t>4</a:t>
            </a:r>
            <a:r>
              <a:rPr lang="en-US" altLang="zh-CN" sz="2500" baseline="30000" dirty="0"/>
              <a:t>th</a:t>
            </a:r>
            <a:r>
              <a:rPr lang="zh-CN" altLang="en-US" sz="2500" dirty="0"/>
              <a:t> </a:t>
            </a:r>
            <a:r>
              <a:rPr lang="en-US" altLang="zh-CN" sz="2500" dirty="0"/>
              <a:t>round of 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50"/>
                </a:solidFill>
              </a:rPr>
              <a:t>green, </a:t>
            </a:r>
            <a:r>
              <a:rPr lang="en-US" altLang="zh-CN" sz="2400" dirty="0">
                <a:solidFill>
                  <a:srgbClr val="FF0000"/>
                </a:solidFill>
              </a:rPr>
              <a:t>red</a:t>
            </a:r>
            <a:r>
              <a:rPr lang="en-US" altLang="zh-CN" sz="2400" dirty="0"/>
              <a:t>)</a:t>
            </a:r>
            <a:endParaRPr lang="en-US" altLang="zh-CN" sz="2500" dirty="0"/>
          </a:p>
          <a:p>
            <a:r>
              <a:rPr lang="en-US" altLang="zh-CN" dirty="0"/>
              <a:t>Summary</a:t>
            </a:r>
            <a:r>
              <a:rPr lang="en-GB" altLang="zh-CN" dirty="0"/>
              <a:t>:</a:t>
            </a:r>
            <a:endParaRPr lang="en-US" altLang="zh-CN" dirty="0"/>
          </a:p>
          <a:p>
            <a:pPr lvl="1"/>
            <a:r>
              <a:rPr lang="en-GB" dirty="0"/>
              <a:t>Time 0: </a:t>
            </a:r>
            <a:r>
              <a:rPr lang="en-US" altLang="zh-CN" dirty="0"/>
              <a:t>1</a:t>
            </a:r>
            <a:r>
              <a:rPr lang="en-US" altLang="zh-CN" baseline="30000" dirty="0"/>
              <a:t>st</a:t>
            </a:r>
            <a:r>
              <a:rPr lang="en-US" altLang="zh-CN" dirty="0"/>
              <a:t> round</a:t>
            </a:r>
            <a:r>
              <a:rPr lang="en-US" altLang="zh-CN"/>
              <a:t>: (</a:t>
            </a:r>
            <a:r>
              <a:rPr lang="en-US" altLang="zh-CN">
                <a:solidFill>
                  <a:srgbClr val="00B050"/>
                </a:solidFill>
              </a:rPr>
              <a:t>null,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en-US" altLang="zh-CN"/>
              <a:t>)</a:t>
            </a:r>
            <a:endParaRPr lang="en-US" altLang="zh-CN" dirty="0"/>
          </a:p>
          <a:p>
            <a:pPr lvl="2"/>
            <a:r>
              <a:rPr lang="en-US" altLang="zh-CN" dirty="0"/>
              <a:t>No green packets ready</a:t>
            </a:r>
          </a:p>
          <a:p>
            <a:pPr lvl="1"/>
            <a:r>
              <a:rPr lang="en-US" altLang="zh-CN" dirty="0"/>
              <a:t>Time 1-2: 2</a:t>
            </a:r>
            <a:r>
              <a:rPr lang="en-US" altLang="zh-CN" baseline="30000" dirty="0"/>
              <a:t>nd</a:t>
            </a:r>
            <a:r>
              <a:rPr lang="en-US" altLang="zh-CN" dirty="0"/>
              <a:t> round: (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Time 3-4: 3</a:t>
            </a:r>
            <a:r>
              <a:rPr lang="en-US" altLang="zh-CN" baseline="30000" dirty="0"/>
              <a:t>rd</a:t>
            </a:r>
            <a:r>
              <a:rPr lang="en-US" altLang="zh-CN" dirty="0"/>
              <a:t> round: (</a:t>
            </a:r>
            <a:r>
              <a:rPr lang="en-US" altLang="zh-CN" dirty="0">
                <a:solidFill>
                  <a:srgbClr val="00B050"/>
                </a:solidFill>
              </a:rPr>
              <a:t>4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Time 6-7: 4</a:t>
            </a:r>
            <a:r>
              <a:rPr lang="en-US" altLang="zh-CN" baseline="30000" dirty="0"/>
              <a:t>th</a:t>
            </a:r>
            <a:r>
              <a:rPr lang="en-US" altLang="zh-CN" dirty="0"/>
              <a:t> round: (</a:t>
            </a:r>
            <a:r>
              <a:rPr lang="en-US" altLang="zh-CN" dirty="0">
                <a:solidFill>
                  <a:srgbClr val="00B050"/>
                </a:solidFill>
              </a:rPr>
              <a:t>6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7</a:t>
            </a:r>
            <a:r>
              <a:rPr lang="en-US" altLang="zh-CN" dirty="0"/>
              <a:t>)</a:t>
            </a:r>
            <a:endParaRPr lang="en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CBF9A6-2CF1-08CC-4A2B-DE75BFAD9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41" y="2042562"/>
            <a:ext cx="5914663" cy="2247212"/>
          </a:xfrm>
          <a:prstGeom prst="rect">
            <a:avLst/>
          </a:prstGeom>
        </p:spPr>
      </p:pic>
      <p:sp>
        <p:nvSpPr>
          <p:cNvPr id="15" name="TextBox 75">
            <a:extLst>
              <a:ext uri="{FF2B5EF4-FFF2-40B4-BE49-F238E27FC236}">
                <a16:creationId xmlns:a16="http://schemas.microsoft.com/office/drawing/2014/main" id="{8D080530-E121-14FE-09FF-BA337ADE3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8243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6" name="TextBox 75">
            <a:extLst>
              <a:ext uri="{FF2B5EF4-FFF2-40B4-BE49-F238E27FC236}">
                <a16:creationId xmlns:a16="http://schemas.microsoft.com/office/drawing/2014/main" id="{8D2A9326-9E30-E300-6989-880F4F444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8505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7" name="TextBox 75">
            <a:extLst>
              <a:ext uri="{FF2B5EF4-FFF2-40B4-BE49-F238E27FC236}">
                <a16:creationId xmlns:a16="http://schemas.microsoft.com/office/drawing/2014/main" id="{05EB7053-0120-BCDE-AE3B-59A98CEA0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744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8" name="TextBox 75">
            <a:extLst>
              <a:ext uri="{FF2B5EF4-FFF2-40B4-BE49-F238E27FC236}">
                <a16:creationId xmlns:a16="http://schemas.microsoft.com/office/drawing/2014/main" id="{F96A05C8-0A6C-3D6B-BE1E-534C5FCF0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8954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extBox 75">
            <a:extLst>
              <a:ext uri="{FF2B5EF4-FFF2-40B4-BE49-F238E27FC236}">
                <a16:creationId xmlns:a16="http://schemas.microsoft.com/office/drawing/2014/main" id="{5BEA300F-9C26-FE3D-2369-38CC446F3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749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0" name="TextBox 75">
            <a:extLst>
              <a:ext uri="{FF2B5EF4-FFF2-40B4-BE49-F238E27FC236}">
                <a16:creationId xmlns:a16="http://schemas.microsoft.com/office/drawing/2014/main" id="{821AF001-F56E-2DA6-38F8-62DC5771D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274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7</a:t>
            </a:r>
          </a:p>
        </p:txBody>
      </p:sp>
      <p:sp>
        <p:nvSpPr>
          <p:cNvPr id="21" name="TextBox 75">
            <a:extLst>
              <a:ext uri="{FF2B5EF4-FFF2-40B4-BE49-F238E27FC236}">
                <a16:creationId xmlns:a16="http://schemas.microsoft.com/office/drawing/2014/main" id="{4ACAF4A7-8796-12B3-000F-3F1B87DEB0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7727" y="3128048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EBE68A-42FA-901A-9530-98185000CA67}"/>
              </a:ext>
            </a:extLst>
          </p:cNvPr>
          <p:cNvSpPr txBox="1"/>
          <p:nvPr/>
        </p:nvSpPr>
        <p:spPr>
          <a:xfrm>
            <a:off x="2531149" y="5094399"/>
            <a:ext cx="22002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1 3 2 4 5 7 6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7EBC661-B92C-585C-CCE3-D0B01B101388}"/>
              </a:ext>
            </a:extLst>
          </p:cNvPr>
          <p:cNvSpPr txBox="1"/>
          <p:nvPr/>
        </p:nvSpPr>
        <p:spPr>
          <a:xfrm>
            <a:off x="10156399" y="48812"/>
            <a:ext cx="1959639" cy="523220"/>
          </a:xfrm>
          <a:prstGeom prst="rect">
            <a:avLst/>
          </a:prstGeom>
          <a:ln w="3810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IMPORTANT</a:t>
            </a:r>
            <a:endParaRPr lang="en-SE" sz="2800" dirty="0"/>
          </a:p>
        </p:txBody>
      </p:sp>
      <p:sp>
        <p:nvSpPr>
          <p:cNvPr id="41" name="TextBox 75">
            <a:extLst>
              <a:ext uri="{FF2B5EF4-FFF2-40B4-BE49-F238E27FC236}">
                <a16:creationId xmlns:a16="http://schemas.microsoft.com/office/drawing/2014/main" id="{B8DB0C1C-D09B-8B1E-6326-4065E724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8056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42" name="TextBox 75">
            <a:extLst>
              <a:ext uri="{FF2B5EF4-FFF2-40B4-BE49-F238E27FC236}">
                <a16:creationId xmlns:a16="http://schemas.microsoft.com/office/drawing/2014/main" id="{36148DC6-C470-B6DC-81B2-10C71E26A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8318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43" name="TextBox 75">
            <a:extLst>
              <a:ext uri="{FF2B5EF4-FFF2-40B4-BE49-F238E27FC236}">
                <a16:creationId xmlns:a16="http://schemas.microsoft.com/office/drawing/2014/main" id="{0C355286-EA4A-F1D5-6B43-16FA93A71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557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44" name="TextBox 75">
            <a:extLst>
              <a:ext uri="{FF2B5EF4-FFF2-40B4-BE49-F238E27FC236}">
                <a16:creationId xmlns:a16="http://schemas.microsoft.com/office/drawing/2014/main" id="{4C7F5577-7517-9242-E672-9E1D0CED4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8767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45" name="TextBox 75">
            <a:extLst>
              <a:ext uri="{FF2B5EF4-FFF2-40B4-BE49-F238E27FC236}">
                <a16:creationId xmlns:a16="http://schemas.microsoft.com/office/drawing/2014/main" id="{4392C13A-4B38-A4DC-50CE-2BC25A309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562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5</a:t>
            </a:r>
          </a:p>
        </p:txBody>
      </p:sp>
      <p:sp>
        <p:nvSpPr>
          <p:cNvPr id="46" name="TextBox 75">
            <a:extLst>
              <a:ext uri="{FF2B5EF4-FFF2-40B4-BE49-F238E27FC236}">
                <a16:creationId xmlns:a16="http://schemas.microsoft.com/office/drawing/2014/main" id="{E9C1E7C5-EF09-154A-6E6C-14D4057EE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087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7</a:t>
            </a:r>
          </a:p>
        </p:txBody>
      </p:sp>
      <p:sp>
        <p:nvSpPr>
          <p:cNvPr id="47" name="TextBox 75">
            <a:extLst>
              <a:ext uri="{FF2B5EF4-FFF2-40B4-BE49-F238E27FC236}">
                <a16:creationId xmlns:a16="http://schemas.microsoft.com/office/drawing/2014/main" id="{E5C37119-6C6A-086E-F51D-62B552D77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540" y="3945459"/>
            <a:ext cx="312906" cy="36933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1434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17354</TotalTime>
  <Words>246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Round Robin Scheduling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541</cp:revision>
  <dcterms:created xsi:type="dcterms:W3CDTF">2020-01-18T07:24:59Z</dcterms:created>
  <dcterms:modified xsi:type="dcterms:W3CDTF">2024-10-20T23:58:56Z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Theme:6</vt:lpwstr>
  </property>
  <property fmtid="{D5CDD505-2E9C-101B-9397-08002B2CF9AE}" pid="3" name="ClassificationContentMarkingHeaderText">
    <vt:lpwstr>Begränsad delning</vt:lpwstr>
  </property>
</Properties>
</file>