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389" r:id="rId20"/>
    <p:sldId id="1390" r:id="rId21"/>
    <p:sldId id="1140" r:id="rId22"/>
    <p:sldId id="1381" r:id="rId23"/>
    <p:sldId id="1151" r:id="rId24"/>
    <p:sldId id="1385" r:id="rId25"/>
    <p:sldId id="1142" r:id="rId26"/>
    <p:sldId id="1384" r:id="rId27"/>
    <p:sldId id="1382" r:id="rId28"/>
    <p:sldId id="1388" r:id="rId29"/>
    <p:sldId id="1386" r:id="rId30"/>
    <p:sldId id="13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5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A14-52B2-6D7C-0C3C-BCA023D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GB" dirty="0"/>
              <a:t>: </a:t>
            </a:r>
            <a:r>
              <a:rPr lang="en-US" dirty="0"/>
              <a:t>FDMA and TDMA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DF61-5F78-B4E8-EDEF-2306F5F0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Line 1027">
            <a:extLst>
              <a:ext uri="{FF2B5EF4-FFF2-40B4-BE49-F238E27FC236}">
                <a16:creationId xmlns:a16="http://schemas.microsoft.com/office/drawing/2014/main" id="{1238BFB4-33CF-A110-2E68-80A9D137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532" y="46863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28">
            <a:extLst>
              <a:ext uri="{FF2B5EF4-FFF2-40B4-BE49-F238E27FC236}">
                <a16:creationId xmlns:a16="http://schemas.microsoft.com/office/drawing/2014/main" id="{57E4ACFF-F839-A6D4-ABB2-0C49E48AE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0532" y="2095594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 Box 1029">
            <a:extLst>
              <a:ext uri="{FF2B5EF4-FFF2-40B4-BE49-F238E27FC236}">
                <a16:creationId xmlns:a16="http://schemas.microsoft.com/office/drawing/2014/main" id="{051ADC7F-161D-8525-ADEC-3EA1ECE5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4219669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18" name="Text Box 1030">
            <a:extLst>
              <a:ext uri="{FF2B5EF4-FFF2-40B4-BE49-F238E27FC236}">
                <a16:creationId xmlns:a16="http://schemas.microsoft.com/office/drawing/2014/main" id="{7DE8ECD7-7B88-7E10-8C6F-A89D7677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35433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19" name="Text Box 1031">
            <a:extLst>
              <a:ext uri="{FF2B5EF4-FFF2-40B4-BE49-F238E27FC236}">
                <a16:creationId xmlns:a16="http://schemas.microsoft.com/office/drawing/2014/main" id="{A69E43E2-C813-4817-C26C-83C5213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24765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0" name="Text Box 1032">
            <a:extLst>
              <a:ext uri="{FF2B5EF4-FFF2-40B4-BE49-F238E27FC236}">
                <a16:creationId xmlns:a16="http://schemas.microsoft.com/office/drawing/2014/main" id="{E499B85C-18E6-8175-DE8F-4A641D5B5C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0632" y="2971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1033">
            <a:extLst>
              <a:ext uri="{FF2B5EF4-FFF2-40B4-BE49-F238E27FC236}">
                <a16:creationId xmlns:a16="http://schemas.microsoft.com/office/drawing/2014/main" id="{60D959F5-AE1A-E62C-5199-FE10D65B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532" y="44577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22" name="Text Box 1034">
            <a:extLst>
              <a:ext uri="{FF2B5EF4-FFF2-40B4-BE49-F238E27FC236}">
                <a16:creationId xmlns:a16="http://schemas.microsoft.com/office/drawing/2014/main" id="{1E6D0C88-05E1-8BF8-4B98-64E09F05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06" y="15984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D97F269-7A80-2C12-A784-7354F2C9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8" y="5196188"/>
            <a:ext cx="56942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First generation (1G)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Division Multiple Access (FDMA)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Line 1027">
            <a:extLst>
              <a:ext uri="{FF2B5EF4-FFF2-40B4-BE49-F238E27FC236}">
                <a16:creationId xmlns:a16="http://schemas.microsoft.com/office/drawing/2014/main" id="{DC2DA391-2BE7-3A3D-F3DE-F81587907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710113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28">
            <a:extLst>
              <a:ext uri="{FF2B5EF4-FFF2-40B4-BE49-F238E27FC236}">
                <a16:creationId xmlns:a16="http://schemas.microsoft.com/office/drawing/2014/main" id="{CE75F0A4-47CA-B194-6257-66D44C25B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119313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Text Box 1029">
            <a:extLst>
              <a:ext uri="{FF2B5EF4-FFF2-40B4-BE49-F238E27FC236}">
                <a16:creationId xmlns:a16="http://schemas.microsoft.com/office/drawing/2014/main" id="{6BBC5F43-3E60-E538-D45A-3721A5BBBE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6B44455A-7804-92D1-2902-8DF44E5FAA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057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28" name="Text Box 1031">
            <a:extLst>
              <a:ext uri="{FF2B5EF4-FFF2-40B4-BE49-F238E27FC236}">
                <a16:creationId xmlns:a16="http://schemas.microsoft.com/office/drawing/2014/main" id="{68237D97-39D8-818B-3DAC-02CF8E4389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725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6F254EA7-C688-74B9-B2EB-0A48CB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 Box 1033">
            <a:extLst>
              <a:ext uri="{FF2B5EF4-FFF2-40B4-BE49-F238E27FC236}">
                <a16:creationId xmlns:a16="http://schemas.microsoft.com/office/drawing/2014/main" id="{30054904-3B22-72FD-D114-462F3C7E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481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 Box 1034">
            <a:extLst>
              <a:ext uri="{FF2B5EF4-FFF2-40B4-BE49-F238E27FC236}">
                <a16:creationId xmlns:a16="http://schemas.microsoft.com/office/drawing/2014/main" id="{EA8ED0C0-34A9-F1B0-EA15-EA50A686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621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32" name="Text Box 1035">
            <a:extLst>
              <a:ext uri="{FF2B5EF4-FFF2-40B4-BE49-F238E27FC236}">
                <a16:creationId xmlns:a16="http://schemas.microsoft.com/office/drawing/2014/main" id="{5CDE7671-BB28-908E-C156-F132FE9D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196188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Most of second generation (2G)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Division Multiple Access (TDMA)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711-FAA1-285F-91BA-6CB730C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Division Multiple Access (CDMA)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D12-E0D3-2FC6-5C65-D79E65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C32707EF-140B-1807-BBE4-5CCC67C4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226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8AB00CEB-AC34-F4EB-7EFD-4A90DDE4D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2EAEDD97-AEDD-1C9C-2287-44F53C1BDC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77000" y="2632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1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466A8CD1-CB36-A894-133D-B4D223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940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A842A02A-3C6B-4C1A-AD32-C01FCE3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8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CBD5DC2-427D-D8B8-492B-96BAF5DE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76" y="4918094"/>
            <a:ext cx="83694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Users share bandwidth by using code sequences that are orthogonal to each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Some 2G and most 3G systems use CDMA</a:t>
            </a:r>
          </a:p>
        </p:txBody>
      </p:sp>
      <p:sp>
        <p:nvSpPr>
          <p:cNvPr id="12" name="Line 1033">
            <a:extLst>
              <a:ext uri="{FF2B5EF4-FFF2-40B4-BE49-F238E27FC236}">
                <a16:creationId xmlns:a16="http://schemas.microsoft.com/office/drawing/2014/main" id="{B427CBB0-5B87-66F9-F3C7-800824046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22694"/>
            <a:ext cx="23622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Line 1034">
            <a:extLst>
              <a:ext uri="{FF2B5EF4-FFF2-40B4-BE49-F238E27FC236}">
                <a16:creationId xmlns:a16="http://schemas.microsoft.com/office/drawing/2014/main" id="{EAFE95AE-2B92-0165-4B97-B8890013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70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Line 1035">
            <a:extLst>
              <a:ext uri="{FF2B5EF4-FFF2-40B4-BE49-F238E27FC236}">
                <a16:creationId xmlns:a16="http://schemas.microsoft.com/office/drawing/2014/main" id="{7ABB16B3-749D-6B1E-2573-4C298D350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409CC8E6-1F85-F489-3384-3DFD2E97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CE0DDCAF-8BBE-9A54-04F1-9BE56B5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F4A8A8CB-1CB9-EA1A-2D31-518E174B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700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FFF532B9-DE42-7075-9701-C707F7F4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622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8C93CBB0-B42C-E3EE-3292-213116F2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7E3AE1B8-C0DB-FB31-8DDA-B3ADA666E6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19800" y="28606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2</a:t>
            </a: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B5C65C50-C992-88B3-6680-36FE35D5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2A05E0C9-A630-67BA-BD12-F1BED6755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A94D737B-48C1-07B8-340E-65AE107E1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0FDF9DFF-50DE-3870-049D-21606531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0DB82876-7BE1-F8CA-4872-C333EF77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44529E21-587D-5B68-81A5-A4B2B122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512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DB4B0D35-7600-A809-B51F-738901D26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Line 1049">
            <a:extLst>
              <a:ext uri="{FF2B5EF4-FFF2-40B4-BE49-F238E27FC236}">
                <a16:creationId xmlns:a16="http://schemas.microsoft.com/office/drawing/2014/main" id="{3A233C9D-F5AD-C0D0-8BCA-4D5B9FD5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7989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" name="Line 1050">
            <a:extLst>
              <a:ext uri="{FF2B5EF4-FFF2-40B4-BE49-F238E27FC236}">
                <a16:creationId xmlns:a16="http://schemas.microsoft.com/office/drawing/2014/main" id="{6468B1A1-B649-FCF8-00DB-E88BF0DA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" name="Text Box 1051">
            <a:extLst>
              <a:ext uri="{FF2B5EF4-FFF2-40B4-BE49-F238E27FC236}">
                <a16:creationId xmlns:a16="http://schemas.microsoft.com/office/drawing/2014/main" id="{C3AB64A7-E4D5-B3C7-DDE3-6BB75FAC5A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9200" y="33178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n</a:t>
            </a:r>
          </a:p>
        </p:txBody>
      </p:sp>
      <p:sp>
        <p:nvSpPr>
          <p:cNvPr id="31" name="Line 1052">
            <a:extLst>
              <a:ext uri="{FF2B5EF4-FFF2-40B4-BE49-F238E27FC236}">
                <a16:creationId xmlns:a16="http://schemas.microsoft.com/office/drawing/2014/main" id="{282BA1DF-3D5F-9374-17A6-08FAA3174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Line 1053">
            <a:extLst>
              <a:ext uri="{FF2B5EF4-FFF2-40B4-BE49-F238E27FC236}">
                <a16:creationId xmlns:a16="http://schemas.microsoft.com/office/drawing/2014/main" id="{01E5F3B3-6267-8DF8-CFC5-B168C310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3" name="Line 1054">
            <a:extLst>
              <a:ext uri="{FF2B5EF4-FFF2-40B4-BE49-F238E27FC236}">
                <a16:creationId xmlns:a16="http://schemas.microsoft.com/office/drawing/2014/main" id="{5E7FAD45-9230-EF6E-3AEB-AE8D23519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" name="Line 1055">
            <a:extLst>
              <a:ext uri="{FF2B5EF4-FFF2-40B4-BE49-F238E27FC236}">
                <a16:creationId xmlns:a16="http://schemas.microsoft.com/office/drawing/2014/main" id="{E417ED15-2F61-14C8-5160-4E8AEB58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" name="Line 1056">
            <a:extLst>
              <a:ext uri="{FF2B5EF4-FFF2-40B4-BE49-F238E27FC236}">
                <a16:creationId xmlns:a16="http://schemas.microsoft.com/office/drawing/2014/main" id="{4B9EB507-BB8E-3B24-5111-5F852554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" name="Line 1057">
            <a:extLst>
              <a:ext uri="{FF2B5EF4-FFF2-40B4-BE49-F238E27FC236}">
                <a16:creationId xmlns:a16="http://schemas.microsoft.com/office/drawing/2014/main" id="{BCB36F7A-9984-BDB5-2872-46FA99F1E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084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" name="Line 1058">
            <a:extLst>
              <a:ext uri="{FF2B5EF4-FFF2-40B4-BE49-F238E27FC236}">
                <a16:creationId xmlns:a16="http://schemas.microsoft.com/office/drawing/2014/main" id="{72D63F9F-2061-B36C-51AD-BE754411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Line 1059">
            <a:extLst>
              <a:ext uri="{FF2B5EF4-FFF2-40B4-BE49-F238E27FC236}">
                <a16:creationId xmlns:a16="http://schemas.microsoft.com/office/drawing/2014/main" id="{A51A93AB-9983-91AE-FB87-FBBAA4EF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37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Line 1060">
            <a:extLst>
              <a:ext uri="{FF2B5EF4-FFF2-40B4-BE49-F238E27FC236}">
                <a16:creationId xmlns:a16="http://schemas.microsoft.com/office/drawing/2014/main" id="{E994A515-1F1A-BF8F-95B3-78AB97F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 Box 1061">
            <a:extLst>
              <a:ext uri="{FF2B5EF4-FFF2-40B4-BE49-F238E27FC236}">
                <a16:creationId xmlns:a16="http://schemas.microsoft.com/office/drawing/2014/main" id="{3CAD9691-D8E5-E197-6D9C-C9375340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608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Code</a:t>
            </a:r>
          </a:p>
        </p:txBody>
      </p:sp>
      <p:sp>
        <p:nvSpPr>
          <p:cNvPr id="41" name="Line 1062">
            <a:extLst>
              <a:ext uri="{FF2B5EF4-FFF2-40B4-BE49-F238E27FC236}">
                <a16:creationId xmlns:a16="http://schemas.microsoft.com/office/drawing/2014/main" id="{9EDA3219-2554-DDD7-84AD-139605C6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Line 1063">
            <a:extLst>
              <a:ext uri="{FF2B5EF4-FFF2-40B4-BE49-F238E27FC236}">
                <a16:creationId xmlns:a16="http://schemas.microsoft.com/office/drawing/2014/main" id="{0FF7B1E9-19D1-D0E1-3EC8-A0CBDF8F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" name="Line 1064">
            <a:extLst>
              <a:ext uri="{FF2B5EF4-FFF2-40B4-BE49-F238E27FC236}">
                <a16:creationId xmlns:a16="http://schemas.microsoft.com/office/drawing/2014/main" id="{0E441A95-4EC7-32C5-F986-28917F15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Line 1065">
            <a:extLst>
              <a:ext uri="{FF2B5EF4-FFF2-40B4-BE49-F238E27FC236}">
                <a16:creationId xmlns:a16="http://schemas.microsoft.com/office/drawing/2014/main" id="{828E6E41-8F1B-C48B-9BD2-F21FB817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08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Line 1066">
            <a:extLst>
              <a:ext uri="{FF2B5EF4-FFF2-40B4-BE49-F238E27FC236}">
                <a16:creationId xmlns:a16="http://schemas.microsoft.com/office/drawing/2014/main" id="{8C39769D-DE21-57A8-BF05-AABFAC7F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79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Line 1067">
            <a:extLst>
              <a:ext uri="{FF2B5EF4-FFF2-40B4-BE49-F238E27FC236}">
                <a16:creationId xmlns:a16="http://schemas.microsoft.com/office/drawing/2014/main" id="{C70A0D43-1AA5-205D-9C78-5884B1AE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51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Line 1068">
            <a:extLst>
              <a:ext uri="{FF2B5EF4-FFF2-40B4-BE49-F238E27FC236}">
                <a16:creationId xmlns:a16="http://schemas.microsoft.com/office/drawing/2014/main" id="{3D41989D-DF8D-0C42-370D-7C54BE1F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2269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" name="Line 1069">
            <a:extLst>
              <a:ext uri="{FF2B5EF4-FFF2-40B4-BE49-F238E27FC236}">
                <a16:creationId xmlns:a16="http://schemas.microsoft.com/office/drawing/2014/main" id="{B7FAD3DF-806F-1A72-826B-6C48416AD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" name="Line 1070">
            <a:extLst>
              <a:ext uri="{FF2B5EF4-FFF2-40B4-BE49-F238E27FC236}">
                <a16:creationId xmlns:a16="http://schemas.microsoft.com/office/drawing/2014/main" id="{83A1BECB-07D4-9873-3C78-7E9274F26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537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0" name="Text Box 1071">
            <a:extLst>
              <a:ext uri="{FF2B5EF4-FFF2-40B4-BE49-F238E27FC236}">
                <a16:creationId xmlns:a16="http://schemas.microsoft.com/office/drawing/2014/main" id="{8D427AF8-9F64-031D-8C04-FE2A386E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844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072">
            <a:extLst>
              <a:ext uri="{FF2B5EF4-FFF2-40B4-BE49-F238E27FC236}">
                <a16:creationId xmlns:a16="http://schemas.microsoft.com/office/drawing/2014/main" id="{8FF1039D-863D-0CC8-CCA3-07F73309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60694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Text Box 1073">
            <a:extLst>
              <a:ext uri="{FF2B5EF4-FFF2-40B4-BE49-F238E27FC236}">
                <a16:creationId xmlns:a16="http://schemas.microsoft.com/office/drawing/2014/main" id="{6EFCE4BB-F4DA-15A0-EBA6-B0E3132E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368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9F736A-EA55-43AF-86B1-9C9A73C0C04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987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11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2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(1,-1,1,1,1,-1,1,1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(1,-1,1,1,1,-1,1,1))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(1,-1,-1,-1,1,-1,-1,-1), Sender 2 Code: (1,-1,1,-1,1,-1,1,-1). Are they orthogonal?</a:t>
                </a:r>
              </a:p>
              <a:p>
                <a:r>
                  <a:rPr lang="de-DE" dirty="0"/>
                  <a:t>A: Inner product (1,-1,-1,-1,1,-1,-1,-1)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(1,-1,1,-1,1,-1,1,-1)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(1,-1,1,-1,1,-1,-1,-1), Sender 2 Code: (1,1,1,1,1,1,1,-1).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(1,-1,1,-1,1,-1,-1,-1)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(1,1,1,1,1,1,1,-1)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1*</a:t>
                </a:r>
                <a:r>
                  <a:rPr lang="en-US" dirty="0"/>
                  <a:t> (1,-1,1,-1,1,-1,-1,-1) + (-1)* (1,1,1,1,1,1,1,-1)=(0,-2,0,-2,0,-2,-2,0)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(1,-1,1,-1,1,-1,-1,-1) = 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(1,1,1,1,1,1,1,-1) = -1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Assuming  the 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/>
                  <a:t>Stations </a:t>
                </a:r>
                <a:r>
                  <a:rPr lang="en-GB" dirty="0"/>
                  <a:t>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29759</TotalTime>
  <Words>3543</Words>
  <Application>Microsoft Office PowerPoint</Application>
  <PresentationFormat>Widescreen</PresentationFormat>
  <Paragraphs>589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fff</vt:lpstr>
      <vt:lpstr>ＭＳ Ｐゴシック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Review: FDMA and TDMA</vt:lpstr>
      <vt:lpstr>Code Division Multiple Access (CDMA)</vt:lpstr>
      <vt:lpstr>Code Division Multiple Access (CDMA)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</vt:lpstr>
      <vt:lpstr>Quiz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1013</cp:revision>
  <dcterms:created xsi:type="dcterms:W3CDTF">2020-01-18T07:24:59Z</dcterms:created>
  <dcterms:modified xsi:type="dcterms:W3CDTF">2024-12-03T00:59:45Z</dcterms:modified>
</cp:coreProperties>
</file>