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960" r:id="rId2"/>
    <p:sldId id="1002" r:id="rId3"/>
    <p:sldId id="1003" r:id="rId4"/>
    <p:sldId id="1004" r:id="rId5"/>
    <p:sldId id="1005" r:id="rId6"/>
    <p:sldId id="1006" r:id="rId7"/>
    <p:sldId id="1253" r:id="rId8"/>
    <p:sldId id="1007" r:id="rId9"/>
    <p:sldId id="1254" r:id="rId10"/>
    <p:sldId id="1255" r:id="rId11"/>
    <p:sldId id="1008" r:id="rId12"/>
    <p:sldId id="1009" r:id="rId13"/>
    <p:sldId id="1010" r:id="rId14"/>
    <p:sldId id="1011" r:id="rId15"/>
    <p:sldId id="1012" r:id="rId16"/>
    <p:sldId id="1013" r:id="rId17"/>
    <p:sldId id="1014" r:id="rId18"/>
    <p:sldId id="1256" r:id="rId19"/>
    <p:sldId id="1015" r:id="rId20"/>
    <p:sldId id="1217" r:id="rId21"/>
    <p:sldId id="1017" r:id="rId22"/>
    <p:sldId id="1021" r:id="rId23"/>
    <p:sldId id="1022" r:id="rId24"/>
    <p:sldId id="1020" r:id="rId25"/>
    <p:sldId id="1206" r:id="rId26"/>
    <p:sldId id="1023" r:id="rId27"/>
    <p:sldId id="1025" r:id="rId28"/>
    <p:sldId id="1026" r:id="rId29"/>
    <p:sldId id="1027" r:id="rId30"/>
    <p:sldId id="1028" r:id="rId31"/>
    <p:sldId id="1029" r:id="rId32"/>
    <p:sldId id="1208" r:id="rId33"/>
    <p:sldId id="1209" r:id="rId34"/>
    <p:sldId id="1216" r:id="rId35"/>
    <p:sldId id="1228" r:id="rId36"/>
    <p:sldId id="1252" r:id="rId37"/>
    <p:sldId id="1030" r:id="rId38"/>
    <p:sldId id="1038" r:id="rId39"/>
    <p:sldId id="1040" r:id="rId40"/>
    <p:sldId id="1212" r:id="rId41"/>
    <p:sldId id="103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 userDrawn="1">
          <p15:clr>
            <a:srgbClr val="A4A3A4"/>
          </p15:clr>
        </p15:guide>
        <p15:guide id="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3"/>
    <a:srgbClr val="0000A8"/>
    <a:srgbClr val="3C6CDF"/>
    <a:srgbClr val="9CDFF9"/>
    <a:srgbClr val="B8C2C9"/>
    <a:srgbClr val="D6DCE0"/>
    <a:srgbClr val="010086"/>
    <a:srgbClr val="01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593"/>
    <p:restoredTop sz="83529" autoAdjust="0"/>
  </p:normalViewPr>
  <p:slideViewPr>
    <p:cSldViewPr snapToGrid="0" snapToObjects="1">
      <p:cViewPr varScale="1">
        <p:scale>
          <a:sx n="69" d="100"/>
          <a:sy n="69" d="100"/>
        </p:scale>
        <p:origin x="744" y="77"/>
      </p:cViewPr>
      <p:guideLst>
        <p:guide orient="horz" pos="96"/>
        <p:guide/>
      </p:guideLst>
    </p:cSldViewPr>
  </p:slideViewPr>
  <p:notesTextViewPr>
    <p:cViewPr>
      <p:scale>
        <a:sx n="1" d="1"/>
        <a:sy n="1" d="1"/>
      </p:scale>
      <p:origin x="0" y="0"/>
    </p:cViewPr>
  </p:notesTextViewPr>
  <p:sorterViewPr>
    <p:cViewPr varScale="1">
      <p:scale>
        <a:sx n="100" d="100"/>
        <a:sy n="100" d="100"/>
      </p:scale>
      <p:origin x="0" y="-409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people.cs.umass.edu/~phuthipon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(8.2)Version </a:t>
            </a:r>
          </a:p>
          <a:p>
            <a:endParaRPr lang="en-US" dirty="0"/>
          </a:p>
          <a:p>
            <a:r>
              <a:rPr lang="en-US" dirty="0"/>
              <a:t>7.2 (January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Updated slide content for 2020 link technologies and applications</a:t>
            </a:r>
          </a:p>
          <a:p>
            <a:pPr marL="171450" indent="-171450">
              <a:buFont typeface="Arial" panose="020B0604020202020204" pitchFamily="34" charset="0"/>
              <a:buChar char="•"/>
            </a:pPr>
            <a:r>
              <a:rPr lang="en-US" dirty="0"/>
              <a:t>Add more animation throughout</a:t>
            </a:r>
          </a:p>
          <a:p>
            <a:pPr marL="171450" indent="-171450">
              <a:buFont typeface="Arial" panose="020B0604020202020204" pitchFamily="34" charset="0"/>
              <a:buChar char="•"/>
            </a:pPr>
            <a:r>
              <a:rPr lang="en-US" dirty="0"/>
              <a:t>New Master slide </a:t>
            </a:r>
          </a:p>
          <a:p>
            <a:pPr marL="0" indent="0">
              <a:buFont typeface="Arial" panose="020B0604020202020204" pitchFamily="34" charset="0"/>
              <a:buNone/>
            </a:pPr>
            <a:r>
              <a:rPr lang="en-US" dirty="0"/>
              <a:t>Feb. 2020 (8.0)</a:t>
            </a:r>
          </a:p>
          <a:p>
            <a:pPr marL="171450" indent="-171450">
              <a:buFont typeface="Arial" panose="020B0604020202020204" pitchFamily="34" charset="0"/>
              <a:buChar char="•"/>
            </a:pPr>
            <a:r>
              <a:rPr lang="en-US" dirty="0"/>
              <a:t>a few updates suggest by Catherine Rosenberg (thanks!)</a:t>
            </a:r>
          </a:p>
          <a:p>
            <a:pPr marL="171450" indent="-171450">
              <a:buFont typeface="Arial" panose="020B0604020202020204" pitchFamily="34" charset="0"/>
              <a:buChar char="•"/>
            </a:pPr>
            <a:r>
              <a:rPr lang="en-US" dirty="0"/>
              <a:t>titles in a lighter font</a:t>
            </a:r>
          </a:p>
          <a:p>
            <a:pPr marL="0" indent="0">
              <a:buFontTx/>
              <a:buNone/>
            </a:pPr>
            <a:r>
              <a:rPr lang="en-US" dirty="0"/>
              <a:t>Sept 2020 (8.1)</a:t>
            </a:r>
          </a:p>
          <a:p>
            <a:pPr marL="171450" indent="-171450">
              <a:buFont typeface="Arial" panose="020B0604020202020204" pitchFamily="34" charset="0"/>
              <a:buChar char="•"/>
            </a:pPr>
            <a:r>
              <a:rPr lang="en-US" dirty="0"/>
              <a:t>Added ~7 new slides, in particular: data center slide; routing versus forwarding; security line of defense; several on encapsulation and layers (this section is a lot better now).  Other relative minor changes throughout</a:t>
            </a:r>
          </a:p>
          <a:p>
            <a:pPr marL="0" indent="0">
              <a:buFont typeface="Arial" panose="020B0604020202020204" pitchFamily="34" charset="0"/>
              <a:buNone/>
            </a:pPr>
            <a:r>
              <a:rPr lang="en-US" dirty="0"/>
              <a:t>Feb. 2023 (8.2)</a:t>
            </a:r>
          </a:p>
          <a:p>
            <a:pPr marL="0" indent="0">
              <a:buFont typeface="Arial" panose="020B0604020202020204" pitchFamily="34" charset="0"/>
              <a:buNone/>
            </a:pPr>
            <a:r>
              <a:rPr lang="en-US" dirty="0"/>
              <a:t> few minor updates (mostly speeds, technology details)</a:t>
            </a:r>
          </a:p>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6320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3069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7548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0009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5911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Segue: from performance to security</a:t>
            </a:r>
          </a:p>
        </p:txBody>
      </p:sp>
      <p:sp>
        <p:nvSpPr>
          <p:cNvPr id="4" name="Slide Number Placeholder 3"/>
          <p:cNvSpPr>
            <a:spLocks noGrp="1"/>
          </p:cNvSpPr>
          <p:nvPr>
            <p:ph type="sldNum" sz="quarter" idx="5"/>
          </p:nvPr>
        </p:nvSpPr>
        <p:spPr/>
        <p:txBody>
          <a:bodyPr/>
          <a:lstStyle/>
          <a:p>
            <a:fld id="{3D91EEAC-CFEF-9647-876F-EABC6B8338D7}" type="slidenum">
              <a:rPr lang="en-US" smtClean="0"/>
              <a:t>19</a:t>
            </a:fld>
            <a:endParaRPr lang="en-US" dirty="0"/>
          </a:p>
        </p:txBody>
      </p:sp>
    </p:spTree>
    <p:extLst>
      <p:ext uri="{BB962C8B-B14F-4D97-AF65-F5344CB8AC3E}">
        <p14:creationId xmlns:p14="http://schemas.microsoft.com/office/powerpoint/2010/main" val="3552388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20</a:t>
            </a:fld>
            <a:endParaRPr lang="en-US" dirty="0"/>
          </a:p>
        </p:txBody>
      </p:sp>
    </p:spTree>
    <p:extLst>
      <p:ext uri="{BB962C8B-B14F-4D97-AF65-F5344CB8AC3E}">
        <p14:creationId xmlns:p14="http://schemas.microsoft.com/office/powerpoint/2010/main" val="1186639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6025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9048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0473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2868059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9951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7802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26</a:t>
            </a:fld>
            <a:endParaRPr lang="en-US" dirty="0"/>
          </a:p>
        </p:txBody>
      </p:sp>
    </p:spTree>
    <p:extLst>
      <p:ext uri="{BB962C8B-B14F-4D97-AF65-F5344CB8AC3E}">
        <p14:creationId xmlns:p14="http://schemas.microsoft.com/office/powerpoint/2010/main" val="133163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63216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97498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61927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3842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4964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75400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701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2707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1210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to </a:t>
            </a:r>
            <a:r>
              <a:rPr lang="en-US" dirty="0">
                <a:hlinkClick r:id="rId3"/>
              </a:rPr>
              <a:t>Nikko Bovornkeeratiroj</a:t>
            </a:r>
            <a:r>
              <a:rPr lang="en-US" dirty="0"/>
              <a:t>,  Phuthipong &lt;phuthipong@cs.umass.edu&gt;, for the stacking dolls idea and slides</a:t>
            </a:r>
          </a:p>
        </p:txBody>
      </p:sp>
      <p:sp>
        <p:nvSpPr>
          <p:cNvPr id="4" name="Slide Number Placeholder 3"/>
          <p:cNvSpPr>
            <a:spLocks noGrp="1"/>
          </p:cNvSpPr>
          <p:nvPr>
            <p:ph type="sldNum" sz="quarter" idx="5"/>
          </p:nvPr>
        </p:nvSpPr>
        <p:spPr/>
        <p:txBody>
          <a:bodyPr/>
          <a:lstStyle/>
          <a:p>
            <a:fld id="{3D91EEAC-CFEF-9647-876F-EABC6B8338D7}" type="slidenum">
              <a:rPr lang="en-US" smtClean="0"/>
              <a:t>35</a:t>
            </a:fld>
            <a:endParaRPr lang="en-US" dirty="0"/>
          </a:p>
        </p:txBody>
      </p:sp>
    </p:spTree>
    <p:extLst>
      <p:ext uri="{BB962C8B-B14F-4D97-AF65-F5344CB8AC3E}">
        <p14:creationId xmlns:p14="http://schemas.microsoft.com/office/powerpoint/2010/main" val="5949691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92042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47783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38</a:t>
            </a:fld>
            <a:endParaRPr lang="en-US" dirty="0"/>
          </a:p>
        </p:txBody>
      </p:sp>
    </p:spTree>
    <p:extLst>
      <p:ext uri="{BB962C8B-B14F-4D97-AF65-F5344CB8AC3E}">
        <p14:creationId xmlns:p14="http://schemas.microsoft.com/office/powerpoint/2010/main" val="15263981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39</a:t>
            </a:fld>
            <a:endParaRPr lang="en-US" dirty="0"/>
          </a:p>
        </p:txBody>
      </p:sp>
    </p:spTree>
    <p:extLst>
      <p:ext uri="{BB962C8B-B14F-4D97-AF65-F5344CB8AC3E}">
        <p14:creationId xmlns:p14="http://schemas.microsoft.com/office/powerpoint/2010/main" val="20813631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09226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41</a:t>
            </a:fld>
            <a:endParaRPr lang="en-US" dirty="0"/>
          </a:p>
        </p:txBody>
      </p:sp>
    </p:spTree>
    <p:extLst>
      <p:ext uri="{BB962C8B-B14F-4D97-AF65-F5344CB8AC3E}">
        <p14:creationId xmlns:p14="http://schemas.microsoft.com/office/powerpoint/2010/main" val="1743987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1750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5538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4263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6954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4506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401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
        <p:nvSpPr>
          <p:cNvPr id="5" name="TextBox 4">
            <a:extLst>
              <a:ext uri="{FF2B5EF4-FFF2-40B4-BE49-F238E27FC236}">
                <a16:creationId xmlns:a16="http://schemas.microsoft.com/office/drawing/2014/main" id="{4E5283BA-6853-6568-E001-C1A0C0B98B68}"/>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gaia.cs.umass.edu/kurose_ross/interactive/"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2.jpeg"/><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1.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hyperlink" Target="https://dribbble.com/shots/7182188-Babushka-Boi" TargetMode="External"/><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C80C3A-FA40-BD44-901E-27B4E4B22B51}"/>
              </a:ext>
            </a:extLst>
          </p:cNvPr>
          <p:cNvSpPr>
            <a:spLocks noGrp="1"/>
          </p:cNvSpPr>
          <p:nvPr>
            <p:ph type="sldNum" sz="quarter" idx="4"/>
          </p:nvPr>
        </p:nvSpPr>
        <p:spPr/>
        <p:txBody>
          <a:bodyPr/>
          <a:lstStyle/>
          <a:p>
            <a:r>
              <a:rPr lang="en-US" dirty="0"/>
              <a:t>Introduction: 1-</a:t>
            </a:r>
            <a:fld id="{C4204591-24BD-A542-B9D5-F8D8A88D2FEE}" type="slidenum">
              <a:rPr lang="en-US" smtClean="0"/>
              <a:pPr/>
              <a:t>1</a:t>
            </a:fld>
            <a:endParaRPr lang="en-US" dirty="0"/>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5" y="561975"/>
            <a:ext cx="4487863"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1</a:t>
            </a:r>
            <a:br>
              <a:rPr lang="en-US" altLang="en-US" sz="6000" b="1" dirty="0">
                <a:solidFill>
                  <a:srgbClr val="000099"/>
                </a:solidFill>
                <a:latin typeface="+mj-lt"/>
              </a:rPr>
            </a:br>
            <a:r>
              <a:rPr lang="en-US" altLang="en-US" sz="5400" b="1" dirty="0">
                <a:solidFill>
                  <a:srgbClr val="000099"/>
                </a:solidFill>
                <a:latin typeface="+mj-lt"/>
              </a:rPr>
              <a:t>Introduction</a:t>
            </a:r>
          </a:p>
        </p:txBody>
      </p:sp>
      <p:sp>
        <p:nvSpPr>
          <p:cNvPr id="9" name="Rectangle 8">
            <a:extLst>
              <a:ext uri="{FF2B5EF4-FFF2-40B4-BE49-F238E27FC236}">
                <a16:creationId xmlns:a16="http://schemas.microsoft.com/office/drawing/2014/main" id="{DF486BED-0E6D-424B-9246-93E87D8EC12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pic>
        <p:nvPicPr>
          <p:cNvPr id="10" name="Picture 9" descr="A picture containing outdoor, water, bridge, building&#10;&#10;Description automatically generated">
            <a:extLst>
              <a:ext uri="{FF2B5EF4-FFF2-40B4-BE49-F238E27FC236}">
                <a16:creationId xmlns:a16="http://schemas.microsoft.com/office/drawing/2014/main" id="{8FF33017-B1D4-1D43-9BC0-3EC96B262BA1}"/>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2" name="Text Box 7">
            <a:extLst>
              <a:ext uri="{FF2B5EF4-FFF2-40B4-BE49-F238E27FC236}">
                <a16:creationId xmlns:a16="http://schemas.microsoft.com/office/drawing/2014/main" id="{0AD0DE2B-4475-9E36-5304-A388B832791B}"/>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0BD09-C0C9-FA47-6595-40FAF512FBAF}"/>
              </a:ext>
            </a:extLst>
          </p:cNvPr>
          <p:cNvSpPr>
            <a:spLocks noGrp="1"/>
          </p:cNvSpPr>
          <p:nvPr>
            <p:ph type="title"/>
          </p:nvPr>
        </p:nvSpPr>
        <p:spPr/>
        <p:txBody>
          <a:bodyPr/>
          <a:lstStyle/>
          <a:p>
            <a:r>
              <a:rPr lang="en-GB" dirty="0"/>
              <a:t>Quiz</a:t>
            </a:r>
            <a:endParaRPr lang="en-SE" dirty="0"/>
          </a:p>
        </p:txBody>
      </p:sp>
      <p:sp>
        <p:nvSpPr>
          <p:cNvPr id="3" name="Content Placeholder 2">
            <a:extLst>
              <a:ext uri="{FF2B5EF4-FFF2-40B4-BE49-F238E27FC236}">
                <a16:creationId xmlns:a16="http://schemas.microsoft.com/office/drawing/2014/main" id="{0E0CE728-6BC8-BF82-B34C-926095A15EBA}"/>
              </a:ext>
            </a:extLst>
          </p:cNvPr>
          <p:cNvSpPr>
            <a:spLocks noGrp="1"/>
          </p:cNvSpPr>
          <p:nvPr>
            <p:ph sz="half" idx="1"/>
          </p:nvPr>
        </p:nvSpPr>
        <p:spPr>
          <a:xfrm>
            <a:off x="838200" y="1825625"/>
            <a:ext cx="5181600" cy="4787048"/>
          </a:xfrm>
        </p:spPr>
        <p:txBody>
          <a:bodyPr>
            <a:normAutofit fontScale="70000" lnSpcReduction="20000"/>
          </a:bodyPr>
          <a:lstStyle/>
          <a:p>
            <a:r>
              <a:rPr lang="en-GB" dirty="0"/>
              <a:t>Performance:  Packet Transmission Delay. Consider the network shown below, with a sending server on the left, sending packets to two different client receivers  on the right.  The sender is sending packets to the receivers over separate TCP connections. The links have transmission rates of R1 = 1 </a:t>
            </a:r>
            <a:r>
              <a:rPr lang="en-US" altLang="zh-CN" dirty="0"/>
              <a:t>Mbps</a:t>
            </a:r>
            <a:r>
              <a:rPr lang="en-GB" dirty="0"/>
              <a:t>.  Assume that R2 = R3 = 1 Mbps. Assume that the  propagation delay is 2 msec per link. Suppose each packet is 1000 bits in size.</a:t>
            </a:r>
          </a:p>
          <a:p>
            <a:r>
              <a:rPr lang="en-GB" dirty="0"/>
              <a:t>What is the end-to-end delay of a packet from when it first begins transmission at the sender, until it is received in full by one of the two clients at the right (the answer is the same for both clients)?  Assume store-and-forward packet transmission.  You can assume the queueing delay and processing delay are both zero.</a:t>
            </a:r>
            <a:endParaRPr lang="en-SE" dirty="0"/>
          </a:p>
        </p:txBody>
      </p:sp>
      <p:sp>
        <p:nvSpPr>
          <p:cNvPr id="4" name="Content Placeholder 3">
            <a:extLst>
              <a:ext uri="{FF2B5EF4-FFF2-40B4-BE49-F238E27FC236}">
                <a16:creationId xmlns:a16="http://schemas.microsoft.com/office/drawing/2014/main" id="{84FBC967-BF8B-6275-8AFF-DFEFFF1B4192}"/>
              </a:ext>
            </a:extLst>
          </p:cNvPr>
          <p:cNvSpPr>
            <a:spLocks noGrp="1"/>
          </p:cNvSpPr>
          <p:nvPr>
            <p:ph sz="half" idx="2"/>
          </p:nvPr>
        </p:nvSpPr>
        <p:spPr>
          <a:xfrm>
            <a:off x="6172200" y="2172830"/>
            <a:ext cx="5181600" cy="4004132"/>
          </a:xfrm>
        </p:spPr>
        <p:txBody>
          <a:bodyPr>
            <a:normAutofit fontScale="70000" lnSpcReduction="20000"/>
          </a:bodyPr>
          <a:lstStyle/>
          <a:p>
            <a:r>
              <a:rPr lang="en-GB" dirty="0"/>
              <a:t>ANS: at each link, transmission delay is 1000 bits/1Mbps=1 </a:t>
            </a:r>
            <a:r>
              <a:rPr lang="en-GB" dirty="0" err="1"/>
              <a:t>ms</a:t>
            </a:r>
            <a:r>
              <a:rPr lang="en-GB" dirty="0"/>
              <a:t>, propagation delay is 2 </a:t>
            </a:r>
            <a:r>
              <a:rPr lang="en-GB" dirty="0" err="1"/>
              <a:t>ms</a:t>
            </a:r>
            <a:r>
              <a:rPr lang="en-GB" dirty="0"/>
              <a:t>, so delay is 1+2=3 </a:t>
            </a:r>
            <a:r>
              <a:rPr lang="en-GB" dirty="0" err="1"/>
              <a:t>ms</a:t>
            </a:r>
            <a:r>
              <a:rPr lang="en-GB" dirty="0"/>
              <a:t>. </a:t>
            </a:r>
          </a:p>
          <a:p>
            <a:r>
              <a:rPr lang="en-GB" dirty="0"/>
              <a:t>To traverse all two links, total delay is 3+3=6 </a:t>
            </a:r>
            <a:r>
              <a:rPr lang="en-GB" dirty="0" err="1"/>
              <a:t>ms</a:t>
            </a:r>
            <a:r>
              <a:rPr lang="en-GB" dirty="0"/>
              <a:t>.</a:t>
            </a:r>
            <a:endParaRPr lang="en-SE" dirty="0"/>
          </a:p>
          <a:p>
            <a:r>
              <a:rPr lang="en-US" dirty="0"/>
              <a:t>The 2</a:t>
            </a:r>
            <a:r>
              <a:rPr lang="en-US" baseline="30000" dirty="0"/>
              <a:t>nd</a:t>
            </a:r>
            <a:r>
              <a:rPr lang="en-US" dirty="0"/>
              <a:t> stage, packet transmission in parallel.</a:t>
            </a:r>
            <a:endParaRPr lang="en-SE" dirty="0"/>
          </a:p>
        </p:txBody>
      </p:sp>
      <p:sp>
        <p:nvSpPr>
          <p:cNvPr id="5" name="Slide Number Placeholder 4">
            <a:extLst>
              <a:ext uri="{FF2B5EF4-FFF2-40B4-BE49-F238E27FC236}">
                <a16:creationId xmlns:a16="http://schemas.microsoft.com/office/drawing/2014/main" id="{5570086D-CB9B-2F90-40AF-EC444F06F5BE}"/>
              </a:ext>
            </a:extLst>
          </p:cNvPr>
          <p:cNvSpPr>
            <a:spLocks noGrp="1"/>
          </p:cNvSpPr>
          <p:nvPr>
            <p:ph type="sldNum" sz="quarter" idx="4"/>
          </p:nvPr>
        </p:nvSpPr>
        <p:spPr/>
        <p:txBody>
          <a:bodyPr/>
          <a:lstStyle/>
          <a:p>
            <a:r>
              <a:rPr lang="en-US"/>
              <a:t>Introduction: 1-</a:t>
            </a:r>
            <a:fld id="{C4204591-24BD-A542-B9D5-F8D8A88D2FEE}" type="slidenum">
              <a:rPr lang="en-US" smtClean="0"/>
              <a:pPr/>
              <a:t>10</a:t>
            </a:fld>
            <a:endParaRPr lang="en-US" dirty="0"/>
          </a:p>
        </p:txBody>
      </p:sp>
      <p:pic>
        <p:nvPicPr>
          <p:cNvPr id="3076" name="Picture 4">
            <a:extLst>
              <a:ext uri="{FF2B5EF4-FFF2-40B4-BE49-F238E27FC236}">
                <a16:creationId xmlns:a16="http://schemas.microsoft.com/office/drawing/2014/main" id="{0D4EC03A-D142-D370-94B9-6DF07F91F9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881" y="4572907"/>
            <a:ext cx="4948793" cy="21728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770417F-CFC0-E2AF-85E9-D2DD3FDC1B16}"/>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6837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dirty="0">
                <a:ea typeface="ＭＳ Ｐゴシック" panose="020B0600070205080204" pitchFamily="34" charset="-128"/>
              </a:rPr>
              <a:t>Packet q</a:t>
            </a:r>
            <a:r>
              <a:rPr lang="en-US" sz="4400" dirty="0">
                <a:ea typeface="ＭＳ Ｐゴシック" panose="020B0600070205080204" pitchFamily="34" charset="-128"/>
              </a:rPr>
              <a:t>ueueing delay (revisited)</a:t>
            </a:r>
            <a:endParaRPr lang="en-US" sz="4400" dirty="0"/>
          </a:p>
        </p:txBody>
      </p:sp>
      <p:sp>
        <p:nvSpPr>
          <p:cNvPr id="34" name="Rectangle 3">
            <a:extLst>
              <a:ext uri="{FF2B5EF4-FFF2-40B4-BE49-F238E27FC236}">
                <a16:creationId xmlns:a16="http://schemas.microsoft.com/office/drawing/2014/main" id="{98FB6AB4-1235-1542-AA41-4826D9F4BEA2}"/>
              </a:ext>
            </a:extLst>
          </p:cNvPr>
          <p:cNvSpPr txBox="1">
            <a:spLocks noChangeArrowheads="1"/>
          </p:cNvSpPr>
          <p:nvPr/>
        </p:nvSpPr>
        <p:spPr>
          <a:xfrm>
            <a:off x="919843" y="1385661"/>
            <a:ext cx="5655128" cy="17811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0188" marR="0" lvl="0" indent="-2301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average packet arrival rate</a:t>
            </a:r>
          </a:p>
          <a:p>
            <a:pPr marL="230188" marR="0" lvl="0" indent="-2301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packet length (bits)</a:t>
            </a:r>
          </a:p>
          <a:p>
            <a:pPr marL="231775" marR="0" lvl="0" indent="-23177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link bandwidth (bit transmission rate)</a:t>
            </a:r>
          </a:p>
        </p:txBody>
      </p:sp>
      <p:sp>
        <p:nvSpPr>
          <p:cNvPr id="36" name="Rectangle 62">
            <a:extLst>
              <a:ext uri="{FF2B5EF4-FFF2-40B4-BE49-F238E27FC236}">
                <a16:creationId xmlns:a16="http://schemas.microsoft.com/office/drawing/2014/main" id="{A8C042B3-2BC8-9D42-8821-9A5ACDA9F178}"/>
              </a:ext>
            </a:extLst>
          </p:cNvPr>
          <p:cNvSpPr>
            <a:spLocks noChangeArrowheads="1"/>
          </p:cNvSpPr>
          <p:nvPr/>
        </p:nvSpPr>
        <p:spPr bwMode="auto">
          <a:xfrm>
            <a:off x="932543" y="4263423"/>
            <a:ext cx="5975117" cy="1933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231775" indent="-231775">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31775" marR="0" lvl="0" indent="-231775" algn="l" defTabSz="914400" rtl="0" eaLnBrk="1" fontAlgn="auto" latinLnBrk="0" hangingPunct="1">
              <a:lnSpc>
                <a:spcPct val="100000"/>
              </a:lnSpc>
              <a:spcBef>
                <a:spcPct val="20000"/>
              </a:spcBef>
              <a:spcAft>
                <a:spcPts val="0"/>
              </a:spcAft>
              <a:buClr>
                <a:srgbClr val="000099"/>
              </a:buClr>
              <a:buSzPct val="100000"/>
              <a:buFont typeface="Wingdings" pitchFamily="2" charset="2"/>
              <a:buChar char="§"/>
              <a:tabLst/>
              <a:defRPr/>
            </a:pP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La/R</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 0: avg. queueing delay small</a:t>
            </a:r>
          </a:p>
          <a:p>
            <a:pPr marL="231775" marR="0" lvl="0" indent="-231775" algn="l" defTabSz="914400" rtl="0" eaLnBrk="1" fontAlgn="auto" latinLnBrk="0" hangingPunct="1">
              <a:lnSpc>
                <a:spcPct val="100000"/>
              </a:lnSpc>
              <a:spcBef>
                <a:spcPct val="20000"/>
              </a:spcBef>
              <a:spcAft>
                <a:spcPts val="0"/>
              </a:spcAft>
              <a:buClr>
                <a:srgbClr val="000099"/>
              </a:buClr>
              <a:buSzPct val="100000"/>
              <a:buFont typeface="Wingdings" pitchFamily="2" charset="2"/>
              <a:buChar char="§"/>
              <a:tabLst/>
              <a:defRPr/>
            </a:pP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La/R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-&gt; 1: avg. queueing delay large</a:t>
            </a:r>
          </a:p>
          <a:p>
            <a:pPr marL="231775" marR="0" lvl="0" indent="-231775" algn="l" defTabSz="914400" rtl="0" eaLnBrk="1" fontAlgn="auto" latinLnBrk="0" hangingPunct="1">
              <a:lnSpc>
                <a:spcPct val="85000"/>
              </a:lnSpc>
              <a:spcBef>
                <a:spcPct val="20000"/>
              </a:spcBef>
              <a:spcAft>
                <a:spcPts val="0"/>
              </a:spcAft>
              <a:buClr>
                <a:srgbClr val="000099"/>
              </a:buClr>
              <a:buSzPct val="100000"/>
              <a:buFont typeface="Wingdings" pitchFamily="2" charset="2"/>
              <a:buChar char="§"/>
              <a:tabLst/>
              <a:defRPr/>
            </a:pP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La/R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&gt; 1: more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work” arriving  is more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than can be serviced -  average delay infinite!</a:t>
            </a:r>
          </a:p>
        </p:txBody>
      </p:sp>
      <p:grpSp>
        <p:nvGrpSpPr>
          <p:cNvPr id="3" name="Group 2">
            <a:extLst>
              <a:ext uri="{FF2B5EF4-FFF2-40B4-BE49-F238E27FC236}">
                <a16:creationId xmlns:a16="http://schemas.microsoft.com/office/drawing/2014/main" id="{A4960A8A-B0F3-FD4C-B50A-E891A58C0AC4}"/>
              </a:ext>
            </a:extLst>
          </p:cNvPr>
          <p:cNvGrpSpPr/>
          <p:nvPr/>
        </p:nvGrpSpPr>
        <p:grpSpPr>
          <a:xfrm>
            <a:off x="8407167" y="4367394"/>
            <a:ext cx="2782888" cy="2261260"/>
            <a:chOff x="8407167" y="4367394"/>
            <a:chExt cx="2782888" cy="2261260"/>
          </a:xfrm>
        </p:grpSpPr>
        <p:pic>
          <p:nvPicPr>
            <p:cNvPr id="38" name="Picture 13">
              <a:extLst>
                <a:ext uri="{FF2B5EF4-FFF2-40B4-BE49-F238E27FC236}">
                  <a16:creationId xmlns:a16="http://schemas.microsoft.com/office/drawing/2014/main" id="{B1A5FAD0-089C-3344-A046-DF1A7F274F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43830" y="5047839"/>
              <a:ext cx="1546225" cy="123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14">
              <a:extLst>
                <a:ext uri="{FF2B5EF4-FFF2-40B4-BE49-F238E27FC236}">
                  <a16:creationId xmlns:a16="http://schemas.microsoft.com/office/drawing/2014/main" id="{15A78139-2E6F-1241-B632-699E1D3917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7167" y="4471879"/>
              <a:ext cx="148113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 Box 15">
              <a:extLst>
                <a:ext uri="{FF2B5EF4-FFF2-40B4-BE49-F238E27FC236}">
                  <a16:creationId xmlns:a16="http://schemas.microsoft.com/office/drawing/2014/main" id="{2773BEED-18F1-E045-9842-B0961DCCE75A}"/>
                </a:ext>
              </a:extLst>
            </p:cNvPr>
            <p:cNvSpPr txBox="1">
              <a:spLocks noChangeArrowheads="1"/>
            </p:cNvSpPr>
            <p:nvPr/>
          </p:nvSpPr>
          <p:spPr bwMode="auto">
            <a:xfrm>
              <a:off x="9849087" y="4367394"/>
              <a:ext cx="9541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La/R </a:t>
              </a: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0</a:t>
              </a:r>
            </a:p>
          </p:txBody>
        </p:sp>
        <p:sp>
          <p:nvSpPr>
            <p:cNvPr id="41" name="Text Box 16">
              <a:extLst>
                <a:ext uri="{FF2B5EF4-FFF2-40B4-BE49-F238E27FC236}">
                  <a16:creationId xmlns:a16="http://schemas.microsoft.com/office/drawing/2014/main" id="{1431E193-344C-D942-A74A-5CEEDF81F37D}"/>
                </a:ext>
              </a:extLst>
            </p:cNvPr>
            <p:cNvSpPr txBox="1">
              <a:spLocks noChangeArrowheads="1"/>
            </p:cNvSpPr>
            <p:nvPr/>
          </p:nvSpPr>
          <p:spPr bwMode="auto">
            <a:xfrm>
              <a:off x="9643830" y="6259322"/>
              <a:ext cx="10246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La/R -&gt; 1</a:t>
              </a:r>
            </a:p>
          </p:txBody>
        </p:sp>
      </p:grpSp>
      <p:grpSp>
        <p:nvGrpSpPr>
          <p:cNvPr id="8" name="Group 7">
            <a:extLst>
              <a:ext uri="{FF2B5EF4-FFF2-40B4-BE49-F238E27FC236}">
                <a16:creationId xmlns:a16="http://schemas.microsoft.com/office/drawing/2014/main" id="{64CBB938-955C-5845-9EF9-984B02536D24}"/>
              </a:ext>
            </a:extLst>
          </p:cNvPr>
          <p:cNvGrpSpPr/>
          <p:nvPr/>
        </p:nvGrpSpPr>
        <p:grpSpPr>
          <a:xfrm>
            <a:off x="8001634" y="1103085"/>
            <a:ext cx="3246937" cy="2992869"/>
            <a:chOff x="7232377" y="708301"/>
            <a:chExt cx="3769920" cy="3402168"/>
          </a:xfrm>
        </p:grpSpPr>
        <p:sp>
          <p:nvSpPr>
            <p:cNvPr id="43" name="Rectangle 61">
              <a:extLst>
                <a:ext uri="{FF2B5EF4-FFF2-40B4-BE49-F238E27FC236}">
                  <a16:creationId xmlns:a16="http://schemas.microsoft.com/office/drawing/2014/main" id="{73B85C70-6AD3-A74E-B899-2CAB2E6D8DEB}"/>
                </a:ext>
              </a:extLst>
            </p:cNvPr>
            <p:cNvSpPr>
              <a:spLocks noChangeArrowheads="1"/>
            </p:cNvSpPr>
            <p:nvPr/>
          </p:nvSpPr>
          <p:spPr bwMode="auto">
            <a:xfrm>
              <a:off x="7381311" y="3605438"/>
              <a:ext cx="291102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42900" marR="0" lvl="0" indent="-342900" algn="ctr" defTabSz="914400" rtl="0" eaLnBrk="1" fontAlgn="auto" latinLnBrk="0" hangingPunct="1">
                <a:lnSpc>
                  <a:spcPct val="85000"/>
                </a:lnSpc>
                <a:spcBef>
                  <a:spcPts val="0"/>
                </a:spcBef>
                <a:spcAft>
                  <a:spcPts val="0"/>
                </a:spcAft>
                <a:buClr>
                  <a:srgbClr val="ED7D31"/>
                </a:buClr>
                <a:buSzPct val="85000"/>
                <a:buFont typeface="Wingdings" pitchFamily="2" charset="2"/>
                <a:buNone/>
                <a:tabLst/>
                <a:defRPr/>
              </a:pPr>
              <a:r>
                <a:rPr kumimoji="0" lang="en-US" altLang="en-US" sz="16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traffic intensity = </a:t>
              </a:r>
              <a:r>
                <a:rPr kumimoji="0" lang="en-US" altLang="en-US" sz="16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La/R</a:t>
              </a:r>
            </a:p>
          </p:txBody>
        </p:sp>
        <p:sp>
          <p:nvSpPr>
            <p:cNvPr id="44" name="Rectangle 61">
              <a:extLst>
                <a:ext uri="{FF2B5EF4-FFF2-40B4-BE49-F238E27FC236}">
                  <a16:creationId xmlns:a16="http://schemas.microsoft.com/office/drawing/2014/main" id="{D565FA6F-EE7F-1947-B171-B184CC646846}"/>
                </a:ext>
              </a:extLst>
            </p:cNvPr>
            <p:cNvSpPr>
              <a:spLocks noChangeArrowheads="1"/>
            </p:cNvSpPr>
            <p:nvPr/>
          </p:nvSpPr>
          <p:spPr bwMode="auto">
            <a:xfrm rot="-5400000">
              <a:off x="6114777" y="2075824"/>
              <a:ext cx="27400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42900" marR="0" lvl="0" indent="-342900" algn="ctr" defTabSz="914400" rtl="0" eaLnBrk="1" fontAlgn="auto" latinLnBrk="0" hangingPunct="1">
                <a:lnSpc>
                  <a:spcPct val="85000"/>
                </a:lnSpc>
                <a:spcBef>
                  <a:spcPts val="0"/>
                </a:spcBef>
                <a:spcAft>
                  <a:spcPts val="0"/>
                </a:spcAft>
                <a:buClr>
                  <a:srgbClr val="ED7D31"/>
                </a:buClr>
                <a:buSzPct val="85000"/>
                <a:buFont typeface="Wingdings" pitchFamily="2" charset="2"/>
                <a:buNone/>
                <a:tabLst/>
                <a:defRPr/>
              </a:pPr>
              <a:r>
                <a:rPr kumimoji="0" lang="en-US" altLang="en-US" sz="16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average  queueing delay</a:t>
              </a:r>
            </a:p>
          </p:txBody>
        </p:sp>
        <p:cxnSp>
          <p:nvCxnSpPr>
            <p:cNvPr id="4" name="Straight Connector 3">
              <a:extLst>
                <a:ext uri="{FF2B5EF4-FFF2-40B4-BE49-F238E27FC236}">
                  <a16:creationId xmlns:a16="http://schemas.microsoft.com/office/drawing/2014/main" id="{A0ADD9BD-AAA5-0A4C-A989-80C8555AF5C9}"/>
                </a:ext>
              </a:extLst>
            </p:cNvPr>
            <p:cNvCxnSpPr/>
            <p:nvPr/>
          </p:nvCxnSpPr>
          <p:spPr>
            <a:xfrm>
              <a:off x="7616120" y="3540100"/>
              <a:ext cx="33861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92D706D-5B93-BF40-B02A-097828633F63}"/>
                </a:ext>
              </a:extLst>
            </p:cNvPr>
            <p:cNvCxnSpPr>
              <a:cxnSpLocks/>
            </p:cNvCxnSpPr>
            <p:nvPr/>
          </p:nvCxnSpPr>
          <p:spPr>
            <a:xfrm flipV="1">
              <a:off x="7601372" y="1041103"/>
              <a:ext cx="0" cy="250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reeform 6">
              <a:extLst>
                <a:ext uri="{FF2B5EF4-FFF2-40B4-BE49-F238E27FC236}">
                  <a16:creationId xmlns:a16="http://schemas.microsoft.com/office/drawing/2014/main" id="{60D82080-1EB0-1D48-9322-5FD97E7CB228}"/>
                </a:ext>
              </a:extLst>
            </p:cNvPr>
            <p:cNvSpPr/>
            <p:nvPr/>
          </p:nvSpPr>
          <p:spPr>
            <a:xfrm>
              <a:off x="7616120" y="708301"/>
              <a:ext cx="2743200" cy="2816942"/>
            </a:xfrm>
            <a:custGeom>
              <a:avLst/>
              <a:gdLst>
                <a:gd name="connsiteX0" fmla="*/ 0 w 2743200"/>
                <a:gd name="connsiteY0" fmla="*/ 2816942 h 2824866"/>
                <a:gd name="connsiteX1" fmla="*/ 663677 w 2743200"/>
                <a:gd name="connsiteY1" fmla="*/ 2802193 h 2824866"/>
                <a:gd name="connsiteX2" fmla="*/ 1976284 w 2743200"/>
                <a:gd name="connsiteY2" fmla="*/ 2625212 h 2824866"/>
                <a:gd name="connsiteX3" fmla="*/ 2551471 w 2743200"/>
                <a:gd name="connsiteY3" fmla="*/ 1946787 h 2824866"/>
                <a:gd name="connsiteX4" fmla="*/ 2743200 w 2743200"/>
                <a:gd name="connsiteY4" fmla="*/ 0 h 2824866"/>
                <a:gd name="connsiteX0" fmla="*/ 0 w 2743200"/>
                <a:gd name="connsiteY0" fmla="*/ 2816942 h 2821238"/>
                <a:gd name="connsiteX1" fmla="*/ 663677 w 2743200"/>
                <a:gd name="connsiteY1" fmla="*/ 2802193 h 2821238"/>
                <a:gd name="connsiteX2" fmla="*/ 1976284 w 2743200"/>
                <a:gd name="connsiteY2" fmla="*/ 2625212 h 2821238"/>
                <a:gd name="connsiteX3" fmla="*/ 2551471 w 2743200"/>
                <a:gd name="connsiteY3" fmla="*/ 1946787 h 2821238"/>
                <a:gd name="connsiteX4" fmla="*/ 2743200 w 2743200"/>
                <a:gd name="connsiteY4" fmla="*/ 0 h 2821238"/>
                <a:gd name="connsiteX0" fmla="*/ 0 w 2743200"/>
                <a:gd name="connsiteY0" fmla="*/ 2816942 h 2816942"/>
                <a:gd name="connsiteX1" fmla="*/ 663677 w 2743200"/>
                <a:gd name="connsiteY1" fmla="*/ 2802193 h 2816942"/>
                <a:gd name="connsiteX2" fmla="*/ 1976284 w 2743200"/>
                <a:gd name="connsiteY2" fmla="*/ 2625212 h 2816942"/>
                <a:gd name="connsiteX3" fmla="*/ 2551471 w 2743200"/>
                <a:gd name="connsiteY3" fmla="*/ 1946787 h 2816942"/>
                <a:gd name="connsiteX4" fmla="*/ 2743200 w 2743200"/>
                <a:gd name="connsiteY4" fmla="*/ 0 h 2816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200" h="2816942">
                  <a:moveTo>
                    <a:pt x="0" y="2816942"/>
                  </a:moveTo>
                  <a:cubicBezTo>
                    <a:pt x="363998" y="2816020"/>
                    <a:pt x="477171" y="2811923"/>
                    <a:pt x="663677" y="2802193"/>
                  </a:cubicBezTo>
                  <a:cubicBezTo>
                    <a:pt x="850183" y="2792463"/>
                    <a:pt x="1661652" y="2767780"/>
                    <a:pt x="1976284" y="2625212"/>
                  </a:cubicBezTo>
                  <a:cubicBezTo>
                    <a:pt x="2290916" y="2482644"/>
                    <a:pt x="2423652" y="2384322"/>
                    <a:pt x="2551471" y="1946787"/>
                  </a:cubicBezTo>
                  <a:cubicBezTo>
                    <a:pt x="2679290" y="1509252"/>
                    <a:pt x="2711245" y="754626"/>
                    <a:pt x="2743200" y="0"/>
                  </a:cubicBezTo>
                </a:path>
              </a:pathLst>
            </a:cu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9" name="Straight Connector 48">
              <a:extLst>
                <a:ext uri="{FF2B5EF4-FFF2-40B4-BE49-F238E27FC236}">
                  <a16:creationId xmlns:a16="http://schemas.microsoft.com/office/drawing/2014/main" id="{AD56710D-BCD1-D24F-A4F9-77096E20A72E}"/>
                </a:ext>
              </a:extLst>
            </p:cNvPr>
            <p:cNvCxnSpPr>
              <a:cxnSpLocks/>
            </p:cNvCxnSpPr>
            <p:nvPr/>
          </p:nvCxnSpPr>
          <p:spPr>
            <a:xfrm flipV="1">
              <a:off x="10442559" y="1034169"/>
              <a:ext cx="0" cy="250593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Rectangle 61">
              <a:extLst>
                <a:ext uri="{FF2B5EF4-FFF2-40B4-BE49-F238E27FC236}">
                  <a16:creationId xmlns:a16="http://schemas.microsoft.com/office/drawing/2014/main" id="{0FBDF69D-B808-184B-8874-313F4C390D12}"/>
                </a:ext>
              </a:extLst>
            </p:cNvPr>
            <p:cNvSpPr>
              <a:spLocks noChangeArrowheads="1"/>
            </p:cNvSpPr>
            <p:nvPr/>
          </p:nvSpPr>
          <p:spPr bwMode="auto">
            <a:xfrm>
              <a:off x="10214306" y="3605644"/>
              <a:ext cx="50958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42900" marR="0" lvl="0" indent="-342900" algn="ctr" defTabSz="914400" rtl="0" eaLnBrk="1" fontAlgn="auto" latinLnBrk="0" hangingPunct="1">
                <a:lnSpc>
                  <a:spcPct val="85000"/>
                </a:lnSpc>
                <a:spcBef>
                  <a:spcPts val="0"/>
                </a:spcBef>
                <a:spcAft>
                  <a:spcPts val="0"/>
                </a:spcAft>
                <a:buClr>
                  <a:srgbClr val="ED7D31"/>
                </a:buClr>
                <a:buSzPct val="85000"/>
                <a:buFont typeface="Wingdings" pitchFamily="2" charset="2"/>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1</a:t>
              </a:r>
              <a:endParaRPr kumimoji="0" lang="en-US" altLang="en-US" sz="16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grpSp>
        <p:nvGrpSpPr>
          <p:cNvPr id="35" name="Group 34">
            <a:extLst>
              <a:ext uri="{FF2B5EF4-FFF2-40B4-BE49-F238E27FC236}">
                <a16:creationId xmlns:a16="http://schemas.microsoft.com/office/drawing/2014/main" id="{968DE26F-E1EB-6340-A73C-A69AEE44E1A3}"/>
              </a:ext>
            </a:extLst>
          </p:cNvPr>
          <p:cNvGrpSpPr/>
          <p:nvPr/>
        </p:nvGrpSpPr>
        <p:grpSpPr>
          <a:xfrm>
            <a:off x="1199878" y="3314700"/>
            <a:ext cx="3457968" cy="523220"/>
            <a:chOff x="1211074" y="3275230"/>
            <a:chExt cx="3457968" cy="523220"/>
          </a:xfrm>
        </p:grpSpPr>
        <p:sp>
          <p:nvSpPr>
            <p:cNvPr id="37" name="TextBox 36">
              <a:extLst>
                <a:ext uri="{FF2B5EF4-FFF2-40B4-BE49-F238E27FC236}">
                  <a16:creationId xmlns:a16="http://schemas.microsoft.com/office/drawing/2014/main" id="{DD8FA4E1-6E52-6E45-BE14-7A8BD35AF254}"/>
                </a:ext>
              </a:extLst>
            </p:cNvPr>
            <p:cNvSpPr txBox="1"/>
            <p:nvPr/>
          </p:nvSpPr>
          <p:spPr>
            <a:xfrm>
              <a:off x="2188876" y="3327958"/>
              <a:ext cx="248016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service rate of bits</a:t>
              </a:r>
            </a:p>
          </p:txBody>
        </p:sp>
        <p:sp>
          <p:nvSpPr>
            <p:cNvPr id="31" name="TextBox 30">
              <a:extLst>
                <a:ext uri="{FF2B5EF4-FFF2-40B4-BE49-F238E27FC236}">
                  <a16:creationId xmlns:a16="http://schemas.microsoft.com/office/drawing/2014/main" id="{C01B4976-C8AE-174D-9311-91F8A265BA23}"/>
                </a:ext>
              </a:extLst>
            </p:cNvPr>
            <p:cNvSpPr txBox="1"/>
            <p:nvPr/>
          </p:nvSpPr>
          <p:spPr>
            <a:xfrm>
              <a:off x="1211074" y="3275230"/>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grpSp>
        <p:nvGrpSpPr>
          <p:cNvPr id="28" name="Group 27">
            <a:extLst>
              <a:ext uri="{FF2B5EF4-FFF2-40B4-BE49-F238E27FC236}">
                <a16:creationId xmlns:a16="http://schemas.microsoft.com/office/drawing/2014/main" id="{F721EE9D-CD4D-004A-84CA-31C281B024A8}"/>
              </a:ext>
            </a:extLst>
          </p:cNvPr>
          <p:cNvGrpSpPr/>
          <p:nvPr/>
        </p:nvGrpSpPr>
        <p:grpSpPr>
          <a:xfrm>
            <a:off x="1066278" y="2847705"/>
            <a:ext cx="3490678" cy="523220"/>
            <a:chOff x="1066278" y="2873829"/>
            <a:chExt cx="3490678" cy="523220"/>
          </a:xfrm>
        </p:grpSpPr>
        <p:sp>
          <p:nvSpPr>
            <p:cNvPr id="30" name="TextBox 29">
              <a:extLst>
                <a:ext uri="{FF2B5EF4-FFF2-40B4-BE49-F238E27FC236}">
                  <a16:creationId xmlns:a16="http://schemas.microsoft.com/office/drawing/2014/main" id="{2F034B6D-9F3F-EF42-917A-B59F6EAB30BB}"/>
                </a:ext>
              </a:extLst>
            </p:cNvPr>
            <p:cNvSpPr txBox="1"/>
            <p:nvPr/>
          </p:nvSpPr>
          <p:spPr>
            <a:xfrm>
              <a:off x="2169123" y="2910251"/>
              <a:ext cx="238783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arrival rate of bits</a:t>
              </a:r>
            </a:p>
          </p:txBody>
        </p:sp>
        <p:grpSp>
          <p:nvGrpSpPr>
            <p:cNvPr id="27" name="Group 26">
              <a:extLst>
                <a:ext uri="{FF2B5EF4-FFF2-40B4-BE49-F238E27FC236}">
                  <a16:creationId xmlns:a16="http://schemas.microsoft.com/office/drawing/2014/main" id="{7C0CBFD6-32CD-E94E-9190-978FFA7B0691}"/>
                </a:ext>
              </a:extLst>
            </p:cNvPr>
            <p:cNvGrpSpPr/>
            <p:nvPr/>
          </p:nvGrpSpPr>
          <p:grpSpPr>
            <a:xfrm>
              <a:off x="1066278" y="2873829"/>
              <a:ext cx="681588" cy="523220"/>
              <a:chOff x="1066278" y="2873829"/>
              <a:chExt cx="681588" cy="523220"/>
            </a:xfrm>
          </p:grpSpPr>
          <p:sp>
            <p:nvSpPr>
              <p:cNvPr id="9" name="TextBox 8">
                <a:extLst>
                  <a:ext uri="{FF2B5EF4-FFF2-40B4-BE49-F238E27FC236}">
                    <a16:creationId xmlns:a16="http://schemas.microsoft.com/office/drawing/2014/main" id="{F9845216-48CA-8A4D-BC7A-8DFDC99E6171}"/>
                  </a:ext>
                </a:extLst>
              </p:cNvPr>
              <p:cNvSpPr txBox="1"/>
              <p:nvPr/>
            </p:nvSpPr>
            <p:spPr>
              <a:xfrm>
                <a:off x="1066278" y="2873829"/>
                <a:ext cx="33534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L</a:t>
                </a:r>
              </a:p>
            </p:txBody>
          </p:sp>
          <p:sp>
            <p:nvSpPr>
              <p:cNvPr id="23" name="TextBox 22">
                <a:extLst>
                  <a:ext uri="{FF2B5EF4-FFF2-40B4-BE49-F238E27FC236}">
                    <a16:creationId xmlns:a16="http://schemas.microsoft.com/office/drawing/2014/main" id="{1A53F0E9-8E80-A943-9832-323BDA97F5BF}"/>
                  </a:ext>
                </a:extLst>
              </p:cNvPr>
              <p:cNvSpPr txBox="1"/>
              <p:nvPr/>
            </p:nvSpPr>
            <p:spPr>
              <a:xfrm>
                <a:off x="1378854" y="2873829"/>
                <a:ext cx="36901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a</a:t>
                </a:r>
              </a:p>
            </p:txBody>
          </p:sp>
          <p:sp>
            <p:nvSpPr>
              <p:cNvPr id="15" name="TextBox 14">
                <a:extLst>
                  <a:ext uri="{FF2B5EF4-FFF2-40B4-BE49-F238E27FC236}">
                    <a16:creationId xmlns:a16="http://schemas.microsoft.com/office/drawing/2014/main" id="{E33B9835-FBCA-2945-B2FE-6A65F179414A}"/>
                  </a:ext>
                </a:extLst>
              </p:cNvPr>
              <p:cNvSpPr txBox="1"/>
              <p:nvPr/>
            </p:nvSpPr>
            <p:spPr>
              <a:xfrm>
                <a:off x="1278923" y="2909664"/>
                <a:ext cx="24237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grpSp>
      <p:grpSp>
        <p:nvGrpSpPr>
          <p:cNvPr id="42" name="Group 41">
            <a:extLst>
              <a:ext uri="{FF2B5EF4-FFF2-40B4-BE49-F238E27FC236}">
                <a16:creationId xmlns:a16="http://schemas.microsoft.com/office/drawing/2014/main" id="{B8A52679-E3D0-7A40-AFD1-ED1F5DDCFEFF}"/>
              </a:ext>
            </a:extLst>
          </p:cNvPr>
          <p:cNvGrpSpPr/>
          <p:nvPr/>
        </p:nvGrpSpPr>
        <p:grpSpPr>
          <a:xfrm>
            <a:off x="1204684" y="2981937"/>
            <a:ext cx="3323775" cy="584775"/>
            <a:chOff x="1204684" y="2981937"/>
            <a:chExt cx="3323775" cy="584775"/>
          </a:xfrm>
        </p:grpSpPr>
        <p:cxnSp>
          <p:nvCxnSpPr>
            <p:cNvPr id="33" name="Straight Connector 32">
              <a:extLst>
                <a:ext uri="{FF2B5EF4-FFF2-40B4-BE49-F238E27FC236}">
                  <a16:creationId xmlns:a16="http://schemas.microsoft.com/office/drawing/2014/main" id="{54B20A77-13F3-3949-9616-C4379DD39AC0}"/>
                </a:ext>
              </a:extLst>
            </p:cNvPr>
            <p:cNvCxnSpPr>
              <a:cxnSpLocks/>
            </p:cNvCxnSpPr>
            <p:nvPr/>
          </p:nvCxnSpPr>
          <p:spPr>
            <a:xfrm>
              <a:off x="2300167" y="3338737"/>
              <a:ext cx="22282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BD9D88F-A0EC-DA4A-90D7-298338304867}"/>
                </a:ext>
              </a:extLst>
            </p:cNvPr>
            <p:cNvCxnSpPr>
              <a:cxnSpLocks/>
            </p:cNvCxnSpPr>
            <p:nvPr/>
          </p:nvCxnSpPr>
          <p:spPr>
            <a:xfrm>
              <a:off x="1204684" y="3342018"/>
              <a:ext cx="34834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E5C3780-9436-0E4E-AA3C-69E9505009EA}"/>
                </a:ext>
              </a:extLst>
            </p:cNvPr>
            <p:cNvSpPr txBox="1"/>
            <p:nvPr/>
          </p:nvSpPr>
          <p:spPr>
            <a:xfrm>
              <a:off x="1687802" y="2981937"/>
              <a:ext cx="638629"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25" name="TextBox 24">
            <a:extLst>
              <a:ext uri="{FF2B5EF4-FFF2-40B4-BE49-F238E27FC236}">
                <a16:creationId xmlns:a16="http://schemas.microsoft.com/office/drawing/2014/main" id="{9214578D-0F9A-7D4F-B8DE-DB101BD0AEFD}"/>
              </a:ext>
            </a:extLst>
          </p:cNvPr>
          <p:cNvSpPr txBox="1"/>
          <p:nvPr/>
        </p:nvSpPr>
        <p:spPr>
          <a:xfrm>
            <a:off x="5025350" y="2902857"/>
            <a:ext cx="1582613"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0000A3"/>
                </a:solidFill>
                <a:effectLst/>
                <a:uLnTx/>
                <a:uFillTx/>
                <a:latin typeface="Calibri" panose="020F0502020204030204"/>
                <a:ea typeface="+mn-ea"/>
                <a:cs typeface="+mn-cs"/>
              </a:rPr>
              <a:t>“traffic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0000A3"/>
                </a:solidFill>
                <a:effectLst/>
                <a:uLnTx/>
                <a:uFillTx/>
                <a:latin typeface="Calibri" panose="020F0502020204030204"/>
                <a:ea typeface="+mn-ea"/>
                <a:cs typeface="+mn-cs"/>
              </a:rPr>
              <a:t>intensity”</a:t>
            </a:r>
          </a:p>
        </p:txBody>
      </p:sp>
      <p:sp>
        <p:nvSpPr>
          <p:cNvPr id="32" name="Slide Number Placeholder 5">
            <a:extLst>
              <a:ext uri="{FF2B5EF4-FFF2-40B4-BE49-F238E27FC236}">
                <a16:creationId xmlns:a16="http://schemas.microsoft.com/office/drawing/2014/main" id="{0FDC591A-D31D-2A45-AA1E-B568041AA95C}"/>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11</a:t>
            </a:fld>
            <a:endParaRPr lang="en-US" dirty="0"/>
          </a:p>
        </p:txBody>
      </p:sp>
    </p:spTree>
    <p:extLst>
      <p:ext uri="{BB962C8B-B14F-4D97-AF65-F5344CB8AC3E}">
        <p14:creationId xmlns:p14="http://schemas.microsoft.com/office/powerpoint/2010/main" val="308170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dissolve">
                                      <p:cBhvr>
                                        <p:cTn id="17" dur="500"/>
                                        <p:tgtEl>
                                          <p:spTgt spid="42"/>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dissolve">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dissolve">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dissolv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dissolve">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Line 38">
            <a:extLst>
              <a:ext uri="{FF2B5EF4-FFF2-40B4-BE49-F238E27FC236}">
                <a16:creationId xmlns:a16="http://schemas.microsoft.com/office/drawing/2014/main" id="{54E266FC-2C53-E845-810D-72800D812F60}"/>
              </a:ext>
            </a:extLst>
          </p:cNvPr>
          <p:cNvSpPr>
            <a:spLocks noChangeShapeType="1"/>
          </p:cNvSpPr>
          <p:nvPr/>
        </p:nvSpPr>
        <p:spPr bwMode="auto">
          <a:xfrm>
            <a:off x="2831406" y="5366286"/>
            <a:ext cx="469144" cy="31549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Line 105">
            <a:extLst>
              <a:ext uri="{FF2B5EF4-FFF2-40B4-BE49-F238E27FC236}">
                <a16:creationId xmlns:a16="http://schemas.microsoft.com/office/drawing/2014/main" id="{BF1773B1-5019-2B4A-BE6A-B8195D8981B9}"/>
              </a:ext>
            </a:extLst>
          </p:cNvPr>
          <p:cNvSpPr>
            <a:spLocks noChangeShapeType="1"/>
          </p:cNvSpPr>
          <p:nvPr/>
        </p:nvSpPr>
        <p:spPr bwMode="auto">
          <a:xfrm flipV="1">
            <a:off x="3691311" y="5467468"/>
            <a:ext cx="639909" cy="207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81" name="Group 180">
            <a:extLst>
              <a:ext uri="{FF2B5EF4-FFF2-40B4-BE49-F238E27FC236}">
                <a16:creationId xmlns:a16="http://schemas.microsoft.com/office/drawing/2014/main" id="{349EA779-C782-D646-A376-27962D2DE8E5}"/>
              </a:ext>
            </a:extLst>
          </p:cNvPr>
          <p:cNvGrpSpPr/>
          <p:nvPr/>
        </p:nvGrpSpPr>
        <p:grpSpPr>
          <a:xfrm>
            <a:off x="3109054" y="5514269"/>
            <a:ext cx="860625" cy="398511"/>
            <a:chOff x="7493876" y="2774731"/>
            <a:chExt cx="1481958" cy="894622"/>
          </a:xfrm>
        </p:grpSpPr>
        <p:sp>
          <p:nvSpPr>
            <p:cNvPr id="182" name="Freeform 181">
              <a:extLst>
                <a:ext uri="{FF2B5EF4-FFF2-40B4-BE49-F238E27FC236}">
                  <a16:creationId xmlns:a16="http://schemas.microsoft.com/office/drawing/2014/main" id="{051DA911-6679-5545-AC55-97B68D0A590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3" name="Oval 182">
              <a:extLst>
                <a:ext uri="{FF2B5EF4-FFF2-40B4-BE49-F238E27FC236}">
                  <a16:creationId xmlns:a16="http://schemas.microsoft.com/office/drawing/2014/main" id="{1B387723-AD5A-6B40-86DC-4E06378B6C3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4" name="Group 183">
              <a:extLst>
                <a:ext uri="{FF2B5EF4-FFF2-40B4-BE49-F238E27FC236}">
                  <a16:creationId xmlns:a16="http://schemas.microsoft.com/office/drawing/2014/main" id="{EAEAA504-561F-934C-865A-D764D9D4B585}"/>
                </a:ext>
              </a:extLst>
            </p:cNvPr>
            <p:cNvGrpSpPr/>
            <p:nvPr/>
          </p:nvGrpSpPr>
          <p:grpSpPr>
            <a:xfrm>
              <a:off x="7713663" y="2848339"/>
              <a:ext cx="1042107" cy="425543"/>
              <a:chOff x="7786941" y="2884917"/>
              <a:chExt cx="897649" cy="353919"/>
            </a:xfrm>
          </p:grpSpPr>
          <p:sp>
            <p:nvSpPr>
              <p:cNvPr id="185" name="Freeform 184">
                <a:extLst>
                  <a:ext uri="{FF2B5EF4-FFF2-40B4-BE49-F238E27FC236}">
                    <a16:creationId xmlns:a16="http://schemas.microsoft.com/office/drawing/2014/main" id="{B39429AE-64BE-C648-B108-3B471FFD1A3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6" name="Freeform 185">
                <a:extLst>
                  <a:ext uri="{FF2B5EF4-FFF2-40B4-BE49-F238E27FC236}">
                    <a16:creationId xmlns:a16="http://schemas.microsoft.com/office/drawing/2014/main" id="{109B151A-13E2-DE44-ACE5-AC68DBD136E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7" name="Freeform 186">
                <a:extLst>
                  <a:ext uri="{FF2B5EF4-FFF2-40B4-BE49-F238E27FC236}">
                    <a16:creationId xmlns:a16="http://schemas.microsoft.com/office/drawing/2014/main" id="{EF70FD4D-FD10-ED44-BB61-DD85162EEA3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8" name="Freeform 187">
                <a:extLst>
                  <a:ext uri="{FF2B5EF4-FFF2-40B4-BE49-F238E27FC236}">
                    <a16:creationId xmlns:a16="http://schemas.microsoft.com/office/drawing/2014/main" id="{F03C20EC-4A97-134D-9A10-FFE3DDFF03F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0" name="Line 106">
            <a:extLst>
              <a:ext uri="{FF2B5EF4-FFF2-40B4-BE49-F238E27FC236}">
                <a16:creationId xmlns:a16="http://schemas.microsoft.com/office/drawing/2014/main" id="{254FEBFF-881B-E94A-B5B4-5A077C547A5D}"/>
              </a:ext>
            </a:extLst>
          </p:cNvPr>
          <p:cNvSpPr>
            <a:spLocks noChangeShapeType="1"/>
          </p:cNvSpPr>
          <p:nvPr/>
        </p:nvSpPr>
        <p:spPr bwMode="auto">
          <a:xfrm>
            <a:off x="4626350" y="5451593"/>
            <a:ext cx="677550" cy="207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Line 108">
            <a:extLst>
              <a:ext uri="{FF2B5EF4-FFF2-40B4-BE49-F238E27FC236}">
                <a16:creationId xmlns:a16="http://schemas.microsoft.com/office/drawing/2014/main" id="{524659AB-C458-864A-B318-E8190017E7B8}"/>
              </a:ext>
            </a:extLst>
          </p:cNvPr>
          <p:cNvSpPr>
            <a:spLocks noChangeShapeType="1"/>
          </p:cNvSpPr>
          <p:nvPr/>
        </p:nvSpPr>
        <p:spPr bwMode="auto">
          <a:xfrm flipH="1">
            <a:off x="4388223" y="5062655"/>
            <a:ext cx="661222" cy="2730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Line 291">
            <a:extLst>
              <a:ext uri="{FF2B5EF4-FFF2-40B4-BE49-F238E27FC236}">
                <a16:creationId xmlns:a16="http://schemas.microsoft.com/office/drawing/2014/main" id="{EB8F889A-4D2D-1B4E-8BFD-EC217EFF65EB}"/>
              </a:ext>
            </a:extLst>
          </p:cNvPr>
          <p:cNvSpPr>
            <a:spLocks noChangeShapeType="1"/>
          </p:cNvSpPr>
          <p:nvPr/>
        </p:nvSpPr>
        <p:spPr bwMode="auto">
          <a:xfrm>
            <a:off x="4356474" y="5583355"/>
            <a:ext cx="318847" cy="311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72" name="Group 171">
            <a:extLst>
              <a:ext uri="{FF2B5EF4-FFF2-40B4-BE49-F238E27FC236}">
                <a16:creationId xmlns:a16="http://schemas.microsoft.com/office/drawing/2014/main" id="{DA77B42D-EF91-9343-B8AA-7F791CA6173D}"/>
              </a:ext>
            </a:extLst>
          </p:cNvPr>
          <p:cNvGrpSpPr/>
          <p:nvPr/>
        </p:nvGrpSpPr>
        <p:grpSpPr>
          <a:xfrm>
            <a:off x="3957067" y="5203592"/>
            <a:ext cx="860625" cy="398511"/>
            <a:chOff x="7493876" y="2774731"/>
            <a:chExt cx="1481958" cy="894622"/>
          </a:xfrm>
        </p:grpSpPr>
        <p:sp>
          <p:nvSpPr>
            <p:cNvPr id="173" name="Freeform 172">
              <a:extLst>
                <a:ext uri="{FF2B5EF4-FFF2-40B4-BE49-F238E27FC236}">
                  <a16:creationId xmlns:a16="http://schemas.microsoft.com/office/drawing/2014/main" id="{717B3640-CBA8-9D4D-B10E-118D8375828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4" name="Oval 173">
              <a:extLst>
                <a:ext uri="{FF2B5EF4-FFF2-40B4-BE49-F238E27FC236}">
                  <a16:creationId xmlns:a16="http://schemas.microsoft.com/office/drawing/2014/main" id="{3DF87D0C-16B9-0242-9434-F058BACF6AF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75" name="Group 174">
              <a:extLst>
                <a:ext uri="{FF2B5EF4-FFF2-40B4-BE49-F238E27FC236}">
                  <a16:creationId xmlns:a16="http://schemas.microsoft.com/office/drawing/2014/main" id="{875F2C4B-EC99-0546-B8BC-E6ABDA1C57CF}"/>
                </a:ext>
              </a:extLst>
            </p:cNvPr>
            <p:cNvGrpSpPr/>
            <p:nvPr/>
          </p:nvGrpSpPr>
          <p:grpSpPr>
            <a:xfrm>
              <a:off x="7713663" y="2848339"/>
              <a:ext cx="1042107" cy="425543"/>
              <a:chOff x="7786941" y="2884917"/>
              <a:chExt cx="897649" cy="353919"/>
            </a:xfrm>
          </p:grpSpPr>
          <p:sp>
            <p:nvSpPr>
              <p:cNvPr id="176" name="Freeform 175">
                <a:extLst>
                  <a:ext uri="{FF2B5EF4-FFF2-40B4-BE49-F238E27FC236}">
                    <a16:creationId xmlns:a16="http://schemas.microsoft.com/office/drawing/2014/main" id="{7AB43264-5575-584F-8FE6-D1C2C13E1C3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7" name="Freeform 176">
                <a:extLst>
                  <a:ext uri="{FF2B5EF4-FFF2-40B4-BE49-F238E27FC236}">
                    <a16:creationId xmlns:a16="http://schemas.microsoft.com/office/drawing/2014/main" id="{99D8A414-A25C-5C43-9BC9-95C40A420EC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8" name="Freeform 177">
                <a:extLst>
                  <a:ext uri="{FF2B5EF4-FFF2-40B4-BE49-F238E27FC236}">
                    <a16:creationId xmlns:a16="http://schemas.microsoft.com/office/drawing/2014/main" id="{B398E537-2A8D-B343-AFFC-0C206FB72B1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9" name="Freeform 178">
                <a:extLst>
                  <a:ext uri="{FF2B5EF4-FFF2-40B4-BE49-F238E27FC236}">
                    <a16:creationId xmlns:a16="http://schemas.microsoft.com/office/drawing/2014/main" id="{8F5B5F4D-A081-8041-8446-B98FF777149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2" name="Line 113">
            <a:extLst>
              <a:ext uri="{FF2B5EF4-FFF2-40B4-BE49-F238E27FC236}">
                <a16:creationId xmlns:a16="http://schemas.microsoft.com/office/drawing/2014/main" id="{EEC03E85-460E-344B-B658-EA55A9271333}"/>
              </a:ext>
            </a:extLst>
          </p:cNvPr>
          <p:cNvSpPr>
            <a:spLocks noChangeShapeType="1"/>
          </p:cNvSpPr>
          <p:nvPr/>
        </p:nvSpPr>
        <p:spPr bwMode="auto">
          <a:xfrm flipH="1">
            <a:off x="5602660" y="5511918"/>
            <a:ext cx="865759" cy="144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94">
            <a:extLst>
              <a:ext uri="{FF2B5EF4-FFF2-40B4-BE49-F238E27FC236}">
                <a16:creationId xmlns:a16="http://schemas.microsoft.com/office/drawing/2014/main" id="{6AFF4B42-51C0-8447-92BB-FCA57D50B68A}"/>
              </a:ext>
            </a:extLst>
          </p:cNvPr>
          <p:cNvSpPr>
            <a:spLocks noChangeShapeType="1"/>
          </p:cNvSpPr>
          <p:nvPr/>
        </p:nvSpPr>
        <p:spPr bwMode="auto">
          <a:xfrm flipH="1">
            <a:off x="4997823" y="5773855"/>
            <a:ext cx="487128"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64" name="Group 163">
            <a:extLst>
              <a:ext uri="{FF2B5EF4-FFF2-40B4-BE49-F238E27FC236}">
                <a16:creationId xmlns:a16="http://schemas.microsoft.com/office/drawing/2014/main" id="{CEAC493A-EEEF-7C4F-AA98-1801621812D4}"/>
              </a:ext>
            </a:extLst>
          </p:cNvPr>
          <p:cNvGrpSpPr/>
          <p:nvPr/>
        </p:nvGrpSpPr>
        <p:grpSpPr>
          <a:xfrm>
            <a:off x="4985387" y="5543879"/>
            <a:ext cx="860625" cy="398511"/>
            <a:chOff x="7493876" y="2774731"/>
            <a:chExt cx="1481958" cy="894622"/>
          </a:xfrm>
        </p:grpSpPr>
        <p:sp>
          <p:nvSpPr>
            <p:cNvPr id="165" name="Freeform 164">
              <a:extLst>
                <a:ext uri="{FF2B5EF4-FFF2-40B4-BE49-F238E27FC236}">
                  <a16:creationId xmlns:a16="http://schemas.microsoft.com/office/drawing/2014/main" id="{7C772A01-ED51-DF4C-9654-6B6278386C2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66" name="Oval 165">
              <a:extLst>
                <a:ext uri="{FF2B5EF4-FFF2-40B4-BE49-F238E27FC236}">
                  <a16:creationId xmlns:a16="http://schemas.microsoft.com/office/drawing/2014/main" id="{B003DFE7-C366-8140-9629-CD63DF215ED0}"/>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67" name="Group 166">
              <a:extLst>
                <a:ext uri="{FF2B5EF4-FFF2-40B4-BE49-F238E27FC236}">
                  <a16:creationId xmlns:a16="http://schemas.microsoft.com/office/drawing/2014/main" id="{5F84292C-45D7-D245-AF05-1049328026B3}"/>
                </a:ext>
              </a:extLst>
            </p:cNvPr>
            <p:cNvGrpSpPr/>
            <p:nvPr/>
          </p:nvGrpSpPr>
          <p:grpSpPr>
            <a:xfrm>
              <a:off x="7713663" y="2848339"/>
              <a:ext cx="1042107" cy="425543"/>
              <a:chOff x="7786941" y="2884917"/>
              <a:chExt cx="897649" cy="353919"/>
            </a:xfrm>
          </p:grpSpPr>
          <p:sp>
            <p:nvSpPr>
              <p:cNvPr id="168" name="Freeform 167">
                <a:extLst>
                  <a:ext uri="{FF2B5EF4-FFF2-40B4-BE49-F238E27FC236}">
                    <a16:creationId xmlns:a16="http://schemas.microsoft.com/office/drawing/2014/main" id="{672ECA71-4ED1-A742-8D27-C7DD78E8129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9" name="Freeform 168">
                <a:extLst>
                  <a:ext uri="{FF2B5EF4-FFF2-40B4-BE49-F238E27FC236}">
                    <a16:creationId xmlns:a16="http://schemas.microsoft.com/office/drawing/2014/main" id="{AB422B19-1B67-F744-AB96-3C00EBB25FA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0" name="Freeform 169">
                <a:extLst>
                  <a:ext uri="{FF2B5EF4-FFF2-40B4-BE49-F238E27FC236}">
                    <a16:creationId xmlns:a16="http://schemas.microsoft.com/office/drawing/2014/main" id="{64DBC56A-851B-1045-8E18-0E1AE5828A8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1" name="Freeform 170">
                <a:extLst>
                  <a:ext uri="{FF2B5EF4-FFF2-40B4-BE49-F238E27FC236}">
                    <a16:creationId xmlns:a16="http://schemas.microsoft.com/office/drawing/2014/main" id="{687D1E8F-A9D2-414E-B37C-C2A41CFCDB2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sz="4400" dirty="0">
                <a:ea typeface="ＭＳ Ｐゴシック" panose="020B0600070205080204" pitchFamily="34" charset="-128"/>
              </a:rPr>
              <a:t>“Real” Internet delays and routes</a:t>
            </a:r>
            <a:endParaRPr lang="en-US" sz="4400" dirty="0"/>
          </a:p>
        </p:txBody>
      </p:sp>
      <p:sp>
        <p:nvSpPr>
          <p:cNvPr id="17" name="Rectangle 5">
            <a:extLst>
              <a:ext uri="{FF2B5EF4-FFF2-40B4-BE49-F238E27FC236}">
                <a16:creationId xmlns:a16="http://schemas.microsoft.com/office/drawing/2014/main" id="{921D3CC3-7FC4-4346-86E8-F841A7674F2D}"/>
              </a:ext>
            </a:extLst>
          </p:cNvPr>
          <p:cNvSpPr txBox="1">
            <a:spLocks noChangeArrowheads="1"/>
          </p:cNvSpPr>
          <p:nvPr/>
        </p:nvSpPr>
        <p:spPr>
          <a:xfrm>
            <a:off x="980180" y="1324511"/>
            <a:ext cx="10342830" cy="188539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what do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real” Internet delay &amp; loss look like? </a:t>
            </a:r>
          </a:p>
          <a:p>
            <a:pPr marL="28733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1"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traceroute</a:t>
            </a:r>
            <a:r>
              <a:rPr kumimoji="0" lang="en-US" altLang="en-US" sz="32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program: provides delay measurement from source to router along end-end Internet path towards destination.  For all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a:t>
            </a:r>
          </a:p>
        </p:txBody>
      </p:sp>
      <p:sp>
        <p:nvSpPr>
          <p:cNvPr id="23" name="Line 260">
            <a:extLst>
              <a:ext uri="{FF2B5EF4-FFF2-40B4-BE49-F238E27FC236}">
                <a16:creationId xmlns:a16="http://schemas.microsoft.com/office/drawing/2014/main" id="{146ED7EC-5957-5A4D-8C10-71CB9EFF9CF6}"/>
              </a:ext>
            </a:extLst>
          </p:cNvPr>
          <p:cNvSpPr>
            <a:spLocks noChangeShapeType="1"/>
          </p:cNvSpPr>
          <p:nvPr/>
        </p:nvSpPr>
        <p:spPr bwMode="auto">
          <a:xfrm>
            <a:off x="6721850" y="5476993"/>
            <a:ext cx="677550" cy="207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Line 261">
            <a:extLst>
              <a:ext uri="{FF2B5EF4-FFF2-40B4-BE49-F238E27FC236}">
                <a16:creationId xmlns:a16="http://schemas.microsoft.com/office/drawing/2014/main" id="{7F082344-D846-A442-8098-3870FBC04E2E}"/>
              </a:ext>
            </a:extLst>
          </p:cNvPr>
          <p:cNvSpPr>
            <a:spLocks noChangeShapeType="1"/>
          </p:cNvSpPr>
          <p:nvPr/>
        </p:nvSpPr>
        <p:spPr bwMode="auto">
          <a:xfrm flipH="1">
            <a:off x="7660060" y="5423018"/>
            <a:ext cx="777191" cy="2778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92">
            <a:extLst>
              <a:ext uri="{FF2B5EF4-FFF2-40B4-BE49-F238E27FC236}">
                <a16:creationId xmlns:a16="http://schemas.microsoft.com/office/drawing/2014/main" id="{F2A2632A-A659-1B45-9C0A-17E3A7312946}"/>
              </a:ext>
            </a:extLst>
          </p:cNvPr>
          <p:cNvSpPr>
            <a:spLocks noChangeShapeType="1"/>
          </p:cNvSpPr>
          <p:nvPr/>
        </p:nvSpPr>
        <p:spPr bwMode="auto">
          <a:xfrm>
            <a:off x="6280524" y="5170605"/>
            <a:ext cx="318847" cy="311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95">
            <a:extLst>
              <a:ext uri="{FF2B5EF4-FFF2-40B4-BE49-F238E27FC236}">
                <a16:creationId xmlns:a16="http://schemas.microsoft.com/office/drawing/2014/main" id="{69CE8977-5EAF-2D48-AB87-ABB232029696}"/>
              </a:ext>
            </a:extLst>
          </p:cNvPr>
          <p:cNvSpPr>
            <a:spLocks noChangeShapeType="1"/>
          </p:cNvSpPr>
          <p:nvPr/>
        </p:nvSpPr>
        <p:spPr bwMode="auto">
          <a:xfrm>
            <a:off x="5394926" y="5277473"/>
            <a:ext cx="8857" cy="260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Text Box 300">
            <a:extLst>
              <a:ext uri="{FF2B5EF4-FFF2-40B4-BE49-F238E27FC236}">
                <a16:creationId xmlns:a16="http://schemas.microsoft.com/office/drawing/2014/main" id="{A650D718-81E6-C34A-AA06-669C83840015}"/>
              </a:ext>
            </a:extLst>
          </p:cNvPr>
          <p:cNvSpPr txBox="1">
            <a:spLocks noChangeArrowheads="1"/>
          </p:cNvSpPr>
          <p:nvPr/>
        </p:nvSpPr>
        <p:spPr bwMode="auto">
          <a:xfrm>
            <a:off x="2999161" y="5135680"/>
            <a:ext cx="13971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3 probes</a:t>
            </a:r>
          </a:p>
        </p:txBody>
      </p:sp>
      <p:sp>
        <p:nvSpPr>
          <p:cNvPr id="30" name="Text Box 302">
            <a:extLst>
              <a:ext uri="{FF2B5EF4-FFF2-40B4-BE49-F238E27FC236}">
                <a16:creationId xmlns:a16="http://schemas.microsoft.com/office/drawing/2014/main" id="{8C2F6269-CD63-DC47-AA5A-D6F6AD85E9F6}"/>
              </a:ext>
            </a:extLst>
          </p:cNvPr>
          <p:cNvSpPr txBox="1">
            <a:spLocks noChangeArrowheads="1"/>
          </p:cNvSpPr>
          <p:nvPr/>
        </p:nvSpPr>
        <p:spPr bwMode="auto">
          <a:xfrm>
            <a:off x="3613524" y="5696068"/>
            <a:ext cx="13971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3 probes</a:t>
            </a:r>
          </a:p>
        </p:txBody>
      </p:sp>
      <p:sp>
        <p:nvSpPr>
          <p:cNvPr id="31" name="Text Box 304">
            <a:extLst>
              <a:ext uri="{FF2B5EF4-FFF2-40B4-BE49-F238E27FC236}">
                <a16:creationId xmlns:a16="http://schemas.microsoft.com/office/drawing/2014/main" id="{43A2AD3C-9D79-9140-BB67-1BE3BD4261D1}"/>
              </a:ext>
            </a:extLst>
          </p:cNvPr>
          <p:cNvSpPr txBox="1">
            <a:spLocks noChangeArrowheads="1"/>
          </p:cNvSpPr>
          <p:nvPr/>
        </p:nvSpPr>
        <p:spPr bwMode="auto">
          <a:xfrm>
            <a:off x="4842700" y="5044156"/>
            <a:ext cx="13971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3 probes</a:t>
            </a:r>
          </a:p>
        </p:txBody>
      </p:sp>
      <p:grpSp>
        <p:nvGrpSpPr>
          <p:cNvPr id="32" name="Group 100">
            <a:extLst>
              <a:ext uri="{FF2B5EF4-FFF2-40B4-BE49-F238E27FC236}">
                <a16:creationId xmlns:a16="http://schemas.microsoft.com/office/drawing/2014/main" id="{1BEC51D1-0886-F14D-B99F-4CA3879860C9}"/>
              </a:ext>
            </a:extLst>
          </p:cNvPr>
          <p:cNvGrpSpPr>
            <a:grpSpLocks/>
          </p:cNvGrpSpPr>
          <p:nvPr/>
        </p:nvGrpSpPr>
        <p:grpSpPr bwMode="auto">
          <a:xfrm>
            <a:off x="1934728" y="5072180"/>
            <a:ext cx="1027081" cy="688975"/>
            <a:chOff x="-44" y="1473"/>
            <a:chExt cx="981" cy="1105"/>
          </a:xfrm>
        </p:grpSpPr>
        <p:pic>
          <p:nvPicPr>
            <p:cNvPr id="33" name="Picture 101" descr="desktop_computer_stylized_medium">
              <a:extLst>
                <a:ext uri="{FF2B5EF4-FFF2-40B4-BE49-F238E27FC236}">
                  <a16:creationId xmlns:a16="http://schemas.microsoft.com/office/drawing/2014/main" id="{C4436358-53EB-1341-B2F7-BBA9BFD86F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Freeform 102">
              <a:extLst>
                <a:ext uri="{FF2B5EF4-FFF2-40B4-BE49-F238E27FC236}">
                  <a16:creationId xmlns:a16="http://schemas.microsoft.com/office/drawing/2014/main" id="{4813CA23-213B-0C4B-B526-D05F84EB9650}"/>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7" name="Group 103">
            <a:extLst>
              <a:ext uri="{FF2B5EF4-FFF2-40B4-BE49-F238E27FC236}">
                <a16:creationId xmlns:a16="http://schemas.microsoft.com/office/drawing/2014/main" id="{838A2555-9382-2A43-A8D2-3F77BF649C4C}"/>
              </a:ext>
            </a:extLst>
          </p:cNvPr>
          <p:cNvGrpSpPr>
            <a:grpSpLocks/>
          </p:cNvGrpSpPr>
          <p:nvPr/>
        </p:nvGrpSpPr>
        <p:grpSpPr bwMode="auto">
          <a:xfrm flipH="1">
            <a:off x="8177586" y="5110280"/>
            <a:ext cx="1051754" cy="669925"/>
            <a:chOff x="-44" y="1473"/>
            <a:chExt cx="981" cy="1105"/>
          </a:xfrm>
        </p:grpSpPr>
        <p:pic>
          <p:nvPicPr>
            <p:cNvPr id="42" name="Picture 104" descr="desktop_computer_stylized_medium">
              <a:extLst>
                <a:ext uri="{FF2B5EF4-FFF2-40B4-BE49-F238E27FC236}">
                  <a16:creationId xmlns:a16="http://schemas.microsoft.com/office/drawing/2014/main" id="{99E32CCD-2CED-C441-BCF6-83FBBB7A2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Freeform 105">
              <a:extLst>
                <a:ext uri="{FF2B5EF4-FFF2-40B4-BE49-F238E27FC236}">
                  <a16:creationId xmlns:a16="http://schemas.microsoft.com/office/drawing/2014/main" id="{1DE64A0C-778E-0542-AF02-9D5203B331A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4" name="Freeform 303">
            <a:extLst>
              <a:ext uri="{FF2B5EF4-FFF2-40B4-BE49-F238E27FC236}">
                <a16:creationId xmlns:a16="http://schemas.microsoft.com/office/drawing/2014/main" id="{D57CFF59-F6AE-0444-8D13-D8E49817EC92}"/>
              </a:ext>
            </a:extLst>
          </p:cNvPr>
          <p:cNvSpPr>
            <a:spLocks/>
          </p:cNvSpPr>
          <p:nvPr/>
        </p:nvSpPr>
        <p:spPr bwMode="auto">
          <a:xfrm>
            <a:off x="2868986" y="5356343"/>
            <a:ext cx="3135331" cy="403225"/>
          </a:xfrm>
          <a:custGeom>
            <a:avLst/>
            <a:gdLst>
              <a:gd name="T0" fmla="*/ 2147483647 w 1416"/>
              <a:gd name="T1" fmla="*/ 2147483647 h 254"/>
              <a:gd name="T2" fmla="*/ 2147483647 w 1416"/>
              <a:gd name="T3" fmla="*/ 2147483647 h 254"/>
              <a:gd name="T4" fmla="*/ 2147483647 w 1416"/>
              <a:gd name="T5" fmla="*/ 2147483647 h 254"/>
              <a:gd name="T6" fmla="*/ 2147483647 w 1416"/>
              <a:gd name="T7" fmla="*/ 2147483647 h 254"/>
              <a:gd name="T8" fmla="*/ 2147483647 w 1416"/>
              <a:gd name="T9" fmla="*/ 2147483647 h 254"/>
              <a:gd name="T10" fmla="*/ 2147483647 w 1416"/>
              <a:gd name="T11" fmla="*/ 2147483647 h 254"/>
              <a:gd name="T12" fmla="*/ 0 w 1416"/>
              <a:gd name="T13" fmla="*/ 2147483647 h 254"/>
              <a:gd name="T14" fmla="*/ 0 60000 65536"/>
              <a:gd name="T15" fmla="*/ 0 60000 65536"/>
              <a:gd name="T16" fmla="*/ 0 60000 65536"/>
              <a:gd name="T17" fmla="*/ 0 60000 65536"/>
              <a:gd name="T18" fmla="*/ 0 60000 65536"/>
              <a:gd name="T19" fmla="*/ 0 60000 65536"/>
              <a:gd name="T20" fmla="*/ 0 60000 65536"/>
              <a:gd name="T21" fmla="*/ 0 w 1416"/>
              <a:gd name="T22" fmla="*/ 0 h 254"/>
              <a:gd name="T23" fmla="*/ 1416 w 1416"/>
              <a:gd name="T24" fmla="*/ 254 h 2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16" h="254">
                <a:moveTo>
                  <a:pt x="76" y="30"/>
                </a:moveTo>
                <a:cubicBezTo>
                  <a:pt x="137" y="11"/>
                  <a:pt x="200" y="170"/>
                  <a:pt x="324" y="170"/>
                </a:cubicBezTo>
                <a:cubicBezTo>
                  <a:pt x="461" y="165"/>
                  <a:pt x="717" y="0"/>
                  <a:pt x="896" y="2"/>
                </a:cubicBezTo>
                <a:cubicBezTo>
                  <a:pt x="1075" y="4"/>
                  <a:pt x="1416" y="122"/>
                  <a:pt x="1400" y="182"/>
                </a:cubicBezTo>
                <a:cubicBezTo>
                  <a:pt x="1384" y="242"/>
                  <a:pt x="1073" y="63"/>
                  <a:pt x="896" y="74"/>
                </a:cubicBezTo>
                <a:cubicBezTo>
                  <a:pt x="719" y="85"/>
                  <a:pt x="489" y="254"/>
                  <a:pt x="340" y="250"/>
                </a:cubicBezTo>
                <a:cubicBezTo>
                  <a:pt x="191" y="246"/>
                  <a:pt x="62" y="32"/>
                  <a:pt x="0" y="5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5" name="Freeform 299">
            <a:extLst>
              <a:ext uri="{FF2B5EF4-FFF2-40B4-BE49-F238E27FC236}">
                <a16:creationId xmlns:a16="http://schemas.microsoft.com/office/drawing/2014/main" id="{106F45C5-44D3-EB44-A1DD-18F6304B9226}"/>
              </a:ext>
            </a:extLst>
          </p:cNvPr>
          <p:cNvSpPr>
            <a:spLocks/>
          </p:cNvSpPr>
          <p:nvPr/>
        </p:nvSpPr>
        <p:spPr bwMode="auto">
          <a:xfrm>
            <a:off x="2900736" y="5392855"/>
            <a:ext cx="584553" cy="419100"/>
          </a:xfrm>
          <a:custGeom>
            <a:avLst/>
            <a:gdLst>
              <a:gd name="T0" fmla="*/ 2147483647 w 264"/>
              <a:gd name="T1" fmla="*/ 0 h 264"/>
              <a:gd name="T2" fmla="*/ 2147483647 w 264"/>
              <a:gd name="T3" fmla="*/ 2147483647 h 264"/>
              <a:gd name="T4" fmla="*/ 0 w 264"/>
              <a:gd name="T5" fmla="*/ 2147483647 h 264"/>
              <a:gd name="T6" fmla="*/ 0 60000 65536"/>
              <a:gd name="T7" fmla="*/ 0 60000 65536"/>
              <a:gd name="T8" fmla="*/ 0 60000 65536"/>
              <a:gd name="T9" fmla="*/ 0 w 264"/>
              <a:gd name="T10" fmla="*/ 0 h 264"/>
              <a:gd name="T11" fmla="*/ 264 w 264"/>
              <a:gd name="T12" fmla="*/ 264 h 264"/>
            </a:gdLst>
            <a:ahLst/>
            <a:cxnLst>
              <a:cxn ang="T6">
                <a:pos x="T0" y="T1"/>
              </a:cxn>
              <a:cxn ang="T7">
                <a:pos x="T2" y="T3"/>
              </a:cxn>
              <a:cxn ang="T8">
                <a:pos x="T4" y="T5"/>
              </a:cxn>
            </a:cxnLst>
            <a:rect l="T9" t="T10" r="T11" b="T12"/>
            <a:pathLst>
              <a:path w="264" h="264">
                <a:moveTo>
                  <a:pt x="60" y="0"/>
                </a:moveTo>
                <a:cubicBezTo>
                  <a:pt x="86" y="31"/>
                  <a:pt x="264" y="176"/>
                  <a:pt x="228" y="220"/>
                </a:cubicBezTo>
                <a:cubicBezTo>
                  <a:pt x="192" y="264"/>
                  <a:pt x="60" y="109"/>
                  <a:pt x="0" y="88"/>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6" name="Freeform 301">
            <a:extLst>
              <a:ext uri="{FF2B5EF4-FFF2-40B4-BE49-F238E27FC236}">
                <a16:creationId xmlns:a16="http://schemas.microsoft.com/office/drawing/2014/main" id="{B0DADD8E-881D-B14F-BA59-384DC3B918B6}"/>
              </a:ext>
            </a:extLst>
          </p:cNvPr>
          <p:cNvSpPr>
            <a:spLocks/>
          </p:cNvSpPr>
          <p:nvPr/>
        </p:nvSpPr>
        <p:spPr bwMode="auto">
          <a:xfrm>
            <a:off x="2894387" y="5307130"/>
            <a:ext cx="1877656" cy="474663"/>
          </a:xfrm>
          <a:custGeom>
            <a:avLst/>
            <a:gdLst>
              <a:gd name="T0" fmla="*/ 2147483647 w 848"/>
              <a:gd name="T1" fmla="*/ 2147483647 h 299"/>
              <a:gd name="T2" fmla="*/ 2147483647 w 848"/>
              <a:gd name="T3" fmla="*/ 2147483647 h 299"/>
              <a:gd name="T4" fmla="*/ 2147483647 w 848"/>
              <a:gd name="T5" fmla="*/ 2147483647 h 299"/>
              <a:gd name="T6" fmla="*/ 2147483647 w 848"/>
              <a:gd name="T7" fmla="*/ 2147483647 h 299"/>
              <a:gd name="T8" fmla="*/ 0 w 848"/>
              <a:gd name="T9" fmla="*/ 2147483647 h 299"/>
              <a:gd name="T10" fmla="*/ 0 60000 65536"/>
              <a:gd name="T11" fmla="*/ 0 60000 65536"/>
              <a:gd name="T12" fmla="*/ 0 60000 65536"/>
              <a:gd name="T13" fmla="*/ 0 60000 65536"/>
              <a:gd name="T14" fmla="*/ 0 60000 65536"/>
              <a:gd name="T15" fmla="*/ 0 w 848"/>
              <a:gd name="T16" fmla="*/ 0 h 299"/>
              <a:gd name="T17" fmla="*/ 848 w 848"/>
              <a:gd name="T18" fmla="*/ 299 h 299"/>
            </a:gdLst>
            <a:ahLst/>
            <a:cxnLst>
              <a:cxn ang="T10">
                <a:pos x="T0" y="T1"/>
              </a:cxn>
              <a:cxn ang="T11">
                <a:pos x="T2" y="T3"/>
              </a:cxn>
              <a:cxn ang="T12">
                <a:pos x="T4" y="T5"/>
              </a:cxn>
              <a:cxn ang="T13">
                <a:pos x="T6" y="T7"/>
              </a:cxn>
              <a:cxn ang="T14">
                <a:pos x="T8" y="T9"/>
              </a:cxn>
            </a:cxnLst>
            <a:rect l="T15" t="T16" r="T17" b="T18"/>
            <a:pathLst>
              <a:path w="848" h="299">
                <a:moveTo>
                  <a:pt x="76" y="76"/>
                </a:moveTo>
                <a:cubicBezTo>
                  <a:pt x="137" y="57"/>
                  <a:pt x="200" y="216"/>
                  <a:pt x="324" y="216"/>
                </a:cubicBezTo>
                <a:cubicBezTo>
                  <a:pt x="448" y="216"/>
                  <a:pt x="792" y="0"/>
                  <a:pt x="820" y="76"/>
                </a:cubicBezTo>
                <a:cubicBezTo>
                  <a:pt x="848" y="152"/>
                  <a:pt x="469" y="245"/>
                  <a:pt x="340" y="296"/>
                </a:cubicBezTo>
                <a:cubicBezTo>
                  <a:pt x="203" y="299"/>
                  <a:pt x="62" y="78"/>
                  <a:pt x="0" y="96"/>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56" name="Group 155">
            <a:extLst>
              <a:ext uri="{FF2B5EF4-FFF2-40B4-BE49-F238E27FC236}">
                <a16:creationId xmlns:a16="http://schemas.microsoft.com/office/drawing/2014/main" id="{91E1CD52-668E-2940-80F2-B10C4C902272}"/>
              </a:ext>
            </a:extLst>
          </p:cNvPr>
          <p:cNvGrpSpPr/>
          <p:nvPr/>
        </p:nvGrpSpPr>
        <p:grpSpPr>
          <a:xfrm>
            <a:off x="6096000" y="5229664"/>
            <a:ext cx="860625" cy="398511"/>
            <a:chOff x="7493876" y="2774731"/>
            <a:chExt cx="1481958" cy="894622"/>
          </a:xfrm>
        </p:grpSpPr>
        <p:sp>
          <p:nvSpPr>
            <p:cNvPr id="157" name="Freeform 156">
              <a:extLst>
                <a:ext uri="{FF2B5EF4-FFF2-40B4-BE49-F238E27FC236}">
                  <a16:creationId xmlns:a16="http://schemas.microsoft.com/office/drawing/2014/main" id="{524447EB-AF2A-A041-9AAF-22AE80BEBBC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8" name="Oval 157">
              <a:extLst>
                <a:ext uri="{FF2B5EF4-FFF2-40B4-BE49-F238E27FC236}">
                  <a16:creationId xmlns:a16="http://schemas.microsoft.com/office/drawing/2014/main" id="{02DFC5C8-0F07-0646-B191-3F36D49C234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9" name="Group 158">
              <a:extLst>
                <a:ext uri="{FF2B5EF4-FFF2-40B4-BE49-F238E27FC236}">
                  <a16:creationId xmlns:a16="http://schemas.microsoft.com/office/drawing/2014/main" id="{39560971-B62C-2E4C-935A-836B55269213}"/>
                </a:ext>
              </a:extLst>
            </p:cNvPr>
            <p:cNvGrpSpPr/>
            <p:nvPr/>
          </p:nvGrpSpPr>
          <p:grpSpPr>
            <a:xfrm>
              <a:off x="7713663" y="2848339"/>
              <a:ext cx="1042107" cy="425543"/>
              <a:chOff x="7786941" y="2884917"/>
              <a:chExt cx="897649" cy="353919"/>
            </a:xfrm>
          </p:grpSpPr>
          <p:sp>
            <p:nvSpPr>
              <p:cNvPr id="160" name="Freeform 159">
                <a:extLst>
                  <a:ext uri="{FF2B5EF4-FFF2-40B4-BE49-F238E27FC236}">
                    <a16:creationId xmlns:a16="http://schemas.microsoft.com/office/drawing/2014/main" id="{E2E046A7-F455-5A48-9F2B-58FE95A5E2B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1" name="Freeform 160">
                <a:extLst>
                  <a:ext uri="{FF2B5EF4-FFF2-40B4-BE49-F238E27FC236}">
                    <a16:creationId xmlns:a16="http://schemas.microsoft.com/office/drawing/2014/main" id="{B411AFE3-7C43-B447-9404-B41B6AD175D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2" name="Freeform 161">
                <a:extLst>
                  <a:ext uri="{FF2B5EF4-FFF2-40B4-BE49-F238E27FC236}">
                    <a16:creationId xmlns:a16="http://schemas.microsoft.com/office/drawing/2014/main" id="{149A557C-1B39-D44A-ABCE-44F29E0A3D1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3" name="Freeform 162">
                <a:extLst>
                  <a:ext uri="{FF2B5EF4-FFF2-40B4-BE49-F238E27FC236}">
                    <a16:creationId xmlns:a16="http://schemas.microsoft.com/office/drawing/2014/main" id="{C47C4949-2773-9643-AB8D-C5F0FC9CD57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60" name="Rectangle 5">
            <a:extLst>
              <a:ext uri="{FF2B5EF4-FFF2-40B4-BE49-F238E27FC236}">
                <a16:creationId xmlns:a16="http://schemas.microsoft.com/office/drawing/2014/main" id="{C45704CB-2C2D-E04A-BF4B-17BB274AE2EB}"/>
              </a:ext>
            </a:extLst>
          </p:cNvPr>
          <p:cNvSpPr txBox="1">
            <a:spLocks noChangeArrowheads="1"/>
          </p:cNvSpPr>
          <p:nvPr/>
        </p:nvSpPr>
        <p:spPr>
          <a:xfrm>
            <a:off x="909932" y="3067365"/>
            <a:ext cx="10342830" cy="1723652"/>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2625" marR="0" lvl="1" indent="-22542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sends three packets that will reach router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i</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 on path towards destination (with time-to-live field value of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i</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a:t>
            </a:r>
          </a:p>
          <a:p>
            <a:pPr marL="682625" marR="0" lvl="1" indent="-22542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router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i</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 will return packets to sender</a:t>
            </a:r>
          </a:p>
          <a:p>
            <a:pPr marL="682625" marR="0" lvl="1" indent="-22542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sender measures time interval between transmission and reply</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endParaRPr>
          </a:p>
        </p:txBody>
      </p:sp>
      <p:sp>
        <p:nvSpPr>
          <p:cNvPr id="61" name="Slide Number Placeholder 5">
            <a:extLst>
              <a:ext uri="{FF2B5EF4-FFF2-40B4-BE49-F238E27FC236}">
                <a16:creationId xmlns:a16="http://schemas.microsoft.com/office/drawing/2014/main" id="{B25BBF9C-F6B7-D74C-8D2F-80041D2036F7}"/>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12</a:t>
            </a:fld>
            <a:endParaRPr lang="en-US" dirty="0"/>
          </a:p>
        </p:txBody>
      </p:sp>
    </p:spTree>
    <p:extLst>
      <p:ext uri="{BB962C8B-B14F-4D97-AF65-F5344CB8AC3E}">
        <p14:creationId xmlns:p14="http://schemas.microsoft.com/office/powerpoint/2010/main" val="243383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sub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6"/>
                                        </p:tgtEl>
                                        <p:attrNameLst>
                                          <p:attrName>style.visibility</p:attrName>
                                        </p:attrNameLst>
                                      </p:cBhvr>
                                      <p:to>
                                        <p:strVal val="visible"/>
                                      </p:to>
                                    </p:set>
                                  </p:childTnLst>
                                  <p:subTnLst>
                                    <p:set>
                                      <p:cBhvr override="childStyle">
                                        <p:cTn dur="1" fill="hold" display="0" masterRel="nextClick" afterEffect="1"/>
                                        <p:tgtEl>
                                          <p:spTgt spid="146"/>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6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sz="4400" dirty="0">
                <a:ea typeface="ＭＳ Ｐゴシック" panose="020B0600070205080204" pitchFamily="34" charset="-128"/>
              </a:rPr>
              <a:t>Real Internet delays and routes</a:t>
            </a:r>
            <a:endParaRPr lang="en-US" sz="4400" dirty="0"/>
          </a:p>
        </p:txBody>
      </p:sp>
      <p:sp>
        <p:nvSpPr>
          <p:cNvPr id="68" name="Text Box 4">
            <a:extLst>
              <a:ext uri="{FF2B5EF4-FFF2-40B4-BE49-F238E27FC236}">
                <a16:creationId xmlns:a16="http://schemas.microsoft.com/office/drawing/2014/main" id="{7892B7DA-887D-4048-94A0-6C1A0FF213DA}"/>
              </a:ext>
            </a:extLst>
          </p:cNvPr>
          <p:cNvSpPr txBox="1">
            <a:spLocks noChangeArrowheads="1"/>
          </p:cNvSpPr>
          <p:nvPr/>
        </p:nvSpPr>
        <p:spPr bwMode="auto">
          <a:xfrm>
            <a:off x="1663495" y="2282978"/>
            <a:ext cx="8229600" cy="394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457200" marR="0" lvl="0" indent="-457200" algn="l" defTabSz="914400" rtl="0" eaLnBrk="1" fontAlgn="auto" latinLnBrk="0" hangingPunct="1">
              <a:lnSpc>
                <a:spcPct val="8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  cs-gw (128.119.240.254)  1 ms  1 ms  2 ms</a:t>
            </a:r>
          </a:p>
          <a:p>
            <a:pPr marL="457200" marR="0" lvl="0" indent="-457200" algn="l" defTabSz="914400" rtl="0" eaLnBrk="1" fontAlgn="auto" latinLnBrk="0" hangingPunct="1">
              <a:lnSpc>
                <a:spcPct val="8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  border1-rt-fa5-1-0.gw.umass.edu (128.119.3.145)  1 ms  1 ms  2 ms</a:t>
            </a:r>
          </a:p>
          <a:p>
            <a:pPr marL="457200" marR="0" lvl="0" indent="-457200" algn="l" defTabSz="914400" rtl="0" eaLnBrk="1" fontAlgn="auto" latinLnBrk="0" hangingPunct="1">
              <a:lnSpc>
                <a:spcPct val="8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  cht-vbns.gw.umass.edu (128.119.3.130)  6 ms 5 ms 5 ms</a:t>
            </a:r>
          </a:p>
          <a:p>
            <a:pPr marL="457200" marR="0" lvl="0" indent="-457200" algn="l" defTabSz="914400" rtl="0" eaLnBrk="1" fontAlgn="auto" latinLnBrk="0" hangingPunct="1">
              <a:lnSpc>
                <a:spcPct val="8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4  jn1-at1-0-0-19.wor.vbns.net (204.147.132.129)  16 ms 11 ms 13 ms </a:t>
            </a:r>
          </a:p>
          <a:p>
            <a:pPr marL="457200" marR="0" lvl="0" indent="-457200" algn="l" defTabSz="914400" rtl="0" eaLnBrk="1" fontAlgn="auto" latinLnBrk="0" hangingPunct="1">
              <a:lnSpc>
                <a:spcPct val="8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5  jn1-so7-0-0-0.wae.vbns.net (204.147.136.136)  21 ms 18 ms 18 ms </a:t>
            </a:r>
          </a:p>
          <a:p>
            <a:pPr marL="457200" marR="0" lvl="0" indent="-457200" algn="l" defTabSz="914400" rtl="0" eaLnBrk="1" fontAlgn="auto" latinLnBrk="0" hangingPunct="1">
              <a:lnSpc>
                <a:spcPct val="8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6  abilene-vbns.abilene.ucaid.edu (198.32.11.9)  22 ms  18 ms  22 ms</a:t>
            </a:r>
          </a:p>
          <a:p>
            <a:pPr marL="457200" marR="0" lvl="0" indent="-457200" algn="l" defTabSz="914400" rtl="0" eaLnBrk="1" fontAlgn="auto" latinLnBrk="0" hangingPunct="1">
              <a:lnSpc>
                <a:spcPct val="8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7  nycm-wash.abilene.ucaid.edu (198.32.8.46)  22 ms  22 ms  22 ms</a:t>
            </a:r>
          </a:p>
          <a:p>
            <a:pPr marL="457200" marR="0" lvl="0" indent="-457200" algn="l" defTabSz="914400" rtl="0" eaLnBrk="1" fontAlgn="auto" latinLnBrk="0" hangingPunct="1">
              <a:lnSpc>
                <a:spcPct val="8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8  62.40.103.253 (62.40.103.253)  104 ms 109 ms 106 ms</a:t>
            </a:r>
          </a:p>
          <a:p>
            <a:pPr marL="457200" marR="0" lvl="0" indent="-457200" algn="l" defTabSz="914400" rtl="0" eaLnBrk="1" fontAlgn="auto" latinLnBrk="0" hangingPunct="1">
              <a:lnSpc>
                <a:spcPct val="8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9  de2-1.de1.de.geant.net (62.40.96.129)  109 ms 102 ms 104 ms</a:t>
            </a:r>
          </a:p>
          <a:p>
            <a:pPr marL="457200" marR="0" lvl="0" indent="-457200" algn="l" defTabSz="914400" rtl="0" eaLnBrk="1" fontAlgn="auto" latinLnBrk="0" hangingPunct="1">
              <a:lnSpc>
                <a:spcPct val="8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10  de.fr1.fr.geant.net (62.40.96.50)  113 ms 121 ms 114 ms</a:t>
            </a:r>
          </a:p>
          <a:p>
            <a:pPr marL="457200" marR="0" lvl="0" indent="-457200" algn="l" defTabSz="914400" rtl="0" eaLnBrk="1" fontAlgn="auto" latinLnBrk="0" hangingPunct="1">
              <a:lnSpc>
                <a:spcPct val="8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11  renater-gw.fr1.fr.geant.net (62.40.103.54)  112 ms  114 ms  112 ms</a:t>
            </a:r>
          </a:p>
          <a:p>
            <a:pPr marL="457200" marR="0" lvl="0" indent="-457200" algn="l" defTabSz="914400" rtl="0" eaLnBrk="1" fontAlgn="auto" latinLnBrk="0" hangingPunct="1">
              <a:lnSpc>
                <a:spcPct val="8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12  nio-n2.cssi.renater.fr (193.51.206.13)  111 ms  114 ms  116 ms</a:t>
            </a:r>
          </a:p>
          <a:p>
            <a:pPr marL="457200" marR="0" lvl="0" indent="-457200" algn="l" defTabSz="914400" rtl="0" eaLnBrk="1" fontAlgn="auto" latinLnBrk="0" hangingPunct="1">
              <a:lnSpc>
                <a:spcPct val="8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13  nice.cssi.renater.fr (195.220.98.102)  123 ms  125 ms  124 ms</a:t>
            </a:r>
          </a:p>
          <a:p>
            <a:pPr marL="457200" marR="0" lvl="0" indent="-457200" algn="l" defTabSz="914400" rtl="0" eaLnBrk="1" fontAlgn="auto" latinLnBrk="0" hangingPunct="1">
              <a:lnSpc>
                <a:spcPct val="8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14  r3t2-nice.cssi.renater.fr (195.220.98.110)  126 ms  126 ms  124 ms</a:t>
            </a:r>
          </a:p>
          <a:p>
            <a:pPr marL="457200" marR="0" lvl="0" indent="-457200" algn="l" defTabSz="914400" rtl="0" eaLnBrk="1" fontAlgn="auto" latinLnBrk="0" hangingPunct="1">
              <a:lnSpc>
                <a:spcPct val="8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15  eurecom-valbonne.r3t2.ft.net (193.48.50.54)  135 ms  128 ms  133 ms</a:t>
            </a:r>
          </a:p>
          <a:p>
            <a:pPr marL="457200" marR="0" lvl="0" indent="-457200" algn="l" defTabSz="914400" rtl="0" eaLnBrk="1" fontAlgn="auto" latinLnBrk="0" hangingPunct="1">
              <a:lnSpc>
                <a:spcPct val="8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16  194.214.211.25 (194.214.211.25)  126 ms  128 ms  126 ms</a:t>
            </a:r>
          </a:p>
          <a:p>
            <a:pPr marL="457200" marR="0" lvl="0" indent="-457200" algn="l" defTabSz="914400" rtl="0" eaLnBrk="1" fontAlgn="auto" latinLnBrk="0" hangingPunct="1">
              <a:lnSpc>
                <a:spcPct val="8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17  * * *</a:t>
            </a:r>
          </a:p>
          <a:p>
            <a:pPr marL="457200" marR="0" lvl="0" indent="-457200" algn="l" defTabSz="914400" rtl="0" eaLnBrk="1" fontAlgn="auto" latinLnBrk="0" hangingPunct="1">
              <a:lnSpc>
                <a:spcPct val="8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18  * * *</a:t>
            </a:r>
          </a:p>
          <a:p>
            <a:pPr marL="457200" marR="0" lvl="0" indent="-457200" algn="l" defTabSz="914400" rtl="0" eaLnBrk="1" fontAlgn="auto" latinLnBrk="0" hangingPunct="1">
              <a:lnSpc>
                <a:spcPct val="8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19  fantasia.eurecom.fr (193.55.113.142)  132 ms  128 ms  136</a:t>
            </a:r>
            <a:r>
              <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rPr>
              <a:t> </a:t>
            </a: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rPr>
              <a:t>ms</a:t>
            </a:r>
          </a:p>
        </p:txBody>
      </p:sp>
      <p:sp>
        <p:nvSpPr>
          <p:cNvPr id="69" name="Text Box 5">
            <a:extLst>
              <a:ext uri="{FF2B5EF4-FFF2-40B4-BE49-F238E27FC236}">
                <a16:creationId xmlns:a16="http://schemas.microsoft.com/office/drawing/2014/main" id="{6BA8008D-6458-AA4E-BF53-C2EE121DAE21}"/>
              </a:ext>
            </a:extLst>
          </p:cNvPr>
          <p:cNvSpPr txBox="1">
            <a:spLocks noChangeArrowheads="1"/>
          </p:cNvSpPr>
          <p:nvPr/>
        </p:nvSpPr>
        <p:spPr bwMode="auto">
          <a:xfrm>
            <a:off x="1684133" y="1091177"/>
            <a:ext cx="81930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traceroute: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gaia.cs.umass.edu to www.eurecom.fr</a:t>
            </a:r>
          </a:p>
        </p:txBody>
      </p:sp>
      <p:sp>
        <p:nvSpPr>
          <p:cNvPr id="79" name="TextBox 1">
            <a:extLst>
              <a:ext uri="{FF2B5EF4-FFF2-40B4-BE49-F238E27FC236}">
                <a16:creationId xmlns:a16="http://schemas.microsoft.com/office/drawing/2014/main" id="{5B7BE9BA-BD29-2540-9F9F-541887F3192F}"/>
              </a:ext>
            </a:extLst>
          </p:cNvPr>
          <p:cNvSpPr txBox="1">
            <a:spLocks noChangeArrowheads="1"/>
          </p:cNvSpPr>
          <p:nvPr/>
        </p:nvSpPr>
        <p:spPr bwMode="auto">
          <a:xfrm>
            <a:off x="1704770" y="6259665"/>
            <a:ext cx="65293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Do some traceroutes from exotic countries at www.traceroute.org</a:t>
            </a:r>
          </a:p>
        </p:txBody>
      </p:sp>
      <p:grpSp>
        <p:nvGrpSpPr>
          <p:cNvPr id="11" name="Group 10">
            <a:extLst>
              <a:ext uri="{FF2B5EF4-FFF2-40B4-BE49-F238E27FC236}">
                <a16:creationId xmlns:a16="http://schemas.microsoft.com/office/drawing/2014/main" id="{D586D7C8-597D-9743-AF6B-834300DFF928}"/>
              </a:ext>
            </a:extLst>
          </p:cNvPr>
          <p:cNvGrpSpPr/>
          <p:nvPr/>
        </p:nvGrpSpPr>
        <p:grpSpPr>
          <a:xfrm>
            <a:off x="2464209" y="5464534"/>
            <a:ext cx="7293694" cy="400110"/>
            <a:chOff x="2464209" y="5464534"/>
            <a:chExt cx="7293694" cy="400110"/>
          </a:xfrm>
        </p:grpSpPr>
        <p:sp>
          <p:nvSpPr>
            <p:cNvPr id="76" name="Text Box 12">
              <a:extLst>
                <a:ext uri="{FF2B5EF4-FFF2-40B4-BE49-F238E27FC236}">
                  <a16:creationId xmlns:a16="http://schemas.microsoft.com/office/drawing/2014/main" id="{417C0065-CF59-F04B-A2B4-24B98D2D9162}"/>
                </a:ext>
              </a:extLst>
            </p:cNvPr>
            <p:cNvSpPr txBox="1">
              <a:spLocks noChangeArrowheads="1"/>
            </p:cNvSpPr>
            <p:nvPr/>
          </p:nvSpPr>
          <p:spPr bwMode="auto">
            <a:xfrm>
              <a:off x="3471403" y="5464534"/>
              <a:ext cx="62865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 means no response (probe lost, router not replying)</a:t>
              </a:r>
            </a:p>
          </p:txBody>
        </p:sp>
        <p:cxnSp>
          <p:nvCxnSpPr>
            <p:cNvPr id="23" name="Straight Arrow Connector 22">
              <a:extLst>
                <a:ext uri="{FF2B5EF4-FFF2-40B4-BE49-F238E27FC236}">
                  <a16:creationId xmlns:a16="http://schemas.microsoft.com/office/drawing/2014/main" id="{A2945742-6EAA-EB4A-8286-39E218644BBB}"/>
                </a:ext>
              </a:extLst>
            </p:cNvPr>
            <p:cNvCxnSpPr>
              <a:cxnSpLocks/>
            </p:cNvCxnSpPr>
            <p:nvPr/>
          </p:nvCxnSpPr>
          <p:spPr>
            <a:xfrm flipH="1">
              <a:off x="2464209" y="5590849"/>
              <a:ext cx="1007194" cy="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517CFBCC-5D80-154D-AFE4-84B6F3DE8CD2}"/>
              </a:ext>
            </a:extLst>
          </p:cNvPr>
          <p:cNvGrpSpPr/>
          <p:nvPr/>
        </p:nvGrpSpPr>
        <p:grpSpPr>
          <a:xfrm>
            <a:off x="1915886" y="1596610"/>
            <a:ext cx="9454526" cy="899847"/>
            <a:chOff x="1915886" y="1596610"/>
            <a:chExt cx="9454526" cy="899847"/>
          </a:xfrm>
        </p:grpSpPr>
        <p:sp>
          <p:nvSpPr>
            <p:cNvPr id="71" name="Text Box 7">
              <a:extLst>
                <a:ext uri="{FF2B5EF4-FFF2-40B4-BE49-F238E27FC236}">
                  <a16:creationId xmlns:a16="http://schemas.microsoft.com/office/drawing/2014/main" id="{7FD28BA9-B712-134B-86AC-CFCC39EB2664}"/>
                </a:ext>
              </a:extLst>
            </p:cNvPr>
            <p:cNvSpPr txBox="1">
              <a:spLocks noChangeArrowheads="1"/>
            </p:cNvSpPr>
            <p:nvPr/>
          </p:nvSpPr>
          <p:spPr bwMode="auto">
            <a:xfrm>
              <a:off x="5433162" y="1596610"/>
              <a:ext cx="5937250"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 delay measurements from </a:t>
              </a:r>
            </a:p>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gaia.cs.umass.edu </a:t>
              </a:r>
              <a:r>
                <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to </a:t>
              </a:r>
              <a:r>
                <a:rPr kumimoji="0" lang="en-US" altLang="en-US" sz="1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cs-gw.cs.umass.edu </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72" name="Line 8">
              <a:extLst>
                <a:ext uri="{FF2B5EF4-FFF2-40B4-BE49-F238E27FC236}">
                  <a16:creationId xmlns:a16="http://schemas.microsoft.com/office/drawing/2014/main" id="{F1026D73-2E6E-CF45-8EF3-ADEA186C5F6B}"/>
                </a:ext>
              </a:extLst>
            </p:cNvPr>
            <p:cNvSpPr>
              <a:spLocks noChangeShapeType="1"/>
            </p:cNvSpPr>
            <p:nvPr/>
          </p:nvSpPr>
          <p:spPr bwMode="auto">
            <a:xfrm flipV="1">
              <a:off x="4430508" y="1909915"/>
              <a:ext cx="671512" cy="412750"/>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Line 9">
              <a:extLst>
                <a:ext uri="{FF2B5EF4-FFF2-40B4-BE49-F238E27FC236}">
                  <a16:creationId xmlns:a16="http://schemas.microsoft.com/office/drawing/2014/main" id="{2DB0FD1B-3421-FB44-A67B-6CAF879C898E}"/>
                </a:ext>
              </a:extLst>
            </p:cNvPr>
            <p:cNvSpPr>
              <a:spLocks noChangeShapeType="1"/>
            </p:cNvSpPr>
            <p:nvPr/>
          </p:nvSpPr>
          <p:spPr bwMode="auto">
            <a:xfrm flipV="1">
              <a:off x="4970258" y="1898803"/>
              <a:ext cx="139700" cy="404812"/>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Line 10">
              <a:extLst>
                <a:ext uri="{FF2B5EF4-FFF2-40B4-BE49-F238E27FC236}">
                  <a16:creationId xmlns:a16="http://schemas.microsoft.com/office/drawing/2014/main" id="{B675A34D-78B1-1642-8329-2219BE434685}"/>
                </a:ext>
              </a:extLst>
            </p:cNvPr>
            <p:cNvSpPr>
              <a:spLocks noChangeShapeType="1"/>
            </p:cNvSpPr>
            <p:nvPr/>
          </p:nvSpPr>
          <p:spPr bwMode="auto">
            <a:xfrm flipH="1" flipV="1">
              <a:off x="5105195" y="1908328"/>
              <a:ext cx="366713" cy="390525"/>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5" name="Straight Arrow Connector 24">
              <a:extLst>
                <a:ext uri="{FF2B5EF4-FFF2-40B4-BE49-F238E27FC236}">
                  <a16:creationId xmlns:a16="http://schemas.microsoft.com/office/drawing/2014/main" id="{156CE76B-0913-694C-A88F-94E62A67C5D4}"/>
                </a:ext>
              </a:extLst>
            </p:cNvPr>
            <p:cNvCxnSpPr>
              <a:cxnSpLocks/>
            </p:cNvCxnSpPr>
            <p:nvPr/>
          </p:nvCxnSpPr>
          <p:spPr>
            <a:xfrm flipH="1">
              <a:off x="5102020" y="1908328"/>
              <a:ext cx="512012" cy="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80459DB-9FBC-AA43-AD0D-E4EC703C0CD5}"/>
                </a:ext>
              </a:extLst>
            </p:cNvPr>
            <p:cNvSpPr/>
            <p:nvPr/>
          </p:nvSpPr>
          <p:spPr>
            <a:xfrm>
              <a:off x="1915886" y="2307771"/>
              <a:ext cx="638628" cy="188686"/>
            </a:xfrm>
            <a:prstGeom prst="rect">
              <a:avLst/>
            </a:prstGeom>
            <a:solidFill>
              <a:srgbClr val="FFFF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highlight>
                  <a:srgbClr val="FFFF00"/>
                </a:highlight>
                <a:uLnTx/>
                <a:uFillTx/>
                <a:latin typeface="Calibri" panose="020F0502020204030204"/>
                <a:ea typeface="+mn-ea"/>
                <a:cs typeface="+mn-cs"/>
              </a:endParaRPr>
            </a:p>
          </p:txBody>
        </p:sp>
      </p:grpSp>
      <p:grpSp>
        <p:nvGrpSpPr>
          <p:cNvPr id="8" name="Group 7">
            <a:extLst>
              <a:ext uri="{FF2B5EF4-FFF2-40B4-BE49-F238E27FC236}">
                <a16:creationId xmlns:a16="http://schemas.microsoft.com/office/drawing/2014/main" id="{E048766B-8BD7-5447-A58F-0580BF2517D6}"/>
              </a:ext>
            </a:extLst>
          </p:cNvPr>
          <p:cNvGrpSpPr/>
          <p:nvPr/>
        </p:nvGrpSpPr>
        <p:grpSpPr>
          <a:xfrm>
            <a:off x="1959429" y="2305498"/>
            <a:ext cx="10306229" cy="617861"/>
            <a:chOff x="1959429" y="2305498"/>
            <a:chExt cx="10306229" cy="617861"/>
          </a:xfrm>
        </p:grpSpPr>
        <p:sp>
          <p:nvSpPr>
            <p:cNvPr id="19" name="Text Box 7">
              <a:extLst>
                <a:ext uri="{FF2B5EF4-FFF2-40B4-BE49-F238E27FC236}">
                  <a16:creationId xmlns:a16="http://schemas.microsoft.com/office/drawing/2014/main" id="{3C3101AA-04AC-604D-B1DD-586ADCDA2471}"/>
                </a:ext>
              </a:extLst>
            </p:cNvPr>
            <p:cNvSpPr txBox="1">
              <a:spLocks noChangeArrowheads="1"/>
            </p:cNvSpPr>
            <p:nvPr/>
          </p:nvSpPr>
          <p:spPr bwMode="auto">
            <a:xfrm>
              <a:off x="8179566" y="2305498"/>
              <a:ext cx="4086092"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 delay measurements</a:t>
              </a:r>
            </a:p>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to </a:t>
              </a:r>
              <a:r>
                <a:rPr kumimoji="0" lang="en-US" altLang="en-US" sz="1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border1-rt-fa5-1-0.gw.umass.edu </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cxnSp>
          <p:nvCxnSpPr>
            <p:cNvPr id="4" name="Straight Arrow Connector 3">
              <a:extLst>
                <a:ext uri="{FF2B5EF4-FFF2-40B4-BE49-F238E27FC236}">
                  <a16:creationId xmlns:a16="http://schemas.microsoft.com/office/drawing/2014/main" id="{30144341-821E-C445-8967-E53F584FFF2F}"/>
                </a:ext>
              </a:extLst>
            </p:cNvPr>
            <p:cNvCxnSpPr/>
            <p:nvPr/>
          </p:nvCxnSpPr>
          <p:spPr>
            <a:xfrm flipH="1">
              <a:off x="8136140" y="2591761"/>
              <a:ext cx="738960" cy="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F7106E5-CEC9-5B4C-9D96-768239ACF3F9}"/>
                </a:ext>
              </a:extLst>
            </p:cNvPr>
            <p:cNvSpPr/>
            <p:nvPr/>
          </p:nvSpPr>
          <p:spPr>
            <a:xfrm>
              <a:off x="1959429" y="2525486"/>
              <a:ext cx="2975428" cy="159657"/>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3" name="Group 12">
            <a:extLst>
              <a:ext uri="{FF2B5EF4-FFF2-40B4-BE49-F238E27FC236}">
                <a16:creationId xmlns:a16="http://schemas.microsoft.com/office/drawing/2014/main" id="{1E93B100-C8EC-E14F-A08F-A5227BBD8A75}"/>
              </a:ext>
            </a:extLst>
          </p:cNvPr>
          <p:cNvGrpSpPr/>
          <p:nvPr/>
        </p:nvGrpSpPr>
        <p:grpSpPr>
          <a:xfrm>
            <a:off x="7046686" y="4088438"/>
            <a:ext cx="4427559" cy="617861"/>
            <a:chOff x="7046686" y="4088438"/>
            <a:chExt cx="4427559" cy="617861"/>
          </a:xfrm>
        </p:grpSpPr>
        <p:grpSp>
          <p:nvGrpSpPr>
            <p:cNvPr id="10" name="Group 9">
              <a:extLst>
                <a:ext uri="{FF2B5EF4-FFF2-40B4-BE49-F238E27FC236}">
                  <a16:creationId xmlns:a16="http://schemas.microsoft.com/office/drawing/2014/main" id="{5769EA44-D208-F546-BC48-10986246EF9A}"/>
                </a:ext>
              </a:extLst>
            </p:cNvPr>
            <p:cNvGrpSpPr/>
            <p:nvPr/>
          </p:nvGrpSpPr>
          <p:grpSpPr>
            <a:xfrm>
              <a:off x="8136140" y="4088438"/>
              <a:ext cx="3338105" cy="617861"/>
              <a:chOff x="8136140" y="4088438"/>
              <a:chExt cx="3338105" cy="617861"/>
            </a:xfrm>
          </p:grpSpPr>
          <p:sp>
            <p:nvSpPr>
              <p:cNvPr id="16" name="Text Box 7">
                <a:extLst>
                  <a:ext uri="{FF2B5EF4-FFF2-40B4-BE49-F238E27FC236}">
                    <a16:creationId xmlns:a16="http://schemas.microsoft.com/office/drawing/2014/main" id="{461E9B9B-D89F-E045-903F-E4B91E6BDA2E}"/>
                  </a:ext>
                </a:extLst>
              </p:cNvPr>
              <p:cNvSpPr txBox="1">
                <a:spLocks noChangeArrowheads="1"/>
              </p:cNvSpPr>
              <p:nvPr/>
            </p:nvSpPr>
            <p:spPr bwMode="auto">
              <a:xfrm>
                <a:off x="8731045" y="4088438"/>
                <a:ext cx="2743200"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looks like delays </a:t>
                </a: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decrease</a:t>
                </a:r>
                <a:r>
                  <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 Why?</a:t>
                </a:r>
              </a:p>
            </p:txBody>
          </p:sp>
          <p:cxnSp>
            <p:nvCxnSpPr>
              <p:cNvPr id="22" name="Straight Arrow Connector 21">
                <a:extLst>
                  <a:ext uri="{FF2B5EF4-FFF2-40B4-BE49-F238E27FC236}">
                    <a16:creationId xmlns:a16="http://schemas.microsoft.com/office/drawing/2014/main" id="{7B545969-F2B6-3640-A5C7-754982F63617}"/>
                  </a:ext>
                </a:extLst>
              </p:cNvPr>
              <p:cNvCxnSpPr/>
              <p:nvPr/>
            </p:nvCxnSpPr>
            <p:spPr>
              <a:xfrm flipH="1">
                <a:off x="8136140" y="4381712"/>
                <a:ext cx="738960" cy="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Rectangle 11">
              <a:extLst>
                <a:ext uri="{FF2B5EF4-FFF2-40B4-BE49-F238E27FC236}">
                  <a16:creationId xmlns:a16="http://schemas.microsoft.com/office/drawing/2014/main" id="{BDD5D0FA-CF95-C647-8691-03423CEA1D6E}"/>
                </a:ext>
              </a:extLst>
            </p:cNvPr>
            <p:cNvSpPr/>
            <p:nvPr/>
          </p:nvSpPr>
          <p:spPr>
            <a:xfrm>
              <a:off x="7402286" y="4223657"/>
              <a:ext cx="725714" cy="261257"/>
            </a:xfrm>
            <a:prstGeom prst="rect">
              <a:avLst/>
            </a:prstGeom>
            <a:solidFill>
              <a:srgbClr val="FFFF0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highlight>
                  <a:srgbClr val="FFFF00"/>
                </a:highligh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DB422DF4-E50E-8C4F-8EDF-EA4A3399E21E}"/>
                </a:ext>
              </a:extLst>
            </p:cNvPr>
            <p:cNvSpPr/>
            <p:nvPr/>
          </p:nvSpPr>
          <p:spPr>
            <a:xfrm>
              <a:off x="7046686" y="4419600"/>
              <a:ext cx="725714" cy="261257"/>
            </a:xfrm>
            <a:prstGeom prst="rect">
              <a:avLst/>
            </a:prstGeom>
            <a:solidFill>
              <a:srgbClr val="FFFF00">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highlight>
                  <a:srgbClr val="FFFF00"/>
                </a:highlight>
                <a:uLnTx/>
                <a:uFillTx/>
                <a:latin typeface="Calibri" panose="020F0502020204030204"/>
                <a:ea typeface="+mn-ea"/>
                <a:cs typeface="+mn-cs"/>
              </a:endParaRPr>
            </a:p>
          </p:txBody>
        </p:sp>
      </p:grpSp>
      <p:grpSp>
        <p:nvGrpSpPr>
          <p:cNvPr id="15" name="Group 14">
            <a:extLst>
              <a:ext uri="{FF2B5EF4-FFF2-40B4-BE49-F238E27FC236}">
                <a16:creationId xmlns:a16="http://schemas.microsoft.com/office/drawing/2014/main" id="{BA6E80E2-2107-5945-8AA3-407451B7E60F}"/>
              </a:ext>
            </a:extLst>
          </p:cNvPr>
          <p:cNvGrpSpPr/>
          <p:nvPr/>
        </p:nvGrpSpPr>
        <p:grpSpPr>
          <a:xfrm>
            <a:off x="1937658" y="3381528"/>
            <a:ext cx="8901587" cy="508300"/>
            <a:chOff x="1937658" y="3381528"/>
            <a:chExt cx="8901587" cy="508300"/>
          </a:xfrm>
        </p:grpSpPr>
        <p:grpSp>
          <p:nvGrpSpPr>
            <p:cNvPr id="9" name="Group 8">
              <a:extLst>
                <a:ext uri="{FF2B5EF4-FFF2-40B4-BE49-F238E27FC236}">
                  <a16:creationId xmlns:a16="http://schemas.microsoft.com/office/drawing/2014/main" id="{92BE253E-6EA1-BB4E-8BF0-19C339C404C1}"/>
                </a:ext>
              </a:extLst>
            </p:cNvPr>
            <p:cNvGrpSpPr/>
            <p:nvPr/>
          </p:nvGrpSpPr>
          <p:grpSpPr>
            <a:xfrm>
              <a:off x="1937658" y="3381528"/>
              <a:ext cx="8901587" cy="460375"/>
              <a:chOff x="1937658" y="3381528"/>
              <a:chExt cx="8901587" cy="460375"/>
            </a:xfrm>
          </p:grpSpPr>
          <p:sp>
            <p:nvSpPr>
              <p:cNvPr id="77" name="Freeform 14">
                <a:extLst>
                  <a:ext uri="{FF2B5EF4-FFF2-40B4-BE49-F238E27FC236}">
                    <a16:creationId xmlns:a16="http://schemas.microsoft.com/office/drawing/2014/main" id="{D3347813-BBD3-9B4D-B4C4-CAF563726A82}"/>
                  </a:ext>
                </a:extLst>
              </p:cNvPr>
              <p:cNvSpPr>
                <a:spLocks/>
              </p:cNvSpPr>
              <p:nvPr/>
            </p:nvSpPr>
            <p:spPr bwMode="auto">
              <a:xfrm>
                <a:off x="7051470" y="3595840"/>
                <a:ext cx="1012825" cy="246063"/>
              </a:xfrm>
              <a:custGeom>
                <a:avLst/>
                <a:gdLst>
                  <a:gd name="T0" fmla="*/ 2147483647 w 638"/>
                  <a:gd name="T1" fmla="*/ 0 h 155"/>
                  <a:gd name="T2" fmla="*/ 2147483647 w 638"/>
                  <a:gd name="T3" fmla="*/ 2147483647 h 155"/>
                  <a:gd name="T4" fmla="*/ 2147483647 w 638"/>
                  <a:gd name="T5" fmla="*/ 2147483647 h 155"/>
                  <a:gd name="T6" fmla="*/ 2147483647 w 638"/>
                  <a:gd name="T7" fmla="*/ 2147483647 h 155"/>
                  <a:gd name="T8" fmla="*/ 0 w 638"/>
                  <a:gd name="T9" fmla="*/ 2147483647 h 155"/>
                  <a:gd name="T10" fmla="*/ 0 60000 65536"/>
                  <a:gd name="T11" fmla="*/ 0 60000 65536"/>
                  <a:gd name="T12" fmla="*/ 0 60000 65536"/>
                  <a:gd name="T13" fmla="*/ 0 60000 65536"/>
                  <a:gd name="T14" fmla="*/ 0 60000 65536"/>
                  <a:gd name="T15" fmla="*/ 0 w 638"/>
                  <a:gd name="T16" fmla="*/ 0 h 155"/>
                  <a:gd name="T17" fmla="*/ 638 w 638"/>
                  <a:gd name="T18" fmla="*/ 155 h 155"/>
                </a:gdLst>
                <a:ahLst/>
                <a:cxnLst>
                  <a:cxn ang="T10">
                    <a:pos x="T0" y="T1"/>
                  </a:cxn>
                  <a:cxn ang="T11">
                    <a:pos x="T2" y="T3"/>
                  </a:cxn>
                  <a:cxn ang="T12">
                    <a:pos x="T4" y="T5"/>
                  </a:cxn>
                  <a:cxn ang="T13">
                    <a:pos x="T6" y="T7"/>
                  </a:cxn>
                  <a:cxn ang="T14">
                    <a:pos x="T8" y="T9"/>
                  </a:cxn>
                </a:cxnLst>
                <a:rect l="T15" t="T16" r="T17" b="T18"/>
                <a:pathLst>
                  <a:path w="638" h="155">
                    <a:moveTo>
                      <a:pt x="593" y="0"/>
                    </a:moveTo>
                    <a:cubicBezTo>
                      <a:pt x="607" y="9"/>
                      <a:pt x="621" y="18"/>
                      <a:pt x="623" y="38"/>
                    </a:cubicBezTo>
                    <a:cubicBezTo>
                      <a:pt x="625" y="58"/>
                      <a:pt x="638" y="104"/>
                      <a:pt x="608" y="123"/>
                    </a:cubicBezTo>
                    <a:cubicBezTo>
                      <a:pt x="578" y="142"/>
                      <a:pt x="547" y="153"/>
                      <a:pt x="446" y="154"/>
                    </a:cubicBezTo>
                    <a:cubicBezTo>
                      <a:pt x="345" y="155"/>
                      <a:pt x="72" y="133"/>
                      <a:pt x="0" y="130"/>
                    </a:cubicBezTo>
                  </a:path>
                </a:pathLst>
              </a:custGeom>
              <a:noFill/>
              <a:ln w="19050">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Text Box 15">
                <a:extLst>
                  <a:ext uri="{FF2B5EF4-FFF2-40B4-BE49-F238E27FC236}">
                    <a16:creationId xmlns:a16="http://schemas.microsoft.com/office/drawing/2014/main" id="{36225CEE-E8B5-D342-87EF-CF5AADE63F11}"/>
                  </a:ext>
                </a:extLst>
              </p:cNvPr>
              <p:cNvSpPr txBox="1">
                <a:spLocks noChangeArrowheads="1"/>
              </p:cNvSpPr>
              <p:nvPr/>
            </p:nvSpPr>
            <p:spPr bwMode="auto">
              <a:xfrm>
                <a:off x="8096045" y="3381528"/>
                <a:ext cx="2743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trans-oceanic link</a:t>
                </a:r>
              </a:p>
            </p:txBody>
          </p:sp>
          <p:sp>
            <p:nvSpPr>
              <p:cNvPr id="26" name="Rectangle 25">
                <a:extLst>
                  <a:ext uri="{FF2B5EF4-FFF2-40B4-BE49-F238E27FC236}">
                    <a16:creationId xmlns:a16="http://schemas.microsoft.com/office/drawing/2014/main" id="{7FEDFBE5-9FAF-5841-909F-D0F941024CFF}"/>
                  </a:ext>
                </a:extLst>
              </p:cNvPr>
              <p:cNvSpPr/>
              <p:nvPr/>
            </p:nvSpPr>
            <p:spPr>
              <a:xfrm>
                <a:off x="1937658" y="3519717"/>
                <a:ext cx="2750456" cy="123370"/>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74AAD3ED-1CE9-2F41-9A86-B86A45BB3764}"/>
                  </a:ext>
                </a:extLst>
              </p:cNvPr>
              <p:cNvSpPr/>
              <p:nvPr/>
            </p:nvSpPr>
            <p:spPr>
              <a:xfrm>
                <a:off x="2002973" y="3686630"/>
                <a:ext cx="1306284" cy="145141"/>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Rectangle 13">
              <a:extLst>
                <a:ext uri="{FF2B5EF4-FFF2-40B4-BE49-F238E27FC236}">
                  <a16:creationId xmlns:a16="http://schemas.microsoft.com/office/drawing/2014/main" id="{C812C0CA-EC0F-6646-B05E-6CF824061878}"/>
                </a:ext>
              </a:extLst>
            </p:cNvPr>
            <p:cNvSpPr/>
            <p:nvPr/>
          </p:nvSpPr>
          <p:spPr>
            <a:xfrm>
              <a:off x="7315200" y="3468914"/>
              <a:ext cx="667657" cy="203200"/>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B6B3651B-4FF4-7D4B-9806-691B5A2E72B0}"/>
                </a:ext>
              </a:extLst>
            </p:cNvPr>
            <p:cNvSpPr/>
            <p:nvPr/>
          </p:nvSpPr>
          <p:spPr>
            <a:xfrm>
              <a:off x="6320972" y="3679371"/>
              <a:ext cx="776514" cy="210457"/>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5" name="Slide Number Placeholder 5">
            <a:extLst>
              <a:ext uri="{FF2B5EF4-FFF2-40B4-BE49-F238E27FC236}">
                <a16:creationId xmlns:a16="http://schemas.microsoft.com/office/drawing/2014/main" id="{55A976FD-BCA0-3B40-B7FA-0498D9E5EF65}"/>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13</a:t>
            </a:fld>
            <a:endParaRPr lang="en-US" dirty="0"/>
          </a:p>
        </p:txBody>
      </p:sp>
    </p:spTree>
    <p:extLst>
      <p:ext uri="{BB962C8B-B14F-4D97-AF65-F5344CB8AC3E}">
        <p14:creationId xmlns:p14="http://schemas.microsoft.com/office/powerpoint/2010/main" val="234981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dissolv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15"/>
                                        </p:tgtEl>
                                      </p:cBhvr>
                                    </p:animEffect>
                                    <p:set>
                                      <p:cBhvr>
                                        <p:cTn id="28" dur="1" fill="hold">
                                          <p:stCondLst>
                                            <p:cond delay="499"/>
                                          </p:stCondLst>
                                        </p:cTn>
                                        <p:tgtEl>
                                          <p:spTgt spid="15"/>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13"/>
                                        </p:tgtEl>
                                      </p:cBhvr>
                                    </p:animEffect>
                                    <p:set>
                                      <p:cBhvr>
                                        <p:cTn id="36" dur="1" fill="hold">
                                          <p:stCondLst>
                                            <p:cond delay="499"/>
                                          </p:stCondLst>
                                        </p:cTn>
                                        <p:tgtEl>
                                          <p:spTgt spid="13"/>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dissolve">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9DE51A5F-3BFD-AA45-9015-FA67A9068CEF}"/>
              </a:ext>
            </a:extLst>
          </p:cNvPr>
          <p:cNvGrpSpPr/>
          <p:nvPr/>
        </p:nvGrpSpPr>
        <p:grpSpPr>
          <a:xfrm>
            <a:off x="4551470" y="4236503"/>
            <a:ext cx="1463604" cy="737240"/>
            <a:chOff x="7493876" y="2774731"/>
            <a:chExt cx="1481958" cy="894622"/>
          </a:xfrm>
        </p:grpSpPr>
        <p:sp>
          <p:nvSpPr>
            <p:cNvPr id="110" name="Freeform 109">
              <a:extLst>
                <a:ext uri="{FF2B5EF4-FFF2-40B4-BE49-F238E27FC236}">
                  <a16:creationId xmlns:a16="http://schemas.microsoft.com/office/drawing/2014/main" id="{15FA248B-2934-6745-9856-5AF3D55755E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11" name="Oval 110">
              <a:extLst>
                <a:ext uri="{FF2B5EF4-FFF2-40B4-BE49-F238E27FC236}">
                  <a16:creationId xmlns:a16="http://schemas.microsoft.com/office/drawing/2014/main" id="{D4C2270C-F816-EB48-8C45-11D133A7515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12" name="Group 111">
              <a:extLst>
                <a:ext uri="{FF2B5EF4-FFF2-40B4-BE49-F238E27FC236}">
                  <a16:creationId xmlns:a16="http://schemas.microsoft.com/office/drawing/2014/main" id="{92D75490-DBD7-CD4E-9507-13309C8F3DFD}"/>
                </a:ext>
              </a:extLst>
            </p:cNvPr>
            <p:cNvGrpSpPr/>
            <p:nvPr/>
          </p:nvGrpSpPr>
          <p:grpSpPr>
            <a:xfrm>
              <a:off x="7713663" y="2848339"/>
              <a:ext cx="1042107" cy="425543"/>
              <a:chOff x="7786941" y="2884917"/>
              <a:chExt cx="897649" cy="353919"/>
            </a:xfrm>
          </p:grpSpPr>
          <p:sp>
            <p:nvSpPr>
              <p:cNvPr id="113" name="Freeform 112">
                <a:extLst>
                  <a:ext uri="{FF2B5EF4-FFF2-40B4-BE49-F238E27FC236}">
                    <a16:creationId xmlns:a16="http://schemas.microsoft.com/office/drawing/2014/main" id="{908415A0-8A5C-1A4E-8070-093DC0E972F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4" name="Freeform 113">
                <a:extLst>
                  <a:ext uri="{FF2B5EF4-FFF2-40B4-BE49-F238E27FC236}">
                    <a16:creationId xmlns:a16="http://schemas.microsoft.com/office/drawing/2014/main" id="{53DC1CB9-E35D-8A47-96B9-69E6D0AB984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5" name="Freeform 114">
                <a:extLst>
                  <a:ext uri="{FF2B5EF4-FFF2-40B4-BE49-F238E27FC236}">
                    <a16:creationId xmlns:a16="http://schemas.microsoft.com/office/drawing/2014/main" id="{FB05914E-C150-9A4F-87FB-EFF6CABA388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6" name="Freeform 115">
                <a:extLst>
                  <a:ext uri="{FF2B5EF4-FFF2-40B4-BE49-F238E27FC236}">
                    <a16:creationId xmlns:a16="http://schemas.microsoft.com/office/drawing/2014/main" id="{3C399649-B712-6449-9877-189E4033C11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Packet loss</a:t>
            </a:r>
            <a:endParaRPr lang="en-US" sz="4400" dirty="0"/>
          </a:p>
        </p:txBody>
      </p:sp>
      <p:sp>
        <p:nvSpPr>
          <p:cNvPr id="17" name="Rectangle 3">
            <a:extLst>
              <a:ext uri="{FF2B5EF4-FFF2-40B4-BE49-F238E27FC236}">
                <a16:creationId xmlns:a16="http://schemas.microsoft.com/office/drawing/2014/main" id="{266CA32C-7D96-1F42-88EE-0CD26A415F37}"/>
              </a:ext>
            </a:extLst>
          </p:cNvPr>
          <p:cNvSpPr txBox="1">
            <a:spLocks noChangeArrowheads="1"/>
          </p:cNvSpPr>
          <p:nvPr/>
        </p:nvSpPr>
        <p:spPr>
          <a:xfrm>
            <a:off x="975618" y="1391460"/>
            <a:ext cx="10214897" cy="71934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queue (aka buffer) preceding link in buffer has finite capacity</a:t>
            </a:r>
          </a:p>
        </p:txBody>
      </p:sp>
      <p:sp>
        <p:nvSpPr>
          <p:cNvPr id="79" name="Rectangle 7">
            <a:extLst>
              <a:ext uri="{FF2B5EF4-FFF2-40B4-BE49-F238E27FC236}">
                <a16:creationId xmlns:a16="http://schemas.microsoft.com/office/drawing/2014/main" id="{56569F92-5AAD-9F40-A054-24753CD827F9}"/>
              </a:ext>
            </a:extLst>
          </p:cNvPr>
          <p:cNvSpPr>
            <a:spLocks noChangeArrowheads="1"/>
          </p:cNvSpPr>
          <p:nvPr/>
        </p:nvSpPr>
        <p:spPr bwMode="auto">
          <a:xfrm>
            <a:off x="4638675" y="4485753"/>
            <a:ext cx="1198563" cy="263525"/>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Arial"/>
            </a:endParaRPr>
          </a:p>
        </p:txBody>
      </p:sp>
      <p:sp>
        <p:nvSpPr>
          <p:cNvPr id="80" name="Line 23">
            <a:extLst>
              <a:ext uri="{FF2B5EF4-FFF2-40B4-BE49-F238E27FC236}">
                <a16:creationId xmlns:a16="http://schemas.microsoft.com/office/drawing/2014/main" id="{18F6CFB2-B4C3-FF4C-8EBD-C6BA5187D1C7}"/>
              </a:ext>
            </a:extLst>
          </p:cNvPr>
          <p:cNvSpPr>
            <a:spLocks noChangeShapeType="1"/>
          </p:cNvSpPr>
          <p:nvPr/>
        </p:nvSpPr>
        <p:spPr bwMode="auto">
          <a:xfrm>
            <a:off x="3946525" y="4252390"/>
            <a:ext cx="698500" cy="3333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81" name="Line 24">
            <a:extLst>
              <a:ext uri="{FF2B5EF4-FFF2-40B4-BE49-F238E27FC236}">
                <a16:creationId xmlns:a16="http://schemas.microsoft.com/office/drawing/2014/main" id="{F58C5444-79DC-A048-A0CF-7240C0E242C2}"/>
              </a:ext>
            </a:extLst>
          </p:cNvPr>
          <p:cNvSpPr>
            <a:spLocks noChangeShapeType="1"/>
          </p:cNvSpPr>
          <p:nvPr/>
        </p:nvSpPr>
        <p:spPr bwMode="auto">
          <a:xfrm flipV="1">
            <a:off x="4235450" y="4646090"/>
            <a:ext cx="411163" cy="5254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82" name="Line 25">
            <a:extLst>
              <a:ext uri="{FF2B5EF4-FFF2-40B4-BE49-F238E27FC236}">
                <a16:creationId xmlns:a16="http://schemas.microsoft.com/office/drawing/2014/main" id="{EFEEAE34-B698-3F47-9A0D-006ECF3EC594}"/>
              </a:ext>
            </a:extLst>
          </p:cNvPr>
          <p:cNvSpPr>
            <a:spLocks noChangeShapeType="1"/>
          </p:cNvSpPr>
          <p:nvPr/>
        </p:nvSpPr>
        <p:spPr bwMode="auto">
          <a:xfrm>
            <a:off x="5832475" y="4649265"/>
            <a:ext cx="1933575" cy="952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83" name="Rectangle 28">
            <a:extLst>
              <a:ext uri="{FF2B5EF4-FFF2-40B4-BE49-F238E27FC236}">
                <a16:creationId xmlns:a16="http://schemas.microsoft.com/office/drawing/2014/main" id="{AE188F1E-1184-A64B-B5F3-5F151D6598C7}"/>
              </a:ext>
            </a:extLst>
          </p:cNvPr>
          <p:cNvSpPr>
            <a:spLocks noChangeArrowheads="1"/>
          </p:cNvSpPr>
          <p:nvPr/>
        </p:nvSpPr>
        <p:spPr bwMode="auto">
          <a:xfrm>
            <a:off x="6751638" y="4449240"/>
            <a:ext cx="147637" cy="200025"/>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Arial"/>
            </a:endParaRPr>
          </a:p>
        </p:txBody>
      </p:sp>
      <p:sp>
        <p:nvSpPr>
          <p:cNvPr id="84" name="Rectangle 29">
            <a:extLst>
              <a:ext uri="{FF2B5EF4-FFF2-40B4-BE49-F238E27FC236}">
                <a16:creationId xmlns:a16="http://schemas.microsoft.com/office/drawing/2014/main" id="{F30C236D-7EC4-B04F-8EB6-339D16864BB3}"/>
              </a:ext>
            </a:extLst>
          </p:cNvPr>
          <p:cNvSpPr>
            <a:spLocks noChangeArrowheads="1"/>
          </p:cNvSpPr>
          <p:nvPr/>
        </p:nvSpPr>
        <p:spPr bwMode="auto">
          <a:xfrm>
            <a:off x="5499100" y="4520678"/>
            <a:ext cx="147638" cy="200025"/>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Arial"/>
            </a:endParaRPr>
          </a:p>
        </p:txBody>
      </p:sp>
      <p:sp>
        <p:nvSpPr>
          <p:cNvPr id="85" name="Rectangle 30">
            <a:extLst>
              <a:ext uri="{FF2B5EF4-FFF2-40B4-BE49-F238E27FC236}">
                <a16:creationId xmlns:a16="http://schemas.microsoft.com/office/drawing/2014/main" id="{B7406385-23A2-9C4F-8A53-96A85929A598}"/>
              </a:ext>
            </a:extLst>
          </p:cNvPr>
          <p:cNvSpPr>
            <a:spLocks noChangeArrowheads="1"/>
          </p:cNvSpPr>
          <p:nvPr/>
        </p:nvSpPr>
        <p:spPr bwMode="auto">
          <a:xfrm>
            <a:off x="5661025" y="4520678"/>
            <a:ext cx="147638" cy="200025"/>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Arial"/>
            </a:endParaRPr>
          </a:p>
        </p:txBody>
      </p:sp>
      <p:sp>
        <p:nvSpPr>
          <p:cNvPr id="88" name="Text Box 35">
            <a:extLst>
              <a:ext uri="{FF2B5EF4-FFF2-40B4-BE49-F238E27FC236}">
                <a16:creationId xmlns:a16="http://schemas.microsoft.com/office/drawing/2014/main" id="{C833E180-F225-A549-A822-0F0480D8866D}"/>
              </a:ext>
            </a:extLst>
          </p:cNvPr>
          <p:cNvSpPr txBox="1">
            <a:spLocks noChangeArrowheads="1"/>
          </p:cNvSpPr>
          <p:nvPr/>
        </p:nvSpPr>
        <p:spPr bwMode="auto">
          <a:xfrm>
            <a:off x="2963863" y="3780903"/>
            <a:ext cx="362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6600"/>
                </a:solidFill>
                <a:effectLst/>
                <a:uLnTx/>
                <a:uFillTx/>
                <a:latin typeface="Calibri" panose="020F0502020204030204"/>
                <a:ea typeface="ＭＳ Ｐゴシック" panose="020B0600070205080204" pitchFamily="34" charset="-128"/>
                <a:cs typeface="Arial"/>
              </a:rPr>
              <a:t>A</a:t>
            </a:r>
          </a:p>
        </p:txBody>
      </p:sp>
      <p:sp>
        <p:nvSpPr>
          <p:cNvPr id="89" name="Text Box 36">
            <a:extLst>
              <a:ext uri="{FF2B5EF4-FFF2-40B4-BE49-F238E27FC236}">
                <a16:creationId xmlns:a16="http://schemas.microsoft.com/office/drawing/2014/main" id="{C9D7A519-A3AA-6647-941B-B03611148969}"/>
              </a:ext>
            </a:extLst>
          </p:cNvPr>
          <p:cNvSpPr txBox="1">
            <a:spLocks noChangeArrowheads="1"/>
          </p:cNvSpPr>
          <p:nvPr/>
        </p:nvSpPr>
        <p:spPr bwMode="auto">
          <a:xfrm>
            <a:off x="3284538" y="4766740"/>
            <a:ext cx="3513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Arial"/>
              </a:rPr>
              <a:t>B</a:t>
            </a:r>
          </a:p>
        </p:txBody>
      </p:sp>
      <p:sp>
        <p:nvSpPr>
          <p:cNvPr id="90" name="Text Box 40">
            <a:extLst>
              <a:ext uri="{FF2B5EF4-FFF2-40B4-BE49-F238E27FC236}">
                <a16:creationId xmlns:a16="http://schemas.microsoft.com/office/drawing/2014/main" id="{57B3723E-06BE-9E4B-B5FD-DB428178AC75}"/>
              </a:ext>
            </a:extLst>
          </p:cNvPr>
          <p:cNvSpPr txBox="1">
            <a:spLocks noChangeArrowheads="1"/>
          </p:cNvSpPr>
          <p:nvPr/>
        </p:nvSpPr>
        <p:spPr bwMode="auto">
          <a:xfrm>
            <a:off x="6311900" y="3690415"/>
            <a:ext cx="2790700" cy="34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CC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packet being transmitted</a:t>
            </a:r>
          </a:p>
        </p:txBody>
      </p:sp>
      <p:sp>
        <p:nvSpPr>
          <p:cNvPr id="91" name="Line 41">
            <a:extLst>
              <a:ext uri="{FF2B5EF4-FFF2-40B4-BE49-F238E27FC236}">
                <a16:creationId xmlns:a16="http://schemas.microsoft.com/office/drawing/2014/main" id="{B860767E-6CC8-4645-AC66-7ECC72234871}"/>
              </a:ext>
            </a:extLst>
          </p:cNvPr>
          <p:cNvSpPr>
            <a:spLocks noChangeShapeType="1"/>
          </p:cNvSpPr>
          <p:nvPr/>
        </p:nvSpPr>
        <p:spPr bwMode="auto">
          <a:xfrm rot="10800000" flipV="1">
            <a:off x="5875338" y="3982515"/>
            <a:ext cx="681037" cy="56515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92" name="Rectangle 56">
            <a:extLst>
              <a:ext uri="{FF2B5EF4-FFF2-40B4-BE49-F238E27FC236}">
                <a16:creationId xmlns:a16="http://schemas.microsoft.com/office/drawing/2014/main" id="{E3AED2F6-EFE4-C14B-9BB5-4F182D4B0824}"/>
              </a:ext>
            </a:extLst>
          </p:cNvPr>
          <p:cNvSpPr>
            <a:spLocks noChangeArrowheads="1"/>
          </p:cNvSpPr>
          <p:nvPr/>
        </p:nvSpPr>
        <p:spPr bwMode="auto">
          <a:xfrm>
            <a:off x="5335588" y="4519090"/>
            <a:ext cx="147637" cy="200025"/>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Arial"/>
            </a:endParaRPr>
          </a:p>
        </p:txBody>
      </p:sp>
      <p:sp>
        <p:nvSpPr>
          <p:cNvPr id="93" name="Rectangle 57">
            <a:extLst>
              <a:ext uri="{FF2B5EF4-FFF2-40B4-BE49-F238E27FC236}">
                <a16:creationId xmlns:a16="http://schemas.microsoft.com/office/drawing/2014/main" id="{29DF6AAC-1EDB-6E49-9208-EAB393D336F5}"/>
              </a:ext>
            </a:extLst>
          </p:cNvPr>
          <p:cNvSpPr>
            <a:spLocks noChangeArrowheads="1"/>
          </p:cNvSpPr>
          <p:nvPr/>
        </p:nvSpPr>
        <p:spPr bwMode="auto">
          <a:xfrm>
            <a:off x="5173663" y="4522265"/>
            <a:ext cx="147637" cy="200025"/>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Arial"/>
            </a:endParaRPr>
          </a:p>
        </p:txBody>
      </p:sp>
      <p:sp>
        <p:nvSpPr>
          <p:cNvPr id="94" name="Rectangle 58">
            <a:extLst>
              <a:ext uri="{FF2B5EF4-FFF2-40B4-BE49-F238E27FC236}">
                <a16:creationId xmlns:a16="http://schemas.microsoft.com/office/drawing/2014/main" id="{07A9771F-08E4-EC45-A210-A58888CED4ED}"/>
              </a:ext>
            </a:extLst>
          </p:cNvPr>
          <p:cNvSpPr>
            <a:spLocks noChangeArrowheads="1"/>
          </p:cNvSpPr>
          <p:nvPr/>
        </p:nvSpPr>
        <p:spPr bwMode="auto">
          <a:xfrm>
            <a:off x="5008563" y="4519090"/>
            <a:ext cx="147637" cy="200025"/>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Arial"/>
            </a:endParaRPr>
          </a:p>
        </p:txBody>
      </p:sp>
      <p:sp>
        <p:nvSpPr>
          <p:cNvPr id="95" name="Rectangle 59">
            <a:extLst>
              <a:ext uri="{FF2B5EF4-FFF2-40B4-BE49-F238E27FC236}">
                <a16:creationId xmlns:a16="http://schemas.microsoft.com/office/drawing/2014/main" id="{086BD240-8D3B-8946-8C05-8A6C5C278ABF}"/>
              </a:ext>
            </a:extLst>
          </p:cNvPr>
          <p:cNvSpPr>
            <a:spLocks noChangeArrowheads="1"/>
          </p:cNvSpPr>
          <p:nvPr/>
        </p:nvSpPr>
        <p:spPr bwMode="auto">
          <a:xfrm>
            <a:off x="4845050" y="4519090"/>
            <a:ext cx="147638" cy="200025"/>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Arial"/>
            </a:endParaRPr>
          </a:p>
        </p:txBody>
      </p:sp>
      <p:sp>
        <p:nvSpPr>
          <p:cNvPr id="96" name="Rectangle 61">
            <a:extLst>
              <a:ext uri="{FF2B5EF4-FFF2-40B4-BE49-F238E27FC236}">
                <a16:creationId xmlns:a16="http://schemas.microsoft.com/office/drawing/2014/main" id="{84D69E10-50C6-F34A-B4EE-565277C45E7E}"/>
              </a:ext>
            </a:extLst>
          </p:cNvPr>
          <p:cNvSpPr>
            <a:spLocks noChangeArrowheads="1"/>
          </p:cNvSpPr>
          <p:nvPr/>
        </p:nvSpPr>
        <p:spPr bwMode="auto">
          <a:xfrm>
            <a:off x="4679950" y="4520678"/>
            <a:ext cx="147638" cy="200025"/>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Arial"/>
            </a:endParaRPr>
          </a:p>
        </p:txBody>
      </p:sp>
      <p:sp>
        <p:nvSpPr>
          <p:cNvPr id="97" name="Rectangle 62">
            <a:extLst>
              <a:ext uri="{FF2B5EF4-FFF2-40B4-BE49-F238E27FC236}">
                <a16:creationId xmlns:a16="http://schemas.microsoft.com/office/drawing/2014/main" id="{75F2BC7C-9881-3742-BAF2-C9ADF04CDFBA}"/>
              </a:ext>
            </a:extLst>
          </p:cNvPr>
          <p:cNvSpPr>
            <a:spLocks noChangeArrowheads="1"/>
          </p:cNvSpPr>
          <p:nvPr/>
        </p:nvSpPr>
        <p:spPr bwMode="auto">
          <a:xfrm>
            <a:off x="4651375" y="4496865"/>
            <a:ext cx="1171575" cy="2428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Arial"/>
            </a:endParaRPr>
          </a:p>
        </p:txBody>
      </p:sp>
      <p:sp>
        <p:nvSpPr>
          <p:cNvPr id="100" name="Text Box 65">
            <a:extLst>
              <a:ext uri="{FF2B5EF4-FFF2-40B4-BE49-F238E27FC236}">
                <a16:creationId xmlns:a16="http://schemas.microsoft.com/office/drawing/2014/main" id="{2FE5E5BD-F2D9-044C-AF8E-8A3AB1A666A5}"/>
              </a:ext>
            </a:extLst>
          </p:cNvPr>
          <p:cNvSpPr txBox="1">
            <a:spLocks noChangeArrowheads="1"/>
          </p:cNvSpPr>
          <p:nvPr/>
        </p:nvSpPr>
        <p:spPr bwMode="auto">
          <a:xfrm>
            <a:off x="4499629" y="3509440"/>
            <a:ext cx="1624291"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CC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buffer </a:t>
            </a:r>
          </a:p>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CC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(waiting area)</a:t>
            </a:r>
          </a:p>
        </p:txBody>
      </p:sp>
      <p:sp>
        <p:nvSpPr>
          <p:cNvPr id="101" name="Line 66">
            <a:extLst>
              <a:ext uri="{FF2B5EF4-FFF2-40B4-BE49-F238E27FC236}">
                <a16:creationId xmlns:a16="http://schemas.microsoft.com/office/drawing/2014/main" id="{F4810747-BBCA-F145-AF10-7157860AA8E6}"/>
              </a:ext>
            </a:extLst>
          </p:cNvPr>
          <p:cNvSpPr>
            <a:spLocks noChangeShapeType="1"/>
          </p:cNvSpPr>
          <p:nvPr/>
        </p:nvSpPr>
        <p:spPr bwMode="auto">
          <a:xfrm>
            <a:off x="4784725" y="4117453"/>
            <a:ext cx="0" cy="33337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102" name="Group 48">
            <a:extLst>
              <a:ext uri="{FF2B5EF4-FFF2-40B4-BE49-F238E27FC236}">
                <a16:creationId xmlns:a16="http://schemas.microsoft.com/office/drawing/2014/main" id="{ABFCEC87-7465-524D-A5DC-C75187D44BB1}"/>
              </a:ext>
            </a:extLst>
          </p:cNvPr>
          <p:cNvGrpSpPr>
            <a:grpSpLocks/>
          </p:cNvGrpSpPr>
          <p:nvPr/>
        </p:nvGrpSpPr>
        <p:grpSpPr bwMode="auto">
          <a:xfrm>
            <a:off x="3140075" y="3801540"/>
            <a:ext cx="820738" cy="688975"/>
            <a:chOff x="-44" y="1473"/>
            <a:chExt cx="981" cy="1105"/>
          </a:xfrm>
        </p:grpSpPr>
        <p:pic>
          <p:nvPicPr>
            <p:cNvPr id="103" name="Picture 49" descr="desktop_computer_stylized_medium">
              <a:extLst>
                <a:ext uri="{FF2B5EF4-FFF2-40B4-BE49-F238E27FC236}">
                  <a16:creationId xmlns:a16="http://schemas.microsoft.com/office/drawing/2014/main" id="{8250C605-2170-E94B-8DB9-90219930DE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 name="Freeform 50">
              <a:extLst>
                <a:ext uri="{FF2B5EF4-FFF2-40B4-BE49-F238E27FC236}">
                  <a16:creationId xmlns:a16="http://schemas.microsoft.com/office/drawing/2014/main" id="{B861D779-BA88-6649-AECC-FC09FC3CADB8}"/>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grpSp>
        <p:nvGrpSpPr>
          <p:cNvPr id="105" name="Group 51">
            <a:extLst>
              <a:ext uri="{FF2B5EF4-FFF2-40B4-BE49-F238E27FC236}">
                <a16:creationId xmlns:a16="http://schemas.microsoft.com/office/drawing/2014/main" id="{C2F7650A-DE11-CA4D-8362-974E3036A08A}"/>
              </a:ext>
            </a:extLst>
          </p:cNvPr>
          <p:cNvGrpSpPr>
            <a:grpSpLocks/>
          </p:cNvGrpSpPr>
          <p:nvPr/>
        </p:nvGrpSpPr>
        <p:grpSpPr bwMode="auto">
          <a:xfrm>
            <a:off x="3468688" y="4792140"/>
            <a:ext cx="820737" cy="688975"/>
            <a:chOff x="-44" y="1473"/>
            <a:chExt cx="981" cy="1105"/>
          </a:xfrm>
        </p:grpSpPr>
        <p:pic>
          <p:nvPicPr>
            <p:cNvPr id="106" name="Picture 52" descr="desktop_computer_stylized_medium">
              <a:extLst>
                <a:ext uri="{FF2B5EF4-FFF2-40B4-BE49-F238E27FC236}">
                  <a16:creationId xmlns:a16="http://schemas.microsoft.com/office/drawing/2014/main" id="{31AB66C4-A2A2-4F4D-B6A5-CBADCEEE67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53">
              <a:extLst>
                <a:ext uri="{FF2B5EF4-FFF2-40B4-BE49-F238E27FC236}">
                  <a16:creationId xmlns:a16="http://schemas.microsoft.com/office/drawing/2014/main" id="{8CFBA43E-78F2-5846-9CDF-6F8E882EA5BA}"/>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108" name="TextBox 1">
            <a:extLst>
              <a:ext uri="{FF2B5EF4-FFF2-40B4-BE49-F238E27FC236}">
                <a16:creationId xmlns:a16="http://schemas.microsoft.com/office/drawing/2014/main" id="{23257655-BFAB-7E4B-9721-E40633712A2D}"/>
              </a:ext>
            </a:extLst>
          </p:cNvPr>
          <p:cNvSpPr txBox="1">
            <a:spLocks noChangeArrowheads="1"/>
          </p:cNvSpPr>
          <p:nvPr/>
        </p:nvSpPr>
        <p:spPr bwMode="auto">
          <a:xfrm>
            <a:off x="1250140" y="6114279"/>
            <a:ext cx="9525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Check out the Java applet for an interactive animation (on publisher’s website) of queuing and loss</a:t>
            </a:r>
          </a:p>
        </p:txBody>
      </p:sp>
      <p:grpSp>
        <p:nvGrpSpPr>
          <p:cNvPr id="4" name="Group 3">
            <a:extLst>
              <a:ext uri="{FF2B5EF4-FFF2-40B4-BE49-F238E27FC236}">
                <a16:creationId xmlns:a16="http://schemas.microsoft.com/office/drawing/2014/main" id="{C493C1C6-6FFC-4542-8569-381842BD5BB2}"/>
              </a:ext>
            </a:extLst>
          </p:cNvPr>
          <p:cNvGrpSpPr/>
          <p:nvPr/>
        </p:nvGrpSpPr>
        <p:grpSpPr>
          <a:xfrm>
            <a:off x="971989" y="1867073"/>
            <a:ext cx="10214897" cy="3871598"/>
            <a:chOff x="971989" y="1867073"/>
            <a:chExt cx="10214897" cy="3871598"/>
          </a:xfrm>
        </p:grpSpPr>
        <p:grpSp>
          <p:nvGrpSpPr>
            <p:cNvPr id="3" name="Group 2">
              <a:extLst>
                <a:ext uri="{FF2B5EF4-FFF2-40B4-BE49-F238E27FC236}">
                  <a16:creationId xmlns:a16="http://schemas.microsoft.com/office/drawing/2014/main" id="{37FB3ADB-070D-EA41-8E10-638DD4679B17}"/>
                </a:ext>
              </a:extLst>
            </p:cNvPr>
            <p:cNvGrpSpPr/>
            <p:nvPr/>
          </p:nvGrpSpPr>
          <p:grpSpPr>
            <a:xfrm>
              <a:off x="4381500" y="4714353"/>
              <a:ext cx="2873096" cy="1024318"/>
              <a:chOff x="4381500" y="4714353"/>
              <a:chExt cx="2873096" cy="1024318"/>
            </a:xfrm>
          </p:grpSpPr>
          <p:sp>
            <p:nvSpPr>
              <p:cNvPr id="86" name="Rectangle 31">
                <a:extLst>
                  <a:ext uri="{FF2B5EF4-FFF2-40B4-BE49-F238E27FC236}">
                    <a16:creationId xmlns:a16="http://schemas.microsoft.com/office/drawing/2014/main" id="{E5168849-CF99-FD4F-B6DF-2D06EA648971}"/>
                  </a:ext>
                </a:extLst>
              </p:cNvPr>
              <p:cNvSpPr>
                <a:spLocks noChangeArrowheads="1"/>
              </p:cNvSpPr>
              <p:nvPr/>
            </p:nvSpPr>
            <p:spPr bwMode="auto">
              <a:xfrm>
                <a:off x="4411663" y="4868340"/>
                <a:ext cx="147637" cy="200025"/>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Arial"/>
                </a:endParaRPr>
              </a:p>
            </p:txBody>
          </p:sp>
          <p:sp>
            <p:nvSpPr>
              <p:cNvPr id="87" name="Line 33">
                <a:extLst>
                  <a:ext uri="{FF2B5EF4-FFF2-40B4-BE49-F238E27FC236}">
                    <a16:creationId xmlns:a16="http://schemas.microsoft.com/office/drawing/2014/main" id="{6D0E3F69-DD55-B34E-B881-C7D2F1D6A5DA}"/>
                  </a:ext>
                </a:extLst>
              </p:cNvPr>
              <p:cNvSpPr>
                <a:spLocks noChangeShapeType="1"/>
              </p:cNvSpPr>
              <p:nvPr/>
            </p:nvSpPr>
            <p:spPr bwMode="auto">
              <a:xfrm flipV="1">
                <a:off x="4381500" y="4714353"/>
                <a:ext cx="106363" cy="1460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98" name="Line 63">
                <a:extLst>
                  <a:ext uri="{FF2B5EF4-FFF2-40B4-BE49-F238E27FC236}">
                    <a16:creationId xmlns:a16="http://schemas.microsoft.com/office/drawing/2014/main" id="{FD41187D-B5D0-F44B-B4AF-7556A07DC14A}"/>
                  </a:ext>
                </a:extLst>
              </p:cNvPr>
              <p:cNvSpPr>
                <a:spLocks noChangeShapeType="1"/>
              </p:cNvSpPr>
              <p:nvPr/>
            </p:nvSpPr>
            <p:spPr bwMode="auto">
              <a:xfrm rot="10800000">
                <a:off x="4638675" y="4988990"/>
                <a:ext cx="687388" cy="331788"/>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99" name="Text Box 64">
                <a:extLst>
                  <a:ext uri="{FF2B5EF4-FFF2-40B4-BE49-F238E27FC236}">
                    <a16:creationId xmlns:a16="http://schemas.microsoft.com/office/drawing/2014/main" id="{F2BB1DAE-AB56-8246-A3D6-8E5A69B8FF8C}"/>
                  </a:ext>
                </a:extLst>
              </p:cNvPr>
              <p:cNvSpPr txBox="1">
                <a:spLocks noChangeArrowheads="1"/>
              </p:cNvSpPr>
              <p:nvPr/>
            </p:nvSpPr>
            <p:spPr bwMode="auto">
              <a:xfrm>
                <a:off x="5254625" y="5147740"/>
                <a:ext cx="1999971"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CC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packet arriving to</a:t>
                </a:r>
              </a:p>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CC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full buffer is </a:t>
                </a:r>
                <a:r>
                  <a:rPr kumimoji="0" lang="en-US" altLang="en-US" sz="2000" b="0" i="1" u="none" strike="noStrike" kern="1200" cap="none" spc="0" normalizeH="0" baseline="0" noProof="0" dirty="0">
                    <a:ln>
                      <a:noFill/>
                    </a:ln>
                    <a:solidFill>
                      <a:srgbClr val="CC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lost</a:t>
                </a:r>
              </a:p>
            </p:txBody>
          </p:sp>
        </p:grpSp>
        <p:sp>
          <p:nvSpPr>
            <p:cNvPr id="43" name="Rectangle 3">
              <a:extLst>
                <a:ext uri="{FF2B5EF4-FFF2-40B4-BE49-F238E27FC236}">
                  <a16:creationId xmlns:a16="http://schemas.microsoft.com/office/drawing/2014/main" id="{54211E9D-8A8E-BF41-BDEC-889453887B75}"/>
                </a:ext>
              </a:extLst>
            </p:cNvPr>
            <p:cNvSpPr txBox="1">
              <a:spLocks noChangeArrowheads="1"/>
            </p:cNvSpPr>
            <p:nvPr/>
          </p:nvSpPr>
          <p:spPr>
            <a:xfrm>
              <a:off x="971989" y="1867073"/>
              <a:ext cx="10214897" cy="211798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packet arriving to full queue dropped (aka lost)</a:t>
              </a:r>
            </a:p>
            <a:p>
              <a:pPr marL="28733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lost packet may be retransmitted by previous node, by source end system, or not at all</a:t>
              </a:r>
            </a:p>
          </p:txBody>
        </p:sp>
      </p:grpSp>
      <p:sp>
        <p:nvSpPr>
          <p:cNvPr id="45" name="Slide Number Placeholder 5">
            <a:extLst>
              <a:ext uri="{FF2B5EF4-FFF2-40B4-BE49-F238E27FC236}">
                <a16:creationId xmlns:a16="http://schemas.microsoft.com/office/drawing/2014/main" id="{589565F1-CC81-D148-8C2B-5587C47130D9}"/>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14</a:t>
            </a:fld>
            <a:endParaRPr lang="en-US" dirty="0"/>
          </a:p>
        </p:txBody>
      </p:sp>
    </p:spTree>
    <p:extLst>
      <p:ext uri="{BB962C8B-B14F-4D97-AF65-F5344CB8AC3E}">
        <p14:creationId xmlns:p14="http://schemas.microsoft.com/office/powerpoint/2010/main" val="222663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dissolve">
                                      <p:cBhvr>
                                        <p:cTn id="10"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Line 321">
            <a:extLst>
              <a:ext uri="{FF2B5EF4-FFF2-40B4-BE49-F238E27FC236}">
                <a16:creationId xmlns:a16="http://schemas.microsoft.com/office/drawing/2014/main" id="{3126CBA0-B637-EA43-AF7F-E011318DF501}"/>
              </a:ext>
            </a:extLst>
          </p:cNvPr>
          <p:cNvSpPr>
            <a:spLocks noChangeShapeType="1"/>
          </p:cNvSpPr>
          <p:nvPr/>
        </p:nvSpPr>
        <p:spPr bwMode="auto">
          <a:xfrm>
            <a:off x="3004779" y="4480629"/>
            <a:ext cx="631666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307" name="Group 306">
            <a:extLst>
              <a:ext uri="{FF2B5EF4-FFF2-40B4-BE49-F238E27FC236}">
                <a16:creationId xmlns:a16="http://schemas.microsoft.com/office/drawing/2014/main" id="{9E117FAC-DD71-2841-B7A4-CC7377DD9672}"/>
              </a:ext>
            </a:extLst>
          </p:cNvPr>
          <p:cNvGrpSpPr/>
          <p:nvPr/>
        </p:nvGrpSpPr>
        <p:grpSpPr>
          <a:xfrm>
            <a:off x="4551470" y="4103771"/>
            <a:ext cx="1463604" cy="737240"/>
            <a:chOff x="7493876" y="2774731"/>
            <a:chExt cx="1481958" cy="894622"/>
          </a:xfrm>
        </p:grpSpPr>
        <p:sp>
          <p:nvSpPr>
            <p:cNvPr id="308" name="Freeform 307">
              <a:extLst>
                <a:ext uri="{FF2B5EF4-FFF2-40B4-BE49-F238E27FC236}">
                  <a16:creationId xmlns:a16="http://schemas.microsoft.com/office/drawing/2014/main" id="{8BB48DB0-8C5D-004F-B9CE-3206F91F8A2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09" name="Oval 308">
              <a:extLst>
                <a:ext uri="{FF2B5EF4-FFF2-40B4-BE49-F238E27FC236}">
                  <a16:creationId xmlns:a16="http://schemas.microsoft.com/office/drawing/2014/main" id="{ED05AE36-8F36-F942-94A6-2BA819CD30A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10" name="Group 309">
              <a:extLst>
                <a:ext uri="{FF2B5EF4-FFF2-40B4-BE49-F238E27FC236}">
                  <a16:creationId xmlns:a16="http://schemas.microsoft.com/office/drawing/2014/main" id="{7A4729A4-A1F6-DF49-A60A-44BF1ECD7351}"/>
                </a:ext>
              </a:extLst>
            </p:cNvPr>
            <p:cNvGrpSpPr/>
            <p:nvPr/>
          </p:nvGrpSpPr>
          <p:grpSpPr>
            <a:xfrm>
              <a:off x="7713663" y="2848339"/>
              <a:ext cx="1042107" cy="425543"/>
              <a:chOff x="7786941" y="2884917"/>
              <a:chExt cx="897649" cy="353919"/>
            </a:xfrm>
          </p:grpSpPr>
          <p:sp>
            <p:nvSpPr>
              <p:cNvPr id="311" name="Freeform 310">
                <a:extLst>
                  <a:ext uri="{FF2B5EF4-FFF2-40B4-BE49-F238E27FC236}">
                    <a16:creationId xmlns:a16="http://schemas.microsoft.com/office/drawing/2014/main" id="{40897A26-02AE-B342-8B9D-CC1606C29E3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2" name="Freeform 311">
                <a:extLst>
                  <a:ext uri="{FF2B5EF4-FFF2-40B4-BE49-F238E27FC236}">
                    <a16:creationId xmlns:a16="http://schemas.microsoft.com/office/drawing/2014/main" id="{5AD51D90-0DBF-5941-A195-23707A53FCE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3" name="Freeform 312">
                <a:extLst>
                  <a:ext uri="{FF2B5EF4-FFF2-40B4-BE49-F238E27FC236}">
                    <a16:creationId xmlns:a16="http://schemas.microsoft.com/office/drawing/2014/main" id="{C2FFDCAB-1FB6-B14D-887A-093D9A7A5E7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4" name="Freeform 313">
                <a:extLst>
                  <a:ext uri="{FF2B5EF4-FFF2-40B4-BE49-F238E27FC236}">
                    <a16:creationId xmlns:a16="http://schemas.microsoft.com/office/drawing/2014/main" id="{7D1F7198-65E3-1B44-8C17-E6AF9ECF42A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Throughput</a:t>
            </a:r>
            <a:endParaRPr lang="en-US" sz="4400" dirty="0"/>
          </a:p>
        </p:txBody>
      </p:sp>
      <p:sp>
        <p:nvSpPr>
          <p:cNvPr id="43" name="Rectangle 3">
            <a:extLst>
              <a:ext uri="{FF2B5EF4-FFF2-40B4-BE49-F238E27FC236}">
                <a16:creationId xmlns:a16="http://schemas.microsoft.com/office/drawing/2014/main" id="{494751C5-3228-E445-BD01-72428A7EAB59}"/>
              </a:ext>
            </a:extLst>
          </p:cNvPr>
          <p:cNvSpPr txBox="1">
            <a:spLocks noChangeArrowheads="1"/>
          </p:cNvSpPr>
          <p:nvPr/>
        </p:nvSpPr>
        <p:spPr>
          <a:xfrm>
            <a:off x="989013" y="1359295"/>
            <a:ext cx="10973804" cy="177958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throughput: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rate (bits/time unit) at which bits are being sent from sender to receiver</a:t>
            </a:r>
          </a:p>
          <a:p>
            <a:pPr marL="682625" marR="0" lvl="1" indent="-22542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Arial" panose="020B0604020202020204" pitchFamily="34" charset="0"/>
                <a:cs typeface="+mn-cs"/>
              </a:rPr>
              <a:t>instantaneous:</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 rate at given point in time</a:t>
            </a:r>
          </a:p>
          <a:p>
            <a:pPr marL="682625" marR="0" lvl="1" indent="-22542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Arial" panose="020B0604020202020204" pitchFamily="34" charset="0"/>
                <a:cs typeface="+mn-cs"/>
              </a:rPr>
              <a:t>average: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 rate over longer period of time</a:t>
            </a:r>
          </a:p>
        </p:txBody>
      </p:sp>
      <p:sp>
        <p:nvSpPr>
          <p:cNvPr id="232" name="AutoShape 327">
            <a:extLst>
              <a:ext uri="{FF2B5EF4-FFF2-40B4-BE49-F238E27FC236}">
                <a16:creationId xmlns:a16="http://schemas.microsoft.com/office/drawing/2014/main" id="{5F173245-5658-9842-84FB-CB60E39B479B}"/>
              </a:ext>
            </a:extLst>
          </p:cNvPr>
          <p:cNvSpPr>
            <a:spLocks noChangeArrowheads="1"/>
          </p:cNvSpPr>
          <p:nvPr/>
        </p:nvSpPr>
        <p:spPr bwMode="auto">
          <a:xfrm>
            <a:off x="1980004" y="3615115"/>
            <a:ext cx="500062" cy="581025"/>
          </a:xfrm>
          <a:prstGeom prst="can">
            <a:avLst>
              <a:gd name="adj" fmla="val 23491"/>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grpSp>
        <p:nvGrpSpPr>
          <p:cNvPr id="233" name="Group 64">
            <a:extLst>
              <a:ext uri="{FF2B5EF4-FFF2-40B4-BE49-F238E27FC236}">
                <a16:creationId xmlns:a16="http://schemas.microsoft.com/office/drawing/2014/main" id="{67159F46-3967-E744-8DC9-4BF77234442F}"/>
              </a:ext>
            </a:extLst>
          </p:cNvPr>
          <p:cNvGrpSpPr>
            <a:grpSpLocks/>
          </p:cNvGrpSpPr>
          <p:nvPr/>
        </p:nvGrpSpPr>
        <p:grpSpPr bwMode="auto">
          <a:xfrm>
            <a:off x="2538054" y="4021842"/>
            <a:ext cx="352425" cy="876300"/>
            <a:chOff x="4140" y="429"/>
            <a:chExt cx="1425" cy="2396"/>
          </a:xfrm>
        </p:grpSpPr>
        <p:sp>
          <p:nvSpPr>
            <p:cNvPr id="234" name="Freeform 65">
              <a:extLst>
                <a:ext uri="{FF2B5EF4-FFF2-40B4-BE49-F238E27FC236}">
                  <a16:creationId xmlns:a16="http://schemas.microsoft.com/office/drawing/2014/main" id="{18E23374-8E41-5441-B267-3B9BBC53C6B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5" name="Rectangle 66">
              <a:extLst>
                <a:ext uri="{FF2B5EF4-FFF2-40B4-BE49-F238E27FC236}">
                  <a16:creationId xmlns:a16="http://schemas.microsoft.com/office/drawing/2014/main" id="{27E4969F-608F-ED4F-8638-18FB214A40AD}"/>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6" name="Freeform 67">
              <a:extLst>
                <a:ext uri="{FF2B5EF4-FFF2-40B4-BE49-F238E27FC236}">
                  <a16:creationId xmlns:a16="http://schemas.microsoft.com/office/drawing/2014/main" id="{846F4A49-2AF9-7341-80F3-DC7E3F14171A}"/>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7" name="Freeform 68">
              <a:extLst>
                <a:ext uri="{FF2B5EF4-FFF2-40B4-BE49-F238E27FC236}">
                  <a16:creationId xmlns:a16="http://schemas.microsoft.com/office/drawing/2014/main" id="{EC71E4BE-7627-F340-B915-B4971024560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8" name="Rectangle 69">
              <a:extLst>
                <a:ext uri="{FF2B5EF4-FFF2-40B4-BE49-F238E27FC236}">
                  <a16:creationId xmlns:a16="http://schemas.microsoft.com/office/drawing/2014/main" id="{39BFB098-B374-994B-AE99-4F9D17A4D828}"/>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39" name="Group 70">
              <a:extLst>
                <a:ext uri="{FF2B5EF4-FFF2-40B4-BE49-F238E27FC236}">
                  <a16:creationId xmlns:a16="http://schemas.microsoft.com/office/drawing/2014/main" id="{71537DBF-21A3-7C4A-9E72-AADF2D0ED1A6}"/>
                </a:ext>
              </a:extLst>
            </p:cNvPr>
            <p:cNvGrpSpPr>
              <a:grpSpLocks/>
            </p:cNvGrpSpPr>
            <p:nvPr/>
          </p:nvGrpSpPr>
          <p:grpSpPr bwMode="auto">
            <a:xfrm>
              <a:off x="4749" y="668"/>
              <a:ext cx="581" cy="145"/>
              <a:chOff x="614" y="2568"/>
              <a:chExt cx="725" cy="139"/>
            </a:xfrm>
          </p:grpSpPr>
          <p:sp>
            <p:nvSpPr>
              <p:cNvPr id="264" name="AutoShape 71">
                <a:extLst>
                  <a:ext uri="{FF2B5EF4-FFF2-40B4-BE49-F238E27FC236}">
                    <a16:creationId xmlns:a16="http://schemas.microsoft.com/office/drawing/2014/main" id="{66BF3AD7-2A1F-894F-AB3E-2B0CE27C8AD7}"/>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65" name="AutoShape 72">
                <a:extLst>
                  <a:ext uri="{FF2B5EF4-FFF2-40B4-BE49-F238E27FC236}">
                    <a16:creationId xmlns:a16="http://schemas.microsoft.com/office/drawing/2014/main" id="{B978B677-CCD4-A441-ACE5-4B37776C7AB3}"/>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0" name="Rectangle 73">
              <a:extLst>
                <a:ext uri="{FF2B5EF4-FFF2-40B4-BE49-F238E27FC236}">
                  <a16:creationId xmlns:a16="http://schemas.microsoft.com/office/drawing/2014/main" id="{87FAAAA1-868A-A144-AF79-9ADFFCEF3D67}"/>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41" name="Group 74">
              <a:extLst>
                <a:ext uri="{FF2B5EF4-FFF2-40B4-BE49-F238E27FC236}">
                  <a16:creationId xmlns:a16="http://schemas.microsoft.com/office/drawing/2014/main" id="{CDE6DCC7-0A8B-2541-8C76-B2190F25D240}"/>
                </a:ext>
              </a:extLst>
            </p:cNvPr>
            <p:cNvGrpSpPr>
              <a:grpSpLocks/>
            </p:cNvGrpSpPr>
            <p:nvPr/>
          </p:nvGrpSpPr>
          <p:grpSpPr bwMode="auto">
            <a:xfrm>
              <a:off x="4747" y="994"/>
              <a:ext cx="581" cy="134"/>
              <a:chOff x="614" y="2568"/>
              <a:chExt cx="725" cy="139"/>
            </a:xfrm>
          </p:grpSpPr>
          <p:sp>
            <p:nvSpPr>
              <p:cNvPr id="262" name="AutoShape 75">
                <a:extLst>
                  <a:ext uri="{FF2B5EF4-FFF2-40B4-BE49-F238E27FC236}">
                    <a16:creationId xmlns:a16="http://schemas.microsoft.com/office/drawing/2014/main" id="{6D9E7A58-B5A8-C440-B788-66B9572452B0}"/>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63" name="AutoShape 76">
                <a:extLst>
                  <a:ext uri="{FF2B5EF4-FFF2-40B4-BE49-F238E27FC236}">
                    <a16:creationId xmlns:a16="http://schemas.microsoft.com/office/drawing/2014/main" id="{81AE3D1A-686F-644D-9B4E-3E1E85407298}"/>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2" name="Rectangle 77">
              <a:extLst>
                <a:ext uri="{FF2B5EF4-FFF2-40B4-BE49-F238E27FC236}">
                  <a16:creationId xmlns:a16="http://schemas.microsoft.com/office/drawing/2014/main" id="{C9C2D902-8035-BE42-B27B-AB7485B0C4E0}"/>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43" name="Rectangle 78">
              <a:extLst>
                <a:ext uri="{FF2B5EF4-FFF2-40B4-BE49-F238E27FC236}">
                  <a16:creationId xmlns:a16="http://schemas.microsoft.com/office/drawing/2014/main" id="{5A1C3FEB-4927-F742-8C1F-5CF5556DE786}"/>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44" name="Group 79">
              <a:extLst>
                <a:ext uri="{FF2B5EF4-FFF2-40B4-BE49-F238E27FC236}">
                  <a16:creationId xmlns:a16="http://schemas.microsoft.com/office/drawing/2014/main" id="{D2A72B02-ADAB-FE44-9468-3B43E6DB3E47}"/>
                </a:ext>
              </a:extLst>
            </p:cNvPr>
            <p:cNvGrpSpPr>
              <a:grpSpLocks/>
            </p:cNvGrpSpPr>
            <p:nvPr/>
          </p:nvGrpSpPr>
          <p:grpSpPr bwMode="auto">
            <a:xfrm>
              <a:off x="4735" y="1627"/>
              <a:ext cx="582" cy="151"/>
              <a:chOff x="614" y="2568"/>
              <a:chExt cx="725" cy="139"/>
            </a:xfrm>
          </p:grpSpPr>
          <p:sp>
            <p:nvSpPr>
              <p:cNvPr id="260" name="AutoShape 80">
                <a:extLst>
                  <a:ext uri="{FF2B5EF4-FFF2-40B4-BE49-F238E27FC236}">
                    <a16:creationId xmlns:a16="http://schemas.microsoft.com/office/drawing/2014/main" id="{A1A29232-9E86-634B-8831-8B3719318AEE}"/>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61" name="AutoShape 81">
                <a:extLst>
                  <a:ext uri="{FF2B5EF4-FFF2-40B4-BE49-F238E27FC236}">
                    <a16:creationId xmlns:a16="http://schemas.microsoft.com/office/drawing/2014/main" id="{138F9F1B-5A09-C54A-8F38-4FBA6FFE45E5}"/>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5" name="Freeform 82">
              <a:extLst>
                <a:ext uri="{FF2B5EF4-FFF2-40B4-BE49-F238E27FC236}">
                  <a16:creationId xmlns:a16="http://schemas.microsoft.com/office/drawing/2014/main" id="{EDD21BCA-4123-324D-B71B-475B7D03C58F}"/>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46" name="Group 83">
              <a:extLst>
                <a:ext uri="{FF2B5EF4-FFF2-40B4-BE49-F238E27FC236}">
                  <a16:creationId xmlns:a16="http://schemas.microsoft.com/office/drawing/2014/main" id="{791D1F13-E15D-3C4F-AB67-56D2965D4138}"/>
                </a:ext>
              </a:extLst>
            </p:cNvPr>
            <p:cNvGrpSpPr>
              <a:grpSpLocks/>
            </p:cNvGrpSpPr>
            <p:nvPr/>
          </p:nvGrpSpPr>
          <p:grpSpPr bwMode="auto">
            <a:xfrm>
              <a:off x="4739" y="1327"/>
              <a:ext cx="582" cy="139"/>
              <a:chOff x="614" y="2568"/>
              <a:chExt cx="725" cy="139"/>
            </a:xfrm>
          </p:grpSpPr>
          <p:sp>
            <p:nvSpPr>
              <p:cNvPr id="258" name="AutoShape 84">
                <a:extLst>
                  <a:ext uri="{FF2B5EF4-FFF2-40B4-BE49-F238E27FC236}">
                    <a16:creationId xmlns:a16="http://schemas.microsoft.com/office/drawing/2014/main" id="{13423582-B530-6D49-927C-1307226E75F4}"/>
                  </a:ext>
                </a:extLst>
              </p:cNvPr>
              <p:cNvSpPr>
                <a:spLocks noChangeArrowheads="1"/>
              </p:cNvSpPr>
              <p:nvPr/>
            </p:nvSpPr>
            <p:spPr bwMode="auto">
              <a:xfrm>
                <a:off x="611" y="2568"/>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9" name="AutoShape 85">
                <a:extLst>
                  <a:ext uri="{FF2B5EF4-FFF2-40B4-BE49-F238E27FC236}">
                    <a16:creationId xmlns:a16="http://schemas.microsoft.com/office/drawing/2014/main" id="{CC15074F-1F06-4B4F-9C77-C1CA17ACAA0E}"/>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7" name="Rectangle 86">
              <a:extLst>
                <a:ext uri="{FF2B5EF4-FFF2-40B4-BE49-F238E27FC236}">
                  <a16:creationId xmlns:a16="http://schemas.microsoft.com/office/drawing/2014/main" id="{81BB7800-4ED5-D84D-B257-C94B51DF5A14}"/>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48" name="Freeform 87">
              <a:extLst>
                <a:ext uri="{FF2B5EF4-FFF2-40B4-BE49-F238E27FC236}">
                  <a16:creationId xmlns:a16="http://schemas.microsoft.com/office/drawing/2014/main" id="{AF9C8EDC-F5CE-1A46-A494-23925A5A730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49" name="Freeform 88">
              <a:extLst>
                <a:ext uri="{FF2B5EF4-FFF2-40B4-BE49-F238E27FC236}">
                  <a16:creationId xmlns:a16="http://schemas.microsoft.com/office/drawing/2014/main" id="{0663E233-F771-A246-84D6-36A0AA5C75DD}"/>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0" name="Oval 89">
              <a:extLst>
                <a:ext uri="{FF2B5EF4-FFF2-40B4-BE49-F238E27FC236}">
                  <a16:creationId xmlns:a16="http://schemas.microsoft.com/office/drawing/2014/main" id="{3F5ABDC5-D954-4D4D-A3B4-7A133CD7155B}"/>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1" name="Freeform 90">
              <a:extLst>
                <a:ext uri="{FF2B5EF4-FFF2-40B4-BE49-F238E27FC236}">
                  <a16:creationId xmlns:a16="http://schemas.microsoft.com/office/drawing/2014/main" id="{B976B037-AAAD-864E-94BA-6AFFD4E96488}"/>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2" name="AutoShape 91">
              <a:extLst>
                <a:ext uri="{FF2B5EF4-FFF2-40B4-BE49-F238E27FC236}">
                  <a16:creationId xmlns:a16="http://schemas.microsoft.com/office/drawing/2014/main" id="{F4F4A156-282A-314C-8FCF-EB151E922FCC}"/>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3" name="AutoShape 92">
              <a:extLst>
                <a:ext uri="{FF2B5EF4-FFF2-40B4-BE49-F238E27FC236}">
                  <a16:creationId xmlns:a16="http://schemas.microsoft.com/office/drawing/2014/main" id="{80AE788A-CE80-7741-B4E5-F6C880916718}"/>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4" name="Oval 93">
              <a:extLst>
                <a:ext uri="{FF2B5EF4-FFF2-40B4-BE49-F238E27FC236}">
                  <a16:creationId xmlns:a16="http://schemas.microsoft.com/office/drawing/2014/main" id="{BB81643B-3A3A-0C41-86BE-809F30A178CC}"/>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5" name="Oval 94">
              <a:extLst>
                <a:ext uri="{FF2B5EF4-FFF2-40B4-BE49-F238E27FC236}">
                  <a16:creationId xmlns:a16="http://schemas.microsoft.com/office/drawing/2014/main" id="{0A2F6572-0039-324D-A51E-D01D404A5555}"/>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a:endParaRPr>
            </a:p>
          </p:txBody>
        </p:sp>
        <p:sp>
          <p:nvSpPr>
            <p:cNvPr id="256" name="Oval 95">
              <a:extLst>
                <a:ext uri="{FF2B5EF4-FFF2-40B4-BE49-F238E27FC236}">
                  <a16:creationId xmlns:a16="http://schemas.microsoft.com/office/drawing/2014/main" id="{43600795-A6CA-4C4B-9800-07AB28F89B1F}"/>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7" name="Rectangle 96">
              <a:extLst>
                <a:ext uri="{FF2B5EF4-FFF2-40B4-BE49-F238E27FC236}">
                  <a16:creationId xmlns:a16="http://schemas.microsoft.com/office/drawing/2014/main" id="{32CFBA4E-295B-BF40-8717-00CE15115957}"/>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grpSp>
        <p:nvGrpSpPr>
          <p:cNvPr id="266" name="Group 61">
            <a:extLst>
              <a:ext uri="{FF2B5EF4-FFF2-40B4-BE49-F238E27FC236}">
                <a16:creationId xmlns:a16="http://schemas.microsoft.com/office/drawing/2014/main" id="{2E0D8697-E30E-C84C-9F0E-29142F2D4E67}"/>
              </a:ext>
            </a:extLst>
          </p:cNvPr>
          <p:cNvGrpSpPr>
            <a:grpSpLocks/>
          </p:cNvGrpSpPr>
          <p:nvPr/>
        </p:nvGrpSpPr>
        <p:grpSpPr bwMode="auto">
          <a:xfrm flipH="1">
            <a:off x="9843242" y="4083754"/>
            <a:ext cx="1192212" cy="1171575"/>
            <a:chOff x="-44" y="1473"/>
            <a:chExt cx="981" cy="1105"/>
          </a:xfrm>
        </p:grpSpPr>
        <p:pic>
          <p:nvPicPr>
            <p:cNvPr id="267" name="Picture 62" descr="desktop_computer_stylized_medium">
              <a:extLst>
                <a:ext uri="{FF2B5EF4-FFF2-40B4-BE49-F238E27FC236}">
                  <a16:creationId xmlns:a16="http://schemas.microsoft.com/office/drawing/2014/main" id="{85154182-D3D3-494A-8DEB-F001E6EB4B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 name="Freeform 63">
              <a:extLst>
                <a:ext uri="{FF2B5EF4-FFF2-40B4-BE49-F238E27FC236}">
                  <a16:creationId xmlns:a16="http://schemas.microsoft.com/office/drawing/2014/main" id="{E36B34F6-C549-9143-AA71-C07DF7E0B17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69" name="Text Box 325">
            <a:extLst>
              <a:ext uri="{FF2B5EF4-FFF2-40B4-BE49-F238E27FC236}">
                <a16:creationId xmlns:a16="http://schemas.microsoft.com/office/drawing/2014/main" id="{2685AEBC-A012-9B46-B78A-88C2A3D512DD}"/>
              </a:ext>
            </a:extLst>
          </p:cNvPr>
          <p:cNvSpPr txBox="1">
            <a:spLocks noChangeArrowheads="1"/>
          </p:cNvSpPr>
          <p:nvPr/>
        </p:nvSpPr>
        <p:spPr bwMode="auto">
          <a:xfrm>
            <a:off x="792820" y="5516537"/>
            <a:ext cx="2198742"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server, with</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file of F bits </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to send to client</a:t>
            </a:r>
          </a:p>
        </p:txBody>
      </p:sp>
      <p:sp>
        <p:nvSpPr>
          <p:cNvPr id="270" name="Text Box 328">
            <a:extLst>
              <a:ext uri="{FF2B5EF4-FFF2-40B4-BE49-F238E27FC236}">
                <a16:creationId xmlns:a16="http://schemas.microsoft.com/office/drawing/2014/main" id="{99E6BFD3-F62C-B043-9B11-0DBFC35AC6AD}"/>
              </a:ext>
            </a:extLst>
          </p:cNvPr>
          <p:cNvSpPr txBox="1">
            <a:spLocks noChangeArrowheads="1"/>
          </p:cNvSpPr>
          <p:nvPr/>
        </p:nvSpPr>
        <p:spPr bwMode="auto">
          <a:xfrm>
            <a:off x="3097926" y="4936011"/>
            <a:ext cx="1722587" cy="7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link capacity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4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271" name="Text Box 329">
            <a:extLst>
              <a:ext uri="{FF2B5EF4-FFF2-40B4-BE49-F238E27FC236}">
                <a16:creationId xmlns:a16="http://schemas.microsoft.com/office/drawing/2014/main" id="{A5259771-F5CC-2A4E-B736-3B818B7FD93C}"/>
              </a:ext>
            </a:extLst>
          </p:cNvPr>
          <p:cNvSpPr txBox="1">
            <a:spLocks noChangeArrowheads="1"/>
          </p:cNvSpPr>
          <p:nvPr/>
        </p:nvSpPr>
        <p:spPr bwMode="auto">
          <a:xfrm>
            <a:off x="7217773" y="4939162"/>
            <a:ext cx="1722587" cy="7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link capacity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4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nvGrpSpPr>
          <p:cNvPr id="301" name="Group 99">
            <a:extLst>
              <a:ext uri="{FF2B5EF4-FFF2-40B4-BE49-F238E27FC236}">
                <a16:creationId xmlns:a16="http://schemas.microsoft.com/office/drawing/2014/main" id="{4B6F3DA1-2A9C-2E4C-B823-1CEA5B30C4A7}"/>
              </a:ext>
            </a:extLst>
          </p:cNvPr>
          <p:cNvGrpSpPr>
            <a:grpSpLocks/>
          </p:cNvGrpSpPr>
          <p:nvPr/>
        </p:nvGrpSpPr>
        <p:grpSpPr bwMode="auto">
          <a:xfrm>
            <a:off x="644751" y="4976621"/>
            <a:ext cx="9050338" cy="1484313"/>
            <a:chOff x="-335" y="3658"/>
            <a:chExt cx="5701" cy="935"/>
          </a:xfrm>
        </p:grpSpPr>
        <p:sp>
          <p:nvSpPr>
            <p:cNvPr id="302" name="Text Box 353">
              <a:extLst>
                <a:ext uri="{FF2B5EF4-FFF2-40B4-BE49-F238E27FC236}">
                  <a16:creationId xmlns:a16="http://schemas.microsoft.com/office/drawing/2014/main" id="{07E7AB23-0BD9-F14F-9990-6EF08491E442}"/>
                </a:ext>
              </a:extLst>
            </p:cNvPr>
            <p:cNvSpPr txBox="1">
              <a:spLocks noChangeArrowheads="1"/>
            </p:cNvSpPr>
            <p:nvPr/>
          </p:nvSpPr>
          <p:spPr bwMode="auto">
            <a:xfrm>
              <a:off x="-335" y="3942"/>
              <a:ext cx="1461" cy="6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server sends bits </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(fluid) into pipe</a:t>
              </a:r>
            </a:p>
            <a:p>
              <a:pPr marL="0" marR="0" lvl="0" indent="0" algn="ctr" defTabSz="914400" rtl="0" eaLnBrk="0" fontAlgn="base" latinLnBrk="0" hangingPunct="0">
                <a:lnSpc>
                  <a:spcPct val="85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Gill Sans MT" panose="020B0502020104020203" pitchFamily="34" charset="77"/>
                <a:ea typeface="ＭＳ Ｐゴシック" panose="020B0600070205080204" pitchFamily="34" charset="-128"/>
                <a:cs typeface="Arial"/>
              </a:endParaRPr>
            </a:p>
          </p:txBody>
        </p:sp>
        <p:sp>
          <p:nvSpPr>
            <p:cNvPr id="303" name="Text Box 336">
              <a:extLst>
                <a:ext uri="{FF2B5EF4-FFF2-40B4-BE49-F238E27FC236}">
                  <a16:creationId xmlns:a16="http://schemas.microsoft.com/office/drawing/2014/main" id="{22B4F102-0AE6-894B-9FDB-169832FE1D37}"/>
                </a:ext>
              </a:extLst>
            </p:cNvPr>
            <p:cNvSpPr txBox="1">
              <a:spLocks noChangeArrowheads="1"/>
            </p:cNvSpPr>
            <p:nvPr/>
          </p:nvSpPr>
          <p:spPr bwMode="auto">
            <a:xfrm>
              <a:off x="1089" y="3661"/>
              <a:ext cx="1769" cy="6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Gill Sans MT" panose="020B0502020104020203" pitchFamily="34" charset="77"/>
                  <a:ea typeface="ＭＳ Ｐゴシック" panose="020B0600070205080204" pitchFamily="34" charset="-128"/>
                  <a:cs typeface="Arial"/>
                </a:rPr>
                <a:t>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pipe that can carry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fluid at rate</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1"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4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304" name="Text Box 346">
              <a:extLst>
                <a:ext uri="{FF2B5EF4-FFF2-40B4-BE49-F238E27FC236}">
                  <a16:creationId xmlns:a16="http://schemas.microsoft.com/office/drawing/2014/main" id="{99C94E9C-7B58-B945-A1E2-8510D3FF88DA}"/>
                </a:ext>
              </a:extLst>
            </p:cNvPr>
            <p:cNvSpPr txBox="1">
              <a:spLocks noChangeArrowheads="1"/>
            </p:cNvSpPr>
            <p:nvPr/>
          </p:nvSpPr>
          <p:spPr bwMode="auto">
            <a:xfrm>
              <a:off x="3506" y="3658"/>
              <a:ext cx="1860" cy="6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pipe that can carry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fluid at rate</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1"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32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4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grpSp>
        <p:nvGrpSpPr>
          <p:cNvPr id="8" name="Group 7">
            <a:extLst>
              <a:ext uri="{FF2B5EF4-FFF2-40B4-BE49-F238E27FC236}">
                <a16:creationId xmlns:a16="http://schemas.microsoft.com/office/drawing/2014/main" id="{2A92D340-73A9-4F49-8534-B5C904B778B4}"/>
              </a:ext>
            </a:extLst>
          </p:cNvPr>
          <p:cNvGrpSpPr/>
          <p:nvPr/>
        </p:nvGrpSpPr>
        <p:grpSpPr>
          <a:xfrm>
            <a:off x="2071329" y="4013904"/>
            <a:ext cx="7826649" cy="763664"/>
            <a:chOff x="2071329" y="4013904"/>
            <a:chExt cx="7826649" cy="763664"/>
          </a:xfrm>
        </p:grpSpPr>
        <p:sp>
          <p:nvSpPr>
            <p:cNvPr id="290" name="AutoShape 350">
              <a:extLst>
                <a:ext uri="{FF2B5EF4-FFF2-40B4-BE49-F238E27FC236}">
                  <a16:creationId xmlns:a16="http://schemas.microsoft.com/office/drawing/2014/main" id="{3D33AE23-1C65-834A-A5D5-8D03E4720BAD}"/>
                </a:ext>
              </a:extLst>
            </p:cNvPr>
            <p:cNvSpPr>
              <a:spLocks noChangeArrowheads="1"/>
            </p:cNvSpPr>
            <p:nvPr/>
          </p:nvSpPr>
          <p:spPr bwMode="auto">
            <a:xfrm>
              <a:off x="9008978" y="4275842"/>
              <a:ext cx="889000" cy="485775"/>
            </a:xfrm>
            <a:prstGeom prst="rightArrow">
              <a:avLst>
                <a:gd name="adj1" fmla="val 50000"/>
                <a:gd name="adj2" fmla="val 45752"/>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grpSp>
          <p:nvGrpSpPr>
            <p:cNvPr id="291" name="Group 335">
              <a:extLst>
                <a:ext uri="{FF2B5EF4-FFF2-40B4-BE49-F238E27FC236}">
                  <a16:creationId xmlns:a16="http://schemas.microsoft.com/office/drawing/2014/main" id="{1AB0D837-8757-A24A-AA3E-5914390BD015}"/>
                </a:ext>
              </a:extLst>
            </p:cNvPr>
            <p:cNvGrpSpPr>
              <a:grpSpLocks/>
            </p:cNvGrpSpPr>
            <p:nvPr/>
          </p:nvGrpSpPr>
          <p:grpSpPr bwMode="auto">
            <a:xfrm>
              <a:off x="3016469" y="4319954"/>
              <a:ext cx="2322512" cy="392112"/>
              <a:chOff x="2249" y="3430"/>
              <a:chExt cx="1389" cy="256"/>
            </a:xfrm>
          </p:grpSpPr>
          <p:sp>
            <p:nvSpPr>
              <p:cNvPr id="292" name="Oval 333">
                <a:extLst>
                  <a:ext uri="{FF2B5EF4-FFF2-40B4-BE49-F238E27FC236}">
                    <a16:creationId xmlns:a16="http://schemas.microsoft.com/office/drawing/2014/main" id="{6E6EF4F3-E324-EE41-857E-2F00CC4C3ACC}"/>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3" name="Rectangle 332">
                <a:extLst>
                  <a:ext uri="{FF2B5EF4-FFF2-40B4-BE49-F238E27FC236}">
                    <a16:creationId xmlns:a16="http://schemas.microsoft.com/office/drawing/2014/main" id="{B2682ADB-A65B-D047-86A5-56687D6DFCC8}"/>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4" name="Oval 331">
                <a:extLst>
                  <a:ext uri="{FF2B5EF4-FFF2-40B4-BE49-F238E27FC236}">
                    <a16:creationId xmlns:a16="http://schemas.microsoft.com/office/drawing/2014/main" id="{C101BC4D-17C9-324C-82E8-C4AAA13D8A1D}"/>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sp>
            <p:nvSpPr>
              <p:cNvPr id="295" name="Rectangle 334">
                <a:extLst>
                  <a:ext uri="{FF2B5EF4-FFF2-40B4-BE49-F238E27FC236}">
                    <a16:creationId xmlns:a16="http://schemas.microsoft.com/office/drawing/2014/main" id="{4A8174FB-A99D-5C4E-ADC6-1958FC2B1BFF}"/>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grpSp>
        <p:grpSp>
          <p:nvGrpSpPr>
            <p:cNvPr id="296" name="Group 341">
              <a:extLst>
                <a:ext uri="{FF2B5EF4-FFF2-40B4-BE49-F238E27FC236}">
                  <a16:creationId xmlns:a16="http://schemas.microsoft.com/office/drawing/2014/main" id="{0EB2E33F-C4E3-1644-9D50-3FCE1862D72B}"/>
                </a:ext>
              </a:extLst>
            </p:cNvPr>
            <p:cNvGrpSpPr>
              <a:grpSpLocks/>
            </p:cNvGrpSpPr>
            <p:nvPr/>
          </p:nvGrpSpPr>
          <p:grpSpPr bwMode="auto">
            <a:xfrm>
              <a:off x="6475852" y="4196543"/>
              <a:ext cx="2801937" cy="581025"/>
              <a:chOff x="2249" y="3430"/>
              <a:chExt cx="1389" cy="256"/>
            </a:xfrm>
          </p:grpSpPr>
          <p:sp>
            <p:nvSpPr>
              <p:cNvPr id="297" name="Oval 342">
                <a:extLst>
                  <a:ext uri="{FF2B5EF4-FFF2-40B4-BE49-F238E27FC236}">
                    <a16:creationId xmlns:a16="http://schemas.microsoft.com/office/drawing/2014/main" id="{8B0433EF-9C73-5648-874B-82F2F6B3FE8A}"/>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8" name="Rectangle 343">
                <a:extLst>
                  <a:ext uri="{FF2B5EF4-FFF2-40B4-BE49-F238E27FC236}">
                    <a16:creationId xmlns:a16="http://schemas.microsoft.com/office/drawing/2014/main" id="{4E0FBD5F-0BE8-F549-8413-D4068F104413}"/>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9" name="Oval 344">
                <a:extLst>
                  <a:ext uri="{FF2B5EF4-FFF2-40B4-BE49-F238E27FC236}">
                    <a16:creationId xmlns:a16="http://schemas.microsoft.com/office/drawing/2014/main" id="{48CAF989-114C-CC4C-8DBF-A27BA3216107}"/>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sp>
            <p:nvSpPr>
              <p:cNvPr id="300" name="Rectangle 345">
                <a:extLst>
                  <a:ext uri="{FF2B5EF4-FFF2-40B4-BE49-F238E27FC236}">
                    <a16:creationId xmlns:a16="http://schemas.microsoft.com/office/drawing/2014/main" id="{C659DCD3-540C-0146-BAAD-7DBA3AC0F7BE}"/>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grpSp>
        <p:sp>
          <p:nvSpPr>
            <p:cNvPr id="305" name="AutoShape 351">
              <a:extLst>
                <a:ext uri="{FF2B5EF4-FFF2-40B4-BE49-F238E27FC236}">
                  <a16:creationId xmlns:a16="http://schemas.microsoft.com/office/drawing/2014/main" id="{371DACA7-8356-6549-B395-6F1207E7F7B9}"/>
                </a:ext>
              </a:extLst>
            </p:cNvPr>
            <p:cNvSpPr>
              <a:spLocks noChangeArrowheads="1"/>
            </p:cNvSpPr>
            <p:nvPr/>
          </p:nvSpPr>
          <p:spPr bwMode="auto">
            <a:xfrm>
              <a:off x="5295542" y="4258379"/>
              <a:ext cx="1279525" cy="485775"/>
            </a:xfrm>
            <a:prstGeom prst="rightArrow">
              <a:avLst>
                <a:gd name="adj1" fmla="val 50000"/>
                <a:gd name="adj2" fmla="val 6585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sp>
          <p:nvSpPr>
            <p:cNvPr id="306" name="AutoShape 349">
              <a:extLst>
                <a:ext uri="{FF2B5EF4-FFF2-40B4-BE49-F238E27FC236}">
                  <a16:creationId xmlns:a16="http://schemas.microsoft.com/office/drawing/2014/main" id="{DAF93F8F-35E4-524B-97A1-6252C154B956}"/>
                </a:ext>
              </a:extLst>
            </p:cNvPr>
            <p:cNvSpPr>
              <a:spLocks noChangeArrowheads="1"/>
            </p:cNvSpPr>
            <p:nvPr/>
          </p:nvSpPr>
          <p:spPr bwMode="auto">
            <a:xfrm flipV="1">
              <a:off x="2071329" y="4013904"/>
              <a:ext cx="974725" cy="7207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cxnSp>
        <p:nvCxnSpPr>
          <p:cNvPr id="4" name="Straight Connector 3">
            <a:extLst>
              <a:ext uri="{FF2B5EF4-FFF2-40B4-BE49-F238E27FC236}">
                <a16:creationId xmlns:a16="http://schemas.microsoft.com/office/drawing/2014/main" id="{491116CC-72E2-1E41-B441-B2A46728B7B8}"/>
              </a:ext>
            </a:extLst>
          </p:cNvPr>
          <p:cNvCxnSpPr/>
          <p:nvPr/>
        </p:nvCxnSpPr>
        <p:spPr>
          <a:xfrm>
            <a:off x="2663444" y="4956164"/>
            <a:ext cx="0" cy="4992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0240B1B8-8762-A749-A5D9-196239F727C6}"/>
              </a:ext>
            </a:extLst>
          </p:cNvPr>
          <p:cNvCxnSpPr/>
          <p:nvPr/>
        </p:nvCxnSpPr>
        <p:spPr>
          <a:xfrm>
            <a:off x="3671250" y="4571341"/>
            <a:ext cx="0" cy="4992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8FDF4627-F3A2-F640-9920-1210DF3A14EE}"/>
              </a:ext>
            </a:extLst>
          </p:cNvPr>
          <p:cNvCxnSpPr/>
          <p:nvPr/>
        </p:nvCxnSpPr>
        <p:spPr>
          <a:xfrm>
            <a:off x="7773171" y="4574886"/>
            <a:ext cx="0" cy="4992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Slide Number Placeholder 5">
            <a:extLst>
              <a:ext uri="{FF2B5EF4-FFF2-40B4-BE49-F238E27FC236}">
                <a16:creationId xmlns:a16="http://schemas.microsoft.com/office/drawing/2014/main" id="{4DCC6A02-3817-1E4F-92DD-D0AA6AC8445A}"/>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15</a:t>
            </a:fld>
            <a:endParaRPr lang="en-US" dirty="0"/>
          </a:p>
        </p:txBody>
      </p:sp>
      <p:sp>
        <p:nvSpPr>
          <p:cNvPr id="3" name="TextBox 2">
            <a:extLst>
              <a:ext uri="{FF2B5EF4-FFF2-40B4-BE49-F238E27FC236}">
                <a16:creationId xmlns:a16="http://schemas.microsoft.com/office/drawing/2014/main" id="{2E397AFA-93FA-C300-5F4E-A51962F60819}"/>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70381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1"/>
                                        </p:tgtEl>
                                        <p:attrNameLst>
                                          <p:attrName>style.visibility</p:attrName>
                                        </p:attrNameLst>
                                      </p:cBhvr>
                                      <p:to>
                                        <p:strVal val="visible"/>
                                      </p:to>
                                    </p:set>
                                    <p:animEffect transition="in" filter="dissolve">
                                      <p:cBhvr>
                                        <p:cTn id="7" dur="500"/>
                                        <p:tgtEl>
                                          <p:spTgt spid="301"/>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Throughput</a:t>
            </a:r>
            <a:endParaRPr lang="en-US" sz="4400" dirty="0"/>
          </a:p>
        </p:txBody>
      </p:sp>
      <p:grpSp>
        <p:nvGrpSpPr>
          <p:cNvPr id="429" name="Group 347">
            <a:extLst>
              <a:ext uri="{FF2B5EF4-FFF2-40B4-BE49-F238E27FC236}">
                <a16:creationId xmlns:a16="http://schemas.microsoft.com/office/drawing/2014/main" id="{29540C2D-9FA0-BB45-BE5F-03C752C3783C}"/>
              </a:ext>
            </a:extLst>
          </p:cNvPr>
          <p:cNvGrpSpPr>
            <a:grpSpLocks/>
          </p:cNvGrpSpPr>
          <p:nvPr/>
        </p:nvGrpSpPr>
        <p:grpSpPr bwMode="auto">
          <a:xfrm>
            <a:off x="4983726" y="4245735"/>
            <a:ext cx="912813" cy="415925"/>
            <a:chOff x="1871277" y="1576300"/>
            <a:chExt cx="1128371" cy="437861"/>
          </a:xfrm>
        </p:grpSpPr>
        <p:sp>
          <p:nvSpPr>
            <p:cNvPr id="430" name="Oval 429">
              <a:extLst>
                <a:ext uri="{FF2B5EF4-FFF2-40B4-BE49-F238E27FC236}">
                  <a16:creationId xmlns:a16="http://schemas.microsoft.com/office/drawing/2014/main" id="{D91E1173-2CC1-804A-8A29-AD5A2B05C5E9}"/>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31" name="Rectangle 430">
              <a:extLst>
                <a:ext uri="{FF2B5EF4-FFF2-40B4-BE49-F238E27FC236}">
                  <a16:creationId xmlns:a16="http://schemas.microsoft.com/office/drawing/2014/main" id="{D26B5CB1-EFDC-AA4A-94A5-91F1F7893EBE}"/>
                </a:ext>
              </a:extLst>
            </p:cNvPr>
            <p:cNvSpPr/>
            <p:nvPr/>
          </p:nvSpPr>
          <p:spPr bwMode="auto">
            <a:xfrm>
              <a:off x="1871277" y="1740080"/>
              <a:ext cx="1128371" cy="115314"/>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32" name="Oval 431">
              <a:extLst>
                <a:ext uri="{FF2B5EF4-FFF2-40B4-BE49-F238E27FC236}">
                  <a16:creationId xmlns:a16="http://schemas.microsoft.com/office/drawing/2014/main" id="{852CB226-E8E6-CA45-95E4-3E2F740D0CCB}"/>
                </a:ext>
              </a:extLst>
            </p:cNvPr>
            <p:cNvSpPr>
              <a:spLocks noChangeArrowheads="1"/>
            </p:cNvSpPr>
            <p:nvPr/>
          </p:nvSpPr>
          <p:spPr bwMode="auto">
            <a:xfrm flipV="1">
              <a:off x="1871277" y="1576300"/>
              <a:ext cx="1125200"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33" name="Freeform 432">
              <a:extLst>
                <a:ext uri="{FF2B5EF4-FFF2-40B4-BE49-F238E27FC236}">
                  <a16:creationId xmlns:a16="http://schemas.microsoft.com/office/drawing/2014/main" id="{2F42ECA3-62AC-C34A-9330-F31499A994CD}"/>
                </a:ext>
              </a:extLst>
            </p:cNvPr>
            <p:cNvSpPr/>
            <p:nvPr/>
          </p:nvSpPr>
          <p:spPr bwMode="auto">
            <a:xfrm>
              <a:off x="2159748" y="1673231"/>
              <a:ext cx="547504" cy="160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34" name="Freeform 433">
              <a:extLst>
                <a:ext uri="{FF2B5EF4-FFF2-40B4-BE49-F238E27FC236}">
                  <a16:creationId xmlns:a16="http://schemas.microsoft.com/office/drawing/2014/main" id="{7DAD661B-B797-0E4F-A7A2-EECB211B39F1}"/>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35" name="Freeform 434">
              <a:extLst>
                <a:ext uri="{FF2B5EF4-FFF2-40B4-BE49-F238E27FC236}">
                  <a16:creationId xmlns:a16="http://schemas.microsoft.com/office/drawing/2014/main" id="{6D956B9B-0BF1-184A-8A16-0E56F0D92920}"/>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36" name="Freeform 435">
              <a:extLst>
                <a:ext uri="{FF2B5EF4-FFF2-40B4-BE49-F238E27FC236}">
                  <a16:creationId xmlns:a16="http://schemas.microsoft.com/office/drawing/2014/main" id="{0CBF6073-15EC-8540-96C4-D4D3FCB6DED3}"/>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cxnSp>
          <p:nvCxnSpPr>
            <p:cNvPr id="437" name="Straight Connector 436">
              <a:extLst>
                <a:ext uri="{FF2B5EF4-FFF2-40B4-BE49-F238E27FC236}">
                  <a16:creationId xmlns:a16="http://schemas.microsoft.com/office/drawing/2014/main" id="{F655FBD6-0B65-C943-BD0C-04C522A429F3}"/>
                </a:ext>
              </a:extLst>
            </p:cNvPr>
            <p:cNvCxnSpPr>
              <a:cxnSpLocks noChangeShapeType="1"/>
              <a:endCxn id="432" idx="2"/>
            </p:cNvCxnSpPr>
            <p:nvPr/>
          </p:nvCxnSpPr>
          <p:spPr bwMode="auto">
            <a:xfrm flipH="1" flipV="1">
              <a:off x="1871277" y="1737243"/>
              <a:ext cx="3169"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38" name="Straight Connector 437">
              <a:extLst>
                <a:ext uri="{FF2B5EF4-FFF2-40B4-BE49-F238E27FC236}">
                  <a16:creationId xmlns:a16="http://schemas.microsoft.com/office/drawing/2014/main" id="{8319B3C6-5722-1C44-A611-D2468A7B37EE}"/>
                </a:ext>
              </a:extLst>
            </p:cNvPr>
            <p:cNvCxnSpPr>
              <a:cxnSpLocks noChangeShapeType="1"/>
            </p:cNvCxnSpPr>
            <p:nvPr/>
          </p:nvCxnSpPr>
          <p:spPr bwMode="auto">
            <a:xfrm flipH="1" flipV="1">
              <a:off x="2996477" y="1734877"/>
              <a:ext cx="3171"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39" name="Group 347">
            <a:extLst>
              <a:ext uri="{FF2B5EF4-FFF2-40B4-BE49-F238E27FC236}">
                <a16:creationId xmlns:a16="http://schemas.microsoft.com/office/drawing/2014/main" id="{C4D1F210-8217-DF40-A30E-B4D781BD1617}"/>
              </a:ext>
            </a:extLst>
          </p:cNvPr>
          <p:cNvGrpSpPr>
            <a:grpSpLocks/>
          </p:cNvGrpSpPr>
          <p:nvPr/>
        </p:nvGrpSpPr>
        <p:grpSpPr bwMode="auto">
          <a:xfrm>
            <a:off x="4937689" y="2318255"/>
            <a:ext cx="911225" cy="415925"/>
            <a:chOff x="1871277" y="1576300"/>
            <a:chExt cx="1128371" cy="437861"/>
          </a:xfrm>
        </p:grpSpPr>
        <p:sp>
          <p:nvSpPr>
            <p:cNvPr id="440" name="Oval 439">
              <a:extLst>
                <a:ext uri="{FF2B5EF4-FFF2-40B4-BE49-F238E27FC236}">
                  <a16:creationId xmlns:a16="http://schemas.microsoft.com/office/drawing/2014/main" id="{6C6425EA-486B-F643-943D-D7089FD8840F}"/>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41" name="Rectangle 440">
              <a:extLst>
                <a:ext uri="{FF2B5EF4-FFF2-40B4-BE49-F238E27FC236}">
                  <a16:creationId xmlns:a16="http://schemas.microsoft.com/office/drawing/2014/main" id="{72094855-C429-6140-9FC0-17D4134E8759}"/>
                </a:ext>
              </a:extLst>
            </p:cNvPr>
            <p:cNvSpPr/>
            <p:nvPr/>
          </p:nvSpPr>
          <p:spPr bwMode="auto">
            <a:xfrm>
              <a:off x="1871277" y="1740080"/>
              <a:ext cx="1128371" cy="11531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42" name="Oval 441">
              <a:extLst>
                <a:ext uri="{FF2B5EF4-FFF2-40B4-BE49-F238E27FC236}">
                  <a16:creationId xmlns:a16="http://schemas.microsoft.com/office/drawing/2014/main" id="{940E8085-E288-C843-8449-2EE8442917F0}"/>
                </a:ext>
              </a:extLst>
            </p:cNvPr>
            <p:cNvSpPr>
              <a:spLocks noChangeArrowheads="1"/>
            </p:cNvSpPr>
            <p:nvPr/>
          </p:nvSpPr>
          <p:spPr bwMode="auto">
            <a:xfrm flipV="1">
              <a:off x="1871277" y="1576300"/>
              <a:ext cx="1125200"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43" name="Freeform 442">
              <a:extLst>
                <a:ext uri="{FF2B5EF4-FFF2-40B4-BE49-F238E27FC236}">
                  <a16:creationId xmlns:a16="http://schemas.microsoft.com/office/drawing/2014/main" id="{E37F0E56-213E-8545-B9F2-BC5003B587C6}"/>
                </a:ext>
              </a:extLst>
            </p:cNvPr>
            <p:cNvSpPr/>
            <p:nvPr/>
          </p:nvSpPr>
          <p:spPr bwMode="auto">
            <a:xfrm>
              <a:off x="2160249" y="1673231"/>
              <a:ext cx="548460" cy="160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44" name="Freeform 443">
              <a:extLst>
                <a:ext uri="{FF2B5EF4-FFF2-40B4-BE49-F238E27FC236}">
                  <a16:creationId xmlns:a16="http://schemas.microsoft.com/office/drawing/2014/main" id="{57514748-4829-0749-95C6-8FF0B1CB4D7E}"/>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45" name="Freeform 444">
              <a:extLst>
                <a:ext uri="{FF2B5EF4-FFF2-40B4-BE49-F238E27FC236}">
                  <a16:creationId xmlns:a16="http://schemas.microsoft.com/office/drawing/2014/main" id="{81C91DDC-B728-614D-83D3-517272E011D1}"/>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46" name="Freeform 445">
              <a:extLst>
                <a:ext uri="{FF2B5EF4-FFF2-40B4-BE49-F238E27FC236}">
                  <a16:creationId xmlns:a16="http://schemas.microsoft.com/office/drawing/2014/main" id="{94DD4D4E-9421-A140-AFBD-C2D8D5F7FD98}"/>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cxnSp>
          <p:nvCxnSpPr>
            <p:cNvPr id="447" name="Straight Connector 446">
              <a:extLst>
                <a:ext uri="{FF2B5EF4-FFF2-40B4-BE49-F238E27FC236}">
                  <a16:creationId xmlns:a16="http://schemas.microsoft.com/office/drawing/2014/main" id="{44BB3CF6-D387-034B-A66F-B0DB1B8D3A4B}"/>
                </a:ext>
              </a:extLst>
            </p:cNvPr>
            <p:cNvCxnSpPr>
              <a:cxnSpLocks noChangeShapeType="1"/>
              <a:endCxn id="442" idx="2"/>
            </p:cNvCxnSpPr>
            <p:nvPr/>
          </p:nvCxnSpPr>
          <p:spPr bwMode="auto">
            <a:xfrm flipH="1" flipV="1">
              <a:off x="1871277" y="1737243"/>
              <a:ext cx="3169"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48" name="Straight Connector 447">
              <a:extLst>
                <a:ext uri="{FF2B5EF4-FFF2-40B4-BE49-F238E27FC236}">
                  <a16:creationId xmlns:a16="http://schemas.microsoft.com/office/drawing/2014/main" id="{7248A1BD-6434-A24C-A1C8-CB863A313AA0}"/>
                </a:ext>
              </a:extLst>
            </p:cNvPr>
            <p:cNvCxnSpPr>
              <a:cxnSpLocks noChangeShapeType="1"/>
            </p:cNvCxnSpPr>
            <p:nvPr/>
          </p:nvCxnSpPr>
          <p:spPr bwMode="auto">
            <a:xfrm flipH="1" flipV="1">
              <a:off x="2996477" y="1734877"/>
              <a:ext cx="3171"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49" name="Group 140">
            <a:extLst>
              <a:ext uri="{FF2B5EF4-FFF2-40B4-BE49-F238E27FC236}">
                <a16:creationId xmlns:a16="http://schemas.microsoft.com/office/drawing/2014/main" id="{76E7BFD5-92F6-BB41-9E7A-389CECC7F12A}"/>
              </a:ext>
            </a:extLst>
          </p:cNvPr>
          <p:cNvGrpSpPr>
            <a:grpSpLocks/>
          </p:cNvGrpSpPr>
          <p:nvPr/>
        </p:nvGrpSpPr>
        <p:grpSpPr bwMode="auto">
          <a:xfrm>
            <a:off x="2292914" y="1991230"/>
            <a:ext cx="352425" cy="876300"/>
            <a:chOff x="4140" y="429"/>
            <a:chExt cx="1425" cy="2396"/>
          </a:xfrm>
        </p:grpSpPr>
        <p:sp>
          <p:nvSpPr>
            <p:cNvPr id="450" name="Freeform 141">
              <a:extLst>
                <a:ext uri="{FF2B5EF4-FFF2-40B4-BE49-F238E27FC236}">
                  <a16:creationId xmlns:a16="http://schemas.microsoft.com/office/drawing/2014/main" id="{76A5EB39-9919-2444-BBB8-371FCDAF989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1" name="Rectangle 142">
              <a:extLst>
                <a:ext uri="{FF2B5EF4-FFF2-40B4-BE49-F238E27FC236}">
                  <a16:creationId xmlns:a16="http://schemas.microsoft.com/office/drawing/2014/main" id="{60EBDD34-6142-6945-9C14-B79C55F439DE}"/>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2" name="Freeform 143">
              <a:extLst>
                <a:ext uri="{FF2B5EF4-FFF2-40B4-BE49-F238E27FC236}">
                  <a16:creationId xmlns:a16="http://schemas.microsoft.com/office/drawing/2014/main" id="{B8A9862D-8A64-8A4B-AD3D-3D060A37FEA7}"/>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3" name="Freeform 144">
              <a:extLst>
                <a:ext uri="{FF2B5EF4-FFF2-40B4-BE49-F238E27FC236}">
                  <a16:creationId xmlns:a16="http://schemas.microsoft.com/office/drawing/2014/main" id="{F1CBBF09-E39A-294C-817A-9DCD90223F1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4" name="Rectangle 145">
              <a:extLst>
                <a:ext uri="{FF2B5EF4-FFF2-40B4-BE49-F238E27FC236}">
                  <a16:creationId xmlns:a16="http://schemas.microsoft.com/office/drawing/2014/main" id="{0B890F94-5FF7-B74D-888E-B02AA2F69861}"/>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55" name="Group 146">
              <a:extLst>
                <a:ext uri="{FF2B5EF4-FFF2-40B4-BE49-F238E27FC236}">
                  <a16:creationId xmlns:a16="http://schemas.microsoft.com/office/drawing/2014/main" id="{84C8FF9A-1DFE-5443-B94F-09F2CF1376A8}"/>
                </a:ext>
              </a:extLst>
            </p:cNvPr>
            <p:cNvGrpSpPr>
              <a:grpSpLocks/>
            </p:cNvGrpSpPr>
            <p:nvPr/>
          </p:nvGrpSpPr>
          <p:grpSpPr bwMode="auto">
            <a:xfrm>
              <a:off x="4749" y="668"/>
              <a:ext cx="581" cy="145"/>
              <a:chOff x="614" y="2568"/>
              <a:chExt cx="725" cy="139"/>
            </a:xfrm>
          </p:grpSpPr>
          <p:sp>
            <p:nvSpPr>
              <p:cNvPr id="480" name="AutoShape 147">
                <a:extLst>
                  <a:ext uri="{FF2B5EF4-FFF2-40B4-BE49-F238E27FC236}">
                    <a16:creationId xmlns:a16="http://schemas.microsoft.com/office/drawing/2014/main" id="{82A932A3-A2B5-9E4C-A00D-8314C870E898}"/>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81" name="AutoShape 148">
                <a:extLst>
                  <a:ext uri="{FF2B5EF4-FFF2-40B4-BE49-F238E27FC236}">
                    <a16:creationId xmlns:a16="http://schemas.microsoft.com/office/drawing/2014/main" id="{7341616C-DDDB-6D4B-8BC1-1DE0014BB393}"/>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56" name="Rectangle 149">
              <a:extLst>
                <a:ext uri="{FF2B5EF4-FFF2-40B4-BE49-F238E27FC236}">
                  <a16:creationId xmlns:a16="http://schemas.microsoft.com/office/drawing/2014/main" id="{3016CB06-5ED2-8E44-8314-CF9B8D929399}"/>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57" name="Group 150">
              <a:extLst>
                <a:ext uri="{FF2B5EF4-FFF2-40B4-BE49-F238E27FC236}">
                  <a16:creationId xmlns:a16="http://schemas.microsoft.com/office/drawing/2014/main" id="{50CD732F-502F-EC4B-9B23-19C3F75FAF70}"/>
                </a:ext>
              </a:extLst>
            </p:cNvPr>
            <p:cNvGrpSpPr>
              <a:grpSpLocks/>
            </p:cNvGrpSpPr>
            <p:nvPr/>
          </p:nvGrpSpPr>
          <p:grpSpPr bwMode="auto">
            <a:xfrm>
              <a:off x="4747" y="994"/>
              <a:ext cx="581" cy="134"/>
              <a:chOff x="614" y="2568"/>
              <a:chExt cx="725" cy="139"/>
            </a:xfrm>
          </p:grpSpPr>
          <p:sp>
            <p:nvSpPr>
              <p:cNvPr id="478" name="AutoShape 151">
                <a:extLst>
                  <a:ext uri="{FF2B5EF4-FFF2-40B4-BE49-F238E27FC236}">
                    <a16:creationId xmlns:a16="http://schemas.microsoft.com/office/drawing/2014/main" id="{A5BF82DD-4D73-B841-9282-B6B444B47C82}"/>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9" name="AutoShape 152">
                <a:extLst>
                  <a:ext uri="{FF2B5EF4-FFF2-40B4-BE49-F238E27FC236}">
                    <a16:creationId xmlns:a16="http://schemas.microsoft.com/office/drawing/2014/main" id="{507A60A5-AB7C-DA4B-BE79-74DC6F926B64}"/>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58" name="Rectangle 153">
              <a:extLst>
                <a:ext uri="{FF2B5EF4-FFF2-40B4-BE49-F238E27FC236}">
                  <a16:creationId xmlns:a16="http://schemas.microsoft.com/office/drawing/2014/main" id="{5585EA19-FC9A-834A-B1AA-AF0C3E6E438E}"/>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9" name="Rectangle 154">
              <a:extLst>
                <a:ext uri="{FF2B5EF4-FFF2-40B4-BE49-F238E27FC236}">
                  <a16:creationId xmlns:a16="http://schemas.microsoft.com/office/drawing/2014/main" id="{770A4D2E-58C2-9F43-84EA-96616AE781B6}"/>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60" name="Group 155">
              <a:extLst>
                <a:ext uri="{FF2B5EF4-FFF2-40B4-BE49-F238E27FC236}">
                  <a16:creationId xmlns:a16="http://schemas.microsoft.com/office/drawing/2014/main" id="{602A4FA5-6127-4C42-9200-FC441714E020}"/>
                </a:ext>
              </a:extLst>
            </p:cNvPr>
            <p:cNvGrpSpPr>
              <a:grpSpLocks/>
            </p:cNvGrpSpPr>
            <p:nvPr/>
          </p:nvGrpSpPr>
          <p:grpSpPr bwMode="auto">
            <a:xfrm>
              <a:off x="4735" y="1627"/>
              <a:ext cx="582" cy="151"/>
              <a:chOff x="614" y="2568"/>
              <a:chExt cx="725" cy="139"/>
            </a:xfrm>
          </p:grpSpPr>
          <p:sp>
            <p:nvSpPr>
              <p:cNvPr id="476" name="AutoShape 156">
                <a:extLst>
                  <a:ext uri="{FF2B5EF4-FFF2-40B4-BE49-F238E27FC236}">
                    <a16:creationId xmlns:a16="http://schemas.microsoft.com/office/drawing/2014/main" id="{73B43881-7B88-5847-AA15-A459E12B9BB4}"/>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7" name="AutoShape 157">
                <a:extLst>
                  <a:ext uri="{FF2B5EF4-FFF2-40B4-BE49-F238E27FC236}">
                    <a16:creationId xmlns:a16="http://schemas.microsoft.com/office/drawing/2014/main" id="{37DBC077-A3AE-D44B-9982-D763ECC92AA5}"/>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61" name="Freeform 158">
              <a:extLst>
                <a:ext uri="{FF2B5EF4-FFF2-40B4-BE49-F238E27FC236}">
                  <a16:creationId xmlns:a16="http://schemas.microsoft.com/office/drawing/2014/main" id="{0AEC409A-A2D1-D245-802C-A7B4A101659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62" name="Group 159">
              <a:extLst>
                <a:ext uri="{FF2B5EF4-FFF2-40B4-BE49-F238E27FC236}">
                  <a16:creationId xmlns:a16="http://schemas.microsoft.com/office/drawing/2014/main" id="{E58988BF-BC15-CF49-B8AB-9F97656C224E}"/>
                </a:ext>
              </a:extLst>
            </p:cNvPr>
            <p:cNvGrpSpPr>
              <a:grpSpLocks/>
            </p:cNvGrpSpPr>
            <p:nvPr/>
          </p:nvGrpSpPr>
          <p:grpSpPr bwMode="auto">
            <a:xfrm>
              <a:off x="4739" y="1327"/>
              <a:ext cx="582" cy="139"/>
              <a:chOff x="614" y="2568"/>
              <a:chExt cx="725" cy="139"/>
            </a:xfrm>
          </p:grpSpPr>
          <p:sp>
            <p:nvSpPr>
              <p:cNvPr id="474" name="AutoShape 160">
                <a:extLst>
                  <a:ext uri="{FF2B5EF4-FFF2-40B4-BE49-F238E27FC236}">
                    <a16:creationId xmlns:a16="http://schemas.microsoft.com/office/drawing/2014/main" id="{553DFEC9-BE4E-F94F-936E-C02FFF6CAC8D}"/>
                  </a:ext>
                </a:extLst>
              </p:cNvPr>
              <p:cNvSpPr>
                <a:spLocks noChangeArrowheads="1"/>
              </p:cNvSpPr>
              <p:nvPr/>
            </p:nvSpPr>
            <p:spPr bwMode="auto">
              <a:xfrm>
                <a:off x="611" y="2569"/>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5" name="AutoShape 161">
                <a:extLst>
                  <a:ext uri="{FF2B5EF4-FFF2-40B4-BE49-F238E27FC236}">
                    <a16:creationId xmlns:a16="http://schemas.microsoft.com/office/drawing/2014/main" id="{43F743B0-ACF4-3044-851A-E1B9884FB697}"/>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63" name="Rectangle 162">
              <a:extLst>
                <a:ext uri="{FF2B5EF4-FFF2-40B4-BE49-F238E27FC236}">
                  <a16:creationId xmlns:a16="http://schemas.microsoft.com/office/drawing/2014/main" id="{D8E8B7E8-6654-B141-80DA-2835D0B6DC61}"/>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4" name="Freeform 163">
              <a:extLst>
                <a:ext uri="{FF2B5EF4-FFF2-40B4-BE49-F238E27FC236}">
                  <a16:creationId xmlns:a16="http://schemas.microsoft.com/office/drawing/2014/main" id="{D47EC0CE-C9B0-544A-9F08-C5F74F5F8ED8}"/>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5" name="Freeform 164">
              <a:extLst>
                <a:ext uri="{FF2B5EF4-FFF2-40B4-BE49-F238E27FC236}">
                  <a16:creationId xmlns:a16="http://schemas.microsoft.com/office/drawing/2014/main" id="{B6D47BE6-5EDC-5F46-927F-15C18BEEF39A}"/>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6" name="Oval 165">
              <a:extLst>
                <a:ext uri="{FF2B5EF4-FFF2-40B4-BE49-F238E27FC236}">
                  <a16:creationId xmlns:a16="http://schemas.microsoft.com/office/drawing/2014/main" id="{8699D5C3-5E2F-5247-88B1-8F7A5068C0E5}"/>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7" name="Freeform 166">
              <a:extLst>
                <a:ext uri="{FF2B5EF4-FFF2-40B4-BE49-F238E27FC236}">
                  <a16:creationId xmlns:a16="http://schemas.microsoft.com/office/drawing/2014/main" id="{BFDFB342-1B41-3C40-90B5-38F87DB8D9E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8" name="AutoShape 167">
              <a:extLst>
                <a:ext uri="{FF2B5EF4-FFF2-40B4-BE49-F238E27FC236}">
                  <a16:creationId xmlns:a16="http://schemas.microsoft.com/office/drawing/2014/main" id="{31EB1D99-2A1B-554C-9D92-24AAEE3876BF}"/>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9" name="AutoShape 168">
              <a:extLst>
                <a:ext uri="{FF2B5EF4-FFF2-40B4-BE49-F238E27FC236}">
                  <a16:creationId xmlns:a16="http://schemas.microsoft.com/office/drawing/2014/main" id="{8C5166EA-4FF3-CA4A-89EF-1C89946C1F95}"/>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0" name="Oval 169">
              <a:extLst>
                <a:ext uri="{FF2B5EF4-FFF2-40B4-BE49-F238E27FC236}">
                  <a16:creationId xmlns:a16="http://schemas.microsoft.com/office/drawing/2014/main" id="{45C4253F-C6AA-8F41-9A95-B861474468B4}"/>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1" name="Oval 170">
              <a:extLst>
                <a:ext uri="{FF2B5EF4-FFF2-40B4-BE49-F238E27FC236}">
                  <a16:creationId xmlns:a16="http://schemas.microsoft.com/office/drawing/2014/main" id="{99937982-831E-014F-8011-31A38BC3FAA4}"/>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472" name="Oval 171">
              <a:extLst>
                <a:ext uri="{FF2B5EF4-FFF2-40B4-BE49-F238E27FC236}">
                  <a16:creationId xmlns:a16="http://schemas.microsoft.com/office/drawing/2014/main" id="{CB852665-8191-CD47-9BBA-1BC8D1E83948}"/>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3" name="Rectangle 172">
              <a:extLst>
                <a:ext uri="{FF2B5EF4-FFF2-40B4-BE49-F238E27FC236}">
                  <a16:creationId xmlns:a16="http://schemas.microsoft.com/office/drawing/2014/main" id="{A5B541A2-F634-3F4C-920F-8FEB757F72F0}"/>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82" name="Rectangle 4">
            <a:extLst>
              <a:ext uri="{FF2B5EF4-FFF2-40B4-BE49-F238E27FC236}">
                <a16:creationId xmlns:a16="http://schemas.microsoft.com/office/drawing/2014/main" id="{885A2C98-F0C5-4F48-973F-FB58C4816800}"/>
              </a:ext>
            </a:extLst>
          </p:cNvPr>
          <p:cNvSpPr txBox="1">
            <a:spLocks noChangeArrowheads="1"/>
          </p:cNvSpPr>
          <p:nvPr/>
        </p:nvSpPr>
        <p:spPr bwMode="auto">
          <a:xfrm>
            <a:off x="1197539" y="1361756"/>
            <a:ext cx="815022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0"/>
              </a:buClr>
              <a:buSzPct val="100000"/>
              <a:buFont typeface="Wingdings" pitchFamily="2" charset="2"/>
              <a:buChar char="§"/>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0"/>
              </a:buClr>
              <a:buFont typeface="Arial" panose="020B0604020202020204" pitchFamily="34" charset="0"/>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a:lstStyle>
          <a:p>
            <a:pPr marL="0" marR="0" lvl="0" indent="0" algn="l" defTabSz="914400" rtl="0" eaLnBrk="1" fontAlgn="base" latinLnBrk="0" hangingPunct="1">
              <a:lnSpc>
                <a:spcPct val="85000"/>
              </a:lnSpc>
              <a:spcBef>
                <a:spcPct val="20000"/>
              </a:spcBef>
              <a:spcAft>
                <a:spcPct val="0"/>
              </a:spcAft>
              <a:buClr>
                <a:srgbClr val="000090"/>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R</a:t>
            </a:r>
            <a:r>
              <a:rPr kumimoji="0" lang="en-US" altLang="en-US" sz="2800" b="0" i="1" u="none" strike="noStrike" kern="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mn-cs"/>
              </a:rPr>
              <a:t>s</a:t>
            </a: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 &lt; R</a:t>
            </a:r>
            <a:r>
              <a:rPr kumimoji="0" lang="en-US" altLang="en-US" sz="2800" b="0" i="1" u="none" strike="noStrike" kern="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mn-cs"/>
              </a:rPr>
              <a:t>c</a:t>
            </a:r>
            <a:r>
              <a:rPr kumimoji="0" lang="en-US" altLang="en-US" sz="2800" b="0" i="1" u="none" strike="noStrike" kern="0" cap="none" spc="0" normalizeH="0" baseline="0" noProof="0" dirty="0">
                <a:ln>
                  <a:noFill/>
                </a:ln>
                <a:solidFill>
                  <a:srgbClr val="FF3300"/>
                </a:solidFill>
                <a:effectLst/>
                <a:uLnTx/>
                <a:uFillTx/>
                <a:latin typeface="Calibri" panose="020F0502020204030204"/>
                <a:ea typeface="ＭＳ Ｐゴシック" panose="020B0600070205080204" pitchFamily="34" charset="-128"/>
                <a:cs typeface="+mn-cs"/>
              </a:rPr>
              <a:t>  </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What is average end-end throughput?</a:t>
            </a:r>
          </a:p>
        </p:txBody>
      </p:sp>
      <p:grpSp>
        <p:nvGrpSpPr>
          <p:cNvPr id="483" name="Group 34">
            <a:extLst>
              <a:ext uri="{FF2B5EF4-FFF2-40B4-BE49-F238E27FC236}">
                <a16:creationId xmlns:a16="http://schemas.microsoft.com/office/drawing/2014/main" id="{1D7513B2-BA27-CA43-AABC-A66648BC2AFF}"/>
              </a:ext>
            </a:extLst>
          </p:cNvPr>
          <p:cNvGrpSpPr>
            <a:grpSpLocks/>
          </p:cNvGrpSpPr>
          <p:nvPr/>
        </p:nvGrpSpPr>
        <p:grpSpPr bwMode="auto">
          <a:xfrm>
            <a:off x="2745351" y="2343655"/>
            <a:ext cx="2136775" cy="307975"/>
            <a:chOff x="2249" y="3430"/>
            <a:chExt cx="1389" cy="256"/>
          </a:xfrm>
        </p:grpSpPr>
        <p:sp>
          <p:nvSpPr>
            <p:cNvPr id="484" name="Oval 35">
              <a:extLst>
                <a:ext uri="{FF2B5EF4-FFF2-40B4-BE49-F238E27FC236}">
                  <a16:creationId xmlns:a16="http://schemas.microsoft.com/office/drawing/2014/main" id="{5340CEA1-5B2B-9B46-9AAF-4147EFCAE2AD}"/>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85" name="Rectangle 36">
              <a:extLst>
                <a:ext uri="{FF2B5EF4-FFF2-40B4-BE49-F238E27FC236}">
                  <a16:creationId xmlns:a16="http://schemas.microsoft.com/office/drawing/2014/main" id="{18778160-DBBA-3B4C-9F3C-5804D0719AA9}"/>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86" name="Oval 37">
              <a:extLst>
                <a:ext uri="{FF2B5EF4-FFF2-40B4-BE49-F238E27FC236}">
                  <a16:creationId xmlns:a16="http://schemas.microsoft.com/office/drawing/2014/main" id="{8BF0591E-F2E4-8A4C-A92C-C81344F40A5F}"/>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87" name="Rectangle 38">
              <a:extLst>
                <a:ext uri="{FF2B5EF4-FFF2-40B4-BE49-F238E27FC236}">
                  <a16:creationId xmlns:a16="http://schemas.microsoft.com/office/drawing/2014/main" id="{E207FABE-8267-D846-9F45-80EB05CCD511}"/>
                </a:ext>
              </a:extLst>
            </p:cNvPr>
            <p:cNvSpPr>
              <a:spLocks noChangeArrowheads="1"/>
            </p:cNvSpPr>
            <p:nvPr/>
          </p:nvSpPr>
          <p:spPr bwMode="auto">
            <a:xfrm>
              <a:off x="3562" y="3438"/>
              <a:ext cx="44" cy="24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488" name="Text Box 39">
            <a:extLst>
              <a:ext uri="{FF2B5EF4-FFF2-40B4-BE49-F238E27FC236}">
                <a16:creationId xmlns:a16="http://schemas.microsoft.com/office/drawing/2014/main" id="{957E7C76-675E-574B-8ACD-614388DAE938}"/>
              </a:ext>
            </a:extLst>
          </p:cNvPr>
          <p:cNvSpPr txBox="1">
            <a:spLocks noChangeArrowheads="1"/>
          </p:cNvSpPr>
          <p:nvPr/>
        </p:nvSpPr>
        <p:spPr bwMode="auto">
          <a:xfrm>
            <a:off x="2534214" y="2270741"/>
            <a:ext cx="25860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28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0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489" name="AutoShape 42">
            <a:extLst>
              <a:ext uri="{FF2B5EF4-FFF2-40B4-BE49-F238E27FC236}">
                <a16:creationId xmlns:a16="http://schemas.microsoft.com/office/drawing/2014/main" id="{8A9CF8E3-1601-CD45-8200-B1516EA3BB30}"/>
              </a:ext>
            </a:extLst>
          </p:cNvPr>
          <p:cNvSpPr>
            <a:spLocks noChangeArrowheads="1"/>
          </p:cNvSpPr>
          <p:nvPr/>
        </p:nvSpPr>
        <p:spPr bwMode="auto">
          <a:xfrm flipV="1">
            <a:off x="1934139" y="2111880"/>
            <a:ext cx="895350" cy="56515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90" name="AutoShape 43">
            <a:extLst>
              <a:ext uri="{FF2B5EF4-FFF2-40B4-BE49-F238E27FC236}">
                <a16:creationId xmlns:a16="http://schemas.microsoft.com/office/drawing/2014/main" id="{ED879A95-B645-8B4D-89AF-6D1789AFE728}"/>
              </a:ext>
            </a:extLst>
          </p:cNvPr>
          <p:cNvSpPr>
            <a:spLocks noChangeArrowheads="1"/>
          </p:cNvSpPr>
          <p:nvPr/>
        </p:nvSpPr>
        <p:spPr bwMode="auto">
          <a:xfrm>
            <a:off x="8168251" y="2318255"/>
            <a:ext cx="941624" cy="379413"/>
          </a:xfrm>
          <a:prstGeom prst="rightArrow">
            <a:avLst>
              <a:gd name="adj1" fmla="val 50000"/>
              <a:gd name="adj2" fmla="val 5387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91" name="Group 54">
            <a:extLst>
              <a:ext uri="{FF2B5EF4-FFF2-40B4-BE49-F238E27FC236}">
                <a16:creationId xmlns:a16="http://schemas.microsoft.com/office/drawing/2014/main" id="{5C873AA0-FFD9-7542-BED1-8B7A71AB1C1E}"/>
              </a:ext>
            </a:extLst>
          </p:cNvPr>
          <p:cNvGrpSpPr>
            <a:grpSpLocks/>
          </p:cNvGrpSpPr>
          <p:nvPr/>
        </p:nvGrpSpPr>
        <p:grpSpPr bwMode="auto">
          <a:xfrm>
            <a:off x="6118790" y="2210305"/>
            <a:ext cx="2577607" cy="569913"/>
            <a:chOff x="3130" y="3069"/>
            <a:chExt cx="1765" cy="366"/>
          </a:xfrm>
        </p:grpSpPr>
        <p:grpSp>
          <p:nvGrpSpPr>
            <p:cNvPr id="492" name="Group 45">
              <a:extLst>
                <a:ext uri="{FF2B5EF4-FFF2-40B4-BE49-F238E27FC236}">
                  <a16:creationId xmlns:a16="http://schemas.microsoft.com/office/drawing/2014/main" id="{97D274BB-C29B-ED4E-859A-927860A3F5D9}"/>
                </a:ext>
              </a:extLst>
            </p:cNvPr>
            <p:cNvGrpSpPr>
              <a:grpSpLocks/>
            </p:cNvGrpSpPr>
            <p:nvPr/>
          </p:nvGrpSpPr>
          <p:grpSpPr bwMode="auto">
            <a:xfrm>
              <a:off x="3130" y="3069"/>
              <a:ext cx="1765" cy="366"/>
              <a:chOff x="2249" y="3430"/>
              <a:chExt cx="1389" cy="256"/>
            </a:xfrm>
          </p:grpSpPr>
          <p:sp>
            <p:nvSpPr>
              <p:cNvPr id="494" name="Oval 46">
                <a:extLst>
                  <a:ext uri="{FF2B5EF4-FFF2-40B4-BE49-F238E27FC236}">
                    <a16:creationId xmlns:a16="http://schemas.microsoft.com/office/drawing/2014/main" id="{2EC17BEE-E58A-6140-B989-B0CDD1C1AF95}"/>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95" name="Rectangle 47">
                <a:extLst>
                  <a:ext uri="{FF2B5EF4-FFF2-40B4-BE49-F238E27FC236}">
                    <a16:creationId xmlns:a16="http://schemas.microsoft.com/office/drawing/2014/main" id="{AD336F13-B720-7341-B116-DA4D9171BA64}"/>
                  </a:ext>
                </a:extLst>
              </p:cNvPr>
              <p:cNvSpPr>
                <a:spLocks noChangeArrowheads="1"/>
              </p:cNvSpPr>
              <p:nvPr/>
            </p:nvSpPr>
            <p:spPr bwMode="auto">
              <a:xfrm>
                <a:off x="2275" y="3433"/>
                <a:ext cx="1329"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96" name="Oval 48">
                <a:extLst>
                  <a:ext uri="{FF2B5EF4-FFF2-40B4-BE49-F238E27FC236}">
                    <a16:creationId xmlns:a16="http://schemas.microsoft.com/office/drawing/2014/main" id="{4B7EF7CF-26D6-F04C-A388-9C2DE746E571}"/>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97" name="Rectangle 49">
                <a:extLst>
                  <a:ext uri="{FF2B5EF4-FFF2-40B4-BE49-F238E27FC236}">
                    <a16:creationId xmlns:a16="http://schemas.microsoft.com/office/drawing/2014/main" id="{604E850F-FAD3-D34F-8D0B-B1F5F12A4982}"/>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493" name="Text Box 50">
              <a:extLst>
                <a:ext uri="{FF2B5EF4-FFF2-40B4-BE49-F238E27FC236}">
                  <a16:creationId xmlns:a16="http://schemas.microsoft.com/office/drawing/2014/main" id="{48FDD660-FDC1-BC4D-AF14-61D75C0EB803}"/>
                </a:ext>
              </a:extLst>
            </p:cNvPr>
            <p:cNvSpPr txBox="1">
              <a:spLocks noChangeArrowheads="1"/>
            </p:cNvSpPr>
            <p:nvPr/>
          </p:nvSpPr>
          <p:spPr bwMode="auto">
            <a:xfrm>
              <a:off x="3181" y="3135"/>
              <a:ext cx="170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28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0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sp>
        <p:nvSpPr>
          <p:cNvPr id="498" name="Rectangle 56">
            <a:extLst>
              <a:ext uri="{FF2B5EF4-FFF2-40B4-BE49-F238E27FC236}">
                <a16:creationId xmlns:a16="http://schemas.microsoft.com/office/drawing/2014/main" id="{A7FBBFF4-7CCE-3745-9DBF-448559E76BA0}"/>
              </a:ext>
            </a:extLst>
          </p:cNvPr>
          <p:cNvSpPr>
            <a:spLocks noChangeArrowheads="1"/>
          </p:cNvSpPr>
          <p:nvPr/>
        </p:nvSpPr>
        <p:spPr bwMode="auto">
          <a:xfrm>
            <a:off x="1234051" y="3170791"/>
            <a:ext cx="806291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Tx/>
              <a:buNone/>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Arial"/>
              </a:rPr>
              <a:t>R</a:t>
            </a:r>
            <a:r>
              <a:rPr kumimoji="0" lang="en-US" altLang="en-US" sz="2800" b="0" i="1" u="none" strike="noStrike" kern="120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Arial"/>
              </a:rPr>
              <a:t>s</a:t>
            </a: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Arial"/>
              </a:rPr>
              <a:t> &gt; R</a:t>
            </a:r>
            <a:r>
              <a:rPr kumimoji="0" lang="en-US" altLang="en-US" sz="2800" b="0" i="1" u="none" strike="noStrike" kern="120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Arial"/>
              </a:rPr>
              <a:t>c</a:t>
            </a:r>
            <a:r>
              <a:rPr kumimoji="0" lang="en-US" altLang="en-US" sz="2800" b="0" i="1" u="none" strike="noStrike" kern="1200" cap="none" spc="0" normalizeH="0" baseline="0" noProof="0" dirty="0">
                <a:ln>
                  <a:noFill/>
                </a:ln>
                <a:solidFill>
                  <a:srgbClr val="FF3300"/>
                </a:solidFill>
                <a:effectLst/>
                <a:uLnTx/>
                <a:uFillTx/>
                <a:latin typeface="Calibri" panose="020F0502020204030204"/>
                <a:ea typeface="ＭＳ Ｐゴシック" panose="020B0600070205080204" pitchFamily="34" charset="-128"/>
                <a:cs typeface="Arial"/>
              </a:rPr>
              <a:t>  </a:t>
            </a: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What is average end-end throughput?</a:t>
            </a:r>
          </a:p>
        </p:txBody>
      </p:sp>
      <p:grpSp>
        <p:nvGrpSpPr>
          <p:cNvPr id="499" name="Group 209">
            <a:extLst>
              <a:ext uri="{FF2B5EF4-FFF2-40B4-BE49-F238E27FC236}">
                <a16:creationId xmlns:a16="http://schemas.microsoft.com/office/drawing/2014/main" id="{79A28CBF-CC98-364E-9CA1-5406DF2D3C3F}"/>
              </a:ext>
            </a:extLst>
          </p:cNvPr>
          <p:cNvGrpSpPr>
            <a:grpSpLocks/>
          </p:cNvGrpSpPr>
          <p:nvPr/>
        </p:nvGrpSpPr>
        <p:grpSpPr bwMode="auto">
          <a:xfrm>
            <a:off x="1327659" y="5111236"/>
            <a:ext cx="8847138" cy="1282702"/>
            <a:chOff x="186" y="3246"/>
            <a:chExt cx="5573" cy="808"/>
          </a:xfrm>
        </p:grpSpPr>
        <p:sp>
          <p:nvSpPr>
            <p:cNvPr id="500" name="Rectangle 102">
              <a:extLst>
                <a:ext uri="{FF2B5EF4-FFF2-40B4-BE49-F238E27FC236}">
                  <a16:creationId xmlns:a16="http://schemas.microsoft.com/office/drawing/2014/main" id="{A6EA76B5-34A9-BA4F-919C-79EC2F39DFBB}"/>
                </a:ext>
              </a:extLst>
            </p:cNvPr>
            <p:cNvSpPr>
              <a:spLocks noChangeArrowheads="1"/>
            </p:cNvSpPr>
            <p:nvPr/>
          </p:nvSpPr>
          <p:spPr bwMode="auto">
            <a:xfrm>
              <a:off x="186" y="3414"/>
              <a:ext cx="5521" cy="640"/>
            </a:xfrm>
            <a:prstGeom prst="rect">
              <a:avLst/>
            </a:prstGeom>
            <a:solidFill>
              <a:srgbClr val="FFFFFF"/>
            </a:solidFill>
            <a:ln w="2857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01" name="Text Box 101">
              <a:extLst>
                <a:ext uri="{FF2B5EF4-FFF2-40B4-BE49-F238E27FC236}">
                  <a16:creationId xmlns:a16="http://schemas.microsoft.com/office/drawing/2014/main" id="{EC6D6C58-6370-D841-9FF4-E86B32210237}"/>
                </a:ext>
              </a:extLst>
            </p:cNvPr>
            <p:cNvSpPr txBox="1">
              <a:spLocks noChangeArrowheads="1"/>
            </p:cNvSpPr>
            <p:nvPr/>
          </p:nvSpPr>
          <p:spPr bwMode="auto">
            <a:xfrm>
              <a:off x="238" y="3585"/>
              <a:ext cx="552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link on end-end path that constrains  end-end throughput</a:t>
              </a:r>
            </a:p>
          </p:txBody>
        </p:sp>
        <p:sp>
          <p:nvSpPr>
            <p:cNvPr id="502" name="Text Box 104">
              <a:extLst>
                <a:ext uri="{FF2B5EF4-FFF2-40B4-BE49-F238E27FC236}">
                  <a16:creationId xmlns:a16="http://schemas.microsoft.com/office/drawing/2014/main" id="{999DDB29-B5E4-4144-8D94-861082F6DF98}"/>
                </a:ext>
              </a:extLst>
            </p:cNvPr>
            <p:cNvSpPr txBox="1">
              <a:spLocks noChangeArrowheads="1"/>
            </p:cNvSpPr>
            <p:nvPr/>
          </p:nvSpPr>
          <p:spPr bwMode="auto">
            <a:xfrm>
              <a:off x="375" y="3246"/>
              <a:ext cx="1629" cy="3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Arial"/>
                </a:rPr>
                <a:t>bottleneck link</a:t>
              </a:r>
            </a:p>
          </p:txBody>
        </p:sp>
      </p:grpSp>
      <p:sp>
        <p:nvSpPr>
          <p:cNvPr id="503" name="AutoShape 51">
            <a:extLst>
              <a:ext uri="{FF2B5EF4-FFF2-40B4-BE49-F238E27FC236}">
                <a16:creationId xmlns:a16="http://schemas.microsoft.com/office/drawing/2014/main" id="{ADA15BF7-93C3-524C-B9B7-716C2BEB040F}"/>
              </a:ext>
            </a:extLst>
          </p:cNvPr>
          <p:cNvSpPr>
            <a:spLocks noChangeArrowheads="1"/>
          </p:cNvSpPr>
          <p:nvPr/>
        </p:nvSpPr>
        <p:spPr bwMode="auto">
          <a:xfrm>
            <a:off x="4883714" y="2311905"/>
            <a:ext cx="1365250" cy="381000"/>
          </a:xfrm>
          <a:prstGeom prst="rightArrow">
            <a:avLst>
              <a:gd name="adj1" fmla="val 50000"/>
              <a:gd name="adj2" fmla="val 89583"/>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04" name="Group 132">
            <a:extLst>
              <a:ext uri="{FF2B5EF4-FFF2-40B4-BE49-F238E27FC236}">
                <a16:creationId xmlns:a16="http://schemas.microsoft.com/office/drawing/2014/main" id="{B3F5B0C7-9CEB-E049-B0C3-0F00703C4087}"/>
              </a:ext>
            </a:extLst>
          </p:cNvPr>
          <p:cNvGrpSpPr>
            <a:grpSpLocks/>
          </p:cNvGrpSpPr>
          <p:nvPr/>
        </p:nvGrpSpPr>
        <p:grpSpPr bwMode="auto">
          <a:xfrm flipH="1">
            <a:off x="9058681" y="2157918"/>
            <a:ext cx="871538" cy="885825"/>
            <a:chOff x="-44" y="1473"/>
            <a:chExt cx="981" cy="1105"/>
          </a:xfrm>
        </p:grpSpPr>
        <p:pic>
          <p:nvPicPr>
            <p:cNvPr id="505" name="Picture 133" descr="desktop_computer_stylized_medium">
              <a:extLst>
                <a:ext uri="{FF2B5EF4-FFF2-40B4-BE49-F238E27FC236}">
                  <a16:creationId xmlns:a16="http://schemas.microsoft.com/office/drawing/2014/main" id="{9D7414AB-58AD-7D46-95D7-2D5B55309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6" name="Freeform 134">
              <a:extLst>
                <a:ext uri="{FF2B5EF4-FFF2-40B4-BE49-F238E27FC236}">
                  <a16:creationId xmlns:a16="http://schemas.microsoft.com/office/drawing/2014/main" id="{D5C4B243-FAF4-7842-9BC1-63CB23F7312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07" name="AutoShape 327">
            <a:extLst>
              <a:ext uri="{FF2B5EF4-FFF2-40B4-BE49-F238E27FC236}">
                <a16:creationId xmlns:a16="http://schemas.microsoft.com/office/drawing/2014/main" id="{2F56CE5E-CD88-F243-A5D6-997F5D7E1139}"/>
              </a:ext>
            </a:extLst>
          </p:cNvPr>
          <p:cNvSpPr>
            <a:spLocks noChangeArrowheads="1"/>
          </p:cNvSpPr>
          <p:nvPr/>
        </p:nvSpPr>
        <p:spPr bwMode="auto">
          <a:xfrm>
            <a:off x="1846826" y="1854705"/>
            <a:ext cx="407988" cy="431800"/>
          </a:xfrm>
          <a:prstGeom prst="can">
            <a:avLst>
              <a:gd name="adj" fmla="val 21398"/>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08" name="Group 206">
            <a:extLst>
              <a:ext uri="{FF2B5EF4-FFF2-40B4-BE49-F238E27FC236}">
                <a16:creationId xmlns:a16="http://schemas.microsoft.com/office/drawing/2014/main" id="{DC9267E1-3EDB-E748-8467-2A9B485898A2}"/>
              </a:ext>
            </a:extLst>
          </p:cNvPr>
          <p:cNvGrpSpPr>
            <a:grpSpLocks/>
          </p:cNvGrpSpPr>
          <p:nvPr/>
        </p:nvGrpSpPr>
        <p:grpSpPr bwMode="auto">
          <a:xfrm>
            <a:off x="1908739" y="3723447"/>
            <a:ext cx="8126412" cy="1166813"/>
            <a:chOff x="775" y="2474"/>
            <a:chExt cx="5119" cy="735"/>
          </a:xfrm>
        </p:grpSpPr>
        <p:grpSp>
          <p:nvGrpSpPr>
            <p:cNvPr id="509" name="Group 173">
              <a:extLst>
                <a:ext uri="{FF2B5EF4-FFF2-40B4-BE49-F238E27FC236}">
                  <a16:creationId xmlns:a16="http://schemas.microsoft.com/office/drawing/2014/main" id="{017DEB16-2C42-DB4F-AC8D-2F24A202D8CA}"/>
                </a:ext>
              </a:extLst>
            </p:cNvPr>
            <p:cNvGrpSpPr>
              <a:grpSpLocks/>
            </p:cNvGrpSpPr>
            <p:nvPr/>
          </p:nvGrpSpPr>
          <p:grpSpPr bwMode="auto">
            <a:xfrm>
              <a:off x="1056" y="2589"/>
              <a:ext cx="222" cy="552"/>
              <a:chOff x="4140" y="429"/>
              <a:chExt cx="1425" cy="2396"/>
            </a:xfrm>
          </p:grpSpPr>
          <p:sp>
            <p:nvSpPr>
              <p:cNvPr id="540" name="Freeform 174">
                <a:extLst>
                  <a:ext uri="{FF2B5EF4-FFF2-40B4-BE49-F238E27FC236}">
                    <a16:creationId xmlns:a16="http://schemas.microsoft.com/office/drawing/2014/main" id="{7071AEAE-A73F-D243-B123-B7B1D9BDFB07}"/>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1" name="Rectangle 175">
                <a:extLst>
                  <a:ext uri="{FF2B5EF4-FFF2-40B4-BE49-F238E27FC236}">
                    <a16:creationId xmlns:a16="http://schemas.microsoft.com/office/drawing/2014/main" id="{70DE3468-CF53-0346-8D80-E9385C7F7D96}"/>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2" name="Freeform 176">
                <a:extLst>
                  <a:ext uri="{FF2B5EF4-FFF2-40B4-BE49-F238E27FC236}">
                    <a16:creationId xmlns:a16="http://schemas.microsoft.com/office/drawing/2014/main" id="{ED311748-A5CC-494E-90AD-11746C8ACE05}"/>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3" name="Freeform 177">
                <a:extLst>
                  <a:ext uri="{FF2B5EF4-FFF2-40B4-BE49-F238E27FC236}">
                    <a16:creationId xmlns:a16="http://schemas.microsoft.com/office/drawing/2014/main" id="{8C78D907-80B8-AF4A-AB8A-5919F960DDD2}"/>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4" name="Rectangle 178">
                <a:extLst>
                  <a:ext uri="{FF2B5EF4-FFF2-40B4-BE49-F238E27FC236}">
                    <a16:creationId xmlns:a16="http://schemas.microsoft.com/office/drawing/2014/main" id="{894B83D8-FCC8-084F-9660-A8CED18F9114}"/>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45" name="Group 179">
                <a:extLst>
                  <a:ext uri="{FF2B5EF4-FFF2-40B4-BE49-F238E27FC236}">
                    <a16:creationId xmlns:a16="http://schemas.microsoft.com/office/drawing/2014/main" id="{FA4C49FB-332B-1C42-B0C2-F3D370F08127}"/>
                  </a:ext>
                </a:extLst>
              </p:cNvPr>
              <p:cNvGrpSpPr>
                <a:grpSpLocks/>
              </p:cNvGrpSpPr>
              <p:nvPr/>
            </p:nvGrpSpPr>
            <p:grpSpPr bwMode="auto">
              <a:xfrm>
                <a:off x="4749" y="668"/>
                <a:ext cx="581" cy="145"/>
                <a:chOff x="614" y="2568"/>
                <a:chExt cx="725" cy="139"/>
              </a:xfrm>
            </p:grpSpPr>
            <p:sp>
              <p:nvSpPr>
                <p:cNvPr id="570" name="AutoShape 180">
                  <a:extLst>
                    <a:ext uri="{FF2B5EF4-FFF2-40B4-BE49-F238E27FC236}">
                      <a16:creationId xmlns:a16="http://schemas.microsoft.com/office/drawing/2014/main" id="{6BD6D33C-E791-F149-8310-5B3D390F6C23}"/>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71" name="AutoShape 181">
                  <a:extLst>
                    <a:ext uri="{FF2B5EF4-FFF2-40B4-BE49-F238E27FC236}">
                      <a16:creationId xmlns:a16="http://schemas.microsoft.com/office/drawing/2014/main" id="{5E71277F-C04C-3142-838B-6EE506CB21AF}"/>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46" name="Rectangle 182">
                <a:extLst>
                  <a:ext uri="{FF2B5EF4-FFF2-40B4-BE49-F238E27FC236}">
                    <a16:creationId xmlns:a16="http://schemas.microsoft.com/office/drawing/2014/main" id="{24A16DC6-2460-DC4F-994B-EF8DC5F2AC82}"/>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47" name="Group 183">
                <a:extLst>
                  <a:ext uri="{FF2B5EF4-FFF2-40B4-BE49-F238E27FC236}">
                    <a16:creationId xmlns:a16="http://schemas.microsoft.com/office/drawing/2014/main" id="{98E7E366-D731-D346-83EB-43C23A31E5E1}"/>
                  </a:ext>
                </a:extLst>
              </p:cNvPr>
              <p:cNvGrpSpPr>
                <a:grpSpLocks/>
              </p:cNvGrpSpPr>
              <p:nvPr/>
            </p:nvGrpSpPr>
            <p:grpSpPr bwMode="auto">
              <a:xfrm>
                <a:off x="4747" y="994"/>
                <a:ext cx="581" cy="134"/>
                <a:chOff x="614" y="2568"/>
                <a:chExt cx="725" cy="139"/>
              </a:xfrm>
            </p:grpSpPr>
            <p:sp>
              <p:nvSpPr>
                <p:cNvPr id="568" name="AutoShape 184">
                  <a:extLst>
                    <a:ext uri="{FF2B5EF4-FFF2-40B4-BE49-F238E27FC236}">
                      <a16:creationId xmlns:a16="http://schemas.microsoft.com/office/drawing/2014/main" id="{12E76A99-F292-4942-B7EA-16F260F71E30}"/>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9" name="AutoShape 185">
                  <a:extLst>
                    <a:ext uri="{FF2B5EF4-FFF2-40B4-BE49-F238E27FC236}">
                      <a16:creationId xmlns:a16="http://schemas.microsoft.com/office/drawing/2014/main" id="{981E5C21-5C45-464D-B45B-155529C9BC24}"/>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48" name="Rectangle 186">
                <a:extLst>
                  <a:ext uri="{FF2B5EF4-FFF2-40B4-BE49-F238E27FC236}">
                    <a16:creationId xmlns:a16="http://schemas.microsoft.com/office/drawing/2014/main" id="{464DC274-CDF8-6E47-9806-008A0A6CCACD}"/>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9" name="Rectangle 187">
                <a:extLst>
                  <a:ext uri="{FF2B5EF4-FFF2-40B4-BE49-F238E27FC236}">
                    <a16:creationId xmlns:a16="http://schemas.microsoft.com/office/drawing/2014/main" id="{98AC22BF-B25F-6142-87DB-E850C47D1673}"/>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50" name="Group 188">
                <a:extLst>
                  <a:ext uri="{FF2B5EF4-FFF2-40B4-BE49-F238E27FC236}">
                    <a16:creationId xmlns:a16="http://schemas.microsoft.com/office/drawing/2014/main" id="{7D330731-B2DD-FA40-90B0-9AF6F55A2DDE}"/>
                  </a:ext>
                </a:extLst>
              </p:cNvPr>
              <p:cNvGrpSpPr>
                <a:grpSpLocks/>
              </p:cNvGrpSpPr>
              <p:nvPr/>
            </p:nvGrpSpPr>
            <p:grpSpPr bwMode="auto">
              <a:xfrm>
                <a:off x="4735" y="1627"/>
                <a:ext cx="582" cy="151"/>
                <a:chOff x="614" y="2568"/>
                <a:chExt cx="725" cy="139"/>
              </a:xfrm>
            </p:grpSpPr>
            <p:sp>
              <p:nvSpPr>
                <p:cNvPr id="566" name="AutoShape 189">
                  <a:extLst>
                    <a:ext uri="{FF2B5EF4-FFF2-40B4-BE49-F238E27FC236}">
                      <a16:creationId xmlns:a16="http://schemas.microsoft.com/office/drawing/2014/main" id="{9DE72B9D-63C0-864A-8FD9-1B399D8E8160}"/>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7" name="AutoShape 190">
                  <a:extLst>
                    <a:ext uri="{FF2B5EF4-FFF2-40B4-BE49-F238E27FC236}">
                      <a16:creationId xmlns:a16="http://schemas.microsoft.com/office/drawing/2014/main" id="{E1DF0355-58D1-FF48-A296-D36811A78BFC}"/>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51" name="Freeform 191">
                <a:extLst>
                  <a:ext uri="{FF2B5EF4-FFF2-40B4-BE49-F238E27FC236}">
                    <a16:creationId xmlns:a16="http://schemas.microsoft.com/office/drawing/2014/main" id="{0F425FAD-60C7-8D46-AC04-D61CF1C12F8A}"/>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52" name="Group 192">
                <a:extLst>
                  <a:ext uri="{FF2B5EF4-FFF2-40B4-BE49-F238E27FC236}">
                    <a16:creationId xmlns:a16="http://schemas.microsoft.com/office/drawing/2014/main" id="{DD061A78-E747-F742-AAA6-0EBB1F0472B8}"/>
                  </a:ext>
                </a:extLst>
              </p:cNvPr>
              <p:cNvGrpSpPr>
                <a:grpSpLocks/>
              </p:cNvGrpSpPr>
              <p:nvPr/>
            </p:nvGrpSpPr>
            <p:grpSpPr bwMode="auto">
              <a:xfrm>
                <a:off x="4739" y="1327"/>
                <a:ext cx="582" cy="139"/>
                <a:chOff x="614" y="2568"/>
                <a:chExt cx="725" cy="139"/>
              </a:xfrm>
            </p:grpSpPr>
            <p:sp>
              <p:nvSpPr>
                <p:cNvPr id="564" name="AutoShape 193">
                  <a:extLst>
                    <a:ext uri="{FF2B5EF4-FFF2-40B4-BE49-F238E27FC236}">
                      <a16:creationId xmlns:a16="http://schemas.microsoft.com/office/drawing/2014/main" id="{D1A721C9-09F8-CA49-8768-A4D604577519}"/>
                    </a:ext>
                  </a:extLst>
                </p:cNvPr>
                <p:cNvSpPr>
                  <a:spLocks noChangeArrowheads="1"/>
                </p:cNvSpPr>
                <p:nvPr/>
              </p:nvSpPr>
              <p:spPr bwMode="auto">
                <a:xfrm>
                  <a:off x="611" y="2568"/>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5" name="AutoShape 194">
                  <a:extLst>
                    <a:ext uri="{FF2B5EF4-FFF2-40B4-BE49-F238E27FC236}">
                      <a16:creationId xmlns:a16="http://schemas.microsoft.com/office/drawing/2014/main" id="{62ACD839-F2C5-9845-AB4E-C5BA19C2E2C2}"/>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53" name="Rectangle 195">
                <a:extLst>
                  <a:ext uri="{FF2B5EF4-FFF2-40B4-BE49-F238E27FC236}">
                    <a16:creationId xmlns:a16="http://schemas.microsoft.com/office/drawing/2014/main" id="{372A6132-E5E3-D940-8B20-1C9F499C36B3}"/>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4" name="Freeform 196">
                <a:extLst>
                  <a:ext uri="{FF2B5EF4-FFF2-40B4-BE49-F238E27FC236}">
                    <a16:creationId xmlns:a16="http://schemas.microsoft.com/office/drawing/2014/main" id="{7FB8C692-1BF5-7148-BD0F-82D246066182}"/>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5" name="Freeform 197">
                <a:extLst>
                  <a:ext uri="{FF2B5EF4-FFF2-40B4-BE49-F238E27FC236}">
                    <a16:creationId xmlns:a16="http://schemas.microsoft.com/office/drawing/2014/main" id="{B0320B70-5119-4C4A-9DDB-B708D3E777CE}"/>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6" name="Oval 198">
                <a:extLst>
                  <a:ext uri="{FF2B5EF4-FFF2-40B4-BE49-F238E27FC236}">
                    <a16:creationId xmlns:a16="http://schemas.microsoft.com/office/drawing/2014/main" id="{29E3337B-80AF-FE42-A33A-1B58F9866F7A}"/>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7" name="Freeform 199">
                <a:extLst>
                  <a:ext uri="{FF2B5EF4-FFF2-40B4-BE49-F238E27FC236}">
                    <a16:creationId xmlns:a16="http://schemas.microsoft.com/office/drawing/2014/main" id="{09D40D09-BC4A-744B-BB47-8545C1DE0A3B}"/>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8" name="AutoShape 200">
                <a:extLst>
                  <a:ext uri="{FF2B5EF4-FFF2-40B4-BE49-F238E27FC236}">
                    <a16:creationId xmlns:a16="http://schemas.microsoft.com/office/drawing/2014/main" id="{BF852A65-EDBF-594C-9A10-757D04960006}"/>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9" name="AutoShape 201">
                <a:extLst>
                  <a:ext uri="{FF2B5EF4-FFF2-40B4-BE49-F238E27FC236}">
                    <a16:creationId xmlns:a16="http://schemas.microsoft.com/office/drawing/2014/main" id="{02863060-88F5-664A-BDBC-D1E1E1A55602}"/>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0" name="Oval 202">
                <a:extLst>
                  <a:ext uri="{FF2B5EF4-FFF2-40B4-BE49-F238E27FC236}">
                    <a16:creationId xmlns:a16="http://schemas.microsoft.com/office/drawing/2014/main" id="{5E04EF61-FED3-3541-ACA1-9693CBB7F428}"/>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1" name="Oval 203">
                <a:extLst>
                  <a:ext uri="{FF2B5EF4-FFF2-40B4-BE49-F238E27FC236}">
                    <a16:creationId xmlns:a16="http://schemas.microsoft.com/office/drawing/2014/main" id="{44A7BC25-D6E5-A44C-855D-AA7C5150ACF3}"/>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562" name="Oval 204">
                <a:extLst>
                  <a:ext uri="{FF2B5EF4-FFF2-40B4-BE49-F238E27FC236}">
                    <a16:creationId xmlns:a16="http://schemas.microsoft.com/office/drawing/2014/main" id="{14F564A5-40D1-4A43-8039-CF1042677D34}"/>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3" name="Rectangle 205">
                <a:extLst>
                  <a:ext uri="{FF2B5EF4-FFF2-40B4-BE49-F238E27FC236}">
                    <a16:creationId xmlns:a16="http://schemas.microsoft.com/office/drawing/2014/main" id="{1AE270E5-AC06-504B-BF97-435964C8BCFA}"/>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10" name="Line 57">
              <a:extLst>
                <a:ext uri="{FF2B5EF4-FFF2-40B4-BE49-F238E27FC236}">
                  <a16:creationId xmlns:a16="http://schemas.microsoft.com/office/drawing/2014/main" id="{E30AFCCA-07F4-A740-BD4B-5B28F2D980F1}"/>
                </a:ext>
              </a:extLst>
            </p:cNvPr>
            <p:cNvSpPr>
              <a:spLocks noChangeShapeType="1"/>
            </p:cNvSpPr>
            <p:nvPr/>
          </p:nvSpPr>
          <p:spPr bwMode="auto">
            <a:xfrm>
              <a:off x="1354" y="2913"/>
              <a:ext cx="36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11" name="Group 58">
              <a:extLst>
                <a:ext uri="{FF2B5EF4-FFF2-40B4-BE49-F238E27FC236}">
                  <a16:creationId xmlns:a16="http://schemas.microsoft.com/office/drawing/2014/main" id="{C24A23EE-8313-D64E-BD4F-3BFCD778F53E}"/>
                </a:ext>
              </a:extLst>
            </p:cNvPr>
            <p:cNvGrpSpPr>
              <a:grpSpLocks/>
            </p:cNvGrpSpPr>
            <p:nvPr/>
          </p:nvGrpSpPr>
          <p:grpSpPr bwMode="auto">
            <a:xfrm>
              <a:off x="2731" y="2870"/>
              <a:ext cx="607" cy="108"/>
              <a:chOff x="3603" y="243"/>
              <a:chExt cx="357" cy="106"/>
            </a:xfrm>
          </p:grpSpPr>
          <p:sp>
            <p:nvSpPr>
              <p:cNvPr id="531" name="Line 60">
                <a:extLst>
                  <a:ext uri="{FF2B5EF4-FFF2-40B4-BE49-F238E27FC236}">
                    <a16:creationId xmlns:a16="http://schemas.microsoft.com/office/drawing/2014/main" id="{1E8C1397-8F48-5E4D-BC95-2AEEFF4329B2}"/>
                  </a:ext>
                </a:extLst>
              </p:cNvPr>
              <p:cNvSpPr>
                <a:spLocks noChangeShapeType="1"/>
              </p:cNvSpPr>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2" name="Line 61">
                <a:extLst>
                  <a:ext uri="{FF2B5EF4-FFF2-40B4-BE49-F238E27FC236}">
                    <a16:creationId xmlns:a16="http://schemas.microsoft.com/office/drawing/2014/main" id="{A9B3CF61-A592-AA42-AE21-C6F6DDBF0ED0}"/>
                  </a:ext>
                </a:extLst>
              </p:cNvPr>
              <p:cNvSpPr>
                <a:spLocks noChangeShapeType="1"/>
              </p:cNvSpPr>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3" name="Rectangle 62">
                <a:extLst>
                  <a:ext uri="{FF2B5EF4-FFF2-40B4-BE49-F238E27FC236}">
                    <a16:creationId xmlns:a16="http://schemas.microsoft.com/office/drawing/2014/main" id="{BD11C863-452F-AE46-9242-58534859C246}"/>
                  </a:ext>
                </a:extLst>
              </p:cNvPr>
              <p:cNvSpPr>
                <a:spLocks noChangeArrowheads="1"/>
              </p:cNvSpPr>
              <p:nvPr/>
            </p:nvSpPr>
            <p:spPr bwMode="auto">
              <a:xfrm>
                <a:off x="3603" y="289"/>
                <a:ext cx="354" cy="59"/>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34" name="Group 64">
                <a:extLst>
                  <a:ext uri="{FF2B5EF4-FFF2-40B4-BE49-F238E27FC236}">
                    <a16:creationId xmlns:a16="http://schemas.microsoft.com/office/drawing/2014/main" id="{A74AB26D-917E-1C43-8497-203578F54CA4}"/>
                  </a:ext>
                </a:extLst>
              </p:cNvPr>
              <p:cNvGrpSpPr>
                <a:grpSpLocks/>
              </p:cNvGrpSpPr>
              <p:nvPr/>
            </p:nvGrpSpPr>
            <p:grpSpPr bwMode="auto">
              <a:xfrm>
                <a:off x="3749" y="248"/>
                <a:ext cx="119" cy="65"/>
                <a:chOff x="2894" y="850"/>
                <a:chExt cx="94" cy="96"/>
              </a:xfrm>
            </p:grpSpPr>
            <p:sp>
              <p:nvSpPr>
                <p:cNvPr id="538" name="Line 66">
                  <a:extLst>
                    <a:ext uri="{FF2B5EF4-FFF2-40B4-BE49-F238E27FC236}">
                      <a16:creationId xmlns:a16="http://schemas.microsoft.com/office/drawing/2014/main" id="{B0ECEE3F-0D27-9E45-AD59-E3E44736B14A}"/>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9" name="Line 67">
                  <a:extLst>
                    <a:ext uri="{FF2B5EF4-FFF2-40B4-BE49-F238E27FC236}">
                      <a16:creationId xmlns:a16="http://schemas.microsoft.com/office/drawing/2014/main" id="{EB55E3DC-430D-5347-B8CC-57099591978B}"/>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535" name="Group 68">
                <a:extLst>
                  <a:ext uri="{FF2B5EF4-FFF2-40B4-BE49-F238E27FC236}">
                    <a16:creationId xmlns:a16="http://schemas.microsoft.com/office/drawing/2014/main" id="{EE23C2BF-5FE2-B644-AFE9-10E650F8E6FE}"/>
                  </a:ext>
                </a:extLst>
              </p:cNvPr>
              <p:cNvGrpSpPr>
                <a:grpSpLocks/>
              </p:cNvGrpSpPr>
              <p:nvPr/>
            </p:nvGrpSpPr>
            <p:grpSpPr bwMode="auto">
              <a:xfrm flipV="1">
                <a:off x="3689" y="243"/>
                <a:ext cx="124" cy="66"/>
                <a:chOff x="2848" y="848"/>
                <a:chExt cx="98" cy="98"/>
              </a:xfrm>
            </p:grpSpPr>
            <p:sp>
              <p:nvSpPr>
                <p:cNvPr id="536" name="Line 69">
                  <a:extLst>
                    <a:ext uri="{FF2B5EF4-FFF2-40B4-BE49-F238E27FC236}">
                      <a16:creationId xmlns:a16="http://schemas.microsoft.com/office/drawing/2014/main" id="{9CEA633F-1910-4F48-AE5F-C3F267226C9D}"/>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7" name="Line 71">
                  <a:extLst>
                    <a:ext uri="{FF2B5EF4-FFF2-40B4-BE49-F238E27FC236}">
                      <a16:creationId xmlns:a16="http://schemas.microsoft.com/office/drawing/2014/main" id="{0EEE95F5-28BD-5244-AB61-1D0DDB38D982}"/>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sp>
          <p:nvSpPr>
            <p:cNvPr id="512" name="AutoShape 90">
              <a:extLst>
                <a:ext uri="{FF2B5EF4-FFF2-40B4-BE49-F238E27FC236}">
                  <a16:creationId xmlns:a16="http://schemas.microsoft.com/office/drawing/2014/main" id="{FBD38E77-2123-B941-9E3E-28175B8F1087}"/>
                </a:ext>
              </a:extLst>
            </p:cNvPr>
            <p:cNvSpPr>
              <a:spLocks noChangeArrowheads="1"/>
            </p:cNvSpPr>
            <p:nvPr/>
          </p:nvSpPr>
          <p:spPr bwMode="auto">
            <a:xfrm>
              <a:off x="4741" y="2812"/>
              <a:ext cx="609" cy="239"/>
            </a:xfrm>
            <a:prstGeom prst="rightArrow">
              <a:avLst>
                <a:gd name="adj1" fmla="val 50000"/>
                <a:gd name="adj2" fmla="val 5387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13" name="Group 92">
              <a:extLst>
                <a:ext uri="{FF2B5EF4-FFF2-40B4-BE49-F238E27FC236}">
                  <a16:creationId xmlns:a16="http://schemas.microsoft.com/office/drawing/2014/main" id="{DDC22D0D-F03A-C14E-9613-D042E5ACF062}"/>
                </a:ext>
              </a:extLst>
            </p:cNvPr>
            <p:cNvGrpSpPr>
              <a:grpSpLocks/>
            </p:cNvGrpSpPr>
            <p:nvPr/>
          </p:nvGrpSpPr>
          <p:grpSpPr bwMode="auto">
            <a:xfrm>
              <a:off x="1328" y="2739"/>
              <a:ext cx="1347" cy="360"/>
              <a:chOff x="2249" y="3459"/>
              <a:chExt cx="1389" cy="257"/>
            </a:xfrm>
          </p:grpSpPr>
          <p:sp>
            <p:nvSpPr>
              <p:cNvPr id="527" name="Oval 93">
                <a:extLst>
                  <a:ext uri="{FF2B5EF4-FFF2-40B4-BE49-F238E27FC236}">
                    <a16:creationId xmlns:a16="http://schemas.microsoft.com/office/drawing/2014/main" id="{BD69A588-896C-CD4F-AF1D-5590117CB9F7}"/>
                  </a:ext>
                </a:extLst>
              </p:cNvPr>
              <p:cNvSpPr>
                <a:spLocks noChangeArrowheads="1"/>
              </p:cNvSpPr>
              <p:nvPr/>
            </p:nvSpPr>
            <p:spPr bwMode="auto">
              <a:xfrm>
                <a:off x="3569" y="346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8" name="Rectangle 94">
                <a:extLst>
                  <a:ext uri="{FF2B5EF4-FFF2-40B4-BE49-F238E27FC236}">
                    <a16:creationId xmlns:a16="http://schemas.microsoft.com/office/drawing/2014/main" id="{690BA38E-8C04-7D49-8A4D-F3EBD36EC7E5}"/>
                  </a:ext>
                </a:extLst>
              </p:cNvPr>
              <p:cNvSpPr>
                <a:spLocks noChangeArrowheads="1"/>
              </p:cNvSpPr>
              <p:nvPr/>
            </p:nvSpPr>
            <p:spPr bwMode="auto">
              <a:xfrm>
                <a:off x="2275" y="3459"/>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9" name="Oval 95">
                <a:extLst>
                  <a:ext uri="{FF2B5EF4-FFF2-40B4-BE49-F238E27FC236}">
                    <a16:creationId xmlns:a16="http://schemas.microsoft.com/office/drawing/2014/main" id="{F8BE880C-8629-DB4F-A98D-187B9D0ED266}"/>
                  </a:ext>
                </a:extLst>
              </p:cNvPr>
              <p:cNvSpPr>
                <a:spLocks noChangeArrowheads="1"/>
              </p:cNvSpPr>
              <p:nvPr/>
            </p:nvSpPr>
            <p:spPr bwMode="auto">
              <a:xfrm>
                <a:off x="2249" y="346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0" name="Rectangle 96">
                <a:extLst>
                  <a:ext uri="{FF2B5EF4-FFF2-40B4-BE49-F238E27FC236}">
                    <a16:creationId xmlns:a16="http://schemas.microsoft.com/office/drawing/2014/main" id="{CEA80494-8D88-874A-A154-9DE5B72CA753}"/>
                  </a:ext>
                </a:extLst>
              </p:cNvPr>
              <p:cNvSpPr>
                <a:spLocks noChangeArrowheads="1"/>
              </p:cNvSpPr>
              <p:nvPr/>
            </p:nvSpPr>
            <p:spPr bwMode="auto">
              <a:xfrm>
                <a:off x="3562" y="3462"/>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514" name="Text Box 97">
              <a:extLst>
                <a:ext uri="{FF2B5EF4-FFF2-40B4-BE49-F238E27FC236}">
                  <a16:creationId xmlns:a16="http://schemas.microsoft.com/office/drawing/2014/main" id="{1BBEC08D-B4E9-1244-8AFE-C137F04A0DFB}"/>
                </a:ext>
              </a:extLst>
            </p:cNvPr>
            <p:cNvSpPr txBox="1">
              <a:spLocks noChangeArrowheads="1"/>
            </p:cNvSpPr>
            <p:nvPr/>
          </p:nvSpPr>
          <p:spPr bwMode="auto">
            <a:xfrm>
              <a:off x="1313" y="2811"/>
              <a:ext cx="14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28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0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nvGrpSpPr>
            <p:cNvPr id="515" name="Group 83">
              <a:extLst>
                <a:ext uri="{FF2B5EF4-FFF2-40B4-BE49-F238E27FC236}">
                  <a16:creationId xmlns:a16="http://schemas.microsoft.com/office/drawing/2014/main" id="{453C8714-A6D0-E346-8A5B-615EFB01A0E4}"/>
                </a:ext>
              </a:extLst>
            </p:cNvPr>
            <p:cNvGrpSpPr>
              <a:grpSpLocks/>
            </p:cNvGrpSpPr>
            <p:nvPr/>
          </p:nvGrpSpPr>
          <p:grpSpPr bwMode="auto">
            <a:xfrm>
              <a:off x="3419" y="2828"/>
              <a:ext cx="1621" cy="194"/>
              <a:chOff x="2249" y="3430"/>
              <a:chExt cx="1389" cy="256"/>
            </a:xfrm>
          </p:grpSpPr>
          <p:sp>
            <p:nvSpPr>
              <p:cNvPr id="523" name="Oval 84">
                <a:extLst>
                  <a:ext uri="{FF2B5EF4-FFF2-40B4-BE49-F238E27FC236}">
                    <a16:creationId xmlns:a16="http://schemas.microsoft.com/office/drawing/2014/main" id="{15F82EFE-0228-FC41-A2F8-7597E35038F8}"/>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4" name="Rectangle 85">
                <a:extLst>
                  <a:ext uri="{FF2B5EF4-FFF2-40B4-BE49-F238E27FC236}">
                    <a16:creationId xmlns:a16="http://schemas.microsoft.com/office/drawing/2014/main" id="{771827D6-CDB4-624D-966F-486A8E5AB186}"/>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5" name="Oval 86">
                <a:extLst>
                  <a:ext uri="{FF2B5EF4-FFF2-40B4-BE49-F238E27FC236}">
                    <a16:creationId xmlns:a16="http://schemas.microsoft.com/office/drawing/2014/main" id="{2C2907FC-8499-0B4E-AA1A-72F4C0958F2D}"/>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26" name="Rectangle 87">
                <a:extLst>
                  <a:ext uri="{FF2B5EF4-FFF2-40B4-BE49-F238E27FC236}">
                    <a16:creationId xmlns:a16="http://schemas.microsoft.com/office/drawing/2014/main" id="{0460CA79-401A-4C43-9BF8-05BF988CC6B4}"/>
                  </a:ext>
                </a:extLst>
              </p:cNvPr>
              <p:cNvSpPr>
                <a:spLocks noChangeArrowheads="1"/>
              </p:cNvSpPr>
              <p:nvPr/>
            </p:nvSpPr>
            <p:spPr bwMode="auto">
              <a:xfrm>
                <a:off x="3562" y="3438"/>
                <a:ext cx="45" cy="24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516" name="Text Box 88">
              <a:extLst>
                <a:ext uri="{FF2B5EF4-FFF2-40B4-BE49-F238E27FC236}">
                  <a16:creationId xmlns:a16="http://schemas.microsoft.com/office/drawing/2014/main" id="{2215F4CA-83FF-2F43-A883-32EAB81F1207}"/>
                </a:ext>
              </a:extLst>
            </p:cNvPr>
            <p:cNvSpPr txBox="1">
              <a:spLocks noChangeArrowheads="1"/>
            </p:cNvSpPr>
            <p:nvPr/>
          </p:nvSpPr>
          <p:spPr bwMode="auto">
            <a:xfrm>
              <a:off x="3475" y="2780"/>
              <a:ext cx="16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28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0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517" name="AutoShape 98">
              <a:extLst>
                <a:ext uri="{FF2B5EF4-FFF2-40B4-BE49-F238E27FC236}">
                  <a16:creationId xmlns:a16="http://schemas.microsoft.com/office/drawing/2014/main" id="{7823CDE2-367E-FB44-BE34-956568F7C47B}"/>
                </a:ext>
              </a:extLst>
            </p:cNvPr>
            <p:cNvSpPr>
              <a:spLocks noChangeArrowheads="1"/>
            </p:cNvSpPr>
            <p:nvPr/>
          </p:nvSpPr>
          <p:spPr bwMode="auto">
            <a:xfrm>
              <a:off x="2668" y="2808"/>
              <a:ext cx="860" cy="240"/>
            </a:xfrm>
            <a:prstGeom prst="rightArrow">
              <a:avLst>
                <a:gd name="adj1" fmla="val 50000"/>
                <a:gd name="adj2" fmla="val 89583"/>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18" name="AutoShape 89">
              <a:extLst>
                <a:ext uri="{FF2B5EF4-FFF2-40B4-BE49-F238E27FC236}">
                  <a16:creationId xmlns:a16="http://schemas.microsoft.com/office/drawing/2014/main" id="{D3D3E169-3E07-3B4A-A3F9-E35D17B6871F}"/>
                </a:ext>
              </a:extLst>
            </p:cNvPr>
            <p:cNvSpPr>
              <a:spLocks noChangeArrowheads="1"/>
            </p:cNvSpPr>
            <p:nvPr/>
          </p:nvSpPr>
          <p:spPr bwMode="auto">
            <a:xfrm flipV="1">
              <a:off x="814" y="2682"/>
              <a:ext cx="564" cy="35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09 w 21600"/>
                <a:gd name="T13" fmla="*/ 2912 h 21600"/>
                <a:gd name="T14" fmla="*/ 18230 w 21600"/>
                <a:gd name="T15" fmla="*/ 922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19" name="Group 135">
              <a:extLst>
                <a:ext uri="{FF2B5EF4-FFF2-40B4-BE49-F238E27FC236}">
                  <a16:creationId xmlns:a16="http://schemas.microsoft.com/office/drawing/2014/main" id="{5A825877-D688-F24C-8395-71DDEA807E21}"/>
                </a:ext>
              </a:extLst>
            </p:cNvPr>
            <p:cNvGrpSpPr>
              <a:grpSpLocks/>
            </p:cNvGrpSpPr>
            <p:nvPr/>
          </p:nvGrpSpPr>
          <p:grpSpPr bwMode="auto">
            <a:xfrm flipH="1">
              <a:off x="5345" y="2651"/>
              <a:ext cx="549" cy="558"/>
              <a:chOff x="-248" y="1473"/>
              <a:chExt cx="981" cy="1105"/>
            </a:xfrm>
          </p:grpSpPr>
          <p:pic>
            <p:nvPicPr>
              <p:cNvPr id="521" name="Picture 136" descr="desktop_computer_stylized_medium">
                <a:extLst>
                  <a:ext uri="{FF2B5EF4-FFF2-40B4-BE49-F238E27FC236}">
                    <a16:creationId xmlns:a16="http://schemas.microsoft.com/office/drawing/2014/main" id="{77517F6B-1BE4-F94A-BBF9-E9549AC02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48"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 name="Freeform 137">
                <a:extLst>
                  <a:ext uri="{FF2B5EF4-FFF2-40B4-BE49-F238E27FC236}">
                    <a16:creationId xmlns:a16="http://schemas.microsoft.com/office/drawing/2014/main" id="{85644D17-8C0F-0840-B111-635B1B4F1085}"/>
                  </a:ext>
                </a:extLst>
              </p:cNvPr>
              <p:cNvSpPr>
                <a:spLocks/>
              </p:cNvSpPr>
              <p:nvPr/>
            </p:nvSpPr>
            <p:spPr bwMode="auto">
              <a:xfrm flipH="1">
                <a:off x="20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20" name="AutoShape 327">
              <a:extLst>
                <a:ext uri="{FF2B5EF4-FFF2-40B4-BE49-F238E27FC236}">
                  <a16:creationId xmlns:a16="http://schemas.microsoft.com/office/drawing/2014/main" id="{26E8FD56-0A05-7348-855A-94527638EA41}"/>
                </a:ext>
              </a:extLst>
            </p:cNvPr>
            <p:cNvSpPr>
              <a:spLocks noChangeArrowheads="1"/>
            </p:cNvSpPr>
            <p:nvPr/>
          </p:nvSpPr>
          <p:spPr bwMode="auto">
            <a:xfrm>
              <a:off x="775" y="2474"/>
              <a:ext cx="257" cy="272"/>
            </a:xfrm>
            <a:prstGeom prst="can">
              <a:avLst>
                <a:gd name="adj" fmla="val 21398"/>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146" name="Slide Number Placeholder 5">
            <a:extLst>
              <a:ext uri="{FF2B5EF4-FFF2-40B4-BE49-F238E27FC236}">
                <a16:creationId xmlns:a16="http://schemas.microsoft.com/office/drawing/2014/main" id="{FB6AE8FF-6EB2-C544-80BC-6FF3FA7A6285}"/>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16</a:t>
            </a:fld>
            <a:endParaRPr lang="en-US" dirty="0"/>
          </a:p>
        </p:txBody>
      </p:sp>
      <p:sp>
        <p:nvSpPr>
          <p:cNvPr id="3" name="TextBox 2">
            <a:extLst>
              <a:ext uri="{FF2B5EF4-FFF2-40B4-BE49-F238E27FC236}">
                <a16:creationId xmlns:a16="http://schemas.microsoft.com/office/drawing/2014/main" id="{6D648128-D411-B605-0214-A044155A8228}"/>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0179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Throughput: network scenario</a:t>
            </a:r>
            <a:endParaRPr lang="en-US" sz="4400" dirty="0"/>
          </a:p>
        </p:txBody>
      </p:sp>
      <p:grpSp>
        <p:nvGrpSpPr>
          <p:cNvPr id="3" name="Group 2">
            <a:extLst>
              <a:ext uri="{FF2B5EF4-FFF2-40B4-BE49-F238E27FC236}">
                <a16:creationId xmlns:a16="http://schemas.microsoft.com/office/drawing/2014/main" id="{30BDC7F4-E0CA-5441-8A92-F3458106F4EB}"/>
              </a:ext>
            </a:extLst>
          </p:cNvPr>
          <p:cNvGrpSpPr/>
          <p:nvPr/>
        </p:nvGrpSpPr>
        <p:grpSpPr>
          <a:xfrm>
            <a:off x="1066778" y="1303830"/>
            <a:ext cx="4754562" cy="5021997"/>
            <a:chOff x="6096000" y="1390614"/>
            <a:chExt cx="4754562" cy="5021997"/>
          </a:xfrm>
        </p:grpSpPr>
        <p:sp>
          <p:nvSpPr>
            <p:cNvPr id="602" name="Text Box 44">
              <a:extLst>
                <a:ext uri="{FF2B5EF4-FFF2-40B4-BE49-F238E27FC236}">
                  <a16:creationId xmlns:a16="http://schemas.microsoft.com/office/drawing/2014/main" id="{42F82D1E-8ED4-4F44-9C3C-BDFDC81291EA}"/>
                </a:ext>
              </a:extLst>
            </p:cNvPr>
            <p:cNvSpPr txBox="1">
              <a:spLocks noChangeArrowheads="1"/>
            </p:cNvSpPr>
            <p:nvPr/>
          </p:nvSpPr>
          <p:spPr bwMode="auto">
            <a:xfrm>
              <a:off x="6096000" y="5581614"/>
              <a:ext cx="47545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10 connections (fairly) share backbone bottleneck link </a:t>
              </a:r>
              <a:r>
                <a:rPr kumimoji="0" lang="en-US" altLang="en-US" sz="24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24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603" name="Freeform 296">
              <a:extLst>
                <a:ext uri="{FF2B5EF4-FFF2-40B4-BE49-F238E27FC236}">
                  <a16:creationId xmlns:a16="http://schemas.microsoft.com/office/drawing/2014/main" id="{12223E81-DDE4-C440-BABA-D7BC48DB125E}"/>
                </a:ext>
              </a:extLst>
            </p:cNvPr>
            <p:cNvSpPr>
              <a:spLocks/>
            </p:cNvSpPr>
            <p:nvPr/>
          </p:nvSpPr>
          <p:spPr bwMode="auto">
            <a:xfrm>
              <a:off x="6742112" y="2666964"/>
              <a:ext cx="3127375" cy="1498600"/>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04" name="Text Box 35">
              <a:extLst>
                <a:ext uri="{FF2B5EF4-FFF2-40B4-BE49-F238E27FC236}">
                  <a16:creationId xmlns:a16="http://schemas.microsoft.com/office/drawing/2014/main" id="{8E3A2589-33AD-0948-8AAD-49FBF5318781}"/>
                </a:ext>
              </a:extLst>
            </p:cNvPr>
            <p:cNvSpPr txBox="1">
              <a:spLocks noChangeArrowheads="1"/>
            </p:cNvSpPr>
            <p:nvPr/>
          </p:nvSpPr>
          <p:spPr bwMode="auto">
            <a:xfrm>
              <a:off x="6605587" y="2290727"/>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05" name="Oval 40">
              <a:extLst>
                <a:ext uri="{FF2B5EF4-FFF2-40B4-BE49-F238E27FC236}">
                  <a16:creationId xmlns:a16="http://schemas.microsoft.com/office/drawing/2014/main" id="{8D4D9D6D-6FB5-AA4B-B509-A8973E6C8AC9}"/>
                </a:ext>
              </a:extLst>
            </p:cNvPr>
            <p:cNvSpPr>
              <a:spLocks noChangeArrowheads="1"/>
            </p:cNvSpPr>
            <p:nvPr/>
          </p:nvSpPr>
          <p:spPr bwMode="auto">
            <a:xfrm rot="5400000">
              <a:off x="8470106" y="3718683"/>
              <a:ext cx="50800" cy="525462"/>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06" name="Rectangle 41">
              <a:extLst>
                <a:ext uri="{FF2B5EF4-FFF2-40B4-BE49-F238E27FC236}">
                  <a16:creationId xmlns:a16="http://schemas.microsoft.com/office/drawing/2014/main" id="{557406FF-659D-D646-B73D-12838ED2BD49}"/>
                </a:ext>
              </a:extLst>
            </p:cNvPr>
            <p:cNvSpPr>
              <a:spLocks noChangeArrowheads="1"/>
            </p:cNvSpPr>
            <p:nvPr/>
          </p:nvSpPr>
          <p:spPr bwMode="auto">
            <a:xfrm rot="5400000">
              <a:off x="8003381" y="3224971"/>
              <a:ext cx="984250" cy="525462"/>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07" name="Oval 42">
              <a:extLst>
                <a:ext uri="{FF2B5EF4-FFF2-40B4-BE49-F238E27FC236}">
                  <a16:creationId xmlns:a16="http://schemas.microsoft.com/office/drawing/2014/main" id="{0A481A93-ECB7-E246-837A-F6BC6402D6BD}"/>
                </a:ext>
              </a:extLst>
            </p:cNvPr>
            <p:cNvSpPr>
              <a:spLocks noChangeArrowheads="1"/>
            </p:cNvSpPr>
            <p:nvPr/>
          </p:nvSpPr>
          <p:spPr bwMode="auto">
            <a:xfrm rot="5400000">
              <a:off x="8474075" y="2739989"/>
              <a:ext cx="52387" cy="52546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08" name="Rectangle 43">
              <a:extLst>
                <a:ext uri="{FF2B5EF4-FFF2-40B4-BE49-F238E27FC236}">
                  <a16:creationId xmlns:a16="http://schemas.microsoft.com/office/drawing/2014/main" id="{A6B95B4A-EADA-2646-8C69-44AD71FF2F13}"/>
                </a:ext>
              </a:extLst>
            </p:cNvPr>
            <p:cNvSpPr>
              <a:spLocks noChangeArrowheads="1"/>
            </p:cNvSpPr>
            <p:nvPr/>
          </p:nvSpPr>
          <p:spPr bwMode="auto">
            <a:xfrm rot="5400000">
              <a:off x="8474075" y="3711539"/>
              <a:ext cx="31750" cy="51117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09" name="Oval 31">
              <a:extLst>
                <a:ext uri="{FF2B5EF4-FFF2-40B4-BE49-F238E27FC236}">
                  <a16:creationId xmlns:a16="http://schemas.microsoft.com/office/drawing/2014/main" id="{D34D4E69-9BEB-E84C-9C95-F587DC39C7FA}"/>
                </a:ext>
              </a:extLst>
            </p:cNvPr>
            <p:cNvSpPr>
              <a:spLocks noChangeArrowheads="1"/>
            </p:cNvSpPr>
            <p:nvPr/>
          </p:nvSpPr>
          <p:spPr bwMode="auto">
            <a:xfrm rot="1792560">
              <a:off x="7480300" y="2614577"/>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0" name="Rectangle 32">
              <a:extLst>
                <a:ext uri="{FF2B5EF4-FFF2-40B4-BE49-F238E27FC236}">
                  <a16:creationId xmlns:a16="http://schemas.microsoft.com/office/drawing/2014/main" id="{AF4F01BC-E0BA-6145-9A94-C368A9DCD9FA}"/>
                </a:ext>
              </a:extLst>
            </p:cNvPr>
            <p:cNvSpPr>
              <a:spLocks noChangeArrowheads="1"/>
            </p:cNvSpPr>
            <p:nvPr/>
          </p:nvSpPr>
          <p:spPr bwMode="auto">
            <a:xfrm rot="1792560">
              <a:off x="6815137" y="2411377"/>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1" name="Oval 33">
              <a:extLst>
                <a:ext uri="{FF2B5EF4-FFF2-40B4-BE49-F238E27FC236}">
                  <a16:creationId xmlns:a16="http://schemas.microsoft.com/office/drawing/2014/main" id="{0FB3506E-741A-1449-B57D-DCE4E8B681A0}"/>
                </a:ext>
              </a:extLst>
            </p:cNvPr>
            <p:cNvSpPr>
              <a:spLocks noChangeArrowheads="1"/>
            </p:cNvSpPr>
            <p:nvPr/>
          </p:nvSpPr>
          <p:spPr bwMode="auto">
            <a:xfrm rot="1792560">
              <a:off x="6850062" y="2211352"/>
              <a:ext cx="38100"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2" name="Rectangle 34">
              <a:extLst>
                <a:ext uri="{FF2B5EF4-FFF2-40B4-BE49-F238E27FC236}">
                  <a16:creationId xmlns:a16="http://schemas.microsoft.com/office/drawing/2014/main" id="{323C4318-B148-DC47-ABE2-1E709105E921}"/>
                </a:ext>
              </a:extLst>
            </p:cNvPr>
            <p:cNvSpPr>
              <a:spLocks noChangeArrowheads="1"/>
            </p:cNvSpPr>
            <p:nvPr/>
          </p:nvSpPr>
          <p:spPr bwMode="auto">
            <a:xfrm rot="1792560">
              <a:off x="7477125" y="2611402"/>
              <a:ext cx="23812" cy="153987"/>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3" name="Line 456">
              <a:extLst>
                <a:ext uri="{FF2B5EF4-FFF2-40B4-BE49-F238E27FC236}">
                  <a16:creationId xmlns:a16="http://schemas.microsoft.com/office/drawing/2014/main" id="{8173438F-0B9B-B64F-A181-BAB4D0B2F0C7}"/>
                </a:ext>
              </a:extLst>
            </p:cNvPr>
            <p:cNvSpPr>
              <a:spLocks noChangeShapeType="1"/>
            </p:cNvSpPr>
            <p:nvPr/>
          </p:nvSpPr>
          <p:spPr bwMode="auto">
            <a:xfrm rot="1792560">
              <a:off x="6686550" y="2482814"/>
              <a:ext cx="9556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4" name="Oval 469">
              <a:extLst>
                <a:ext uri="{FF2B5EF4-FFF2-40B4-BE49-F238E27FC236}">
                  <a16:creationId xmlns:a16="http://schemas.microsoft.com/office/drawing/2014/main" id="{7E85E8A1-86AF-324B-8460-F6A7D5EAC092}"/>
                </a:ext>
              </a:extLst>
            </p:cNvPr>
            <p:cNvSpPr>
              <a:spLocks noChangeArrowheads="1"/>
            </p:cNvSpPr>
            <p:nvPr/>
          </p:nvSpPr>
          <p:spPr bwMode="auto">
            <a:xfrm rot="2768172">
              <a:off x="7989887" y="2617752"/>
              <a:ext cx="47625" cy="142875"/>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5" name="Rectangle 470">
              <a:extLst>
                <a:ext uri="{FF2B5EF4-FFF2-40B4-BE49-F238E27FC236}">
                  <a16:creationId xmlns:a16="http://schemas.microsoft.com/office/drawing/2014/main" id="{55557922-2CFC-1B45-B737-1FBBBEAE269A}"/>
                </a:ext>
              </a:extLst>
            </p:cNvPr>
            <p:cNvSpPr>
              <a:spLocks noChangeArrowheads="1"/>
            </p:cNvSpPr>
            <p:nvPr/>
          </p:nvSpPr>
          <p:spPr bwMode="auto">
            <a:xfrm rot="2768172">
              <a:off x="7268369" y="2285170"/>
              <a:ext cx="915988" cy="142875"/>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6" name="Oval 471">
              <a:extLst>
                <a:ext uri="{FF2B5EF4-FFF2-40B4-BE49-F238E27FC236}">
                  <a16:creationId xmlns:a16="http://schemas.microsoft.com/office/drawing/2014/main" id="{5D3F57BE-8666-1D44-A006-F78419384E95}"/>
                </a:ext>
              </a:extLst>
            </p:cNvPr>
            <p:cNvSpPr>
              <a:spLocks noChangeArrowheads="1"/>
            </p:cNvSpPr>
            <p:nvPr/>
          </p:nvSpPr>
          <p:spPr bwMode="auto">
            <a:xfrm rot="2768172">
              <a:off x="7419975" y="1958939"/>
              <a:ext cx="47625" cy="142875"/>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7" name="Rectangle 472">
              <a:extLst>
                <a:ext uri="{FF2B5EF4-FFF2-40B4-BE49-F238E27FC236}">
                  <a16:creationId xmlns:a16="http://schemas.microsoft.com/office/drawing/2014/main" id="{64C792DE-6968-B34C-9D1B-D2467DCDD720}"/>
                </a:ext>
              </a:extLst>
            </p:cNvPr>
            <p:cNvSpPr>
              <a:spLocks noChangeArrowheads="1"/>
            </p:cNvSpPr>
            <p:nvPr/>
          </p:nvSpPr>
          <p:spPr bwMode="auto">
            <a:xfrm rot="2768172">
              <a:off x="7989887" y="2609814"/>
              <a:ext cx="30163" cy="138113"/>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8" name="Line 473">
              <a:extLst>
                <a:ext uri="{FF2B5EF4-FFF2-40B4-BE49-F238E27FC236}">
                  <a16:creationId xmlns:a16="http://schemas.microsoft.com/office/drawing/2014/main" id="{51F1769C-1A62-EC4E-B22E-FFF40B43E7CF}"/>
                </a:ext>
              </a:extLst>
            </p:cNvPr>
            <p:cNvSpPr>
              <a:spLocks noChangeShapeType="1"/>
            </p:cNvSpPr>
            <p:nvPr/>
          </p:nvSpPr>
          <p:spPr bwMode="auto">
            <a:xfrm rot="2768172">
              <a:off x="7111999" y="2341527"/>
              <a:ext cx="11969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9" name="Oval 476">
              <a:extLst>
                <a:ext uri="{FF2B5EF4-FFF2-40B4-BE49-F238E27FC236}">
                  <a16:creationId xmlns:a16="http://schemas.microsoft.com/office/drawing/2014/main" id="{551553F9-6760-6E44-947E-2E2826C45546}"/>
                </a:ext>
              </a:extLst>
            </p:cNvPr>
            <p:cNvSpPr>
              <a:spLocks noChangeArrowheads="1"/>
            </p:cNvSpPr>
            <p:nvPr/>
          </p:nvSpPr>
          <p:spPr bwMode="auto">
            <a:xfrm rot="19807440" flipH="1">
              <a:off x="6943725" y="4467189"/>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0" name="Rectangle 477">
              <a:extLst>
                <a:ext uri="{FF2B5EF4-FFF2-40B4-BE49-F238E27FC236}">
                  <a16:creationId xmlns:a16="http://schemas.microsoft.com/office/drawing/2014/main" id="{424063E3-158A-984A-BFC8-01ECC771823D}"/>
                </a:ext>
              </a:extLst>
            </p:cNvPr>
            <p:cNvSpPr>
              <a:spLocks noChangeArrowheads="1"/>
            </p:cNvSpPr>
            <p:nvPr/>
          </p:nvSpPr>
          <p:spPr bwMode="auto">
            <a:xfrm rot="19807440" flipH="1">
              <a:off x="6916737" y="4263989"/>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1" name="Oval 478">
              <a:extLst>
                <a:ext uri="{FF2B5EF4-FFF2-40B4-BE49-F238E27FC236}">
                  <a16:creationId xmlns:a16="http://schemas.microsoft.com/office/drawing/2014/main" id="{E5AD8F86-97E2-7648-BE88-A4ABC6A350D0}"/>
                </a:ext>
              </a:extLst>
            </p:cNvPr>
            <p:cNvSpPr>
              <a:spLocks noChangeArrowheads="1"/>
            </p:cNvSpPr>
            <p:nvPr/>
          </p:nvSpPr>
          <p:spPr bwMode="auto">
            <a:xfrm rot="19807440" flipH="1">
              <a:off x="7575550" y="4063964"/>
              <a:ext cx="36512"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2" name="Rectangle 479">
              <a:extLst>
                <a:ext uri="{FF2B5EF4-FFF2-40B4-BE49-F238E27FC236}">
                  <a16:creationId xmlns:a16="http://schemas.microsoft.com/office/drawing/2014/main" id="{598EC6E7-BD77-134B-A756-3D43B04CC7E1}"/>
                </a:ext>
              </a:extLst>
            </p:cNvPr>
            <p:cNvSpPr>
              <a:spLocks noChangeArrowheads="1"/>
            </p:cNvSpPr>
            <p:nvPr/>
          </p:nvSpPr>
          <p:spPr bwMode="auto">
            <a:xfrm rot="19807440" flipH="1">
              <a:off x="6959600" y="4464014"/>
              <a:ext cx="23812" cy="153988"/>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3" name="Line 480">
              <a:extLst>
                <a:ext uri="{FF2B5EF4-FFF2-40B4-BE49-F238E27FC236}">
                  <a16:creationId xmlns:a16="http://schemas.microsoft.com/office/drawing/2014/main" id="{AFDCBA44-8593-C94C-9FA7-FED9DC63A55B}"/>
                </a:ext>
              </a:extLst>
            </p:cNvPr>
            <p:cNvSpPr>
              <a:spLocks noChangeShapeType="1"/>
            </p:cNvSpPr>
            <p:nvPr/>
          </p:nvSpPr>
          <p:spPr bwMode="auto">
            <a:xfrm rot="19807440" flipH="1">
              <a:off x="6821487" y="4335427"/>
              <a:ext cx="955675"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4" name="Oval 483">
              <a:extLst>
                <a:ext uri="{FF2B5EF4-FFF2-40B4-BE49-F238E27FC236}">
                  <a16:creationId xmlns:a16="http://schemas.microsoft.com/office/drawing/2014/main" id="{9B669AE7-0EE8-EC41-9DC1-37D185E64362}"/>
                </a:ext>
              </a:extLst>
            </p:cNvPr>
            <p:cNvSpPr>
              <a:spLocks noChangeArrowheads="1"/>
            </p:cNvSpPr>
            <p:nvPr/>
          </p:nvSpPr>
          <p:spPr bwMode="auto">
            <a:xfrm rot="18831828" flipV="1">
              <a:off x="8197850" y="4240177"/>
              <a:ext cx="47625" cy="142875"/>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5" name="Rectangle 484">
              <a:extLst>
                <a:ext uri="{FF2B5EF4-FFF2-40B4-BE49-F238E27FC236}">
                  <a16:creationId xmlns:a16="http://schemas.microsoft.com/office/drawing/2014/main" id="{C65A0801-59C0-0744-8000-2F197C940E78}"/>
                </a:ext>
              </a:extLst>
            </p:cNvPr>
            <p:cNvSpPr>
              <a:spLocks noChangeArrowheads="1"/>
            </p:cNvSpPr>
            <p:nvPr/>
          </p:nvSpPr>
          <p:spPr bwMode="auto">
            <a:xfrm rot="18831828" flipV="1">
              <a:off x="7475537" y="4571964"/>
              <a:ext cx="917575" cy="142875"/>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6" name="Oval 485">
              <a:extLst>
                <a:ext uri="{FF2B5EF4-FFF2-40B4-BE49-F238E27FC236}">
                  <a16:creationId xmlns:a16="http://schemas.microsoft.com/office/drawing/2014/main" id="{618A0B18-5A9F-C940-A80E-7B06B49B60F9}"/>
                </a:ext>
              </a:extLst>
            </p:cNvPr>
            <p:cNvSpPr>
              <a:spLocks noChangeArrowheads="1"/>
            </p:cNvSpPr>
            <p:nvPr/>
          </p:nvSpPr>
          <p:spPr bwMode="auto">
            <a:xfrm rot="18831828" flipV="1">
              <a:off x="7629525" y="4898989"/>
              <a:ext cx="47625" cy="142875"/>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7" name="Rectangle 486">
              <a:extLst>
                <a:ext uri="{FF2B5EF4-FFF2-40B4-BE49-F238E27FC236}">
                  <a16:creationId xmlns:a16="http://schemas.microsoft.com/office/drawing/2014/main" id="{0EC6AAEC-D5EF-0B44-AE75-B5161067D347}"/>
                </a:ext>
              </a:extLst>
            </p:cNvPr>
            <p:cNvSpPr>
              <a:spLocks noChangeArrowheads="1"/>
            </p:cNvSpPr>
            <p:nvPr/>
          </p:nvSpPr>
          <p:spPr bwMode="auto">
            <a:xfrm rot="18831828" flipV="1">
              <a:off x="8197850" y="4249702"/>
              <a:ext cx="30162" cy="138112"/>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8" name="Line 487">
              <a:extLst>
                <a:ext uri="{FF2B5EF4-FFF2-40B4-BE49-F238E27FC236}">
                  <a16:creationId xmlns:a16="http://schemas.microsoft.com/office/drawing/2014/main" id="{6C5A899D-7A45-874B-9EBC-4587CF6DE09E}"/>
                </a:ext>
              </a:extLst>
            </p:cNvPr>
            <p:cNvSpPr>
              <a:spLocks noChangeShapeType="1"/>
            </p:cNvSpPr>
            <p:nvPr/>
          </p:nvSpPr>
          <p:spPr bwMode="auto">
            <a:xfrm rot="18831828" flipV="1">
              <a:off x="7319962" y="4657690"/>
              <a:ext cx="1196975" cy="0"/>
            </a:xfrm>
            <a:prstGeom prst="line">
              <a:avLst/>
            </a:prstGeom>
            <a:noFill/>
            <a:ln w="38100">
              <a:solidFill>
                <a:srgbClr val="FF330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9" name="Oval 500">
              <a:extLst>
                <a:ext uri="{FF2B5EF4-FFF2-40B4-BE49-F238E27FC236}">
                  <a16:creationId xmlns:a16="http://schemas.microsoft.com/office/drawing/2014/main" id="{2C1CCE43-DB7D-AE44-BC92-2EC22940EC4F}"/>
                </a:ext>
              </a:extLst>
            </p:cNvPr>
            <p:cNvSpPr>
              <a:spLocks noChangeArrowheads="1"/>
            </p:cNvSpPr>
            <p:nvPr/>
          </p:nvSpPr>
          <p:spPr bwMode="auto">
            <a:xfrm rot="19807440" flipH="1">
              <a:off x="9150350" y="2586002"/>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0" name="Rectangle 501">
              <a:extLst>
                <a:ext uri="{FF2B5EF4-FFF2-40B4-BE49-F238E27FC236}">
                  <a16:creationId xmlns:a16="http://schemas.microsoft.com/office/drawing/2014/main" id="{40D89921-5710-C74C-85E3-E00C000E60C7}"/>
                </a:ext>
              </a:extLst>
            </p:cNvPr>
            <p:cNvSpPr>
              <a:spLocks noChangeArrowheads="1"/>
            </p:cNvSpPr>
            <p:nvPr/>
          </p:nvSpPr>
          <p:spPr bwMode="auto">
            <a:xfrm rot="19807440" flipH="1">
              <a:off x="9123362" y="2382802"/>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1" name="Oval 502">
              <a:extLst>
                <a:ext uri="{FF2B5EF4-FFF2-40B4-BE49-F238E27FC236}">
                  <a16:creationId xmlns:a16="http://schemas.microsoft.com/office/drawing/2014/main" id="{04ED2CB6-E629-0044-88FF-DD5D436E58BF}"/>
                </a:ext>
              </a:extLst>
            </p:cNvPr>
            <p:cNvSpPr>
              <a:spLocks noChangeArrowheads="1"/>
            </p:cNvSpPr>
            <p:nvPr/>
          </p:nvSpPr>
          <p:spPr bwMode="auto">
            <a:xfrm rot="19807440" flipH="1">
              <a:off x="9782175" y="2182777"/>
              <a:ext cx="36512"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2" name="Rectangle 503">
              <a:extLst>
                <a:ext uri="{FF2B5EF4-FFF2-40B4-BE49-F238E27FC236}">
                  <a16:creationId xmlns:a16="http://schemas.microsoft.com/office/drawing/2014/main" id="{0D6041B8-7217-4F4F-92D9-8F4D04231EDF}"/>
                </a:ext>
              </a:extLst>
            </p:cNvPr>
            <p:cNvSpPr>
              <a:spLocks noChangeArrowheads="1"/>
            </p:cNvSpPr>
            <p:nvPr/>
          </p:nvSpPr>
          <p:spPr bwMode="auto">
            <a:xfrm rot="19807440" flipH="1">
              <a:off x="9166225" y="2582827"/>
              <a:ext cx="25400" cy="153987"/>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3" name="Line 504">
              <a:extLst>
                <a:ext uri="{FF2B5EF4-FFF2-40B4-BE49-F238E27FC236}">
                  <a16:creationId xmlns:a16="http://schemas.microsoft.com/office/drawing/2014/main" id="{45C56574-1E78-FA49-9616-971A302E931F}"/>
                </a:ext>
              </a:extLst>
            </p:cNvPr>
            <p:cNvSpPr>
              <a:spLocks noChangeShapeType="1"/>
            </p:cNvSpPr>
            <p:nvPr/>
          </p:nvSpPr>
          <p:spPr bwMode="auto">
            <a:xfrm rot="19807440" flipH="1">
              <a:off x="9028112" y="2454239"/>
              <a:ext cx="9556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4" name="Oval 507">
              <a:extLst>
                <a:ext uri="{FF2B5EF4-FFF2-40B4-BE49-F238E27FC236}">
                  <a16:creationId xmlns:a16="http://schemas.microsoft.com/office/drawing/2014/main" id="{9F9B82D5-4B1D-6043-BBA5-D051EBBBCAD8}"/>
                </a:ext>
              </a:extLst>
            </p:cNvPr>
            <p:cNvSpPr>
              <a:spLocks noChangeArrowheads="1"/>
            </p:cNvSpPr>
            <p:nvPr/>
          </p:nvSpPr>
          <p:spPr bwMode="auto">
            <a:xfrm rot="1792560">
              <a:off x="9907587" y="4546564"/>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5" name="Rectangle 508">
              <a:extLst>
                <a:ext uri="{FF2B5EF4-FFF2-40B4-BE49-F238E27FC236}">
                  <a16:creationId xmlns:a16="http://schemas.microsoft.com/office/drawing/2014/main" id="{0C717AD0-EA8E-2246-B4E3-6A0F4C1E9FA2}"/>
                </a:ext>
              </a:extLst>
            </p:cNvPr>
            <p:cNvSpPr>
              <a:spLocks noChangeArrowheads="1"/>
            </p:cNvSpPr>
            <p:nvPr/>
          </p:nvSpPr>
          <p:spPr bwMode="auto">
            <a:xfrm rot="1792560">
              <a:off x="9240837" y="4341777"/>
              <a:ext cx="731838"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6" name="Oval 509">
              <a:extLst>
                <a:ext uri="{FF2B5EF4-FFF2-40B4-BE49-F238E27FC236}">
                  <a16:creationId xmlns:a16="http://schemas.microsoft.com/office/drawing/2014/main" id="{EE3B1AF8-64A0-EC47-B91B-48B11E36D825}"/>
                </a:ext>
              </a:extLst>
            </p:cNvPr>
            <p:cNvSpPr>
              <a:spLocks noChangeArrowheads="1"/>
            </p:cNvSpPr>
            <p:nvPr/>
          </p:nvSpPr>
          <p:spPr bwMode="auto">
            <a:xfrm rot="1792560">
              <a:off x="9275762" y="4141752"/>
              <a:ext cx="38100"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7" name="Rectangle 510">
              <a:extLst>
                <a:ext uri="{FF2B5EF4-FFF2-40B4-BE49-F238E27FC236}">
                  <a16:creationId xmlns:a16="http://schemas.microsoft.com/office/drawing/2014/main" id="{860AFC74-9568-6A49-803C-0B2D793022B7}"/>
                </a:ext>
              </a:extLst>
            </p:cNvPr>
            <p:cNvSpPr>
              <a:spLocks noChangeArrowheads="1"/>
            </p:cNvSpPr>
            <p:nvPr/>
          </p:nvSpPr>
          <p:spPr bwMode="auto">
            <a:xfrm rot="1792560">
              <a:off x="9902825" y="4543389"/>
              <a:ext cx="25400" cy="152400"/>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8" name="Line 511">
              <a:extLst>
                <a:ext uri="{FF2B5EF4-FFF2-40B4-BE49-F238E27FC236}">
                  <a16:creationId xmlns:a16="http://schemas.microsoft.com/office/drawing/2014/main" id="{2B4EDB9F-73F1-C34D-96D9-5CDCB88B2124}"/>
                </a:ext>
              </a:extLst>
            </p:cNvPr>
            <p:cNvSpPr>
              <a:spLocks noChangeShapeType="1"/>
            </p:cNvSpPr>
            <p:nvPr/>
          </p:nvSpPr>
          <p:spPr bwMode="auto">
            <a:xfrm rot="1792560">
              <a:off x="9102725" y="4441789"/>
              <a:ext cx="1062037" cy="127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9" name="Text Box 513">
              <a:extLst>
                <a:ext uri="{FF2B5EF4-FFF2-40B4-BE49-F238E27FC236}">
                  <a16:creationId xmlns:a16="http://schemas.microsoft.com/office/drawing/2014/main" id="{4778714E-EE95-9947-8879-8B2FE318CB66}"/>
                </a:ext>
              </a:extLst>
            </p:cNvPr>
            <p:cNvSpPr txBox="1">
              <a:spLocks noChangeArrowheads="1"/>
            </p:cNvSpPr>
            <p:nvPr/>
          </p:nvSpPr>
          <p:spPr bwMode="auto">
            <a:xfrm>
              <a:off x="7575550" y="1849402"/>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0" name="Text Box 514">
              <a:extLst>
                <a:ext uri="{FF2B5EF4-FFF2-40B4-BE49-F238E27FC236}">
                  <a16:creationId xmlns:a16="http://schemas.microsoft.com/office/drawing/2014/main" id="{60849EC9-A207-4C41-AD9D-A92DEE98BF4C}"/>
                </a:ext>
              </a:extLst>
            </p:cNvPr>
            <p:cNvSpPr txBox="1">
              <a:spLocks noChangeArrowheads="1"/>
            </p:cNvSpPr>
            <p:nvPr/>
          </p:nvSpPr>
          <p:spPr bwMode="auto">
            <a:xfrm>
              <a:off x="9402762" y="2357402"/>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1" name="Freeform 515">
              <a:extLst>
                <a:ext uri="{FF2B5EF4-FFF2-40B4-BE49-F238E27FC236}">
                  <a16:creationId xmlns:a16="http://schemas.microsoft.com/office/drawing/2014/main" id="{F6112B49-DFF7-4442-8AE0-8CF8CFAA614D}"/>
                </a:ext>
              </a:extLst>
            </p:cNvPr>
            <p:cNvSpPr>
              <a:spLocks/>
            </p:cNvSpPr>
            <p:nvPr/>
          </p:nvSpPr>
          <p:spPr bwMode="auto">
            <a:xfrm>
              <a:off x="7569200" y="2717764"/>
              <a:ext cx="800100" cy="1381125"/>
            </a:xfrm>
            <a:custGeom>
              <a:avLst/>
              <a:gdLst>
                <a:gd name="T0" fmla="*/ 0 w 504"/>
                <a:gd name="T1" fmla="*/ 0 h 870"/>
                <a:gd name="T2" fmla="*/ 2147483647 w 504"/>
                <a:gd name="T3" fmla="*/ 2147483647 h 870"/>
                <a:gd name="T4" fmla="*/ 2147483647 w 504"/>
                <a:gd name="T5" fmla="*/ 2147483647 h 870"/>
                <a:gd name="T6" fmla="*/ 2147483647 w 504"/>
                <a:gd name="T7" fmla="*/ 2147483647 h 870"/>
                <a:gd name="T8" fmla="*/ 2147483647 w 504"/>
                <a:gd name="T9" fmla="*/ 2147483647 h 870"/>
                <a:gd name="T10" fmla="*/ 2147483647 w 504"/>
                <a:gd name="T11" fmla="*/ 2147483647 h 870"/>
                <a:gd name="T12" fmla="*/ 2147483647 w 504"/>
                <a:gd name="T13" fmla="*/ 2147483647 h 870"/>
                <a:gd name="T14" fmla="*/ 2147483647 w 504"/>
                <a:gd name="T15" fmla="*/ 2147483647 h 870"/>
                <a:gd name="T16" fmla="*/ 2147483647 w 504"/>
                <a:gd name="T17" fmla="*/ 2147483647 h 870"/>
                <a:gd name="T18" fmla="*/ 2147483647 w 504"/>
                <a:gd name="T19" fmla="*/ 2147483647 h 8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4"/>
                <a:gd name="T31" fmla="*/ 0 h 870"/>
                <a:gd name="T32" fmla="*/ 504 w 504"/>
                <a:gd name="T33" fmla="*/ 870 h 8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4" h="870">
                  <a:moveTo>
                    <a:pt x="0" y="0"/>
                  </a:moveTo>
                  <a:cubicBezTo>
                    <a:pt x="21" y="11"/>
                    <a:pt x="79" y="44"/>
                    <a:pt x="129" y="63"/>
                  </a:cubicBezTo>
                  <a:cubicBezTo>
                    <a:pt x="179" y="82"/>
                    <a:pt x="255" y="102"/>
                    <a:pt x="299" y="112"/>
                  </a:cubicBezTo>
                  <a:cubicBezTo>
                    <a:pt x="343" y="122"/>
                    <a:pt x="362" y="116"/>
                    <a:pt x="392" y="121"/>
                  </a:cubicBezTo>
                  <a:cubicBezTo>
                    <a:pt x="417" y="124"/>
                    <a:pt x="469" y="100"/>
                    <a:pt x="479" y="145"/>
                  </a:cubicBezTo>
                  <a:cubicBezTo>
                    <a:pt x="490" y="191"/>
                    <a:pt x="504" y="700"/>
                    <a:pt x="490" y="772"/>
                  </a:cubicBezTo>
                  <a:cubicBezTo>
                    <a:pt x="477" y="845"/>
                    <a:pt x="447" y="842"/>
                    <a:pt x="406" y="839"/>
                  </a:cubicBezTo>
                  <a:cubicBezTo>
                    <a:pt x="365" y="836"/>
                    <a:pt x="323" y="835"/>
                    <a:pt x="286" y="833"/>
                  </a:cubicBezTo>
                  <a:cubicBezTo>
                    <a:pt x="250" y="831"/>
                    <a:pt x="226" y="822"/>
                    <a:pt x="192" y="828"/>
                  </a:cubicBezTo>
                  <a:cubicBezTo>
                    <a:pt x="158" y="834"/>
                    <a:pt x="107" y="861"/>
                    <a:pt x="84" y="870"/>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2" name="Text Box 516">
              <a:extLst>
                <a:ext uri="{FF2B5EF4-FFF2-40B4-BE49-F238E27FC236}">
                  <a16:creationId xmlns:a16="http://schemas.microsoft.com/office/drawing/2014/main" id="{EFC98C88-858D-E34E-9C48-139358543E42}"/>
                </a:ext>
              </a:extLst>
            </p:cNvPr>
            <p:cNvSpPr txBox="1">
              <a:spLocks noChangeArrowheads="1"/>
            </p:cNvSpPr>
            <p:nvPr/>
          </p:nvSpPr>
          <p:spPr bwMode="auto">
            <a:xfrm>
              <a:off x="6583362" y="3833062"/>
              <a:ext cx="674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3" name="Freeform 517">
              <a:extLst>
                <a:ext uri="{FF2B5EF4-FFF2-40B4-BE49-F238E27FC236}">
                  <a16:creationId xmlns:a16="http://schemas.microsoft.com/office/drawing/2014/main" id="{3FAF4BE0-D787-B34B-BA37-0770AC8BF2E1}"/>
                </a:ext>
              </a:extLst>
            </p:cNvPr>
            <p:cNvSpPr>
              <a:spLocks/>
            </p:cNvSpPr>
            <p:nvPr/>
          </p:nvSpPr>
          <p:spPr bwMode="auto">
            <a:xfrm>
              <a:off x="8032750" y="2695539"/>
              <a:ext cx="431800" cy="1570038"/>
            </a:xfrm>
            <a:custGeom>
              <a:avLst/>
              <a:gdLst>
                <a:gd name="T0" fmla="*/ 0 w 272"/>
                <a:gd name="T1" fmla="*/ 0 h 989"/>
                <a:gd name="T2" fmla="*/ 2147483647 w 272"/>
                <a:gd name="T3" fmla="*/ 2147483647 h 989"/>
                <a:gd name="T4" fmla="*/ 2147483647 w 272"/>
                <a:gd name="T5" fmla="*/ 2147483647 h 989"/>
                <a:gd name="T6" fmla="*/ 2147483647 w 272"/>
                <a:gd name="T7" fmla="*/ 2147483647 h 989"/>
                <a:gd name="T8" fmla="*/ 2147483647 w 272"/>
                <a:gd name="T9" fmla="*/ 2147483647 h 989"/>
                <a:gd name="T10" fmla="*/ 2147483647 w 272"/>
                <a:gd name="T11" fmla="*/ 2147483647 h 989"/>
                <a:gd name="T12" fmla="*/ 2147483647 w 272"/>
                <a:gd name="T13" fmla="*/ 2147483647 h 989"/>
                <a:gd name="T14" fmla="*/ 0 60000 65536"/>
                <a:gd name="T15" fmla="*/ 0 60000 65536"/>
                <a:gd name="T16" fmla="*/ 0 60000 65536"/>
                <a:gd name="T17" fmla="*/ 0 60000 65536"/>
                <a:gd name="T18" fmla="*/ 0 60000 65536"/>
                <a:gd name="T19" fmla="*/ 0 60000 65536"/>
                <a:gd name="T20" fmla="*/ 0 60000 65536"/>
                <a:gd name="T21" fmla="*/ 0 w 272"/>
                <a:gd name="T22" fmla="*/ 0 h 989"/>
                <a:gd name="T23" fmla="*/ 272 w 272"/>
                <a:gd name="T24" fmla="*/ 989 h 9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2" h="989">
                  <a:moveTo>
                    <a:pt x="0" y="0"/>
                  </a:moveTo>
                  <a:cubicBezTo>
                    <a:pt x="15" y="13"/>
                    <a:pt x="49" y="56"/>
                    <a:pt x="92" y="80"/>
                  </a:cubicBezTo>
                  <a:cubicBezTo>
                    <a:pt x="231" y="84"/>
                    <a:pt x="204" y="89"/>
                    <a:pt x="257" y="147"/>
                  </a:cubicBezTo>
                  <a:cubicBezTo>
                    <a:pt x="270" y="295"/>
                    <a:pt x="272" y="652"/>
                    <a:pt x="268" y="774"/>
                  </a:cubicBezTo>
                  <a:cubicBezTo>
                    <a:pt x="268" y="895"/>
                    <a:pt x="261" y="853"/>
                    <a:pt x="257" y="875"/>
                  </a:cubicBezTo>
                  <a:cubicBezTo>
                    <a:pt x="251" y="894"/>
                    <a:pt x="257" y="889"/>
                    <a:pt x="242" y="908"/>
                  </a:cubicBezTo>
                  <a:cubicBezTo>
                    <a:pt x="227" y="927"/>
                    <a:pt x="183" y="972"/>
                    <a:pt x="167" y="989"/>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4" name="Freeform 518">
              <a:extLst>
                <a:ext uri="{FF2B5EF4-FFF2-40B4-BE49-F238E27FC236}">
                  <a16:creationId xmlns:a16="http://schemas.microsoft.com/office/drawing/2014/main" id="{9EF6A7FC-B534-4346-A5DD-041A4F1C6C62}"/>
                </a:ext>
              </a:extLst>
            </p:cNvPr>
            <p:cNvSpPr>
              <a:spLocks/>
            </p:cNvSpPr>
            <p:nvPr/>
          </p:nvSpPr>
          <p:spPr bwMode="auto">
            <a:xfrm>
              <a:off x="8616950" y="2679664"/>
              <a:ext cx="638175" cy="1538288"/>
            </a:xfrm>
            <a:custGeom>
              <a:avLst/>
              <a:gdLst>
                <a:gd name="T0" fmla="*/ 2147483647 w 402"/>
                <a:gd name="T1" fmla="*/ 0 h 969"/>
                <a:gd name="T2" fmla="*/ 2147483647 w 402"/>
                <a:gd name="T3" fmla="*/ 2147483647 h 969"/>
                <a:gd name="T4" fmla="*/ 2147483647 w 402"/>
                <a:gd name="T5" fmla="*/ 2147483647 h 969"/>
                <a:gd name="T6" fmla="*/ 2147483647 w 402"/>
                <a:gd name="T7" fmla="*/ 2147483647 h 969"/>
                <a:gd name="T8" fmla="*/ 2147483647 w 402"/>
                <a:gd name="T9" fmla="*/ 2147483647 h 969"/>
                <a:gd name="T10" fmla="*/ 2147483647 w 402"/>
                <a:gd name="T11" fmla="*/ 2147483647 h 969"/>
                <a:gd name="T12" fmla="*/ 2147483647 w 402"/>
                <a:gd name="T13" fmla="*/ 2147483647 h 969"/>
                <a:gd name="T14" fmla="*/ 2147483647 w 402"/>
                <a:gd name="T15" fmla="*/ 2147483647 h 969"/>
                <a:gd name="T16" fmla="*/ 2147483647 w 402"/>
                <a:gd name="T17" fmla="*/ 2147483647 h 9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2"/>
                <a:gd name="T28" fmla="*/ 0 h 969"/>
                <a:gd name="T29" fmla="*/ 402 w 402"/>
                <a:gd name="T30" fmla="*/ 969 h 9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2" h="969">
                  <a:moveTo>
                    <a:pt x="306" y="0"/>
                  </a:moveTo>
                  <a:cubicBezTo>
                    <a:pt x="295" y="5"/>
                    <a:pt x="262" y="24"/>
                    <a:pt x="240" y="36"/>
                  </a:cubicBezTo>
                  <a:cubicBezTo>
                    <a:pt x="218" y="48"/>
                    <a:pt x="199" y="58"/>
                    <a:pt x="174" y="72"/>
                  </a:cubicBezTo>
                  <a:cubicBezTo>
                    <a:pt x="149" y="86"/>
                    <a:pt x="115" y="101"/>
                    <a:pt x="90" y="119"/>
                  </a:cubicBezTo>
                  <a:cubicBezTo>
                    <a:pt x="64" y="136"/>
                    <a:pt x="72" y="127"/>
                    <a:pt x="25" y="178"/>
                  </a:cubicBezTo>
                  <a:cubicBezTo>
                    <a:pt x="14" y="223"/>
                    <a:pt x="0" y="732"/>
                    <a:pt x="14" y="804"/>
                  </a:cubicBezTo>
                  <a:cubicBezTo>
                    <a:pt x="27" y="877"/>
                    <a:pt x="53" y="854"/>
                    <a:pt x="98" y="871"/>
                  </a:cubicBezTo>
                  <a:cubicBezTo>
                    <a:pt x="144" y="888"/>
                    <a:pt x="209" y="884"/>
                    <a:pt x="261" y="900"/>
                  </a:cubicBezTo>
                  <a:cubicBezTo>
                    <a:pt x="312" y="916"/>
                    <a:pt x="373" y="955"/>
                    <a:pt x="402" y="969"/>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5" name="Text Box 519">
              <a:extLst>
                <a:ext uri="{FF2B5EF4-FFF2-40B4-BE49-F238E27FC236}">
                  <a16:creationId xmlns:a16="http://schemas.microsoft.com/office/drawing/2014/main" id="{1E5107AF-4847-B347-A6D3-3304434E8FD3}"/>
                </a:ext>
              </a:extLst>
            </p:cNvPr>
            <p:cNvSpPr txBox="1">
              <a:spLocks noChangeArrowheads="1"/>
            </p:cNvSpPr>
            <p:nvPr/>
          </p:nvSpPr>
          <p:spPr bwMode="auto">
            <a:xfrm>
              <a:off x="7842250" y="4444964"/>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6" name="Text Box 520">
              <a:extLst>
                <a:ext uri="{FF2B5EF4-FFF2-40B4-BE49-F238E27FC236}">
                  <a16:creationId xmlns:a16="http://schemas.microsoft.com/office/drawing/2014/main" id="{7DD67220-8D5A-6E44-9C8F-8DC54227B25F}"/>
                </a:ext>
              </a:extLst>
            </p:cNvPr>
            <p:cNvSpPr txBox="1">
              <a:spLocks noChangeArrowheads="1"/>
            </p:cNvSpPr>
            <p:nvPr/>
          </p:nvSpPr>
          <p:spPr bwMode="auto">
            <a:xfrm>
              <a:off x="9529762" y="3932202"/>
              <a:ext cx="674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7" name="Text Box 521">
              <a:extLst>
                <a:ext uri="{FF2B5EF4-FFF2-40B4-BE49-F238E27FC236}">
                  <a16:creationId xmlns:a16="http://schemas.microsoft.com/office/drawing/2014/main" id="{5252B1FF-D0A1-1D49-8AD4-E08822F2FA9A}"/>
                </a:ext>
              </a:extLst>
            </p:cNvPr>
            <p:cNvSpPr txBox="1">
              <a:spLocks noChangeArrowheads="1"/>
            </p:cNvSpPr>
            <p:nvPr/>
          </p:nvSpPr>
          <p:spPr bwMode="auto">
            <a:xfrm>
              <a:off x="8558212" y="3303552"/>
              <a:ext cx="676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p>
          </p:txBody>
        </p:sp>
        <p:grpSp>
          <p:nvGrpSpPr>
            <p:cNvPr id="649" name="Group 81">
              <a:extLst>
                <a:ext uri="{FF2B5EF4-FFF2-40B4-BE49-F238E27FC236}">
                  <a16:creationId xmlns:a16="http://schemas.microsoft.com/office/drawing/2014/main" id="{6FDBF652-A395-234F-BA73-32CC54B4720C}"/>
                </a:ext>
              </a:extLst>
            </p:cNvPr>
            <p:cNvGrpSpPr>
              <a:grpSpLocks/>
            </p:cNvGrpSpPr>
            <p:nvPr/>
          </p:nvGrpSpPr>
          <p:grpSpPr bwMode="auto">
            <a:xfrm>
              <a:off x="6435725" y="1730339"/>
              <a:ext cx="352425" cy="660400"/>
              <a:chOff x="4140" y="429"/>
              <a:chExt cx="1425" cy="2396"/>
            </a:xfrm>
          </p:grpSpPr>
          <p:sp>
            <p:nvSpPr>
              <p:cNvPr id="650" name="Freeform 82">
                <a:extLst>
                  <a:ext uri="{FF2B5EF4-FFF2-40B4-BE49-F238E27FC236}">
                    <a16:creationId xmlns:a16="http://schemas.microsoft.com/office/drawing/2014/main" id="{11ED42DE-3E1B-9B40-9A14-016018BA3CF5}"/>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1" name="Rectangle 83">
                <a:extLst>
                  <a:ext uri="{FF2B5EF4-FFF2-40B4-BE49-F238E27FC236}">
                    <a16:creationId xmlns:a16="http://schemas.microsoft.com/office/drawing/2014/main" id="{69066424-99FF-0247-8B01-B3EC332AA481}"/>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2" name="Freeform 84">
                <a:extLst>
                  <a:ext uri="{FF2B5EF4-FFF2-40B4-BE49-F238E27FC236}">
                    <a16:creationId xmlns:a16="http://schemas.microsoft.com/office/drawing/2014/main" id="{024DB4DC-EB26-FF42-8E20-FFB6C8EFBD95}"/>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3" name="Freeform 85">
                <a:extLst>
                  <a:ext uri="{FF2B5EF4-FFF2-40B4-BE49-F238E27FC236}">
                    <a16:creationId xmlns:a16="http://schemas.microsoft.com/office/drawing/2014/main" id="{E2B0F75E-1C81-FF41-A3F5-E7ADC8B671EA}"/>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4" name="Rectangle 86">
                <a:extLst>
                  <a:ext uri="{FF2B5EF4-FFF2-40B4-BE49-F238E27FC236}">
                    <a16:creationId xmlns:a16="http://schemas.microsoft.com/office/drawing/2014/main" id="{223D30BF-8699-6A44-AEB2-35D0F31FABD6}"/>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55" name="Group 87">
                <a:extLst>
                  <a:ext uri="{FF2B5EF4-FFF2-40B4-BE49-F238E27FC236}">
                    <a16:creationId xmlns:a16="http://schemas.microsoft.com/office/drawing/2014/main" id="{2B7A3D5E-6156-0044-BF32-DFE6857F6F3A}"/>
                  </a:ext>
                </a:extLst>
              </p:cNvPr>
              <p:cNvGrpSpPr>
                <a:grpSpLocks/>
              </p:cNvGrpSpPr>
              <p:nvPr/>
            </p:nvGrpSpPr>
            <p:grpSpPr bwMode="auto">
              <a:xfrm>
                <a:off x="4749" y="668"/>
                <a:ext cx="581" cy="145"/>
                <a:chOff x="614" y="2568"/>
                <a:chExt cx="725" cy="139"/>
              </a:xfrm>
            </p:grpSpPr>
            <p:sp>
              <p:nvSpPr>
                <p:cNvPr id="680" name="AutoShape 88">
                  <a:extLst>
                    <a:ext uri="{FF2B5EF4-FFF2-40B4-BE49-F238E27FC236}">
                      <a16:creationId xmlns:a16="http://schemas.microsoft.com/office/drawing/2014/main" id="{CE04A0BE-092C-E54B-91D3-87501C8CF3DD}"/>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1" name="AutoShape 89">
                  <a:extLst>
                    <a:ext uri="{FF2B5EF4-FFF2-40B4-BE49-F238E27FC236}">
                      <a16:creationId xmlns:a16="http://schemas.microsoft.com/office/drawing/2014/main" id="{F5E55A3E-082B-F842-9E07-78A2A9954295}"/>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56" name="Rectangle 90">
                <a:extLst>
                  <a:ext uri="{FF2B5EF4-FFF2-40B4-BE49-F238E27FC236}">
                    <a16:creationId xmlns:a16="http://schemas.microsoft.com/office/drawing/2014/main" id="{3335A9A0-ABC5-1A45-A4DB-4B8E3B4F0D3E}"/>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57" name="Group 91">
                <a:extLst>
                  <a:ext uri="{FF2B5EF4-FFF2-40B4-BE49-F238E27FC236}">
                    <a16:creationId xmlns:a16="http://schemas.microsoft.com/office/drawing/2014/main" id="{6C288698-9C54-614A-9160-55F71D5AEC28}"/>
                  </a:ext>
                </a:extLst>
              </p:cNvPr>
              <p:cNvGrpSpPr>
                <a:grpSpLocks/>
              </p:cNvGrpSpPr>
              <p:nvPr/>
            </p:nvGrpSpPr>
            <p:grpSpPr bwMode="auto">
              <a:xfrm>
                <a:off x="4747" y="994"/>
                <a:ext cx="581" cy="134"/>
                <a:chOff x="614" y="2568"/>
                <a:chExt cx="725" cy="139"/>
              </a:xfrm>
            </p:grpSpPr>
            <p:sp>
              <p:nvSpPr>
                <p:cNvPr id="678" name="AutoShape 92">
                  <a:extLst>
                    <a:ext uri="{FF2B5EF4-FFF2-40B4-BE49-F238E27FC236}">
                      <a16:creationId xmlns:a16="http://schemas.microsoft.com/office/drawing/2014/main" id="{6A0C18A4-1291-7E43-9345-2A91D6A4B36D}"/>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9" name="AutoShape 93">
                  <a:extLst>
                    <a:ext uri="{FF2B5EF4-FFF2-40B4-BE49-F238E27FC236}">
                      <a16:creationId xmlns:a16="http://schemas.microsoft.com/office/drawing/2014/main" id="{AC667623-4334-3148-A595-C268518DA618}"/>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58" name="Rectangle 94">
                <a:extLst>
                  <a:ext uri="{FF2B5EF4-FFF2-40B4-BE49-F238E27FC236}">
                    <a16:creationId xmlns:a16="http://schemas.microsoft.com/office/drawing/2014/main" id="{80DE7B80-C6BB-8A4D-BED5-F51D9888FD6E}"/>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9" name="Rectangle 95">
                <a:extLst>
                  <a:ext uri="{FF2B5EF4-FFF2-40B4-BE49-F238E27FC236}">
                    <a16:creationId xmlns:a16="http://schemas.microsoft.com/office/drawing/2014/main" id="{53B39C8C-A4C0-E44F-A049-598F76D03ED1}"/>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60" name="Group 96">
                <a:extLst>
                  <a:ext uri="{FF2B5EF4-FFF2-40B4-BE49-F238E27FC236}">
                    <a16:creationId xmlns:a16="http://schemas.microsoft.com/office/drawing/2014/main" id="{8FAE680F-D5F2-F141-AF0E-EFEDC93174C5}"/>
                  </a:ext>
                </a:extLst>
              </p:cNvPr>
              <p:cNvGrpSpPr>
                <a:grpSpLocks/>
              </p:cNvGrpSpPr>
              <p:nvPr/>
            </p:nvGrpSpPr>
            <p:grpSpPr bwMode="auto">
              <a:xfrm>
                <a:off x="4735" y="1627"/>
                <a:ext cx="582" cy="151"/>
                <a:chOff x="614" y="2568"/>
                <a:chExt cx="725" cy="139"/>
              </a:xfrm>
            </p:grpSpPr>
            <p:sp>
              <p:nvSpPr>
                <p:cNvPr id="676" name="AutoShape 97">
                  <a:extLst>
                    <a:ext uri="{FF2B5EF4-FFF2-40B4-BE49-F238E27FC236}">
                      <a16:creationId xmlns:a16="http://schemas.microsoft.com/office/drawing/2014/main" id="{F6E6D6FE-5487-4B45-9CD9-034725C3419B}"/>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7" name="AutoShape 98">
                  <a:extLst>
                    <a:ext uri="{FF2B5EF4-FFF2-40B4-BE49-F238E27FC236}">
                      <a16:creationId xmlns:a16="http://schemas.microsoft.com/office/drawing/2014/main" id="{17E4B9CD-9942-AB49-9DCF-EA4C278CAD0C}"/>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61" name="Freeform 99">
                <a:extLst>
                  <a:ext uri="{FF2B5EF4-FFF2-40B4-BE49-F238E27FC236}">
                    <a16:creationId xmlns:a16="http://schemas.microsoft.com/office/drawing/2014/main" id="{66DBC1AB-D3D3-D54A-97DB-61ACDA49892E}"/>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62" name="Group 100">
                <a:extLst>
                  <a:ext uri="{FF2B5EF4-FFF2-40B4-BE49-F238E27FC236}">
                    <a16:creationId xmlns:a16="http://schemas.microsoft.com/office/drawing/2014/main" id="{0ACCF28A-C12F-C84F-B594-FD3A670B69E4}"/>
                  </a:ext>
                </a:extLst>
              </p:cNvPr>
              <p:cNvGrpSpPr>
                <a:grpSpLocks/>
              </p:cNvGrpSpPr>
              <p:nvPr/>
            </p:nvGrpSpPr>
            <p:grpSpPr bwMode="auto">
              <a:xfrm>
                <a:off x="4739" y="1327"/>
                <a:ext cx="582" cy="139"/>
                <a:chOff x="614" y="2568"/>
                <a:chExt cx="725" cy="139"/>
              </a:xfrm>
            </p:grpSpPr>
            <p:sp>
              <p:nvSpPr>
                <p:cNvPr id="674" name="AutoShape 101">
                  <a:extLst>
                    <a:ext uri="{FF2B5EF4-FFF2-40B4-BE49-F238E27FC236}">
                      <a16:creationId xmlns:a16="http://schemas.microsoft.com/office/drawing/2014/main" id="{279BBDF1-57E3-A241-8A44-3F0A3BA124F7}"/>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5" name="AutoShape 102">
                  <a:extLst>
                    <a:ext uri="{FF2B5EF4-FFF2-40B4-BE49-F238E27FC236}">
                      <a16:creationId xmlns:a16="http://schemas.microsoft.com/office/drawing/2014/main" id="{0D4E61D6-1AA1-2940-BBA5-24DFE246E503}"/>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63" name="Rectangle 103">
                <a:extLst>
                  <a:ext uri="{FF2B5EF4-FFF2-40B4-BE49-F238E27FC236}">
                    <a16:creationId xmlns:a16="http://schemas.microsoft.com/office/drawing/2014/main" id="{564FBD96-ADF5-5342-92F4-3395008B5746}"/>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4" name="Freeform 104">
                <a:extLst>
                  <a:ext uri="{FF2B5EF4-FFF2-40B4-BE49-F238E27FC236}">
                    <a16:creationId xmlns:a16="http://schemas.microsoft.com/office/drawing/2014/main" id="{F15B27D1-B45C-7141-AB8B-599571DEF3A7}"/>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5" name="Freeform 105">
                <a:extLst>
                  <a:ext uri="{FF2B5EF4-FFF2-40B4-BE49-F238E27FC236}">
                    <a16:creationId xmlns:a16="http://schemas.microsoft.com/office/drawing/2014/main" id="{4DC70B30-DD3F-2740-89CC-C75EDB999D47}"/>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6" name="Oval 106">
                <a:extLst>
                  <a:ext uri="{FF2B5EF4-FFF2-40B4-BE49-F238E27FC236}">
                    <a16:creationId xmlns:a16="http://schemas.microsoft.com/office/drawing/2014/main" id="{A0C40071-87FF-864A-81D4-E4F739BF5378}"/>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7" name="Freeform 107">
                <a:extLst>
                  <a:ext uri="{FF2B5EF4-FFF2-40B4-BE49-F238E27FC236}">
                    <a16:creationId xmlns:a16="http://schemas.microsoft.com/office/drawing/2014/main" id="{2F33C2FE-86C4-B34F-945A-3F9BDF777E58}"/>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8" name="AutoShape 108">
                <a:extLst>
                  <a:ext uri="{FF2B5EF4-FFF2-40B4-BE49-F238E27FC236}">
                    <a16:creationId xmlns:a16="http://schemas.microsoft.com/office/drawing/2014/main" id="{A771515B-1A0A-B646-9681-C95CE2F66630}"/>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9" name="AutoShape 109">
                <a:extLst>
                  <a:ext uri="{FF2B5EF4-FFF2-40B4-BE49-F238E27FC236}">
                    <a16:creationId xmlns:a16="http://schemas.microsoft.com/office/drawing/2014/main" id="{8DE21308-0063-2D44-A69A-52DF4BDDDF36}"/>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0" name="Oval 110">
                <a:extLst>
                  <a:ext uri="{FF2B5EF4-FFF2-40B4-BE49-F238E27FC236}">
                    <a16:creationId xmlns:a16="http://schemas.microsoft.com/office/drawing/2014/main" id="{4B5FBC97-4AE7-1140-B25E-7DBB15568DA9}"/>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1" name="Oval 111">
                <a:extLst>
                  <a:ext uri="{FF2B5EF4-FFF2-40B4-BE49-F238E27FC236}">
                    <a16:creationId xmlns:a16="http://schemas.microsoft.com/office/drawing/2014/main" id="{E22768CA-2A7E-3243-8775-0A66ECEBDAE1}"/>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672" name="Oval 112">
                <a:extLst>
                  <a:ext uri="{FF2B5EF4-FFF2-40B4-BE49-F238E27FC236}">
                    <a16:creationId xmlns:a16="http://schemas.microsoft.com/office/drawing/2014/main" id="{D28018C4-A680-2845-A99A-8AA0A8E021CE}"/>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3" name="Rectangle 113">
                <a:extLst>
                  <a:ext uri="{FF2B5EF4-FFF2-40B4-BE49-F238E27FC236}">
                    <a16:creationId xmlns:a16="http://schemas.microsoft.com/office/drawing/2014/main" id="{8FC5897C-9D21-3A46-90EF-445C7839A9DA}"/>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682" name="Group 114">
              <a:extLst>
                <a:ext uri="{FF2B5EF4-FFF2-40B4-BE49-F238E27FC236}">
                  <a16:creationId xmlns:a16="http://schemas.microsoft.com/office/drawing/2014/main" id="{B83A96A8-659A-C14A-81F1-36FF3203AFE6}"/>
                </a:ext>
              </a:extLst>
            </p:cNvPr>
            <p:cNvGrpSpPr>
              <a:grpSpLocks/>
            </p:cNvGrpSpPr>
            <p:nvPr/>
          </p:nvGrpSpPr>
          <p:grpSpPr bwMode="auto">
            <a:xfrm>
              <a:off x="7010400" y="1390614"/>
              <a:ext cx="352425" cy="660400"/>
              <a:chOff x="4140" y="429"/>
              <a:chExt cx="1425" cy="2396"/>
            </a:xfrm>
          </p:grpSpPr>
          <p:sp>
            <p:nvSpPr>
              <p:cNvPr id="683" name="Freeform 115">
                <a:extLst>
                  <a:ext uri="{FF2B5EF4-FFF2-40B4-BE49-F238E27FC236}">
                    <a16:creationId xmlns:a16="http://schemas.microsoft.com/office/drawing/2014/main" id="{51E7F745-188F-2049-8F3D-A9F1E48EAE63}"/>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4" name="Rectangle 116">
                <a:extLst>
                  <a:ext uri="{FF2B5EF4-FFF2-40B4-BE49-F238E27FC236}">
                    <a16:creationId xmlns:a16="http://schemas.microsoft.com/office/drawing/2014/main" id="{3330E9B6-9A70-F341-BB07-3C7E5FBB6536}"/>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5" name="Freeform 117">
                <a:extLst>
                  <a:ext uri="{FF2B5EF4-FFF2-40B4-BE49-F238E27FC236}">
                    <a16:creationId xmlns:a16="http://schemas.microsoft.com/office/drawing/2014/main" id="{10DD9A9D-A76F-3641-9CE7-9F73150FB95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6" name="Freeform 118">
                <a:extLst>
                  <a:ext uri="{FF2B5EF4-FFF2-40B4-BE49-F238E27FC236}">
                    <a16:creationId xmlns:a16="http://schemas.microsoft.com/office/drawing/2014/main" id="{1D744195-71CA-F84A-A0EC-B41BAA550BE5}"/>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7" name="Rectangle 119">
                <a:extLst>
                  <a:ext uri="{FF2B5EF4-FFF2-40B4-BE49-F238E27FC236}">
                    <a16:creationId xmlns:a16="http://schemas.microsoft.com/office/drawing/2014/main" id="{08B258E9-429B-A04E-9B31-61FC9C0C9034}"/>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88" name="Group 120">
                <a:extLst>
                  <a:ext uri="{FF2B5EF4-FFF2-40B4-BE49-F238E27FC236}">
                    <a16:creationId xmlns:a16="http://schemas.microsoft.com/office/drawing/2014/main" id="{052466FA-382D-B34A-B153-D2714C4495BA}"/>
                  </a:ext>
                </a:extLst>
              </p:cNvPr>
              <p:cNvGrpSpPr>
                <a:grpSpLocks/>
              </p:cNvGrpSpPr>
              <p:nvPr/>
            </p:nvGrpSpPr>
            <p:grpSpPr bwMode="auto">
              <a:xfrm>
                <a:off x="4749" y="668"/>
                <a:ext cx="581" cy="145"/>
                <a:chOff x="614" y="2568"/>
                <a:chExt cx="725" cy="139"/>
              </a:xfrm>
            </p:grpSpPr>
            <p:sp>
              <p:nvSpPr>
                <p:cNvPr id="713" name="AutoShape 121">
                  <a:extLst>
                    <a:ext uri="{FF2B5EF4-FFF2-40B4-BE49-F238E27FC236}">
                      <a16:creationId xmlns:a16="http://schemas.microsoft.com/office/drawing/2014/main" id="{A21CDD7A-2555-5B47-9078-A436ACA9B20D}"/>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4" name="AutoShape 122">
                  <a:extLst>
                    <a:ext uri="{FF2B5EF4-FFF2-40B4-BE49-F238E27FC236}">
                      <a16:creationId xmlns:a16="http://schemas.microsoft.com/office/drawing/2014/main" id="{CBF9610B-13CA-D841-A288-8379AC7B45D4}"/>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89" name="Rectangle 123">
                <a:extLst>
                  <a:ext uri="{FF2B5EF4-FFF2-40B4-BE49-F238E27FC236}">
                    <a16:creationId xmlns:a16="http://schemas.microsoft.com/office/drawing/2014/main" id="{CBC048D4-7B3A-6F41-A02E-503359CF5C92}"/>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90" name="Group 124">
                <a:extLst>
                  <a:ext uri="{FF2B5EF4-FFF2-40B4-BE49-F238E27FC236}">
                    <a16:creationId xmlns:a16="http://schemas.microsoft.com/office/drawing/2014/main" id="{4D7B123C-FEF1-E041-894F-F31DD588C361}"/>
                  </a:ext>
                </a:extLst>
              </p:cNvPr>
              <p:cNvGrpSpPr>
                <a:grpSpLocks/>
              </p:cNvGrpSpPr>
              <p:nvPr/>
            </p:nvGrpSpPr>
            <p:grpSpPr bwMode="auto">
              <a:xfrm>
                <a:off x="4747" y="994"/>
                <a:ext cx="581" cy="134"/>
                <a:chOff x="614" y="2568"/>
                <a:chExt cx="725" cy="139"/>
              </a:xfrm>
            </p:grpSpPr>
            <p:sp>
              <p:nvSpPr>
                <p:cNvPr id="711" name="AutoShape 125">
                  <a:extLst>
                    <a:ext uri="{FF2B5EF4-FFF2-40B4-BE49-F238E27FC236}">
                      <a16:creationId xmlns:a16="http://schemas.microsoft.com/office/drawing/2014/main" id="{DAEC4BE7-B702-0848-BF3B-82C6FCF0AE7A}"/>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2" name="AutoShape 126">
                  <a:extLst>
                    <a:ext uri="{FF2B5EF4-FFF2-40B4-BE49-F238E27FC236}">
                      <a16:creationId xmlns:a16="http://schemas.microsoft.com/office/drawing/2014/main" id="{FBEAEEDC-D373-2043-9097-A4F8AEA4ED4B}"/>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91" name="Rectangle 127">
                <a:extLst>
                  <a:ext uri="{FF2B5EF4-FFF2-40B4-BE49-F238E27FC236}">
                    <a16:creationId xmlns:a16="http://schemas.microsoft.com/office/drawing/2014/main" id="{4DD8CBA3-5EC3-7B48-9BE0-6003CD8A0AA3}"/>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2" name="Rectangle 128">
                <a:extLst>
                  <a:ext uri="{FF2B5EF4-FFF2-40B4-BE49-F238E27FC236}">
                    <a16:creationId xmlns:a16="http://schemas.microsoft.com/office/drawing/2014/main" id="{BA5E53EA-3ECC-A847-B148-B8ED1636EA9D}"/>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93" name="Group 129">
                <a:extLst>
                  <a:ext uri="{FF2B5EF4-FFF2-40B4-BE49-F238E27FC236}">
                    <a16:creationId xmlns:a16="http://schemas.microsoft.com/office/drawing/2014/main" id="{C816273C-68D1-2045-8CE5-F2A266739EB5}"/>
                  </a:ext>
                </a:extLst>
              </p:cNvPr>
              <p:cNvGrpSpPr>
                <a:grpSpLocks/>
              </p:cNvGrpSpPr>
              <p:nvPr/>
            </p:nvGrpSpPr>
            <p:grpSpPr bwMode="auto">
              <a:xfrm>
                <a:off x="4735" y="1627"/>
                <a:ext cx="582" cy="151"/>
                <a:chOff x="614" y="2568"/>
                <a:chExt cx="725" cy="139"/>
              </a:xfrm>
            </p:grpSpPr>
            <p:sp>
              <p:nvSpPr>
                <p:cNvPr id="709" name="AutoShape 130">
                  <a:extLst>
                    <a:ext uri="{FF2B5EF4-FFF2-40B4-BE49-F238E27FC236}">
                      <a16:creationId xmlns:a16="http://schemas.microsoft.com/office/drawing/2014/main" id="{AE043AC3-A076-4449-9CD3-8DA37B0F0905}"/>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0" name="AutoShape 131">
                  <a:extLst>
                    <a:ext uri="{FF2B5EF4-FFF2-40B4-BE49-F238E27FC236}">
                      <a16:creationId xmlns:a16="http://schemas.microsoft.com/office/drawing/2014/main" id="{E346A75D-7CBE-8A47-B07E-5D39EAB4BEA6}"/>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94" name="Freeform 132">
                <a:extLst>
                  <a:ext uri="{FF2B5EF4-FFF2-40B4-BE49-F238E27FC236}">
                    <a16:creationId xmlns:a16="http://schemas.microsoft.com/office/drawing/2014/main" id="{F00AFCE9-BD33-D444-BA2F-95E3560637A7}"/>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95" name="Group 133">
                <a:extLst>
                  <a:ext uri="{FF2B5EF4-FFF2-40B4-BE49-F238E27FC236}">
                    <a16:creationId xmlns:a16="http://schemas.microsoft.com/office/drawing/2014/main" id="{DF061EE0-DC00-D341-ACD4-2D438E4D7331}"/>
                  </a:ext>
                </a:extLst>
              </p:cNvPr>
              <p:cNvGrpSpPr>
                <a:grpSpLocks/>
              </p:cNvGrpSpPr>
              <p:nvPr/>
            </p:nvGrpSpPr>
            <p:grpSpPr bwMode="auto">
              <a:xfrm>
                <a:off x="4739" y="1327"/>
                <a:ext cx="582" cy="139"/>
                <a:chOff x="614" y="2568"/>
                <a:chExt cx="725" cy="139"/>
              </a:xfrm>
            </p:grpSpPr>
            <p:sp>
              <p:nvSpPr>
                <p:cNvPr id="707" name="AutoShape 134">
                  <a:extLst>
                    <a:ext uri="{FF2B5EF4-FFF2-40B4-BE49-F238E27FC236}">
                      <a16:creationId xmlns:a16="http://schemas.microsoft.com/office/drawing/2014/main" id="{8A5DEFF2-82FF-9C4B-B30F-DD02A99BAB51}"/>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8" name="AutoShape 135">
                  <a:extLst>
                    <a:ext uri="{FF2B5EF4-FFF2-40B4-BE49-F238E27FC236}">
                      <a16:creationId xmlns:a16="http://schemas.microsoft.com/office/drawing/2014/main" id="{9E0A6440-9A0A-834A-BE6A-CB243F8A046A}"/>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96" name="Rectangle 136">
                <a:extLst>
                  <a:ext uri="{FF2B5EF4-FFF2-40B4-BE49-F238E27FC236}">
                    <a16:creationId xmlns:a16="http://schemas.microsoft.com/office/drawing/2014/main" id="{C3E6428A-F3CA-6646-8504-7A4B80873016}"/>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7" name="Freeform 137">
                <a:extLst>
                  <a:ext uri="{FF2B5EF4-FFF2-40B4-BE49-F238E27FC236}">
                    <a16:creationId xmlns:a16="http://schemas.microsoft.com/office/drawing/2014/main" id="{36A1B92D-73B3-1E48-9DF6-56C52B1C0EF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8" name="Freeform 138">
                <a:extLst>
                  <a:ext uri="{FF2B5EF4-FFF2-40B4-BE49-F238E27FC236}">
                    <a16:creationId xmlns:a16="http://schemas.microsoft.com/office/drawing/2014/main" id="{BBCC47D2-9636-8645-A30A-A9FB9FEB7049}"/>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9" name="Oval 139">
                <a:extLst>
                  <a:ext uri="{FF2B5EF4-FFF2-40B4-BE49-F238E27FC236}">
                    <a16:creationId xmlns:a16="http://schemas.microsoft.com/office/drawing/2014/main" id="{538F95FE-99F4-114C-88F1-20DC65C7D98C}"/>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0" name="Freeform 140">
                <a:extLst>
                  <a:ext uri="{FF2B5EF4-FFF2-40B4-BE49-F238E27FC236}">
                    <a16:creationId xmlns:a16="http://schemas.microsoft.com/office/drawing/2014/main" id="{3A2D7A8F-740E-E44C-8A64-6BF5A90E8E2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1" name="AutoShape 141">
                <a:extLst>
                  <a:ext uri="{FF2B5EF4-FFF2-40B4-BE49-F238E27FC236}">
                    <a16:creationId xmlns:a16="http://schemas.microsoft.com/office/drawing/2014/main" id="{E95BA8FE-A8C5-0F4B-802A-0FFE3E9344D0}"/>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2" name="AutoShape 142">
                <a:extLst>
                  <a:ext uri="{FF2B5EF4-FFF2-40B4-BE49-F238E27FC236}">
                    <a16:creationId xmlns:a16="http://schemas.microsoft.com/office/drawing/2014/main" id="{05E6F7D8-B8C8-534A-8606-ED15889043B6}"/>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3" name="Oval 143">
                <a:extLst>
                  <a:ext uri="{FF2B5EF4-FFF2-40B4-BE49-F238E27FC236}">
                    <a16:creationId xmlns:a16="http://schemas.microsoft.com/office/drawing/2014/main" id="{D7668313-20A1-7840-BCF9-D2778D9E79AE}"/>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4" name="Oval 144">
                <a:extLst>
                  <a:ext uri="{FF2B5EF4-FFF2-40B4-BE49-F238E27FC236}">
                    <a16:creationId xmlns:a16="http://schemas.microsoft.com/office/drawing/2014/main" id="{3152B3AD-E2B7-A045-8DF7-86DF2FE62ACB}"/>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705" name="Oval 145">
                <a:extLst>
                  <a:ext uri="{FF2B5EF4-FFF2-40B4-BE49-F238E27FC236}">
                    <a16:creationId xmlns:a16="http://schemas.microsoft.com/office/drawing/2014/main" id="{7A3BC98F-1F3C-794E-BD03-4960366B4C92}"/>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6" name="Rectangle 146">
                <a:extLst>
                  <a:ext uri="{FF2B5EF4-FFF2-40B4-BE49-F238E27FC236}">
                    <a16:creationId xmlns:a16="http://schemas.microsoft.com/office/drawing/2014/main" id="{FD2E8B12-7E5B-534C-992F-CC974F01D2BD}"/>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15" name="Group 147">
              <a:extLst>
                <a:ext uri="{FF2B5EF4-FFF2-40B4-BE49-F238E27FC236}">
                  <a16:creationId xmlns:a16="http://schemas.microsoft.com/office/drawing/2014/main" id="{4942FA46-AAAE-D947-BF1A-4481A3448211}"/>
                </a:ext>
              </a:extLst>
            </p:cNvPr>
            <p:cNvGrpSpPr>
              <a:grpSpLocks/>
            </p:cNvGrpSpPr>
            <p:nvPr/>
          </p:nvGrpSpPr>
          <p:grpSpPr bwMode="auto">
            <a:xfrm>
              <a:off x="9861550" y="1646202"/>
              <a:ext cx="352425" cy="660400"/>
              <a:chOff x="4140" y="429"/>
              <a:chExt cx="1425" cy="2396"/>
            </a:xfrm>
          </p:grpSpPr>
          <p:sp>
            <p:nvSpPr>
              <p:cNvPr id="716" name="Freeform 148">
                <a:extLst>
                  <a:ext uri="{FF2B5EF4-FFF2-40B4-BE49-F238E27FC236}">
                    <a16:creationId xmlns:a16="http://schemas.microsoft.com/office/drawing/2014/main" id="{CC23ABEE-8791-714B-8A1A-4F7AD8EF3BF9}"/>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7" name="Rectangle 149">
                <a:extLst>
                  <a:ext uri="{FF2B5EF4-FFF2-40B4-BE49-F238E27FC236}">
                    <a16:creationId xmlns:a16="http://schemas.microsoft.com/office/drawing/2014/main" id="{2B86FF99-00DB-934B-8BA7-48C64B644A45}"/>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8" name="Freeform 150">
                <a:extLst>
                  <a:ext uri="{FF2B5EF4-FFF2-40B4-BE49-F238E27FC236}">
                    <a16:creationId xmlns:a16="http://schemas.microsoft.com/office/drawing/2014/main" id="{956FBF0C-5170-794A-B33B-82657D571646}"/>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9" name="Freeform 151">
                <a:extLst>
                  <a:ext uri="{FF2B5EF4-FFF2-40B4-BE49-F238E27FC236}">
                    <a16:creationId xmlns:a16="http://schemas.microsoft.com/office/drawing/2014/main" id="{445CE280-0D0A-6B4F-84F6-532AE192658F}"/>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20" name="Rectangle 152">
                <a:extLst>
                  <a:ext uri="{FF2B5EF4-FFF2-40B4-BE49-F238E27FC236}">
                    <a16:creationId xmlns:a16="http://schemas.microsoft.com/office/drawing/2014/main" id="{0D6EBFB3-4B17-8B4D-84D1-393E2919BF54}"/>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1" name="Group 153">
                <a:extLst>
                  <a:ext uri="{FF2B5EF4-FFF2-40B4-BE49-F238E27FC236}">
                    <a16:creationId xmlns:a16="http://schemas.microsoft.com/office/drawing/2014/main" id="{68337FBF-F76C-C544-8BA6-563723BD11B9}"/>
                  </a:ext>
                </a:extLst>
              </p:cNvPr>
              <p:cNvGrpSpPr>
                <a:grpSpLocks/>
              </p:cNvGrpSpPr>
              <p:nvPr/>
            </p:nvGrpSpPr>
            <p:grpSpPr bwMode="auto">
              <a:xfrm>
                <a:off x="4749" y="668"/>
                <a:ext cx="581" cy="145"/>
                <a:chOff x="614" y="2568"/>
                <a:chExt cx="725" cy="139"/>
              </a:xfrm>
            </p:grpSpPr>
            <p:sp>
              <p:nvSpPr>
                <p:cNvPr id="746" name="AutoShape 154">
                  <a:extLst>
                    <a:ext uri="{FF2B5EF4-FFF2-40B4-BE49-F238E27FC236}">
                      <a16:creationId xmlns:a16="http://schemas.microsoft.com/office/drawing/2014/main" id="{7983AE2B-9F40-7446-964A-C0D1EC25521C}"/>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7" name="AutoShape 155">
                  <a:extLst>
                    <a:ext uri="{FF2B5EF4-FFF2-40B4-BE49-F238E27FC236}">
                      <a16:creationId xmlns:a16="http://schemas.microsoft.com/office/drawing/2014/main" id="{ADC46602-CC63-8141-8BF1-5EC8D1824C61}"/>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2" name="Rectangle 156">
                <a:extLst>
                  <a:ext uri="{FF2B5EF4-FFF2-40B4-BE49-F238E27FC236}">
                    <a16:creationId xmlns:a16="http://schemas.microsoft.com/office/drawing/2014/main" id="{0B0E3BE7-5708-A949-85C0-8553CB933EFE}"/>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3" name="Group 157">
                <a:extLst>
                  <a:ext uri="{FF2B5EF4-FFF2-40B4-BE49-F238E27FC236}">
                    <a16:creationId xmlns:a16="http://schemas.microsoft.com/office/drawing/2014/main" id="{59EFAC4A-A3D4-9E4D-84E2-5BD8A5D33E2C}"/>
                  </a:ext>
                </a:extLst>
              </p:cNvPr>
              <p:cNvGrpSpPr>
                <a:grpSpLocks/>
              </p:cNvGrpSpPr>
              <p:nvPr/>
            </p:nvGrpSpPr>
            <p:grpSpPr bwMode="auto">
              <a:xfrm>
                <a:off x="4747" y="994"/>
                <a:ext cx="581" cy="134"/>
                <a:chOff x="614" y="2568"/>
                <a:chExt cx="725" cy="139"/>
              </a:xfrm>
            </p:grpSpPr>
            <p:sp>
              <p:nvSpPr>
                <p:cNvPr id="744" name="AutoShape 158">
                  <a:extLst>
                    <a:ext uri="{FF2B5EF4-FFF2-40B4-BE49-F238E27FC236}">
                      <a16:creationId xmlns:a16="http://schemas.microsoft.com/office/drawing/2014/main" id="{B68D7D2F-A4EC-6343-AAA2-E27A5BE91747}"/>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5" name="AutoShape 159">
                  <a:extLst>
                    <a:ext uri="{FF2B5EF4-FFF2-40B4-BE49-F238E27FC236}">
                      <a16:creationId xmlns:a16="http://schemas.microsoft.com/office/drawing/2014/main" id="{5C8BE6BD-0D6C-BE4F-A7C1-CFA5A3A723F5}"/>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4" name="Rectangle 160">
                <a:extLst>
                  <a:ext uri="{FF2B5EF4-FFF2-40B4-BE49-F238E27FC236}">
                    <a16:creationId xmlns:a16="http://schemas.microsoft.com/office/drawing/2014/main" id="{584E618E-4A1F-8343-97FD-62858B78F5C6}"/>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25" name="Rectangle 161">
                <a:extLst>
                  <a:ext uri="{FF2B5EF4-FFF2-40B4-BE49-F238E27FC236}">
                    <a16:creationId xmlns:a16="http://schemas.microsoft.com/office/drawing/2014/main" id="{12F0293A-C413-F449-BF89-9E1C83526B5A}"/>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6" name="Group 162">
                <a:extLst>
                  <a:ext uri="{FF2B5EF4-FFF2-40B4-BE49-F238E27FC236}">
                    <a16:creationId xmlns:a16="http://schemas.microsoft.com/office/drawing/2014/main" id="{1A6200EB-5E59-2B47-9B1A-EF30A5EAD25B}"/>
                  </a:ext>
                </a:extLst>
              </p:cNvPr>
              <p:cNvGrpSpPr>
                <a:grpSpLocks/>
              </p:cNvGrpSpPr>
              <p:nvPr/>
            </p:nvGrpSpPr>
            <p:grpSpPr bwMode="auto">
              <a:xfrm>
                <a:off x="4735" y="1627"/>
                <a:ext cx="582" cy="151"/>
                <a:chOff x="614" y="2568"/>
                <a:chExt cx="725" cy="139"/>
              </a:xfrm>
            </p:grpSpPr>
            <p:sp>
              <p:nvSpPr>
                <p:cNvPr id="742" name="AutoShape 163">
                  <a:extLst>
                    <a:ext uri="{FF2B5EF4-FFF2-40B4-BE49-F238E27FC236}">
                      <a16:creationId xmlns:a16="http://schemas.microsoft.com/office/drawing/2014/main" id="{B97E9310-11F5-E248-A0DF-E45AE8F9B84B}"/>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3" name="AutoShape 164">
                  <a:extLst>
                    <a:ext uri="{FF2B5EF4-FFF2-40B4-BE49-F238E27FC236}">
                      <a16:creationId xmlns:a16="http://schemas.microsoft.com/office/drawing/2014/main" id="{968E1571-41AC-434C-B887-D8EBC7A3B079}"/>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7" name="Freeform 165">
                <a:extLst>
                  <a:ext uri="{FF2B5EF4-FFF2-40B4-BE49-F238E27FC236}">
                    <a16:creationId xmlns:a16="http://schemas.microsoft.com/office/drawing/2014/main" id="{BE30363C-DD3A-B943-9269-1BAD5BA36988}"/>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8" name="Group 166">
                <a:extLst>
                  <a:ext uri="{FF2B5EF4-FFF2-40B4-BE49-F238E27FC236}">
                    <a16:creationId xmlns:a16="http://schemas.microsoft.com/office/drawing/2014/main" id="{38788B69-339D-7F4E-B301-8175DEA9DEDF}"/>
                  </a:ext>
                </a:extLst>
              </p:cNvPr>
              <p:cNvGrpSpPr>
                <a:grpSpLocks/>
              </p:cNvGrpSpPr>
              <p:nvPr/>
            </p:nvGrpSpPr>
            <p:grpSpPr bwMode="auto">
              <a:xfrm>
                <a:off x="4739" y="1327"/>
                <a:ext cx="582" cy="139"/>
                <a:chOff x="614" y="2568"/>
                <a:chExt cx="725" cy="139"/>
              </a:xfrm>
            </p:grpSpPr>
            <p:sp>
              <p:nvSpPr>
                <p:cNvPr id="740" name="AutoShape 167">
                  <a:extLst>
                    <a:ext uri="{FF2B5EF4-FFF2-40B4-BE49-F238E27FC236}">
                      <a16:creationId xmlns:a16="http://schemas.microsoft.com/office/drawing/2014/main" id="{97B97885-9739-1F45-B789-FBABCFF92AAE}"/>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1" name="AutoShape 168">
                  <a:extLst>
                    <a:ext uri="{FF2B5EF4-FFF2-40B4-BE49-F238E27FC236}">
                      <a16:creationId xmlns:a16="http://schemas.microsoft.com/office/drawing/2014/main" id="{84771018-17F5-D14A-8D8C-59EE601BC2C9}"/>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9" name="Rectangle 169">
                <a:extLst>
                  <a:ext uri="{FF2B5EF4-FFF2-40B4-BE49-F238E27FC236}">
                    <a16:creationId xmlns:a16="http://schemas.microsoft.com/office/drawing/2014/main" id="{7A058DA4-516B-7D41-BD30-6364FF15C960}"/>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0" name="Freeform 170">
                <a:extLst>
                  <a:ext uri="{FF2B5EF4-FFF2-40B4-BE49-F238E27FC236}">
                    <a16:creationId xmlns:a16="http://schemas.microsoft.com/office/drawing/2014/main" id="{856E246C-1591-CA4F-8ADE-8DDDDAA7793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1" name="Freeform 171">
                <a:extLst>
                  <a:ext uri="{FF2B5EF4-FFF2-40B4-BE49-F238E27FC236}">
                    <a16:creationId xmlns:a16="http://schemas.microsoft.com/office/drawing/2014/main" id="{31F0BA80-7560-4D47-A9F7-FD31AEA4344D}"/>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2" name="Oval 172">
                <a:extLst>
                  <a:ext uri="{FF2B5EF4-FFF2-40B4-BE49-F238E27FC236}">
                    <a16:creationId xmlns:a16="http://schemas.microsoft.com/office/drawing/2014/main" id="{0250F674-2E69-7A49-BD4A-7A0B63C62F3A}"/>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3" name="Freeform 173">
                <a:extLst>
                  <a:ext uri="{FF2B5EF4-FFF2-40B4-BE49-F238E27FC236}">
                    <a16:creationId xmlns:a16="http://schemas.microsoft.com/office/drawing/2014/main" id="{D9EA6536-474B-D64B-B205-1D6C9BA825C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4" name="AutoShape 174">
                <a:extLst>
                  <a:ext uri="{FF2B5EF4-FFF2-40B4-BE49-F238E27FC236}">
                    <a16:creationId xmlns:a16="http://schemas.microsoft.com/office/drawing/2014/main" id="{E488D72C-E2D7-A24F-8921-7455381C5E4D}"/>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5" name="AutoShape 175">
                <a:extLst>
                  <a:ext uri="{FF2B5EF4-FFF2-40B4-BE49-F238E27FC236}">
                    <a16:creationId xmlns:a16="http://schemas.microsoft.com/office/drawing/2014/main" id="{912439D6-774F-1547-AA0D-047E22092538}"/>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6" name="Oval 176">
                <a:extLst>
                  <a:ext uri="{FF2B5EF4-FFF2-40B4-BE49-F238E27FC236}">
                    <a16:creationId xmlns:a16="http://schemas.microsoft.com/office/drawing/2014/main" id="{A2D2898C-A040-C744-8B60-25B92A3EDD4A}"/>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7" name="Oval 177">
                <a:extLst>
                  <a:ext uri="{FF2B5EF4-FFF2-40B4-BE49-F238E27FC236}">
                    <a16:creationId xmlns:a16="http://schemas.microsoft.com/office/drawing/2014/main" id="{6D69F5EA-B0E7-DA4A-8B00-86E1B289A3A5}"/>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738" name="Oval 178">
                <a:extLst>
                  <a:ext uri="{FF2B5EF4-FFF2-40B4-BE49-F238E27FC236}">
                    <a16:creationId xmlns:a16="http://schemas.microsoft.com/office/drawing/2014/main" id="{CB13C9A5-3005-C744-AAF5-43F081367869}"/>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9" name="Rectangle 179">
                <a:extLst>
                  <a:ext uri="{FF2B5EF4-FFF2-40B4-BE49-F238E27FC236}">
                    <a16:creationId xmlns:a16="http://schemas.microsoft.com/office/drawing/2014/main" id="{5E9EBF99-398D-4346-9CCC-C08D38A90EF0}"/>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48" name="Group 180">
              <a:extLst>
                <a:ext uri="{FF2B5EF4-FFF2-40B4-BE49-F238E27FC236}">
                  <a16:creationId xmlns:a16="http://schemas.microsoft.com/office/drawing/2014/main" id="{68A8F3DD-C4CD-1A4A-A99E-EE08AE2B9ABE}"/>
                </a:ext>
              </a:extLst>
            </p:cNvPr>
            <p:cNvGrpSpPr>
              <a:grpSpLocks/>
            </p:cNvGrpSpPr>
            <p:nvPr/>
          </p:nvGrpSpPr>
          <p:grpSpPr bwMode="auto">
            <a:xfrm flipH="1">
              <a:off x="10010775" y="4435439"/>
              <a:ext cx="803275" cy="771525"/>
              <a:chOff x="-44" y="1473"/>
              <a:chExt cx="981" cy="1105"/>
            </a:xfrm>
          </p:grpSpPr>
          <p:pic>
            <p:nvPicPr>
              <p:cNvPr id="749" name="Picture 181" descr="desktop_computer_stylized_medium">
                <a:extLst>
                  <a:ext uri="{FF2B5EF4-FFF2-40B4-BE49-F238E27FC236}">
                    <a16:creationId xmlns:a16="http://schemas.microsoft.com/office/drawing/2014/main" id="{FB1222DE-2F29-E94E-BA2E-8430BD1F41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0" name="Freeform 182">
                <a:extLst>
                  <a:ext uri="{FF2B5EF4-FFF2-40B4-BE49-F238E27FC236}">
                    <a16:creationId xmlns:a16="http://schemas.microsoft.com/office/drawing/2014/main" id="{25C576CA-310E-BF45-AEA0-47D91F2AB2B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51" name="Group 183">
              <a:extLst>
                <a:ext uri="{FF2B5EF4-FFF2-40B4-BE49-F238E27FC236}">
                  <a16:creationId xmlns:a16="http://schemas.microsoft.com/office/drawing/2014/main" id="{292C5560-DFC2-574D-8C62-B6F62F2DC84B}"/>
                </a:ext>
              </a:extLst>
            </p:cNvPr>
            <p:cNvGrpSpPr>
              <a:grpSpLocks/>
            </p:cNvGrpSpPr>
            <p:nvPr/>
          </p:nvGrpSpPr>
          <p:grpSpPr bwMode="auto">
            <a:xfrm>
              <a:off x="6096000" y="4416389"/>
              <a:ext cx="803275" cy="771525"/>
              <a:chOff x="-44" y="1473"/>
              <a:chExt cx="981" cy="1105"/>
            </a:xfrm>
          </p:grpSpPr>
          <p:pic>
            <p:nvPicPr>
              <p:cNvPr id="752" name="Picture 184" descr="desktop_computer_stylized_medium">
                <a:extLst>
                  <a:ext uri="{FF2B5EF4-FFF2-40B4-BE49-F238E27FC236}">
                    <a16:creationId xmlns:a16="http://schemas.microsoft.com/office/drawing/2014/main" id="{5ADBABA6-9549-8F45-9CC6-895C1B713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3" name="Freeform 185">
                <a:extLst>
                  <a:ext uri="{FF2B5EF4-FFF2-40B4-BE49-F238E27FC236}">
                    <a16:creationId xmlns:a16="http://schemas.microsoft.com/office/drawing/2014/main" id="{175C8E0C-2E66-F847-85BF-1DF27F6E9D5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54" name="Group 186">
              <a:extLst>
                <a:ext uri="{FF2B5EF4-FFF2-40B4-BE49-F238E27FC236}">
                  <a16:creationId xmlns:a16="http://schemas.microsoft.com/office/drawing/2014/main" id="{BFA50ABA-EF43-8248-BFEE-B2185F9FF4CA}"/>
                </a:ext>
              </a:extLst>
            </p:cNvPr>
            <p:cNvGrpSpPr>
              <a:grpSpLocks/>
            </p:cNvGrpSpPr>
            <p:nvPr/>
          </p:nvGrpSpPr>
          <p:grpSpPr bwMode="auto">
            <a:xfrm>
              <a:off x="6718300" y="4865652"/>
              <a:ext cx="803275" cy="771525"/>
              <a:chOff x="-44" y="1473"/>
              <a:chExt cx="981" cy="1105"/>
            </a:xfrm>
          </p:grpSpPr>
          <p:pic>
            <p:nvPicPr>
              <p:cNvPr id="755" name="Picture 187" descr="desktop_computer_stylized_medium">
                <a:extLst>
                  <a:ext uri="{FF2B5EF4-FFF2-40B4-BE49-F238E27FC236}">
                    <a16:creationId xmlns:a16="http://schemas.microsoft.com/office/drawing/2014/main" id="{F7F3CEF1-4AEE-174D-A7EB-35D5923CD4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6" name="Freeform 188">
                <a:extLst>
                  <a:ext uri="{FF2B5EF4-FFF2-40B4-BE49-F238E27FC236}">
                    <a16:creationId xmlns:a16="http://schemas.microsoft.com/office/drawing/2014/main" id="{092BEB98-510F-A54D-8396-7B8E24FE092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grpSp>
        <p:nvGrpSpPr>
          <p:cNvPr id="4" name="Group 3">
            <a:extLst>
              <a:ext uri="{FF2B5EF4-FFF2-40B4-BE49-F238E27FC236}">
                <a16:creationId xmlns:a16="http://schemas.microsoft.com/office/drawing/2014/main" id="{3E66D11C-2FA6-994B-8F41-1BCDD73182B5}"/>
              </a:ext>
            </a:extLst>
          </p:cNvPr>
          <p:cNvGrpSpPr/>
          <p:nvPr/>
        </p:nvGrpSpPr>
        <p:grpSpPr>
          <a:xfrm>
            <a:off x="6423336" y="1491893"/>
            <a:ext cx="4706682" cy="4114800"/>
            <a:chOff x="877941" y="1593850"/>
            <a:chExt cx="4706682" cy="4114800"/>
          </a:xfrm>
        </p:grpSpPr>
        <p:sp>
          <p:nvSpPr>
            <p:cNvPr id="648" name="Rectangle 523">
              <a:extLst>
                <a:ext uri="{FF2B5EF4-FFF2-40B4-BE49-F238E27FC236}">
                  <a16:creationId xmlns:a16="http://schemas.microsoft.com/office/drawing/2014/main" id="{17573379-BEF3-6842-92C8-C7C11E0F12A1}"/>
                </a:ext>
              </a:extLst>
            </p:cNvPr>
            <p:cNvSpPr txBox="1">
              <a:spLocks noChangeArrowheads="1"/>
            </p:cNvSpPr>
            <p:nvPr/>
          </p:nvSpPr>
          <p:spPr bwMode="auto">
            <a:xfrm>
              <a:off x="877941" y="1593850"/>
              <a:ext cx="452273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0"/>
                </a:buClr>
                <a:buSzPct val="100000"/>
                <a:buFont typeface="Wingdings" pitchFamily="2" charset="2"/>
                <a:buChar char="§"/>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0"/>
                </a:buClr>
                <a:buFont typeface="Arial" panose="020B0604020202020204" pitchFamily="34" charset="0"/>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a:lstStyle>
            <a:p>
              <a:pPr marL="342900" marR="0" lvl="0" indent="-342900" algn="l" defTabSz="914400" rtl="0" eaLnBrk="1" fontAlgn="base" latinLnBrk="0" hangingPunct="1">
                <a:lnSpc>
                  <a:spcPct val="85000"/>
                </a:lnSpc>
                <a:spcBef>
                  <a:spcPct val="20000"/>
                </a:spcBef>
                <a:spcAft>
                  <a:spcPct val="0"/>
                </a:spcAft>
                <a:buClr>
                  <a:srgbClr val="000090"/>
                </a:buClr>
                <a:buSzPct val="100000"/>
                <a:buFont typeface="Wingdings" pitchFamily="2" charset="2"/>
                <a:buChar char="§"/>
                <a:tabLst/>
                <a:defRPr/>
              </a:pP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per-connection end-end throughput: </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,R/10)</a:t>
              </a:r>
            </a:p>
            <a:p>
              <a:pPr marL="342900" marR="0" lvl="0" indent="-342900" algn="l" defTabSz="914400" rtl="0" eaLnBrk="1" fontAlgn="base" latinLnBrk="0" hangingPunct="1">
                <a:lnSpc>
                  <a:spcPct val="85000"/>
                </a:lnSpc>
                <a:spcBef>
                  <a:spcPct val="20000"/>
                </a:spcBef>
                <a:spcAft>
                  <a:spcPct val="0"/>
                </a:spcAft>
                <a:buClr>
                  <a:srgbClr val="000090"/>
                </a:buClr>
                <a:buSzPct val="100000"/>
                <a:buFont typeface="Wingdings" pitchFamily="2" charset="2"/>
                <a:buChar char="§"/>
                <a:tabLst/>
                <a:defRPr/>
              </a:pP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 practice: </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or </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is often bottleneck</a:t>
              </a:r>
            </a:p>
          </p:txBody>
        </p:sp>
        <p:sp>
          <p:nvSpPr>
            <p:cNvPr id="757" name="TextBox 1">
              <a:extLst>
                <a:ext uri="{FF2B5EF4-FFF2-40B4-BE49-F238E27FC236}">
                  <a16:creationId xmlns:a16="http://schemas.microsoft.com/office/drawing/2014/main" id="{DA9B1A1A-980B-A04A-99EA-7721056B3929}"/>
                </a:ext>
              </a:extLst>
            </p:cNvPr>
            <p:cNvSpPr txBox="1">
              <a:spLocks noChangeArrowheads="1"/>
            </p:cNvSpPr>
            <p:nvPr/>
          </p:nvSpPr>
          <p:spPr bwMode="auto">
            <a:xfrm>
              <a:off x="1077710" y="4985599"/>
              <a:ext cx="45069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rPr>
                <a:t>* Check out the online interactive exercises for more examples: h</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rPr>
                <a:t>ttp://gaia.cs.umass.edu/kurose_ross/</a:t>
              </a:r>
            </a:p>
          </p:txBody>
        </p:sp>
      </p:grpSp>
      <p:sp>
        <p:nvSpPr>
          <p:cNvPr id="161" name="Slide Number Placeholder 5">
            <a:extLst>
              <a:ext uri="{FF2B5EF4-FFF2-40B4-BE49-F238E27FC236}">
                <a16:creationId xmlns:a16="http://schemas.microsoft.com/office/drawing/2014/main" id="{B3D70443-F3EE-CE47-AEBC-12DE161B9412}"/>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17</a:t>
            </a:fld>
            <a:endParaRPr lang="en-US" dirty="0"/>
          </a:p>
        </p:txBody>
      </p:sp>
      <p:sp>
        <p:nvSpPr>
          <p:cNvPr id="5" name="TextBox 4">
            <a:extLst>
              <a:ext uri="{FF2B5EF4-FFF2-40B4-BE49-F238E27FC236}">
                <a16:creationId xmlns:a16="http://schemas.microsoft.com/office/drawing/2014/main" id="{B93494E6-9E57-C6FF-B766-7E30BC6D7AF1}"/>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1289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508B-209C-4C85-5E1B-AC2C4012066A}"/>
              </a:ext>
            </a:extLst>
          </p:cNvPr>
          <p:cNvSpPr>
            <a:spLocks noGrp="1"/>
          </p:cNvSpPr>
          <p:nvPr>
            <p:ph type="title"/>
          </p:nvPr>
        </p:nvSpPr>
        <p:spPr/>
        <p:txBody>
          <a:bodyPr/>
          <a:lstStyle/>
          <a:p>
            <a:r>
              <a:rPr lang="en-GB" dirty="0"/>
              <a:t>Additional Questions</a:t>
            </a:r>
            <a:endParaRPr lang="en-SE" dirty="0"/>
          </a:p>
        </p:txBody>
      </p:sp>
      <p:sp>
        <p:nvSpPr>
          <p:cNvPr id="3" name="Content Placeholder 2">
            <a:extLst>
              <a:ext uri="{FF2B5EF4-FFF2-40B4-BE49-F238E27FC236}">
                <a16:creationId xmlns:a16="http://schemas.microsoft.com/office/drawing/2014/main" id="{A4ADB5AD-DC2F-724A-46CA-4ADF02EB018D}"/>
              </a:ext>
            </a:extLst>
          </p:cNvPr>
          <p:cNvSpPr>
            <a:spLocks noGrp="1"/>
          </p:cNvSpPr>
          <p:nvPr>
            <p:ph sz="half" idx="1"/>
          </p:nvPr>
        </p:nvSpPr>
        <p:spPr>
          <a:xfrm>
            <a:off x="838200" y="1825625"/>
            <a:ext cx="10515600" cy="4351338"/>
          </a:xfrm>
        </p:spPr>
        <p:txBody>
          <a:bodyPr/>
          <a:lstStyle/>
          <a:p>
            <a:r>
              <a:rPr lang="en-GB" dirty="0">
                <a:hlinkClick r:id="rId2"/>
              </a:rPr>
              <a:t>https://gaia.cs.umass.edu/kurose_ross/interactive/</a:t>
            </a:r>
            <a:r>
              <a:rPr lang="en-GB" dirty="0"/>
              <a:t> </a:t>
            </a:r>
            <a:endParaRPr lang="en-SE" dirty="0"/>
          </a:p>
        </p:txBody>
      </p:sp>
      <p:sp>
        <p:nvSpPr>
          <p:cNvPr id="5" name="Slide Number Placeholder 4">
            <a:extLst>
              <a:ext uri="{FF2B5EF4-FFF2-40B4-BE49-F238E27FC236}">
                <a16:creationId xmlns:a16="http://schemas.microsoft.com/office/drawing/2014/main" id="{0C18DB3B-C45C-9428-C815-7727B76230C0}"/>
              </a:ext>
            </a:extLst>
          </p:cNvPr>
          <p:cNvSpPr>
            <a:spLocks noGrp="1"/>
          </p:cNvSpPr>
          <p:nvPr>
            <p:ph type="sldNum" sz="quarter" idx="4"/>
          </p:nvPr>
        </p:nvSpPr>
        <p:spPr/>
        <p:txBody>
          <a:bodyPr/>
          <a:lstStyle/>
          <a:p>
            <a:r>
              <a:rPr lang="en-US"/>
              <a:t>Introduction: 1-</a:t>
            </a:r>
            <a:fld id="{C4204591-24BD-A542-B9D5-F8D8A88D2FEE}" type="slidenum">
              <a:rPr lang="en-US" smtClean="0"/>
              <a:pPr/>
              <a:t>18</a:t>
            </a:fld>
            <a:endParaRPr lang="en-US" dirty="0"/>
          </a:p>
        </p:txBody>
      </p:sp>
    </p:spTree>
    <p:extLst>
      <p:ext uri="{BB962C8B-B14F-4D97-AF65-F5344CB8AC3E}">
        <p14:creationId xmlns:p14="http://schemas.microsoft.com/office/powerpoint/2010/main" val="318410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1: roadmap</a:t>
            </a:r>
            <a:endParaRPr lang="en-US" dirty="0"/>
          </a:p>
        </p:txBody>
      </p:sp>
      <p:sp>
        <p:nvSpPr>
          <p:cNvPr id="6" name="Slide Number Placeholder 5">
            <a:extLst>
              <a:ext uri="{FF2B5EF4-FFF2-40B4-BE49-F238E27FC236}">
                <a16:creationId xmlns:a16="http://schemas.microsoft.com/office/drawing/2014/main" id="{5C89035B-463A-1E40-A130-AE9AA3E37667}"/>
              </a:ext>
            </a:extLst>
          </p:cNvPr>
          <p:cNvSpPr>
            <a:spLocks noGrp="1"/>
          </p:cNvSpPr>
          <p:nvPr>
            <p:ph type="sldNum" sz="quarter" idx="4"/>
          </p:nvPr>
        </p:nvSpPr>
        <p:spPr/>
        <p:txBody>
          <a:bodyPr/>
          <a:lstStyle/>
          <a:p>
            <a:r>
              <a:rPr lang="en-US" dirty="0"/>
              <a:t>Introduction: 1-</a:t>
            </a:r>
            <a:fld id="{C4204591-24BD-A542-B9D5-F8D8A88D2FEE}" type="slidenum">
              <a:rPr lang="en-US" smtClean="0"/>
              <a:pPr/>
              <a:t>19</a:t>
            </a:fld>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414011"/>
            <a:ext cx="6618109" cy="5029078"/>
          </a:xfrm>
        </p:spPr>
        <p:txBody>
          <a:bodyPr>
            <a:normAutofit lnSpcReduction="10000"/>
          </a:bodyPr>
          <a:lstStyle/>
          <a:p>
            <a:pPr marL="403225" indent="-285750" eaLnBrk="1" hangingPunct="1">
              <a:spcBef>
                <a:spcPts val="800"/>
              </a:spcBef>
              <a:buClr>
                <a:schemeClr val="bg1">
                  <a:lumMod val="75000"/>
                </a:schemeClr>
              </a:buClr>
            </a:pPr>
            <a:r>
              <a:rPr lang="en-US" altLang="en-US" sz="3200" dirty="0">
                <a:solidFill>
                  <a:schemeClr val="bg1">
                    <a:lumMod val="65000"/>
                  </a:schemeClr>
                </a:solidFill>
                <a:latin typeface="Calibri" panose="020F0502020204030204" pitchFamily="34" charset="0"/>
                <a:cs typeface="Calibri" panose="020F0502020204030204" pitchFamily="34" charset="0"/>
              </a:rPr>
              <a:t>What </a:t>
            </a:r>
            <a:r>
              <a:rPr lang="en-US" altLang="en-US" sz="3200" i="1" dirty="0">
                <a:solidFill>
                  <a:schemeClr val="bg1">
                    <a:lumMod val="65000"/>
                  </a:schemeClr>
                </a:solidFill>
                <a:latin typeface="Calibri" panose="020F0502020204030204" pitchFamily="34" charset="0"/>
                <a:cs typeface="Calibri" panose="020F0502020204030204" pitchFamily="34" charset="0"/>
              </a:rPr>
              <a:t>is</a:t>
            </a:r>
            <a:r>
              <a:rPr lang="en-US" altLang="ja-JP" sz="3200" dirty="0">
                <a:solidFill>
                  <a:schemeClr val="bg1">
                    <a:lumMod val="65000"/>
                  </a:schemeClr>
                </a:solidFill>
                <a:latin typeface="Calibri" panose="020F0502020204030204" pitchFamily="34" charset="0"/>
                <a:cs typeface="Calibri" panose="020F0502020204030204" pitchFamily="34" charset="0"/>
              </a:rPr>
              <a:t> the Internet?</a:t>
            </a:r>
          </a:p>
          <a:p>
            <a:pPr marL="403225" indent="-285750" eaLnBrk="1" hangingPunct="1">
              <a:spcBef>
                <a:spcPts val="800"/>
              </a:spcBef>
              <a:buClr>
                <a:schemeClr val="bg1">
                  <a:lumMod val="75000"/>
                </a:schemeClr>
              </a:buClr>
            </a:pPr>
            <a:r>
              <a:rPr lang="en-US" altLang="en-US" sz="3200" dirty="0">
                <a:solidFill>
                  <a:schemeClr val="bg1">
                    <a:lumMod val="65000"/>
                  </a:schemeClr>
                </a:solidFill>
                <a:latin typeface="Calibri" panose="020F0502020204030204" pitchFamily="34" charset="0"/>
                <a:cs typeface="Calibri" panose="020F0502020204030204" pitchFamily="34" charset="0"/>
              </a:rPr>
              <a:t>What</a:t>
            </a:r>
            <a:r>
              <a:rPr lang="en-US" altLang="en-US" sz="3200" i="1" dirty="0">
                <a:solidFill>
                  <a:schemeClr val="bg1">
                    <a:lumMod val="65000"/>
                  </a:schemeClr>
                </a:solidFill>
                <a:latin typeface="Calibri" panose="020F0502020204030204" pitchFamily="34" charset="0"/>
                <a:cs typeface="Calibri" panose="020F0502020204030204" pitchFamily="34" charset="0"/>
              </a:rPr>
              <a:t> is </a:t>
            </a:r>
            <a:r>
              <a:rPr lang="en-US" altLang="ja-JP" sz="3200" dirty="0">
                <a:solidFill>
                  <a:schemeClr val="bg1">
                    <a:lumMod val="65000"/>
                  </a:schemeClr>
                </a:solidFill>
                <a:latin typeface="Calibri" panose="020F0502020204030204" pitchFamily="34" charset="0"/>
                <a:cs typeface="Calibri" panose="020F0502020204030204" pitchFamily="34" charset="0"/>
              </a:rPr>
              <a:t>a protocol?</a:t>
            </a:r>
          </a:p>
          <a:p>
            <a:pPr marL="403225" indent="-285750" eaLnBrk="1" hangingPunct="1">
              <a:spcBef>
                <a:spcPts val="800"/>
              </a:spcBef>
              <a:buClr>
                <a:schemeClr val="bg1">
                  <a:lumMod val="75000"/>
                </a:schemeClr>
              </a:buClr>
            </a:pPr>
            <a:r>
              <a:rPr lang="en-US" altLang="en-US" sz="3200" dirty="0">
                <a:solidFill>
                  <a:schemeClr val="bg1">
                    <a:lumMod val="75000"/>
                  </a:schemeClr>
                </a:solidFill>
                <a:latin typeface="Calibri" panose="020F0502020204030204" pitchFamily="34" charset="0"/>
                <a:cs typeface="Calibri" panose="020F0502020204030204" pitchFamily="34" charset="0"/>
              </a:rPr>
              <a:t>Network edge: hosts, access network, physical media</a:t>
            </a:r>
          </a:p>
          <a:p>
            <a:pPr marL="403225" indent="-285750" eaLnBrk="1" hangingPunct="1">
              <a:spcBef>
                <a:spcPts val="800"/>
              </a:spcBef>
              <a:buClr>
                <a:schemeClr val="bg1">
                  <a:lumMod val="85000"/>
                </a:schemeClr>
              </a:buClr>
            </a:pPr>
            <a:r>
              <a:rPr lang="en-US" altLang="en-US" sz="3200" dirty="0">
                <a:solidFill>
                  <a:schemeClr val="bg1">
                    <a:lumMod val="75000"/>
                  </a:schemeClr>
                </a:solidFill>
                <a:latin typeface="Calibri" panose="020F0502020204030204" pitchFamily="34" charset="0"/>
                <a:cs typeface="Calibri" panose="020F0502020204030204" pitchFamily="34" charset="0"/>
              </a:rPr>
              <a:t>Network core: packet/circuit switching, internet structure</a:t>
            </a:r>
          </a:p>
          <a:p>
            <a:pPr marL="403225" indent="-285750" eaLnBrk="1" hangingPunct="1">
              <a:spcBef>
                <a:spcPts val="800"/>
              </a:spcBef>
              <a:buClr>
                <a:schemeClr val="bg1">
                  <a:lumMod val="75000"/>
                </a:schemeClr>
              </a:buClr>
            </a:pPr>
            <a:r>
              <a:rPr lang="en-US" altLang="en-US" sz="3200" dirty="0">
                <a:solidFill>
                  <a:schemeClr val="bg1">
                    <a:lumMod val="75000"/>
                  </a:schemeClr>
                </a:solidFill>
                <a:latin typeface="Calibri" panose="020F0502020204030204" pitchFamily="34" charset="0"/>
                <a:cs typeface="Calibri" panose="020F0502020204030204" pitchFamily="34" charset="0"/>
              </a:rPr>
              <a:t>Performance: loss, delay, throughput</a:t>
            </a:r>
          </a:p>
          <a:p>
            <a:pPr marL="403225" indent="-285750" eaLnBrk="1" hangingPunct="1">
              <a:spcBef>
                <a:spcPts val="800"/>
              </a:spcBef>
              <a:buClr>
                <a:srgbClr val="0000A8"/>
              </a:buClr>
            </a:pPr>
            <a:r>
              <a:rPr lang="en-US" altLang="en-US" sz="3200" dirty="0">
                <a:latin typeface="Calibri" panose="020F0502020204030204" pitchFamily="34" charset="0"/>
                <a:cs typeface="Calibri" panose="020F0502020204030204" pitchFamily="34" charset="0"/>
              </a:rPr>
              <a:t>Security</a:t>
            </a:r>
          </a:p>
          <a:p>
            <a:pPr marL="403225" indent="-285750">
              <a:spcBef>
                <a:spcPts val="800"/>
              </a:spcBef>
              <a:buClr>
                <a:schemeClr val="bg1">
                  <a:lumMod val="75000"/>
                </a:schemeClr>
              </a:buClr>
            </a:pPr>
            <a:r>
              <a:rPr lang="en-US" altLang="en-US" sz="3200" dirty="0">
                <a:solidFill>
                  <a:schemeClr val="bg1">
                    <a:lumMod val="65000"/>
                  </a:schemeClr>
                </a:solidFill>
                <a:latin typeface="Calibri" panose="020F0502020204030204" pitchFamily="34" charset="0"/>
                <a:cs typeface="Calibri" panose="020F0502020204030204" pitchFamily="34" charset="0"/>
              </a:rPr>
              <a:t>Protocol layers, service models</a:t>
            </a:r>
          </a:p>
          <a:p>
            <a:pPr marL="403225" indent="-285750" eaLnBrk="1" hangingPunct="1">
              <a:spcBef>
                <a:spcPts val="800"/>
              </a:spcBef>
              <a:buClr>
                <a:schemeClr val="bg1">
                  <a:lumMod val="75000"/>
                </a:schemeClr>
              </a:buClr>
            </a:pPr>
            <a:endParaRPr lang="en-US" altLang="en-US" sz="3200" dirty="0">
              <a:solidFill>
                <a:schemeClr val="bg1">
                  <a:lumMod val="65000"/>
                </a:schemeClr>
              </a:solidFill>
              <a:latin typeface="Calibri" panose="020F0502020204030204" pitchFamily="34" charset="0"/>
              <a:cs typeface="Calibri" panose="020F0502020204030204" pitchFamily="34" charset="0"/>
            </a:endParaRPr>
          </a:p>
          <a:p>
            <a:pPr eaLnBrk="1" hangingPunct="1">
              <a:buFont typeface="Wingdings" panose="05000000000000000000" pitchFamily="2" charset="2"/>
              <a:buNone/>
            </a:pPr>
            <a:endParaRPr lang="en-US" altLang="en-US" sz="2400" dirty="0"/>
          </a:p>
        </p:txBody>
      </p:sp>
      <p:pic>
        <p:nvPicPr>
          <p:cNvPr id="7" name="Picture 6" descr="Kurose&amp;Ross 8th ed cover picture">
            <a:extLst>
              <a:ext uri="{FF2B5EF4-FFF2-40B4-BE49-F238E27FC236}">
                <a16:creationId xmlns:a16="http://schemas.microsoft.com/office/drawing/2014/main" id="{6FFC501E-6C14-2746-BB7D-C39018112FCE}"/>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3102436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1: roadmap</a:t>
            </a:r>
            <a:endParaRPr lang="en-US" dirty="0"/>
          </a:p>
        </p:txBody>
      </p:sp>
      <p:sp>
        <p:nvSpPr>
          <p:cNvPr id="6" name="Slide Number Placeholder 5">
            <a:extLst>
              <a:ext uri="{FF2B5EF4-FFF2-40B4-BE49-F238E27FC236}">
                <a16:creationId xmlns:a16="http://schemas.microsoft.com/office/drawing/2014/main" id="{5C89035B-463A-1E40-A130-AE9AA3E37667}"/>
              </a:ext>
            </a:extLst>
          </p:cNvPr>
          <p:cNvSpPr>
            <a:spLocks noGrp="1"/>
          </p:cNvSpPr>
          <p:nvPr>
            <p:ph type="sldNum" sz="quarter" idx="4"/>
          </p:nvPr>
        </p:nvSpPr>
        <p:spPr/>
        <p:txBody>
          <a:bodyPr/>
          <a:lstStyle/>
          <a:p>
            <a:r>
              <a:rPr lang="en-US" dirty="0"/>
              <a:t>Introduction: 1-</a:t>
            </a:r>
            <a:fld id="{C4204591-24BD-A542-B9D5-F8D8A88D2FEE}" type="slidenum">
              <a:rPr lang="en-US" smtClean="0"/>
              <a:pPr/>
              <a:t>2</a:t>
            </a:fld>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414011"/>
            <a:ext cx="6618109" cy="5029078"/>
          </a:xfrm>
        </p:spPr>
        <p:txBody>
          <a:bodyPr>
            <a:normAutofit lnSpcReduction="10000"/>
          </a:bodyPr>
          <a:lstStyle/>
          <a:p>
            <a:pPr marL="403225" indent="-285750" eaLnBrk="1" hangingPunct="1">
              <a:spcBef>
                <a:spcPts val="800"/>
              </a:spcBef>
              <a:buClr>
                <a:schemeClr val="bg1">
                  <a:lumMod val="75000"/>
                </a:schemeClr>
              </a:buClr>
            </a:pPr>
            <a:r>
              <a:rPr lang="en-US" altLang="en-US" sz="3200" dirty="0">
                <a:solidFill>
                  <a:schemeClr val="bg1">
                    <a:lumMod val="65000"/>
                  </a:schemeClr>
                </a:solidFill>
                <a:latin typeface="Calibri" panose="020F0502020204030204" pitchFamily="34" charset="0"/>
                <a:cs typeface="Calibri" panose="020F0502020204030204" pitchFamily="34" charset="0"/>
              </a:rPr>
              <a:t>What </a:t>
            </a:r>
            <a:r>
              <a:rPr lang="en-US" altLang="en-US" sz="3200" i="1" dirty="0">
                <a:solidFill>
                  <a:schemeClr val="bg1">
                    <a:lumMod val="65000"/>
                  </a:schemeClr>
                </a:solidFill>
                <a:latin typeface="Calibri" panose="020F0502020204030204" pitchFamily="34" charset="0"/>
                <a:cs typeface="Calibri" panose="020F0502020204030204" pitchFamily="34" charset="0"/>
              </a:rPr>
              <a:t>is</a:t>
            </a:r>
            <a:r>
              <a:rPr lang="en-US" altLang="ja-JP" sz="3200" dirty="0">
                <a:solidFill>
                  <a:schemeClr val="bg1">
                    <a:lumMod val="65000"/>
                  </a:schemeClr>
                </a:solidFill>
                <a:latin typeface="Calibri" panose="020F0502020204030204" pitchFamily="34" charset="0"/>
                <a:cs typeface="Calibri" panose="020F0502020204030204" pitchFamily="34" charset="0"/>
              </a:rPr>
              <a:t> the Internet?</a:t>
            </a:r>
          </a:p>
          <a:p>
            <a:pPr marL="403225" indent="-285750" eaLnBrk="1" hangingPunct="1">
              <a:spcBef>
                <a:spcPts val="800"/>
              </a:spcBef>
              <a:buClr>
                <a:schemeClr val="bg1">
                  <a:lumMod val="75000"/>
                </a:schemeClr>
              </a:buClr>
            </a:pPr>
            <a:r>
              <a:rPr lang="en-US" altLang="en-US" sz="3200" dirty="0">
                <a:solidFill>
                  <a:schemeClr val="bg1">
                    <a:lumMod val="65000"/>
                  </a:schemeClr>
                </a:solidFill>
                <a:latin typeface="Calibri" panose="020F0502020204030204" pitchFamily="34" charset="0"/>
                <a:cs typeface="Calibri" panose="020F0502020204030204" pitchFamily="34" charset="0"/>
              </a:rPr>
              <a:t>What</a:t>
            </a:r>
            <a:r>
              <a:rPr lang="en-US" altLang="en-US" sz="3200" i="1" dirty="0">
                <a:solidFill>
                  <a:schemeClr val="bg1">
                    <a:lumMod val="65000"/>
                  </a:schemeClr>
                </a:solidFill>
                <a:latin typeface="Calibri" panose="020F0502020204030204" pitchFamily="34" charset="0"/>
                <a:cs typeface="Calibri" panose="020F0502020204030204" pitchFamily="34" charset="0"/>
              </a:rPr>
              <a:t> is </a:t>
            </a:r>
            <a:r>
              <a:rPr lang="en-US" altLang="ja-JP" sz="3200" dirty="0">
                <a:solidFill>
                  <a:schemeClr val="bg1">
                    <a:lumMod val="65000"/>
                  </a:schemeClr>
                </a:solidFill>
                <a:latin typeface="Calibri" panose="020F0502020204030204" pitchFamily="34" charset="0"/>
                <a:cs typeface="Calibri" panose="020F0502020204030204" pitchFamily="34" charset="0"/>
              </a:rPr>
              <a:t>a protocol?</a:t>
            </a:r>
          </a:p>
          <a:p>
            <a:pPr marL="403225" indent="-285750" eaLnBrk="1" hangingPunct="1">
              <a:spcBef>
                <a:spcPts val="800"/>
              </a:spcBef>
              <a:buClr>
                <a:schemeClr val="bg1">
                  <a:lumMod val="75000"/>
                </a:schemeClr>
              </a:buClr>
            </a:pPr>
            <a:r>
              <a:rPr lang="en-US" altLang="en-US" sz="3200" dirty="0">
                <a:solidFill>
                  <a:schemeClr val="bg1">
                    <a:lumMod val="75000"/>
                  </a:schemeClr>
                </a:solidFill>
                <a:latin typeface="Calibri" panose="020F0502020204030204" pitchFamily="34" charset="0"/>
                <a:cs typeface="Calibri" panose="020F0502020204030204" pitchFamily="34" charset="0"/>
              </a:rPr>
              <a:t>Network edge: hosts, access network, physical media</a:t>
            </a:r>
          </a:p>
          <a:p>
            <a:pPr marL="403225" indent="-285750" eaLnBrk="1" hangingPunct="1">
              <a:spcBef>
                <a:spcPts val="800"/>
              </a:spcBef>
              <a:buClr>
                <a:schemeClr val="bg1">
                  <a:lumMod val="85000"/>
                </a:schemeClr>
              </a:buClr>
            </a:pPr>
            <a:r>
              <a:rPr lang="en-US" altLang="en-US" sz="3200" dirty="0">
                <a:solidFill>
                  <a:schemeClr val="bg1">
                    <a:lumMod val="75000"/>
                  </a:schemeClr>
                </a:solidFill>
                <a:latin typeface="Calibri" panose="020F0502020204030204" pitchFamily="34" charset="0"/>
                <a:cs typeface="Calibri" panose="020F0502020204030204" pitchFamily="34" charset="0"/>
              </a:rPr>
              <a:t>Network core: packet/circuit switching, internet structure</a:t>
            </a:r>
          </a:p>
          <a:p>
            <a:pPr marL="403225" indent="-285750" eaLnBrk="1" hangingPunct="1">
              <a:spcBef>
                <a:spcPts val="800"/>
              </a:spcBef>
              <a:buClr>
                <a:srgbClr val="0000A8"/>
              </a:buClr>
            </a:pPr>
            <a:r>
              <a:rPr lang="en-US" altLang="en-US" sz="3200" dirty="0">
                <a:latin typeface="Calibri" panose="020F0502020204030204" pitchFamily="34" charset="0"/>
                <a:cs typeface="Calibri" panose="020F0502020204030204" pitchFamily="34" charset="0"/>
              </a:rPr>
              <a:t>Performance: loss, delay, throughput</a:t>
            </a:r>
          </a:p>
          <a:p>
            <a:pPr marL="403225" indent="-285750" eaLnBrk="1" hangingPunct="1">
              <a:spcBef>
                <a:spcPts val="800"/>
              </a:spcBef>
              <a:buClr>
                <a:schemeClr val="bg1">
                  <a:lumMod val="75000"/>
                </a:schemeClr>
              </a:buClr>
            </a:pPr>
            <a:r>
              <a:rPr lang="en-US" altLang="en-US" sz="3200" dirty="0">
                <a:solidFill>
                  <a:schemeClr val="bg1">
                    <a:lumMod val="65000"/>
                  </a:schemeClr>
                </a:solidFill>
                <a:latin typeface="Calibri" panose="020F0502020204030204" pitchFamily="34" charset="0"/>
                <a:cs typeface="Calibri" panose="020F0502020204030204" pitchFamily="34" charset="0"/>
              </a:rPr>
              <a:t>Security</a:t>
            </a:r>
          </a:p>
          <a:p>
            <a:pPr marL="403225" indent="-285750" eaLnBrk="1" hangingPunct="1">
              <a:spcBef>
                <a:spcPts val="800"/>
              </a:spcBef>
              <a:buClr>
                <a:schemeClr val="bg1">
                  <a:lumMod val="75000"/>
                </a:schemeClr>
              </a:buClr>
            </a:pPr>
            <a:r>
              <a:rPr lang="en-US" altLang="en-US" sz="3200" dirty="0">
                <a:solidFill>
                  <a:schemeClr val="bg1">
                    <a:lumMod val="65000"/>
                  </a:schemeClr>
                </a:solidFill>
                <a:latin typeface="Calibri" panose="020F0502020204030204" pitchFamily="34" charset="0"/>
                <a:cs typeface="Calibri" panose="020F0502020204030204" pitchFamily="34" charset="0"/>
              </a:rPr>
              <a:t>Protocol layers, service models</a:t>
            </a:r>
          </a:p>
          <a:p>
            <a:pPr marL="403225" indent="-285750" eaLnBrk="1" hangingPunct="1">
              <a:spcBef>
                <a:spcPts val="800"/>
              </a:spcBef>
              <a:buClr>
                <a:schemeClr val="bg1">
                  <a:lumMod val="75000"/>
                </a:schemeClr>
              </a:buClr>
            </a:pPr>
            <a:endParaRPr lang="en-US" altLang="en-US" sz="3200" dirty="0">
              <a:solidFill>
                <a:schemeClr val="bg1">
                  <a:lumMod val="65000"/>
                </a:schemeClr>
              </a:solidFill>
              <a:latin typeface="Calibri" panose="020F0502020204030204" pitchFamily="34" charset="0"/>
              <a:cs typeface="Calibri" panose="020F0502020204030204" pitchFamily="34" charset="0"/>
            </a:endParaRPr>
          </a:p>
          <a:p>
            <a:pPr eaLnBrk="1" hangingPunct="1">
              <a:buFont typeface="Wingdings" panose="05000000000000000000" pitchFamily="2" charset="2"/>
              <a:buNone/>
            </a:pPr>
            <a:endParaRPr lang="en-US" altLang="en-US" sz="2400" dirty="0"/>
          </a:p>
        </p:txBody>
      </p:sp>
      <p:pic>
        <p:nvPicPr>
          <p:cNvPr id="7" name="Picture 6" descr="Kurose&amp;Ross 8th ed cover picture">
            <a:extLst>
              <a:ext uri="{FF2B5EF4-FFF2-40B4-BE49-F238E27FC236}">
                <a16:creationId xmlns:a16="http://schemas.microsoft.com/office/drawing/2014/main" id="{449A3FFD-17A5-3548-87D2-0D98917E9FFF}"/>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470786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Network security</a:t>
            </a:r>
            <a:endParaRPr lang="en-US" sz="4400" dirty="0"/>
          </a:p>
        </p:txBody>
      </p:sp>
      <p:sp>
        <p:nvSpPr>
          <p:cNvPr id="17" name="Rectangle 5">
            <a:extLst>
              <a:ext uri="{FF2B5EF4-FFF2-40B4-BE49-F238E27FC236}">
                <a16:creationId xmlns:a16="http://schemas.microsoft.com/office/drawing/2014/main" id="{921D3CC3-7FC4-4346-86E8-F841A7674F2D}"/>
              </a:ext>
            </a:extLst>
          </p:cNvPr>
          <p:cNvSpPr txBox="1">
            <a:spLocks noChangeArrowheads="1"/>
          </p:cNvSpPr>
          <p:nvPr/>
        </p:nvSpPr>
        <p:spPr>
          <a:xfrm>
            <a:off x="980180" y="1520385"/>
            <a:ext cx="10342830" cy="492270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indent="-287338"/>
            <a:r>
              <a:rPr lang="en-US" altLang="en-US" sz="3200" dirty="0">
                <a:solidFill>
                  <a:srgbClr val="C00000"/>
                </a:solidFill>
                <a:ea typeface="ＭＳ Ｐゴシック" panose="020B0600070205080204" pitchFamily="34" charset="-128"/>
              </a:rPr>
              <a:t>Internet not originally designed with (much) security in mind</a:t>
            </a:r>
          </a:p>
          <a:p>
            <a:pPr marL="682625" lvl="1" indent="-225425"/>
            <a:r>
              <a:rPr lang="en-US" altLang="en-US" sz="2800" i="1" dirty="0">
                <a:ea typeface="Arial" panose="020B0604020202020204" pitchFamily="34" charset="0"/>
              </a:rPr>
              <a:t>original vision:</a:t>
            </a:r>
            <a:r>
              <a:rPr lang="en-US" altLang="en-US" sz="2800" dirty="0">
                <a:ea typeface="Arial" panose="020B0604020202020204" pitchFamily="34" charset="0"/>
              </a:rPr>
              <a:t> </a:t>
            </a:r>
            <a:r>
              <a:rPr lang="en-US" altLang="en-US" sz="2800" dirty="0">
                <a:ea typeface="ＭＳ Ｐゴシック" panose="020B0600070205080204" pitchFamily="34" charset="-128"/>
              </a:rPr>
              <a:t>“</a:t>
            </a:r>
            <a:r>
              <a:rPr lang="en-US" altLang="ja-JP" sz="2800" dirty="0">
                <a:ea typeface="ＭＳ Ｐゴシック" panose="020B0600070205080204" pitchFamily="34" charset="-128"/>
              </a:rPr>
              <a:t>a group of mutually trusting users attached to a transparent network” </a:t>
            </a:r>
            <a:r>
              <a:rPr lang="en-US" altLang="ja-JP" sz="2800" dirty="0">
                <a:ea typeface="ＭＳ Ｐゴシック" panose="020B0600070205080204" pitchFamily="34" charset="-128"/>
                <a:sym typeface="Wingdings" pitchFamily="2" charset="2"/>
              </a:rPr>
              <a:t></a:t>
            </a:r>
            <a:endParaRPr lang="en-US" altLang="ja-JP" sz="2800" dirty="0">
              <a:ea typeface="ＭＳ Ｐゴシック" panose="020B0600070205080204" pitchFamily="34" charset="-128"/>
            </a:endParaRPr>
          </a:p>
          <a:p>
            <a:pPr marL="682625" lvl="1" indent="-225425"/>
            <a:r>
              <a:rPr lang="en-US" altLang="en-US" sz="2800" dirty="0">
                <a:ea typeface="Arial" panose="020B0604020202020204" pitchFamily="34" charset="0"/>
              </a:rPr>
              <a:t>Internet protocol designers playing </a:t>
            </a:r>
            <a:r>
              <a:rPr lang="en-US" altLang="en-US" sz="2800" dirty="0">
                <a:ea typeface="ＭＳ Ｐゴシック" panose="020B0600070205080204" pitchFamily="34" charset="-128"/>
              </a:rPr>
              <a:t>“</a:t>
            </a:r>
            <a:r>
              <a:rPr lang="en-US" altLang="ja-JP" sz="2800" dirty="0">
                <a:ea typeface="ＭＳ Ｐゴシック" panose="020B0600070205080204" pitchFamily="34" charset="-128"/>
              </a:rPr>
              <a:t>catch-up”</a:t>
            </a:r>
          </a:p>
          <a:p>
            <a:pPr marL="682625" lvl="1" indent="-225425"/>
            <a:r>
              <a:rPr lang="en-US" altLang="en-US" sz="2800" dirty="0">
                <a:ea typeface="Arial" panose="020B0604020202020204" pitchFamily="34" charset="0"/>
              </a:rPr>
              <a:t>security considerations in all layers!</a:t>
            </a:r>
          </a:p>
          <a:p>
            <a:pPr marL="287338" indent="-287338"/>
            <a:r>
              <a:rPr lang="en-US" altLang="en-US" sz="3200" dirty="0">
                <a:solidFill>
                  <a:srgbClr val="C00000"/>
                </a:solidFill>
                <a:ea typeface="ＭＳ Ｐゴシック" panose="020B0600070205080204" pitchFamily="34" charset="-128"/>
              </a:rPr>
              <a:t>We now need to think about:</a:t>
            </a:r>
          </a:p>
          <a:p>
            <a:pPr marL="682625" lvl="1" indent="-225425"/>
            <a:r>
              <a:rPr lang="en-US" altLang="en-US" sz="2800" dirty="0">
                <a:ea typeface="Arial" panose="020B0604020202020204" pitchFamily="34" charset="0"/>
              </a:rPr>
              <a:t>how bad guys can attack computer networks</a:t>
            </a:r>
          </a:p>
          <a:p>
            <a:pPr marL="682625" lvl="1" indent="-225425"/>
            <a:r>
              <a:rPr lang="en-US" altLang="en-US" sz="2800" dirty="0">
                <a:ea typeface="Arial" panose="020B0604020202020204" pitchFamily="34" charset="0"/>
              </a:rPr>
              <a:t>how we can defend networks against attacks</a:t>
            </a:r>
          </a:p>
          <a:p>
            <a:pPr marL="682625" lvl="1" indent="-225425"/>
            <a:r>
              <a:rPr lang="en-US" altLang="en-US" sz="2800" dirty="0">
                <a:ea typeface="Arial" panose="020B0604020202020204" pitchFamily="34" charset="0"/>
              </a:rPr>
              <a:t>how to design architectures that are immune to attacks</a:t>
            </a:r>
          </a:p>
        </p:txBody>
      </p:sp>
      <p:sp>
        <p:nvSpPr>
          <p:cNvPr id="4" name="Slide Number Placeholder 5">
            <a:extLst>
              <a:ext uri="{FF2B5EF4-FFF2-40B4-BE49-F238E27FC236}">
                <a16:creationId xmlns:a16="http://schemas.microsoft.com/office/drawing/2014/main" id="{09B4D160-850D-7046-9248-6D0533F70855}"/>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20</a:t>
            </a:fld>
            <a:endParaRPr lang="en-US" dirty="0"/>
          </a:p>
        </p:txBody>
      </p:sp>
      <p:sp>
        <p:nvSpPr>
          <p:cNvPr id="3" name="TextBox 2">
            <a:extLst>
              <a:ext uri="{FF2B5EF4-FFF2-40B4-BE49-F238E27FC236}">
                <a16:creationId xmlns:a16="http://schemas.microsoft.com/office/drawing/2014/main" id="{1AF23AA1-1326-3A26-12F0-1879C6B42242}"/>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628723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xEl>
                                              <p:pRg st="4" end="4"/>
                                            </p:txEl>
                                          </p:spTgt>
                                        </p:tgtEl>
                                        <p:attrNameLst>
                                          <p:attrName>style.visibility</p:attrName>
                                        </p:attrNameLst>
                                      </p:cBhvr>
                                      <p:to>
                                        <p:strVal val="visible"/>
                                      </p:to>
                                    </p:set>
                                    <p:animEffect transition="in" filter="dissolve">
                                      <p:cBhvr>
                                        <p:cTn id="7" dur="500"/>
                                        <p:tgtEl>
                                          <p:spTgt spid="17">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7">
                                            <p:txEl>
                                              <p:pRg st="5" end="5"/>
                                            </p:txEl>
                                          </p:spTgt>
                                        </p:tgtEl>
                                        <p:attrNameLst>
                                          <p:attrName>style.visibility</p:attrName>
                                        </p:attrNameLst>
                                      </p:cBhvr>
                                      <p:to>
                                        <p:strVal val="visible"/>
                                      </p:to>
                                    </p:set>
                                    <p:animEffect transition="in" filter="dissolve">
                                      <p:cBhvr>
                                        <p:cTn id="10" dur="500"/>
                                        <p:tgtEl>
                                          <p:spTgt spid="17">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7">
                                            <p:txEl>
                                              <p:pRg st="6" end="6"/>
                                            </p:txEl>
                                          </p:spTgt>
                                        </p:tgtEl>
                                        <p:attrNameLst>
                                          <p:attrName>style.visibility</p:attrName>
                                        </p:attrNameLst>
                                      </p:cBhvr>
                                      <p:to>
                                        <p:strVal val="visible"/>
                                      </p:to>
                                    </p:set>
                                    <p:animEffect transition="in" filter="dissolve">
                                      <p:cBhvr>
                                        <p:cTn id="15" dur="500"/>
                                        <p:tgtEl>
                                          <p:spTgt spid="17">
                                            <p:txEl>
                                              <p:pRg st="6" end="6"/>
                                            </p:txEl>
                                          </p:spTgt>
                                        </p:tgtEl>
                                      </p:cBhvr>
                                    </p:animEffect>
                                  </p:childTnLst>
                                </p:cTn>
                              </p:par>
                            </p:childTnLst>
                          </p:cTn>
                        </p:par>
                        <p:par>
                          <p:cTn id="16" fill="hold">
                            <p:stCondLst>
                              <p:cond delay="500"/>
                            </p:stCondLst>
                            <p:childTnLst>
                              <p:par>
                                <p:cTn id="17" presetID="9" presetClass="entr" presetSubtype="0" fill="hold" nodeType="afterEffect">
                                  <p:stCondLst>
                                    <p:cond delay="0"/>
                                  </p:stCondLst>
                                  <p:childTnLst>
                                    <p:set>
                                      <p:cBhvr>
                                        <p:cTn id="18" dur="1" fill="hold">
                                          <p:stCondLst>
                                            <p:cond delay="0"/>
                                          </p:stCondLst>
                                        </p:cTn>
                                        <p:tgtEl>
                                          <p:spTgt spid="17">
                                            <p:txEl>
                                              <p:pRg st="7" end="7"/>
                                            </p:txEl>
                                          </p:spTgt>
                                        </p:tgtEl>
                                        <p:attrNameLst>
                                          <p:attrName>style.visibility</p:attrName>
                                        </p:attrNameLst>
                                      </p:cBhvr>
                                      <p:to>
                                        <p:strVal val="visible"/>
                                      </p:to>
                                    </p:set>
                                    <p:animEffect transition="in" filter="dissolve">
                                      <p:cBhvr>
                                        <p:cTn id="19" dur="500"/>
                                        <p:tgtEl>
                                          <p:spTgt spid="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Network security</a:t>
            </a:r>
            <a:endParaRPr lang="en-US" sz="4400" dirty="0"/>
          </a:p>
        </p:txBody>
      </p:sp>
      <p:sp>
        <p:nvSpPr>
          <p:cNvPr id="17" name="Rectangle 5">
            <a:extLst>
              <a:ext uri="{FF2B5EF4-FFF2-40B4-BE49-F238E27FC236}">
                <a16:creationId xmlns:a16="http://schemas.microsoft.com/office/drawing/2014/main" id="{921D3CC3-7FC4-4346-86E8-F841A7674F2D}"/>
              </a:ext>
            </a:extLst>
          </p:cNvPr>
          <p:cNvSpPr txBox="1">
            <a:spLocks noChangeArrowheads="1"/>
          </p:cNvSpPr>
          <p:nvPr/>
        </p:nvSpPr>
        <p:spPr>
          <a:xfrm>
            <a:off x="980180" y="1520385"/>
            <a:ext cx="10342830" cy="492270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Internet not originally designed with (much) security in mind</a:t>
            </a:r>
          </a:p>
          <a:p>
            <a:pPr marL="682625" marR="0" lvl="1" indent="-22542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original vision: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 group of mutually trusting users attached to a transparent network”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sym typeface="Wingdings" pitchFamily="2" charset="2"/>
              </a:rPr>
              <a:t></a:t>
            </a: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682625" marR="0" lvl="1" indent="-22542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Internet protocol designers playing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catch-up”</a:t>
            </a:r>
          </a:p>
          <a:p>
            <a:pPr marL="682625" marR="0" lvl="1" indent="-22542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security considerations in all layers!</a:t>
            </a:r>
          </a:p>
          <a:p>
            <a:pPr marL="28733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We now need to think about:</a:t>
            </a:r>
          </a:p>
          <a:p>
            <a:pPr marL="682625" marR="0" lvl="1" indent="-22542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how bad guys can attack computer networks</a:t>
            </a:r>
          </a:p>
          <a:p>
            <a:pPr marL="682625" marR="0" lvl="1" indent="-22542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how we can defend networks against attacks</a:t>
            </a:r>
          </a:p>
          <a:p>
            <a:pPr marL="682625" marR="0" lvl="1" indent="-22542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how to design architectures that are immune to attacks</a:t>
            </a:r>
          </a:p>
        </p:txBody>
      </p:sp>
      <p:sp>
        <p:nvSpPr>
          <p:cNvPr id="4" name="Slide Number Placeholder 5">
            <a:extLst>
              <a:ext uri="{FF2B5EF4-FFF2-40B4-BE49-F238E27FC236}">
                <a16:creationId xmlns:a16="http://schemas.microsoft.com/office/drawing/2014/main" id="{7AA05694-B336-D046-8E80-E33E16DD0456}"/>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21</a:t>
            </a:fld>
            <a:endParaRPr lang="en-US" dirty="0"/>
          </a:p>
        </p:txBody>
      </p:sp>
      <p:sp>
        <p:nvSpPr>
          <p:cNvPr id="3" name="TextBox 2">
            <a:extLst>
              <a:ext uri="{FF2B5EF4-FFF2-40B4-BE49-F238E27FC236}">
                <a16:creationId xmlns:a16="http://schemas.microsoft.com/office/drawing/2014/main" id="{83E8232C-6BF5-6E21-4ED8-BE3B66A0C582}"/>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22004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xEl>
                                              <p:pRg st="4" end="4"/>
                                            </p:txEl>
                                          </p:spTgt>
                                        </p:tgtEl>
                                        <p:attrNameLst>
                                          <p:attrName>style.visibility</p:attrName>
                                        </p:attrNameLst>
                                      </p:cBhvr>
                                      <p:to>
                                        <p:strVal val="visible"/>
                                      </p:to>
                                    </p:set>
                                    <p:animEffect transition="in" filter="dissolve">
                                      <p:cBhvr>
                                        <p:cTn id="7" dur="500"/>
                                        <p:tgtEl>
                                          <p:spTgt spid="17">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7">
                                            <p:txEl>
                                              <p:pRg st="5" end="5"/>
                                            </p:txEl>
                                          </p:spTgt>
                                        </p:tgtEl>
                                        <p:attrNameLst>
                                          <p:attrName>style.visibility</p:attrName>
                                        </p:attrNameLst>
                                      </p:cBhvr>
                                      <p:to>
                                        <p:strVal val="visible"/>
                                      </p:to>
                                    </p:set>
                                    <p:animEffect transition="in" filter="dissolve">
                                      <p:cBhvr>
                                        <p:cTn id="10" dur="500"/>
                                        <p:tgtEl>
                                          <p:spTgt spid="17">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7">
                                            <p:txEl>
                                              <p:pRg st="6" end="6"/>
                                            </p:txEl>
                                          </p:spTgt>
                                        </p:tgtEl>
                                        <p:attrNameLst>
                                          <p:attrName>style.visibility</p:attrName>
                                        </p:attrNameLst>
                                      </p:cBhvr>
                                      <p:to>
                                        <p:strVal val="visible"/>
                                      </p:to>
                                    </p:set>
                                    <p:animEffect transition="in" filter="dissolve">
                                      <p:cBhvr>
                                        <p:cTn id="15" dur="500"/>
                                        <p:tgtEl>
                                          <p:spTgt spid="17">
                                            <p:txEl>
                                              <p:pRg st="6" end="6"/>
                                            </p:txEl>
                                          </p:spTgt>
                                        </p:tgtEl>
                                      </p:cBhvr>
                                    </p:animEffect>
                                  </p:childTnLst>
                                </p:cTn>
                              </p:par>
                            </p:childTnLst>
                          </p:cTn>
                        </p:par>
                        <p:par>
                          <p:cTn id="16" fill="hold">
                            <p:stCondLst>
                              <p:cond delay="500"/>
                            </p:stCondLst>
                            <p:childTnLst>
                              <p:par>
                                <p:cTn id="17" presetID="9" presetClass="entr" presetSubtype="0" fill="hold" nodeType="afterEffect">
                                  <p:stCondLst>
                                    <p:cond delay="0"/>
                                  </p:stCondLst>
                                  <p:childTnLst>
                                    <p:set>
                                      <p:cBhvr>
                                        <p:cTn id="18" dur="1" fill="hold">
                                          <p:stCondLst>
                                            <p:cond delay="0"/>
                                          </p:stCondLst>
                                        </p:cTn>
                                        <p:tgtEl>
                                          <p:spTgt spid="17">
                                            <p:txEl>
                                              <p:pRg st="7" end="7"/>
                                            </p:txEl>
                                          </p:spTgt>
                                        </p:tgtEl>
                                        <p:attrNameLst>
                                          <p:attrName>style.visibility</p:attrName>
                                        </p:attrNameLst>
                                      </p:cBhvr>
                                      <p:to>
                                        <p:strVal val="visible"/>
                                      </p:to>
                                    </p:set>
                                    <p:animEffect transition="in" filter="dissolve">
                                      <p:cBhvr>
                                        <p:cTn id="19" dur="500"/>
                                        <p:tgtEl>
                                          <p:spTgt spid="1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Bad </a:t>
            </a:r>
            <a:r>
              <a:rPr lang="en-US" altLang="en-US" dirty="0">
                <a:ea typeface="ＭＳ Ｐゴシック" panose="020B0600070205080204" pitchFamily="34" charset="-128"/>
              </a:rPr>
              <a:t>g</a:t>
            </a:r>
            <a:r>
              <a:rPr lang="en-US" altLang="en-US" sz="4400" dirty="0">
                <a:ea typeface="ＭＳ Ｐゴシック" panose="020B0600070205080204" pitchFamily="34" charset="-128"/>
              </a:rPr>
              <a:t>uys: packet </a:t>
            </a:r>
            <a:r>
              <a:rPr lang="en-US" altLang="en-US" dirty="0">
                <a:ea typeface="ＭＳ Ｐゴシック" panose="020B0600070205080204" pitchFamily="34" charset="-128"/>
              </a:rPr>
              <a:t>i</a:t>
            </a:r>
            <a:r>
              <a:rPr lang="en-US" altLang="en-US" sz="4400" dirty="0">
                <a:ea typeface="ＭＳ Ｐゴシック" panose="020B0600070205080204" pitchFamily="34" charset="-128"/>
              </a:rPr>
              <a:t>nterception</a:t>
            </a:r>
            <a:endParaRPr lang="en-US" sz="4400" dirty="0"/>
          </a:p>
        </p:txBody>
      </p:sp>
      <p:sp>
        <p:nvSpPr>
          <p:cNvPr id="17" name="Rectangle 5">
            <a:extLst>
              <a:ext uri="{FF2B5EF4-FFF2-40B4-BE49-F238E27FC236}">
                <a16:creationId xmlns:a16="http://schemas.microsoft.com/office/drawing/2014/main" id="{921D3CC3-7FC4-4346-86E8-F841A7674F2D}"/>
              </a:ext>
            </a:extLst>
          </p:cNvPr>
          <p:cNvSpPr txBox="1">
            <a:spLocks noChangeArrowheads="1"/>
          </p:cNvSpPr>
          <p:nvPr/>
        </p:nvSpPr>
        <p:spPr>
          <a:xfrm>
            <a:off x="841312" y="1344535"/>
            <a:ext cx="10342830" cy="208446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packet “</a:t>
            </a:r>
            <a:r>
              <a:rPr kumimoji="0" lang="en-US" altLang="ja-JP"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sniffing”:</a:t>
            </a:r>
            <a:r>
              <a:rPr kumimoji="0" lang="en-US" altLang="ja-JP" sz="28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 </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broadcast media (shared Ethernet, wireless)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promiscuous network interface reads/records all packets (e.g., including passwords!) passing by</a:t>
            </a:r>
          </a:p>
        </p:txBody>
      </p:sp>
      <p:grpSp>
        <p:nvGrpSpPr>
          <p:cNvPr id="5" name="Group 90">
            <a:extLst>
              <a:ext uri="{FF2B5EF4-FFF2-40B4-BE49-F238E27FC236}">
                <a16:creationId xmlns:a16="http://schemas.microsoft.com/office/drawing/2014/main" id="{4B8B6454-D739-8246-8FD0-D07116C10D15}"/>
              </a:ext>
            </a:extLst>
          </p:cNvPr>
          <p:cNvGrpSpPr>
            <a:grpSpLocks/>
          </p:cNvGrpSpPr>
          <p:nvPr/>
        </p:nvGrpSpPr>
        <p:grpSpPr bwMode="auto">
          <a:xfrm flipH="1">
            <a:off x="5864103" y="3398264"/>
            <a:ext cx="735012" cy="681037"/>
            <a:chOff x="-44" y="1473"/>
            <a:chExt cx="981" cy="1105"/>
          </a:xfrm>
        </p:grpSpPr>
        <p:pic>
          <p:nvPicPr>
            <p:cNvPr id="7" name="Picture 91" descr="desktop_computer_stylized_medium">
              <a:extLst>
                <a:ext uri="{FF2B5EF4-FFF2-40B4-BE49-F238E27FC236}">
                  <a16:creationId xmlns:a16="http://schemas.microsoft.com/office/drawing/2014/main" id="{9D5E2D1E-EE9F-104B-B66B-CCD25447B8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92">
              <a:extLst>
                <a:ext uri="{FF2B5EF4-FFF2-40B4-BE49-F238E27FC236}">
                  <a16:creationId xmlns:a16="http://schemas.microsoft.com/office/drawing/2014/main" id="{B5AF61F7-8621-F54F-BE21-3743A44AEC3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9" name="Freeform 43">
            <a:extLst>
              <a:ext uri="{FF2B5EF4-FFF2-40B4-BE49-F238E27FC236}">
                <a16:creationId xmlns:a16="http://schemas.microsoft.com/office/drawing/2014/main" id="{4DB7420B-BEB3-FA46-87C6-F4E3D7CFB690}"/>
              </a:ext>
            </a:extLst>
          </p:cNvPr>
          <p:cNvSpPr>
            <a:spLocks/>
          </p:cNvSpPr>
          <p:nvPr/>
        </p:nvSpPr>
        <p:spPr bwMode="auto">
          <a:xfrm>
            <a:off x="3359028" y="4133276"/>
            <a:ext cx="4587875" cy="728663"/>
          </a:xfrm>
          <a:custGeom>
            <a:avLst/>
            <a:gdLst>
              <a:gd name="T0" fmla="*/ 2147483647 w 2620"/>
              <a:gd name="T1" fmla="*/ 0 h 459"/>
              <a:gd name="T2" fmla="*/ 0 w 2620"/>
              <a:gd name="T3" fmla="*/ 2147483647 h 459"/>
              <a:gd name="T4" fmla="*/ 2147483647 w 2620"/>
              <a:gd name="T5" fmla="*/ 2147483647 h 459"/>
              <a:gd name="T6" fmla="*/ 2147483647 w 2620"/>
              <a:gd name="T7" fmla="*/ 2147483647 h 459"/>
              <a:gd name="T8" fmla="*/ 0 60000 65536"/>
              <a:gd name="T9" fmla="*/ 0 60000 65536"/>
              <a:gd name="T10" fmla="*/ 0 60000 65536"/>
              <a:gd name="T11" fmla="*/ 0 60000 65536"/>
              <a:gd name="T12" fmla="*/ 0 w 2620"/>
              <a:gd name="T13" fmla="*/ 0 h 459"/>
              <a:gd name="T14" fmla="*/ 2620 w 2620"/>
              <a:gd name="T15" fmla="*/ 459 h 459"/>
            </a:gdLst>
            <a:ahLst/>
            <a:cxnLst>
              <a:cxn ang="T8">
                <a:pos x="T0" y="T1"/>
              </a:cxn>
              <a:cxn ang="T9">
                <a:pos x="T2" y="T3"/>
              </a:cxn>
              <a:cxn ang="T10">
                <a:pos x="T4" y="T5"/>
              </a:cxn>
              <a:cxn ang="T11">
                <a:pos x="T6" y="T7"/>
              </a:cxn>
            </a:cxnLst>
            <a:rect l="T12" t="T13" r="T14" b="T15"/>
            <a:pathLst>
              <a:path w="2620" h="459">
                <a:moveTo>
                  <a:pt x="2" y="0"/>
                </a:moveTo>
                <a:lnTo>
                  <a:pt x="0" y="253"/>
                </a:lnTo>
                <a:lnTo>
                  <a:pt x="2620" y="253"/>
                </a:lnTo>
                <a:lnTo>
                  <a:pt x="2620" y="459"/>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44">
            <a:extLst>
              <a:ext uri="{FF2B5EF4-FFF2-40B4-BE49-F238E27FC236}">
                <a16:creationId xmlns:a16="http://schemas.microsoft.com/office/drawing/2014/main" id="{F85E0A6A-88C0-A24D-8518-8ED500586FDD}"/>
              </a:ext>
            </a:extLst>
          </p:cNvPr>
          <p:cNvSpPr>
            <a:spLocks/>
          </p:cNvSpPr>
          <p:nvPr/>
        </p:nvSpPr>
        <p:spPr bwMode="auto">
          <a:xfrm>
            <a:off x="6191128" y="4003101"/>
            <a:ext cx="4762" cy="522288"/>
          </a:xfrm>
          <a:custGeom>
            <a:avLst/>
            <a:gdLst>
              <a:gd name="T0" fmla="*/ 0 w 3"/>
              <a:gd name="T1" fmla="*/ 2147483647 h 329"/>
              <a:gd name="T2" fmla="*/ 2147483647 w 3"/>
              <a:gd name="T3" fmla="*/ 0 h 329"/>
              <a:gd name="T4" fmla="*/ 0 60000 65536"/>
              <a:gd name="T5" fmla="*/ 0 60000 65536"/>
              <a:gd name="T6" fmla="*/ 0 w 3"/>
              <a:gd name="T7" fmla="*/ 0 h 329"/>
              <a:gd name="T8" fmla="*/ 3 w 3"/>
              <a:gd name="T9" fmla="*/ 329 h 329"/>
            </a:gdLst>
            <a:ahLst/>
            <a:cxnLst>
              <a:cxn ang="T4">
                <a:pos x="T0" y="T1"/>
              </a:cxn>
              <a:cxn ang="T5">
                <a:pos x="T2" y="T3"/>
              </a:cxn>
            </a:cxnLst>
            <a:rect l="T6" t="T7" r="T8" b="T9"/>
            <a:pathLst>
              <a:path w="3" h="329">
                <a:moveTo>
                  <a:pt x="0" y="329"/>
                </a:moveTo>
                <a:lnTo>
                  <a:pt x="3"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Line 45">
            <a:extLst>
              <a:ext uri="{FF2B5EF4-FFF2-40B4-BE49-F238E27FC236}">
                <a16:creationId xmlns:a16="http://schemas.microsoft.com/office/drawing/2014/main" id="{2ADBE0C5-B956-4149-BAB8-22ED6ADCCDCF}"/>
              </a:ext>
            </a:extLst>
          </p:cNvPr>
          <p:cNvSpPr>
            <a:spLocks noChangeShapeType="1"/>
          </p:cNvSpPr>
          <p:nvPr/>
        </p:nvSpPr>
        <p:spPr bwMode="auto">
          <a:xfrm flipV="1">
            <a:off x="4533778" y="4525389"/>
            <a:ext cx="0" cy="3746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Line 46">
            <a:extLst>
              <a:ext uri="{FF2B5EF4-FFF2-40B4-BE49-F238E27FC236}">
                <a16:creationId xmlns:a16="http://schemas.microsoft.com/office/drawing/2014/main" id="{90C68912-5E92-7540-BFA2-DF07C51EFD30}"/>
              </a:ext>
            </a:extLst>
          </p:cNvPr>
          <p:cNvSpPr>
            <a:spLocks noChangeShapeType="1"/>
          </p:cNvSpPr>
          <p:nvPr/>
        </p:nvSpPr>
        <p:spPr bwMode="auto">
          <a:xfrm flipV="1">
            <a:off x="4552828" y="5236589"/>
            <a:ext cx="0"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 Box 47">
            <a:extLst>
              <a:ext uri="{FF2B5EF4-FFF2-40B4-BE49-F238E27FC236}">
                <a16:creationId xmlns:a16="http://schemas.microsoft.com/office/drawing/2014/main" id="{AEB79674-18BD-3B41-8E45-BBD3D9EBF39F}"/>
              </a:ext>
            </a:extLst>
          </p:cNvPr>
          <p:cNvSpPr txBox="1">
            <a:spLocks noChangeArrowheads="1"/>
          </p:cNvSpPr>
          <p:nvPr/>
        </p:nvSpPr>
        <p:spPr bwMode="auto">
          <a:xfrm>
            <a:off x="2816103" y="3422076"/>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a:t>
            </a:r>
          </a:p>
        </p:txBody>
      </p:sp>
      <p:sp>
        <p:nvSpPr>
          <p:cNvPr id="14" name="Text Box 48">
            <a:extLst>
              <a:ext uri="{FF2B5EF4-FFF2-40B4-BE49-F238E27FC236}">
                <a16:creationId xmlns:a16="http://schemas.microsoft.com/office/drawing/2014/main" id="{9F0C9BB1-EE53-294F-B9A4-6D29AB021CF3}"/>
              </a:ext>
            </a:extLst>
          </p:cNvPr>
          <p:cNvSpPr txBox="1">
            <a:spLocks noChangeArrowheads="1"/>
          </p:cNvSpPr>
          <p:nvPr/>
        </p:nvSpPr>
        <p:spPr bwMode="auto">
          <a:xfrm>
            <a:off x="8285040" y="4885751"/>
            <a:ext cx="388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a:t>
            </a:r>
          </a:p>
        </p:txBody>
      </p:sp>
      <p:sp>
        <p:nvSpPr>
          <p:cNvPr id="15" name="Text Box 49">
            <a:extLst>
              <a:ext uri="{FF2B5EF4-FFF2-40B4-BE49-F238E27FC236}">
                <a16:creationId xmlns:a16="http://schemas.microsoft.com/office/drawing/2014/main" id="{84BD4A5A-ABEB-8E46-B54B-76C3BE0FDF12}"/>
              </a:ext>
            </a:extLst>
          </p:cNvPr>
          <p:cNvSpPr txBox="1">
            <a:spLocks noChangeArrowheads="1"/>
          </p:cNvSpPr>
          <p:nvPr/>
        </p:nvSpPr>
        <p:spPr bwMode="auto">
          <a:xfrm>
            <a:off x="6383215" y="3399851"/>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a:t>
            </a:r>
          </a:p>
        </p:txBody>
      </p:sp>
      <p:grpSp>
        <p:nvGrpSpPr>
          <p:cNvPr id="4" name="Group 3">
            <a:extLst>
              <a:ext uri="{FF2B5EF4-FFF2-40B4-BE49-F238E27FC236}">
                <a16:creationId xmlns:a16="http://schemas.microsoft.com/office/drawing/2014/main" id="{A66D72FA-76CB-8443-8D46-D1C4AD6D2B36}"/>
              </a:ext>
            </a:extLst>
          </p:cNvPr>
          <p:cNvGrpSpPr/>
          <p:nvPr/>
        </p:nvGrpSpPr>
        <p:grpSpPr>
          <a:xfrm>
            <a:off x="5156078" y="4004689"/>
            <a:ext cx="2635250" cy="984250"/>
            <a:chOff x="5156078" y="4004689"/>
            <a:chExt cx="2635250" cy="984250"/>
          </a:xfrm>
        </p:grpSpPr>
        <p:grpSp>
          <p:nvGrpSpPr>
            <p:cNvPr id="16" name="Group 50">
              <a:extLst>
                <a:ext uri="{FF2B5EF4-FFF2-40B4-BE49-F238E27FC236}">
                  <a16:creationId xmlns:a16="http://schemas.microsoft.com/office/drawing/2014/main" id="{3A21CC14-2FFD-1443-8AD6-ED95C8906A8D}"/>
                </a:ext>
              </a:extLst>
            </p:cNvPr>
            <p:cNvGrpSpPr>
              <a:grpSpLocks/>
            </p:cNvGrpSpPr>
            <p:nvPr/>
          </p:nvGrpSpPr>
          <p:grpSpPr bwMode="auto">
            <a:xfrm>
              <a:off x="5187828" y="4652389"/>
              <a:ext cx="2295525" cy="336550"/>
              <a:chOff x="2418" y="3342"/>
              <a:chExt cx="1446" cy="212"/>
            </a:xfrm>
          </p:grpSpPr>
          <p:sp>
            <p:nvSpPr>
              <p:cNvPr id="18" name="Rectangle 51">
                <a:extLst>
                  <a:ext uri="{FF2B5EF4-FFF2-40B4-BE49-F238E27FC236}">
                    <a16:creationId xmlns:a16="http://schemas.microsoft.com/office/drawing/2014/main" id="{FFA22DC9-8002-804E-BEF5-0AD6BF292378}"/>
                  </a:ext>
                </a:extLst>
              </p:cNvPr>
              <p:cNvSpPr>
                <a:spLocks noChangeArrowheads="1"/>
              </p:cNvSpPr>
              <p:nvPr/>
            </p:nvSpPr>
            <p:spPr bwMode="auto">
              <a:xfrm>
                <a:off x="2463" y="3366"/>
                <a:ext cx="1356" cy="174"/>
              </a:xfrm>
              <a:prstGeom prst="rect">
                <a:avLst/>
              </a:prstGeom>
              <a:solidFill>
                <a:srgbClr val="FFFFFF"/>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 name="Line 52">
                <a:extLst>
                  <a:ext uri="{FF2B5EF4-FFF2-40B4-BE49-F238E27FC236}">
                    <a16:creationId xmlns:a16="http://schemas.microsoft.com/office/drawing/2014/main" id="{C5FFC7EF-F96B-754E-966C-1FA050A778E5}"/>
                  </a:ext>
                </a:extLst>
              </p:cNvPr>
              <p:cNvSpPr>
                <a:spLocks noChangeShapeType="1"/>
              </p:cNvSpPr>
              <p:nvPr/>
            </p:nvSpPr>
            <p:spPr bwMode="auto">
              <a:xfrm>
                <a:off x="2784" y="3372"/>
                <a:ext cx="0" cy="1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Line 53">
                <a:extLst>
                  <a:ext uri="{FF2B5EF4-FFF2-40B4-BE49-F238E27FC236}">
                    <a16:creationId xmlns:a16="http://schemas.microsoft.com/office/drawing/2014/main" id="{A20E5390-7423-1C4D-BCD6-93295C9263D9}"/>
                  </a:ext>
                </a:extLst>
              </p:cNvPr>
              <p:cNvSpPr>
                <a:spLocks noChangeShapeType="1"/>
              </p:cNvSpPr>
              <p:nvPr/>
            </p:nvSpPr>
            <p:spPr bwMode="auto">
              <a:xfrm>
                <a:off x="3186" y="3375"/>
                <a:ext cx="0" cy="1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Line 54">
                <a:extLst>
                  <a:ext uri="{FF2B5EF4-FFF2-40B4-BE49-F238E27FC236}">
                    <a16:creationId xmlns:a16="http://schemas.microsoft.com/office/drawing/2014/main" id="{34698107-E0D4-2D40-8BD4-A07EF85A1EA6}"/>
                  </a:ext>
                </a:extLst>
              </p:cNvPr>
              <p:cNvSpPr>
                <a:spLocks noChangeShapeType="1"/>
              </p:cNvSpPr>
              <p:nvPr/>
            </p:nvSpPr>
            <p:spPr bwMode="auto">
              <a:xfrm>
                <a:off x="3321" y="3375"/>
                <a:ext cx="0" cy="1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Text Box 55">
                <a:extLst>
                  <a:ext uri="{FF2B5EF4-FFF2-40B4-BE49-F238E27FC236}">
                    <a16:creationId xmlns:a16="http://schemas.microsoft.com/office/drawing/2014/main" id="{3034D655-D1DA-884B-85A3-B43DDCA03B60}"/>
                  </a:ext>
                </a:extLst>
              </p:cNvPr>
              <p:cNvSpPr txBox="1">
                <a:spLocks noChangeArrowheads="1"/>
              </p:cNvSpPr>
              <p:nvPr/>
            </p:nvSpPr>
            <p:spPr bwMode="auto">
              <a:xfrm>
                <a:off x="2418" y="3342"/>
                <a:ext cx="144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src:B dest:A     payload</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sp>
          <p:nvSpPr>
            <p:cNvPr id="23" name="Freeform 56">
              <a:extLst>
                <a:ext uri="{FF2B5EF4-FFF2-40B4-BE49-F238E27FC236}">
                  <a16:creationId xmlns:a16="http://schemas.microsoft.com/office/drawing/2014/main" id="{BCF74F8F-5676-9347-82B3-E439D97B31C8}"/>
                </a:ext>
              </a:extLst>
            </p:cNvPr>
            <p:cNvSpPr>
              <a:spLocks/>
            </p:cNvSpPr>
            <p:nvPr/>
          </p:nvSpPr>
          <p:spPr bwMode="auto">
            <a:xfrm>
              <a:off x="5156078" y="4607939"/>
              <a:ext cx="2635250" cy="241300"/>
            </a:xfrm>
            <a:custGeom>
              <a:avLst/>
              <a:gdLst>
                <a:gd name="T0" fmla="*/ 2147483647 w 1660"/>
                <a:gd name="T1" fmla="*/ 2147483647 h 152"/>
                <a:gd name="T2" fmla="*/ 2147483647 w 1660"/>
                <a:gd name="T3" fmla="*/ 0 h 152"/>
                <a:gd name="T4" fmla="*/ 0 w 1660"/>
                <a:gd name="T5" fmla="*/ 2147483647 h 152"/>
                <a:gd name="T6" fmla="*/ 0 60000 65536"/>
                <a:gd name="T7" fmla="*/ 0 60000 65536"/>
                <a:gd name="T8" fmla="*/ 0 60000 65536"/>
                <a:gd name="T9" fmla="*/ 0 w 1660"/>
                <a:gd name="T10" fmla="*/ 0 h 152"/>
                <a:gd name="T11" fmla="*/ 1660 w 1660"/>
                <a:gd name="T12" fmla="*/ 152 h 152"/>
              </a:gdLst>
              <a:ahLst/>
              <a:cxnLst>
                <a:cxn ang="T6">
                  <a:pos x="T0" y="T1"/>
                </a:cxn>
                <a:cxn ang="T7">
                  <a:pos x="T2" y="T3"/>
                </a:cxn>
                <a:cxn ang="T8">
                  <a:pos x="T4" y="T5"/>
                </a:cxn>
              </a:cxnLst>
              <a:rect l="T9" t="T10" r="T11" b="T12"/>
              <a:pathLst>
                <a:path w="1660" h="152">
                  <a:moveTo>
                    <a:pt x="1660" y="152"/>
                  </a:moveTo>
                  <a:lnTo>
                    <a:pt x="1660" y="0"/>
                  </a:lnTo>
                  <a:lnTo>
                    <a:pt x="0" y="4"/>
                  </a:ln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Line 57">
              <a:extLst>
                <a:ext uri="{FF2B5EF4-FFF2-40B4-BE49-F238E27FC236}">
                  <a16:creationId xmlns:a16="http://schemas.microsoft.com/office/drawing/2014/main" id="{218F3DFE-62E8-1C42-A997-A96153618A69}"/>
                </a:ext>
              </a:extLst>
            </p:cNvPr>
            <p:cNvSpPr>
              <a:spLocks noChangeShapeType="1"/>
            </p:cNvSpPr>
            <p:nvPr/>
          </p:nvSpPr>
          <p:spPr bwMode="auto">
            <a:xfrm flipV="1">
              <a:off x="6299078" y="4004689"/>
              <a:ext cx="0" cy="6032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26" name="Picture 60">
            <a:extLst>
              <a:ext uri="{FF2B5EF4-FFF2-40B4-BE49-F238E27FC236}">
                <a16:creationId xmlns:a16="http://schemas.microsoft.com/office/drawing/2014/main" id="{6C78CF69-C5D1-1042-99DC-4222EA4DC7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1090" y="3466526"/>
            <a:ext cx="47148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grpSp>
        <p:nvGrpSpPr>
          <p:cNvPr id="27" name="Group 54">
            <a:extLst>
              <a:ext uri="{FF2B5EF4-FFF2-40B4-BE49-F238E27FC236}">
                <a16:creationId xmlns:a16="http://schemas.microsoft.com/office/drawing/2014/main" id="{E8873988-DB10-FE45-8043-BCFCC564ED65}"/>
              </a:ext>
            </a:extLst>
          </p:cNvPr>
          <p:cNvGrpSpPr>
            <a:grpSpLocks/>
          </p:cNvGrpSpPr>
          <p:nvPr/>
        </p:nvGrpSpPr>
        <p:grpSpPr bwMode="auto">
          <a:xfrm>
            <a:off x="3184403" y="3460176"/>
            <a:ext cx="365125" cy="712788"/>
            <a:chOff x="4140" y="429"/>
            <a:chExt cx="1425" cy="2396"/>
          </a:xfrm>
        </p:grpSpPr>
        <p:sp>
          <p:nvSpPr>
            <p:cNvPr id="28" name="Freeform 55">
              <a:extLst>
                <a:ext uri="{FF2B5EF4-FFF2-40B4-BE49-F238E27FC236}">
                  <a16:creationId xmlns:a16="http://schemas.microsoft.com/office/drawing/2014/main" id="{7E4CC2E0-3222-BE42-A828-FF50B8CF87EB}"/>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Rectangle 56">
              <a:extLst>
                <a:ext uri="{FF2B5EF4-FFF2-40B4-BE49-F238E27FC236}">
                  <a16:creationId xmlns:a16="http://schemas.microsoft.com/office/drawing/2014/main" id="{A3A95F5A-927B-8844-AEEA-2C83A43D854F}"/>
                </a:ext>
              </a:extLst>
            </p:cNvPr>
            <p:cNvSpPr>
              <a:spLocks noChangeArrowheads="1"/>
            </p:cNvSpPr>
            <p:nvPr/>
          </p:nvSpPr>
          <p:spPr bwMode="auto">
            <a:xfrm>
              <a:off x="4208" y="429"/>
              <a:ext cx="1047"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0" name="Freeform 57">
              <a:extLst>
                <a:ext uri="{FF2B5EF4-FFF2-40B4-BE49-F238E27FC236}">
                  <a16:creationId xmlns:a16="http://schemas.microsoft.com/office/drawing/2014/main" id="{0069D4B1-B450-FA40-8C0C-BF8FC124F2B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 name="Freeform 58">
              <a:extLst>
                <a:ext uri="{FF2B5EF4-FFF2-40B4-BE49-F238E27FC236}">
                  <a16:creationId xmlns:a16="http://schemas.microsoft.com/office/drawing/2014/main" id="{614429B8-C719-8644-AE6D-47F8C907AA55}"/>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 name="Rectangle 59">
              <a:extLst>
                <a:ext uri="{FF2B5EF4-FFF2-40B4-BE49-F238E27FC236}">
                  <a16:creationId xmlns:a16="http://schemas.microsoft.com/office/drawing/2014/main" id="{2DD880A9-2F05-6141-8481-7222FC289B80}"/>
                </a:ext>
              </a:extLst>
            </p:cNvPr>
            <p:cNvSpPr>
              <a:spLocks noChangeArrowheads="1"/>
            </p:cNvSpPr>
            <p:nvPr/>
          </p:nvSpPr>
          <p:spPr bwMode="auto">
            <a:xfrm>
              <a:off x="4214" y="690"/>
              <a:ext cx="595" cy="48"/>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3" name="Group 60">
              <a:extLst>
                <a:ext uri="{FF2B5EF4-FFF2-40B4-BE49-F238E27FC236}">
                  <a16:creationId xmlns:a16="http://schemas.microsoft.com/office/drawing/2014/main" id="{719DB695-149D-A94C-90AB-A2D368B8EE68}"/>
                </a:ext>
              </a:extLst>
            </p:cNvPr>
            <p:cNvGrpSpPr>
              <a:grpSpLocks/>
            </p:cNvGrpSpPr>
            <p:nvPr/>
          </p:nvGrpSpPr>
          <p:grpSpPr bwMode="auto">
            <a:xfrm>
              <a:off x="4749" y="668"/>
              <a:ext cx="581" cy="145"/>
              <a:chOff x="614" y="2568"/>
              <a:chExt cx="725" cy="139"/>
            </a:xfrm>
          </p:grpSpPr>
          <p:sp>
            <p:nvSpPr>
              <p:cNvPr id="58" name="AutoShape 61">
                <a:extLst>
                  <a:ext uri="{FF2B5EF4-FFF2-40B4-BE49-F238E27FC236}">
                    <a16:creationId xmlns:a16="http://schemas.microsoft.com/office/drawing/2014/main" id="{7A4E2E24-3B0D-AF4F-A52C-2C357CC7EFC4}"/>
                  </a:ext>
                </a:extLst>
              </p:cNvPr>
              <p:cNvSpPr>
                <a:spLocks noChangeArrowheads="1"/>
              </p:cNvSpPr>
              <p:nvPr/>
            </p:nvSpPr>
            <p:spPr bwMode="auto">
              <a:xfrm>
                <a:off x="612" y="2569"/>
                <a:ext cx="727"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9" name="AutoShape 62">
                <a:extLst>
                  <a:ext uri="{FF2B5EF4-FFF2-40B4-BE49-F238E27FC236}">
                    <a16:creationId xmlns:a16="http://schemas.microsoft.com/office/drawing/2014/main" id="{C6BB5F22-0BFB-674E-AB61-C51BC265F868}"/>
                  </a:ext>
                </a:extLst>
              </p:cNvPr>
              <p:cNvSpPr>
                <a:spLocks noChangeArrowheads="1"/>
              </p:cNvSpPr>
              <p:nvPr/>
            </p:nvSpPr>
            <p:spPr bwMode="auto">
              <a:xfrm>
                <a:off x="627" y="2584"/>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4" name="Rectangle 63">
              <a:extLst>
                <a:ext uri="{FF2B5EF4-FFF2-40B4-BE49-F238E27FC236}">
                  <a16:creationId xmlns:a16="http://schemas.microsoft.com/office/drawing/2014/main" id="{9C5A4256-A53F-874E-BFA1-39FC396FF929}"/>
                </a:ext>
              </a:extLst>
            </p:cNvPr>
            <p:cNvSpPr>
              <a:spLocks noChangeArrowheads="1"/>
            </p:cNvSpPr>
            <p:nvPr/>
          </p:nvSpPr>
          <p:spPr bwMode="auto">
            <a:xfrm>
              <a:off x="4227" y="1021"/>
              <a:ext cx="595" cy="43"/>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5" name="Group 64">
              <a:extLst>
                <a:ext uri="{FF2B5EF4-FFF2-40B4-BE49-F238E27FC236}">
                  <a16:creationId xmlns:a16="http://schemas.microsoft.com/office/drawing/2014/main" id="{0E311E6A-3E40-F74F-B8AF-09D1E252AD39}"/>
                </a:ext>
              </a:extLst>
            </p:cNvPr>
            <p:cNvGrpSpPr>
              <a:grpSpLocks/>
            </p:cNvGrpSpPr>
            <p:nvPr/>
          </p:nvGrpSpPr>
          <p:grpSpPr bwMode="auto">
            <a:xfrm>
              <a:off x="4747" y="994"/>
              <a:ext cx="581" cy="134"/>
              <a:chOff x="614" y="2568"/>
              <a:chExt cx="725" cy="139"/>
            </a:xfrm>
          </p:grpSpPr>
          <p:sp>
            <p:nvSpPr>
              <p:cNvPr id="56" name="AutoShape 65">
                <a:extLst>
                  <a:ext uri="{FF2B5EF4-FFF2-40B4-BE49-F238E27FC236}">
                    <a16:creationId xmlns:a16="http://schemas.microsoft.com/office/drawing/2014/main" id="{1D179FF3-E8BF-8947-9AAD-E6B38311CAD5}"/>
                  </a:ext>
                </a:extLst>
              </p:cNvPr>
              <p:cNvSpPr>
                <a:spLocks noChangeArrowheads="1"/>
              </p:cNvSpPr>
              <p:nvPr/>
            </p:nvSpPr>
            <p:spPr bwMode="auto">
              <a:xfrm>
                <a:off x="614" y="2569"/>
                <a:ext cx="727"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7" name="AutoShape 66">
                <a:extLst>
                  <a:ext uri="{FF2B5EF4-FFF2-40B4-BE49-F238E27FC236}">
                    <a16:creationId xmlns:a16="http://schemas.microsoft.com/office/drawing/2014/main" id="{C3E96FCC-760E-C448-981B-346F9384B814}"/>
                  </a:ext>
                </a:extLst>
              </p:cNvPr>
              <p:cNvSpPr>
                <a:spLocks noChangeArrowheads="1"/>
              </p:cNvSpPr>
              <p:nvPr/>
            </p:nvSpPr>
            <p:spPr bwMode="auto">
              <a:xfrm>
                <a:off x="630" y="2585"/>
                <a:ext cx="696"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6" name="Rectangle 67">
              <a:extLst>
                <a:ext uri="{FF2B5EF4-FFF2-40B4-BE49-F238E27FC236}">
                  <a16:creationId xmlns:a16="http://schemas.microsoft.com/office/drawing/2014/main" id="{48149864-6DD7-D34A-BFF0-68E14067A88A}"/>
                </a:ext>
              </a:extLst>
            </p:cNvPr>
            <p:cNvSpPr>
              <a:spLocks noChangeArrowheads="1"/>
            </p:cNvSpPr>
            <p:nvPr/>
          </p:nvSpPr>
          <p:spPr bwMode="auto">
            <a:xfrm>
              <a:off x="4214" y="1358"/>
              <a:ext cx="601" cy="48"/>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 name="Rectangle 68">
              <a:extLst>
                <a:ext uri="{FF2B5EF4-FFF2-40B4-BE49-F238E27FC236}">
                  <a16:creationId xmlns:a16="http://schemas.microsoft.com/office/drawing/2014/main" id="{05CA4BF4-1ECD-CA4F-8A7A-7B9330DA5454}"/>
                </a:ext>
              </a:extLst>
            </p:cNvPr>
            <p:cNvSpPr>
              <a:spLocks noChangeArrowheads="1"/>
            </p:cNvSpPr>
            <p:nvPr/>
          </p:nvSpPr>
          <p:spPr bwMode="auto">
            <a:xfrm>
              <a:off x="4227" y="1656"/>
              <a:ext cx="595" cy="48"/>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8" name="Group 69">
              <a:extLst>
                <a:ext uri="{FF2B5EF4-FFF2-40B4-BE49-F238E27FC236}">
                  <a16:creationId xmlns:a16="http://schemas.microsoft.com/office/drawing/2014/main" id="{F3E39B02-1298-0743-931E-B785BC775AB9}"/>
                </a:ext>
              </a:extLst>
            </p:cNvPr>
            <p:cNvGrpSpPr>
              <a:grpSpLocks/>
            </p:cNvGrpSpPr>
            <p:nvPr/>
          </p:nvGrpSpPr>
          <p:grpSpPr bwMode="auto">
            <a:xfrm>
              <a:off x="4735" y="1627"/>
              <a:ext cx="582" cy="151"/>
              <a:chOff x="614" y="2568"/>
              <a:chExt cx="725" cy="139"/>
            </a:xfrm>
          </p:grpSpPr>
          <p:sp>
            <p:nvSpPr>
              <p:cNvPr id="54" name="AutoShape 70">
                <a:extLst>
                  <a:ext uri="{FF2B5EF4-FFF2-40B4-BE49-F238E27FC236}">
                    <a16:creationId xmlns:a16="http://schemas.microsoft.com/office/drawing/2014/main" id="{F3EE4642-5A67-5747-9173-A2328DFB0CE3}"/>
                  </a:ext>
                </a:extLst>
              </p:cNvPr>
              <p:cNvSpPr>
                <a:spLocks noChangeArrowheads="1"/>
              </p:cNvSpPr>
              <p:nvPr/>
            </p:nvSpPr>
            <p:spPr bwMode="auto">
              <a:xfrm>
                <a:off x="614" y="2570"/>
                <a:ext cx="725"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5" name="AutoShape 71">
                <a:extLst>
                  <a:ext uri="{FF2B5EF4-FFF2-40B4-BE49-F238E27FC236}">
                    <a16:creationId xmlns:a16="http://schemas.microsoft.com/office/drawing/2014/main" id="{5229E8D7-0E29-214E-AA57-AFE2A59BD2B9}"/>
                  </a:ext>
                </a:extLst>
              </p:cNvPr>
              <p:cNvSpPr>
                <a:spLocks noChangeArrowheads="1"/>
              </p:cNvSpPr>
              <p:nvPr/>
            </p:nvSpPr>
            <p:spPr bwMode="auto">
              <a:xfrm>
                <a:off x="629" y="2585"/>
                <a:ext cx="695"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9" name="Freeform 72">
              <a:extLst>
                <a:ext uri="{FF2B5EF4-FFF2-40B4-BE49-F238E27FC236}">
                  <a16:creationId xmlns:a16="http://schemas.microsoft.com/office/drawing/2014/main" id="{D90341F2-014E-B14A-B581-851392F93327}"/>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0" name="Group 73">
              <a:extLst>
                <a:ext uri="{FF2B5EF4-FFF2-40B4-BE49-F238E27FC236}">
                  <a16:creationId xmlns:a16="http://schemas.microsoft.com/office/drawing/2014/main" id="{280B6B26-F269-5C4C-8C19-DBA764C6CDAC}"/>
                </a:ext>
              </a:extLst>
            </p:cNvPr>
            <p:cNvGrpSpPr>
              <a:grpSpLocks/>
            </p:cNvGrpSpPr>
            <p:nvPr/>
          </p:nvGrpSpPr>
          <p:grpSpPr bwMode="auto">
            <a:xfrm>
              <a:off x="4739" y="1327"/>
              <a:ext cx="582" cy="139"/>
              <a:chOff x="614" y="2568"/>
              <a:chExt cx="725" cy="139"/>
            </a:xfrm>
          </p:grpSpPr>
          <p:sp>
            <p:nvSpPr>
              <p:cNvPr id="52" name="AutoShape 74">
                <a:extLst>
                  <a:ext uri="{FF2B5EF4-FFF2-40B4-BE49-F238E27FC236}">
                    <a16:creationId xmlns:a16="http://schemas.microsoft.com/office/drawing/2014/main" id="{6DB26256-77EF-F140-B0E4-C02F57D54B4F}"/>
                  </a:ext>
                </a:extLst>
              </p:cNvPr>
              <p:cNvSpPr>
                <a:spLocks noChangeArrowheads="1"/>
              </p:cNvSpPr>
              <p:nvPr/>
            </p:nvSpPr>
            <p:spPr bwMode="auto">
              <a:xfrm>
                <a:off x="616" y="2566"/>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 name="AutoShape 75">
                <a:extLst>
                  <a:ext uri="{FF2B5EF4-FFF2-40B4-BE49-F238E27FC236}">
                    <a16:creationId xmlns:a16="http://schemas.microsoft.com/office/drawing/2014/main" id="{EFE076B6-538F-1744-AEFF-42E849FD61D4}"/>
                  </a:ext>
                </a:extLst>
              </p:cNvPr>
              <p:cNvSpPr>
                <a:spLocks noChangeArrowheads="1"/>
              </p:cNvSpPr>
              <p:nvPr/>
            </p:nvSpPr>
            <p:spPr bwMode="auto">
              <a:xfrm>
                <a:off x="632" y="2583"/>
                <a:ext cx="695"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41" name="Rectangle 76">
              <a:extLst>
                <a:ext uri="{FF2B5EF4-FFF2-40B4-BE49-F238E27FC236}">
                  <a16:creationId xmlns:a16="http://schemas.microsoft.com/office/drawing/2014/main" id="{022EA956-CFF7-F444-96E1-83E34982538C}"/>
                </a:ext>
              </a:extLst>
            </p:cNvPr>
            <p:cNvSpPr>
              <a:spLocks noChangeArrowheads="1"/>
            </p:cNvSpPr>
            <p:nvPr/>
          </p:nvSpPr>
          <p:spPr bwMode="auto">
            <a:xfrm>
              <a:off x="5249" y="429"/>
              <a:ext cx="68"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 name="Freeform 77">
              <a:extLst>
                <a:ext uri="{FF2B5EF4-FFF2-40B4-BE49-F238E27FC236}">
                  <a16:creationId xmlns:a16="http://schemas.microsoft.com/office/drawing/2014/main" id="{8B0DE4B6-8814-1E46-82AC-7B6D087A2D06}"/>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 name="Freeform 78">
              <a:extLst>
                <a:ext uri="{FF2B5EF4-FFF2-40B4-BE49-F238E27FC236}">
                  <a16:creationId xmlns:a16="http://schemas.microsoft.com/office/drawing/2014/main" id="{A9CF5A83-FC5F-8D4B-B779-B41007025FCF}"/>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Oval 79">
              <a:extLst>
                <a:ext uri="{FF2B5EF4-FFF2-40B4-BE49-F238E27FC236}">
                  <a16:creationId xmlns:a16="http://schemas.microsoft.com/office/drawing/2014/main" id="{FDB262EF-72BC-F740-9B4D-1FFE5D070B56}"/>
                </a:ext>
              </a:extLst>
            </p:cNvPr>
            <p:cNvSpPr>
              <a:spLocks noChangeArrowheads="1"/>
            </p:cNvSpPr>
            <p:nvPr/>
          </p:nvSpPr>
          <p:spPr bwMode="auto">
            <a:xfrm>
              <a:off x="5515" y="2612"/>
              <a:ext cx="50"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5" name="Freeform 80">
              <a:extLst>
                <a:ext uri="{FF2B5EF4-FFF2-40B4-BE49-F238E27FC236}">
                  <a16:creationId xmlns:a16="http://schemas.microsoft.com/office/drawing/2014/main" id="{20A2BDF1-5362-9947-B37C-44E590138C3F}"/>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 name="AutoShape 81">
              <a:extLst>
                <a:ext uri="{FF2B5EF4-FFF2-40B4-BE49-F238E27FC236}">
                  <a16:creationId xmlns:a16="http://schemas.microsoft.com/office/drawing/2014/main" id="{BAC73710-D3B8-8C49-97AA-648DC14CD98E}"/>
                </a:ext>
              </a:extLst>
            </p:cNvPr>
            <p:cNvSpPr>
              <a:spLocks noChangeArrowheads="1"/>
            </p:cNvSpPr>
            <p:nvPr/>
          </p:nvSpPr>
          <p:spPr bwMode="auto">
            <a:xfrm>
              <a:off x="4140" y="2676"/>
              <a:ext cx="1202" cy="149"/>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7" name="AutoShape 82">
              <a:extLst>
                <a:ext uri="{FF2B5EF4-FFF2-40B4-BE49-F238E27FC236}">
                  <a16:creationId xmlns:a16="http://schemas.microsoft.com/office/drawing/2014/main" id="{1AA6B3D5-8E2F-C340-A675-9DC59E4B0F54}"/>
                </a:ext>
              </a:extLst>
            </p:cNvPr>
            <p:cNvSpPr>
              <a:spLocks noChangeArrowheads="1"/>
            </p:cNvSpPr>
            <p:nvPr/>
          </p:nvSpPr>
          <p:spPr bwMode="auto">
            <a:xfrm>
              <a:off x="4208" y="2713"/>
              <a:ext cx="1066"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8" name="Oval 83">
              <a:extLst>
                <a:ext uri="{FF2B5EF4-FFF2-40B4-BE49-F238E27FC236}">
                  <a16:creationId xmlns:a16="http://schemas.microsoft.com/office/drawing/2014/main" id="{A39BEF0A-EE8E-7248-A007-97D328CCA256}"/>
                </a:ext>
              </a:extLst>
            </p:cNvPr>
            <p:cNvSpPr>
              <a:spLocks noChangeArrowheads="1"/>
            </p:cNvSpPr>
            <p:nvPr/>
          </p:nvSpPr>
          <p:spPr bwMode="auto">
            <a:xfrm>
              <a:off x="4307" y="2382"/>
              <a:ext cx="161"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9" name="Oval 84">
              <a:extLst>
                <a:ext uri="{FF2B5EF4-FFF2-40B4-BE49-F238E27FC236}">
                  <a16:creationId xmlns:a16="http://schemas.microsoft.com/office/drawing/2014/main" id="{27EEB08E-8DAC-7647-9E5A-B37F47E930AE}"/>
                </a:ext>
              </a:extLst>
            </p:cNvPr>
            <p:cNvSpPr>
              <a:spLocks noChangeArrowheads="1"/>
            </p:cNvSpPr>
            <p:nvPr/>
          </p:nvSpPr>
          <p:spPr bwMode="auto">
            <a:xfrm>
              <a:off x="4487" y="2382"/>
              <a:ext cx="161"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endParaRPr>
            </a:p>
          </p:txBody>
        </p:sp>
        <p:sp>
          <p:nvSpPr>
            <p:cNvPr id="50" name="Oval 85">
              <a:extLst>
                <a:ext uri="{FF2B5EF4-FFF2-40B4-BE49-F238E27FC236}">
                  <a16:creationId xmlns:a16="http://schemas.microsoft.com/office/drawing/2014/main" id="{7165A7B4-85F9-2640-A0EE-2335D6B55D69}"/>
                </a:ext>
              </a:extLst>
            </p:cNvPr>
            <p:cNvSpPr>
              <a:spLocks noChangeArrowheads="1"/>
            </p:cNvSpPr>
            <p:nvPr/>
          </p:nvSpPr>
          <p:spPr bwMode="auto">
            <a:xfrm>
              <a:off x="4660" y="2382"/>
              <a:ext cx="161"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1" name="Rectangle 86">
              <a:extLst>
                <a:ext uri="{FF2B5EF4-FFF2-40B4-BE49-F238E27FC236}">
                  <a16:creationId xmlns:a16="http://schemas.microsoft.com/office/drawing/2014/main" id="{C2E9996D-163B-D745-A6A8-45AB41D5ED6A}"/>
                </a:ext>
              </a:extLst>
            </p:cNvPr>
            <p:cNvSpPr>
              <a:spLocks noChangeArrowheads="1"/>
            </p:cNvSpPr>
            <p:nvPr/>
          </p:nvSpPr>
          <p:spPr bwMode="auto">
            <a:xfrm>
              <a:off x="5063" y="1832"/>
              <a:ext cx="87" cy="763"/>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60" name="Group 87">
            <a:extLst>
              <a:ext uri="{FF2B5EF4-FFF2-40B4-BE49-F238E27FC236}">
                <a16:creationId xmlns:a16="http://schemas.microsoft.com/office/drawing/2014/main" id="{F67D1896-6BBC-AB41-B67F-AB3399BB37B0}"/>
              </a:ext>
            </a:extLst>
          </p:cNvPr>
          <p:cNvGrpSpPr>
            <a:grpSpLocks/>
          </p:cNvGrpSpPr>
          <p:nvPr/>
        </p:nvGrpSpPr>
        <p:grpSpPr bwMode="auto">
          <a:xfrm flipH="1">
            <a:off x="7677028" y="4777801"/>
            <a:ext cx="735012" cy="681038"/>
            <a:chOff x="-44" y="1473"/>
            <a:chExt cx="981" cy="1105"/>
          </a:xfrm>
        </p:grpSpPr>
        <p:pic>
          <p:nvPicPr>
            <p:cNvPr id="61" name="Picture 88" descr="desktop_computer_stylized_medium">
              <a:extLst>
                <a:ext uri="{FF2B5EF4-FFF2-40B4-BE49-F238E27FC236}">
                  <a16:creationId xmlns:a16="http://schemas.microsoft.com/office/drawing/2014/main" id="{12544D91-DE12-C440-AF3A-72D9066513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Freeform 89">
              <a:extLst>
                <a:ext uri="{FF2B5EF4-FFF2-40B4-BE49-F238E27FC236}">
                  <a16:creationId xmlns:a16="http://schemas.microsoft.com/office/drawing/2014/main" id="{D8342731-E1B7-FF4F-B63A-2B9EF713C35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 name="Group 2">
            <a:extLst>
              <a:ext uri="{FF2B5EF4-FFF2-40B4-BE49-F238E27FC236}">
                <a16:creationId xmlns:a16="http://schemas.microsoft.com/office/drawing/2014/main" id="{A8E7B059-0C82-604F-9216-00FE9590AFC8}"/>
              </a:ext>
            </a:extLst>
          </p:cNvPr>
          <p:cNvGrpSpPr/>
          <p:nvPr/>
        </p:nvGrpSpPr>
        <p:grpSpPr>
          <a:xfrm>
            <a:off x="1456133" y="5624388"/>
            <a:ext cx="10506683" cy="1029566"/>
            <a:chOff x="1456133" y="5624388"/>
            <a:chExt cx="10506683" cy="1029566"/>
          </a:xfrm>
        </p:grpSpPr>
        <p:sp>
          <p:nvSpPr>
            <p:cNvPr id="25" name="Rectangle 59">
              <a:extLst>
                <a:ext uri="{FF2B5EF4-FFF2-40B4-BE49-F238E27FC236}">
                  <a16:creationId xmlns:a16="http://schemas.microsoft.com/office/drawing/2014/main" id="{CA066BBC-5B2D-0340-8A5E-0AB09584C5F6}"/>
                </a:ext>
              </a:extLst>
            </p:cNvPr>
            <p:cNvSpPr>
              <a:spLocks noChangeArrowheads="1"/>
            </p:cNvSpPr>
            <p:nvPr/>
          </p:nvSpPr>
          <p:spPr bwMode="auto">
            <a:xfrm>
              <a:off x="1712057" y="5737966"/>
              <a:ext cx="10250759" cy="915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457200" marR="0" lvl="1" indent="0" algn="l" defTabSz="914400" rtl="0" eaLnBrk="1" fontAlgn="auto" latinLnBrk="0" hangingPunct="1">
                <a:lnSpc>
                  <a:spcPct val="100000"/>
                </a:lnSpc>
                <a:spcBef>
                  <a:spcPct val="20000"/>
                </a:spcBef>
                <a:spcAft>
                  <a:spcPts val="0"/>
                </a:spcAft>
                <a:buClr>
                  <a:srgbClr val="000090"/>
                </a:buClr>
                <a:buSzPct val="100000"/>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ＭＳ Ｐゴシック" charset="0"/>
                </a:rPr>
                <a:t>Wireshark software used for our end-of-chapter labs is a (free) packet-sniffer</a:t>
              </a:r>
            </a:p>
            <a:p>
              <a:pPr marL="742950" marR="0" lvl="1" indent="-285750" algn="l" defTabSz="914400" rtl="0" eaLnBrk="1" fontAlgn="auto" latinLnBrk="0" hangingPunct="1">
                <a:lnSpc>
                  <a:spcPct val="100000"/>
                </a:lnSpc>
                <a:spcBef>
                  <a:spcPct val="20000"/>
                </a:spcBef>
                <a:spcAft>
                  <a:spcPts val="0"/>
                </a:spcAft>
                <a:buClr>
                  <a:srgbClr val="ED7D31"/>
                </a:buClr>
                <a:buSzPct val="75000"/>
                <a:buFont typeface="Wingdings" charset="0"/>
                <a:buNone/>
                <a:tabLst/>
                <a:defRPr/>
              </a:pPr>
              <a:endParaRPr kumimoji="0" lang="en-US" sz="1800" b="0" i="0" u="none" strike="noStrike" kern="1200" cap="none" spc="0" normalizeH="0" baseline="0" noProof="0" dirty="0">
                <a:ln>
                  <a:noFill/>
                </a:ln>
                <a:solidFill>
                  <a:prstClr val="black"/>
                </a:solidFill>
                <a:effectLst/>
                <a:uLnTx/>
                <a:uFillTx/>
                <a:latin typeface="Gill Sans MT" charset="0"/>
                <a:ea typeface="ＭＳ Ｐゴシック" charset="0"/>
                <a:cs typeface="ＭＳ Ｐゴシック" charset="0"/>
              </a:endParaRPr>
            </a:p>
          </p:txBody>
        </p:sp>
        <p:pic>
          <p:nvPicPr>
            <p:cNvPr id="8194" name="Picture 2" descr="Image result for wireshark logo">
              <a:extLst>
                <a:ext uri="{FF2B5EF4-FFF2-40B4-BE49-F238E27FC236}">
                  <a16:creationId xmlns:a16="http://schemas.microsoft.com/office/drawing/2014/main" id="{05D86E15-2863-2D4D-B25D-A42C0FE63E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6133" y="5624388"/>
              <a:ext cx="667509" cy="66750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2" name="Group 81">
            <a:extLst>
              <a:ext uri="{FF2B5EF4-FFF2-40B4-BE49-F238E27FC236}">
                <a16:creationId xmlns:a16="http://schemas.microsoft.com/office/drawing/2014/main" id="{B9D1305C-AF63-6240-8FD1-E69B36970A8F}"/>
              </a:ext>
            </a:extLst>
          </p:cNvPr>
          <p:cNvGrpSpPr/>
          <p:nvPr/>
        </p:nvGrpSpPr>
        <p:grpSpPr>
          <a:xfrm>
            <a:off x="4054353" y="4784334"/>
            <a:ext cx="958850" cy="476251"/>
            <a:chOff x="7493876" y="2774731"/>
            <a:chExt cx="1481958" cy="894622"/>
          </a:xfrm>
        </p:grpSpPr>
        <p:sp>
          <p:nvSpPr>
            <p:cNvPr id="83" name="Freeform 82">
              <a:extLst>
                <a:ext uri="{FF2B5EF4-FFF2-40B4-BE49-F238E27FC236}">
                  <a16:creationId xmlns:a16="http://schemas.microsoft.com/office/drawing/2014/main" id="{E653ABFA-F7DB-F14E-95A5-0FDFB684F51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4" name="Oval 83">
              <a:extLst>
                <a:ext uri="{FF2B5EF4-FFF2-40B4-BE49-F238E27FC236}">
                  <a16:creationId xmlns:a16="http://schemas.microsoft.com/office/drawing/2014/main" id="{07CB97C4-3176-704C-832B-2769F9BD8A3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5" name="Group 84">
              <a:extLst>
                <a:ext uri="{FF2B5EF4-FFF2-40B4-BE49-F238E27FC236}">
                  <a16:creationId xmlns:a16="http://schemas.microsoft.com/office/drawing/2014/main" id="{1C4E248C-B7EE-0749-BE84-6D97E6830AA8}"/>
                </a:ext>
              </a:extLst>
            </p:cNvPr>
            <p:cNvGrpSpPr/>
            <p:nvPr/>
          </p:nvGrpSpPr>
          <p:grpSpPr>
            <a:xfrm>
              <a:off x="7713663" y="2848339"/>
              <a:ext cx="1042107" cy="425543"/>
              <a:chOff x="7786941" y="2884917"/>
              <a:chExt cx="897649" cy="353919"/>
            </a:xfrm>
          </p:grpSpPr>
          <p:sp>
            <p:nvSpPr>
              <p:cNvPr id="86" name="Freeform 85">
                <a:extLst>
                  <a:ext uri="{FF2B5EF4-FFF2-40B4-BE49-F238E27FC236}">
                    <a16:creationId xmlns:a16="http://schemas.microsoft.com/office/drawing/2014/main" id="{D8ABCFB8-B1A0-CC43-8976-0D9324A60B7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 name="Freeform 86">
                <a:extLst>
                  <a:ext uri="{FF2B5EF4-FFF2-40B4-BE49-F238E27FC236}">
                    <a16:creationId xmlns:a16="http://schemas.microsoft.com/office/drawing/2014/main" id="{21E1551D-8D59-7F4D-9AC3-A82F786FCBC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 name="Freeform 87">
                <a:extLst>
                  <a:ext uri="{FF2B5EF4-FFF2-40B4-BE49-F238E27FC236}">
                    <a16:creationId xmlns:a16="http://schemas.microsoft.com/office/drawing/2014/main" id="{F50F35D5-457F-BD4D-9C04-D7E77ADC1C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Freeform 88">
                <a:extLst>
                  <a:ext uri="{FF2B5EF4-FFF2-40B4-BE49-F238E27FC236}">
                    <a16:creationId xmlns:a16="http://schemas.microsoft.com/office/drawing/2014/main" id="{43929AB4-076F-294E-B995-F22B57E519B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71" name="Slide Number Placeholder 5">
            <a:extLst>
              <a:ext uri="{FF2B5EF4-FFF2-40B4-BE49-F238E27FC236}">
                <a16:creationId xmlns:a16="http://schemas.microsoft.com/office/drawing/2014/main" id="{EEA5F1B4-B3C4-1642-BE57-21C93FEB2C51}"/>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22</a:t>
            </a:fld>
            <a:endParaRPr lang="en-US" dirty="0"/>
          </a:p>
        </p:txBody>
      </p:sp>
      <p:sp>
        <p:nvSpPr>
          <p:cNvPr id="6" name="TextBox 5">
            <a:extLst>
              <a:ext uri="{FF2B5EF4-FFF2-40B4-BE49-F238E27FC236}">
                <a16:creationId xmlns:a16="http://schemas.microsoft.com/office/drawing/2014/main" id="{857FDB48-4650-77CA-056D-C19CFDCD8E64}"/>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73619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Bad guys:  fake identity</a:t>
            </a:r>
            <a:endParaRPr lang="en-US" sz="4400" dirty="0"/>
          </a:p>
        </p:txBody>
      </p:sp>
      <p:sp>
        <p:nvSpPr>
          <p:cNvPr id="17" name="Rectangle 5">
            <a:extLst>
              <a:ext uri="{FF2B5EF4-FFF2-40B4-BE49-F238E27FC236}">
                <a16:creationId xmlns:a16="http://schemas.microsoft.com/office/drawing/2014/main" id="{921D3CC3-7FC4-4346-86E8-F841A7674F2D}"/>
              </a:ext>
            </a:extLst>
          </p:cNvPr>
          <p:cNvSpPr txBox="1">
            <a:spLocks noChangeArrowheads="1"/>
          </p:cNvSpPr>
          <p:nvPr/>
        </p:nvSpPr>
        <p:spPr>
          <a:xfrm>
            <a:off x="774909" y="1560282"/>
            <a:ext cx="10342830" cy="208446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6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IP spoofing:</a:t>
            </a: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injection of packet with false source address</a:t>
            </a:r>
          </a:p>
        </p:txBody>
      </p:sp>
      <p:grpSp>
        <p:nvGrpSpPr>
          <p:cNvPr id="5" name="Group 90">
            <a:extLst>
              <a:ext uri="{FF2B5EF4-FFF2-40B4-BE49-F238E27FC236}">
                <a16:creationId xmlns:a16="http://schemas.microsoft.com/office/drawing/2014/main" id="{4B8B6454-D739-8246-8FD0-D07116C10D15}"/>
              </a:ext>
            </a:extLst>
          </p:cNvPr>
          <p:cNvGrpSpPr>
            <a:grpSpLocks/>
          </p:cNvGrpSpPr>
          <p:nvPr/>
        </p:nvGrpSpPr>
        <p:grpSpPr bwMode="auto">
          <a:xfrm flipH="1">
            <a:off x="5850455" y="3016127"/>
            <a:ext cx="735012" cy="681037"/>
            <a:chOff x="-44" y="1473"/>
            <a:chExt cx="981" cy="1105"/>
          </a:xfrm>
        </p:grpSpPr>
        <p:pic>
          <p:nvPicPr>
            <p:cNvPr id="7" name="Picture 91" descr="desktop_computer_stylized_medium">
              <a:extLst>
                <a:ext uri="{FF2B5EF4-FFF2-40B4-BE49-F238E27FC236}">
                  <a16:creationId xmlns:a16="http://schemas.microsoft.com/office/drawing/2014/main" id="{9D5E2D1E-EE9F-104B-B66B-CCD25447B8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92">
              <a:extLst>
                <a:ext uri="{FF2B5EF4-FFF2-40B4-BE49-F238E27FC236}">
                  <a16:creationId xmlns:a16="http://schemas.microsoft.com/office/drawing/2014/main" id="{B5AF61F7-8621-F54F-BE21-3743A44AEC3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9" name="Freeform 43">
            <a:extLst>
              <a:ext uri="{FF2B5EF4-FFF2-40B4-BE49-F238E27FC236}">
                <a16:creationId xmlns:a16="http://schemas.microsoft.com/office/drawing/2014/main" id="{4DB7420B-BEB3-FA46-87C6-F4E3D7CFB690}"/>
              </a:ext>
            </a:extLst>
          </p:cNvPr>
          <p:cNvSpPr>
            <a:spLocks/>
          </p:cNvSpPr>
          <p:nvPr/>
        </p:nvSpPr>
        <p:spPr bwMode="auto">
          <a:xfrm>
            <a:off x="3345380" y="3751139"/>
            <a:ext cx="4587875" cy="728663"/>
          </a:xfrm>
          <a:custGeom>
            <a:avLst/>
            <a:gdLst>
              <a:gd name="T0" fmla="*/ 2147483647 w 2620"/>
              <a:gd name="T1" fmla="*/ 0 h 459"/>
              <a:gd name="T2" fmla="*/ 0 w 2620"/>
              <a:gd name="T3" fmla="*/ 2147483647 h 459"/>
              <a:gd name="T4" fmla="*/ 2147483647 w 2620"/>
              <a:gd name="T5" fmla="*/ 2147483647 h 459"/>
              <a:gd name="T6" fmla="*/ 2147483647 w 2620"/>
              <a:gd name="T7" fmla="*/ 2147483647 h 459"/>
              <a:gd name="T8" fmla="*/ 0 60000 65536"/>
              <a:gd name="T9" fmla="*/ 0 60000 65536"/>
              <a:gd name="T10" fmla="*/ 0 60000 65536"/>
              <a:gd name="T11" fmla="*/ 0 60000 65536"/>
              <a:gd name="T12" fmla="*/ 0 w 2620"/>
              <a:gd name="T13" fmla="*/ 0 h 459"/>
              <a:gd name="T14" fmla="*/ 2620 w 2620"/>
              <a:gd name="T15" fmla="*/ 459 h 459"/>
            </a:gdLst>
            <a:ahLst/>
            <a:cxnLst>
              <a:cxn ang="T8">
                <a:pos x="T0" y="T1"/>
              </a:cxn>
              <a:cxn ang="T9">
                <a:pos x="T2" y="T3"/>
              </a:cxn>
              <a:cxn ang="T10">
                <a:pos x="T4" y="T5"/>
              </a:cxn>
              <a:cxn ang="T11">
                <a:pos x="T6" y="T7"/>
              </a:cxn>
            </a:cxnLst>
            <a:rect l="T12" t="T13" r="T14" b="T15"/>
            <a:pathLst>
              <a:path w="2620" h="459">
                <a:moveTo>
                  <a:pt x="2" y="0"/>
                </a:moveTo>
                <a:lnTo>
                  <a:pt x="0" y="253"/>
                </a:lnTo>
                <a:lnTo>
                  <a:pt x="2620" y="253"/>
                </a:lnTo>
                <a:lnTo>
                  <a:pt x="2620" y="459"/>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44">
            <a:extLst>
              <a:ext uri="{FF2B5EF4-FFF2-40B4-BE49-F238E27FC236}">
                <a16:creationId xmlns:a16="http://schemas.microsoft.com/office/drawing/2014/main" id="{F85E0A6A-88C0-A24D-8518-8ED500586FDD}"/>
              </a:ext>
            </a:extLst>
          </p:cNvPr>
          <p:cNvSpPr>
            <a:spLocks/>
          </p:cNvSpPr>
          <p:nvPr/>
        </p:nvSpPr>
        <p:spPr bwMode="auto">
          <a:xfrm>
            <a:off x="6177480" y="3620964"/>
            <a:ext cx="4762" cy="522288"/>
          </a:xfrm>
          <a:custGeom>
            <a:avLst/>
            <a:gdLst>
              <a:gd name="T0" fmla="*/ 0 w 3"/>
              <a:gd name="T1" fmla="*/ 2147483647 h 329"/>
              <a:gd name="T2" fmla="*/ 2147483647 w 3"/>
              <a:gd name="T3" fmla="*/ 0 h 329"/>
              <a:gd name="T4" fmla="*/ 0 60000 65536"/>
              <a:gd name="T5" fmla="*/ 0 60000 65536"/>
              <a:gd name="T6" fmla="*/ 0 w 3"/>
              <a:gd name="T7" fmla="*/ 0 h 329"/>
              <a:gd name="T8" fmla="*/ 3 w 3"/>
              <a:gd name="T9" fmla="*/ 329 h 329"/>
            </a:gdLst>
            <a:ahLst/>
            <a:cxnLst>
              <a:cxn ang="T4">
                <a:pos x="T0" y="T1"/>
              </a:cxn>
              <a:cxn ang="T5">
                <a:pos x="T2" y="T3"/>
              </a:cxn>
            </a:cxnLst>
            <a:rect l="T6" t="T7" r="T8" b="T9"/>
            <a:pathLst>
              <a:path w="3" h="329">
                <a:moveTo>
                  <a:pt x="0" y="329"/>
                </a:moveTo>
                <a:lnTo>
                  <a:pt x="3" y="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Line 45">
            <a:extLst>
              <a:ext uri="{FF2B5EF4-FFF2-40B4-BE49-F238E27FC236}">
                <a16:creationId xmlns:a16="http://schemas.microsoft.com/office/drawing/2014/main" id="{2ADBE0C5-B956-4149-BAB8-22ED6ADCCDCF}"/>
              </a:ext>
            </a:extLst>
          </p:cNvPr>
          <p:cNvSpPr>
            <a:spLocks noChangeShapeType="1"/>
          </p:cNvSpPr>
          <p:nvPr/>
        </p:nvSpPr>
        <p:spPr bwMode="auto">
          <a:xfrm flipV="1">
            <a:off x="4520130" y="4143252"/>
            <a:ext cx="0" cy="3746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Line 46">
            <a:extLst>
              <a:ext uri="{FF2B5EF4-FFF2-40B4-BE49-F238E27FC236}">
                <a16:creationId xmlns:a16="http://schemas.microsoft.com/office/drawing/2014/main" id="{90C68912-5E92-7540-BFA2-DF07C51EFD30}"/>
              </a:ext>
            </a:extLst>
          </p:cNvPr>
          <p:cNvSpPr>
            <a:spLocks noChangeShapeType="1"/>
          </p:cNvSpPr>
          <p:nvPr/>
        </p:nvSpPr>
        <p:spPr bwMode="auto">
          <a:xfrm flipV="1">
            <a:off x="4539180" y="4854452"/>
            <a:ext cx="0" cy="241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Text Box 47">
            <a:extLst>
              <a:ext uri="{FF2B5EF4-FFF2-40B4-BE49-F238E27FC236}">
                <a16:creationId xmlns:a16="http://schemas.microsoft.com/office/drawing/2014/main" id="{AEB79674-18BD-3B41-8E45-BBD3D9EBF39F}"/>
              </a:ext>
            </a:extLst>
          </p:cNvPr>
          <p:cNvSpPr txBox="1">
            <a:spLocks noChangeArrowheads="1"/>
          </p:cNvSpPr>
          <p:nvPr/>
        </p:nvSpPr>
        <p:spPr bwMode="auto">
          <a:xfrm>
            <a:off x="2802455" y="3039939"/>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a:t>
            </a:r>
          </a:p>
        </p:txBody>
      </p:sp>
      <p:sp>
        <p:nvSpPr>
          <p:cNvPr id="14" name="Text Box 48">
            <a:extLst>
              <a:ext uri="{FF2B5EF4-FFF2-40B4-BE49-F238E27FC236}">
                <a16:creationId xmlns:a16="http://schemas.microsoft.com/office/drawing/2014/main" id="{9F0C9BB1-EE53-294F-B9A4-6D29AB021CF3}"/>
              </a:ext>
            </a:extLst>
          </p:cNvPr>
          <p:cNvSpPr txBox="1">
            <a:spLocks noChangeArrowheads="1"/>
          </p:cNvSpPr>
          <p:nvPr/>
        </p:nvSpPr>
        <p:spPr bwMode="auto">
          <a:xfrm>
            <a:off x="8271392" y="4503614"/>
            <a:ext cx="388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a:t>
            </a:r>
          </a:p>
        </p:txBody>
      </p:sp>
      <p:sp>
        <p:nvSpPr>
          <p:cNvPr id="15" name="Text Box 49">
            <a:extLst>
              <a:ext uri="{FF2B5EF4-FFF2-40B4-BE49-F238E27FC236}">
                <a16:creationId xmlns:a16="http://schemas.microsoft.com/office/drawing/2014/main" id="{84BD4A5A-ABEB-8E46-B54B-76C3BE0FDF12}"/>
              </a:ext>
            </a:extLst>
          </p:cNvPr>
          <p:cNvSpPr txBox="1">
            <a:spLocks noChangeArrowheads="1"/>
          </p:cNvSpPr>
          <p:nvPr/>
        </p:nvSpPr>
        <p:spPr bwMode="auto">
          <a:xfrm>
            <a:off x="6369567" y="3017714"/>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a:t>
            </a:r>
          </a:p>
        </p:txBody>
      </p:sp>
      <p:pic>
        <p:nvPicPr>
          <p:cNvPr id="26" name="Picture 60">
            <a:extLst>
              <a:ext uri="{FF2B5EF4-FFF2-40B4-BE49-F238E27FC236}">
                <a16:creationId xmlns:a16="http://schemas.microsoft.com/office/drawing/2014/main" id="{6C78CF69-C5D1-1042-99DC-4222EA4DC7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7442" y="3084389"/>
            <a:ext cx="47148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grpSp>
        <p:nvGrpSpPr>
          <p:cNvPr id="27" name="Group 54">
            <a:extLst>
              <a:ext uri="{FF2B5EF4-FFF2-40B4-BE49-F238E27FC236}">
                <a16:creationId xmlns:a16="http://schemas.microsoft.com/office/drawing/2014/main" id="{E8873988-DB10-FE45-8043-BCFCC564ED65}"/>
              </a:ext>
            </a:extLst>
          </p:cNvPr>
          <p:cNvGrpSpPr>
            <a:grpSpLocks/>
          </p:cNvGrpSpPr>
          <p:nvPr/>
        </p:nvGrpSpPr>
        <p:grpSpPr bwMode="auto">
          <a:xfrm>
            <a:off x="3170755" y="3078039"/>
            <a:ext cx="365125" cy="712788"/>
            <a:chOff x="4140" y="429"/>
            <a:chExt cx="1425" cy="2396"/>
          </a:xfrm>
        </p:grpSpPr>
        <p:sp>
          <p:nvSpPr>
            <p:cNvPr id="28" name="Freeform 55">
              <a:extLst>
                <a:ext uri="{FF2B5EF4-FFF2-40B4-BE49-F238E27FC236}">
                  <a16:creationId xmlns:a16="http://schemas.microsoft.com/office/drawing/2014/main" id="{7E4CC2E0-3222-BE42-A828-FF50B8CF87EB}"/>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Rectangle 56">
              <a:extLst>
                <a:ext uri="{FF2B5EF4-FFF2-40B4-BE49-F238E27FC236}">
                  <a16:creationId xmlns:a16="http://schemas.microsoft.com/office/drawing/2014/main" id="{A3A95F5A-927B-8844-AEEA-2C83A43D854F}"/>
                </a:ext>
              </a:extLst>
            </p:cNvPr>
            <p:cNvSpPr>
              <a:spLocks noChangeArrowheads="1"/>
            </p:cNvSpPr>
            <p:nvPr/>
          </p:nvSpPr>
          <p:spPr bwMode="auto">
            <a:xfrm>
              <a:off x="4208" y="429"/>
              <a:ext cx="1047" cy="2284"/>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0" name="Freeform 57">
              <a:extLst>
                <a:ext uri="{FF2B5EF4-FFF2-40B4-BE49-F238E27FC236}">
                  <a16:creationId xmlns:a16="http://schemas.microsoft.com/office/drawing/2014/main" id="{0069D4B1-B450-FA40-8C0C-BF8FC124F2B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 name="Freeform 58">
              <a:extLst>
                <a:ext uri="{FF2B5EF4-FFF2-40B4-BE49-F238E27FC236}">
                  <a16:creationId xmlns:a16="http://schemas.microsoft.com/office/drawing/2014/main" id="{614429B8-C719-8644-AE6D-47F8C907AA55}"/>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 name="Rectangle 59">
              <a:extLst>
                <a:ext uri="{FF2B5EF4-FFF2-40B4-BE49-F238E27FC236}">
                  <a16:creationId xmlns:a16="http://schemas.microsoft.com/office/drawing/2014/main" id="{2DD880A9-2F05-6141-8481-7222FC289B80}"/>
                </a:ext>
              </a:extLst>
            </p:cNvPr>
            <p:cNvSpPr>
              <a:spLocks noChangeArrowheads="1"/>
            </p:cNvSpPr>
            <p:nvPr/>
          </p:nvSpPr>
          <p:spPr bwMode="auto">
            <a:xfrm>
              <a:off x="4214" y="690"/>
              <a:ext cx="595" cy="48"/>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3" name="Group 60">
              <a:extLst>
                <a:ext uri="{FF2B5EF4-FFF2-40B4-BE49-F238E27FC236}">
                  <a16:creationId xmlns:a16="http://schemas.microsoft.com/office/drawing/2014/main" id="{719DB695-149D-A94C-90AB-A2D368B8EE68}"/>
                </a:ext>
              </a:extLst>
            </p:cNvPr>
            <p:cNvGrpSpPr>
              <a:grpSpLocks/>
            </p:cNvGrpSpPr>
            <p:nvPr/>
          </p:nvGrpSpPr>
          <p:grpSpPr bwMode="auto">
            <a:xfrm>
              <a:off x="4749" y="668"/>
              <a:ext cx="581" cy="145"/>
              <a:chOff x="614" y="2568"/>
              <a:chExt cx="725" cy="139"/>
            </a:xfrm>
          </p:grpSpPr>
          <p:sp>
            <p:nvSpPr>
              <p:cNvPr id="58" name="AutoShape 61">
                <a:extLst>
                  <a:ext uri="{FF2B5EF4-FFF2-40B4-BE49-F238E27FC236}">
                    <a16:creationId xmlns:a16="http://schemas.microsoft.com/office/drawing/2014/main" id="{7A4E2E24-3B0D-AF4F-A52C-2C357CC7EFC4}"/>
                  </a:ext>
                </a:extLst>
              </p:cNvPr>
              <p:cNvSpPr>
                <a:spLocks noChangeArrowheads="1"/>
              </p:cNvSpPr>
              <p:nvPr/>
            </p:nvSpPr>
            <p:spPr bwMode="auto">
              <a:xfrm>
                <a:off x="612" y="2569"/>
                <a:ext cx="727"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9" name="AutoShape 62">
                <a:extLst>
                  <a:ext uri="{FF2B5EF4-FFF2-40B4-BE49-F238E27FC236}">
                    <a16:creationId xmlns:a16="http://schemas.microsoft.com/office/drawing/2014/main" id="{C6BB5F22-0BFB-674E-AB61-C51BC265F868}"/>
                  </a:ext>
                </a:extLst>
              </p:cNvPr>
              <p:cNvSpPr>
                <a:spLocks noChangeArrowheads="1"/>
              </p:cNvSpPr>
              <p:nvPr/>
            </p:nvSpPr>
            <p:spPr bwMode="auto">
              <a:xfrm>
                <a:off x="627" y="2584"/>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4" name="Rectangle 63">
              <a:extLst>
                <a:ext uri="{FF2B5EF4-FFF2-40B4-BE49-F238E27FC236}">
                  <a16:creationId xmlns:a16="http://schemas.microsoft.com/office/drawing/2014/main" id="{9C5A4256-A53F-874E-BFA1-39FC396FF929}"/>
                </a:ext>
              </a:extLst>
            </p:cNvPr>
            <p:cNvSpPr>
              <a:spLocks noChangeArrowheads="1"/>
            </p:cNvSpPr>
            <p:nvPr/>
          </p:nvSpPr>
          <p:spPr bwMode="auto">
            <a:xfrm>
              <a:off x="4227" y="1021"/>
              <a:ext cx="595" cy="43"/>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5" name="Group 64">
              <a:extLst>
                <a:ext uri="{FF2B5EF4-FFF2-40B4-BE49-F238E27FC236}">
                  <a16:creationId xmlns:a16="http://schemas.microsoft.com/office/drawing/2014/main" id="{0E311E6A-3E40-F74F-B8AF-09D1E252AD39}"/>
                </a:ext>
              </a:extLst>
            </p:cNvPr>
            <p:cNvGrpSpPr>
              <a:grpSpLocks/>
            </p:cNvGrpSpPr>
            <p:nvPr/>
          </p:nvGrpSpPr>
          <p:grpSpPr bwMode="auto">
            <a:xfrm>
              <a:off x="4747" y="994"/>
              <a:ext cx="581" cy="134"/>
              <a:chOff x="614" y="2568"/>
              <a:chExt cx="725" cy="139"/>
            </a:xfrm>
          </p:grpSpPr>
          <p:sp>
            <p:nvSpPr>
              <p:cNvPr id="56" name="AutoShape 65">
                <a:extLst>
                  <a:ext uri="{FF2B5EF4-FFF2-40B4-BE49-F238E27FC236}">
                    <a16:creationId xmlns:a16="http://schemas.microsoft.com/office/drawing/2014/main" id="{1D179FF3-E8BF-8947-9AAD-E6B38311CAD5}"/>
                  </a:ext>
                </a:extLst>
              </p:cNvPr>
              <p:cNvSpPr>
                <a:spLocks noChangeArrowheads="1"/>
              </p:cNvSpPr>
              <p:nvPr/>
            </p:nvSpPr>
            <p:spPr bwMode="auto">
              <a:xfrm>
                <a:off x="614" y="2569"/>
                <a:ext cx="727"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7" name="AutoShape 66">
                <a:extLst>
                  <a:ext uri="{FF2B5EF4-FFF2-40B4-BE49-F238E27FC236}">
                    <a16:creationId xmlns:a16="http://schemas.microsoft.com/office/drawing/2014/main" id="{C3E96FCC-760E-C448-981B-346F9384B814}"/>
                  </a:ext>
                </a:extLst>
              </p:cNvPr>
              <p:cNvSpPr>
                <a:spLocks noChangeArrowheads="1"/>
              </p:cNvSpPr>
              <p:nvPr/>
            </p:nvSpPr>
            <p:spPr bwMode="auto">
              <a:xfrm>
                <a:off x="630" y="2585"/>
                <a:ext cx="696"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6" name="Rectangle 67">
              <a:extLst>
                <a:ext uri="{FF2B5EF4-FFF2-40B4-BE49-F238E27FC236}">
                  <a16:creationId xmlns:a16="http://schemas.microsoft.com/office/drawing/2014/main" id="{48149864-6DD7-D34A-BFF0-68E14067A88A}"/>
                </a:ext>
              </a:extLst>
            </p:cNvPr>
            <p:cNvSpPr>
              <a:spLocks noChangeArrowheads="1"/>
            </p:cNvSpPr>
            <p:nvPr/>
          </p:nvSpPr>
          <p:spPr bwMode="auto">
            <a:xfrm>
              <a:off x="4214" y="1358"/>
              <a:ext cx="601" cy="48"/>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 name="Rectangle 68">
              <a:extLst>
                <a:ext uri="{FF2B5EF4-FFF2-40B4-BE49-F238E27FC236}">
                  <a16:creationId xmlns:a16="http://schemas.microsoft.com/office/drawing/2014/main" id="{05CA4BF4-1ECD-CA4F-8A7A-7B9330DA5454}"/>
                </a:ext>
              </a:extLst>
            </p:cNvPr>
            <p:cNvSpPr>
              <a:spLocks noChangeArrowheads="1"/>
            </p:cNvSpPr>
            <p:nvPr/>
          </p:nvSpPr>
          <p:spPr bwMode="auto">
            <a:xfrm>
              <a:off x="4227" y="1656"/>
              <a:ext cx="595" cy="48"/>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8" name="Group 69">
              <a:extLst>
                <a:ext uri="{FF2B5EF4-FFF2-40B4-BE49-F238E27FC236}">
                  <a16:creationId xmlns:a16="http://schemas.microsoft.com/office/drawing/2014/main" id="{F3E39B02-1298-0743-931E-B785BC775AB9}"/>
                </a:ext>
              </a:extLst>
            </p:cNvPr>
            <p:cNvGrpSpPr>
              <a:grpSpLocks/>
            </p:cNvGrpSpPr>
            <p:nvPr/>
          </p:nvGrpSpPr>
          <p:grpSpPr bwMode="auto">
            <a:xfrm>
              <a:off x="4735" y="1627"/>
              <a:ext cx="582" cy="151"/>
              <a:chOff x="614" y="2568"/>
              <a:chExt cx="725" cy="139"/>
            </a:xfrm>
          </p:grpSpPr>
          <p:sp>
            <p:nvSpPr>
              <p:cNvPr id="54" name="AutoShape 70">
                <a:extLst>
                  <a:ext uri="{FF2B5EF4-FFF2-40B4-BE49-F238E27FC236}">
                    <a16:creationId xmlns:a16="http://schemas.microsoft.com/office/drawing/2014/main" id="{F3EE4642-5A67-5747-9173-A2328DFB0CE3}"/>
                  </a:ext>
                </a:extLst>
              </p:cNvPr>
              <p:cNvSpPr>
                <a:spLocks noChangeArrowheads="1"/>
              </p:cNvSpPr>
              <p:nvPr/>
            </p:nvSpPr>
            <p:spPr bwMode="auto">
              <a:xfrm>
                <a:off x="614" y="2570"/>
                <a:ext cx="725"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5" name="AutoShape 71">
                <a:extLst>
                  <a:ext uri="{FF2B5EF4-FFF2-40B4-BE49-F238E27FC236}">
                    <a16:creationId xmlns:a16="http://schemas.microsoft.com/office/drawing/2014/main" id="{5229E8D7-0E29-214E-AA57-AFE2A59BD2B9}"/>
                  </a:ext>
                </a:extLst>
              </p:cNvPr>
              <p:cNvSpPr>
                <a:spLocks noChangeArrowheads="1"/>
              </p:cNvSpPr>
              <p:nvPr/>
            </p:nvSpPr>
            <p:spPr bwMode="auto">
              <a:xfrm>
                <a:off x="629" y="2585"/>
                <a:ext cx="695"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9" name="Freeform 72">
              <a:extLst>
                <a:ext uri="{FF2B5EF4-FFF2-40B4-BE49-F238E27FC236}">
                  <a16:creationId xmlns:a16="http://schemas.microsoft.com/office/drawing/2014/main" id="{D90341F2-014E-B14A-B581-851392F93327}"/>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0" name="Group 73">
              <a:extLst>
                <a:ext uri="{FF2B5EF4-FFF2-40B4-BE49-F238E27FC236}">
                  <a16:creationId xmlns:a16="http://schemas.microsoft.com/office/drawing/2014/main" id="{280B6B26-F269-5C4C-8C19-DBA764C6CDAC}"/>
                </a:ext>
              </a:extLst>
            </p:cNvPr>
            <p:cNvGrpSpPr>
              <a:grpSpLocks/>
            </p:cNvGrpSpPr>
            <p:nvPr/>
          </p:nvGrpSpPr>
          <p:grpSpPr bwMode="auto">
            <a:xfrm>
              <a:off x="4739" y="1327"/>
              <a:ext cx="582" cy="139"/>
              <a:chOff x="614" y="2568"/>
              <a:chExt cx="725" cy="139"/>
            </a:xfrm>
          </p:grpSpPr>
          <p:sp>
            <p:nvSpPr>
              <p:cNvPr id="52" name="AutoShape 74">
                <a:extLst>
                  <a:ext uri="{FF2B5EF4-FFF2-40B4-BE49-F238E27FC236}">
                    <a16:creationId xmlns:a16="http://schemas.microsoft.com/office/drawing/2014/main" id="{6DB26256-77EF-F140-B0E4-C02F57D54B4F}"/>
                  </a:ext>
                </a:extLst>
              </p:cNvPr>
              <p:cNvSpPr>
                <a:spLocks noChangeArrowheads="1"/>
              </p:cNvSpPr>
              <p:nvPr/>
            </p:nvSpPr>
            <p:spPr bwMode="auto">
              <a:xfrm>
                <a:off x="616" y="2566"/>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 name="AutoShape 75">
                <a:extLst>
                  <a:ext uri="{FF2B5EF4-FFF2-40B4-BE49-F238E27FC236}">
                    <a16:creationId xmlns:a16="http://schemas.microsoft.com/office/drawing/2014/main" id="{EFE076B6-538F-1744-AEFF-42E849FD61D4}"/>
                  </a:ext>
                </a:extLst>
              </p:cNvPr>
              <p:cNvSpPr>
                <a:spLocks noChangeArrowheads="1"/>
              </p:cNvSpPr>
              <p:nvPr/>
            </p:nvSpPr>
            <p:spPr bwMode="auto">
              <a:xfrm>
                <a:off x="632" y="2583"/>
                <a:ext cx="695"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41" name="Rectangle 76">
              <a:extLst>
                <a:ext uri="{FF2B5EF4-FFF2-40B4-BE49-F238E27FC236}">
                  <a16:creationId xmlns:a16="http://schemas.microsoft.com/office/drawing/2014/main" id="{022EA956-CFF7-F444-96E1-83E34982538C}"/>
                </a:ext>
              </a:extLst>
            </p:cNvPr>
            <p:cNvSpPr>
              <a:spLocks noChangeArrowheads="1"/>
            </p:cNvSpPr>
            <p:nvPr/>
          </p:nvSpPr>
          <p:spPr bwMode="auto">
            <a:xfrm>
              <a:off x="5249" y="429"/>
              <a:ext cx="68" cy="2289"/>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 name="Freeform 77">
              <a:extLst>
                <a:ext uri="{FF2B5EF4-FFF2-40B4-BE49-F238E27FC236}">
                  <a16:creationId xmlns:a16="http://schemas.microsoft.com/office/drawing/2014/main" id="{8B0DE4B6-8814-1E46-82AC-7B6D087A2D06}"/>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 name="Freeform 78">
              <a:extLst>
                <a:ext uri="{FF2B5EF4-FFF2-40B4-BE49-F238E27FC236}">
                  <a16:creationId xmlns:a16="http://schemas.microsoft.com/office/drawing/2014/main" id="{A9CF5A83-FC5F-8D4B-B779-B41007025FCF}"/>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Oval 79">
              <a:extLst>
                <a:ext uri="{FF2B5EF4-FFF2-40B4-BE49-F238E27FC236}">
                  <a16:creationId xmlns:a16="http://schemas.microsoft.com/office/drawing/2014/main" id="{FDB262EF-72BC-F740-9B4D-1FFE5D070B56}"/>
                </a:ext>
              </a:extLst>
            </p:cNvPr>
            <p:cNvSpPr>
              <a:spLocks noChangeArrowheads="1"/>
            </p:cNvSpPr>
            <p:nvPr/>
          </p:nvSpPr>
          <p:spPr bwMode="auto">
            <a:xfrm>
              <a:off x="5515" y="2612"/>
              <a:ext cx="50"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5" name="Freeform 80">
              <a:extLst>
                <a:ext uri="{FF2B5EF4-FFF2-40B4-BE49-F238E27FC236}">
                  <a16:creationId xmlns:a16="http://schemas.microsoft.com/office/drawing/2014/main" id="{20A2BDF1-5362-9947-B37C-44E590138C3F}"/>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 name="AutoShape 81">
              <a:extLst>
                <a:ext uri="{FF2B5EF4-FFF2-40B4-BE49-F238E27FC236}">
                  <a16:creationId xmlns:a16="http://schemas.microsoft.com/office/drawing/2014/main" id="{BAC73710-D3B8-8C49-97AA-648DC14CD98E}"/>
                </a:ext>
              </a:extLst>
            </p:cNvPr>
            <p:cNvSpPr>
              <a:spLocks noChangeArrowheads="1"/>
            </p:cNvSpPr>
            <p:nvPr/>
          </p:nvSpPr>
          <p:spPr bwMode="auto">
            <a:xfrm>
              <a:off x="4140" y="2676"/>
              <a:ext cx="1202" cy="149"/>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7" name="AutoShape 82">
              <a:extLst>
                <a:ext uri="{FF2B5EF4-FFF2-40B4-BE49-F238E27FC236}">
                  <a16:creationId xmlns:a16="http://schemas.microsoft.com/office/drawing/2014/main" id="{1AA6B3D5-8E2F-C340-A675-9DC59E4B0F54}"/>
                </a:ext>
              </a:extLst>
            </p:cNvPr>
            <p:cNvSpPr>
              <a:spLocks noChangeArrowheads="1"/>
            </p:cNvSpPr>
            <p:nvPr/>
          </p:nvSpPr>
          <p:spPr bwMode="auto">
            <a:xfrm>
              <a:off x="4208" y="2713"/>
              <a:ext cx="1066"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8" name="Oval 83">
              <a:extLst>
                <a:ext uri="{FF2B5EF4-FFF2-40B4-BE49-F238E27FC236}">
                  <a16:creationId xmlns:a16="http://schemas.microsoft.com/office/drawing/2014/main" id="{A39BEF0A-EE8E-7248-A007-97D328CCA256}"/>
                </a:ext>
              </a:extLst>
            </p:cNvPr>
            <p:cNvSpPr>
              <a:spLocks noChangeArrowheads="1"/>
            </p:cNvSpPr>
            <p:nvPr/>
          </p:nvSpPr>
          <p:spPr bwMode="auto">
            <a:xfrm>
              <a:off x="4307" y="2382"/>
              <a:ext cx="161"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9" name="Oval 84">
              <a:extLst>
                <a:ext uri="{FF2B5EF4-FFF2-40B4-BE49-F238E27FC236}">
                  <a16:creationId xmlns:a16="http://schemas.microsoft.com/office/drawing/2014/main" id="{27EEB08E-8DAC-7647-9E5A-B37F47E930AE}"/>
                </a:ext>
              </a:extLst>
            </p:cNvPr>
            <p:cNvSpPr>
              <a:spLocks noChangeArrowheads="1"/>
            </p:cNvSpPr>
            <p:nvPr/>
          </p:nvSpPr>
          <p:spPr bwMode="auto">
            <a:xfrm>
              <a:off x="4487" y="2382"/>
              <a:ext cx="161"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endParaRPr>
            </a:p>
          </p:txBody>
        </p:sp>
        <p:sp>
          <p:nvSpPr>
            <p:cNvPr id="50" name="Oval 85">
              <a:extLst>
                <a:ext uri="{FF2B5EF4-FFF2-40B4-BE49-F238E27FC236}">
                  <a16:creationId xmlns:a16="http://schemas.microsoft.com/office/drawing/2014/main" id="{7165A7B4-85F9-2640-A0EE-2335D6B55D69}"/>
                </a:ext>
              </a:extLst>
            </p:cNvPr>
            <p:cNvSpPr>
              <a:spLocks noChangeArrowheads="1"/>
            </p:cNvSpPr>
            <p:nvPr/>
          </p:nvSpPr>
          <p:spPr bwMode="auto">
            <a:xfrm>
              <a:off x="4660" y="2382"/>
              <a:ext cx="161"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1" name="Rectangle 86">
              <a:extLst>
                <a:ext uri="{FF2B5EF4-FFF2-40B4-BE49-F238E27FC236}">
                  <a16:creationId xmlns:a16="http://schemas.microsoft.com/office/drawing/2014/main" id="{C2E9996D-163B-D745-A6A8-45AB41D5ED6A}"/>
                </a:ext>
              </a:extLst>
            </p:cNvPr>
            <p:cNvSpPr>
              <a:spLocks noChangeArrowheads="1"/>
            </p:cNvSpPr>
            <p:nvPr/>
          </p:nvSpPr>
          <p:spPr bwMode="auto">
            <a:xfrm>
              <a:off x="5063" y="1832"/>
              <a:ext cx="87" cy="763"/>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60" name="Group 87">
            <a:extLst>
              <a:ext uri="{FF2B5EF4-FFF2-40B4-BE49-F238E27FC236}">
                <a16:creationId xmlns:a16="http://schemas.microsoft.com/office/drawing/2014/main" id="{F67D1896-6BBC-AB41-B67F-AB3399BB37B0}"/>
              </a:ext>
            </a:extLst>
          </p:cNvPr>
          <p:cNvGrpSpPr>
            <a:grpSpLocks/>
          </p:cNvGrpSpPr>
          <p:nvPr/>
        </p:nvGrpSpPr>
        <p:grpSpPr bwMode="auto">
          <a:xfrm flipH="1">
            <a:off x="7663380" y="4395664"/>
            <a:ext cx="735012" cy="681038"/>
            <a:chOff x="-44" y="1473"/>
            <a:chExt cx="981" cy="1105"/>
          </a:xfrm>
        </p:grpSpPr>
        <p:pic>
          <p:nvPicPr>
            <p:cNvPr id="61" name="Picture 88" descr="desktop_computer_stylized_medium">
              <a:extLst>
                <a:ext uri="{FF2B5EF4-FFF2-40B4-BE49-F238E27FC236}">
                  <a16:creationId xmlns:a16="http://schemas.microsoft.com/office/drawing/2014/main" id="{12544D91-DE12-C440-AF3A-72D9066513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Freeform 89">
              <a:extLst>
                <a:ext uri="{FF2B5EF4-FFF2-40B4-BE49-F238E27FC236}">
                  <a16:creationId xmlns:a16="http://schemas.microsoft.com/office/drawing/2014/main" id="{D8342731-E1B7-FF4F-B63A-2B9EF713C35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2" name="Group 81">
            <a:extLst>
              <a:ext uri="{FF2B5EF4-FFF2-40B4-BE49-F238E27FC236}">
                <a16:creationId xmlns:a16="http://schemas.microsoft.com/office/drawing/2014/main" id="{B9D1305C-AF63-6240-8FD1-E69B36970A8F}"/>
              </a:ext>
            </a:extLst>
          </p:cNvPr>
          <p:cNvGrpSpPr/>
          <p:nvPr/>
        </p:nvGrpSpPr>
        <p:grpSpPr>
          <a:xfrm>
            <a:off x="4040705" y="4402197"/>
            <a:ext cx="958850" cy="476251"/>
            <a:chOff x="7493876" y="2774731"/>
            <a:chExt cx="1481958" cy="894622"/>
          </a:xfrm>
        </p:grpSpPr>
        <p:sp>
          <p:nvSpPr>
            <p:cNvPr id="83" name="Freeform 82">
              <a:extLst>
                <a:ext uri="{FF2B5EF4-FFF2-40B4-BE49-F238E27FC236}">
                  <a16:creationId xmlns:a16="http://schemas.microsoft.com/office/drawing/2014/main" id="{E653ABFA-F7DB-F14E-95A5-0FDFB684F51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4" name="Oval 83">
              <a:extLst>
                <a:ext uri="{FF2B5EF4-FFF2-40B4-BE49-F238E27FC236}">
                  <a16:creationId xmlns:a16="http://schemas.microsoft.com/office/drawing/2014/main" id="{07CB97C4-3176-704C-832B-2769F9BD8A3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5" name="Group 84">
              <a:extLst>
                <a:ext uri="{FF2B5EF4-FFF2-40B4-BE49-F238E27FC236}">
                  <a16:creationId xmlns:a16="http://schemas.microsoft.com/office/drawing/2014/main" id="{1C4E248C-B7EE-0749-BE84-6D97E6830AA8}"/>
                </a:ext>
              </a:extLst>
            </p:cNvPr>
            <p:cNvGrpSpPr/>
            <p:nvPr/>
          </p:nvGrpSpPr>
          <p:grpSpPr>
            <a:xfrm>
              <a:off x="7713663" y="2848339"/>
              <a:ext cx="1042107" cy="425543"/>
              <a:chOff x="7786941" y="2884917"/>
              <a:chExt cx="897649" cy="353919"/>
            </a:xfrm>
          </p:grpSpPr>
          <p:sp>
            <p:nvSpPr>
              <p:cNvPr id="86" name="Freeform 85">
                <a:extLst>
                  <a:ext uri="{FF2B5EF4-FFF2-40B4-BE49-F238E27FC236}">
                    <a16:creationId xmlns:a16="http://schemas.microsoft.com/office/drawing/2014/main" id="{D8ABCFB8-B1A0-CC43-8976-0D9324A60B7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 name="Freeform 86">
                <a:extLst>
                  <a:ext uri="{FF2B5EF4-FFF2-40B4-BE49-F238E27FC236}">
                    <a16:creationId xmlns:a16="http://schemas.microsoft.com/office/drawing/2014/main" id="{21E1551D-8D59-7F4D-9AC3-A82F786FCBC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 name="Freeform 87">
                <a:extLst>
                  <a:ext uri="{FF2B5EF4-FFF2-40B4-BE49-F238E27FC236}">
                    <a16:creationId xmlns:a16="http://schemas.microsoft.com/office/drawing/2014/main" id="{F50F35D5-457F-BD4D-9C04-D7E77ADC1C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Freeform 88">
                <a:extLst>
                  <a:ext uri="{FF2B5EF4-FFF2-40B4-BE49-F238E27FC236}">
                    <a16:creationId xmlns:a16="http://schemas.microsoft.com/office/drawing/2014/main" id="{43929AB4-076F-294E-B995-F22B57E519B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4" name="Group 3">
            <a:extLst>
              <a:ext uri="{FF2B5EF4-FFF2-40B4-BE49-F238E27FC236}">
                <a16:creationId xmlns:a16="http://schemas.microsoft.com/office/drawing/2014/main" id="{2CCE516A-DB7A-FB49-88E0-3F932755EEE9}"/>
              </a:ext>
            </a:extLst>
          </p:cNvPr>
          <p:cNvGrpSpPr/>
          <p:nvPr/>
        </p:nvGrpSpPr>
        <p:grpSpPr>
          <a:xfrm>
            <a:off x="3280164" y="3584927"/>
            <a:ext cx="2967038" cy="819150"/>
            <a:chOff x="3293812" y="3967064"/>
            <a:chExt cx="2967038" cy="819150"/>
          </a:xfrm>
        </p:grpSpPr>
        <p:sp>
          <p:nvSpPr>
            <p:cNvPr id="72" name="Freeform 77">
              <a:extLst>
                <a:ext uri="{FF2B5EF4-FFF2-40B4-BE49-F238E27FC236}">
                  <a16:creationId xmlns:a16="http://schemas.microsoft.com/office/drawing/2014/main" id="{31E2CC4C-34A2-A74C-B65A-214EFD2400A7}"/>
                </a:ext>
              </a:extLst>
            </p:cNvPr>
            <p:cNvSpPr>
              <a:spLocks/>
            </p:cNvSpPr>
            <p:nvPr/>
          </p:nvSpPr>
          <p:spPr bwMode="auto">
            <a:xfrm>
              <a:off x="3293812" y="3967064"/>
              <a:ext cx="2967038" cy="704850"/>
            </a:xfrm>
            <a:custGeom>
              <a:avLst/>
              <a:gdLst>
                <a:gd name="T0" fmla="*/ 2147483647 w 1869"/>
                <a:gd name="T1" fmla="*/ 0 h 444"/>
                <a:gd name="T2" fmla="*/ 2147483647 w 1869"/>
                <a:gd name="T3" fmla="*/ 2147483647 h 444"/>
                <a:gd name="T4" fmla="*/ 0 w 1869"/>
                <a:gd name="T5" fmla="*/ 2147483647 h 444"/>
                <a:gd name="T6" fmla="*/ 0 60000 65536"/>
                <a:gd name="T7" fmla="*/ 0 60000 65536"/>
                <a:gd name="T8" fmla="*/ 0 60000 65536"/>
                <a:gd name="T9" fmla="*/ 0 w 1869"/>
                <a:gd name="T10" fmla="*/ 0 h 444"/>
                <a:gd name="T11" fmla="*/ 1869 w 1869"/>
                <a:gd name="T12" fmla="*/ 444 h 444"/>
              </a:gdLst>
              <a:ahLst/>
              <a:cxnLst>
                <a:cxn ang="T6">
                  <a:pos x="T0" y="T1"/>
                </a:cxn>
                <a:cxn ang="T7">
                  <a:pos x="T2" y="T3"/>
                </a:cxn>
                <a:cxn ang="T8">
                  <a:pos x="T4" y="T5"/>
                </a:cxn>
              </a:cxnLst>
              <a:rect l="T9" t="T10" r="T11" b="T12"/>
              <a:pathLst>
                <a:path w="1869" h="444">
                  <a:moveTo>
                    <a:pt x="1869" y="0"/>
                  </a:moveTo>
                  <a:lnTo>
                    <a:pt x="1869" y="444"/>
                  </a:lnTo>
                  <a:lnTo>
                    <a:pt x="0" y="444"/>
                  </a:ln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73" name="Group 78">
              <a:extLst>
                <a:ext uri="{FF2B5EF4-FFF2-40B4-BE49-F238E27FC236}">
                  <a16:creationId xmlns:a16="http://schemas.microsoft.com/office/drawing/2014/main" id="{9CEF9F64-861C-7C4C-8594-4DC43481EB32}"/>
                </a:ext>
              </a:extLst>
            </p:cNvPr>
            <p:cNvGrpSpPr>
              <a:grpSpLocks/>
            </p:cNvGrpSpPr>
            <p:nvPr/>
          </p:nvGrpSpPr>
          <p:grpSpPr bwMode="auto">
            <a:xfrm>
              <a:off x="3760537" y="4449664"/>
              <a:ext cx="2295525" cy="336550"/>
              <a:chOff x="2418" y="3342"/>
              <a:chExt cx="1446" cy="212"/>
            </a:xfrm>
          </p:grpSpPr>
          <p:sp>
            <p:nvSpPr>
              <p:cNvPr id="74" name="Rectangle 79">
                <a:extLst>
                  <a:ext uri="{FF2B5EF4-FFF2-40B4-BE49-F238E27FC236}">
                    <a16:creationId xmlns:a16="http://schemas.microsoft.com/office/drawing/2014/main" id="{A1E49101-6F18-CB48-8EBB-03B456FEE8A6}"/>
                  </a:ext>
                </a:extLst>
              </p:cNvPr>
              <p:cNvSpPr>
                <a:spLocks noChangeArrowheads="1"/>
              </p:cNvSpPr>
              <p:nvPr/>
            </p:nvSpPr>
            <p:spPr bwMode="auto">
              <a:xfrm>
                <a:off x="2463" y="3366"/>
                <a:ext cx="1356" cy="174"/>
              </a:xfrm>
              <a:prstGeom prst="rect">
                <a:avLst/>
              </a:prstGeom>
              <a:solidFill>
                <a:srgbClr val="FFFFFF"/>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75" name="Line 80">
                <a:extLst>
                  <a:ext uri="{FF2B5EF4-FFF2-40B4-BE49-F238E27FC236}">
                    <a16:creationId xmlns:a16="http://schemas.microsoft.com/office/drawing/2014/main" id="{61144F55-A889-914E-A5B8-46BB6DF4F3B4}"/>
                  </a:ext>
                </a:extLst>
              </p:cNvPr>
              <p:cNvSpPr>
                <a:spLocks noChangeShapeType="1"/>
              </p:cNvSpPr>
              <p:nvPr/>
            </p:nvSpPr>
            <p:spPr bwMode="auto">
              <a:xfrm>
                <a:off x="2784" y="3372"/>
                <a:ext cx="0" cy="1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6" name="Line 81">
                <a:extLst>
                  <a:ext uri="{FF2B5EF4-FFF2-40B4-BE49-F238E27FC236}">
                    <a16:creationId xmlns:a16="http://schemas.microsoft.com/office/drawing/2014/main" id="{352FD75E-78ED-5D49-88CB-67A89ED572B2}"/>
                  </a:ext>
                </a:extLst>
              </p:cNvPr>
              <p:cNvSpPr>
                <a:spLocks noChangeShapeType="1"/>
              </p:cNvSpPr>
              <p:nvPr/>
            </p:nvSpPr>
            <p:spPr bwMode="auto">
              <a:xfrm>
                <a:off x="3186" y="3375"/>
                <a:ext cx="0" cy="1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7" name="Line 82">
                <a:extLst>
                  <a:ext uri="{FF2B5EF4-FFF2-40B4-BE49-F238E27FC236}">
                    <a16:creationId xmlns:a16="http://schemas.microsoft.com/office/drawing/2014/main" id="{F00A1AE7-75BA-9F41-9557-FF2EC164D2A5}"/>
                  </a:ext>
                </a:extLst>
              </p:cNvPr>
              <p:cNvSpPr>
                <a:spLocks noChangeShapeType="1"/>
              </p:cNvSpPr>
              <p:nvPr/>
            </p:nvSpPr>
            <p:spPr bwMode="auto">
              <a:xfrm>
                <a:off x="3321" y="3375"/>
                <a:ext cx="0" cy="1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Text Box 83">
                <a:extLst>
                  <a:ext uri="{FF2B5EF4-FFF2-40B4-BE49-F238E27FC236}">
                    <a16:creationId xmlns:a16="http://schemas.microsoft.com/office/drawing/2014/main" id="{581B7D01-7767-D64C-AA40-D460CE7527BE}"/>
                  </a:ext>
                </a:extLst>
              </p:cNvPr>
              <p:cNvSpPr txBox="1">
                <a:spLocks noChangeArrowheads="1"/>
              </p:cNvSpPr>
              <p:nvPr/>
            </p:nvSpPr>
            <p:spPr bwMode="auto">
              <a:xfrm>
                <a:off x="2418" y="3342"/>
                <a:ext cx="144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src:B</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dest:A     payload</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sp>
        <p:nvSpPr>
          <p:cNvPr id="67" name="Slide Number Placeholder 5">
            <a:extLst>
              <a:ext uri="{FF2B5EF4-FFF2-40B4-BE49-F238E27FC236}">
                <a16:creationId xmlns:a16="http://schemas.microsoft.com/office/drawing/2014/main" id="{2255C84A-9C2E-5440-8C7B-2EFA237CD122}"/>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23</a:t>
            </a:fld>
            <a:endParaRPr lang="en-US" dirty="0"/>
          </a:p>
        </p:txBody>
      </p:sp>
      <p:sp>
        <p:nvSpPr>
          <p:cNvPr id="3" name="TextBox 2">
            <a:extLst>
              <a:ext uri="{FF2B5EF4-FFF2-40B4-BE49-F238E27FC236}">
                <a16:creationId xmlns:a16="http://schemas.microsoft.com/office/drawing/2014/main" id="{4962F3CF-AD1C-F146-99A4-19F1CE1992FC}"/>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795679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Bad guys: denial of service</a:t>
            </a:r>
          </a:p>
        </p:txBody>
      </p:sp>
      <p:grpSp>
        <p:nvGrpSpPr>
          <p:cNvPr id="5" name="Group 131">
            <a:extLst>
              <a:ext uri="{FF2B5EF4-FFF2-40B4-BE49-F238E27FC236}">
                <a16:creationId xmlns:a16="http://schemas.microsoft.com/office/drawing/2014/main" id="{5671BF31-8345-4A47-A6EE-F59651ABF1C1}"/>
              </a:ext>
            </a:extLst>
          </p:cNvPr>
          <p:cNvGrpSpPr>
            <a:grpSpLocks/>
          </p:cNvGrpSpPr>
          <p:nvPr/>
        </p:nvGrpSpPr>
        <p:grpSpPr bwMode="auto">
          <a:xfrm flipH="1">
            <a:off x="7546011" y="3759781"/>
            <a:ext cx="735012" cy="681037"/>
            <a:chOff x="-44" y="1473"/>
            <a:chExt cx="981" cy="1105"/>
          </a:xfrm>
        </p:grpSpPr>
        <p:pic>
          <p:nvPicPr>
            <p:cNvPr id="7" name="Picture 132" descr="desktop_computer_stylized_medium">
              <a:extLst>
                <a:ext uri="{FF2B5EF4-FFF2-40B4-BE49-F238E27FC236}">
                  <a16:creationId xmlns:a16="http://schemas.microsoft.com/office/drawing/2014/main" id="{CF849B20-A34D-E044-9DF7-A03B28E73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reeform 133">
              <a:extLst>
                <a:ext uri="{FF2B5EF4-FFF2-40B4-BE49-F238E27FC236}">
                  <a16:creationId xmlns:a16="http://schemas.microsoft.com/office/drawing/2014/main" id="{F87F7675-3615-BE4C-BECA-BC2EB60FEB9B}"/>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 name="Group 186">
            <a:extLst>
              <a:ext uri="{FF2B5EF4-FFF2-40B4-BE49-F238E27FC236}">
                <a16:creationId xmlns:a16="http://schemas.microsoft.com/office/drawing/2014/main" id="{A485E3ED-561D-B445-816D-36AEBD4DCE66}"/>
              </a:ext>
            </a:extLst>
          </p:cNvPr>
          <p:cNvGrpSpPr>
            <a:grpSpLocks/>
          </p:cNvGrpSpPr>
          <p:nvPr/>
        </p:nvGrpSpPr>
        <p:grpSpPr bwMode="auto">
          <a:xfrm>
            <a:off x="8087348" y="4002668"/>
            <a:ext cx="831850" cy="1260475"/>
            <a:chOff x="5069" y="1396"/>
            <a:chExt cx="524" cy="794"/>
          </a:xfrm>
        </p:grpSpPr>
        <p:sp>
          <p:nvSpPr>
            <p:cNvPr id="10" name="Text Box 21">
              <a:extLst>
                <a:ext uri="{FF2B5EF4-FFF2-40B4-BE49-F238E27FC236}">
                  <a16:creationId xmlns:a16="http://schemas.microsoft.com/office/drawing/2014/main" id="{252895BB-2B09-1C42-9FBA-A9EA9F582D4C}"/>
                </a:ext>
              </a:extLst>
            </p:cNvPr>
            <p:cNvSpPr txBox="1">
              <a:spLocks noChangeArrowheads="1"/>
            </p:cNvSpPr>
            <p:nvPr/>
          </p:nvSpPr>
          <p:spPr bwMode="auto">
            <a:xfrm>
              <a:off x="5069" y="1940"/>
              <a:ext cx="5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target</a:t>
              </a:r>
            </a:p>
          </p:txBody>
        </p:sp>
        <p:grpSp>
          <p:nvGrpSpPr>
            <p:cNvPr id="11" name="Group 153">
              <a:extLst>
                <a:ext uri="{FF2B5EF4-FFF2-40B4-BE49-F238E27FC236}">
                  <a16:creationId xmlns:a16="http://schemas.microsoft.com/office/drawing/2014/main" id="{2102AA82-D8E7-4149-9FC5-0E55B9687142}"/>
                </a:ext>
              </a:extLst>
            </p:cNvPr>
            <p:cNvGrpSpPr>
              <a:grpSpLocks/>
            </p:cNvGrpSpPr>
            <p:nvPr/>
          </p:nvGrpSpPr>
          <p:grpSpPr bwMode="auto">
            <a:xfrm>
              <a:off x="5200" y="1396"/>
              <a:ext cx="258" cy="574"/>
              <a:chOff x="4140" y="429"/>
              <a:chExt cx="1425" cy="2396"/>
            </a:xfrm>
          </p:grpSpPr>
          <p:sp>
            <p:nvSpPr>
              <p:cNvPr id="12" name="Freeform 154">
                <a:extLst>
                  <a:ext uri="{FF2B5EF4-FFF2-40B4-BE49-F238E27FC236}">
                    <a16:creationId xmlns:a16="http://schemas.microsoft.com/office/drawing/2014/main" id="{4ABA3590-788E-A640-8340-D6788D8A7CEC}"/>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Rectangle 155">
                <a:extLst>
                  <a:ext uri="{FF2B5EF4-FFF2-40B4-BE49-F238E27FC236}">
                    <a16:creationId xmlns:a16="http://schemas.microsoft.com/office/drawing/2014/main" id="{BA5EDD97-668D-144C-8C2C-9618237304F1}"/>
                  </a:ext>
                </a:extLst>
              </p:cNvPr>
              <p:cNvSpPr>
                <a:spLocks noChangeArrowheads="1"/>
              </p:cNvSpPr>
              <p:nvPr/>
            </p:nvSpPr>
            <p:spPr bwMode="auto">
              <a:xfrm>
                <a:off x="4206" y="429"/>
                <a:ext cx="1049"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4" name="Freeform 156">
                <a:extLst>
                  <a:ext uri="{FF2B5EF4-FFF2-40B4-BE49-F238E27FC236}">
                    <a16:creationId xmlns:a16="http://schemas.microsoft.com/office/drawing/2014/main" id="{2D62D25E-0524-B641-AAD0-241CA458D294}"/>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Freeform 157">
                <a:extLst>
                  <a:ext uri="{FF2B5EF4-FFF2-40B4-BE49-F238E27FC236}">
                    <a16:creationId xmlns:a16="http://schemas.microsoft.com/office/drawing/2014/main" id="{2A48AA36-9069-1545-BFAF-1DE1C7CB822D}"/>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Rectangle 158">
                <a:extLst>
                  <a:ext uri="{FF2B5EF4-FFF2-40B4-BE49-F238E27FC236}">
                    <a16:creationId xmlns:a16="http://schemas.microsoft.com/office/drawing/2014/main" id="{C46736B1-4F91-F541-8A78-57B6CCE47A3A}"/>
                  </a:ext>
                </a:extLst>
              </p:cNvPr>
              <p:cNvSpPr>
                <a:spLocks noChangeArrowheads="1"/>
              </p:cNvSpPr>
              <p:nvPr/>
            </p:nvSpPr>
            <p:spPr bwMode="auto">
              <a:xfrm>
                <a:off x="4212" y="692"/>
                <a:ext cx="597"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18" name="Group 159">
                <a:extLst>
                  <a:ext uri="{FF2B5EF4-FFF2-40B4-BE49-F238E27FC236}">
                    <a16:creationId xmlns:a16="http://schemas.microsoft.com/office/drawing/2014/main" id="{58A0138B-7FFC-CD44-9B9E-6FB82DDE210D}"/>
                  </a:ext>
                </a:extLst>
              </p:cNvPr>
              <p:cNvGrpSpPr>
                <a:grpSpLocks/>
              </p:cNvGrpSpPr>
              <p:nvPr/>
            </p:nvGrpSpPr>
            <p:grpSpPr bwMode="auto">
              <a:xfrm>
                <a:off x="4749" y="668"/>
                <a:ext cx="581" cy="145"/>
                <a:chOff x="614" y="2568"/>
                <a:chExt cx="725" cy="139"/>
              </a:xfrm>
            </p:grpSpPr>
            <p:sp>
              <p:nvSpPr>
                <p:cNvPr id="43" name="AutoShape 160">
                  <a:extLst>
                    <a:ext uri="{FF2B5EF4-FFF2-40B4-BE49-F238E27FC236}">
                      <a16:creationId xmlns:a16="http://schemas.microsoft.com/office/drawing/2014/main" id="{A5FEEE84-EB21-BF47-A4F6-1E0F680B83EC}"/>
                    </a:ext>
                  </a:extLst>
                </p:cNvPr>
                <p:cNvSpPr>
                  <a:spLocks noChangeArrowheads="1"/>
                </p:cNvSpPr>
                <p:nvPr/>
              </p:nvSpPr>
              <p:spPr bwMode="auto">
                <a:xfrm>
                  <a:off x="612" y="2567"/>
                  <a:ext cx="724" cy="140"/>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4" name="AutoShape 161">
                  <a:extLst>
                    <a:ext uri="{FF2B5EF4-FFF2-40B4-BE49-F238E27FC236}">
                      <a16:creationId xmlns:a16="http://schemas.microsoft.com/office/drawing/2014/main" id="{C8123062-722F-A642-9F03-DDE66E9B51C3}"/>
                    </a:ext>
                  </a:extLst>
                </p:cNvPr>
                <p:cNvSpPr>
                  <a:spLocks noChangeArrowheads="1"/>
                </p:cNvSpPr>
                <p:nvPr/>
              </p:nvSpPr>
              <p:spPr bwMode="auto">
                <a:xfrm>
                  <a:off x="626" y="2583"/>
                  <a:ext cx="689"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19" name="Rectangle 162">
                <a:extLst>
                  <a:ext uri="{FF2B5EF4-FFF2-40B4-BE49-F238E27FC236}">
                    <a16:creationId xmlns:a16="http://schemas.microsoft.com/office/drawing/2014/main" id="{C9020AB0-B17D-CB4F-A9B5-99244FB363D6}"/>
                  </a:ext>
                </a:extLst>
              </p:cNvPr>
              <p:cNvSpPr>
                <a:spLocks noChangeArrowheads="1"/>
              </p:cNvSpPr>
              <p:nvPr/>
            </p:nvSpPr>
            <p:spPr bwMode="auto">
              <a:xfrm>
                <a:off x="4223" y="1018"/>
                <a:ext cx="597" cy="5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20" name="Group 163">
                <a:extLst>
                  <a:ext uri="{FF2B5EF4-FFF2-40B4-BE49-F238E27FC236}">
                    <a16:creationId xmlns:a16="http://schemas.microsoft.com/office/drawing/2014/main" id="{CE1259C3-A2E3-0149-B586-E73AACF0B1E8}"/>
                  </a:ext>
                </a:extLst>
              </p:cNvPr>
              <p:cNvGrpSpPr>
                <a:grpSpLocks/>
              </p:cNvGrpSpPr>
              <p:nvPr/>
            </p:nvGrpSpPr>
            <p:grpSpPr bwMode="auto">
              <a:xfrm>
                <a:off x="4747" y="994"/>
                <a:ext cx="581" cy="134"/>
                <a:chOff x="614" y="2568"/>
                <a:chExt cx="725" cy="139"/>
              </a:xfrm>
            </p:grpSpPr>
            <p:sp>
              <p:nvSpPr>
                <p:cNvPr id="41" name="AutoShape 164">
                  <a:extLst>
                    <a:ext uri="{FF2B5EF4-FFF2-40B4-BE49-F238E27FC236}">
                      <a16:creationId xmlns:a16="http://schemas.microsoft.com/office/drawing/2014/main" id="{D86524F2-6B03-3146-93C7-EA6450B7CC4F}"/>
                    </a:ext>
                  </a:extLst>
                </p:cNvPr>
                <p:cNvSpPr>
                  <a:spLocks noChangeArrowheads="1"/>
                </p:cNvSpPr>
                <p:nvPr/>
              </p:nvSpPr>
              <p:spPr bwMode="auto">
                <a:xfrm>
                  <a:off x="615" y="2566"/>
                  <a:ext cx="724"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 name="AutoShape 165">
                  <a:extLst>
                    <a:ext uri="{FF2B5EF4-FFF2-40B4-BE49-F238E27FC236}">
                      <a16:creationId xmlns:a16="http://schemas.microsoft.com/office/drawing/2014/main" id="{6476B1C6-56E6-5B4A-8EB5-AE9CB1666D6B}"/>
                    </a:ext>
                  </a:extLst>
                </p:cNvPr>
                <p:cNvSpPr>
                  <a:spLocks noChangeArrowheads="1"/>
                </p:cNvSpPr>
                <p:nvPr/>
              </p:nvSpPr>
              <p:spPr bwMode="auto">
                <a:xfrm>
                  <a:off x="628" y="2584"/>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21" name="Rectangle 166">
                <a:extLst>
                  <a:ext uri="{FF2B5EF4-FFF2-40B4-BE49-F238E27FC236}">
                    <a16:creationId xmlns:a16="http://schemas.microsoft.com/office/drawing/2014/main" id="{19AC0D5F-2746-3944-A6FE-00A27A7A895B}"/>
                  </a:ext>
                </a:extLst>
              </p:cNvPr>
              <p:cNvSpPr>
                <a:spLocks noChangeArrowheads="1"/>
              </p:cNvSpPr>
              <p:nvPr/>
            </p:nvSpPr>
            <p:spPr bwMode="auto">
              <a:xfrm>
                <a:off x="4217" y="1360"/>
                <a:ext cx="597" cy="46"/>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2" name="Rectangle 167">
                <a:extLst>
                  <a:ext uri="{FF2B5EF4-FFF2-40B4-BE49-F238E27FC236}">
                    <a16:creationId xmlns:a16="http://schemas.microsoft.com/office/drawing/2014/main" id="{51C0D0C0-5DDE-2749-8E54-4F5D8BBCC7D6}"/>
                  </a:ext>
                </a:extLst>
              </p:cNvPr>
              <p:cNvSpPr>
                <a:spLocks noChangeArrowheads="1"/>
              </p:cNvSpPr>
              <p:nvPr/>
            </p:nvSpPr>
            <p:spPr bwMode="auto">
              <a:xfrm>
                <a:off x="4228" y="1656"/>
                <a:ext cx="597" cy="46"/>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23" name="Group 168">
                <a:extLst>
                  <a:ext uri="{FF2B5EF4-FFF2-40B4-BE49-F238E27FC236}">
                    <a16:creationId xmlns:a16="http://schemas.microsoft.com/office/drawing/2014/main" id="{2835C54C-E01E-FF41-8541-1761149C6D60}"/>
                  </a:ext>
                </a:extLst>
              </p:cNvPr>
              <p:cNvGrpSpPr>
                <a:grpSpLocks/>
              </p:cNvGrpSpPr>
              <p:nvPr/>
            </p:nvGrpSpPr>
            <p:grpSpPr bwMode="auto">
              <a:xfrm>
                <a:off x="4735" y="1627"/>
                <a:ext cx="582" cy="151"/>
                <a:chOff x="614" y="2568"/>
                <a:chExt cx="725" cy="139"/>
              </a:xfrm>
            </p:grpSpPr>
            <p:sp>
              <p:nvSpPr>
                <p:cNvPr id="39" name="AutoShape 169">
                  <a:extLst>
                    <a:ext uri="{FF2B5EF4-FFF2-40B4-BE49-F238E27FC236}">
                      <a16:creationId xmlns:a16="http://schemas.microsoft.com/office/drawing/2014/main" id="{C174DDB7-5793-FE4E-9850-1A7EE0976BB0}"/>
                    </a:ext>
                  </a:extLst>
                </p:cNvPr>
                <p:cNvSpPr>
                  <a:spLocks noChangeArrowheads="1"/>
                </p:cNvSpPr>
                <p:nvPr/>
              </p:nvSpPr>
              <p:spPr bwMode="auto">
                <a:xfrm>
                  <a:off x="616" y="2568"/>
                  <a:ext cx="722"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 name="AutoShape 170">
                  <a:extLst>
                    <a:ext uri="{FF2B5EF4-FFF2-40B4-BE49-F238E27FC236}">
                      <a16:creationId xmlns:a16="http://schemas.microsoft.com/office/drawing/2014/main" id="{CD6C8529-D6B3-AB49-AAC4-D6272A0472AC}"/>
                    </a:ext>
                  </a:extLst>
                </p:cNvPr>
                <p:cNvSpPr>
                  <a:spLocks noChangeArrowheads="1"/>
                </p:cNvSpPr>
                <p:nvPr/>
              </p:nvSpPr>
              <p:spPr bwMode="auto">
                <a:xfrm>
                  <a:off x="630" y="2583"/>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24" name="Freeform 171">
                <a:extLst>
                  <a:ext uri="{FF2B5EF4-FFF2-40B4-BE49-F238E27FC236}">
                    <a16:creationId xmlns:a16="http://schemas.microsoft.com/office/drawing/2014/main" id="{2368CE90-8A8A-B34E-A754-54A2CDC4DF99}"/>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5" name="Group 172">
                <a:extLst>
                  <a:ext uri="{FF2B5EF4-FFF2-40B4-BE49-F238E27FC236}">
                    <a16:creationId xmlns:a16="http://schemas.microsoft.com/office/drawing/2014/main" id="{6BEBC90B-C3CE-7D4B-BA74-8D2E9FB5860C}"/>
                  </a:ext>
                </a:extLst>
              </p:cNvPr>
              <p:cNvGrpSpPr>
                <a:grpSpLocks/>
              </p:cNvGrpSpPr>
              <p:nvPr/>
            </p:nvGrpSpPr>
            <p:grpSpPr bwMode="auto">
              <a:xfrm>
                <a:off x="4739" y="1327"/>
                <a:ext cx="582" cy="139"/>
                <a:chOff x="614" y="2568"/>
                <a:chExt cx="725" cy="139"/>
              </a:xfrm>
            </p:grpSpPr>
            <p:sp>
              <p:nvSpPr>
                <p:cNvPr id="37" name="AutoShape 173">
                  <a:extLst>
                    <a:ext uri="{FF2B5EF4-FFF2-40B4-BE49-F238E27FC236}">
                      <a16:creationId xmlns:a16="http://schemas.microsoft.com/office/drawing/2014/main" id="{AC94CA82-E128-0744-B46F-E756D9305C29}"/>
                    </a:ext>
                  </a:extLst>
                </p:cNvPr>
                <p:cNvSpPr>
                  <a:spLocks noChangeArrowheads="1"/>
                </p:cNvSpPr>
                <p:nvPr/>
              </p:nvSpPr>
              <p:spPr bwMode="auto">
                <a:xfrm>
                  <a:off x="611" y="2567"/>
                  <a:ext cx="729"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 name="AutoShape 174">
                  <a:extLst>
                    <a:ext uri="{FF2B5EF4-FFF2-40B4-BE49-F238E27FC236}">
                      <a16:creationId xmlns:a16="http://schemas.microsoft.com/office/drawing/2014/main" id="{708F3622-CE87-8044-8A8E-FF1DDA451E05}"/>
                    </a:ext>
                  </a:extLst>
                </p:cNvPr>
                <p:cNvSpPr>
                  <a:spLocks noChangeArrowheads="1"/>
                </p:cNvSpPr>
                <p:nvPr/>
              </p:nvSpPr>
              <p:spPr bwMode="auto">
                <a:xfrm>
                  <a:off x="625" y="2584"/>
                  <a:ext cx="695"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26" name="Rectangle 175">
                <a:extLst>
                  <a:ext uri="{FF2B5EF4-FFF2-40B4-BE49-F238E27FC236}">
                    <a16:creationId xmlns:a16="http://schemas.microsoft.com/office/drawing/2014/main" id="{3FE17BF0-39BE-F44D-9554-2D4B846E41F0}"/>
                  </a:ext>
                </a:extLst>
              </p:cNvPr>
              <p:cNvSpPr>
                <a:spLocks noChangeArrowheads="1"/>
              </p:cNvSpPr>
              <p:nvPr/>
            </p:nvSpPr>
            <p:spPr bwMode="auto">
              <a:xfrm>
                <a:off x="5250" y="429"/>
                <a:ext cx="66" cy="2287"/>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 name="Freeform 176">
                <a:extLst>
                  <a:ext uri="{FF2B5EF4-FFF2-40B4-BE49-F238E27FC236}">
                    <a16:creationId xmlns:a16="http://schemas.microsoft.com/office/drawing/2014/main" id="{633D9845-5E25-474E-8BF7-FC1F0BD4CD5C}"/>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reeform 177">
                <a:extLst>
                  <a:ext uri="{FF2B5EF4-FFF2-40B4-BE49-F238E27FC236}">
                    <a16:creationId xmlns:a16="http://schemas.microsoft.com/office/drawing/2014/main" id="{78C34C93-2320-564F-ADFD-350C3AD55F72}"/>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Oval 178">
                <a:extLst>
                  <a:ext uri="{FF2B5EF4-FFF2-40B4-BE49-F238E27FC236}">
                    <a16:creationId xmlns:a16="http://schemas.microsoft.com/office/drawing/2014/main" id="{5424D659-B05B-BA43-836D-2FA5040B70B4}"/>
                  </a:ext>
                </a:extLst>
              </p:cNvPr>
              <p:cNvSpPr>
                <a:spLocks noChangeArrowheads="1"/>
              </p:cNvSpPr>
              <p:nvPr/>
            </p:nvSpPr>
            <p:spPr bwMode="auto">
              <a:xfrm>
                <a:off x="5515" y="2612"/>
                <a:ext cx="50" cy="96"/>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0" name="Freeform 179">
                <a:extLst>
                  <a:ext uri="{FF2B5EF4-FFF2-40B4-BE49-F238E27FC236}">
                    <a16:creationId xmlns:a16="http://schemas.microsoft.com/office/drawing/2014/main" id="{901B4BB8-C637-AE40-85D1-E590B5A63D3E}"/>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 name="AutoShape 180">
                <a:extLst>
                  <a:ext uri="{FF2B5EF4-FFF2-40B4-BE49-F238E27FC236}">
                    <a16:creationId xmlns:a16="http://schemas.microsoft.com/office/drawing/2014/main" id="{751300FB-CBCE-FB4E-84C9-1F4169450080}"/>
                  </a:ext>
                </a:extLst>
              </p:cNvPr>
              <p:cNvSpPr>
                <a:spLocks noChangeArrowheads="1"/>
              </p:cNvSpPr>
              <p:nvPr/>
            </p:nvSpPr>
            <p:spPr bwMode="auto">
              <a:xfrm>
                <a:off x="4140" y="2679"/>
                <a:ext cx="1199" cy="146"/>
              </a:xfrm>
              <a:prstGeom prst="roundRect">
                <a:avLst>
                  <a:gd name="adj" fmla="val 50000"/>
                </a:avLst>
              </a:prstGeom>
              <a:solidFill>
                <a:srgbClr val="DDDDDD"/>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 name="AutoShape 181">
                <a:extLst>
                  <a:ext uri="{FF2B5EF4-FFF2-40B4-BE49-F238E27FC236}">
                    <a16:creationId xmlns:a16="http://schemas.microsoft.com/office/drawing/2014/main" id="{14F80730-26F5-7849-BE0D-295114CEF5B6}"/>
                  </a:ext>
                </a:extLst>
              </p:cNvPr>
              <p:cNvSpPr>
                <a:spLocks noChangeArrowheads="1"/>
              </p:cNvSpPr>
              <p:nvPr/>
            </p:nvSpPr>
            <p:spPr bwMode="auto">
              <a:xfrm>
                <a:off x="4206" y="2712"/>
                <a:ext cx="1072"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 name="Oval 182">
                <a:extLst>
                  <a:ext uri="{FF2B5EF4-FFF2-40B4-BE49-F238E27FC236}">
                    <a16:creationId xmlns:a16="http://schemas.microsoft.com/office/drawing/2014/main" id="{754B8C0E-A673-B848-BF9B-96DC9D86102F}"/>
                  </a:ext>
                </a:extLst>
              </p:cNvPr>
              <p:cNvSpPr>
                <a:spLocks noChangeArrowheads="1"/>
              </p:cNvSpPr>
              <p:nvPr/>
            </p:nvSpPr>
            <p:spPr bwMode="auto">
              <a:xfrm>
                <a:off x="4306" y="2383"/>
                <a:ext cx="160"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 name="Oval 183">
                <a:extLst>
                  <a:ext uri="{FF2B5EF4-FFF2-40B4-BE49-F238E27FC236}">
                    <a16:creationId xmlns:a16="http://schemas.microsoft.com/office/drawing/2014/main" id="{0850A2C2-5BDF-8644-B742-A1CE7E134263}"/>
                  </a:ext>
                </a:extLst>
              </p:cNvPr>
              <p:cNvSpPr>
                <a:spLocks noChangeArrowheads="1"/>
              </p:cNvSpPr>
              <p:nvPr/>
            </p:nvSpPr>
            <p:spPr bwMode="auto">
              <a:xfrm>
                <a:off x="4488" y="2383"/>
                <a:ext cx="160" cy="146"/>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endParaRPr>
              </a:p>
            </p:txBody>
          </p:sp>
          <p:sp>
            <p:nvSpPr>
              <p:cNvPr id="35" name="Oval 184">
                <a:extLst>
                  <a:ext uri="{FF2B5EF4-FFF2-40B4-BE49-F238E27FC236}">
                    <a16:creationId xmlns:a16="http://schemas.microsoft.com/office/drawing/2014/main" id="{542B7A1C-5166-F14C-99EB-9D369CD71BC7}"/>
                  </a:ext>
                </a:extLst>
              </p:cNvPr>
              <p:cNvSpPr>
                <a:spLocks noChangeArrowheads="1"/>
              </p:cNvSpPr>
              <p:nvPr/>
            </p:nvSpPr>
            <p:spPr bwMode="auto">
              <a:xfrm>
                <a:off x="4665" y="2383"/>
                <a:ext cx="155"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6" name="Rectangle 185">
                <a:extLst>
                  <a:ext uri="{FF2B5EF4-FFF2-40B4-BE49-F238E27FC236}">
                    <a16:creationId xmlns:a16="http://schemas.microsoft.com/office/drawing/2014/main" id="{96E57170-1D21-3041-80C5-BCD5BCFE036B}"/>
                  </a:ext>
                </a:extLst>
              </p:cNvPr>
              <p:cNvSpPr>
                <a:spLocks noChangeArrowheads="1"/>
              </p:cNvSpPr>
              <p:nvPr/>
            </p:nvSpPr>
            <p:spPr bwMode="auto">
              <a:xfrm>
                <a:off x="5062" y="1836"/>
                <a:ext cx="83" cy="760"/>
              </a:xfrm>
              <a:prstGeom prst="rect">
                <a:avLst/>
              </a:prstGeom>
              <a:solidFill>
                <a:srgbClr val="292929"/>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sp>
        <p:nvSpPr>
          <p:cNvPr id="45" name="Rectangle 3">
            <a:extLst>
              <a:ext uri="{FF2B5EF4-FFF2-40B4-BE49-F238E27FC236}">
                <a16:creationId xmlns:a16="http://schemas.microsoft.com/office/drawing/2014/main" id="{B003BE48-58DC-5A4B-9250-A838A7C7044A}"/>
              </a:ext>
            </a:extLst>
          </p:cNvPr>
          <p:cNvSpPr txBox="1">
            <a:spLocks noChangeArrowheads="1"/>
          </p:cNvSpPr>
          <p:nvPr/>
        </p:nvSpPr>
        <p:spPr>
          <a:xfrm>
            <a:off x="727345" y="1393213"/>
            <a:ext cx="9863871" cy="152444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Denial of Service (DoS):</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attackers make resources (server, bandwidth) unavailable to legitimate traffic by overwhelming resource with bogus traffic</a:t>
            </a:r>
          </a:p>
        </p:txBody>
      </p:sp>
      <p:sp>
        <p:nvSpPr>
          <p:cNvPr id="46" name="Rectangle 4">
            <a:extLst>
              <a:ext uri="{FF2B5EF4-FFF2-40B4-BE49-F238E27FC236}">
                <a16:creationId xmlns:a16="http://schemas.microsoft.com/office/drawing/2014/main" id="{CEF91AB4-C999-A54F-97F0-0D764C08F9FC}"/>
              </a:ext>
            </a:extLst>
          </p:cNvPr>
          <p:cNvSpPr>
            <a:spLocks noChangeArrowheads="1"/>
          </p:cNvSpPr>
          <p:nvPr/>
        </p:nvSpPr>
        <p:spPr bwMode="auto">
          <a:xfrm>
            <a:off x="1761658" y="3116853"/>
            <a:ext cx="411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457200" marR="0" lvl="0" indent="-457200" algn="l" defTabSz="914400" rtl="0" eaLnBrk="1" fontAlgn="auto" latinLnBrk="0" hangingPunct="1">
              <a:lnSpc>
                <a:spcPct val="100000"/>
              </a:lnSpc>
              <a:spcBef>
                <a:spcPct val="20000"/>
              </a:spcBef>
              <a:spcAft>
                <a:spcPts val="0"/>
              </a:spcAft>
              <a:buClr>
                <a:srgbClr val="ED7D31"/>
              </a:buClr>
              <a:buSzPct val="85000"/>
              <a:buFont typeface="ZapfDingbats" charset="2"/>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1.</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select target</a:t>
            </a:r>
          </a:p>
        </p:txBody>
      </p:sp>
      <p:sp>
        <p:nvSpPr>
          <p:cNvPr id="47" name="Rectangle 5">
            <a:extLst>
              <a:ext uri="{FF2B5EF4-FFF2-40B4-BE49-F238E27FC236}">
                <a16:creationId xmlns:a16="http://schemas.microsoft.com/office/drawing/2014/main" id="{075D78BA-F2C2-D04E-8588-A73192FF0C2E}"/>
              </a:ext>
            </a:extLst>
          </p:cNvPr>
          <p:cNvSpPr>
            <a:spLocks noChangeArrowheads="1"/>
          </p:cNvSpPr>
          <p:nvPr/>
        </p:nvSpPr>
        <p:spPr bwMode="auto">
          <a:xfrm>
            <a:off x="1788645" y="3635965"/>
            <a:ext cx="37957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457200" marR="0" lvl="0" indent="-457200" algn="l" defTabSz="914400" rtl="0" eaLnBrk="1" fontAlgn="auto" latinLnBrk="0" hangingPunct="1">
              <a:lnSpc>
                <a:spcPct val="100000"/>
              </a:lnSpc>
              <a:spcBef>
                <a:spcPct val="20000"/>
              </a:spcBef>
              <a:spcAft>
                <a:spcPts val="0"/>
              </a:spcAft>
              <a:buClr>
                <a:srgbClr val="ED7D31"/>
              </a:buClr>
              <a:buSzPct val="85000"/>
              <a:buFont typeface="ZapfDingbats" charset="2"/>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2.</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break into hosts around the network (see botnet)</a:t>
            </a:r>
          </a:p>
          <a:p>
            <a:pPr marL="457200" marR="0" lvl="0" indent="-457200" algn="l" defTabSz="914400" rtl="0" eaLnBrk="1" fontAlgn="auto" latinLnBrk="0" hangingPunct="1">
              <a:lnSpc>
                <a:spcPct val="100000"/>
              </a:lnSpc>
              <a:spcBef>
                <a:spcPct val="20000"/>
              </a:spcBef>
              <a:spcAft>
                <a:spcPts val="0"/>
              </a:spcAft>
              <a:buClr>
                <a:srgbClr val="ED7D31"/>
              </a:buClr>
              <a:buSzPct val="85000"/>
              <a:buFont typeface="ZapfDingbats" charset="2"/>
              <a:buAutoNum type="arabicPeriod" startAt="2"/>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8" name="Rectangle 6">
            <a:extLst>
              <a:ext uri="{FF2B5EF4-FFF2-40B4-BE49-F238E27FC236}">
                <a16:creationId xmlns:a16="http://schemas.microsoft.com/office/drawing/2014/main" id="{9860933B-2B16-1242-A6CB-2A2E5DF5B1E1}"/>
              </a:ext>
            </a:extLst>
          </p:cNvPr>
          <p:cNvSpPr>
            <a:spLocks noChangeArrowheads="1"/>
          </p:cNvSpPr>
          <p:nvPr/>
        </p:nvSpPr>
        <p:spPr bwMode="auto">
          <a:xfrm>
            <a:off x="1728360" y="4894191"/>
            <a:ext cx="4114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457200" marR="0" lvl="0" indent="-457200" algn="l" defTabSz="914400" rtl="0" eaLnBrk="1" fontAlgn="auto" latinLnBrk="0" hangingPunct="1">
              <a:lnSpc>
                <a:spcPct val="100000"/>
              </a:lnSpc>
              <a:spcBef>
                <a:spcPct val="20000"/>
              </a:spcBef>
              <a:spcAft>
                <a:spcPts val="0"/>
              </a:spcAft>
              <a:buClr>
                <a:srgbClr val="ED7D31"/>
              </a:buClr>
              <a:buSzPct val="85000"/>
              <a:buFont typeface="ZapfDingbats" charset="2"/>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3.</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send packets to target from compromised hosts</a:t>
            </a:r>
          </a:p>
        </p:txBody>
      </p:sp>
      <p:grpSp>
        <p:nvGrpSpPr>
          <p:cNvPr id="49" name="Group 152">
            <a:extLst>
              <a:ext uri="{FF2B5EF4-FFF2-40B4-BE49-F238E27FC236}">
                <a16:creationId xmlns:a16="http://schemas.microsoft.com/office/drawing/2014/main" id="{34BB1FB3-F797-CE40-A303-F67D5EA0D714}"/>
              </a:ext>
            </a:extLst>
          </p:cNvPr>
          <p:cNvGrpSpPr>
            <a:grpSpLocks/>
          </p:cNvGrpSpPr>
          <p:nvPr/>
        </p:nvGrpSpPr>
        <p:grpSpPr bwMode="auto">
          <a:xfrm>
            <a:off x="6876086" y="3297818"/>
            <a:ext cx="2720975" cy="2674938"/>
            <a:chOff x="-262" y="2555"/>
            <a:chExt cx="1714" cy="1685"/>
          </a:xfrm>
        </p:grpSpPr>
        <p:sp>
          <p:nvSpPr>
            <p:cNvPr id="50" name="Line 63">
              <a:extLst>
                <a:ext uri="{FF2B5EF4-FFF2-40B4-BE49-F238E27FC236}">
                  <a16:creationId xmlns:a16="http://schemas.microsoft.com/office/drawing/2014/main" id="{240D789E-07A8-4A47-8526-9F3894E15754}"/>
                </a:ext>
              </a:extLst>
            </p:cNvPr>
            <p:cNvSpPr>
              <a:spLocks noChangeShapeType="1"/>
            </p:cNvSpPr>
            <p:nvPr/>
          </p:nvSpPr>
          <p:spPr bwMode="auto">
            <a:xfrm flipV="1">
              <a:off x="160" y="3261"/>
              <a:ext cx="436" cy="166"/>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Line 64">
              <a:extLst>
                <a:ext uri="{FF2B5EF4-FFF2-40B4-BE49-F238E27FC236}">
                  <a16:creationId xmlns:a16="http://schemas.microsoft.com/office/drawing/2014/main" id="{8EA69BDD-6834-BA4E-8A9A-CDD3D334EE55}"/>
                </a:ext>
              </a:extLst>
            </p:cNvPr>
            <p:cNvSpPr>
              <a:spLocks noChangeShapeType="1"/>
            </p:cNvSpPr>
            <p:nvPr/>
          </p:nvSpPr>
          <p:spPr bwMode="auto">
            <a:xfrm flipV="1">
              <a:off x="413" y="3470"/>
              <a:ext cx="226" cy="324"/>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 name="Line 65">
              <a:extLst>
                <a:ext uri="{FF2B5EF4-FFF2-40B4-BE49-F238E27FC236}">
                  <a16:creationId xmlns:a16="http://schemas.microsoft.com/office/drawing/2014/main" id="{6F7FFC2D-076E-9641-9969-CA6045CBAFDB}"/>
                </a:ext>
              </a:extLst>
            </p:cNvPr>
            <p:cNvSpPr>
              <a:spLocks noChangeShapeType="1"/>
            </p:cNvSpPr>
            <p:nvPr/>
          </p:nvSpPr>
          <p:spPr bwMode="auto">
            <a:xfrm flipH="1" flipV="1">
              <a:off x="857" y="3410"/>
              <a:ext cx="595" cy="456"/>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 name="Line 66">
              <a:extLst>
                <a:ext uri="{FF2B5EF4-FFF2-40B4-BE49-F238E27FC236}">
                  <a16:creationId xmlns:a16="http://schemas.microsoft.com/office/drawing/2014/main" id="{411EA141-EA1B-9249-AC8C-AEFF840A4BBA}"/>
                </a:ext>
              </a:extLst>
            </p:cNvPr>
            <p:cNvSpPr>
              <a:spLocks noChangeShapeType="1"/>
            </p:cNvSpPr>
            <p:nvPr/>
          </p:nvSpPr>
          <p:spPr bwMode="auto">
            <a:xfrm>
              <a:off x="735" y="2555"/>
              <a:ext cx="16" cy="46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 name="Line 67">
              <a:extLst>
                <a:ext uri="{FF2B5EF4-FFF2-40B4-BE49-F238E27FC236}">
                  <a16:creationId xmlns:a16="http://schemas.microsoft.com/office/drawing/2014/main" id="{2980C73E-B307-9347-B762-286D7DB5F9C6}"/>
                </a:ext>
              </a:extLst>
            </p:cNvPr>
            <p:cNvSpPr>
              <a:spLocks noChangeShapeType="1"/>
            </p:cNvSpPr>
            <p:nvPr/>
          </p:nvSpPr>
          <p:spPr bwMode="auto">
            <a:xfrm flipH="1">
              <a:off x="829" y="3011"/>
              <a:ext cx="473" cy="181"/>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Line 68">
              <a:extLst>
                <a:ext uri="{FF2B5EF4-FFF2-40B4-BE49-F238E27FC236}">
                  <a16:creationId xmlns:a16="http://schemas.microsoft.com/office/drawing/2014/main" id="{671BC8F5-6316-CD48-97A2-C38DE07E4202}"/>
                </a:ext>
              </a:extLst>
            </p:cNvPr>
            <p:cNvSpPr>
              <a:spLocks noChangeShapeType="1"/>
            </p:cNvSpPr>
            <p:nvPr/>
          </p:nvSpPr>
          <p:spPr bwMode="auto">
            <a:xfrm>
              <a:off x="-262" y="3083"/>
              <a:ext cx="879" cy="111"/>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 name="Line 69">
              <a:extLst>
                <a:ext uri="{FF2B5EF4-FFF2-40B4-BE49-F238E27FC236}">
                  <a16:creationId xmlns:a16="http://schemas.microsoft.com/office/drawing/2014/main" id="{8B7BCBEF-584C-F74E-80E0-8BC296AF69FA}"/>
                </a:ext>
              </a:extLst>
            </p:cNvPr>
            <p:cNvSpPr>
              <a:spLocks noChangeShapeType="1"/>
            </p:cNvSpPr>
            <p:nvPr/>
          </p:nvSpPr>
          <p:spPr bwMode="auto">
            <a:xfrm flipV="1">
              <a:off x="-201" y="3362"/>
              <a:ext cx="800" cy="649"/>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Line 70">
              <a:extLst>
                <a:ext uri="{FF2B5EF4-FFF2-40B4-BE49-F238E27FC236}">
                  <a16:creationId xmlns:a16="http://schemas.microsoft.com/office/drawing/2014/main" id="{673660B3-2563-1141-BC2A-1820CBC9523A}"/>
                </a:ext>
              </a:extLst>
            </p:cNvPr>
            <p:cNvSpPr>
              <a:spLocks noChangeShapeType="1"/>
            </p:cNvSpPr>
            <p:nvPr/>
          </p:nvSpPr>
          <p:spPr bwMode="auto">
            <a:xfrm flipH="1">
              <a:off x="852" y="2623"/>
              <a:ext cx="352" cy="39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 name="Line 71">
              <a:extLst>
                <a:ext uri="{FF2B5EF4-FFF2-40B4-BE49-F238E27FC236}">
                  <a16:creationId xmlns:a16="http://schemas.microsoft.com/office/drawing/2014/main" id="{2AE70CDA-56D3-054F-9B05-C53E40B7ABB2}"/>
                </a:ext>
              </a:extLst>
            </p:cNvPr>
            <p:cNvSpPr>
              <a:spLocks noChangeShapeType="1"/>
            </p:cNvSpPr>
            <p:nvPr/>
          </p:nvSpPr>
          <p:spPr bwMode="auto">
            <a:xfrm flipV="1">
              <a:off x="494" y="3582"/>
              <a:ext cx="198" cy="65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Line 72">
              <a:extLst>
                <a:ext uri="{FF2B5EF4-FFF2-40B4-BE49-F238E27FC236}">
                  <a16:creationId xmlns:a16="http://schemas.microsoft.com/office/drawing/2014/main" id="{D3EB0842-476A-254E-83F2-76A01FFE7250}"/>
                </a:ext>
              </a:extLst>
            </p:cNvPr>
            <p:cNvSpPr>
              <a:spLocks noChangeShapeType="1"/>
            </p:cNvSpPr>
            <p:nvPr/>
          </p:nvSpPr>
          <p:spPr bwMode="auto">
            <a:xfrm>
              <a:off x="162" y="2738"/>
              <a:ext cx="416" cy="25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0" name="Group 113">
            <a:extLst>
              <a:ext uri="{FF2B5EF4-FFF2-40B4-BE49-F238E27FC236}">
                <a16:creationId xmlns:a16="http://schemas.microsoft.com/office/drawing/2014/main" id="{10A7333E-A585-D14F-B6DB-52435ACF1824}"/>
              </a:ext>
            </a:extLst>
          </p:cNvPr>
          <p:cNvGrpSpPr>
            <a:grpSpLocks/>
          </p:cNvGrpSpPr>
          <p:nvPr/>
        </p:nvGrpSpPr>
        <p:grpSpPr bwMode="auto">
          <a:xfrm flipH="1">
            <a:off x="9041436" y="2937456"/>
            <a:ext cx="735012" cy="681037"/>
            <a:chOff x="-44" y="1473"/>
            <a:chExt cx="981" cy="1105"/>
          </a:xfrm>
        </p:grpSpPr>
        <p:pic>
          <p:nvPicPr>
            <p:cNvPr id="61" name="Picture 114" descr="desktop_computer_stylized_medium">
              <a:extLst>
                <a:ext uri="{FF2B5EF4-FFF2-40B4-BE49-F238E27FC236}">
                  <a16:creationId xmlns:a16="http://schemas.microsoft.com/office/drawing/2014/main" id="{01147AF7-C025-614C-95B2-DC5DF0AB4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Freeform 115">
              <a:extLst>
                <a:ext uri="{FF2B5EF4-FFF2-40B4-BE49-F238E27FC236}">
                  <a16:creationId xmlns:a16="http://schemas.microsoft.com/office/drawing/2014/main" id="{EBCFF3AE-DFA4-114F-8873-ED4B72E8B49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 name="Group 116">
            <a:extLst>
              <a:ext uri="{FF2B5EF4-FFF2-40B4-BE49-F238E27FC236}">
                <a16:creationId xmlns:a16="http://schemas.microsoft.com/office/drawing/2014/main" id="{A679AEDC-8797-7C4C-9512-CC63DE65687B}"/>
              </a:ext>
            </a:extLst>
          </p:cNvPr>
          <p:cNvGrpSpPr>
            <a:grpSpLocks/>
          </p:cNvGrpSpPr>
          <p:nvPr/>
        </p:nvGrpSpPr>
        <p:grpSpPr bwMode="auto">
          <a:xfrm flipH="1">
            <a:off x="9328773" y="3774068"/>
            <a:ext cx="735013" cy="681038"/>
            <a:chOff x="-44" y="1473"/>
            <a:chExt cx="981" cy="1105"/>
          </a:xfrm>
        </p:grpSpPr>
        <p:pic>
          <p:nvPicPr>
            <p:cNvPr id="64" name="Picture 117" descr="desktop_computer_stylized_medium">
              <a:extLst>
                <a:ext uri="{FF2B5EF4-FFF2-40B4-BE49-F238E27FC236}">
                  <a16:creationId xmlns:a16="http://schemas.microsoft.com/office/drawing/2014/main" id="{99C8CCE2-64C9-E548-A809-8ACB9E412A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Freeform 118">
              <a:extLst>
                <a:ext uri="{FF2B5EF4-FFF2-40B4-BE49-F238E27FC236}">
                  <a16:creationId xmlns:a16="http://schemas.microsoft.com/office/drawing/2014/main" id="{FD178B63-073D-904B-AB24-5180E69BD2F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6" name="Group 119">
            <a:extLst>
              <a:ext uri="{FF2B5EF4-FFF2-40B4-BE49-F238E27FC236}">
                <a16:creationId xmlns:a16="http://schemas.microsoft.com/office/drawing/2014/main" id="{A4F38700-463B-DC46-9ECE-001F57B05085}"/>
              </a:ext>
            </a:extLst>
          </p:cNvPr>
          <p:cNvGrpSpPr>
            <a:grpSpLocks/>
          </p:cNvGrpSpPr>
          <p:nvPr/>
        </p:nvGrpSpPr>
        <p:grpSpPr bwMode="auto">
          <a:xfrm flipH="1">
            <a:off x="9387511" y="4475743"/>
            <a:ext cx="735012" cy="681038"/>
            <a:chOff x="-44" y="1473"/>
            <a:chExt cx="981" cy="1105"/>
          </a:xfrm>
        </p:grpSpPr>
        <p:pic>
          <p:nvPicPr>
            <p:cNvPr id="67" name="Picture 120" descr="desktop_computer_stylized_medium">
              <a:extLst>
                <a:ext uri="{FF2B5EF4-FFF2-40B4-BE49-F238E27FC236}">
                  <a16:creationId xmlns:a16="http://schemas.microsoft.com/office/drawing/2014/main" id="{3A3D357D-C23A-4346-93FC-BEE43FD511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Freeform 121">
              <a:extLst>
                <a:ext uri="{FF2B5EF4-FFF2-40B4-BE49-F238E27FC236}">
                  <a16:creationId xmlns:a16="http://schemas.microsoft.com/office/drawing/2014/main" id="{AB59AC13-2896-E340-8D89-AD696502F6B6}"/>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9" name="Group 122">
            <a:extLst>
              <a:ext uri="{FF2B5EF4-FFF2-40B4-BE49-F238E27FC236}">
                <a16:creationId xmlns:a16="http://schemas.microsoft.com/office/drawing/2014/main" id="{0D817B4B-4AD3-C14B-AE56-7E65C40EB005}"/>
              </a:ext>
            </a:extLst>
          </p:cNvPr>
          <p:cNvGrpSpPr>
            <a:grpSpLocks/>
          </p:cNvGrpSpPr>
          <p:nvPr/>
        </p:nvGrpSpPr>
        <p:grpSpPr bwMode="auto">
          <a:xfrm flipH="1">
            <a:off x="9424023" y="5256793"/>
            <a:ext cx="735013" cy="681038"/>
            <a:chOff x="-44" y="1473"/>
            <a:chExt cx="981" cy="1105"/>
          </a:xfrm>
        </p:grpSpPr>
        <p:pic>
          <p:nvPicPr>
            <p:cNvPr id="70" name="Picture 123" descr="desktop_computer_stylized_medium">
              <a:extLst>
                <a:ext uri="{FF2B5EF4-FFF2-40B4-BE49-F238E27FC236}">
                  <a16:creationId xmlns:a16="http://schemas.microsoft.com/office/drawing/2014/main" id="{D67B6E62-62DF-E440-84A6-40CD76C264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Freeform 124">
              <a:extLst>
                <a:ext uri="{FF2B5EF4-FFF2-40B4-BE49-F238E27FC236}">
                  <a16:creationId xmlns:a16="http://schemas.microsoft.com/office/drawing/2014/main" id="{BFE0D576-BA51-9845-8319-80EBFDCB87EA}"/>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72" name="Group 125">
            <a:extLst>
              <a:ext uri="{FF2B5EF4-FFF2-40B4-BE49-F238E27FC236}">
                <a16:creationId xmlns:a16="http://schemas.microsoft.com/office/drawing/2014/main" id="{26C51172-8D8D-7A48-AF47-2DEAA12AA6D8}"/>
              </a:ext>
            </a:extLst>
          </p:cNvPr>
          <p:cNvGrpSpPr>
            <a:grpSpLocks/>
          </p:cNvGrpSpPr>
          <p:nvPr/>
        </p:nvGrpSpPr>
        <p:grpSpPr bwMode="auto">
          <a:xfrm flipH="1">
            <a:off x="8079411" y="3066043"/>
            <a:ext cx="735012" cy="681038"/>
            <a:chOff x="-44" y="1473"/>
            <a:chExt cx="981" cy="1105"/>
          </a:xfrm>
        </p:grpSpPr>
        <p:pic>
          <p:nvPicPr>
            <p:cNvPr id="73" name="Picture 126" descr="desktop_computer_stylized_medium">
              <a:extLst>
                <a:ext uri="{FF2B5EF4-FFF2-40B4-BE49-F238E27FC236}">
                  <a16:creationId xmlns:a16="http://schemas.microsoft.com/office/drawing/2014/main" id="{69C5B0D9-2504-0549-B400-71295C40B5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Freeform 127">
              <a:extLst>
                <a:ext uri="{FF2B5EF4-FFF2-40B4-BE49-F238E27FC236}">
                  <a16:creationId xmlns:a16="http://schemas.microsoft.com/office/drawing/2014/main" id="{9E974D9F-ACEC-1344-B5C8-FF8AAB7F540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75" name="Group 128">
            <a:extLst>
              <a:ext uri="{FF2B5EF4-FFF2-40B4-BE49-F238E27FC236}">
                <a16:creationId xmlns:a16="http://schemas.microsoft.com/office/drawing/2014/main" id="{9C958751-0861-8C42-9DE0-5B95FEB2EAF1}"/>
              </a:ext>
            </a:extLst>
          </p:cNvPr>
          <p:cNvGrpSpPr>
            <a:grpSpLocks/>
          </p:cNvGrpSpPr>
          <p:nvPr/>
        </p:nvGrpSpPr>
        <p:grpSpPr bwMode="auto">
          <a:xfrm flipH="1">
            <a:off x="7074523" y="3127956"/>
            <a:ext cx="735013" cy="681037"/>
            <a:chOff x="-44" y="1473"/>
            <a:chExt cx="981" cy="1105"/>
          </a:xfrm>
        </p:grpSpPr>
        <p:pic>
          <p:nvPicPr>
            <p:cNvPr id="76" name="Picture 129" descr="desktop_computer_stylized_medium">
              <a:extLst>
                <a:ext uri="{FF2B5EF4-FFF2-40B4-BE49-F238E27FC236}">
                  <a16:creationId xmlns:a16="http://schemas.microsoft.com/office/drawing/2014/main" id="{BAB817CE-0790-2B4E-B65F-A6498BE9CB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Freeform 130">
              <a:extLst>
                <a:ext uri="{FF2B5EF4-FFF2-40B4-BE49-F238E27FC236}">
                  <a16:creationId xmlns:a16="http://schemas.microsoft.com/office/drawing/2014/main" id="{EFC5C2B3-2D8A-6747-B184-076FA411FE9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78" name="Group 134">
            <a:extLst>
              <a:ext uri="{FF2B5EF4-FFF2-40B4-BE49-F238E27FC236}">
                <a16:creationId xmlns:a16="http://schemas.microsoft.com/office/drawing/2014/main" id="{87DE748A-5111-7641-85D8-040FC10E7AFB}"/>
              </a:ext>
            </a:extLst>
          </p:cNvPr>
          <p:cNvGrpSpPr>
            <a:grpSpLocks/>
          </p:cNvGrpSpPr>
          <p:nvPr/>
        </p:nvGrpSpPr>
        <p:grpSpPr bwMode="auto">
          <a:xfrm flipH="1">
            <a:off x="6358561" y="3832806"/>
            <a:ext cx="735012" cy="681037"/>
            <a:chOff x="-44" y="1473"/>
            <a:chExt cx="981" cy="1105"/>
          </a:xfrm>
        </p:grpSpPr>
        <p:pic>
          <p:nvPicPr>
            <p:cNvPr id="79" name="Picture 135" descr="desktop_computer_stylized_medium">
              <a:extLst>
                <a:ext uri="{FF2B5EF4-FFF2-40B4-BE49-F238E27FC236}">
                  <a16:creationId xmlns:a16="http://schemas.microsoft.com/office/drawing/2014/main" id="{636D1BB9-AB82-8944-82FF-E59A7BD5E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Freeform 136">
              <a:extLst>
                <a:ext uri="{FF2B5EF4-FFF2-40B4-BE49-F238E27FC236}">
                  <a16:creationId xmlns:a16="http://schemas.microsoft.com/office/drawing/2014/main" id="{1B6337C3-6A6A-3247-B100-E450F3744EF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1" name="Group 137">
            <a:extLst>
              <a:ext uri="{FF2B5EF4-FFF2-40B4-BE49-F238E27FC236}">
                <a16:creationId xmlns:a16="http://schemas.microsoft.com/office/drawing/2014/main" id="{7EE5AE12-F723-1844-BF7D-895F4D162FD6}"/>
              </a:ext>
            </a:extLst>
          </p:cNvPr>
          <p:cNvGrpSpPr>
            <a:grpSpLocks/>
          </p:cNvGrpSpPr>
          <p:nvPr/>
        </p:nvGrpSpPr>
        <p:grpSpPr bwMode="auto">
          <a:xfrm flipH="1">
            <a:off x="6990386" y="4567818"/>
            <a:ext cx="735012" cy="681038"/>
            <a:chOff x="-44" y="1473"/>
            <a:chExt cx="981" cy="1105"/>
          </a:xfrm>
        </p:grpSpPr>
        <p:pic>
          <p:nvPicPr>
            <p:cNvPr id="82" name="Picture 138" descr="desktop_computer_stylized_medium">
              <a:extLst>
                <a:ext uri="{FF2B5EF4-FFF2-40B4-BE49-F238E27FC236}">
                  <a16:creationId xmlns:a16="http://schemas.microsoft.com/office/drawing/2014/main" id="{66F3AA24-FB01-0448-9AF5-44833FAC7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Freeform 139">
              <a:extLst>
                <a:ext uri="{FF2B5EF4-FFF2-40B4-BE49-F238E27FC236}">
                  <a16:creationId xmlns:a16="http://schemas.microsoft.com/office/drawing/2014/main" id="{F76D9B25-D392-6E4A-8438-3E7A671FB6D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4" name="Group 140">
            <a:extLst>
              <a:ext uri="{FF2B5EF4-FFF2-40B4-BE49-F238E27FC236}">
                <a16:creationId xmlns:a16="http://schemas.microsoft.com/office/drawing/2014/main" id="{2D102063-F0AD-F642-9447-16BE27DA9172}"/>
              </a:ext>
            </a:extLst>
          </p:cNvPr>
          <p:cNvGrpSpPr>
            <a:grpSpLocks/>
          </p:cNvGrpSpPr>
          <p:nvPr/>
        </p:nvGrpSpPr>
        <p:grpSpPr bwMode="auto">
          <a:xfrm flipH="1">
            <a:off x="7520611" y="5177418"/>
            <a:ext cx="735012" cy="681038"/>
            <a:chOff x="-44" y="1473"/>
            <a:chExt cx="981" cy="1105"/>
          </a:xfrm>
        </p:grpSpPr>
        <p:pic>
          <p:nvPicPr>
            <p:cNvPr id="85" name="Picture 141" descr="desktop_computer_stylized_medium">
              <a:extLst>
                <a:ext uri="{FF2B5EF4-FFF2-40B4-BE49-F238E27FC236}">
                  <a16:creationId xmlns:a16="http://schemas.microsoft.com/office/drawing/2014/main" id="{D5D011E5-F7A0-DA49-81C5-F47FA6BE69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Freeform 142">
              <a:extLst>
                <a:ext uri="{FF2B5EF4-FFF2-40B4-BE49-F238E27FC236}">
                  <a16:creationId xmlns:a16="http://schemas.microsoft.com/office/drawing/2014/main" id="{071EB120-A48C-5541-A035-75E75050CB6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7" name="Group 143">
            <a:extLst>
              <a:ext uri="{FF2B5EF4-FFF2-40B4-BE49-F238E27FC236}">
                <a16:creationId xmlns:a16="http://schemas.microsoft.com/office/drawing/2014/main" id="{C3CAAC65-E33C-344E-BA73-EDB94437CA1F}"/>
              </a:ext>
            </a:extLst>
          </p:cNvPr>
          <p:cNvGrpSpPr>
            <a:grpSpLocks/>
          </p:cNvGrpSpPr>
          <p:nvPr/>
        </p:nvGrpSpPr>
        <p:grpSpPr bwMode="auto">
          <a:xfrm flipH="1">
            <a:off x="6598273" y="5467931"/>
            <a:ext cx="735013" cy="681037"/>
            <a:chOff x="-44" y="1473"/>
            <a:chExt cx="981" cy="1105"/>
          </a:xfrm>
        </p:grpSpPr>
        <p:pic>
          <p:nvPicPr>
            <p:cNvPr id="88" name="Picture 144" descr="desktop_computer_stylized_medium">
              <a:extLst>
                <a:ext uri="{FF2B5EF4-FFF2-40B4-BE49-F238E27FC236}">
                  <a16:creationId xmlns:a16="http://schemas.microsoft.com/office/drawing/2014/main" id="{FAF13606-284B-D544-8976-8A32823F7C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 name="Freeform 145">
              <a:extLst>
                <a:ext uri="{FF2B5EF4-FFF2-40B4-BE49-F238E27FC236}">
                  <a16:creationId xmlns:a16="http://schemas.microsoft.com/office/drawing/2014/main" id="{591D49EF-BC84-FF48-8AB6-8F0B28E3822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0" name="Group 146">
            <a:extLst>
              <a:ext uri="{FF2B5EF4-FFF2-40B4-BE49-F238E27FC236}">
                <a16:creationId xmlns:a16="http://schemas.microsoft.com/office/drawing/2014/main" id="{476E2AF9-489F-A04E-A23A-81549329EA21}"/>
              </a:ext>
            </a:extLst>
          </p:cNvPr>
          <p:cNvGrpSpPr>
            <a:grpSpLocks/>
          </p:cNvGrpSpPr>
          <p:nvPr/>
        </p:nvGrpSpPr>
        <p:grpSpPr bwMode="auto">
          <a:xfrm flipH="1">
            <a:off x="7790486" y="5974343"/>
            <a:ext cx="735012" cy="681038"/>
            <a:chOff x="-44" y="1473"/>
            <a:chExt cx="981" cy="1105"/>
          </a:xfrm>
        </p:grpSpPr>
        <p:pic>
          <p:nvPicPr>
            <p:cNvPr id="91" name="Picture 147" descr="desktop_computer_stylized_medium">
              <a:extLst>
                <a:ext uri="{FF2B5EF4-FFF2-40B4-BE49-F238E27FC236}">
                  <a16:creationId xmlns:a16="http://schemas.microsoft.com/office/drawing/2014/main" id="{D31CCA85-16F8-CF40-9FD2-361C58F0C1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 name="Freeform 148">
              <a:extLst>
                <a:ext uri="{FF2B5EF4-FFF2-40B4-BE49-F238E27FC236}">
                  <a16:creationId xmlns:a16="http://schemas.microsoft.com/office/drawing/2014/main" id="{4B061CF6-50E2-0C4F-8DA2-97A8C0438F7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3" name="Group 149">
            <a:extLst>
              <a:ext uri="{FF2B5EF4-FFF2-40B4-BE49-F238E27FC236}">
                <a16:creationId xmlns:a16="http://schemas.microsoft.com/office/drawing/2014/main" id="{BC019584-C571-0243-9746-D5FAF9049856}"/>
              </a:ext>
            </a:extLst>
          </p:cNvPr>
          <p:cNvGrpSpPr>
            <a:grpSpLocks/>
          </p:cNvGrpSpPr>
          <p:nvPr/>
        </p:nvGrpSpPr>
        <p:grpSpPr bwMode="auto">
          <a:xfrm flipH="1">
            <a:off x="8535023" y="5585406"/>
            <a:ext cx="735013" cy="681037"/>
            <a:chOff x="-44" y="1473"/>
            <a:chExt cx="981" cy="1105"/>
          </a:xfrm>
        </p:grpSpPr>
        <p:pic>
          <p:nvPicPr>
            <p:cNvPr id="94" name="Picture 150" descr="desktop_computer_stylized_medium">
              <a:extLst>
                <a:ext uri="{FF2B5EF4-FFF2-40B4-BE49-F238E27FC236}">
                  <a16:creationId xmlns:a16="http://schemas.microsoft.com/office/drawing/2014/main" id="{008D1F22-90A3-BE4F-BA4C-262C33588E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 name="Freeform 151">
              <a:extLst>
                <a:ext uri="{FF2B5EF4-FFF2-40B4-BE49-F238E27FC236}">
                  <a16:creationId xmlns:a16="http://schemas.microsoft.com/office/drawing/2014/main" id="{87AB5A67-132D-0D48-9235-45C2FC56AE8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6" name="Group 89">
            <a:extLst>
              <a:ext uri="{FF2B5EF4-FFF2-40B4-BE49-F238E27FC236}">
                <a16:creationId xmlns:a16="http://schemas.microsoft.com/office/drawing/2014/main" id="{A6B06288-15F9-FA41-9711-4E4611B1C7A3}"/>
              </a:ext>
            </a:extLst>
          </p:cNvPr>
          <p:cNvGrpSpPr>
            <a:grpSpLocks/>
          </p:cNvGrpSpPr>
          <p:nvPr/>
        </p:nvGrpSpPr>
        <p:grpSpPr bwMode="auto">
          <a:xfrm>
            <a:off x="6383961" y="3005718"/>
            <a:ext cx="3525837" cy="3408363"/>
            <a:chOff x="2920" y="1824"/>
            <a:chExt cx="2221" cy="2147"/>
          </a:xfrm>
        </p:grpSpPr>
        <p:pic>
          <p:nvPicPr>
            <p:cNvPr id="97" name="Picture 7">
              <a:extLst>
                <a:ext uri="{FF2B5EF4-FFF2-40B4-BE49-F238E27FC236}">
                  <a16:creationId xmlns:a16="http://schemas.microsoft.com/office/drawing/2014/main" id="{D8D05F46-329F-7746-A822-2566BD6248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7" y="1922"/>
              <a:ext cx="29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pic>
          <p:nvPicPr>
            <p:cNvPr id="98" name="Picture 54">
              <a:extLst>
                <a:ext uri="{FF2B5EF4-FFF2-40B4-BE49-F238E27FC236}">
                  <a16:creationId xmlns:a16="http://schemas.microsoft.com/office/drawing/2014/main" id="{E0C724BB-6735-2F4C-B320-8B57ABD11D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1" y="1922"/>
              <a:ext cx="29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pic>
          <p:nvPicPr>
            <p:cNvPr id="99" name="Picture 55">
              <a:extLst>
                <a:ext uri="{FF2B5EF4-FFF2-40B4-BE49-F238E27FC236}">
                  <a16:creationId xmlns:a16="http://schemas.microsoft.com/office/drawing/2014/main" id="{43360ABB-D0D2-114B-8A10-C625284905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0" y="2376"/>
              <a:ext cx="29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pic>
          <p:nvPicPr>
            <p:cNvPr id="100" name="Picture 56">
              <a:extLst>
                <a:ext uri="{FF2B5EF4-FFF2-40B4-BE49-F238E27FC236}">
                  <a16:creationId xmlns:a16="http://schemas.microsoft.com/office/drawing/2014/main" id="{7FEBFDE8-0666-7A45-8B5B-A74E50C0AD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0" y="2803"/>
              <a:ext cx="29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pic>
          <p:nvPicPr>
            <p:cNvPr id="101" name="Picture 57">
              <a:extLst>
                <a:ext uri="{FF2B5EF4-FFF2-40B4-BE49-F238E27FC236}">
                  <a16:creationId xmlns:a16="http://schemas.microsoft.com/office/drawing/2014/main" id="{C1327435-8A3A-3549-A5BE-B588A97766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0" y="3230"/>
              <a:ext cx="29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pic>
          <p:nvPicPr>
            <p:cNvPr id="102" name="Picture 58">
              <a:extLst>
                <a:ext uri="{FF2B5EF4-FFF2-40B4-BE49-F238E27FC236}">
                  <a16:creationId xmlns:a16="http://schemas.microsoft.com/office/drawing/2014/main" id="{9F15F78D-2BDD-5041-95EA-4372AE3201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7" y="3692"/>
              <a:ext cx="29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pic>
          <p:nvPicPr>
            <p:cNvPr id="103" name="Picture 59">
              <a:extLst>
                <a:ext uri="{FF2B5EF4-FFF2-40B4-BE49-F238E27FC236}">
                  <a16:creationId xmlns:a16="http://schemas.microsoft.com/office/drawing/2014/main" id="{589B9A7E-C72C-3642-8499-4288D926EA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4" y="3308"/>
              <a:ext cx="29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pic>
          <p:nvPicPr>
            <p:cNvPr id="104" name="Picture 60">
              <a:extLst>
                <a:ext uri="{FF2B5EF4-FFF2-40B4-BE49-F238E27FC236}">
                  <a16:creationId xmlns:a16="http://schemas.microsoft.com/office/drawing/2014/main" id="{FB16E4F5-EE33-084D-83BA-FA88374C85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8" y="2339"/>
              <a:ext cx="29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pic>
          <p:nvPicPr>
            <p:cNvPr id="105" name="Picture 61">
              <a:extLst>
                <a:ext uri="{FF2B5EF4-FFF2-40B4-BE49-F238E27FC236}">
                  <a16:creationId xmlns:a16="http://schemas.microsoft.com/office/drawing/2014/main" id="{72D217B6-6EB5-454E-A6D1-F8907DA44B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4" y="3395"/>
              <a:ext cx="29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pic>
          <p:nvPicPr>
            <p:cNvPr id="106" name="Picture 62">
              <a:extLst>
                <a:ext uri="{FF2B5EF4-FFF2-40B4-BE49-F238E27FC236}">
                  <a16:creationId xmlns:a16="http://schemas.microsoft.com/office/drawing/2014/main" id="{D388E590-7D12-084D-B4AB-9486F64CAB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2" y="1824"/>
              <a:ext cx="29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grpSp>
      <p:sp>
        <p:nvSpPr>
          <p:cNvPr id="107" name="Slide Number Placeholder 5">
            <a:extLst>
              <a:ext uri="{FF2B5EF4-FFF2-40B4-BE49-F238E27FC236}">
                <a16:creationId xmlns:a16="http://schemas.microsoft.com/office/drawing/2014/main" id="{CEA3DD75-9DAB-5E4A-B3E0-855D2D494AC8}"/>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24</a:t>
            </a:fld>
            <a:endParaRPr lang="en-US" dirty="0"/>
          </a:p>
        </p:txBody>
      </p:sp>
      <p:sp>
        <p:nvSpPr>
          <p:cNvPr id="3" name="TextBox 2">
            <a:extLst>
              <a:ext uri="{FF2B5EF4-FFF2-40B4-BE49-F238E27FC236}">
                <a16:creationId xmlns:a16="http://schemas.microsoft.com/office/drawing/2014/main" id="{244216AA-E50B-7587-0F12-AB77F700A7F5}"/>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71723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7"/>
                                        </p:tgtEl>
                                        <p:attrNameLst>
                                          <p:attrName>style.visibility</p:attrName>
                                        </p:attrNameLst>
                                      </p:cBhvr>
                                      <p:to>
                                        <p:strVal val="visible"/>
                                      </p:to>
                                    </p:set>
                                  </p:childTnLst>
                                </p:cTn>
                              </p:par>
                              <p:par>
                                <p:cTn id="13" presetID="9" presetClass="entr" presetSubtype="0" fill="hold" nodeType="withEffect">
                                  <p:stCondLst>
                                    <p:cond delay="0"/>
                                  </p:stCondLst>
                                  <p:childTnLst>
                                    <p:set>
                                      <p:cBhvr>
                                        <p:cTn id="14" dur="1" fill="hold">
                                          <p:stCondLst>
                                            <p:cond delay="0"/>
                                          </p:stCondLst>
                                        </p:cTn>
                                        <p:tgtEl>
                                          <p:spTgt spid="96"/>
                                        </p:tgtEl>
                                        <p:attrNameLst>
                                          <p:attrName>style.visibility</p:attrName>
                                        </p:attrNameLst>
                                      </p:cBhvr>
                                      <p:to>
                                        <p:strVal val="visible"/>
                                      </p:to>
                                    </p:set>
                                    <p:animEffect transition="in" filter="dissolve">
                                      <p:cBhvr>
                                        <p:cTn id="15" dur="500"/>
                                        <p:tgtEl>
                                          <p:spTgt spid="9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48"/>
                                        </p:tgtEl>
                                        <p:attrNameLst>
                                          <p:attrName>style.visibility</p:attrName>
                                        </p:attrNameLst>
                                      </p:cBhvr>
                                      <p:to>
                                        <p:strVal val="visible"/>
                                      </p:to>
                                    </p:set>
                                  </p:childTnLst>
                                </p:cTn>
                              </p:par>
                            </p:childTnLst>
                          </p:cTn>
                        </p:par>
                        <p:par>
                          <p:cTn id="20" fill="hold">
                            <p:stCondLst>
                              <p:cond delay="500"/>
                            </p:stCondLst>
                            <p:childTnLst>
                              <p:par>
                                <p:cTn id="21" presetID="9" presetClass="entr" presetSubtype="0" fill="hold"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dissolve">
                                      <p:cBhvr>
                                        <p:cTn id="2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uild="p" autoUpdateAnimBg="0"/>
      <p:bldP spid="47" grpId="0" autoUpdateAnimBg="0"/>
      <p:bldP spid="4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800" dirty="0">
                <a:ea typeface="ＭＳ Ｐゴシック" panose="020B0600070205080204" pitchFamily="34" charset="-128"/>
              </a:rPr>
              <a:t>Lines of defense:</a:t>
            </a:r>
          </a:p>
        </p:txBody>
      </p:sp>
      <p:sp>
        <p:nvSpPr>
          <p:cNvPr id="107" name="Rectangle 5">
            <a:extLst>
              <a:ext uri="{FF2B5EF4-FFF2-40B4-BE49-F238E27FC236}">
                <a16:creationId xmlns:a16="http://schemas.microsoft.com/office/drawing/2014/main" id="{D84190AA-4C98-7443-80BC-E0D9833E133B}"/>
              </a:ext>
            </a:extLst>
          </p:cNvPr>
          <p:cNvSpPr txBox="1">
            <a:spLocks noChangeArrowheads="1"/>
          </p:cNvSpPr>
          <p:nvPr/>
        </p:nvSpPr>
        <p:spPr>
          <a:xfrm>
            <a:off x="841312" y="1344535"/>
            <a:ext cx="10342830" cy="4892492"/>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Arial" panose="020B0604020202020204" pitchFamily="34" charset="0"/>
                <a:cs typeface="+mn-cs"/>
              </a:rPr>
              <a:t>authentication: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proving you are who you say you are</a:t>
            </a:r>
          </a:p>
          <a:p>
            <a:pPr marL="747713" marR="0" lvl="1" indent="-274638"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cellular networks provides hardware identity via SIM card; no such hardware assist in traditional Internet</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Arial" panose="020B0604020202020204" pitchFamily="34" charset="0"/>
                <a:cs typeface="+mn-cs"/>
              </a:rPr>
              <a:t>confidentiality: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via encryption</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Arial" panose="020B0604020202020204" pitchFamily="34" charset="0"/>
                <a:cs typeface="+mn-cs"/>
              </a:rPr>
              <a:t>integrity checks: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digital signatures prevent/detect tampering</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Arial" panose="020B0604020202020204" pitchFamily="34" charset="0"/>
                <a:cs typeface="+mn-cs"/>
              </a:rPr>
              <a:t>access restrictions: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password-protected VPNs</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Arial" panose="020B0604020202020204" pitchFamily="34" charset="0"/>
                <a:cs typeface="+mn-cs"/>
              </a:rPr>
              <a:t>firewalls: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specialized “middleboxes” in access and core networks:</a:t>
            </a:r>
          </a:p>
          <a:p>
            <a:pPr marL="1143000" marR="0" lvl="2" indent="-228600" algn="l" defTabSz="914400" rtl="0" eaLnBrk="1" fontAlgn="auto" latinLnBrk="0" hangingPunct="1">
              <a:lnSpc>
                <a:spcPct val="90000"/>
              </a:lnSpc>
              <a:spcBef>
                <a:spcPts val="500"/>
              </a:spcBef>
              <a:spcAft>
                <a:spcPts val="0"/>
              </a:spcAft>
              <a:buClrTx/>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off-by-default: filter incoming packets to restrict senders, receivers, applications </a:t>
            </a:r>
          </a:p>
          <a:p>
            <a:pPr marL="1143000" marR="0" lvl="2" indent="-228600" algn="l" defTabSz="914400" rtl="0" eaLnBrk="1" fontAlgn="auto" latinLnBrk="0" hangingPunct="1">
              <a:lnSpc>
                <a:spcPct val="90000"/>
              </a:lnSpc>
              <a:spcBef>
                <a:spcPts val="500"/>
              </a:spcBef>
              <a:spcAft>
                <a:spcPts val="0"/>
              </a:spcAft>
              <a:buClrTx/>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detecting/reacting to DOS attacks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endParaRPr>
          </a:p>
        </p:txBody>
      </p:sp>
      <p:sp>
        <p:nvSpPr>
          <p:cNvPr id="108" name="Rectangle 59">
            <a:extLst>
              <a:ext uri="{FF2B5EF4-FFF2-40B4-BE49-F238E27FC236}">
                <a16:creationId xmlns:a16="http://schemas.microsoft.com/office/drawing/2014/main" id="{4B074355-3ACB-6147-AE01-22519F6E692A}"/>
              </a:ext>
            </a:extLst>
          </p:cNvPr>
          <p:cNvSpPr>
            <a:spLocks noChangeArrowheads="1"/>
          </p:cNvSpPr>
          <p:nvPr/>
        </p:nvSpPr>
        <p:spPr bwMode="auto">
          <a:xfrm>
            <a:off x="1080914" y="6172356"/>
            <a:ext cx="10250759" cy="6856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mn-ea"/>
                <a:cs typeface="+mn-cs"/>
              </a:rPr>
              <a:t>… lots more on security (throughout, Chapter 8)</a:t>
            </a:r>
          </a:p>
        </p:txBody>
      </p:sp>
      <p:sp>
        <p:nvSpPr>
          <p:cNvPr id="5" name="Slide Number Placeholder 5">
            <a:extLst>
              <a:ext uri="{FF2B5EF4-FFF2-40B4-BE49-F238E27FC236}">
                <a16:creationId xmlns:a16="http://schemas.microsoft.com/office/drawing/2014/main" id="{CA9EEA19-549B-C742-97A6-691F12A256B4}"/>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25</a:t>
            </a:fld>
            <a:endParaRPr lang="en-US" dirty="0"/>
          </a:p>
        </p:txBody>
      </p:sp>
    </p:spTree>
    <p:extLst>
      <p:ext uri="{BB962C8B-B14F-4D97-AF65-F5344CB8AC3E}">
        <p14:creationId xmlns:p14="http://schemas.microsoft.com/office/powerpoint/2010/main" val="225663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animEffect transition="in" filter="dissolve">
                                      <p:cBhvr>
                                        <p:cTn id="7" dur="500"/>
                                        <p:tgtEl>
                                          <p:spTgt spid="10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07">
                                            <p:txEl>
                                              <p:pRg st="1" end="1"/>
                                            </p:txEl>
                                          </p:spTgt>
                                        </p:tgtEl>
                                        <p:attrNameLst>
                                          <p:attrName>style.visibility</p:attrName>
                                        </p:attrNameLst>
                                      </p:cBhvr>
                                      <p:to>
                                        <p:strVal val="visible"/>
                                      </p:to>
                                    </p:set>
                                    <p:animEffect transition="in" filter="dissolve">
                                      <p:cBhvr>
                                        <p:cTn id="10" dur="500"/>
                                        <p:tgtEl>
                                          <p:spTgt spid="10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07">
                                            <p:txEl>
                                              <p:pRg st="2" end="2"/>
                                            </p:txEl>
                                          </p:spTgt>
                                        </p:tgtEl>
                                        <p:attrNameLst>
                                          <p:attrName>style.visibility</p:attrName>
                                        </p:attrNameLst>
                                      </p:cBhvr>
                                      <p:to>
                                        <p:strVal val="visible"/>
                                      </p:to>
                                    </p:set>
                                    <p:animEffect transition="in" filter="dissolve">
                                      <p:cBhvr>
                                        <p:cTn id="15" dur="500"/>
                                        <p:tgtEl>
                                          <p:spTgt spid="10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07">
                                            <p:txEl>
                                              <p:pRg st="3" end="3"/>
                                            </p:txEl>
                                          </p:spTgt>
                                        </p:tgtEl>
                                        <p:attrNameLst>
                                          <p:attrName>style.visibility</p:attrName>
                                        </p:attrNameLst>
                                      </p:cBhvr>
                                      <p:to>
                                        <p:strVal val="visible"/>
                                      </p:to>
                                    </p:set>
                                    <p:animEffect transition="in" filter="dissolve">
                                      <p:cBhvr>
                                        <p:cTn id="20" dur="500"/>
                                        <p:tgtEl>
                                          <p:spTgt spid="10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07">
                                            <p:txEl>
                                              <p:pRg st="4" end="4"/>
                                            </p:txEl>
                                          </p:spTgt>
                                        </p:tgtEl>
                                        <p:attrNameLst>
                                          <p:attrName>style.visibility</p:attrName>
                                        </p:attrNameLst>
                                      </p:cBhvr>
                                      <p:to>
                                        <p:strVal val="visible"/>
                                      </p:to>
                                    </p:set>
                                    <p:animEffect transition="in" filter="dissolve">
                                      <p:cBhvr>
                                        <p:cTn id="25" dur="500"/>
                                        <p:tgtEl>
                                          <p:spTgt spid="10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07">
                                            <p:txEl>
                                              <p:pRg st="5" end="5"/>
                                            </p:txEl>
                                          </p:spTgt>
                                        </p:tgtEl>
                                        <p:attrNameLst>
                                          <p:attrName>style.visibility</p:attrName>
                                        </p:attrNameLst>
                                      </p:cBhvr>
                                      <p:to>
                                        <p:strVal val="visible"/>
                                      </p:to>
                                    </p:set>
                                    <p:animEffect transition="in" filter="dissolve">
                                      <p:cBhvr>
                                        <p:cTn id="30" dur="500"/>
                                        <p:tgtEl>
                                          <p:spTgt spid="107">
                                            <p:txEl>
                                              <p:pRg st="5" end="5"/>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107">
                                            <p:txEl>
                                              <p:pRg st="6" end="6"/>
                                            </p:txEl>
                                          </p:spTgt>
                                        </p:tgtEl>
                                        <p:attrNameLst>
                                          <p:attrName>style.visibility</p:attrName>
                                        </p:attrNameLst>
                                      </p:cBhvr>
                                      <p:to>
                                        <p:strVal val="visible"/>
                                      </p:to>
                                    </p:set>
                                    <p:animEffect transition="in" filter="dissolve">
                                      <p:cBhvr>
                                        <p:cTn id="33" dur="500"/>
                                        <p:tgtEl>
                                          <p:spTgt spid="107">
                                            <p:txEl>
                                              <p:pRg st="6" end="6"/>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107">
                                            <p:txEl>
                                              <p:pRg st="7" end="7"/>
                                            </p:txEl>
                                          </p:spTgt>
                                        </p:tgtEl>
                                        <p:attrNameLst>
                                          <p:attrName>style.visibility</p:attrName>
                                        </p:attrNameLst>
                                      </p:cBhvr>
                                      <p:to>
                                        <p:strVal val="visible"/>
                                      </p:to>
                                    </p:set>
                                    <p:animEffect transition="in" filter="dissolve">
                                      <p:cBhvr>
                                        <p:cTn id="36" dur="500"/>
                                        <p:tgtEl>
                                          <p:spTgt spid="10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08"/>
                                        </p:tgtEl>
                                        <p:attrNameLst>
                                          <p:attrName>style.visibility</p:attrName>
                                        </p:attrNameLst>
                                      </p:cBhvr>
                                      <p:to>
                                        <p:strVal val="visible"/>
                                      </p:to>
                                    </p:set>
                                    <p:animEffect transition="in" filter="dissolve">
                                      <p:cBhvr>
                                        <p:cTn id="41"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1: roadmap</a:t>
            </a:r>
            <a:endParaRPr lang="en-US" dirty="0"/>
          </a:p>
        </p:txBody>
      </p:sp>
      <p:sp>
        <p:nvSpPr>
          <p:cNvPr id="6" name="Slide Number Placeholder 5">
            <a:extLst>
              <a:ext uri="{FF2B5EF4-FFF2-40B4-BE49-F238E27FC236}">
                <a16:creationId xmlns:a16="http://schemas.microsoft.com/office/drawing/2014/main" id="{5C89035B-463A-1E40-A130-AE9AA3E37667}"/>
              </a:ext>
            </a:extLst>
          </p:cNvPr>
          <p:cNvSpPr>
            <a:spLocks noGrp="1"/>
          </p:cNvSpPr>
          <p:nvPr>
            <p:ph type="sldNum" sz="quarter" idx="4"/>
          </p:nvPr>
        </p:nvSpPr>
        <p:spPr/>
        <p:txBody>
          <a:bodyPr/>
          <a:lstStyle/>
          <a:p>
            <a:r>
              <a:rPr lang="en-US" dirty="0"/>
              <a:t>Introduction: 1-</a:t>
            </a:r>
            <a:fld id="{C4204591-24BD-A542-B9D5-F8D8A88D2FEE}" type="slidenum">
              <a:rPr lang="en-US" smtClean="0"/>
              <a:pPr/>
              <a:t>26</a:t>
            </a:fld>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414011"/>
            <a:ext cx="6618109" cy="5029078"/>
          </a:xfrm>
        </p:spPr>
        <p:txBody>
          <a:bodyPr>
            <a:normAutofit lnSpcReduction="10000"/>
          </a:bodyPr>
          <a:lstStyle/>
          <a:p>
            <a:pPr marL="403225" indent="-285750" eaLnBrk="1" hangingPunct="1">
              <a:spcBef>
                <a:spcPts val="800"/>
              </a:spcBef>
              <a:buClr>
                <a:schemeClr val="bg1">
                  <a:lumMod val="75000"/>
                </a:schemeClr>
              </a:buClr>
            </a:pPr>
            <a:r>
              <a:rPr lang="en-US" altLang="en-US" sz="3200" dirty="0">
                <a:solidFill>
                  <a:schemeClr val="bg1">
                    <a:lumMod val="65000"/>
                  </a:schemeClr>
                </a:solidFill>
                <a:latin typeface="Calibri" panose="020F0502020204030204" pitchFamily="34" charset="0"/>
                <a:cs typeface="Calibri" panose="020F0502020204030204" pitchFamily="34" charset="0"/>
              </a:rPr>
              <a:t>What </a:t>
            </a:r>
            <a:r>
              <a:rPr lang="en-US" altLang="en-US" sz="3200" i="1" dirty="0">
                <a:solidFill>
                  <a:schemeClr val="bg1">
                    <a:lumMod val="65000"/>
                  </a:schemeClr>
                </a:solidFill>
                <a:latin typeface="Calibri" panose="020F0502020204030204" pitchFamily="34" charset="0"/>
                <a:cs typeface="Calibri" panose="020F0502020204030204" pitchFamily="34" charset="0"/>
              </a:rPr>
              <a:t>is</a:t>
            </a:r>
            <a:r>
              <a:rPr lang="en-US" altLang="ja-JP" sz="3200" dirty="0">
                <a:solidFill>
                  <a:schemeClr val="bg1">
                    <a:lumMod val="65000"/>
                  </a:schemeClr>
                </a:solidFill>
                <a:latin typeface="Calibri" panose="020F0502020204030204" pitchFamily="34" charset="0"/>
                <a:cs typeface="Calibri" panose="020F0502020204030204" pitchFamily="34" charset="0"/>
              </a:rPr>
              <a:t> the Internet?</a:t>
            </a:r>
          </a:p>
          <a:p>
            <a:pPr marL="403225" indent="-285750" eaLnBrk="1" hangingPunct="1">
              <a:spcBef>
                <a:spcPts val="800"/>
              </a:spcBef>
              <a:buClr>
                <a:schemeClr val="bg1">
                  <a:lumMod val="75000"/>
                </a:schemeClr>
              </a:buClr>
            </a:pPr>
            <a:r>
              <a:rPr lang="en-US" altLang="en-US" sz="3200" dirty="0">
                <a:solidFill>
                  <a:schemeClr val="bg1">
                    <a:lumMod val="65000"/>
                  </a:schemeClr>
                </a:solidFill>
                <a:latin typeface="Calibri" panose="020F0502020204030204" pitchFamily="34" charset="0"/>
                <a:cs typeface="Calibri" panose="020F0502020204030204" pitchFamily="34" charset="0"/>
              </a:rPr>
              <a:t>What</a:t>
            </a:r>
            <a:r>
              <a:rPr lang="en-US" altLang="en-US" sz="3200" i="1" dirty="0">
                <a:solidFill>
                  <a:schemeClr val="bg1">
                    <a:lumMod val="65000"/>
                  </a:schemeClr>
                </a:solidFill>
                <a:latin typeface="Calibri" panose="020F0502020204030204" pitchFamily="34" charset="0"/>
                <a:cs typeface="Calibri" panose="020F0502020204030204" pitchFamily="34" charset="0"/>
              </a:rPr>
              <a:t> is </a:t>
            </a:r>
            <a:r>
              <a:rPr lang="en-US" altLang="ja-JP" sz="3200" dirty="0">
                <a:solidFill>
                  <a:schemeClr val="bg1">
                    <a:lumMod val="65000"/>
                  </a:schemeClr>
                </a:solidFill>
                <a:latin typeface="Calibri" panose="020F0502020204030204" pitchFamily="34" charset="0"/>
                <a:cs typeface="Calibri" panose="020F0502020204030204" pitchFamily="34" charset="0"/>
              </a:rPr>
              <a:t>a protocol?</a:t>
            </a:r>
          </a:p>
          <a:p>
            <a:pPr marL="403225" indent="-285750" eaLnBrk="1" hangingPunct="1">
              <a:spcBef>
                <a:spcPts val="800"/>
              </a:spcBef>
              <a:buClr>
                <a:schemeClr val="bg1">
                  <a:lumMod val="75000"/>
                </a:schemeClr>
              </a:buClr>
            </a:pPr>
            <a:r>
              <a:rPr lang="en-US" altLang="en-US" sz="3200" dirty="0">
                <a:solidFill>
                  <a:schemeClr val="bg1">
                    <a:lumMod val="75000"/>
                  </a:schemeClr>
                </a:solidFill>
                <a:latin typeface="Calibri" panose="020F0502020204030204" pitchFamily="34" charset="0"/>
                <a:cs typeface="Calibri" panose="020F0502020204030204" pitchFamily="34" charset="0"/>
              </a:rPr>
              <a:t>Network edge: hosts, access network, physical media</a:t>
            </a:r>
          </a:p>
          <a:p>
            <a:pPr marL="403225" indent="-285750" eaLnBrk="1" hangingPunct="1">
              <a:spcBef>
                <a:spcPts val="800"/>
              </a:spcBef>
              <a:buClr>
                <a:schemeClr val="bg1">
                  <a:lumMod val="75000"/>
                </a:schemeClr>
              </a:buClr>
            </a:pPr>
            <a:r>
              <a:rPr lang="en-US" altLang="en-US" sz="3200" dirty="0">
                <a:solidFill>
                  <a:schemeClr val="bg1">
                    <a:lumMod val="75000"/>
                  </a:schemeClr>
                </a:solidFill>
                <a:latin typeface="Calibri" panose="020F0502020204030204" pitchFamily="34" charset="0"/>
                <a:cs typeface="Calibri" panose="020F0502020204030204" pitchFamily="34" charset="0"/>
              </a:rPr>
              <a:t>Network core: packet/circuit switching, internet structure</a:t>
            </a:r>
          </a:p>
          <a:p>
            <a:pPr marL="403225" indent="-285750" eaLnBrk="1" hangingPunct="1">
              <a:spcBef>
                <a:spcPts val="800"/>
              </a:spcBef>
              <a:buClr>
                <a:schemeClr val="bg1">
                  <a:lumMod val="75000"/>
                </a:schemeClr>
              </a:buClr>
            </a:pPr>
            <a:r>
              <a:rPr lang="en-US" altLang="en-US" sz="3200" dirty="0">
                <a:solidFill>
                  <a:schemeClr val="bg1">
                    <a:lumMod val="75000"/>
                  </a:schemeClr>
                </a:solidFill>
                <a:latin typeface="Calibri" panose="020F0502020204030204" pitchFamily="34" charset="0"/>
                <a:cs typeface="Calibri" panose="020F0502020204030204" pitchFamily="34" charset="0"/>
              </a:rPr>
              <a:t>Performance: loss, delay, throughput</a:t>
            </a:r>
          </a:p>
          <a:p>
            <a:pPr marL="403225" indent="-285750" eaLnBrk="1" hangingPunct="1">
              <a:spcBef>
                <a:spcPts val="800"/>
              </a:spcBef>
              <a:buClr>
                <a:schemeClr val="bg1">
                  <a:lumMod val="75000"/>
                </a:schemeClr>
              </a:buClr>
            </a:pPr>
            <a:r>
              <a:rPr lang="en-US" altLang="en-US" sz="3200" dirty="0">
                <a:solidFill>
                  <a:schemeClr val="bg1">
                    <a:lumMod val="75000"/>
                  </a:schemeClr>
                </a:solidFill>
                <a:latin typeface="Calibri" panose="020F0502020204030204" pitchFamily="34" charset="0"/>
                <a:cs typeface="Calibri" panose="020F0502020204030204" pitchFamily="34" charset="0"/>
              </a:rPr>
              <a:t>Security</a:t>
            </a:r>
          </a:p>
          <a:p>
            <a:pPr marL="403225" indent="-285750">
              <a:spcBef>
                <a:spcPts val="800"/>
              </a:spcBef>
              <a:buClr>
                <a:srgbClr val="0000A8"/>
              </a:buClr>
            </a:pPr>
            <a:r>
              <a:rPr lang="en-US" altLang="en-US" sz="3200" dirty="0">
                <a:latin typeface="Calibri" panose="020F0502020204030204" pitchFamily="34" charset="0"/>
                <a:cs typeface="Calibri" panose="020F0502020204030204" pitchFamily="34" charset="0"/>
              </a:rPr>
              <a:t>Protocol layers, service models</a:t>
            </a:r>
          </a:p>
          <a:p>
            <a:pPr marL="403225" indent="-285750" eaLnBrk="1" hangingPunct="1">
              <a:spcBef>
                <a:spcPts val="800"/>
              </a:spcBef>
              <a:buClr>
                <a:schemeClr val="bg1">
                  <a:lumMod val="75000"/>
                </a:schemeClr>
              </a:buClr>
            </a:pPr>
            <a:endParaRPr lang="en-US" altLang="en-US" sz="3200" dirty="0">
              <a:solidFill>
                <a:schemeClr val="bg1">
                  <a:lumMod val="65000"/>
                </a:schemeClr>
              </a:solidFill>
              <a:latin typeface="Calibri" panose="020F0502020204030204" pitchFamily="34" charset="0"/>
              <a:cs typeface="Calibri" panose="020F0502020204030204" pitchFamily="34" charset="0"/>
            </a:endParaRPr>
          </a:p>
          <a:p>
            <a:pPr eaLnBrk="1" hangingPunct="1">
              <a:buFont typeface="Wingdings" panose="05000000000000000000" pitchFamily="2" charset="2"/>
              <a:buNone/>
            </a:pPr>
            <a:endParaRPr lang="en-US" altLang="en-US" sz="2400" dirty="0"/>
          </a:p>
        </p:txBody>
      </p:sp>
      <p:pic>
        <p:nvPicPr>
          <p:cNvPr id="7" name="Picture 6" descr="Kurose&amp;Ross 8th ed cover picture">
            <a:extLst>
              <a:ext uri="{FF2B5EF4-FFF2-40B4-BE49-F238E27FC236}">
                <a16:creationId xmlns:a16="http://schemas.microsoft.com/office/drawing/2014/main" id="{68817EC6-8DF7-E64F-9CA4-BFB8E60908E0}"/>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2464781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Protocol </a:t>
            </a:r>
            <a:r>
              <a:rPr lang="en-US" altLang="en-US" dirty="0">
                <a:ea typeface="ＭＳ Ｐゴシック" panose="020B0600070205080204" pitchFamily="34" charset="-128"/>
              </a:rPr>
              <a:t>“l</a:t>
            </a:r>
            <a:r>
              <a:rPr lang="en-US" altLang="ja-JP" sz="4400" dirty="0">
                <a:ea typeface="ＭＳ Ｐゴシック" panose="020B0600070205080204" pitchFamily="34" charset="-128"/>
              </a:rPr>
              <a:t>ayers</a:t>
            </a:r>
            <a:r>
              <a:rPr lang="en-US" altLang="ja-JP" dirty="0">
                <a:ea typeface="ＭＳ Ｐゴシック" panose="020B0600070205080204" pitchFamily="34" charset="-128"/>
              </a:rPr>
              <a:t>”</a:t>
            </a:r>
            <a:r>
              <a:rPr lang="en-US" altLang="ja-JP" sz="4400" dirty="0">
                <a:ea typeface="ＭＳ Ｐゴシック" panose="020B0600070205080204" pitchFamily="34" charset="-128"/>
              </a:rPr>
              <a:t> and reference </a:t>
            </a:r>
            <a:r>
              <a:rPr lang="en-US" altLang="ja-JP" dirty="0">
                <a:ea typeface="ＭＳ Ｐゴシック" panose="020B0600070205080204" pitchFamily="34" charset="-128"/>
              </a:rPr>
              <a:t>m</a:t>
            </a:r>
            <a:r>
              <a:rPr lang="en-US" altLang="ja-JP" sz="4400" dirty="0">
                <a:ea typeface="ＭＳ Ｐゴシック" panose="020B0600070205080204" pitchFamily="34" charset="-128"/>
              </a:rPr>
              <a:t>odels</a:t>
            </a:r>
            <a:endParaRPr lang="en-US" altLang="en-US" sz="4400" dirty="0">
              <a:ea typeface="ＭＳ Ｐゴシック" panose="020B0600070205080204" pitchFamily="34" charset="-128"/>
            </a:endParaRPr>
          </a:p>
        </p:txBody>
      </p:sp>
      <p:sp>
        <p:nvSpPr>
          <p:cNvPr id="45" name="Rectangle 3">
            <a:extLst>
              <a:ext uri="{FF2B5EF4-FFF2-40B4-BE49-F238E27FC236}">
                <a16:creationId xmlns:a16="http://schemas.microsoft.com/office/drawing/2014/main" id="{B003BE48-58DC-5A4B-9250-A838A7C7044A}"/>
              </a:ext>
            </a:extLst>
          </p:cNvPr>
          <p:cNvSpPr txBox="1">
            <a:spLocks noChangeArrowheads="1"/>
          </p:cNvSpPr>
          <p:nvPr/>
        </p:nvSpPr>
        <p:spPr>
          <a:xfrm>
            <a:off x="800566" y="1575775"/>
            <a:ext cx="5615905" cy="50498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75000"/>
              </a:lnSpc>
              <a:spcBef>
                <a:spcPts val="1000"/>
              </a:spcBef>
              <a:spcAft>
                <a:spcPts val="0"/>
              </a:spcAft>
              <a:buClr>
                <a:srgbClr val="0000A3"/>
              </a:buClr>
              <a:buSzTx/>
              <a:buFont typeface="Wingdings" pitchFamily="2" charset="2"/>
              <a:buNone/>
              <a:tabLst/>
              <a:defRPr/>
            </a:pPr>
            <a:r>
              <a:rPr kumimoji="0" lang="en-US" altLang="en-US" sz="3600" b="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Networks are complex,</a:t>
            </a:r>
          </a:p>
          <a:p>
            <a:pPr marL="352425" marR="0" lvl="0" indent="-222250" algn="l" defTabSz="914400" rtl="0" eaLnBrk="1" fontAlgn="auto" latinLnBrk="0" hangingPunct="1">
              <a:lnSpc>
                <a:spcPct val="75000"/>
              </a:lnSpc>
              <a:spcBef>
                <a:spcPts val="1000"/>
              </a:spcBef>
              <a:spcAft>
                <a:spcPts val="0"/>
              </a:spcAft>
              <a:buClr>
                <a:srgbClr val="0000A3"/>
              </a:buClr>
              <a:buSzTx/>
              <a:buFont typeface="Wingdings" pitchFamily="2" charset="2"/>
              <a:buNone/>
              <a:tabLst/>
              <a:defRPr/>
            </a:pPr>
            <a:r>
              <a:rPr kumimoji="0" lang="en-US" altLang="en-US" sz="3600" b="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with many “</a:t>
            </a:r>
            <a:r>
              <a:rPr kumimoji="0" lang="en-US" altLang="ja-JP" sz="3600" b="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pieces”: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hosts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routers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links of various media</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applications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protocols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hardware, software</a:t>
            </a:r>
          </a:p>
          <a:p>
            <a:pPr marL="352425" marR="0" lvl="0" indent="-222250" algn="l" defTabSz="914400" rtl="0" eaLnBrk="1" fontAlgn="auto" latinLnBrk="0" hangingPunct="1">
              <a:lnSpc>
                <a:spcPct val="75000"/>
              </a:lnSpc>
              <a:spcBef>
                <a:spcPts val="1000"/>
              </a:spcBef>
              <a:spcAft>
                <a:spcPts val="0"/>
              </a:spcAft>
              <a:buClr>
                <a:srgbClr val="0000A3"/>
              </a:buClr>
              <a:buSzTx/>
              <a:buFont typeface="Wingdings" pitchFamily="2" charset="2"/>
              <a:buNone/>
              <a:tabLst/>
              <a:defRPr/>
            </a:pPr>
            <a:endParaRPr kumimoji="0" lang="en-US" altLang="ja-JP"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111" name="Rectangle 4">
            <a:extLst>
              <a:ext uri="{FF2B5EF4-FFF2-40B4-BE49-F238E27FC236}">
                <a16:creationId xmlns:a16="http://schemas.microsoft.com/office/drawing/2014/main" id="{1B4EE37F-42F3-2442-ACAD-B722241FF92E}"/>
              </a:ext>
            </a:extLst>
          </p:cNvPr>
          <p:cNvSpPr txBox="1">
            <a:spLocks noChangeArrowheads="1"/>
          </p:cNvSpPr>
          <p:nvPr/>
        </p:nvSpPr>
        <p:spPr>
          <a:xfrm>
            <a:off x="6584274" y="1539452"/>
            <a:ext cx="4531739" cy="434303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7800" marR="0" lvl="0" indent="-47625" defTabSz="914400" rtl="0" eaLnBrk="1" fontAlgn="auto" latinLnBrk="0" hangingPunct="1">
              <a:lnSpc>
                <a:spcPct val="90000"/>
              </a:lnSpc>
              <a:spcBef>
                <a:spcPts val="1000"/>
              </a:spcBef>
              <a:spcAft>
                <a:spcPts val="0"/>
              </a:spcAft>
              <a:buClr>
                <a:srgbClr val="0000A3"/>
              </a:buClr>
              <a:buSzTx/>
              <a:buFont typeface="Wingdings" pitchFamily="2" charset="2"/>
              <a:buNone/>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Question:</a:t>
            </a:r>
            <a:r>
              <a:rPr kumimoji="0" lang="en-US" altLang="en-US" sz="2400" b="0" i="0" u="sng"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is there any hope of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organizing</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structure of network?</a:t>
            </a:r>
          </a:p>
          <a:p>
            <a:pPr marL="522288" indent="-223838"/>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and/or our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discussion</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of networks?</a:t>
            </a:r>
          </a:p>
        </p:txBody>
      </p:sp>
      <p:sp>
        <p:nvSpPr>
          <p:cNvPr id="5" name="Slide Number Placeholder 5">
            <a:extLst>
              <a:ext uri="{FF2B5EF4-FFF2-40B4-BE49-F238E27FC236}">
                <a16:creationId xmlns:a16="http://schemas.microsoft.com/office/drawing/2014/main" id="{6A309F33-D0A0-8D42-AC5B-CD3063143204}"/>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27</a:t>
            </a:fld>
            <a:endParaRPr lang="en-US" dirty="0"/>
          </a:p>
        </p:txBody>
      </p:sp>
    </p:spTree>
    <p:extLst>
      <p:ext uri="{BB962C8B-B14F-4D97-AF65-F5344CB8AC3E}">
        <p14:creationId xmlns:p14="http://schemas.microsoft.com/office/powerpoint/2010/main" val="406157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dissolve">
                                      <p:cBhvr>
                                        <p:cTn id="7" dur="1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Example: organization of air </a:t>
            </a:r>
            <a:r>
              <a:rPr lang="en-US" altLang="en-US" dirty="0">
                <a:ea typeface="ＭＳ Ｐゴシック" panose="020B0600070205080204" pitchFamily="34" charset="-128"/>
              </a:rPr>
              <a:t>t</a:t>
            </a:r>
            <a:r>
              <a:rPr lang="en-US" altLang="en-US" sz="4400" dirty="0">
                <a:ea typeface="ＭＳ Ｐゴシック" panose="020B0600070205080204" pitchFamily="34" charset="-128"/>
              </a:rPr>
              <a:t>ravel</a:t>
            </a:r>
          </a:p>
        </p:txBody>
      </p:sp>
      <p:sp>
        <p:nvSpPr>
          <p:cNvPr id="7" name="Rectangle 3">
            <a:extLst>
              <a:ext uri="{FF2B5EF4-FFF2-40B4-BE49-F238E27FC236}">
                <a16:creationId xmlns:a16="http://schemas.microsoft.com/office/drawing/2014/main" id="{CC3583CD-CBDD-864E-8D26-0A29FF1403C0}"/>
              </a:ext>
            </a:extLst>
          </p:cNvPr>
          <p:cNvSpPr txBox="1">
            <a:spLocks noChangeArrowheads="1"/>
          </p:cNvSpPr>
          <p:nvPr/>
        </p:nvSpPr>
        <p:spPr>
          <a:xfrm>
            <a:off x="2345096" y="6081243"/>
            <a:ext cx="9529651" cy="5429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457200" algn="l" defTabSz="914400" rtl="0" eaLnBrk="1" fontAlgn="auto" latinLnBrk="0" hangingPunct="1">
              <a:lnSpc>
                <a:spcPct val="90000"/>
              </a:lnSpc>
              <a:spcBef>
                <a:spcPts val="1000"/>
              </a:spcBef>
              <a:spcAft>
                <a:spcPts val="0"/>
              </a:spcAft>
              <a:buClr>
                <a:srgbClr val="0000A3"/>
              </a:buClr>
              <a:buSzTx/>
              <a:tabLst/>
              <a:defRPr/>
            </a:pPr>
            <a:r>
              <a:rPr kumimoji="0" lang="en-US" altLang="en-US"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 series of steps, involving many services</a:t>
            </a:r>
          </a:p>
        </p:txBody>
      </p:sp>
      <p:sp>
        <p:nvSpPr>
          <p:cNvPr id="9" name="Text Box 5">
            <a:extLst>
              <a:ext uri="{FF2B5EF4-FFF2-40B4-BE49-F238E27FC236}">
                <a16:creationId xmlns:a16="http://schemas.microsoft.com/office/drawing/2014/main" id="{36700FC8-9E28-1D45-9971-F07DEE935B73}"/>
              </a:ext>
            </a:extLst>
          </p:cNvPr>
          <p:cNvSpPr txBox="1">
            <a:spLocks noChangeArrowheads="1"/>
          </p:cNvSpPr>
          <p:nvPr/>
        </p:nvSpPr>
        <p:spPr bwMode="auto">
          <a:xfrm>
            <a:off x="1110119" y="1935719"/>
            <a:ext cx="3719769" cy="2847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ticket (purchase)</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baggage (check)</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gates (load)</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runway takeoff</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airplane routing</a:t>
            </a:r>
            <a:endParaRPr kumimoji="0" lang="en-US" altLang="en-US" sz="20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endParaRPr>
          </a:p>
        </p:txBody>
      </p:sp>
      <p:sp>
        <p:nvSpPr>
          <p:cNvPr id="10" name="Text Box 6">
            <a:extLst>
              <a:ext uri="{FF2B5EF4-FFF2-40B4-BE49-F238E27FC236}">
                <a16:creationId xmlns:a16="http://schemas.microsoft.com/office/drawing/2014/main" id="{848D3D19-7497-FE45-B7B5-B81AA4212074}"/>
              </a:ext>
            </a:extLst>
          </p:cNvPr>
          <p:cNvSpPr txBox="1">
            <a:spLocks noChangeArrowheads="1"/>
          </p:cNvSpPr>
          <p:nvPr/>
        </p:nvSpPr>
        <p:spPr bwMode="auto">
          <a:xfrm>
            <a:off x="7623765" y="1942018"/>
            <a:ext cx="2625654" cy="284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ticket (complain)</a:t>
            </a:r>
          </a:p>
          <a:p>
            <a:pPr marL="0" marR="0" lvl="0" indent="0" algn="r" defTabSz="914400" rtl="0" eaLnBrk="1" fontAlgn="auto" latinLnBrk="0" hangingPunct="1">
              <a:lnSpc>
                <a:spcPct val="13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baggage (claim)</a:t>
            </a:r>
          </a:p>
          <a:p>
            <a:pPr marL="0" marR="0" lvl="0" indent="0" algn="r" defTabSz="914400" rtl="0" eaLnBrk="1" fontAlgn="auto" latinLnBrk="0" hangingPunct="1">
              <a:lnSpc>
                <a:spcPct val="13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gates (unload)</a:t>
            </a:r>
          </a:p>
          <a:p>
            <a:pPr marL="0" marR="0" lvl="0" indent="0" algn="r" defTabSz="914400" rtl="0" eaLnBrk="1" fontAlgn="auto" latinLnBrk="0" hangingPunct="1">
              <a:lnSpc>
                <a:spcPct val="13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runway landing</a:t>
            </a:r>
          </a:p>
          <a:p>
            <a:pPr marL="0" marR="0" lvl="0" indent="0" algn="r" defTabSz="914400" rtl="0" eaLnBrk="1" fontAlgn="auto" latinLnBrk="0" hangingPunct="1">
              <a:lnSpc>
                <a:spcPct val="13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airplane routing</a:t>
            </a:r>
          </a:p>
        </p:txBody>
      </p:sp>
      <p:sp>
        <p:nvSpPr>
          <p:cNvPr id="11" name="Text Box 7">
            <a:extLst>
              <a:ext uri="{FF2B5EF4-FFF2-40B4-BE49-F238E27FC236}">
                <a16:creationId xmlns:a16="http://schemas.microsoft.com/office/drawing/2014/main" id="{E16D6DCC-156C-2147-81DA-F433EE3A550B}"/>
              </a:ext>
            </a:extLst>
          </p:cNvPr>
          <p:cNvSpPr txBox="1">
            <a:spLocks noChangeArrowheads="1"/>
          </p:cNvSpPr>
          <p:nvPr/>
        </p:nvSpPr>
        <p:spPr bwMode="auto">
          <a:xfrm>
            <a:off x="4389746" y="4831320"/>
            <a:ext cx="357079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airplane routing</a:t>
            </a:r>
          </a:p>
        </p:txBody>
      </p:sp>
      <p:sp>
        <p:nvSpPr>
          <p:cNvPr id="12" name="Freeform 8">
            <a:extLst>
              <a:ext uri="{FF2B5EF4-FFF2-40B4-BE49-F238E27FC236}">
                <a16:creationId xmlns:a16="http://schemas.microsoft.com/office/drawing/2014/main" id="{F85E233E-0BC2-2743-AB47-FA853651C08B}"/>
              </a:ext>
            </a:extLst>
          </p:cNvPr>
          <p:cNvSpPr>
            <a:spLocks/>
          </p:cNvSpPr>
          <p:nvPr/>
        </p:nvSpPr>
        <p:spPr bwMode="auto">
          <a:xfrm>
            <a:off x="879891" y="2080182"/>
            <a:ext cx="7827767" cy="3289301"/>
          </a:xfrm>
          <a:custGeom>
            <a:avLst/>
            <a:gdLst>
              <a:gd name="T0" fmla="*/ 0 w 4100"/>
              <a:gd name="T1" fmla="*/ 0 h 2072"/>
              <a:gd name="T2" fmla="*/ 4 w 4100"/>
              <a:gd name="T3" fmla="*/ 1736 h 2072"/>
              <a:gd name="T4" fmla="*/ 804 w 4100"/>
              <a:gd name="T5" fmla="*/ 2064 h 2072"/>
              <a:gd name="T6" fmla="*/ 3468 w 4100"/>
              <a:gd name="T7" fmla="*/ 2072 h 2072"/>
              <a:gd name="T8" fmla="*/ 4100 w 4100"/>
              <a:gd name="T9" fmla="*/ 1736 h 2072"/>
              <a:gd name="T10" fmla="*/ 4100 w 4100"/>
              <a:gd name="T11" fmla="*/ 96 h 2072"/>
              <a:gd name="T12" fmla="*/ 0 60000 65536"/>
              <a:gd name="T13" fmla="*/ 0 60000 65536"/>
              <a:gd name="T14" fmla="*/ 0 60000 65536"/>
              <a:gd name="T15" fmla="*/ 0 60000 65536"/>
              <a:gd name="T16" fmla="*/ 0 60000 65536"/>
              <a:gd name="T17" fmla="*/ 0 60000 65536"/>
              <a:gd name="T18" fmla="*/ 0 w 4100"/>
              <a:gd name="T19" fmla="*/ 0 h 2072"/>
              <a:gd name="T20" fmla="*/ 4100 w 4100"/>
              <a:gd name="T21" fmla="*/ 2072 h 2072"/>
              <a:gd name="connsiteX0" fmla="*/ 0 w 10000"/>
              <a:gd name="connsiteY0" fmla="*/ 0 h 10000"/>
              <a:gd name="connsiteX1" fmla="*/ 10 w 10000"/>
              <a:gd name="connsiteY1" fmla="*/ 8378 h 10000"/>
              <a:gd name="connsiteX2" fmla="*/ 1961 w 10000"/>
              <a:gd name="connsiteY2" fmla="*/ 9961 h 10000"/>
              <a:gd name="connsiteX3" fmla="*/ 8459 w 10000"/>
              <a:gd name="connsiteY3" fmla="*/ 10000 h 10000"/>
              <a:gd name="connsiteX4" fmla="*/ 10000 w 10000"/>
              <a:gd name="connsiteY4" fmla="*/ 8378 h 10000"/>
              <a:gd name="connsiteX0" fmla="*/ 0 w 8459"/>
              <a:gd name="connsiteY0" fmla="*/ 0 h 10000"/>
              <a:gd name="connsiteX1" fmla="*/ 10 w 8459"/>
              <a:gd name="connsiteY1" fmla="*/ 8378 h 10000"/>
              <a:gd name="connsiteX2" fmla="*/ 1961 w 8459"/>
              <a:gd name="connsiteY2" fmla="*/ 9961 h 10000"/>
              <a:gd name="connsiteX3" fmla="*/ 8459 w 8459"/>
              <a:gd name="connsiteY3" fmla="*/ 10000 h 10000"/>
            </a:gdLst>
            <a:ahLst/>
            <a:cxnLst>
              <a:cxn ang="0">
                <a:pos x="connsiteX0" y="connsiteY0"/>
              </a:cxn>
              <a:cxn ang="0">
                <a:pos x="connsiteX1" y="connsiteY1"/>
              </a:cxn>
              <a:cxn ang="0">
                <a:pos x="connsiteX2" y="connsiteY2"/>
              </a:cxn>
              <a:cxn ang="0">
                <a:pos x="connsiteX3" y="connsiteY3"/>
              </a:cxn>
            </a:cxnLst>
            <a:rect l="l" t="t" r="r" b="b"/>
            <a:pathLst>
              <a:path w="8459" h="10000">
                <a:moveTo>
                  <a:pt x="0" y="0"/>
                </a:moveTo>
                <a:cubicBezTo>
                  <a:pt x="3" y="2793"/>
                  <a:pt x="7" y="5585"/>
                  <a:pt x="10" y="8378"/>
                </a:cubicBezTo>
                <a:lnTo>
                  <a:pt x="1961" y="9961"/>
                </a:lnTo>
                <a:lnTo>
                  <a:pt x="8459" y="10000"/>
                </a:lnTo>
              </a:path>
            </a:pathLst>
          </a:custGeom>
          <a:noFill/>
          <a:ln w="44450">
            <a:solidFill>
              <a:srgbClr val="C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3" name="Freeform 2">
            <a:extLst>
              <a:ext uri="{FF2B5EF4-FFF2-40B4-BE49-F238E27FC236}">
                <a16:creationId xmlns:a16="http://schemas.microsoft.com/office/drawing/2014/main" id="{D9478D4E-B913-5E48-A41F-691CE28FDFE4}"/>
              </a:ext>
            </a:extLst>
          </p:cNvPr>
          <p:cNvSpPr/>
          <p:nvPr/>
        </p:nvSpPr>
        <p:spPr>
          <a:xfrm flipH="1">
            <a:off x="8627458" y="2106453"/>
            <a:ext cx="1822537" cy="3263030"/>
          </a:xfrm>
          <a:custGeom>
            <a:avLst/>
            <a:gdLst>
              <a:gd name="connsiteX0" fmla="*/ 1822537 w 1822537"/>
              <a:gd name="connsiteY0" fmla="*/ 3263030 h 3263030"/>
              <a:gd name="connsiteX1" fmla="*/ 6263 w 1822537"/>
              <a:gd name="connsiteY1" fmla="*/ 2743200 h 3263030"/>
              <a:gd name="connsiteX2" fmla="*/ 0 w 1822537"/>
              <a:gd name="connsiteY2" fmla="*/ 0 h 3263030"/>
            </a:gdLst>
            <a:ahLst/>
            <a:cxnLst>
              <a:cxn ang="0">
                <a:pos x="connsiteX0" y="connsiteY0"/>
              </a:cxn>
              <a:cxn ang="0">
                <a:pos x="connsiteX1" y="connsiteY1"/>
              </a:cxn>
              <a:cxn ang="0">
                <a:pos x="connsiteX2" y="connsiteY2"/>
              </a:cxn>
            </a:cxnLst>
            <a:rect l="l" t="t" r="r" b="b"/>
            <a:pathLst>
              <a:path w="1822537" h="3263030">
                <a:moveTo>
                  <a:pt x="1822537" y="3263030"/>
                </a:moveTo>
                <a:lnTo>
                  <a:pt x="6263" y="2743200"/>
                </a:lnTo>
                <a:cubicBezTo>
                  <a:pt x="4175" y="1828800"/>
                  <a:pt x="2088" y="914400"/>
                  <a:pt x="0" y="0"/>
                </a:cubicBezTo>
              </a:path>
            </a:pathLst>
          </a:custGeom>
          <a:noFill/>
          <a:ln w="44450">
            <a:solidFill>
              <a:srgbClr val="C00000"/>
            </a:solidFill>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 name="Rectangle 3">
            <a:extLst>
              <a:ext uri="{FF2B5EF4-FFF2-40B4-BE49-F238E27FC236}">
                <a16:creationId xmlns:a16="http://schemas.microsoft.com/office/drawing/2014/main" id="{B089D51D-215F-BA43-9D35-CA7FEB77B669}"/>
              </a:ext>
            </a:extLst>
          </p:cNvPr>
          <p:cNvSpPr txBox="1">
            <a:spLocks noChangeArrowheads="1"/>
          </p:cNvSpPr>
          <p:nvPr/>
        </p:nvSpPr>
        <p:spPr>
          <a:xfrm>
            <a:off x="1882900" y="5634038"/>
            <a:ext cx="9529651" cy="542925"/>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How would you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define/discuss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the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system</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of airline travel?</a:t>
            </a:r>
          </a:p>
        </p:txBody>
      </p:sp>
      <p:cxnSp>
        <p:nvCxnSpPr>
          <p:cNvPr id="5" name="Straight Arrow Connector 4">
            <a:extLst>
              <a:ext uri="{FF2B5EF4-FFF2-40B4-BE49-F238E27FC236}">
                <a16:creationId xmlns:a16="http://schemas.microsoft.com/office/drawing/2014/main" id="{3FCB9233-79E6-BA4F-9D93-E564447F7C10}"/>
              </a:ext>
            </a:extLst>
          </p:cNvPr>
          <p:cNvCxnSpPr/>
          <p:nvPr/>
        </p:nvCxnSpPr>
        <p:spPr>
          <a:xfrm>
            <a:off x="1564598" y="1798817"/>
            <a:ext cx="76000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E558E98-4E3D-6E48-9595-2F6059226384}"/>
              </a:ext>
            </a:extLst>
          </p:cNvPr>
          <p:cNvSpPr txBox="1"/>
          <p:nvPr/>
        </p:nvSpPr>
        <p:spPr>
          <a:xfrm>
            <a:off x="2473378" y="1558977"/>
            <a:ext cx="5581913" cy="461665"/>
          </a:xfrm>
          <a:prstGeom prst="rect">
            <a:avLst/>
          </a:prstGeom>
          <a:solidFill>
            <a:schemeClr val="bg1"/>
          </a:solidFill>
        </p:spPr>
        <p:txBody>
          <a:bodyPr wrap="none" rtlCol="0">
            <a:spAutoFit/>
          </a:bodyPr>
          <a:lstStyle/>
          <a:p>
            <a:r>
              <a:rPr lang="en-US" sz="2400" i="1" dirty="0"/>
              <a:t>end-to-end transfer of person plus baggage</a:t>
            </a:r>
          </a:p>
        </p:txBody>
      </p:sp>
      <p:grpSp>
        <p:nvGrpSpPr>
          <p:cNvPr id="21" name="Group 20">
            <a:extLst>
              <a:ext uri="{FF2B5EF4-FFF2-40B4-BE49-F238E27FC236}">
                <a16:creationId xmlns:a16="http://schemas.microsoft.com/office/drawing/2014/main" id="{58B89B52-D8A0-B841-AE4D-367CE4C080B3}"/>
              </a:ext>
            </a:extLst>
          </p:cNvPr>
          <p:cNvGrpSpPr/>
          <p:nvPr/>
        </p:nvGrpSpPr>
        <p:grpSpPr>
          <a:xfrm>
            <a:off x="4267725" y="1021517"/>
            <a:ext cx="1528763" cy="620713"/>
            <a:chOff x="-1042195" y="4302698"/>
            <a:chExt cx="1528763" cy="620713"/>
          </a:xfrm>
        </p:grpSpPr>
        <p:pic>
          <p:nvPicPr>
            <p:cNvPr id="22" name="Picture 11" descr="yylgaifm[1]">
              <a:extLst>
                <a:ext uri="{FF2B5EF4-FFF2-40B4-BE49-F238E27FC236}">
                  <a16:creationId xmlns:a16="http://schemas.microsoft.com/office/drawing/2014/main" id="{07194610-EC25-D04B-8A29-162F15606C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42195" y="4463036"/>
              <a:ext cx="15287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Line 12">
              <a:extLst>
                <a:ext uri="{FF2B5EF4-FFF2-40B4-BE49-F238E27FC236}">
                  <a16:creationId xmlns:a16="http://schemas.microsoft.com/office/drawing/2014/main" id="{F2D1C1C2-445D-BD44-9E5D-B94BC5DF4100}"/>
                </a:ext>
              </a:extLst>
            </p:cNvPr>
            <p:cNvSpPr>
              <a:spLocks noChangeShapeType="1"/>
            </p:cNvSpPr>
            <p:nvPr/>
          </p:nvSpPr>
          <p:spPr bwMode="auto">
            <a:xfrm>
              <a:off x="-561182" y="4302698"/>
              <a:ext cx="45085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Line 13">
              <a:extLst>
                <a:ext uri="{FF2B5EF4-FFF2-40B4-BE49-F238E27FC236}">
                  <a16:creationId xmlns:a16="http://schemas.microsoft.com/office/drawing/2014/main" id="{E3D0F8A1-57E5-0348-B7BD-5D6EB952C368}"/>
                </a:ext>
              </a:extLst>
            </p:cNvPr>
            <p:cNvSpPr>
              <a:spLocks noChangeShapeType="1"/>
            </p:cNvSpPr>
            <p:nvPr/>
          </p:nvSpPr>
          <p:spPr bwMode="auto">
            <a:xfrm>
              <a:off x="-408782" y="4455098"/>
              <a:ext cx="45085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Line 14">
              <a:extLst>
                <a:ext uri="{FF2B5EF4-FFF2-40B4-BE49-F238E27FC236}">
                  <a16:creationId xmlns:a16="http://schemas.microsoft.com/office/drawing/2014/main" id="{41A01E04-873D-7D43-8A11-021CF72C1963}"/>
                </a:ext>
              </a:extLst>
            </p:cNvPr>
            <p:cNvSpPr>
              <a:spLocks noChangeShapeType="1"/>
            </p:cNvSpPr>
            <p:nvPr/>
          </p:nvSpPr>
          <p:spPr bwMode="auto">
            <a:xfrm>
              <a:off x="-256382" y="4607498"/>
              <a:ext cx="450850"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7" name="Slide Number Placeholder 5">
            <a:extLst>
              <a:ext uri="{FF2B5EF4-FFF2-40B4-BE49-F238E27FC236}">
                <a16:creationId xmlns:a16="http://schemas.microsoft.com/office/drawing/2014/main" id="{EC03A291-3ABD-5A48-BE94-CDE7BE41DBA1}"/>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28</a:t>
            </a:fld>
            <a:endParaRPr lang="en-US" dirty="0"/>
          </a:p>
        </p:txBody>
      </p:sp>
    </p:spTree>
    <p:extLst>
      <p:ext uri="{BB962C8B-B14F-4D97-AF65-F5344CB8AC3E}">
        <p14:creationId xmlns:p14="http://schemas.microsoft.com/office/powerpoint/2010/main" val="1521347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5">
                                            <p:txEl>
                                              <p:pRg st="0" end="0"/>
                                            </p:txEl>
                                          </p:spTgt>
                                        </p:tgtEl>
                                      </p:cBhvr>
                                    </p:animEffect>
                                    <p:set>
                                      <p:cBhvr>
                                        <p:cTn id="12" dur="1" fill="hold">
                                          <p:stCondLst>
                                            <p:cond delay="499"/>
                                          </p:stCondLst>
                                        </p:cTn>
                                        <p:tgtEl>
                                          <p:spTgt spid="15">
                                            <p:txEl>
                                              <p:pRg st="0" end="0"/>
                                            </p:txEl>
                                          </p:spTgt>
                                        </p:tgtEl>
                                        <p:attrNameLst>
                                          <p:attrName>style.visibility</p:attrName>
                                        </p:attrNameLst>
                                      </p:cBhvr>
                                      <p:to>
                                        <p:strVal val="hidden"/>
                                      </p:to>
                                    </p:set>
                                  </p:childTnLst>
                                </p:cTn>
                              </p:par>
                              <p:par>
                                <p:cTn id="13" presetID="9"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1000"/>
                                        <p:tgtEl>
                                          <p:spTgt spid="12"/>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1000"/>
                                        <p:tgtEl>
                                          <p:spTgt spid="9"/>
                                        </p:tgtEl>
                                      </p:cBhvr>
                                    </p:animEffect>
                                  </p:childTnLst>
                                </p:cTn>
                              </p:par>
                            </p:childTnLst>
                          </p:cTn>
                        </p:par>
                        <p:par>
                          <p:cTn id="24" fill="hold">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1000"/>
                                        <p:tgtEl>
                                          <p:spTgt spid="10"/>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down)">
                                      <p:cBhvr>
                                        <p:cTn id="3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animBg="1"/>
      <p:bldP spid="3" grpId="0" animBg="1"/>
      <p:bldP spid="15" grpId="0" build="allAtOnce"/>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D3D16B69-45D9-7743-ADEA-3DAD4240D5C8}"/>
              </a:ext>
            </a:extLst>
          </p:cNvPr>
          <p:cNvGrpSpPr/>
          <p:nvPr/>
        </p:nvGrpSpPr>
        <p:grpSpPr>
          <a:xfrm>
            <a:off x="464981" y="2052861"/>
            <a:ext cx="10432006" cy="2708042"/>
            <a:chOff x="464981" y="1753061"/>
            <a:chExt cx="10432006" cy="2708042"/>
          </a:xfrm>
        </p:grpSpPr>
        <p:sp>
          <p:nvSpPr>
            <p:cNvPr id="41" name="Rectangle 40">
              <a:extLst>
                <a:ext uri="{FF2B5EF4-FFF2-40B4-BE49-F238E27FC236}">
                  <a16:creationId xmlns:a16="http://schemas.microsoft.com/office/drawing/2014/main" id="{5425220C-9838-8D45-9BAA-2D96FF83A2F1}"/>
                </a:ext>
              </a:extLst>
            </p:cNvPr>
            <p:cNvSpPr/>
            <p:nvPr/>
          </p:nvSpPr>
          <p:spPr>
            <a:xfrm>
              <a:off x="464981" y="4061418"/>
              <a:ext cx="10421481" cy="3996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DD8EE791-0739-6F48-8733-238C908C9A99}"/>
                </a:ext>
              </a:extLst>
            </p:cNvPr>
            <p:cNvSpPr/>
            <p:nvPr/>
          </p:nvSpPr>
          <p:spPr>
            <a:xfrm>
              <a:off x="475506" y="3495132"/>
              <a:ext cx="10421481" cy="3996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B68A0430-7325-D84E-8C11-99062FE5509D}"/>
                </a:ext>
              </a:extLst>
            </p:cNvPr>
            <p:cNvSpPr/>
            <p:nvPr/>
          </p:nvSpPr>
          <p:spPr>
            <a:xfrm>
              <a:off x="470508" y="2945434"/>
              <a:ext cx="10421481" cy="3996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5632A966-C6C7-424C-80FC-0FFB2F0BC371}"/>
                </a:ext>
              </a:extLst>
            </p:cNvPr>
            <p:cNvSpPr/>
            <p:nvPr/>
          </p:nvSpPr>
          <p:spPr>
            <a:xfrm>
              <a:off x="471525" y="2357714"/>
              <a:ext cx="10421481" cy="3996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458753E-88F3-B34F-B3B9-946C3E6C15F1}"/>
                </a:ext>
              </a:extLst>
            </p:cNvPr>
            <p:cNvSpPr/>
            <p:nvPr/>
          </p:nvSpPr>
          <p:spPr>
            <a:xfrm>
              <a:off x="464982" y="1753061"/>
              <a:ext cx="10421481" cy="39968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5" name="Group 14">
            <a:extLst>
              <a:ext uri="{FF2B5EF4-FFF2-40B4-BE49-F238E27FC236}">
                <a16:creationId xmlns:a16="http://schemas.microsoft.com/office/drawing/2014/main" id="{3F1839DF-A204-F147-901F-403EDC096FCD}"/>
              </a:ext>
            </a:extLst>
          </p:cNvPr>
          <p:cNvGrpSpPr/>
          <p:nvPr/>
        </p:nvGrpSpPr>
        <p:grpSpPr>
          <a:xfrm>
            <a:off x="7572969" y="1945699"/>
            <a:ext cx="2929467" cy="2895601"/>
            <a:chOff x="1574800" y="1788319"/>
            <a:chExt cx="2929467" cy="2895601"/>
          </a:xfrm>
        </p:grpSpPr>
        <p:sp>
          <p:nvSpPr>
            <p:cNvPr id="28" name="Rectangle 27">
              <a:extLst>
                <a:ext uri="{FF2B5EF4-FFF2-40B4-BE49-F238E27FC236}">
                  <a16:creationId xmlns:a16="http://schemas.microsoft.com/office/drawing/2014/main" id="{E615A186-9ECD-7646-A746-B390E05134BE}"/>
                </a:ext>
              </a:extLst>
            </p:cNvPr>
            <p:cNvSpPr/>
            <p:nvPr/>
          </p:nvSpPr>
          <p:spPr>
            <a:xfrm>
              <a:off x="1591733" y="1788319"/>
              <a:ext cx="2794000" cy="2895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69ED9F09-CF30-0E4F-B280-1114E1973095}"/>
                </a:ext>
              </a:extLst>
            </p:cNvPr>
            <p:cNvCxnSpPr>
              <a:cxnSpLocks/>
            </p:cNvCxnSpPr>
            <p:nvPr/>
          </p:nvCxnSpPr>
          <p:spPr>
            <a:xfrm>
              <a:off x="1574800" y="2421466"/>
              <a:ext cx="29294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190042-F4C0-EC46-9AF0-FF1083E60F8B}"/>
                </a:ext>
              </a:extLst>
            </p:cNvPr>
            <p:cNvCxnSpPr>
              <a:cxnSpLocks/>
            </p:cNvCxnSpPr>
            <p:nvPr/>
          </p:nvCxnSpPr>
          <p:spPr>
            <a:xfrm>
              <a:off x="1574800" y="3009694"/>
              <a:ext cx="29294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DEF134E-EA30-E347-8AE4-94F83CF21DB0}"/>
                </a:ext>
              </a:extLst>
            </p:cNvPr>
            <p:cNvCxnSpPr>
              <a:cxnSpLocks/>
            </p:cNvCxnSpPr>
            <p:nvPr/>
          </p:nvCxnSpPr>
          <p:spPr>
            <a:xfrm>
              <a:off x="1574800" y="3581400"/>
              <a:ext cx="29294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C8AEB97-F690-7742-BC15-87C7C38DE30C}"/>
                </a:ext>
              </a:extLst>
            </p:cNvPr>
            <p:cNvCxnSpPr>
              <a:cxnSpLocks/>
            </p:cNvCxnSpPr>
            <p:nvPr/>
          </p:nvCxnSpPr>
          <p:spPr>
            <a:xfrm>
              <a:off x="1574800" y="4115129"/>
              <a:ext cx="29294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73438F92-3E54-F248-B85E-6C7214C6DAB3}"/>
              </a:ext>
            </a:extLst>
          </p:cNvPr>
          <p:cNvSpPr/>
          <p:nvPr/>
        </p:nvSpPr>
        <p:spPr>
          <a:xfrm>
            <a:off x="965209" y="1935719"/>
            <a:ext cx="2794000" cy="28956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Example: organization of air </a:t>
            </a:r>
            <a:r>
              <a:rPr lang="en-US" altLang="en-US" dirty="0">
                <a:ea typeface="ＭＳ Ｐゴシック" panose="020B0600070205080204" pitchFamily="34" charset="-128"/>
              </a:rPr>
              <a:t>t</a:t>
            </a:r>
            <a:r>
              <a:rPr lang="en-US" altLang="en-US" sz="4400" dirty="0">
                <a:ea typeface="ＭＳ Ｐゴシック" panose="020B0600070205080204" pitchFamily="34" charset="-128"/>
              </a:rPr>
              <a:t>ravel</a:t>
            </a:r>
          </a:p>
        </p:txBody>
      </p:sp>
      <p:sp>
        <p:nvSpPr>
          <p:cNvPr id="9" name="Text Box 5">
            <a:extLst>
              <a:ext uri="{FF2B5EF4-FFF2-40B4-BE49-F238E27FC236}">
                <a16:creationId xmlns:a16="http://schemas.microsoft.com/office/drawing/2014/main" id="{36700FC8-9E28-1D45-9971-F07DEE935B73}"/>
              </a:ext>
            </a:extLst>
          </p:cNvPr>
          <p:cNvSpPr txBox="1">
            <a:spLocks noChangeArrowheads="1"/>
          </p:cNvSpPr>
          <p:nvPr/>
        </p:nvSpPr>
        <p:spPr bwMode="auto">
          <a:xfrm>
            <a:off x="1110119" y="1935719"/>
            <a:ext cx="2616935" cy="284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ticket (purchase)</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baggage (check)</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gates (load)</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runway takeoff</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airplane routing</a:t>
            </a:r>
            <a:endParaRPr kumimoji="0" lang="en-US" altLang="en-US" sz="20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endParaRPr>
          </a:p>
        </p:txBody>
      </p:sp>
      <p:sp>
        <p:nvSpPr>
          <p:cNvPr id="10" name="Text Box 6">
            <a:extLst>
              <a:ext uri="{FF2B5EF4-FFF2-40B4-BE49-F238E27FC236}">
                <a16:creationId xmlns:a16="http://schemas.microsoft.com/office/drawing/2014/main" id="{848D3D19-7497-FE45-B7B5-B81AA4212074}"/>
              </a:ext>
            </a:extLst>
          </p:cNvPr>
          <p:cNvSpPr txBox="1">
            <a:spLocks noChangeArrowheads="1"/>
          </p:cNvSpPr>
          <p:nvPr/>
        </p:nvSpPr>
        <p:spPr bwMode="auto">
          <a:xfrm>
            <a:off x="7623765" y="1942018"/>
            <a:ext cx="2625654" cy="284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ticket (complain)</a:t>
            </a:r>
          </a:p>
          <a:p>
            <a:pPr marL="0" marR="0" lvl="0" indent="0" algn="r" defTabSz="914400" rtl="0" eaLnBrk="1" fontAlgn="auto" latinLnBrk="0" hangingPunct="1">
              <a:lnSpc>
                <a:spcPct val="13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baggage (claim)</a:t>
            </a:r>
          </a:p>
          <a:p>
            <a:pPr marL="0" marR="0" lvl="0" indent="0" algn="r" defTabSz="914400" rtl="0" eaLnBrk="1" fontAlgn="auto" latinLnBrk="0" hangingPunct="1">
              <a:lnSpc>
                <a:spcPct val="13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gates (unload)</a:t>
            </a:r>
          </a:p>
          <a:p>
            <a:pPr marL="0" marR="0" lvl="0" indent="0" algn="r" defTabSz="914400" rtl="0" eaLnBrk="1" fontAlgn="auto" latinLnBrk="0" hangingPunct="1">
              <a:lnSpc>
                <a:spcPct val="13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runway landing</a:t>
            </a:r>
          </a:p>
          <a:p>
            <a:pPr marL="0" marR="0" lvl="0" indent="0" algn="r" defTabSz="914400" rtl="0" eaLnBrk="1" fontAlgn="auto" latinLnBrk="0" hangingPunct="1">
              <a:lnSpc>
                <a:spcPct val="13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airplane routing</a:t>
            </a:r>
          </a:p>
        </p:txBody>
      </p:sp>
      <p:cxnSp>
        <p:nvCxnSpPr>
          <p:cNvPr id="8" name="Straight Connector 7">
            <a:extLst>
              <a:ext uri="{FF2B5EF4-FFF2-40B4-BE49-F238E27FC236}">
                <a16:creationId xmlns:a16="http://schemas.microsoft.com/office/drawing/2014/main" id="{228FFC7C-C6FB-584F-8F6E-FFA01C23964A}"/>
              </a:ext>
            </a:extLst>
          </p:cNvPr>
          <p:cNvCxnSpPr>
            <a:cxnSpLocks/>
          </p:cNvCxnSpPr>
          <p:nvPr/>
        </p:nvCxnSpPr>
        <p:spPr>
          <a:xfrm>
            <a:off x="948276" y="2568866"/>
            <a:ext cx="29294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B8B1716-D4D2-3649-99C0-55319689F97F}"/>
              </a:ext>
            </a:extLst>
          </p:cNvPr>
          <p:cNvCxnSpPr>
            <a:cxnSpLocks/>
          </p:cNvCxnSpPr>
          <p:nvPr/>
        </p:nvCxnSpPr>
        <p:spPr>
          <a:xfrm>
            <a:off x="948276" y="3157094"/>
            <a:ext cx="29294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A253EA2-F916-EE42-B3CA-CA7A3F485F2C}"/>
              </a:ext>
            </a:extLst>
          </p:cNvPr>
          <p:cNvCxnSpPr>
            <a:cxnSpLocks/>
          </p:cNvCxnSpPr>
          <p:nvPr/>
        </p:nvCxnSpPr>
        <p:spPr>
          <a:xfrm>
            <a:off x="948276" y="3728800"/>
            <a:ext cx="29294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5EF4F97-2C46-FF44-9C8B-77221BDB15DC}"/>
              </a:ext>
            </a:extLst>
          </p:cNvPr>
          <p:cNvCxnSpPr>
            <a:cxnSpLocks/>
          </p:cNvCxnSpPr>
          <p:nvPr/>
        </p:nvCxnSpPr>
        <p:spPr>
          <a:xfrm>
            <a:off x="948276" y="4262529"/>
            <a:ext cx="2929467"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1E38E25-A98C-CC40-BE63-1E70E5A1D89B}"/>
              </a:ext>
            </a:extLst>
          </p:cNvPr>
          <p:cNvSpPr/>
          <p:nvPr/>
        </p:nvSpPr>
        <p:spPr>
          <a:xfrm>
            <a:off x="4260623" y="4272051"/>
            <a:ext cx="2794000" cy="568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Text Box 7">
            <a:extLst>
              <a:ext uri="{FF2B5EF4-FFF2-40B4-BE49-F238E27FC236}">
                <a16:creationId xmlns:a16="http://schemas.microsoft.com/office/drawing/2014/main" id="{E16D6DCC-156C-2147-81DA-F433EE3A550B}"/>
              </a:ext>
            </a:extLst>
          </p:cNvPr>
          <p:cNvSpPr txBox="1">
            <a:spLocks noChangeArrowheads="1"/>
          </p:cNvSpPr>
          <p:nvPr/>
        </p:nvSpPr>
        <p:spPr bwMode="auto">
          <a:xfrm>
            <a:off x="4453486" y="4300858"/>
            <a:ext cx="25112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airplane routing</a:t>
            </a:r>
          </a:p>
        </p:txBody>
      </p:sp>
      <p:grpSp>
        <p:nvGrpSpPr>
          <p:cNvPr id="60" name="Group 59">
            <a:extLst>
              <a:ext uri="{FF2B5EF4-FFF2-40B4-BE49-F238E27FC236}">
                <a16:creationId xmlns:a16="http://schemas.microsoft.com/office/drawing/2014/main" id="{8EEAE621-B95A-384F-A62F-7E5903AD8FBF}"/>
              </a:ext>
            </a:extLst>
          </p:cNvPr>
          <p:cNvGrpSpPr/>
          <p:nvPr/>
        </p:nvGrpSpPr>
        <p:grpSpPr>
          <a:xfrm>
            <a:off x="3948545" y="1999560"/>
            <a:ext cx="3522823" cy="2811596"/>
            <a:chOff x="3948545" y="1699760"/>
            <a:chExt cx="3522823" cy="2811596"/>
          </a:xfrm>
        </p:grpSpPr>
        <p:sp>
          <p:nvSpPr>
            <p:cNvPr id="42" name="TextBox 41">
              <a:extLst>
                <a:ext uri="{FF2B5EF4-FFF2-40B4-BE49-F238E27FC236}">
                  <a16:creationId xmlns:a16="http://schemas.microsoft.com/office/drawing/2014/main" id="{EB4A6AAF-FC59-FA44-ACE5-C72FA686C0C2}"/>
                </a:ext>
              </a:extLst>
            </p:cNvPr>
            <p:cNvSpPr txBox="1"/>
            <p:nvPr/>
          </p:nvSpPr>
          <p:spPr>
            <a:xfrm>
              <a:off x="4400060" y="1699760"/>
              <a:ext cx="250741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ticketing service</a:t>
              </a:r>
            </a:p>
          </p:txBody>
        </p:sp>
        <p:sp>
          <p:nvSpPr>
            <p:cNvPr id="43" name="TextBox 42">
              <a:extLst>
                <a:ext uri="{FF2B5EF4-FFF2-40B4-BE49-F238E27FC236}">
                  <a16:creationId xmlns:a16="http://schemas.microsoft.com/office/drawing/2014/main" id="{E3B20036-2BB5-4241-87A9-6D4052E720AA}"/>
                </a:ext>
              </a:extLst>
            </p:cNvPr>
            <p:cNvSpPr txBox="1"/>
            <p:nvPr/>
          </p:nvSpPr>
          <p:spPr>
            <a:xfrm>
              <a:off x="4384331" y="2292643"/>
              <a:ext cx="254210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baggage service</a:t>
              </a:r>
            </a:p>
          </p:txBody>
        </p:sp>
        <p:sp>
          <p:nvSpPr>
            <p:cNvPr id="44" name="TextBox 43">
              <a:extLst>
                <a:ext uri="{FF2B5EF4-FFF2-40B4-BE49-F238E27FC236}">
                  <a16:creationId xmlns:a16="http://schemas.microsoft.com/office/drawing/2014/main" id="{7314652E-AC11-9744-91B6-642D2DAB1815}"/>
                </a:ext>
              </a:extLst>
            </p:cNvPr>
            <p:cNvSpPr txBox="1"/>
            <p:nvPr/>
          </p:nvSpPr>
          <p:spPr>
            <a:xfrm>
              <a:off x="4686266" y="2872078"/>
              <a:ext cx="192110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gate service</a:t>
              </a:r>
            </a:p>
          </p:txBody>
        </p:sp>
        <p:sp>
          <p:nvSpPr>
            <p:cNvPr id="45" name="TextBox 44">
              <a:extLst>
                <a:ext uri="{FF2B5EF4-FFF2-40B4-BE49-F238E27FC236}">
                  <a16:creationId xmlns:a16="http://schemas.microsoft.com/office/drawing/2014/main" id="{64AEF81B-DB1C-5E49-A5CE-1930E0CD97F9}"/>
                </a:ext>
              </a:extLst>
            </p:cNvPr>
            <p:cNvSpPr txBox="1"/>
            <p:nvPr/>
          </p:nvSpPr>
          <p:spPr>
            <a:xfrm>
              <a:off x="4485939" y="3451513"/>
              <a:ext cx="235423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runway service</a:t>
              </a:r>
            </a:p>
          </p:txBody>
        </p:sp>
        <p:grpSp>
          <p:nvGrpSpPr>
            <p:cNvPr id="59" name="Group 58">
              <a:extLst>
                <a:ext uri="{FF2B5EF4-FFF2-40B4-BE49-F238E27FC236}">
                  <a16:creationId xmlns:a16="http://schemas.microsoft.com/office/drawing/2014/main" id="{71D67CFB-C1C3-034A-88B0-DF85F0C59330}"/>
                </a:ext>
              </a:extLst>
            </p:cNvPr>
            <p:cNvGrpSpPr/>
            <p:nvPr/>
          </p:nvGrpSpPr>
          <p:grpSpPr>
            <a:xfrm>
              <a:off x="3948545" y="3988136"/>
              <a:ext cx="3522823" cy="523220"/>
              <a:chOff x="3976681" y="3974068"/>
              <a:chExt cx="3522823" cy="523220"/>
            </a:xfrm>
          </p:grpSpPr>
          <p:sp>
            <p:nvSpPr>
              <p:cNvPr id="51" name="Rectangle 50">
                <a:extLst>
                  <a:ext uri="{FF2B5EF4-FFF2-40B4-BE49-F238E27FC236}">
                    <a16:creationId xmlns:a16="http://schemas.microsoft.com/office/drawing/2014/main" id="{2FCD8885-2FFE-5644-B703-7DA1C8AD8286}"/>
                  </a:ext>
                </a:extLst>
              </p:cNvPr>
              <p:cNvSpPr/>
              <p:nvPr/>
            </p:nvSpPr>
            <p:spPr>
              <a:xfrm>
                <a:off x="3976681" y="4046279"/>
                <a:ext cx="3522823" cy="40262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 name="TextBox 57">
                <a:extLst>
                  <a:ext uri="{FF2B5EF4-FFF2-40B4-BE49-F238E27FC236}">
                    <a16:creationId xmlns:a16="http://schemas.microsoft.com/office/drawing/2014/main" id="{56025D16-29A9-4843-944E-D0F547FAEFB7}"/>
                  </a:ext>
                </a:extLst>
              </p:cNvPr>
              <p:cNvSpPr txBox="1"/>
              <p:nvPr/>
            </p:nvSpPr>
            <p:spPr>
              <a:xfrm>
                <a:off x="4506558" y="3974068"/>
                <a:ext cx="232730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routing service</a:t>
                </a:r>
              </a:p>
            </p:txBody>
          </p:sp>
        </p:grpSp>
      </p:grpSp>
      <p:sp>
        <p:nvSpPr>
          <p:cNvPr id="61" name="Rectangle 40">
            <a:extLst>
              <a:ext uri="{FF2B5EF4-FFF2-40B4-BE49-F238E27FC236}">
                <a16:creationId xmlns:a16="http://schemas.microsoft.com/office/drawing/2014/main" id="{8CA0C9F3-42E1-954A-929E-FDF9EBC1EB0B}"/>
              </a:ext>
            </a:extLst>
          </p:cNvPr>
          <p:cNvSpPr txBox="1">
            <a:spLocks noChangeArrowheads="1"/>
          </p:cNvSpPr>
          <p:nvPr/>
        </p:nvSpPr>
        <p:spPr>
          <a:xfrm>
            <a:off x="2393447" y="5094287"/>
            <a:ext cx="7613650" cy="176371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layers:</a:t>
            </a:r>
            <a:r>
              <a:rPr kumimoji="0" lang="en-US" altLang="en-US" sz="32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each layer implements a service</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via its own internal-layer actions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relying on services provided by layer below</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33" name="Slide Number Placeholder 5">
            <a:extLst>
              <a:ext uri="{FF2B5EF4-FFF2-40B4-BE49-F238E27FC236}">
                <a16:creationId xmlns:a16="http://schemas.microsoft.com/office/drawing/2014/main" id="{44756CF3-22F7-2F4D-8F3B-F8371F6A8045}"/>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29</a:t>
            </a:fld>
            <a:endParaRPr lang="en-US" dirty="0"/>
          </a:p>
        </p:txBody>
      </p:sp>
    </p:spTree>
    <p:extLst>
      <p:ext uri="{BB962C8B-B14F-4D97-AF65-F5344CB8AC3E}">
        <p14:creationId xmlns:p14="http://schemas.microsoft.com/office/powerpoint/2010/main" val="186125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1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dissolve">
                                      <p:cBhvr>
                                        <p:cTn id="12"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Line 26">
            <a:extLst>
              <a:ext uri="{FF2B5EF4-FFF2-40B4-BE49-F238E27FC236}">
                <a16:creationId xmlns:a16="http://schemas.microsoft.com/office/drawing/2014/main" id="{792C422C-E0B3-284D-90D1-78EE41CE1BFE}"/>
              </a:ext>
            </a:extLst>
          </p:cNvPr>
          <p:cNvSpPr>
            <a:spLocks noChangeShapeType="1"/>
          </p:cNvSpPr>
          <p:nvPr/>
        </p:nvSpPr>
        <p:spPr bwMode="auto">
          <a:xfrm>
            <a:off x="5779371" y="4596717"/>
            <a:ext cx="193357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7" name="Group 66">
            <a:extLst>
              <a:ext uri="{FF2B5EF4-FFF2-40B4-BE49-F238E27FC236}">
                <a16:creationId xmlns:a16="http://schemas.microsoft.com/office/drawing/2014/main" id="{AFCCB386-E080-BE4D-86AE-B67CDC4394C0}"/>
              </a:ext>
            </a:extLst>
          </p:cNvPr>
          <p:cNvGrpSpPr/>
          <p:nvPr/>
        </p:nvGrpSpPr>
        <p:grpSpPr>
          <a:xfrm>
            <a:off x="4584883" y="4186185"/>
            <a:ext cx="1511352" cy="863670"/>
            <a:chOff x="7493876" y="2774731"/>
            <a:chExt cx="1481958" cy="894622"/>
          </a:xfrm>
        </p:grpSpPr>
        <p:sp>
          <p:nvSpPr>
            <p:cNvPr id="68" name="Freeform 67">
              <a:extLst>
                <a:ext uri="{FF2B5EF4-FFF2-40B4-BE49-F238E27FC236}">
                  <a16:creationId xmlns:a16="http://schemas.microsoft.com/office/drawing/2014/main" id="{59DD18B2-282C-6549-A49E-60E3E19F2A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9" name="Oval 68">
              <a:extLst>
                <a:ext uri="{FF2B5EF4-FFF2-40B4-BE49-F238E27FC236}">
                  <a16:creationId xmlns:a16="http://schemas.microsoft.com/office/drawing/2014/main" id="{51031821-CCEB-7F4A-B58F-080033E04E6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70" name="Group 69">
              <a:extLst>
                <a:ext uri="{FF2B5EF4-FFF2-40B4-BE49-F238E27FC236}">
                  <a16:creationId xmlns:a16="http://schemas.microsoft.com/office/drawing/2014/main" id="{86105421-33A8-6C4D-8961-627026B91B4D}"/>
                </a:ext>
              </a:extLst>
            </p:cNvPr>
            <p:cNvGrpSpPr/>
            <p:nvPr/>
          </p:nvGrpSpPr>
          <p:grpSpPr>
            <a:xfrm>
              <a:off x="7713663" y="2848339"/>
              <a:ext cx="1042107" cy="425543"/>
              <a:chOff x="7786941" y="2884917"/>
              <a:chExt cx="897649" cy="353919"/>
            </a:xfrm>
          </p:grpSpPr>
          <p:sp>
            <p:nvSpPr>
              <p:cNvPr id="71" name="Freeform 70">
                <a:extLst>
                  <a:ext uri="{FF2B5EF4-FFF2-40B4-BE49-F238E27FC236}">
                    <a16:creationId xmlns:a16="http://schemas.microsoft.com/office/drawing/2014/main" id="{8952442E-1885-3E49-AB68-416A3E2001F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2" name="Freeform 71">
                <a:extLst>
                  <a:ext uri="{FF2B5EF4-FFF2-40B4-BE49-F238E27FC236}">
                    <a16:creationId xmlns:a16="http://schemas.microsoft.com/office/drawing/2014/main" id="{E05D2B3E-D3BE-6540-9837-84ECB6B5E3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3" name="Freeform 72">
                <a:extLst>
                  <a:ext uri="{FF2B5EF4-FFF2-40B4-BE49-F238E27FC236}">
                    <a16:creationId xmlns:a16="http://schemas.microsoft.com/office/drawing/2014/main" id="{C4191C4F-5CEE-5B4B-881D-8241D7AE9EA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Freeform 73">
                <a:extLst>
                  <a:ext uri="{FF2B5EF4-FFF2-40B4-BE49-F238E27FC236}">
                    <a16:creationId xmlns:a16="http://schemas.microsoft.com/office/drawing/2014/main" id="{0AD58D69-0B48-324F-A1A4-01181A17EF6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How do packet delay and loss occur?</a:t>
            </a:r>
            <a:endParaRPr lang="en-US" sz="4400" dirty="0"/>
          </a:p>
        </p:txBody>
      </p:sp>
      <p:sp>
        <p:nvSpPr>
          <p:cNvPr id="7" name="Rectangle 3">
            <a:extLst>
              <a:ext uri="{FF2B5EF4-FFF2-40B4-BE49-F238E27FC236}">
                <a16:creationId xmlns:a16="http://schemas.microsoft.com/office/drawing/2014/main" id="{84527315-9237-DF4C-A233-1FDCF6AF614A}"/>
              </a:ext>
            </a:extLst>
          </p:cNvPr>
          <p:cNvSpPr>
            <a:spLocks noGrp="1" noChangeArrowheads="1"/>
          </p:cNvSpPr>
          <p:nvPr>
            <p:ph sz="half" idx="1"/>
          </p:nvPr>
        </p:nvSpPr>
        <p:spPr>
          <a:xfrm>
            <a:off x="825266" y="1253331"/>
            <a:ext cx="11137549" cy="4351338"/>
          </a:xfrm>
        </p:spPr>
        <p:txBody>
          <a:bodyPr/>
          <a:lstStyle/>
          <a:p>
            <a:pPr marL="514350" indent="-457200">
              <a:defRPr/>
            </a:pPr>
            <a:r>
              <a:rPr lang="en-US" dirty="0"/>
              <a:t>packets </a:t>
            </a:r>
            <a:r>
              <a:rPr lang="en-US" i="1" dirty="0">
                <a:solidFill>
                  <a:srgbClr val="C00000"/>
                </a:solidFill>
              </a:rPr>
              <a:t>queue</a:t>
            </a:r>
            <a:r>
              <a:rPr lang="en-US" dirty="0"/>
              <a:t> in router buffers, waiting for turn for transmission</a:t>
            </a:r>
          </a:p>
          <a:p>
            <a:pPr marL="750888" lvl="1" indent="-277813">
              <a:buFont typeface="Wingdings" charset="2"/>
              <a:buChar char="§"/>
              <a:defRPr/>
            </a:pPr>
            <a:r>
              <a:rPr lang="en-US" dirty="0"/>
              <a:t>queue length grows when arrival rate to link (temporarily) exceeds output link capacity </a:t>
            </a:r>
          </a:p>
          <a:p>
            <a:pPr marL="407988" indent="-277813" eaLnBrk="1" hangingPunct="1">
              <a:buFont typeface="Wingdings" charset="2"/>
              <a:buChar char="§"/>
              <a:defRPr/>
            </a:pPr>
            <a:r>
              <a:rPr lang="en-US" dirty="0"/>
              <a:t>packet </a:t>
            </a:r>
            <a:r>
              <a:rPr lang="en-US" i="1" dirty="0">
                <a:solidFill>
                  <a:srgbClr val="CC0000"/>
                </a:solidFill>
              </a:rPr>
              <a:t>loss</a:t>
            </a:r>
            <a:r>
              <a:rPr lang="en-US" dirty="0">
                <a:solidFill>
                  <a:srgbClr val="CC0000"/>
                </a:solidFill>
              </a:rPr>
              <a:t> </a:t>
            </a:r>
            <a:r>
              <a:rPr lang="en-US" dirty="0"/>
              <a:t>occurs when memory to hold queued packets fills up</a:t>
            </a:r>
          </a:p>
        </p:txBody>
      </p:sp>
      <p:sp>
        <p:nvSpPr>
          <p:cNvPr id="8" name="Line 24">
            <a:extLst>
              <a:ext uri="{FF2B5EF4-FFF2-40B4-BE49-F238E27FC236}">
                <a16:creationId xmlns:a16="http://schemas.microsoft.com/office/drawing/2014/main" id="{98D5C74F-DBE1-C34C-8A85-F480C540B7D8}"/>
              </a:ext>
            </a:extLst>
          </p:cNvPr>
          <p:cNvSpPr>
            <a:spLocks noChangeShapeType="1"/>
          </p:cNvSpPr>
          <p:nvPr/>
        </p:nvSpPr>
        <p:spPr bwMode="auto">
          <a:xfrm>
            <a:off x="3855321" y="4177617"/>
            <a:ext cx="741362"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Rectangle 30">
            <a:extLst>
              <a:ext uri="{FF2B5EF4-FFF2-40B4-BE49-F238E27FC236}">
                <a16:creationId xmlns:a16="http://schemas.microsoft.com/office/drawing/2014/main" id="{D9614611-AD9E-6646-B638-622773F004FA}"/>
              </a:ext>
            </a:extLst>
          </p:cNvPr>
          <p:cNvSpPr>
            <a:spLocks noChangeArrowheads="1"/>
          </p:cNvSpPr>
          <p:nvPr/>
        </p:nvSpPr>
        <p:spPr bwMode="auto">
          <a:xfrm>
            <a:off x="5445996" y="4468129"/>
            <a:ext cx="147637"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1" name="Rectangle 31">
            <a:extLst>
              <a:ext uri="{FF2B5EF4-FFF2-40B4-BE49-F238E27FC236}">
                <a16:creationId xmlns:a16="http://schemas.microsoft.com/office/drawing/2014/main" id="{A39734E3-ED9A-EC49-B73C-34CBE5CBF7F3}"/>
              </a:ext>
            </a:extLst>
          </p:cNvPr>
          <p:cNvSpPr>
            <a:spLocks noChangeArrowheads="1"/>
          </p:cNvSpPr>
          <p:nvPr/>
        </p:nvSpPr>
        <p:spPr bwMode="auto">
          <a:xfrm>
            <a:off x="5601571" y="4468129"/>
            <a:ext cx="147637" cy="200025"/>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2" name="Rectangle 38">
            <a:extLst>
              <a:ext uri="{FF2B5EF4-FFF2-40B4-BE49-F238E27FC236}">
                <a16:creationId xmlns:a16="http://schemas.microsoft.com/office/drawing/2014/main" id="{3AF0224D-49F6-7745-96F9-78A841403227}"/>
              </a:ext>
            </a:extLst>
          </p:cNvPr>
          <p:cNvSpPr>
            <a:spLocks noChangeArrowheads="1"/>
          </p:cNvSpPr>
          <p:nvPr/>
        </p:nvSpPr>
        <p:spPr bwMode="auto">
          <a:xfrm>
            <a:off x="5736508" y="4406217"/>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3" name="Line 25">
            <a:extLst>
              <a:ext uri="{FF2B5EF4-FFF2-40B4-BE49-F238E27FC236}">
                <a16:creationId xmlns:a16="http://schemas.microsoft.com/office/drawing/2014/main" id="{58B9B601-E851-654F-AA2B-143A70BEF35C}"/>
              </a:ext>
            </a:extLst>
          </p:cNvPr>
          <p:cNvSpPr>
            <a:spLocks noChangeShapeType="1"/>
          </p:cNvSpPr>
          <p:nvPr/>
        </p:nvSpPr>
        <p:spPr bwMode="auto">
          <a:xfrm flipV="1">
            <a:off x="3853733" y="4717367"/>
            <a:ext cx="735013" cy="550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32">
            <a:extLst>
              <a:ext uri="{FF2B5EF4-FFF2-40B4-BE49-F238E27FC236}">
                <a16:creationId xmlns:a16="http://schemas.microsoft.com/office/drawing/2014/main" id="{647088DD-46B7-8A40-B3C8-FF97968F51C9}"/>
              </a:ext>
            </a:extLst>
          </p:cNvPr>
          <p:cNvSpPr>
            <a:spLocks noChangeArrowheads="1"/>
          </p:cNvSpPr>
          <p:nvPr/>
        </p:nvSpPr>
        <p:spPr bwMode="auto">
          <a:xfrm>
            <a:off x="4393483" y="4368117"/>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5" name="Line 33">
            <a:extLst>
              <a:ext uri="{FF2B5EF4-FFF2-40B4-BE49-F238E27FC236}">
                <a16:creationId xmlns:a16="http://schemas.microsoft.com/office/drawing/2014/main" id="{77696821-8A04-3945-AF9E-0065C2861C04}"/>
              </a:ext>
            </a:extLst>
          </p:cNvPr>
          <p:cNvSpPr>
            <a:spLocks noChangeShapeType="1"/>
          </p:cNvSpPr>
          <p:nvPr/>
        </p:nvSpPr>
        <p:spPr bwMode="auto">
          <a:xfrm>
            <a:off x="4344271" y="4304617"/>
            <a:ext cx="211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Text Box 36">
            <a:extLst>
              <a:ext uri="{FF2B5EF4-FFF2-40B4-BE49-F238E27FC236}">
                <a16:creationId xmlns:a16="http://schemas.microsoft.com/office/drawing/2014/main" id="{B6154A2C-EC19-F34F-ACCE-9E5D937822D3}"/>
              </a:ext>
            </a:extLst>
          </p:cNvPr>
          <p:cNvSpPr txBox="1">
            <a:spLocks noChangeArrowheads="1"/>
          </p:cNvSpPr>
          <p:nvPr/>
        </p:nvSpPr>
        <p:spPr bwMode="auto">
          <a:xfrm>
            <a:off x="3021677" y="3861704"/>
            <a:ext cx="3930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a:t>
            </a:r>
          </a:p>
        </p:txBody>
      </p:sp>
      <p:sp>
        <p:nvSpPr>
          <p:cNvPr id="27" name="Text Box 37">
            <a:extLst>
              <a:ext uri="{FF2B5EF4-FFF2-40B4-BE49-F238E27FC236}">
                <a16:creationId xmlns:a16="http://schemas.microsoft.com/office/drawing/2014/main" id="{995F56C7-414D-8A48-884F-85A203498F59}"/>
              </a:ext>
            </a:extLst>
          </p:cNvPr>
          <p:cNvSpPr txBox="1">
            <a:spLocks noChangeArrowheads="1"/>
          </p:cNvSpPr>
          <p:nvPr/>
        </p:nvSpPr>
        <p:spPr bwMode="auto">
          <a:xfrm>
            <a:off x="3094654" y="4814204"/>
            <a:ext cx="3802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t>
            </a:r>
          </a:p>
        </p:txBody>
      </p:sp>
      <p:grpSp>
        <p:nvGrpSpPr>
          <p:cNvPr id="28" name="Group 66">
            <a:extLst>
              <a:ext uri="{FF2B5EF4-FFF2-40B4-BE49-F238E27FC236}">
                <a16:creationId xmlns:a16="http://schemas.microsoft.com/office/drawing/2014/main" id="{F052C581-6C44-5947-B232-97223D315667}"/>
              </a:ext>
            </a:extLst>
          </p:cNvPr>
          <p:cNvGrpSpPr>
            <a:grpSpLocks/>
          </p:cNvGrpSpPr>
          <p:nvPr/>
        </p:nvGrpSpPr>
        <p:grpSpPr bwMode="auto">
          <a:xfrm>
            <a:off x="3128246" y="3861704"/>
            <a:ext cx="779462" cy="679450"/>
            <a:chOff x="-44" y="1473"/>
            <a:chExt cx="981" cy="1105"/>
          </a:xfrm>
        </p:grpSpPr>
        <p:pic>
          <p:nvPicPr>
            <p:cNvPr id="29" name="Picture 67" descr="desktop_computer_stylized_medium">
              <a:extLst>
                <a:ext uri="{FF2B5EF4-FFF2-40B4-BE49-F238E27FC236}">
                  <a16:creationId xmlns:a16="http://schemas.microsoft.com/office/drawing/2014/main" id="{BB04112D-992F-1B48-BF73-2AE172AB41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Freeform 68">
              <a:extLst>
                <a:ext uri="{FF2B5EF4-FFF2-40B4-BE49-F238E27FC236}">
                  <a16:creationId xmlns:a16="http://schemas.microsoft.com/office/drawing/2014/main" id="{B442F163-2B26-9C41-A4DA-56CB0408A27B}"/>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2" name="Picture 70" descr="desktop_computer_stylized_medium">
            <a:extLst>
              <a:ext uri="{FF2B5EF4-FFF2-40B4-BE49-F238E27FC236}">
                <a16:creationId xmlns:a16="http://schemas.microsoft.com/office/drawing/2014/main" id="{281B4469-5924-7847-99B5-6CF657E9E5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223290" y="4868179"/>
            <a:ext cx="779462"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Freeform 71">
            <a:extLst>
              <a:ext uri="{FF2B5EF4-FFF2-40B4-BE49-F238E27FC236}">
                <a16:creationId xmlns:a16="http://schemas.microsoft.com/office/drawing/2014/main" id="{B1E6742A-3259-B348-BD9F-24C231CD73DB}"/>
              </a:ext>
            </a:extLst>
          </p:cNvPr>
          <p:cNvSpPr>
            <a:spLocks/>
          </p:cNvSpPr>
          <p:nvPr/>
        </p:nvSpPr>
        <p:spPr bwMode="auto">
          <a:xfrm flipH="1">
            <a:off x="3555416" y="4933357"/>
            <a:ext cx="379004" cy="311133"/>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Rectangle 31">
            <a:extLst>
              <a:ext uri="{FF2B5EF4-FFF2-40B4-BE49-F238E27FC236}">
                <a16:creationId xmlns:a16="http://schemas.microsoft.com/office/drawing/2014/main" id="{E17EDB94-A18A-5345-B878-1F5CDE4C6EA2}"/>
              </a:ext>
            </a:extLst>
          </p:cNvPr>
          <p:cNvSpPr>
            <a:spLocks noChangeArrowheads="1"/>
          </p:cNvSpPr>
          <p:nvPr/>
        </p:nvSpPr>
        <p:spPr bwMode="auto">
          <a:xfrm>
            <a:off x="3956921" y="5023754"/>
            <a:ext cx="139700" cy="185738"/>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5" name="Line 33">
            <a:extLst>
              <a:ext uri="{FF2B5EF4-FFF2-40B4-BE49-F238E27FC236}">
                <a16:creationId xmlns:a16="http://schemas.microsoft.com/office/drawing/2014/main" id="{72EE0D2E-3A6D-224A-A965-4A3CAB0E05C3}"/>
              </a:ext>
            </a:extLst>
          </p:cNvPr>
          <p:cNvSpPr>
            <a:spLocks noChangeShapeType="1"/>
          </p:cNvSpPr>
          <p:nvPr/>
        </p:nvSpPr>
        <p:spPr bwMode="auto">
          <a:xfrm flipV="1">
            <a:off x="4131546" y="4993592"/>
            <a:ext cx="220662" cy="161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 name="Rectangle 89">
            <a:extLst>
              <a:ext uri="{FF2B5EF4-FFF2-40B4-BE49-F238E27FC236}">
                <a16:creationId xmlns:a16="http://schemas.microsoft.com/office/drawing/2014/main" id="{B8BAB5F9-E33D-6D40-AF1F-A688FE37C639}"/>
              </a:ext>
            </a:extLst>
          </p:cNvPr>
          <p:cNvSpPr>
            <a:spLocks noChangeArrowheads="1"/>
          </p:cNvSpPr>
          <p:nvPr/>
        </p:nvSpPr>
        <p:spPr bwMode="auto">
          <a:xfrm>
            <a:off x="5293596" y="4469717"/>
            <a:ext cx="147637" cy="20002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7" name="Rectangle 89">
            <a:extLst>
              <a:ext uri="{FF2B5EF4-FFF2-40B4-BE49-F238E27FC236}">
                <a16:creationId xmlns:a16="http://schemas.microsoft.com/office/drawing/2014/main" id="{3A81C53A-7389-0940-8B19-188881DD0EB8}"/>
              </a:ext>
            </a:extLst>
          </p:cNvPr>
          <p:cNvSpPr>
            <a:spLocks noChangeArrowheads="1"/>
          </p:cNvSpPr>
          <p:nvPr/>
        </p:nvSpPr>
        <p:spPr bwMode="auto">
          <a:xfrm>
            <a:off x="5144371" y="4468129"/>
            <a:ext cx="147637" cy="20002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8" name="Rectangle 89">
            <a:extLst>
              <a:ext uri="{FF2B5EF4-FFF2-40B4-BE49-F238E27FC236}">
                <a16:creationId xmlns:a16="http://schemas.microsoft.com/office/drawing/2014/main" id="{55739AFA-3D6C-274F-AF45-B98657A19046}"/>
              </a:ext>
            </a:extLst>
          </p:cNvPr>
          <p:cNvSpPr>
            <a:spLocks noChangeArrowheads="1"/>
          </p:cNvSpPr>
          <p:nvPr/>
        </p:nvSpPr>
        <p:spPr bwMode="auto">
          <a:xfrm>
            <a:off x="4991971" y="4471304"/>
            <a:ext cx="147637" cy="20002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49" name="Group 93">
            <a:extLst>
              <a:ext uri="{FF2B5EF4-FFF2-40B4-BE49-F238E27FC236}">
                <a16:creationId xmlns:a16="http://schemas.microsoft.com/office/drawing/2014/main" id="{99FB082D-48A3-DB4E-B785-79F493984667}"/>
              </a:ext>
            </a:extLst>
          </p:cNvPr>
          <p:cNvGrpSpPr>
            <a:grpSpLocks/>
          </p:cNvGrpSpPr>
          <p:nvPr/>
        </p:nvGrpSpPr>
        <p:grpSpPr bwMode="auto">
          <a:xfrm>
            <a:off x="4277596" y="3137806"/>
            <a:ext cx="5876927" cy="1239838"/>
            <a:chOff x="1279" y="2225"/>
            <a:chExt cx="3702" cy="781"/>
          </a:xfrm>
        </p:grpSpPr>
        <p:sp>
          <p:nvSpPr>
            <p:cNvPr id="50" name="Text Box 66">
              <a:extLst>
                <a:ext uri="{FF2B5EF4-FFF2-40B4-BE49-F238E27FC236}">
                  <a16:creationId xmlns:a16="http://schemas.microsoft.com/office/drawing/2014/main" id="{15E16EFE-9699-4F4E-BFC6-790480667E12}"/>
                </a:ext>
              </a:extLst>
            </p:cNvPr>
            <p:cNvSpPr txBox="1">
              <a:spLocks noChangeArrowheads="1"/>
            </p:cNvSpPr>
            <p:nvPr/>
          </p:nvSpPr>
          <p:spPr bwMode="auto">
            <a:xfrm>
              <a:off x="1279" y="2225"/>
              <a:ext cx="370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packet being transmitted </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(transmission delay)</a:t>
              </a:r>
            </a:p>
          </p:txBody>
        </p:sp>
        <p:sp>
          <p:nvSpPr>
            <p:cNvPr id="51" name="Line 67">
              <a:extLst>
                <a:ext uri="{FF2B5EF4-FFF2-40B4-BE49-F238E27FC236}">
                  <a16:creationId xmlns:a16="http://schemas.microsoft.com/office/drawing/2014/main" id="{13FF81C3-546D-F344-9FE2-4D72EFA0CD2C}"/>
                </a:ext>
              </a:extLst>
            </p:cNvPr>
            <p:cNvSpPr>
              <a:spLocks noChangeShapeType="1"/>
            </p:cNvSpPr>
            <p:nvPr/>
          </p:nvSpPr>
          <p:spPr bwMode="auto">
            <a:xfrm rot="10800000" flipV="1">
              <a:off x="2259" y="2462"/>
              <a:ext cx="836"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2" name="Group 94">
            <a:extLst>
              <a:ext uri="{FF2B5EF4-FFF2-40B4-BE49-F238E27FC236}">
                <a16:creationId xmlns:a16="http://schemas.microsoft.com/office/drawing/2014/main" id="{26EEA1DE-D9F0-2D47-AABB-733C528B384F}"/>
              </a:ext>
            </a:extLst>
          </p:cNvPr>
          <p:cNvGrpSpPr>
            <a:grpSpLocks/>
          </p:cNvGrpSpPr>
          <p:nvPr/>
        </p:nvGrpSpPr>
        <p:grpSpPr bwMode="auto">
          <a:xfrm>
            <a:off x="5550773" y="4742762"/>
            <a:ext cx="5216531" cy="900111"/>
            <a:chOff x="2103" y="3214"/>
            <a:chExt cx="3286" cy="567"/>
          </a:xfrm>
        </p:grpSpPr>
        <p:sp>
          <p:nvSpPr>
            <p:cNvPr id="53" name="Text Box 72">
              <a:extLst>
                <a:ext uri="{FF2B5EF4-FFF2-40B4-BE49-F238E27FC236}">
                  <a16:creationId xmlns:a16="http://schemas.microsoft.com/office/drawing/2014/main" id="{674A1D43-19A1-AA41-9CBF-545C92FF13AA}"/>
                </a:ext>
              </a:extLst>
            </p:cNvPr>
            <p:cNvSpPr txBox="1">
              <a:spLocks noChangeArrowheads="1"/>
            </p:cNvSpPr>
            <p:nvPr/>
          </p:nvSpPr>
          <p:spPr bwMode="auto">
            <a:xfrm>
              <a:off x="2530" y="3490"/>
              <a:ext cx="285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packets in buffers</a:t>
              </a:r>
              <a:r>
                <a:rPr kumimoji="0" lang="en-US" altLang="en-US" sz="24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(queueing delay)</a:t>
              </a:r>
            </a:p>
          </p:txBody>
        </p:sp>
        <p:sp>
          <p:nvSpPr>
            <p:cNvPr id="54" name="Line 73">
              <a:extLst>
                <a:ext uri="{FF2B5EF4-FFF2-40B4-BE49-F238E27FC236}">
                  <a16:creationId xmlns:a16="http://schemas.microsoft.com/office/drawing/2014/main" id="{CDBE935F-08EE-9646-85EA-B0063869E76E}"/>
                </a:ext>
              </a:extLst>
            </p:cNvPr>
            <p:cNvSpPr>
              <a:spLocks noChangeShapeType="1"/>
            </p:cNvSpPr>
            <p:nvPr/>
          </p:nvSpPr>
          <p:spPr bwMode="auto">
            <a:xfrm rot="10800000">
              <a:off x="2103" y="3214"/>
              <a:ext cx="471" cy="4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5" name="Group 95">
            <a:extLst>
              <a:ext uri="{FF2B5EF4-FFF2-40B4-BE49-F238E27FC236}">
                <a16:creationId xmlns:a16="http://schemas.microsoft.com/office/drawing/2014/main" id="{BB37FD35-03D6-7647-8A50-07C919E6BBD2}"/>
              </a:ext>
            </a:extLst>
          </p:cNvPr>
          <p:cNvGrpSpPr>
            <a:grpSpLocks/>
          </p:cNvGrpSpPr>
          <p:nvPr/>
        </p:nvGrpSpPr>
        <p:grpSpPr bwMode="auto">
          <a:xfrm>
            <a:off x="4468095" y="4704672"/>
            <a:ext cx="5173663" cy="1757364"/>
            <a:chOff x="1421" y="3190"/>
            <a:chExt cx="3259" cy="1107"/>
          </a:xfrm>
        </p:grpSpPr>
        <p:sp>
          <p:nvSpPr>
            <p:cNvPr id="56" name="Line 91">
              <a:extLst>
                <a:ext uri="{FF2B5EF4-FFF2-40B4-BE49-F238E27FC236}">
                  <a16:creationId xmlns:a16="http://schemas.microsoft.com/office/drawing/2014/main" id="{A5A2CA5C-95AA-1E49-AE10-3C2A0148D791}"/>
                </a:ext>
              </a:extLst>
            </p:cNvPr>
            <p:cNvSpPr>
              <a:spLocks noChangeShapeType="1"/>
            </p:cNvSpPr>
            <p:nvPr/>
          </p:nvSpPr>
          <p:spPr bwMode="auto">
            <a:xfrm rot="10800000" flipH="1">
              <a:off x="1793" y="3190"/>
              <a:ext cx="110" cy="6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Text Box 92">
              <a:extLst>
                <a:ext uri="{FF2B5EF4-FFF2-40B4-BE49-F238E27FC236}">
                  <a16:creationId xmlns:a16="http://schemas.microsoft.com/office/drawing/2014/main" id="{90578129-76D6-DA4C-AF38-D254E1E2AA25}"/>
                </a:ext>
              </a:extLst>
            </p:cNvPr>
            <p:cNvSpPr txBox="1">
              <a:spLocks noChangeArrowheads="1"/>
            </p:cNvSpPr>
            <p:nvPr/>
          </p:nvSpPr>
          <p:spPr bwMode="auto">
            <a:xfrm>
              <a:off x="1421" y="3774"/>
              <a:ext cx="3259"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free (available) buffers: arriving packets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dropped (</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loss</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if no free buffers</a:t>
              </a:r>
            </a:p>
          </p:txBody>
        </p:sp>
      </p:grpSp>
      <p:grpSp>
        <p:nvGrpSpPr>
          <p:cNvPr id="59" name="Group 58">
            <a:extLst>
              <a:ext uri="{FF2B5EF4-FFF2-40B4-BE49-F238E27FC236}">
                <a16:creationId xmlns:a16="http://schemas.microsoft.com/office/drawing/2014/main" id="{750A30BE-4517-024C-8E13-70C75C60C9A9}"/>
              </a:ext>
            </a:extLst>
          </p:cNvPr>
          <p:cNvGrpSpPr/>
          <p:nvPr/>
        </p:nvGrpSpPr>
        <p:grpSpPr>
          <a:xfrm>
            <a:off x="7723012" y="4224627"/>
            <a:ext cx="1511352" cy="863670"/>
            <a:chOff x="7493876" y="2774731"/>
            <a:chExt cx="1481958" cy="894622"/>
          </a:xfrm>
        </p:grpSpPr>
        <p:sp>
          <p:nvSpPr>
            <p:cNvPr id="60" name="Freeform 59">
              <a:extLst>
                <a:ext uri="{FF2B5EF4-FFF2-40B4-BE49-F238E27FC236}">
                  <a16:creationId xmlns:a16="http://schemas.microsoft.com/office/drawing/2014/main" id="{D7769EBE-F27C-654D-9E70-D2F8F0CA4BC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1" name="Oval 60">
              <a:extLst>
                <a:ext uri="{FF2B5EF4-FFF2-40B4-BE49-F238E27FC236}">
                  <a16:creationId xmlns:a16="http://schemas.microsoft.com/office/drawing/2014/main" id="{5534D58D-15F7-4148-BD77-06281777455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2" name="Group 61">
              <a:extLst>
                <a:ext uri="{FF2B5EF4-FFF2-40B4-BE49-F238E27FC236}">
                  <a16:creationId xmlns:a16="http://schemas.microsoft.com/office/drawing/2014/main" id="{3FDB434E-DC0A-064F-BFB7-51AD3253C155}"/>
                </a:ext>
              </a:extLst>
            </p:cNvPr>
            <p:cNvGrpSpPr/>
            <p:nvPr/>
          </p:nvGrpSpPr>
          <p:grpSpPr>
            <a:xfrm>
              <a:off x="7713663" y="2848339"/>
              <a:ext cx="1042107" cy="425543"/>
              <a:chOff x="7786941" y="2884917"/>
              <a:chExt cx="897649" cy="353919"/>
            </a:xfrm>
          </p:grpSpPr>
          <p:sp>
            <p:nvSpPr>
              <p:cNvPr id="63" name="Freeform 62">
                <a:extLst>
                  <a:ext uri="{FF2B5EF4-FFF2-40B4-BE49-F238E27FC236}">
                    <a16:creationId xmlns:a16="http://schemas.microsoft.com/office/drawing/2014/main" id="{1906A403-4D02-E745-9F12-A4DD0B4A4D9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Freeform 63">
                <a:extLst>
                  <a:ext uri="{FF2B5EF4-FFF2-40B4-BE49-F238E27FC236}">
                    <a16:creationId xmlns:a16="http://schemas.microsoft.com/office/drawing/2014/main" id="{CEA9A27B-E199-2342-BF59-3743FE24283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 name="Freeform 64">
                <a:extLst>
                  <a:ext uri="{FF2B5EF4-FFF2-40B4-BE49-F238E27FC236}">
                    <a16:creationId xmlns:a16="http://schemas.microsoft.com/office/drawing/2014/main" id="{3E302C75-BA44-2547-9BE3-5EE9C07B302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6" name="Freeform 65">
                <a:extLst>
                  <a:ext uri="{FF2B5EF4-FFF2-40B4-BE49-F238E27FC236}">
                    <a16:creationId xmlns:a16="http://schemas.microsoft.com/office/drawing/2014/main" id="{60B5EF7E-8EDB-5946-B230-2EAE3B474B0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8" name="Slide Number Placeholder 5">
            <a:extLst>
              <a:ext uri="{FF2B5EF4-FFF2-40B4-BE49-F238E27FC236}">
                <a16:creationId xmlns:a16="http://schemas.microsoft.com/office/drawing/2014/main" id="{45CC7D59-8063-2F4C-A4F4-9B16811F4310}"/>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3</a:t>
            </a:fld>
            <a:endParaRPr lang="en-US" dirty="0"/>
          </a:p>
        </p:txBody>
      </p:sp>
      <p:sp>
        <p:nvSpPr>
          <p:cNvPr id="4" name="TextBox 3">
            <a:extLst>
              <a:ext uri="{FF2B5EF4-FFF2-40B4-BE49-F238E27FC236}">
                <a16:creationId xmlns:a16="http://schemas.microsoft.com/office/drawing/2014/main" id="{710F8351-D0AB-FC13-AD89-670F26659D6A}"/>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28207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Why layering?</a:t>
            </a:r>
            <a:endParaRPr lang="en-US" sz="4400" dirty="0"/>
          </a:p>
        </p:txBody>
      </p:sp>
      <p:sp>
        <p:nvSpPr>
          <p:cNvPr id="17" name="Rectangle 5">
            <a:extLst>
              <a:ext uri="{FF2B5EF4-FFF2-40B4-BE49-F238E27FC236}">
                <a16:creationId xmlns:a16="http://schemas.microsoft.com/office/drawing/2014/main" id="{921D3CC3-7FC4-4346-86E8-F841A7674F2D}"/>
              </a:ext>
            </a:extLst>
          </p:cNvPr>
          <p:cNvSpPr txBox="1">
            <a:spLocks noChangeArrowheads="1"/>
          </p:cNvSpPr>
          <p:nvPr/>
        </p:nvSpPr>
        <p:spPr>
          <a:xfrm>
            <a:off x="780297" y="1203575"/>
            <a:ext cx="10162523" cy="492270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Approach to designing/discussing complex systems:</a:t>
            </a:r>
          </a:p>
        </p:txBody>
      </p:sp>
      <p:sp>
        <p:nvSpPr>
          <p:cNvPr id="5" name="Rectangle 5">
            <a:extLst>
              <a:ext uri="{FF2B5EF4-FFF2-40B4-BE49-F238E27FC236}">
                <a16:creationId xmlns:a16="http://schemas.microsoft.com/office/drawing/2014/main" id="{15F7B519-61A4-984E-AD7F-1F86A8769FE7}"/>
              </a:ext>
            </a:extLst>
          </p:cNvPr>
          <p:cNvSpPr txBox="1">
            <a:spLocks noChangeArrowheads="1"/>
          </p:cNvSpPr>
          <p:nvPr/>
        </p:nvSpPr>
        <p:spPr>
          <a:xfrm>
            <a:off x="722834" y="1935296"/>
            <a:ext cx="7431816" cy="434558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3088" marR="0" lvl="0" indent="-355600" algn="l" defTabSz="914400" rtl="0" eaLnBrk="1" fontAlgn="auto" latinLnBrk="0" hangingPunct="1">
              <a:lnSpc>
                <a:spcPct val="90000"/>
              </a:lnSpc>
              <a:spcBef>
                <a:spcPts val="1000"/>
              </a:spcBef>
              <a:spcAft>
                <a:spcPts val="0"/>
              </a:spcAft>
              <a:buClr>
                <a:srgbClr val="0000A3"/>
              </a:buClr>
              <a:buSzTx/>
              <a:buFont typeface="Wingdings" pitchFamily="2" charset="2"/>
              <a:buChar char="§"/>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explicit structure allows identification, relationship of system’</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pieces</a:t>
            </a:r>
          </a:p>
          <a:p>
            <a:pPr marL="982663" marR="0" lvl="1" indent="-35560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layered </a:t>
            </a: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Arial" panose="020B0604020202020204" pitchFamily="34" charset="0"/>
                <a:cs typeface="+mn-cs"/>
              </a:rPr>
              <a:t>reference model</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 for discussion</a:t>
            </a:r>
          </a:p>
          <a:p>
            <a:pPr marL="573088" marR="0" lvl="0" indent="-355600" algn="l" defTabSz="914400" rtl="0" eaLnBrk="1" fontAlgn="auto" latinLnBrk="0" hangingPunct="1">
              <a:lnSpc>
                <a:spcPct val="90000"/>
              </a:lnSpc>
              <a:spcBef>
                <a:spcPts val="1000"/>
              </a:spcBef>
              <a:spcAft>
                <a:spcPts val="0"/>
              </a:spcAft>
              <a:buClr>
                <a:srgbClr val="0000A3"/>
              </a:buClr>
              <a:buSzTx/>
              <a:buFont typeface="Wingdings" pitchFamily="2" charset="2"/>
              <a:buChar char="§"/>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modularization eases maintenance, updating of system</a:t>
            </a:r>
          </a:p>
          <a:p>
            <a:pPr marL="982663" marR="0" lvl="1" indent="-35560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change in layer</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service </a:t>
            </a:r>
            <a:r>
              <a:rPr kumimoji="0" lang="en-US" altLang="ja-JP"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implementation</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transparent to rest of system</a:t>
            </a:r>
          </a:p>
          <a:p>
            <a:pPr marL="982663" marR="0" lvl="1" indent="-35560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e.g., change in gate procedure doesn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affect rest of system</a:t>
            </a:r>
          </a:p>
        </p:txBody>
      </p:sp>
      <p:sp>
        <p:nvSpPr>
          <p:cNvPr id="6" name="Slide Number Placeholder 5">
            <a:extLst>
              <a:ext uri="{FF2B5EF4-FFF2-40B4-BE49-F238E27FC236}">
                <a16:creationId xmlns:a16="http://schemas.microsoft.com/office/drawing/2014/main" id="{C7863566-BF3F-7A41-A14A-C94625DA7630}"/>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30</a:t>
            </a:fld>
            <a:endParaRPr lang="en-US" dirty="0"/>
          </a:p>
        </p:txBody>
      </p:sp>
    </p:spTree>
    <p:extLst>
      <p:ext uri="{BB962C8B-B14F-4D97-AF65-F5344CB8AC3E}">
        <p14:creationId xmlns:p14="http://schemas.microsoft.com/office/powerpoint/2010/main" val="585817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10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10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dissolve">
                                      <p:cBhvr>
                                        <p:cTn id="15" dur="1000"/>
                                        <p:tgtEl>
                                          <p:spTgt spid="5">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dissolve">
                                      <p:cBhvr>
                                        <p:cTn id="18" dur="1000"/>
                                        <p:tgtEl>
                                          <p:spTgt spid="5">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dissolve">
                                      <p:cBhvr>
                                        <p:cTn id="21"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Layered Internet protocol </a:t>
            </a:r>
            <a:r>
              <a:rPr lang="en-US" altLang="en-US" dirty="0">
                <a:ea typeface="ＭＳ Ｐゴシック" panose="020B0600070205080204" pitchFamily="34" charset="-128"/>
              </a:rPr>
              <a:t>s</a:t>
            </a:r>
            <a:r>
              <a:rPr lang="en-US" altLang="en-US" sz="4400" dirty="0">
                <a:ea typeface="ＭＳ Ｐゴシック" panose="020B0600070205080204" pitchFamily="34" charset="-128"/>
              </a:rPr>
              <a:t>tack</a:t>
            </a:r>
            <a:endParaRPr lang="en-US" sz="4400" dirty="0"/>
          </a:p>
        </p:txBody>
      </p:sp>
      <p:sp>
        <p:nvSpPr>
          <p:cNvPr id="17" name="Rectangle 5">
            <a:extLst>
              <a:ext uri="{FF2B5EF4-FFF2-40B4-BE49-F238E27FC236}">
                <a16:creationId xmlns:a16="http://schemas.microsoft.com/office/drawing/2014/main" id="{921D3CC3-7FC4-4346-86E8-F841A7674F2D}"/>
              </a:ext>
            </a:extLst>
          </p:cNvPr>
          <p:cNvSpPr txBox="1">
            <a:spLocks noChangeArrowheads="1"/>
          </p:cNvSpPr>
          <p:nvPr/>
        </p:nvSpPr>
        <p:spPr>
          <a:xfrm>
            <a:off x="979383" y="1472008"/>
            <a:ext cx="7368749" cy="492270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87338"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application:</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supporting network applications</a:t>
            </a:r>
          </a:p>
          <a:p>
            <a:pPr marL="682625" marR="0" lvl="1" indent="-225425" algn="l" defTabSz="914400" rtl="0" eaLnBrk="1" fontAlgn="auto" latinLnBrk="0" hangingPunct="1">
              <a:lnSpc>
                <a:spcPct val="8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HTTP, IMAP, SMTP, DNS</a:t>
            </a:r>
          </a:p>
          <a:p>
            <a:pPr marL="287338" marR="0" lvl="0" indent="-287338"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transport:</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process-process data transfer</a:t>
            </a:r>
          </a:p>
          <a:p>
            <a:pPr marL="682625" marR="0" lvl="1" indent="-225425" algn="l" defTabSz="914400" rtl="0" eaLnBrk="1" fontAlgn="auto" latinLnBrk="0" hangingPunct="1">
              <a:lnSpc>
                <a:spcPct val="8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TCP, UDP</a:t>
            </a:r>
          </a:p>
          <a:p>
            <a:pPr marL="287338" marR="0" lvl="0" indent="-287338"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network:</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routing of datagrams from source to destination</a:t>
            </a:r>
          </a:p>
          <a:p>
            <a:pPr marL="682625" marR="0" lvl="1" indent="-225425" algn="l" defTabSz="914400" rtl="0" eaLnBrk="1" fontAlgn="auto" latinLnBrk="0" hangingPunct="1">
              <a:lnSpc>
                <a:spcPct val="8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IP, routing protocols</a:t>
            </a:r>
          </a:p>
          <a:p>
            <a:pPr marL="287338" marR="0" lvl="0" indent="-287338"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link:</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data transfer between neighboring  network elements</a:t>
            </a:r>
          </a:p>
          <a:p>
            <a:pPr marL="682625" marR="0" lvl="1" indent="-225425" algn="l" defTabSz="914400" rtl="0" eaLnBrk="1" fontAlgn="auto" latinLnBrk="0" hangingPunct="1">
              <a:lnSpc>
                <a:spcPct val="8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Ethernet, 802.11 (WiFi), PPP</a:t>
            </a:r>
          </a:p>
          <a:p>
            <a:pPr marL="287338" marR="0" lvl="0" indent="-287338"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physical:</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bits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 the wire”</a:t>
            </a:r>
          </a:p>
        </p:txBody>
      </p:sp>
      <p:sp>
        <p:nvSpPr>
          <p:cNvPr id="8" name="Rectangle 6">
            <a:extLst>
              <a:ext uri="{FF2B5EF4-FFF2-40B4-BE49-F238E27FC236}">
                <a16:creationId xmlns:a16="http://schemas.microsoft.com/office/drawing/2014/main" id="{7FC87645-22AD-8040-8C83-BC2F64C5D928}"/>
              </a:ext>
            </a:extLst>
          </p:cNvPr>
          <p:cNvSpPr>
            <a:spLocks noChangeArrowheads="1"/>
          </p:cNvSpPr>
          <p:nvPr/>
        </p:nvSpPr>
        <p:spPr bwMode="auto">
          <a:xfrm>
            <a:off x="8913284" y="1902006"/>
            <a:ext cx="1892300" cy="3530600"/>
          </a:xfrm>
          <a:prstGeom prst="rect">
            <a:avLst/>
          </a:prstGeom>
          <a:solidFill>
            <a:schemeClr val="bg1"/>
          </a:solidFill>
          <a:ln w="38100">
            <a:solidFill>
              <a:schemeClr val="tx1"/>
            </a:solidFill>
            <a:miter lim="800000"/>
            <a:headEnd/>
            <a:tailEnd/>
          </a:ln>
          <a:effectLst>
            <a:outerShdw blurRad="304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 name="Text Box 7">
            <a:extLst>
              <a:ext uri="{FF2B5EF4-FFF2-40B4-BE49-F238E27FC236}">
                <a16:creationId xmlns:a16="http://schemas.microsoft.com/office/drawing/2014/main" id="{8C032AE1-21C7-1541-9531-59DC0E0F6A64}"/>
              </a:ext>
            </a:extLst>
          </p:cNvPr>
          <p:cNvSpPr txBox="1">
            <a:spLocks noChangeArrowheads="1"/>
          </p:cNvSpPr>
          <p:nvPr/>
        </p:nvSpPr>
        <p:spPr bwMode="auto">
          <a:xfrm>
            <a:off x="9503820" y="4217549"/>
            <a:ext cx="700833" cy="456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link</a:t>
            </a:r>
          </a:p>
        </p:txBody>
      </p:sp>
      <p:sp>
        <p:nvSpPr>
          <p:cNvPr id="10" name="Line 8">
            <a:extLst>
              <a:ext uri="{FF2B5EF4-FFF2-40B4-BE49-F238E27FC236}">
                <a16:creationId xmlns:a16="http://schemas.microsoft.com/office/drawing/2014/main" id="{2FF6CB9E-FC16-794F-9F97-8FE4CC7DA95C}"/>
              </a:ext>
            </a:extLst>
          </p:cNvPr>
          <p:cNvSpPr>
            <a:spLocks noChangeShapeType="1"/>
          </p:cNvSpPr>
          <p:nvPr/>
        </p:nvSpPr>
        <p:spPr bwMode="auto">
          <a:xfrm>
            <a:off x="8906934" y="2637698"/>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Line 9">
            <a:extLst>
              <a:ext uri="{FF2B5EF4-FFF2-40B4-BE49-F238E27FC236}">
                <a16:creationId xmlns:a16="http://schemas.microsoft.com/office/drawing/2014/main" id="{E0C842E9-2804-A24B-90F5-1E76ED56B971}"/>
              </a:ext>
            </a:extLst>
          </p:cNvPr>
          <p:cNvSpPr>
            <a:spLocks noChangeShapeType="1"/>
          </p:cNvSpPr>
          <p:nvPr/>
        </p:nvSpPr>
        <p:spPr bwMode="auto">
          <a:xfrm>
            <a:off x="8906934" y="3342548"/>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Line 10">
            <a:extLst>
              <a:ext uri="{FF2B5EF4-FFF2-40B4-BE49-F238E27FC236}">
                <a16:creationId xmlns:a16="http://schemas.microsoft.com/office/drawing/2014/main" id="{80C10F46-6CD7-F647-A004-85EB56C772DF}"/>
              </a:ext>
            </a:extLst>
          </p:cNvPr>
          <p:cNvSpPr>
            <a:spLocks noChangeShapeType="1"/>
          </p:cNvSpPr>
          <p:nvPr/>
        </p:nvSpPr>
        <p:spPr bwMode="auto">
          <a:xfrm>
            <a:off x="8906934" y="4053748"/>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Line 11">
            <a:extLst>
              <a:ext uri="{FF2B5EF4-FFF2-40B4-BE49-F238E27FC236}">
                <a16:creationId xmlns:a16="http://schemas.microsoft.com/office/drawing/2014/main" id="{264B0C4A-9518-2F45-BBDA-97BCDD99E256}"/>
              </a:ext>
            </a:extLst>
          </p:cNvPr>
          <p:cNvSpPr>
            <a:spLocks noChangeShapeType="1"/>
          </p:cNvSpPr>
          <p:nvPr/>
        </p:nvSpPr>
        <p:spPr bwMode="auto">
          <a:xfrm>
            <a:off x="8906934" y="4764948"/>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ts val="206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 Box 7">
            <a:extLst>
              <a:ext uri="{FF2B5EF4-FFF2-40B4-BE49-F238E27FC236}">
                <a16:creationId xmlns:a16="http://schemas.microsoft.com/office/drawing/2014/main" id="{A1409CBF-F5BE-6642-ACCF-440DA30E3B86}"/>
              </a:ext>
            </a:extLst>
          </p:cNvPr>
          <p:cNvSpPr txBox="1">
            <a:spLocks noChangeArrowheads="1"/>
          </p:cNvSpPr>
          <p:nvPr/>
        </p:nvSpPr>
        <p:spPr bwMode="auto">
          <a:xfrm>
            <a:off x="8942478" y="2070093"/>
            <a:ext cx="1795813" cy="456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application</a:t>
            </a:r>
          </a:p>
        </p:txBody>
      </p:sp>
      <p:sp>
        <p:nvSpPr>
          <p:cNvPr id="15" name="Text Box 7">
            <a:extLst>
              <a:ext uri="{FF2B5EF4-FFF2-40B4-BE49-F238E27FC236}">
                <a16:creationId xmlns:a16="http://schemas.microsoft.com/office/drawing/2014/main" id="{4C8F71E2-C149-F549-B200-0E64A6F67591}"/>
              </a:ext>
            </a:extLst>
          </p:cNvPr>
          <p:cNvSpPr txBox="1">
            <a:spLocks noChangeArrowheads="1"/>
          </p:cNvSpPr>
          <p:nvPr/>
        </p:nvSpPr>
        <p:spPr bwMode="auto">
          <a:xfrm>
            <a:off x="9139934" y="3510968"/>
            <a:ext cx="1400896" cy="456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network</a:t>
            </a:r>
          </a:p>
        </p:txBody>
      </p:sp>
      <p:sp>
        <p:nvSpPr>
          <p:cNvPr id="16" name="Text Box 7">
            <a:extLst>
              <a:ext uri="{FF2B5EF4-FFF2-40B4-BE49-F238E27FC236}">
                <a16:creationId xmlns:a16="http://schemas.microsoft.com/office/drawing/2014/main" id="{565AE4AB-C1CB-3E4C-B30F-33A869485DEC}"/>
              </a:ext>
            </a:extLst>
          </p:cNvPr>
          <p:cNvSpPr txBox="1">
            <a:spLocks noChangeArrowheads="1"/>
          </p:cNvSpPr>
          <p:nvPr/>
        </p:nvSpPr>
        <p:spPr bwMode="auto">
          <a:xfrm>
            <a:off x="9024889" y="2776676"/>
            <a:ext cx="1547860" cy="456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transport</a:t>
            </a:r>
          </a:p>
        </p:txBody>
      </p:sp>
      <p:sp>
        <p:nvSpPr>
          <p:cNvPr id="18" name="Text Box 7">
            <a:extLst>
              <a:ext uri="{FF2B5EF4-FFF2-40B4-BE49-F238E27FC236}">
                <a16:creationId xmlns:a16="http://schemas.microsoft.com/office/drawing/2014/main" id="{0C3D0051-24D3-9542-BC28-EF8E74513E07}"/>
              </a:ext>
            </a:extLst>
          </p:cNvPr>
          <p:cNvSpPr txBox="1">
            <a:spLocks noChangeArrowheads="1"/>
          </p:cNvSpPr>
          <p:nvPr/>
        </p:nvSpPr>
        <p:spPr bwMode="auto">
          <a:xfrm>
            <a:off x="9197943" y="4884466"/>
            <a:ext cx="1340302" cy="456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physical</a:t>
            </a:r>
          </a:p>
        </p:txBody>
      </p:sp>
      <p:grpSp>
        <p:nvGrpSpPr>
          <p:cNvPr id="4" name="Group 3">
            <a:extLst>
              <a:ext uri="{FF2B5EF4-FFF2-40B4-BE49-F238E27FC236}">
                <a16:creationId xmlns:a16="http://schemas.microsoft.com/office/drawing/2014/main" id="{0D5C6DD9-E1C8-9A47-B128-964947A9BCA1}"/>
              </a:ext>
            </a:extLst>
          </p:cNvPr>
          <p:cNvGrpSpPr/>
          <p:nvPr/>
        </p:nvGrpSpPr>
        <p:grpSpPr>
          <a:xfrm>
            <a:off x="8931728" y="1894114"/>
            <a:ext cx="1877786" cy="734786"/>
            <a:chOff x="8980714" y="751114"/>
            <a:chExt cx="1877786" cy="734786"/>
          </a:xfrm>
        </p:grpSpPr>
        <p:sp>
          <p:nvSpPr>
            <p:cNvPr id="3" name="Rectangle 2">
              <a:extLst>
                <a:ext uri="{FF2B5EF4-FFF2-40B4-BE49-F238E27FC236}">
                  <a16:creationId xmlns:a16="http://schemas.microsoft.com/office/drawing/2014/main" id="{A763C0FF-36B6-664F-90B3-14AB76C3338D}"/>
                </a:ext>
              </a:extLst>
            </p:cNvPr>
            <p:cNvSpPr/>
            <p:nvPr/>
          </p:nvSpPr>
          <p:spPr>
            <a:xfrm>
              <a:off x="8980714" y="751114"/>
              <a:ext cx="1877786" cy="73478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Box 7">
              <a:extLst>
                <a:ext uri="{FF2B5EF4-FFF2-40B4-BE49-F238E27FC236}">
                  <a16:creationId xmlns:a16="http://schemas.microsoft.com/office/drawing/2014/main" id="{D1D9D12F-41D2-1C43-BE10-20C3B18B6C74}"/>
                </a:ext>
              </a:extLst>
            </p:cNvPr>
            <p:cNvSpPr txBox="1">
              <a:spLocks noChangeArrowheads="1"/>
            </p:cNvSpPr>
            <p:nvPr/>
          </p:nvSpPr>
          <p:spPr bwMode="auto">
            <a:xfrm>
              <a:off x="9029564" y="899878"/>
              <a:ext cx="1795813" cy="456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t>application</a:t>
              </a:r>
            </a:p>
          </p:txBody>
        </p:sp>
      </p:grpSp>
      <p:grpSp>
        <p:nvGrpSpPr>
          <p:cNvPr id="20" name="Group 19">
            <a:extLst>
              <a:ext uri="{FF2B5EF4-FFF2-40B4-BE49-F238E27FC236}">
                <a16:creationId xmlns:a16="http://schemas.microsoft.com/office/drawing/2014/main" id="{FBC066ED-EC5C-E148-85B2-CE56D9C40F28}"/>
              </a:ext>
            </a:extLst>
          </p:cNvPr>
          <p:cNvGrpSpPr/>
          <p:nvPr/>
        </p:nvGrpSpPr>
        <p:grpSpPr>
          <a:xfrm>
            <a:off x="8933979" y="2649498"/>
            <a:ext cx="1861418" cy="688224"/>
            <a:chOff x="8993850" y="766270"/>
            <a:chExt cx="1861418" cy="688224"/>
          </a:xfrm>
        </p:grpSpPr>
        <p:sp>
          <p:nvSpPr>
            <p:cNvPr id="21" name="Rectangle 20">
              <a:extLst>
                <a:ext uri="{FF2B5EF4-FFF2-40B4-BE49-F238E27FC236}">
                  <a16:creationId xmlns:a16="http://schemas.microsoft.com/office/drawing/2014/main" id="{173E1221-1527-4744-A110-60E3BD72A69D}"/>
                </a:ext>
              </a:extLst>
            </p:cNvPr>
            <p:cNvSpPr/>
            <p:nvPr/>
          </p:nvSpPr>
          <p:spPr>
            <a:xfrm>
              <a:off x="8993850" y="766270"/>
              <a:ext cx="1861418" cy="6882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 Box 7">
              <a:extLst>
                <a:ext uri="{FF2B5EF4-FFF2-40B4-BE49-F238E27FC236}">
                  <a16:creationId xmlns:a16="http://schemas.microsoft.com/office/drawing/2014/main" id="{5D7E6050-1C4A-AC42-9C80-455BF3E89624}"/>
                </a:ext>
              </a:extLst>
            </p:cNvPr>
            <p:cNvSpPr txBox="1">
              <a:spLocks noChangeArrowheads="1"/>
            </p:cNvSpPr>
            <p:nvPr/>
          </p:nvSpPr>
          <p:spPr bwMode="auto">
            <a:xfrm>
              <a:off x="9153542" y="899878"/>
              <a:ext cx="1547860" cy="456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t>transport</a:t>
              </a:r>
            </a:p>
          </p:txBody>
        </p:sp>
      </p:grpSp>
      <p:grpSp>
        <p:nvGrpSpPr>
          <p:cNvPr id="23" name="Group 22">
            <a:extLst>
              <a:ext uri="{FF2B5EF4-FFF2-40B4-BE49-F238E27FC236}">
                <a16:creationId xmlns:a16="http://schemas.microsoft.com/office/drawing/2014/main" id="{A118D44F-D234-294A-9DFB-5BF4D5E069AC}"/>
              </a:ext>
            </a:extLst>
          </p:cNvPr>
          <p:cNvGrpSpPr/>
          <p:nvPr/>
        </p:nvGrpSpPr>
        <p:grpSpPr>
          <a:xfrm>
            <a:off x="8931286" y="3357646"/>
            <a:ext cx="1861418" cy="677992"/>
            <a:chOff x="8993850" y="766270"/>
            <a:chExt cx="1861418" cy="677992"/>
          </a:xfrm>
        </p:grpSpPr>
        <p:sp>
          <p:nvSpPr>
            <p:cNvPr id="24" name="Rectangle 23">
              <a:extLst>
                <a:ext uri="{FF2B5EF4-FFF2-40B4-BE49-F238E27FC236}">
                  <a16:creationId xmlns:a16="http://schemas.microsoft.com/office/drawing/2014/main" id="{5BB6D480-0EF6-9743-B8C0-63D799A0402B}"/>
                </a:ext>
              </a:extLst>
            </p:cNvPr>
            <p:cNvSpPr/>
            <p:nvPr/>
          </p:nvSpPr>
          <p:spPr>
            <a:xfrm>
              <a:off x="8993850" y="766270"/>
              <a:ext cx="1861418" cy="67799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 Box 7">
              <a:extLst>
                <a:ext uri="{FF2B5EF4-FFF2-40B4-BE49-F238E27FC236}">
                  <a16:creationId xmlns:a16="http://schemas.microsoft.com/office/drawing/2014/main" id="{2D6CC9E9-4EB8-C148-99C7-DE21615E7DBD}"/>
                </a:ext>
              </a:extLst>
            </p:cNvPr>
            <p:cNvSpPr txBox="1">
              <a:spLocks noChangeArrowheads="1"/>
            </p:cNvSpPr>
            <p:nvPr/>
          </p:nvSpPr>
          <p:spPr bwMode="auto">
            <a:xfrm>
              <a:off x="9227024" y="899878"/>
              <a:ext cx="1400896" cy="456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t>network</a:t>
              </a:r>
            </a:p>
          </p:txBody>
        </p:sp>
      </p:grpSp>
      <p:grpSp>
        <p:nvGrpSpPr>
          <p:cNvPr id="26" name="Group 25">
            <a:extLst>
              <a:ext uri="{FF2B5EF4-FFF2-40B4-BE49-F238E27FC236}">
                <a16:creationId xmlns:a16="http://schemas.microsoft.com/office/drawing/2014/main" id="{AC9AAF3B-AED3-A449-97D4-F0291249333B}"/>
              </a:ext>
            </a:extLst>
          </p:cNvPr>
          <p:cNvGrpSpPr/>
          <p:nvPr/>
        </p:nvGrpSpPr>
        <p:grpSpPr>
          <a:xfrm>
            <a:off x="8931824" y="4072257"/>
            <a:ext cx="1861418" cy="677992"/>
            <a:chOff x="8993850" y="766270"/>
            <a:chExt cx="1861418" cy="677992"/>
          </a:xfrm>
        </p:grpSpPr>
        <p:sp>
          <p:nvSpPr>
            <p:cNvPr id="27" name="Rectangle 26">
              <a:extLst>
                <a:ext uri="{FF2B5EF4-FFF2-40B4-BE49-F238E27FC236}">
                  <a16:creationId xmlns:a16="http://schemas.microsoft.com/office/drawing/2014/main" id="{821B1C9B-1511-9048-954A-42C526FFA552}"/>
                </a:ext>
              </a:extLst>
            </p:cNvPr>
            <p:cNvSpPr/>
            <p:nvPr/>
          </p:nvSpPr>
          <p:spPr>
            <a:xfrm>
              <a:off x="8993850" y="766270"/>
              <a:ext cx="1861418" cy="67799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Box 7">
              <a:extLst>
                <a:ext uri="{FF2B5EF4-FFF2-40B4-BE49-F238E27FC236}">
                  <a16:creationId xmlns:a16="http://schemas.microsoft.com/office/drawing/2014/main" id="{94F6A773-D867-F74F-B5C6-8190F112DD55}"/>
                </a:ext>
              </a:extLst>
            </p:cNvPr>
            <p:cNvSpPr txBox="1">
              <a:spLocks noChangeArrowheads="1"/>
            </p:cNvSpPr>
            <p:nvPr/>
          </p:nvSpPr>
          <p:spPr bwMode="auto">
            <a:xfrm>
              <a:off x="9577056" y="899878"/>
              <a:ext cx="700834" cy="456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t>link</a:t>
              </a:r>
            </a:p>
          </p:txBody>
        </p:sp>
      </p:grpSp>
      <p:grpSp>
        <p:nvGrpSpPr>
          <p:cNvPr id="29" name="Group 28">
            <a:extLst>
              <a:ext uri="{FF2B5EF4-FFF2-40B4-BE49-F238E27FC236}">
                <a16:creationId xmlns:a16="http://schemas.microsoft.com/office/drawing/2014/main" id="{5725BE4D-F37D-9C4B-B89A-22367E8DCDC6}"/>
              </a:ext>
            </a:extLst>
          </p:cNvPr>
          <p:cNvGrpSpPr/>
          <p:nvPr/>
        </p:nvGrpSpPr>
        <p:grpSpPr>
          <a:xfrm>
            <a:off x="8925900" y="4785252"/>
            <a:ext cx="1861418" cy="639758"/>
            <a:chOff x="8993850" y="784041"/>
            <a:chExt cx="1861418" cy="639758"/>
          </a:xfrm>
        </p:grpSpPr>
        <p:sp>
          <p:nvSpPr>
            <p:cNvPr id="30" name="Rectangle 29">
              <a:extLst>
                <a:ext uri="{FF2B5EF4-FFF2-40B4-BE49-F238E27FC236}">
                  <a16:creationId xmlns:a16="http://schemas.microsoft.com/office/drawing/2014/main" id="{0D53E4D4-FAC6-1E4B-882F-3AD5F8C274EF}"/>
                </a:ext>
              </a:extLst>
            </p:cNvPr>
            <p:cNvSpPr/>
            <p:nvPr/>
          </p:nvSpPr>
          <p:spPr>
            <a:xfrm>
              <a:off x="8993850" y="784041"/>
              <a:ext cx="1861418" cy="63975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 Box 7">
              <a:extLst>
                <a:ext uri="{FF2B5EF4-FFF2-40B4-BE49-F238E27FC236}">
                  <a16:creationId xmlns:a16="http://schemas.microsoft.com/office/drawing/2014/main" id="{2F3023D6-375B-E04C-A47A-CBC847CE62DB}"/>
                </a:ext>
              </a:extLst>
            </p:cNvPr>
            <p:cNvSpPr txBox="1">
              <a:spLocks noChangeArrowheads="1"/>
            </p:cNvSpPr>
            <p:nvPr/>
          </p:nvSpPr>
          <p:spPr bwMode="auto">
            <a:xfrm>
              <a:off x="9257324" y="899878"/>
              <a:ext cx="1340303" cy="456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ts val="276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chemeClr val="bg1"/>
                  </a:solidFill>
                  <a:effectLst/>
                  <a:uLnTx/>
                  <a:uFillTx/>
                  <a:latin typeface="Calibri" panose="020F0502020204030204"/>
                  <a:ea typeface="ＭＳ Ｐゴシック" panose="020B0600070205080204" pitchFamily="34" charset="-128"/>
                  <a:cs typeface="+mn-cs"/>
                </a:rPr>
                <a:t>physical</a:t>
              </a:r>
            </a:p>
          </p:txBody>
        </p:sp>
      </p:grpSp>
      <p:sp>
        <p:nvSpPr>
          <p:cNvPr id="32" name="Slide Number Placeholder 5">
            <a:extLst>
              <a:ext uri="{FF2B5EF4-FFF2-40B4-BE49-F238E27FC236}">
                <a16:creationId xmlns:a16="http://schemas.microsoft.com/office/drawing/2014/main" id="{BD8DF8F4-5414-EF4A-839E-C45585257CE0}"/>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31</a:t>
            </a:fld>
            <a:endParaRPr lang="en-US" dirty="0"/>
          </a:p>
        </p:txBody>
      </p:sp>
    </p:spTree>
    <p:extLst>
      <p:ext uri="{BB962C8B-B14F-4D97-AF65-F5344CB8AC3E}">
        <p14:creationId xmlns:p14="http://schemas.microsoft.com/office/powerpoint/2010/main" val="238724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dissolve">
                                      <p:cBhvr>
                                        <p:cTn id="7" dur="500"/>
                                        <p:tgtEl>
                                          <p:spTgt spid="1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7">
                                            <p:txEl>
                                              <p:pRg st="1" end="1"/>
                                            </p:txEl>
                                          </p:spTgt>
                                        </p:tgtEl>
                                        <p:attrNameLst>
                                          <p:attrName>style.visibility</p:attrName>
                                        </p:attrNameLst>
                                      </p:cBhvr>
                                      <p:to>
                                        <p:strVal val="visible"/>
                                      </p:to>
                                    </p:set>
                                    <p:animEffect transition="in" filter="dissolve">
                                      <p:cBhvr>
                                        <p:cTn id="10" dur="500"/>
                                        <p:tgtEl>
                                          <p:spTgt spid="17">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7">
                                            <p:txEl>
                                              <p:pRg st="2" end="2"/>
                                            </p:txEl>
                                          </p:spTgt>
                                        </p:tgtEl>
                                        <p:attrNameLst>
                                          <p:attrName>style.visibility</p:attrName>
                                        </p:attrNameLst>
                                      </p:cBhvr>
                                      <p:to>
                                        <p:strVal val="visible"/>
                                      </p:to>
                                    </p:set>
                                    <p:animEffect transition="in" filter="dissolve">
                                      <p:cBhvr>
                                        <p:cTn id="18" dur="500"/>
                                        <p:tgtEl>
                                          <p:spTgt spid="17">
                                            <p:txEl>
                                              <p:pRg st="2" end="2"/>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7">
                                            <p:txEl>
                                              <p:pRg st="3" end="3"/>
                                            </p:txEl>
                                          </p:spTgt>
                                        </p:tgtEl>
                                        <p:attrNameLst>
                                          <p:attrName>style.visibility</p:attrName>
                                        </p:attrNameLst>
                                      </p:cBhvr>
                                      <p:to>
                                        <p:strVal val="visible"/>
                                      </p:to>
                                    </p:set>
                                    <p:animEffect transition="in" filter="dissolve">
                                      <p:cBhvr>
                                        <p:cTn id="21" dur="500"/>
                                        <p:tgtEl>
                                          <p:spTgt spid="17">
                                            <p:txEl>
                                              <p:pRg st="3" end="3"/>
                                            </p:txEl>
                                          </p:spTgt>
                                        </p:tgtEl>
                                      </p:cBhvr>
                                    </p:animEffect>
                                  </p:childTnLst>
                                </p:cTn>
                              </p:par>
                              <p:par>
                                <p:cTn id="22" presetID="9" presetClass="exit" presetSubtype="0" fill="hold" nodeType="withEffect">
                                  <p:stCondLst>
                                    <p:cond delay="0"/>
                                  </p:stCondLst>
                                  <p:childTnLst>
                                    <p:animEffect transition="out" filter="dissolve">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par>
                                <p:cTn id="25" presetID="9"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7">
                                            <p:txEl>
                                              <p:pRg st="4" end="4"/>
                                            </p:txEl>
                                          </p:spTgt>
                                        </p:tgtEl>
                                        <p:attrNameLst>
                                          <p:attrName>style.visibility</p:attrName>
                                        </p:attrNameLst>
                                      </p:cBhvr>
                                      <p:to>
                                        <p:strVal val="visible"/>
                                      </p:to>
                                    </p:set>
                                    <p:animEffect transition="in" filter="dissolve">
                                      <p:cBhvr>
                                        <p:cTn id="32" dur="500"/>
                                        <p:tgtEl>
                                          <p:spTgt spid="17">
                                            <p:txEl>
                                              <p:pRg st="4" end="4"/>
                                            </p:txEl>
                                          </p:spTgt>
                                        </p:tgtEl>
                                      </p:cBhvr>
                                    </p:animEffect>
                                  </p:childTnLst>
                                </p:cTn>
                              </p:par>
                              <p:par>
                                <p:cTn id="33" presetID="9" presetClass="entr" presetSubtype="0" fill="hold" nodeType="withEffect">
                                  <p:stCondLst>
                                    <p:cond delay="0"/>
                                  </p:stCondLst>
                                  <p:childTnLst>
                                    <p:set>
                                      <p:cBhvr>
                                        <p:cTn id="34" dur="1" fill="hold">
                                          <p:stCondLst>
                                            <p:cond delay="0"/>
                                          </p:stCondLst>
                                        </p:cTn>
                                        <p:tgtEl>
                                          <p:spTgt spid="17">
                                            <p:txEl>
                                              <p:pRg st="5" end="5"/>
                                            </p:txEl>
                                          </p:spTgt>
                                        </p:tgtEl>
                                        <p:attrNameLst>
                                          <p:attrName>style.visibility</p:attrName>
                                        </p:attrNameLst>
                                      </p:cBhvr>
                                      <p:to>
                                        <p:strVal val="visible"/>
                                      </p:to>
                                    </p:set>
                                    <p:animEffect transition="in" filter="dissolve">
                                      <p:cBhvr>
                                        <p:cTn id="35" dur="500"/>
                                        <p:tgtEl>
                                          <p:spTgt spid="17">
                                            <p:txEl>
                                              <p:pRg st="5" end="5"/>
                                            </p:txEl>
                                          </p:spTgt>
                                        </p:tgtEl>
                                      </p:cBhvr>
                                    </p:animEffect>
                                  </p:childTnLst>
                                </p:cTn>
                              </p:par>
                              <p:par>
                                <p:cTn id="36" presetID="9" presetClass="exit" presetSubtype="0" fill="hold" nodeType="withEffect">
                                  <p:stCondLst>
                                    <p:cond delay="0"/>
                                  </p:stCondLst>
                                  <p:childTnLst>
                                    <p:animEffect transition="out" filter="dissolve">
                                      <p:cBhvr>
                                        <p:cTn id="37" dur="500"/>
                                        <p:tgtEl>
                                          <p:spTgt spid="20"/>
                                        </p:tgtEl>
                                      </p:cBhvr>
                                    </p:animEffect>
                                    <p:set>
                                      <p:cBhvr>
                                        <p:cTn id="38" dur="1" fill="hold">
                                          <p:stCondLst>
                                            <p:cond delay="499"/>
                                          </p:stCondLst>
                                        </p:cTn>
                                        <p:tgtEl>
                                          <p:spTgt spid="20"/>
                                        </p:tgtEl>
                                        <p:attrNameLst>
                                          <p:attrName>style.visibility</p:attrName>
                                        </p:attrNameLst>
                                      </p:cBhvr>
                                      <p:to>
                                        <p:strVal val="hidden"/>
                                      </p:to>
                                    </p:set>
                                  </p:childTnLst>
                                </p:cTn>
                              </p:par>
                              <p:par>
                                <p:cTn id="39" presetID="9"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dissolve">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7">
                                            <p:txEl>
                                              <p:pRg st="6" end="6"/>
                                            </p:txEl>
                                          </p:spTgt>
                                        </p:tgtEl>
                                        <p:attrNameLst>
                                          <p:attrName>style.visibility</p:attrName>
                                        </p:attrNameLst>
                                      </p:cBhvr>
                                      <p:to>
                                        <p:strVal val="visible"/>
                                      </p:to>
                                    </p:set>
                                    <p:animEffect transition="in" filter="dissolve">
                                      <p:cBhvr>
                                        <p:cTn id="46" dur="500"/>
                                        <p:tgtEl>
                                          <p:spTgt spid="17">
                                            <p:txEl>
                                              <p:pRg st="6" end="6"/>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17">
                                            <p:txEl>
                                              <p:pRg st="7" end="7"/>
                                            </p:txEl>
                                          </p:spTgt>
                                        </p:tgtEl>
                                        <p:attrNameLst>
                                          <p:attrName>style.visibility</p:attrName>
                                        </p:attrNameLst>
                                      </p:cBhvr>
                                      <p:to>
                                        <p:strVal val="visible"/>
                                      </p:to>
                                    </p:set>
                                    <p:animEffect transition="in" filter="dissolve">
                                      <p:cBhvr>
                                        <p:cTn id="49" dur="500"/>
                                        <p:tgtEl>
                                          <p:spTgt spid="17">
                                            <p:txEl>
                                              <p:pRg st="7" end="7"/>
                                            </p:txEl>
                                          </p:spTgt>
                                        </p:tgtEl>
                                      </p:cBhvr>
                                    </p:animEffect>
                                  </p:childTnLst>
                                </p:cTn>
                              </p:par>
                              <p:par>
                                <p:cTn id="50" presetID="9" presetClass="exit" presetSubtype="0" fill="hold" nodeType="withEffect">
                                  <p:stCondLst>
                                    <p:cond delay="0"/>
                                  </p:stCondLst>
                                  <p:childTnLst>
                                    <p:animEffect transition="out" filter="dissolve">
                                      <p:cBhvr>
                                        <p:cTn id="51" dur="500"/>
                                        <p:tgtEl>
                                          <p:spTgt spid="23"/>
                                        </p:tgtEl>
                                      </p:cBhvr>
                                    </p:animEffect>
                                    <p:set>
                                      <p:cBhvr>
                                        <p:cTn id="52" dur="1" fill="hold">
                                          <p:stCondLst>
                                            <p:cond delay="499"/>
                                          </p:stCondLst>
                                        </p:cTn>
                                        <p:tgtEl>
                                          <p:spTgt spid="23"/>
                                        </p:tgtEl>
                                        <p:attrNameLst>
                                          <p:attrName>style.visibility</p:attrName>
                                        </p:attrNameLst>
                                      </p:cBhvr>
                                      <p:to>
                                        <p:strVal val="hidden"/>
                                      </p:to>
                                    </p:set>
                                  </p:childTnLst>
                                </p:cTn>
                              </p:par>
                              <p:par>
                                <p:cTn id="53" presetID="9"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dissolv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17">
                                            <p:txEl>
                                              <p:pRg st="8" end="8"/>
                                            </p:txEl>
                                          </p:spTgt>
                                        </p:tgtEl>
                                        <p:attrNameLst>
                                          <p:attrName>style.visibility</p:attrName>
                                        </p:attrNameLst>
                                      </p:cBhvr>
                                      <p:to>
                                        <p:strVal val="visible"/>
                                      </p:to>
                                    </p:set>
                                    <p:animEffect transition="in" filter="dissolve">
                                      <p:cBhvr>
                                        <p:cTn id="60" dur="500"/>
                                        <p:tgtEl>
                                          <p:spTgt spid="17">
                                            <p:txEl>
                                              <p:pRg st="8" end="8"/>
                                            </p:txEl>
                                          </p:spTgt>
                                        </p:tgtEl>
                                      </p:cBhvr>
                                    </p:animEffect>
                                  </p:childTnLst>
                                </p:cTn>
                              </p:par>
                              <p:par>
                                <p:cTn id="61" presetID="9" presetClass="exit" presetSubtype="0" fill="hold" nodeType="withEffect">
                                  <p:stCondLst>
                                    <p:cond delay="0"/>
                                  </p:stCondLst>
                                  <p:childTnLst>
                                    <p:animEffect transition="out" filter="dissolve">
                                      <p:cBhvr>
                                        <p:cTn id="62" dur="500"/>
                                        <p:tgtEl>
                                          <p:spTgt spid="26"/>
                                        </p:tgtEl>
                                      </p:cBhvr>
                                    </p:animEffect>
                                    <p:set>
                                      <p:cBhvr>
                                        <p:cTn id="63" dur="1" fill="hold">
                                          <p:stCondLst>
                                            <p:cond delay="499"/>
                                          </p:stCondLst>
                                        </p:cTn>
                                        <p:tgtEl>
                                          <p:spTgt spid="26"/>
                                        </p:tgtEl>
                                        <p:attrNameLst>
                                          <p:attrName>style.visibility</p:attrName>
                                        </p:attrNameLst>
                                      </p:cBhvr>
                                      <p:to>
                                        <p:strVal val="hidden"/>
                                      </p:to>
                                    </p:set>
                                  </p:childTnLst>
                                </p:cTn>
                              </p:par>
                              <p:par>
                                <p:cTn id="64" presetID="9" presetClass="entr" presetSubtype="0" fill="hold"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dissolve">
                                      <p:cBhvr>
                                        <p:cTn id="6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Freeform 10">
            <a:extLst>
              <a:ext uri="{FF2B5EF4-FFF2-40B4-BE49-F238E27FC236}">
                <a16:creationId xmlns:a16="http://schemas.microsoft.com/office/drawing/2014/main" id="{236C8C34-AA0A-1747-BF1D-3CBFB21AC1F2}"/>
              </a:ext>
            </a:extLst>
          </p:cNvPr>
          <p:cNvSpPr>
            <a:spLocks/>
          </p:cNvSpPr>
          <p:nvPr/>
        </p:nvSpPr>
        <p:spPr bwMode="auto">
          <a:xfrm rot="10800000" flipH="1">
            <a:off x="10916607" y="1577038"/>
            <a:ext cx="450309" cy="4061761"/>
          </a:xfrm>
          <a:custGeom>
            <a:avLst/>
            <a:gdLst>
              <a:gd name="T0" fmla="*/ 2147483646 w 267"/>
              <a:gd name="T1" fmla="*/ 2147483646 h 1186"/>
              <a:gd name="T2" fmla="*/ 0 w 267"/>
              <a:gd name="T3" fmla="*/ 0 h 1186"/>
              <a:gd name="T4" fmla="*/ 0 w 267"/>
              <a:gd name="T5" fmla="*/ 2147483646 h 1186"/>
              <a:gd name="T6" fmla="*/ 2147483646 w 267"/>
              <a:gd name="T7" fmla="*/ 2147483646 h 1186"/>
              <a:gd name="T8" fmla="*/ 2147483646 w 267"/>
              <a:gd name="T9" fmla="*/ 2147483646 h 1186"/>
              <a:gd name="T10" fmla="*/ 0 60000 65536"/>
              <a:gd name="T11" fmla="*/ 0 60000 65536"/>
              <a:gd name="T12" fmla="*/ 0 60000 65536"/>
              <a:gd name="T13" fmla="*/ 0 60000 65536"/>
              <a:gd name="T14" fmla="*/ 0 60000 65536"/>
              <a:gd name="T15" fmla="*/ 0 w 267"/>
              <a:gd name="T16" fmla="*/ 0 h 1186"/>
              <a:gd name="T17" fmla="*/ 267 w 267"/>
              <a:gd name="T18" fmla="*/ 1186 h 1186"/>
              <a:gd name="connsiteX0" fmla="*/ 11593 w 11593"/>
              <a:gd name="connsiteY0" fmla="*/ 0 h 10109"/>
              <a:gd name="connsiteX1" fmla="*/ 0 w 11593"/>
              <a:gd name="connsiteY1" fmla="*/ 109 h 10109"/>
              <a:gd name="connsiteX2" fmla="*/ 0 w 11593"/>
              <a:gd name="connsiteY2" fmla="*/ 10109 h 10109"/>
              <a:gd name="connsiteX3" fmla="*/ 10000 w 11593"/>
              <a:gd name="connsiteY3" fmla="*/ 5606 h 10109"/>
              <a:gd name="connsiteX4" fmla="*/ 11593 w 11593"/>
              <a:gd name="connsiteY4" fmla="*/ 0 h 10109"/>
              <a:gd name="connsiteX0" fmla="*/ 11593 w 12080"/>
              <a:gd name="connsiteY0" fmla="*/ 0 h 10109"/>
              <a:gd name="connsiteX1" fmla="*/ 0 w 12080"/>
              <a:gd name="connsiteY1" fmla="*/ 109 h 10109"/>
              <a:gd name="connsiteX2" fmla="*/ 0 w 12080"/>
              <a:gd name="connsiteY2" fmla="*/ 10109 h 10109"/>
              <a:gd name="connsiteX3" fmla="*/ 12080 w 12080"/>
              <a:gd name="connsiteY3" fmla="*/ 1850 h 10109"/>
              <a:gd name="connsiteX4" fmla="*/ 11593 w 12080"/>
              <a:gd name="connsiteY4" fmla="*/ 0 h 10109"/>
              <a:gd name="connsiteX0" fmla="*/ 11593 w 12080"/>
              <a:gd name="connsiteY0" fmla="*/ 2239 h 12348"/>
              <a:gd name="connsiteX1" fmla="*/ 0 w 12080"/>
              <a:gd name="connsiteY1" fmla="*/ 0 h 12348"/>
              <a:gd name="connsiteX2" fmla="*/ 0 w 12080"/>
              <a:gd name="connsiteY2" fmla="*/ 12348 h 12348"/>
              <a:gd name="connsiteX3" fmla="*/ 12080 w 12080"/>
              <a:gd name="connsiteY3" fmla="*/ 4089 h 12348"/>
              <a:gd name="connsiteX4" fmla="*/ 11593 w 12080"/>
              <a:gd name="connsiteY4" fmla="*/ 2239 h 12348"/>
              <a:gd name="connsiteX0" fmla="*/ 12841 w 13328"/>
              <a:gd name="connsiteY0" fmla="*/ 10034 h 20143"/>
              <a:gd name="connsiteX1" fmla="*/ 0 w 13328"/>
              <a:gd name="connsiteY1" fmla="*/ 0 h 20143"/>
              <a:gd name="connsiteX2" fmla="*/ 1248 w 13328"/>
              <a:gd name="connsiteY2" fmla="*/ 20143 h 20143"/>
              <a:gd name="connsiteX3" fmla="*/ 13328 w 13328"/>
              <a:gd name="connsiteY3" fmla="*/ 11884 h 20143"/>
              <a:gd name="connsiteX4" fmla="*/ 12841 w 13328"/>
              <a:gd name="connsiteY4" fmla="*/ 10034 h 20143"/>
              <a:gd name="connsiteX0" fmla="*/ 12425 w 13328"/>
              <a:gd name="connsiteY0" fmla="*/ 0 h 21660"/>
              <a:gd name="connsiteX1" fmla="*/ 0 w 13328"/>
              <a:gd name="connsiteY1" fmla="*/ 1517 h 21660"/>
              <a:gd name="connsiteX2" fmla="*/ 1248 w 13328"/>
              <a:gd name="connsiteY2" fmla="*/ 21660 h 21660"/>
              <a:gd name="connsiteX3" fmla="*/ 13328 w 13328"/>
              <a:gd name="connsiteY3" fmla="*/ 13401 h 21660"/>
              <a:gd name="connsiteX4" fmla="*/ 12425 w 13328"/>
              <a:gd name="connsiteY4" fmla="*/ 0 h 21660"/>
              <a:gd name="connsiteX0" fmla="*/ 12425 w 12496"/>
              <a:gd name="connsiteY0" fmla="*/ 0 h 21660"/>
              <a:gd name="connsiteX1" fmla="*/ 0 w 12496"/>
              <a:gd name="connsiteY1" fmla="*/ 1517 h 21660"/>
              <a:gd name="connsiteX2" fmla="*/ 1248 w 12496"/>
              <a:gd name="connsiteY2" fmla="*/ 21660 h 21660"/>
              <a:gd name="connsiteX3" fmla="*/ 12496 w 12496"/>
              <a:gd name="connsiteY3" fmla="*/ 4855 h 21660"/>
              <a:gd name="connsiteX4" fmla="*/ 12425 w 12496"/>
              <a:gd name="connsiteY4" fmla="*/ 0 h 21660"/>
              <a:gd name="connsiteX0" fmla="*/ 12425 w 12496"/>
              <a:gd name="connsiteY0" fmla="*/ 0 h 21660"/>
              <a:gd name="connsiteX1" fmla="*/ 0 w 12496"/>
              <a:gd name="connsiteY1" fmla="*/ 1517 h 21660"/>
              <a:gd name="connsiteX2" fmla="*/ 1248 w 12496"/>
              <a:gd name="connsiteY2" fmla="*/ 21660 h 21660"/>
              <a:gd name="connsiteX3" fmla="*/ 12496 w 12496"/>
              <a:gd name="connsiteY3" fmla="*/ 4855 h 21660"/>
              <a:gd name="connsiteX4" fmla="*/ 12425 w 12496"/>
              <a:gd name="connsiteY4" fmla="*/ 0 h 21660"/>
              <a:gd name="connsiteX0" fmla="*/ 12425 w 12496"/>
              <a:gd name="connsiteY0" fmla="*/ 0 h 21660"/>
              <a:gd name="connsiteX1" fmla="*/ 0 w 12496"/>
              <a:gd name="connsiteY1" fmla="*/ 1517 h 21660"/>
              <a:gd name="connsiteX2" fmla="*/ 1248 w 12496"/>
              <a:gd name="connsiteY2" fmla="*/ 21660 h 21660"/>
              <a:gd name="connsiteX3" fmla="*/ 12496 w 12496"/>
              <a:gd name="connsiteY3" fmla="*/ 4855 h 21660"/>
              <a:gd name="connsiteX4" fmla="*/ 12425 w 12496"/>
              <a:gd name="connsiteY4" fmla="*/ 0 h 21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96" h="21660">
                <a:moveTo>
                  <a:pt x="12425" y="0"/>
                </a:moveTo>
                <a:lnTo>
                  <a:pt x="0" y="1517"/>
                </a:lnTo>
                <a:lnTo>
                  <a:pt x="1248" y="21660"/>
                </a:lnTo>
                <a:cubicBezTo>
                  <a:pt x="4581" y="12959"/>
                  <a:pt x="6667" y="10269"/>
                  <a:pt x="12496" y="4855"/>
                </a:cubicBezTo>
                <a:cubicBezTo>
                  <a:pt x="12472" y="3237"/>
                  <a:pt x="12449" y="1618"/>
                  <a:pt x="12425" y="0"/>
                </a:cubicBezTo>
                <a:close/>
              </a:path>
            </a:pathLst>
          </a:custGeom>
          <a:gradFill rotWithShape="1">
            <a:gsLst>
              <a:gs pos="0">
                <a:srgbClr val="3C6CDF"/>
              </a:gs>
              <a:gs pos="100000">
                <a:schemeClr val="bg1"/>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Services, Layering and Encapsulation</a:t>
            </a:r>
            <a:endParaRPr lang="en-US" sz="4400" dirty="0"/>
          </a:p>
        </p:txBody>
      </p:sp>
      <p:sp>
        <p:nvSpPr>
          <p:cNvPr id="13" name="Text Box 8">
            <a:extLst>
              <a:ext uri="{FF2B5EF4-FFF2-40B4-BE49-F238E27FC236}">
                <a16:creationId xmlns:a16="http://schemas.microsoft.com/office/drawing/2014/main" id="{10CAB5B1-70B7-184B-A16F-4239A3118B18}"/>
              </a:ext>
            </a:extLst>
          </p:cNvPr>
          <p:cNvSpPr txBox="1">
            <a:spLocks noChangeArrowheads="1"/>
          </p:cNvSpPr>
          <p:nvPr/>
        </p:nvSpPr>
        <p:spPr bwMode="auto">
          <a:xfrm>
            <a:off x="449705" y="5724388"/>
            <a:ext cx="1100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0" i="1" u="none" strike="noStrike" kern="1200" cap="none" spc="0" normalizeH="0" baseline="0" noProof="0" dirty="0">
                <a:ln>
                  <a:noFill/>
                </a:ln>
                <a:solidFill>
                  <a:srgbClr val="000099"/>
                </a:solidFill>
                <a:effectLst/>
                <a:uLnTx/>
                <a:uFillTx/>
                <a:latin typeface="Arial" panose="020B0604020202020204" pitchFamily="34" charset="0"/>
                <a:ea typeface="MS PGothic" panose="020B0600070205080204" pitchFamily="34" charset="-128"/>
                <a:cs typeface="Arial" panose="020B0604020202020204" pitchFamily="34" charset="0"/>
              </a:rPr>
              <a:t>source</a:t>
            </a:r>
          </a:p>
        </p:txBody>
      </p:sp>
      <p:sp>
        <p:nvSpPr>
          <p:cNvPr id="14" name="Freeform 10">
            <a:extLst>
              <a:ext uri="{FF2B5EF4-FFF2-40B4-BE49-F238E27FC236}">
                <a16:creationId xmlns:a16="http://schemas.microsoft.com/office/drawing/2014/main" id="{1C528DAB-CFD1-6943-9F41-1A6F334C3C75}"/>
              </a:ext>
            </a:extLst>
          </p:cNvPr>
          <p:cNvSpPr>
            <a:spLocks/>
          </p:cNvSpPr>
          <p:nvPr/>
        </p:nvSpPr>
        <p:spPr bwMode="auto">
          <a:xfrm rot="10800000">
            <a:off x="975630" y="1559549"/>
            <a:ext cx="450309" cy="4061761"/>
          </a:xfrm>
          <a:custGeom>
            <a:avLst/>
            <a:gdLst>
              <a:gd name="T0" fmla="*/ 2147483646 w 267"/>
              <a:gd name="T1" fmla="*/ 2147483646 h 1186"/>
              <a:gd name="T2" fmla="*/ 0 w 267"/>
              <a:gd name="T3" fmla="*/ 0 h 1186"/>
              <a:gd name="T4" fmla="*/ 0 w 267"/>
              <a:gd name="T5" fmla="*/ 2147483646 h 1186"/>
              <a:gd name="T6" fmla="*/ 2147483646 w 267"/>
              <a:gd name="T7" fmla="*/ 2147483646 h 1186"/>
              <a:gd name="T8" fmla="*/ 2147483646 w 267"/>
              <a:gd name="T9" fmla="*/ 2147483646 h 1186"/>
              <a:gd name="T10" fmla="*/ 0 60000 65536"/>
              <a:gd name="T11" fmla="*/ 0 60000 65536"/>
              <a:gd name="T12" fmla="*/ 0 60000 65536"/>
              <a:gd name="T13" fmla="*/ 0 60000 65536"/>
              <a:gd name="T14" fmla="*/ 0 60000 65536"/>
              <a:gd name="T15" fmla="*/ 0 w 267"/>
              <a:gd name="T16" fmla="*/ 0 h 1186"/>
              <a:gd name="T17" fmla="*/ 267 w 267"/>
              <a:gd name="T18" fmla="*/ 1186 h 1186"/>
              <a:gd name="connsiteX0" fmla="*/ 11593 w 11593"/>
              <a:gd name="connsiteY0" fmla="*/ 0 h 10109"/>
              <a:gd name="connsiteX1" fmla="*/ 0 w 11593"/>
              <a:gd name="connsiteY1" fmla="*/ 109 h 10109"/>
              <a:gd name="connsiteX2" fmla="*/ 0 w 11593"/>
              <a:gd name="connsiteY2" fmla="*/ 10109 h 10109"/>
              <a:gd name="connsiteX3" fmla="*/ 10000 w 11593"/>
              <a:gd name="connsiteY3" fmla="*/ 5606 h 10109"/>
              <a:gd name="connsiteX4" fmla="*/ 11593 w 11593"/>
              <a:gd name="connsiteY4" fmla="*/ 0 h 10109"/>
              <a:gd name="connsiteX0" fmla="*/ 11593 w 12080"/>
              <a:gd name="connsiteY0" fmla="*/ 0 h 10109"/>
              <a:gd name="connsiteX1" fmla="*/ 0 w 12080"/>
              <a:gd name="connsiteY1" fmla="*/ 109 h 10109"/>
              <a:gd name="connsiteX2" fmla="*/ 0 w 12080"/>
              <a:gd name="connsiteY2" fmla="*/ 10109 h 10109"/>
              <a:gd name="connsiteX3" fmla="*/ 12080 w 12080"/>
              <a:gd name="connsiteY3" fmla="*/ 1850 h 10109"/>
              <a:gd name="connsiteX4" fmla="*/ 11593 w 12080"/>
              <a:gd name="connsiteY4" fmla="*/ 0 h 10109"/>
              <a:gd name="connsiteX0" fmla="*/ 11593 w 12080"/>
              <a:gd name="connsiteY0" fmla="*/ 2239 h 12348"/>
              <a:gd name="connsiteX1" fmla="*/ 0 w 12080"/>
              <a:gd name="connsiteY1" fmla="*/ 0 h 12348"/>
              <a:gd name="connsiteX2" fmla="*/ 0 w 12080"/>
              <a:gd name="connsiteY2" fmla="*/ 12348 h 12348"/>
              <a:gd name="connsiteX3" fmla="*/ 12080 w 12080"/>
              <a:gd name="connsiteY3" fmla="*/ 4089 h 12348"/>
              <a:gd name="connsiteX4" fmla="*/ 11593 w 12080"/>
              <a:gd name="connsiteY4" fmla="*/ 2239 h 12348"/>
              <a:gd name="connsiteX0" fmla="*/ 12841 w 13328"/>
              <a:gd name="connsiteY0" fmla="*/ 10034 h 20143"/>
              <a:gd name="connsiteX1" fmla="*/ 0 w 13328"/>
              <a:gd name="connsiteY1" fmla="*/ 0 h 20143"/>
              <a:gd name="connsiteX2" fmla="*/ 1248 w 13328"/>
              <a:gd name="connsiteY2" fmla="*/ 20143 h 20143"/>
              <a:gd name="connsiteX3" fmla="*/ 13328 w 13328"/>
              <a:gd name="connsiteY3" fmla="*/ 11884 h 20143"/>
              <a:gd name="connsiteX4" fmla="*/ 12841 w 13328"/>
              <a:gd name="connsiteY4" fmla="*/ 10034 h 20143"/>
              <a:gd name="connsiteX0" fmla="*/ 12425 w 13328"/>
              <a:gd name="connsiteY0" fmla="*/ 0 h 21660"/>
              <a:gd name="connsiteX1" fmla="*/ 0 w 13328"/>
              <a:gd name="connsiteY1" fmla="*/ 1517 h 21660"/>
              <a:gd name="connsiteX2" fmla="*/ 1248 w 13328"/>
              <a:gd name="connsiteY2" fmla="*/ 21660 h 21660"/>
              <a:gd name="connsiteX3" fmla="*/ 13328 w 13328"/>
              <a:gd name="connsiteY3" fmla="*/ 13401 h 21660"/>
              <a:gd name="connsiteX4" fmla="*/ 12425 w 13328"/>
              <a:gd name="connsiteY4" fmla="*/ 0 h 21660"/>
              <a:gd name="connsiteX0" fmla="*/ 12425 w 12496"/>
              <a:gd name="connsiteY0" fmla="*/ 0 h 21660"/>
              <a:gd name="connsiteX1" fmla="*/ 0 w 12496"/>
              <a:gd name="connsiteY1" fmla="*/ 1517 h 21660"/>
              <a:gd name="connsiteX2" fmla="*/ 1248 w 12496"/>
              <a:gd name="connsiteY2" fmla="*/ 21660 h 21660"/>
              <a:gd name="connsiteX3" fmla="*/ 12496 w 12496"/>
              <a:gd name="connsiteY3" fmla="*/ 4855 h 21660"/>
              <a:gd name="connsiteX4" fmla="*/ 12425 w 12496"/>
              <a:gd name="connsiteY4" fmla="*/ 0 h 21660"/>
              <a:gd name="connsiteX0" fmla="*/ 12425 w 12496"/>
              <a:gd name="connsiteY0" fmla="*/ 0 h 21660"/>
              <a:gd name="connsiteX1" fmla="*/ 0 w 12496"/>
              <a:gd name="connsiteY1" fmla="*/ 1517 h 21660"/>
              <a:gd name="connsiteX2" fmla="*/ 1248 w 12496"/>
              <a:gd name="connsiteY2" fmla="*/ 21660 h 21660"/>
              <a:gd name="connsiteX3" fmla="*/ 12496 w 12496"/>
              <a:gd name="connsiteY3" fmla="*/ 4855 h 21660"/>
              <a:gd name="connsiteX4" fmla="*/ 12425 w 12496"/>
              <a:gd name="connsiteY4" fmla="*/ 0 h 21660"/>
              <a:gd name="connsiteX0" fmla="*/ 12425 w 12496"/>
              <a:gd name="connsiteY0" fmla="*/ 0 h 21660"/>
              <a:gd name="connsiteX1" fmla="*/ 0 w 12496"/>
              <a:gd name="connsiteY1" fmla="*/ 1517 h 21660"/>
              <a:gd name="connsiteX2" fmla="*/ 1248 w 12496"/>
              <a:gd name="connsiteY2" fmla="*/ 21660 h 21660"/>
              <a:gd name="connsiteX3" fmla="*/ 12496 w 12496"/>
              <a:gd name="connsiteY3" fmla="*/ 4855 h 21660"/>
              <a:gd name="connsiteX4" fmla="*/ 12425 w 12496"/>
              <a:gd name="connsiteY4" fmla="*/ 0 h 21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96" h="21660">
                <a:moveTo>
                  <a:pt x="12425" y="0"/>
                </a:moveTo>
                <a:lnTo>
                  <a:pt x="0" y="1517"/>
                </a:lnTo>
                <a:lnTo>
                  <a:pt x="1248" y="21660"/>
                </a:lnTo>
                <a:cubicBezTo>
                  <a:pt x="4581" y="12959"/>
                  <a:pt x="6667" y="10269"/>
                  <a:pt x="12496" y="4855"/>
                </a:cubicBezTo>
                <a:cubicBezTo>
                  <a:pt x="12472" y="3237"/>
                  <a:pt x="12449" y="1618"/>
                  <a:pt x="12425" y="0"/>
                </a:cubicBezTo>
                <a:close/>
              </a:path>
            </a:pathLst>
          </a:custGeom>
          <a:gradFill rotWithShape="1">
            <a:gsLst>
              <a:gs pos="0">
                <a:srgbClr val="3C6CDF"/>
              </a:gs>
              <a:gs pos="100000">
                <a:schemeClr val="bg1"/>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 name="Group 190">
            <a:extLst>
              <a:ext uri="{FF2B5EF4-FFF2-40B4-BE49-F238E27FC236}">
                <a16:creationId xmlns:a16="http://schemas.microsoft.com/office/drawing/2014/main" id="{8D7B8AF0-B984-FB44-AB9F-07CA253CEA38}"/>
              </a:ext>
            </a:extLst>
          </p:cNvPr>
          <p:cNvGrpSpPr>
            <a:grpSpLocks/>
          </p:cNvGrpSpPr>
          <p:nvPr/>
        </p:nvGrpSpPr>
        <p:grpSpPr bwMode="auto">
          <a:xfrm flipH="1">
            <a:off x="635446" y="5073984"/>
            <a:ext cx="803275" cy="771525"/>
            <a:chOff x="-44" y="1473"/>
            <a:chExt cx="981" cy="1105"/>
          </a:xfrm>
        </p:grpSpPr>
        <p:pic>
          <p:nvPicPr>
            <p:cNvPr id="25" name="Picture 191" descr="desktop_computer_stylized_medium">
              <a:extLst>
                <a:ext uri="{FF2B5EF4-FFF2-40B4-BE49-F238E27FC236}">
                  <a16:creationId xmlns:a16="http://schemas.microsoft.com/office/drawing/2014/main" id="{06D1D726-A569-254A-9E27-366DB8CF32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192">
              <a:extLst>
                <a:ext uri="{FF2B5EF4-FFF2-40B4-BE49-F238E27FC236}">
                  <a16:creationId xmlns:a16="http://schemas.microsoft.com/office/drawing/2014/main" id="{F5362B29-42A6-3F4A-A1AB-EFF56E7B7726}"/>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4" name="TextBox 143">
            <a:extLst>
              <a:ext uri="{FF2B5EF4-FFF2-40B4-BE49-F238E27FC236}">
                <a16:creationId xmlns:a16="http://schemas.microsoft.com/office/drawing/2014/main" id="{2CE37313-1E06-C945-A455-53ADE2AA5971}"/>
              </a:ext>
            </a:extLst>
          </p:cNvPr>
          <p:cNvSpPr txBox="1"/>
          <p:nvPr/>
        </p:nvSpPr>
        <p:spPr>
          <a:xfrm>
            <a:off x="3462727" y="3394795"/>
            <a:ext cx="5831174" cy="2086725"/>
          </a:xfrm>
          <a:prstGeom prst="rect">
            <a:avLst/>
          </a:prstGeom>
          <a:noFill/>
        </p:spPr>
        <p:txBody>
          <a:bodyPr wrap="square" rtlCol="0">
            <a:spAutoFit/>
          </a:bodyPr>
          <a:lstStyle/>
          <a:p>
            <a:pPr marL="295275" indent="-295275">
              <a:lnSpc>
                <a:spcPct val="90000"/>
              </a:lnSpc>
              <a:buClr>
                <a:srgbClr val="0000A3"/>
              </a:buClr>
              <a:buFont typeface="Wingdings" pitchFamily="2" charset="2"/>
              <a:buChar char="§"/>
            </a:pPr>
            <a:r>
              <a:rPr lang="en-US" sz="2400" dirty="0"/>
              <a:t>transport-layer protocol </a:t>
            </a:r>
            <a:r>
              <a:rPr lang="en-US" sz="2400" dirty="0">
                <a:solidFill>
                  <a:srgbClr val="0000A3"/>
                </a:solidFill>
              </a:rPr>
              <a:t>encapsulates</a:t>
            </a:r>
            <a:r>
              <a:rPr lang="en-US" sz="2400" dirty="0"/>
              <a:t> application-layer message, M, with </a:t>
            </a:r>
            <a:r>
              <a:rPr lang="en-US" sz="2400" i="1" dirty="0"/>
              <a:t>transport</a:t>
            </a:r>
            <a:r>
              <a:rPr lang="en-US" sz="2400" dirty="0"/>
              <a:t> layer-layer header H</a:t>
            </a:r>
            <a:r>
              <a:rPr lang="en-US" sz="2400" baseline="-25000" dirty="0"/>
              <a:t>t </a:t>
            </a:r>
            <a:r>
              <a:rPr lang="en-US" sz="2400" dirty="0"/>
              <a:t>to create a transport-layer </a:t>
            </a:r>
            <a:r>
              <a:rPr lang="en-US" sz="2400" dirty="0">
                <a:solidFill>
                  <a:srgbClr val="C00000"/>
                </a:solidFill>
              </a:rPr>
              <a:t>segment</a:t>
            </a:r>
            <a:endParaRPr lang="en-US" sz="2400" baseline="-25000" dirty="0">
              <a:solidFill>
                <a:srgbClr val="C00000"/>
              </a:solidFill>
            </a:endParaRPr>
          </a:p>
          <a:p>
            <a:pPr marL="574675" lvl="1" indent="-231775">
              <a:lnSpc>
                <a:spcPct val="90000"/>
              </a:lnSpc>
              <a:buClr>
                <a:srgbClr val="0000A3"/>
              </a:buClr>
              <a:buFont typeface="Arial" panose="020B0604020202020204" pitchFamily="34" charset="0"/>
              <a:buChar char="•"/>
            </a:pPr>
            <a:r>
              <a:rPr lang="en-US" sz="2400" dirty="0"/>
              <a:t>H</a:t>
            </a:r>
            <a:r>
              <a:rPr lang="en-US" sz="2400" baseline="-25000" dirty="0"/>
              <a:t>t </a:t>
            </a:r>
            <a:r>
              <a:rPr lang="en-US" sz="2400" dirty="0"/>
              <a:t> used by transport layer protocol to implement its service</a:t>
            </a:r>
            <a:endParaRPr lang="en-US" sz="2400" baseline="-25000" dirty="0"/>
          </a:p>
        </p:txBody>
      </p:sp>
      <p:grpSp>
        <p:nvGrpSpPr>
          <p:cNvPr id="212" name="Group 211">
            <a:extLst>
              <a:ext uri="{FF2B5EF4-FFF2-40B4-BE49-F238E27FC236}">
                <a16:creationId xmlns:a16="http://schemas.microsoft.com/office/drawing/2014/main" id="{BD0C4974-D689-414F-A2EB-9B1043F3314D}"/>
              </a:ext>
            </a:extLst>
          </p:cNvPr>
          <p:cNvGrpSpPr/>
          <p:nvPr/>
        </p:nvGrpSpPr>
        <p:grpSpPr>
          <a:xfrm>
            <a:off x="1334125" y="1421667"/>
            <a:ext cx="1765726" cy="4034752"/>
            <a:chOff x="1484027" y="1706480"/>
            <a:chExt cx="1765726" cy="4034752"/>
          </a:xfrm>
        </p:grpSpPr>
        <p:sp>
          <p:nvSpPr>
            <p:cNvPr id="11" name="Rectangle 24">
              <a:extLst>
                <a:ext uri="{FF2B5EF4-FFF2-40B4-BE49-F238E27FC236}">
                  <a16:creationId xmlns:a16="http://schemas.microsoft.com/office/drawing/2014/main" id="{ED8D52E4-C345-B842-A2E7-C8068B8E5CF4}"/>
                </a:ext>
              </a:extLst>
            </p:cNvPr>
            <p:cNvSpPr>
              <a:spLocks noChangeArrowheads="1"/>
            </p:cNvSpPr>
            <p:nvPr/>
          </p:nvSpPr>
          <p:spPr bwMode="auto">
            <a:xfrm>
              <a:off x="1528997" y="1870247"/>
              <a:ext cx="1648917" cy="3870985"/>
            </a:xfrm>
            <a:prstGeom prst="rect">
              <a:avLst/>
            </a:prstGeom>
            <a:solidFill>
              <a:schemeClr val="bg1"/>
            </a:solidFill>
            <a:ln w="28575">
              <a:solidFill>
                <a:schemeClr val="tx1"/>
              </a:solidFill>
              <a:miter lim="800000"/>
              <a:headEnd/>
              <a:tailEnd/>
            </a:ln>
            <a:effectLst>
              <a:outerShdw blurRad="76200" dist="38100" dir="18900000" sx="101000" sy="101000" algn="bl" rotWithShape="0">
                <a:prstClr val="black">
                  <a:alpha val="40000"/>
                </a:prstClr>
              </a:outerShdw>
            </a:effec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2" name="Text Box 26">
              <a:extLst>
                <a:ext uri="{FF2B5EF4-FFF2-40B4-BE49-F238E27FC236}">
                  <a16:creationId xmlns:a16="http://schemas.microsoft.com/office/drawing/2014/main" id="{A5089E2D-0B1B-544A-82BC-F28ED3191A4E}"/>
                </a:ext>
              </a:extLst>
            </p:cNvPr>
            <p:cNvSpPr txBox="1">
              <a:spLocks noChangeArrowheads="1"/>
            </p:cNvSpPr>
            <p:nvPr/>
          </p:nvSpPr>
          <p:spPr bwMode="auto">
            <a:xfrm>
              <a:off x="1484027" y="1706480"/>
              <a:ext cx="1765726" cy="4033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application</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transport</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network</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link</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physical</a:t>
              </a:r>
              <a:endParaRPr kumimoji="0" lang="en-US" altLang="en-US" sz="18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endParaRPr>
            </a:p>
          </p:txBody>
        </p:sp>
        <p:cxnSp>
          <p:nvCxnSpPr>
            <p:cNvPr id="117" name="Straight Connector 116">
              <a:extLst>
                <a:ext uri="{FF2B5EF4-FFF2-40B4-BE49-F238E27FC236}">
                  <a16:creationId xmlns:a16="http://schemas.microsoft.com/office/drawing/2014/main" id="{B3EBBB35-9D82-7C43-B882-52ED90AE3A71}"/>
                </a:ext>
              </a:extLst>
            </p:cNvPr>
            <p:cNvCxnSpPr>
              <a:cxnSpLocks/>
            </p:cNvCxnSpPr>
            <p:nvPr/>
          </p:nvCxnSpPr>
          <p:spPr>
            <a:xfrm>
              <a:off x="1534432" y="2675745"/>
              <a:ext cx="16434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EA7353-AEFA-934F-93DE-A8D55DF75658}"/>
                </a:ext>
              </a:extLst>
            </p:cNvPr>
            <p:cNvCxnSpPr>
              <a:cxnSpLocks/>
            </p:cNvCxnSpPr>
            <p:nvPr/>
          </p:nvCxnSpPr>
          <p:spPr>
            <a:xfrm>
              <a:off x="1506952" y="3472722"/>
              <a:ext cx="16559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840242E3-3BEB-D543-B881-84EB2D13BD66}"/>
                </a:ext>
              </a:extLst>
            </p:cNvPr>
            <p:cNvCxnSpPr>
              <a:cxnSpLocks/>
            </p:cNvCxnSpPr>
            <p:nvPr/>
          </p:nvCxnSpPr>
          <p:spPr>
            <a:xfrm>
              <a:off x="1509450" y="4209737"/>
              <a:ext cx="16684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C27D746-0691-6F47-9E9D-1D63DF11D081}"/>
                </a:ext>
              </a:extLst>
            </p:cNvPr>
            <p:cNvCxnSpPr>
              <a:cxnSpLocks/>
            </p:cNvCxnSpPr>
            <p:nvPr/>
          </p:nvCxnSpPr>
          <p:spPr>
            <a:xfrm>
              <a:off x="1511947" y="4991726"/>
              <a:ext cx="16509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7" name="Group 950">
            <a:extLst>
              <a:ext uri="{FF2B5EF4-FFF2-40B4-BE49-F238E27FC236}">
                <a16:creationId xmlns:a16="http://schemas.microsoft.com/office/drawing/2014/main" id="{044873AD-74A5-8A44-846B-EC5D0FBC82D7}"/>
              </a:ext>
            </a:extLst>
          </p:cNvPr>
          <p:cNvGrpSpPr>
            <a:grpSpLocks/>
          </p:cNvGrpSpPr>
          <p:nvPr/>
        </p:nvGrpSpPr>
        <p:grpSpPr bwMode="auto">
          <a:xfrm>
            <a:off x="11107713" y="4961744"/>
            <a:ext cx="374754" cy="833726"/>
            <a:chOff x="4140" y="429"/>
            <a:chExt cx="1425" cy="2396"/>
          </a:xfrm>
        </p:grpSpPr>
        <p:sp>
          <p:nvSpPr>
            <p:cNvPr id="168" name="Freeform 951">
              <a:extLst>
                <a:ext uri="{FF2B5EF4-FFF2-40B4-BE49-F238E27FC236}">
                  <a16:creationId xmlns:a16="http://schemas.microsoft.com/office/drawing/2014/main" id="{EEDE4156-8281-D847-9240-9DE98999091B}"/>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9" name="Rectangle 952">
              <a:extLst>
                <a:ext uri="{FF2B5EF4-FFF2-40B4-BE49-F238E27FC236}">
                  <a16:creationId xmlns:a16="http://schemas.microsoft.com/office/drawing/2014/main" id="{22E8340D-B5D1-3C48-A062-4F70248D103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70" name="Freeform 953">
              <a:extLst>
                <a:ext uri="{FF2B5EF4-FFF2-40B4-BE49-F238E27FC236}">
                  <a16:creationId xmlns:a16="http://schemas.microsoft.com/office/drawing/2014/main" id="{29109B86-1ABF-F647-8516-2AAE154A9E83}"/>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1" name="Freeform 954">
              <a:extLst>
                <a:ext uri="{FF2B5EF4-FFF2-40B4-BE49-F238E27FC236}">
                  <a16:creationId xmlns:a16="http://schemas.microsoft.com/office/drawing/2014/main" id="{9F93569F-8FC8-7C4E-9F95-B14647D2DB8C}"/>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2" name="Rectangle 955">
              <a:extLst>
                <a:ext uri="{FF2B5EF4-FFF2-40B4-BE49-F238E27FC236}">
                  <a16:creationId xmlns:a16="http://schemas.microsoft.com/office/drawing/2014/main" id="{8E5BC3B8-E87D-9F47-A6F6-AD8B57BC21E6}"/>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73" name="Group 956">
              <a:extLst>
                <a:ext uri="{FF2B5EF4-FFF2-40B4-BE49-F238E27FC236}">
                  <a16:creationId xmlns:a16="http://schemas.microsoft.com/office/drawing/2014/main" id="{1694DE96-689D-9540-964A-22F06F6D940F}"/>
                </a:ext>
              </a:extLst>
            </p:cNvPr>
            <p:cNvGrpSpPr>
              <a:grpSpLocks/>
            </p:cNvGrpSpPr>
            <p:nvPr/>
          </p:nvGrpSpPr>
          <p:grpSpPr bwMode="auto">
            <a:xfrm>
              <a:off x="4749" y="668"/>
              <a:ext cx="581" cy="145"/>
              <a:chOff x="614" y="2568"/>
              <a:chExt cx="725" cy="139"/>
            </a:xfrm>
          </p:grpSpPr>
          <p:sp>
            <p:nvSpPr>
              <p:cNvPr id="198" name="AutoShape 957">
                <a:extLst>
                  <a:ext uri="{FF2B5EF4-FFF2-40B4-BE49-F238E27FC236}">
                    <a16:creationId xmlns:a16="http://schemas.microsoft.com/office/drawing/2014/main" id="{435DFCEB-F2FD-7B44-93DA-9204E2E311E1}"/>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9" name="AutoShape 958">
                <a:extLst>
                  <a:ext uri="{FF2B5EF4-FFF2-40B4-BE49-F238E27FC236}">
                    <a16:creationId xmlns:a16="http://schemas.microsoft.com/office/drawing/2014/main" id="{521647D7-4114-1146-9C5A-F1DB4FEC81A9}"/>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74" name="Rectangle 959">
              <a:extLst>
                <a:ext uri="{FF2B5EF4-FFF2-40B4-BE49-F238E27FC236}">
                  <a16:creationId xmlns:a16="http://schemas.microsoft.com/office/drawing/2014/main" id="{3A0D9FD6-DBAC-4B49-A55F-167642D66FA7}"/>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75" name="Group 960">
              <a:extLst>
                <a:ext uri="{FF2B5EF4-FFF2-40B4-BE49-F238E27FC236}">
                  <a16:creationId xmlns:a16="http://schemas.microsoft.com/office/drawing/2014/main" id="{3CFA0950-BC76-3949-8726-38646B18FD5C}"/>
                </a:ext>
              </a:extLst>
            </p:cNvPr>
            <p:cNvGrpSpPr>
              <a:grpSpLocks/>
            </p:cNvGrpSpPr>
            <p:nvPr/>
          </p:nvGrpSpPr>
          <p:grpSpPr bwMode="auto">
            <a:xfrm>
              <a:off x="4747" y="994"/>
              <a:ext cx="581" cy="134"/>
              <a:chOff x="614" y="2568"/>
              <a:chExt cx="725" cy="139"/>
            </a:xfrm>
          </p:grpSpPr>
          <p:sp>
            <p:nvSpPr>
              <p:cNvPr id="196" name="AutoShape 961">
                <a:extLst>
                  <a:ext uri="{FF2B5EF4-FFF2-40B4-BE49-F238E27FC236}">
                    <a16:creationId xmlns:a16="http://schemas.microsoft.com/office/drawing/2014/main" id="{67127BA7-9D0A-2443-9190-C56C02906F6A}"/>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7" name="AutoShape 962">
                <a:extLst>
                  <a:ext uri="{FF2B5EF4-FFF2-40B4-BE49-F238E27FC236}">
                    <a16:creationId xmlns:a16="http://schemas.microsoft.com/office/drawing/2014/main" id="{2C9F8790-3076-4541-A56A-E9305DCB0988}"/>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76" name="Rectangle 963">
              <a:extLst>
                <a:ext uri="{FF2B5EF4-FFF2-40B4-BE49-F238E27FC236}">
                  <a16:creationId xmlns:a16="http://schemas.microsoft.com/office/drawing/2014/main" id="{4DE6A147-5BC7-FF41-B7AC-2BA9913BB098}"/>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77" name="Rectangle 964">
              <a:extLst>
                <a:ext uri="{FF2B5EF4-FFF2-40B4-BE49-F238E27FC236}">
                  <a16:creationId xmlns:a16="http://schemas.microsoft.com/office/drawing/2014/main" id="{53ECF0A1-6175-BE45-A32A-233E1942C8EC}"/>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78" name="Group 965">
              <a:extLst>
                <a:ext uri="{FF2B5EF4-FFF2-40B4-BE49-F238E27FC236}">
                  <a16:creationId xmlns:a16="http://schemas.microsoft.com/office/drawing/2014/main" id="{16810F93-1596-884B-B639-A3868A5CD4D8}"/>
                </a:ext>
              </a:extLst>
            </p:cNvPr>
            <p:cNvGrpSpPr>
              <a:grpSpLocks/>
            </p:cNvGrpSpPr>
            <p:nvPr/>
          </p:nvGrpSpPr>
          <p:grpSpPr bwMode="auto">
            <a:xfrm>
              <a:off x="4735" y="1627"/>
              <a:ext cx="582" cy="151"/>
              <a:chOff x="614" y="2568"/>
              <a:chExt cx="725" cy="139"/>
            </a:xfrm>
          </p:grpSpPr>
          <p:sp>
            <p:nvSpPr>
              <p:cNvPr id="194" name="AutoShape 966">
                <a:extLst>
                  <a:ext uri="{FF2B5EF4-FFF2-40B4-BE49-F238E27FC236}">
                    <a16:creationId xmlns:a16="http://schemas.microsoft.com/office/drawing/2014/main" id="{84EC0348-3D46-9445-B43C-6DC8DB392F68}"/>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5" name="AutoShape 967">
                <a:extLst>
                  <a:ext uri="{FF2B5EF4-FFF2-40B4-BE49-F238E27FC236}">
                    <a16:creationId xmlns:a16="http://schemas.microsoft.com/office/drawing/2014/main" id="{23A1F6B3-9F2D-5E41-8602-67921ABB12D8}"/>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79" name="Freeform 968">
              <a:extLst>
                <a:ext uri="{FF2B5EF4-FFF2-40B4-BE49-F238E27FC236}">
                  <a16:creationId xmlns:a16="http://schemas.microsoft.com/office/drawing/2014/main" id="{8FD6AEB5-BE60-044C-B32D-B433B740036B}"/>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80" name="Group 969">
              <a:extLst>
                <a:ext uri="{FF2B5EF4-FFF2-40B4-BE49-F238E27FC236}">
                  <a16:creationId xmlns:a16="http://schemas.microsoft.com/office/drawing/2014/main" id="{30895737-AC01-6342-BADB-B3B3BFE7FC46}"/>
                </a:ext>
              </a:extLst>
            </p:cNvPr>
            <p:cNvGrpSpPr>
              <a:grpSpLocks/>
            </p:cNvGrpSpPr>
            <p:nvPr/>
          </p:nvGrpSpPr>
          <p:grpSpPr bwMode="auto">
            <a:xfrm>
              <a:off x="4739" y="1327"/>
              <a:ext cx="582" cy="139"/>
              <a:chOff x="614" y="2568"/>
              <a:chExt cx="725" cy="139"/>
            </a:xfrm>
          </p:grpSpPr>
          <p:sp>
            <p:nvSpPr>
              <p:cNvPr id="192" name="AutoShape 970">
                <a:extLst>
                  <a:ext uri="{FF2B5EF4-FFF2-40B4-BE49-F238E27FC236}">
                    <a16:creationId xmlns:a16="http://schemas.microsoft.com/office/drawing/2014/main" id="{2D690E63-3733-8E4E-B8F8-19245FF772BA}"/>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3" name="AutoShape 971">
                <a:extLst>
                  <a:ext uri="{FF2B5EF4-FFF2-40B4-BE49-F238E27FC236}">
                    <a16:creationId xmlns:a16="http://schemas.microsoft.com/office/drawing/2014/main" id="{9CE827B0-221F-ED4A-A36B-E1EEFE27B7BF}"/>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81" name="Rectangle 972">
              <a:extLst>
                <a:ext uri="{FF2B5EF4-FFF2-40B4-BE49-F238E27FC236}">
                  <a16:creationId xmlns:a16="http://schemas.microsoft.com/office/drawing/2014/main" id="{6DA44079-B2D7-9244-A5E0-9DF13556EBC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2" name="Freeform 973">
              <a:extLst>
                <a:ext uri="{FF2B5EF4-FFF2-40B4-BE49-F238E27FC236}">
                  <a16:creationId xmlns:a16="http://schemas.microsoft.com/office/drawing/2014/main" id="{E808BD44-A307-394D-8965-070EF3F8652F}"/>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3" name="Freeform 974">
              <a:extLst>
                <a:ext uri="{FF2B5EF4-FFF2-40B4-BE49-F238E27FC236}">
                  <a16:creationId xmlns:a16="http://schemas.microsoft.com/office/drawing/2014/main" id="{327FF4BF-3914-2143-83C7-C816B3E0AC30}"/>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4" name="Oval 975">
              <a:extLst>
                <a:ext uri="{FF2B5EF4-FFF2-40B4-BE49-F238E27FC236}">
                  <a16:creationId xmlns:a16="http://schemas.microsoft.com/office/drawing/2014/main" id="{09C51570-A4D3-D24C-A492-3811DD957CD4}"/>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5" name="Freeform 976">
              <a:extLst>
                <a:ext uri="{FF2B5EF4-FFF2-40B4-BE49-F238E27FC236}">
                  <a16:creationId xmlns:a16="http://schemas.microsoft.com/office/drawing/2014/main" id="{BC2853B5-A39B-5A40-97DF-5ADB471224B2}"/>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6" name="AutoShape 977">
              <a:extLst>
                <a:ext uri="{FF2B5EF4-FFF2-40B4-BE49-F238E27FC236}">
                  <a16:creationId xmlns:a16="http://schemas.microsoft.com/office/drawing/2014/main" id="{7928EDBA-57E1-B441-B1AF-CC0D62B2B5B0}"/>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7" name="AutoShape 978">
              <a:extLst>
                <a:ext uri="{FF2B5EF4-FFF2-40B4-BE49-F238E27FC236}">
                  <a16:creationId xmlns:a16="http://schemas.microsoft.com/office/drawing/2014/main" id="{CC70E1A7-AAEC-6440-86AC-73ECE22D7AB6}"/>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8" name="Oval 979">
              <a:extLst>
                <a:ext uri="{FF2B5EF4-FFF2-40B4-BE49-F238E27FC236}">
                  <a16:creationId xmlns:a16="http://schemas.microsoft.com/office/drawing/2014/main" id="{2F7E7C91-0257-D84D-8AD1-4A152C818F8E}"/>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9" name="Oval 980">
              <a:extLst>
                <a:ext uri="{FF2B5EF4-FFF2-40B4-BE49-F238E27FC236}">
                  <a16:creationId xmlns:a16="http://schemas.microsoft.com/office/drawing/2014/main" id="{6AE127C2-D583-E74D-8B39-05EEBEBE2393}"/>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0" name="Oval 981">
              <a:extLst>
                <a:ext uri="{FF2B5EF4-FFF2-40B4-BE49-F238E27FC236}">
                  <a16:creationId xmlns:a16="http://schemas.microsoft.com/office/drawing/2014/main" id="{0EDFA963-70E6-2E42-AAFE-E2F9BD64631D}"/>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1" name="Rectangle 982">
              <a:extLst>
                <a:ext uri="{FF2B5EF4-FFF2-40B4-BE49-F238E27FC236}">
                  <a16:creationId xmlns:a16="http://schemas.microsoft.com/office/drawing/2014/main" id="{27A6382E-A13F-A248-84BF-E9DBD71EE18A}"/>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06" name="Text Box 8">
            <a:extLst>
              <a:ext uri="{FF2B5EF4-FFF2-40B4-BE49-F238E27FC236}">
                <a16:creationId xmlns:a16="http://schemas.microsoft.com/office/drawing/2014/main" id="{6066254D-E62E-B446-8950-17FDF2A183D7}"/>
              </a:ext>
            </a:extLst>
          </p:cNvPr>
          <p:cNvSpPr txBox="1">
            <a:spLocks noChangeArrowheads="1"/>
          </p:cNvSpPr>
          <p:nvPr/>
        </p:nvSpPr>
        <p:spPr bwMode="auto">
          <a:xfrm>
            <a:off x="10216734" y="5716780"/>
            <a:ext cx="16754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sz="2400" i="1" dirty="0">
                <a:solidFill>
                  <a:srgbClr val="000099"/>
                </a:solidFill>
                <a:latin typeface="Arial" panose="020B0604020202020204" pitchFamily="34" charset="0"/>
              </a:rPr>
              <a:t>destination</a:t>
            </a:r>
            <a:endParaRPr kumimoji="0" lang="en-US" altLang="en-US" sz="2400" b="0" i="1" u="none" strike="noStrike" kern="1200" cap="none" spc="0" normalizeH="0" baseline="0" noProof="0" dirty="0">
              <a:ln>
                <a:noFill/>
              </a:ln>
              <a:solidFill>
                <a:srgbClr val="000099"/>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213" name="Group 212">
            <a:extLst>
              <a:ext uri="{FF2B5EF4-FFF2-40B4-BE49-F238E27FC236}">
                <a16:creationId xmlns:a16="http://schemas.microsoft.com/office/drawing/2014/main" id="{94888FAE-136F-094E-BF2A-11D94A17BB7F}"/>
              </a:ext>
            </a:extLst>
          </p:cNvPr>
          <p:cNvGrpSpPr/>
          <p:nvPr/>
        </p:nvGrpSpPr>
        <p:grpSpPr>
          <a:xfrm>
            <a:off x="9221450" y="1413548"/>
            <a:ext cx="1765726" cy="4034752"/>
            <a:chOff x="1484027" y="1706480"/>
            <a:chExt cx="1765726" cy="4034752"/>
          </a:xfrm>
        </p:grpSpPr>
        <p:sp>
          <p:nvSpPr>
            <p:cNvPr id="214" name="Rectangle 24">
              <a:extLst>
                <a:ext uri="{FF2B5EF4-FFF2-40B4-BE49-F238E27FC236}">
                  <a16:creationId xmlns:a16="http://schemas.microsoft.com/office/drawing/2014/main" id="{FA7A7264-CB0E-4442-BA92-F16F6E6EF1F5}"/>
                </a:ext>
              </a:extLst>
            </p:cNvPr>
            <p:cNvSpPr>
              <a:spLocks noChangeArrowheads="1"/>
            </p:cNvSpPr>
            <p:nvPr/>
          </p:nvSpPr>
          <p:spPr bwMode="auto">
            <a:xfrm>
              <a:off x="1528997" y="1870247"/>
              <a:ext cx="1648917" cy="3870985"/>
            </a:xfrm>
            <a:prstGeom prst="rect">
              <a:avLst/>
            </a:prstGeom>
            <a:solidFill>
              <a:schemeClr val="bg1"/>
            </a:solidFill>
            <a:ln w="28575">
              <a:solidFill>
                <a:schemeClr val="tx1"/>
              </a:solidFill>
              <a:miter lim="800000"/>
              <a:headEnd/>
              <a:tailEnd/>
            </a:ln>
            <a:effectLst>
              <a:outerShdw blurRad="76200" dist="38100" dir="18900000" sx="101000" sy="101000" algn="bl" rotWithShape="0">
                <a:prstClr val="black">
                  <a:alpha val="40000"/>
                </a:prstClr>
              </a:outerShdw>
            </a:effec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15" name="Text Box 26">
              <a:extLst>
                <a:ext uri="{FF2B5EF4-FFF2-40B4-BE49-F238E27FC236}">
                  <a16:creationId xmlns:a16="http://schemas.microsoft.com/office/drawing/2014/main" id="{D54F6320-1E23-E649-BFED-E007672E7AB0}"/>
                </a:ext>
              </a:extLst>
            </p:cNvPr>
            <p:cNvSpPr txBox="1">
              <a:spLocks noChangeArrowheads="1"/>
            </p:cNvSpPr>
            <p:nvPr/>
          </p:nvSpPr>
          <p:spPr bwMode="auto">
            <a:xfrm>
              <a:off x="1484027" y="1706480"/>
              <a:ext cx="1765726" cy="4033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application</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transport</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network</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link</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physical</a:t>
              </a:r>
              <a:endParaRPr kumimoji="0" lang="en-US" altLang="en-US" sz="18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endParaRPr>
            </a:p>
          </p:txBody>
        </p:sp>
        <p:cxnSp>
          <p:nvCxnSpPr>
            <p:cNvPr id="216" name="Straight Connector 215">
              <a:extLst>
                <a:ext uri="{FF2B5EF4-FFF2-40B4-BE49-F238E27FC236}">
                  <a16:creationId xmlns:a16="http://schemas.microsoft.com/office/drawing/2014/main" id="{3F2C66BF-55D8-0549-A9DA-934202F38DD5}"/>
                </a:ext>
              </a:extLst>
            </p:cNvPr>
            <p:cNvCxnSpPr>
              <a:cxnSpLocks/>
            </p:cNvCxnSpPr>
            <p:nvPr/>
          </p:nvCxnSpPr>
          <p:spPr>
            <a:xfrm>
              <a:off x="1534432" y="2675745"/>
              <a:ext cx="16434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CA370408-C974-CD4A-8EF6-0AEC3924D4ED}"/>
                </a:ext>
              </a:extLst>
            </p:cNvPr>
            <p:cNvCxnSpPr>
              <a:cxnSpLocks/>
            </p:cNvCxnSpPr>
            <p:nvPr/>
          </p:nvCxnSpPr>
          <p:spPr>
            <a:xfrm>
              <a:off x="1506952" y="3472722"/>
              <a:ext cx="16559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5A7BF2B3-45B8-414A-8B63-2480CF8FA113}"/>
                </a:ext>
              </a:extLst>
            </p:cNvPr>
            <p:cNvCxnSpPr>
              <a:cxnSpLocks/>
            </p:cNvCxnSpPr>
            <p:nvPr/>
          </p:nvCxnSpPr>
          <p:spPr>
            <a:xfrm>
              <a:off x="1509450" y="4209737"/>
              <a:ext cx="16684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9A1FEA61-81C7-C449-880B-15A8ACAF5500}"/>
                </a:ext>
              </a:extLst>
            </p:cNvPr>
            <p:cNvCxnSpPr>
              <a:cxnSpLocks/>
            </p:cNvCxnSpPr>
            <p:nvPr/>
          </p:nvCxnSpPr>
          <p:spPr>
            <a:xfrm>
              <a:off x="1511947" y="4991726"/>
              <a:ext cx="16509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0204AF74-1396-104A-87D1-95A4614EA10A}"/>
              </a:ext>
            </a:extLst>
          </p:cNvPr>
          <p:cNvGrpSpPr/>
          <p:nvPr/>
        </p:nvGrpSpPr>
        <p:grpSpPr>
          <a:xfrm>
            <a:off x="3211642" y="2368401"/>
            <a:ext cx="5768716" cy="914472"/>
            <a:chOff x="3211642" y="2368401"/>
            <a:chExt cx="5768716" cy="914472"/>
          </a:xfrm>
        </p:grpSpPr>
        <p:cxnSp>
          <p:nvCxnSpPr>
            <p:cNvPr id="78" name="Straight Arrow Connector 77">
              <a:extLst>
                <a:ext uri="{FF2B5EF4-FFF2-40B4-BE49-F238E27FC236}">
                  <a16:creationId xmlns:a16="http://schemas.microsoft.com/office/drawing/2014/main" id="{44026509-71C6-2A41-AD9B-DEF9BBBA327C}"/>
                </a:ext>
              </a:extLst>
            </p:cNvPr>
            <p:cNvCxnSpPr>
              <a:cxnSpLocks/>
            </p:cNvCxnSpPr>
            <p:nvPr/>
          </p:nvCxnSpPr>
          <p:spPr>
            <a:xfrm>
              <a:off x="3211642" y="2610788"/>
              <a:ext cx="565129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EF3F96C4-7C44-5A46-A288-AFF998E8C12A}"/>
                </a:ext>
              </a:extLst>
            </p:cNvPr>
            <p:cNvSpPr txBox="1"/>
            <p:nvPr/>
          </p:nvSpPr>
          <p:spPr>
            <a:xfrm>
              <a:off x="3359490" y="2717590"/>
              <a:ext cx="5620868" cy="565283"/>
            </a:xfrm>
            <a:prstGeom prst="rect">
              <a:avLst/>
            </a:prstGeom>
            <a:noFill/>
          </p:spPr>
          <p:txBody>
            <a:bodyPr wrap="square" rtlCol="0">
              <a:spAutoFit/>
            </a:bodyPr>
            <a:lstStyle/>
            <a:p>
              <a:pPr algn="ctr">
                <a:lnSpc>
                  <a:spcPct val="85000"/>
                </a:lnSpc>
              </a:pPr>
              <a:r>
                <a:rPr lang="en-US" dirty="0">
                  <a:solidFill>
                    <a:srgbClr val="C00000"/>
                  </a:solidFill>
                </a:rPr>
                <a:t>Transport-layer </a:t>
              </a:r>
              <a:r>
                <a:rPr lang="en-US" dirty="0"/>
                <a:t>protocol transfers M (e.g., reliably) from one </a:t>
              </a:r>
              <a:r>
                <a:rPr lang="en-US" i="1" dirty="0"/>
                <a:t>process</a:t>
              </a:r>
              <a:r>
                <a:rPr lang="en-US" dirty="0"/>
                <a:t> to another, using services of network layer</a:t>
              </a:r>
            </a:p>
          </p:txBody>
        </p:sp>
        <p:sp>
          <p:nvSpPr>
            <p:cNvPr id="80" name="Rectangle 79">
              <a:extLst>
                <a:ext uri="{FF2B5EF4-FFF2-40B4-BE49-F238E27FC236}">
                  <a16:creationId xmlns:a16="http://schemas.microsoft.com/office/drawing/2014/main" id="{7BCE6F83-E984-0A47-ACF6-560550DA22AC}"/>
                </a:ext>
              </a:extLst>
            </p:cNvPr>
            <p:cNvSpPr/>
            <p:nvPr/>
          </p:nvSpPr>
          <p:spPr>
            <a:xfrm>
              <a:off x="5584583" y="2368401"/>
              <a:ext cx="971760" cy="389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1" name="Group 185">
              <a:extLst>
                <a:ext uri="{FF2B5EF4-FFF2-40B4-BE49-F238E27FC236}">
                  <a16:creationId xmlns:a16="http://schemas.microsoft.com/office/drawing/2014/main" id="{BBEFAA32-01D5-174D-A563-219B7E938E65}"/>
                </a:ext>
              </a:extLst>
            </p:cNvPr>
            <p:cNvGrpSpPr>
              <a:grpSpLocks/>
            </p:cNvGrpSpPr>
            <p:nvPr/>
          </p:nvGrpSpPr>
          <p:grpSpPr bwMode="auto">
            <a:xfrm>
              <a:off x="5690803" y="2434313"/>
              <a:ext cx="908050" cy="301625"/>
              <a:chOff x="1848" y="2046"/>
              <a:chExt cx="572" cy="190"/>
            </a:xfrm>
          </p:grpSpPr>
          <p:grpSp>
            <p:nvGrpSpPr>
              <p:cNvPr id="82" name="Group 179">
                <a:extLst>
                  <a:ext uri="{FF2B5EF4-FFF2-40B4-BE49-F238E27FC236}">
                    <a16:creationId xmlns:a16="http://schemas.microsoft.com/office/drawing/2014/main" id="{2F1E9753-461B-724C-ACD8-92A06085DCFF}"/>
                  </a:ext>
                </a:extLst>
              </p:cNvPr>
              <p:cNvGrpSpPr>
                <a:grpSpLocks/>
              </p:cNvGrpSpPr>
              <p:nvPr/>
            </p:nvGrpSpPr>
            <p:grpSpPr bwMode="auto">
              <a:xfrm>
                <a:off x="1848" y="2047"/>
                <a:ext cx="187" cy="184"/>
                <a:chOff x="1959" y="2058"/>
                <a:chExt cx="187" cy="184"/>
              </a:xfrm>
            </p:grpSpPr>
            <p:sp>
              <p:nvSpPr>
                <p:cNvPr id="86" name="Rectangle 180">
                  <a:extLst>
                    <a:ext uri="{FF2B5EF4-FFF2-40B4-BE49-F238E27FC236}">
                      <a16:creationId xmlns:a16="http://schemas.microsoft.com/office/drawing/2014/main" id="{458B0BF5-90AD-E548-AAB1-86D4685BA81E}"/>
                    </a:ext>
                  </a:extLst>
                </p:cNvPr>
                <p:cNvSpPr>
                  <a:spLocks noChangeArrowheads="1"/>
                </p:cNvSpPr>
                <p:nvPr/>
              </p:nvSpPr>
              <p:spPr bwMode="auto">
                <a:xfrm>
                  <a:off x="1964" y="2075"/>
                  <a:ext cx="177"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7" name="Rectangle 181">
                  <a:extLst>
                    <a:ext uri="{FF2B5EF4-FFF2-40B4-BE49-F238E27FC236}">
                      <a16:creationId xmlns:a16="http://schemas.microsoft.com/office/drawing/2014/main" id="{1E3E44CE-06FB-264E-B1D2-5C7788F13081}"/>
                    </a:ext>
                  </a:extLst>
                </p:cNvPr>
                <p:cNvSpPr>
                  <a:spLocks noChangeArrowheads="1"/>
                </p:cNvSpPr>
                <p:nvPr/>
              </p:nvSpPr>
              <p:spPr bwMode="auto">
                <a:xfrm>
                  <a:off x="1959" y="2058"/>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p>
              </p:txBody>
            </p:sp>
          </p:grpSp>
          <p:grpSp>
            <p:nvGrpSpPr>
              <p:cNvPr id="83" name="Group 182">
                <a:extLst>
                  <a:ext uri="{FF2B5EF4-FFF2-40B4-BE49-F238E27FC236}">
                    <a16:creationId xmlns:a16="http://schemas.microsoft.com/office/drawing/2014/main" id="{647AE73E-75D6-7D44-BB6A-A49CECE4F95B}"/>
                  </a:ext>
                </a:extLst>
              </p:cNvPr>
              <p:cNvGrpSpPr>
                <a:grpSpLocks/>
              </p:cNvGrpSpPr>
              <p:nvPr/>
            </p:nvGrpSpPr>
            <p:grpSpPr bwMode="auto">
              <a:xfrm>
                <a:off x="1992" y="2046"/>
                <a:ext cx="428" cy="190"/>
                <a:chOff x="780" y="1553"/>
                <a:chExt cx="428" cy="190"/>
              </a:xfrm>
            </p:grpSpPr>
            <p:sp>
              <p:nvSpPr>
                <p:cNvPr id="84" name="Rectangle 183">
                  <a:extLst>
                    <a:ext uri="{FF2B5EF4-FFF2-40B4-BE49-F238E27FC236}">
                      <a16:creationId xmlns:a16="http://schemas.microsoft.com/office/drawing/2014/main" id="{E2065433-0D2A-3446-BC7D-8CEDCA3DD66A}"/>
                    </a:ext>
                  </a:extLst>
                </p:cNvPr>
                <p:cNvSpPr>
                  <a:spLocks noChangeArrowheads="1"/>
                </p:cNvSpPr>
                <p:nvPr/>
              </p:nvSpPr>
              <p:spPr bwMode="auto">
                <a:xfrm>
                  <a:off x="817" y="1571"/>
                  <a:ext cx="312"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5" name="Rectangle 184">
                  <a:extLst>
                    <a:ext uri="{FF2B5EF4-FFF2-40B4-BE49-F238E27FC236}">
                      <a16:creationId xmlns:a16="http://schemas.microsoft.com/office/drawing/2014/main" id="{6E32735B-6992-604C-B1C0-390BFA95D359}"/>
                    </a:ext>
                  </a:extLst>
                </p:cNvPr>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grpSp>
        </p:grpSp>
      </p:grpSp>
      <p:sp>
        <p:nvSpPr>
          <p:cNvPr id="89" name="TextBox 88">
            <a:extLst>
              <a:ext uri="{FF2B5EF4-FFF2-40B4-BE49-F238E27FC236}">
                <a16:creationId xmlns:a16="http://schemas.microsoft.com/office/drawing/2014/main" id="{BDA85EA9-5376-4A4E-AEA3-D00FB0A25494}"/>
              </a:ext>
            </a:extLst>
          </p:cNvPr>
          <p:cNvSpPr txBox="1"/>
          <p:nvPr/>
        </p:nvSpPr>
        <p:spPr>
          <a:xfrm>
            <a:off x="3375461" y="1789390"/>
            <a:ext cx="5618811" cy="565283"/>
          </a:xfrm>
          <a:prstGeom prst="rect">
            <a:avLst/>
          </a:prstGeom>
          <a:noFill/>
        </p:spPr>
        <p:txBody>
          <a:bodyPr wrap="square" rtlCol="0">
            <a:spAutoFit/>
          </a:bodyPr>
          <a:lstStyle/>
          <a:p>
            <a:pPr algn="ctr">
              <a:lnSpc>
                <a:spcPct val="85000"/>
              </a:lnSpc>
            </a:pPr>
            <a:r>
              <a:rPr lang="en-US" dirty="0">
                <a:solidFill>
                  <a:srgbClr val="C00000"/>
                </a:solidFill>
              </a:rPr>
              <a:t>Application </a:t>
            </a:r>
            <a:r>
              <a:rPr lang="en-US" dirty="0"/>
              <a:t>exchanges </a:t>
            </a:r>
            <a:r>
              <a:rPr lang="en-US" dirty="0">
                <a:solidFill>
                  <a:srgbClr val="C00000"/>
                </a:solidFill>
              </a:rPr>
              <a:t>messages</a:t>
            </a:r>
            <a:r>
              <a:rPr lang="en-US" dirty="0"/>
              <a:t> to implement some application service using </a:t>
            </a:r>
            <a:r>
              <a:rPr lang="en-US" i="1" dirty="0"/>
              <a:t>services</a:t>
            </a:r>
            <a:r>
              <a:rPr lang="en-US" dirty="0"/>
              <a:t> of transport layer</a:t>
            </a:r>
          </a:p>
        </p:txBody>
      </p:sp>
      <p:grpSp>
        <p:nvGrpSpPr>
          <p:cNvPr id="90" name="Group 89">
            <a:extLst>
              <a:ext uri="{FF2B5EF4-FFF2-40B4-BE49-F238E27FC236}">
                <a16:creationId xmlns:a16="http://schemas.microsoft.com/office/drawing/2014/main" id="{CB92BE64-DD95-B746-BF9A-8A0857499E1E}"/>
              </a:ext>
            </a:extLst>
          </p:cNvPr>
          <p:cNvGrpSpPr/>
          <p:nvPr/>
        </p:nvGrpSpPr>
        <p:grpSpPr>
          <a:xfrm>
            <a:off x="3254290" y="1489592"/>
            <a:ext cx="5651292" cy="389744"/>
            <a:chOff x="3270354" y="1798823"/>
            <a:chExt cx="5651292" cy="389744"/>
          </a:xfrm>
        </p:grpSpPr>
        <p:cxnSp>
          <p:nvCxnSpPr>
            <p:cNvPr id="91" name="Straight Arrow Connector 90">
              <a:extLst>
                <a:ext uri="{FF2B5EF4-FFF2-40B4-BE49-F238E27FC236}">
                  <a16:creationId xmlns:a16="http://schemas.microsoft.com/office/drawing/2014/main" id="{995B0542-E9EB-D44C-B795-91D151650594}"/>
                </a:ext>
              </a:extLst>
            </p:cNvPr>
            <p:cNvCxnSpPr>
              <a:cxnSpLocks/>
            </p:cNvCxnSpPr>
            <p:nvPr/>
          </p:nvCxnSpPr>
          <p:spPr>
            <a:xfrm>
              <a:off x="3270354" y="1993691"/>
              <a:ext cx="565129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A492A489-FD20-604F-9599-77E085F78EE9}"/>
                </a:ext>
              </a:extLst>
            </p:cNvPr>
            <p:cNvSpPr/>
            <p:nvPr/>
          </p:nvSpPr>
          <p:spPr>
            <a:xfrm>
              <a:off x="5878639" y="1798823"/>
              <a:ext cx="674558" cy="389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3" name="Group 175">
              <a:extLst>
                <a:ext uri="{FF2B5EF4-FFF2-40B4-BE49-F238E27FC236}">
                  <a16:creationId xmlns:a16="http://schemas.microsoft.com/office/drawing/2014/main" id="{88BE32B5-AD28-CB44-B25F-0BE0155F4E5A}"/>
                </a:ext>
              </a:extLst>
            </p:cNvPr>
            <p:cNvGrpSpPr>
              <a:grpSpLocks/>
            </p:cNvGrpSpPr>
            <p:nvPr/>
          </p:nvGrpSpPr>
          <p:grpSpPr bwMode="auto">
            <a:xfrm>
              <a:off x="5953468" y="1857555"/>
              <a:ext cx="679450" cy="301625"/>
              <a:chOff x="780" y="1553"/>
              <a:chExt cx="428" cy="190"/>
            </a:xfrm>
          </p:grpSpPr>
          <p:sp>
            <p:nvSpPr>
              <p:cNvPr id="94" name="Rectangle 176">
                <a:extLst>
                  <a:ext uri="{FF2B5EF4-FFF2-40B4-BE49-F238E27FC236}">
                    <a16:creationId xmlns:a16="http://schemas.microsoft.com/office/drawing/2014/main" id="{E5CD48DB-61FF-EC4F-B8FF-E51BCE938292}"/>
                  </a:ext>
                </a:extLst>
              </p:cNvPr>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95" name="Rectangle 177">
                <a:extLst>
                  <a:ext uri="{FF2B5EF4-FFF2-40B4-BE49-F238E27FC236}">
                    <a16:creationId xmlns:a16="http://schemas.microsoft.com/office/drawing/2014/main" id="{40D322D2-6F2A-0246-B033-7CB00E527FB3}"/>
                  </a:ext>
                </a:extLst>
              </p:cNvPr>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grpSp>
      </p:grpSp>
      <p:sp>
        <p:nvSpPr>
          <p:cNvPr id="3" name="TextBox 2">
            <a:extLst>
              <a:ext uri="{FF2B5EF4-FFF2-40B4-BE49-F238E27FC236}">
                <a16:creationId xmlns:a16="http://schemas.microsoft.com/office/drawing/2014/main" id="{E7B29E55-88BD-AD40-949B-5E711ABB4016}"/>
              </a:ext>
            </a:extLst>
          </p:cNvPr>
          <p:cNvSpPr txBox="1"/>
          <p:nvPr/>
        </p:nvSpPr>
        <p:spPr>
          <a:xfrm>
            <a:off x="6982691" y="-781396"/>
            <a:ext cx="45719" cy="369332"/>
          </a:xfrm>
          <a:prstGeom prst="rect">
            <a:avLst/>
          </a:prstGeom>
          <a:noFill/>
        </p:spPr>
        <p:txBody>
          <a:bodyPr wrap="square" rtlCol="0">
            <a:spAutoFit/>
          </a:bodyPr>
          <a:lstStyle/>
          <a:p>
            <a:endParaRPr lang="en-US" dirty="0"/>
          </a:p>
        </p:txBody>
      </p:sp>
      <p:sp>
        <p:nvSpPr>
          <p:cNvPr id="88" name="Slide Number Placeholder 5">
            <a:extLst>
              <a:ext uri="{FF2B5EF4-FFF2-40B4-BE49-F238E27FC236}">
                <a16:creationId xmlns:a16="http://schemas.microsoft.com/office/drawing/2014/main" id="{19C48C77-97C9-E641-9E95-A18076BB0488}"/>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32</a:t>
            </a:fld>
            <a:endParaRPr lang="en-US" dirty="0"/>
          </a:p>
        </p:txBody>
      </p:sp>
    </p:spTree>
    <p:extLst>
      <p:ext uri="{BB962C8B-B14F-4D97-AF65-F5344CB8AC3E}">
        <p14:creationId xmlns:p14="http://schemas.microsoft.com/office/powerpoint/2010/main" val="4266706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dissolve">
                                      <p:cBhvr>
                                        <p:cTn id="7" dur="500"/>
                                        <p:tgtEl>
                                          <p:spTgt spid="9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dissolve">
                                      <p:cBhvr>
                                        <p:cTn id="10" dur="500"/>
                                        <p:tgtEl>
                                          <p:spTgt spid="8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dissolve">
                                      <p:cBhvr>
                                        <p:cTn id="15" dur="500"/>
                                        <p:tgtEl>
                                          <p:spTgt spid="77"/>
                                        </p:tgtEl>
                                      </p:cBhvr>
                                    </p:animEffect>
                                  </p:childTnLst>
                                </p:cTn>
                              </p:par>
                              <p:par>
                                <p:cTn id="16" presetID="9" presetClass="exit" presetSubtype="0" fill="hold" grpId="1" nodeType="withEffect">
                                  <p:stCondLst>
                                    <p:cond delay="0"/>
                                  </p:stCondLst>
                                  <p:childTnLst>
                                    <p:animEffect transition="out" filter="dissolve">
                                      <p:cBhvr>
                                        <p:cTn id="17" dur="500"/>
                                        <p:tgtEl>
                                          <p:spTgt spid="89"/>
                                        </p:tgtEl>
                                      </p:cBhvr>
                                    </p:animEffect>
                                    <p:set>
                                      <p:cBhvr>
                                        <p:cTn id="18" dur="1" fill="hold">
                                          <p:stCondLst>
                                            <p:cond delay="499"/>
                                          </p:stCondLst>
                                        </p:cTn>
                                        <p:tgtEl>
                                          <p:spTgt spid="8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4"/>
                                        </p:tgtEl>
                                        <p:attrNameLst>
                                          <p:attrName>style.visibility</p:attrName>
                                        </p:attrNameLst>
                                      </p:cBhvr>
                                      <p:to>
                                        <p:strVal val="visible"/>
                                      </p:to>
                                    </p:set>
                                    <p:animEffect transition="in" filter="dissolve">
                                      <p:cBhvr>
                                        <p:cTn id="23"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89" grpId="0"/>
      <p:bldP spid="89"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Freeform 10">
            <a:extLst>
              <a:ext uri="{FF2B5EF4-FFF2-40B4-BE49-F238E27FC236}">
                <a16:creationId xmlns:a16="http://schemas.microsoft.com/office/drawing/2014/main" id="{236C8C34-AA0A-1747-BF1D-3CBFB21AC1F2}"/>
              </a:ext>
            </a:extLst>
          </p:cNvPr>
          <p:cNvSpPr>
            <a:spLocks/>
          </p:cNvSpPr>
          <p:nvPr/>
        </p:nvSpPr>
        <p:spPr bwMode="auto">
          <a:xfrm rot="10800000" flipH="1">
            <a:off x="10916607" y="1577038"/>
            <a:ext cx="450309" cy="4061761"/>
          </a:xfrm>
          <a:custGeom>
            <a:avLst/>
            <a:gdLst>
              <a:gd name="T0" fmla="*/ 2147483646 w 267"/>
              <a:gd name="T1" fmla="*/ 2147483646 h 1186"/>
              <a:gd name="T2" fmla="*/ 0 w 267"/>
              <a:gd name="T3" fmla="*/ 0 h 1186"/>
              <a:gd name="T4" fmla="*/ 0 w 267"/>
              <a:gd name="T5" fmla="*/ 2147483646 h 1186"/>
              <a:gd name="T6" fmla="*/ 2147483646 w 267"/>
              <a:gd name="T7" fmla="*/ 2147483646 h 1186"/>
              <a:gd name="T8" fmla="*/ 2147483646 w 267"/>
              <a:gd name="T9" fmla="*/ 2147483646 h 1186"/>
              <a:gd name="T10" fmla="*/ 0 60000 65536"/>
              <a:gd name="T11" fmla="*/ 0 60000 65536"/>
              <a:gd name="T12" fmla="*/ 0 60000 65536"/>
              <a:gd name="T13" fmla="*/ 0 60000 65536"/>
              <a:gd name="T14" fmla="*/ 0 60000 65536"/>
              <a:gd name="T15" fmla="*/ 0 w 267"/>
              <a:gd name="T16" fmla="*/ 0 h 1186"/>
              <a:gd name="T17" fmla="*/ 267 w 267"/>
              <a:gd name="T18" fmla="*/ 1186 h 1186"/>
              <a:gd name="connsiteX0" fmla="*/ 11593 w 11593"/>
              <a:gd name="connsiteY0" fmla="*/ 0 h 10109"/>
              <a:gd name="connsiteX1" fmla="*/ 0 w 11593"/>
              <a:gd name="connsiteY1" fmla="*/ 109 h 10109"/>
              <a:gd name="connsiteX2" fmla="*/ 0 w 11593"/>
              <a:gd name="connsiteY2" fmla="*/ 10109 h 10109"/>
              <a:gd name="connsiteX3" fmla="*/ 10000 w 11593"/>
              <a:gd name="connsiteY3" fmla="*/ 5606 h 10109"/>
              <a:gd name="connsiteX4" fmla="*/ 11593 w 11593"/>
              <a:gd name="connsiteY4" fmla="*/ 0 h 10109"/>
              <a:gd name="connsiteX0" fmla="*/ 11593 w 12080"/>
              <a:gd name="connsiteY0" fmla="*/ 0 h 10109"/>
              <a:gd name="connsiteX1" fmla="*/ 0 w 12080"/>
              <a:gd name="connsiteY1" fmla="*/ 109 h 10109"/>
              <a:gd name="connsiteX2" fmla="*/ 0 w 12080"/>
              <a:gd name="connsiteY2" fmla="*/ 10109 h 10109"/>
              <a:gd name="connsiteX3" fmla="*/ 12080 w 12080"/>
              <a:gd name="connsiteY3" fmla="*/ 1850 h 10109"/>
              <a:gd name="connsiteX4" fmla="*/ 11593 w 12080"/>
              <a:gd name="connsiteY4" fmla="*/ 0 h 10109"/>
              <a:gd name="connsiteX0" fmla="*/ 11593 w 12080"/>
              <a:gd name="connsiteY0" fmla="*/ 2239 h 12348"/>
              <a:gd name="connsiteX1" fmla="*/ 0 w 12080"/>
              <a:gd name="connsiteY1" fmla="*/ 0 h 12348"/>
              <a:gd name="connsiteX2" fmla="*/ 0 w 12080"/>
              <a:gd name="connsiteY2" fmla="*/ 12348 h 12348"/>
              <a:gd name="connsiteX3" fmla="*/ 12080 w 12080"/>
              <a:gd name="connsiteY3" fmla="*/ 4089 h 12348"/>
              <a:gd name="connsiteX4" fmla="*/ 11593 w 12080"/>
              <a:gd name="connsiteY4" fmla="*/ 2239 h 12348"/>
              <a:gd name="connsiteX0" fmla="*/ 12841 w 13328"/>
              <a:gd name="connsiteY0" fmla="*/ 10034 h 20143"/>
              <a:gd name="connsiteX1" fmla="*/ 0 w 13328"/>
              <a:gd name="connsiteY1" fmla="*/ 0 h 20143"/>
              <a:gd name="connsiteX2" fmla="*/ 1248 w 13328"/>
              <a:gd name="connsiteY2" fmla="*/ 20143 h 20143"/>
              <a:gd name="connsiteX3" fmla="*/ 13328 w 13328"/>
              <a:gd name="connsiteY3" fmla="*/ 11884 h 20143"/>
              <a:gd name="connsiteX4" fmla="*/ 12841 w 13328"/>
              <a:gd name="connsiteY4" fmla="*/ 10034 h 20143"/>
              <a:gd name="connsiteX0" fmla="*/ 12425 w 13328"/>
              <a:gd name="connsiteY0" fmla="*/ 0 h 21660"/>
              <a:gd name="connsiteX1" fmla="*/ 0 w 13328"/>
              <a:gd name="connsiteY1" fmla="*/ 1517 h 21660"/>
              <a:gd name="connsiteX2" fmla="*/ 1248 w 13328"/>
              <a:gd name="connsiteY2" fmla="*/ 21660 h 21660"/>
              <a:gd name="connsiteX3" fmla="*/ 13328 w 13328"/>
              <a:gd name="connsiteY3" fmla="*/ 13401 h 21660"/>
              <a:gd name="connsiteX4" fmla="*/ 12425 w 13328"/>
              <a:gd name="connsiteY4" fmla="*/ 0 h 21660"/>
              <a:gd name="connsiteX0" fmla="*/ 12425 w 12496"/>
              <a:gd name="connsiteY0" fmla="*/ 0 h 21660"/>
              <a:gd name="connsiteX1" fmla="*/ 0 w 12496"/>
              <a:gd name="connsiteY1" fmla="*/ 1517 h 21660"/>
              <a:gd name="connsiteX2" fmla="*/ 1248 w 12496"/>
              <a:gd name="connsiteY2" fmla="*/ 21660 h 21660"/>
              <a:gd name="connsiteX3" fmla="*/ 12496 w 12496"/>
              <a:gd name="connsiteY3" fmla="*/ 4855 h 21660"/>
              <a:gd name="connsiteX4" fmla="*/ 12425 w 12496"/>
              <a:gd name="connsiteY4" fmla="*/ 0 h 21660"/>
              <a:gd name="connsiteX0" fmla="*/ 12425 w 12496"/>
              <a:gd name="connsiteY0" fmla="*/ 0 h 21660"/>
              <a:gd name="connsiteX1" fmla="*/ 0 w 12496"/>
              <a:gd name="connsiteY1" fmla="*/ 1517 h 21660"/>
              <a:gd name="connsiteX2" fmla="*/ 1248 w 12496"/>
              <a:gd name="connsiteY2" fmla="*/ 21660 h 21660"/>
              <a:gd name="connsiteX3" fmla="*/ 12496 w 12496"/>
              <a:gd name="connsiteY3" fmla="*/ 4855 h 21660"/>
              <a:gd name="connsiteX4" fmla="*/ 12425 w 12496"/>
              <a:gd name="connsiteY4" fmla="*/ 0 h 21660"/>
              <a:gd name="connsiteX0" fmla="*/ 12425 w 12496"/>
              <a:gd name="connsiteY0" fmla="*/ 0 h 21660"/>
              <a:gd name="connsiteX1" fmla="*/ 0 w 12496"/>
              <a:gd name="connsiteY1" fmla="*/ 1517 h 21660"/>
              <a:gd name="connsiteX2" fmla="*/ 1248 w 12496"/>
              <a:gd name="connsiteY2" fmla="*/ 21660 h 21660"/>
              <a:gd name="connsiteX3" fmla="*/ 12496 w 12496"/>
              <a:gd name="connsiteY3" fmla="*/ 4855 h 21660"/>
              <a:gd name="connsiteX4" fmla="*/ 12425 w 12496"/>
              <a:gd name="connsiteY4" fmla="*/ 0 h 21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96" h="21660">
                <a:moveTo>
                  <a:pt x="12425" y="0"/>
                </a:moveTo>
                <a:lnTo>
                  <a:pt x="0" y="1517"/>
                </a:lnTo>
                <a:lnTo>
                  <a:pt x="1248" y="21660"/>
                </a:lnTo>
                <a:cubicBezTo>
                  <a:pt x="4581" y="12959"/>
                  <a:pt x="6667" y="10269"/>
                  <a:pt x="12496" y="4855"/>
                </a:cubicBezTo>
                <a:cubicBezTo>
                  <a:pt x="12472" y="3237"/>
                  <a:pt x="12449" y="1618"/>
                  <a:pt x="12425" y="0"/>
                </a:cubicBezTo>
                <a:close/>
              </a:path>
            </a:pathLst>
          </a:custGeom>
          <a:gradFill rotWithShape="1">
            <a:gsLst>
              <a:gs pos="0">
                <a:srgbClr val="3C6CDF"/>
              </a:gs>
              <a:gs pos="100000">
                <a:schemeClr val="bg1"/>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Services, Layering and Encapsulation</a:t>
            </a:r>
            <a:endParaRPr lang="en-US" sz="4400" dirty="0"/>
          </a:p>
        </p:txBody>
      </p:sp>
      <p:sp>
        <p:nvSpPr>
          <p:cNvPr id="13" name="Text Box 8">
            <a:extLst>
              <a:ext uri="{FF2B5EF4-FFF2-40B4-BE49-F238E27FC236}">
                <a16:creationId xmlns:a16="http://schemas.microsoft.com/office/drawing/2014/main" id="{10CAB5B1-70B7-184B-A16F-4239A3118B18}"/>
              </a:ext>
            </a:extLst>
          </p:cNvPr>
          <p:cNvSpPr txBox="1">
            <a:spLocks noChangeArrowheads="1"/>
          </p:cNvSpPr>
          <p:nvPr/>
        </p:nvSpPr>
        <p:spPr bwMode="auto">
          <a:xfrm>
            <a:off x="449705" y="5724388"/>
            <a:ext cx="1100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0" i="1" u="none" strike="noStrike" kern="1200" cap="none" spc="0" normalizeH="0" baseline="0" noProof="0" dirty="0">
                <a:ln>
                  <a:noFill/>
                </a:ln>
                <a:solidFill>
                  <a:srgbClr val="000099"/>
                </a:solidFill>
                <a:effectLst/>
                <a:uLnTx/>
                <a:uFillTx/>
                <a:latin typeface="Arial" panose="020B0604020202020204" pitchFamily="34" charset="0"/>
                <a:ea typeface="MS PGothic" panose="020B0600070205080204" pitchFamily="34" charset="-128"/>
                <a:cs typeface="Arial" panose="020B0604020202020204" pitchFamily="34" charset="0"/>
              </a:rPr>
              <a:t>source</a:t>
            </a:r>
          </a:p>
        </p:txBody>
      </p:sp>
      <p:sp>
        <p:nvSpPr>
          <p:cNvPr id="14" name="Freeform 10">
            <a:extLst>
              <a:ext uri="{FF2B5EF4-FFF2-40B4-BE49-F238E27FC236}">
                <a16:creationId xmlns:a16="http://schemas.microsoft.com/office/drawing/2014/main" id="{1C528DAB-CFD1-6943-9F41-1A6F334C3C75}"/>
              </a:ext>
            </a:extLst>
          </p:cNvPr>
          <p:cNvSpPr>
            <a:spLocks/>
          </p:cNvSpPr>
          <p:nvPr/>
        </p:nvSpPr>
        <p:spPr bwMode="auto">
          <a:xfrm rot="10800000">
            <a:off x="975630" y="1559549"/>
            <a:ext cx="450309" cy="4061761"/>
          </a:xfrm>
          <a:custGeom>
            <a:avLst/>
            <a:gdLst>
              <a:gd name="T0" fmla="*/ 2147483646 w 267"/>
              <a:gd name="T1" fmla="*/ 2147483646 h 1186"/>
              <a:gd name="T2" fmla="*/ 0 w 267"/>
              <a:gd name="T3" fmla="*/ 0 h 1186"/>
              <a:gd name="T4" fmla="*/ 0 w 267"/>
              <a:gd name="T5" fmla="*/ 2147483646 h 1186"/>
              <a:gd name="T6" fmla="*/ 2147483646 w 267"/>
              <a:gd name="T7" fmla="*/ 2147483646 h 1186"/>
              <a:gd name="T8" fmla="*/ 2147483646 w 267"/>
              <a:gd name="T9" fmla="*/ 2147483646 h 1186"/>
              <a:gd name="T10" fmla="*/ 0 60000 65536"/>
              <a:gd name="T11" fmla="*/ 0 60000 65536"/>
              <a:gd name="T12" fmla="*/ 0 60000 65536"/>
              <a:gd name="T13" fmla="*/ 0 60000 65536"/>
              <a:gd name="T14" fmla="*/ 0 60000 65536"/>
              <a:gd name="T15" fmla="*/ 0 w 267"/>
              <a:gd name="T16" fmla="*/ 0 h 1186"/>
              <a:gd name="T17" fmla="*/ 267 w 267"/>
              <a:gd name="T18" fmla="*/ 1186 h 1186"/>
              <a:gd name="connsiteX0" fmla="*/ 11593 w 11593"/>
              <a:gd name="connsiteY0" fmla="*/ 0 h 10109"/>
              <a:gd name="connsiteX1" fmla="*/ 0 w 11593"/>
              <a:gd name="connsiteY1" fmla="*/ 109 h 10109"/>
              <a:gd name="connsiteX2" fmla="*/ 0 w 11593"/>
              <a:gd name="connsiteY2" fmla="*/ 10109 h 10109"/>
              <a:gd name="connsiteX3" fmla="*/ 10000 w 11593"/>
              <a:gd name="connsiteY3" fmla="*/ 5606 h 10109"/>
              <a:gd name="connsiteX4" fmla="*/ 11593 w 11593"/>
              <a:gd name="connsiteY4" fmla="*/ 0 h 10109"/>
              <a:gd name="connsiteX0" fmla="*/ 11593 w 12080"/>
              <a:gd name="connsiteY0" fmla="*/ 0 h 10109"/>
              <a:gd name="connsiteX1" fmla="*/ 0 w 12080"/>
              <a:gd name="connsiteY1" fmla="*/ 109 h 10109"/>
              <a:gd name="connsiteX2" fmla="*/ 0 w 12080"/>
              <a:gd name="connsiteY2" fmla="*/ 10109 h 10109"/>
              <a:gd name="connsiteX3" fmla="*/ 12080 w 12080"/>
              <a:gd name="connsiteY3" fmla="*/ 1850 h 10109"/>
              <a:gd name="connsiteX4" fmla="*/ 11593 w 12080"/>
              <a:gd name="connsiteY4" fmla="*/ 0 h 10109"/>
              <a:gd name="connsiteX0" fmla="*/ 11593 w 12080"/>
              <a:gd name="connsiteY0" fmla="*/ 2239 h 12348"/>
              <a:gd name="connsiteX1" fmla="*/ 0 w 12080"/>
              <a:gd name="connsiteY1" fmla="*/ 0 h 12348"/>
              <a:gd name="connsiteX2" fmla="*/ 0 w 12080"/>
              <a:gd name="connsiteY2" fmla="*/ 12348 h 12348"/>
              <a:gd name="connsiteX3" fmla="*/ 12080 w 12080"/>
              <a:gd name="connsiteY3" fmla="*/ 4089 h 12348"/>
              <a:gd name="connsiteX4" fmla="*/ 11593 w 12080"/>
              <a:gd name="connsiteY4" fmla="*/ 2239 h 12348"/>
              <a:gd name="connsiteX0" fmla="*/ 12841 w 13328"/>
              <a:gd name="connsiteY0" fmla="*/ 10034 h 20143"/>
              <a:gd name="connsiteX1" fmla="*/ 0 w 13328"/>
              <a:gd name="connsiteY1" fmla="*/ 0 h 20143"/>
              <a:gd name="connsiteX2" fmla="*/ 1248 w 13328"/>
              <a:gd name="connsiteY2" fmla="*/ 20143 h 20143"/>
              <a:gd name="connsiteX3" fmla="*/ 13328 w 13328"/>
              <a:gd name="connsiteY3" fmla="*/ 11884 h 20143"/>
              <a:gd name="connsiteX4" fmla="*/ 12841 w 13328"/>
              <a:gd name="connsiteY4" fmla="*/ 10034 h 20143"/>
              <a:gd name="connsiteX0" fmla="*/ 12425 w 13328"/>
              <a:gd name="connsiteY0" fmla="*/ 0 h 21660"/>
              <a:gd name="connsiteX1" fmla="*/ 0 w 13328"/>
              <a:gd name="connsiteY1" fmla="*/ 1517 h 21660"/>
              <a:gd name="connsiteX2" fmla="*/ 1248 w 13328"/>
              <a:gd name="connsiteY2" fmla="*/ 21660 h 21660"/>
              <a:gd name="connsiteX3" fmla="*/ 13328 w 13328"/>
              <a:gd name="connsiteY3" fmla="*/ 13401 h 21660"/>
              <a:gd name="connsiteX4" fmla="*/ 12425 w 13328"/>
              <a:gd name="connsiteY4" fmla="*/ 0 h 21660"/>
              <a:gd name="connsiteX0" fmla="*/ 12425 w 12496"/>
              <a:gd name="connsiteY0" fmla="*/ 0 h 21660"/>
              <a:gd name="connsiteX1" fmla="*/ 0 w 12496"/>
              <a:gd name="connsiteY1" fmla="*/ 1517 h 21660"/>
              <a:gd name="connsiteX2" fmla="*/ 1248 w 12496"/>
              <a:gd name="connsiteY2" fmla="*/ 21660 h 21660"/>
              <a:gd name="connsiteX3" fmla="*/ 12496 w 12496"/>
              <a:gd name="connsiteY3" fmla="*/ 4855 h 21660"/>
              <a:gd name="connsiteX4" fmla="*/ 12425 w 12496"/>
              <a:gd name="connsiteY4" fmla="*/ 0 h 21660"/>
              <a:gd name="connsiteX0" fmla="*/ 12425 w 12496"/>
              <a:gd name="connsiteY0" fmla="*/ 0 h 21660"/>
              <a:gd name="connsiteX1" fmla="*/ 0 w 12496"/>
              <a:gd name="connsiteY1" fmla="*/ 1517 h 21660"/>
              <a:gd name="connsiteX2" fmla="*/ 1248 w 12496"/>
              <a:gd name="connsiteY2" fmla="*/ 21660 h 21660"/>
              <a:gd name="connsiteX3" fmla="*/ 12496 w 12496"/>
              <a:gd name="connsiteY3" fmla="*/ 4855 h 21660"/>
              <a:gd name="connsiteX4" fmla="*/ 12425 w 12496"/>
              <a:gd name="connsiteY4" fmla="*/ 0 h 21660"/>
              <a:gd name="connsiteX0" fmla="*/ 12425 w 12496"/>
              <a:gd name="connsiteY0" fmla="*/ 0 h 21660"/>
              <a:gd name="connsiteX1" fmla="*/ 0 w 12496"/>
              <a:gd name="connsiteY1" fmla="*/ 1517 h 21660"/>
              <a:gd name="connsiteX2" fmla="*/ 1248 w 12496"/>
              <a:gd name="connsiteY2" fmla="*/ 21660 h 21660"/>
              <a:gd name="connsiteX3" fmla="*/ 12496 w 12496"/>
              <a:gd name="connsiteY3" fmla="*/ 4855 h 21660"/>
              <a:gd name="connsiteX4" fmla="*/ 12425 w 12496"/>
              <a:gd name="connsiteY4" fmla="*/ 0 h 21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96" h="21660">
                <a:moveTo>
                  <a:pt x="12425" y="0"/>
                </a:moveTo>
                <a:lnTo>
                  <a:pt x="0" y="1517"/>
                </a:lnTo>
                <a:lnTo>
                  <a:pt x="1248" y="21660"/>
                </a:lnTo>
                <a:cubicBezTo>
                  <a:pt x="4581" y="12959"/>
                  <a:pt x="6667" y="10269"/>
                  <a:pt x="12496" y="4855"/>
                </a:cubicBezTo>
                <a:cubicBezTo>
                  <a:pt x="12472" y="3237"/>
                  <a:pt x="12449" y="1618"/>
                  <a:pt x="12425" y="0"/>
                </a:cubicBezTo>
                <a:close/>
              </a:path>
            </a:pathLst>
          </a:custGeom>
          <a:gradFill rotWithShape="1">
            <a:gsLst>
              <a:gs pos="0">
                <a:srgbClr val="3C6CDF"/>
              </a:gs>
              <a:gs pos="100000">
                <a:schemeClr val="bg1"/>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 name="Group 190">
            <a:extLst>
              <a:ext uri="{FF2B5EF4-FFF2-40B4-BE49-F238E27FC236}">
                <a16:creationId xmlns:a16="http://schemas.microsoft.com/office/drawing/2014/main" id="{8D7B8AF0-B984-FB44-AB9F-07CA253CEA38}"/>
              </a:ext>
            </a:extLst>
          </p:cNvPr>
          <p:cNvGrpSpPr>
            <a:grpSpLocks/>
          </p:cNvGrpSpPr>
          <p:nvPr/>
        </p:nvGrpSpPr>
        <p:grpSpPr bwMode="auto">
          <a:xfrm flipH="1">
            <a:off x="635446" y="5073984"/>
            <a:ext cx="803275" cy="771525"/>
            <a:chOff x="-44" y="1473"/>
            <a:chExt cx="981" cy="1105"/>
          </a:xfrm>
        </p:grpSpPr>
        <p:pic>
          <p:nvPicPr>
            <p:cNvPr id="25" name="Picture 191" descr="desktop_computer_stylized_medium">
              <a:extLst>
                <a:ext uri="{FF2B5EF4-FFF2-40B4-BE49-F238E27FC236}">
                  <a16:creationId xmlns:a16="http://schemas.microsoft.com/office/drawing/2014/main" id="{06D1D726-A569-254A-9E27-366DB8CF32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192">
              <a:extLst>
                <a:ext uri="{FF2B5EF4-FFF2-40B4-BE49-F238E27FC236}">
                  <a16:creationId xmlns:a16="http://schemas.microsoft.com/office/drawing/2014/main" id="{F5362B29-42A6-3F4A-A1AB-EFF56E7B7726}"/>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27" name="Straight Arrow Connector 126">
            <a:extLst>
              <a:ext uri="{FF2B5EF4-FFF2-40B4-BE49-F238E27FC236}">
                <a16:creationId xmlns:a16="http://schemas.microsoft.com/office/drawing/2014/main" id="{2ACB87E4-845E-A542-9CE2-5864050E17AD}"/>
              </a:ext>
            </a:extLst>
          </p:cNvPr>
          <p:cNvCxnSpPr>
            <a:cxnSpLocks/>
          </p:cNvCxnSpPr>
          <p:nvPr/>
        </p:nvCxnSpPr>
        <p:spPr>
          <a:xfrm>
            <a:off x="3211642" y="2610788"/>
            <a:ext cx="565129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8" name="TextBox 127">
            <a:extLst>
              <a:ext uri="{FF2B5EF4-FFF2-40B4-BE49-F238E27FC236}">
                <a16:creationId xmlns:a16="http://schemas.microsoft.com/office/drawing/2014/main" id="{C22C09FB-549C-8E44-8641-4B4BD5A57453}"/>
              </a:ext>
            </a:extLst>
          </p:cNvPr>
          <p:cNvSpPr txBox="1"/>
          <p:nvPr/>
        </p:nvSpPr>
        <p:spPr>
          <a:xfrm>
            <a:off x="3359490" y="2717590"/>
            <a:ext cx="5620868" cy="565283"/>
          </a:xfrm>
          <a:prstGeom prst="rect">
            <a:avLst/>
          </a:prstGeom>
          <a:noFill/>
        </p:spPr>
        <p:txBody>
          <a:bodyPr wrap="square" rtlCol="0">
            <a:spAutoFit/>
          </a:bodyPr>
          <a:lstStyle/>
          <a:p>
            <a:pPr algn="ctr">
              <a:lnSpc>
                <a:spcPct val="85000"/>
              </a:lnSpc>
            </a:pPr>
            <a:r>
              <a:rPr lang="en-US" dirty="0">
                <a:solidFill>
                  <a:srgbClr val="C00000"/>
                </a:solidFill>
              </a:rPr>
              <a:t>Transport-layer </a:t>
            </a:r>
            <a:r>
              <a:rPr lang="en-US" dirty="0"/>
              <a:t>protocol transfers M (e.g., reliably) from one </a:t>
            </a:r>
            <a:r>
              <a:rPr lang="en-US" i="1" dirty="0"/>
              <a:t>process</a:t>
            </a:r>
            <a:r>
              <a:rPr lang="en-US" dirty="0"/>
              <a:t> to another, using services of network layer</a:t>
            </a:r>
          </a:p>
        </p:txBody>
      </p:sp>
      <p:sp>
        <p:nvSpPr>
          <p:cNvPr id="143" name="Rectangle 142">
            <a:extLst>
              <a:ext uri="{FF2B5EF4-FFF2-40B4-BE49-F238E27FC236}">
                <a16:creationId xmlns:a16="http://schemas.microsoft.com/office/drawing/2014/main" id="{EE8BAFE3-3C6F-F143-9E4B-2A620EAB382E}"/>
              </a:ext>
            </a:extLst>
          </p:cNvPr>
          <p:cNvSpPr/>
          <p:nvPr/>
        </p:nvSpPr>
        <p:spPr>
          <a:xfrm>
            <a:off x="5584583" y="2368401"/>
            <a:ext cx="971760" cy="389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3" name="Group 185">
            <a:extLst>
              <a:ext uri="{FF2B5EF4-FFF2-40B4-BE49-F238E27FC236}">
                <a16:creationId xmlns:a16="http://schemas.microsoft.com/office/drawing/2014/main" id="{EB20B2E4-EE78-334C-B142-D9716F510006}"/>
              </a:ext>
            </a:extLst>
          </p:cNvPr>
          <p:cNvGrpSpPr>
            <a:grpSpLocks/>
          </p:cNvGrpSpPr>
          <p:nvPr/>
        </p:nvGrpSpPr>
        <p:grpSpPr bwMode="auto">
          <a:xfrm>
            <a:off x="5690803" y="2434313"/>
            <a:ext cx="908050" cy="301625"/>
            <a:chOff x="1848" y="2046"/>
            <a:chExt cx="572" cy="190"/>
          </a:xfrm>
        </p:grpSpPr>
        <p:grpSp>
          <p:nvGrpSpPr>
            <p:cNvPr id="134" name="Group 179">
              <a:extLst>
                <a:ext uri="{FF2B5EF4-FFF2-40B4-BE49-F238E27FC236}">
                  <a16:creationId xmlns:a16="http://schemas.microsoft.com/office/drawing/2014/main" id="{1D5E26E8-DD67-F64E-B7A5-CF2A5868C4FE}"/>
                </a:ext>
              </a:extLst>
            </p:cNvPr>
            <p:cNvGrpSpPr>
              <a:grpSpLocks/>
            </p:cNvGrpSpPr>
            <p:nvPr/>
          </p:nvGrpSpPr>
          <p:grpSpPr bwMode="auto">
            <a:xfrm>
              <a:off x="1848" y="2047"/>
              <a:ext cx="187" cy="184"/>
              <a:chOff x="1959" y="2058"/>
              <a:chExt cx="187" cy="184"/>
            </a:xfrm>
          </p:grpSpPr>
          <p:sp>
            <p:nvSpPr>
              <p:cNvPr id="138" name="Rectangle 180">
                <a:extLst>
                  <a:ext uri="{FF2B5EF4-FFF2-40B4-BE49-F238E27FC236}">
                    <a16:creationId xmlns:a16="http://schemas.microsoft.com/office/drawing/2014/main" id="{A0FF28E6-68F8-9D49-858D-54A894437AE3}"/>
                  </a:ext>
                </a:extLst>
              </p:cNvPr>
              <p:cNvSpPr>
                <a:spLocks noChangeArrowheads="1"/>
              </p:cNvSpPr>
              <p:nvPr/>
            </p:nvSpPr>
            <p:spPr bwMode="auto">
              <a:xfrm>
                <a:off x="1964" y="2075"/>
                <a:ext cx="177"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39" name="Rectangle 181">
                <a:extLst>
                  <a:ext uri="{FF2B5EF4-FFF2-40B4-BE49-F238E27FC236}">
                    <a16:creationId xmlns:a16="http://schemas.microsoft.com/office/drawing/2014/main" id="{57F4F79C-9470-0243-9459-9DE005B149AC}"/>
                  </a:ext>
                </a:extLst>
              </p:cNvPr>
              <p:cNvSpPr>
                <a:spLocks noChangeArrowheads="1"/>
              </p:cNvSpPr>
              <p:nvPr/>
            </p:nvSpPr>
            <p:spPr bwMode="auto">
              <a:xfrm>
                <a:off x="1959" y="2058"/>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p>
            </p:txBody>
          </p:sp>
        </p:grpSp>
        <p:grpSp>
          <p:nvGrpSpPr>
            <p:cNvPr id="135" name="Group 182">
              <a:extLst>
                <a:ext uri="{FF2B5EF4-FFF2-40B4-BE49-F238E27FC236}">
                  <a16:creationId xmlns:a16="http://schemas.microsoft.com/office/drawing/2014/main" id="{C814D838-F088-1449-A73B-3285342C6057}"/>
                </a:ext>
              </a:extLst>
            </p:cNvPr>
            <p:cNvGrpSpPr>
              <a:grpSpLocks/>
            </p:cNvGrpSpPr>
            <p:nvPr/>
          </p:nvGrpSpPr>
          <p:grpSpPr bwMode="auto">
            <a:xfrm>
              <a:off x="1992" y="2046"/>
              <a:ext cx="428" cy="190"/>
              <a:chOff x="780" y="1553"/>
              <a:chExt cx="428" cy="190"/>
            </a:xfrm>
          </p:grpSpPr>
          <p:sp>
            <p:nvSpPr>
              <p:cNvPr id="136" name="Rectangle 183">
                <a:extLst>
                  <a:ext uri="{FF2B5EF4-FFF2-40B4-BE49-F238E27FC236}">
                    <a16:creationId xmlns:a16="http://schemas.microsoft.com/office/drawing/2014/main" id="{744B26E9-8C84-AF45-BC0E-C09188489CFA}"/>
                  </a:ext>
                </a:extLst>
              </p:cNvPr>
              <p:cNvSpPr>
                <a:spLocks noChangeArrowheads="1"/>
              </p:cNvSpPr>
              <p:nvPr/>
            </p:nvSpPr>
            <p:spPr bwMode="auto">
              <a:xfrm>
                <a:off x="817" y="1571"/>
                <a:ext cx="312"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37" name="Rectangle 184">
                <a:extLst>
                  <a:ext uri="{FF2B5EF4-FFF2-40B4-BE49-F238E27FC236}">
                    <a16:creationId xmlns:a16="http://schemas.microsoft.com/office/drawing/2014/main" id="{71A3F897-85F9-4241-906F-6308455A3CAB}"/>
                  </a:ext>
                </a:extLst>
              </p:cNvPr>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grpSp>
      </p:grpSp>
      <p:sp>
        <p:nvSpPr>
          <p:cNvPr id="144" name="TextBox 143">
            <a:extLst>
              <a:ext uri="{FF2B5EF4-FFF2-40B4-BE49-F238E27FC236}">
                <a16:creationId xmlns:a16="http://schemas.microsoft.com/office/drawing/2014/main" id="{2CE37313-1E06-C945-A455-53ADE2AA5971}"/>
              </a:ext>
            </a:extLst>
          </p:cNvPr>
          <p:cNvSpPr txBox="1"/>
          <p:nvPr/>
        </p:nvSpPr>
        <p:spPr>
          <a:xfrm>
            <a:off x="3462727" y="4339175"/>
            <a:ext cx="5831174" cy="2086725"/>
          </a:xfrm>
          <a:prstGeom prst="rect">
            <a:avLst/>
          </a:prstGeom>
          <a:noFill/>
        </p:spPr>
        <p:txBody>
          <a:bodyPr wrap="square" rtlCol="0">
            <a:spAutoFit/>
          </a:bodyPr>
          <a:lstStyle/>
          <a:p>
            <a:pPr marL="295275" indent="-295275">
              <a:lnSpc>
                <a:spcPct val="90000"/>
              </a:lnSpc>
              <a:buClr>
                <a:srgbClr val="0000A3"/>
              </a:buClr>
              <a:buFont typeface="Wingdings" pitchFamily="2" charset="2"/>
              <a:buChar char="§"/>
            </a:pPr>
            <a:r>
              <a:rPr lang="en-US" sz="2400" dirty="0"/>
              <a:t>network-layer protocol </a:t>
            </a:r>
            <a:r>
              <a:rPr lang="en-US" sz="2400" dirty="0">
                <a:solidFill>
                  <a:srgbClr val="0000A3"/>
                </a:solidFill>
              </a:rPr>
              <a:t>encapsulates</a:t>
            </a:r>
            <a:r>
              <a:rPr lang="en-US" sz="2400" dirty="0"/>
              <a:t> transport-layer segment</a:t>
            </a:r>
            <a:r>
              <a:rPr lang="en-US" sz="2000" dirty="0"/>
              <a:t>  [H</a:t>
            </a:r>
            <a:r>
              <a:rPr lang="en-US" sz="2000" baseline="-25000" dirty="0"/>
              <a:t>t</a:t>
            </a:r>
            <a:r>
              <a:rPr lang="en-US" sz="2000" dirty="0"/>
              <a:t> | M] </a:t>
            </a:r>
            <a:r>
              <a:rPr lang="en-US" sz="2400" dirty="0"/>
              <a:t>with network layer-layer header H</a:t>
            </a:r>
            <a:r>
              <a:rPr lang="en-US" sz="2400" baseline="-25000" dirty="0"/>
              <a:t>n </a:t>
            </a:r>
            <a:r>
              <a:rPr lang="en-US" sz="2400" dirty="0"/>
              <a:t> to create a network-layer </a:t>
            </a:r>
            <a:r>
              <a:rPr lang="en-US" sz="2400" dirty="0">
                <a:solidFill>
                  <a:srgbClr val="C00000"/>
                </a:solidFill>
              </a:rPr>
              <a:t>datagram </a:t>
            </a:r>
          </a:p>
          <a:p>
            <a:pPr marL="574675" lvl="1" indent="-231775">
              <a:lnSpc>
                <a:spcPct val="90000"/>
              </a:lnSpc>
              <a:buClr>
                <a:srgbClr val="0000A3"/>
              </a:buClr>
              <a:buFont typeface="Arial" panose="020B0604020202020204" pitchFamily="34" charset="0"/>
              <a:buChar char="•"/>
            </a:pPr>
            <a:r>
              <a:rPr lang="en-US" sz="2400" dirty="0"/>
              <a:t>H</a:t>
            </a:r>
            <a:r>
              <a:rPr lang="en-US" sz="2400" baseline="-25000" dirty="0"/>
              <a:t>n </a:t>
            </a:r>
            <a:r>
              <a:rPr lang="en-US" sz="2400" dirty="0"/>
              <a:t> used by network layer protocol to implement its service</a:t>
            </a:r>
            <a:endParaRPr lang="en-US" sz="2400" baseline="-25000" dirty="0"/>
          </a:p>
        </p:txBody>
      </p:sp>
      <p:grpSp>
        <p:nvGrpSpPr>
          <p:cNvPr id="212" name="Group 211">
            <a:extLst>
              <a:ext uri="{FF2B5EF4-FFF2-40B4-BE49-F238E27FC236}">
                <a16:creationId xmlns:a16="http://schemas.microsoft.com/office/drawing/2014/main" id="{BD0C4974-D689-414F-A2EB-9B1043F3314D}"/>
              </a:ext>
            </a:extLst>
          </p:cNvPr>
          <p:cNvGrpSpPr/>
          <p:nvPr/>
        </p:nvGrpSpPr>
        <p:grpSpPr>
          <a:xfrm>
            <a:off x="1334125" y="1421667"/>
            <a:ext cx="1765726" cy="4034752"/>
            <a:chOff x="1484027" y="1706480"/>
            <a:chExt cx="1765726" cy="4034752"/>
          </a:xfrm>
        </p:grpSpPr>
        <p:sp>
          <p:nvSpPr>
            <p:cNvPr id="11" name="Rectangle 24">
              <a:extLst>
                <a:ext uri="{FF2B5EF4-FFF2-40B4-BE49-F238E27FC236}">
                  <a16:creationId xmlns:a16="http://schemas.microsoft.com/office/drawing/2014/main" id="{ED8D52E4-C345-B842-A2E7-C8068B8E5CF4}"/>
                </a:ext>
              </a:extLst>
            </p:cNvPr>
            <p:cNvSpPr>
              <a:spLocks noChangeArrowheads="1"/>
            </p:cNvSpPr>
            <p:nvPr/>
          </p:nvSpPr>
          <p:spPr bwMode="auto">
            <a:xfrm>
              <a:off x="1528997" y="1870247"/>
              <a:ext cx="1648917" cy="3870985"/>
            </a:xfrm>
            <a:prstGeom prst="rect">
              <a:avLst/>
            </a:prstGeom>
            <a:solidFill>
              <a:schemeClr val="bg1"/>
            </a:solidFill>
            <a:ln w="28575">
              <a:solidFill>
                <a:schemeClr val="tx1"/>
              </a:solidFill>
              <a:miter lim="800000"/>
              <a:headEnd/>
              <a:tailEnd/>
            </a:ln>
            <a:effectLst>
              <a:outerShdw blurRad="76200" dist="38100" dir="18900000" sx="101000" sy="101000" algn="bl" rotWithShape="0">
                <a:prstClr val="black">
                  <a:alpha val="40000"/>
                </a:prstClr>
              </a:outerShdw>
            </a:effec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2" name="Text Box 26">
              <a:extLst>
                <a:ext uri="{FF2B5EF4-FFF2-40B4-BE49-F238E27FC236}">
                  <a16:creationId xmlns:a16="http://schemas.microsoft.com/office/drawing/2014/main" id="{A5089E2D-0B1B-544A-82BC-F28ED3191A4E}"/>
                </a:ext>
              </a:extLst>
            </p:cNvPr>
            <p:cNvSpPr txBox="1">
              <a:spLocks noChangeArrowheads="1"/>
            </p:cNvSpPr>
            <p:nvPr/>
          </p:nvSpPr>
          <p:spPr bwMode="auto">
            <a:xfrm>
              <a:off x="1484027" y="1706480"/>
              <a:ext cx="1765726" cy="4033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application</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transport</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network</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link</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physical</a:t>
              </a:r>
              <a:endParaRPr kumimoji="0" lang="en-US" altLang="en-US" sz="18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endParaRPr>
            </a:p>
          </p:txBody>
        </p:sp>
        <p:cxnSp>
          <p:nvCxnSpPr>
            <p:cNvPr id="117" name="Straight Connector 116">
              <a:extLst>
                <a:ext uri="{FF2B5EF4-FFF2-40B4-BE49-F238E27FC236}">
                  <a16:creationId xmlns:a16="http://schemas.microsoft.com/office/drawing/2014/main" id="{B3EBBB35-9D82-7C43-B882-52ED90AE3A71}"/>
                </a:ext>
              </a:extLst>
            </p:cNvPr>
            <p:cNvCxnSpPr>
              <a:cxnSpLocks/>
            </p:cNvCxnSpPr>
            <p:nvPr/>
          </p:nvCxnSpPr>
          <p:spPr>
            <a:xfrm>
              <a:off x="1534432" y="2675745"/>
              <a:ext cx="16434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EA7353-AEFA-934F-93DE-A8D55DF75658}"/>
                </a:ext>
              </a:extLst>
            </p:cNvPr>
            <p:cNvCxnSpPr>
              <a:cxnSpLocks/>
            </p:cNvCxnSpPr>
            <p:nvPr/>
          </p:nvCxnSpPr>
          <p:spPr>
            <a:xfrm>
              <a:off x="1506952" y="3472722"/>
              <a:ext cx="16559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840242E3-3BEB-D543-B881-84EB2D13BD66}"/>
                </a:ext>
              </a:extLst>
            </p:cNvPr>
            <p:cNvCxnSpPr>
              <a:cxnSpLocks/>
            </p:cNvCxnSpPr>
            <p:nvPr/>
          </p:nvCxnSpPr>
          <p:spPr>
            <a:xfrm>
              <a:off x="1509450" y="4209737"/>
              <a:ext cx="16684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C27D746-0691-6F47-9E9D-1D63DF11D081}"/>
                </a:ext>
              </a:extLst>
            </p:cNvPr>
            <p:cNvCxnSpPr>
              <a:cxnSpLocks/>
            </p:cNvCxnSpPr>
            <p:nvPr/>
          </p:nvCxnSpPr>
          <p:spPr>
            <a:xfrm>
              <a:off x="1511947" y="4991726"/>
              <a:ext cx="16509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7" name="Group 950">
            <a:extLst>
              <a:ext uri="{FF2B5EF4-FFF2-40B4-BE49-F238E27FC236}">
                <a16:creationId xmlns:a16="http://schemas.microsoft.com/office/drawing/2014/main" id="{044873AD-74A5-8A44-846B-EC5D0FBC82D7}"/>
              </a:ext>
            </a:extLst>
          </p:cNvPr>
          <p:cNvGrpSpPr>
            <a:grpSpLocks/>
          </p:cNvGrpSpPr>
          <p:nvPr/>
        </p:nvGrpSpPr>
        <p:grpSpPr bwMode="auto">
          <a:xfrm>
            <a:off x="11107713" y="4961744"/>
            <a:ext cx="374754" cy="833726"/>
            <a:chOff x="4140" y="429"/>
            <a:chExt cx="1425" cy="2396"/>
          </a:xfrm>
        </p:grpSpPr>
        <p:sp>
          <p:nvSpPr>
            <p:cNvPr id="168" name="Freeform 951">
              <a:extLst>
                <a:ext uri="{FF2B5EF4-FFF2-40B4-BE49-F238E27FC236}">
                  <a16:creationId xmlns:a16="http://schemas.microsoft.com/office/drawing/2014/main" id="{EEDE4156-8281-D847-9240-9DE98999091B}"/>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9" name="Rectangle 952">
              <a:extLst>
                <a:ext uri="{FF2B5EF4-FFF2-40B4-BE49-F238E27FC236}">
                  <a16:creationId xmlns:a16="http://schemas.microsoft.com/office/drawing/2014/main" id="{22E8340D-B5D1-3C48-A062-4F70248D103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70" name="Freeform 953">
              <a:extLst>
                <a:ext uri="{FF2B5EF4-FFF2-40B4-BE49-F238E27FC236}">
                  <a16:creationId xmlns:a16="http://schemas.microsoft.com/office/drawing/2014/main" id="{29109B86-1ABF-F647-8516-2AAE154A9E83}"/>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1" name="Freeform 954">
              <a:extLst>
                <a:ext uri="{FF2B5EF4-FFF2-40B4-BE49-F238E27FC236}">
                  <a16:creationId xmlns:a16="http://schemas.microsoft.com/office/drawing/2014/main" id="{9F93569F-8FC8-7C4E-9F95-B14647D2DB8C}"/>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2" name="Rectangle 955">
              <a:extLst>
                <a:ext uri="{FF2B5EF4-FFF2-40B4-BE49-F238E27FC236}">
                  <a16:creationId xmlns:a16="http://schemas.microsoft.com/office/drawing/2014/main" id="{8E5BC3B8-E87D-9F47-A6F6-AD8B57BC21E6}"/>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73" name="Group 956">
              <a:extLst>
                <a:ext uri="{FF2B5EF4-FFF2-40B4-BE49-F238E27FC236}">
                  <a16:creationId xmlns:a16="http://schemas.microsoft.com/office/drawing/2014/main" id="{1694DE96-689D-9540-964A-22F06F6D940F}"/>
                </a:ext>
              </a:extLst>
            </p:cNvPr>
            <p:cNvGrpSpPr>
              <a:grpSpLocks/>
            </p:cNvGrpSpPr>
            <p:nvPr/>
          </p:nvGrpSpPr>
          <p:grpSpPr bwMode="auto">
            <a:xfrm>
              <a:off x="4749" y="668"/>
              <a:ext cx="581" cy="145"/>
              <a:chOff x="614" y="2568"/>
              <a:chExt cx="725" cy="139"/>
            </a:xfrm>
          </p:grpSpPr>
          <p:sp>
            <p:nvSpPr>
              <p:cNvPr id="198" name="AutoShape 957">
                <a:extLst>
                  <a:ext uri="{FF2B5EF4-FFF2-40B4-BE49-F238E27FC236}">
                    <a16:creationId xmlns:a16="http://schemas.microsoft.com/office/drawing/2014/main" id="{435DFCEB-F2FD-7B44-93DA-9204E2E311E1}"/>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9" name="AutoShape 958">
                <a:extLst>
                  <a:ext uri="{FF2B5EF4-FFF2-40B4-BE49-F238E27FC236}">
                    <a16:creationId xmlns:a16="http://schemas.microsoft.com/office/drawing/2014/main" id="{521647D7-4114-1146-9C5A-F1DB4FEC81A9}"/>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74" name="Rectangle 959">
              <a:extLst>
                <a:ext uri="{FF2B5EF4-FFF2-40B4-BE49-F238E27FC236}">
                  <a16:creationId xmlns:a16="http://schemas.microsoft.com/office/drawing/2014/main" id="{3A0D9FD6-DBAC-4B49-A55F-167642D66FA7}"/>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75" name="Group 960">
              <a:extLst>
                <a:ext uri="{FF2B5EF4-FFF2-40B4-BE49-F238E27FC236}">
                  <a16:creationId xmlns:a16="http://schemas.microsoft.com/office/drawing/2014/main" id="{3CFA0950-BC76-3949-8726-38646B18FD5C}"/>
                </a:ext>
              </a:extLst>
            </p:cNvPr>
            <p:cNvGrpSpPr>
              <a:grpSpLocks/>
            </p:cNvGrpSpPr>
            <p:nvPr/>
          </p:nvGrpSpPr>
          <p:grpSpPr bwMode="auto">
            <a:xfrm>
              <a:off x="4747" y="994"/>
              <a:ext cx="581" cy="134"/>
              <a:chOff x="614" y="2568"/>
              <a:chExt cx="725" cy="139"/>
            </a:xfrm>
          </p:grpSpPr>
          <p:sp>
            <p:nvSpPr>
              <p:cNvPr id="196" name="AutoShape 961">
                <a:extLst>
                  <a:ext uri="{FF2B5EF4-FFF2-40B4-BE49-F238E27FC236}">
                    <a16:creationId xmlns:a16="http://schemas.microsoft.com/office/drawing/2014/main" id="{67127BA7-9D0A-2443-9190-C56C02906F6A}"/>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7" name="AutoShape 962">
                <a:extLst>
                  <a:ext uri="{FF2B5EF4-FFF2-40B4-BE49-F238E27FC236}">
                    <a16:creationId xmlns:a16="http://schemas.microsoft.com/office/drawing/2014/main" id="{2C9F8790-3076-4541-A56A-E9305DCB0988}"/>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76" name="Rectangle 963">
              <a:extLst>
                <a:ext uri="{FF2B5EF4-FFF2-40B4-BE49-F238E27FC236}">
                  <a16:creationId xmlns:a16="http://schemas.microsoft.com/office/drawing/2014/main" id="{4DE6A147-5BC7-FF41-B7AC-2BA9913BB098}"/>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77" name="Rectangle 964">
              <a:extLst>
                <a:ext uri="{FF2B5EF4-FFF2-40B4-BE49-F238E27FC236}">
                  <a16:creationId xmlns:a16="http://schemas.microsoft.com/office/drawing/2014/main" id="{53ECF0A1-6175-BE45-A32A-233E1942C8EC}"/>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78" name="Group 965">
              <a:extLst>
                <a:ext uri="{FF2B5EF4-FFF2-40B4-BE49-F238E27FC236}">
                  <a16:creationId xmlns:a16="http://schemas.microsoft.com/office/drawing/2014/main" id="{16810F93-1596-884B-B639-A3868A5CD4D8}"/>
                </a:ext>
              </a:extLst>
            </p:cNvPr>
            <p:cNvGrpSpPr>
              <a:grpSpLocks/>
            </p:cNvGrpSpPr>
            <p:nvPr/>
          </p:nvGrpSpPr>
          <p:grpSpPr bwMode="auto">
            <a:xfrm>
              <a:off x="4735" y="1627"/>
              <a:ext cx="582" cy="151"/>
              <a:chOff x="614" y="2568"/>
              <a:chExt cx="725" cy="139"/>
            </a:xfrm>
          </p:grpSpPr>
          <p:sp>
            <p:nvSpPr>
              <p:cNvPr id="194" name="AutoShape 966">
                <a:extLst>
                  <a:ext uri="{FF2B5EF4-FFF2-40B4-BE49-F238E27FC236}">
                    <a16:creationId xmlns:a16="http://schemas.microsoft.com/office/drawing/2014/main" id="{84EC0348-3D46-9445-B43C-6DC8DB392F68}"/>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5" name="AutoShape 967">
                <a:extLst>
                  <a:ext uri="{FF2B5EF4-FFF2-40B4-BE49-F238E27FC236}">
                    <a16:creationId xmlns:a16="http://schemas.microsoft.com/office/drawing/2014/main" id="{23A1F6B3-9F2D-5E41-8602-67921ABB12D8}"/>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79" name="Freeform 968">
              <a:extLst>
                <a:ext uri="{FF2B5EF4-FFF2-40B4-BE49-F238E27FC236}">
                  <a16:creationId xmlns:a16="http://schemas.microsoft.com/office/drawing/2014/main" id="{8FD6AEB5-BE60-044C-B32D-B433B740036B}"/>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80" name="Group 969">
              <a:extLst>
                <a:ext uri="{FF2B5EF4-FFF2-40B4-BE49-F238E27FC236}">
                  <a16:creationId xmlns:a16="http://schemas.microsoft.com/office/drawing/2014/main" id="{30895737-AC01-6342-BADB-B3B3BFE7FC46}"/>
                </a:ext>
              </a:extLst>
            </p:cNvPr>
            <p:cNvGrpSpPr>
              <a:grpSpLocks/>
            </p:cNvGrpSpPr>
            <p:nvPr/>
          </p:nvGrpSpPr>
          <p:grpSpPr bwMode="auto">
            <a:xfrm>
              <a:off x="4739" y="1327"/>
              <a:ext cx="582" cy="139"/>
              <a:chOff x="614" y="2568"/>
              <a:chExt cx="725" cy="139"/>
            </a:xfrm>
          </p:grpSpPr>
          <p:sp>
            <p:nvSpPr>
              <p:cNvPr id="192" name="AutoShape 970">
                <a:extLst>
                  <a:ext uri="{FF2B5EF4-FFF2-40B4-BE49-F238E27FC236}">
                    <a16:creationId xmlns:a16="http://schemas.microsoft.com/office/drawing/2014/main" id="{2D690E63-3733-8E4E-B8F8-19245FF772BA}"/>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3" name="AutoShape 971">
                <a:extLst>
                  <a:ext uri="{FF2B5EF4-FFF2-40B4-BE49-F238E27FC236}">
                    <a16:creationId xmlns:a16="http://schemas.microsoft.com/office/drawing/2014/main" id="{9CE827B0-221F-ED4A-A36B-E1EEFE27B7BF}"/>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81" name="Rectangle 972">
              <a:extLst>
                <a:ext uri="{FF2B5EF4-FFF2-40B4-BE49-F238E27FC236}">
                  <a16:creationId xmlns:a16="http://schemas.microsoft.com/office/drawing/2014/main" id="{6DA44079-B2D7-9244-A5E0-9DF13556EBC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2" name="Freeform 973">
              <a:extLst>
                <a:ext uri="{FF2B5EF4-FFF2-40B4-BE49-F238E27FC236}">
                  <a16:creationId xmlns:a16="http://schemas.microsoft.com/office/drawing/2014/main" id="{E808BD44-A307-394D-8965-070EF3F8652F}"/>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3" name="Freeform 974">
              <a:extLst>
                <a:ext uri="{FF2B5EF4-FFF2-40B4-BE49-F238E27FC236}">
                  <a16:creationId xmlns:a16="http://schemas.microsoft.com/office/drawing/2014/main" id="{327FF4BF-3914-2143-83C7-C816B3E0AC30}"/>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4" name="Oval 975">
              <a:extLst>
                <a:ext uri="{FF2B5EF4-FFF2-40B4-BE49-F238E27FC236}">
                  <a16:creationId xmlns:a16="http://schemas.microsoft.com/office/drawing/2014/main" id="{09C51570-A4D3-D24C-A492-3811DD957CD4}"/>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5" name="Freeform 976">
              <a:extLst>
                <a:ext uri="{FF2B5EF4-FFF2-40B4-BE49-F238E27FC236}">
                  <a16:creationId xmlns:a16="http://schemas.microsoft.com/office/drawing/2014/main" id="{BC2853B5-A39B-5A40-97DF-5ADB471224B2}"/>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6" name="AutoShape 977">
              <a:extLst>
                <a:ext uri="{FF2B5EF4-FFF2-40B4-BE49-F238E27FC236}">
                  <a16:creationId xmlns:a16="http://schemas.microsoft.com/office/drawing/2014/main" id="{7928EDBA-57E1-B441-B1AF-CC0D62B2B5B0}"/>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7" name="AutoShape 978">
              <a:extLst>
                <a:ext uri="{FF2B5EF4-FFF2-40B4-BE49-F238E27FC236}">
                  <a16:creationId xmlns:a16="http://schemas.microsoft.com/office/drawing/2014/main" id="{CC70E1A7-AAEC-6440-86AC-73ECE22D7AB6}"/>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8" name="Oval 979">
              <a:extLst>
                <a:ext uri="{FF2B5EF4-FFF2-40B4-BE49-F238E27FC236}">
                  <a16:creationId xmlns:a16="http://schemas.microsoft.com/office/drawing/2014/main" id="{2F7E7C91-0257-D84D-8AD1-4A152C818F8E}"/>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9" name="Oval 980">
              <a:extLst>
                <a:ext uri="{FF2B5EF4-FFF2-40B4-BE49-F238E27FC236}">
                  <a16:creationId xmlns:a16="http://schemas.microsoft.com/office/drawing/2014/main" id="{6AE127C2-D583-E74D-8B39-05EEBEBE2393}"/>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0" name="Oval 981">
              <a:extLst>
                <a:ext uri="{FF2B5EF4-FFF2-40B4-BE49-F238E27FC236}">
                  <a16:creationId xmlns:a16="http://schemas.microsoft.com/office/drawing/2014/main" id="{0EDFA963-70E6-2E42-AAFE-E2F9BD64631D}"/>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1" name="Rectangle 982">
              <a:extLst>
                <a:ext uri="{FF2B5EF4-FFF2-40B4-BE49-F238E27FC236}">
                  <a16:creationId xmlns:a16="http://schemas.microsoft.com/office/drawing/2014/main" id="{27A6382E-A13F-A248-84BF-E9DBD71EE18A}"/>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06" name="Text Box 8">
            <a:extLst>
              <a:ext uri="{FF2B5EF4-FFF2-40B4-BE49-F238E27FC236}">
                <a16:creationId xmlns:a16="http://schemas.microsoft.com/office/drawing/2014/main" id="{6066254D-E62E-B446-8950-17FDF2A183D7}"/>
              </a:ext>
            </a:extLst>
          </p:cNvPr>
          <p:cNvSpPr txBox="1">
            <a:spLocks noChangeArrowheads="1"/>
          </p:cNvSpPr>
          <p:nvPr/>
        </p:nvSpPr>
        <p:spPr bwMode="auto">
          <a:xfrm>
            <a:off x="10216734" y="5716780"/>
            <a:ext cx="16754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sz="2400" i="1" dirty="0">
                <a:solidFill>
                  <a:srgbClr val="000099"/>
                </a:solidFill>
                <a:latin typeface="Arial" panose="020B0604020202020204" pitchFamily="34" charset="0"/>
              </a:rPr>
              <a:t>destination</a:t>
            </a:r>
            <a:endParaRPr kumimoji="0" lang="en-US" altLang="en-US" sz="2400" b="0" i="1" u="none" strike="noStrike" kern="1200" cap="none" spc="0" normalizeH="0" baseline="0" noProof="0" dirty="0">
              <a:ln>
                <a:noFill/>
              </a:ln>
              <a:solidFill>
                <a:srgbClr val="000099"/>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207" name="Group 206">
            <a:extLst>
              <a:ext uri="{FF2B5EF4-FFF2-40B4-BE49-F238E27FC236}">
                <a16:creationId xmlns:a16="http://schemas.microsoft.com/office/drawing/2014/main" id="{9BA8D23A-DF12-2443-9B89-890BD7CDB6B8}"/>
              </a:ext>
            </a:extLst>
          </p:cNvPr>
          <p:cNvGrpSpPr/>
          <p:nvPr/>
        </p:nvGrpSpPr>
        <p:grpSpPr>
          <a:xfrm>
            <a:off x="3254290" y="1489592"/>
            <a:ext cx="5651292" cy="389744"/>
            <a:chOff x="3270354" y="1798823"/>
            <a:chExt cx="5651292" cy="389744"/>
          </a:xfrm>
        </p:grpSpPr>
        <p:cxnSp>
          <p:nvCxnSpPr>
            <p:cNvPr id="8" name="Straight Arrow Connector 7">
              <a:extLst>
                <a:ext uri="{FF2B5EF4-FFF2-40B4-BE49-F238E27FC236}">
                  <a16:creationId xmlns:a16="http://schemas.microsoft.com/office/drawing/2014/main" id="{A76A2E93-F723-6741-8FBC-288F6B0B758B}"/>
                </a:ext>
              </a:extLst>
            </p:cNvPr>
            <p:cNvCxnSpPr>
              <a:cxnSpLocks/>
            </p:cNvCxnSpPr>
            <p:nvPr/>
          </p:nvCxnSpPr>
          <p:spPr>
            <a:xfrm>
              <a:off x="3270354" y="1993691"/>
              <a:ext cx="565129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30C90201-2355-084F-A843-B545A899D6FE}"/>
                </a:ext>
              </a:extLst>
            </p:cNvPr>
            <p:cNvSpPr/>
            <p:nvPr/>
          </p:nvSpPr>
          <p:spPr>
            <a:xfrm>
              <a:off x="5878639" y="1798823"/>
              <a:ext cx="674558" cy="389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175">
              <a:extLst>
                <a:ext uri="{FF2B5EF4-FFF2-40B4-BE49-F238E27FC236}">
                  <a16:creationId xmlns:a16="http://schemas.microsoft.com/office/drawing/2014/main" id="{AC026B9A-C8C6-C045-8CBD-B9022027FFE8}"/>
                </a:ext>
              </a:extLst>
            </p:cNvPr>
            <p:cNvGrpSpPr>
              <a:grpSpLocks/>
            </p:cNvGrpSpPr>
            <p:nvPr/>
          </p:nvGrpSpPr>
          <p:grpSpPr bwMode="auto">
            <a:xfrm>
              <a:off x="5953468" y="1857555"/>
              <a:ext cx="679450" cy="301625"/>
              <a:chOff x="780" y="1553"/>
              <a:chExt cx="428" cy="190"/>
            </a:xfrm>
          </p:grpSpPr>
          <p:sp>
            <p:nvSpPr>
              <p:cNvPr id="97" name="Rectangle 176">
                <a:extLst>
                  <a:ext uri="{FF2B5EF4-FFF2-40B4-BE49-F238E27FC236}">
                    <a16:creationId xmlns:a16="http://schemas.microsoft.com/office/drawing/2014/main" id="{10F5A1DA-0939-D34B-B227-29AA407BCDD6}"/>
                  </a:ext>
                </a:extLst>
              </p:cNvPr>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98" name="Rectangle 177">
                <a:extLst>
                  <a:ext uri="{FF2B5EF4-FFF2-40B4-BE49-F238E27FC236}">
                    <a16:creationId xmlns:a16="http://schemas.microsoft.com/office/drawing/2014/main" id="{2086AF53-43CC-814A-BA4C-260362990784}"/>
                  </a:ext>
                </a:extLst>
              </p:cNvPr>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grpSp>
      </p:grpSp>
      <p:grpSp>
        <p:nvGrpSpPr>
          <p:cNvPr id="213" name="Group 212">
            <a:extLst>
              <a:ext uri="{FF2B5EF4-FFF2-40B4-BE49-F238E27FC236}">
                <a16:creationId xmlns:a16="http://schemas.microsoft.com/office/drawing/2014/main" id="{94888FAE-136F-094E-BF2A-11D94A17BB7F}"/>
              </a:ext>
            </a:extLst>
          </p:cNvPr>
          <p:cNvGrpSpPr/>
          <p:nvPr/>
        </p:nvGrpSpPr>
        <p:grpSpPr>
          <a:xfrm>
            <a:off x="9221450" y="1413548"/>
            <a:ext cx="1765726" cy="4034752"/>
            <a:chOff x="1484027" y="1706480"/>
            <a:chExt cx="1765726" cy="4034752"/>
          </a:xfrm>
        </p:grpSpPr>
        <p:sp>
          <p:nvSpPr>
            <p:cNvPr id="214" name="Rectangle 24">
              <a:extLst>
                <a:ext uri="{FF2B5EF4-FFF2-40B4-BE49-F238E27FC236}">
                  <a16:creationId xmlns:a16="http://schemas.microsoft.com/office/drawing/2014/main" id="{FA7A7264-CB0E-4442-BA92-F16F6E6EF1F5}"/>
                </a:ext>
              </a:extLst>
            </p:cNvPr>
            <p:cNvSpPr>
              <a:spLocks noChangeArrowheads="1"/>
            </p:cNvSpPr>
            <p:nvPr/>
          </p:nvSpPr>
          <p:spPr bwMode="auto">
            <a:xfrm>
              <a:off x="1528997" y="1870247"/>
              <a:ext cx="1648917" cy="3870985"/>
            </a:xfrm>
            <a:prstGeom prst="rect">
              <a:avLst/>
            </a:prstGeom>
            <a:solidFill>
              <a:schemeClr val="bg1"/>
            </a:solidFill>
            <a:ln w="28575">
              <a:solidFill>
                <a:schemeClr val="tx1"/>
              </a:solidFill>
              <a:miter lim="800000"/>
              <a:headEnd/>
              <a:tailEnd/>
            </a:ln>
            <a:effectLst>
              <a:outerShdw blurRad="76200" dist="38100" dir="18900000" sx="101000" sy="101000" algn="bl" rotWithShape="0">
                <a:prstClr val="black">
                  <a:alpha val="40000"/>
                </a:prstClr>
              </a:outerShdw>
            </a:effec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15" name="Text Box 26">
              <a:extLst>
                <a:ext uri="{FF2B5EF4-FFF2-40B4-BE49-F238E27FC236}">
                  <a16:creationId xmlns:a16="http://schemas.microsoft.com/office/drawing/2014/main" id="{D54F6320-1E23-E649-BFED-E007672E7AB0}"/>
                </a:ext>
              </a:extLst>
            </p:cNvPr>
            <p:cNvSpPr txBox="1">
              <a:spLocks noChangeArrowheads="1"/>
            </p:cNvSpPr>
            <p:nvPr/>
          </p:nvSpPr>
          <p:spPr bwMode="auto">
            <a:xfrm>
              <a:off x="1484027" y="1706480"/>
              <a:ext cx="1765726" cy="4033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application</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transport</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network</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link</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physical</a:t>
              </a:r>
              <a:endParaRPr kumimoji="0" lang="en-US" altLang="en-US" sz="18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endParaRPr>
            </a:p>
          </p:txBody>
        </p:sp>
        <p:cxnSp>
          <p:nvCxnSpPr>
            <p:cNvPr id="216" name="Straight Connector 215">
              <a:extLst>
                <a:ext uri="{FF2B5EF4-FFF2-40B4-BE49-F238E27FC236}">
                  <a16:creationId xmlns:a16="http://schemas.microsoft.com/office/drawing/2014/main" id="{3F2C66BF-55D8-0549-A9DA-934202F38DD5}"/>
                </a:ext>
              </a:extLst>
            </p:cNvPr>
            <p:cNvCxnSpPr>
              <a:cxnSpLocks/>
            </p:cNvCxnSpPr>
            <p:nvPr/>
          </p:nvCxnSpPr>
          <p:spPr>
            <a:xfrm>
              <a:off x="1534432" y="2675745"/>
              <a:ext cx="16434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CA370408-C974-CD4A-8EF6-0AEC3924D4ED}"/>
                </a:ext>
              </a:extLst>
            </p:cNvPr>
            <p:cNvCxnSpPr>
              <a:cxnSpLocks/>
            </p:cNvCxnSpPr>
            <p:nvPr/>
          </p:nvCxnSpPr>
          <p:spPr>
            <a:xfrm>
              <a:off x="1506952" y="3472722"/>
              <a:ext cx="16559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5A7BF2B3-45B8-414A-8B63-2480CF8FA113}"/>
                </a:ext>
              </a:extLst>
            </p:cNvPr>
            <p:cNvCxnSpPr>
              <a:cxnSpLocks/>
            </p:cNvCxnSpPr>
            <p:nvPr/>
          </p:nvCxnSpPr>
          <p:spPr>
            <a:xfrm>
              <a:off x="1509450" y="4209737"/>
              <a:ext cx="16684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9A1FEA61-81C7-C449-880B-15A8ACAF5500}"/>
                </a:ext>
              </a:extLst>
            </p:cNvPr>
            <p:cNvCxnSpPr>
              <a:cxnSpLocks/>
            </p:cNvCxnSpPr>
            <p:nvPr/>
          </p:nvCxnSpPr>
          <p:spPr>
            <a:xfrm>
              <a:off x="1511947" y="4991726"/>
              <a:ext cx="16509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5EFD3EBC-45D5-C74A-B32F-79C699B23E2E}"/>
              </a:ext>
            </a:extLst>
          </p:cNvPr>
          <p:cNvGrpSpPr/>
          <p:nvPr/>
        </p:nvGrpSpPr>
        <p:grpSpPr>
          <a:xfrm>
            <a:off x="3211642" y="3319499"/>
            <a:ext cx="5882482" cy="895263"/>
            <a:chOff x="3211642" y="3319499"/>
            <a:chExt cx="5882482" cy="895263"/>
          </a:xfrm>
        </p:grpSpPr>
        <p:cxnSp>
          <p:nvCxnSpPr>
            <p:cNvPr id="78" name="Straight Arrow Connector 77">
              <a:extLst>
                <a:ext uri="{FF2B5EF4-FFF2-40B4-BE49-F238E27FC236}">
                  <a16:creationId xmlns:a16="http://schemas.microsoft.com/office/drawing/2014/main" id="{B1705D36-44EB-7144-ADDD-2BCA5A49E36C}"/>
                </a:ext>
              </a:extLst>
            </p:cNvPr>
            <p:cNvCxnSpPr>
              <a:cxnSpLocks/>
            </p:cNvCxnSpPr>
            <p:nvPr/>
          </p:nvCxnSpPr>
          <p:spPr>
            <a:xfrm>
              <a:off x="3211642" y="3542677"/>
              <a:ext cx="565129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64C90AC-8D4A-5646-A57F-0F37EE375E51}"/>
                </a:ext>
              </a:extLst>
            </p:cNvPr>
            <p:cNvSpPr/>
            <p:nvPr/>
          </p:nvSpPr>
          <p:spPr>
            <a:xfrm>
              <a:off x="5356172" y="3319499"/>
              <a:ext cx="1210365" cy="389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EB00013B-973D-F145-BC62-E1EB59B2D1F7}"/>
                </a:ext>
              </a:extLst>
            </p:cNvPr>
            <p:cNvGrpSpPr/>
            <p:nvPr/>
          </p:nvGrpSpPr>
          <p:grpSpPr>
            <a:xfrm>
              <a:off x="5418625" y="3360607"/>
              <a:ext cx="1058375" cy="307296"/>
              <a:chOff x="5509436" y="3287899"/>
              <a:chExt cx="1058375" cy="307296"/>
            </a:xfrm>
          </p:grpSpPr>
          <p:grpSp>
            <p:nvGrpSpPr>
              <p:cNvPr id="83" name="Group 182">
                <a:extLst>
                  <a:ext uri="{FF2B5EF4-FFF2-40B4-BE49-F238E27FC236}">
                    <a16:creationId xmlns:a16="http://schemas.microsoft.com/office/drawing/2014/main" id="{92B476DA-1332-E245-A063-5F18A8ED561F}"/>
                  </a:ext>
                </a:extLst>
              </p:cNvPr>
              <p:cNvGrpSpPr>
                <a:grpSpLocks/>
              </p:cNvGrpSpPr>
              <p:nvPr/>
            </p:nvGrpSpPr>
            <p:grpSpPr bwMode="auto">
              <a:xfrm>
                <a:off x="5510535" y="3293570"/>
                <a:ext cx="1057276" cy="301625"/>
                <a:chOff x="469" y="1531"/>
                <a:chExt cx="666" cy="190"/>
              </a:xfrm>
            </p:grpSpPr>
            <p:sp>
              <p:nvSpPr>
                <p:cNvPr id="84" name="Rectangle 183">
                  <a:extLst>
                    <a:ext uri="{FF2B5EF4-FFF2-40B4-BE49-F238E27FC236}">
                      <a16:creationId xmlns:a16="http://schemas.microsoft.com/office/drawing/2014/main" id="{35A3A0E8-5840-8E42-ADE8-7EB044576C1C}"/>
                    </a:ext>
                  </a:extLst>
                </p:cNvPr>
                <p:cNvSpPr>
                  <a:spLocks noChangeArrowheads="1"/>
                </p:cNvSpPr>
                <p:nvPr/>
              </p:nvSpPr>
              <p:spPr bwMode="auto">
                <a:xfrm>
                  <a:off x="469" y="1549"/>
                  <a:ext cx="666"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5" name="Rectangle 184">
                  <a:extLst>
                    <a:ext uri="{FF2B5EF4-FFF2-40B4-BE49-F238E27FC236}">
                      <a16:creationId xmlns:a16="http://schemas.microsoft.com/office/drawing/2014/main" id="{55600375-23A3-CD4E-BBD9-EE07BA4AED64}"/>
                    </a:ext>
                  </a:extLst>
                </p:cNvPr>
                <p:cNvSpPr>
                  <a:spLocks noChangeArrowheads="1"/>
                </p:cNvSpPr>
                <p:nvPr/>
              </p:nvSpPr>
              <p:spPr bwMode="auto">
                <a:xfrm>
                  <a:off x="873" y="1531"/>
                  <a:ext cx="23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grpSp>
          <p:sp>
            <p:nvSpPr>
              <p:cNvPr id="87" name="Rectangle 181">
                <a:extLst>
                  <a:ext uri="{FF2B5EF4-FFF2-40B4-BE49-F238E27FC236}">
                    <a16:creationId xmlns:a16="http://schemas.microsoft.com/office/drawing/2014/main" id="{51F428BA-8794-2B46-B109-1D511F62E555}"/>
                  </a:ext>
                </a:extLst>
              </p:cNvPr>
              <p:cNvSpPr>
                <a:spLocks noChangeArrowheads="1"/>
              </p:cNvSpPr>
              <p:nvPr/>
            </p:nvSpPr>
            <p:spPr bwMode="auto">
              <a:xfrm>
                <a:off x="5771740" y="3305237"/>
                <a:ext cx="2968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p>
            </p:txBody>
          </p:sp>
          <p:sp>
            <p:nvSpPr>
              <p:cNvPr id="88" name="Rectangle 181">
                <a:extLst>
                  <a:ext uri="{FF2B5EF4-FFF2-40B4-BE49-F238E27FC236}">
                    <a16:creationId xmlns:a16="http://schemas.microsoft.com/office/drawing/2014/main" id="{E5D95958-8C54-6242-A3B1-968E6AC629AC}"/>
                  </a:ext>
                </a:extLst>
              </p:cNvPr>
              <p:cNvSpPr>
                <a:spLocks noChangeArrowheads="1"/>
              </p:cNvSpPr>
              <p:nvPr/>
            </p:nvSpPr>
            <p:spPr bwMode="auto">
              <a:xfrm>
                <a:off x="5509436" y="3287899"/>
                <a:ext cx="2968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a:t>
                </a:r>
              </a:p>
            </p:txBody>
          </p:sp>
          <p:cxnSp>
            <p:nvCxnSpPr>
              <p:cNvPr id="4" name="Straight Connector 3">
                <a:extLst>
                  <a:ext uri="{FF2B5EF4-FFF2-40B4-BE49-F238E27FC236}">
                    <a16:creationId xmlns:a16="http://schemas.microsoft.com/office/drawing/2014/main" id="{AE213470-EFFE-1143-AE70-3E6F1DF5204B}"/>
                  </a:ext>
                </a:extLst>
              </p:cNvPr>
              <p:cNvCxnSpPr>
                <a:cxnSpLocks/>
              </p:cNvCxnSpPr>
              <p:nvPr/>
            </p:nvCxnSpPr>
            <p:spPr>
              <a:xfrm>
                <a:off x="6076877" y="3322145"/>
                <a:ext cx="0" cy="2571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B823437-9FDA-D44D-8E28-4933018C3600}"/>
                  </a:ext>
                </a:extLst>
              </p:cNvPr>
              <p:cNvCxnSpPr/>
              <p:nvPr/>
            </p:nvCxnSpPr>
            <p:spPr>
              <a:xfrm>
                <a:off x="5796378" y="3320433"/>
                <a:ext cx="0" cy="2571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9" name="TextBox 78">
              <a:extLst>
                <a:ext uri="{FF2B5EF4-FFF2-40B4-BE49-F238E27FC236}">
                  <a16:creationId xmlns:a16="http://schemas.microsoft.com/office/drawing/2014/main" id="{25A1DE96-E618-F245-B317-BF7C352A5215}"/>
                </a:ext>
              </a:extLst>
            </p:cNvPr>
            <p:cNvSpPr txBox="1"/>
            <p:nvPr/>
          </p:nvSpPr>
          <p:spPr>
            <a:xfrm>
              <a:off x="3359490" y="3649479"/>
              <a:ext cx="5734634" cy="565283"/>
            </a:xfrm>
            <a:prstGeom prst="rect">
              <a:avLst/>
            </a:prstGeom>
            <a:noFill/>
          </p:spPr>
          <p:txBody>
            <a:bodyPr wrap="square" rtlCol="0">
              <a:spAutoFit/>
            </a:bodyPr>
            <a:lstStyle/>
            <a:p>
              <a:pPr algn="ctr">
                <a:lnSpc>
                  <a:spcPct val="85000"/>
                </a:lnSpc>
              </a:pPr>
              <a:r>
                <a:rPr lang="en-US" dirty="0">
                  <a:solidFill>
                    <a:srgbClr val="C00000"/>
                  </a:solidFill>
                </a:rPr>
                <a:t>Network-layer </a:t>
              </a:r>
              <a:r>
                <a:rPr lang="en-US" dirty="0"/>
                <a:t>protocol transfers transport-layer segment [H</a:t>
              </a:r>
              <a:r>
                <a:rPr lang="en-US" baseline="-25000" dirty="0"/>
                <a:t>t</a:t>
              </a:r>
              <a:r>
                <a:rPr lang="en-US" dirty="0"/>
                <a:t> | M] from one </a:t>
              </a:r>
              <a:r>
                <a:rPr lang="en-US" i="1" dirty="0"/>
                <a:t>host</a:t>
              </a:r>
              <a:r>
                <a:rPr lang="en-US" dirty="0"/>
                <a:t> to another, using link layer services</a:t>
              </a:r>
            </a:p>
          </p:txBody>
        </p:sp>
      </p:grpSp>
      <p:sp>
        <p:nvSpPr>
          <p:cNvPr id="86" name="Slide Number Placeholder 5">
            <a:extLst>
              <a:ext uri="{FF2B5EF4-FFF2-40B4-BE49-F238E27FC236}">
                <a16:creationId xmlns:a16="http://schemas.microsoft.com/office/drawing/2014/main" id="{FCF8662E-6C10-1246-A632-4EAD39DCFA18}"/>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33</a:t>
            </a:fld>
            <a:endParaRPr lang="en-US" dirty="0"/>
          </a:p>
        </p:txBody>
      </p:sp>
    </p:spTree>
    <p:extLst>
      <p:ext uri="{BB962C8B-B14F-4D97-AF65-F5344CB8AC3E}">
        <p14:creationId xmlns:p14="http://schemas.microsoft.com/office/powerpoint/2010/main" val="995770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grpId="0" nodeType="withEffect">
                                  <p:stCondLst>
                                    <p:cond delay="0"/>
                                  </p:stCondLst>
                                  <p:childTnLst>
                                    <p:animEffect transition="out" filter="dissolve">
                                      <p:cBhvr>
                                        <p:cTn id="6" dur="500"/>
                                        <p:tgtEl>
                                          <p:spTgt spid="128"/>
                                        </p:tgtEl>
                                      </p:cBhvr>
                                    </p:animEffect>
                                    <p:set>
                                      <p:cBhvr>
                                        <p:cTn id="7" dur="1" fill="hold">
                                          <p:stCondLst>
                                            <p:cond delay="499"/>
                                          </p:stCondLst>
                                        </p:cTn>
                                        <p:tgtEl>
                                          <p:spTgt spid="128"/>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44"/>
                                        </p:tgtEl>
                                        <p:attrNameLst>
                                          <p:attrName>style.visibility</p:attrName>
                                        </p:attrNameLst>
                                      </p:cBhvr>
                                      <p:to>
                                        <p:strVal val="visible"/>
                                      </p:to>
                                    </p:set>
                                    <p:animEffect transition="in" filter="dissolve">
                                      <p:cBhvr>
                                        <p:cTn id="15"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14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Freeform 10">
            <a:extLst>
              <a:ext uri="{FF2B5EF4-FFF2-40B4-BE49-F238E27FC236}">
                <a16:creationId xmlns:a16="http://schemas.microsoft.com/office/drawing/2014/main" id="{236C8C34-AA0A-1747-BF1D-3CBFB21AC1F2}"/>
              </a:ext>
            </a:extLst>
          </p:cNvPr>
          <p:cNvSpPr>
            <a:spLocks/>
          </p:cNvSpPr>
          <p:nvPr/>
        </p:nvSpPr>
        <p:spPr bwMode="auto">
          <a:xfrm rot="10800000" flipH="1">
            <a:off x="10916607" y="1577038"/>
            <a:ext cx="450309" cy="4061761"/>
          </a:xfrm>
          <a:custGeom>
            <a:avLst/>
            <a:gdLst>
              <a:gd name="T0" fmla="*/ 2147483646 w 267"/>
              <a:gd name="T1" fmla="*/ 2147483646 h 1186"/>
              <a:gd name="T2" fmla="*/ 0 w 267"/>
              <a:gd name="T3" fmla="*/ 0 h 1186"/>
              <a:gd name="T4" fmla="*/ 0 w 267"/>
              <a:gd name="T5" fmla="*/ 2147483646 h 1186"/>
              <a:gd name="T6" fmla="*/ 2147483646 w 267"/>
              <a:gd name="T7" fmla="*/ 2147483646 h 1186"/>
              <a:gd name="T8" fmla="*/ 2147483646 w 267"/>
              <a:gd name="T9" fmla="*/ 2147483646 h 1186"/>
              <a:gd name="T10" fmla="*/ 0 60000 65536"/>
              <a:gd name="T11" fmla="*/ 0 60000 65536"/>
              <a:gd name="T12" fmla="*/ 0 60000 65536"/>
              <a:gd name="T13" fmla="*/ 0 60000 65536"/>
              <a:gd name="T14" fmla="*/ 0 60000 65536"/>
              <a:gd name="T15" fmla="*/ 0 w 267"/>
              <a:gd name="T16" fmla="*/ 0 h 1186"/>
              <a:gd name="T17" fmla="*/ 267 w 267"/>
              <a:gd name="T18" fmla="*/ 1186 h 1186"/>
              <a:gd name="connsiteX0" fmla="*/ 11593 w 11593"/>
              <a:gd name="connsiteY0" fmla="*/ 0 h 10109"/>
              <a:gd name="connsiteX1" fmla="*/ 0 w 11593"/>
              <a:gd name="connsiteY1" fmla="*/ 109 h 10109"/>
              <a:gd name="connsiteX2" fmla="*/ 0 w 11593"/>
              <a:gd name="connsiteY2" fmla="*/ 10109 h 10109"/>
              <a:gd name="connsiteX3" fmla="*/ 10000 w 11593"/>
              <a:gd name="connsiteY3" fmla="*/ 5606 h 10109"/>
              <a:gd name="connsiteX4" fmla="*/ 11593 w 11593"/>
              <a:gd name="connsiteY4" fmla="*/ 0 h 10109"/>
              <a:gd name="connsiteX0" fmla="*/ 11593 w 12080"/>
              <a:gd name="connsiteY0" fmla="*/ 0 h 10109"/>
              <a:gd name="connsiteX1" fmla="*/ 0 w 12080"/>
              <a:gd name="connsiteY1" fmla="*/ 109 h 10109"/>
              <a:gd name="connsiteX2" fmla="*/ 0 w 12080"/>
              <a:gd name="connsiteY2" fmla="*/ 10109 h 10109"/>
              <a:gd name="connsiteX3" fmla="*/ 12080 w 12080"/>
              <a:gd name="connsiteY3" fmla="*/ 1850 h 10109"/>
              <a:gd name="connsiteX4" fmla="*/ 11593 w 12080"/>
              <a:gd name="connsiteY4" fmla="*/ 0 h 10109"/>
              <a:gd name="connsiteX0" fmla="*/ 11593 w 12080"/>
              <a:gd name="connsiteY0" fmla="*/ 2239 h 12348"/>
              <a:gd name="connsiteX1" fmla="*/ 0 w 12080"/>
              <a:gd name="connsiteY1" fmla="*/ 0 h 12348"/>
              <a:gd name="connsiteX2" fmla="*/ 0 w 12080"/>
              <a:gd name="connsiteY2" fmla="*/ 12348 h 12348"/>
              <a:gd name="connsiteX3" fmla="*/ 12080 w 12080"/>
              <a:gd name="connsiteY3" fmla="*/ 4089 h 12348"/>
              <a:gd name="connsiteX4" fmla="*/ 11593 w 12080"/>
              <a:gd name="connsiteY4" fmla="*/ 2239 h 12348"/>
              <a:gd name="connsiteX0" fmla="*/ 12841 w 13328"/>
              <a:gd name="connsiteY0" fmla="*/ 10034 h 20143"/>
              <a:gd name="connsiteX1" fmla="*/ 0 w 13328"/>
              <a:gd name="connsiteY1" fmla="*/ 0 h 20143"/>
              <a:gd name="connsiteX2" fmla="*/ 1248 w 13328"/>
              <a:gd name="connsiteY2" fmla="*/ 20143 h 20143"/>
              <a:gd name="connsiteX3" fmla="*/ 13328 w 13328"/>
              <a:gd name="connsiteY3" fmla="*/ 11884 h 20143"/>
              <a:gd name="connsiteX4" fmla="*/ 12841 w 13328"/>
              <a:gd name="connsiteY4" fmla="*/ 10034 h 20143"/>
              <a:gd name="connsiteX0" fmla="*/ 12425 w 13328"/>
              <a:gd name="connsiteY0" fmla="*/ 0 h 21660"/>
              <a:gd name="connsiteX1" fmla="*/ 0 w 13328"/>
              <a:gd name="connsiteY1" fmla="*/ 1517 h 21660"/>
              <a:gd name="connsiteX2" fmla="*/ 1248 w 13328"/>
              <a:gd name="connsiteY2" fmla="*/ 21660 h 21660"/>
              <a:gd name="connsiteX3" fmla="*/ 13328 w 13328"/>
              <a:gd name="connsiteY3" fmla="*/ 13401 h 21660"/>
              <a:gd name="connsiteX4" fmla="*/ 12425 w 13328"/>
              <a:gd name="connsiteY4" fmla="*/ 0 h 21660"/>
              <a:gd name="connsiteX0" fmla="*/ 12425 w 12496"/>
              <a:gd name="connsiteY0" fmla="*/ 0 h 21660"/>
              <a:gd name="connsiteX1" fmla="*/ 0 w 12496"/>
              <a:gd name="connsiteY1" fmla="*/ 1517 h 21660"/>
              <a:gd name="connsiteX2" fmla="*/ 1248 w 12496"/>
              <a:gd name="connsiteY2" fmla="*/ 21660 h 21660"/>
              <a:gd name="connsiteX3" fmla="*/ 12496 w 12496"/>
              <a:gd name="connsiteY3" fmla="*/ 4855 h 21660"/>
              <a:gd name="connsiteX4" fmla="*/ 12425 w 12496"/>
              <a:gd name="connsiteY4" fmla="*/ 0 h 21660"/>
              <a:gd name="connsiteX0" fmla="*/ 12425 w 12496"/>
              <a:gd name="connsiteY0" fmla="*/ 0 h 21660"/>
              <a:gd name="connsiteX1" fmla="*/ 0 w 12496"/>
              <a:gd name="connsiteY1" fmla="*/ 1517 h 21660"/>
              <a:gd name="connsiteX2" fmla="*/ 1248 w 12496"/>
              <a:gd name="connsiteY2" fmla="*/ 21660 h 21660"/>
              <a:gd name="connsiteX3" fmla="*/ 12496 w 12496"/>
              <a:gd name="connsiteY3" fmla="*/ 4855 h 21660"/>
              <a:gd name="connsiteX4" fmla="*/ 12425 w 12496"/>
              <a:gd name="connsiteY4" fmla="*/ 0 h 21660"/>
              <a:gd name="connsiteX0" fmla="*/ 12425 w 12496"/>
              <a:gd name="connsiteY0" fmla="*/ 0 h 21660"/>
              <a:gd name="connsiteX1" fmla="*/ 0 w 12496"/>
              <a:gd name="connsiteY1" fmla="*/ 1517 h 21660"/>
              <a:gd name="connsiteX2" fmla="*/ 1248 w 12496"/>
              <a:gd name="connsiteY2" fmla="*/ 21660 h 21660"/>
              <a:gd name="connsiteX3" fmla="*/ 12496 w 12496"/>
              <a:gd name="connsiteY3" fmla="*/ 4855 h 21660"/>
              <a:gd name="connsiteX4" fmla="*/ 12425 w 12496"/>
              <a:gd name="connsiteY4" fmla="*/ 0 h 21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96" h="21660">
                <a:moveTo>
                  <a:pt x="12425" y="0"/>
                </a:moveTo>
                <a:lnTo>
                  <a:pt x="0" y="1517"/>
                </a:lnTo>
                <a:lnTo>
                  <a:pt x="1248" y="21660"/>
                </a:lnTo>
                <a:cubicBezTo>
                  <a:pt x="4581" y="12959"/>
                  <a:pt x="6667" y="10269"/>
                  <a:pt x="12496" y="4855"/>
                </a:cubicBezTo>
                <a:cubicBezTo>
                  <a:pt x="12472" y="3237"/>
                  <a:pt x="12449" y="1618"/>
                  <a:pt x="12425" y="0"/>
                </a:cubicBezTo>
                <a:close/>
              </a:path>
            </a:pathLst>
          </a:custGeom>
          <a:gradFill rotWithShape="1">
            <a:gsLst>
              <a:gs pos="0">
                <a:srgbClr val="3C6CDF"/>
              </a:gs>
              <a:gs pos="100000">
                <a:schemeClr val="bg1"/>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Services, Layering and Encapsulation</a:t>
            </a:r>
            <a:endParaRPr lang="en-US" sz="4400" dirty="0"/>
          </a:p>
        </p:txBody>
      </p:sp>
      <p:sp>
        <p:nvSpPr>
          <p:cNvPr id="13" name="Text Box 8">
            <a:extLst>
              <a:ext uri="{FF2B5EF4-FFF2-40B4-BE49-F238E27FC236}">
                <a16:creationId xmlns:a16="http://schemas.microsoft.com/office/drawing/2014/main" id="{10CAB5B1-70B7-184B-A16F-4239A3118B18}"/>
              </a:ext>
            </a:extLst>
          </p:cNvPr>
          <p:cNvSpPr txBox="1">
            <a:spLocks noChangeArrowheads="1"/>
          </p:cNvSpPr>
          <p:nvPr/>
        </p:nvSpPr>
        <p:spPr bwMode="auto">
          <a:xfrm>
            <a:off x="449705" y="5724388"/>
            <a:ext cx="1100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0" i="1" u="none" strike="noStrike" kern="1200" cap="none" spc="0" normalizeH="0" baseline="0" noProof="0" dirty="0">
                <a:ln>
                  <a:noFill/>
                </a:ln>
                <a:solidFill>
                  <a:srgbClr val="000099"/>
                </a:solidFill>
                <a:effectLst/>
                <a:uLnTx/>
                <a:uFillTx/>
                <a:latin typeface="Arial" panose="020B0604020202020204" pitchFamily="34" charset="0"/>
                <a:ea typeface="MS PGothic" panose="020B0600070205080204" pitchFamily="34" charset="-128"/>
                <a:cs typeface="Arial" panose="020B0604020202020204" pitchFamily="34" charset="0"/>
              </a:rPr>
              <a:t>source</a:t>
            </a:r>
          </a:p>
        </p:txBody>
      </p:sp>
      <p:sp>
        <p:nvSpPr>
          <p:cNvPr id="14" name="Freeform 10">
            <a:extLst>
              <a:ext uri="{FF2B5EF4-FFF2-40B4-BE49-F238E27FC236}">
                <a16:creationId xmlns:a16="http://schemas.microsoft.com/office/drawing/2014/main" id="{1C528DAB-CFD1-6943-9F41-1A6F334C3C75}"/>
              </a:ext>
            </a:extLst>
          </p:cNvPr>
          <p:cNvSpPr>
            <a:spLocks/>
          </p:cNvSpPr>
          <p:nvPr/>
        </p:nvSpPr>
        <p:spPr bwMode="auto">
          <a:xfrm rot="10800000">
            <a:off x="975630" y="1559549"/>
            <a:ext cx="450309" cy="4061761"/>
          </a:xfrm>
          <a:custGeom>
            <a:avLst/>
            <a:gdLst>
              <a:gd name="T0" fmla="*/ 2147483646 w 267"/>
              <a:gd name="T1" fmla="*/ 2147483646 h 1186"/>
              <a:gd name="T2" fmla="*/ 0 w 267"/>
              <a:gd name="T3" fmla="*/ 0 h 1186"/>
              <a:gd name="T4" fmla="*/ 0 w 267"/>
              <a:gd name="T5" fmla="*/ 2147483646 h 1186"/>
              <a:gd name="T6" fmla="*/ 2147483646 w 267"/>
              <a:gd name="T7" fmla="*/ 2147483646 h 1186"/>
              <a:gd name="T8" fmla="*/ 2147483646 w 267"/>
              <a:gd name="T9" fmla="*/ 2147483646 h 1186"/>
              <a:gd name="T10" fmla="*/ 0 60000 65536"/>
              <a:gd name="T11" fmla="*/ 0 60000 65536"/>
              <a:gd name="T12" fmla="*/ 0 60000 65536"/>
              <a:gd name="T13" fmla="*/ 0 60000 65536"/>
              <a:gd name="T14" fmla="*/ 0 60000 65536"/>
              <a:gd name="T15" fmla="*/ 0 w 267"/>
              <a:gd name="T16" fmla="*/ 0 h 1186"/>
              <a:gd name="T17" fmla="*/ 267 w 267"/>
              <a:gd name="T18" fmla="*/ 1186 h 1186"/>
              <a:gd name="connsiteX0" fmla="*/ 11593 w 11593"/>
              <a:gd name="connsiteY0" fmla="*/ 0 h 10109"/>
              <a:gd name="connsiteX1" fmla="*/ 0 w 11593"/>
              <a:gd name="connsiteY1" fmla="*/ 109 h 10109"/>
              <a:gd name="connsiteX2" fmla="*/ 0 w 11593"/>
              <a:gd name="connsiteY2" fmla="*/ 10109 h 10109"/>
              <a:gd name="connsiteX3" fmla="*/ 10000 w 11593"/>
              <a:gd name="connsiteY3" fmla="*/ 5606 h 10109"/>
              <a:gd name="connsiteX4" fmla="*/ 11593 w 11593"/>
              <a:gd name="connsiteY4" fmla="*/ 0 h 10109"/>
              <a:gd name="connsiteX0" fmla="*/ 11593 w 12080"/>
              <a:gd name="connsiteY0" fmla="*/ 0 h 10109"/>
              <a:gd name="connsiteX1" fmla="*/ 0 w 12080"/>
              <a:gd name="connsiteY1" fmla="*/ 109 h 10109"/>
              <a:gd name="connsiteX2" fmla="*/ 0 w 12080"/>
              <a:gd name="connsiteY2" fmla="*/ 10109 h 10109"/>
              <a:gd name="connsiteX3" fmla="*/ 12080 w 12080"/>
              <a:gd name="connsiteY3" fmla="*/ 1850 h 10109"/>
              <a:gd name="connsiteX4" fmla="*/ 11593 w 12080"/>
              <a:gd name="connsiteY4" fmla="*/ 0 h 10109"/>
              <a:gd name="connsiteX0" fmla="*/ 11593 w 12080"/>
              <a:gd name="connsiteY0" fmla="*/ 2239 h 12348"/>
              <a:gd name="connsiteX1" fmla="*/ 0 w 12080"/>
              <a:gd name="connsiteY1" fmla="*/ 0 h 12348"/>
              <a:gd name="connsiteX2" fmla="*/ 0 w 12080"/>
              <a:gd name="connsiteY2" fmla="*/ 12348 h 12348"/>
              <a:gd name="connsiteX3" fmla="*/ 12080 w 12080"/>
              <a:gd name="connsiteY3" fmla="*/ 4089 h 12348"/>
              <a:gd name="connsiteX4" fmla="*/ 11593 w 12080"/>
              <a:gd name="connsiteY4" fmla="*/ 2239 h 12348"/>
              <a:gd name="connsiteX0" fmla="*/ 12841 w 13328"/>
              <a:gd name="connsiteY0" fmla="*/ 10034 h 20143"/>
              <a:gd name="connsiteX1" fmla="*/ 0 w 13328"/>
              <a:gd name="connsiteY1" fmla="*/ 0 h 20143"/>
              <a:gd name="connsiteX2" fmla="*/ 1248 w 13328"/>
              <a:gd name="connsiteY2" fmla="*/ 20143 h 20143"/>
              <a:gd name="connsiteX3" fmla="*/ 13328 w 13328"/>
              <a:gd name="connsiteY3" fmla="*/ 11884 h 20143"/>
              <a:gd name="connsiteX4" fmla="*/ 12841 w 13328"/>
              <a:gd name="connsiteY4" fmla="*/ 10034 h 20143"/>
              <a:gd name="connsiteX0" fmla="*/ 12425 w 13328"/>
              <a:gd name="connsiteY0" fmla="*/ 0 h 21660"/>
              <a:gd name="connsiteX1" fmla="*/ 0 w 13328"/>
              <a:gd name="connsiteY1" fmla="*/ 1517 h 21660"/>
              <a:gd name="connsiteX2" fmla="*/ 1248 w 13328"/>
              <a:gd name="connsiteY2" fmla="*/ 21660 h 21660"/>
              <a:gd name="connsiteX3" fmla="*/ 13328 w 13328"/>
              <a:gd name="connsiteY3" fmla="*/ 13401 h 21660"/>
              <a:gd name="connsiteX4" fmla="*/ 12425 w 13328"/>
              <a:gd name="connsiteY4" fmla="*/ 0 h 21660"/>
              <a:gd name="connsiteX0" fmla="*/ 12425 w 12496"/>
              <a:gd name="connsiteY0" fmla="*/ 0 h 21660"/>
              <a:gd name="connsiteX1" fmla="*/ 0 w 12496"/>
              <a:gd name="connsiteY1" fmla="*/ 1517 h 21660"/>
              <a:gd name="connsiteX2" fmla="*/ 1248 w 12496"/>
              <a:gd name="connsiteY2" fmla="*/ 21660 h 21660"/>
              <a:gd name="connsiteX3" fmla="*/ 12496 w 12496"/>
              <a:gd name="connsiteY3" fmla="*/ 4855 h 21660"/>
              <a:gd name="connsiteX4" fmla="*/ 12425 w 12496"/>
              <a:gd name="connsiteY4" fmla="*/ 0 h 21660"/>
              <a:gd name="connsiteX0" fmla="*/ 12425 w 12496"/>
              <a:gd name="connsiteY0" fmla="*/ 0 h 21660"/>
              <a:gd name="connsiteX1" fmla="*/ 0 w 12496"/>
              <a:gd name="connsiteY1" fmla="*/ 1517 h 21660"/>
              <a:gd name="connsiteX2" fmla="*/ 1248 w 12496"/>
              <a:gd name="connsiteY2" fmla="*/ 21660 h 21660"/>
              <a:gd name="connsiteX3" fmla="*/ 12496 w 12496"/>
              <a:gd name="connsiteY3" fmla="*/ 4855 h 21660"/>
              <a:gd name="connsiteX4" fmla="*/ 12425 w 12496"/>
              <a:gd name="connsiteY4" fmla="*/ 0 h 21660"/>
              <a:gd name="connsiteX0" fmla="*/ 12425 w 12496"/>
              <a:gd name="connsiteY0" fmla="*/ 0 h 21660"/>
              <a:gd name="connsiteX1" fmla="*/ 0 w 12496"/>
              <a:gd name="connsiteY1" fmla="*/ 1517 h 21660"/>
              <a:gd name="connsiteX2" fmla="*/ 1248 w 12496"/>
              <a:gd name="connsiteY2" fmla="*/ 21660 h 21660"/>
              <a:gd name="connsiteX3" fmla="*/ 12496 w 12496"/>
              <a:gd name="connsiteY3" fmla="*/ 4855 h 21660"/>
              <a:gd name="connsiteX4" fmla="*/ 12425 w 12496"/>
              <a:gd name="connsiteY4" fmla="*/ 0 h 21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96" h="21660">
                <a:moveTo>
                  <a:pt x="12425" y="0"/>
                </a:moveTo>
                <a:lnTo>
                  <a:pt x="0" y="1517"/>
                </a:lnTo>
                <a:lnTo>
                  <a:pt x="1248" y="21660"/>
                </a:lnTo>
                <a:cubicBezTo>
                  <a:pt x="4581" y="12959"/>
                  <a:pt x="6667" y="10269"/>
                  <a:pt x="12496" y="4855"/>
                </a:cubicBezTo>
                <a:cubicBezTo>
                  <a:pt x="12472" y="3237"/>
                  <a:pt x="12449" y="1618"/>
                  <a:pt x="12425" y="0"/>
                </a:cubicBezTo>
                <a:close/>
              </a:path>
            </a:pathLst>
          </a:custGeom>
          <a:gradFill rotWithShape="1">
            <a:gsLst>
              <a:gs pos="0">
                <a:srgbClr val="3C6CDF"/>
              </a:gs>
              <a:gs pos="100000">
                <a:schemeClr val="bg1"/>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 name="Group 190">
            <a:extLst>
              <a:ext uri="{FF2B5EF4-FFF2-40B4-BE49-F238E27FC236}">
                <a16:creationId xmlns:a16="http://schemas.microsoft.com/office/drawing/2014/main" id="{8D7B8AF0-B984-FB44-AB9F-07CA253CEA38}"/>
              </a:ext>
            </a:extLst>
          </p:cNvPr>
          <p:cNvGrpSpPr>
            <a:grpSpLocks/>
          </p:cNvGrpSpPr>
          <p:nvPr/>
        </p:nvGrpSpPr>
        <p:grpSpPr bwMode="auto">
          <a:xfrm flipH="1">
            <a:off x="635446" y="5073984"/>
            <a:ext cx="803275" cy="771525"/>
            <a:chOff x="-44" y="1473"/>
            <a:chExt cx="981" cy="1105"/>
          </a:xfrm>
        </p:grpSpPr>
        <p:pic>
          <p:nvPicPr>
            <p:cNvPr id="25" name="Picture 191" descr="desktop_computer_stylized_medium">
              <a:extLst>
                <a:ext uri="{FF2B5EF4-FFF2-40B4-BE49-F238E27FC236}">
                  <a16:creationId xmlns:a16="http://schemas.microsoft.com/office/drawing/2014/main" id="{06D1D726-A569-254A-9E27-366DB8CF32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192">
              <a:extLst>
                <a:ext uri="{FF2B5EF4-FFF2-40B4-BE49-F238E27FC236}">
                  <a16:creationId xmlns:a16="http://schemas.microsoft.com/office/drawing/2014/main" id="{F5362B29-42A6-3F4A-A1AB-EFF56E7B7726}"/>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27" name="Straight Arrow Connector 126">
            <a:extLst>
              <a:ext uri="{FF2B5EF4-FFF2-40B4-BE49-F238E27FC236}">
                <a16:creationId xmlns:a16="http://schemas.microsoft.com/office/drawing/2014/main" id="{2ACB87E4-845E-A542-9CE2-5864050E17AD}"/>
              </a:ext>
            </a:extLst>
          </p:cNvPr>
          <p:cNvCxnSpPr>
            <a:cxnSpLocks/>
          </p:cNvCxnSpPr>
          <p:nvPr/>
        </p:nvCxnSpPr>
        <p:spPr>
          <a:xfrm>
            <a:off x="3211642" y="2610788"/>
            <a:ext cx="565129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Rectangle 142">
            <a:extLst>
              <a:ext uri="{FF2B5EF4-FFF2-40B4-BE49-F238E27FC236}">
                <a16:creationId xmlns:a16="http://schemas.microsoft.com/office/drawing/2014/main" id="{EE8BAFE3-3C6F-F143-9E4B-2A620EAB382E}"/>
              </a:ext>
            </a:extLst>
          </p:cNvPr>
          <p:cNvSpPr/>
          <p:nvPr/>
        </p:nvSpPr>
        <p:spPr>
          <a:xfrm>
            <a:off x="5584583" y="2368401"/>
            <a:ext cx="971760" cy="389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3" name="Group 185">
            <a:extLst>
              <a:ext uri="{FF2B5EF4-FFF2-40B4-BE49-F238E27FC236}">
                <a16:creationId xmlns:a16="http://schemas.microsoft.com/office/drawing/2014/main" id="{EB20B2E4-EE78-334C-B142-D9716F510006}"/>
              </a:ext>
            </a:extLst>
          </p:cNvPr>
          <p:cNvGrpSpPr>
            <a:grpSpLocks/>
          </p:cNvGrpSpPr>
          <p:nvPr/>
        </p:nvGrpSpPr>
        <p:grpSpPr bwMode="auto">
          <a:xfrm>
            <a:off x="5690803" y="2434313"/>
            <a:ext cx="908050" cy="301625"/>
            <a:chOff x="1848" y="2046"/>
            <a:chExt cx="572" cy="190"/>
          </a:xfrm>
        </p:grpSpPr>
        <p:grpSp>
          <p:nvGrpSpPr>
            <p:cNvPr id="134" name="Group 179">
              <a:extLst>
                <a:ext uri="{FF2B5EF4-FFF2-40B4-BE49-F238E27FC236}">
                  <a16:creationId xmlns:a16="http://schemas.microsoft.com/office/drawing/2014/main" id="{1D5E26E8-DD67-F64E-B7A5-CF2A5868C4FE}"/>
                </a:ext>
              </a:extLst>
            </p:cNvPr>
            <p:cNvGrpSpPr>
              <a:grpSpLocks/>
            </p:cNvGrpSpPr>
            <p:nvPr/>
          </p:nvGrpSpPr>
          <p:grpSpPr bwMode="auto">
            <a:xfrm>
              <a:off x="1848" y="2047"/>
              <a:ext cx="187" cy="184"/>
              <a:chOff x="1959" y="2058"/>
              <a:chExt cx="187" cy="184"/>
            </a:xfrm>
          </p:grpSpPr>
          <p:sp>
            <p:nvSpPr>
              <p:cNvPr id="138" name="Rectangle 180">
                <a:extLst>
                  <a:ext uri="{FF2B5EF4-FFF2-40B4-BE49-F238E27FC236}">
                    <a16:creationId xmlns:a16="http://schemas.microsoft.com/office/drawing/2014/main" id="{A0FF28E6-68F8-9D49-858D-54A894437AE3}"/>
                  </a:ext>
                </a:extLst>
              </p:cNvPr>
              <p:cNvSpPr>
                <a:spLocks noChangeArrowheads="1"/>
              </p:cNvSpPr>
              <p:nvPr/>
            </p:nvSpPr>
            <p:spPr bwMode="auto">
              <a:xfrm>
                <a:off x="1964" y="2075"/>
                <a:ext cx="177"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39" name="Rectangle 181">
                <a:extLst>
                  <a:ext uri="{FF2B5EF4-FFF2-40B4-BE49-F238E27FC236}">
                    <a16:creationId xmlns:a16="http://schemas.microsoft.com/office/drawing/2014/main" id="{57F4F79C-9470-0243-9459-9DE005B149AC}"/>
                  </a:ext>
                </a:extLst>
              </p:cNvPr>
              <p:cNvSpPr>
                <a:spLocks noChangeArrowheads="1"/>
              </p:cNvSpPr>
              <p:nvPr/>
            </p:nvSpPr>
            <p:spPr bwMode="auto">
              <a:xfrm>
                <a:off x="1959" y="2058"/>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p>
            </p:txBody>
          </p:sp>
        </p:grpSp>
        <p:grpSp>
          <p:nvGrpSpPr>
            <p:cNvPr id="135" name="Group 182">
              <a:extLst>
                <a:ext uri="{FF2B5EF4-FFF2-40B4-BE49-F238E27FC236}">
                  <a16:creationId xmlns:a16="http://schemas.microsoft.com/office/drawing/2014/main" id="{C814D838-F088-1449-A73B-3285342C6057}"/>
                </a:ext>
              </a:extLst>
            </p:cNvPr>
            <p:cNvGrpSpPr>
              <a:grpSpLocks/>
            </p:cNvGrpSpPr>
            <p:nvPr/>
          </p:nvGrpSpPr>
          <p:grpSpPr bwMode="auto">
            <a:xfrm>
              <a:off x="1992" y="2046"/>
              <a:ext cx="428" cy="190"/>
              <a:chOff x="780" y="1553"/>
              <a:chExt cx="428" cy="190"/>
            </a:xfrm>
          </p:grpSpPr>
          <p:sp>
            <p:nvSpPr>
              <p:cNvPr id="136" name="Rectangle 183">
                <a:extLst>
                  <a:ext uri="{FF2B5EF4-FFF2-40B4-BE49-F238E27FC236}">
                    <a16:creationId xmlns:a16="http://schemas.microsoft.com/office/drawing/2014/main" id="{744B26E9-8C84-AF45-BC0E-C09188489CFA}"/>
                  </a:ext>
                </a:extLst>
              </p:cNvPr>
              <p:cNvSpPr>
                <a:spLocks noChangeArrowheads="1"/>
              </p:cNvSpPr>
              <p:nvPr/>
            </p:nvSpPr>
            <p:spPr bwMode="auto">
              <a:xfrm>
                <a:off x="817" y="1571"/>
                <a:ext cx="312"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37" name="Rectangle 184">
                <a:extLst>
                  <a:ext uri="{FF2B5EF4-FFF2-40B4-BE49-F238E27FC236}">
                    <a16:creationId xmlns:a16="http://schemas.microsoft.com/office/drawing/2014/main" id="{71A3F897-85F9-4241-906F-6308455A3CAB}"/>
                  </a:ext>
                </a:extLst>
              </p:cNvPr>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grpSp>
      </p:grpSp>
      <p:sp>
        <p:nvSpPr>
          <p:cNvPr id="144" name="TextBox 143">
            <a:extLst>
              <a:ext uri="{FF2B5EF4-FFF2-40B4-BE49-F238E27FC236}">
                <a16:creationId xmlns:a16="http://schemas.microsoft.com/office/drawing/2014/main" id="{2CE37313-1E06-C945-A455-53ADE2AA5971}"/>
              </a:ext>
            </a:extLst>
          </p:cNvPr>
          <p:cNvSpPr txBox="1"/>
          <p:nvPr/>
        </p:nvSpPr>
        <p:spPr>
          <a:xfrm>
            <a:off x="3371603" y="5096823"/>
            <a:ext cx="5831174" cy="1089529"/>
          </a:xfrm>
          <a:prstGeom prst="rect">
            <a:avLst/>
          </a:prstGeom>
          <a:noFill/>
        </p:spPr>
        <p:txBody>
          <a:bodyPr wrap="square" rtlCol="0">
            <a:spAutoFit/>
          </a:bodyPr>
          <a:lstStyle/>
          <a:p>
            <a:pPr marL="295275" indent="-295275">
              <a:lnSpc>
                <a:spcPct val="90000"/>
              </a:lnSpc>
              <a:buClr>
                <a:srgbClr val="0000A3"/>
              </a:buClr>
              <a:buFont typeface="Wingdings" pitchFamily="2" charset="2"/>
              <a:buChar char="§"/>
            </a:pPr>
            <a:r>
              <a:rPr lang="en-US" sz="2400" dirty="0"/>
              <a:t>link-layer protocol </a:t>
            </a:r>
            <a:r>
              <a:rPr lang="en-US" sz="2400" dirty="0">
                <a:solidFill>
                  <a:srgbClr val="0000A3"/>
                </a:solidFill>
              </a:rPr>
              <a:t>encapsulates</a:t>
            </a:r>
            <a:r>
              <a:rPr lang="en-US" sz="2400" dirty="0"/>
              <a:t> network datagram </a:t>
            </a:r>
            <a:r>
              <a:rPr lang="en-US" sz="2000" dirty="0"/>
              <a:t>[H</a:t>
            </a:r>
            <a:r>
              <a:rPr lang="en-US" sz="2000" baseline="-25000" dirty="0"/>
              <a:t>n</a:t>
            </a:r>
            <a:r>
              <a:rPr lang="en-US" sz="2000" dirty="0"/>
              <a:t>| [H</a:t>
            </a:r>
            <a:r>
              <a:rPr lang="en-US" sz="2000" baseline="-25000" dirty="0"/>
              <a:t>t</a:t>
            </a:r>
            <a:r>
              <a:rPr lang="en-US" sz="2000" dirty="0"/>
              <a:t> |M], </a:t>
            </a:r>
            <a:r>
              <a:rPr lang="en-US" sz="2400" dirty="0"/>
              <a:t>with link-layer header H</a:t>
            </a:r>
            <a:r>
              <a:rPr lang="en-US" sz="2400" baseline="-25000" dirty="0"/>
              <a:t>l </a:t>
            </a:r>
            <a:r>
              <a:rPr lang="en-US" sz="2400" dirty="0"/>
              <a:t> to create a link-layer </a:t>
            </a:r>
            <a:r>
              <a:rPr lang="en-US" sz="2400" dirty="0">
                <a:solidFill>
                  <a:srgbClr val="C00000"/>
                </a:solidFill>
              </a:rPr>
              <a:t>frame </a:t>
            </a:r>
          </a:p>
        </p:txBody>
      </p:sp>
      <p:grpSp>
        <p:nvGrpSpPr>
          <p:cNvPr id="212" name="Group 211">
            <a:extLst>
              <a:ext uri="{FF2B5EF4-FFF2-40B4-BE49-F238E27FC236}">
                <a16:creationId xmlns:a16="http://schemas.microsoft.com/office/drawing/2014/main" id="{BD0C4974-D689-414F-A2EB-9B1043F3314D}"/>
              </a:ext>
            </a:extLst>
          </p:cNvPr>
          <p:cNvGrpSpPr/>
          <p:nvPr/>
        </p:nvGrpSpPr>
        <p:grpSpPr>
          <a:xfrm>
            <a:off x="1334125" y="1421667"/>
            <a:ext cx="1765726" cy="4034752"/>
            <a:chOff x="1484027" y="1706480"/>
            <a:chExt cx="1765726" cy="4034752"/>
          </a:xfrm>
        </p:grpSpPr>
        <p:sp>
          <p:nvSpPr>
            <p:cNvPr id="11" name="Rectangle 24">
              <a:extLst>
                <a:ext uri="{FF2B5EF4-FFF2-40B4-BE49-F238E27FC236}">
                  <a16:creationId xmlns:a16="http://schemas.microsoft.com/office/drawing/2014/main" id="{ED8D52E4-C345-B842-A2E7-C8068B8E5CF4}"/>
                </a:ext>
              </a:extLst>
            </p:cNvPr>
            <p:cNvSpPr>
              <a:spLocks noChangeArrowheads="1"/>
            </p:cNvSpPr>
            <p:nvPr/>
          </p:nvSpPr>
          <p:spPr bwMode="auto">
            <a:xfrm>
              <a:off x="1528997" y="1870247"/>
              <a:ext cx="1648917" cy="3870985"/>
            </a:xfrm>
            <a:prstGeom prst="rect">
              <a:avLst/>
            </a:prstGeom>
            <a:solidFill>
              <a:schemeClr val="bg1"/>
            </a:solidFill>
            <a:ln w="28575">
              <a:solidFill>
                <a:schemeClr val="tx1"/>
              </a:solidFill>
              <a:miter lim="800000"/>
              <a:headEnd/>
              <a:tailEnd/>
            </a:ln>
            <a:effectLst>
              <a:outerShdw blurRad="76200" dist="38100" dir="18900000" sx="101000" sy="101000" algn="bl" rotWithShape="0">
                <a:prstClr val="black">
                  <a:alpha val="40000"/>
                </a:prstClr>
              </a:outerShdw>
            </a:effec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2" name="Text Box 26">
              <a:extLst>
                <a:ext uri="{FF2B5EF4-FFF2-40B4-BE49-F238E27FC236}">
                  <a16:creationId xmlns:a16="http://schemas.microsoft.com/office/drawing/2014/main" id="{A5089E2D-0B1B-544A-82BC-F28ED3191A4E}"/>
                </a:ext>
              </a:extLst>
            </p:cNvPr>
            <p:cNvSpPr txBox="1">
              <a:spLocks noChangeArrowheads="1"/>
            </p:cNvSpPr>
            <p:nvPr/>
          </p:nvSpPr>
          <p:spPr bwMode="auto">
            <a:xfrm>
              <a:off x="1484027" y="1706480"/>
              <a:ext cx="1765726" cy="4033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application</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transport</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network</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link</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physical</a:t>
              </a:r>
              <a:endParaRPr kumimoji="0" lang="en-US" altLang="en-US" sz="18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endParaRPr>
            </a:p>
          </p:txBody>
        </p:sp>
        <p:cxnSp>
          <p:nvCxnSpPr>
            <p:cNvPr id="117" name="Straight Connector 116">
              <a:extLst>
                <a:ext uri="{FF2B5EF4-FFF2-40B4-BE49-F238E27FC236}">
                  <a16:creationId xmlns:a16="http://schemas.microsoft.com/office/drawing/2014/main" id="{B3EBBB35-9D82-7C43-B882-52ED90AE3A71}"/>
                </a:ext>
              </a:extLst>
            </p:cNvPr>
            <p:cNvCxnSpPr>
              <a:cxnSpLocks/>
            </p:cNvCxnSpPr>
            <p:nvPr/>
          </p:nvCxnSpPr>
          <p:spPr>
            <a:xfrm>
              <a:off x="1534432" y="2675745"/>
              <a:ext cx="16434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EA7353-AEFA-934F-93DE-A8D55DF75658}"/>
                </a:ext>
              </a:extLst>
            </p:cNvPr>
            <p:cNvCxnSpPr>
              <a:cxnSpLocks/>
            </p:cNvCxnSpPr>
            <p:nvPr/>
          </p:nvCxnSpPr>
          <p:spPr>
            <a:xfrm>
              <a:off x="1506952" y="3472722"/>
              <a:ext cx="16559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840242E3-3BEB-D543-B881-84EB2D13BD66}"/>
                </a:ext>
              </a:extLst>
            </p:cNvPr>
            <p:cNvCxnSpPr>
              <a:cxnSpLocks/>
            </p:cNvCxnSpPr>
            <p:nvPr/>
          </p:nvCxnSpPr>
          <p:spPr>
            <a:xfrm>
              <a:off x="1509450" y="4209737"/>
              <a:ext cx="16684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C27D746-0691-6F47-9E9D-1D63DF11D081}"/>
                </a:ext>
              </a:extLst>
            </p:cNvPr>
            <p:cNvCxnSpPr>
              <a:cxnSpLocks/>
            </p:cNvCxnSpPr>
            <p:nvPr/>
          </p:nvCxnSpPr>
          <p:spPr>
            <a:xfrm>
              <a:off x="1511947" y="4991726"/>
              <a:ext cx="16509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7" name="Group 950">
            <a:extLst>
              <a:ext uri="{FF2B5EF4-FFF2-40B4-BE49-F238E27FC236}">
                <a16:creationId xmlns:a16="http://schemas.microsoft.com/office/drawing/2014/main" id="{044873AD-74A5-8A44-846B-EC5D0FBC82D7}"/>
              </a:ext>
            </a:extLst>
          </p:cNvPr>
          <p:cNvGrpSpPr>
            <a:grpSpLocks/>
          </p:cNvGrpSpPr>
          <p:nvPr/>
        </p:nvGrpSpPr>
        <p:grpSpPr bwMode="auto">
          <a:xfrm>
            <a:off x="11107713" y="4961744"/>
            <a:ext cx="374754" cy="833726"/>
            <a:chOff x="4140" y="429"/>
            <a:chExt cx="1425" cy="2396"/>
          </a:xfrm>
        </p:grpSpPr>
        <p:sp>
          <p:nvSpPr>
            <p:cNvPr id="168" name="Freeform 951">
              <a:extLst>
                <a:ext uri="{FF2B5EF4-FFF2-40B4-BE49-F238E27FC236}">
                  <a16:creationId xmlns:a16="http://schemas.microsoft.com/office/drawing/2014/main" id="{EEDE4156-8281-D847-9240-9DE98999091B}"/>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9" name="Rectangle 952">
              <a:extLst>
                <a:ext uri="{FF2B5EF4-FFF2-40B4-BE49-F238E27FC236}">
                  <a16:creationId xmlns:a16="http://schemas.microsoft.com/office/drawing/2014/main" id="{22E8340D-B5D1-3C48-A062-4F70248D103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70" name="Freeform 953">
              <a:extLst>
                <a:ext uri="{FF2B5EF4-FFF2-40B4-BE49-F238E27FC236}">
                  <a16:creationId xmlns:a16="http://schemas.microsoft.com/office/drawing/2014/main" id="{29109B86-1ABF-F647-8516-2AAE154A9E83}"/>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1" name="Freeform 954">
              <a:extLst>
                <a:ext uri="{FF2B5EF4-FFF2-40B4-BE49-F238E27FC236}">
                  <a16:creationId xmlns:a16="http://schemas.microsoft.com/office/drawing/2014/main" id="{9F93569F-8FC8-7C4E-9F95-B14647D2DB8C}"/>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2" name="Rectangle 955">
              <a:extLst>
                <a:ext uri="{FF2B5EF4-FFF2-40B4-BE49-F238E27FC236}">
                  <a16:creationId xmlns:a16="http://schemas.microsoft.com/office/drawing/2014/main" id="{8E5BC3B8-E87D-9F47-A6F6-AD8B57BC21E6}"/>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73" name="Group 956">
              <a:extLst>
                <a:ext uri="{FF2B5EF4-FFF2-40B4-BE49-F238E27FC236}">
                  <a16:creationId xmlns:a16="http://schemas.microsoft.com/office/drawing/2014/main" id="{1694DE96-689D-9540-964A-22F06F6D940F}"/>
                </a:ext>
              </a:extLst>
            </p:cNvPr>
            <p:cNvGrpSpPr>
              <a:grpSpLocks/>
            </p:cNvGrpSpPr>
            <p:nvPr/>
          </p:nvGrpSpPr>
          <p:grpSpPr bwMode="auto">
            <a:xfrm>
              <a:off x="4749" y="668"/>
              <a:ext cx="581" cy="145"/>
              <a:chOff x="614" y="2568"/>
              <a:chExt cx="725" cy="139"/>
            </a:xfrm>
          </p:grpSpPr>
          <p:sp>
            <p:nvSpPr>
              <p:cNvPr id="198" name="AutoShape 957">
                <a:extLst>
                  <a:ext uri="{FF2B5EF4-FFF2-40B4-BE49-F238E27FC236}">
                    <a16:creationId xmlns:a16="http://schemas.microsoft.com/office/drawing/2014/main" id="{435DFCEB-F2FD-7B44-93DA-9204E2E311E1}"/>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9" name="AutoShape 958">
                <a:extLst>
                  <a:ext uri="{FF2B5EF4-FFF2-40B4-BE49-F238E27FC236}">
                    <a16:creationId xmlns:a16="http://schemas.microsoft.com/office/drawing/2014/main" id="{521647D7-4114-1146-9C5A-F1DB4FEC81A9}"/>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74" name="Rectangle 959">
              <a:extLst>
                <a:ext uri="{FF2B5EF4-FFF2-40B4-BE49-F238E27FC236}">
                  <a16:creationId xmlns:a16="http://schemas.microsoft.com/office/drawing/2014/main" id="{3A0D9FD6-DBAC-4B49-A55F-167642D66FA7}"/>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75" name="Group 960">
              <a:extLst>
                <a:ext uri="{FF2B5EF4-FFF2-40B4-BE49-F238E27FC236}">
                  <a16:creationId xmlns:a16="http://schemas.microsoft.com/office/drawing/2014/main" id="{3CFA0950-BC76-3949-8726-38646B18FD5C}"/>
                </a:ext>
              </a:extLst>
            </p:cNvPr>
            <p:cNvGrpSpPr>
              <a:grpSpLocks/>
            </p:cNvGrpSpPr>
            <p:nvPr/>
          </p:nvGrpSpPr>
          <p:grpSpPr bwMode="auto">
            <a:xfrm>
              <a:off x="4747" y="994"/>
              <a:ext cx="581" cy="134"/>
              <a:chOff x="614" y="2568"/>
              <a:chExt cx="725" cy="139"/>
            </a:xfrm>
          </p:grpSpPr>
          <p:sp>
            <p:nvSpPr>
              <p:cNvPr id="196" name="AutoShape 961">
                <a:extLst>
                  <a:ext uri="{FF2B5EF4-FFF2-40B4-BE49-F238E27FC236}">
                    <a16:creationId xmlns:a16="http://schemas.microsoft.com/office/drawing/2014/main" id="{67127BA7-9D0A-2443-9190-C56C02906F6A}"/>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7" name="AutoShape 962">
                <a:extLst>
                  <a:ext uri="{FF2B5EF4-FFF2-40B4-BE49-F238E27FC236}">
                    <a16:creationId xmlns:a16="http://schemas.microsoft.com/office/drawing/2014/main" id="{2C9F8790-3076-4541-A56A-E9305DCB0988}"/>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76" name="Rectangle 963">
              <a:extLst>
                <a:ext uri="{FF2B5EF4-FFF2-40B4-BE49-F238E27FC236}">
                  <a16:creationId xmlns:a16="http://schemas.microsoft.com/office/drawing/2014/main" id="{4DE6A147-5BC7-FF41-B7AC-2BA9913BB098}"/>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77" name="Rectangle 964">
              <a:extLst>
                <a:ext uri="{FF2B5EF4-FFF2-40B4-BE49-F238E27FC236}">
                  <a16:creationId xmlns:a16="http://schemas.microsoft.com/office/drawing/2014/main" id="{53ECF0A1-6175-BE45-A32A-233E1942C8EC}"/>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78" name="Group 965">
              <a:extLst>
                <a:ext uri="{FF2B5EF4-FFF2-40B4-BE49-F238E27FC236}">
                  <a16:creationId xmlns:a16="http://schemas.microsoft.com/office/drawing/2014/main" id="{16810F93-1596-884B-B639-A3868A5CD4D8}"/>
                </a:ext>
              </a:extLst>
            </p:cNvPr>
            <p:cNvGrpSpPr>
              <a:grpSpLocks/>
            </p:cNvGrpSpPr>
            <p:nvPr/>
          </p:nvGrpSpPr>
          <p:grpSpPr bwMode="auto">
            <a:xfrm>
              <a:off x="4735" y="1627"/>
              <a:ext cx="582" cy="151"/>
              <a:chOff x="614" y="2568"/>
              <a:chExt cx="725" cy="139"/>
            </a:xfrm>
          </p:grpSpPr>
          <p:sp>
            <p:nvSpPr>
              <p:cNvPr id="194" name="AutoShape 966">
                <a:extLst>
                  <a:ext uri="{FF2B5EF4-FFF2-40B4-BE49-F238E27FC236}">
                    <a16:creationId xmlns:a16="http://schemas.microsoft.com/office/drawing/2014/main" id="{84EC0348-3D46-9445-B43C-6DC8DB392F68}"/>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5" name="AutoShape 967">
                <a:extLst>
                  <a:ext uri="{FF2B5EF4-FFF2-40B4-BE49-F238E27FC236}">
                    <a16:creationId xmlns:a16="http://schemas.microsoft.com/office/drawing/2014/main" id="{23A1F6B3-9F2D-5E41-8602-67921ABB12D8}"/>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79" name="Freeform 968">
              <a:extLst>
                <a:ext uri="{FF2B5EF4-FFF2-40B4-BE49-F238E27FC236}">
                  <a16:creationId xmlns:a16="http://schemas.microsoft.com/office/drawing/2014/main" id="{8FD6AEB5-BE60-044C-B32D-B433B740036B}"/>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80" name="Group 969">
              <a:extLst>
                <a:ext uri="{FF2B5EF4-FFF2-40B4-BE49-F238E27FC236}">
                  <a16:creationId xmlns:a16="http://schemas.microsoft.com/office/drawing/2014/main" id="{30895737-AC01-6342-BADB-B3B3BFE7FC46}"/>
                </a:ext>
              </a:extLst>
            </p:cNvPr>
            <p:cNvGrpSpPr>
              <a:grpSpLocks/>
            </p:cNvGrpSpPr>
            <p:nvPr/>
          </p:nvGrpSpPr>
          <p:grpSpPr bwMode="auto">
            <a:xfrm>
              <a:off x="4739" y="1327"/>
              <a:ext cx="582" cy="139"/>
              <a:chOff x="614" y="2568"/>
              <a:chExt cx="725" cy="139"/>
            </a:xfrm>
          </p:grpSpPr>
          <p:sp>
            <p:nvSpPr>
              <p:cNvPr id="192" name="AutoShape 970">
                <a:extLst>
                  <a:ext uri="{FF2B5EF4-FFF2-40B4-BE49-F238E27FC236}">
                    <a16:creationId xmlns:a16="http://schemas.microsoft.com/office/drawing/2014/main" id="{2D690E63-3733-8E4E-B8F8-19245FF772BA}"/>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3" name="AutoShape 971">
                <a:extLst>
                  <a:ext uri="{FF2B5EF4-FFF2-40B4-BE49-F238E27FC236}">
                    <a16:creationId xmlns:a16="http://schemas.microsoft.com/office/drawing/2014/main" id="{9CE827B0-221F-ED4A-A36B-E1EEFE27B7BF}"/>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81" name="Rectangle 972">
              <a:extLst>
                <a:ext uri="{FF2B5EF4-FFF2-40B4-BE49-F238E27FC236}">
                  <a16:creationId xmlns:a16="http://schemas.microsoft.com/office/drawing/2014/main" id="{6DA44079-B2D7-9244-A5E0-9DF13556EBC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2" name="Freeform 973">
              <a:extLst>
                <a:ext uri="{FF2B5EF4-FFF2-40B4-BE49-F238E27FC236}">
                  <a16:creationId xmlns:a16="http://schemas.microsoft.com/office/drawing/2014/main" id="{E808BD44-A307-394D-8965-070EF3F8652F}"/>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3" name="Freeform 974">
              <a:extLst>
                <a:ext uri="{FF2B5EF4-FFF2-40B4-BE49-F238E27FC236}">
                  <a16:creationId xmlns:a16="http://schemas.microsoft.com/office/drawing/2014/main" id="{327FF4BF-3914-2143-83C7-C816B3E0AC30}"/>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4" name="Oval 975">
              <a:extLst>
                <a:ext uri="{FF2B5EF4-FFF2-40B4-BE49-F238E27FC236}">
                  <a16:creationId xmlns:a16="http://schemas.microsoft.com/office/drawing/2014/main" id="{09C51570-A4D3-D24C-A492-3811DD957CD4}"/>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5" name="Freeform 976">
              <a:extLst>
                <a:ext uri="{FF2B5EF4-FFF2-40B4-BE49-F238E27FC236}">
                  <a16:creationId xmlns:a16="http://schemas.microsoft.com/office/drawing/2014/main" id="{BC2853B5-A39B-5A40-97DF-5ADB471224B2}"/>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6" name="AutoShape 977">
              <a:extLst>
                <a:ext uri="{FF2B5EF4-FFF2-40B4-BE49-F238E27FC236}">
                  <a16:creationId xmlns:a16="http://schemas.microsoft.com/office/drawing/2014/main" id="{7928EDBA-57E1-B441-B1AF-CC0D62B2B5B0}"/>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7" name="AutoShape 978">
              <a:extLst>
                <a:ext uri="{FF2B5EF4-FFF2-40B4-BE49-F238E27FC236}">
                  <a16:creationId xmlns:a16="http://schemas.microsoft.com/office/drawing/2014/main" id="{CC70E1A7-AAEC-6440-86AC-73ECE22D7AB6}"/>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8" name="Oval 979">
              <a:extLst>
                <a:ext uri="{FF2B5EF4-FFF2-40B4-BE49-F238E27FC236}">
                  <a16:creationId xmlns:a16="http://schemas.microsoft.com/office/drawing/2014/main" id="{2F7E7C91-0257-D84D-8AD1-4A152C818F8E}"/>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9" name="Oval 980">
              <a:extLst>
                <a:ext uri="{FF2B5EF4-FFF2-40B4-BE49-F238E27FC236}">
                  <a16:creationId xmlns:a16="http://schemas.microsoft.com/office/drawing/2014/main" id="{6AE127C2-D583-E74D-8B39-05EEBEBE2393}"/>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0" name="Oval 981">
              <a:extLst>
                <a:ext uri="{FF2B5EF4-FFF2-40B4-BE49-F238E27FC236}">
                  <a16:creationId xmlns:a16="http://schemas.microsoft.com/office/drawing/2014/main" id="{0EDFA963-70E6-2E42-AAFE-E2F9BD64631D}"/>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1" name="Rectangle 982">
              <a:extLst>
                <a:ext uri="{FF2B5EF4-FFF2-40B4-BE49-F238E27FC236}">
                  <a16:creationId xmlns:a16="http://schemas.microsoft.com/office/drawing/2014/main" id="{27A6382E-A13F-A248-84BF-E9DBD71EE18A}"/>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06" name="Text Box 8">
            <a:extLst>
              <a:ext uri="{FF2B5EF4-FFF2-40B4-BE49-F238E27FC236}">
                <a16:creationId xmlns:a16="http://schemas.microsoft.com/office/drawing/2014/main" id="{6066254D-E62E-B446-8950-17FDF2A183D7}"/>
              </a:ext>
            </a:extLst>
          </p:cNvPr>
          <p:cNvSpPr txBox="1">
            <a:spLocks noChangeArrowheads="1"/>
          </p:cNvSpPr>
          <p:nvPr/>
        </p:nvSpPr>
        <p:spPr bwMode="auto">
          <a:xfrm>
            <a:off x="10216734" y="5716780"/>
            <a:ext cx="16754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sz="2400" i="1" dirty="0">
                <a:solidFill>
                  <a:srgbClr val="000099"/>
                </a:solidFill>
                <a:latin typeface="Arial" panose="020B0604020202020204" pitchFamily="34" charset="0"/>
              </a:rPr>
              <a:t>destination</a:t>
            </a:r>
            <a:endParaRPr kumimoji="0" lang="en-US" altLang="en-US" sz="2400" b="0" i="1" u="none" strike="noStrike" kern="1200" cap="none" spc="0" normalizeH="0" baseline="0" noProof="0" dirty="0">
              <a:ln>
                <a:noFill/>
              </a:ln>
              <a:solidFill>
                <a:srgbClr val="000099"/>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207" name="Group 206">
            <a:extLst>
              <a:ext uri="{FF2B5EF4-FFF2-40B4-BE49-F238E27FC236}">
                <a16:creationId xmlns:a16="http://schemas.microsoft.com/office/drawing/2014/main" id="{9BA8D23A-DF12-2443-9B89-890BD7CDB6B8}"/>
              </a:ext>
            </a:extLst>
          </p:cNvPr>
          <p:cNvGrpSpPr/>
          <p:nvPr/>
        </p:nvGrpSpPr>
        <p:grpSpPr>
          <a:xfrm>
            <a:off x="3254290" y="1489592"/>
            <a:ext cx="5651292" cy="389744"/>
            <a:chOff x="3270354" y="1798823"/>
            <a:chExt cx="5651292" cy="389744"/>
          </a:xfrm>
        </p:grpSpPr>
        <p:cxnSp>
          <p:nvCxnSpPr>
            <p:cNvPr id="8" name="Straight Arrow Connector 7">
              <a:extLst>
                <a:ext uri="{FF2B5EF4-FFF2-40B4-BE49-F238E27FC236}">
                  <a16:creationId xmlns:a16="http://schemas.microsoft.com/office/drawing/2014/main" id="{A76A2E93-F723-6741-8FBC-288F6B0B758B}"/>
                </a:ext>
              </a:extLst>
            </p:cNvPr>
            <p:cNvCxnSpPr>
              <a:cxnSpLocks/>
            </p:cNvCxnSpPr>
            <p:nvPr/>
          </p:nvCxnSpPr>
          <p:spPr>
            <a:xfrm>
              <a:off x="3270354" y="1993691"/>
              <a:ext cx="565129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30C90201-2355-084F-A843-B545A899D6FE}"/>
                </a:ext>
              </a:extLst>
            </p:cNvPr>
            <p:cNvSpPr/>
            <p:nvPr/>
          </p:nvSpPr>
          <p:spPr>
            <a:xfrm>
              <a:off x="5878639" y="1798823"/>
              <a:ext cx="674558" cy="389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175">
              <a:extLst>
                <a:ext uri="{FF2B5EF4-FFF2-40B4-BE49-F238E27FC236}">
                  <a16:creationId xmlns:a16="http://schemas.microsoft.com/office/drawing/2014/main" id="{AC026B9A-C8C6-C045-8CBD-B9022027FFE8}"/>
                </a:ext>
              </a:extLst>
            </p:cNvPr>
            <p:cNvGrpSpPr>
              <a:grpSpLocks/>
            </p:cNvGrpSpPr>
            <p:nvPr/>
          </p:nvGrpSpPr>
          <p:grpSpPr bwMode="auto">
            <a:xfrm>
              <a:off x="5953468" y="1857555"/>
              <a:ext cx="679450" cy="301625"/>
              <a:chOff x="780" y="1553"/>
              <a:chExt cx="428" cy="190"/>
            </a:xfrm>
          </p:grpSpPr>
          <p:sp>
            <p:nvSpPr>
              <p:cNvPr id="97" name="Rectangle 176">
                <a:extLst>
                  <a:ext uri="{FF2B5EF4-FFF2-40B4-BE49-F238E27FC236}">
                    <a16:creationId xmlns:a16="http://schemas.microsoft.com/office/drawing/2014/main" id="{10F5A1DA-0939-D34B-B227-29AA407BCDD6}"/>
                  </a:ext>
                </a:extLst>
              </p:cNvPr>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98" name="Rectangle 177">
                <a:extLst>
                  <a:ext uri="{FF2B5EF4-FFF2-40B4-BE49-F238E27FC236}">
                    <a16:creationId xmlns:a16="http://schemas.microsoft.com/office/drawing/2014/main" id="{2086AF53-43CC-814A-BA4C-260362990784}"/>
                  </a:ext>
                </a:extLst>
              </p:cNvPr>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grpSp>
      </p:grpSp>
      <p:grpSp>
        <p:nvGrpSpPr>
          <p:cNvPr id="213" name="Group 212">
            <a:extLst>
              <a:ext uri="{FF2B5EF4-FFF2-40B4-BE49-F238E27FC236}">
                <a16:creationId xmlns:a16="http://schemas.microsoft.com/office/drawing/2014/main" id="{94888FAE-136F-094E-BF2A-11D94A17BB7F}"/>
              </a:ext>
            </a:extLst>
          </p:cNvPr>
          <p:cNvGrpSpPr/>
          <p:nvPr/>
        </p:nvGrpSpPr>
        <p:grpSpPr>
          <a:xfrm>
            <a:off x="9221450" y="1413548"/>
            <a:ext cx="1765726" cy="4034752"/>
            <a:chOff x="1484027" y="1706480"/>
            <a:chExt cx="1765726" cy="4034752"/>
          </a:xfrm>
        </p:grpSpPr>
        <p:sp>
          <p:nvSpPr>
            <p:cNvPr id="214" name="Rectangle 24">
              <a:extLst>
                <a:ext uri="{FF2B5EF4-FFF2-40B4-BE49-F238E27FC236}">
                  <a16:creationId xmlns:a16="http://schemas.microsoft.com/office/drawing/2014/main" id="{FA7A7264-CB0E-4442-BA92-F16F6E6EF1F5}"/>
                </a:ext>
              </a:extLst>
            </p:cNvPr>
            <p:cNvSpPr>
              <a:spLocks noChangeArrowheads="1"/>
            </p:cNvSpPr>
            <p:nvPr/>
          </p:nvSpPr>
          <p:spPr bwMode="auto">
            <a:xfrm>
              <a:off x="1528997" y="1870247"/>
              <a:ext cx="1648917" cy="3870985"/>
            </a:xfrm>
            <a:prstGeom prst="rect">
              <a:avLst/>
            </a:prstGeom>
            <a:solidFill>
              <a:schemeClr val="bg1"/>
            </a:solidFill>
            <a:ln w="28575">
              <a:solidFill>
                <a:schemeClr val="tx1"/>
              </a:solidFill>
              <a:miter lim="800000"/>
              <a:headEnd/>
              <a:tailEnd/>
            </a:ln>
            <a:effectLst>
              <a:outerShdw blurRad="76200" dist="38100" dir="18900000" sx="101000" sy="101000" algn="bl" rotWithShape="0">
                <a:prstClr val="black">
                  <a:alpha val="40000"/>
                </a:prstClr>
              </a:outerShdw>
            </a:effec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15" name="Text Box 26">
              <a:extLst>
                <a:ext uri="{FF2B5EF4-FFF2-40B4-BE49-F238E27FC236}">
                  <a16:creationId xmlns:a16="http://schemas.microsoft.com/office/drawing/2014/main" id="{D54F6320-1E23-E649-BFED-E007672E7AB0}"/>
                </a:ext>
              </a:extLst>
            </p:cNvPr>
            <p:cNvSpPr txBox="1">
              <a:spLocks noChangeArrowheads="1"/>
            </p:cNvSpPr>
            <p:nvPr/>
          </p:nvSpPr>
          <p:spPr bwMode="auto">
            <a:xfrm>
              <a:off x="1484027" y="1706480"/>
              <a:ext cx="1765726" cy="4033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application</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transport</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network</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link</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physical</a:t>
              </a:r>
              <a:endParaRPr kumimoji="0" lang="en-US" altLang="en-US" sz="18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endParaRPr>
            </a:p>
          </p:txBody>
        </p:sp>
        <p:cxnSp>
          <p:nvCxnSpPr>
            <p:cNvPr id="216" name="Straight Connector 215">
              <a:extLst>
                <a:ext uri="{FF2B5EF4-FFF2-40B4-BE49-F238E27FC236}">
                  <a16:creationId xmlns:a16="http://schemas.microsoft.com/office/drawing/2014/main" id="{3F2C66BF-55D8-0549-A9DA-934202F38DD5}"/>
                </a:ext>
              </a:extLst>
            </p:cNvPr>
            <p:cNvCxnSpPr>
              <a:cxnSpLocks/>
            </p:cNvCxnSpPr>
            <p:nvPr/>
          </p:nvCxnSpPr>
          <p:spPr>
            <a:xfrm>
              <a:off x="1534432" y="2675745"/>
              <a:ext cx="16434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CA370408-C974-CD4A-8EF6-0AEC3924D4ED}"/>
                </a:ext>
              </a:extLst>
            </p:cNvPr>
            <p:cNvCxnSpPr>
              <a:cxnSpLocks/>
            </p:cNvCxnSpPr>
            <p:nvPr/>
          </p:nvCxnSpPr>
          <p:spPr>
            <a:xfrm>
              <a:off x="1506952" y="3472722"/>
              <a:ext cx="16559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5A7BF2B3-45B8-414A-8B63-2480CF8FA113}"/>
                </a:ext>
              </a:extLst>
            </p:cNvPr>
            <p:cNvCxnSpPr>
              <a:cxnSpLocks/>
            </p:cNvCxnSpPr>
            <p:nvPr/>
          </p:nvCxnSpPr>
          <p:spPr>
            <a:xfrm>
              <a:off x="1509450" y="4209737"/>
              <a:ext cx="16684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9A1FEA61-81C7-C449-880B-15A8ACAF5500}"/>
                </a:ext>
              </a:extLst>
            </p:cNvPr>
            <p:cNvCxnSpPr>
              <a:cxnSpLocks/>
            </p:cNvCxnSpPr>
            <p:nvPr/>
          </p:nvCxnSpPr>
          <p:spPr>
            <a:xfrm>
              <a:off x="1511947" y="4991726"/>
              <a:ext cx="16509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8" name="Straight Arrow Connector 77">
            <a:extLst>
              <a:ext uri="{FF2B5EF4-FFF2-40B4-BE49-F238E27FC236}">
                <a16:creationId xmlns:a16="http://schemas.microsoft.com/office/drawing/2014/main" id="{B1705D36-44EB-7144-ADDD-2BCA5A49E36C}"/>
              </a:ext>
            </a:extLst>
          </p:cNvPr>
          <p:cNvCxnSpPr>
            <a:cxnSpLocks/>
          </p:cNvCxnSpPr>
          <p:nvPr/>
        </p:nvCxnSpPr>
        <p:spPr>
          <a:xfrm>
            <a:off x="3211642" y="3542677"/>
            <a:ext cx="565129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64C90AC-8D4A-5646-A57F-0F37EE375E51}"/>
              </a:ext>
            </a:extLst>
          </p:cNvPr>
          <p:cNvSpPr/>
          <p:nvPr/>
        </p:nvSpPr>
        <p:spPr>
          <a:xfrm>
            <a:off x="5356172" y="3319499"/>
            <a:ext cx="1210365" cy="389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EB00013B-973D-F145-BC62-E1EB59B2D1F7}"/>
              </a:ext>
            </a:extLst>
          </p:cNvPr>
          <p:cNvGrpSpPr/>
          <p:nvPr/>
        </p:nvGrpSpPr>
        <p:grpSpPr>
          <a:xfrm>
            <a:off x="5418625" y="3360607"/>
            <a:ext cx="1058375" cy="307296"/>
            <a:chOff x="5509436" y="3287899"/>
            <a:chExt cx="1058375" cy="307296"/>
          </a:xfrm>
        </p:grpSpPr>
        <p:grpSp>
          <p:nvGrpSpPr>
            <p:cNvPr id="83" name="Group 182">
              <a:extLst>
                <a:ext uri="{FF2B5EF4-FFF2-40B4-BE49-F238E27FC236}">
                  <a16:creationId xmlns:a16="http://schemas.microsoft.com/office/drawing/2014/main" id="{92B476DA-1332-E245-A063-5F18A8ED561F}"/>
                </a:ext>
              </a:extLst>
            </p:cNvPr>
            <p:cNvGrpSpPr>
              <a:grpSpLocks/>
            </p:cNvGrpSpPr>
            <p:nvPr/>
          </p:nvGrpSpPr>
          <p:grpSpPr bwMode="auto">
            <a:xfrm>
              <a:off x="5510535" y="3293570"/>
              <a:ext cx="1057276" cy="301625"/>
              <a:chOff x="469" y="1531"/>
              <a:chExt cx="666" cy="190"/>
            </a:xfrm>
          </p:grpSpPr>
          <p:sp>
            <p:nvSpPr>
              <p:cNvPr id="84" name="Rectangle 183">
                <a:extLst>
                  <a:ext uri="{FF2B5EF4-FFF2-40B4-BE49-F238E27FC236}">
                    <a16:creationId xmlns:a16="http://schemas.microsoft.com/office/drawing/2014/main" id="{35A3A0E8-5840-8E42-ADE8-7EB044576C1C}"/>
                  </a:ext>
                </a:extLst>
              </p:cNvPr>
              <p:cNvSpPr>
                <a:spLocks noChangeArrowheads="1"/>
              </p:cNvSpPr>
              <p:nvPr/>
            </p:nvSpPr>
            <p:spPr bwMode="auto">
              <a:xfrm>
                <a:off x="469" y="1549"/>
                <a:ext cx="666"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5" name="Rectangle 184">
                <a:extLst>
                  <a:ext uri="{FF2B5EF4-FFF2-40B4-BE49-F238E27FC236}">
                    <a16:creationId xmlns:a16="http://schemas.microsoft.com/office/drawing/2014/main" id="{55600375-23A3-CD4E-BBD9-EE07BA4AED64}"/>
                  </a:ext>
                </a:extLst>
              </p:cNvPr>
              <p:cNvSpPr>
                <a:spLocks noChangeArrowheads="1"/>
              </p:cNvSpPr>
              <p:nvPr/>
            </p:nvSpPr>
            <p:spPr bwMode="auto">
              <a:xfrm>
                <a:off x="873" y="1531"/>
                <a:ext cx="23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grpSp>
        <p:sp>
          <p:nvSpPr>
            <p:cNvPr id="87" name="Rectangle 181">
              <a:extLst>
                <a:ext uri="{FF2B5EF4-FFF2-40B4-BE49-F238E27FC236}">
                  <a16:creationId xmlns:a16="http://schemas.microsoft.com/office/drawing/2014/main" id="{51F428BA-8794-2B46-B109-1D511F62E555}"/>
                </a:ext>
              </a:extLst>
            </p:cNvPr>
            <p:cNvSpPr>
              <a:spLocks noChangeArrowheads="1"/>
            </p:cNvSpPr>
            <p:nvPr/>
          </p:nvSpPr>
          <p:spPr bwMode="auto">
            <a:xfrm>
              <a:off x="5771740" y="3305237"/>
              <a:ext cx="2968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p>
          </p:txBody>
        </p:sp>
        <p:sp>
          <p:nvSpPr>
            <p:cNvPr id="88" name="Rectangle 181">
              <a:extLst>
                <a:ext uri="{FF2B5EF4-FFF2-40B4-BE49-F238E27FC236}">
                  <a16:creationId xmlns:a16="http://schemas.microsoft.com/office/drawing/2014/main" id="{E5D95958-8C54-6242-A3B1-968E6AC629AC}"/>
                </a:ext>
              </a:extLst>
            </p:cNvPr>
            <p:cNvSpPr>
              <a:spLocks noChangeArrowheads="1"/>
            </p:cNvSpPr>
            <p:nvPr/>
          </p:nvSpPr>
          <p:spPr bwMode="auto">
            <a:xfrm>
              <a:off x="5509436" y="3287899"/>
              <a:ext cx="2968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a:t>
              </a:r>
            </a:p>
          </p:txBody>
        </p:sp>
        <p:cxnSp>
          <p:nvCxnSpPr>
            <p:cNvPr id="4" name="Straight Connector 3">
              <a:extLst>
                <a:ext uri="{FF2B5EF4-FFF2-40B4-BE49-F238E27FC236}">
                  <a16:creationId xmlns:a16="http://schemas.microsoft.com/office/drawing/2014/main" id="{AE213470-EFFE-1143-AE70-3E6F1DF5204B}"/>
                </a:ext>
              </a:extLst>
            </p:cNvPr>
            <p:cNvCxnSpPr>
              <a:cxnSpLocks/>
            </p:cNvCxnSpPr>
            <p:nvPr/>
          </p:nvCxnSpPr>
          <p:spPr>
            <a:xfrm>
              <a:off x="6076877" y="3322145"/>
              <a:ext cx="0" cy="2571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B823437-9FDA-D44D-8E28-4933018C3600}"/>
                </a:ext>
              </a:extLst>
            </p:cNvPr>
            <p:cNvCxnSpPr/>
            <p:nvPr/>
          </p:nvCxnSpPr>
          <p:spPr>
            <a:xfrm>
              <a:off x="5796378" y="3320433"/>
              <a:ext cx="0" cy="2571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203A67B3-AD0F-0041-BB55-345D4484BF78}"/>
              </a:ext>
            </a:extLst>
          </p:cNvPr>
          <p:cNvSpPr txBox="1"/>
          <p:nvPr/>
        </p:nvSpPr>
        <p:spPr>
          <a:xfrm>
            <a:off x="3374573" y="4483522"/>
            <a:ext cx="5620868" cy="565283"/>
          </a:xfrm>
          <a:prstGeom prst="rect">
            <a:avLst/>
          </a:prstGeom>
          <a:noFill/>
        </p:spPr>
        <p:txBody>
          <a:bodyPr wrap="square" rtlCol="0">
            <a:spAutoFit/>
          </a:bodyPr>
          <a:lstStyle/>
          <a:p>
            <a:pPr algn="ctr">
              <a:lnSpc>
                <a:spcPct val="85000"/>
              </a:lnSpc>
            </a:pPr>
            <a:r>
              <a:rPr lang="en-US" dirty="0">
                <a:solidFill>
                  <a:srgbClr val="C00000"/>
                </a:solidFill>
              </a:rPr>
              <a:t>Link-layer </a:t>
            </a:r>
            <a:r>
              <a:rPr lang="en-US" dirty="0"/>
              <a:t>protocol transfers datagram [H</a:t>
            </a:r>
            <a:r>
              <a:rPr lang="en-US" baseline="-25000" dirty="0"/>
              <a:t>n</a:t>
            </a:r>
            <a:r>
              <a:rPr lang="en-US" dirty="0"/>
              <a:t>| [H</a:t>
            </a:r>
            <a:r>
              <a:rPr lang="en-US" baseline="-25000" dirty="0"/>
              <a:t>t</a:t>
            </a:r>
            <a:r>
              <a:rPr lang="en-US" dirty="0"/>
              <a:t> |M] from </a:t>
            </a:r>
            <a:r>
              <a:rPr lang="en-US" i="1" dirty="0"/>
              <a:t>host </a:t>
            </a:r>
            <a:r>
              <a:rPr lang="en-US" dirty="0"/>
              <a:t>to neighboring host, using network-layer services</a:t>
            </a:r>
          </a:p>
        </p:txBody>
      </p:sp>
      <p:grpSp>
        <p:nvGrpSpPr>
          <p:cNvPr id="7" name="Group 6">
            <a:extLst>
              <a:ext uri="{FF2B5EF4-FFF2-40B4-BE49-F238E27FC236}">
                <a16:creationId xmlns:a16="http://schemas.microsoft.com/office/drawing/2014/main" id="{491A965C-D49C-304E-9BCB-5B5079C4AD83}"/>
              </a:ext>
            </a:extLst>
          </p:cNvPr>
          <p:cNvGrpSpPr/>
          <p:nvPr/>
        </p:nvGrpSpPr>
        <p:grpSpPr>
          <a:xfrm>
            <a:off x="3226725" y="4169060"/>
            <a:ext cx="5651292" cy="374226"/>
            <a:chOff x="3226725" y="4169060"/>
            <a:chExt cx="5651292" cy="374226"/>
          </a:xfrm>
        </p:grpSpPr>
        <p:cxnSp>
          <p:nvCxnSpPr>
            <p:cNvPr id="86" name="Straight Arrow Connector 85">
              <a:extLst>
                <a:ext uri="{FF2B5EF4-FFF2-40B4-BE49-F238E27FC236}">
                  <a16:creationId xmlns:a16="http://schemas.microsoft.com/office/drawing/2014/main" id="{6BFA270B-F048-734C-8D17-9C3EE129B47D}"/>
                </a:ext>
              </a:extLst>
            </p:cNvPr>
            <p:cNvCxnSpPr>
              <a:cxnSpLocks/>
            </p:cNvCxnSpPr>
            <p:nvPr/>
          </p:nvCxnSpPr>
          <p:spPr>
            <a:xfrm>
              <a:off x="3226725" y="4376720"/>
              <a:ext cx="565129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208143C4-E722-4448-8DC9-B6DF8B0D299E}"/>
                </a:ext>
              </a:extLst>
            </p:cNvPr>
            <p:cNvGrpSpPr/>
            <p:nvPr/>
          </p:nvGrpSpPr>
          <p:grpSpPr>
            <a:xfrm>
              <a:off x="5062983" y="4169060"/>
              <a:ext cx="1518637" cy="374226"/>
              <a:chOff x="5062983" y="4252185"/>
              <a:chExt cx="1518637" cy="374226"/>
            </a:xfrm>
          </p:grpSpPr>
          <p:sp>
            <p:nvSpPr>
              <p:cNvPr id="89" name="Rectangle 88">
                <a:extLst>
                  <a:ext uri="{FF2B5EF4-FFF2-40B4-BE49-F238E27FC236}">
                    <a16:creationId xmlns:a16="http://schemas.microsoft.com/office/drawing/2014/main" id="{76785350-92B7-9949-A608-9FBFA3760ED8}"/>
                  </a:ext>
                </a:extLst>
              </p:cNvPr>
              <p:cNvSpPr/>
              <p:nvPr/>
            </p:nvSpPr>
            <p:spPr>
              <a:xfrm>
                <a:off x="5062983" y="4252185"/>
                <a:ext cx="1518637" cy="374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2" name="Group 182">
                <a:extLst>
                  <a:ext uri="{FF2B5EF4-FFF2-40B4-BE49-F238E27FC236}">
                    <a16:creationId xmlns:a16="http://schemas.microsoft.com/office/drawing/2014/main" id="{45CD0A72-C88E-6047-BB5F-DD34C8006CE8}"/>
                  </a:ext>
                </a:extLst>
              </p:cNvPr>
              <p:cNvGrpSpPr>
                <a:grpSpLocks/>
              </p:cNvGrpSpPr>
              <p:nvPr/>
            </p:nvGrpSpPr>
            <p:grpSpPr bwMode="auto">
              <a:xfrm>
                <a:off x="5144294" y="4283446"/>
                <a:ext cx="1347789" cy="301625"/>
                <a:chOff x="286" y="1531"/>
                <a:chExt cx="849" cy="190"/>
              </a:xfrm>
            </p:grpSpPr>
            <p:sp>
              <p:nvSpPr>
                <p:cNvPr id="100" name="Rectangle 183">
                  <a:extLst>
                    <a:ext uri="{FF2B5EF4-FFF2-40B4-BE49-F238E27FC236}">
                      <a16:creationId xmlns:a16="http://schemas.microsoft.com/office/drawing/2014/main" id="{C0F4519B-22A6-8C43-B106-B86515EA92D7}"/>
                    </a:ext>
                  </a:extLst>
                </p:cNvPr>
                <p:cNvSpPr>
                  <a:spLocks noChangeArrowheads="1"/>
                </p:cNvSpPr>
                <p:nvPr/>
              </p:nvSpPr>
              <p:spPr bwMode="auto">
                <a:xfrm>
                  <a:off x="286" y="1549"/>
                  <a:ext cx="849"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01" name="Rectangle 184">
                  <a:extLst>
                    <a:ext uri="{FF2B5EF4-FFF2-40B4-BE49-F238E27FC236}">
                      <a16:creationId xmlns:a16="http://schemas.microsoft.com/office/drawing/2014/main" id="{4A672F36-49EC-D34C-A30D-BFF6136048EE}"/>
                    </a:ext>
                  </a:extLst>
                </p:cNvPr>
                <p:cNvSpPr>
                  <a:spLocks noChangeArrowheads="1"/>
                </p:cNvSpPr>
                <p:nvPr/>
              </p:nvSpPr>
              <p:spPr bwMode="auto">
                <a:xfrm>
                  <a:off x="873" y="1531"/>
                  <a:ext cx="23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grpSp>
          <p:sp>
            <p:nvSpPr>
              <p:cNvPr id="93" name="Rectangle 181">
                <a:extLst>
                  <a:ext uri="{FF2B5EF4-FFF2-40B4-BE49-F238E27FC236}">
                    <a16:creationId xmlns:a16="http://schemas.microsoft.com/office/drawing/2014/main" id="{9CB56124-BE22-4744-B402-647CD871D717}"/>
                  </a:ext>
                </a:extLst>
              </p:cNvPr>
              <p:cNvSpPr>
                <a:spLocks noChangeArrowheads="1"/>
              </p:cNvSpPr>
              <p:nvPr/>
            </p:nvSpPr>
            <p:spPr bwMode="auto">
              <a:xfrm>
                <a:off x="5696012" y="4295113"/>
                <a:ext cx="2968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p>
            </p:txBody>
          </p:sp>
          <p:sp>
            <p:nvSpPr>
              <p:cNvPr id="94" name="Rectangle 181">
                <a:extLst>
                  <a:ext uri="{FF2B5EF4-FFF2-40B4-BE49-F238E27FC236}">
                    <a16:creationId xmlns:a16="http://schemas.microsoft.com/office/drawing/2014/main" id="{FB07F637-8B3F-9948-AA28-F1F413F8F17C}"/>
                  </a:ext>
                </a:extLst>
              </p:cNvPr>
              <p:cNvSpPr>
                <a:spLocks noChangeArrowheads="1"/>
              </p:cNvSpPr>
              <p:nvPr/>
            </p:nvSpPr>
            <p:spPr bwMode="auto">
              <a:xfrm>
                <a:off x="5433708" y="4277775"/>
                <a:ext cx="2968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a:t>
                </a:r>
              </a:p>
            </p:txBody>
          </p:sp>
          <p:cxnSp>
            <p:nvCxnSpPr>
              <p:cNvPr id="95" name="Straight Connector 94">
                <a:extLst>
                  <a:ext uri="{FF2B5EF4-FFF2-40B4-BE49-F238E27FC236}">
                    <a16:creationId xmlns:a16="http://schemas.microsoft.com/office/drawing/2014/main" id="{42006C5A-8B94-0C44-BBC3-909EA572E0EF}"/>
                  </a:ext>
                </a:extLst>
              </p:cNvPr>
              <p:cNvCxnSpPr>
                <a:cxnSpLocks/>
              </p:cNvCxnSpPr>
              <p:nvPr/>
            </p:nvCxnSpPr>
            <p:spPr>
              <a:xfrm>
                <a:off x="6001149" y="4312021"/>
                <a:ext cx="0" cy="2571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21F5BD4-1F06-964B-8B36-F5192E01256C}"/>
                  </a:ext>
                </a:extLst>
              </p:cNvPr>
              <p:cNvCxnSpPr/>
              <p:nvPr/>
            </p:nvCxnSpPr>
            <p:spPr>
              <a:xfrm>
                <a:off x="5720650" y="4310309"/>
                <a:ext cx="0" cy="2571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Rectangle 181">
                <a:extLst>
                  <a:ext uri="{FF2B5EF4-FFF2-40B4-BE49-F238E27FC236}">
                    <a16:creationId xmlns:a16="http://schemas.microsoft.com/office/drawing/2014/main" id="{C22AEA05-2A3E-8F46-BCF2-9FE184FF0B11}"/>
                  </a:ext>
                </a:extLst>
              </p:cNvPr>
              <p:cNvSpPr>
                <a:spLocks noChangeArrowheads="1"/>
              </p:cNvSpPr>
              <p:nvPr/>
            </p:nvSpPr>
            <p:spPr bwMode="auto">
              <a:xfrm>
                <a:off x="5149178" y="4281528"/>
                <a:ext cx="2968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l</a:t>
                </a:r>
              </a:p>
            </p:txBody>
          </p:sp>
          <p:cxnSp>
            <p:nvCxnSpPr>
              <p:cNvPr id="104" name="Straight Connector 103">
                <a:extLst>
                  <a:ext uri="{FF2B5EF4-FFF2-40B4-BE49-F238E27FC236}">
                    <a16:creationId xmlns:a16="http://schemas.microsoft.com/office/drawing/2014/main" id="{97CD4AFB-B9ED-7843-B804-83029ED5054D}"/>
                  </a:ext>
                </a:extLst>
              </p:cNvPr>
              <p:cNvCxnSpPr/>
              <p:nvPr/>
            </p:nvCxnSpPr>
            <p:spPr>
              <a:xfrm>
                <a:off x="5418102" y="4309558"/>
                <a:ext cx="0" cy="2571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06" name="Straight Arrow Connector 105">
            <a:extLst>
              <a:ext uri="{FF2B5EF4-FFF2-40B4-BE49-F238E27FC236}">
                <a16:creationId xmlns:a16="http://schemas.microsoft.com/office/drawing/2014/main" id="{04CD79AB-EFE6-E14B-878A-669E9C4D9042}"/>
              </a:ext>
            </a:extLst>
          </p:cNvPr>
          <p:cNvCxnSpPr>
            <a:cxnSpLocks/>
          </p:cNvCxnSpPr>
          <p:nvPr/>
        </p:nvCxnSpPr>
        <p:spPr>
          <a:xfrm>
            <a:off x="3594027" y="-1079199"/>
            <a:ext cx="5651292"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871C9FED-2DA1-3A44-B6FE-2B1DAB7A3D60}"/>
              </a:ext>
            </a:extLst>
          </p:cNvPr>
          <p:cNvSpPr/>
          <p:nvPr/>
        </p:nvSpPr>
        <p:spPr>
          <a:xfrm>
            <a:off x="5738557" y="-1302377"/>
            <a:ext cx="1210365" cy="389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8" name="Group 107">
            <a:extLst>
              <a:ext uri="{FF2B5EF4-FFF2-40B4-BE49-F238E27FC236}">
                <a16:creationId xmlns:a16="http://schemas.microsoft.com/office/drawing/2014/main" id="{2AA69BF9-270A-F443-A92C-84A46DE35441}"/>
              </a:ext>
            </a:extLst>
          </p:cNvPr>
          <p:cNvGrpSpPr/>
          <p:nvPr/>
        </p:nvGrpSpPr>
        <p:grpSpPr>
          <a:xfrm>
            <a:off x="5801010" y="-1261269"/>
            <a:ext cx="1058375" cy="307296"/>
            <a:chOff x="5509436" y="3287899"/>
            <a:chExt cx="1058375" cy="307296"/>
          </a:xfrm>
        </p:grpSpPr>
        <p:grpSp>
          <p:nvGrpSpPr>
            <p:cNvPr id="110" name="Group 182">
              <a:extLst>
                <a:ext uri="{FF2B5EF4-FFF2-40B4-BE49-F238E27FC236}">
                  <a16:creationId xmlns:a16="http://schemas.microsoft.com/office/drawing/2014/main" id="{15D5F71B-2CF5-DE43-94EF-784236E59EB7}"/>
                </a:ext>
              </a:extLst>
            </p:cNvPr>
            <p:cNvGrpSpPr>
              <a:grpSpLocks/>
            </p:cNvGrpSpPr>
            <p:nvPr/>
          </p:nvGrpSpPr>
          <p:grpSpPr bwMode="auto">
            <a:xfrm>
              <a:off x="5510535" y="3293570"/>
              <a:ext cx="1057276" cy="301625"/>
              <a:chOff x="469" y="1531"/>
              <a:chExt cx="666" cy="190"/>
            </a:xfrm>
          </p:grpSpPr>
          <p:sp>
            <p:nvSpPr>
              <p:cNvPr id="116" name="Rectangle 183">
                <a:extLst>
                  <a:ext uri="{FF2B5EF4-FFF2-40B4-BE49-F238E27FC236}">
                    <a16:creationId xmlns:a16="http://schemas.microsoft.com/office/drawing/2014/main" id="{A054BB4B-B69C-D14C-8F5B-5BEEEDE8D730}"/>
                  </a:ext>
                </a:extLst>
              </p:cNvPr>
              <p:cNvSpPr>
                <a:spLocks noChangeArrowheads="1"/>
              </p:cNvSpPr>
              <p:nvPr/>
            </p:nvSpPr>
            <p:spPr bwMode="auto">
              <a:xfrm>
                <a:off x="469" y="1549"/>
                <a:ext cx="666"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18" name="Rectangle 184">
                <a:extLst>
                  <a:ext uri="{FF2B5EF4-FFF2-40B4-BE49-F238E27FC236}">
                    <a16:creationId xmlns:a16="http://schemas.microsoft.com/office/drawing/2014/main" id="{2025D776-034C-8D48-A4B6-FF664F22FD92}"/>
                  </a:ext>
                </a:extLst>
              </p:cNvPr>
              <p:cNvSpPr>
                <a:spLocks noChangeArrowheads="1"/>
              </p:cNvSpPr>
              <p:nvPr/>
            </p:nvSpPr>
            <p:spPr bwMode="auto">
              <a:xfrm>
                <a:off x="873" y="1531"/>
                <a:ext cx="23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grpSp>
        <p:sp>
          <p:nvSpPr>
            <p:cNvPr id="111" name="Rectangle 181">
              <a:extLst>
                <a:ext uri="{FF2B5EF4-FFF2-40B4-BE49-F238E27FC236}">
                  <a16:creationId xmlns:a16="http://schemas.microsoft.com/office/drawing/2014/main" id="{D06D048B-900E-8F4D-8A64-20DA16D1F88F}"/>
                </a:ext>
              </a:extLst>
            </p:cNvPr>
            <p:cNvSpPr>
              <a:spLocks noChangeArrowheads="1"/>
            </p:cNvSpPr>
            <p:nvPr/>
          </p:nvSpPr>
          <p:spPr bwMode="auto">
            <a:xfrm>
              <a:off x="5771740" y="3305237"/>
              <a:ext cx="2968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p>
          </p:txBody>
        </p:sp>
        <p:sp>
          <p:nvSpPr>
            <p:cNvPr id="113" name="Rectangle 181">
              <a:extLst>
                <a:ext uri="{FF2B5EF4-FFF2-40B4-BE49-F238E27FC236}">
                  <a16:creationId xmlns:a16="http://schemas.microsoft.com/office/drawing/2014/main" id="{580EB15C-4763-334C-B100-4D66978CB819}"/>
                </a:ext>
              </a:extLst>
            </p:cNvPr>
            <p:cNvSpPr>
              <a:spLocks noChangeArrowheads="1"/>
            </p:cNvSpPr>
            <p:nvPr/>
          </p:nvSpPr>
          <p:spPr bwMode="auto">
            <a:xfrm>
              <a:off x="5509436" y="3287899"/>
              <a:ext cx="2968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a:t>
              </a:r>
            </a:p>
          </p:txBody>
        </p:sp>
        <p:cxnSp>
          <p:nvCxnSpPr>
            <p:cNvPr id="114" name="Straight Connector 113">
              <a:extLst>
                <a:ext uri="{FF2B5EF4-FFF2-40B4-BE49-F238E27FC236}">
                  <a16:creationId xmlns:a16="http://schemas.microsoft.com/office/drawing/2014/main" id="{F48100A0-01D0-7A4A-8CBD-6A4D5B9F1842}"/>
                </a:ext>
              </a:extLst>
            </p:cNvPr>
            <p:cNvCxnSpPr>
              <a:cxnSpLocks/>
            </p:cNvCxnSpPr>
            <p:nvPr/>
          </p:nvCxnSpPr>
          <p:spPr>
            <a:xfrm>
              <a:off x="6076877" y="3322145"/>
              <a:ext cx="0" cy="2571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5FE4795-7D19-DF46-88AF-179D04B18878}"/>
                </a:ext>
              </a:extLst>
            </p:cNvPr>
            <p:cNvCxnSpPr/>
            <p:nvPr/>
          </p:nvCxnSpPr>
          <p:spPr>
            <a:xfrm>
              <a:off x="5796378" y="3320433"/>
              <a:ext cx="0" cy="2571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9" name="TextBox 118">
            <a:extLst>
              <a:ext uri="{FF2B5EF4-FFF2-40B4-BE49-F238E27FC236}">
                <a16:creationId xmlns:a16="http://schemas.microsoft.com/office/drawing/2014/main" id="{00B31285-CEBC-B045-A3D2-E171BD35C682}"/>
              </a:ext>
            </a:extLst>
          </p:cNvPr>
          <p:cNvSpPr txBox="1"/>
          <p:nvPr/>
        </p:nvSpPr>
        <p:spPr>
          <a:xfrm>
            <a:off x="3359490" y="3649479"/>
            <a:ext cx="5734634" cy="565283"/>
          </a:xfrm>
          <a:prstGeom prst="rect">
            <a:avLst/>
          </a:prstGeom>
          <a:noFill/>
        </p:spPr>
        <p:txBody>
          <a:bodyPr wrap="square" rtlCol="0">
            <a:spAutoFit/>
          </a:bodyPr>
          <a:lstStyle/>
          <a:p>
            <a:pPr algn="ctr">
              <a:lnSpc>
                <a:spcPct val="85000"/>
              </a:lnSpc>
            </a:pPr>
            <a:r>
              <a:rPr lang="en-US" dirty="0">
                <a:solidFill>
                  <a:srgbClr val="C00000"/>
                </a:solidFill>
              </a:rPr>
              <a:t>Network-layer </a:t>
            </a:r>
            <a:r>
              <a:rPr lang="en-US" dirty="0"/>
              <a:t>protocol transfers transport-layer segment [H</a:t>
            </a:r>
            <a:r>
              <a:rPr lang="en-US" baseline="-25000" dirty="0"/>
              <a:t>t</a:t>
            </a:r>
            <a:r>
              <a:rPr lang="en-US" dirty="0"/>
              <a:t> | M] from one </a:t>
            </a:r>
            <a:r>
              <a:rPr lang="en-US" i="1" dirty="0"/>
              <a:t>host</a:t>
            </a:r>
            <a:r>
              <a:rPr lang="en-US" dirty="0"/>
              <a:t> to another, using link layer services</a:t>
            </a:r>
          </a:p>
        </p:txBody>
      </p:sp>
      <p:sp>
        <p:nvSpPr>
          <p:cNvPr id="109" name="Slide Number Placeholder 5">
            <a:extLst>
              <a:ext uri="{FF2B5EF4-FFF2-40B4-BE49-F238E27FC236}">
                <a16:creationId xmlns:a16="http://schemas.microsoft.com/office/drawing/2014/main" id="{99BA57FE-A308-1E41-B606-A1B8A22BF1A6}"/>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34</a:t>
            </a:fld>
            <a:endParaRPr lang="en-US" dirty="0"/>
          </a:p>
        </p:txBody>
      </p:sp>
    </p:spTree>
    <p:extLst>
      <p:ext uri="{BB962C8B-B14F-4D97-AF65-F5344CB8AC3E}">
        <p14:creationId xmlns:p14="http://schemas.microsoft.com/office/powerpoint/2010/main" val="226408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xit" presetSubtype="0" fill="hold" grpId="0" nodeType="withEffect">
                                  <p:stCondLst>
                                    <p:cond delay="0"/>
                                  </p:stCondLst>
                                  <p:childTnLst>
                                    <p:animEffect transition="out" filter="dissolve">
                                      <p:cBhvr>
                                        <p:cTn id="6" dur="500"/>
                                        <p:tgtEl>
                                          <p:spTgt spid="119"/>
                                        </p:tgtEl>
                                      </p:cBhvr>
                                    </p:animEffect>
                                    <p:set>
                                      <p:cBhvr>
                                        <p:cTn id="7" dur="1" fill="hold">
                                          <p:stCondLst>
                                            <p:cond delay="499"/>
                                          </p:stCondLst>
                                        </p:cTn>
                                        <p:tgtEl>
                                          <p:spTgt spid="119"/>
                                        </p:tgtEl>
                                        <p:attrNameLst>
                                          <p:attrName>style.visibility</p:attrName>
                                        </p:attrNameLst>
                                      </p:cBhvr>
                                      <p:to>
                                        <p:strVal val="hidden"/>
                                      </p:to>
                                    </p:se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02"/>
                                        </p:tgtEl>
                                        <p:attrNameLst>
                                          <p:attrName>style.visibility</p:attrName>
                                        </p:attrNameLst>
                                      </p:cBhvr>
                                      <p:to>
                                        <p:strVal val="visible"/>
                                      </p:to>
                                    </p:set>
                                    <p:animEffect transition="in" filter="dissolve">
                                      <p:cBhvr>
                                        <p:cTn id="14" dur="500"/>
                                        <p:tgtEl>
                                          <p:spTgt spid="102"/>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44"/>
                                        </p:tgtEl>
                                        <p:attrNameLst>
                                          <p:attrName>style.visibility</p:attrName>
                                        </p:attrNameLst>
                                      </p:cBhvr>
                                      <p:to>
                                        <p:strVal val="visible"/>
                                      </p:to>
                                    </p:set>
                                    <p:animEffect transition="in" filter="dissolve">
                                      <p:cBhvr>
                                        <p:cTn id="19"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02" grpId="0"/>
      <p:bldP spid="1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BD77-BBEB-8256-B1D7-6D40115EC108}"/>
              </a:ext>
            </a:extLst>
          </p:cNvPr>
          <p:cNvSpPr>
            <a:spLocks noGrp="1"/>
          </p:cNvSpPr>
          <p:nvPr>
            <p:ph type="title"/>
          </p:nvPr>
        </p:nvSpPr>
        <p:spPr/>
        <p:txBody>
          <a:bodyPr/>
          <a:lstStyle/>
          <a:p>
            <a:r>
              <a:rPr lang="en-US" dirty="0"/>
              <a:t>Encapsulation</a:t>
            </a:r>
          </a:p>
        </p:txBody>
      </p:sp>
      <p:sp>
        <p:nvSpPr>
          <p:cNvPr id="5" name="Slide Number Placeholder 4">
            <a:extLst>
              <a:ext uri="{FF2B5EF4-FFF2-40B4-BE49-F238E27FC236}">
                <a16:creationId xmlns:a16="http://schemas.microsoft.com/office/drawing/2014/main" id="{944F92B3-9996-B455-D98A-6E4215C63AB8}"/>
              </a:ext>
            </a:extLst>
          </p:cNvPr>
          <p:cNvSpPr>
            <a:spLocks noGrp="1"/>
          </p:cNvSpPr>
          <p:nvPr>
            <p:ph type="sldNum" sz="quarter" idx="4"/>
          </p:nvPr>
        </p:nvSpPr>
        <p:spPr/>
        <p:txBody>
          <a:bodyPr/>
          <a:lstStyle/>
          <a:p>
            <a:r>
              <a:rPr lang="en-US" dirty="0"/>
              <a:t>Introduction: 1-</a:t>
            </a:r>
            <a:fld id="{C4204591-24BD-A542-B9D5-F8D8A88D2FEE}" type="slidenum">
              <a:rPr lang="en-US" smtClean="0"/>
              <a:pPr/>
              <a:t>35</a:t>
            </a:fld>
            <a:endParaRPr lang="en-US" dirty="0"/>
          </a:p>
        </p:txBody>
      </p:sp>
      <p:pic>
        <p:nvPicPr>
          <p:cNvPr id="7172" name="Picture 4" descr="Stacking Dolls designs, themes, templates and downloadable graphic elements  on Dribbble">
            <a:extLst>
              <a:ext uri="{FF2B5EF4-FFF2-40B4-BE49-F238E27FC236}">
                <a16:creationId xmlns:a16="http://schemas.microsoft.com/office/drawing/2014/main" id="{A26A0BB6-0C77-FE07-9A76-501AF81B1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186" y="2071687"/>
            <a:ext cx="5214120" cy="391059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89B3C42-EA63-6E49-E436-960A9CD62219}"/>
              </a:ext>
            </a:extLst>
          </p:cNvPr>
          <p:cNvSpPr txBox="1"/>
          <p:nvPr/>
        </p:nvSpPr>
        <p:spPr>
          <a:xfrm>
            <a:off x="6245138" y="5073301"/>
            <a:ext cx="997068" cy="369332"/>
          </a:xfrm>
          <a:prstGeom prst="rect">
            <a:avLst/>
          </a:prstGeom>
          <a:noFill/>
        </p:spPr>
        <p:txBody>
          <a:bodyPr wrap="none" rtlCol="0">
            <a:spAutoFit/>
          </a:bodyPr>
          <a:lstStyle/>
          <a:p>
            <a:r>
              <a:rPr lang="en-US" b="1" dirty="0"/>
              <a:t>message</a:t>
            </a:r>
          </a:p>
        </p:txBody>
      </p:sp>
      <p:sp>
        <p:nvSpPr>
          <p:cNvPr id="8" name="TextBox 7">
            <a:extLst>
              <a:ext uri="{FF2B5EF4-FFF2-40B4-BE49-F238E27FC236}">
                <a16:creationId xmlns:a16="http://schemas.microsoft.com/office/drawing/2014/main" id="{29D5FEF7-391E-06CF-EC8D-A4D9473CECC7}"/>
              </a:ext>
            </a:extLst>
          </p:cNvPr>
          <p:cNvSpPr txBox="1"/>
          <p:nvPr/>
        </p:nvSpPr>
        <p:spPr>
          <a:xfrm>
            <a:off x="7392802" y="5073301"/>
            <a:ext cx="995272" cy="369332"/>
          </a:xfrm>
          <a:prstGeom prst="rect">
            <a:avLst/>
          </a:prstGeom>
          <a:noFill/>
        </p:spPr>
        <p:txBody>
          <a:bodyPr wrap="none" rtlCol="0">
            <a:spAutoFit/>
          </a:bodyPr>
          <a:lstStyle/>
          <a:p>
            <a:r>
              <a:rPr lang="en-US" b="1" dirty="0"/>
              <a:t>segment</a:t>
            </a:r>
          </a:p>
        </p:txBody>
      </p:sp>
      <p:sp>
        <p:nvSpPr>
          <p:cNvPr id="9" name="TextBox 8">
            <a:extLst>
              <a:ext uri="{FF2B5EF4-FFF2-40B4-BE49-F238E27FC236}">
                <a16:creationId xmlns:a16="http://schemas.microsoft.com/office/drawing/2014/main" id="{8DCD3DA2-B741-6497-BE53-D89EBC073BDC}"/>
              </a:ext>
            </a:extLst>
          </p:cNvPr>
          <p:cNvSpPr txBox="1"/>
          <p:nvPr/>
        </p:nvSpPr>
        <p:spPr>
          <a:xfrm>
            <a:off x="8738816" y="5059744"/>
            <a:ext cx="1098570" cy="369332"/>
          </a:xfrm>
          <a:prstGeom prst="rect">
            <a:avLst/>
          </a:prstGeom>
          <a:noFill/>
        </p:spPr>
        <p:txBody>
          <a:bodyPr wrap="none" rtlCol="0">
            <a:spAutoFit/>
          </a:bodyPr>
          <a:lstStyle/>
          <a:p>
            <a:r>
              <a:rPr lang="en-US" b="1" dirty="0"/>
              <a:t>datagram</a:t>
            </a:r>
          </a:p>
        </p:txBody>
      </p:sp>
      <p:sp>
        <p:nvSpPr>
          <p:cNvPr id="10" name="TextBox 9">
            <a:extLst>
              <a:ext uri="{FF2B5EF4-FFF2-40B4-BE49-F238E27FC236}">
                <a16:creationId xmlns:a16="http://schemas.microsoft.com/office/drawing/2014/main" id="{CEBBD8C8-727E-C550-63F3-5D31C6B6018F}"/>
              </a:ext>
            </a:extLst>
          </p:cNvPr>
          <p:cNvSpPr txBox="1"/>
          <p:nvPr/>
        </p:nvSpPr>
        <p:spPr>
          <a:xfrm>
            <a:off x="10488109" y="5065260"/>
            <a:ext cx="751872" cy="369332"/>
          </a:xfrm>
          <a:prstGeom prst="rect">
            <a:avLst/>
          </a:prstGeom>
          <a:noFill/>
        </p:spPr>
        <p:txBody>
          <a:bodyPr wrap="none" rtlCol="0">
            <a:spAutoFit/>
          </a:bodyPr>
          <a:lstStyle/>
          <a:p>
            <a:r>
              <a:rPr lang="en-US" b="1" dirty="0"/>
              <a:t>frame</a:t>
            </a:r>
          </a:p>
        </p:txBody>
      </p:sp>
      <p:sp>
        <p:nvSpPr>
          <p:cNvPr id="12" name="Rectangle 11">
            <a:extLst>
              <a:ext uri="{FF2B5EF4-FFF2-40B4-BE49-F238E27FC236}">
                <a16:creationId xmlns:a16="http://schemas.microsoft.com/office/drawing/2014/main" id="{4A91CF71-749F-554A-9CA6-E3C9A1D4B1D4}"/>
              </a:ext>
            </a:extLst>
          </p:cNvPr>
          <p:cNvSpPr/>
          <p:nvPr/>
        </p:nvSpPr>
        <p:spPr>
          <a:xfrm>
            <a:off x="838200" y="1285429"/>
            <a:ext cx="5624810"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mn-ea"/>
                <a:cs typeface="+mn-cs"/>
              </a:rPr>
              <a:t>Matryoshka dolls (stacking dolls)</a:t>
            </a:r>
            <a:endParaRPr kumimoji="0" lang="en-US" altLang="en-US" sz="3200" b="0" i="0" u="sng" strike="noStrike" kern="1200" cap="none" spc="0" normalizeH="0" baseline="0" noProof="0" dirty="0">
              <a:ln>
                <a:noFill/>
              </a:ln>
              <a:solidFill>
                <a:srgbClr val="C00000"/>
              </a:solidFill>
              <a:effectLst/>
              <a:uLnTx/>
              <a:uFillTx/>
              <a:latin typeface="Calibri" panose="020F0502020204030204"/>
              <a:ea typeface="+mn-ea"/>
              <a:cs typeface="+mn-cs"/>
            </a:endParaRPr>
          </a:p>
        </p:txBody>
      </p:sp>
      <p:pic>
        <p:nvPicPr>
          <p:cNvPr id="14" name="Picture 13" descr="Icon&#10;&#10;Description automatically generated with low confidence">
            <a:extLst>
              <a:ext uri="{FF2B5EF4-FFF2-40B4-BE49-F238E27FC236}">
                <a16:creationId xmlns:a16="http://schemas.microsoft.com/office/drawing/2014/main" id="{F4618F35-68D8-2BAF-C676-F42021682C81}"/>
              </a:ext>
            </a:extLst>
          </p:cNvPr>
          <p:cNvPicPr>
            <a:picLocks noChangeAspect="1"/>
          </p:cNvPicPr>
          <p:nvPr/>
        </p:nvPicPr>
        <p:blipFill>
          <a:blip r:embed="rId4"/>
          <a:stretch>
            <a:fillRect/>
          </a:stretch>
        </p:blipFill>
        <p:spPr>
          <a:xfrm>
            <a:off x="6199754" y="3663601"/>
            <a:ext cx="1016000" cy="1409700"/>
          </a:xfrm>
          <a:prstGeom prst="rect">
            <a:avLst/>
          </a:prstGeom>
        </p:spPr>
      </p:pic>
      <p:pic>
        <p:nvPicPr>
          <p:cNvPr id="16" name="Picture 15" descr="Logo&#10;&#10;Description automatically generated with medium confidence">
            <a:extLst>
              <a:ext uri="{FF2B5EF4-FFF2-40B4-BE49-F238E27FC236}">
                <a16:creationId xmlns:a16="http://schemas.microsoft.com/office/drawing/2014/main" id="{59693B85-4EFF-244B-266A-A60BE22C35C5}"/>
              </a:ext>
            </a:extLst>
          </p:cNvPr>
          <p:cNvPicPr>
            <a:picLocks noChangeAspect="1"/>
          </p:cNvPicPr>
          <p:nvPr/>
        </p:nvPicPr>
        <p:blipFill>
          <a:blip r:embed="rId5"/>
          <a:stretch>
            <a:fillRect/>
          </a:stretch>
        </p:blipFill>
        <p:spPr>
          <a:xfrm>
            <a:off x="7287590" y="3409601"/>
            <a:ext cx="1206500" cy="1663700"/>
          </a:xfrm>
          <a:prstGeom prst="rect">
            <a:avLst/>
          </a:prstGeom>
        </p:spPr>
      </p:pic>
      <p:pic>
        <p:nvPicPr>
          <p:cNvPr id="18" name="Picture 17" descr="Icon&#10;&#10;Description automatically generated">
            <a:extLst>
              <a:ext uri="{FF2B5EF4-FFF2-40B4-BE49-F238E27FC236}">
                <a16:creationId xmlns:a16="http://schemas.microsoft.com/office/drawing/2014/main" id="{7F9B19E8-C8FD-1DD8-CEBE-996F1AC16A77}"/>
              </a:ext>
            </a:extLst>
          </p:cNvPr>
          <p:cNvPicPr>
            <a:picLocks noChangeAspect="1"/>
          </p:cNvPicPr>
          <p:nvPr/>
        </p:nvPicPr>
        <p:blipFill>
          <a:blip r:embed="rId6"/>
          <a:stretch>
            <a:fillRect/>
          </a:stretch>
        </p:blipFill>
        <p:spPr>
          <a:xfrm>
            <a:off x="8497316" y="3041509"/>
            <a:ext cx="1481342" cy="2038158"/>
          </a:xfrm>
          <a:prstGeom prst="rect">
            <a:avLst/>
          </a:prstGeom>
        </p:spPr>
      </p:pic>
      <p:pic>
        <p:nvPicPr>
          <p:cNvPr id="20" name="Picture 19" descr="Icon&#10;&#10;Description automatically generated">
            <a:extLst>
              <a:ext uri="{FF2B5EF4-FFF2-40B4-BE49-F238E27FC236}">
                <a16:creationId xmlns:a16="http://schemas.microsoft.com/office/drawing/2014/main" id="{BA160814-4425-09C4-92B8-72251E17592A}"/>
              </a:ext>
            </a:extLst>
          </p:cNvPr>
          <p:cNvPicPr>
            <a:picLocks noChangeAspect="1"/>
          </p:cNvPicPr>
          <p:nvPr/>
        </p:nvPicPr>
        <p:blipFill>
          <a:blip r:embed="rId7"/>
          <a:stretch>
            <a:fillRect/>
          </a:stretch>
        </p:blipFill>
        <p:spPr>
          <a:xfrm>
            <a:off x="9997231" y="2709865"/>
            <a:ext cx="1722729" cy="2369802"/>
          </a:xfrm>
          <a:prstGeom prst="rect">
            <a:avLst/>
          </a:prstGeom>
        </p:spPr>
      </p:pic>
      <p:sp>
        <p:nvSpPr>
          <p:cNvPr id="22" name="TextBox 21">
            <a:extLst>
              <a:ext uri="{FF2B5EF4-FFF2-40B4-BE49-F238E27FC236}">
                <a16:creationId xmlns:a16="http://schemas.microsoft.com/office/drawing/2014/main" id="{1FA624C3-138D-4F50-821F-574B852B4729}"/>
              </a:ext>
            </a:extLst>
          </p:cNvPr>
          <p:cNvSpPr txBox="1"/>
          <p:nvPr/>
        </p:nvSpPr>
        <p:spPr>
          <a:xfrm>
            <a:off x="46604" y="6519289"/>
            <a:ext cx="6096000" cy="261610"/>
          </a:xfrm>
          <a:prstGeom prst="rect">
            <a:avLst/>
          </a:prstGeom>
          <a:noFill/>
        </p:spPr>
        <p:txBody>
          <a:bodyPr wrap="square">
            <a:spAutoFit/>
          </a:bodyPr>
          <a:lstStyle/>
          <a:p>
            <a:r>
              <a:rPr lang="en-US" sz="1050" dirty="0"/>
              <a:t>Credit: </a:t>
            </a:r>
            <a:r>
              <a:rPr lang="en-US" sz="1050" dirty="0">
                <a:hlinkClick r:id="rId8"/>
              </a:rPr>
              <a:t>https://dribbble.com/shots/7182188-Babushka-Boi</a:t>
            </a:r>
            <a:endParaRPr lang="en-US" sz="1050" dirty="0"/>
          </a:p>
        </p:txBody>
      </p:sp>
    </p:spTree>
    <p:extLst>
      <p:ext uri="{BB962C8B-B14F-4D97-AF65-F5344CB8AC3E}">
        <p14:creationId xmlns:p14="http://schemas.microsoft.com/office/powerpoint/2010/main" val="2507683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con&#10;&#10;Description automatically generated with low confidence">
            <a:extLst>
              <a:ext uri="{FF2B5EF4-FFF2-40B4-BE49-F238E27FC236}">
                <a16:creationId xmlns:a16="http://schemas.microsoft.com/office/drawing/2014/main" id="{17A504FA-5493-C357-A605-4DCC182B6E1E}"/>
              </a:ext>
            </a:extLst>
          </p:cNvPr>
          <p:cNvPicPr>
            <a:picLocks noChangeAspect="1"/>
          </p:cNvPicPr>
          <p:nvPr/>
        </p:nvPicPr>
        <p:blipFill>
          <a:blip r:embed="rId3"/>
          <a:stretch>
            <a:fillRect/>
          </a:stretch>
        </p:blipFill>
        <p:spPr>
          <a:xfrm>
            <a:off x="3728349" y="1695405"/>
            <a:ext cx="351909" cy="488275"/>
          </a:xfrm>
          <a:prstGeom prst="rect">
            <a:avLst/>
          </a:prstGeom>
        </p:spPr>
      </p:pic>
      <p:sp>
        <p:nvSpPr>
          <p:cNvPr id="118" name="Freeform 8">
            <a:extLst>
              <a:ext uri="{FF2B5EF4-FFF2-40B4-BE49-F238E27FC236}">
                <a16:creationId xmlns:a16="http://schemas.microsoft.com/office/drawing/2014/main" id="{5C25CEF4-E407-5F48-A3E3-98E83E25849B}"/>
              </a:ext>
            </a:extLst>
          </p:cNvPr>
          <p:cNvSpPr>
            <a:spLocks/>
          </p:cNvSpPr>
          <p:nvPr/>
        </p:nvSpPr>
        <p:spPr bwMode="auto">
          <a:xfrm>
            <a:off x="3548141" y="1573968"/>
            <a:ext cx="4992" cy="3104606"/>
          </a:xfrm>
          <a:custGeom>
            <a:avLst/>
            <a:gdLst>
              <a:gd name="T0" fmla="*/ 0 w 4100"/>
              <a:gd name="T1" fmla="*/ 0 h 2072"/>
              <a:gd name="T2" fmla="*/ 4 w 4100"/>
              <a:gd name="T3" fmla="*/ 1736 h 2072"/>
              <a:gd name="T4" fmla="*/ 804 w 4100"/>
              <a:gd name="T5" fmla="*/ 2064 h 2072"/>
              <a:gd name="T6" fmla="*/ 3468 w 4100"/>
              <a:gd name="T7" fmla="*/ 2072 h 2072"/>
              <a:gd name="T8" fmla="*/ 4100 w 4100"/>
              <a:gd name="T9" fmla="*/ 1736 h 2072"/>
              <a:gd name="T10" fmla="*/ 4100 w 4100"/>
              <a:gd name="T11" fmla="*/ 96 h 2072"/>
              <a:gd name="T12" fmla="*/ 0 60000 65536"/>
              <a:gd name="T13" fmla="*/ 0 60000 65536"/>
              <a:gd name="T14" fmla="*/ 0 60000 65536"/>
              <a:gd name="T15" fmla="*/ 0 60000 65536"/>
              <a:gd name="T16" fmla="*/ 0 60000 65536"/>
              <a:gd name="T17" fmla="*/ 0 60000 65536"/>
              <a:gd name="T18" fmla="*/ 0 w 4100"/>
              <a:gd name="T19" fmla="*/ 0 h 2072"/>
              <a:gd name="T20" fmla="*/ 4100 w 4100"/>
              <a:gd name="T21" fmla="*/ 2072 h 2072"/>
              <a:gd name="connsiteX0" fmla="*/ 0 w 10000"/>
              <a:gd name="connsiteY0" fmla="*/ 0 h 10000"/>
              <a:gd name="connsiteX1" fmla="*/ 10 w 10000"/>
              <a:gd name="connsiteY1" fmla="*/ 8378 h 10000"/>
              <a:gd name="connsiteX2" fmla="*/ 1961 w 10000"/>
              <a:gd name="connsiteY2" fmla="*/ 9961 h 10000"/>
              <a:gd name="connsiteX3" fmla="*/ 8459 w 10000"/>
              <a:gd name="connsiteY3" fmla="*/ 10000 h 10000"/>
              <a:gd name="connsiteX4" fmla="*/ 10000 w 10000"/>
              <a:gd name="connsiteY4" fmla="*/ 8378 h 10000"/>
              <a:gd name="connsiteX0" fmla="*/ 0 w 8459"/>
              <a:gd name="connsiteY0" fmla="*/ 0 h 10000"/>
              <a:gd name="connsiteX1" fmla="*/ 10 w 8459"/>
              <a:gd name="connsiteY1" fmla="*/ 8378 h 10000"/>
              <a:gd name="connsiteX2" fmla="*/ 1961 w 8459"/>
              <a:gd name="connsiteY2" fmla="*/ 9961 h 10000"/>
              <a:gd name="connsiteX3" fmla="*/ 8459 w 8459"/>
              <a:gd name="connsiteY3" fmla="*/ 10000 h 10000"/>
              <a:gd name="connsiteX0" fmla="*/ 0 w 2318"/>
              <a:gd name="connsiteY0" fmla="*/ 0 h 9961"/>
              <a:gd name="connsiteX1" fmla="*/ 12 w 2318"/>
              <a:gd name="connsiteY1" fmla="*/ 8378 h 9961"/>
              <a:gd name="connsiteX2" fmla="*/ 2318 w 2318"/>
              <a:gd name="connsiteY2" fmla="*/ 9961 h 9961"/>
              <a:gd name="connsiteX0" fmla="*/ 0 w 52"/>
              <a:gd name="connsiteY0" fmla="*/ 0 h 8411"/>
              <a:gd name="connsiteX1" fmla="*/ 52 w 52"/>
              <a:gd name="connsiteY1" fmla="*/ 8411 h 8411"/>
            </a:gdLst>
            <a:ahLst/>
            <a:cxnLst>
              <a:cxn ang="0">
                <a:pos x="connsiteX0" y="connsiteY0"/>
              </a:cxn>
              <a:cxn ang="0">
                <a:pos x="connsiteX1" y="connsiteY1"/>
              </a:cxn>
            </a:cxnLst>
            <a:rect l="l" t="t" r="r" b="b"/>
            <a:pathLst>
              <a:path w="52" h="8411">
                <a:moveTo>
                  <a:pt x="0" y="0"/>
                </a:moveTo>
                <a:cubicBezTo>
                  <a:pt x="17" y="2804"/>
                  <a:pt x="35" y="5607"/>
                  <a:pt x="52" y="8411"/>
                </a:cubicBezTo>
              </a:path>
            </a:pathLst>
          </a:custGeom>
          <a:noFill/>
          <a:ln w="44450">
            <a:solidFill>
              <a:srgbClr val="C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220" name="Freeform 10">
            <a:extLst>
              <a:ext uri="{FF2B5EF4-FFF2-40B4-BE49-F238E27FC236}">
                <a16:creationId xmlns:a16="http://schemas.microsoft.com/office/drawing/2014/main" id="{236C8C34-AA0A-1747-BF1D-3CBFB21AC1F2}"/>
              </a:ext>
            </a:extLst>
          </p:cNvPr>
          <p:cNvSpPr>
            <a:spLocks/>
          </p:cNvSpPr>
          <p:nvPr/>
        </p:nvSpPr>
        <p:spPr bwMode="auto">
          <a:xfrm rot="10800000" flipH="1">
            <a:off x="10916607" y="1577038"/>
            <a:ext cx="450309" cy="4061761"/>
          </a:xfrm>
          <a:custGeom>
            <a:avLst/>
            <a:gdLst>
              <a:gd name="T0" fmla="*/ 2147483646 w 267"/>
              <a:gd name="T1" fmla="*/ 2147483646 h 1186"/>
              <a:gd name="T2" fmla="*/ 0 w 267"/>
              <a:gd name="T3" fmla="*/ 0 h 1186"/>
              <a:gd name="T4" fmla="*/ 0 w 267"/>
              <a:gd name="T5" fmla="*/ 2147483646 h 1186"/>
              <a:gd name="T6" fmla="*/ 2147483646 w 267"/>
              <a:gd name="T7" fmla="*/ 2147483646 h 1186"/>
              <a:gd name="T8" fmla="*/ 2147483646 w 267"/>
              <a:gd name="T9" fmla="*/ 2147483646 h 1186"/>
              <a:gd name="T10" fmla="*/ 0 60000 65536"/>
              <a:gd name="T11" fmla="*/ 0 60000 65536"/>
              <a:gd name="T12" fmla="*/ 0 60000 65536"/>
              <a:gd name="T13" fmla="*/ 0 60000 65536"/>
              <a:gd name="T14" fmla="*/ 0 60000 65536"/>
              <a:gd name="T15" fmla="*/ 0 w 267"/>
              <a:gd name="T16" fmla="*/ 0 h 1186"/>
              <a:gd name="T17" fmla="*/ 267 w 267"/>
              <a:gd name="T18" fmla="*/ 1186 h 1186"/>
              <a:gd name="connsiteX0" fmla="*/ 11593 w 11593"/>
              <a:gd name="connsiteY0" fmla="*/ 0 h 10109"/>
              <a:gd name="connsiteX1" fmla="*/ 0 w 11593"/>
              <a:gd name="connsiteY1" fmla="*/ 109 h 10109"/>
              <a:gd name="connsiteX2" fmla="*/ 0 w 11593"/>
              <a:gd name="connsiteY2" fmla="*/ 10109 h 10109"/>
              <a:gd name="connsiteX3" fmla="*/ 10000 w 11593"/>
              <a:gd name="connsiteY3" fmla="*/ 5606 h 10109"/>
              <a:gd name="connsiteX4" fmla="*/ 11593 w 11593"/>
              <a:gd name="connsiteY4" fmla="*/ 0 h 10109"/>
              <a:gd name="connsiteX0" fmla="*/ 11593 w 12080"/>
              <a:gd name="connsiteY0" fmla="*/ 0 h 10109"/>
              <a:gd name="connsiteX1" fmla="*/ 0 w 12080"/>
              <a:gd name="connsiteY1" fmla="*/ 109 h 10109"/>
              <a:gd name="connsiteX2" fmla="*/ 0 w 12080"/>
              <a:gd name="connsiteY2" fmla="*/ 10109 h 10109"/>
              <a:gd name="connsiteX3" fmla="*/ 12080 w 12080"/>
              <a:gd name="connsiteY3" fmla="*/ 1850 h 10109"/>
              <a:gd name="connsiteX4" fmla="*/ 11593 w 12080"/>
              <a:gd name="connsiteY4" fmla="*/ 0 h 10109"/>
              <a:gd name="connsiteX0" fmla="*/ 11593 w 12080"/>
              <a:gd name="connsiteY0" fmla="*/ 2239 h 12348"/>
              <a:gd name="connsiteX1" fmla="*/ 0 w 12080"/>
              <a:gd name="connsiteY1" fmla="*/ 0 h 12348"/>
              <a:gd name="connsiteX2" fmla="*/ 0 w 12080"/>
              <a:gd name="connsiteY2" fmla="*/ 12348 h 12348"/>
              <a:gd name="connsiteX3" fmla="*/ 12080 w 12080"/>
              <a:gd name="connsiteY3" fmla="*/ 4089 h 12348"/>
              <a:gd name="connsiteX4" fmla="*/ 11593 w 12080"/>
              <a:gd name="connsiteY4" fmla="*/ 2239 h 12348"/>
              <a:gd name="connsiteX0" fmla="*/ 12841 w 13328"/>
              <a:gd name="connsiteY0" fmla="*/ 10034 h 20143"/>
              <a:gd name="connsiteX1" fmla="*/ 0 w 13328"/>
              <a:gd name="connsiteY1" fmla="*/ 0 h 20143"/>
              <a:gd name="connsiteX2" fmla="*/ 1248 w 13328"/>
              <a:gd name="connsiteY2" fmla="*/ 20143 h 20143"/>
              <a:gd name="connsiteX3" fmla="*/ 13328 w 13328"/>
              <a:gd name="connsiteY3" fmla="*/ 11884 h 20143"/>
              <a:gd name="connsiteX4" fmla="*/ 12841 w 13328"/>
              <a:gd name="connsiteY4" fmla="*/ 10034 h 20143"/>
              <a:gd name="connsiteX0" fmla="*/ 12425 w 13328"/>
              <a:gd name="connsiteY0" fmla="*/ 0 h 21660"/>
              <a:gd name="connsiteX1" fmla="*/ 0 w 13328"/>
              <a:gd name="connsiteY1" fmla="*/ 1517 h 21660"/>
              <a:gd name="connsiteX2" fmla="*/ 1248 w 13328"/>
              <a:gd name="connsiteY2" fmla="*/ 21660 h 21660"/>
              <a:gd name="connsiteX3" fmla="*/ 13328 w 13328"/>
              <a:gd name="connsiteY3" fmla="*/ 13401 h 21660"/>
              <a:gd name="connsiteX4" fmla="*/ 12425 w 13328"/>
              <a:gd name="connsiteY4" fmla="*/ 0 h 21660"/>
              <a:gd name="connsiteX0" fmla="*/ 12425 w 12496"/>
              <a:gd name="connsiteY0" fmla="*/ 0 h 21660"/>
              <a:gd name="connsiteX1" fmla="*/ 0 w 12496"/>
              <a:gd name="connsiteY1" fmla="*/ 1517 h 21660"/>
              <a:gd name="connsiteX2" fmla="*/ 1248 w 12496"/>
              <a:gd name="connsiteY2" fmla="*/ 21660 h 21660"/>
              <a:gd name="connsiteX3" fmla="*/ 12496 w 12496"/>
              <a:gd name="connsiteY3" fmla="*/ 4855 h 21660"/>
              <a:gd name="connsiteX4" fmla="*/ 12425 w 12496"/>
              <a:gd name="connsiteY4" fmla="*/ 0 h 21660"/>
              <a:gd name="connsiteX0" fmla="*/ 12425 w 12496"/>
              <a:gd name="connsiteY0" fmla="*/ 0 h 21660"/>
              <a:gd name="connsiteX1" fmla="*/ 0 w 12496"/>
              <a:gd name="connsiteY1" fmla="*/ 1517 h 21660"/>
              <a:gd name="connsiteX2" fmla="*/ 1248 w 12496"/>
              <a:gd name="connsiteY2" fmla="*/ 21660 h 21660"/>
              <a:gd name="connsiteX3" fmla="*/ 12496 w 12496"/>
              <a:gd name="connsiteY3" fmla="*/ 4855 h 21660"/>
              <a:gd name="connsiteX4" fmla="*/ 12425 w 12496"/>
              <a:gd name="connsiteY4" fmla="*/ 0 h 21660"/>
              <a:gd name="connsiteX0" fmla="*/ 12425 w 12496"/>
              <a:gd name="connsiteY0" fmla="*/ 0 h 21660"/>
              <a:gd name="connsiteX1" fmla="*/ 0 w 12496"/>
              <a:gd name="connsiteY1" fmla="*/ 1517 h 21660"/>
              <a:gd name="connsiteX2" fmla="*/ 1248 w 12496"/>
              <a:gd name="connsiteY2" fmla="*/ 21660 h 21660"/>
              <a:gd name="connsiteX3" fmla="*/ 12496 w 12496"/>
              <a:gd name="connsiteY3" fmla="*/ 4855 h 21660"/>
              <a:gd name="connsiteX4" fmla="*/ 12425 w 12496"/>
              <a:gd name="connsiteY4" fmla="*/ 0 h 21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96" h="21660">
                <a:moveTo>
                  <a:pt x="12425" y="0"/>
                </a:moveTo>
                <a:lnTo>
                  <a:pt x="0" y="1517"/>
                </a:lnTo>
                <a:lnTo>
                  <a:pt x="1248" y="21660"/>
                </a:lnTo>
                <a:cubicBezTo>
                  <a:pt x="4581" y="12959"/>
                  <a:pt x="6667" y="10269"/>
                  <a:pt x="12496" y="4855"/>
                </a:cubicBezTo>
                <a:cubicBezTo>
                  <a:pt x="12472" y="3237"/>
                  <a:pt x="12449" y="1618"/>
                  <a:pt x="12425" y="0"/>
                </a:cubicBezTo>
                <a:close/>
              </a:path>
            </a:pathLst>
          </a:custGeom>
          <a:gradFill rotWithShape="1">
            <a:gsLst>
              <a:gs pos="0">
                <a:srgbClr val="3C6CDF"/>
              </a:gs>
              <a:gs pos="100000">
                <a:schemeClr val="bg1"/>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Services, Layering and Encapsulation</a:t>
            </a:r>
            <a:endParaRPr lang="en-US" sz="4400" dirty="0"/>
          </a:p>
        </p:txBody>
      </p:sp>
      <p:sp>
        <p:nvSpPr>
          <p:cNvPr id="13" name="Text Box 8">
            <a:extLst>
              <a:ext uri="{FF2B5EF4-FFF2-40B4-BE49-F238E27FC236}">
                <a16:creationId xmlns:a16="http://schemas.microsoft.com/office/drawing/2014/main" id="{10CAB5B1-70B7-184B-A16F-4239A3118B18}"/>
              </a:ext>
            </a:extLst>
          </p:cNvPr>
          <p:cNvSpPr txBox="1">
            <a:spLocks noChangeArrowheads="1"/>
          </p:cNvSpPr>
          <p:nvPr/>
        </p:nvSpPr>
        <p:spPr bwMode="auto">
          <a:xfrm>
            <a:off x="449705" y="5724388"/>
            <a:ext cx="1100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0" i="1" u="none" strike="noStrike" kern="1200" cap="none" spc="0" normalizeH="0" baseline="0" noProof="0" dirty="0">
                <a:ln>
                  <a:noFill/>
                </a:ln>
                <a:solidFill>
                  <a:srgbClr val="000099"/>
                </a:solidFill>
                <a:effectLst/>
                <a:uLnTx/>
                <a:uFillTx/>
                <a:latin typeface="Arial" panose="020B0604020202020204" pitchFamily="34" charset="0"/>
                <a:ea typeface="MS PGothic" panose="020B0600070205080204" pitchFamily="34" charset="-128"/>
                <a:cs typeface="Arial" panose="020B0604020202020204" pitchFamily="34" charset="0"/>
              </a:rPr>
              <a:t>source</a:t>
            </a:r>
          </a:p>
        </p:txBody>
      </p:sp>
      <p:sp>
        <p:nvSpPr>
          <p:cNvPr id="14" name="Freeform 10">
            <a:extLst>
              <a:ext uri="{FF2B5EF4-FFF2-40B4-BE49-F238E27FC236}">
                <a16:creationId xmlns:a16="http://schemas.microsoft.com/office/drawing/2014/main" id="{1C528DAB-CFD1-6943-9F41-1A6F334C3C75}"/>
              </a:ext>
            </a:extLst>
          </p:cNvPr>
          <p:cNvSpPr>
            <a:spLocks/>
          </p:cNvSpPr>
          <p:nvPr/>
        </p:nvSpPr>
        <p:spPr bwMode="auto">
          <a:xfrm rot="10800000">
            <a:off x="975630" y="1559549"/>
            <a:ext cx="450309" cy="4061761"/>
          </a:xfrm>
          <a:custGeom>
            <a:avLst/>
            <a:gdLst>
              <a:gd name="T0" fmla="*/ 2147483646 w 267"/>
              <a:gd name="T1" fmla="*/ 2147483646 h 1186"/>
              <a:gd name="T2" fmla="*/ 0 w 267"/>
              <a:gd name="T3" fmla="*/ 0 h 1186"/>
              <a:gd name="T4" fmla="*/ 0 w 267"/>
              <a:gd name="T5" fmla="*/ 2147483646 h 1186"/>
              <a:gd name="T6" fmla="*/ 2147483646 w 267"/>
              <a:gd name="T7" fmla="*/ 2147483646 h 1186"/>
              <a:gd name="T8" fmla="*/ 2147483646 w 267"/>
              <a:gd name="T9" fmla="*/ 2147483646 h 1186"/>
              <a:gd name="T10" fmla="*/ 0 60000 65536"/>
              <a:gd name="T11" fmla="*/ 0 60000 65536"/>
              <a:gd name="T12" fmla="*/ 0 60000 65536"/>
              <a:gd name="T13" fmla="*/ 0 60000 65536"/>
              <a:gd name="T14" fmla="*/ 0 60000 65536"/>
              <a:gd name="T15" fmla="*/ 0 w 267"/>
              <a:gd name="T16" fmla="*/ 0 h 1186"/>
              <a:gd name="T17" fmla="*/ 267 w 267"/>
              <a:gd name="T18" fmla="*/ 1186 h 1186"/>
              <a:gd name="connsiteX0" fmla="*/ 11593 w 11593"/>
              <a:gd name="connsiteY0" fmla="*/ 0 h 10109"/>
              <a:gd name="connsiteX1" fmla="*/ 0 w 11593"/>
              <a:gd name="connsiteY1" fmla="*/ 109 h 10109"/>
              <a:gd name="connsiteX2" fmla="*/ 0 w 11593"/>
              <a:gd name="connsiteY2" fmla="*/ 10109 h 10109"/>
              <a:gd name="connsiteX3" fmla="*/ 10000 w 11593"/>
              <a:gd name="connsiteY3" fmla="*/ 5606 h 10109"/>
              <a:gd name="connsiteX4" fmla="*/ 11593 w 11593"/>
              <a:gd name="connsiteY4" fmla="*/ 0 h 10109"/>
              <a:gd name="connsiteX0" fmla="*/ 11593 w 12080"/>
              <a:gd name="connsiteY0" fmla="*/ 0 h 10109"/>
              <a:gd name="connsiteX1" fmla="*/ 0 w 12080"/>
              <a:gd name="connsiteY1" fmla="*/ 109 h 10109"/>
              <a:gd name="connsiteX2" fmla="*/ 0 w 12080"/>
              <a:gd name="connsiteY2" fmla="*/ 10109 h 10109"/>
              <a:gd name="connsiteX3" fmla="*/ 12080 w 12080"/>
              <a:gd name="connsiteY3" fmla="*/ 1850 h 10109"/>
              <a:gd name="connsiteX4" fmla="*/ 11593 w 12080"/>
              <a:gd name="connsiteY4" fmla="*/ 0 h 10109"/>
              <a:gd name="connsiteX0" fmla="*/ 11593 w 12080"/>
              <a:gd name="connsiteY0" fmla="*/ 2239 h 12348"/>
              <a:gd name="connsiteX1" fmla="*/ 0 w 12080"/>
              <a:gd name="connsiteY1" fmla="*/ 0 h 12348"/>
              <a:gd name="connsiteX2" fmla="*/ 0 w 12080"/>
              <a:gd name="connsiteY2" fmla="*/ 12348 h 12348"/>
              <a:gd name="connsiteX3" fmla="*/ 12080 w 12080"/>
              <a:gd name="connsiteY3" fmla="*/ 4089 h 12348"/>
              <a:gd name="connsiteX4" fmla="*/ 11593 w 12080"/>
              <a:gd name="connsiteY4" fmla="*/ 2239 h 12348"/>
              <a:gd name="connsiteX0" fmla="*/ 12841 w 13328"/>
              <a:gd name="connsiteY0" fmla="*/ 10034 h 20143"/>
              <a:gd name="connsiteX1" fmla="*/ 0 w 13328"/>
              <a:gd name="connsiteY1" fmla="*/ 0 h 20143"/>
              <a:gd name="connsiteX2" fmla="*/ 1248 w 13328"/>
              <a:gd name="connsiteY2" fmla="*/ 20143 h 20143"/>
              <a:gd name="connsiteX3" fmla="*/ 13328 w 13328"/>
              <a:gd name="connsiteY3" fmla="*/ 11884 h 20143"/>
              <a:gd name="connsiteX4" fmla="*/ 12841 w 13328"/>
              <a:gd name="connsiteY4" fmla="*/ 10034 h 20143"/>
              <a:gd name="connsiteX0" fmla="*/ 12425 w 13328"/>
              <a:gd name="connsiteY0" fmla="*/ 0 h 21660"/>
              <a:gd name="connsiteX1" fmla="*/ 0 w 13328"/>
              <a:gd name="connsiteY1" fmla="*/ 1517 h 21660"/>
              <a:gd name="connsiteX2" fmla="*/ 1248 w 13328"/>
              <a:gd name="connsiteY2" fmla="*/ 21660 h 21660"/>
              <a:gd name="connsiteX3" fmla="*/ 13328 w 13328"/>
              <a:gd name="connsiteY3" fmla="*/ 13401 h 21660"/>
              <a:gd name="connsiteX4" fmla="*/ 12425 w 13328"/>
              <a:gd name="connsiteY4" fmla="*/ 0 h 21660"/>
              <a:gd name="connsiteX0" fmla="*/ 12425 w 12496"/>
              <a:gd name="connsiteY0" fmla="*/ 0 h 21660"/>
              <a:gd name="connsiteX1" fmla="*/ 0 w 12496"/>
              <a:gd name="connsiteY1" fmla="*/ 1517 h 21660"/>
              <a:gd name="connsiteX2" fmla="*/ 1248 w 12496"/>
              <a:gd name="connsiteY2" fmla="*/ 21660 h 21660"/>
              <a:gd name="connsiteX3" fmla="*/ 12496 w 12496"/>
              <a:gd name="connsiteY3" fmla="*/ 4855 h 21660"/>
              <a:gd name="connsiteX4" fmla="*/ 12425 w 12496"/>
              <a:gd name="connsiteY4" fmla="*/ 0 h 21660"/>
              <a:gd name="connsiteX0" fmla="*/ 12425 w 12496"/>
              <a:gd name="connsiteY0" fmla="*/ 0 h 21660"/>
              <a:gd name="connsiteX1" fmla="*/ 0 w 12496"/>
              <a:gd name="connsiteY1" fmla="*/ 1517 h 21660"/>
              <a:gd name="connsiteX2" fmla="*/ 1248 w 12496"/>
              <a:gd name="connsiteY2" fmla="*/ 21660 h 21660"/>
              <a:gd name="connsiteX3" fmla="*/ 12496 w 12496"/>
              <a:gd name="connsiteY3" fmla="*/ 4855 h 21660"/>
              <a:gd name="connsiteX4" fmla="*/ 12425 w 12496"/>
              <a:gd name="connsiteY4" fmla="*/ 0 h 21660"/>
              <a:gd name="connsiteX0" fmla="*/ 12425 w 12496"/>
              <a:gd name="connsiteY0" fmla="*/ 0 h 21660"/>
              <a:gd name="connsiteX1" fmla="*/ 0 w 12496"/>
              <a:gd name="connsiteY1" fmla="*/ 1517 h 21660"/>
              <a:gd name="connsiteX2" fmla="*/ 1248 w 12496"/>
              <a:gd name="connsiteY2" fmla="*/ 21660 h 21660"/>
              <a:gd name="connsiteX3" fmla="*/ 12496 w 12496"/>
              <a:gd name="connsiteY3" fmla="*/ 4855 h 21660"/>
              <a:gd name="connsiteX4" fmla="*/ 12425 w 12496"/>
              <a:gd name="connsiteY4" fmla="*/ 0 h 21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96" h="21660">
                <a:moveTo>
                  <a:pt x="12425" y="0"/>
                </a:moveTo>
                <a:lnTo>
                  <a:pt x="0" y="1517"/>
                </a:lnTo>
                <a:lnTo>
                  <a:pt x="1248" y="21660"/>
                </a:lnTo>
                <a:cubicBezTo>
                  <a:pt x="4581" y="12959"/>
                  <a:pt x="6667" y="10269"/>
                  <a:pt x="12496" y="4855"/>
                </a:cubicBezTo>
                <a:cubicBezTo>
                  <a:pt x="12472" y="3237"/>
                  <a:pt x="12449" y="1618"/>
                  <a:pt x="12425" y="0"/>
                </a:cubicBezTo>
                <a:close/>
              </a:path>
            </a:pathLst>
          </a:custGeom>
          <a:gradFill rotWithShape="1">
            <a:gsLst>
              <a:gs pos="0">
                <a:srgbClr val="3C6CDF"/>
              </a:gs>
              <a:gs pos="100000">
                <a:schemeClr val="bg1"/>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 name="Group 190">
            <a:extLst>
              <a:ext uri="{FF2B5EF4-FFF2-40B4-BE49-F238E27FC236}">
                <a16:creationId xmlns:a16="http://schemas.microsoft.com/office/drawing/2014/main" id="{8D7B8AF0-B984-FB44-AB9F-07CA253CEA38}"/>
              </a:ext>
            </a:extLst>
          </p:cNvPr>
          <p:cNvGrpSpPr>
            <a:grpSpLocks/>
          </p:cNvGrpSpPr>
          <p:nvPr/>
        </p:nvGrpSpPr>
        <p:grpSpPr bwMode="auto">
          <a:xfrm flipH="1">
            <a:off x="635446" y="5073984"/>
            <a:ext cx="803275" cy="771525"/>
            <a:chOff x="-44" y="1473"/>
            <a:chExt cx="981" cy="1105"/>
          </a:xfrm>
        </p:grpSpPr>
        <p:pic>
          <p:nvPicPr>
            <p:cNvPr id="25" name="Picture 191" descr="desktop_computer_stylized_medium">
              <a:extLst>
                <a:ext uri="{FF2B5EF4-FFF2-40B4-BE49-F238E27FC236}">
                  <a16:creationId xmlns:a16="http://schemas.microsoft.com/office/drawing/2014/main" id="{06D1D726-A569-254A-9E27-366DB8CF32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192">
              <a:extLst>
                <a:ext uri="{FF2B5EF4-FFF2-40B4-BE49-F238E27FC236}">
                  <a16:creationId xmlns:a16="http://schemas.microsoft.com/office/drawing/2014/main" id="{F5362B29-42A6-3F4A-A1AB-EFF56E7B7726}"/>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12" name="Group 211">
            <a:extLst>
              <a:ext uri="{FF2B5EF4-FFF2-40B4-BE49-F238E27FC236}">
                <a16:creationId xmlns:a16="http://schemas.microsoft.com/office/drawing/2014/main" id="{BD0C4974-D689-414F-A2EB-9B1043F3314D}"/>
              </a:ext>
            </a:extLst>
          </p:cNvPr>
          <p:cNvGrpSpPr/>
          <p:nvPr/>
        </p:nvGrpSpPr>
        <p:grpSpPr>
          <a:xfrm>
            <a:off x="1334125" y="1421667"/>
            <a:ext cx="1765726" cy="4034752"/>
            <a:chOff x="1484027" y="1706480"/>
            <a:chExt cx="1765726" cy="4034752"/>
          </a:xfrm>
        </p:grpSpPr>
        <p:sp>
          <p:nvSpPr>
            <p:cNvPr id="11" name="Rectangle 24">
              <a:extLst>
                <a:ext uri="{FF2B5EF4-FFF2-40B4-BE49-F238E27FC236}">
                  <a16:creationId xmlns:a16="http://schemas.microsoft.com/office/drawing/2014/main" id="{ED8D52E4-C345-B842-A2E7-C8068B8E5CF4}"/>
                </a:ext>
              </a:extLst>
            </p:cNvPr>
            <p:cNvSpPr>
              <a:spLocks noChangeArrowheads="1"/>
            </p:cNvSpPr>
            <p:nvPr/>
          </p:nvSpPr>
          <p:spPr bwMode="auto">
            <a:xfrm>
              <a:off x="1528997" y="1870247"/>
              <a:ext cx="1648917" cy="3870985"/>
            </a:xfrm>
            <a:prstGeom prst="rect">
              <a:avLst/>
            </a:prstGeom>
            <a:solidFill>
              <a:schemeClr val="bg1"/>
            </a:solidFill>
            <a:ln w="28575">
              <a:solidFill>
                <a:schemeClr val="tx1"/>
              </a:solidFill>
              <a:miter lim="800000"/>
              <a:headEnd/>
              <a:tailEnd/>
            </a:ln>
            <a:effectLst>
              <a:outerShdw blurRad="76200" dist="38100" dir="18900000" sx="101000" sy="101000" algn="bl" rotWithShape="0">
                <a:prstClr val="black">
                  <a:alpha val="40000"/>
                </a:prstClr>
              </a:outerShdw>
            </a:effec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2" name="Text Box 26">
              <a:extLst>
                <a:ext uri="{FF2B5EF4-FFF2-40B4-BE49-F238E27FC236}">
                  <a16:creationId xmlns:a16="http://schemas.microsoft.com/office/drawing/2014/main" id="{A5089E2D-0B1B-544A-82BC-F28ED3191A4E}"/>
                </a:ext>
              </a:extLst>
            </p:cNvPr>
            <p:cNvSpPr txBox="1">
              <a:spLocks noChangeArrowheads="1"/>
            </p:cNvSpPr>
            <p:nvPr/>
          </p:nvSpPr>
          <p:spPr bwMode="auto">
            <a:xfrm>
              <a:off x="1484027" y="1706480"/>
              <a:ext cx="1765726" cy="4033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application</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transport</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network</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link</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physical</a:t>
              </a:r>
              <a:endParaRPr kumimoji="0" lang="en-US" altLang="en-US" sz="18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endParaRPr>
            </a:p>
          </p:txBody>
        </p:sp>
        <p:cxnSp>
          <p:nvCxnSpPr>
            <p:cNvPr id="117" name="Straight Connector 116">
              <a:extLst>
                <a:ext uri="{FF2B5EF4-FFF2-40B4-BE49-F238E27FC236}">
                  <a16:creationId xmlns:a16="http://schemas.microsoft.com/office/drawing/2014/main" id="{B3EBBB35-9D82-7C43-B882-52ED90AE3A71}"/>
                </a:ext>
              </a:extLst>
            </p:cNvPr>
            <p:cNvCxnSpPr>
              <a:cxnSpLocks/>
            </p:cNvCxnSpPr>
            <p:nvPr/>
          </p:nvCxnSpPr>
          <p:spPr>
            <a:xfrm>
              <a:off x="1534432" y="2675745"/>
              <a:ext cx="16434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EA7353-AEFA-934F-93DE-A8D55DF75658}"/>
                </a:ext>
              </a:extLst>
            </p:cNvPr>
            <p:cNvCxnSpPr>
              <a:cxnSpLocks/>
            </p:cNvCxnSpPr>
            <p:nvPr/>
          </p:nvCxnSpPr>
          <p:spPr>
            <a:xfrm>
              <a:off x="1506952" y="3472722"/>
              <a:ext cx="16559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840242E3-3BEB-D543-B881-84EB2D13BD66}"/>
                </a:ext>
              </a:extLst>
            </p:cNvPr>
            <p:cNvCxnSpPr>
              <a:cxnSpLocks/>
            </p:cNvCxnSpPr>
            <p:nvPr/>
          </p:nvCxnSpPr>
          <p:spPr>
            <a:xfrm>
              <a:off x="1509450" y="4209737"/>
              <a:ext cx="16684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C27D746-0691-6F47-9E9D-1D63DF11D081}"/>
                </a:ext>
              </a:extLst>
            </p:cNvPr>
            <p:cNvCxnSpPr>
              <a:cxnSpLocks/>
            </p:cNvCxnSpPr>
            <p:nvPr/>
          </p:nvCxnSpPr>
          <p:spPr>
            <a:xfrm>
              <a:off x="1511947" y="4991726"/>
              <a:ext cx="16509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7" name="Group 950">
            <a:extLst>
              <a:ext uri="{FF2B5EF4-FFF2-40B4-BE49-F238E27FC236}">
                <a16:creationId xmlns:a16="http://schemas.microsoft.com/office/drawing/2014/main" id="{044873AD-74A5-8A44-846B-EC5D0FBC82D7}"/>
              </a:ext>
            </a:extLst>
          </p:cNvPr>
          <p:cNvGrpSpPr>
            <a:grpSpLocks/>
          </p:cNvGrpSpPr>
          <p:nvPr/>
        </p:nvGrpSpPr>
        <p:grpSpPr bwMode="auto">
          <a:xfrm>
            <a:off x="11107713" y="4961744"/>
            <a:ext cx="374754" cy="833726"/>
            <a:chOff x="4140" y="429"/>
            <a:chExt cx="1425" cy="2396"/>
          </a:xfrm>
        </p:grpSpPr>
        <p:sp>
          <p:nvSpPr>
            <p:cNvPr id="168" name="Freeform 951">
              <a:extLst>
                <a:ext uri="{FF2B5EF4-FFF2-40B4-BE49-F238E27FC236}">
                  <a16:creationId xmlns:a16="http://schemas.microsoft.com/office/drawing/2014/main" id="{EEDE4156-8281-D847-9240-9DE98999091B}"/>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9" name="Rectangle 952">
              <a:extLst>
                <a:ext uri="{FF2B5EF4-FFF2-40B4-BE49-F238E27FC236}">
                  <a16:creationId xmlns:a16="http://schemas.microsoft.com/office/drawing/2014/main" id="{22E8340D-B5D1-3C48-A062-4F70248D103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70" name="Freeform 953">
              <a:extLst>
                <a:ext uri="{FF2B5EF4-FFF2-40B4-BE49-F238E27FC236}">
                  <a16:creationId xmlns:a16="http://schemas.microsoft.com/office/drawing/2014/main" id="{29109B86-1ABF-F647-8516-2AAE154A9E83}"/>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1" name="Freeform 954">
              <a:extLst>
                <a:ext uri="{FF2B5EF4-FFF2-40B4-BE49-F238E27FC236}">
                  <a16:creationId xmlns:a16="http://schemas.microsoft.com/office/drawing/2014/main" id="{9F93569F-8FC8-7C4E-9F95-B14647D2DB8C}"/>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2" name="Rectangle 955">
              <a:extLst>
                <a:ext uri="{FF2B5EF4-FFF2-40B4-BE49-F238E27FC236}">
                  <a16:creationId xmlns:a16="http://schemas.microsoft.com/office/drawing/2014/main" id="{8E5BC3B8-E87D-9F47-A6F6-AD8B57BC21E6}"/>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73" name="Group 956">
              <a:extLst>
                <a:ext uri="{FF2B5EF4-FFF2-40B4-BE49-F238E27FC236}">
                  <a16:creationId xmlns:a16="http://schemas.microsoft.com/office/drawing/2014/main" id="{1694DE96-689D-9540-964A-22F06F6D940F}"/>
                </a:ext>
              </a:extLst>
            </p:cNvPr>
            <p:cNvGrpSpPr>
              <a:grpSpLocks/>
            </p:cNvGrpSpPr>
            <p:nvPr/>
          </p:nvGrpSpPr>
          <p:grpSpPr bwMode="auto">
            <a:xfrm>
              <a:off x="4749" y="668"/>
              <a:ext cx="581" cy="145"/>
              <a:chOff x="614" y="2568"/>
              <a:chExt cx="725" cy="139"/>
            </a:xfrm>
          </p:grpSpPr>
          <p:sp>
            <p:nvSpPr>
              <p:cNvPr id="198" name="AutoShape 957">
                <a:extLst>
                  <a:ext uri="{FF2B5EF4-FFF2-40B4-BE49-F238E27FC236}">
                    <a16:creationId xmlns:a16="http://schemas.microsoft.com/office/drawing/2014/main" id="{435DFCEB-F2FD-7B44-93DA-9204E2E311E1}"/>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9" name="AutoShape 958">
                <a:extLst>
                  <a:ext uri="{FF2B5EF4-FFF2-40B4-BE49-F238E27FC236}">
                    <a16:creationId xmlns:a16="http://schemas.microsoft.com/office/drawing/2014/main" id="{521647D7-4114-1146-9C5A-F1DB4FEC81A9}"/>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74" name="Rectangle 959">
              <a:extLst>
                <a:ext uri="{FF2B5EF4-FFF2-40B4-BE49-F238E27FC236}">
                  <a16:creationId xmlns:a16="http://schemas.microsoft.com/office/drawing/2014/main" id="{3A0D9FD6-DBAC-4B49-A55F-167642D66FA7}"/>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75" name="Group 960">
              <a:extLst>
                <a:ext uri="{FF2B5EF4-FFF2-40B4-BE49-F238E27FC236}">
                  <a16:creationId xmlns:a16="http://schemas.microsoft.com/office/drawing/2014/main" id="{3CFA0950-BC76-3949-8726-38646B18FD5C}"/>
                </a:ext>
              </a:extLst>
            </p:cNvPr>
            <p:cNvGrpSpPr>
              <a:grpSpLocks/>
            </p:cNvGrpSpPr>
            <p:nvPr/>
          </p:nvGrpSpPr>
          <p:grpSpPr bwMode="auto">
            <a:xfrm>
              <a:off x="4747" y="994"/>
              <a:ext cx="581" cy="134"/>
              <a:chOff x="614" y="2568"/>
              <a:chExt cx="725" cy="139"/>
            </a:xfrm>
          </p:grpSpPr>
          <p:sp>
            <p:nvSpPr>
              <p:cNvPr id="196" name="AutoShape 961">
                <a:extLst>
                  <a:ext uri="{FF2B5EF4-FFF2-40B4-BE49-F238E27FC236}">
                    <a16:creationId xmlns:a16="http://schemas.microsoft.com/office/drawing/2014/main" id="{67127BA7-9D0A-2443-9190-C56C02906F6A}"/>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7" name="AutoShape 962">
                <a:extLst>
                  <a:ext uri="{FF2B5EF4-FFF2-40B4-BE49-F238E27FC236}">
                    <a16:creationId xmlns:a16="http://schemas.microsoft.com/office/drawing/2014/main" id="{2C9F8790-3076-4541-A56A-E9305DCB0988}"/>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76" name="Rectangle 963">
              <a:extLst>
                <a:ext uri="{FF2B5EF4-FFF2-40B4-BE49-F238E27FC236}">
                  <a16:creationId xmlns:a16="http://schemas.microsoft.com/office/drawing/2014/main" id="{4DE6A147-5BC7-FF41-B7AC-2BA9913BB098}"/>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77" name="Rectangle 964">
              <a:extLst>
                <a:ext uri="{FF2B5EF4-FFF2-40B4-BE49-F238E27FC236}">
                  <a16:creationId xmlns:a16="http://schemas.microsoft.com/office/drawing/2014/main" id="{53ECF0A1-6175-BE45-A32A-233E1942C8EC}"/>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78" name="Group 965">
              <a:extLst>
                <a:ext uri="{FF2B5EF4-FFF2-40B4-BE49-F238E27FC236}">
                  <a16:creationId xmlns:a16="http://schemas.microsoft.com/office/drawing/2014/main" id="{16810F93-1596-884B-B639-A3868A5CD4D8}"/>
                </a:ext>
              </a:extLst>
            </p:cNvPr>
            <p:cNvGrpSpPr>
              <a:grpSpLocks/>
            </p:cNvGrpSpPr>
            <p:nvPr/>
          </p:nvGrpSpPr>
          <p:grpSpPr bwMode="auto">
            <a:xfrm>
              <a:off x="4735" y="1627"/>
              <a:ext cx="582" cy="151"/>
              <a:chOff x="614" y="2568"/>
              <a:chExt cx="725" cy="139"/>
            </a:xfrm>
          </p:grpSpPr>
          <p:sp>
            <p:nvSpPr>
              <p:cNvPr id="194" name="AutoShape 966">
                <a:extLst>
                  <a:ext uri="{FF2B5EF4-FFF2-40B4-BE49-F238E27FC236}">
                    <a16:creationId xmlns:a16="http://schemas.microsoft.com/office/drawing/2014/main" id="{84EC0348-3D46-9445-B43C-6DC8DB392F68}"/>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5" name="AutoShape 967">
                <a:extLst>
                  <a:ext uri="{FF2B5EF4-FFF2-40B4-BE49-F238E27FC236}">
                    <a16:creationId xmlns:a16="http://schemas.microsoft.com/office/drawing/2014/main" id="{23A1F6B3-9F2D-5E41-8602-67921ABB12D8}"/>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79" name="Freeform 968">
              <a:extLst>
                <a:ext uri="{FF2B5EF4-FFF2-40B4-BE49-F238E27FC236}">
                  <a16:creationId xmlns:a16="http://schemas.microsoft.com/office/drawing/2014/main" id="{8FD6AEB5-BE60-044C-B32D-B433B740036B}"/>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80" name="Group 969">
              <a:extLst>
                <a:ext uri="{FF2B5EF4-FFF2-40B4-BE49-F238E27FC236}">
                  <a16:creationId xmlns:a16="http://schemas.microsoft.com/office/drawing/2014/main" id="{30895737-AC01-6342-BADB-B3B3BFE7FC46}"/>
                </a:ext>
              </a:extLst>
            </p:cNvPr>
            <p:cNvGrpSpPr>
              <a:grpSpLocks/>
            </p:cNvGrpSpPr>
            <p:nvPr/>
          </p:nvGrpSpPr>
          <p:grpSpPr bwMode="auto">
            <a:xfrm>
              <a:off x="4739" y="1327"/>
              <a:ext cx="582" cy="139"/>
              <a:chOff x="614" y="2568"/>
              <a:chExt cx="725" cy="139"/>
            </a:xfrm>
          </p:grpSpPr>
          <p:sp>
            <p:nvSpPr>
              <p:cNvPr id="192" name="AutoShape 970">
                <a:extLst>
                  <a:ext uri="{FF2B5EF4-FFF2-40B4-BE49-F238E27FC236}">
                    <a16:creationId xmlns:a16="http://schemas.microsoft.com/office/drawing/2014/main" id="{2D690E63-3733-8E4E-B8F8-19245FF772BA}"/>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3" name="AutoShape 971">
                <a:extLst>
                  <a:ext uri="{FF2B5EF4-FFF2-40B4-BE49-F238E27FC236}">
                    <a16:creationId xmlns:a16="http://schemas.microsoft.com/office/drawing/2014/main" id="{9CE827B0-221F-ED4A-A36B-E1EEFE27B7BF}"/>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81" name="Rectangle 972">
              <a:extLst>
                <a:ext uri="{FF2B5EF4-FFF2-40B4-BE49-F238E27FC236}">
                  <a16:creationId xmlns:a16="http://schemas.microsoft.com/office/drawing/2014/main" id="{6DA44079-B2D7-9244-A5E0-9DF13556EBC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2" name="Freeform 973">
              <a:extLst>
                <a:ext uri="{FF2B5EF4-FFF2-40B4-BE49-F238E27FC236}">
                  <a16:creationId xmlns:a16="http://schemas.microsoft.com/office/drawing/2014/main" id="{E808BD44-A307-394D-8965-070EF3F8652F}"/>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3" name="Freeform 974">
              <a:extLst>
                <a:ext uri="{FF2B5EF4-FFF2-40B4-BE49-F238E27FC236}">
                  <a16:creationId xmlns:a16="http://schemas.microsoft.com/office/drawing/2014/main" id="{327FF4BF-3914-2143-83C7-C816B3E0AC30}"/>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4" name="Oval 975">
              <a:extLst>
                <a:ext uri="{FF2B5EF4-FFF2-40B4-BE49-F238E27FC236}">
                  <a16:creationId xmlns:a16="http://schemas.microsoft.com/office/drawing/2014/main" id="{09C51570-A4D3-D24C-A492-3811DD957CD4}"/>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5" name="Freeform 976">
              <a:extLst>
                <a:ext uri="{FF2B5EF4-FFF2-40B4-BE49-F238E27FC236}">
                  <a16:creationId xmlns:a16="http://schemas.microsoft.com/office/drawing/2014/main" id="{BC2853B5-A39B-5A40-97DF-5ADB471224B2}"/>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6" name="AutoShape 977">
              <a:extLst>
                <a:ext uri="{FF2B5EF4-FFF2-40B4-BE49-F238E27FC236}">
                  <a16:creationId xmlns:a16="http://schemas.microsoft.com/office/drawing/2014/main" id="{7928EDBA-57E1-B441-B1AF-CC0D62B2B5B0}"/>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7" name="AutoShape 978">
              <a:extLst>
                <a:ext uri="{FF2B5EF4-FFF2-40B4-BE49-F238E27FC236}">
                  <a16:creationId xmlns:a16="http://schemas.microsoft.com/office/drawing/2014/main" id="{CC70E1A7-AAEC-6440-86AC-73ECE22D7AB6}"/>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8" name="Oval 979">
              <a:extLst>
                <a:ext uri="{FF2B5EF4-FFF2-40B4-BE49-F238E27FC236}">
                  <a16:creationId xmlns:a16="http://schemas.microsoft.com/office/drawing/2014/main" id="{2F7E7C91-0257-D84D-8AD1-4A152C818F8E}"/>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9" name="Oval 980">
              <a:extLst>
                <a:ext uri="{FF2B5EF4-FFF2-40B4-BE49-F238E27FC236}">
                  <a16:creationId xmlns:a16="http://schemas.microsoft.com/office/drawing/2014/main" id="{6AE127C2-D583-E74D-8B39-05EEBEBE2393}"/>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0" name="Oval 981">
              <a:extLst>
                <a:ext uri="{FF2B5EF4-FFF2-40B4-BE49-F238E27FC236}">
                  <a16:creationId xmlns:a16="http://schemas.microsoft.com/office/drawing/2014/main" id="{0EDFA963-70E6-2E42-AAFE-E2F9BD64631D}"/>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1" name="Rectangle 982">
              <a:extLst>
                <a:ext uri="{FF2B5EF4-FFF2-40B4-BE49-F238E27FC236}">
                  <a16:creationId xmlns:a16="http://schemas.microsoft.com/office/drawing/2014/main" id="{27A6382E-A13F-A248-84BF-E9DBD71EE18A}"/>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06" name="Text Box 8">
            <a:extLst>
              <a:ext uri="{FF2B5EF4-FFF2-40B4-BE49-F238E27FC236}">
                <a16:creationId xmlns:a16="http://schemas.microsoft.com/office/drawing/2014/main" id="{6066254D-E62E-B446-8950-17FDF2A183D7}"/>
              </a:ext>
            </a:extLst>
          </p:cNvPr>
          <p:cNvSpPr txBox="1">
            <a:spLocks noChangeArrowheads="1"/>
          </p:cNvSpPr>
          <p:nvPr/>
        </p:nvSpPr>
        <p:spPr bwMode="auto">
          <a:xfrm>
            <a:off x="10216734" y="5716780"/>
            <a:ext cx="16754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sz="2400" i="1" dirty="0">
                <a:solidFill>
                  <a:srgbClr val="000099"/>
                </a:solidFill>
                <a:latin typeface="Arial" panose="020B0604020202020204" pitchFamily="34" charset="0"/>
              </a:rPr>
              <a:t>destination</a:t>
            </a:r>
            <a:endParaRPr kumimoji="0" lang="en-US" altLang="en-US" sz="2400" b="0" i="1" u="none" strike="noStrike" kern="1200" cap="none" spc="0" normalizeH="0" baseline="0" noProof="0" dirty="0">
              <a:ln>
                <a:noFill/>
              </a:ln>
              <a:solidFill>
                <a:srgbClr val="000099"/>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213" name="Group 212">
            <a:extLst>
              <a:ext uri="{FF2B5EF4-FFF2-40B4-BE49-F238E27FC236}">
                <a16:creationId xmlns:a16="http://schemas.microsoft.com/office/drawing/2014/main" id="{94888FAE-136F-094E-BF2A-11D94A17BB7F}"/>
              </a:ext>
            </a:extLst>
          </p:cNvPr>
          <p:cNvGrpSpPr/>
          <p:nvPr/>
        </p:nvGrpSpPr>
        <p:grpSpPr>
          <a:xfrm>
            <a:off x="9221450" y="1413548"/>
            <a:ext cx="1765726" cy="4034752"/>
            <a:chOff x="1484027" y="1706480"/>
            <a:chExt cx="1765726" cy="4034752"/>
          </a:xfrm>
        </p:grpSpPr>
        <p:sp>
          <p:nvSpPr>
            <p:cNvPr id="214" name="Rectangle 24">
              <a:extLst>
                <a:ext uri="{FF2B5EF4-FFF2-40B4-BE49-F238E27FC236}">
                  <a16:creationId xmlns:a16="http://schemas.microsoft.com/office/drawing/2014/main" id="{FA7A7264-CB0E-4442-BA92-F16F6E6EF1F5}"/>
                </a:ext>
              </a:extLst>
            </p:cNvPr>
            <p:cNvSpPr>
              <a:spLocks noChangeArrowheads="1"/>
            </p:cNvSpPr>
            <p:nvPr/>
          </p:nvSpPr>
          <p:spPr bwMode="auto">
            <a:xfrm>
              <a:off x="1528997" y="1870247"/>
              <a:ext cx="1648917" cy="3870985"/>
            </a:xfrm>
            <a:prstGeom prst="rect">
              <a:avLst/>
            </a:prstGeom>
            <a:solidFill>
              <a:schemeClr val="bg1"/>
            </a:solidFill>
            <a:ln w="28575">
              <a:solidFill>
                <a:schemeClr val="tx1"/>
              </a:solidFill>
              <a:miter lim="800000"/>
              <a:headEnd/>
              <a:tailEnd/>
            </a:ln>
            <a:effectLst>
              <a:outerShdw blurRad="76200" dist="38100" dir="18900000" sx="101000" sy="101000" algn="bl" rotWithShape="0">
                <a:prstClr val="black">
                  <a:alpha val="40000"/>
                </a:prstClr>
              </a:outerShdw>
            </a:effec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15" name="Text Box 26">
              <a:extLst>
                <a:ext uri="{FF2B5EF4-FFF2-40B4-BE49-F238E27FC236}">
                  <a16:creationId xmlns:a16="http://schemas.microsoft.com/office/drawing/2014/main" id="{D54F6320-1E23-E649-BFED-E007672E7AB0}"/>
                </a:ext>
              </a:extLst>
            </p:cNvPr>
            <p:cNvSpPr txBox="1">
              <a:spLocks noChangeArrowheads="1"/>
            </p:cNvSpPr>
            <p:nvPr/>
          </p:nvSpPr>
          <p:spPr bwMode="auto">
            <a:xfrm>
              <a:off x="1484027" y="1706480"/>
              <a:ext cx="1765726" cy="4033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application</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transport</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network</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link</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physical</a:t>
              </a:r>
              <a:endParaRPr kumimoji="0" lang="en-US" altLang="en-US" sz="18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endParaRPr>
            </a:p>
          </p:txBody>
        </p:sp>
        <p:cxnSp>
          <p:nvCxnSpPr>
            <p:cNvPr id="216" name="Straight Connector 215">
              <a:extLst>
                <a:ext uri="{FF2B5EF4-FFF2-40B4-BE49-F238E27FC236}">
                  <a16:creationId xmlns:a16="http://schemas.microsoft.com/office/drawing/2014/main" id="{3F2C66BF-55D8-0549-A9DA-934202F38DD5}"/>
                </a:ext>
              </a:extLst>
            </p:cNvPr>
            <p:cNvCxnSpPr>
              <a:cxnSpLocks/>
            </p:cNvCxnSpPr>
            <p:nvPr/>
          </p:nvCxnSpPr>
          <p:spPr>
            <a:xfrm>
              <a:off x="1534432" y="2675745"/>
              <a:ext cx="16434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CA370408-C974-CD4A-8EF6-0AEC3924D4ED}"/>
                </a:ext>
              </a:extLst>
            </p:cNvPr>
            <p:cNvCxnSpPr>
              <a:cxnSpLocks/>
            </p:cNvCxnSpPr>
            <p:nvPr/>
          </p:nvCxnSpPr>
          <p:spPr>
            <a:xfrm>
              <a:off x="1506952" y="3472722"/>
              <a:ext cx="16559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5A7BF2B3-45B8-414A-8B63-2480CF8FA113}"/>
                </a:ext>
              </a:extLst>
            </p:cNvPr>
            <p:cNvCxnSpPr>
              <a:cxnSpLocks/>
            </p:cNvCxnSpPr>
            <p:nvPr/>
          </p:nvCxnSpPr>
          <p:spPr>
            <a:xfrm>
              <a:off x="1509450" y="4209737"/>
              <a:ext cx="16684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9A1FEA61-81C7-C449-880B-15A8ACAF5500}"/>
                </a:ext>
              </a:extLst>
            </p:cNvPr>
            <p:cNvCxnSpPr>
              <a:cxnSpLocks/>
            </p:cNvCxnSpPr>
            <p:nvPr/>
          </p:nvCxnSpPr>
          <p:spPr>
            <a:xfrm>
              <a:off x="1511947" y="4991726"/>
              <a:ext cx="16509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3" name="Rectangle 142">
            <a:extLst>
              <a:ext uri="{FF2B5EF4-FFF2-40B4-BE49-F238E27FC236}">
                <a16:creationId xmlns:a16="http://schemas.microsoft.com/office/drawing/2014/main" id="{EE8BAFE3-3C6F-F143-9E4B-2A620EAB382E}"/>
              </a:ext>
            </a:extLst>
          </p:cNvPr>
          <p:cNvSpPr/>
          <p:nvPr/>
        </p:nvSpPr>
        <p:spPr>
          <a:xfrm>
            <a:off x="5584583" y="1981531"/>
            <a:ext cx="971760" cy="389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A5D21437-EB31-B049-BCA8-EA76E03FEDB7}"/>
              </a:ext>
            </a:extLst>
          </p:cNvPr>
          <p:cNvGrpSpPr/>
          <p:nvPr/>
        </p:nvGrpSpPr>
        <p:grpSpPr>
          <a:xfrm>
            <a:off x="7629993" y="1484027"/>
            <a:ext cx="1535906" cy="3792511"/>
            <a:chOff x="7629993" y="1484027"/>
            <a:chExt cx="1535906" cy="3792511"/>
          </a:xfrm>
        </p:grpSpPr>
        <p:sp>
          <p:nvSpPr>
            <p:cNvPr id="119" name="Freeform 118">
              <a:extLst>
                <a:ext uri="{FF2B5EF4-FFF2-40B4-BE49-F238E27FC236}">
                  <a16:creationId xmlns:a16="http://schemas.microsoft.com/office/drawing/2014/main" id="{2E3C13E9-FC91-E54D-9DC5-AFD70E3CBBAA}"/>
                </a:ext>
              </a:extLst>
            </p:cNvPr>
            <p:cNvSpPr/>
            <p:nvPr/>
          </p:nvSpPr>
          <p:spPr>
            <a:xfrm flipH="1">
              <a:off x="7629993" y="1484027"/>
              <a:ext cx="1201062" cy="3792511"/>
            </a:xfrm>
            <a:custGeom>
              <a:avLst/>
              <a:gdLst>
                <a:gd name="connsiteX0" fmla="*/ 1822537 w 1822537"/>
                <a:gd name="connsiteY0" fmla="*/ 3263030 h 3263030"/>
                <a:gd name="connsiteX1" fmla="*/ 6263 w 1822537"/>
                <a:gd name="connsiteY1" fmla="*/ 2743200 h 3263030"/>
                <a:gd name="connsiteX2" fmla="*/ 0 w 1822537"/>
                <a:gd name="connsiteY2" fmla="*/ 0 h 3263030"/>
              </a:gdLst>
              <a:ahLst/>
              <a:cxnLst>
                <a:cxn ang="0">
                  <a:pos x="connsiteX0" y="connsiteY0"/>
                </a:cxn>
                <a:cxn ang="0">
                  <a:pos x="connsiteX1" y="connsiteY1"/>
                </a:cxn>
                <a:cxn ang="0">
                  <a:pos x="connsiteX2" y="connsiteY2"/>
                </a:cxn>
              </a:cxnLst>
              <a:rect l="l" t="t" r="r" b="b"/>
              <a:pathLst>
                <a:path w="1822537" h="3263030">
                  <a:moveTo>
                    <a:pt x="1822537" y="3263030"/>
                  </a:moveTo>
                  <a:lnTo>
                    <a:pt x="6263" y="2743200"/>
                  </a:lnTo>
                  <a:cubicBezTo>
                    <a:pt x="4175" y="1828800"/>
                    <a:pt x="2088" y="914400"/>
                    <a:pt x="0" y="0"/>
                  </a:cubicBezTo>
                </a:path>
              </a:pathLst>
            </a:custGeom>
            <a:noFill/>
            <a:ln w="44450">
              <a:solidFill>
                <a:srgbClr val="C00000"/>
              </a:solidFill>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0" name="Group 119">
              <a:extLst>
                <a:ext uri="{FF2B5EF4-FFF2-40B4-BE49-F238E27FC236}">
                  <a16:creationId xmlns:a16="http://schemas.microsoft.com/office/drawing/2014/main" id="{92B38A84-24FD-C544-987C-947AA35CE4C5}"/>
                </a:ext>
              </a:extLst>
            </p:cNvPr>
            <p:cNvGrpSpPr/>
            <p:nvPr/>
          </p:nvGrpSpPr>
          <p:grpSpPr>
            <a:xfrm>
              <a:off x="7693325" y="4097936"/>
              <a:ext cx="1470663" cy="389744"/>
              <a:chOff x="6216702" y="5375649"/>
              <a:chExt cx="1470663" cy="389744"/>
            </a:xfrm>
          </p:grpSpPr>
          <p:sp>
            <p:nvSpPr>
              <p:cNvPr id="121" name="Rectangle 120">
                <a:extLst>
                  <a:ext uri="{FF2B5EF4-FFF2-40B4-BE49-F238E27FC236}">
                    <a16:creationId xmlns:a16="http://schemas.microsoft.com/office/drawing/2014/main" id="{4CDD6D97-0BE7-0549-9C77-11B2E0248059}"/>
                  </a:ext>
                </a:extLst>
              </p:cNvPr>
              <p:cNvSpPr/>
              <p:nvPr/>
            </p:nvSpPr>
            <p:spPr>
              <a:xfrm>
                <a:off x="6477000" y="5375649"/>
                <a:ext cx="1210365" cy="389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2" name="Group 182">
                <a:extLst>
                  <a:ext uri="{FF2B5EF4-FFF2-40B4-BE49-F238E27FC236}">
                    <a16:creationId xmlns:a16="http://schemas.microsoft.com/office/drawing/2014/main" id="{0DBA1D16-ECC0-6340-A5E0-A93C4A81AED6}"/>
                  </a:ext>
                </a:extLst>
              </p:cNvPr>
              <p:cNvGrpSpPr>
                <a:grpSpLocks/>
              </p:cNvGrpSpPr>
              <p:nvPr/>
            </p:nvGrpSpPr>
            <p:grpSpPr bwMode="auto">
              <a:xfrm>
                <a:off x="6216702" y="5392448"/>
                <a:ext cx="1381126" cy="301625"/>
                <a:chOff x="265" y="1531"/>
                <a:chExt cx="870" cy="190"/>
              </a:xfrm>
            </p:grpSpPr>
            <p:sp>
              <p:nvSpPr>
                <p:cNvPr id="130" name="Rectangle 183">
                  <a:extLst>
                    <a:ext uri="{FF2B5EF4-FFF2-40B4-BE49-F238E27FC236}">
                      <a16:creationId xmlns:a16="http://schemas.microsoft.com/office/drawing/2014/main" id="{973B9FB6-C384-9B48-9B9C-233F0A0DBC0A}"/>
                    </a:ext>
                  </a:extLst>
                </p:cNvPr>
                <p:cNvSpPr>
                  <a:spLocks noChangeArrowheads="1"/>
                </p:cNvSpPr>
                <p:nvPr/>
              </p:nvSpPr>
              <p:spPr bwMode="auto">
                <a:xfrm>
                  <a:off x="265" y="1549"/>
                  <a:ext cx="870"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31" name="Rectangle 184">
                  <a:extLst>
                    <a:ext uri="{FF2B5EF4-FFF2-40B4-BE49-F238E27FC236}">
                      <a16:creationId xmlns:a16="http://schemas.microsoft.com/office/drawing/2014/main" id="{3F4F223D-5B6B-4E46-9BB6-14710B320CAE}"/>
                    </a:ext>
                  </a:extLst>
                </p:cNvPr>
                <p:cNvSpPr>
                  <a:spLocks noChangeArrowheads="1"/>
                </p:cNvSpPr>
                <p:nvPr/>
              </p:nvSpPr>
              <p:spPr bwMode="auto">
                <a:xfrm>
                  <a:off x="873" y="1531"/>
                  <a:ext cx="23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grpSp>
          <p:sp>
            <p:nvSpPr>
              <p:cNvPr id="123" name="Rectangle 181">
                <a:extLst>
                  <a:ext uri="{FF2B5EF4-FFF2-40B4-BE49-F238E27FC236}">
                    <a16:creationId xmlns:a16="http://schemas.microsoft.com/office/drawing/2014/main" id="{5258144E-5499-AD49-BC8B-BE256AE9A30C}"/>
                  </a:ext>
                </a:extLst>
              </p:cNvPr>
              <p:cNvSpPr>
                <a:spLocks noChangeArrowheads="1"/>
              </p:cNvSpPr>
              <p:nvPr/>
            </p:nvSpPr>
            <p:spPr bwMode="auto">
              <a:xfrm>
                <a:off x="6801757" y="5404115"/>
                <a:ext cx="2968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p>
            </p:txBody>
          </p:sp>
          <p:sp>
            <p:nvSpPr>
              <p:cNvPr id="124" name="Rectangle 181">
                <a:extLst>
                  <a:ext uri="{FF2B5EF4-FFF2-40B4-BE49-F238E27FC236}">
                    <a16:creationId xmlns:a16="http://schemas.microsoft.com/office/drawing/2014/main" id="{AA376B89-1E9F-2B4E-BC10-4D886A9404A6}"/>
                  </a:ext>
                </a:extLst>
              </p:cNvPr>
              <p:cNvSpPr>
                <a:spLocks noChangeArrowheads="1"/>
              </p:cNvSpPr>
              <p:nvPr/>
            </p:nvSpPr>
            <p:spPr bwMode="auto">
              <a:xfrm>
                <a:off x="6539453" y="5386777"/>
                <a:ext cx="2968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a:t>
                </a:r>
              </a:p>
            </p:txBody>
          </p:sp>
          <p:cxnSp>
            <p:nvCxnSpPr>
              <p:cNvPr id="125" name="Straight Connector 124">
                <a:extLst>
                  <a:ext uri="{FF2B5EF4-FFF2-40B4-BE49-F238E27FC236}">
                    <a16:creationId xmlns:a16="http://schemas.microsoft.com/office/drawing/2014/main" id="{A158D1E0-EC39-B24D-B774-0F90A7D44B42}"/>
                  </a:ext>
                </a:extLst>
              </p:cNvPr>
              <p:cNvCxnSpPr>
                <a:cxnSpLocks/>
              </p:cNvCxnSpPr>
              <p:nvPr/>
            </p:nvCxnSpPr>
            <p:spPr>
              <a:xfrm>
                <a:off x="7106894" y="5421023"/>
                <a:ext cx="0" cy="2571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8C5D3C3-9FD9-A44F-928B-E71825DFF240}"/>
                  </a:ext>
                </a:extLst>
              </p:cNvPr>
              <p:cNvCxnSpPr/>
              <p:nvPr/>
            </p:nvCxnSpPr>
            <p:spPr>
              <a:xfrm>
                <a:off x="6826395" y="5419311"/>
                <a:ext cx="0" cy="2571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Rectangle 181">
                <a:extLst>
                  <a:ext uri="{FF2B5EF4-FFF2-40B4-BE49-F238E27FC236}">
                    <a16:creationId xmlns:a16="http://schemas.microsoft.com/office/drawing/2014/main" id="{225DB40F-4099-ED4A-9278-26E92634A4C9}"/>
                  </a:ext>
                </a:extLst>
              </p:cNvPr>
              <p:cNvSpPr>
                <a:spLocks noChangeArrowheads="1"/>
              </p:cNvSpPr>
              <p:nvPr/>
            </p:nvSpPr>
            <p:spPr bwMode="auto">
              <a:xfrm>
                <a:off x="6236418" y="5394426"/>
                <a:ext cx="2968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l</a:t>
                </a:r>
              </a:p>
            </p:txBody>
          </p:sp>
          <p:cxnSp>
            <p:nvCxnSpPr>
              <p:cNvPr id="129" name="Straight Connector 128">
                <a:extLst>
                  <a:ext uri="{FF2B5EF4-FFF2-40B4-BE49-F238E27FC236}">
                    <a16:creationId xmlns:a16="http://schemas.microsoft.com/office/drawing/2014/main" id="{D9C2CF80-D780-354F-8B0F-64498B55F617}"/>
                  </a:ext>
                </a:extLst>
              </p:cNvPr>
              <p:cNvCxnSpPr/>
              <p:nvPr/>
            </p:nvCxnSpPr>
            <p:spPr>
              <a:xfrm>
                <a:off x="6505708" y="5419900"/>
                <a:ext cx="0" cy="2571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F9A41558-760A-B044-A2E4-76228C31F8A4}"/>
                </a:ext>
              </a:extLst>
            </p:cNvPr>
            <p:cNvGrpSpPr/>
            <p:nvPr/>
          </p:nvGrpSpPr>
          <p:grpSpPr>
            <a:xfrm>
              <a:off x="8014421" y="3363106"/>
              <a:ext cx="1058375" cy="307296"/>
              <a:chOff x="5509436" y="3287899"/>
              <a:chExt cx="1058375" cy="307296"/>
            </a:xfrm>
          </p:grpSpPr>
          <p:grpSp>
            <p:nvGrpSpPr>
              <p:cNvPr id="140" name="Group 182">
                <a:extLst>
                  <a:ext uri="{FF2B5EF4-FFF2-40B4-BE49-F238E27FC236}">
                    <a16:creationId xmlns:a16="http://schemas.microsoft.com/office/drawing/2014/main" id="{C1155C62-A602-444F-B19F-4DA3FA3F7D88}"/>
                  </a:ext>
                </a:extLst>
              </p:cNvPr>
              <p:cNvGrpSpPr>
                <a:grpSpLocks/>
              </p:cNvGrpSpPr>
              <p:nvPr/>
            </p:nvGrpSpPr>
            <p:grpSpPr bwMode="auto">
              <a:xfrm>
                <a:off x="5510535" y="3293570"/>
                <a:ext cx="1057276" cy="301625"/>
                <a:chOff x="469" y="1531"/>
                <a:chExt cx="666" cy="190"/>
              </a:xfrm>
            </p:grpSpPr>
            <p:sp>
              <p:nvSpPr>
                <p:cNvPr id="147" name="Rectangle 183">
                  <a:extLst>
                    <a:ext uri="{FF2B5EF4-FFF2-40B4-BE49-F238E27FC236}">
                      <a16:creationId xmlns:a16="http://schemas.microsoft.com/office/drawing/2014/main" id="{2D53D250-0610-284E-81F1-879A700C00E2}"/>
                    </a:ext>
                  </a:extLst>
                </p:cNvPr>
                <p:cNvSpPr>
                  <a:spLocks noChangeArrowheads="1"/>
                </p:cNvSpPr>
                <p:nvPr/>
              </p:nvSpPr>
              <p:spPr bwMode="auto">
                <a:xfrm>
                  <a:off x="469" y="1549"/>
                  <a:ext cx="666"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51" name="Rectangle 184">
                  <a:extLst>
                    <a:ext uri="{FF2B5EF4-FFF2-40B4-BE49-F238E27FC236}">
                      <a16:creationId xmlns:a16="http://schemas.microsoft.com/office/drawing/2014/main" id="{0ACD3527-E9B9-6D4D-8007-099BBDDFF1A9}"/>
                    </a:ext>
                  </a:extLst>
                </p:cNvPr>
                <p:cNvSpPr>
                  <a:spLocks noChangeArrowheads="1"/>
                </p:cNvSpPr>
                <p:nvPr/>
              </p:nvSpPr>
              <p:spPr bwMode="auto">
                <a:xfrm>
                  <a:off x="873" y="1531"/>
                  <a:ext cx="23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grpSp>
          <p:sp>
            <p:nvSpPr>
              <p:cNvPr id="141" name="Rectangle 181">
                <a:extLst>
                  <a:ext uri="{FF2B5EF4-FFF2-40B4-BE49-F238E27FC236}">
                    <a16:creationId xmlns:a16="http://schemas.microsoft.com/office/drawing/2014/main" id="{38AD7C4D-A21D-0347-A026-DC5DDA65CFD1}"/>
                  </a:ext>
                </a:extLst>
              </p:cNvPr>
              <p:cNvSpPr>
                <a:spLocks noChangeArrowheads="1"/>
              </p:cNvSpPr>
              <p:nvPr/>
            </p:nvSpPr>
            <p:spPr bwMode="auto">
              <a:xfrm>
                <a:off x="5771740" y="3305237"/>
                <a:ext cx="2968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p>
            </p:txBody>
          </p:sp>
          <p:sp>
            <p:nvSpPr>
              <p:cNvPr id="142" name="Rectangle 181">
                <a:extLst>
                  <a:ext uri="{FF2B5EF4-FFF2-40B4-BE49-F238E27FC236}">
                    <a16:creationId xmlns:a16="http://schemas.microsoft.com/office/drawing/2014/main" id="{283EF6F9-EBD6-0643-B547-9A89925CC425}"/>
                  </a:ext>
                </a:extLst>
              </p:cNvPr>
              <p:cNvSpPr>
                <a:spLocks noChangeArrowheads="1"/>
              </p:cNvSpPr>
              <p:nvPr/>
            </p:nvSpPr>
            <p:spPr bwMode="auto">
              <a:xfrm>
                <a:off x="5509436" y="3287899"/>
                <a:ext cx="2968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a:t>
                </a:r>
              </a:p>
            </p:txBody>
          </p:sp>
          <p:cxnSp>
            <p:nvCxnSpPr>
              <p:cNvPr id="145" name="Straight Connector 144">
                <a:extLst>
                  <a:ext uri="{FF2B5EF4-FFF2-40B4-BE49-F238E27FC236}">
                    <a16:creationId xmlns:a16="http://schemas.microsoft.com/office/drawing/2014/main" id="{FF1A7170-6A51-3D48-AEA7-1F523F75B4D6}"/>
                  </a:ext>
                </a:extLst>
              </p:cNvPr>
              <p:cNvCxnSpPr>
                <a:cxnSpLocks/>
              </p:cNvCxnSpPr>
              <p:nvPr/>
            </p:nvCxnSpPr>
            <p:spPr>
              <a:xfrm>
                <a:off x="6076877" y="3322145"/>
                <a:ext cx="0" cy="2571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7519B9E-323B-804C-8AD0-4C25771A040B}"/>
                  </a:ext>
                </a:extLst>
              </p:cNvPr>
              <p:cNvCxnSpPr/>
              <p:nvPr/>
            </p:nvCxnSpPr>
            <p:spPr>
              <a:xfrm>
                <a:off x="5796378" y="3320433"/>
                <a:ext cx="0" cy="2571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5A2AE95C-185C-8444-B654-78F71C71DE49}"/>
                </a:ext>
              </a:extLst>
            </p:cNvPr>
            <p:cNvGrpSpPr/>
            <p:nvPr/>
          </p:nvGrpSpPr>
          <p:grpSpPr>
            <a:xfrm>
              <a:off x="8257849" y="2658970"/>
              <a:ext cx="908050" cy="301625"/>
              <a:chOff x="6877524" y="6049441"/>
              <a:chExt cx="908050" cy="301625"/>
            </a:xfrm>
          </p:grpSpPr>
          <p:grpSp>
            <p:nvGrpSpPr>
              <p:cNvPr id="155" name="Group 179">
                <a:extLst>
                  <a:ext uri="{FF2B5EF4-FFF2-40B4-BE49-F238E27FC236}">
                    <a16:creationId xmlns:a16="http://schemas.microsoft.com/office/drawing/2014/main" id="{F7F3A59D-8E1C-0843-A91C-661B48C280F7}"/>
                  </a:ext>
                </a:extLst>
              </p:cNvPr>
              <p:cNvGrpSpPr>
                <a:grpSpLocks/>
              </p:cNvGrpSpPr>
              <p:nvPr/>
            </p:nvGrpSpPr>
            <p:grpSpPr bwMode="auto">
              <a:xfrm>
                <a:off x="6877524" y="6051029"/>
                <a:ext cx="296863" cy="292100"/>
                <a:chOff x="1959" y="2058"/>
                <a:chExt cx="187" cy="184"/>
              </a:xfrm>
            </p:grpSpPr>
            <p:sp>
              <p:nvSpPr>
                <p:cNvPr id="159" name="Rectangle 180">
                  <a:extLst>
                    <a:ext uri="{FF2B5EF4-FFF2-40B4-BE49-F238E27FC236}">
                      <a16:creationId xmlns:a16="http://schemas.microsoft.com/office/drawing/2014/main" id="{D8D8CDAC-1743-F44C-8814-3E710C0D8F89}"/>
                    </a:ext>
                  </a:extLst>
                </p:cNvPr>
                <p:cNvSpPr>
                  <a:spLocks noChangeArrowheads="1"/>
                </p:cNvSpPr>
                <p:nvPr/>
              </p:nvSpPr>
              <p:spPr bwMode="auto">
                <a:xfrm>
                  <a:off x="1964" y="2075"/>
                  <a:ext cx="177"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60" name="Rectangle 181">
                  <a:extLst>
                    <a:ext uri="{FF2B5EF4-FFF2-40B4-BE49-F238E27FC236}">
                      <a16:creationId xmlns:a16="http://schemas.microsoft.com/office/drawing/2014/main" id="{2BF6322B-3EB6-C74A-B78F-2C3780E0EF34}"/>
                    </a:ext>
                  </a:extLst>
                </p:cNvPr>
                <p:cNvSpPr>
                  <a:spLocks noChangeArrowheads="1"/>
                </p:cNvSpPr>
                <p:nvPr/>
              </p:nvSpPr>
              <p:spPr bwMode="auto">
                <a:xfrm>
                  <a:off x="1959" y="2058"/>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p>
              </p:txBody>
            </p:sp>
          </p:grpSp>
          <p:grpSp>
            <p:nvGrpSpPr>
              <p:cNvPr id="156" name="Group 182">
                <a:extLst>
                  <a:ext uri="{FF2B5EF4-FFF2-40B4-BE49-F238E27FC236}">
                    <a16:creationId xmlns:a16="http://schemas.microsoft.com/office/drawing/2014/main" id="{EEA95EC8-682A-ED49-9AD0-BB0068E93C67}"/>
                  </a:ext>
                </a:extLst>
              </p:cNvPr>
              <p:cNvGrpSpPr>
                <a:grpSpLocks/>
              </p:cNvGrpSpPr>
              <p:nvPr/>
            </p:nvGrpSpPr>
            <p:grpSpPr bwMode="auto">
              <a:xfrm>
                <a:off x="7106124" y="6049441"/>
                <a:ext cx="679450" cy="301625"/>
                <a:chOff x="780" y="1553"/>
                <a:chExt cx="428" cy="190"/>
              </a:xfrm>
            </p:grpSpPr>
            <p:sp>
              <p:nvSpPr>
                <p:cNvPr id="157" name="Rectangle 183">
                  <a:extLst>
                    <a:ext uri="{FF2B5EF4-FFF2-40B4-BE49-F238E27FC236}">
                      <a16:creationId xmlns:a16="http://schemas.microsoft.com/office/drawing/2014/main" id="{FFE8EEA0-FBAD-384F-AB6F-D39C89FF6B03}"/>
                    </a:ext>
                  </a:extLst>
                </p:cNvPr>
                <p:cNvSpPr>
                  <a:spLocks noChangeArrowheads="1"/>
                </p:cNvSpPr>
                <p:nvPr/>
              </p:nvSpPr>
              <p:spPr bwMode="auto">
                <a:xfrm>
                  <a:off x="817" y="1571"/>
                  <a:ext cx="312"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58" name="Rectangle 184">
                  <a:extLst>
                    <a:ext uri="{FF2B5EF4-FFF2-40B4-BE49-F238E27FC236}">
                      <a16:creationId xmlns:a16="http://schemas.microsoft.com/office/drawing/2014/main" id="{9C401D53-7DDF-E146-8622-C9BE9D947C20}"/>
                    </a:ext>
                  </a:extLst>
                </p:cNvPr>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grpSp>
        </p:grpSp>
        <p:grpSp>
          <p:nvGrpSpPr>
            <p:cNvPr id="162" name="Group 175">
              <a:extLst>
                <a:ext uri="{FF2B5EF4-FFF2-40B4-BE49-F238E27FC236}">
                  <a16:creationId xmlns:a16="http://schemas.microsoft.com/office/drawing/2014/main" id="{22C4D71A-308A-D147-9E34-D1EFF8D1F18B}"/>
                </a:ext>
              </a:extLst>
            </p:cNvPr>
            <p:cNvGrpSpPr>
              <a:grpSpLocks/>
            </p:cNvGrpSpPr>
            <p:nvPr/>
          </p:nvGrpSpPr>
          <p:grpSpPr bwMode="auto">
            <a:xfrm>
              <a:off x="8465451" y="1880020"/>
              <a:ext cx="679450" cy="301625"/>
              <a:chOff x="780" y="1553"/>
              <a:chExt cx="428" cy="190"/>
            </a:xfrm>
          </p:grpSpPr>
          <p:sp>
            <p:nvSpPr>
              <p:cNvPr id="163" name="Rectangle 176">
                <a:extLst>
                  <a:ext uri="{FF2B5EF4-FFF2-40B4-BE49-F238E27FC236}">
                    <a16:creationId xmlns:a16="http://schemas.microsoft.com/office/drawing/2014/main" id="{1BB3E472-5096-EB4B-9536-B45F30797C16}"/>
                  </a:ext>
                </a:extLst>
              </p:cNvPr>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64" name="Rectangle 177">
                <a:extLst>
                  <a:ext uri="{FF2B5EF4-FFF2-40B4-BE49-F238E27FC236}">
                    <a16:creationId xmlns:a16="http://schemas.microsoft.com/office/drawing/2014/main" id="{37DB6D54-3397-3949-A1CA-B2DA46101546}"/>
                  </a:ext>
                </a:extLst>
              </p:cNvPr>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grpSp>
      </p:grpSp>
      <p:sp>
        <p:nvSpPr>
          <p:cNvPr id="165" name="Freeform 8">
            <a:extLst>
              <a:ext uri="{FF2B5EF4-FFF2-40B4-BE49-F238E27FC236}">
                <a16:creationId xmlns:a16="http://schemas.microsoft.com/office/drawing/2014/main" id="{2F028C19-F830-D644-B8E0-645A3A1596FF}"/>
              </a:ext>
            </a:extLst>
          </p:cNvPr>
          <p:cNvSpPr>
            <a:spLocks/>
          </p:cNvSpPr>
          <p:nvPr/>
        </p:nvSpPr>
        <p:spPr bwMode="auto">
          <a:xfrm>
            <a:off x="3570599" y="4675377"/>
            <a:ext cx="4136844" cy="601045"/>
          </a:xfrm>
          <a:custGeom>
            <a:avLst/>
            <a:gdLst>
              <a:gd name="T0" fmla="*/ 0 w 4100"/>
              <a:gd name="T1" fmla="*/ 0 h 2072"/>
              <a:gd name="T2" fmla="*/ 4 w 4100"/>
              <a:gd name="T3" fmla="*/ 1736 h 2072"/>
              <a:gd name="T4" fmla="*/ 804 w 4100"/>
              <a:gd name="T5" fmla="*/ 2064 h 2072"/>
              <a:gd name="T6" fmla="*/ 3468 w 4100"/>
              <a:gd name="T7" fmla="*/ 2072 h 2072"/>
              <a:gd name="T8" fmla="*/ 4100 w 4100"/>
              <a:gd name="T9" fmla="*/ 1736 h 2072"/>
              <a:gd name="T10" fmla="*/ 4100 w 4100"/>
              <a:gd name="T11" fmla="*/ 96 h 2072"/>
              <a:gd name="T12" fmla="*/ 0 60000 65536"/>
              <a:gd name="T13" fmla="*/ 0 60000 65536"/>
              <a:gd name="T14" fmla="*/ 0 60000 65536"/>
              <a:gd name="T15" fmla="*/ 0 60000 65536"/>
              <a:gd name="T16" fmla="*/ 0 60000 65536"/>
              <a:gd name="T17" fmla="*/ 0 60000 65536"/>
              <a:gd name="T18" fmla="*/ 0 w 4100"/>
              <a:gd name="T19" fmla="*/ 0 h 2072"/>
              <a:gd name="T20" fmla="*/ 4100 w 4100"/>
              <a:gd name="T21" fmla="*/ 2072 h 2072"/>
              <a:gd name="connsiteX0" fmla="*/ 0 w 10000"/>
              <a:gd name="connsiteY0" fmla="*/ 0 h 10000"/>
              <a:gd name="connsiteX1" fmla="*/ 10 w 10000"/>
              <a:gd name="connsiteY1" fmla="*/ 8378 h 10000"/>
              <a:gd name="connsiteX2" fmla="*/ 1961 w 10000"/>
              <a:gd name="connsiteY2" fmla="*/ 9961 h 10000"/>
              <a:gd name="connsiteX3" fmla="*/ 8459 w 10000"/>
              <a:gd name="connsiteY3" fmla="*/ 10000 h 10000"/>
              <a:gd name="connsiteX4" fmla="*/ 10000 w 10000"/>
              <a:gd name="connsiteY4" fmla="*/ 8378 h 10000"/>
              <a:gd name="connsiteX0" fmla="*/ 0 w 8459"/>
              <a:gd name="connsiteY0" fmla="*/ 0 h 10000"/>
              <a:gd name="connsiteX1" fmla="*/ 10 w 8459"/>
              <a:gd name="connsiteY1" fmla="*/ 8378 h 10000"/>
              <a:gd name="connsiteX2" fmla="*/ 1961 w 8459"/>
              <a:gd name="connsiteY2" fmla="*/ 9961 h 10000"/>
              <a:gd name="connsiteX3" fmla="*/ 8459 w 8459"/>
              <a:gd name="connsiteY3" fmla="*/ 10000 h 10000"/>
              <a:gd name="connsiteX0" fmla="*/ 0 w 9988"/>
              <a:gd name="connsiteY0" fmla="*/ 0 h 1622"/>
              <a:gd name="connsiteX1" fmla="*/ 2306 w 9988"/>
              <a:gd name="connsiteY1" fmla="*/ 1583 h 1622"/>
              <a:gd name="connsiteX2" fmla="*/ 9988 w 9988"/>
              <a:gd name="connsiteY2" fmla="*/ 1622 h 1622"/>
            </a:gdLst>
            <a:ahLst/>
            <a:cxnLst>
              <a:cxn ang="0">
                <a:pos x="connsiteX0" y="connsiteY0"/>
              </a:cxn>
              <a:cxn ang="0">
                <a:pos x="connsiteX1" y="connsiteY1"/>
              </a:cxn>
              <a:cxn ang="0">
                <a:pos x="connsiteX2" y="connsiteY2"/>
              </a:cxn>
            </a:cxnLst>
            <a:rect l="l" t="t" r="r" b="b"/>
            <a:pathLst>
              <a:path w="9988" h="1622">
                <a:moveTo>
                  <a:pt x="0" y="0"/>
                </a:moveTo>
                <a:lnTo>
                  <a:pt x="2306" y="1583"/>
                </a:lnTo>
                <a:lnTo>
                  <a:pt x="9988" y="1622"/>
                </a:lnTo>
              </a:path>
            </a:pathLst>
          </a:custGeom>
          <a:noFill/>
          <a:ln w="44450">
            <a:solidFill>
              <a:srgbClr val="C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21" name="Group 20">
            <a:extLst>
              <a:ext uri="{FF2B5EF4-FFF2-40B4-BE49-F238E27FC236}">
                <a16:creationId xmlns:a16="http://schemas.microsoft.com/office/drawing/2014/main" id="{D6B559A3-7D00-A302-7026-C353590A1438}"/>
              </a:ext>
            </a:extLst>
          </p:cNvPr>
          <p:cNvGrpSpPr/>
          <p:nvPr/>
        </p:nvGrpSpPr>
        <p:grpSpPr>
          <a:xfrm>
            <a:off x="4158384" y="1778534"/>
            <a:ext cx="2245439" cy="369332"/>
            <a:chOff x="4158384" y="2165404"/>
            <a:chExt cx="2245439" cy="369332"/>
          </a:xfrm>
        </p:grpSpPr>
        <p:grpSp>
          <p:nvGrpSpPr>
            <p:cNvPr id="96" name="Group 175">
              <a:extLst>
                <a:ext uri="{FF2B5EF4-FFF2-40B4-BE49-F238E27FC236}">
                  <a16:creationId xmlns:a16="http://schemas.microsoft.com/office/drawing/2014/main" id="{AC026B9A-C8C6-C045-8CBD-B9022027FFE8}"/>
                </a:ext>
              </a:extLst>
            </p:cNvPr>
            <p:cNvGrpSpPr>
              <a:grpSpLocks/>
            </p:cNvGrpSpPr>
            <p:nvPr/>
          </p:nvGrpSpPr>
          <p:grpSpPr bwMode="auto">
            <a:xfrm>
              <a:off x="5724373" y="2189377"/>
              <a:ext cx="679450" cy="301625"/>
              <a:chOff x="780" y="1553"/>
              <a:chExt cx="428" cy="190"/>
            </a:xfrm>
          </p:grpSpPr>
          <p:sp>
            <p:nvSpPr>
              <p:cNvPr id="97" name="Rectangle 176">
                <a:extLst>
                  <a:ext uri="{FF2B5EF4-FFF2-40B4-BE49-F238E27FC236}">
                    <a16:creationId xmlns:a16="http://schemas.microsoft.com/office/drawing/2014/main" id="{10F5A1DA-0939-D34B-B227-29AA407BCDD6}"/>
                  </a:ext>
                </a:extLst>
              </p:cNvPr>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98" name="Rectangle 177">
                <a:extLst>
                  <a:ext uri="{FF2B5EF4-FFF2-40B4-BE49-F238E27FC236}">
                    <a16:creationId xmlns:a16="http://schemas.microsoft.com/office/drawing/2014/main" id="{2086AF53-43CC-814A-BA4C-260362990784}"/>
                  </a:ext>
                </a:extLst>
              </p:cNvPr>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grpSp>
        <p:sp>
          <p:nvSpPr>
            <p:cNvPr id="10" name="TextBox 9">
              <a:extLst>
                <a:ext uri="{FF2B5EF4-FFF2-40B4-BE49-F238E27FC236}">
                  <a16:creationId xmlns:a16="http://schemas.microsoft.com/office/drawing/2014/main" id="{F4282034-58EE-6443-97BE-4033A6975AE5}"/>
                </a:ext>
              </a:extLst>
            </p:cNvPr>
            <p:cNvSpPr txBox="1"/>
            <p:nvPr/>
          </p:nvSpPr>
          <p:spPr>
            <a:xfrm>
              <a:off x="4158384" y="2165404"/>
              <a:ext cx="997068" cy="369332"/>
            </a:xfrm>
            <a:prstGeom prst="rect">
              <a:avLst/>
            </a:prstGeom>
            <a:noFill/>
          </p:spPr>
          <p:txBody>
            <a:bodyPr wrap="none" rtlCol="0">
              <a:spAutoFit/>
            </a:bodyPr>
            <a:lstStyle/>
            <a:p>
              <a:r>
                <a:rPr lang="en-US" dirty="0"/>
                <a:t>message</a:t>
              </a:r>
            </a:p>
          </p:txBody>
        </p:sp>
      </p:grpSp>
      <p:grpSp>
        <p:nvGrpSpPr>
          <p:cNvPr id="22" name="Group 21">
            <a:extLst>
              <a:ext uri="{FF2B5EF4-FFF2-40B4-BE49-F238E27FC236}">
                <a16:creationId xmlns:a16="http://schemas.microsoft.com/office/drawing/2014/main" id="{F258A9F5-536F-4297-1363-9B60BDACF2BF}"/>
              </a:ext>
            </a:extLst>
          </p:cNvPr>
          <p:cNvGrpSpPr/>
          <p:nvPr/>
        </p:nvGrpSpPr>
        <p:grpSpPr>
          <a:xfrm>
            <a:off x="4155671" y="2565788"/>
            <a:ext cx="2253425" cy="369332"/>
            <a:chOff x="4155671" y="2952658"/>
            <a:chExt cx="2253425" cy="369332"/>
          </a:xfrm>
        </p:grpSpPr>
        <p:grpSp>
          <p:nvGrpSpPr>
            <p:cNvPr id="133" name="Group 185">
              <a:extLst>
                <a:ext uri="{FF2B5EF4-FFF2-40B4-BE49-F238E27FC236}">
                  <a16:creationId xmlns:a16="http://schemas.microsoft.com/office/drawing/2014/main" id="{EB20B2E4-EE78-334C-B142-D9716F510006}"/>
                </a:ext>
              </a:extLst>
            </p:cNvPr>
            <p:cNvGrpSpPr>
              <a:grpSpLocks/>
            </p:cNvGrpSpPr>
            <p:nvPr/>
          </p:nvGrpSpPr>
          <p:grpSpPr bwMode="auto">
            <a:xfrm>
              <a:off x="5501046" y="3003781"/>
              <a:ext cx="908050" cy="301625"/>
              <a:chOff x="1848" y="2046"/>
              <a:chExt cx="572" cy="190"/>
            </a:xfrm>
          </p:grpSpPr>
          <p:grpSp>
            <p:nvGrpSpPr>
              <p:cNvPr id="134" name="Group 179">
                <a:extLst>
                  <a:ext uri="{FF2B5EF4-FFF2-40B4-BE49-F238E27FC236}">
                    <a16:creationId xmlns:a16="http://schemas.microsoft.com/office/drawing/2014/main" id="{1D5E26E8-DD67-F64E-B7A5-CF2A5868C4FE}"/>
                  </a:ext>
                </a:extLst>
              </p:cNvPr>
              <p:cNvGrpSpPr>
                <a:grpSpLocks/>
              </p:cNvGrpSpPr>
              <p:nvPr/>
            </p:nvGrpSpPr>
            <p:grpSpPr bwMode="auto">
              <a:xfrm>
                <a:off x="1848" y="2047"/>
                <a:ext cx="187" cy="184"/>
                <a:chOff x="1959" y="2058"/>
                <a:chExt cx="187" cy="184"/>
              </a:xfrm>
            </p:grpSpPr>
            <p:sp>
              <p:nvSpPr>
                <p:cNvPr id="138" name="Rectangle 180">
                  <a:extLst>
                    <a:ext uri="{FF2B5EF4-FFF2-40B4-BE49-F238E27FC236}">
                      <a16:creationId xmlns:a16="http://schemas.microsoft.com/office/drawing/2014/main" id="{A0FF28E6-68F8-9D49-858D-54A894437AE3}"/>
                    </a:ext>
                  </a:extLst>
                </p:cNvPr>
                <p:cNvSpPr>
                  <a:spLocks noChangeArrowheads="1"/>
                </p:cNvSpPr>
                <p:nvPr/>
              </p:nvSpPr>
              <p:spPr bwMode="auto">
                <a:xfrm>
                  <a:off x="1964" y="2075"/>
                  <a:ext cx="177" cy="162"/>
                </a:xfrm>
                <a:prstGeom prst="rect">
                  <a:avLst/>
                </a:prstGeom>
                <a:no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39" name="Rectangle 181">
                  <a:extLst>
                    <a:ext uri="{FF2B5EF4-FFF2-40B4-BE49-F238E27FC236}">
                      <a16:creationId xmlns:a16="http://schemas.microsoft.com/office/drawing/2014/main" id="{57F4F79C-9470-0243-9459-9DE005B149AC}"/>
                    </a:ext>
                  </a:extLst>
                </p:cNvPr>
                <p:cNvSpPr>
                  <a:spLocks noChangeArrowheads="1"/>
                </p:cNvSpPr>
                <p:nvPr/>
              </p:nvSpPr>
              <p:spPr bwMode="auto">
                <a:xfrm>
                  <a:off x="1959" y="2058"/>
                  <a:ext cx="187" cy="184"/>
                </a:xfrm>
                <a:prstGeom prst="rect">
                  <a:avLst/>
                </a:prstGeom>
                <a:no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p>
              </p:txBody>
            </p:sp>
          </p:grpSp>
          <p:grpSp>
            <p:nvGrpSpPr>
              <p:cNvPr id="135" name="Group 182">
                <a:extLst>
                  <a:ext uri="{FF2B5EF4-FFF2-40B4-BE49-F238E27FC236}">
                    <a16:creationId xmlns:a16="http://schemas.microsoft.com/office/drawing/2014/main" id="{C814D838-F088-1449-A73B-3285342C6057}"/>
                  </a:ext>
                </a:extLst>
              </p:cNvPr>
              <p:cNvGrpSpPr>
                <a:grpSpLocks/>
              </p:cNvGrpSpPr>
              <p:nvPr/>
            </p:nvGrpSpPr>
            <p:grpSpPr bwMode="auto">
              <a:xfrm>
                <a:off x="1992" y="2046"/>
                <a:ext cx="428" cy="190"/>
                <a:chOff x="780" y="1553"/>
                <a:chExt cx="428" cy="190"/>
              </a:xfrm>
            </p:grpSpPr>
            <p:sp>
              <p:nvSpPr>
                <p:cNvPr id="136" name="Rectangle 183">
                  <a:extLst>
                    <a:ext uri="{FF2B5EF4-FFF2-40B4-BE49-F238E27FC236}">
                      <a16:creationId xmlns:a16="http://schemas.microsoft.com/office/drawing/2014/main" id="{744B26E9-8C84-AF45-BC0E-C09188489CFA}"/>
                    </a:ext>
                  </a:extLst>
                </p:cNvPr>
                <p:cNvSpPr>
                  <a:spLocks noChangeArrowheads="1"/>
                </p:cNvSpPr>
                <p:nvPr/>
              </p:nvSpPr>
              <p:spPr bwMode="auto">
                <a:xfrm>
                  <a:off x="817" y="1571"/>
                  <a:ext cx="312"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37" name="Rectangle 184">
                  <a:extLst>
                    <a:ext uri="{FF2B5EF4-FFF2-40B4-BE49-F238E27FC236}">
                      <a16:creationId xmlns:a16="http://schemas.microsoft.com/office/drawing/2014/main" id="{71A3F897-85F9-4241-906F-6308455A3CAB}"/>
                    </a:ext>
                  </a:extLst>
                </p:cNvPr>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grpSp>
        </p:grpSp>
        <p:sp>
          <p:nvSpPr>
            <p:cNvPr id="166" name="TextBox 165">
              <a:extLst>
                <a:ext uri="{FF2B5EF4-FFF2-40B4-BE49-F238E27FC236}">
                  <a16:creationId xmlns:a16="http://schemas.microsoft.com/office/drawing/2014/main" id="{8BE5EF03-00F9-6A41-8F0C-CAAFE7A85EE6}"/>
                </a:ext>
              </a:extLst>
            </p:cNvPr>
            <p:cNvSpPr txBox="1"/>
            <p:nvPr/>
          </p:nvSpPr>
          <p:spPr>
            <a:xfrm>
              <a:off x="4155671" y="2952658"/>
              <a:ext cx="995272" cy="369332"/>
            </a:xfrm>
            <a:prstGeom prst="rect">
              <a:avLst/>
            </a:prstGeom>
            <a:noFill/>
          </p:spPr>
          <p:txBody>
            <a:bodyPr wrap="none" rtlCol="0">
              <a:spAutoFit/>
            </a:bodyPr>
            <a:lstStyle/>
            <a:p>
              <a:r>
                <a:rPr lang="en-US" dirty="0"/>
                <a:t>segment</a:t>
              </a:r>
            </a:p>
          </p:txBody>
        </p:sp>
      </p:grpSp>
      <p:grpSp>
        <p:nvGrpSpPr>
          <p:cNvPr id="23" name="Group 22">
            <a:extLst>
              <a:ext uri="{FF2B5EF4-FFF2-40B4-BE49-F238E27FC236}">
                <a16:creationId xmlns:a16="http://schemas.microsoft.com/office/drawing/2014/main" id="{D4DAD311-C0E8-ECAB-AB26-71D0E13F87C3}"/>
              </a:ext>
            </a:extLst>
          </p:cNvPr>
          <p:cNvGrpSpPr/>
          <p:nvPr/>
        </p:nvGrpSpPr>
        <p:grpSpPr>
          <a:xfrm>
            <a:off x="4134419" y="3291630"/>
            <a:ext cx="2152842" cy="369332"/>
            <a:chOff x="4134419" y="3678500"/>
            <a:chExt cx="2152842" cy="369332"/>
          </a:xfrm>
        </p:grpSpPr>
        <p:grpSp>
          <p:nvGrpSpPr>
            <p:cNvPr id="6" name="Group 5">
              <a:extLst>
                <a:ext uri="{FF2B5EF4-FFF2-40B4-BE49-F238E27FC236}">
                  <a16:creationId xmlns:a16="http://schemas.microsoft.com/office/drawing/2014/main" id="{EB00013B-973D-F145-BC62-E1EB59B2D1F7}"/>
                </a:ext>
              </a:extLst>
            </p:cNvPr>
            <p:cNvGrpSpPr/>
            <p:nvPr/>
          </p:nvGrpSpPr>
          <p:grpSpPr>
            <a:xfrm>
              <a:off x="5228886" y="3706233"/>
              <a:ext cx="1058375" cy="307296"/>
              <a:chOff x="5509436" y="3287899"/>
              <a:chExt cx="1058375" cy="307296"/>
            </a:xfrm>
          </p:grpSpPr>
          <p:grpSp>
            <p:nvGrpSpPr>
              <p:cNvPr id="83" name="Group 182">
                <a:extLst>
                  <a:ext uri="{FF2B5EF4-FFF2-40B4-BE49-F238E27FC236}">
                    <a16:creationId xmlns:a16="http://schemas.microsoft.com/office/drawing/2014/main" id="{92B476DA-1332-E245-A063-5F18A8ED561F}"/>
                  </a:ext>
                </a:extLst>
              </p:cNvPr>
              <p:cNvGrpSpPr>
                <a:grpSpLocks/>
              </p:cNvGrpSpPr>
              <p:nvPr/>
            </p:nvGrpSpPr>
            <p:grpSpPr bwMode="auto">
              <a:xfrm>
                <a:off x="5510535" y="3293570"/>
                <a:ext cx="1057276" cy="301625"/>
                <a:chOff x="469" y="1531"/>
                <a:chExt cx="666" cy="190"/>
              </a:xfrm>
            </p:grpSpPr>
            <p:sp>
              <p:nvSpPr>
                <p:cNvPr id="84" name="Rectangle 183">
                  <a:extLst>
                    <a:ext uri="{FF2B5EF4-FFF2-40B4-BE49-F238E27FC236}">
                      <a16:creationId xmlns:a16="http://schemas.microsoft.com/office/drawing/2014/main" id="{35A3A0E8-5840-8E42-ADE8-7EB044576C1C}"/>
                    </a:ext>
                  </a:extLst>
                </p:cNvPr>
                <p:cNvSpPr>
                  <a:spLocks noChangeArrowheads="1"/>
                </p:cNvSpPr>
                <p:nvPr/>
              </p:nvSpPr>
              <p:spPr bwMode="auto">
                <a:xfrm>
                  <a:off x="469" y="1549"/>
                  <a:ext cx="666"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5" name="Rectangle 184">
                  <a:extLst>
                    <a:ext uri="{FF2B5EF4-FFF2-40B4-BE49-F238E27FC236}">
                      <a16:creationId xmlns:a16="http://schemas.microsoft.com/office/drawing/2014/main" id="{55600375-23A3-CD4E-BBD9-EE07BA4AED64}"/>
                    </a:ext>
                  </a:extLst>
                </p:cNvPr>
                <p:cNvSpPr>
                  <a:spLocks noChangeArrowheads="1"/>
                </p:cNvSpPr>
                <p:nvPr/>
              </p:nvSpPr>
              <p:spPr bwMode="auto">
                <a:xfrm>
                  <a:off x="873" y="1531"/>
                  <a:ext cx="23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grpSp>
          <p:sp>
            <p:nvSpPr>
              <p:cNvPr id="87" name="Rectangle 181">
                <a:extLst>
                  <a:ext uri="{FF2B5EF4-FFF2-40B4-BE49-F238E27FC236}">
                    <a16:creationId xmlns:a16="http://schemas.microsoft.com/office/drawing/2014/main" id="{51F428BA-8794-2B46-B109-1D511F62E555}"/>
                  </a:ext>
                </a:extLst>
              </p:cNvPr>
              <p:cNvSpPr>
                <a:spLocks noChangeArrowheads="1"/>
              </p:cNvSpPr>
              <p:nvPr/>
            </p:nvSpPr>
            <p:spPr bwMode="auto">
              <a:xfrm>
                <a:off x="5771740" y="3305237"/>
                <a:ext cx="2968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p>
            </p:txBody>
          </p:sp>
          <p:sp>
            <p:nvSpPr>
              <p:cNvPr id="88" name="Rectangle 181">
                <a:extLst>
                  <a:ext uri="{FF2B5EF4-FFF2-40B4-BE49-F238E27FC236}">
                    <a16:creationId xmlns:a16="http://schemas.microsoft.com/office/drawing/2014/main" id="{E5D95958-8C54-6242-A3B1-968E6AC629AC}"/>
                  </a:ext>
                </a:extLst>
              </p:cNvPr>
              <p:cNvSpPr>
                <a:spLocks noChangeArrowheads="1"/>
              </p:cNvSpPr>
              <p:nvPr/>
            </p:nvSpPr>
            <p:spPr bwMode="auto">
              <a:xfrm>
                <a:off x="5509436" y="3287899"/>
                <a:ext cx="2968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a:t>
                </a:r>
              </a:p>
            </p:txBody>
          </p:sp>
          <p:cxnSp>
            <p:nvCxnSpPr>
              <p:cNvPr id="4" name="Straight Connector 3">
                <a:extLst>
                  <a:ext uri="{FF2B5EF4-FFF2-40B4-BE49-F238E27FC236}">
                    <a16:creationId xmlns:a16="http://schemas.microsoft.com/office/drawing/2014/main" id="{AE213470-EFFE-1143-AE70-3E6F1DF5204B}"/>
                  </a:ext>
                </a:extLst>
              </p:cNvPr>
              <p:cNvCxnSpPr>
                <a:cxnSpLocks/>
              </p:cNvCxnSpPr>
              <p:nvPr/>
            </p:nvCxnSpPr>
            <p:spPr>
              <a:xfrm>
                <a:off x="6076877" y="3322145"/>
                <a:ext cx="0" cy="2571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B823437-9FDA-D44D-8E28-4933018C3600}"/>
                  </a:ext>
                </a:extLst>
              </p:cNvPr>
              <p:cNvCxnSpPr/>
              <p:nvPr/>
            </p:nvCxnSpPr>
            <p:spPr>
              <a:xfrm>
                <a:off x="5796378" y="3320433"/>
                <a:ext cx="0" cy="2571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0" name="TextBox 199">
              <a:extLst>
                <a:ext uri="{FF2B5EF4-FFF2-40B4-BE49-F238E27FC236}">
                  <a16:creationId xmlns:a16="http://schemas.microsoft.com/office/drawing/2014/main" id="{DD9ACBFF-6D46-1C46-8036-50329CCCA60E}"/>
                </a:ext>
              </a:extLst>
            </p:cNvPr>
            <p:cNvSpPr txBox="1"/>
            <p:nvPr/>
          </p:nvSpPr>
          <p:spPr>
            <a:xfrm>
              <a:off x="4134419" y="3678500"/>
              <a:ext cx="1079078" cy="369332"/>
            </a:xfrm>
            <a:prstGeom prst="rect">
              <a:avLst/>
            </a:prstGeom>
            <a:noFill/>
          </p:spPr>
          <p:txBody>
            <a:bodyPr wrap="none" rtlCol="0">
              <a:spAutoFit/>
            </a:bodyPr>
            <a:lstStyle/>
            <a:p>
              <a:r>
                <a:rPr lang="en-US" dirty="0"/>
                <a:t>datagram</a:t>
              </a:r>
            </a:p>
          </p:txBody>
        </p:sp>
      </p:grpSp>
      <p:grpSp>
        <p:nvGrpSpPr>
          <p:cNvPr id="27" name="Group 26">
            <a:extLst>
              <a:ext uri="{FF2B5EF4-FFF2-40B4-BE49-F238E27FC236}">
                <a16:creationId xmlns:a16="http://schemas.microsoft.com/office/drawing/2014/main" id="{78F84AA8-653C-EA7E-40CB-0F8B1664BA09}"/>
              </a:ext>
            </a:extLst>
          </p:cNvPr>
          <p:cNvGrpSpPr/>
          <p:nvPr/>
        </p:nvGrpSpPr>
        <p:grpSpPr>
          <a:xfrm>
            <a:off x="4152584" y="4104550"/>
            <a:ext cx="2134677" cy="369332"/>
            <a:chOff x="4152584" y="4491420"/>
            <a:chExt cx="2134677" cy="369332"/>
          </a:xfrm>
        </p:grpSpPr>
        <p:sp>
          <p:nvSpPr>
            <p:cNvPr id="201" name="TextBox 200">
              <a:extLst>
                <a:ext uri="{FF2B5EF4-FFF2-40B4-BE49-F238E27FC236}">
                  <a16:creationId xmlns:a16="http://schemas.microsoft.com/office/drawing/2014/main" id="{1BE94808-747E-4346-8BA9-1245F5340481}"/>
                </a:ext>
              </a:extLst>
            </p:cNvPr>
            <p:cNvSpPr txBox="1"/>
            <p:nvPr/>
          </p:nvSpPr>
          <p:spPr>
            <a:xfrm>
              <a:off x="4152584" y="4491420"/>
              <a:ext cx="740972" cy="369332"/>
            </a:xfrm>
            <a:prstGeom prst="rect">
              <a:avLst/>
            </a:prstGeom>
            <a:noFill/>
          </p:spPr>
          <p:txBody>
            <a:bodyPr wrap="none" rtlCol="0">
              <a:spAutoFit/>
            </a:bodyPr>
            <a:lstStyle/>
            <a:p>
              <a:r>
                <a:rPr lang="en-US" dirty="0"/>
                <a:t>frame</a:t>
              </a:r>
            </a:p>
          </p:txBody>
        </p:sp>
        <p:grpSp>
          <p:nvGrpSpPr>
            <p:cNvPr id="3" name="Group 2">
              <a:extLst>
                <a:ext uri="{FF2B5EF4-FFF2-40B4-BE49-F238E27FC236}">
                  <a16:creationId xmlns:a16="http://schemas.microsoft.com/office/drawing/2014/main" id="{70ABA56E-C19B-1E49-8691-B116C4BC92D9}"/>
                </a:ext>
              </a:extLst>
            </p:cNvPr>
            <p:cNvGrpSpPr/>
            <p:nvPr/>
          </p:nvGrpSpPr>
          <p:grpSpPr>
            <a:xfrm>
              <a:off x="4939472" y="4504142"/>
              <a:ext cx="1347789" cy="307296"/>
              <a:chOff x="5144294" y="4194650"/>
              <a:chExt cx="1347789" cy="307296"/>
            </a:xfrm>
          </p:grpSpPr>
          <p:grpSp>
            <p:nvGrpSpPr>
              <p:cNvPr id="210" name="Group 182">
                <a:extLst>
                  <a:ext uri="{FF2B5EF4-FFF2-40B4-BE49-F238E27FC236}">
                    <a16:creationId xmlns:a16="http://schemas.microsoft.com/office/drawing/2014/main" id="{1C0D8E0C-30C7-D644-B53F-545AC3B41D0A}"/>
                  </a:ext>
                </a:extLst>
              </p:cNvPr>
              <p:cNvGrpSpPr>
                <a:grpSpLocks/>
              </p:cNvGrpSpPr>
              <p:nvPr/>
            </p:nvGrpSpPr>
            <p:grpSpPr bwMode="auto">
              <a:xfrm>
                <a:off x="5144294" y="4200321"/>
                <a:ext cx="1347789" cy="301625"/>
                <a:chOff x="286" y="1531"/>
                <a:chExt cx="849" cy="190"/>
              </a:xfrm>
            </p:grpSpPr>
            <p:sp>
              <p:nvSpPr>
                <p:cNvPr id="226" name="Rectangle 183">
                  <a:extLst>
                    <a:ext uri="{FF2B5EF4-FFF2-40B4-BE49-F238E27FC236}">
                      <a16:creationId xmlns:a16="http://schemas.microsoft.com/office/drawing/2014/main" id="{6DE19E5C-020A-764D-8F6B-6BB09EA73317}"/>
                    </a:ext>
                  </a:extLst>
                </p:cNvPr>
                <p:cNvSpPr>
                  <a:spLocks noChangeArrowheads="1"/>
                </p:cNvSpPr>
                <p:nvPr/>
              </p:nvSpPr>
              <p:spPr bwMode="auto">
                <a:xfrm>
                  <a:off x="286" y="1549"/>
                  <a:ext cx="849"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7" name="Rectangle 184">
                  <a:extLst>
                    <a:ext uri="{FF2B5EF4-FFF2-40B4-BE49-F238E27FC236}">
                      <a16:creationId xmlns:a16="http://schemas.microsoft.com/office/drawing/2014/main" id="{3DF40025-F95F-CB4C-938D-A1646D4921BD}"/>
                    </a:ext>
                  </a:extLst>
                </p:cNvPr>
                <p:cNvSpPr>
                  <a:spLocks noChangeArrowheads="1"/>
                </p:cNvSpPr>
                <p:nvPr/>
              </p:nvSpPr>
              <p:spPr bwMode="auto">
                <a:xfrm>
                  <a:off x="873" y="1531"/>
                  <a:ext cx="23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grpSp>
          <p:sp>
            <p:nvSpPr>
              <p:cNvPr id="211" name="Rectangle 181">
                <a:extLst>
                  <a:ext uri="{FF2B5EF4-FFF2-40B4-BE49-F238E27FC236}">
                    <a16:creationId xmlns:a16="http://schemas.microsoft.com/office/drawing/2014/main" id="{C5D484DA-CF52-D04F-9108-C2A5AAA250C8}"/>
                  </a:ext>
                </a:extLst>
              </p:cNvPr>
              <p:cNvSpPr>
                <a:spLocks noChangeArrowheads="1"/>
              </p:cNvSpPr>
              <p:nvPr/>
            </p:nvSpPr>
            <p:spPr bwMode="auto">
              <a:xfrm>
                <a:off x="5696012" y="4211988"/>
                <a:ext cx="2968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p>
            </p:txBody>
          </p:sp>
          <p:sp>
            <p:nvSpPr>
              <p:cNvPr id="221" name="Rectangle 181">
                <a:extLst>
                  <a:ext uri="{FF2B5EF4-FFF2-40B4-BE49-F238E27FC236}">
                    <a16:creationId xmlns:a16="http://schemas.microsoft.com/office/drawing/2014/main" id="{9A7A7B02-76C2-C24E-946A-4CBDBFE07A53}"/>
                  </a:ext>
                </a:extLst>
              </p:cNvPr>
              <p:cNvSpPr>
                <a:spLocks noChangeArrowheads="1"/>
              </p:cNvSpPr>
              <p:nvPr/>
            </p:nvSpPr>
            <p:spPr bwMode="auto">
              <a:xfrm>
                <a:off x="5433708" y="4194650"/>
                <a:ext cx="2968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a:t>
                </a:r>
              </a:p>
            </p:txBody>
          </p:sp>
          <p:cxnSp>
            <p:nvCxnSpPr>
              <p:cNvPr id="222" name="Straight Connector 221">
                <a:extLst>
                  <a:ext uri="{FF2B5EF4-FFF2-40B4-BE49-F238E27FC236}">
                    <a16:creationId xmlns:a16="http://schemas.microsoft.com/office/drawing/2014/main" id="{104E923B-AAA4-BF49-886D-0890ABD390AE}"/>
                  </a:ext>
                </a:extLst>
              </p:cNvPr>
              <p:cNvCxnSpPr>
                <a:cxnSpLocks/>
              </p:cNvCxnSpPr>
              <p:nvPr/>
            </p:nvCxnSpPr>
            <p:spPr>
              <a:xfrm>
                <a:off x="6001149" y="4228896"/>
                <a:ext cx="0" cy="2571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4096CE24-617A-E048-B706-AA2C9CEA0B54}"/>
                  </a:ext>
                </a:extLst>
              </p:cNvPr>
              <p:cNvCxnSpPr/>
              <p:nvPr/>
            </p:nvCxnSpPr>
            <p:spPr>
              <a:xfrm>
                <a:off x="5720650" y="4227184"/>
                <a:ext cx="0" cy="2571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24" name="Rectangle 181">
                <a:extLst>
                  <a:ext uri="{FF2B5EF4-FFF2-40B4-BE49-F238E27FC236}">
                    <a16:creationId xmlns:a16="http://schemas.microsoft.com/office/drawing/2014/main" id="{00739E25-7377-104B-A6E7-E26BE236CB99}"/>
                  </a:ext>
                </a:extLst>
              </p:cNvPr>
              <p:cNvSpPr>
                <a:spLocks noChangeArrowheads="1"/>
              </p:cNvSpPr>
              <p:nvPr/>
            </p:nvSpPr>
            <p:spPr bwMode="auto">
              <a:xfrm>
                <a:off x="5149178" y="4198403"/>
                <a:ext cx="2968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l</a:t>
                </a:r>
              </a:p>
            </p:txBody>
          </p:sp>
          <p:cxnSp>
            <p:nvCxnSpPr>
              <p:cNvPr id="225" name="Straight Connector 224">
                <a:extLst>
                  <a:ext uri="{FF2B5EF4-FFF2-40B4-BE49-F238E27FC236}">
                    <a16:creationId xmlns:a16="http://schemas.microsoft.com/office/drawing/2014/main" id="{FB902E57-4D34-7F49-80B6-6C4A1D5EB080}"/>
                  </a:ext>
                </a:extLst>
              </p:cNvPr>
              <p:cNvCxnSpPr/>
              <p:nvPr/>
            </p:nvCxnSpPr>
            <p:spPr>
              <a:xfrm>
                <a:off x="5418102" y="4226433"/>
                <a:ext cx="0" cy="2571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7" name="Slide Number Placeholder 5">
            <a:extLst>
              <a:ext uri="{FF2B5EF4-FFF2-40B4-BE49-F238E27FC236}">
                <a16:creationId xmlns:a16="http://schemas.microsoft.com/office/drawing/2014/main" id="{60581BF3-DA2A-CA4C-99A4-DD38B8148367}"/>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36</a:t>
            </a:fld>
            <a:endParaRPr lang="en-US" dirty="0"/>
          </a:p>
        </p:txBody>
      </p:sp>
      <p:pic>
        <p:nvPicPr>
          <p:cNvPr id="20" name="Picture 19" descr="Logo&#10;&#10;Description automatically generated with medium confidence">
            <a:extLst>
              <a:ext uri="{FF2B5EF4-FFF2-40B4-BE49-F238E27FC236}">
                <a16:creationId xmlns:a16="http://schemas.microsoft.com/office/drawing/2014/main" id="{C71A39D3-23E1-42C5-2774-48B4697E102D}"/>
              </a:ext>
            </a:extLst>
          </p:cNvPr>
          <p:cNvPicPr>
            <a:picLocks noChangeAspect="1"/>
          </p:cNvPicPr>
          <p:nvPr/>
        </p:nvPicPr>
        <p:blipFill>
          <a:blip r:embed="rId5"/>
          <a:stretch>
            <a:fillRect/>
          </a:stretch>
        </p:blipFill>
        <p:spPr>
          <a:xfrm>
            <a:off x="3703652" y="2422862"/>
            <a:ext cx="401301" cy="553374"/>
          </a:xfrm>
          <a:prstGeom prst="rect">
            <a:avLst/>
          </a:prstGeom>
        </p:spPr>
      </p:pic>
      <p:pic>
        <p:nvPicPr>
          <p:cNvPr id="18" name="Picture 17" descr="Icon&#10;&#10;Description automatically generated">
            <a:extLst>
              <a:ext uri="{FF2B5EF4-FFF2-40B4-BE49-F238E27FC236}">
                <a16:creationId xmlns:a16="http://schemas.microsoft.com/office/drawing/2014/main" id="{D04C425A-439B-4CD6-6869-E9EE3D1F6373}"/>
              </a:ext>
            </a:extLst>
          </p:cNvPr>
          <p:cNvPicPr>
            <a:picLocks noChangeAspect="1"/>
          </p:cNvPicPr>
          <p:nvPr/>
        </p:nvPicPr>
        <p:blipFill>
          <a:blip r:embed="rId6"/>
          <a:stretch>
            <a:fillRect/>
          </a:stretch>
        </p:blipFill>
        <p:spPr>
          <a:xfrm>
            <a:off x="3681955" y="3154580"/>
            <a:ext cx="451829" cy="621665"/>
          </a:xfrm>
          <a:prstGeom prst="rect">
            <a:avLst/>
          </a:prstGeom>
        </p:spPr>
      </p:pic>
      <p:pic>
        <p:nvPicPr>
          <p:cNvPr id="19" name="Picture 18" descr="Icon&#10;&#10;Description automatically generated">
            <a:extLst>
              <a:ext uri="{FF2B5EF4-FFF2-40B4-BE49-F238E27FC236}">
                <a16:creationId xmlns:a16="http://schemas.microsoft.com/office/drawing/2014/main" id="{C094CD9A-32A2-C6AD-C10C-1539072C15D6}"/>
              </a:ext>
            </a:extLst>
          </p:cNvPr>
          <p:cNvPicPr>
            <a:picLocks noChangeAspect="1"/>
          </p:cNvPicPr>
          <p:nvPr/>
        </p:nvPicPr>
        <p:blipFill>
          <a:blip r:embed="rId7"/>
          <a:stretch>
            <a:fillRect/>
          </a:stretch>
        </p:blipFill>
        <p:spPr>
          <a:xfrm>
            <a:off x="3655899" y="3926006"/>
            <a:ext cx="505593" cy="695498"/>
          </a:xfrm>
          <a:prstGeom prst="rect">
            <a:avLst/>
          </a:prstGeom>
        </p:spPr>
      </p:pic>
      <p:pic>
        <p:nvPicPr>
          <p:cNvPr id="28" name="Picture 27" descr="Icon&#10;&#10;Description automatically generated">
            <a:extLst>
              <a:ext uri="{FF2B5EF4-FFF2-40B4-BE49-F238E27FC236}">
                <a16:creationId xmlns:a16="http://schemas.microsoft.com/office/drawing/2014/main" id="{173D185E-41AC-A488-12F0-6F458E236421}"/>
              </a:ext>
            </a:extLst>
          </p:cNvPr>
          <p:cNvPicPr>
            <a:picLocks noChangeAspect="1"/>
          </p:cNvPicPr>
          <p:nvPr/>
        </p:nvPicPr>
        <p:blipFill>
          <a:blip r:embed="rId6"/>
          <a:stretch>
            <a:fillRect/>
          </a:stretch>
        </p:blipFill>
        <p:spPr>
          <a:xfrm>
            <a:off x="9043303" y="3225239"/>
            <a:ext cx="451829" cy="621665"/>
          </a:xfrm>
          <a:prstGeom prst="rect">
            <a:avLst/>
          </a:prstGeom>
        </p:spPr>
      </p:pic>
      <p:pic>
        <p:nvPicPr>
          <p:cNvPr id="29" name="Picture 28" descr="Logo&#10;&#10;Description automatically generated with medium confidence">
            <a:extLst>
              <a:ext uri="{FF2B5EF4-FFF2-40B4-BE49-F238E27FC236}">
                <a16:creationId xmlns:a16="http://schemas.microsoft.com/office/drawing/2014/main" id="{DAE5997A-6335-A674-DD5F-6C3480538E23}"/>
              </a:ext>
            </a:extLst>
          </p:cNvPr>
          <p:cNvPicPr>
            <a:picLocks noChangeAspect="1"/>
          </p:cNvPicPr>
          <p:nvPr/>
        </p:nvPicPr>
        <p:blipFill>
          <a:blip r:embed="rId5"/>
          <a:stretch>
            <a:fillRect/>
          </a:stretch>
        </p:blipFill>
        <p:spPr>
          <a:xfrm>
            <a:off x="9066221" y="2509417"/>
            <a:ext cx="401301" cy="553374"/>
          </a:xfrm>
          <a:prstGeom prst="rect">
            <a:avLst/>
          </a:prstGeom>
        </p:spPr>
      </p:pic>
      <p:pic>
        <p:nvPicPr>
          <p:cNvPr id="30" name="Picture 29" descr="Icon&#10;&#10;Description automatically generated with low confidence">
            <a:extLst>
              <a:ext uri="{FF2B5EF4-FFF2-40B4-BE49-F238E27FC236}">
                <a16:creationId xmlns:a16="http://schemas.microsoft.com/office/drawing/2014/main" id="{7DDF0824-9437-DBE7-B0F5-931B58829807}"/>
              </a:ext>
            </a:extLst>
          </p:cNvPr>
          <p:cNvPicPr>
            <a:picLocks noChangeAspect="1"/>
          </p:cNvPicPr>
          <p:nvPr/>
        </p:nvPicPr>
        <p:blipFill>
          <a:blip r:embed="rId3"/>
          <a:stretch>
            <a:fillRect/>
          </a:stretch>
        </p:blipFill>
        <p:spPr>
          <a:xfrm>
            <a:off x="9081613" y="1739407"/>
            <a:ext cx="351909" cy="488275"/>
          </a:xfrm>
          <a:prstGeom prst="rect">
            <a:avLst/>
          </a:prstGeom>
        </p:spPr>
      </p:pic>
    </p:spTree>
    <p:extLst>
      <p:ext uri="{BB962C8B-B14F-4D97-AF65-F5344CB8AC3E}">
        <p14:creationId xmlns:p14="http://schemas.microsoft.com/office/powerpoint/2010/main" val="354809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wipe(up)">
                                      <p:cBhvr>
                                        <p:cTn id="7" dur="500"/>
                                        <p:tgtEl>
                                          <p:spTgt spid="1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9" presetClass="entr" presetSubtype="0"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dissolve">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00078 -0.00023 L -0.00039 0.11343 " pathEditMode="relative" rAng="0" ptsTypes="AA">
                                      <p:cBhvr>
                                        <p:cTn id="18" dur="2000" fill="hold"/>
                                        <p:tgtEl>
                                          <p:spTgt spid="5"/>
                                        </p:tgtEl>
                                        <p:attrNameLst>
                                          <p:attrName>ppt_x</p:attrName>
                                          <p:attrName>ppt_y</p:attrName>
                                        </p:attrNameLst>
                                      </p:cBhvr>
                                      <p:rCtr x="-65" y="5671"/>
                                    </p:animMotion>
                                  </p:childTnLst>
                                </p:cTn>
                              </p:par>
                              <p:par>
                                <p:cTn id="19" presetID="9" presetClass="exit" presetSubtype="0" fill="hold" nodeType="withEffect">
                                  <p:stCondLst>
                                    <p:cond delay="0"/>
                                  </p:stCondLst>
                                  <p:childTnLst>
                                    <p:animEffect transition="out" filter="dissolve">
                                      <p:cBhvr>
                                        <p:cTn id="20" dur="500"/>
                                        <p:tgtEl>
                                          <p:spTgt spid="21"/>
                                        </p:tgtEl>
                                      </p:cBhvr>
                                    </p:animEffect>
                                    <p:set>
                                      <p:cBhvr>
                                        <p:cTn id="21" dur="1" fill="hold">
                                          <p:stCondLst>
                                            <p:cond delay="499"/>
                                          </p:stCondLst>
                                        </p:cTn>
                                        <p:tgtEl>
                                          <p:spTgt spid="21"/>
                                        </p:tgtEl>
                                        <p:attrNameLst>
                                          <p:attrName>style.visibility</p:attrName>
                                        </p:attrNameLst>
                                      </p:cBhvr>
                                      <p:to>
                                        <p:strVal val="hidden"/>
                                      </p:to>
                                    </p:set>
                                  </p:childTnLst>
                                </p:cTn>
                              </p:par>
                            </p:childTnLst>
                          </p:cTn>
                        </p:par>
                        <p:par>
                          <p:cTn id="22" fill="hold">
                            <p:stCondLst>
                              <p:cond delay="2000"/>
                            </p:stCondLst>
                            <p:childTnLst>
                              <p:par>
                                <p:cTn id="23" presetID="16" presetClass="entr" presetSubtype="26"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arn(inHorizontal)">
                                      <p:cBhvr>
                                        <p:cTn id="25" dur="500"/>
                                        <p:tgtEl>
                                          <p:spTgt spid="20"/>
                                        </p:tgtEl>
                                      </p:cBhvr>
                                    </p:animEffect>
                                  </p:childTnLst>
                                </p:cTn>
                              </p:par>
                            </p:childTnLst>
                          </p:cTn>
                        </p:par>
                        <p:par>
                          <p:cTn id="26" fill="hold">
                            <p:stCondLst>
                              <p:cond delay="2500"/>
                            </p:stCondLst>
                            <p:childTnLst>
                              <p:par>
                                <p:cTn id="27" presetID="1" presetClass="exit" presetSubtype="0" fill="hold" nodeType="afterEffect">
                                  <p:stCondLst>
                                    <p:cond delay="0"/>
                                  </p:stCondLst>
                                  <p:childTnLst>
                                    <p:set>
                                      <p:cBhvr>
                                        <p:cTn id="28" dur="1" fill="hold">
                                          <p:stCondLst>
                                            <p:cond delay="0"/>
                                          </p:stCondLst>
                                        </p:cTn>
                                        <p:tgtEl>
                                          <p:spTgt spid="5"/>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dissolve">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0" presetClass="path" presetSubtype="0" accel="50000" decel="50000" fill="hold" nodeType="clickEffect">
                                  <p:stCondLst>
                                    <p:cond delay="0"/>
                                  </p:stCondLst>
                                  <p:childTnLst>
                                    <p:animMotion origin="layout" path="M -2.29167E-6 1.48148E-6 L -0.00026 0.11342 " pathEditMode="relative" rAng="0" ptsTypes="AA">
                                      <p:cBhvr>
                                        <p:cTn id="35" dur="2000" fill="hold"/>
                                        <p:tgtEl>
                                          <p:spTgt spid="20"/>
                                        </p:tgtEl>
                                        <p:attrNameLst>
                                          <p:attrName>ppt_x</p:attrName>
                                          <p:attrName>ppt_y</p:attrName>
                                        </p:attrNameLst>
                                      </p:cBhvr>
                                      <p:rCtr x="-13" y="5671"/>
                                    </p:animMotion>
                                  </p:childTnLst>
                                </p:cTn>
                              </p:par>
                              <p:par>
                                <p:cTn id="36" presetID="9" presetClass="exit" presetSubtype="0" fill="hold" nodeType="withEffect">
                                  <p:stCondLst>
                                    <p:cond delay="0"/>
                                  </p:stCondLst>
                                  <p:childTnLst>
                                    <p:animEffect transition="out" filter="dissolve">
                                      <p:cBhvr>
                                        <p:cTn id="37" dur="500"/>
                                        <p:tgtEl>
                                          <p:spTgt spid="22"/>
                                        </p:tgtEl>
                                      </p:cBhvr>
                                    </p:animEffect>
                                    <p:set>
                                      <p:cBhvr>
                                        <p:cTn id="38" dur="1" fill="hold">
                                          <p:stCondLst>
                                            <p:cond delay="499"/>
                                          </p:stCondLst>
                                        </p:cTn>
                                        <p:tgtEl>
                                          <p:spTgt spid="22"/>
                                        </p:tgtEl>
                                        <p:attrNameLst>
                                          <p:attrName>style.visibility</p:attrName>
                                        </p:attrNameLst>
                                      </p:cBhvr>
                                      <p:to>
                                        <p:strVal val="hidden"/>
                                      </p:to>
                                    </p:set>
                                  </p:childTnLst>
                                </p:cTn>
                              </p:par>
                            </p:childTnLst>
                          </p:cTn>
                        </p:par>
                        <p:par>
                          <p:cTn id="39" fill="hold">
                            <p:stCondLst>
                              <p:cond delay="2000"/>
                            </p:stCondLst>
                            <p:childTnLst>
                              <p:par>
                                <p:cTn id="40" presetID="16" presetClass="entr" presetSubtype="26"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barn(inHorizontal)">
                                      <p:cBhvr>
                                        <p:cTn id="42" dur="500"/>
                                        <p:tgtEl>
                                          <p:spTgt spid="18"/>
                                        </p:tgtEl>
                                      </p:cBhvr>
                                    </p:animEffect>
                                  </p:childTnLst>
                                </p:cTn>
                              </p:par>
                            </p:childTnLst>
                          </p:cTn>
                        </p:par>
                        <p:par>
                          <p:cTn id="43" fill="hold">
                            <p:stCondLst>
                              <p:cond delay="2500"/>
                            </p:stCondLst>
                            <p:childTnLst>
                              <p:par>
                                <p:cTn id="44" presetID="1" presetClass="exit" presetSubtype="0" fill="hold" nodeType="afterEffect">
                                  <p:stCondLst>
                                    <p:cond delay="0"/>
                                  </p:stCondLst>
                                  <p:childTnLst>
                                    <p:set>
                                      <p:cBhvr>
                                        <p:cTn id="45" dur="1" fill="hold">
                                          <p:stCondLst>
                                            <p:cond delay="0"/>
                                          </p:stCondLst>
                                        </p:cTn>
                                        <p:tgtEl>
                                          <p:spTgt spid="20"/>
                                        </p:tgtEl>
                                        <p:attrNameLst>
                                          <p:attrName>style.visibility</p:attrName>
                                        </p:attrNameLst>
                                      </p:cBhvr>
                                      <p:to>
                                        <p:strVal val="hidden"/>
                                      </p:to>
                                    </p:set>
                                  </p:childTnLst>
                                </p:cTn>
                              </p:par>
                              <p:par>
                                <p:cTn id="46" presetID="9" presetClass="entr" presetSubtype="0"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dissolve">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nodeType="clickEffect">
                                  <p:stCondLst>
                                    <p:cond delay="0"/>
                                  </p:stCondLst>
                                  <p:childTnLst>
                                    <p:animMotion origin="layout" path="M 0.00013 0.00857 L 0.00013 0.12014 " pathEditMode="relative" rAng="0" ptsTypes="AA">
                                      <p:cBhvr>
                                        <p:cTn id="52" dur="2000" fill="hold"/>
                                        <p:tgtEl>
                                          <p:spTgt spid="18"/>
                                        </p:tgtEl>
                                        <p:attrNameLst>
                                          <p:attrName>ppt_x</p:attrName>
                                          <p:attrName>ppt_y</p:attrName>
                                        </p:attrNameLst>
                                      </p:cBhvr>
                                      <p:rCtr x="0" y="5579"/>
                                    </p:animMotion>
                                  </p:childTnLst>
                                </p:cTn>
                              </p:par>
                              <p:par>
                                <p:cTn id="53" presetID="9" presetClass="exit" presetSubtype="0" fill="hold" nodeType="withEffect">
                                  <p:stCondLst>
                                    <p:cond delay="0"/>
                                  </p:stCondLst>
                                  <p:childTnLst>
                                    <p:animEffect transition="out" filter="dissolve">
                                      <p:cBhvr>
                                        <p:cTn id="54" dur="500"/>
                                        <p:tgtEl>
                                          <p:spTgt spid="23"/>
                                        </p:tgtEl>
                                      </p:cBhvr>
                                    </p:animEffect>
                                    <p:set>
                                      <p:cBhvr>
                                        <p:cTn id="55" dur="1" fill="hold">
                                          <p:stCondLst>
                                            <p:cond delay="499"/>
                                          </p:stCondLst>
                                        </p:cTn>
                                        <p:tgtEl>
                                          <p:spTgt spid="23"/>
                                        </p:tgtEl>
                                        <p:attrNameLst>
                                          <p:attrName>style.visibility</p:attrName>
                                        </p:attrNameLst>
                                      </p:cBhvr>
                                      <p:to>
                                        <p:strVal val="hidden"/>
                                      </p:to>
                                    </p:set>
                                  </p:childTnLst>
                                </p:cTn>
                              </p:par>
                            </p:childTnLst>
                          </p:cTn>
                        </p:par>
                        <p:par>
                          <p:cTn id="56" fill="hold">
                            <p:stCondLst>
                              <p:cond delay="2000"/>
                            </p:stCondLst>
                            <p:childTnLst>
                              <p:par>
                                <p:cTn id="57" presetID="16" presetClass="entr" presetSubtype="26" fill="hold"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barn(inHorizontal)">
                                      <p:cBhvr>
                                        <p:cTn id="59" dur="500"/>
                                        <p:tgtEl>
                                          <p:spTgt spid="19"/>
                                        </p:tgtEl>
                                      </p:cBhvr>
                                    </p:animEffect>
                                  </p:childTnLst>
                                </p:cTn>
                              </p:par>
                            </p:childTnLst>
                          </p:cTn>
                        </p:par>
                        <p:par>
                          <p:cTn id="60" fill="hold">
                            <p:stCondLst>
                              <p:cond delay="2500"/>
                            </p:stCondLst>
                            <p:childTnLst>
                              <p:par>
                                <p:cTn id="61" presetID="1" presetClass="exit" presetSubtype="0" fill="hold" nodeType="afterEffect">
                                  <p:stCondLst>
                                    <p:cond delay="0"/>
                                  </p:stCondLst>
                                  <p:childTnLst>
                                    <p:set>
                                      <p:cBhvr>
                                        <p:cTn id="62" dur="1" fill="hold">
                                          <p:stCondLst>
                                            <p:cond delay="0"/>
                                          </p:stCondLst>
                                        </p:cTn>
                                        <p:tgtEl>
                                          <p:spTgt spid="18"/>
                                        </p:tgtEl>
                                        <p:attrNameLst>
                                          <p:attrName>style.visibility</p:attrName>
                                        </p:attrNameLst>
                                      </p:cBhvr>
                                      <p:to>
                                        <p:strVal val="hidden"/>
                                      </p:to>
                                    </p:set>
                                  </p:childTnLst>
                                </p:cTn>
                              </p:par>
                              <p:par>
                                <p:cTn id="63" presetID="9" presetClass="entr" presetSubtype="0"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dissolve">
                                      <p:cBhvr>
                                        <p:cTn id="65" dur="500"/>
                                        <p:tgtEl>
                                          <p:spTgt spid="2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65"/>
                                        </p:tgtEl>
                                        <p:attrNameLst>
                                          <p:attrName>style.visibility</p:attrName>
                                        </p:attrNameLst>
                                      </p:cBhvr>
                                      <p:to>
                                        <p:strVal val="visible"/>
                                      </p:to>
                                    </p:set>
                                    <p:animEffect transition="in" filter="wipe(left)">
                                      <p:cBhvr>
                                        <p:cTn id="70" dur="500"/>
                                        <p:tgtEl>
                                          <p:spTgt spid="165"/>
                                        </p:tgtEl>
                                      </p:cBhvr>
                                    </p:animEffect>
                                  </p:childTnLst>
                                </p:cTn>
                              </p:par>
                            </p:childTnLst>
                          </p:cTn>
                        </p:par>
                        <p:par>
                          <p:cTn id="71" fill="hold">
                            <p:stCondLst>
                              <p:cond delay="500"/>
                            </p:stCondLst>
                            <p:childTnLst>
                              <p:par>
                                <p:cTn id="72" presetID="22" presetClass="entr" presetSubtype="4" fill="hold" nodeType="after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wipe(down)">
                                      <p:cBhvr>
                                        <p:cTn id="74" dur="500"/>
                                        <p:tgtEl>
                                          <p:spTgt spid="9"/>
                                        </p:tgtEl>
                                      </p:cBhvr>
                                    </p:animEffect>
                                  </p:childTnLst>
                                </p:cTn>
                              </p:par>
                              <p:par>
                                <p:cTn id="75" presetID="9" presetClass="exit" presetSubtype="0" fill="hold" nodeType="withEffect">
                                  <p:stCondLst>
                                    <p:cond delay="0"/>
                                  </p:stCondLst>
                                  <p:childTnLst>
                                    <p:animEffect transition="out" filter="dissolve">
                                      <p:cBhvr>
                                        <p:cTn id="76" dur="500"/>
                                        <p:tgtEl>
                                          <p:spTgt spid="27"/>
                                        </p:tgtEl>
                                      </p:cBhvr>
                                    </p:animEffect>
                                    <p:set>
                                      <p:cBhvr>
                                        <p:cTn id="77" dur="1" fill="hold">
                                          <p:stCondLst>
                                            <p:cond delay="499"/>
                                          </p:stCondLst>
                                        </p:cTn>
                                        <p:tgtEl>
                                          <p:spTgt spid="27"/>
                                        </p:tgtEl>
                                        <p:attrNameLst>
                                          <p:attrName>style.visibility</p:attrName>
                                        </p:attrNameLst>
                                      </p:cBhvr>
                                      <p:to>
                                        <p:strVal val="hidden"/>
                                      </p:to>
                                    </p:set>
                                  </p:childTnLst>
                                </p:cTn>
                              </p:par>
                              <p:par>
                                <p:cTn id="78" presetID="0" presetClass="path" presetSubtype="0" accel="50000" decel="50000" fill="hold" nodeType="withEffect">
                                  <p:stCondLst>
                                    <p:cond delay="0"/>
                                  </p:stCondLst>
                                  <p:childTnLst>
                                    <p:animMotion origin="layout" path="M 0.00013 0.05416 L 0.05183 0.11296 L 0.30365 0.11296 L 0.43998 0.00324 " pathEditMode="relative" rAng="0" ptsTypes="AAAA">
                                      <p:cBhvr>
                                        <p:cTn id="79" dur="2000" fill="hold"/>
                                        <p:tgtEl>
                                          <p:spTgt spid="19"/>
                                        </p:tgtEl>
                                        <p:attrNameLst>
                                          <p:attrName>ppt_x</p:attrName>
                                          <p:attrName>ppt_y</p:attrName>
                                        </p:attrNameLst>
                                      </p:cBhvr>
                                      <p:rCtr x="21992" y="394"/>
                                    </p:animMotion>
                                  </p:childTnLst>
                                </p:cTn>
                              </p:par>
                            </p:childTnLst>
                          </p:cTn>
                        </p:par>
                        <p:par>
                          <p:cTn id="80" fill="hold">
                            <p:stCondLst>
                              <p:cond delay="2500"/>
                            </p:stCondLst>
                            <p:childTnLst>
                              <p:par>
                                <p:cTn id="81" presetID="9" presetClass="entr" presetSubtype="0" fill="hold"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dissolve">
                                      <p:cBhvr>
                                        <p:cTn id="83" dur="500"/>
                                        <p:tgtEl>
                                          <p:spTgt spid="28"/>
                                        </p:tgtEl>
                                      </p:cBhvr>
                                    </p:animEffect>
                                  </p:childTnLst>
                                </p:cTn>
                              </p:par>
                            </p:childTnLst>
                          </p:cTn>
                        </p:par>
                        <p:par>
                          <p:cTn id="84" fill="hold">
                            <p:stCondLst>
                              <p:cond delay="3000"/>
                            </p:stCondLst>
                            <p:childTnLst>
                              <p:par>
                                <p:cTn id="85" presetID="9" presetClass="entr" presetSubtype="0" fill="hold"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dissolve">
                                      <p:cBhvr>
                                        <p:cTn id="87" dur="500"/>
                                        <p:tgtEl>
                                          <p:spTgt spid="29"/>
                                        </p:tgtEl>
                                      </p:cBhvr>
                                    </p:animEffect>
                                  </p:childTnLst>
                                </p:cTn>
                              </p:par>
                            </p:childTnLst>
                          </p:cTn>
                        </p:par>
                        <p:par>
                          <p:cTn id="88" fill="hold">
                            <p:stCondLst>
                              <p:cond delay="3500"/>
                            </p:stCondLst>
                            <p:childTnLst>
                              <p:par>
                                <p:cTn id="89" presetID="9" presetClass="entr" presetSubtype="0" fill="hold" nodeType="after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dissolve">
                                      <p:cBhvr>
                                        <p:cTn id="9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6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Freeform 99">
            <a:extLst>
              <a:ext uri="{FF2B5EF4-FFF2-40B4-BE49-F238E27FC236}">
                <a16:creationId xmlns:a16="http://schemas.microsoft.com/office/drawing/2014/main" id="{3E758716-A071-4141-B9BA-7927A5BFBD94}"/>
              </a:ext>
            </a:extLst>
          </p:cNvPr>
          <p:cNvSpPr>
            <a:spLocks/>
          </p:cNvSpPr>
          <p:nvPr/>
        </p:nvSpPr>
        <p:spPr bwMode="auto">
          <a:xfrm>
            <a:off x="8197855" y="4478480"/>
            <a:ext cx="454072" cy="992421"/>
          </a:xfrm>
          <a:custGeom>
            <a:avLst/>
            <a:gdLst>
              <a:gd name="T0" fmla="*/ 2147483646 w 413"/>
              <a:gd name="T1" fmla="*/ 2147483646 h 715"/>
              <a:gd name="T2" fmla="*/ 2147483646 w 413"/>
              <a:gd name="T3" fmla="*/ 0 h 715"/>
              <a:gd name="T4" fmla="*/ 0 w 413"/>
              <a:gd name="T5" fmla="*/ 2147483646 h 715"/>
              <a:gd name="T6" fmla="*/ 2147483646 w 413"/>
              <a:gd name="T7" fmla="*/ 2147483646 h 715"/>
              <a:gd name="T8" fmla="*/ 2147483646 w 413"/>
              <a:gd name="T9" fmla="*/ 2147483646 h 715"/>
              <a:gd name="T10" fmla="*/ 0 60000 65536"/>
              <a:gd name="T11" fmla="*/ 0 60000 65536"/>
              <a:gd name="T12" fmla="*/ 0 60000 65536"/>
              <a:gd name="T13" fmla="*/ 0 60000 65536"/>
              <a:gd name="T14" fmla="*/ 0 60000 65536"/>
              <a:gd name="T15" fmla="*/ 0 w 413"/>
              <a:gd name="T16" fmla="*/ 0 h 715"/>
              <a:gd name="T17" fmla="*/ 413 w 413"/>
              <a:gd name="T18" fmla="*/ 715 h 715"/>
              <a:gd name="connsiteX0" fmla="*/ 10000 w 10000"/>
              <a:gd name="connsiteY0" fmla="*/ 7972 h 8825"/>
              <a:gd name="connsiteX1" fmla="*/ 218 w 10000"/>
              <a:gd name="connsiteY1" fmla="*/ 0 h 8825"/>
              <a:gd name="connsiteX2" fmla="*/ 0 w 10000"/>
              <a:gd name="connsiteY2" fmla="*/ 8448 h 8825"/>
              <a:gd name="connsiteX3" fmla="*/ 7224 w 10000"/>
              <a:gd name="connsiteY3" fmla="*/ 8825 h 8825"/>
              <a:gd name="connsiteX4" fmla="*/ 10000 w 10000"/>
              <a:gd name="connsiteY4" fmla="*/ 7972 h 8825"/>
              <a:gd name="connsiteX0" fmla="*/ 6901 w 7224"/>
              <a:gd name="connsiteY0" fmla="*/ 7744 h 10000"/>
              <a:gd name="connsiteX1" fmla="*/ 218 w 7224"/>
              <a:gd name="connsiteY1" fmla="*/ 0 h 10000"/>
              <a:gd name="connsiteX2" fmla="*/ 0 w 7224"/>
              <a:gd name="connsiteY2" fmla="*/ 9573 h 10000"/>
              <a:gd name="connsiteX3" fmla="*/ 7224 w 7224"/>
              <a:gd name="connsiteY3" fmla="*/ 10000 h 10000"/>
              <a:gd name="connsiteX4" fmla="*/ 6901 w 7224"/>
              <a:gd name="connsiteY4" fmla="*/ 7744 h 10000"/>
              <a:gd name="connsiteX0" fmla="*/ 9553 w 9587"/>
              <a:gd name="connsiteY0" fmla="*/ 7744 h 9750"/>
              <a:gd name="connsiteX1" fmla="*/ 302 w 9587"/>
              <a:gd name="connsiteY1" fmla="*/ 0 h 9750"/>
              <a:gd name="connsiteX2" fmla="*/ 0 w 9587"/>
              <a:gd name="connsiteY2" fmla="*/ 9573 h 9750"/>
              <a:gd name="connsiteX3" fmla="*/ 9464 w 9587"/>
              <a:gd name="connsiteY3" fmla="*/ 9750 h 9750"/>
              <a:gd name="connsiteX4" fmla="*/ 9553 w 9587"/>
              <a:gd name="connsiteY4" fmla="*/ 7744 h 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87" h="9750">
                <a:moveTo>
                  <a:pt x="9553" y="7744"/>
                </a:moveTo>
                <a:lnTo>
                  <a:pt x="302" y="0"/>
                </a:lnTo>
                <a:cubicBezTo>
                  <a:pt x="201" y="3191"/>
                  <a:pt x="101" y="6382"/>
                  <a:pt x="0" y="9573"/>
                </a:cubicBezTo>
                <a:lnTo>
                  <a:pt x="9464" y="9750"/>
                </a:lnTo>
                <a:cubicBezTo>
                  <a:pt x="9314" y="8998"/>
                  <a:pt x="9702" y="8496"/>
                  <a:pt x="9553" y="7744"/>
                </a:cubicBezTo>
                <a:close/>
              </a:path>
            </a:pathLst>
          </a:custGeom>
          <a:gradFill rotWithShape="1">
            <a:gsLst>
              <a:gs pos="0">
                <a:srgbClr val="3C6CDF"/>
              </a:gs>
              <a:gs pos="100000">
                <a:schemeClr val="bg1"/>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97" name="Group 296">
            <a:extLst>
              <a:ext uri="{FF2B5EF4-FFF2-40B4-BE49-F238E27FC236}">
                <a16:creationId xmlns:a16="http://schemas.microsoft.com/office/drawing/2014/main" id="{DBEB0F95-AE9C-DA4D-9F9E-9C6AE4A652EE}"/>
              </a:ext>
            </a:extLst>
          </p:cNvPr>
          <p:cNvGrpSpPr/>
          <p:nvPr/>
        </p:nvGrpSpPr>
        <p:grpSpPr>
          <a:xfrm>
            <a:off x="8637066" y="5115960"/>
            <a:ext cx="958850" cy="476251"/>
            <a:chOff x="7493876" y="2774731"/>
            <a:chExt cx="1481958" cy="894622"/>
          </a:xfrm>
        </p:grpSpPr>
        <p:sp>
          <p:nvSpPr>
            <p:cNvPr id="298" name="Freeform 297">
              <a:extLst>
                <a:ext uri="{FF2B5EF4-FFF2-40B4-BE49-F238E27FC236}">
                  <a16:creationId xmlns:a16="http://schemas.microsoft.com/office/drawing/2014/main" id="{6025F28A-8766-8949-96E6-DD0BD882AB2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99" name="Oval 298">
              <a:extLst>
                <a:ext uri="{FF2B5EF4-FFF2-40B4-BE49-F238E27FC236}">
                  <a16:creationId xmlns:a16="http://schemas.microsoft.com/office/drawing/2014/main" id="{DFA4B720-1D85-4E4A-A3DF-4E2D8BCABCA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00" name="Group 299">
              <a:extLst>
                <a:ext uri="{FF2B5EF4-FFF2-40B4-BE49-F238E27FC236}">
                  <a16:creationId xmlns:a16="http://schemas.microsoft.com/office/drawing/2014/main" id="{DAD2409F-AAE1-4A47-A41C-4F8FC3073E02}"/>
                </a:ext>
              </a:extLst>
            </p:cNvPr>
            <p:cNvGrpSpPr/>
            <p:nvPr/>
          </p:nvGrpSpPr>
          <p:grpSpPr>
            <a:xfrm>
              <a:off x="7713663" y="2848339"/>
              <a:ext cx="1042107" cy="425543"/>
              <a:chOff x="7786941" y="2884917"/>
              <a:chExt cx="897649" cy="353919"/>
            </a:xfrm>
          </p:grpSpPr>
          <p:sp>
            <p:nvSpPr>
              <p:cNvPr id="301" name="Freeform 300">
                <a:extLst>
                  <a:ext uri="{FF2B5EF4-FFF2-40B4-BE49-F238E27FC236}">
                    <a16:creationId xmlns:a16="http://schemas.microsoft.com/office/drawing/2014/main" id="{C10106D6-70AD-294D-966C-B6530FB2C38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2" name="Freeform 301">
                <a:extLst>
                  <a:ext uri="{FF2B5EF4-FFF2-40B4-BE49-F238E27FC236}">
                    <a16:creationId xmlns:a16="http://schemas.microsoft.com/office/drawing/2014/main" id="{03C28B18-54E7-EB4E-A70A-2F3A019FD15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3" name="Freeform 302">
                <a:extLst>
                  <a:ext uri="{FF2B5EF4-FFF2-40B4-BE49-F238E27FC236}">
                    <a16:creationId xmlns:a16="http://schemas.microsoft.com/office/drawing/2014/main" id="{5090762B-1155-2347-B6D2-D77A21D7447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4" name="Freeform 303">
                <a:extLst>
                  <a:ext uri="{FF2B5EF4-FFF2-40B4-BE49-F238E27FC236}">
                    <a16:creationId xmlns:a16="http://schemas.microsoft.com/office/drawing/2014/main" id="{F0881117-1317-CD49-B4BD-8B8A1E6EB27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32" name="Rectangle 90">
            <a:extLst>
              <a:ext uri="{FF2B5EF4-FFF2-40B4-BE49-F238E27FC236}">
                <a16:creationId xmlns:a16="http://schemas.microsoft.com/office/drawing/2014/main" id="{990C22D1-7679-CB44-8984-10C1D99DCC51}"/>
              </a:ext>
            </a:extLst>
          </p:cNvPr>
          <p:cNvSpPr>
            <a:spLocks noChangeArrowheads="1"/>
          </p:cNvSpPr>
          <p:nvPr/>
        </p:nvSpPr>
        <p:spPr bwMode="auto">
          <a:xfrm>
            <a:off x="6916745" y="4489446"/>
            <a:ext cx="1273175" cy="946150"/>
          </a:xfrm>
          <a:prstGeom prst="rect">
            <a:avLst/>
          </a:prstGeom>
          <a:solidFill>
            <a:schemeClr val="bg1"/>
          </a:solidFill>
          <a:ln w="28575">
            <a:solidFill>
              <a:schemeClr val="tx1"/>
            </a:solidFill>
            <a:miter lim="800000"/>
            <a:headEnd/>
            <a:tailEnd/>
          </a:ln>
          <a:effectLst>
            <a:outerShdw blurRad="127000" dist="38100" dir="18900000" sx="103000" sy="103000" algn="bl" rotWithShape="0">
              <a:prstClr val="black">
                <a:alpha val="40000"/>
              </a:prstClr>
            </a:outerShdw>
          </a:effec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34" name="Text Box 92">
            <a:extLst>
              <a:ext uri="{FF2B5EF4-FFF2-40B4-BE49-F238E27FC236}">
                <a16:creationId xmlns:a16="http://schemas.microsoft.com/office/drawing/2014/main" id="{1CB4056D-0AB4-094A-9E8C-7C63E13B1C00}"/>
              </a:ext>
            </a:extLst>
          </p:cNvPr>
          <p:cNvSpPr txBox="1">
            <a:spLocks noChangeArrowheads="1"/>
          </p:cNvSpPr>
          <p:nvPr/>
        </p:nvSpPr>
        <p:spPr bwMode="auto">
          <a:xfrm>
            <a:off x="6873882" y="4456108"/>
            <a:ext cx="1317625"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1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network</a:t>
            </a:r>
          </a:p>
          <a:p>
            <a:pPr marL="0" marR="0" lvl="0" indent="0" algn="ctr" defTabSz="914400" rtl="0" eaLnBrk="1" fontAlgn="auto" latinLnBrk="0" hangingPunct="1">
              <a:lnSpc>
                <a:spcPct val="11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link</a:t>
            </a:r>
          </a:p>
          <a:p>
            <a:pPr marL="0" marR="0" lvl="0" indent="0" algn="ctr" defTabSz="914400" rtl="0" eaLnBrk="1" fontAlgn="auto" latinLnBrk="0" hangingPunct="1">
              <a:lnSpc>
                <a:spcPct val="11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physical</a:t>
            </a:r>
          </a:p>
        </p:txBody>
      </p:sp>
      <p:sp>
        <p:nvSpPr>
          <p:cNvPr id="144" name="Rectangle 24">
            <a:extLst>
              <a:ext uri="{FF2B5EF4-FFF2-40B4-BE49-F238E27FC236}">
                <a16:creationId xmlns:a16="http://schemas.microsoft.com/office/drawing/2014/main" id="{99237050-2EC8-FD44-B771-4FF0EAEABF5E}"/>
              </a:ext>
            </a:extLst>
          </p:cNvPr>
          <p:cNvSpPr>
            <a:spLocks noChangeArrowheads="1"/>
          </p:cNvSpPr>
          <p:nvPr/>
        </p:nvSpPr>
        <p:spPr bwMode="auto">
          <a:xfrm>
            <a:off x="2886137" y="4865756"/>
            <a:ext cx="1273175" cy="1536700"/>
          </a:xfrm>
          <a:prstGeom prst="rect">
            <a:avLst/>
          </a:prstGeom>
          <a:solidFill>
            <a:schemeClr val="bg1"/>
          </a:solidFill>
          <a:ln w="28575">
            <a:solidFill>
              <a:schemeClr val="tx1"/>
            </a:solidFill>
            <a:miter lim="800000"/>
            <a:headEnd/>
            <a:tailEnd/>
          </a:ln>
          <a:effectLst>
            <a:outerShdw blurRad="76200" dist="38100" dir="18900000" sx="101000" sy="101000" algn="bl" rotWithShape="0">
              <a:prstClr val="black">
                <a:alpha val="40000"/>
              </a:prstClr>
            </a:outerShdw>
          </a:effec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45" name="Text Box 26">
            <a:extLst>
              <a:ext uri="{FF2B5EF4-FFF2-40B4-BE49-F238E27FC236}">
                <a16:creationId xmlns:a16="http://schemas.microsoft.com/office/drawing/2014/main" id="{BA4F849D-1AD2-9F4B-A8A6-5D9737C832B4}"/>
              </a:ext>
            </a:extLst>
          </p:cNvPr>
          <p:cNvSpPr txBox="1">
            <a:spLocks noChangeArrowheads="1"/>
          </p:cNvSpPr>
          <p:nvPr/>
        </p:nvSpPr>
        <p:spPr bwMode="auto">
          <a:xfrm>
            <a:off x="2832765" y="4821907"/>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1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application</a:t>
            </a:r>
          </a:p>
          <a:p>
            <a:pPr marL="0" marR="0" lvl="0" indent="0" algn="ctr" defTabSz="914400" rtl="0" eaLnBrk="1" fontAlgn="auto" latinLnBrk="0" hangingPunct="1">
              <a:lnSpc>
                <a:spcPct val="11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transport</a:t>
            </a:r>
          </a:p>
          <a:p>
            <a:pPr marL="0" marR="0" lvl="0" indent="0" algn="ctr" defTabSz="914400" rtl="0" eaLnBrk="1" fontAlgn="auto" latinLnBrk="0" hangingPunct="1">
              <a:lnSpc>
                <a:spcPct val="11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network</a:t>
            </a:r>
          </a:p>
          <a:p>
            <a:pPr marL="0" marR="0" lvl="0" indent="0" algn="ctr" defTabSz="914400" rtl="0" eaLnBrk="1" fontAlgn="auto" latinLnBrk="0" hangingPunct="1">
              <a:lnSpc>
                <a:spcPct val="11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link</a:t>
            </a:r>
          </a:p>
          <a:p>
            <a:pPr marL="0" marR="0" lvl="0" indent="0" algn="ctr" defTabSz="914400" rtl="0" eaLnBrk="1" fontAlgn="auto" latinLnBrk="0" hangingPunct="1">
              <a:lnSpc>
                <a:spcPct val="11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physical</a:t>
            </a:r>
          </a:p>
        </p:txBody>
      </p:sp>
      <p:sp>
        <p:nvSpPr>
          <p:cNvPr id="146" name="Line 25">
            <a:extLst>
              <a:ext uri="{FF2B5EF4-FFF2-40B4-BE49-F238E27FC236}">
                <a16:creationId xmlns:a16="http://schemas.microsoft.com/office/drawing/2014/main" id="{A3F12762-BE2E-E244-ADD0-3F754C8AA53F}"/>
              </a:ext>
            </a:extLst>
          </p:cNvPr>
          <p:cNvSpPr>
            <a:spLocks noChangeShapeType="1"/>
          </p:cNvSpPr>
          <p:nvPr/>
        </p:nvSpPr>
        <p:spPr bwMode="auto">
          <a:xfrm>
            <a:off x="2886136" y="5183257"/>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7" name="Line 27">
            <a:extLst>
              <a:ext uri="{FF2B5EF4-FFF2-40B4-BE49-F238E27FC236}">
                <a16:creationId xmlns:a16="http://schemas.microsoft.com/office/drawing/2014/main" id="{D9CB41BB-F2D8-B74D-BA63-C9D69DF8D2F9}"/>
              </a:ext>
            </a:extLst>
          </p:cNvPr>
          <p:cNvSpPr>
            <a:spLocks noChangeShapeType="1"/>
          </p:cNvSpPr>
          <p:nvPr/>
        </p:nvSpPr>
        <p:spPr bwMode="auto">
          <a:xfrm>
            <a:off x="2894074" y="5503932"/>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8" name="Line 28">
            <a:extLst>
              <a:ext uri="{FF2B5EF4-FFF2-40B4-BE49-F238E27FC236}">
                <a16:creationId xmlns:a16="http://schemas.microsoft.com/office/drawing/2014/main" id="{383571D9-51C3-9042-A891-980960CA3F40}"/>
              </a:ext>
            </a:extLst>
          </p:cNvPr>
          <p:cNvSpPr>
            <a:spLocks noChangeShapeType="1"/>
          </p:cNvSpPr>
          <p:nvPr/>
        </p:nvSpPr>
        <p:spPr bwMode="auto">
          <a:xfrm>
            <a:off x="2898836" y="5784919"/>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9" name="Line 29">
            <a:extLst>
              <a:ext uri="{FF2B5EF4-FFF2-40B4-BE49-F238E27FC236}">
                <a16:creationId xmlns:a16="http://schemas.microsoft.com/office/drawing/2014/main" id="{C49F8A27-7F5E-A74A-87FC-4C156780CED4}"/>
              </a:ext>
            </a:extLst>
          </p:cNvPr>
          <p:cNvSpPr>
            <a:spLocks noChangeShapeType="1"/>
          </p:cNvSpPr>
          <p:nvPr/>
        </p:nvSpPr>
        <p:spPr bwMode="auto">
          <a:xfrm>
            <a:off x="2898836" y="606114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9" name="Rectangle 24">
            <a:extLst>
              <a:ext uri="{FF2B5EF4-FFF2-40B4-BE49-F238E27FC236}">
                <a16:creationId xmlns:a16="http://schemas.microsoft.com/office/drawing/2014/main" id="{7EA1E797-77D1-3E4E-BE7E-ACEB5C9FC9FA}"/>
              </a:ext>
            </a:extLst>
          </p:cNvPr>
          <p:cNvSpPr>
            <a:spLocks noChangeArrowheads="1"/>
          </p:cNvSpPr>
          <p:nvPr/>
        </p:nvSpPr>
        <p:spPr bwMode="auto">
          <a:xfrm>
            <a:off x="3816357" y="985833"/>
            <a:ext cx="1273175" cy="1536700"/>
          </a:xfrm>
          <a:prstGeom prst="rect">
            <a:avLst/>
          </a:prstGeom>
          <a:solidFill>
            <a:schemeClr val="bg1"/>
          </a:solidFill>
          <a:ln w="28575">
            <a:solidFill>
              <a:schemeClr val="tx1"/>
            </a:solidFill>
            <a:miter lim="800000"/>
            <a:headEnd/>
            <a:tailEnd/>
          </a:ln>
          <a:effectLst>
            <a:outerShdw blurRad="76200" dist="38100" dir="18900000" sx="101000" sy="101000" algn="bl" rotWithShape="0">
              <a:prstClr val="black">
                <a:alpha val="40000"/>
              </a:prstClr>
            </a:outerShdw>
          </a:effec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1" name="Text Box 26">
            <a:extLst>
              <a:ext uri="{FF2B5EF4-FFF2-40B4-BE49-F238E27FC236}">
                <a16:creationId xmlns:a16="http://schemas.microsoft.com/office/drawing/2014/main" id="{955E0381-1B0E-544A-A7DD-37ADCBB63FC5}"/>
              </a:ext>
            </a:extLst>
          </p:cNvPr>
          <p:cNvSpPr txBox="1">
            <a:spLocks noChangeArrowheads="1"/>
          </p:cNvSpPr>
          <p:nvPr/>
        </p:nvSpPr>
        <p:spPr bwMode="auto">
          <a:xfrm>
            <a:off x="3762985" y="941984"/>
            <a:ext cx="13176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1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application</a:t>
            </a:r>
          </a:p>
          <a:p>
            <a:pPr marL="0" marR="0" lvl="0" indent="0" algn="ctr" defTabSz="914400" rtl="0" eaLnBrk="1" fontAlgn="auto" latinLnBrk="0" hangingPunct="1">
              <a:lnSpc>
                <a:spcPct val="11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transport</a:t>
            </a:r>
          </a:p>
          <a:p>
            <a:pPr marL="0" marR="0" lvl="0" indent="0" algn="ctr" defTabSz="914400" rtl="0" eaLnBrk="1" fontAlgn="auto" latinLnBrk="0" hangingPunct="1">
              <a:lnSpc>
                <a:spcPct val="11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network</a:t>
            </a:r>
          </a:p>
          <a:p>
            <a:pPr marL="0" marR="0" lvl="0" indent="0" algn="ctr" defTabSz="914400" rtl="0" eaLnBrk="1" fontAlgn="auto" latinLnBrk="0" hangingPunct="1">
              <a:lnSpc>
                <a:spcPct val="11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link</a:t>
            </a:r>
          </a:p>
          <a:p>
            <a:pPr marL="0" marR="0" lvl="0" indent="0" algn="ctr" defTabSz="914400" rtl="0" eaLnBrk="1" fontAlgn="auto" latinLnBrk="0" hangingPunct="1">
              <a:lnSpc>
                <a:spcPct val="11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physical</a:t>
            </a:r>
          </a:p>
        </p:txBody>
      </p:sp>
      <p:sp>
        <p:nvSpPr>
          <p:cNvPr id="159" name="Freeform 3">
            <a:extLst>
              <a:ext uri="{FF2B5EF4-FFF2-40B4-BE49-F238E27FC236}">
                <a16:creationId xmlns:a16="http://schemas.microsoft.com/office/drawing/2014/main" id="{FF79401E-326D-8443-A822-64EFF7D91F62}"/>
              </a:ext>
            </a:extLst>
          </p:cNvPr>
          <p:cNvSpPr>
            <a:spLocks/>
          </p:cNvSpPr>
          <p:nvPr/>
        </p:nvSpPr>
        <p:spPr bwMode="auto">
          <a:xfrm>
            <a:off x="8317497" y="2564096"/>
            <a:ext cx="638175" cy="781777"/>
          </a:xfrm>
          <a:custGeom>
            <a:avLst/>
            <a:gdLst>
              <a:gd name="T0" fmla="*/ 2147483646 w 402"/>
              <a:gd name="T1" fmla="*/ 2147483646 h 537"/>
              <a:gd name="T2" fmla="*/ 2147483646 w 402"/>
              <a:gd name="T3" fmla="*/ 0 h 537"/>
              <a:gd name="T4" fmla="*/ 0 w 402"/>
              <a:gd name="T5" fmla="*/ 2147483646 h 537"/>
              <a:gd name="T6" fmla="*/ 2147483646 w 402"/>
              <a:gd name="T7" fmla="*/ 2147483646 h 537"/>
              <a:gd name="T8" fmla="*/ 2147483646 w 402"/>
              <a:gd name="T9" fmla="*/ 2147483646 h 537"/>
              <a:gd name="T10" fmla="*/ 0 60000 65536"/>
              <a:gd name="T11" fmla="*/ 0 60000 65536"/>
              <a:gd name="T12" fmla="*/ 0 60000 65536"/>
              <a:gd name="T13" fmla="*/ 0 60000 65536"/>
              <a:gd name="T14" fmla="*/ 0 60000 65536"/>
              <a:gd name="T15" fmla="*/ 0 w 402"/>
              <a:gd name="T16" fmla="*/ 0 h 537"/>
              <a:gd name="T17" fmla="*/ 402 w 402"/>
              <a:gd name="T18" fmla="*/ 537 h 537"/>
            </a:gdLst>
            <a:ahLst/>
            <a:cxnLst>
              <a:cxn ang="T10">
                <a:pos x="T0" y="T1"/>
              </a:cxn>
              <a:cxn ang="T11">
                <a:pos x="T2" y="T3"/>
              </a:cxn>
              <a:cxn ang="T12">
                <a:pos x="T4" y="T5"/>
              </a:cxn>
              <a:cxn ang="T13">
                <a:pos x="T6" y="T7"/>
              </a:cxn>
              <a:cxn ang="T14">
                <a:pos x="T8" y="T9"/>
              </a:cxn>
            </a:cxnLst>
            <a:rect l="T15" t="T16" r="T17" b="T18"/>
            <a:pathLst>
              <a:path w="402" h="537">
                <a:moveTo>
                  <a:pt x="402" y="363"/>
                </a:moveTo>
                <a:lnTo>
                  <a:pt x="28" y="0"/>
                </a:lnTo>
                <a:lnTo>
                  <a:pt x="0" y="470"/>
                </a:lnTo>
                <a:lnTo>
                  <a:pt x="242" y="537"/>
                </a:lnTo>
                <a:lnTo>
                  <a:pt x="402" y="363"/>
                </a:lnTo>
                <a:close/>
              </a:path>
            </a:pathLst>
          </a:custGeom>
          <a:gradFill rotWithShape="1">
            <a:gsLst>
              <a:gs pos="0">
                <a:srgbClr val="3C6CDF"/>
              </a:gs>
              <a:gs pos="100000">
                <a:schemeClr val="bg1"/>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05" name="Group 304">
            <a:extLst>
              <a:ext uri="{FF2B5EF4-FFF2-40B4-BE49-F238E27FC236}">
                <a16:creationId xmlns:a16="http://schemas.microsoft.com/office/drawing/2014/main" id="{A4E47CB1-938F-064D-AFFA-550D0F125117}"/>
              </a:ext>
            </a:extLst>
          </p:cNvPr>
          <p:cNvGrpSpPr/>
          <p:nvPr/>
        </p:nvGrpSpPr>
        <p:grpSpPr>
          <a:xfrm>
            <a:off x="8737109" y="2942202"/>
            <a:ext cx="959348" cy="478062"/>
            <a:chOff x="3668110" y="2448910"/>
            <a:chExt cx="3794234" cy="2165130"/>
          </a:xfrm>
        </p:grpSpPr>
        <p:sp>
          <p:nvSpPr>
            <p:cNvPr id="306" name="Rectangle 305">
              <a:extLst>
                <a:ext uri="{FF2B5EF4-FFF2-40B4-BE49-F238E27FC236}">
                  <a16:creationId xmlns:a16="http://schemas.microsoft.com/office/drawing/2014/main" id="{4113AFA1-3E53-2B44-844D-33D4D414E8FC}"/>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7" name="Freeform 306">
              <a:extLst>
                <a:ext uri="{FF2B5EF4-FFF2-40B4-BE49-F238E27FC236}">
                  <a16:creationId xmlns:a16="http://schemas.microsoft.com/office/drawing/2014/main" id="{6AACD184-A341-A64D-AF0A-E8273A8D120E}"/>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08" name="Group 307">
              <a:extLst>
                <a:ext uri="{FF2B5EF4-FFF2-40B4-BE49-F238E27FC236}">
                  <a16:creationId xmlns:a16="http://schemas.microsoft.com/office/drawing/2014/main" id="{397EA54E-AF9C-5E43-ABD4-420C1068CBF3}"/>
                </a:ext>
              </a:extLst>
            </p:cNvPr>
            <p:cNvGrpSpPr/>
            <p:nvPr/>
          </p:nvGrpSpPr>
          <p:grpSpPr>
            <a:xfrm>
              <a:off x="3941378" y="2603243"/>
              <a:ext cx="3202061" cy="1066110"/>
              <a:chOff x="7939341" y="3037317"/>
              <a:chExt cx="897649" cy="353919"/>
            </a:xfrm>
          </p:grpSpPr>
          <p:sp>
            <p:nvSpPr>
              <p:cNvPr id="309" name="Freeform 308">
                <a:extLst>
                  <a:ext uri="{FF2B5EF4-FFF2-40B4-BE49-F238E27FC236}">
                    <a16:creationId xmlns:a16="http://schemas.microsoft.com/office/drawing/2014/main" id="{AAA61B04-18ED-CB4C-AA56-9EE1A97FE5CD}"/>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0" name="Freeform 309">
                <a:extLst>
                  <a:ext uri="{FF2B5EF4-FFF2-40B4-BE49-F238E27FC236}">
                    <a16:creationId xmlns:a16="http://schemas.microsoft.com/office/drawing/2014/main" id="{F58AB38C-C52F-C046-8B42-AB402232C8F1}"/>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1" name="Freeform 310">
                <a:extLst>
                  <a:ext uri="{FF2B5EF4-FFF2-40B4-BE49-F238E27FC236}">
                    <a16:creationId xmlns:a16="http://schemas.microsoft.com/office/drawing/2014/main" id="{40B533FA-5B0B-F640-8203-4E6686DF616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2" name="Freeform 311">
                <a:extLst>
                  <a:ext uri="{FF2B5EF4-FFF2-40B4-BE49-F238E27FC236}">
                    <a16:creationId xmlns:a16="http://schemas.microsoft.com/office/drawing/2014/main" id="{113B733F-5182-5C46-833B-B970C649E760}"/>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6978813" y="264748"/>
            <a:ext cx="4683534" cy="1680850"/>
          </a:xfrm>
        </p:spPr>
        <p:txBody>
          <a:bodyPr>
            <a:normAutofit/>
          </a:bodyPr>
          <a:lstStyle/>
          <a:p>
            <a:r>
              <a:rPr lang="en-US" altLang="en-US" sz="4400" dirty="0">
                <a:ea typeface="ＭＳ Ｐゴシック" panose="020B0600070205080204" pitchFamily="34" charset="-128"/>
              </a:rPr>
              <a:t>Encapsulation: an end-end view</a:t>
            </a:r>
            <a:endParaRPr lang="en-US" sz="4400" dirty="0"/>
          </a:p>
        </p:txBody>
      </p:sp>
      <p:sp>
        <p:nvSpPr>
          <p:cNvPr id="175" name="Freeform 2">
            <a:extLst>
              <a:ext uri="{FF2B5EF4-FFF2-40B4-BE49-F238E27FC236}">
                <a16:creationId xmlns:a16="http://schemas.microsoft.com/office/drawing/2014/main" id="{230063FB-CBF2-814F-9B6D-159C714DB102}"/>
              </a:ext>
            </a:extLst>
          </p:cNvPr>
          <p:cNvSpPr>
            <a:spLocks/>
          </p:cNvSpPr>
          <p:nvPr/>
        </p:nvSpPr>
        <p:spPr bwMode="auto">
          <a:xfrm>
            <a:off x="5037145" y="1701796"/>
            <a:ext cx="4048125" cy="3833813"/>
          </a:xfrm>
          <a:custGeom>
            <a:avLst/>
            <a:gdLst>
              <a:gd name="T0" fmla="*/ 2147483646 w 2550"/>
              <a:gd name="T1" fmla="*/ 0 h 2415"/>
              <a:gd name="T2" fmla="*/ 2147483646 w 2550"/>
              <a:gd name="T3" fmla="*/ 0 h 2415"/>
              <a:gd name="T4" fmla="*/ 2147483646 w 2550"/>
              <a:gd name="T5" fmla="*/ 2147483646 h 2415"/>
              <a:gd name="T6" fmla="*/ 0 w 2550"/>
              <a:gd name="T7" fmla="*/ 2147483646 h 2415"/>
              <a:gd name="T8" fmla="*/ 0 60000 65536"/>
              <a:gd name="T9" fmla="*/ 0 60000 65536"/>
              <a:gd name="T10" fmla="*/ 0 60000 65536"/>
              <a:gd name="T11" fmla="*/ 0 60000 65536"/>
              <a:gd name="T12" fmla="*/ 0 w 2550"/>
              <a:gd name="T13" fmla="*/ 0 h 2415"/>
              <a:gd name="T14" fmla="*/ 2550 w 2550"/>
              <a:gd name="T15" fmla="*/ 2415 h 2415"/>
            </a:gdLst>
            <a:ahLst/>
            <a:cxnLst>
              <a:cxn ang="T8">
                <a:pos x="T0" y="T1"/>
              </a:cxn>
              <a:cxn ang="T9">
                <a:pos x="T2" y="T3"/>
              </a:cxn>
              <a:cxn ang="T10">
                <a:pos x="T4" y="T5"/>
              </a:cxn>
              <a:cxn ang="T11">
                <a:pos x="T6" y="T7"/>
              </a:cxn>
            </a:cxnLst>
            <a:rect l="T12" t="T13" r="T14" b="T15"/>
            <a:pathLst>
              <a:path w="2550" h="2415">
                <a:moveTo>
                  <a:pt x="592" y="0"/>
                </a:moveTo>
                <a:lnTo>
                  <a:pt x="2544" y="0"/>
                </a:lnTo>
                <a:lnTo>
                  <a:pt x="2550" y="2415"/>
                </a:lnTo>
                <a:lnTo>
                  <a:pt x="0" y="2415"/>
                </a:lnTo>
              </a:path>
            </a:pathLst>
          </a:custGeom>
          <a:noFill/>
          <a:ln w="9525">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6" name="Text Box 8">
            <a:extLst>
              <a:ext uri="{FF2B5EF4-FFF2-40B4-BE49-F238E27FC236}">
                <a16:creationId xmlns:a16="http://schemas.microsoft.com/office/drawing/2014/main" id="{D0A7F162-BF56-0D42-AC1A-1EA608D159F4}"/>
              </a:ext>
            </a:extLst>
          </p:cNvPr>
          <p:cNvSpPr txBox="1">
            <a:spLocks noChangeArrowheads="1"/>
          </p:cNvSpPr>
          <p:nvPr/>
        </p:nvSpPr>
        <p:spPr bwMode="auto">
          <a:xfrm>
            <a:off x="3935420" y="477833"/>
            <a:ext cx="1100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0" i="1" u="none" strike="noStrike" kern="1200" cap="none" spc="0" normalizeH="0" baseline="0" noProof="0" dirty="0">
                <a:ln>
                  <a:noFill/>
                </a:ln>
                <a:solidFill>
                  <a:srgbClr val="000099"/>
                </a:solidFill>
                <a:effectLst/>
                <a:uLnTx/>
                <a:uFillTx/>
                <a:latin typeface="Arial" panose="020B0604020202020204" pitchFamily="34" charset="0"/>
                <a:ea typeface="MS PGothic" panose="020B0600070205080204" pitchFamily="34" charset="-128"/>
                <a:cs typeface="Arial" panose="020B0604020202020204" pitchFamily="34" charset="0"/>
              </a:rPr>
              <a:t>source</a:t>
            </a:r>
          </a:p>
        </p:txBody>
      </p:sp>
      <p:sp>
        <p:nvSpPr>
          <p:cNvPr id="177" name="Freeform 10">
            <a:extLst>
              <a:ext uri="{FF2B5EF4-FFF2-40B4-BE49-F238E27FC236}">
                <a16:creationId xmlns:a16="http://schemas.microsoft.com/office/drawing/2014/main" id="{375C2B54-0F8A-624C-B0EA-326ECF0BEBFA}"/>
              </a:ext>
            </a:extLst>
          </p:cNvPr>
          <p:cNvSpPr>
            <a:spLocks/>
          </p:cNvSpPr>
          <p:nvPr/>
        </p:nvSpPr>
        <p:spPr bwMode="auto">
          <a:xfrm>
            <a:off x="5087944" y="959945"/>
            <a:ext cx="360362" cy="1596219"/>
          </a:xfrm>
          <a:custGeom>
            <a:avLst/>
            <a:gdLst>
              <a:gd name="T0" fmla="*/ 2147483646 w 267"/>
              <a:gd name="T1" fmla="*/ 2147483646 h 1186"/>
              <a:gd name="T2" fmla="*/ 0 w 267"/>
              <a:gd name="T3" fmla="*/ 0 h 1186"/>
              <a:gd name="T4" fmla="*/ 0 w 267"/>
              <a:gd name="T5" fmla="*/ 2147483646 h 1186"/>
              <a:gd name="T6" fmla="*/ 2147483646 w 267"/>
              <a:gd name="T7" fmla="*/ 2147483646 h 1186"/>
              <a:gd name="T8" fmla="*/ 2147483646 w 267"/>
              <a:gd name="T9" fmla="*/ 2147483646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rgbClr val="3C6CDF"/>
              </a:gs>
              <a:gs pos="100000">
                <a:schemeClr val="bg1"/>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0" name="Line 25">
            <a:extLst>
              <a:ext uri="{FF2B5EF4-FFF2-40B4-BE49-F238E27FC236}">
                <a16:creationId xmlns:a16="http://schemas.microsoft.com/office/drawing/2014/main" id="{06DACFB6-A512-6346-ADF0-044A1E0D8B7E}"/>
              </a:ext>
            </a:extLst>
          </p:cNvPr>
          <p:cNvSpPr>
            <a:spLocks noChangeShapeType="1"/>
          </p:cNvSpPr>
          <p:nvPr/>
        </p:nvSpPr>
        <p:spPr bwMode="auto">
          <a:xfrm>
            <a:off x="3816356" y="1303334"/>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2" name="Line 27">
            <a:extLst>
              <a:ext uri="{FF2B5EF4-FFF2-40B4-BE49-F238E27FC236}">
                <a16:creationId xmlns:a16="http://schemas.microsoft.com/office/drawing/2014/main" id="{7F5AA9D2-E3F5-C947-8DEE-283B00AD0518}"/>
              </a:ext>
            </a:extLst>
          </p:cNvPr>
          <p:cNvSpPr>
            <a:spLocks noChangeShapeType="1"/>
          </p:cNvSpPr>
          <p:nvPr/>
        </p:nvSpPr>
        <p:spPr bwMode="auto">
          <a:xfrm>
            <a:off x="3824294" y="1624009"/>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3" name="Line 28">
            <a:extLst>
              <a:ext uri="{FF2B5EF4-FFF2-40B4-BE49-F238E27FC236}">
                <a16:creationId xmlns:a16="http://schemas.microsoft.com/office/drawing/2014/main" id="{D2FB6FCA-C219-0347-A799-A07286AA5FDE}"/>
              </a:ext>
            </a:extLst>
          </p:cNvPr>
          <p:cNvSpPr>
            <a:spLocks noChangeShapeType="1"/>
          </p:cNvSpPr>
          <p:nvPr/>
        </p:nvSpPr>
        <p:spPr bwMode="auto">
          <a:xfrm>
            <a:off x="3829056" y="1904996"/>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4" name="Line 29">
            <a:extLst>
              <a:ext uri="{FF2B5EF4-FFF2-40B4-BE49-F238E27FC236}">
                <a16:creationId xmlns:a16="http://schemas.microsoft.com/office/drawing/2014/main" id="{5DD86E94-6322-434A-87B3-1B856F1C7FC6}"/>
              </a:ext>
            </a:extLst>
          </p:cNvPr>
          <p:cNvSpPr>
            <a:spLocks noChangeShapeType="1"/>
          </p:cNvSpPr>
          <p:nvPr/>
        </p:nvSpPr>
        <p:spPr bwMode="auto">
          <a:xfrm>
            <a:off x="3829056" y="218122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85" name="Group 39">
            <a:extLst>
              <a:ext uri="{FF2B5EF4-FFF2-40B4-BE49-F238E27FC236}">
                <a16:creationId xmlns:a16="http://schemas.microsoft.com/office/drawing/2014/main" id="{8AA541B8-399A-EF48-9EFE-5AF447CE2F83}"/>
              </a:ext>
            </a:extLst>
          </p:cNvPr>
          <p:cNvGrpSpPr>
            <a:grpSpLocks/>
          </p:cNvGrpSpPr>
          <p:nvPr/>
        </p:nvGrpSpPr>
        <p:grpSpPr bwMode="auto">
          <a:xfrm>
            <a:off x="2438406" y="1622421"/>
            <a:ext cx="1208088" cy="303213"/>
            <a:chOff x="501" y="1990"/>
            <a:chExt cx="761" cy="191"/>
          </a:xfrm>
        </p:grpSpPr>
        <p:sp>
          <p:nvSpPr>
            <p:cNvPr id="186" name="Rectangle 40">
              <a:extLst>
                <a:ext uri="{FF2B5EF4-FFF2-40B4-BE49-F238E27FC236}">
                  <a16:creationId xmlns:a16="http://schemas.microsoft.com/office/drawing/2014/main" id="{0387B9A7-F992-9246-A12A-3BB5DCDBD751}"/>
                </a:ext>
              </a:extLst>
            </p:cNvPr>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7" name="Rectangle 41">
              <a:extLst>
                <a:ext uri="{FF2B5EF4-FFF2-40B4-BE49-F238E27FC236}">
                  <a16:creationId xmlns:a16="http://schemas.microsoft.com/office/drawing/2014/main" id="{313D90F6-44E7-5B43-9F40-EAB5A4BC3719}"/>
                </a:ext>
              </a:extLst>
            </p:cNvPr>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p>
          </p:txBody>
        </p:sp>
        <p:sp>
          <p:nvSpPr>
            <p:cNvPr id="188" name="Rectangle 42">
              <a:extLst>
                <a:ext uri="{FF2B5EF4-FFF2-40B4-BE49-F238E27FC236}">
                  <a16:creationId xmlns:a16="http://schemas.microsoft.com/office/drawing/2014/main" id="{09FD516E-DDA8-584C-AC12-7F5211BB3875}"/>
                </a:ext>
              </a:extLst>
            </p:cNvPr>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a:t>
              </a:r>
            </a:p>
          </p:txBody>
        </p:sp>
        <p:sp>
          <p:nvSpPr>
            <p:cNvPr id="189" name="Rectangle 43">
              <a:extLst>
                <a:ext uri="{FF2B5EF4-FFF2-40B4-BE49-F238E27FC236}">
                  <a16:creationId xmlns:a16="http://schemas.microsoft.com/office/drawing/2014/main" id="{6FFC472B-97D7-D347-9A3C-464686CD17B4}"/>
                </a:ext>
              </a:extLst>
            </p:cNvPr>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sp>
          <p:nvSpPr>
            <p:cNvPr id="190" name="Line 44">
              <a:extLst>
                <a:ext uri="{FF2B5EF4-FFF2-40B4-BE49-F238E27FC236}">
                  <a16:creationId xmlns:a16="http://schemas.microsoft.com/office/drawing/2014/main" id="{72E3E927-7804-2B4F-BEB5-8E712FD0D8B6}"/>
                </a:ext>
              </a:extLst>
            </p:cNvPr>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1" name="Line 45">
              <a:extLst>
                <a:ext uri="{FF2B5EF4-FFF2-40B4-BE49-F238E27FC236}">
                  <a16:creationId xmlns:a16="http://schemas.microsoft.com/office/drawing/2014/main" id="{FB19C408-B20F-B545-913F-0B0F21C3B97E}"/>
                </a:ext>
              </a:extLst>
            </p:cNvPr>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92" name="Text Box 5">
            <a:extLst>
              <a:ext uri="{FF2B5EF4-FFF2-40B4-BE49-F238E27FC236}">
                <a16:creationId xmlns:a16="http://schemas.microsoft.com/office/drawing/2014/main" id="{0D15D10E-958A-864A-A283-C2AB2D4E8F72}"/>
              </a:ext>
            </a:extLst>
          </p:cNvPr>
          <p:cNvSpPr txBox="1">
            <a:spLocks noChangeArrowheads="1"/>
          </p:cNvSpPr>
          <p:nvPr/>
        </p:nvSpPr>
        <p:spPr bwMode="auto">
          <a:xfrm>
            <a:off x="1614494" y="1250945"/>
            <a:ext cx="9636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600" b="0" i="0" u="none" strike="noStrike" kern="1200" cap="none" spc="0" normalizeH="0" baseline="0" noProof="0" dirty="0">
                <a:ln>
                  <a:noFill/>
                </a:ln>
                <a:solidFill>
                  <a:srgbClr val="CC0000"/>
                </a:solidFill>
                <a:effectLst/>
                <a:uLnTx/>
                <a:uFillTx/>
                <a:latin typeface="Arial" panose="020B0604020202020204" pitchFamily="34" charset="0"/>
                <a:ea typeface="MS PGothic" panose="020B0600070205080204" pitchFamily="34" charset="-128"/>
                <a:cs typeface="Arial" panose="020B0604020202020204" pitchFamily="34" charset="0"/>
              </a:rPr>
              <a:t>segment</a:t>
            </a:r>
          </a:p>
        </p:txBody>
      </p:sp>
      <p:grpSp>
        <p:nvGrpSpPr>
          <p:cNvPr id="193" name="Group 178">
            <a:extLst>
              <a:ext uri="{FF2B5EF4-FFF2-40B4-BE49-F238E27FC236}">
                <a16:creationId xmlns:a16="http://schemas.microsoft.com/office/drawing/2014/main" id="{C602A8C6-FCB3-7248-AB25-E5D9AF0992ED}"/>
              </a:ext>
            </a:extLst>
          </p:cNvPr>
          <p:cNvGrpSpPr>
            <a:grpSpLocks/>
          </p:cNvGrpSpPr>
          <p:nvPr/>
        </p:nvGrpSpPr>
        <p:grpSpPr bwMode="auto">
          <a:xfrm>
            <a:off x="2755907" y="1290633"/>
            <a:ext cx="301625" cy="292100"/>
            <a:chOff x="1962" y="2058"/>
            <a:chExt cx="190" cy="184"/>
          </a:xfrm>
        </p:grpSpPr>
        <p:sp>
          <p:nvSpPr>
            <p:cNvPr id="194" name="Rectangle 47">
              <a:extLst>
                <a:ext uri="{FF2B5EF4-FFF2-40B4-BE49-F238E27FC236}">
                  <a16:creationId xmlns:a16="http://schemas.microsoft.com/office/drawing/2014/main" id="{74D4FADB-78FF-754C-9258-3499AEC56C8B}"/>
                </a:ext>
              </a:extLst>
            </p:cNvPr>
            <p:cNvSpPr>
              <a:spLocks noChangeArrowheads="1"/>
            </p:cNvSpPr>
            <p:nvPr/>
          </p:nvSpPr>
          <p:spPr bwMode="auto">
            <a:xfrm>
              <a:off x="1962" y="2075"/>
              <a:ext cx="177"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5" name="Rectangle 48">
              <a:extLst>
                <a:ext uri="{FF2B5EF4-FFF2-40B4-BE49-F238E27FC236}">
                  <a16:creationId xmlns:a16="http://schemas.microsoft.com/office/drawing/2014/main" id="{9A86A925-4488-C149-AC92-7E56AC2DB20A}"/>
                </a:ext>
              </a:extLst>
            </p:cNvPr>
            <p:cNvSpPr>
              <a:spLocks noChangeArrowheads="1"/>
            </p:cNvSpPr>
            <p:nvPr/>
          </p:nvSpPr>
          <p:spPr bwMode="auto">
            <a:xfrm>
              <a:off x="1965" y="2058"/>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p>
          </p:txBody>
        </p:sp>
      </p:grpSp>
      <p:sp>
        <p:nvSpPr>
          <p:cNvPr id="196" name="Text Box 4">
            <a:extLst>
              <a:ext uri="{FF2B5EF4-FFF2-40B4-BE49-F238E27FC236}">
                <a16:creationId xmlns:a16="http://schemas.microsoft.com/office/drawing/2014/main" id="{0E8F71B9-D739-9B4D-B3C4-4209B53F4740}"/>
              </a:ext>
            </a:extLst>
          </p:cNvPr>
          <p:cNvSpPr txBox="1">
            <a:spLocks noChangeArrowheads="1"/>
          </p:cNvSpPr>
          <p:nvPr/>
        </p:nvSpPr>
        <p:spPr bwMode="auto">
          <a:xfrm>
            <a:off x="1414470" y="1590670"/>
            <a:ext cx="10429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600" b="0" i="0" u="none" strike="noStrike" kern="1200" cap="none" spc="0" normalizeH="0" baseline="0" noProof="0" dirty="0">
                <a:ln>
                  <a:noFill/>
                </a:ln>
                <a:solidFill>
                  <a:srgbClr val="CC0000"/>
                </a:solidFill>
                <a:effectLst/>
                <a:uLnTx/>
                <a:uFillTx/>
                <a:latin typeface="Arial" panose="020B0604020202020204" pitchFamily="34" charset="0"/>
                <a:ea typeface="MS PGothic" panose="020B0600070205080204" pitchFamily="34" charset="-128"/>
                <a:cs typeface="Arial" panose="020B0604020202020204" pitchFamily="34" charset="0"/>
              </a:rPr>
              <a:t>datagram</a:t>
            </a:r>
          </a:p>
        </p:txBody>
      </p:sp>
      <p:sp>
        <p:nvSpPr>
          <p:cNvPr id="197" name="Text Box 54">
            <a:extLst>
              <a:ext uri="{FF2B5EF4-FFF2-40B4-BE49-F238E27FC236}">
                <a16:creationId xmlns:a16="http://schemas.microsoft.com/office/drawing/2014/main" id="{74C41705-B97B-5F4E-BB03-C374DF4919FA}"/>
              </a:ext>
            </a:extLst>
          </p:cNvPr>
          <p:cNvSpPr txBox="1">
            <a:spLocks noChangeArrowheads="1"/>
          </p:cNvSpPr>
          <p:nvPr/>
        </p:nvSpPr>
        <p:spPr bwMode="auto">
          <a:xfrm>
            <a:off x="2767020" y="4411659"/>
            <a:ext cx="1412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000" b="0" i="1" u="none" strike="noStrike" kern="1200" cap="none" spc="0" normalizeH="0" baseline="0" noProof="0" dirty="0">
                <a:ln>
                  <a:noFill/>
                </a:ln>
                <a:solidFill>
                  <a:srgbClr val="000099"/>
                </a:solidFill>
                <a:effectLst/>
                <a:uLnTx/>
                <a:uFillTx/>
                <a:latin typeface="Arial" panose="020B0604020202020204" pitchFamily="34" charset="0"/>
                <a:ea typeface="MS PGothic" panose="020B0600070205080204" pitchFamily="34" charset="-128"/>
                <a:cs typeface="Arial" panose="020B0604020202020204" pitchFamily="34" charset="0"/>
              </a:rPr>
              <a:t>destination</a:t>
            </a:r>
          </a:p>
        </p:txBody>
      </p:sp>
      <p:grpSp>
        <p:nvGrpSpPr>
          <p:cNvPr id="206" name="Group 64">
            <a:extLst>
              <a:ext uri="{FF2B5EF4-FFF2-40B4-BE49-F238E27FC236}">
                <a16:creationId xmlns:a16="http://schemas.microsoft.com/office/drawing/2014/main" id="{C50D7752-68C1-8540-988D-5347ECFD1886}"/>
              </a:ext>
            </a:extLst>
          </p:cNvPr>
          <p:cNvGrpSpPr>
            <a:grpSpLocks/>
          </p:cNvGrpSpPr>
          <p:nvPr/>
        </p:nvGrpSpPr>
        <p:grpSpPr bwMode="auto">
          <a:xfrm>
            <a:off x="1371606" y="5781671"/>
            <a:ext cx="1479550" cy="303213"/>
            <a:chOff x="332" y="2224"/>
            <a:chExt cx="932" cy="191"/>
          </a:xfrm>
        </p:grpSpPr>
        <p:sp>
          <p:nvSpPr>
            <p:cNvPr id="207" name="Rectangle 65">
              <a:extLst>
                <a:ext uri="{FF2B5EF4-FFF2-40B4-BE49-F238E27FC236}">
                  <a16:creationId xmlns:a16="http://schemas.microsoft.com/office/drawing/2014/main" id="{1F3E093B-217C-A04B-B5D1-A6C902542EF2}"/>
                </a:ext>
              </a:extLst>
            </p:cNvPr>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08" name="Rectangle 66">
              <a:extLst>
                <a:ext uri="{FF2B5EF4-FFF2-40B4-BE49-F238E27FC236}">
                  <a16:creationId xmlns:a16="http://schemas.microsoft.com/office/drawing/2014/main" id="{12601678-594C-E14C-9193-F38CE9075141}"/>
                </a:ext>
              </a:extLst>
            </p:cNvPr>
            <p:cNvSpPr>
              <a:spLocks noChangeArrowheads="1"/>
            </p:cNvSpPr>
            <p:nvPr/>
          </p:nvSpPr>
          <p:spPr bwMode="auto">
            <a:xfrm>
              <a:off x="706"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p>
          </p:txBody>
        </p:sp>
        <p:sp>
          <p:nvSpPr>
            <p:cNvPr id="209" name="Rectangle 67">
              <a:extLst>
                <a:ext uri="{FF2B5EF4-FFF2-40B4-BE49-F238E27FC236}">
                  <a16:creationId xmlns:a16="http://schemas.microsoft.com/office/drawing/2014/main" id="{C60FF2A5-B680-E647-99BC-03E16BB18F4E}"/>
                </a:ext>
              </a:extLst>
            </p:cNvPr>
            <p:cNvSpPr>
              <a:spLocks noChangeArrowheads="1"/>
            </p:cNvSpPr>
            <p:nvPr/>
          </p:nvSpPr>
          <p:spPr bwMode="auto">
            <a:xfrm>
              <a:off x="520"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a:t>
              </a:r>
            </a:p>
          </p:txBody>
        </p:sp>
        <p:sp>
          <p:nvSpPr>
            <p:cNvPr id="210" name="Rectangle 68">
              <a:extLst>
                <a:ext uri="{FF2B5EF4-FFF2-40B4-BE49-F238E27FC236}">
                  <a16:creationId xmlns:a16="http://schemas.microsoft.com/office/drawing/2014/main" id="{397B1F1F-935A-C84B-968D-E29BC9F4E06A}"/>
                </a:ext>
              </a:extLst>
            </p:cNvPr>
            <p:cNvSpPr>
              <a:spLocks noChangeArrowheads="1"/>
            </p:cNvSpPr>
            <p:nvPr/>
          </p:nvSpPr>
          <p:spPr bwMode="auto">
            <a:xfrm>
              <a:off x="332"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l</a:t>
              </a:r>
            </a:p>
          </p:txBody>
        </p:sp>
        <p:sp>
          <p:nvSpPr>
            <p:cNvPr id="211" name="Rectangle 69">
              <a:extLst>
                <a:ext uri="{FF2B5EF4-FFF2-40B4-BE49-F238E27FC236}">
                  <a16:creationId xmlns:a16="http://schemas.microsoft.com/office/drawing/2014/main" id="{F6478DF2-BC33-B343-8620-1D9F679E414D}"/>
                </a:ext>
              </a:extLst>
            </p:cNvPr>
            <p:cNvSpPr>
              <a:spLocks noChangeArrowheads="1"/>
            </p:cNvSpPr>
            <p:nvPr/>
          </p:nvSpPr>
          <p:spPr bwMode="auto">
            <a:xfrm>
              <a:off x="836" y="2225"/>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sp>
          <p:nvSpPr>
            <p:cNvPr id="212" name="Line 70">
              <a:extLst>
                <a:ext uri="{FF2B5EF4-FFF2-40B4-BE49-F238E27FC236}">
                  <a16:creationId xmlns:a16="http://schemas.microsoft.com/office/drawing/2014/main" id="{B65227E4-D34A-B045-A564-9F588CE81723}"/>
                </a:ext>
              </a:extLst>
            </p:cNvPr>
            <p:cNvSpPr>
              <a:spLocks noChangeShapeType="1"/>
            </p:cNvSpPr>
            <p:nvPr/>
          </p:nvSpPr>
          <p:spPr bwMode="auto">
            <a:xfrm>
              <a:off x="510" y="2241"/>
              <a:ext cx="0" cy="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3" name="Line 71">
              <a:extLst>
                <a:ext uri="{FF2B5EF4-FFF2-40B4-BE49-F238E27FC236}">
                  <a16:creationId xmlns:a16="http://schemas.microsoft.com/office/drawing/2014/main" id="{89581348-A579-E648-AF77-CC0CCFD73AE0}"/>
                </a:ext>
              </a:extLst>
            </p:cNvPr>
            <p:cNvSpPr>
              <a:spLocks noChangeShapeType="1"/>
            </p:cNvSpPr>
            <p:nvPr/>
          </p:nvSpPr>
          <p:spPr bwMode="auto">
            <a:xfrm>
              <a:off x="690" y="2247"/>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4" name="Line 72">
              <a:extLst>
                <a:ext uri="{FF2B5EF4-FFF2-40B4-BE49-F238E27FC236}">
                  <a16:creationId xmlns:a16="http://schemas.microsoft.com/office/drawing/2014/main" id="{5CD35CDE-ACA7-B147-9033-013571F308B2}"/>
                </a:ext>
              </a:extLst>
            </p:cNvPr>
            <p:cNvSpPr>
              <a:spLocks noChangeShapeType="1"/>
            </p:cNvSpPr>
            <p:nvPr/>
          </p:nvSpPr>
          <p:spPr bwMode="auto">
            <a:xfrm>
              <a:off x="882" y="2244"/>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15" name="Group 73">
            <a:extLst>
              <a:ext uri="{FF2B5EF4-FFF2-40B4-BE49-F238E27FC236}">
                <a16:creationId xmlns:a16="http://schemas.microsoft.com/office/drawing/2014/main" id="{782EFA19-0788-864E-B946-830DAB797411}"/>
              </a:ext>
            </a:extLst>
          </p:cNvPr>
          <p:cNvGrpSpPr>
            <a:grpSpLocks/>
          </p:cNvGrpSpPr>
          <p:nvPr/>
        </p:nvGrpSpPr>
        <p:grpSpPr bwMode="auto">
          <a:xfrm>
            <a:off x="1639895" y="5483221"/>
            <a:ext cx="1208087" cy="303213"/>
            <a:chOff x="501" y="1990"/>
            <a:chExt cx="761" cy="191"/>
          </a:xfrm>
        </p:grpSpPr>
        <p:sp>
          <p:nvSpPr>
            <p:cNvPr id="216" name="Rectangle 74">
              <a:extLst>
                <a:ext uri="{FF2B5EF4-FFF2-40B4-BE49-F238E27FC236}">
                  <a16:creationId xmlns:a16="http://schemas.microsoft.com/office/drawing/2014/main" id="{D970D459-C7BE-CB4F-B370-10A7B56F6424}"/>
                </a:ext>
              </a:extLst>
            </p:cNvPr>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17" name="Rectangle 75">
              <a:extLst>
                <a:ext uri="{FF2B5EF4-FFF2-40B4-BE49-F238E27FC236}">
                  <a16:creationId xmlns:a16="http://schemas.microsoft.com/office/drawing/2014/main" id="{1904B028-B6FD-624E-A3E6-5B05A1065AFC}"/>
                </a:ext>
              </a:extLst>
            </p:cNvPr>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p>
          </p:txBody>
        </p:sp>
        <p:sp>
          <p:nvSpPr>
            <p:cNvPr id="218" name="Rectangle 76">
              <a:extLst>
                <a:ext uri="{FF2B5EF4-FFF2-40B4-BE49-F238E27FC236}">
                  <a16:creationId xmlns:a16="http://schemas.microsoft.com/office/drawing/2014/main" id="{7E497BF0-01B9-9645-AADF-EC6ECCD69181}"/>
                </a:ext>
              </a:extLst>
            </p:cNvPr>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a:t>
              </a:r>
            </a:p>
          </p:txBody>
        </p:sp>
        <p:sp>
          <p:nvSpPr>
            <p:cNvPr id="219" name="Rectangle 77">
              <a:extLst>
                <a:ext uri="{FF2B5EF4-FFF2-40B4-BE49-F238E27FC236}">
                  <a16:creationId xmlns:a16="http://schemas.microsoft.com/office/drawing/2014/main" id="{F655CC88-7712-A040-B05C-B926BA640DC3}"/>
                </a:ext>
              </a:extLst>
            </p:cNvPr>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sp>
          <p:nvSpPr>
            <p:cNvPr id="220" name="Line 78">
              <a:extLst>
                <a:ext uri="{FF2B5EF4-FFF2-40B4-BE49-F238E27FC236}">
                  <a16:creationId xmlns:a16="http://schemas.microsoft.com/office/drawing/2014/main" id="{5F8C7ACF-60C6-EA40-ABF5-A21BAB3D73AC}"/>
                </a:ext>
              </a:extLst>
            </p:cNvPr>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1" name="Line 79">
              <a:extLst>
                <a:ext uri="{FF2B5EF4-FFF2-40B4-BE49-F238E27FC236}">
                  <a16:creationId xmlns:a16="http://schemas.microsoft.com/office/drawing/2014/main" id="{B9D1E0FC-D7EB-B94A-95BC-135127D00E84}"/>
                </a:ext>
              </a:extLst>
            </p:cNvPr>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2" name="Group 80">
            <a:extLst>
              <a:ext uri="{FF2B5EF4-FFF2-40B4-BE49-F238E27FC236}">
                <a16:creationId xmlns:a16="http://schemas.microsoft.com/office/drawing/2014/main" id="{ED606BB4-B8BF-EE47-81F0-E3489EBF698D}"/>
              </a:ext>
            </a:extLst>
          </p:cNvPr>
          <p:cNvGrpSpPr>
            <a:grpSpLocks/>
          </p:cNvGrpSpPr>
          <p:nvPr/>
        </p:nvGrpSpPr>
        <p:grpSpPr bwMode="auto">
          <a:xfrm>
            <a:off x="1943106" y="5175246"/>
            <a:ext cx="890588" cy="303213"/>
            <a:chOff x="645" y="1734"/>
            <a:chExt cx="561" cy="191"/>
          </a:xfrm>
        </p:grpSpPr>
        <p:sp>
          <p:nvSpPr>
            <p:cNvPr id="223" name="Rectangle 81">
              <a:extLst>
                <a:ext uri="{FF2B5EF4-FFF2-40B4-BE49-F238E27FC236}">
                  <a16:creationId xmlns:a16="http://schemas.microsoft.com/office/drawing/2014/main" id="{5E750AC6-B9B9-BA47-9749-5BA61D17AB9E}"/>
                </a:ext>
              </a:extLst>
            </p:cNvPr>
            <p:cNvSpPr>
              <a:spLocks noChangeArrowheads="1"/>
            </p:cNvSpPr>
            <p:nvPr/>
          </p:nvSpPr>
          <p:spPr bwMode="auto">
            <a:xfrm>
              <a:off x="645" y="1751"/>
              <a:ext cx="482"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4" name="Rectangle 82">
              <a:extLst>
                <a:ext uri="{FF2B5EF4-FFF2-40B4-BE49-F238E27FC236}">
                  <a16:creationId xmlns:a16="http://schemas.microsoft.com/office/drawing/2014/main" id="{203BBA7B-2CF5-6949-AEF6-9B5E4804A8E4}"/>
                </a:ext>
              </a:extLst>
            </p:cNvPr>
            <p:cNvSpPr>
              <a:spLocks noChangeArrowheads="1"/>
            </p:cNvSpPr>
            <p:nvPr/>
          </p:nvSpPr>
          <p:spPr bwMode="auto">
            <a:xfrm>
              <a:off x="648" y="173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p>
          </p:txBody>
        </p:sp>
        <p:sp>
          <p:nvSpPr>
            <p:cNvPr id="225" name="Rectangle 83">
              <a:extLst>
                <a:ext uri="{FF2B5EF4-FFF2-40B4-BE49-F238E27FC236}">
                  <a16:creationId xmlns:a16="http://schemas.microsoft.com/office/drawing/2014/main" id="{D9094A29-8FA3-604F-BCB2-C28018927AE8}"/>
                </a:ext>
              </a:extLst>
            </p:cNvPr>
            <p:cNvSpPr>
              <a:spLocks noChangeArrowheads="1"/>
            </p:cNvSpPr>
            <p:nvPr/>
          </p:nvSpPr>
          <p:spPr bwMode="auto">
            <a:xfrm>
              <a:off x="778" y="1735"/>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sp>
          <p:nvSpPr>
            <p:cNvPr id="226" name="Line 84">
              <a:extLst>
                <a:ext uri="{FF2B5EF4-FFF2-40B4-BE49-F238E27FC236}">
                  <a16:creationId xmlns:a16="http://schemas.microsoft.com/office/drawing/2014/main" id="{B797ADA3-EF18-7C49-99C2-2F8F051D96BB}"/>
                </a:ext>
              </a:extLst>
            </p:cNvPr>
            <p:cNvSpPr>
              <a:spLocks noChangeShapeType="1"/>
            </p:cNvSpPr>
            <p:nvPr/>
          </p:nvSpPr>
          <p:spPr bwMode="auto">
            <a:xfrm>
              <a:off x="824" y="1754"/>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7" name="Group 85">
            <a:extLst>
              <a:ext uri="{FF2B5EF4-FFF2-40B4-BE49-F238E27FC236}">
                <a16:creationId xmlns:a16="http://schemas.microsoft.com/office/drawing/2014/main" id="{11AB6D85-B7C0-8142-8671-E8110C22285E}"/>
              </a:ext>
            </a:extLst>
          </p:cNvPr>
          <p:cNvGrpSpPr>
            <a:grpSpLocks/>
          </p:cNvGrpSpPr>
          <p:nvPr/>
        </p:nvGrpSpPr>
        <p:grpSpPr bwMode="auto">
          <a:xfrm>
            <a:off x="2149481" y="4864096"/>
            <a:ext cx="679450" cy="301625"/>
            <a:chOff x="780" y="1553"/>
            <a:chExt cx="428" cy="190"/>
          </a:xfrm>
        </p:grpSpPr>
        <p:sp>
          <p:nvSpPr>
            <p:cNvPr id="228" name="Rectangle 86">
              <a:extLst>
                <a:ext uri="{FF2B5EF4-FFF2-40B4-BE49-F238E27FC236}">
                  <a16:creationId xmlns:a16="http://schemas.microsoft.com/office/drawing/2014/main" id="{5CCFD8AF-21AA-2143-8C8C-4C988C5ED872}"/>
                </a:ext>
              </a:extLst>
            </p:cNvPr>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9" name="Rectangle 87">
              <a:extLst>
                <a:ext uri="{FF2B5EF4-FFF2-40B4-BE49-F238E27FC236}">
                  <a16:creationId xmlns:a16="http://schemas.microsoft.com/office/drawing/2014/main" id="{0247FE4B-63DA-1F45-A8DA-A5A5C63B6AC3}"/>
                </a:ext>
              </a:extLst>
            </p:cNvPr>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grpSp>
      <p:sp>
        <p:nvSpPr>
          <p:cNvPr id="233" name="Line 91">
            <a:extLst>
              <a:ext uri="{FF2B5EF4-FFF2-40B4-BE49-F238E27FC236}">
                <a16:creationId xmlns:a16="http://schemas.microsoft.com/office/drawing/2014/main" id="{19384907-F1F7-7342-B03B-0F3880C9074B}"/>
              </a:ext>
            </a:extLst>
          </p:cNvPr>
          <p:cNvSpPr>
            <a:spLocks noChangeShapeType="1"/>
          </p:cNvSpPr>
          <p:nvPr/>
        </p:nvSpPr>
        <p:spPr bwMode="auto">
          <a:xfrm>
            <a:off x="6916745" y="4806946"/>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Line 93">
            <a:extLst>
              <a:ext uri="{FF2B5EF4-FFF2-40B4-BE49-F238E27FC236}">
                <a16:creationId xmlns:a16="http://schemas.microsoft.com/office/drawing/2014/main" id="{883D6FEA-BFB1-A54A-986E-6B39511738A6}"/>
              </a:ext>
            </a:extLst>
          </p:cNvPr>
          <p:cNvSpPr>
            <a:spLocks noChangeShapeType="1"/>
          </p:cNvSpPr>
          <p:nvPr/>
        </p:nvSpPr>
        <p:spPr bwMode="auto">
          <a:xfrm>
            <a:off x="6924682" y="5127621"/>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8" name="Rectangle 96">
            <a:extLst>
              <a:ext uri="{FF2B5EF4-FFF2-40B4-BE49-F238E27FC236}">
                <a16:creationId xmlns:a16="http://schemas.microsoft.com/office/drawing/2014/main" id="{259A49E6-709B-2347-990D-69F0B212F487}"/>
              </a:ext>
            </a:extLst>
          </p:cNvPr>
          <p:cNvSpPr>
            <a:spLocks noChangeArrowheads="1"/>
          </p:cNvSpPr>
          <p:nvPr/>
        </p:nvSpPr>
        <p:spPr bwMode="auto">
          <a:xfrm>
            <a:off x="7083433" y="2597147"/>
            <a:ext cx="1273175" cy="655638"/>
          </a:xfrm>
          <a:prstGeom prst="rect">
            <a:avLst/>
          </a:prstGeom>
          <a:solidFill>
            <a:schemeClr val="bg1"/>
          </a:solidFill>
          <a:ln w="28575">
            <a:solidFill>
              <a:schemeClr val="tx1"/>
            </a:solidFill>
            <a:miter lim="800000"/>
            <a:headEnd/>
            <a:tailEnd/>
          </a:ln>
          <a:effectLst>
            <a:outerShdw blurRad="50800" dist="38100" dir="18900000" sx="102000" sy="102000" algn="bl" rotWithShape="0">
              <a:prstClr val="black">
                <a:alpha val="40000"/>
              </a:prstClr>
            </a:outerShdw>
          </a:effec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39" name="Line 97">
            <a:extLst>
              <a:ext uri="{FF2B5EF4-FFF2-40B4-BE49-F238E27FC236}">
                <a16:creationId xmlns:a16="http://schemas.microsoft.com/office/drawing/2014/main" id="{D82D4EF1-E7DC-B146-B148-5E79F02BCC8B}"/>
              </a:ext>
            </a:extLst>
          </p:cNvPr>
          <p:cNvSpPr>
            <a:spLocks noChangeShapeType="1"/>
          </p:cNvSpPr>
          <p:nvPr/>
        </p:nvSpPr>
        <p:spPr bwMode="auto">
          <a:xfrm>
            <a:off x="7083433" y="2914647"/>
            <a:ext cx="1263650" cy="3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1" name="Freeform 114">
            <a:extLst>
              <a:ext uri="{FF2B5EF4-FFF2-40B4-BE49-F238E27FC236}">
                <a16:creationId xmlns:a16="http://schemas.microsoft.com/office/drawing/2014/main" id="{BEDEB3A2-EFA9-6F44-A8E6-C8BD127C9FBD}"/>
              </a:ext>
            </a:extLst>
          </p:cNvPr>
          <p:cNvSpPr>
            <a:spLocks/>
          </p:cNvSpPr>
          <p:nvPr/>
        </p:nvSpPr>
        <p:spPr bwMode="auto">
          <a:xfrm>
            <a:off x="3048006" y="787395"/>
            <a:ext cx="5264150" cy="5494338"/>
          </a:xfrm>
          <a:custGeom>
            <a:avLst/>
            <a:gdLst>
              <a:gd name="T0" fmla="*/ 2147483646 w 3316"/>
              <a:gd name="T1" fmla="*/ 0 h 3461"/>
              <a:gd name="T2" fmla="*/ 2147483646 w 3316"/>
              <a:gd name="T3" fmla="*/ 2147483646 h 3461"/>
              <a:gd name="T4" fmla="*/ 2147483646 w 3316"/>
              <a:gd name="T5" fmla="*/ 2147483646 h 3461"/>
              <a:gd name="T6" fmla="*/ 2147483646 w 3316"/>
              <a:gd name="T7" fmla="*/ 2147483646 h 3461"/>
              <a:gd name="T8" fmla="*/ 2147483646 w 3316"/>
              <a:gd name="T9" fmla="*/ 2147483646 h 3461"/>
              <a:gd name="T10" fmla="*/ 2147483646 w 3316"/>
              <a:gd name="T11" fmla="*/ 2147483646 h 3461"/>
              <a:gd name="T12" fmla="*/ 2147483646 w 3316"/>
              <a:gd name="T13" fmla="*/ 2147483646 h 3461"/>
              <a:gd name="T14" fmla="*/ 2147483646 w 3316"/>
              <a:gd name="T15" fmla="*/ 2147483646 h 3461"/>
              <a:gd name="T16" fmla="*/ 2147483646 w 3316"/>
              <a:gd name="T17" fmla="*/ 2147483646 h 3461"/>
              <a:gd name="T18" fmla="*/ 2147483646 w 3316"/>
              <a:gd name="T19" fmla="*/ 2147483646 h 3461"/>
              <a:gd name="T20" fmla="*/ 2147483646 w 3316"/>
              <a:gd name="T21" fmla="*/ 2147483646 h 3461"/>
              <a:gd name="T22" fmla="*/ 0 w 3316"/>
              <a:gd name="T23" fmla="*/ 2147483646 h 3461"/>
              <a:gd name="T24" fmla="*/ 0 w 3316"/>
              <a:gd name="T25" fmla="*/ 2147483646 h 346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16"/>
              <a:gd name="T40" fmla="*/ 0 h 3461"/>
              <a:gd name="T41" fmla="*/ 3316 w 3316"/>
              <a:gd name="T42" fmla="*/ 3461 h 346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16" h="3461">
                <a:moveTo>
                  <a:pt x="872" y="0"/>
                </a:moveTo>
                <a:lnTo>
                  <a:pt x="878" y="1481"/>
                </a:lnTo>
                <a:lnTo>
                  <a:pt x="2612" y="1481"/>
                </a:lnTo>
                <a:lnTo>
                  <a:pt x="2612" y="1179"/>
                </a:lnTo>
                <a:lnTo>
                  <a:pt x="3294" y="1179"/>
                </a:lnTo>
                <a:lnTo>
                  <a:pt x="3316" y="3131"/>
                </a:lnTo>
                <a:lnTo>
                  <a:pt x="3148" y="2986"/>
                </a:lnTo>
                <a:lnTo>
                  <a:pt x="3143" y="2387"/>
                </a:lnTo>
                <a:lnTo>
                  <a:pt x="2505" y="2387"/>
                </a:lnTo>
                <a:lnTo>
                  <a:pt x="2505" y="3070"/>
                </a:lnTo>
                <a:lnTo>
                  <a:pt x="1057" y="3461"/>
                </a:lnTo>
                <a:lnTo>
                  <a:pt x="0" y="3461"/>
                </a:lnTo>
                <a:lnTo>
                  <a:pt x="0" y="2505"/>
                </a:lnTo>
              </a:path>
            </a:pathLst>
          </a:custGeom>
          <a:noFill/>
          <a:ln w="28575">
            <a:solidFill>
              <a:srgbClr val="CC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2" name="Group 115">
            <a:extLst>
              <a:ext uri="{FF2B5EF4-FFF2-40B4-BE49-F238E27FC236}">
                <a16:creationId xmlns:a16="http://schemas.microsoft.com/office/drawing/2014/main" id="{85B6340C-1412-DD49-A487-35E5DC0144AC}"/>
              </a:ext>
            </a:extLst>
          </p:cNvPr>
          <p:cNvGrpSpPr>
            <a:grpSpLocks/>
          </p:cNvGrpSpPr>
          <p:nvPr/>
        </p:nvGrpSpPr>
        <p:grpSpPr bwMode="auto">
          <a:xfrm>
            <a:off x="5457831" y="4800596"/>
            <a:ext cx="1479550" cy="303213"/>
            <a:chOff x="332" y="2224"/>
            <a:chExt cx="932" cy="191"/>
          </a:xfrm>
        </p:grpSpPr>
        <p:sp>
          <p:nvSpPr>
            <p:cNvPr id="243" name="Rectangle 116">
              <a:extLst>
                <a:ext uri="{FF2B5EF4-FFF2-40B4-BE49-F238E27FC236}">
                  <a16:creationId xmlns:a16="http://schemas.microsoft.com/office/drawing/2014/main" id="{504C038E-092B-1D4B-AD07-733B523A2C29}"/>
                </a:ext>
              </a:extLst>
            </p:cNvPr>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44" name="Rectangle 117">
              <a:extLst>
                <a:ext uri="{FF2B5EF4-FFF2-40B4-BE49-F238E27FC236}">
                  <a16:creationId xmlns:a16="http://schemas.microsoft.com/office/drawing/2014/main" id="{99CDC4A5-2671-2F4C-AF10-D4F0B21A07E4}"/>
                </a:ext>
              </a:extLst>
            </p:cNvPr>
            <p:cNvSpPr>
              <a:spLocks noChangeArrowheads="1"/>
            </p:cNvSpPr>
            <p:nvPr/>
          </p:nvSpPr>
          <p:spPr bwMode="auto">
            <a:xfrm>
              <a:off x="706"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p>
          </p:txBody>
        </p:sp>
        <p:sp>
          <p:nvSpPr>
            <p:cNvPr id="245" name="Rectangle 118">
              <a:extLst>
                <a:ext uri="{FF2B5EF4-FFF2-40B4-BE49-F238E27FC236}">
                  <a16:creationId xmlns:a16="http://schemas.microsoft.com/office/drawing/2014/main" id="{41C01446-A97C-0942-9110-AECA50BADDDB}"/>
                </a:ext>
              </a:extLst>
            </p:cNvPr>
            <p:cNvSpPr>
              <a:spLocks noChangeArrowheads="1"/>
            </p:cNvSpPr>
            <p:nvPr/>
          </p:nvSpPr>
          <p:spPr bwMode="auto">
            <a:xfrm>
              <a:off x="520"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a:t>
              </a:r>
            </a:p>
          </p:txBody>
        </p:sp>
        <p:sp>
          <p:nvSpPr>
            <p:cNvPr id="246" name="Rectangle 119">
              <a:extLst>
                <a:ext uri="{FF2B5EF4-FFF2-40B4-BE49-F238E27FC236}">
                  <a16:creationId xmlns:a16="http://schemas.microsoft.com/office/drawing/2014/main" id="{AA06A8EE-28E9-AF46-9EEA-FBEDDAF18726}"/>
                </a:ext>
              </a:extLst>
            </p:cNvPr>
            <p:cNvSpPr>
              <a:spLocks noChangeArrowheads="1"/>
            </p:cNvSpPr>
            <p:nvPr/>
          </p:nvSpPr>
          <p:spPr bwMode="auto">
            <a:xfrm>
              <a:off x="332"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l</a:t>
              </a:r>
            </a:p>
          </p:txBody>
        </p:sp>
        <p:sp>
          <p:nvSpPr>
            <p:cNvPr id="247" name="Rectangle 120">
              <a:extLst>
                <a:ext uri="{FF2B5EF4-FFF2-40B4-BE49-F238E27FC236}">
                  <a16:creationId xmlns:a16="http://schemas.microsoft.com/office/drawing/2014/main" id="{EF7ADA06-A6C3-EC42-9026-08C964BC6509}"/>
                </a:ext>
              </a:extLst>
            </p:cNvPr>
            <p:cNvSpPr>
              <a:spLocks noChangeArrowheads="1"/>
            </p:cNvSpPr>
            <p:nvPr/>
          </p:nvSpPr>
          <p:spPr bwMode="auto">
            <a:xfrm>
              <a:off x="836" y="2225"/>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sp>
          <p:nvSpPr>
            <p:cNvPr id="248" name="Line 121">
              <a:extLst>
                <a:ext uri="{FF2B5EF4-FFF2-40B4-BE49-F238E27FC236}">
                  <a16:creationId xmlns:a16="http://schemas.microsoft.com/office/drawing/2014/main" id="{F47A00CE-0D92-CA4D-9460-92CBEF8DE836}"/>
                </a:ext>
              </a:extLst>
            </p:cNvPr>
            <p:cNvSpPr>
              <a:spLocks noChangeShapeType="1"/>
            </p:cNvSpPr>
            <p:nvPr/>
          </p:nvSpPr>
          <p:spPr bwMode="auto">
            <a:xfrm>
              <a:off x="510" y="2241"/>
              <a:ext cx="0" cy="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9" name="Line 122">
              <a:extLst>
                <a:ext uri="{FF2B5EF4-FFF2-40B4-BE49-F238E27FC236}">
                  <a16:creationId xmlns:a16="http://schemas.microsoft.com/office/drawing/2014/main" id="{457AAAB2-E313-B54A-B86A-CBEACA43A89D}"/>
                </a:ext>
              </a:extLst>
            </p:cNvPr>
            <p:cNvSpPr>
              <a:spLocks noChangeShapeType="1"/>
            </p:cNvSpPr>
            <p:nvPr/>
          </p:nvSpPr>
          <p:spPr bwMode="auto">
            <a:xfrm>
              <a:off x="690" y="2247"/>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0" name="Line 123">
              <a:extLst>
                <a:ext uri="{FF2B5EF4-FFF2-40B4-BE49-F238E27FC236}">
                  <a16:creationId xmlns:a16="http://schemas.microsoft.com/office/drawing/2014/main" id="{777075DA-53C1-4349-BD44-36049E94C4EB}"/>
                </a:ext>
              </a:extLst>
            </p:cNvPr>
            <p:cNvSpPr>
              <a:spLocks noChangeShapeType="1"/>
            </p:cNvSpPr>
            <p:nvPr/>
          </p:nvSpPr>
          <p:spPr bwMode="auto">
            <a:xfrm>
              <a:off x="882" y="2244"/>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51" name="Group 124">
            <a:extLst>
              <a:ext uri="{FF2B5EF4-FFF2-40B4-BE49-F238E27FC236}">
                <a16:creationId xmlns:a16="http://schemas.microsoft.com/office/drawing/2014/main" id="{F09DD616-F735-7046-9C1C-D2103F4D1E5C}"/>
              </a:ext>
            </a:extLst>
          </p:cNvPr>
          <p:cNvGrpSpPr>
            <a:grpSpLocks/>
          </p:cNvGrpSpPr>
          <p:nvPr/>
        </p:nvGrpSpPr>
        <p:grpSpPr bwMode="auto">
          <a:xfrm>
            <a:off x="5716595" y="4494208"/>
            <a:ext cx="1208087" cy="303212"/>
            <a:chOff x="501" y="1990"/>
            <a:chExt cx="761" cy="191"/>
          </a:xfrm>
        </p:grpSpPr>
        <p:sp>
          <p:nvSpPr>
            <p:cNvPr id="252" name="Rectangle 125">
              <a:extLst>
                <a:ext uri="{FF2B5EF4-FFF2-40B4-BE49-F238E27FC236}">
                  <a16:creationId xmlns:a16="http://schemas.microsoft.com/office/drawing/2014/main" id="{DB941F93-1335-5645-94DE-59F001928AC8}"/>
                </a:ext>
              </a:extLst>
            </p:cNvPr>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53" name="Rectangle 126">
              <a:extLst>
                <a:ext uri="{FF2B5EF4-FFF2-40B4-BE49-F238E27FC236}">
                  <a16:creationId xmlns:a16="http://schemas.microsoft.com/office/drawing/2014/main" id="{9EA1B2EB-B358-3D4C-841E-567FECFADB18}"/>
                </a:ext>
              </a:extLst>
            </p:cNvPr>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p>
          </p:txBody>
        </p:sp>
        <p:sp>
          <p:nvSpPr>
            <p:cNvPr id="254" name="Rectangle 127">
              <a:extLst>
                <a:ext uri="{FF2B5EF4-FFF2-40B4-BE49-F238E27FC236}">
                  <a16:creationId xmlns:a16="http://schemas.microsoft.com/office/drawing/2014/main" id="{13F00E9F-B735-5849-861F-39C839FD83F4}"/>
                </a:ext>
              </a:extLst>
            </p:cNvPr>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a:t>
              </a:r>
            </a:p>
          </p:txBody>
        </p:sp>
        <p:sp>
          <p:nvSpPr>
            <p:cNvPr id="255" name="Rectangle 128">
              <a:extLst>
                <a:ext uri="{FF2B5EF4-FFF2-40B4-BE49-F238E27FC236}">
                  <a16:creationId xmlns:a16="http://schemas.microsoft.com/office/drawing/2014/main" id="{0CE33A55-3FFF-D247-A00E-5085ABE3BDA7}"/>
                </a:ext>
              </a:extLst>
            </p:cNvPr>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sp>
          <p:nvSpPr>
            <p:cNvPr id="256" name="Line 129">
              <a:extLst>
                <a:ext uri="{FF2B5EF4-FFF2-40B4-BE49-F238E27FC236}">
                  <a16:creationId xmlns:a16="http://schemas.microsoft.com/office/drawing/2014/main" id="{5257F2F7-73B9-0943-A775-4320CC67F911}"/>
                </a:ext>
              </a:extLst>
            </p:cNvPr>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7" name="Line 130">
              <a:extLst>
                <a:ext uri="{FF2B5EF4-FFF2-40B4-BE49-F238E27FC236}">
                  <a16:creationId xmlns:a16="http://schemas.microsoft.com/office/drawing/2014/main" id="{F79FB15F-B9B5-1C48-A8C6-B6B142E79B47}"/>
                </a:ext>
              </a:extLst>
            </p:cNvPr>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58" name="Group 140">
            <a:extLst>
              <a:ext uri="{FF2B5EF4-FFF2-40B4-BE49-F238E27FC236}">
                <a16:creationId xmlns:a16="http://schemas.microsoft.com/office/drawing/2014/main" id="{DC4925E6-41A9-8643-8E76-63BD0FB2392D}"/>
              </a:ext>
            </a:extLst>
          </p:cNvPr>
          <p:cNvGrpSpPr>
            <a:grpSpLocks/>
          </p:cNvGrpSpPr>
          <p:nvPr/>
        </p:nvGrpSpPr>
        <p:grpSpPr bwMode="auto">
          <a:xfrm>
            <a:off x="8488370" y="4860921"/>
            <a:ext cx="1208087" cy="303213"/>
            <a:chOff x="501" y="1990"/>
            <a:chExt cx="761" cy="191"/>
          </a:xfrm>
        </p:grpSpPr>
        <p:sp>
          <p:nvSpPr>
            <p:cNvPr id="259" name="Rectangle 141">
              <a:extLst>
                <a:ext uri="{FF2B5EF4-FFF2-40B4-BE49-F238E27FC236}">
                  <a16:creationId xmlns:a16="http://schemas.microsoft.com/office/drawing/2014/main" id="{24DA0C2F-17DB-7643-B65D-18F2B436D4C0}"/>
                </a:ext>
              </a:extLst>
            </p:cNvPr>
            <p:cNvSpPr>
              <a:spLocks noChangeArrowheads="1"/>
            </p:cNvSpPr>
            <p:nvPr/>
          </p:nvSpPr>
          <p:spPr bwMode="auto">
            <a:xfrm>
              <a:off x="501" y="2007"/>
              <a:ext cx="682"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60" name="Rectangle 142">
              <a:extLst>
                <a:ext uri="{FF2B5EF4-FFF2-40B4-BE49-F238E27FC236}">
                  <a16:creationId xmlns:a16="http://schemas.microsoft.com/office/drawing/2014/main" id="{296D85F8-DA00-E347-906C-91E4F93935A1}"/>
                </a:ext>
              </a:extLst>
            </p:cNvPr>
            <p:cNvSpPr>
              <a:spLocks noChangeArrowheads="1"/>
            </p:cNvSpPr>
            <p:nvPr/>
          </p:nvSpPr>
          <p:spPr bwMode="auto">
            <a:xfrm>
              <a:off x="704"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p>
          </p:txBody>
        </p:sp>
        <p:sp>
          <p:nvSpPr>
            <p:cNvPr id="261" name="Rectangle 143">
              <a:extLst>
                <a:ext uri="{FF2B5EF4-FFF2-40B4-BE49-F238E27FC236}">
                  <a16:creationId xmlns:a16="http://schemas.microsoft.com/office/drawing/2014/main" id="{7E7E3D6E-A342-6648-9506-7A080F8B77FF}"/>
                </a:ext>
              </a:extLst>
            </p:cNvPr>
            <p:cNvSpPr>
              <a:spLocks noChangeArrowheads="1"/>
            </p:cNvSpPr>
            <p:nvPr/>
          </p:nvSpPr>
          <p:spPr bwMode="auto">
            <a:xfrm>
              <a:off x="518" y="1990"/>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a:t>
              </a:r>
            </a:p>
          </p:txBody>
        </p:sp>
        <p:sp>
          <p:nvSpPr>
            <p:cNvPr id="262" name="Rectangle 144">
              <a:extLst>
                <a:ext uri="{FF2B5EF4-FFF2-40B4-BE49-F238E27FC236}">
                  <a16:creationId xmlns:a16="http://schemas.microsoft.com/office/drawing/2014/main" id="{E27AB14D-C29B-DF45-8BD1-D050C50BEA27}"/>
                </a:ext>
              </a:extLst>
            </p:cNvPr>
            <p:cNvSpPr>
              <a:spLocks noChangeArrowheads="1"/>
            </p:cNvSpPr>
            <p:nvPr/>
          </p:nvSpPr>
          <p:spPr bwMode="auto">
            <a:xfrm>
              <a:off x="834" y="1991"/>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sp>
          <p:nvSpPr>
            <p:cNvPr id="263" name="Line 145">
              <a:extLst>
                <a:ext uri="{FF2B5EF4-FFF2-40B4-BE49-F238E27FC236}">
                  <a16:creationId xmlns:a16="http://schemas.microsoft.com/office/drawing/2014/main" id="{331963CB-8B11-1C4E-8253-0FDB3A375A54}"/>
                </a:ext>
              </a:extLst>
            </p:cNvPr>
            <p:cNvSpPr>
              <a:spLocks noChangeShapeType="1"/>
            </p:cNvSpPr>
            <p:nvPr/>
          </p:nvSpPr>
          <p:spPr bwMode="auto">
            <a:xfrm>
              <a:off x="688" y="2013"/>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4" name="Line 146">
              <a:extLst>
                <a:ext uri="{FF2B5EF4-FFF2-40B4-BE49-F238E27FC236}">
                  <a16:creationId xmlns:a16="http://schemas.microsoft.com/office/drawing/2014/main" id="{432304F0-73BB-2748-8E18-7151D5E33699}"/>
                </a:ext>
              </a:extLst>
            </p:cNvPr>
            <p:cNvSpPr>
              <a:spLocks noChangeShapeType="1"/>
            </p:cNvSpPr>
            <p:nvPr/>
          </p:nvSpPr>
          <p:spPr bwMode="auto">
            <a:xfrm>
              <a:off x="880" y="2010"/>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65" name="Group 156">
            <a:extLst>
              <a:ext uri="{FF2B5EF4-FFF2-40B4-BE49-F238E27FC236}">
                <a16:creationId xmlns:a16="http://schemas.microsoft.com/office/drawing/2014/main" id="{2999D032-84BD-264A-ADD9-A5141E317962}"/>
              </a:ext>
            </a:extLst>
          </p:cNvPr>
          <p:cNvGrpSpPr>
            <a:grpSpLocks/>
          </p:cNvGrpSpPr>
          <p:nvPr/>
        </p:nvGrpSpPr>
        <p:grpSpPr bwMode="auto">
          <a:xfrm>
            <a:off x="2157419" y="1919283"/>
            <a:ext cx="1479550" cy="303212"/>
            <a:chOff x="332" y="2224"/>
            <a:chExt cx="932" cy="191"/>
          </a:xfrm>
        </p:grpSpPr>
        <p:sp>
          <p:nvSpPr>
            <p:cNvPr id="266" name="Rectangle 157">
              <a:extLst>
                <a:ext uri="{FF2B5EF4-FFF2-40B4-BE49-F238E27FC236}">
                  <a16:creationId xmlns:a16="http://schemas.microsoft.com/office/drawing/2014/main" id="{0E7166F5-9BCE-6142-A6E7-CDF949808543}"/>
                </a:ext>
              </a:extLst>
            </p:cNvPr>
            <p:cNvSpPr>
              <a:spLocks noChangeArrowheads="1"/>
            </p:cNvSpPr>
            <p:nvPr/>
          </p:nvSpPr>
          <p:spPr bwMode="auto">
            <a:xfrm>
              <a:off x="345" y="2241"/>
              <a:ext cx="840"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67" name="Rectangle 158">
              <a:extLst>
                <a:ext uri="{FF2B5EF4-FFF2-40B4-BE49-F238E27FC236}">
                  <a16:creationId xmlns:a16="http://schemas.microsoft.com/office/drawing/2014/main" id="{754F1661-A032-B447-9C02-84330F1B16C3}"/>
                </a:ext>
              </a:extLst>
            </p:cNvPr>
            <p:cNvSpPr>
              <a:spLocks noChangeArrowheads="1"/>
            </p:cNvSpPr>
            <p:nvPr/>
          </p:nvSpPr>
          <p:spPr bwMode="auto">
            <a:xfrm>
              <a:off x="706"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p>
          </p:txBody>
        </p:sp>
        <p:sp>
          <p:nvSpPr>
            <p:cNvPr id="268" name="Rectangle 159">
              <a:extLst>
                <a:ext uri="{FF2B5EF4-FFF2-40B4-BE49-F238E27FC236}">
                  <a16:creationId xmlns:a16="http://schemas.microsoft.com/office/drawing/2014/main" id="{1C7AD2C3-C553-2A4B-9171-A8E09BA847E8}"/>
                </a:ext>
              </a:extLst>
            </p:cNvPr>
            <p:cNvSpPr>
              <a:spLocks noChangeArrowheads="1"/>
            </p:cNvSpPr>
            <p:nvPr/>
          </p:nvSpPr>
          <p:spPr bwMode="auto">
            <a:xfrm>
              <a:off x="520"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a:t>
              </a:r>
            </a:p>
          </p:txBody>
        </p:sp>
        <p:sp>
          <p:nvSpPr>
            <p:cNvPr id="269" name="Rectangle 160">
              <a:extLst>
                <a:ext uri="{FF2B5EF4-FFF2-40B4-BE49-F238E27FC236}">
                  <a16:creationId xmlns:a16="http://schemas.microsoft.com/office/drawing/2014/main" id="{CE64079E-3B67-F34D-801D-A92A1F3B07C8}"/>
                </a:ext>
              </a:extLst>
            </p:cNvPr>
            <p:cNvSpPr>
              <a:spLocks noChangeArrowheads="1"/>
            </p:cNvSpPr>
            <p:nvPr/>
          </p:nvSpPr>
          <p:spPr bwMode="auto">
            <a:xfrm>
              <a:off x="332" y="2224"/>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l</a:t>
              </a:r>
            </a:p>
          </p:txBody>
        </p:sp>
        <p:sp>
          <p:nvSpPr>
            <p:cNvPr id="270" name="Rectangle 161">
              <a:extLst>
                <a:ext uri="{FF2B5EF4-FFF2-40B4-BE49-F238E27FC236}">
                  <a16:creationId xmlns:a16="http://schemas.microsoft.com/office/drawing/2014/main" id="{1E8F4774-501D-1F43-80F6-8E0FBDD2EA01}"/>
                </a:ext>
              </a:extLst>
            </p:cNvPr>
            <p:cNvSpPr>
              <a:spLocks noChangeArrowheads="1"/>
            </p:cNvSpPr>
            <p:nvPr/>
          </p:nvSpPr>
          <p:spPr bwMode="auto">
            <a:xfrm>
              <a:off x="836" y="2225"/>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sp>
          <p:nvSpPr>
            <p:cNvPr id="271" name="Line 162">
              <a:extLst>
                <a:ext uri="{FF2B5EF4-FFF2-40B4-BE49-F238E27FC236}">
                  <a16:creationId xmlns:a16="http://schemas.microsoft.com/office/drawing/2014/main" id="{AC823B9C-431D-F442-BF16-B2BB2576305B}"/>
                </a:ext>
              </a:extLst>
            </p:cNvPr>
            <p:cNvSpPr>
              <a:spLocks noChangeShapeType="1"/>
            </p:cNvSpPr>
            <p:nvPr/>
          </p:nvSpPr>
          <p:spPr bwMode="auto">
            <a:xfrm>
              <a:off x="510" y="2241"/>
              <a:ext cx="0" cy="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2" name="Line 163">
              <a:extLst>
                <a:ext uri="{FF2B5EF4-FFF2-40B4-BE49-F238E27FC236}">
                  <a16:creationId xmlns:a16="http://schemas.microsoft.com/office/drawing/2014/main" id="{027C6256-CE60-DF44-B53C-314BE2376CBC}"/>
                </a:ext>
              </a:extLst>
            </p:cNvPr>
            <p:cNvSpPr>
              <a:spLocks noChangeShapeType="1"/>
            </p:cNvSpPr>
            <p:nvPr/>
          </p:nvSpPr>
          <p:spPr bwMode="auto">
            <a:xfrm>
              <a:off x="690" y="2247"/>
              <a:ext cx="0" cy="1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3" name="Line 164">
              <a:extLst>
                <a:ext uri="{FF2B5EF4-FFF2-40B4-BE49-F238E27FC236}">
                  <a16:creationId xmlns:a16="http://schemas.microsoft.com/office/drawing/2014/main" id="{EB0B6073-A87E-8C45-871D-8531AA06559B}"/>
                </a:ext>
              </a:extLst>
            </p:cNvPr>
            <p:cNvSpPr>
              <a:spLocks noChangeShapeType="1"/>
            </p:cNvSpPr>
            <p:nvPr/>
          </p:nvSpPr>
          <p:spPr bwMode="auto">
            <a:xfrm>
              <a:off x="882" y="2244"/>
              <a:ext cx="0" cy="1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74" name="Text Box 166">
            <a:extLst>
              <a:ext uri="{FF2B5EF4-FFF2-40B4-BE49-F238E27FC236}">
                <a16:creationId xmlns:a16="http://schemas.microsoft.com/office/drawing/2014/main" id="{B74B5829-1A8F-AE47-9517-C70C28E5B2D0}"/>
              </a:ext>
            </a:extLst>
          </p:cNvPr>
          <p:cNvSpPr txBox="1">
            <a:spLocks noChangeArrowheads="1"/>
          </p:cNvSpPr>
          <p:nvPr/>
        </p:nvSpPr>
        <p:spPr bwMode="auto">
          <a:xfrm>
            <a:off x="9140831" y="5665783"/>
            <a:ext cx="8414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router</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endParaRPr>
          </a:p>
        </p:txBody>
      </p:sp>
      <p:sp>
        <p:nvSpPr>
          <p:cNvPr id="275" name="Text Box 167">
            <a:extLst>
              <a:ext uri="{FF2B5EF4-FFF2-40B4-BE49-F238E27FC236}">
                <a16:creationId xmlns:a16="http://schemas.microsoft.com/office/drawing/2014/main" id="{28AC982F-9E27-1847-9770-EC46EAFE4DFF}"/>
              </a:ext>
            </a:extLst>
          </p:cNvPr>
          <p:cNvSpPr txBox="1">
            <a:spLocks noChangeArrowheads="1"/>
          </p:cNvSpPr>
          <p:nvPr/>
        </p:nvSpPr>
        <p:spPr bwMode="auto">
          <a:xfrm>
            <a:off x="9155119" y="3386662"/>
            <a:ext cx="8692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switch</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endParaRPr>
          </a:p>
        </p:txBody>
      </p:sp>
      <p:sp>
        <p:nvSpPr>
          <p:cNvPr id="276" name="Text Box 174">
            <a:extLst>
              <a:ext uri="{FF2B5EF4-FFF2-40B4-BE49-F238E27FC236}">
                <a16:creationId xmlns:a16="http://schemas.microsoft.com/office/drawing/2014/main" id="{2A962AD2-9396-3D42-9E36-5C73F53C9104}"/>
              </a:ext>
            </a:extLst>
          </p:cNvPr>
          <p:cNvSpPr txBox="1">
            <a:spLocks noChangeArrowheads="1"/>
          </p:cNvSpPr>
          <p:nvPr/>
        </p:nvSpPr>
        <p:spPr bwMode="auto">
          <a:xfrm>
            <a:off x="1922469" y="946145"/>
            <a:ext cx="10080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600" b="0" i="0" u="none" strike="noStrike" kern="1200" cap="none" spc="0" normalizeH="0" baseline="0" noProof="0" dirty="0">
                <a:ln>
                  <a:noFill/>
                </a:ln>
                <a:solidFill>
                  <a:srgbClr val="CC0000"/>
                </a:solidFill>
                <a:effectLst/>
                <a:uLnTx/>
                <a:uFillTx/>
                <a:latin typeface="Arial" panose="020B0604020202020204" pitchFamily="34" charset="0"/>
                <a:ea typeface="MS PGothic" panose="020B0600070205080204" pitchFamily="34" charset="-128"/>
                <a:cs typeface="Arial" panose="020B0604020202020204" pitchFamily="34" charset="0"/>
              </a:rPr>
              <a:t>message</a:t>
            </a:r>
          </a:p>
        </p:txBody>
      </p:sp>
      <p:grpSp>
        <p:nvGrpSpPr>
          <p:cNvPr id="277" name="Group 175">
            <a:extLst>
              <a:ext uri="{FF2B5EF4-FFF2-40B4-BE49-F238E27FC236}">
                <a16:creationId xmlns:a16="http://schemas.microsoft.com/office/drawing/2014/main" id="{06D27889-C61F-0242-A608-3A140922A686}"/>
              </a:ext>
            </a:extLst>
          </p:cNvPr>
          <p:cNvGrpSpPr>
            <a:grpSpLocks/>
          </p:cNvGrpSpPr>
          <p:nvPr/>
        </p:nvGrpSpPr>
        <p:grpSpPr bwMode="auto">
          <a:xfrm>
            <a:off x="2982919" y="973134"/>
            <a:ext cx="679450" cy="301625"/>
            <a:chOff x="780" y="1553"/>
            <a:chExt cx="428" cy="190"/>
          </a:xfrm>
        </p:grpSpPr>
        <p:sp>
          <p:nvSpPr>
            <p:cNvPr id="278" name="Rectangle 176">
              <a:extLst>
                <a:ext uri="{FF2B5EF4-FFF2-40B4-BE49-F238E27FC236}">
                  <a16:creationId xmlns:a16="http://schemas.microsoft.com/office/drawing/2014/main" id="{8E4EC409-9300-A24E-856E-0C57A0500EC7}"/>
                </a:ext>
              </a:extLst>
            </p:cNvPr>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79" name="Rectangle 177">
              <a:extLst>
                <a:ext uri="{FF2B5EF4-FFF2-40B4-BE49-F238E27FC236}">
                  <a16:creationId xmlns:a16="http://schemas.microsoft.com/office/drawing/2014/main" id="{C7120CFE-84DC-AE4A-96EA-467B21A3F954}"/>
                </a:ext>
              </a:extLst>
            </p:cNvPr>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grpSp>
      <p:grpSp>
        <p:nvGrpSpPr>
          <p:cNvPr id="280" name="Group 185">
            <a:extLst>
              <a:ext uri="{FF2B5EF4-FFF2-40B4-BE49-F238E27FC236}">
                <a16:creationId xmlns:a16="http://schemas.microsoft.com/office/drawing/2014/main" id="{48F838C9-2064-8846-AE99-7D64C6F0E88A}"/>
              </a:ext>
            </a:extLst>
          </p:cNvPr>
          <p:cNvGrpSpPr>
            <a:grpSpLocks/>
          </p:cNvGrpSpPr>
          <p:nvPr/>
        </p:nvGrpSpPr>
        <p:grpSpPr bwMode="auto">
          <a:xfrm>
            <a:off x="2746384" y="1290634"/>
            <a:ext cx="908050" cy="301625"/>
            <a:chOff x="1848" y="2046"/>
            <a:chExt cx="572" cy="190"/>
          </a:xfrm>
        </p:grpSpPr>
        <p:grpSp>
          <p:nvGrpSpPr>
            <p:cNvPr id="281" name="Group 179">
              <a:extLst>
                <a:ext uri="{FF2B5EF4-FFF2-40B4-BE49-F238E27FC236}">
                  <a16:creationId xmlns:a16="http://schemas.microsoft.com/office/drawing/2014/main" id="{B8E6789C-1509-4C48-885B-AD08332F4B98}"/>
                </a:ext>
              </a:extLst>
            </p:cNvPr>
            <p:cNvGrpSpPr>
              <a:grpSpLocks/>
            </p:cNvGrpSpPr>
            <p:nvPr/>
          </p:nvGrpSpPr>
          <p:grpSpPr bwMode="auto">
            <a:xfrm>
              <a:off x="1848" y="2047"/>
              <a:ext cx="187" cy="184"/>
              <a:chOff x="1959" y="2058"/>
              <a:chExt cx="187" cy="184"/>
            </a:xfrm>
          </p:grpSpPr>
          <p:sp>
            <p:nvSpPr>
              <p:cNvPr id="285" name="Rectangle 180">
                <a:extLst>
                  <a:ext uri="{FF2B5EF4-FFF2-40B4-BE49-F238E27FC236}">
                    <a16:creationId xmlns:a16="http://schemas.microsoft.com/office/drawing/2014/main" id="{06BC3922-CF81-3845-BA10-96DBBA1F47B7}"/>
                  </a:ext>
                </a:extLst>
              </p:cNvPr>
              <p:cNvSpPr>
                <a:spLocks noChangeArrowheads="1"/>
              </p:cNvSpPr>
              <p:nvPr/>
            </p:nvSpPr>
            <p:spPr bwMode="auto">
              <a:xfrm>
                <a:off x="1964" y="2075"/>
                <a:ext cx="177"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86" name="Rectangle 181">
                <a:extLst>
                  <a:ext uri="{FF2B5EF4-FFF2-40B4-BE49-F238E27FC236}">
                    <a16:creationId xmlns:a16="http://schemas.microsoft.com/office/drawing/2014/main" id="{C4E3DD7C-9412-E741-BD84-C65290F3969E}"/>
                  </a:ext>
                </a:extLst>
              </p:cNvPr>
              <p:cNvSpPr>
                <a:spLocks noChangeArrowheads="1"/>
              </p:cNvSpPr>
              <p:nvPr/>
            </p:nvSpPr>
            <p:spPr bwMode="auto">
              <a:xfrm>
                <a:off x="1959" y="2058"/>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p>
            </p:txBody>
          </p:sp>
        </p:grpSp>
        <p:grpSp>
          <p:nvGrpSpPr>
            <p:cNvPr id="282" name="Group 182">
              <a:extLst>
                <a:ext uri="{FF2B5EF4-FFF2-40B4-BE49-F238E27FC236}">
                  <a16:creationId xmlns:a16="http://schemas.microsoft.com/office/drawing/2014/main" id="{19C49CDA-616B-0942-AEEF-049BB04DF303}"/>
                </a:ext>
              </a:extLst>
            </p:cNvPr>
            <p:cNvGrpSpPr>
              <a:grpSpLocks/>
            </p:cNvGrpSpPr>
            <p:nvPr/>
          </p:nvGrpSpPr>
          <p:grpSpPr bwMode="auto">
            <a:xfrm>
              <a:off x="1992" y="2046"/>
              <a:ext cx="428" cy="190"/>
              <a:chOff x="780" y="1553"/>
              <a:chExt cx="428" cy="190"/>
            </a:xfrm>
          </p:grpSpPr>
          <p:sp>
            <p:nvSpPr>
              <p:cNvPr id="283" name="Rectangle 183">
                <a:extLst>
                  <a:ext uri="{FF2B5EF4-FFF2-40B4-BE49-F238E27FC236}">
                    <a16:creationId xmlns:a16="http://schemas.microsoft.com/office/drawing/2014/main" id="{4F97E7C1-6241-2842-9ACE-7FBCF045B164}"/>
                  </a:ext>
                </a:extLst>
              </p:cNvPr>
              <p:cNvSpPr>
                <a:spLocks noChangeArrowheads="1"/>
              </p:cNvSpPr>
              <p:nvPr/>
            </p:nvSpPr>
            <p:spPr bwMode="auto">
              <a:xfrm>
                <a:off x="817" y="1571"/>
                <a:ext cx="312"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84" name="Rectangle 184">
                <a:extLst>
                  <a:ext uri="{FF2B5EF4-FFF2-40B4-BE49-F238E27FC236}">
                    <a16:creationId xmlns:a16="http://schemas.microsoft.com/office/drawing/2014/main" id="{FBAAFC8C-9356-294D-B8F3-F6E4810790B2}"/>
                  </a:ext>
                </a:extLst>
              </p:cNvPr>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grpSp>
      </p:grpSp>
      <p:grpSp>
        <p:nvGrpSpPr>
          <p:cNvPr id="287" name="Group 187">
            <a:extLst>
              <a:ext uri="{FF2B5EF4-FFF2-40B4-BE49-F238E27FC236}">
                <a16:creationId xmlns:a16="http://schemas.microsoft.com/office/drawing/2014/main" id="{11860688-7535-2242-95B7-51DB4FCD1617}"/>
              </a:ext>
            </a:extLst>
          </p:cNvPr>
          <p:cNvGrpSpPr>
            <a:grpSpLocks/>
          </p:cNvGrpSpPr>
          <p:nvPr/>
        </p:nvGrpSpPr>
        <p:grpSpPr bwMode="auto">
          <a:xfrm>
            <a:off x="2438407" y="1622425"/>
            <a:ext cx="323850" cy="295274"/>
            <a:chOff x="1948" y="2058"/>
            <a:chExt cx="204" cy="184"/>
          </a:xfrm>
        </p:grpSpPr>
        <p:sp>
          <p:nvSpPr>
            <p:cNvPr id="288" name="Rectangle 188">
              <a:extLst>
                <a:ext uri="{FF2B5EF4-FFF2-40B4-BE49-F238E27FC236}">
                  <a16:creationId xmlns:a16="http://schemas.microsoft.com/office/drawing/2014/main" id="{731A6D81-5EA1-834F-A9B7-29A362ECB239}"/>
                </a:ext>
              </a:extLst>
            </p:cNvPr>
            <p:cNvSpPr>
              <a:spLocks noChangeArrowheads="1"/>
            </p:cNvSpPr>
            <p:nvPr/>
          </p:nvSpPr>
          <p:spPr bwMode="auto">
            <a:xfrm>
              <a:off x="1948" y="2075"/>
              <a:ext cx="191"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89" name="Rectangle 189">
              <a:extLst>
                <a:ext uri="{FF2B5EF4-FFF2-40B4-BE49-F238E27FC236}">
                  <a16:creationId xmlns:a16="http://schemas.microsoft.com/office/drawing/2014/main" id="{2EAE3C28-1F19-034E-A583-4C40A2941B78}"/>
                </a:ext>
              </a:extLst>
            </p:cNvPr>
            <p:cNvSpPr>
              <a:spLocks noChangeArrowheads="1"/>
            </p:cNvSpPr>
            <p:nvPr/>
          </p:nvSpPr>
          <p:spPr bwMode="auto">
            <a:xfrm>
              <a:off x="1965" y="2058"/>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a:t>
              </a:r>
            </a:p>
          </p:txBody>
        </p:sp>
      </p:grpSp>
      <p:sp>
        <p:nvSpPr>
          <p:cNvPr id="290" name="Text Box 7">
            <a:extLst>
              <a:ext uri="{FF2B5EF4-FFF2-40B4-BE49-F238E27FC236}">
                <a16:creationId xmlns:a16="http://schemas.microsoft.com/office/drawing/2014/main" id="{A538246A-59B9-0349-A984-2F7704DBA8CC}"/>
              </a:ext>
            </a:extLst>
          </p:cNvPr>
          <p:cNvSpPr txBox="1">
            <a:spLocks noChangeArrowheads="1"/>
          </p:cNvSpPr>
          <p:nvPr/>
        </p:nvSpPr>
        <p:spPr bwMode="auto">
          <a:xfrm>
            <a:off x="1376369" y="1897058"/>
            <a:ext cx="704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600" b="0" i="0" u="none" strike="noStrike" kern="1200" cap="none" spc="0" normalizeH="0" baseline="0" noProof="0" dirty="0">
                <a:ln>
                  <a:noFill/>
                </a:ln>
                <a:solidFill>
                  <a:srgbClr val="CC0000"/>
                </a:solidFill>
                <a:effectLst/>
                <a:uLnTx/>
                <a:uFillTx/>
                <a:latin typeface="Arial" panose="020B0604020202020204" pitchFamily="34" charset="0"/>
                <a:ea typeface="MS PGothic" panose="020B0600070205080204" pitchFamily="34" charset="-128"/>
                <a:cs typeface="Arial" panose="020B0604020202020204" pitchFamily="34" charset="0"/>
              </a:rPr>
              <a:t>frame</a:t>
            </a:r>
          </a:p>
        </p:txBody>
      </p:sp>
      <p:grpSp>
        <p:nvGrpSpPr>
          <p:cNvPr id="294" name="Group 190">
            <a:extLst>
              <a:ext uri="{FF2B5EF4-FFF2-40B4-BE49-F238E27FC236}">
                <a16:creationId xmlns:a16="http://schemas.microsoft.com/office/drawing/2014/main" id="{3A531A16-240C-9241-94EF-4C9AE4951124}"/>
              </a:ext>
            </a:extLst>
          </p:cNvPr>
          <p:cNvGrpSpPr>
            <a:grpSpLocks/>
          </p:cNvGrpSpPr>
          <p:nvPr/>
        </p:nvGrpSpPr>
        <p:grpSpPr bwMode="auto">
          <a:xfrm flipH="1">
            <a:off x="5359407" y="1341434"/>
            <a:ext cx="803275" cy="771525"/>
            <a:chOff x="-44" y="1473"/>
            <a:chExt cx="981" cy="1105"/>
          </a:xfrm>
        </p:grpSpPr>
        <p:pic>
          <p:nvPicPr>
            <p:cNvPr id="295" name="Picture 191" descr="desktop_computer_stylized_medium">
              <a:extLst>
                <a:ext uri="{FF2B5EF4-FFF2-40B4-BE49-F238E27FC236}">
                  <a16:creationId xmlns:a16="http://schemas.microsoft.com/office/drawing/2014/main" id="{1407FE03-3BF1-1D45-8A83-D39E3D03C3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 name="Freeform 192">
              <a:extLst>
                <a:ext uri="{FF2B5EF4-FFF2-40B4-BE49-F238E27FC236}">
                  <a16:creationId xmlns:a16="http://schemas.microsoft.com/office/drawing/2014/main" id="{24E88B51-BE9B-3C48-9F67-26465B74968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0" name="Freeform 10">
            <a:extLst>
              <a:ext uri="{FF2B5EF4-FFF2-40B4-BE49-F238E27FC236}">
                <a16:creationId xmlns:a16="http://schemas.microsoft.com/office/drawing/2014/main" id="{7497192E-FD73-AA40-BE80-ABE9A774CC99}"/>
              </a:ext>
            </a:extLst>
          </p:cNvPr>
          <p:cNvSpPr>
            <a:spLocks/>
          </p:cNvSpPr>
          <p:nvPr/>
        </p:nvSpPr>
        <p:spPr bwMode="auto">
          <a:xfrm>
            <a:off x="4178506" y="4871041"/>
            <a:ext cx="360362" cy="1522901"/>
          </a:xfrm>
          <a:custGeom>
            <a:avLst/>
            <a:gdLst>
              <a:gd name="T0" fmla="*/ 2147483646 w 267"/>
              <a:gd name="T1" fmla="*/ 2147483646 h 1186"/>
              <a:gd name="T2" fmla="*/ 0 w 267"/>
              <a:gd name="T3" fmla="*/ 0 h 1186"/>
              <a:gd name="T4" fmla="*/ 0 w 267"/>
              <a:gd name="T5" fmla="*/ 2147483646 h 1186"/>
              <a:gd name="T6" fmla="*/ 2147483646 w 267"/>
              <a:gd name="T7" fmla="*/ 2147483646 h 1186"/>
              <a:gd name="T8" fmla="*/ 2147483646 w 267"/>
              <a:gd name="T9" fmla="*/ 2147483646 h 1186"/>
              <a:gd name="T10" fmla="*/ 0 60000 65536"/>
              <a:gd name="T11" fmla="*/ 0 60000 65536"/>
              <a:gd name="T12" fmla="*/ 0 60000 65536"/>
              <a:gd name="T13" fmla="*/ 0 60000 65536"/>
              <a:gd name="T14" fmla="*/ 0 60000 65536"/>
              <a:gd name="T15" fmla="*/ 0 w 267"/>
              <a:gd name="T16" fmla="*/ 0 h 1186"/>
              <a:gd name="T17" fmla="*/ 267 w 267"/>
              <a:gd name="T18" fmla="*/ 1186 h 1186"/>
            </a:gdLst>
            <a:ahLst/>
            <a:cxnLst>
              <a:cxn ang="T10">
                <a:pos x="T0" y="T1"/>
              </a:cxn>
              <a:cxn ang="T11">
                <a:pos x="T2" y="T3"/>
              </a:cxn>
              <a:cxn ang="T12">
                <a:pos x="T4" y="T5"/>
              </a:cxn>
              <a:cxn ang="T13">
                <a:pos x="T6" y="T7"/>
              </a:cxn>
              <a:cxn ang="T14">
                <a:pos x="T8" y="T9"/>
              </a:cxn>
            </a:cxnLst>
            <a:rect l="T15" t="T16" r="T17" b="T18"/>
            <a:pathLst>
              <a:path w="267" h="1186">
                <a:moveTo>
                  <a:pt x="254" y="466"/>
                </a:moveTo>
                <a:lnTo>
                  <a:pt x="0" y="0"/>
                </a:lnTo>
                <a:lnTo>
                  <a:pt x="0" y="1186"/>
                </a:lnTo>
                <a:lnTo>
                  <a:pt x="267" y="652"/>
                </a:lnTo>
                <a:lnTo>
                  <a:pt x="254" y="466"/>
                </a:lnTo>
                <a:close/>
              </a:path>
            </a:pathLst>
          </a:custGeom>
          <a:gradFill rotWithShape="1">
            <a:gsLst>
              <a:gs pos="0">
                <a:srgbClr val="3C6CDF"/>
              </a:gs>
              <a:gs pos="100000">
                <a:schemeClr val="bg1"/>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91" name="Group 187">
            <a:extLst>
              <a:ext uri="{FF2B5EF4-FFF2-40B4-BE49-F238E27FC236}">
                <a16:creationId xmlns:a16="http://schemas.microsoft.com/office/drawing/2014/main" id="{4888665C-41EE-644D-80C5-A5B9017648C6}"/>
              </a:ext>
            </a:extLst>
          </p:cNvPr>
          <p:cNvGrpSpPr>
            <a:grpSpLocks/>
          </p:cNvGrpSpPr>
          <p:nvPr/>
        </p:nvGrpSpPr>
        <p:grpSpPr bwMode="auto">
          <a:xfrm flipH="1">
            <a:off x="4397382" y="5224459"/>
            <a:ext cx="803275" cy="771525"/>
            <a:chOff x="-44" y="1473"/>
            <a:chExt cx="981" cy="1105"/>
          </a:xfrm>
        </p:grpSpPr>
        <p:pic>
          <p:nvPicPr>
            <p:cNvPr id="292" name="Picture 188" descr="desktop_computer_stylized_medium">
              <a:extLst>
                <a:ext uri="{FF2B5EF4-FFF2-40B4-BE49-F238E27FC236}">
                  <a16:creationId xmlns:a16="http://schemas.microsoft.com/office/drawing/2014/main" id="{7A9F9E63-740A-7147-A711-8D8238FD97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3" name="Freeform 189">
              <a:extLst>
                <a:ext uri="{FF2B5EF4-FFF2-40B4-BE49-F238E27FC236}">
                  <a16:creationId xmlns:a16="http://schemas.microsoft.com/office/drawing/2014/main" id="{B678C5E1-8916-9C47-B1F3-E8A3F8BB6DB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40" name="Text Box 98">
            <a:extLst>
              <a:ext uri="{FF2B5EF4-FFF2-40B4-BE49-F238E27FC236}">
                <a16:creationId xmlns:a16="http://schemas.microsoft.com/office/drawing/2014/main" id="{9BC58A09-0AC8-5F40-B8A7-C0AF48D1DC0E}"/>
              </a:ext>
            </a:extLst>
          </p:cNvPr>
          <p:cNvSpPr txBox="1">
            <a:spLocks noChangeArrowheads="1"/>
          </p:cNvSpPr>
          <p:nvPr/>
        </p:nvSpPr>
        <p:spPr bwMode="auto">
          <a:xfrm>
            <a:off x="7030180" y="2584590"/>
            <a:ext cx="1317625" cy="695325"/>
          </a:xfrm>
          <a:prstGeom prst="rect">
            <a:avLst/>
          </a:prstGeom>
          <a:noFill/>
          <a:ln>
            <a:noFill/>
          </a:ln>
          <a:effectLst>
            <a:outerShdw blurRad="114300" dist="38100" dir="18900000" sx="123000" sy="123000" algn="b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1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link</a:t>
            </a:r>
          </a:p>
          <a:p>
            <a:pPr marL="0" marR="0" lvl="0" indent="0" algn="ctr" defTabSz="914400" rtl="0" eaLnBrk="1" fontAlgn="auto" latinLnBrk="0" hangingPunct="1">
              <a:lnSpc>
                <a:spcPct val="11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physical</a:t>
            </a:r>
          </a:p>
        </p:txBody>
      </p:sp>
      <p:sp>
        <p:nvSpPr>
          <p:cNvPr id="137" name="Slide Number Placeholder 5">
            <a:extLst>
              <a:ext uri="{FF2B5EF4-FFF2-40B4-BE49-F238E27FC236}">
                <a16:creationId xmlns:a16="http://schemas.microsoft.com/office/drawing/2014/main" id="{E70AE3D5-912C-A246-BEFD-E695C530DB2E}"/>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37</a:t>
            </a:fld>
            <a:endParaRPr lang="en-US" dirty="0"/>
          </a:p>
        </p:txBody>
      </p:sp>
    </p:spTree>
    <p:extLst>
      <p:ext uri="{BB962C8B-B14F-4D97-AF65-F5344CB8AC3E}">
        <p14:creationId xmlns:p14="http://schemas.microsoft.com/office/powerpoint/2010/main" val="827783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95833E-6 -0.0037 L 3.95833E-6 0.04583 " pathEditMode="relative" rAng="0" ptsTypes="AA">
                                      <p:cBhvr>
                                        <p:cTn id="6" dur="2000" fill="hold"/>
                                        <p:tgtEl>
                                          <p:spTgt spid="277"/>
                                        </p:tgtEl>
                                        <p:attrNameLst>
                                          <p:attrName>ppt_x</p:attrName>
                                          <p:attrName>ppt_y</p:attrName>
                                        </p:attrNameLst>
                                      </p:cBhvr>
                                      <p:rCtr x="0" y="2477"/>
                                    </p:animMotion>
                                  </p:childTnLst>
                                </p:cTn>
                              </p:par>
                              <p:par>
                                <p:cTn id="7" presetID="10" presetClass="exit" presetSubtype="0" fill="hold" grpId="0" nodeType="withEffect">
                                  <p:stCondLst>
                                    <p:cond delay="0"/>
                                  </p:stCondLst>
                                  <p:childTnLst>
                                    <p:animEffect transition="out" filter="fade">
                                      <p:cBhvr>
                                        <p:cTn id="8" dur="2000"/>
                                        <p:tgtEl>
                                          <p:spTgt spid="276"/>
                                        </p:tgtEl>
                                      </p:cBhvr>
                                    </p:animEffect>
                                    <p:set>
                                      <p:cBhvr>
                                        <p:cTn id="9" dur="1" fill="hold">
                                          <p:stCondLst>
                                            <p:cond delay="1999"/>
                                          </p:stCondLst>
                                        </p:cTn>
                                        <p:tgtEl>
                                          <p:spTgt spid="276"/>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9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9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277"/>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193"/>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92"/>
                                        </p:tgtEl>
                                      </p:cBhvr>
                                    </p:animEffect>
                                    <p:set>
                                      <p:cBhvr>
                                        <p:cTn id="24" dur="1" fill="hold">
                                          <p:stCondLst>
                                            <p:cond delay="499"/>
                                          </p:stCondLst>
                                        </p:cTn>
                                        <p:tgtEl>
                                          <p:spTgt spid="192"/>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80"/>
                                        </p:tgtEl>
                                        <p:attrNameLst>
                                          <p:attrName>style.visibility</p:attrName>
                                        </p:attrNameLst>
                                      </p:cBhvr>
                                      <p:to>
                                        <p:strVal val="visible"/>
                                      </p:to>
                                    </p:set>
                                  </p:childTnLst>
                                </p:cTn>
                              </p:par>
                            </p:childTnLst>
                          </p:cTn>
                        </p:par>
                        <p:par>
                          <p:cTn id="27" fill="hold">
                            <p:stCondLst>
                              <p:cond delay="500"/>
                            </p:stCondLst>
                            <p:childTnLst>
                              <p:par>
                                <p:cTn id="28" presetID="42" presetClass="path" presetSubtype="0" accel="50000" decel="50000" fill="hold" nodeType="afterEffect">
                                  <p:stCondLst>
                                    <p:cond delay="0"/>
                                  </p:stCondLst>
                                  <p:childTnLst>
                                    <p:animMotion origin="layout" path="M 0 -0.00047 L 0 0.04745 " pathEditMode="relative" rAng="0" ptsTypes="AA">
                                      <p:cBhvr>
                                        <p:cTn id="29" dur="2000" fill="hold"/>
                                        <p:tgtEl>
                                          <p:spTgt spid="280"/>
                                        </p:tgtEl>
                                        <p:attrNameLst>
                                          <p:attrName>ppt_x</p:attrName>
                                          <p:attrName>ppt_y</p:attrName>
                                        </p:attrNameLst>
                                      </p:cBhvr>
                                      <p:rCtr x="0" y="2384"/>
                                    </p:animMotion>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8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9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280"/>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287"/>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196"/>
                                        </p:tgtEl>
                                      </p:cBhvr>
                                    </p:animEffect>
                                    <p:set>
                                      <p:cBhvr>
                                        <p:cTn id="44" dur="1" fill="hold">
                                          <p:stCondLst>
                                            <p:cond delay="499"/>
                                          </p:stCondLst>
                                        </p:cTn>
                                        <p:tgtEl>
                                          <p:spTgt spid="196"/>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85"/>
                                        </p:tgtEl>
                                        <p:attrNameLst>
                                          <p:attrName>style.visibility</p:attrName>
                                        </p:attrNameLst>
                                      </p:cBhvr>
                                      <p:to>
                                        <p:strVal val="visible"/>
                                      </p:to>
                                    </p:set>
                                  </p:childTnLst>
                                </p:cTn>
                              </p:par>
                              <p:par>
                                <p:cTn id="47" presetID="42" presetClass="path" presetSubtype="0" accel="50000" decel="50000" fill="hold" nodeType="withEffect">
                                  <p:stCondLst>
                                    <p:cond delay="0"/>
                                  </p:stCondLst>
                                  <p:childTnLst>
                                    <p:animMotion origin="layout" path="M 8.33333E-7 -4.81481E-6 L 8.33333E-7 0.04213 " pathEditMode="relative" rAng="0" ptsTypes="AA">
                                      <p:cBhvr>
                                        <p:cTn id="48" dur="2000" fill="hold"/>
                                        <p:tgtEl>
                                          <p:spTgt spid="185"/>
                                        </p:tgtEl>
                                        <p:attrNameLst>
                                          <p:attrName>ppt_x</p:attrName>
                                          <p:attrName>ppt_y</p:attrName>
                                        </p:attrNameLst>
                                      </p:cBhvr>
                                      <p:rCtr x="0" y="2106"/>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185"/>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290"/>
                                        </p:tgtEl>
                                      </p:cBhvr>
                                    </p:animEffect>
                                    <p:set>
                                      <p:cBhvr>
                                        <p:cTn id="61" dur="1" fill="hold">
                                          <p:stCondLst>
                                            <p:cond delay="499"/>
                                          </p:stCondLst>
                                        </p:cTn>
                                        <p:tgtEl>
                                          <p:spTgt spid="290"/>
                                        </p:tgtEl>
                                        <p:attrNameLst>
                                          <p:attrName>style.visibility</p:attrName>
                                        </p:attrNameLst>
                                      </p:cBhvr>
                                      <p:to>
                                        <p:strVal val="hidden"/>
                                      </p:to>
                                    </p:set>
                                  </p:childTnLst>
                                </p:cTn>
                              </p:par>
                            </p:childTnLst>
                          </p:cTn>
                        </p:par>
                        <p:par>
                          <p:cTn id="62" fill="hold">
                            <p:stCondLst>
                              <p:cond delay="500"/>
                            </p:stCondLst>
                            <p:childTnLst>
                              <p:par>
                                <p:cTn id="63" presetID="0" presetClass="path" presetSubtype="0" accel="50000" decel="50000" fill="hold" nodeType="afterEffect">
                                  <p:stCondLst>
                                    <p:cond delay="0"/>
                                  </p:stCondLst>
                                  <p:childTnLst>
                                    <p:animMotion origin="layout" path="M -2.08333E-7 -1.85185E-6 C 0.00052 0.04653 -0.00013 0.07292 -0.00013 0.11273 L 0.29818 0.11158 L 0.29818 0.07315 L 0.58698 0.07084 C 0.58763 0.22384 0.58893 0.36829 0.59154 0.52292 L 0.49622 0.51852 C 0.49622 0.49144 0.49492 0.45185 0.49492 0.42454 " pathEditMode="relative" rAng="0" ptsTypes="AAAAAAAA">
                                      <p:cBhvr>
                                        <p:cTn id="64" dur="3000" fill="hold"/>
                                        <p:tgtEl>
                                          <p:spTgt spid="265"/>
                                        </p:tgtEl>
                                        <p:attrNameLst>
                                          <p:attrName>ppt_x</p:attrName>
                                          <p:attrName>ppt_y</p:attrName>
                                        </p:attrNameLst>
                                      </p:cBhvr>
                                      <p:rCtr x="29570" y="26134"/>
                                    </p:animMotion>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265"/>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25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64" presetClass="path" presetSubtype="0" accel="50000" decel="50000" fill="hold" nodeType="clickEffect">
                                  <p:stCondLst>
                                    <p:cond delay="0"/>
                                  </p:stCondLst>
                                  <p:childTnLst>
                                    <p:animMotion origin="layout" path="M -3.125E-6 2.96296E-6 L -0.00078 -0.04931 " pathEditMode="relative" rAng="0" ptsTypes="AA">
                                      <p:cBhvr>
                                        <p:cTn id="74" dur="2000" fill="hold"/>
                                        <p:tgtEl>
                                          <p:spTgt spid="258"/>
                                        </p:tgtEl>
                                        <p:attrNameLst>
                                          <p:attrName>ppt_x</p:attrName>
                                          <p:attrName>ppt_y</p:attrName>
                                        </p:attrNameLst>
                                      </p:cBhvr>
                                      <p:rCtr x="-39" y="-2477"/>
                                    </p:animMotion>
                                  </p:childTnLst>
                                  <p:subTnLst>
                                    <p:set>
                                      <p:cBhvr override="childStyle">
                                        <p:cTn dur="1" fill="hold" display="0" masterRel="nextClick" afterEffect="1"/>
                                        <p:tgtEl>
                                          <p:spTgt spid="258"/>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51"/>
                                        </p:tgtEl>
                                        <p:attrNameLst>
                                          <p:attrName>style.visibility</p:attrName>
                                        </p:attrNameLst>
                                      </p:cBhvr>
                                      <p:to>
                                        <p:strVal val="visible"/>
                                      </p:to>
                                    </p:set>
                                    <p:animEffect transition="in" filter="fade">
                                      <p:cBhvr>
                                        <p:cTn id="79" dur="500"/>
                                        <p:tgtEl>
                                          <p:spTgt spid="251"/>
                                        </p:tgtEl>
                                      </p:cBhvr>
                                    </p:animEffect>
                                  </p:childTnLst>
                                  <p:subTnLst>
                                    <p:set>
                                      <p:cBhvr override="childStyle">
                                        <p:cTn dur="1" fill="hold" display="0" masterRel="nextClick" afterEffect="1"/>
                                        <p:tgtEl>
                                          <p:spTgt spid="251"/>
                                        </p:tgtEl>
                                        <p:attrNameLst>
                                          <p:attrName>style.visibility</p:attrName>
                                        </p:attrNameLst>
                                      </p:cBhvr>
                                      <p:to>
                                        <p:strVal val="hidden"/>
                                      </p:to>
                                    </p:set>
                                  </p:sub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242"/>
                                        </p:tgtEl>
                                        <p:attrNameLst>
                                          <p:attrName>style.visibility</p:attrName>
                                        </p:attrNameLst>
                                      </p:cBhvr>
                                      <p:to>
                                        <p:strVal val="visible"/>
                                      </p:to>
                                    </p:set>
                                    <p:animEffect transition="in" filter="fade">
                                      <p:cBhvr>
                                        <p:cTn id="84" dur="500"/>
                                        <p:tgtEl>
                                          <p:spTgt spid="242"/>
                                        </p:tgtEl>
                                      </p:cBhvr>
                                    </p:animEffect>
                                  </p:childTnLst>
                                  <p:subTnLst>
                                    <p:set>
                                      <p:cBhvr override="childStyle">
                                        <p:cTn dur="1" fill="hold" display="0" masterRel="nextClick" afterEffect="1"/>
                                        <p:tgtEl>
                                          <p:spTgt spid="242"/>
                                        </p:tgtEl>
                                        <p:attrNameLst>
                                          <p:attrName>style.visibility</p:attrName>
                                        </p:attrNameLst>
                                      </p:cBhvr>
                                      <p:to>
                                        <p:strVal val="hidden"/>
                                      </p:to>
                                    </p:set>
                                  </p:sub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206"/>
                                        </p:tgtEl>
                                        <p:attrNameLst>
                                          <p:attrName>style.visibility</p:attrName>
                                        </p:attrNameLst>
                                      </p:cBhvr>
                                      <p:to>
                                        <p:strVal val="visible"/>
                                      </p:to>
                                    </p:set>
                                    <p:animEffect transition="in" filter="fade">
                                      <p:cBhvr>
                                        <p:cTn id="89" dur="500"/>
                                        <p:tgtEl>
                                          <p:spTgt spid="206"/>
                                        </p:tgtEl>
                                      </p:cBhvr>
                                    </p:animEffect>
                                  </p:childTnLst>
                                  <p:subTnLst>
                                    <p:set>
                                      <p:cBhvr override="childStyle">
                                        <p:cTn dur="1" fill="hold" display="0" masterRel="nextClick" afterEffect="1"/>
                                        <p:tgtEl>
                                          <p:spTgt spid="206"/>
                                        </p:tgtEl>
                                        <p:attrNameLst>
                                          <p:attrName>style.visibility</p:attrName>
                                        </p:attrNameLst>
                                      </p:cBhvr>
                                      <p:to>
                                        <p:strVal val="hidden"/>
                                      </p:to>
                                    </p:set>
                                  </p:sub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215"/>
                                        </p:tgtEl>
                                        <p:attrNameLst>
                                          <p:attrName>style.visibility</p:attrName>
                                        </p:attrNameLst>
                                      </p:cBhvr>
                                      <p:to>
                                        <p:strVal val="visible"/>
                                      </p:to>
                                    </p:set>
                                    <p:animEffect transition="in" filter="fade">
                                      <p:cBhvr>
                                        <p:cTn id="94" dur="500"/>
                                        <p:tgtEl>
                                          <p:spTgt spid="215"/>
                                        </p:tgtEl>
                                      </p:cBhvr>
                                    </p:animEffect>
                                  </p:childTnLst>
                                  <p:subTnLst>
                                    <p:set>
                                      <p:cBhvr override="childStyle">
                                        <p:cTn dur="1" fill="hold" display="0" masterRel="nextClick" afterEffect="1"/>
                                        <p:tgtEl>
                                          <p:spTgt spid="215"/>
                                        </p:tgtEl>
                                        <p:attrNameLst>
                                          <p:attrName>style.visibility</p:attrName>
                                        </p:attrNameLst>
                                      </p:cBhvr>
                                      <p:to>
                                        <p:strVal val="hidden"/>
                                      </p:to>
                                    </p:set>
                                  </p:sub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222"/>
                                        </p:tgtEl>
                                        <p:attrNameLst>
                                          <p:attrName>style.visibility</p:attrName>
                                        </p:attrNameLst>
                                      </p:cBhvr>
                                      <p:to>
                                        <p:strVal val="visible"/>
                                      </p:to>
                                    </p:set>
                                    <p:animEffect transition="in" filter="fade">
                                      <p:cBhvr>
                                        <p:cTn id="99" dur="500"/>
                                        <p:tgtEl>
                                          <p:spTgt spid="222"/>
                                        </p:tgtEl>
                                      </p:cBhvr>
                                    </p:animEffect>
                                  </p:childTnLst>
                                  <p:subTnLst>
                                    <p:set>
                                      <p:cBhvr override="childStyle">
                                        <p:cTn dur="1" fill="hold" display="0" masterRel="nextClick" afterEffect="1"/>
                                        <p:tgtEl>
                                          <p:spTgt spid="222"/>
                                        </p:tgtEl>
                                        <p:attrNameLst>
                                          <p:attrName>style.visibility</p:attrName>
                                        </p:attrNameLst>
                                      </p:cBhvr>
                                      <p:to>
                                        <p:strVal val="hidden"/>
                                      </p:to>
                                    </p:set>
                                  </p:sub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27"/>
                                        </p:tgtEl>
                                        <p:attrNameLst>
                                          <p:attrName>style.visibility</p:attrName>
                                        </p:attrNameLst>
                                      </p:cBhvr>
                                      <p:to>
                                        <p:strVal val="visible"/>
                                      </p:to>
                                    </p:set>
                                    <p:animEffect transition="in" filter="fade">
                                      <p:cBhvr>
                                        <p:cTn id="104" dur="5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p:bldP spid="192" grpId="1"/>
      <p:bldP spid="196" grpId="0"/>
      <p:bldP spid="196" grpId="1"/>
      <p:bldP spid="276" grpId="0"/>
      <p:bldP spid="290" grpId="0"/>
      <p:bldP spid="290"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38200" y="2981689"/>
            <a:ext cx="10515600" cy="894622"/>
          </a:xfrm>
        </p:spPr>
        <p:txBody>
          <a:bodyPr>
            <a:normAutofit/>
          </a:bodyPr>
          <a:lstStyle/>
          <a:p>
            <a:pPr algn="ctr"/>
            <a:r>
              <a:rPr lang="en-US" altLang="en-US" sz="4400" dirty="0">
                <a:ea typeface="ＭＳ Ｐゴシック" panose="020B0600070205080204" pitchFamily="34" charset="-128"/>
              </a:rPr>
              <a:t>Additional Chapter 1 slides</a:t>
            </a:r>
            <a:endParaRPr lang="en-US" sz="4400" dirty="0"/>
          </a:p>
        </p:txBody>
      </p:sp>
      <p:sp>
        <p:nvSpPr>
          <p:cNvPr id="6" name="Slide Number Placeholder 5">
            <a:extLst>
              <a:ext uri="{FF2B5EF4-FFF2-40B4-BE49-F238E27FC236}">
                <a16:creationId xmlns:a16="http://schemas.microsoft.com/office/drawing/2014/main" id="{5C89035B-463A-1E40-A130-AE9AA3E37667}"/>
              </a:ext>
            </a:extLst>
          </p:cNvPr>
          <p:cNvSpPr>
            <a:spLocks noGrp="1"/>
          </p:cNvSpPr>
          <p:nvPr>
            <p:ph type="sldNum" sz="quarter" idx="4"/>
          </p:nvPr>
        </p:nvSpPr>
        <p:spPr/>
        <p:txBody>
          <a:bodyPr/>
          <a:lstStyle/>
          <a:p>
            <a:r>
              <a:rPr lang="en-US" dirty="0"/>
              <a:t>Introduction: 1-</a:t>
            </a:r>
            <a:fld id="{C4204591-24BD-A542-B9D5-F8D8A88D2FEE}" type="slidenum">
              <a:rPr lang="en-US" smtClean="0"/>
              <a:pPr/>
              <a:t>38</a:t>
            </a:fld>
            <a:endParaRPr lang="en-US" dirty="0"/>
          </a:p>
        </p:txBody>
      </p:sp>
    </p:spTree>
    <p:extLst>
      <p:ext uri="{BB962C8B-B14F-4D97-AF65-F5344CB8AC3E}">
        <p14:creationId xmlns:p14="http://schemas.microsoft.com/office/powerpoint/2010/main" val="20530526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ISO/OSI reference </a:t>
            </a:r>
            <a:r>
              <a:rPr lang="en-US" altLang="en-US" dirty="0">
                <a:ea typeface="ＭＳ Ｐゴシック" panose="020B0600070205080204" pitchFamily="34" charset="-128"/>
              </a:rPr>
              <a:t>m</a:t>
            </a:r>
            <a:r>
              <a:rPr lang="en-US" altLang="en-US" sz="4400" dirty="0">
                <a:ea typeface="ＭＳ Ｐゴシック" panose="020B0600070205080204" pitchFamily="34" charset="-128"/>
              </a:rPr>
              <a:t>odel</a:t>
            </a:r>
            <a:endParaRPr lang="en-US" sz="4400" dirty="0"/>
          </a:p>
        </p:txBody>
      </p:sp>
      <p:sp>
        <p:nvSpPr>
          <p:cNvPr id="6" name="Slide Number Placeholder 5">
            <a:extLst>
              <a:ext uri="{FF2B5EF4-FFF2-40B4-BE49-F238E27FC236}">
                <a16:creationId xmlns:a16="http://schemas.microsoft.com/office/drawing/2014/main" id="{5C89035B-463A-1E40-A130-AE9AA3E37667}"/>
              </a:ext>
            </a:extLst>
          </p:cNvPr>
          <p:cNvSpPr>
            <a:spLocks noGrp="1"/>
          </p:cNvSpPr>
          <p:nvPr>
            <p:ph type="sldNum" sz="quarter" idx="4"/>
          </p:nvPr>
        </p:nvSpPr>
        <p:spPr/>
        <p:txBody>
          <a:bodyPr/>
          <a:lstStyle/>
          <a:p>
            <a:r>
              <a:rPr lang="en-US" dirty="0"/>
              <a:t>Introduction: 1-</a:t>
            </a:r>
            <a:fld id="{C4204591-24BD-A542-B9D5-F8D8A88D2FEE}" type="slidenum">
              <a:rPr lang="en-US" smtClean="0"/>
              <a:pPr/>
              <a:t>39</a:t>
            </a:fld>
            <a:endParaRPr lang="en-US" dirty="0"/>
          </a:p>
        </p:txBody>
      </p:sp>
      <p:sp>
        <p:nvSpPr>
          <p:cNvPr id="17" name="Rectangle 5">
            <a:extLst>
              <a:ext uri="{FF2B5EF4-FFF2-40B4-BE49-F238E27FC236}">
                <a16:creationId xmlns:a16="http://schemas.microsoft.com/office/drawing/2014/main" id="{921D3CC3-7FC4-4346-86E8-F841A7674F2D}"/>
              </a:ext>
            </a:extLst>
          </p:cNvPr>
          <p:cNvSpPr txBox="1">
            <a:spLocks noChangeArrowheads="1"/>
          </p:cNvSpPr>
          <p:nvPr/>
        </p:nvSpPr>
        <p:spPr>
          <a:xfrm>
            <a:off x="665343" y="1341922"/>
            <a:ext cx="6765452" cy="51308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3200" dirty="0">
                <a:ea typeface="ＭＳ Ｐゴシック" panose="020B0600070205080204" pitchFamily="34" charset="-128"/>
              </a:rPr>
              <a:t>Two layers not found in  Internet protocol stack!</a:t>
            </a:r>
          </a:p>
          <a:p>
            <a:pPr marL="287338" indent="-287338"/>
            <a:r>
              <a:rPr lang="en-US" altLang="en-US" i="1" dirty="0">
                <a:solidFill>
                  <a:srgbClr val="C00000"/>
                </a:solidFill>
                <a:ea typeface="ＭＳ Ｐゴシック" panose="020B0600070205080204" pitchFamily="34" charset="-128"/>
              </a:rPr>
              <a:t>presentation:</a:t>
            </a:r>
            <a:r>
              <a:rPr lang="en-US" altLang="en-US" dirty="0">
                <a:solidFill>
                  <a:srgbClr val="C00000"/>
                </a:solidFill>
                <a:ea typeface="ＭＳ Ｐゴシック" panose="020B0600070205080204" pitchFamily="34" charset="-128"/>
              </a:rPr>
              <a:t> </a:t>
            </a:r>
            <a:r>
              <a:rPr lang="en-US" altLang="en-US" dirty="0">
                <a:ea typeface="ＭＳ Ｐゴシック" panose="020B0600070205080204" pitchFamily="34" charset="-128"/>
              </a:rPr>
              <a:t>allow applications to interpret meaning of data, e.g., encryption, compression, machine-specific conventions</a:t>
            </a:r>
          </a:p>
          <a:p>
            <a:pPr marL="287338" indent="-287338"/>
            <a:r>
              <a:rPr lang="en-US" altLang="en-US" i="1" dirty="0">
                <a:solidFill>
                  <a:srgbClr val="C00000"/>
                </a:solidFill>
                <a:ea typeface="ＭＳ Ｐゴシック" panose="020B0600070205080204" pitchFamily="34" charset="-128"/>
              </a:rPr>
              <a:t>session:</a:t>
            </a:r>
            <a:r>
              <a:rPr lang="en-US" altLang="en-US" dirty="0">
                <a:solidFill>
                  <a:srgbClr val="C00000"/>
                </a:solidFill>
                <a:ea typeface="ＭＳ Ｐゴシック" panose="020B0600070205080204" pitchFamily="34" charset="-128"/>
              </a:rPr>
              <a:t> </a:t>
            </a:r>
            <a:r>
              <a:rPr lang="en-US" altLang="en-US" dirty="0">
                <a:ea typeface="ＭＳ Ｐゴシック" panose="020B0600070205080204" pitchFamily="34" charset="-128"/>
              </a:rPr>
              <a:t>synchronization, checkpointing, recovery of data exchange</a:t>
            </a:r>
          </a:p>
          <a:p>
            <a:pPr marL="287338" indent="-287338"/>
            <a:r>
              <a:rPr lang="en-US" altLang="en-US" dirty="0">
                <a:ea typeface="ＭＳ Ｐゴシック" panose="020B0600070205080204" pitchFamily="34" charset="-128"/>
              </a:rPr>
              <a:t>Internet stack “</a:t>
            </a:r>
            <a:r>
              <a:rPr lang="en-US" altLang="ja-JP" dirty="0">
                <a:ea typeface="ＭＳ Ｐゴシック" panose="020B0600070205080204" pitchFamily="34" charset="-128"/>
              </a:rPr>
              <a:t>missing” these layers!</a:t>
            </a:r>
          </a:p>
          <a:p>
            <a:pPr marL="682625" lvl="1" indent="-225425"/>
            <a:r>
              <a:rPr lang="en-US" altLang="en-US" sz="2800" dirty="0">
                <a:ea typeface="Arial" panose="020B0604020202020204" pitchFamily="34" charset="0"/>
              </a:rPr>
              <a:t>these services, </a:t>
            </a:r>
            <a:r>
              <a:rPr lang="en-US" altLang="en-US" sz="2800" i="1" dirty="0">
                <a:ea typeface="Arial" panose="020B0604020202020204" pitchFamily="34" charset="0"/>
              </a:rPr>
              <a:t>if needed,</a:t>
            </a:r>
            <a:r>
              <a:rPr lang="en-US" altLang="en-US" sz="2800" dirty="0">
                <a:ea typeface="Arial" panose="020B0604020202020204" pitchFamily="34" charset="0"/>
              </a:rPr>
              <a:t> must be implemented in application</a:t>
            </a:r>
          </a:p>
          <a:p>
            <a:pPr marL="682625" lvl="1" indent="-225425"/>
            <a:r>
              <a:rPr lang="en-US" altLang="en-US" sz="2800" dirty="0">
                <a:ea typeface="Arial" panose="020B0604020202020204" pitchFamily="34" charset="0"/>
              </a:rPr>
              <a:t>needed?</a:t>
            </a:r>
            <a:endParaRPr lang="en-US" altLang="en-US" sz="2800" dirty="0">
              <a:ea typeface="ＭＳ Ｐゴシック" panose="020B0600070205080204" pitchFamily="34" charset="-128"/>
            </a:endParaRPr>
          </a:p>
        </p:txBody>
      </p:sp>
      <p:sp>
        <p:nvSpPr>
          <p:cNvPr id="7" name="Rectangle 2">
            <a:extLst>
              <a:ext uri="{FF2B5EF4-FFF2-40B4-BE49-F238E27FC236}">
                <a16:creationId xmlns:a16="http://schemas.microsoft.com/office/drawing/2014/main" id="{B3919DE3-1C67-444E-9B68-661747C794B6}"/>
              </a:ext>
            </a:extLst>
          </p:cNvPr>
          <p:cNvSpPr>
            <a:spLocks noChangeArrowheads="1"/>
          </p:cNvSpPr>
          <p:nvPr/>
        </p:nvSpPr>
        <p:spPr bwMode="auto">
          <a:xfrm>
            <a:off x="8622241" y="1413668"/>
            <a:ext cx="1892300" cy="3530600"/>
          </a:xfrm>
          <a:prstGeom prst="rect">
            <a:avLst/>
          </a:prstGeom>
          <a:solidFill>
            <a:srgbClr val="000099"/>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dirty="0">
              <a:latin typeface="Times New Roman" panose="02020603050405020304" pitchFamily="18" charset="0"/>
            </a:endParaRPr>
          </a:p>
        </p:txBody>
      </p:sp>
      <p:sp>
        <p:nvSpPr>
          <p:cNvPr id="8" name="Rectangle 6">
            <a:extLst>
              <a:ext uri="{FF2B5EF4-FFF2-40B4-BE49-F238E27FC236}">
                <a16:creationId xmlns:a16="http://schemas.microsoft.com/office/drawing/2014/main" id="{439FC83A-3010-6E44-80DA-A0B478A25DE4}"/>
              </a:ext>
            </a:extLst>
          </p:cNvPr>
          <p:cNvSpPr>
            <a:spLocks noChangeArrowheads="1"/>
          </p:cNvSpPr>
          <p:nvPr/>
        </p:nvSpPr>
        <p:spPr bwMode="auto">
          <a:xfrm>
            <a:off x="8507941" y="1550193"/>
            <a:ext cx="1892300" cy="3586163"/>
          </a:xfrm>
          <a:prstGeom prst="rect">
            <a:avLst/>
          </a:prstGeom>
          <a:solidFill>
            <a:schemeClr val="bg1"/>
          </a:solidFill>
          <a:ln w="381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dirty="0">
              <a:latin typeface="Times New Roman" panose="02020603050405020304" pitchFamily="18" charset="0"/>
            </a:endParaRPr>
          </a:p>
        </p:txBody>
      </p:sp>
      <p:sp>
        <p:nvSpPr>
          <p:cNvPr id="9" name="Text Box 7">
            <a:extLst>
              <a:ext uri="{FF2B5EF4-FFF2-40B4-BE49-F238E27FC236}">
                <a16:creationId xmlns:a16="http://schemas.microsoft.com/office/drawing/2014/main" id="{02AF1634-8914-FF4A-8ACB-58E0BABFE65B}"/>
              </a:ext>
            </a:extLst>
          </p:cNvPr>
          <p:cNvSpPr txBox="1">
            <a:spLocks noChangeArrowheads="1"/>
          </p:cNvSpPr>
          <p:nvPr/>
        </p:nvSpPr>
        <p:spPr bwMode="auto">
          <a:xfrm>
            <a:off x="8465079" y="1721643"/>
            <a:ext cx="1982787" cy="341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70000"/>
              </a:lnSpc>
            </a:pPr>
            <a:r>
              <a:rPr lang="en-US" altLang="en-US" dirty="0"/>
              <a:t>application</a:t>
            </a:r>
          </a:p>
          <a:p>
            <a:pPr algn="ctr">
              <a:lnSpc>
                <a:spcPct val="70000"/>
              </a:lnSpc>
            </a:pPr>
            <a:endParaRPr lang="en-US" altLang="en-US" dirty="0"/>
          </a:p>
          <a:p>
            <a:pPr algn="ctr">
              <a:lnSpc>
                <a:spcPct val="70000"/>
              </a:lnSpc>
            </a:pPr>
            <a:r>
              <a:rPr lang="en-US" altLang="en-US" dirty="0"/>
              <a:t>presentation</a:t>
            </a:r>
          </a:p>
          <a:p>
            <a:pPr algn="ctr">
              <a:lnSpc>
                <a:spcPct val="70000"/>
              </a:lnSpc>
            </a:pPr>
            <a:endParaRPr lang="en-US" altLang="en-US" dirty="0"/>
          </a:p>
          <a:p>
            <a:pPr algn="ctr">
              <a:lnSpc>
                <a:spcPct val="70000"/>
              </a:lnSpc>
            </a:pPr>
            <a:r>
              <a:rPr lang="en-US" altLang="en-US" dirty="0"/>
              <a:t>session</a:t>
            </a:r>
          </a:p>
          <a:p>
            <a:pPr algn="ctr">
              <a:lnSpc>
                <a:spcPct val="70000"/>
              </a:lnSpc>
            </a:pPr>
            <a:endParaRPr lang="en-US" altLang="en-US" dirty="0"/>
          </a:p>
          <a:p>
            <a:pPr algn="ctr">
              <a:lnSpc>
                <a:spcPct val="70000"/>
              </a:lnSpc>
            </a:pPr>
            <a:r>
              <a:rPr lang="en-US" altLang="en-US" dirty="0"/>
              <a:t>transport</a:t>
            </a:r>
          </a:p>
          <a:p>
            <a:pPr algn="ctr">
              <a:lnSpc>
                <a:spcPct val="70000"/>
              </a:lnSpc>
            </a:pPr>
            <a:endParaRPr lang="en-US" altLang="en-US" dirty="0"/>
          </a:p>
          <a:p>
            <a:pPr algn="ctr">
              <a:lnSpc>
                <a:spcPct val="70000"/>
              </a:lnSpc>
            </a:pPr>
            <a:r>
              <a:rPr lang="en-US" altLang="en-US" dirty="0"/>
              <a:t>network</a:t>
            </a:r>
          </a:p>
          <a:p>
            <a:pPr algn="ctr">
              <a:lnSpc>
                <a:spcPct val="70000"/>
              </a:lnSpc>
            </a:pPr>
            <a:endParaRPr lang="en-US" altLang="en-US" dirty="0"/>
          </a:p>
          <a:p>
            <a:pPr algn="ctr">
              <a:lnSpc>
                <a:spcPct val="70000"/>
              </a:lnSpc>
            </a:pPr>
            <a:r>
              <a:rPr lang="en-US" altLang="en-US" dirty="0"/>
              <a:t>link</a:t>
            </a:r>
          </a:p>
          <a:p>
            <a:pPr algn="ctr">
              <a:lnSpc>
                <a:spcPct val="70000"/>
              </a:lnSpc>
            </a:pPr>
            <a:endParaRPr lang="en-US" altLang="en-US" dirty="0"/>
          </a:p>
          <a:p>
            <a:pPr algn="ctr">
              <a:lnSpc>
                <a:spcPct val="70000"/>
              </a:lnSpc>
            </a:pPr>
            <a:r>
              <a:rPr lang="en-US" altLang="en-US" dirty="0"/>
              <a:t>physical</a:t>
            </a:r>
          </a:p>
        </p:txBody>
      </p:sp>
      <p:sp>
        <p:nvSpPr>
          <p:cNvPr id="10" name="Line 8">
            <a:extLst>
              <a:ext uri="{FF2B5EF4-FFF2-40B4-BE49-F238E27FC236}">
                <a16:creationId xmlns:a16="http://schemas.microsoft.com/office/drawing/2014/main" id="{2A989D6F-FA45-8C4E-9BBC-741936AB29C5}"/>
              </a:ext>
            </a:extLst>
          </p:cNvPr>
          <p:cNvSpPr>
            <a:spLocks noChangeShapeType="1"/>
          </p:cNvSpPr>
          <p:nvPr/>
        </p:nvSpPr>
        <p:spPr bwMode="auto">
          <a:xfrm>
            <a:off x="8487304" y="2142331"/>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1" name="Line 9">
            <a:extLst>
              <a:ext uri="{FF2B5EF4-FFF2-40B4-BE49-F238E27FC236}">
                <a16:creationId xmlns:a16="http://schemas.microsoft.com/office/drawing/2014/main" id="{15317A6D-8DDE-594B-9C31-D329305C5300}"/>
              </a:ext>
            </a:extLst>
          </p:cNvPr>
          <p:cNvSpPr>
            <a:spLocks noChangeShapeType="1"/>
          </p:cNvSpPr>
          <p:nvPr/>
        </p:nvSpPr>
        <p:spPr bwMode="auto">
          <a:xfrm>
            <a:off x="8501591" y="3118643"/>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2" name="Line 10">
            <a:extLst>
              <a:ext uri="{FF2B5EF4-FFF2-40B4-BE49-F238E27FC236}">
                <a16:creationId xmlns:a16="http://schemas.microsoft.com/office/drawing/2014/main" id="{4C0565FC-B6A4-1C41-A3C7-95333C728091}"/>
              </a:ext>
            </a:extLst>
          </p:cNvPr>
          <p:cNvSpPr>
            <a:spLocks noChangeShapeType="1"/>
          </p:cNvSpPr>
          <p:nvPr/>
        </p:nvSpPr>
        <p:spPr bwMode="auto">
          <a:xfrm>
            <a:off x="8501591" y="3658393"/>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3" name="Line 11">
            <a:extLst>
              <a:ext uri="{FF2B5EF4-FFF2-40B4-BE49-F238E27FC236}">
                <a16:creationId xmlns:a16="http://schemas.microsoft.com/office/drawing/2014/main" id="{CB8177A7-EC5F-054E-9BF4-6807B276EBEB}"/>
              </a:ext>
            </a:extLst>
          </p:cNvPr>
          <p:cNvSpPr>
            <a:spLocks noChangeShapeType="1"/>
          </p:cNvSpPr>
          <p:nvPr/>
        </p:nvSpPr>
        <p:spPr bwMode="auto">
          <a:xfrm>
            <a:off x="8503179" y="4674393"/>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4" name="Line 12">
            <a:extLst>
              <a:ext uri="{FF2B5EF4-FFF2-40B4-BE49-F238E27FC236}">
                <a16:creationId xmlns:a16="http://schemas.microsoft.com/office/drawing/2014/main" id="{E3C788FC-704D-5B46-BAF8-D2E15950C61F}"/>
              </a:ext>
            </a:extLst>
          </p:cNvPr>
          <p:cNvSpPr>
            <a:spLocks noChangeShapeType="1"/>
          </p:cNvSpPr>
          <p:nvPr/>
        </p:nvSpPr>
        <p:spPr bwMode="auto">
          <a:xfrm>
            <a:off x="8487304" y="4191793"/>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5" name="Line 13">
            <a:extLst>
              <a:ext uri="{FF2B5EF4-FFF2-40B4-BE49-F238E27FC236}">
                <a16:creationId xmlns:a16="http://schemas.microsoft.com/office/drawing/2014/main" id="{50AC6633-E0EA-2542-8345-CA3634789CDF}"/>
              </a:ext>
            </a:extLst>
          </p:cNvPr>
          <p:cNvSpPr>
            <a:spLocks noChangeShapeType="1"/>
          </p:cNvSpPr>
          <p:nvPr/>
        </p:nvSpPr>
        <p:spPr bwMode="auto">
          <a:xfrm>
            <a:off x="8485716" y="2661443"/>
            <a:ext cx="18859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4" name="TextBox 3">
            <a:extLst>
              <a:ext uri="{FF2B5EF4-FFF2-40B4-BE49-F238E27FC236}">
                <a16:creationId xmlns:a16="http://schemas.microsoft.com/office/drawing/2014/main" id="{1E944C3F-C77B-9A49-ACB6-EDB2E17C9D3A}"/>
              </a:ext>
            </a:extLst>
          </p:cNvPr>
          <p:cNvSpPr txBox="1"/>
          <p:nvPr/>
        </p:nvSpPr>
        <p:spPr>
          <a:xfrm>
            <a:off x="8246534" y="5352939"/>
            <a:ext cx="2466444" cy="646331"/>
          </a:xfrm>
          <a:prstGeom prst="rect">
            <a:avLst/>
          </a:prstGeom>
          <a:noFill/>
        </p:spPr>
        <p:txBody>
          <a:bodyPr wrap="none" rtlCol="0">
            <a:spAutoFit/>
          </a:bodyPr>
          <a:lstStyle/>
          <a:p>
            <a:pPr algn="ctr"/>
            <a:r>
              <a:rPr lang="en-US" dirty="0"/>
              <a:t>The seven layer OSI/ISO </a:t>
            </a:r>
          </a:p>
          <a:p>
            <a:pPr algn="ctr"/>
            <a:r>
              <a:rPr lang="en-US" dirty="0"/>
              <a:t>reference model</a:t>
            </a:r>
          </a:p>
        </p:txBody>
      </p:sp>
    </p:spTree>
    <p:extLst>
      <p:ext uri="{BB962C8B-B14F-4D97-AF65-F5344CB8AC3E}">
        <p14:creationId xmlns:p14="http://schemas.microsoft.com/office/powerpoint/2010/main" val="4191487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3AD72523-4228-9C47-B195-4AAF96A160BD}"/>
              </a:ext>
            </a:extLst>
          </p:cNvPr>
          <p:cNvGrpSpPr/>
          <p:nvPr/>
        </p:nvGrpSpPr>
        <p:grpSpPr>
          <a:xfrm>
            <a:off x="3364430" y="1767623"/>
            <a:ext cx="1511352" cy="863670"/>
            <a:chOff x="7493876" y="2774731"/>
            <a:chExt cx="1481958" cy="894622"/>
          </a:xfrm>
        </p:grpSpPr>
        <p:sp>
          <p:nvSpPr>
            <p:cNvPr id="136" name="Freeform 135">
              <a:extLst>
                <a:ext uri="{FF2B5EF4-FFF2-40B4-BE49-F238E27FC236}">
                  <a16:creationId xmlns:a16="http://schemas.microsoft.com/office/drawing/2014/main" id="{9FB9E0EF-9063-B545-BC2B-062A0488CC7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7" name="Oval 136">
              <a:extLst>
                <a:ext uri="{FF2B5EF4-FFF2-40B4-BE49-F238E27FC236}">
                  <a16:creationId xmlns:a16="http://schemas.microsoft.com/office/drawing/2014/main" id="{B0BF60BF-9AF2-D948-8319-1FF102BC7D3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8" name="Group 137">
              <a:extLst>
                <a:ext uri="{FF2B5EF4-FFF2-40B4-BE49-F238E27FC236}">
                  <a16:creationId xmlns:a16="http://schemas.microsoft.com/office/drawing/2014/main" id="{B32B55C6-F759-234F-8CF0-5FB387F35BC4}"/>
                </a:ext>
              </a:extLst>
            </p:cNvPr>
            <p:cNvGrpSpPr/>
            <p:nvPr/>
          </p:nvGrpSpPr>
          <p:grpSpPr>
            <a:xfrm>
              <a:off x="7713663" y="2848339"/>
              <a:ext cx="1042107" cy="425543"/>
              <a:chOff x="7786941" y="2884917"/>
              <a:chExt cx="897649" cy="353919"/>
            </a:xfrm>
          </p:grpSpPr>
          <p:sp>
            <p:nvSpPr>
              <p:cNvPr id="139" name="Freeform 138">
                <a:extLst>
                  <a:ext uri="{FF2B5EF4-FFF2-40B4-BE49-F238E27FC236}">
                    <a16:creationId xmlns:a16="http://schemas.microsoft.com/office/drawing/2014/main" id="{B1153D6F-A3DF-7246-9629-9228753ADE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0" name="Freeform 139">
                <a:extLst>
                  <a:ext uri="{FF2B5EF4-FFF2-40B4-BE49-F238E27FC236}">
                    <a16:creationId xmlns:a16="http://schemas.microsoft.com/office/drawing/2014/main" id="{1C55D52C-AF37-4949-9428-203518D525C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1" name="Freeform 140">
                <a:extLst>
                  <a:ext uri="{FF2B5EF4-FFF2-40B4-BE49-F238E27FC236}">
                    <a16:creationId xmlns:a16="http://schemas.microsoft.com/office/drawing/2014/main" id="{58904F43-F0C7-374E-ADE8-8A024A66279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874597C3-FAA4-A147-A86C-C5108827045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sz="4400" dirty="0">
                <a:ea typeface="ＭＳ Ｐゴシック" panose="020B0600070205080204" pitchFamily="34" charset="-128"/>
              </a:rPr>
              <a:t>Packet delay: four sources</a:t>
            </a:r>
            <a:endParaRPr lang="en-US" sz="4400" dirty="0"/>
          </a:p>
        </p:txBody>
      </p:sp>
      <p:sp>
        <p:nvSpPr>
          <p:cNvPr id="58" name="Rectangle 4">
            <a:extLst>
              <a:ext uri="{FF2B5EF4-FFF2-40B4-BE49-F238E27FC236}">
                <a16:creationId xmlns:a16="http://schemas.microsoft.com/office/drawing/2014/main" id="{AC2D03E9-7C61-0A43-A247-276B596B9942}"/>
              </a:ext>
            </a:extLst>
          </p:cNvPr>
          <p:cNvSpPr txBox="1">
            <a:spLocks noChangeArrowheads="1"/>
          </p:cNvSpPr>
          <p:nvPr/>
        </p:nvSpPr>
        <p:spPr>
          <a:xfrm>
            <a:off x="1621934" y="4604492"/>
            <a:ext cx="3810000" cy="183959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95275" algn="l" defTabSz="914400" rtl="0" eaLnBrk="1" fontAlgn="auto" latinLnBrk="0" hangingPunct="1">
              <a:lnSpc>
                <a:spcPct val="90000"/>
              </a:lnSpc>
              <a:spcBef>
                <a:spcPts val="6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d</a:t>
            </a:r>
            <a:r>
              <a:rPr kumimoji="0" lang="en-US" sz="2800" b="0" i="0" u="none" strike="noStrike" kern="1200" cap="none" spc="0" normalizeH="0" baseline="-25000" noProof="0" dirty="0">
                <a:ln>
                  <a:noFill/>
                </a:ln>
                <a:solidFill>
                  <a:srgbClr val="CC0000"/>
                </a:solidFill>
                <a:effectLst/>
                <a:uLnTx/>
                <a:uFillTx/>
                <a:latin typeface="Calibri" panose="020F0502020204030204"/>
                <a:ea typeface="+mn-ea"/>
                <a:cs typeface="+mn-cs"/>
              </a:rPr>
              <a:t>proc</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 nodal processing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349250" marR="0" lvl="0" indent="-233363" algn="l" defTabSz="914400" rtl="0" eaLnBrk="1" fontAlgn="auto" latinLnBrk="0" hangingPunct="1">
              <a:lnSpc>
                <a:spcPct val="90000"/>
              </a:lnSpc>
              <a:spcBef>
                <a:spcPts val="600"/>
              </a:spcBef>
              <a:spcAft>
                <a:spcPts val="0"/>
              </a:spcAft>
              <a:buClr>
                <a:srgbClr val="0000A3"/>
              </a:buClr>
              <a:buSzTx/>
              <a:buFont typeface="Wingdings"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 bit errors</a:t>
            </a:r>
          </a:p>
          <a:p>
            <a:pPr marL="349250" marR="0" lvl="0" indent="-233363" algn="l" defTabSz="914400" rtl="0" eaLnBrk="1" fontAlgn="auto" latinLnBrk="0" hangingPunct="1">
              <a:lnSpc>
                <a:spcPct val="90000"/>
              </a:lnSpc>
              <a:spcBef>
                <a:spcPts val="600"/>
              </a:spcBef>
              <a:spcAft>
                <a:spcPts val="0"/>
              </a:spcAft>
              <a:buClr>
                <a:srgbClr val="0000A3"/>
              </a:buClr>
              <a:buSzTx/>
              <a:buFont typeface="Wingdings"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determine output link</a:t>
            </a:r>
          </a:p>
          <a:p>
            <a:pPr marL="349250" marR="0" lvl="0" indent="-233363" algn="l" defTabSz="914400" rtl="0" eaLnBrk="1" fontAlgn="auto" latinLnBrk="0" hangingPunct="1">
              <a:lnSpc>
                <a:spcPct val="90000"/>
              </a:lnSpc>
              <a:spcBef>
                <a:spcPts val="600"/>
              </a:spcBef>
              <a:spcAft>
                <a:spcPts val="0"/>
              </a:spcAft>
              <a:buClr>
                <a:srgbClr val="0000A3"/>
              </a:buClr>
              <a:buSzTx/>
              <a:buFont typeface="Wingdings"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typically &lt; microsecs</a:t>
            </a:r>
          </a:p>
        </p:txBody>
      </p:sp>
      <p:sp>
        <p:nvSpPr>
          <p:cNvPr id="75" name="Rectangle 58">
            <a:extLst>
              <a:ext uri="{FF2B5EF4-FFF2-40B4-BE49-F238E27FC236}">
                <a16:creationId xmlns:a16="http://schemas.microsoft.com/office/drawing/2014/main" id="{9033E5DB-6EA3-CE4C-B1A8-C9C804BDCB3F}"/>
              </a:ext>
            </a:extLst>
          </p:cNvPr>
          <p:cNvSpPr>
            <a:spLocks noChangeArrowheads="1"/>
          </p:cNvSpPr>
          <p:nvPr/>
        </p:nvSpPr>
        <p:spPr bwMode="auto">
          <a:xfrm>
            <a:off x="6212541" y="4536106"/>
            <a:ext cx="5054724" cy="1394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4488" marR="0" lvl="0" indent="-344488" algn="l" defTabSz="914400" rtl="0" eaLnBrk="1" fontAlgn="auto" latinLnBrk="0" hangingPunct="1">
              <a:lnSpc>
                <a:spcPct val="90000"/>
              </a:lnSpc>
              <a:spcBef>
                <a:spcPts val="600"/>
              </a:spcBef>
              <a:spcAft>
                <a:spcPts val="0"/>
              </a:spcAft>
              <a:buClr>
                <a:srgbClr val="3333CC"/>
              </a:buClr>
              <a:buSzPct val="85000"/>
              <a:buFont typeface="Wingdings" charset="0"/>
              <a:buNone/>
              <a:tabLst/>
              <a:defRPr/>
            </a:pPr>
            <a:r>
              <a:rPr kumimoji="0" lang="en-US" sz="2000" b="0" i="0" u="none" strike="noStrike" kern="1200" cap="none" spc="0" normalizeH="0" baseline="0" noProof="0" dirty="0">
                <a:ln>
                  <a:noFill/>
                </a:ln>
                <a:solidFill>
                  <a:srgbClr val="FF0000"/>
                </a:solidFill>
                <a:effectLst/>
                <a:uLnTx/>
                <a:uFillTx/>
                <a:latin typeface="Calibri" panose="020F0502020204030204"/>
                <a:ea typeface="ＭＳ Ｐゴシック" charset="0"/>
                <a:cs typeface="ＭＳ Ｐゴシック" charset="0"/>
              </a:rPr>
              <a:t> </a:t>
            </a: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8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queue</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queueing delay</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time waiting at output link for transmission </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depends on congestion level of router</a:t>
            </a:r>
          </a:p>
        </p:txBody>
      </p:sp>
      <p:sp>
        <p:nvSpPr>
          <p:cNvPr id="77" name="Line 24">
            <a:extLst>
              <a:ext uri="{FF2B5EF4-FFF2-40B4-BE49-F238E27FC236}">
                <a16:creationId xmlns:a16="http://schemas.microsoft.com/office/drawing/2014/main" id="{79DB8C95-768E-854F-9CEA-5533DCECBE17}"/>
              </a:ext>
            </a:extLst>
          </p:cNvPr>
          <p:cNvSpPr>
            <a:spLocks noChangeShapeType="1"/>
          </p:cNvSpPr>
          <p:nvPr/>
        </p:nvSpPr>
        <p:spPr bwMode="auto">
          <a:xfrm>
            <a:off x="2621011" y="1783635"/>
            <a:ext cx="741403"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Rectangle 29">
            <a:extLst>
              <a:ext uri="{FF2B5EF4-FFF2-40B4-BE49-F238E27FC236}">
                <a16:creationId xmlns:a16="http://schemas.microsoft.com/office/drawing/2014/main" id="{9803C6B5-AE4A-F54B-86CB-D404B2A716C1}"/>
              </a:ext>
            </a:extLst>
          </p:cNvPr>
          <p:cNvSpPr>
            <a:spLocks noChangeArrowheads="1"/>
          </p:cNvSpPr>
          <p:nvPr/>
        </p:nvSpPr>
        <p:spPr bwMode="auto">
          <a:xfrm>
            <a:off x="5464378" y="2002710"/>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1" name="Rectangle 30">
            <a:extLst>
              <a:ext uri="{FF2B5EF4-FFF2-40B4-BE49-F238E27FC236}">
                <a16:creationId xmlns:a16="http://schemas.microsoft.com/office/drawing/2014/main" id="{2BFFBBBA-8F3E-7640-8D9F-E3A7047BB5BB}"/>
              </a:ext>
            </a:extLst>
          </p:cNvPr>
          <p:cNvSpPr>
            <a:spLocks noChangeArrowheads="1"/>
          </p:cNvSpPr>
          <p:nvPr/>
        </p:nvSpPr>
        <p:spPr bwMode="auto">
          <a:xfrm>
            <a:off x="4211773" y="2074148"/>
            <a:ext cx="147645"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2" name="Rectangle 31">
            <a:extLst>
              <a:ext uri="{FF2B5EF4-FFF2-40B4-BE49-F238E27FC236}">
                <a16:creationId xmlns:a16="http://schemas.microsoft.com/office/drawing/2014/main" id="{212ACD5F-D6C3-824B-9E9F-FCD292654FC1}"/>
              </a:ext>
            </a:extLst>
          </p:cNvPr>
          <p:cNvSpPr>
            <a:spLocks noChangeArrowheads="1"/>
          </p:cNvSpPr>
          <p:nvPr/>
        </p:nvSpPr>
        <p:spPr bwMode="auto">
          <a:xfrm>
            <a:off x="4373707" y="2074148"/>
            <a:ext cx="147645" cy="200025"/>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3" name="Line 35">
            <a:extLst>
              <a:ext uri="{FF2B5EF4-FFF2-40B4-BE49-F238E27FC236}">
                <a16:creationId xmlns:a16="http://schemas.microsoft.com/office/drawing/2014/main" id="{988CA620-4CC5-3D4B-81DA-0F82F93E3D34}"/>
              </a:ext>
            </a:extLst>
          </p:cNvPr>
          <p:cNvSpPr>
            <a:spLocks noChangeShapeType="1"/>
          </p:cNvSpPr>
          <p:nvPr/>
        </p:nvSpPr>
        <p:spPr bwMode="auto">
          <a:xfrm flipV="1">
            <a:off x="7042061" y="1833751"/>
            <a:ext cx="3667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Rectangle 38">
            <a:extLst>
              <a:ext uri="{FF2B5EF4-FFF2-40B4-BE49-F238E27FC236}">
                <a16:creationId xmlns:a16="http://schemas.microsoft.com/office/drawing/2014/main" id="{5F99C41D-D784-474B-94F5-AC46161751AD}"/>
              </a:ext>
            </a:extLst>
          </p:cNvPr>
          <p:cNvSpPr>
            <a:spLocks noChangeArrowheads="1"/>
          </p:cNvSpPr>
          <p:nvPr/>
        </p:nvSpPr>
        <p:spPr bwMode="auto">
          <a:xfrm>
            <a:off x="4502301" y="2012235"/>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5" name="Text Box 39">
            <a:extLst>
              <a:ext uri="{FF2B5EF4-FFF2-40B4-BE49-F238E27FC236}">
                <a16:creationId xmlns:a16="http://schemas.microsoft.com/office/drawing/2014/main" id="{4FBD0AA4-42C3-2B49-BDB1-0979DED2C5D6}"/>
              </a:ext>
            </a:extLst>
          </p:cNvPr>
          <p:cNvSpPr txBox="1">
            <a:spLocks noChangeArrowheads="1"/>
          </p:cNvSpPr>
          <p:nvPr/>
        </p:nvSpPr>
        <p:spPr bwMode="auto">
          <a:xfrm>
            <a:off x="5370720" y="1587878"/>
            <a:ext cx="1700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propagation</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86" name="Line 40">
            <a:extLst>
              <a:ext uri="{FF2B5EF4-FFF2-40B4-BE49-F238E27FC236}">
                <a16:creationId xmlns:a16="http://schemas.microsoft.com/office/drawing/2014/main" id="{7B62D1A5-A310-5848-8995-E8F4780C47C7}"/>
              </a:ext>
            </a:extLst>
          </p:cNvPr>
          <p:cNvSpPr>
            <a:spLocks noChangeShapeType="1"/>
          </p:cNvSpPr>
          <p:nvPr/>
        </p:nvSpPr>
        <p:spPr bwMode="auto">
          <a:xfrm rot="10800000">
            <a:off x="5073803" y="1831109"/>
            <a:ext cx="31910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Text Box 43">
            <a:extLst>
              <a:ext uri="{FF2B5EF4-FFF2-40B4-BE49-F238E27FC236}">
                <a16:creationId xmlns:a16="http://schemas.microsoft.com/office/drawing/2014/main" id="{867387BA-39EC-9E4E-8BB0-480BC4423626}"/>
              </a:ext>
            </a:extLst>
          </p:cNvPr>
          <p:cNvSpPr txBox="1">
            <a:spLocks noChangeArrowheads="1"/>
          </p:cNvSpPr>
          <p:nvPr/>
        </p:nvSpPr>
        <p:spPr bwMode="auto">
          <a:xfrm>
            <a:off x="3016098" y="2729785"/>
            <a:ext cx="1511824" cy="6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nodal</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processing</a:t>
            </a:r>
          </a:p>
        </p:txBody>
      </p:sp>
      <p:sp>
        <p:nvSpPr>
          <p:cNvPr id="88" name="Line 44">
            <a:extLst>
              <a:ext uri="{FF2B5EF4-FFF2-40B4-BE49-F238E27FC236}">
                <a16:creationId xmlns:a16="http://schemas.microsoft.com/office/drawing/2014/main" id="{CDB7B374-4A7A-E246-8D88-69216785D71E}"/>
              </a:ext>
            </a:extLst>
          </p:cNvPr>
          <p:cNvSpPr>
            <a:spLocks noChangeShapeType="1"/>
          </p:cNvSpPr>
          <p:nvPr/>
        </p:nvSpPr>
        <p:spPr bwMode="auto">
          <a:xfrm rot="10800000">
            <a:off x="3363541" y="2729991"/>
            <a:ext cx="8334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45">
            <a:extLst>
              <a:ext uri="{FF2B5EF4-FFF2-40B4-BE49-F238E27FC236}">
                <a16:creationId xmlns:a16="http://schemas.microsoft.com/office/drawing/2014/main" id="{EDEDB796-E60B-E245-AAE8-8E7D4AD0954B}"/>
              </a:ext>
            </a:extLst>
          </p:cNvPr>
          <p:cNvSpPr>
            <a:spLocks noChangeShapeType="1"/>
          </p:cNvSpPr>
          <p:nvPr/>
        </p:nvSpPr>
        <p:spPr bwMode="auto">
          <a:xfrm rot="10800000" flipV="1">
            <a:off x="4187959" y="2536110"/>
            <a:ext cx="3857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Text Box 46">
            <a:extLst>
              <a:ext uri="{FF2B5EF4-FFF2-40B4-BE49-F238E27FC236}">
                <a16:creationId xmlns:a16="http://schemas.microsoft.com/office/drawing/2014/main" id="{EED5545D-BA61-2046-A423-41F4F0BCD65B}"/>
              </a:ext>
            </a:extLst>
          </p:cNvPr>
          <p:cNvSpPr txBox="1">
            <a:spLocks noChangeArrowheads="1"/>
          </p:cNvSpPr>
          <p:nvPr/>
        </p:nvSpPr>
        <p:spPr bwMode="auto">
          <a:xfrm>
            <a:off x="4595969" y="2957464"/>
            <a:ext cx="13548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queueing</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91" name="Line 47">
            <a:extLst>
              <a:ext uri="{FF2B5EF4-FFF2-40B4-BE49-F238E27FC236}">
                <a16:creationId xmlns:a16="http://schemas.microsoft.com/office/drawing/2014/main" id="{ACC9FCD3-B95B-4D4B-87FC-A93C4585FCF2}"/>
              </a:ext>
            </a:extLst>
          </p:cNvPr>
          <p:cNvSpPr>
            <a:spLocks noChangeShapeType="1"/>
          </p:cNvSpPr>
          <p:nvPr/>
        </p:nvSpPr>
        <p:spPr bwMode="auto">
          <a:xfrm rot="10800000">
            <a:off x="4349892" y="2536110"/>
            <a:ext cx="595346" cy="552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Rectangle 3">
            <a:extLst>
              <a:ext uri="{FF2B5EF4-FFF2-40B4-BE49-F238E27FC236}">
                <a16:creationId xmlns:a16="http://schemas.microsoft.com/office/drawing/2014/main" id="{2521317A-C1CF-B84E-8D60-CC1E8C06357E}"/>
              </a:ext>
            </a:extLst>
          </p:cNvPr>
          <p:cNvSpPr>
            <a:spLocks noChangeArrowheads="1"/>
          </p:cNvSpPr>
          <p:nvPr/>
        </p:nvSpPr>
        <p:spPr bwMode="auto">
          <a:xfrm>
            <a:off x="1743075" y="3585728"/>
            <a:ext cx="6175328" cy="554037"/>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marL="285750" indent="-28575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85750" marR="0" lvl="0" indent="-285750" algn="l" defTabSz="914400" rtl="0" eaLnBrk="1" fontAlgn="auto" latinLnBrk="0" hangingPunct="1">
              <a:lnSpc>
                <a:spcPct val="85000"/>
              </a:lnSpc>
              <a:spcBef>
                <a:spcPct val="20000"/>
              </a:spcBef>
              <a:spcAft>
                <a:spcPts val="0"/>
              </a:spcAft>
              <a:buClr>
                <a:srgbClr val="000099"/>
              </a:buClr>
              <a:buSzPct val="75000"/>
              <a:buFont typeface="Wingdings" pitchFamily="2" charset="2"/>
              <a:buNone/>
              <a:tabLst/>
              <a:defRPr/>
            </a:pP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nodal</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proc</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queue</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trans</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prop</a:t>
            </a:r>
            <a:endPar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93" name="Line 25">
            <a:extLst>
              <a:ext uri="{FF2B5EF4-FFF2-40B4-BE49-F238E27FC236}">
                <a16:creationId xmlns:a16="http://schemas.microsoft.com/office/drawing/2014/main" id="{F5D3A1C5-3798-AA4A-9717-BC9CD2814C06}"/>
              </a:ext>
            </a:extLst>
          </p:cNvPr>
          <p:cNvSpPr>
            <a:spLocks noChangeShapeType="1"/>
          </p:cNvSpPr>
          <p:nvPr/>
        </p:nvSpPr>
        <p:spPr bwMode="auto">
          <a:xfrm flipV="1">
            <a:off x="2619131" y="2323384"/>
            <a:ext cx="735346" cy="5499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Rectangle 32">
            <a:extLst>
              <a:ext uri="{FF2B5EF4-FFF2-40B4-BE49-F238E27FC236}">
                <a16:creationId xmlns:a16="http://schemas.microsoft.com/office/drawing/2014/main" id="{499B4666-F248-7346-9FEA-7936F1E56AE7}"/>
              </a:ext>
            </a:extLst>
          </p:cNvPr>
          <p:cNvSpPr>
            <a:spLocks noChangeArrowheads="1"/>
          </p:cNvSpPr>
          <p:nvPr/>
        </p:nvSpPr>
        <p:spPr bwMode="auto">
          <a:xfrm>
            <a:off x="3159202" y="1974135"/>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95" name="Line 33">
            <a:extLst>
              <a:ext uri="{FF2B5EF4-FFF2-40B4-BE49-F238E27FC236}">
                <a16:creationId xmlns:a16="http://schemas.microsoft.com/office/drawing/2014/main" id="{468D7A2B-9164-6E4A-96CE-D29F3704091E}"/>
              </a:ext>
            </a:extLst>
          </p:cNvPr>
          <p:cNvSpPr>
            <a:spLocks noChangeShapeType="1"/>
          </p:cNvSpPr>
          <p:nvPr/>
        </p:nvSpPr>
        <p:spPr bwMode="auto">
          <a:xfrm>
            <a:off x="3109988" y="1910635"/>
            <a:ext cx="21114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Text Box 36">
            <a:extLst>
              <a:ext uri="{FF2B5EF4-FFF2-40B4-BE49-F238E27FC236}">
                <a16:creationId xmlns:a16="http://schemas.microsoft.com/office/drawing/2014/main" id="{3AB8F241-2337-4244-89DF-4C80D59B3367}"/>
              </a:ext>
            </a:extLst>
          </p:cNvPr>
          <p:cNvSpPr txBox="1">
            <a:spLocks noChangeArrowheads="1"/>
          </p:cNvSpPr>
          <p:nvPr/>
        </p:nvSpPr>
        <p:spPr bwMode="auto">
          <a:xfrm>
            <a:off x="1816815" y="1467723"/>
            <a:ext cx="3930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a:t>
            </a:r>
          </a:p>
        </p:txBody>
      </p:sp>
      <p:sp>
        <p:nvSpPr>
          <p:cNvPr id="97" name="Text Box 37">
            <a:extLst>
              <a:ext uri="{FF2B5EF4-FFF2-40B4-BE49-F238E27FC236}">
                <a16:creationId xmlns:a16="http://schemas.microsoft.com/office/drawing/2014/main" id="{68CF5C6F-336B-3C4A-90BF-D34A028745C5}"/>
              </a:ext>
            </a:extLst>
          </p:cNvPr>
          <p:cNvSpPr txBox="1">
            <a:spLocks noChangeArrowheads="1"/>
          </p:cNvSpPr>
          <p:nvPr/>
        </p:nvSpPr>
        <p:spPr bwMode="auto">
          <a:xfrm>
            <a:off x="1845558" y="2420223"/>
            <a:ext cx="3802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t>
            </a:r>
          </a:p>
        </p:txBody>
      </p:sp>
      <p:grpSp>
        <p:nvGrpSpPr>
          <p:cNvPr id="98" name="Group 66">
            <a:extLst>
              <a:ext uri="{FF2B5EF4-FFF2-40B4-BE49-F238E27FC236}">
                <a16:creationId xmlns:a16="http://schemas.microsoft.com/office/drawing/2014/main" id="{7A33E76B-0B7D-BD4C-95A3-F5F9B6632736}"/>
              </a:ext>
            </a:extLst>
          </p:cNvPr>
          <p:cNvGrpSpPr>
            <a:grpSpLocks/>
          </p:cNvGrpSpPr>
          <p:nvPr/>
        </p:nvGrpSpPr>
        <p:grpSpPr bwMode="auto">
          <a:xfrm>
            <a:off x="1923392" y="1467723"/>
            <a:ext cx="779505" cy="679450"/>
            <a:chOff x="-44" y="1473"/>
            <a:chExt cx="981" cy="1105"/>
          </a:xfrm>
        </p:grpSpPr>
        <p:pic>
          <p:nvPicPr>
            <p:cNvPr id="116" name="Picture 67" descr="desktop_computer_stylized_medium">
              <a:extLst>
                <a:ext uri="{FF2B5EF4-FFF2-40B4-BE49-F238E27FC236}">
                  <a16:creationId xmlns:a16="http://schemas.microsoft.com/office/drawing/2014/main" id="{388E3E99-7752-0140-B682-2CFDCCFDA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 name="Freeform 68">
              <a:extLst>
                <a:ext uri="{FF2B5EF4-FFF2-40B4-BE49-F238E27FC236}">
                  <a16:creationId xmlns:a16="http://schemas.microsoft.com/office/drawing/2014/main" id="{C233087D-1E28-874B-99E3-90A56E5DA77B}"/>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9" name="Group 69">
            <a:extLst>
              <a:ext uri="{FF2B5EF4-FFF2-40B4-BE49-F238E27FC236}">
                <a16:creationId xmlns:a16="http://schemas.microsoft.com/office/drawing/2014/main" id="{53B22ADC-2C36-5141-AAAC-31B53FC8C1F4}"/>
              </a:ext>
            </a:extLst>
          </p:cNvPr>
          <p:cNvGrpSpPr>
            <a:grpSpLocks/>
          </p:cNvGrpSpPr>
          <p:nvPr/>
        </p:nvGrpSpPr>
        <p:grpSpPr bwMode="auto">
          <a:xfrm>
            <a:off x="1914200" y="2474691"/>
            <a:ext cx="779506" cy="679450"/>
            <a:chOff x="-44" y="1473"/>
            <a:chExt cx="981" cy="1105"/>
          </a:xfrm>
        </p:grpSpPr>
        <p:pic>
          <p:nvPicPr>
            <p:cNvPr id="114" name="Picture 70" descr="desktop_computer_stylized_medium">
              <a:extLst>
                <a:ext uri="{FF2B5EF4-FFF2-40B4-BE49-F238E27FC236}">
                  <a16:creationId xmlns:a16="http://schemas.microsoft.com/office/drawing/2014/main" id="{DA4C023E-F595-544A-9929-08480475A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Freeform 71">
              <a:extLst>
                <a:ext uri="{FF2B5EF4-FFF2-40B4-BE49-F238E27FC236}">
                  <a16:creationId xmlns:a16="http://schemas.microsoft.com/office/drawing/2014/main" id="{BD3780DD-1306-2540-89B8-0A42DEECFC61}"/>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0" name="Text Box 41">
            <a:extLst>
              <a:ext uri="{FF2B5EF4-FFF2-40B4-BE49-F238E27FC236}">
                <a16:creationId xmlns:a16="http://schemas.microsoft.com/office/drawing/2014/main" id="{488CD73E-ECC7-E842-9578-1478C5F11784}"/>
              </a:ext>
            </a:extLst>
          </p:cNvPr>
          <p:cNvSpPr txBox="1">
            <a:spLocks noChangeArrowheads="1"/>
          </p:cNvSpPr>
          <p:nvPr/>
        </p:nvSpPr>
        <p:spPr bwMode="auto">
          <a:xfrm>
            <a:off x="2833286" y="1145961"/>
            <a:ext cx="17685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transmission</a:t>
            </a:r>
          </a:p>
        </p:txBody>
      </p:sp>
      <p:sp>
        <p:nvSpPr>
          <p:cNvPr id="101" name="Line 42">
            <a:extLst>
              <a:ext uri="{FF2B5EF4-FFF2-40B4-BE49-F238E27FC236}">
                <a16:creationId xmlns:a16="http://schemas.microsoft.com/office/drawing/2014/main" id="{B22F26F3-A41E-8848-BDA7-FE528ACF22F9}"/>
              </a:ext>
            </a:extLst>
          </p:cNvPr>
          <p:cNvSpPr>
            <a:spLocks noChangeShapeType="1"/>
          </p:cNvSpPr>
          <p:nvPr/>
        </p:nvSpPr>
        <p:spPr bwMode="auto">
          <a:xfrm rot="10800000" flipH="1" flipV="1">
            <a:off x="4038725" y="1443910"/>
            <a:ext cx="528667"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Rectangle 31">
            <a:extLst>
              <a:ext uri="{FF2B5EF4-FFF2-40B4-BE49-F238E27FC236}">
                <a16:creationId xmlns:a16="http://schemas.microsoft.com/office/drawing/2014/main" id="{9C43DB7F-CC6C-3D47-AEBE-0F3B6F7415AB}"/>
              </a:ext>
            </a:extLst>
          </p:cNvPr>
          <p:cNvSpPr>
            <a:spLocks noChangeArrowheads="1"/>
          </p:cNvSpPr>
          <p:nvPr/>
        </p:nvSpPr>
        <p:spPr bwMode="auto">
          <a:xfrm>
            <a:off x="2722441" y="2630267"/>
            <a:ext cx="139773" cy="185197"/>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4" name="Line 33">
            <a:extLst>
              <a:ext uri="{FF2B5EF4-FFF2-40B4-BE49-F238E27FC236}">
                <a16:creationId xmlns:a16="http://schemas.microsoft.com/office/drawing/2014/main" id="{1420A34E-BA5D-D248-8FAC-DCC28151FB9C}"/>
              </a:ext>
            </a:extLst>
          </p:cNvPr>
          <p:cNvSpPr>
            <a:spLocks noChangeShapeType="1"/>
          </p:cNvSpPr>
          <p:nvPr/>
        </p:nvSpPr>
        <p:spPr bwMode="auto">
          <a:xfrm flipV="1">
            <a:off x="2897771" y="2599885"/>
            <a:ext cx="219680" cy="1619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E0E58503-FA9B-1542-A0D6-E85B92D1E5BA}"/>
              </a:ext>
            </a:extLst>
          </p:cNvPr>
          <p:cNvCxnSpPr/>
          <p:nvPr/>
        </p:nvCxnSpPr>
        <p:spPr>
          <a:xfrm>
            <a:off x="4880582" y="2238559"/>
            <a:ext cx="3388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E49D3C3B-F6BB-8747-AE74-C4B438FB99F4}"/>
              </a:ext>
            </a:extLst>
          </p:cNvPr>
          <p:cNvGrpSpPr/>
          <p:nvPr/>
        </p:nvGrpSpPr>
        <p:grpSpPr>
          <a:xfrm>
            <a:off x="7991017" y="1778258"/>
            <a:ext cx="1511352" cy="863670"/>
            <a:chOff x="7493876" y="2774731"/>
            <a:chExt cx="1481958" cy="894622"/>
          </a:xfrm>
        </p:grpSpPr>
        <p:sp>
          <p:nvSpPr>
            <p:cNvPr id="128" name="Freeform 127">
              <a:extLst>
                <a:ext uri="{FF2B5EF4-FFF2-40B4-BE49-F238E27FC236}">
                  <a16:creationId xmlns:a16="http://schemas.microsoft.com/office/drawing/2014/main" id="{5D7E8999-C7DA-4C41-AF40-118E0151474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9" name="Oval 128">
              <a:extLst>
                <a:ext uri="{FF2B5EF4-FFF2-40B4-BE49-F238E27FC236}">
                  <a16:creationId xmlns:a16="http://schemas.microsoft.com/office/drawing/2014/main" id="{21FE0DA3-6E20-DC4B-8111-DD2816780A5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0" name="Group 129">
              <a:extLst>
                <a:ext uri="{FF2B5EF4-FFF2-40B4-BE49-F238E27FC236}">
                  <a16:creationId xmlns:a16="http://schemas.microsoft.com/office/drawing/2014/main" id="{227FD192-76B7-BB4E-8D74-8B6F33DBA7D5}"/>
                </a:ext>
              </a:extLst>
            </p:cNvPr>
            <p:cNvGrpSpPr/>
            <p:nvPr/>
          </p:nvGrpSpPr>
          <p:grpSpPr>
            <a:xfrm>
              <a:off x="7713663" y="2848339"/>
              <a:ext cx="1042107" cy="425543"/>
              <a:chOff x="7786941" y="2884917"/>
              <a:chExt cx="897649" cy="353919"/>
            </a:xfrm>
          </p:grpSpPr>
          <p:sp>
            <p:nvSpPr>
              <p:cNvPr id="131" name="Freeform 130">
                <a:extLst>
                  <a:ext uri="{FF2B5EF4-FFF2-40B4-BE49-F238E27FC236}">
                    <a16:creationId xmlns:a16="http://schemas.microsoft.com/office/drawing/2014/main" id="{130CC598-6AE0-744A-9CEF-611CD26990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2" name="Freeform 131">
                <a:extLst>
                  <a:ext uri="{FF2B5EF4-FFF2-40B4-BE49-F238E27FC236}">
                    <a16:creationId xmlns:a16="http://schemas.microsoft.com/office/drawing/2014/main" id="{F0B09B4D-82A4-6D4A-B104-F100560C449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Freeform 132">
                <a:extLst>
                  <a:ext uri="{FF2B5EF4-FFF2-40B4-BE49-F238E27FC236}">
                    <a16:creationId xmlns:a16="http://schemas.microsoft.com/office/drawing/2014/main" id="{7CB1C4B0-5780-D24E-8D85-35BA5CE4255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A78B6DE2-15CA-DC49-A0BD-10E78562E1D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1" name="Slide Number Placeholder 5">
            <a:extLst>
              <a:ext uri="{FF2B5EF4-FFF2-40B4-BE49-F238E27FC236}">
                <a16:creationId xmlns:a16="http://schemas.microsoft.com/office/drawing/2014/main" id="{B70D46B2-DA48-BC41-88EB-9A7ADF18AE56}"/>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4</a:t>
            </a:fld>
            <a:endParaRPr lang="en-US" dirty="0"/>
          </a:p>
        </p:txBody>
      </p:sp>
      <p:sp>
        <p:nvSpPr>
          <p:cNvPr id="6" name="TextBox 5">
            <a:extLst>
              <a:ext uri="{FF2B5EF4-FFF2-40B4-BE49-F238E27FC236}">
                <a16:creationId xmlns:a16="http://schemas.microsoft.com/office/drawing/2014/main" id="{A72B08BF-BBAE-F79A-9D32-29A47B1A6CC6}"/>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5345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ssolv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dissolve">
                                      <p:cBhvr>
                                        <p:cTn id="1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7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Freeform 8">
            <a:extLst>
              <a:ext uri="{FF2B5EF4-FFF2-40B4-BE49-F238E27FC236}">
                <a16:creationId xmlns:a16="http://schemas.microsoft.com/office/drawing/2014/main" id="{5C25CEF4-E407-5F48-A3E3-98E83E25849B}"/>
              </a:ext>
            </a:extLst>
          </p:cNvPr>
          <p:cNvSpPr>
            <a:spLocks/>
          </p:cNvSpPr>
          <p:nvPr/>
        </p:nvSpPr>
        <p:spPr bwMode="auto">
          <a:xfrm>
            <a:off x="3548141" y="1573968"/>
            <a:ext cx="4992" cy="3104606"/>
          </a:xfrm>
          <a:custGeom>
            <a:avLst/>
            <a:gdLst>
              <a:gd name="T0" fmla="*/ 0 w 4100"/>
              <a:gd name="T1" fmla="*/ 0 h 2072"/>
              <a:gd name="T2" fmla="*/ 4 w 4100"/>
              <a:gd name="T3" fmla="*/ 1736 h 2072"/>
              <a:gd name="T4" fmla="*/ 804 w 4100"/>
              <a:gd name="T5" fmla="*/ 2064 h 2072"/>
              <a:gd name="T6" fmla="*/ 3468 w 4100"/>
              <a:gd name="T7" fmla="*/ 2072 h 2072"/>
              <a:gd name="T8" fmla="*/ 4100 w 4100"/>
              <a:gd name="T9" fmla="*/ 1736 h 2072"/>
              <a:gd name="T10" fmla="*/ 4100 w 4100"/>
              <a:gd name="T11" fmla="*/ 96 h 2072"/>
              <a:gd name="T12" fmla="*/ 0 60000 65536"/>
              <a:gd name="T13" fmla="*/ 0 60000 65536"/>
              <a:gd name="T14" fmla="*/ 0 60000 65536"/>
              <a:gd name="T15" fmla="*/ 0 60000 65536"/>
              <a:gd name="T16" fmla="*/ 0 60000 65536"/>
              <a:gd name="T17" fmla="*/ 0 60000 65536"/>
              <a:gd name="T18" fmla="*/ 0 w 4100"/>
              <a:gd name="T19" fmla="*/ 0 h 2072"/>
              <a:gd name="T20" fmla="*/ 4100 w 4100"/>
              <a:gd name="T21" fmla="*/ 2072 h 2072"/>
              <a:gd name="connsiteX0" fmla="*/ 0 w 10000"/>
              <a:gd name="connsiteY0" fmla="*/ 0 h 10000"/>
              <a:gd name="connsiteX1" fmla="*/ 10 w 10000"/>
              <a:gd name="connsiteY1" fmla="*/ 8378 h 10000"/>
              <a:gd name="connsiteX2" fmla="*/ 1961 w 10000"/>
              <a:gd name="connsiteY2" fmla="*/ 9961 h 10000"/>
              <a:gd name="connsiteX3" fmla="*/ 8459 w 10000"/>
              <a:gd name="connsiteY3" fmla="*/ 10000 h 10000"/>
              <a:gd name="connsiteX4" fmla="*/ 10000 w 10000"/>
              <a:gd name="connsiteY4" fmla="*/ 8378 h 10000"/>
              <a:gd name="connsiteX0" fmla="*/ 0 w 8459"/>
              <a:gd name="connsiteY0" fmla="*/ 0 h 10000"/>
              <a:gd name="connsiteX1" fmla="*/ 10 w 8459"/>
              <a:gd name="connsiteY1" fmla="*/ 8378 h 10000"/>
              <a:gd name="connsiteX2" fmla="*/ 1961 w 8459"/>
              <a:gd name="connsiteY2" fmla="*/ 9961 h 10000"/>
              <a:gd name="connsiteX3" fmla="*/ 8459 w 8459"/>
              <a:gd name="connsiteY3" fmla="*/ 10000 h 10000"/>
              <a:gd name="connsiteX0" fmla="*/ 0 w 2318"/>
              <a:gd name="connsiteY0" fmla="*/ 0 h 9961"/>
              <a:gd name="connsiteX1" fmla="*/ 12 w 2318"/>
              <a:gd name="connsiteY1" fmla="*/ 8378 h 9961"/>
              <a:gd name="connsiteX2" fmla="*/ 2318 w 2318"/>
              <a:gd name="connsiteY2" fmla="*/ 9961 h 9961"/>
              <a:gd name="connsiteX0" fmla="*/ 0 w 52"/>
              <a:gd name="connsiteY0" fmla="*/ 0 h 8411"/>
              <a:gd name="connsiteX1" fmla="*/ 52 w 52"/>
              <a:gd name="connsiteY1" fmla="*/ 8411 h 8411"/>
            </a:gdLst>
            <a:ahLst/>
            <a:cxnLst>
              <a:cxn ang="0">
                <a:pos x="connsiteX0" y="connsiteY0"/>
              </a:cxn>
              <a:cxn ang="0">
                <a:pos x="connsiteX1" y="connsiteY1"/>
              </a:cxn>
            </a:cxnLst>
            <a:rect l="l" t="t" r="r" b="b"/>
            <a:pathLst>
              <a:path w="52" h="8411">
                <a:moveTo>
                  <a:pt x="0" y="0"/>
                </a:moveTo>
                <a:cubicBezTo>
                  <a:pt x="17" y="2804"/>
                  <a:pt x="35" y="5607"/>
                  <a:pt x="52" y="8411"/>
                </a:cubicBezTo>
              </a:path>
            </a:pathLst>
          </a:custGeom>
          <a:noFill/>
          <a:ln w="44450">
            <a:solidFill>
              <a:srgbClr val="C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220" name="Freeform 10">
            <a:extLst>
              <a:ext uri="{FF2B5EF4-FFF2-40B4-BE49-F238E27FC236}">
                <a16:creationId xmlns:a16="http://schemas.microsoft.com/office/drawing/2014/main" id="{236C8C34-AA0A-1747-BF1D-3CBFB21AC1F2}"/>
              </a:ext>
            </a:extLst>
          </p:cNvPr>
          <p:cNvSpPr>
            <a:spLocks/>
          </p:cNvSpPr>
          <p:nvPr/>
        </p:nvSpPr>
        <p:spPr bwMode="auto">
          <a:xfrm rot="10800000" flipH="1">
            <a:off x="10916607" y="1577038"/>
            <a:ext cx="450309" cy="4061761"/>
          </a:xfrm>
          <a:custGeom>
            <a:avLst/>
            <a:gdLst>
              <a:gd name="T0" fmla="*/ 2147483646 w 267"/>
              <a:gd name="T1" fmla="*/ 2147483646 h 1186"/>
              <a:gd name="T2" fmla="*/ 0 w 267"/>
              <a:gd name="T3" fmla="*/ 0 h 1186"/>
              <a:gd name="T4" fmla="*/ 0 w 267"/>
              <a:gd name="T5" fmla="*/ 2147483646 h 1186"/>
              <a:gd name="T6" fmla="*/ 2147483646 w 267"/>
              <a:gd name="T7" fmla="*/ 2147483646 h 1186"/>
              <a:gd name="T8" fmla="*/ 2147483646 w 267"/>
              <a:gd name="T9" fmla="*/ 2147483646 h 1186"/>
              <a:gd name="T10" fmla="*/ 0 60000 65536"/>
              <a:gd name="T11" fmla="*/ 0 60000 65536"/>
              <a:gd name="T12" fmla="*/ 0 60000 65536"/>
              <a:gd name="T13" fmla="*/ 0 60000 65536"/>
              <a:gd name="T14" fmla="*/ 0 60000 65536"/>
              <a:gd name="T15" fmla="*/ 0 w 267"/>
              <a:gd name="T16" fmla="*/ 0 h 1186"/>
              <a:gd name="T17" fmla="*/ 267 w 267"/>
              <a:gd name="T18" fmla="*/ 1186 h 1186"/>
              <a:gd name="connsiteX0" fmla="*/ 11593 w 11593"/>
              <a:gd name="connsiteY0" fmla="*/ 0 h 10109"/>
              <a:gd name="connsiteX1" fmla="*/ 0 w 11593"/>
              <a:gd name="connsiteY1" fmla="*/ 109 h 10109"/>
              <a:gd name="connsiteX2" fmla="*/ 0 w 11593"/>
              <a:gd name="connsiteY2" fmla="*/ 10109 h 10109"/>
              <a:gd name="connsiteX3" fmla="*/ 10000 w 11593"/>
              <a:gd name="connsiteY3" fmla="*/ 5606 h 10109"/>
              <a:gd name="connsiteX4" fmla="*/ 11593 w 11593"/>
              <a:gd name="connsiteY4" fmla="*/ 0 h 10109"/>
              <a:gd name="connsiteX0" fmla="*/ 11593 w 12080"/>
              <a:gd name="connsiteY0" fmla="*/ 0 h 10109"/>
              <a:gd name="connsiteX1" fmla="*/ 0 w 12080"/>
              <a:gd name="connsiteY1" fmla="*/ 109 h 10109"/>
              <a:gd name="connsiteX2" fmla="*/ 0 w 12080"/>
              <a:gd name="connsiteY2" fmla="*/ 10109 h 10109"/>
              <a:gd name="connsiteX3" fmla="*/ 12080 w 12080"/>
              <a:gd name="connsiteY3" fmla="*/ 1850 h 10109"/>
              <a:gd name="connsiteX4" fmla="*/ 11593 w 12080"/>
              <a:gd name="connsiteY4" fmla="*/ 0 h 10109"/>
              <a:gd name="connsiteX0" fmla="*/ 11593 w 12080"/>
              <a:gd name="connsiteY0" fmla="*/ 2239 h 12348"/>
              <a:gd name="connsiteX1" fmla="*/ 0 w 12080"/>
              <a:gd name="connsiteY1" fmla="*/ 0 h 12348"/>
              <a:gd name="connsiteX2" fmla="*/ 0 w 12080"/>
              <a:gd name="connsiteY2" fmla="*/ 12348 h 12348"/>
              <a:gd name="connsiteX3" fmla="*/ 12080 w 12080"/>
              <a:gd name="connsiteY3" fmla="*/ 4089 h 12348"/>
              <a:gd name="connsiteX4" fmla="*/ 11593 w 12080"/>
              <a:gd name="connsiteY4" fmla="*/ 2239 h 12348"/>
              <a:gd name="connsiteX0" fmla="*/ 12841 w 13328"/>
              <a:gd name="connsiteY0" fmla="*/ 10034 h 20143"/>
              <a:gd name="connsiteX1" fmla="*/ 0 w 13328"/>
              <a:gd name="connsiteY1" fmla="*/ 0 h 20143"/>
              <a:gd name="connsiteX2" fmla="*/ 1248 w 13328"/>
              <a:gd name="connsiteY2" fmla="*/ 20143 h 20143"/>
              <a:gd name="connsiteX3" fmla="*/ 13328 w 13328"/>
              <a:gd name="connsiteY3" fmla="*/ 11884 h 20143"/>
              <a:gd name="connsiteX4" fmla="*/ 12841 w 13328"/>
              <a:gd name="connsiteY4" fmla="*/ 10034 h 20143"/>
              <a:gd name="connsiteX0" fmla="*/ 12425 w 13328"/>
              <a:gd name="connsiteY0" fmla="*/ 0 h 21660"/>
              <a:gd name="connsiteX1" fmla="*/ 0 w 13328"/>
              <a:gd name="connsiteY1" fmla="*/ 1517 h 21660"/>
              <a:gd name="connsiteX2" fmla="*/ 1248 w 13328"/>
              <a:gd name="connsiteY2" fmla="*/ 21660 h 21660"/>
              <a:gd name="connsiteX3" fmla="*/ 13328 w 13328"/>
              <a:gd name="connsiteY3" fmla="*/ 13401 h 21660"/>
              <a:gd name="connsiteX4" fmla="*/ 12425 w 13328"/>
              <a:gd name="connsiteY4" fmla="*/ 0 h 21660"/>
              <a:gd name="connsiteX0" fmla="*/ 12425 w 12496"/>
              <a:gd name="connsiteY0" fmla="*/ 0 h 21660"/>
              <a:gd name="connsiteX1" fmla="*/ 0 w 12496"/>
              <a:gd name="connsiteY1" fmla="*/ 1517 h 21660"/>
              <a:gd name="connsiteX2" fmla="*/ 1248 w 12496"/>
              <a:gd name="connsiteY2" fmla="*/ 21660 h 21660"/>
              <a:gd name="connsiteX3" fmla="*/ 12496 w 12496"/>
              <a:gd name="connsiteY3" fmla="*/ 4855 h 21660"/>
              <a:gd name="connsiteX4" fmla="*/ 12425 w 12496"/>
              <a:gd name="connsiteY4" fmla="*/ 0 h 21660"/>
              <a:gd name="connsiteX0" fmla="*/ 12425 w 12496"/>
              <a:gd name="connsiteY0" fmla="*/ 0 h 21660"/>
              <a:gd name="connsiteX1" fmla="*/ 0 w 12496"/>
              <a:gd name="connsiteY1" fmla="*/ 1517 h 21660"/>
              <a:gd name="connsiteX2" fmla="*/ 1248 w 12496"/>
              <a:gd name="connsiteY2" fmla="*/ 21660 h 21660"/>
              <a:gd name="connsiteX3" fmla="*/ 12496 w 12496"/>
              <a:gd name="connsiteY3" fmla="*/ 4855 h 21660"/>
              <a:gd name="connsiteX4" fmla="*/ 12425 w 12496"/>
              <a:gd name="connsiteY4" fmla="*/ 0 h 21660"/>
              <a:gd name="connsiteX0" fmla="*/ 12425 w 12496"/>
              <a:gd name="connsiteY0" fmla="*/ 0 h 21660"/>
              <a:gd name="connsiteX1" fmla="*/ 0 w 12496"/>
              <a:gd name="connsiteY1" fmla="*/ 1517 h 21660"/>
              <a:gd name="connsiteX2" fmla="*/ 1248 w 12496"/>
              <a:gd name="connsiteY2" fmla="*/ 21660 h 21660"/>
              <a:gd name="connsiteX3" fmla="*/ 12496 w 12496"/>
              <a:gd name="connsiteY3" fmla="*/ 4855 h 21660"/>
              <a:gd name="connsiteX4" fmla="*/ 12425 w 12496"/>
              <a:gd name="connsiteY4" fmla="*/ 0 h 21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96" h="21660">
                <a:moveTo>
                  <a:pt x="12425" y="0"/>
                </a:moveTo>
                <a:lnTo>
                  <a:pt x="0" y="1517"/>
                </a:lnTo>
                <a:lnTo>
                  <a:pt x="1248" y="21660"/>
                </a:lnTo>
                <a:cubicBezTo>
                  <a:pt x="4581" y="12959"/>
                  <a:pt x="6667" y="10269"/>
                  <a:pt x="12496" y="4855"/>
                </a:cubicBezTo>
                <a:cubicBezTo>
                  <a:pt x="12472" y="3237"/>
                  <a:pt x="12449" y="1618"/>
                  <a:pt x="12425" y="0"/>
                </a:cubicBezTo>
                <a:close/>
              </a:path>
            </a:pathLst>
          </a:custGeom>
          <a:gradFill rotWithShape="1">
            <a:gsLst>
              <a:gs pos="0">
                <a:srgbClr val="3C6CDF"/>
              </a:gs>
              <a:gs pos="100000">
                <a:schemeClr val="bg1"/>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Services, Layering and Encapsulation</a:t>
            </a:r>
            <a:endParaRPr lang="en-US" sz="4400" dirty="0"/>
          </a:p>
        </p:txBody>
      </p:sp>
      <p:sp>
        <p:nvSpPr>
          <p:cNvPr id="13" name="Text Box 8">
            <a:extLst>
              <a:ext uri="{FF2B5EF4-FFF2-40B4-BE49-F238E27FC236}">
                <a16:creationId xmlns:a16="http://schemas.microsoft.com/office/drawing/2014/main" id="{10CAB5B1-70B7-184B-A16F-4239A3118B18}"/>
              </a:ext>
            </a:extLst>
          </p:cNvPr>
          <p:cNvSpPr txBox="1">
            <a:spLocks noChangeArrowheads="1"/>
          </p:cNvSpPr>
          <p:nvPr/>
        </p:nvSpPr>
        <p:spPr bwMode="auto">
          <a:xfrm>
            <a:off x="449705" y="5724388"/>
            <a:ext cx="1100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400" b="0" i="1" u="none" strike="noStrike" kern="1200" cap="none" spc="0" normalizeH="0" baseline="0" noProof="0" dirty="0">
                <a:ln>
                  <a:noFill/>
                </a:ln>
                <a:solidFill>
                  <a:srgbClr val="000099"/>
                </a:solidFill>
                <a:effectLst/>
                <a:uLnTx/>
                <a:uFillTx/>
                <a:latin typeface="Arial" panose="020B0604020202020204" pitchFamily="34" charset="0"/>
                <a:ea typeface="MS PGothic" panose="020B0600070205080204" pitchFamily="34" charset="-128"/>
                <a:cs typeface="Arial" panose="020B0604020202020204" pitchFamily="34" charset="0"/>
              </a:rPr>
              <a:t>source</a:t>
            </a:r>
          </a:p>
        </p:txBody>
      </p:sp>
      <p:sp>
        <p:nvSpPr>
          <p:cNvPr id="14" name="Freeform 10">
            <a:extLst>
              <a:ext uri="{FF2B5EF4-FFF2-40B4-BE49-F238E27FC236}">
                <a16:creationId xmlns:a16="http://schemas.microsoft.com/office/drawing/2014/main" id="{1C528DAB-CFD1-6943-9F41-1A6F334C3C75}"/>
              </a:ext>
            </a:extLst>
          </p:cNvPr>
          <p:cNvSpPr>
            <a:spLocks/>
          </p:cNvSpPr>
          <p:nvPr/>
        </p:nvSpPr>
        <p:spPr bwMode="auto">
          <a:xfrm rot="10800000">
            <a:off x="975630" y="1559549"/>
            <a:ext cx="450309" cy="4061761"/>
          </a:xfrm>
          <a:custGeom>
            <a:avLst/>
            <a:gdLst>
              <a:gd name="T0" fmla="*/ 2147483646 w 267"/>
              <a:gd name="T1" fmla="*/ 2147483646 h 1186"/>
              <a:gd name="T2" fmla="*/ 0 w 267"/>
              <a:gd name="T3" fmla="*/ 0 h 1186"/>
              <a:gd name="T4" fmla="*/ 0 w 267"/>
              <a:gd name="T5" fmla="*/ 2147483646 h 1186"/>
              <a:gd name="T6" fmla="*/ 2147483646 w 267"/>
              <a:gd name="T7" fmla="*/ 2147483646 h 1186"/>
              <a:gd name="T8" fmla="*/ 2147483646 w 267"/>
              <a:gd name="T9" fmla="*/ 2147483646 h 1186"/>
              <a:gd name="T10" fmla="*/ 0 60000 65536"/>
              <a:gd name="T11" fmla="*/ 0 60000 65536"/>
              <a:gd name="T12" fmla="*/ 0 60000 65536"/>
              <a:gd name="T13" fmla="*/ 0 60000 65536"/>
              <a:gd name="T14" fmla="*/ 0 60000 65536"/>
              <a:gd name="T15" fmla="*/ 0 w 267"/>
              <a:gd name="T16" fmla="*/ 0 h 1186"/>
              <a:gd name="T17" fmla="*/ 267 w 267"/>
              <a:gd name="T18" fmla="*/ 1186 h 1186"/>
              <a:gd name="connsiteX0" fmla="*/ 11593 w 11593"/>
              <a:gd name="connsiteY0" fmla="*/ 0 h 10109"/>
              <a:gd name="connsiteX1" fmla="*/ 0 w 11593"/>
              <a:gd name="connsiteY1" fmla="*/ 109 h 10109"/>
              <a:gd name="connsiteX2" fmla="*/ 0 w 11593"/>
              <a:gd name="connsiteY2" fmla="*/ 10109 h 10109"/>
              <a:gd name="connsiteX3" fmla="*/ 10000 w 11593"/>
              <a:gd name="connsiteY3" fmla="*/ 5606 h 10109"/>
              <a:gd name="connsiteX4" fmla="*/ 11593 w 11593"/>
              <a:gd name="connsiteY4" fmla="*/ 0 h 10109"/>
              <a:gd name="connsiteX0" fmla="*/ 11593 w 12080"/>
              <a:gd name="connsiteY0" fmla="*/ 0 h 10109"/>
              <a:gd name="connsiteX1" fmla="*/ 0 w 12080"/>
              <a:gd name="connsiteY1" fmla="*/ 109 h 10109"/>
              <a:gd name="connsiteX2" fmla="*/ 0 w 12080"/>
              <a:gd name="connsiteY2" fmla="*/ 10109 h 10109"/>
              <a:gd name="connsiteX3" fmla="*/ 12080 w 12080"/>
              <a:gd name="connsiteY3" fmla="*/ 1850 h 10109"/>
              <a:gd name="connsiteX4" fmla="*/ 11593 w 12080"/>
              <a:gd name="connsiteY4" fmla="*/ 0 h 10109"/>
              <a:gd name="connsiteX0" fmla="*/ 11593 w 12080"/>
              <a:gd name="connsiteY0" fmla="*/ 2239 h 12348"/>
              <a:gd name="connsiteX1" fmla="*/ 0 w 12080"/>
              <a:gd name="connsiteY1" fmla="*/ 0 h 12348"/>
              <a:gd name="connsiteX2" fmla="*/ 0 w 12080"/>
              <a:gd name="connsiteY2" fmla="*/ 12348 h 12348"/>
              <a:gd name="connsiteX3" fmla="*/ 12080 w 12080"/>
              <a:gd name="connsiteY3" fmla="*/ 4089 h 12348"/>
              <a:gd name="connsiteX4" fmla="*/ 11593 w 12080"/>
              <a:gd name="connsiteY4" fmla="*/ 2239 h 12348"/>
              <a:gd name="connsiteX0" fmla="*/ 12841 w 13328"/>
              <a:gd name="connsiteY0" fmla="*/ 10034 h 20143"/>
              <a:gd name="connsiteX1" fmla="*/ 0 w 13328"/>
              <a:gd name="connsiteY1" fmla="*/ 0 h 20143"/>
              <a:gd name="connsiteX2" fmla="*/ 1248 w 13328"/>
              <a:gd name="connsiteY2" fmla="*/ 20143 h 20143"/>
              <a:gd name="connsiteX3" fmla="*/ 13328 w 13328"/>
              <a:gd name="connsiteY3" fmla="*/ 11884 h 20143"/>
              <a:gd name="connsiteX4" fmla="*/ 12841 w 13328"/>
              <a:gd name="connsiteY4" fmla="*/ 10034 h 20143"/>
              <a:gd name="connsiteX0" fmla="*/ 12425 w 13328"/>
              <a:gd name="connsiteY0" fmla="*/ 0 h 21660"/>
              <a:gd name="connsiteX1" fmla="*/ 0 w 13328"/>
              <a:gd name="connsiteY1" fmla="*/ 1517 h 21660"/>
              <a:gd name="connsiteX2" fmla="*/ 1248 w 13328"/>
              <a:gd name="connsiteY2" fmla="*/ 21660 h 21660"/>
              <a:gd name="connsiteX3" fmla="*/ 13328 w 13328"/>
              <a:gd name="connsiteY3" fmla="*/ 13401 h 21660"/>
              <a:gd name="connsiteX4" fmla="*/ 12425 w 13328"/>
              <a:gd name="connsiteY4" fmla="*/ 0 h 21660"/>
              <a:gd name="connsiteX0" fmla="*/ 12425 w 12496"/>
              <a:gd name="connsiteY0" fmla="*/ 0 h 21660"/>
              <a:gd name="connsiteX1" fmla="*/ 0 w 12496"/>
              <a:gd name="connsiteY1" fmla="*/ 1517 h 21660"/>
              <a:gd name="connsiteX2" fmla="*/ 1248 w 12496"/>
              <a:gd name="connsiteY2" fmla="*/ 21660 h 21660"/>
              <a:gd name="connsiteX3" fmla="*/ 12496 w 12496"/>
              <a:gd name="connsiteY3" fmla="*/ 4855 h 21660"/>
              <a:gd name="connsiteX4" fmla="*/ 12425 w 12496"/>
              <a:gd name="connsiteY4" fmla="*/ 0 h 21660"/>
              <a:gd name="connsiteX0" fmla="*/ 12425 w 12496"/>
              <a:gd name="connsiteY0" fmla="*/ 0 h 21660"/>
              <a:gd name="connsiteX1" fmla="*/ 0 w 12496"/>
              <a:gd name="connsiteY1" fmla="*/ 1517 h 21660"/>
              <a:gd name="connsiteX2" fmla="*/ 1248 w 12496"/>
              <a:gd name="connsiteY2" fmla="*/ 21660 h 21660"/>
              <a:gd name="connsiteX3" fmla="*/ 12496 w 12496"/>
              <a:gd name="connsiteY3" fmla="*/ 4855 h 21660"/>
              <a:gd name="connsiteX4" fmla="*/ 12425 w 12496"/>
              <a:gd name="connsiteY4" fmla="*/ 0 h 21660"/>
              <a:gd name="connsiteX0" fmla="*/ 12425 w 12496"/>
              <a:gd name="connsiteY0" fmla="*/ 0 h 21660"/>
              <a:gd name="connsiteX1" fmla="*/ 0 w 12496"/>
              <a:gd name="connsiteY1" fmla="*/ 1517 h 21660"/>
              <a:gd name="connsiteX2" fmla="*/ 1248 w 12496"/>
              <a:gd name="connsiteY2" fmla="*/ 21660 h 21660"/>
              <a:gd name="connsiteX3" fmla="*/ 12496 w 12496"/>
              <a:gd name="connsiteY3" fmla="*/ 4855 h 21660"/>
              <a:gd name="connsiteX4" fmla="*/ 12425 w 12496"/>
              <a:gd name="connsiteY4" fmla="*/ 0 h 21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96" h="21660">
                <a:moveTo>
                  <a:pt x="12425" y="0"/>
                </a:moveTo>
                <a:lnTo>
                  <a:pt x="0" y="1517"/>
                </a:lnTo>
                <a:lnTo>
                  <a:pt x="1248" y="21660"/>
                </a:lnTo>
                <a:cubicBezTo>
                  <a:pt x="4581" y="12959"/>
                  <a:pt x="6667" y="10269"/>
                  <a:pt x="12496" y="4855"/>
                </a:cubicBezTo>
                <a:cubicBezTo>
                  <a:pt x="12472" y="3237"/>
                  <a:pt x="12449" y="1618"/>
                  <a:pt x="12425" y="0"/>
                </a:cubicBezTo>
                <a:close/>
              </a:path>
            </a:pathLst>
          </a:custGeom>
          <a:gradFill rotWithShape="1">
            <a:gsLst>
              <a:gs pos="0">
                <a:srgbClr val="3C6CDF"/>
              </a:gs>
              <a:gs pos="100000">
                <a:schemeClr val="bg1"/>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 name="Group 190">
            <a:extLst>
              <a:ext uri="{FF2B5EF4-FFF2-40B4-BE49-F238E27FC236}">
                <a16:creationId xmlns:a16="http://schemas.microsoft.com/office/drawing/2014/main" id="{8D7B8AF0-B984-FB44-AB9F-07CA253CEA38}"/>
              </a:ext>
            </a:extLst>
          </p:cNvPr>
          <p:cNvGrpSpPr>
            <a:grpSpLocks/>
          </p:cNvGrpSpPr>
          <p:nvPr/>
        </p:nvGrpSpPr>
        <p:grpSpPr bwMode="auto">
          <a:xfrm flipH="1">
            <a:off x="635446" y="5073984"/>
            <a:ext cx="803275" cy="771525"/>
            <a:chOff x="-44" y="1473"/>
            <a:chExt cx="981" cy="1105"/>
          </a:xfrm>
        </p:grpSpPr>
        <p:pic>
          <p:nvPicPr>
            <p:cNvPr id="25" name="Picture 191" descr="desktop_computer_stylized_medium">
              <a:extLst>
                <a:ext uri="{FF2B5EF4-FFF2-40B4-BE49-F238E27FC236}">
                  <a16:creationId xmlns:a16="http://schemas.microsoft.com/office/drawing/2014/main" id="{06D1D726-A569-254A-9E27-366DB8CF32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Freeform 192">
              <a:extLst>
                <a:ext uri="{FF2B5EF4-FFF2-40B4-BE49-F238E27FC236}">
                  <a16:creationId xmlns:a16="http://schemas.microsoft.com/office/drawing/2014/main" id="{F5362B29-42A6-3F4A-A1AB-EFF56E7B7726}"/>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12" name="Group 211">
            <a:extLst>
              <a:ext uri="{FF2B5EF4-FFF2-40B4-BE49-F238E27FC236}">
                <a16:creationId xmlns:a16="http://schemas.microsoft.com/office/drawing/2014/main" id="{BD0C4974-D689-414F-A2EB-9B1043F3314D}"/>
              </a:ext>
            </a:extLst>
          </p:cNvPr>
          <p:cNvGrpSpPr/>
          <p:nvPr/>
        </p:nvGrpSpPr>
        <p:grpSpPr>
          <a:xfrm>
            <a:off x="1334125" y="1421667"/>
            <a:ext cx="1765726" cy="4034752"/>
            <a:chOff x="1484027" y="1706480"/>
            <a:chExt cx="1765726" cy="4034752"/>
          </a:xfrm>
        </p:grpSpPr>
        <p:sp>
          <p:nvSpPr>
            <p:cNvPr id="11" name="Rectangle 24">
              <a:extLst>
                <a:ext uri="{FF2B5EF4-FFF2-40B4-BE49-F238E27FC236}">
                  <a16:creationId xmlns:a16="http://schemas.microsoft.com/office/drawing/2014/main" id="{ED8D52E4-C345-B842-A2E7-C8068B8E5CF4}"/>
                </a:ext>
              </a:extLst>
            </p:cNvPr>
            <p:cNvSpPr>
              <a:spLocks noChangeArrowheads="1"/>
            </p:cNvSpPr>
            <p:nvPr/>
          </p:nvSpPr>
          <p:spPr bwMode="auto">
            <a:xfrm>
              <a:off x="1528997" y="1870247"/>
              <a:ext cx="1648917" cy="3870985"/>
            </a:xfrm>
            <a:prstGeom prst="rect">
              <a:avLst/>
            </a:prstGeom>
            <a:solidFill>
              <a:schemeClr val="bg1"/>
            </a:solidFill>
            <a:ln w="28575">
              <a:solidFill>
                <a:schemeClr val="tx1"/>
              </a:solidFill>
              <a:miter lim="800000"/>
              <a:headEnd/>
              <a:tailEnd/>
            </a:ln>
            <a:effectLst>
              <a:outerShdw blurRad="76200" dist="38100" dir="18900000" sx="101000" sy="101000" algn="bl" rotWithShape="0">
                <a:prstClr val="black">
                  <a:alpha val="40000"/>
                </a:prstClr>
              </a:outerShdw>
            </a:effec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2" name="Text Box 26">
              <a:extLst>
                <a:ext uri="{FF2B5EF4-FFF2-40B4-BE49-F238E27FC236}">
                  <a16:creationId xmlns:a16="http://schemas.microsoft.com/office/drawing/2014/main" id="{A5089E2D-0B1B-544A-82BC-F28ED3191A4E}"/>
                </a:ext>
              </a:extLst>
            </p:cNvPr>
            <p:cNvSpPr txBox="1">
              <a:spLocks noChangeArrowheads="1"/>
            </p:cNvSpPr>
            <p:nvPr/>
          </p:nvSpPr>
          <p:spPr bwMode="auto">
            <a:xfrm>
              <a:off x="1484027" y="1706480"/>
              <a:ext cx="1765726" cy="4033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application</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transport</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network</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link</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physical</a:t>
              </a:r>
              <a:endParaRPr kumimoji="0" lang="en-US" altLang="en-US" sz="18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endParaRPr>
            </a:p>
          </p:txBody>
        </p:sp>
        <p:cxnSp>
          <p:nvCxnSpPr>
            <p:cNvPr id="117" name="Straight Connector 116">
              <a:extLst>
                <a:ext uri="{FF2B5EF4-FFF2-40B4-BE49-F238E27FC236}">
                  <a16:creationId xmlns:a16="http://schemas.microsoft.com/office/drawing/2014/main" id="{B3EBBB35-9D82-7C43-B882-52ED90AE3A71}"/>
                </a:ext>
              </a:extLst>
            </p:cNvPr>
            <p:cNvCxnSpPr>
              <a:cxnSpLocks/>
            </p:cNvCxnSpPr>
            <p:nvPr/>
          </p:nvCxnSpPr>
          <p:spPr>
            <a:xfrm>
              <a:off x="1534432" y="2675745"/>
              <a:ext cx="16434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EA7353-AEFA-934F-93DE-A8D55DF75658}"/>
                </a:ext>
              </a:extLst>
            </p:cNvPr>
            <p:cNvCxnSpPr>
              <a:cxnSpLocks/>
            </p:cNvCxnSpPr>
            <p:nvPr/>
          </p:nvCxnSpPr>
          <p:spPr>
            <a:xfrm>
              <a:off x="1506952" y="3472722"/>
              <a:ext cx="16559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840242E3-3BEB-D543-B881-84EB2D13BD66}"/>
                </a:ext>
              </a:extLst>
            </p:cNvPr>
            <p:cNvCxnSpPr>
              <a:cxnSpLocks/>
            </p:cNvCxnSpPr>
            <p:nvPr/>
          </p:nvCxnSpPr>
          <p:spPr>
            <a:xfrm>
              <a:off x="1509450" y="4209737"/>
              <a:ext cx="16684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DC27D746-0691-6F47-9E9D-1D63DF11D081}"/>
                </a:ext>
              </a:extLst>
            </p:cNvPr>
            <p:cNvCxnSpPr>
              <a:cxnSpLocks/>
            </p:cNvCxnSpPr>
            <p:nvPr/>
          </p:nvCxnSpPr>
          <p:spPr>
            <a:xfrm>
              <a:off x="1511947" y="4991726"/>
              <a:ext cx="16509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7" name="Group 950">
            <a:extLst>
              <a:ext uri="{FF2B5EF4-FFF2-40B4-BE49-F238E27FC236}">
                <a16:creationId xmlns:a16="http://schemas.microsoft.com/office/drawing/2014/main" id="{044873AD-74A5-8A44-846B-EC5D0FBC82D7}"/>
              </a:ext>
            </a:extLst>
          </p:cNvPr>
          <p:cNvGrpSpPr>
            <a:grpSpLocks/>
          </p:cNvGrpSpPr>
          <p:nvPr/>
        </p:nvGrpSpPr>
        <p:grpSpPr bwMode="auto">
          <a:xfrm>
            <a:off x="11107713" y="4961744"/>
            <a:ext cx="374754" cy="833726"/>
            <a:chOff x="4140" y="429"/>
            <a:chExt cx="1425" cy="2396"/>
          </a:xfrm>
        </p:grpSpPr>
        <p:sp>
          <p:nvSpPr>
            <p:cNvPr id="168" name="Freeform 951">
              <a:extLst>
                <a:ext uri="{FF2B5EF4-FFF2-40B4-BE49-F238E27FC236}">
                  <a16:creationId xmlns:a16="http://schemas.microsoft.com/office/drawing/2014/main" id="{EEDE4156-8281-D847-9240-9DE98999091B}"/>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9" name="Rectangle 952">
              <a:extLst>
                <a:ext uri="{FF2B5EF4-FFF2-40B4-BE49-F238E27FC236}">
                  <a16:creationId xmlns:a16="http://schemas.microsoft.com/office/drawing/2014/main" id="{22E8340D-B5D1-3C48-A062-4F70248D103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70" name="Freeform 953">
              <a:extLst>
                <a:ext uri="{FF2B5EF4-FFF2-40B4-BE49-F238E27FC236}">
                  <a16:creationId xmlns:a16="http://schemas.microsoft.com/office/drawing/2014/main" id="{29109B86-1ABF-F647-8516-2AAE154A9E83}"/>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1" name="Freeform 954">
              <a:extLst>
                <a:ext uri="{FF2B5EF4-FFF2-40B4-BE49-F238E27FC236}">
                  <a16:creationId xmlns:a16="http://schemas.microsoft.com/office/drawing/2014/main" id="{9F93569F-8FC8-7C4E-9F95-B14647D2DB8C}"/>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2" name="Rectangle 955">
              <a:extLst>
                <a:ext uri="{FF2B5EF4-FFF2-40B4-BE49-F238E27FC236}">
                  <a16:creationId xmlns:a16="http://schemas.microsoft.com/office/drawing/2014/main" id="{8E5BC3B8-E87D-9F47-A6F6-AD8B57BC21E6}"/>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73" name="Group 956">
              <a:extLst>
                <a:ext uri="{FF2B5EF4-FFF2-40B4-BE49-F238E27FC236}">
                  <a16:creationId xmlns:a16="http://schemas.microsoft.com/office/drawing/2014/main" id="{1694DE96-689D-9540-964A-22F06F6D940F}"/>
                </a:ext>
              </a:extLst>
            </p:cNvPr>
            <p:cNvGrpSpPr>
              <a:grpSpLocks/>
            </p:cNvGrpSpPr>
            <p:nvPr/>
          </p:nvGrpSpPr>
          <p:grpSpPr bwMode="auto">
            <a:xfrm>
              <a:off x="4749" y="668"/>
              <a:ext cx="581" cy="145"/>
              <a:chOff x="614" y="2568"/>
              <a:chExt cx="725" cy="139"/>
            </a:xfrm>
          </p:grpSpPr>
          <p:sp>
            <p:nvSpPr>
              <p:cNvPr id="198" name="AutoShape 957">
                <a:extLst>
                  <a:ext uri="{FF2B5EF4-FFF2-40B4-BE49-F238E27FC236}">
                    <a16:creationId xmlns:a16="http://schemas.microsoft.com/office/drawing/2014/main" id="{435DFCEB-F2FD-7B44-93DA-9204E2E311E1}"/>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9" name="AutoShape 958">
                <a:extLst>
                  <a:ext uri="{FF2B5EF4-FFF2-40B4-BE49-F238E27FC236}">
                    <a16:creationId xmlns:a16="http://schemas.microsoft.com/office/drawing/2014/main" id="{521647D7-4114-1146-9C5A-F1DB4FEC81A9}"/>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74" name="Rectangle 959">
              <a:extLst>
                <a:ext uri="{FF2B5EF4-FFF2-40B4-BE49-F238E27FC236}">
                  <a16:creationId xmlns:a16="http://schemas.microsoft.com/office/drawing/2014/main" id="{3A0D9FD6-DBAC-4B49-A55F-167642D66FA7}"/>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75" name="Group 960">
              <a:extLst>
                <a:ext uri="{FF2B5EF4-FFF2-40B4-BE49-F238E27FC236}">
                  <a16:creationId xmlns:a16="http://schemas.microsoft.com/office/drawing/2014/main" id="{3CFA0950-BC76-3949-8726-38646B18FD5C}"/>
                </a:ext>
              </a:extLst>
            </p:cNvPr>
            <p:cNvGrpSpPr>
              <a:grpSpLocks/>
            </p:cNvGrpSpPr>
            <p:nvPr/>
          </p:nvGrpSpPr>
          <p:grpSpPr bwMode="auto">
            <a:xfrm>
              <a:off x="4747" y="994"/>
              <a:ext cx="581" cy="134"/>
              <a:chOff x="614" y="2568"/>
              <a:chExt cx="725" cy="139"/>
            </a:xfrm>
          </p:grpSpPr>
          <p:sp>
            <p:nvSpPr>
              <p:cNvPr id="196" name="AutoShape 961">
                <a:extLst>
                  <a:ext uri="{FF2B5EF4-FFF2-40B4-BE49-F238E27FC236}">
                    <a16:creationId xmlns:a16="http://schemas.microsoft.com/office/drawing/2014/main" id="{67127BA7-9D0A-2443-9190-C56C02906F6A}"/>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7" name="AutoShape 962">
                <a:extLst>
                  <a:ext uri="{FF2B5EF4-FFF2-40B4-BE49-F238E27FC236}">
                    <a16:creationId xmlns:a16="http://schemas.microsoft.com/office/drawing/2014/main" id="{2C9F8790-3076-4541-A56A-E9305DCB0988}"/>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76" name="Rectangle 963">
              <a:extLst>
                <a:ext uri="{FF2B5EF4-FFF2-40B4-BE49-F238E27FC236}">
                  <a16:creationId xmlns:a16="http://schemas.microsoft.com/office/drawing/2014/main" id="{4DE6A147-5BC7-FF41-B7AC-2BA9913BB098}"/>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77" name="Rectangle 964">
              <a:extLst>
                <a:ext uri="{FF2B5EF4-FFF2-40B4-BE49-F238E27FC236}">
                  <a16:creationId xmlns:a16="http://schemas.microsoft.com/office/drawing/2014/main" id="{53ECF0A1-6175-BE45-A32A-233E1942C8EC}"/>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78" name="Group 965">
              <a:extLst>
                <a:ext uri="{FF2B5EF4-FFF2-40B4-BE49-F238E27FC236}">
                  <a16:creationId xmlns:a16="http://schemas.microsoft.com/office/drawing/2014/main" id="{16810F93-1596-884B-B639-A3868A5CD4D8}"/>
                </a:ext>
              </a:extLst>
            </p:cNvPr>
            <p:cNvGrpSpPr>
              <a:grpSpLocks/>
            </p:cNvGrpSpPr>
            <p:nvPr/>
          </p:nvGrpSpPr>
          <p:grpSpPr bwMode="auto">
            <a:xfrm>
              <a:off x="4735" y="1627"/>
              <a:ext cx="582" cy="151"/>
              <a:chOff x="614" y="2568"/>
              <a:chExt cx="725" cy="139"/>
            </a:xfrm>
          </p:grpSpPr>
          <p:sp>
            <p:nvSpPr>
              <p:cNvPr id="194" name="AutoShape 966">
                <a:extLst>
                  <a:ext uri="{FF2B5EF4-FFF2-40B4-BE49-F238E27FC236}">
                    <a16:creationId xmlns:a16="http://schemas.microsoft.com/office/drawing/2014/main" id="{84EC0348-3D46-9445-B43C-6DC8DB392F68}"/>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5" name="AutoShape 967">
                <a:extLst>
                  <a:ext uri="{FF2B5EF4-FFF2-40B4-BE49-F238E27FC236}">
                    <a16:creationId xmlns:a16="http://schemas.microsoft.com/office/drawing/2014/main" id="{23A1F6B3-9F2D-5E41-8602-67921ABB12D8}"/>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79" name="Freeform 968">
              <a:extLst>
                <a:ext uri="{FF2B5EF4-FFF2-40B4-BE49-F238E27FC236}">
                  <a16:creationId xmlns:a16="http://schemas.microsoft.com/office/drawing/2014/main" id="{8FD6AEB5-BE60-044C-B32D-B433B740036B}"/>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80" name="Group 969">
              <a:extLst>
                <a:ext uri="{FF2B5EF4-FFF2-40B4-BE49-F238E27FC236}">
                  <a16:creationId xmlns:a16="http://schemas.microsoft.com/office/drawing/2014/main" id="{30895737-AC01-6342-BADB-B3B3BFE7FC46}"/>
                </a:ext>
              </a:extLst>
            </p:cNvPr>
            <p:cNvGrpSpPr>
              <a:grpSpLocks/>
            </p:cNvGrpSpPr>
            <p:nvPr/>
          </p:nvGrpSpPr>
          <p:grpSpPr bwMode="auto">
            <a:xfrm>
              <a:off x="4739" y="1327"/>
              <a:ext cx="582" cy="139"/>
              <a:chOff x="614" y="2568"/>
              <a:chExt cx="725" cy="139"/>
            </a:xfrm>
          </p:grpSpPr>
          <p:sp>
            <p:nvSpPr>
              <p:cNvPr id="192" name="AutoShape 970">
                <a:extLst>
                  <a:ext uri="{FF2B5EF4-FFF2-40B4-BE49-F238E27FC236}">
                    <a16:creationId xmlns:a16="http://schemas.microsoft.com/office/drawing/2014/main" id="{2D690E63-3733-8E4E-B8F8-19245FF772BA}"/>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3" name="AutoShape 971">
                <a:extLst>
                  <a:ext uri="{FF2B5EF4-FFF2-40B4-BE49-F238E27FC236}">
                    <a16:creationId xmlns:a16="http://schemas.microsoft.com/office/drawing/2014/main" id="{9CE827B0-221F-ED4A-A36B-E1EEFE27B7BF}"/>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81" name="Rectangle 972">
              <a:extLst>
                <a:ext uri="{FF2B5EF4-FFF2-40B4-BE49-F238E27FC236}">
                  <a16:creationId xmlns:a16="http://schemas.microsoft.com/office/drawing/2014/main" id="{6DA44079-B2D7-9244-A5E0-9DF13556EBC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2" name="Freeform 973">
              <a:extLst>
                <a:ext uri="{FF2B5EF4-FFF2-40B4-BE49-F238E27FC236}">
                  <a16:creationId xmlns:a16="http://schemas.microsoft.com/office/drawing/2014/main" id="{E808BD44-A307-394D-8965-070EF3F8652F}"/>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3" name="Freeform 974">
              <a:extLst>
                <a:ext uri="{FF2B5EF4-FFF2-40B4-BE49-F238E27FC236}">
                  <a16:creationId xmlns:a16="http://schemas.microsoft.com/office/drawing/2014/main" id="{327FF4BF-3914-2143-83C7-C816B3E0AC30}"/>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4" name="Oval 975">
              <a:extLst>
                <a:ext uri="{FF2B5EF4-FFF2-40B4-BE49-F238E27FC236}">
                  <a16:creationId xmlns:a16="http://schemas.microsoft.com/office/drawing/2014/main" id="{09C51570-A4D3-D24C-A492-3811DD957CD4}"/>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5" name="Freeform 976">
              <a:extLst>
                <a:ext uri="{FF2B5EF4-FFF2-40B4-BE49-F238E27FC236}">
                  <a16:creationId xmlns:a16="http://schemas.microsoft.com/office/drawing/2014/main" id="{BC2853B5-A39B-5A40-97DF-5ADB471224B2}"/>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6" name="AutoShape 977">
              <a:extLst>
                <a:ext uri="{FF2B5EF4-FFF2-40B4-BE49-F238E27FC236}">
                  <a16:creationId xmlns:a16="http://schemas.microsoft.com/office/drawing/2014/main" id="{7928EDBA-57E1-B441-B1AF-CC0D62B2B5B0}"/>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7" name="AutoShape 978">
              <a:extLst>
                <a:ext uri="{FF2B5EF4-FFF2-40B4-BE49-F238E27FC236}">
                  <a16:creationId xmlns:a16="http://schemas.microsoft.com/office/drawing/2014/main" id="{CC70E1A7-AAEC-6440-86AC-73ECE22D7AB6}"/>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8" name="Oval 979">
              <a:extLst>
                <a:ext uri="{FF2B5EF4-FFF2-40B4-BE49-F238E27FC236}">
                  <a16:creationId xmlns:a16="http://schemas.microsoft.com/office/drawing/2014/main" id="{2F7E7C91-0257-D84D-8AD1-4A152C818F8E}"/>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9" name="Oval 980">
              <a:extLst>
                <a:ext uri="{FF2B5EF4-FFF2-40B4-BE49-F238E27FC236}">
                  <a16:creationId xmlns:a16="http://schemas.microsoft.com/office/drawing/2014/main" id="{6AE127C2-D583-E74D-8B39-05EEBEBE2393}"/>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0" name="Oval 981">
              <a:extLst>
                <a:ext uri="{FF2B5EF4-FFF2-40B4-BE49-F238E27FC236}">
                  <a16:creationId xmlns:a16="http://schemas.microsoft.com/office/drawing/2014/main" id="{0EDFA963-70E6-2E42-AAFE-E2F9BD64631D}"/>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1" name="Rectangle 982">
              <a:extLst>
                <a:ext uri="{FF2B5EF4-FFF2-40B4-BE49-F238E27FC236}">
                  <a16:creationId xmlns:a16="http://schemas.microsoft.com/office/drawing/2014/main" id="{27A6382E-A13F-A248-84BF-E9DBD71EE18A}"/>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206" name="Text Box 8">
            <a:extLst>
              <a:ext uri="{FF2B5EF4-FFF2-40B4-BE49-F238E27FC236}">
                <a16:creationId xmlns:a16="http://schemas.microsoft.com/office/drawing/2014/main" id="{6066254D-E62E-B446-8950-17FDF2A183D7}"/>
              </a:ext>
            </a:extLst>
          </p:cNvPr>
          <p:cNvSpPr txBox="1">
            <a:spLocks noChangeArrowheads="1"/>
          </p:cNvSpPr>
          <p:nvPr/>
        </p:nvSpPr>
        <p:spPr bwMode="auto">
          <a:xfrm>
            <a:off x="10216734" y="5716780"/>
            <a:ext cx="16754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sz="2400" i="1" dirty="0">
                <a:solidFill>
                  <a:srgbClr val="000099"/>
                </a:solidFill>
                <a:latin typeface="Arial" panose="020B0604020202020204" pitchFamily="34" charset="0"/>
              </a:rPr>
              <a:t>destination</a:t>
            </a:r>
            <a:endParaRPr kumimoji="0" lang="en-US" altLang="en-US" sz="2400" b="0" i="1" u="none" strike="noStrike" kern="1200" cap="none" spc="0" normalizeH="0" baseline="0" noProof="0" dirty="0">
              <a:ln>
                <a:noFill/>
              </a:ln>
              <a:solidFill>
                <a:srgbClr val="000099"/>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213" name="Group 212">
            <a:extLst>
              <a:ext uri="{FF2B5EF4-FFF2-40B4-BE49-F238E27FC236}">
                <a16:creationId xmlns:a16="http://schemas.microsoft.com/office/drawing/2014/main" id="{94888FAE-136F-094E-BF2A-11D94A17BB7F}"/>
              </a:ext>
            </a:extLst>
          </p:cNvPr>
          <p:cNvGrpSpPr/>
          <p:nvPr/>
        </p:nvGrpSpPr>
        <p:grpSpPr>
          <a:xfrm>
            <a:off x="9221450" y="1413548"/>
            <a:ext cx="1765726" cy="4034752"/>
            <a:chOff x="1484027" y="1706480"/>
            <a:chExt cx="1765726" cy="4034752"/>
          </a:xfrm>
        </p:grpSpPr>
        <p:sp>
          <p:nvSpPr>
            <p:cNvPr id="214" name="Rectangle 24">
              <a:extLst>
                <a:ext uri="{FF2B5EF4-FFF2-40B4-BE49-F238E27FC236}">
                  <a16:creationId xmlns:a16="http://schemas.microsoft.com/office/drawing/2014/main" id="{FA7A7264-CB0E-4442-BA92-F16F6E6EF1F5}"/>
                </a:ext>
              </a:extLst>
            </p:cNvPr>
            <p:cNvSpPr>
              <a:spLocks noChangeArrowheads="1"/>
            </p:cNvSpPr>
            <p:nvPr/>
          </p:nvSpPr>
          <p:spPr bwMode="auto">
            <a:xfrm>
              <a:off x="1528997" y="1870247"/>
              <a:ext cx="1648917" cy="3870985"/>
            </a:xfrm>
            <a:prstGeom prst="rect">
              <a:avLst/>
            </a:prstGeom>
            <a:solidFill>
              <a:schemeClr val="bg1"/>
            </a:solidFill>
            <a:ln w="28575">
              <a:solidFill>
                <a:schemeClr val="tx1"/>
              </a:solidFill>
              <a:miter lim="800000"/>
              <a:headEnd/>
              <a:tailEnd/>
            </a:ln>
            <a:effectLst>
              <a:outerShdw blurRad="76200" dist="38100" dir="18900000" sx="101000" sy="101000" algn="bl" rotWithShape="0">
                <a:prstClr val="black">
                  <a:alpha val="40000"/>
                </a:prstClr>
              </a:outerShdw>
            </a:effec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15" name="Text Box 26">
              <a:extLst>
                <a:ext uri="{FF2B5EF4-FFF2-40B4-BE49-F238E27FC236}">
                  <a16:creationId xmlns:a16="http://schemas.microsoft.com/office/drawing/2014/main" id="{D54F6320-1E23-E649-BFED-E007672E7AB0}"/>
                </a:ext>
              </a:extLst>
            </p:cNvPr>
            <p:cNvSpPr txBox="1">
              <a:spLocks noChangeArrowheads="1"/>
            </p:cNvSpPr>
            <p:nvPr/>
          </p:nvSpPr>
          <p:spPr bwMode="auto">
            <a:xfrm>
              <a:off x="1484027" y="1706480"/>
              <a:ext cx="1765726" cy="4033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application</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transport</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network</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link</a:t>
              </a:r>
            </a:p>
            <a:p>
              <a:pPr marL="0" marR="0" lvl="0" indent="0" algn="ctr" defTabSz="914400" rtl="0" eaLnBrk="1" fontAlgn="auto" latinLnBrk="0" hangingPunct="1">
                <a:lnSpc>
                  <a:spcPct val="215000"/>
                </a:lnSpc>
                <a:spcBef>
                  <a:spcPct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rPr>
                <a:t>physical</a:t>
              </a:r>
              <a:endParaRPr kumimoji="0" lang="en-US" altLang="en-US" sz="1800" b="0" i="0" u="none" strike="noStrike" kern="1200" cap="none" spc="0" normalizeH="0" baseline="0" noProof="0" dirty="0">
                <a:ln>
                  <a:noFill/>
                </a:ln>
                <a:solidFill>
                  <a:prstClr val="black"/>
                </a:solidFill>
                <a:effectLst/>
                <a:uLnTx/>
                <a:uFillTx/>
                <a:latin typeface="+mn-lt"/>
                <a:ea typeface="MS PGothic" panose="020B0600070205080204" pitchFamily="34" charset="-128"/>
                <a:cs typeface="Arial" panose="020B0604020202020204" pitchFamily="34" charset="0"/>
              </a:endParaRPr>
            </a:p>
          </p:txBody>
        </p:sp>
        <p:cxnSp>
          <p:nvCxnSpPr>
            <p:cNvPr id="216" name="Straight Connector 215">
              <a:extLst>
                <a:ext uri="{FF2B5EF4-FFF2-40B4-BE49-F238E27FC236}">
                  <a16:creationId xmlns:a16="http://schemas.microsoft.com/office/drawing/2014/main" id="{3F2C66BF-55D8-0549-A9DA-934202F38DD5}"/>
                </a:ext>
              </a:extLst>
            </p:cNvPr>
            <p:cNvCxnSpPr>
              <a:cxnSpLocks/>
            </p:cNvCxnSpPr>
            <p:nvPr/>
          </p:nvCxnSpPr>
          <p:spPr>
            <a:xfrm>
              <a:off x="1534432" y="2675745"/>
              <a:ext cx="164348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CA370408-C974-CD4A-8EF6-0AEC3924D4ED}"/>
                </a:ext>
              </a:extLst>
            </p:cNvPr>
            <p:cNvCxnSpPr>
              <a:cxnSpLocks/>
            </p:cNvCxnSpPr>
            <p:nvPr/>
          </p:nvCxnSpPr>
          <p:spPr>
            <a:xfrm>
              <a:off x="1506952" y="3472722"/>
              <a:ext cx="16559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5A7BF2B3-45B8-414A-8B63-2480CF8FA113}"/>
                </a:ext>
              </a:extLst>
            </p:cNvPr>
            <p:cNvCxnSpPr>
              <a:cxnSpLocks/>
            </p:cNvCxnSpPr>
            <p:nvPr/>
          </p:nvCxnSpPr>
          <p:spPr>
            <a:xfrm>
              <a:off x="1509450" y="4209737"/>
              <a:ext cx="16684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9A1FEA61-81C7-C449-880B-15A8ACAF5500}"/>
                </a:ext>
              </a:extLst>
            </p:cNvPr>
            <p:cNvCxnSpPr>
              <a:cxnSpLocks/>
            </p:cNvCxnSpPr>
            <p:nvPr/>
          </p:nvCxnSpPr>
          <p:spPr>
            <a:xfrm>
              <a:off x="1511947" y="4991726"/>
              <a:ext cx="165097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3" name="Rectangle 142">
            <a:extLst>
              <a:ext uri="{FF2B5EF4-FFF2-40B4-BE49-F238E27FC236}">
                <a16:creationId xmlns:a16="http://schemas.microsoft.com/office/drawing/2014/main" id="{EE8BAFE3-3C6F-F143-9E4B-2A620EAB382E}"/>
              </a:ext>
            </a:extLst>
          </p:cNvPr>
          <p:cNvSpPr/>
          <p:nvPr/>
        </p:nvSpPr>
        <p:spPr>
          <a:xfrm>
            <a:off x="5584583" y="2368401"/>
            <a:ext cx="971760" cy="389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3" name="Group 185">
            <a:extLst>
              <a:ext uri="{FF2B5EF4-FFF2-40B4-BE49-F238E27FC236}">
                <a16:creationId xmlns:a16="http://schemas.microsoft.com/office/drawing/2014/main" id="{EB20B2E4-EE78-334C-B142-D9716F510006}"/>
              </a:ext>
            </a:extLst>
          </p:cNvPr>
          <p:cNvGrpSpPr>
            <a:grpSpLocks/>
          </p:cNvGrpSpPr>
          <p:nvPr/>
        </p:nvGrpSpPr>
        <p:grpSpPr bwMode="auto">
          <a:xfrm>
            <a:off x="5690803" y="2434313"/>
            <a:ext cx="908050" cy="301625"/>
            <a:chOff x="1848" y="2046"/>
            <a:chExt cx="572" cy="190"/>
          </a:xfrm>
        </p:grpSpPr>
        <p:grpSp>
          <p:nvGrpSpPr>
            <p:cNvPr id="134" name="Group 179">
              <a:extLst>
                <a:ext uri="{FF2B5EF4-FFF2-40B4-BE49-F238E27FC236}">
                  <a16:creationId xmlns:a16="http://schemas.microsoft.com/office/drawing/2014/main" id="{1D5E26E8-DD67-F64E-B7A5-CF2A5868C4FE}"/>
                </a:ext>
              </a:extLst>
            </p:cNvPr>
            <p:cNvGrpSpPr>
              <a:grpSpLocks/>
            </p:cNvGrpSpPr>
            <p:nvPr/>
          </p:nvGrpSpPr>
          <p:grpSpPr bwMode="auto">
            <a:xfrm>
              <a:off x="1848" y="2047"/>
              <a:ext cx="187" cy="184"/>
              <a:chOff x="1959" y="2058"/>
              <a:chExt cx="187" cy="184"/>
            </a:xfrm>
          </p:grpSpPr>
          <p:sp>
            <p:nvSpPr>
              <p:cNvPr id="138" name="Rectangle 180">
                <a:extLst>
                  <a:ext uri="{FF2B5EF4-FFF2-40B4-BE49-F238E27FC236}">
                    <a16:creationId xmlns:a16="http://schemas.microsoft.com/office/drawing/2014/main" id="{A0FF28E6-68F8-9D49-858D-54A894437AE3}"/>
                  </a:ext>
                </a:extLst>
              </p:cNvPr>
              <p:cNvSpPr>
                <a:spLocks noChangeArrowheads="1"/>
              </p:cNvSpPr>
              <p:nvPr/>
            </p:nvSpPr>
            <p:spPr bwMode="auto">
              <a:xfrm>
                <a:off x="1964" y="2075"/>
                <a:ext cx="177"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39" name="Rectangle 181">
                <a:extLst>
                  <a:ext uri="{FF2B5EF4-FFF2-40B4-BE49-F238E27FC236}">
                    <a16:creationId xmlns:a16="http://schemas.microsoft.com/office/drawing/2014/main" id="{57F4F79C-9470-0243-9459-9DE005B149AC}"/>
                  </a:ext>
                </a:extLst>
              </p:cNvPr>
              <p:cNvSpPr>
                <a:spLocks noChangeArrowheads="1"/>
              </p:cNvSpPr>
              <p:nvPr/>
            </p:nvSpPr>
            <p:spPr bwMode="auto">
              <a:xfrm>
                <a:off x="1959" y="2058"/>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p>
            </p:txBody>
          </p:sp>
        </p:grpSp>
        <p:grpSp>
          <p:nvGrpSpPr>
            <p:cNvPr id="135" name="Group 182">
              <a:extLst>
                <a:ext uri="{FF2B5EF4-FFF2-40B4-BE49-F238E27FC236}">
                  <a16:creationId xmlns:a16="http://schemas.microsoft.com/office/drawing/2014/main" id="{C814D838-F088-1449-A73B-3285342C6057}"/>
                </a:ext>
              </a:extLst>
            </p:cNvPr>
            <p:cNvGrpSpPr>
              <a:grpSpLocks/>
            </p:cNvGrpSpPr>
            <p:nvPr/>
          </p:nvGrpSpPr>
          <p:grpSpPr bwMode="auto">
            <a:xfrm>
              <a:off x="1992" y="2046"/>
              <a:ext cx="428" cy="190"/>
              <a:chOff x="780" y="1553"/>
              <a:chExt cx="428" cy="190"/>
            </a:xfrm>
          </p:grpSpPr>
          <p:sp>
            <p:nvSpPr>
              <p:cNvPr id="136" name="Rectangle 183">
                <a:extLst>
                  <a:ext uri="{FF2B5EF4-FFF2-40B4-BE49-F238E27FC236}">
                    <a16:creationId xmlns:a16="http://schemas.microsoft.com/office/drawing/2014/main" id="{744B26E9-8C84-AF45-BC0E-C09188489CFA}"/>
                  </a:ext>
                </a:extLst>
              </p:cNvPr>
              <p:cNvSpPr>
                <a:spLocks noChangeArrowheads="1"/>
              </p:cNvSpPr>
              <p:nvPr/>
            </p:nvSpPr>
            <p:spPr bwMode="auto">
              <a:xfrm>
                <a:off x="817" y="1571"/>
                <a:ext cx="312"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37" name="Rectangle 184">
                <a:extLst>
                  <a:ext uri="{FF2B5EF4-FFF2-40B4-BE49-F238E27FC236}">
                    <a16:creationId xmlns:a16="http://schemas.microsoft.com/office/drawing/2014/main" id="{71A3F897-85F9-4241-906F-6308455A3CAB}"/>
                  </a:ext>
                </a:extLst>
              </p:cNvPr>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grpSp>
      </p:grpSp>
      <p:grpSp>
        <p:nvGrpSpPr>
          <p:cNvPr id="96" name="Group 175">
            <a:extLst>
              <a:ext uri="{FF2B5EF4-FFF2-40B4-BE49-F238E27FC236}">
                <a16:creationId xmlns:a16="http://schemas.microsoft.com/office/drawing/2014/main" id="{AC026B9A-C8C6-C045-8CBD-B9022027FFE8}"/>
              </a:ext>
            </a:extLst>
          </p:cNvPr>
          <p:cNvGrpSpPr>
            <a:grpSpLocks/>
          </p:cNvGrpSpPr>
          <p:nvPr/>
        </p:nvGrpSpPr>
        <p:grpSpPr bwMode="auto">
          <a:xfrm>
            <a:off x="5937404" y="1548324"/>
            <a:ext cx="679450" cy="301625"/>
            <a:chOff x="780" y="1553"/>
            <a:chExt cx="428" cy="190"/>
          </a:xfrm>
        </p:grpSpPr>
        <p:sp>
          <p:nvSpPr>
            <p:cNvPr id="97" name="Rectangle 176">
              <a:extLst>
                <a:ext uri="{FF2B5EF4-FFF2-40B4-BE49-F238E27FC236}">
                  <a16:creationId xmlns:a16="http://schemas.microsoft.com/office/drawing/2014/main" id="{10F5A1DA-0939-D34B-B227-29AA407BCDD6}"/>
                </a:ext>
              </a:extLst>
            </p:cNvPr>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98" name="Rectangle 177">
              <a:extLst>
                <a:ext uri="{FF2B5EF4-FFF2-40B4-BE49-F238E27FC236}">
                  <a16:creationId xmlns:a16="http://schemas.microsoft.com/office/drawing/2014/main" id="{2086AF53-43CC-814A-BA4C-260362990784}"/>
                </a:ext>
              </a:extLst>
            </p:cNvPr>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grpSp>
      <p:sp>
        <p:nvSpPr>
          <p:cNvPr id="80" name="Rectangle 79">
            <a:extLst>
              <a:ext uri="{FF2B5EF4-FFF2-40B4-BE49-F238E27FC236}">
                <a16:creationId xmlns:a16="http://schemas.microsoft.com/office/drawing/2014/main" id="{664C90AC-8D4A-5646-A57F-0F37EE375E51}"/>
              </a:ext>
            </a:extLst>
          </p:cNvPr>
          <p:cNvSpPr/>
          <p:nvPr/>
        </p:nvSpPr>
        <p:spPr>
          <a:xfrm>
            <a:off x="5356172" y="3319499"/>
            <a:ext cx="1210365" cy="389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EB00013B-973D-F145-BC62-E1EB59B2D1F7}"/>
              </a:ext>
            </a:extLst>
          </p:cNvPr>
          <p:cNvGrpSpPr/>
          <p:nvPr/>
        </p:nvGrpSpPr>
        <p:grpSpPr>
          <a:xfrm>
            <a:off x="5418625" y="3360607"/>
            <a:ext cx="1058375" cy="307296"/>
            <a:chOff x="5509436" y="3287899"/>
            <a:chExt cx="1058375" cy="307296"/>
          </a:xfrm>
        </p:grpSpPr>
        <p:grpSp>
          <p:nvGrpSpPr>
            <p:cNvPr id="83" name="Group 182">
              <a:extLst>
                <a:ext uri="{FF2B5EF4-FFF2-40B4-BE49-F238E27FC236}">
                  <a16:creationId xmlns:a16="http://schemas.microsoft.com/office/drawing/2014/main" id="{92B476DA-1332-E245-A063-5F18A8ED561F}"/>
                </a:ext>
              </a:extLst>
            </p:cNvPr>
            <p:cNvGrpSpPr>
              <a:grpSpLocks/>
            </p:cNvGrpSpPr>
            <p:nvPr/>
          </p:nvGrpSpPr>
          <p:grpSpPr bwMode="auto">
            <a:xfrm>
              <a:off x="5510535" y="3293570"/>
              <a:ext cx="1057276" cy="301625"/>
              <a:chOff x="469" y="1531"/>
              <a:chExt cx="666" cy="190"/>
            </a:xfrm>
          </p:grpSpPr>
          <p:sp>
            <p:nvSpPr>
              <p:cNvPr id="84" name="Rectangle 183">
                <a:extLst>
                  <a:ext uri="{FF2B5EF4-FFF2-40B4-BE49-F238E27FC236}">
                    <a16:creationId xmlns:a16="http://schemas.microsoft.com/office/drawing/2014/main" id="{35A3A0E8-5840-8E42-ADE8-7EB044576C1C}"/>
                  </a:ext>
                </a:extLst>
              </p:cNvPr>
              <p:cNvSpPr>
                <a:spLocks noChangeArrowheads="1"/>
              </p:cNvSpPr>
              <p:nvPr/>
            </p:nvSpPr>
            <p:spPr bwMode="auto">
              <a:xfrm>
                <a:off x="469" y="1549"/>
                <a:ext cx="666"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5" name="Rectangle 184">
                <a:extLst>
                  <a:ext uri="{FF2B5EF4-FFF2-40B4-BE49-F238E27FC236}">
                    <a16:creationId xmlns:a16="http://schemas.microsoft.com/office/drawing/2014/main" id="{55600375-23A3-CD4E-BBD9-EE07BA4AED64}"/>
                  </a:ext>
                </a:extLst>
              </p:cNvPr>
              <p:cNvSpPr>
                <a:spLocks noChangeArrowheads="1"/>
              </p:cNvSpPr>
              <p:nvPr/>
            </p:nvSpPr>
            <p:spPr bwMode="auto">
              <a:xfrm>
                <a:off x="873" y="1531"/>
                <a:ext cx="23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grpSp>
        <p:sp>
          <p:nvSpPr>
            <p:cNvPr id="87" name="Rectangle 181">
              <a:extLst>
                <a:ext uri="{FF2B5EF4-FFF2-40B4-BE49-F238E27FC236}">
                  <a16:creationId xmlns:a16="http://schemas.microsoft.com/office/drawing/2014/main" id="{51F428BA-8794-2B46-B109-1D511F62E555}"/>
                </a:ext>
              </a:extLst>
            </p:cNvPr>
            <p:cNvSpPr>
              <a:spLocks noChangeArrowheads="1"/>
            </p:cNvSpPr>
            <p:nvPr/>
          </p:nvSpPr>
          <p:spPr bwMode="auto">
            <a:xfrm>
              <a:off x="5771740" y="3305237"/>
              <a:ext cx="2968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p>
          </p:txBody>
        </p:sp>
        <p:sp>
          <p:nvSpPr>
            <p:cNvPr id="88" name="Rectangle 181">
              <a:extLst>
                <a:ext uri="{FF2B5EF4-FFF2-40B4-BE49-F238E27FC236}">
                  <a16:creationId xmlns:a16="http://schemas.microsoft.com/office/drawing/2014/main" id="{E5D95958-8C54-6242-A3B1-968E6AC629AC}"/>
                </a:ext>
              </a:extLst>
            </p:cNvPr>
            <p:cNvSpPr>
              <a:spLocks noChangeArrowheads="1"/>
            </p:cNvSpPr>
            <p:nvPr/>
          </p:nvSpPr>
          <p:spPr bwMode="auto">
            <a:xfrm>
              <a:off x="5509436" y="3287899"/>
              <a:ext cx="2968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a:t>
              </a:r>
            </a:p>
          </p:txBody>
        </p:sp>
        <p:cxnSp>
          <p:nvCxnSpPr>
            <p:cNvPr id="4" name="Straight Connector 3">
              <a:extLst>
                <a:ext uri="{FF2B5EF4-FFF2-40B4-BE49-F238E27FC236}">
                  <a16:creationId xmlns:a16="http://schemas.microsoft.com/office/drawing/2014/main" id="{AE213470-EFFE-1143-AE70-3E6F1DF5204B}"/>
                </a:ext>
              </a:extLst>
            </p:cNvPr>
            <p:cNvCxnSpPr>
              <a:cxnSpLocks/>
            </p:cNvCxnSpPr>
            <p:nvPr/>
          </p:nvCxnSpPr>
          <p:spPr>
            <a:xfrm>
              <a:off x="6076877" y="3322145"/>
              <a:ext cx="0" cy="2571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B823437-9FDA-D44D-8E28-4933018C3600}"/>
                </a:ext>
              </a:extLst>
            </p:cNvPr>
            <p:cNvCxnSpPr/>
            <p:nvPr/>
          </p:nvCxnSpPr>
          <p:spPr>
            <a:xfrm>
              <a:off x="5796378" y="3320433"/>
              <a:ext cx="0" cy="2571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A5D21437-EB31-B049-BCA8-EA76E03FEDB7}"/>
              </a:ext>
            </a:extLst>
          </p:cNvPr>
          <p:cNvGrpSpPr/>
          <p:nvPr/>
        </p:nvGrpSpPr>
        <p:grpSpPr>
          <a:xfrm>
            <a:off x="7629993" y="1484027"/>
            <a:ext cx="1535906" cy="3792511"/>
            <a:chOff x="7629993" y="1484027"/>
            <a:chExt cx="1535906" cy="3792511"/>
          </a:xfrm>
        </p:grpSpPr>
        <p:sp>
          <p:nvSpPr>
            <p:cNvPr id="119" name="Freeform 118">
              <a:extLst>
                <a:ext uri="{FF2B5EF4-FFF2-40B4-BE49-F238E27FC236}">
                  <a16:creationId xmlns:a16="http://schemas.microsoft.com/office/drawing/2014/main" id="{2E3C13E9-FC91-E54D-9DC5-AFD70E3CBBAA}"/>
                </a:ext>
              </a:extLst>
            </p:cNvPr>
            <p:cNvSpPr/>
            <p:nvPr/>
          </p:nvSpPr>
          <p:spPr>
            <a:xfrm flipH="1">
              <a:off x="7629993" y="1484027"/>
              <a:ext cx="1201062" cy="3792511"/>
            </a:xfrm>
            <a:custGeom>
              <a:avLst/>
              <a:gdLst>
                <a:gd name="connsiteX0" fmla="*/ 1822537 w 1822537"/>
                <a:gd name="connsiteY0" fmla="*/ 3263030 h 3263030"/>
                <a:gd name="connsiteX1" fmla="*/ 6263 w 1822537"/>
                <a:gd name="connsiteY1" fmla="*/ 2743200 h 3263030"/>
                <a:gd name="connsiteX2" fmla="*/ 0 w 1822537"/>
                <a:gd name="connsiteY2" fmla="*/ 0 h 3263030"/>
              </a:gdLst>
              <a:ahLst/>
              <a:cxnLst>
                <a:cxn ang="0">
                  <a:pos x="connsiteX0" y="connsiteY0"/>
                </a:cxn>
                <a:cxn ang="0">
                  <a:pos x="connsiteX1" y="connsiteY1"/>
                </a:cxn>
                <a:cxn ang="0">
                  <a:pos x="connsiteX2" y="connsiteY2"/>
                </a:cxn>
              </a:cxnLst>
              <a:rect l="l" t="t" r="r" b="b"/>
              <a:pathLst>
                <a:path w="1822537" h="3263030">
                  <a:moveTo>
                    <a:pt x="1822537" y="3263030"/>
                  </a:moveTo>
                  <a:lnTo>
                    <a:pt x="6263" y="2743200"/>
                  </a:lnTo>
                  <a:cubicBezTo>
                    <a:pt x="4175" y="1828800"/>
                    <a:pt x="2088" y="914400"/>
                    <a:pt x="0" y="0"/>
                  </a:cubicBezTo>
                </a:path>
              </a:pathLst>
            </a:custGeom>
            <a:noFill/>
            <a:ln w="44450">
              <a:solidFill>
                <a:srgbClr val="C00000"/>
              </a:solidFill>
              <a:tailEnd type="triangle" w="med"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0" name="Group 119">
              <a:extLst>
                <a:ext uri="{FF2B5EF4-FFF2-40B4-BE49-F238E27FC236}">
                  <a16:creationId xmlns:a16="http://schemas.microsoft.com/office/drawing/2014/main" id="{92B38A84-24FD-C544-987C-947AA35CE4C5}"/>
                </a:ext>
              </a:extLst>
            </p:cNvPr>
            <p:cNvGrpSpPr/>
            <p:nvPr/>
          </p:nvGrpSpPr>
          <p:grpSpPr>
            <a:xfrm>
              <a:off x="7693325" y="4097936"/>
              <a:ext cx="1470663" cy="389744"/>
              <a:chOff x="6216702" y="5375649"/>
              <a:chExt cx="1470663" cy="389744"/>
            </a:xfrm>
          </p:grpSpPr>
          <p:sp>
            <p:nvSpPr>
              <p:cNvPr id="121" name="Rectangle 120">
                <a:extLst>
                  <a:ext uri="{FF2B5EF4-FFF2-40B4-BE49-F238E27FC236}">
                    <a16:creationId xmlns:a16="http://schemas.microsoft.com/office/drawing/2014/main" id="{4CDD6D97-0BE7-0549-9C77-11B2E0248059}"/>
                  </a:ext>
                </a:extLst>
              </p:cNvPr>
              <p:cNvSpPr/>
              <p:nvPr/>
            </p:nvSpPr>
            <p:spPr>
              <a:xfrm>
                <a:off x="6477000" y="5375649"/>
                <a:ext cx="1210365" cy="389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2" name="Group 182">
                <a:extLst>
                  <a:ext uri="{FF2B5EF4-FFF2-40B4-BE49-F238E27FC236}">
                    <a16:creationId xmlns:a16="http://schemas.microsoft.com/office/drawing/2014/main" id="{0DBA1D16-ECC0-6340-A5E0-A93C4A81AED6}"/>
                  </a:ext>
                </a:extLst>
              </p:cNvPr>
              <p:cNvGrpSpPr>
                <a:grpSpLocks/>
              </p:cNvGrpSpPr>
              <p:nvPr/>
            </p:nvGrpSpPr>
            <p:grpSpPr bwMode="auto">
              <a:xfrm>
                <a:off x="6216702" y="5392448"/>
                <a:ext cx="1381126" cy="301625"/>
                <a:chOff x="265" y="1531"/>
                <a:chExt cx="870" cy="190"/>
              </a:xfrm>
            </p:grpSpPr>
            <p:sp>
              <p:nvSpPr>
                <p:cNvPr id="130" name="Rectangle 183">
                  <a:extLst>
                    <a:ext uri="{FF2B5EF4-FFF2-40B4-BE49-F238E27FC236}">
                      <a16:creationId xmlns:a16="http://schemas.microsoft.com/office/drawing/2014/main" id="{973B9FB6-C384-9B48-9B9C-233F0A0DBC0A}"/>
                    </a:ext>
                  </a:extLst>
                </p:cNvPr>
                <p:cNvSpPr>
                  <a:spLocks noChangeArrowheads="1"/>
                </p:cNvSpPr>
                <p:nvPr/>
              </p:nvSpPr>
              <p:spPr bwMode="auto">
                <a:xfrm>
                  <a:off x="265" y="1549"/>
                  <a:ext cx="870"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31" name="Rectangle 184">
                  <a:extLst>
                    <a:ext uri="{FF2B5EF4-FFF2-40B4-BE49-F238E27FC236}">
                      <a16:creationId xmlns:a16="http://schemas.microsoft.com/office/drawing/2014/main" id="{3F4F223D-5B6B-4E46-9BB6-14710B320CAE}"/>
                    </a:ext>
                  </a:extLst>
                </p:cNvPr>
                <p:cNvSpPr>
                  <a:spLocks noChangeArrowheads="1"/>
                </p:cNvSpPr>
                <p:nvPr/>
              </p:nvSpPr>
              <p:spPr bwMode="auto">
                <a:xfrm>
                  <a:off x="873" y="1531"/>
                  <a:ext cx="23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grpSp>
          <p:sp>
            <p:nvSpPr>
              <p:cNvPr id="123" name="Rectangle 181">
                <a:extLst>
                  <a:ext uri="{FF2B5EF4-FFF2-40B4-BE49-F238E27FC236}">
                    <a16:creationId xmlns:a16="http://schemas.microsoft.com/office/drawing/2014/main" id="{5258144E-5499-AD49-BC8B-BE256AE9A30C}"/>
                  </a:ext>
                </a:extLst>
              </p:cNvPr>
              <p:cNvSpPr>
                <a:spLocks noChangeArrowheads="1"/>
              </p:cNvSpPr>
              <p:nvPr/>
            </p:nvSpPr>
            <p:spPr bwMode="auto">
              <a:xfrm>
                <a:off x="6801757" y="5404115"/>
                <a:ext cx="2968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p>
            </p:txBody>
          </p:sp>
          <p:sp>
            <p:nvSpPr>
              <p:cNvPr id="124" name="Rectangle 181">
                <a:extLst>
                  <a:ext uri="{FF2B5EF4-FFF2-40B4-BE49-F238E27FC236}">
                    <a16:creationId xmlns:a16="http://schemas.microsoft.com/office/drawing/2014/main" id="{AA376B89-1E9F-2B4E-BC10-4D886A9404A6}"/>
                  </a:ext>
                </a:extLst>
              </p:cNvPr>
              <p:cNvSpPr>
                <a:spLocks noChangeArrowheads="1"/>
              </p:cNvSpPr>
              <p:nvPr/>
            </p:nvSpPr>
            <p:spPr bwMode="auto">
              <a:xfrm>
                <a:off x="6539453" y="5386777"/>
                <a:ext cx="2968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a:t>
                </a:r>
              </a:p>
            </p:txBody>
          </p:sp>
          <p:cxnSp>
            <p:nvCxnSpPr>
              <p:cNvPr id="125" name="Straight Connector 124">
                <a:extLst>
                  <a:ext uri="{FF2B5EF4-FFF2-40B4-BE49-F238E27FC236}">
                    <a16:creationId xmlns:a16="http://schemas.microsoft.com/office/drawing/2014/main" id="{A158D1E0-EC39-B24D-B774-0F90A7D44B42}"/>
                  </a:ext>
                </a:extLst>
              </p:cNvPr>
              <p:cNvCxnSpPr>
                <a:cxnSpLocks/>
              </p:cNvCxnSpPr>
              <p:nvPr/>
            </p:nvCxnSpPr>
            <p:spPr>
              <a:xfrm>
                <a:off x="7106894" y="5421023"/>
                <a:ext cx="0" cy="2571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8C5D3C3-9FD9-A44F-928B-E71825DFF240}"/>
                  </a:ext>
                </a:extLst>
              </p:cNvPr>
              <p:cNvCxnSpPr/>
              <p:nvPr/>
            </p:nvCxnSpPr>
            <p:spPr>
              <a:xfrm>
                <a:off x="6826395" y="5419311"/>
                <a:ext cx="0" cy="2571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Rectangle 181">
                <a:extLst>
                  <a:ext uri="{FF2B5EF4-FFF2-40B4-BE49-F238E27FC236}">
                    <a16:creationId xmlns:a16="http://schemas.microsoft.com/office/drawing/2014/main" id="{225DB40F-4099-ED4A-9278-26E92634A4C9}"/>
                  </a:ext>
                </a:extLst>
              </p:cNvPr>
              <p:cNvSpPr>
                <a:spLocks noChangeArrowheads="1"/>
              </p:cNvSpPr>
              <p:nvPr/>
            </p:nvSpPr>
            <p:spPr bwMode="auto">
              <a:xfrm>
                <a:off x="6236418" y="5394426"/>
                <a:ext cx="2968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l</a:t>
                </a:r>
              </a:p>
            </p:txBody>
          </p:sp>
          <p:cxnSp>
            <p:nvCxnSpPr>
              <p:cNvPr id="129" name="Straight Connector 128">
                <a:extLst>
                  <a:ext uri="{FF2B5EF4-FFF2-40B4-BE49-F238E27FC236}">
                    <a16:creationId xmlns:a16="http://schemas.microsoft.com/office/drawing/2014/main" id="{D9C2CF80-D780-354F-8B0F-64498B55F617}"/>
                  </a:ext>
                </a:extLst>
              </p:cNvPr>
              <p:cNvCxnSpPr/>
              <p:nvPr/>
            </p:nvCxnSpPr>
            <p:spPr>
              <a:xfrm>
                <a:off x="6505708" y="5419900"/>
                <a:ext cx="0" cy="2571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F9A41558-760A-B044-A2E4-76228C31F8A4}"/>
                </a:ext>
              </a:extLst>
            </p:cNvPr>
            <p:cNvGrpSpPr/>
            <p:nvPr/>
          </p:nvGrpSpPr>
          <p:grpSpPr>
            <a:xfrm>
              <a:off x="8014421" y="3363106"/>
              <a:ext cx="1058375" cy="307296"/>
              <a:chOff x="5509436" y="3287899"/>
              <a:chExt cx="1058375" cy="307296"/>
            </a:xfrm>
          </p:grpSpPr>
          <p:grpSp>
            <p:nvGrpSpPr>
              <p:cNvPr id="140" name="Group 182">
                <a:extLst>
                  <a:ext uri="{FF2B5EF4-FFF2-40B4-BE49-F238E27FC236}">
                    <a16:creationId xmlns:a16="http://schemas.microsoft.com/office/drawing/2014/main" id="{C1155C62-A602-444F-B19F-4DA3FA3F7D88}"/>
                  </a:ext>
                </a:extLst>
              </p:cNvPr>
              <p:cNvGrpSpPr>
                <a:grpSpLocks/>
              </p:cNvGrpSpPr>
              <p:nvPr/>
            </p:nvGrpSpPr>
            <p:grpSpPr bwMode="auto">
              <a:xfrm>
                <a:off x="5510535" y="3293570"/>
                <a:ext cx="1057276" cy="301625"/>
                <a:chOff x="469" y="1531"/>
                <a:chExt cx="666" cy="190"/>
              </a:xfrm>
            </p:grpSpPr>
            <p:sp>
              <p:nvSpPr>
                <p:cNvPr id="147" name="Rectangle 183">
                  <a:extLst>
                    <a:ext uri="{FF2B5EF4-FFF2-40B4-BE49-F238E27FC236}">
                      <a16:creationId xmlns:a16="http://schemas.microsoft.com/office/drawing/2014/main" id="{2D53D250-0610-284E-81F1-879A700C00E2}"/>
                    </a:ext>
                  </a:extLst>
                </p:cNvPr>
                <p:cNvSpPr>
                  <a:spLocks noChangeArrowheads="1"/>
                </p:cNvSpPr>
                <p:nvPr/>
              </p:nvSpPr>
              <p:spPr bwMode="auto">
                <a:xfrm>
                  <a:off x="469" y="1549"/>
                  <a:ext cx="666"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51" name="Rectangle 184">
                  <a:extLst>
                    <a:ext uri="{FF2B5EF4-FFF2-40B4-BE49-F238E27FC236}">
                      <a16:creationId xmlns:a16="http://schemas.microsoft.com/office/drawing/2014/main" id="{0ACD3527-E9B9-6D4D-8007-099BBDDFF1A9}"/>
                    </a:ext>
                  </a:extLst>
                </p:cNvPr>
                <p:cNvSpPr>
                  <a:spLocks noChangeArrowheads="1"/>
                </p:cNvSpPr>
                <p:nvPr/>
              </p:nvSpPr>
              <p:spPr bwMode="auto">
                <a:xfrm>
                  <a:off x="873" y="1531"/>
                  <a:ext cx="23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grpSp>
          <p:sp>
            <p:nvSpPr>
              <p:cNvPr id="141" name="Rectangle 181">
                <a:extLst>
                  <a:ext uri="{FF2B5EF4-FFF2-40B4-BE49-F238E27FC236}">
                    <a16:creationId xmlns:a16="http://schemas.microsoft.com/office/drawing/2014/main" id="{38AD7C4D-A21D-0347-A026-DC5DDA65CFD1}"/>
                  </a:ext>
                </a:extLst>
              </p:cNvPr>
              <p:cNvSpPr>
                <a:spLocks noChangeArrowheads="1"/>
              </p:cNvSpPr>
              <p:nvPr/>
            </p:nvSpPr>
            <p:spPr bwMode="auto">
              <a:xfrm>
                <a:off x="5771740" y="3305237"/>
                <a:ext cx="2968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p>
            </p:txBody>
          </p:sp>
          <p:sp>
            <p:nvSpPr>
              <p:cNvPr id="142" name="Rectangle 181">
                <a:extLst>
                  <a:ext uri="{FF2B5EF4-FFF2-40B4-BE49-F238E27FC236}">
                    <a16:creationId xmlns:a16="http://schemas.microsoft.com/office/drawing/2014/main" id="{283EF6F9-EBD6-0643-B547-9A89925CC425}"/>
                  </a:ext>
                </a:extLst>
              </p:cNvPr>
              <p:cNvSpPr>
                <a:spLocks noChangeArrowheads="1"/>
              </p:cNvSpPr>
              <p:nvPr/>
            </p:nvSpPr>
            <p:spPr bwMode="auto">
              <a:xfrm>
                <a:off x="5509436" y="3287899"/>
                <a:ext cx="2968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a:t>
                </a:r>
              </a:p>
            </p:txBody>
          </p:sp>
          <p:cxnSp>
            <p:nvCxnSpPr>
              <p:cNvPr id="145" name="Straight Connector 144">
                <a:extLst>
                  <a:ext uri="{FF2B5EF4-FFF2-40B4-BE49-F238E27FC236}">
                    <a16:creationId xmlns:a16="http://schemas.microsoft.com/office/drawing/2014/main" id="{FF1A7170-6A51-3D48-AEA7-1F523F75B4D6}"/>
                  </a:ext>
                </a:extLst>
              </p:cNvPr>
              <p:cNvCxnSpPr>
                <a:cxnSpLocks/>
              </p:cNvCxnSpPr>
              <p:nvPr/>
            </p:nvCxnSpPr>
            <p:spPr>
              <a:xfrm>
                <a:off x="6076877" y="3322145"/>
                <a:ext cx="0" cy="2571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7519B9E-323B-804C-8AD0-4C25771A040B}"/>
                  </a:ext>
                </a:extLst>
              </p:cNvPr>
              <p:cNvCxnSpPr/>
              <p:nvPr/>
            </p:nvCxnSpPr>
            <p:spPr>
              <a:xfrm>
                <a:off x="5796378" y="3320433"/>
                <a:ext cx="0" cy="2571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5A2AE95C-185C-8444-B654-78F71C71DE49}"/>
                </a:ext>
              </a:extLst>
            </p:cNvPr>
            <p:cNvGrpSpPr/>
            <p:nvPr/>
          </p:nvGrpSpPr>
          <p:grpSpPr>
            <a:xfrm>
              <a:off x="8257849" y="2658970"/>
              <a:ext cx="908050" cy="301625"/>
              <a:chOff x="6877524" y="6049441"/>
              <a:chExt cx="908050" cy="301625"/>
            </a:xfrm>
          </p:grpSpPr>
          <p:grpSp>
            <p:nvGrpSpPr>
              <p:cNvPr id="155" name="Group 179">
                <a:extLst>
                  <a:ext uri="{FF2B5EF4-FFF2-40B4-BE49-F238E27FC236}">
                    <a16:creationId xmlns:a16="http://schemas.microsoft.com/office/drawing/2014/main" id="{F7F3A59D-8E1C-0843-A91C-661B48C280F7}"/>
                  </a:ext>
                </a:extLst>
              </p:cNvPr>
              <p:cNvGrpSpPr>
                <a:grpSpLocks/>
              </p:cNvGrpSpPr>
              <p:nvPr/>
            </p:nvGrpSpPr>
            <p:grpSpPr bwMode="auto">
              <a:xfrm>
                <a:off x="6877524" y="6051029"/>
                <a:ext cx="296863" cy="292100"/>
                <a:chOff x="1959" y="2058"/>
                <a:chExt cx="187" cy="184"/>
              </a:xfrm>
            </p:grpSpPr>
            <p:sp>
              <p:nvSpPr>
                <p:cNvPr id="159" name="Rectangle 180">
                  <a:extLst>
                    <a:ext uri="{FF2B5EF4-FFF2-40B4-BE49-F238E27FC236}">
                      <a16:creationId xmlns:a16="http://schemas.microsoft.com/office/drawing/2014/main" id="{D8D8CDAC-1743-F44C-8814-3E710C0D8F89}"/>
                    </a:ext>
                  </a:extLst>
                </p:cNvPr>
                <p:cNvSpPr>
                  <a:spLocks noChangeArrowheads="1"/>
                </p:cNvSpPr>
                <p:nvPr/>
              </p:nvSpPr>
              <p:spPr bwMode="auto">
                <a:xfrm>
                  <a:off x="1964" y="2075"/>
                  <a:ext cx="177"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60" name="Rectangle 181">
                  <a:extLst>
                    <a:ext uri="{FF2B5EF4-FFF2-40B4-BE49-F238E27FC236}">
                      <a16:creationId xmlns:a16="http://schemas.microsoft.com/office/drawing/2014/main" id="{2BF6322B-3EB6-C74A-B78F-2C3780E0EF34}"/>
                    </a:ext>
                  </a:extLst>
                </p:cNvPr>
                <p:cNvSpPr>
                  <a:spLocks noChangeArrowheads="1"/>
                </p:cNvSpPr>
                <p:nvPr/>
              </p:nvSpPr>
              <p:spPr bwMode="auto">
                <a:xfrm>
                  <a:off x="1959" y="2058"/>
                  <a:ext cx="18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p>
              </p:txBody>
            </p:sp>
          </p:grpSp>
          <p:grpSp>
            <p:nvGrpSpPr>
              <p:cNvPr id="156" name="Group 182">
                <a:extLst>
                  <a:ext uri="{FF2B5EF4-FFF2-40B4-BE49-F238E27FC236}">
                    <a16:creationId xmlns:a16="http://schemas.microsoft.com/office/drawing/2014/main" id="{EEA95EC8-682A-ED49-9AD0-BB0068E93C67}"/>
                  </a:ext>
                </a:extLst>
              </p:cNvPr>
              <p:cNvGrpSpPr>
                <a:grpSpLocks/>
              </p:cNvGrpSpPr>
              <p:nvPr/>
            </p:nvGrpSpPr>
            <p:grpSpPr bwMode="auto">
              <a:xfrm>
                <a:off x="7106124" y="6049441"/>
                <a:ext cx="679450" cy="301625"/>
                <a:chOff x="780" y="1553"/>
                <a:chExt cx="428" cy="190"/>
              </a:xfrm>
            </p:grpSpPr>
            <p:sp>
              <p:nvSpPr>
                <p:cNvPr id="157" name="Rectangle 183">
                  <a:extLst>
                    <a:ext uri="{FF2B5EF4-FFF2-40B4-BE49-F238E27FC236}">
                      <a16:creationId xmlns:a16="http://schemas.microsoft.com/office/drawing/2014/main" id="{FFE8EEA0-FBAD-384F-AB6F-D39C89FF6B03}"/>
                    </a:ext>
                  </a:extLst>
                </p:cNvPr>
                <p:cNvSpPr>
                  <a:spLocks noChangeArrowheads="1"/>
                </p:cNvSpPr>
                <p:nvPr/>
              </p:nvSpPr>
              <p:spPr bwMode="auto">
                <a:xfrm>
                  <a:off x="817" y="1571"/>
                  <a:ext cx="312"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58" name="Rectangle 184">
                  <a:extLst>
                    <a:ext uri="{FF2B5EF4-FFF2-40B4-BE49-F238E27FC236}">
                      <a16:creationId xmlns:a16="http://schemas.microsoft.com/office/drawing/2014/main" id="{9C401D53-7DDF-E146-8622-C9BE9D947C20}"/>
                    </a:ext>
                  </a:extLst>
                </p:cNvPr>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grpSp>
        </p:grpSp>
        <p:grpSp>
          <p:nvGrpSpPr>
            <p:cNvPr id="162" name="Group 175">
              <a:extLst>
                <a:ext uri="{FF2B5EF4-FFF2-40B4-BE49-F238E27FC236}">
                  <a16:creationId xmlns:a16="http://schemas.microsoft.com/office/drawing/2014/main" id="{22C4D71A-308A-D147-9E34-D1EFF8D1F18B}"/>
                </a:ext>
              </a:extLst>
            </p:cNvPr>
            <p:cNvGrpSpPr>
              <a:grpSpLocks/>
            </p:cNvGrpSpPr>
            <p:nvPr/>
          </p:nvGrpSpPr>
          <p:grpSpPr bwMode="auto">
            <a:xfrm>
              <a:off x="8465451" y="1880020"/>
              <a:ext cx="679450" cy="301625"/>
              <a:chOff x="780" y="1553"/>
              <a:chExt cx="428" cy="190"/>
            </a:xfrm>
          </p:grpSpPr>
          <p:sp>
            <p:nvSpPr>
              <p:cNvPr id="163" name="Rectangle 176">
                <a:extLst>
                  <a:ext uri="{FF2B5EF4-FFF2-40B4-BE49-F238E27FC236}">
                    <a16:creationId xmlns:a16="http://schemas.microsoft.com/office/drawing/2014/main" id="{1BB3E472-5096-EB4B-9536-B45F30797C16}"/>
                  </a:ext>
                </a:extLst>
              </p:cNvPr>
              <p:cNvSpPr>
                <a:spLocks noChangeArrowheads="1"/>
              </p:cNvSpPr>
              <p:nvPr/>
            </p:nvSpPr>
            <p:spPr bwMode="auto">
              <a:xfrm>
                <a:off x="817" y="1569"/>
                <a:ext cx="312"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64" name="Rectangle 177">
                <a:extLst>
                  <a:ext uri="{FF2B5EF4-FFF2-40B4-BE49-F238E27FC236}">
                    <a16:creationId xmlns:a16="http://schemas.microsoft.com/office/drawing/2014/main" id="{37DB6D54-3397-3949-A1CA-B2DA46101546}"/>
                  </a:ext>
                </a:extLst>
              </p:cNvPr>
              <p:cNvSpPr>
                <a:spLocks noChangeArrowheads="1"/>
              </p:cNvSpPr>
              <p:nvPr/>
            </p:nvSpPr>
            <p:spPr bwMode="auto">
              <a:xfrm>
                <a:off x="780" y="1553"/>
                <a:ext cx="42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grpSp>
      </p:grpSp>
      <p:sp>
        <p:nvSpPr>
          <p:cNvPr id="165" name="Freeform 8">
            <a:extLst>
              <a:ext uri="{FF2B5EF4-FFF2-40B4-BE49-F238E27FC236}">
                <a16:creationId xmlns:a16="http://schemas.microsoft.com/office/drawing/2014/main" id="{2F028C19-F830-D644-B8E0-645A3A1596FF}"/>
              </a:ext>
            </a:extLst>
          </p:cNvPr>
          <p:cNvSpPr>
            <a:spLocks/>
          </p:cNvSpPr>
          <p:nvPr/>
        </p:nvSpPr>
        <p:spPr bwMode="auto">
          <a:xfrm>
            <a:off x="3570599" y="4675377"/>
            <a:ext cx="4136844" cy="601045"/>
          </a:xfrm>
          <a:custGeom>
            <a:avLst/>
            <a:gdLst>
              <a:gd name="T0" fmla="*/ 0 w 4100"/>
              <a:gd name="T1" fmla="*/ 0 h 2072"/>
              <a:gd name="T2" fmla="*/ 4 w 4100"/>
              <a:gd name="T3" fmla="*/ 1736 h 2072"/>
              <a:gd name="T4" fmla="*/ 804 w 4100"/>
              <a:gd name="T5" fmla="*/ 2064 h 2072"/>
              <a:gd name="T6" fmla="*/ 3468 w 4100"/>
              <a:gd name="T7" fmla="*/ 2072 h 2072"/>
              <a:gd name="T8" fmla="*/ 4100 w 4100"/>
              <a:gd name="T9" fmla="*/ 1736 h 2072"/>
              <a:gd name="T10" fmla="*/ 4100 w 4100"/>
              <a:gd name="T11" fmla="*/ 96 h 2072"/>
              <a:gd name="T12" fmla="*/ 0 60000 65536"/>
              <a:gd name="T13" fmla="*/ 0 60000 65536"/>
              <a:gd name="T14" fmla="*/ 0 60000 65536"/>
              <a:gd name="T15" fmla="*/ 0 60000 65536"/>
              <a:gd name="T16" fmla="*/ 0 60000 65536"/>
              <a:gd name="T17" fmla="*/ 0 60000 65536"/>
              <a:gd name="T18" fmla="*/ 0 w 4100"/>
              <a:gd name="T19" fmla="*/ 0 h 2072"/>
              <a:gd name="T20" fmla="*/ 4100 w 4100"/>
              <a:gd name="T21" fmla="*/ 2072 h 2072"/>
              <a:gd name="connsiteX0" fmla="*/ 0 w 10000"/>
              <a:gd name="connsiteY0" fmla="*/ 0 h 10000"/>
              <a:gd name="connsiteX1" fmla="*/ 10 w 10000"/>
              <a:gd name="connsiteY1" fmla="*/ 8378 h 10000"/>
              <a:gd name="connsiteX2" fmla="*/ 1961 w 10000"/>
              <a:gd name="connsiteY2" fmla="*/ 9961 h 10000"/>
              <a:gd name="connsiteX3" fmla="*/ 8459 w 10000"/>
              <a:gd name="connsiteY3" fmla="*/ 10000 h 10000"/>
              <a:gd name="connsiteX4" fmla="*/ 10000 w 10000"/>
              <a:gd name="connsiteY4" fmla="*/ 8378 h 10000"/>
              <a:gd name="connsiteX0" fmla="*/ 0 w 8459"/>
              <a:gd name="connsiteY0" fmla="*/ 0 h 10000"/>
              <a:gd name="connsiteX1" fmla="*/ 10 w 8459"/>
              <a:gd name="connsiteY1" fmla="*/ 8378 h 10000"/>
              <a:gd name="connsiteX2" fmla="*/ 1961 w 8459"/>
              <a:gd name="connsiteY2" fmla="*/ 9961 h 10000"/>
              <a:gd name="connsiteX3" fmla="*/ 8459 w 8459"/>
              <a:gd name="connsiteY3" fmla="*/ 10000 h 10000"/>
              <a:gd name="connsiteX0" fmla="*/ 0 w 9988"/>
              <a:gd name="connsiteY0" fmla="*/ 0 h 1622"/>
              <a:gd name="connsiteX1" fmla="*/ 2306 w 9988"/>
              <a:gd name="connsiteY1" fmla="*/ 1583 h 1622"/>
              <a:gd name="connsiteX2" fmla="*/ 9988 w 9988"/>
              <a:gd name="connsiteY2" fmla="*/ 1622 h 1622"/>
            </a:gdLst>
            <a:ahLst/>
            <a:cxnLst>
              <a:cxn ang="0">
                <a:pos x="connsiteX0" y="connsiteY0"/>
              </a:cxn>
              <a:cxn ang="0">
                <a:pos x="connsiteX1" y="connsiteY1"/>
              </a:cxn>
              <a:cxn ang="0">
                <a:pos x="connsiteX2" y="connsiteY2"/>
              </a:cxn>
            </a:cxnLst>
            <a:rect l="l" t="t" r="r" b="b"/>
            <a:pathLst>
              <a:path w="9988" h="1622">
                <a:moveTo>
                  <a:pt x="0" y="0"/>
                </a:moveTo>
                <a:lnTo>
                  <a:pt x="2306" y="1583"/>
                </a:lnTo>
                <a:lnTo>
                  <a:pt x="9988" y="1622"/>
                </a:lnTo>
              </a:path>
            </a:pathLst>
          </a:custGeom>
          <a:noFill/>
          <a:ln w="44450">
            <a:solidFill>
              <a:srgbClr val="C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5" name="Group 14">
            <a:extLst>
              <a:ext uri="{FF2B5EF4-FFF2-40B4-BE49-F238E27FC236}">
                <a16:creationId xmlns:a16="http://schemas.microsoft.com/office/drawing/2014/main" id="{18972F90-3C74-DB40-87B9-AFD313A6FA79}"/>
              </a:ext>
            </a:extLst>
          </p:cNvPr>
          <p:cNvGrpSpPr/>
          <p:nvPr/>
        </p:nvGrpSpPr>
        <p:grpSpPr>
          <a:xfrm>
            <a:off x="3186222" y="2137612"/>
            <a:ext cx="1079388" cy="1910319"/>
            <a:chOff x="3186222" y="2137612"/>
            <a:chExt cx="1079388" cy="1910319"/>
          </a:xfrm>
        </p:grpSpPr>
        <p:sp>
          <p:nvSpPr>
            <p:cNvPr id="10" name="TextBox 9">
              <a:extLst>
                <a:ext uri="{FF2B5EF4-FFF2-40B4-BE49-F238E27FC236}">
                  <a16:creationId xmlns:a16="http://schemas.microsoft.com/office/drawing/2014/main" id="{F4282034-58EE-6443-97BE-4033A6975AE5}"/>
                </a:ext>
              </a:extLst>
            </p:cNvPr>
            <p:cNvSpPr txBox="1"/>
            <p:nvPr/>
          </p:nvSpPr>
          <p:spPr>
            <a:xfrm>
              <a:off x="3186222" y="2137612"/>
              <a:ext cx="997068" cy="369332"/>
            </a:xfrm>
            <a:prstGeom prst="rect">
              <a:avLst/>
            </a:prstGeom>
            <a:noFill/>
          </p:spPr>
          <p:txBody>
            <a:bodyPr wrap="none" rtlCol="0">
              <a:spAutoFit/>
            </a:bodyPr>
            <a:lstStyle/>
            <a:p>
              <a:r>
                <a:rPr lang="en-US" dirty="0"/>
                <a:t>message</a:t>
              </a:r>
            </a:p>
          </p:txBody>
        </p:sp>
        <p:sp>
          <p:nvSpPr>
            <p:cNvPr id="166" name="TextBox 165">
              <a:extLst>
                <a:ext uri="{FF2B5EF4-FFF2-40B4-BE49-F238E27FC236}">
                  <a16:creationId xmlns:a16="http://schemas.microsoft.com/office/drawing/2014/main" id="{8BE5EF03-00F9-6A41-8F0C-CAAFE7A85EE6}"/>
                </a:ext>
              </a:extLst>
            </p:cNvPr>
            <p:cNvSpPr txBox="1"/>
            <p:nvPr/>
          </p:nvSpPr>
          <p:spPr>
            <a:xfrm>
              <a:off x="3192100" y="2928436"/>
              <a:ext cx="995272" cy="369332"/>
            </a:xfrm>
            <a:prstGeom prst="rect">
              <a:avLst/>
            </a:prstGeom>
            <a:noFill/>
          </p:spPr>
          <p:txBody>
            <a:bodyPr wrap="none" rtlCol="0">
              <a:spAutoFit/>
            </a:bodyPr>
            <a:lstStyle/>
            <a:p>
              <a:r>
                <a:rPr lang="en-US" dirty="0"/>
                <a:t>segment</a:t>
              </a:r>
            </a:p>
          </p:txBody>
        </p:sp>
        <p:sp>
          <p:nvSpPr>
            <p:cNvPr id="200" name="TextBox 199">
              <a:extLst>
                <a:ext uri="{FF2B5EF4-FFF2-40B4-BE49-F238E27FC236}">
                  <a16:creationId xmlns:a16="http://schemas.microsoft.com/office/drawing/2014/main" id="{DD9ACBFF-6D46-1C46-8036-50329CCCA60E}"/>
                </a:ext>
              </a:extLst>
            </p:cNvPr>
            <p:cNvSpPr txBox="1"/>
            <p:nvPr/>
          </p:nvSpPr>
          <p:spPr>
            <a:xfrm>
              <a:off x="3186532" y="3678599"/>
              <a:ext cx="1079078" cy="369332"/>
            </a:xfrm>
            <a:prstGeom prst="rect">
              <a:avLst/>
            </a:prstGeom>
            <a:noFill/>
          </p:spPr>
          <p:txBody>
            <a:bodyPr wrap="none" rtlCol="0">
              <a:spAutoFit/>
            </a:bodyPr>
            <a:lstStyle/>
            <a:p>
              <a:r>
                <a:rPr lang="en-US" dirty="0"/>
                <a:t>datagram</a:t>
              </a:r>
            </a:p>
          </p:txBody>
        </p:sp>
      </p:grpSp>
      <p:sp>
        <p:nvSpPr>
          <p:cNvPr id="201" name="TextBox 200">
            <a:extLst>
              <a:ext uri="{FF2B5EF4-FFF2-40B4-BE49-F238E27FC236}">
                <a16:creationId xmlns:a16="http://schemas.microsoft.com/office/drawing/2014/main" id="{1BE94808-747E-4346-8BA9-1245F5340481}"/>
              </a:ext>
            </a:extLst>
          </p:cNvPr>
          <p:cNvSpPr txBox="1"/>
          <p:nvPr/>
        </p:nvSpPr>
        <p:spPr>
          <a:xfrm>
            <a:off x="3188967" y="4455188"/>
            <a:ext cx="740972" cy="369332"/>
          </a:xfrm>
          <a:prstGeom prst="rect">
            <a:avLst/>
          </a:prstGeom>
          <a:noFill/>
        </p:spPr>
        <p:txBody>
          <a:bodyPr wrap="none" rtlCol="0">
            <a:spAutoFit/>
          </a:bodyPr>
          <a:lstStyle/>
          <a:p>
            <a:r>
              <a:rPr lang="en-US" dirty="0"/>
              <a:t>frame</a:t>
            </a:r>
          </a:p>
        </p:txBody>
      </p:sp>
      <p:grpSp>
        <p:nvGrpSpPr>
          <p:cNvPr id="3" name="Group 2">
            <a:extLst>
              <a:ext uri="{FF2B5EF4-FFF2-40B4-BE49-F238E27FC236}">
                <a16:creationId xmlns:a16="http://schemas.microsoft.com/office/drawing/2014/main" id="{70ABA56E-C19B-1E49-8691-B116C4BC92D9}"/>
              </a:ext>
            </a:extLst>
          </p:cNvPr>
          <p:cNvGrpSpPr/>
          <p:nvPr/>
        </p:nvGrpSpPr>
        <p:grpSpPr>
          <a:xfrm>
            <a:off x="5144294" y="4194650"/>
            <a:ext cx="1347789" cy="307296"/>
            <a:chOff x="5144294" y="4194650"/>
            <a:chExt cx="1347789" cy="307296"/>
          </a:xfrm>
        </p:grpSpPr>
        <p:grpSp>
          <p:nvGrpSpPr>
            <p:cNvPr id="210" name="Group 182">
              <a:extLst>
                <a:ext uri="{FF2B5EF4-FFF2-40B4-BE49-F238E27FC236}">
                  <a16:creationId xmlns:a16="http://schemas.microsoft.com/office/drawing/2014/main" id="{1C0D8E0C-30C7-D644-B53F-545AC3B41D0A}"/>
                </a:ext>
              </a:extLst>
            </p:cNvPr>
            <p:cNvGrpSpPr>
              <a:grpSpLocks/>
            </p:cNvGrpSpPr>
            <p:nvPr/>
          </p:nvGrpSpPr>
          <p:grpSpPr bwMode="auto">
            <a:xfrm>
              <a:off x="5144294" y="4200321"/>
              <a:ext cx="1347789" cy="301625"/>
              <a:chOff x="286" y="1531"/>
              <a:chExt cx="849" cy="190"/>
            </a:xfrm>
          </p:grpSpPr>
          <p:sp>
            <p:nvSpPr>
              <p:cNvPr id="226" name="Rectangle 183">
                <a:extLst>
                  <a:ext uri="{FF2B5EF4-FFF2-40B4-BE49-F238E27FC236}">
                    <a16:creationId xmlns:a16="http://schemas.microsoft.com/office/drawing/2014/main" id="{6DE19E5C-020A-764D-8F6B-6BB09EA73317}"/>
                  </a:ext>
                </a:extLst>
              </p:cNvPr>
              <p:cNvSpPr>
                <a:spLocks noChangeArrowheads="1"/>
              </p:cNvSpPr>
              <p:nvPr/>
            </p:nvSpPr>
            <p:spPr bwMode="auto">
              <a:xfrm>
                <a:off x="286" y="1549"/>
                <a:ext cx="849" cy="162"/>
              </a:xfrm>
              <a:prstGeom prst="rect">
                <a:avLst/>
              </a:prstGeom>
              <a:solidFill>
                <a:schemeClr val="bg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7" name="Rectangle 184">
                <a:extLst>
                  <a:ext uri="{FF2B5EF4-FFF2-40B4-BE49-F238E27FC236}">
                    <a16:creationId xmlns:a16="http://schemas.microsoft.com/office/drawing/2014/main" id="{3DF40025-F95F-CB4C-938D-A1646D4921BD}"/>
                  </a:ext>
                </a:extLst>
              </p:cNvPr>
              <p:cNvSpPr>
                <a:spLocks noChangeArrowheads="1"/>
              </p:cNvSpPr>
              <p:nvPr/>
            </p:nvSpPr>
            <p:spPr bwMode="auto">
              <a:xfrm>
                <a:off x="873" y="1531"/>
                <a:ext cx="239"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M</a:t>
                </a:r>
              </a:p>
            </p:txBody>
          </p:sp>
        </p:grpSp>
        <p:sp>
          <p:nvSpPr>
            <p:cNvPr id="211" name="Rectangle 181">
              <a:extLst>
                <a:ext uri="{FF2B5EF4-FFF2-40B4-BE49-F238E27FC236}">
                  <a16:creationId xmlns:a16="http://schemas.microsoft.com/office/drawing/2014/main" id="{C5D484DA-CF52-D04F-9108-C2A5AAA250C8}"/>
                </a:ext>
              </a:extLst>
            </p:cNvPr>
            <p:cNvSpPr>
              <a:spLocks noChangeArrowheads="1"/>
            </p:cNvSpPr>
            <p:nvPr/>
          </p:nvSpPr>
          <p:spPr bwMode="auto">
            <a:xfrm>
              <a:off x="5696012" y="4211988"/>
              <a:ext cx="2968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t</a:t>
              </a:r>
            </a:p>
          </p:txBody>
        </p:sp>
        <p:sp>
          <p:nvSpPr>
            <p:cNvPr id="221" name="Rectangle 181">
              <a:extLst>
                <a:ext uri="{FF2B5EF4-FFF2-40B4-BE49-F238E27FC236}">
                  <a16:creationId xmlns:a16="http://schemas.microsoft.com/office/drawing/2014/main" id="{9A7A7B02-76C2-C24E-946A-4CBDBFE07A53}"/>
                </a:ext>
              </a:extLst>
            </p:cNvPr>
            <p:cNvSpPr>
              <a:spLocks noChangeArrowheads="1"/>
            </p:cNvSpPr>
            <p:nvPr/>
          </p:nvSpPr>
          <p:spPr bwMode="auto">
            <a:xfrm>
              <a:off x="5433708" y="4194650"/>
              <a:ext cx="2968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n</a:t>
              </a:r>
            </a:p>
          </p:txBody>
        </p:sp>
        <p:cxnSp>
          <p:nvCxnSpPr>
            <p:cNvPr id="222" name="Straight Connector 221">
              <a:extLst>
                <a:ext uri="{FF2B5EF4-FFF2-40B4-BE49-F238E27FC236}">
                  <a16:creationId xmlns:a16="http://schemas.microsoft.com/office/drawing/2014/main" id="{104E923B-AAA4-BF49-886D-0890ABD390AE}"/>
                </a:ext>
              </a:extLst>
            </p:cNvPr>
            <p:cNvCxnSpPr>
              <a:cxnSpLocks/>
            </p:cNvCxnSpPr>
            <p:nvPr/>
          </p:nvCxnSpPr>
          <p:spPr>
            <a:xfrm>
              <a:off x="6001149" y="4228896"/>
              <a:ext cx="0" cy="2571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4096CE24-617A-E048-B706-AA2C9CEA0B54}"/>
                </a:ext>
              </a:extLst>
            </p:cNvPr>
            <p:cNvCxnSpPr/>
            <p:nvPr/>
          </p:nvCxnSpPr>
          <p:spPr>
            <a:xfrm>
              <a:off x="5720650" y="4227184"/>
              <a:ext cx="0" cy="2571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24" name="Rectangle 181">
              <a:extLst>
                <a:ext uri="{FF2B5EF4-FFF2-40B4-BE49-F238E27FC236}">
                  <a16:creationId xmlns:a16="http://schemas.microsoft.com/office/drawing/2014/main" id="{00739E25-7377-104B-A6E7-E26BE236CB99}"/>
                </a:ext>
              </a:extLst>
            </p:cNvPr>
            <p:cNvSpPr>
              <a:spLocks noChangeArrowheads="1"/>
            </p:cNvSpPr>
            <p:nvPr/>
          </p:nvSpPr>
          <p:spPr bwMode="auto">
            <a:xfrm>
              <a:off x="5149178" y="4198403"/>
              <a:ext cx="29686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H</a:t>
              </a:r>
              <a:r>
                <a:rPr kumimoji="0" lang="en-US" altLang="en-US" sz="1800" b="0" i="0" u="none" strike="noStrike" kern="1200" cap="none" spc="0" normalizeH="0" baseline="-2500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rPr>
                <a:t>l</a:t>
              </a:r>
            </a:p>
          </p:txBody>
        </p:sp>
        <p:cxnSp>
          <p:nvCxnSpPr>
            <p:cNvPr id="225" name="Straight Connector 224">
              <a:extLst>
                <a:ext uri="{FF2B5EF4-FFF2-40B4-BE49-F238E27FC236}">
                  <a16:creationId xmlns:a16="http://schemas.microsoft.com/office/drawing/2014/main" id="{FB902E57-4D34-7F49-80B6-6C4A1D5EB080}"/>
                </a:ext>
              </a:extLst>
            </p:cNvPr>
            <p:cNvCxnSpPr/>
            <p:nvPr/>
          </p:nvCxnSpPr>
          <p:spPr>
            <a:xfrm>
              <a:off x="5418102" y="4226433"/>
              <a:ext cx="0" cy="257175"/>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7" name="Slide Number Placeholder 5">
            <a:extLst>
              <a:ext uri="{FF2B5EF4-FFF2-40B4-BE49-F238E27FC236}">
                <a16:creationId xmlns:a16="http://schemas.microsoft.com/office/drawing/2014/main" id="{60581BF3-DA2A-CA4C-99A4-DD38B8148367}"/>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40</a:t>
            </a:fld>
            <a:endParaRPr lang="en-US" dirty="0"/>
          </a:p>
        </p:txBody>
      </p:sp>
    </p:spTree>
    <p:extLst>
      <p:ext uri="{BB962C8B-B14F-4D97-AF65-F5344CB8AC3E}">
        <p14:creationId xmlns:p14="http://schemas.microsoft.com/office/powerpoint/2010/main" val="72551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16667E-7 1.48148E-6 L -0.17917 0.01018 " pathEditMode="relative" rAng="0" ptsTypes="AA">
                                      <p:cBhvr>
                                        <p:cTn id="6" dur="2000" fill="hold"/>
                                        <p:tgtEl>
                                          <p:spTgt spid="6"/>
                                        </p:tgtEl>
                                        <p:attrNameLst>
                                          <p:attrName>ppt_x</p:attrName>
                                          <p:attrName>ppt_y</p:attrName>
                                        </p:attrNameLst>
                                      </p:cBhvr>
                                      <p:rCtr x="-8958" y="509"/>
                                    </p:animMotion>
                                  </p:childTnLst>
                                </p:cTn>
                              </p:par>
                              <p:par>
                                <p:cTn id="7" presetID="42" presetClass="path" presetSubtype="0" accel="50000" decel="50000" fill="hold" nodeType="withEffect">
                                  <p:stCondLst>
                                    <p:cond delay="0"/>
                                  </p:stCondLst>
                                  <p:childTnLst>
                                    <p:animMotion origin="layout" path="M 3.54167E-6 -1.85185E-6 L -0.20157 0.03403 " pathEditMode="relative" rAng="0" ptsTypes="AA">
                                      <p:cBhvr>
                                        <p:cTn id="8" dur="2000" fill="hold"/>
                                        <p:tgtEl>
                                          <p:spTgt spid="133"/>
                                        </p:tgtEl>
                                        <p:attrNameLst>
                                          <p:attrName>ppt_x</p:attrName>
                                          <p:attrName>ppt_y</p:attrName>
                                        </p:attrNameLst>
                                      </p:cBhvr>
                                      <p:rCtr x="-10078" y="1690"/>
                                    </p:animMotion>
                                  </p:childTnLst>
                                </p:cTn>
                              </p:par>
                              <p:par>
                                <p:cTn id="9" presetID="42" presetClass="path" presetSubtype="0" accel="50000" decel="50000" fill="hold" nodeType="withEffect">
                                  <p:stCondLst>
                                    <p:cond delay="0"/>
                                  </p:stCondLst>
                                  <p:childTnLst>
                                    <p:animMotion origin="layout" path="M -3.75E-6 4.81481E-6 L -0.22096 0.04953 " pathEditMode="relative" rAng="0" ptsTypes="AA">
                                      <p:cBhvr>
                                        <p:cTn id="10" dur="2000" fill="hold"/>
                                        <p:tgtEl>
                                          <p:spTgt spid="96"/>
                                        </p:tgtEl>
                                        <p:attrNameLst>
                                          <p:attrName>ppt_x</p:attrName>
                                          <p:attrName>ppt_y</p:attrName>
                                        </p:attrNameLst>
                                      </p:cBhvr>
                                      <p:rCtr x="-11055" y="2477"/>
                                    </p:animMotion>
                                  </p:childTnLst>
                                </p:cTn>
                              </p:par>
                              <p:par>
                                <p:cTn id="11" presetID="42" presetClass="path" presetSubtype="0" accel="50000" decel="50000" fill="hold" nodeType="withEffect">
                                  <p:stCondLst>
                                    <p:cond delay="0"/>
                                  </p:stCondLst>
                                  <p:childTnLst>
                                    <p:animMotion origin="layout" path="M -3.54167E-6 2.22222E-6 L -0.16224 -0.00625 " pathEditMode="relative" rAng="0" ptsTypes="AA">
                                      <p:cBhvr>
                                        <p:cTn id="12" dur="2000" fill="hold"/>
                                        <p:tgtEl>
                                          <p:spTgt spid="3"/>
                                        </p:tgtEl>
                                        <p:attrNameLst>
                                          <p:attrName>ppt_x</p:attrName>
                                          <p:attrName>ppt_y</p:attrName>
                                        </p:attrNameLst>
                                      </p:cBhvr>
                                      <p:rCtr x="-8112" y="-324"/>
                                    </p:animMotion>
                                  </p:childTnLst>
                                </p:cTn>
                              </p:par>
                            </p:childTnLst>
                          </p:cTn>
                        </p:par>
                        <p:par>
                          <p:cTn id="13" fill="hold">
                            <p:stCondLst>
                              <p:cond delay="2000"/>
                            </p:stCondLst>
                            <p:childTnLst>
                              <p:par>
                                <p:cTn id="14" presetID="9"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01"/>
                                        </p:tgtEl>
                                        <p:attrNameLst>
                                          <p:attrName>style.visibility</p:attrName>
                                        </p:attrNameLst>
                                      </p:cBhvr>
                                      <p:to>
                                        <p:strVal val="visible"/>
                                      </p:to>
                                    </p:set>
                                    <p:animEffect transition="in" filter="dissolve">
                                      <p:cBhvr>
                                        <p:cTn id="19" dur="500"/>
                                        <p:tgtEl>
                                          <p:spTgt spid="201"/>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xit" presetSubtype="0" fill="hold" nodeType="clickEffect">
                                  <p:stCondLst>
                                    <p:cond delay="0"/>
                                  </p:stCondLst>
                                  <p:childTnLst>
                                    <p:animEffect transition="out" filter="dissolve">
                                      <p:cBhvr>
                                        <p:cTn id="23" dur="500"/>
                                        <p:tgtEl>
                                          <p:spTgt spid="15"/>
                                        </p:tgtEl>
                                      </p:cBhvr>
                                    </p:animEffect>
                                    <p:set>
                                      <p:cBhvr>
                                        <p:cTn id="24" dur="1" fill="hold">
                                          <p:stCondLst>
                                            <p:cond delay="499"/>
                                          </p:stCondLst>
                                        </p:cTn>
                                        <p:tgtEl>
                                          <p:spTgt spid="15"/>
                                        </p:tgtEl>
                                        <p:attrNameLst>
                                          <p:attrName>style.visibility</p:attrName>
                                        </p:attrNameLst>
                                      </p:cBhvr>
                                      <p:to>
                                        <p:strVal val="hidden"/>
                                      </p:to>
                                    </p:set>
                                  </p:childTnLst>
                                </p:cTn>
                              </p:par>
                              <p:par>
                                <p:cTn id="25" presetID="9" presetClass="exit" presetSubtype="0" fill="hold" grpId="1" nodeType="withEffect">
                                  <p:stCondLst>
                                    <p:cond delay="0"/>
                                  </p:stCondLst>
                                  <p:childTnLst>
                                    <p:animEffect transition="out" filter="dissolve">
                                      <p:cBhvr>
                                        <p:cTn id="26" dur="500"/>
                                        <p:tgtEl>
                                          <p:spTgt spid="201"/>
                                        </p:tgtEl>
                                      </p:cBhvr>
                                    </p:animEffect>
                                    <p:set>
                                      <p:cBhvr>
                                        <p:cTn id="27" dur="1" fill="hold">
                                          <p:stCondLst>
                                            <p:cond delay="499"/>
                                          </p:stCondLst>
                                        </p:cTn>
                                        <p:tgtEl>
                                          <p:spTgt spid="201"/>
                                        </p:tgtEl>
                                        <p:attrNameLst>
                                          <p:attrName>style.visibility</p:attrName>
                                        </p:attrNameLst>
                                      </p:cBhvr>
                                      <p:to>
                                        <p:strVal val="hidden"/>
                                      </p:to>
                                    </p:se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wipe(up)">
                                      <p:cBhvr>
                                        <p:cTn id="31" dur="500"/>
                                        <p:tgtEl>
                                          <p:spTgt spid="118"/>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65"/>
                                        </p:tgtEl>
                                        <p:attrNameLst>
                                          <p:attrName>style.visibility</p:attrName>
                                        </p:attrNameLst>
                                      </p:cBhvr>
                                      <p:to>
                                        <p:strVal val="visible"/>
                                      </p:to>
                                    </p:set>
                                    <p:animEffect transition="in" filter="wipe(left)">
                                      <p:cBhvr>
                                        <p:cTn id="35" dur="500"/>
                                        <p:tgtEl>
                                          <p:spTgt spid="165"/>
                                        </p:tgtEl>
                                      </p:cBhvr>
                                    </p:animEffect>
                                  </p:childTnLst>
                                </p:cTn>
                              </p:par>
                            </p:childTnLst>
                          </p:cTn>
                        </p:par>
                        <p:par>
                          <p:cTn id="36" fill="hold">
                            <p:stCondLst>
                              <p:cond delay="1500"/>
                            </p:stCondLst>
                            <p:childTnLst>
                              <p:par>
                                <p:cTn id="37" presetID="22" presetClass="entr" presetSubtype="4" fill="hold"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65" grpId="0" animBg="1"/>
      <p:bldP spid="201" grpId="0"/>
      <p:bldP spid="201"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Wireshark</a:t>
            </a:r>
            <a:endParaRPr lang="en-US" sz="4400" dirty="0"/>
          </a:p>
        </p:txBody>
      </p:sp>
      <p:sp>
        <p:nvSpPr>
          <p:cNvPr id="6" name="Slide Number Placeholder 5">
            <a:extLst>
              <a:ext uri="{FF2B5EF4-FFF2-40B4-BE49-F238E27FC236}">
                <a16:creationId xmlns:a16="http://schemas.microsoft.com/office/drawing/2014/main" id="{5C89035B-463A-1E40-A130-AE9AA3E37667}"/>
              </a:ext>
            </a:extLst>
          </p:cNvPr>
          <p:cNvSpPr>
            <a:spLocks noGrp="1"/>
          </p:cNvSpPr>
          <p:nvPr>
            <p:ph type="sldNum" sz="quarter" idx="4"/>
          </p:nvPr>
        </p:nvSpPr>
        <p:spPr/>
        <p:txBody>
          <a:bodyPr/>
          <a:lstStyle/>
          <a:p>
            <a:r>
              <a:rPr lang="en-US" dirty="0"/>
              <a:t>Introduction: 1-</a:t>
            </a:r>
            <a:fld id="{C4204591-24BD-A542-B9D5-F8D8A88D2FEE}" type="slidenum">
              <a:rPr lang="en-US" smtClean="0"/>
              <a:pPr/>
              <a:t>41</a:t>
            </a:fld>
            <a:endParaRPr lang="en-US" dirty="0"/>
          </a:p>
        </p:txBody>
      </p:sp>
      <p:grpSp>
        <p:nvGrpSpPr>
          <p:cNvPr id="9" name="Group 8">
            <a:extLst>
              <a:ext uri="{FF2B5EF4-FFF2-40B4-BE49-F238E27FC236}">
                <a16:creationId xmlns:a16="http://schemas.microsoft.com/office/drawing/2014/main" id="{1A33CACA-6D4B-914E-879C-D0A4801FDD69}"/>
              </a:ext>
            </a:extLst>
          </p:cNvPr>
          <p:cNvGrpSpPr>
            <a:grpSpLocks/>
          </p:cNvGrpSpPr>
          <p:nvPr/>
        </p:nvGrpSpPr>
        <p:grpSpPr bwMode="auto">
          <a:xfrm>
            <a:off x="3064933" y="1186569"/>
            <a:ext cx="5643563" cy="4216400"/>
            <a:chOff x="824874" y="353539"/>
            <a:chExt cx="5643193" cy="4216279"/>
          </a:xfrm>
        </p:grpSpPr>
        <p:sp>
          <p:nvSpPr>
            <p:cNvPr id="10" name="Freeform 9">
              <a:extLst>
                <a:ext uri="{FF2B5EF4-FFF2-40B4-BE49-F238E27FC236}">
                  <a16:creationId xmlns:a16="http://schemas.microsoft.com/office/drawing/2014/main" id="{84E988EB-48F5-F54C-B9C9-133FDF1668DB}"/>
                </a:ext>
              </a:extLst>
            </p:cNvPr>
            <p:cNvSpPr/>
            <p:nvPr/>
          </p:nvSpPr>
          <p:spPr>
            <a:xfrm>
              <a:off x="824874" y="366239"/>
              <a:ext cx="431772" cy="4203579"/>
            </a:xfrm>
            <a:custGeom>
              <a:avLst/>
              <a:gdLst>
                <a:gd name="connsiteX0" fmla="*/ 0 w 432078"/>
                <a:gd name="connsiteY0" fmla="*/ 4203185 h 4255561"/>
                <a:gd name="connsiteX1" fmla="*/ 418984 w 432078"/>
                <a:gd name="connsiteY1" fmla="*/ 3430637 h 4255561"/>
                <a:gd name="connsiteX2" fmla="*/ 432078 w 432078"/>
                <a:gd name="connsiteY2" fmla="*/ 0 h 4255561"/>
                <a:gd name="connsiteX3" fmla="*/ 117839 w 432078"/>
                <a:gd name="connsiteY3" fmla="*/ 4255561 h 4255561"/>
                <a:gd name="connsiteX0" fmla="*/ 26187 w 458265"/>
                <a:gd name="connsiteY0" fmla="*/ 4203185 h 4216279"/>
                <a:gd name="connsiteX1" fmla="*/ 445171 w 458265"/>
                <a:gd name="connsiteY1" fmla="*/ 3430637 h 4216279"/>
                <a:gd name="connsiteX2" fmla="*/ 458265 w 458265"/>
                <a:gd name="connsiteY2" fmla="*/ 0 h 4216279"/>
                <a:gd name="connsiteX3" fmla="*/ 0 w 458265"/>
                <a:gd name="connsiteY3" fmla="*/ 4216279 h 4216279"/>
                <a:gd name="connsiteX0" fmla="*/ 0 w 432078"/>
                <a:gd name="connsiteY0" fmla="*/ 4203185 h 4203185"/>
                <a:gd name="connsiteX1" fmla="*/ 418984 w 432078"/>
                <a:gd name="connsiteY1" fmla="*/ 3430637 h 4203185"/>
                <a:gd name="connsiteX2" fmla="*/ 432078 w 432078"/>
                <a:gd name="connsiteY2" fmla="*/ 0 h 4203185"/>
                <a:gd name="connsiteX3" fmla="*/ 13093 w 432078"/>
                <a:gd name="connsiteY3" fmla="*/ 4203185 h 4203185"/>
                <a:gd name="connsiteX0" fmla="*/ 0 w 432078"/>
                <a:gd name="connsiteY0" fmla="*/ 4203185 h 4203185"/>
                <a:gd name="connsiteX1" fmla="*/ 418984 w 432078"/>
                <a:gd name="connsiteY1" fmla="*/ 3430637 h 4203185"/>
                <a:gd name="connsiteX2" fmla="*/ 432078 w 432078"/>
                <a:gd name="connsiteY2" fmla="*/ 0 h 4203185"/>
                <a:gd name="connsiteX3" fmla="*/ 13093 w 432078"/>
                <a:gd name="connsiteY3" fmla="*/ 4203185 h 4203185"/>
                <a:gd name="connsiteX4" fmla="*/ 0 w 432078"/>
                <a:gd name="connsiteY4" fmla="*/ 4203185 h 4203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78" h="4203185">
                  <a:moveTo>
                    <a:pt x="0" y="4203185"/>
                  </a:moveTo>
                  <a:lnTo>
                    <a:pt x="418984" y="3430637"/>
                  </a:lnTo>
                  <a:cubicBezTo>
                    <a:pt x="423349" y="2287091"/>
                    <a:pt x="427713" y="1143546"/>
                    <a:pt x="432078" y="0"/>
                  </a:cubicBezTo>
                  <a:lnTo>
                    <a:pt x="13093" y="4203185"/>
                  </a:lnTo>
                  <a:lnTo>
                    <a:pt x="0" y="4203185"/>
                  </a:lnTo>
                  <a:close/>
                </a:path>
              </a:pathLst>
            </a:custGeom>
            <a:gradFill flip="none" rotWithShape="1">
              <a:gsLst>
                <a:gs pos="0">
                  <a:schemeClr val="accent5">
                    <a:lumMod val="40000"/>
                    <a:lumOff val="60000"/>
                  </a:schemeClr>
                </a:gs>
                <a:gs pos="100000">
                  <a:schemeClr val="bg1"/>
                </a:gs>
              </a:gsLst>
              <a:lin ang="10800000" scaled="0"/>
              <a:tileRect/>
            </a:gradFill>
            <a:ln>
              <a:noFill/>
            </a:ln>
          </p:spPr>
          <p:txBody>
            <a:bodyPr anchor="ctr"/>
            <a:lstStyle/>
            <a:p>
              <a:pPr algn="ctr">
                <a:defRPr/>
              </a:pPr>
              <a:endParaRPr lang="en-US" dirty="0">
                <a:latin typeface="Arial" charset="0"/>
                <a:ea typeface="ＭＳ Ｐゴシック" charset="0"/>
                <a:cs typeface="ＭＳ Ｐゴシック" charset="0"/>
              </a:endParaRPr>
            </a:p>
          </p:txBody>
        </p:sp>
        <p:sp>
          <p:nvSpPr>
            <p:cNvPr id="11" name="Rectangle 10">
              <a:extLst>
                <a:ext uri="{FF2B5EF4-FFF2-40B4-BE49-F238E27FC236}">
                  <a16:creationId xmlns:a16="http://schemas.microsoft.com/office/drawing/2014/main" id="{1D99EF08-E24A-5A49-9945-D9CA13EA5222}"/>
                </a:ext>
              </a:extLst>
            </p:cNvPr>
            <p:cNvSpPr/>
            <p:nvPr/>
          </p:nvSpPr>
          <p:spPr bwMode="auto">
            <a:xfrm>
              <a:off x="1243947" y="353539"/>
              <a:ext cx="5224120" cy="3430489"/>
            </a:xfrm>
            <a:prstGeom prst="rect">
              <a:avLst/>
            </a:prstGeom>
            <a:solidFill>
              <a:schemeClr val="accent5">
                <a:lumMod val="40000"/>
                <a:lumOff val="60000"/>
              </a:schemeClr>
            </a:solidFill>
            <a:ln w="9525" cap="flat" cmpd="sng" algn="ctr">
              <a:noFill/>
              <a:prstDash val="solid"/>
              <a:round/>
              <a:headEnd type="none" w="med" len="med"/>
              <a:tailEnd type="none" w="med" len="med"/>
            </a:ln>
            <a:effectLst/>
          </p:spPr>
          <p:txBody>
            <a:bodyPr/>
            <a:lstStyle/>
            <a:p>
              <a:pPr>
                <a:defRPr/>
              </a:pPr>
              <a:endParaRPr lang="en-US" dirty="0">
                <a:latin typeface="Arial" charset="0"/>
                <a:ea typeface="ＭＳ Ｐゴシック" charset="0"/>
                <a:cs typeface="ＭＳ Ｐゴシック" charset="0"/>
              </a:endParaRPr>
            </a:p>
          </p:txBody>
        </p:sp>
      </p:grpSp>
      <p:pic>
        <p:nvPicPr>
          <p:cNvPr id="12" name="Picture 12" descr="segment.png">
            <a:extLst>
              <a:ext uri="{FF2B5EF4-FFF2-40B4-BE49-F238E27FC236}">
                <a16:creationId xmlns:a16="http://schemas.microsoft.com/office/drawing/2014/main" id="{31F4545C-714A-6F44-B53A-F7A6D5DA341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30146" y="5561719"/>
            <a:ext cx="3959225" cy="1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0" descr="access_point_stylized_small">
            <a:extLst>
              <a:ext uri="{FF2B5EF4-FFF2-40B4-BE49-F238E27FC236}">
                <a16:creationId xmlns:a16="http://schemas.microsoft.com/office/drawing/2014/main" id="{EB48D454-00B5-A34A-A529-36B7DA8E7A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9596" y="4609219"/>
            <a:ext cx="1389062"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0" descr="ethernet.png">
            <a:extLst>
              <a:ext uri="{FF2B5EF4-FFF2-40B4-BE49-F238E27FC236}">
                <a16:creationId xmlns:a16="http://schemas.microsoft.com/office/drawing/2014/main" id="{C5203EF8-627E-2042-8C20-19993C07867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flipH="1">
            <a:off x="2909358" y="4955294"/>
            <a:ext cx="12319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1" descr="ethernet.png">
            <a:extLst>
              <a:ext uri="{FF2B5EF4-FFF2-40B4-BE49-F238E27FC236}">
                <a16:creationId xmlns:a16="http://schemas.microsoft.com/office/drawing/2014/main" id="{578AB9CA-D9FD-954A-98D3-51DB796B258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856008" y="4958469"/>
            <a:ext cx="12319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0" descr="ethernet.png">
            <a:extLst>
              <a:ext uri="{FF2B5EF4-FFF2-40B4-BE49-F238E27FC236}">
                <a16:creationId xmlns:a16="http://schemas.microsoft.com/office/drawing/2014/main" id="{4C48A8AC-6418-744D-A910-549C5CD8910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flipH="1">
            <a:off x="9602258" y="4977519"/>
            <a:ext cx="12319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 name="Group 17">
            <a:extLst>
              <a:ext uri="{FF2B5EF4-FFF2-40B4-BE49-F238E27FC236}">
                <a16:creationId xmlns:a16="http://schemas.microsoft.com/office/drawing/2014/main" id="{8E4E911A-CDD2-1346-8084-63A13C627C2A}"/>
              </a:ext>
            </a:extLst>
          </p:cNvPr>
          <p:cNvGrpSpPr>
            <a:grpSpLocks/>
          </p:cNvGrpSpPr>
          <p:nvPr/>
        </p:nvGrpSpPr>
        <p:grpSpPr bwMode="auto">
          <a:xfrm>
            <a:off x="6351058" y="1550106"/>
            <a:ext cx="2327275" cy="3171825"/>
            <a:chOff x="4556452" y="1162095"/>
            <a:chExt cx="2326213" cy="3172030"/>
          </a:xfrm>
        </p:grpSpPr>
        <p:cxnSp>
          <p:nvCxnSpPr>
            <p:cNvPr id="19" name="Straight Connector 46">
              <a:extLst>
                <a:ext uri="{FF2B5EF4-FFF2-40B4-BE49-F238E27FC236}">
                  <a16:creationId xmlns:a16="http://schemas.microsoft.com/office/drawing/2014/main" id="{1899062E-6FBE-F241-9273-440E78FA9B8F}"/>
                </a:ext>
              </a:extLst>
            </p:cNvPr>
            <p:cNvCxnSpPr>
              <a:cxnSpLocks noChangeShapeType="1"/>
            </p:cNvCxnSpPr>
            <p:nvPr/>
          </p:nvCxnSpPr>
          <p:spPr bwMode="auto">
            <a:xfrm>
              <a:off x="5630098" y="2252175"/>
              <a:ext cx="0" cy="2081950"/>
            </a:xfrm>
            <a:prstGeom prst="line">
              <a:avLst/>
            </a:prstGeom>
            <a:noFill/>
            <a:ln w="25400">
              <a:solidFill>
                <a:srgbClr val="00009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 name="Group 31">
              <a:extLst>
                <a:ext uri="{FF2B5EF4-FFF2-40B4-BE49-F238E27FC236}">
                  <a16:creationId xmlns:a16="http://schemas.microsoft.com/office/drawing/2014/main" id="{0AF4144E-7C91-A14A-9783-8FC3A384D893}"/>
                </a:ext>
              </a:extLst>
            </p:cNvPr>
            <p:cNvGrpSpPr>
              <a:grpSpLocks/>
            </p:cNvGrpSpPr>
            <p:nvPr/>
          </p:nvGrpSpPr>
          <p:grpSpPr bwMode="auto">
            <a:xfrm>
              <a:off x="4635010" y="2856756"/>
              <a:ext cx="2190234" cy="1214863"/>
              <a:chOff x="3862510" y="4375664"/>
              <a:chExt cx="2190234" cy="1214863"/>
            </a:xfrm>
          </p:grpSpPr>
          <p:sp>
            <p:nvSpPr>
              <p:cNvPr id="27" name="Rectangle 26">
                <a:extLst>
                  <a:ext uri="{FF2B5EF4-FFF2-40B4-BE49-F238E27FC236}">
                    <a16:creationId xmlns:a16="http://schemas.microsoft.com/office/drawing/2014/main" id="{AF1FC302-1162-5E49-8F13-1F861DEAC265}"/>
                  </a:ext>
                </a:extLst>
              </p:cNvPr>
              <p:cNvSpPr>
                <a:spLocks noChangeArrowheads="1"/>
              </p:cNvSpPr>
              <p:nvPr/>
            </p:nvSpPr>
            <p:spPr bwMode="auto">
              <a:xfrm>
                <a:off x="3871225" y="4425779"/>
                <a:ext cx="2164362" cy="1152600"/>
              </a:xfrm>
              <a:prstGeom prst="rect">
                <a:avLst/>
              </a:prstGeom>
              <a:solidFill>
                <a:schemeClr val="bg1"/>
              </a:solidFill>
              <a:ln w="9525">
                <a:solidFill>
                  <a:srgbClr val="000090"/>
                </a:solidFill>
                <a:round/>
                <a:headEnd/>
                <a:tailEnd/>
              </a:ln>
              <a:effectLst>
                <a:outerShdw blurRad="50800" dist="38100" dir="2700000" algn="tl" rotWithShape="0">
                  <a:srgbClr val="000090">
                    <a:alpha val="42999"/>
                  </a:srgbClr>
                </a:outerShdw>
              </a:effectLst>
            </p:spPr>
            <p:txBody>
              <a:bodyPr/>
              <a:lstStyle/>
              <a:p>
                <a:pPr>
                  <a:defRPr/>
                </a:pPr>
                <a:endParaRPr lang="en-US" dirty="0">
                  <a:latin typeface="Arial" charset="0"/>
                  <a:ea typeface="ＭＳ Ｐゴシック" charset="0"/>
                  <a:cs typeface="ＭＳ Ｐゴシック" charset="0"/>
                </a:endParaRPr>
              </a:p>
            </p:txBody>
          </p:sp>
          <p:sp>
            <p:nvSpPr>
              <p:cNvPr id="28" name="TextBox 26">
                <a:extLst>
                  <a:ext uri="{FF2B5EF4-FFF2-40B4-BE49-F238E27FC236}">
                    <a16:creationId xmlns:a16="http://schemas.microsoft.com/office/drawing/2014/main" id="{56611581-6A55-8A48-9D24-B72464937D7D}"/>
                  </a:ext>
                </a:extLst>
              </p:cNvPr>
              <p:cNvSpPr txBox="1">
                <a:spLocks noChangeArrowheads="1"/>
              </p:cNvSpPr>
              <p:nvPr/>
            </p:nvSpPr>
            <p:spPr bwMode="auto">
              <a:xfrm>
                <a:off x="3908617" y="4375664"/>
                <a:ext cx="2012565" cy="121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ts val="2200"/>
                  </a:lnSpc>
                </a:pPr>
                <a:r>
                  <a:rPr lang="en-US" altLang="en-US" sz="1600" dirty="0"/>
                  <a:t>Transport</a:t>
                </a:r>
                <a:r>
                  <a:rPr lang="en-US" altLang="en-US" sz="1400" dirty="0"/>
                  <a:t> (TCP/UDP)</a:t>
                </a:r>
              </a:p>
              <a:p>
                <a:pPr algn="ctr">
                  <a:lnSpc>
                    <a:spcPts val="2200"/>
                  </a:lnSpc>
                </a:pPr>
                <a:r>
                  <a:rPr lang="en-US" altLang="en-US" sz="1600" dirty="0"/>
                  <a:t>Network</a:t>
                </a:r>
                <a:r>
                  <a:rPr lang="en-US" altLang="en-US" sz="1400" dirty="0"/>
                  <a:t> (IP)</a:t>
                </a:r>
              </a:p>
              <a:p>
                <a:pPr algn="ctr">
                  <a:lnSpc>
                    <a:spcPts val="2200"/>
                  </a:lnSpc>
                </a:pPr>
                <a:r>
                  <a:rPr lang="en-US" altLang="en-US" sz="1600" dirty="0"/>
                  <a:t>Link</a:t>
                </a:r>
                <a:r>
                  <a:rPr lang="en-US" altLang="en-US" sz="1400" dirty="0"/>
                  <a:t> (Ethernet)</a:t>
                </a:r>
              </a:p>
              <a:p>
                <a:pPr algn="ctr">
                  <a:lnSpc>
                    <a:spcPts val="2200"/>
                  </a:lnSpc>
                </a:pPr>
                <a:r>
                  <a:rPr lang="en-US" altLang="en-US" sz="1600" dirty="0"/>
                  <a:t>Physical</a:t>
                </a:r>
              </a:p>
            </p:txBody>
          </p:sp>
          <p:cxnSp>
            <p:nvCxnSpPr>
              <p:cNvPr id="29" name="Straight Connector 28">
                <a:extLst>
                  <a:ext uri="{FF2B5EF4-FFF2-40B4-BE49-F238E27FC236}">
                    <a16:creationId xmlns:a16="http://schemas.microsoft.com/office/drawing/2014/main" id="{FC616FD6-92BE-1448-8332-F8CB3AA88822}"/>
                  </a:ext>
                </a:extLst>
              </p:cNvPr>
              <p:cNvCxnSpPr>
                <a:cxnSpLocks noChangeShapeType="1"/>
              </p:cNvCxnSpPr>
              <p:nvPr/>
            </p:nvCxnSpPr>
            <p:spPr bwMode="auto">
              <a:xfrm>
                <a:off x="3862510" y="4740040"/>
                <a:ext cx="2173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29">
                <a:extLst>
                  <a:ext uri="{FF2B5EF4-FFF2-40B4-BE49-F238E27FC236}">
                    <a16:creationId xmlns:a16="http://schemas.microsoft.com/office/drawing/2014/main" id="{7AAC730B-8F83-7642-90A1-7970CED73F25}"/>
                  </a:ext>
                </a:extLst>
              </p:cNvPr>
              <p:cNvCxnSpPr>
                <a:cxnSpLocks noChangeShapeType="1"/>
              </p:cNvCxnSpPr>
              <p:nvPr/>
            </p:nvCxnSpPr>
            <p:spPr bwMode="auto">
              <a:xfrm>
                <a:off x="3870887" y="5023380"/>
                <a:ext cx="2173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Connector 30">
                <a:extLst>
                  <a:ext uri="{FF2B5EF4-FFF2-40B4-BE49-F238E27FC236}">
                    <a16:creationId xmlns:a16="http://schemas.microsoft.com/office/drawing/2014/main" id="{53BDE145-CB48-5B40-B0B6-53D48FB66E44}"/>
                  </a:ext>
                </a:extLst>
              </p:cNvPr>
              <p:cNvCxnSpPr>
                <a:cxnSpLocks noChangeShapeType="1"/>
              </p:cNvCxnSpPr>
              <p:nvPr/>
            </p:nvCxnSpPr>
            <p:spPr bwMode="auto">
              <a:xfrm>
                <a:off x="3879264" y="5306720"/>
                <a:ext cx="2173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 name="Group 35">
              <a:extLst>
                <a:ext uri="{FF2B5EF4-FFF2-40B4-BE49-F238E27FC236}">
                  <a16:creationId xmlns:a16="http://schemas.microsoft.com/office/drawing/2014/main" id="{6BDEDF86-62AF-3545-8A5C-C023BBBAE625}"/>
                </a:ext>
              </a:extLst>
            </p:cNvPr>
            <p:cNvGrpSpPr>
              <a:grpSpLocks/>
            </p:cNvGrpSpPr>
            <p:nvPr/>
          </p:nvGrpSpPr>
          <p:grpSpPr bwMode="auto">
            <a:xfrm>
              <a:off x="4811526" y="1162095"/>
              <a:ext cx="1529986" cy="1021335"/>
              <a:chOff x="4130677" y="5836665"/>
              <a:chExt cx="1529986" cy="1021335"/>
            </a:xfrm>
          </p:grpSpPr>
          <p:sp>
            <p:nvSpPr>
              <p:cNvPr id="25" name="Rectangle 24">
                <a:extLst>
                  <a:ext uri="{FF2B5EF4-FFF2-40B4-BE49-F238E27FC236}">
                    <a16:creationId xmlns:a16="http://schemas.microsoft.com/office/drawing/2014/main" id="{2BFC0C6C-CBAC-0D4C-A25C-CD01CD655AFE}"/>
                  </a:ext>
                </a:extLst>
              </p:cNvPr>
              <p:cNvSpPr>
                <a:spLocks noChangeArrowheads="1"/>
              </p:cNvSpPr>
              <p:nvPr/>
            </p:nvSpPr>
            <p:spPr bwMode="auto">
              <a:xfrm>
                <a:off x="4191372" y="5836665"/>
                <a:ext cx="1464594" cy="1020829"/>
              </a:xfrm>
              <a:prstGeom prst="rect">
                <a:avLst/>
              </a:prstGeom>
              <a:solidFill>
                <a:schemeClr val="bg1"/>
              </a:solidFill>
              <a:ln w="9525">
                <a:solidFill>
                  <a:srgbClr val="000090"/>
                </a:solidFill>
                <a:round/>
                <a:headEnd/>
                <a:tailEnd/>
              </a:ln>
              <a:effectLst>
                <a:outerShdw blurRad="50800" dist="38100" dir="2700000" algn="tl" rotWithShape="0">
                  <a:srgbClr val="000090">
                    <a:alpha val="42999"/>
                  </a:srgbClr>
                </a:outerShdw>
              </a:effectLst>
            </p:spPr>
            <p:txBody>
              <a:bodyPr/>
              <a:lstStyle/>
              <a:p>
                <a:pPr>
                  <a:defRPr/>
                </a:pPr>
                <a:endParaRPr lang="en-US" dirty="0">
                  <a:latin typeface="Arial" charset="0"/>
                  <a:ea typeface="ＭＳ Ｐゴシック" charset="0"/>
                  <a:cs typeface="ＭＳ Ｐゴシック" charset="0"/>
                </a:endParaRPr>
              </a:p>
            </p:txBody>
          </p:sp>
          <p:sp>
            <p:nvSpPr>
              <p:cNvPr id="26" name="TextBox 34">
                <a:extLst>
                  <a:ext uri="{FF2B5EF4-FFF2-40B4-BE49-F238E27FC236}">
                    <a16:creationId xmlns:a16="http://schemas.microsoft.com/office/drawing/2014/main" id="{154423E1-413E-D941-BE7F-12C38BEA0F11}"/>
                  </a:ext>
                </a:extLst>
              </p:cNvPr>
              <p:cNvSpPr txBox="1">
                <a:spLocks noChangeArrowheads="1"/>
              </p:cNvSpPr>
              <p:nvPr/>
            </p:nvSpPr>
            <p:spPr bwMode="auto">
              <a:xfrm>
                <a:off x="4130677" y="5913072"/>
                <a:ext cx="1529986"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600" dirty="0"/>
                  <a:t>application</a:t>
                </a:r>
              </a:p>
              <a:p>
                <a:pPr algn="ctr"/>
                <a:r>
                  <a:rPr lang="en-US" altLang="en-US" sz="1600" dirty="0"/>
                  <a:t>(www browser, </a:t>
                </a:r>
              </a:p>
              <a:p>
                <a:pPr algn="ctr"/>
                <a:r>
                  <a:rPr lang="en-US" altLang="en-US" sz="1600" dirty="0"/>
                  <a:t>email client</a:t>
                </a:r>
                <a:r>
                  <a:rPr lang="en-US" altLang="en-US" sz="2000" dirty="0"/>
                  <a:t>)</a:t>
                </a:r>
              </a:p>
            </p:txBody>
          </p:sp>
        </p:grpSp>
        <p:cxnSp>
          <p:nvCxnSpPr>
            <p:cNvPr id="22" name="Straight Connector 37">
              <a:extLst>
                <a:ext uri="{FF2B5EF4-FFF2-40B4-BE49-F238E27FC236}">
                  <a16:creationId xmlns:a16="http://schemas.microsoft.com/office/drawing/2014/main" id="{4A29DB5B-3F11-884B-AB9A-298FDA78DB79}"/>
                </a:ext>
              </a:extLst>
            </p:cNvPr>
            <p:cNvCxnSpPr>
              <a:cxnSpLocks noChangeShapeType="1"/>
            </p:cNvCxnSpPr>
            <p:nvPr/>
          </p:nvCxnSpPr>
          <p:spPr bwMode="auto">
            <a:xfrm flipV="1">
              <a:off x="4556452" y="2631900"/>
              <a:ext cx="2108014" cy="1309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Box 38">
              <a:extLst>
                <a:ext uri="{FF2B5EF4-FFF2-40B4-BE49-F238E27FC236}">
                  <a16:creationId xmlns:a16="http://schemas.microsoft.com/office/drawing/2014/main" id="{A1004907-9073-D549-98A7-95D39588D447}"/>
                </a:ext>
              </a:extLst>
            </p:cNvPr>
            <p:cNvSpPr txBox="1">
              <a:spLocks noChangeArrowheads="1"/>
            </p:cNvSpPr>
            <p:nvPr/>
          </p:nvSpPr>
          <p:spPr bwMode="auto">
            <a:xfrm>
              <a:off x="5839591" y="2252173"/>
              <a:ext cx="10430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400" dirty="0"/>
                <a:t>application</a:t>
              </a:r>
            </a:p>
          </p:txBody>
        </p:sp>
        <p:sp>
          <p:nvSpPr>
            <p:cNvPr id="24" name="TextBox 39">
              <a:extLst>
                <a:ext uri="{FF2B5EF4-FFF2-40B4-BE49-F238E27FC236}">
                  <a16:creationId xmlns:a16="http://schemas.microsoft.com/office/drawing/2014/main" id="{409E8C39-FFD0-6441-9ADC-D3F798651E37}"/>
                </a:ext>
              </a:extLst>
            </p:cNvPr>
            <p:cNvSpPr txBox="1">
              <a:spLocks noChangeArrowheads="1"/>
            </p:cNvSpPr>
            <p:nvPr/>
          </p:nvSpPr>
          <p:spPr bwMode="auto">
            <a:xfrm>
              <a:off x="6105684" y="2627171"/>
              <a:ext cx="4440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400" dirty="0"/>
                <a:t>OS</a:t>
              </a:r>
            </a:p>
          </p:txBody>
        </p:sp>
      </p:grpSp>
      <p:grpSp>
        <p:nvGrpSpPr>
          <p:cNvPr id="32" name="Group 31">
            <a:extLst>
              <a:ext uri="{FF2B5EF4-FFF2-40B4-BE49-F238E27FC236}">
                <a16:creationId xmlns:a16="http://schemas.microsoft.com/office/drawing/2014/main" id="{EFF2F1FE-AA65-BD42-827C-95CF21339B3A}"/>
              </a:ext>
            </a:extLst>
          </p:cNvPr>
          <p:cNvGrpSpPr>
            <a:grpSpLocks/>
          </p:cNvGrpSpPr>
          <p:nvPr/>
        </p:nvGrpSpPr>
        <p:grpSpPr bwMode="auto">
          <a:xfrm>
            <a:off x="3571346" y="1265944"/>
            <a:ext cx="2925231" cy="3168113"/>
            <a:chOff x="1775964" y="877299"/>
            <a:chExt cx="2925206" cy="3168757"/>
          </a:xfrm>
        </p:grpSpPr>
        <p:grpSp>
          <p:nvGrpSpPr>
            <p:cNvPr id="33" name="Group 44">
              <a:extLst>
                <a:ext uri="{FF2B5EF4-FFF2-40B4-BE49-F238E27FC236}">
                  <a16:creationId xmlns:a16="http://schemas.microsoft.com/office/drawing/2014/main" id="{8C4A5E14-6678-0743-BA67-8633682C537B}"/>
                </a:ext>
              </a:extLst>
            </p:cNvPr>
            <p:cNvGrpSpPr>
              <a:grpSpLocks/>
            </p:cNvGrpSpPr>
            <p:nvPr/>
          </p:nvGrpSpPr>
          <p:grpSpPr bwMode="auto">
            <a:xfrm>
              <a:off x="1846152" y="877299"/>
              <a:ext cx="1597376" cy="3168757"/>
              <a:chOff x="1636659" y="183316"/>
              <a:chExt cx="1597376" cy="3168757"/>
            </a:xfrm>
          </p:grpSpPr>
          <p:grpSp>
            <p:nvGrpSpPr>
              <p:cNvPr id="38" name="Group 22">
                <a:extLst>
                  <a:ext uri="{FF2B5EF4-FFF2-40B4-BE49-F238E27FC236}">
                    <a16:creationId xmlns:a16="http://schemas.microsoft.com/office/drawing/2014/main" id="{459552ED-E99E-1244-8AC2-852FAB00AF50}"/>
                  </a:ext>
                </a:extLst>
              </p:cNvPr>
              <p:cNvGrpSpPr>
                <a:grpSpLocks/>
              </p:cNvGrpSpPr>
              <p:nvPr/>
            </p:nvGrpSpPr>
            <p:grpSpPr bwMode="auto">
              <a:xfrm>
                <a:off x="1780781" y="2206785"/>
                <a:ext cx="1295389" cy="1041028"/>
                <a:chOff x="3116291" y="4275642"/>
                <a:chExt cx="1295389" cy="1041028"/>
              </a:xfrm>
            </p:grpSpPr>
            <p:sp>
              <p:nvSpPr>
                <p:cNvPr id="44" name="Rectangle 43">
                  <a:extLst>
                    <a:ext uri="{FF2B5EF4-FFF2-40B4-BE49-F238E27FC236}">
                      <a16:creationId xmlns:a16="http://schemas.microsoft.com/office/drawing/2014/main" id="{8B9342A8-AF2E-824F-B7B1-36C01D52F9D7}"/>
                    </a:ext>
                  </a:extLst>
                </p:cNvPr>
                <p:cNvSpPr>
                  <a:spLocks noChangeArrowheads="1"/>
                </p:cNvSpPr>
                <p:nvPr/>
              </p:nvSpPr>
              <p:spPr bwMode="auto">
                <a:xfrm>
                  <a:off x="3116291" y="4298876"/>
                  <a:ext cx="1295389" cy="1017794"/>
                </a:xfrm>
                <a:prstGeom prst="rect">
                  <a:avLst/>
                </a:prstGeom>
                <a:solidFill>
                  <a:schemeClr val="bg1"/>
                </a:solidFill>
                <a:ln w="9525">
                  <a:solidFill>
                    <a:srgbClr val="000090"/>
                  </a:solidFill>
                  <a:round/>
                  <a:headEnd/>
                  <a:tailEnd/>
                </a:ln>
                <a:effectLst>
                  <a:outerShdw blurRad="50800" dist="38100" dir="2700000" algn="tl" rotWithShape="0">
                    <a:srgbClr val="000090">
                      <a:alpha val="42999"/>
                    </a:srgbClr>
                  </a:outerShdw>
                </a:effectLst>
              </p:spPr>
              <p:txBody>
                <a:bodyPr/>
                <a:lstStyle/>
                <a:p>
                  <a:pPr>
                    <a:defRPr/>
                  </a:pPr>
                  <a:endParaRPr lang="en-US" dirty="0">
                    <a:latin typeface="Arial" charset="0"/>
                    <a:ea typeface="ＭＳ Ｐゴシック" charset="0"/>
                    <a:cs typeface="ＭＳ Ｐゴシック" charset="0"/>
                  </a:endParaRPr>
                </a:p>
              </p:txBody>
            </p:sp>
            <p:sp>
              <p:nvSpPr>
                <p:cNvPr id="45" name="TextBox 14">
                  <a:extLst>
                    <a:ext uri="{FF2B5EF4-FFF2-40B4-BE49-F238E27FC236}">
                      <a16:creationId xmlns:a16="http://schemas.microsoft.com/office/drawing/2014/main" id="{BEC95393-BE24-BB43-AD77-D43EC965B45E}"/>
                    </a:ext>
                  </a:extLst>
                </p:cNvPr>
                <p:cNvSpPr txBox="1">
                  <a:spLocks noChangeArrowheads="1"/>
                </p:cNvSpPr>
                <p:nvPr/>
              </p:nvSpPr>
              <p:spPr bwMode="auto">
                <a:xfrm>
                  <a:off x="3151788" y="4275642"/>
                  <a:ext cx="119737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dirty="0"/>
                    <a:t>packet</a:t>
                  </a:r>
                </a:p>
                <a:p>
                  <a:pPr algn="ctr"/>
                  <a:r>
                    <a:rPr lang="en-US" altLang="en-US" sz="2000" dirty="0"/>
                    <a:t>capture</a:t>
                  </a:r>
                </a:p>
                <a:p>
                  <a:pPr algn="ctr"/>
                  <a:r>
                    <a:rPr lang="en-US" altLang="en-US" sz="2000" dirty="0"/>
                    <a:t>(pcap)</a:t>
                  </a:r>
                </a:p>
              </p:txBody>
            </p:sp>
          </p:grpSp>
          <p:grpSp>
            <p:nvGrpSpPr>
              <p:cNvPr id="39" name="Group 23">
                <a:extLst>
                  <a:ext uri="{FF2B5EF4-FFF2-40B4-BE49-F238E27FC236}">
                    <a16:creationId xmlns:a16="http://schemas.microsoft.com/office/drawing/2014/main" id="{C0A5C2D9-6816-4840-9C13-3A6C5D4DB2D0}"/>
                  </a:ext>
                </a:extLst>
              </p:cNvPr>
              <p:cNvGrpSpPr>
                <a:grpSpLocks/>
              </p:cNvGrpSpPr>
              <p:nvPr/>
            </p:nvGrpSpPr>
            <p:grpSpPr bwMode="auto">
              <a:xfrm>
                <a:off x="1773794" y="863478"/>
                <a:ext cx="1296233" cy="707886"/>
                <a:chOff x="865524" y="5161570"/>
                <a:chExt cx="1296233" cy="707886"/>
              </a:xfrm>
            </p:grpSpPr>
            <p:sp>
              <p:nvSpPr>
                <p:cNvPr id="42" name="Rectangle 41">
                  <a:extLst>
                    <a:ext uri="{FF2B5EF4-FFF2-40B4-BE49-F238E27FC236}">
                      <a16:creationId xmlns:a16="http://schemas.microsoft.com/office/drawing/2014/main" id="{63608655-FBDC-3C4A-BA7F-D1DB2F745DEC}"/>
                    </a:ext>
                  </a:extLst>
                </p:cNvPr>
                <p:cNvSpPr>
                  <a:spLocks noChangeArrowheads="1"/>
                </p:cNvSpPr>
                <p:nvPr/>
              </p:nvSpPr>
              <p:spPr bwMode="auto">
                <a:xfrm>
                  <a:off x="861399" y="5200691"/>
                  <a:ext cx="1300151" cy="668474"/>
                </a:xfrm>
                <a:prstGeom prst="rect">
                  <a:avLst/>
                </a:prstGeom>
                <a:solidFill>
                  <a:schemeClr val="bg1"/>
                </a:solidFill>
                <a:ln w="9525">
                  <a:solidFill>
                    <a:srgbClr val="000090"/>
                  </a:solidFill>
                  <a:round/>
                  <a:headEnd/>
                  <a:tailEnd/>
                </a:ln>
                <a:effectLst>
                  <a:outerShdw blurRad="50800" dist="38100" dir="2700000" algn="tl" rotWithShape="0">
                    <a:srgbClr val="000090">
                      <a:alpha val="42999"/>
                    </a:srgbClr>
                  </a:outerShdw>
                </a:effectLst>
              </p:spPr>
              <p:txBody>
                <a:bodyPr/>
                <a:lstStyle/>
                <a:p>
                  <a:pPr>
                    <a:defRPr/>
                  </a:pPr>
                  <a:endParaRPr lang="en-US" dirty="0">
                    <a:latin typeface="Arial" charset="0"/>
                    <a:ea typeface="ＭＳ Ｐゴシック" charset="0"/>
                    <a:cs typeface="ＭＳ Ｐゴシック" charset="0"/>
                  </a:endParaRPr>
                </a:p>
              </p:txBody>
            </p:sp>
            <p:sp>
              <p:nvSpPr>
                <p:cNvPr id="43" name="TextBox 16">
                  <a:extLst>
                    <a:ext uri="{FF2B5EF4-FFF2-40B4-BE49-F238E27FC236}">
                      <a16:creationId xmlns:a16="http://schemas.microsoft.com/office/drawing/2014/main" id="{FCA77183-AC62-DD47-AF14-D0B0CFE9AE88}"/>
                    </a:ext>
                  </a:extLst>
                </p:cNvPr>
                <p:cNvSpPr txBox="1">
                  <a:spLocks noChangeArrowheads="1"/>
                </p:cNvSpPr>
                <p:nvPr/>
              </p:nvSpPr>
              <p:spPr bwMode="auto">
                <a:xfrm>
                  <a:off x="937846" y="5161570"/>
                  <a:ext cx="115929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dirty="0"/>
                    <a:t>packet</a:t>
                  </a:r>
                </a:p>
                <a:p>
                  <a:pPr algn="ctr"/>
                  <a:r>
                    <a:rPr lang="en-US" altLang="en-US" sz="2000" dirty="0"/>
                    <a:t>analyzer</a:t>
                  </a:r>
                </a:p>
              </p:txBody>
            </p:sp>
          </p:grpSp>
          <p:sp>
            <p:nvSpPr>
              <p:cNvPr id="40" name="Rectangle 42">
                <a:extLst>
                  <a:ext uri="{FF2B5EF4-FFF2-40B4-BE49-F238E27FC236}">
                    <a16:creationId xmlns:a16="http://schemas.microsoft.com/office/drawing/2014/main" id="{3227ABC3-B012-C747-BD3D-F450FBF094E9}"/>
                  </a:ext>
                </a:extLst>
              </p:cNvPr>
              <p:cNvSpPr>
                <a:spLocks noChangeArrowheads="1"/>
              </p:cNvSpPr>
              <p:nvPr/>
            </p:nvSpPr>
            <p:spPr bwMode="auto">
              <a:xfrm>
                <a:off x="1636659" y="183316"/>
                <a:ext cx="1597376" cy="3168757"/>
              </a:xfrm>
              <a:prstGeom prst="rect">
                <a:avLst/>
              </a:prstGeom>
              <a:noFill/>
              <a:ln w="22225">
                <a:solidFill>
                  <a:srgbClr val="000090"/>
                </a:solidFill>
                <a:prstDash val="sysDash"/>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dirty="0"/>
              </a:p>
            </p:txBody>
          </p:sp>
          <p:pic>
            <p:nvPicPr>
              <p:cNvPr id="41" name="Picture 43">
                <a:extLst>
                  <a:ext uri="{FF2B5EF4-FFF2-40B4-BE49-F238E27FC236}">
                    <a16:creationId xmlns:a16="http://schemas.microsoft.com/office/drawing/2014/main" id="{59BA13CB-07BE-694A-91F7-B0920A13488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859241" y="230951"/>
                <a:ext cx="1089265" cy="368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34" name="Straight Connector 47">
              <a:extLst>
                <a:ext uri="{FF2B5EF4-FFF2-40B4-BE49-F238E27FC236}">
                  <a16:creationId xmlns:a16="http://schemas.microsoft.com/office/drawing/2014/main" id="{3923F7AD-F0C3-3243-8CD4-DDD92CA174B9}"/>
                </a:ext>
              </a:extLst>
            </p:cNvPr>
            <p:cNvCxnSpPr>
              <a:cxnSpLocks noChangeShapeType="1"/>
            </p:cNvCxnSpPr>
            <p:nvPr/>
          </p:nvCxnSpPr>
          <p:spPr bwMode="auto">
            <a:xfrm>
              <a:off x="2640118" y="2330738"/>
              <a:ext cx="0" cy="558315"/>
            </a:xfrm>
            <a:prstGeom prst="line">
              <a:avLst/>
            </a:prstGeom>
            <a:noFill/>
            <a:ln w="25400">
              <a:solidFill>
                <a:srgbClr val="00009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50">
              <a:extLst>
                <a:ext uri="{FF2B5EF4-FFF2-40B4-BE49-F238E27FC236}">
                  <a16:creationId xmlns:a16="http://schemas.microsoft.com/office/drawing/2014/main" id="{AB415A04-E5C0-364E-A75C-CCB02FD025F8}"/>
                </a:ext>
              </a:extLst>
            </p:cNvPr>
            <p:cNvCxnSpPr>
              <a:cxnSpLocks noChangeShapeType="1"/>
            </p:cNvCxnSpPr>
            <p:nvPr/>
          </p:nvCxnSpPr>
          <p:spPr bwMode="auto">
            <a:xfrm>
              <a:off x="3116195" y="3653236"/>
              <a:ext cx="1427164" cy="0"/>
            </a:xfrm>
            <a:prstGeom prst="line">
              <a:avLst/>
            </a:prstGeom>
            <a:noFill/>
            <a:ln w="25400">
              <a:solidFill>
                <a:srgbClr val="00009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56">
              <a:extLst>
                <a:ext uri="{FF2B5EF4-FFF2-40B4-BE49-F238E27FC236}">
                  <a16:creationId xmlns:a16="http://schemas.microsoft.com/office/drawing/2014/main" id="{86A658DD-FDA2-DF4A-9996-8E851F97C66D}"/>
                </a:ext>
              </a:extLst>
            </p:cNvPr>
            <p:cNvSpPr txBox="1">
              <a:spLocks noChangeArrowheads="1"/>
            </p:cNvSpPr>
            <p:nvPr/>
          </p:nvSpPr>
          <p:spPr bwMode="auto">
            <a:xfrm>
              <a:off x="3404194" y="3242589"/>
              <a:ext cx="1296976" cy="64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200" dirty="0"/>
                <a:t>copy of all Ethernet frames sent/received</a:t>
              </a:r>
            </a:p>
          </p:txBody>
        </p:sp>
        <p:cxnSp>
          <p:nvCxnSpPr>
            <p:cNvPr id="37" name="Straight Connector 64">
              <a:extLst>
                <a:ext uri="{FF2B5EF4-FFF2-40B4-BE49-F238E27FC236}">
                  <a16:creationId xmlns:a16="http://schemas.microsoft.com/office/drawing/2014/main" id="{3DD256F0-12B9-A44B-97FA-82075E575FA4}"/>
                </a:ext>
              </a:extLst>
            </p:cNvPr>
            <p:cNvCxnSpPr>
              <a:cxnSpLocks noChangeShapeType="1"/>
            </p:cNvCxnSpPr>
            <p:nvPr/>
          </p:nvCxnSpPr>
          <p:spPr bwMode="auto">
            <a:xfrm flipV="1">
              <a:off x="1775964" y="2640266"/>
              <a:ext cx="2108014" cy="1309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6" name="Group 48">
            <a:extLst>
              <a:ext uri="{FF2B5EF4-FFF2-40B4-BE49-F238E27FC236}">
                <a16:creationId xmlns:a16="http://schemas.microsoft.com/office/drawing/2014/main" id="{4F6ED1FB-59EB-454A-BFCC-AD2A53B22B9C}"/>
              </a:ext>
            </a:extLst>
          </p:cNvPr>
          <p:cNvGrpSpPr>
            <a:grpSpLocks/>
          </p:cNvGrpSpPr>
          <p:nvPr/>
        </p:nvGrpSpPr>
        <p:grpSpPr bwMode="auto">
          <a:xfrm>
            <a:off x="1570775" y="4459441"/>
            <a:ext cx="1562100" cy="1511300"/>
            <a:chOff x="-44" y="1473"/>
            <a:chExt cx="981" cy="1105"/>
          </a:xfrm>
        </p:grpSpPr>
        <p:pic>
          <p:nvPicPr>
            <p:cNvPr id="47" name="Picture 49" descr="desktop_computer_stylized_medium">
              <a:extLst>
                <a:ext uri="{FF2B5EF4-FFF2-40B4-BE49-F238E27FC236}">
                  <a16:creationId xmlns:a16="http://schemas.microsoft.com/office/drawing/2014/main" id="{F98D6AC3-8421-8142-ADC8-80BEF2E1F1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50">
              <a:extLst>
                <a:ext uri="{FF2B5EF4-FFF2-40B4-BE49-F238E27FC236}">
                  <a16:creationId xmlns:a16="http://schemas.microsoft.com/office/drawing/2014/main" id="{F3EE387E-1B3E-524C-8162-6AF4C9FBCEC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dirty="0"/>
            </a:p>
          </p:txBody>
        </p:sp>
      </p:grpSp>
    </p:spTree>
    <p:extLst>
      <p:ext uri="{BB962C8B-B14F-4D97-AF65-F5344CB8AC3E}">
        <p14:creationId xmlns:p14="http://schemas.microsoft.com/office/powerpoint/2010/main" val="28385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dissolv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dissolve">
                                      <p:cBhvr>
                                        <p:cTn id="1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3AD72523-4228-9C47-B195-4AAF96A160BD}"/>
              </a:ext>
            </a:extLst>
          </p:cNvPr>
          <p:cNvGrpSpPr/>
          <p:nvPr/>
        </p:nvGrpSpPr>
        <p:grpSpPr>
          <a:xfrm>
            <a:off x="3364430" y="1767623"/>
            <a:ext cx="1511352" cy="863670"/>
            <a:chOff x="7493876" y="2774731"/>
            <a:chExt cx="1481958" cy="894622"/>
          </a:xfrm>
        </p:grpSpPr>
        <p:sp>
          <p:nvSpPr>
            <p:cNvPr id="136" name="Freeform 135">
              <a:extLst>
                <a:ext uri="{FF2B5EF4-FFF2-40B4-BE49-F238E27FC236}">
                  <a16:creationId xmlns:a16="http://schemas.microsoft.com/office/drawing/2014/main" id="{9FB9E0EF-9063-B545-BC2B-062A0488CC7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7" name="Oval 136">
              <a:extLst>
                <a:ext uri="{FF2B5EF4-FFF2-40B4-BE49-F238E27FC236}">
                  <a16:creationId xmlns:a16="http://schemas.microsoft.com/office/drawing/2014/main" id="{B0BF60BF-9AF2-D948-8319-1FF102BC7D3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8" name="Group 137">
              <a:extLst>
                <a:ext uri="{FF2B5EF4-FFF2-40B4-BE49-F238E27FC236}">
                  <a16:creationId xmlns:a16="http://schemas.microsoft.com/office/drawing/2014/main" id="{B32B55C6-F759-234F-8CF0-5FB387F35BC4}"/>
                </a:ext>
              </a:extLst>
            </p:cNvPr>
            <p:cNvGrpSpPr/>
            <p:nvPr/>
          </p:nvGrpSpPr>
          <p:grpSpPr>
            <a:xfrm>
              <a:off x="7713663" y="2848339"/>
              <a:ext cx="1042107" cy="425543"/>
              <a:chOff x="7786941" y="2884917"/>
              <a:chExt cx="897649" cy="353919"/>
            </a:xfrm>
          </p:grpSpPr>
          <p:sp>
            <p:nvSpPr>
              <p:cNvPr id="139" name="Freeform 138">
                <a:extLst>
                  <a:ext uri="{FF2B5EF4-FFF2-40B4-BE49-F238E27FC236}">
                    <a16:creationId xmlns:a16="http://schemas.microsoft.com/office/drawing/2014/main" id="{B1153D6F-A3DF-7246-9629-9228753ADE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0" name="Freeform 139">
                <a:extLst>
                  <a:ext uri="{FF2B5EF4-FFF2-40B4-BE49-F238E27FC236}">
                    <a16:creationId xmlns:a16="http://schemas.microsoft.com/office/drawing/2014/main" id="{1C55D52C-AF37-4949-9428-203518D525C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1" name="Freeform 140">
                <a:extLst>
                  <a:ext uri="{FF2B5EF4-FFF2-40B4-BE49-F238E27FC236}">
                    <a16:creationId xmlns:a16="http://schemas.microsoft.com/office/drawing/2014/main" id="{58904F43-F0C7-374E-ADE8-8A024A66279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874597C3-FAA4-A147-A86C-C5108827045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sz="4400" dirty="0">
                <a:ea typeface="ＭＳ Ｐゴシック" panose="020B0600070205080204" pitchFamily="34" charset="-128"/>
              </a:rPr>
              <a:t>Packet delay: four sources</a:t>
            </a:r>
            <a:endParaRPr lang="en-US" sz="4400" dirty="0"/>
          </a:p>
        </p:txBody>
      </p:sp>
      <p:sp>
        <p:nvSpPr>
          <p:cNvPr id="77" name="Line 24">
            <a:extLst>
              <a:ext uri="{FF2B5EF4-FFF2-40B4-BE49-F238E27FC236}">
                <a16:creationId xmlns:a16="http://schemas.microsoft.com/office/drawing/2014/main" id="{79DB8C95-768E-854F-9CEA-5533DCECBE17}"/>
              </a:ext>
            </a:extLst>
          </p:cNvPr>
          <p:cNvSpPr>
            <a:spLocks noChangeShapeType="1"/>
          </p:cNvSpPr>
          <p:nvPr/>
        </p:nvSpPr>
        <p:spPr bwMode="auto">
          <a:xfrm>
            <a:off x="2621011" y="1783635"/>
            <a:ext cx="741403"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Rectangle 29">
            <a:extLst>
              <a:ext uri="{FF2B5EF4-FFF2-40B4-BE49-F238E27FC236}">
                <a16:creationId xmlns:a16="http://schemas.microsoft.com/office/drawing/2014/main" id="{9803C6B5-AE4A-F54B-86CB-D404B2A716C1}"/>
              </a:ext>
            </a:extLst>
          </p:cNvPr>
          <p:cNvSpPr>
            <a:spLocks noChangeArrowheads="1"/>
          </p:cNvSpPr>
          <p:nvPr/>
        </p:nvSpPr>
        <p:spPr bwMode="auto">
          <a:xfrm>
            <a:off x="5464378" y="2002710"/>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1" name="Rectangle 30">
            <a:extLst>
              <a:ext uri="{FF2B5EF4-FFF2-40B4-BE49-F238E27FC236}">
                <a16:creationId xmlns:a16="http://schemas.microsoft.com/office/drawing/2014/main" id="{2BFFBBBA-8F3E-7640-8D9F-E3A7047BB5BB}"/>
              </a:ext>
            </a:extLst>
          </p:cNvPr>
          <p:cNvSpPr>
            <a:spLocks noChangeArrowheads="1"/>
          </p:cNvSpPr>
          <p:nvPr/>
        </p:nvSpPr>
        <p:spPr bwMode="auto">
          <a:xfrm>
            <a:off x="4211773" y="2074148"/>
            <a:ext cx="147645"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2" name="Rectangle 31">
            <a:extLst>
              <a:ext uri="{FF2B5EF4-FFF2-40B4-BE49-F238E27FC236}">
                <a16:creationId xmlns:a16="http://schemas.microsoft.com/office/drawing/2014/main" id="{212ACD5F-D6C3-824B-9E9F-FCD292654FC1}"/>
              </a:ext>
            </a:extLst>
          </p:cNvPr>
          <p:cNvSpPr>
            <a:spLocks noChangeArrowheads="1"/>
          </p:cNvSpPr>
          <p:nvPr/>
        </p:nvSpPr>
        <p:spPr bwMode="auto">
          <a:xfrm>
            <a:off x="4373707" y="2074148"/>
            <a:ext cx="147645" cy="200025"/>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3" name="Line 35">
            <a:extLst>
              <a:ext uri="{FF2B5EF4-FFF2-40B4-BE49-F238E27FC236}">
                <a16:creationId xmlns:a16="http://schemas.microsoft.com/office/drawing/2014/main" id="{988CA620-4CC5-3D4B-81DA-0F82F93E3D34}"/>
              </a:ext>
            </a:extLst>
          </p:cNvPr>
          <p:cNvSpPr>
            <a:spLocks noChangeShapeType="1"/>
          </p:cNvSpPr>
          <p:nvPr/>
        </p:nvSpPr>
        <p:spPr bwMode="auto">
          <a:xfrm flipV="1">
            <a:off x="7042061" y="1833751"/>
            <a:ext cx="3667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Rectangle 38">
            <a:extLst>
              <a:ext uri="{FF2B5EF4-FFF2-40B4-BE49-F238E27FC236}">
                <a16:creationId xmlns:a16="http://schemas.microsoft.com/office/drawing/2014/main" id="{5F99C41D-D784-474B-94F5-AC46161751AD}"/>
              </a:ext>
            </a:extLst>
          </p:cNvPr>
          <p:cNvSpPr>
            <a:spLocks noChangeArrowheads="1"/>
          </p:cNvSpPr>
          <p:nvPr/>
        </p:nvSpPr>
        <p:spPr bwMode="auto">
          <a:xfrm>
            <a:off x="4502301" y="2012235"/>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5" name="Text Box 39">
            <a:extLst>
              <a:ext uri="{FF2B5EF4-FFF2-40B4-BE49-F238E27FC236}">
                <a16:creationId xmlns:a16="http://schemas.microsoft.com/office/drawing/2014/main" id="{4FBD0AA4-42C3-2B49-BDB1-0979DED2C5D6}"/>
              </a:ext>
            </a:extLst>
          </p:cNvPr>
          <p:cNvSpPr txBox="1">
            <a:spLocks noChangeArrowheads="1"/>
          </p:cNvSpPr>
          <p:nvPr/>
        </p:nvSpPr>
        <p:spPr bwMode="auto">
          <a:xfrm>
            <a:off x="5370720" y="1587878"/>
            <a:ext cx="1700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propagation</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86" name="Line 40">
            <a:extLst>
              <a:ext uri="{FF2B5EF4-FFF2-40B4-BE49-F238E27FC236}">
                <a16:creationId xmlns:a16="http://schemas.microsoft.com/office/drawing/2014/main" id="{7B62D1A5-A310-5848-8995-E8F4780C47C7}"/>
              </a:ext>
            </a:extLst>
          </p:cNvPr>
          <p:cNvSpPr>
            <a:spLocks noChangeShapeType="1"/>
          </p:cNvSpPr>
          <p:nvPr/>
        </p:nvSpPr>
        <p:spPr bwMode="auto">
          <a:xfrm rot="10800000">
            <a:off x="5073803" y="1831109"/>
            <a:ext cx="31910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Text Box 43">
            <a:extLst>
              <a:ext uri="{FF2B5EF4-FFF2-40B4-BE49-F238E27FC236}">
                <a16:creationId xmlns:a16="http://schemas.microsoft.com/office/drawing/2014/main" id="{867387BA-39EC-9E4E-8BB0-480BC4423626}"/>
              </a:ext>
            </a:extLst>
          </p:cNvPr>
          <p:cNvSpPr txBox="1">
            <a:spLocks noChangeArrowheads="1"/>
          </p:cNvSpPr>
          <p:nvPr/>
        </p:nvSpPr>
        <p:spPr bwMode="auto">
          <a:xfrm>
            <a:off x="3016098" y="2729785"/>
            <a:ext cx="1511824" cy="6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nodal</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processing</a:t>
            </a:r>
          </a:p>
        </p:txBody>
      </p:sp>
      <p:sp>
        <p:nvSpPr>
          <p:cNvPr id="88" name="Line 44">
            <a:extLst>
              <a:ext uri="{FF2B5EF4-FFF2-40B4-BE49-F238E27FC236}">
                <a16:creationId xmlns:a16="http://schemas.microsoft.com/office/drawing/2014/main" id="{CDB7B374-4A7A-E246-8D88-69216785D71E}"/>
              </a:ext>
            </a:extLst>
          </p:cNvPr>
          <p:cNvSpPr>
            <a:spLocks noChangeShapeType="1"/>
          </p:cNvSpPr>
          <p:nvPr/>
        </p:nvSpPr>
        <p:spPr bwMode="auto">
          <a:xfrm rot="10800000">
            <a:off x="3363541" y="2729991"/>
            <a:ext cx="8334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45">
            <a:extLst>
              <a:ext uri="{FF2B5EF4-FFF2-40B4-BE49-F238E27FC236}">
                <a16:creationId xmlns:a16="http://schemas.microsoft.com/office/drawing/2014/main" id="{EDEDB796-E60B-E245-AAE8-8E7D4AD0954B}"/>
              </a:ext>
            </a:extLst>
          </p:cNvPr>
          <p:cNvSpPr>
            <a:spLocks noChangeShapeType="1"/>
          </p:cNvSpPr>
          <p:nvPr/>
        </p:nvSpPr>
        <p:spPr bwMode="auto">
          <a:xfrm rot="10800000" flipV="1">
            <a:off x="4187959" y="2536110"/>
            <a:ext cx="3857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Text Box 46">
            <a:extLst>
              <a:ext uri="{FF2B5EF4-FFF2-40B4-BE49-F238E27FC236}">
                <a16:creationId xmlns:a16="http://schemas.microsoft.com/office/drawing/2014/main" id="{EED5545D-BA61-2046-A423-41F4F0BCD65B}"/>
              </a:ext>
            </a:extLst>
          </p:cNvPr>
          <p:cNvSpPr txBox="1">
            <a:spLocks noChangeArrowheads="1"/>
          </p:cNvSpPr>
          <p:nvPr/>
        </p:nvSpPr>
        <p:spPr bwMode="auto">
          <a:xfrm>
            <a:off x="4595969" y="2957464"/>
            <a:ext cx="13548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queueing</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91" name="Line 47">
            <a:extLst>
              <a:ext uri="{FF2B5EF4-FFF2-40B4-BE49-F238E27FC236}">
                <a16:creationId xmlns:a16="http://schemas.microsoft.com/office/drawing/2014/main" id="{ACC9FCD3-B95B-4D4B-87FC-A93C4585FCF2}"/>
              </a:ext>
            </a:extLst>
          </p:cNvPr>
          <p:cNvSpPr>
            <a:spLocks noChangeShapeType="1"/>
          </p:cNvSpPr>
          <p:nvPr/>
        </p:nvSpPr>
        <p:spPr bwMode="auto">
          <a:xfrm rot="10800000">
            <a:off x="4349892" y="2536110"/>
            <a:ext cx="595346" cy="552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Rectangle 3">
            <a:extLst>
              <a:ext uri="{FF2B5EF4-FFF2-40B4-BE49-F238E27FC236}">
                <a16:creationId xmlns:a16="http://schemas.microsoft.com/office/drawing/2014/main" id="{2521317A-C1CF-B84E-8D60-CC1E8C06357E}"/>
              </a:ext>
            </a:extLst>
          </p:cNvPr>
          <p:cNvSpPr>
            <a:spLocks noChangeArrowheads="1"/>
          </p:cNvSpPr>
          <p:nvPr/>
        </p:nvSpPr>
        <p:spPr bwMode="auto">
          <a:xfrm>
            <a:off x="1743075" y="3585728"/>
            <a:ext cx="6175328" cy="554037"/>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marL="285750" indent="-28575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85750" marR="0" lvl="0" indent="-285750" algn="l" defTabSz="914400" rtl="0" eaLnBrk="1" fontAlgn="auto" latinLnBrk="0" hangingPunct="1">
              <a:lnSpc>
                <a:spcPct val="85000"/>
              </a:lnSpc>
              <a:spcBef>
                <a:spcPct val="20000"/>
              </a:spcBef>
              <a:spcAft>
                <a:spcPts val="0"/>
              </a:spcAft>
              <a:buClr>
                <a:srgbClr val="000099"/>
              </a:buClr>
              <a:buSzPct val="75000"/>
              <a:buFont typeface="Wingdings" pitchFamily="2" charset="2"/>
              <a:buNone/>
              <a:tabLst/>
              <a:defRPr/>
            </a:pP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nodal</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proc</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queue</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trans</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prop</a:t>
            </a:r>
            <a:endPar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93" name="Line 25">
            <a:extLst>
              <a:ext uri="{FF2B5EF4-FFF2-40B4-BE49-F238E27FC236}">
                <a16:creationId xmlns:a16="http://schemas.microsoft.com/office/drawing/2014/main" id="{F5D3A1C5-3798-AA4A-9717-BC9CD2814C06}"/>
              </a:ext>
            </a:extLst>
          </p:cNvPr>
          <p:cNvSpPr>
            <a:spLocks noChangeShapeType="1"/>
          </p:cNvSpPr>
          <p:nvPr/>
        </p:nvSpPr>
        <p:spPr bwMode="auto">
          <a:xfrm flipV="1">
            <a:off x="2619131" y="2323384"/>
            <a:ext cx="735346" cy="5499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Rectangle 32">
            <a:extLst>
              <a:ext uri="{FF2B5EF4-FFF2-40B4-BE49-F238E27FC236}">
                <a16:creationId xmlns:a16="http://schemas.microsoft.com/office/drawing/2014/main" id="{499B4666-F248-7346-9FEA-7936F1E56AE7}"/>
              </a:ext>
            </a:extLst>
          </p:cNvPr>
          <p:cNvSpPr>
            <a:spLocks noChangeArrowheads="1"/>
          </p:cNvSpPr>
          <p:nvPr/>
        </p:nvSpPr>
        <p:spPr bwMode="auto">
          <a:xfrm>
            <a:off x="3159202" y="1974135"/>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95" name="Line 33">
            <a:extLst>
              <a:ext uri="{FF2B5EF4-FFF2-40B4-BE49-F238E27FC236}">
                <a16:creationId xmlns:a16="http://schemas.microsoft.com/office/drawing/2014/main" id="{468D7A2B-9164-6E4A-96CE-D29F3704091E}"/>
              </a:ext>
            </a:extLst>
          </p:cNvPr>
          <p:cNvSpPr>
            <a:spLocks noChangeShapeType="1"/>
          </p:cNvSpPr>
          <p:nvPr/>
        </p:nvSpPr>
        <p:spPr bwMode="auto">
          <a:xfrm>
            <a:off x="3109988" y="1910635"/>
            <a:ext cx="21114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Text Box 36">
            <a:extLst>
              <a:ext uri="{FF2B5EF4-FFF2-40B4-BE49-F238E27FC236}">
                <a16:creationId xmlns:a16="http://schemas.microsoft.com/office/drawing/2014/main" id="{3AB8F241-2337-4244-89DF-4C80D59B3367}"/>
              </a:ext>
            </a:extLst>
          </p:cNvPr>
          <p:cNvSpPr txBox="1">
            <a:spLocks noChangeArrowheads="1"/>
          </p:cNvSpPr>
          <p:nvPr/>
        </p:nvSpPr>
        <p:spPr bwMode="auto">
          <a:xfrm>
            <a:off x="1816815" y="1467723"/>
            <a:ext cx="3930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a:t>
            </a:r>
          </a:p>
        </p:txBody>
      </p:sp>
      <p:sp>
        <p:nvSpPr>
          <p:cNvPr id="97" name="Text Box 37">
            <a:extLst>
              <a:ext uri="{FF2B5EF4-FFF2-40B4-BE49-F238E27FC236}">
                <a16:creationId xmlns:a16="http://schemas.microsoft.com/office/drawing/2014/main" id="{68CF5C6F-336B-3C4A-90BF-D34A028745C5}"/>
              </a:ext>
            </a:extLst>
          </p:cNvPr>
          <p:cNvSpPr txBox="1">
            <a:spLocks noChangeArrowheads="1"/>
          </p:cNvSpPr>
          <p:nvPr/>
        </p:nvSpPr>
        <p:spPr bwMode="auto">
          <a:xfrm>
            <a:off x="1845558" y="2420223"/>
            <a:ext cx="3802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t>
            </a:r>
          </a:p>
        </p:txBody>
      </p:sp>
      <p:grpSp>
        <p:nvGrpSpPr>
          <p:cNvPr id="98" name="Group 66">
            <a:extLst>
              <a:ext uri="{FF2B5EF4-FFF2-40B4-BE49-F238E27FC236}">
                <a16:creationId xmlns:a16="http://schemas.microsoft.com/office/drawing/2014/main" id="{7A33E76B-0B7D-BD4C-95A3-F5F9B6632736}"/>
              </a:ext>
            </a:extLst>
          </p:cNvPr>
          <p:cNvGrpSpPr>
            <a:grpSpLocks/>
          </p:cNvGrpSpPr>
          <p:nvPr/>
        </p:nvGrpSpPr>
        <p:grpSpPr bwMode="auto">
          <a:xfrm>
            <a:off x="1923392" y="1467723"/>
            <a:ext cx="779505" cy="679450"/>
            <a:chOff x="-44" y="1473"/>
            <a:chExt cx="981" cy="1105"/>
          </a:xfrm>
        </p:grpSpPr>
        <p:pic>
          <p:nvPicPr>
            <p:cNvPr id="116" name="Picture 67" descr="desktop_computer_stylized_medium">
              <a:extLst>
                <a:ext uri="{FF2B5EF4-FFF2-40B4-BE49-F238E27FC236}">
                  <a16:creationId xmlns:a16="http://schemas.microsoft.com/office/drawing/2014/main" id="{388E3E99-7752-0140-B682-2CFDCCFDA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 name="Freeform 68">
              <a:extLst>
                <a:ext uri="{FF2B5EF4-FFF2-40B4-BE49-F238E27FC236}">
                  <a16:creationId xmlns:a16="http://schemas.microsoft.com/office/drawing/2014/main" id="{C233087D-1E28-874B-99E3-90A56E5DA77B}"/>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9" name="Group 69">
            <a:extLst>
              <a:ext uri="{FF2B5EF4-FFF2-40B4-BE49-F238E27FC236}">
                <a16:creationId xmlns:a16="http://schemas.microsoft.com/office/drawing/2014/main" id="{53B22ADC-2C36-5141-AAAC-31B53FC8C1F4}"/>
              </a:ext>
            </a:extLst>
          </p:cNvPr>
          <p:cNvGrpSpPr>
            <a:grpSpLocks/>
          </p:cNvGrpSpPr>
          <p:nvPr/>
        </p:nvGrpSpPr>
        <p:grpSpPr bwMode="auto">
          <a:xfrm>
            <a:off x="1914200" y="2474691"/>
            <a:ext cx="779506" cy="679450"/>
            <a:chOff x="-44" y="1473"/>
            <a:chExt cx="981" cy="1105"/>
          </a:xfrm>
        </p:grpSpPr>
        <p:pic>
          <p:nvPicPr>
            <p:cNvPr id="114" name="Picture 70" descr="desktop_computer_stylized_medium">
              <a:extLst>
                <a:ext uri="{FF2B5EF4-FFF2-40B4-BE49-F238E27FC236}">
                  <a16:creationId xmlns:a16="http://schemas.microsoft.com/office/drawing/2014/main" id="{DA4C023E-F595-544A-9929-08480475A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Freeform 71">
              <a:extLst>
                <a:ext uri="{FF2B5EF4-FFF2-40B4-BE49-F238E27FC236}">
                  <a16:creationId xmlns:a16="http://schemas.microsoft.com/office/drawing/2014/main" id="{BD3780DD-1306-2540-89B8-0A42DEECFC61}"/>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0" name="Text Box 41">
            <a:extLst>
              <a:ext uri="{FF2B5EF4-FFF2-40B4-BE49-F238E27FC236}">
                <a16:creationId xmlns:a16="http://schemas.microsoft.com/office/drawing/2014/main" id="{488CD73E-ECC7-E842-9578-1478C5F11784}"/>
              </a:ext>
            </a:extLst>
          </p:cNvPr>
          <p:cNvSpPr txBox="1">
            <a:spLocks noChangeArrowheads="1"/>
          </p:cNvSpPr>
          <p:nvPr/>
        </p:nvSpPr>
        <p:spPr bwMode="auto">
          <a:xfrm>
            <a:off x="2833286" y="1145961"/>
            <a:ext cx="17685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transmission</a:t>
            </a:r>
          </a:p>
        </p:txBody>
      </p:sp>
      <p:sp>
        <p:nvSpPr>
          <p:cNvPr id="101" name="Line 42">
            <a:extLst>
              <a:ext uri="{FF2B5EF4-FFF2-40B4-BE49-F238E27FC236}">
                <a16:creationId xmlns:a16="http://schemas.microsoft.com/office/drawing/2014/main" id="{B22F26F3-A41E-8848-BDA7-FE528ACF22F9}"/>
              </a:ext>
            </a:extLst>
          </p:cNvPr>
          <p:cNvSpPr>
            <a:spLocks noChangeShapeType="1"/>
          </p:cNvSpPr>
          <p:nvPr/>
        </p:nvSpPr>
        <p:spPr bwMode="auto">
          <a:xfrm rot="10800000" flipH="1" flipV="1">
            <a:off x="4038725" y="1443910"/>
            <a:ext cx="528667"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Rectangle 31">
            <a:extLst>
              <a:ext uri="{FF2B5EF4-FFF2-40B4-BE49-F238E27FC236}">
                <a16:creationId xmlns:a16="http://schemas.microsoft.com/office/drawing/2014/main" id="{9C43DB7F-CC6C-3D47-AEBE-0F3B6F7415AB}"/>
              </a:ext>
            </a:extLst>
          </p:cNvPr>
          <p:cNvSpPr>
            <a:spLocks noChangeArrowheads="1"/>
          </p:cNvSpPr>
          <p:nvPr/>
        </p:nvSpPr>
        <p:spPr bwMode="auto">
          <a:xfrm>
            <a:off x="2722441" y="2630267"/>
            <a:ext cx="139773" cy="185197"/>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4" name="Line 33">
            <a:extLst>
              <a:ext uri="{FF2B5EF4-FFF2-40B4-BE49-F238E27FC236}">
                <a16:creationId xmlns:a16="http://schemas.microsoft.com/office/drawing/2014/main" id="{1420A34E-BA5D-D248-8FAC-DCC28151FB9C}"/>
              </a:ext>
            </a:extLst>
          </p:cNvPr>
          <p:cNvSpPr>
            <a:spLocks noChangeShapeType="1"/>
          </p:cNvSpPr>
          <p:nvPr/>
        </p:nvSpPr>
        <p:spPr bwMode="auto">
          <a:xfrm flipV="1">
            <a:off x="2897771" y="2599885"/>
            <a:ext cx="219680" cy="1619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E0E58503-FA9B-1542-A0D6-E85B92D1E5BA}"/>
              </a:ext>
            </a:extLst>
          </p:cNvPr>
          <p:cNvCxnSpPr/>
          <p:nvPr/>
        </p:nvCxnSpPr>
        <p:spPr>
          <a:xfrm>
            <a:off x="4880582" y="2238559"/>
            <a:ext cx="3388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E49D3C3B-F6BB-8747-AE74-C4B438FB99F4}"/>
              </a:ext>
            </a:extLst>
          </p:cNvPr>
          <p:cNvGrpSpPr/>
          <p:nvPr/>
        </p:nvGrpSpPr>
        <p:grpSpPr>
          <a:xfrm>
            <a:off x="7991017" y="1778258"/>
            <a:ext cx="1511352" cy="863670"/>
            <a:chOff x="7493876" y="2774731"/>
            <a:chExt cx="1481958" cy="894622"/>
          </a:xfrm>
        </p:grpSpPr>
        <p:sp>
          <p:nvSpPr>
            <p:cNvPr id="128" name="Freeform 127">
              <a:extLst>
                <a:ext uri="{FF2B5EF4-FFF2-40B4-BE49-F238E27FC236}">
                  <a16:creationId xmlns:a16="http://schemas.microsoft.com/office/drawing/2014/main" id="{5D7E8999-C7DA-4C41-AF40-118E0151474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9" name="Oval 128">
              <a:extLst>
                <a:ext uri="{FF2B5EF4-FFF2-40B4-BE49-F238E27FC236}">
                  <a16:creationId xmlns:a16="http://schemas.microsoft.com/office/drawing/2014/main" id="{21FE0DA3-6E20-DC4B-8111-DD2816780A5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0" name="Group 129">
              <a:extLst>
                <a:ext uri="{FF2B5EF4-FFF2-40B4-BE49-F238E27FC236}">
                  <a16:creationId xmlns:a16="http://schemas.microsoft.com/office/drawing/2014/main" id="{227FD192-76B7-BB4E-8D74-8B6F33DBA7D5}"/>
                </a:ext>
              </a:extLst>
            </p:cNvPr>
            <p:cNvGrpSpPr/>
            <p:nvPr/>
          </p:nvGrpSpPr>
          <p:grpSpPr>
            <a:xfrm>
              <a:off x="7713663" y="2848339"/>
              <a:ext cx="1042107" cy="425543"/>
              <a:chOff x="7786941" y="2884917"/>
              <a:chExt cx="897649" cy="353919"/>
            </a:xfrm>
          </p:grpSpPr>
          <p:sp>
            <p:nvSpPr>
              <p:cNvPr id="131" name="Freeform 130">
                <a:extLst>
                  <a:ext uri="{FF2B5EF4-FFF2-40B4-BE49-F238E27FC236}">
                    <a16:creationId xmlns:a16="http://schemas.microsoft.com/office/drawing/2014/main" id="{130CC598-6AE0-744A-9CEF-611CD26990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2" name="Freeform 131">
                <a:extLst>
                  <a:ext uri="{FF2B5EF4-FFF2-40B4-BE49-F238E27FC236}">
                    <a16:creationId xmlns:a16="http://schemas.microsoft.com/office/drawing/2014/main" id="{F0B09B4D-82A4-6D4A-B104-F100560C449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Freeform 132">
                <a:extLst>
                  <a:ext uri="{FF2B5EF4-FFF2-40B4-BE49-F238E27FC236}">
                    <a16:creationId xmlns:a16="http://schemas.microsoft.com/office/drawing/2014/main" id="{7CB1C4B0-5780-D24E-8D85-35BA5CE4255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A78B6DE2-15CA-DC49-A0BD-10E78562E1D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2" name="Rectangle 3">
            <a:extLst>
              <a:ext uri="{FF2B5EF4-FFF2-40B4-BE49-F238E27FC236}">
                <a16:creationId xmlns:a16="http://schemas.microsoft.com/office/drawing/2014/main" id="{A295C9C7-DA39-ED42-847F-83EE93D04F56}"/>
              </a:ext>
            </a:extLst>
          </p:cNvPr>
          <p:cNvSpPr>
            <a:spLocks noChangeArrowheads="1"/>
          </p:cNvSpPr>
          <p:nvPr/>
        </p:nvSpPr>
        <p:spPr bwMode="auto">
          <a:xfrm>
            <a:off x="1231746" y="4297060"/>
            <a:ext cx="4380277" cy="2078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marR="0" lvl="0" indent="-342900" algn="l" defTabSz="914400" rtl="0" eaLnBrk="1" fontAlgn="auto" latinLnBrk="0" hangingPunct="1">
              <a:lnSpc>
                <a:spcPct val="90000"/>
              </a:lnSpc>
              <a:spcBef>
                <a:spcPts val="600"/>
              </a:spcBef>
              <a:spcAft>
                <a:spcPts val="0"/>
              </a:spcAft>
              <a:buClr>
                <a:srgbClr val="000099"/>
              </a:buClr>
              <a:buSzPct val="65000"/>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8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trans</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transmission delay:</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L</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packet length (bits) </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R</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link </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transmission rate (bps)</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400" b="0" i="1"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trans</a:t>
            </a:r>
            <a:r>
              <a:rPr kumimoji="0" lang="en-US" sz="24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L/R</a:t>
            </a:r>
          </a:p>
        </p:txBody>
      </p:sp>
      <p:sp>
        <p:nvSpPr>
          <p:cNvPr id="53" name="Rectangle 4">
            <a:extLst>
              <a:ext uri="{FF2B5EF4-FFF2-40B4-BE49-F238E27FC236}">
                <a16:creationId xmlns:a16="http://schemas.microsoft.com/office/drawing/2014/main" id="{4367B5FB-6961-314F-9C99-C943E30E405F}"/>
              </a:ext>
            </a:extLst>
          </p:cNvPr>
          <p:cNvSpPr>
            <a:spLocks noChangeArrowheads="1"/>
          </p:cNvSpPr>
          <p:nvPr/>
        </p:nvSpPr>
        <p:spPr bwMode="auto">
          <a:xfrm>
            <a:off x="6527008" y="4304008"/>
            <a:ext cx="5147743" cy="2190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8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prop</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propagation delay:</a:t>
            </a:r>
            <a:endParaRPr kumimoji="0" lang="en-US" sz="1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endParaRP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d</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length of physical link</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s</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propagation speed (~2x10</a:t>
            </a:r>
            <a:r>
              <a:rPr kumimoji="0" lang="en-US" sz="2400" b="0" i="0" u="none" strike="noStrike" kern="1200" cap="none" spc="0" normalizeH="0" baseline="30000" noProof="0" dirty="0">
                <a:ln>
                  <a:noFill/>
                </a:ln>
                <a:solidFill>
                  <a:srgbClr val="000000"/>
                </a:solidFill>
                <a:effectLst/>
                <a:uLnTx/>
                <a:uFillTx/>
                <a:latin typeface="Calibri" panose="020F0502020204030204"/>
                <a:ea typeface="ＭＳ Ｐゴシック" charset="0"/>
                <a:cs typeface="ＭＳ Ｐゴシック" charset="0"/>
              </a:rPr>
              <a:t>8</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m/sec)</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4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prop</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 </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d</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s</a:t>
            </a:r>
          </a:p>
        </p:txBody>
      </p:sp>
      <p:grpSp>
        <p:nvGrpSpPr>
          <p:cNvPr id="9" name="Group 8">
            <a:extLst>
              <a:ext uri="{FF2B5EF4-FFF2-40B4-BE49-F238E27FC236}">
                <a16:creationId xmlns:a16="http://schemas.microsoft.com/office/drawing/2014/main" id="{E7DB7FA8-F9A7-FB4D-B8FF-0FBB7086AF05}"/>
              </a:ext>
            </a:extLst>
          </p:cNvPr>
          <p:cNvGrpSpPr/>
          <p:nvPr/>
        </p:nvGrpSpPr>
        <p:grpSpPr>
          <a:xfrm>
            <a:off x="1211117" y="5494308"/>
            <a:ext cx="7076415" cy="1127327"/>
            <a:chOff x="1211117" y="5568048"/>
            <a:chExt cx="7076415" cy="1127327"/>
          </a:xfrm>
        </p:grpSpPr>
        <p:sp>
          <p:nvSpPr>
            <p:cNvPr id="55" name="Text Box 62">
              <a:extLst>
                <a:ext uri="{FF2B5EF4-FFF2-40B4-BE49-F238E27FC236}">
                  <a16:creationId xmlns:a16="http://schemas.microsoft.com/office/drawing/2014/main" id="{D2984E3F-88C6-FF46-A32F-B96D5A684CE9}"/>
                </a:ext>
              </a:extLst>
            </p:cNvPr>
            <p:cNvSpPr txBox="1">
              <a:spLocks noChangeArrowheads="1"/>
            </p:cNvSpPr>
            <p:nvPr/>
          </p:nvSpPr>
          <p:spPr bwMode="auto">
            <a:xfrm>
              <a:off x="3836662" y="5864378"/>
              <a:ext cx="210522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d</a:t>
              </a:r>
              <a:r>
                <a:rPr kumimoji="0" lang="en-US" altLang="en-US" sz="2400" b="0" i="0" u="none" strike="noStrike" kern="1200" cap="none" spc="0" normalizeH="0" baseline="-25000" noProof="0" dirty="0">
                  <a:ln>
                    <a:noFill/>
                  </a:ln>
                  <a:solidFill>
                    <a:srgbClr val="C00000"/>
                  </a:solidFill>
                  <a:effectLst/>
                  <a:uLnTx/>
                  <a:uFillTx/>
                  <a:latin typeface="Calibri" panose="020F0502020204030204"/>
                  <a:ea typeface="ＭＳ Ｐゴシック" panose="020B0600070205080204" pitchFamily="34" charset="-128"/>
                  <a:cs typeface="+mn-cs"/>
                </a:rPr>
                <a:t>trans</a:t>
              </a:r>
              <a:r>
                <a:rPr kumimoji="0" lang="en-US" altLang="en-US" sz="2000" b="0" i="0" u="none" strike="noStrike" kern="1200" cap="none" spc="0" normalizeH="0" baseline="-25000" noProof="0" dirty="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and </a:t>
              </a:r>
              <a:r>
                <a:rPr kumimoji="0" lang="en-US" altLang="en-US" sz="24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d</a:t>
              </a:r>
              <a:r>
                <a:rPr kumimoji="0" lang="en-US" altLang="en-US" sz="2400" b="0" i="0" u="none" strike="noStrike" kern="1200" cap="none" spc="0" normalizeH="0" baseline="-25000" noProof="0" dirty="0">
                  <a:ln>
                    <a:noFill/>
                  </a:ln>
                  <a:solidFill>
                    <a:srgbClr val="C00000"/>
                  </a:solidFill>
                  <a:effectLst/>
                  <a:uLnTx/>
                  <a:uFillTx/>
                  <a:latin typeface="Calibri" panose="020F0502020204030204"/>
                  <a:ea typeface="ＭＳ Ｐゴシック" panose="020B0600070205080204" pitchFamily="34" charset="-128"/>
                  <a:cs typeface="+mn-cs"/>
                </a:rPr>
                <a:t>prop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very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different</a:t>
              </a:r>
            </a:p>
          </p:txBody>
        </p:sp>
        <p:sp>
          <p:nvSpPr>
            <p:cNvPr id="3" name="Oval 2">
              <a:extLst>
                <a:ext uri="{FF2B5EF4-FFF2-40B4-BE49-F238E27FC236}">
                  <a16:creationId xmlns:a16="http://schemas.microsoft.com/office/drawing/2014/main" id="{59F10034-6D54-554A-832D-40D2FC72B086}"/>
                </a:ext>
              </a:extLst>
            </p:cNvPr>
            <p:cNvSpPr/>
            <p:nvPr/>
          </p:nvSpPr>
          <p:spPr>
            <a:xfrm>
              <a:off x="1211117" y="5568048"/>
              <a:ext cx="1869375" cy="5006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10899A13-D659-FD40-BB86-F6944FFF8700}"/>
                </a:ext>
              </a:extLst>
            </p:cNvPr>
            <p:cNvSpPr/>
            <p:nvPr/>
          </p:nvSpPr>
          <p:spPr>
            <a:xfrm>
              <a:off x="6418157" y="5570209"/>
              <a:ext cx="1869375" cy="5006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B4BA02AB-689E-8049-956E-12333C1B2FBE}"/>
                </a:ext>
              </a:extLst>
            </p:cNvPr>
            <p:cNvCxnSpPr>
              <a:stCxn id="63" idx="2"/>
            </p:cNvCxnSpPr>
            <p:nvPr/>
          </p:nvCxnSpPr>
          <p:spPr>
            <a:xfrm flipH="1">
              <a:off x="5392908" y="5820526"/>
              <a:ext cx="1025249" cy="248156"/>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590E35C-F605-954E-9F43-19D0575FECCD}"/>
                </a:ext>
              </a:extLst>
            </p:cNvPr>
            <p:cNvCxnSpPr>
              <a:cxnSpLocks/>
            </p:cNvCxnSpPr>
            <p:nvPr/>
          </p:nvCxnSpPr>
          <p:spPr>
            <a:xfrm>
              <a:off x="3097924" y="5820526"/>
              <a:ext cx="940801" cy="248156"/>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7" name="Slide Number Placeholder 5">
            <a:extLst>
              <a:ext uri="{FF2B5EF4-FFF2-40B4-BE49-F238E27FC236}">
                <a16:creationId xmlns:a16="http://schemas.microsoft.com/office/drawing/2014/main" id="{520C29B2-BF21-FD46-BEE5-C6688F240217}"/>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5</a:t>
            </a:fld>
            <a:endParaRPr lang="en-US" dirty="0"/>
          </a:p>
        </p:txBody>
      </p:sp>
      <p:sp>
        <p:nvSpPr>
          <p:cNvPr id="6" name="TextBox 5">
            <a:extLst>
              <a:ext uri="{FF2B5EF4-FFF2-40B4-BE49-F238E27FC236}">
                <a16:creationId xmlns:a16="http://schemas.microsoft.com/office/drawing/2014/main" id="{6C2564D3-E237-C1B9-0664-DE02D7F1F881}"/>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5805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dissolv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sz="4400" dirty="0">
                <a:ea typeface="ＭＳ Ｐゴシック" panose="020B0600070205080204" pitchFamily="34" charset="-128"/>
              </a:rPr>
              <a:t>Caravan analogy</a:t>
            </a:r>
            <a:endParaRPr lang="en-US" sz="4400" dirty="0"/>
          </a:p>
        </p:txBody>
      </p:sp>
      <p:sp>
        <p:nvSpPr>
          <p:cNvPr id="59" name="Rectangle 3">
            <a:extLst>
              <a:ext uri="{FF2B5EF4-FFF2-40B4-BE49-F238E27FC236}">
                <a16:creationId xmlns:a16="http://schemas.microsoft.com/office/drawing/2014/main" id="{41B12F5C-6331-1347-85AF-E2E9F4F4F811}"/>
              </a:ext>
            </a:extLst>
          </p:cNvPr>
          <p:cNvSpPr txBox="1">
            <a:spLocks noChangeArrowheads="1"/>
          </p:cNvSpPr>
          <p:nvPr/>
        </p:nvSpPr>
        <p:spPr>
          <a:xfrm>
            <a:off x="929148" y="2992271"/>
            <a:ext cx="5377170" cy="33178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car ~ bit; caravan ~ packet; toll service ~ link transmission</a:t>
            </a:r>
          </a:p>
          <a:p>
            <a:pPr marL="28733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toll booth takes 12 sec to service car (bit transmission time)</a:t>
            </a:r>
          </a:p>
          <a:p>
            <a:pPr marL="28733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propagate” at  100 km/hr</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28733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 </a:t>
            </a:r>
            <a:r>
              <a:rPr kumimoji="0" lang="en-GB"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How long until all caravans (packets) arrive at 2nd toll booth</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28733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60" name="Rectangle 4">
            <a:extLst>
              <a:ext uri="{FF2B5EF4-FFF2-40B4-BE49-F238E27FC236}">
                <a16:creationId xmlns:a16="http://schemas.microsoft.com/office/drawing/2014/main" id="{761B03B4-E470-8748-91D1-0F853F7B927D}"/>
              </a:ext>
            </a:extLst>
          </p:cNvPr>
          <p:cNvSpPr txBox="1">
            <a:spLocks noChangeArrowheads="1"/>
          </p:cNvSpPr>
          <p:nvPr/>
        </p:nvSpPr>
        <p:spPr>
          <a:xfrm>
            <a:off x="6776218" y="3006559"/>
            <a:ext cx="4875008" cy="3365500"/>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 to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push” entire caravan through toll booth onto highway = 12*10 = 120 sec</a:t>
            </a:r>
          </a:p>
          <a:p>
            <a:pPr marL="28733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 for last car to propagate from 1st to 2nd toll both: 100km/(100km/hr) = 1 hr</a:t>
            </a:r>
          </a:p>
          <a:p>
            <a:pPr marL="28733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 62 minutes</a:t>
            </a:r>
          </a:p>
        </p:txBody>
      </p:sp>
      <p:sp>
        <p:nvSpPr>
          <p:cNvPr id="119" name="Text Box 45">
            <a:extLst>
              <a:ext uri="{FF2B5EF4-FFF2-40B4-BE49-F238E27FC236}">
                <a16:creationId xmlns:a16="http://schemas.microsoft.com/office/drawing/2014/main" id="{A5BF8F48-588A-9542-B2DC-B2F53BE28C54}"/>
              </a:ext>
            </a:extLst>
          </p:cNvPr>
          <p:cNvSpPr txBox="1">
            <a:spLocks noChangeArrowheads="1"/>
          </p:cNvSpPr>
          <p:nvPr/>
        </p:nvSpPr>
        <p:spPr bwMode="auto">
          <a:xfrm>
            <a:off x="6396831" y="2031427"/>
            <a:ext cx="2127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toll booth 2</a:t>
            </a:r>
          </a:p>
        </p:txBody>
      </p:sp>
      <p:sp>
        <p:nvSpPr>
          <p:cNvPr id="113" name="Text Box 48">
            <a:extLst>
              <a:ext uri="{FF2B5EF4-FFF2-40B4-BE49-F238E27FC236}">
                <a16:creationId xmlns:a16="http://schemas.microsoft.com/office/drawing/2014/main" id="{538D52FE-8983-DE48-A549-A9D77BEDF1ED}"/>
              </a:ext>
            </a:extLst>
          </p:cNvPr>
          <p:cNvSpPr txBox="1">
            <a:spLocks noChangeArrowheads="1"/>
          </p:cNvSpPr>
          <p:nvPr/>
        </p:nvSpPr>
        <p:spPr bwMode="auto">
          <a:xfrm>
            <a:off x="3405981" y="2031428"/>
            <a:ext cx="2343150" cy="708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toll booth 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(aka link)</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67" name="Text Box 50">
            <a:extLst>
              <a:ext uri="{FF2B5EF4-FFF2-40B4-BE49-F238E27FC236}">
                <a16:creationId xmlns:a16="http://schemas.microsoft.com/office/drawing/2014/main" id="{6DCA78D0-71A5-3D48-8C60-11F6F75145ED}"/>
              </a:ext>
            </a:extLst>
          </p:cNvPr>
          <p:cNvSpPr txBox="1">
            <a:spLocks noChangeArrowheads="1"/>
          </p:cNvSpPr>
          <p:nvPr/>
        </p:nvSpPr>
        <p:spPr bwMode="auto">
          <a:xfrm>
            <a:off x="1647031" y="2028252"/>
            <a:ext cx="211655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ten-car caravan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(aka 10-bit packet)</a:t>
            </a:r>
          </a:p>
        </p:txBody>
      </p:sp>
      <p:sp>
        <p:nvSpPr>
          <p:cNvPr id="68" name="Line 51">
            <a:extLst>
              <a:ext uri="{FF2B5EF4-FFF2-40B4-BE49-F238E27FC236}">
                <a16:creationId xmlns:a16="http://schemas.microsoft.com/office/drawing/2014/main" id="{031381B0-A607-BB42-A9DA-33BCE08F5231}"/>
              </a:ext>
            </a:extLst>
          </p:cNvPr>
          <p:cNvSpPr>
            <a:spLocks noChangeShapeType="1"/>
          </p:cNvSpPr>
          <p:nvPr/>
        </p:nvSpPr>
        <p:spPr bwMode="auto">
          <a:xfrm flipH="1">
            <a:off x="4383881" y="1679002"/>
            <a:ext cx="6588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Text Box 52">
            <a:extLst>
              <a:ext uri="{FF2B5EF4-FFF2-40B4-BE49-F238E27FC236}">
                <a16:creationId xmlns:a16="http://schemas.microsoft.com/office/drawing/2014/main" id="{1547177C-C201-3046-8515-06AE257E418E}"/>
              </a:ext>
            </a:extLst>
          </p:cNvPr>
          <p:cNvSpPr txBox="1">
            <a:spLocks noChangeArrowheads="1"/>
          </p:cNvSpPr>
          <p:nvPr/>
        </p:nvSpPr>
        <p:spPr bwMode="auto">
          <a:xfrm>
            <a:off x="5042693" y="1478977"/>
            <a:ext cx="1079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100 km</a:t>
            </a:r>
          </a:p>
        </p:txBody>
      </p:sp>
      <p:sp>
        <p:nvSpPr>
          <p:cNvPr id="71" name="Line 53">
            <a:extLst>
              <a:ext uri="{FF2B5EF4-FFF2-40B4-BE49-F238E27FC236}">
                <a16:creationId xmlns:a16="http://schemas.microsoft.com/office/drawing/2014/main" id="{E0D9E0AD-E82D-CF4F-8D2E-4728AAE39443}"/>
              </a:ext>
            </a:extLst>
          </p:cNvPr>
          <p:cNvSpPr>
            <a:spLocks noChangeShapeType="1"/>
          </p:cNvSpPr>
          <p:nvPr/>
        </p:nvSpPr>
        <p:spPr bwMode="auto">
          <a:xfrm flipH="1" flipV="1">
            <a:off x="7376318" y="1677414"/>
            <a:ext cx="6223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Line 68">
            <a:extLst>
              <a:ext uri="{FF2B5EF4-FFF2-40B4-BE49-F238E27FC236}">
                <a16:creationId xmlns:a16="http://schemas.microsoft.com/office/drawing/2014/main" id="{0CAD04D0-792F-5E49-A514-B73659DD91FE}"/>
              </a:ext>
            </a:extLst>
          </p:cNvPr>
          <p:cNvSpPr>
            <a:spLocks noChangeShapeType="1"/>
          </p:cNvSpPr>
          <p:nvPr/>
        </p:nvSpPr>
        <p:spPr bwMode="auto">
          <a:xfrm>
            <a:off x="6122193" y="1677414"/>
            <a:ext cx="8667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Right Brace 9">
            <a:extLst>
              <a:ext uri="{FF2B5EF4-FFF2-40B4-BE49-F238E27FC236}">
                <a16:creationId xmlns:a16="http://schemas.microsoft.com/office/drawing/2014/main" id="{7551CFE6-10AE-1342-89E5-DB20C72CDEB2}"/>
              </a:ext>
            </a:extLst>
          </p:cNvPr>
          <p:cNvSpPr/>
          <p:nvPr/>
        </p:nvSpPr>
        <p:spPr>
          <a:xfrm rot="5400000">
            <a:off x="2614644" y="763777"/>
            <a:ext cx="107886" cy="252571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Rectangle 44">
            <a:extLst>
              <a:ext uri="{FF2B5EF4-FFF2-40B4-BE49-F238E27FC236}">
                <a16:creationId xmlns:a16="http://schemas.microsoft.com/office/drawing/2014/main" id="{30622299-93C7-C146-B64E-640C3A25A2FC}"/>
              </a:ext>
            </a:extLst>
          </p:cNvPr>
          <p:cNvSpPr>
            <a:spLocks noChangeArrowheads="1"/>
          </p:cNvSpPr>
          <p:nvPr/>
        </p:nvSpPr>
        <p:spPr bwMode="auto">
          <a:xfrm>
            <a:off x="6996923" y="1369440"/>
            <a:ext cx="74613" cy="671513"/>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36" name="Rectangle 47">
            <a:extLst>
              <a:ext uri="{FF2B5EF4-FFF2-40B4-BE49-F238E27FC236}">
                <a16:creationId xmlns:a16="http://schemas.microsoft.com/office/drawing/2014/main" id="{510AF9A5-1454-E54A-90C7-636E81FB018B}"/>
              </a:ext>
            </a:extLst>
          </p:cNvPr>
          <p:cNvSpPr>
            <a:spLocks noChangeArrowheads="1"/>
          </p:cNvSpPr>
          <p:nvPr/>
        </p:nvSpPr>
        <p:spPr bwMode="auto">
          <a:xfrm>
            <a:off x="4144185" y="1369440"/>
            <a:ext cx="74613" cy="671513"/>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38" name="Line 51">
            <a:extLst>
              <a:ext uri="{FF2B5EF4-FFF2-40B4-BE49-F238E27FC236}">
                <a16:creationId xmlns:a16="http://schemas.microsoft.com/office/drawing/2014/main" id="{CFEC8BD7-A104-544E-81BD-EB48859B2D46}"/>
              </a:ext>
            </a:extLst>
          </p:cNvPr>
          <p:cNvSpPr>
            <a:spLocks noChangeShapeType="1"/>
          </p:cNvSpPr>
          <p:nvPr/>
        </p:nvSpPr>
        <p:spPr bwMode="auto">
          <a:xfrm flipH="1">
            <a:off x="4383881" y="1679002"/>
            <a:ext cx="6588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Line 53">
            <a:extLst>
              <a:ext uri="{FF2B5EF4-FFF2-40B4-BE49-F238E27FC236}">
                <a16:creationId xmlns:a16="http://schemas.microsoft.com/office/drawing/2014/main" id="{5D81F632-C42E-7F46-B3A6-E3822C140C82}"/>
              </a:ext>
            </a:extLst>
          </p:cNvPr>
          <p:cNvSpPr>
            <a:spLocks noChangeShapeType="1"/>
          </p:cNvSpPr>
          <p:nvPr/>
        </p:nvSpPr>
        <p:spPr bwMode="auto">
          <a:xfrm flipH="1" flipV="1">
            <a:off x="7376318" y="1677414"/>
            <a:ext cx="6223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Oval 56">
            <a:extLst>
              <a:ext uri="{FF2B5EF4-FFF2-40B4-BE49-F238E27FC236}">
                <a16:creationId xmlns:a16="http://schemas.microsoft.com/office/drawing/2014/main" id="{71A8F2B0-A705-BB40-B880-82FE39A58A5D}"/>
              </a:ext>
            </a:extLst>
          </p:cNvPr>
          <p:cNvSpPr>
            <a:spLocks noChangeArrowheads="1"/>
          </p:cNvSpPr>
          <p:nvPr/>
        </p:nvSpPr>
        <p:spPr bwMode="auto">
          <a:xfrm>
            <a:off x="2128043" y="1679002"/>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1" name="Oval 57">
            <a:extLst>
              <a:ext uri="{FF2B5EF4-FFF2-40B4-BE49-F238E27FC236}">
                <a16:creationId xmlns:a16="http://schemas.microsoft.com/office/drawing/2014/main" id="{524F089B-1FA8-1146-BBBE-36DECB41DD09}"/>
              </a:ext>
            </a:extLst>
          </p:cNvPr>
          <p:cNvSpPr>
            <a:spLocks noChangeArrowheads="1"/>
          </p:cNvSpPr>
          <p:nvPr/>
        </p:nvSpPr>
        <p:spPr bwMode="auto">
          <a:xfrm>
            <a:off x="2280443" y="1679002"/>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2" name="Oval 58">
            <a:extLst>
              <a:ext uri="{FF2B5EF4-FFF2-40B4-BE49-F238E27FC236}">
                <a16:creationId xmlns:a16="http://schemas.microsoft.com/office/drawing/2014/main" id="{CC5B0640-3D1B-084C-A930-6F9BBA4F8D5B}"/>
              </a:ext>
            </a:extLst>
          </p:cNvPr>
          <p:cNvSpPr>
            <a:spLocks noChangeArrowheads="1"/>
          </p:cNvSpPr>
          <p:nvPr/>
        </p:nvSpPr>
        <p:spPr bwMode="auto">
          <a:xfrm>
            <a:off x="2504281" y="1679002"/>
            <a:ext cx="74613" cy="74613"/>
          </a:xfrm>
          <a:prstGeom prst="ellipse">
            <a:avLst/>
          </a:prstGeom>
          <a:solidFill>
            <a:schemeClr val="accent1">
              <a:lumMod val="75000"/>
            </a:schemeClr>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43" name="Group 61">
            <a:extLst>
              <a:ext uri="{FF2B5EF4-FFF2-40B4-BE49-F238E27FC236}">
                <a16:creationId xmlns:a16="http://schemas.microsoft.com/office/drawing/2014/main" id="{CB01D88B-27F5-5647-8AFC-25FBA13C651E}"/>
              </a:ext>
            </a:extLst>
          </p:cNvPr>
          <p:cNvGrpSpPr>
            <a:grpSpLocks/>
          </p:cNvGrpSpPr>
          <p:nvPr/>
        </p:nvGrpSpPr>
        <p:grpSpPr bwMode="auto">
          <a:xfrm>
            <a:off x="3931443" y="1280539"/>
            <a:ext cx="458788" cy="777875"/>
            <a:chOff x="2365" y="1352"/>
            <a:chExt cx="1022" cy="1616"/>
          </a:xfrm>
        </p:grpSpPr>
        <p:pic>
          <p:nvPicPr>
            <p:cNvPr id="44" name="Picture 62">
              <a:extLst>
                <a:ext uri="{FF2B5EF4-FFF2-40B4-BE49-F238E27FC236}">
                  <a16:creationId xmlns:a16="http://schemas.microsoft.com/office/drawing/2014/main" id="{2521BC6C-BFAD-AF46-8C2F-BB6A2B12C4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3" y="1352"/>
              <a:ext cx="1014" cy="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Rectangle 63">
              <a:extLst>
                <a:ext uri="{FF2B5EF4-FFF2-40B4-BE49-F238E27FC236}">
                  <a16:creationId xmlns:a16="http://schemas.microsoft.com/office/drawing/2014/main" id="{1AC1258A-A5AB-CC4B-91E1-77A55852937C}"/>
                </a:ext>
              </a:extLst>
            </p:cNvPr>
            <p:cNvSpPr>
              <a:spLocks noChangeArrowheads="1"/>
            </p:cNvSpPr>
            <p:nvPr/>
          </p:nvSpPr>
          <p:spPr bwMode="auto">
            <a:xfrm>
              <a:off x="2365" y="2129"/>
              <a:ext cx="367" cy="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grpSp>
        <p:nvGrpSpPr>
          <p:cNvPr id="46" name="Group 65">
            <a:extLst>
              <a:ext uri="{FF2B5EF4-FFF2-40B4-BE49-F238E27FC236}">
                <a16:creationId xmlns:a16="http://schemas.microsoft.com/office/drawing/2014/main" id="{05A19510-C48C-F947-9C95-9F7A3D3055AF}"/>
              </a:ext>
            </a:extLst>
          </p:cNvPr>
          <p:cNvGrpSpPr>
            <a:grpSpLocks/>
          </p:cNvGrpSpPr>
          <p:nvPr/>
        </p:nvGrpSpPr>
        <p:grpSpPr bwMode="auto">
          <a:xfrm>
            <a:off x="6854031" y="1309114"/>
            <a:ext cx="458788" cy="777875"/>
            <a:chOff x="2365" y="1352"/>
            <a:chExt cx="1022" cy="1616"/>
          </a:xfrm>
        </p:grpSpPr>
        <p:pic>
          <p:nvPicPr>
            <p:cNvPr id="47" name="Picture 66">
              <a:extLst>
                <a:ext uri="{FF2B5EF4-FFF2-40B4-BE49-F238E27FC236}">
                  <a16:creationId xmlns:a16="http://schemas.microsoft.com/office/drawing/2014/main" id="{F539DA4F-C554-D54B-9D36-5BF94E02E9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3" y="1352"/>
              <a:ext cx="1014" cy="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Rectangle 67">
              <a:extLst>
                <a:ext uri="{FF2B5EF4-FFF2-40B4-BE49-F238E27FC236}">
                  <a16:creationId xmlns:a16="http://schemas.microsoft.com/office/drawing/2014/main" id="{F1E97A61-BADD-EA4E-9AF6-9F24A20DFB82}"/>
                </a:ext>
              </a:extLst>
            </p:cNvPr>
            <p:cNvSpPr>
              <a:spLocks noChangeArrowheads="1"/>
            </p:cNvSpPr>
            <p:nvPr/>
          </p:nvSpPr>
          <p:spPr bwMode="auto">
            <a:xfrm>
              <a:off x="2365" y="2129"/>
              <a:ext cx="367" cy="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49" name="Line 68">
            <a:extLst>
              <a:ext uri="{FF2B5EF4-FFF2-40B4-BE49-F238E27FC236}">
                <a16:creationId xmlns:a16="http://schemas.microsoft.com/office/drawing/2014/main" id="{09207649-7747-E04F-84F0-159AAAF17088}"/>
              </a:ext>
            </a:extLst>
          </p:cNvPr>
          <p:cNvSpPr>
            <a:spLocks noChangeShapeType="1"/>
          </p:cNvSpPr>
          <p:nvPr/>
        </p:nvSpPr>
        <p:spPr bwMode="auto">
          <a:xfrm>
            <a:off x="6122193" y="1677414"/>
            <a:ext cx="8667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 name="Right Brace 49">
            <a:extLst>
              <a:ext uri="{FF2B5EF4-FFF2-40B4-BE49-F238E27FC236}">
                <a16:creationId xmlns:a16="http://schemas.microsoft.com/office/drawing/2014/main" id="{9A2E784B-3825-EA48-A706-36950E7815AA}"/>
              </a:ext>
            </a:extLst>
          </p:cNvPr>
          <p:cNvSpPr/>
          <p:nvPr/>
        </p:nvSpPr>
        <p:spPr>
          <a:xfrm rot="5400000">
            <a:off x="2614644" y="763777"/>
            <a:ext cx="107886" cy="252571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1" name="Picture 2" descr="Icon Car Symbol - Free image on Pixabay">
            <a:extLst>
              <a:ext uri="{FF2B5EF4-FFF2-40B4-BE49-F238E27FC236}">
                <a16:creationId xmlns:a16="http://schemas.microsoft.com/office/drawing/2014/main" id="{D165B63F-B828-E74D-BC98-7880A92413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3543" y="1391341"/>
            <a:ext cx="875228" cy="59263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Icon Car Symbol - Free image on Pixabay">
            <a:extLst>
              <a:ext uri="{FF2B5EF4-FFF2-40B4-BE49-F238E27FC236}">
                <a16:creationId xmlns:a16="http://schemas.microsoft.com/office/drawing/2014/main" id="{0761F322-3712-964E-8FCE-994E52A145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1164" y="1388802"/>
            <a:ext cx="875228" cy="59263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Icon Car Symbol - Free image on Pixabay">
            <a:extLst>
              <a:ext uri="{FF2B5EF4-FFF2-40B4-BE49-F238E27FC236}">
                <a16:creationId xmlns:a16="http://schemas.microsoft.com/office/drawing/2014/main" id="{5ADA62AE-E69A-1B42-A91A-6D7F0B7386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6100" y="1389538"/>
            <a:ext cx="875228" cy="592631"/>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Group 43">
            <a:extLst>
              <a:ext uri="{FF2B5EF4-FFF2-40B4-BE49-F238E27FC236}">
                <a16:creationId xmlns:a16="http://schemas.microsoft.com/office/drawing/2014/main" id="{AD98D210-8B44-BC4B-BB55-D9C305D9A8EF}"/>
              </a:ext>
            </a:extLst>
          </p:cNvPr>
          <p:cNvGrpSpPr>
            <a:grpSpLocks/>
          </p:cNvGrpSpPr>
          <p:nvPr/>
        </p:nvGrpSpPr>
        <p:grpSpPr bwMode="auto">
          <a:xfrm>
            <a:off x="9203544" y="1356740"/>
            <a:ext cx="2127264" cy="1031876"/>
            <a:chOff x="1190" y="938"/>
            <a:chExt cx="1340" cy="650"/>
          </a:xfrm>
        </p:grpSpPr>
        <p:sp>
          <p:nvSpPr>
            <p:cNvPr id="56" name="Rectangle 44">
              <a:extLst>
                <a:ext uri="{FF2B5EF4-FFF2-40B4-BE49-F238E27FC236}">
                  <a16:creationId xmlns:a16="http://schemas.microsoft.com/office/drawing/2014/main" id="{C976B470-4CCA-E04F-AB63-C0C9D535898B}"/>
                </a:ext>
              </a:extLst>
            </p:cNvPr>
            <p:cNvSpPr>
              <a:spLocks noChangeArrowheads="1"/>
            </p:cNvSpPr>
            <p:nvPr/>
          </p:nvSpPr>
          <p:spPr bwMode="auto">
            <a:xfrm>
              <a:off x="1568" y="938"/>
              <a:ext cx="47" cy="423"/>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7" name="Text Box 45">
              <a:extLst>
                <a:ext uri="{FF2B5EF4-FFF2-40B4-BE49-F238E27FC236}">
                  <a16:creationId xmlns:a16="http://schemas.microsoft.com/office/drawing/2014/main" id="{10CACC73-3E42-4C4B-B40A-F055DE27E5B4}"/>
                </a:ext>
              </a:extLst>
            </p:cNvPr>
            <p:cNvSpPr txBox="1">
              <a:spLocks noChangeArrowheads="1"/>
            </p:cNvSpPr>
            <p:nvPr/>
          </p:nvSpPr>
          <p:spPr bwMode="auto">
            <a:xfrm>
              <a:off x="1190" y="1355"/>
              <a:ext cx="13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toll booth </a:t>
              </a:r>
              <a:r>
                <a:rPr lang="en-US" altLang="en-US" sz="1800" dirty="0">
                  <a:solidFill>
                    <a:prstClr val="black"/>
                  </a:solidFill>
                  <a:latin typeface="Calibri" panose="020F0502020204030204"/>
                </a:rPr>
                <a:t>3</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62" name="Slide Number Placeholder 5">
            <a:extLst>
              <a:ext uri="{FF2B5EF4-FFF2-40B4-BE49-F238E27FC236}">
                <a16:creationId xmlns:a16="http://schemas.microsoft.com/office/drawing/2014/main" id="{CF89E173-FF75-8A40-9D32-9F66CEC7EEEA}"/>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6</a:t>
            </a:fld>
            <a:endParaRPr lang="en-US" dirty="0"/>
          </a:p>
        </p:txBody>
      </p:sp>
      <p:sp>
        <p:nvSpPr>
          <p:cNvPr id="4" name="TextBox 3">
            <a:extLst>
              <a:ext uri="{FF2B5EF4-FFF2-40B4-BE49-F238E27FC236}">
                <a16:creationId xmlns:a16="http://schemas.microsoft.com/office/drawing/2014/main" id="{BBFE5752-354B-6BB1-5161-DB5158A01ADA}"/>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68325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animEffect transition="in" filter="dissolve">
                                      <p:cBhvr>
                                        <p:cTn id="7" dur="500"/>
                                        <p:tgtEl>
                                          <p:spTgt spid="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0">
                                            <p:txEl>
                                              <p:pRg st="1" end="1"/>
                                            </p:txEl>
                                          </p:spTgt>
                                        </p:tgtEl>
                                        <p:attrNameLst>
                                          <p:attrName>style.visibility</p:attrName>
                                        </p:attrNameLst>
                                      </p:cBhvr>
                                      <p:to>
                                        <p:strVal val="visible"/>
                                      </p:to>
                                    </p:set>
                                    <p:animEffect transition="in" filter="dissolve">
                                      <p:cBhvr>
                                        <p:cTn id="12" dur="500"/>
                                        <p:tgtEl>
                                          <p:spTgt spid="6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0">
                                            <p:txEl>
                                              <p:pRg st="2" end="2"/>
                                            </p:txEl>
                                          </p:spTgt>
                                        </p:tgtEl>
                                        <p:attrNameLst>
                                          <p:attrName>style.visibility</p:attrName>
                                        </p:attrNameLst>
                                      </p:cBhvr>
                                      <p:to>
                                        <p:strVal val="visible"/>
                                      </p:to>
                                    </p:set>
                                    <p:animEffect transition="in" filter="dissolve">
                                      <p:cBhvr>
                                        <p:cTn id="17" dur="500"/>
                                        <p:tgtEl>
                                          <p:spTgt spid="6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01B6C-1A0C-F966-5DCE-C80ED58FA84D}"/>
              </a:ext>
            </a:extLst>
          </p:cNvPr>
          <p:cNvSpPr>
            <a:spLocks noGrp="1"/>
          </p:cNvSpPr>
          <p:nvPr>
            <p:ph type="title"/>
          </p:nvPr>
        </p:nvSpPr>
        <p:spPr>
          <a:xfrm>
            <a:off x="838200" y="451821"/>
            <a:ext cx="9354015" cy="894622"/>
          </a:xfrm>
        </p:spPr>
        <p:txBody>
          <a:bodyPr>
            <a:normAutofit fontScale="90000"/>
          </a:bodyPr>
          <a:lstStyle/>
          <a:p>
            <a:r>
              <a:rPr lang="en-GB" dirty="0"/>
              <a:t>How long until all cars (packets) arrive at 2nd toll booth</a:t>
            </a:r>
            <a:endParaRPr lang="en-SE" dirty="0"/>
          </a:p>
        </p:txBody>
      </p:sp>
      <p:sp>
        <p:nvSpPr>
          <p:cNvPr id="5" name="Slide Number Placeholder 4">
            <a:extLst>
              <a:ext uri="{FF2B5EF4-FFF2-40B4-BE49-F238E27FC236}">
                <a16:creationId xmlns:a16="http://schemas.microsoft.com/office/drawing/2014/main" id="{FA06CEAE-05BF-6807-162C-DC5A59F7F29A}"/>
              </a:ext>
            </a:extLst>
          </p:cNvPr>
          <p:cNvSpPr>
            <a:spLocks noGrp="1"/>
          </p:cNvSpPr>
          <p:nvPr>
            <p:ph type="sldNum" sz="quarter" idx="4"/>
          </p:nvPr>
        </p:nvSpPr>
        <p:spPr/>
        <p:txBody>
          <a:bodyPr/>
          <a:lstStyle/>
          <a:p>
            <a:r>
              <a:rPr lang="en-US"/>
              <a:t>Introduction: 1-</a:t>
            </a:r>
            <a:fld id="{C4204591-24BD-A542-B9D5-F8D8A88D2FEE}" type="slidenum">
              <a:rPr lang="en-US" smtClean="0"/>
              <a:pPr/>
              <a:t>7</a:t>
            </a:fld>
            <a:endParaRPr lang="en-US" dirty="0"/>
          </a:p>
        </p:txBody>
      </p:sp>
      <p:sp>
        <p:nvSpPr>
          <p:cNvPr id="6" name="Rectangle 5">
            <a:extLst>
              <a:ext uri="{FF2B5EF4-FFF2-40B4-BE49-F238E27FC236}">
                <a16:creationId xmlns:a16="http://schemas.microsoft.com/office/drawing/2014/main" id="{3BFA62B5-56CA-4B22-5A8A-C8839C208301}"/>
              </a:ext>
            </a:extLst>
          </p:cNvPr>
          <p:cNvSpPr/>
          <p:nvPr/>
        </p:nvSpPr>
        <p:spPr>
          <a:xfrm>
            <a:off x="1852931" y="2170549"/>
            <a:ext cx="672715" cy="2254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C1</a:t>
            </a:r>
            <a:endParaRPr lang="en-SE" dirty="0"/>
          </a:p>
        </p:txBody>
      </p:sp>
      <p:sp>
        <p:nvSpPr>
          <p:cNvPr id="7" name="Rectangle 6">
            <a:extLst>
              <a:ext uri="{FF2B5EF4-FFF2-40B4-BE49-F238E27FC236}">
                <a16:creationId xmlns:a16="http://schemas.microsoft.com/office/drawing/2014/main" id="{96B7DB6F-2E39-5BAB-F2B1-C47D7608A5F8}"/>
              </a:ext>
            </a:extLst>
          </p:cNvPr>
          <p:cNvSpPr/>
          <p:nvPr/>
        </p:nvSpPr>
        <p:spPr>
          <a:xfrm>
            <a:off x="2509507" y="2452358"/>
            <a:ext cx="6857529" cy="2023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C1</a:t>
            </a:r>
            <a:endParaRPr lang="en-SE" sz="2000" dirty="0"/>
          </a:p>
        </p:txBody>
      </p:sp>
      <p:sp>
        <p:nvSpPr>
          <p:cNvPr id="8" name="Rectangle 7">
            <a:extLst>
              <a:ext uri="{FF2B5EF4-FFF2-40B4-BE49-F238E27FC236}">
                <a16:creationId xmlns:a16="http://schemas.microsoft.com/office/drawing/2014/main" id="{315BC16C-7819-DE94-6B3F-D5DAC6D4949F}"/>
              </a:ext>
            </a:extLst>
          </p:cNvPr>
          <p:cNvSpPr/>
          <p:nvPr/>
        </p:nvSpPr>
        <p:spPr>
          <a:xfrm>
            <a:off x="2534853" y="2170549"/>
            <a:ext cx="672715" cy="2254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C2</a:t>
            </a:r>
            <a:endParaRPr lang="en-SE" dirty="0"/>
          </a:p>
        </p:txBody>
      </p:sp>
      <p:sp>
        <p:nvSpPr>
          <p:cNvPr id="9" name="Rectangle 8">
            <a:extLst>
              <a:ext uri="{FF2B5EF4-FFF2-40B4-BE49-F238E27FC236}">
                <a16:creationId xmlns:a16="http://schemas.microsoft.com/office/drawing/2014/main" id="{E9A5C461-1374-9C97-C175-9B5E59A24285}"/>
              </a:ext>
            </a:extLst>
          </p:cNvPr>
          <p:cNvSpPr/>
          <p:nvPr/>
        </p:nvSpPr>
        <p:spPr>
          <a:xfrm>
            <a:off x="3218227" y="2170549"/>
            <a:ext cx="672715" cy="2254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C3</a:t>
            </a:r>
            <a:endParaRPr lang="en-SE" dirty="0"/>
          </a:p>
        </p:txBody>
      </p:sp>
      <p:sp>
        <p:nvSpPr>
          <p:cNvPr id="10" name="Rectangle 9">
            <a:extLst>
              <a:ext uri="{FF2B5EF4-FFF2-40B4-BE49-F238E27FC236}">
                <a16:creationId xmlns:a16="http://schemas.microsoft.com/office/drawing/2014/main" id="{BA399C82-07E9-9D42-8973-463A16B12552}"/>
              </a:ext>
            </a:extLst>
          </p:cNvPr>
          <p:cNvSpPr/>
          <p:nvPr/>
        </p:nvSpPr>
        <p:spPr>
          <a:xfrm>
            <a:off x="3877298" y="2170549"/>
            <a:ext cx="672715" cy="2254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C4</a:t>
            </a:r>
            <a:endParaRPr lang="en-SE" dirty="0"/>
          </a:p>
        </p:txBody>
      </p:sp>
      <p:sp>
        <p:nvSpPr>
          <p:cNvPr id="11" name="Rectangle 10">
            <a:extLst>
              <a:ext uri="{FF2B5EF4-FFF2-40B4-BE49-F238E27FC236}">
                <a16:creationId xmlns:a16="http://schemas.microsoft.com/office/drawing/2014/main" id="{5B1BE356-8034-2664-DCC5-1EA505EF35C3}"/>
              </a:ext>
            </a:extLst>
          </p:cNvPr>
          <p:cNvSpPr/>
          <p:nvPr/>
        </p:nvSpPr>
        <p:spPr>
          <a:xfrm>
            <a:off x="4534583" y="2170549"/>
            <a:ext cx="672715" cy="2254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C5</a:t>
            </a:r>
            <a:endParaRPr lang="en-SE" sz="2000" dirty="0"/>
          </a:p>
        </p:txBody>
      </p:sp>
      <p:sp>
        <p:nvSpPr>
          <p:cNvPr id="14" name="Rectangle 13">
            <a:extLst>
              <a:ext uri="{FF2B5EF4-FFF2-40B4-BE49-F238E27FC236}">
                <a16:creationId xmlns:a16="http://schemas.microsoft.com/office/drawing/2014/main" id="{A18951DE-43C0-E56D-AA1C-B6356417779F}"/>
              </a:ext>
            </a:extLst>
          </p:cNvPr>
          <p:cNvSpPr/>
          <p:nvPr/>
        </p:nvSpPr>
        <p:spPr>
          <a:xfrm>
            <a:off x="3218227" y="2687926"/>
            <a:ext cx="6857529" cy="2023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C2</a:t>
            </a:r>
            <a:endParaRPr lang="en-SE" sz="2000" dirty="0"/>
          </a:p>
        </p:txBody>
      </p:sp>
      <p:sp>
        <p:nvSpPr>
          <p:cNvPr id="13" name="Rectangle 12">
            <a:extLst>
              <a:ext uri="{FF2B5EF4-FFF2-40B4-BE49-F238E27FC236}">
                <a16:creationId xmlns:a16="http://schemas.microsoft.com/office/drawing/2014/main" id="{40FBD94D-4892-399B-D36B-D2F6DE972EE8}"/>
              </a:ext>
            </a:extLst>
          </p:cNvPr>
          <p:cNvSpPr/>
          <p:nvPr/>
        </p:nvSpPr>
        <p:spPr>
          <a:xfrm>
            <a:off x="3890942" y="2920832"/>
            <a:ext cx="6857529" cy="2023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C3</a:t>
            </a:r>
            <a:endParaRPr lang="en-SE" sz="2000" dirty="0"/>
          </a:p>
        </p:txBody>
      </p:sp>
      <p:sp>
        <p:nvSpPr>
          <p:cNvPr id="15" name="Rectangle 14">
            <a:extLst>
              <a:ext uri="{FF2B5EF4-FFF2-40B4-BE49-F238E27FC236}">
                <a16:creationId xmlns:a16="http://schemas.microsoft.com/office/drawing/2014/main" id="{DBBAF579-3798-FE2B-35B1-EAB275D3962F}"/>
              </a:ext>
            </a:extLst>
          </p:cNvPr>
          <p:cNvSpPr/>
          <p:nvPr/>
        </p:nvSpPr>
        <p:spPr>
          <a:xfrm>
            <a:off x="4550013" y="3153504"/>
            <a:ext cx="6857529" cy="2023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C4</a:t>
            </a:r>
            <a:endParaRPr lang="en-SE" sz="2000" dirty="0"/>
          </a:p>
        </p:txBody>
      </p:sp>
      <p:sp>
        <p:nvSpPr>
          <p:cNvPr id="16" name="Rectangle 15">
            <a:extLst>
              <a:ext uri="{FF2B5EF4-FFF2-40B4-BE49-F238E27FC236}">
                <a16:creationId xmlns:a16="http://schemas.microsoft.com/office/drawing/2014/main" id="{59AAC15F-C44F-493A-B76C-F7838EBD8CDD}"/>
              </a:ext>
            </a:extLst>
          </p:cNvPr>
          <p:cNvSpPr/>
          <p:nvPr/>
        </p:nvSpPr>
        <p:spPr>
          <a:xfrm>
            <a:off x="5207298" y="3409004"/>
            <a:ext cx="6857529" cy="2023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t>C5</a:t>
            </a:r>
            <a:endParaRPr lang="en-SE" sz="2000" dirty="0"/>
          </a:p>
        </p:txBody>
      </p:sp>
      <p:sp>
        <p:nvSpPr>
          <p:cNvPr id="17" name="Text Box 48">
            <a:extLst>
              <a:ext uri="{FF2B5EF4-FFF2-40B4-BE49-F238E27FC236}">
                <a16:creationId xmlns:a16="http://schemas.microsoft.com/office/drawing/2014/main" id="{DC366137-F745-E52E-47BB-1B0CF0CD9802}"/>
              </a:ext>
            </a:extLst>
          </p:cNvPr>
          <p:cNvSpPr txBox="1">
            <a:spLocks noChangeArrowheads="1"/>
          </p:cNvSpPr>
          <p:nvPr/>
        </p:nvSpPr>
        <p:spPr bwMode="auto">
          <a:xfrm>
            <a:off x="269724" y="1767743"/>
            <a:ext cx="166179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Transmission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delay at</a:t>
            </a: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toll booth 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8" name="Text Box 48">
            <a:extLst>
              <a:ext uri="{FF2B5EF4-FFF2-40B4-BE49-F238E27FC236}">
                <a16:creationId xmlns:a16="http://schemas.microsoft.com/office/drawing/2014/main" id="{56636E09-235A-770C-0F25-2FF267A6B508}"/>
              </a:ext>
            </a:extLst>
          </p:cNvPr>
          <p:cNvSpPr txBox="1">
            <a:spLocks noChangeArrowheads="1"/>
          </p:cNvSpPr>
          <p:nvPr/>
        </p:nvSpPr>
        <p:spPr bwMode="auto">
          <a:xfrm>
            <a:off x="-271502" y="2730475"/>
            <a:ext cx="263351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Propagation delay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From </a:t>
            </a: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toll booth 1 to toll booth 2</a:t>
            </a:r>
            <a:endParaRPr kumimoji="0" lang="en-US" altLang="en-US" sz="18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endParaRPr>
          </a:p>
        </p:txBody>
      </p:sp>
      <p:sp>
        <p:nvSpPr>
          <p:cNvPr id="20" name="TextBox 19">
            <a:extLst>
              <a:ext uri="{FF2B5EF4-FFF2-40B4-BE49-F238E27FC236}">
                <a16:creationId xmlns:a16="http://schemas.microsoft.com/office/drawing/2014/main" id="{9122E486-113B-DBBB-7741-DC6246BDDD78}"/>
              </a:ext>
            </a:extLst>
          </p:cNvPr>
          <p:cNvSpPr txBox="1"/>
          <p:nvPr/>
        </p:nvSpPr>
        <p:spPr>
          <a:xfrm>
            <a:off x="5191448" y="2017496"/>
            <a:ext cx="553357" cy="400110"/>
          </a:xfrm>
          <a:prstGeom prst="rect">
            <a:avLst/>
          </a:prstGeom>
          <a:noFill/>
        </p:spPr>
        <p:txBody>
          <a:bodyPr wrap="none" rtlCol="0">
            <a:spAutoFit/>
          </a:bodyPr>
          <a:lstStyle/>
          <a:p>
            <a:r>
              <a:rPr lang="en-GB" sz="2000" dirty="0"/>
              <a:t>……</a:t>
            </a:r>
            <a:endParaRPr lang="en-SE" sz="2000" dirty="0"/>
          </a:p>
        </p:txBody>
      </p:sp>
      <p:sp>
        <p:nvSpPr>
          <p:cNvPr id="21" name="TextBox 20">
            <a:extLst>
              <a:ext uri="{FF2B5EF4-FFF2-40B4-BE49-F238E27FC236}">
                <a16:creationId xmlns:a16="http://schemas.microsoft.com/office/drawing/2014/main" id="{DE1E4484-0454-7C7B-29EE-4096CDFA6900}"/>
              </a:ext>
            </a:extLst>
          </p:cNvPr>
          <p:cNvSpPr txBox="1"/>
          <p:nvPr/>
        </p:nvSpPr>
        <p:spPr>
          <a:xfrm>
            <a:off x="8581663" y="3480152"/>
            <a:ext cx="553357" cy="400110"/>
          </a:xfrm>
          <a:prstGeom prst="rect">
            <a:avLst/>
          </a:prstGeom>
          <a:noFill/>
        </p:spPr>
        <p:txBody>
          <a:bodyPr wrap="none" rtlCol="0">
            <a:spAutoFit/>
          </a:bodyPr>
          <a:lstStyle/>
          <a:p>
            <a:r>
              <a:rPr lang="en-GB" sz="2000" dirty="0"/>
              <a:t>……</a:t>
            </a:r>
            <a:endParaRPr lang="en-SE" sz="2000" dirty="0"/>
          </a:p>
        </p:txBody>
      </p:sp>
      <p:sp>
        <p:nvSpPr>
          <p:cNvPr id="22" name="Content Placeholder 2">
            <a:extLst>
              <a:ext uri="{FF2B5EF4-FFF2-40B4-BE49-F238E27FC236}">
                <a16:creationId xmlns:a16="http://schemas.microsoft.com/office/drawing/2014/main" id="{33BCD29C-7132-438B-81CC-756100707CC7}"/>
              </a:ext>
            </a:extLst>
          </p:cNvPr>
          <p:cNvSpPr txBox="1">
            <a:spLocks/>
          </p:cNvSpPr>
          <p:nvPr/>
        </p:nvSpPr>
        <p:spPr>
          <a:xfrm>
            <a:off x="838200" y="4546947"/>
            <a:ext cx="10515600" cy="184443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Total delay for sending all cars from source to toll booth 1 to toll booth 2 = </a:t>
            </a:r>
          </a:p>
          <a:p>
            <a:pPr lvl="1"/>
            <a:r>
              <a:rPr lang="en-GB" dirty="0">
                <a:solidFill>
                  <a:srgbClr val="FF0000"/>
                </a:solidFill>
              </a:rPr>
              <a:t>Transmission delay of all cars (also the last car) </a:t>
            </a:r>
            <a:r>
              <a:rPr lang="en-GB" dirty="0"/>
              <a:t>at toll booth 1 = 12*10 (120 sec), plus </a:t>
            </a:r>
          </a:p>
          <a:p>
            <a:pPr lvl="1"/>
            <a:r>
              <a:rPr lang="en-GB" dirty="0">
                <a:solidFill>
                  <a:srgbClr val="FF0000"/>
                </a:solidFill>
              </a:rPr>
              <a:t>Propagation delay of the last car </a:t>
            </a:r>
            <a:r>
              <a:rPr lang="en-GB" dirty="0"/>
              <a:t>from toll booth 1 to toll booth 2 = 100km/(100km/hr) (1 hr) </a:t>
            </a:r>
          </a:p>
          <a:p>
            <a:pPr lvl="1"/>
            <a:r>
              <a:rPr lang="en-GB" dirty="0"/>
              <a:t>= 62 minutes</a:t>
            </a:r>
          </a:p>
          <a:p>
            <a:endParaRPr lang="en-SE" dirty="0"/>
          </a:p>
        </p:txBody>
      </p:sp>
      <p:cxnSp>
        <p:nvCxnSpPr>
          <p:cNvPr id="37" name="Straight Connector 36">
            <a:extLst>
              <a:ext uri="{FF2B5EF4-FFF2-40B4-BE49-F238E27FC236}">
                <a16:creationId xmlns:a16="http://schemas.microsoft.com/office/drawing/2014/main" id="{614A43F1-26F7-ED65-69FF-15249D7B91E7}"/>
              </a:ext>
            </a:extLst>
          </p:cNvPr>
          <p:cNvCxnSpPr>
            <a:cxnSpLocks/>
          </p:cNvCxnSpPr>
          <p:nvPr/>
        </p:nvCxnSpPr>
        <p:spPr>
          <a:xfrm>
            <a:off x="1849557" y="2387524"/>
            <a:ext cx="12581" cy="17644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FE6082F-90AA-4406-61F9-CFD84ED3F41E}"/>
              </a:ext>
            </a:extLst>
          </p:cNvPr>
          <p:cNvCxnSpPr>
            <a:cxnSpLocks/>
          </p:cNvCxnSpPr>
          <p:nvPr/>
        </p:nvCxnSpPr>
        <p:spPr>
          <a:xfrm>
            <a:off x="12075755" y="2399980"/>
            <a:ext cx="14302" cy="1751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FFB43E7-CD26-66BA-9BA3-E9818F53161D}"/>
              </a:ext>
            </a:extLst>
          </p:cNvPr>
          <p:cNvCxnSpPr>
            <a:cxnSpLocks/>
          </p:cNvCxnSpPr>
          <p:nvPr/>
        </p:nvCxnSpPr>
        <p:spPr>
          <a:xfrm>
            <a:off x="1853438" y="3958538"/>
            <a:ext cx="337230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A73ABE35-BC64-DA86-0D45-E8DFE830D399}"/>
              </a:ext>
            </a:extLst>
          </p:cNvPr>
          <p:cNvSpPr txBox="1"/>
          <p:nvPr/>
        </p:nvSpPr>
        <p:spPr>
          <a:xfrm>
            <a:off x="4964318" y="4130819"/>
            <a:ext cx="1189365" cy="369332"/>
          </a:xfrm>
          <a:prstGeom prst="rect">
            <a:avLst/>
          </a:prstGeom>
          <a:noFill/>
        </p:spPr>
        <p:txBody>
          <a:bodyPr wrap="none" rtlCol="0">
            <a:spAutoFit/>
          </a:bodyPr>
          <a:lstStyle/>
          <a:p>
            <a:r>
              <a:rPr lang="en-GB" dirty="0"/>
              <a:t>Total delay</a:t>
            </a:r>
            <a:endParaRPr lang="en-SE" dirty="0"/>
          </a:p>
        </p:txBody>
      </p:sp>
      <p:cxnSp>
        <p:nvCxnSpPr>
          <p:cNvPr id="46" name="Straight Connector 45">
            <a:extLst>
              <a:ext uri="{FF2B5EF4-FFF2-40B4-BE49-F238E27FC236}">
                <a16:creationId xmlns:a16="http://schemas.microsoft.com/office/drawing/2014/main" id="{9C26959C-2FBB-BAD0-0D9F-121F62C43DD8}"/>
              </a:ext>
            </a:extLst>
          </p:cNvPr>
          <p:cNvCxnSpPr>
            <a:cxnSpLocks/>
          </p:cNvCxnSpPr>
          <p:nvPr/>
        </p:nvCxnSpPr>
        <p:spPr>
          <a:xfrm>
            <a:off x="5204459" y="2270472"/>
            <a:ext cx="3374" cy="1881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DA12079-B024-8EDD-A097-12284FE66B9E}"/>
              </a:ext>
            </a:extLst>
          </p:cNvPr>
          <p:cNvCxnSpPr>
            <a:cxnSpLocks/>
          </p:cNvCxnSpPr>
          <p:nvPr/>
        </p:nvCxnSpPr>
        <p:spPr>
          <a:xfrm flipV="1">
            <a:off x="5191448" y="3944354"/>
            <a:ext cx="6898609" cy="1418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95A5128-D23A-AF65-D74D-8A99019E7FC3}"/>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42261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sz="4400" dirty="0">
                <a:ea typeface="ＭＳ Ｐゴシック" panose="020B0600070205080204" pitchFamily="34" charset="-128"/>
              </a:rPr>
              <a:t>Caravan analogy</a:t>
            </a:r>
            <a:endParaRPr lang="en-US" sz="4400" dirty="0"/>
          </a:p>
        </p:txBody>
      </p:sp>
      <p:grpSp>
        <p:nvGrpSpPr>
          <p:cNvPr id="62" name="Group 43">
            <a:extLst>
              <a:ext uri="{FF2B5EF4-FFF2-40B4-BE49-F238E27FC236}">
                <a16:creationId xmlns:a16="http://schemas.microsoft.com/office/drawing/2014/main" id="{A680721C-C41B-034D-A8A4-9579FCA6E54B}"/>
              </a:ext>
            </a:extLst>
          </p:cNvPr>
          <p:cNvGrpSpPr>
            <a:grpSpLocks/>
          </p:cNvGrpSpPr>
          <p:nvPr/>
        </p:nvGrpSpPr>
        <p:grpSpPr bwMode="auto">
          <a:xfrm>
            <a:off x="7158831" y="1420239"/>
            <a:ext cx="2127250" cy="1031875"/>
            <a:chOff x="1190" y="938"/>
            <a:chExt cx="1340" cy="650"/>
          </a:xfrm>
        </p:grpSpPr>
        <p:sp>
          <p:nvSpPr>
            <p:cNvPr id="118" name="Rectangle 44">
              <a:extLst>
                <a:ext uri="{FF2B5EF4-FFF2-40B4-BE49-F238E27FC236}">
                  <a16:creationId xmlns:a16="http://schemas.microsoft.com/office/drawing/2014/main" id="{0075AD55-9B7E-3845-84B9-5FC47820ECC2}"/>
                </a:ext>
              </a:extLst>
            </p:cNvPr>
            <p:cNvSpPr>
              <a:spLocks noChangeArrowheads="1"/>
            </p:cNvSpPr>
            <p:nvPr/>
          </p:nvSpPr>
          <p:spPr bwMode="auto">
            <a:xfrm>
              <a:off x="1568" y="938"/>
              <a:ext cx="47" cy="423"/>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19" name="Text Box 45">
              <a:extLst>
                <a:ext uri="{FF2B5EF4-FFF2-40B4-BE49-F238E27FC236}">
                  <a16:creationId xmlns:a16="http://schemas.microsoft.com/office/drawing/2014/main" id="{A5BF8F48-588A-9542-B2DC-B2F53BE28C54}"/>
                </a:ext>
              </a:extLst>
            </p:cNvPr>
            <p:cNvSpPr txBox="1">
              <a:spLocks noChangeArrowheads="1"/>
            </p:cNvSpPr>
            <p:nvPr/>
          </p:nvSpPr>
          <p:spPr bwMode="auto">
            <a:xfrm>
              <a:off x="1190" y="1355"/>
              <a:ext cx="13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toll booth</a:t>
              </a:r>
            </a:p>
          </p:txBody>
        </p:sp>
      </p:grpSp>
      <p:grpSp>
        <p:nvGrpSpPr>
          <p:cNvPr id="64" name="Group 46">
            <a:extLst>
              <a:ext uri="{FF2B5EF4-FFF2-40B4-BE49-F238E27FC236}">
                <a16:creationId xmlns:a16="http://schemas.microsoft.com/office/drawing/2014/main" id="{1E0845E3-4965-264F-85B3-251A72857D5C}"/>
              </a:ext>
            </a:extLst>
          </p:cNvPr>
          <p:cNvGrpSpPr>
            <a:grpSpLocks/>
          </p:cNvGrpSpPr>
          <p:nvPr/>
        </p:nvGrpSpPr>
        <p:grpSpPr bwMode="auto">
          <a:xfrm>
            <a:off x="4167981" y="1420240"/>
            <a:ext cx="2343150" cy="1370014"/>
            <a:chOff x="1103" y="938"/>
            <a:chExt cx="1476" cy="863"/>
          </a:xfrm>
        </p:grpSpPr>
        <p:sp>
          <p:nvSpPr>
            <p:cNvPr id="112" name="Rectangle 47">
              <a:extLst>
                <a:ext uri="{FF2B5EF4-FFF2-40B4-BE49-F238E27FC236}">
                  <a16:creationId xmlns:a16="http://schemas.microsoft.com/office/drawing/2014/main" id="{26085591-8185-6B44-97FE-F1C550916937}"/>
                </a:ext>
              </a:extLst>
            </p:cNvPr>
            <p:cNvSpPr>
              <a:spLocks noChangeArrowheads="1"/>
            </p:cNvSpPr>
            <p:nvPr/>
          </p:nvSpPr>
          <p:spPr bwMode="auto">
            <a:xfrm>
              <a:off x="1568" y="938"/>
              <a:ext cx="47" cy="423"/>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13" name="Text Box 48">
              <a:extLst>
                <a:ext uri="{FF2B5EF4-FFF2-40B4-BE49-F238E27FC236}">
                  <a16:creationId xmlns:a16="http://schemas.microsoft.com/office/drawing/2014/main" id="{538D52FE-8983-DE48-A549-A9D77BEDF1ED}"/>
                </a:ext>
              </a:extLst>
            </p:cNvPr>
            <p:cNvSpPr txBox="1">
              <a:spLocks noChangeArrowheads="1"/>
            </p:cNvSpPr>
            <p:nvPr/>
          </p:nvSpPr>
          <p:spPr bwMode="auto">
            <a:xfrm>
              <a:off x="1103" y="1355"/>
              <a:ext cx="147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toll  booth</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(aka router)</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67" name="Text Box 50">
            <a:extLst>
              <a:ext uri="{FF2B5EF4-FFF2-40B4-BE49-F238E27FC236}">
                <a16:creationId xmlns:a16="http://schemas.microsoft.com/office/drawing/2014/main" id="{6DCA78D0-71A5-3D48-8C60-11F6F75145ED}"/>
              </a:ext>
            </a:extLst>
          </p:cNvPr>
          <p:cNvSpPr txBox="1">
            <a:spLocks noChangeArrowheads="1"/>
          </p:cNvSpPr>
          <p:nvPr/>
        </p:nvSpPr>
        <p:spPr bwMode="auto">
          <a:xfrm>
            <a:off x="2409031" y="2079052"/>
            <a:ext cx="211655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ten-car caravan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(aka 10-bit packet)</a:t>
            </a:r>
          </a:p>
        </p:txBody>
      </p:sp>
      <p:sp>
        <p:nvSpPr>
          <p:cNvPr id="68" name="Line 51">
            <a:extLst>
              <a:ext uri="{FF2B5EF4-FFF2-40B4-BE49-F238E27FC236}">
                <a16:creationId xmlns:a16="http://schemas.microsoft.com/office/drawing/2014/main" id="{031381B0-A607-BB42-A9DA-33BCE08F5231}"/>
              </a:ext>
            </a:extLst>
          </p:cNvPr>
          <p:cNvSpPr>
            <a:spLocks noChangeShapeType="1"/>
          </p:cNvSpPr>
          <p:nvPr/>
        </p:nvSpPr>
        <p:spPr bwMode="auto">
          <a:xfrm flipH="1">
            <a:off x="5145881" y="1729802"/>
            <a:ext cx="6588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Text Box 52">
            <a:extLst>
              <a:ext uri="{FF2B5EF4-FFF2-40B4-BE49-F238E27FC236}">
                <a16:creationId xmlns:a16="http://schemas.microsoft.com/office/drawing/2014/main" id="{1547177C-C201-3046-8515-06AE257E418E}"/>
              </a:ext>
            </a:extLst>
          </p:cNvPr>
          <p:cNvSpPr txBox="1">
            <a:spLocks noChangeArrowheads="1"/>
          </p:cNvSpPr>
          <p:nvPr/>
        </p:nvSpPr>
        <p:spPr bwMode="auto">
          <a:xfrm>
            <a:off x="5804693" y="1529777"/>
            <a:ext cx="1079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100 km</a:t>
            </a:r>
          </a:p>
        </p:txBody>
      </p:sp>
      <p:sp>
        <p:nvSpPr>
          <p:cNvPr id="71" name="Line 53">
            <a:extLst>
              <a:ext uri="{FF2B5EF4-FFF2-40B4-BE49-F238E27FC236}">
                <a16:creationId xmlns:a16="http://schemas.microsoft.com/office/drawing/2014/main" id="{E0D9E0AD-E82D-CF4F-8D2E-4728AAE39443}"/>
              </a:ext>
            </a:extLst>
          </p:cNvPr>
          <p:cNvSpPr>
            <a:spLocks noChangeShapeType="1"/>
          </p:cNvSpPr>
          <p:nvPr/>
        </p:nvSpPr>
        <p:spPr bwMode="auto">
          <a:xfrm flipH="1" flipV="1">
            <a:off x="8138318" y="1728214"/>
            <a:ext cx="6223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Text Box 54">
            <a:extLst>
              <a:ext uri="{FF2B5EF4-FFF2-40B4-BE49-F238E27FC236}">
                <a16:creationId xmlns:a16="http://schemas.microsoft.com/office/drawing/2014/main" id="{9CD8914C-2542-8F4E-AF73-59E7EC661E83}"/>
              </a:ext>
            </a:extLst>
          </p:cNvPr>
          <p:cNvSpPr txBox="1">
            <a:spLocks noChangeArrowheads="1"/>
          </p:cNvSpPr>
          <p:nvPr/>
        </p:nvSpPr>
        <p:spPr bwMode="auto">
          <a:xfrm>
            <a:off x="8760618" y="1529777"/>
            <a:ext cx="1079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100 km</a:t>
            </a:r>
          </a:p>
        </p:txBody>
      </p:sp>
      <p:sp>
        <p:nvSpPr>
          <p:cNvPr id="73" name="Line 55">
            <a:extLst>
              <a:ext uri="{FF2B5EF4-FFF2-40B4-BE49-F238E27FC236}">
                <a16:creationId xmlns:a16="http://schemas.microsoft.com/office/drawing/2014/main" id="{169E470E-C0E6-F24E-B1E7-18A05B97673C}"/>
              </a:ext>
            </a:extLst>
          </p:cNvPr>
          <p:cNvSpPr>
            <a:spLocks noChangeShapeType="1"/>
          </p:cNvSpPr>
          <p:nvPr/>
        </p:nvSpPr>
        <p:spPr bwMode="auto">
          <a:xfrm flipV="1">
            <a:off x="9670045" y="1728214"/>
            <a:ext cx="4695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Oval 56">
            <a:extLst>
              <a:ext uri="{FF2B5EF4-FFF2-40B4-BE49-F238E27FC236}">
                <a16:creationId xmlns:a16="http://schemas.microsoft.com/office/drawing/2014/main" id="{F868A4D3-B48D-C848-B37D-F3B07B765ABC}"/>
              </a:ext>
            </a:extLst>
          </p:cNvPr>
          <p:cNvSpPr>
            <a:spLocks noChangeArrowheads="1"/>
          </p:cNvSpPr>
          <p:nvPr/>
        </p:nvSpPr>
        <p:spPr bwMode="auto">
          <a:xfrm>
            <a:off x="2890043" y="1729802"/>
            <a:ext cx="74613" cy="7461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5" name="Oval 57">
            <a:extLst>
              <a:ext uri="{FF2B5EF4-FFF2-40B4-BE49-F238E27FC236}">
                <a16:creationId xmlns:a16="http://schemas.microsoft.com/office/drawing/2014/main" id="{56EAFA29-975D-474A-97BF-AFC41E8AC4E5}"/>
              </a:ext>
            </a:extLst>
          </p:cNvPr>
          <p:cNvSpPr>
            <a:spLocks noChangeArrowheads="1"/>
          </p:cNvSpPr>
          <p:nvPr/>
        </p:nvSpPr>
        <p:spPr bwMode="auto">
          <a:xfrm>
            <a:off x="3042443" y="1729802"/>
            <a:ext cx="74613" cy="7461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6" name="Oval 58">
            <a:extLst>
              <a:ext uri="{FF2B5EF4-FFF2-40B4-BE49-F238E27FC236}">
                <a16:creationId xmlns:a16="http://schemas.microsoft.com/office/drawing/2014/main" id="{0E771CCE-C6A6-1E4D-A15A-E66651C3A108}"/>
              </a:ext>
            </a:extLst>
          </p:cNvPr>
          <p:cNvSpPr>
            <a:spLocks noChangeArrowheads="1"/>
          </p:cNvSpPr>
          <p:nvPr/>
        </p:nvSpPr>
        <p:spPr bwMode="auto">
          <a:xfrm>
            <a:off x="3266281" y="1729802"/>
            <a:ext cx="74613" cy="7461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78" name="Picture 59" descr="MCj03985170000[1]">
            <a:extLst>
              <a:ext uri="{FF2B5EF4-FFF2-40B4-BE49-F238E27FC236}">
                <a16:creationId xmlns:a16="http://schemas.microsoft.com/office/drawing/2014/main" id="{9CEB139B-515D-B54C-9C5C-AEB0E8CB6E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374231" y="1640902"/>
            <a:ext cx="7493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60" descr="MCj03985170000[1]">
            <a:extLst>
              <a:ext uri="{FF2B5EF4-FFF2-40B4-BE49-F238E27FC236}">
                <a16:creationId xmlns:a16="http://schemas.microsoft.com/office/drawing/2014/main" id="{6ACBF8D8-9A26-364E-A17B-BFCD2AA9A1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107406" y="1636139"/>
            <a:ext cx="7493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 name="Group 61">
            <a:extLst>
              <a:ext uri="{FF2B5EF4-FFF2-40B4-BE49-F238E27FC236}">
                <a16:creationId xmlns:a16="http://schemas.microsoft.com/office/drawing/2014/main" id="{A95B855D-1C6D-414B-9F22-7729104A5F20}"/>
              </a:ext>
            </a:extLst>
          </p:cNvPr>
          <p:cNvGrpSpPr>
            <a:grpSpLocks/>
          </p:cNvGrpSpPr>
          <p:nvPr/>
        </p:nvGrpSpPr>
        <p:grpSpPr bwMode="auto">
          <a:xfrm>
            <a:off x="4693443" y="1331339"/>
            <a:ext cx="458788" cy="777875"/>
            <a:chOff x="2365" y="1352"/>
            <a:chExt cx="1022" cy="1616"/>
          </a:xfrm>
        </p:grpSpPr>
        <p:pic>
          <p:nvPicPr>
            <p:cNvPr id="110" name="Picture 62">
              <a:extLst>
                <a:ext uri="{FF2B5EF4-FFF2-40B4-BE49-F238E27FC236}">
                  <a16:creationId xmlns:a16="http://schemas.microsoft.com/office/drawing/2014/main" id="{EB674B22-7E46-2C44-AF9F-1E555966BB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3" y="1352"/>
              <a:ext cx="1014" cy="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 name="Rectangle 63">
              <a:extLst>
                <a:ext uri="{FF2B5EF4-FFF2-40B4-BE49-F238E27FC236}">
                  <a16:creationId xmlns:a16="http://schemas.microsoft.com/office/drawing/2014/main" id="{F01353DF-CFF9-1647-A044-1F49D6785635}"/>
                </a:ext>
              </a:extLst>
            </p:cNvPr>
            <p:cNvSpPr>
              <a:spLocks noChangeArrowheads="1"/>
            </p:cNvSpPr>
            <p:nvPr/>
          </p:nvSpPr>
          <p:spPr bwMode="auto">
            <a:xfrm>
              <a:off x="2365" y="2129"/>
              <a:ext cx="367" cy="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pic>
        <p:nvPicPr>
          <p:cNvPr id="105" name="Picture 64" descr="MCj03985170000[1]">
            <a:extLst>
              <a:ext uri="{FF2B5EF4-FFF2-40B4-BE49-F238E27FC236}">
                <a16:creationId xmlns:a16="http://schemas.microsoft.com/office/drawing/2014/main" id="{2A0D7193-16A0-CF44-BE21-F6AC69F7BC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137818" y="1661539"/>
            <a:ext cx="7493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6" name="Group 65">
            <a:extLst>
              <a:ext uri="{FF2B5EF4-FFF2-40B4-BE49-F238E27FC236}">
                <a16:creationId xmlns:a16="http://schemas.microsoft.com/office/drawing/2014/main" id="{164B693F-1E0D-484C-BAAB-59C095BE0057}"/>
              </a:ext>
            </a:extLst>
          </p:cNvPr>
          <p:cNvGrpSpPr>
            <a:grpSpLocks/>
          </p:cNvGrpSpPr>
          <p:nvPr/>
        </p:nvGrpSpPr>
        <p:grpSpPr bwMode="auto">
          <a:xfrm>
            <a:off x="7616031" y="1359914"/>
            <a:ext cx="458788" cy="777875"/>
            <a:chOff x="2365" y="1352"/>
            <a:chExt cx="1022" cy="1616"/>
          </a:xfrm>
        </p:grpSpPr>
        <p:pic>
          <p:nvPicPr>
            <p:cNvPr id="108" name="Picture 66">
              <a:extLst>
                <a:ext uri="{FF2B5EF4-FFF2-40B4-BE49-F238E27FC236}">
                  <a16:creationId xmlns:a16="http://schemas.microsoft.com/office/drawing/2014/main" id="{3F538F10-B988-2C46-8412-F651183076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3" y="1352"/>
              <a:ext cx="1014" cy="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 name="Rectangle 67">
              <a:extLst>
                <a:ext uri="{FF2B5EF4-FFF2-40B4-BE49-F238E27FC236}">
                  <a16:creationId xmlns:a16="http://schemas.microsoft.com/office/drawing/2014/main" id="{DDC87F5E-7874-804E-8DFC-06A9845A630B}"/>
                </a:ext>
              </a:extLst>
            </p:cNvPr>
            <p:cNvSpPr>
              <a:spLocks noChangeArrowheads="1"/>
            </p:cNvSpPr>
            <p:nvPr/>
          </p:nvSpPr>
          <p:spPr bwMode="auto">
            <a:xfrm>
              <a:off x="2365" y="2129"/>
              <a:ext cx="367" cy="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107" name="Line 68">
            <a:extLst>
              <a:ext uri="{FF2B5EF4-FFF2-40B4-BE49-F238E27FC236}">
                <a16:creationId xmlns:a16="http://schemas.microsoft.com/office/drawing/2014/main" id="{0CAD04D0-792F-5E49-A514-B73659DD91FE}"/>
              </a:ext>
            </a:extLst>
          </p:cNvPr>
          <p:cNvSpPr>
            <a:spLocks noChangeShapeType="1"/>
          </p:cNvSpPr>
          <p:nvPr/>
        </p:nvSpPr>
        <p:spPr bwMode="auto">
          <a:xfrm>
            <a:off x="6884193" y="1728214"/>
            <a:ext cx="8667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Right Brace 9">
            <a:extLst>
              <a:ext uri="{FF2B5EF4-FFF2-40B4-BE49-F238E27FC236}">
                <a16:creationId xmlns:a16="http://schemas.microsoft.com/office/drawing/2014/main" id="{7551CFE6-10AE-1342-89E5-DB20C72CDEB2}"/>
              </a:ext>
            </a:extLst>
          </p:cNvPr>
          <p:cNvSpPr/>
          <p:nvPr/>
        </p:nvSpPr>
        <p:spPr>
          <a:xfrm rot="5400000">
            <a:off x="3376644" y="814577"/>
            <a:ext cx="107886" cy="252571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 name="Rectangle 3">
            <a:extLst>
              <a:ext uri="{FF2B5EF4-FFF2-40B4-BE49-F238E27FC236}">
                <a16:creationId xmlns:a16="http://schemas.microsoft.com/office/drawing/2014/main" id="{E0A20531-724F-544A-A148-70EAC3D3CAB0}"/>
              </a:ext>
            </a:extLst>
          </p:cNvPr>
          <p:cNvSpPr txBox="1">
            <a:spLocks noChangeArrowheads="1"/>
          </p:cNvSpPr>
          <p:nvPr/>
        </p:nvSpPr>
        <p:spPr>
          <a:xfrm>
            <a:off x="825267" y="3347774"/>
            <a:ext cx="10515600" cy="16550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suppose cars now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propagate” at 1000 km/hr</a:t>
            </a:r>
          </a:p>
          <a:p>
            <a:pPr marL="28733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and suppose toll booth now takes one min to service a car</a:t>
            </a:r>
            <a:endParaRPr kumimoji="0" lang="en-US" altLang="en-US" sz="2800" b="0" i="0" u="none" strike="noStrike" kern="1200" cap="none" spc="0" normalizeH="0" baseline="0" noProof="0" dirty="0">
              <a:ln>
                <a:noFill/>
              </a:ln>
              <a:solidFill>
                <a:srgbClr val="ED7D31"/>
              </a:solidFill>
              <a:effectLst/>
              <a:uLnTx/>
              <a:uFillTx/>
              <a:latin typeface="Calibri" panose="020F0502020204030204"/>
              <a:ea typeface="ＭＳ Ｐゴシック" panose="020B0600070205080204" pitchFamily="34" charset="-128"/>
              <a:cs typeface="+mn-cs"/>
            </a:endParaRPr>
          </a:p>
          <a:p>
            <a:pPr marL="28733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 Will cars arrive to 2nd booth before all cars serviced at first booth?</a:t>
            </a:r>
          </a:p>
          <a:p>
            <a:pPr marL="28733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33" name="Rectangle 4">
            <a:extLst>
              <a:ext uri="{FF2B5EF4-FFF2-40B4-BE49-F238E27FC236}">
                <a16:creationId xmlns:a16="http://schemas.microsoft.com/office/drawing/2014/main" id="{17691AC2-D326-384F-9424-A457AB12E339}"/>
              </a:ext>
            </a:extLst>
          </p:cNvPr>
          <p:cNvSpPr txBox="1">
            <a:spLocks noChangeArrowheads="1"/>
          </p:cNvSpPr>
          <p:nvPr/>
        </p:nvSpPr>
        <p:spPr>
          <a:xfrm>
            <a:off x="1127510" y="4881442"/>
            <a:ext cx="10649258" cy="1467414"/>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1" u="sng"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 Yes!</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after 7 min, first car arrives at second booth; three cars still at first booth</a:t>
            </a:r>
          </a:p>
          <a:p>
            <a:pPr marL="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lang="en-US" altLang="en-US" dirty="0">
                <a:solidFill>
                  <a:prstClr val="black"/>
                </a:solidFill>
                <a:latin typeface="Calibri" panose="020F0502020204030204"/>
                <a:ea typeface="ＭＳ Ｐゴシック" panose="020B0600070205080204" pitchFamily="34" charset="-128"/>
              </a:rPr>
              <a:t>1</a:t>
            </a:r>
            <a:r>
              <a:rPr lang="en-US" altLang="en-US" baseline="30000" dirty="0">
                <a:solidFill>
                  <a:prstClr val="black"/>
                </a:solidFill>
                <a:latin typeface="Calibri" panose="020F0502020204030204"/>
                <a:ea typeface="ＭＳ Ｐゴシック" panose="020B0600070205080204" pitchFamily="34" charset="-128"/>
              </a:rPr>
              <a:t>st</a:t>
            </a:r>
            <a:r>
              <a:rPr lang="en-US" altLang="en-US" dirty="0">
                <a:solidFill>
                  <a:prstClr val="black"/>
                </a:solidFill>
                <a:latin typeface="Calibri" panose="020F0502020204030204"/>
                <a:ea typeface="ＭＳ Ｐゴシック" panose="020B0600070205080204" pitchFamily="34" charset="-128"/>
              </a:rPr>
              <a:t> car: transmission delay 1 min + prop delay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100km/(1000km/</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hr</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 0.1 </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hr</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=6 min</a:t>
            </a:r>
          </a:p>
        </p:txBody>
      </p:sp>
      <p:sp>
        <p:nvSpPr>
          <p:cNvPr id="31" name="Slide Number Placeholder 5">
            <a:extLst>
              <a:ext uri="{FF2B5EF4-FFF2-40B4-BE49-F238E27FC236}">
                <a16:creationId xmlns:a16="http://schemas.microsoft.com/office/drawing/2014/main" id="{7CC7459C-C116-164E-B088-1D243F2DD5A0}"/>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8</a:t>
            </a:fld>
            <a:endParaRPr lang="en-US" dirty="0"/>
          </a:p>
        </p:txBody>
      </p:sp>
      <p:sp>
        <p:nvSpPr>
          <p:cNvPr id="3" name="TextBox 2">
            <a:extLst>
              <a:ext uri="{FF2B5EF4-FFF2-40B4-BE49-F238E27FC236}">
                <a16:creationId xmlns:a16="http://schemas.microsoft.com/office/drawing/2014/main" id="{A98AE28C-79FE-897C-384F-639F80B3A7AC}"/>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676598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EC25-2DA3-78DD-A9FE-AAEB18E21EE0}"/>
              </a:ext>
            </a:extLst>
          </p:cNvPr>
          <p:cNvSpPr>
            <a:spLocks noGrp="1"/>
          </p:cNvSpPr>
          <p:nvPr>
            <p:ph type="title"/>
          </p:nvPr>
        </p:nvSpPr>
        <p:spPr/>
        <p:txBody>
          <a:bodyPr/>
          <a:lstStyle/>
          <a:p>
            <a:r>
              <a:rPr lang="en-GB" dirty="0"/>
              <a:t>Quiz</a:t>
            </a:r>
            <a:endParaRPr lang="en-SE" dirty="0"/>
          </a:p>
        </p:txBody>
      </p:sp>
      <p:sp>
        <p:nvSpPr>
          <p:cNvPr id="3" name="Content Placeholder 2">
            <a:extLst>
              <a:ext uri="{FF2B5EF4-FFF2-40B4-BE49-F238E27FC236}">
                <a16:creationId xmlns:a16="http://schemas.microsoft.com/office/drawing/2014/main" id="{444A4ABA-5A82-B07F-708A-0B930EA27A5D}"/>
              </a:ext>
            </a:extLst>
          </p:cNvPr>
          <p:cNvSpPr>
            <a:spLocks noGrp="1"/>
          </p:cNvSpPr>
          <p:nvPr>
            <p:ph sz="half" idx="1"/>
          </p:nvPr>
        </p:nvSpPr>
        <p:spPr>
          <a:xfrm>
            <a:off x="762929" y="1346443"/>
            <a:ext cx="5181600" cy="4351338"/>
          </a:xfrm>
        </p:spPr>
        <p:txBody>
          <a:bodyPr>
            <a:normAutofit fontScale="77500" lnSpcReduction="20000"/>
          </a:bodyPr>
          <a:lstStyle/>
          <a:p>
            <a:r>
              <a:rPr lang="en-GB" dirty="0"/>
              <a:t>Performance: Delay. Consider the network shown in the figure below, with three links, each with a transmission rate of 1 Mbps, and a propagation delay of 2 msec per link. Assume the length of a packet is 1000 bits.</a:t>
            </a:r>
          </a:p>
          <a:p>
            <a:r>
              <a:rPr lang="en-GB" dirty="0"/>
              <a:t>What is the end-end delay of a packet from when it first begins transmission on link 1, until is it received in full by the server at the end of link 3.  </a:t>
            </a:r>
          </a:p>
          <a:p>
            <a:r>
              <a:rPr lang="en-GB" dirty="0"/>
              <a:t>You can assume that queueing delays and packet processing delays are zero, but make sure you include packet transmission time delay on all links. Assume store-and forward packet transmission.</a:t>
            </a:r>
            <a:endParaRPr lang="en-SE" dirty="0"/>
          </a:p>
        </p:txBody>
      </p:sp>
      <p:sp>
        <p:nvSpPr>
          <p:cNvPr id="4" name="Content Placeholder 3">
            <a:extLst>
              <a:ext uri="{FF2B5EF4-FFF2-40B4-BE49-F238E27FC236}">
                <a16:creationId xmlns:a16="http://schemas.microsoft.com/office/drawing/2014/main" id="{C66CF559-4B85-2CC2-CFDC-5ACB8E345D3A}"/>
              </a:ext>
            </a:extLst>
          </p:cNvPr>
          <p:cNvSpPr>
            <a:spLocks noGrp="1"/>
          </p:cNvSpPr>
          <p:nvPr>
            <p:ph sz="half" idx="2"/>
          </p:nvPr>
        </p:nvSpPr>
        <p:spPr>
          <a:xfrm>
            <a:off x="6172200" y="1346443"/>
            <a:ext cx="5181600" cy="4518286"/>
          </a:xfrm>
        </p:spPr>
        <p:txBody>
          <a:bodyPr>
            <a:normAutofit fontScale="77500" lnSpcReduction="20000"/>
          </a:bodyPr>
          <a:lstStyle/>
          <a:p>
            <a:r>
              <a:rPr lang="en-GB" dirty="0"/>
              <a:t>ANS: at each link, transmission delay is 1000 bits/1Mbps=1 </a:t>
            </a:r>
            <a:r>
              <a:rPr lang="en-GB" dirty="0" err="1"/>
              <a:t>ms</a:t>
            </a:r>
            <a:r>
              <a:rPr lang="en-GB" dirty="0"/>
              <a:t>, propagation delay is 2 </a:t>
            </a:r>
            <a:r>
              <a:rPr lang="en-GB" dirty="0" err="1"/>
              <a:t>ms</a:t>
            </a:r>
            <a:r>
              <a:rPr lang="en-GB" dirty="0"/>
              <a:t>, so delay is 1+2=3 </a:t>
            </a:r>
            <a:r>
              <a:rPr lang="en-GB" dirty="0" err="1"/>
              <a:t>ms</a:t>
            </a:r>
            <a:r>
              <a:rPr lang="en-GB" dirty="0"/>
              <a:t>. </a:t>
            </a:r>
          </a:p>
          <a:p>
            <a:r>
              <a:rPr lang="en-GB" dirty="0"/>
              <a:t>To traverse all three links, total delay is 3+3+3=12 </a:t>
            </a:r>
            <a:r>
              <a:rPr lang="en-GB" dirty="0" err="1"/>
              <a:t>ms</a:t>
            </a:r>
            <a:r>
              <a:rPr lang="en-GB" dirty="0"/>
              <a:t>.</a:t>
            </a:r>
            <a:endParaRPr lang="en-SE" dirty="0"/>
          </a:p>
        </p:txBody>
      </p:sp>
      <p:sp>
        <p:nvSpPr>
          <p:cNvPr id="5" name="Slide Number Placeholder 4">
            <a:extLst>
              <a:ext uri="{FF2B5EF4-FFF2-40B4-BE49-F238E27FC236}">
                <a16:creationId xmlns:a16="http://schemas.microsoft.com/office/drawing/2014/main" id="{C3DFD70B-BE0D-FA42-5D90-5A01D0CB09AE}"/>
              </a:ext>
            </a:extLst>
          </p:cNvPr>
          <p:cNvSpPr>
            <a:spLocks noGrp="1"/>
          </p:cNvSpPr>
          <p:nvPr>
            <p:ph type="sldNum" sz="quarter" idx="4"/>
          </p:nvPr>
        </p:nvSpPr>
        <p:spPr/>
        <p:txBody>
          <a:bodyPr/>
          <a:lstStyle/>
          <a:p>
            <a:r>
              <a:rPr lang="en-US"/>
              <a:t>Introduction: 1-</a:t>
            </a:r>
            <a:fld id="{C4204591-24BD-A542-B9D5-F8D8A88D2FEE}" type="slidenum">
              <a:rPr lang="en-US" smtClean="0"/>
              <a:pPr/>
              <a:t>9</a:t>
            </a:fld>
            <a:endParaRPr lang="en-US" dirty="0"/>
          </a:p>
        </p:txBody>
      </p:sp>
      <p:pic>
        <p:nvPicPr>
          <p:cNvPr id="1028" name="Picture 4">
            <a:extLst>
              <a:ext uri="{FF2B5EF4-FFF2-40B4-BE49-F238E27FC236}">
                <a16:creationId xmlns:a16="http://schemas.microsoft.com/office/drawing/2014/main" id="{44EE076D-E821-5A5A-596F-83CE309D19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258" y="5321414"/>
            <a:ext cx="5991457" cy="133473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6CA9354-653A-34C4-E261-CD288DA3EAED}"/>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67630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otalTime>8412</TotalTime>
  <Words>3556</Words>
  <Application>Microsoft Office PowerPoint</Application>
  <PresentationFormat>Widescreen</PresentationFormat>
  <Paragraphs>767</Paragraphs>
  <Slides>41</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ＭＳ Ｐゴシック</vt:lpstr>
      <vt:lpstr>ZapfDingbats</vt:lpstr>
      <vt:lpstr>Arial</vt:lpstr>
      <vt:lpstr>Calibri</vt:lpstr>
      <vt:lpstr>Gill Sans MT</vt:lpstr>
      <vt:lpstr>Times New Roman</vt:lpstr>
      <vt:lpstr>Wingdings</vt:lpstr>
      <vt:lpstr>Office Theme</vt:lpstr>
      <vt:lpstr>PowerPoint Presentation</vt:lpstr>
      <vt:lpstr>Chapter 1: roadmap</vt:lpstr>
      <vt:lpstr>How do packet delay and loss occur?</vt:lpstr>
      <vt:lpstr>Packet delay: four sources</vt:lpstr>
      <vt:lpstr>Packet delay: four sources</vt:lpstr>
      <vt:lpstr>Caravan analogy</vt:lpstr>
      <vt:lpstr>How long until all cars (packets) arrive at 2nd toll booth</vt:lpstr>
      <vt:lpstr>Caravan analogy</vt:lpstr>
      <vt:lpstr>Quiz</vt:lpstr>
      <vt:lpstr>Quiz</vt:lpstr>
      <vt:lpstr>Packet queueing delay (revisited)</vt:lpstr>
      <vt:lpstr>“Real” Internet delays and routes</vt:lpstr>
      <vt:lpstr>Real Internet delays and routes</vt:lpstr>
      <vt:lpstr>Packet loss</vt:lpstr>
      <vt:lpstr>Throughput</vt:lpstr>
      <vt:lpstr>Throughput</vt:lpstr>
      <vt:lpstr>Throughput: network scenario</vt:lpstr>
      <vt:lpstr>Additional Questions</vt:lpstr>
      <vt:lpstr>Chapter 1: roadmap</vt:lpstr>
      <vt:lpstr>Network security</vt:lpstr>
      <vt:lpstr>Network security</vt:lpstr>
      <vt:lpstr>Bad guys: packet interception</vt:lpstr>
      <vt:lpstr>Bad guys:  fake identity</vt:lpstr>
      <vt:lpstr>Bad guys: denial of service</vt:lpstr>
      <vt:lpstr>Lines of defense:</vt:lpstr>
      <vt:lpstr>Chapter 1: roadmap</vt:lpstr>
      <vt:lpstr>Protocol “layers” and reference models</vt:lpstr>
      <vt:lpstr>Example: organization of air travel</vt:lpstr>
      <vt:lpstr>Example: organization of air travel</vt:lpstr>
      <vt:lpstr>Why layering?</vt:lpstr>
      <vt:lpstr>Layered Internet protocol stack</vt:lpstr>
      <vt:lpstr>Services, Layering and Encapsulation</vt:lpstr>
      <vt:lpstr>Services, Layering and Encapsulation</vt:lpstr>
      <vt:lpstr>Services, Layering and Encapsulation</vt:lpstr>
      <vt:lpstr>Encapsulation</vt:lpstr>
      <vt:lpstr>Services, Layering and Encapsulation</vt:lpstr>
      <vt:lpstr>Encapsulation: an end-end view</vt:lpstr>
      <vt:lpstr>Additional Chapter 1 slides</vt:lpstr>
      <vt:lpstr>ISO/OSI reference model</vt:lpstr>
      <vt:lpstr>Services, Layering and Encapsulation</vt:lpstr>
      <vt:lpstr>Wireshark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196</cp:revision>
  <dcterms:created xsi:type="dcterms:W3CDTF">2020-01-18T07:24:59Z</dcterms:created>
  <dcterms:modified xsi:type="dcterms:W3CDTF">2024-10-08T20:41:11Z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Theme:5</vt:lpwstr>
  </property>
  <property fmtid="{D5CDD505-2E9C-101B-9397-08002B2CF9AE}" pid="3" name="ClassificationContentMarkingHeaderText">
    <vt:lpwstr>Begränsad delning</vt:lpwstr>
  </property>
</Properties>
</file>