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960" r:id="rId2"/>
    <p:sldId id="956" r:id="rId3"/>
    <p:sldId id="964" r:id="rId4"/>
    <p:sldId id="1047" r:id="rId5"/>
    <p:sldId id="1048" r:id="rId6"/>
    <p:sldId id="1217" r:id="rId7"/>
    <p:sldId id="1154" r:id="rId8"/>
    <p:sldId id="1086" r:id="rId9"/>
    <p:sldId id="1049" r:id="rId10"/>
    <p:sldId id="1041" r:id="rId11"/>
    <p:sldId id="1218" r:id="rId12"/>
    <p:sldId id="1155" r:id="rId13"/>
    <p:sldId id="1221" r:id="rId14"/>
    <p:sldId id="1223" r:id="rId15"/>
    <p:sldId id="1224" r:id="rId16"/>
    <p:sldId id="1228" r:id="rId17"/>
    <p:sldId id="1229" r:id="rId18"/>
    <p:sldId id="1230" r:id="rId19"/>
    <p:sldId id="1225" r:id="rId20"/>
    <p:sldId id="1226" r:id="rId21"/>
    <p:sldId id="1227" r:id="rId22"/>
    <p:sldId id="1051" r:id="rId23"/>
    <p:sldId id="1052" r:id="rId24"/>
    <p:sldId id="1216" r:id="rId25"/>
    <p:sldId id="1054" r:id="rId26"/>
    <p:sldId id="1055" r:id="rId27"/>
    <p:sldId id="1160" r:id="rId28"/>
    <p:sldId id="123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931"/>
    <p:restoredTop sz="95934"/>
  </p:normalViewPr>
  <p:slideViewPr>
    <p:cSldViewPr snapToGrid="0" snapToObjects="1">
      <p:cViewPr varScale="1">
        <p:scale>
          <a:sx n="74" d="100"/>
          <a:sy n="74" d="100"/>
        </p:scale>
        <p:origin x="72" y="254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8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38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51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540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39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557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775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14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62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35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306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59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94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341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logical communication , we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that from an application’s perspective, it is as if the hosts running the processes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directly connected; in reality, the hosts may be on opposite sides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planet, connected via numerous routers and a wide range of link types. Application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 use the logical communication provided by the transport layer to send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to each other, free from the worry of the details of the physical infrastructure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carry these messages.</a:t>
            </a:r>
          </a:p>
          <a:p>
            <a:endParaRPr lang="en-US" dirty="0"/>
          </a:p>
          <a:p>
            <a:r>
              <a:rPr lang="en-US" dirty="0"/>
              <a:t>Let’s look at each of these three (logical communications, actions,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14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336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928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35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1D834-9A60-0144-B34B-27257068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25CE-E254-A94B-B5AF-C5A01BD997AB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4ADFA-C513-7947-8FC6-A583187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F1950-807A-A347-B7AD-B769A13B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583F-9FD8-F447-89A7-11C4555D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238B0-A4C5-0057-0347-0A730DD586F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aia.cs.umass.edu/kurose_ross/interactive/TCP_Mux_Demux.php" TargetMode="External"/><Relationship Id="rId2" Type="http://schemas.openxmlformats.org/officeDocument/2006/relationships/hyperlink" Target="https://gaia.cs.umass.edu/kurose_ross/interactive/UDP_Mux_Demux.php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F0CE2E98-86CB-592A-F851-90EF640A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rgbClr val="010086"/>
              </a:buClr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0B21A-FE22-1F4F-81B8-C7DE0CD9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56B19-18BF-2345-8627-5E54E4C0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7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Multiplexing/demultiplexing</a:t>
            </a:r>
          </a:p>
        </p:txBody>
      </p:sp>
      <p:sp>
        <p:nvSpPr>
          <p:cNvPr id="132" name="Freeform 157">
            <a:extLst>
              <a:ext uri="{FF2B5EF4-FFF2-40B4-BE49-F238E27FC236}">
                <a16:creationId xmlns:a16="http://schemas.microsoft.com/office/drawing/2014/main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5108431" y="357274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768" y="4498257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368" y="4096619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AFC3DE-B7EF-9945-9B42-A8FE2028B2CF}"/>
              </a:ext>
            </a:extLst>
          </p:cNvPr>
          <p:cNvGrpSpPr/>
          <p:nvPr/>
        </p:nvGrpSpPr>
        <p:grpSpPr>
          <a:xfrm>
            <a:off x="7016607" y="1655043"/>
            <a:ext cx="4836316" cy="1639889"/>
            <a:chOff x="7016607" y="1655043"/>
            <a:chExt cx="4836316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2972" y="1655043"/>
              <a:ext cx="4679951" cy="1639889"/>
              <a:chOff x="2899" y="903"/>
              <a:chExt cx="294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use header info to deliver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received segments to correct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9" y="903"/>
                <a:ext cx="2553" cy="348"/>
                <a:chOff x="905" y="3594"/>
                <a:chExt cx="2049" cy="348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5" y="3594"/>
                  <a:ext cx="2049" cy="3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demultiplexing as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9823306" y="4171232"/>
            <a:ext cx="533400" cy="206375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18" y="362354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193" y="3677519"/>
            <a:ext cx="1473200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543" y="4447457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981" y="44299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131" y="47649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806" y="36441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3348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0491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47506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71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5956" y="507610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2781" y="53745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86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6468918" y="4377607"/>
            <a:ext cx="412750" cy="158750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5767243" y="4369669"/>
            <a:ext cx="412750" cy="158750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306" y="399343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206" y="404740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731" y="480781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479035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668" y="51284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4380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72380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793" y="40378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343" y="569523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393" y="54094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511420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756" y="4379194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9166081" y="4025182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976418" y="4045819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318" y="400136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218" y="4055344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743" y="48157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47982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681" y="513643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4459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73174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806" y="40458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56" y="57031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406" y="54174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512214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768" y="43871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3962256" y="4725269"/>
            <a:ext cx="412750" cy="158750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8302481" y="4723682"/>
            <a:ext cx="412750" cy="158750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6349856" y="4425232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6468918" y="4456982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18" y="453635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0931" y="4663331"/>
            <a:ext cx="555332" cy="71510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5311630" y="3275882"/>
            <a:ext cx="688975" cy="1435100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6211743" y="3239369"/>
            <a:ext cx="1047750" cy="1441450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2511281" y="5555532"/>
            <a:ext cx="800100" cy="828675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93106" y="5469807"/>
            <a:ext cx="788987" cy="782637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5083031" y="5055469"/>
            <a:ext cx="358775" cy="704850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1183088" y="1563001"/>
            <a:ext cx="4826032" cy="1719654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handle data from multiple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multiplexing as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4198793" y="4458569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4135293" y="4433169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50940" y="4321755"/>
            <a:ext cx="3748969" cy="11488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9" name="Slide Number Placeholder 2">
            <a:extLst>
              <a:ext uri="{FF2B5EF4-FFF2-40B4-BE49-F238E27FC236}">
                <a16:creationId xmlns:a16="http://schemas.microsoft.com/office/drawing/2014/main" id="{1BB112E7-9179-7C48-99F0-38E45F5B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E275D-8C83-6385-5F2D-5927CF9DE7C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0144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480C6A1-B418-BAFF-0A9B-DF3373520BD3}"/>
              </a:ext>
            </a:extLst>
          </p:cNvPr>
          <p:cNvGrpSpPr/>
          <p:nvPr/>
        </p:nvGrpSpPr>
        <p:grpSpPr>
          <a:xfrm>
            <a:off x="5844802" y="2291678"/>
            <a:ext cx="1108206" cy="369332"/>
            <a:chOff x="5844802" y="2291678"/>
            <a:chExt cx="1108206" cy="36933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FFEBBBB-2623-A645-BE22-49AB28379D36}"/>
                </a:ext>
              </a:extLst>
            </p:cNvPr>
            <p:cNvSpPr/>
            <p:nvPr/>
          </p:nvSpPr>
          <p:spPr>
            <a:xfrm>
              <a:off x="5864224" y="2340021"/>
              <a:ext cx="1063879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E6AB7BA-7EC8-0044-B495-B5FBC9F37B18}"/>
                </a:ext>
              </a:extLst>
            </p:cNvPr>
            <p:cNvSpPr txBox="1"/>
            <p:nvPr/>
          </p:nvSpPr>
          <p:spPr>
            <a:xfrm>
              <a:off x="5844802" y="2291678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id="{065CB0E2-E88A-814E-8D57-5A55C91AE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F1E19D-C79D-0399-56EA-1548EEA2BB22}"/>
              </a:ext>
            </a:extLst>
          </p:cNvPr>
          <p:cNvGrpSpPr/>
          <p:nvPr/>
        </p:nvGrpSpPr>
        <p:grpSpPr>
          <a:xfrm>
            <a:off x="5528837" y="2685375"/>
            <a:ext cx="1404036" cy="384588"/>
            <a:chOff x="8597346" y="692270"/>
            <a:chExt cx="1404036" cy="3845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5E4894-255A-88E4-2AC9-82A2C51C90CE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C4C298-170E-3D5D-F527-651548E2EB1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15BD13-0EBF-E48C-A912-8A2018D96B53}"/>
                </a:ext>
              </a:extLst>
            </p:cNvPr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7E22-A105-49C5-2F08-CFBB2A4F7EB3}"/>
              </a:ext>
            </a:extLst>
          </p:cNvPr>
          <p:cNvGrpSpPr/>
          <p:nvPr/>
        </p:nvGrpSpPr>
        <p:grpSpPr>
          <a:xfrm>
            <a:off x="5272320" y="3145339"/>
            <a:ext cx="1651423" cy="389371"/>
            <a:chOff x="8349959" y="687487"/>
            <a:chExt cx="1651423" cy="3893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5FC8CA-9850-2897-FDF7-32850A59AD47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67C767-1F5A-6342-E5A6-3154E7B6B33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21B5BB-BA6A-F414-E84E-3101842ACD4B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0AC3-5B88-E099-CDDB-3E6C13E05DE3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F77B7B-CAA6-5EE4-F51C-9FA3BA7AE0EA}"/>
              </a:ext>
            </a:extLst>
          </p:cNvPr>
          <p:cNvGrpSpPr/>
          <p:nvPr/>
        </p:nvGrpSpPr>
        <p:grpSpPr>
          <a:xfrm>
            <a:off x="4107096" y="5561831"/>
            <a:ext cx="1651423" cy="389371"/>
            <a:chOff x="8349959" y="687487"/>
            <a:chExt cx="1651423" cy="389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2B2F3C-1A2C-22DE-11C6-35EF01FB4964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BA422A-055D-83BF-7614-2A6490E1E42A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7F086F-8EE5-B65B-F3AD-B90AC3BAA993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67B5E6-9B62-1E9F-8ECC-7C6440F2D722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0FCAC8-2BD7-5831-502D-460A2985C4FB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6B99E-8B69-2971-9DBA-1E90AD4CFFA5}"/>
              </a:ext>
            </a:extLst>
          </p:cNvPr>
          <p:cNvCxnSpPr/>
          <p:nvPr/>
        </p:nvCxnSpPr>
        <p:spPr>
          <a:xfrm flipH="1">
            <a:off x="3701909" y="5774614"/>
            <a:ext cx="300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2BD8D8-9D10-8B19-1C62-4230F283322B}"/>
              </a:ext>
            </a:extLst>
          </p:cNvPr>
          <p:cNvGrpSpPr/>
          <p:nvPr/>
        </p:nvGrpSpPr>
        <p:grpSpPr>
          <a:xfrm>
            <a:off x="1825736" y="3693979"/>
            <a:ext cx="1651423" cy="389371"/>
            <a:chOff x="8349959" y="687487"/>
            <a:chExt cx="1651423" cy="3893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7143D8-5E22-4921-A36A-DE7F809ACE66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C57A99-F5E8-A08D-D8C0-7C5182504E8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073EDC-3591-CB08-2DDA-368C690C6706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79AAC8-CBF1-2DA6-B365-73E019AA038B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C8167C-F6B2-383A-7358-07AFBF0D72C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1405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AF567B-A744-BF46-B80D-389C2E4393B6}"/>
              </a:ext>
            </a:extLst>
          </p:cNvPr>
          <p:cNvGrpSpPr/>
          <p:nvPr/>
        </p:nvGrpSpPr>
        <p:grpSpPr>
          <a:xfrm>
            <a:off x="141514" y="1298122"/>
            <a:ext cx="11908971" cy="4268807"/>
            <a:chOff x="2511281" y="3572744"/>
            <a:chExt cx="7770812" cy="2811463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BCE33F-AF9C-9244-A84E-ABFE39D35FDD}"/>
              </a:ext>
            </a:extLst>
          </p:cNvPr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F974F9-F1CB-EB4F-9996-B0CAF21D948C}"/>
              </a:ext>
            </a:extLst>
          </p:cNvPr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Slide Number Placeholder 2">
            <a:extLst>
              <a:ext uri="{FF2B5EF4-FFF2-40B4-BE49-F238E27FC236}">
                <a16:creationId xmlns:a16="http://schemas.microsoft.com/office/drawing/2014/main" id="{763B7DCD-B52F-3E47-BEBE-99834B403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B048DEA-97AB-1F43-8741-12645B01C3F5}"/>
              </a:ext>
            </a:extLst>
          </p:cNvPr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739BD94-0F47-854B-9CF2-AB21F1755B7E}"/>
              </a:ext>
            </a:extLst>
          </p:cNvPr>
          <p:cNvGrpSpPr/>
          <p:nvPr/>
        </p:nvGrpSpPr>
        <p:grpSpPr>
          <a:xfrm>
            <a:off x="3073015" y="2669125"/>
            <a:ext cx="1108206" cy="369332"/>
            <a:chOff x="8893175" y="707526"/>
            <a:chExt cx="1108206" cy="36933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E14681-F8C2-E943-9036-9B66F8026102}"/>
                </a:ext>
              </a:extLst>
            </p:cNvPr>
            <p:cNvSpPr/>
            <p:nvPr/>
          </p:nvSpPr>
          <p:spPr>
            <a:xfrm>
              <a:off x="8934834" y="756182"/>
              <a:ext cx="1066547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FE05029-2B07-9140-B651-352A9EE32350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pic>
        <p:nvPicPr>
          <p:cNvPr id="111" name="Picture 8" descr="Image result for blue question mark icon">
            <a:extLst>
              <a:ext uri="{FF2B5EF4-FFF2-40B4-BE49-F238E27FC236}">
                <a16:creationId xmlns:a16="http://schemas.microsoft.com/office/drawing/2014/main" id="{7A8F5C24-D5BC-6046-A8A9-E43B225E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5" y="104889"/>
            <a:ext cx="1624375" cy="162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617D77-5487-F243-B8B2-CF4CA1D7049C}"/>
              </a:ext>
            </a:extLst>
          </p:cNvPr>
          <p:cNvSpPr txBox="1"/>
          <p:nvPr/>
        </p:nvSpPr>
        <p:spPr>
          <a:xfrm>
            <a:off x="2209800" y="266700"/>
            <a:ext cx="7791581" cy="119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how did transport layer know to deliver message to Firefox browser process rather then Netflix process or Skype process?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A28B0-A02E-3426-F823-4C0EC7DD7287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7656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216816" y="1873503"/>
            <a:ext cx="2790948" cy="3309399"/>
            <a:chOff x="5478735" y="1883160"/>
            <a:chExt cx="2790948" cy="3309399"/>
          </a:xfrm>
        </p:grpSpPr>
        <p:grpSp>
          <p:nvGrpSpPr>
            <p:cNvPr id="10" name="Group 9"/>
            <p:cNvGrpSpPr/>
            <p:nvPr/>
          </p:nvGrpSpPr>
          <p:grpSpPr>
            <a:xfrm>
              <a:off x="5901165" y="1883160"/>
              <a:ext cx="2008556" cy="2443958"/>
              <a:chOff x="5901165" y="1883160"/>
              <a:chExt cx="2008556" cy="2443958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6581083" y="2834918"/>
                <a:ext cx="648720" cy="641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6878224" y="3527614"/>
                <a:ext cx="0" cy="79950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6690618" y="2768416"/>
                <a:ext cx="4223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/>
                  <a:t>?</a:t>
                </a: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5901165" y="2086013"/>
                <a:ext cx="679918" cy="68240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V="1">
                <a:off x="7229803" y="2090667"/>
                <a:ext cx="679918" cy="68240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6874209" y="1883160"/>
                <a:ext cx="0" cy="79950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5478735" y="4607783"/>
              <a:ext cx="27909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de-multiplexing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F78AF0-87C5-547A-5703-21EF85A01DA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1191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8699" y="2758759"/>
            <a:ext cx="422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?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6816" y="4598126"/>
            <a:ext cx="2790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de-multiplexing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26482" y="1134776"/>
            <a:ext cx="4710462" cy="2780838"/>
            <a:chOff x="3726482" y="1134776"/>
            <a:chExt cx="4710462" cy="2780838"/>
          </a:xfrm>
        </p:grpSpPr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transport</a:t>
              </a:r>
              <a:endParaRPr lang="en-US" sz="3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application</a:t>
              </a:r>
              <a:endParaRPr lang="en-US" sz="3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C62D014-6751-82B5-E86D-5BBC55E94057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6442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86CF3-5283-F242-9D46-46CE5E5A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693" y="-160447"/>
            <a:ext cx="12509888" cy="7178894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5F1534-F52B-1947-9FF8-F3900CBE5770}"/>
              </a:ext>
            </a:extLst>
          </p:cNvPr>
          <p:cNvSpPr txBox="1"/>
          <p:nvPr/>
        </p:nvSpPr>
        <p:spPr>
          <a:xfrm>
            <a:off x="2859577" y="5354404"/>
            <a:ext cx="6467348" cy="1323439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none" rtlCol="0">
            <a:spAutoFit/>
          </a:bodyPr>
          <a:lstStyle/>
          <a:p>
            <a:r>
              <a:rPr lang="en-US" sz="8000" dirty="0">
                <a:effectLst>
                  <a:glow rad="8636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Demultiplexing</a:t>
            </a:r>
          </a:p>
        </p:txBody>
      </p:sp>
    </p:spTree>
    <p:extLst>
      <p:ext uri="{BB962C8B-B14F-4D97-AF65-F5344CB8AC3E}">
        <p14:creationId xmlns:p14="http://schemas.microsoft.com/office/powerpoint/2010/main" val="189621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128834-3551-3342-8511-A6239EDCC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6187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60AE63-F98B-2E42-BB70-BC6FB853C5F0}"/>
              </a:ext>
            </a:extLst>
          </p:cNvPr>
          <p:cNvSpPr/>
          <p:nvPr/>
        </p:nvSpPr>
        <p:spPr>
          <a:xfrm>
            <a:off x="-135699" y="0"/>
            <a:ext cx="12463397" cy="70145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TSA precheck">
            <a:extLst>
              <a:ext uri="{FF2B5EF4-FFF2-40B4-BE49-F238E27FC236}">
                <a16:creationId xmlns:a16="http://schemas.microsoft.com/office/drawing/2014/main" id="{16C15E37-2218-114F-8523-CD30C5ED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55" y="710856"/>
            <a:ext cx="9946307" cy="55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289B84F5-2163-2B45-BBF6-A39FBFB0055C}"/>
              </a:ext>
            </a:extLst>
          </p:cNvPr>
          <p:cNvSpPr/>
          <p:nvPr/>
        </p:nvSpPr>
        <p:spPr>
          <a:xfrm>
            <a:off x="0" y="0"/>
            <a:ext cx="2730674" cy="6889315"/>
          </a:xfrm>
          <a:custGeom>
            <a:avLst/>
            <a:gdLst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0674" h="6889315">
                <a:moveTo>
                  <a:pt x="2730674" y="0"/>
                </a:moveTo>
                <a:lnTo>
                  <a:pt x="0" y="0"/>
                </a:lnTo>
                <a:lnTo>
                  <a:pt x="0" y="6889315"/>
                </a:lnTo>
                <a:lnTo>
                  <a:pt x="2317315" y="6876789"/>
                </a:lnTo>
                <a:cubicBezTo>
                  <a:pt x="2023699" y="6430027"/>
                  <a:pt x="1185797" y="5722009"/>
                  <a:pt x="1120781" y="3696819"/>
                </a:cubicBezTo>
                <a:cubicBezTo>
                  <a:pt x="1154483" y="1448545"/>
                  <a:pt x="2245241" y="641188"/>
                  <a:pt x="2680570" y="0"/>
                </a:cubicBezTo>
                <a:lnTo>
                  <a:pt x="268057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155379D-AC5B-9545-9DBF-9AA511AB3235}"/>
              </a:ext>
            </a:extLst>
          </p:cNvPr>
          <p:cNvSpPr/>
          <p:nvPr/>
        </p:nvSpPr>
        <p:spPr>
          <a:xfrm flipH="1">
            <a:off x="9473852" y="-31325"/>
            <a:ext cx="2730674" cy="6889315"/>
          </a:xfrm>
          <a:custGeom>
            <a:avLst/>
            <a:gdLst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0674" h="6889315">
                <a:moveTo>
                  <a:pt x="2730674" y="0"/>
                </a:moveTo>
                <a:lnTo>
                  <a:pt x="0" y="0"/>
                </a:lnTo>
                <a:lnTo>
                  <a:pt x="0" y="6889315"/>
                </a:lnTo>
                <a:lnTo>
                  <a:pt x="2317315" y="6876789"/>
                </a:lnTo>
                <a:cubicBezTo>
                  <a:pt x="2023699" y="6430027"/>
                  <a:pt x="1185797" y="5722009"/>
                  <a:pt x="1120781" y="3696819"/>
                </a:cubicBezTo>
                <a:cubicBezTo>
                  <a:pt x="1154483" y="1448545"/>
                  <a:pt x="2245241" y="641188"/>
                  <a:pt x="2680570" y="0"/>
                </a:cubicBezTo>
                <a:lnTo>
                  <a:pt x="268057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3571" y="4598126"/>
            <a:ext cx="2245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multiplexing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F2368-8DBF-B76A-DAA6-373F00F181F3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9170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overview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763" y="1253331"/>
            <a:ext cx="4842088" cy="4351338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indent="-285750">
              <a:buFont typeface="Wingdings" charset="2"/>
              <a:buChar char="§"/>
              <a:defRPr/>
            </a:pPr>
            <a:r>
              <a:rPr lang="en-US" sz="3200" dirty="0"/>
              <a:t>understand 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  <a:endParaRPr lang="en-US" sz="3200" dirty="0"/>
          </a:p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815962"/>
            <a:ext cx="5994400" cy="4799013"/>
          </a:xfrm>
        </p:spPr>
        <p:txBody>
          <a:bodyPr>
            <a:normAutofit/>
          </a:bodyPr>
          <a:lstStyle/>
          <a:p>
            <a:pPr marL="457200" indent="-285750">
              <a:buFont typeface="Wingdings" charset="2"/>
              <a:buChar char="§"/>
              <a:defRPr/>
            </a:pPr>
            <a:r>
              <a:rPr lang="en-US" sz="3200" dirty="0"/>
              <a:t>learn about Internet 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 congestion control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84F46-D79C-3048-9B21-CEBC6665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54664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0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3571" y="4598126"/>
            <a:ext cx="2245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multiplexing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26482" y="1134776"/>
            <a:ext cx="4710462" cy="2780838"/>
            <a:chOff x="3726482" y="1134776"/>
            <a:chExt cx="4710462" cy="2780838"/>
          </a:xfrm>
        </p:grpSpPr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transport</a:t>
              </a:r>
              <a:endParaRPr lang="en-US" sz="3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application</a:t>
              </a:r>
              <a:endParaRPr lang="en-US" sz="3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286FBC3-0C1D-A2D8-F6ED-DE7E1CC15F93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2627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9CCC5-D908-9C4E-A49D-1E21751E78A3}"/>
              </a:ext>
            </a:extLst>
          </p:cNvPr>
          <p:cNvSpPr/>
          <p:nvPr/>
        </p:nvSpPr>
        <p:spPr>
          <a:xfrm>
            <a:off x="-125260" y="0"/>
            <a:ext cx="12463397" cy="7014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rs merge">
            <a:extLst>
              <a:ext uri="{FF2B5EF4-FFF2-40B4-BE49-F238E27FC236}">
                <a16:creationId xmlns:a16="http://schemas.microsoft.com/office/drawing/2014/main" id="{93314E34-1FD8-0649-B734-DBACB89E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92" y="376036"/>
            <a:ext cx="9399815" cy="626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CC19CE-833B-5F4C-B0C9-7CBB36ED852F}"/>
              </a:ext>
            </a:extLst>
          </p:cNvPr>
          <p:cNvSpPr txBox="1"/>
          <p:nvPr/>
        </p:nvSpPr>
        <p:spPr>
          <a:xfrm>
            <a:off x="3404140" y="4843419"/>
            <a:ext cx="5383718" cy="1323439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none" rtlCol="0">
            <a:spAutoFit/>
          </a:bodyPr>
          <a:lstStyle/>
          <a:p>
            <a:r>
              <a:rPr lang="en-US" sz="8000" dirty="0">
                <a:effectLst>
                  <a:glow rad="8636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40143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How demultiplexing </a:t>
            </a:r>
            <a:r>
              <a:rPr lang="en-US" dirty="0"/>
              <a:t>w</a:t>
            </a:r>
            <a:r>
              <a:rPr lang="en-US" sz="4400" dirty="0"/>
              <a:t>orks</a:t>
            </a:r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0F916DA5-15D2-0A42-8C9B-01DCE4B1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receives IP datagrams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has source IP address, destination IP address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carries one transport-layer segment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segment has source, destination port number 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uses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addresses &amp; port numbers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75" name="Rectangle 75">
              <a:extLst>
                <a:ext uri="{FF2B5EF4-FFF2-40B4-BE49-F238E27FC236}">
                  <a16:creationId xmlns:a16="http://schemas.microsoft.com/office/drawing/2014/main" id="{FCCA66F1-5923-DC45-83A7-1942BA80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Rectangle 65">
              <a:extLst>
                <a:ext uri="{FF2B5EF4-FFF2-40B4-BE49-F238E27FC236}">
                  <a16:creationId xmlns:a16="http://schemas.microsoft.com/office/drawing/2014/main" id="{325B2818-1D14-0544-87D5-B3493969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63">
              <a:extLst>
                <a:ext uri="{FF2B5EF4-FFF2-40B4-BE49-F238E27FC236}">
                  <a16:creationId xmlns:a16="http://schemas.microsoft.com/office/drawing/2014/main" id="{0308811F-F83C-684C-9A70-7056E7030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9" name="Text Box 64">
              <a:extLst>
                <a:ext uri="{FF2B5EF4-FFF2-40B4-BE49-F238E27FC236}">
                  <a16:creationId xmlns:a16="http://schemas.microsoft.com/office/drawing/2014/main" id="{DFDB1254-258A-D74F-9312-2F08048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 #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66">
              <a:extLst>
                <a:ext uri="{FF2B5EF4-FFF2-40B4-BE49-F238E27FC236}">
                  <a16:creationId xmlns:a16="http://schemas.microsoft.com/office/drawing/2014/main" id="{7758F487-6FB2-F34B-84F0-976833827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978" y="2544239"/>
              <a:ext cx="3328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1" name="Line 68">
              <a:extLst>
                <a:ext uri="{FF2B5EF4-FFF2-40B4-BE49-F238E27FC236}">
                  <a16:creationId xmlns:a16="http://schemas.microsoft.com/office/drawing/2014/main" id="{A9895192-7D02-2F4C-B006-EAE3FEF5F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503" y="3534839"/>
              <a:ext cx="3324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2" name="Line 69">
              <a:extLst>
                <a:ext uri="{FF2B5EF4-FFF2-40B4-BE49-F238E27FC236}">
                  <a16:creationId xmlns:a16="http://schemas.microsoft.com/office/drawing/2014/main" id="{7ABA37B1-9C1B-8F43-9F10-44126FAB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5803" y="2144189"/>
              <a:ext cx="0" cy="395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Text Box 70">
              <a:extLst>
                <a:ext uri="{FF2B5EF4-FFF2-40B4-BE49-F238E27FC236}">
                  <a16:creationId xmlns:a16="http://schemas.microsoft.com/office/drawing/2014/main" id="{B3C9350B-DCA6-5E4A-91AA-5C2AD14E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Line 71">
              <a:extLst>
                <a:ext uri="{FF2B5EF4-FFF2-40B4-BE49-F238E27FC236}">
                  <a16:creationId xmlns:a16="http://schemas.microsoft.com/office/drawing/2014/main" id="{D16D54C4-5717-9E46-AA93-1E6BB34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003" y="1910827"/>
              <a:ext cx="12001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Line 72">
              <a:extLst>
                <a:ext uri="{FF2B5EF4-FFF2-40B4-BE49-F238E27FC236}">
                  <a16:creationId xmlns:a16="http://schemas.microsoft.com/office/drawing/2014/main" id="{332269D9-54A4-6446-BBAD-BD3F06A73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43216" y="1920352"/>
              <a:ext cx="11287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6" name="Text Box 73">
              <a:extLst>
                <a:ext uri="{FF2B5EF4-FFF2-40B4-BE49-F238E27FC236}">
                  <a16:creationId xmlns:a16="http://schemas.microsoft.com/office/drawing/2014/main" id="{8F7D97AE-E89E-684A-9571-5959DA8E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(payload)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7" name="Text Box 74">
              <a:extLst>
                <a:ext uri="{FF2B5EF4-FFF2-40B4-BE49-F238E27FC236}">
                  <a16:creationId xmlns:a16="http://schemas.microsoft.com/office/drawing/2014/main" id="{A5362E3E-8643-6A43-A4FE-BD56FF4F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other header fields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8" name="Text Box 76">
              <a:extLst>
                <a:ext uri="{FF2B5EF4-FFF2-40B4-BE49-F238E27FC236}">
                  <a16:creationId xmlns:a16="http://schemas.microsoft.com/office/drawing/2014/main" id="{2FE71CF3-191A-C44F-839C-1CF4D7DF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TCP/UDP segment format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CB301DF9-007E-7F42-9982-6FB05291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A8D9E-F95F-ABF6-143F-A622EFF0A72A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505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258CE6-39AA-994E-A005-93DEFB62A3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523600"/>
            <a:ext cx="5254159" cy="2113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Recall: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creating socket, must specify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host-local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 #: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DatagramSocket mySocket1        = new DatagramSocket(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12534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);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05">
            <a:extLst>
              <a:ext uri="{FF2B5EF4-FFF2-40B4-BE49-F238E27FC236}">
                <a16:creationId xmlns:a16="http://schemas.microsoft.com/office/drawing/2014/main" id="{86EE0BD4-F2E4-AA4C-ABE7-69DA3D493545}"/>
              </a:ext>
            </a:extLst>
          </p:cNvPr>
          <p:cNvSpPr txBox="1">
            <a:spLocks noChangeArrowheads="1"/>
          </p:cNvSpPr>
          <p:nvPr/>
        </p:nvSpPr>
        <p:spPr>
          <a:xfrm>
            <a:off x="6774662" y="1514612"/>
            <a:ext cx="4894407" cy="236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receiving host receives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 destination port # in segment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directs UDP segment to socket with that port #</a:t>
            </a:r>
          </a:p>
        </p:txBody>
      </p:sp>
      <p:sp>
        <p:nvSpPr>
          <p:cNvPr id="20" name="Rectangle 108">
            <a:extLst>
              <a:ext uri="{FF2B5EF4-FFF2-40B4-BE49-F238E27FC236}">
                <a16:creationId xmlns:a16="http://schemas.microsoft.com/office/drawing/2014/main" id="{D64D1D76-B139-F94A-A00F-C768B665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7" y="3328506"/>
            <a:ext cx="5227637" cy="275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marR="0" lvl="0" indent="-2905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when creating datagram to send into UDP socket, must specify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IP address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port #</a:t>
            </a:r>
          </a:p>
        </p:txBody>
      </p:sp>
      <p:sp>
        <p:nvSpPr>
          <p:cNvPr id="21" name="Rectangle 111">
            <a:extLst>
              <a:ext uri="{FF2B5EF4-FFF2-40B4-BE49-F238E27FC236}">
                <a16:creationId xmlns:a16="http://schemas.microsoft.com/office/drawing/2014/main" id="{1D23ED05-24C1-E24F-9A5D-E84D26B5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IP/UDP datagrams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dest. port #,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but different source IP addresses and/or source port numbers will be directed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socket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receiving host</a:t>
            </a:r>
          </a:p>
        </p:txBody>
      </p:sp>
      <p:sp>
        <p:nvSpPr>
          <p:cNvPr id="23" name="AutoShape 113">
            <a:extLst>
              <a:ext uri="{FF2B5EF4-FFF2-40B4-BE49-F238E27FC236}">
                <a16:creationId xmlns:a16="http://schemas.microsoft.com/office/drawing/2014/main" id="{AE0FE900-8538-8F4F-BD27-2C9A09F232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2884" y="3896801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32E731-A5B9-B44F-853B-A87FFA65AAE0}"/>
              </a:ext>
            </a:extLst>
          </p:cNvPr>
          <p:cNvSpPr/>
          <p:nvPr/>
        </p:nvSpPr>
        <p:spPr>
          <a:xfrm>
            <a:off x="4202130" y="2887038"/>
            <a:ext cx="1909314" cy="996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6F80CC4-FDCF-FF42-8BB3-8A9B1A2B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31F93-6B77-0159-61FC-5257F11F1E9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5389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4" grpId="0" animBg="1"/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89">
            <a:extLst>
              <a:ext uri="{FF2B5EF4-FFF2-40B4-BE49-F238E27FC236}">
                <a16:creationId xmlns:a16="http://schemas.microsoft.com/office/drawing/2014/main" id="{28FDDD2F-FD14-B643-A369-43EE4030BEDB}"/>
              </a:ext>
            </a:extLst>
          </p:cNvPr>
          <p:cNvSpPr>
            <a:spLocks/>
          </p:cNvSpPr>
          <p:nvPr/>
        </p:nvSpPr>
        <p:spPr bwMode="auto">
          <a:xfrm>
            <a:off x="4799806" y="250291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B2B2B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97">
            <a:extLst>
              <a:ext uri="{FF2B5EF4-FFF2-40B4-BE49-F238E27FC236}">
                <a16:creationId xmlns:a16="http://schemas.microsoft.com/office/drawing/2014/main" id="{64DF8D3E-75B9-8F40-BCD6-78530C047B4F}"/>
              </a:ext>
            </a:extLst>
          </p:cNvPr>
          <p:cNvSpPr>
            <a:spLocks/>
          </p:cNvSpPr>
          <p:nvPr/>
        </p:nvSpPr>
        <p:spPr bwMode="auto">
          <a:xfrm>
            <a:off x="2077944" y="2807714"/>
            <a:ext cx="397763" cy="2143904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517 w 10000"/>
              <a:gd name="connsiteY0" fmla="*/ 10000 h 10000"/>
              <a:gd name="connsiteX1" fmla="*/ 0 w 10000"/>
              <a:gd name="connsiteY1" fmla="*/ 9841 h 10000"/>
              <a:gd name="connsiteX2" fmla="*/ 10000 w 10000"/>
              <a:gd name="connsiteY2" fmla="*/ 0 h 10000"/>
              <a:gd name="connsiteX3" fmla="*/ 9793 w 10000"/>
              <a:gd name="connsiteY3" fmla="*/ 9103 h 10000"/>
              <a:gd name="connsiteX4" fmla="*/ 517 w 10000"/>
              <a:gd name="connsiteY4" fmla="*/ 10000 h 10000"/>
              <a:gd name="connsiteX0" fmla="*/ 0 w 9483"/>
              <a:gd name="connsiteY0" fmla="*/ 10000 h 10000"/>
              <a:gd name="connsiteX1" fmla="*/ 843 w 9483"/>
              <a:gd name="connsiteY1" fmla="*/ 8128 h 10000"/>
              <a:gd name="connsiteX2" fmla="*/ 9483 w 9483"/>
              <a:gd name="connsiteY2" fmla="*/ 0 h 10000"/>
              <a:gd name="connsiteX3" fmla="*/ 9276 w 9483"/>
              <a:gd name="connsiteY3" fmla="*/ 9103 h 10000"/>
              <a:gd name="connsiteX4" fmla="*/ 0 w 9483"/>
              <a:gd name="connsiteY4" fmla="*/ 10000 h 10000"/>
              <a:gd name="connsiteX0" fmla="*/ 2554 w 9111"/>
              <a:gd name="connsiteY0" fmla="*/ 9772 h 9772"/>
              <a:gd name="connsiteX1" fmla="*/ 0 w 9111"/>
              <a:gd name="connsiteY1" fmla="*/ 8128 h 9772"/>
              <a:gd name="connsiteX2" fmla="*/ 9111 w 9111"/>
              <a:gd name="connsiteY2" fmla="*/ 0 h 9772"/>
              <a:gd name="connsiteX3" fmla="*/ 8893 w 9111"/>
              <a:gd name="connsiteY3" fmla="*/ 9103 h 9772"/>
              <a:gd name="connsiteX4" fmla="*/ 2554 w 9111"/>
              <a:gd name="connsiteY4" fmla="*/ 9772 h 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1" h="9772">
                <a:moveTo>
                  <a:pt x="2554" y="9772"/>
                </a:moveTo>
                <a:lnTo>
                  <a:pt x="0" y="8128"/>
                </a:lnTo>
                <a:lnTo>
                  <a:pt x="9111" y="0"/>
                </a:lnTo>
                <a:cubicBezTo>
                  <a:pt x="9038" y="3034"/>
                  <a:pt x="8966" y="6069"/>
                  <a:pt x="8893" y="9103"/>
                </a:cubicBezTo>
                <a:lnTo>
                  <a:pt x="2554" y="977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B2B2B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Freeform 154">
            <a:extLst>
              <a:ext uri="{FF2B5EF4-FFF2-40B4-BE49-F238E27FC236}">
                <a16:creationId xmlns:a16="http://schemas.microsoft.com/office/drawing/2014/main" id="{3380745A-BF26-D24C-8ACE-76BF4A51F666}"/>
              </a:ext>
            </a:extLst>
          </p:cNvPr>
          <p:cNvSpPr>
            <a:spLocks/>
          </p:cNvSpPr>
          <p:nvPr/>
        </p:nvSpPr>
        <p:spPr bwMode="auto">
          <a:xfrm>
            <a:off x="9587706" y="2812476"/>
            <a:ext cx="430060" cy="2171151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10000 h 10176"/>
              <a:gd name="connsiteX1" fmla="*/ 377 w 10000"/>
              <a:gd name="connsiteY1" fmla="*/ 0 h 10176"/>
              <a:gd name="connsiteX2" fmla="*/ 0 w 10000"/>
              <a:gd name="connsiteY2" fmla="*/ 9107 h 10176"/>
              <a:gd name="connsiteX3" fmla="*/ 8519 w 10000"/>
              <a:gd name="connsiteY3" fmla="*/ 10176 h 10176"/>
              <a:gd name="connsiteX4" fmla="*/ 10000 w 10000"/>
              <a:gd name="connsiteY4" fmla="*/ 10000 h 10176"/>
              <a:gd name="connsiteX0" fmla="*/ 7767 w 8519"/>
              <a:gd name="connsiteY0" fmla="*/ 8356 h 10176"/>
              <a:gd name="connsiteX1" fmla="*/ 377 w 8519"/>
              <a:gd name="connsiteY1" fmla="*/ 0 h 10176"/>
              <a:gd name="connsiteX2" fmla="*/ 0 w 8519"/>
              <a:gd name="connsiteY2" fmla="*/ 9107 h 10176"/>
              <a:gd name="connsiteX3" fmla="*/ 8519 w 8519"/>
              <a:gd name="connsiteY3" fmla="*/ 10176 h 10176"/>
              <a:gd name="connsiteX4" fmla="*/ 7767 w 8519"/>
              <a:gd name="connsiteY4" fmla="*/ 8356 h 1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" h="10176">
                <a:moveTo>
                  <a:pt x="7767" y="8356"/>
                </a:moveTo>
                <a:lnTo>
                  <a:pt x="377" y="0"/>
                </a:lnTo>
                <a:cubicBezTo>
                  <a:pt x="251" y="3036"/>
                  <a:pt x="126" y="6071"/>
                  <a:pt x="0" y="9107"/>
                </a:cubicBezTo>
                <a:lnTo>
                  <a:pt x="8519" y="10176"/>
                </a:lnTo>
                <a:lnTo>
                  <a:pt x="7767" y="8356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F331F96E-BFA3-B949-B96F-DCA5E9AF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2EFF90D8-8133-E042-BB15-B540A8DAE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581" y="3588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53A1C5C8-02A4-B440-B555-BBEB6959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1E8AAE6-A7CD-924F-8779-9257D875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9518" y="39094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CA7EEA54-B56E-2B48-9F82-BCDEC7D3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2190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3328B79-CBD4-B041-B159-E3286EADB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50475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3062900D-4135-244C-9B1F-EE7CC03B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F09CC3DB-2FE1-524D-8CDC-16023843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11BEC4C2-90AF-3642-B6AA-A63B2A81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0727B177-EE8F-9E43-B808-DF3EFBDC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110">
            <a:extLst>
              <a:ext uri="{FF2B5EF4-FFF2-40B4-BE49-F238E27FC236}">
                <a16:creationId xmlns:a16="http://schemas.microsoft.com/office/drawing/2014/main" id="{4FA9CEB5-639E-E640-8612-6A0B009F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53" name="Group 111">
            <a:extLst>
              <a:ext uri="{FF2B5EF4-FFF2-40B4-BE49-F238E27FC236}">
                <a16:creationId xmlns:a16="http://schemas.microsoft.com/office/drawing/2014/main" id="{2D14C00E-16C9-D747-9CCE-229E757B8227}"/>
              </a:ext>
            </a:extLst>
          </p:cNvPr>
          <p:cNvGrpSpPr>
            <a:grpSpLocks/>
          </p:cNvGrpSpPr>
          <p:nvPr/>
        </p:nvGrpSpPr>
        <p:grpSpPr bwMode="auto"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154" name="Rectangle 112">
              <a:extLst>
                <a:ext uri="{FF2B5EF4-FFF2-40B4-BE49-F238E27FC236}">
                  <a16:creationId xmlns:a16="http://schemas.microsoft.com/office/drawing/2014/main" id="{3540F8E1-1FDC-E24A-98FB-7869060F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13">
              <a:extLst>
                <a:ext uri="{FF2B5EF4-FFF2-40B4-BE49-F238E27FC236}">
                  <a16:creationId xmlns:a16="http://schemas.microsoft.com/office/drawing/2014/main" id="{054ED091-B9B7-3540-A7FD-87F3C3C1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Rectangle 114">
              <a:extLst>
                <a:ext uri="{FF2B5EF4-FFF2-40B4-BE49-F238E27FC236}">
                  <a16:creationId xmlns:a16="http://schemas.microsoft.com/office/drawing/2014/main" id="{380957E5-07F4-134E-B56E-1EC9D1C8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Rectangle 115">
              <a:extLst>
                <a:ext uri="{FF2B5EF4-FFF2-40B4-BE49-F238E27FC236}">
                  <a16:creationId xmlns:a16="http://schemas.microsoft.com/office/drawing/2014/main" id="{35B79E71-94E3-544D-ADB2-B31B6EA8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9" name="Rectangle 24">
            <a:extLst>
              <a:ext uri="{FF2B5EF4-FFF2-40B4-BE49-F238E27FC236}">
                <a16:creationId xmlns:a16="http://schemas.microsoft.com/office/drawing/2014/main" id="{043A00F1-55AA-3943-A4DB-B6F911EC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97882FBC-8DAC-564D-B4C8-8B618C94E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918" y="3364926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26">
            <a:extLst>
              <a:ext uri="{FF2B5EF4-FFF2-40B4-BE49-F238E27FC236}">
                <a16:creationId xmlns:a16="http://schemas.microsoft.com/office/drawing/2014/main" id="{6533FADA-08A6-274F-99DA-B76CD131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62" name="Line 27">
            <a:extLst>
              <a:ext uri="{FF2B5EF4-FFF2-40B4-BE49-F238E27FC236}">
                <a16:creationId xmlns:a16="http://schemas.microsoft.com/office/drawing/2014/main" id="{59739078-AC3B-BB43-A01C-5156C6AC1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0506" y="36824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26">
            <a:extLst>
              <a:ext uri="{FF2B5EF4-FFF2-40B4-BE49-F238E27FC236}">
                <a16:creationId xmlns:a16="http://schemas.microsoft.com/office/drawing/2014/main" id="{78720604-E3E1-AA4C-8564-8B884DC1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64" name="Text Box 26">
            <a:extLst>
              <a:ext uri="{FF2B5EF4-FFF2-40B4-BE49-F238E27FC236}">
                <a16:creationId xmlns:a16="http://schemas.microsoft.com/office/drawing/2014/main" id="{0FE55F8B-E56B-8B4C-8A35-D5894CB5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65" name="Text Box 26">
            <a:extLst>
              <a:ext uri="{FF2B5EF4-FFF2-40B4-BE49-F238E27FC236}">
                <a16:creationId xmlns:a16="http://schemas.microsoft.com/office/drawing/2014/main" id="{3CBEC5FD-FC48-0B44-A978-2775A463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66" name="Text Box 26">
            <a:extLst>
              <a:ext uri="{FF2B5EF4-FFF2-40B4-BE49-F238E27FC236}">
                <a16:creationId xmlns:a16="http://schemas.microsoft.com/office/drawing/2014/main" id="{36939330-E1D8-DD43-8326-8E30CD15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7" name="Line 27">
            <a:extLst>
              <a:ext uri="{FF2B5EF4-FFF2-40B4-BE49-F238E27FC236}">
                <a16:creationId xmlns:a16="http://schemas.microsoft.com/office/drawing/2014/main" id="{8F676BB3-CB93-FC44-95E3-71A593E11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331" y="399357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Line 27">
            <a:extLst>
              <a:ext uri="{FF2B5EF4-FFF2-40B4-BE49-F238E27FC236}">
                <a16:creationId xmlns:a16="http://schemas.microsoft.com/office/drawing/2014/main" id="{3257C166-E64A-3645-B552-FD16B4D71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156" y="42920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Oval 128">
            <a:extLst>
              <a:ext uri="{FF2B5EF4-FFF2-40B4-BE49-F238E27FC236}">
                <a16:creationId xmlns:a16="http://schemas.microsoft.com/office/drawing/2014/main" id="{65AB5E7C-E09E-3141-92D4-FB563873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70" name="Group 134">
            <a:extLst>
              <a:ext uri="{FF2B5EF4-FFF2-40B4-BE49-F238E27FC236}">
                <a16:creationId xmlns:a16="http://schemas.microsoft.com/office/drawing/2014/main" id="{00BF5763-3E40-E147-ACE8-5ED526226DDB}"/>
              </a:ext>
            </a:extLst>
          </p:cNvPr>
          <p:cNvGrpSpPr>
            <a:grpSpLocks/>
          </p:cNvGrpSpPr>
          <p:nvPr/>
        </p:nvGrpSpPr>
        <p:grpSpPr bwMode="auto"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171" name="Rectangle 135">
              <a:extLst>
                <a:ext uri="{FF2B5EF4-FFF2-40B4-BE49-F238E27FC236}">
                  <a16:creationId xmlns:a16="http://schemas.microsoft.com/office/drawing/2014/main" id="{CDC340F8-E46E-7E41-8E35-64383D0A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2" name="Rectangle 136">
              <a:extLst>
                <a:ext uri="{FF2B5EF4-FFF2-40B4-BE49-F238E27FC236}">
                  <a16:creationId xmlns:a16="http://schemas.microsoft.com/office/drawing/2014/main" id="{CEB2486C-9B9D-0C40-80F1-0DB2CBB3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Rectangle 137">
              <a:extLst>
                <a:ext uri="{FF2B5EF4-FFF2-40B4-BE49-F238E27FC236}">
                  <a16:creationId xmlns:a16="http://schemas.microsoft.com/office/drawing/2014/main" id="{1376AAC2-B46A-1E4A-9BBE-A4B572F4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Rectangle 138">
              <a:extLst>
                <a:ext uri="{FF2B5EF4-FFF2-40B4-BE49-F238E27FC236}">
                  <a16:creationId xmlns:a16="http://schemas.microsoft.com/office/drawing/2014/main" id="{D0F29441-9D82-0744-927B-FB9235C6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6" name="Rectangle 24">
            <a:extLst>
              <a:ext uri="{FF2B5EF4-FFF2-40B4-BE49-F238E27FC236}">
                <a16:creationId xmlns:a16="http://schemas.microsoft.com/office/drawing/2014/main" id="{7B52E473-BC4F-2546-8F23-4292A3FB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5">
            <a:extLst>
              <a:ext uri="{FF2B5EF4-FFF2-40B4-BE49-F238E27FC236}">
                <a16:creationId xmlns:a16="http://schemas.microsoft.com/office/drawing/2014/main" id="{803956DE-2FA5-4140-9507-22E45566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643" y="3580826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47E3A0E5-1B3A-834F-8B2A-507EC67A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9" name="Line 27">
            <a:extLst>
              <a:ext uri="{FF2B5EF4-FFF2-40B4-BE49-F238E27FC236}">
                <a16:creationId xmlns:a16="http://schemas.microsoft.com/office/drawing/2014/main" id="{24C8311A-F267-2B40-8506-DF30931D1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3581" y="39015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28">
            <a:extLst>
              <a:ext uri="{FF2B5EF4-FFF2-40B4-BE49-F238E27FC236}">
                <a16:creationId xmlns:a16="http://schemas.microsoft.com/office/drawing/2014/main" id="{90B576E6-B5C3-E047-92FE-7535DC86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2110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" name="Line 29">
            <a:extLst>
              <a:ext uri="{FF2B5EF4-FFF2-40B4-BE49-F238E27FC236}">
                <a16:creationId xmlns:a16="http://schemas.microsoft.com/office/drawing/2014/main" id="{DE510BC2-1C0A-3D45-B7F0-09B9A2AF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4968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" name="Text Box 26">
            <a:extLst>
              <a:ext uri="{FF2B5EF4-FFF2-40B4-BE49-F238E27FC236}">
                <a16:creationId xmlns:a16="http://schemas.microsoft.com/office/drawing/2014/main" id="{DDAE1A42-ED4F-654B-87D0-169CF6BB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83" name="Text Box 26">
            <a:extLst>
              <a:ext uri="{FF2B5EF4-FFF2-40B4-BE49-F238E27FC236}">
                <a16:creationId xmlns:a16="http://schemas.microsoft.com/office/drawing/2014/main" id="{7A014FEE-D35D-4D4E-A6F2-B759C9BE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84" name="Text Box 26">
            <a:extLst>
              <a:ext uri="{FF2B5EF4-FFF2-40B4-BE49-F238E27FC236}">
                <a16:creationId xmlns:a16="http://schemas.microsoft.com/office/drawing/2014/main" id="{7B48DF71-7962-E445-ACB0-EE331814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5" name="Text Box 26">
            <a:extLst>
              <a:ext uri="{FF2B5EF4-FFF2-40B4-BE49-F238E27FC236}">
                <a16:creationId xmlns:a16="http://schemas.microsoft.com/office/drawing/2014/main" id="{35F89933-4707-5D4A-921A-EC7B51E4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6" name="Oval 153">
            <a:extLst>
              <a:ext uri="{FF2B5EF4-FFF2-40B4-BE49-F238E27FC236}">
                <a16:creationId xmlns:a16="http://schemas.microsoft.com/office/drawing/2014/main" id="{215E7B91-C0B7-B74C-B6E7-B5818A25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grpSp>
        <p:nvGrpSpPr>
          <p:cNvPr id="188" name="Group 156">
            <a:extLst>
              <a:ext uri="{FF2B5EF4-FFF2-40B4-BE49-F238E27FC236}">
                <a16:creationId xmlns:a16="http://schemas.microsoft.com/office/drawing/2014/main" id="{4260C82D-FA4B-EA40-B99D-03E56D50D1BA}"/>
              </a:ext>
            </a:extLst>
          </p:cNvPr>
          <p:cNvGrpSpPr>
            <a:grpSpLocks/>
          </p:cNvGrpSpPr>
          <p:nvPr/>
        </p:nvGrpSpPr>
        <p:grpSpPr bwMode="auto"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189" name="Rectangle 157">
              <a:extLst>
                <a:ext uri="{FF2B5EF4-FFF2-40B4-BE49-F238E27FC236}">
                  <a16:creationId xmlns:a16="http://schemas.microsoft.com/office/drawing/2014/main" id="{3C55969E-575D-4843-85A0-C9288C89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58">
              <a:extLst>
                <a:ext uri="{FF2B5EF4-FFF2-40B4-BE49-F238E27FC236}">
                  <a16:creationId xmlns:a16="http://schemas.microsoft.com/office/drawing/2014/main" id="{1D81D694-BFCE-CD4C-8B46-411E3E05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1" name="Rectangle 159">
              <a:extLst>
                <a:ext uri="{FF2B5EF4-FFF2-40B4-BE49-F238E27FC236}">
                  <a16:creationId xmlns:a16="http://schemas.microsoft.com/office/drawing/2014/main" id="{1E24AC3B-00C1-CD43-B2CA-0A3FFEF5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2" name="Rectangle 160">
              <a:extLst>
                <a:ext uri="{FF2B5EF4-FFF2-40B4-BE49-F238E27FC236}">
                  <a16:creationId xmlns:a16="http://schemas.microsoft.com/office/drawing/2014/main" id="{9B3524D6-8B31-5B45-AE62-56D9DEC0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4" name="Rectangle 174">
            <a:extLst>
              <a:ext uri="{FF2B5EF4-FFF2-40B4-BE49-F238E27FC236}">
                <a16:creationId xmlns:a16="http://schemas.microsoft.com/office/drawing/2014/main" id="{4C60141B-5E00-944A-9D60-A427659E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75" y="193307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socket(AF_INET,SOCK_STREAM)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95" name="Line 177">
            <a:extLst>
              <a:ext uri="{FF2B5EF4-FFF2-40B4-BE49-F238E27FC236}">
                <a16:creationId xmlns:a16="http://schemas.microsoft.com/office/drawing/2014/main" id="{3415A4E4-A8D6-0A45-87D5-0E83D0C0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35316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6" name="Line 178">
            <a:extLst>
              <a:ext uri="{FF2B5EF4-FFF2-40B4-BE49-F238E27FC236}">
                <a16:creationId xmlns:a16="http://schemas.microsoft.com/office/drawing/2014/main" id="{A9D1D210-F533-114F-8A39-1FAA948B3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918" y="329031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7" name="Line 180">
            <a:extLst>
              <a:ext uri="{FF2B5EF4-FFF2-40B4-BE49-F238E27FC236}">
                <a16:creationId xmlns:a16="http://schemas.microsoft.com/office/drawing/2014/main" id="{6B5344BE-1CCC-B340-996D-3B09BDFBB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569061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8" name="Line 181">
            <a:extLst>
              <a:ext uri="{FF2B5EF4-FFF2-40B4-BE49-F238E27FC236}">
                <a16:creationId xmlns:a16="http://schemas.microsoft.com/office/drawing/2014/main" id="{75872309-2BFC-8644-8732-E37B001E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093" y="330301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9" name="Line 182">
            <a:extLst>
              <a:ext uri="{FF2B5EF4-FFF2-40B4-BE49-F238E27FC236}">
                <a16:creationId xmlns:a16="http://schemas.microsoft.com/office/drawing/2014/main" id="{ED8FED43-69D8-CD40-86EB-26FB24C6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343" y="5531864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0" name="Line 183">
            <a:extLst>
              <a:ext uri="{FF2B5EF4-FFF2-40B4-BE49-F238E27FC236}">
                <a16:creationId xmlns:a16="http://schemas.microsoft.com/office/drawing/2014/main" id="{4E77B951-325F-9646-965F-1E9415527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993" y="351891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1" name="Line 184">
            <a:extLst>
              <a:ext uri="{FF2B5EF4-FFF2-40B4-BE49-F238E27FC236}">
                <a16:creationId xmlns:a16="http://schemas.microsoft.com/office/drawing/2014/main" id="{DE96BAA3-92F8-8647-B475-DC04328C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3668" y="35697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2" name="Line 185">
            <a:extLst>
              <a:ext uri="{FF2B5EF4-FFF2-40B4-BE49-F238E27FC236}">
                <a16:creationId xmlns:a16="http://schemas.microsoft.com/office/drawing/2014/main" id="{98C53D0E-36E0-9746-B2E0-7A179BBFF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193" y="353796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3" name="Line 186">
            <a:extLst>
              <a:ext uri="{FF2B5EF4-FFF2-40B4-BE49-F238E27FC236}">
                <a16:creationId xmlns:a16="http://schemas.microsoft.com/office/drawing/2014/main" id="{5CF7BEF4-FCF9-5245-97E3-9295F72A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793" y="330936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4" name="Line 187">
            <a:extLst>
              <a:ext uri="{FF2B5EF4-FFF2-40B4-BE49-F238E27FC236}">
                <a16:creationId xmlns:a16="http://schemas.microsoft.com/office/drawing/2014/main" id="{2FEDDAA8-4D5A-F644-8D9D-D75448B5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143" y="332206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5" name="Line 188">
            <a:extLst>
              <a:ext uri="{FF2B5EF4-FFF2-40B4-BE49-F238E27FC236}">
                <a16:creationId xmlns:a16="http://schemas.microsoft.com/office/drawing/2014/main" id="{785832B0-11E2-7D42-892F-39130A945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18" y="570966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6" name="Line 189">
            <a:extLst>
              <a:ext uri="{FF2B5EF4-FFF2-40B4-BE49-F238E27FC236}">
                <a16:creationId xmlns:a16="http://schemas.microsoft.com/office/drawing/2014/main" id="{CB7F98CB-6143-EE46-9171-A611901A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743" y="5541389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07" name="Group 196">
            <a:extLst>
              <a:ext uri="{FF2B5EF4-FFF2-40B4-BE49-F238E27FC236}">
                <a16:creationId xmlns:a16="http://schemas.microsoft.com/office/drawing/2014/main" id="{3B303B9E-D7B6-B44F-B2C6-EAF4FBBE0075}"/>
              </a:ext>
            </a:extLst>
          </p:cNvPr>
          <p:cNvGrpSpPr>
            <a:grpSpLocks/>
          </p:cNvGrpSpPr>
          <p:nvPr/>
        </p:nvGrpSpPr>
        <p:grpSpPr bwMode="auto">
          <a:xfrm>
            <a:off x="2726531" y="5790630"/>
            <a:ext cx="1658938" cy="657226"/>
            <a:chOff x="1309" y="3697"/>
            <a:chExt cx="1045" cy="414"/>
          </a:xfrm>
        </p:grpSpPr>
        <p:sp>
          <p:nvSpPr>
            <p:cNvPr id="208" name="Rectangle 193">
              <a:extLst>
                <a:ext uri="{FF2B5EF4-FFF2-40B4-BE49-F238E27FC236}">
                  <a16:creationId xmlns:a16="http://schemas.microsoft.com/office/drawing/2014/main" id="{5E867730-FF86-E94C-84E9-3C3B7F8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9" name="Line 194">
              <a:extLst>
                <a:ext uri="{FF2B5EF4-FFF2-40B4-BE49-F238E27FC236}">
                  <a16:creationId xmlns:a16="http://schemas.microsoft.com/office/drawing/2014/main" id="{DCB14944-9918-094E-A124-FFAF2CCC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Text Box 195">
              <a:extLst>
                <a:ext uri="{FF2B5EF4-FFF2-40B4-BE49-F238E27FC236}">
                  <a16:creationId xmlns:a16="http://schemas.microsoft.com/office/drawing/2014/main" id="{7F105679-9AE1-A34E-A646-23B52D1B8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822"/>
              <a:ext cx="10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9157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6428</a:t>
              </a:r>
            </a:p>
          </p:txBody>
        </p:sp>
      </p:grpSp>
      <p:grpSp>
        <p:nvGrpSpPr>
          <p:cNvPr id="211" name="Group 201">
            <a:extLst>
              <a:ext uri="{FF2B5EF4-FFF2-40B4-BE49-F238E27FC236}">
                <a16:creationId xmlns:a16="http://schemas.microsoft.com/office/drawing/2014/main" id="{C26B3BDC-40D0-554B-BF75-79BA0C664254}"/>
              </a:ext>
            </a:extLst>
          </p:cNvPr>
          <p:cNvGrpSpPr>
            <a:grpSpLocks/>
          </p:cNvGrpSpPr>
          <p:nvPr/>
        </p:nvGrpSpPr>
        <p:grpSpPr bwMode="auto">
          <a:xfrm>
            <a:off x="4039394" y="4914330"/>
            <a:ext cx="1706563" cy="657226"/>
            <a:chOff x="2741" y="3750"/>
            <a:chExt cx="1075" cy="414"/>
          </a:xfrm>
        </p:grpSpPr>
        <p:sp>
          <p:nvSpPr>
            <p:cNvPr id="212" name="Rectangle 198">
              <a:extLst>
                <a:ext uri="{FF2B5EF4-FFF2-40B4-BE49-F238E27FC236}">
                  <a16:creationId xmlns:a16="http://schemas.microsoft.com/office/drawing/2014/main" id="{2AEC7827-74B2-8F4D-A5B2-46F174C8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Line 199">
              <a:extLst>
                <a:ext uri="{FF2B5EF4-FFF2-40B4-BE49-F238E27FC236}">
                  <a16:creationId xmlns:a16="http://schemas.microsoft.com/office/drawing/2014/main" id="{51BE463B-088F-174F-AFA2-906D7DEE3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Text Box 200">
              <a:extLst>
                <a:ext uri="{FF2B5EF4-FFF2-40B4-BE49-F238E27FC236}">
                  <a16:creationId xmlns:a16="http://schemas.microsoft.com/office/drawing/2014/main" id="{0F6793CB-ABA9-534D-B627-3241E6084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0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6428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9157</a:t>
              </a:r>
            </a:p>
          </p:txBody>
        </p:sp>
      </p:grpSp>
      <p:grpSp>
        <p:nvGrpSpPr>
          <p:cNvPr id="215" name="Group 202">
            <a:extLst>
              <a:ext uri="{FF2B5EF4-FFF2-40B4-BE49-F238E27FC236}">
                <a16:creationId xmlns:a16="http://schemas.microsoft.com/office/drawing/2014/main" id="{2BA0D7D3-1E9F-874D-9578-106CF426BDAB}"/>
              </a:ext>
            </a:extLst>
          </p:cNvPr>
          <p:cNvGrpSpPr>
            <a:grpSpLocks/>
          </p:cNvGrpSpPr>
          <p:nvPr/>
        </p:nvGrpSpPr>
        <p:grpSpPr bwMode="auto"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B2A9891A-642F-6D49-A890-0C106C26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204">
              <a:extLst>
                <a:ext uri="{FF2B5EF4-FFF2-40B4-BE49-F238E27FC236}">
                  <a16:creationId xmlns:a16="http://schemas.microsoft.com/office/drawing/2014/main" id="{521F25C6-A7B0-BD43-AB39-10E85195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205">
              <a:extLst>
                <a:ext uri="{FF2B5EF4-FFF2-40B4-BE49-F238E27FC236}">
                  <a16:creationId xmlns:a16="http://schemas.microsoft.com/office/drawing/2014/main" id="{A375B067-6627-F24A-ADAA-564841EB8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19" name="Group 206">
            <a:extLst>
              <a:ext uri="{FF2B5EF4-FFF2-40B4-BE49-F238E27FC236}">
                <a16:creationId xmlns:a16="http://schemas.microsoft.com/office/drawing/2014/main" id="{B5181A21-D7E7-3E42-9344-472D54222757}"/>
              </a:ext>
            </a:extLst>
          </p:cNvPr>
          <p:cNvGrpSpPr>
            <a:grpSpLocks/>
          </p:cNvGrpSpPr>
          <p:nvPr/>
        </p:nvGrpSpPr>
        <p:grpSpPr bwMode="auto"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220" name="Rectangle 207">
              <a:extLst>
                <a:ext uri="{FF2B5EF4-FFF2-40B4-BE49-F238E27FC236}">
                  <a16:creationId xmlns:a16="http://schemas.microsoft.com/office/drawing/2014/main" id="{92ECB27B-35D3-E94B-A9F9-6AB2E4D0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208">
              <a:extLst>
                <a:ext uri="{FF2B5EF4-FFF2-40B4-BE49-F238E27FC236}">
                  <a16:creationId xmlns:a16="http://schemas.microsoft.com/office/drawing/2014/main" id="{7683B80C-70E1-9C44-94AD-C7C88A9E0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Text Box 209">
              <a:extLst>
                <a:ext uri="{FF2B5EF4-FFF2-40B4-BE49-F238E27FC236}">
                  <a16:creationId xmlns:a16="http://schemas.microsoft.com/office/drawing/2014/main" id="{A346B1BA-6406-6F45-9B45-BAB032C5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23" name="Group 214">
            <a:extLst>
              <a:ext uri="{FF2B5EF4-FFF2-40B4-BE49-F238E27FC236}">
                <a16:creationId xmlns:a16="http://schemas.microsoft.com/office/drawing/2014/main" id="{E39C7ED5-8B2C-DE4F-80CB-990D1AA7B49F}"/>
              </a:ext>
            </a:extLst>
          </p:cNvPr>
          <p:cNvGrpSpPr>
            <a:grpSpLocks/>
          </p:cNvGrpSpPr>
          <p:nvPr/>
        </p:nvGrpSpPr>
        <p:grpSpPr bwMode="auto"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id="224" name="Picture 215" descr="desktop_computer_stylized_medium">
              <a:extLst>
                <a:ext uri="{FF2B5EF4-FFF2-40B4-BE49-F238E27FC236}">
                  <a16:creationId xmlns:a16="http://schemas.microsoft.com/office/drawing/2014/main" id="{E6F7AF8C-6139-A44A-B799-9DB1A493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" name="Freeform 216">
              <a:extLst>
                <a:ext uri="{FF2B5EF4-FFF2-40B4-BE49-F238E27FC236}">
                  <a16:creationId xmlns:a16="http://schemas.microsoft.com/office/drawing/2014/main" id="{E7BE33D7-3BA9-1847-9AD9-95F7E1DEA0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6" name="Group 217">
            <a:extLst>
              <a:ext uri="{FF2B5EF4-FFF2-40B4-BE49-F238E27FC236}">
                <a16:creationId xmlns:a16="http://schemas.microsoft.com/office/drawing/2014/main" id="{ECE9DF28-DF72-7544-9229-870F2565D5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id="227" name="Picture 218" descr="desktop_computer_stylized_medium">
              <a:extLst>
                <a:ext uri="{FF2B5EF4-FFF2-40B4-BE49-F238E27FC236}">
                  <a16:creationId xmlns:a16="http://schemas.microsoft.com/office/drawing/2014/main" id="{AAE1CD7B-71E4-DA44-B3BA-A6BCDDB83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id="{E273E05C-F934-1B44-AA55-C146C99BC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9" name="Group 220">
            <a:extLst>
              <a:ext uri="{FF2B5EF4-FFF2-40B4-BE49-F238E27FC236}">
                <a16:creationId xmlns:a16="http://schemas.microsoft.com/office/drawing/2014/main" id="{4338C4B1-DA10-CF42-9E12-96B6998CDA7B}"/>
              </a:ext>
            </a:extLst>
          </p:cNvPr>
          <p:cNvGrpSpPr>
            <a:grpSpLocks/>
          </p:cNvGrpSpPr>
          <p:nvPr/>
        </p:nvGrpSpPr>
        <p:grpSpPr bwMode="auto"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id="{72E2375B-D2CD-524D-99CC-9AA1332B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Rectangle 222">
              <a:extLst>
                <a:ext uri="{FF2B5EF4-FFF2-40B4-BE49-F238E27FC236}">
                  <a16:creationId xmlns:a16="http://schemas.microsoft.com/office/drawing/2014/main" id="{9A46A85F-576F-5549-8CE1-4D6375E6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id="{2AC2D8E6-5479-B547-832A-A4D633663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id="{F5154C64-E9B4-9B4B-ADCB-BF7CEFAA6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225">
              <a:extLst>
                <a:ext uri="{FF2B5EF4-FFF2-40B4-BE49-F238E27FC236}">
                  <a16:creationId xmlns:a16="http://schemas.microsoft.com/office/drawing/2014/main" id="{20BD3C08-A36B-8C47-A9E1-98E61BCD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26">
              <a:extLst>
                <a:ext uri="{FF2B5EF4-FFF2-40B4-BE49-F238E27FC236}">
                  <a16:creationId xmlns:a16="http://schemas.microsoft.com/office/drawing/2014/main" id="{BA9CB11E-6522-2A4E-B926-6BB8F2D61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0" name="AutoShape 227">
                <a:extLst>
                  <a:ext uri="{FF2B5EF4-FFF2-40B4-BE49-F238E27FC236}">
                    <a16:creationId xmlns:a16="http://schemas.microsoft.com/office/drawing/2014/main" id="{A66F61C7-D146-2444-9233-EEEFDA6DB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1" name="AutoShape 228">
                <a:extLst>
                  <a:ext uri="{FF2B5EF4-FFF2-40B4-BE49-F238E27FC236}">
                    <a16:creationId xmlns:a16="http://schemas.microsoft.com/office/drawing/2014/main" id="{C237943C-1D9E-C340-92B4-E279FE5E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29">
              <a:extLst>
                <a:ext uri="{FF2B5EF4-FFF2-40B4-BE49-F238E27FC236}">
                  <a16:creationId xmlns:a16="http://schemas.microsoft.com/office/drawing/2014/main" id="{C81D6CA2-B425-4946-AE7A-8E40C0836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7" name="Group 230">
              <a:extLst>
                <a:ext uri="{FF2B5EF4-FFF2-40B4-BE49-F238E27FC236}">
                  <a16:creationId xmlns:a16="http://schemas.microsoft.com/office/drawing/2014/main" id="{E1CF8BC0-EDFE-2A4B-A9FD-D7352BEF9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8" name="AutoShape 231">
                <a:extLst>
                  <a:ext uri="{FF2B5EF4-FFF2-40B4-BE49-F238E27FC236}">
                    <a16:creationId xmlns:a16="http://schemas.microsoft.com/office/drawing/2014/main" id="{0A9026E3-01D2-A044-85D9-3C22E36B9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32">
                <a:extLst>
                  <a:ext uri="{FF2B5EF4-FFF2-40B4-BE49-F238E27FC236}">
                    <a16:creationId xmlns:a16="http://schemas.microsoft.com/office/drawing/2014/main" id="{89380DF0-55D0-544B-ABE2-D6ADD885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8" name="Rectangle 233">
              <a:extLst>
                <a:ext uri="{FF2B5EF4-FFF2-40B4-BE49-F238E27FC236}">
                  <a16:creationId xmlns:a16="http://schemas.microsoft.com/office/drawing/2014/main" id="{DF34371F-6EF2-844A-9475-6B8ECC1E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Rectangle 234">
              <a:extLst>
                <a:ext uri="{FF2B5EF4-FFF2-40B4-BE49-F238E27FC236}">
                  <a16:creationId xmlns:a16="http://schemas.microsoft.com/office/drawing/2014/main" id="{7BF59601-B231-7F4D-B6B7-74CA58A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235">
              <a:extLst>
                <a:ext uri="{FF2B5EF4-FFF2-40B4-BE49-F238E27FC236}">
                  <a16:creationId xmlns:a16="http://schemas.microsoft.com/office/drawing/2014/main" id="{653CAD17-3E1A-0A44-BF50-DB027FAD8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6" name="AutoShape 236">
                <a:extLst>
                  <a:ext uri="{FF2B5EF4-FFF2-40B4-BE49-F238E27FC236}">
                    <a16:creationId xmlns:a16="http://schemas.microsoft.com/office/drawing/2014/main" id="{2AB347AE-B389-704D-8A3A-F1B0478B7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237">
                <a:extLst>
                  <a:ext uri="{FF2B5EF4-FFF2-40B4-BE49-F238E27FC236}">
                    <a16:creationId xmlns:a16="http://schemas.microsoft.com/office/drawing/2014/main" id="{F96FEA1E-5620-D24E-93C8-5E69D78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84910C8E-8844-DE49-A1A3-762F8BB1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239">
              <a:extLst>
                <a:ext uri="{FF2B5EF4-FFF2-40B4-BE49-F238E27FC236}">
                  <a16:creationId xmlns:a16="http://schemas.microsoft.com/office/drawing/2014/main" id="{BBBD2321-95AE-9C40-B018-8ECE1F278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4" name="AutoShape 240">
                <a:extLst>
                  <a:ext uri="{FF2B5EF4-FFF2-40B4-BE49-F238E27FC236}">
                    <a16:creationId xmlns:a16="http://schemas.microsoft.com/office/drawing/2014/main" id="{5F0A8B0F-BFF3-D645-8BC2-E03084A73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241">
                <a:extLst>
                  <a:ext uri="{FF2B5EF4-FFF2-40B4-BE49-F238E27FC236}">
                    <a16:creationId xmlns:a16="http://schemas.microsoft.com/office/drawing/2014/main" id="{F04409C4-53CF-1E47-924D-AAE899D7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79FB686-7827-8648-B573-39D9BD56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FDD2EBD5-F1D6-1A40-89DB-A8C30D931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CE0C4D67-AE5D-BA4D-8695-DB491DDD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37BD5E1-82F5-4442-A0E8-832E3919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65CB1E0E-0881-3D44-874F-DFDC02FD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AutoShape 247">
              <a:extLst>
                <a:ext uri="{FF2B5EF4-FFF2-40B4-BE49-F238E27FC236}">
                  <a16:creationId xmlns:a16="http://schemas.microsoft.com/office/drawing/2014/main" id="{6DADA001-6CFD-B446-972E-A78724803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AutoShape 248">
              <a:extLst>
                <a:ext uri="{FF2B5EF4-FFF2-40B4-BE49-F238E27FC236}">
                  <a16:creationId xmlns:a16="http://schemas.microsoft.com/office/drawing/2014/main" id="{3A9F1280-193F-A148-B533-A4E2BCD4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4151D18-1A99-BB43-8662-5409F09F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86E3B505-373D-FA41-AC57-224E553E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492A9C-D2EF-444F-9F40-D87F1FF8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B30ABD37-057E-DC41-B1A5-29A2C423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71DBCB-192B-CC42-80BF-FB60B27D1133}"/>
              </a:ext>
            </a:extLst>
          </p:cNvPr>
          <p:cNvSpPr txBox="1"/>
          <p:nvPr/>
        </p:nvSpPr>
        <p:spPr>
          <a:xfrm>
            <a:off x="3494761" y="5722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AFE08E-CB17-6F42-9518-20370F3483F4}"/>
              </a:ext>
            </a:extLst>
          </p:cNvPr>
          <p:cNvSpPr txBox="1"/>
          <p:nvPr/>
        </p:nvSpPr>
        <p:spPr>
          <a:xfrm>
            <a:off x="4623206" y="48471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D37FF6A-48D3-AE49-82AD-DF5CE9A2542A}"/>
              </a:ext>
            </a:extLst>
          </p:cNvPr>
          <p:cNvSpPr txBox="1"/>
          <p:nvPr/>
        </p:nvSpPr>
        <p:spPr>
          <a:xfrm>
            <a:off x="6902357" y="56981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C3F8F57-1EC3-A444-90B5-A9967EAA485D}"/>
              </a:ext>
            </a:extLst>
          </p:cNvPr>
          <p:cNvSpPr txBox="1"/>
          <p:nvPr/>
        </p:nvSpPr>
        <p:spPr>
          <a:xfrm>
            <a:off x="7496546" y="48437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7" name="Rectangle 174">
            <a:extLst>
              <a:ext uri="{FF2B5EF4-FFF2-40B4-BE49-F238E27FC236}">
                <a16:creationId xmlns:a16="http://schemas.microsoft.com/office/drawing/2014/main" id="{F1B64B39-C299-EC44-8493-F36F1F2A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600" y="199248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socket(AF_INET,SOCK_STREAM)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28" name="Rectangle 174">
            <a:extLst>
              <a:ext uri="{FF2B5EF4-FFF2-40B4-BE49-F238E27FC236}">
                <a16:creationId xmlns:a16="http://schemas.microsoft.com/office/drawing/2014/main" id="{821B066F-1D54-9842-8B91-6EFC02EED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389" y="113749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socket(AF_INET,SOCK_DGRAM)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6428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id="{8F00F9B4-0BB2-B845-92FC-6EB6032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demultiplexing: an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6209B-D3BD-03F6-F28A-7687C0491F0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04399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27" grpId="0"/>
      <p:bldP spid="1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495768"/>
            <a:ext cx="4770837" cy="294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socket identified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port number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port number</a:t>
            </a:r>
          </a:p>
        </p:txBody>
      </p:sp>
      <p:sp>
        <p:nvSpPr>
          <p:cNvPr id="129" name="Rectangle 4">
            <a:extLst>
              <a:ext uri="{FF2B5EF4-FFF2-40B4-BE49-F238E27FC236}">
                <a16:creationId xmlns:a16="http://schemas.microsoft.com/office/drawing/2014/main" id="{C6672EA0-BD4C-AA4C-B327-560672E6A24F}"/>
              </a:ext>
            </a:extLst>
          </p:cNvPr>
          <p:cNvSpPr txBox="1">
            <a:spLocks noChangeArrowheads="1"/>
          </p:cNvSpPr>
          <p:nvPr/>
        </p:nvSpPr>
        <p:spPr>
          <a:xfrm>
            <a:off x="6476415" y="1510775"/>
            <a:ext cx="5036711" cy="497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may support many simultaneous TCP sockets: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identified by its own 4-tuple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associated with a different connecting client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84324" y="4284442"/>
            <a:ext cx="4770837" cy="222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demux: receiver uses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four values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(4-tuple)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direct segment to appropriate socket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E4D1361-EDC2-E64C-B2A5-33996868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1A63E-6E71-9E2A-3A39-9AF10D726F2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345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demultiplexing: example</a:t>
            </a:r>
          </a:p>
        </p:txBody>
      </p:sp>
      <p:sp>
        <p:nvSpPr>
          <p:cNvPr id="525" name="Freeform 5">
            <a:extLst>
              <a:ext uri="{FF2B5EF4-FFF2-40B4-BE49-F238E27FC236}">
                <a16:creationId xmlns:a16="http://schemas.microsoft.com/office/drawing/2014/main" id="{7563D6BB-009E-434A-9515-A6EAB0387E14}"/>
              </a:ext>
            </a:extLst>
          </p:cNvPr>
          <p:cNvSpPr>
            <a:spLocks/>
          </p:cNvSpPr>
          <p:nvPr/>
        </p:nvSpPr>
        <p:spPr bwMode="auto">
          <a:xfrm>
            <a:off x="4454236" y="1478017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6" name="Freeform 6">
            <a:extLst>
              <a:ext uri="{FF2B5EF4-FFF2-40B4-BE49-F238E27FC236}">
                <a16:creationId xmlns:a16="http://schemas.microsoft.com/office/drawing/2014/main" id="{C4ABCFDA-E140-9C42-81C9-A5B5F6C446B3}"/>
              </a:ext>
            </a:extLst>
          </p:cNvPr>
          <p:cNvSpPr>
            <a:spLocks/>
          </p:cNvSpPr>
          <p:nvPr/>
        </p:nvSpPr>
        <p:spPr bwMode="auto">
          <a:xfrm>
            <a:off x="2052349" y="165740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7" name="Rectangle 23">
            <a:extLst>
              <a:ext uri="{FF2B5EF4-FFF2-40B4-BE49-F238E27FC236}">
                <a16:creationId xmlns:a16="http://schemas.microsoft.com/office/drawing/2014/main" id="{614F9B0E-1109-CC4B-8E75-55A6C74E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86" y="162406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8" name="Rectangle 24">
            <a:extLst>
              <a:ext uri="{FF2B5EF4-FFF2-40B4-BE49-F238E27FC236}">
                <a16:creationId xmlns:a16="http://schemas.microsoft.com/office/drawing/2014/main" id="{CBD89C10-5030-2D42-A25D-BFEC970A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186" y="1678042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9" name="Line 25">
            <a:extLst>
              <a:ext uri="{FF2B5EF4-FFF2-40B4-BE49-F238E27FC236}">
                <a16:creationId xmlns:a16="http://schemas.microsoft.com/office/drawing/2014/main" id="{8D7EF085-D57A-E243-98DA-BEAC54BDE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9711" y="243845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0" name="Text Box 26">
            <a:extLst>
              <a:ext uri="{FF2B5EF4-FFF2-40B4-BE49-F238E27FC236}">
                <a16:creationId xmlns:a16="http://schemas.microsoft.com/office/drawing/2014/main" id="{0ED9175A-7497-DD4F-9C18-ACF0B19F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42099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31" name="Line 27">
            <a:extLst>
              <a:ext uri="{FF2B5EF4-FFF2-40B4-BE49-F238E27FC236}">
                <a16:creationId xmlns:a16="http://schemas.microsoft.com/office/drawing/2014/main" id="{FD58D124-018E-3848-9BB8-DBD51A4D8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49" y="275913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" name="Line 28">
            <a:extLst>
              <a:ext uri="{FF2B5EF4-FFF2-40B4-BE49-F238E27FC236}">
                <a16:creationId xmlns:a16="http://schemas.microsoft.com/office/drawing/2014/main" id="{15074162-585A-BC41-91A3-96670F676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06869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3" name="Line 29">
            <a:extLst>
              <a:ext uri="{FF2B5EF4-FFF2-40B4-BE49-F238E27FC236}">
                <a16:creationId xmlns:a16="http://schemas.microsoft.com/office/drawing/2014/main" id="{23B1C83D-9CD1-7141-80E9-B23AF1A1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35444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4" name="Text Box 26">
            <a:extLst>
              <a:ext uri="{FF2B5EF4-FFF2-40B4-BE49-F238E27FC236}">
                <a16:creationId xmlns:a16="http://schemas.microsoft.com/office/drawing/2014/main" id="{18FD1BAC-22E0-E743-8D85-AD83603D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774" y="16685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35" name="Text Box 26">
            <a:extLst>
              <a:ext uri="{FF2B5EF4-FFF2-40B4-BE49-F238E27FC236}">
                <a16:creationId xmlns:a16="http://schemas.microsoft.com/office/drawing/2014/main" id="{FA894B51-006F-1749-B20E-08F2DE80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324" y="3325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36" name="Text Box 26">
            <a:extLst>
              <a:ext uri="{FF2B5EF4-FFF2-40B4-BE49-F238E27FC236}">
                <a16:creationId xmlns:a16="http://schemas.microsoft.com/office/drawing/2014/main" id="{986C06D0-2FCC-3C4A-8B26-E47FEACB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74" y="30401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37" name="Text Box 26">
            <a:extLst>
              <a:ext uri="{FF2B5EF4-FFF2-40B4-BE49-F238E27FC236}">
                <a16:creationId xmlns:a16="http://schemas.microsoft.com/office/drawing/2014/main" id="{D076C0F4-C178-3E40-A5A0-D9949817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74484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38" name="Oval 19">
            <a:extLst>
              <a:ext uri="{FF2B5EF4-FFF2-40B4-BE49-F238E27FC236}">
                <a16:creationId xmlns:a16="http://schemas.microsoft.com/office/drawing/2014/main" id="{2A71094C-18F7-1C46-8C86-7D8D2BCF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7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539" name="Group 20">
            <a:extLst>
              <a:ext uri="{FF2B5EF4-FFF2-40B4-BE49-F238E27FC236}">
                <a16:creationId xmlns:a16="http://schemas.microsoft.com/office/drawing/2014/main" id="{554821E9-E611-EF4C-B4ED-D5A7C0CB1055}"/>
              </a:ext>
            </a:extLst>
          </p:cNvPr>
          <p:cNvGrpSpPr>
            <a:grpSpLocks/>
          </p:cNvGrpSpPr>
          <p:nvPr/>
        </p:nvGrpSpPr>
        <p:grpSpPr bwMode="auto">
          <a:xfrm>
            <a:off x="2834986" y="2278117"/>
            <a:ext cx="620713" cy="228600"/>
            <a:chOff x="1287" y="2524"/>
            <a:chExt cx="260" cy="100"/>
          </a:xfrm>
        </p:grpSpPr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BEBEC012-39DF-A541-830E-6FF13ADA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C54558CA-8722-654B-8BA0-93D5C1A6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4ECE78D1-C229-D44C-8946-E5D845D7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5E3A5BD1-1D56-EA42-9427-8F0D4DE4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44" name="Rectangle 23">
            <a:extLst>
              <a:ext uri="{FF2B5EF4-FFF2-40B4-BE49-F238E27FC236}">
                <a16:creationId xmlns:a16="http://schemas.microsoft.com/office/drawing/2014/main" id="{9E1F493A-E899-D74E-919F-F4A60AE1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011" y="1390705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5" name="Rectangle 24">
            <a:extLst>
              <a:ext uri="{FF2B5EF4-FFF2-40B4-BE49-F238E27FC236}">
                <a16:creationId xmlns:a16="http://schemas.microsoft.com/office/drawing/2014/main" id="{49A0180F-5303-6E4C-99BF-19A56AAC7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036" y="1468492"/>
            <a:ext cx="22256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6" name="Text Box 26">
            <a:extLst>
              <a:ext uri="{FF2B5EF4-FFF2-40B4-BE49-F238E27FC236}">
                <a16:creationId xmlns:a16="http://schemas.microsoft.com/office/drawing/2014/main" id="{23645F4E-01B1-3349-9A7F-2F24FC4C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86" y="21971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47" name="Text Box 26">
            <a:extLst>
              <a:ext uri="{FF2B5EF4-FFF2-40B4-BE49-F238E27FC236}">
                <a16:creationId xmlns:a16="http://schemas.microsoft.com/office/drawing/2014/main" id="{9BED65C6-B309-8B4D-A068-E19EDFD1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461" y="1420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48" name="Text Box 26">
            <a:extLst>
              <a:ext uri="{FF2B5EF4-FFF2-40B4-BE49-F238E27FC236}">
                <a16:creationId xmlns:a16="http://schemas.microsoft.com/office/drawing/2014/main" id="{3CB9E7E9-E087-BE49-8C38-35C7E48B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31020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49" name="Text Box 26">
            <a:extLst>
              <a:ext uri="{FF2B5EF4-FFF2-40B4-BE49-F238E27FC236}">
                <a16:creationId xmlns:a16="http://schemas.microsoft.com/office/drawing/2014/main" id="{75F58D18-0976-1447-9AE8-E0B265BD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28162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0" name="Oval 36">
            <a:extLst>
              <a:ext uri="{FF2B5EF4-FFF2-40B4-BE49-F238E27FC236}">
                <a16:creationId xmlns:a16="http://schemas.microsoft.com/office/drawing/2014/main" id="{2A7F5798-BB67-5141-90FB-F51D589E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099" y="172725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551" name="Rectangle 23">
            <a:extLst>
              <a:ext uri="{FF2B5EF4-FFF2-40B4-BE49-F238E27FC236}">
                <a16:creationId xmlns:a16="http://schemas.microsoft.com/office/drawing/2014/main" id="{32D4A7B1-DBDA-2B47-8511-4BF8176AC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324" y="161613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" name="Rectangle 24">
            <a:extLst>
              <a:ext uri="{FF2B5EF4-FFF2-40B4-BE49-F238E27FC236}">
                <a16:creationId xmlns:a16="http://schemas.microsoft.com/office/drawing/2014/main" id="{DAED2C2D-612B-9147-A573-0082B491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74" y="1657405"/>
            <a:ext cx="163195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" name="Text Box 26">
            <a:extLst>
              <a:ext uri="{FF2B5EF4-FFF2-40B4-BE49-F238E27FC236}">
                <a16:creationId xmlns:a16="http://schemas.microsoft.com/office/drawing/2014/main" id="{892F681F-FE7B-A849-886C-3DB4B715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4130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54" name="Text Box 26">
            <a:extLst>
              <a:ext uri="{FF2B5EF4-FFF2-40B4-BE49-F238E27FC236}">
                <a16:creationId xmlns:a16="http://schemas.microsoft.com/office/drawing/2014/main" id="{5491EDD3-2B63-BB4B-87FA-02E376F6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811" y="16605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55" name="Text Box 26">
            <a:extLst>
              <a:ext uri="{FF2B5EF4-FFF2-40B4-BE49-F238E27FC236}">
                <a16:creationId xmlns:a16="http://schemas.microsoft.com/office/drawing/2014/main" id="{0FB3A86D-FFE9-EE49-AD2D-1E57E4F8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749" y="33179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56" name="Text Box 26">
            <a:extLst>
              <a:ext uri="{FF2B5EF4-FFF2-40B4-BE49-F238E27FC236}">
                <a16:creationId xmlns:a16="http://schemas.microsoft.com/office/drawing/2014/main" id="{9835580D-BB7F-E64A-B442-691428929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411" y="30321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7" name="Text Box 26">
            <a:extLst>
              <a:ext uri="{FF2B5EF4-FFF2-40B4-BE49-F238E27FC236}">
                <a16:creationId xmlns:a16="http://schemas.microsoft.com/office/drawing/2014/main" id="{31A0CB7D-BCCB-D34A-A890-C07347817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7369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58" name="Oval 53">
            <a:extLst>
              <a:ext uri="{FF2B5EF4-FFF2-40B4-BE49-F238E27FC236}">
                <a16:creationId xmlns:a16="http://schemas.microsoft.com/office/drawing/2014/main" id="{F992062B-7A21-DE43-9A4C-83CB3E9C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559" name="Freeform 54">
            <a:extLst>
              <a:ext uri="{FF2B5EF4-FFF2-40B4-BE49-F238E27FC236}">
                <a16:creationId xmlns:a16="http://schemas.microsoft.com/office/drawing/2014/main" id="{AC38FC98-798D-384B-B25B-E64D646DDFC5}"/>
              </a:ext>
            </a:extLst>
          </p:cNvPr>
          <p:cNvSpPr>
            <a:spLocks/>
          </p:cNvSpPr>
          <p:nvPr/>
        </p:nvSpPr>
        <p:spPr bwMode="auto">
          <a:xfrm>
            <a:off x="9661236" y="1636767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8" name="Text Box 93">
            <a:extLst>
              <a:ext uri="{FF2B5EF4-FFF2-40B4-BE49-F238E27FC236}">
                <a16:creationId xmlns:a16="http://schemas.microsoft.com/office/drawing/2014/main" id="{28913095-A052-0A42-8972-4D75538256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23736" y="4418067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A</a:t>
            </a:r>
          </a:p>
        </p:txBody>
      </p:sp>
      <p:sp>
        <p:nvSpPr>
          <p:cNvPr id="569" name="Text Box 94">
            <a:extLst>
              <a:ext uri="{FF2B5EF4-FFF2-40B4-BE49-F238E27FC236}">
                <a16:creationId xmlns:a16="http://schemas.microsoft.com/office/drawing/2014/main" id="{E982CF1A-0928-6A45-8462-D083EBC09B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80261" y="431488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C</a:t>
            </a:r>
          </a:p>
        </p:txBody>
      </p:sp>
      <p:sp>
        <p:nvSpPr>
          <p:cNvPr id="570" name="Line 96">
            <a:extLst>
              <a:ext uri="{FF2B5EF4-FFF2-40B4-BE49-F238E27FC236}">
                <a16:creationId xmlns:a16="http://schemas.microsoft.com/office/drawing/2014/main" id="{2EEED614-F433-E440-B256-A6E56708B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9224" y="314489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1" name="Line 97">
            <a:extLst>
              <a:ext uri="{FF2B5EF4-FFF2-40B4-BE49-F238E27FC236}">
                <a16:creationId xmlns:a16="http://schemas.microsoft.com/office/drawing/2014/main" id="{098FD8B8-DDC2-8146-812C-346AC97F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099" y="2843267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2" name="Text Box 26">
            <a:extLst>
              <a:ext uri="{FF2B5EF4-FFF2-40B4-BE49-F238E27FC236}">
                <a16:creationId xmlns:a16="http://schemas.microsoft.com/office/drawing/2014/main" id="{8BEC305F-DB39-A945-9B16-8D9FBE53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449" y="25083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73" name="Line 99">
            <a:extLst>
              <a:ext uri="{FF2B5EF4-FFF2-40B4-BE49-F238E27FC236}">
                <a16:creationId xmlns:a16="http://schemas.microsoft.com/office/drawing/2014/main" id="{7CB610F0-F0BE-7D49-8D7A-0F03DEB1C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274" y="2521005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4" name="Line 100">
            <a:extLst>
              <a:ext uri="{FF2B5EF4-FFF2-40B4-BE49-F238E27FC236}">
                <a16:creationId xmlns:a16="http://schemas.microsoft.com/office/drawing/2014/main" id="{1D31CBE9-4A8E-BC4A-A036-BA509B6CF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449" y="219874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75" name="Group 101">
            <a:extLst>
              <a:ext uri="{FF2B5EF4-FFF2-40B4-BE49-F238E27FC236}">
                <a16:creationId xmlns:a16="http://schemas.microsoft.com/office/drawing/2014/main" id="{91441727-AAD7-1140-AF05-A3D324B8DC6B}"/>
              </a:ext>
            </a:extLst>
          </p:cNvPr>
          <p:cNvGrpSpPr>
            <a:grpSpLocks/>
          </p:cNvGrpSpPr>
          <p:nvPr/>
        </p:nvGrpSpPr>
        <p:grpSpPr bwMode="auto">
          <a:xfrm>
            <a:off x="5187661" y="2060630"/>
            <a:ext cx="473075" cy="228600"/>
            <a:chOff x="1287" y="2524"/>
            <a:chExt cx="260" cy="100"/>
          </a:xfrm>
        </p:grpSpPr>
        <p:sp>
          <p:nvSpPr>
            <p:cNvPr id="576" name="Rectangle 102">
              <a:extLst>
                <a:ext uri="{FF2B5EF4-FFF2-40B4-BE49-F238E27FC236}">
                  <a16:creationId xmlns:a16="http://schemas.microsoft.com/office/drawing/2014/main" id="{70206F36-B050-C844-A36F-47D4A71E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7" name="Rectangle 103">
              <a:extLst>
                <a:ext uri="{FF2B5EF4-FFF2-40B4-BE49-F238E27FC236}">
                  <a16:creationId xmlns:a16="http://schemas.microsoft.com/office/drawing/2014/main" id="{5F70B84F-C600-BF41-9794-BB79AB8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8" name="Rectangle 104">
              <a:extLst>
                <a:ext uri="{FF2B5EF4-FFF2-40B4-BE49-F238E27FC236}">
                  <a16:creationId xmlns:a16="http://schemas.microsoft.com/office/drawing/2014/main" id="{9352E66B-31B1-0244-9A00-013E38F0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9" name="Rectangle 105">
              <a:extLst>
                <a:ext uri="{FF2B5EF4-FFF2-40B4-BE49-F238E27FC236}">
                  <a16:creationId xmlns:a16="http://schemas.microsoft.com/office/drawing/2014/main" id="{A72F3B32-D2F7-184C-B710-25A136D5D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80" name="Oval 106">
            <a:extLst>
              <a:ext uri="{FF2B5EF4-FFF2-40B4-BE49-F238E27FC236}">
                <a16:creationId xmlns:a16="http://schemas.microsoft.com/office/drawing/2014/main" id="{775F6544-1FEC-F148-8D8D-09EF6787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36" y="173201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P6</a:t>
            </a:r>
          </a:p>
        </p:txBody>
      </p:sp>
      <p:sp>
        <p:nvSpPr>
          <p:cNvPr id="581" name="Oval 112">
            <a:extLst>
              <a:ext uri="{FF2B5EF4-FFF2-40B4-BE49-F238E27FC236}">
                <a16:creationId xmlns:a16="http://schemas.microsoft.com/office/drawing/2014/main" id="{1A7AFB65-C131-864D-BB01-D752C9A2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424" y="173043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P5</a:t>
            </a:r>
          </a:p>
        </p:txBody>
      </p:sp>
      <p:grpSp>
        <p:nvGrpSpPr>
          <p:cNvPr id="582" name="Group 118">
            <a:extLst>
              <a:ext uri="{FF2B5EF4-FFF2-40B4-BE49-F238E27FC236}">
                <a16:creationId xmlns:a16="http://schemas.microsoft.com/office/drawing/2014/main" id="{72BEDA86-D9D6-634C-B8D0-F4A3A594F27F}"/>
              </a:ext>
            </a:extLst>
          </p:cNvPr>
          <p:cNvGrpSpPr>
            <a:grpSpLocks/>
          </p:cNvGrpSpPr>
          <p:nvPr/>
        </p:nvGrpSpPr>
        <p:grpSpPr bwMode="auto">
          <a:xfrm>
            <a:off x="5892511" y="2065392"/>
            <a:ext cx="473075" cy="228600"/>
            <a:chOff x="1287" y="2524"/>
            <a:chExt cx="260" cy="100"/>
          </a:xfrm>
        </p:grpSpPr>
        <p:sp>
          <p:nvSpPr>
            <p:cNvPr id="583" name="Rectangle 119">
              <a:extLst>
                <a:ext uri="{FF2B5EF4-FFF2-40B4-BE49-F238E27FC236}">
                  <a16:creationId xmlns:a16="http://schemas.microsoft.com/office/drawing/2014/main" id="{967F16BC-79F0-D947-BF48-B3D4DFC3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4" name="Rectangle 120">
              <a:extLst>
                <a:ext uri="{FF2B5EF4-FFF2-40B4-BE49-F238E27FC236}">
                  <a16:creationId xmlns:a16="http://schemas.microsoft.com/office/drawing/2014/main" id="{E857091F-6411-DE41-A408-86F15977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5" name="Rectangle 121">
              <a:extLst>
                <a:ext uri="{FF2B5EF4-FFF2-40B4-BE49-F238E27FC236}">
                  <a16:creationId xmlns:a16="http://schemas.microsoft.com/office/drawing/2014/main" id="{10EEFABE-8406-A849-8F8B-3E87430B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6" name="Rectangle 122">
              <a:extLst>
                <a:ext uri="{FF2B5EF4-FFF2-40B4-BE49-F238E27FC236}">
                  <a16:creationId xmlns:a16="http://schemas.microsoft.com/office/drawing/2014/main" id="{65CA8326-C8A6-0740-8CBC-12905C52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87" name="Group 123">
            <a:extLst>
              <a:ext uri="{FF2B5EF4-FFF2-40B4-BE49-F238E27FC236}">
                <a16:creationId xmlns:a16="http://schemas.microsoft.com/office/drawing/2014/main" id="{997E9D96-904C-5A46-A87E-C65B0FD83028}"/>
              </a:ext>
            </a:extLst>
          </p:cNvPr>
          <p:cNvGrpSpPr>
            <a:grpSpLocks/>
          </p:cNvGrpSpPr>
          <p:nvPr/>
        </p:nvGrpSpPr>
        <p:grpSpPr bwMode="auto">
          <a:xfrm>
            <a:off x="6564024" y="2070155"/>
            <a:ext cx="473075" cy="228600"/>
            <a:chOff x="1287" y="2524"/>
            <a:chExt cx="260" cy="100"/>
          </a:xfrm>
        </p:grpSpPr>
        <p:sp>
          <p:nvSpPr>
            <p:cNvPr id="588" name="Rectangle 124">
              <a:extLst>
                <a:ext uri="{FF2B5EF4-FFF2-40B4-BE49-F238E27FC236}">
                  <a16:creationId xmlns:a16="http://schemas.microsoft.com/office/drawing/2014/main" id="{83A5305C-938A-3540-92FC-D9E6B3AA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9" name="Rectangle 125">
              <a:extLst>
                <a:ext uri="{FF2B5EF4-FFF2-40B4-BE49-F238E27FC236}">
                  <a16:creationId xmlns:a16="http://schemas.microsoft.com/office/drawing/2014/main" id="{5B51F3FA-BED2-9741-B674-7BC7A9E2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0" name="Rectangle 126">
              <a:extLst>
                <a:ext uri="{FF2B5EF4-FFF2-40B4-BE49-F238E27FC236}">
                  <a16:creationId xmlns:a16="http://schemas.microsoft.com/office/drawing/2014/main" id="{79C8DFFC-9ECB-D741-B85F-80F0EF75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1" name="Rectangle 127">
              <a:extLst>
                <a:ext uri="{FF2B5EF4-FFF2-40B4-BE49-F238E27FC236}">
                  <a16:creationId xmlns:a16="http://schemas.microsoft.com/office/drawing/2014/main" id="{978D323D-4AE7-9141-B532-67630F402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92" name="Line 133">
            <a:extLst>
              <a:ext uri="{FF2B5EF4-FFF2-40B4-BE49-F238E27FC236}">
                <a16:creationId xmlns:a16="http://schemas.microsoft.com/office/drawing/2014/main" id="{B3924FC9-2487-424F-B323-57225BB1F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536" y="336079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3" name="Line 134">
            <a:extLst>
              <a:ext uri="{FF2B5EF4-FFF2-40B4-BE49-F238E27FC236}">
                <a16:creationId xmlns:a16="http://schemas.microsoft.com/office/drawing/2014/main" id="{8C5E5D9B-06EC-8040-963A-0448FFE6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3065517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4" name="Line 135">
            <a:extLst>
              <a:ext uri="{FF2B5EF4-FFF2-40B4-BE49-F238E27FC236}">
                <a16:creationId xmlns:a16="http://schemas.microsoft.com/office/drawing/2014/main" id="{B6E44884-802F-C140-8F4F-ECCAD20C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7702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5" name="Line 136">
            <a:extLst>
              <a:ext uri="{FF2B5EF4-FFF2-40B4-BE49-F238E27FC236}">
                <a16:creationId xmlns:a16="http://schemas.microsoft.com/office/drawing/2014/main" id="{267911A5-63F3-4640-87F3-C5B06264C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4654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96" name="Group 128">
            <a:extLst>
              <a:ext uri="{FF2B5EF4-FFF2-40B4-BE49-F238E27FC236}">
                <a16:creationId xmlns:a16="http://schemas.microsoft.com/office/drawing/2014/main" id="{7EE1E98D-B6C0-2C4E-AD21-6D19C0FB7F86}"/>
              </a:ext>
            </a:extLst>
          </p:cNvPr>
          <p:cNvGrpSpPr>
            <a:grpSpLocks/>
          </p:cNvGrpSpPr>
          <p:nvPr/>
        </p:nvGrpSpPr>
        <p:grpSpPr bwMode="auto">
          <a:xfrm>
            <a:off x="8140411" y="2292405"/>
            <a:ext cx="473075" cy="228600"/>
            <a:chOff x="1287" y="2524"/>
            <a:chExt cx="260" cy="100"/>
          </a:xfrm>
        </p:grpSpPr>
        <p:sp>
          <p:nvSpPr>
            <p:cNvPr id="597" name="Rectangle 129">
              <a:extLst>
                <a:ext uri="{FF2B5EF4-FFF2-40B4-BE49-F238E27FC236}">
                  <a16:creationId xmlns:a16="http://schemas.microsoft.com/office/drawing/2014/main" id="{61B34E55-D106-A049-9E71-650BFC4F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8" name="Rectangle 130">
              <a:extLst>
                <a:ext uri="{FF2B5EF4-FFF2-40B4-BE49-F238E27FC236}">
                  <a16:creationId xmlns:a16="http://schemas.microsoft.com/office/drawing/2014/main" id="{11316511-2186-B14B-B2A0-0967B623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9" name="Rectangle 131">
              <a:extLst>
                <a:ext uri="{FF2B5EF4-FFF2-40B4-BE49-F238E27FC236}">
                  <a16:creationId xmlns:a16="http://schemas.microsoft.com/office/drawing/2014/main" id="{7A116F04-A632-B845-B528-4E4C72A9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0" name="Rectangle 132">
              <a:extLst>
                <a:ext uri="{FF2B5EF4-FFF2-40B4-BE49-F238E27FC236}">
                  <a16:creationId xmlns:a16="http://schemas.microsoft.com/office/drawing/2014/main" id="{4A85FADB-4AF1-F94D-8774-770D5D08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1" name="Group 137">
            <a:extLst>
              <a:ext uri="{FF2B5EF4-FFF2-40B4-BE49-F238E27FC236}">
                <a16:creationId xmlns:a16="http://schemas.microsoft.com/office/drawing/2014/main" id="{9F60C830-B1B4-8D40-9EFA-BCF609F3183A}"/>
              </a:ext>
            </a:extLst>
          </p:cNvPr>
          <p:cNvGrpSpPr>
            <a:grpSpLocks/>
          </p:cNvGrpSpPr>
          <p:nvPr/>
        </p:nvGrpSpPr>
        <p:grpSpPr bwMode="auto">
          <a:xfrm>
            <a:off x="8935749" y="2282880"/>
            <a:ext cx="473075" cy="228600"/>
            <a:chOff x="1287" y="2524"/>
            <a:chExt cx="260" cy="100"/>
          </a:xfrm>
        </p:grpSpPr>
        <p:sp>
          <p:nvSpPr>
            <p:cNvPr id="602" name="Rectangle 138">
              <a:extLst>
                <a:ext uri="{FF2B5EF4-FFF2-40B4-BE49-F238E27FC236}">
                  <a16:creationId xmlns:a16="http://schemas.microsoft.com/office/drawing/2014/main" id="{6EF6EEDA-22BF-6241-8415-4BAB32D12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3" name="Rectangle 139">
              <a:extLst>
                <a:ext uri="{FF2B5EF4-FFF2-40B4-BE49-F238E27FC236}">
                  <a16:creationId xmlns:a16="http://schemas.microsoft.com/office/drawing/2014/main" id="{3DD5FE6D-6228-3940-8146-E91BBCD9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4" name="Rectangle 140">
              <a:extLst>
                <a:ext uri="{FF2B5EF4-FFF2-40B4-BE49-F238E27FC236}">
                  <a16:creationId xmlns:a16="http://schemas.microsoft.com/office/drawing/2014/main" id="{15547CDB-C790-C348-AE10-9B28B2C5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5" name="Rectangle 141">
              <a:extLst>
                <a:ext uri="{FF2B5EF4-FFF2-40B4-BE49-F238E27FC236}">
                  <a16:creationId xmlns:a16="http://schemas.microsoft.com/office/drawing/2014/main" id="{59BAD7A1-391C-F44A-8C97-BB2749F4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06" name="Oval 143">
            <a:extLst>
              <a:ext uri="{FF2B5EF4-FFF2-40B4-BE49-F238E27FC236}">
                <a16:creationId xmlns:a16="http://schemas.microsoft.com/office/drawing/2014/main" id="{714C3193-ABA3-E549-9000-1B9EA942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011" y="194950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674" y="2152705"/>
            <a:ext cx="2695575" cy="3382962"/>
            <a:chOff x="3128674" y="2152705"/>
            <a:chExt cx="2695575" cy="3382962"/>
          </a:xfrm>
        </p:grpSpPr>
        <p:grpSp>
          <p:nvGrpSpPr>
            <p:cNvPr id="4" name="Group 3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560" name="Group 76">
                <a:extLst>
                  <a:ext uri="{FF2B5EF4-FFF2-40B4-BE49-F238E27FC236}">
                    <a16:creationId xmlns:a16="http://schemas.microsoft.com/office/drawing/2014/main" id="{54B1DF71-9399-154E-A326-E57B31715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561" name="Rectangle 77">
                  <a:extLst>
                    <a:ext uri="{FF2B5EF4-FFF2-40B4-BE49-F238E27FC236}">
                      <a16:creationId xmlns:a16="http://schemas.microsoft.com/office/drawing/2014/main" id="{126F8F0C-1620-8242-B2D8-31D60CE3B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2" name="Line 78">
                  <a:extLst>
                    <a:ext uri="{FF2B5EF4-FFF2-40B4-BE49-F238E27FC236}">
                      <a16:creationId xmlns:a16="http://schemas.microsoft.com/office/drawing/2014/main" id="{B4AFF46B-1913-5749-A0C2-475F8713C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9" y="3770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3" name="Text Box 79">
                  <a:extLst>
                    <a:ext uri="{FF2B5EF4-FFF2-40B4-BE49-F238E27FC236}">
                      <a16:creationId xmlns:a16="http://schemas.microsoft.com/office/drawing/2014/main" id="{CE607ED2-10F4-764C-A00E-207E57A6B5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A,9157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 port: B,80</a:t>
                  </a:r>
                </a:p>
              </p:txBody>
            </p:sp>
          </p:grpSp>
          <p:grpSp>
            <p:nvGrpSpPr>
              <p:cNvPr id="564" name="Group 80">
                <a:extLst>
                  <a:ext uri="{FF2B5EF4-FFF2-40B4-BE49-F238E27FC236}">
                    <a16:creationId xmlns:a16="http://schemas.microsoft.com/office/drawing/2014/main" id="{BE97DD4B-C63C-784B-AC3B-62C82E3DEA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565" name="Rectangle 81">
                  <a:extLst>
                    <a:ext uri="{FF2B5EF4-FFF2-40B4-BE49-F238E27FC236}">
                      <a16:creationId xmlns:a16="http://schemas.microsoft.com/office/drawing/2014/main" id="{4CBF1123-14B9-314E-90DC-C336B1E56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6" name="Line 82">
                  <a:extLst>
                    <a:ext uri="{FF2B5EF4-FFF2-40B4-BE49-F238E27FC236}">
                      <a16:creationId xmlns:a16="http://schemas.microsoft.com/office/drawing/2014/main" id="{C63CC2F7-6C69-D341-8C27-77AE238CB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1" y="3837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7" name="Text Box 83">
                  <a:extLst>
                    <a:ext uri="{FF2B5EF4-FFF2-40B4-BE49-F238E27FC236}">
                      <a16:creationId xmlns:a16="http://schemas.microsoft.com/office/drawing/2014/main" id="{FEC19C07-3FF2-1243-80F2-5776AC478D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B,80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IP,port: A,9157</a:t>
                  </a:r>
                </a:p>
              </p:txBody>
            </p:sp>
          </p:grpSp>
        </p:grpSp>
        <p:sp>
          <p:nvSpPr>
            <p:cNvPr id="607" name="Freeform 144">
              <a:extLst>
                <a:ext uri="{FF2B5EF4-FFF2-40B4-BE49-F238E27FC236}">
                  <a16:creationId xmlns:a16="http://schemas.microsoft.com/office/drawing/2014/main" id="{C20C0751-24F4-5540-AE77-1F150DE4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674" y="2152705"/>
              <a:ext cx="2695575" cy="2695575"/>
            </a:xfrm>
            <a:custGeom>
              <a:avLst/>
              <a:gdLst>
                <a:gd name="T0" fmla="*/ 0 w 1698"/>
                <a:gd name="T1" fmla="*/ 2147483647 h 1698"/>
                <a:gd name="T2" fmla="*/ 0 w 1698"/>
                <a:gd name="T3" fmla="*/ 2147483647 h 1698"/>
                <a:gd name="T4" fmla="*/ 2147483647 w 1698"/>
                <a:gd name="T5" fmla="*/ 2147483647 h 1698"/>
                <a:gd name="T6" fmla="*/ 2147483647 w 1698"/>
                <a:gd name="T7" fmla="*/ 2147483647 h 1698"/>
                <a:gd name="T8" fmla="*/ 2147483647 w 1698"/>
                <a:gd name="T9" fmla="*/ 0 h 16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8" name="Freeform 145">
            <a:extLst>
              <a:ext uri="{FF2B5EF4-FFF2-40B4-BE49-F238E27FC236}">
                <a16:creationId xmlns:a16="http://schemas.microsoft.com/office/drawing/2014/main" id="{29302AA3-50A5-1244-9A33-D38F93F145D5}"/>
              </a:ext>
            </a:extLst>
          </p:cNvPr>
          <p:cNvSpPr>
            <a:spLocks/>
          </p:cNvSpPr>
          <p:nvPr/>
        </p:nvSpPr>
        <p:spPr bwMode="auto">
          <a:xfrm>
            <a:off x="6114761" y="2184455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73574" y="2173342"/>
            <a:ext cx="2170112" cy="2876550"/>
            <a:chOff x="6773574" y="2173342"/>
            <a:chExt cx="2170112" cy="2876550"/>
          </a:xfrm>
        </p:grpSpPr>
        <p:sp>
          <p:nvSpPr>
            <p:cNvPr id="609" name="Freeform 146">
              <a:extLst>
                <a:ext uri="{FF2B5EF4-FFF2-40B4-BE49-F238E27FC236}">
                  <a16:creationId xmlns:a16="http://schemas.microsoft.com/office/drawing/2014/main" id="{6BB33F5D-182F-DB4B-A83A-42910CF0B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574" y="2173342"/>
              <a:ext cx="1609725" cy="2465388"/>
            </a:xfrm>
            <a:custGeom>
              <a:avLst/>
              <a:gdLst>
                <a:gd name="T0" fmla="*/ 0 w 1014"/>
                <a:gd name="T1" fmla="*/ 0 h 1480"/>
                <a:gd name="T2" fmla="*/ 0 w 1014"/>
                <a:gd name="T3" fmla="*/ 2147483647 h 1480"/>
                <a:gd name="T4" fmla="*/ 2147483647 w 1014"/>
                <a:gd name="T5" fmla="*/ 2147483647 h 1480"/>
                <a:gd name="T6" fmla="*/ 2147483647 w 1014"/>
                <a:gd name="T7" fmla="*/ 2147483647 h 1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4" h="1480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10" name="Group 147">
              <a:extLst>
                <a:ext uri="{FF2B5EF4-FFF2-40B4-BE49-F238E27FC236}">
                  <a16:creationId xmlns:a16="http://schemas.microsoft.com/office/drawing/2014/main" id="{8F2EC129-42A1-CA45-9C29-F66369B61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611" name="Rectangle 148">
                <a:extLst>
                  <a:ext uri="{FF2B5EF4-FFF2-40B4-BE49-F238E27FC236}">
                    <a16:creationId xmlns:a16="http://schemas.microsoft.com/office/drawing/2014/main" id="{5531015F-C493-CC46-9820-D16FD213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2" name="Line 149">
                <a:extLst>
                  <a:ext uri="{FF2B5EF4-FFF2-40B4-BE49-F238E27FC236}">
                    <a16:creationId xmlns:a16="http://schemas.microsoft.com/office/drawing/2014/main" id="{2E6849E0-3812-A84C-9E80-84DB1D6B0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1" y="3837"/>
                <a:ext cx="1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3" name="Text Box 150">
                <a:extLst>
                  <a:ext uri="{FF2B5EF4-FFF2-40B4-BE49-F238E27FC236}">
                    <a16:creationId xmlns:a16="http://schemas.microsoft.com/office/drawing/2014/main" id="{EC838B59-7BC3-3F46-8B4A-83CBD6DB5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source IP,port: C,5775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dest IP,port: B,80</a:t>
                </a:r>
              </a:p>
            </p:txBody>
          </p:sp>
        </p:grpSp>
      </p:grpSp>
      <p:grpSp>
        <p:nvGrpSpPr>
          <p:cNvPr id="614" name="Group 151">
            <a:extLst>
              <a:ext uri="{FF2B5EF4-FFF2-40B4-BE49-F238E27FC236}">
                <a16:creationId xmlns:a16="http://schemas.microsoft.com/office/drawing/2014/main" id="{69105778-FE71-EB4F-B01B-3760910DFB08}"/>
              </a:ext>
            </a:extLst>
          </p:cNvPr>
          <p:cNvGrpSpPr>
            <a:grpSpLocks/>
          </p:cNvGrpSpPr>
          <p:nvPr/>
        </p:nvGrpSpPr>
        <p:grpSpPr bwMode="auto">
          <a:xfrm>
            <a:off x="6941849" y="5186417"/>
            <a:ext cx="2063750" cy="661988"/>
            <a:chOff x="2741" y="3750"/>
            <a:chExt cx="1300" cy="417"/>
          </a:xfrm>
        </p:grpSpPr>
        <p:sp>
          <p:nvSpPr>
            <p:cNvPr id="615" name="Rectangle 152">
              <a:extLst>
                <a:ext uri="{FF2B5EF4-FFF2-40B4-BE49-F238E27FC236}">
                  <a16:creationId xmlns:a16="http://schemas.microsoft.com/office/drawing/2014/main" id="{885FFA84-ACB8-0744-B24C-9A28B058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6" name="Line 153">
              <a:extLst>
                <a:ext uri="{FF2B5EF4-FFF2-40B4-BE49-F238E27FC236}">
                  <a16:creationId xmlns:a16="http://schemas.microsoft.com/office/drawing/2014/main" id="{0B2DDB46-0A9D-004F-9F24-788225385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Text Box 154">
              <a:extLst>
                <a:ext uri="{FF2B5EF4-FFF2-40B4-BE49-F238E27FC236}">
                  <a16:creationId xmlns:a16="http://schemas.microsoft.com/office/drawing/2014/main" id="{33813E80-F8C8-1546-93E7-7005B836E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IP,port: C,9157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IP,port: B,80</a:t>
              </a:r>
            </a:p>
          </p:txBody>
        </p:sp>
      </p:grpSp>
      <p:sp>
        <p:nvSpPr>
          <p:cNvPr id="621" name="Text Box 160">
            <a:extLst>
              <a:ext uri="{FF2B5EF4-FFF2-40B4-BE49-F238E27FC236}">
                <a16:creationId xmlns:a16="http://schemas.microsoft.com/office/drawing/2014/main" id="{49EFE28C-CCBF-994C-948D-5E439252E1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81499" y="3414767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server: IP address B</a:t>
            </a:r>
          </a:p>
        </p:txBody>
      </p:sp>
      <p:grpSp>
        <p:nvGrpSpPr>
          <p:cNvPr id="622" name="Group 161">
            <a:extLst>
              <a:ext uri="{FF2B5EF4-FFF2-40B4-BE49-F238E27FC236}">
                <a16:creationId xmlns:a16="http://schemas.microsoft.com/office/drawing/2014/main" id="{F577BA28-7CF9-6040-97DF-D64452645ABD}"/>
              </a:ext>
            </a:extLst>
          </p:cNvPr>
          <p:cNvGrpSpPr>
            <a:grpSpLocks/>
          </p:cNvGrpSpPr>
          <p:nvPr/>
        </p:nvGrpSpPr>
        <p:grpSpPr bwMode="auto">
          <a:xfrm>
            <a:off x="4455824" y="2905180"/>
            <a:ext cx="358775" cy="704850"/>
            <a:chOff x="4140" y="429"/>
            <a:chExt cx="1425" cy="2396"/>
          </a:xfrm>
        </p:grpSpPr>
        <p:sp>
          <p:nvSpPr>
            <p:cNvPr id="623" name="Freeform 162">
              <a:extLst>
                <a:ext uri="{FF2B5EF4-FFF2-40B4-BE49-F238E27FC236}">
                  <a16:creationId xmlns:a16="http://schemas.microsoft.com/office/drawing/2014/main" id="{933B9AE8-1AB5-0247-896A-09244B66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4" name="Rectangle 163">
              <a:extLst>
                <a:ext uri="{FF2B5EF4-FFF2-40B4-BE49-F238E27FC236}">
                  <a16:creationId xmlns:a16="http://schemas.microsoft.com/office/drawing/2014/main" id="{69892481-5981-1C41-BD9D-4791FA8BA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5" name="Freeform 164">
              <a:extLst>
                <a:ext uri="{FF2B5EF4-FFF2-40B4-BE49-F238E27FC236}">
                  <a16:creationId xmlns:a16="http://schemas.microsoft.com/office/drawing/2014/main" id="{354758CC-97E4-CA41-BF22-FC3AA11AB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6" name="Freeform 165">
              <a:extLst>
                <a:ext uri="{FF2B5EF4-FFF2-40B4-BE49-F238E27FC236}">
                  <a16:creationId xmlns:a16="http://schemas.microsoft.com/office/drawing/2014/main" id="{452D8B73-C85C-AF42-85A5-B7F8AAB96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7" name="Rectangle 166">
              <a:extLst>
                <a:ext uri="{FF2B5EF4-FFF2-40B4-BE49-F238E27FC236}">
                  <a16:creationId xmlns:a16="http://schemas.microsoft.com/office/drawing/2014/main" id="{4CB417AA-005D-CD44-9481-C2F20963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28" name="Group 167">
              <a:extLst>
                <a:ext uri="{FF2B5EF4-FFF2-40B4-BE49-F238E27FC236}">
                  <a16:creationId xmlns:a16="http://schemas.microsoft.com/office/drawing/2014/main" id="{54399D05-60E0-3447-A0B8-793547A7F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3" name="AutoShape 168">
                <a:extLst>
                  <a:ext uri="{FF2B5EF4-FFF2-40B4-BE49-F238E27FC236}">
                    <a16:creationId xmlns:a16="http://schemas.microsoft.com/office/drawing/2014/main" id="{0E8C1976-030F-F746-864E-A9949085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4" name="AutoShape 169">
                <a:extLst>
                  <a:ext uri="{FF2B5EF4-FFF2-40B4-BE49-F238E27FC236}">
                    <a16:creationId xmlns:a16="http://schemas.microsoft.com/office/drawing/2014/main" id="{C0F343F2-B11A-FB40-AC3A-93CAC1E9A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29" name="Rectangle 170">
              <a:extLst>
                <a:ext uri="{FF2B5EF4-FFF2-40B4-BE49-F238E27FC236}">
                  <a16:creationId xmlns:a16="http://schemas.microsoft.com/office/drawing/2014/main" id="{72257BB6-BE40-C84A-9F2C-7D75F5B3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0" name="Group 171">
              <a:extLst>
                <a:ext uri="{FF2B5EF4-FFF2-40B4-BE49-F238E27FC236}">
                  <a16:creationId xmlns:a16="http://schemas.microsoft.com/office/drawing/2014/main" id="{249FAA90-2012-A843-9B2F-CC46D3894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1" name="AutoShape 172">
                <a:extLst>
                  <a:ext uri="{FF2B5EF4-FFF2-40B4-BE49-F238E27FC236}">
                    <a16:creationId xmlns:a16="http://schemas.microsoft.com/office/drawing/2014/main" id="{1EEEC70E-1D82-B143-BDE1-8B59092C0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2" name="AutoShape 173">
                <a:extLst>
                  <a:ext uri="{FF2B5EF4-FFF2-40B4-BE49-F238E27FC236}">
                    <a16:creationId xmlns:a16="http://schemas.microsoft.com/office/drawing/2014/main" id="{EAE13528-3255-7344-B721-B6980B90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1" name="Rectangle 174">
              <a:extLst>
                <a:ext uri="{FF2B5EF4-FFF2-40B4-BE49-F238E27FC236}">
                  <a16:creationId xmlns:a16="http://schemas.microsoft.com/office/drawing/2014/main" id="{7188C30C-A22A-5D45-91C2-1ACAE8C1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Rectangle 175">
              <a:extLst>
                <a:ext uri="{FF2B5EF4-FFF2-40B4-BE49-F238E27FC236}">
                  <a16:creationId xmlns:a16="http://schemas.microsoft.com/office/drawing/2014/main" id="{F5086B84-99D0-6841-BE96-8395BC062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3" name="Group 176">
              <a:extLst>
                <a:ext uri="{FF2B5EF4-FFF2-40B4-BE49-F238E27FC236}">
                  <a16:creationId xmlns:a16="http://schemas.microsoft.com/office/drawing/2014/main" id="{962F32CB-2CBA-0D4F-B8E2-EFFEF093D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9" name="AutoShape 177">
                <a:extLst>
                  <a:ext uri="{FF2B5EF4-FFF2-40B4-BE49-F238E27FC236}">
                    <a16:creationId xmlns:a16="http://schemas.microsoft.com/office/drawing/2014/main" id="{EE96D227-3E09-6043-A826-C244873E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0" name="AutoShape 178">
                <a:extLst>
                  <a:ext uri="{FF2B5EF4-FFF2-40B4-BE49-F238E27FC236}">
                    <a16:creationId xmlns:a16="http://schemas.microsoft.com/office/drawing/2014/main" id="{EE37F51B-AE5B-774A-9400-F6B84CC8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4" name="Freeform 179">
              <a:extLst>
                <a:ext uri="{FF2B5EF4-FFF2-40B4-BE49-F238E27FC236}">
                  <a16:creationId xmlns:a16="http://schemas.microsoft.com/office/drawing/2014/main" id="{BB4E54F7-0208-D144-94CD-AE16252B0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35" name="Group 180">
              <a:extLst>
                <a:ext uri="{FF2B5EF4-FFF2-40B4-BE49-F238E27FC236}">
                  <a16:creationId xmlns:a16="http://schemas.microsoft.com/office/drawing/2014/main" id="{CDDF1C6E-720C-1C4E-97D6-FEEA034A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7" name="AutoShape 181">
                <a:extLst>
                  <a:ext uri="{FF2B5EF4-FFF2-40B4-BE49-F238E27FC236}">
                    <a16:creationId xmlns:a16="http://schemas.microsoft.com/office/drawing/2014/main" id="{FCE1B24C-C6D5-A74E-BCC9-1790A4477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8" name="AutoShape 182">
                <a:extLst>
                  <a:ext uri="{FF2B5EF4-FFF2-40B4-BE49-F238E27FC236}">
                    <a16:creationId xmlns:a16="http://schemas.microsoft.com/office/drawing/2014/main" id="{ECD7FAA8-997C-6741-B542-8F6CB8A79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6" name="Rectangle 183">
              <a:extLst>
                <a:ext uri="{FF2B5EF4-FFF2-40B4-BE49-F238E27FC236}">
                  <a16:creationId xmlns:a16="http://schemas.microsoft.com/office/drawing/2014/main" id="{FABC00AC-70CA-7043-A832-BD8E4205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7" name="Freeform 184">
              <a:extLst>
                <a:ext uri="{FF2B5EF4-FFF2-40B4-BE49-F238E27FC236}">
                  <a16:creationId xmlns:a16="http://schemas.microsoft.com/office/drawing/2014/main" id="{113F4917-6305-434E-A2A6-9F8FC8CD2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8" name="Freeform 185">
              <a:extLst>
                <a:ext uri="{FF2B5EF4-FFF2-40B4-BE49-F238E27FC236}">
                  <a16:creationId xmlns:a16="http://schemas.microsoft.com/office/drawing/2014/main" id="{14DDB482-D40B-9E4B-B569-8524D8E8F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9" name="Oval 186">
              <a:extLst>
                <a:ext uri="{FF2B5EF4-FFF2-40B4-BE49-F238E27FC236}">
                  <a16:creationId xmlns:a16="http://schemas.microsoft.com/office/drawing/2014/main" id="{44EB568A-9CE3-C54A-9206-BDCE5E17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0" name="Freeform 187">
              <a:extLst>
                <a:ext uri="{FF2B5EF4-FFF2-40B4-BE49-F238E27FC236}">
                  <a16:creationId xmlns:a16="http://schemas.microsoft.com/office/drawing/2014/main" id="{47334A5D-96E6-664D-926C-2595FA58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1" name="AutoShape 188">
              <a:extLst>
                <a:ext uri="{FF2B5EF4-FFF2-40B4-BE49-F238E27FC236}">
                  <a16:creationId xmlns:a16="http://schemas.microsoft.com/office/drawing/2014/main" id="{013B8477-EEF2-7747-8060-985EE5C5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2" name="AutoShape 189">
              <a:extLst>
                <a:ext uri="{FF2B5EF4-FFF2-40B4-BE49-F238E27FC236}">
                  <a16:creationId xmlns:a16="http://schemas.microsoft.com/office/drawing/2014/main" id="{8385C752-6DAC-4A48-9BB5-AEA57D6A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3" name="Oval 190">
              <a:extLst>
                <a:ext uri="{FF2B5EF4-FFF2-40B4-BE49-F238E27FC236}">
                  <a16:creationId xmlns:a16="http://schemas.microsoft.com/office/drawing/2014/main" id="{0B04B216-03CD-F645-ACA2-BD47FCE9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191">
              <a:extLst>
                <a:ext uri="{FF2B5EF4-FFF2-40B4-BE49-F238E27FC236}">
                  <a16:creationId xmlns:a16="http://schemas.microsoft.com/office/drawing/2014/main" id="{268FC658-A568-D546-9053-FA503C84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" name="Oval 192">
              <a:extLst>
                <a:ext uri="{FF2B5EF4-FFF2-40B4-BE49-F238E27FC236}">
                  <a16:creationId xmlns:a16="http://schemas.microsoft.com/office/drawing/2014/main" id="{E3521055-5803-D44C-B1AC-A56EE246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6" name="Rectangle 193">
              <a:extLst>
                <a:ext uri="{FF2B5EF4-FFF2-40B4-BE49-F238E27FC236}">
                  <a16:creationId xmlns:a16="http://schemas.microsoft.com/office/drawing/2014/main" id="{B01113D0-7A5F-2845-BBE5-E5DEE7D3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55" name="Group 194">
            <a:extLst>
              <a:ext uri="{FF2B5EF4-FFF2-40B4-BE49-F238E27FC236}">
                <a16:creationId xmlns:a16="http://schemas.microsoft.com/office/drawing/2014/main" id="{AE6C24AF-B399-914A-BD00-8F2930D965CE}"/>
              </a:ext>
            </a:extLst>
          </p:cNvPr>
          <p:cNvGrpSpPr>
            <a:grpSpLocks/>
          </p:cNvGrpSpPr>
          <p:nvPr/>
        </p:nvGrpSpPr>
        <p:grpSpPr bwMode="auto">
          <a:xfrm>
            <a:off x="1590386" y="3325867"/>
            <a:ext cx="711200" cy="669925"/>
            <a:chOff x="-44" y="1473"/>
            <a:chExt cx="981" cy="1105"/>
          </a:xfrm>
        </p:grpSpPr>
        <p:pic>
          <p:nvPicPr>
            <p:cNvPr id="656" name="Picture 195" descr="desktop_computer_stylized_medium">
              <a:extLst>
                <a:ext uri="{FF2B5EF4-FFF2-40B4-BE49-F238E27FC236}">
                  <a16:creationId xmlns:a16="http://schemas.microsoft.com/office/drawing/2014/main" id="{449668ED-5F76-8646-97D9-D6F2A29D0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7" name="Freeform 196">
              <a:extLst>
                <a:ext uri="{FF2B5EF4-FFF2-40B4-BE49-F238E27FC236}">
                  <a16:creationId xmlns:a16="http://schemas.microsoft.com/office/drawing/2014/main" id="{AF9581BE-4372-754E-A062-1EE3EABE6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58" name="Group 197">
            <a:extLst>
              <a:ext uri="{FF2B5EF4-FFF2-40B4-BE49-F238E27FC236}">
                <a16:creationId xmlns:a16="http://schemas.microsoft.com/office/drawing/2014/main" id="{30AD3BDA-F1F4-4640-8F27-22736C618A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93011" y="3241730"/>
            <a:ext cx="711200" cy="669925"/>
            <a:chOff x="-44" y="1473"/>
            <a:chExt cx="981" cy="1105"/>
          </a:xfrm>
        </p:grpSpPr>
        <p:pic>
          <p:nvPicPr>
            <p:cNvPr id="659" name="Picture 198" descr="desktop_computer_stylized_medium">
              <a:extLst>
                <a:ext uri="{FF2B5EF4-FFF2-40B4-BE49-F238E27FC236}">
                  <a16:creationId xmlns:a16="http://schemas.microsoft.com/office/drawing/2014/main" id="{C3C56932-EC72-5E4B-9CCA-7833A8B91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" name="Freeform 199">
              <a:extLst>
                <a:ext uri="{FF2B5EF4-FFF2-40B4-BE49-F238E27FC236}">
                  <a16:creationId xmlns:a16="http://schemas.microsoft.com/office/drawing/2014/main" id="{6742962E-DBDD-4F4E-8296-B71CC5A6A6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61" name="Text Box 155">
            <a:extLst>
              <a:ext uri="{FF2B5EF4-FFF2-40B4-BE49-F238E27FC236}">
                <a16:creationId xmlns:a16="http://schemas.microsoft.com/office/drawing/2014/main" id="{05C5CCE5-0F17-B045-BA74-C5A452C2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86" y="5737235"/>
            <a:ext cx="66428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Three segments, all destined to IP address: 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dest port: 80 are demultiplexed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sockets</a:t>
            </a:r>
          </a:p>
        </p:txBody>
      </p:sp>
      <p:sp>
        <p:nvSpPr>
          <p:cNvPr id="6" name="Oval 5"/>
          <p:cNvSpPr/>
          <p:nvPr/>
        </p:nvSpPr>
        <p:spPr>
          <a:xfrm>
            <a:off x="4454237" y="5186417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577600" y="4694310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7631575" y="5530882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7" name="Picture 4" descr="Image result for apache web server logo">
            <a:extLst>
              <a:ext uri="{FF2B5EF4-FFF2-40B4-BE49-F238E27FC236}">
                <a16:creationId xmlns:a16="http://schemas.microsoft.com/office/drawing/2014/main" id="{2DA3452A-DE33-3D41-95D5-C755A419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38" y="1073700"/>
            <a:ext cx="1474756" cy="6448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Slide Number Placeholder 2">
            <a:extLst>
              <a:ext uri="{FF2B5EF4-FFF2-40B4-BE49-F238E27FC236}">
                <a16:creationId xmlns:a16="http://schemas.microsoft.com/office/drawing/2014/main" id="{AAD45FF3-B333-6B47-9ECE-46B770CFE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B1DBD-DD8F-AE05-F151-7534617E987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0223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61" grpId="0"/>
      <p:bldP spid="6" grpId="0" animBg="1"/>
      <p:bldP spid="145" grpId="0" animBg="1"/>
      <p:bldP spid="1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  <a:endParaRPr lang="en-US" sz="6000" dirty="0"/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610067"/>
            <a:ext cx="11100625" cy="524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Multiplexing, demultiplexing: based on segment, datagram header field values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using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destination port number (only)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using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4-tuple: source and destination IP addresses, and port numbers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Multiplexing/demultiplexing happen at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layers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1F71E3E-46C8-564B-892B-6C69AC24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A133B-D7FD-8643-4BD2-4F8EEB77F17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2891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7471-D96F-5F79-797A-11D655A0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A571-0E77-7562-C725-4E086F31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https://gaia.cs.umass.edu/kurose_ross/interactive/UDP_Mux_Demux.php</a:t>
            </a:r>
            <a:r>
              <a:rPr lang="en-GB" dirty="0"/>
              <a:t> </a:t>
            </a:r>
          </a:p>
          <a:p>
            <a:r>
              <a:rPr lang="en-GB">
                <a:hlinkClick r:id="rId3"/>
              </a:rPr>
              <a:t>https://gaia.cs.umass.edu/kurose_ross/interactive/TCP_Mux_Demux.php</a:t>
            </a:r>
            <a:r>
              <a:rPr lang="en-GB"/>
              <a:t> 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7CACD-80C4-524D-4DA6-B6968B768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19A6F-E6AA-F3AB-2A9C-4132D4F57EB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7786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815703" cy="1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communication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application processes running on different hosts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1C97D-3768-4242-9FE4-DEE44A32C22B}"/>
              </a:ext>
            </a:extLst>
          </p:cNvPr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845" y="1190714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id="{831FA212-BCFB-1F40-96A0-1C871E9E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523" y="4775289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D244DE-F453-1349-B665-A1EA38EE658E}"/>
                </a:ext>
              </a:extLst>
            </p:cNvPr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57ABF6C-635D-8547-9D46-7AFB160876AA}"/>
                  </a:ext>
                </a:extLst>
              </p:cNvPr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2895CDC0-6EA0-564A-AFB6-E1E735A44F41}"/>
                  </a:ext>
                </a:extLst>
              </p:cNvPr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FEE881-E73C-8C4D-A5ED-9848E08F428B}"/>
                  </a:ext>
                </a:extLst>
              </p:cNvPr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323" name="Group 950">
                  <a:extLst>
                    <a:ext uri="{FF2B5EF4-FFF2-40B4-BE49-F238E27FC236}">
                      <a16:creationId xmlns:a16="http://schemas.microsoft.com/office/drawing/2014/main" id="{BF16D25A-05F2-BD48-8851-FCCC3771B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324" name="Freeform 951">
                    <a:extLst>
                      <a:ext uri="{FF2B5EF4-FFF2-40B4-BE49-F238E27FC236}">
                        <a16:creationId xmlns:a16="http://schemas.microsoft.com/office/drawing/2014/main" id="{72C50429-8235-E440-B0F8-ADCFAC74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ectangle 952">
                    <a:extLst>
                      <a:ext uri="{FF2B5EF4-FFF2-40B4-BE49-F238E27FC236}">
                        <a16:creationId xmlns:a16="http://schemas.microsoft.com/office/drawing/2014/main" id="{C8289D20-20EF-CE4A-B82D-CC6F98B220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Freeform 953">
                    <a:extLst>
                      <a:ext uri="{FF2B5EF4-FFF2-40B4-BE49-F238E27FC236}">
                        <a16:creationId xmlns:a16="http://schemas.microsoft.com/office/drawing/2014/main" id="{512EE24C-2BC1-5A45-B541-28FAD552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 954">
                    <a:extLst>
                      <a:ext uri="{FF2B5EF4-FFF2-40B4-BE49-F238E27FC236}">
                        <a16:creationId xmlns:a16="http://schemas.microsoft.com/office/drawing/2014/main" id="{CC26DF50-FD02-994D-80F7-4CD21CC31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Rectangle 955">
                    <a:extLst>
                      <a:ext uri="{FF2B5EF4-FFF2-40B4-BE49-F238E27FC236}">
                        <a16:creationId xmlns:a16="http://schemas.microsoft.com/office/drawing/2014/main" id="{12D5F885-EEB6-EA49-8F16-8E65F7B56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9" name="Group 956">
                    <a:extLst>
                      <a:ext uri="{FF2B5EF4-FFF2-40B4-BE49-F238E27FC236}">
                        <a16:creationId xmlns:a16="http://schemas.microsoft.com/office/drawing/2014/main" id="{4819CF1A-CAA2-2445-BACA-6333C67700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54" name="AutoShape 957">
                      <a:extLst>
                        <a:ext uri="{FF2B5EF4-FFF2-40B4-BE49-F238E27FC236}">
                          <a16:creationId xmlns:a16="http://schemas.microsoft.com/office/drawing/2014/main" id="{F403CAA7-7575-5B45-9B26-74060E67ED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5" name="AutoShape 958">
                      <a:extLst>
                        <a:ext uri="{FF2B5EF4-FFF2-40B4-BE49-F238E27FC236}">
                          <a16:creationId xmlns:a16="http://schemas.microsoft.com/office/drawing/2014/main" id="{E7C03107-B3D4-E74B-8026-51FC5FB4C9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0" name="Rectangle 959">
                    <a:extLst>
                      <a:ext uri="{FF2B5EF4-FFF2-40B4-BE49-F238E27FC236}">
                        <a16:creationId xmlns:a16="http://schemas.microsoft.com/office/drawing/2014/main" id="{8C82FD14-8B3E-4C45-BA2F-1D536922B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1" name="Group 960">
                    <a:extLst>
                      <a:ext uri="{FF2B5EF4-FFF2-40B4-BE49-F238E27FC236}">
                        <a16:creationId xmlns:a16="http://schemas.microsoft.com/office/drawing/2014/main" id="{848EC42A-6B0F-D74E-99AF-9287D4319D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52" name="AutoShape 961">
                      <a:extLst>
                        <a:ext uri="{FF2B5EF4-FFF2-40B4-BE49-F238E27FC236}">
                          <a16:creationId xmlns:a16="http://schemas.microsoft.com/office/drawing/2014/main" id="{5837F05C-C8FD-5D48-B46A-FAF46F8F6D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3" name="AutoShape 962">
                      <a:extLst>
                        <a:ext uri="{FF2B5EF4-FFF2-40B4-BE49-F238E27FC236}">
                          <a16:creationId xmlns:a16="http://schemas.microsoft.com/office/drawing/2014/main" id="{85884ACD-1556-C049-9208-BBD38D4BCB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2" name="Rectangle 963">
                    <a:extLst>
                      <a:ext uri="{FF2B5EF4-FFF2-40B4-BE49-F238E27FC236}">
                        <a16:creationId xmlns:a16="http://schemas.microsoft.com/office/drawing/2014/main" id="{BB3BDCEC-6ABC-7E44-B9C4-70680B656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Rectangle 964">
                    <a:extLst>
                      <a:ext uri="{FF2B5EF4-FFF2-40B4-BE49-F238E27FC236}">
                        <a16:creationId xmlns:a16="http://schemas.microsoft.com/office/drawing/2014/main" id="{BF659529-BF75-D64D-A398-3F5F02E8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4" name="Group 965">
                    <a:extLst>
                      <a:ext uri="{FF2B5EF4-FFF2-40B4-BE49-F238E27FC236}">
                        <a16:creationId xmlns:a16="http://schemas.microsoft.com/office/drawing/2014/main" id="{08EED94E-296E-6944-AB01-4E0F74CF60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50" name="AutoShape 966">
                      <a:extLst>
                        <a:ext uri="{FF2B5EF4-FFF2-40B4-BE49-F238E27FC236}">
                          <a16:creationId xmlns:a16="http://schemas.microsoft.com/office/drawing/2014/main" id="{E45BC691-EDAB-5043-B974-6931BF4A1A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AutoShape 967">
                      <a:extLst>
                        <a:ext uri="{FF2B5EF4-FFF2-40B4-BE49-F238E27FC236}">
                          <a16:creationId xmlns:a16="http://schemas.microsoft.com/office/drawing/2014/main" id="{BC4BCC73-0226-7344-A90F-A319311EB0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Freeform 968">
                    <a:extLst>
                      <a:ext uri="{FF2B5EF4-FFF2-40B4-BE49-F238E27FC236}">
                        <a16:creationId xmlns:a16="http://schemas.microsoft.com/office/drawing/2014/main" id="{4D3CB3E6-04E9-DD42-A1E2-B9CFDE5F4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969">
                    <a:extLst>
                      <a:ext uri="{FF2B5EF4-FFF2-40B4-BE49-F238E27FC236}">
                        <a16:creationId xmlns:a16="http://schemas.microsoft.com/office/drawing/2014/main" id="{D3A85C8F-5C9D-004C-BED1-826FD6B753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48" name="AutoShape 970">
                      <a:extLst>
                        <a:ext uri="{FF2B5EF4-FFF2-40B4-BE49-F238E27FC236}">
                          <a16:creationId xmlns:a16="http://schemas.microsoft.com/office/drawing/2014/main" id="{61DC189F-D857-CE49-9706-A99AFD0741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AutoShape 971">
                      <a:extLst>
                        <a:ext uri="{FF2B5EF4-FFF2-40B4-BE49-F238E27FC236}">
                          <a16:creationId xmlns:a16="http://schemas.microsoft.com/office/drawing/2014/main" id="{8FED6611-7057-CD45-9474-CA215533C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Rectangle 972">
                    <a:extLst>
                      <a:ext uri="{FF2B5EF4-FFF2-40B4-BE49-F238E27FC236}">
                        <a16:creationId xmlns:a16="http://schemas.microsoft.com/office/drawing/2014/main" id="{043E3E2C-723D-CA49-8604-B8FA4FD29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73">
                    <a:extLst>
                      <a:ext uri="{FF2B5EF4-FFF2-40B4-BE49-F238E27FC236}">
                        <a16:creationId xmlns:a16="http://schemas.microsoft.com/office/drawing/2014/main" id="{A7D59DBF-B240-2743-8F05-CD6652179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974">
                    <a:extLst>
                      <a:ext uri="{FF2B5EF4-FFF2-40B4-BE49-F238E27FC236}">
                        <a16:creationId xmlns:a16="http://schemas.microsoft.com/office/drawing/2014/main" id="{782758E0-5FA1-2541-8957-4820DA264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Oval 975">
                    <a:extLst>
                      <a:ext uri="{FF2B5EF4-FFF2-40B4-BE49-F238E27FC236}">
                        <a16:creationId xmlns:a16="http://schemas.microsoft.com/office/drawing/2014/main" id="{E43434A9-1771-1841-B10D-00C68B13F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Freeform 976">
                    <a:extLst>
                      <a:ext uri="{FF2B5EF4-FFF2-40B4-BE49-F238E27FC236}">
                        <a16:creationId xmlns:a16="http://schemas.microsoft.com/office/drawing/2014/main" id="{7F3BC29B-77D4-0345-BC99-5EBDE517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AutoShape 977">
                    <a:extLst>
                      <a:ext uri="{FF2B5EF4-FFF2-40B4-BE49-F238E27FC236}">
                        <a16:creationId xmlns:a16="http://schemas.microsoft.com/office/drawing/2014/main" id="{AB8C4D5D-D558-0E48-B735-10A1700F9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AutoShape 978">
                    <a:extLst>
                      <a:ext uri="{FF2B5EF4-FFF2-40B4-BE49-F238E27FC236}">
                        <a16:creationId xmlns:a16="http://schemas.microsoft.com/office/drawing/2014/main" id="{A52E34C3-2A4E-6E43-AEAD-80E9029E9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Oval 979">
                    <a:extLst>
                      <a:ext uri="{FF2B5EF4-FFF2-40B4-BE49-F238E27FC236}">
                        <a16:creationId xmlns:a16="http://schemas.microsoft.com/office/drawing/2014/main" id="{CF996EB8-B8AF-1645-81FB-5C4480FC1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Oval 980">
                    <a:extLst>
                      <a:ext uri="{FF2B5EF4-FFF2-40B4-BE49-F238E27FC236}">
                        <a16:creationId xmlns:a16="http://schemas.microsoft.com/office/drawing/2014/main" id="{6ABBF416-3D25-A54A-B9CB-9BC7B8D8B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Oval 981">
                    <a:extLst>
                      <a:ext uri="{FF2B5EF4-FFF2-40B4-BE49-F238E27FC236}">
                        <a16:creationId xmlns:a16="http://schemas.microsoft.com/office/drawing/2014/main" id="{BEBFB614-43B9-5A4B-8E5D-794244BE1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982">
                    <a:extLst>
                      <a:ext uri="{FF2B5EF4-FFF2-40B4-BE49-F238E27FC236}">
                        <a16:creationId xmlns:a16="http://schemas.microsoft.com/office/drawing/2014/main" id="{C5CE1C8E-4047-8540-B7FB-EBAB3DBC6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5" name="Rectangle 227">
                  <a:extLst>
                    <a:ext uri="{FF2B5EF4-FFF2-40B4-BE49-F238E27FC236}">
                      <a16:creationId xmlns:a16="http://schemas.microsoft.com/office/drawing/2014/main" id="{DDE0D48B-5AA6-5340-937B-33FE1BA4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6" name="Rectangle 228">
                  <a:extLst>
                    <a:ext uri="{FF2B5EF4-FFF2-40B4-BE49-F238E27FC236}">
                      <a16:creationId xmlns:a16="http://schemas.microsoft.com/office/drawing/2014/main" id="{AEBD2839-8A70-0849-9413-EA386C5B0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Rectangle 229">
                  <a:extLst>
                    <a:ext uri="{FF2B5EF4-FFF2-40B4-BE49-F238E27FC236}">
                      <a16:creationId xmlns:a16="http://schemas.microsoft.com/office/drawing/2014/main" id="{66D99AF7-74D7-B440-A1E0-2DC5D0A5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Text Box 230">
                  <a:extLst>
                    <a:ext uri="{FF2B5EF4-FFF2-40B4-BE49-F238E27FC236}">
                      <a16:creationId xmlns:a16="http://schemas.microsoft.com/office/drawing/2014/main" id="{0C785C80-53AC-EA4E-992A-05BE1EFF5E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9" name="Line 231">
                  <a:extLst>
                    <a:ext uri="{FF2B5EF4-FFF2-40B4-BE49-F238E27FC236}">
                      <a16:creationId xmlns:a16="http://schemas.microsoft.com/office/drawing/2014/main" id="{444422FC-4C08-2E49-AD0C-394B62D1B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18848" y="5119777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Line 232">
                  <a:extLst>
                    <a:ext uri="{FF2B5EF4-FFF2-40B4-BE49-F238E27FC236}">
                      <a16:creationId xmlns:a16="http://schemas.microsoft.com/office/drawing/2014/main" id="{D3DF9882-BA24-4148-9227-6803DB03F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257889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Line 233">
                  <a:extLst>
                    <a:ext uri="{FF2B5EF4-FFF2-40B4-BE49-F238E27FC236}">
                      <a16:creationId xmlns:a16="http://schemas.microsoft.com/office/drawing/2014/main" id="{238E9799-3D8B-F54E-BFBB-FE1237FAD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396002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7610FF-4F61-2C4A-A861-FC0ED9C69928}"/>
                  </a:ext>
                </a:extLst>
              </p:cNvPr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19" name="Rectangle 227">
                  <a:extLst>
                    <a:ext uri="{FF2B5EF4-FFF2-40B4-BE49-F238E27FC236}">
                      <a16:creationId xmlns:a16="http://schemas.microsoft.com/office/drawing/2014/main" id="{B61510CE-247E-1E43-BA4A-EC188AFE0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Rectangle 228">
                  <a:extLst>
                    <a:ext uri="{FF2B5EF4-FFF2-40B4-BE49-F238E27FC236}">
                      <a16:creationId xmlns:a16="http://schemas.microsoft.com/office/drawing/2014/main" id="{4174338D-3A0E-9747-819D-0C19F4DF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Rectangle 229">
                  <a:extLst>
                    <a:ext uri="{FF2B5EF4-FFF2-40B4-BE49-F238E27FC236}">
                      <a16:creationId xmlns:a16="http://schemas.microsoft.com/office/drawing/2014/main" id="{621AE13C-4ABC-334F-8206-4D5E08465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Text Box 230">
                  <a:extLst>
                    <a:ext uri="{FF2B5EF4-FFF2-40B4-BE49-F238E27FC236}">
                      <a16:creationId xmlns:a16="http://schemas.microsoft.com/office/drawing/2014/main" id="{CA38D367-F86F-AB43-B21E-1EEE691D3D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231">
                  <a:extLst>
                    <a:ext uri="{FF2B5EF4-FFF2-40B4-BE49-F238E27FC236}">
                      <a16:creationId xmlns:a16="http://schemas.microsoft.com/office/drawing/2014/main" id="{A3474A7D-75ED-1D4F-BB1C-5BA4ECFE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726" y="1033163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Line 232">
                  <a:extLst>
                    <a:ext uri="{FF2B5EF4-FFF2-40B4-BE49-F238E27FC236}">
                      <a16:creationId xmlns:a16="http://schemas.microsoft.com/office/drawing/2014/main" id="{79D6BFCD-0081-1543-8A02-CDC78B94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171275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Line 233">
                  <a:extLst>
                    <a:ext uri="{FF2B5EF4-FFF2-40B4-BE49-F238E27FC236}">
                      <a16:creationId xmlns:a16="http://schemas.microsoft.com/office/drawing/2014/main" id="{539E5FFB-197B-6F44-A1D2-C9A93359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309388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8" name="Up-Down Arrow 557">
                <a:extLst>
                  <a:ext uri="{FF2B5EF4-FFF2-40B4-BE49-F238E27FC236}">
                    <a16:creationId xmlns:a16="http://schemas.microsoft.com/office/drawing/2014/main" id="{1F1264FF-C88C-CF4E-85AF-1CB82BE0554E}"/>
                  </a:ext>
                </a:extLst>
              </p:cNvPr>
              <p:cNvSpPr/>
              <p:nvPr/>
            </p:nvSpPr>
            <p:spPr>
              <a:xfrm rot="19889198">
                <a:off x="9544123" y="1270072"/>
                <a:ext cx="626354" cy="3838406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DB4ECF5-2BA8-034C-9E12-98E6A9A3E77D}"/>
                  </a:ext>
                </a:extLst>
              </p:cNvPr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end-end transport</a:t>
                </a:r>
              </a:p>
            </p:txBody>
          </p:sp>
        </p:grpSp>
      </p:grpSp>
      <p:sp>
        <p:nvSpPr>
          <p:cNvPr id="517" name="Rectangle 3">
            <a:extLst>
              <a:ext uri="{FF2B5EF4-FFF2-40B4-BE49-F238E27FC236}">
                <a16:creationId xmlns:a16="http://schemas.microsoft.com/office/drawing/2014/main" id="{5DD1F129-FF75-B647-8A9A-42B6C0C7E416}"/>
              </a:ext>
            </a:extLst>
          </p:cNvPr>
          <p:cNvSpPr txBox="1">
            <a:spLocks noChangeArrowheads="1"/>
          </p:cNvSpPr>
          <p:nvPr/>
        </p:nvSpPr>
        <p:spPr>
          <a:xfrm>
            <a:off x="684691" y="2787535"/>
            <a:ext cx="5815703" cy="2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protocols actions in end systems: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breaks application messages into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passes to  network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 reassembles segments into messages, passes to application layer</a:t>
            </a:r>
          </a:p>
        </p:txBody>
      </p:sp>
      <p:sp>
        <p:nvSpPr>
          <p:cNvPr id="518" name="Rectangle 3">
            <a:extLst>
              <a:ext uri="{FF2B5EF4-FFF2-40B4-BE49-F238E27FC236}">
                <a16:creationId xmlns:a16="http://schemas.microsoft.com/office/drawing/2014/main" id="{C3EBA7FC-18E1-7D43-9310-976F49009C6C}"/>
              </a:ext>
            </a:extLst>
          </p:cNvPr>
          <p:cNvSpPr txBox="1">
            <a:spLocks noChangeArrowheads="1"/>
          </p:cNvSpPr>
          <p:nvPr/>
        </p:nvSpPr>
        <p:spPr>
          <a:xfrm>
            <a:off x="681217" y="5165099"/>
            <a:ext cx="5815703" cy="14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transport protocols available to Internet 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TCP, UDP</a:t>
            </a:r>
          </a:p>
        </p:txBody>
      </p:sp>
      <p:sp>
        <p:nvSpPr>
          <p:cNvPr id="526" name="Slide Number Placeholder 2">
            <a:extLst>
              <a:ext uri="{FF2B5EF4-FFF2-40B4-BE49-F238E27FC236}">
                <a16:creationId xmlns:a16="http://schemas.microsoft.com/office/drawing/2014/main" id="{58250C2D-03C7-2C42-9317-E77099ED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DD8C1-BFE7-0FE8-598D-0805A56517B2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7583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517" grpId="0"/>
      <p:bldP spid="5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vs. network layer services and protocols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CEA1E0-276F-284D-BD4E-42C8F1EBF3F6}"/>
              </a:ext>
            </a:extLst>
          </p:cNvPr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C47118FD-7A98-6943-B3A3-B578E5FB9F06}"/>
                </a:ext>
              </a:extLst>
            </p:cNvPr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8" name="Rectangle 7">
              <a:extLst>
                <a:ext uri="{FF2B5EF4-FFF2-40B4-BE49-F238E27FC236}">
                  <a16:creationId xmlns:a16="http://schemas.microsoft.com/office/drawing/2014/main" id="{9123CC0F-084C-694A-973E-DDF8B74D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6" name="Text Box 11">
              <a:extLst>
                <a:ext uri="{FF2B5EF4-FFF2-40B4-BE49-F238E27FC236}">
                  <a16:creationId xmlns:a16="http://schemas.microsoft.com/office/drawing/2014/main" id="{8933385F-1349-114E-8950-59CB886F3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45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household analogy: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7" name="Rectangle 4">
              <a:extLst>
                <a:ext uri="{FF2B5EF4-FFF2-40B4-BE49-F238E27FC236}">
                  <a16:creationId xmlns:a16="http://schemas.microsoft.com/office/drawing/2014/main" id="{D8394745-F660-7141-9DD3-60B497C3EBA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xmlns="" w="19050" cmpd="sng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 kids in Ann’</a:t>
              </a:r>
              <a:r>
                <a:rPr kumimoji="0" lang="en-US" altLang="ja-JP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house sending letters to 12 kids in Bill’s house:</a:t>
              </a:r>
              <a:endPara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hosts = houses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processes = kids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 messages = letters in envelopes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 protocol = Ann and Bill who demux to in-house siblings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network-layer protocol = postal service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CFAA90E-01F6-9442-8C29-5980D20B9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754" y="1415907"/>
            <a:ext cx="3622416" cy="5035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49E7E9-FAA1-6B4E-871E-EA23858B60C6}"/>
              </a:ext>
            </a:extLst>
          </p:cNvPr>
          <p:cNvSpPr/>
          <p:nvPr/>
        </p:nvSpPr>
        <p:spPr>
          <a:xfrm>
            <a:off x="6387844" y="4452079"/>
            <a:ext cx="5121782" cy="136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D98765B-6EC7-864F-8A48-2FBCD8212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3C588-6765-C08D-BE9D-74EDBF78442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9276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vs. network layer services and protocols</a:t>
            </a:r>
            <a:endParaRPr lang="en-US" dirty="0"/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5055A8EA-25BB-5D41-BECF-4117E4AC2670}"/>
              </a:ext>
            </a:extLst>
          </p:cNvPr>
          <p:cNvSpPr txBox="1">
            <a:spLocks noChangeArrowheads="1"/>
          </p:cNvSpPr>
          <p:nvPr/>
        </p:nvSpPr>
        <p:spPr>
          <a:xfrm>
            <a:off x="772701" y="4182651"/>
            <a:ext cx="5230917" cy="141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B3154C-E2F2-B640-9101-FD641275409F}"/>
              </a:ext>
            </a:extLst>
          </p:cNvPr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4A5E17-837C-DE48-93F3-00B93CF1AE37}"/>
                </a:ext>
              </a:extLst>
            </p:cNvPr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C856713D-7747-664B-A733-CBE345A0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83681804-D37D-9E4B-A91F-556F18A79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45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household analogy: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2B981950-019B-6940-9B4D-39B4F99367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xmlns="" w="19050" cmpd="sng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 kids in Ann’</a:t>
              </a:r>
              <a:r>
                <a:rPr kumimoji="0" lang="en-US" altLang="ja-JP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house sending letters to 12 kids in Bill’s house:</a:t>
              </a:r>
              <a:endPara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hosts = houses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processes = kids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 messages = letters in envelopes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 protocol 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= Ann and Bill who demux to in-house siblings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network-layer protocol = postal service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E19E6-C8F3-AD4D-8133-B75677CF81D5}"/>
              </a:ext>
            </a:extLst>
          </p:cNvPr>
          <p:cNvSpPr/>
          <p:nvPr/>
        </p:nvSpPr>
        <p:spPr>
          <a:xfrm>
            <a:off x="6319264" y="4430905"/>
            <a:ext cx="5059089" cy="66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F55E6C29-4D3E-9C46-8DC6-206D0A0BA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2231299-1804-1A4A-874F-40CEED40DFB5}"/>
              </a:ext>
            </a:extLst>
          </p:cNvPr>
          <p:cNvSpPr txBox="1">
            <a:spLocks noChangeArrowheads="1"/>
          </p:cNvSpPr>
          <p:nvPr/>
        </p:nvSpPr>
        <p:spPr>
          <a:xfrm>
            <a:off x="857400" y="1639329"/>
            <a:ext cx="5230917" cy="225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relies on, enhances, network layer services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AB5C96-23A1-384D-A9A5-2F6AB9A8C4BD}"/>
              </a:ext>
            </a:extLst>
          </p:cNvPr>
          <p:cNvSpPr/>
          <p:nvPr/>
        </p:nvSpPr>
        <p:spPr>
          <a:xfrm>
            <a:off x="6384620" y="5121981"/>
            <a:ext cx="5059089" cy="66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53A34-3867-1C4B-1C53-E07ACB2B506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6879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/>
      <p:bldP spid="14" grpId="0" animBg="1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684D6C37-F877-7142-9DC9-7032BA75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26F50-BD31-8BDD-09B2-1FADA4384847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3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13 0.14931 -0.00091 0.20347 -0.00169 0.26181 L -0.11432 0.32593 L -0.43333 0.31991 C -0.47513 0.3044 -0.51719 0.27778 -0.55846 0.2636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4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/>
      <p:bldP spid="94" grpId="0"/>
      <p:bldP spid="95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425009" y="1191386"/>
            <a:ext cx="3666301" cy="44599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4" name="Group 149">
            <a:extLst>
              <a:ext uri="{FF2B5EF4-FFF2-40B4-BE49-F238E27FC236}">
                <a16:creationId xmlns:a16="http://schemas.microsoft.com/office/drawing/2014/main" id="{63E54651-4A95-3749-9095-CA7015203D8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85" name="Rectangle 73">
              <a:extLst>
                <a:ext uri="{FF2B5EF4-FFF2-40B4-BE49-F238E27FC236}">
                  <a16:creationId xmlns:a16="http://schemas.microsoft.com/office/drawing/2014/main" id="{280DAB38-0E9E-F34F-8F9A-9367D3F3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74">
              <a:extLst>
                <a:ext uri="{FF2B5EF4-FFF2-40B4-BE49-F238E27FC236}">
                  <a16:creationId xmlns:a16="http://schemas.microsoft.com/office/drawing/2014/main" id="{B4B3D106-96DD-1043-A6B0-160355FE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Rectangle 75">
              <a:extLst>
                <a:ext uri="{FF2B5EF4-FFF2-40B4-BE49-F238E27FC236}">
                  <a16:creationId xmlns:a16="http://schemas.microsoft.com/office/drawing/2014/main" id="{C5BB7FFA-9E81-524A-AFF4-0278B5CB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Rectangle 129">
              <a:extLst>
                <a:ext uri="{FF2B5EF4-FFF2-40B4-BE49-F238E27FC236}">
                  <a16:creationId xmlns:a16="http://schemas.microsoft.com/office/drawing/2014/main" id="{25DAD60B-59D9-D343-8677-62E63FE4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F1D59D2-8EB3-004A-9300-4BC4758C645B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695A34D-8B86-1543-9A29-0310FB2B9383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1656D58-2006-444D-9DF3-929C2C3A9462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C242EC-76E3-8842-966A-909D1964B0B8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FAE95-BF64-744E-B6D7-85AE3120C980}"/>
              </a:ext>
            </a:extLst>
          </p:cNvPr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45376D-0F8D-7E40-9089-6FAE4370FEA0}"/>
              </a:ext>
            </a:extLst>
          </p:cNvPr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header values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BFC24B6-C127-6F4C-BCDC-A8E792032914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B83E4F-9A85-E449-9928-9D59A14EC074}"/>
              </a:ext>
            </a:extLst>
          </p:cNvPr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D92661A-D54F-D249-95ED-0FF27E685E68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B9B2F8-7A2C-4D4A-9815-0AC06BE1D516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C19CB13-59AD-3E40-AC4C-CF25CFC27E46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9964EF5-DAF4-5A49-B8EB-E8A5D01CEAE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663F7BA-0DF3-D94B-9C74-3E86A6732DD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B939F0-C8E1-9645-8997-AFBC0BF0005F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192B5ECF-BCF6-FB4F-96CB-B48F1BD83E0B}"/>
              </a:ext>
            </a:extLst>
          </p:cNvPr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message up to application via socket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282913C-E44E-4C40-ADB1-A9BB2BFBFFD7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Slide Number Placeholder 2">
            <a:extLst>
              <a:ext uri="{FF2B5EF4-FFF2-40B4-BE49-F238E27FC236}">
                <a16:creationId xmlns:a16="http://schemas.microsoft.com/office/drawing/2014/main" id="{00325223-4816-0640-A30C-AB4803E0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6700F-5852-D728-E524-116E453E5B4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370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39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203" grpId="0"/>
      <p:bldP spid="204" grpId="0" animBg="1"/>
      <p:bldP spid="20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Two principal Internet transport protocols</a:t>
            </a:r>
            <a:endParaRPr lang="en-US" sz="48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736738" y="1365914"/>
            <a:ext cx="6288757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 setup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unreliable, unordered delivery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8" name="Slide Number Placeholder 2">
            <a:extLst>
              <a:ext uri="{FF2B5EF4-FFF2-40B4-BE49-F238E27FC236}">
                <a16:creationId xmlns:a16="http://schemas.microsoft.com/office/drawing/2014/main" id="{5EAB89B4-AD20-DC49-B545-2C57C592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A8D4B-D732-2C55-7D95-AA576CA12F8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9049</TotalTime>
  <Words>1602</Words>
  <Application>Microsoft Office PowerPoint</Application>
  <PresentationFormat>Widescreen</PresentationFormat>
  <Paragraphs>511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Courier</vt:lpstr>
      <vt:lpstr>Arial</vt:lpstr>
      <vt:lpstr>Calibri</vt:lpstr>
      <vt:lpstr>Comic Sans MS</vt:lpstr>
      <vt:lpstr>Courier New</vt:lpstr>
      <vt:lpstr>Gill Sans MT</vt:lpstr>
      <vt:lpstr>Tahoma</vt:lpstr>
      <vt:lpstr>Times New Roman</vt:lpstr>
      <vt:lpstr>Wingdings</vt:lpstr>
      <vt:lpstr>Office Theme</vt:lpstr>
      <vt:lpstr>PowerPoint Presentation</vt:lpstr>
      <vt:lpstr>Transport layer: overview</vt:lpstr>
      <vt:lpstr>Transport layer: roadmap</vt:lpstr>
      <vt:lpstr>Transport services and protocols</vt:lpstr>
      <vt:lpstr>Transport vs. network layer services and protocols</vt:lpstr>
      <vt:lpstr>Transport vs. network layer services and protocols</vt:lpstr>
      <vt:lpstr>Transport Layer Actions</vt:lpstr>
      <vt:lpstr>Transport Layer Actions</vt:lpstr>
      <vt:lpstr>Two principal Internet transport protocols</vt:lpstr>
      <vt:lpstr>Chapter 3: roadmap</vt:lpstr>
      <vt:lpstr>Multiplexing/demultiplexing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demultiplexing works</vt:lpstr>
      <vt:lpstr>Connectionless demultiplexing</vt:lpstr>
      <vt:lpstr>Connectionless demultiplexing: an example</vt:lpstr>
      <vt:lpstr>Connection-oriented demultiplexing</vt:lpstr>
      <vt:lpstr>Connection-oriented demultiplexing: example</vt:lpstr>
      <vt:lpstr>Summary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414</cp:revision>
  <dcterms:created xsi:type="dcterms:W3CDTF">2020-01-18T07:24:59Z</dcterms:created>
  <dcterms:modified xsi:type="dcterms:W3CDTF">2024-10-08T20:00:07Z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Theme:5</vt:lpwstr>
  </property>
  <property fmtid="{D5CDD505-2E9C-101B-9397-08002B2CF9AE}" pid="3" name="ClassificationContentMarkingHeaderText">
    <vt:lpwstr>Begränsad delning</vt:lpwstr>
  </property>
</Properties>
</file>