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960" r:id="rId2"/>
    <p:sldId id="1044" r:id="rId3"/>
    <p:sldId id="1096" r:id="rId4"/>
    <p:sldId id="1203" r:id="rId5"/>
    <p:sldId id="1098" r:id="rId6"/>
    <p:sldId id="1099" r:id="rId7"/>
    <p:sldId id="1100" r:id="rId8"/>
    <p:sldId id="1101" r:id="rId9"/>
    <p:sldId id="1102" r:id="rId10"/>
    <p:sldId id="1104" r:id="rId11"/>
    <p:sldId id="1108" r:id="rId12"/>
    <p:sldId id="1106" r:id="rId13"/>
    <p:sldId id="1107" r:id="rId14"/>
    <p:sldId id="1111" r:id="rId15"/>
    <p:sldId id="1112" r:id="rId16"/>
    <p:sldId id="1198" r:id="rId17"/>
    <p:sldId id="1124" r:id="rId18"/>
    <p:sldId id="1125" r:id="rId19"/>
    <p:sldId id="1113" r:id="rId20"/>
    <p:sldId id="1199" r:id="rId21"/>
    <p:sldId id="1114" r:id="rId22"/>
    <p:sldId id="1115" r:id="rId23"/>
    <p:sldId id="1117" r:id="rId24"/>
    <p:sldId id="1202" r:id="rId25"/>
    <p:sldId id="111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931"/>
    <p:restoredTop sz="95934"/>
  </p:normalViewPr>
  <p:slideViewPr>
    <p:cSldViewPr snapToGrid="0" snapToObjects="1">
      <p:cViewPr varScale="1">
        <p:scale>
          <a:sx n="74" d="100"/>
          <a:sy n="74" d="100"/>
        </p:scale>
        <p:origin x="72" y="254"/>
      </p:cViewPr>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4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3117778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37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receiver have a number of pieces of shared state that they must establish before actually communicating</a:t>
            </a:r>
          </a:p>
          <a:p>
            <a:pPr marL="171450" indent="-171450">
              <a:buFont typeface="Arial" panose="020B0604020202020204" pitchFamily="34" charset="0"/>
              <a:buChar char="•"/>
            </a:pPr>
            <a:r>
              <a:rPr lang="en-US" dirty="0"/>
              <a:t>FIRST they must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bufferspace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570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49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Established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564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usual, there’s a human protocol analogy to the three way handshake, and I still remember thinking about this clinging for my life while climbing up a rockface</a:t>
            </a:r>
          </a:p>
          <a:p>
            <a:endParaRPr lang="en-US" dirty="0"/>
          </a:p>
          <a:p>
            <a:r>
              <a:rPr lang="en-US" dirty="0"/>
              <a:t>When you want start climbing you first say ON BELOW (meaning ARE YOU READY WITH MY SAFETY ROPE)</a:t>
            </a:r>
          </a:p>
          <a:p>
            <a:r>
              <a:rPr lang="en-US" dirty="0"/>
              <a:t>THE BELYER (server) responds BELAY ON (that lets you know the belayer is ready for you)</a:t>
            </a:r>
          </a:p>
          <a:p>
            <a:r>
              <a:rPr lang="en-US" dirty="0"/>
              <a:t>And then you say CLIMING</a:t>
            </a:r>
          </a:p>
          <a:p>
            <a:endParaRPr lang="en-US" dirty="0"/>
          </a:p>
          <a:p>
            <a:r>
              <a:rPr lang="en-US" dirty="0"/>
              <a:t>It’s amazing what can pass through your head when your clinging for your life o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9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58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A-to-B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SampleRTT is taken.</a:t>
            </a:r>
          </a:p>
          <a:p>
            <a:r>
              <a:rPr lang="en-US" dirty="0"/>
              <a:t>The process is knows as an exponentially weighted moving average, shown by the equation here.</a:t>
            </a:r>
          </a:p>
          <a:p>
            <a:r>
              <a:rPr lang="en-US" dirty="0"/>
              <a:t>&lt;say it&gt;</a:t>
            </a:r>
          </a:p>
          <a:p>
            <a:r>
              <a:rPr lang="en-US" dirty="0"/>
              <a:t>Where alpha reflects the influence of the most recent measurements on the estimated RTT; a typical value of alpha used in implementations is .125</a:t>
            </a:r>
          </a:p>
          <a:p>
            <a:endParaRPr lang="en-US" dirty="0"/>
          </a:p>
          <a:p>
            <a:r>
              <a:rPr lang="en-US" dirty="0"/>
              <a:t>The graph at the bottom show measured RTTs between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safety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eWMA of the difference between the most recently measured SampleRTT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5" name="TextBox 4">
            <a:extLst>
              <a:ext uri="{FF2B5EF4-FFF2-40B4-BE49-F238E27FC236}">
                <a16:creationId xmlns:a16="http://schemas.microsoft.com/office/drawing/2014/main" id="{64C3AFE9-FEF6-880D-5A2B-6E6C96EC0F28}"/>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unACKed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ACKed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
        <p:nvSpPr>
          <p:cNvPr id="3" name="TextBox 2">
            <a:extLst>
              <a:ext uri="{FF2B5EF4-FFF2-40B4-BE49-F238E27FC236}">
                <a16:creationId xmlns:a16="http://schemas.microsoft.com/office/drawing/2014/main" id="{C022708D-4D7F-0680-9D0B-65B1BB5F0F0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17713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5003801" y="1207637"/>
            <a:ext cx="6618109"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a:t>
            </a:r>
            <a:r>
              <a:rPr lang="en-GB" sz="3200"/>
              <a:t>been received</a:t>
            </a:r>
            <a:endParaRPr lang="en-GB" sz="3200" dirty="0"/>
          </a:p>
          <a:p>
            <a:pPr>
              <a:buFont typeface="Wingdings" pitchFamily="2" charset="2"/>
              <a:buNone/>
            </a:pPr>
            <a:endParaRPr lang="en-US" altLang="en-US" sz="2400"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Clr>
                <a:schemeClr val="bg1">
                  <a:lumMod val="75000"/>
                </a:schemeClr>
              </a:buClr>
              <a:buFont typeface="Arial"/>
              <a:buChar char="•"/>
              <a:defRPr/>
            </a:pPr>
            <a:r>
              <a:rPr lang="en-US" dirty="0">
                <a:solidFill>
                  <a:schemeClr val="bg1">
                    <a:lumMod val="75000"/>
                  </a:schemeClr>
                </a:solidFill>
              </a:rPr>
              <a:t>segment structure</a:t>
            </a:r>
          </a:p>
          <a:p>
            <a:pPr marL="746125" lvl="1" indent="-288925">
              <a:buClr>
                <a:schemeClr val="bg1">
                  <a:lumMod val="75000"/>
                </a:schemeClr>
              </a:buClr>
              <a:buFont typeface="Arial"/>
              <a:buChar char="•"/>
              <a:defRPr/>
            </a:pPr>
            <a:r>
              <a:rPr lang="en-US" dirty="0">
                <a:solidFill>
                  <a:schemeClr val="bg1">
                    <a:lumMod val="75000"/>
                  </a:schemeClr>
                </a:solidFill>
              </a:rPr>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14</a:t>
            </a:fld>
            <a:endParaRPr lang="en-US" dirty="0"/>
          </a:p>
        </p:txBody>
      </p:sp>
      <p:pic>
        <p:nvPicPr>
          <p:cNvPr id="6" name="Picture 5">
            <a:extLst>
              <a:ext uri="{FF2B5EF4-FFF2-40B4-BE49-F238E27FC236}">
                <a16:creationId xmlns:a16="http://schemas.microsoft.com/office/drawing/2014/main" id="{B5FB4D37-2E98-204A-ACC1-DA60FB18605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319357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8" name="Slide Number Placeholder 2">
            <a:extLst>
              <a:ext uri="{FF2B5EF4-FFF2-40B4-BE49-F238E27FC236}">
                <a16:creationId xmlns:a16="http://schemas.microsoft.com/office/drawing/2014/main" id="{70507C61-599D-8346-AECE-C0A356026ED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1447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id="{48F7A259-99DD-7041-B802-66CCB4B0EB0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47383704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0" name="Slide Number Placeholder 2">
            <a:extLst>
              <a:ext uri="{FF2B5EF4-FFF2-40B4-BE49-F238E27FC236}">
                <a16:creationId xmlns:a16="http://schemas.microsoft.com/office/drawing/2014/main" id="{3A4399FC-22AC-CD4F-9984-791C62C984F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Tree>
    <p:extLst>
      <p:ext uri="{BB962C8B-B14F-4D97-AF65-F5344CB8AC3E}">
        <p14:creationId xmlns:p14="http://schemas.microsoft.com/office/powerpoint/2010/main" val="85900861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52" name="Slide Number Placeholder 2">
            <a:extLst>
              <a:ext uri="{FF2B5EF4-FFF2-40B4-BE49-F238E27FC236}">
                <a16:creationId xmlns:a16="http://schemas.microsoft.com/office/drawing/2014/main" id="{6AC88DD4-8D5E-1A4B-AF04-AF0A9B96E26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332904187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
        <p:nvSpPr>
          <p:cNvPr id="30" name="Slide Number Placeholder 2">
            <a:extLst>
              <a:ext uri="{FF2B5EF4-FFF2-40B4-BE49-F238E27FC236}">
                <a16:creationId xmlns:a16="http://schemas.microsoft.com/office/drawing/2014/main" id="{FD800B74-F67D-AF4D-AABB-EE14B6FEBDC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421748728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
        <p:nvSpPr>
          <p:cNvPr id="20" name="Slide Number Placeholder 2">
            <a:extLst>
              <a:ext uri="{FF2B5EF4-FFF2-40B4-BE49-F238E27FC236}">
                <a16:creationId xmlns:a16="http://schemas.microsoft.com/office/drawing/2014/main" id="{73A53F5E-537D-1E40-85EE-92D8692A70E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377441329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connection management</a:t>
            </a:r>
            <a:endParaRPr lang="en-US" sz="4400" b="0" dirty="0"/>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996046" y="5759648"/>
            <a:ext cx="563335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clientSocket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newSocket("hostname","port number");</a:t>
            </a: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connectionSocket = welcomeSocket.accept();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9964927" y="4922840"/>
            <a:ext cx="415925" cy="627063"/>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Slide Number Placeholder 2">
            <a:extLst>
              <a:ext uri="{FF2B5EF4-FFF2-40B4-BE49-F238E27FC236}">
                <a16:creationId xmlns:a16="http://schemas.microsoft.com/office/drawing/2014/main" id="{2804BB5E-F6B2-BA48-BFC5-59C8B165BD2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249206918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Agreeing to establish a connection</a:t>
            </a:r>
            <a:endParaRPr lang="en-US" sz="4400" b="0" dirty="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retransmitted messages (e.g. req_conn(x))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can’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t “see” other side</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9" name="Slide Number Placeholder 2">
            <a:extLst>
              <a:ext uri="{FF2B5EF4-FFF2-40B4-BE49-F238E27FC236}">
                <a16:creationId xmlns:a16="http://schemas.microsoft.com/office/drawing/2014/main" id="{173A9DD9-82B1-6E42-88A8-6C0B706AA49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4505620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3-way handshake</a:t>
            </a:r>
            <a:endParaRPr lang="en-US" sz="4400" b="0" dirty="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Client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807368" y="2389622"/>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Server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clientSocket.connect((serverName,serverPort))</a:t>
            </a:r>
          </a:p>
        </p:txBody>
      </p:sp>
      <p:sp>
        <p:nvSpPr>
          <p:cNvPr id="76" name="Slide Number Placeholder 2">
            <a:extLst>
              <a:ext uri="{FF2B5EF4-FFF2-40B4-BE49-F238E27FC236}">
                <a16:creationId xmlns:a16="http://schemas.microsoft.com/office/drawing/2014/main" id="{86E89225-4B9A-C747-8672-752709ED810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
        <p:nvSpPr>
          <p:cNvPr id="3" name="TextBox 2">
            <a:extLst>
              <a:ext uri="{FF2B5EF4-FFF2-40B4-BE49-F238E27FC236}">
                <a16:creationId xmlns:a16="http://schemas.microsoft.com/office/drawing/2014/main" id="{2B3CF642-ED4E-661E-7D36-42135290C0C2}"/>
              </a:ext>
            </a:extLst>
          </p:cNvPr>
          <p:cNvSpPr txBox="1"/>
          <p:nvPr/>
        </p:nvSpPr>
        <p:spPr>
          <a:xfrm>
            <a:off x="327014" y="5846192"/>
            <a:ext cx="6157391"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l">
              <a:buFont typeface="+mj-lt"/>
              <a:buAutoNum type="arabicPeriod"/>
            </a:pPr>
            <a:r>
              <a:rPr lang="en-GB" b="0" i="0" dirty="0">
                <a:effectLst/>
                <a:latin typeface="__fkGroteskNeue_598ab8"/>
              </a:rPr>
              <a:t> It allows both parties to </a:t>
            </a:r>
            <a:r>
              <a:rPr lang="en-US" altLang="zh-CN" b="0" i="0" dirty="0">
                <a:effectLst/>
                <a:latin typeface="__fkGroteskNeue_598ab8"/>
              </a:rPr>
              <a:t>s</a:t>
            </a:r>
            <a:r>
              <a:rPr lang="en-GB" b="0" i="0" dirty="0" err="1">
                <a:effectLst/>
                <a:latin typeface="__fkGroteskNeue_598ab8"/>
              </a:rPr>
              <a:t>ynchronize</a:t>
            </a:r>
            <a:r>
              <a:rPr lang="en-GB" b="0" i="0" dirty="0">
                <a:effectLst/>
                <a:latin typeface="__fkGroteskNeue_598ab8"/>
              </a:rPr>
              <a:t> their sequence numbers</a:t>
            </a:r>
          </a:p>
          <a:p>
            <a:pPr algn="l">
              <a:buFont typeface="+mj-lt"/>
              <a:buAutoNum type="arabicPeriod"/>
            </a:pPr>
            <a:r>
              <a:rPr lang="en-GB" b="0" i="0" dirty="0">
                <a:effectLst/>
                <a:latin typeface="__fkGroteskNeue_598ab8"/>
              </a:rPr>
              <a:t> Confirm that both sides are ready for data transfer</a:t>
            </a:r>
          </a:p>
          <a:p>
            <a:pPr algn="l">
              <a:buFont typeface="+mj-lt"/>
              <a:buAutoNum type="arabicPeriod"/>
            </a:pPr>
            <a:r>
              <a:rPr lang="en-GB" b="0" i="0" dirty="0">
                <a:effectLst/>
                <a:latin typeface="__fkGroteskNeue_598ab8"/>
              </a:rPr>
              <a:t> Agree on initial parameters for the connection</a:t>
            </a:r>
          </a:p>
        </p:txBody>
      </p:sp>
      <p:sp>
        <p:nvSpPr>
          <p:cNvPr id="4" name="TextBox 3">
            <a:extLst>
              <a:ext uri="{FF2B5EF4-FFF2-40B4-BE49-F238E27FC236}">
                <a16:creationId xmlns:a16="http://schemas.microsoft.com/office/drawing/2014/main" id="{2FAB5ACC-2EB4-D9C1-A3E6-69182A6E4BE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042331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 human 3-way handshake protocol</a:t>
            </a:r>
            <a:endParaRPr lang="en-US" sz="4400" b="0" dirty="0"/>
          </a:p>
        </p:txBody>
      </p:sp>
      <p:pic>
        <p:nvPicPr>
          <p:cNvPr id="4" name="Picture 3" descr="A pile of snow&#10;&#10;Description automatically generated">
            <a:extLst>
              <a:ext uri="{FF2B5EF4-FFF2-40B4-BE49-F238E27FC236}">
                <a16:creationId xmlns:a16="http://schemas.microsoft.com/office/drawing/2014/main" id="{E63D2048-06F6-874E-A18A-05CFDA61C6A2}"/>
              </a:ext>
            </a:extLst>
          </p:cNvPr>
          <p:cNvPicPr>
            <a:picLocks noChangeAspect="1"/>
          </p:cNvPicPr>
          <p:nvPr/>
        </p:nvPicPr>
        <p:blipFill>
          <a:blip r:embed="rId3"/>
          <a:stretch>
            <a:fillRect/>
          </a:stretch>
        </p:blipFill>
        <p:spPr>
          <a:xfrm>
            <a:off x="1750251" y="1530219"/>
            <a:ext cx="8358252" cy="5472528"/>
          </a:xfrm>
          <a:prstGeom prst="rect">
            <a:avLst/>
          </a:prstGeom>
        </p:spPr>
      </p:pic>
      <p:grpSp>
        <p:nvGrpSpPr>
          <p:cNvPr id="9" name="Group 8">
            <a:extLst>
              <a:ext uri="{FF2B5EF4-FFF2-40B4-BE49-F238E27FC236}">
                <a16:creationId xmlns:a16="http://schemas.microsoft.com/office/drawing/2014/main" id="{3F1282CE-CF66-EE4E-B4A8-587BD1E81F39}"/>
              </a:ext>
            </a:extLst>
          </p:cNvPr>
          <p:cNvGrpSpPr/>
          <p:nvPr/>
        </p:nvGrpSpPr>
        <p:grpSpPr>
          <a:xfrm>
            <a:off x="6538586" y="2065751"/>
            <a:ext cx="1730667" cy="612648"/>
            <a:chOff x="6538586" y="2065751"/>
            <a:chExt cx="1730667" cy="612648"/>
          </a:xfrm>
        </p:grpSpPr>
        <p:sp>
          <p:nvSpPr>
            <p:cNvPr id="5" name="Rounded Rectangular Callout 4">
              <a:extLst>
                <a:ext uri="{FF2B5EF4-FFF2-40B4-BE49-F238E27FC236}">
                  <a16:creationId xmlns:a16="http://schemas.microsoft.com/office/drawing/2014/main" id="{3CAF74F1-7DAE-DA49-A56B-F6F58EAC0B3D}"/>
                </a:ext>
              </a:extLst>
            </p:cNvPr>
            <p:cNvSpPr/>
            <p:nvPr/>
          </p:nvSpPr>
          <p:spPr>
            <a:xfrm>
              <a:off x="6551111" y="2065751"/>
              <a:ext cx="1672748" cy="612648"/>
            </a:xfrm>
            <a:prstGeom prst="wedgeRoundRectCallout">
              <a:avLst>
                <a:gd name="adj1" fmla="val 54830"/>
                <a:gd name="adj2" fmla="val 42931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1EBBA823-6C58-6A44-A2FF-F652E9B2671F}"/>
                </a:ext>
              </a:extLst>
            </p:cNvPr>
            <p:cNvSpPr txBox="1"/>
            <p:nvPr/>
          </p:nvSpPr>
          <p:spPr>
            <a:xfrm>
              <a:off x="6538586" y="2153433"/>
              <a:ext cx="17306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 On belay?</a:t>
              </a:r>
            </a:p>
          </p:txBody>
        </p:sp>
      </p:grpSp>
      <p:sp>
        <p:nvSpPr>
          <p:cNvPr id="7" name="Rectangle 6">
            <a:extLst>
              <a:ext uri="{FF2B5EF4-FFF2-40B4-BE49-F238E27FC236}">
                <a16:creationId xmlns:a16="http://schemas.microsoft.com/office/drawing/2014/main" id="{CB827F8F-A1CF-B74C-ACC4-ECEAAE61D0B0}"/>
              </a:ext>
            </a:extLst>
          </p:cNvPr>
          <p:cNvSpPr/>
          <p:nvPr/>
        </p:nvSpPr>
        <p:spPr>
          <a:xfrm>
            <a:off x="1640908" y="5812076"/>
            <a:ext cx="10459233" cy="127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305210F9-A841-2C44-B9F0-E355CF305198}"/>
              </a:ext>
            </a:extLst>
          </p:cNvPr>
          <p:cNvGrpSpPr/>
          <p:nvPr/>
        </p:nvGrpSpPr>
        <p:grpSpPr>
          <a:xfrm>
            <a:off x="5814165" y="3280776"/>
            <a:ext cx="1672748" cy="612648"/>
            <a:chOff x="5814165" y="3280776"/>
            <a:chExt cx="1672748" cy="612648"/>
          </a:xfrm>
        </p:grpSpPr>
        <p:sp>
          <p:nvSpPr>
            <p:cNvPr id="78" name="Rounded Rectangular Callout 77">
              <a:extLst>
                <a:ext uri="{FF2B5EF4-FFF2-40B4-BE49-F238E27FC236}">
                  <a16:creationId xmlns:a16="http://schemas.microsoft.com/office/drawing/2014/main" id="{C4B444F3-2C14-474E-8B61-1E282DE03385}"/>
                </a:ext>
              </a:extLst>
            </p:cNvPr>
            <p:cNvSpPr/>
            <p:nvPr/>
          </p:nvSpPr>
          <p:spPr>
            <a:xfrm>
              <a:off x="5814165" y="3280776"/>
              <a:ext cx="1672748" cy="612648"/>
            </a:xfrm>
            <a:prstGeom prst="wedgeRoundRectCallout">
              <a:avLst>
                <a:gd name="adj1" fmla="val -120395"/>
                <a:gd name="adj2" fmla="val -12067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id="{7B59616D-98BC-2340-969B-E8EFA3D4DA5A}"/>
                </a:ext>
              </a:extLst>
            </p:cNvPr>
            <p:cNvSpPr txBox="1"/>
            <p:nvPr/>
          </p:nvSpPr>
          <p:spPr>
            <a:xfrm>
              <a:off x="5826690" y="3332968"/>
              <a:ext cx="162807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2. Belay on.</a:t>
              </a:r>
            </a:p>
          </p:txBody>
        </p:sp>
      </p:grpSp>
      <p:grpSp>
        <p:nvGrpSpPr>
          <p:cNvPr id="11" name="Group 10">
            <a:extLst>
              <a:ext uri="{FF2B5EF4-FFF2-40B4-BE49-F238E27FC236}">
                <a16:creationId xmlns:a16="http://schemas.microsoft.com/office/drawing/2014/main" id="{E943AF12-B0EB-4F44-91E7-681492934EEA}"/>
              </a:ext>
            </a:extLst>
          </p:cNvPr>
          <p:cNvGrpSpPr/>
          <p:nvPr/>
        </p:nvGrpSpPr>
        <p:grpSpPr>
          <a:xfrm>
            <a:off x="8321457" y="3646119"/>
            <a:ext cx="1695712" cy="612648"/>
            <a:chOff x="8321457" y="3646119"/>
            <a:chExt cx="1695712" cy="612648"/>
          </a:xfrm>
        </p:grpSpPr>
        <p:sp>
          <p:nvSpPr>
            <p:cNvPr id="80" name="Rounded Rectangular Callout 79">
              <a:extLst>
                <a:ext uri="{FF2B5EF4-FFF2-40B4-BE49-F238E27FC236}">
                  <a16:creationId xmlns:a16="http://schemas.microsoft.com/office/drawing/2014/main" id="{8B23EB90-C1E0-D44A-8B27-62175510872C}"/>
                </a:ext>
              </a:extLst>
            </p:cNvPr>
            <p:cNvSpPr/>
            <p:nvPr/>
          </p:nvSpPr>
          <p:spPr>
            <a:xfrm>
              <a:off x="8344421" y="3646119"/>
              <a:ext cx="1672748" cy="612648"/>
            </a:xfrm>
            <a:prstGeom prst="wedgeRoundRectCallout">
              <a:avLst>
                <a:gd name="adj1" fmla="val -44764"/>
                <a:gd name="adj2" fmla="val 16965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1" name="TextBox 80">
              <a:extLst>
                <a:ext uri="{FF2B5EF4-FFF2-40B4-BE49-F238E27FC236}">
                  <a16:creationId xmlns:a16="http://schemas.microsoft.com/office/drawing/2014/main" id="{35F183B7-733D-694A-B964-309D0B0097B1}"/>
                </a:ext>
              </a:extLst>
            </p:cNvPr>
            <p:cNvSpPr txBox="1"/>
            <p:nvPr/>
          </p:nvSpPr>
          <p:spPr>
            <a:xfrm>
              <a:off x="8321457" y="3710836"/>
              <a:ext cx="1651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Climbing.</a:t>
              </a:r>
            </a:p>
          </p:txBody>
        </p:sp>
      </p:grpSp>
      <p:sp>
        <p:nvSpPr>
          <p:cNvPr id="14" name="Slide Number Placeholder 2">
            <a:extLst>
              <a:ext uri="{FF2B5EF4-FFF2-40B4-BE49-F238E27FC236}">
                <a16:creationId xmlns:a16="http://schemas.microsoft.com/office/drawing/2014/main" id="{41298F7A-0643-9F47-8207-6B139EFB88B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24</a:t>
            </a:fld>
            <a:endParaRPr lang="en-US" dirty="0"/>
          </a:p>
        </p:txBody>
      </p:sp>
    </p:spTree>
    <p:extLst>
      <p:ext uri="{BB962C8B-B14F-4D97-AF65-F5344CB8AC3E}">
        <p14:creationId xmlns:p14="http://schemas.microsoft.com/office/powerpoint/2010/main" val="5186418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Closing a TCP connection</a:t>
            </a:r>
            <a:endParaRPr lang="en-US" sz="4400" b="0" dirty="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simultaneous FIN exchanges can be handled</a:t>
            </a:r>
          </a:p>
        </p:txBody>
      </p:sp>
      <p:sp>
        <p:nvSpPr>
          <p:cNvPr id="4" name="Slide Number Placeholder 2">
            <a:extLst>
              <a:ext uri="{FF2B5EF4-FFF2-40B4-BE49-F238E27FC236}">
                <a16:creationId xmlns:a16="http://schemas.microsoft.com/office/drawing/2014/main" id="{E5549B3B-271C-C14B-9302-4D2CE7B4105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25</a:t>
            </a:fld>
            <a:endParaRPr lang="en-US" dirty="0"/>
          </a:p>
        </p:txBody>
      </p:sp>
    </p:spTree>
    <p:extLst>
      <p:ext uri="{BB962C8B-B14F-4D97-AF65-F5344CB8AC3E}">
        <p14:creationId xmlns:p14="http://schemas.microsoft.com/office/powerpoint/2010/main" val="265767193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
        <p:nvSpPr>
          <p:cNvPr id="3" name="TextBox 2">
            <a:extLst>
              <a:ext uri="{FF2B5EF4-FFF2-40B4-BE49-F238E27FC236}">
                <a16:creationId xmlns:a16="http://schemas.microsoft.com/office/drawing/2014/main" id="{22849384-0E6C-B625-1990-AA14B510980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dest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Urg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ACKed</a:t>
            </a: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
        <p:nvSpPr>
          <p:cNvPr id="3" name="TextBox 2">
            <a:extLst>
              <a:ext uri="{FF2B5EF4-FFF2-40B4-BE49-F238E27FC236}">
                <a16:creationId xmlns:a16="http://schemas.microsoft.com/office/drawing/2014/main" id="{37608E04-5B27-592E-F106-A6F9D4EF54ED}"/>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
        <p:nvSpPr>
          <p:cNvPr id="7" name="TextBox 6">
            <a:extLst>
              <a:ext uri="{FF2B5EF4-FFF2-40B4-BE49-F238E27FC236}">
                <a16:creationId xmlns:a16="http://schemas.microsoft.com/office/drawing/2014/main" id="{708D2FB5-990A-8595-8C4A-4D49F8647F5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6775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measured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
        <p:nvSpPr>
          <p:cNvPr id="3" name="TextBox 2">
            <a:extLst>
              <a:ext uri="{FF2B5EF4-FFF2-40B4-BE49-F238E27FC236}">
                <a16:creationId xmlns:a16="http://schemas.microsoft.com/office/drawing/2014/main" id="{9F9A6A67-8496-53B6-8505-38A86C92A723}"/>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*SampleRTT</a:t>
            </a: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
        <p:nvSpPr>
          <p:cNvPr id="3" name="TextBox 2">
            <a:extLst>
              <a:ext uri="{FF2B5EF4-FFF2-40B4-BE49-F238E27FC236}">
                <a16:creationId xmlns:a16="http://schemas.microsoft.com/office/drawing/2014/main" id="{94A46905-69A8-0DF9-D067-699BC136478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TimeoutInterval = EstimatedRTT + 4*DevRTT</a:t>
              </a: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*|SampleRTT-EstimatedRTT|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SampleRTT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
        <p:nvSpPr>
          <p:cNvPr id="3" name="TextBox 2">
            <a:extLst>
              <a:ext uri="{FF2B5EF4-FFF2-40B4-BE49-F238E27FC236}">
                <a16:creationId xmlns:a16="http://schemas.microsoft.com/office/drawing/2014/main" id="{041F35A3-D901-A0B4-ED58-9B677F95E7B8}"/>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9151</TotalTime>
  <Words>4215</Words>
  <Application>Microsoft Office PowerPoint</Application>
  <PresentationFormat>Widescreen</PresentationFormat>
  <Paragraphs>616</Paragraphs>
  <Slides>25</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__fkGroteskNeue_598ab8</vt:lpstr>
      <vt:lpstr>Courier</vt:lpstr>
      <vt:lpstr>Courier Std</vt:lpstr>
      <vt:lpstr>Arial</vt:lpstr>
      <vt:lpstr>Arial Narrow</vt:lpstr>
      <vt:lpstr>Calibri</vt:lpstr>
      <vt:lpstr>Courier New</vt:lpstr>
      <vt:lpstr>Tahoma</vt:lpstr>
      <vt:lpstr>Times New Roman</vt:lpstr>
      <vt:lpstr>Wingdings</vt:lpstr>
      <vt:lpstr>Office Theme</vt:lpstr>
      <vt:lpstr>PowerPoint Presentation</vt:lpstr>
      <vt:lpstr>Chapter 3: roadmap</vt:lpstr>
      <vt:lpstr>TCP: overview  RFCs: 793,1122, 2018, 5681, 7323</vt:lpstr>
      <vt:lpstr>TCP segment structure</vt:lpstr>
      <vt:lpstr>TCP sequence numbers, ACKs</vt:lpstr>
      <vt:lpstr>TCP sequence numbers, ACKs</vt:lpstr>
      <vt:lpstr>TCP round trip time, timeout</vt:lpstr>
      <vt:lpstr>TCP round trip time, timeout</vt:lpstr>
      <vt:lpstr>TCP round trip time, timeout</vt:lpstr>
      <vt:lpstr>TCP Sender (simplified)</vt:lpstr>
      <vt:lpstr>TCP Receiver: ACK generation [RFC 5681]</vt:lpstr>
      <vt:lpstr>TCP: retransmission scenarios</vt:lpstr>
      <vt:lpstr>TCP: retransmission scenarios</vt:lpstr>
      <vt:lpstr>Chapter 3: roadmap</vt:lpstr>
      <vt:lpstr>TCP flow control</vt:lpstr>
      <vt:lpstr>TCP flow control</vt:lpstr>
      <vt:lpstr>TCP flow control</vt:lpstr>
      <vt:lpstr>TCP flow control</vt:lpstr>
      <vt:lpstr>TCP flow control</vt:lpstr>
      <vt:lpstr>TCP flow control</vt:lpstr>
      <vt:lpstr>TCP connection management</vt:lpstr>
      <vt:lpstr>Agreeing to establish a connection</vt:lpstr>
      <vt:lpstr>TCP 3-way handshake</vt:lpstr>
      <vt:lpstr>A human 3-way handshake protocol</vt:lpstr>
      <vt:lpstr>Closing a TCP connection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414</cp:revision>
  <dcterms:created xsi:type="dcterms:W3CDTF">2020-01-18T07:24:59Z</dcterms:created>
  <dcterms:modified xsi:type="dcterms:W3CDTF">2024-10-08T20:18:00Z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Theme:5</vt:lpwstr>
  </property>
  <property fmtid="{D5CDD505-2E9C-101B-9397-08002B2CF9AE}" pid="3" name="ClassificationContentMarkingHeaderText">
    <vt:lpwstr>Begränsad delning</vt:lpwstr>
  </property>
</Properties>
</file>