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960" r:id="rId2"/>
    <p:sldId id="1054" r:id="rId3"/>
    <p:sldId id="1055" r:id="rId4"/>
    <p:sldId id="1237" r:id="rId5"/>
    <p:sldId id="1238" r:id="rId6"/>
    <p:sldId id="1058" r:id="rId7"/>
    <p:sldId id="1195" r:id="rId8"/>
    <p:sldId id="1199" r:id="rId9"/>
    <p:sldId id="1200" r:id="rId10"/>
    <p:sldId id="1201" r:id="rId11"/>
    <p:sldId id="1202" r:id="rId12"/>
    <p:sldId id="1061" r:id="rId13"/>
    <p:sldId id="1066" r:id="rId14"/>
    <p:sldId id="1062" r:id="rId15"/>
    <p:sldId id="1063" r:id="rId16"/>
    <p:sldId id="1064" r:id="rId17"/>
    <p:sldId id="1203" r:id="rId18"/>
    <p:sldId id="1067" r:id="rId19"/>
    <p:sldId id="1068" r:id="rId20"/>
    <p:sldId id="1069" r:id="rId21"/>
    <p:sldId id="1070" r:id="rId22"/>
    <p:sldId id="1071" r:id="rId23"/>
    <p:sldId id="1072" r:id="rId24"/>
    <p:sldId id="1204" r:id="rId25"/>
    <p:sldId id="1073" r:id="rId26"/>
    <p:sldId id="1074" r:id="rId27"/>
    <p:sldId id="120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52"/>
    <p:restoredTop sz="62274"/>
  </p:normalViewPr>
  <p:slideViewPr>
    <p:cSldViewPr snapToGrid="0" snapToObjects="1">
      <p:cViewPr varScale="1">
        <p:scale>
          <a:sx n="51" d="100"/>
          <a:sy n="51" d="100"/>
        </p:scale>
        <p:origin x="1248" y="43"/>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00" d="100"/>
        <a:sy n="100" d="100"/>
      </p:scale>
      <p:origin x="0" y="-341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9720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353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1226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5194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3169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6043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67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5677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214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1336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9541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5888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think that more buffering is a good thing.  Buffering is a bit like salt—just the right amount of salt makes food better, but too much makes it inedible!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5314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2671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117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672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latin typeface="TimesLTPro"/>
              </a:rPr>
              <a:t>We can easily recognize the principal router components in Figure 4.4 in this analogy—the entry road and entry station correspond to the input port (with a lookup function to determine to local outgoing port); the roundabout corresponds to the switch fabric; and the roundabout exit road corresponds to the output port. With this analogy, it’s instructive to consider where bottlenecks might occur. What happens if cars arrive blazingly fast (for example, the roundabout is in Germany or Italy!) but the station attendant is slow? How fast must the attendant work to ensure there’s no backup on an entry road? Even with a blazingly fast attendant, what happens if cars traverse the roundabout slowly—can backups still occur? And what happens if most of the cars entering at all of the roundabout’s entrance ramps all want to leave the roundabout at the same exit ramp—can backups occur at the exit ramp or elsewhere? How should the roundabout operate if we want to assign priorities to different cars, or block certain cars from entering the roundabout in the first place? These are all analogous to critical questions faced by router and switch designers. </a:t>
            </a:r>
            <a:endParaRPr lang="en-US" dirty="0">
              <a:effectLs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2033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Green box is a physical layer responsible for receiving bit level transmission.  Copper, fiber wireless.</a:t>
            </a:r>
          </a:p>
          <a:p>
            <a:r>
              <a:rPr lang="en-US" dirty="0"/>
              <a:t>Link layer in blue – bit assemble into Ethernet frame.   We will discuss this in details in chapter 6.  </a:t>
            </a:r>
          </a:p>
          <a:p>
            <a:r>
              <a:rPr lang="en-US" dirty="0"/>
              <a:t>But most critical one, is here.  Lookup, forwarding function.    Lookup and forward is “Match plus action” behavior.  </a:t>
            </a:r>
          </a:p>
          <a:p>
            <a:r>
              <a:rPr lang="en-US" dirty="0"/>
              <a:t>GOAL – processing at “line speed”,  otherwise, buffer will be full and packet will be lost</a:t>
            </a:r>
          </a:p>
          <a:p>
            <a:endParaRPr lang="en-US" dirty="0"/>
          </a:p>
          <a:p>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3719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858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for this animation:</a:t>
            </a:r>
          </a:p>
          <a:p>
            <a:endParaRPr lang="en-US" dirty="0"/>
          </a:p>
          <a:p>
            <a:r>
              <a:rPr lang="en-US" sz="1200" kern="1200" dirty="0">
                <a:solidFill>
                  <a:schemeClr val="tx1"/>
                </a:solidFill>
                <a:effectLst/>
                <a:latin typeface="+mn-lt"/>
                <a:ea typeface="+mn-ea"/>
                <a:cs typeface="+mn-cs"/>
              </a:rPr>
              <a:t>This all works out pretty nice and looks pretty simple!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of course the devil is in the details, as the saying goes.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0599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64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405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1160599D-F0E7-BDC1-F33C-D3406086AD4F}"/>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4</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Data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4872BE59-9D08-1EF5-F613-7A0D45F3E28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2" y="3297383"/>
            <a:ext cx="9628910" cy="3560617"/>
            <a:chOff x="858982" y="3297383"/>
            <a:chExt cx="9628910" cy="3560617"/>
          </a:xfrm>
        </p:grpSpPr>
        <p:sp>
          <p:nvSpPr>
            <p:cNvPr id="7" name="Freeform 6">
              <a:extLst>
                <a:ext uri="{FF2B5EF4-FFF2-40B4-BE49-F238E27FC236}">
                  <a16:creationId xmlns:a16="http://schemas.microsoft.com/office/drawing/2014/main" id="{A848FF30-7F47-EF40-9B21-6336F9996053}"/>
                </a:ext>
              </a:extLst>
            </p:cNvPr>
            <p:cNvSpPr/>
            <p:nvPr/>
          </p:nvSpPr>
          <p:spPr>
            <a:xfrm>
              <a:off x="858982" y="3297383"/>
              <a:ext cx="9628910" cy="1944054"/>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10" h="1944054">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5112326"/>
              <a:ext cx="8118764" cy="1052948"/>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4804081"/>
            <a:ext cx="3505199" cy="1804550"/>
            <a:chOff x="2701636" y="4319159"/>
            <a:chExt cx="3505199" cy="1804550"/>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4319159"/>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682823"/>
              <a:ext cx="290945" cy="1094521"/>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502920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1B73FEC-A96A-8347-A60F-5E87D5B24CA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10</a:t>
            </a:fld>
            <a:endParaRPr lang="en-US" dirty="0"/>
          </a:p>
        </p:txBody>
      </p:sp>
      <p:sp>
        <p:nvSpPr>
          <p:cNvPr id="11" name="TextBox 10">
            <a:extLst>
              <a:ext uri="{FF2B5EF4-FFF2-40B4-BE49-F238E27FC236}">
                <a16:creationId xmlns:a16="http://schemas.microsoft.com/office/drawing/2014/main" id="{84A3DCC9-6B1E-DDA8-0A98-14FA8E91467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0453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1" y="3297382"/>
            <a:ext cx="9615055" cy="3560618"/>
            <a:chOff x="858981" y="3297382"/>
            <a:chExt cx="9615055" cy="3560618"/>
          </a:xfrm>
        </p:grpSpPr>
        <p:sp>
          <p:nvSpPr>
            <p:cNvPr id="7" name="Freeform 6">
              <a:extLst>
                <a:ext uri="{FF2B5EF4-FFF2-40B4-BE49-F238E27FC236}">
                  <a16:creationId xmlns:a16="http://schemas.microsoft.com/office/drawing/2014/main" id="{A848FF30-7F47-EF40-9B21-6336F9996053}"/>
                </a:ext>
              </a:extLst>
            </p:cNvPr>
            <p:cNvSpPr/>
            <p:nvPr/>
          </p:nvSpPr>
          <p:spPr>
            <a:xfrm>
              <a:off x="858981" y="3297382"/>
              <a:ext cx="9615055" cy="1884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39637"/>
                <a:gd name="connsiteX1" fmla="*/ 9615055 w 9628910"/>
                <a:gd name="connsiteY1" fmla="*/ 13854 h 1939637"/>
                <a:gd name="connsiteX2" fmla="*/ 9628910 w 9628910"/>
                <a:gd name="connsiteY2" fmla="*/ 1925782 h 1939637"/>
                <a:gd name="connsiteX3" fmla="*/ 5848426 w 9628910"/>
                <a:gd name="connsiteY3" fmla="*/ 1500709 h 1939637"/>
                <a:gd name="connsiteX4" fmla="*/ 5341431 w 9628910"/>
                <a:gd name="connsiteY4" fmla="*/ 1505726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341431 w 9615055"/>
                <a:gd name="connsiteY4" fmla="*/ 1505726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066799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26340 w 9615055"/>
                <a:gd name="connsiteY4" fmla="*/ 1006963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88397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37712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055" h="1884218">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4764472"/>
              <a:ext cx="8118764" cy="1343892"/>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760279 w 9531927"/>
                <a:gd name="connsiteY3" fmla="*/ 625263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5" y="4388439"/>
            <a:ext cx="3934692" cy="2261743"/>
            <a:chOff x="2701635" y="3903517"/>
            <a:chExt cx="3934692" cy="2261743"/>
          </a:xfrm>
        </p:grpSpPr>
        <p:sp>
          <p:nvSpPr>
            <p:cNvPr id="3" name="Rectangle 2">
              <a:extLst>
                <a:ext uri="{FF2B5EF4-FFF2-40B4-BE49-F238E27FC236}">
                  <a16:creationId xmlns:a16="http://schemas.microsoft.com/office/drawing/2014/main" id="{0F0BC283-76C4-1340-944F-7C4D353D8FFC}"/>
                </a:ext>
              </a:extLst>
            </p:cNvPr>
            <p:cNvSpPr/>
            <p:nvPr/>
          </p:nvSpPr>
          <p:spPr>
            <a:xfrm>
              <a:off x="2701635" y="5791200"/>
              <a:ext cx="3934691" cy="3740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03517"/>
              <a:ext cx="3920838" cy="34981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294897"/>
              <a:ext cx="346364" cy="148244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45528" y="480753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48BDD4C-3288-5747-9BB3-0F1BB4D2595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11</a:t>
            </a:fld>
            <a:endParaRPr lang="en-US" dirty="0"/>
          </a:p>
        </p:txBody>
      </p:sp>
      <p:sp>
        <p:nvSpPr>
          <p:cNvPr id="11" name="TextBox 10">
            <a:extLst>
              <a:ext uri="{FF2B5EF4-FFF2-40B4-BE49-F238E27FC236}">
                <a16:creationId xmlns:a16="http://schemas.microsoft.com/office/drawing/2014/main" id="{661DB652-0A0B-D5CC-CB10-72C571C006A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6153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p:txBody>
          <a:bodyPr/>
          <a:lstStyle/>
          <a:p>
            <a:pPr indent="-287338"/>
            <a:r>
              <a:rPr lang="en-US" altLang="en-US" sz="3200" dirty="0">
                <a:ea typeface="ＭＳ Ｐゴシック" panose="020B0600070205080204" pitchFamily="34" charset="-128"/>
                <a:cs typeface="ＭＳ Ｐゴシック" panose="020B0600070205080204" pitchFamily="34" charset="-128"/>
              </a:rPr>
              <a:t>we’ll see</a:t>
            </a:r>
            <a:r>
              <a:rPr lang="en-US" altLang="en-US" sz="3200" i="1" dirty="0">
                <a:solidFill>
                  <a:srgbClr val="000090"/>
                </a:solidFill>
                <a:ea typeface="ＭＳ Ｐゴシック" panose="020B0600070205080204" pitchFamily="34" charset="-128"/>
                <a:cs typeface="ＭＳ Ｐゴシック" panose="020B0600070205080204" pitchFamily="34" charset="-128"/>
              </a:rPr>
              <a:t> why </a:t>
            </a:r>
            <a:r>
              <a:rPr lang="en-US" altLang="en-US" sz="3200" dirty="0">
                <a:ea typeface="ＭＳ Ｐゴシック" panose="020B0600070205080204" pitchFamily="34" charset="-128"/>
                <a:cs typeface="ＭＳ Ｐゴシック" panose="020B0600070205080204" pitchFamily="34" charset="-128"/>
              </a:rPr>
              <a:t>longest prefix matching is used shortly, when we study addressing</a:t>
            </a:r>
          </a:p>
          <a:p>
            <a:pPr indent="-287338"/>
            <a:r>
              <a:rPr lang="en-US" altLang="en-US" sz="3200" dirty="0">
                <a:ea typeface="ＭＳ Ｐゴシック" panose="020B0600070205080204" pitchFamily="34" charset="-128"/>
                <a:cs typeface="ＭＳ Ｐゴシック" panose="020B0600070205080204" pitchFamily="34" charset="-128"/>
              </a:rPr>
              <a:t>longest prefix matching: often performed using ternary content addressable memories (TCAMs)</a:t>
            </a:r>
          </a:p>
          <a:p>
            <a:pPr lvl="1"/>
            <a:r>
              <a:rPr lang="en-US" altLang="en-US" sz="2800" i="1" dirty="0">
                <a:solidFill>
                  <a:srgbClr val="CC0000"/>
                </a:solidFill>
                <a:ea typeface="ＭＳ Ｐゴシック" panose="020B0600070205080204" pitchFamily="34" charset="-128"/>
              </a:rPr>
              <a:t>content addressable: </a:t>
            </a:r>
            <a:r>
              <a:rPr lang="en-US" altLang="en-US" sz="2800" dirty="0">
                <a:ea typeface="ＭＳ Ｐゴシック" panose="020B0600070205080204" pitchFamily="34" charset="-128"/>
              </a:rPr>
              <a:t>present address to TCAM: retrieve address in one clock cycle, regardless of table size</a:t>
            </a:r>
          </a:p>
          <a:p>
            <a:pPr lvl="1"/>
            <a:r>
              <a:rPr lang="en-US" altLang="en-US" sz="2800" dirty="0">
                <a:ea typeface="ＭＳ Ｐゴシック" panose="020B0600070205080204" pitchFamily="34" charset="-128"/>
              </a:rPr>
              <a:t>Cisco Catalyst:  ~1M routing table entries in TCAM</a:t>
            </a:r>
          </a:p>
          <a:p>
            <a:endParaRPr lang="en-US" dirty="0"/>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Longest prefix matching</a:t>
            </a:r>
          </a:p>
        </p:txBody>
      </p:sp>
      <p:sp>
        <p:nvSpPr>
          <p:cNvPr id="4" name="Slide Number Placeholder 4">
            <a:extLst>
              <a:ext uri="{FF2B5EF4-FFF2-40B4-BE49-F238E27FC236}">
                <a16:creationId xmlns:a16="http://schemas.microsoft.com/office/drawing/2014/main" id="{3FF29919-E30C-C848-A2A0-2376EB62D48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12</a:t>
            </a:fld>
            <a:endParaRPr lang="en-US" dirty="0"/>
          </a:p>
        </p:txBody>
      </p:sp>
      <p:sp>
        <p:nvSpPr>
          <p:cNvPr id="5" name="TextBox 4">
            <a:extLst>
              <a:ext uri="{FF2B5EF4-FFF2-40B4-BE49-F238E27FC236}">
                <a16:creationId xmlns:a16="http://schemas.microsoft.com/office/drawing/2014/main" id="{C6C12AB5-F470-1D20-1284-5A77075AB54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3087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11696" y="1379472"/>
            <a:ext cx="11035748" cy="634860"/>
          </a:xfrm>
        </p:spPr>
        <p:txBody>
          <a:bodyPr>
            <a:normAutofit/>
          </a:bodyPr>
          <a:lstStyle/>
          <a:p>
            <a:pPr indent="-287338">
              <a:buFont typeface="Wingdings" charset="2"/>
              <a:buChar char="§"/>
              <a:defRPr/>
            </a:pPr>
            <a:r>
              <a:rPr lang="en-US" sz="3200" dirty="0"/>
              <a:t>transfer packet from input link to appropriate output link</a:t>
            </a:r>
          </a:p>
          <a:p>
            <a:pPr indent="-287338">
              <a:buFont typeface="Wingdings" charset="2"/>
              <a:buChar char="§"/>
              <a:defRPr/>
            </a:pPr>
            <a:endParaRPr lang="en-US" dirty="0"/>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fabrics</a:t>
            </a:r>
            <a:endParaRPr lang="en-US" sz="4800" dirty="0"/>
          </a:p>
        </p:txBody>
      </p:sp>
      <p:grpSp>
        <p:nvGrpSpPr>
          <p:cNvPr id="140" name="Group 60">
            <a:extLst>
              <a:ext uri="{FF2B5EF4-FFF2-40B4-BE49-F238E27FC236}">
                <a16:creationId xmlns:a16="http://schemas.microsoft.com/office/drawing/2014/main" id="{E16CE5B6-2BB1-8843-9C94-E2F2D5BE7F75}"/>
              </a:ext>
            </a:extLst>
          </p:cNvPr>
          <p:cNvGrpSpPr>
            <a:grpSpLocks/>
          </p:cNvGrpSpPr>
          <p:nvPr/>
        </p:nvGrpSpPr>
        <p:grpSpPr bwMode="auto">
          <a:xfrm>
            <a:off x="4510432" y="3943350"/>
            <a:ext cx="1609725" cy="2343150"/>
            <a:chOff x="2418" y="1882"/>
            <a:chExt cx="1014" cy="1476"/>
          </a:xfrm>
          <a:effectLst>
            <a:outerShdw blurRad="50800" dist="38100" dir="2700000" algn="tl" rotWithShape="0">
              <a:prstClr val="black">
                <a:alpha val="40000"/>
              </a:prstClr>
            </a:outerShdw>
          </a:effectLst>
        </p:grpSpPr>
        <p:sp>
          <p:nvSpPr>
            <p:cNvPr id="141" name="Rectangle 45">
              <a:extLst>
                <a:ext uri="{FF2B5EF4-FFF2-40B4-BE49-F238E27FC236}">
                  <a16:creationId xmlns:a16="http://schemas.microsoft.com/office/drawing/2014/main" id="{F26101B5-1F43-6C44-B633-4C17C2A3D1C0}"/>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42" name="Text Box 48">
              <a:extLst>
                <a:ext uri="{FF2B5EF4-FFF2-40B4-BE49-F238E27FC236}">
                  <a16:creationId xmlns:a16="http://schemas.microsoft.com/office/drawing/2014/main" id="{1E1E4579-D30C-D245-B0D4-E5A2AEC25247}"/>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sp>
        <p:nvSpPr>
          <p:cNvPr id="160" name="Text Box 57">
            <a:extLst>
              <a:ext uri="{FF2B5EF4-FFF2-40B4-BE49-F238E27FC236}">
                <a16:creationId xmlns:a16="http://schemas.microsoft.com/office/drawing/2014/main" id="{F1679189-37C6-6D40-A05F-4B13D87DE33B}"/>
              </a:ext>
            </a:extLst>
          </p:cNvPr>
          <p:cNvSpPr txBox="1">
            <a:spLocks noChangeArrowheads="1"/>
          </p:cNvSpPr>
          <p:nvPr/>
        </p:nvSpPr>
        <p:spPr bwMode="auto">
          <a:xfrm>
            <a:off x="2216772" y="4857819"/>
            <a:ext cx="1492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 input ports</a:t>
            </a:r>
          </a:p>
        </p:txBody>
      </p:sp>
      <p:grpSp>
        <p:nvGrpSpPr>
          <p:cNvPr id="168" name="Group 38">
            <a:extLst>
              <a:ext uri="{FF2B5EF4-FFF2-40B4-BE49-F238E27FC236}">
                <a16:creationId xmlns:a16="http://schemas.microsoft.com/office/drawing/2014/main" id="{8AC17FBD-D822-CD43-929D-2CC812BF0667}"/>
              </a:ext>
            </a:extLst>
          </p:cNvPr>
          <p:cNvGrpSpPr>
            <a:grpSpLocks/>
          </p:cNvGrpSpPr>
          <p:nvPr/>
        </p:nvGrpSpPr>
        <p:grpSpPr bwMode="auto">
          <a:xfrm>
            <a:off x="6149007" y="5709203"/>
            <a:ext cx="1472095" cy="386798"/>
            <a:chOff x="-51" y="2454"/>
            <a:chExt cx="1482" cy="357"/>
          </a:xfrm>
        </p:grpSpPr>
        <p:grpSp>
          <p:nvGrpSpPr>
            <p:cNvPr id="169" name="Group 39">
              <a:extLst>
                <a:ext uri="{FF2B5EF4-FFF2-40B4-BE49-F238E27FC236}">
                  <a16:creationId xmlns:a16="http://schemas.microsoft.com/office/drawing/2014/main" id="{0892708C-B62F-1443-A450-88C550BC04BC}"/>
                </a:ext>
              </a:extLst>
            </p:cNvPr>
            <p:cNvGrpSpPr>
              <a:grpSpLocks/>
            </p:cNvGrpSpPr>
            <p:nvPr/>
          </p:nvGrpSpPr>
          <p:grpSpPr bwMode="auto">
            <a:xfrm flipH="1">
              <a:off x="171" y="2454"/>
              <a:ext cx="1086" cy="357"/>
              <a:chOff x="171" y="2454"/>
              <a:chExt cx="1086" cy="357"/>
            </a:xfrm>
          </p:grpSpPr>
          <p:sp>
            <p:nvSpPr>
              <p:cNvPr id="171" name="Rectangle 40">
                <a:extLst>
                  <a:ext uri="{FF2B5EF4-FFF2-40B4-BE49-F238E27FC236}">
                    <a16:creationId xmlns:a16="http://schemas.microsoft.com/office/drawing/2014/main" id="{646AD0B4-3035-904E-BC08-F1F7B9E664EF}"/>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2" name="Rectangle 41">
                <a:extLst>
                  <a:ext uri="{FF2B5EF4-FFF2-40B4-BE49-F238E27FC236}">
                    <a16:creationId xmlns:a16="http://schemas.microsoft.com/office/drawing/2014/main" id="{C11D294C-080E-E146-92DD-4E0970AA192D}"/>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3" name="Rectangle 42">
                <a:extLst>
                  <a:ext uri="{FF2B5EF4-FFF2-40B4-BE49-F238E27FC236}">
                    <a16:creationId xmlns:a16="http://schemas.microsoft.com/office/drawing/2014/main" id="{AEC771A2-E626-8246-BD5D-885A3F23221F}"/>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4" name="Rectangle 43">
                <a:extLst>
                  <a:ext uri="{FF2B5EF4-FFF2-40B4-BE49-F238E27FC236}">
                    <a16:creationId xmlns:a16="http://schemas.microsoft.com/office/drawing/2014/main" id="{D9ACADB5-CB99-0C44-953C-36D248E856BC}"/>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70" name="Line 44">
              <a:extLst>
                <a:ext uri="{FF2B5EF4-FFF2-40B4-BE49-F238E27FC236}">
                  <a16:creationId xmlns:a16="http://schemas.microsoft.com/office/drawing/2014/main" id="{0B5CB4ED-80BB-FD4A-8E51-691C12DA6F5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1" name="Text Box 57">
            <a:extLst>
              <a:ext uri="{FF2B5EF4-FFF2-40B4-BE49-F238E27FC236}">
                <a16:creationId xmlns:a16="http://schemas.microsoft.com/office/drawing/2014/main" id="{7B04503A-E5E8-3F47-B2CA-2C4493C5596F}"/>
              </a:ext>
            </a:extLst>
          </p:cNvPr>
          <p:cNvSpPr txBox="1">
            <a:spLocks noChangeArrowheads="1"/>
          </p:cNvSpPr>
          <p:nvPr/>
        </p:nvSpPr>
        <p:spPr bwMode="auto">
          <a:xfrm>
            <a:off x="6689378" y="4864446"/>
            <a:ext cx="16337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 output ports</a:t>
            </a:r>
          </a:p>
        </p:txBody>
      </p:sp>
      <p:grpSp>
        <p:nvGrpSpPr>
          <p:cNvPr id="182" name="Group 38">
            <a:extLst>
              <a:ext uri="{FF2B5EF4-FFF2-40B4-BE49-F238E27FC236}">
                <a16:creationId xmlns:a16="http://schemas.microsoft.com/office/drawing/2014/main" id="{0D66BD80-759C-4845-8712-8D0B4AF84EF1}"/>
              </a:ext>
            </a:extLst>
          </p:cNvPr>
          <p:cNvGrpSpPr>
            <a:grpSpLocks/>
          </p:cNvGrpSpPr>
          <p:nvPr/>
        </p:nvGrpSpPr>
        <p:grpSpPr bwMode="auto">
          <a:xfrm>
            <a:off x="6155633" y="4072559"/>
            <a:ext cx="1472095" cy="386798"/>
            <a:chOff x="-51" y="2454"/>
            <a:chExt cx="1482" cy="357"/>
          </a:xfrm>
        </p:grpSpPr>
        <p:grpSp>
          <p:nvGrpSpPr>
            <p:cNvPr id="183" name="Group 39">
              <a:extLst>
                <a:ext uri="{FF2B5EF4-FFF2-40B4-BE49-F238E27FC236}">
                  <a16:creationId xmlns:a16="http://schemas.microsoft.com/office/drawing/2014/main" id="{5C936A85-45B9-074E-B843-773AFF5135C9}"/>
                </a:ext>
              </a:extLst>
            </p:cNvPr>
            <p:cNvGrpSpPr>
              <a:grpSpLocks/>
            </p:cNvGrpSpPr>
            <p:nvPr/>
          </p:nvGrpSpPr>
          <p:grpSpPr bwMode="auto">
            <a:xfrm flipH="1">
              <a:off x="171" y="2454"/>
              <a:ext cx="1086" cy="357"/>
              <a:chOff x="171" y="2454"/>
              <a:chExt cx="1086" cy="357"/>
            </a:xfrm>
          </p:grpSpPr>
          <p:sp>
            <p:nvSpPr>
              <p:cNvPr id="185" name="Rectangle 40">
                <a:extLst>
                  <a:ext uri="{FF2B5EF4-FFF2-40B4-BE49-F238E27FC236}">
                    <a16:creationId xmlns:a16="http://schemas.microsoft.com/office/drawing/2014/main" id="{B622FEB5-7929-1240-B7D5-15643E719FB3}"/>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6" name="Rectangle 41">
                <a:extLst>
                  <a:ext uri="{FF2B5EF4-FFF2-40B4-BE49-F238E27FC236}">
                    <a16:creationId xmlns:a16="http://schemas.microsoft.com/office/drawing/2014/main" id="{9EC76602-1084-F84D-AD9A-D96EB15A89EB}"/>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7" name="Rectangle 42">
                <a:extLst>
                  <a:ext uri="{FF2B5EF4-FFF2-40B4-BE49-F238E27FC236}">
                    <a16:creationId xmlns:a16="http://schemas.microsoft.com/office/drawing/2014/main" id="{DD155316-70EC-7F4D-B61B-21231E854AF0}"/>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8" name="Rectangle 43">
                <a:extLst>
                  <a:ext uri="{FF2B5EF4-FFF2-40B4-BE49-F238E27FC236}">
                    <a16:creationId xmlns:a16="http://schemas.microsoft.com/office/drawing/2014/main" id="{BFE2402A-9D06-854F-8BB0-978456C98DC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84" name="Line 44">
              <a:extLst>
                <a:ext uri="{FF2B5EF4-FFF2-40B4-BE49-F238E27FC236}">
                  <a16:creationId xmlns:a16="http://schemas.microsoft.com/office/drawing/2014/main" id="{D7FF759B-D504-9D47-8A31-C0C49E47A70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F67B67A3-971A-E044-9E63-6007998B6291}"/>
              </a:ext>
            </a:extLst>
          </p:cNvPr>
          <p:cNvSpPr txBox="1"/>
          <p:nvPr/>
        </p:nvSpPr>
        <p:spPr>
          <a:xfrm rot="5400000">
            <a:off x="6248400" y="4708389"/>
            <a:ext cx="92764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 . </a:t>
            </a:r>
          </a:p>
        </p:txBody>
      </p:sp>
      <p:sp>
        <p:nvSpPr>
          <p:cNvPr id="190" name="TextBox 189">
            <a:extLst>
              <a:ext uri="{FF2B5EF4-FFF2-40B4-BE49-F238E27FC236}">
                <a16:creationId xmlns:a16="http://schemas.microsoft.com/office/drawing/2014/main" id="{90C8DE0E-9EEF-204C-9448-24E1458DC419}"/>
              </a:ext>
            </a:extLst>
          </p:cNvPr>
          <p:cNvSpPr txBox="1"/>
          <p:nvPr/>
        </p:nvSpPr>
        <p:spPr>
          <a:xfrm rot="5400000">
            <a:off x="3472070" y="4715016"/>
            <a:ext cx="92764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 . </a:t>
            </a:r>
          </a:p>
        </p:txBody>
      </p:sp>
      <p:grpSp>
        <p:nvGrpSpPr>
          <p:cNvPr id="192" name="Group 39">
            <a:extLst>
              <a:ext uri="{FF2B5EF4-FFF2-40B4-BE49-F238E27FC236}">
                <a16:creationId xmlns:a16="http://schemas.microsoft.com/office/drawing/2014/main" id="{43EE5875-DB50-8F42-9E84-EBF455D6C7E5}"/>
              </a:ext>
            </a:extLst>
          </p:cNvPr>
          <p:cNvGrpSpPr>
            <a:grpSpLocks/>
          </p:cNvGrpSpPr>
          <p:nvPr/>
        </p:nvGrpSpPr>
        <p:grpSpPr bwMode="auto">
          <a:xfrm rot="10800000" flipH="1">
            <a:off x="3242010" y="4065933"/>
            <a:ext cx="1078742" cy="386798"/>
            <a:chOff x="171" y="2454"/>
            <a:chExt cx="1086" cy="357"/>
          </a:xfrm>
        </p:grpSpPr>
        <p:sp>
          <p:nvSpPr>
            <p:cNvPr id="194" name="Rectangle 40">
              <a:extLst>
                <a:ext uri="{FF2B5EF4-FFF2-40B4-BE49-F238E27FC236}">
                  <a16:creationId xmlns:a16="http://schemas.microsoft.com/office/drawing/2014/main" id="{906CC695-2DD1-2E42-A750-72D29415134B}"/>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5" name="Rectangle 41">
              <a:extLst>
                <a:ext uri="{FF2B5EF4-FFF2-40B4-BE49-F238E27FC236}">
                  <a16:creationId xmlns:a16="http://schemas.microsoft.com/office/drawing/2014/main" id="{99D0D5A4-1E5B-0B43-A1B7-FD7BC835DCFE}"/>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6" name="Rectangle 42">
              <a:extLst>
                <a:ext uri="{FF2B5EF4-FFF2-40B4-BE49-F238E27FC236}">
                  <a16:creationId xmlns:a16="http://schemas.microsoft.com/office/drawing/2014/main" id="{6140224D-DBC1-EB40-AFE8-D6D0132B57D2}"/>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7" name="Rectangle 43">
              <a:extLst>
                <a:ext uri="{FF2B5EF4-FFF2-40B4-BE49-F238E27FC236}">
                  <a16:creationId xmlns:a16="http://schemas.microsoft.com/office/drawing/2014/main" id="{0A00DDFA-F665-324F-A415-D0B5E35A5F4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93" name="Line 44">
            <a:extLst>
              <a:ext uri="{FF2B5EF4-FFF2-40B4-BE49-F238E27FC236}">
                <a16:creationId xmlns:a16="http://schemas.microsoft.com/office/drawing/2014/main" id="{A888E476-EAD9-6C4A-A7A3-DDB9C8C3A0C3}"/>
              </a:ext>
            </a:extLst>
          </p:cNvPr>
          <p:cNvSpPr>
            <a:spLocks noChangeShapeType="1"/>
          </p:cNvSpPr>
          <p:nvPr/>
        </p:nvSpPr>
        <p:spPr bwMode="auto">
          <a:xfrm>
            <a:off x="3021494" y="4260957"/>
            <a:ext cx="14720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99" name="Group 39">
            <a:extLst>
              <a:ext uri="{FF2B5EF4-FFF2-40B4-BE49-F238E27FC236}">
                <a16:creationId xmlns:a16="http://schemas.microsoft.com/office/drawing/2014/main" id="{861F8D20-AD91-3246-9499-A09CBEB79CED}"/>
              </a:ext>
            </a:extLst>
          </p:cNvPr>
          <p:cNvGrpSpPr>
            <a:grpSpLocks/>
          </p:cNvGrpSpPr>
          <p:nvPr/>
        </p:nvGrpSpPr>
        <p:grpSpPr bwMode="auto">
          <a:xfrm rot="10800000" flipH="1">
            <a:off x="3248636" y="5729080"/>
            <a:ext cx="1078742" cy="386798"/>
            <a:chOff x="171" y="2454"/>
            <a:chExt cx="1086" cy="357"/>
          </a:xfrm>
        </p:grpSpPr>
        <p:sp>
          <p:nvSpPr>
            <p:cNvPr id="201" name="Rectangle 40">
              <a:extLst>
                <a:ext uri="{FF2B5EF4-FFF2-40B4-BE49-F238E27FC236}">
                  <a16:creationId xmlns:a16="http://schemas.microsoft.com/office/drawing/2014/main" id="{C04E48EB-4A34-004B-84AD-61BC56BA591D}"/>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2" name="Rectangle 41">
              <a:extLst>
                <a:ext uri="{FF2B5EF4-FFF2-40B4-BE49-F238E27FC236}">
                  <a16:creationId xmlns:a16="http://schemas.microsoft.com/office/drawing/2014/main" id="{D0C6BD53-6130-A748-BC48-3FA6588875D2}"/>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3" name="Rectangle 42">
              <a:extLst>
                <a:ext uri="{FF2B5EF4-FFF2-40B4-BE49-F238E27FC236}">
                  <a16:creationId xmlns:a16="http://schemas.microsoft.com/office/drawing/2014/main" id="{19984A44-E408-0A4C-A437-40EAEAA848A3}"/>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4" name="Rectangle 43">
              <a:extLst>
                <a:ext uri="{FF2B5EF4-FFF2-40B4-BE49-F238E27FC236}">
                  <a16:creationId xmlns:a16="http://schemas.microsoft.com/office/drawing/2014/main" id="{30660A84-3620-0541-9A93-C5E1D76F117E}"/>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200" name="Line 44">
            <a:extLst>
              <a:ext uri="{FF2B5EF4-FFF2-40B4-BE49-F238E27FC236}">
                <a16:creationId xmlns:a16="http://schemas.microsoft.com/office/drawing/2014/main" id="{975E947C-3697-5947-8DC9-3EF33B31BD2E}"/>
              </a:ext>
            </a:extLst>
          </p:cNvPr>
          <p:cNvSpPr>
            <a:spLocks noChangeShapeType="1"/>
          </p:cNvSpPr>
          <p:nvPr/>
        </p:nvSpPr>
        <p:spPr bwMode="auto">
          <a:xfrm>
            <a:off x="3028120" y="5924104"/>
            <a:ext cx="14720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Content Placeholder 2">
            <a:extLst>
              <a:ext uri="{FF2B5EF4-FFF2-40B4-BE49-F238E27FC236}">
                <a16:creationId xmlns:a16="http://schemas.microsoft.com/office/drawing/2014/main" id="{DC2E6EA4-0C86-5F4C-BB3E-C92E5B769FC5}"/>
              </a:ext>
            </a:extLst>
          </p:cNvPr>
          <p:cNvSpPr txBox="1">
            <a:spLocks/>
          </p:cNvSpPr>
          <p:nvPr/>
        </p:nvSpPr>
        <p:spPr>
          <a:xfrm>
            <a:off x="805070" y="1889680"/>
            <a:ext cx="11035748" cy="23178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switching rate: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rate at which packets can be transfer from inputs to outputs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often measured as multiple of input/output line rate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 inputs: switching rate N times line rate desirable</a:t>
            </a:r>
          </a:p>
        </p:txBody>
      </p:sp>
      <p:sp>
        <p:nvSpPr>
          <p:cNvPr id="9" name="TextBox 8">
            <a:extLst>
              <a:ext uri="{FF2B5EF4-FFF2-40B4-BE49-F238E27FC236}">
                <a16:creationId xmlns:a16="http://schemas.microsoft.com/office/drawing/2014/main" id="{01E77334-DD7E-1B48-8BC7-370BDB02F09A}"/>
              </a:ext>
            </a:extLst>
          </p:cNvPr>
          <p:cNvSpPr txBox="1"/>
          <p:nvPr/>
        </p:nvSpPr>
        <p:spPr>
          <a:xfrm>
            <a:off x="2756452" y="4081670"/>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09" name="TextBox 208">
            <a:extLst>
              <a:ext uri="{FF2B5EF4-FFF2-40B4-BE49-F238E27FC236}">
                <a16:creationId xmlns:a16="http://schemas.microsoft.com/office/drawing/2014/main" id="{38F21D3F-8391-534C-9242-3758758C301A}"/>
              </a:ext>
            </a:extLst>
          </p:cNvPr>
          <p:cNvSpPr txBox="1"/>
          <p:nvPr/>
        </p:nvSpPr>
        <p:spPr>
          <a:xfrm>
            <a:off x="2749826" y="5718314"/>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10" name="TextBox 209">
            <a:extLst>
              <a:ext uri="{FF2B5EF4-FFF2-40B4-BE49-F238E27FC236}">
                <a16:creationId xmlns:a16="http://schemas.microsoft.com/office/drawing/2014/main" id="{58A4E43E-89E0-E547-8C85-19EA30836952}"/>
              </a:ext>
            </a:extLst>
          </p:cNvPr>
          <p:cNvSpPr txBox="1"/>
          <p:nvPr/>
        </p:nvSpPr>
        <p:spPr>
          <a:xfrm>
            <a:off x="7593495" y="4081671"/>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11" name="TextBox 210">
            <a:extLst>
              <a:ext uri="{FF2B5EF4-FFF2-40B4-BE49-F238E27FC236}">
                <a16:creationId xmlns:a16="http://schemas.microsoft.com/office/drawing/2014/main" id="{394AA5E3-B3F2-B445-8CEF-84D33DC4565C}"/>
              </a:ext>
            </a:extLst>
          </p:cNvPr>
          <p:cNvSpPr txBox="1"/>
          <p:nvPr/>
        </p:nvSpPr>
        <p:spPr>
          <a:xfrm>
            <a:off x="7586868" y="5718315"/>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10" name="TextBox 9">
            <a:extLst>
              <a:ext uri="{FF2B5EF4-FFF2-40B4-BE49-F238E27FC236}">
                <a16:creationId xmlns:a16="http://schemas.microsoft.com/office/drawing/2014/main" id="{A8D02FF0-F045-2443-B110-8EA634D57D8A}"/>
              </a:ext>
            </a:extLst>
          </p:cNvPr>
          <p:cNvSpPr txBox="1"/>
          <p:nvPr/>
        </p:nvSpPr>
        <p:spPr>
          <a:xfrm>
            <a:off x="4611758" y="4094922"/>
            <a:ext cx="13311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(rate: NR, ideally)</a:t>
            </a:r>
          </a:p>
        </p:txBody>
      </p:sp>
      <p:sp>
        <p:nvSpPr>
          <p:cNvPr id="43" name="Slide Number Placeholder 4">
            <a:extLst>
              <a:ext uri="{FF2B5EF4-FFF2-40B4-BE49-F238E27FC236}">
                <a16:creationId xmlns:a16="http://schemas.microsoft.com/office/drawing/2014/main" id="{1006AEB9-8E30-BF47-8218-D88E2916ACE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
        <p:nvSpPr>
          <p:cNvPr id="4" name="TextBox 3">
            <a:extLst>
              <a:ext uri="{FF2B5EF4-FFF2-40B4-BE49-F238E27FC236}">
                <a16:creationId xmlns:a16="http://schemas.microsoft.com/office/drawing/2014/main" id="{BECDD412-309B-F4B3-6896-74E4C145EBD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70610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dissolve">
                                      <p:cBhvr>
                                        <p:cTn id="7" dur="500"/>
                                        <p:tgtEl>
                                          <p:spTgt spid="2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fabrics</a:t>
            </a:r>
            <a:endParaRPr lang="en-US" sz="4800" dirty="0"/>
          </a:p>
        </p:txBody>
      </p:sp>
      <p:grpSp>
        <p:nvGrpSpPr>
          <p:cNvPr id="311" name="Group 80">
            <a:extLst>
              <a:ext uri="{FF2B5EF4-FFF2-40B4-BE49-F238E27FC236}">
                <a16:creationId xmlns:a16="http://schemas.microsoft.com/office/drawing/2014/main" id="{3ECBEF50-5AB0-494A-8A71-7779C83BEB48}"/>
              </a:ext>
            </a:extLst>
          </p:cNvPr>
          <p:cNvGrpSpPr>
            <a:grpSpLocks/>
          </p:cNvGrpSpPr>
          <p:nvPr/>
        </p:nvGrpSpPr>
        <p:grpSpPr bwMode="auto">
          <a:xfrm>
            <a:off x="4769281" y="4484392"/>
            <a:ext cx="1093120" cy="215900"/>
            <a:chOff x="876" y="2800"/>
            <a:chExt cx="788" cy="175"/>
          </a:xfrm>
        </p:grpSpPr>
        <p:sp>
          <p:nvSpPr>
            <p:cNvPr id="312" name="Rectangle 81">
              <a:extLst>
                <a:ext uri="{FF2B5EF4-FFF2-40B4-BE49-F238E27FC236}">
                  <a16:creationId xmlns:a16="http://schemas.microsoft.com/office/drawing/2014/main" id="{37D52850-F316-4144-A0B4-19C304D6843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3" name="Rectangle 82">
              <a:extLst>
                <a:ext uri="{FF2B5EF4-FFF2-40B4-BE49-F238E27FC236}">
                  <a16:creationId xmlns:a16="http://schemas.microsoft.com/office/drawing/2014/main" id="{69439B26-261D-744E-9369-27374726E0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4" name="Rectangle 83">
              <a:extLst>
                <a:ext uri="{FF2B5EF4-FFF2-40B4-BE49-F238E27FC236}">
                  <a16:creationId xmlns:a16="http://schemas.microsoft.com/office/drawing/2014/main" id="{1B510572-6B31-7748-A75A-BF9B27F84964}"/>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5" name="Rectangle 84">
              <a:extLst>
                <a:ext uri="{FF2B5EF4-FFF2-40B4-BE49-F238E27FC236}">
                  <a16:creationId xmlns:a16="http://schemas.microsoft.com/office/drawing/2014/main" id="{09923AAC-D18D-164E-B81F-A06E6E34C8F3}"/>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6" name="Line 85">
              <a:extLst>
                <a:ext uri="{FF2B5EF4-FFF2-40B4-BE49-F238E27FC236}">
                  <a16:creationId xmlns:a16="http://schemas.microsoft.com/office/drawing/2014/main" id="{7260ED2A-03CA-CD4D-ADAC-6C8DFBED0D6A}"/>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17" name="Group 86">
            <a:extLst>
              <a:ext uri="{FF2B5EF4-FFF2-40B4-BE49-F238E27FC236}">
                <a16:creationId xmlns:a16="http://schemas.microsoft.com/office/drawing/2014/main" id="{BE86221D-4C38-2645-B32F-F1F6D4B5168D}"/>
              </a:ext>
            </a:extLst>
          </p:cNvPr>
          <p:cNvGrpSpPr>
            <a:grpSpLocks/>
          </p:cNvGrpSpPr>
          <p:nvPr/>
        </p:nvGrpSpPr>
        <p:grpSpPr bwMode="auto">
          <a:xfrm>
            <a:off x="4767694" y="4879680"/>
            <a:ext cx="1094506" cy="215900"/>
            <a:chOff x="876" y="2800"/>
            <a:chExt cx="789" cy="175"/>
          </a:xfrm>
        </p:grpSpPr>
        <p:sp>
          <p:nvSpPr>
            <p:cNvPr id="318" name="Rectangle 87">
              <a:extLst>
                <a:ext uri="{FF2B5EF4-FFF2-40B4-BE49-F238E27FC236}">
                  <a16:creationId xmlns:a16="http://schemas.microsoft.com/office/drawing/2014/main" id="{996C6DCD-B0C9-FD49-B834-5736A5B7DAA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88">
              <a:extLst>
                <a:ext uri="{FF2B5EF4-FFF2-40B4-BE49-F238E27FC236}">
                  <a16:creationId xmlns:a16="http://schemas.microsoft.com/office/drawing/2014/main" id="{4C49FD79-8AA8-374F-9E0F-16366ADC47D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89">
              <a:extLst>
                <a:ext uri="{FF2B5EF4-FFF2-40B4-BE49-F238E27FC236}">
                  <a16:creationId xmlns:a16="http://schemas.microsoft.com/office/drawing/2014/main" id="{30AA73C6-743D-744D-8076-CEB84412F666}"/>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90">
              <a:extLst>
                <a:ext uri="{FF2B5EF4-FFF2-40B4-BE49-F238E27FC236}">
                  <a16:creationId xmlns:a16="http://schemas.microsoft.com/office/drawing/2014/main" id="{4090BF92-DB22-2543-BF40-68E82A14D80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2" name="Line 91">
              <a:extLst>
                <a:ext uri="{FF2B5EF4-FFF2-40B4-BE49-F238E27FC236}">
                  <a16:creationId xmlns:a16="http://schemas.microsoft.com/office/drawing/2014/main" id="{A9CC5C11-4FA7-CD4B-974B-BE7F20975D5E}"/>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3" name="Group 92">
            <a:extLst>
              <a:ext uri="{FF2B5EF4-FFF2-40B4-BE49-F238E27FC236}">
                <a16:creationId xmlns:a16="http://schemas.microsoft.com/office/drawing/2014/main" id="{7F0C30F0-93C0-7B41-A148-F2583C432712}"/>
              </a:ext>
            </a:extLst>
          </p:cNvPr>
          <p:cNvGrpSpPr>
            <a:grpSpLocks/>
          </p:cNvGrpSpPr>
          <p:nvPr/>
        </p:nvGrpSpPr>
        <p:grpSpPr bwMode="auto">
          <a:xfrm>
            <a:off x="4762932" y="5306717"/>
            <a:ext cx="1079248" cy="215900"/>
            <a:chOff x="876" y="2800"/>
            <a:chExt cx="778" cy="175"/>
          </a:xfrm>
        </p:grpSpPr>
        <p:sp>
          <p:nvSpPr>
            <p:cNvPr id="324" name="Rectangle 93">
              <a:extLst>
                <a:ext uri="{FF2B5EF4-FFF2-40B4-BE49-F238E27FC236}">
                  <a16:creationId xmlns:a16="http://schemas.microsoft.com/office/drawing/2014/main" id="{FE2D31CC-2899-6644-8262-069C836FEE9E}"/>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5" name="Rectangle 94">
              <a:extLst>
                <a:ext uri="{FF2B5EF4-FFF2-40B4-BE49-F238E27FC236}">
                  <a16:creationId xmlns:a16="http://schemas.microsoft.com/office/drawing/2014/main" id="{E084BCAF-AF68-F044-95BA-E9DD3AB8AE4C}"/>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6" name="Rectangle 95">
              <a:extLst>
                <a:ext uri="{FF2B5EF4-FFF2-40B4-BE49-F238E27FC236}">
                  <a16:creationId xmlns:a16="http://schemas.microsoft.com/office/drawing/2014/main" id="{21E8CE31-B88B-E249-802C-CD6E7DB9056F}"/>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7" name="Rectangle 96">
              <a:extLst>
                <a:ext uri="{FF2B5EF4-FFF2-40B4-BE49-F238E27FC236}">
                  <a16:creationId xmlns:a16="http://schemas.microsoft.com/office/drawing/2014/main" id="{1D496C77-4D8A-4B49-BD5B-56233FC90DF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8" name="Line 97">
              <a:extLst>
                <a:ext uri="{FF2B5EF4-FFF2-40B4-BE49-F238E27FC236}">
                  <a16:creationId xmlns:a16="http://schemas.microsoft.com/office/drawing/2014/main" id="{A04C69F2-C1EE-854B-B285-27D90EB90A40}"/>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29" name="Line 98">
            <a:extLst>
              <a:ext uri="{FF2B5EF4-FFF2-40B4-BE49-F238E27FC236}">
                <a16:creationId xmlns:a16="http://schemas.microsoft.com/office/drawing/2014/main" id="{C1BD91B1-20FC-3B4C-8D6A-F8B58DCC0D0C}"/>
              </a:ext>
            </a:extLst>
          </p:cNvPr>
          <p:cNvSpPr>
            <a:spLocks noChangeShapeType="1"/>
          </p:cNvSpPr>
          <p:nvPr/>
        </p:nvSpPr>
        <p:spPr bwMode="auto">
          <a:xfrm>
            <a:off x="5888461" y="4492509"/>
            <a:ext cx="0" cy="1003300"/>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0" name="Group 99">
            <a:extLst>
              <a:ext uri="{FF2B5EF4-FFF2-40B4-BE49-F238E27FC236}">
                <a16:creationId xmlns:a16="http://schemas.microsoft.com/office/drawing/2014/main" id="{81F4A5FC-EF4D-2A48-8784-1750FC54BE25}"/>
              </a:ext>
            </a:extLst>
          </p:cNvPr>
          <p:cNvGrpSpPr>
            <a:grpSpLocks/>
          </p:cNvGrpSpPr>
          <p:nvPr/>
        </p:nvGrpSpPr>
        <p:grpSpPr bwMode="auto">
          <a:xfrm>
            <a:off x="5956300" y="4501349"/>
            <a:ext cx="1030288" cy="215900"/>
            <a:chOff x="367" y="3463"/>
            <a:chExt cx="649" cy="136"/>
          </a:xfrm>
        </p:grpSpPr>
        <p:sp>
          <p:nvSpPr>
            <p:cNvPr id="331" name="Rectangle 100">
              <a:extLst>
                <a:ext uri="{FF2B5EF4-FFF2-40B4-BE49-F238E27FC236}">
                  <a16:creationId xmlns:a16="http://schemas.microsoft.com/office/drawing/2014/main" id="{2FA335FE-AECE-F547-B1ED-C257408CFF60}"/>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01">
              <a:extLst>
                <a:ext uri="{FF2B5EF4-FFF2-40B4-BE49-F238E27FC236}">
                  <a16:creationId xmlns:a16="http://schemas.microsoft.com/office/drawing/2014/main" id="{5F80436E-3841-8349-8966-AB341E01A6B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02">
              <a:extLst>
                <a:ext uri="{FF2B5EF4-FFF2-40B4-BE49-F238E27FC236}">
                  <a16:creationId xmlns:a16="http://schemas.microsoft.com/office/drawing/2014/main" id="{36262B26-2B10-664E-B485-2B0BF6B95705}"/>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03">
              <a:extLst>
                <a:ext uri="{FF2B5EF4-FFF2-40B4-BE49-F238E27FC236}">
                  <a16:creationId xmlns:a16="http://schemas.microsoft.com/office/drawing/2014/main" id="{B2511842-B5CE-E242-9E79-819A629F7DC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5" name="Line 104">
              <a:extLst>
                <a:ext uri="{FF2B5EF4-FFF2-40B4-BE49-F238E27FC236}">
                  <a16:creationId xmlns:a16="http://schemas.microsoft.com/office/drawing/2014/main" id="{CAAFBF8F-0301-0F4D-9DF5-B3DD1EC8C778}"/>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36" name="Group 105">
            <a:extLst>
              <a:ext uri="{FF2B5EF4-FFF2-40B4-BE49-F238E27FC236}">
                <a16:creationId xmlns:a16="http://schemas.microsoft.com/office/drawing/2014/main" id="{7BFAB449-E2DA-3147-849E-09A6366B098F}"/>
              </a:ext>
            </a:extLst>
          </p:cNvPr>
          <p:cNvGrpSpPr>
            <a:grpSpLocks/>
          </p:cNvGrpSpPr>
          <p:nvPr/>
        </p:nvGrpSpPr>
        <p:grpSpPr bwMode="auto">
          <a:xfrm>
            <a:off x="5946775" y="4893462"/>
            <a:ext cx="1044574" cy="215900"/>
            <a:chOff x="358" y="3463"/>
            <a:chExt cx="658" cy="136"/>
          </a:xfrm>
        </p:grpSpPr>
        <p:sp>
          <p:nvSpPr>
            <p:cNvPr id="337" name="Rectangle 106">
              <a:extLst>
                <a:ext uri="{FF2B5EF4-FFF2-40B4-BE49-F238E27FC236}">
                  <a16:creationId xmlns:a16="http://schemas.microsoft.com/office/drawing/2014/main" id="{9C435B71-B7F9-FB4C-83FD-6F3745D78BFE}"/>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07">
              <a:extLst>
                <a:ext uri="{FF2B5EF4-FFF2-40B4-BE49-F238E27FC236}">
                  <a16:creationId xmlns:a16="http://schemas.microsoft.com/office/drawing/2014/main" id="{09CF7D3E-B128-CD40-817F-B76520EE2A6C}"/>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9" name="Rectangle 108">
              <a:extLst>
                <a:ext uri="{FF2B5EF4-FFF2-40B4-BE49-F238E27FC236}">
                  <a16:creationId xmlns:a16="http://schemas.microsoft.com/office/drawing/2014/main" id="{86FC5905-2FC0-E848-B8C8-C68F4ACE3C5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0" name="Rectangle 109">
              <a:extLst>
                <a:ext uri="{FF2B5EF4-FFF2-40B4-BE49-F238E27FC236}">
                  <a16:creationId xmlns:a16="http://schemas.microsoft.com/office/drawing/2014/main" id="{D25B9F48-5027-6E4E-BF5B-3A43EB20480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1" name="Line 110">
              <a:extLst>
                <a:ext uri="{FF2B5EF4-FFF2-40B4-BE49-F238E27FC236}">
                  <a16:creationId xmlns:a16="http://schemas.microsoft.com/office/drawing/2014/main" id="{9C3B50DE-BC7E-DC41-A996-2C8F99ABF59C}"/>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42" name="Group 111">
            <a:extLst>
              <a:ext uri="{FF2B5EF4-FFF2-40B4-BE49-F238E27FC236}">
                <a16:creationId xmlns:a16="http://schemas.microsoft.com/office/drawing/2014/main" id="{7DF99D71-DDE6-BB4A-B28F-8F67E7B81B51}"/>
              </a:ext>
            </a:extLst>
          </p:cNvPr>
          <p:cNvGrpSpPr>
            <a:grpSpLocks/>
          </p:cNvGrpSpPr>
          <p:nvPr/>
        </p:nvGrpSpPr>
        <p:grpSpPr bwMode="auto">
          <a:xfrm>
            <a:off x="5945368" y="5315556"/>
            <a:ext cx="1046163" cy="215900"/>
            <a:chOff x="357" y="3463"/>
            <a:chExt cx="659" cy="136"/>
          </a:xfrm>
        </p:grpSpPr>
        <p:sp>
          <p:nvSpPr>
            <p:cNvPr id="343" name="Rectangle 112">
              <a:extLst>
                <a:ext uri="{FF2B5EF4-FFF2-40B4-BE49-F238E27FC236}">
                  <a16:creationId xmlns:a16="http://schemas.microsoft.com/office/drawing/2014/main" id="{DADCADDA-AA8E-4A44-881D-9DC07838042A}"/>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4" name="Rectangle 113">
              <a:extLst>
                <a:ext uri="{FF2B5EF4-FFF2-40B4-BE49-F238E27FC236}">
                  <a16:creationId xmlns:a16="http://schemas.microsoft.com/office/drawing/2014/main" id="{7B071F8D-7A94-0545-B654-6656D361736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5" name="Rectangle 114">
              <a:extLst>
                <a:ext uri="{FF2B5EF4-FFF2-40B4-BE49-F238E27FC236}">
                  <a16:creationId xmlns:a16="http://schemas.microsoft.com/office/drawing/2014/main" id="{030036A2-20DE-2444-AEBC-ED30EF2E2069}"/>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6" name="Rectangle 115">
              <a:extLst>
                <a:ext uri="{FF2B5EF4-FFF2-40B4-BE49-F238E27FC236}">
                  <a16:creationId xmlns:a16="http://schemas.microsoft.com/office/drawing/2014/main" id="{618626AC-F6A7-144F-9ECD-C4110EE9DEA2}"/>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7" name="Line 116">
              <a:extLst>
                <a:ext uri="{FF2B5EF4-FFF2-40B4-BE49-F238E27FC236}">
                  <a16:creationId xmlns:a16="http://schemas.microsoft.com/office/drawing/2014/main" id="{75B1015E-550F-F445-8AAB-4865BC07F6DA}"/>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48" name="Text Box 117">
            <a:extLst>
              <a:ext uri="{FF2B5EF4-FFF2-40B4-BE49-F238E27FC236}">
                <a16:creationId xmlns:a16="http://schemas.microsoft.com/office/drawing/2014/main" id="{65D98CB2-870D-B84B-9B0C-A2C174F40D4D}"/>
              </a:ext>
            </a:extLst>
          </p:cNvPr>
          <p:cNvSpPr txBox="1">
            <a:spLocks noChangeArrowheads="1"/>
          </p:cNvSpPr>
          <p:nvPr/>
        </p:nvSpPr>
        <p:spPr bwMode="auto">
          <a:xfrm>
            <a:off x="5664477" y="5835029"/>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bus</a:t>
            </a:r>
          </a:p>
        </p:txBody>
      </p:sp>
      <p:grpSp>
        <p:nvGrpSpPr>
          <p:cNvPr id="4" name="Group 3">
            <a:extLst>
              <a:ext uri="{FF2B5EF4-FFF2-40B4-BE49-F238E27FC236}">
                <a16:creationId xmlns:a16="http://schemas.microsoft.com/office/drawing/2014/main" id="{DD7B28A1-7CC4-EC46-9F15-0A766D5FA67A}"/>
              </a:ext>
            </a:extLst>
          </p:cNvPr>
          <p:cNvGrpSpPr/>
          <p:nvPr/>
        </p:nvGrpSpPr>
        <p:grpSpPr>
          <a:xfrm>
            <a:off x="1186899" y="4439064"/>
            <a:ext cx="2798763" cy="1752600"/>
            <a:chOff x="1968777" y="4452316"/>
            <a:chExt cx="2798763" cy="1752600"/>
          </a:xfrm>
        </p:grpSpPr>
        <p:grpSp>
          <p:nvGrpSpPr>
            <p:cNvPr id="272" name="Group 30">
              <a:extLst>
                <a:ext uri="{FF2B5EF4-FFF2-40B4-BE49-F238E27FC236}">
                  <a16:creationId xmlns:a16="http://schemas.microsoft.com/office/drawing/2014/main" id="{3C7C2E39-B8FC-2E4E-8EA7-9980DBE0894E}"/>
                </a:ext>
              </a:extLst>
            </p:cNvPr>
            <p:cNvGrpSpPr>
              <a:grpSpLocks/>
            </p:cNvGrpSpPr>
            <p:nvPr/>
          </p:nvGrpSpPr>
          <p:grpSpPr bwMode="auto">
            <a:xfrm>
              <a:off x="2121177" y="4534866"/>
              <a:ext cx="890588" cy="215900"/>
              <a:chOff x="876" y="2800"/>
              <a:chExt cx="642" cy="175"/>
            </a:xfrm>
          </p:grpSpPr>
          <p:sp>
            <p:nvSpPr>
              <p:cNvPr id="273" name="Rectangle 7">
                <a:extLst>
                  <a:ext uri="{FF2B5EF4-FFF2-40B4-BE49-F238E27FC236}">
                    <a16:creationId xmlns:a16="http://schemas.microsoft.com/office/drawing/2014/main" id="{1C7F0720-4AD3-7241-A18F-1322594DDDD8}"/>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4" name="Rectangle 8">
                <a:extLst>
                  <a:ext uri="{FF2B5EF4-FFF2-40B4-BE49-F238E27FC236}">
                    <a16:creationId xmlns:a16="http://schemas.microsoft.com/office/drawing/2014/main" id="{6355CF5C-E1D3-BA4C-9C14-531EDEA373AD}"/>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5" name="Rectangle 9">
                <a:extLst>
                  <a:ext uri="{FF2B5EF4-FFF2-40B4-BE49-F238E27FC236}">
                    <a16:creationId xmlns:a16="http://schemas.microsoft.com/office/drawing/2014/main" id="{41497BCF-AE4C-5744-A422-5C5FDE760F0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 name="Rectangle 10">
                <a:extLst>
                  <a:ext uri="{FF2B5EF4-FFF2-40B4-BE49-F238E27FC236}">
                    <a16:creationId xmlns:a16="http://schemas.microsoft.com/office/drawing/2014/main" id="{BC5034A8-3C30-BA4E-9BC2-0F43C7DAE03E}"/>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7" name="Line 11">
                <a:extLst>
                  <a:ext uri="{FF2B5EF4-FFF2-40B4-BE49-F238E27FC236}">
                    <a16:creationId xmlns:a16="http://schemas.microsoft.com/office/drawing/2014/main" id="{B5DB05AA-F635-D242-8616-F8A3AA12323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78" name="Group 45">
              <a:extLst>
                <a:ext uri="{FF2B5EF4-FFF2-40B4-BE49-F238E27FC236}">
                  <a16:creationId xmlns:a16="http://schemas.microsoft.com/office/drawing/2014/main" id="{8F35E416-2B65-1B4A-A2ED-DF0FCBEF8372}"/>
                </a:ext>
              </a:extLst>
            </p:cNvPr>
            <p:cNvGrpSpPr>
              <a:grpSpLocks/>
            </p:cNvGrpSpPr>
            <p:nvPr/>
          </p:nvGrpSpPr>
          <p:grpSpPr bwMode="auto">
            <a:xfrm>
              <a:off x="2097365" y="4930154"/>
              <a:ext cx="890587" cy="215900"/>
              <a:chOff x="876" y="2800"/>
              <a:chExt cx="642" cy="175"/>
            </a:xfrm>
          </p:grpSpPr>
          <p:sp>
            <p:nvSpPr>
              <p:cNvPr id="279" name="Rectangle 46">
                <a:extLst>
                  <a:ext uri="{FF2B5EF4-FFF2-40B4-BE49-F238E27FC236}">
                    <a16:creationId xmlns:a16="http://schemas.microsoft.com/office/drawing/2014/main" id="{38918ABB-CEF1-BE45-AEE3-24901AE8397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0" name="Rectangle 47">
                <a:extLst>
                  <a:ext uri="{FF2B5EF4-FFF2-40B4-BE49-F238E27FC236}">
                    <a16:creationId xmlns:a16="http://schemas.microsoft.com/office/drawing/2014/main" id="{FA6EFB7D-6BC0-FB42-BB60-753DA2C2FA82}"/>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1" name="Rectangle 48">
                <a:extLst>
                  <a:ext uri="{FF2B5EF4-FFF2-40B4-BE49-F238E27FC236}">
                    <a16:creationId xmlns:a16="http://schemas.microsoft.com/office/drawing/2014/main" id="{E6160B5F-9E39-C440-A991-AFCD9768C28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Rectangle 49">
                <a:extLst>
                  <a:ext uri="{FF2B5EF4-FFF2-40B4-BE49-F238E27FC236}">
                    <a16:creationId xmlns:a16="http://schemas.microsoft.com/office/drawing/2014/main" id="{732D2AFE-3597-644A-97A1-28DD2F90A43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3" name="Line 50">
                <a:extLst>
                  <a:ext uri="{FF2B5EF4-FFF2-40B4-BE49-F238E27FC236}">
                    <a16:creationId xmlns:a16="http://schemas.microsoft.com/office/drawing/2014/main" id="{F3A2C82B-D735-2341-9B29-100DEE8F8C5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84" name="Group 51">
              <a:extLst>
                <a:ext uri="{FF2B5EF4-FFF2-40B4-BE49-F238E27FC236}">
                  <a16:creationId xmlns:a16="http://schemas.microsoft.com/office/drawing/2014/main" id="{6BA36712-4E6B-3D4E-ABC4-0CE286CF569C}"/>
                </a:ext>
              </a:extLst>
            </p:cNvPr>
            <p:cNvGrpSpPr>
              <a:grpSpLocks/>
            </p:cNvGrpSpPr>
            <p:nvPr/>
          </p:nvGrpSpPr>
          <p:grpSpPr bwMode="auto">
            <a:xfrm>
              <a:off x="2092602" y="5357191"/>
              <a:ext cx="890588" cy="215900"/>
              <a:chOff x="876" y="2800"/>
              <a:chExt cx="642" cy="175"/>
            </a:xfrm>
          </p:grpSpPr>
          <p:sp>
            <p:nvSpPr>
              <p:cNvPr id="285" name="Rectangle 52">
                <a:extLst>
                  <a:ext uri="{FF2B5EF4-FFF2-40B4-BE49-F238E27FC236}">
                    <a16:creationId xmlns:a16="http://schemas.microsoft.com/office/drawing/2014/main" id="{129DC514-3311-A645-A11D-4FF6C0B87A75}"/>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53">
                <a:extLst>
                  <a:ext uri="{FF2B5EF4-FFF2-40B4-BE49-F238E27FC236}">
                    <a16:creationId xmlns:a16="http://schemas.microsoft.com/office/drawing/2014/main" id="{E067EF7E-DADF-0B4B-A13F-44B8E34072B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54">
                <a:extLst>
                  <a:ext uri="{FF2B5EF4-FFF2-40B4-BE49-F238E27FC236}">
                    <a16:creationId xmlns:a16="http://schemas.microsoft.com/office/drawing/2014/main" id="{9301E58F-0697-8D42-8D86-7240128C545D}"/>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55">
                <a:extLst>
                  <a:ext uri="{FF2B5EF4-FFF2-40B4-BE49-F238E27FC236}">
                    <a16:creationId xmlns:a16="http://schemas.microsoft.com/office/drawing/2014/main" id="{91AC650D-8A42-5745-8F86-B02FF0476B8B}"/>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9" name="Line 56">
                <a:extLst>
                  <a:ext uri="{FF2B5EF4-FFF2-40B4-BE49-F238E27FC236}">
                    <a16:creationId xmlns:a16="http://schemas.microsoft.com/office/drawing/2014/main" id="{F9808253-1247-4A4E-96D0-B5614778EF5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90" name="Rectangle 57">
              <a:extLst>
                <a:ext uri="{FF2B5EF4-FFF2-40B4-BE49-F238E27FC236}">
                  <a16:creationId xmlns:a16="http://schemas.microsoft.com/office/drawing/2014/main" id="{41269D84-F7BD-3F4B-9EE9-23A8785FCBB4}"/>
                </a:ext>
              </a:extLst>
            </p:cNvPr>
            <p:cNvSpPr>
              <a:spLocks noChangeArrowheads="1"/>
            </p:cNvSpPr>
            <p:nvPr/>
          </p:nvSpPr>
          <p:spPr bwMode="auto">
            <a:xfrm>
              <a:off x="2980015" y="4452316"/>
              <a:ext cx="704850" cy="1176338"/>
            </a:xfrm>
            <a:prstGeom prst="rect">
              <a:avLst/>
            </a:prstGeom>
            <a:solidFill>
              <a:srgbClr val="FFFFFF"/>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91" name="Group 64">
              <a:extLst>
                <a:ext uri="{FF2B5EF4-FFF2-40B4-BE49-F238E27FC236}">
                  <a16:creationId xmlns:a16="http://schemas.microsoft.com/office/drawing/2014/main" id="{F48BF83F-9F4E-FD44-89AF-AD40F44A1B03}"/>
                </a:ext>
              </a:extLst>
            </p:cNvPr>
            <p:cNvGrpSpPr>
              <a:grpSpLocks/>
            </p:cNvGrpSpPr>
            <p:nvPr/>
          </p:nvGrpSpPr>
          <p:grpSpPr bwMode="auto">
            <a:xfrm>
              <a:off x="3689627" y="4533279"/>
              <a:ext cx="890588" cy="215900"/>
              <a:chOff x="455" y="3463"/>
              <a:chExt cx="561" cy="136"/>
            </a:xfrm>
          </p:grpSpPr>
          <p:sp>
            <p:nvSpPr>
              <p:cNvPr id="292" name="Rectangle 59">
                <a:extLst>
                  <a:ext uri="{FF2B5EF4-FFF2-40B4-BE49-F238E27FC236}">
                    <a16:creationId xmlns:a16="http://schemas.microsoft.com/office/drawing/2014/main" id="{4E120DDC-4D03-F842-94AF-27555EDB5CF7}"/>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3" name="Rectangle 60">
                <a:extLst>
                  <a:ext uri="{FF2B5EF4-FFF2-40B4-BE49-F238E27FC236}">
                    <a16:creationId xmlns:a16="http://schemas.microsoft.com/office/drawing/2014/main" id="{3E424F24-DEF2-7747-8B32-D2D41DCCB1C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Rectangle 61">
                <a:extLst>
                  <a:ext uri="{FF2B5EF4-FFF2-40B4-BE49-F238E27FC236}">
                    <a16:creationId xmlns:a16="http://schemas.microsoft.com/office/drawing/2014/main" id="{FCB1CF36-46B1-EA41-94AF-564D1A453693}"/>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5" name="Rectangle 62">
                <a:extLst>
                  <a:ext uri="{FF2B5EF4-FFF2-40B4-BE49-F238E27FC236}">
                    <a16:creationId xmlns:a16="http://schemas.microsoft.com/office/drawing/2014/main" id="{1B49B267-612F-D84F-B02E-C419C0367BE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6" name="Line 63">
                <a:extLst>
                  <a:ext uri="{FF2B5EF4-FFF2-40B4-BE49-F238E27FC236}">
                    <a16:creationId xmlns:a16="http://schemas.microsoft.com/office/drawing/2014/main" id="{DCB1F4FA-6E22-F34F-B286-A108C325D330}"/>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97" name="Group 65">
              <a:extLst>
                <a:ext uri="{FF2B5EF4-FFF2-40B4-BE49-F238E27FC236}">
                  <a16:creationId xmlns:a16="http://schemas.microsoft.com/office/drawing/2014/main" id="{719D39D4-FB51-7642-A36C-2BA36F16985A}"/>
                </a:ext>
              </a:extLst>
            </p:cNvPr>
            <p:cNvGrpSpPr>
              <a:grpSpLocks/>
            </p:cNvGrpSpPr>
            <p:nvPr/>
          </p:nvGrpSpPr>
          <p:grpSpPr bwMode="auto">
            <a:xfrm>
              <a:off x="3694390" y="4925391"/>
              <a:ext cx="890587" cy="215900"/>
              <a:chOff x="455" y="3463"/>
              <a:chExt cx="561" cy="136"/>
            </a:xfrm>
          </p:grpSpPr>
          <p:sp>
            <p:nvSpPr>
              <p:cNvPr id="298" name="Rectangle 66">
                <a:extLst>
                  <a:ext uri="{FF2B5EF4-FFF2-40B4-BE49-F238E27FC236}">
                    <a16:creationId xmlns:a16="http://schemas.microsoft.com/office/drawing/2014/main" id="{95FB090C-CEEB-C642-B6E3-796C33946BBF}"/>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9" name="Rectangle 67">
                <a:extLst>
                  <a:ext uri="{FF2B5EF4-FFF2-40B4-BE49-F238E27FC236}">
                    <a16:creationId xmlns:a16="http://schemas.microsoft.com/office/drawing/2014/main" id="{90EE24D2-2A23-8A4B-AA6C-77A540AF262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0" name="Rectangle 68">
                <a:extLst>
                  <a:ext uri="{FF2B5EF4-FFF2-40B4-BE49-F238E27FC236}">
                    <a16:creationId xmlns:a16="http://schemas.microsoft.com/office/drawing/2014/main" id="{0EE5C8FE-A545-1047-B033-D000FCC810C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1" name="Rectangle 69">
                <a:extLst>
                  <a:ext uri="{FF2B5EF4-FFF2-40B4-BE49-F238E27FC236}">
                    <a16:creationId xmlns:a16="http://schemas.microsoft.com/office/drawing/2014/main" id="{4875E736-57B1-E048-9DED-51F8EBE441B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2" name="Line 70">
                <a:extLst>
                  <a:ext uri="{FF2B5EF4-FFF2-40B4-BE49-F238E27FC236}">
                    <a16:creationId xmlns:a16="http://schemas.microsoft.com/office/drawing/2014/main" id="{F1131A5F-4FDC-6741-B569-1128DD469CB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03" name="Group 71">
              <a:extLst>
                <a:ext uri="{FF2B5EF4-FFF2-40B4-BE49-F238E27FC236}">
                  <a16:creationId xmlns:a16="http://schemas.microsoft.com/office/drawing/2014/main" id="{563249F4-CC55-FB4F-A620-0484EEFEF155}"/>
                </a:ext>
              </a:extLst>
            </p:cNvPr>
            <p:cNvGrpSpPr>
              <a:grpSpLocks/>
            </p:cNvGrpSpPr>
            <p:nvPr/>
          </p:nvGrpSpPr>
          <p:grpSpPr bwMode="auto">
            <a:xfrm>
              <a:off x="3689627" y="5352429"/>
              <a:ext cx="890588" cy="215900"/>
              <a:chOff x="455" y="3463"/>
              <a:chExt cx="561" cy="136"/>
            </a:xfrm>
          </p:grpSpPr>
          <p:sp>
            <p:nvSpPr>
              <p:cNvPr id="304" name="Rectangle 72">
                <a:extLst>
                  <a:ext uri="{FF2B5EF4-FFF2-40B4-BE49-F238E27FC236}">
                    <a16:creationId xmlns:a16="http://schemas.microsoft.com/office/drawing/2014/main" id="{C3C1DBA4-7D91-0449-AD0B-AD923E348603}"/>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5" name="Rectangle 73">
                <a:extLst>
                  <a:ext uri="{FF2B5EF4-FFF2-40B4-BE49-F238E27FC236}">
                    <a16:creationId xmlns:a16="http://schemas.microsoft.com/office/drawing/2014/main" id="{0745B999-1569-3C4A-B569-9ACA7563333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6" name="Rectangle 74">
                <a:extLst>
                  <a:ext uri="{FF2B5EF4-FFF2-40B4-BE49-F238E27FC236}">
                    <a16:creationId xmlns:a16="http://schemas.microsoft.com/office/drawing/2014/main" id="{521FB59F-393E-8043-969B-F3359100624A}"/>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7" name="Rectangle 75">
                <a:extLst>
                  <a:ext uri="{FF2B5EF4-FFF2-40B4-BE49-F238E27FC236}">
                    <a16:creationId xmlns:a16="http://schemas.microsoft.com/office/drawing/2014/main" id="{8BDC1A78-9913-4044-AD8A-150F0412665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8" name="Line 76">
                <a:extLst>
                  <a:ext uri="{FF2B5EF4-FFF2-40B4-BE49-F238E27FC236}">
                    <a16:creationId xmlns:a16="http://schemas.microsoft.com/office/drawing/2014/main" id="{7CD69A6B-8BD5-4A41-B066-4747BB61C49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9" name="Text Box 78">
              <a:extLst>
                <a:ext uri="{FF2B5EF4-FFF2-40B4-BE49-F238E27FC236}">
                  <a16:creationId xmlns:a16="http://schemas.microsoft.com/office/drawing/2014/main" id="{DA6CCE94-715B-FE44-98B3-B5292404E1CD}"/>
                </a:ext>
              </a:extLst>
            </p:cNvPr>
            <p:cNvSpPr txBox="1">
              <a:spLocks noChangeArrowheads="1"/>
            </p:cNvSpPr>
            <p:nvPr/>
          </p:nvSpPr>
          <p:spPr bwMode="auto">
            <a:xfrm>
              <a:off x="2813327" y="5838204"/>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310" name="Text Box 79">
              <a:extLst>
                <a:ext uri="{FF2B5EF4-FFF2-40B4-BE49-F238E27FC236}">
                  <a16:creationId xmlns:a16="http://schemas.microsoft.com/office/drawing/2014/main" id="{021CED6C-C2DB-174F-9D8D-6ABDA5614120}"/>
                </a:ext>
              </a:extLst>
            </p:cNvPr>
            <p:cNvSpPr txBox="1">
              <a:spLocks noChangeArrowheads="1"/>
            </p:cNvSpPr>
            <p:nvPr/>
          </p:nvSpPr>
          <p:spPr bwMode="auto">
            <a:xfrm>
              <a:off x="2911752" y="4769816"/>
              <a:ext cx="823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402" name="Freeform 171">
              <a:extLst>
                <a:ext uri="{FF2B5EF4-FFF2-40B4-BE49-F238E27FC236}">
                  <a16:creationId xmlns:a16="http://schemas.microsoft.com/office/drawing/2014/main" id="{7EB6C5B2-8711-C447-BA49-C9D20140FF62}"/>
                </a:ext>
              </a:extLst>
            </p:cNvPr>
            <p:cNvSpPr>
              <a:spLocks/>
            </p:cNvSpPr>
            <p:nvPr/>
          </p:nvSpPr>
          <p:spPr bwMode="auto">
            <a:xfrm>
              <a:off x="1968777" y="4577729"/>
              <a:ext cx="2798763"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3" name="Freeform 172">
            <a:extLst>
              <a:ext uri="{FF2B5EF4-FFF2-40B4-BE49-F238E27FC236}">
                <a16:creationId xmlns:a16="http://schemas.microsoft.com/office/drawing/2014/main" id="{FCB8CAB7-7CE5-7648-B2F4-FF9B29F4C17A}"/>
              </a:ext>
            </a:extLst>
          </p:cNvPr>
          <p:cNvSpPr>
            <a:spLocks/>
          </p:cNvSpPr>
          <p:nvPr/>
        </p:nvSpPr>
        <p:spPr bwMode="auto">
          <a:xfrm>
            <a:off x="5019952" y="4547566"/>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5" name="Group 404">
            <a:extLst>
              <a:ext uri="{FF2B5EF4-FFF2-40B4-BE49-F238E27FC236}">
                <a16:creationId xmlns:a16="http://schemas.microsoft.com/office/drawing/2014/main" id="{1E24DDED-AAB8-1742-BEAA-647483FFA1F1}"/>
              </a:ext>
            </a:extLst>
          </p:cNvPr>
          <p:cNvGrpSpPr/>
          <p:nvPr/>
        </p:nvGrpSpPr>
        <p:grpSpPr>
          <a:xfrm>
            <a:off x="7258217" y="4512159"/>
            <a:ext cx="2854919" cy="2066925"/>
            <a:chOff x="6675121" y="4485654"/>
            <a:chExt cx="2854919" cy="2066925"/>
          </a:xfrm>
        </p:grpSpPr>
        <p:grpSp>
          <p:nvGrpSpPr>
            <p:cNvPr id="349" name="Group 118">
              <a:extLst>
                <a:ext uri="{FF2B5EF4-FFF2-40B4-BE49-F238E27FC236}">
                  <a16:creationId xmlns:a16="http://schemas.microsoft.com/office/drawing/2014/main" id="{2404D93A-580B-0343-A0B1-94D96A2957A1}"/>
                </a:ext>
              </a:extLst>
            </p:cNvPr>
            <p:cNvGrpSpPr>
              <a:grpSpLocks/>
            </p:cNvGrpSpPr>
            <p:nvPr/>
          </p:nvGrpSpPr>
          <p:grpSpPr bwMode="auto">
            <a:xfrm>
              <a:off x="7469465" y="4485654"/>
              <a:ext cx="890587" cy="215900"/>
              <a:chOff x="876" y="2800"/>
              <a:chExt cx="642" cy="175"/>
            </a:xfrm>
          </p:grpSpPr>
          <p:sp>
            <p:nvSpPr>
              <p:cNvPr id="350" name="Rectangle 119">
                <a:extLst>
                  <a:ext uri="{FF2B5EF4-FFF2-40B4-BE49-F238E27FC236}">
                    <a16:creationId xmlns:a16="http://schemas.microsoft.com/office/drawing/2014/main" id="{DEAD9689-A93F-3A40-A1F0-D7AE2D9E4800}"/>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20">
                <a:extLst>
                  <a:ext uri="{FF2B5EF4-FFF2-40B4-BE49-F238E27FC236}">
                    <a16:creationId xmlns:a16="http://schemas.microsoft.com/office/drawing/2014/main" id="{B3FFEF5C-2CF8-3F48-AA70-FCA4463DD740}"/>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21">
                <a:extLst>
                  <a:ext uri="{FF2B5EF4-FFF2-40B4-BE49-F238E27FC236}">
                    <a16:creationId xmlns:a16="http://schemas.microsoft.com/office/drawing/2014/main" id="{6DA8F41A-C8D0-E84A-BE1E-E5D24606E51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22">
                <a:extLst>
                  <a:ext uri="{FF2B5EF4-FFF2-40B4-BE49-F238E27FC236}">
                    <a16:creationId xmlns:a16="http://schemas.microsoft.com/office/drawing/2014/main" id="{71D1CE81-6E07-EF41-B20A-E71DD542761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4" name="Line 123">
                <a:extLst>
                  <a:ext uri="{FF2B5EF4-FFF2-40B4-BE49-F238E27FC236}">
                    <a16:creationId xmlns:a16="http://schemas.microsoft.com/office/drawing/2014/main" id="{FDFD10E9-723C-CD4E-9B1E-C974437C04F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55" name="Group 124">
              <a:extLst>
                <a:ext uri="{FF2B5EF4-FFF2-40B4-BE49-F238E27FC236}">
                  <a16:creationId xmlns:a16="http://schemas.microsoft.com/office/drawing/2014/main" id="{531A9996-A8C0-EB41-BF87-89DBD438FC81}"/>
                </a:ext>
              </a:extLst>
            </p:cNvPr>
            <p:cNvGrpSpPr>
              <a:grpSpLocks/>
            </p:cNvGrpSpPr>
            <p:nvPr/>
          </p:nvGrpSpPr>
          <p:grpSpPr bwMode="auto">
            <a:xfrm>
              <a:off x="7445652" y="4880941"/>
              <a:ext cx="890588" cy="215900"/>
              <a:chOff x="876" y="2800"/>
              <a:chExt cx="642" cy="175"/>
            </a:xfrm>
          </p:grpSpPr>
          <p:sp>
            <p:nvSpPr>
              <p:cNvPr id="356" name="Rectangle 125">
                <a:extLst>
                  <a:ext uri="{FF2B5EF4-FFF2-40B4-BE49-F238E27FC236}">
                    <a16:creationId xmlns:a16="http://schemas.microsoft.com/office/drawing/2014/main" id="{2467BB19-E02A-7B43-9CA4-9F0EB6D87A5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7" name="Rectangle 126">
                <a:extLst>
                  <a:ext uri="{FF2B5EF4-FFF2-40B4-BE49-F238E27FC236}">
                    <a16:creationId xmlns:a16="http://schemas.microsoft.com/office/drawing/2014/main" id="{962D332A-F4A3-2648-892A-BD845A64A7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8" name="Rectangle 127">
                <a:extLst>
                  <a:ext uri="{FF2B5EF4-FFF2-40B4-BE49-F238E27FC236}">
                    <a16:creationId xmlns:a16="http://schemas.microsoft.com/office/drawing/2014/main" id="{72283283-9F77-C548-B1DC-7BED275E1B8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9" name="Rectangle 128">
                <a:extLst>
                  <a:ext uri="{FF2B5EF4-FFF2-40B4-BE49-F238E27FC236}">
                    <a16:creationId xmlns:a16="http://schemas.microsoft.com/office/drawing/2014/main" id="{97305BF1-8C59-FD41-8C7C-DBF2671DCB74}"/>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0" name="Line 129">
                <a:extLst>
                  <a:ext uri="{FF2B5EF4-FFF2-40B4-BE49-F238E27FC236}">
                    <a16:creationId xmlns:a16="http://schemas.microsoft.com/office/drawing/2014/main" id="{EDA7687B-3958-E947-B115-E7E60D7772D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1" name="Group 130">
              <a:extLst>
                <a:ext uri="{FF2B5EF4-FFF2-40B4-BE49-F238E27FC236}">
                  <a16:creationId xmlns:a16="http://schemas.microsoft.com/office/drawing/2014/main" id="{1D80AFC0-343E-BE4A-A3A1-7940B6D336B9}"/>
                </a:ext>
              </a:extLst>
            </p:cNvPr>
            <p:cNvGrpSpPr>
              <a:grpSpLocks/>
            </p:cNvGrpSpPr>
            <p:nvPr/>
          </p:nvGrpSpPr>
          <p:grpSpPr bwMode="auto">
            <a:xfrm>
              <a:off x="7440890" y="5307979"/>
              <a:ext cx="890587" cy="215900"/>
              <a:chOff x="876" y="2800"/>
              <a:chExt cx="642" cy="175"/>
            </a:xfrm>
          </p:grpSpPr>
          <p:sp>
            <p:nvSpPr>
              <p:cNvPr id="362" name="Rectangle 131">
                <a:extLst>
                  <a:ext uri="{FF2B5EF4-FFF2-40B4-BE49-F238E27FC236}">
                    <a16:creationId xmlns:a16="http://schemas.microsoft.com/office/drawing/2014/main" id="{41CC58A8-B68E-884F-BD23-08890CD10FD1}"/>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3" name="Rectangle 132">
                <a:extLst>
                  <a:ext uri="{FF2B5EF4-FFF2-40B4-BE49-F238E27FC236}">
                    <a16:creationId xmlns:a16="http://schemas.microsoft.com/office/drawing/2014/main" id="{328A28BC-2B66-004E-8A4C-0C3533209AF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4" name="Rectangle 133">
                <a:extLst>
                  <a:ext uri="{FF2B5EF4-FFF2-40B4-BE49-F238E27FC236}">
                    <a16:creationId xmlns:a16="http://schemas.microsoft.com/office/drawing/2014/main" id="{D3427F60-4900-B545-B8F2-23A9D4F79890}"/>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5" name="Rectangle 134">
                <a:extLst>
                  <a:ext uri="{FF2B5EF4-FFF2-40B4-BE49-F238E27FC236}">
                    <a16:creationId xmlns:a16="http://schemas.microsoft.com/office/drawing/2014/main" id="{808AFD0A-2342-6644-842D-FE9FD6D74F4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6" name="Line 135">
                <a:extLst>
                  <a:ext uri="{FF2B5EF4-FFF2-40B4-BE49-F238E27FC236}">
                    <a16:creationId xmlns:a16="http://schemas.microsoft.com/office/drawing/2014/main" id="{AA67B89E-6553-F34F-9540-BB2888CF458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7" name="Group 154">
              <a:extLst>
                <a:ext uri="{FF2B5EF4-FFF2-40B4-BE49-F238E27FC236}">
                  <a16:creationId xmlns:a16="http://schemas.microsoft.com/office/drawing/2014/main" id="{FCB38C9C-3886-1647-B1BB-77C45B97E5F0}"/>
                </a:ext>
              </a:extLst>
            </p:cNvPr>
            <p:cNvGrpSpPr>
              <a:grpSpLocks/>
            </p:cNvGrpSpPr>
            <p:nvPr/>
          </p:nvGrpSpPr>
          <p:grpSpPr bwMode="auto">
            <a:xfrm rot="5400000">
              <a:off x="8564840" y="5504829"/>
              <a:ext cx="895350" cy="1035050"/>
              <a:chOff x="2954" y="2776"/>
              <a:chExt cx="564" cy="652"/>
            </a:xfrm>
          </p:grpSpPr>
          <p:grpSp>
            <p:nvGrpSpPr>
              <p:cNvPr id="368" name="Group 136">
                <a:extLst>
                  <a:ext uri="{FF2B5EF4-FFF2-40B4-BE49-F238E27FC236}">
                    <a16:creationId xmlns:a16="http://schemas.microsoft.com/office/drawing/2014/main" id="{EC3B7F3C-2CB6-0642-A702-4D975C6E9658}"/>
                  </a:ext>
                </a:extLst>
              </p:cNvPr>
              <p:cNvGrpSpPr>
                <a:grpSpLocks/>
              </p:cNvGrpSpPr>
              <p:nvPr/>
            </p:nvGrpSpPr>
            <p:grpSpPr bwMode="auto">
              <a:xfrm>
                <a:off x="2954" y="2776"/>
                <a:ext cx="561" cy="136"/>
                <a:chOff x="455" y="3463"/>
                <a:chExt cx="561" cy="136"/>
              </a:xfrm>
            </p:grpSpPr>
            <p:sp>
              <p:nvSpPr>
                <p:cNvPr id="381" name="Rectangle 137">
                  <a:extLst>
                    <a:ext uri="{FF2B5EF4-FFF2-40B4-BE49-F238E27FC236}">
                      <a16:creationId xmlns:a16="http://schemas.microsoft.com/office/drawing/2014/main" id="{333322CF-B6EA-B147-806E-4AA261E4300B}"/>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2" name="Rectangle 138">
                  <a:extLst>
                    <a:ext uri="{FF2B5EF4-FFF2-40B4-BE49-F238E27FC236}">
                      <a16:creationId xmlns:a16="http://schemas.microsoft.com/office/drawing/2014/main" id="{884DB2A1-6022-954E-B68C-90C304DB2F8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3" name="Rectangle 139">
                  <a:extLst>
                    <a:ext uri="{FF2B5EF4-FFF2-40B4-BE49-F238E27FC236}">
                      <a16:creationId xmlns:a16="http://schemas.microsoft.com/office/drawing/2014/main" id="{39F0096A-6580-4B46-9B00-336282120F4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4" name="Rectangle 140">
                  <a:extLst>
                    <a:ext uri="{FF2B5EF4-FFF2-40B4-BE49-F238E27FC236}">
                      <a16:creationId xmlns:a16="http://schemas.microsoft.com/office/drawing/2014/main" id="{A02D0A4D-FA88-0445-B282-F1BA4FAC99CA}"/>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5" name="Line 141">
                  <a:extLst>
                    <a:ext uri="{FF2B5EF4-FFF2-40B4-BE49-F238E27FC236}">
                      <a16:creationId xmlns:a16="http://schemas.microsoft.com/office/drawing/2014/main" id="{89AD7EED-2D5A-5F4B-82F9-B59964C7DA25}"/>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9" name="Group 142">
                <a:extLst>
                  <a:ext uri="{FF2B5EF4-FFF2-40B4-BE49-F238E27FC236}">
                    <a16:creationId xmlns:a16="http://schemas.microsoft.com/office/drawing/2014/main" id="{971C6EFA-672B-694C-8BB8-27DE8BB10C8E}"/>
                  </a:ext>
                </a:extLst>
              </p:cNvPr>
              <p:cNvGrpSpPr>
                <a:grpSpLocks/>
              </p:cNvGrpSpPr>
              <p:nvPr/>
            </p:nvGrpSpPr>
            <p:grpSpPr bwMode="auto">
              <a:xfrm>
                <a:off x="2957" y="3023"/>
                <a:ext cx="561" cy="136"/>
                <a:chOff x="455" y="3463"/>
                <a:chExt cx="561" cy="136"/>
              </a:xfrm>
            </p:grpSpPr>
            <p:sp>
              <p:nvSpPr>
                <p:cNvPr id="376" name="Rectangle 143">
                  <a:extLst>
                    <a:ext uri="{FF2B5EF4-FFF2-40B4-BE49-F238E27FC236}">
                      <a16:creationId xmlns:a16="http://schemas.microsoft.com/office/drawing/2014/main" id="{E55A46DF-72A8-7647-876D-A80F15CE885A}"/>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4">
                  <a:extLst>
                    <a:ext uri="{FF2B5EF4-FFF2-40B4-BE49-F238E27FC236}">
                      <a16:creationId xmlns:a16="http://schemas.microsoft.com/office/drawing/2014/main" id="{D24335F7-9D53-044A-AB88-2B9DF89C150F}"/>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5">
                  <a:extLst>
                    <a:ext uri="{FF2B5EF4-FFF2-40B4-BE49-F238E27FC236}">
                      <a16:creationId xmlns:a16="http://schemas.microsoft.com/office/drawing/2014/main" id="{6AEA3435-AA43-9F49-9087-3A3338DAFA3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6">
                  <a:extLst>
                    <a:ext uri="{FF2B5EF4-FFF2-40B4-BE49-F238E27FC236}">
                      <a16:creationId xmlns:a16="http://schemas.microsoft.com/office/drawing/2014/main" id="{177A053B-0BAE-0640-AB44-0E043F06D9F4}"/>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0" name="Line 147">
                  <a:extLst>
                    <a:ext uri="{FF2B5EF4-FFF2-40B4-BE49-F238E27FC236}">
                      <a16:creationId xmlns:a16="http://schemas.microsoft.com/office/drawing/2014/main" id="{8AEFB38B-7DDC-9F44-A516-7DAA76A7E04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70" name="Group 148">
                <a:extLst>
                  <a:ext uri="{FF2B5EF4-FFF2-40B4-BE49-F238E27FC236}">
                    <a16:creationId xmlns:a16="http://schemas.microsoft.com/office/drawing/2014/main" id="{FD714310-89A4-394D-B783-5EC2CA17AEC5}"/>
                  </a:ext>
                </a:extLst>
              </p:cNvPr>
              <p:cNvGrpSpPr>
                <a:grpSpLocks/>
              </p:cNvGrpSpPr>
              <p:nvPr/>
            </p:nvGrpSpPr>
            <p:grpSpPr bwMode="auto">
              <a:xfrm>
                <a:off x="2954" y="3292"/>
                <a:ext cx="561" cy="136"/>
                <a:chOff x="455" y="3463"/>
                <a:chExt cx="561" cy="136"/>
              </a:xfrm>
            </p:grpSpPr>
            <p:sp>
              <p:nvSpPr>
                <p:cNvPr id="371" name="Rectangle 149">
                  <a:extLst>
                    <a:ext uri="{FF2B5EF4-FFF2-40B4-BE49-F238E27FC236}">
                      <a16:creationId xmlns:a16="http://schemas.microsoft.com/office/drawing/2014/main" id="{ADDE511B-C129-9D4B-A35E-5B67168684B2}"/>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2" name="Rectangle 150">
                  <a:extLst>
                    <a:ext uri="{FF2B5EF4-FFF2-40B4-BE49-F238E27FC236}">
                      <a16:creationId xmlns:a16="http://schemas.microsoft.com/office/drawing/2014/main" id="{1926829B-5C2B-7B46-AAD2-DCC04D10C24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3" name="Rectangle 151">
                  <a:extLst>
                    <a:ext uri="{FF2B5EF4-FFF2-40B4-BE49-F238E27FC236}">
                      <a16:creationId xmlns:a16="http://schemas.microsoft.com/office/drawing/2014/main" id="{5166BAC0-36EC-054B-AEAE-4083E2973B9D}"/>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4" name="Rectangle 152">
                  <a:extLst>
                    <a:ext uri="{FF2B5EF4-FFF2-40B4-BE49-F238E27FC236}">
                      <a16:creationId xmlns:a16="http://schemas.microsoft.com/office/drawing/2014/main" id="{B8D687ED-21A3-5844-8144-FC4568CCB84C}"/>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5" name="Line 153">
                  <a:extLst>
                    <a:ext uri="{FF2B5EF4-FFF2-40B4-BE49-F238E27FC236}">
                      <a16:creationId xmlns:a16="http://schemas.microsoft.com/office/drawing/2014/main" id="{B0B99B84-F7F0-474D-9C17-F45572185CA1}"/>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86" name="Line 155">
              <a:extLst>
                <a:ext uri="{FF2B5EF4-FFF2-40B4-BE49-F238E27FC236}">
                  <a16:creationId xmlns:a16="http://schemas.microsoft.com/office/drawing/2014/main" id="{03C8D9EA-BBBC-B346-8BF2-359A0A507706}"/>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7" name="Line 156">
              <a:extLst>
                <a:ext uri="{FF2B5EF4-FFF2-40B4-BE49-F238E27FC236}">
                  <a16:creationId xmlns:a16="http://schemas.microsoft.com/office/drawing/2014/main" id="{A11B99D5-398C-2B4F-8426-2A7897D2674E}"/>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8" name="Line 157">
              <a:extLst>
                <a:ext uri="{FF2B5EF4-FFF2-40B4-BE49-F238E27FC236}">
                  <a16:creationId xmlns:a16="http://schemas.microsoft.com/office/drawing/2014/main" id="{E19B9C74-C0F9-9C48-96BC-5083BFA42607}"/>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9" name="Line 158">
              <a:extLst>
                <a:ext uri="{FF2B5EF4-FFF2-40B4-BE49-F238E27FC236}">
                  <a16:creationId xmlns:a16="http://schemas.microsoft.com/office/drawing/2014/main" id="{972BC1ED-3C65-0D48-80B7-F3828BC10B96}"/>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0" name="Line 159">
              <a:extLst>
                <a:ext uri="{FF2B5EF4-FFF2-40B4-BE49-F238E27FC236}">
                  <a16:creationId xmlns:a16="http://schemas.microsoft.com/office/drawing/2014/main" id="{C423A751-C773-8948-92DB-5C00303B0053}"/>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Line 160">
              <a:extLst>
                <a:ext uri="{FF2B5EF4-FFF2-40B4-BE49-F238E27FC236}">
                  <a16:creationId xmlns:a16="http://schemas.microsoft.com/office/drawing/2014/main" id="{2109E4A3-3D73-694A-B332-08F4B9DB2B2E}"/>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2" name="Oval 161">
              <a:extLst>
                <a:ext uri="{FF2B5EF4-FFF2-40B4-BE49-F238E27FC236}">
                  <a16:creationId xmlns:a16="http://schemas.microsoft.com/office/drawing/2014/main" id="{560F0CCD-566F-2848-BC28-48AB5BC46834}"/>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3" name="Oval 162">
              <a:extLst>
                <a:ext uri="{FF2B5EF4-FFF2-40B4-BE49-F238E27FC236}">
                  <a16:creationId xmlns:a16="http://schemas.microsoft.com/office/drawing/2014/main" id="{6B545151-450A-F94D-A4C6-78382BC89362}"/>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4" name="Oval 163">
              <a:extLst>
                <a:ext uri="{FF2B5EF4-FFF2-40B4-BE49-F238E27FC236}">
                  <a16:creationId xmlns:a16="http://schemas.microsoft.com/office/drawing/2014/main" id="{EA145C17-3847-3E48-8C50-06E7F086C3EA}"/>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5" name="Oval 164">
              <a:extLst>
                <a:ext uri="{FF2B5EF4-FFF2-40B4-BE49-F238E27FC236}">
                  <a16:creationId xmlns:a16="http://schemas.microsoft.com/office/drawing/2014/main" id="{D583174B-E718-A249-BE75-33AB9B1F693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6" name="Oval 165">
              <a:extLst>
                <a:ext uri="{FF2B5EF4-FFF2-40B4-BE49-F238E27FC236}">
                  <a16:creationId xmlns:a16="http://schemas.microsoft.com/office/drawing/2014/main" id="{FC9B88BE-9FFF-DE40-8BFE-380354604C84}"/>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7" name="Oval 166">
              <a:extLst>
                <a:ext uri="{FF2B5EF4-FFF2-40B4-BE49-F238E27FC236}">
                  <a16:creationId xmlns:a16="http://schemas.microsoft.com/office/drawing/2014/main" id="{6F896AF1-2C34-3149-8329-09390CA6B75A}"/>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8" name="Oval 167">
              <a:extLst>
                <a:ext uri="{FF2B5EF4-FFF2-40B4-BE49-F238E27FC236}">
                  <a16:creationId xmlns:a16="http://schemas.microsoft.com/office/drawing/2014/main" id="{54294AED-0555-D244-94AB-1E755BFB4E3F}"/>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9" name="Oval 168">
              <a:extLst>
                <a:ext uri="{FF2B5EF4-FFF2-40B4-BE49-F238E27FC236}">
                  <a16:creationId xmlns:a16="http://schemas.microsoft.com/office/drawing/2014/main" id="{89BB0930-936E-2C4A-B203-3AF50935C686}"/>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0" name="Oval 169">
              <a:extLst>
                <a:ext uri="{FF2B5EF4-FFF2-40B4-BE49-F238E27FC236}">
                  <a16:creationId xmlns:a16="http://schemas.microsoft.com/office/drawing/2014/main" id="{54A896D0-B039-1C43-B23B-699A69438397}"/>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1" name="Text Box 170">
              <a:extLst>
                <a:ext uri="{FF2B5EF4-FFF2-40B4-BE49-F238E27FC236}">
                  <a16:creationId xmlns:a16="http://schemas.microsoft.com/office/drawing/2014/main" id="{D7A7FAC4-A795-2344-B8A6-A06C12033377}"/>
                </a:ext>
              </a:extLst>
            </p:cNvPr>
            <p:cNvSpPr txBox="1">
              <a:spLocks noChangeArrowheads="1"/>
            </p:cNvSpPr>
            <p:nvPr/>
          </p:nvSpPr>
          <p:spPr bwMode="auto">
            <a:xfrm>
              <a:off x="6675121" y="5767934"/>
              <a:ext cx="17491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interconnection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network</a:t>
              </a:r>
            </a:p>
          </p:txBody>
        </p:sp>
        <p:sp>
          <p:nvSpPr>
            <p:cNvPr id="404" name="Freeform 173">
              <a:extLst>
                <a:ext uri="{FF2B5EF4-FFF2-40B4-BE49-F238E27FC236}">
                  <a16:creationId xmlns:a16="http://schemas.microsoft.com/office/drawing/2014/main" id="{7731649A-7A0C-FF4B-AE01-BDFE9F59024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6" name="Content Placeholder 2">
            <a:extLst>
              <a:ext uri="{FF2B5EF4-FFF2-40B4-BE49-F238E27FC236}">
                <a16:creationId xmlns:a16="http://schemas.microsoft.com/office/drawing/2014/main" id="{2B7122AF-D615-5F41-945E-7E1D8CD01EF3}"/>
              </a:ext>
            </a:extLst>
          </p:cNvPr>
          <p:cNvSpPr txBox="1">
            <a:spLocks/>
          </p:cNvSpPr>
          <p:nvPr/>
        </p:nvSpPr>
        <p:spPr>
          <a:xfrm>
            <a:off x="818322" y="3691974"/>
            <a:ext cx="11035748" cy="6547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three major types of switching fabrics:</a:t>
            </a:r>
          </a:p>
        </p:txBody>
      </p:sp>
      <p:sp>
        <p:nvSpPr>
          <p:cNvPr id="412" name="Content Placeholder 2">
            <a:extLst>
              <a:ext uri="{FF2B5EF4-FFF2-40B4-BE49-F238E27FC236}">
                <a16:creationId xmlns:a16="http://schemas.microsoft.com/office/drawing/2014/main" id="{B6082DFD-51BE-9044-ABA0-EB366AEB63D5}"/>
              </a:ext>
            </a:extLst>
          </p:cNvPr>
          <p:cNvSpPr>
            <a:spLocks noGrp="1"/>
          </p:cNvSpPr>
          <p:nvPr>
            <p:ph idx="1"/>
          </p:nvPr>
        </p:nvSpPr>
        <p:spPr>
          <a:xfrm>
            <a:off x="811696" y="1379472"/>
            <a:ext cx="11035748" cy="634860"/>
          </a:xfrm>
        </p:spPr>
        <p:txBody>
          <a:bodyPr>
            <a:normAutofit/>
          </a:bodyPr>
          <a:lstStyle/>
          <a:p>
            <a:pPr indent="-287338">
              <a:buFont typeface="Wingdings" charset="2"/>
              <a:buChar char="§"/>
              <a:defRPr/>
            </a:pPr>
            <a:r>
              <a:rPr lang="en-US" sz="3200" dirty="0"/>
              <a:t>transfer packet from input link to appropriate output link</a:t>
            </a:r>
          </a:p>
          <a:p>
            <a:pPr indent="-287338">
              <a:buFont typeface="Wingdings" charset="2"/>
              <a:buChar char="§"/>
              <a:defRPr/>
            </a:pPr>
            <a:endParaRPr lang="en-US" dirty="0"/>
          </a:p>
        </p:txBody>
      </p:sp>
      <p:sp>
        <p:nvSpPr>
          <p:cNvPr id="413" name="Content Placeholder 2">
            <a:extLst>
              <a:ext uri="{FF2B5EF4-FFF2-40B4-BE49-F238E27FC236}">
                <a16:creationId xmlns:a16="http://schemas.microsoft.com/office/drawing/2014/main" id="{A6F34ABD-FD08-FA48-8F01-C889297B0D8A}"/>
              </a:ext>
            </a:extLst>
          </p:cNvPr>
          <p:cNvSpPr txBox="1">
            <a:spLocks/>
          </p:cNvSpPr>
          <p:nvPr/>
        </p:nvSpPr>
        <p:spPr>
          <a:xfrm>
            <a:off x="805070" y="1889680"/>
            <a:ext cx="11035748" cy="23178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switching rate: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rate at which packets can be transfer from inputs to outputs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often measured as multiple of input/output line rate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 inputs: switching rate N times line rate desirable</a:t>
            </a:r>
          </a:p>
        </p:txBody>
      </p:sp>
      <p:sp>
        <p:nvSpPr>
          <p:cNvPr id="141" name="Slide Number Placeholder 4">
            <a:extLst>
              <a:ext uri="{FF2B5EF4-FFF2-40B4-BE49-F238E27FC236}">
                <a16:creationId xmlns:a16="http://schemas.microsoft.com/office/drawing/2014/main" id="{82EC96B9-9A8B-1444-8EB6-680BED473AB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sp>
        <p:nvSpPr>
          <p:cNvPr id="3" name="TextBox 2">
            <a:extLst>
              <a:ext uri="{FF2B5EF4-FFF2-40B4-BE49-F238E27FC236}">
                <a16:creationId xmlns:a16="http://schemas.microsoft.com/office/drawing/2014/main" id="{E076DE5B-EA86-C4A8-8287-4294345EC26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06912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11695" y="1472236"/>
            <a:ext cx="11287539" cy="2768460"/>
          </a:xfrm>
        </p:spPr>
        <p:txBody>
          <a:bodyPr>
            <a:normAutofit/>
          </a:bodyPr>
          <a:lstStyle/>
          <a:p>
            <a:pPr marL="234950" indent="-23495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first generation routers:</a:t>
            </a:r>
          </a:p>
          <a:p>
            <a:pPr marL="404813" indent="-287338"/>
            <a:r>
              <a:rPr lang="en-US" altLang="en-US" dirty="0">
                <a:ea typeface="ＭＳ Ｐゴシック" panose="020B0600070205080204" pitchFamily="34" charset="-128"/>
                <a:cs typeface="ＭＳ Ｐゴシック" panose="020B0600070205080204" pitchFamily="34" charset="-128"/>
              </a:rPr>
              <a:t>traditional computers with switching under direct control of CPU</a:t>
            </a:r>
          </a:p>
          <a:p>
            <a:pPr marL="404813" indent="-287338"/>
            <a:r>
              <a:rPr lang="en-US" altLang="en-US" dirty="0">
                <a:ea typeface="ＭＳ Ｐゴシック" panose="020B0600070205080204" pitchFamily="34" charset="-128"/>
                <a:cs typeface="ＭＳ Ｐゴシック" panose="020B0600070205080204" pitchFamily="34" charset="-128"/>
              </a:rPr>
              <a:t>packet copied to system’</a:t>
            </a:r>
            <a:r>
              <a:rPr lang="en-US" altLang="ja-JP" dirty="0">
                <a:ea typeface="ＭＳ Ｐゴシック" panose="020B0600070205080204" pitchFamily="34" charset="-128"/>
                <a:cs typeface="ＭＳ Ｐゴシック" panose="020B0600070205080204" pitchFamily="34" charset="-128"/>
              </a:rPr>
              <a:t>s memory</a:t>
            </a:r>
          </a:p>
          <a:p>
            <a:pPr marL="404813" indent="-287338"/>
            <a:r>
              <a:rPr lang="en-US" altLang="en-US" dirty="0">
                <a:ea typeface="ＭＳ Ｐゴシック" panose="020B0600070205080204" pitchFamily="34" charset="-128"/>
                <a:cs typeface="ＭＳ Ｐゴシック" panose="020B0600070205080204" pitchFamily="34" charset="-128"/>
              </a:rPr>
              <a:t>speed limited by memory bandwidth (2 bus crossings per datagram)</a:t>
            </a:r>
            <a:endParaRPr lang="en-US" altLang="en-US" sz="2000" dirty="0">
              <a:ea typeface="ＭＳ Ｐゴシック" panose="020B0600070205080204" pitchFamily="34" charset="-128"/>
              <a:cs typeface="ＭＳ Ｐゴシック" panose="020B0600070205080204" pitchFamily="34" charset="-128"/>
            </a:endParaRP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via memory</a:t>
            </a:r>
            <a:endParaRPr lang="en-US" sz="4800" dirty="0"/>
          </a:p>
        </p:txBody>
      </p:sp>
      <p:grpSp>
        <p:nvGrpSpPr>
          <p:cNvPr id="172" name="Group 42">
            <a:extLst>
              <a:ext uri="{FF2B5EF4-FFF2-40B4-BE49-F238E27FC236}">
                <a16:creationId xmlns:a16="http://schemas.microsoft.com/office/drawing/2014/main" id="{F2B5464E-F88B-A642-84D4-5094AFD5B16B}"/>
              </a:ext>
            </a:extLst>
          </p:cNvPr>
          <p:cNvGrpSpPr>
            <a:grpSpLocks/>
          </p:cNvGrpSpPr>
          <p:nvPr/>
        </p:nvGrpSpPr>
        <p:grpSpPr bwMode="auto">
          <a:xfrm>
            <a:off x="2991749" y="4058753"/>
            <a:ext cx="6611937" cy="1787525"/>
            <a:chOff x="983" y="2540"/>
            <a:chExt cx="4165" cy="1126"/>
          </a:xfrm>
        </p:grpSpPr>
        <p:sp>
          <p:nvSpPr>
            <p:cNvPr id="173" name="Rectangle 30">
              <a:extLst>
                <a:ext uri="{FF2B5EF4-FFF2-40B4-BE49-F238E27FC236}">
                  <a16:creationId xmlns:a16="http://schemas.microsoft.com/office/drawing/2014/main" id="{45BBBE01-E2E8-274B-8035-4961E1D9E91A}"/>
                </a:ext>
              </a:extLst>
            </p:cNvPr>
            <p:cNvSpPr>
              <a:spLocks noChangeArrowheads="1"/>
            </p:cNvSpPr>
            <p:nvPr/>
          </p:nvSpPr>
          <p:spPr bwMode="auto">
            <a:xfrm>
              <a:off x="983" y="2542"/>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 name="Text Box 31">
              <a:extLst>
                <a:ext uri="{FF2B5EF4-FFF2-40B4-BE49-F238E27FC236}">
                  <a16:creationId xmlns:a16="http://schemas.microsoft.com/office/drawing/2014/main" id="{FFED6ECD-74D4-9944-B695-F1E1E045E39E}"/>
                </a:ext>
              </a:extLst>
            </p:cNvPr>
            <p:cNvSpPr txBox="1">
              <a:spLocks noChangeArrowheads="1"/>
            </p:cNvSpPr>
            <p:nvPr/>
          </p:nvSpPr>
          <p:spPr bwMode="auto">
            <a:xfrm>
              <a:off x="991" y="2557"/>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input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port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Ethernet)</a:t>
              </a:r>
            </a:p>
          </p:txBody>
        </p:sp>
        <p:sp>
          <p:nvSpPr>
            <p:cNvPr id="175" name="Text Box 32">
              <a:extLst>
                <a:ext uri="{FF2B5EF4-FFF2-40B4-BE49-F238E27FC236}">
                  <a16:creationId xmlns:a16="http://schemas.microsoft.com/office/drawing/2014/main" id="{20392B0C-5AA1-5D4A-8C31-19BC5047BD55}"/>
                </a:ext>
              </a:extLst>
            </p:cNvPr>
            <p:cNvSpPr txBox="1">
              <a:spLocks noChangeArrowheads="1"/>
            </p:cNvSpPr>
            <p:nvPr/>
          </p:nvSpPr>
          <p:spPr bwMode="auto">
            <a:xfrm>
              <a:off x="2324" y="2773"/>
              <a:ext cx="6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176" name="Rectangle 34">
              <a:extLst>
                <a:ext uri="{FF2B5EF4-FFF2-40B4-BE49-F238E27FC236}">
                  <a16:creationId xmlns:a16="http://schemas.microsoft.com/office/drawing/2014/main" id="{EA86606E-2DCD-924C-A723-41E2CA4CDA0D}"/>
                </a:ext>
              </a:extLst>
            </p:cNvPr>
            <p:cNvSpPr>
              <a:spLocks noChangeArrowheads="1"/>
            </p:cNvSpPr>
            <p:nvPr/>
          </p:nvSpPr>
          <p:spPr bwMode="auto">
            <a:xfrm>
              <a:off x="2072" y="2542"/>
              <a:ext cx="1173" cy="6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 name="Rectangle 35">
              <a:extLst>
                <a:ext uri="{FF2B5EF4-FFF2-40B4-BE49-F238E27FC236}">
                  <a16:creationId xmlns:a16="http://schemas.microsoft.com/office/drawing/2014/main" id="{24885012-DDCB-5048-A51F-1CDF934C29D4}"/>
                </a:ext>
              </a:extLst>
            </p:cNvPr>
            <p:cNvSpPr>
              <a:spLocks noChangeArrowheads="1"/>
            </p:cNvSpPr>
            <p:nvPr/>
          </p:nvSpPr>
          <p:spPr bwMode="auto">
            <a:xfrm>
              <a:off x="3557" y="2540"/>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8" name="Text Box 36">
              <a:extLst>
                <a:ext uri="{FF2B5EF4-FFF2-40B4-BE49-F238E27FC236}">
                  <a16:creationId xmlns:a16="http://schemas.microsoft.com/office/drawing/2014/main" id="{14386179-C33A-9940-94C2-AA092DA42295}"/>
                </a:ext>
              </a:extLst>
            </p:cNvPr>
            <p:cNvSpPr txBox="1">
              <a:spLocks noChangeArrowheads="1"/>
            </p:cNvSpPr>
            <p:nvPr/>
          </p:nvSpPr>
          <p:spPr bwMode="auto">
            <a:xfrm>
              <a:off x="3565" y="2555"/>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output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port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Ethernet)</a:t>
              </a:r>
            </a:p>
          </p:txBody>
        </p:sp>
        <p:sp>
          <p:nvSpPr>
            <p:cNvPr id="179" name="Line 37">
              <a:extLst>
                <a:ext uri="{FF2B5EF4-FFF2-40B4-BE49-F238E27FC236}">
                  <a16:creationId xmlns:a16="http://schemas.microsoft.com/office/drawing/2014/main" id="{65666B6A-D931-D542-B3CE-2E1BC9433DC1}"/>
                </a:ext>
              </a:extLst>
            </p:cNvPr>
            <p:cNvSpPr>
              <a:spLocks noChangeShapeType="1"/>
            </p:cNvSpPr>
            <p:nvPr/>
          </p:nvSpPr>
          <p:spPr bwMode="auto">
            <a:xfrm>
              <a:off x="983" y="3561"/>
              <a:ext cx="3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0" name="Line 38">
              <a:extLst>
                <a:ext uri="{FF2B5EF4-FFF2-40B4-BE49-F238E27FC236}">
                  <a16:creationId xmlns:a16="http://schemas.microsoft.com/office/drawing/2014/main" id="{60D852FF-88FA-2B42-8C46-DCE293525165}"/>
                </a:ext>
              </a:extLst>
            </p:cNvPr>
            <p:cNvSpPr>
              <a:spLocks noChangeShapeType="1"/>
            </p:cNvSpPr>
            <p:nvPr/>
          </p:nvSpPr>
          <p:spPr bwMode="auto">
            <a:xfrm>
              <a:off x="1370" y="325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 name="Line 39">
              <a:extLst>
                <a:ext uri="{FF2B5EF4-FFF2-40B4-BE49-F238E27FC236}">
                  <a16:creationId xmlns:a16="http://schemas.microsoft.com/office/drawing/2014/main" id="{6E64FFE5-A2FF-0849-879D-A0AA8D0578BD}"/>
                </a:ext>
              </a:extLst>
            </p:cNvPr>
            <p:cNvSpPr>
              <a:spLocks noChangeShapeType="1"/>
            </p:cNvSpPr>
            <p:nvPr/>
          </p:nvSpPr>
          <p:spPr bwMode="auto">
            <a:xfrm>
              <a:off x="3939" y="324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2" name="Line 40">
              <a:extLst>
                <a:ext uri="{FF2B5EF4-FFF2-40B4-BE49-F238E27FC236}">
                  <a16:creationId xmlns:a16="http://schemas.microsoft.com/office/drawing/2014/main" id="{CA89C20C-F9FF-C845-B7D8-9DEA22C142FB}"/>
                </a:ext>
              </a:extLst>
            </p:cNvPr>
            <p:cNvSpPr>
              <a:spLocks noChangeShapeType="1"/>
            </p:cNvSpPr>
            <p:nvPr/>
          </p:nvSpPr>
          <p:spPr bwMode="auto">
            <a:xfrm>
              <a:off x="2665" y="3240"/>
              <a:ext cx="0" cy="3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3" name="Text Box 41">
              <a:extLst>
                <a:ext uri="{FF2B5EF4-FFF2-40B4-BE49-F238E27FC236}">
                  <a16:creationId xmlns:a16="http://schemas.microsoft.com/office/drawing/2014/main" id="{2EA1FDDA-9659-AC45-86D4-9A50513453AF}"/>
                </a:ext>
              </a:extLst>
            </p:cNvPr>
            <p:cNvSpPr txBox="1">
              <a:spLocks noChangeArrowheads="1"/>
            </p:cNvSpPr>
            <p:nvPr/>
          </p:nvSpPr>
          <p:spPr bwMode="auto">
            <a:xfrm>
              <a:off x="4304" y="3435"/>
              <a:ext cx="8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system bus</a:t>
              </a:r>
            </a:p>
          </p:txBody>
        </p:sp>
      </p:grpSp>
      <p:pic>
        <p:nvPicPr>
          <p:cNvPr id="184" name="Picture 43">
            <a:extLst>
              <a:ext uri="{FF2B5EF4-FFF2-40B4-BE49-F238E27FC236}">
                <a16:creationId xmlns:a16="http://schemas.microsoft.com/office/drawing/2014/main" id="{934DBF87-BC52-A04F-9252-6C0BA3F16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774" y="4252428"/>
            <a:ext cx="533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 name="Picture 44">
            <a:extLst>
              <a:ext uri="{FF2B5EF4-FFF2-40B4-BE49-F238E27FC236}">
                <a16:creationId xmlns:a16="http://schemas.microsoft.com/office/drawing/2014/main" id="{F4E5056C-1E65-BD48-BC26-3C48FF565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5574" y="4215916"/>
            <a:ext cx="533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Rectangle 45">
            <a:extLst>
              <a:ext uri="{FF2B5EF4-FFF2-40B4-BE49-F238E27FC236}">
                <a16:creationId xmlns:a16="http://schemas.microsoft.com/office/drawing/2014/main" id="{8A994D05-53E3-B047-9E60-A9448B35FAA0}"/>
              </a:ext>
            </a:extLst>
          </p:cNvPr>
          <p:cNvSpPr>
            <a:spLocks noChangeArrowheads="1"/>
          </p:cNvSpPr>
          <p:nvPr/>
        </p:nvSpPr>
        <p:spPr bwMode="auto">
          <a:xfrm>
            <a:off x="1809061" y="4487378"/>
            <a:ext cx="434975" cy="222250"/>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 name="Rectangle 46">
            <a:extLst>
              <a:ext uri="{FF2B5EF4-FFF2-40B4-BE49-F238E27FC236}">
                <a16:creationId xmlns:a16="http://schemas.microsoft.com/office/drawing/2014/main" id="{14B41E01-8B4F-2643-84CF-7D3D707C7DA0}"/>
              </a:ext>
            </a:extLst>
          </p:cNvPr>
          <p:cNvSpPr>
            <a:spLocks noChangeArrowheads="1"/>
          </p:cNvSpPr>
          <p:nvPr/>
        </p:nvSpPr>
        <p:spPr bwMode="auto">
          <a:xfrm>
            <a:off x="1821761" y="4496903"/>
            <a:ext cx="446088" cy="2127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 name="Slide Number Placeholder 4">
            <a:extLst>
              <a:ext uri="{FF2B5EF4-FFF2-40B4-BE49-F238E27FC236}">
                <a16:creationId xmlns:a16="http://schemas.microsoft.com/office/drawing/2014/main" id="{E873C787-12AC-6546-8188-86FCEB09ABB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15</a:t>
            </a:fld>
            <a:endParaRPr lang="en-US" dirty="0"/>
          </a:p>
        </p:txBody>
      </p:sp>
      <p:sp>
        <p:nvSpPr>
          <p:cNvPr id="4" name="TextBox 3">
            <a:extLst>
              <a:ext uri="{FF2B5EF4-FFF2-40B4-BE49-F238E27FC236}">
                <a16:creationId xmlns:a16="http://schemas.microsoft.com/office/drawing/2014/main" id="{95CF7AEE-7C8C-8E37-0F96-5D39B484073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40094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21 -0.00162 L 0.11159 -0.00162 L 0.11497 0.13334 L 0.26849 0.13334 L 0.26849 0.03912 " pathEditMode="relative" rAng="0" ptsTypes="AAAAA">
                                      <p:cBhvr>
                                        <p:cTn id="6" dur="2000" fill="hold"/>
                                        <p:tgtEl>
                                          <p:spTgt spid="186"/>
                                        </p:tgtEl>
                                        <p:attrNameLst>
                                          <p:attrName>ppt_x</p:attrName>
                                          <p:attrName>ppt_y</p:attrName>
                                        </p:attrNameLst>
                                      </p:cBhvr>
                                      <p:rCtr x="13529" y="6736"/>
                                    </p:animMotion>
                                  </p:childTnLst>
                                </p:cTn>
                              </p:par>
                            </p:childTnLst>
                          </p:cTn>
                        </p:par>
                        <p:par>
                          <p:cTn id="7" fill="hold">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187"/>
                                        </p:tgtEl>
                                        <p:attrNameLst>
                                          <p:attrName>style.visibility</p:attrName>
                                        </p:attrNameLst>
                                      </p:cBhvr>
                                      <p:to>
                                        <p:strVal val="visible"/>
                                      </p:to>
                                    </p:set>
                                    <p:animEffect transition="in" filter="dissolve">
                                      <p:cBhvr>
                                        <p:cTn id="10" dur="500"/>
                                        <p:tgtEl>
                                          <p:spTgt spid="187"/>
                                        </p:tgtEl>
                                      </p:cBhvr>
                                    </p:animEffect>
                                  </p:childTnLst>
                                </p:cTn>
                              </p:par>
                            </p:childTnLst>
                          </p:cTn>
                        </p:par>
                        <p:par>
                          <p:cTn id="11" fill="hold">
                            <p:stCondLst>
                              <p:cond delay="2500"/>
                            </p:stCondLst>
                            <p:childTnLst>
                              <p:par>
                                <p:cTn id="12" presetID="0" presetClass="path" presetSubtype="0" accel="50000" decel="50000" fill="hold" grpId="1" nodeType="afterEffect">
                                  <p:stCondLst>
                                    <p:cond delay="0"/>
                                  </p:stCondLst>
                                  <p:childTnLst>
                                    <p:animMotion origin="layout" path="M 1.66667E-6 3.7037E-6 L 0.1487 3.7037E-6 L 0.15195 0.13819 L 0.31055 0.13588 L 0.30924 0.03842 " pathEditMode="relative" rAng="0" ptsTypes="AAAAA">
                                      <p:cBhvr>
                                        <p:cTn id="13" dur="2000" fill="hold"/>
                                        <p:tgtEl>
                                          <p:spTgt spid="187"/>
                                        </p:tgtEl>
                                        <p:attrNameLst>
                                          <p:attrName>ppt_x</p:attrName>
                                          <p:attrName>ppt_y</p:attrName>
                                        </p:attrNameLst>
                                      </p:cBhvr>
                                      <p:rCtr x="15521" y="6898"/>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1" nodeType="clickEffect">
                                  <p:stCondLst>
                                    <p:cond delay="0"/>
                                  </p:stCondLst>
                                  <p:childTnLst>
                                    <p:animMotion origin="layout" path="M 0.26849 0.03912 L 0.28151 0.03912 L 0.28151 0.12685 L 0.44622 0.12199 L 0.44713 -0.00324 L 0.58046 -0.00324 " pathEditMode="relative" rAng="0" ptsTypes="AAAAAA">
                                      <p:cBhvr>
                                        <p:cTn id="17" dur="2000" fill="hold"/>
                                        <p:tgtEl>
                                          <p:spTgt spid="186"/>
                                        </p:tgtEl>
                                        <p:attrNameLst>
                                          <p:attrName>ppt_x</p:attrName>
                                          <p:attrName>ppt_y</p:attrName>
                                        </p:attrNameLst>
                                      </p:cBhvr>
                                      <p:rCtr x="15599" y="2269"/>
                                    </p:animMotion>
                                  </p:childTnLst>
                                </p:cTn>
                              </p:par>
                            </p:childTnLst>
                          </p:cTn>
                        </p:par>
                        <p:par>
                          <p:cTn id="18" fill="hold">
                            <p:stCondLst>
                              <p:cond delay="2000"/>
                            </p:stCondLst>
                            <p:childTnLst>
                              <p:par>
                                <p:cTn id="19" presetID="9" presetClass="exit" presetSubtype="0" fill="hold" grpId="2" nodeType="afterEffect">
                                  <p:stCondLst>
                                    <p:cond delay="0"/>
                                  </p:stCondLst>
                                  <p:childTnLst>
                                    <p:animEffect transition="out" filter="dissolve">
                                      <p:cBhvr>
                                        <p:cTn id="20" dur="500"/>
                                        <p:tgtEl>
                                          <p:spTgt spid="186"/>
                                        </p:tgtEl>
                                      </p:cBhvr>
                                    </p:animEffect>
                                    <p:set>
                                      <p:cBhvr>
                                        <p:cTn id="21" dur="1" fill="hold">
                                          <p:stCondLst>
                                            <p:cond delay="499"/>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6" grpId="1" animBg="1"/>
      <p:bldP spid="186" grpId="2" animBg="1"/>
      <p:bldP spid="187" grpId="0" animBg="1"/>
      <p:bldP spid="18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771940" y="1405975"/>
            <a:ext cx="10574934" cy="2768460"/>
          </a:xfrm>
        </p:spPr>
        <p:txBody>
          <a:bodyPr>
            <a:normAutofit/>
          </a:bodyPr>
          <a:lstStyle/>
          <a:p>
            <a:pPr>
              <a:buFont typeface="Wingdings" charset="2"/>
              <a:buChar char="§"/>
              <a:defRPr/>
            </a:pPr>
            <a:r>
              <a:rPr lang="en-US" sz="3200" dirty="0"/>
              <a:t>datagram from input port memory to output port memory via a shared bus</a:t>
            </a:r>
          </a:p>
          <a:p>
            <a:pPr>
              <a:buFont typeface="Wingdings" charset="2"/>
              <a:buChar char="§"/>
              <a:defRPr/>
            </a:pPr>
            <a:r>
              <a:rPr lang="en-US" sz="3200" i="1" dirty="0">
                <a:solidFill>
                  <a:srgbClr val="CC0000"/>
                </a:solidFill>
              </a:rPr>
              <a:t>bus contention:</a:t>
            </a:r>
            <a:r>
              <a:rPr lang="en-US" sz="3200" dirty="0"/>
              <a:t>  switching speed limited by bus bandwidth</a:t>
            </a:r>
          </a:p>
          <a:p>
            <a:pPr>
              <a:buFont typeface="Wingdings" charset="2"/>
              <a:buChar char="§"/>
              <a:defRPr/>
            </a:pPr>
            <a:r>
              <a:rPr lang="en-US" sz="3200" dirty="0"/>
              <a:t>32 Gbps bus, Cisco 5600: sufficient speed for access routers</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via a bus</a:t>
            </a:r>
            <a:endParaRPr lang="en-US" sz="4800" dirty="0"/>
          </a:p>
        </p:txBody>
      </p:sp>
      <p:grpSp>
        <p:nvGrpSpPr>
          <p:cNvPr id="4" name="Group 3">
            <a:extLst>
              <a:ext uri="{FF2B5EF4-FFF2-40B4-BE49-F238E27FC236}">
                <a16:creationId xmlns:a16="http://schemas.microsoft.com/office/drawing/2014/main" id="{9B8CD304-8CB5-AA4B-A0E8-C0ADE3BF0764}"/>
              </a:ext>
            </a:extLst>
          </p:cNvPr>
          <p:cNvGrpSpPr/>
          <p:nvPr/>
        </p:nvGrpSpPr>
        <p:grpSpPr>
          <a:xfrm>
            <a:off x="4078698" y="4298863"/>
            <a:ext cx="5296665" cy="1766337"/>
            <a:chOff x="4336991" y="4484392"/>
            <a:chExt cx="2903568" cy="1047064"/>
          </a:xfrm>
        </p:grpSpPr>
        <p:grpSp>
          <p:nvGrpSpPr>
            <p:cNvPr id="21" name="Group 80">
              <a:extLst>
                <a:ext uri="{FF2B5EF4-FFF2-40B4-BE49-F238E27FC236}">
                  <a16:creationId xmlns:a16="http://schemas.microsoft.com/office/drawing/2014/main" id="{6528F6A7-EDEC-9C4B-9732-5C83E48F24B4}"/>
                </a:ext>
              </a:extLst>
            </p:cNvPr>
            <p:cNvGrpSpPr>
              <a:grpSpLocks/>
            </p:cNvGrpSpPr>
            <p:nvPr/>
          </p:nvGrpSpPr>
          <p:grpSpPr bwMode="auto">
            <a:xfrm>
              <a:off x="4769281" y="4484392"/>
              <a:ext cx="1093120" cy="215900"/>
              <a:chOff x="876" y="2800"/>
              <a:chExt cx="788" cy="175"/>
            </a:xfrm>
          </p:grpSpPr>
          <p:sp>
            <p:nvSpPr>
              <p:cNvPr id="22" name="Rectangle 81">
                <a:extLst>
                  <a:ext uri="{FF2B5EF4-FFF2-40B4-BE49-F238E27FC236}">
                    <a16:creationId xmlns:a16="http://schemas.microsoft.com/office/drawing/2014/main" id="{DFDBF7BA-06E4-494D-8F9D-FFA33A3BF9B1}"/>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3" name="Rectangle 82">
                <a:extLst>
                  <a:ext uri="{FF2B5EF4-FFF2-40B4-BE49-F238E27FC236}">
                    <a16:creationId xmlns:a16="http://schemas.microsoft.com/office/drawing/2014/main" id="{2C9A0A09-54EF-D24E-84A4-0E4BF0FA6A9A}"/>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 name="Rectangle 83">
                <a:extLst>
                  <a:ext uri="{FF2B5EF4-FFF2-40B4-BE49-F238E27FC236}">
                    <a16:creationId xmlns:a16="http://schemas.microsoft.com/office/drawing/2014/main" id="{AF1F9C4D-1234-2343-9758-A7BC801F60D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 name="Rectangle 84">
                <a:extLst>
                  <a:ext uri="{FF2B5EF4-FFF2-40B4-BE49-F238E27FC236}">
                    <a16:creationId xmlns:a16="http://schemas.microsoft.com/office/drawing/2014/main" id="{FFA1C2EC-B4A7-7945-BE6D-F41404063626}"/>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 name="Line 85">
                <a:extLst>
                  <a:ext uri="{FF2B5EF4-FFF2-40B4-BE49-F238E27FC236}">
                    <a16:creationId xmlns:a16="http://schemas.microsoft.com/office/drawing/2014/main" id="{BB9C01BB-870F-9B4A-8484-B8328825B5D3}"/>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7" name="Group 86">
              <a:extLst>
                <a:ext uri="{FF2B5EF4-FFF2-40B4-BE49-F238E27FC236}">
                  <a16:creationId xmlns:a16="http://schemas.microsoft.com/office/drawing/2014/main" id="{0507AB92-4047-F447-8DD5-6B9DDD71376B}"/>
                </a:ext>
              </a:extLst>
            </p:cNvPr>
            <p:cNvGrpSpPr>
              <a:grpSpLocks/>
            </p:cNvGrpSpPr>
            <p:nvPr/>
          </p:nvGrpSpPr>
          <p:grpSpPr bwMode="auto">
            <a:xfrm>
              <a:off x="4767694" y="4879680"/>
              <a:ext cx="1094506" cy="215900"/>
              <a:chOff x="876" y="2800"/>
              <a:chExt cx="789" cy="175"/>
            </a:xfrm>
          </p:grpSpPr>
          <p:sp>
            <p:nvSpPr>
              <p:cNvPr id="28" name="Rectangle 87">
                <a:extLst>
                  <a:ext uri="{FF2B5EF4-FFF2-40B4-BE49-F238E27FC236}">
                    <a16:creationId xmlns:a16="http://schemas.microsoft.com/office/drawing/2014/main" id="{1F3E0863-B0C8-C846-9E3A-94CA2AB7D17A}"/>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 name="Rectangle 88">
                <a:extLst>
                  <a:ext uri="{FF2B5EF4-FFF2-40B4-BE49-F238E27FC236}">
                    <a16:creationId xmlns:a16="http://schemas.microsoft.com/office/drawing/2014/main" id="{E1208338-3967-594A-A93C-06C80B2EF0C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 name="Rectangle 89">
                <a:extLst>
                  <a:ext uri="{FF2B5EF4-FFF2-40B4-BE49-F238E27FC236}">
                    <a16:creationId xmlns:a16="http://schemas.microsoft.com/office/drawing/2014/main" id="{AD425D1B-FA67-5D49-809C-40473A85332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 name="Rectangle 90">
                <a:extLst>
                  <a:ext uri="{FF2B5EF4-FFF2-40B4-BE49-F238E27FC236}">
                    <a16:creationId xmlns:a16="http://schemas.microsoft.com/office/drawing/2014/main" id="{C12121D2-ED33-1E48-B66D-BB7E335548F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 name="Line 91">
                <a:extLst>
                  <a:ext uri="{FF2B5EF4-FFF2-40B4-BE49-F238E27FC236}">
                    <a16:creationId xmlns:a16="http://schemas.microsoft.com/office/drawing/2014/main" id="{29B1EBEE-9DC3-F248-883E-3C7EBBC5D9E2}"/>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3" name="Group 92">
              <a:extLst>
                <a:ext uri="{FF2B5EF4-FFF2-40B4-BE49-F238E27FC236}">
                  <a16:creationId xmlns:a16="http://schemas.microsoft.com/office/drawing/2014/main" id="{15849422-916A-D541-89DB-EDF9C76CA030}"/>
                </a:ext>
              </a:extLst>
            </p:cNvPr>
            <p:cNvGrpSpPr>
              <a:grpSpLocks/>
            </p:cNvGrpSpPr>
            <p:nvPr/>
          </p:nvGrpSpPr>
          <p:grpSpPr bwMode="auto">
            <a:xfrm>
              <a:off x="4762932" y="5306717"/>
              <a:ext cx="1079248" cy="215900"/>
              <a:chOff x="876" y="2800"/>
              <a:chExt cx="778" cy="175"/>
            </a:xfrm>
          </p:grpSpPr>
          <p:sp>
            <p:nvSpPr>
              <p:cNvPr id="34" name="Rectangle 93">
                <a:extLst>
                  <a:ext uri="{FF2B5EF4-FFF2-40B4-BE49-F238E27FC236}">
                    <a16:creationId xmlns:a16="http://schemas.microsoft.com/office/drawing/2014/main" id="{6837A002-1AB6-B746-AB5C-86F943C2EABE}"/>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 name="Rectangle 94">
                <a:extLst>
                  <a:ext uri="{FF2B5EF4-FFF2-40B4-BE49-F238E27FC236}">
                    <a16:creationId xmlns:a16="http://schemas.microsoft.com/office/drawing/2014/main" id="{3B8F334D-4C97-7143-9AC3-AC7B3FE5FFA5}"/>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Rectangle 95">
                <a:extLst>
                  <a:ext uri="{FF2B5EF4-FFF2-40B4-BE49-F238E27FC236}">
                    <a16:creationId xmlns:a16="http://schemas.microsoft.com/office/drawing/2014/main" id="{4D921AF2-17CB-8E49-8671-3EAA4877DC1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Rectangle 96">
                <a:extLst>
                  <a:ext uri="{FF2B5EF4-FFF2-40B4-BE49-F238E27FC236}">
                    <a16:creationId xmlns:a16="http://schemas.microsoft.com/office/drawing/2014/main" id="{B87CC2E9-EF90-8543-8B83-B8D8ADCE2C1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 name="Line 97">
                <a:extLst>
                  <a:ext uri="{FF2B5EF4-FFF2-40B4-BE49-F238E27FC236}">
                    <a16:creationId xmlns:a16="http://schemas.microsoft.com/office/drawing/2014/main" id="{B30FD0D3-0C14-504C-BBDC-CDFB3AC0566D}"/>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9" name="Line 98">
              <a:extLst>
                <a:ext uri="{FF2B5EF4-FFF2-40B4-BE49-F238E27FC236}">
                  <a16:creationId xmlns:a16="http://schemas.microsoft.com/office/drawing/2014/main" id="{DE23C0B3-C20C-6E4B-83D9-8205BD88B571}"/>
                </a:ext>
              </a:extLst>
            </p:cNvPr>
            <p:cNvSpPr>
              <a:spLocks noChangeShapeType="1"/>
            </p:cNvSpPr>
            <p:nvPr/>
          </p:nvSpPr>
          <p:spPr bwMode="auto">
            <a:xfrm>
              <a:off x="5888461" y="4492509"/>
              <a:ext cx="0" cy="1003300"/>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 name="Group 99">
              <a:extLst>
                <a:ext uri="{FF2B5EF4-FFF2-40B4-BE49-F238E27FC236}">
                  <a16:creationId xmlns:a16="http://schemas.microsoft.com/office/drawing/2014/main" id="{B057B153-5339-C940-9B95-E3A19199C219}"/>
                </a:ext>
              </a:extLst>
            </p:cNvPr>
            <p:cNvGrpSpPr>
              <a:grpSpLocks/>
            </p:cNvGrpSpPr>
            <p:nvPr/>
          </p:nvGrpSpPr>
          <p:grpSpPr bwMode="auto">
            <a:xfrm>
              <a:off x="5956300" y="4501349"/>
              <a:ext cx="1030288" cy="215900"/>
              <a:chOff x="367" y="3463"/>
              <a:chExt cx="649" cy="136"/>
            </a:xfrm>
          </p:grpSpPr>
          <p:sp>
            <p:nvSpPr>
              <p:cNvPr id="41" name="Rectangle 100">
                <a:extLst>
                  <a:ext uri="{FF2B5EF4-FFF2-40B4-BE49-F238E27FC236}">
                    <a16:creationId xmlns:a16="http://schemas.microsoft.com/office/drawing/2014/main" id="{8DEBF029-6DFE-F347-BF75-F0FE46DE483A}"/>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 name="Rectangle 101">
                <a:extLst>
                  <a:ext uri="{FF2B5EF4-FFF2-40B4-BE49-F238E27FC236}">
                    <a16:creationId xmlns:a16="http://schemas.microsoft.com/office/drawing/2014/main" id="{30E34A5E-46CF-1448-8180-33029F58502D}"/>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 name="Rectangle 102">
                <a:extLst>
                  <a:ext uri="{FF2B5EF4-FFF2-40B4-BE49-F238E27FC236}">
                    <a16:creationId xmlns:a16="http://schemas.microsoft.com/office/drawing/2014/main" id="{644A9EC6-2179-E746-B3EC-49E5DC46F58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 name="Rectangle 103">
                <a:extLst>
                  <a:ext uri="{FF2B5EF4-FFF2-40B4-BE49-F238E27FC236}">
                    <a16:creationId xmlns:a16="http://schemas.microsoft.com/office/drawing/2014/main" id="{ADA4A993-AB6B-9847-94AF-6B5ABC32A51A}"/>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 name="Line 104">
                <a:extLst>
                  <a:ext uri="{FF2B5EF4-FFF2-40B4-BE49-F238E27FC236}">
                    <a16:creationId xmlns:a16="http://schemas.microsoft.com/office/drawing/2014/main" id="{7F7B93B6-8CCC-4246-80FD-A0BC1C0DE72F}"/>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6" name="Group 105">
              <a:extLst>
                <a:ext uri="{FF2B5EF4-FFF2-40B4-BE49-F238E27FC236}">
                  <a16:creationId xmlns:a16="http://schemas.microsoft.com/office/drawing/2014/main" id="{253A7FA6-AF01-EE46-AEBD-180DFBBE2B36}"/>
                </a:ext>
              </a:extLst>
            </p:cNvPr>
            <p:cNvGrpSpPr>
              <a:grpSpLocks/>
            </p:cNvGrpSpPr>
            <p:nvPr/>
          </p:nvGrpSpPr>
          <p:grpSpPr bwMode="auto">
            <a:xfrm>
              <a:off x="5946775" y="4893462"/>
              <a:ext cx="1044574" cy="215900"/>
              <a:chOff x="358" y="3463"/>
              <a:chExt cx="658" cy="136"/>
            </a:xfrm>
          </p:grpSpPr>
          <p:sp>
            <p:nvSpPr>
              <p:cNvPr id="47" name="Rectangle 106">
                <a:extLst>
                  <a:ext uri="{FF2B5EF4-FFF2-40B4-BE49-F238E27FC236}">
                    <a16:creationId xmlns:a16="http://schemas.microsoft.com/office/drawing/2014/main" id="{4CB26F35-0AB7-6C45-9E02-E33340F14495}"/>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 name="Rectangle 107">
                <a:extLst>
                  <a:ext uri="{FF2B5EF4-FFF2-40B4-BE49-F238E27FC236}">
                    <a16:creationId xmlns:a16="http://schemas.microsoft.com/office/drawing/2014/main" id="{67BE3DEA-07EB-2B43-8B04-C28F8282171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 name="Rectangle 108">
                <a:extLst>
                  <a:ext uri="{FF2B5EF4-FFF2-40B4-BE49-F238E27FC236}">
                    <a16:creationId xmlns:a16="http://schemas.microsoft.com/office/drawing/2014/main" id="{B51ABD53-CAD7-F74A-89E0-FCB3F00BF291}"/>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 name="Rectangle 109">
                <a:extLst>
                  <a:ext uri="{FF2B5EF4-FFF2-40B4-BE49-F238E27FC236}">
                    <a16:creationId xmlns:a16="http://schemas.microsoft.com/office/drawing/2014/main" id="{3F2D9755-73A8-9948-95A4-E712A4BDFCC9}"/>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Line 110">
                <a:extLst>
                  <a:ext uri="{FF2B5EF4-FFF2-40B4-BE49-F238E27FC236}">
                    <a16:creationId xmlns:a16="http://schemas.microsoft.com/office/drawing/2014/main" id="{D7F71280-BF9B-274A-A19D-8AD6340BC197}"/>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2" name="Group 111">
              <a:extLst>
                <a:ext uri="{FF2B5EF4-FFF2-40B4-BE49-F238E27FC236}">
                  <a16:creationId xmlns:a16="http://schemas.microsoft.com/office/drawing/2014/main" id="{AEA606A1-09BC-9842-A76E-4118C48EBEE3}"/>
                </a:ext>
              </a:extLst>
            </p:cNvPr>
            <p:cNvGrpSpPr>
              <a:grpSpLocks/>
            </p:cNvGrpSpPr>
            <p:nvPr/>
          </p:nvGrpSpPr>
          <p:grpSpPr bwMode="auto">
            <a:xfrm>
              <a:off x="5945368" y="5315556"/>
              <a:ext cx="1046163" cy="215900"/>
              <a:chOff x="357" y="3463"/>
              <a:chExt cx="659" cy="136"/>
            </a:xfrm>
          </p:grpSpPr>
          <p:sp>
            <p:nvSpPr>
              <p:cNvPr id="53" name="Rectangle 112">
                <a:extLst>
                  <a:ext uri="{FF2B5EF4-FFF2-40B4-BE49-F238E27FC236}">
                    <a16:creationId xmlns:a16="http://schemas.microsoft.com/office/drawing/2014/main" id="{0AEBF59D-138D-7B49-A052-A32BEC687741}"/>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Rectangle 113">
                <a:extLst>
                  <a:ext uri="{FF2B5EF4-FFF2-40B4-BE49-F238E27FC236}">
                    <a16:creationId xmlns:a16="http://schemas.microsoft.com/office/drawing/2014/main" id="{3A86422E-A2BC-1241-A314-C1DCEDCA5761}"/>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Rectangle 114">
                <a:extLst>
                  <a:ext uri="{FF2B5EF4-FFF2-40B4-BE49-F238E27FC236}">
                    <a16:creationId xmlns:a16="http://schemas.microsoft.com/office/drawing/2014/main" id="{2BDFF28F-4422-D64B-8B07-E2807D44A23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 name="Rectangle 115">
                <a:extLst>
                  <a:ext uri="{FF2B5EF4-FFF2-40B4-BE49-F238E27FC236}">
                    <a16:creationId xmlns:a16="http://schemas.microsoft.com/office/drawing/2014/main" id="{0A511C67-6757-134F-8367-4F223A21195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Line 116">
                <a:extLst>
                  <a:ext uri="{FF2B5EF4-FFF2-40B4-BE49-F238E27FC236}">
                    <a16:creationId xmlns:a16="http://schemas.microsoft.com/office/drawing/2014/main" id="{761AAC06-8D58-1442-B04E-57C0C45D512D}"/>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9" name="Freeform 172">
              <a:extLst>
                <a:ext uri="{FF2B5EF4-FFF2-40B4-BE49-F238E27FC236}">
                  <a16:creationId xmlns:a16="http://schemas.microsoft.com/office/drawing/2014/main" id="{B11B5CDC-2A64-4848-B87A-BC58BA35ABBA}"/>
                </a:ext>
              </a:extLst>
            </p:cNvPr>
            <p:cNvSpPr>
              <a:spLocks/>
            </p:cNvSpPr>
            <p:nvPr/>
          </p:nvSpPr>
          <p:spPr bwMode="auto">
            <a:xfrm>
              <a:off x="4336991" y="4553666"/>
              <a:ext cx="2903568" cy="39659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 name="connsiteX0" fmla="*/ 0 w 12819"/>
                <a:gd name="connsiteY0" fmla="*/ 155 h 10000"/>
                <a:gd name="connsiteX1" fmla="*/ 7740 w 12819"/>
                <a:gd name="connsiteY1" fmla="*/ 0 h 10000"/>
                <a:gd name="connsiteX2" fmla="*/ 7692 w 12819"/>
                <a:gd name="connsiteY2" fmla="*/ 9762 h 10000"/>
                <a:gd name="connsiteX3" fmla="*/ 12819 w 12819"/>
                <a:gd name="connsiteY3" fmla="*/ 10000 h 10000"/>
                <a:gd name="connsiteX0" fmla="*/ 0 w 12819"/>
                <a:gd name="connsiteY0" fmla="*/ 155 h 10000"/>
                <a:gd name="connsiteX1" fmla="*/ 7740 w 12819"/>
                <a:gd name="connsiteY1" fmla="*/ 0 h 10000"/>
                <a:gd name="connsiteX2" fmla="*/ 7773 w 12819"/>
                <a:gd name="connsiteY2" fmla="*/ 9838 h 10000"/>
                <a:gd name="connsiteX3" fmla="*/ 12819 w 12819"/>
                <a:gd name="connsiteY3" fmla="*/ 10000 h 10000"/>
                <a:gd name="connsiteX0" fmla="*/ 0 w 13839"/>
                <a:gd name="connsiteY0" fmla="*/ 155 h 9838"/>
                <a:gd name="connsiteX1" fmla="*/ 7740 w 13839"/>
                <a:gd name="connsiteY1" fmla="*/ 0 h 9838"/>
                <a:gd name="connsiteX2" fmla="*/ 7773 w 13839"/>
                <a:gd name="connsiteY2" fmla="*/ 9838 h 9838"/>
                <a:gd name="connsiteX3" fmla="*/ 13839 w 13839"/>
                <a:gd name="connsiteY3" fmla="*/ 9696 h 9838"/>
                <a:gd name="connsiteX0" fmla="*/ 0 w 10000"/>
                <a:gd name="connsiteY0" fmla="*/ 158 h 10077"/>
                <a:gd name="connsiteX1" fmla="*/ 5593 w 10000"/>
                <a:gd name="connsiteY1" fmla="*/ 0 h 10077"/>
                <a:gd name="connsiteX2" fmla="*/ 5375 w 10000"/>
                <a:gd name="connsiteY2" fmla="*/ 10077 h 10077"/>
                <a:gd name="connsiteX3" fmla="*/ 10000 w 10000"/>
                <a:gd name="connsiteY3" fmla="*/ 9856 h 10077"/>
                <a:gd name="connsiteX0" fmla="*/ 0 w 10000"/>
                <a:gd name="connsiteY0" fmla="*/ 3 h 9922"/>
                <a:gd name="connsiteX1" fmla="*/ 5351 w 10000"/>
                <a:gd name="connsiteY1" fmla="*/ 0 h 9922"/>
                <a:gd name="connsiteX2" fmla="*/ 5375 w 10000"/>
                <a:gd name="connsiteY2" fmla="*/ 9922 h 9922"/>
                <a:gd name="connsiteX3" fmla="*/ 10000 w 10000"/>
                <a:gd name="connsiteY3" fmla="*/ 9701 h 9922"/>
                <a:gd name="connsiteX0" fmla="*/ 0 w 10000"/>
                <a:gd name="connsiteY0" fmla="*/ 3 h 10078"/>
                <a:gd name="connsiteX1" fmla="*/ 5351 w 10000"/>
                <a:gd name="connsiteY1" fmla="*/ 0 h 10078"/>
                <a:gd name="connsiteX2" fmla="*/ 5346 w 10000"/>
                <a:gd name="connsiteY2" fmla="*/ 10078 h 10078"/>
                <a:gd name="connsiteX3" fmla="*/ 10000 w 10000"/>
                <a:gd name="connsiteY3" fmla="*/ 9777 h 10078"/>
                <a:gd name="connsiteX0" fmla="*/ 0 w 10000"/>
                <a:gd name="connsiteY0" fmla="*/ 3 h 10156"/>
                <a:gd name="connsiteX1" fmla="*/ 5351 w 10000"/>
                <a:gd name="connsiteY1" fmla="*/ 0 h 10156"/>
                <a:gd name="connsiteX2" fmla="*/ 5365 w 10000"/>
                <a:gd name="connsiteY2" fmla="*/ 10156 h 10156"/>
                <a:gd name="connsiteX3" fmla="*/ 10000 w 10000"/>
                <a:gd name="connsiteY3" fmla="*/ 9777 h 10156"/>
              </a:gdLst>
              <a:ahLst/>
              <a:cxnLst>
                <a:cxn ang="0">
                  <a:pos x="connsiteX0" y="connsiteY0"/>
                </a:cxn>
                <a:cxn ang="0">
                  <a:pos x="connsiteX1" y="connsiteY1"/>
                </a:cxn>
                <a:cxn ang="0">
                  <a:pos x="connsiteX2" y="connsiteY2"/>
                </a:cxn>
                <a:cxn ang="0">
                  <a:pos x="connsiteX3" y="connsiteY3"/>
                </a:cxn>
              </a:cxnLst>
              <a:rect l="l" t="t" r="r" b="b"/>
              <a:pathLst>
                <a:path w="10000" h="10156">
                  <a:moveTo>
                    <a:pt x="0" y="3"/>
                  </a:moveTo>
                  <a:lnTo>
                    <a:pt x="5351" y="0"/>
                  </a:lnTo>
                  <a:cubicBezTo>
                    <a:pt x="5359" y="3359"/>
                    <a:pt x="5357" y="6797"/>
                    <a:pt x="5365" y="10156"/>
                  </a:cubicBezTo>
                  <a:lnTo>
                    <a:pt x="10000" y="9777"/>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8" name="Slide Number Placeholder 4">
            <a:extLst>
              <a:ext uri="{FF2B5EF4-FFF2-40B4-BE49-F238E27FC236}">
                <a16:creationId xmlns:a16="http://schemas.microsoft.com/office/drawing/2014/main" id="{804CF0B2-B0FB-2D4A-9DE1-13100592031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16</a:t>
            </a:fld>
            <a:endParaRPr lang="en-US" dirty="0"/>
          </a:p>
        </p:txBody>
      </p:sp>
      <p:sp>
        <p:nvSpPr>
          <p:cNvPr id="5" name="TextBox 4">
            <a:extLst>
              <a:ext uri="{FF2B5EF4-FFF2-40B4-BE49-F238E27FC236}">
                <a16:creationId xmlns:a16="http://schemas.microsoft.com/office/drawing/2014/main" id="{6621D3C8-551A-7D57-F4F4-D81B5A500084}"/>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616870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771940" y="1405975"/>
            <a:ext cx="6477000" cy="5100842"/>
          </a:xfrm>
        </p:spPr>
        <p:txBody>
          <a:bodyPr>
            <a:normAutofit/>
          </a:bodyPr>
          <a:lstStyle/>
          <a:p>
            <a:pPr indent="-287338">
              <a:buFont typeface="Wingdings" charset="2"/>
              <a:buChar char="§"/>
              <a:defRPr/>
            </a:pPr>
            <a:r>
              <a:rPr lang="en-US" sz="3200" dirty="0"/>
              <a:t>Crossbar, Clos networks, other interconnection nets initially developed to connect processors in multiprocessor</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3"/>
            <a:ext cx="10515600" cy="894622"/>
          </a:xfrm>
        </p:spPr>
        <p:txBody>
          <a:bodyPr>
            <a:normAutofit/>
          </a:bodyPr>
          <a:lstStyle/>
          <a:p>
            <a:r>
              <a:rPr lang="en-US" sz="4800" dirty="0"/>
              <a:t>Switching via interconnection network</a:t>
            </a:r>
          </a:p>
        </p:txBody>
      </p:sp>
      <p:grpSp>
        <p:nvGrpSpPr>
          <p:cNvPr id="58" name="Group 57">
            <a:extLst>
              <a:ext uri="{FF2B5EF4-FFF2-40B4-BE49-F238E27FC236}">
                <a16:creationId xmlns:a16="http://schemas.microsoft.com/office/drawing/2014/main" id="{73BC25E0-E8D5-F049-83E9-F0682565AF56}"/>
              </a:ext>
            </a:extLst>
          </p:cNvPr>
          <p:cNvGrpSpPr/>
          <p:nvPr/>
        </p:nvGrpSpPr>
        <p:grpSpPr>
          <a:xfrm>
            <a:off x="8083826" y="1590262"/>
            <a:ext cx="2319130" cy="1855304"/>
            <a:chOff x="7417077" y="4485654"/>
            <a:chExt cx="2112963" cy="2066925"/>
          </a:xfrm>
        </p:grpSpPr>
        <p:grpSp>
          <p:nvGrpSpPr>
            <p:cNvPr id="60" name="Group 118">
              <a:extLst>
                <a:ext uri="{FF2B5EF4-FFF2-40B4-BE49-F238E27FC236}">
                  <a16:creationId xmlns:a16="http://schemas.microsoft.com/office/drawing/2014/main" id="{BDFB8215-3D56-2D42-B36A-269A0DF68C1A}"/>
                </a:ext>
              </a:extLst>
            </p:cNvPr>
            <p:cNvGrpSpPr>
              <a:grpSpLocks/>
            </p:cNvGrpSpPr>
            <p:nvPr/>
          </p:nvGrpSpPr>
          <p:grpSpPr bwMode="auto">
            <a:xfrm>
              <a:off x="7469465" y="4485654"/>
              <a:ext cx="890587" cy="215900"/>
              <a:chOff x="876" y="2800"/>
              <a:chExt cx="642" cy="175"/>
            </a:xfrm>
          </p:grpSpPr>
          <p:sp>
            <p:nvSpPr>
              <p:cNvPr id="109" name="Rectangle 119">
                <a:extLst>
                  <a:ext uri="{FF2B5EF4-FFF2-40B4-BE49-F238E27FC236}">
                    <a16:creationId xmlns:a16="http://schemas.microsoft.com/office/drawing/2014/main" id="{EF4B7892-A69C-B64C-8510-14C1B274D0CF}"/>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Rectangle 120">
                <a:extLst>
                  <a:ext uri="{FF2B5EF4-FFF2-40B4-BE49-F238E27FC236}">
                    <a16:creationId xmlns:a16="http://schemas.microsoft.com/office/drawing/2014/main" id="{FE2EA6C0-E7DC-1842-B380-66BD448F4B1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Rectangle 121">
                <a:extLst>
                  <a:ext uri="{FF2B5EF4-FFF2-40B4-BE49-F238E27FC236}">
                    <a16:creationId xmlns:a16="http://schemas.microsoft.com/office/drawing/2014/main" id="{7E0CFCBF-4656-A846-BB21-6FD14CE46A43}"/>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Rectangle 122">
                <a:extLst>
                  <a:ext uri="{FF2B5EF4-FFF2-40B4-BE49-F238E27FC236}">
                    <a16:creationId xmlns:a16="http://schemas.microsoft.com/office/drawing/2014/main" id="{92F45F15-8114-484B-BB16-CBD68760ADAC}"/>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123">
                <a:extLst>
                  <a:ext uri="{FF2B5EF4-FFF2-40B4-BE49-F238E27FC236}">
                    <a16:creationId xmlns:a16="http://schemas.microsoft.com/office/drawing/2014/main" id="{2D95AFB2-02C8-3D4A-87D0-AE121B456CCA}"/>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1" name="Group 124">
              <a:extLst>
                <a:ext uri="{FF2B5EF4-FFF2-40B4-BE49-F238E27FC236}">
                  <a16:creationId xmlns:a16="http://schemas.microsoft.com/office/drawing/2014/main" id="{93E2D3F6-A7EF-6542-84C8-21B44C9CEED2}"/>
                </a:ext>
              </a:extLst>
            </p:cNvPr>
            <p:cNvGrpSpPr>
              <a:grpSpLocks/>
            </p:cNvGrpSpPr>
            <p:nvPr/>
          </p:nvGrpSpPr>
          <p:grpSpPr bwMode="auto">
            <a:xfrm>
              <a:off x="7445652" y="4880941"/>
              <a:ext cx="890588" cy="215900"/>
              <a:chOff x="876" y="2800"/>
              <a:chExt cx="642" cy="175"/>
            </a:xfrm>
          </p:grpSpPr>
          <p:sp>
            <p:nvSpPr>
              <p:cNvPr id="104" name="Rectangle 125">
                <a:extLst>
                  <a:ext uri="{FF2B5EF4-FFF2-40B4-BE49-F238E27FC236}">
                    <a16:creationId xmlns:a16="http://schemas.microsoft.com/office/drawing/2014/main" id="{41418EC7-91D0-5544-BCA0-2A1CC3DFC9AC}"/>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126">
                <a:extLst>
                  <a:ext uri="{FF2B5EF4-FFF2-40B4-BE49-F238E27FC236}">
                    <a16:creationId xmlns:a16="http://schemas.microsoft.com/office/drawing/2014/main" id="{D8E3B2A9-3D82-AD48-A93B-71583BCE3A5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6" name="Rectangle 127">
                <a:extLst>
                  <a:ext uri="{FF2B5EF4-FFF2-40B4-BE49-F238E27FC236}">
                    <a16:creationId xmlns:a16="http://schemas.microsoft.com/office/drawing/2014/main" id="{C0867EE3-2BC5-874A-814C-A4B0DAF9545B}"/>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 name="Rectangle 128">
                <a:extLst>
                  <a:ext uri="{FF2B5EF4-FFF2-40B4-BE49-F238E27FC236}">
                    <a16:creationId xmlns:a16="http://schemas.microsoft.com/office/drawing/2014/main" id="{75944114-E888-5043-A7C2-56BC12040CC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129">
                <a:extLst>
                  <a:ext uri="{FF2B5EF4-FFF2-40B4-BE49-F238E27FC236}">
                    <a16:creationId xmlns:a16="http://schemas.microsoft.com/office/drawing/2014/main" id="{26320DB4-394D-0A43-A8A6-C99E5CC0BF82}"/>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2" name="Group 130">
              <a:extLst>
                <a:ext uri="{FF2B5EF4-FFF2-40B4-BE49-F238E27FC236}">
                  <a16:creationId xmlns:a16="http://schemas.microsoft.com/office/drawing/2014/main" id="{DD7E937A-F922-3B49-B727-489978FC6398}"/>
                </a:ext>
              </a:extLst>
            </p:cNvPr>
            <p:cNvGrpSpPr>
              <a:grpSpLocks/>
            </p:cNvGrpSpPr>
            <p:nvPr/>
          </p:nvGrpSpPr>
          <p:grpSpPr bwMode="auto">
            <a:xfrm>
              <a:off x="7440890" y="5307979"/>
              <a:ext cx="890587" cy="215900"/>
              <a:chOff x="876" y="2800"/>
              <a:chExt cx="642" cy="175"/>
            </a:xfrm>
          </p:grpSpPr>
          <p:sp>
            <p:nvSpPr>
              <p:cNvPr id="99" name="Rectangle 131">
                <a:extLst>
                  <a:ext uri="{FF2B5EF4-FFF2-40B4-BE49-F238E27FC236}">
                    <a16:creationId xmlns:a16="http://schemas.microsoft.com/office/drawing/2014/main" id="{A0A7DC16-AAF0-0543-B181-2D0657967547}"/>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Rectangle 132">
                <a:extLst>
                  <a:ext uri="{FF2B5EF4-FFF2-40B4-BE49-F238E27FC236}">
                    <a16:creationId xmlns:a16="http://schemas.microsoft.com/office/drawing/2014/main" id="{4888429E-949E-5C46-B8C3-47C65F62A48B}"/>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133">
                <a:extLst>
                  <a:ext uri="{FF2B5EF4-FFF2-40B4-BE49-F238E27FC236}">
                    <a16:creationId xmlns:a16="http://schemas.microsoft.com/office/drawing/2014/main" id="{B17D677C-7F64-6F43-82D8-FCC88D2C0E2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 name="Rectangle 134">
                <a:extLst>
                  <a:ext uri="{FF2B5EF4-FFF2-40B4-BE49-F238E27FC236}">
                    <a16:creationId xmlns:a16="http://schemas.microsoft.com/office/drawing/2014/main" id="{E19D732E-85B6-E34A-9661-7644732E757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Line 135">
                <a:extLst>
                  <a:ext uri="{FF2B5EF4-FFF2-40B4-BE49-F238E27FC236}">
                    <a16:creationId xmlns:a16="http://schemas.microsoft.com/office/drawing/2014/main" id="{9E926801-1D95-B942-965D-EC34909B22F0}"/>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3" name="Group 154">
              <a:extLst>
                <a:ext uri="{FF2B5EF4-FFF2-40B4-BE49-F238E27FC236}">
                  <a16:creationId xmlns:a16="http://schemas.microsoft.com/office/drawing/2014/main" id="{5D801805-22E9-3342-9E61-4013BDBDBF00}"/>
                </a:ext>
              </a:extLst>
            </p:cNvPr>
            <p:cNvGrpSpPr>
              <a:grpSpLocks/>
            </p:cNvGrpSpPr>
            <p:nvPr/>
          </p:nvGrpSpPr>
          <p:grpSpPr bwMode="auto">
            <a:xfrm rot="5400000">
              <a:off x="8564840" y="5504829"/>
              <a:ext cx="895350" cy="1035050"/>
              <a:chOff x="2954" y="2776"/>
              <a:chExt cx="564" cy="652"/>
            </a:xfrm>
          </p:grpSpPr>
          <p:grpSp>
            <p:nvGrpSpPr>
              <p:cNvPr id="81" name="Group 136">
                <a:extLst>
                  <a:ext uri="{FF2B5EF4-FFF2-40B4-BE49-F238E27FC236}">
                    <a16:creationId xmlns:a16="http://schemas.microsoft.com/office/drawing/2014/main" id="{DC4ACDF3-3A37-974C-9F24-96752CB4F955}"/>
                  </a:ext>
                </a:extLst>
              </p:cNvPr>
              <p:cNvGrpSpPr>
                <a:grpSpLocks/>
              </p:cNvGrpSpPr>
              <p:nvPr/>
            </p:nvGrpSpPr>
            <p:grpSpPr bwMode="auto">
              <a:xfrm>
                <a:off x="2954" y="2776"/>
                <a:ext cx="561" cy="136"/>
                <a:chOff x="455" y="3463"/>
                <a:chExt cx="561" cy="136"/>
              </a:xfrm>
            </p:grpSpPr>
            <p:sp>
              <p:nvSpPr>
                <p:cNvPr id="94" name="Rectangle 137">
                  <a:extLst>
                    <a:ext uri="{FF2B5EF4-FFF2-40B4-BE49-F238E27FC236}">
                      <a16:creationId xmlns:a16="http://schemas.microsoft.com/office/drawing/2014/main" id="{5140BCA1-AB6C-7246-9D38-40A1E491AA5C}"/>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Rectangle 138">
                  <a:extLst>
                    <a:ext uri="{FF2B5EF4-FFF2-40B4-BE49-F238E27FC236}">
                      <a16:creationId xmlns:a16="http://schemas.microsoft.com/office/drawing/2014/main" id="{C37AD059-391A-BD44-8F54-18B650B064F0}"/>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Rectangle 139">
                  <a:extLst>
                    <a:ext uri="{FF2B5EF4-FFF2-40B4-BE49-F238E27FC236}">
                      <a16:creationId xmlns:a16="http://schemas.microsoft.com/office/drawing/2014/main" id="{EE27F0FF-5EF9-D843-929A-3953523A9F44}"/>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Rectangle 140">
                  <a:extLst>
                    <a:ext uri="{FF2B5EF4-FFF2-40B4-BE49-F238E27FC236}">
                      <a16:creationId xmlns:a16="http://schemas.microsoft.com/office/drawing/2014/main" id="{09C2F96D-9977-7F48-B003-05EE8C4173AB}"/>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141">
                  <a:extLst>
                    <a:ext uri="{FF2B5EF4-FFF2-40B4-BE49-F238E27FC236}">
                      <a16:creationId xmlns:a16="http://schemas.microsoft.com/office/drawing/2014/main" id="{B0A2C267-A8F8-5343-BBA6-24283D0BE14D}"/>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2" name="Group 142">
                <a:extLst>
                  <a:ext uri="{FF2B5EF4-FFF2-40B4-BE49-F238E27FC236}">
                    <a16:creationId xmlns:a16="http://schemas.microsoft.com/office/drawing/2014/main" id="{73020812-FECA-6246-AAD6-7B05930AC00E}"/>
                  </a:ext>
                </a:extLst>
              </p:cNvPr>
              <p:cNvGrpSpPr>
                <a:grpSpLocks/>
              </p:cNvGrpSpPr>
              <p:nvPr/>
            </p:nvGrpSpPr>
            <p:grpSpPr bwMode="auto">
              <a:xfrm>
                <a:off x="2957" y="3023"/>
                <a:ext cx="561" cy="136"/>
                <a:chOff x="455" y="3463"/>
                <a:chExt cx="561" cy="136"/>
              </a:xfrm>
            </p:grpSpPr>
            <p:sp>
              <p:nvSpPr>
                <p:cNvPr id="89" name="Rectangle 143">
                  <a:extLst>
                    <a:ext uri="{FF2B5EF4-FFF2-40B4-BE49-F238E27FC236}">
                      <a16:creationId xmlns:a16="http://schemas.microsoft.com/office/drawing/2014/main" id="{D6FCD1B7-B959-994C-B29E-A9A5B76E36B9}"/>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0" name="Rectangle 144">
                  <a:extLst>
                    <a:ext uri="{FF2B5EF4-FFF2-40B4-BE49-F238E27FC236}">
                      <a16:creationId xmlns:a16="http://schemas.microsoft.com/office/drawing/2014/main" id="{593F7969-8E89-2D47-BDE5-5210EAEE609D}"/>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Rectangle 145">
                  <a:extLst>
                    <a:ext uri="{FF2B5EF4-FFF2-40B4-BE49-F238E27FC236}">
                      <a16:creationId xmlns:a16="http://schemas.microsoft.com/office/drawing/2014/main" id="{C1482B84-B84B-7E4B-AF00-6AA2344929CA}"/>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46">
                  <a:extLst>
                    <a:ext uri="{FF2B5EF4-FFF2-40B4-BE49-F238E27FC236}">
                      <a16:creationId xmlns:a16="http://schemas.microsoft.com/office/drawing/2014/main" id="{73FD5F69-21CF-0346-B2CA-EDA9FF6EFD6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3" name="Line 147">
                  <a:extLst>
                    <a:ext uri="{FF2B5EF4-FFF2-40B4-BE49-F238E27FC236}">
                      <a16:creationId xmlns:a16="http://schemas.microsoft.com/office/drawing/2014/main" id="{31A2A149-6C13-3640-A322-7E1A5ED0BD0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3" name="Group 148">
                <a:extLst>
                  <a:ext uri="{FF2B5EF4-FFF2-40B4-BE49-F238E27FC236}">
                    <a16:creationId xmlns:a16="http://schemas.microsoft.com/office/drawing/2014/main" id="{6C1D3A5F-381C-864A-88EB-B040498493AD}"/>
                  </a:ext>
                </a:extLst>
              </p:cNvPr>
              <p:cNvGrpSpPr>
                <a:grpSpLocks/>
              </p:cNvGrpSpPr>
              <p:nvPr/>
            </p:nvGrpSpPr>
            <p:grpSpPr bwMode="auto">
              <a:xfrm>
                <a:off x="2954" y="3292"/>
                <a:ext cx="561" cy="136"/>
                <a:chOff x="455" y="3463"/>
                <a:chExt cx="561" cy="136"/>
              </a:xfrm>
            </p:grpSpPr>
            <p:sp>
              <p:nvSpPr>
                <p:cNvPr id="84" name="Rectangle 149">
                  <a:extLst>
                    <a:ext uri="{FF2B5EF4-FFF2-40B4-BE49-F238E27FC236}">
                      <a16:creationId xmlns:a16="http://schemas.microsoft.com/office/drawing/2014/main" id="{14AD2249-2359-6A4A-A176-4000523777BF}"/>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 name="Rectangle 150">
                  <a:extLst>
                    <a:ext uri="{FF2B5EF4-FFF2-40B4-BE49-F238E27FC236}">
                      <a16:creationId xmlns:a16="http://schemas.microsoft.com/office/drawing/2014/main" id="{04B515EF-281D-F94C-AED4-8ED9BEAE757A}"/>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Rectangle 151">
                  <a:extLst>
                    <a:ext uri="{FF2B5EF4-FFF2-40B4-BE49-F238E27FC236}">
                      <a16:creationId xmlns:a16="http://schemas.microsoft.com/office/drawing/2014/main" id="{C272AC2F-2576-1447-A246-09AEE63AFD63}"/>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 name="Rectangle 152">
                  <a:extLst>
                    <a:ext uri="{FF2B5EF4-FFF2-40B4-BE49-F238E27FC236}">
                      <a16:creationId xmlns:a16="http://schemas.microsoft.com/office/drawing/2014/main" id="{7806C0E0-4DAD-EB43-94FA-6C7BFC6D433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 name="Line 153">
                  <a:extLst>
                    <a:ext uri="{FF2B5EF4-FFF2-40B4-BE49-F238E27FC236}">
                      <a16:creationId xmlns:a16="http://schemas.microsoft.com/office/drawing/2014/main" id="{3BF9883C-66A0-5947-BC28-BF02D827A954}"/>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64" name="Line 155">
              <a:extLst>
                <a:ext uri="{FF2B5EF4-FFF2-40B4-BE49-F238E27FC236}">
                  <a16:creationId xmlns:a16="http://schemas.microsoft.com/office/drawing/2014/main" id="{A0B12453-ABAF-784E-9587-2EDADB3CEE4B}"/>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156">
              <a:extLst>
                <a:ext uri="{FF2B5EF4-FFF2-40B4-BE49-F238E27FC236}">
                  <a16:creationId xmlns:a16="http://schemas.microsoft.com/office/drawing/2014/main" id="{3BA7B7A3-5901-8B41-AF4B-8AD856BE213F}"/>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157">
              <a:extLst>
                <a:ext uri="{FF2B5EF4-FFF2-40B4-BE49-F238E27FC236}">
                  <a16:creationId xmlns:a16="http://schemas.microsoft.com/office/drawing/2014/main" id="{F69E1FCD-BBAA-9E43-BED9-EE235364E4F2}"/>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158">
              <a:extLst>
                <a:ext uri="{FF2B5EF4-FFF2-40B4-BE49-F238E27FC236}">
                  <a16:creationId xmlns:a16="http://schemas.microsoft.com/office/drawing/2014/main" id="{4DEB4277-4967-454A-9807-61DFB43FB239}"/>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Line 159">
              <a:extLst>
                <a:ext uri="{FF2B5EF4-FFF2-40B4-BE49-F238E27FC236}">
                  <a16:creationId xmlns:a16="http://schemas.microsoft.com/office/drawing/2014/main" id="{32ED3CA0-6B4A-9940-A7FF-2B4B1FD49405}"/>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9" name="Line 160">
              <a:extLst>
                <a:ext uri="{FF2B5EF4-FFF2-40B4-BE49-F238E27FC236}">
                  <a16:creationId xmlns:a16="http://schemas.microsoft.com/office/drawing/2014/main" id="{D6336297-B3DB-A64E-8187-6A52BB96D572}"/>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0" name="Oval 161">
              <a:extLst>
                <a:ext uri="{FF2B5EF4-FFF2-40B4-BE49-F238E27FC236}">
                  <a16:creationId xmlns:a16="http://schemas.microsoft.com/office/drawing/2014/main" id="{14FD0237-6962-7D4D-A26A-99F549DF7C9D}"/>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1" name="Oval 162">
              <a:extLst>
                <a:ext uri="{FF2B5EF4-FFF2-40B4-BE49-F238E27FC236}">
                  <a16:creationId xmlns:a16="http://schemas.microsoft.com/office/drawing/2014/main" id="{2384493A-323F-B14C-9F98-CA62184022FA}"/>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2" name="Oval 163">
              <a:extLst>
                <a:ext uri="{FF2B5EF4-FFF2-40B4-BE49-F238E27FC236}">
                  <a16:creationId xmlns:a16="http://schemas.microsoft.com/office/drawing/2014/main" id="{32E7692D-5C12-B442-80FF-C7B249514970}"/>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Oval 164">
              <a:extLst>
                <a:ext uri="{FF2B5EF4-FFF2-40B4-BE49-F238E27FC236}">
                  <a16:creationId xmlns:a16="http://schemas.microsoft.com/office/drawing/2014/main" id="{0DDA2FFE-E5BA-0C4F-8A0B-F1CA4A5E388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Oval 165">
              <a:extLst>
                <a:ext uri="{FF2B5EF4-FFF2-40B4-BE49-F238E27FC236}">
                  <a16:creationId xmlns:a16="http://schemas.microsoft.com/office/drawing/2014/main" id="{9CF681B8-BF04-5441-BEE3-A16AEEDE8CC8}"/>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Oval 166">
              <a:extLst>
                <a:ext uri="{FF2B5EF4-FFF2-40B4-BE49-F238E27FC236}">
                  <a16:creationId xmlns:a16="http://schemas.microsoft.com/office/drawing/2014/main" id="{F756BE03-9919-5149-B8C1-27AA8537629D}"/>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6" name="Oval 167">
              <a:extLst>
                <a:ext uri="{FF2B5EF4-FFF2-40B4-BE49-F238E27FC236}">
                  <a16:creationId xmlns:a16="http://schemas.microsoft.com/office/drawing/2014/main" id="{ACBB363A-E96A-164C-982D-673D5C98F32A}"/>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7" name="Oval 168">
              <a:extLst>
                <a:ext uri="{FF2B5EF4-FFF2-40B4-BE49-F238E27FC236}">
                  <a16:creationId xmlns:a16="http://schemas.microsoft.com/office/drawing/2014/main" id="{6B3D6E0C-831F-1C4C-A193-5B2FD8811328}"/>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Oval 169">
              <a:extLst>
                <a:ext uri="{FF2B5EF4-FFF2-40B4-BE49-F238E27FC236}">
                  <a16:creationId xmlns:a16="http://schemas.microsoft.com/office/drawing/2014/main" id="{9A7D3398-0377-0B4F-823A-F463BA7F4884}"/>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0" name="Freeform 173">
              <a:extLst>
                <a:ext uri="{FF2B5EF4-FFF2-40B4-BE49-F238E27FC236}">
                  <a16:creationId xmlns:a16="http://schemas.microsoft.com/office/drawing/2014/main" id="{030444B6-CE0A-BD47-AC76-37A98FE88F2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9D4BCC10-D7E9-614B-926D-56BBE41D093E}"/>
              </a:ext>
            </a:extLst>
          </p:cNvPr>
          <p:cNvGrpSpPr/>
          <p:nvPr/>
        </p:nvGrpSpPr>
        <p:grpSpPr>
          <a:xfrm>
            <a:off x="8097079" y="4019964"/>
            <a:ext cx="3244414" cy="2535302"/>
            <a:chOff x="8097079" y="4019964"/>
            <a:chExt cx="3244414" cy="2535302"/>
          </a:xfrm>
        </p:grpSpPr>
        <p:grpSp>
          <p:nvGrpSpPr>
            <p:cNvPr id="239" name="Group 238">
              <a:extLst>
                <a:ext uri="{FF2B5EF4-FFF2-40B4-BE49-F238E27FC236}">
                  <a16:creationId xmlns:a16="http://schemas.microsoft.com/office/drawing/2014/main" id="{F8CD2492-ABC8-0B42-8CF0-E5637A87FB48}"/>
                </a:ext>
              </a:extLst>
            </p:cNvPr>
            <p:cNvGrpSpPr/>
            <p:nvPr/>
          </p:nvGrpSpPr>
          <p:grpSpPr>
            <a:xfrm>
              <a:off x="8169965" y="4019964"/>
              <a:ext cx="2682875" cy="1949450"/>
              <a:chOff x="7772400" y="4086225"/>
              <a:chExt cx="2682875" cy="1949450"/>
            </a:xfrm>
          </p:grpSpPr>
          <p:sp>
            <p:nvSpPr>
              <p:cNvPr id="223" name="Freeform 222">
                <a:extLst>
                  <a:ext uri="{FF2B5EF4-FFF2-40B4-BE49-F238E27FC236}">
                    <a16:creationId xmlns:a16="http://schemas.microsoft.com/office/drawing/2014/main" id="{6D34F9C0-29A9-D84A-A418-F4116A1040B0}"/>
                  </a:ext>
                </a:extLst>
              </p:cNvPr>
              <p:cNvSpPr/>
              <p:nvPr/>
            </p:nvSpPr>
            <p:spPr>
              <a:xfrm>
                <a:off x="7778750" y="4194175"/>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00F4ED56-6913-1F47-AFAA-EA8139FE3A6A}"/>
                  </a:ext>
                </a:extLst>
              </p:cNvPr>
              <p:cNvSpPr/>
              <p:nvPr/>
            </p:nvSpPr>
            <p:spPr>
              <a:xfrm flipV="1">
                <a:off x="7775575" y="5454650"/>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5" name="Freeform 224">
                <a:extLst>
                  <a:ext uri="{FF2B5EF4-FFF2-40B4-BE49-F238E27FC236}">
                    <a16:creationId xmlns:a16="http://schemas.microsoft.com/office/drawing/2014/main" id="{D040CEC2-BCD9-CC4A-9B8C-BA4CBF9256D1}"/>
                  </a:ext>
                </a:extLst>
              </p:cNvPr>
              <p:cNvSpPr/>
              <p:nvPr/>
            </p:nvSpPr>
            <p:spPr>
              <a:xfrm>
                <a:off x="7781925" y="4699000"/>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6" name="Freeform 225">
                <a:extLst>
                  <a:ext uri="{FF2B5EF4-FFF2-40B4-BE49-F238E27FC236}">
                    <a16:creationId xmlns:a16="http://schemas.microsoft.com/office/drawing/2014/main" id="{1A2CDA45-208E-9946-A2AD-822647EFEDFA}"/>
                  </a:ext>
                </a:extLst>
              </p:cNvPr>
              <p:cNvSpPr/>
              <p:nvPr/>
            </p:nvSpPr>
            <p:spPr>
              <a:xfrm flipV="1">
                <a:off x="7772400" y="5381625"/>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FE54A13B-3416-FF4A-B70D-7C6B5BAF587B}"/>
                  </a:ext>
                </a:extLst>
              </p:cNvPr>
              <p:cNvSpPr/>
              <p:nvPr/>
            </p:nvSpPr>
            <p:spPr>
              <a:xfrm>
                <a:off x="7781925" y="48323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Freeform 227">
                <a:extLst>
                  <a:ext uri="{FF2B5EF4-FFF2-40B4-BE49-F238E27FC236}">
                    <a16:creationId xmlns:a16="http://schemas.microsoft.com/office/drawing/2014/main" id="{422C6A4B-723B-9F4A-9C0E-546001CFE567}"/>
                  </a:ext>
                </a:extLst>
              </p:cNvPr>
              <p:cNvSpPr/>
              <p:nvPr/>
            </p:nvSpPr>
            <p:spPr>
              <a:xfrm flipV="1">
                <a:off x="7772400" y="48704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Freeform 228">
                <a:extLst>
                  <a:ext uri="{FF2B5EF4-FFF2-40B4-BE49-F238E27FC236}">
                    <a16:creationId xmlns:a16="http://schemas.microsoft.com/office/drawing/2014/main" id="{9E0AF2C1-2620-9E44-97FC-19E9F839C492}"/>
                  </a:ext>
                </a:extLst>
              </p:cNvPr>
              <p:cNvSpPr/>
              <p:nvPr/>
            </p:nvSpPr>
            <p:spPr>
              <a:xfrm>
                <a:off x="7778750" y="4911725"/>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88B69035-8F28-C644-A38A-B94888D6C889}"/>
                  </a:ext>
                </a:extLst>
              </p:cNvPr>
              <p:cNvSpPr/>
              <p:nvPr/>
            </p:nvSpPr>
            <p:spPr>
              <a:xfrm flipV="1">
                <a:off x="7772400" y="4362450"/>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230">
                <a:extLst>
                  <a:ext uri="{FF2B5EF4-FFF2-40B4-BE49-F238E27FC236}">
                    <a16:creationId xmlns:a16="http://schemas.microsoft.com/office/drawing/2014/main" id="{96950FD3-B7F2-234A-A4D7-176DF00FF8F2}"/>
                  </a:ext>
                </a:extLst>
              </p:cNvPr>
              <p:cNvSpPr/>
              <p:nvPr/>
            </p:nvSpPr>
            <p:spPr>
              <a:xfrm>
                <a:off x="7896225" y="46069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Rectangle 231">
                <a:extLst>
                  <a:ext uri="{FF2B5EF4-FFF2-40B4-BE49-F238E27FC236}">
                    <a16:creationId xmlns:a16="http://schemas.microsoft.com/office/drawing/2014/main" id="{668109C4-4800-6341-9708-CD02EDA64090}"/>
                  </a:ext>
                </a:extLst>
              </p:cNvPr>
              <p:cNvSpPr/>
              <p:nvPr/>
            </p:nvSpPr>
            <p:spPr>
              <a:xfrm>
                <a:off x="789305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3" name="Rectangle 232">
                <a:extLst>
                  <a:ext uri="{FF2B5EF4-FFF2-40B4-BE49-F238E27FC236}">
                    <a16:creationId xmlns:a16="http://schemas.microsoft.com/office/drawing/2014/main" id="{87252927-5ABB-4143-A0CF-8F27601B552F}"/>
                  </a:ext>
                </a:extLst>
              </p:cNvPr>
              <p:cNvSpPr/>
              <p:nvPr/>
            </p:nvSpPr>
            <p:spPr>
              <a:xfrm>
                <a:off x="8921750" y="40862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4" name="Rectangle 233">
                <a:extLst>
                  <a:ext uri="{FF2B5EF4-FFF2-40B4-BE49-F238E27FC236}">
                    <a16:creationId xmlns:a16="http://schemas.microsoft.com/office/drawing/2014/main" id="{6F93DF06-F167-394B-81B1-7291F4CA8475}"/>
                  </a:ext>
                </a:extLst>
              </p:cNvPr>
              <p:cNvSpPr/>
              <p:nvPr/>
            </p:nvSpPr>
            <p:spPr>
              <a:xfrm>
                <a:off x="8912225"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5" name="Rectangle 234">
                <a:extLst>
                  <a:ext uri="{FF2B5EF4-FFF2-40B4-BE49-F238E27FC236}">
                    <a16:creationId xmlns:a16="http://schemas.microsoft.com/office/drawing/2014/main" id="{EF079388-6C88-6547-87EC-8A1B75261342}"/>
                  </a:ext>
                </a:extLst>
              </p:cNvPr>
              <p:cNvSpPr/>
              <p:nvPr/>
            </p:nvSpPr>
            <p:spPr>
              <a:xfrm>
                <a:off x="8915400" y="5143500"/>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6" name="Rectangle 235">
                <a:extLst>
                  <a:ext uri="{FF2B5EF4-FFF2-40B4-BE49-F238E27FC236}">
                    <a16:creationId xmlns:a16="http://schemas.microsoft.com/office/drawing/2014/main" id="{7D123F75-983B-C64D-8690-6077B5C786EC}"/>
                  </a:ext>
                </a:extLst>
              </p:cNvPr>
              <p:cNvSpPr/>
              <p:nvPr/>
            </p:nvSpPr>
            <p:spPr>
              <a:xfrm>
                <a:off x="8921750" y="56546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7" name="Rectangle 236">
                <a:extLst>
                  <a:ext uri="{FF2B5EF4-FFF2-40B4-BE49-F238E27FC236}">
                    <a16:creationId xmlns:a16="http://schemas.microsoft.com/office/drawing/2014/main" id="{7494C5C3-47A7-E742-A563-34C9D94740D8}"/>
                  </a:ext>
                </a:extLst>
              </p:cNvPr>
              <p:cNvSpPr/>
              <p:nvPr/>
            </p:nvSpPr>
            <p:spPr>
              <a:xfrm>
                <a:off x="994410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Rectangle 237">
                <a:extLst>
                  <a:ext uri="{FF2B5EF4-FFF2-40B4-BE49-F238E27FC236}">
                    <a16:creationId xmlns:a16="http://schemas.microsoft.com/office/drawing/2014/main" id="{00C425D8-A431-8042-B3F0-55970A83C656}"/>
                  </a:ext>
                </a:extLst>
              </p:cNvPr>
              <p:cNvSpPr/>
              <p:nvPr/>
            </p:nvSpPr>
            <p:spPr>
              <a:xfrm>
                <a:off x="9944100"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40" name="TextBox 239">
              <a:extLst>
                <a:ext uri="{FF2B5EF4-FFF2-40B4-BE49-F238E27FC236}">
                  <a16:creationId xmlns:a16="http://schemas.microsoft.com/office/drawing/2014/main" id="{3D9B9457-EBBB-0C43-82B6-87717EDBAAEA}"/>
                </a:ext>
              </a:extLst>
            </p:cNvPr>
            <p:cNvSpPr txBox="1"/>
            <p:nvPr/>
          </p:nvSpPr>
          <p:spPr>
            <a:xfrm>
              <a:off x="8097079" y="5989983"/>
              <a:ext cx="3244414" cy="565283"/>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8x8 multistage switch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built from smaller-sized switches</a:t>
              </a:r>
            </a:p>
          </p:txBody>
        </p:sp>
      </p:grpSp>
      <p:sp>
        <p:nvSpPr>
          <p:cNvPr id="241" name="TextBox 240">
            <a:extLst>
              <a:ext uri="{FF2B5EF4-FFF2-40B4-BE49-F238E27FC236}">
                <a16:creationId xmlns:a16="http://schemas.microsoft.com/office/drawing/2014/main" id="{B2396B77-B6FA-2840-BC57-4DD04AF562BD}"/>
              </a:ext>
            </a:extLst>
          </p:cNvPr>
          <p:cNvSpPr txBox="1"/>
          <p:nvPr/>
        </p:nvSpPr>
        <p:spPr>
          <a:xfrm>
            <a:off x="9006580" y="3438940"/>
            <a:ext cx="1359155" cy="329834"/>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3x3 crossbar</a:t>
            </a:r>
          </a:p>
        </p:txBody>
      </p:sp>
      <p:sp>
        <p:nvSpPr>
          <p:cNvPr id="79" name="Content Placeholder 2">
            <a:extLst>
              <a:ext uri="{FF2B5EF4-FFF2-40B4-BE49-F238E27FC236}">
                <a16:creationId xmlns:a16="http://schemas.microsoft.com/office/drawing/2014/main" id="{F80CBFA4-4A18-914C-A713-E4A5E18F64DB}"/>
              </a:ext>
            </a:extLst>
          </p:cNvPr>
          <p:cNvSpPr txBox="1">
            <a:spLocks/>
          </p:cNvSpPr>
          <p:nvPr/>
        </p:nvSpPr>
        <p:spPr>
          <a:xfrm>
            <a:off x="788873" y="3242734"/>
            <a:ext cx="6477000" cy="109374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multistage switch: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nxn</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switch from multiple stages of smaller switches</a:t>
            </a:r>
          </a:p>
        </p:txBody>
      </p:sp>
      <p:sp>
        <p:nvSpPr>
          <p:cNvPr id="114" name="Content Placeholder 2">
            <a:extLst>
              <a:ext uri="{FF2B5EF4-FFF2-40B4-BE49-F238E27FC236}">
                <a16:creationId xmlns:a16="http://schemas.microsoft.com/office/drawing/2014/main" id="{C44BED26-0F25-A14C-A2DE-9DA48DF09A44}"/>
              </a:ext>
            </a:extLst>
          </p:cNvPr>
          <p:cNvSpPr txBox="1">
            <a:spLocks/>
          </p:cNvSpPr>
          <p:nvPr/>
        </p:nvSpPr>
        <p:spPr>
          <a:xfrm>
            <a:off x="775016" y="4281825"/>
            <a:ext cx="6477000" cy="21189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exploiting parallelism: </a:t>
            </a:r>
          </a:p>
          <a:p>
            <a:pPr marL="693738" marR="0" lvl="1" indent="-2873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fragment datagram into fixed length cells on entry</a:t>
            </a:r>
          </a:p>
          <a:p>
            <a:pPr marL="693738" marR="0" lvl="1" indent="-2873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switch cells through the fabric, reassemble datagram at exit</a:t>
            </a:r>
          </a:p>
        </p:txBody>
      </p:sp>
      <p:sp>
        <p:nvSpPr>
          <p:cNvPr id="134" name="TextBox 133">
            <a:extLst>
              <a:ext uri="{FF2B5EF4-FFF2-40B4-BE49-F238E27FC236}">
                <a16:creationId xmlns:a16="http://schemas.microsoft.com/office/drawing/2014/main" id="{2ACE683F-C3E3-E542-87F3-26A8CC51B32B}"/>
              </a:ext>
            </a:extLst>
          </p:cNvPr>
          <p:cNvSpPr txBox="1"/>
          <p:nvPr/>
        </p:nvSpPr>
        <p:spPr>
          <a:xfrm>
            <a:off x="9006580" y="3438940"/>
            <a:ext cx="1359155" cy="329834"/>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3x3 crossbar</a:t>
            </a:r>
          </a:p>
        </p:txBody>
      </p:sp>
      <p:sp>
        <p:nvSpPr>
          <p:cNvPr id="135" name="Rectangle 46">
            <a:extLst>
              <a:ext uri="{FF2B5EF4-FFF2-40B4-BE49-F238E27FC236}">
                <a16:creationId xmlns:a16="http://schemas.microsoft.com/office/drawing/2014/main" id="{CADDF9A1-F510-0A48-A5C8-B604DC721314}"/>
              </a:ext>
            </a:extLst>
          </p:cNvPr>
          <p:cNvSpPr>
            <a:spLocks noChangeArrowheads="1"/>
          </p:cNvSpPr>
          <p:nvPr/>
        </p:nvSpPr>
        <p:spPr bwMode="auto">
          <a:xfrm>
            <a:off x="7278457" y="4508938"/>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 name="Rectangle 46">
            <a:extLst>
              <a:ext uri="{FF2B5EF4-FFF2-40B4-BE49-F238E27FC236}">
                <a16:creationId xmlns:a16="http://schemas.microsoft.com/office/drawing/2014/main" id="{EF37199A-A67A-4242-ABE8-2B6C3B2BEA3E}"/>
              </a:ext>
            </a:extLst>
          </p:cNvPr>
          <p:cNvSpPr>
            <a:spLocks noChangeArrowheads="1"/>
          </p:cNvSpPr>
          <p:nvPr/>
        </p:nvSpPr>
        <p:spPr bwMode="auto">
          <a:xfrm>
            <a:off x="7571262" y="4508366"/>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Rectangle 46">
            <a:extLst>
              <a:ext uri="{FF2B5EF4-FFF2-40B4-BE49-F238E27FC236}">
                <a16:creationId xmlns:a16="http://schemas.microsoft.com/office/drawing/2014/main" id="{2A43E4D0-9761-694D-909E-DDC6673E3480}"/>
              </a:ext>
            </a:extLst>
          </p:cNvPr>
          <p:cNvSpPr>
            <a:spLocks noChangeArrowheads="1"/>
          </p:cNvSpPr>
          <p:nvPr/>
        </p:nvSpPr>
        <p:spPr bwMode="auto">
          <a:xfrm>
            <a:off x="7862810" y="4508366"/>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Slide Number Placeholder 4">
            <a:extLst>
              <a:ext uri="{FF2B5EF4-FFF2-40B4-BE49-F238E27FC236}">
                <a16:creationId xmlns:a16="http://schemas.microsoft.com/office/drawing/2014/main" id="{4F8C5248-5115-F748-B1EF-FF98DE1ECEF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17</a:t>
            </a:fld>
            <a:endParaRPr lang="en-US" dirty="0"/>
          </a:p>
        </p:txBody>
      </p:sp>
      <p:sp>
        <p:nvSpPr>
          <p:cNvPr id="5" name="TextBox 4">
            <a:extLst>
              <a:ext uri="{FF2B5EF4-FFF2-40B4-BE49-F238E27FC236}">
                <a16:creationId xmlns:a16="http://schemas.microsoft.com/office/drawing/2014/main" id="{BA6F04F2-2E6D-6F19-6563-04B43117B70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4044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dissolve">
                                      <p:cBhvr>
                                        <p:cTn id="7" dur="500"/>
                                        <p:tgtEl>
                                          <p:spTgt spid="79"/>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dissolve">
                                      <p:cBhvr>
                                        <p:cTn id="15" dur="500"/>
                                        <p:tgtEl>
                                          <p:spTgt spid="1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5"/>
                                        </p:tgtEl>
                                        <p:attrNameLst>
                                          <p:attrName>style.visibility</p:attrName>
                                        </p:attrNameLst>
                                      </p:cBhvr>
                                      <p:to>
                                        <p:strVal val="visible"/>
                                      </p:to>
                                    </p:set>
                                    <p:animEffect transition="in" filter="dissolve">
                                      <p:cBhvr>
                                        <p:cTn id="20" dur="500"/>
                                        <p:tgtEl>
                                          <p:spTgt spid="1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dissolve">
                                      <p:cBhvr>
                                        <p:cTn id="23" dur="500"/>
                                        <p:tgtEl>
                                          <p:spTgt spid="13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dissolve">
                                      <p:cBhvr>
                                        <p:cTn id="26" dur="500"/>
                                        <p:tgtEl>
                                          <p:spTgt spid="137"/>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8.33333E-7 3.7037E-6 L 0.06537 0.00023 L 0.0974 -0.06899 L 0.14805 -0.06899 C 0.15925 -0.0463 0.17018 -0.02385 0.18164 -0.00093 C 0.19596 -0.00186 0.28151 -0.00047 0.29662 -0.00116 " pathEditMode="relative" rAng="0" ptsTypes="AAAAAA">
                                      <p:cBhvr>
                                        <p:cTn id="30" dur="3000" fill="hold"/>
                                        <p:tgtEl>
                                          <p:spTgt spid="137"/>
                                        </p:tgtEl>
                                        <p:attrNameLst>
                                          <p:attrName>ppt_x</p:attrName>
                                          <p:attrName>ppt_y</p:attrName>
                                        </p:attrNameLst>
                                      </p:cBhvr>
                                      <p:rCtr x="14831" y="-3449"/>
                                    </p:animMotion>
                                  </p:childTnLst>
                                </p:cTn>
                              </p:par>
                              <p:par>
                                <p:cTn id="31" presetID="0" presetClass="path" presetSubtype="0" accel="50000" decel="50000" fill="hold" grpId="1" nodeType="withEffect">
                                  <p:stCondLst>
                                    <p:cond delay="0"/>
                                  </p:stCondLst>
                                  <p:childTnLst>
                                    <p:animMotion origin="layout" path="M -2.5E-6 -0.00024 L 0.06407 0.00069 C 0.06914 0.00949 0.07409 0.01851 0.07904 0.02731 L 0.08867 0.02592 L 0.12214 0.08842 L 0.17136 0.08842 L 0.20482 0.02453 L 0.22982 0.02453 L 0.23477 -0.00116 C 0.25508 -0.00116 0.28073 -0.0007 0.30104 -0.0007 " pathEditMode="relative" rAng="0" ptsTypes="AAAAAAAAAA">
                                      <p:cBhvr>
                                        <p:cTn id="32" dur="3000" fill="hold"/>
                                        <p:tgtEl>
                                          <p:spTgt spid="136"/>
                                        </p:tgtEl>
                                        <p:attrNameLst>
                                          <p:attrName>ppt_x</p:attrName>
                                          <p:attrName>ppt_y</p:attrName>
                                        </p:attrNameLst>
                                      </p:cBhvr>
                                      <p:rCtr x="15052" y="4375"/>
                                    </p:animMotion>
                                  </p:childTnLst>
                                </p:cTn>
                              </p:par>
                              <p:par>
                                <p:cTn id="33" presetID="0" presetClass="path" presetSubtype="0" accel="50000" decel="50000" fill="hold" grpId="1" nodeType="withEffect">
                                  <p:stCondLst>
                                    <p:cond delay="0"/>
                                  </p:stCondLst>
                                  <p:childTnLst>
                                    <p:animMotion origin="layout" path="M 0 0 L 0.08685 0.00139 L 0.10339 0.03912 L 0.11342 0.03842 L 0.14688 0.16365 L 0.19649 0.16296 L 0.23073 0.03634 L 0.25339 0.03564 L 0.26029 -0.00116 L 0.30495 -0.00116 " pathEditMode="relative" ptsTypes="AAAAAAAAAA">
                                      <p:cBhvr>
                                        <p:cTn id="34" dur="3000" fill="hold"/>
                                        <p:tgtEl>
                                          <p:spTgt spid="13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14" grpId="0"/>
      <p:bldP spid="135" grpId="0" animBg="1"/>
      <p:bldP spid="135" grpId="1" animBg="1"/>
      <p:bldP spid="136" grpId="0" animBg="1"/>
      <p:bldP spid="136" grpId="1" animBg="1"/>
      <p:bldP spid="137" grpId="0" animBg="1"/>
      <p:bldP spid="13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924646" y="1287519"/>
            <a:ext cx="10585173" cy="1026189"/>
          </a:xfrm>
        </p:spPr>
        <p:txBody>
          <a:bodyPr>
            <a:normAutofit/>
          </a:bodyPr>
          <a:lstStyle/>
          <a:p>
            <a:pPr indent="-287338">
              <a:buFont typeface="Wingdings" charset="2"/>
              <a:buChar char="§"/>
              <a:defRPr/>
            </a:pPr>
            <a:r>
              <a:rPr lang="en-US" sz="3200" dirty="0"/>
              <a:t>scaling, using multiple switching “planes” in parallel: </a:t>
            </a:r>
          </a:p>
          <a:p>
            <a:pPr lvl="1" indent="-287338">
              <a:buFont typeface="Wingdings" charset="2"/>
              <a:buChar char="§"/>
              <a:defRPr/>
            </a:pPr>
            <a:r>
              <a:rPr lang="en-US" sz="2800" dirty="0"/>
              <a:t>speedup, scaleup via parallelism</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3"/>
            <a:ext cx="10515600" cy="894622"/>
          </a:xfrm>
        </p:spPr>
        <p:txBody>
          <a:bodyPr>
            <a:normAutofit/>
          </a:bodyPr>
          <a:lstStyle/>
          <a:p>
            <a:r>
              <a:rPr lang="en-US" sz="4800" dirty="0"/>
              <a:t>Switching via interconnection network</a:t>
            </a:r>
          </a:p>
        </p:txBody>
      </p:sp>
      <p:grpSp>
        <p:nvGrpSpPr>
          <p:cNvPr id="37" name="Group 36">
            <a:extLst>
              <a:ext uri="{FF2B5EF4-FFF2-40B4-BE49-F238E27FC236}">
                <a16:creationId xmlns:a16="http://schemas.microsoft.com/office/drawing/2014/main" id="{34ACF90F-291D-A84B-9EA4-A850C531F102}"/>
              </a:ext>
            </a:extLst>
          </p:cNvPr>
          <p:cNvGrpSpPr/>
          <p:nvPr/>
        </p:nvGrpSpPr>
        <p:grpSpPr>
          <a:xfrm>
            <a:off x="5465885" y="2987580"/>
            <a:ext cx="6504470" cy="2842592"/>
            <a:chOff x="2502527" y="2166731"/>
            <a:chExt cx="6504470" cy="2842592"/>
          </a:xfrm>
        </p:grpSpPr>
        <p:grpSp>
          <p:nvGrpSpPr>
            <p:cNvPr id="334" name="Group 118">
              <a:extLst>
                <a:ext uri="{FF2B5EF4-FFF2-40B4-BE49-F238E27FC236}">
                  <a16:creationId xmlns:a16="http://schemas.microsoft.com/office/drawing/2014/main" id="{AF49CF4D-AE10-6E4A-BE27-3F975761A6F8}"/>
                </a:ext>
              </a:extLst>
            </p:cNvPr>
            <p:cNvGrpSpPr>
              <a:grpSpLocks/>
            </p:cNvGrpSpPr>
            <p:nvPr/>
          </p:nvGrpSpPr>
          <p:grpSpPr bwMode="auto">
            <a:xfrm>
              <a:off x="2661555" y="4446106"/>
              <a:ext cx="977484" cy="193795"/>
              <a:chOff x="876" y="2800"/>
              <a:chExt cx="642" cy="175"/>
            </a:xfrm>
          </p:grpSpPr>
          <p:sp>
            <p:nvSpPr>
              <p:cNvPr id="335" name="Rectangle 119">
                <a:extLst>
                  <a:ext uri="{FF2B5EF4-FFF2-40B4-BE49-F238E27FC236}">
                    <a16:creationId xmlns:a16="http://schemas.microsoft.com/office/drawing/2014/main" id="{4093A69A-1A26-8344-A1EE-EC3CD90B733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6" name="Rectangle 120">
                <a:extLst>
                  <a:ext uri="{FF2B5EF4-FFF2-40B4-BE49-F238E27FC236}">
                    <a16:creationId xmlns:a16="http://schemas.microsoft.com/office/drawing/2014/main" id="{2812FBDC-BDD7-A446-BBAE-BB6C428C79D0}"/>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7" name="Rectangle 121">
                <a:extLst>
                  <a:ext uri="{FF2B5EF4-FFF2-40B4-BE49-F238E27FC236}">
                    <a16:creationId xmlns:a16="http://schemas.microsoft.com/office/drawing/2014/main" id="{F1C83022-DCCD-824D-9EFC-DB58276AFEC8}"/>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22">
                <a:extLst>
                  <a:ext uri="{FF2B5EF4-FFF2-40B4-BE49-F238E27FC236}">
                    <a16:creationId xmlns:a16="http://schemas.microsoft.com/office/drawing/2014/main" id="{7EF3B5CA-CC9D-5D42-9788-BE1DCF3D216C}"/>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9" name="Line 123">
                <a:extLst>
                  <a:ext uri="{FF2B5EF4-FFF2-40B4-BE49-F238E27FC236}">
                    <a16:creationId xmlns:a16="http://schemas.microsoft.com/office/drawing/2014/main" id="{888A3CB1-B901-B84C-9FDC-4A75C03255D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8" name="Group 118">
              <a:extLst>
                <a:ext uri="{FF2B5EF4-FFF2-40B4-BE49-F238E27FC236}">
                  <a16:creationId xmlns:a16="http://schemas.microsoft.com/office/drawing/2014/main" id="{424B3156-291C-B04F-8BD2-8D13170A3586}"/>
                </a:ext>
              </a:extLst>
            </p:cNvPr>
            <p:cNvGrpSpPr>
              <a:grpSpLocks/>
            </p:cNvGrpSpPr>
            <p:nvPr/>
          </p:nvGrpSpPr>
          <p:grpSpPr bwMode="auto">
            <a:xfrm>
              <a:off x="2575415" y="4611758"/>
              <a:ext cx="977484" cy="193795"/>
              <a:chOff x="876" y="2800"/>
              <a:chExt cx="642" cy="175"/>
            </a:xfrm>
          </p:grpSpPr>
          <p:sp>
            <p:nvSpPr>
              <p:cNvPr id="329" name="Rectangle 119">
                <a:extLst>
                  <a:ext uri="{FF2B5EF4-FFF2-40B4-BE49-F238E27FC236}">
                    <a16:creationId xmlns:a16="http://schemas.microsoft.com/office/drawing/2014/main" id="{B9D5FCED-BF06-4C46-AE44-21C038F8580D}"/>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Rectangle 120">
                <a:extLst>
                  <a:ext uri="{FF2B5EF4-FFF2-40B4-BE49-F238E27FC236}">
                    <a16:creationId xmlns:a16="http://schemas.microsoft.com/office/drawing/2014/main" id="{51E04347-0FE1-6E45-B8AF-9085B6208DA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Rectangle 121">
                <a:extLst>
                  <a:ext uri="{FF2B5EF4-FFF2-40B4-BE49-F238E27FC236}">
                    <a16:creationId xmlns:a16="http://schemas.microsoft.com/office/drawing/2014/main" id="{4B3FD1AD-66FF-344E-8B85-CE87F954D239}"/>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22">
                <a:extLst>
                  <a:ext uri="{FF2B5EF4-FFF2-40B4-BE49-F238E27FC236}">
                    <a16:creationId xmlns:a16="http://schemas.microsoft.com/office/drawing/2014/main" id="{38C47484-37BF-CC4A-8AFC-5633045A34C9}"/>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Line 123">
                <a:extLst>
                  <a:ext uri="{FF2B5EF4-FFF2-40B4-BE49-F238E27FC236}">
                    <a16:creationId xmlns:a16="http://schemas.microsoft.com/office/drawing/2014/main" id="{E9322185-052D-CF4D-9604-30F5852D0997}"/>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 name="Group 11">
              <a:extLst>
                <a:ext uri="{FF2B5EF4-FFF2-40B4-BE49-F238E27FC236}">
                  <a16:creationId xmlns:a16="http://schemas.microsoft.com/office/drawing/2014/main" id="{420BA766-6DB9-0342-ACF5-6818F39878BC}"/>
                </a:ext>
              </a:extLst>
            </p:cNvPr>
            <p:cNvGrpSpPr/>
            <p:nvPr/>
          </p:nvGrpSpPr>
          <p:grpSpPr>
            <a:xfrm>
              <a:off x="4623758" y="2166731"/>
              <a:ext cx="2290665" cy="2842592"/>
              <a:chOff x="4199689" y="2922105"/>
              <a:chExt cx="2290665" cy="2842592"/>
            </a:xfrm>
          </p:grpSpPr>
          <p:grpSp>
            <p:nvGrpSpPr>
              <p:cNvPr id="122" name="Group 121">
                <a:extLst>
                  <a:ext uri="{FF2B5EF4-FFF2-40B4-BE49-F238E27FC236}">
                    <a16:creationId xmlns:a16="http://schemas.microsoft.com/office/drawing/2014/main" id="{40760763-7D13-D14C-B004-0516855F8019}"/>
                  </a:ext>
                </a:extLst>
              </p:cNvPr>
              <p:cNvGrpSpPr/>
              <p:nvPr/>
            </p:nvGrpSpPr>
            <p:grpSpPr>
              <a:xfrm>
                <a:off x="4802662" y="2922105"/>
                <a:ext cx="1687692" cy="1311965"/>
                <a:chOff x="1416732" y="5221357"/>
                <a:chExt cx="1687692" cy="1311965"/>
              </a:xfrm>
            </p:grpSpPr>
            <p:cxnSp>
              <p:nvCxnSpPr>
                <p:cNvPr id="123" name="Straight Connector 122">
                  <a:extLst>
                    <a:ext uri="{FF2B5EF4-FFF2-40B4-BE49-F238E27FC236}">
                      <a16:creationId xmlns:a16="http://schemas.microsoft.com/office/drawing/2014/main" id="{A4E31C51-93A1-5042-9D84-F246E6733681}"/>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4626BFC-BC91-AE40-9E2F-1CAF813F24B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D5CC8D6-8701-3148-9853-D5C192B7DF31}"/>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FBBFD44-0DFB-B049-98DF-A3EE6FC4071B}"/>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E13D79D-4110-5C48-B252-22BF34D55EEE}"/>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F1ED62F-9B31-4E4D-A9A1-B5604E0F379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2389D36-0494-AF4B-BE1C-E8755716C377}"/>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C930B35-8338-024A-815B-949A85C3DE94}"/>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45AFFA33-989B-6A44-AEC9-7FFF15DD3FD7}"/>
                    </a:ext>
                  </a:extLst>
                </p:cNvPr>
                <p:cNvGrpSpPr/>
                <p:nvPr/>
              </p:nvGrpSpPr>
              <p:grpSpPr>
                <a:xfrm>
                  <a:off x="1749287" y="5221357"/>
                  <a:ext cx="1200970" cy="1311965"/>
                  <a:chOff x="4426226" y="4479235"/>
                  <a:chExt cx="1200970" cy="1311965"/>
                </a:xfrm>
              </p:grpSpPr>
              <p:sp>
                <p:nvSpPr>
                  <p:cNvPr id="134" name="Rectangle 133">
                    <a:extLst>
                      <a:ext uri="{FF2B5EF4-FFF2-40B4-BE49-F238E27FC236}">
                        <a16:creationId xmlns:a16="http://schemas.microsoft.com/office/drawing/2014/main" id="{7AAD5D40-EBE5-7A46-BA23-4588D31D97BE}"/>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A09B1F95-9C4A-5041-A4C5-44BBBB463756}"/>
                      </a:ext>
                    </a:extLst>
                  </p:cNvPr>
                  <p:cNvSpPr txBox="1"/>
                  <p:nvPr/>
                </p:nvSpPr>
                <p:spPr>
                  <a:xfrm>
                    <a:off x="4426226" y="4479235"/>
                    <a:ext cx="12009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0</a:t>
                    </a:r>
                  </a:p>
                </p:txBody>
              </p:sp>
            </p:grpSp>
            <p:sp>
              <p:nvSpPr>
                <p:cNvPr id="132" name="TextBox 131">
                  <a:extLst>
                    <a:ext uri="{FF2B5EF4-FFF2-40B4-BE49-F238E27FC236}">
                      <a16:creationId xmlns:a16="http://schemas.microsoft.com/office/drawing/2014/main" id="{B61383D0-8600-7145-ABB4-73D8D87E126A}"/>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33" name="TextBox 132">
                  <a:extLst>
                    <a:ext uri="{FF2B5EF4-FFF2-40B4-BE49-F238E27FC236}">
                      <a16:creationId xmlns:a16="http://schemas.microsoft.com/office/drawing/2014/main" id="{C3A565F3-8853-E54F-91C8-30A8A3BB49DE}"/>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36" name="Group 135">
                <a:extLst>
                  <a:ext uri="{FF2B5EF4-FFF2-40B4-BE49-F238E27FC236}">
                    <a16:creationId xmlns:a16="http://schemas.microsoft.com/office/drawing/2014/main" id="{1ECDB28F-7D58-FC47-90E4-A1884B6DED49}"/>
                  </a:ext>
                </a:extLst>
              </p:cNvPr>
              <p:cNvGrpSpPr/>
              <p:nvPr/>
            </p:nvGrpSpPr>
            <p:grpSpPr>
              <a:xfrm>
                <a:off x="4716523" y="3140766"/>
                <a:ext cx="1687692" cy="1311965"/>
                <a:chOff x="1416732" y="5221357"/>
                <a:chExt cx="1687692" cy="1311965"/>
              </a:xfrm>
            </p:grpSpPr>
            <p:cxnSp>
              <p:nvCxnSpPr>
                <p:cNvPr id="137" name="Straight Connector 136">
                  <a:extLst>
                    <a:ext uri="{FF2B5EF4-FFF2-40B4-BE49-F238E27FC236}">
                      <a16:creationId xmlns:a16="http://schemas.microsoft.com/office/drawing/2014/main" id="{22B49291-35C1-F646-9151-8D5CAD91152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E4800AA-0F72-3B48-BF00-140135B900EF}"/>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6A1667E-854A-2D44-8A29-88B7998B7DBC}"/>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307BC52-7519-E74E-82F4-7446D94755B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DFB66F9-2EEA-4F45-9982-AA0ECE4D0705}"/>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5AE7172-0A61-A943-AF6A-AA3B4966318B}"/>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B86A0CA-2BBD-3241-BDD7-CC2EA169186B}"/>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B056F78-A09C-F34E-9087-9576AB942378}"/>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6EAD8D3D-6C07-0C47-BC6F-F6E324523699}"/>
                    </a:ext>
                  </a:extLst>
                </p:cNvPr>
                <p:cNvGrpSpPr/>
                <p:nvPr/>
              </p:nvGrpSpPr>
              <p:grpSpPr>
                <a:xfrm>
                  <a:off x="1749287" y="5221357"/>
                  <a:ext cx="1175002" cy="1311965"/>
                  <a:chOff x="4426226" y="4479235"/>
                  <a:chExt cx="1175002" cy="1311965"/>
                </a:xfrm>
              </p:grpSpPr>
              <p:sp>
                <p:nvSpPr>
                  <p:cNvPr id="148" name="Rectangle 147">
                    <a:extLst>
                      <a:ext uri="{FF2B5EF4-FFF2-40B4-BE49-F238E27FC236}">
                        <a16:creationId xmlns:a16="http://schemas.microsoft.com/office/drawing/2014/main" id="{E1A34E00-2B81-5C43-BD96-BAC50603F9AB}"/>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9" name="TextBox 148">
                    <a:extLst>
                      <a:ext uri="{FF2B5EF4-FFF2-40B4-BE49-F238E27FC236}">
                        <a16:creationId xmlns:a16="http://schemas.microsoft.com/office/drawing/2014/main" id="{4E8CD73F-1D04-324E-8B5D-52BE9676926D}"/>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1</a:t>
                    </a:r>
                  </a:p>
                </p:txBody>
              </p:sp>
            </p:grpSp>
            <p:sp>
              <p:nvSpPr>
                <p:cNvPr id="146" name="TextBox 145">
                  <a:extLst>
                    <a:ext uri="{FF2B5EF4-FFF2-40B4-BE49-F238E27FC236}">
                      <a16:creationId xmlns:a16="http://schemas.microsoft.com/office/drawing/2014/main" id="{AC67F0E3-96A7-9C40-9453-5DD6D22CDBF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47" name="TextBox 146">
                  <a:extLst>
                    <a:ext uri="{FF2B5EF4-FFF2-40B4-BE49-F238E27FC236}">
                      <a16:creationId xmlns:a16="http://schemas.microsoft.com/office/drawing/2014/main" id="{A1B35328-3A8C-DC49-B311-E8D84E1C8394}"/>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50" name="Group 149">
                <a:extLst>
                  <a:ext uri="{FF2B5EF4-FFF2-40B4-BE49-F238E27FC236}">
                    <a16:creationId xmlns:a16="http://schemas.microsoft.com/office/drawing/2014/main" id="{763257EE-6514-D14D-BB4B-808C84B0BBED}"/>
                  </a:ext>
                </a:extLst>
              </p:cNvPr>
              <p:cNvGrpSpPr/>
              <p:nvPr/>
            </p:nvGrpSpPr>
            <p:grpSpPr>
              <a:xfrm>
                <a:off x="4630384" y="3359427"/>
                <a:ext cx="1687692" cy="1311965"/>
                <a:chOff x="1416732" y="5221357"/>
                <a:chExt cx="1687692" cy="1311965"/>
              </a:xfrm>
            </p:grpSpPr>
            <p:cxnSp>
              <p:nvCxnSpPr>
                <p:cNvPr id="151" name="Straight Connector 150">
                  <a:extLst>
                    <a:ext uri="{FF2B5EF4-FFF2-40B4-BE49-F238E27FC236}">
                      <a16:creationId xmlns:a16="http://schemas.microsoft.com/office/drawing/2014/main" id="{625BA914-684C-6F4B-A078-484B0935E6E4}"/>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B5939BD-2E58-F046-B3EB-98CD21C55CF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4550567-087F-7D4A-ABF2-7F3F4FACFA92}"/>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D893FAE-2400-F144-9821-71CAA7E70A3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B0FF6F9-EC58-C84A-B28F-451E6C448902}"/>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841956C-2DE9-8B42-95DA-9121FCD6BE5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3F88C77F-CF8B-2C4D-AD38-8280A026C0C2}"/>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A7D2E27-F9F1-9C4C-9900-89369B77816F}"/>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F24FFC69-3FC3-EE40-BEED-9120F9E4723F}"/>
                    </a:ext>
                  </a:extLst>
                </p:cNvPr>
                <p:cNvGrpSpPr/>
                <p:nvPr/>
              </p:nvGrpSpPr>
              <p:grpSpPr>
                <a:xfrm>
                  <a:off x="1749287" y="5221357"/>
                  <a:ext cx="1175002" cy="1311965"/>
                  <a:chOff x="4426226" y="4479235"/>
                  <a:chExt cx="1175002" cy="1311965"/>
                </a:xfrm>
              </p:grpSpPr>
              <p:sp>
                <p:nvSpPr>
                  <p:cNvPr id="162" name="Rectangle 161">
                    <a:extLst>
                      <a:ext uri="{FF2B5EF4-FFF2-40B4-BE49-F238E27FC236}">
                        <a16:creationId xmlns:a16="http://schemas.microsoft.com/office/drawing/2014/main" id="{286D436C-A2D4-BF4B-8437-C11986C72671}"/>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TextBox 162">
                    <a:extLst>
                      <a:ext uri="{FF2B5EF4-FFF2-40B4-BE49-F238E27FC236}">
                        <a16:creationId xmlns:a16="http://schemas.microsoft.com/office/drawing/2014/main" id="{88E4113D-A9CA-8949-8F16-E16EBD61CBD4}"/>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2</a:t>
                    </a:r>
                  </a:p>
                </p:txBody>
              </p:sp>
            </p:grpSp>
            <p:sp>
              <p:nvSpPr>
                <p:cNvPr id="160" name="TextBox 159">
                  <a:extLst>
                    <a:ext uri="{FF2B5EF4-FFF2-40B4-BE49-F238E27FC236}">
                      <a16:creationId xmlns:a16="http://schemas.microsoft.com/office/drawing/2014/main" id="{BE7EBCF1-265E-5742-9AD9-4E6EA8AC841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61" name="TextBox 160">
                  <a:extLst>
                    <a:ext uri="{FF2B5EF4-FFF2-40B4-BE49-F238E27FC236}">
                      <a16:creationId xmlns:a16="http://schemas.microsoft.com/office/drawing/2014/main" id="{2A4BCCF5-BAE8-7B49-93B9-352D63E3BADF}"/>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64" name="Group 163">
                <a:extLst>
                  <a:ext uri="{FF2B5EF4-FFF2-40B4-BE49-F238E27FC236}">
                    <a16:creationId xmlns:a16="http://schemas.microsoft.com/office/drawing/2014/main" id="{4DCE3833-0A76-C643-A867-84E6834282A7}"/>
                  </a:ext>
                </a:extLst>
              </p:cNvPr>
              <p:cNvGrpSpPr/>
              <p:nvPr/>
            </p:nvGrpSpPr>
            <p:grpSpPr>
              <a:xfrm>
                <a:off x="4544245" y="3578088"/>
                <a:ext cx="1687692" cy="1311965"/>
                <a:chOff x="1416732" y="5221357"/>
                <a:chExt cx="1687692" cy="1311965"/>
              </a:xfrm>
            </p:grpSpPr>
            <p:cxnSp>
              <p:nvCxnSpPr>
                <p:cNvPr id="165" name="Straight Connector 164">
                  <a:extLst>
                    <a:ext uri="{FF2B5EF4-FFF2-40B4-BE49-F238E27FC236}">
                      <a16:creationId xmlns:a16="http://schemas.microsoft.com/office/drawing/2014/main" id="{47C70EEA-30DB-8C4F-90AC-620FDA2A0138}"/>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FFC5AE1-AA4D-9446-9C71-2CBADB228D1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99BB1B1-8E50-DB42-8699-52C4D6CE4F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EDB77A6-D189-AA46-AEDF-2E616F256A12}"/>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91EBC83D-1513-A14A-B855-971436AA892D}"/>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39B859B-2C00-EC4B-BB9F-FA2A699D633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0C304F32-EE17-864A-AE73-180F7283F1C8}"/>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889F01C-0F8B-0B4D-9089-8FA49FB1058C}"/>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8C5D3CC4-DD40-464E-81E7-9C5248FEC8AE}"/>
                    </a:ext>
                  </a:extLst>
                </p:cNvPr>
                <p:cNvGrpSpPr/>
                <p:nvPr/>
              </p:nvGrpSpPr>
              <p:grpSpPr>
                <a:xfrm>
                  <a:off x="1749287" y="5221357"/>
                  <a:ext cx="1175002" cy="1311965"/>
                  <a:chOff x="4426226" y="4479235"/>
                  <a:chExt cx="1175002" cy="1311965"/>
                </a:xfrm>
              </p:grpSpPr>
              <p:sp>
                <p:nvSpPr>
                  <p:cNvPr id="176" name="Rectangle 175">
                    <a:extLst>
                      <a:ext uri="{FF2B5EF4-FFF2-40B4-BE49-F238E27FC236}">
                        <a16:creationId xmlns:a16="http://schemas.microsoft.com/office/drawing/2014/main" id="{5CE93A9B-38A1-BF40-811E-E359099DDBBC}"/>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7" name="TextBox 176">
                    <a:extLst>
                      <a:ext uri="{FF2B5EF4-FFF2-40B4-BE49-F238E27FC236}">
                        <a16:creationId xmlns:a16="http://schemas.microsoft.com/office/drawing/2014/main" id="{5B2E5208-A895-B14E-8DCB-4EA25D617FA8}"/>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3</a:t>
                    </a:r>
                  </a:p>
                </p:txBody>
              </p:sp>
            </p:grpSp>
            <p:sp>
              <p:nvSpPr>
                <p:cNvPr id="174" name="TextBox 173">
                  <a:extLst>
                    <a:ext uri="{FF2B5EF4-FFF2-40B4-BE49-F238E27FC236}">
                      <a16:creationId xmlns:a16="http://schemas.microsoft.com/office/drawing/2014/main" id="{2C56D9DF-BEBF-9F41-9334-37C8562CF65B}"/>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75" name="TextBox 174">
                  <a:extLst>
                    <a:ext uri="{FF2B5EF4-FFF2-40B4-BE49-F238E27FC236}">
                      <a16:creationId xmlns:a16="http://schemas.microsoft.com/office/drawing/2014/main" id="{5FB62124-F9A9-B74E-801E-939E6D55F5FC}"/>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78" name="Group 177">
                <a:extLst>
                  <a:ext uri="{FF2B5EF4-FFF2-40B4-BE49-F238E27FC236}">
                    <a16:creationId xmlns:a16="http://schemas.microsoft.com/office/drawing/2014/main" id="{852B1340-D76B-4E46-856E-F639AB9F1AE8}"/>
                  </a:ext>
                </a:extLst>
              </p:cNvPr>
              <p:cNvGrpSpPr/>
              <p:nvPr/>
            </p:nvGrpSpPr>
            <p:grpSpPr>
              <a:xfrm>
                <a:off x="4458106" y="3796749"/>
                <a:ext cx="1687692" cy="1311965"/>
                <a:chOff x="1416732" y="5221357"/>
                <a:chExt cx="1687692" cy="1311965"/>
              </a:xfrm>
            </p:grpSpPr>
            <p:cxnSp>
              <p:nvCxnSpPr>
                <p:cNvPr id="179" name="Straight Connector 178">
                  <a:extLst>
                    <a:ext uri="{FF2B5EF4-FFF2-40B4-BE49-F238E27FC236}">
                      <a16:creationId xmlns:a16="http://schemas.microsoft.com/office/drawing/2014/main" id="{F59DED08-18FE-834E-9DA0-0FC95C193D97}"/>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FCA4BD1-13EE-CD49-9555-680BF4FBC4C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DE1EB86E-EDA3-A241-9E9D-72B854D1C3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6A935F4-98BE-5444-BD08-78AC8A59CCE5}"/>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9C75665-BA08-3640-BED8-5DDF21BEBB11}"/>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C2AFDA-7A15-AB47-A801-28BE8DB6A7A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A760F63-3FCA-1E48-9694-3000FEDFCC64}"/>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54AEC58-3B5E-C34C-A4BF-C9CABF071051}"/>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7" name="Group 186">
                  <a:extLst>
                    <a:ext uri="{FF2B5EF4-FFF2-40B4-BE49-F238E27FC236}">
                      <a16:creationId xmlns:a16="http://schemas.microsoft.com/office/drawing/2014/main" id="{1170DB51-8293-234B-B9F1-B0B3101F4AF8}"/>
                    </a:ext>
                  </a:extLst>
                </p:cNvPr>
                <p:cNvGrpSpPr/>
                <p:nvPr/>
              </p:nvGrpSpPr>
              <p:grpSpPr>
                <a:xfrm>
                  <a:off x="1749287" y="5221357"/>
                  <a:ext cx="1175002" cy="1311965"/>
                  <a:chOff x="4426226" y="4479235"/>
                  <a:chExt cx="1175002" cy="1311965"/>
                </a:xfrm>
              </p:grpSpPr>
              <p:sp>
                <p:nvSpPr>
                  <p:cNvPr id="190" name="Rectangle 189">
                    <a:extLst>
                      <a:ext uri="{FF2B5EF4-FFF2-40B4-BE49-F238E27FC236}">
                        <a16:creationId xmlns:a16="http://schemas.microsoft.com/office/drawing/2014/main" id="{74C76E3E-68EE-114E-B49D-DCEC2C9B222A}"/>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TextBox 190">
                    <a:extLst>
                      <a:ext uri="{FF2B5EF4-FFF2-40B4-BE49-F238E27FC236}">
                        <a16:creationId xmlns:a16="http://schemas.microsoft.com/office/drawing/2014/main" id="{A87D0399-6E79-5643-89F0-7906B987D4DB}"/>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4</a:t>
                    </a:r>
                  </a:p>
                </p:txBody>
              </p:sp>
            </p:grpSp>
            <p:sp>
              <p:nvSpPr>
                <p:cNvPr id="188" name="TextBox 187">
                  <a:extLst>
                    <a:ext uri="{FF2B5EF4-FFF2-40B4-BE49-F238E27FC236}">
                      <a16:creationId xmlns:a16="http://schemas.microsoft.com/office/drawing/2014/main" id="{A79B0505-1934-F54D-B44C-8780B6463E5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89" name="TextBox 188">
                  <a:extLst>
                    <a:ext uri="{FF2B5EF4-FFF2-40B4-BE49-F238E27FC236}">
                      <a16:creationId xmlns:a16="http://schemas.microsoft.com/office/drawing/2014/main" id="{B0BBB775-1B8E-AF45-9C88-E7B9BFDFBD3A}"/>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92" name="Group 191">
                <a:extLst>
                  <a:ext uri="{FF2B5EF4-FFF2-40B4-BE49-F238E27FC236}">
                    <a16:creationId xmlns:a16="http://schemas.microsoft.com/office/drawing/2014/main" id="{27A16CD3-F266-6F4E-9433-67344A61D1CD}"/>
                  </a:ext>
                </a:extLst>
              </p:cNvPr>
              <p:cNvGrpSpPr/>
              <p:nvPr/>
            </p:nvGrpSpPr>
            <p:grpSpPr>
              <a:xfrm>
                <a:off x="4371967" y="4015410"/>
                <a:ext cx="1687692" cy="1311965"/>
                <a:chOff x="1416732" y="5221357"/>
                <a:chExt cx="1687692" cy="1311965"/>
              </a:xfrm>
            </p:grpSpPr>
            <p:cxnSp>
              <p:nvCxnSpPr>
                <p:cNvPr id="193" name="Straight Connector 192">
                  <a:extLst>
                    <a:ext uri="{FF2B5EF4-FFF2-40B4-BE49-F238E27FC236}">
                      <a16:creationId xmlns:a16="http://schemas.microsoft.com/office/drawing/2014/main" id="{242CBD24-8BFA-4F4B-871C-88474723172A}"/>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B9D3DD4-EFAB-BE46-97AE-6C051DD6997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300FE2E-5CE0-B442-98C0-BC4D3906A2E8}"/>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97E0211-B1F2-6149-9BC1-481F09996CD6}"/>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A3AA3DF-BABF-A94F-856A-2269148C5774}"/>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95EAEAA-4623-7644-9035-CD12D3CEDA0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D777CAA-B533-BD47-8D37-FE2DB83393A3}"/>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3884B12-0A7D-744B-B331-BAAC393D6F46}"/>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1" name="Group 200">
                  <a:extLst>
                    <a:ext uri="{FF2B5EF4-FFF2-40B4-BE49-F238E27FC236}">
                      <a16:creationId xmlns:a16="http://schemas.microsoft.com/office/drawing/2014/main" id="{6450D750-FD73-664B-A24E-E4A6F25DD06A}"/>
                    </a:ext>
                  </a:extLst>
                </p:cNvPr>
                <p:cNvGrpSpPr/>
                <p:nvPr/>
              </p:nvGrpSpPr>
              <p:grpSpPr>
                <a:xfrm>
                  <a:off x="1749287" y="5221357"/>
                  <a:ext cx="1175002" cy="1311965"/>
                  <a:chOff x="4426226" y="4479235"/>
                  <a:chExt cx="1175002" cy="1311965"/>
                </a:xfrm>
              </p:grpSpPr>
              <p:sp>
                <p:nvSpPr>
                  <p:cNvPr id="204" name="Rectangle 203">
                    <a:extLst>
                      <a:ext uri="{FF2B5EF4-FFF2-40B4-BE49-F238E27FC236}">
                        <a16:creationId xmlns:a16="http://schemas.microsoft.com/office/drawing/2014/main" id="{4EB2FFEE-D801-434F-811C-4D932D9FD863}"/>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5" name="TextBox 204">
                    <a:extLst>
                      <a:ext uri="{FF2B5EF4-FFF2-40B4-BE49-F238E27FC236}">
                        <a16:creationId xmlns:a16="http://schemas.microsoft.com/office/drawing/2014/main" id="{6338DC98-C356-5F4C-BDDB-19CFA45B2ADF}"/>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5</a:t>
                    </a:r>
                  </a:p>
                </p:txBody>
              </p:sp>
            </p:grpSp>
            <p:sp>
              <p:nvSpPr>
                <p:cNvPr id="202" name="TextBox 201">
                  <a:extLst>
                    <a:ext uri="{FF2B5EF4-FFF2-40B4-BE49-F238E27FC236}">
                      <a16:creationId xmlns:a16="http://schemas.microsoft.com/office/drawing/2014/main" id="{4F03D8B2-18DF-9441-91C6-EDCF41C5DCFE}"/>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03" name="TextBox 202">
                  <a:extLst>
                    <a:ext uri="{FF2B5EF4-FFF2-40B4-BE49-F238E27FC236}">
                      <a16:creationId xmlns:a16="http://schemas.microsoft.com/office/drawing/2014/main" id="{B1680810-053C-1B44-97E5-1DCD007C9E5C}"/>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206" name="Group 205">
                <a:extLst>
                  <a:ext uri="{FF2B5EF4-FFF2-40B4-BE49-F238E27FC236}">
                    <a16:creationId xmlns:a16="http://schemas.microsoft.com/office/drawing/2014/main" id="{7D56FDB2-A56A-2049-AAEE-5D25D788A270}"/>
                  </a:ext>
                </a:extLst>
              </p:cNvPr>
              <p:cNvGrpSpPr/>
              <p:nvPr/>
            </p:nvGrpSpPr>
            <p:grpSpPr>
              <a:xfrm>
                <a:off x="4285828" y="4234071"/>
                <a:ext cx="1687692" cy="1311965"/>
                <a:chOff x="1416732" y="5221357"/>
                <a:chExt cx="1687692" cy="1311965"/>
              </a:xfrm>
            </p:grpSpPr>
            <p:cxnSp>
              <p:nvCxnSpPr>
                <p:cNvPr id="207" name="Straight Connector 206">
                  <a:extLst>
                    <a:ext uri="{FF2B5EF4-FFF2-40B4-BE49-F238E27FC236}">
                      <a16:creationId xmlns:a16="http://schemas.microsoft.com/office/drawing/2014/main" id="{22EAFDB0-6DE3-0E44-9902-0724F0EAB690}"/>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8C7048B-F714-F84E-B906-722645E7299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E4A0C0A-06FA-5F4D-B2FA-1D4BF01B99CB}"/>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E372A1A-E34B-F942-9893-AA5FB31EFB57}"/>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99CA063-1FE2-EE45-84DD-A3F243F39CBA}"/>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621C27B-0228-544D-966D-4F474D033ED9}"/>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54809C9-307B-984C-AA4B-37B74EF60940}"/>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34B91EF-1FC6-6947-8ABD-09296A096B07}"/>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5" name="Group 214">
                  <a:extLst>
                    <a:ext uri="{FF2B5EF4-FFF2-40B4-BE49-F238E27FC236}">
                      <a16:creationId xmlns:a16="http://schemas.microsoft.com/office/drawing/2014/main" id="{A3B5CB2A-7E9D-A740-9A3C-4E1E9C4E860E}"/>
                    </a:ext>
                  </a:extLst>
                </p:cNvPr>
                <p:cNvGrpSpPr/>
                <p:nvPr/>
              </p:nvGrpSpPr>
              <p:grpSpPr>
                <a:xfrm>
                  <a:off x="1749287" y="5221357"/>
                  <a:ext cx="1175002" cy="1311965"/>
                  <a:chOff x="4426226" y="4479235"/>
                  <a:chExt cx="1175002" cy="1311965"/>
                </a:xfrm>
              </p:grpSpPr>
              <p:sp>
                <p:nvSpPr>
                  <p:cNvPr id="218" name="Rectangle 217">
                    <a:extLst>
                      <a:ext uri="{FF2B5EF4-FFF2-40B4-BE49-F238E27FC236}">
                        <a16:creationId xmlns:a16="http://schemas.microsoft.com/office/drawing/2014/main" id="{67652EB3-8E5E-124E-8E46-0E70E5F5EB07}"/>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9" name="TextBox 218">
                    <a:extLst>
                      <a:ext uri="{FF2B5EF4-FFF2-40B4-BE49-F238E27FC236}">
                        <a16:creationId xmlns:a16="http://schemas.microsoft.com/office/drawing/2014/main" id="{1C717108-F21C-404D-BC48-34D7D27FDE9C}"/>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6</a:t>
                    </a:r>
                  </a:p>
                </p:txBody>
              </p:sp>
            </p:grpSp>
            <p:sp>
              <p:nvSpPr>
                <p:cNvPr id="216" name="TextBox 215">
                  <a:extLst>
                    <a:ext uri="{FF2B5EF4-FFF2-40B4-BE49-F238E27FC236}">
                      <a16:creationId xmlns:a16="http://schemas.microsoft.com/office/drawing/2014/main" id="{B69D0A55-0506-A841-9161-089AD1E68DB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17" name="TextBox 216">
                  <a:extLst>
                    <a:ext uri="{FF2B5EF4-FFF2-40B4-BE49-F238E27FC236}">
                      <a16:creationId xmlns:a16="http://schemas.microsoft.com/office/drawing/2014/main" id="{A0CCAB8F-FD60-2243-B1B8-FF0A635D71D1}"/>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220" name="Group 219">
                <a:extLst>
                  <a:ext uri="{FF2B5EF4-FFF2-40B4-BE49-F238E27FC236}">
                    <a16:creationId xmlns:a16="http://schemas.microsoft.com/office/drawing/2014/main" id="{EBE05E73-D99E-C147-9716-828223599C40}"/>
                  </a:ext>
                </a:extLst>
              </p:cNvPr>
              <p:cNvGrpSpPr/>
              <p:nvPr/>
            </p:nvGrpSpPr>
            <p:grpSpPr>
              <a:xfrm>
                <a:off x="4199689" y="4452732"/>
                <a:ext cx="1687692" cy="1311965"/>
                <a:chOff x="1416732" y="5221357"/>
                <a:chExt cx="1687692" cy="1311965"/>
              </a:xfrm>
            </p:grpSpPr>
            <p:cxnSp>
              <p:nvCxnSpPr>
                <p:cNvPr id="221" name="Straight Connector 220">
                  <a:extLst>
                    <a:ext uri="{FF2B5EF4-FFF2-40B4-BE49-F238E27FC236}">
                      <a16:creationId xmlns:a16="http://schemas.microsoft.com/office/drawing/2014/main" id="{BD2E3933-9FCB-D54C-9E07-9014FBA4EEC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0DDC4D9-1AE1-124C-B7D3-5CBC537D97AC}"/>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0194CF0-8839-CC4F-99D8-3F3A37783E56}"/>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52B5416-5AAB-2D46-9B0E-CE3CA11D2ED9}"/>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E2826A0-6585-5742-B3D7-72AC0D8B5703}"/>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85CEE96-F86A-3F45-A843-174A5CE01AE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6F9E714-0E70-3C4B-995B-BA09A4319E0E}"/>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9A2B0DD-2B68-0345-8098-716D1C4E5C05}"/>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8" name="Group 247">
                  <a:extLst>
                    <a:ext uri="{FF2B5EF4-FFF2-40B4-BE49-F238E27FC236}">
                      <a16:creationId xmlns:a16="http://schemas.microsoft.com/office/drawing/2014/main" id="{E207C60C-2027-014E-ACA1-A8C5FECF1B84}"/>
                    </a:ext>
                  </a:extLst>
                </p:cNvPr>
                <p:cNvGrpSpPr/>
                <p:nvPr/>
              </p:nvGrpSpPr>
              <p:grpSpPr>
                <a:xfrm>
                  <a:off x="1749287" y="5221357"/>
                  <a:ext cx="1200970" cy="1311965"/>
                  <a:chOff x="4426226" y="4479235"/>
                  <a:chExt cx="1200970" cy="1311965"/>
                </a:xfrm>
              </p:grpSpPr>
              <p:sp>
                <p:nvSpPr>
                  <p:cNvPr id="251" name="Rectangle 250">
                    <a:extLst>
                      <a:ext uri="{FF2B5EF4-FFF2-40B4-BE49-F238E27FC236}">
                        <a16:creationId xmlns:a16="http://schemas.microsoft.com/office/drawing/2014/main" id="{08D55DB1-B076-A04E-8054-6804391003C5}"/>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TextBox 251">
                    <a:extLst>
                      <a:ext uri="{FF2B5EF4-FFF2-40B4-BE49-F238E27FC236}">
                        <a16:creationId xmlns:a16="http://schemas.microsoft.com/office/drawing/2014/main" id="{03F187CE-BFD2-954F-B4CF-08652524520B}"/>
                      </a:ext>
                    </a:extLst>
                  </p:cNvPr>
                  <p:cNvSpPr txBox="1"/>
                  <p:nvPr/>
                </p:nvSpPr>
                <p:spPr>
                  <a:xfrm>
                    <a:off x="4426226" y="4479235"/>
                    <a:ext cx="12009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7</a:t>
                    </a:r>
                  </a:p>
                </p:txBody>
              </p:sp>
            </p:grpSp>
            <p:sp>
              <p:nvSpPr>
                <p:cNvPr id="249" name="TextBox 248">
                  <a:extLst>
                    <a:ext uri="{FF2B5EF4-FFF2-40B4-BE49-F238E27FC236}">
                      <a16:creationId xmlns:a16="http://schemas.microsoft.com/office/drawing/2014/main" id="{B8F709DD-A4C9-964E-9369-DC9024B01328}"/>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50" name="TextBox 249">
                  <a:extLst>
                    <a:ext uri="{FF2B5EF4-FFF2-40B4-BE49-F238E27FC236}">
                      <a16:creationId xmlns:a16="http://schemas.microsoft.com/office/drawing/2014/main" id="{0CB27A1C-1B33-8D47-A809-2A64EA9496C4}"/>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grpSp>
          <p:nvGrpSpPr>
            <p:cNvPr id="276" name="Group 148">
              <a:extLst>
                <a:ext uri="{FF2B5EF4-FFF2-40B4-BE49-F238E27FC236}">
                  <a16:creationId xmlns:a16="http://schemas.microsoft.com/office/drawing/2014/main" id="{2E570F32-B5FE-CB40-B069-AF1FD1544947}"/>
                </a:ext>
              </a:extLst>
            </p:cNvPr>
            <p:cNvGrpSpPr>
              <a:grpSpLocks/>
            </p:cNvGrpSpPr>
            <p:nvPr/>
          </p:nvGrpSpPr>
          <p:grpSpPr bwMode="auto">
            <a:xfrm>
              <a:off x="7458844" y="4535520"/>
              <a:ext cx="799405" cy="236966"/>
              <a:chOff x="453" y="3465"/>
              <a:chExt cx="561" cy="136"/>
            </a:xfrm>
          </p:grpSpPr>
          <p:sp>
            <p:nvSpPr>
              <p:cNvPr id="277" name="Rectangle 149">
                <a:extLst>
                  <a:ext uri="{FF2B5EF4-FFF2-40B4-BE49-F238E27FC236}">
                    <a16:creationId xmlns:a16="http://schemas.microsoft.com/office/drawing/2014/main" id="{FEA32228-96F7-134B-A34B-AB5502318465}"/>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Rectangle 150">
                <a:extLst>
                  <a:ext uri="{FF2B5EF4-FFF2-40B4-BE49-F238E27FC236}">
                    <a16:creationId xmlns:a16="http://schemas.microsoft.com/office/drawing/2014/main" id="{2365A856-1D41-F642-858D-16C20FD01E42}"/>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9" name="Rectangle 151">
                <a:extLst>
                  <a:ext uri="{FF2B5EF4-FFF2-40B4-BE49-F238E27FC236}">
                    <a16:creationId xmlns:a16="http://schemas.microsoft.com/office/drawing/2014/main" id="{0B0BE8CF-B7C0-7947-BE53-3B146B8EC00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0" name="Rectangle 152">
                <a:extLst>
                  <a:ext uri="{FF2B5EF4-FFF2-40B4-BE49-F238E27FC236}">
                    <a16:creationId xmlns:a16="http://schemas.microsoft.com/office/drawing/2014/main" id="{868D8C31-ED5A-E24D-8D93-00655F6384B0}"/>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1" name="Line 153">
                <a:extLst>
                  <a:ext uri="{FF2B5EF4-FFF2-40B4-BE49-F238E27FC236}">
                    <a16:creationId xmlns:a16="http://schemas.microsoft.com/office/drawing/2014/main" id="{65D89C0F-33F9-8F40-A576-039AE5F2393F}"/>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6" name="Straight Connector 15">
              <a:extLst>
                <a:ext uri="{FF2B5EF4-FFF2-40B4-BE49-F238E27FC236}">
                  <a16:creationId xmlns:a16="http://schemas.microsoft.com/office/drawing/2014/main" id="{AC5C06A7-CC33-B147-8CF7-72174E9EF51C}"/>
                </a:ext>
              </a:extLst>
            </p:cNvPr>
            <p:cNvCxnSpPr>
              <a:cxnSpLocks/>
            </p:cNvCxnSpPr>
            <p:nvPr/>
          </p:nvCxnSpPr>
          <p:spPr>
            <a:xfrm flipH="1">
              <a:off x="4374532" y="2250005"/>
              <a:ext cx="1064231" cy="292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F8E278EB-F529-0245-8909-19F0275C51F3}"/>
                </a:ext>
              </a:extLst>
            </p:cNvPr>
            <p:cNvCxnSpPr>
              <a:cxnSpLocks/>
            </p:cNvCxnSpPr>
            <p:nvPr/>
          </p:nvCxnSpPr>
          <p:spPr>
            <a:xfrm flipH="1">
              <a:off x="4379613" y="2473015"/>
              <a:ext cx="975008" cy="70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52CBCAC-3051-6E4F-BE6E-0E188B5230EB}"/>
                </a:ext>
              </a:extLst>
            </p:cNvPr>
            <p:cNvCxnSpPr>
              <a:cxnSpLocks/>
            </p:cNvCxnSpPr>
            <p:nvPr/>
          </p:nvCxnSpPr>
          <p:spPr>
            <a:xfrm flipH="1" flipV="1">
              <a:off x="4374532" y="2542460"/>
              <a:ext cx="887706" cy="145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A1AA8BB-3481-5D4C-8AE1-96BF35A11907}"/>
                </a:ext>
              </a:extLst>
            </p:cNvPr>
            <p:cNvCxnSpPr>
              <a:cxnSpLocks/>
            </p:cNvCxnSpPr>
            <p:nvPr/>
          </p:nvCxnSpPr>
          <p:spPr>
            <a:xfrm flipH="1" flipV="1">
              <a:off x="4383143" y="2539506"/>
              <a:ext cx="803404" cy="366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8EE266F-7F85-D745-9E59-EFAAD06842D2}"/>
                </a:ext>
              </a:extLst>
            </p:cNvPr>
            <p:cNvCxnSpPr>
              <a:cxnSpLocks/>
            </p:cNvCxnSpPr>
            <p:nvPr/>
          </p:nvCxnSpPr>
          <p:spPr>
            <a:xfrm flipH="1" flipV="1">
              <a:off x="4374532" y="2542460"/>
              <a:ext cx="721772" cy="582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DA93283C-0C9E-8543-AF5F-81C9EADB16A9}"/>
                </a:ext>
              </a:extLst>
            </p:cNvPr>
            <p:cNvCxnSpPr>
              <a:cxnSpLocks/>
            </p:cNvCxnSpPr>
            <p:nvPr/>
          </p:nvCxnSpPr>
          <p:spPr>
            <a:xfrm flipH="1" flipV="1">
              <a:off x="4379613" y="2543036"/>
              <a:ext cx="630409" cy="796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D9651E7-198A-4540-9EAA-6C1B85AACA3E}"/>
                </a:ext>
              </a:extLst>
            </p:cNvPr>
            <p:cNvCxnSpPr>
              <a:cxnSpLocks/>
            </p:cNvCxnSpPr>
            <p:nvPr/>
          </p:nvCxnSpPr>
          <p:spPr>
            <a:xfrm flipH="1" flipV="1">
              <a:off x="4374532" y="2542460"/>
              <a:ext cx="554878" cy="1023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2B32D18-45B7-A544-93F3-482D031376A5}"/>
                </a:ext>
              </a:extLst>
            </p:cNvPr>
            <p:cNvCxnSpPr>
              <a:cxnSpLocks/>
            </p:cNvCxnSpPr>
            <p:nvPr/>
          </p:nvCxnSpPr>
          <p:spPr>
            <a:xfrm flipH="1" flipV="1">
              <a:off x="4374532" y="2542460"/>
              <a:ext cx="463674" cy="1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60B2CCF9-7FBB-EB49-9BF3-CFE052378DB3}"/>
                </a:ext>
              </a:extLst>
            </p:cNvPr>
            <p:cNvCxnSpPr>
              <a:cxnSpLocks/>
            </p:cNvCxnSpPr>
            <p:nvPr/>
          </p:nvCxnSpPr>
          <p:spPr>
            <a:xfrm flipH="1" flipV="1">
              <a:off x="6814697" y="3196191"/>
              <a:ext cx="643514" cy="145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F5AB2FF7-2FB7-E24A-9C38-598523278059}"/>
                </a:ext>
              </a:extLst>
            </p:cNvPr>
            <p:cNvCxnSpPr>
              <a:cxnSpLocks/>
              <a:stCxn id="281" idx="0"/>
            </p:cNvCxnSpPr>
            <p:nvPr/>
          </p:nvCxnSpPr>
          <p:spPr>
            <a:xfrm flipH="1" flipV="1">
              <a:off x="6730554" y="3415671"/>
              <a:ext cx="728290" cy="123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A0880C7-A15A-534A-90E6-FBF859429BDA}"/>
                </a:ext>
              </a:extLst>
            </p:cNvPr>
            <p:cNvCxnSpPr>
              <a:cxnSpLocks/>
              <a:stCxn id="281" idx="0"/>
            </p:cNvCxnSpPr>
            <p:nvPr/>
          </p:nvCxnSpPr>
          <p:spPr>
            <a:xfrm flipH="1" flipV="1">
              <a:off x="6653472" y="3638681"/>
              <a:ext cx="805372" cy="1015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3E017690-EC6F-FB4F-A1FF-CAE71BABDE52}"/>
                </a:ext>
              </a:extLst>
            </p:cNvPr>
            <p:cNvCxnSpPr>
              <a:cxnSpLocks/>
              <a:stCxn id="281" idx="0"/>
            </p:cNvCxnSpPr>
            <p:nvPr/>
          </p:nvCxnSpPr>
          <p:spPr>
            <a:xfrm flipH="1" flipV="1">
              <a:off x="6569330" y="3858161"/>
              <a:ext cx="889514" cy="795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8412F5B1-1BE1-734A-B9C4-7E61DAACE56E}"/>
                </a:ext>
              </a:extLst>
            </p:cNvPr>
            <p:cNvCxnSpPr>
              <a:cxnSpLocks/>
              <a:stCxn id="281" idx="0"/>
            </p:cNvCxnSpPr>
            <p:nvPr/>
          </p:nvCxnSpPr>
          <p:spPr>
            <a:xfrm flipH="1" flipV="1">
              <a:off x="6478128" y="4074111"/>
              <a:ext cx="980716" cy="579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B2D8881F-1594-4149-9DD1-52BC68531279}"/>
                </a:ext>
              </a:extLst>
            </p:cNvPr>
            <p:cNvCxnSpPr>
              <a:cxnSpLocks/>
              <a:stCxn id="281" idx="0"/>
            </p:cNvCxnSpPr>
            <p:nvPr/>
          </p:nvCxnSpPr>
          <p:spPr>
            <a:xfrm flipH="1" flipV="1">
              <a:off x="6390458" y="4290061"/>
              <a:ext cx="1068386" cy="363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FB912C47-FFD4-2740-8D44-D2C1F2E1EFA0}"/>
                </a:ext>
              </a:extLst>
            </p:cNvPr>
            <p:cNvCxnSpPr>
              <a:cxnSpLocks/>
              <a:stCxn id="281" idx="0"/>
            </p:cNvCxnSpPr>
            <p:nvPr/>
          </p:nvCxnSpPr>
          <p:spPr>
            <a:xfrm flipH="1" flipV="1">
              <a:off x="6299258" y="4509543"/>
              <a:ext cx="1159586" cy="14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F4EF984-B0C2-4946-A8C1-37C7146F8BC5}"/>
                </a:ext>
              </a:extLst>
            </p:cNvPr>
            <p:cNvCxnSpPr>
              <a:cxnSpLocks/>
            </p:cNvCxnSpPr>
            <p:nvPr/>
          </p:nvCxnSpPr>
          <p:spPr>
            <a:xfrm flipH="1">
              <a:off x="6218650" y="4657807"/>
              <a:ext cx="1228969" cy="78279"/>
            </a:xfrm>
            <a:prstGeom prst="line">
              <a:avLst/>
            </a:prstGeom>
          </p:spPr>
          <p:style>
            <a:lnRef idx="1">
              <a:schemeClr val="accent1"/>
            </a:lnRef>
            <a:fillRef idx="0">
              <a:schemeClr val="accent1"/>
            </a:fillRef>
            <a:effectRef idx="0">
              <a:schemeClr val="accent1"/>
            </a:effectRef>
            <a:fontRef idx="minor">
              <a:schemeClr val="tx1"/>
            </a:fontRef>
          </p:style>
        </p:cxnSp>
        <p:grpSp>
          <p:nvGrpSpPr>
            <p:cNvPr id="322" name="Group 118">
              <a:extLst>
                <a:ext uri="{FF2B5EF4-FFF2-40B4-BE49-F238E27FC236}">
                  <a16:creationId xmlns:a16="http://schemas.microsoft.com/office/drawing/2014/main" id="{8531BEC6-8E48-1745-9FD6-6DA75DC1C20E}"/>
                </a:ext>
              </a:extLst>
            </p:cNvPr>
            <p:cNvGrpSpPr>
              <a:grpSpLocks/>
            </p:cNvGrpSpPr>
            <p:nvPr/>
          </p:nvGrpSpPr>
          <p:grpSpPr bwMode="auto">
            <a:xfrm>
              <a:off x="2502527" y="4777410"/>
              <a:ext cx="977484" cy="193795"/>
              <a:chOff x="876" y="2800"/>
              <a:chExt cx="642" cy="175"/>
            </a:xfrm>
          </p:grpSpPr>
          <p:sp>
            <p:nvSpPr>
              <p:cNvPr id="323" name="Rectangle 119">
                <a:extLst>
                  <a:ext uri="{FF2B5EF4-FFF2-40B4-BE49-F238E27FC236}">
                    <a16:creationId xmlns:a16="http://schemas.microsoft.com/office/drawing/2014/main" id="{AD85F25B-088A-FF43-8996-713EAF236AE2}"/>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4" name="Rectangle 120">
                <a:extLst>
                  <a:ext uri="{FF2B5EF4-FFF2-40B4-BE49-F238E27FC236}">
                    <a16:creationId xmlns:a16="http://schemas.microsoft.com/office/drawing/2014/main" id="{881293D1-125C-CE4E-BDAC-ED5BE197B35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5" name="Rectangle 121">
                <a:extLst>
                  <a:ext uri="{FF2B5EF4-FFF2-40B4-BE49-F238E27FC236}">
                    <a16:creationId xmlns:a16="http://schemas.microsoft.com/office/drawing/2014/main" id="{512AFAA5-EC34-A742-993A-F06E45DCEA02}"/>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6" name="Rectangle 122">
                <a:extLst>
                  <a:ext uri="{FF2B5EF4-FFF2-40B4-BE49-F238E27FC236}">
                    <a16:creationId xmlns:a16="http://schemas.microsoft.com/office/drawing/2014/main" id="{E5A9B695-D6BC-E646-8F7D-BABEDDBA0EDA}"/>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7" name="Line 123">
                <a:extLst>
                  <a:ext uri="{FF2B5EF4-FFF2-40B4-BE49-F238E27FC236}">
                    <a16:creationId xmlns:a16="http://schemas.microsoft.com/office/drawing/2014/main" id="{E65D8F28-EA0F-2244-AA7B-70C137E80EAC}"/>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 name="Group 35">
              <a:extLst>
                <a:ext uri="{FF2B5EF4-FFF2-40B4-BE49-F238E27FC236}">
                  <a16:creationId xmlns:a16="http://schemas.microsoft.com/office/drawing/2014/main" id="{2810B165-77EB-1340-AB6E-272C262E9452}"/>
                </a:ext>
              </a:extLst>
            </p:cNvPr>
            <p:cNvGrpSpPr/>
            <p:nvPr/>
          </p:nvGrpSpPr>
          <p:grpSpPr>
            <a:xfrm>
              <a:off x="3507269" y="2955235"/>
              <a:ext cx="216590" cy="413440"/>
              <a:chOff x="3507269" y="2955235"/>
              <a:chExt cx="216590" cy="413440"/>
            </a:xfrm>
          </p:grpSpPr>
          <p:sp>
            <p:nvSpPr>
              <p:cNvPr id="33" name="Oval 32">
                <a:extLst>
                  <a:ext uri="{FF2B5EF4-FFF2-40B4-BE49-F238E27FC236}">
                    <a16:creationId xmlns:a16="http://schemas.microsoft.com/office/drawing/2014/main" id="{CC1FC9A4-61A1-B14D-939C-A6CF2C62ABA5}"/>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0" name="Oval 339">
                <a:extLst>
                  <a:ext uri="{FF2B5EF4-FFF2-40B4-BE49-F238E27FC236}">
                    <a16:creationId xmlns:a16="http://schemas.microsoft.com/office/drawing/2014/main" id="{AC8158DD-C79C-C24C-AD83-DDBAB99ED80C}"/>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1" name="Oval 340">
                <a:extLst>
                  <a:ext uri="{FF2B5EF4-FFF2-40B4-BE49-F238E27FC236}">
                    <a16:creationId xmlns:a16="http://schemas.microsoft.com/office/drawing/2014/main" id="{8FF7AB88-E320-7840-9DA7-5197F446D9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42" name="Group 341">
              <a:extLst>
                <a:ext uri="{FF2B5EF4-FFF2-40B4-BE49-F238E27FC236}">
                  <a16:creationId xmlns:a16="http://schemas.microsoft.com/office/drawing/2014/main" id="{799C3A75-BFC9-2E48-85C8-5B7EC7CCDAB9}"/>
                </a:ext>
              </a:extLst>
            </p:cNvPr>
            <p:cNvGrpSpPr/>
            <p:nvPr/>
          </p:nvGrpSpPr>
          <p:grpSpPr>
            <a:xfrm>
              <a:off x="3177069" y="3850585"/>
              <a:ext cx="216590" cy="413440"/>
              <a:chOff x="3507269" y="2955235"/>
              <a:chExt cx="216590" cy="413440"/>
            </a:xfrm>
          </p:grpSpPr>
          <p:sp>
            <p:nvSpPr>
              <p:cNvPr id="343" name="Oval 342">
                <a:extLst>
                  <a:ext uri="{FF2B5EF4-FFF2-40B4-BE49-F238E27FC236}">
                    <a16:creationId xmlns:a16="http://schemas.microsoft.com/office/drawing/2014/main" id="{72ABB4E7-CCDD-1048-8C9B-331093124F08}"/>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4" name="Oval 343">
                <a:extLst>
                  <a:ext uri="{FF2B5EF4-FFF2-40B4-BE49-F238E27FC236}">
                    <a16:creationId xmlns:a16="http://schemas.microsoft.com/office/drawing/2014/main" id="{788BF5C4-FCBC-234C-A3AA-4A94BEC1962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5" name="Oval 344">
                <a:extLst>
                  <a:ext uri="{FF2B5EF4-FFF2-40B4-BE49-F238E27FC236}">
                    <a16:creationId xmlns:a16="http://schemas.microsoft.com/office/drawing/2014/main" id="{81E03BF8-40AA-A14E-A442-E2FE179942C4}"/>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46" name="Group 118">
              <a:extLst>
                <a:ext uri="{FF2B5EF4-FFF2-40B4-BE49-F238E27FC236}">
                  <a16:creationId xmlns:a16="http://schemas.microsoft.com/office/drawing/2014/main" id="{09A94EFC-0C6E-AB46-BB6D-B8EDD8753E87}"/>
                </a:ext>
              </a:extLst>
            </p:cNvPr>
            <p:cNvGrpSpPr>
              <a:grpSpLocks/>
            </p:cNvGrpSpPr>
            <p:nvPr/>
          </p:nvGrpSpPr>
          <p:grpSpPr bwMode="auto">
            <a:xfrm>
              <a:off x="3399128" y="2453587"/>
              <a:ext cx="977484" cy="193795"/>
              <a:chOff x="876" y="2800"/>
              <a:chExt cx="642" cy="175"/>
            </a:xfrm>
          </p:grpSpPr>
          <p:sp>
            <p:nvSpPr>
              <p:cNvPr id="347" name="Rectangle 119">
                <a:extLst>
                  <a:ext uri="{FF2B5EF4-FFF2-40B4-BE49-F238E27FC236}">
                    <a16:creationId xmlns:a16="http://schemas.microsoft.com/office/drawing/2014/main" id="{95557478-C808-0A49-99F3-AB762999C6D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8" name="Rectangle 120">
                <a:extLst>
                  <a:ext uri="{FF2B5EF4-FFF2-40B4-BE49-F238E27FC236}">
                    <a16:creationId xmlns:a16="http://schemas.microsoft.com/office/drawing/2014/main" id="{57DD8E6C-AE44-C246-A617-6D3940612041}"/>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9" name="Rectangle 121">
                <a:extLst>
                  <a:ext uri="{FF2B5EF4-FFF2-40B4-BE49-F238E27FC236}">
                    <a16:creationId xmlns:a16="http://schemas.microsoft.com/office/drawing/2014/main" id="{EC25F33B-A2F2-E441-9E7F-31DC2E7A8A2A}"/>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22">
                <a:extLst>
                  <a:ext uri="{FF2B5EF4-FFF2-40B4-BE49-F238E27FC236}">
                    <a16:creationId xmlns:a16="http://schemas.microsoft.com/office/drawing/2014/main" id="{43EDE764-1035-AE47-96B5-71878F878CA1}"/>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Line 123">
                <a:extLst>
                  <a:ext uri="{FF2B5EF4-FFF2-40B4-BE49-F238E27FC236}">
                    <a16:creationId xmlns:a16="http://schemas.microsoft.com/office/drawing/2014/main" id="{6F7EBE29-77D5-1443-A62A-0BCECCF4B62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52" name="Group 351">
              <a:extLst>
                <a:ext uri="{FF2B5EF4-FFF2-40B4-BE49-F238E27FC236}">
                  <a16:creationId xmlns:a16="http://schemas.microsoft.com/office/drawing/2014/main" id="{190EAB13-BC95-254B-8BB7-4ECCA50E13F0}"/>
                </a:ext>
              </a:extLst>
            </p:cNvPr>
            <p:cNvGrpSpPr/>
            <p:nvPr/>
          </p:nvGrpSpPr>
          <p:grpSpPr>
            <a:xfrm>
              <a:off x="8205165" y="3160644"/>
              <a:ext cx="216590" cy="413440"/>
              <a:chOff x="3507269" y="2955235"/>
              <a:chExt cx="216590" cy="413440"/>
            </a:xfrm>
          </p:grpSpPr>
          <p:sp>
            <p:nvSpPr>
              <p:cNvPr id="353" name="Oval 352">
                <a:extLst>
                  <a:ext uri="{FF2B5EF4-FFF2-40B4-BE49-F238E27FC236}">
                    <a16:creationId xmlns:a16="http://schemas.microsoft.com/office/drawing/2014/main" id="{804BF0A2-3072-234A-8050-8FB74487C8DA}"/>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4" name="Oval 353">
                <a:extLst>
                  <a:ext uri="{FF2B5EF4-FFF2-40B4-BE49-F238E27FC236}">
                    <a16:creationId xmlns:a16="http://schemas.microsoft.com/office/drawing/2014/main" id="{C413300F-0BEB-F24C-821D-DC72C49D43A3}"/>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5" name="Oval 354">
                <a:extLst>
                  <a:ext uri="{FF2B5EF4-FFF2-40B4-BE49-F238E27FC236}">
                    <a16:creationId xmlns:a16="http://schemas.microsoft.com/office/drawing/2014/main" id="{31EB8237-FBF1-B04A-AB23-73699C8FBA07}"/>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56" name="Group 355">
              <a:extLst>
                <a:ext uri="{FF2B5EF4-FFF2-40B4-BE49-F238E27FC236}">
                  <a16:creationId xmlns:a16="http://schemas.microsoft.com/office/drawing/2014/main" id="{96152ADC-604E-D743-A986-EE1E09F3192C}"/>
                </a:ext>
              </a:extLst>
            </p:cNvPr>
            <p:cNvGrpSpPr/>
            <p:nvPr/>
          </p:nvGrpSpPr>
          <p:grpSpPr>
            <a:xfrm>
              <a:off x="7874965" y="4055994"/>
              <a:ext cx="216590" cy="413440"/>
              <a:chOff x="3507269" y="2955235"/>
              <a:chExt cx="216590" cy="413440"/>
            </a:xfrm>
          </p:grpSpPr>
          <p:sp>
            <p:nvSpPr>
              <p:cNvPr id="357" name="Oval 356">
                <a:extLst>
                  <a:ext uri="{FF2B5EF4-FFF2-40B4-BE49-F238E27FC236}">
                    <a16:creationId xmlns:a16="http://schemas.microsoft.com/office/drawing/2014/main" id="{AD2413A3-D610-3A44-A8C9-D33C8445F06C}"/>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8" name="Oval 357">
                <a:extLst>
                  <a:ext uri="{FF2B5EF4-FFF2-40B4-BE49-F238E27FC236}">
                    <a16:creationId xmlns:a16="http://schemas.microsoft.com/office/drawing/2014/main" id="{A236988D-798F-384E-8DDE-1AC0A77B315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9" name="Oval 358">
                <a:extLst>
                  <a:ext uri="{FF2B5EF4-FFF2-40B4-BE49-F238E27FC236}">
                    <a16:creationId xmlns:a16="http://schemas.microsoft.com/office/drawing/2014/main" id="{C4C673DD-75A7-5844-A4F5-64B9BEA27A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66" name="Group 148">
              <a:extLst>
                <a:ext uri="{FF2B5EF4-FFF2-40B4-BE49-F238E27FC236}">
                  <a16:creationId xmlns:a16="http://schemas.microsoft.com/office/drawing/2014/main" id="{F021FAE4-32E0-2144-BFDD-D6EFA8B276AE}"/>
                </a:ext>
              </a:extLst>
            </p:cNvPr>
            <p:cNvGrpSpPr>
              <a:grpSpLocks/>
            </p:cNvGrpSpPr>
            <p:nvPr/>
          </p:nvGrpSpPr>
          <p:grpSpPr bwMode="auto">
            <a:xfrm>
              <a:off x="8207592" y="2673589"/>
              <a:ext cx="799405" cy="236966"/>
              <a:chOff x="453" y="3465"/>
              <a:chExt cx="561" cy="136"/>
            </a:xfrm>
          </p:grpSpPr>
          <p:sp>
            <p:nvSpPr>
              <p:cNvPr id="367" name="Rectangle 149">
                <a:extLst>
                  <a:ext uri="{FF2B5EF4-FFF2-40B4-BE49-F238E27FC236}">
                    <a16:creationId xmlns:a16="http://schemas.microsoft.com/office/drawing/2014/main" id="{93B37654-0763-114F-AA2F-3A9E07388149}"/>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8" name="Rectangle 150">
                <a:extLst>
                  <a:ext uri="{FF2B5EF4-FFF2-40B4-BE49-F238E27FC236}">
                    <a16:creationId xmlns:a16="http://schemas.microsoft.com/office/drawing/2014/main" id="{AABF2D8B-7487-0742-BA35-023E04B67A8C}"/>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9" name="Rectangle 151">
                <a:extLst>
                  <a:ext uri="{FF2B5EF4-FFF2-40B4-BE49-F238E27FC236}">
                    <a16:creationId xmlns:a16="http://schemas.microsoft.com/office/drawing/2014/main" id="{D6D3CB67-9339-734B-AB0F-9E44535D56A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0" name="Rectangle 152">
                <a:extLst>
                  <a:ext uri="{FF2B5EF4-FFF2-40B4-BE49-F238E27FC236}">
                    <a16:creationId xmlns:a16="http://schemas.microsoft.com/office/drawing/2014/main" id="{D8AB43B3-3B77-B646-A401-FABAFFFA1642}"/>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Line 153">
                <a:extLst>
                  <a:ext uri="{FF2B5EF4-FFF2-40B4-BE49-F238E27FC236}">
                    <a16:creationId xmlns:a16="http://schemas.microsoft.com/office/drawing/2014/main" id="{E6B2B676-EED8-CB4D-921C-F264E4A9D76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72" name="Content Placeholder 2">
            <a:extLst>
              <a:ext uri="{FF2B5EF4-FFF2-40B4-BE49-F238E27FC236}">
                <a16:creationId xmlns:a16="http://schemas.microsoft.com/office/drawing/2014/main" id="{79568C0E-EF16-3C4B-8D37-DECD1B4863BB}"/>
              </a:ext>
            </a:extLst>
          </p:cNvPr>
          <p:cNvSpPr txBox="1">
            <a:spLocks/>
          </p:cNvSpPr>
          <p:nvPr/>
        </p:nvSpPr>
        <p:spPr>
          <a:xfrm>
            <a:off x="942537" y="2612461"/>
            <a:ext cx="4009292" cy="356817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Cisco CRS router:</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basic unit: 8 switching planes</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each plane: 3-stage interconnection network</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up to 100’s Tbps switching capacity</a:t>
            </a:r>
          </a:p>
        </p:txBody>
      </p:sp>
      <p:pic>
        <p:nvPicPr>
          <p:cNvPr id="4" name="Picture 3">
            <a:extLst>
              <a:ext uri="{FF2B5EF4-FFF2-40B4-BE49-F238E27FC236}">
                <a16:creationId xmlns:a16="http://schemas.microsoft.com/office/drawing/2014/main" id="{6FF52103-AEE1-3D43-8707-045D602860C7}"/>
              </a:ext>
            </a:extLst>
          </p:cNvPr>
          <p:cNvPicPr>
            <a:picLocks noChangeAspect="1"/>
          </p:cNvPicPr>
          <p:nvPr/>
        </p:nvPicPr>
        <p:blipFill>
          <a:blip r:embed="rId3"/>
          <a:stretch>
            <a:fillRect/>
          </a:stretch>
        </p:blipFill>
        <p:spPr>
          <a:xfrm>
            <a:off x="8036909" y="4890993"/>
            <a:ext cx="937683" cy="733606"/>
          </a:xfrm>
          <a:prstGeom prst="rect">
            <a:avLst/>
          </a:prstGeom>
        </p:spPr>
      </p:pic>
      <p:sp>
        <p:nvSpPr>
          <p:cNvPr id="223" name="Slide Number Placeholder 4">
            <a:extLst>
              <a:ext uri="{FF2B5EF4-FFF2-40B4-BE49-F238E27FC236}">
                <a16:creationId xmlns:a16="http://schemas.microsoft.com/office/drawing/2014/main" id="{E7A4998C-0527-1B40-A7CD-C664065D210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18</a:t>
            </a:fld>
            <a:endParaRPr lang="en-US" dirty="0"/>
          </a:p>
        </p:txBody>
      </p:sp>
      <p:sp>
        <p:nvSpPr>
          <p:cNvPr id="5" name="TextBox 4">
            <a:extLst>
              <a:ext uri="{FF2B5EF4-FFF2-40B4-BE49-F238E27FC236}">
                <a16:creationId xmlns:a16="http://schemas.microsoft.com/office/drawing/2014/main" id="{7DFB0CCC-A85E-A5E0-B2D8-8BC22429C9DD}"/>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38221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2"/>
                                        </p:tgtEl>
                                        <p:attrNameLst>
                                          <p:attrName>style.visibility</p:attrName>
                                        </p:attrNameLst>
                                      </p:cBhvr>
                                      <p:to>
                                        <p:strVal val="visible"/>
                                      </p:to>
                                    </p:set>
                                    <p:animEffect transition="in" filter="dissolve">
                                      <p:cBhvr>
                                        <p:cTn id="7" dur="5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52267" y="1386402"/>
            <a:ext cx="10515600" cy="1356798"/>
          </a:xfrm>
        </p:spPr>
        <p:txBody>
          <a:bodyPr/>
          <a:lstStyle/>
          <a:p>
            <a:r>
              <a:rPr lang="en-US" altLang="en-US" dirty="0">
                <a:ea typeface="ＭＳ Ｐゴシック" panose="020B0600070205080204" pitchFamily="34" charset="-128"/>
                <a:cs typeface="ＭＳ Ｐゴシック" panose="020B0600070205080204" pitchFamily="34" charset="-128"/>
              </a:rPr>
              <a:t>If switch fabric slower than input ports combined -&gt; queueing may occur at input queues </a:t>
            </a:r>
          </a:p>
          <a:p>
            <a:pPr lvl="1"/>
            <a:r>
              <a:rPr lang="en-US" altLang="en-US" sz="2800" dirty="0">
                <a:ea typeface="ＭＳ Ｐゴシック" panose="020B0600070205080204" pitchFamily="34" charset="-128"/>
              </a:rPr>
              <a:t>queueing delay and loss due to input buffer overflow!</a:t>
            </a:r>
          </a:p>
          <a:p>
            <a:endParaRPr lang="en-US" dirty="0"/>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Input port queuing</a:t>
            </a:r>
            <a:endParaRPr lang="en-US" dirty="0"/>
          </a:p>
        </p:txBody>
      </p:sp>
      <p:sp>
        <p:nvSpPr>
          <p:cNvPr id="104" name="Text Box 62">
            <a:extLst>
              <a:ext uri="{FF2B5EF4-FFF2-40B4-BE49-F238E27FC236}">
                <a16:creationId xmlns:a16="http://schemas.microsoft.com/office/drawing/2014/main" id="{A61D6C7D-A6A0-2949-A958-E9C2A14B38D6}"/>
              </a:ext>
            </a:extLst>
          </p:cNvPr>
          <p:cNvSpPr txBox="1">
            <a:spLocks noChangeArrowheads="1"/>
          </p:cNvSpPr>
          <p:nvPr/>
        </p:nvSpPr>
        <p:spPr bwMode="auto">
          <a:xfrm>
            <a:off x="1800666" y="5728188"/>
            <a:ext cx="44594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output port contention: only one red datagram can be transferred. lower red packet is </a:t>
            </a:r>
            <a:r>
              <a:rPr kumimoji="0" lang="en-US" altLang="en-US" sz="20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blocked</a:t>
            </a:r>
          </a:p>
        </p:txBody>
      </p:sp>
      <p:grpSp>
        <p:nvGrpSpPr>
          <p:cNvPr id="141" name="Group 140">
            <a:extLst>
              <a:ext uri="{FF2B5EF4-FFF2-40B4-BE49-F238E27FC236}">
                <a16:creationId xmlns:a16="http://schemas.microsoft.com/office/drawing/2014/main" id="{A8B7A346-0262-A945-984D-C0F97E764874}"/>
              </a:ext>
            </a:extLst>
          </p:cNvPr>
          <p:cNvGrpSpPr/>
          <p:nvPr/>
        </p:nvGrpSpPr>
        <p:grpSpPr>
          <a:xfrm>
            <a:off x="2528548" y="3841801"/>
            <a:ext cx="3027362" cy="1817687"/>
            <a:chOff x="2908374" y="3743325"/>
            <a:chExt cx="3027362" cy="1817687"/>
          </a:xfrm>
        </p:grpSpPr>
        <p:grpSp>
          <p:nvGrpSpPr>
            <p:cNvPr id="73" name="Group 7">
              <a:extLst>
                <a:ext uri="{FF2B5EF4-FFF2-40B4-BE49-F238E27FC236}">
                  <a16:creationId xmlns:a16="http://schemas.microsoft.com/office/drawing/2014/main" id="{D164F740-85C3-9A46-A495-5762FFD54497}"/>
                </a:ext>
              </a:extLst>
            </p:cNvPr>
            <p:cNvGrpSpPr>
              <a:grpSpLocks/>
            </p:cNvGrpSpPr>
            <p:nvPr/>
          </p:nvGrpSpPr>
          <p:grpSpPr bwMode="auto">
            <a:xfrm>
              <a:off x="2908374" y="3751262"/>
              <a:ext cx="3027362" cy="1809750"/>
              <a:chOff x="523" y="976"/>
              <a:chExt cx="2099" cy="1356"/>
            </a:xfrm>
          </p:grpSpPr>
          <p:sp>
            <p:nvSpPr>
              <p:cNvPr id="74" name="Rectangle 8">
                <a:extLst>
                  <a:ext uri="{FF2B5EF4-FFF2-40B4-BE49-F238E27FC236}">
                    <a16:creationId xmlns:a16="http://schemas.microsoft.com/office/drawing/2014/main" id="{3D3FDDE5-E1D2-4741-B9DB-0E91DB81EADF}"/>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75" name="Group 9">
                <a:extLst>
                  <a:ext uri="{FF2B5EF4-FFF2-40B4-BE49-F238E27FC236}">
                    <a16:creationId xmlns:a16="http://schemas.microsoft.com/office/drawing/2014/main" id="{E04796AD-83ED-2C40-B3DD-6EE81FAF767E}"/>
                  </a:ext>
                </a:extLst>
              </p:cNvPr>
              <p:cNvGrpSpPr>
                <a:grpSpLocks/>
              </p:cNvGrpSpPr>
              <p:nvPr/>
            </p:nvGrpSpPr>
            <p:grpSpPr bwMode="auto">
              <a:xfrm>
                <a:off x="804" y="997"/>
                <a:ext cx="249" cy="1295"/>
                <a:chOff x="748" y="997"/>
                <a:chExt cx="249" cy="1295"/>
              </a:xfrm>
            </p:grpSpPr>
            <p:sp>
              <p:nvSpPr>
                <p:cNvPr id="94" name="Rectangle 10">
                  <a:extLst>
                    <a:ext uri="{FF2B5EF4-FFF2-40B4-BE49-F238E27FC236}">
                      <a16:creationId xmlns:a16="http://schemas.microsoft.com/office/drawing/2014/main" id="{43ED5184-D575-0248-A3F3-81B5349D9771}"/>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Rectangle 11">
                  <a:extLst>
                    <a:ext uri="{FF2B5EF4-FFF2-40B4-BE49-F238E27FC236}">
                      <a16:creationId xmlns:a16="http://schemas.microsoft.com/office/drawing/2014/main" id="{2FA9BAD8-AE3E-DB45-B0FD-7FDA2BE93B67}"/>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Rectangle 12">
                  <a:extLst>
                    <a:ext uri="{FF2B5EF4-FFF2-40B4-BE49-F238E27FC236}">
                      <a16:creationId xmlns:a16="http://schemas.microsoft.com/office/drawing/2014/main" id="{9F580657-7B0A-D44A-A81D-E4A1D6379EDD}"/>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6" name="Group 13">
                <a:extLst>
                  <a:ext uri="{FF2B5EF4-FFF2-40B4-BE49-F238E27FC236}">
                    <a16:creationId xmlns:a16="http://schemas.microsoft.com/office/drawing/2014/main" id="{056EE82A-FAB8-7249-BC14-6FFA66DA07F7}"/>
                  </a:ext>
                </a:extLst>
              </p:cNvPr>
              <p:cNvGrpSpPr>
                <a:grpSpLocks/>
              </p:cNvGrpSpPr>
              <p:nvPr/>
            </p:nvGrpSpPr>
            <p:grpSpPr bwMode="auto">
              <a:xfrm>
                <a:off x="2109" y="1002"/>
                <a:ext cx="249" cy="1295"/>
                <a:chOff x="748" y="997"/>
                <a:chExt cx="249" cy="1295"/>
              </a:xfrm>
            </p:grpSpPr>
            <p:sp>
              <p:nvSpPr>
                <p:cNvPr id="91" name="Rectangle 14">
                  <a:extLst>
                    <a:ext uri="{FF2B5EF4-FFF2-40B4-BE49-F238E27FC236}">
                      <a16:creationId xmlns:a16="http://schemas.microsoft.com/office/drawing/2014/main" id="{E5CA9310-6AD6-2146-9776-7012072315D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5">
                  <a:extLst>
                    <a:ext uri="{FF2B5EF4-FFF2-40B4-BE49-F238E27FC236}">
                      <a16:creationId xmlns:a16="http://schemas.microsoft.com/office/drawing/2014/main" id="{8D066A34-9935-0949-9FF4-6C93094CBF75}"/>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3" name="Rectangle 16">
                  <a:extLst>
                    <a:ext uri="{FF2B5EF4-FFF2-40B4-BE49-F238E27FC236}">
                      <a16:creationId xmlns:a16="http://schemas.microsoft.com/office/drawing/2014/main" id="{AEE24D80-D9B2-5E43-BE37-0732E26D5A01}"/>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77" name="Line 17">
                <a:extLst>
                  <a:ext uri="{FF2B5EF4-FFF2-40B4-BE49-F238E27FC236}">
                    <a16:creationId xmlns:a16="http://schemas.microsoft.com/office/drawing/2014/main" id="{E7EAA4E2-487B-894A-934C-8BED5D29A04B}"/>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Line 18">
                <a:extLst>
                  <a:ext uri="{FF2B5EF4-FFF2-40B4-BE49-F238E27FC236}">
                    <a16:creationId xmlns:a16="http://schemas.microsoft.com/office/drawing/2014/main" id="{F056DF5E-0636-A74F-AFC5-06DA708CC8F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9" name="Line 19">
                <a:extLst>
                  <a:ext uri="{FF2B5EF4-FFF2-40B4-BE49-F238E27FC236}">
                    <a16:creationId xmlns:a16="http://schemas.microsoft.com/office/drawing/2014/main" id="{1A5F3287-940C-9740-86D0-1AB977CAFF9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0" name="Line 20">
                <a:extLst>
                  <a:ext uri="{FF2B5EF4-FFF2-40B4-BE49-F238E27FC236}">
                    <a16:creationId xmlns:a16="http://schemas.microsoft.com/office/drawing/2014/main" id="{F520F608-8F8B-EE4D-AB7D-4587DC70B484}"/>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1" name="Line 21">
                <a:extLst>
                  <a:ext uri="{FF2B5EF4-FFF2-40B4-BE49-F238E27FC236}">
                    <a16:creationId xmlns:a16="http://schemas.microsoft.com/office/drawing/2014/main" id="{5D5075D4-1165-4C4C-AF51-B90ABAD1F9B4}"/>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 name="Line 22">
                <a:extLst>
                  <a:ext uri="{FF2B5EF4-FFF2-40B4-BE49-F238E27FC236}">
                    <a16:creationId xmlns:a16="http://schemas.microsoft.com/office/drawing/2014/main" id="{C10787ED-2529-B644-9C51-F8157D8A6B97}"/>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 name="Group 23">
                <a:extLst>
                  <a:ext uri="{FF2B5EF4-FFF2-40B4-BE49-F238E27FC236}">
                    <a16:creationId xmlns:a16="http://schemas.microsoft.com/office/drawing/2014/main" id="{971E0D16-1F7C-F048-8258-EDA2CB10DD1F}"/>
                  </a:ext>
                </a:extLst>
              </p:cNvPr>
              <p:cNvGrpSpPr>
                <a:grpSpLocks/>
              </p:cNvGrpSpPr>
              <p:nvPr/>
            </p:nvGrpSpPr>
            <p:grpSpPr bwMode="auto">
              <a:xfrm>
                <a:off x="523" y="1169"/>
                <a:ext cx="288" cy="939"/>
                <a:chOff x="-60" y="1148"/>
                <a:chExt cx="168" cy="939"/>
              </a:xfrm>
            </p:grpSpPr>
            <p:sp>
              <p:nvSpPr>
                <p:cNvPr id="88" name="Line 24">
                  <a:extLst>
                    <a:ext uri="{FF2B5EF4-FFF2-40B4-BE49-F238E27FC236}">
                      <a16:creationId xmlns:a16="http://schemas.microsoft.com/office/drawing/2014/main" id="{A7F9F178-4046-3247-B2E2-AE134DC9BBA2}"/>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9" name="Line 25">
                  <a:extLst>
                    <a:ext uri="{FF2B5EF4-FFF2-40B4-BE49-F238E27FC236}">
                      <a16:creationId xmlns:a16="http://schemas.microsoft.com/office/drawing/2014/main" id="{C8CD8FEE-FC96-3A43-8409-D693193AE512}"/>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0" name="Line 26">
                  <a:extLst>
                    <a:ext uri="{FF2B5EF4-FFF2-40B4-BE49-F238E27FC236}">
                      <a16:creationId xmlns:a16="http://schemas.microsoft.com/office/drawing/2014/main" id="{4CBECCBD-CFD3-764F-887C-FED5405A0A3E}"/>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4" name="Group 27">
                <a:extLst>
                  <a:ext uri="{FF2B5EF4-FFF2-40B4-BE49-F238E27FC236}">
                    <a16:creationId xmlns:a16="http://schemas.microsoft.com/office/drawing/2014/main" id="{1DA00A78-49E3-534E-A704-59927A764178}"/>
                  </a:ext>
                </a:extLst>
              </p:cNvPr>
              <p:cNvGrpSpPr>
                <a:grpSpLocks/>
              </p:cNvGrpSpPr>
              <p:nvPr/>
            </p:nvGrpSpPr>
            <p:grpSpPr bwMode="auto">
              <a:xfrm>
                <a:off x="2334" y="1173"/>
                <a:ext cx="288" cy="939"/>
                <a:chOff x="-60" y="1148"/>
                <a:chExt cx="168" cy="939"/>
              </a:xfrm>
            </p:grpSpPr>
            <p:sp>
              <p:nvSpPr>
                <p:cNvPr id="85" name="Line 28">
                  <a:extLst>
                    <a:ext uri="{FF2B5EF4-FFF2-40B4-BE49-F238E27FC236}">
                      <a16:creationId xmlns:a16="http://schemas.microsoft.com/office/drawing/2014/main" id="{61838874-A5DC-7947-8DA7-12A88836EA34}"/>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Line 29">
                  <a:extLst>
                    <a:ext uri="{FF2B5EF4-FFF2-40B4-BE49-F238E27FC236}">
                      <a16:creationId xmlns:a16="http://schemas.microsoft.com/office/drawing/2014/main" id="{5372ECE9-A44D-9040-8B03-CA9D88C7D71A}"/>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 name="Line 30">
                  <a:extLst>
                    <a:ext uri="{FF2B5EF4-FFF2-40B4-BE49-F238E27FC236}">
                      <a16:creationId xmlns:a16="http://schemas.microsoft.com/office/drawing/2014/main" id="{FA2DA940-73AA-D447-84F1-95C932F532DC}"/>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97" name="Rectangle 55">
              <a:extLst>
                <a:ext uri="{FF2B5EF4-FFF2-40B4-BE49-F238E27FC236}">
                  <a16:creationId xmlns:a16="http://schemas.microsoft.com/office/drawing/2014/main" id="{DC8735CA-28A8-9844-8915-2B52D5644D3C}"/>
                </a:ext>
              </a:extLst>
            </p:cNvPr>
            <p:cNvSpPr>
              <a:spLocks noChangeArrowheads="1"/>
            </p:cNvSpPr>
            <p:nvPr/>
          </p:nvSpPr>
          <p:spPr bwMode="auto">
            <a:xfrm>
              <a:off x="3360811" y="3748087"/>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Rectangle 56">
              <a:extLst>
                <a:ext uri="{FF2B5EF4-FFF2-40B4-BE49-F238E27FC236}">
                  <a16:creationId xmlns:a16="http://schemas.microsoft.com/office/drawing/2014/main" id="{583B70AF-74AA-594D-B7DD-CD358704562B}"/>
                </a:ext>
              </a:extLst>
            </p:cNvPr>
            <p:cNvSpPr>
              <a:spLocks noChangeArrowheads="1"/>
            </p:cNvSpPr>
            <p:nvPr/>
          </p:nvSpPr>
          <p:spPr bwMode="auto">
            <a:xfrm>
              <a:off x="3346524" y="4479925"/>
              <a:ext cx="252412"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9" name="Rectangle 57">
              <a:extLst>
                <a:ext uri="{FF2B5EF4-FFF2-40B4-BE49-F238E27FC236}">
                  <a16:creationId xmlns:a16="http://schemas.microsoft.com/office/drawing/2014/main" id="{7B6BE014-EC1B-4245-8E39-262F9C15550C}"/>
                </a:ext>
              </a:extLst>
            </p:cNvPr>
            <p:cNvSpPr>
              <a:spLocks noChangeArrowheads="1"/>
            </p:cNvSpPr>
            <p:nvPr/>
          </p:nvSpPr>
          <p:spPr bwMode="auto">
            <a:xfrm>
              <a:off x="3344936" y="5114925"/>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Rectangle 58">
              <a:extLst>
                <a:ext uri="{FF2B5EF4-FFF2-40B4-BE49-F238E27FC236}">
                  <a16:creationId xmlns:a16="http://schemas.microsoft.com/office/drawing/2014/main" id="{5727D261-4FAD-9C40-8357-59F2BB7AE5CF}"/>
                </a:ext>
              </a:extLst>
            </p:cNvPr>
            <p:cNvSpPr>
              <a:spLocks noChangeArrowheads="1"/>
            </p:cNvSpPr>
            <p:nvPr/>
          </p:nvSpPr>
          <p:spPr bwMode="auto">
            <a:xfrm>
              <a:off x="3002036" y="3743325"/>
              <a:ext cx="252413"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59">
              <a:extLst>
                <a:ext uri="{FF2B5EF4-FFF2-40B4-BE49-F238E27FC236}">
                  <a16:creationId xmlns:a16="http://schemas.microsoft.com/office/drawing/2014/main" id="{1194EC16-CE8F-8D4B-A795-C4A17F3FEE9C}"/>
                </a:ext>
              </a:extLst>
            </p:cNvPr>
            <p:cNvSpPr>
              <a:spLocks noChangeArrowheads="1"/>
            </p:cNvSpPr>
            <p:nvPr/>
          </p:nvSpPr>
          <p:spPr bwMode="auto">
            <a:xfrm>
              <a:off x="2997274" y="5103812"/>
              <a:ext cx="252412" cy="13176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 name="Line 60">
              <a:extLst>
                <a:ext uri="{FF2B5EF4-FFF2-40B4-BE49-F238E27FC236}">
                  <a16:creationId xmlns:a16="http://schemas.microsoft.com/office/drawing/2014/main" id="{67621AA8-BE0E-7F4B-BC70-5D6A01E48F83}"/>
                </a:ext>
              </a:extLst>
            </p:cNvPr>
            <p:cNvSpPr>
              <a:spLocks noChangeShapeType="1"/>
            </p:cNvSpPr>
            <p:nvPr/>
          </p:nvSpPr>
          <p:spPr bwMode="auto">
            <a:xfrm>
              <a:off x="3652911" y="3803650"/>
              <a:ext cx="1479550" cy="1587"/>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Freeform 61">
              <a:extLst>
                <a:ext uri="{FF2B5EF4-FFF2-40B4-BE49-F238E27FC236}">
                  <a16:creationId xmlns:a16="http://schemas.microsoft.com/office/drawing/2014/main" id="{63B03E4B-DC34-6549-9693-9E2101F3E2F9}"/>
                </a:ext>
              </a:extLst>
            </p:cNvPr>
            <p:cNvSpPr>
              <a:spLocks/>
            </p:cNvSpPr>
            <p:nvPr/>
          </p:nvSpPr>
          <p:spPr bwMode="auto">
            <a:xfrm>
              <a:off x="3697361" y="4202112"/>
              <a:ext cx="1395413" cy="979488"/>
            </a:xfrm>
            <a:custGeom>
              <a:avLst/>
              <a:gdLst>
                <a:gd name="T0" fmla="*/ 0 w 967"/>
                <a:gd name="T1" fmla="*/ 2147483647 h 735"/>
                <a:gd name="T2" fmla="*/ 2147483647 w 967"/>
                <a:gd name="T3" fmla="*/ 2147483647 h 735"/>
                <a:gd name="T4" fmla="*/ 214748364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Text Box 64">
              <a:extLst>
                <a:ext uri="{FF2B5EF4-FFF2-40B4-BE49-F238E27FC236}">
                  <a16:creationId xmlns:a16="http://schemas.microsoft.com/office/drawing/2014/main" id="{CB734319-6832-8C4E-B16D-A545895BCBC1}"/>
                </a:ext>
              </a:extLst>
            </p:cNvPr>
            <p:cNvSpPr txBox="1">
              <a:spLocks noChangeArrowheads="1"/>
            </p:cNvSpPr>
            <p:nvPr/>
          </p:nvSpPr>
          <p:spPr bwMode="auto">
            <a:xfrm>
              <a:off x="4046611" y="4548187"/>
              <a:ext cx="7477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06" name="Line 73">
              <a:extLst>
                <a:ext uri="{FF2B5EF4-FFF2-40B4-BE49-F238E27FC236}">
                  <a16:creationId xmlns:a16="http://schemas.microsoft.com/office/drawing/2014/main" id="{5550252A-B930-0747-B713-DACF5B30A867}"/>
                </a:ext>
              </a:extLst>
            </p:cNvPr>
            <p:cNvSpPr>
              <a:spLocks noChangeShapeType="1"/>
            </p:cNvSpPr>
            <p:nvPr/>
          </p:nvSpPr>
          <p:spPr bwMode="auto">
            <a:xfrm>
              <a:off x="3643386" y="4548187"/>
              <a:ext cx="1458913" cy="19050"/>
            </a:xfrm>
            <a:prstGeom prst="line">
              <a:avLst/>
            </a:prstGeom>
            <a:noFill/>
            <a:ln w="28575">
              <a:solidFill>
                <a:srgbClr val="000099"/>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79">
            <a:extLst>
              <a:ext uri="{FF2B5EF4-FFF2-40B4-BE49-F238E27FC236}">
                <a16:creationId xmlns:a16="http://schemas.microsoft.com/office/drawing/2014/main" id="{C5196E2D-6A1D-9849-8A2B-31C0EF009838}"/>
              </a:ext>
            </a:extLst>
          </p:cNvPr>
          <p:cNvGrpSpPr>
            <a:grpSpLocks/>
          </p:cNvGrpSpPr>
          <p:nvPr/>
        </p:nvGrpSpPr>
        <p:grpSpPr bwMode="auto">
          <a:xfrm>
            <a:off x="7144970" y="3842241"/>
            <a:ext cx="3587750" cy="2570163"/>
            <a:chOff x="2950" y="2025"/>
            <a:chExt cx="2260" cy="1619"/>
          </a:xfrm>
        </p:grpSpPr>
        <p:grpSp>
          <p:nvGrpSpPr>
            <p:cNvPr id="108" name="Group 31">
              <a:extLst>
                <a:ext uri="{FF2B5EF4-FFF2-40B4-BE49-F238E27FC236}">
                  <a16:creationId xmlns:a16="http://schemas.microsoft.com/office/drawing/2014/main" id="{961F130E-3A11-5044-A5C6-98D394F90B30}"/>
                </a:ext>
              </a:extLst>
            </p:cNvPr>
            <p:cNvGrpSpPr>
              <a:grpSpLocks/>
            </p:cNvGrpSpPr>
            <p:nvPr/>
          </p:nvGrpSpPr>
          <p:grpSpPr bwMode="auto">
            <a:xfrm>
              <a:off x="3074" y="2047"/>
              <a:ext cx="1907" cy="1140"/>
              <a:chOff x="523" y="976"/>
              <a:chExt cx="2099" cy="1356"/>
            </a:xfrm>
          </p:grpSpPr>
          <p:sp>
            <p:nvSpPr>
              <p:cNvPr id="118" name="Rectangle 32">
                <a:extLst>
                  <a:ext uri="{FF2B5EF4-FFF2-40B4-BE49-F238E27FC236}">
                    <a16:creationId xmlns:a16="http://schemas.microsoft.com/office/drawing/2014/main" id="{72F70161-3D6F-B147-8A8F-41A13F54E1D6}"/>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9" name="Group 33">
                <a:extLst>
                  <a:ext uri="{FF2B5EF4-FFF2-40B4-BE49-F238E27FC236}">
                    <a16:creationId xmlns:a16="http://schemas.microsoft.com/office/drawing/2014/main" id="{E1D22FF4-168D-4C4A-9242-A4710729BBB9}"/>
                  </a:ext>
                </a:extLst>
              </p:cNvPr>
              <p:cNvGrpSpPr>
                <a:grpSpLocks/>
              </p:cNvGrpSpPr>
              <p:nvPr/>
            </p:nvGrpSpPr>
            <p:grpSpPr bwMode="auto">
              <a:xfrm>
                <a:off x="804" y="997"/>
                <a:ext cx="249" cy="1295"/>
                <a:chOff x="748" y="997"/>
                <a:chExt cx="249" cy="1295"/>
              </a:xfrm>
            </p:grpSpPr>
            <p:sp>
              <p:nvSpPr>
                <p:cNvPr id="138" name="Rectangle 34">
                  <a:extLst>
                    <a:ext uri="{FF2B5EF4-FFF2-40B4-BE49-F238E27FC236}">
                      <a16:creationId xmlns:a16="http://schemas.microsoft.com/office/drawing/2014/main" id="{90EE215A-C3AE-254D-88D8-6E5E1C625304}"/>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Rectangle 35">
                  <a:extLst>
                    <a:ext uri="{FF2B5EF4-FFF2-40B4-BE49-F238E27FC236}">
                      <a16:creationId xmlns:a16="http://schemas.microsoft.com/office/drawing/2014/main" id="{B87EB84E-1DCB-6747-983D-A91A87C6BA50}"/>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Rectangle 36">
                  <a:extLst>
                    <a:ext uri="{FF2B5EF4-FFF2-40B4-BE49-F238E27FC236}">
                      <a16:creationId xmlns:a16="http://schemas.microsoft.com/office/drawing/2014/main" id="{13842296-C860-1A4C-94BA-0C09F8E543A4}"/>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37">
                <a:extLst>
                  <a:ext uri="{FF2B5EF4-FFF2-40B4-BE49-F238E27FC236}">
                    <a16:creationId xmlns:a16="http://schemas.microsoft.com/office/drawing/2014/main" id="{20C7A379-A501-F04B-A31A-66AAB7D4ABA9}"/>
                  </a:ext>
                </a:extLst>
              </p:cNvPr>
              <p:cNvGrpSpPr>
                <a:grpSpLocks/>
              </p:cNvGrpSpPr>
              <p:nvPr/>
            </p:nvGrpSpPr>
            <p:grpSpPr bwMode="auto">
              <a:xfrm>
                <a:off x="2109" y="1002"/>
                <a:ext cx="249" cy="1295"/>
                <a:chOff x="748" y="997"/>
                <a:chExt cx="249" cy="1295"/>
              </a:xfrm>
            </p:grpSpPr>
            <p:sp>
              <p:nvSpPr>
                <p:cNvPr id="135" name="Rectangle 38">
                  <a:extLst>
                    <a:ext uri="{FF2B5EF4-FFF2-40B4-BE49-F238E27FC236}">
                      <a16:creationId xmlns:a16="http://schemas.microsoft.com/office/drawing/2014/main" id="{9AE46CFA-B305-FE44-AB5C-0CCBC6BAF91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 name="Rectangle 39">
                  <a:extLst>
                    <a:ext uri="{FF2B5EF4-FFF2-40B4-BE49-F238E27FC236}">
                      <a16:creationId xmlns:a16="http://schemas.microsoft.com/office/drawing/2014/main" id="{06D7163C-5A06-6144-AF1D-9BE7DECCB8B7}"/>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Rectangle 40">
                  <a:extLst>
                    <a:ext uri="{FF2B5EF4-FFF2-40B4-BE49-F238E27FC236}">
                      <a16:creationId xmlns:a16="http://schemas.microsoft.com/office/drawing/2014/main" id="{06F54AE9-52AF-6E46-8BE7-EDEF5EBD718A}"/>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21" name="Line 41">
                <a:extLst>
                  <a:ext uri="{FF2B5EF4-FFF2-40B4-BE49-F238E27FC236}">
                    <a16:creationId xmlns:a16="http://schemas.microsoft.com/office/drawing/2014/main" id="{DBC39202-C178-0345-82BD-7B039DC4DAAF}"/>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2" name="Line 42">
                <a:extLst>
                  <a:ext uri="{FF2B5EF4-FFF2-40B4-BE49-F238E27FC236}">
                    <a16:creationId xmlns:a16="http://schemas.microsoft.com/office/drawing/2014/main" id="{7204CF78-4E3E-4646-91B1-ADD2AF615C5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3" name="Line 43">
                <a:extLst>
                  <a:ext uri="{FF2B5EF4-FFF2-40B4-BE49-F238E27FC236}">
                    <a16:creationId xmlns:a16="http://schemas.microsoft.com/office/drawing/2014/main" id="{1055BDC1-D40C-E34D-8FC0-FEC34E65B74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Line 44">
                <a:extLst>
                  <a:ext uri="{FF2B5EF4-FFF2-40B4-BE49-F238E27FC236}">
                    <a16:creationId xmlns:a16="http://schemas.microsoft.com/office/drawing/2014/main" id="{ED714F6D-8C7C-B141-9C39-2A02E5F58775}"/>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5" name="Line 45">
                <a:extLst>
                  <a:ext uri="{FF2B5EF4-FFF2-40B4-BE49-F238E27FC236}">
                    <a16:creationId xmlns:a16="http://schemas.microsoft.com/office/drawing/2014/main" id="{933F11AA-9C89-1D46-94C9-F6A2C2D75F3D}"/>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Line 46">
                <a:extLst>
                  <a:ext uri="{FF2B5EF4-FFF2-40B4-BE49-F238E27FC236}">
                    <a16:creationId xmlns:a16="http://schemas.microsoft.com/office/drawing/2014/main" id="{24DAFD3A-BCAA-494F-BFF3-4DD6E41FEE98}"/>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27" name="Group 47">
                <a:extLst>
                  <a:ext uri="{FF2B5EF4-FFF2-40B4-BE49-F238E27FC236}">
                    <a16:creationId xmlns:a16="http://schemas.microsoft.com/office/drawing/2014/main" id="{727F9349-D858-B041-AFEF-0AA192390617}"/>
                  </a:ext>
                </a:extLst>
              </p:cNvPr>
              <p:cNvGrpSpPr>
                <a:grpSpLocks/>
              </p:cNvGrpSpPr>
              <p:nvPr/>
            </p:nvGrpSpPr>
            <p:grpSpPr bwMode="auto">
              <a:xfrm>
                <a:off x="523" y="1169"/>
                <a:ext cx="288" cy="939"/>
                <a:chOff x="-60" y="1148"/>
                <a:chExt cx="168" cy="939"/>
              </a:xfrm>
            </p:grpSpPr>
            <p:sp>
              <p:nvSpPr>
                <p:cNvPr id="132" name="Line 48">
                  <a:extLst>
                    <a:ext uri="{FF2B5EF4-FFF2-40B4-BE49-F238E27FC236}">
                      <a16:creationId xmlns:a16="http://schemas.microsoft.com/office/drawing/2014/main" id="{92DDAA32-1BC7-F341-9DF3-8F292F94E486}"/>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 name="Line 49">
                  <a:extLst>
                    <a:ext uri="{FF2B5EF4-FFF2-40B4-BE49-F238E27FC236}">
                      <a16:creationId xmlns:a16="http://schemas.microsoft.com/office/drawing/2014/main" id="{E1CF388A-0B46-9045-8B1B-9EFE86E92625}"/>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 name="Line 50">
                  <a:extLst>
                    <a:ext uri="{FF2B5EF4-FFF2-40B4-BE49-F238E27FC236}">
                      <a16:creationId xmlns:a16="http://schemas.microsoft.com/office/drawing/2014/main" id="{8098E830-FF85-B942-A58C-7073F1ABDACD}"/>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8" name="Group 51">
                <a:extLst>
                  <a:ext uri="{FF2B5EF4-FFF2-40B4-BE49-F238E27FC236}">
                    <a16:creationId xmlns:a16="http://schemas.microsoft.com/office/drawing/2014/main" id="{3BE0EB8F-2722-8840-9E9E-42692DC4ECD5}"/>
                  </a:ext>
                </a:extLst>
              </p:cNvPr>
              <p:cNvGrpSpPr>
                <a:grpSpLocks/>
              </p:cNvGrpSpPr>
              <p:nvPr/>
            </p:nvGrpSpPr>
            <p:grpSpPr bwMode="auto">
              <a:xfrm>
                <a:off x="2334" y="1173"/>
                <a:ext cx="288" cy="939"/>
                <a:chOff x="-60" y="1148"/>
                <a:chExt cx="168" cy="939"/>
              </a:xfrm>
            </p:grpSpPr>
            <p:sp>
              <p:nvSpPr>
                <p:cNvPr id="129" name="Line 52">
                  <a:extLst>
                    <a:ext uri="{FF2B5EF4-FFF2-40B4-BE49-F238E27FC236}">
                      <a16:creationId xmlns:a16="http://schemas.microsoft.com/office/drawing/2014/main" id="{1471ECA8-52E2-7B48-B1D0-0E3A3FC8CCD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Line 53">
                  <a:extLst>
                    <a:ext uri="{FF2B5EF4-FFF2-40B4-BE49-F238E27FC236}">
                      <a16:creationId xmlns:a16="http://schemas.microsoft.com/office/drawing/2014/main" id="{5E4485D6-A44E-9F41-A60B-F118E84451BF}"/>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Line 54">
                  <a:extLst>
                    <a:ext uri="{FF2B5EF4-FFF2-40B4-BE49-F238E27FC236}">
                      <a16:creationId xmlns:a16="http://schemas.microsoft.com/office/drawing/2014/main" id="{76683E62-74AF-A340-8049-71651532D7C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09" name="Text Box 63">
              <a:extLst>
                <a:ext uri="{FF2B5EF4-FFF2-40B4-BE49-F238E27FC236}">
                  <a16:creationId xmlns:a16="http://schemas.microsoft.com/office/drawing/2014/main" id="{BB81457D-DD34-A44B-8BDA-064DBFE04D32}"/>
                </a:ext>
              </a:extLst>
            </p:cNvPr>
            <p:cNvSpPr txBox="1">
              <a:spLocks noChangeArrowheads="1"/>
            </p:cNvSpPr>
            <p:nvPr/>
          </p:nvSpPr>
          <p:spPr bwMode="auto">
            <a:xfrm>
              <a:off x="2950" y="3237"/>
              <a:ext cx="22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one packet time later: green packet experiences HOL blocking</a:t>
              </a:r>
              <a:endParaRPr kumimoji="0" lang="en-US" altLang="en-US" sz="20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0" name="Text Box 65">
              <a:extLst>
                <a:ext uri="{FF2B5EF4-FFF2-40B4-BE49-F238E27FC236}">
                  <a16:creationId xmlns:a16="http://schemas.microsoft.com/office/drawing/2014/main" id="{07D40F57-D66B-F444-8FCA-AFEAF69F0D14}"/>
                </a:ext>
              </a:extLst>
            </p:cNvPr>
            <p:cNvSpPr txBox="1">
              <a:spLocks noChangeArrowheads="1"/>
            </p:cNvSpPr>
            <p:nvPr/>
          </p:nvSpPr>
          <p:spPr bwMode="auto">
            <a:xfrm>
              <a:off x="3778" y="2507"/>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11" name="Rectangle 66">
              <a:extLst>
                <a:ext uri="{FF2B5EF4-FFF2-40B4-BE49-F238E27FC236}">
                  <a16:creationId xmlns:a16="http://schemas.microsoft.com/office/drawing/2014/main" id="{CF7111F1-74EA-1F48-AF61-C3DDC0EAC0AE}"/>
                </a:ext>
              </a:extLst>
            </p:cNvPr>
            <p:cNvSpPr>
              <a:spLocks noChangeArrowheads="1"/>
            </p:cNvSpPr>
            <p:nvPr/>
          </p:nvSpPr>
          <p:spPr bwMode="auto">
            <a:xfrm>
              <a:off x="4551" y="2025"/>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Rectangle 69">
              <a:extLst>
                <a:ext uri="{FF2B5EF4-FFF2-40B4-BE49-F238E27FC236}">
                  <a16:creationId xmlns:a16="http://schemas.microsoft.com/office/drawing/2014/main" id="{C338CC7B-B194-3243-B60D-75BEFA01C177}"/>
                </a:ext>
              </a:extLst>
            </p:cNvPr>
            <p:cNvSpPr>
              <a:spLocks noChangeArrowheads="1"/>
            </p:cNvSpPr>
            <p:nvPr/>
          </p:nvSpPr>
          <p:spPr bwMode="auto">
            <a:xfrm>
              <a:off x="3363" y="2050"/>
              <a:ext cx="159" cy="8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Rectangle 70">
              <a:extLst>
                <a:ext uri="{FF2B5EF4-FFF2-40B4-BE49-F238E27FC236}">
                  <a16:creationId xmlns:a16="http://schemas.microsoft.com/office/drawing/2014/main" id="{CD0DF6A5-8591-FF4A-B8B0-1D6E21620201}"/>
                </a:ext>
              </a:extLst>
            </p:cNvPr>
            <p:cNvSpPr>
              <a:spLocks noChangeArrowheads="1"/>
            </p:cNvSpPr>
            <p:nvPr/>
          </p:nvSpPr>
          <p:spPr bwMode="auto">
            <a:xfrm>
              <a:off x="3360" y="2916"/>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Freeform 71">
              <a:extLst>
                <a:ext uri="{FF2B5EF4-FFF2-40B4-BE49-F238E27FC236}">
                  <a16:creationId xmlns:a16="http://schemas.microsoft.com/office/drawing/2014/main" id="{D86522CF-FBA5-EA4F-A7F3-97C45B0DB909}"/>
                </a:ext>
              </a:extLst>
            </p:cNvPr>
            <p:cNvSpPr>
              <a:spLocks/>
            </p:cNvSpPr>
            <p:nvPr/>
          </p:nvSpPr>
          <p:spPr bwMode="auto">
            <a:xfrm>
              <a:off x="3585" y="2324"/>
              <a:ext cx="878" cy="618"/>
            </a:xfrm>
            <a:custGeom>
              <a:avLst/>
              <a:gdLst>
                <a:gd name="T0" fmla="*/ 0 w 967"/>
                <a:gd name="T1" fmla="*/ 65 h 735"/>
                <a:gd name="T2" fmla="*/ 134 w 967"/>
                <a:gd name="T3" fmla="*/ 65 h 735"/>
                <a:gd name="T4" fmla="*/ 251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Freeform 72">
              <a:extLst>
                <a:ext uri="{FF2B5EF4-FFF2-40B4-BE49-F238E27FC236}">
                  <a16:creationId xmlns:a16="http://schemas.microsoft.com/office/drawing/2014/main" id="{F3DEE41D-FD9A-D049-8B83-8B6A31265C7F}"/>
                </a:ext>
              </a:extLst>
            </p:cNvPr>
            <p:cNvSpPr>
              <a:spLocks/>
            </p:cNvSpPr>
            <p:nvPr/>
          </p:nvSpPr>
          <p:spPr bwMode="auto">
            <a:xfrm>
              <a:off x="3573" y="2134"/>
              <a:ext cx="860" cy="437"/>
            </a:xfrm>
            <a:custGeom>
              <a:avLst/>
              <a:gdLst>
                <a:gd name="T0" fmla="*/ 0 w 860"/>
                <a:gd name="T1" fmla="*/ 3 h 437"/>
                <a:gd name="T2" fmla="*/ 468 w 860"/>
                <a:gd name="T3" fmla="*/ 0 h 437"/>
                <a:gd name="T4" fmla="*/ 860 w 860"/>
                <a:gd name="T5" fmla="*/ 437 h 437"/>
                <a:gd name="T6" fmla="*/ 0 60000 65536"/>
                <a:gd name="T7" fmla="*/ 0 60000 65536"/>
                <a:gd name="T8" fmla="*/ 0 60000 65536"/>
                <a:gd name="T9" fmla="*/ 0 w 860"/>
                <a:gd name="T10" fmla="*/ 0 h 437"/>
                <a:gd name="T11" fmla="*/ 860 w 860"/>
                <a:gd name="T12" fmla="*/ 437 h 437"/>
              </a:gdLst>
              <a:ahLst/>
              <a:cxnLst>
                <a:cxn ang="T6">
                  <a:pos x="T0" y="T1"/>
                </a:cxn>
                <a:cxn ang="T7">
                  <a:pos x="T2" y="T3"/>
                </a:cxn>
                <a:cxn ang="T8">
                  <a:pos x="T4" y="T5"/>
                </a:cxn>
              </a:cxnLst>
              <a:rect l="T9" t="T10" r="T11" b="T12"/>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 name="Rectangle 76">
              <a:extLst>
                <a:ext uri="{FF2B5EF4-FFF2-40B4-BE49-F238E27FC236}">
                  <a16:creationId xmlns:a16="http://schemas.microsoft.com/office/drawing/2014/main" id="{CC9EB8FA-449A-AD48-B0D0-F22B0CB1DCA2}"/>
                </a:ext>
              </a:extLst>
            </p:cNvPr>
            <p:cNvSpPr>
              <a:spLocks noChangeArrowheads="1"/>
            </p:cNvSpPr>
            <p:nvPr/>
          </p:nvSpPr>
          <p:spPr bwMode="auto">
            <a:xfrm>
              <a:off x="3141" y="2890"/>
              <a:ext cx="159" cy="8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7" name="Rectangle 77">
              <a:extLst>
                <a:ext uri="{FF2B5EF4-FFF2-40B4-BE49-F238E27FC236}">
                  <a16:creationId xmlns:a16="http://schemas.microsoft.com/office/drawing/2014/main" id="{ED96AE20-CFC4-C449-96F2-A1836A8ADFC9}"/>
                </a:ext>
              </a:extLst>
            </p:cNvPr>
            <p:cNvSpPr>
              <a:spLocks noChangeArrowheads="1"/>
            </p:cNvSpPr>
            <p:nvPr/>
          </p:nvSpPr>
          <p:spPr bwMode="auto">
            <a:xfrm>
              <a:off x="4542" y="2518"/>
              <a:ext cx="159" cy="83"/>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42" name="Content Placeholder 1">
            <a:extLst>
              <a:ext uri="{FF2B5EF4-FFF2-40B4-BE49-F238E27FC236}">
                <a16:creationId xmlns:a16="http://schemas.microsoft.com/office/drawing/2014/main" id="{427FA225-82DF-964C-86B6-E9C527239F0C}"/>
              </a:ext>
            </a:extLst>
          </p:cNvPr>
          <p:cNvSpPr txBox="1">
            <a:spLocks/>
          </p:cNvSpPr>
          <p:nvPr/>
        </p:nvSpPr>
        <p:spPr>
          <a:xfrm>
            <a:off x="835334" y="2690269"/>
            <a:ext cx="10515600" cy="98426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Head-of-the-Line (HOL) blocking: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queued datagram at front of queue prevents others in queue from moving forward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Slide Number Placeholder 4">
            <a:extLst>
              <a:ext uri="{FF2B5EF4-FFF2-40B4-BE49-F238E27FC236}">
                <a16:creationId xmlns:a16="http://schemas.microsoft.com/office/drawing/2014/main" id="{27DA9828-E8AA-634F-A5D6-E2BC44AAFB5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19</a:t>
            </a:fld>
            <a:endParaRPr lang="en-US" dirty="0"/>
          </a:p>
        </p:txBody>
      </p:sp>
      <p:sp>
        <p:nvSpPr>
          <p:cNvPr id="4" name="TextBox 3">
            <a:extLst>
              <a:ext uri="{FF2B5EF4-FFF2-40B4-BE49-F238E27FC236}">
                <a16:creationId xmlns:a16="http://schemas.microsoft.com/office/drawing/2014/main" id="{2AAF7F61-85B0-71D1-0ED9-878D566830E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72394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dissolve">
                                      <p:cBhvr>
                                        <p:cTn id="7" dur="500"/>
                                        <p:tgtEl>
                                          <p:spTgt spid="1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dissolve">
                                      <p:cBhvr>
                                        <p:cTn id="10"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Output port queuing</a:t>
            </a:r>
            <a:endParaRPr lang="en-US" dirty="0"/>
          </a:p>
        </p:txBody>
      </p:sp>
      <p:sp>
        <p:nvSpPr>
          <p:cNvPr id="142" name="Rectangle 3">
            <a:extLst>
              <a:ext uri="{FF2B5EF4-FFF2-40B4-BE49-F238E27FC236}">
                <a16:creationId xmlns:a16="http://schemas.microsoft.com/office/drawing/2014/main" id="{913FC5A4-1E19-7B47-9F20-2A2FD0E7A215}"/>
              </a:ext>
            </a:extLst>
          </p:cNvPr>
          <p:cNvSpPr txBox="1">
            <a:spLocks noChangeArrowheads="1"/>
          </p:cNvSpPr>
          <p:nvPr/>
        </p:nvSpPr>
        <p:spPr>
          <a:xfrm>
            <a:off x="888773" y="3417068"/>
            <a:ext cx="5977544" cy="1413266"/>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Pct val="100000"/>
              <a:buFont typeface="Wingdings" pitchFamily="2" charset="2"/>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Buffering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required when datagrams arrive from fabric faster than link transmission rate.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Drop policy: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which datagrams to drop if no free buffers?</a:t>
            </a:r>
          </a:p>
        </p:txBody>
      </p:sp>
      <p:sp>
        <p:nvSpPr>
          <p:cNvPr id="191" name="Rectangle 3">
            <a:extLst>
              <a:ext uri="{FF2B5EF4-FFF2-40B4-BE49-F238E27FC236}">
                <a16:creationId xmlns:a16="http://schemas.microsoft.com/office/drawing/2014/main" id="{655E40F4-C569-5647-83A5-4E4AC0D12CE4}"/>
              </a:ext>
            </a:extLst>
          </p:cNvPr>
          <p:cNvSpPr txBox="1">
            <a:spLocks noChangeArrowheads="1"/>
          </p:cNvSpPr>
          <p:nvPr/>
        </p:nvSpPr>
        <p:spPr>
          <a:xfrm>
            <a:off x="938650" y="5182135"/>
            <a:ext cx="5131875" cy="1289003"/>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Pct val="100000"/>
              <a:buFont typeface="Wingdings" charset="2"/>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Scheduling discipline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chooses among queued datagrams for transmission</a:t>
            </a:r>
          </a:p>
        </p:txBody>
      </p:sp>
      <p:grpSp>
        <p:nvGrpSpPr>
          <p:cNvPr id="14" name="Group 13">
            <a:extLst>
              <a:ext uri="{FF2B5EF4-FFF2-40B4-BE49-F238E27FC236}">
                <a16:creationId xmlns:a16="http://schemas.microsoft.com/office/drawing/2014/main" id="{CEACDE6A-9FE9-BD4D-9835-19E2A389BF2D}"/>
              </a:ext>
            </a:extLst>
          </p:cNvPr>
          <p:cNvGrpSpPr/>
          <p:nvPr/>
        </p:nvGrpSpPr>
        <p:grpSpPr>
          <a:xfrm>
            <a:off x="6900841" y="3768360"/>
            <a:ext cx="5036234" cy="1255728"/>
            <a:chOff x="6302327" y="3768360"/>
            <a:chExt cx="5036234" cy="1255728"/>
          </a:xfrm>
        </p:grpSpPr>
        <p:sp>
          <p:nvSpPr>
            <p:cNvPr id="143" name="TextBox 142">
              <a:extLst>
                <a:ext uri="{FF2B5EF4-FFF2-40B4-BE49-F238E27FC236}">
                  <a16:creationId xmlns:a16="http://schemas.microsoft.com/office/drawing/2014/main" id="{30FDEEE0-B9AF-9D4C-ACC2-98B5C103795E}"/>
                </a:ext>
              </a:extLst>
            </p:cNvPr>
            <p:cNvSpPr txBox="1">
              <a:spLocks noChangeArrowheads="1"/>
            </p:cNvSpPr>
            <p:nvPr/>
          </p:nvSpPr>
          <p:spPr bwMode="auto">
            <a:xfrm>
              <a:off x="7385539" y="3768360"/>
              <a:ext cx="3953022" cy="1255728"/>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can be lost due to congestion, lack of buffers</a:t>
              </a:r>
            </a:p>
          </p:txBody>
        </p:sp>
        <p:sp>
          <p:nvSpPr>
            <p:cNvPr id="7" name="Right Arrow 6">
              <a:extLst>
                <a:ext uri="{FF2B5EF4-FFF2-40B4-BE49-F238E27FC236}">
                  <a16:creationId xmlns:a16="http://schemas.microsoft.com/office/drawing/2014/main" id="{2B8D69F4-7226-5D4D-A695-DB1CC7F30950}"/>
                </a:ext>
              </a:extLst>
            </p:cNvPr>
            <p:cNvSpPr/>
            <p:nvPr/>
          </p:nvSpPr>
          <p:spPr>
            <a:xfrm>
              <a:off x="6302327" y="4135902"/>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F388476A-12F9-364B-B461-B0624DF38E97}"/>
              </a:ext>
            </a:extLst>
          </p:cNvPr>
          <p:cNvGrpSpPr/>
          <p:nvPr/>
        </p:nvGrpSpPr>
        <p:grpSpPr>
          <a:xfrm>
            <a:off x="6875475" y="5201260"/>
            <a:ext cx="5319932" cy="1255728"/>
            <a:chOff x="6243711" y="5201260"/>
            <a:chExt cx="5319932" cy="1255728"/>
          </a:xfrm>
        </p:grpSpPr>
        <p:sp>
          <p:nvSpPr>
            <p:cNvPr id="144" name="TextBox 143">
              <a:extLst>
                <a:ext uri="{FF2B5EF4-FFF2-40B4-BE49-F238E27FC236}">
                  <a16:creationId xmlns:a16="http://schemas.microsoft.com/office/drawing/2014/main" id="{5EC532F3-AD2F-834B-A210-0023284DAED3}"/>
                </a:ext>
              </a:extLst>
            </p:cNvPr>
            <p:cNvSpPr txBox="1">
              <a:spLocks noChangeArrowheads="1"/>
            </p:cNvSpPr>
            <p:nvPr/>
          </p:nvSpPr>
          <p:spPr bwMode="auto">
            <a:xfrm>
              <a:off x="7371470" y="5201260"/>
              <a:ext cx="4192173" cy="1255728"/>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Priority scheduling – who gets best performance, network neutrality</a:t>
              </a:r>
            </a:p>
          </p:txBody>
        </p:sp>
        <p:sp>
          <p:nvSpPr>
            <p:cNvPr id="192" name="Right Arrow 191">
              <a:extLst>
                <a:ext uri="{FF2B5EF4-FFF2-40B4-BE49-F238E27FC236}">
                  <a16:creationId xmlns:a16="http://schemas.microsoft.com/office/drawing/2014/main" id="{0BB35D2A-3275-9A47-BFA6-3685C1F9CA7F}"/>
                </a:ext>
              </a:extLst>
            </p:cNvPr>
            <p:cNvSpPr/>
            <p:nvPr/>
          </p:nvSpPr>
          <p:spPr>
            <a:xfrm>
              <a:off x="6243711" y="5512190"/>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 name="Group 15">
            <a:extLst>
              <a:ext uri="{FF2B5EF4-FFF2-40B4-BE49-F238E27FC236}">
                <a16:creationId xmlns:a16="http://schemas.microsoft.com/office/drawing/2014/main" id="{A53CB450-3600-DF45-8C8B-A1E7209621EE}"/>
              </a:ext>
            </a:extLst>
          </p:cNvPr>
          <p:cNvGrpSpPr/>
          <p:nvPr/>
        </p:nvGrpSpPr>
        <p:grpSpPr>
          <a:xfrm>
            <a:off x="8496886" y="307717"/>
            <a:ext cx="2967544" cy="1552790"/>
            <a:chOff x="8496886" y="307717"/>
            <a:chExt cx="2967544" cy="1552790"/>
          </a:xfrm>
        </p:grpSpPr>
        <p:pic>
          <p:nvPicPr>
            <p:cNvPr id="69634" name="Picture 2">
              <a:extLst>
                <a:ext uri="{FF2B5EF4-FFF2-40B4-BE49-F238E27FC236}">
                  <a16:creationId xmlns:a16="http://schemas.microsoft.com/office/drawing/2014/main" id="{D370C23A-8A5C-F640-8169-0F65AF0A8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4340" y="307717"/>
              <a:ext cx="1359144" cy="119049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6589BDD-BACE-1743-A635-00D64D17E14C}"/>
                </a:ext>
              </a:extLst>
            </p:cNvPr>
            <p:cNvSpPr txBox="1"/>
            <p:nvPr/>
          </p:nvSpPr>
          <p:spPr>
            <a:xfrm>
              <a:off x="8496886" y="1491175"/>
              <a:ext cx="29675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is a really important slide</a:t>
              </a:r>
            </a:p>
          </p:txBody>
        </p:sp>
      </p:grpSp>
      <p:grpSp>
        <p:nvGrpSpPr>
          <p:cNvPr id="10" name="Group 9">
            <a:extLst>
              <a:ext uri="{FF2B5EF4-FFF2-40B4-BE49-F238E27FC236}">
                <a16:creationId xmlns:a16="http://schemas.microsoft.com/office/drawing/2014/main" id="{89D5CAC8-4273-BF4C-A720-130BA9B77F38}"/>
              </a:ext>
            </a:extLst>
          </p:cNvPr>
          <p:cNvGrpSpPr/>
          <p:nvPr/>
        </p:nvGrpSpPr>
        <p:grpSpPr>
          <a:xfrm>
            <a:off x="1178949" y="1396538"/>
            <a:ext cx="7113685" cy="1695796"/>
            <a:chOff x="763318" y="1529542"/>
            <a:chExt cx="7113685" cy="1695796"/>
          </a:xfrm>
        </p:grpSpPr>
        <p:sp>
          <p:nvSpPr>
            <p:cNvPr id="168" name="Rectangle 5">
              <a:extLst>
                <a:ext uri="{FF2B5EF4-FFF2-40B4-BE49-F238E27FC236}">
                  <a16:creationId xmlns:a16="http://schemas.microsoft.com/office/drawing/2014/main" id="{9B163D0F-CA1A-3E4C-BF5C-777B168A4EEA}"/>
                </a:ext>
              </a:extLst>
            </p:cNvPr>
            <p:cNvSpPr>
              <a:spLocks noChangeArrowheads="1"/>
            </p:cNvSpPr>
            <p:nvPr/>
          </p:nvSpPr>
          <p:spPr bwMode="auto">
            <a:xfrm>
              <a:off x="2505123" y="1529542"/>
              <a:ext cx="4568825" cy="1679171"/>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9" name="Rectangle 6">
              <a:extLst>
                <a:ext uri="{FF2B5EF4-FFF2-40B4-BE49-F238E27FC236}">
                  <a16:creationId xmlns:a16="http://schemas.microsoft.com/office/drawing/2014/main" id="{D9ABA473-56A4-9140-B810-39DA1BF9AA4C}"/>
                </a:ext>
              </a:extLst>
            </p:cNvPr>
            <p:cNvSpPr>
              <a:spLocks noChangeArrowheads="1"/>
            </p:cNvSpPr>
            <p:nvPr/>
          </p:nvSpPr>
          <p:spPr bwMode="auto">
            <a:xfrm>
              <a:off x="5427711" y="1946056"/>
              <a:ext cx="1417637"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termination</a:t>
              </a:r>
            </a:p>
          </p:txBody>
        </p:sp>
        <p:sp>
          <p:nvSpPr>
            <p:cNvPr id="170" name="Rectangle 7">
              <a:extLst>
                <a:ext uri="{FF2B5EF4-FFF2-40B4-BE49-F238E27FC236}">
                  <a16:creationId xmlns:a16="http://schemas.microsoft.com/office/drawing/2014/main" id="{A93445FD-0A38-824D-AD5C-D69A392C9E2F}"/>
                </a:ext>
              </a:extLst>
            </p:cNvPr>
            <p:cNvSpPr>
              <a:spLocks noChangeArrowheads="1"/>
            </p:cNvSpPr>
            <p:nvPr/>
          </p:nvSpPr>
          <p:spPr bwMode="auto">
            <a:xfrm>
              <a:off x="4118023" y="1673006"/>
              <a:ext cx="1152525" cy="1409700"/>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Line 10">
              <a:extLst>
                <a:ext uri="{FF2B5EF4-FFF2-40B4-BE49-F238E27FC236}">
                  <a16:creationId xmlns:a16="http://schemas.microsoft.com/office/drawing/2014/main" id="{F251D37A-1EA2-C048-A7C5-11851E5541EA}"/>
                </a:ext>
              </a:extLst>
            </p:cNvPr>
            <p:cNvSpPr>
              <a:spLocks noChangeShapeType="1"/>
            </p:cNvSpPr>
            <p:nvPr/>
          </p:nvSpPr>
          <p:spPr bwMode="auto">
            <a:xfrm>
              <a:off x="3940223" y="2392143"/>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2" name="Line 11">
              <a:extLst>
                <a:ext uri="{FF2B5EF4-FFF2-40B4-BE49-F238E27FC236}">
                  <a16:creationId xmlns:a16="http://schemas.microsoft.com/office/drawing/2014/main" id="{E70C16AE-A78C-2644-ACA1-5A2B601BF119}"/>
                </a:ext>
              </a:extLst>
            </p:cNvPr>
            <p:cNvSpPr>
              <a:spLocks noChangeShapeType="1"/>
            </p:cNvSpPr>
            <p:nvPr/>
          </p:nvSpPr>
          <p:spPr bwMode="auto">
            <a:xfrm>
              <a:off x="5273723" y="2349281"/>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 name="Rectangle 13">
              <a:extLst>
                <a:ext uri="{FF2B5EF4-FFF2-40B4-BE49-F238E27FC236}">
                  <a16:creationId xmlns:a16="http://schemas.microsoft.com/office/drawing/2014/main" id="{A66255F7-4CD5-DF46-8B83-7D17A05654C5}"/>
                </a:ext>
              </a:extLst>
            </p:cNvPr>
            <p:cNvSpPr>
              <a:spLocks noChangeArrowheads="1"/>
            </p:cNvSpPr>
            <p:nvPr/>
          </p:nvSpPr>
          <p:spPr bwMode="auto">
            <a:xfrm>
              <a:off x="4151361" y="1982568"/>
              <a:ext cx="1055687"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(send)</a:t>
              </a:r>
            </a:p>
          </p:txBody>
        </p:sp>
        <p:sp>
          <p:nvSpPr>
            <p:cNvPr id="175" name="Rectangle 16">
              <a:extLst>
                <a:ext uri="{FF2B5EF4-FFF2-40B4-BE49-F238E27FC236}">
                  <a16:creationId xmlns:a16="http://schemas.microsoft.com/office/drawing/2014/main" id="{DDB93494-97A6-8A4A-91E9-BC29A5AE37AC}"/>
                </a:ext>
              </a:extLst>
            </p:cNvPr>
            <p:cNvSpPr>
              <a:spLocks noChangeArrowheads="1"/>
            </p:cNvSpPr>
            <p:nvPr/>
          </p:nvSpPr>
          <p:spPr bwMode="auto">
            <a:xfrm>
              <a:off x="763318" y="1925822"/>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switch</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fabric</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en-US" sz="18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rate: </a:t>
              </a: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NR)</a:t>
              </a:r>
            </a:p>
          </p:txBody>
        </p:sp>
        <p:grpSp>
          <p:nvGrpSpPr>
            <p:cNvPr id="176" name="Group 28">
              <a:extLst>
                <a:ext uri="{FF2B5EF4-FFF2-40B4-BE49-F238E27FC236}">
                  <a16:creationId xmlns:a16="http://schemas.microsoft.com/office/drawing/2014/main" id="{D9BF0A2B-C5F9-A740-8460-7E121162451A}"/>
                </a:ext>
              </a:extLst>
            </p:cNvPr>
            <p:cNvGrpSpPr>
              <a:grpSpLocks/>
            </p:cNvGrpSpPr>
            <p:nvPr/>
          </p:nvGrpSpPr>
          <p:grpSpPr bwMode="auto">
            <a:xfrm>
              <a:off x="2657523" y="1623793"/>
              <a:ext cx="1247775" cy="1504950"/>
              <a:chOff x="3180" y="909"/>
              <a:chExt cx="786" cy="948"/>
            </a:xfrm>
          </p:grpSpPr>
          <p:sp>
            <p:nvSpPr>
              <p:cNvPr id="177" name="Rectangle 8">
                <a:extLst>
                  <a:ext uri="{FF2B5EF4-FFF2-40B4-BE49-F238E27FC236}">
                    <a16:creationId xmlns:a16="http://schemas.microsoft.com/office/drawing/2014/main" id="{DD4D9539-6E74-FE4C-939B-205C9E71D416}"/>
                  </a:ext>
                </a:extLst>
              </p:cNvPr>
              <p:cNvSpPr>
                <a:spLocks noChangeArrowheads="1"/>
              </p:cNvSpPr>
              <p:nvPr/>
            </p:nvSpPr>
            <p:spPr bwMode="auto">
              <a:xfrm>
                <a:off x="3180" y="909"/>
                <a:ext cx="786" cy="948"/>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8" name="Text Box 14">
                <a:extLst>
                  <a:ext uri="{FF2B5EF4-FFF2-40B4-BE49-F238E27FC236}">
                    <a16:creationId xmlns:a16="http://schemas.microsoft.com/office/drawing/2014/main" id="{AE54DBDF-A7F9-704B-B392-E2740194AA62}"/>
                  </a:ext>
                </a:extLst>
              </p:cNvPr>
              <p:cNvSpPr txBox="1">
                <a:spLocks noChangeArrowheads="1"/>
              </p:cNvSpPr>
              <p:nvPr/>
            </p:nvSpPr>
            <p:spPr bwMode="auto">
              <a:xfrm>
                <a:off x="3232" y="917"/>
                <a:ext cx="72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datagram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buffer</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79" name="Group 17">
                <a:extLst>
                  <a:ext uri="{FF2B5EF4-FFF2-40B4-BE49-F238E27FC236}">
                    <a16:creationId xmlns:a16="http://schemas.microsoft.com/office/drawing/2014/main" id="{06F8403D-BA10-5144-A155-19FE3754BE36}"/>
                  </a:ext>
                </a:extLst>
              </p:cNvPr>
              <p:cNvGrpSpPr>
                <a:grpSpLocks/>
              </p:cNvGrpSpPr>
              <p:nvPr/>
            </p:nvGrpSpPr>
            <p:grpSpPr bwMode="auto">
              <a:xfrm>
                <a:off x="3260" y="1299"/>
                <a:ext cx="626" cy="295"/>
                <a:chOff x="310" y="3526"/>
                <a:chExt cx="1040" cy="457"/>
              </a:xfrm>
            </p:grpSpPr>
            <p:sp>
              <p:nvSpPr>
                <p:cNvPr id="180" name="Rectangle 18">
                  <a:extLst>
                    <a:ext uri="{FF2B5EF4-FFF2-40B4-BE49-F238E27FC236}">
                      <a16:creationId xmlns:a16="http://schemas.microsoft.com/office/drawing/2014/main" id="{9A795CC1-826F-4C44-9993-319F64F49FC2}"/>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1" name="Line 19">
                  <a:extLst>
                    <a:ext uri="{FF2B5EF4-FFF2-40B4-BE49-F238E27FC236}">
                      <a16:creationId xmlns:a16="http://schemas.microsoft.com/office/drawing/2014/main" id="{4731A973-BD75-D041-B879-015ABFDDD7EB}"/>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2" name="Line 20">
                  <a:extLst>
                    <a:ext uri="{FF2B5EF4-FFF2-40B4-BE49-F238E27FC236}">
                      <a16:creationId xmlns:a16="http://schemas.microsoft.com/office/drawing/2014/main" id="{E25B9F25-22CB-0447-9AC4-9FC92218F432}"/>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3" name="Line 21">
                  <a:extLst>
                    <a:ext uri="{FF2B5EF4-FFF2-40B4-BE49-F238E27FC236}">
                      <a16:creationId xmlns:a16="http://schemas.microsoft.com/office/drawing/2014/main" id="{91851468-4893-D34C-9AE7-1771C894A65C}"/>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4" name="Line 22">
                  <a:extLst>
                    <a:ext uri="{FF2B5EF4-FFF2-40B4-BE49-F238E27FC236}">
                      <a16:creationId xmlns:a16="http://schemas.microsoft.com/office/drawing/2014/main" id="{24979CFA-E6E8-6443-8031-1C8E87B15CF5}"/>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 name="Line 23">
                  <a:extLst>
                    <a:ext uri="{FF2B5EF4-FFF2-40B4-BE49-F238E27FC236}">
                      <a16:creationId xmlns:a16="http://schemas.microsoft.com/office/drawing/2014/main" id="{DD3375EE-F46C-7845-8A16-1C39FA3943F4}"/>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6" name="Line 24">
                  <a:extLst>
                    <a:ext uri="{FF2B5EF4-FFF2-40B4-BE49-F238E27FC236}">
                      <a16:creationId xmlns:a16="http://schemas.microsoft.com/office/drawing/2014/main" id="{2CF7F543-916F-574B-9CF5-E75F82B8E662}"/>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 name="Line 25">
                  <a:extLst>
                    <a:ext uri="{FF2B5EF4-FFF2-40B4-BE49-F238E27FC236}">
                      <a16:creationId xmlns:a16="http://schemas.microsoft.com/office/drawing/2014/main" id="{5571B680-4F31-6A43-B505-CB421081C05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8" name="Line 26">
                  <a:extLst>
                    <a:ext uri="{FF2B5EF4-FFF2-40B4-BE49-F238E27FC236}">
                      <a16:creationId xmlns:a16="http://schemas.microsoft.com/office/drawing/2014/main" id="{87E5063B-F80B-F542-9BC3-D9BE9AAED9D2}"/>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89" name="Line 27">
              <a:extLst>
                <a:ext uri="{FF2B5EF4-FFF2-40B4-BE49-F238E27FC236}">
                  <a16:creationId xmlns:a16="http://schemas.microsoft.com/office/drawing/2014/main" id="{AC914BE7-EF9D-D444-B3B1-4333D5182D93}"/>
                </a:ext>
              </a:extLst>
            </p:cNvPr>
            <p:cNvSpPr>
              <a:spLocks noChangeShapeType="1"/>
            </p:cNvSpPr>
            <p:nvPr/>
          </p:nvSpPr>
          <p:spPr bwMode="auto">
            <a:xfrm>
              <a:off x="1878016" y="1579418"/>
              <a:ext cx="0" cy="164592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0" name="Line 9">
              <a:extLst>
                <a:ext uri="{FF2B5EF4-FFF2-40B4-BE49-F238E27FC236}">
                  <a16:creationId xmlns:a16="http://schemas.microsoft.com/office/drawing/2014/main" id="{CBD25FB7-BD31-354A-B607-0A105E81B218}"/>
                </a:ext>
              </a:extLst>
            </p:cNvPr>
            <p:cNvSpPr>
              <a:spLocks noChangeShapeType="1"/>
            </p:cNvSpPr>
            <p:nvPr/>
          </p:nvSpPr>
          <p:spPr bwMode="auto">
            <a:xfrm flipV="1">
              <a:off x="1860598" y="2435006"/>
              <a:ext cx="92551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8" name="Straight Arrow Connector 7">
              <a:extLst>
                <a:ext uri="{FF2B5EF4-FFF2-40B4-BE49-F238E27FC236}">
                  <a16:creationId xmlns:a16="http://schemas.microsoft.com/office/drawing/2014/main" id="{12077A03-5191-4C4E-9229-0F4C5ED20B83}"/>
                </a:ext>
              </a:extLst>
            </p:cNvPr>
            <p:cNvCxnSpPr/>
            <p:nvPr/>
          </p:nvCxnSpPr>
          <p:spPr>
            <a:xfrm>
              <a:off x="6846225" y="2394066"/>
              <a:ext cx="1030778"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49EDB8-5525-2E4A-8DBC-6D03E6692746}"/>
                </a:ext>
              </a:extLst>
            </p:cNvPr>
            <p:cNvSpPr txBox="1"/>
            <p:nvPr/>
          </p:nvSpPr>
          <p:spPr>
            <a:xfrm flipH="1">
              <a:off x="7215448" y="2377441"/>
              <a:ext cx="31588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39" name="Slide Number Placeholder 4">
            <a:extLst>
              <a:ext uri="{FF2B5EF4-FFF2-40B4-BE49-F238E27FC236}">
                <a16:creationId xmlns:a16="http://schemas.microsoft.com/office/drawing/2014/main" id="{00A3717F-1F0F-FC43-A1DA-5E87871F0596}"/>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20</a:t>
            </a:fld>
            <a:endParaRPr lang="en-US" dirty="0"/>
          </a:p>
        </p:txBody>
      </p:sp>
      <p:sp>
        <p:nvSpPr>
          <p:cNvPr id="2" name="TextBox 1">
            <a:extLst>
              <a:ext uri="{FF2B5EF4-FFF2-40B4-BE49-F238E27FC236}">
                <a16:creationId xmlns:a16="http://schemas.microsoft.com/office/drawing/2014/main" id="{5FC3329B-1ACF-C8D2-C8E2-008408244EA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2273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1"/>
                                        </p:tgtEl>
                                        <p:attrNameLst>
                                          <p:attrName>style.visibility</p:attrName>
                                        </p:attrNameLst>
                                      </p:cBhvr>
                                      <p:to>
                                        <p:strVal val="visible"/>
                                      </p:to>
                                    </p:set>
                                    <p:animEffect transition="in" filter="dissolve">
                                      <p:cBhvr>
                                        <p:cTn id="12" dur="500"/>
                                        <p:tgtEl>
                                          <p:spTgt spid="1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Output port queuing</a:t>
            </a:r>
            <a:endParaRPr lang="en-US" dirty="0"/>
          </a:p>
        </p:txBody>
      </p:sp>
      <p:grpSp>
        <p:nvGrpSpPr>
          <p:cNvPr id="109" name="Group 78">
            <a:extLst>
              <a:ext uri="{FF2B5EF4-FFF2-40B4-BE49-F238E27FC236}">
                <a16:creationId xmlns:a16="http://schemas.microsoft.com/office/drawing/2014/main" id="{082D51D0-D1D3-A942-9BB2-2D4682B56DD8}"/>
              </a:ext>
            </a:extLst>
          </p:cNvPr>
          <p:cNvGrpSpPr>
            <a:grpSpLocks/>
          </p:cNvGrpSpPr>
          <p:nvPr/>
        </p:nvGrpSpPr>
        <p:grpSpPr bwMode="auto">
          <a:xfrm>
            <a:off x="2375414" y="1576437"/>
            <a:ext cx="7412037" cy="2870200"/>
            <a:chOff x="550" y="931"/>
            <a:chExt cx="4669" cy="1808"/>
          </a:xfrm>
        </p:grpSpPr>
        <p:grpSp>
          <p:nvGrpSpPr>
            <p:cNvPr id="110" name="Group 29">
              <a:extLst>
                <a:ext uri="{FF2B5EF4-FFF2-40B4-BE49-F238E27FC236}">
                  <a16:creationId xmlns:a16="http://schemas.microsoft.com/office/drawing/2014/main" id="{A3EB5D9E-72A3-7745-8A3E-36D91FF392DE}"/>
                </a:ext>
              </a:extLst>
            </p:cNvPr>
            <p:cNvGrpSpPr>
              <a:grpSpLocks/>
            </p:cNvGrpSpPr>
            <p:nvPr/>
          </p:nvGrpSpPr>
          <p:grpSpPr bwMode="auto">
            <a:xfrm>
              <a:off x="699" y="948"/>
              <a:ext cx="2099" cy="1356"/>
              <a:chOff x="523" y="976"/>
              <a:chExt cx="2099" cy="1356"/>
            </a:xfrm>
          </p:grpSpPr>
          <p:sp>
            <p:nvSpPr>
              <p:cNvPr id="159" name="Rectangle 6">
                <a:extLst>
                  <a:ext uri="{FF2B5EF4-FFF2-40B4-BE49-F238E27FC236}">
                    <a16:creationId xmlns:a16="http://schemas.microsoft.com/office/drawing/2014/main" id="{D8B6A1DB-471C-CC4C-A15D-8F1744B84968}"/>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60" name="Group 10">
                <a:extLst>
                  <a:ext uri="{FF2B5EF4-FFF2-40B4-BE49-F238E27FC236}">
                    <a16:creationId xmlns:a16="http://schemas.microsoft.com/office/drawing/2014/main" id="{CF011BEC-3BD8-724A-930F-DF1BD144E0F3}"/>
                  </a:ext>
                </a:extLst>
              </p:cNvPr>
              <p:cNvGrpSpPr>
                <a:grpSpLocks/>
              </p:cNvGrpSpPr>
              <p:nvPr/>
            </p:nvGrpSpPr>
            <p:grpSpPr bwMode="auto">
              <a:xfrm>
                <a:off x="804" y="997"/>
                <a:ext cx="249" cy="1295"/>
                <a:chOff x="748" y="997"/>
                <a:chExt cx="249" cy="1295"/>
              </a:xfrm>
            </p:grpSpPr>
            <p:sp>
              <p:nvSpPr>
                <p:cNvPr id="204" name="Rectangle 7">
                  <a:extLst>
                    <a:ext uri="{FF2B5EF4-FFF2-40B4-BE49-F238E27FC236}">
                      <a16:creationId xmlns:a16="http://schemas.microsoft.com/office/drawing/2014/main" id="{0ECFBAAE-DF3A-A940-A3AE-05CA1F501F0F}"/>
                    </a:ext>
                  </a:extLst>
                </p:cNvPr>
                <p:cNvSpPr>
                  <a:spLocks noChangeArrowheads="1"/>
                </p:cNvSpPr>
                <p:nvPr/>
              </p:nvSpPr>
              <p:spPr bwMode="auto">
                <a:xfrm>
                  <a:off x="759" y="997"/>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5" name="Rectangle 8">
                  <a:extLst>
                    <a:ext uri="{FF2B5EF4-FFF2-40B4-BE49-F238E27FC236}">
                      <a16:creationId xmlns:a16="http://schemas.microsoft.com/office/drawing/2014/main" id="{E7A662AD-6DCF-F34A-A047-07F4B580C18A}"/>
                    </a:ext>
                  </a:extLst>
                </p:cNvPr>
                <p:cNvSpPr>
                  <a:spLocks noChangeArrowheads="1"/>
                </p:cNvSpPr>
                <p:nvPr/>
              </p:nvSpPr>
              <p:spPr bwMode="auto">
                <a:xfrm>
                  <a:off x="750" y="1472"/>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6" name="Rectangle 9">
                  <a:extLst>
                    <a:ext uri="{FF2B5EF4-FFF2-40B4-BE49-F238E27FC236}">
                      <a16:creationId xmlns:a16="http://schemas.microsoft.com/office/drawing/2014/main" id="{9926E030-FA12-C74C-949A-473AE1056F2D}"/>
                    </a:ext>
                  </a:extLst>
                </p:cNvPr>
                <p:cNvSpPr>
                  <a:spLocks noChangeArrowheads="1"/>
                </p:cNvSpPr>
                <p:nvPr/>
              </p:nvSpPr>
              <p:spPr bwMode="auto">
                <a:xfrm>
                  <a:off x="748" y="1940"/>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1" name="Group 11">
                <a:extLst>
                  <a:ext uri="{FF2B5EF4-FFF2-40B4-BE49-F238E27FC236}">
                    <a16:creationId xmlns:a16="http://schemas.microsoft.com/office/drawing/2014/main" id="{2DAF4907-42BF-A548-B33A-D2FBEF2C97AB}"/>
                  </a:ext>
                </a:extLst>
              </p:cNvPr>
              <p:cNvGrpSpPr>
                <a:grpSpLocks/>
              </p:cNvGrpSpPr>
              <p:nvPr/>
            </p:nvGrpSpPr>
            <p:grpSpPr bwMode="auto">
              <a:xfrm>
                <a:off x="2109" y="1002"/>
                <a:ext cx="249" cy="1295"/>
                <a:chOff x="748" y="997"/>
                <a:chExt cx="249" cy="1295"/>
              </a:xfrm>
            </p:grpSpPr>
            <p:sp>
              <p:nvSpPr>
                <p:cNvPr id="201" name="Rectangle 12">
                  <a:extLst>
                    <a:ext uri="{FF2B5EF4-FFF2-40B4-BE49-F238E27FC236}">
                      <a16:creationId xmlns:a16="http://schemas.microsoft.com/office/drawing/2014/main" id="{CD600951-D32E-2F4A-8B8D-2BC1898E47E2}"/>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Rectangle 13">
                  <a:extLst>
                    <a:ext uri="{FF2B5EF4-FFF2-40B4-BE49-F238E27FC236}">
                      <a16:creationId xmlns:a16="http://schemas.microsoft.com/office/drawing/2014/main" id="{349846DD-5315-9F46-A3D4-630D59325ADA}"/>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3" name="Rectangle 14">
                  <a:extLst>
                    <a:ext uri="{FF2B5EF4-FFF2-40B4-BE49-F238E27FC236}">
                      <a16:creationId xmlns:a16="http://schemas.microsoft.com/office/drawing/2014/main" id="{AE0A909B-B320-604A-89A1-1760A69BDA86}"/>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62" name="Line 15">
                <a:extLst>
                  <a:ext uri="{FF2B5EF4-FFF2-40B4-BE49-F238E27FC236}">
                    <a16:creationId xmlns:a16="http://schemas.microsoft.com/office/drawing/2014/main" id="{B4E57E31-441A-7241-9895-1E601460DF16}"/>
                  </a:ext>
                </a:extLst>
              </p:cNvPr>
              <p:cNvSpPr>
                <a:spLocks noChangeShapeType="1"/>
              </p:cNvSpPr>
              <p:nvPr/>
            </p:nvSpPr>
            <p:spPr bwMode="auto">
              <a:xfrm>
                <a:off x="1946" y="1180"/>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 name="Line 16">
                <a:extLst>
                  <a:ext uri="{FF2B5EF4-FFF2-40B4-BE49-F238E27FC236}">
                    <a16:creationId xmlns:a16="http://schemas.microsoft.com/office/drawing/2014/main" id="{51B07D47-E6CB-8D41-85B6-448EE5F8FF59}"/>
                  </a:ext>
                </a:extLst>
              </p:cNvPr>
              <p:cNvSpPr>
                <a:spLocks noChangeShapeType="1"/>
              </p:cNvSpPr>
              <p:nvPr/>
            </p:nvSpPr>
            <p:spPr bwMode="auto">
              <a:xfrm>
                <a:off x="1940" y="1645"/>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4" name="Line 17">
                <a:extLst>
                  <a:ext uri="{FF2B5EF4-FFF2-40B4-BE49-F238E27FC236}">
                    <a16:creationId xmlns:a16="http://schemas.microsoft.com/office/drawing/2014/main" id="{1BA71812-14CA-334D-B6DE-FC0BBC8501AF}"/>
                  </a:ext>
                </a:extLst>
              </p:cNvPr>
              <p:cNvSpPr>
                <a:spLocks noChangeShapeType="1"/>
              </p:cNvSpPr>
              <p:nvPr/>
            </p:nvSpPr>
            <p:spPr bwMode="auto">
              <a:xfrm>
                <a:off x="1940" y="211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5" name="Line 18">
                <a:extLst>
                  <a:ext uri="{FF2B5EF4-FFF2-40B4-BE49-F238E27FC236}">
                    <a16:creationId xmlns:a16="http://schemas.microsoft.com/office/drawing/2014/main" id="{87EC818D-2CED-6445-96A3-B864E22C9CAA}"/>
                  </a:ext>
                </a:extLst>
              </p:cNvPr>
              <p:cNvSpPr>
                <a:spLocks noChangeShapeType="1"/>
              </p:cNvSpPr>
              <p:nvPr/>
            </p:nvSpPr>
            <p:spPr bwMode="auto">
              <a:xfrm>
                <a:off x="1044" y="1164"/>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6" name="Line 19">
                <a:extLst>
                  <a:ext uri="{FF2B5EF4-FFF2-40B4-BE49-F238E27FC236}">
                    <a16:creationId xmlns:a16="http://schemas.microsoft.com/office/drawing/2014/main" id="{3FC82DB6-CD3B-1043-B270-4880E4F38C1C}"/>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7" name="Line 20">
                <a:extLst>
                  <a:ext uri="{FF2B5EF4-FFF2-40B4-BE49-F238E27FC236}">
                    <a16:creationId xmlns:a16="http://schemas.microsoft.com/office/drawing/2014/main" id="{291916CC-CF8D-0C43-904A-57618DC524AB}"/>
                  </a:ext>
                </a:extLst>
              </p:cNvPr>
              <p:cNvSpPr>
                <a:spLocks noChangeShapeType="1"/>
              </p:cNvSpPr>
              <p:nvPr/>
            </p:nvSpPr>
            <p:spPr bwMode="auto">
              <a:xfrm>
                <a:off x="1038" y="210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93" name="Group 24">
                <a:extLst>
                  <a:ext uri="{FF2B5EF4-FFF2-40B4-BE49-F238E27FC236}">
                    <a16:creationId xmlns:a16="http://schemas.microsoft.com/office/drawing/2014/main" id="{8685B4BD-95B3-D548-8A50-02AB19D73F70}"/>
                  </a:ext>
                </a:extLst>
              </p:cNvPr>
              <p:cNvGrpSpPr>
                <a:grpSpLocks/>
              </p:cNvGrpSpPr>
              <p:nvPr/>
            </p:nvGrpSpPr>
            <p:grpSpPr bwMode="auto">
              <a:xfrm>
                <a:off x="523" y="1169"/>
                <a:ext cx="288" cy="939"/>
                <a:chOff x="-60" y="1148"/>
                <a:chExt cx="168" cy="939"/>
              </a:xfrm>
            </p:grpSpPr>
            <p:sp>
              <p:nvSpPr>
                <p:cNvPr id="198" name="Line 21">
                  <a:extLst>
                    <a:ext uri="{FF2B5EF4-FFF2-40B4-BE49-F238E27FC236}">
                      <a16:creationId xmlns:a16="http://schemas.microsoft.com/office/drawing/2014/main" id="{695AD499-8E12-5F4D-B492-77637F16E768}"/>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9" name="Line 22">
                  <a:extLst>
                    <a:ext uri="{FF2B5EF4-FFF2-40B4-BE49-F238E27FC236}">
                      <a16:creationId xmlns:a16="http://schemas.microsoft.com/office/drawing/2014/main" id="{6D509BF4-A289-5848-B0EC-FF37900D6850}"/>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0" name="Line 23">
                  <a:extLst>
                    <a:ext uri="{FF2B5EF4-FFF2-40B4-BE49-F238E27FC236}">
                      <a16:creationId xmlns:a16="http://schemas.microsoft.com/office/drawing/2014/main" id="{77D1F46B-8487-0443-B204-6D39A32CACEB}"/>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94" name="Group 25">
                <a:extLst>
                  <a:ext uri="{FF2B5EF4-FFF2-40B4-BE49-F238E27FC236}">
                    <a16:creationId xmlns:a16="http://schemas.microsoft.com/office/drawing/2014/main" id="{8CC26DE9-2259-C249-BCBA-49FB43CFADBA}"/>
                  </a:ext>
                </a:extLst>
              </p:cNvPr>
              <p:cNvGrpSpPr>
                <a:grpSpLocks/>
              </p:cNvGrpSpPr>
              <p:nvPr/>
            </p:nvGrpSpPr>
            <p:grpSpPr bwMode="auto">
              <a:xfrm>
                <a:off x="2334" y="1173"/>
                <a:ext cx="288" cy="939"/>
                <a:chOff x="-60" y="1148"/>
                <a:chExt cx="168" cy="939"/>
              </a:xfrm>
            </p:grpSpPr>
            <p:sp>
              <p:nvSpPr>
                <p:cNvPr id="195" name="Line 26">
                  <a:extLst>
                    <a:ext uri="{FF2B5EF4-FFF2-40B4-BE49-F238E27FC236}">
                      <a16:creationId xmlns:a16="http://schemas.microsoft.com/office/drawing/2014/main" id="{CAC9505F-8DFC-D849-A39D-F3F19EF2D5FA}"/>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6" name="Line 27">
                  <a:extLst>
                    <a:ext uri="{FF2B5EF4-FFF2-40B4-BE49-F238E27FC236}">
                      <a16:creationId xmlns:a16="http://schemas.microsoft.com/office/drawing/2014/main" id="{55359C2D-B6B3-3344-987F-A1ADCD12D9F3}"/>
                    </a:ext>
                  </a:extLst>
                </p:cNvPr>
                <p:cNvSpPr>
                  <a:spLocks noChangeShapeType="1"/>
                </p:cNvSpPr>
                <p:nvPr/>
              </p:nvSpPr>
              <p:spPr bwMode="auto">
                <a:xfrm>
                  <a:off x="-60" y="1613"/>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7" name="Line 28">
                  <a:extLst>
                    <a:ext uri="{FF2B5EF4-FFF2-40B4-BE49-F238E27FC236}">
                      <a16:creationId xmlns:a16="http://schemas.microsoft.com/office/drawing/2014/main" id="{5F30395D-D362-F345-A3BD-DBCBEAE6AE6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11" name="Group 30">
              <a:extLst>
                <a:ext uri="{FF2B5EF4-FFF2-40B4-BE49-F238E27FC236}">
                  <a16:creationId xmlns:a16="http://schemas.microsoft.com/office/drawing/2014/main" id="{87B52D43-752A-3147-8555-38567E7FADD6}"/>
                </a:ext>
              </a:extLst>
            </p:cNvPr>
            <p:cNvGrpSpPr>
              <a:grpSpLocks/>
            </p:cNvGrpSpPr>
            <p:nvPr/>
          </p:nvGrpSpPr>
          <p:grpSpPr bwMode="auto">
            <a:xfrm>
              <a:off x="3120" y="931"/>
              <a:ext cx="2099" cy="1356"/>
              <a:chOff x="523" y="976"/>
              <a:chExt cx="2099" cy="1356"/>
            </a:xfrm>
          </p:grpSpPr>
          <p:sp>
            <p:nvSpPr>
              <p:cNvPr id="133" name="Rectangle 31">
                <a:extLst>
                  <a:ext uri="{FF2B5EF4-FFF2-40B4-BE49-F238E27FC236}">
                    <a16:creationId xmlns:a16="http://schemas.microsoft.com/office/drawing/2014/main" id="{01131CB9-416C-BC46-84D2-855A2BA959F5}"/>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34" name="Group 32">
                <a:extLst>
                  <a:ext uri="{FF2B5EF4-FFF2-40B4-BE49-F238E27FC236}">
                    <a16:creationId xmlns:a16="http://schemas.microsoft.com/office/drawing/2014/main" id="{A51BEB8E-CB78-6343-AB5B-0FAAD83DDB11}"/>
                  </a:ext>
                </a:extLst>
              </p:cNvPr>
              <p:cNvGrpSpPr>
                <a:grpSpLocks/>
              </p:cNvGrpSpPr>
              <p:nvPr/>
            </p:nvGrpSpPr>
            <p:grpSpPr bwMode="auto">
              <a:xfrm>
                <a:off x="804" y="997"/>
                <a:ext cx="249" cy="1295"/>
                <a:chOff x="748" y="997"/>
                <a:chExt cx="249" cy="1295"/>
              </a:xfrm>
            </p:grpSpPr>
            <p:sp>
              <p:nvSpPr>
                <p:cNvPr id="156" name="Rectangle 33">
                  <a:extLst>
                    <a:ext uri="{FF2B5EF4-FFF2-40B4-BE49-F238E27FC236}">
                      <a16:creationId xmlns:a16="http://schemas.microsoft.com/office/drawing/2014/main" id="{1D2E2A7A-D30D-664E-A612-0857B3D0E4B6}"/>
                    </a:ext>
                  </a:extLst>
                </p:cNvPr>
                <p:cNvSpPr>
                  <a:spLocks noChangeArrowheads="1"/>
                </p:cNvSpPr>
                <p:nvPr/>
              </p:nvSpPr>
              <p:spPr bwMode="auto">
                <a:xfrm>
                  <a:off x="759" y="997"/>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7" name="Rectangle 34">
                  <a:extLst>
                    <a:ext uri="{FF2B5EF4-FFF2-40B4-BE49-F238E27FC236}">
                      <a16:creationId xmlns:a16="http://schemas.microsoft.com/office/drawing/2014/main" id="{8E72E2CC-79B7-6543-BC67-FF039A8E2FDB}"/>
                    </a:ext>
                  </a:extLst>
                </p:cNvPr>
                <p:cNvSpPr>
                  <a:spLocks noChangeArrowheads="1"/>
                </p:cNvSpPr>
                <p:nvPr/>
              </p:nvSpPr>
              <p:spPr bwMode="auto">
                <a:xfrm>
                  <a:off x="750" y="1472"/>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8" name="Rectangle 35">
                  <a:extLst>
                    <a:ext uri="{FF2B5EF4-FFF2-40B4-BE49-F238E27FC236}">
                      <a16:creationId xmlns:a16="http://schemas.microsoft.com/office/drawing/2014/main" id="{30FE5ACD-D95D-574F-9366-5EFC8A7E18FA}"/>
                    </a:ext>
                  </a:extLst>
                </p:cNvPr>
                <p:cNvSpPr>
                  <a:spLocks noChangeArrowheads="1"/>
                </p:cNvSpPr>
                <p:nvPr/>
              </p:nvSpPr>
              <p:spPr bwMode="auto">
                <a:xfrm>
                  <a:off x="748" y="1940"/>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35" name="Group 36">
                <a:extLst>
                  <a:ext uri="{FF2B5EF4-FFF2-40B4-BE49-F238E27FC236}">
                    <a16:creationId xmlns:a16="http://schemas.microsoft.com/office/drawing/2014/main" id="{5C3DD79B-12CD-B541-8D50-5DBDCC7A6053}"/>
                  </a:ext>
                </a:extLst>
              </p:cNvPr>
              <p:cNvGrpSpPr>
                <a:grpSpLocks/>
              </p:cNvGrpSpPr>
              <p:nvPr/>
            </p:nvGrpSpPr>
            <p:grpSpPr bwMode="auto">
              <a:xfrm>
                <a:off x="2109" y="1002"/>
                <a:ext cx="249" cy="1295"/>
                <a:chOff x="748" y="997"/>
                <a:chExt cx="249" cy="1295"/>
              </a:xfrm>
            </p:grpSpPr>
            <p:sp>
              <p:nvSpPr>
                <p:cNvPr id="153" name="Rectangle 37">
                  <a:extLst>
                    <a:ext uri="{FF2B5EF4-FFF2-40B4-BE49-F238E27FC236}">
                      <a16:creationId xmlns:a16="http://schemas.microsoft.com/office/drawing/2014/main" id="{0D165B5C-42F0-7146-AA7F-E468E41E9976}"/>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Rectangle 38">
                  <a:extLst>
                    <a:ext uri="{FF2B5EF4-FFF2-40B4-BE49-F238E27FC236}">
                      <a16:creationId xmlns:a16="http://schemas.microsoft.com/office/drawing/2014/main" id="{75AA2AC8-0434-1D42-B745-912205EEB8FB}"/>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5" name="Rectangle 39">
                  <a:extLst>
                    <a:ext uri="{FF2B5EF4-FFF2-40B4-BE49-F238E27FC236}">
                      <a16:creationId xmlns:a16="http://schemas.microsoft.com/office/drawing/2014/main" id="{53CBA0BE-8E05-424B-B90D-1C4E2ED7296C}"/>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6" name="Line 40">
                <a:extLst>
                  <a:ext uri="{FF2B5EF4-FFF2-40B4-BE49-F238E27FC236}">
                    <a16:creationId xmlns:a16="http://schemas.microsoft.com/office/drawing/2014/main" id="{414D90B8-DEBE-B84E-92C6-CBB94C405FBA}"/>
                  </a:ext>
                </a:extLst>
              </p:cNvPr>
              <p:cNvSpPr>
                <a:spLocks noChangeShapeType="1"/>
              </p:cNvSpPr>
              <p:nvPr/>
            </p:nvSpPr>
            <p:spPr bwMode="auto">
              <a:xfrm>
                <a:off x="1946" y="1180"/>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Line 41">
                <a:extLst>
                  <a:ext uri="{FF2B5EF4-FFF2-40B4-BE49-F238E27FC236}">
                    <a16:creationId xmlns:a16="http://schemas.microsoft.com/office/drawing/2014/main" id="{193F439E-A0CB-BE4E-A767-399A338483CC}"/>
                  </a:ext>
                </a:extLst>
              </p:cNvPr>
              <p:cNvSpPr>
                <a:spLocks noChangeShapeType="1"/>
              </p:cNvSpPr>
              <p:nvPr/>
            </p:nvSpPr>
            <p:spPr bwMode="auto">
              <a:xfrm>
                <a:off x="1940" y="1645"/>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8" name="Line 42">
                <a:extLst>
                  <a:ext uri="{FF2B5EF4-FFF2-40B4-BE49-F238E27FC236}">
                    <a16:creationId xmlns:a16="http://schemas.microsoft.com/office/drawing/2014/main" id="{07DC5438-65CD-8040-9C95-EB788FCACA85}"/>
                  </a:ext>
                </a:extLst>
              </p:cNvPr>
              <p:cNvSpPr>
                <a:spLocks noChangeShapeType="1"/>
              </p:cNvSpPr>
              <p:nvPr/>
            </p:nvSpPr>
            <p:spPr bwMode="auto">
              <a:xfrm>
                <a:off x="1940" y="211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Line 43">
                <a:extLst>
                  <a:ext uri="{FF2B5EF4-FFF2-40B4-BE49-F238E27FC236}">
                    <a16:creationId xmlns:a16="http://schemas.microsoft.com/office/drawing/2014/main" id="{EC6AC95C-A7B2-8D45-BDD7-51C70380F2E9}"/>
                  </a:ext>
                </a:extLst>
              </p:cNvPr>
              <p:cNvSpPr>
                <a:spLocks noChangeShapeType="1"/>
              </p:cNvSpPr>
              <p:nvPr/>
            </p:nvSpPr>
            <p:spPr bwMode="auto">
              <a:xfrm>
                <a:off x="1044" y="1164"/>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Line 44">
                <a:extLst>
                  <a:ext uri="{FF2B5EF4-FFF2-40B4-BE49-F238E27FC236}">
                    <a16:creationId xmlns:a16="http://schemas.microsoft.com/office/drawing/2014/main" id="{391784A2-88F1-CF43-B836-438D26F35D99}"/>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 name="Line 45">
                <a:extLst>
                  <a:ext uri="{FF2B5EF4-FFF2-40B4-BE49-F238E27FC236}">
                    <a16:creationId xmlns:a16="http://schemas.microsoft.com/office/drawing/2014/main" id="{E4BF36D2-171F-B148-8431-04035400B2D1}"/>
                  </a:ext>
                </a:extLst>
              </p:cNvPr>
              <p:cNvSpPr>
                <a:spLocks noChangeShapeType="1"/>
              </p:cNvSpPr>
              <p:nvPr/>
            </p:nvSpPr>
            <p:spPr bwMode="auto">
              <a:xfrm>
                <a:off x="1038" y="210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45" name="Group 46">
                <a:extLst>
                  <a:ext uri="{FF2B5EF4-FFF2-40B4-BE49-F238E27FC236}">
                    <a16:creationId xmlns:a16="http://schemas.microsoft.com/office/drawing/2014/main" id="{6A23E468-2FC0-D842-99E6-C85245510E21}"/>
                  </a:ext>
                </a:extLst>
              </p:cNvPr>
              <p:cNvGrpSpPr>
                <a:grpSpLocks/>
              </p:cNvGrpSpPr>
              <p:nvPr/>
            </p:nvGrpSpPr>
            <p:grpSpPr bwMode="auto">
              <a:xfrm>
                <a:off x="523" y="1169"/>
                <a:ext cx="288" cy="939"/>
                <a:chOff x="-60" y="1148"/>
                <a:chExt cx="168" cy="939"/>
              </a:xfrm>
            </p:grpSpPr>
            <p:sp>
              <p:nvSpPr>
                <p:cNvPr id="150" name="Line 47">
                  <a:extLst>
                    <a:ext uri="{FF2B5EF4-FFF2-40B4-BE49-F238E27FC236}">
                      <a16:creationId xmlns:a16="http://schemas.microsoft.com/office/drawing/2014/main" id="{46B8DCC8-C78E-5946-97FA-DF37A5D12279}"/>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1" name="Line 48">
                  <a:extLst>
                    <a:ext uri="{FF2B5EF4-FFF2-40B4-BE49-F238E27FC236}">
                      <a16:creationId xmlns:a16="http://schemas.microsoft.com/office/drawing/2014/main" id="{CDDE8C10-BFA8-D045-BFE9-3D6F6089A748}"/>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2" name="Line 49">
                  <a:extLst>
                    <a:ext uri="{FF2B5EF4-FFF2-40B4-BE49-F238E27FC236}">
                      <a16:creationId xmlns:a16="http://schemas.microsoft.com/office/drawing/2014/main" id="{39539C18-A10C-DB44-A87D-DDBFE4B9A78C}"/>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6" name="Group 50">
                <a:extLst>
                  <a:ext uri="{FF2B5EF4-FFF2-40B4-BE49-F238E27FC236}">
                    <a16:creationId xmlns:a16="http://schemas.microsoft.com/office/drawing/2014/main" id="{C5C5F675-53F5-C345-BF7D-D175E0816F5D}"/>
                  </a:ext>
                </a:extLst>
              </p:cNvPr>
              <p:cNvGrpSpPr>
                <a:grpSpLocks/>
              </p:cNvGrpSpPr>
              <p:nvPr/>
            </p:nvGrpSpPr>
            <p:grpSpPr bwMode="auto">
              <a:xfrm>
                <a:off x="2334" y="1173"/>
                <a:ext cx="288" cy="939"/>
                <a:chOff x="-60" y="1148"/>
                <a:chExt cx="168" cy="939"/>
              </a:xfrm>
            </p:grpSpPr>
            <p:sp>
              <p:nvSpPr>
                <p:cNvPr id="147" name="Line 51">
                  <a:extLst>
                    <a:ext uri="{FF2B5EF4-FFF2-40B4-BE49-F238E27FC236}">
                      <a16:creationId xmlns:a16="http://schemas.microsoft.com/office/drawing/2014/main" id="{98C13E3B-D516-B947-BE59-93C8B104F33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Line 52">
                  <a:extLst>
                    <a:ext uri="{FF2B5EF4-FFF2-40B4-BE49-F238E27FC236}">
                      <a16:creationId xmlns:a16="http://schemas.microsoft.com/office/drawing/2014/main" id="{CE252363-458C-C941-BAB9-6BC53DD18A58}"/>
                    </a:ext>
                  </a:extLst>
                </p:cNvPr>
                <p:cNvSpPr>
                  <a:spLocks noChangeShapeType="1"/>
                </p:cNvSpPr>
                <p:nvPr/>
              </p:nvSpPr>
              <p:spPr bwMode="auto">
                <a:xfrm>
                  <a:off x="-60" y="1613"/>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9" name="Line 53">
                  <a:extLst>
                    <a:ext uri="{FF2B5EF4-FFF2-40B4-BE49-F238E27FC236}">
                      <a16:creationId xmlns:a16="http://schemas.microsoft.com/office/drawing/2014/main" id="{D9F4BF94-F778-5040-8CC6-996F2BF703AE}"/>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12" name="Rectangle 54">
              <a:extLst>
                <a:ext uri="{FF2B5EF4-FFF2-40B4-BE49-F238E27FC236}">
                  <a16:creationId xmlns:a16="http://schemas.microsoft.com/office/drawing/2014/main" id="{6533D250-EDC5-4146-A678-D8717156F903}"/>
                </a:ext>
              </a:extLst>
            </p:cNvPr>
            <p:cNvSpPr>
              <a:spLocks noChangeArrowheads="1"/>
            </p:cNvSpPr>
            <p:nvPr/>
          </p:nvSpPr>
          <p:spPr bwMode="auto">
            <a:xfrm>
              <a:off x="1012" y="1012"/>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Rectangle 55">
              <a:extLst>
                <a:ext uri="{FF2B5EF4-FFF2-40B4-BE49-F238E27FC236}">
                  <a16:creationId xmlns:a16="http://schemas.microsoft.com/office/drawing/2014/main" id="{733150BE-256C-9945-B7EB-CAF89F9D7BA8}"/>
                </a:ext>
              </a:extLst>
            </p:cNvPr>
            <p:cNvSpPr>
              <a:spLocks noChangeArrowheads="1"/>
            </p:cNvSpPr>
            <p:nvPr/>
          </p:nvSpPr>
          <p:spPr bwMode="auto">
            <a:xfrm>
              <a:off x="1003" y="1494"/>
              <a:ext cx="175" cy="98"/>
            </a:xfrm>
            <a:prstGeom prst="rect">
              <a:avLst/>
            </a:prstGeom>
            <a:solidFill>
              <a:srgbClr val="0000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Rectangle 56">
              <a:extLst>
                <a:ext uri="{FF2B5EF4-FFF2-40B4-BE49-F238E27FC236}">
                  <a16:creationId xmlns:a16="http://schemas.microsoft.com/office/drawing/2014/main" id="{DCF223E2-6636-B042-B0AB-7F418AF1C068}"/>
                </a:ext>
              </a:extLst>
            </p:cNvPr>
            <p:cNvSpPr>
              <a:spLocks noChangeArrowheads="1"/>
            </p:cNvSpPr>
            <p:nvPr/>
          </p:nvSpPr>
          <p:spPr bwMode="auto">
            <a:xfrm>
              <a:off x="994" y="1969"/>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Rectangle 57">
              <a:extLst>
                <a:ext uri="{FF2B5EF4-FFF2-40B4-BE49-F238E27FC236}">
                  <a16:creationId xmlns:a16="http://schemas.microsoft.com/office/drawing/2014/main" id="{42A5E003-C01F-464E-BA40-0D2180E7A947}"/>
                </a:ext>
              </a:extLst>
            </p:cNvPr>
            <p:cNvSpPr>
              <a:spLocks noChangeArrowheads="1"/>
            </p:cNvSpPr>
            <p:nvPr/>
          </p:nvSpPr>
          <p:spPr bwMode="auto">
            <a:xfrm>
              <a:off x="764" y="1017"/>
              <a:ext cx="175" cy="98"/>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 name="Rectangle 58">
              <a:extLst>
                <a:ext uri="{FF2B5EF4-FFF2-40B4-BE49-F238E27FC236}">
                  <a16:creationId xmlns:a16="http://schemas.microsoft.com/office/drawing/2014/main" id="{AF8A4BDE-7DE0-5D4B-BAF3-25D6FE49F4C1}"/>
                </a:ext>
              </a:extLst>
            </p:cNvPr>
            <p:cNvSpPr>
              <a:spLocks noChangeArrowheads="1"/>
            </p:cNvSpPr>
            <p:nvPr/>
          </p:nvSpPr>
          <p:spPr bwMode="auto">
            <a:xfrm>
              <a:off x="760" y="1953"/>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7" name="Line 60">
              <a:extLst>
                <a:ext uri="{FF2B5EF4-FFF2-40B4-BE49-F238E27FC236}">
                  <a16:creationId xmlns:a16="http://schemas.microsoft.com/office/drawing/2014/main" id="{96A833D6-A794-2B49-A8B8-2E8C1DECA3C6}"/>
                </a:ext>
              </a:extLst>
            </p:cNvPr>
            <p:cNvSpPr>
              <a:spLocks noChangeShapeType="1"/>
            </p:cNvSpPr>
            <p:nvPr/>
          </p:nvSpPr>
          <p:spPr bwMode="auto">
            <a:xfrm>
              <a:off x="1215" y="1054"/>
              <a:ext cx="1026" cy="1"/>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Freeform 62">
              <a:extLst>
                <a:ext uri="{FF2B5EF4-FFF2-40B4-BE49-F238E27FC236}">
                  <a16:creationId xmlns:a16="http://schemas.microsoft.com/office/drawing/2014/main" id="{7BD68626-6CAA-5243-9905-C91EECAD0D86}"/>
                </a:ext>
              </a:extLst>
            </p:cNvPr>
            <p:cNvSpPr>
              <a:spLocks/>
            </p:cNvSpPr>
            <p:nvPr/>
          </p:nvSpPr>
          <p:spPr bwMode="auto">
            <a:xfrm>
              <a:off x="1246" y="1285"/>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9" name="Text Box 63">
              <a:extLst>
                <a:ext uri="{FF2B5EF4-FFF2-40B4-BE49-F238E27FC236}">
                  <a16:creationId xmlns:a16="http://schemas.microsoft.com/office/drawing/2014/main" id="{604F0A70-4585-C940-BDA5-31DD439A5158}"/>
                </a:ext>
              </a:extLst>
            </p:cNvPr>
            <p:cNvSpPr txBox="1">
              <a:spLocks noChangeArrowheads="1"/>
            </p:cNvSpPr>
            <p:nvPr/>
          </p:nvSpPr>
          <p:spPr bwMode="auto">
            <a:xfrm>
              <a:off x="933" y="2335"/>
              <a:ext cx="15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t>
              </a:r>
              <a:r>
                <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packets more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from input to output</a:t>
              </a:r>
              <a:endPar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0" name="Text Box 64">
              <a:extLst>
                <a:ext uri="{FF2B5EF4-FFF2-40B4-BE49-F238E27FC236}">
                  <a16:creationId xmlns:a16="http://schemas.microsoft.com/office/drawing/2014/main" id="{96BB623D-5AC2-324A-9F19-41604686D0B5}"/>
                </a:ext>
              </a:extLst>
            </p:cNvPr>
            <p:cNvSpPr txBox="1">
              <a:spLocks noChangeArrowheads="1"/>
            </p:cNvSpPr>
            <p:nvPr/>
          </p:nvSpPr>
          <p:spPr bwMode="auto">
            <a:xfrm>
              <a:off x="3354" y="2325"/>
              <a:ext cx="15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one packet time later</a:t>
              </a:r>
              <a:endPar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1" name="Text Box 66">
              <a:extLst>
                <a:ext uri="{FF2B5EF4-FFF2-40B4-BE49-F238E27FC236}">
                  <a16:creationId xmlns:a16="http://schemas.microsoft.com/office/drawing/2014/main" id="{7BEE8A84-29FF-8A46-80DB-4C86D5CEDC5A}"/>
                </a:ext>
              </a:extLst>
            </p:cNvPr>
            <p:cNvSpPr txBox="1">
              <a:spLocks noChangeArrowheads="1"/>
            </p:cNvSpPr>
            <p:nvPr/>
          </p:nvSpPr>
          <p:spPr bwMode="auto">
            <a:xfrm>
              <a:off x="1488" y="1545"/>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22" name="Text Box 67">
              <a:extLst>
                <a:ext uri="{FF2B5EF4-FFF2-40B4-BE49-F238E27FC236}">
                  <a16:creationId xmlns:a16="http://schemas.microsoft.com/office/drawing/2014/main" id="{E29AC416-78AA-EF47-B951-CE10628CE883}"/>
                </a:ext>
              </a:extLst>
            </p:cNvPr>
            <p:cNvSpPr txBox="1">
              <a:spLocks noChangeArrowheads="1"/>
            </p:cNvSpPr>
            <p:nvPr/>
          </p:nvSpPr>
          <p:spPr bwMode="auto">
            <a:xfrm>
              <a:off x="3895" y="1479"/>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23" name="Rectangle 68">
              <a:extLst>
                <a:ext uri="{FF2B5EF4-FFF2-40B4-BE49-F238E27FC236}">
                  <a16:creationId xmlns:a16="http://schemas.microsoft.com/office/drawing/2014/main" id="{EBBED845-CC7D-A448-A26A-9D83004FB163}"/>
                </a:ext>
              </a:extLst>
            </p:cNvPr>
            <p:cNvSpPr>
              <a:spLocks noChangeArrowheads="1"/>
            </p:cNvSpPr>
            <p:nvPr/>
          </p:nvSpPr>
          <p:spPr bwMode="auto">
            <a:xfrm>
              <a:off x="4746" y="972"/>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Rectangle 69">
              <a:extLst>
                <a:ext uri="{FF2B5EF4-FFF2-40B4-BE49-F238E27FC236}">
                  <a16:creationId xmlns:a16="http://schemas.microsoft.com/office/drawing/2014/main" id="{B9035B93-B30D-CE44-9DA1-9C70506C0C26}"/>
                </a:ext>
              </a:extLst>
            </p:cNvPr>
            <p:cNvSpPr>
              <a:spLocks noChangeArrowheads="1"/>
            </p:cNvSpPr>
            <p:nvPr/>
          </p:nvSpPr>
          <p:spPr bwMode="auto">
            <a:xfrm>
              <a:off x="4746" y="1497"/>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5" name="Rectangle 70">
              <a:extLst>
                <a:ext uri="{FF2B5EF4-FFF2-40B4-BE49-F238E27FC236}">
                  <a16:creationId xmlns:a16="http://schemas.microsoft.com/office/drawing/2014/main" id="{5810B19B-3BE7-A24D-B82A-414C00ADCFDD}"/>
                </a:ext>
              </a:extLst>
            </p:cNvPr>
            <p:cNvSpPr>
              <a:spLocks noChangeArrowheads="1"/>
            </p:cNvSpPr>
            <p:nvPr/>
          </p:nvSpPr>
          <p:spPr bwMode="auto">
            <a:xfrm>
              <a:off x="4743" y="1099"/>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Rectangle 71">
              <a:extLst>
                <a:ext uri="{FF2B5EF4-FFF2-40B4-BE49-F238E27FC236}">
                  <a16:creationId xmlns:a16="http://schemas.microsoft.com/office/drawing/2014/main" id="{6B5B1987-5B94-E443-9D49-E20CCF048D23}"/>
                </a:ext>
              </a:extLst>
            </p:cNvPr>
            <p:cNvSpPr>
              <a:spLocks noChangeArrowheads="1"/>
            </p:cNvSpPr>
            <p:nvPr/>
          </p:nvSpPr>
          <p:spPr bwMode="auto">
            <a:xfrm>
              <a:off x="3445" y="1001"/>
              <a:ext cx="175" cy="98"/>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7" name="Rectangle 72">
              <a:extLst>
                <a:ext uri="{FF2B5EF4-FFF2-40B4-BE49-F238E27FC236}">
                  <a16:creationId xmlns:a16="http://schemas.microsoft.com/office/drawing/2014/main" id="{6534AE61-2C02-FF40-9B6B-17890769827B}"/>
                </a:ext>
              </a:extLst>
            </p:cNvPr>
            <p:cNvSpPr>
              <a:spLocks noChangeArrowheads="1"/>
            </p:cNvSpPr>
            <p:nvPr/>
          </p:nvSpPr>
          <p:spPr bwMode="auto">
            <a:xfrm>
              <a:off x="3434" y="1965"/>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8" name="Freeform 73">
              <a:extLst>
                <a:ext uri="{FF2B5EF4-FFF2-40B4-BE49-F238E27FC236}">
                  <a16:creationId xmlns:a16="http://schemas.microsoft.com/office/drawing/2014/main" id="{1E7AE224-FE87-FB4E-B36B-C15E6C5CA58C}"/>
                </a:ext>
              </a:extLst>
            </p:cNvPr>
            <p:cNvSpPr>
              <a:spLocks/>
            </p:cNvSpPr>
            <p:nvPr/>
          </p:nvSpPr>
          <p:spPr bwMode="auto">
            <a:xfrm>
              <a:off x="3682" y="1261"/>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9" name="Freeform 74">
              <a:extLst>
                <a:ext uri="{FF2B5EF4-FFF2-40B4-BE49-F238E27FC236}">
                  <a16:creationId xmlns:a16="http://schemas.microsoft.com/office/drawing/2014/main" id="{2CC15758-62B6-7548-9E59-821BE4E8E2DF}"/>
                </a:ext>
              </a:extLst>
            </p:cNvPr>
            <p:cNvSpPr>
              <a:spLocks/>
            </p:cNvSpPr>
            <p:nvPr/>
          </p:nvSpPr>
          <p:spPr bwMode="auto">
            <a:xfrm>
              <a:off x="3669" y="1051"/>
              <a:ext cx="988" cy="951"/>
            </a:xfrm>
            <a:custGeom>
              <a:avLst/>
              <a:gdLst>
                <a:gd name="T0" fmla="*/ 0 w 1002"/>
                <a:gd name="T1" fmla="*/ 29707 h 480"/>
                <a:gd name="T2" fmla="*/ 429 w 1002"/>
                <a:gd name="T3" fmla="*/ 0 h 480"/>
                <a:gd name="T4" fmla="*/ 822 w 1002"/>
                <a:gd name="T5" fmla="*/ 6892561 h 480"/>
                <a:gd name="T6" fmla="*/ 0 60000 65536"/>
                <a:gd name="T7" fmla="*/ 0 60000 65536"/>
                <a:gd name="T8" fmla="*/ 0 60000 65536"/>
                <a:gd name="T9" fmla="*/ 0 w 1002"/>
                <a:gd name="T10" fmla="*/ 0 h 480"/>
                <a:gd name="T11" fmla="*/ 1002 w 1002"/>
                <a:gd name="T12" fmla="*/ 480 h 480"/>
              </a:gdLst>
              <a:ahLst/>
              <a:cxnLst>
                <a:cxn ang="T6">
                  <a:pos x="T0" y="T1"/>
                </a:cxn>
                <a:cxn ang="T7">
                  <a:pos x="T2" y="T3"/>
                </a:cxn>
                <a:cxn ang="T8">
                  <a:pos x="T4" y="T5"/>
                </a:cxn>
              </a:cxnLst>
              <a:rect l="T9" t="T10" r="T11" b="T12"/>
              <a:pathLst>
                <a:path w="1002" h="480">
                  <a:moveTo>
                    <a:pt x="0" y="2"/>
                  </a:moveTo>
                  <a:lnTo>
                    <a:pt x="522" y="0"/>
                  </a:lnTo>
                  <a:lnTo>
                    <a:pt x="1002" y="480"/>
                  </a:lnTo>
                </a:path>
              </a:pathLst>
            </a:custGeom>
            <a:noFill/>
            <a:ln w="28575" cap="flat" cmpd="sng">
              <a:solidFill>
                <a:srgbClr val="008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Line 75">
              <a:extLst>
                <a:ext uri="{FF2B5EF4-FFF2-40B4-BE49-F238E27FC236}">
                  <a16:creationId xmlns:a16="http://schemas.microsoft.com/office/drawing/2014/main" id="{44597880-5DB3-2847-9281-A57CE0DEB824}"/>
                </a:ext>
              </a:extLst>
            </p:cNvPr>
            <p:cNvSpPr>
              <a:spLocks noChangeShapeType="1"/>
            </p:cNvSpPr>
            <p:nvPr/>
          </p:nvSpPr>
          <p:spPr bwMode="auto">
            <a:xfrm>
              <a:off x="1208" y="1545"/>
              <a:ext cx="1012" cy="14"/>
            </a:xfrm>
            <a:prstGeom prst="line">
              <a:avLst/>
            </a:prstGeom>
            <a:noFill/>
            <a:ln w="28575">
              <a:solidFill>
                <a:srgbClr val="3333CC"/>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Rectangle 76">
              <a:extLst>
                <a:ext uri="{FF2B5EF4-FFF2-40B4-BE49-F238E27FC236}">
                  <a16:creationId xmlns:a16="http://schemas.microsoft.com/office/drawing/2014/main" id="{55AA31C1-E06E-3A4D-9D65-59BD27F99ABB}"/>
                </a:ext>
              </a:extLst>
            </p:cNvPr>
            <p:cNvSpPr>
              <a:spLocks noChangeArrowheads="1"/>
            </p:cNvSpPr>
            <p:nvPr/>
          </p:nvSpPr>
          <p:spPr bwMode="auto">
            <a:xfrm>
              <a:off x="550" y="1010"/>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 name="Rectangle 77">
              <a:extLst>
                <a:ext uri="{FF2B5EF4-FFF2-40B4-BE49-F238E27FC236}">
                  <a16:creationId xmlns:a16="http://schemas.microsoft.com/office/drawing/2014/main" id="{57ED66FB-7C4E-D94C-9C1E-E868CE831114}"/>
                </a:ext>
              </a:extLst>
            </p:cNvPr>
            <p:cNvSpPr>
              <a:spLocks noChangeArrowheads="1"/>
            </p:cNvSpPr>
            <p:nvPr/>
          </p:nvSpPr>
          <p:spPr bwMode="auto">
            <a:xfrm>
              <a:off x="3194" y="997"/>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07" name="Rectangle 3">
            <a:extLst>
              <a:ext uri="{FF2B5EF4-FFF2-40B4-BE49-F238E27FC236}">
                <a16:creationId xmlns:a16="http://schemas.microsoft.com/office/drawing/2014/main" id="{58037103-EAF8-5B49-9CFE-A0E92B794745}"/>
              </a:ext>
            </a:extLst>
          </p:cNvPr>
          <p:cNvSpPr txBox="1">
            <a:spLocks noChangeArrowheads="1"/>
          </p:cNvSpPr>
          <p:nvPr/>
        </p:nvSpPr>
        <p:spPr>
          <a:xfrm>
            <a:off x="900868" y="4672501"/>
            <a:ext cx="10057863" cy="17564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buffering when arrival rate via switch exceeds output line speed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queueing (delay) and loss due to output port buffer overflow!</a:t>
            </a: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74" name="Slide Number Placeholder 4">
            <a:extLst>
              <a:ext uri="{FF2B5EF4-FFF2-40B4-BE49-F238E27FC236}">
                <a16:creationId xmlns:a16="http://schemas.microsoft.com/office/drawing/2014/main" id="{099ED71D-C4B2-544C-BD35-62F10A59E72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21</a:t>
            </a:fld>
            <a:endParaRPr lang="en-US" dirty="0"/>
          </a:p>
        </p:txBody>
      </p:sp>
      <p:sp>
        <p:nvSpPr>
          <p:cNvPr id="2" name="TextBox 1">
            <a:extLst>
              <a:ext uri="{FF2B5EF4-FFF2-40B4-BE49-F238E27FC236}">
                <a16:creationId xmlns:a16="http://schemas.microsoft.com/office/drawing/2014/main" id="{C8F23105-BA87-8D2C-BB9F-B34D027ABD4C}"/>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807879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52267" y="1386402"/>
            <a:ext cx="10515600" cy="2271198"/>
          </a:xfrm>
        </p:spPr>
        <p:txBody>
          <a:bodyPr/>
          <a:lstStyle/>
          <a:p>
            <a:r>
              <a:rPr lang="en-US" altLang="en-US" dirty="0">
                <a:ea typeface="ＭＳ Ｐゴシック" panose="020B0600070205080204" pitchFamily="34" charset="-128"/>
                <a:cs typeface="ＭＳ Ｐゴシック" panose="020B0600070205080204" pitchFamily="34" charset="-128"/>
              </a:rPr>
              <a:t>RFC 3439 rule of thumb: average buffering equal to “t</a:t>
            </a:r>
            <a:r>
              <a:rPr lang="en-US" altLang="ja-JP" dirty="0">
                <a:ea typeface="ＭＳ Ｐゴシック" panose="020B0600070205080204" pitchFamily="34" charset="-128"/>
                <a:cs typeface="ＭＳ Ｐゴシック" panose="020B0600070205080204" pitchFamily="34" charset="-128"/>
              </a:rPr>
              <a:t>ypical” RTT (say 250 msec) times link capacity C</a:t>
            </a:r>
          </a:p>
          <a:p>
            <a:pPr lvl="1"/>
            <a:r>
              <a:rPr lang="en-US" altLang="en-US" dirty="0">
                <a:ea typeface="ＭＳ Ｐゴシック" panose="020B0600070205080204" pitchFamily="34" charset="-128"/>
              </a:rPr>
              <a:t>e.g., C = 10 Gbps link: 2.5 Gbit buffer</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How much buffering?</a:t>
            </a:r>
          </a:p>
        </p:txBody>
      </p:sp>
      <p:sp>
        <p:nvSpPr>
          <p:cNvPr id="148" name="Content Placeholder 1">
            <a:extLst>
              <a:ext uri="{FF2B5EF4-FFF2-40B4-BE49-F238E27FC236}">
                <a16:creationId xmlns:a16="http://schemas.microsoft.com/office/drawing/2014/main" id="{2CA89C76-C02B-504D-B49F-6A8F0BD48BEC}"/>
              </a:ext>
            </a:extLst>
          </p:cNvPr>
          <p:cNvSpPr txBox="1">
            <a:spLocks/>
          </p:cNvSpPr>
          <p:nvPr/>
        </p:nvSpPr>
        <p:spPr>
          <a:xfrm>
            <a:off x="878059" y="4169460"/>
            <a:ext cx="10515600" cy="227119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but</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too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much buffering can increase delays (particularly in home routers)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long RTTs: poor performance for real-time apps, sluggish TCP response </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recall delay-based congestion control: “keep bottleneck link just full enough (busy) but no fuller”</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91B9736C-A88D-A145-96CB-206C67EEEE9F}"/>
              </a:ext>
            </a:extLst>
          </p:cNvPr>
          <p:cNvGrpSpPr/>
          <p:nvPr/>
        </p:nvGrpSpPr>
        <p:grpSpPr>
          <a:xfrm>
            <a:off x="878057" y="2664217"/>
            <a:ext cx="10515600" cy="1389648"/>
            <a:chOff x="878057" y="2664217"/>
            <a:chExt cx="10515600" cy="1389648"/>
          </a:xfrm>
        </p:grpSpPr>
        <p:grpSp>
          <p:nvGrpSpPr>
            <p:cNvPr id="142" name="Group 9">
              <a:extLst>
                <a:ext uri="{FF2B5EF4-FFF2-40B4-BE49-F238E27FC236}">
                  <a16:creationId xmlns:a16="http://schemas.microsoft.com/office/drawing/2014/main" id="{2DAF3F0B-494F-9244-AC25-13EA4696851F}"/>
                </a:ext>
              </a:extLst>
            </p:cNvPr>
            <p:cNvGrpSpPr>
              <a:grpSpLocks/>
            </p:cNvGrpSpPr>
            <p:nvPr/>
          </p:nvGrpSpPr>
          <p:grpSpPr bwMode="auto">
            <a:xfrm>
              <a:off x="4293797" y="2944202"/>
              <a:ext cx="1165225" cy="1109663"/>
              <a:chOff x="1923" y="2801"/>
              <a:chExt cx="734" cy="699"/>
            </a:xfrm>
          </p:grpSpPr>
          <p:sp>
            <p:nvSpPr>
              <p:cNvPr id="143" name="Text Box 4">
                <a:extLst>
                  <a:ext uri="{FF2B5EF4-FFF2-40B4-BE49-F238E27FC236}">
                    <a16:creationId xmlns:a16="http://schemas.microsoft.com/office/drawing/2014/main" id="{D468D38D-B0DA-1E42-B890-97301180D7BB}"/>
                  </a:ext>
                </a:extLst>
              </p:cNvPr>
              <p:cNvSpPr txBox="1">
                <a:spLocks noChangeArrowheads="1"/>
              </p:cNvSpPr>
              <p:nvPr/>
            </p:nvSpPr>
            <p:spPr bwMode="auto">
              <a:xfrm>
                <a:off x="1923" y="2918"/>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RTT  C</a:t>
                </a:r>
              </a:p>
            </p:txBody>
          </p:sp>
          <p:sp>
            <p:nvSpPr>
              <p:cNvPr id="144" name="Text Box 5">
                <a:extLst>
                  <a:ext uri="{FF2B5EF4-FFF2-40B4-BE49-F238E27FC236}">
                    <a16:creationId xmlns:a16="http://schemas.microsoft.com/office/drawing/2014/main" id="{3DD845BD-5B68-2C4C-8E91-9B4EA7D971D6}"/>
                  </a:ext>
                </a:extLst>
              </p:cNvPr>
              <p:cNvSpPr txBox="1">
                <a:spLocks noChangeArrowheads="1"/>
              </p:cNvSpPr>
              <p:nvPr/>
            </p:nvSpPr>
            <p:spPr bwMode="auto">
              <a:xfrm>
                <a:off x="2309" y="2801"/>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p:txBody>
          </p:sp>
          <p:sp>
            <p:nvSpPr>
              <p:cNvPr id="145" name="Line 6">
                <a:extLst>
                  <a:ext uri="{FF2B5EF4-FFF2-40B4-BE49-F238E27FC236}">
                    <a16:creationId xmlns:a16="http://schemas.microsoft.com/office/drawing/2014/main" id="{28A40C80-3092-494A-950C-50BA83F18E8D}"/>
                  </a:ext>
                </a:extLst>
              </p:cNvPr>
              <p:cNvSpPr>
                <a:spLocks noChangeShapeType="1"/>
              </p:cNvSpPr>
              <p:nvPr/>
            </p:nvSpPr>
            <p:spPr bwMode="auto">
              <a:xfrm>
                <a:off x="1929" y="3168"/>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Text Box 7">
                <a:extLst>
                  <a:ext uri="{FF2B5EF4-FFF2-40B4-BE49-F238E27FC236}">
                    <a16:creationId xmlns:a16="http://schemas.microsoft.com/office/drawing/2014/main" id="{ED21B194-B55C-DD42-A639-87FACAF4BD7E}"/>
                  </a:ext>
                </a:extLst>
              </p:cNvPr>
              <p:cNvSpPr txBox="1">
                <a:spLocks noChangeArrowheads="1"/>
              </p:cNvSpPr>
              <p:nvPr/>
            </p:nvSpPr>
            <p:spPr bwMode="auto">
              <a:xfrm>
                <a:off x="2091" y="32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a:t>
                </a:r>
              </a:p>
            </p:txBody>
          </p:sp>
          <p:sp>
            <p:nvSpPr>
              <p:cNvPr id="147" name="Freeform 8">
                <a:extLst>
                  <a:ext uri="{FF2B5EF4-FFF2-40B4-BE49-F238E27FC236}">
                    <a16:creationId xmlns:a16="http://schemas.microsoft.com/office/drawing/2014/main" id="{B791CD56-53AF-5C4F-AE98-C6C005B2209B}"/>
                  </a:ext>
                </a:extLst>
              </p:cNvPr>
              <p:cNvSpPr>
                <a:spLocks/>
              </p:cNvSpPr>
              <p:nvPr/>
            </p:nvSpPr>
            <p:spPr bwMode="auto">
              <a:xfrm>
                <a:off x="2062" y="3218"/>
                <a:ext cx="279" cy="209"/>
              </a:xfrm>
              <a:custGeom>
                <a:avLst/>
                <a:gdLst>
                  <a:gd name="T0" fmla="*/ 0 w 279"/>
                  <a:gd name="T1" fmla="*/ 148 h 209"/>
                  <a:gd name="T2" fmla="*/ 26 w 279"/>
                  <a:gd name="T3" fmla="*/ 105 h 209"/>
                  <a:gd name="T4" fmla="*/ 44 w 279"/>
                  <a:gd name="T5" fmla="*/ 209 h 209"/>
                  <a:gd name="T6" fmla="*/ 61 w 279"/>
                  <a:gd name="T7" fmla="*/ 0 h 209"/>
                  <a:gd name="T8" fmla="*/ 279 w 279"/>
                  <a:gd name="T9" fmla="*/ 0 h 209"/>
                  <a:gd name="T10" fmla="*/ 0 60000 65536"/>
                  <a:gd name="T11" fmla="*/ 0 60000 65536"/>
                  <a:gd name="T12" fmla="*/ 0 60000 65536"/>
                  <a:gd name="T13" fmla="*/ 0 60000 65536"/>
                  <a:gd name="T14" fmla="*/ 0 60000 65536"/>
                  <a:gd name="T15" fmla="*/ 0 w 279"/>
                  <a:gd name="T16" fmla="*/ 0 h 209"/>
                  <a:gd name="T17" fmla="*/ 279 w 279"/>
                  <a:gd name="T18" fmla="*/ 209 h 209"/>
                </a:gdLst>
                <a:ahLst/>
                <a:cxnLst>
                  <a:cxn ang="T10">
                    <a:pos x="T0" y="T1"/>
                  </a:cxn>
                  <a:cxn ang="T11">
                    <a:pos x="T2" y="T3"/>
                  </a:cxn>
                  <a:cxn ang="T12">
                    <a:pos x="T4" y="T5"/>
                  </a:cxn>
                  <a:cxn ang="T13">
                    <a:pos x="T6" y="T7"/>
                  </a:cxn>
                  <a:cxn ang="T14">
                    <a:pos x="T8" y="T9"/>
                  </a:cxn>
                </a:cxnLst>
                <a:rect l="T15" t="T16" r="T17" b="T18"/>
                <a:pathLst>
                  <a:path w="279" h="209">
                    <a:moveTo>
                      <a:pt x="0" y="148"/>
                    </a:moveTo>
                    <a:lnTo>
                      <a:pt x="26" y="105"/>
                    </a:lnTo>
                    <a:lnTo>
                      <a:pt x="44" y="209"/>
                    </a:lnTo>
                    <a:lnTo>
                      <a:pt x="61" y="0"/>
                    </a:lnTo>
                    <a:lnTo>
                      <a:pt x="279" y="0"/>
                    </a:ln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9" name="Content Placeholder 1">
              <a:extLst>
                <a:ext uri="{FF2B5EF4-FFF2-40B4-BE49-F238E27FC236}">
                  <a16:creationId xmlns:a16="http://schemas.microsoft.com/office/drawing/2014/main" id="{5BBE41F3-9B62-C74C-886C-86AA7C91E933}"/>
                </a:ext>
              </a:extLst>
            </p:cNvPr>
            <p:cNvSpPr txBox="1">
              <a:spLocks/>
            </p:cNvSpPr>
            <p:nvPr/>
          </p:nvSpPr>
          <p:spPr>
            <a:xfrm>
              <a:off x="878057" y="2664217"/>
              <a:ext cx="10515600" cy="7683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more recent recommendation: with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flows, buffering equal to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Slide Number Placeholder 4">
            <a:extLst>
              <a:ext uri="{FF2B5EF4-FFF2-40B4-BE49-F238E27FC236}">
                <a16:creationId xmlns:a16="http://schemas.microsoft.com/office/drawing/2014/main" id="{36346C65-A8AA-B548-AA18-D79860782BC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22</a:t>
            </a:fld>
            <a:endParaRPr lang="en-US" dirty="0"/>
          </a:p>
        </p:txBody>
      </p:sp>
    </p:spTree>
    <p:extLst>
      <p:ext uri="{BB962C8B-B14F-4D97-AF65-F5344CB8AC3E}">
        <p14:creationId xmlns:p14="http://schemas.microsoft.com/office/powerpoint/2010/main" val="21992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dissolve">
                                      <p:cBhvr>
                                        <p:cTn id="12"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Buffer Management</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54018" y="1463040"/>
            <a:ext cx="4966481" cy="500919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buffer management: </a:t>
            </a:r>
          </a:p>
          <a:p>
            <a:pPr marL="295275" marR="0" lvl="0" indent="-28257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drop: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which packet to add, drop when buffers are full</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31775" algn="l" defTabSz="914400" rtl="0" eaLnBrk="1" fontAlgn="auto" latinLnBrk="0" hangingPunct="1">
              <a:lnSpc>
                <a:spcPts val="2275"/>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Gill Sans MT" panose="020B0502020104020203" pitchFamily="34" charset="77"/>
                <a:cs typeface="Gill Sans MT" panose="020B0502020104020203" pitchFamily="34" charset="77"/>
              </a:rPr>
              <a:t>tail drop: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drop arriving packet</a:t>
            </a:r>
          </a:p>
          <a:p>
            <a:pPr marL="695325" marR="0" lvl="1" indent="-231775" algn="l" defTabSz="914400" rtl="0" eaLnBrk="1" fontAlgn="auto" latinLnBrk="0" hangingPunct="1">
              <a:lnSpc>
                <a:spcPts val="2275"/>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Gill Sans MT" panose="020B0502020104020203" pitchFamily="34" charset="77"/>
                <a:cs typeface="Gill Sans MT" panose="020B0502020104020203" pitchFamily="34" charset="77"/>
              </a:rPr>
              <a:t>priority: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drop/remove on priority basis</a:t>
            </a:r>
          </a:p>
        </p:txBody>
      </p:sp>
      <p:sp>
        <p:nvSpPr>
          <p:cNvPr id="35" name="Rectangle 5">
            <a:extLst>
              <a:ext uri="{FF2B5EF4-FFF2-40B4-BE49-F238E27FC236}">
                <a16:creationId xmlns:a16="http://schemas.microsoft.com/office/drawing/2014/main" id="{6B5E77BE-663D-0C4F-B1A0-4FE84A5853BA}"/>
              </a:ext>
            </a:extLst>
          </p:cNvPr>
          <p:cNvSpPr>
            <a:spLocks noChangeArrowheads="1"/>
          </p:cNvSpPr>
          <p:nvPr/>
        </p:nvSpPr>
        <p:spPr bwMode="auto">
          <a:xfrm>
            <a:off x="1367869" y="1895285"/>
            <a:ext cx="3509501" cy="1819532"/>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6" name="Rectangle 6">
            <a:extLst>
              <a:ext uri="{FF2B5EF4-FFF2-40B4-BE49-F238E27FC236}">
                <a16:creationId xmlns:a16="http://schemas.microsoft.com/office/drawing/2014/main" id="{5BE02A94-EF22-BA42-86FA-86D884A8ECBC}"/>
              </a:ext>
            </a:extLst>
          </p:cNvPr>
          <p:cNvSpPr>
            <a:spLocks noChangeArrowheads="1"/>
          </p:cNvSpPr>
          <p:nvPr/>
        </p:nvSpPr>
        <p:spPr bwMode="auto">
          <a:xfrm>
            <a:off x="3816974" y="2504234"/>
            <a:ext cx="974671" cy="621068"/>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termination</a:t>
            </a: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7" name="Rectangle 7">
            <a:extLst>
              <a:ext uri="{FF2B5EF4-FFF2-40B4-BE49-F238E27FC236}">
                <a16:creationId xmlns:a16="http://schemas.microsoft.com/office/drawing/2014/main" id="{2D2F95B6-E152-904F-9434-1185BAD6C22E}"/>
              </a:ext>
            </a:extLst>
          </p:cNvPr>
          <p:cNvSpPr>
            <a:spLocks noChangeArrowheads="1"/>
          </p:cNvSpPr>
          <p:nvPr/>
        </p:nvSpPr>
        <p:spPr bwMode="auto">
          <a:xfrm>
            <a:off x="2719466" y="2266379"/>
            <a:ext cx="965806" cy="1100138"/>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 name="Line 10">
            <a:extLst>
              <a:ext uri="{FF2B5EF4-FFF2-40B4-BE49-F238E27FC236}">
                <a16:creationId xmlns:a16="http://schemas.microsoft.com/office/drawing/2014/main" id="{1C5F0AC7-43BC-C54D-9EC4-226334C8420D}"/>
              </a:ext>
            </a:extLst>
          </p:cNvPr>
          <p:cNvSpPr>
            <a:spLocks noChangeShapeType="1"/>
          </p:cNvSpPr>
          <p:nvPr/>
        </p:nvSpPr>
        <p:spPr bwMode="auto">
          <a:xfrm>
            <a:off x="2570471" y="2839629"/>
            <a:ext cx="159637" cy="14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 name="Line 11">
            <a:extLst>
              <a:ext uri="{FF2B5EF4-FFF2-40B4-BE49-F238E27FC236}">
                <a16:creationId xmlns:a16="http://schemas.microsoft.com/office/drawing/2014/main" id="{1D5DD4EA-D05C-D747-B223-1017B318E553}"/>
              </a:ext>
            </a:extLst>
          </p:cNvPr>
          <p:cNvSpPr>
            <a:spLocks noChangeShapeType="1"/>
          </p:cNvSpPr>
          <p:nvPr/>
        </p:nvSpPr>
        <p:spPr bwMode="auto">
          <a:xfrm>
            <a:off x="3687933" y="2834779"/>
            <a:ext cx="159637" cy="14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 name="Rectangle 13">
            <a:extLst>
              <a:ext uri="{FF2B5EF4-FFF2-40B4-BE49-F238E27FC236}">
                <a16:creationId xmlns:a16="http://schemas.microsoft.com/office/drawing/2014/main" id="{B95717F2-1515-C143-9500-6A8B8FCE180F}"/>
              </a:ext>
            </a:extLst>
          </p:cNvPr>
          <p:cNvSpPr>
            <a:spLocks noChangeArrowheads="1"/>
          </p:cNvSpPr>
          <p:nvPr/>
        </p:nvSpPr>
        <p:spPr bwMode="auto">
          <a:xfrm>
            <a:off x="2747403" y="2416579"/>
            <a:ext cx="884657" cy="7765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(send)</a:t>
            </a:r>
          </a:p>
        </p:txBody>
      </p:sp>
      <p:sp>
        <p:nvSpPr>
          <p:cNvPr id="42" name="Rectangle 16">
            <a:extLst>
              <a:ext uri="{FF2B5EF4-FFF2-40B4-BE49-F238E27FC236}">
                <a16:creationId xmlns:a16="http://schemas.microsoft.com/office/drawing/2014/main" id="{DC955E5A-0AAE-9941-B8FE-125514F714AF}"/>
              </a:ext>
            </a:extLst>
          </p:cNvPr>
          <p:cNvSpPr>
            <a:spLocks noChangeArrowheads="1"/>
          </p:cNvSpPr>
          <p:nvPr/>
        </p:nvSpPr>
        <p:spPr bwMode="auto">
          <a:xfrm>
            <a:off x="332969" y="2208898"/>
            <a:ext cx="884658" cy="7765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fabric</a:t>
            </a:r>
          </a:p>
        </p:txBody>
      </p:sp>
      <p:grpSp>
        <p:nvGrpSpPr>
          <p:cNvPr id="43" name="Group 28">
            <a:extLst>
              <a:ext uri="{FF2B5EF4-FFF2-40B4-BE49-F238E27FC236}">
                <a16:creationId xmlns:a16="http://schemas.microsoft.com/office/drawing/2014/main" id="{A1443F96-0F63-DB42-8E29-A8625BB994E0}"/>
              </a:ext>
            </a:extLst>
          </p:cNvPr>
          <p:cNvGrpSpPr>
            <a:grpSpLocks/>
          </p:cNvGrpSpPr>
          <p:nvPr/>
        </p:nvGrpSpPr>
        <p:grpSpPr bwMode="auto">
          <a:xfrm>
            <a:off x="1431729" y="2004504"/>
            <a:ext cx="1187971" cy="1614085"/>
            <a:chOff x="3132" y="858"/>
            <a:chExt cx="893" cy="1085"/>
          </a:xfrm>
        </p:grpSpPr>
        <p:sp>
          <p:nvSpPr>
            <p:cNvPr id="46" name="Rectangle 8">
              <a:extLst>
                <a:ext uri="{FF2B5EF4-FFF2-40B4-BE49-F238E27FC236}">
                  <a16:creationId xmlns:a16="http://schemas.microsoft.com/office/drawing/2014/main" id="{2FD0FF32-9B37-DC42-BD62-F82282C0088F}"/>
                </a:ext>
              </a:extLst>
            </p:cNvPr>
            <p:cNvSpPr>
              <a:spLocks noChangeArrowheads="1"/>
            </p:cNvSpPr>
            <p:nvPr/>
          </p:nvSpPr>
          <p:spPr bwMode="auto">
            <a:xfrm>
              <a:off x="3180" y="858"/>
              <a:ext cx="786" cy="1085"/>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 name="Text Box 14">
              <a:extLst>
                <a:ext uri="{FF2B5EF4-FFF2-40B4-BE49-F238E27FC236}">
                  <a16:creationId xmlns:a16="http://schemas.microsoft.com/office/drawing/2014/main" id="{A704393B-C1D3-CB4A-8942-0AB0E7633A09}"/>
                </a:ext>
              </a:extLst>
            </p:cNvPr>
            <p:cNvSpPr txBox="1">
              <a:spLocks noChangeArrowheads="1"/>
            </p:cNvSpPr>
            <p:nvPr/>
          </p:nvSpPr>
          <p:spPr bwMode="auto">
            <a:xfrm>
              <a:off x="3132" y="883"/>
              <a:ext cx="893"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datagram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buffer</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scheduling</a:t>
              </a:r>
            </a:p>
          </p:txBody>
        </p:sp>
        <p:grpSp>
          <p:nvGrpSpPr>
            <p:cNvPr id="48" name="Group 17">
              <a:extLst>
                <a:ext uri="{FF2B5EF4-FFF2-40B4-BE49-F238E27FC236}">
                  <a16:creationId xmlns:a16="http://schemas.microsoft.com/office/drawing/2014/main" id="{B0E03F2B-4025-F443-AE90-5D044032C12D}"/>
                </a:ext>
              </a:extLst>
            </p:cNvPr>
            <p:cNvGrpSpPr>
              <a:grpSpLocks/>
            </p:cNvGrpSpPr>
            <p:nvPr/>
          </p:nvGrpSpPr>
          <p:grpSpPr bwMode="auto">
            <a:xfrm>
              <a:off x="3260" y="1299"/>
              <a:ext cx="626" cy="295"/>
              <a:chOff x="310" y="3526"/>
              <a:chExt cx="1040" cy="457"/>
            </a:xfrm>
          </p:grpSpPr>
          <p:sp>
            <p:nvSpPr>
              <p:cNvPr id="49" name="Rectangle 18">
                <a:extLst>
                  <a:ext uri="{FF2B5EF4-FFF2-40B4-BE49-F238E27FC236}">
                    <a16:creationId xmlns:a16="http://schemas.microsoft.com/office/drawing/2014/main" id="{ECEBB9A5-BC44-7043-875E-41F36660919C}"/>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 name="Line 19">
                <a:extLst>
                  <a:ext uri="{FF2B5EF4-FFF2-40B4-BE49-F238E27FC236}">
                    <a16:creationId xmlns:a16="http://schemas.microsoft.com/office/drawing/2014/main" id="{0A2D0D25-7A9A-AF43-8C67-18BD8B549BC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Line 20">
                <a:extLst>
                  <a:ext uri="{FF2B5EF4-FFF2-40B4-BE49-F238E27FC236}">
                    <a16:creationId xmlns:a16="http://schemas.microsoft.com/office/drawing/2014/main" id="{0A801491-494C-F54C-A6E4-4E7C15631E9F}"/>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Line 21">
                <a:extLst>
                  <a:ext uri="{FF2B5EF4-FFF2-40B4-BE49-F238E27FC236}">
                    <a16:creationId xmlns:a16="http://schemas.microsoft.com/office/drawing/2014/main" id="{EC499DCF-CBA3-D343-8D13-1CA6F6FC0192}"/>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 name="Line 22">
                <a:extLst>
                  <a:ext uri="{FF2B5EF4-FFF2-40B4-BE49-F238E27FC236}">
                    <a16:creationId xmlns:a16="http://schemas.microsoft.com/office/drawing/2014/main" id="{9FA94699-4903-B14C-BACD-94E12E020CAE}"/>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Line 23">
                <a:extLst>
                  <a:ext uri="{FF2B5EF4-FFF2-40B4-BE49-F238E27FC236}">
                    <a16:creationId xmlns:a16="http://schemas.microsoft.com/office/drawing/2014/main" id="{F25A4708-C3C6-F343-8219-9A6897A31DC8}"/>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Line 24">
                <a:extLst>
                  <a:ext uri="{FF2B5EF4-FFF2-40B4-BE49-F238E27FC236}">
                    <a16:creationId xmlns:a16="http://schemas.microsoft.com/office/drawing/2014/main" id="{5DE5701B-9777-304C-B2CF-4C1C0765E127}"/>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 name="Line 25">
                <a:extLst>
                  <a:ext uri="{FF2B5EF4-FFF2-40B4-BE49-F238E27FC236}">
                    <a16:creationId xmlns:a16="http://schemas.microsoft.com/office/drawing/2014/main" id="{1B0F3E17-7114-524E-9BCB-69561687E2A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Line 26">
                <a:extLst>
                  <a:ext uri="{FF2B5EF4-FFF2-40B4-BE49-F238E27FC236}">
                    <a16:creationId xmlns:a16="http://schemas.microsoft.com/office/drawing/2014/main" id="{953EF77C-6D4A-2047-A707-DF4184E0097C}"/>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44" name="Line 27">
            <a:extLst>
              <a:ext uri="{FF2B5EF4-FFF2-40B4-BE49-F238E27FC236}">
                <a16:creationId xmlns:a16="http://schemas.microsoft.com/office/drawing/2014/main" id="{40C964AE-48AA-2546-9EF3-698E815B66B6}"/>
              </a:ext>
            </a:extLst>
          </p:cNvPr>
          <p:cNvSpPr>
            <a:spLocks noChangeShapeType="1"/>
          </p:cNvSpPr>
          <p:nvPr/>
        </p:nvSpPr>
        <p:spPr bwMode="auto">
          <a:xfrm>
            <a:off x="1105881" y="1811700"/>
            <a:ext cx="9312" cy="20574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 name="Line 9">
            <a:extLst>
              <a:ext uri="{FF2B5EF4-FFF2-40B4-BE49-F238E27FC236}">
                <a16:creationId xmlns:a16="http://schemas.microsoft.com/office/drawing/2014/main" id="{93D857D3-E505-7948-820C-1A4B1683F87A}"/>
              </a:ext>
            </a:extLst>
          </p:cNvPr>
          <p:cNvSpPr>
            <a:spLocks noChangeShapeType="1"/>
          </p:cNvSpPr>
          <p:nvPr/>
        </p:nvSpPr>
        <p:spPr bwMode="auto">
          <a:xfrm flipV="1">
            <a:off x="1099229" y="2826268"/>
            <a:ext cx="415247"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58" name="Straight Arrow Connector 57">
            <a:extLst>
              <a:ext uri="{FF2B5EF4-FFF2-40B4-BE49-F238E27FC236}">
                <a16:creationId xmlns:a16="http://schemas.microsoft.com/office/drawing/2014/main" id="{2DDA7F7E-A362-2A4C-9951-2964302A9536}"/>
              </a:ext>
            </a:extLst>
          </p:cNvPr>
          <p:cNvCxnSpPr/>
          <p:nvPr/>
        </p:nvCxnSpPr>
        <p:spPr>
          <a:xfrm>
            <a:off x="4802005" y="2800351"/>
            <a:ext cx="44291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Content Placeholder 1">
            <a:extLst>
              <a:ext uri="{FF2B5EF4-FFF2-40B4-BE49-F238E27FC236}">
                <a16:creationId xmlns:a16="http://schemas.microsoft.com/office/drawing/2014/main" id="{F62DD4C0-CD1D-4043-9713-C43AC793D144}"/>
              </a:ext>
            </a:extLst>
          </p:cNvPr>
          <p:cNvSpPr txBox="1">
            <a:spLocks/>
          </p:cNvSpPr>
          <p:nvPr/>
        </p:nvSpPr>
        <p:spPr>
          <a:xfrm>
            <a:off x="6549241" y="4457354"/>
            <a:ext cx="4966481" cy="1213485"/>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marR="0" lvl="0" indent="-2778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Gill Sans MT" panose="020B0502020104020203" pitchFamily="34" charset="77"/>
                <a:cs typeface="Gill Sans MT" panose="020B0502020104020203" pitchFamily="34" charset="77"/>
              </a:rPr>
              <a:t>marking: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which packets to mark to signal congestion (ECN, RED)</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66" name="TextBox 65">
            <a:extLst>
              <a:ext uri="{FF2B5EF4-FFF2-40B4-BE49-F238E27FC236}">
                <a16:creationId xmlns:a16="http://schemas.microsoft.com/office/drawing/2014/main" id="{3F4CC885-8054-8F48-8989-F712B0D1A976}"/>
              </a:ext>
            </a:extLst>
          </p:cNvPr>
          <p:cNvSpPr txBox="1"/>
          <p:nvPr/>
        </p:nvSpPr>
        <p:spPr>
          <a:xfrm>
            <a:off x="4854633" y="237744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nvGrpSpPr>
          <p:cNvPr id="70" name="Group 69">
            <a:extLst>
              <a:ext uri="{FF2B5EF4-FFF2-40B4-BE49-F238E27FC236}">
                <a16:creationId xmlns:a16="http://schemas.microsoft.com/office/drawing/2014/main" id="{073AFBDE-85D6-DF4F-AC50-8DAEBAB4402B}"/>
              </a:ext>
            </a:extLst>
          </p:cNvPr>
          <p:cNvGrpSpPr/>
          <p:nvPr/>
        </p:nvGrpSpPr>
        <p:grpSpPr>
          <a:xfrm>
            <a:off x="913621" y="4556937"/>
            <a:ext cx="4335126" cy="1693461"/>
            <a:chOff x="614363" y="4257679"/>
            <a:chExt cx="4335126" cy="1693461"/>
          </a:xfrm>
        </p:grpSpPr>
        <p:grpSp>
          <p:nvGrpSpPr>
            <p:cNvPr id="71" name="Group 70">
              <a:extLst>
                <a:ext uri="{FF2B5EF4-FFF2-40B4-BE49-F238E27FC236}">
                  <a16:creationId xmlns:a16="http://schemas.microsoft.com/office/drawing/2014/main" id="{2CDEC7D0-D38A-B14D-BA1B-5BBB43FFCC01}"/>
                </a:ext>
              </a:extLst>
            </p:cNvPr>
            <p:cNvGrpSpPr/>
            <p:nvPr/>
          </p:nvGrpSpPr>
          <p:grpSpPr>
            <a:xfrm>
              <a:off x="614363" y="4257679"/>
              <a:ext cx="4335126" cy="1693461"/>
              <a:chOff x="614363" y="4257679"/>
              <a:chExt cx="4335126" cy="1693461"/>
            </a:xfrm>
          </p:grpSpPr>
          <p:grpSp>
            <p:nvGrpSpPr>
              <p:cNvPr id="73" name="Group 25">
                <a:extLst>
                  <a:ext uri="{FF2B5EF4-FFF2-40B4-BE49-F238E27FC236}">
                    <a16:creationId xmlns:a16="http://schemas.microsoft.com/office/drawing/2014/main" id="{FE6D6529-7A75-4F43-A99B-35E9F160B5F3}"/>
                  </a:ext>
                </a:extLst>
              </p:cNvPr>
              <p:cNvGrpSpPr>
                <a:grpSpLocks/>
              </p:cNvGrpSpPr>
              <p:nvPr/>
            </p:nvGrpSpPr>
            <p:grpSpPr bwMode="auto">
              <a:xfrm>
                <a:off x="1468086" y="4855765"/>
                <a:ext cx="939800" cy="565150"/>
                <a:chOff x="1670312" y="2562997"/>
                <a:chExt cx="940317" cy="565219"/>
              </a:xfrm>
            </p:grpSpPr>
            <p:grpSp>
              <p:nvGrpSpPr>
                <p:cNvPr id="83" name="Group 28">
                  <a:extLst>
                    <a:ext uri="{FF2B5EF4-FFF2-40B4-BE49-F238E27FC236}">
                      <a16:creationId xmlns:a16="http://schemas.microsoft.com/office/drawing/2014/main" id="{02B7209E-6CC9-9C4C-89B8-A67F8E1E9FEB}"/>
                    </a:ext>
                  </a:extLst>
                </p:cNvPr>
                <p:cNvGrpSpPr>
                  <a:grpSpLocks/>
                </p:cNvGrpSpPr>
                <p:nvPr/>
              </p:nvGrpSpPr>
              <p:grpSpPr bwMode="auto">
                <a:xfrm>
                  <a:off x="1670312" y="2562997"/>
                  <a:ext cx="929822" cy="565219"/>
                  <a:chOff x="1670312" y="2562997"/>
                  <a:chExt cx="929822" cy="565219"/>
                </a:xfrm>
              </p:grpSpPr>
              <p:sp>
                <p:nvSpPr>
                  <p:cNvPr id="85" name="Rectangle 30">
                    <a:extLst>
                      <a:ext uri="{FF2B5EF4-FFF2-40B4-BE49-F238E27FC236}">
                        <a16:creationId xmlns:a16="http://schemas.microsoft.com/office/drawing/2014/main" id="{102A1B2D-9D16-2543-A7D1-261D2C71A845}"/>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86" name="Straight Connector 31">
                    <a:extLst>
                      <a:ext uri="{FF2B5EF4-FFF2-40B4-BE49-F238E27FC236}">
                        <a16:creationId xmlns:a16="http://schemas.microsoft.com/office/drawing/2014/main" id="{03AD5D40-7908-4044-9CAD-591F661655C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32">
                    <a:extLst>
                      <a:ext uri="{FF2B5EF4-FFF2-40B4-BE49-F238E27FC236}">
                        <a16:creationId xmlns:a16="http://schemas.microsoft.com/office/drawing/2014/main" id="{494E554E-CB70-0547-8421-0D7A028BD933}"/>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33">
                    <a:extLst>
                      <a:ext uri="{FF2B5EF4-FFF2-40B4-BE49-F238E27FC236}">
                        <a16:creationId xmlns:a16="http://schemas.microsoft.com/office/drawing/2014/main" id="{85A011C5-9EB7-B54C-AD8B-3660552BBB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34">
                    <a:extLst>
                      <a:ext uri="{FF2B5EF4-FFF2-40B4-BE49-F238E27FC236}">
                        <a16:creationId xmlns:a16="http://schemas.microsoft.com/office/drawing/2014/main" id="{BE660910-036D-8449-BD07-43DD83740A9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35">
                    <a:extLst>
                      <a:ext uri="{FF2B5EF4-FFF2-40B4-BE49-F238E27FC236}">
                        <a16:creationId xmlns:a16="http://schemas.microsoft.com/office/drawing/2014/main" id="{9D787DC4-0C12-1641-AF5A-00DF7041D95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36">
                    <a:extLst>
                      <a:ext uri="{FF2B5EF4-FFF2-40B4-BE49-F238E27FC236}">
                        <a16:creationId xmlns:a16="http://schemas.microsoft.com/office/drawing/2014/main" id="{AA98298F-12EA-D942-AFB9-39CA8127980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37">
                    <a:extLst>
                      <a:ext uri="{FF2B5EF4-FFF2-40B4-BE49-F238E27FC236}">
                        <a16:creationId xmlns:a16="http://schemas.microsoft.com/office/drawing/2014/main" id="{28C77B82-2F36-224F-BF89-5D58C0B0C510}"/>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4" name="Rectangle 29">
                  <a:extLst>
                    <a:ext uri="{FF2B5EF4-FFF2-40B4-BE49-F238E27FC236}">
                      <a16:creationId xmlns:a16="http://schemas.microsoft.com/office/drawing/2014/main" id="{54C06F40-EED0-194E-87D3-8843B65B486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74" name="Oval 27">
                <a:extLst>
                  <a:ext uri="{FF2B5EF4-FFF2-40B4-BE49-F238E27FC236}">
                    <a16:creationId xmlns:a16="http://schemas.microsoft.com/office/drawing/2014/main" id="{88894E86-5D38-724F-AEB2-14B330E1B0FF}"/>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5" name="Straight Arrow Connector 11">
                <a:extLst>
                  <a:ext uri="{FF2B5EF4-FFF2-40B4-BE49-F238E27FC236}">
                    <a16:creationId xmlns:a16="http://schemas.microsoft.com/office/drawing/2014/main" id="{7774AB2A-B674-A84B-A92A-6D330DB7E91C}"/>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17">
                <a:extLst>
                  <a:ext uri="{FF2B5EF4-FFF2-40B4-BE49-F238E27FC236}">
                    <a16:creationId xmlns:a16="http://schemas.microsoft.com/office/drawing/2014/main" id="{383BCE6D-C3CB-9445-A36E-C64D23505E9F}"/>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77" name="TextBox 18">
                <a:extLst>
                  <a:ext uri="{FF2B5EF4-FFF2-40B4-BE49-F238E27FC236}">
                    <a16:creationId xmlns:a16="http://schemas.microsoft.com/office/drawing/2014/main" id="{B9632A3F-08F4-F34D-9B01-65C1C39E7FDA}"/>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78" name="Straight Arrow Connector 20">
                <a:extLst>
                  <a:ext uri="{FF2B5EF4-FFF2-40B4-BE49-F238E27FC236}">
                    <a16:creationId xmlns:a16="http://schemas.microsoft.com/office/drawing/2014/main" id="{A18FE320-429D-9F4A-9A73-5875C7A7E138}"/>
                  </a:ext>
                </a:extLst>
              </p:cNvPr>
              <p:cNvCxnSpPr>
                <a:cxnSpLocks noChangeShapeType="1"/>
                <a:stCxn id="74"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TextBox 22">
                <a:extLst>
                  <a:ext uri="{FF2B5EF4-FFF2-40B4-BE49-F238E27FC236}">
                    <a16:creationId xmlns:a16="http://schemas.microsoft.com/office/drawing/2014/main" id="{C1334E5E-01E5-254F-B7A3-E48EE0CFE51A}"/>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80" name="TextBox 23">
                <a:extLst>
                  <a:ext uri="{FF2B5EF4-FFF2-40B4-BE49-F238E27FC236}">
                    <a16:creationId xmlns:a16="http://schemas.microsoft.com/office/drawing/2014/main" id="{31BC3B67-5DA1-9544-B795-15A9B552C119}"/>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81" name="Straight Arrow Connector 52">
                <a:extLst>
                  <a:ext uri="{FF2B5EF4-FFF2-40B4-BE49-F238E27FC236}">
                    <a16:creationId xmlns:a16="http://schemas.microsoft.com/office/drawing/2014/main" id="{8FF19B42-73E6-7849-809B-12D65C1C5785}"/>
                  </a:ext>
                </a:extLst>
              </p:cNvPr>
              <p:cNvCxnSpPr>
                <a:cxnSpLocks noChangeShapeType="1"/>
                <a:stCxn id="84" idx="3"/>
                <a:endCxn id="74"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Box 81">
                <a:extLst>
                  <a:ext uri="{FF2B5EF4-FFF2-40B4-BE49-F238E27FC236}">
                    <a16:creationId xmlns:a16="http://schemas.microsoft.com/office/drawing/2014/main" id="{944E60FD-B5CB-CC4D-AC70-2DCAC39480B1}"/>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72" name="TextBox 71">
              <a:extLst>
                <a:ext uri="{FF2B5EF4-FFF2-40B4-BE49-F238E27FC236}">
                  <a16:creationId xmlns:a16="http://schemas.microsoft.com/office/drawing/2014/main" id="{685E3C43-4CAD-2D4C-9E17-3A20CAFBD251}"/>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59" name="Slide Number Placeholder 4">
            <a:extLst>
              <a:ext uri="{FF2B5EF4-FFF2-40B4-BE49-F238E27FC236}">
                <a16:creationId xmlns:a16="http://schemas.microsoft.com/office/drawing/2014/main" id="{778C1AFB-D815-9341-BB0F-77D13777523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23</a:t>
            </a:fld>
            <a:endParaRPr lang="en-US" dirty="0"/>
          </a:p>
        </p:txBody>
      </p:sp>
    </p:spTree>
    <p:extLst>
      <p:ext uri="{BB962C8B-B14F-4D97-AF65-F5344CB8AC3E}">
        <p14:creationId xmlns:p14="http://schemas.microsoft.com/office/powerpoint/2010/main" val="345883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24</a:t>
            </a:fld>
            <a:endParaRPr lang="en-US" dirty="0"/>
          </a:p>
        </p:txBody>
      </p:sp>
      <p:sp>
        <p:nvSpPr>
          <p:cNvPr id="4" name="TextBox 3">
            <a:extLst>
              <a:ext uri="{FF2B5EF4-FFF2-40B4-BE49-F238E27FC236}">
                <a16:creationId xmlns:a16="http://schemas.microsoft.com/office/drawing/2014/main" id="{2D0CBC34-2D26-CFA5-165E-04719A5A18A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25</a:t>
            </a:fld>
            <a:endParaRPr lang="en-US" dirty="0"/>
          </a:p>
        </p:txBody>
      </p:sp>
      <p:sp>
        <p:nvSpPr>
          <p:cNvPr id="5" name="TextBox 4">
            <a:extLst>
              <a:ext uri="{FF2B5EF4-FFF2-40B4-BE49-F238E27FC236}">
                <a16:creationId xmlns:a16="http://schemas.microsoft.com/office/drawing/2014/main" id="{C9FDD404-9818-7426-7553-FF69C01FA22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26</a:t>
            </a:fld>
            <a:endParaRPr lang="en-US" dirty="0"/>
          </a:p>
        </p:txBody>
      </p:sp>
      <p:sp>
        <p:nvSpPr>
          <p:cNvPr id="4" name="TextBox 3">
            <a:extLst>
              <a:ext uri="{FF2B5EF4-FFF2-40B4-BE49-F238E27FC236}">
                <a16:creationId xmlns:a16="http://schemas.microsoft.com/office/drawing/2014/main" id="{3492EF13-A9E4-053A-D4AF-F28265E7D52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27</a:t>
            </a:fld>
            <a:endParaRPr lang="en-US" dirty="0"/>
          </a:p>
        </p:txBody>
      </p:sp>
      <p:sp>
        <p:nvSpPr>
          <p:cNvPr id="5" name="TextBox 4">
            <a:extLst>
              <a:ext uri="{FF2B5EF4-FFF2-40B4-BE49-F238E27FC236}">
                <a16:creationId xmlns:a16="http://schemas.microsoft.com/office/drawing/2014/main" id="{458C1105-23B8-869C-AE79-87D27B4AF24B}"/>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9868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Router architecture overview</a:t>
            </a:r>
            <a:endParaRPr lang="en-US" sz="4800"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874641" y="1443590"/>
            <a:ext cx="1078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high-level view of generic router architecture:</a:t>
            </a: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324902" y="3466272"/>
            <a:ext cx="1609725" cy="2343150"/>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342365" y="2504247"/>
            <a:ext cx="1590675" cy="1090613"/>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520165" y="2545522"/>
              <a:ext cx="1187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routing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processor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7" name="Group 17">
            <a:extLst>
              <a:ext uri="{FF2B5EF4-FFF2-40B4-BE49-F238E27FC236}">
                <a16:creationId xmlns:a16="http://schemas.microsoft.com/office/drawing/2014/main" id="{ACA66ED2-9041-9540-A174-B6BE809E0111}"/>
              </a:ext>
            </a:extLst>
          </p:cNvPr>
          <p:cNvGrpSpPr>
            <a:grpSpLocks/>
          </p:cNvGrpSpPr>
          <p:nvPr/>
        </p:nvGrpSpPr>
        <p:grpSpPr bwMode="auto">
          <a:xfrm>
            <a:off x="2281790" y="3480560"/>
            <a:ext cx="2033587" cy="566737"/>
            <a:chOff x="930" y="1989"/>
            <a:chExt cx="1482" cy="357"/>
          </a:xfrm>
        </p:grpSpPr>
        <p:sp>
          <p:nvSpPr>
            <p:cNvPr id="18"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2"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 name="Group 18">
            <a:extLst>
              <a:ext uri="{FF2B5EF4-FFF2-40B4-BE49-F238E27FC236}">
                <a16:creationId xmlns:a16="http://schemas.microsoft.com/office/drawing/2014/main" id="{A6176FD2-28E4-634E-B138-CE64958CCB93}"/>
              </a:ext>
            </a:extLst>
          </p:cNvPr>
          <p:cNvGrpSpPr>
            <a:grpSpLocks/>
          </p:cNvGrpSpPr>
          <p:nvPr/>
        </p:nvGrpSpPr>
        <p:grpSpPr bwMode="auto">
          <a:xfrm>
            <a:off x="2270677" y="5218872"/>
            <a:ext cx="2058988" cy="566738"/>
            <a:chOff x="930" y="1989"/>
            <a:chExt cx="1482" cy="357"/>
          </a:xfrm>
        </p:grpSpPr>
        <p:sp>
          <p:nvSpPr>
            <p:cNvPr id="24"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2900915" y="4371147"/>
            <a:ext cx="546100" cy="546100"/>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2177015" y="5864985"/>
            <a:ext cx="191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input ports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882240" y="3485322"/>
            <a:ext cx="1957387" cy="566738"/>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01290" y="5218872"/>
            <a:ext cx="2011362" cy="566738"/>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768065" y="4361622"/>
            <a:ext cx="546100" cy="546100"/>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6201327" y="5906260"/>
            <a:ext cx="205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output ports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2270677" y="3275772"/>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8177765" y="3312285"/>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forwarding data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(hardware) 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490377" y="2208972"/>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routing,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control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(software)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operates in millisecond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3735940" y="2799522"/>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a:endCxn id="27" idx="0"/>
          </p:cNvCxnSpPr>
          <p:nvPr/>
        </p:nvCxnSpPr>
        <p:spPr bwMode="auto">
          <a:xfrm rot="5400000">
            <a:off x="2752483" y="3862354"/>
            <a:ext cx="2473325" cy="347662"/>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Slide Number Placeholder 4">
            <a:extLst>
              <a:ext uri="{FF2B5EF4-FFF2-40B4-BE49-F238E27FC236}">
                <a16:creationId xmlns:a16="http://schemas.microsoft.com/office/drawing/2014/main" id="{31F0B563-E3B7-434E-9C41-6F0D5BC32A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a:t>
            </a:fld>
            <a:endParaRPr lang="en-US" dirty="0"/>
          </a:p>
        </p:txBody>
      </p:sp>
      <p:sp>
        <p:nvSpPr>
          <p:cNvPr id="4" name="TextBox 3">
            <a:extLst>
              <a:ext uri="{FF2B5EF4-FFF2-40B4-BE49-F238E27FC236}">
                <a16:creationId xmlns:a16="http://schemas.microsoft.com/office/drawing/2014/main" id="{1D3F28DC-8712-1544-C091-A84175D9078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4377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dissolv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par>
                                <p:cTn id="26" presetID="9" presetClass="entr" presetSubtype="0"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dissolve">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4" name="Rectangle 9">
            <a:extLst>
              <a:ext uri="{FF2B5EF4-FFF2-40B4-BE49-F238E27FC236}">
                <a16:creationId xmlns:a16="http://schemas.microsoft.com/office/drawing/2014/main" id="{E4690020-A5BE-9A75-DB98-6FDFED57743D}"/>
              </a:ext>
            </a:extLst>
          </p:cNvPr>
          <p:cNvSpPr>
            <a:spLocks noChangeArrowheads="1"/>
          </p:cNvSpPr>
          <p:nvPr/>
        </p:nvSpPr>
        <p:spPr bwMode="auto">
          <a:xfrm>
            <a:off x="781050" y="5234799"/>
            <a:ext cx="3467652" cy="56673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105" name="Group 2104">
            <a:extLst>
              <a:ext uri="{FF2B5EF4-FFF2-40B4-BE49-F238E27FC236}">
                <a16:creationId xmlns:a16="http://schemas.microsoft.com/office/drawing/2014/main" id="{9B5F42F9-12A2-88C1-0FB6-D7D32C62014D}"/>
              </a:ext>
            </a:extLst>
          </p:cNvPr>
          <p:cNvGrpSpPr/>
          <p:nvPr/>
        </p:nvGrpSpPr>
        <p:grpSpPr>
          <a:xfrm>
            <a:off x="2081771" y="5249835"/>
            <a:ext cx="2100020" cy="525818"/>
            <a:chOff x="1075103" y="3385874"/>
            <a:chExt cx="3106688" cy="777875"/>
          </a:xfrm>
        </p:grpSpPr>
        <p:sp>
          <p:nvSpPr>
            <p:cNvPr id="2106" name="Oval 56">
              <a:extLst>
                <a:ext uri="{FF2B5EF4-FFF2-40B4-BE49-F238E27FC236}">
                  <a16:creationId xmlns:a16="http://schemas.microsoft.com/office/drawing/2014/main" id="{CCF4479F-26B3-4850-9A0C-88748674543C}"/>
                </a:ext>
              </a:extLst>
            </p:cNvPr>
            <p:cNvSpPr>
              <a:spLocks noChangeArrowheads="1"/>
            </p:cNvSpPr>
            <p:nvPr/>
          </p:nvSpPr>
          <p:spPr bwMode="auto">
            <a:xfrm>
              <a:off x="1919603"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2107" name="Oval 57">
              <a:extLst>
                <a:ext uri="{FF2B5EF4-FFF2-40B4-BE49-F238E27FC236}">
                  <a16:creationId xmlns:a16="http://schemas.microsoft.com/office/drawing/2014/main" id="{6F273346-903A-CD7E-30CF-190E4C50CDFB}"/>
                </a:ext>
              </a:extLst>
            </p:cNvPr>
            <p:cNvSpPr>
              <a:spLocks noChangeArrowheads="1"/>
            </p:cNvSpPr>
            <p:nvPr/>
          </p:nvSpPr>
          <p:spPr bwMode="auto">
            <a:xfrm>
              <a:off x="2106509"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2108" name="Oval 58">
              <a:extLst>
                <a:ext uri="{FF2B5EF4-FFF2-40B4-BE49-F238E27FC236}">
                  <a16:creationId xmlns:a16="http://schemas.microsoft.com/office/drawing/2014/main" id="{D88DFD13-D757-5BD4-B886-EF22C20A1D12}"/>
                </a:ext>
              </a:extLst>
            </p:cNvPr>
            <p:cNvSpPr>
              <a:spLocks noChangeArrowheads="1"/>
            </p:cNvSpPr>
            <p:nvPr/>
          </p:nvSpPr>
          <p:spPr bwMode="auto">
            <a:xfrm>
              <a:off x="2295841"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109" name="Group 61">
              <a:extLst>
                <a:ext uri="{FF2B5EF4-FFF2-40B4-BE49-F238E27FC236}">
                  <a16:creationId xmlns:a16="http://schemas.microsoft.com/office/drawing/2014/main" id="{232598BD-EDEC-C491-4C38-D843E37EFE29}"/>
                </a:ext>
              </a:extLst>
            </p:cNvPr>
            <p:cNvGrpSpPr>
              <a:grpSpLocks/>
            </p:cNvGrpSpPr>
            <p:nvPr/>
          </p:nvGrpSpPr>
          <p:grpSpPr bwMode="auto">
            <a:xfrm>
              <a:off x="3723003" y="3385874"/>
              <a:ext cx="458788" cy="777875"/>
              <a:chOff x="2365" y="1352"/>
              <a:chExt cx="1022" cy="1616"/>
            </a:xfrm>
          </p:grpSpPr>
          <p:sp>
            <p:nvSpPr>
              <p:cNvPr id="2113" name="Rectangle 63">
                <a:extLst>
                  <a:ext uri="{FF2B5EF4-FFF2-40B4-BE49-F238E27FC236}">
                    <a16:creationId xmlns:a16="http://schemas.microsoft.com/office/drawing/2014/main" id="{57A8C802-3270-58FF-F88A-801DB0262E39}"/>
                  </a:ext>
                </a:extLst>
              </p:cNvPr>
              <p:cNvSpPr>
                <a:spLocks noChangeArrowheads="1"/>
              </p:cNvSpPr>
              <p:nvPr/>
            </p:nvSpPr>
            <p:spPr bwMode="auto">
              <a:xfrm>
                <a:off x="2365" y="2129"/>
                <a:ext cx="367"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114" name="Picture 62">
                <a:extLst>
                  <a:ext uri="{FF2B5EF4-FFF2-40B4-BE49-F238E27FC236}">
                    <a16:creationId xmlns:a16="http://schemas.microsoft.com/office/drawing/2014/main" id="{12C09DCF-9156-D248-D00D-763044D1B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 y="1352"/>
                <a:ext cx="1014"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10" name="Picture 2" descr="Icon Car Symbol - Free image on Pixabay">
              <a:extLst>
                <a:ext uri="{FF2B5EF4-FFF2-40B4-BE49-F238E27FC236}">
                  <a16:creationId xmlns:a16="http://schemas.microsoft.com/office/drawing/2014/main" id="{5B2B41B7-687B-EA0B-3ADA-004FCAF8AE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103" y="3496676"/>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2111" name="Picture 2" descr="Icon Car Symbol - Free image on Pixabay">
              <a:extLst>
                <a:ext uri="{FF2B5EF4-FFF2-40B4-BE49-F238E27FC236}">
                  <a16:creationId xmlns:a16="http://schemas.microsoft.com/office/drawing/2014/main" id="{FA02EBD0-43F6-5F0E-B166-334E268F43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724" y="3494137"/>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2112" name="Picture 2" descr="Icon Car Symbol - Free image on Pixabay">
              <a:extLst>
                <a:ext uri="{FF2B5EF4-FFF2-40B4-BE49-F238E27FC236}">
                  <a16:creationId xmlns:a16="http://schemas.microsoft.com/office/drawing/2014/main" id="{F51474BE-02B9-9991-08E2-29A41C242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660" y="3494873"/>
              <a:ext cx="875228" cy="592631"/>
            </a:xfrm>
            <a:prstGeom prst="rect">
              <a:avLst/>
            </a:prstGeom>
            <a:noFill/>
            <a:extLst>
              <a:ext uri="{909E8E84-426E-40DD-AFC4-6F175D3DCCD1}">
                <a14:hiddenFill xmlns:a14="http://schemas.microsoft.com/office/drawing/2010/main">
                  <a:solidFill>
                    <a:srgbClr val="FFFFFF"/>
                  </a:solidFill>
                </a14:hiddenFill>
              </a:ext>
            </a:extLst>
          </p:spPr>
        </p:pic>
      </p:grpSp>
      <p:sp>
        <p:nvSpPr>
          <p:cNvPr id="2115" name="Rectangle 5">
            <a:extLst>
              <a:ext uri="{FF2B5EF4-FFF2-40B4-BE49-F238E27FC236}">
                <a16:creationId xmlns:a16="http://schemas.microsoft.com/office/drawing/2014/main" id="{A70D1849-FF81-013D-BFA9-A498D3886972}"/>
              </a:ext>
            </a:extLst>
          </p:cNvPr>
          <p:cNvSpPr>
            <a:spLocks noChangeArrowheads="1"/>
          </p:cNvSpPr>
          <p:nvPr/>
        </p:nvSpPr>
        <p:spPr bwMode="auto">
          <a:xfrm>
            <a:off x="854541" y="5385611"/>
            <a:ext cx="462428" cy="255587"/>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16" name="Rectangle 6">
            <a:extLst>
              <a:ext uri="{FF2B5EF4-FFF2-40B4-BE49-F238E27FC236}">
                <a16:creationId xmlns:a16="http://schemas.microsoft.com/office/drawing/2014/main" id="{62AAB046-E291-3545-96B5-70D4B532E6F6}"/>
              </a:ext>
            </a:extLst>
          </p:cNvPr>
          <p:cNvSpPr>
            <a:spLocks noChangeArrowheads="1"/>
          </p:cNvSpPr>
          <p:nvPr/>
        </p:nvSpPr>
        <p:spPr bwMode="auto">
          <a:xfrm>
            <a:off x="1382835" y="5284011"/>
            <a:ext cx="374608" cy="434975"/>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17" name="Line 16">
            <a:extLst>
              <a:ext uri="{FF2B5EF4-FFF2-40B4-BE49-F238E27FC236}">
                <a16:creationId xmlns:a16="http://schemas.microsoft.com/office/drawing/2014/main" id="{48C748F8-8E1B-9EE2-9B35-089CFBC7D980}"/>
              </a:ext>
            </a:extLst>
          </p:cNvPr>
          <p:cNvSpPr>
            <a:spLocks noChangeShapeType="1"/>
          </p:cNvSpPr>
          <p:nvPr/>
        </p:nvSpPr>
        <p:spPr bwMode="auto">
          <a:xfrm>
            <a:off x="723900" y="5518603"/>
            <a:ext cx="13335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99" name="Rectangle 9">
            <a:extLst>
              <a:ext uri="{FF2B5EF4-FFF2-40B4-BE49-F238E27FC236}">
                <a16:creationId xmlns:a16="http://schemas.microsoft.com/office/drawing/2014/main" id="{57A202F4-8007-6DCE-12B1-19FA494F02A0}"/>
              </a:ext>
            </a:extLst>
          </p:cNvPr>
          <p:cNvSpPr>
            <a:spLocks noChangeArrowheads="1"/>
          </p:cNvSpPr>
          <p:nvPr/>
        </p:nvSpPr>
        <p:spPr bwMode="auto">
          <a:xfrm>
            <a:off x="781050" y="3594860"/>
            <a:ext cx="3467652" cy="56673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Router architecture overview</a:t>
            </a:r>
            <a:endParaRPr lang="en-US" sz="4800"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874641" y="1443590"/>
            <a:ext cx="1078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analogy</a:t>
            </a:r>
            <a:r>
              <a:rPr kumimoji="0" lang="en-US" altLang="en-US" sz="3200" b="0" i="0" u="none" strike="noStrike" kern="1200" cap="none" spc="0" normalizeH="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view of generic router architecture:</a:t>
            </a: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324905" y="3466272"/>
            <a:ext cx="1609726" cy="2343150"/>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501" y="3137"/>
              <a:ext cx="85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roundabout</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342365" y="2504247"/>
            <a:ext cx="1590675" cy="1090613"/>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566306" y="2545522"/>
              <a:ext cx="1095172"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Station</a:t>
              </a:r>
              <a:b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b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manager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2900915" y="4371147"/>
            <a:ext cx="546100" cy="546100"/>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2691866" y="5904419"/>
            <a:ext cx="1556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entry stations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882240" y="3485322"/>
            <a:ext cx="1957387" cy="566738"/>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01290" y="5218872"/>
            <a:ext cx="2011362" cy="566738"/>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768065" y="4361622"/>
            <a:ext cx="546100" cy="546100"/>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7041345" y="5904419"/>
            <a:ext cx="11849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exit roads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2270677" y="3275772"/>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8177765" y="3312285"/>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forwarding data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(hardware) 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490377" y="2208972"/>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routing,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control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(software)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operates in millisecond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3735940" y="2799522"/>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p:cNvCxnSpPr>
          <p:nvPr/>
        </p:nvCxnSpPr>
        <p:spPr bwMode="auto">
          <a:xfrm rot="5400000">
            <a:off x="3747424" y="3137191"/>
            <a:ext cx="810373" cy="135036"/>
          </a:xfrm>
          <a:prstGeom prst="bentConnector3">
            <a:avLst>
              <a:gd name="adj1" fmla="val -1717"/>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Slide Number Placeholder 4">
            <a:extLst>
              <a:ext uri="{FF2B5EF4-FFF2-40B4-BE49-F238E27FC236}">
                <a16:creationId xmlns:a16="http://schemas.microsoft.com/office/drawing/2014/main" id="{31F0B563-E3B7-434E-9C41-6F0D5BC32A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a:t>
            </a:fld>
            <a:endParaRPr lang="en-US" dirty="0"/>
          </a:p>
        </p:txBody>
      </p:sp>
      <p:pic>
        <p:nvPicPr>
          <p:cNvPr id="2050" name="Picture 2">
            <a:extLst>
              <a:ext uri="{FF2B5EF4-FFF2-40B4-BE49-F238E27FC236}">
                <a16:creationId xmlns:a16="http://schemas.microsoft.com/office/drawing/2014/main" id="{B5EBAC66-81BD-39AF-AA8E-06B2B95FF0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2428" y="2423794"/>
            <a:ext cx="868613" cy="8686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6CADFF9-ECDB-9F6B-6337-E6333BCEDF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559109">
            <a:off x="4406440" y="3848766"/>
            <a:ext cx="1471200" cy="1471200"/>
          </a:xfrm>
          <a:prstGeom prst="rect">
            <a:avLst/>
          </a:prstGeom>
          <a:noFill/>
          <a:extLst>
            <a:ext uri="{909E8E84-426E-40DD-AFC4-6F175D3DCCD1}">
              <a14:hiddenFill xmlns:a14="http://schemas.microsoft.com/office/drawing/2010/main">
                <a:solidFill>
                  <a:srgbClr val="FFFFFF"/>
                </a:solidFill>
              </a14:hiddenFill>
            </a:ext>
          </a:extLst>
        </p:spPr>
      </p:pic>
      <p:grpSp>
        <p:nvGrpSpPr>
          <p:cNvPr id="2061" name="Group 2060">
            <a:extLst>
              <a:ext uri="{FF2B5EF4-FFF2-40B4-BE49-F238E27FC236}">
                <a16:creationId xmlns:a16="http://schemas.microsoft.com/office/drawing/2014/main" id="{90495C94-56D7-B758-6A5D-797C35A24AB3}"/>
              </a:ext>
            </a:extLst>
          </p:cNvPr>
          <p:cNvGrpSpPr/>
          <p:nvPr/>
        </p:nvGrpSpPr>
        <p:grpSpPr>
          <a:xfrm>
            <a:off x="2081771" y="3609896"/>
            <a:ext cx="2100020" cy="525818"/>
            <a:chOff x="1075103" y="3385874"/>
            <a:chExt cx="3106688" cy="777875"/>
          </a:xfrm>
        </p:grpSpPr>
        <p:sp>
          <p:nvSpPr>
            <p:cNvPr id="5" name="Oval 56">
              <a:extLst>
                <a:ext uri="{FF2B5EF4-FFF2-40B4-BE49-F238E27FC236}">
                  <a16:creationId xmlns:a16="http://schemas.microsoft.com/office/drawing/2014/main" id="{D6CA211A-6043-3A97-C082-C2A2DB1B2720}"/>
                </a:ext>
              </a:extLst>
            </p:cNvPr>
            <p:cNvSpPr>
              <a:spLocks noChangeArrowheads="1"/>
            </p:cNvSpPr>
            <p:nvPr/>
          </p:nvSpPr>
          <p:spPr bwMode="auto">
            <a:xfrm>
              <a:off x="1919603"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 name="Oval 57">
              <a:extLst>
                <a:ext uri="{FF2B5EF4-FFF2-40B4-BE49-F238E27FC236}">
                  <a16:creationId xmlns:a16="http://schemas.microsoft.com/office/drawing/2014/main" id="{4A355447-9316-5A91-1F91-AE4096C24601}"/>
                </a:ext>
              </a:extLst>
            </p:cNvPr>
            <p:cNvSpPr>
              <a:spLocks noChangeArrowheads="1"/>
            </p:cNvSpPr>
            <p:nvPr/>
          </p:nvSpPr>
          <p:spPr bwMode="auto">
            <a:xfrm>
              <a:off x="2106509"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 name="Oval 58">
              <a:extLst>
                <a:ext uri="{FF2B5EF4-FFF2-40B4-BE49-F238E27FC236}">
                  <a16:creationId xmlns:a16="http://schemas.microsoft.com/office/drawing/2014/main" id="{9730B940-4984-7E01-6E0B-D4CE52773FB3}"/>
                </a:ext>
              </a:extLst>
            </p:cNvPr>
            <p:cNvSpPr>
              <a:spLocks noChangeArrowheads="1"/>
            </p:cNvSpPr>
            <p:nvPr/>
          </p:nvSpPr>
          <p:spPr bwMode="auto">
            <a:xfrm>
              <a:off x="2295841"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8" name="Group 61">
              <a:extLst>
                <a:ext uri="{FF2B5EF4-FFF2-40B4-BE49-F238E27FC236}">
                  <a16:creationId xmlns:a16="http://schemas.microsoft.com/office/drawing/2014/main" id="{45F70913-BD15-9506-6063-CC3BE421BDC5}"/>
                </a:ext>
              </a:extLst>
            </p:cNvPr>
            <p:cNvGrpSpPr>
              <a:grpSpLocks/>
            </p:cNvGrpSpPr>
            <p:nvPr/>
          </p:nvGrpSpPr>
          <p:grpSpPr bwMode="auto">
            <a:xfrm>
              <a:off x="3723003" y="3385874"/>
              <a:ext cx="458788" cy="777875"/>
              <a:chOff x="2365" y="1352"/>
              <a:chExt cx="1022" cy="1616"/>
            </a:xfrm>
          </p:grpSpPr>
          <p:sp>
            <p:nvSpPr>
              <p:cNvPr id="10" name="Rectangle 63">
                <a:extLst>
                  <a:ext uri="{FF2B5EF4-FFF2-40B4-BE49-F238E27FC236}">
                    <a16:creationId xmlns:a16="http://schemas.microsoft.com/office/drawing/2014/main" id="{F7FEBEFF-CDEC-A37D-2AC9-AF3CCF3DD735}"/>
                  </a:ext>
                </a:extLst>
              </p:cNvPr>
              <p:cNvSpPr>
                <a:spLocks noChangeArrowheads="1"/>
              </p:cNvSpPr>
              <p:nvPr/>
            </p:nvSpPr>
            <p:spPr bwMode="auto">
              <a:xfrm>
                <a:off x="2365" y="2129"/>
                <a:ext cx="367"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9" name="Picture 62">
                <a:extLst>
                  <a:ext uri="{FF2B5EF4-FFF2-40B4-BE49-F238E27FC236}">
                    <a16:creationId xmlns:a16="http://schemas.microsoft.com/office/drawing/2014/main" id="{53EDF458-D38C-20DC-6133-13E7C766A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 y="1352"/>
                <a:ext cx="1014"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3" name="Picture 2" descr="Icon Car Symbol - Free image on Pixabay">
              <a:extLst>
                <a:ext uri="{FF2B5EF4-FFF2-40B4-BE49-F238E27FC236}">
                  <a16:creationId xmlns:a16="http://schemas.microsoft.com/office/drawing/2014/main" id="{E7F1ABDC-F218-33BB-1D9E-A175B2F77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103" y="3496676"/>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2048" name="Picture 2" descr="Icon Car Symbol - Free image on Pixabay">
              <a:extLst>
                <a:ext uri="{FF2B5EF4-FFF2-40B4-BE49-F238E27FC236}">
                  <a16:creationId xmlns:a16="http://schemas.microsoft.com/office/drawing/2014/main" id="{446F6992-85FD-FDE8-C886-4927F1ED88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724" y="3494137"/>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 descr="Icon Car Symbol - Free image on Pixabay">
              <a:extLst>
                <a:ext uri="{FF2B5EF4-FFF2-40B4-BE49-F238E27FC236}">
                  <a16:creationId xmlns:a16="http://schemas.microsoft.com/office/drawing/2014/main" id="{FFB7A3F4-5EF5-32A5-9077-6AA3366757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660" y="3494873"/>
              <a:ext cx="875228" cy="592631"/>
            </a:xfrm>
            <a:prstGeom prst="rect">
              <a:avLst/>
            </a:prstGeom>
            <a:noFill/>
            <a:extLst>
              <a:ext uri="{909E8E84-426E-40DD-AFC4-6F175D3DCCD1}">
                <a14:hiddenFill xmlns:a14="http://schemas.microsoft.com/office/drawing/2010/main">
                  <a:solidFill>
                    <a:srgbClr val="FFFFFF"/>
                  </a:solidFill>
                </a14:hiddenFill>
              </a:ext>
            </a:extLst>
          </p:spPr>
        </p:pic>
      </p:grpSp>
      <p:sp>
        <p:nvSpPr>
          <p:cNvPr id="2084" name="Rounded Rectangular Callout 2083">
            <a:extLst>
              <a:ext uri="{FF2B5EF4-FFF2-40B4-BE49-F238E27FC236}">
                <a16:creationId xmlns:a16="http://schemas.microsoft.com/office/drawing/2014/main" id="{14F84786-EAA5-0C84-CC42-974816FF3281}"/>
              </a:ext>
            </a:extLst>
          </p:cNvPr>
          <p:cNvSpPr/>
          <p:nvPr/>
        </p:nvSpPr>
        <p:spPr>
          <a:xfrm>
            <a:off x="2826003" y="2495971"/>
            <a:ext cx="858940" cy="1030267"/>
          </a:xfrm>
          <a:prstGeom prst="wedgeRoundRectCallout">
            <a:avLst>
              <a:gd name="adj1" fmla="val 59671"/>
              <a:gd name="adj2" fmla="val 36443"/>
              <a:gd name="adj3" fmla="val 16667"/>
            </a:avLst>
          </a:prstGeom>
          <a:ln w="25400">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pic>
        <p:nvPicPr>
          <p:cNvPr id="2086" name="Picture 8">
            <a:extLst>
              <a:ext uri="{FF2B5EF4-FFF2-40B4-BE49-F238E27FC236}">
                <a16:creationId xmlns:a16="http://schemas.microsoft.com/office/drawing/2014/main" id="{C2D86D17-8779-C84B-BD77-118A24FCAE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173" y="2584770"/>
            <a:ext cx="837237" cy="837237"/>
          </a:xfrm>
          <a:prstGeom prst="rect">
            <a:avLst/>
          </a:prstGeom>
          <a:noFill/>
          <a:extLst>
            <a:ext uri="{909E8E84-426E-40DD-AFC4-6F175D3DCCD1}">
              <a14:hiddenFill xmlns:a14="http://schemas.microsoft.com/office/drawing/2010/main">
                <a:solidFill>
                  <a:srgbClr val="FFFFFF"/>
                </a:solidFill>
              </a14:hiddenFill>
            </a:ext>
          </a:extLst>
        </p:spPr>
      </p:pic>
      <p:sp>
        <p:nvSpPr>
          <p:cNvPr id="2093" name="Rectangle 5">
            <a:extLst>
              <a:ext uri="{FF2B5EF4-FFF2-40B4-BE49-F238E27FC236}">
                <a16:creationId xmlns:a16="http://schemas.microsoft.com/office/drawing/2014/main" id="{5D76668E-E7B3-3BFD-D9E2-694E8B9F1A8B}"/>
              </a:ext>
            </a:extLst>
          </p:cNvPr>
          <p:cNvSpPr>
            <a:spLocks noChangeArrowheads="1"/>
          </p:cNvSpPr>
          <p:nvPr/>
        </p:nvSpPr>
        <p:spPr bwMode="auto">
          <a:xfrm>
            <a:off x="854541" y="3745672"/>
            <a:ext cx="462428" cy="255587"/>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94" name="Rectangle 6">
            <a:extLst>
              <a:ext uri="{FF2B5EF4-FFF2-40B4-BE49-F238E27FC236}">
                <a16:creationId xmlns:a16="http://schemas.microsoft.com/office/drawing/2014/main" id="{A73CB39C-EBEE-D5E3-8772-ADFBB9E0B5DB}"/>
              </a:ext>
            </a:extLst>
          </p:cNvPr>
          <p:cNvSpPr>
            <a:spLocks noChangeArrowheads="1"/>
          </p:cNvSpPr>
          <p:nvPr/>
        </p:nvSpPr>
        <p:spPr bwMode="auto">
          <a:xfrm>
            <a:off x="1382835" y="3644072"/>
            <a:ext cx="374608" cy="434975"/>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02" name="Line 16">
            <a:extLst>
              <a:ext uri="{FF2B5EF4-FFF2-40B4-BE49-F238E27FC236}">
                <a16:creationId xmlns:a16="http://schemas.microsoft.com/office/drawing/2014/main" id="{DA05E78B-7044-62E9-E0ED-B23C4264C1C3}"/>
              </a:ext>
            </a:extLst>
          </p:cNvPr>
          <p:cNvSpPr>
            <a:spLocks noChangeShapeType="1"/>
          </p:cNvSpPr>
          <p:nvPr/>
        </p:nvSpPr>
        <p:spPr bwMode="auto">
          <a:xfrm>
            <a:off x="723900" y="3878664"/>
            <a:ext cx="13335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77D63C26-C869-4442-A6AB-A40BFAE2D634}"/>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17254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3" name="Group 2">
            <a:extLst>
              <a:ext uri="{FF2B5EF4-FFF2-40B4-BE49-F238E27FC236}">
                <a16:creationId xmlns:a16="http://schemas.microsoft.com/office/drawing/2014/main" id="{67F3BF66-FCD5-DF4D-990A-B26733B57152}"/>
              </a:ext>
            </a:extLst>
          </p:cNvPr>
          <p:cNvGrpSpPr/>
          <p:nvPr/>
        </p:nvGrpSpPr>
        <p:grpSpPr>
          <a:xfrm>
            <a:off x="258938" y="2032898"/>
            <a:ext cx="3589783" cy="2064484"/>
            <a:chOff x="258938" y="2032898"/>
            <a:chExt cx="3589783" cy="2064484"/>
          </a:xfrm>
        </p:grpSpPr>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6BA40969-3F14-3A45-97E9-4D81F9F1D53C}"/>
              </a:ext>
            </a:extLst>
          </p:cNvPr>
          <p:cNvGrpSpPr/>
          <p:nvPr/>
        </p:nvGrpSpPr>
        <p:grpSpPr>
          <a:xfrm>
            <a:off x="871146" y="1664528"/>
            <a:ext cx="4336475" cy="3729630"/>
            <a:chOff x="871146" y="1664528"/>
            <a:chExt cx="4336475" cy="3729630"/>
          </a:xfrm>
        </p:grpSpPr>
        <p:sp>
          <p:nvSpPr>
            <p:cNvPr id="99" name="Rectangle 33">
              <a:extLst>
                <a:ext uri="{FF2B5EF4-FFF2-40B4-BE49-F238E27FC236}">
                  <a16:creationId xmlns:a16="http://schemas.microsoft.com/office/drawing/2014/main" id="{C0248889-95B0-8647-AC13-2A31FDECF3D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4" name="Group 3">
              <a:extLst>
                <a:ext uri="{FF2B5EF4-FFF2-40B4-BE49-F238E27FC236}">
                  <a16:creationId xmlns:a16="http://schemas.microsoft.com/office/drawing/2014/main" id="{9212FDFA-0F46-D741-88DA-002B11963175}"/>
                </a:ext>
              </a:extLst>
            </p:cNvPr>
            <p:cNvGrpSpPr/>
            <p:nvPr/>
          </p:nvGrpSpPr>
          <p:grpSpPr>
            <a:xfrm>
              <a:off x="871146" y="1664528"/>
              <a:ext cx="4336475" cy="3729630"/>
              <a:chOff x="871146" y="1664528"/>
              <a:chExt cx="4336475" cy="3729630"/>
            </a:xfrm>
          </p:grpSpPr>
          <p:sp>
            <p:nvSpPr>
              <p:cNvPr id="93" name="Rectangle 14">
                <a:extLst>
                  <a:ext uri="{FF2B5EF4-FFF2-40B4-BE49-F238E27FC236}">
                    <a16:creationId xmlns:a16="http://schemas.microsoft.com/office/drawing/2014/main" id="{12FFE13A-BB9E-4943-97F3-EA1EFC2EB338}"/>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Text Box 6">
                <a:extLst>
                  <a:ext uri="{FF2B5EF4-FFF2-40B4-BE49-F238E27FC236}">
                    <a16:creationId xmlns:a16="http://schemas.microsoft.com/office/drawing/2014/main" id="{EAC11D6E-3147-1749-980D-26286A15A284}"/>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7" name="Line 59">
                <a:extLst>
                  <a:ext uri="{FF2B5EF4-FFF2-40B4-BE49-F238E27FC236}">
                    <a16:creationId xmlns:a16="http://schemas.microsoft.com/office/drawing/2014/main" id="{052969D8-B347-344A-9102-4C70516822DF}"/>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8" name="Group 7">
            <a:extLst>
              <a:ext uri="{FF2B5EF4-FFF2-40B4-BE49-F238E27FC236}">
                <a16:creationId xmlns:a16="http://schemas.microsoft.com/office/drawing/2014/main" id="{4E501147-3CF5-8941-886B-E4E508892657}"/>
              </a:ext>
            </a:extLst>
          </p:cNvPr>
          <p:cNvGrpSpPr/>
          <p:nvPr/>
        </p:nvGrpSpPr>
        <p:grpSpPr>
          <a:xfrm>
            <a:off x="3458817" y="1655073"/>
            <a:ext cx="8189844" cy="5023471"/>
            <a:chOff x="3458817" y="1655073"/>
            <a:chExt cx="8189844" cy="5023471"/>
          </a:xfrm>
        </p:grpSpPr>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B1658A4B-37AF-414E-BE01-AD93294C9259}"/>
                </a:ext>
              </a:extLst>
            </p:cNvPr>
            <p:cNvGrpSpPr/>
            <p:nvPr/>
          </p:nvGrpSpPr>
          <p:grpSpPr>
            <a:xfrm>
              <a:off x="3458817" y="1655073"/>
              <a:ext cx="8189844" cy="5023471"/>
              <a:chOff x="3458817" y="1655073"/>
              <a:chExt cx="8189844" cy="5023471"/>
            </a:xfrm>
          </p:grpSpPr>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no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goal: complete input port processing at ‘</a:t>
                </a:r>
                <a:r>
                  <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line speed’</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input port queuing: </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if datagrams arrive faster than forwarding rate into switch fabric</a:t>
                </a: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6" name="Slide Number Placeholder 4">
            <a:extLst>
              <a:ext uri="{FF2B5EF4-FFF2-40B4-BE49-F238E27FC236}">
                <a16:creationId xmlns:a16="http://schemas.microsoft.com/office/drawing/2014/main" id="{B127B8A7-EB35-9F48-B1F3-0905B5BFF21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a:t>
            </a:fld>
            <a:endParaRPr lang="en-US" dirty="0"/>
          </a:p>
        </p:txBody>
      </p:sp>
      <p:grpSp>
        <p:nvGrpSpPr>
          <p:cNvPr id="14" name="Group 13">
            <a:extLst>
              <a:ext uri="{FF2B5EF4-FFF2-40B4-BE49-F238E27FC236}">
                <a16:creationId xmlns:a16="http://schemas.microsoft.com/office/drawing/2014/main" id="{9D2B58EA-90EB-22DC-70F2-0EE6BCA02F30}"/>
              </a:ext>
            </a:extLst>
          </p:cNvPr>
          <p:cNvGrpSpPr/>
          <p:nvPr/>
        </p:nvGrpSpPr>
        <p:grpSpPr>
          <a:xfrm>
            <a:off x="1199417" y="5446716"/>
            <a:ext cx="2137372" cy="695498"/>
            <a:chOff x="646967" y="5446716"/>
            <a:chExt cx="2137372" cy="695498"/>
          </a:xfrm>
        </p:grpSpPr>
        <p:pic>
          <p:nvPicPr>
            <p:cNvPr id="9" name="Picture 8" descr="Icon&#10;&#10;Description automatically generated">
              <a:extLst>
                <a:ext uri="{FF2B5EF4-FFF2-40B4-BE49-F238E27FC236}">
                  <a16:creationId xmlns:a16="http://schemas.microsoft.com/office/drawing/2014/main" id="{4CC8409D-09E5-7BEE-7B96-571D305DC6E4}"/>
                </a:ext>
              </a:extLst>
            </p:cNvPr>
            <p:cNvPicPr>
              <a:picLocks noChangeAspect="1"/>
            </p:cNvPicPr>
            <p:nvPr/>
          </p:nvPicPr>
          <p:blipFill>
            <a:blip r:embed="rId3"/>
            <a:stretch>
              <a:fillRect/>
            </a:stretch>
          </p:blipFill>
          <p:spPr>
            <a:xfrm>
              <a:off x="646967" y="5446716"/>
              <a:ext cx="505593" cy="695498"/>
            </a:xfrm>
            <a:prstGeom prst="rect">
              <a:avLst/>
            </a:prstGeom>
          </p:spPr>
        </p:pic>
        <p:sp>
          <p:nvSpPr>
            <p:cNvPr id="11" name="TextBox 10">
              <a:extLst>
                <a:ext uri="{FF2B5EF4-FFF2-40B4-BE49-F238E27FC236}">
                  <a16:creationId xmlns:a16="http://schemas.microsoft.com/office/drawing/2014/main" id="{606794DD-4CEC-4221-126D-5947BA568F5C}"/>
                </a:ext>
              </a:extLst>
            </p:cNvPr>
            <p:cNvSpPr txBox="1"/>
            <p:nvPr/>
          </p:nvSpPr>
          <p:spPr>
            <a:xfrm>
              <a:off x="1171610" y="5609799"/>
              <a:ext cx="1612729" cy="369332"/>
            </a:xfrm>
            <a:prstGeom prst="rect">
              <a:avLst/>
            </a:prstGeom>
            <a:noFill/>
          </p:spPr>
          <p:txBody>
            <a:bodyPr wrap="square">
              <a:spAutoFit/>
            </a:bodyPr>
            <a:lstStyle/>
            <a:p>
              <a:r>
                <a:rPr lang="en-US" altLang="en-US" kern="0" dirty="0">
                  <a:solidFill>
                    <a:srgbClr val="000000"/>
                  </a:solidFill>
                  <a:latin typeface="Calibri" panose="020F0502020204030204"/>
                  <a:ea typeface="ＭＳ Ｐゴシック" panose="020B0600070205080204" pitchFamily="34" charset="-128"/>
                </a:rPr>
                <a:t>F</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rame</a:t>
              </a:r>
              <a:endParaRPr lang="en-US" dirty="0"/>
            </a:p>
          </p:txBody>
        </p:sp>
      </p:grpSp>
      <p:grpSp>
        <p:nvGrpSpPr>
          <p:cNvPr id="17" name="Group 16">
            <a:extLst>
              <a:ext uri="{FF2B5EF4-FFF2-40B4-BE49-F238E27FC236}">
                <a16:creationId xmlns:a16="http://schemas.microsoft.com/office/drawing/2014/main" id="{00106228-C860-72EA-13E6-FF5F1BE226A2}"/>
              </a:ext>
            </a:extLst>
          </p:cNvPr>
          <p:cNvGrpSpPr/>
          <p:nvPr/>
        </p:nvGrpSpPr>
        <p:grpSpPr>
          <a:xfrm>
            <a:off x="6844333" y="2806194"/>
            <a:ext cx="2235870" cy="1007085"/>
            <a:chOff x="6844333" y="2806194"/>
            <a:chExt cx="2235870" cy="1007085"/>
          </a:xfrm>
        </p:grpSpPr>
        <p:sp>
          <p:nvSpPr>
            <p:cNvPr id="16" name="Rounded Rectangular Callout 15">
              <a:extLst>
                <a:ext uri="{FF2B5EF4-FFF2-40B4-BE49-F238E27FC236}">
                  <a16:creationId xmlns:a16="http://schemas.microsoft.com/office/drawing/2014/main" id="{1490BC80-40CE-40B9-5D35-8D5390035C0E}"/>
                </a:ext>
              </a:extLst>
            </p:cNvPr>
            <p:cNvSpPr/>
            <p:nvPr/>
          </p:nvSpPr>
          <p:spPr>
            <a:xfrm>
              <a:off x="6844333" y="2806194"/>
              <a:ext cx="1779588" cy="1007085"/>
            </a:xfrm>
            <a:prstGeom prst="wedgeRoundRectCallout">
              <a:avLst>
                <a:gd name="adj1" fmla="val -64240"/>
                <a:gd name="adj2" fmla="val -54353"/>
                <a:gd name="adj3" fmla="val 16667"/>
              </a:avLst>
            </a:prstGeom>
            <a:ln w="25400">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pic>
          <p:nvPicPr>
            <p:cNvPr id="12" name="Picture 11" descr="Icon&#10;&#10;Description automatically generated">
              <a:extLst>
                <a:ext uri="{FF2B5EF4-FFF2-40B4-BE49-F238E27FC236}">
                  <a16:creationId xmlns:a16="http://schemas.microsoft.com/office/drawing/2014/main" id="{62B92C9B-3280-B0FC-57E4-90B0C0B4A79C}"/>
                </a:ext>
              </a:extLst>
            </p:cNvPr>
            <p:cNvPicPr>
              <a:picLocks noChangeAspect="1"/>
            </p:cNvPicPr>
            <p:nvPr/>
          </p:nvPicPr>
          <p:blipFill>
            <a:blip r:embed="rId4"/>
            <a:stretch>
              <a:fillRect/>
            </a:stretch>
          </p:blipFill>
          <p:spPr>
            <a:xfrm>
              <a:off x="6962236" y="2971427"/>
              <a:ext cx="451829" cy="621665"/>
            </a:xfrm>
            <a:prstGeom prst="rect">
              <a:avLst/>
            </a:prstGeom>
          </p:spPr>
        </p:pic>
        <p:sp>
          <p:nvSpPr>
            <p:cNvPr id="13" name="TextBox 12">
              <a:extLst>
                <a:ext uri="{FF2B5EF4-FFF2-40B4-BE49-F238E27FC236}">
                  <a16:creationId xmlns:a16="http://schemas.microsoft.com/office/drawing/2014/main" id="{8302DA1C-B2FD-2081-47D6-966E745AB1A0}"/>
                </a:ext>
              </a:extLst>
            </p:cNvPr>
            <p:cNvSpPr txBox="1"/>
            <p:nvPr/>
          </p:nvSpPr>
          <p:spPr>
            <a:xfrm>
              <a:off x="7467474" y="3131380"/>
              <a:ext cx="1612729" cy="369332"/>
            </a:xfrm>
            <a:prstGeom prst="rect">
              <a:avLst/>
            </a:prstGeom>
            <a:noFill/>
          </p:spPr>
          <p:txBody>
            <a:bodyPr wrap="square">
              <a:spAutoFit/>
            </a:bodyPr>
            <a:lstStyle/>
            <a:p>
              <a:r>
                <a:rPr lang="en-US" kern="0" dirty="0">
                  <a:solidFill>
                    <a:srgbClr val="000000"/>
                  </a:solidFill>
                  <a:latin typeface="Calibri" panose="020F0502020204030204"/>
                  <a:ea typeface="ＭＳ Ｐゴシック" panose="020B0600070205080204" pitchFamily="34" charset="-128"/>
                </a:rPr>
                <a:t>Datagram</a:t>
              </a:r>
              <a:endParaRPr lang="en-US" dirty="0"/>
            </a:p>
          </p:txBody>
        </p:sp>
      </p:grpSp>
      <p:sp>
        <p:nvSpPr>
          <p:cNvPr id="5" name="TextBox 4">
            <a:extLst>
              <a:ext uri="{FF2B5EF4-FFF2-40B4-BE49-F238E27FC236}">
                <a16:creationId xmlns:a16="http://schemas.microsoft.com/office/drawing/2014/main" id="{07718CE1-11D1-A5D3-8D5A-321CE9EFE1E1}"/>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15488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destination-based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only on destination IP address (traditional)</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generalized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 any set of header field values</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2" name="Group 31">
            <a:extLst>
              <a:ext uri="{FF2B5EF4-FFF2-40B4-BE49-F238E27FC236}">
                <a16:creationId xmlns:a16="http://schemas.microsoft.com/office/drawing/2014/main" id="{F18F2E2A-C657-CE42-826A-8464B8BEB733}"/>
              </a:ext>
            </a:extLst>
          </p:cNvPr>
          <p:cNvGrpSpPr/>
          <p:nvPr/>
        </p:nvGrpSpPr>
        <p:grpSpPr>
          <a:xfrm>
            <a:off x="871146" y="1664528"/>
            <a:ext cx="4336475" cy="3729630"/>
            <a:chOff x="871146" y="1664528"/>
            <a:chExt cx="4336475" cy="3729630"/>
          </a:xfrm>
        </p:grpSpPr>
        <p:sp>
          <p:nvSpPr>
            <p:cNvPr id="33" name="Rectangle 33">
              <a:extLst>
                <a:ext uri="{FF2B5EF4-FFF2-40B4-BE49-F238E27FC236}">
                  <a16:creationId xmlns:a16="http://schemas.microsoft.com/office/drawing/2014/main" id="{2EA30939-880D-1A4E-ADA4-26E2CC52164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34" name="Group 33">
              <a:extLst>
                <a:ext uri="{FF2B5EF4-FFF2-40B4-BE49-F238E27FC236}">
                  <a16:creationId xmlns:a16="http://schemas.microsoft.com/office/drawing/2014/main" id="{913133BD-446D-E742-B2AD-72DE39321A8A}"/>
                </a:ext>
              </a:extLst>
            </p:cNvPr>
            <p:cNvGrpSpPr/>
            <p:nvPr/>
          </p:nvGrpSpPr>
          <p:grpSpPr>
            <a:xfrm>
              <a:off x="871146" y="1664528"/>
              <a:ext cx="4336475" cy="3729630"/>
              <a:chOff x="871146" y="1664528"/>
              <a:chExt cx="4336475" cy="3729630"/>
            </a:xfrm>
          </p:grpSpPr>
          <p:sp>
            <p:nvSpPr>
              <p:cNvPr id="35" name="Rectangle 14">
                <a:extLst>
                  <a:ext uri="{FF2B5EF4-FFF2-40B4-BE49-F238E27FC236}">
                    <a16:creationId xmlns:a16="http://schemas.microsoft.com/office/drawing/2014/main" id="{79A46D4C-DBCD-A54B-9BA8-1AEED3D1385B}"/>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Line 30">
                <a:extLst>
                  <a:ext uri="{FF2B5EF4-FFF2-40B4-BE49-F238E27FC236}">
                    <a16:creationId xmlns:a16="http://schemas.microsoft.com/office/drawing/2014/main" id="{42D89CE3-6D54-8D4C-A4FF-D8068693F459}"/>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Text Box 6">
                <a:extLst>
                  <a:ext uri="{FF2B5EF4-FFF2-40B4-BE49-F238E27FC236}">
                    <a16:creationId xmlns:a16="http://schemas.microsoft.com/office/drawing/2014/main" id="{29D9E7A0-6D99-F942-B6C6-24EF09651BBA}"/>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Line 59">
                <a:extLst>
                  <a:ext uri="{FF2B5EF4-FFF2-40B4-BE49-F238E27FC236}">
                    <a16:creationId xmlns:a16="http://schemas.microsoft.com/office/drawing/2014/main" id="{67FB4697-6647-C242-8EBD-81171A3917C4}"/>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9" name="Slide Number Placeholder 4">
            <a:extLst>
              <a:ext uri="{FF2B5EF4-FFF2-40B4-BE49-F238E27FC236}">
                <a16:creationId xmlns:a16="http://schemas.microsoft.com/office/drawing/2014/main" id="{EA359BDC-8294-2A40-B5BE-B5E215B7EE4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a:t>
            </a:fld>
            <a:endParaRPr lang="en-US" dirty="0"/>
          </a:p>
        </p:txBody>
      </p:sp>
      <p:sp>
        <p:nvSpPr>
          <p:cNvPr id="3" name="TextBox 2">
            <a:extLst>
              <a:ext uri="{FF2B5EF4-FFF2-40B4-BE49-F238E27FC236}">
                <a16:creationId xmlns:a16="http://schemas.microsoft.com/office/drawing/2014/main" id="{5A17E71D-D73C-4184-946C-632B6C437BAB}"/>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27209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12">
            <a:extLst>
              <a:ext uri="{FF2B5EF4-FFF2-40B4-BE49-F238E27FC236}">
                <a16:creationId xmlns:a16="http://schemas.microsoft.com/office/drawing/2014/main" id="{39713235-40E8-FD43-A0F7-09AF038C8856}"/>
              </a:ext>
            </a:extLst>
          </p:cNvPr>
          <p:cNvSpPr txBox="1">
            <a:spLocks noChangeArrowheads="1"/>
          </p:cNvSpPr>
          <p:nvPr/>
        </p:nvSpPr>
        <p:spPr bwMode="auto">
          <a:xfrm>
            <a:off x="1188002" y="6033604"/>
            <a:ext cx="7320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but what happens if ranges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divide up so nicely? </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7" name="Picture 26">
            <a:extLst>
              <a:ext uri="{FF2B5EF4-FFF2-40B4-BE49-F238E27FC236}">
                <a16:creationId xmlns:a16="http://schemas.microsoft.com/office/drawing/2014/main" id="{26C911F9-D713-DF44-9F74-E50D01F6C43A}"/>
              </a:ext>
            </a:extLst>
          </p:cNvPr>
          <p:cNvPicPr>
            <a:picLocks noChangeAspect="1"/>
          </p:cNvPicPr>
          <p:nvPr/>
        </p:nvPicPr>
        <p:blipFill>
          <a:blip r:embed="rId3"/>
          <a:stretch>
            <a:fillRect/>
          </a:stretch>
        </p:blipFill>
        <p:spPr>
          <a:xfrm>
            <a:off x="1056411" y="3154505"/>
            <a:ext cx="9375866" cy="2779571"/>
          </a:xfrm>
          <a:prstGeom prst="rect">
            <a:avLst/>
          </a:prstGeom>
        </p:spPr>
      </p:pic>
      <p:grpSp>
        <p:nvGrpSpPr>
          <p:cNvPr id="7" name="Group 6">
            <a:extLst>
              <a:ext uri="{FF2B5EF4-FFF2-40B4-BE49-F238E27FC236}">
                <a16:creationId xmlns:a16="http://schemas.microsoft.com/office/drawing/2014/main" id="{625C7E65-E330-D54C-9458-A2526E45EE84}"/>
              </a:ext>
            </a:extLst>
          </p:cNvPr>
          <p:cNvGrpSpPr/>
          <p:nvPr/>
        </p:nvGrpSpPr>
        <p:grpSpPr>
          <a:xfrm>
            <a:off x="898734" y="1108364"/>
            <a:ext cx="9699993" cy="2044580"/>
            <a:chOff x="898734" y="1108364"/>
            <a:chExt cx="9699993" cy="2044580"/>
          </a:xfrm>
        </p:grpSpPr>
        <p:pic>
          <p:nvPicPr>
            <p:cNvPr id="28" name="Picture 27">
              <a:extLst>
                <a:ext uri="{FF2B5EF4-FFF2-40B4-BE49-F238E27FC236}">
                  <a16:creationId xmlns:a16="http://schemas.microsoft.com/office/drawing/2014/main" id="{AB2C9B1D-B13F-2A44-BFD7-FE059F60C03B}"/>
                </a:ext>
              </a:extLst>
            </p:cNvPr>
            <p:cNvPicPr>
              <a:picLocks noChangeAspect="1"/>
            </p:cNvPicPr>
            <p:nvPr/>
          </p:nvPicPr>
          <p:blipFill>
            <a:blip r:embed="rId4"/>
            <a:stretch>
              <a:fillRect/>
            </a:stretch>
          </p:blipFill>
          <p:spPr>
            <a:xfrm>
              <a:off x="898734" y="1186912"/>
              <a:ext cx="9594790" cy="1966032"/>
            </a:xfrm>
            <a:prstGeom prst="rect">
              <a:avLst/>
            </a:prstGeom>
          </p:spPr>
        </p:pic>
        <p:sp>
          <p:nvSpPr>
            <p:cNvPr id="5" name="Rectangle 4">
              <a:extLst>
                <a:ext uri="{FF2B5EF4-FFF2-40B4-BE49-F238E27FC236}">
                  <a16:creationId xmlns:a16="http://schemas.microsoft.com/office/drawing/2014/main" id="{1FAB1BC2-A9DF-384B-9E93-78C77805E9B5}"/>
                </a:ext>
              </a:extLst>
            </p:cNvPr>
            <p:cNvSpPr/>
            <p:nvPr/>
          </p:nvSpPr>
          <p:spPr>
            <a:xfrm>
              <a:off x="1039091" y="1108364"/>
              <a:ext cx="9559636"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Destination-based forwarding</a:t>
            </a:r>
          </a:p>
        </p:txBody>
      </p:sp>
      <p:grpSp>
        <p:nvGrpSpPr>
          <p:cNvPr id="9" name="Group 8">
            <a:extLst>
              <a:ext uri="{FF2B5EF4-FFF2-40B4-BE49-F238E27FC236}">
                <a16:creationId xmlns:a16="http://schemas.microsoft.com/office/drawing/2014/main" id="{BDFBC640-7D8A-6C4E-A73D-113F295A0D69}"/>
              </a:ext>
            </a:extLst>
          </p:cNvPr>
          <p:cNvGrpSpPr/>
          <p:nvPr/>
        </p:nvGrpSpPr>
        <p:grpSpPr>
          <a:xfrm>
            <a:off x="1038514" y="2679128"/>
            <a:ext cx="9093336" cy="1283278"/>
            <a:chOff x="1038514" y="2679128"/>
            <a:chExt cx="9093336" cy="1283278"/>
          </a:xfrm>
        </p:grpSpPr>
        <p:pic>
          <p:nvPicPr>
            <p:cNvPr id="29" name="Picture 28">
              <a:extLst>
                <a:ext uri="{FF2B5EF4-FFF2-40B4-BE49-F238E27FC236}">
                  <a16:creationId xmlns:a16="http://schemas.microsoft.com/office/drawing/2014/main" id="{16512AEA-D127-3748-A1EB-EB563AC90228}"/>
                </a:ext>
              </a:extLst>
            </p:cNvPr>
            <p:cNvPicPr>
              <a:picLocks noChangeAspect="1"/>
            </p:cNvPicPr>
            <p:nvPr/>
          </p:nvPicPr>
          <p:blipFill>
            <a:blip r:embed="rId5"/>
            <a:stretch>
              <a:fillRect/>
            </a:stretch>
          </p:blipFill>
          <p:spPr>
            <a:xfrm>
              <a:off x="1038514" y="2679128"/>
              <a:ext cx="9093336" cy="1283278"/>
            </a:xfrm>
            <a:prstGeom prst="rect">
              <a:avLst/>
            </a:prstGeom>
          </p:spPr>
        </p:pic>
        <p:sp>
          <p:nvSpPr>
            <p:cNvPr id="8" name="TextBox 7">
              <a:extLst>
                <a:ext uri="{FF2B5EF4-FFF2-40B4-BE49-F238E27FC236}">
                  <a16:creationId xmlns:a16="http://schemas.microsoft.com/office/drawing/2014/main" id="{9EF59FBD-8B2C-9141-A4D8-C536B3311F8A}"/>
                </a:ext>
              </a:extLst>
            </p:cNvPr>
            <p:cNvSpPr txBox="1"/>
            <p:nvPr/>
          </p:nvSpPr>
          <p:spPr>
            <a:xfrm>
              <a:off x="8451272" y="3131128"/>
              <a:ext cx="886691" cy="43088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grpSp>
      <p:sp>
        <p:nvSpPr>
          <p:cNvPr id="11" name="Slide Number Placeholder 4">
            <a:extLst>
              <a:ext uri="{FF2B5EF4-FFF2-40B4-BE49-F238E27FC236}">
                <a16:creationId xmlns:a16="http://schemas.microsoft.com/office/drawing/2014/main" id="{81C74D07-6178-E24A-9413-942CDFCE346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7</a:t>
            </a:fld>
            <a:endParaRPr lang="en-US" dirty="0"/>
          </a:p>
        </p:txBody>
      </p:sp>
      <p:sp>
        <p:nvSpPr>
          <p:cNvPr id="3" name="TextBox 2">
            <a:extLst>
              <a:ext uri="{FF2B5EF4-FFF2-40B4-BE49-F238E27FC236}">
                <a16:creationId xmlns:a16="http://schemas.microsoft.com/office/drawing/2014/main" id="{12BD9573-D5B6-D9F8-F8E8-59F25DE3ACC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6579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42" presetClass="path" presetSubtype="0" accel="50000" decel="50000" fill="hold" nodeType="withEffect">
                                  <p:stCondLst>
                                    <p:cond delay="0"/>
                                  </p:stCondLst>
                                  <p:childTnLst>
                                    <p:animMotion origin="layout" path="M -3.75E-6 1.11022E-16 L 0.00052 0.10718 " pathEditMode="relative" rAng="0" ptsTypes="AA">
                                      <p:cBhvr>
                                        <p:cTn id="9" dur="2000" fill="hold"/>
                                        <p:tgtEl>
                                          <p:spTgt spid="27"/>
                                        </p:tgtEl>
                                        <p:attrNameLst>
                                          <p:attrName>ppt_x</p:attrName>
                                          <p:attrName>ppt_y</p:attrName>
                                        </p:attrNameLst>
                                      </p:cBhvr>
                                      <p:rCtr x="26" y="5347"/>
                                    </p:animMotion>
                                  </p:childTnLst>
                                </p:cTn>
                              </p:par>
                              <p:par>
                                <p:cTn id="10" presetID="42" presetClass="path" presetSubtype="0" accel="50000" decel="50000" fill="hold" nodeType="withEffect">
                                  <p:stCondLst>
                                    <p:cond delay="0"/>
                                  </p:stCondLst>
                                  <p:childTnLst>
                                    <p:animMotion origin="layout" path="M -4.375E-6 1.85185E-6 L 0.00013 -0.05417 " pathEditMode="relative" rAng="0" ptsTypes="AA">
                                      <p:cBhvr>
                                        <p:cTn id="11" dur="2000" fill="hold"/>
                                        <p:tgtEl>
                                          <p:spTgt spid="7"/>
                                        </p:tgtEl>
                                        <p:attrNameLst>
                                          <p:attrName>ppt_x</p:attrName>
                                          <p:attrName>ppt_y</p:attrName>
                                        </p:attrNameLst>
                                      </p:cBhvr>
                                      <p:rCtr x="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grpSp>
        <p:nvGrpSpPr>
          <p:cNvPr id="3" name="Group 2">
            <a:extLst>
              <a:ext uri="{FF2B5EF4-FFF2-40B4-BE49-F238E27FC236}">
                <a16:creationId xmlns:a16="http://schemas.microsoft.com/office/drawing/2014/main" id="{03D13401-BB00-AB4B-8905-3EDC38C55E44}"/>
              </a:ext>
            </a:extLst>
          </p:cNvPr>
          <p:cNvGrpSpPr/>
          <p:nvPr/>
        </p:nvGrpSpPr>
        <p:grpSpPr>
          <a:xfrm>
            <a:off x="2674601" y="3416024"/>
            <a:ext cx="7479325" cy="2180038"/>
            <a:chOff x="2674601" y="3416024"/>
            <a:chExt cx="7479325" cy="2180038"/>
          </a:xfrm>
        </p:grpSpPr>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grpSp>
      <p:grpSp>
        <p:nvGrpSpPr>
          <p:cNvPr id="4" name="Group 3">
            <a:extLst>
              <a:ext uri="{FF2B5EF4-FFF2-40B4-BE49-F238E27FC236}">
                <a16:creationId xmlns:a16="http://schemas.microsoft.com/office/drawing/2014/main" id="{F655AE30-180F-9548-B5CE-B9911AA53A47}"/>
              </a:ext>
            </a:extLst>
          </p:cNvPr>
          <p:cNvGrpSpPr/>
          <p:nvPr/>
        </p:nvGrpSpPr>
        <p:grpSpPr>
          <a:xfrm>
            <a:off x="789703" y="5747609"/>
            <a:ext cx="9305341" cy="903606"/>
            <a:chOff x="789703" y="5747609"/>
            <a:chExt cx="9305341" cy="903606"/>
          </a:xfrm>
        </p:grpSpPr>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sp>
        <p:nvSpPr>
          <p:cNvPr id="31" name="Slide Number Placeholder 4">
            <a:extLst>
              <a:ext uri="{FF2B5EF4-FFF2-40B4-BE49-F238E27FC236}">
                <a16:creationId xmlns:a16="http://schemas.microsoft.com/office/drawing/2014/main" id="{EC760D1C-B9BF-9F46-BBE7-A444C5F6877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8</a:t>
            </a:fld>
            <a:endParaRPr lang="en-US" dirty="0"/>
          </a:p>
        </p:txBody>
      </p:sp>
      <p:sp>
        <p:nvSpPr>
          <p:cNvPr id="5" name="TextBox 4">
            <a:extLst>
              <a:ext uri="{FF2B5EF4-FFF2-40B4-BE49-F238E27FC236}">
                <a16:creationId xmlns:a16="http://schemas.microsoft.com/office/drawing/2014/main" id="{F279631A-B26A-4E66-C789-49A47160C661}"/>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4211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03563" y="3297382"/>
            <a:ext cx="9670473" cy="3560618"/>
            <a:chOff x="803563" y="3297382"/>
            <a:chExt cx="9670473" cy="3560618"/>
          </a:xfrm>
        </p:grpSpPr>
        <p:sp>
          <p:nvSpPr>
            <p:cNvPr id="7" name="Freeform 6">
              <a:extLst>
                <a:ext uri="{FF2B5EF4-FFF2-40B4-BE49-F238E27FC236}">
                  <a16:creationId xmlns:a16="http://schemas.microsoft.com/office/drawing/2014/main" id="{A848FF30-7F47-EF40-9B21-6336F9996053}"/>
                </a:ext>
              </a:extLst>
            </p:cNvPr>
            <p:cNvSpPr/>
            <p:nvPr/>
          </p:nvSpPr>
          <p:spPr>
            <a:xfrm>
              <a:off x="845127" y="32973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1634837" y="4364180"/>
              <a:ext cx="8756072" cy="139930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803563" y="57357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246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3972790"/>
            <a:ext cx="3505199" cy="2150919"/>
            <a:chOff x="2701636" y="3972790"/>
            <a:chExt cx="3505199" cy="2150919"/>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7279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350327"/>
              <a:ext cx="290946" cy="142701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4738255"/>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0AD153D5-F6CB-0E4F-AE80-7E6404A6B28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9</a:t>
            </a:fld>
            <a:endParaRPr lang="en-US" dirty="0"/>
          </a:p>
        </p:txBody>
      </p:sp>
      <p:sp>
        <p:nvSpPr>
          <p:cNvPr id="11" name="TextBox 10">
            <a:extLst>
              <a:ext uri="{FF2B5EF4-FFF2-40B4-BE49-F238E27FC236}">
                <a16:creationId xmlns:a16="http://schemas.microsoft.com/office/drawing/2014/main" id="{05CE2E89-456B-BEFE-2364-0FD643DC2DFC}"/>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3417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17258</TotalTime>
  <Words>2400</Words>
  <Application>Microsoft Office PowerPoint</Application>
  <PresentationFormat>Widescreen</PresentationFormat>
  <Paragraphs>547</Paragraphs>
  <Slides>27</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ＭＳ Ｐゴシック</vt:lpstr>
      <vt:lpstr>TimesLTPro</vt:lpstr>
      <vt:lpstr>Arial</vt:lpstr>
      <vt:lpstr>Calibri</vt:lpstr>
      <vt:lpstr>Calibri Light</vt:lpstr>
      <vt:lpstr>Comic Sans MS</vt:lpstr>
      <vt:lpstr>Courier New</vt:lpstr>
      <vt:lpstr>Symbol</vt:lpstr>
      <vt:lpstr>Tahoma</vt:lpstr>
      <vt:lpstr>Times</vt:lpstr>
      <vt:lpstr>Wingdings</vt:lpstr>
      <vt:lpstr>Office Theme</vt:lpstr>
      <vt:lpstr>PowerPoint Presentation</vt:lpstr>
      <vt:lpstr>Network layer: “data plane” roadmap</vt:lpstr>
      <vt:lpstr>Router architecture overview</vt:lpstr>
      <vt:lpstr>Router architecture overview</vt:lpstr>
      <vt:lpstr>Input port functions</vt:lpstr>
      <vt:lpstr>Input port functions</vt:lpstr>
      <vt:lpstr>Destination-based forwarding</vt:lpstr>
      <vt:lpstr>Longest prefix matching</vt:lpstr>
      <vt:lpstr>Longest prefix matching</vt:lpstr>
      <vt:lpstr>Longest prefix matching</vt:lpstr>
      <vt:lpstr>Longest prefix matching</vt:lpstr>
      <vt:lpstr>Longest prefix matching</vt:lpstr>
      <vt:lpstr>Switching fabrics</vt:lpstr>
      <vt:lpstr>Switching fabrics</vt:lpstr>
      <vt:lpstr>Switching via memory</vt:lpstr>
      <vt:lpstr>Switching via a bus</vt:lpstr>
      <vt:lpstr>Switching via interconnection network</vt:lpstr>
      <vt:lpstr>Switching via interconnection network</vt:lpstr>
      <vt:lpstr>Input port queuing</vt:lpstr>
      <vt:lpstr>Output port queuing</vt:lpstr>
      <vt:lpstr>Output port queuing</vt:lpstr>
      <vt:lpstr>How much buffering?</vt:lpstr>
      <vt:lpstr>Buffer Management</vt:lpstr>
      <vt:lpstr>Packet Scheduling: FCFS</vt:lpstr>
      <vt:lpstr>Scheduling policies: priority</vt:lpstr>
      <vt:lpstr>Scheduling policies: round robin</vt:lpstr>
      <vt:lpstr>Scheduling policies: weighted fair queueing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532</cp:revision>
  <dcterms:created xsi:type="dcterms:W3CDTF">2020-01-18T07:24:59Z</dcterms:created>
  <dcterms:modified xsi:type="dcterms:W3CDTF">2024-10-08T18:55:29Z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