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389" r:id="rId20"/>
    <p:sldId id="1390" r:id="rId21"/>
    <p:sldId id="1140" r:id="rId22"/>
    <p:sldId id="1391" r:id="rId23"/>
    <p:sldId id="1381" r:id="rId24"/>
    <p:sldId id="1151" r:id="rId25"/>
    <p:sldId id="1385" r:id="rId26"/>
    <p:sldId id="1142" r:id="rId27"/>
    <p:sldId id="1384" r:id="rId28"/>
    <p:sldId id="1382" r:id="rId29"/>
    <p:sldId id="1388" r:id="rId30"/>
    <p:sldId id="1386" r:id="rId31"/>
    <p:sldId id="13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62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</a:rPr>
              <a:t>The square root of this value gives the Euclidean norm (or length) of the vector:</a:t>
            </a:r>
            <a:r>
              <a:rPr lang="en-GB" dirty="0">
                <a:effectLst/>
                <a:latin typeface="KaTeX_Main"/>
              </a:rPr>
              <a:t>∥v∥=</a:t>
            </a:r>
            <a:r>
              <a:rPr lang="en-GB" dirty="0" err="1">
                <a:effectLst/>
                <a:latin typeface="KaTeX_Main"/>
              </a:rPr>
              <a:t>v⋅v∥</a:t>
            </a:r>
            <a:r>
              <a:rPr lang="en-GB" b="1" dirty="0" err="1">
                <a:effectLst/>
                <a:latin typeface="KaTeX_Main"/>
              </a:rPr>
              <a:t>v</a:t>
            </a:r>
            <a:r>
              <a:rPr lang="en-GB" dirty="0">
                <a:effectLst/>
                <a:latin typeface="KaTeX_Main"/>
              </a:rPr>
              <a:t>∥=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 err="1">
                <a:effectLst/>
                <a:latin typeface="KaTeX_Main"/>
              </a:rPr>
              <a:t>⋅</a:t>
            </a:r>
            <a:r>
              <a:rPr lang="en-GB" b="1" i="0" dirty="0" err="1">
                <a:effectLst/>
                <a:latin typeface="KaTeX_Main"/>
              </a:rPr>
              <a:t>v</a:t>
            </a:r>
            <a:r>
              <a:rPr lang="en-GB" b="0" i="0" dirty="0">
                <a:effectLst/>
                <a:latin typeface="KaTeX_Main"/>
              </a:rPr>
              <a:t>​</a:t>
            </a:r>
            <a:br>
              <a:rPr lang="en-GB" b="0" i="0" dirty="0">
                <a:effectLst/>
                <a:latin typeface="KaTeX_Main"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9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SMARTInkShape-Group3">
            <a:extLst>
              <a:ext uri="{FF2B5EF4-FFF2-40B4-BE49-F238E27FC236}">
                <a16:creationId xmlns:a16="http://schemas.microsoft.com/office/drawing/2014/main" id="{1A203477-7A57-49D7-B706-FAF34AB9CAAC}"/>
              </a:ext>
            </a:extLst>
          </p:cNvPr>
          <p:cNvGrpSpPr/>
          <p:nvPr/>
        </p:nvGrpSpPr>
        <p:grpSpPr>
          <a:xfrm>
            <a:off x="2559844" y="2080617"/>
            <a:ext cx="428626" cy="586766"/>
            <a:chOff x="2559844" y="2080617"/>
            <a:chExt cx="428626" cy="586766"/>
          </a:xfrm>
        </p:grpSpPr>
        <p:sp>
          <p:nvSpPr>
            <p:cNvPr id="2" name="SMARTInkShape-4">
              <a:extLst>
                <a:ext uri="{FF2B5EF4-FFF2-40B4-BE49-F238E27FC236}">
                  <a16:creationId xmlns:a16="http://schemas.microsoft.com/office/drawing/2014/main" id="{21AB5749-FAB6-4EAF-ACE8-C8EFE6018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74156" y="2509242"/>
              <a:ext cx="214314" cy="158141"/>
            </a:xfrm>
            <a:custGeom>
              <a:avLst/>
              <a:gdLst/>
              <a:ahLst/>
              <a:cxnLst/>
              <a:rect l="0" t="0" r="0" b="0"/>
              <a:pathLst>
                <a:path w="214314" h="158141">
                  <a:moveTo>
                    <a:pt x="0" y="98227"/>
                  </a:moveTo>
                  <a:lnTo>
                    <a:pt x="0" y="98227"/>
                  </a:lnTo>
                  <a:lnTo>
                    <a:pt x="0" y="102967"/>
                  </a:lnTo>
                  <a:lnTo>
                    <a:pt x="24326" y="142518"/>
                  </a:lnTo>
                  <a:lnTo>
                    <a:pt x="34294" y="151977"/>
                  </a:lnTo>
                  <a:lnTo>
                    <a:pt x="45338" y="156842"/>
                  </a:lnTo>
                  <a:lnTo>
                    <a:pt x="51061" y="158140"/>
                  </a:lnTo>
                  <a:lnTo>
                    <a:pt x="73338" y="155225"/>
                  </a:lnTo>
                  <a:lnTo>
                    <a:pt x="87496" y="145387"/>
                  </a:lnTo>
                  <a:lnTo>
                    <a:pt x="124858" y="104731"/>
                  </a:lnTo>
                  <a:lnTo>
                    <a:pt x="158075" y="63079"/>
                  </a:lnTo>
                  <a:lnTo>
                    <a:pt x="185428" y="22417"/>
                  </a:lnTo>
                  <a:lnTo>
                    <a:pt x="193537" y="13932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5">
              <a:extLst>
                <a:ext uri="{FF2B5EF4-FFF2-40B4-BE49-F238E27FC236}">
                  <a16:creationId xmlns:a16="http://schemas.microsoft.com/office/drawing/2014/main" id="{4374200E-E725-4B65-A781-148534108E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559844" y="2080617"/>
              <a:ext cx="223243" cy="183657"/>
            </a:xfrm>
            <a:custGeom>
              <a:avLst/>
              <a:gdLst/>
              <a:ahLst/>
              <a:cxnLst/>
              <a:rect l="0" t="0" r="0" b="0"/>
              <a:pathLst>
                <a:path w="223243" h="183657">
                  <a:moveTo>
                    <a:pt x="0" y="53578"/>
                  </a:moveTo>
                  <a:lnTo>
                    <a:pt x="0" y="53578"/>
                  </a:lnTo>
                  <a:lnTo>
                    <a:pt x="4741" y="53578"/>
                  </a:lnTo>
                  <a:lnTo>
                    <a:pt x="6137" y="54570"/>
                  </a:lnTo>
                  <a:lnTo>
                    <a:pt x="7068" y="56224"/>
                  </a:lnTo>
                  <a:lnTo>
                    <a:pt x="10087" y="62692"/>
                  </a:lnTo>
                  <a:lnTo>
                    <a:pt x="33678" y="99427"/>
                  </a:lnTo>
                  <a:lnTo>
                    <a:pt x="57339" y="137741"/>
                  </a:lnTo>
                  <a:lnTo>
                    <a:pt x="63622" y="150284"/>
                  </a:lnTo>
                  <a:lnTo>
                    <a:pt x="87906" y="177190"/>
                  </a:lnTo>
                  <a:lnTo>
                    <a:pt x="93625" y="178178"/>
                  </a:lnTo>
                  <a:lnTo>
                    <a:pt x="95159" y="179309"/>
                  </a:lnTo>
                  <a:lnTo>
                    <a:pt x="96863" y="183211"/>
                  </a:lnTo>
                  <a:lnTo>
                    <a:pt x="99302" y="183656"/>
                  </a:lnTo>
                  <a:lnTo>
                    <a:pt x="107303" y="181505"/>
                  </a:lnTo>
                  <a:lnTo>
                    <a:pt x="135432" y="158732"/>
                  </a:lnTo>
                  <a:lnTo>
                    <a:pt x="158676" y="133290"/>
                  </a:lnTo>
                  <a:lnTo>
                    <a:pt x="179322" y="89474"/>
                  </a:lnTo>
                  <a:lnTo>
                    <a:pt x="192481" y="66071"/>
                  </a:lnTo>
                  <a:lnTo>
                    <a:pt x="200568" y="49342"/>
                  </a:lnTo>
                  <a:lnTo>
                    <a:pt x="2232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ARTInkShape-6">
            <a:extLst>
              <a:ext uri="{FF2B5EF4-FFF2-40B4-BE49-F238E27FC236}">
                <a16:creationId xmlns:a16="http://schemas.microsoft.com/office/drawing/2014/main" id="{774E45F6-FCB0-42CE-8A56-C387E8B78B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2781" y="2848570"/>
            <a:ext cx="241103" cy="130781"/>
          </a:xfrm>
          <a:custGeom>
            <a:avLst/>
            <a:gdLst/>
            <a:ahLst/>
            <a:cxnLst/>
            <a:rect l="0" t="0" r="0" b="0"/>
            <a:pathLst>
              <a:path w="241103" h="130781">
                <a:moveTo>
                  <a:pt x="0" y="62508"/>
                </a:moveTo>
                <a:lnTo>
                  <a:pt x="0" y="62508"/>
                </a:lnTo>
                <a:lnTo>
                  <a:pt x="33538" y="104423"/>
                </a:lnTo>
                <a:lnTo>
                  <a:pt x="51935" y="123263"/>
                </a:lnTo>
                <a:lnTo>
                  <a:pt x="63101" y="129198"/>
                </a:lnTo>
                <a:lnTo>
                  <a:pt x="68856" y="130780"/>
                </a:lnTo>
                <a:lnTo>
                  <a:pt x="95919" y="128267"/>
                </a:lnTo>
                <a:lnTo>
                  <a:pt x="124332" y="116498"/>
                </a:lnTo>
                <a:lnTo>
                  <a:pt x="166105" y="83119"/>
                </a:lnTo>
                <a:lnTo>
                  <a:pt x="199023" y="48257"/>
                </a:lnTo>
                <a:lnTo>
                  <a:pt x="2411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3445-C089-91BA-0311-CF60780D9C0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5334CE-AE30-A7B5-8C66-31E5835C56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F2A2-FEE6-81E1-4637-E72EDD89B89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EBAA-D9BB-656F-50C5-98CDD7B996C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SMARTInkShape-Group8">
            <a:extLst>
              <a:ext uri="{FF2B5EF4-FFF2-40B4-BE49-F238E27FC236}">
                <a16:creationId xmlns:a16="http://schemas.microsoft.com/office/drawing/2014/main" id="{AAC44535-F94A-43B7-9D9C-3DC2881D01F9}"/>
              </a:ext>
            </a:extLst>
          </p:cNvPr>
          <p:cNvGrpSpPr/>
          <p:nvPr/>
        </p:nvGrpSpPr>
        <p:grpSpPr>
          <a:xfrm>
            <a:off x="3452815" y="4467170"/>
            <a:ext cx="2071629" cy="1220918"/>
            <a:chOff x="3452815" y="4467170"/>
            <a:chExt cx="2071629" cy="1220918"/>
          </a:xfrm>
        </p:grpSpPr>
        <p:sp>
          <p:nvSpPr>
            <p:cNvPr id="7" name="SMARTInkShape-10">
              <a:extLst>
                <a:ext uri="{FF2B5EF4-FFF2-40B4-BE49-F238E27FC236}">
                  <a16:creationId xmlns:a16="http://schemas.microsoft.com/office/drawing/2014/main" id="{09371309-DCCD-4333-BEBA-B0AA51D1E8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52815" y="5438180"/>
              <a:ext cx="1062631" cy="249908"/>
            </a:xfrm>
            <a:custGeom>
              <a:avLst/>
              <a:gdLst/>
              <a:ahLst/>
              <a:cxnLst/>
              <a:rect l="0" t="0" r="0" b="0"/>
              <a:pathLst>
                <a:path w="1062631" h="249908">
                  <a:moveTo>
                    <a:pt x="1062630" y="0"/>
                  </a:moveTo>
                  <a:lnTo>
                    <a:pt x="1062630" y="0"/>
                  </a:lnTo>
                  <a:lnTo>
                    <a:pt x="1062630" y="7688"/>
                  </a:lnTo>
                  <a:lnTo>
                    <a:pt x="1061638" y="8101"/>
                  </a:lnTo>
                  <a:lnTo>
                    <a:pt x="1050202" y="8820"/>
                  </a:lnTo>
                  <a:lnTo>
                    <a:pt x="1048391" y="9849"/>
                  </a:lnTo>
                  <a:lnTo>
                    <a:pt x="1047184" y="11527"/>
                  </a:lnTo>
                  <a:lnTo>
                    <a:pt x="1046380" y="13638"/>
                  </a:lnTo>
                  <a:lnTo>
                    <a:pt x="1035766" y="21348"/>
                  </a:lnTo>
                  <a:lnTo>
                    <a:pt x="994983" y="48830"/>
                  </a:lnTo>
                  <a:lnTo>
                    <a:pt x="953871" y="74321"/>
                  </a:lnTo>
                  <a:lnTo>
                    <a:pt x="912273" y="98244"/>
                  </a:lnTo>
                  <a:lnTo>
                    <a:pt x="873435" y="125409"/>
                  </a:lnTo>
                  <a:lnTo>
                    <a:pt x="835383" y="154832"/>
                  </a:lnTo>
                  <a:lnTo>
                    <a:pt x="793360" y="178603"/>
                  </a:lnTo>
                  <a:lnTo>
                    <a:pt x="756323" y="197667"/>
                  </a:lnTo>
                  <a:lnTo>
                    <a:pt x="721952" y="212577"/>
                  </a:lnTo>
                  <a:lnTo>
                    <a:pt x="685089" y="224822"/>
                  </a:lnTo>
                  <a:lnTo>
                    <a:pt x="649350" y="236857"/>
                  </a:lnTo>
                  <a:lnTo>
                    <a:pt x="608778" y="242908"/>
                  </a:lnTo>
                  <a:lnTo>
                    <a:pt x="575598" y="247920"/>
                  </a:lnTo>
                  <a:lnTo>
                    <a:pt x="534163" y="249613"/>
                  </a:lnTo>
                  <a:lnTo>
                    <a:pt x="499030" y="249907"/>
                  </a:lnTo>
                  <a:lnTo>
                    <a:pt x="462116" y="249014"/>
                  </a:lnTo>
                  <a:lnTo>
                    <a:pt x="423957" y="242958"/>
                  </a:lnTo>
                  <a:lnTo>
                    <a:pt x="382502" y="236727"/>
                  </a:lnTo>
                  <a:lnTo>
                    <a:pt x="345514" y="223058"/>
                  </a:lnTo>
                  <a:lnTo>
                    <a:pt x="307254" y="206559"/>
                  </a:lnTo>
                  <a:lnTo>
                    <a:pt x="269601" y="191319"/>
                  </a:lnTo>
                  <a:lnTo>
                    <a:pt x="226283" y="170984"/>
                  </a:lnTo>
                  <a:lnTo>
                    <a:pt x="185305" y="144465"/>
                  </a:lnTo>
                  <a:lnTo>
                    <a:pt x="145260" y="126440"/>
                  </a:lnTo>
                  <a:lnTo>
                    <a:pt x="101271" y="91677"/>
                  </a:lnTo>
                  <a:lnTo>
                    <a:pt x="60490" y="59924"/>
                  </a:lnTo>
                  <a:lnTo>
                    <a:pt x="22923" y="21910"/>
                  </a:lnTo>
                  <a:lnTo>
                    <a:pt x="18366" y="13216"/>
                  </a:lnTo>
                  <a:lnTo>
                    <a:pt x="9353" y="9096"/>
                  </a:lnTo>
                  <a:lnTo>
                    <a:pt x="4313" y="8979"/>
                  </a:lnTo>
                  <a:lnTo>
                    <a:pt x="3867" y="10947"/>
                  </a:lnTo>
                  <a:lnTo>
                    <a:pt x="8814" y="55577"/>
                  </a:lnTo>
                  <a:lnTo>
                    <a:pt x="8921" y="95366"/>
                  </a:lnTo>
                  <a:lnTo>
                    <a:pt x="7935" y="139571"/>
                  </a:lnTo>
                  <a:lnTo>
                    <a:pt x="1239" y="174593"/>
                  </a:lnTo>
                  <a:lnTo>
                    <a:pt x="3195" y="184422"/>
                  </a:lnTo>
                  <a:lnTo>
                    <a:pt x="7795" y="194076"/>
                  </a:lnTo>
                  <a:lnTo>
                    <a:pt x="7180" y="193876"/>
                  </a:lnTo>
                  <a:lnTo>
                    <a:pt x="3851" y="191008"/>
                  </a:lnTo>
                  <a:lnTo>
                    <a:pt x="1710" y="183780"/>
                  </a:lnTo>
                  <a:lnTo>
                    <a:pt x="223" y="148150"/>
                  </a:lnTo>
                  <a:lnTo>
                    <a:pt x="42" y="104266"/>
                  </a:lnTo>
                  <a:lnTo>
                    <a:pt x="0" y="64596"/>
                  </a:lnTo>
                  <a:lnTo>
                    <a:pt x="4739" y="47361"/>
                  </a:lnTo>
                  <a:lnTo>
                    <a:pt x="16248" y="29052"/>
                  </a:lnTo>
                  <a:lnTo>
                    <a:pt x="19787" y="27794"/>
                  </a:lnTo>
                  <a:lnTo>
                    <a:pt x="61003" y="22065"/>
                  </a:lnTo>
                  <a:lnTo>
                    <a:pt x="98920" y="18690"/>
                  </a:lnTo>
                  <a:lnTo>
                    <a:pt x="140952" y="18023"/>
                  </a:lnTo>
                  <a:lnTo>
                    <a:pt x="166447" y="15262"/>
                  </a:lnTo>
                  <a:lnTo>
                    <a:pt x="195384" y="9486"/>
                  </a:lnTo>
                  <a:lnTo>
                    <a:pt x="214310" y="8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1">
              <a:extLst>
                <a:ext uri="{FF2B5EF4-FFF2-40B4-BE49-F238E27FC236}">
                  <a16:creationId xmlns:a16="http://schemas.microsoft.com/office/drawing/2014/main" id="{E391030B-7909-4B3B-AF8A-2BDAE99EC6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160364" y="4467170"/>
              <a:ext cx="1364080" cy="890449"/>
            </a:xfrm>
            <a:custGeom>
              <a:avLst/>
              <a:gdLst/>
              <a:ahLst/>
              <a:cxnLst/>
              <a:rect l="0" t="0" r="0" b="0"/>
              <a:pathLst>
                <a:path w="1364080" h="890449">
                  <a:moveTo>
                    <a:pt x="60402" y="104830"/>
                  </a:moveTo>
                  <a:lnTo>
                    <a:pt x="60402" y="104830"/>
                  </a:lnTo>
                  <a:lnTo>
                    <a:pt x="35855" y="105822"/>
                  </a:lnTo>
                  <a:lnTo>
                    <a:pt x="32131" y="107475"/>
                  </a:lnTo>
                  <a:lnTo>
                    <a:pt x="29648" y="109570"/>
                  </a:lnTo>
                  <a:lnTo>
                    <a:pt x="21597" y="111897"/>
                  </a:lnTo>
                  <a:lnTo>
                    <a:pt x="16673" y="112518"/>
                  </a:lnTo>
                  <a:lnTo>
                    <a:pt x="12398" y="114916"/>
                  </a:lnTo>
                  <a:lnTo>
                    <a:pt x="5002" y="122873"/>
                  </a:lnTo>
                  <a:lnTo>
                    <a:pt x="0" y="152730"/>
                  </a:lnTo>
                  <a:lnTo>
                    <a:pt x="1475" y="181681"/>
                  </a:lnTo>
                  <a:lnTo>
                    <a:pt x="5239" y="223512"/>
                  </a:lnTo>
                  <a:lnTo>
                    <a:pt x="11251" y="264313"/>
                  </a:lnTo>
                  <a:lnTo>
                    <a:pt x="15160" y="302980"/>
                  </a:lnTo>
                  <a:lnTo>
                    <a:pt x="20377" y="337337"/>
                  </a:lnTo>
                  <a:lnTo>
                    <a:pt x="29969" y="373779"/>
                  </a:lnTo>
                  <a:lnTo>
                    <a:pt x="32893" y="418166"/>
                  </a:lnTo>
                  <a:lnTo>
                    <a:pt x="38211" y="460410"/>
                  </a:lnTo>
                  <a:lnTo>
                    <a:pt x="42679" y="497419"/>
                  </a:lnTo>
                  <a:lnTo>
                    <a:pt x="49441" y="541329"/>
                  </a:lnTo>
                  <a:lnTo>
                    <a:pt x="53516" y="581429"/>
                  </a:lnTo>
                  <a:lnTo>
                    <a:pt x="58362" y="620099"/>
                  </a:lnTo>
                  <a:lnTo>
                    <a:pt x="60487" y="651338"/>
                  </a:lnTo>
                  <a:lnTo>
                    <a:pt x="66269" y="693839"/>
                  </a:lnTo>
                  <a:lnTo>
                    <a:pt x="71373" y="732779"/>
                  </a:lnTo>
                  <a:lnTo>
                    <a:pt x="76900" y="768619"/>
                  </a:lnTo>
                  <a:lnTo>
                    <a:pt x="85121" y="806089"/>
                  </a:lnTo>
                  <a:lnTo>
                    <a:pt x="92420" y="824138"/>
                  </a:lnTo>
                  <a:lnTo>
                    <a:pt x="98036" y="850607"/>
                  </a:lnTo>
                  <a:lnTo>
                    <a:pt x="112248" y="875374"/>
                  </a:lnTo>
                  <a:lnTo>
                    <a:pt x="121809" y="883195"/>
                  </a:lnTo>
                  <a:lnTo>
                    <a:pt x="135318" y="887333"/>
                  </a:lnTo>
                  <a:lnTo>
                    <a:pt x="177726" y="889988"/>
                  </a:lnTo>
                  <a:lnTo>
                    <a:pt x="219408" y="890448"/>
                  </a:lnTo>
                  <a:lnTo>
                    <a:pt x="253697" y="885844"/>
                  </a:lnTo>
                  <a:lnTo>
                    <a:pt x="292189" y="882936"/>
                  </a:lnTo>
                  <a:lnTo>
                    <a:pt x="329245" y="880963"/>
                  </a:lnTo>
                  <a:lnTo>
                    <a:pt x="366845" y="874693"/>
                  </a:lnTo>
                  <a:lnTo>
                    <a:pt x="407455" y="873160"/>
                  </a:lnTo>
                  <a:lnTo>
                    <a:pt x="436567" y="870305"/>
                  </a:lnTo>
                  <a:lnTo>
                    <a:pt x="469680" y="866720"/>
                  </a:lnTo>
                  <a:lnTo>
                    <a:pt x="510634" y="864702"/>
                  </a:lnTo>
                  <a:lnTo>
                    <a:pt x="550881" y="864105"/>
                  </a:lnTo>
                  <a:lnTo>
                    <a:pt x="586301" y="863965"/>
                  </a:lnTo>
                  <a:lnTo>
                    <a:pt x="619903" y="863903"/>
                  </a:lnTo>
                  <a:lnTo>
                    <a:pt x="664064" y="861221"/>
                  </a:lnTo>
                  <a:lnTo>
                    <a:pt x="702285" y="856790"/>
                  </a:lnTo>
                  <a:lnTo>
                    <a:pt x="738746" y="855476"/>
                  </a:lnTo>
                  <a:lnTo>
                    <a:pt x="777330" y="852441"/>
                  </a:lnTo>
                  <a:lnTo>
                    <a:pt x="817536" y="847904"/>
                  </a:lnTo>
                  <a:lnTo>
                    <a:pt x="854584" y="846560"/>
                  </a:lnTo>
                  <a:lnTo>
                    <a:pt x="890696" y="843516"/>
                  </a:lnTo>
                  <a:lnTo>
                    <a:pt x="926532" y="838975"/>
                  </a:lnTo>
                  <a:lnTo>
                    <a:pt x="969455" y="832701"/>
                  </a:lnTo>
                  <a:lnTo>
                    <a:pt x="1011714" y="829488"/>
                  </a:lnTo>
                  <a:lnTo>
                    <a:pt x="1052457" y="823795"/>
                  </a:lnTo>
                  <a:lnTo>
                    <a:pt x="1093659" y="812983"/>
                  </a:lnTo>
                  <a:lnTo>
                    <a:pt x="1137736" y="798333"/>
                  </a:lnTo>
                  <a:lnTo>
                    <a:pt x="1176228" y="784688"/>
                  </a:lnTo>
                  <a:lnTo>
                    <a:pt x="1213284" y="763292"/>
                  </a:lnTo>
                  <a:lnTo>
                    <a:pt x="1252365" y="745267"/>
                  </a:lnTo>
                  <a:lnTo>
                    <a:pt x="1294318" y="709804"/>
                  </a:lnTo>
                  <a:lnTo>
                    <a:pt x="1329249" y="670702"/>
                  </a:lnTo>
                  <a:lnTo>
                    <a:pt x="1356754" y="626998"/>
                  </a:lnTo>
                  <a:lnTo>
                    <a:pt x="1362678" y="589893"/>
                  </a:lnTo>
                  <a:lnTo>
                    <a:pt x="1363848" y="553460"/>
                  </a:lnTo>
                  <a:lnTo>
                    <a:pt x="1364079" y="508853"/>
                  </a:lnTo>
                  <a:lnTo>
                    <a:pt x="1359379" y="471044"/>
                  </a:lnTo>
                  <a:lnTo>
                    <a:pt x="1346961" y="428421"/>
                  </a:lnTo>
                  <a:lnTo>
                    <a:pt x="1338254" y="389970"/>
                  </a:lnTo>
                  <a:lnTo>
                    <a:pt x="1325168" y="345851"/>
                  </a:lnTo>
                  <a:lnTo>
                    <a:pt x="1300808" y="301273"/>
                  </a:lnTo>
                  <a:lnTo>
                    <a:pt x="1277891" y="262770"/>
                  </a:lnTo>
                  <a:lnTo>
                    <a:pt x="1250644" y="220548"/>
                  </a:lnTo>
                  <a:lnTo>
                    <a:pt x="1221211" y="183287"/>
                  </a:lnTo>
                  <a:lnTo>
                    <a:pt x="1191488" y="146434"/>
                  </a:lnTo>
                  <a:lnTo>
                    <a:pt x="1165035" y="115804"/>
                  </a:lnTo>
                  <a:lnTo>
                    <a:pt x="1120940" y="78220"/>
                  </a:lnTo>
                  <a:lnTo>
                    <a:pt x="1083255" y="48299"/>
                  </a:lnTo>
                  <a:lnTo>
                    <a:pt x="1041277" y="24467"/>
                  </a:lnTo>
                  <a:lnTo>
                    <a:pt x="1002355" y="7963"/>
                  </a:lnTo>
                  <a:lnTo>
                    <a:pt x="967676" y="0"/>
                  </a:lnTo>
                  <a:lnTo>
                    <a:pt x="937104" y="1008"/>
                  </a:lnTo>
                  <a:lnTo>
                    <a:pt x="897209" y="12995"/>
                  </a:lnTo>
                  <a:lnTo>
                    <a:pt x="873230" y="22608"/>
                  </a:lnTo>
                  <a:lnTo>
                    <a:pt x="828355" y="601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2">
              <a:extLst>
                <a:ext uri="{FF2B5EF4-FFF2-40B4-BE49-F238E27FC236}">
                  <a16:creationId xmlns:a16="http://schemas.microsoft.com/office/drawing/2014/main" id="{BA831DEF-43A6-437C-B6C2-6A8A6194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836" y="4518531"/>
              <a:ext cx="509847" cy="26681"/>
            </a:xfrm>
            <a:custGeom>
              <a:avLst/>
              <a:gdLst/>
              <a:ahLst/>
              <a:cxnLst/>
              <a:rect l="0" t="0" r="0" b="0"/>
              <a:pathLst>
                <a:path w="509847" h="26681">
                  <a:moveTo>
                    <a:pt x="8930" y="26680"/>
                  </a:moveTo>
                  <a:lnTo>
                    <a:pt x="8930" y="26680"/>
                  </a:lnTo>
                  <a:lnTo>
                    <a:pt x="8930" y="21939"/>
                  </a:lnTo>
                  <a:lnTo>
                    <a:pt x="7937" y="20543"/>
                  </a:lnTo>
                  <a:lnTo>
                    <a:pt x="6284" y="19612"/>
                  </a:lnTo>
                  <a:lnTo>
                    <a:pt x="3" y="17751"/>
                  </a:lnTo>
                  <a:lnTo>
                    <a:pt x="0" y="17750"/>
                  </a:lnTo>
                  <a:lnTo>
                    <a:pt x="4740" y="17750"/>
                  </a:lnTo>
                  <a:lnTo>
                    <a:pt x="6136" y="16758"/>
                  </a:lnTo>
                  <a:lnTo>
                    <a:pt x="7067" y="15104"/>
                  </a:lnTo>
                  <a:lnTo>
                    <a:pt x="7688" y="13009"/>
                  </a:lnTo>
                  <a:lnTo>
                    <a:pt x="10087" y="11613"/>
                  </a:lnTo>
                  <a:lnTo>
                    <a:pt x="33679" y="9188"/>
                  </a:lnTo>
                  <a:lnTo>
                    <a:pt x="77636" y="8869"/>
                  </a:lnTo>
                  <a:lnTo>
                    <a:pt x="120569" y="8835"/>
                  </a:lnTo>
                  <a:lnTo>
                    <a:pt x="151812" y="8827"/>
                  </a:lnTo>
                  <a:lnTo>
                    <a:pt x="190723" y="8822"/>
                  </a:lnTo>
                  <a:lnTo>
                    <a:pt x="223529" y="8821"/>
                  </a:lnTo>
                  <a:lnTo>
                    <a:pt x="260810" y="8820"/>
                  </a:lnTo>
                  <a:lnTo>
                    <a:pt x="303276" y="8820"/>
                  </a:lnTo>
                  <a:lnTo>
                    <a:pt x="340221" y="8820"/>
                  </a:lnTo>
                  <a:lnTo>
                    <a:pt x="384704" y="8820"/>
                  </a:lnTo>
                  <a:lnTo>
                    <a:pt x="422852" y="7828"/>
                  </a:lnTo>
                  <a:lnTo>
                    <a:pt x="467135" y="1753"/>
                  </a:lnTo>
                  <a:lnTo>
                    <a:pt x="509846" y="0"/>
                  </a:lnTo>
                  <a:lnTo>
                    <a:pt x="509561" y="956"/>
                  </a:lnTo>
                  <a:lnTo>
                    <a:pt x="491133" y="88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3">
            <a:extLst>
              <a:ext uri="{FF2B5EF4-FFF2-40B4-BE49-F238E27FC236}">
                <a16:creationId xmlns:a16="http://schemas.microsoft.com/office/drawing/2014/main" id="{9E9B7FA1-7338-4CA1-BCB6-483CC4ED3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3056" y="3036108"/>
            <a:ext cx="294312" cy="651854"/>
          </a:xfrm>
          <a:custGeom>
            <a:avLst/>
            <a:gdLst/>
            <a:ahLst/>
            <a:cxnLst/>
            <a:rect l="0" t="0" r="0" b="0"/>
            <a:pathLst>
              <a:path w="294312" h="651854">
                <a:moveTo>
                  <a:pt x="8561" y="651853"/>
                </a:moveTo>
                <a:lnTo>
                  <a:pt x="8561" y="651853"/>
                </a:lnTo>
                <a:lnTo>
                  <a:pt x="0" y="651853"/>
                </a:lnTo>
                <a:lnTo>
                  <a:pt x="8203" y="651853"/>
                </a:lnTo>
                <a:lnTo>
                  <a:pt x="8530" y="644165"/>
                </a:lnTo>
                <a:lnTo>
                  <a:pt x="9532" y="643751"/>
                </a:lnTo>
                <a:lnTo>
                  <a:pt x="13293" y="643291"/>
                </a:lnTo>
                <a:lnTo>
                  <a:pt x="14692" y="642176"/>
                </a:lnTo>
                <a:lnTo>
                  <a:pt x="21863" y="630526"/>
                </a:lnTo>
                <a:lnTo>
                  <a:pt x="31657" y="619013"/>
                </a:lnTo>
                <a:lnTo>
                  <a:pt x="41163" y="593122"/>
                </a:lnTo>
                <a:lnTo>
                  <a:pt x="43870" y="552947"/>
                </a:lnTo>
                <a:lnTo>
                  <a:pt x="48648" y="508888"/>
                </a:lnTo>
                <a:lnTo>
                  <a:pt x="45143" y="468501"/>
                </a:lnTo>
                <a:lnTo>
                  <a:pt x="44536" y="429295"/>
                </a:lnTo>
                <a:lnTo>
                  <a:pt x="50467" y="391006"/>
                </a:lnTo>
                <a:lnTo>
                  <a:pt x="51405" y="361685"/>
                </a:lnTo>
                <a:lnTo>
                  <a:pt x="45414" y="323494"/>
                </a:lnTo>
                <a:lnTo>
                  <a:pt x="44504" y="280002"/>
                </a:lnTo>
                <a:lnTo>
                  <a:pt x="46970" y="241718"/>
                </a:lnTo>
                <a:lnTo>
                  <a:pt x="52845" y="198734"/>
                </a:lnTo>
                <a:lnTo>
                  <a:pt x="53188" y="156730"/>
                </a:lnTo>
                <a:lnTo>
                  <a:pt x="53200" y="149686"/>
                </a:lnTo>
                <a:lnTo>
                  <a:pt x="55851" y="143248"/>
                </a:lnTo>
                <a:lnTo>
                  <a:pt x="59344" y="137080"/>
                </a:lnTo>
                <a:lnTo>
                  <a:pt x="61894" y="125200"/>
                </a:lnTo>
                <a:lnTo>
                  <a:pt x="62136" y="103765"/>
                </a:lnTo>
                <a:lnTo>
                  <a:pt x="63130" y="101914"/>
                </a:lnTo>
                <a:lnTo>
                  <a:pt x="64784" y="100680"/>
                </a:lnTo>
                <a:lnTo>
                  <a:pt x="66879" y="99857"/>
                </a:lnTo>
                <a:lnTo>
                  <a:pt x="74568" y="89218"/>
                </a:lnTo>
                <a:lnTo>
                  <a:pt x="96691" y="48585"/>
                </a:lnTo>
                <a:lnTo>
                  <a:pt x="112915" y="24983"/>
                </a:lnTo>
                <a:lnTo>
                  <a:pt x="135205" y="6487"/>
                </a:lnTo>
                <a:lnTo>
                  <a:pt x="144553" y="2875"/>
                </a:lnTo>
                <a:lnTo>
                  <a:pt x="188771" y="36"/>
                </a:lnTo>
                <a:lnTo>
                  <a:pt x="198658" y="0"/>
                </a:lnTo>
                <a:lnTo>
                  <a:pt x="204835" y="2638"/>
                </a:lnTo>
                <a:lnTo>
                  <a:pt x="243709" y="38694"/>
                </a:lnTo>
                <a:lnTo>
                  <a:pt x="252639" y="52355"/>
                </a:lnTo>
                <a:lnTo>
                  <a:pt x="265428" y="93859"/>
                </a:lnTo>
                <a:lnTo>
                  <a:pt x="269548" y="114782"/>
                </a:lnTo>
                <a:lnTo>
                  <a:pt x="273383" y="129389"/>
                </a:lnTo>
                <a:lnTo>
                  <a:pt x="274550" y="158933"/>
                </a:lnTo>
                <a:lnTo>
                  <a:pt x="269204" y="198732"/>
                </a:lnTo>
                <a:lnTo>
                  <a:pt x="267854" y="239776"/>
                </a:lnTo>
                <a:lnTo>
                  <a:pt x="266596" y="268426"/>
                </a:lnTo>
                <a:lnTo>
                  <a:pt x="259843" y="288000"/>
                </a:lnTo>
                <a:lnTo>
                  <a:pt x="257674" y="330874"/>
                </a:lnTo>
                <a:lnTo>
                  <a:pt x="250914" y="367540"/>
                </a:lnTo>
                <a:lnTo>
                  <a:pt x="249773" y="410326"/>
                </a:lnTo>
                <a:lnTo>
                  <a:pt x="247066" y="418169"/>
                </a:lnTo>
                <a:lnTo>
                  <a:pt x="243548" y="424962"/>
                </a:lnTo>
                <a:lnTo>
                  <a:pt x="241104" y="440428"/>
                </a:lnTo>
                <a:lnTo>
                  <a:pt x="240738" y="480248"/>
                </a:lnTo>
                <a:lnTo>
                  <a:pt x="240733" y="524693"/>
                </a:lnTo>
                <a:lnTo>
                  <a:pt x="240733" y="564594"/>
                </a:lnTo>
                <a:lnTo>
                  <a:pt x="240733" y="569868"/>
                </a:lnTo>
                <a:lnTo>
                  <a:pt x="241725" y="573384"/>
                </a:lnTo>
                <a:lnTo>
                  <a:pt x="243379" y="575727"/>
                </a:lnTo>
                <a:lnTo>
                  <a:pt x="245474" y="577290"/>
                </a:lnTo>
                <a:lnTo>
                  <a:pt x="246870" y="579324"/>
                </a:lnTo>
                <a:lnTo>
                  <a:pt x="248422" y="584230"/>
                </a:lnTo>
                <a:lnTo>
                  <a:pt x="250410" y="595463"/>
                </a:lnTo>
                <a:lnTo>
                  <a:pt x="256682" y="607237"/>
                </a:lnTo>
                <a:lnTo>
                  <a:pt x="257319" y="610203"/>
                </a:lnTo>
                <a:lnTo>
                  <a:pt x="262955" y="619117"/>
                </a:lnTo>
                <a:lnTo>
                  <a:pt x="268138" y="622421"/>
                </a:lnTo>
                <a:lnTo>
                  <a:pt x="270910" y="623302"/>
                </a:lnTo>
                <a:lnTo>
                  <a:pt x="272757" y="624881"/>
                </a:lnTo>
                <a:lnTo>
                  <a:pt x="274810" y="629282"/>
                </a:lnTo>
                <a:lnTo>
                  <a:pt x="276349" y="630852"/>
                </a:lnTo>
                <a:lnTo>
                  <a:pt x="285260" y="633957"/>
                </a:lnTo>
                <a:lnTo>
                  <a:pt x="294311" y="6250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SMARTInkShape-Group10">
            <a:extLst>
              <a:ext uri="{FF2B5EF4-FFF2-40B4-BE49-F238E27FC236}">
                <a16:creationId xmlns:a16="http://schemas.microsoft.com/office/drawing/2014/main" id="{F7A26E25-13F5-40DE-A907-7F7AF9656D83}"/>
              </a:ext>
            </a:extLst>
          </p:cNvPr>
          <p:cNvGrpSpPr/>
          <p:nvPr/>
        </p:nvGrpSpPr>
        <p:grpSpPr>
          <a:xfrm>
            <a:off x="2452688" y="3670105"/>
            <a:ext cx="1741290" cy="1378628"/>
            <a:chOff x="2452688" y="3670105"/>
            <a:chExt cx="1741290" cy="1378628"/>
          </a:xfrm>
        </p:grpSpPr>
        <p:sp>
          <p:nvSpPr>
            <p:cNvPr id="40" name="SMARTInkShape-14">
              <a:extLst>
                <a:ext uri="{FF2B5EF4-FFF2-40B4-BE49-F238E27FC236}">
                  <a16:creationId xmlns:a16="http://schemas.microsoft.com/office/drawing/2014/main" id="{2F485346-F4BD-4990-9D32-FADF966D3E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52688" y="3696890"/>
              <a:ext cx="749651" cy="1176441"/>
            </a:xfrm>
            <a:custGeom>
              <a:avLst/>
              <a:gdLst/>
              <a:ahLst/>
              <a:cxnLst/>
              <a:rect l="0" t="0" r="0" b="0"/>
              <a:pathLst>
                <a:path w="749651" h="1176441">
                  <a:moveTo>
                    <a:pt x="0" y="0"/>
                  </a:moveTo>
                  <a:lnTo>
                    <a:pt x="0" y="0"/>
                  </a:lnTo>
                  <a:lnTo>
                    <a:pt x="7688" y="0"/>
                  </a:lnTo>
                  <a:lnTo>
                    <a:pt x="335" y="0"/>
                  </a:lnTo>
                  <a:lnTo>
                    <a:pt x="8823" y="0"/>
                  </a:lnTo>
                  <a:lnTo>
                    <a:pt x="8897" y="4741"/>
                  </a:lnTo>
                  <a:lnTo>
                    <a:pt x="9900" y="6137"/>
                  </a:lnTo>
                  <a:lnTo>
                    <a:pt x="17695" y="8881"/>
                  </a:lnTo>
                  <a:lnTo>
                    <a:pt x="17750" y="8898"/>
                  </a:lnTo>
                  <a:lnTo>
                    <a:pt x="26786" y="17857"/>
                  </a:lnTo>
                  <a:lnTo>
                    <a:pt x="34477" y="17860"/>
                  </a:lnTo>
                  <a:lnTo>
                    <a:pt x="34891" y="18852"/>
                  </a:lnTo>
                  <a:lnTo>
                    <a:pt x="35718" y="26789"/>
                  </a:lnTo>
                  <a:lnTo>
                    <a:pt x="57918" y="48989"/>
                  </a:lnTo>
                  <a:lnTo>
                    <a:pt x="60468" y="54185"/>
                  </a:lnTo>
                  <a:lnTo>
                    <a:pt x="61148" y="56960"/>
                  </a:lnTo>
                  <a:lnTo>
                    <a:pt x="66845" y="65604"/>
                  </a:lnTo>
                  <a:lnTo>
                    <a:pt x="87614" y="83029"/>
                  </a:lnTo>
                  <a:lnTo>
                    <a:pt x="119033" y="123694"/>
                  </a:lnTo>
                  <a:lnTo>
                    <a:pt x="153539" y="167099"/>
                  </a:lnTo>
                  <a:lnTo>
                    <a:pt x="185612" y="211683"/>
                  </a:lnTo>
                  <a:lnTo>
                    <a:pt x="219363" y="253254"/>
                  </a:lnTo>
                  <a:lnTo>
                    <a:pt x="243694" y="294694"/>
                  </a:lnTo>
                  <a:lnTo>
                    <a:pt x="254437" y="309898"/>
                  </a:lnTo>
                  <a:lnTo>
                    <a:pt x="255945" y="313755"/>
                  </a:lnTo>
                  <a:lnTo>
                    <a:pt x="262912" y="320686"/>
                  </a:lnTo>
                  <a:lnTo>
                    <a:pt x="271630" y="328066"/>
                  </a:lnTo>
                  <a:lnTo>
                    <a:pt x="308677" y="371981"/>
                  </a:lnTo>
                  <a:lnTo>
                    <a:pt x="337281" y="411350"/>
                  </a:lnTo>
                  <a:lnTo>
                    <a:pt x="337963" y="414132"/>
                  </a:lnTo>
                  <a:lnTo>
                    <a:pt x="339410" y="415986"/>
                  </a:lnTo>
                  <a:lnTo>
                    <a:pt x="343664" y="418047"/>
                  </a:lnTo>
                  <a:lnTo>
                    <a:pt x="345195" y="419589"/>
                  </a:lnTo>
                  <a:lnTo>
                    <a:pt x="356110" y="440968"/>
                  </a:lnTo>
                  <a:lnTo>
                    <a:pt x="390545" y="473909"/>
                  </a:lnTo>
                  <a:lnTo>
                    <a:pt x="408470" y="502131"/>
                  </a:lnTo>
                  <a:lnTo>
                    <a:pt x="426701" y="519800"/>
                  </a:lnTo>
                  <a:lnTo>
                    <a:pt x="463097" y="561236"/>
                  </a:lnTo>
                  <a:lnTo>
                    <a:pt x="493999" y="605526"/>
                  </a:lnTo>
                  <a:lnTo>
                    <a:pt x="500013" y="611428"/>
                  </a:lnTo>
                  <a:lnTo>
                    <a:pt x="507218" y="615216"/>
                  </a:lnTo>
                  <a:lnTo>
                    <a:pt x="529936" y="658106"/>
                  </a:lnTo>
                  <a:lnTo>
                    <a:pt x="553459" y="702126"/>
                  </a:lnTo>
                  <a:lnTo>
                    <a:pt x="559429" y="711297"/>
                  </a:lnTo>
                  <a:lnTo>
                    <a:pt x="570136" y="738155"/>
                  </a:lnTo>
                  <a:lnTo>
                    <a:pt x="577367" y="747699"/>
                  </a:lnTo>
                  <a:lnTo>
                    <a:pt x="579522" y="756219"/>
                  </a:lnTo>
                  <a:lnTo>
                    <a:pt x="580026" y="762077"/>
                  </a:lnTo>
                  <a:lnTo>
                    <a:pt x="582896" y="767987"/>
                  </a:lnTo>
                  <a:lnTo>
                    <a:pt x="586487" y="773922"/>
                  </a:lnTo>
                  <a:lnTo>
                    <a:pt x="588791" y="785816"/>
                  </a:lnTo>
                  <a:lnTo>
                    <a:pt x="589247" y="797720"/>
                  </a:lnTo>
                  <a:lnTo>
                    <a:pt x="591955" y="803673"/>
                  </a:lnTo>
                  <a:lnTo>
                    <a:pt x="597037" y="810838"/>
                  </a:lnTo>
                  <a:lnTo>
                    <a:pt x="598041" y="819383"/>
                  </a:lnTo>
                  <a:lnTo>
                    <a:pt x="598279" y="834711"/>
                  </a:lnTo>
                  <a:lnTo>
                    <a:pt x="600930" y="839957"/>
                  </a:lnTo>
                  <a:lnTo>
                    <a:pt x="605976" y="846669"/>
                  </a:lnTo>
                  <a:lnTo>
                    <a:pt x="616291" y="888431"/>
                  </a:lnTo>
                  <a:lnTo>
                    <a:pt x="631305" y="931866"/>
                  </a:lnTo>
                  <a:lnTo>
                    <a:pt x="640042" y="953442"/>
                  </a:lnTo>
                  <a:lnTo>
                    <a:pt x="651883" y="970178"/>
                  </a:lnTo>
                  <a:lnTo>
                    <a:pt x="666752" y="1009815"/>
                  </a:lnTo>
                  <a:lnTo>
                    <a:pt x="681633" y="1049063"/>
                  </a:lnTo>
                  <a:lnTo>
                    <a:pt x="693869" y="1070560"/>
                  </a:lnTo>
                  <a:lnTo>
                    <a:pt x="697324" y="1079054"/>
                  </a:lnTo>
                  <a:lnTo>
                    <a:pt x="718333" y="1123175"/>
                  </a:lnTo>
                  <a:lnTo>
                    <a:pt x="736785" y="1152063"/>
                  </a:lnTo>
                  <a:lnTo>
                    <a:pt x="740210" y="1162903"/>
                  </a:lnTo>
                  <a:lnTo>
                    <a:pt x="748596" y="1176440"/>
                  </a:lnTo>
                  <a:lnTo>
                    <a:pt x="749095" y="1176208"/>
                  </a:lnTo>
                  <a:lnTo>
                    <a:pt x="749650" y="1173303"/>
                  </a:lnTo>
                  <a:lnTo>
                    <a:pt x="732234" y="11072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15">
              <a:extLst>
                <a:ext uri="{FF2B5EF4-FFF2-40B4-BE49-F238E27FC236}">
                  <a16:creationId xmlns:a16="http://schemas.microsoft.com/office/drawing/2014/main" id="{FA4517E2-20EC-42B1-BB1A-9F8ABBAF3A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84906" y="3670105"/>
              <a:ext cx="1509072" cy="1187646"/>
            </a:xfrm>
            <a:custGeom>
              <a:avLst/>
              <a:gdLst/>
              <a:ahLst/>
              <a:cxnLst/>
              <a:rect l="0" t="0" r="0" b="0"/>
              <a:pathLst>
                <a:path w="1509072" h="1187646">
                  <a:moveTo>
                    <a:pt x="98180" y="89293"/>
                  </a:moveTo>
                  <a:lnTo>
                    <a:pt x="98180" y="89293"/>
                  </a:lnTo>
                  <a:lnTo>
                    <a:pt x="98180" y="84553"/>
                  </a:lnTo>
                  <a:lnTo>
                    <a:pt x="81399" y="64134"/>
                  </a:lnTo>
                  <a:lnTo>
                    <a:pt x="52842" y="37720"/>
                  </a:lnTo>
                  <a:lnTo>
                    <a:pt x="38114" y="30025"/>
                  </a:lnTo>
                  <a:lnTo>
                    <a:pt x="34323" y="28946"/>
                  </a:lnTo>
                  <a:lnTo>
                    <a:pt x="27466" y="22454"/>
                  </a:lnTo>
                  <a:lnTo>
                    <a:pt x="21111" y="14938"/>
                  </a:lnTo>
                  <a:lnTo>
                    <a:pt x="0" y="35"/>
                  </a:lnTo>
                  <a:lnTo>
                    <a:pt x="12387" y="0"/>
                  </a:lnTo>
                  <a:lnTo>
                    <a:pt x="18047" y="2644"/>
                  </a:lnTo>
                  <a:lnTo>
                    <a:pt x="56866" y="30049"/>
                  </a:lnTo>
                  <a:lnTo>
                    <a:pt x="98201" y="63131"/>
                  </a:lnTo>
                  <a:lnTo>
                    <a:pt x="135077" y="99481"/>
                  </a:lnTo>
                  <a:lnTo>
                    <a:pt x="179694" y="144023"/>
                  </a:lnTo>
                  <a:lnTo>
                    <a:pt x="220738" y="178926"/>
                  </a:lnTo>
                  <a:lnTo>
                    <a:pt x="259963" y="215725"/>
                  </a:lnTo>
                  <a:lnTo>
                    <a:pt x="299279" y="252076"/>
                  </a:lnTo>
                  <a:lnTo>
                    <a:pt x="340518" y="287817"/>
                  </a:lnTo>
                  <a:lnTo>
                    <a:pt x="383828" y="330342"/>
                  </a:lnTo>
                  <a:lnTo>
                    <a:pt x="421944" y="358937"/>
                  </a:lnTo>
                  <a:lnTo>
                    <a:pt x="462639" y="392350"/>
                  </a:lnTo>
                  <a:lnTo>
                    <a:pt x="506938" y="428573"/>
                  </a:lnTo>
                  <a:lnTo>
                    <a:pt x="551556" y="464336"/>
                  </a:lnTo>
                  <a:lnTo>
                    <a:pt x="590220" y="494106"/>
                  </a:lnTo>
                  <a:lnTo>
                    <a:pt x="629340" y="523871"/>
                  </a:lnTo>
                  <a:lnTo>
                    <a:pt x="667601" y="546570"/>
                  </a:lnTo>
                  <a:lnTo>
                    <a:pt x="689569" y="560472"/>
                  </a:lnTo>
                  <a:lnTo>
                    <a:pt x="712284" y="573522"/>
                  </a:lnTo>
                  <a:lnTo>
                    <a:pt x="752514" y="600325"/>
                  </a:lnTo>
                  <a:lnTo>
                    <a:pt x="790993" y="627241"/>
                  </a:lnTo>
                  <a:lnTo>
                    <a:pt x="828691" y="653100"/>
                  </a:lnTo>
                  <a:lnTo>
                    <a:pt x="867278" y="676819"/>
                  </a:lnTo>
                  <a:lnTo>
                    <a:pt x="903864" y="705592"/>
                  </a:lnTo>
                  <a:lnTo>
                    <a:pt x="945893" y="734106"/>
                  </a:lnTo>
                  <a:lnTo>
                    <a:pt x="984811" y="761046"/>
                  </a:lnTo>
                  <a:lnTo>
                    <a:pt x="1022064" y="790044"/>
                  </a:lnTo>
                  <a:lnTo>
                    <a:pt x="1066635" y="822364"/>
                  </a:lnTo>
                  <a:lnTo>
                    <a:pt x="1110010" y="853020"/>
                  </a:lnTo>
                  <a:lnTo>
                    <a:pt x="1149431" y="881287"/>
                  </a:lnTo>
                  <a:lnTo>
                    <a:pt x="1193563" y="917922"/>
                  </a:lnTo>
                  <a:lnTo>
                    <a:pt x="1237188" y="954423"/>
                  </a:lnTo>
                  <a:lnTo>
                    <a:pt x="1274927" y="980127"/>
                  </a:lnTo>
                  <a:lnTo>
                    <a:pt x="1314927" y="1007390"/>
                  </a:lnTo>
                  <a:lnTo>
                    <a:pt x="1358064" y="1030627"/>
                  </a:lnTo>
                  <a:lnTo>
                    <a:pt x="1389721" y="1052192"/>
                  </a:lnTo>
                  <a:lnTo>
                    <a:pt x="1430554" y="1091337"/>
                  </a:lnTo>
                  <a:lnTo>
                    <a:pt x="1462795" y="1131202"/>
                  </a:lnTo>
                  <a:lnTo>
                    <a:pt x="1493110" y="1171777"/>
                  </a:lnTo>
                  <a:lnTo>
                    <a:pt x="1499050" y="1182502"/>
                  </a:lnTo>
                  <a:lnTo>
                    <a:pt x="1509071" y="11876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16">
              <a:extLst>
                <a:ext uri="{FF2B5EF4-FFF2-40B4-BE49-F238E27FC236}">
                  <a16:creationId xmlns:a16="http://schemas.microsoft.com/office/drawing/2014/main" id="{B9BD4279-EB44-4350-9BEB-DFF42D95BB1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84392" y="4625992"/>
              <a:ext cx="177167" cy="422741"/>
            </a:xfrm>
            <a:custGeom>
              <a:avLst/>
              <a:gdLst/>
              <a:ahLst/>
              <a:cxnLst/>
              <a:rect l="0" t="0" r="0" b="0"/>
              <a:pathLst>
                <a:path w="177167" h="422741">
                  <a:moveTo>
                    <a:pt x="25546" y="392492"/>
                  </a:moveTo>
                  <a:lnTo>
                    <a:pt x="25546" y="392492"/>
                  </a:lnTo>
                  <a:lnTo>
                    <a:pt x="25546" y="350510"/>
                  </a:lnTo>
                  <a:lnTo>
                    <a:pt x="25546" y="318225"/>
                  </a:lnTo>
                  <a:lnTo>
                    <a:pt x="22900" y="312190"/>
                  </a:lnTo>
                  <a:lnTo>
                    <a:pt x="19409" y="306201"/>
                  </a:lnTo>
                  <a:lnTo>
                    <a:pt x="17167" y="294272"/>
                  </a:lnTo>
                  <a:lnTo>
                    <a:pt x="10501" y="251050"/>
                  </a:lnTo>
                  <a:lnTo>
                    <a:pt x="6941" y="211309"/>
                  </a:lnTo>
                  <a:lnTo>
                    <a:pt x="30" y="171726"/>
                  </a:lnTo>
                  <a:lnTo>
                    <a:pt x="0" y="146295"/>
                  </a:lnTo>
                  <a:lnTo>
                    <a:pt x="11218" y="106071"/>
                  </a:lnTo>
                  <a:lnTo>
                    <a:pt x="25618" y="69073"/>
                  </a:lnTo>
                  <a:lnTo>
                    <a:pt x="36344" y="36702"/>
                  </a:lnTo>
                  <a:lnTo>
                    <a:pt x="46750" y="23675"/>
                  </a:lnTo>
                  <a:lnTo>
                    <a:pt x="60161" y="14551"/>
                  </a:lnTo>
                  <a:lnTo>
                    <a:pt x="90924" y="984"/>
                  </a:lnTo>
                  <a:lnTo>
                    <a:pt x="99929" y="0"/>
                  </a:lnTo>
                  <a:lnTo>
                    <a:pt x="113620" y="4449"/>
                  </a:lnTo>
                  <a:lnTo>
                    <a:pt x="117005" y="6797"/>
                  </a:lnTo>
                  <a:lnTo>
                    <a:pt x="132362" y="30068"/>
                  </a:lnTo>
                  <a:lnTo>
                    <a:pt x="146930" y="67968"/>
                  </a:lnTo>
                  <a:lnTo>
                    <a:pt x="162381" y="107712"/>
                  </a:lnTo>
                  <a:lnTo>
                    <a:pt x="168220" y="148790"/>
                  </a:lnTo>
                  <a:lnTo>
                    <a:pt x="175253" y="191887"/>
                  </a:lnTo>
                  <a:lnTo>
                    <a:pt x="176729" y="233173"/>
                  </a:lnTo>
                  <a:lnTo>
                    <a:pt x="177166" y="271534"/>
                  </a:lnTo>
                  <a:lnTo>
                    <a:pt x="172573" y="315903"/>
                  </a:lnTo>
                  <a:lnTo>
                    <a:pt x="168248" y="350611"/>
                  </a:lnTo>
                  <a:lnTo>
                    <a:pt x="161515" y="388334"/>
                  </a:lnTo>
                  <a:lnTo>
                    <a:pt x="159398" y="401558"/>
                  </a:lnTo>
                  <a:lnTo>
                    <a:pt x="151921" y="421492"/>
                  </a:lnTo>
                  <a:lnTo>
                    <a:pt x="150475" y="422740"/>
                  </a:lnTo>
                  <a:lnTo>
                    <a:pt x="148519" y="422579"/>
                  </a:lnTo>
                  <a:lnTo>
                    <a:pt x="143701" y="419755"/>
                  </a:lnTo>
                  <a:lnTo>
                    <a:pt x="138252" y="415192"/>
                  </a:lnTo>
                  <a:lnTo>
                    <a:pt x="135169" y="404566"/>
                  </a:lnTo>
                  <a:lnTo>
                    <a:pt x="133432" y="373911"/>
                  </a:lnTo>
                  <a:lnTo>
                    <a:pt x="132918" y="332416"/>
                  </a:lnTo>
                  <a:lnTo>
                    <a:pt x="133790" y="304276"/>
                  </a:lnTo>
                  <a:lnTo>
                    <a:pt x="137485" y="268619"/>
                  </a:lnTo>
                  <a:lnTo>
                    <a:pt x="141631" y="231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F8C9AA-EC74-4055-0A8B-DBD5A91FCD2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Bit Error Rate (BER)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2" name="SMARTInkShape-17">
            <a:extLst>
              <a:ext uri="{FF2B5EF4-FFF2-40B4-BE49-F238E27FC236}">
                <a16:creationId xmlns:a16="http://schemas.microsoft.com/office/drawing/2014/main" id="{5B178EE7-24CC-4C1B-917C-4290499E0F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1695" y="5339953"/>
            <a:ext cx="1080494" cy="26790"/>
          </a:xfrm>
          <a:custGeom>
            <a:avLst/>
            <a:gdLst/>
            <a:ahLst/>
            <a:cxnLst/>
            <a:rect l="0" t="0" r="0" b="0"/>
            <a:pathLst>
              <a:path w="1080494" h="26790">
                <a:moveTo>
                  <a:pt x="0" y="17860"/>
                </a:moveTo>
                <a:lnTo>
                  <a:pt x="0" y="17860"/>
                </a:lnTo>
                <a:lnTo>
                  <a:pt x="4741" y="17860"/>
                </a:lnTo>
                <a:lnTo>
                  <a:pt x="9714" y="15214"/>
                </a:lnTo>
                <a:lnTo>
                  <a:pt x="16250" y="10171"/>
                </a:lnTo>
                <a:lnTo>
                  <a:pt x="24671" y="8183"/>
                </a:lnTo>
                <a:lnTo>
                  <a:pt x="32997" y="2865"/>
                </a:lnTo>
                <a:lnTo>
                  <a:pt x="44698" y="566"/>
                </a:lnTo>
                <a:lnTo>
                  <a:pt x="84593" y="1"/>
                </a:lnTo>
                <a:lnTo>
                  <a:pt x="125090" y="0"/>
                </a:lnTo>
                <a:lnTo>
                  <a:pt x="161919" y="0"/>
                </a:lnTo>
                <a:lnTo>
                  <a:pt x="186883" y="992"/>
                </a:lnTo>
                <a:lnTo>
                  <a:pt x="229270" y="7688"/>
                </a:lnTo>
                <a:lnTo>
                  <a:pt x="268309" y="14821"/>
                </a:lnTo>
                <a:lnTo>
                  <a:pt x="310564" y="19905"/>
                </a:lnTo>
                <a:lnTo>
                  <a:pt x="352775" y="25882"/>
                </a:lnTo>
                <a:lnTo>
                  <a:pt x="393320" y="26609"/>
                </a:lnTo>
                <a:lnTo>
                  <a:pt x="434999" y="26766"/>
                </a:lnTo>
                <a:lnTo>
                  <a:pt x="479049" y="26786"/>
                </a:lnTo>
                <a:lnTo>
                  <a:pt x="522015" y="26789"/>
                </a:lnTo>
                <a:lnTo>
                  <a:pt x="563733" y="26789"/>
                </a:lnTo>
                <a:lnTo>
                  <a:pt x="607111" y="26789"/>
                </a:lnTo>
                <a:lnTo>
                  <a:pt x="645574" y="26789"/>
                </a:lnTo>
                <a:lnTo>
                  <a:pt x="687034" y="26789"/>
                </a:lnTo>
                <a:lnTo>
                  <a:pt x="730324" y="26789"/>
                </a:lnTo>
                <a:lnTo>
                  <a:pt x="774021" y="26789"/>
                </a:lnTo>
                <a:lnTo>
                  <a:pt x="810456" y="26789"/>
                </a:lnTo>
                <a:lnTo>
                  <a:pt x="850321" y="26789"/>
                </a:lnTo>
                <a:lnTo>
                  <a:pt x="889579" y="26789"/>
                </a:lnTo>
                <a:lnTo>
                  <a:pt x="926438" y="26789"/>
                </a:lnTo>
                <a:lnTo>
                  <a:pt x="966387" y="26789"/>
                </a:lnTo>
                <a:lnTo>
                  <a:pt x="1009315" y="26789"/>
                </a:lnTo>
                <a:lnTo>
                  <a:pt x="1047601" y="26789"/>
                </a:lnTo>
                <a:lnTo>
                  <a:pt x="1080493" y="26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2297-0FD8-D15F-F459-BF29AC478C3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obstacles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signal </a:t>
            </a:r>
            <a:r>
              <a:rPr lang="en-US" sz="2800" dirty="0">
                <a:solidFill>
                  <a:srgbClr val="C00000"/>
                </a:solidFill>
              </a:rPr>
              <a:t>attenuation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0A75D-EF36-8029-A7EF-C167E26C4AC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A14-52B2-6D7C-0C3C-BCA023D8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en-GB" dirty="0"/>
              <a:t>: </a:t>
            </a:r>
            <a:r>
              <a:rPr lang="en-US" dirty="0"/>
              <a:t>FDMA and TDMA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9DF61-5F78-B4E8-EDEF-2306F5F0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5" name="Line 1027">
            <a:extLst>
              <a:ext uri="{FF2B5EF4-FFF2-40B4-BE49-F238E27FC236}">
                <a16:creationId xmlns:a16="http://schemas.microsoft.com/office/drawing/2014/main" id="{1238BFB4-33CF-A110-2E68-80A9D13757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0532" y="46863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28">
            <a:extLst>
              <a:ext uri="{FF2B5EF4-FFF2-40B4-BE49-F238E27FC236}">
                <a16:creationId xmlns:a16="http://schemas.microsoft.com/office/drawing/2014/main" id="{57E4ACFF-F839-A6D4-ABB2-0C49E48AE1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0532" y="2095594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Text Box 1029">
            <a:extLst>
              <a:ext uri="{FF2B5EF4-FFF2-40B4-BE49-F238E27FC236}">
                <a16:creationId xmlns:a16="http://schemas.microsoft.com/office/drawing/2014/main" id="{051ADC7F-161D-8525-ADEC-3EA1ECE53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4219669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18" name="Text Box 1030">
            <a:extLst>
              <a:ext uri="{FF2B5EF4-FFF2-40B4-BE49-F238E27FC236}">
                <a16:creationId xmlns:a16="http://schemas.microsoft.com/office/drawing/2014/main" id="{7DE8ECD7-7B88-7E10-8C6F-A89D76772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35433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19" name="Text Box 1031">
            <a:extLst>
              <a:ext uri="{FF2B5EF4-FFF2-40B4-BE49-F238E27FC236}">
                <a16:creationId xmlns:a16="http://schemas.microsoft.com/office/drawing/2014/main" id="{A69E43E2-C813-4817-C26C-83C52138F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532" y="2476594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0" name="Text Box 1032">
            <a:extLst>
              <a:ext uri="{FF2B5EF4-FFF2-40B4-BE49-F238E27FC236}">
                <a16:creationId xmlns:a16="http://schemas.microsoft.com/office/drawing/2014/main" id="{E499B85C-18E6-8175-DE8F-4A641D5B5C3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030632" y="2971894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 Box 1033">
            <a:extLst>
              <a:ext uri="{FF2B5EF4-FFF2-40B4-BE49-F238E27FC236}">
                <a16:creationId xmlns:a16="http://schemas.microsoft.com/office/drawing/2014/main" id="{60D959F5-AE1A-E62C-5199-FE10D65B2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532" y="44577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22" name="Text Box 1034">
            <a:extLst>
              <a:ext uri="{FF2B5EF4-FFF2-40B4-BE49-F238E27FC236}">
                <a16:creationId xmlns:a16="http://schemas.microsoft.com/office/drawing/2014/main" id="{1E6D0C88-05E1-8BF8-4B98-64E09F05B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906" y="159846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23" name="Text Box 1035">
            <a:extLst>
              <a:ext uri="{FF2B5EF4-FFF2-40B4-BE49-F238E27FC236}">
                <a16:creationId xmlns:a16="http://schemas.microsoft.com/office/drawing/2014/main" id="{CD97F269-7A80-2C12-A784-7354F2C9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98" y="5196188"/>
            <a:ext cx="56942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First generation (1G)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 Division Multiple Access (FDMA)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4" name="Line 1027">
            <a:extLst>
              <a:ext uri="{FF2B5EF4-FFF2-40B4-BE49-F238E27FC236}">
                <a16:creationId xmlns:a16="http://schemas.microsoft.com/office/drawing/2014/main" id="{DC2DA391-2BE7-3A3D-F3DE-F81587907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4710113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28">
            <a:extLst>
              <a:ext uri="{FF2B5EF4-FFF2-40B4-BE49-F238E27FC236}">
                <a16:creationId xmlns:a16="http://schemas.microsoft.com/office/drawing/2014/main" id="{CE75F0A4-47CA-B194-6257-66D44C25B6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2119313"/>
            <a:ext cx="0" cy="259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Text Box 1029">
            <a:extLst>
              <a:ext uri="{FF2B5EF4-FFF2-40B4-BE49-F238E27FC236}">
                <a16:creationId xmlns:a16="http://schemas.microsoft.com/office/drawing/2014/main" id="{6BBC5F43-3E60-E538-D45A-3721A5BBBE2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129463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1</a:t>
            </a:r>
          </a:p>
        </p:txBody>
      </p:sp>
      <p:sp>
        <p:nvSpPr>
          <p:cNvPr id="27" name="Text Box 1030">
            <a:extLst>
              <a:ext uri="{FF2B5EF4-FFF2-40B4-BE49-F238E27FC236}">
                <a16:creationId xmlns:a16="http://schemas.microsoft.com/office/drawing/2014/main" id="{6B44455A-7804-92D1-2902-8DF44E5FAAC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8057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2</a:t>
            </a:r>
          </a:p>
        </p:txBody>
      </p:sp>
      <p:sp>
        <p:nvSpPr>
          <p:cNvPr id="28" name="Text Box 1031">
            <a:extLst>
              <a:ext uri="{FF2B5EF4-FFF2-40B4-BE49-F238E27FC236}">
                <a16:creationId xmlns:a16="http://schemas.microsoft.com/office/drawing/2014/main" id="{68237D97-39D8-818B-3DAC-02CF8E43898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872538" y="3448050"/>
            <a:ext cx="2057400" cy="466725"/>
          </a:xfrm>
          <a:prstGeom prst="rect">
            <a:avLst/>
          </a:prstGeom>
          <a:solidFill>
            <a:srgbClr val="00E4A8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 n</a:t>
            </a:r>
          </a:p>
        </p:txBody>
      </p:sp>
      <p:sp>
        <p:nvSpPr>
          <p:cNvPr id="29" name="Text Box 1032">
            <a:extLst>
              <a:ext uri="{FF2B5EF4-FFF2-40B4-BE49-F238E27FC236}">
                <a16:creationId xmlns:a16="http://schemas.microsoft.com/office/drawing/2014/main" id="{6F254EA7-C688-74B9-B2EB-0A48CB68C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429001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30" name="Text Box 1033">
            <a:extLst>
              <a:ext uri="{FF2B5EF4-FFF2-40B4-BE49-F238E27FC236}">
                <a16:creationId xmlns:a16="http://schemas.microsoft.com/office/drawing/2014/main" id="{30054904-3B22-72FD-D114-462F3C7E1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44815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31" name="Text Box 1034">
            <a:extLst>
              <a:ext uri="{FF2B5EF4-FFF2-40B4-BE49-F238E27FC236}">
                <a16:creationId xmlns:a16="http://schemas.microsoft.com/office/drawing/2014/main" id="{EA8ED0C0-34A9-F1B0-EA15-EA50A6866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62113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32" name="Text Box 1035">
            <a:extLst>
              <a:ext uri="{FF2B5EF4-FFF2-40B4-BE49-F238E27FC236}">
                <a16:creationId xmlns:a16="http://schemas.microsoft.com/office/drawing/2014/main" id="{5CDE7671-BB28-908E-C156-F132FE9DB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0" y="5196188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Most of second generation (2G) systems use </a:t>
            </a:r>
            <a:r>
              <a:rPr kumimoji="0" lang="en-GB" altLang="en-SE" sz="24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 Division Multiple Access (TDMA)</a:t>
            </a:r>
            <a:endParaRPr kumimoji="0" lang="en-US" altLang="en-SE" sz="24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08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BE9-0130-38DA-93D1-2AE43447FD0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7A711-FAA1-285F-91BA-6CB730CD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Division Multiple Access (CDMA)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44D12-E0D3-2FC6-5C65-D79E6547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Line 1027">
            <a:extLst>
              <a:ext uri="{FF2B5EF4-FFF2-40B4-BE49-F238E27FC236}">
                <a16:creationId xmlns:a16="http://schemas.microsoft.com/office/drawing/2014/main" id="{C32707EF-140B-1807-BBE4-5CCC67C4F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622694"/>
            <a:ext cx="29718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7" name="Line 1028">
            <a:extLst>
              <a:ext uri="{FF2B5EF4-FFF2-40B4-BE49-F238E27FC236}">
                <a16:creationId xmlns:a16="http://schemas.microsoft.com/office/drawing/2014/main" id="{8AB00CEB-AC34-F4EB-7EFD-4A90DDE4D4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2057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" name="Text Box 1029">
            <a:extLst>
              <a:ext uri="{FF2B5EF4-FFF2-40B4-BE49-F238E27FC236}">
                <a16:creationId xmlns:a16="http://schemas.microsoft.com/office/drawing/2014/main" id="{2EAEDD97-AEDD-1C9C-2287-44F53C1BDCC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77000" y="2632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1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466A8CD1-CB36-A894-133D-B4D223CAE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3940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Time</a:t>
            </a:r>
          </a:p>
        </p:txBody>
      </p:sp>
      <p:sp>
        <p:nvSpPr>
          <p:cNvPr id="10" name="Text Box 1031">
            <a:extLst>
              <a:ext uri="{FF2B5EF4-FFF2-40B4-BE49-F238E27FC236}">
                <a16:creationId xmlns:a16="http://schemas.microsoft.com/office/drawing/2014/main" id="{A842A02A-3C6B-4C1A-AD32-C01FCE3E9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1080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Frequency</a:t>
            </a:r>
          </a:p>
        </p:txBody>
      </p:sp>
      <p:sp>
        <p:nvSpPr>
          <p:cNvPr id="11" name="Text Box 1032">
            <a:extLst>
              <a:ext uri="{FF2B5EF4-FFF2-40B4-BE49-F238E27FC236}">
                <a16:creationId xmlns:a16="http://schemas.microsoft.com/office/drawing/2014/main" id="{ECBD5DC2-427D-D8B8-492B-96BAF5DE4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376" y="4918094"/>
            <a:ext cx="83694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Users share bandwidth by using code sequences that are orthogonal to each other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SE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Some 2G and most 3G systems use CDMA</a:t>
            </a:r>
          </a:p>
        </p:txBody>
      </p:sp>
      <p:sp>
        <p:nvSpPr>
          <p:cNvPr id="12" name="Line 1033">
            <a:extLst>
              <a:ext uri="{FF2B5EF4-FFF2-40B4-BE49-F238E27FC236}">
                <a16:creationId xmlns:a16="http://schemas.microsoft.com/office/drawing/2014/main" id="{B427CBB0-5B87-66F9-F3C7-8008240469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622694"/>
            <a:ext cx="2362200" cy="1143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" name="Line 1034">
            <a:extLst>
              <a:ext uri="{FF2B5EF4-FFF2-40B4-BE49-F238E27FC236}">
                <a16:creationId xmlns:a16="http://schemas.microsoft.com/office/drawing/2014/main" id="{EAFE95AE-2B92-0165-4B97-B88900130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1870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4" name="Line 1035">
            <a:extLst>
              <a:ext uri="{FF2B5EF4-FFF2-40B4-BE49-F238E27FC236}">
                <a16:creationId xmlns:a16="http://schemas.microsoft.com/office/drawing/2014/main" id="{7ABB16B3-749D-6B1E-2573-4C298D350C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5" name="Line 1036">
            <a:extLst>
              <a:ext uri="{FF2B5EF4-FFF2-40B4-BE49-F238E27FC236}">
                <a16:creationId xmlns:a16="http://schemas.microsoft.com/office/drawing/2014/main" id="{409CC8E6-1F85-F489-3384-3DFD2E976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1870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6" name="Line 1037">
            <a:extLst>
              <a:ext uri="{FF2B5EF4-FFF2-40B4-BE49-F238E27FC236}">
                <a16:creationId xmlns:a16="http://schemas.microsoft.com/office/drawing/2014/main" id="{CE0DDCAF-8BBE-9A54-04F1-9BE56B544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7" name="Line 1038">
            <a:extLst>
              <a:ext uri="{FF2B5EF4-FFF2-40B4-BE49-F238E27FC236}">
                <a16:creationId xmlns:a16="http://schemas.microsoft.com/office/drawing/2014/main" id="{F4A8A8CB-1CB9-EA1A-2D31-518E174BD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18700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8" name="Line 1039">
            <a:extLst>
              <a:ext uri="{FF2B5EF4-FFF2-40B4-BE49-F238E27FC236}">
                <a16:creationId xmlns:a16="http://schemas.microsoft.com/office/drawing/2014/main" id="{FFF532B9-DE42-7075-9701-C707F7F45B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622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9" name="Line 1040">
            <a:extLst>
              <a:ext uri="{FF2B5EF4-FFF2-40B4-BE49-F238E27FC236}">
                <a16:creationId xmlns:a16="http://schemas.microsoft.com/office/drawing/2014/main" id="{8C93CBB0-B42C-E3EE-3292-213116F22C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0" name="Text Box 1041">
            <a:extLst>
              <a:ext uri="{FF2B5EF4-FFF2-40B4-BE49-F238E27FC236}">
                <a16:creationId xmlns:a16="http://schemas.microsoft.com/office/drawing/2014/main" id="{7E3AE1B8-C0DB-FB31-8DDA-B3ADA666E632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019800" y="28606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2</a:t>
            </a:r>
          </a:p>
        </p:txBody>
      </p:sp>
      <p:sp>
        <p:nvSpPr>
          <p:cNvPr id="21" name="Line 1042">
            <a:extLst>
              <a:ext uri="{FF2B5EF4-FFF2-40B4-BE49-F238E27FC236}">
                <a16:creationId xmlns:a16="http://schemas.microsoft.com/office/drawing/2014/main" id="{B5C65C50-C992-88B3-6680-36FE35D5F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" name="Line 1043">
            <a:extLst>
              <a:ext uri="{FF2B5EF4-FFF2-40B4-BE49-F238E27FC236}">
                <a16:creationId xmlns:a16="http://schemas.microsoft.com/office/drawing/2014/main" id="{2A05E0C9-A630-67BA-BD12-F1BED6755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3" name="Line 1044">
            <a:extLst>
              <a:ext uri="{FF2B5EF4-FFF2-40B4-BE49-F238E27FC236}">
                <a16:creationId xmlns:a16="http://schemas.microsoft.com/office/drawing/2014/main" id="{A94D737B-48C1-07B8-340E-65AE107E17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20986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" name="Line 1045">
            <a:extLst>
              <a:ext uri="{FF2B5EF4-FFF2-40B4-BE49-F238E27FC236}">
                <a16:creationId xmlns:a16="http://schemas.microsoft.com/office/drawing/2014/main" id="{0FDF9DFF-50DE-3870-049D-21606531D0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" name="Line 1046">
            <a:extLst>
              <a:ext uri="{FF2B5EF4-FFF2-40B4-BE49-F238E27FC236}">
                <a16:creationId xmlns:a16="http://schemas.microsoft.com/office/drawing/2014/main" id="{0DB82876-7BE1-F8CA-4872-C333EF77E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" name="Line 1047">
            <a:extLst>
              <a:ext uri="{FF2B5EF4-FFF2-40B4-BE49-F238E27FC236}">
                <a16:creationId xmlns:a16="http://schemas.microsoft.com/office/drawing/2014/main" id="{44529E21-587D-5B68-81A5-A4B2B1223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8512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" name="Line 1048">
            <a:extLst>
              <a:ext uri="{FF2B5EF4-FFF2-40B4-BE49-F238E27FC236}">
                <a16:creationId xmlns:a16="http://schemas.microsoft.com/office/drawing/2014/main" id="{DB4B0D35-7600-A809-B51F-738901D26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" name="Line 1049">
            <a:extLst>
              <a:ext uri="{FF2B5EF4-FFF2-40B4-BE49-F238E27FC236}">
                <a16:creationId xmlns:a16="http://schemas.microsoft.com/office/drawing/2014/main" id="{3A233C9D-F5AD-C0D0-8BCA-4D5B9FD52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79894"/>
            <a:ext cx="533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" name="Line 1050">
            <a:extLst>
              <a:ext uri="{FF2B5EF4-FFF2-40B4-BE49-F238E27FC236}">
                <a16:creationId xmlns:a16="http://schemas.microsoft.com/office/drawing/2014/main" id="{6468B1A1-B649-FCF8-00DB-E88BF0DA7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0" name="Text Box 1051">
            <a:extLst>
              <a:ext uri="{FF2B5EF4-FFF2-40B4-BE49-F238E27FC236}">
                <a16:creationId xmlns:a16="http://schemas.microsoft.com/office/drawing/2014/main" id="{C3AB64A7-E4D5-B3C7-DDE3-6BB75FAC5A0F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5029200" y="3317894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User n</a:t>
            </a:r>
          </a:p>
        </p:txBody>
      </p:sp>
      <p:sp>
        <p:nvSpPr>
          <p:cNvPr id="31" name="Line 1052">
            <a:extLst>
              <a:ext uri="{FF2B5EF4-FFF2-40B4-BE49-F238E27FC236}">
                <a16:creationId xmlns:a16="http://schemas.microsoft.com/office/drawing/2014/main" id="{282BA1DF-3D5F-9374-17A6-08FAA3174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" name="Line 1053">
            <a:extLst>
              <a:ext uri="{FF2B5EF4-FFF2-40B4-BE49-F238E27FC236}">
                <a16:creationId xmlns:a16="http://schemas.microsoft.com/office/drawing/2014/main" id="{01E5F3B3-6267-8DF8-CFC5-B168C310E0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3" name="Line 1054">
            <a:extLst>
              <a:ext uri="{FF2B5EF4-FFF2-40B4-BE49-F238E27FC236}">
                <a16:creationId xmlns:a16="http://schemas.microsoft.com/office/drawing/2014/main" id="{5E7FAD45-9230-EF6E-3AEB-AE8D235196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5558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4" name="Line 1055">
            <a:extLst>
              <a:ext uri="{FF2B5EF4-FFF2-40B4-BE49-F238E27FC236}">
                <a16:creationId xmlns:a16="http://schemas.microsoft.com/office/drawing/2014/main" id="{E417ED15-2F61-14C8-5160-4E8AEB58F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" name="Line 1056">
            <a:extLst>
              <a:ext uri="{FF2B5EF4-FFF2-40B4-BE49-F238E27FC236}">
                <a16:creationId xmlns:a16="http://schemas.microsoft.com/office/drawing/2014/main" id="{4B9EB507-BB8E-3B24-5111-5F852554C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6" name="Line 1057">
            <a:extLst>
              <a:ext uri="{FF2B5EF4-FFF2-40B4-BE49-F238E27FC236}">
                <a16:creationId xmlns:a16="http://schemas.microsoft.com/office/drawing/2014/main" id="{BCB36F7A-9984-BDB5-2872-46FA99F1E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43084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7" name="Line 1058">
            <a:extLst>
              <a:ext uri="{FF2B5EF4-FFF2-40B4-BE49-F238E27FC236}">
                <a16:creationId xmlns:a16="http://schemas.microsoft.com/office/drawing/2014/main" id="{72D63F9F-2061-B36C-51AD-BE754411C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8" name="Line 1059">
            <a:extLst>
              <a:ext uri="{FF2B5EF4-FFF2-40B4-BE49-F238E27FC236}">
                <a16:creationId xmlns:a16="http://schemas.microsoft.com/office/drawing/2014/main" id="{A51A93AB-9983-91AE-FB87-FBBAA4EFA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5370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9" name="Line 1060">
            <a:extLst>
              <a:ext uri="{FF2B5EF4-FFF2-40B4-BE49-F238E27FC236}">
                <a16:creationId xmlns:a16="http://schemas.microsoft.com/office/drawing/2014/main" id="{E994A515-1F1A-BF8F-95B3-78AB97FCE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7844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0" name="Text Box 1061">
            <a:extLst>
              <a:ext uri="{FF2B5EF4-FFF2-40B4-BE49-F238E27FC236}">
                <a16:creationId xmlns:a16="http://schemas.microsoft.com/office/drawing/2014/main" id="{3CAD9691-D8E5-E197-6D9C-C9375340A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60894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SE" sz="24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Code</a:t>
            </a:r>
          </a:p>
        </p:txBody>
      </p:sp>
      <p:sp>
        <p:nvSpPr>
          <p:cNvPr id="41" name="Line 1062">
            <a:extLst>
              <a:ext uri="{FF2B5EF4-FFF2-40B4-BE49-F238E27FC236}">
                <a16:creationId xmlns:a16="http://schemas.microsoft.com/office/drawing/2014/main" id="{9EDA3219-2554-DDD7-84AD-139605C63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3272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2" name="Line 1063">
            <a:extLst>
              <a:ext uri="{FF2B5EF4-FFF2-40B4-BE49-F238E27FC236}">
                <a16:creationId xmlns:a16="http://schemas.microsoft.com/office/drawing/2014/main" id="{0FF7B1E9-19D1-D0E1-3EC8-A0CBDF8FA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5558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" name="Line 1064">
            <a:extLst>
              <a:ext uri="{FF2B5EF4-FFF2-40B4-BE49-F238E27FC236}">
                <a16:creationId xmlns:a16="http://schemas.microsoft.com/office/drawing/2014/main" id="{0E441A95-4EC7-32C5-F986-28917F153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98694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" name="Line 1065">
            <a:extLst>
              <a:ext uri="{FF2B5EF4-FFF2-40B4-BE49-F238E27FC236}">
                <a16:creationId xmlns:a16="http://schemas.microsoft.com/office/drawing/2014/main" id="{828E6E41-8F1B-C48B-9BD2-F21FB8179C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43084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5" name="Line 1066">
            <a:extLst>
              <a:ext uri="{FF2B5EF4-FFF2-40B4-BE49-F238E27FC236}">
                <a16:creationId xmlns:a16="http://schemas.microsoft.com/office/drawing/2014/main" id="{8C39769D-DE21-57A8-BF05-AABFAC7FC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0798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6" name="Line 1067">
            <a:extLst>
              <a:ext uri="{FF2B5EF4-FFF2-40B4-BE49-F238E27FC236}">
                <a16:creationId xmlns:a16="http://schemas.microsoft.com/office/drawing/2014/main" id="{C70A0D43-1AA5-205D-9C78-5884B1AE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851294"/>
            <a:ext cx="213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7" name="Line 1068">
            <a:extLst>
              <a:ext uri="{FF2B5EF4-FFF2-40B4-BE49-F238E27FC236}">
                <a16:creationId xmlns:a16="http://schemas.microsoft.com/office/drawing/2014/main" id="{3D41989D-DF8D-0C42-370D-7C54BE1F9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22694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8" name="Line 1069">
            <a:extLst>
              <a:ext uri="{FF2B5EF4-FFF2-40B4-BE49-F238E27FC236}">
                <a16:creationId xmlns:a16="http://schemas.microsoft.com/office/drawing/2014/main" id="{B7FAD3DF-806F-1A72-826B-6C48416AD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156529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9" name="Line 1070">
            <a:extLst>
              <a:ext uri="{FF2B5EF4-FFF2-40B4-BE49-F238E27FC236}">
                <a16:creationId xmlns:a16="http://schemas.microsoft.com/office/drawing/2014/main" id="{83A1BECB-07D4-9873-3C78-7E9274F267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537094"/>
            <a:ext cx="457200" cy="22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SE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50" name="Text Box 1071">
            <a:extLst>
              <a:ext uri="{FF2B5EF4-FFF2-40B4-BE49-F238E27FC236}">
                <a16:creationId xmlns:a16="http://schemas.microsoft.com/office/drawing/2014/main" id="{8D427AF8-9F64-031D-8C04-FE2A386E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844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1" name="Text Box 1072">
            <a:extLst>
              <a:ext uri="{FF2B5EF4-FFF2-40B4-BE49-F238E27FC236}">
                <a16:creationId xmlns:a16="http://schemas.microsoft.com/office/drawing/2014/main" id="{8FF1039D-863D-0CC8-CCA3-07F733090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60694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2" name="Text Box 1073">
            <a:extLst>
              <a:ext uri="{FF2B5EF4-FFF2-40B4-BE49-F238E27FC236}">
                <a16:creationId xmlns:a16="http://schemas.microsoft.com/office/drawing/2014/main" id="{6EFCE4BB-F4DA-15A0-EBA6-B0E3132EC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936894"/>
            <a:ext cx="22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SE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9F736A-EA55-43AF-86B1-9C9A73C0C04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9875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+1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1FE4D1-9B56-07F7-CA56-10D8D288F8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>
                    <a:effectLst/>
                  </a:rPr>
                  <a:t>For a 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dirty="0">
                    <a:effectLst/>
                  </a:rPr>
                  <a:t>, the inner product (or dot product) with itself is given by: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b="1" dirty="0">
                    <a:effectLst/>
                    <a:latin typeface="KaTeX_Main"/>
                  </a:rPr>
                  <a:t>x </a:t>
                </a:r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+(x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+…+(</a:t>
                </a:r>
                <a:r>
                  <a:rPr lang="en-US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US" baseline="30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2.</a:t>
                </a:r>
                <a:endParaRPr lang="en-GB" dirty="0">
                  <a:effectLst/>
                </a:endParaRPr>
              </a:p>
              <a:p>
                <a:pPr lvl="1"/>
                <a:r>
                  <a:rPr lang="en-GB" dirty="0">
                    <a:effectLst/>
                  </a:rPr>
                  <a:t>This scalar value is also known as the </a:t>
                </a:r>
                <a:r>
                  <a:rPr lang="en-GB" b="0" dirty="0">
                    <a:effectLst/>
                  </a:rPr>
                  <a:t>squared norm</a:t>
                </a:r>
                <a:r>
                  <a:rPr lang="en-GB" dirty="0">
                    <a:effectLst/>
                  </a:rPr>
                  <a:t> of the vector. It is always non-negative and equals zero if and only if the vector itself is the zero vector. </a:t>
                </a:r>
              </a:p>
              <a:p>
                <a:pPr lvl="1"/>
                <a:r>
                  <a:rPr lang="en-GB" dirty="0"/>
                  <a:t>If each element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+1 or -1, then </a:t>
                </a:r>
                <a:r>
                  <a:rPr lang="en-GB" dirty="0">
                    <a:effectLst/>
                    <a:latin typeface="KaTeX_Main"/>
                  </a:rPr>
                  <a:t>x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 </m:t>
                    </m:r>
                  </m:oMath>
                </a14:m>
                <a:r>
                  <a:rPr lang="en-GB" dirty="0">
                    <a:latin typeface="KaTeX_Main"/>
                  </a:rPr>
                  <a:t>x = 1+1+…+1 = n, the vector dimension.</a:t>
                </a:r>
              </a:p>
              <a:p>
                <a:r>
                  <a:rPr lang="en-GB" b="0" i="0" dirty="0">
                    <a:effectLst/>
                    <a:latin typeface="__fkGroteskNeue_598ab8"/>
                  </a:rPr>
                  <a:t>A vector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/>
                  <a:t>is the </a:t>
                </a:r>
                <a:r>
                  <a:rPr lang="en-GB" b="0" i="0" dirty="0">
                    <a:effectLst/>
                    <a:latin typeface="__fkGroteskNeue_598ab8"/>
                  </a:rPr>
                  <a:t>orthogonal vecto</a:t>
                </a:r>
                <a:r>
                  <a:rPr lang="en-GB" dirty="0">
                    <a:latin typeface="__fkGroteskNeue_598ab8"/>
                  </a:rPr>
                  <a:t>r of </a:t>
                </a:r>
                <a:r>
                  <a:rPr lang="en-GB" dirty="0">
                    <a:effectLst/>
                  </a:rPr>
                  <a:t>vector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b="1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  <a:r>
                  <a:rPr lang="en-US" dirty="0">
                    <a:latin typeface="__fkGroteskNeue_598ab8"/>
                  </a:rPr>
                  <a:t>if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>
                    <a:latin typeface="__fkGroteskNeue_598ab8"/>
                  </a:rPr>
                  <a:t>their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GB" dirty="0">
                    <a:latin typeface="__fkGroteskNeue_598ab8"/>
                  </a:rPr>
                  <a:t>inner</a:t>
                </a:r>
                <a:r>
                  <a:rPr lang="en-GB" b="0" i="0" dirty="0">
                    <a:effectLst/>
                    <a:latin typeface="__fkGroteskNeue_598ab8"/>
                  </a:rPr>
                  <a:t> product is zero: </a:t>
                </a:r>
                <a:r>
                  <a:rPr lang="en-GB" b="1" dirty="0">
                    <a:effectLst/>
                    <a:latin typeface="KaTeX_Main"/>
                  </a:rPr>
                  <a:t>x</a:t>
                </a:r>
                <a:r>
                  <a:rPr lang="en-GB" sz="2800" b="1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𝐲</m:t>
                    </m:r>
                    <m:r>
                      <a:rPr lang="en-GB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GB" dirty="0">
                    <a:effectLst/>
                    <a:latin typeface="KaTeX_Main"/>
                  </a:rPr>
                  <a:t>=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)=0</a:t>
                </a:r>
                <a:endParaRPr lang="en-US" sz="2800" dirty="0"/>
              </a:p>
              <a:p>
                <a:endParaRPr lang="en-GB" dirty="0">
                  <a:effectLst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1243CB-A690-804D-4E2D-45DEC3223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801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C7E470-7993-464D-C585-A68FD474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Vector-Vector Inner-Product, </a:t>
            </a:r>
            <a:r>
              <a:rPr lang="en-GB" b="0" i="0" dirty="0">
                <a:effectLst/>
                <a:latin typeface="__fkGroteskNeue_598ab8"/>
              </a:rPr>
              <a:t>Orthogonal Vecto</a:t>
            </a:r>
            <a:r>
              <a:rPr lang="en-GB" dirty="0">
                <a:latin typeface="__fkGroteskNeue_598ab8"/>
              </a:rPr>
              <a:t>r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36279-7EA3-8944-4772-D026FEEAB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5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28699" y="3551008"/>
            <a:ext cx="10811437" cy="34304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(+1,+1,+1,-1,+1,-1,-1,-1)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1*(+1,+1,+1,-1,+1,-1,-1,-1)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(-1)*(+1,+1,+1,-1,+1,-1,-1,-1)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Two codes are orthogonal to each other, if their inner product equals 0.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" y="1566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CB9293-D129-BA4F-E15A-5F69C677195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8832850" y="812645"/>
            <a:ext cx="3393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-1*(+1,+1,+1,-1,+1,-1,-1,-1)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(-1,-1,-1,+1,-1,+1,+1,+1)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6646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(1/8)*(-1,-1,-1,1,-1,+1,+1,+1) ⋅ (+1,+1,+1,-1,+1,-1,-1,-1)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91790-BD28-8FB8-6C49-8C5DAE12005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(+1,+1,+1,-1,+1,-1,-1,-1)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-1*(+1,+1,+1,-1,+1,-1,-1,-1)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(-1,-1,-1,1,-1,+1,+1,+1)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(1/8)*(-1,-1,-1,+1,-1,+1,+1,+1)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(+1,+1,+1,-1,+1,-1,-1,-1)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D4D9-EF81-FF6B-E779-4931268F615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112519" y="5491731"/>
            <a:ext cx="425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</a:t>
            </a:r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35157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-1*(+1,+1,+1,-1,+1,-1,-1,-1)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+ 1*(+1,-1,+1,+1,+1,-1,+1,+1)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6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3922A1-0C18-E593-1415-AC6AEBA5EB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(+1,+1,+1,-1,+1,-1,-1,-1)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(+1,-1,+1,+1,+1,-1,+1,+1)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The two codes are 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(+1,+1,+1,-1,+1,-1,-1,-1)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(+1,-1,+1,+1,+1,-1,+1,+1)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-1*(+1,+1,+1,-1,+1,-1,-1,-1) + 1*(+1,-1,+1,+1,+1,-1,+1,+1)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(+1,+1,+1,-1,+1,-1,-1,-1)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(+1,-1,+1,+1,+1,-1,+1,+1)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2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48906-BC08-6760-5ED0-6134524384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=(1/8)*((-1)*(+1,+1,+1,-1,+1,-1,-1,-1) +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(+1)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*(+1,-1,+1,+1,+1,-1,+1,+1))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(+1,+1,+1,-1,+1,-1,-1,-1))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(+1,+1,+1,-1,+1,-1,-1,-1)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(+1,+1,+1,-1,1,-1,-1,-1)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(1/8)*(+1)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(+1,-1,+1,+1,+1,-1,+1,+1)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(+1,+1,+1,-1,+1,-1,-1,-1))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-1*8+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(+1)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71F5-A80C-8713-ABEC-267226AD268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=(1/8)*((-1)*(+1,+1,+1,-1,+1,-1,-1,-1) + 1*(+1,-1,+1,+1,+1,-1,+1,+1))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(+1,-1,+1,+1,+1,-1,+1,+1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(+1,+1,+1,-1,+1,-1,-1,-1)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(+1,-1,+1,+1,+1,-1,+1,+1)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(+1,-1,+1,+1,+1,-1,+1,+1)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(+1,-1,+1,+1,+1,-1,+1,+1))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0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1*1+(-1)*(-1)+1*1+1*1+1*1+(-1)*(-1) +1*1+1*1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-1*0 + 1*8)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+1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b="-2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9B62-6B48-0E88-ABA6-190D20B8FB8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131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DC9A-7A18-297F-648E-790366239AF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Q1: Consider the codes for two senders: Sender 1 Code: (+1,-1,-1,-1,+1,-1,-1,-1), Sender 2 Code: (+1,-1,+1,-1,+1,-1,+1,-1). Are they orthogonal?</a:t>
                </a:r>
              </a:p>
              <a:p>
                <a:r>
                  <a:rPr lang="de-DE" dirty="0"/>
                  <a:t>A: Inner product (+1,-1,-1,-1,+1,-1,-1,-1)</a:t>
                </a:r>
                <a:r>
                  <a:rPr lang="en-GB" sz="2800" b="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de-DE" dirty="0"/>
                  <a:t>(+1,-1,+1,-1,+1,-1,+1,-1) = 4, so not orthogonal</a:t>
                </a:r>
              </a:p>
              <a:p>
                <a:r>
                  <a:rPr lang="de-DE" dirty="0"/>
                  <a:t>Q2: Consider the codes for two senders: </a:t>
                </a:r>
                <a:r>
                  <a:rPr lang="en-US" dirty="0"/>
                  <a:t>Sender 1 Code: (+1,-1,+1,-1,+1,-1,-1,-1), Sender 2 Code: (+1,+1,+1,+1,+1,+1,+1,-1). Are they orthogonal?</a:t>
                </a:r>
              </a:p>
              <a:p>
                <a:r>
                  <a:rPr lang="de-DE" dirty="0"/>
                  <a:t>A: inner product </a:t>
                </a:r>
                <a:r>
                  <a:rPr lang="en-US" dirty="0"/>
                  <a:t>(+1,-1,+1,-1,+1,-1,-1,-1)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/>
                  <a:t>(+1,+1,+1,+1,+1,+1,+1,-1)</a:t>
                </a:r>
                <a:r>
                  <a:rPr lang="de-DE" dirty="0"/>
                  <a:t> = 0, so they are orthogonal</a:t>
                </a:r>
              </a:p>
              <a:p>
                <a:r>
                  <a:rPr lang="de-DE" dirty="0"/>
                  <a:t>Q3: With the codes in Q2, suppose Sender 1 sends data bit 1 and Sender 2 sends data bit -1 simultaneously, compute the encoded data.</a:t>
                </a:r>
              </a:p>
              <a:p>
                <a:r>
                  <a:rPr lang="de-DE" dirty="0"/>
                  <a:t>A: (+1)*</a:t>
                </a:r>
                <a:r>
                  <a:rPr lang="en-US" dirty="0"/>
                  <a:t>(+1,-1,+1,-1,+1,-1,-1,-1) + (-1)*(+1,+1,+1,+1,+1,+1,+1,-1)=(0,-2,0,-2,0,-2,-2,0)</a:t>
                </a:r>
                <a:endParaRPr lang="de-DE" dirty="0"/>
              </a:p>
              <a:p>
                <a:r>
                  <a:rPr lang="de-DE" dirty="0"/>
                  <a:t>Q4: Compute the decoded data bit for Sender 1 and decoded data bit Sender 2.</a:t>
                </a:r>
              </a:p>
              <a:p>
                <a:r>
                  <a:rPr lang="de-DE" dirty="0"/>
                  <a:t>A: Decoded bit for Sender 1: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(+1,-1,+1,-1,+1,-1,-1,-1) = +1</a:t>
                </a:r>
              </a:p>
              <a:p>
                <a:r>
                  <a:rPr lang="de-DE" dirty="0"/>
                  <a:t>Decoded bit for Sender 2: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(+1,+1,+1,+1,+1,+1,+1,-1) = -1</a:t>
                </a:r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 r="-110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14:cNvPr>
              <p14:cNvContentPartPr/>
              <p14:nvPr/>
            </p14:nvContentPartPr>
            <p14:xfrm>
              <a:off x="3703747" y="26965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687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14:cNvPr>
              <p14:cNvContentPartPr/>
              <p14:nvPr/>
            </p14:nvContentPartPr>
            <p14:xfrm>
              <a:off x="3703747" y="25413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53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14:cNvPr>
              <p14:cNvContentPartPr/>
              <p14:nvPr/>
            </p14:nvContentPartPr>
            <p14:xfrm>
              <a:off x="3068347" y="2634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7" y="26256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6BBC98-BBAF-4425-A884-A36140536F4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>
                    <a:solidFill>
                      <a:srgbClr val="000000"/>
                    </a:solidFill>
                    <a:effectLst/>
                    <a:latin typeface="fff"/>
                  </a:rPr>
                  <a:t>Assuming the </a:t>
                </a:r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 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 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 = 1</a:t>
                </a:r>
                <a:endParaRPr lang="en-GB" dirty="0"/>
              </a:p>
              <a:p>
                <a:r>
                  <a:rPr lang="en-GB" dirty="0"/>
                  <a:t>Stations 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Transmitted bits 1, -1, 1 correspond to application bits 1, 0, 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  <a:blipFill>
                <a:blip r:embed="rId2"/>
                <a:stretch>
                  <a:fillRect t="-2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 </a:t>
            </a:r>
            <a:r>
              <a:rPr lang="en-GB"/>
              <a:t>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7031-B5BE-ECFB-9814-A340086BA81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7B70B1-1B05-E9F0-0F4D-C8FE5248666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389994"/>
            <a:ext cx="5903912" cy="241617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318557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189970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/>
              <a:t>Smart sensors in a building are wireless but not mobile</a:t>
            </a:r>
            <a:endParaRPr lang="en-US" sz="2000" dirty="0">
              <a:cs typeface="+mn-cs"/>
            </a:endParaRP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588432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9057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627025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ACC31-B38D-B63F-FF83-2B724992652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AA6E-2241-B8C6-3AE1-380060C01BC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5501-346B-D119-87E6-2B8FD0C137F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A005-F344-2689-50B8-B54049921AB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A1B15391-DCE6-43D6-ACBA-BAB8FE69DA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2451" y="5286375"/>
            <a:ext cx="382912" cy="339319"/>
          </a:xfrm>
          <a:custGeom>
            <a:avLst/>
            <a:gdLst/>
            <a:ahLst/>
            <a:cxnLst/>
            <a:rect l="0" t="0" r="0" b="0"/>
            <a:pathLst>
              <a:path w="382912" h="339319">
                <a:moveTo>
                  <a:pt x="88776" y="0"/>
                </a:moveTo>
                <a:lnTo>
                  <a:pt x="88776" y="0"/>
                </a:lnTo>
                <a:lnTo>
                  <a:pt x="50402" y="0"/>
                </a:lnTo>
                <a:lnTo>
                  <a:pt x="48310" y="992"/>
                </a:lnTo>
                <a:lnTo>
                  <a:pt x="46916" y="2645"/>
                </a:lnTo>
                <a:lnTo>
                  <a:pt x="45986" y="4740"/>
                </a:lnTo>
                <a:lnTo>
                  <a:pt x="44374" y="6136"/>
                </a:lnTo>
                <a:lnTo>
                  <a:pt x="39937" y="7688"/>
                </a:lnTo>
                <a:lnTo>
                  <a:pt x="34658" y="13669"/>
                </a:lnTo>
                <a:lnTo>
                  <a:pt x="14330" y="55619"/>
                </a:lnTo>
                <a:lnTo>
                  <a:pt x="2120" y="98495"/>
                </a:lnTo>
                <a:lnTo>
                  <a:pt x="0" y="133998"/>
                </a:lnTo>
                <a:lnTo>
                  <a:pt x="574" y="174819"/>
                </a:lnTo>
                <a:lnTo>
                  <a:pt x="11921" y="215187"/>
                </a:lnTo>
                <a:lnTo>
                  <a:pt x="26339" y="253783"/>
                </a:lnTo>
                <a:lnTo>
                  <a:pt x="64322" y="296810"/>
                </a:lnTo>
                <a:lnTo>
                  <a:pt x="92952" y="325642"/>
                </a:lnTo>
                <a:lnTo>
                  <a:pt x="98239" y="328284"/>
                </a:lnTo>
                <a:lnTo>
                  <a:pt x="101037" y="328989"/>
                </a:lnTo>
                <a:lnTo>
                  <a:pt x="115611" y="337281"/>
                </a:lnTo>
                <a:lnTo>
                  <a:pt x="150292" y="339274"/>
                </a:lnTo>
                <a:lnTo>
                  <a:pt x="186806" y="339318"/>
                </a:lnTo>
                <a:lnTo>
                  <a:pt x="213733" y="329844"/>
                </a:lnTo>
                <a:lnTo>
                  <a:pt x="254935" y="302085"/>
                </a:lnTo>
                <a:lnTo>
                  <a:pt x="296000" y="265853"/>
                </a:lnTo>
                <a:lnTo>
                  <a:pt x="332761" y="222152"/>
                </a:lnTo>
                <a:lnTo>
                  <a:pt x="360908" y="181349"/>
                </a:lnTo>
                <a:lnTo>
                  <a:pt x="377252" y="138534"/>
                </a:lnTo>
                <a:lnTo>
                  <a:pt x="382911" y="94921"/>
                </a:lnTo>
                <a:lnTo>
                  <a:pt x="382302" y="71450"/>
                </a:lnTo>
                <a:lnTo>
                  <a:pt x="371005" y="39088"/>
                </a:lnTo>
                <a:lnTo>
                  <a:pt x="367218" y="34989"/>
                </a:lnTo>
                <a:lnTo>
                  <a:pt x="357717" y="30433"/>
                </a:lnTo>
                <a:lnTo>
                  <a:pt x="352406" y="31203"/>
                </a:lnTo>
                <a:lnTo>
                  <a:pt x="329877" y="4464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D8776520-6339-41A0-BDF1-714C66235736}"/>
              </a:ext>
            </a:extLst>
          </p:cNvPr>
          <p:cNvGrpSpPr/>
          <p:nvPr/>
        </p:nvGrpSpPr>
        <p:grpSpPr>
          <a:xfrm>
            <a:off x="4408289" y="5822156"/>
            <a:ext cx="1362383" cy="625005"/>
            <a:chOff x="4408289" y="5822156"/>
            <a:chExt cx="1362383" cy="625005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709017AB-3A5A-4999-B509-507A633971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08289" y="5822156"/>
              <a:ext cx="1362383" cy="625005"/>
            </a:xfrm>
            <a:custGeom>
              <a:avLst/>
              <a:gdLst/>
              <a:ahLst/>
              <a:cxnLst/>
              <a:rect l="0" t="0" r="0" b="0"/>
              <a:pathLst>
                <a:path w="1362383" h="625005">
                  <a:moveTo>
                    <a:pt x="17859" y="0"/>
                  </a:moveTo>
                  <a:lnTo>
                    <a:pt x="17859" y="0"/>
                  </a:lnTo>
                  <a:lnTo>
                    <a:pt x="8930" y="0"/>
                  </a:lnTo>
                  <a:lnTo>
                    <a:pt x="8930" y="43004"/>
                  </a:lnTo>
                  <a:lnTo>
                    <a:pt x="2793" y="51453"/>
                  </a:lnTo>
                  <a:lnTo>
                    <a:pt x="828" y="59784"/>
                  </a:lnTo>
                  <a:lnTo>
                    <a:pt x="14" y="100326"/>
                  </a:lnTo>
                  <a:lnTo>
                    <a:pt x="0" y="140021"/>
                  </a:lnTo>
                  <a:lnTo>
                    <a:pt x="8378" y="180460"/>
                  </a:lnTo>
                  <a:lnTo>
                    <a:pt x="8820" y="198034"/>
                  </a:lnTo>
                  <a:lnTo>
                    <a:pt x="11527" y="204763"/>
                  </a:lnTo>
                  <a:lnTo>
                    <a:pt x="13638" y="207946"/>
                  </a:lnTo>
                  <a:lnTo>
                    <a:pt x="16609" y="221907"/>
                  </a:lnTo>
                  <a:lnTo>
                    <a:pt x="18605" y="238265"/>
                  </a:lnTo>
                  <a:lnTo>
                    <a:pt x="24878" y="259577"/>
                  </a:lnTo>
                  <a:lnTo>
                    <a:pt x="26932" y="270149"/>
                  </a:lnTo>
                  <a:lnTo>
                    <a:pt x="32674" y="282671"/>
                  </a:lnTo>
                  <a:lnTo>
                    <a:pt x="40058" y="309941"/>
                  </a:lnTo>
                  <a:lnTo>
                    <a:pt x="49878" y="327312"/>
                  </a:lnTo>
                  <a:lnTo>
                    <a:pt x="57831" y="354588"/>
                  </a:lnTo>
                  <a:lnTo>
                    <a:pt x="67721" y="371960"/>
                  </a:lnTo>
                  <a:lnTo>
                    <a:pt x="73349" y="390826"/>
                  </a:lnTo>
                  <a:lnTo>
                    <a:pt x="85579" y="413651"/>
                  </a:lnTo>
                  <a:lnTo>
                    <a:pt x="96100" y="440446"/>
                  </a:lnTo>
                  <a:lnTo>
                    <a:pt x="132640" y="483523"/>
                  </a:lnTo>
                  <a:lnTo>
                    <a:pt x="161656" y="523743"/>
                  </a:lnTo>
                  <a:lnTo>
                    <a:pt x="206248" y="556867"/>
                  </a:lnTo>
                  <a:lnTo>
                    <a:pt x="243919" y="577833"/>
                  </a:lnTo>
                  <a:lnTo>
                    <a:pt x="284542" y="596563"/>
                  </a:lnTo>
                  <a:lnTo>
                    <a:pt x="327367" y="606106"/>
                  </a:lnTo>
                  <a:lnTo>
                    <a:pt x="365167" y="614631"/>
                  </a:lnTo>
                  <a:lnTo>
                    <a:pt x="401611" y="616841"/>
                  </a:lnTo>
                  <a:lnTo>
                    <a:pt x="441737" y="623157"/>
                  </a:lnTo>
                  <a:lnTo>
                    <a:pt x="478840" y="624698"/>
                  </a:lnTo>
                  <a:lnTo>
                    <a:pt x="513105" y="625004"/>
                  </a:lnTo>
                  <a:lnTo>
                    <a:pt x="549678" y="624063"/>
                  </a:lnTo>
                  <a:lnTo>
                    <a:pt x="587082" y="618935"/>
                  </a:lnTo>
                  <a:lnTo>
                    <a:pt x="626168" y="616975"/>
                  </a:lnTo>
                  <a:lnTo>
                    <a:pt x="663952" y="613665"/>
                  </a:lnTo>
                  <a:lnTo>
                    <a:pt x="708470" y="607076"/>
                  </a:lnTo>
                  <a:lnTo>
                    <a:pt x="745987" y="600319"/>
                  </a:lnTo>
                  <a:lnTo>
                    <a:pt x="787316" y="593950"/>
                  </a:lnTo>
                  <a:lnTo>
                    <a:pt x="831345" y="587318"/>
                  </a:lnTo>
                  <a:lnTo>
                    <a:pt x="875835" y="577050"/>
                  </a:lnTo>
                  <a:lnTo>
                    <a:pt x="913138" y="563663"/>
                  </a:lnTo>
                  <a:lnTo>
                    <a:pt x="953178" y="547499"/>
                  </a:lnTo>
                  <a:lnTo>
                    <a:pt x="997005" y="520481"/>
                  </a:lnTo>
                  <a:lnTo>
                    <a:pt x="1036220" y="502148"/>
                  </a:lnTo>
                  <a:lnTo>
                    <a:pt x="1069579" y="481168"/>
                  </a:lnTo>
                  <a:lnTo>
                    <a:pt x="1111116" y="455797"/>
                  </a:lnTo>
                  <a:lnTo>
                    <a:pt x="1148837" y="426796"/>
                  </a:lnTo>
                  <a:lnTo>
                    <a:pt x="1174527" y="398618"/>
                  </a:lnTo>
                  <a:lnTo>
                    <a:pt x="1215662" y="364111"/>
                  </a:lnTo>
                  <a:lnTo>
                    <a:pt x="1250664" y="327199"/>
                  </a:lnTo>
                  <a:lnTo>
                    <a:pt x="1278997" y="287313"/>
                  </a:lnTo>
                  <a:lnTo>
                    <a:pt x="1309586" y="248059"/>
                  </a:lnTo>
                  <a:lnTo>
                    <a:pt x="1317594" y="242171"/>
                  </a:lnTo>
                  <a:lnTo>
                    <a:pt x="1328428" y="223131"/>
                  </a:lnTo>
                  <a:lnTo>
                    <a:pt x="1329126" y="220191"/>
                  </a:lnTo>
                  <a:lnTo>
                    <a:pt x="1334850" y="211313"/>
                  </a:lnTo>
                  <a:lnTo>
                    <a:pt x="1340053" y="208019"/>
                  </a:lnTo>
                  <a:lnTo>
                    <a:pt x="1342830" y="207140"/>
                  </a:lnTo>
                  <a:lnTo>
                    <a:pt x="1344681" y="205562"/>
                  </a:lnTo>
                  <a:lnTo>
                    <a:pt x="1346737" y="201163"/>
                  </a:lnTo>
                  <a:lnTo>
                    <a:pt x="1349050" y="190254"/>
                  </a:lnTo>
                  <a:lnTo>
                    <a:pt x="1356029" y="180325"/>
                  </a:lnTo>
                  <a:lnTo>
                    <a:pt x="1356932" y="174366"/>
                  </a:lnTo>
                  <a:lnTo>
                    <a:pt x="1358051" y="172799"/>
                  </a:lnTo>
                  <a:lnTo>
                    <a:pt x="1359790" y="171754"/>
                  </a:lnTo>
                  <a:lnTo>
                    <a:pt x="1361940" y="171058"/>
                  </a:lnTo>
                  <a:lnTo>
                    <a:pt x="1362382" y="170593"/>
                  </a:lnTo>
                  <a:lnTo>
                    <a:pt x="1357313" y="1696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787AFB0E-7470-4DE4-8B56-D1EA145DFBF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78447" y="6018609"/>
              <a:ext cx="174407" cy="161331"/>
            </a:xfrm>
            <a:custGeom>
              <a:avLst/>
              <a:gdLst/>
              <a:ahLst/>
              <a:cxnLst/>
              <a:rect l="0" t="0" r="0" b="0"/>
              <a:pathLst>
                <a:path w="174407" h="161331">
                  <a:moveTo>
                    <a:pt x="8561" y="0"/>
                  </a:moveTo>
                  <a:lnTo>
                    <a:pt x="8561" y="0"/>
                  </a:lnTo>
                  <a:lnTo>
                    <a:pt x="0" y="0"/>
                  </a:lnTo>
                  <a:lnTo>
                    <a:pt x="4481" y="4740"/>
                  </a:lnTo>
                  <a:lnTo>
                    <a:pt x="9393" y="7068"/>
                  </a:lnTo>
                  <a:lnTo>
                    <a:pt x="53775" y="8857"/>
                  </a:lnTo>
                  <a:lnTo>
                    <a:pt x="90374" y="8920"/>
                  </a:lnTo>
                  <a:lnTo>
                    <a:pt x="123940" y="7935"/>
                  </a:lnTo>
                  <a:lnTo>
                    <a:pt x="168424" y="48"/>
                  </a:lnTo>
                  <a:lnTo>
                    <a:pt x="168713" y="33"/>
                  </a:lnTo>
                  <a:lnTo>
                    <a:pt x="174406" y="28499"/>
                  </a:lnTo>
                  <a:lnTo>
                    <a:pt x="168882" y="72502"/>
                  </a:lnTo>
                  <a:lnTo>
                    <a:pt x="161244" y="111844"/>
                  </a:lnTo>
                  <a:lnTo>
                    <a:pt x="159634" y="127507"/>
                  </a:lnTo>
                  <a:lnTo>
                    <a:pt x="152286" y="142387"/>
                  </a:lnTo>
                  <a:lnTo>
                    <a:pt x="151468" y="156120"/>
                  </a:lnTo>
                  <a:lnTo>
                    <a:pt x="148805" y="161330"/>
                  </a:lnTo>
                  <a:lnTo>
                    <a:pt x="151436" y="1607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F30370-4700-FE9A-78D3-3F028AF383F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29790</TotalTime>
  <Words>4126</Words>
  <Application>Microsoft Office PowerPoint</Application>
  <PresentationFormat>Widescreen</PresentationFormat>
  <Paragraphs>597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__fkGroteskNeue_598ab8</vt:lpstr>
      <vt:lpstr>fff</vt:lpstr>
      <vt:lpstr>KaTeX_Main</vt:lpstr>
      <vt:lpstr>MS PGothic</vt:lpstr>
      <vt:lpstr>Arial</vt:lpstr>
      <vt:lpstr>Calibri</vt:lpstr>
      <vt:lpstr>Calibri Light</vt:lpstr>
      <vt:lpstr>Cambria Math</vt:lpstr>
      <vt:lpstr>Gill Sans MT</vt:lpstr>
      <vt:lpstr>Symbol</vt:lpstr>
      <vt:lpstr>Tahoma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Review: FDMA and TDMA</vt:lpstr>
      <vt:lpstr>Code Division Multiple Access (CDMA)</vt:lpstr>
      <vt:lpstr>Code Division Multiple Access (CDMA)</vt:lpstr>
      <vt:lpstr>Vector-Vector Inner-Product, Orthogonal Vector 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Sender 1</vt:lpstr>
      <vt:lpstr>CDMA: two-sender interference: Sender 2</vt:lpstr>
      <vt:lpstr>Quiz 1  CDMA</vt:lpstr>
      <vt:lpstr>Quiz 2 CDMA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1018</cp:revision>
  <dcterms:created xsi:type="dcterms:W3CDTF">2020-01-18T07:24:59Z</dcterms:created>
  <dcterms:modified xsi:type="dcterms:W3CDTF">2024-12-11T01:14:58Z</dcterms:modified>
</cp:coreProperties>
</file>