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26.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960" r:id="rId2"/>
    <p:sldId id="1271" r:id="rId3"/>
    <p:sldId id="1272" r:id="rId4"/>
    <p:sldId id="1002" r:id="rId5"/>
    <p:sldId id="1003" r:id="rId6"/>
    <p:sldId id="1004" r:id="rId7"/>
    <p:sldId id="1005" r:id="rId8"/>
    <p:sldId id="1012" r:id="rId9"/>
    <p:sldId id="1013" r:id="rId10"/>
    <p:sldId id="1014" r:id="rId11"/>
    <p:sldId id="1263" r:id="rId12"/>
    <p:sldId id="1265" r:id="rId13"/>
    <p:sldId id="1266" r:id="rId14"/>
    <p:sldId id="1267" r:id="rId15"/>
    <p:sldId id="1269" r:id="rId16"/>
    <p:sldId id="1257" r:id="rId17"/>
    <p:sldId id="1258" r:id="rId18"/>
    <p:sldId id="1259" r:id="rId19"/>
    <p:sldId id="1261" r:id="rId20"/>
    <p:sldId id="1260" r:id="rId21"/>
    <p:sldId id="1262" r:id="rId22"/>
    <p:sldId id="1155" r:id="rId23"/>
    <p:sldId id="1156" r:id="rId24"/>
    <p:sldId id="1157" r:id="rId25"/>
    <p:sldId id="1287" r:id="rId26"/>
    <p:sldId id="1288" r:id="rId27"/>
    <p:sldId id="1289" r:id="rId28"/>
    <p:sldId id="1290" r:id="rId29"/>
    <p:sldId id="1168" r:id="rId30"/>
    <p:sldId id="1169" r:id="rId31"/>
    <p:sldId id="1170" r:id="rId32"/>
    <p:sldId id="1291" r:id="rId33"/>
    <p:sldId id="1055" r:id="rId34"/>
    <p:sldId id="1294" r:id="rId35"/>
    <p:sldId id="1238" r:id="rId36"/>
    <p:sldId id="1058" r:id="rId37"/>
    <p:sldId id="1195" r:id="rId38"/>
    <p:sldId id="1295" r:id="rId39"/>
    <p:sldId id="1296" r:id="rId40"/>
    <p:sldId id="1054" r:id="rId41"/>
    <p:sldId id="1204" r:id="rId42"/>
    <p:sldId id="1073" r:id="rId43"/>
    <p:sldId id="1074" r:id="rId44"/>
    <p:sldId id="1239" r:id="rId45"/>
    <p:sldId id="1241" r:id="rId46"/>
    <p:sldId id="1240" r:id="rId47"/>
    <p:sldId id="1242" r:id="rId48"/>
    <p:sldId id="1076" r:id="rId49"/>
    <p:sldId id="1083" r:id="rId50"/>
    <p:sldId id="1084" r:id="rId51"/>
    <p:sldId id="1085" r:id="rId52"/>
    <p:sldId id="1086" r:id="rId53"/>
    <p:sldId id="1273" r:id="rId54"/>
    <p:sldId id="1274" r:id="rId55"/>
    <p:sldId id="1286" r:id="rId56"/>
    <p:sldId id="1282" r:id="rId57"/>
    <p:sldId id="1087" r:id="rId58"/>
    <p:sldId id="1088" r:id="rId59"/>
    <p:sldId id="1281" r:id="rId60"/>
    <p:sldId id="1105" r:id="rId61"/>
    <p:sldId id="1078" r:id="rId62"/>
    <p:sldId id="1107" r:id="rId63"/>
    <p:sldId id="1285" r:id="rId64"/>
    <p:sldId id="1101" r:id="rId65"/>
    <p:sldId id="1293" r:id="rId66"/>
    <p:sldId id="1118" r:id="rId67"/>
    <p:sldId id="1192" r:id="rId68"/>
    <p:sldId id="1292" r:id="rId69"/>
    <p:sldId id="1114" r:id="rId70"/>
    <p:sldId id="1278" r:id="rId71"/>
    <p:sldId id="1220" r:id="rId72"/>
    <p:sldId id="1122" r:id="rId73"/>
    <p:sldId id="1123" r:id="rId74"/>
    <p:sldId id="1283"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8"/>
    <a:srgbClr val="0000A3"/>
    <a:srgbClr val="3C6CDF"/>
    <a:srgbClr val="9CDFF9"/>
    <a:srgbClr val="B8C2C9"/>
    <a:srgbClr val="D6DCE0"/>
    <a:srgbClr val="010086"/>
    <a:srgbClr val="010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5593"/>
    <p:restoredTop sz="88497" autoAdjust="0"/>
  </p:normalViewPr>
  <p:slideViewPr>
    <p:cSldViewPr snapToGrid="0" snapToObjects="1">
      <p:cViewPr varScale="1">
        <p:scale>
          <a:sx n="70" d="100"/>
          <a:sy n="70" d="100"/>
        </p:scale>
        <p:origin x="67" y="115"/>
      </p:cViewPr>
      <p:guideLst>
        <p:guide orient="horz" pos="96"/>
        <p:guide/>
      </p:guideLst>
    </p:cSldViewPr>
  </p:slideViewPr>
  <p:notesTextViewPr>
    <p:cViewPr>
      <p:scale>
        <a:sx n="1" d="1"/>
        <a:sy n="1" d="1"/>
      </p:scale>
      <p:origin x="0" y="0"/>
    </p:cViewPr>
  </p:notesTextViewPr>
  <p:sorterViewPr>
    <p:cViewPr varScale="1">
      <p:scale>
        <a:sx n="100" d="100"/>
        <a:sy n="100" d="100"/>
      </p:scale>
      <p:origin x="0" y="-69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31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2:17.83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23:22.39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8.01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23:07:32.292"/>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2:55.20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5:59.648"/>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0.20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06:01.383"/>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5.33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6.29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1T23:16:07.14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(8.2)Version </a:t>
            </a:r>
          </a:p>
          <a:p>
            <a:endParaRPr lang="en-US" dirty="0"/>
          </a:p>
          <a:p>
            <a:r>
              <a:rPr lang="en-US" dirty="0"/>
              <a:t>7.2 (January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Updated slide content for 2020 link technologies and applications</a:t>
            </a:r>
          </a:p>
          <a:p>
            <a:pPr marL="171450" indent="-171450">
              <a:buFont typeface="Arial" panose="020B0604020202020204" pitchFamily="34" charset="0"/>
              <a:buChar char="•"/>
            </a:pPr>
            <a:r>
              <a:rPr lang="en-US" dirty="0"/>
              <a:t>Add more animation throughout</a:t>
            </a:r>
          </a:p>
          <a:p>
            <a:pPr marL="171450" indent="-171450">
              <a:buFont typeface="Arial" panose="020B0604020202020204" pitchFamily="34" charset="0"/>
              <a:buChar char="•"/>
            </a:pPr>
            <a:r>
              <a:rPr lang="en-US" dirty="0"/>
              <a:t>New Master slide </a:t>
            </a:r>
          </a:p>
          <a:p>
            <a:pPr marL="0" indent="0">
              <a:buFont typeface="Arial" panose="020B0604020202020204" pitchFamily="34" charset="0"/>
              <a:buNone/>
            </a:pPr>
            <a:r>
              <a:rPr lang="en-US" dirty="0"/>
              <a:t>Feb. 2020 (8.0)</a:t>
            </a:r>
          </a:p>
          <a:p>
            <a:pPr marL="171450" indent="-171450">
              <a:buFont typeface="Arial" panose="020B0604020202020204" pitchFamily="34" charset="0"/>
              <a:buChar char="•"/>
            </a:pPr>
            <a:r>
              <a:rPr lang="en-US" dirty="0"/>
              <a:t>a few updates suggest by Catherine Rosenberg (thanks!)</a:t>
            </a:r>
          </a:p>
          <a:p>
            <a:pPr marL="171450" indent="-171450">
              <a:buFont typeface="Arial" panose="020B0604020202020204" pitchFamily="34" charset="0"/>
              <a:buChar char="•"/>
            </a:pPr>
            <a:r>
              <a:rPr lang="en-US" dirty="0"/>
              <a:t>titles in a lighter font</a:t>
            </a:r>
          </a:p>
          <a:p>
            <a:pPr marL="0" indent="0">
              <a:buFontTx/>
              <a:buNone/>
            </a:pPr>
            <a:r>
              <a:rPr lang="en-US" dirty="0"/>
              <a:t>Sept 2020 (8.1)</a:t>
            </a:r>
          </a:p>
          <a:p>
            <a:pPr marL="171450" indent="-171450">
              <a:buFont typeface="Arial" panose="020B0604020202020204" pitchFamily="34" charset="0"/>
              <a:buChar char="•"/>
            </a:pPr>
            <a:r>
              <a:rPr lang="en-US" dirty="0"/>
              <a:t>Added ~7 new slides, in particular: data center slide; routing versus forwarding; security line of defense; several on encapsulation and layers (this section is a lot better now).  Other relative minor changes throughout</a:t>
            </a:r>
          </a:p>
          <a:p>
            <a:pPr marL="0" indent="0">
              <a:buFont typeface="Arial" panose="020B0604020202020204" pitchFamily="34" charset="0"/>
              <a:buNone/>
            </a:pPr>
            <a:r>
              <a:rPr lang="en-US" dirty="0"/>
              <a:t>Feb. 2023 (8.2)</a:t>
            </a:r>
          </a:p>
          <a:p>
            <a:pPr marL="0" indent="0">
              <a:buFont typeface="Arial" panose="020B0604020202020204" pitchFamily="34" charset="0"/>
              <a:buNone/>
            </a:pPr>
            <a:r>
              <a:rPr lang="en-US" dirty="0"/>
              <a:t> few minor updates (mostly speeds, technology details)</a:t>
            </a:r>
          </a:p>
          <a:p>
            <a:pPr marL="0" indent="0">
              <a:buFont typeface="Arial" panose="020B0604020202020204" pitchFamily="34" charset="0"/>
              <a:buNone/>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3475517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505588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5209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1857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228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https://www.perplexity.ai/search/connection-oriented-demultiple-DayrDmqiStCQCLRRjqS30w</a:t>
            </a:r>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799511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24433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7672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dirty="0"/>
          </a:p>
        </p:txBody>
      </p:sp>
    </p:spTree>
    <p:extLst>
      <p:ext uri="{BB962C8B-B14F-4D97-AF65-F5344CB8AC3E}">
        <p14:creationId xmlns:p14="http://schemas.microsoft.com/office/powerpoint/2010/main" val="2868059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Green box is a physical layer responsible for receiving bit level transmission.  Copper, fiber wireless.</a:t>
            </a:r>
          </a:p>
          <a:p>
            <a:r>
              <a:rPr lang="en-US" dirty="0"/>
              <a:t>Link layer in blue – bit assemble into Ethernet frame.   We will discuss this in details in chapter 6.  </a:t>
            </a:r>
          </a:p>
          <a:p>
            <a:r>
              <a:rPr lang="en-US" dirty="0"/>
              <a:t>But most critical one, is here.  Lookup, forwarding function.    Lookup and forward is “Match plus action” behavior.  </a:t>
            </a:r>
          </a:p>
          <a:p>
            <a:r>
              <a:rPr lang="en-US" dirty="0"/>
              <a:t>GOAL – processing at “line speed”,  otherwise, buffer will be full and packet will be lost</a:t>
            </a:r>
          </a:p>
          <a:p>
            <a:endParaRPr lang="en-US" dirty="0"/>
          </a:p>
          <a:p>
            <a:endParaRPr lang="en-US" dirty="0"/>
          </a:p>
          <a:p>
            <a:r>
              <a:rPr lang="en-US" dirty="0"/>
              <a: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719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858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for this animation:</a:t>
            </a:r>
          </a:p>
          <a:p>
            <a:endParaRPr lang="en-US" dirty="0"/>
          </a:p>
          <a:p>
            <a:r>
              <a:rPr lang="en-US" sz="1200" kern="1200" dirty="0">
                <a:solidFill>
                  <a:schemeClr val="tx1"/>
                </a:solidFill>
                <a:effectLst/>
                <a:latin typeface="+mn-lt"/>
                <a:ea typeface="+mn-ea"/>
                <a:cs typeface="+mn-cs"/>
              </a:rPr>
              <a:t>This all works out pretty nice and looks pretty simple!</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But of course the devil is in the details, as the saying goes.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What happens,  for example, when a subset of addresses say in this first range should go to say interface 3, rather than interface 0.  Well, of course we could split the first address range into multiple pieces, and add in this new subrange with its new destination output port.  But it turns out there’s a much simpler and elegant way to do this.  Known as longest prefix matching.</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0599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48</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6061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27070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9108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28153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5314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29103623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3545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4654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7371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59485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0300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17502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2D3B45"/>
                </a:solidFill>
                <a:effectLst/>
                <a:latin typeface="Lato Extended"/>
              </a:rPr>
              <a:t>Generating ACKs back to the TCP sender and then taking responsibility for reliably delivery the segment to its destination, possibly using a non-TCP reliable data transfer protocol.</a:t>
            </a:r>
          </a:p>
          <a:p>
            <a:pPr algn="l"/>
            <a:r>
              <a:rPr lang="en-GB" b="0" i="0" dirty="0">
                <a:solidFill>
                  <a:srgbClr val="2D3B45"/>
                </a:solidFill>
                <a:effectLst/>
                <a:latin typeface="Lato Extended"/>
              </a:rPr>
              <a:t>On an outgoing datagram, changing the transport-layer port number of the transport-layer segment inside a datagram received from the LAN side of the NAT.</a:t>
            </a:r>
          </a:p>
          <a:p>
            <a:pPr algn="l"/>
            <a:r>
              <a:rPr lang="en-GB" b="0" i="0" dirty="0">
                <a:solidFill>
                  <a:srgbClr val="2D3B45"/>
                </a:solidFill>
                <a:effectLst/>
                <a:latin typeface="Lato Extended"/>
              </a:rPr>
              <a:t>On an incoming datagram from the public Internet side of a NAT, changing the destination IP address of a datagram to a new destination IP address that is looked up in the NAT table, and (possibly after other actions), sending that IP datagram on to the LAN side of the NAT.</a:t>
            </a:r>
          </a:p>
          <a:p>
            <a:pPr algn="l"/>
            <a:r>
              <a:rPr lang="en-GB" b="0" i="0" dirty="0">
                <a:solidFill>
                  <a:srgbClr val="2D3B45"/>
                </a:solidFill>
                <a:effectLst/>
                <a:latin typeface="Lato Extended"/>
              </a:rPr>
              <a:t>On an outgoing datagram, changing the source IP address of a datagram received from the LAN side of the NAT</a:t>
            </a: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65</a:t>
            </a:fld>
            <a:endParaRPr lang="en-US" dirty="0"/>
          </a:p>
        </p:txBody>
      </p:sp>
    </p:spTree>
    <p:extLst>
      <p:ext uri="{BB962C8B-B14F-4D97-AF65-F5344CB8AC3E}">
        <p14:creationId xmlns:p14="http://schemas.microsoft.com/office/powerpoint/2010/main" val="1971506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47834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1954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804935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71</a:t>
            </a:fld>
            <a:endParaRPr lang="en-US" dirty="0"/>
          </a:p>
        </p:txBody>
      </p:sp>
    </p:spTree>
    <p:extLst>
      <p:ext uri="{BB962C8B-B14F-4D97-AF65-F5344CB8AC3E}">
        <p14:creationId xmlns:p14="http://schemas.microsoft.com/office/powerpoint/2010/main" val="23925850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03531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7604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538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548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009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911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bandwidth is independent of the transmission direction.</a:t>
            </a:r>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68310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110.png"/></Relationships>
</file>

<file path=ppt/slides/_rels/slide16.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xml"/><Relationship Id="rId7" Type="http://schemas.openxmlformats.org/officeDocument/2006/relationships/image" Target="../media/image1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customXml" Target="../ink/ink2.xml"/><Relationship Id="rId5" Type="http://schemas.openxmlformats.org/officeDocument/2006/relationships/notesSlide" Target="../notesSlides/notesSlide10.xml"/><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3.xml"/><Relationship Id="rId7"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10.png"/><Relationship Id="rId10" Type="http://schemas.openxmlformats.org/officeDocument/2006/relationships/customXml" Target="../ink/ink6.xml"/><Relationship Id="rId9" Type="http://schemas.openxmlformats.org/officeDocument/2006/relationships/customXml" Target="../ink/ink5.xml"/></Relationships>
</file>

<file path=ppt/slides/_rels/slide18.xml.rels><?xml version="1.0" encoding="UTF-8" standalone="yes"?>
<Relationships xmlns="http://schemas.openxmlformats.org/package/2006/relationships"><Relationship Id="rId34" Type="http://schemas.openxmlformats.org/officeDocument/2006/relationships/image" Target="../media/image14.png"/><Relationship Id="rId38"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3.xml"/><Relationship Id="rId37" Type="http://schemas.openxmlformats.org/officeDocument/2006/relationships/customXml" Target="../ink/ink10.xml"/><Relationship Id="rId36" Type="http://schemas.openxmlformats.org/officeDocument/2006/relationships/customXml" Target="../ink/ink9.xml"/><Relationship Id="rId35" Type="http://schemas.openxmlformats.org/officeDocument/2006/relationships/customXml" Target="../ink/ink8.xml"/></Relationships>
</file>

<file path=ppt/slides/_rels/slide19.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11.xml"/><Relationship Id="rId1" Type="http://schemas.openxmlformats.org/officeDocument/2006/relationships/slideLayout" Target="../slideLayouts/slideLayout3.xml"/><Relationship Id="rId6" Type="http://schemas.openxmlformats.org/officeDocument/2006/relationships/customXml" Target="../ink/ink14.xml"/><Relationship Id="rId5" Type="http://schemas.openxmlformats.org/officeDocument/2006/relationships/customXml" Target="../ink/ink13.xml"/><Relationship Id="rId4" Type="http://schemas.openxmlformats.org/officeDocument/2006/relationships/customXml" Target="../ink/ink12.xml"/><Relationship Id="rId9" Type="http://schemas.openxmlformats.org/officeDocument/2006/relationships/customXml" Target="../ink/ink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customXml" Target="../ink/ink21.xml"/><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17.xml"/><Relationship Id="rId1" Type="http://schemas.openxmlformats.org/officeDocument/2006/relationships/slideLayout" Target="../slideLayouts/slideLayout3.xml"/><Relationship Id="rId6" Type="http://schemas.openxmlformats.org/officeDocument/2006/relationships/customXml" Target="../ink/ink20.xml"/><Relationship Id="rId5" Type="http://schemas.openxmlformats.org/officeDocument/2006/relationships/customXml" Target="../ink/ink19.xml"/><Relationship Id="rId4" Type="http://schemas.openxmlformats.org/officeDocument/2006/relationships/customXml" Target="../ink/ink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png"/><Relationship Id="rId2" Type="http://schemas.openxmlformats.org/officeDocument/2006/relationships/customXml" Target="../ink/ink22.xml"/><Relationship Id="rId1" Type="http://schemas.openxmlformats.org/officeDocument/2006/relationships/slideLayout" Target="../slideLayouts/slideLayout3.xml"/><Relationship Id="rId6" Type="http://schemas.openxmlformats.org/officeDocument/2006/relationships/customXml" Target="../ink/ink25.xml"/><Relationship Id="rId5" Type="http://schemas.openxmlformats.org/officeDocument/2006/relationships/customXml" Target="../ink/ink24.xml"/><Relationship Id="rId4" Type="http://schemas.openxmlformats.org/officeDocument/2006/relationships/customXml" Target="../ink/ink2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0.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9.jpeg"/><Relationship Id="rId5" Type="http://schemas.openxmlformats.org/officeDocument/2006/relationships/tags" Target="../tags/tag13.xml"/><Relationship Id="rId10" Type="http://schemas.openxmlformats.org/officeDocument/2006/relationships/slideLayout" Target="../slideLayouts/slideLayout3.xml"/><Relationship Id="rId4" Type="http://schemas.openxmlformats.org/officeDocument/2006/relationships/tags" Target="../tags/tag12.xml"/><Relationship Id="rId9"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image" Target="../media/image11.jpe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notesSlide" Target="../notesSlides/notesSlide15.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slideLayout" Target="../slideLayouts/slideLayout3.xml"/><Relationship Id="rId5" Type="http://schemas.openxmlformats.org/officeDocument/2006/relationships/tags" Target="../tags/tag2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20.png"/><Relationship Id="rId5" Type="http://schemas.openxmlformats.org/officeDocument/2006/relationships/slideLayout" Target="../slideLayouts/slideLayout2.xml"/><Relationship Id="rId4" Type="http://schemas.openxmlformats.org/officeDocument/2006/relationships/tags" Target="../tags/tag31.xml"/></Relationships>
</file>

<file path=ppt/slides/_rels/slide4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C80C3A-FA40-BD44-901E-27B4E4B22B51}"/>
              </a:ext>
            </a:extLst>
          </p:cNvPr>
          <p:cNvSpPr>
            <a:spLocks noGrp="1"/>
          </p:cNvSpPr>
          <p:nvPr>
            <p:ph type="sldNum" sz="quarter" idx="4"/>
          </p:nvPr>
        </p:nvSpPr>
        <p:spPr/>
        <p:txBody>
          <a:bodyPr/>
          <a:lstStyle/>
          <a:p>
            <a:r>
              <a:rPr lang="en-US" dirty="0"/>
              <a:t>Introduction: 1-</a:t>
            </a:r>
            <a:fld id="{C4204591-24BD-A542-B9D5-F8D8A88D2FEE}" type="slidenum">
              <a:rPr lang="en-US" smtClean="0"/>
              <a:pPr/>
              <a:t>1</a:t>
            </a:fld>
            <a:endParaRPr lang="en-US" dirty="0"/>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4487863" cy="2326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Midterm Exam </a:t>
            </a:r>
            <a:r>
              <a:rPr lang="en-US" altLang="en-US" sz="5400" b="1">
                <a:solidFill>
                  <a:srgbClr val="000099"/>
                </a:solidFill>
                <a:latin typeface="+mj-lt"/>
              </a:rPr>
              <a:t>2024 Questions </a:t>
            </a:r>
            <a:r>
              <a:rPr lang="en-US" altLang="en-US" sz="5400" b="1" dirty="0">
                <a:solidFill>
                  <a:srgbClr val="000099"/>
                </a:solidFill>
                <a:latin typeface="+mj-lt"/>
              </a:rPr>
              <a:t>(Selected)</a:t>
            </a:r>
          </a:p>
        </p:txBody>
      </p:sp>
      <p:sp>
        <p:nvSpPr>
          <p:cNvPr id="9" name="Rectangle 8">
            <a:extLst>
              <a:ext uri="{FF2B5EF4-FFF2-40B4-BE49-F238E27FC236}">
                <a16:creationId xmlns:a16="http://schemas.microsoft.com/office/drawing/2014/main" id="{DF486BED-0E6D-424B-9246-93E87D8EC12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pic>
        <p:nvPicPr>
          <p:cNvPr id="10" name="Picture 9" descr="A picture containing outdoor, water, bridge, building&#10;&#10;Description automatically generated">
            <a:extLst>
              <a:ext uri="{FF2B5EF4-FFF2-40B4-BE49-F238E27FC236}">
                <a16:creationId xmlns:a16="http://schemas.microsoft.com/office/drawing/2014/main" id="{8FF33017-B1D4-1D43-9BC0-3EC96B262BA1}"/>
              </a:ext>
            </a:extLst>
          </p:cNvPr>
          <p:cNvPicPr>
            <a:picLocks noChangeAspect="1"/>
          </p:cNvPicPr>
          <p:nvPr/>
        </p:nvPicPr>
        <p:blipFill>
          <a:blip r:embed="rId3"/>
          <a:stretch>
            <a:fillRect/>
          </a:stretch>
        </p:blipFill>
        <p:spPr>
          <a:xfrm>
            <a:off x="8135257" y="887185"/>
            <a:ext cx="3040743" cy="3800929"/>
          </a:xfrm>
          <a:prstGeom prst="rect">
            <a:avLst/>
          </a:prstGeom>
        </p:spPr>
      </p:pic>
    </p:spTree>
    <p:extLst>
      <p:ext uri="{BB962C8B-B14F-4D97-AF65-F5344CB8AC3E}">
        <p14:creationId xmlns:p14="http://schemas.microsoft.com/office/powerpoint/2010/main" val="2314825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 network scenario</a:t>
            </a:r>
            <a:endParaRPr lang="en-US" sz="4400" dirty="0"/>
          </a:p>
        </p:txBody>
      </p:sp>
      <p:grpSp>
        <p:nvGrpSpPr>
          <p:cNvPr id="3" name="Group 2">
            <a:extLst>
              <a:ext uri="{FF2B5EF4-FFF2-40B4-BE49-F238E27FC236}">
                <a16:creationId xmlns:a16="http://schemas.microsoft.com/office/drawing/2014/main" id="{30BDC7F4-E0CA-5441-8A92-F3458106F4EB}"/>
              </a:ext>
            </a:extLst>
          </p:cNvPr>
          <p:cNvGrpSpPr/>
          <p:nvPr/>
        </p:nvGrpSpPr>
        <p:grpSpPr>
          <a:xfrm>
            <a:off x="1066778" y="1303830"/>
            <a:ext cx="4754562" cy="5021997"/>
            <a:chOff x="6096000" y="1390614"/>
            <a:chExt cx="4754562" cy="5021997"/>
          </a:xfrm>
        </p:grpSpPr>
        <p:sp>
          <p:nvSpPr>
            <p:cNvPr id="602" name="Text Box 44">
              <a:extLst>
                <a:ext uri="{FF2B5EF4-FFF2-40B4-BE49-F238E27FC236}">
                  <a16:creationId xmlns:a16="http://schemas.microsoft.com/office/drawing/2014/main" id="{42F82D1E-8ED4-4F44-9C3C-BDFDC81291EA}"/>
                </a:ext>
              </a:extLst>
            </p:cNvPr>
            <p:cNvSpPr txBox="1">
              <a:spLocks noChangeArrowheads="1"/>
            </p:cNvSpPr>
            <p:nvPr/>
          </p:nvSpPr>
          <p:spPr bwMode="auto">
            <a:xfrm>
              <a:off x="6096000" y="5581614"/>
              <a:ext cx="475456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10 connections (fairly) share backbone bottleneck link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603" name="Freeform 296">
              <a:extLst>
                <a:ext uri="{FF2B5EF4-FFF2-40B4-BE49-F238E27FC236}">
                  <a16:creationId xmlns:a16="http://schemas.microsoft.com/office/drawing/2014/main" id="{12223E81-DDE4-C440-BABA-D7BC48DB125E}"/>
                </a:ext>
              </a:extLst>
            </p:cNvPr>
            <p:cNvSpPr>
              <a:spLocks/>
            </p:cNvSpPr>
            <p:nvPr/>
          </p:nvSpPr>
          <p:spPr bwMode="auto">
            <a:xfrm>
              <a:off x="6742112" y="2666964"/>
              <a:ext cx="3127375" cy="1498600"/>
            </a:xfrm>
            <a:custGeom>
              <a:avLst/>
              <a:gdLst>
                <a:gd name="T0" fmla="*/ 2147483647 w 1877"/>
                <a:gd name="T1" fmla="*/ 2147483647 h 917"/>
                <a:gd name="T2" fmla="*/ 2147483647 w 1877"/>
                <a:gd name="T3" fmla="*/ 2147483647 h 917"/>
                <a:gd name="T4" fmla="*/ 2147483647 w 1877"/>
                <a:gd name="T5" fmla="*/ 2147483647 h 917"/>
                <a:gd name="T6" fmla="*/ 2147483647 w 1877"/>
                <a:gd name="T7" fmla="*/ 2147483647 h 917"/>
                <a:gd name="T8" fmla="*/ 2147483647 w 1877"/>
                <a:gd name="T9" fmla="*/ 2147483647 h 917"/>
                <a:gd name="T10" fmla="*/ 2147483647 w 1877"/>
                <a:gd name="T11" fmla="*/ 2147483647 h 917"/>
                <a:gd name="T12" fmla="*/ 2147483647 w 1877"/>
                <a:gd name="T13" fmla="*/ 2147483647 h 917"/>
                <a:gd name="T14" fmla="*/ 2147483647 w 1877"/>
                <a:gd name="T15" fmla="*/ 2147483647 h 917"/>
                <a:gd name="T16" fmla="*/ 2147483647 w 1877"/>
                <a:gd name="T17" fmla="*/ 2147483647 h 917"/>
                <a:gd name="T18" fmla="*/ 2147483647 w 1877"/>
                <a:gd name="T19" fmla="*/ 2147483647 h 917"/>
                <a:gd name="T20" fmla="*/ 2147483647 w 1877"/>
                <a:gd name="T21" fmla="*/ 2147483647 h 917"/>
                <a:gd name="T22" fmla="*/ 2147483647 w 1877"/>
                <a:gd name="T23" fmla="*/ 2147483647 h 917"/>
                <a:gd name="T24" fmla="*/ 2147483647 w 1877"/>
                <a:gd name="T25" fmla="*/ 2147483647 h 917"/>
                <a:gd name="T26" fmla="*/ 2147483647 w 1877"/>
                <a:gd name="T27" fmla="*/ 2147483647 h 917"/>
                <a:gd name="T28" fmla="*/ 2147483647 w 1877"/>
                <a:gd name="T29" fmla="*/ 2147483647 h 917"/>
                <a:gd name="T30" fmla="*/ 2147483647 w 1877"/>
                <a:gd name="T31" fmla="*/ 2147483647 h 91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877"/>
                <a:gd name="T49" fmla="*/ 0 h 917"/>
                <a:gd name="T50" fmla="*/ 1877 w 1877"/>
                <a:gd name="T51" fmla="*/ 917 h 91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877" h="917">
                  <a:moveTo>
                    <a:pt x="889" y="23"/>
                  </a:moveTo>
                  <a:cubicBezTo>
                    <a:pt x="804" y="39"/>
                    <a:pt x="771" y="98"/>
                    <a:pt x="692" y="109"/>
                  </a:cubicBezTo>
                  <a:cubicBezTo>
                    <a:pt x="613" y="120"/>
                    <a:pt x="511" y="81"/>
                    <a:pt x="415" y="91"/>
                  </a:cubicBezTo>
                  <a:cubicBezTo>
                    <a:pt x="319" y="101"/>
                    <a:pt x="174" y="126"/>
                    <a:pt x="112" y="170"/>
                  </a:cubicBezTo>
                  <a:cubicBezTo>
                    <a:pt x="51" y="214"/>
                    <a:pt x="66" y="294"/>
                    <a:pt x="50" y="353"/>
                  </a:cubicBezTo>
                  <a:cubicBezTo>
                    <a:pt x="34" y="412"/>
                    <a:pt x="0" y="479"/>
                    <a:pt x="14" y="528"/>
                  </a:cubicBezTo>
                  <a:cubicBezTo>
                    <a:pt x="29" y="577"/>
                    <a:pt x="57" y="608"/>
                    <a:pt x="139" y="650"/>
                  </a:cubicBezTo>
                  <a:cubicBezTo>
                    <a:pt x="221" y="692"/>
                    <a:pt x="372" y="742"/>
                    <a:pt x="505" y="781"/>
                  </a:cubicBezTo>
                  <a:cubicBezTo>
                    <a:pt x="638" y="820"/>
                    <a:pt x="789" y="866"/>
                    <a:pt x="933" y="886"/>
                  </a:cubicBezTo>
                  <a:cubicBezTo>
                    <a:pt x="1077" y="906"/>
                    <a:pt x="1246" y="917"/>
                    <a:pt x="1370" y="901"/>
                  </a:cubicBezTo>
                  <a:cubicBezTo>
                    <a:pt x="1494" y="885"/>
                    <a:pt x="1594" y="839"/>
                    <a:pt x="1676" y="793"/>
                  </a:cubicBezTo>
                  <a:cubicBezTo>
                    <a:pt x="1758" y="747"/>
                    <a:pt x="1843" y="720"/>
                    <a:pt x="1860" y="624"/>
                  </a:cubicBezTo>
                  <a:cubicBezTo>
                    <a:pt x="1877" y="528"/>
                    <a:pt x="1835" y="306"/>
                    <a:pt x="1776" y="219"/>
                  </a:cubicBezTo>
                  <a:cubicBezTo>
                    <a:pt x="1717" y="132"/>
                    <a:pt x="1599" y="134"/>
                    <a:pt x="1503" y="100"/>
                  </a:cubicBezTo>
                  <a:cubicBezTo>
                    <a:pt x="1407" y="66"/>
                    <a:pt x="1302" y="26"/>
                    <a:pt x="1200" y="13"/>
                  </a:cubicBezTo>
                  <a:cubicBezTo>
                    <a:pt x="1098" y="0"/>
                    <a:pt x="974" y="7"/>
                    <a:pt x="889" y="23"/>
                  </a:cubicBezTo>
                  <a:close/>
                </a:path>
              </a:pathLst>
            </a:custGeom>
            <a:solidFill>
              <a:srgbClr val="9CDFF9"/>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4" name="Text Box 35">
              <a:extLst>
                <a:ext uri="{FF2B5EF4-FFF2-40B4-BE49-F238E27FC236}">
                  <a16:creationId xmlns:a16="http://schemas.microsoft.com/office/drawing/2014/main" id="{8E3A2589-33AD-0948-8AAD-49FBF5318781}"/>
                </a:ext>
              </a:extLst>
            </p:cNvPr>
            <p:cNvSpPr txBox="1">
              <a:spLocks noChangeArrowheads="1"/>
            </p:cNvSpPr>
            <p:nvPr/>
          </p:nvSpPr>
          <p:spPr bwMode="auto">
            <a:xfrm>
              <a:off x="6605587" y="2290727"/>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5" name="Oval 40">
              <a:extLst>
                <a:ext uri="{FF2B5EF4-FFF2-40B4-BE49-F238E27FC236}">
                  <a16:creationId xmlns:a16="http://schemas.microsoft.com/office/drawing/2014/main" id="{8D4D9D6D-6FB5-AA4B-B509-A8973E6C8AC9}"/>
                </a:ext>
              </a:extLst>
            </p:cNvPr>
            <p:cNvSpPr>
              <a:spLocks noChangeArrowheads="1"/>
            </p:cNvSpPr>
            <p:nvPr/>
          </p:nvSpPr>
          <p:spPr bwMode="auto">
            <a:xfrm rot="5400000">
              <a:off x="8470106" y="3718683"/>
              <a:ext cx="50800" cy="525462"/>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6" name="Rectangle 41">
              <a:extLst>
                <a:ext uri="{FF2B5EF4-FFF2-40B4-BE49-F238E27FC236}">
                  <a16:creationId xmlns:a16="http://schemas.microsoft.com/office/drawing/2014/main" id="{557406FF-659D-D646-B73D-12838ED2BD49}"/>
                </a:ext>
              </a:extLst>
            </p:cNvPr>
            <p:cNvSpPr>
              <a:spLocks noChangeArrowheads="1"/>
            </p:cNvSpPr>
            <p:nvPr/>
          </p:nvSpPr>
          <p:spPr bwMode="auto">
            <a:xfrm rot="5400000">
              <a:off x="8003381" y="3224971"/>
              <a:ext cx="984250" cy="525462"/>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7" name="Oval 42">
              <a:extLst>
                <a:ext uri="{FF2B5EF4-FFF2-40B4-BE49-F238E27FC236}">
                  <a16:creationId xmlns:a16="http://schemas.microsoft.com/office/drawing/2014/main" id="{0A481A93-ECB7-E246-837A-F6BC6402D6BD}"/>
                </a:ext>
              </a:extLst>
            </p:cNvPr>
            <p:cNvSpPr>
              <a:spLocks noChangeArrowheads="1"/>
            </p:cNvSpPr>
            <p:nvPr/>
          </p:nvSpPr>
          <p:spPr bwMode="auto">
            <a:xfrm rot="5400000">
              <a:off x="8474075" y="2739989"/>
              <a:ext cx="52387" cy="52546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08" name="Rectangle 43">
              <a:extLst>
                <a:ext uri="{FF2B5EF4-FFF2-40B4-BE49-F238E27FC236}">
                  <a16:creationId xmlns:a16="http://schemas.microsoft.com/office/drawing/2014/main" id="{A6B95B4A-EADA-2646-8C69-44AD71FF2F13}"/>
                </a:ext>
              </a:extLst>
            </p:cNvPr>
            <p:cNvSpPr>
              <a:spLocks noChangeArrowheads="1"/>
            </p:cNvSpPr>
            <p:nvPr/>
          </p:nvSpPr>
          <p:spPr bwMode="auto">
            <a:xfrm rot="5400000">
              <a:off x="8474075" y="3711539"/>
              <a:ext cx="31750" cy="51117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09" name="Oval 31">
              <a:extLst>
                <a:ext uri="{FF2B5EF4-FFF2-40B4-BE49-F238E27FC236}">
                  <a16:creationId xmlns:a16="http://schemas.microsoft.com/office/drawing/2014/main" id="{D34D4E69-9BEB-E84C-9C95-F587DC39C7FA}"/>
                </a:ext>
              </a:extLst>
            </p:cNvPr>
            <p:cNvSpPr>
              <a:spLocks noChangeArrowheads="1"/>
            </p:cNvSpPr>
            <p:nvPr/>
          </p:nvSpPr>
          <p:spPr bwMode="auto">
            <a:xfrm rot="1792560">
              <a:off x="7480300" y="2614577"/>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0" name="Rectangle 32">
              <a:extLst>
                <a:ext uri="{FF2B5EF4-FFF2-40B4-BE49-F238E27FC236}">
                  <a16:creationId xmlns:a16="http://schemas.microsoft.com/office/drawing/2014/main" id="{AF4F01BC-E0BA-6145-9A94-C368A9DCD9FA}"/>
                </a:ext>
              </a:extLst>
            </p:cNvPr>
            <p:cNvSpPr>
              <a:spLocks noChangeArrowheads="1"/>
            </p:cNvSpPr>
            <p:nvPr/>
          </p:nvSpPr>
          <p:spPr bwMode="auto">
            <a:xfrm rot="1792560">
              <a:off x="6815137" y="2411377"/>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1" name="Oval 33">
              <a:extLst>
                <a:ext uri="{FF2B5EF4-FFF2-40B4-BE49-F238E27FC236}">
                  <a16:creationId xmlns:a16="http://schemas.microsoft.com/office/drawing/2014/main" id="{0FB3506E-741A-1449-B57D-DCE4E8B681A0}"/>
                </a:ext>
              </a:extLst>
            </p:cNvPr>
            <p:cNvSpPr>
              <a:spLocks noChangeArrowheads="1"/>
            </p:cNvSpPr>
            <p:nvPr/>
          </p:nvSpPr>
          <p:spPr bwMode="auto">
            <a:xfrm rot="1792560">
              <a:off x="6850062" y="22113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2" name="Rectangle 34">
              <a:extLst>
                <a:ext uri="{FF2B5EF4-FFF2-40B4-BE49-F238E27FC236}">
                  <a16:creationId xmlns:a16="http://schemas.microsoft.com/office/drawing/2014/main" id="{323C4318-B148-DC47-ABE2-1E709105E921}"/>
                </a:ext>
              </a:extLst>
            </p:cNvPr>
            <p:cNvSpPr>
              <a:spLocks noChangeArrowheads="1"/>
            </p:cNvSpPr>
            <p:nvPr/>
          </p:nvSpPr>
          <p:spPr bwMode="auto">
            <a:xfrm rot="1792560">
              <a:off x="7477125" y="2611402"/>
              <a:ext cx="23812"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3" name="Line 456">
              <a:extLst>
                <a:ext uri="{FF2B5EF4-FFF2-40B4-BE49-F238E27FC236}">
                  <a16:creationId xmlns:a16="http://schemas.microsoft.com/office/drawing/2014/main" id="{8173438F-0B9B-B64F-A181-BAB4D0B2F0C7}"/>
                </a:ext>
              </a:extLst>
            </p:cNvPr>
            <p:cNvSpPr>
              <a:spLocks noChangeShapeType="1"/>
            </p:cNvSpPr>
            <p:nvPr/>
          </p:nvSpPr>
          <p:spPr bwMode="auto">
            <a:xfrm rot="1792560">
              <a:off x="6686550" y="2482814"/>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4" name="Oval 469">
              <a:extLst>
                <a:ext uri="{FF2B5EF4-FFF2-40B4-BE49-F238E27FC236}">
                  <a16:creationId xmlns:a16="http://schemas.microsoft.com/office/drawing/2014/main" id="{7E85E8A1-86AF-324B-8460-F6A7D5EAC092}"/>
                </a:ext>
              </a:extLst>
            </p:cNvPr>
            <p:cNvSpPr>
              <a:spLocks noChangeArrowheads="1"/>
            </p:cNvSpPr>
            <p:nvPr/>
          </p:nvSpPr>
          <p:spPr bwMode="auto">
            <a:xfrm rot="2768172">
              <a:off x="7989887" y="2617752"/>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5" name="Rectangle 470">
              <a:extLst>
                <a:ext uri="{FF2B5EF4-FFF2-40B4-BE49-F238E27FC236}">
                  <a16:creationId xmlns:a16="http://schemas.microsoft.com/office/drawing/2014/main" id="{55557922-2CFC-1B45-B737-1FBBBEAE269A}"/>
                </a:ext>
              </a:extLst>
            </p:cNvPr>
            <p:cNvSpPr>
              <a:spLocks noChangeArrowheads="1"/>
            </p:cNvSpPr>
            <p:nvPr/>
          </p:nvSpPr>
          <p:spPr bwMode="auto">
            <a:xfrm rot="2768172">
              <a:off x="7268369" y="2285170"/>
              <a:ext cx="915988"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6" name="Oval 471">
              <a:extLst>
                <a:ext uri="{FF2B5EF4-FFF2-40B4-BE49-F238E27FC236}">
                  <a16:creationId xmlns:a16="http://schemas.microsoft.com/office/drawing/2014/main" id="{5D3F57BE-8666-1D44-A006-F78419384E95}"/>
                </a:ext>
              </a:extLst>
            </p:cNvPr>
            <p:cNvSpPr>
              <a:spLocks noChangeArrowheads="1"/>
            </p:cNvSpPr>
            <p:nvPr/>
          </p:nvSpPr>
          <p:spPr bwMode="auto">
            <a:xfrm rot="2768172">
              <a:off x="7419975" y="195893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7" name="Rectangle 472">
              <a:extLst>
                <a:ext uri="{FF2B5EF4-FFF2-40B4-BE49-F238E27FC236}">
                  <a16:creationId xmlns:a16="http://schemas.microsoft.com/office/drawing/2014/main" id="{64C792DE-6968-B34C-9D1B-D2467DCDD720}"/>
                </a:ext>
              </a:extLst>
            </p:cNvPr>
            <p:cNvSpPr>
              <a:spLocks noChangeArrowheads="1"/>
            </p:cNvSpPr>
            <p:nvPr/>
          </p:nvSpPr>
          <p:spPr bwMode="auto">
            <a:xfrm rot="2768172">
              <a:off x="7989887" y="2609814"/>
              <a:ext cx="30163" cy="138113"/>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18" name="Line 473">
              <a:extLst>
                <a:ext uri="{FF2B5EF4-FFF2-40B4-BE49-F238E27FC236}">
                  <a16:creationId xmlns:a16="http://schemas.microsoft.com/office/drawing/2014/main" id="{51F1769C-1A62-EC4E-B22E-FFF40B43E7CF}"/>
                </a:ext>
              </a:extLst>
            </p:cNvPr>
            <p:cNvSpPr>
              <a:spLocks noChangeShapeType="1"/>
            </p:cNvSpPr>
            <p:nvPr/>
          </p:nvSpPr>
          <p:spPr bwMode="auto">
            <a:xfrm rot="2768172">
              <a:off x="7111999" y="2341527"/>
              <a:ext cx="11969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19" name="Oval 476">
              <a:extLst>
                <a:ext uri="{FF2B5EF4-FFF2-40B4-BE49-F238E27FC236}">
                  <a16:creationId xmlns:a16="http://schemas.microsoft.com/office/drawing/2014/main" id="{551553F9-6760-6E44-947E-2E2826C45546}"/>
                </a:ext>
              </a:extLst>
            </p:cNvPr>
            <p:cNvSpPr>
              <a:spLocks noChangeArrowheads="1"/>
            </p:cNvSpPr>
            <p:nvPr/>
          </p:nvSpPr>
          <p:spPr bwMode="auto">
            <a:xfrm rot="19807440" flipH="1">
              <a:off x="6943725" y="4467189"/>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0" name="Rectangle 477">
              <a:extLst>
                <a:ext uri="{FF2B5EF4-FFF2-40B4-BE49-F238E27FC236}">
                  <a16:creationId xmlns:a16="http://schemas.microsoft.com/office/drawing/2014/main" id="{424063E3-158A-984A-BFC8-01ECC771823D}"/>
                </a:ext>
              </a:extLst>
            </p:cNvPr>
            <p:cNvSpPr>
              <a:spLocks noChangeArrowheads="1"/>
            </p:cNvSpPr>
            <p:nvPr/>
          </p:nvSpPr>
          <p:spPr bwMode="auto">
            <a:xfrm rot="19807440" flipH="1">
              <a:off x="6916737" y="4263989"/>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1" name="Oval 478">
              <a:extLst>
                <a:ext uri="{FF2B5EF4-FFF2-40B4-BE49-F238E27FC236}">
                  <a16:creationId xmlns:a16="http://schemas.microsoft.com/office/drawing/2014/main" id="{E5AD8F86-97E2-7648-BE88-A4ABC6A350D0}"/>
                </a:ext>
              </a:extLst>
            </p:cNvPr>
            <p:cNvSpPr>
              <a:spLocks noChangeArrowheads="1"/>
            </p:cNvSpPr>
            <p:nvPr/>
          </p:nvSpPr>
          <p:spPr bwMode="auto">
            <a:xfrm rot="19807440" flipH="1">
              <a:off x="7575550" y="4063964"/>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2" name="Rectangle 479">
              <a:extLst>
                <a:ext uri="{FF2B5EF4-FFF2-40B4-BE49-F238E27FC236}">
                  <a16:creationId xmlns:a16="http://schemas.microsoft.com/office/drawing/2014/main" id="{598EC6E7-BD77-134B-A756-3D43B04CC7E1}"/>
                </a:ext>
              </a:extLst>
            </p:cNvPr>
            <p:cNvSpPr>
              <a:spLocks noChangeArrowheads="1"/>
            </p:cNvSpPr>
            <p:nvPr/>
          </p:nvSpPr>
          <p:spPr bwMode="auto">
            <a:xfrm rot="19807440" flipH="1">
              <a:off x="6959600" y="4464014"/>
              <a:ext cx="23812" cy="153988"/>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3" name="Line 480">
              <a:extLst>
                <a:ext uri="{FF2B5EF4-FFF2-40B4-BE49-F238E27FC236}">
                  <a16:creationId xmlns:a16="http://schemas.microsoft.com/office/drawing/2014/main" id="{AFDCBA44-8593-C94C-9FA7-FED9DC63A55B}"/>
                </a:ext>
              </a:extLst>
            </p:cNvPr>
            <p:cNvSpPr>
              <a:spLocks noChangeShapeType="1"/>
            </p:cNvSpPr>
            <p:nvPr/>
          </p:nvSpPr>
          <p:spPr bwMode="auto">
            <a:xfrm rot="19807440" flipH="1">
              <a:off x="6821487" y="4335427"/>
              <a:ext cx="955675" cy="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4" name="Oval 483">
              <a:extLst>
                <a:ext uri="{FF2B5EF4-FFF2-40B4-BE49-F238E27FC236}">
                  <a16:creationId xmlns:a16="http://schemas.microsoft.com/office/drawing/2014/main" id="{9B669AE7-0EE8-EC41-9DC1-37D185E64362}"/>
                </a:ext>
              </a:extLst>
            </p:cNvPr>
            <p:cNvSpPr>
              <a:spLocks noChangeArrowheads="1"/>
            </p:cNvSpPr>
            <p:nvPr/>
          </p:nvSpPr>
          <p:spPr bwMode="auto">
            <a:xfrm rot="18831828" flipV="1">
              <a:off x="8197850" y="4240177"/>
              <a:ext cx="47625" cy="142875"/>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5" name="Rectangle 484">
              <a:extLst>
                <a:ext uri="{FF2B5EF4-FFF2-40B4-BE49-F238E27FC236}">
                  <a16:creationId xmlns:a16="http://schemas.microsoft.com/office/drawing/2014/main" id="{C65A0801-59C0-0744-8000-2F197C940E78}"/>
                </a:ext>
              </a:extLst>
            </p:cNvPr>
            <p:cNvSpPr>
              <a:spLocks noChangeArrowheads="1"/>
            </p:cNvSpPr>
            <p:nvPr/>
          </p:nvSpPr>
          <p:spPr bwMode="auto">
            <a:xfrm rot="18831828" flipV="1">
              <a:off x="7475537" y="4571964"/>
              <a:ext cx="917575" cy="142875"/>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6" name="Oval 485">
              <a:extLst>
                <a:ext uri="{FF2B5EF4-FFF2-40B4-BE49-F238E27FC236}">
                  <a16:creationId xmlns:a16="http://schemas.microsoft.com/office/drawing/2014/main" id="{618A0B18-5A9F-C940-A80E-7B06B49B60F9}"/>
                </a:ext>
              </a:extLst>
            </p:cNvPr>
            <p:cNvSpPr>
              <a:spLocks noChangeArrowheads="1"/>
            </p:cNvSpPr>
            <p:nvPr/>
          </p:nvSpPr>
          <p:spPr bwMode="auto">
            <a:xfrm rot="18831828" flipV="1">
              <a:off x="7629525" y="4898989"/>
              <a:ext cx="47625" cy="142875"/>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7" name="Rectangle 486">
              <a:extLst>
                <a:ext uri="{FF2B5EF4-FFF2-40B4-BE49-F238E27FC236}">
                  <a16:creationId xmlns:a16="http://schemas.microsoft.com/office/drawing/2014/main" id="{0EC6AAEC-D5EF-0B44-AE75-B5161067D347}"/>
                </a:ext>
              </a:extLst>
            </p:cNvPr>
            <p:cNvSpPr>
              <a:spLocks noChangeArrowheads="1"/>
            </p:cNvSpPr>
            <p:nvPr/>
          </p:nvSpPr>
          <p:spPr bwMode="auto">
            <a:xfrm rot="18831828" flipV="1">
              <a:off x="8197850" y="4249702"/>
              <a:ext cx="30162" cy="138112"/>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28" name="Line 487">
              <a:extLst>
                <a:ext uri="{FF2B5EF4-FFF2-40B4-BE49-F238E27FC236}">
                  <a16:creationId xmlns:a16="http://schemas.microsoft.com/office/drawing/2014/main" id="{6C5A899D-7A45-874B-9EBC-4587CF6DE09E}"/>
                </a:ext>
              </a:extLst>
            </p:cNvPr>
            <p:cNvSpPr>
              <a:spLocks noChangeShapeType="1"/>
            </p:cNvSpPr>
            <p:nvPr/>
          </p:nvSpPr>
          <p:spPr bwMode="auto">
            <a:xfrm rot="18831828" flipV="1">
              <a:off x="7319962" y="4657690"/>
              <a:ext cx="1196975" cy="0"/>
            </a:xfrm>
            <a:prstGeom prst="line">
              <a:avLst/>
            </a:prstGeom>
            <a:noFill/>
            <a:ln w="38100">
              <a:solidFill>
                <a:srgbClr val="FF3300"/>
              </a:solidFill>
              <a:round/>
              <a:headEnd type="triangle" w="med" len="me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29" name="Oval 500">
              <a:extLst>
                <a:ext uri="{FF2B5EF4-FFF2-40B4-BE49-F238E27FC236}">
                  <a16:creationId xmlns:a16="http://schemas.microsoft.com/office/drawing/2014/main" id="{2C1CCE43-DB7D-AE44-BC92-2EC22940EC4F}"/>
                </a:ext>
              </a:extLst>
            </p:cNvPr>
            <p:cNvSpPr>
              <a:spLocks noChangeArrowheads="1"/>
            </p:cNvSpPr>
            <p:nvPr/>
          </p:nvSpPr>
          <p:spPr bwMode="auto">
            <a:xfrm rot="19807440" flipH="1">
              <a:off x="9150350" y="2586002"/>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0" name="Rectangle 501">
              <a:extLst>
                <a:ext uri="{FF2B5EF4-FFF2-40B4-BE49-F238E27FC236}">
                  <a16:creationId xmlns:a16="http://schemas.microsoft.com/office/drawing/2014/main" id="{40D89921-5710-C74C-85E3-E00C000E60C7}"/>
                </a:ext>
              </a:extLst>
            </p:cNvPr>
            <p:cNvSpPr>
              <a:spLocks noChangeArrowheads="1"/>
            </p:cNvSpPr>
            <p:nvPr/>
          </p:nvSpPr>
          <p:spPr bwMode="auto">
            <a:xfrm rot="19807440" flipH="1">
              <a:off x="9123362" y="2382802"/>
              <a:ext cx="730250"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1" name="Oval 502">
              <a:extLst>
                <a:ext uri="{FF2B5EF4-FFF2-40B4-BE49-F238E27FC236}">
                  <a16:creationId xmlns:a16="http://schemas.microsoft.com/office/drawing/2014/main" id="{04ED2CB6-E629-0044-88FF-DD5D436E58BF}"/>
                </a:ext>
              </a:extLst>
            </p:cNvPr>
            <p:cNvSpPr>
              <a:spLocks noChangeArrowheads="1"/>
            </p:cNvSpPr>
            <p:nvPr/>
          </p:nvSpPr>
          <p:spPr bwMode="auto">
            <a:xfrm rot="19807440" flipH="1">
              <a:off x="9782175" y="2182777"/>
              <a:ext cx="36512"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2" name="Rectangle 503">
              <a:extLst>
                <a:ext uri="{FF2B5EF4-FFF2-40B4-BE49-F238E27FC236}">
                  <a16:creationId xmlns:a16="http://schemas.microsoft.com/office/drawing/2014/main" id="{0D6041B8-7217-4F4F-92D9-8F4D04231EDF}"/>
                </a:ext>
              </a:extLst>
            </p:cNvPr>
            <p:cNvSpPr>
              <a:spLocks noChangeArrowheads="1"/>
            </p:cNvSpPr>
            <p:nvPr/>
          </p:nvSpPr>
          <p:spPr bwMode="auto">
            <a:xfrm rot="19807440" flipH="1">
              <a:off x="9166225" y="2582827"/>
              <a:ext cx="25400" cy="153987"/>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3" name="Line 504">
              <a:extLst>
                <a:ext uri="{FF2B5EF4-FFF2-40B4-BE49-F238E27FC236}">
                  <a16:creationId xmlns:a16="http://schemas.microsoft.com/office/drawing/2014/main" id="{45C56574-1E78-FA49-9616-971A302E931F}"/>
                </a:ext>
              </a:extLst>
            </p:cNvPr>
            <p:cNvSpPr>
              <a:spLocks noChangeShapeType="1"/>
            </p:cNvSpPr>
            <p:nvPr/>
          </p:nvSpPr>
          <p:spPr bwMode="auto">
            <a:xfrm rot="19807440" flipH="1">
              <a:off x="9028112" y="2454239"/>
              <a:ext cx="955675"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4" name="Oval 507">
              <a:extLst>
                <a:ext uri="{FF2B5EF4-FFF2-40B4-BE49-F238E27FC236}">
                  <a16:creationId xmlns:a16="http://schemas.microsoft.com/office/drawing/2014/main" id="{9F9B82D5-4B1D-6043-BBA5-D051EBBBCAD8}"/>
                </a:ext>
              </a:extLst>
            </p:cNvPr>
            <p:cNvSpPr>
              <a:spLocks noChangeArrowheads="1"/>
            </p:cNvSpPr>
            <p:nvPr/>
          </p:nvSpPr>
          <p:spPr bwMode="auto">
            <a:xfrm rot="1792560">
              <a:off x="9907587" y="4546564"/>
              <a:ext cx="38100" cy="158750"/>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5" name="Rectangle 508">
              <a:extLst>
                <a:ext uri="{FF2B5EF4-FFF2-40B4-BE49-F238E27FC236}">
                  <a16:creationId xmlns:a16="http://schemas.microsoft.com/office/drawing/2014/main" id="{0C717AD0-EA8E-2246-B4E3-6A0F4C1E9FA2}"/>
                </a:ext>
              </a:extLst>
            </p:cNvPr>
            <p:cNvSpPr>
              <a:spLocks noChangeArrowheads="1"/>
            </p:cNvSpPr>
            <p:nvPr/>
          </p:nvSpPr>
          <p:spPr bwMode="auto">
            <a:xfrm rot="1792560">
              <a:off x="9240837" y="4341777"/>
              <a:ext cx="731838" cy="158750"/>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6" name="Oval 509">
              <a:extLst>
                <a:ext uri="{FF2B5EF4-FFF2-40B4-BE49-F238E27FC236}">
                  <a16:creationId xmlns:a16="http://schemas.microsoft.com/office/drawing/2014/main" id="{EE3B1AF8-64A0-EC47-B91B-48B11E36D825}"/>
                </a:ext>
              </a:extLst>
            </p:cNvPr>
            <p:cNvSpPr>
              <a:spLocks noChangeArrowheads="1"/>
            </p:cNvSpPr>
            <p:nvPr/>
          </p:nvSpPr>
          <p:spPr bwMode="auto">
            <a:xfrm rot="1792560">
              <a:off x="9275762" y="4141752"/>
              <a:ext cx="38100" cy="158750"/>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7" name="Rectangle 510">
              <a:extLst>
                <a:ext uri="{FF2B5EF4-FFF2-40B4-BE49-F238E27FC236}">
                  <a16:creationId xmlns:a16="http://schemas.microsoft.com/office/drawing/2014/main" id="{860AFC74-9568-6A49-803C-0B2D793022B7}"/>
                </a:ext>
              </a:extLst>
            </p:cNvPr>
            <p:cNvSpPr>
              <a:spLocks noChangeArrowheads="1"/>
            </p:cNvSpPr>
            <p:nvPr/>
          </p:nvSpPr>
          <p:spPr bwMode="auto">
            <a:xfrm rot="1792560">
              <a:off x="9902825" y="4543389"/>
              <a:ext cx="25400" cy="152400"/>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638" name="Line 511">
              <a:extLst>
                <a:ext uri="{FF2B5EF4-FFF2-40B4-BE49-F238E27FC236}">
                  <a16:creationId xmlns:a16="http://schemas.microsoft.com/office/drawing/2014/main" id="{2B4EDB9F-73F1-C34D-96D9-5CDCB88B2124}"/>
                </a:ext>
              </a:extLst>
            </p:cNvPr>
            <p:cNvSpPr>
              <a:spLocks noChangeShapeType="1"/>
            </p:cNvSpPr>
            <p:nvPr/>
          </p:nvSpPr>
          <p:spPr bwMode="auto">
            <a:xfrm rot="1792560">
              <a:off x="9102725" y="4441789"/>
              <a:ext cx="1062037" cy="12700"/>
            </a:xfrm>
            <a:prstGeom prst="line">
              <a:avLst/>
            </a:prstGeom>
            <a:noFill/>
            <a:ln w="3810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39" name="Text Box 513">
              <a:extLst>
                <a:ext uri="{FF2B5EF4-FFF2-40B4-BE49-F238E27FC236}">
                  <a16:creationId xmlns:a16="http://schemas.microsoft.com/office/drawing/2014/main" id="{4778714E-EE95-9947-8879-8B2FE318CB66}"/>
                </a:ext>
              </a:extLst>
            </p:cNvPr>
            <p:cNvSpPr txBox="1">
              <a:spLocks noChangeArrowheads="1"/>
            </p:cNvSpPr>
            <p:nvPr/>
          </p:nvSpPr>
          <p:spPr bwMode="auto">
            <a:xfrm>
              <a:off x="7575550" y="1849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0" name="Text Box 514">
              <a:extLst>
                <a:ext uri="{FF2B5EF4-FFF2-40B4-BE49-F238E27FC236}">
                  <a16:creationId xmlns:a16="http://schemas.microsoft.com/office/drawing/2014/main" id="{60849EC9-A207-4C41-AD9D-A92DEE98BF4C}"/>
                </a:ext>
              </a:extLst>
            </p:cNvPr>
            <p:cNvSpPr txBox="1">
              <a:spLocks noChangeArrowheads="1"/>
            </p:cNvSpPr>
            <p:nvPr/>
          </p:nvSpPr>
          <p:spPr bwMode="auto">
            <a:xfrm>
              <a:off x="9402762" y="2357402"/>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1" name="Freeform 515">
              <a:extLst>
                <a:ext uri="{FF2B5EF4-FFF2-40B4-BE49-F238E27FC236}">
                  <a16:creationId xmlns:a16="http://schemas.microsoft.com/office/drawing/2014/main" id="{F6112B49-DFF7-4442-8AE0-8CF8CFAA614D}"/>
                </a:ext>
              </a:extLst>
            </p:cNvPr>
            <p:cNvSpPr>
              <a:spLocks/>
            </p:cNvSpPr>
            <p:nvPr/>
          </p:nvSpPr>
          <p:spPr bwMode="auto">
            <a:xfrm>
              <a:off x="7569200" y="2717764"/>
              <a:ext cx="800100" cy="1381125"/>
            </a:xfrm>
            <a:custGeom>
              <a:avLst/>
              <a:gdLst>
                <a:gd name="T0" fmla="*/ 0 w 504"/>
                <a:gd name="T1" fmla="*/ 0 h 870"/>
                <a:gd name="T2" fmla="*/ 2147483647 w 504"/>
                <a:gd name="T3" fmla="*/ 2147483647 h 870"/>
                <a:gd name="T4" fmla="*/ 2147483647 w 504"/>
                <a:gd name="T5" fmla="*/ 2147483647 h 870"/>
                <a:gd name="T6" fmla="*/ 2147483647 w 504"/>
                <a:gd name="T7" fmla="*/ 2147483647 h 870"/>
                <a:gd name="T8" fmla="*/ 2147483647 w 504"/>
                <a:gd name="T9" fmla="*/ 2147483647 h 870"/>
                <a:gd name="T10" fmla="*/ 2147483647 w 504"/>
                <a:gd name="T11" fmla="*/ 2147483647 h 870"/>
                <a:gd name="T12" fmla="*/ 2147483647 w 504"/>
                <a:gd name="T13" fmla="*/ 2147483647 h 870"/>
                <a:gd name="T14" fmla="*/ 2147483647 w 504"/>
                <a:gd name="T15" fmla="*/ 2147483647 h 870"/>
                <a:gd name="T16" fmla="*/ 2147483647 w 504"/>
                <a:gd name="T17" fmla="*/ 2147483647 h 870"/>
                <a:gd name="T18" fmla="*/ 2147483647 w 504"/>
                <a:gd name="T19" fmla="*/ 2147483647 h 87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04"/>
                <a:gd name="T31" fmla="*/ 0 h 870"/>
                <a:gd name="T32" fmla="*/ 504 w 504"/>
                <a:gd name="T33" fmla="*/ 870 h 87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04" h="870">
                  <a:moveTo>
                    <a:pt x="0" y="0"/>
                  </a:moveTo>
                  <a:cubicBezTo>
                    <a:pt x="21" y="11"/>
                    <a:pt x="79" y="44"/>
                    <a:pt x="129" y="63"/>
                  </a:cubicBezTo>
                  <a:cubicBezTo>
                    <a:pt x="179" y="82"/>
                    <a:pt x="255" y="102"/>
                    <a:pt x="299" y="112"/>
                  </a:cubicBezTo>
                  <a:cubicBezTo>
                    <a:pt x="343" y="122"/>
                    <a:pt x="362" y="116"/>
                    <a:pt x="392" y="121"/>
                  </a:cubicBezTo>
                  <a:cubicBezTo>
                    <a:pt x="417" y="124"/>
                    <a:pt x="469" y="100"/>
                    <a:pt x="479" y="145"/>
                  </a:cubicBezTo>
                  <a:cubicBezTo>
                    <a:pt x="490" y="191"/>
                    <a:pt x="504" y="700"/>
                    <a:pt x="490" y="772"/>
                  </a:cubicBezTo>
                  <a:cubicBezTo>
                    <a:pt x="477" y="845"/>
                    <a:pt x="447" y="842"/>
                    <a:pt x="406" y="839"/>
                  </a:cubicBezTo>
                  <a:cubicBezTo>
                    <a:pt x="365" y="836"/>
                    <a:pt x="323" y="835"/>
                    <a:pt x="286" y="833"/>
                  </a:cubicBezTo>
                  <a:cubicBezTo>
                    <a:pt x="250" y="831"/>
                    <a:pt x="226" y="822"/>
                    <a:pt x="192" y="828"/>
                  </a:cubicBezTo>
                  <a:cubicBezTo>
                    <a:pt x="158" y="834"/>
                    <a:pt x="107" y="861"/>
                    <a:pt x="84" y="870"/>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2" name="Text Box 516">
              <a:extLst>
                <a:ext uri="{FF2B5EF4-FFF2-40B4-BE49-F238E27FC236}">
                  <a16:creationId xmlns:a16="http://schemas.microsoft.com/office/drawing/2014/main" id="{EFC98C88-858D-E34E-9C48-139358543E42}"/>
                </a:ext>
              </a:extLst>
            </p:cNvPr>
            <p:cNvSpPr txBox="1">
              <a:spLocks noChangeArrowheads="1"/>
            </p:cNvSpPr>
            <p:nvPr/>
          </p:nvSpPr>
          <p:spPr bwMode="auto">
            <a:xfrm>
              <a:off x="6583362" y="383306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3" name="Freeform 517">
              <a:extLst>
                <a:ext uri="{FF2B5EF4-FFF2-40B4-BE49-F238E27FC236}">
                  <a16:creationId xmlns:a16="http://schemas.microsoft.com/office/drawing/2014/main" id="{3FAF4BE0-D787-B34B-BA37-0770AC8BF2E1}"/>
                </a:ext>
              </a:extLst>
            </p:cNvPr>
            <p:cNvSpPr>
              <a:spLocks/>
            </p:cNvSpPr>
            <p:nvPr/>
          </p:nvSpPr>
          <p:spPr bwMode="auto">
            <a:xfrm>
              <a:off x="8032750" y="2695539"/>
              <a:ext cx="431800" cy="1570038"/>
            </a:xfrm>
            <a:custGeom>
              <a:avLst/>
              <a:gdLst>
                <a:gd name="T0" fmla="*/ 0 w 272"/>
                <a:gd name="T1" fmla="*/ 0 h 989"/>
                <a:gd name="T2" fmla="*/ 2147483647 w 272"/>
                <a:gd name="T3" fmla="*/ 2147483647 h 989"/>
                <a:gd name="T4" fmla="*/ 2147483647 w 272"/>
                <a:gd name="T5" fmla="*/ 2147483647 h 989"/>
                <a:gd name="T6" fmla="*/ 2147483647 w 272"/>
                <a:gd name="T7" fmla="*/ 2147483647 h 989"/>
                <a:gd name="T8" fmla="*/ 2147483647 w 272"/>
                <a:gd name="T9" fmla="*/ 2147483647 h 989"/>
                <a:gd name="T10" fmla="*/ 2147483647 w 272"/>
                <a:gd name="T11" fmla="*/ 2147483647 h 989"/>
                <a:gd name="T12" fmla="*/ 2147483647 w 272"/>
                <a:gd name="T13" fmla="*/ 2147483647 h 989"/>
                <a:gd name="T14" fmla="*/ 0 60000 65536"/>
                <a:gd name="T15" fmla="*/ 0 60000 65536"/>
                <a:gd name="T16" fmla="*/ 0 60000 65536"/>
                <a:gd name="T17" fmla="*/ 0 60000 65536"/>
                <a:gd name="T18" fmla="*/ 0 60000 65536"/>
                <a:gd name="T19" fmla="*/ 0 60000 65536"/>
                <a:gd name="T20" fmla="*/ 0 60000 65536"/>
                <a:gd name="T21" fmla="*/ 0 w 272"/>
                <a:gd name="T22" fmla="*/ 0 h 989"/>
                <a:gd name="T23" fmla="*/ 272 w 272"/>
                <a:gd name="T24" fmla="*/ 989 h 98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2" h="989">
                  <a:moveTo>
                    <a:pt x="0" y="0"/>
                  </a:moveTo>
                  <a:cubicBezTo>
                    <a:pt x="15" y="13"/>
                    <a:pt x="49" y="56"/>
                    <a:pt x="92" y="80"/>
                  </a:cubicBezTo>
                  <a:cubicBezTo>
                    <a:pt x="231" y="84"/>
                    <a:pt x="204" y="89"/>
                    <a:pt x="257" y="147"/>
                  </a:cubicBezTo>
                  <a:cubicBezTo>
                    <a:pt x="270" y="295"/>
                    <a:pt x="272" y="652"/>
                    <a:pt x="268" y="774"/>
                  </a:cubicBezTo>
                  <a:cubicBezTo>
                    <a:pt x="268" y="895"/>
                    <a:pt x="261" y="853"/>
                    <a:pt x="257" y="875"/>
                  </a:cubicBezTo>
                  <a:cubicBezTo>
                    <a:pt x="251" y="894"/>
                    <a:pt x="257" y="889"/>
                    <a:pt x="242" y="908"/>
                  </a:cubicBezTo>
                  <a:cubicBezTo>
                    <a:pt x="227" y="927"/>
                    <a:pt x="183" y="972"/>
                    <a:pt x="167" y="98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4" name="Freeform 518">
              <a:extLst>
                <a:ext uri="{FF2B5EF4-FFF2-40B4-BE49-F238E27FC236}">
                  <a16:creationId xmlns:a16="http://schemas.microsoft.com/office/drawing/2014/main" id="{9EF6A7FC-B534-4346-A5DD-041A4F1C6C62}"/>
                </a:ext>
              </a:extLst>
            </p:cNvPr>
            <p:cNvSpPr>
              <a:spLocks/>
            </p:cNvSpPr>
            <p:nvPr/>
          </p:nvSpPr>
          <p:spPr bwMode="auto">
            <a:xfrm>
              <a:off x="8616950" y="2679664"/>
              <a:ext cx="638175" cy="1538288"/>
            </a:xfrm>
            <a:custGeom>
              <a:avLst/>
              <a:gdLst>
                <a:gd name="T0" fmla="*/ 2147483647 w 402"/>
                <a:gd name="T1" fmla="*/ 0 h 969"/>
                <a:gd name="T2" fmla="*/ 2147483647 w 402"/>
                <a:gd name="T3" fmla="*/ 2147483647 h 969"/>
                <a:gd name="T4" fmla="*/ 2147483647 w 402"/>
                <a:gd name="T5" fmla="*/ 2147483647 h 969"/>
                <a:gd name="T6" fmla="*/ 2147483647 w 402"/>
                <a:gd name="T7" fmla="*/ 2147483647 h 969"/>
                <a:gd name="T8" fmla="*/ 2147483647 w 402"/>
                <a:gd name="T9" fmla="*/ 2147483647 h 969"/>
                <a:gd name="T10" fmla="*/ 2147483647 w 402"/>
                <a:gd name="T11" fmla="*/ 2147483647 h 969"/>
                <a:gd name="T12" fmla="*/ 2147483647 w 402"/>
                <a:gd name="T13" fmla="*/ 2147483647 h 969"/>
                <a:gd name="T14" fmla="*/ 2147483647 w 402"/>
                <a:gd name="T15" fmla="*/ 2147483647 h 969"/>
                <a:gd name="T16" fmla="*/ 2147483647 w 402"/>
                <a:gd name="T17" fmla="*/ 2147483647 h 96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2"/>
                <a:gd name="T28" fmla="*/ 0 h 969"/>
                <a:gd name="T29" fmla="*/ 402 w 402"/>
                <a:gd name="T30" fmla="*/ 969 h 96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2" h="969">
                  <a:moveTo>
                    <a:pt x="306" y="0"/>
                  </a:moveTo>
                  <a:cubicBezTo>
                    <a:pt x="295" y="5"/>
                    <a:pt x="262" y="24"/>
                    <a:pt x="240" y="36"/>
                  </a:cubicBezTo>
                  <a:cubicBezTo>
                    <a:pt x="218" y="48"/>
                    <a:pt x="199" y="58"/>
                    <a:pt x="174" y="72"/>
                  </a:cubicBezTo>
                  <a:cubicBezTo>
                    <a:pt x="149" y="86"/>
                    <a:pt x="115" y="101"/>
                    <a:pt x="90" y="119"/>
                  </a:cubicBezTo>
                  <a:cubicBezTo>
                    <a:pt x="64" y="136"/>
                    <a:pt x="72" y="127"/>
                    <a:pt x="25" y="178"/>
                  </a:cubicBezTo>
                  <a:cubicBezTo>
                    <a:pt x="14" y="223"/>
                    <a:pt x="0" y="732"/>
                    <a:pt x="14" y="804"/>
                  </a:cubicBezTo>
                  <a:cubicBezTo>
                    <a:pt x="27" y="877"/>
                    <a:pt x="53" y="854"/>
                    <a:pt x="98" y="871"/>
                  </a:cubicBezTo>
                  <a:cubicBezTo>
                    <a:pt x="144" y="888"/>
                    <a:pt x="209" y="884"/>
                    <a:pt x="261" y="900"/>
                  </a:cubicBezTo>
                  <a:cubicBezTo>
                    <a:pt x="312" y="916"/>
                    <a:pt x="373" y="955"/>
                    <a:pt x="402" y="969"/>
                  </a:cubicBezTo>
                </a:path>
              </a:pathLst>
            </a:cu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5" name="Text Box 519">
              <a:extLst>
                <a:ext uri="{FF2B5EF4-FFF2-40B4-BE49-F238E27FC236}">
                  <a16:creationId xmlns:a16="http://schemas.microsoft.com/office/drawing/2014/main" id="{1E5107AF-4847-B347-A6D3-3304434E8FD3}"/>
                </a:ext>
              </a:extLst>
            </p:cNvPr>
            <p:cNvSpPr txBox="1">
              <a:spLocks noChangeArrowheads="1"/>
            </p:cNvSpPr>
            <p:nvPr/>
          </p:nvSpPr>
          <p:spPr bwMode="auto">
            <a:xfrm>
              <a:off x="7842250" y="4444964"/>
              <a:ext cx="6762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6" name="Text Box 520">
              <a:extLst>
                <a:ext uri="{FF2B5EF4-FFF2-40B4-BE49-F238E27FC236}">
                  <a16:creationId xmlns:a16="http://schemas.microsoft.com/office/drawing/2014/main" id="{7DD67220-8D5A-6E44-9C8F-8DC54227B25F}"/>
                </a:ext>
              </a:extLst>
            </p:cNvPr>
            <p:cNvSpPr txBox="1">
              <a:spLocks noChangeArrowheads="1"/>
            </p:cNvSpPr>
            <p:nvPr/>
          </p:nvSpPr>
          <p:spPr bwMode="auto">
            <a:xfrm>
              <a:off x="9529762" y="3932202"/>
              <a:ext cx="67468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47" name="Text Box 521">
              <a:extLst>
                <a:ext uri="{FF2B5EF4-FFF2-40B4-BE49-F238E27FC236}">
                  <a16:creationId xmlns:a16="http://schemas.microsoft.com/office/drawing/2014/main" id="{5252B1FF-D0A1-1D49-8AD4-E08822F2FA9A}"/>
                </a:ext>
              </a:extLst>
            </p:cNvPr>
            <p:cNvSpPr txBox="1">
              <a:spLocks noChangeArrowheads="1"/>
            </p:cNvSpPr>
            <p:nvPr/>
          </p:nvSpPr>
          <p:spPr bwMode="auto">
            <a:xfrm>
              <a:off x="8558212" y="3303552"/>
              <a:ext cx="67627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p>
          </p:txBody>
        </p:sp>
        <p:grpSp>
          <p:nvGrpSpPr>
            <p:cNvPr id="649" name="Group 81">
              <a:extLst>
                <a:ext uri="{FF2B5EF4-FFF2-40B4-BE49-F238E27FC236}">
                  <a16:creationId xmlns:a16="http://schemas.microsoft.com/office/drawing/2014/main" id="{6FDBF652-A395-234F-BA73-32CC54B4720C}"/>
                </a:ext>
              </a:extLst>
            </p:cNvPr>
            <p:cNvGrpSpPr>
              <a:grpSpLocks/>
            </p:cNvGrpSpPr>
            <p:nvPr/>
          </p:nvGrpSpPr>
          <p:grpSpPr bwMode="auto">
            <a:xfrm>
              <a:off x="6435725" y="1730339"/>
              <a:ext cx="352425" cy="660400"/>
              <a:chOff x="4140" y="429"/>
              <a:chExt cx="1425" cy="2396"/>
            </a:xfrm>
          </p:grpSpPr>
          <p:sp>
            <p:nvSpPr>
              <p:cNvPr id="650" name="Freeform 82">
                <a:extLst>
                  <a:ext uri="{FF2B5EF4-FFF2-40B4-BE49-F238E27FC236}">
                    <a16:creationId xmlns:a16="http://schemas.microsoft.com/office/drawing/2014/main" id="{11ED42DE-3E1B-9B40-9A14-016018BA3CF5}"/>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1" name="Rectangle 83">
                <a:extLst>
                  <a:ext uri="{FF2B5EF4-FFF2-40B4-BE49-F238E27FC236}">
                    <a16:creationId xmlns:a16="http://schemas.microsoft.com/office/drawing/2014/main" id="{69066424-99FF-0247-8B01-B3EC332AA481}"/>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2" name="Freeform 84">
                <a:extLst>
                  <a:ext uri="{FF2B5EF4-FFF2-40B4-BE49-F238E27FC236}">
                    <a16:creationId xmlns:a16="http://schemas.microsoft.com/office/drawing/2014/main" id="{024DB4DC-EB26-FF42-8E20-FFB6C8EFBD9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3" name="Freeform 85">
                <a:extLst>
                  <a:ext uri="{FF2B5EF4-FFF2-40B4-BE49-F238E27FC236}">
                    <a16:creationId xmlns:a16="http://schemas.microsoft.com/office/drawing/2014/main" id="{E2B0F75E-1C81-FF41-A3F5-E7ADC8B671EA}"/>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4" name="Rectangle 86">
                <a:extLst>
                  <a:ext uri="{FF2B5EF4-FFF2-40B4-BE49-F238E27FC236}">
                    <a16:creationId xmlns:a16="http://schemas.microsoft.com/office/drawing/2014/main" id="{223D30BF-8699-6A44-AEB2-35D0F31FABD6}"/>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5" name="Group 87">
                <a:extLst>
                  <a:ext uri="{FF2B5EF4-FFF2-40B4-BE49-F238E27FC236}">
                    <a16:creationId xmlns:a16="http://schemas.microsoft.com/office/drawing/2014/main" id="{2B7A3D5E-6156-0044-BF32-DFE6857F6F3A}"/>
                  </a:ext>
                </a:extLst>
              </p:cNvPr>
              <p:cNvGrpSpPr>
                <a:grpSpLocks/>
              </p:cNvGrpSpPr>
              <p:nvPr/>
            </p:nvGrpSpPr>
            <p:grpSpPr bwMode="auto">
              <a:xfrm>
                <a:off x="4749" y="668"/>
                <a:ext cx="581" cy="145"/>
                <a:chOff x="614" y="2568"/>
                <a:chExt cx="725" cy="139"/>
              </a:xfrm>
            </p:grpSpPr>
            <p:sp>
              <p:nvSpPr>
                <p:cNvPr id="680" name="AutoShape 88">
                  <a:extLst>
                    <a:ext uri="{FF2B5EF4-FFF2-40B4-BE49-F238E27FC236}">
                      <a16:creationId xmlns:a16="http://schemas.microsoft.com/office/drawing/2014/main" id="{CE04A0BE-092C-E54B-91D3-87501C8CF3D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1" name="AutoShape 89">
                  <a:extLst>
                    <a:ext uri="{FF2B5EF4-FFF2-40B4-BE49-F238E27FC236}">
                      <a16:creationId xmlns:a16="http://schemas.microsoft.com/office/drawing/2014/main" id="{F5E55A3E-082B-F842-9E07-78A2A9954295}"/>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6" name="Rectangle 90">
                <a:extLst>
                  <a:ext uri="{FF2B5EF4-FFF2-40B4-BE49-F238E27FC236}">
                    <a16:creationId xmlns:a16="http://schemas.microsoft.com/office/drawing/2014/main" id="{3335A9A0-ABC5-1A45-A4DB-4B8E3B4F0D3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57" name="Group 91">
                <a:extLst>
                  <a:ext uri="{FF2B5EF4-FFF2-40B4-BE49-F238E27FC236}">
                    <a16:creationId xmlns:a16="http://schemas.microsoft.com/office/drawing/2014/main" id="{6C288698-9C54-614A-9160-55F71D5AEC28}"/>
                  </a:ext>
                </a:extLst>
              </p:cNvPr>
              <p:cNvGrpSpPr>
                <a:grpSpLocks/>
              </p:cNvGrpSpPr>
              <p:nvPr/>
            </p:nvGrpSpPr>
            <p:grpSpPr bwMode="auto">
              <a:xfrm>
                <a:off x="4747" y="994"/>
                <a:ext cx="581" cy="134"/>
                <a:chOff x="614" y="2568"/>
                <a:chExt cx="725" cy="139"/>
              </a:xfrm>
            </p:grpSpPr>
            <p:sp>
              <p:nvSpPr>
                <p:cNvPr id="678" name="AutoShape 92">
                  <a:extLst>
                    <a:ext uri="{FF2B5EF4-FFF2-40B4-BE49-F238E27FC236}">
                      <a16:creationId xmlns:a16="http://schemas.microsoft.com/office/drawing/2014/main" id="{6A0C18A4-1291-7E43-9345-2A91D6A4B36D}"/>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9" name="AutoShape 93">
                  <a:extLst>
                    <a:ext uri="{FF2B5EF4-FFF2-40B4-BE49-F238E27FC236}">
                      <a16:creationId xmlns:a16="http://schemas.microsoft.com/office/drawing/2014/main" id="{AC667623-4334-3148-A595-C268518DA618}"/>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58" name="Rectangle 94">
                <a:extLst>
                  <a:ext uri="{FF2B5EF4-FFF2-40B4-BE49-F238E27FC236}">
                    <a16:creationId xmlns:a16="http://schemas.microsoft.com/office/drawing/2014/main" id="{80DE7B80-C6BB-8A4D-BED5-F51D9888FD6E}"/>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59" name="Rectangle 95">
                <a:extLst>
                  <a:ext uri="{FF2B5EF4-FFF2-40B4-BE49-F238E27FC236}">
                    <a16:creationId xmlns:a16="http://schemas.microsoft.com/office/drawing/2014/main" id="{53B39C8C-A4C0-E44F-A049-598F76D03ED1}"/>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0" name="Group 96">
                <a:extLst>
                  <a:ext uri="{FF2B5EF4-FFF2-40B4-BE49-F238E27FC236}">
                    <a16:creationId xmlns:a16="http://schemas.microsoft.com/office/drawing/2014/main" id="{8FAE680F-D5F2-F141-AF0E-EFEDC93174C5}"/>
                  </a:ext>
                </a:extLst>
              </p:cNvPr>
              <p:cNvGrpSpPr>
                <a:grpSpLocks/>
              </p:cNvGrpSpPr>
              <p:nvPr/>
            </p:nvGrpSpPr>
            <p:grpSpPr bwMode="auto">
              <a:xfrm>
                <a:off x="4735" y="1627"/>
                <a:ext cx="582" cy="151"/>
                <a:chOff x="614" y="2568"/>
                <a:chExt cx="725" cy="139"/>
              </a:xfrm>
            </p:grpSpPr>
            <p:sp>
              <p:nvSpPr>
                <p:cNvPr id="676" name="AutoShape 97">
                  <a:extLst>
                    <a:ext uri="{FF2B5EF4-FFF2-40B4-BE49-F238E27FC236}">
                      <a16:creationId xmlns:a16="http://schemas.microsoft.com/office/drawing/2014/main" id="{F6E6D6FE-5487-4B45-9CD9-034725C3419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7" name="AutoShape 98">
                  <a:extLst>
                    <a:ext uri="{FF2B5EF4-FFF2-40B4-BE49-F238E27FC236}">
                      <a16:creationId xmlns:a16="http://schemas.microsoft.com/office/drawing/2014/main" id="{17E4B9CD-9942-AB49-9DCF-EA4C278CAD0C}"/>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1" name="Freeform 99">
                <a:extLst>
                  <a:ext uri="{FF2B5EF4-FFF2-40B4-BE49-F238E27FC236}">
                    <a16:creationId xmlns:a16="http://schemas.microsoft.com/office/drawing/2014/main" id="{66DBC1AB-D3D3-D54A-97DB-61ACDA49892E}"/>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62" name="Group 100">
                <a:extLst>
                  <a:ext uri="{FF2B5EF4-FFF2-40B4-BE49-F238E27FC236}">
                    <a16:creationId xmlns:a16="http://schemas.microsoft.com/office/drawing/2014/main" id="{0ACCF28A-C12F-C84F-B594-FD3A670B69E4}"/>
                  </a:ext>
                </a:extLst>
              </p:cNvPr>
              <p:cNvGrpSpPr>
                <a:grpSpLocks/>
              </p:cNvGrpSpPr>
              <p:nvPr/>
            </p:nvGrpSpPr>
            <p:grpSpPr bwMode="auto">
              <a:xfrm>
                <a:off x="4739" y="1327"/>
                <a:ext cx="582" cy="139"/>
                <a:chOff x="614" y="2568"/>
                <a:chExt cx="725" cy="139"/>
              </a:xfrm>
            </p:grpSpPr>
            <p:sp>
              <p:nvSpPr>
                <p:cNvPr id="674" name="AutoShape 101">
                  <a:extLst>
                    <a:ext uri="{FF2B5EF4-FFF2-40B4-BE49-F238E27FC236}">
                      <a16:creationId xmlns:a16="http://schemas.microsoft.com/office/drawing/2014/main" id="{279BBDF1-57E3-A241-8A44-3F0A3BA124F7}"/>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5" name="AutoShape 102">
                  <a:extLst>
                    <a:ext uri="{FF2B5EF4-FFF2-40B4-BE49-F238E27FC236}">
                      <a16:creationId xmlns:a16="http://schemas.microsoft.com/office/drawing/2014/main" id="{0D4E61D6-1AA1-2940-BBA5-24DFE246E503}"/>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63" name="Rectangle 103">
                <a:extLst>
                  <a:ext uri="{FF2B5EF4-FFF2-40B4-BE49-F238E27FC236}">
                    <a16:creationId xmlns:a16="http://schemas.microsoft.com/office/drawing/2014/main" id="{564FBD96-ADF5-5342-92F4-3395008B574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4" name="Freeform 104">
                <a:extLst>
                  <a:ext uri="{FF2B5EF4-FFF2-40B4-BE49-F238E27FC236}">
                    <a16:creationId xmlns:a16="http://schemas.microsoft.com/office/drawing/2014/main" id="{F15B27D1-B45C-7141-AB8B-599571DEF3A7}"/>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5" name="Freeform 105">
                <a:extLst>
                  <a:ext uri="{FF2B5EF4-FFF2-40B4-BE49-F238E27FC236}">
                    <a16:creationId xmlns:a16="http://schemas.microsoft.com/office/drawing/2014/main" id="{4DC70B30-DD3F-2740-89CC-C75EDB999D47}"/>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6" name="Oval 106">
                <a:extLst>
                  <a:ext uri="{FF2B5EF4-FFF2-40B4-BE49-F238E27FC236}">
                    <a16:creationId xmlns:a16="http://schemas.microsoft.com/office/drawing/2014/main" id="{A0C40071-87FF-864A-81D4-E4F739BF5378}"/>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7" name="Freeform 107">
                <a:extLst>
                  <a:ext uri="{FF2B5EF4-FFF2-40B4-BE49-F238E27FC236}">
                    <a16:creationId xmlns:a16="http://schemas.microsoft.com/office/drawing/2014/main" id="{2F33C2FE-86C4-B34F-945A-3F9BDF777E5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8" name="AutoShape 108">
                <a:extLst>
                  <a:ext uri="{FF2B5EF4-FFF2-40B4-BE49-F238E27FC236}">
                    <a16:creationId xmlns:a16="http://schemas.microsoft.com/office/drawing/2014/main" id="{A771515B-1A0A-B646-9681-C95CE2F6663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69" name="AutoShape 109">
                <a:extLst>
                  <a:ext uri="{FF2B5EF4-FFF2-40B4-BE49-F238E27FC236}">
                    <a16:creationId xmlns:a16="http://schemas.microsoft.com/office/drawing/2014/main" id="{8DE21308-0063-2D44-A69A-52DF4BDDDF3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0" name="Oval 110">
                <a:extLst>
                  <a:ext uri="{FF2B5EF4-FFF2-40B4-BE49-F238E27FC236}">
                    <a16:creationId xmlns:a16="http://schemas.microsoft.com/office/drawing/2014/main" id="{4B5FBC97-4AE7-1140-B25E-7DBB15568DA9}"/>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1" name="Oval 111">
                <a:extLst>
                  <a:ext uri="{FF2B5EF4-FFF2-40B4-BE49-F238E27FC236}">
                    <a16:creationId xmlns:a16="http://schemas.microsoft.com/office/drawing/2014/main" id="{E22768CA-2A7E-3243-8775-0A66ECEBDAE1}"/>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672" name="Oval 112">
                <a:extLst>
                  <a:ext uri="{FF2B5EF4-FFF2-40B4-BE49-F238E27FC236}">
                    <a16:creationId xmlns:a16="http://schemas.microsoft.com/office/drawing/2014/main" id="{D28018C4-A680-2845-A99A-8AA0A8E021CE}"/>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73" name="Rectangle 113">
                <a:extLst>
                  <a:ext uri="{FF2B5EF4-FFF2-40B4-BE49-F238E27FC236}">
                    <a16:creationId xmlns:a16="http://schemas.microsoft.com/office/drawing/2014/main" id="{8FC5897C-9D21-3A46-90EF-445C7839A9DA}"/>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682" name="Group 114">
              <a:extLst>
                <a:ext uri="{FF2B5EF4-FFF2-40B4-BE49-F238E27FC236}">
                  <a16:creationId xmlns:a16="http://schemas.microsoft.com/office/drawing/2014/main" id="{B83A96A8-659A-C14A-81F1-36FF3203AFE6}"/>
                </a:ext>
              </a:extLst>
            </p:cNvPr>
            <p:cNvGrpSpPr>
              <a:grpSpLocks/>
            </p:cNvGrpSpPr>
            <p:nvPr/>
          </p:nvGrpSpPr>
          <p:grpSpPr bwMode="auto">
            <a:xfrm>
              <a:off x="7010400" y="1390614"/>
              <a:ext cx="352425" cy="660400"/>
              <a:chOff x="4140" y="429"/>
              <a:chExt cx="1425" cy="2396"/>
            </a:xfrm>
          </p:grpSpPr>
          <p:sp>
            <p:nvSpPr>
              <p:cNvPr id="683" name="Freeform 115">
                <a:extLst>
                  <a:ext uri="{FF2B5EF4-FFF2-40B4-BE49-F238E27FC236}">
                    <a16:creationId xmlns:a16="http://schemas.microsoft.com/office/drawing/2014/main" id="{51E7F745-188F-2049-8F3D-A9F1E48EAE63}"/>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4" name="Rectangle 116">
                <a:extLst>
                  <a:ext uri="{FF2B5EF4-FFF2-40B4-BE49-F238E27FC236}">
                    <a16:creationId xmlns:a16="http://schemas.microsoft.com/office/drawing/2014/main" id="{3330E9B6-9A70-F341-BB07-3C7E5FBB6536}"/>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5" name="Freeform 117">
                <a:extLst>
                  <a:ext uri="{FF2B5EF4-FFF2-40B4-BE49-F238E27FC236}">
                    <a16:creationId xmlns:a16="http://schemas.microsoft.com/office/drawing/2014/main" id="{10DD9A9D-A76F-3641-9CE7-9F73150FB95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6" name="Freeform 118">
                <a:extLst>
                  <a:ext uri="{FF2B5EF4-FFF2-40B4-BE49-F238E27FC236}">
                    <a16:creationId xmlns:a16="http://schemas.microsoft.com/office/drawing/2014/main" id="{1D744195-71CA-F84A-A0EC-B41BAA550BE5}"/>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87" name="Rectangle 119">
                <a:extLst>
                  <a:ext uri="{FF2B5EF4-FFF2-40B4-BE49-F238E27FC236}">
                    <a16:creationId xmlns:a16="http://schemas.microsoft.com/office/drawing/2014/main" id="{08B258E9-429B-A04E-9B31-61FC9C0C903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88" name="Group 120">
                <a:extLst>
                  <a:ext uri="{FF2B5EF4-FFF2-40B4-BE49-F238E27FC236}">
                    <a16:creationId xmlns:a16="http://schemas.microsoft.com/office/drawing/2014/main" id="{052466FA-382D-B34A-B153-D2714C4495BA}"/>
                  </a:ext>
                </a:extLst>
              </p:cNvPr>
              <p:cNvGrpSpPr>
                <a:grpSpLocks/>
              </p:cNvGrpSpPr>
              <p:nvPr/>
            </p:nvGrpSpPr>
            <p:grpSpPr bwMode="auto">
              <a:xfrm>
                <a:off x="4749" y="668"/>
                <a:ext cx="581" cy="145"/>
                <a:chOff x="614" y="2568"/>
                <a:chExt cx="725" cy="139"/>
              </a:xfrm>
            </p:grpSpPr>
            <p:sp>
              <p:nvSpPr>
                <p:cNvPr id="713" name="AutoShape 121">
                  <a:extLst>
                    <a:ext uri="{FF2B5EF4-FFF2-40B4-BE49-F238E27FC236}">
                      <a16:creationId xmlns:a16="http://schemas.microsoft.com/office/drawing/2014/main" id="{A21CDD7A-2555-5B47-9078-A436ACA9B20D}"/>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4" name="AutoShape 122">
                  <a:extLst>
                    <a:ext uri="{FF2B5EF4-FFF2-40B4-BE49-F238E27FC236}">
                      <a16:creationId xmlns:a16="http://schemas.microsoft.com/office/drawing/2014/main" id="{CBF9610B-13CA-D841-A288-8379AC7B45D4}"/>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89" name="Rectangle 123">
                <a:extLst>
                  <a:ext uri="{FF2B5EF4-FFF2-40B4-BE49-F238E27FC236}">
                    <a16:creationId xmlns:a16="http://schemas.microsoft.com/office/drawing/2014/main" id="{CBC048D4-7B3A-6F41-A02E-503359CF5C92}"/>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0" name="Group 124">
                <a:extLst>
                  <a:ext uri="{FF2B5EF4-FFF2-40B4-BE49-F238E27FC236}">
                    <a16:creationId xmlns:a16="http://schemas.microsoft.com/office/drawing/2014/main" id="{4D7B123C-FEF1-E041-894F-F31DD588C361}"/>
                  </a:ext>
                </a:extLst>
              </p:cNvPr>
              <p:cNvGrpSpPr>
                <a:grpSpLocks/>
              </p:cNvGrpSpPr>
              <p:nvPr/>
            </p:nvGrpSpPr>
            <p:grpSpPr bwMode="auto">
              <a:xfrm>
                <a:off x="4747" y="994"/>
                <a:ext cx="581" cy="134"/>
                <a:chOff x="614" y="2568"/>
                <a:chExt cx="725" cy="139"/>
              </a:xfrm>
            </p:grpSpPr>
            <p:sp>
              <p:nvSpPr>
                <p:cNvPr id="711" name="AutoShape 125">
                  <a:extLst>
                    <a:ext uri="{FF2B5EF4-FFF2-40B4-BE49-F238E27FC236}">
                      <a16:creationId xmlns:a16="http://schemas.microsoft.com/office/drawing/2014/main" id="{DAEC4BE7-B702-0848-BF3B-82C6FCF0AE7A}"/>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2" name="AutoShape 126">
                  <a:extLst>
                    <a:ext uri="{FF2B5EF4-FFF2-40B4-BE49-F238E27FC236}">
                      <a16:creationId xmlns:a16="http://schemas.microsoft.com/office/drawing/2014/main" id="{FBEAEEDC-D373-2043-9097-A4F8AEA4ED4B}"/>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1" name="Rectangle 127">
                <a:extLst>
                  <a:ext uri="{FF2B5EF4-FFF2-40B4-BE49-F238E27FC236}">
                    <a16:creationId xmlns:a16="http://schemas.microsoft.com/office/drawing/2014/main" id="{4DD8CBA3-5EC3-7B48-9BE0-6003CD8A0AA3}"/>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2" name="Rectangle 128">
                <a:extLst>
                  <a:ext uri="{FF2B5EF4-FFF2-40B4-BE49-F238E27FC236}">
                    <a16:creationId xmlns:a16="http://schemas.microsoft.com/office/drawing/2014/main" id="{BA5E53EA-3ECC-A847-B148-B8ED1636EA9D}"/>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3" name="Group 129">
                <a:extLst>
                  <a:ext uri="{FF2B5EF4-FFF2-40B4-BE49-F238E27FC236}">
                    <a16:creationId xmlns:a16="http://schemas.microsoft.com/office/drawing/2014/main" id="{C816273C-68D1-2045-8CE5-F2A266739EB5}"/>
                  </a:ext>
                </a:extLst>
              </p:cNvPr>
              <p:cNvGrpSpPr>
                <a:grpSpLocks/>
              </p:cNvGrpSpPr>
              <p:nvPr/>
            </p:nvGrpSpPr>
            <p:grpSpPr bwMode="auto">
              <a:xfrm>
                <a:off x="4735" y="1627"/>
                <a:ext cx="582" cy="151"/>
                <a:chOff x="614" y="2568"/>
                <a:chExt cx="725" cy="139"/>
              </a:xfrm>
            </p:grpSpPr>
            <p:sp>
              <p:nvSpPr>
                <p:cNvPr id="709" name="AutoShape 130">
                  <a:extLst>
                    <a:ext uri="{FF2B5EF4-FFF2-40B4-BE49-F238E27FC236}">
                      <a16:creationId xmlns:a16="http://schemas.microsoft.com/office/drawing/2014/main" id="{AE043AC3-A076-4449-9CD3-8DA37B0F0905}"/>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0" name="AutoShape 131">
                  <a:extLst>
                    <a:ext uri="{FF2B5EF4-FFF2-40B4-BE49-F238E27FC236}">
                      <a16:creationId xmlns:a16="http://schemas.microsoft.com/office/drawing/2014/main" id="{E346A75D-7CBE-8A47-B07E-5D39EAB4BEA6}"/>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4" name="Freeform 132">
                <a:extLst>
                  <a:ext uri="{FF2B5EF4-FFF2-40B4-BE49-F238E27FC236}">
                    <a16:creationId xmlns:a16="http://schemas.microsoft.com/office/drawing/2014/main" id="{F00AFCE9-BD33-D444-BA2F-95E3560637A7}"/>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695" name="Group 133">
                <a:extLst>
                  <a:ext uri="{FF2B5EF4-FFF2-40B4-BE49-F238E27FC236}">
                    <a16:creationId xmlns:a16="http://schemas.microsoft.com/office/drawing/2014/main" id="{DF061EE0-DC00-D341-ACD4-2D438E4D7331}"/>
                  </a:ext>
                </a:extLst>
              </p:cNvPr>
              <p:cNvGrpSpPr>
                <a:grpSpLocks/>
              </p:cNvGrpSpPr>
              <p:nvPr/>
            </p:nvGrpSpPr>
            <p:grpSpPr bwMode="auto">
              <a:xfrm>
                <a:off x="4739" y="1327"/>
                <a:ext cx="582" cy="139"/>
                <a:chOff x="614" y="2568"/>
                <a:chExt cx="725" cy="139"/>
              </a:xfrm>
            </p:grpSpPr>
            <p:sp>
              <p:nvSpPr>
                <p:cNvPr id="707" name="AutoShape 134">
                  <a:extLst>
                    <a:ext uri="{FF2B5EF4-FFF2-40B4-BE49-F238E27FC236}">
                      <a16:creationId xmlns:a16="http://schemas.microsoft.com/office/drawing/2014/main" id="{8A5DEFF2-82FF-9C4B-B30F-DD02A99BAB51}"/>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8" name="AutoShape 135">
                  <a:extLst>
                    <a:ext uri="{FF2B5EF4-FFF2-40B4-BE49-F238E27FC236}">
                      <a16:creationId xmlns:a16="http://schemas.microsoft.com/office/drawing/2014/main" id="{9E0A6440-9A0A-834A-BE6A-CB243F8A046A}"/>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696" name="Rectangle 136">
                <a:extLst>
                  <a:ext uri="{FF2B5EF4-FFF2-40B4-BE49-F238E27FC236}">
                    <a16:creationId xmlns:a16="http://schemas.microsoft.com/office/drawing/2014/main" id="{C3E6428A-F3CA-6646-8504-7A4B80873016}"/>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7" name="Freeform 137">
                <a:extLst>
                  <a:ext uri="{FF2B5EF4-FFF2-40B4-BE49-F238E27FC236}">
                    <a16:creationId xmlns:a16="http://schemas.microsoft.com/office/drawing/2014/main" id="{36A1B92D-73B3-1E48-9DF6-56C52B1C0EF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8" name="Freeform 138">
                <a:extLst>
                  <a:ext uri="{FF2B5EF4-FFF2-40B4-BE49-F238E27FC236}">
                    <a16:creationId xmlns:a16="http://schemas.microsoft.com/office/drawing/2014/main" id="{BBCC47D2-9636-8645-A30A-A9FB9FEB7049}"/>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699" name="Oval 139">
                <a:extLst>
                  <a:ext uri="{FF2B5EF4-FFF2-40B4-BE49-F238E27FC236}">
                    <a16:creationId xmlns:a16="http://schemas.microsoft.com/office/drawing/2014/main" id="{538F95FE-99F4-114C-88F1-20DC65C7D98C}"/>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0" name="Freeform 140">
                <a:extLst>
                  <a:ext uri="{FF2B5EF4-FFF2-40B4-BE49-F238E27FC236}">
                    <a16:creationId xmlns:a16="http://schemas.microsoft.com/office/drawing/2014/main" id="{3A2D7A8F-740E-E44C-8A64-6BF5A90E8E2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1" name="AutoShape 141">
                <a:extLst>
                  <a:ext uri="{FF2B5EF4-FFF2-40B4-BE49-F238E27FC236}">
                    <a16:creationId xmlns:a16="http://schemas.microsoft.com/office/drawing/2014/main" id="{E95BA8FE-A8C5-0F4B-802A-0FFE3E9344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2" name="AutoShape 142">
                <a:extLst>
                  <a:ext uri="{FF2B5EF4-FFF2-40B4-BE49-F238E27FC236}">
                    <a16:creationId xmlns:a16="http://schemas.microsoft.com/office/drawing/2014/main" id="{05E6F7D8-B8C8-534A-8606-ED15889043B6}"/>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3" name="Oval 143">
                <a:extLst>
                  <a:ext uri="{FF2B5EF4-FFF2-40B4-BE49-F238E27FC236}">
                    <a16:creationId xmlns:a16="http://schemas.microsoft.com/office/drawing/2014/main" id="{D7668313-20A1-7840-BCF9-D2778D9E79AE}"/>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4" name="Oval 144">
                <a:extLst>
                  <a:ext uri="{FF2B5EF4-FFF2-40B4-BE49-F238E27FC236}">
                    <a16:creationId xmlns:a16="http://schemas.microsoft.com/office/drawing/2014/main" id="{3152B3AD-E2B7-A045-8DF7-86DF2FE62ACB}"/>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05" name="Oval 145">
                <a:extLst>
                  <a:ext uri="{FF2B5EF4-FFF2-40B4-BE49-F238E27FC236}">
                    <a16:creationId xmlns:a16="http://schemas.microsoft.com/office/drawing/2014/main" id="{7A3BC98F-1F3C-794E-BD03-4960366B4C92}"/>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06" name="Rectangle 146">
                <a:extLst>
                  <a:ext uri="{FF2B5EF4-FFF2-40B4-BE49-F238E27FC236}">
                    <a16:creationId xmlns:a16="http://schemas.microsoft.com/office/drawing/2014/main" id="{FD2E8B12-7E5B-534C-992F-CC974F01D2BD}"/>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15" name="Group 147">
              <a:extLst>
                <a:ext uri="{FF2B5EF4-FFF2-40B4-BE49-F238E27FC236}">
                  <a16:creationId xmlns:a16="http://schemas.microsoft.com/office/drawing/2014/main" id="{4942FA46-AAAE-D947-BF1A-4481A3448211}"/>
                </a:ext>
              </a:extLst>
            </p:cNvPr>
            <p:cNvGrpSpPr>
              <a:grpSpLocks/>
            </p:cNvGrpSpPr>
            <p:nvPr/>
          </p:nvGrpSpPr>
          <p:grpSpPr bwMode="auto">
            <a:xfrm>
              <a:off x="9861550" y="1646202"/>
              <a:ext cx="352425" cy="660400"/>
              <a:chOff x="4140" y="429"/>
              <a:chExt cx="1425" cy="2396"/>
            </a:xfrm>
          </p:grpSpPr>
          <p:sp>
            <p:nvSpPr>
              <p:cNvPr id="716" name="Freeform 148">
                <a:extLst>
                  <a:ext uri="{FF2B5EF4-FFF2-40B4-BE49-F238E27FC236}">
                    <a16:creationId xmlns:a16="http://schemas.microsoft.com/office/drawing/2014/main" id="{CC23ABEE-8791-714B-8A1A-4F7AD8EF3BF9}"/>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7" name="Rectangle 149">
                <a:extLst>
                  <a:ext uri="{FF2B5EF4-FFF2-40B4-BE49-F238E27FC236}">
                    <a16:creationId xmlns:a16="http://schemas.microsoft.com/office/drawing/2014/main" id="{2B86FF99-00DB-934B-8BA7-48C64B644A45}"/>
                  </a:ext>
                </a:extLst>
              </p:cNvPr>
              <p:cNvSpPr>
                <a:spLocks noChangeArrowheads="1"/>
              </p:cNvSpPr>
              <p:nvPr/>
            </p:nvSpPr>
            <p:spPr bwMode="auto">
              <a:xfrm>
                <a:off x="4204" y="429"/>
                <a:ext cx="1046" cy="2287"/>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8" name="Freeform 150">
                <a:extLst>
                  <a:ext uri="{FF2B5EF4-FFF2-40B4-BE49-F238E27FC236}">
                    <a16:creationId xmlns:a16="http://schemas.microsoft.com/office/drawing/2014/main" id="{956FBF0C-5170-794A-B33B-82657D571646}"/>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19" name="Freeform 151">
                <a:extLst>
                  <a:ext uri="{FF2B5EF4-FFF2-40B4-BE49-F238E27FC236}">
                    <a16:creationId xmlns:a16="http://schemas.microsoft.com/office/drawing/2014/main" id="{445CE280-0D0A-6B4F-84F6-532AE192658F}"/>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0" name="Rectangle 152">
                <a:extLst>
                  <a:ext uri="{FF2B5EF4-FFF2-40B4-BE49-F238E27FC236}">
                    <a16:creationId xmlns:a16="http://schemas.microsoft.com/office/drawing/2014/main" id="{0D6EBFB3-4B17-8B4D-84D1-393E2919BF54}"/>
                  </a:ext>
                </a:extLst>
              </p:cNvPr>
              <p:cNvSpPr>
                <a:spLocks noChangeArrowheads="1"/>
              </p:cNvSpPr>
              <p:nvPr/>
            </p:nvSpPr>
            <p:spPr bwMode="auto">
              <a:xfrm>
                <a:off x="4211" y="694"/>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1" name="Group 153">
                <a:extLst>
                  <a:ext uri="{FF2B5EF4-FFF2-40B4-BE49-F238E27FC236}">
                    <a16:creationId xmlns:a16="http://schemas.microsoft.com/office/drawing/2014/main" id="{68337FBF-F76C-C544-8BA6-563723BD11B9}"/>
                  </a:ext>
                </a:extLst>
              </p:cNvPr>
              <p:cNvGrpSpPr>
                <a:grpSpLocks/>
              </p:cNvGrpSpPr>
              <p:nvPr/>
            </p:nvGrpSpPr>
            <p:grpSpPr bwMode="auto">
              <a:xfrm>
                <a:off x="4749" y="668"/>
                <a:ext cx="581" cy="145"/>
                <a:chOff x="614" y="2568"/>
                <a:chExt cx="725" cy="139"/>
              </a:xfrm>
            </p:grpSpPr>
            <p:sp>
              <p:nvSpPr>
                <p:cNvPr id="746" name="AutoShape 154">
                  <a:extLst>
                    <a:ext uri="{FF2B5EF4-FFF2-40B4-BE49-F238E27FC236}">
                      <a16:creationId xmlns:a16="http://schemas.microsoft.com/office/drawing/2014/main" id="{7983AE2B-9F40-7446-964A-C0D1EC25521C}"/>
                    </a:ext>
                  </a:extLst>
                </p:cNvPr>
                <p:cNvSpPr>
                  <a:spLocks noChangeArrowheads="1"/>
                </p:cNvSpPr>
                <p:nvPr/>
              </p:nvSpPr>
              <p:spPr bwMode="auto">
                <a:xfrm>
                  <a:off x="615" y="2560"/>
                  <a:ext cx="721" cy="14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7" name="AutoShape 155">
                  <a:extLst>
                    <a:ext uri="{FF2B5EF4-FFF2-40B4-BE49-F238E27FC236}">
                      <a16:creationId xmlns:a16="http://schemas.microsoft.com/office/drawing/2014/main" id="{ADC46602-CC63-8141-8BF1-5EC8D1824C61}"/>
                    </a:ext>
                  </a:extLst>
                </p:cNvPr>
                <p:cNvSpPr>
                  <a:spLocks noChangeArrowheads="1"/>
                </p:cNvSpPr>
                <p:nvPr/>
              </p:nvSpPr>
              <p:spPr bwMode="auto">
                <a:xfrm>
                  <a:off x="631" y="2582"/>
                  <a:ext cx="689" cy="11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2" name="Rectangle 156">
                <a:extLst>
                  <a:ext uri="{FF2B5EF4-FFF2-40B4-BE49-F238E27FC236}">
                    <a16:creationId xmlns:a16="http://schemas.microsoft.com/office/drawing/2014/main" id="{0B0E3BE7-5708-A949-85C0-8553CB933EFE}"/>
                  </a:ext>
                </a:extLst>
              </p:cNvPr>
              <p:cNvSpPr>
                <a:spLocks noChangeArrowheads="1"/>
              </p:cNvSpPr>
              <p:nvPr/>
            </p:nvSpPr>
            <p:spPr bwMode="auto">
              <a:xfrm>
                <a:off x="4223" y="1016"/>
                <a:ext cx="597" cy="52"/>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3" name="Group 157">
                <a:extLst>
                  <a:ext uri="{FF2B5EF4-FFF2-40B4-BE49-F238E27FC236}">
                    <a16:creationId xmlns:a16="http://schemas.microsoft.com/office/drawing/2014/main" id="{59EFAC4A-A3D4-9E4D-84E2-5BD8A5D33E2C}"/>
                  </a:ext>
                </a:extLst>
              </p:cNvPr>
              <p:cNvGrpSpPr>
                <a:grpSpLocks/>
              </p:cNvGrpSpPr>
              <p:nvPr/>
            </p:nvGrpSpPr>
            <p:grpSpPr bwMode="auto">
              <a:xfrm>
                <a:off x="4747" y="994"/>
                <a:ext cx="581" cy="134"/>
                <a:chOff x="614" y="2568"/>
                <a:chExt cx="725" cy="139"/>
              </a:xfrm>
            </p:grpSpPr>
            <p:sp>
              <p:nvSpPr>
                <p:cNvPr id="744" name="AutoShape 158">
                  <a:extLst>
                    <a:ext uri="{FF2B5EF4-FFF2-40B4-BE49-F238E27FC236}">
                      <a16:creationId xmlns:a16="http://schemas.microsoft.com/office/drawing/2014/main" id="{B68D7D2F-A4EC-6343-AAA2-E27A5BE91747}"/>
                    </a:ext>
                  </a:extLst>
                </p:cNvPr>
                <p:cNvSpPr>
                  <a:spLocks noChangeArrowheads="1"/>
                </p:cNvSpPr>
                <p:nvPr/>
              </p:nvSpPr>
              <p:spPr bwMode="auto">
                <a:xfrm>
                  <a:off x="617" y="2567"/>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5" name="AutoShape 159">
                  <a:extLst>
                    <a:ext uri="{FF2B5EF4-FFF2-40B4-BE49-F238E27FC236}">
                      <a16:creationId xmlns:a16="http://schemas.microsoft.com/office/drawing/2014/main" id="{5C8BE6BD-0D6C-BE4F-A7C1-CFA5A3A723F5}"/>
                    </a:ext>
                  </a:extLst>
                </p:cNvPr>
                <p:cNvSpPr>
                  <a:spLocks noChangeArrowheads="1"/>
                </p:cNvSpPr>
                <p:nvPr/>
              </p:nvSpPr>
              <p:spPr bwMode="auto">
                <a:xfrm>
                  <a:off x="634" y="2585"/>
                  <a:ext cx="689" cy="102"/>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4" name="Rectangle 160">
                <a:extLst>
                  <a:ext uri="{FF2B5EF4-FFF2-40B4-BE49-F238E27FC236}">
                    <a16:creationId xmlns:a16="http://schemas.microsoft.com/office/drawing/2014/main" id="{584E618E-4A1F-8343-97FD-62858B78F5C6}"/>
                  </a:ext>
                </a:extLst>
              </p:cNvPr>
              <p:cNvSpPr>
                <a:spLocks noChangeArrowheads="1"/>
              </p:cNvSpPr>
              <p:nvPr/>
            </p:nvSpPr>
            <p:spPr bwMode="auto">
              <a:xfrm>
                <a:off x="4217" y="13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25" name="Rectangle 161">
                <a:extLst>
                  <a:ext uri="{FF2B5EF4-FFF2-40B4-BE49-F238E27FC236}">
                    <a16:creationId xmlns:a16="http://schemas.microsoft.com/office/drawing/2014/main" id="{12F0293A-C413-F449-BF89-9E1C83526B5A}"/>
                  </a:ext>
                </a:extLst>
              </p:cNvPr>
              <p:cNvSpPr>
                <a:spLocks noChangeArrowheads="1"/>
              </p:cNvSpPr>
              <p:nvPr/>
            </p:nvSpPr>
            <p:spPr bwMode="auto">
              <a:xfrm>
                <a:off x="4230" y="1656"/>
                <a:ext cx="597" cy="46"/>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6" name="Group 162">
                <a:extLst>
                  <a:ext uri="{FF2B5EF4-FFF2-40B4-BE49-F238E27FC236}">
                    <a16:creationId xmlns:a16="http://schemas.microsoft.com/office/drawing/2014/main" id="{1A6200EB-5E59-2B47-9B1A-EF30A5EAD25B}"/>
                  </a:ext>
                </a:extLst>
              </p:cNvPr>
              <p:cNvGrpSpPr>
                <a:grpSpLocks/>
              </p:cNvGrpSpPr>
              <p:nvPr/>
            </p:nvGrpSpPr>
            <p:grpSpPr bwMode="auto">
              <a:xfrm>
                <a:off x="4735" y="1627"/>
                <a:ext cx="582" cy="151"/>
                <a:chOff x="614" y="2568"/>
                <a:chExt cx="725" cy="139"/>
              </a:xfrm>
            </p:grpSpPr>
            <p:sp>
              <p:nvSpPr>
                <p:cNvPr id="742" name="AutoShape 163">
                  <a:extLst>
                    <a:ext uri="{FF2B5EF4-FFF2-40B4-BE49-F238E27FC236}">
                      <a16:creationId xmlns:a16="http://schemas.microsoft.com/office/drawing/2014/main" id="{B97E9310-11F5-E248-A0DF-E45AE8F9B84B}"/>
                    </a:ext>
                  </a:extLst>
                </p:cNvPr>
                <p:cNvSpPr>
                  <a:spLocks noChangeArrowheads="1"/>
                </p:cNvSpPr>
                <p:nvPr/>
              </p:nvSpPr>
              <p:spPr bwMode="auto">
                <a:xfrm>
                  <a:off x="616" y="2568"/>
                  <a:ext cx="720"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3" name="AutoShape 164">
                  <a:extLst>
                    <a:ext uri="{FF2B5EF4-FFF2-40B4-BE49-F238E27FC236}">
                      <a16:creationId xmlns:a16="http://schemas.microsoft.com/office/drawing/2014/main" id="{968E1571-41AC-434C-B887-D8EBC7A3B079}"/>
                    </a:ext>
                  </a:extLst>
                </p:cNvPr>
                <p:cNvSpPr>
                  <a:spLocks noChangeArrowheads="1"/>
                </p:cNvSpPr>
                <p:nvPr/>
              </p:nvSpPr>
              <p:spPr bwMode="auto">
                <a:xfrm>
                  <a:off x="632" y="2584"/>
                  <a:ext cx="688"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7" name="Freeform 165">
                <a:extLst>
                  <a:ext uri="{FF2B5EF4-FFF2-40B4-BE49-F238E27FC236}">
                    <a16:creationId xmlns:a16="http://schemas.microsoft.com/office/drawing/2014/main" id="{BE30363C-DD3A-B943-9269-1BAD5BA36988}"/>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728" name="Group 166">
                <a:extLst>
                  <a:ext uri="{FF2B5EF4-FFF2-40B4-BE49-F238E27FC236}">
                    <a16:creationId xmlns:a16="http://schemas.microsoft.com/office/drawing/2014/main" id="{38788B69-339D-7F4E-B301-8175DEA9DEDF}"/>
                  </a:ext>
                </a:extLst>
              </p:cNvPr>
              <p:cNvGrpSpPr>
                <a:grpSpLocks/>
              </p:cNvGrpSpPr>
              <p:nvPr/>
            </p:nvGrpSpPr>
            <p:grpSpPr bwMode="auto">
              <a:xfrm>
                <a:off x="4739" y="1327"/>
                <a:ext cx="582" cy="139"/>
                <a:chOff x="614" y="2568"/>
                <a:chExt cx="725" cy="139"/>
              </a:xfrm>
            </p:grpSpPr>
            <p:sp>
              <p:nvSpPr>
                <p:cNvPr id="740" name="AutoShape 167">
                  <a:extLst>
                    <a:ext uri="{FF2B5EF4-FFF2-40B4-BE49-F238E27FC236}">
                      <a16:creationId xmlns:a16="http://schemas.microsoft.com/office/drawing/2014/main" id="{97B97885-9739-1F45-B789-FBABCFF92AAE}"/>
                    </a:ext>
                  </a:extLst>
                </p:cNvPr>
                <p:cNvSpPr>
                  <a:spLocks noChangeArrowheads="1"/>
                </p:cNvSpPr>
                <p:nvPr/>
              </p:nvSpPr>
              <p:spPr bwMode="auto">
                <a:xfrm>
                  <a:off x="611" y="2569"/>
                  <a:ext cx="728" cy="138"/>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41" name="AutoShape 168">
                  <a:extLst>
                    <a:ext uri="{FF2B5EF4-FFF2-40B4-BE49-F238E27FC236}">
                      <a16:creationId xmlns:a16="http://schemas.microsoft.com/office/drawing/2014/main" id="{84771018-17F5-D14A-8D8C-59EE601BC2C9}"/>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729" name="Rectangle 169">
                <a:extLst>
                  <a:ext uri="{FF2B5EF4-FFF2-40B4-BE49-F238E27FC236}">
                    <a16:creationId xmlns:a16="http://schemas.microsoft.com/office/drawing/2014/main" id="{7A058DA4-516B-7D41-BD30-6364FF15C960}"/>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0" name="Freeform 170">
                <a:extLst>
                  <a:ext uri="{FF2B5EF4-FFF2-40B4-BE49-F238E27FC236}">
                    <a16:creationId xmlns:a16="http://schemas.microsoft.com/office/drawing/2014/main" id="{856E246C-1591-CA4F-8ADE-8DDDDAA7793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1" name="Freeform 171">
                <a:extLst>
                  <a:ext uri="{FF2B5EF4-FFF2-40B4-BE49-F238E27FC236}">
                    <a16:creationId xmlns:a16="http://schemas.microsoft.com/office/drawing/2014/main" id="{31F0BA80-7560-4D47-A9F7-FD31AEA4344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2" name="Oval 172">
                <a:extLst>
                  <a:ext uri="{FF2B5EF4-FFF2-40B4-BE49-F238E27FC236}">
                    <a16:creationId xmlns:a16="http://schemas.microsoft.com/office/drawing/2014/main" id="{0250F674-2E69-7A49-BD4A-7A0B63C62F3A}"/>
                  </a:ext>
                </a:extLst>
              </p:cNvPr>
              <p:cNvSpPr>
                <a:spLocks noChangeArrowheads="1"/>
              </p:cNvSpPr>
              <p:nvPr/>
            </p:nvSpPr>
            <p:spPr bwMode="auto">
              <a:xfrm>
                <a:off x="5520" y="2612"/>
                <a:ext cx="45" cy="98"/>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3" name="Freeform 173">
                <a:extLst>
                  <a:ext uri="{FF2B5EF4-FFF2-40B4-BE49-F238E27FC236}">
                    <a16:creationId xmlns:a16="http://schemas.microsoft.com/office/drawing/2014/main" id="{D9EA6536-474B-D64B-B205-1D6C9BA825CA}"/>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4" name="AutoShape 174">
                <a:extLst>
                  <a:ext uri="{FF2B5EF4-FFF2-40B4-BE49-F238E27FC236}">
                    <a16:creationId xmlns:a16="http://schemas.microsoft.com/office/drawing/2014/main" id="{E488D72C-E2D7-A24F-8921-7455381C5E4D}"/>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5" name="AutoShape 175">
                <a:extLst>
                  <a:ext uri="{FF2B5EF4-FFF2-40B4-BE49-F238E27FC236}">
                    <a16:creationId xmlns:a16="http://schemas.microsoft.com/office/drawing/2014/main" id="{912439D6-774F-1547-AA0D-047E22092538}"/>
                  </a:ext>
                </a:extLst>
              </p:cNvPr>
              <p:cNvSpPr>
                <a:spLocks noChangeArrowheads="1"/>
              </p:cNvSpPr>
              <p:nvPr/>
            </p:nvSpPr>
            <p:spPr bwMode="auto">
              <a:xfrm>
                <a:off x="4204" y="2710"/>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6" name="Oval 176">
                <a:extLst>
                  <a:ext uri="{FF2B5EF4-FFF2-40B4-BE49-F238E27FC236}">
                    <a16:creationId xmlns:a16="http://schemas.microsoft.com/office/drawing/2014/main" id="{A2D2898C-A040-C744-8B60-25B92A3EDD4A}"/>
                  </a:ext>
                </a:extLst>
              </p:cNvPr>
              <p:cNvSpPr>
                <a:spLocks noChangeArrowheads="1"/>
              </p:cNvSpPr>
              <p:nvPr/>
            </p:nvSpPr>
            <p:spPr bwMode="auto">
              <a:xfrm>
                <a:off x="4307" y="2382"/>
                <a:ext cx="160"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7" name="Oval 177">
                <a:extLst>
                  <a:ext uri="{FF2B5EF4-FFF2-40B4-BE49-F238E27FC236}">
                    <a16:creationId xmlns:a16="http://schemas.microsoft.com/office/drawing/2014/main" id="{6D69F5EA-B0E7-DA4A-8B00-86E1B289A3A5}"/>
                  </a:ext>
                </a:extLst>
              </p:cNvPr>
              <p:cNvSpPr>
                <a:spLocks noChangeArrowheads="1"/>
              </p:cNvSpPr>
              <p:nvPr/>
            </p:nvSpPr>
            <p:spPr bwMode="auto">
              <a:xfrm>
                <a:off x="4487" y="2382"/>
                <a:ext cx="160"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738" name="Oval 178">
                <a:extLst>
                  <a:ext uri="{FF2B5EF4-FFF2-40B4-BE49-F238E27FC236}">
                    <a16:creationId xmlns:a16="http://schemas.microsoft.com/office/drawing/2014/main" id="{CB13C9A5-3005-C744-AAF5-43F081367869}"/>
                  </a:ext>
                </a:extLst>
              </p:cNvPr>
              <p:cNvSpPr>
                <a:spLocks noChangeArrowheads="1"/>
              </p:cNvSpPr>
              <p:nvPr/>
            </p:nvSpPr>
            <p:spPr bwMode="auto">
              <a:xfrm>
                <a:off x="4660" y="2382"/>
                <a:ext cx="160" cy="138"/>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739" name="Rectangle 179">
                <a:extLst>
                  <a:ext uri="{FF2B5EF4-FFF2-40B4-BE49-F238E27FC236}">
                    <a16:creationId xmlns:a16="http://schemas.microsoft.com/office/drawing/2014/main" id="{5E9EBF99-398D-4346-9CCC-C08D38A90EF0}"/>
                  </a:ext>
                </a:extLst>
              </p:cNvPr>
              <p:cNvSpPr>
                <a:spLocks noChangeArrowheads="1"/>
              </p:cNvSpPr>
              <p:nvPr/>
            </p:nvSpPr>
            <p:spPr bwMode="auto">
              <a:xfrm>
                <a:off x="5064" y="1834"/>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48" name="Group 180">
              <a:extLst>
                <a:ext uri="{FF2B5EF4-FFF2-40B4-BE49-F238E27FC236}">
                  <a16:creationId xmlns:a16="http://schemas.microsoft.com/office/drawing/2014/main" id="{68A8F3DD-C4CD-1A4A-A99E-EE08AE2B9ABE}"/>
                </a:ext>
              </a:extLst>
            </p:cNvPr>
            <p:cNvGrpSpPr>
              <a:grpSpLocks/>
            </p:cNvGrpSpPr>
            <p:nvPr/>
          </p:nvGrpSpPr>
          <p:grpSpPr bwMode="auto">
            <a:xfrm flipH="1">
              <a:off x="10010775" y="4435439"/>
              <a:ext cx="803275" cy="771525"/>
              <a:chOff x="-44" y="1473"/>
              <a:chExt cx="981" cy="1105"/>
            </a:xfrm>
          </p:grpSpPr>
          <p:pic>
            <p:nvPicPr>
              <p:cNvPr id="749" name="Picture 181" descr="desktop_computer_stylized_medium">
                <a:extLst>
                  <a:ext uri="{FF2B5EF4-FFF2-40B4-BE49-F238E27FC236}">
                    <a16:creationId xmlns:a16="http://schemas.microsoft.com/office/drawing/2014/main" id="{FB1222DE-2F29-E94E-BA2E-8430BD1F41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0" name="Freeform 182">
                <a:extLst>
                  <a:ext uri="{FF2B5EF4-FFF2-40B4-BE49-F238E27FC236}">
                    <a16:creationId xmlns:a16="http://schemas.microsoft.com/office/drawing/2014/main" id="{25C576CA-310E-BF45-AEA0-47D91F2AB2B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1" name="Group 183">
              <a:extLst>
                <a:ext uri="{FF2B5EF4-FFF2-40B4-BE49-F238E27FC236}">
                  <a16:creationId xmlns:a16="http://schemas.microsoft.com/office/drawing/2014/main" id="{292C5560-DFC2-574D-8C62-B6F62F2DC84B}"/>
                </a:ext>
              </a:extLst>
            </p:cNvPr>
            <p:cNvGrpSpPr>
              <a:grpSpLocks/>
            </p:cNvGrpSpPr>
            <p:nvPr/>
          </p:nvGrpSpPr>
          <p:grpSpPr bwMode="auto">
            <a:xfrm>
              <a:off x="6096000" y="4416389"/>
              <a:ext cx="803275" cy="771525"/>
              <a:chOff x="-44" y="1473"/>
              <a:chExt cx="981" cy="1105"/>
            </a:xfrm>
          </p:grpSpPr>
          <p:pic>
            <p:nvPicPr>
              <p:cNvPr id="752" name="Picture 184" descr="desktop_computer_stylized_medium">
                <a:extLst>
                  <a:ext uri="{FF2B5EF4-FFF2-40B4-BE49-F238E27FC236}">
                    <a16:creationId xmlns:a16="http://schemas.microsoft.com/office/drawing/2014/main" id="{5ADBABA6-9549-8F45-9CC6-895C1B713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3" name="Freeform 185">
                <a:extLst>
                  <a:ext uri="{FF2B5EF4-FFF2-40B4-BE49-F238E27FC236}">
                    <a16:creationId xmlns:a16="http://schemas.microsoft.com/office/drawing/2014/main" id="{175C8E0C-2E66-F847-85BF-1DF27F6E9D5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754" name="Group 186">
              <a:extLst>
                <a:ext uri="{FF2B5EF4-FFF2-40B4-BE49-F238E27FC236}">
                  <a16:creationId xmlns:a16="http://schemas.microsoft.com/office/drawing/2014/main" id="{BFA50ABA-EF43-8248-BFEE-B2185F9FF4CA}"/>
                </a:ext>
              </a:extLst>
            </p:cNvPr>
            <p:cNvGrpSpPr>
              <a:grpSpLocks/>
            </p:cNvGrpSpPr>
            <p:nvPr/>
          </p:nvGrpSpPr>
          <p:grpSpPr bwMode="auto">
            <a:xfrm>
              <a:off x="6718300" y="4865652"/>
              <a:ext cx="803275" cy="771525"/>
              <a:chOff x="-44" y="1473"/>
              <a:chExt cx="981" cy="1105"/>
            </a:xfrm>
          </p:grpSpPr>
          <p:pic>
            <p:nvPicPr>
              <p:cNvPr id="755" name="Picture 187" descr="desktop_computer_stylized_medium">
                <a:extLst>
                  <a:ext uri="{FF2B5EF4-FFF2-40B4-BE49-F238E27FC236}">
                    <a16:creationId xmlns:a16="http://schemas.microsoft.com/office/drawing/2014/main" id="{F7F3CEF1-4AEE-174D-A7EB-35D5923CD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6" name="Freeform 188">
                <a:extLst>
                  <a:ext uri="{FF2B5EF4-FFF2-40B4-BE49-F238E27FC236}">
                    <a16:creationId xmlns:a16="http://schemas.microsoft.com/office/drawing/2014/main" id="{092BEB98-510F-A54D-8396-7B8E24FE09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grpSp>
        <p:nvGrpSpPr>
          <p:cNvPr id="4" name="Group 3">
            <a:extLst>
              <a:ext uri="{FF2B5EF4-FFF2-40B4-BE49-F238E27FC236}">
                <a16:creationId xmlns:a16="http://schemas.microsoft.com/office/drawing/2014/main" id="{3E66D11C-2FA6-994B-8F41-1BCDD73182B5}"/>
              </a:ext>
            </a:extLst>
          </p:cNvPr>
          <p:cNvGrpSpPr/>
          <p:nvPr/>
        </p:nvGrpSpPr>
        <p:grpSpPr>
          <a:xfrm>
            <a:off x="6710870" y="1068989"/>
            <a:ext cx="4670420" cy="5780940"/>
            <a:chOff x="909407" y="1505074"/>
            <a:chExt cx="4670420" cy="5780940"/>
          </a:xfrm>
        </p:grpSpPr>
        <p:sp>
          <p:nvSpPr>
            <p:cNvPr id="648" name="Rectangle 523">
              <a:extLst>
                <a:ext uri="{FF2B5EF4-FFF2-40B4-BE49-F238E27FC236}">
                  <a16:creationId xmlns:a16="http://schemas.microsoft.com/office/drawing/2014/main" id="{17573379-BEF3-6842-92C8-C7C11E0F12A1}"/>
                </a:ext>
              </a:extLst>
            </p:cNvPr>
            <p:cNvSpPr txBox="1">
              <a:spLocks noChangeArrowheads="1"/>
            </p:cNvSpPr>
            <p:nvPr/>
          </p:nvSpPr>
          <p:spPr bwMode="auto">
            <a:xfrm>
              <a:off x="909407" y="1505074"/>
              <a:ext cx="4522733" cy="4586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per-connection end-end throughput: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,R/10)</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 practice: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or </a:t>
              </a:r>
              <a:r>
                <a:rPr kumimoji="0" lang="en-US" altLang="en-US" sz="32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32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sz="32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is often bottleneck</a:t>
              </a:r>
            </a:p>
            <a:p>
              <a:pPr marL="342900" marR="0" lvl="0" indent="-342900" algn="l" defTabSz="914400" rtl="0" eaLnBrk="1" fontAlgn="base" latinLnBrk="0" hangingPunct="1">
                <a:lnSpc>
                  <a:spcPct val="85000"/>
                </a:lnSpc>
                <a:spcBef>
                  <a:spcPct val="20000"/>
                </a:spcBef>
                <a:spcAft>
                  <a:spcPct val="0"/>
                </a:spcAft>
                <a:buClr>
                  <a:srgbClr val="000090"/>
                </a:buClr>
                <a:buSzPct val="100000"/>
                <a:buFont typeface="Wingdings" pitchFamily="2" charset="2"/>
                <a:buChar char="§"/>
                <a:tabLst/>
                <a:defRPr/>
              </a:pPr>
              <a:r>
                <a:rPr lang="en-US" altLang="zh-CN" sz="3200" kern="0" dirty="0">
                  <a:solidFill>
                    <a:prstClr val="black"/>
                  </a:solidFill>
                  <a:latin typeface="Calibri" panose="020F0502020204030204"/>
                  <a:ea typeface="ＭＳ Ｐゴシック" panose="020B0600070205080204" pitchFamily="34" charset="-128"/>
                </a:rPr>
                <a:t>Link utilization</a:t>
              </a:r>
              <a:r>
                <a:rPr lang="en-GB" altLang="zh-CN" sz="3200" kern="0" dirty="0">
                  <a:solidFill>
                    <a:prstClr val="black"/>
                  </a:solidFill>
                  <a:latin typeface="Calibri" panose="020F0502020204030204"/>
                  <a:ea typeface="ＭＳ Ｐゴシック" panose="020B0600070205080204" pitchFamily="34" charset="-128"/>
                </a:rPr>
                <a:t>: used bandwidth/available bandwidth. For the three links: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sz="2400" b="0" i="1" u="none" strike="noStrike" kern="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mn-cs"/>
                </a:rPr>
                <a:t>s</a:t>
              </a: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sz="2400" i="1" kern="0" dirty="0">
                  <a:solidFill>
                    <a:prstClr val="black"/>
                  </a:solidFill>
                  <a:latin typeface="Calibri" panose="020F0502020204030204"/>
                  <a:ea typeface="ＭＳ Ｐゴシック" panose="020B0600070205080204" pitchFamily="34" charset="-128"/>
                </a:rPr>
                <a:t>10)</a:t>
              </a:r>
              <a:endParaRPr lang="en-US" altLang="en-US" i="1" kern="0" dirty="0">
                <a:solidFill>
                  <a:prstClr val="black"/>
                </a:solidFill>
                <a:latin typeface="Calibri" panose="020F0502020204030204"/>
                <a:ea typeface="ＭＳ Ｐゴシック" panose="020B0600070205080204" pitchFamily="34" charset="-128"/>
              </a:endParaRPr>
            </a:p>
            <a:p>
              <a:pPr lvl="1" indent="-342900" eaLnBrk="1" hangingPunct="1">
                <a:buSzPct val="100000"/>
                <a:buFont typeface="Wingdings" pitchFamily="2" charset="2"/>
                <a:buChar char="§"/>
                <a:defRPr/>
              </a:pP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min(</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c</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25000" noProof="0" dirty="0" err="1">
                  <a:ln>
                    <a:noFill/>
                  </a:ln>
                  <a:solidFill>
                    <a:prstClr val="black"/>
                  </a:solidFill>
                  <a:effectLst/>
                  <a:uLnTx/>
                  <a:uFillTx/>
                  <a:latin typeface="Calibri" panose="020F0502020204030204"/>
                  <a:ea typeface="ＭＳ Ｐゴシック" panose="020B0600070205080204" pitchFamily="34" charset="-128"/>
                  <a:cs typeface="+mn-cs"/>
                </a:rPr>
                <a:t>s</a:t>
              </a:r>
              <a:r>
                <a:rPr kumimoji="0" lang="en-US" altLang="en-US" b="0" i="1" u="none" strike="noStrike" kern="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,R</a:t>
              </a:r>
              <a:r>
                <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lang="en-US" altLang="en-US" i="1" kern="0" dirty="0">
                  <a:solidFill>
                    <a:prstClr val="black"/>
                  </a:solidFill>
                  <a:latin typeface="Calibri" panose="020F0502020204030204"/>
                  <a:ea typeface="ＭＳ Ｐゴシック" panose="020B0600070205080204" pitchFamily="34" charset="-128"/>
                </a:rPr>
                <a:t>10)/</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a:t>
              </a:r>
              <a:r>
                <a:rPr lang="en-US" altLang="en-US" i="1" kern="0" baseline="-25000" dirty="0">
                  <a:solidFill>
                    <a:prstClr val="black"/>
                  </a:solidFill>
                  <a:latin typeface="Calibri" panose="020F0502020204030204"/>
                  <a:ea typeface="ＭＳ Ｐゴシック" panose="020B0600070205080204" pitchFamily="34" charset="-128"/>
                </a:rPr>
                <a:t>c</a:t>
              </a:r>
              <a:endParaRPr kumimoji="0" lang="en-US" altLang="en-US"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57" name="TextBox 1">
              <a:extLst>
                <a:ext uri="{FF2B5EF4-FFF2-40B4-BE49-F238E27FC236}">
                  <a16:creationId xmlns:a16="http://schemas.microsoft.com/office/drawing/2014/main" id="{DA9B1A1A-980B-A04A-99EA-7721056B3929}"/>
                </a:ext>
              </a:extLst>
            </p:cNvPr>
            <p:cNvSpPr txBox="1">
              <a:spLocks noChangeArrowheads="1"/>
            </p:cNvSpPr>
            <p:nvPr/>
          </p:nvSpPr>
          <p:spPr bwMode="auto">
            <a:xfrm>
              <a:off x="1072914" y="6763727"/>
              <a:ext cx="45069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 Check out the online interactive exercises for more examples: h</a:t>
              </a: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rPr>
                <a:t>ttp://gaia.cs.umass.edu/kurose_ross/</a:t>
              </a:r>
            </a:p>
          </p:txBody>
        </p:sp>
      </p:grpSp>
      <p:sp>
        <p:nvSpPr>
          <p:cNvPr id="161" name="Slide Number Placeholder 5">
            <a:extLst>
              <a:ext uri="{FF2B5EF4-FFF2-40B4-BE49-F238E27FC236}">
                <a16:creationId xmlns:a16="http://schemas.microsoft.com/office/drawing/2014/main" id="{B3D70443-F3EE-CE47-AEBC-12DE161B9412}"/>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10</a:t>
            </a:fld>
            <a:endParaRPr lang="en-US" dirty="0"/>
          </a:p>
        </p:txBody>
      </p:sp>
      <p:sp>
        <p:nvSpPr>
          <p:cNvPr id="5" name="TextBox 4">
            <a:extLst>
              <a:ext uri="{FF2B5EF4-FFF2-40B4-BE49-F238E27FC236}">
                <a16:creationId xmlns:a16="http://schemas.microsoft.com/office/drawing/2014/main" id="{B93494E6-9E57-C6FF-B766-7E30BC6D7AF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1289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1.4-01a</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77500" lnSpcReduction="20000"/>
          </a:bodyPr>
          <a:lstStyle/>
          <a:p>
            <a:r>
              <a:rPr lang="en-US" dirty="0"/>
              <a:t>1.4-01a. Performance: Delay. Consider the network shown in the figure below, with three links, each with a transmission rate of 1 Mbps, and a propagation delay of 1 msec per link. Assume the length of a packet is 1000 bits.</a:t>
            </a:r>
          </a:p>
          <a:p>
            <a:r>
              <a:rPr lang="en-US" dirty="0"/>
              <a:t>What is the end-end delay of a packet from when it first begins transmission on link 1, until is it received in full by the server at the end of link 3.  You can assume that queueing delays and packet processing delays are zero, but make sure you include packet transmission time delay on all links. Assume store-and forward packet transmission.</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77500" lnSpcReduction="20000"/>
          </a:bodyPr>
          <a:lstStyle/>
          <a:p>
            <a:r>
              <a:rPr lang="en-US" dirty="0"/>
              <a:t>Each link has transmission delay 1000 bits/1 Mbps = 1ms. So each link has total delay of transmission + propagation = 1+1=2 </a:t>
            </a:r>
            <a:r>
              <a:rPr lang="en-US" dirty="0" err="1"/>
              <a:t>ms.</a:t>
            </a:r>
            <a:endParaRPr lang="en-US" dirty="0"/>
          </a:p>
          <a:p>
            <a:r>
              <a:rPr lang="en-US" dirty="0"/>
              <a:t>For the three links, the total delay = 2 + 2 + 2 = 6 </a:t>
            </a:r>
            <a:r>
              <a:rPr lang="en-US" dirty="0" err="1"/>
              <a:t>ms.</a:t>
            </a:r>
            <a:r>
              <a:rPr lang="en-US" dirty="0"/>
              <a:t> `</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tretch>
            <a:fillRect/>
          </a:stretch>
        </p:blipFill>
        <p:spPr>
          <a:xfrm>
            <a:off x="6019800" y="1020177"/>
            <a:ext cx="6038850" cy="1345288"/>
          </a:xfrm>
          <a:prstGeom prst="rect">
            <a:avLst/>
          </a:prstGeom>
        </p:spPr>
      </p:pic>
    </p:spTree>
    <p:extLst>
      <p:ext uri="{BB962C8B-B14F-4D97-AF65-F5344CB8AC3E}">
        <p14:creationId xmlns:p14="http://schemas.microsoft.com/office/powerpoint/2010/main" val="166058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1.4-01b</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Maximum end-end throughput. Consider the scenario shown below, with a single source client sending to a server over two links of capacities R1=100 Mbps and R3=10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(100, 10)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140966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3463661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14B2-C161-4BFE-80A6-71DC7F5DA392}"/>
              </a:ext>
            </a:extLst>
          </p:cNvPr>
          <p:cNvSpPr>
            <a:spLocks noGrp="1"/>
          </p:cNvSpPr>
          <p:nvPr>
            <p:ph type="title"/>
          </p:nvPr>
        </p:nvSpPr>
        <p:spPr>
          <a:xfrm>
            <a:off x="838200" y="451821"/>
            <a:ext cx="5981700" cy="894622"/>
          </a:xfrm>
        </p:spPr>
        <p:txBody>
          <a:bodyPr>
            <a:normAutofit/>
          </a:bodyPr>
          <a:lstStyle/>
          <a:p>
            <a:r>
              <a:rPr lang="en-GB" dirty="0"/>
              <a:t>Question </a:t>
            </a:r>
            <a:r>
              <a:rPr lang="en-US" dirty="0"/>
              <a:t>1.4-01c</a:t>
            </a:r>
          </a:p>
        </p:txBody>
      </p:sp>
      <p:sp>
        <p:nvSpPr>
          <p:cNvPr id="3" name="Content Placeholder 2">
            <a:extLst>
              <a:ext uri="{FF2B5EF4-FFF2-40B4-BE49-F238E27FC236}">
                <a16:creationId xmlns:a16="http://schemas.microsoft.com/office/drawing/2014/main" id="{14A8C199-202B-428F-BCFF-DE6A5AABCDCD}"/>
              </a:ext>
            </a:extLst>
          </p:cNvPr>
          <p:cNvSpPr>
            <a:spLocks noGrp="1"/>
          </p:cNvSpPr>
          <p:nvPr>
            <p:ph sz="half" idx="1"/>
          </p:nvPr>
        </p:nvSpPr>
        <p:spPr/>
        <p:txBody>
          <a:bodyPr>
            <a:normAutofit fontScale="92500" lnSpcReduction="10000"/>
          </a:bodyPr>
          <a:lstStyle/>
          <a:p>
            <a:r>
              <a:rPr lang="en-US" dirty="0"/>
              <a:t> Performance: Maximum end-end throughput. Consider the scenario shown below, with a single source client sending to a server over two links of capacities R1=10 Mbps and R3=100 Mbps.</a:t>
            </a:r>
          </a:p>
          <a:p>
            <a:r>
              <a:rPr lang="en-US" dirty="0"/>
              <a:t>What is the maximum achievable end-end throughput (in Mbps, give an integer value) for the client-to-server pair, assuming that the client is trying to send at its maximum rate?</a:t>
            </a:r>
          </a:p>
        </p:txBody>
      </p:sp>
      <p:sp>
        <p:nvSpPr>
          <p:cNvPr id="4" name="Content Placeholder 3">
            <a:extLst>
              <a:ext uri="{FF2B5EF4-FFF2-40B4-BE49-F238E27FC236}">
                <a16:creationId xmlns:a16="http://schemas.microsoft.com/office/drawing/2014/main" id="{12DEC841-A29A-4EB9-8C03-6AF7348C59F1}"/>
              </a:ext>
            </a:extLst>
          </p:cNvPr>
          <p:cNvSpPr>
            <a:spLocks noGrp="1"/>
          </p:cNvSpPr>
          <p:nvPr>
            <p:ph sz="half" idx="2"/>
          </p:nvPr>
        </p:nvSpPr>
        <p:spPr>
          <a:xfrm>
            <a:off x="6172200" y="2514600"/>
            <a:ext cx="5181600" cy="3662362"/>
          </a:xfrm>
        </p:spPr>
        <p:txBody>
          <a:bodyPr>
            <a:normAutofit fontScale="92500" lnSpcReduction="10000"/>
          </a:bodyPr>
          <a:lstStyle/>
          <a:p>
            <a:r>
              <a:rPr lang="en-US" dirty="0"/>
              <a:t>min (R1, R3) = min (10, 100) = 10 </a:t>
            </a:r>
            <a:r>
              <a:rPr lang="en-US" dirty="0" err="1"/>
              <a:t>Mpbs</a:t>
            </a:r>
            <a:r>
              <a:rPr lang="en-US" dirty="0"/>
              <a:t>.</a:t>
            </a:r>
          </a:p>
        </p:txBody>
      </p:sp>
      <p:sp>
        <p:nvSpPr>
          <p:cNvPr id="5" name="Slide Number Placeholder 4">
            <a:extLst>
              <a:ext uri="{FF2B5EF4-FFF2-40B4-BE49-F238E27FC236}">
                <a16:creationId xmlns:a16="http://schemas.microsoft.com/office/drawing/2014/main" id="{1D0B0DF4-D0B4-4369-972D-BE8AFA559C49}"/>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p:pic>
        <p:nvPicPr>
          <p:cNvPr id="6" name="Picture 5">
            <a:extLst>
              <a:ext uri="{FF2B5EF4-FFF2-40B4-BE49-F238E27FC236}">
                <a16:creationId xmlns:a16="http://schemas.microsoft.com/office/drawing/2014/main" id="{DF20A3C5-C68E-4D7F-9BC3-42DE800C88DC}"/>
              </a:ext>
            </a:extLst>
          </p:cNvPr>
          <p:cNvPicPr>
            <a:picLocks noChangeAspect="1"/>
          </p:cNvPicPr>
          <p:nvPr/>
        </p:nvPicPr>
        <p:blipFill>
          <a:blip r:embed="rId2"/>
          <a:srcRect/>
          <a:stretch/>
        </p:blipFill>
        <p:spPr>
          <a:xfrm>
            <a:off x="6760578" y="1020176"/>
            <a:ext cx="5062502" cy="1494423"/>
          </a:xfrm>
          <a:prstGeom prst="rect">
            <a:avLst/>
          </a:prstGeom>
        </p:spPr>
      </p:pic>
    </p:spTree>
    <p:extLst>
      <p:ext uri="{BB962C8B-B14F-4D97-AF65-F5344CB8AC3E}">
        <p14:creationId xmlns:p14="http://schemas.microsoft.com/office/powerpoint/2010/main" val="2288082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1.4-01d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677986"/>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R2  = 100 Mbps.  The link from the router to the server has a capacity of and R3 = 10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The maximum achievable end-end throughput is min (R1, R3/2) = min (R2, R3/2) = min (100, 10/2) = 5 Mbps. </a:t>
            </a:r>
          </a:p>
          <a:p>
            <a:r>
              <a:rPr lang="en-US" dirty="0"/>
              <a:t>The shared 100 Mbps link is fairly shared among two end-to-end connections (R1, R3) and (R2, R3), hence each end-to-end connection gets 10/2=5 Mbps.</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4"/>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220527" cy="400110"/>
          </a:xfrm>
          <a:prstGeom prst="rect">
            <a:avLst/>
          </a:prstGeom>
          <a:noFill/>
        </p:spPr>
        <p:txBody>
          <a:bodyPr wrap="none" rtlCol="0">
            <a:spAutoFit/>
          </a:bodyPr>
          <a:lstStyle/>
          <a:p>
            <a:r>
              <a:rPr lang="en-US" sz="2000" dirty="0"/>
              <a:t>100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220527" cy="400110"/>
          </a:xfrm>
          <a:prstGeom prst="rect">
            <a:avLst/>
          </a:prstGeom>
          <a:noFill/>
        </p:spPr>
        <p:txBody>
          <a:bodyPr wrap="none" rtlCol="0">
            <a:spAutoFit/>
          </a:bodyPr>
          <a:lstStyle/>
          <a:p>
            <a:r>
              <a:rPr lang="en-US" sz="2000" dirty="0"/>
              <a:t>100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090683" cy="400110"/>
          </a:xfrm>
          <a:prstGeom prst="rect">
            <a:avLst/>
          </a:prstGeom>
          <a:noFill/>
        </p:spPr>
        <p:txBody>
          <a:bodyPr wrap="none" rtlCol="0">
            <a:spAutoFit/>
          </a:bodyPr>
          <a:lstStyle/>
          <a:p>
            <a:r>
              <a:rPr lang="en-US" sz="2000" dirty="0"/>
              <a:t>10 Mbps</a:t>
            </a:r>
          </a:p>
        </p:txBody>
      </p:sp>
    </p:spTree>
    <p:extLst>
      <p:ext uri="{BB962C8B-B14F-4D97-AF65-F5344CB8AC3E}">
        <p14:creationId xmlns:p14="http://schemas.microsoft.com/office/powerpoint/2010/main" val="55189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609600" y="451821"/>
            <a:ext cx="5866816" cy="894622"/>
          </a:xfrm>
        </p:spPr>
        <p:txBody>
          <a:bodyPr>
            <a:normAutofit/>
          </a:bodyPr>
          <a:lstStyle/>
          <a:p>
            <a:r>
              <a:rPr lang="en-GB" dirty="0"/>
              <a:t>Question </a:t>
            </a:r>
            <a:r>
              <a:rPr lang="en-US" dirty="0"/>
              <a:t>1.4-01e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70000" lnSpcReduction="20000"/>
          </a:bodyPr>
          <a:lstStyle/>
          <a:p>
            <a:r>
              <a:rPr lang="en-US" dirty="0"/>
              <a:t>1.4-01e. Performance: Maximum end-end throughput. Consider the scenario shown below, with two clients sending to a server.  The links attached to clients each have a capacity of  R1= R2  = 10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70000" lnSpcReduction="20000"/>
          </a:bodyPr>
          <a:lstStyle/>
          <a:p>
            <a:r>
              <a:rPr lang="en-US" dirty="0"/>
              <a:t>The maximum achievable end-end throughput is min (R1, R3/2) = min (R2, R3/2) = min (10, 100/2) = 10 Mbps. </a:t>
            </a:r>
          </a:p>
          <a:p>
            <a:r>
              <a:rPr lang="en-US" dirty="0"/>
              <a:t>The shared 100 Mbps link is fairly shared among two end-to-end connections (R1, R3) and (R2, R3), hence each end-to-end connection gets 100/2=50 Mbps.</a:t>
            </a:r>
          </a:p>
          <a:p>
            <a:r>
              <a:rPr lang="en-US" dirty="0"/>
              <a:t>Note that min (R1, R2, R3/2) is incorrect, since R1 and R2 are on deferent end-to-end connections. </a:t>
            </a:r>
          </a:p>
          <a:p>
            <a:r>
              <a:rPr lang="en-US" dirty="0"/>
              <a:t>Remember that parallel links should never be put into the min() formula, only sequential links forming the same end-to-end connection should be in the same min() formula.</a:t>
            </a:r>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7"/>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10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p:sp>
        <p:nvSpPr>
          <p:cNvPr id="9" name="SMARTInkShape-1">
            <a:extLst>
              <a:ext uri="{FF2B5EF4-FFF2-40B4-BE49-F238E27FC236}">
                <a16:creationId xmlns:a16="http://schemas.microsoft.com/office/drawing/2014/main" id="{71BEBF35-EF3C-43E0-8295-0EBA7DDD7AC9}"/>
              </a:ext>
            </a:extLst>
          </p:cNvPr>
          <p:cNvSpPr/>
          <p:nvPr>
            <p:custDataLst>
              <p:tags r:id="rId1"/>
            </p:custDataLst>
          </p:nvPr>
        </p:nvSpPr>
        <p:spPr>
          <a:xfrm>
            <a:off x="6792516" y="3375421"/>
            <a:ext cx="1205508" cy="80369"/>
          </a:xfrm>
          <a:custGeom>
            <a:avLst/>
            <a:gdLst/>
            <a:ahLst/>
            <a:cxnLst/>
            <a:rect l="0" t="0" r="0" b="0"/>
            <a:pathLst>
              <a:path w="1205508" h="80369">
                <a:moveTo>
                  <a:pt x="17859" y="8930"/>
                </a:moveTo>
                <a:lnTo>
                  <a:pt x="17859" y="8930"/>
                </a:lnTo>
                <a:lnTo>
                  <a:pt x="1609" y="8930"/>
                </a:lnTo>
                <a:lnTo>
                  <a:pt x="1073" y="7938"/>
                </a:lnTo>
                <a:lnTo>
                  <a:pt x="0" y="0"/>
                </a:lnTo>
                <a:lnTo>
                  <a:pt x="8820" y="8821"/>
                </a:lnTo>
                <a:lnTo>
                  <a:pt x="13638" y="8898"/>
                </a:lnTo>
                <a:lnTo>
                  <a:pt x="15044" y="9901"/>
                </a:lnTo>
                <a:lnTo>
                  <a:pt x="15982" y="11562"/>
                </a:lnTo>
                <a:lnTo>
                  <a:pt x="17488" y="16616"/>
                </a:lnTo>
                <a:lnTo>
                  <a:pt x="20339" y="17307"/>
                </a:lnTo>
                <a:lnTo>
                  <a:pt x="22489" y="17491"/>
                </a:lnTo>
                <a:lnTo>
                  <a:pt x="23922" y="18606"/>
                </a:lnTo>
                <a:lnTo>
                  <a:pt x="25515" y="22491"/>
                </a:lnTo>
                <a:lnTo>
                  <a:pt x="26931" y="23924"/>
                </a:lnTo>
                <a:lnTo>
                  <a:pt x="34365" y="26413"/>
                </a:lnTo>
                <a:lnTo>
                  <a:pt x="40058" y="26678"/>
                </a:lnTo>
                <a:lnTo>
                  <a:pt x="45253" y="29386"/>
                </a:lnTo>
                <a:lnTo>
                  <a:pt x="50870" y="32905"/>
                </a:lnTo>
                <a:lnTo>
                  <a:pt x="62560" y="35163"/>
                </a:lnTo>
                <a:lnTo>
                  <a:pt x="65518" y="35348"/>
                </a:lnTo>
                <a:lnTo>
                  <a:pt x="71452" y="38200"/>
                </a:lnTo>
                <a:lnTo>
                  <a:pt x="77396" y="41783"/>
                </a:lnTo>
                <a:lnTo>
                  <a:pt x="89297" y="44083"/>
                </a:lnTo>
                <a:lnTo>
                  <a:pt x="92274" y="44272"/>
                </a:lnTo>
                <a:lnTo>
                  <a:pt x="98226" y="47127"/>
                </a:lnTo>
                <a:lnTo>
                  <a:pt x="101202" y="49278"/>
                </a:lnTo>
                <a:lnTo>
                  <a:pt x="145357" y="64553"/>
                </a:lnTo>
                <a:lnTo>
                  <a:pt x="158823" y="69398"/>
                </a:lnTo>
                <a:lnTo>
                  <a:pt x="202919" y="78453"/>
                </a:lnTo>
                <a:lnTo>
                  <a:pt x="243728" y="80353"/>
                </a:lnTo>
                <a:lnTo>
                  <a:pt x="286370" y="80368"/>
                </a:lnTo>
                <a:lnTo>
                  <a:pt x="330406" y="80368"/>
                </a:lnTo>
                <a:lnTo>
                  <a:pt x="371234" y="79375"/>
                </a:lnTo>
                <a:lnTo>
                  <a:pt x="408622" y="67939"/>
                </a:lnTo>
                <a:lnTo>
                  <a:pt x="448064" y="60578"/>
                </a:lnTo>
                <a:lnTo>
                  <a:pt x="490487" y="54193"/>
                </a:lnTo>
                <a:lnTo>
                  <a:pt x="533087" y="47523"/>
                </a:lnTo>
                <a:lnTo>
                  <a:pt x="569825" y="44902"/>
                </a:lnTo>
                <a:lnTo>
                  <a:pt x="610990" y="44682"/>
                </a:lnTo>
                <a:lnTo>
                  <a:pt x="647941" y="37586"/>
                </a:lnTo>
                <a:lnTo>
                  <a:pt x="684717" y="35965"/>
                </a:lnTo>
                <a:lnTo>
                  <a:pt x="726919" y="35752"/>
                </a:lnTo>
                <a:lnTo>
                  <a:pt x="771304" y="35722"/>
                </a:lnTo>
                <a:lnTo>
                  <a:pt x="813727" y="38366"/>
                </a:lnTo>
                <a:lnTo>
                  <a:pt x="858005" y="44282"/>
                </a:lnTo>
                <a:lnTo>
                  <a:pt x="898008" y="52305"/>
                </a:lnTo>
                <a:lnTo>
                  <a:pt x="941513" y="61606"/>
                </a:lnTo>
                <a:lnTo>
                  <a:pt x="983350" y="62485"/>
                </a:lnTo>
                <a:lnTo>
                  <a:pt x="1006950" y="63494"/>
                </a:lnTo>
                <a:lnTo>
                  <a:pt x="1040280" y="70610"/>
                </a:lnTo>
                <a:lnTo>
                  <a:pt x="1071595" y="71329"/>
                </a:lnTo>
                <a:lnTo>
                  <a:pt x="1111905" y="63056"/>
                </a:lnTo>
                <a:lnTo>
                  <a:pt x="1126205" y="61760"/>
                </a:lnTo>
                <a:lnTo>
                  <a:pt x="1165652" y="46307"/>
                </a:lnTo>
                <a:lnTo>
                  <a:pt x="1205507"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
            <a:extLst>
              <a:ext uri="{FF2B5EF4-FFF2-40B4-BE49-F238E27FC236}">
                <a16:creationId xmlns:a16="http://schemas.microsoft.com/office/drawing/2014/main" id="{712536F5-3880-4EB1-9B8D-BB7B4785CCA1}"/>
              </a:ext>
            </a:extLst>
          </p:cNvPr>
          <p:cNvSpPr/>
          <p:nvPr>
            <p:custDataLst>
              <p:tags r:id="rId2"/>
            </p:custDataLst>
          </p:nvPr>
        </p:nvSpPr>
        <p:spPr>
          <a:xfrm>
            <a:off x="11614547" y="3625453"/>
            <a:ext cx="26790" cy="8930"/>
          </a:xfrm>
          <a:custGeom>
            <a:avLst/>
            <a:gdLst/>
            <a:ahLst/>
            <a:cxnLst/>
            <a:rect l="0" t="0" r="0" b="0"/>
            <a:pathLst>
              <a:path w="26790" h="8930">
                <a:moveTo>
                  <a:pt x="0" y="8929"/>
                </a:moveTo>
                <a:lnTo>
                  <a:pt x="0" y="892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3">
            <a:extLst>
              <a:ext uri="{FF2B5EF4-FFF2-40B4-BE49-F238E27FC236}">
                <a16:creationId xmlns:a16="http://schemas.microsoft.com/office/drawing/2014/main" id="{AA4C8363-7232-4B58-A9EF-576740ADD54E}"/>
              </a:ext>
            </a:extLst>
          </p:cNvPr>
          <p:cNvSpPr/>
          <p:nvPr>
            <p:custDataLst>
              <p:tags r:id="rId3"/>
            </p:custDataLst>
          </p:nvPr>
        </p:nvSpPr>
        <p:spPr>
          <a:xfrm>
            <a:off x="11668125" y="5706070"/>
            <a:ext cx="26790" cy="35610"/>
          </a:xfrm>
          <a:custGeom>
            <a:avLst/>
            <a:gdLst/>
            <a:ahLst/>
            <a:cxnLst/>
            <a:rect l="0" t="0" r="0" b="0"/>
            <a:pathLst>
              <a:path w="26790" h="35610">
                <a:moveTo>
                  <a:pt x="0" y="26789"/>
                </a:moveTo>
                <a:lnTo>
                  <a:pt x="0" y="26789"/>
                </a:lnTo>
                <a:lnTo>
                  <a:pt x="0" y="35609"/>
                </a:lnTo>
                <a:lnTo>
                  <a:pt x="2678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23155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1693F-C38E-422E-92DC-0EA79DF477D4}"/>
              </a:ext>
            </a:extLst>
          </p:cNvPr>
          <p:cNvSpPr>
            <a:spLocks noGrp="1"/>
          </p:cNvSpPr>
          <p:nvPr>
            <p:ph type="title"/>
          </p:nvPr>
        </p:nvSpPr>
        <p:spPr>
          <a:xfrm>
            <a:off x="838200" y="451821"/>
            <a:ext cx="5676316" cy="894622"/>
          </a:xfrm>
        </p:spPr>
        <p:txBody>
          <a:bodyPr>
            <a:normAutofit fontScale="90000"/>
          </a:bodyPr>
          <a:lstStyle/>
          <a:p>
            <a:r>
              <a:rPr lang="en-GB" dirty="0"/>
              <a:t>Question </a:t>
            </a:r>
            <a:r>
              <a:rPr lang="en-US" dirty="0"/>
              <a:t>1.4-01e</a:t>
            </a:r>
            <a:br>
              <a:rPr lang="en-US" dirty="0"/>
            </a:br>
            <a:r>
              <a:rPr lang="en-US" dirty="0"/>
              <a:t>variations </a:t>
            </a:r>
          </a:p>
        </p:txBody>
      </p:sp>
      <p:sp>
        <p:nvSpPr>
          <p:cNvPr id="3" name="Content Placeholder 2">
            <a:extLst>
              <a:ext uri="{FF2B5EF4-FFF2-40B4-BE49-F238E27FC236}">
                <a16:creationId xmlns:a16="http://schemas.microsoft.com/office/drawing/2014/main" id="{42AC996C-77D3-449D-86A4-FF2DC6C1D92F}"/>
              </a:ext>
            </a:extLst>
          </p:cNvPr>
          <p:cNvSpPr>
            <a:spLocks noGrp="1"/>
          </p:cNvSpPr>
          <p:nvPr>
            <p:ph sz="half" idx="1"/>
          </p:nvPr>
        </p:nvSpPr>
        <p:spPr>
          <a:xfrm>
            <a:off x="609600" y="1825624"/>
            <a:ext cx="5410200" cy="4982589"/>
          </a:xfrm>
        </p:spPr>
        <p:txBody>
          <a:bodyPr>
            <a:normAutofit fontScale="85000" lnSpcReduction="10000"/>
          </a:bodyPr>
          <a:lstStyle/>
          <a:p>
            <a:r>
              <a:rPr lang="en-US" dirty="0"/>
              <a:t>1.4-01e. Performance: Maximum end-end throughput. Consider the scenario shown below, with two clients sending to a server.  The links attached to clients each have a capacity of  R1 = 10 Mbps, R2  = 20 Mbps.  The link from the router to the server has a capacity of and R3 = 100 Mbps, which is shared evenly between the two sources when they are each sending at their maximum rate.</a:t>
            </a:r>
          </a:p>
          <a:p>
            <a:r>
              <a:rPr lang="en-US" dirty="0"/>
              <a:t>What is the maximum achievable end-end throughput (in Mbps, give an integer value) for each client-to-server pair, assuming that the client is trying to send at its maximum rate?</a:t>
            </a:r>
          </a:p>
        </p:txBody>
      </p:sp>
      <p:sp>
        <p:nvSpPr>
          <p:cNvPr id="4" name="Content Placeholder 3">
            <a:extLst>
              <a:ext uri="{FF2B5EF4-FFF2-40B4-BE49-F238E27FC236}">
                <a16:creationId xmlns:a16="http://schemas.microsoft.com/office/drawing/2014/main" id="{30D0177F-1E5F-4503-AB0F-39ED1CC5C6FB}"/>
              </a:ext>
            </a:extLst>
          </p:cNvPr>
          <p:cNvSpPr>
            <a:spLocks noGrp="1"/>
          </p:cNvSpPr>
          <p:nvPr>
            <p:ph sz="half" idx="2"/>
          </p:nvPr>
        </p:nvSpPr>
        <p:spPr>
          <a:xfrm>
            <a:off x="6172200" y="2999874"/>
            <a:ext cx="5790616" cy="3607949"/>
          </a:xfrm>
        </p:spPr>
        <p:txBody>
          <a:bodyPr>
            <a:normAutofit fontScale="85000" lnSpcReduction="10000"/>
          </a:bodyPr>
          <a:lstStyle/>
          <a:p>
            <a:r>
              <a:rPr lang="en-US" dirty="0"/>
              <a:t>For client on top, the maximum achievable end-end throughput is min (R1, R3/2) = min (10, 100/2) = 10 Mbps. </a:t>
            </a:r>
          </a:p>
          <a:p>
            <a:r>
              <a:rPr lang="en-US" dirty="0"/>
              <a:t>For client on bottom, the maximum achievable end-end throughput is min (R1, R3/2) = min (20, 100/2) = 20 Mbps. </a:t>
            </a:r>
          </a:p>
          <a:p>
            <a:r>
              <a:rPr lang="en-US" dirty="0"/>
              <a:t>The shared 100 Mbps link is fairly shared among two end-to-end connections (R1, R3) and (R2, R3), hence each end-to-end connection gets 100/2=50 </a:t>
            </a:r>
            <a:r>
              <a:rPr lang="en-US"/>
              <a:t>Mbps.</a:t>
            </a:r>
            <a:endParaRPr lang="en-US" dirty="0"/>
          </a:p>
        </p:txBody>
      </p:sp>
      <p:sp>
        <p:nvSpPr>
          <p:cNvPr id="5" name="Slide Number Placeholder 4">
            <a:extLst>
              <a:ext uri="{FF2B5EF4-FFF2-40B4-BE49-F238E27FC236}">
                <a16:creationId xmlns:a16="http://schemas.microsoft.com/office/drawing/2014/main" id="{BFE4DBDA-1D7B-4078-B4C5-6CD90E77DE2B}"/>
              </a:ext>
            </a:extLst>
          </p:cNvPr>
          <p:cNvSpPr>
            <a:spLocks noGrp="1"/>
          </p:cNvSpPr>
          <p:nvPr>
            <p:ph type="sldNum" sz="quarter" idx="4"/>
          </p:nvPr>
        </p:nvSpPr>
        <p:spPr/>
        <p:txBody>
          <a:bodyPr/>
          <a:lstStyle/>
          <a:p>
            <a:r>
              <a:rPr lang="en-US"/>
              <a:t>Introduction: 1-</a:t>
            </a:r>
            <a:fld id="{C4204591-24BD-A542-B9D5-F8D8A88D2FEE}" type="slidenum">
              <a:rPr lang="en-US" smtClean="0"/>
              <a:pPr/>
              <a:t>17</a:t>
            </a:fld>
            <a:endParaRPr lang="en-US"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39D09D7-8D3B-424A-A105-B03067B8ED29}"/>
                  </a:ext>
                </a:extLst>
              </p14:cNvPr>
              <p14:cNvContentPartPr/>
              <p14:nvPr/>
            </p14:nvContentPartPr>
            <p14:xfrm>
              <a:off x="5854952" y="2823057"/>
              <a:ext cx="360" cy="360"/>
            </p14:xfrm>
          </p:contentPart>
        </mc:Choice>
        <mc:Fallback xmlns="">
          <p:pic>
            <p:nvPicPr>
              <p:cNvPr id="6" name="Ink 5">
                <a:extLst>
                  <a:ext uri="{FF2B5EF4-FFF2-40B4-BE49-F238E27FC236}">
                    <a16:creationId xmlns:a16="http://schemas.microsoft.com/office/drawing/2014/main" id="{E39D09D7-8D3B-424A-A105-B03067B8ED29}"/>
                  </a:ext>
                </a:extLst>
              </p:cNvPr>
              <p:cNvPicPr/>
              <p:nvPr/>
            </p:nvPicPr>
            <p:blipFill>
              <a:blip r:embed="rId6"/>
              <a:stretch>
                <a:fillRect/>
              </a:stretch>
            </p:blipFill>
            <p:spPr>
              <a:xfrm>
                <a:off x="5845952" y="2814057"/>
                <a:ext cx="18000" cy="18000"/>
              </a:xfrm>
              <a:prstGeom prst="rect">
                <a:avLst/>
              </a:prstGeom>
            </p:spPr>
          </p:pic>
        </mc:Fallback>
      </mc:AlternateContent>
      <p:pic>
        <p:nvPicPr>
          <p:cNvPr id="1026" name="Picture 2">
            <a:extLst>
              <a:ext uri="{FF2B5EF4-FFF2-40B4-BE49-F238E27FC236}">
                <a16:creationId xmlns:a16="http://schemas.microsoft.com/office/drawing/2014/main" id="{F66AB0A5-140A-461F-9617-9DC96537D1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4516" y="100007"/>
            <a:ext cx="5410200" cy="28998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1CB50EF-3E09-4343-A37C-68EA7956C52B}"/>
              </a:ext>
            </a:extLst>
          </p:cNvPr>
          <p:cNvSpPr txBox="1"/>
          <p:nvPr/>
        </p:nvSpPr>
        <p:spPr>
          <a:xfrm>
            <a:off x="7764379" y="699077"/>
            <a:ext cx="1090683" cy="400110"/>
          </a:xfrm>
          <a:prstGeom prst="rect">
            <a:avLst/>
          </a:prstGeom>
          <a:noFill/>
        </p:spPr>
        <p:txBody>
          <a:bodyPr wrap="none" rtlCol="0">
            <a:spAutoFit/>
          </a:bodyPr>
          <a:lstStyle/>
          <a:p>
            <a:r>
              <a:rPr lang="en-US" sz="2000" dirty="0"/>
              <a:t>10 Mbps</a:t>
            </a:r>
          </a:p>
        </p:txBody>
      </p:sp>
      <p:sp>
        <p:nvSpPr>
          <p:cNvPr id="10" name="TextBox 9">
            <a:extLst>
              <a:ext uri="{FF2B5EF4-FFF2-40B4-BE49-F238E27FC236}">
                <a16:creationId xmlns:a16="http://schemas.microsoft.com/office/drawing/2014/main" id="{500AD312-F061-4694-A1A7-1F55A29CC149}"/>
              </a:ext>
            </a:extLst>
          </p:cNvPr>
          <p:cNvSpPr txBox="1"/>
          <p:nvPr/>
        </p:nvSpPr>
        <p:spPr>
          <a:xfrm>
            <a:off x="7809116" y="2220629"/>
            <a:ext cx="1090683" cy="400110"/>
          </a:xfrm>
          <a:prstGeom prst="rect">
            <a:avLst/>
          </a:prstGeom>
          <a:noFill/>
        </p:spPr>
        <p:txBody>
          <a:bodyPr wrap="none" rtlCol="0">
            <a:spAutoFit/>
          </a:bodyPr>
          <a:lstStyle/>
          <a:p>
            <a:r>
              <a:rPr lang="en-US" sz="2000" dirty="0"/>
              <a:t>20 Mbps</a:t>
            </a:r>
          </a:p>
        </p:txBody>
      </p:sp>
      <p:sp>
        <p:nvSpPr>
          <p:cNvPr id="11" name="TextBox 10">
            <a:extLst>
              <a:ext uri="{FF2B5EF4-FFF2-40B4-BE49-F238E27FC236}">
                <a16:creationId xmlns:a16="http://schemas.microsoft.com/office/drawing/2014/main" id="{85573397-8ED3-4D55-8BDE-3F903D95E242}"/>
              </a:ext>
            </a:extLst>
          </p:cNvPr>
          <p:cNvSpPr txBox="1"/>
          <p:nvPr/>
        </p:nvSpPr>
        <p:spPr>
          <a:xfrm>
            <a:off x="9643494" y="878157"/>
            <a:ext cx="1220527" cy="400110"/>
          </a:xfrm>
          <a:prstGeom prst="rect">
            <a:avLst/>
          </a:prstGeom>
          <a:noFill/>
        </p:spPr>
        <p:txBody>
          <a:bodyPr wrap="none" rtlCol="0">
            <a:spAutoFit/>
          </a:bodyPr>
          <a:lstStyle/>
          <a:p>
            <a:r>
              <a:rPr lang="en-US" sz="2000" dirty="0"/>
              <a:t>100 Mbps</a:t>
            </a:r>
          </a:p>
        </p:txBody>
      </p:sp>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B5AB72F-5C05-4CB6-BF2E-50288486D9D5}"/>
                  </a:ext>
                </a:extLst>
              </p14:cNvPr>
              <p14:cNvContentPartPr/>
              <p14:nvPr/>
            </p14:nvContentPartPr>
            <p14:xfrm>
              <a:off x="2790992" y="2694537"/>
              <a:ext cx="360" cy="360"/>
            </p14:xfrm>
          </p:contentPart>
        </mc:Choice>
        <mc:Fallback xmlns="">
          <p:pic>
            <p:nvPicPr>
              <p:cNvPr id="9" name="Ink 8">
                <a:extLst>
                  <a:ext uri="{FF2B5EF4-FFF2-40B4-BE49-F238E27FC236}">
                    <a16:creationId xmlns:a16="http://schemas.microsoft.com/office/drawing/2014/main" id="{9B5AB72F-5C05-4CB6-BF2E-50288486D9D5}"/>
                  </a:ext>
                </a:extLst>
              </p:cNvPr>
              <p:cNvPicPr/>
              <p:nvPr/>
            </p:nvPicPr>
            <p:blipFill>
              <a:blip r:embed="rId6"/>
              <a:stretch>
                <a:fillRect/>
              </a:stretch>
            </p:blipFill>
            <p:spPr>
              <a:xfrm>
                <a:off x="2782352" y="26855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D9E92131-8C36-467D-A07B-0334E4B4B337}"/>
                  </a:ext>
                </a:extLst>
              </p14:cNvPr>
              <p14:cNvContentPartPr/>
              <p14:nvPr/>
            </p14:nvContentPartPr>
            <p14:xfrm>
              <a:off x="2886752" y="2758617"/>
              <a:ext cx="360" cy="360"/>
            </p14:xfrm>
          </p:contentPart>
        </mc:Choice>
        <mc:Fallback xmlns="">
          <p:pic>
            <p:nvPicPr>
              <p:cNvPr id="12" name="Ink 11">
                <a:extLst>
                  <a:ext uri="{FF2B5EF4-FFF2-40B4-BE49-F238E27FC236}">
                    <a16:creationId xmlns:a16="http://schemas.microsoft.com/office/drawing/2014/main" id="{D9E92131-8C36-467D-A07B-0334E4B4B337}"/>
                  </a:ext>
                </a:extLst>
              </p:cNvPr>
              <p:cNvPicPr/>
              <p:nvPr/>
            </p:nvPicPr>
            <p:blipFill>
              <a:blip r:embed="rId6"/>
              <a:stretch>
                <a:fillRect/>
              </a:stretch>
            </p:blipFill>
            <p:spPr>
              <a:xfrm>
                <a:off x="2878112" y="274997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71A6AB0-E7BB-4A3E-ABF1-F6B02EBA0AB3}"/>
                  </a:ext>
                </a:extLst>
              </p14:cNvPr>
              <p14:cNvContentPartPr/>
              <p14:nvPr/>
            </p14:nvContentPartPr>
            <p14:xfrm>
              <a:off x="4154672" y="2855097"/>
              <a:ext cx="360" cy="360"/>
            </p14:xfrm>
          </p:contentPart>
        </mc:Choice>
        <mc:Fallback xmlns="">
          <p:pic>
            <p:nvPicPr>
              <p:cNvPr id="13" name="Ink 12">
                <a:extLst>
                  <a:ext uri="{FF2B5EF4-FFF2-40B4-BE49-F238E27FC236}">
                    <a16:creationId xmlns:a16="http://schemas.microsoft.com/office/drawing/2014/main" id="{671A6AB0-E7BB-4A3E-ABF1-F6B02EBA0AB3}"/>
                  </a:ext>
                </a:extLst>
              </p:cNvPr>
              <p:cNvPicPr/>
              <p:nvPr/>
            </p:nvPicPr>
            <p:blipFill>
              <a:blip r:embed="rId6"/>
              <a:stretch>
                <a:fillRect/>
              </a:stretch>
            </p:blipFill>
            <p:spPr>
              <a:xfrm>
                <a:off x="4146032" y="2846097"/>
                <a:ext cx="18000" cy="18000"/>
              </a:xfrm>
              <a:prstGeom prst="rect">
                <a:avLst/>
              </a:prstGeom>
            </p:spPr>
          </p:pic>
        </mc:Fallback>
      </mc:AlternateContent>
    </p:spTree>
    <p:extLst>
      <p:ext uri="{BB962C8B-B14F-4D97-AF65-F5344CB8AC3E}">
        <p14:creationId xmlns:p14="http://schemas.microsoft.com/office/powerpoint/2010/main" val="2749406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673768" y="451821"/>
            <a:ext cx="5662864" cy="894622"/>
          </a:xfrm>
        </p:spPr>
        <p:txBody>
          <a:bodyPr>
            <a:normAutofit/>
          </a:bodyPr>
          <a:lstStyle/>
          <a:p>
            <a:r>
              <a:rPr lang="en-GB" dirty="0"/>
              <a:t>Question </a:t>
            </a:r>
            <a:r>
              <a:rPr lang="en-US" dirty="0"/>
              <a:t>1.4-02a</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346444"/>
            <a:ext cx="5181600" cy="5511556"/>
          </a:xfrm>
        </p:spPr>
        <p:txBody>
          <a:bodyPr>
            <a:normAutofit fontScale="85000" lnSpcReduction="20000"/>
          </a:bodyPr>
          <a:lstStyle/>
          <a:p>
            <a:r>
              <a:rPr lang="en-US" dirty="0"/>
              <a:t>Consider the scenario shown in Figure 1 in which a server is connected to a router by a 100Mbps link with a 50ms propagation delay. Initially this router is also connected to two routers, each over a 50Mbps link with a 200ms propagation delay. A 1Gbps link connects a host and a cache (if present) to each of these routers and we assume that this link has 0 propagation delay. All packets in the network are 20,000 bits long.</a:t>
            </a:r>
          </a:p>
          <a:p>
            <a:r>
              <a:rPr lang="en-US" dirty="0"/>
              <a:t>What is the end-­to­‐end delay (in msec) from when a packet is transmitted by the server to when it is received by the client? In this case, we assume there are no caches, there’s no queuing delay at the routers, and the packet processing delays at routers and nodes are all 0.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ANS: If all packets are 20,000 bits long it takes 200 </a:t>
            </a:r>
            <a:r>
              <a:rPr lang="en-US" dirty="0" err="1"/>
              <a:t>usec</a:t>
            </a:r>
            <a:r>
              <a:rPr lang="en-US" dirty="0"/>
              <a:t> to send the packet over the 100Mbps link, 400 </a:t>
            </a:r>
            <a:r>
              <a:rPr lang="en-US" dirty="0" err="1"/>
              <a:t>usec</a:t>
            </a:r>
            <a:r>
              <a:rPr lang="en-US" dirty="0"/>
              <a:t> to send over the 50Mbps link, and 20 </a:t>
            </a:r>
            <a:r>
              <a:rPr lang="en-US" dirty="0" err="1"/>
              <a:t>usec</a:t>
            </a:r>
            <a:r>
              <a:rPr lang="en-US" dirty="0"/>
              <a:t> to send over the 1Gbps link. </a:t>
            </a:r>
          </a:p>
          <a:p>
            <a:r>
              <a:rPr lang="en-US" dirty="0"/>
              <a:t>Sum of the three-link transmission is 620 </a:t>
            </a:r>
            <a:r>
              <a:rPr lang="en-US" dirty="0" err="1"/>
              <a:t>usec</a:t>
            </a:r>
            <a:r>
              <a:rPr lang="en-US" dirty="0"/>
              <a:t>. Thus, the total end-to-end delay is 250 </a:t>
            </a:r>
            <a:r>
              <a:rPr lang="en-US" dirty="0" err="1"/>
              <a:t>ms</a:t>
            </a:r>
            <a:r>
              <a:rPr lang="en-US" dirty="0"/>
              <a:t> + 620 </a:t>
            </a:r>
            <a:r>
              <a:rPr lang="en-US" dirty="0" err="1"/>
              <a:t>usec</a:t>
            </a:r>
            <a:r>
              <a:rPr lang="en-US" dirty="0"/>
              <a:t> = 250.62 msec.</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18</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4"/>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4"/>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4"/>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4"/>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38"/>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33311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1.4-02b</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Here we assume that client hosts send requests for files directly to the server (caches are not used or off in this case). What is the maximum rate at which the server can deliver data to a single client if we assume no other clients are making requests?</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85000" lnSpcReduction="20000"/>
          </a:bodyPr>
          <a:lstStyle/>
          <a:p>
            <a:r>
              <a:rPr lang="en-US" dirty="0"/>
              <a:t>Server can send at the max of the bottleneck link bandwidth </a:t>
            </a:r>
            <a:r>
              <a:rPr lang="en-US" dirty="0">
                <a:solidFill>
                  <a:srgbClr val="FF0000"/>
                </a:solidFill>
              </a:rPr>
              <a:t>min(100/2 Mbps, 50 Mbps, 1 Gbps) = 50 Mbps</a:t>
            </a:r>
            <a:r>
              <a:rPr lang="en-US" dirty="0"/>
              <a:t>, since the top link is shared and the other two links are separate for each client and not shared. </a:t>
            </a:r>
          </a:p>
          <a:p>
            <a:r>
              <a:rPr lang="en-US" dirty="0"/>
              <a:t>Suppose we had 10 clients on the bottom, then the bottleneck link bandwidth min(100/10 Mbps, 50 Mbps, 1 Gbps) = 10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2B5385B-47A2-407F-9A96-AB008940D5EA}"/>
                  </a:ext>
                </a:extLst>
              </p14:cNvPr>
              <p14:cNvContentPartPr/>
              <p14:nvPr/>
            </p14:nvContentPartPr>
            <p14:xfrm>
              <a:off x="10362872" y="4090257"/>
              <a:ext cx="360" cy="360"/>
            </p14:xfrm>
          </p:contentPart>
        </mc:Choice>
        <mc:Fallback xmlns="">
          <p:pic>
            <p:nvPicPr>
              <p:cNvPr id="10" name="Ink 9">
                <a:extLst>
                  <a:ext uri="{FF2B5EF4-FFF2-40B4-BE49-F238E27FC236}">
                    <a16:creationId xmlns:a16="http://schemas.microsoft.com/office/drawing/2014/main" id="{02B5385B-47A2-407F-9A96-AB008940D5EA}"/>
                  </a:ext>
                </a:extLst>
              </p:cNvPr>
              <p:cNvPicPr/>
              <p:nvPr/>
            </p:nvPicPr>
            <p:blipFill>
              <a:blip r:embed="rId3"/>
              <a:stretch>
                <a:fillRect/>
              </a:stretch>
            </p:blipFill>
            <p:spPr>
              <a:xfrm>
                <a:off x="10353872" y="4081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C919D54D-671C-4AB5-A362-1CB69A62F2E5}"/>
                  </a:ext>
                </a:extLst>
              </p14:cNvPr>
              <p14:cNvContentPartPr/>
              <p14:nvPr/>
            </p14:nvContentPartPr>
            <p14:xfrm>
              <a:off x="9897752" y="4138497"/>
              <a:ext cx="360" cy="360"/>
            </p14:xfrm>
          </p:contentPart>
        </mc:Choice>
        <mc:Fallback xmlns="">
          <p:pic>
            <p:nvPicPr>
              <p:cNvPr id="11" name="Ink 10">
                <a:extLst>
                  <a:ext uri="{FF2B5EF4-FFF2-40B4-BE49-F238E27FC236}">
                    <a16:creationId xmlns:a16="http://schemas.microsoft.com/office/drawing/2014/main" id="{C919D54D-671C-4AB5-A362-1CB69A62F2E5}"/>
                  </a:ext>
                </a:extLst>
              </p:cNvPr>
              <p:cNvPicPr/>
              <p:nvPr/>
            </p:nvPicPr>
            <p:blipFill>
              <a:blip r:embed="rId3"/>
              <a:stretch>
                <a:fillRect/>
              </a:stretch>
            </p:blipFill>
            <p:spPr>
              <a:xfrm>
                <a:off x="9889112" y="4129857"/>
                <a:ext cx="18000" cy="18000"/>
              </a:xfrm>
              <a:prstGeom prst="rect">
                <a:avLst/>
              </a:prstGeom>
            </p:spPr>
          </p:pic>
        </mc:Fallback>
      </mc:AlternateContent>
    </p:spTree>
    <p:extLst>
      <p:ext uri="{BB962C8B-B14F-4D97-AF65-F5344CB8AC3E}">
        <p14:creationId xmlns:p14="http://schemas.microsoft.com/office/powerpoint/2010/main" val="7615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943F-85C3-6E36-25D1-4EF0E81DAC5C}"/>
              </a:ext>
            </a:extLst>
          </p:cNvPr>
          <p:cNvSpPr>
            <a:spLocks noGrp="1"/>
          </p:cNvSpPr>
          <p:nvPr>
            <p:ph type="title"/>
          </p:nvPr>
        </p:nvSpPr>
        <p:spPr/>
        <p:txBody>
          <a:bodyPr/>
          <a:lstStyle/>
          <a:p>
            <a:r>
              <a:rPr lang="en-GB" dirty="0"/>
              <a:t>Question </a:t>
            </a:r>
            <a:r>
              <a:rPr lang="en-SE" dirty="0"/>
              <a:t>1.3-1 </a:t>
            </a:r>
            <a:r>
              <a:rPr lang="en-GB" dirty="0"/>
              <a:t>1.3-3</a:t>
            </a:r>
            <a:endParaRPr lang="en-SE" dirty="0"/>
          </a:p>
        </p:txBody>
      </p:sp>
      <p:sp>
        <p:nvSpPr>
          <p:cNvPr id="3" name="Content Placeholder 2">
            <a:extLst>
              <a:ext uri="{FF2B5EF4-FFF2-40B4-BE49-F238E27FC236}">
                <a16:creationId xmlns:a16="http://schemas.microsoft.com/office/drawing/2014/main" id="{B16D177B-5E98-3815-35EC-E6A32EBBA738}"/>
              </a:ext>
            </a:extLst>
          </p:cNvPr>
          <p:cNvSpPr>
            <a:spLocks noGrp="1"/>
          </p:cNvSpPr>
          <p:nvPr>
            <p:ph sz="half" idx="1"/>
          </p:nvPr>
        </p:nvSpPr>
        <p:spPr/>
        <p:txBody>
          <a:bodyPr>
            <a:normAutofit fontScale="85000" lnSpcReduction="20000"/>
          </a:bodyPr>
          <a:lstStyle/>
          <a:p>
            <a:r>
              <a:rPr lang="en-GB" dirty="0"/>
              <a:t>1.3-1 Routing versus forwarding.  Choose one of the following two definitions that makes the correct distinction between routing versus forwarding.</a:t>
            </a:r>
          </a:p>
          <a:p>
            <a:r>
              <a:rPr lang="en-US" altLang="zh-CN" dirty="0"/>
              <a:t>ANS</a:t>
            </a:r>
            <a:r>
              <a:rPr lang="en-GB" altLang="zh-CN" dirty="0"/>
              <a:t>: Forwarding is the local action of moving arriving packets from router’s input link to appropriate router output link, while routing is the global action of determining the source-destination paths taken by packets.</a:t>
            </a:r>
            <a:endParaRPr lang="en-SE" dirty="0"/>
          </a:p>
        </p:txBody>
      </p:sp>
      <p:sp>
        <p:nvSpPr>
          <p:cNvPr id="4" name="Content Placeholder 3">
            <a:extLst>
              <a:ext uri="{FF2B5EF4-FFF2-40B4-BE49-F238E27FC236}">
                <a16:creationId xmlns:a16="http://schemas.microsoft.com/office/drawing/2014/main" id="{2B774355-9AB9-F1DF-3D9F-A92C1E9E5325}"/>
              </a:ext>
            </a:extLst>
          </p:cNvPr>
          <p:cNvSpPr>
            <a:spLocks noGrp="1"/>
          </p:cNvSpPr>
          <p:nvPr>
            <p:ph sz="half" idx="2"/>
          </p:nvPr>
        </p:nvSpPr>
        <p:spPr/>
        <p:txBody>
          <a:bodyPr>
            <a:normAutofit fontScale="85000" lnSpcReduction="20000"/>
          </a:bodyPr>
          <a:lstStyle/>
          <a:p>
            <a:r>
              <a:rPr lang="en-GB" dirty="0"/>
              <a:t>1.3-3 Packet switching versus circuit switching (2).  Which of the characteristics below are associated with the technique of circuit switching? Select all correct answers. [Hint: more than one of the answers is correct].</a:t>
            </a:r>
          </a:p>
          <a:p>
            <a:r>
              <a:rPr lang="en-GB" dirty="0"/>
              <a:t>ANS: Reserves resources needed for a call from source to destination.</a:t>
            </a:r>
          </a:p>
          <a:p>
            <a:r>
              <a:rPr lang="en-GB" dirty="0"/>
              <a:t>Frequency Division Multiplexing (FDM) and Time Division Multiplexing (TDM) are two approaches for implementing this technique.</a:t>
            </a:r>
            <a:endParaRPr lang="en-SE" dirty="0"/>
          </a:p>
        </p:txBody>
      </p:sp>
      <p:sp>
        <p:nvSpPr>
          <p:cNvPr id="5" name="Slide Number Placeholder 4">
            <a:extLst>
              <a:ext uri="{FF2B5EF4-FFF2-40B4-BE49-F238E27FC236}">
                <a16:creationId xmlns:a16="http://schemas.microsoft.com/office/drawing/2014/main" id="{CE2C3750-143B-D703-29CA-B14B13D858EB}"/>
              </a:ext>
            </a:extLst>
          </p:cNvPr>
          <p:cNvSpPr>
            <a:spLocks noGrp="1"/>
          </p:cNvSpPr>
          <p:nvPr>
            <p:ph type="sldNum" sz="quarter" idx="4"/>
          </p:nvPr>
        </p:nvSpPr>
        <p:spPr/>
        <p:txBody>
          <a:bodyPr/>
          <a:lstStyle/>
          <a:p>
            <a:r>
              <a:rPr lang="en-US"/>
              <a:t>Introduction: 1-</a:t>
            </a:r>
            <a:fld id="{C4204591-24BD-A542-B9D5-F8D8A88D2FEE}" type="slidenum">
              <a:rPr lang="en-US" smtClean="0"/>
              <a:pPr/>
              <a:t>2</a:t>
            </a:fld>
            <a:endParaRPr lang="en-US" dirty="0"/>
          </a:p>
        </p:txBody>
      </p:sp>
    </p:spTree>
    <p:extLst>
      <p:ext uri="{BB962C8B-B14F-4D97-AF65-F5344CB8AC3E}">
        <p14:creationId xmlns:p14="http://schemas.microsoft.com/office/powerpoint/2010/main" val="208970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1.4-02c</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Again we assume only one active client but in this case the caches are on and behave like HTTP caches. A client’s HTTP GET is always first directed to its local cache. 60% of the requests can be satisfied by the local cache. What is the average rate at which the client can receive data in this case? </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 Mbps, 50 Mbps, 1Gbps) = 50 </a:t>
            </a:r>
            <a:r>
              <a:rPr lang="en-US" dirty="0" err="1">
                <a:solidFill>
                  <a:srgbClr val="FF0000"/>
                </a:solidFill>
              </a:rPr>
              <a:t>Mpbs</a:t>
            </a:r>
            <a:r>
              <a:rPr lang="en-US" dirty="0"/>
              <a:t>. </a:t>
            </a:r>
          </a:p>
          <a:p>
            <a:pPr lvl="1"/>
            <a:r>
              <a:rPr lang="en-US" dirty="0"/>
              <a:t>Since we assume only one active client, we do not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20</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65A849A2-D16F-4DD3-8C57-E61F0B9697A3}"/>
                  </a:ext>
                </a:extLst>
              </p14:cNvPr>
              <p14:cNvContentPartPr/>
              <p14:nvPr/>
            </p14:nvContentPartPr>
            <p14:xfrm>
              <a:off x="9929792" y="5277177"/>
              <a:ext cx="360" cy="360"/>
            </p14:xfrm>
          </p:contentPart>
        </mc:Choice>
        <mc:Fallback xmlns="">
          <p:pic>
            <p:nvPicPr>
              <p:cNvPr id="10" name="Ink 9">
                <a:extLst>
                  <a:ext uri="{FF2B5EF4-FFF2-40B4-BE49-F238E27FC236}">
                    <a16:creationId xmlns:a16="http://schemas.microsoft.com/office/drawing/2014/main" id="{65A849A2-D16F-4DD3-8C57-E61F0B9697A3}"/>
                  </a:ext>
                </a:extLst>
              </p:cNvPr>
              <p:cNvPicPr/>
              <p:nvPr/>
            </p:nvPicPr>
            <p:blipFill>
              <a:blip r:embed="rId3"/>
              <a:stretch>
                <a:fillRect/>
              </a:stretch>
            </p:blipFill>
            <p:spPr>
              <a:xfrm>
                <a:off x="9921152" y="5268537"/>
                <a:ext cx="18000" cy="18000"/>
              </a:xfrm>
              <a:prstGeom prst="rect">
                <a:avLst/>
              </a:prstGeom>
            </p:spPr>
          </p:pic>
        </mc:Fallback>
      </mc:AlternateContent>
    </p:spTree>
    <p:extLst>
      <p:ext uri="{BB962C8B-B14F-4D97-AF65-F5344CB8AC3E}">
        <p14:creationId xmlns:p14="http://schemas.microsoft.com/office/powerpoint/2010/main" val="145543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F22ED-37E6-4035-812B-1E8BC9C40AD6}"/>
              </a:ext>
            </a:extLst>
          </p:cNvPr>
          <p:cNvSpPr>
            <a:spLocks noGrp="1"/>
          </p:cNvSpPr>
          <p:nvPr>
            <p:ph type="title"/>
          </p:nvPr>
        </p:nvSpPr>
        <p:spPr>
          <a:xfrm>
            <a:off x="838200" y="451821"/>
            <a:ext cx="5334000" cy="894622"/>
          </a:xfrm>
        </p:spPr>
        <p:txBody>
          <a:bodyPr>
            <a:noAutofit/>
          </a:bodyPr>
          <a:lstStyle/>
          <a:p>
            <a:r>
              <a:rPr lang="en-GB" sz="3600" dirty="0"/>
              <a:t>Question </a:t>
            </a:r>
            <a:r>
              <a:rPr lang="en-US" sz="3600" dirty="0"/>
              <a:t>1.4-02d</a:t>
            </a:r>
          </a:p>
        </p:txBody>
      </p:sp>
      <p:sp>
        <p:nvSpPr>
          <p:cNvPr id="3" name="Content Placeholder 2">
            <a:extLst>
              <a:ext uri="{FF2B5EF4-FFF2-40B4-BE49-F238E27FC236}">
                <a16:creationId xmlns:a16="http://schemas.microsoft.com/office/drawing/2014/main" id="{F2B8676C-9679-44F2-BCB3-BE98A23F06B6}"/>
              </a:ext>
            </a:extLst>
          </p:cNvPr>
          <p:cNvSpPr>
            <a:spLocks noGrp="1"/>
          </p:cNvSpPr>
          <p:nvPr>
            <p:ph sz="half" idx="1"/>
          </p:nvPr>
        </p:nvSpPr>
        <p:spPr>
          <a:xfrm>
            <a:off x="838200" y="1825624"/>
            <a:ext cx="5181600" cy="5032375"/>
          </a:xfrm>
        </p:spPr>
        <p:txBody>
          <a:bodyPr>
            <a:noAutofit/>
          </a:bodyPr>
          <a:lstStyle/>
          <a:p>
            <a:r>
              <a:rPr lang="en-US" dirty="0"/>
              <a:t>Now clients in both LANs are active and the both caches are on. 60% of the requests can be satisfied by the local caches. What is the average rate at which each client can receive data?</a:t>
            </a:r>
          </a:p>
        </p:txBody>
      </p:sp>
      <p:sp>
        <p:nvSpPr>
          <p:cNvPr id="4" name="Content Placeholder 3">
            <a:extLst>
              <a:ext uri="{FF2B5EF4-FFF2-40B4-BE49-F238E27FC236}">
                <a16:creationId xmlns:a16="http://schemas.microsoft.com/office/drawing/2014/main" id="{F7F685AB-D027-4B53-B120-FDB2B98FA496}"/>
              </a:ext>
            </a:extLst>
          </p:cNvPr>
          <p:cNvSpPr>
            <a:spLocks noGrp="1"/>
          </p:cNvSpPr>
          <p:nvPr>
            <p:ph sz="half" idx="2"/>
          </p:nvPr>
        </p:nvSpPr>
        <p:spPr>
          <a:xfrm>
            <a:off x="6172200" y="3785937"/>
            <a:ext cx="5181600" cy="3022277"/>
          </a:xfrm>
        </p:spPr>
        <p:txBody>
          <a:bodyPr>
            <a:normAutofit fontScale="77500" lnSpcReduction="20000"/>
          </a:bodyPr>
          <a:lstStyle/>
          <a:p>
            <a:r>
              <a:rPr lang="en-US" dirty="0"/>
              <a:t>60% of the requests can be satisfied by the local cache, with bandwidth of 1 Gbps = 1000 </a:t>
            </a:r>
            <a:r>
              <a:rPr lang="en-US" dirty="0" err="1"/>
              <a:t>Mpbs</a:t>
            </a:r>
            <a:r>
              <a:rPr lang="en-US" dirty="0"/>
              <a:t>. </a:t>
            </a:r>
          </a:p>
          <a:p>
            <a:r>
              <a:rPr lang="en-US" dirty="0"/>
              <a:t>40% of the requests go to the remote server, with bandwidth of </a:t>
            </a:r>
            <a:r>
              <a:rPr lang="en-US" dirty="0">
                <a:solidFill>
                  <a:srgbClr val="FF0000"/>
                </a:solidFill>
              </a:rPr>
              <a:t>min (100/2 Mbps, 50 Mbps, 1Gbps) = 50 </a:t>
            </a:r>
            <a:r>
              <a:rPr lang="en-US" dirty="0" err="1">
                <a:solidFill>
                  <a:srgbClr val="FF0000"/>
                </a:solidFill>
              </a:rPr>
              <a:t>Mpbs</a:t>
            </a:r>
            <a:r>
              <a:rPr lang="en-US" dirty="0"/>
              <a:t>. </a:t>
            </a:r>
          </a:p>
          <a:p>
            <a:pPr lvl="1"/>
            <a:r>
              <a:rPr lang="en-US" dirty="0"/>
              <a:t>Since we both clients are active, we have 100/2 as the first term.</a:t>
            </a:r>
          </a:p>
          <a:p>
            <a:r>
              <a:rPr lang="en-US" dirty="0"/>
              <a:t>The average rate at which the client can receive data is .4*50+.6*1000=620 Mbps</a:t>
            </a:r>
          </a:p>
        </p:txBody>
      </p:sp>
      <p:sp>
        <p:nvSpPr>
          <p:cNvPr id="5" name="Slide Number Placeholder 4">
            <a:extLst>
              <a:ext uri="{FF2B5EF4-FFF2-40B4-BE49-F238E27FC236}">
                <a16:creationId xmlns:a16="http://schemas.microsoft.com/office/drawing/2014/main" id="{C26BE9EC-68F9-4414-BE16-054B52230776}"/>
              </a:ext>
            </a:extLst>
          </p:cNvPr>
          <p:cNvSpPr>
            <a:spLocks noGrp="1"/>
          </p:cNvSpPr>
          <p:nvPr>
            <p:ph type="sldNum" sz="quarter" idx="4"/>
          </p:nvPr>
        </p:nvSpPr>
        <p:spPr/>
        <p:txBody>
          <a:bodyPr/>
          <a:lstStyle/>
          <a:p>
            <a:r>
              <a:rPr lang="en-US"/>
              <a:t>Introduction: 1-</a:t>
            </a:r>
            <a:fld id="{C4204591-24BD-A542-B9D5-F8D8A88D2FEE}" type="slidenum">
              <a:rPr lang="en-US" smtClean="0"/>
              <a:pPr/>
              <a:t>21</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6D8F998-432C-4A41-BBEF-67AB4A478786}"/>
                  </a:ext>
                </a:extLst>
              </p14:cNvPr>
              <p14:cNvContentPartPr/>
              <p14:nvPr/>
            </p14:nvContentPartPr>
            <p14:xfrm>
              <a:off x="5550032" y="624897"/>
              <a:ext cx="360" cy="360"/>
            </p14:xfrm>
          </p:contentPart>
        </mc:Choice>
        <mc:Fallback xmlns="">
          <p:pic>
            <p:nvPicPr>
              <p:cNvPr id="6" name="Ink 5">
                <a:extLst>
                  <a:ext uri="{FF2B5EF4-FFF2-40B4-BE49-F238E27FC236}">
                    <a16:creationId xmlns:a16="http://schemas.microsoft.com/office/drawing/2014/main" id="{96D8F998-432C-4A41-BBEF-67AB4A478786}"/>
                  </a:ext>
                </a:extLst>
              </p:cNvPr>
              <p:cNvPicPr/>
              <p:nvPr/>
            </p:nvPicPr>
            <p:blipFill>
              <a:blip r:embed="rId3"/>
              <a:stretch>
                <a:fillRect/>
              </a:stretch>
            </p:blipFill>
            <p:spPr>
              <a:xfrm>
                <a:off x="5541032" y="61625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640A62D0-82F8-4CD4-9F6F-1195B827C41B}"/>
                  </a:ext>
                </a:extLst>
              </p14:cNvPr>
              <p14:cNvContentPartPr/>
              <p14:nvPr/>
            </p14:nvContentPartPr>
            <p14:xfrm>
              <a:off x="5807072" y="769257"/>
              <a:ext cx="360" cy="360"/>
            </p14:xfrm>
          </p:contentPart>
        </mc:Choice>
        <mc:Fallback xmlns="">
          <p:pic>
            <p:nvPicPr>
              <p:cNvPr id="7" name="Ink 6">
                <a:extLst>
                  <a:ext uri="{FF2B5EF4-FFF2-40B4-BE49-F238E27FC236}">
                    <a16:creationId xmlns:a16="http://schemas.microsoft.com/office/drawing/2014/main" id="{640A62D0-82F8-4CD4-9F6F-1195B827C41B}"/>
                  </a:ext>
                </a:extLst>
              </p:cNvPr>
              <p:cNvPicPr/>
              <p:nvPr/>
            </p:nvPicPr>
            <p:blipFill>
              <a:blip r:embed="rId3"/>
              <a:stretch>
                <a:fillRect/>
              </a:stretch>
            </p:blipFill>
            <p:spPr>
              <a:xfrm>
                <a:off x="5798072" y="7606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DE675B20-89E1-4D27-933B-98606F59FBD5}"/>
                  </a:ext>
                </a:extLst>
              </p14:cNvPr>
              <p14:cNvContentPartPr/>
              <p14:nvPr/>
            </p14:nvContentPartPr>
            <p14:xfrm>
              <a:off x="3192032" y="2534337"/>
              <a:ext cx="360" cy="360"/>
            </p14:xfrm>
          </p:contentPart>
        </mc:Choice>
        <mc:Fallback xmlns="">
          <p:pic>
            <p:nvPicPr>
              <p:cNvPr id="8" name="Ink 7">
                <a:extLst>
                  <a:ext uri="{FF2B5EF4-FFF2-40B4-BE49-F238E27FC236}">
                    <a16:creationId xmlns:a16="http://schemas.microsoft.com/office/drawing/2014/main" id="{DE675B20-89E1-4D27-933B-98606F59FBD5}"/>
                  </a:ext>
                </a:extLst>
              </p:cNvPr>
              <p:cNvPicPr/>
              <p:nvPr/>
            </p:nvPicPr>
            <p:blipFill>
              <a:blip r:embed="rId3"/>
              <a:stretch>
                <a:fillRect/>
              </a:stretch>
            </p:blipFill>
            <p:spPr>
              <a:xfrm>
                <a:off x="3183032" y="252533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0089B61-CEF3-4A8A-B3DC-36179B12D810}"/>
                  </a:ext>
                </a:extLst>
              </p14:cNvPr>
              <p14:cNvContentPartPr/>
              <p14:nvPr/>
            </p14:nvContentPartPr>
            <p14:xfrm>
              <a:off x="1523432" y="2068497"/>
              <a:ext cx="360" cy="360"/>
            </p14:xfrm>
          </p:contentPart>
        </mc:Choice>
        <mc:Fallback xmlns="">
          <p:pic>
            <p:nvPicPr>
              <p:cNvPr id="9" name="Ink 8">
                <a:extLst>
                  <a:ext uri="{FF2B5EF4-FFF2-40B4-BE49-F238E27FC236}">
                    <a16:creationId xmlns:a16="http://schemas.microsoft.com/office/drawing/2014/main" id="{C0089B61-CEF3-4A8A-B3DC-36179B12D810}"/>
                  </a:ext>
                </a:extLst>
              </p:cNvPr>
              <p:cNvPicPr/>
              <p:nvPr/>
            </p:nvPicPr>
            <p:blipFill>
              <a:blip r:embed="rId3"/>
              <a:stretch>
                <a:fillRect/>
              </a:stretch>
            </p:blipFill>
            <p:spPr>
              <a:xfrm>
                <a:off x="1514432" y="2059857"/>
                <a:ext cx="18000" cy="18000"/>
              </a:xfrm>
              <a:prstGeom prst="rect">
                <a:avLst/>
              </a:prstGeom>
            </p:spPr>
          </p:pic>
        </mc:Fallback>
      </mc:AlternateContent>
      <p:sp>
        <p:nvSpPr>
          <p:cNvPr id="12" name="AutoShape 4">
            <a:extLst>
              <a:ext uri="{FF2B5EF4-FFF2-40B4-BE49-F238E27FC236}">
                <a16:creationId xmlns:a16="http://schemas.microsoft.com/office/drawing/2014/main" id="{6B92C2C3-DB8F-435E-88E5-BDB35A55DC5D}"/>
              </a:ext>
            </a:extLst>
          </p:cNvPr>
          <p:cNvSpPr>
            <a:spLocks noChangeAspect="1" noChangeArrowheads="1"/>
          </p:cNvSpPr>
          <p:nvPr/>
        </p:nvSpPr>
        <p:spPr bwMode="auto">
          <a:xfrm>
            <a:off x="4319588" y="1766888"/>
            <a:ext cx="3552825" cy="33242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C1F5761-15A8-42FC-ACC1-15EF84C22131}"/>
              </a:ext>
            </a:extLst>
          </p:cNvPr>
          <p:cNvPicPr>
            <a:picLocks noChangeAspect="1"/>
          </p:cNvPicPr>
          <p:nvPr/>
        </p:nvPicPr>
        <p:blipFill>
          <a:blip r:embed="rId7"/>
          <a:stretch>
            <a:fillRect/>
          </a:stretch>
        </p:blipFill>
        <p:spPr>
          <a:xfrm>
            <a:off x="6543657" y="-58933"/>
            <a:ext cx="3962541" cy="3710379"/>
          </a:xfrm>
          <a:prstGeom prst="rect">
            <a:avLst/>
          </a:prstGeom>
        </p:spPr>
      </p:pic>
    </p:spTree>
    <p:extLst>
      <p:ext uri="{BB962C8B-B14F-4D97-AF65-F5344CB8AC3E}">
        <p14:creationId xmlns:p14="http://schemas.microsoft.com/office/powerpoint/2010/main" val="157869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r>
              <a:rPr lang="en-US" altLang="en-US" sz="4400" dirty="0">
                <a:ea typeface="ＭＳ Ｐゴシック" panose="020B0600070205080204" pitchFamily="34" charset="-128"/>
              </a:rPr>
              <a:t>Client/server socket interaction: TCP</a:t>
            </a:r>
          </a:p>
        </p:txBody>
      </p:sp>
      <p:sp>
        <p:nvSpPr>
          <p:cNvPr id="60" name="Text Box 22">
            <a:extLst>
              <a:ext uri="{FF2B5EF4-FFF2-40B4-BE49-F238E27FC236}">
                <a16:creationId xmlns:a16="http://schemas.microsoft.com/office/drawing/2014/main" id="{BA5A099E-C76D-334B-B273-AED0342E41BB}"/>
              </a:ext>
            </a:extLst>
          </p:cNvPr>
          <p:cNvSpPr txBox="1">
            <a:spLocks noChangeArrowheads="1"/>
          </p:cNvSpPr>
          <p:nvPr/>
        </p:nvSpPr>
        <p:spPr bwMode="auto">
          <a:xfrm>
            <a:off x="2435141" y="1421154"/>
            <a:ext cx="31073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server</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(running on hostid)</a:t>
            </a:r>
          </a:p>
        </p:txBody>
      </p:sp>
      <p:sp>
        <p:nvSpPr>
          <p:cNvPr id="61" name="Text Box 23">
            <a:extLst>
              <a:ext uri="{FF2B5EF4-FFF2-40B4-BE49-F238E27FC236}">
                <a16:creationId xmlns:a16="http://schemas.microsoft.com/office/drawing/2014/main" id="{2C0B647E-1C2C-574A-86D4-A8DBF242771B}"/>
              </a:ext>
            </a:extLst>
          </p:cNvPr>
          <p:cNvSpPr txBox="1">
            <a:spLocks noChangeArrowheads="1"/>
          </p:cNvSpPr>
          <p:nvPr/>
        </p:nvSpPr>
        <p:spPr bwMode="auto">
          <a:xfrm>
            <a:off x="6840313" y="1416392"/>
            <a:ext cx="110100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client</a:t>
            </a:r>
          </a:p>
        </p:txBody>
      </p:sp>
      <p:grpSp>
        <p:nvGrpSpPr>
          <p:cNvPr id="64" name="Group 34">
            <a:extLst>
              <a:ext uri="{FF2B5EF4-FFF2-40B4-BE49-F238E27FC236}">
                <a16:creationId xmlns:a16="http://schemas.microsoft.com/office/drawing/2014/main" id="{B18363F5-9DA8-C844-9FF5-8607E23ECAE0}"/>
              </a:ext>
            </a:extLst>
          </p:cNvPr>
          <p:cNvGrpSpPr>
            <a:grpSpLocks/>
          </p:cNvGrpSpPr>
          <p:nvPr/>
        </p:nvGrpSpPr>
        <p:grpSpPr bwMode="auto">
          <a:xfrm>
            <a:off x="1947735" y="1365879"/>
            <a:ext cx="422275" cy="685800"/>
            <a:chOff x="4140" y="429"/>
            <a:chExt cx="1425" cy="2396"/>
          </a:xfrm>
        </p:grpSpPr>
        <p:sp>
          <p:nvSpPr>
            <p:cNvPr id="65" name="Freeform 35">
              <a:extLst>
                <a:ext uri="{FF2B5EF4-FFF2-40B4-BE49-F238E27FC236}">
                  <a16:creationId xmlns:a16="http://schemas.microsoft.com/office/drawing/2014/main" id="{0528A8CB-65E5-964D-B654-85E03FD18B51}"/>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Rectangle 36">
              <a:extLst>
                <a:ext uri="{FF2B5EF4-FFF2-40B4-BE49-F238E27FC236}">
                  <a16:creationId xmlns:a16="http://schemas.microsoft.com/office/drawing/2014/main" id="{6E84855E-322D-B04A-A7A9-4DC0337256CF}"/>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67" name="Freeform 37">
              <a:extLst>
                <a:ext uri="{FF2B5EF4-FFF2-40B4-BE49-F238E27FC236}">
                  <a16:creationId xmlns:a16="http://schemas.microsoft.com/office/drawing/2014/main" id="{0DE429C7-30A9-C04A-A526-765AC5EAA189}"/>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Freeform 38">
              <a:extLst>
                <a:ext uri="{FF2B5EF4-FFF2-40B4-BE49-F238E27FC236}">
                  <a16:creationId xmlns:a16="http://schemas.microsoft.com/office/drawing/2014/main" id="{DF53DCF7-7CCE-A14D-89D6-6AAAE8C142FA}"/>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Rectangle 39">
              <a:extLst>
                <a:ext uri="{FF2B5EF4-FFF2-40B4-BE49-F238E27FC236}">
                  <a16:creationId xmlns:a16="http://schemas.microsoft.com/office/drawing/2014/main" id="{FCF7FE3C-7CB1-1949-80FD-5DEB7C2DF81F}"/>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0" name="Group 40">
              <a:extLst>
                <a:ext uri="{FF2B5EF4-FFF2-40B4-BE49-F238E27FC236}">
                  <a16:creationId xmlns:a16="http://schemas.microsoft.com/office/drawing/2014/main" id="{9EA93011-9988-1C46-8FFD-C704F4A48C93}"/>
                </a:ext>
              </a:extLst>
            </p:cNvPr>
            <p:cNvGrpSpPr>
              <a:grpSpLocks/>
            </p:cNvGrpSpPr>
            <p:nvPr/>
          </p:nvGrpSpPr>
          <p:grpSpPr bwMode="auto">
            <a:xfrm>
              <a:off x="4749" y="668"/>
              <a:ext cx="581" cy="145"/>
              <a:chOff x="614" y="2568"/>
              <a:chExt cx="725" cy="139"/>
            </a:xfrm>
          </p:grpSpPr>
          <p:sp>
            <p:nvSpPr>
              <p:cNvPr id="95" name="AutoShape 41">
                <a:extLst>
                  <a:ext uri="{FF2B5EF4-FFF2-40B4-BE49-F238E27FC236}">
                    <a16:creationId xmlns:a16="http://schemas.microsoft.com/office/drawing/2014/main" id="{79ABB3C1-EE56-6F45-9499-45BC8012910B}"/>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6" name="AutoShape 42">
                <a:extLst>
                  <a:ext uri="{FF2B5EF4-FFF2-40B4-BE49-F238E27FC236}">
                    <a16:creationId xmlns:a16="http://schemas.microsoft.com/office/drawing/2014/main" id="{3CE416CE-22C1-B44C-A8BC-DD8D49FA16E5}"/>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1" name="Rectangle 43">
              <a:extLst>
                <a:ext uri="{FF2B5EF4-FFF2-40B4-BE49-F238E27FC236}">
                  <a16:creationId xmlns:a16="http://schemas.microsoft.com/office/drawing/2014/main" id="{E9AF4519-635B-C444-AD0B-889732CA4F5A}"/>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2" name="Group 44">
              <a:extLst>
                <a:ext uri="{FF2B5EF4-FFF2-40B4-BE49-F238E27FC236}">
                  <a16:creationId xmlns:a16="http://schemas.microsoft.com/office/drawing/2014/main" id="{AE3F7048-2B7F-8146-8234-207ED13E9021}"/>
                </a:ext>
              </a:extLst>
            </p:cNvPr>
            <p:cNvGrpSpPr>
              <a:grpSpLocks/>
            </p:cNvGrpSpPr>
            <p:nvPr/>
          </p:nvGrpSpPr>
          <p:grpSpPr bwMode="auto">
            <a:xfrm>
              <a:off x="4747" y="994"/>
              <a:ext cx="581" cy="134"/>
              <a:chOff x="614" y="2568"/>
              <a:chExt cx="725" cy="139"/>
            </a:xfrm>
          </p:grpSpPr>
          <p:sp>
            <p:nvSpPr>
              <p:cNvPr id="93" name="AutoShape 45">
                <a:extLst>
                  <a:ext uri="{FF2B5EF4-FFF2-40B4-BE49-F238E27FC236}">
                    <a16:creationId xmlns:a16="http://schemas.microsoft.com/office/drawing/2014/main" id="{53908CFC-D723-4742-8456-2D30C66E3524}"/>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4" name="AutoShape 46">
                <a:extLst>
                  <a:ext uri="{FF2B5EF4-FFF2-40B4-BE49-F238E27FC236}">
                    <a16:creationId xmlns:a16="http://schemas.microsoft.com/office/drawing/2014/main" id="{3A7947BE-FF10-9D41-9767-56A9F87FC393}"/>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3" name="Rectangle 47">
              <a:extLst>
                <a:ext uri="{FF2B5EF4-FFF2-40B4-BE49-F238E27FC236}">
                  <a16:creationId xmlns:a16="http://schemas.microsoft.com/office/drawing/2014/main" id="{A116F8BE-CE6D-0046-BBDF-ED91EC563CE1}"/>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4" name="Rectangle 48">
              <a:extLst>
                <a:ext uri="{FF2B5EF4-FFF2-40B4-BE49-F238E27FC236}">
                  <a16:creationId xmlns:a16="http://schemas.microsoft.com/office/drawing/2014/main" id="{EDDDAA43-84E9-5649-B997-CD32383C8A23}"/>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75" name="Group 49">
              <a:extLst>
                <a:ext uri="{FF2B5EF4-FFF2-40B4-BE49-F238E27FC236}">
                  <a16:creationId xmlns:a16="http://schemas.microsoft.com/office/drawing/2014/main" id="{ED22CCB4-0F75-C14E-8FF6-F0FB9D3FC9FC}"/>
                </a:ext>
              </a:extLst>
            </p:cNvPr>
            <p:cNvGrpSpPr>
              <a:grpSpLocks/>
            </p:cNvGrpSpPr>
            <p:nvPr/>
          </p:nvGrpSpPr>
          <p:grpSpPr bwMode="auto">
            <a:xfrm>
              <a:off x="4735" y="1627"/>
              <a:ext cx="582" cy="151"/>
              <a:chOff x="614" y="2568"/>
              <a:chExt cx="725" cy="139"/>
            </a:xfrm>
          </p:grpSpPr>
          <p:sp>
            <p:nvSpPr>
              <p:cNvPr id="91" name="AutoShape 50">
                <a:extLst>
                  <a:ext uri="{FF2B5EF4-FFF2-40B4-BE49-F238E27FC236}">
                    <a16:creationId xmlns:a16="http://schemas.microsoft.com/office/drawing/2014/main" id="{23A963E3-E563-8243-8CD5-AD41B731D0B3}"/>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2" name="AutoShape 51">
                <a:extLst>
                  <a:ext uri="{FF2B5EF4-FFF2-40B4-BE49-F238E27FC236}">
                    <a16:creationId xmlns:a16="http://schemas.microsoft.com/office/drawing/2014/main" id="{3CDFE710-0763-8B45-AFC8-16BE12CABF0C}"/>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6" name="Freeform 52">
              <a:extLst>
                <a:ext uri="{FF2B5EF4-FFF2-40B4-BE49-F238E27FC236}">
                  <a16:creationId xmlns:a16="http://schemas.microsoft.com/office/drawing/2014/main" id="{DFF03B02-CD58-954F-8277-362C27F82A3A}"/>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77" name="Group 53">
              <a:extLst>
                <a:ext uri="{FF2B5EF4-FFF2-40B4-BE49-F238E27FC236}">
                  <a16:creationId xmlns:a16="http://schemas.microsoft.com/office/drawing/2014/main" id="{3E689C5E-F98B-8049-943E-5C1ACD1083B3}"/>
                </a:ext>
              </a:extLst>
            </p:cNvPr>
            <p:cNvGrpSpPr>
              <a:grpSpLocks/>
            </p:cNvGrpSpPr>
            <p:nvPr/>
          </p:nvGrpSpPr>
          <p:grpSpPr bwMode="auto">
            <a:xfrm>
              <a:off x="4739" y="1327"/>
              <a:ext cx="582" cy="139"/>
              <a:chOff x="614" y="2568"/>
              <a:chExt cx="725" cy="139"/>
            </a:xfrm>
          </p:grpSpPr>
          <p:sp>
            <p:nvSpPr>
              <p:cNvPr id="89" name="AutoShape 54">
                <a:extLst>
                  <a:ext uri="{FF2B5EF4-FFF2-40B4-BE49-F238E27FC236}">
                    <a16:creationId xmlns:a16="http://schemas.microsoft.com/office/drawing/2014/main" id="{6761E2B1-103D-4445-A2AE-88446D2628E6}"/>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0" name="AutoShape 55">
                <a:extLst>
                  <a:ext uri="{FF2B5EF4-FFF2-40B4-BE49-F238E27FC236}">
                    <a16:creationId xmlns:a16="http://schemas.microsoft.com/office/drawing/2014/main" id="{EAB91C60-8F54-7C41-988D-5BE6CF059545}"/>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sp>
          <p:nvSpPr>
            <p:cNvPr id="78" name="Rectangle 56">
              <a:extLst>
                <a:ext uri="{FF2B5EF4-FFF2-40B4-BE49-F238E27FC236}">
                  <a16:creationId xmlns:a16="http://schemas.microsoft.com/office/drawing/2014/main" id="{87AAEB8B-15DB-FF40-9AE1-E4AF827B85BA}"/>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79" name="Freeform 57">
              <a:extLst>
                <a:ext uri="{FF2B5EF4-FFF2-40B4-BE49-F238E27FC236}">
                  <a16:creationId xmlns:a16="http://schemas.microsoft.com/office/drawing/2014/main" id="{CC9C0288-5815-DA49-8C3D-91F3048A636D}"/>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58">
              <a:extLst>
                <a:ext uri="{FF2B5EF4-FFF2-40B4-BE49-F238E27FC236}">
                  <a16:creationId xmlns:a16="http://schemas.microsoft.com/office/drawing/2014/main" id="{298D6A78-AAD4-6C42-8184-6B5B0ADD712D}"/>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Oval 59">
              <a:extLst>
                <a:ext uri="{FF2B5EF4-FFF2-40B4-BE49-F238E27FC236}">
                  <a16:creationId xmlns:a16="http://schemas.microsoft.com/office/drawing/2014/main" id="{2C2ADEA9-27C8-8047-B295-9313B8ABB6DD}"/>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2" name="Freeform 60">
              <a:extLst>
                <a:ext uri="{FF2B5EF4-FFF2-40B4-BE49-F238E27FC236}">
                  <a16:creationId xmlns:a16="http://schemas.microsoft.com/office/drawing/2014/main" id="{9CAEC79C-34C3-884C-93EA-251A84F70683}"/>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AutoShape 61">
              <a:extLst>
                <a:ext uri="{FF2B5EF4-FFF2-40B4-BE49-F238E27FC236}">
                  <a16:creationId xmlns:a16="http://schemas.microsoft.com/office/drawing/2014/main" id="{36B22FB8-29CC-B041-B349-ADB1A1CF0D5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4" name="AutoShape 62">
              <a:extLst>
                <a:ext uri="{FF2B5EF4-FFF2-40B4-BE49-F238E27FC236}">
                  <a16:creationId xmlns:a16="http://schemas.microsoft.com/office/drawing/2014/main" id="{A568E896-D157-6749-8B5C-38036DCDA9C8}"/>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5" name="Oval 63">
              <a:extLst>
                <a:ext uri="{FF2B5EF4-FFF2-40B4-BE49-F238E27FC236}">
                  <a16:creationId xmlns:a16="http://schemas.microsoft.com/office/drawing/2014/main" id="{76E67DE4-8580-984E-96DB-32AA41DD1301}"/>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6" name="Oval 64">
              <a:extLst>
                <a:ext uri="{FF2B5EF4-FFF2-40B4-BE49-F238E27FC236}">
                  <a16:creationId xmlns:a16="http://schemas.microsoft.com/office/drawing/2014/main" id="{B85D964A-BC7F-0243-8B3C-55498AEBC027}"/>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panose="020B0604020202020204" pitchFamily="34" charset="0"/>
              </a:endParaRPr>
            </a:p>
          </p:txBody>
        </p:sp>
        <p:sp>
          <p:nvSpPr>
            <p:cNvPr id="87" name="Oval 65">
              <a:extLst>
                <a:ext uri="{FF2B5EF4-FFF2-40B4-BE49-F238E27FC236}">
                  <a16:creationId xmlns:a16="http://schemas.microsoft.com/office/drawing/2014/main" id="{1023622E-7290-DB4F-BDFC-4AE5806C35D8}"/>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88" name="Rectangle 66">
              <a:extLst>
                <a:ext uri="{FF2B5EF4-FFF2-40B4-BE49-F238E27FC236}">
                  <a16:creationId xmlns:a16="http://schemas.microsoft.com/office/drawing/2014/main" id="{C404F913-10F9-264F-B4B2-2C47E82E0029}"/>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grpSp>
        <p:nvGrpSpPr>
          <p:cNvPr id="97" name="Group 67">
            <a:extLst>
              <a:ext uri="{FF2B5EF4-FFF2-40B4-BE49-F238E27FC236}">
                <a16:creationId xmlns:a16="http://schemas.microsoft.com/office/drawing/2014/main" id="{CED85610-CD29-5E4F-BB21-F275B7666450}"/>
              </a:ext>
            </a:extLst>
          </p:cNvPr>
          <p:cNvGrpSpPr>
            <a:grpSpLocks/>
          </p:cNvGrpSpPr>
          <p:nvPr/>
        </p:nvGrpSpPr>
        <p:grpSpPr bwMode="auto">
          <a:xfrm>
            <a:off x="7841666" y="1346443"/>
            <a:ext cx="742950" cy="742950"/>
            <a:chOff x="-44" y="1473"/>
            <a:chExt cx="981" cy="1105"/>
          </a:xfrm>
        </p:grpSpPr>
        <p:pic>
          <p:nvPicPr>
            <p:cNvPr id="98" name="Picture 68" descr="desktop_computer_stylized_medium">
              <a:extLst>
                <a:ext uri="{FF2B5EF4-FFF2-40B4-BE49-F238E27FC236}">
                  <a16:creationId xmlns:a16="http://schemas.microsoft.com/office/drawing/2014/main" id="{1830ACA4-0FBE-1142-BE23-D05178A5FE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Freeform 69">
              <a:extLst>
                <a:ext uri="{FF2B5EF4-FFF2-40B4-BE49-F238E27FC236}">
                  <a16:creationId xmlns:a16="http://schemas.microsoft.com/office/drawing/2014/main" id="{E76D0C82-A009-EE46-B2AF-9D042C9D0FC6}"/>
                </a:ext>
              </a:extLst>
            </p:cNvPr>
            <p:cNvSpPr>
              <a:spLocks/>
            </p:cNvSpPr>
            <p:nvPr/>
          </p:nvSpPr>
          <p:spPr bwMode="auto">
            <a:xfrm flipH="1">
              <a:off x="374" y="1579"/>
              <a:ext cx="477" cy="506"/>
            </a:xfrm>
            <a:custGeom>
              <a:avLst/>
              <a:gdLst>
                <a:gd name="T0" fmla="*/ 0 w 356"/>
                <a:gd name="T1" fmla="*/ 0 h 368"/>
                <a:gd name="T2" fmla="*/ 24164 w 356"/>
                <a:gd name="T3" fmla="*/ 1678 h 368"/>
                <a:gd name="T4" fmla="*/ 28666 w 356"/>
                <a:gd name="T5" fmla="*/ 34959 h 368"/>
                <a:gd name="T6" fmla="*/ 6318 w 356"/>
                <a:gd name="T7" fmla="*/ 43721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0" name="Group 3">
            <a:extLst>
              <a:ext uri="{FF2B5EF4-FFF2-40B4-BE49-F238E27FC236}">
                <a16:creationId xmlns:a16="http://schemas.microsoft.com/office/drawing/2014/main" id="{17F245AD-D1C8-1047-B190-F3B9F38A51DA}"/>
              </a:ext>
            </a:extLst>
          </p:cNvPr>
          <p:cNvGrpSpPr>
            <a:grpSpLocks/>
          </p:cNvGrpSpPr>
          <p:nvPr/>
        </p:nvGrpSpPr>
        <p:grpSpPr bwMode="auto">
          <a:xfrm>
            <a:off x="3761300" y="3384960"/>
            <a:ext cx="1931987" cy="930275"/>
            <a:chOff x="827" y="2027"/>
            <a:chExt cx="1217" cy="586"/>
          </a:xfrm>
        </p:grpSpPr>
        <p:sp>
          <p:nvSpPr>
            <p:cNvPr id="101" name="Text Box 4">
              <a:extLst>
                <a:ext uri="{FF2B5EF4-FFF2-40B4-BE49-F238E27FC236}">
                  <a16:creationId xmlns:a16="http://schemas.microsoft.com/office/drawing/2014/main" id="{96ECA07F-984C-9640-8279-02E0C42A59C3}"/>
                </a:ext>
              </a:extLst>
            </p:cNvPr>
            <p:cNvSpPr txBox="1">
              <a:spLocks noChangeArrowheads="1"/>
            </p:cNvSpPr>
            <p:nvPr/>
          </p:nvSpPr>
          <p:spPr bwMode="auto">
            <a:xfrm>
              <a:off x="827" y="2027"/>
              <a:ext cx="1059"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incoming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connection request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2" name="Text Box 5">
              <a:extLst>
                <a:ext uri="{FF2B5EF4-FFF2-40B4-BE49-F238E27FC236}">
                  <a16:creationId xmlns:a16="http://schemas.microsoft.com/office/drawing/2014/main" id="{3EED45EC-0C3C-CD4F-8B77-F31CC4D8B667}"/>
                </a:ext>
              </a:extLst>
            </p:cNvPr>
            <p:cNvSpPr txBox="1">
              <a:spLocks noChangeArrowheads="1"/>
            </p:cNvSpPr>
            <p:nvPr/>
          </p:nvSpPr>
          <p:spPr bwMode="auto">
            <a:xfrm>
              <a:off x="828" y="2283"/>
              <a:ext cx="121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 =</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serverSocket.accept()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03" name="Group 6">
            <a:extLst>
              <a:ext uri="{FF2B5EF4-FFF2-40B4-BE49-F238E27FC236}">
                <a16:creationId xmlns:a16="http://schemas.microsoft.com/office/drawing/2014/main" id="{942F4A59-7245-424D-B343-8B3AE10F149D}"/>
              </a:ext>
            </a:extLst>
          </p:cNvPr>
          <p:cNvGrpSpPr>
            <a:grpSpLocks/>
          </p:cNvGrpSpPr>
          <p:nvPr/>
        </p:nvGrpSpPr>
        <p:grpSpPr bwMode="auto">
          <a:xfrm>
            <a:off x="3742250" y="2145123"/>
            <a:ext cx="2357437" cy="1317625"/>
            <a:chOff x="821" y="1246"/>
            <a:chExt cx="1485" cy="830"/>
          </a:xfrm>
        </p:grpSpPr>
        <p:grpSp>
          <p:nvGrpSpPr>
            <p:cNvPr id="104" name="Group 7">
              <a:extLst>
                <a:ext uri="{FF2B5EF4-FFF2-40B4-BE49-F238E27FC236}">
                  <a16:creationId xmlns:a16="http://schemas.microsoft.com/office/drawing/2014/main" id="{26B7DDA9-00F9-674D-BF38-CB98156F7D42}"/>
                </a:ext>
              </a:extLst>
            </p:cNvPr>
            <p:cNvGrpSpPr>
              <a:grpSpLocks/>
            </p:cNvGrpSpPr>
            <p:nvPr/>
          </p:nvGrpSpPr>
          <p:grpSpPr bwMode="auto">
            <a:xfrm>
              <a:off x="821" y="1246"/>
              <a:ext cx="1485" cy="586"/>
              <a:chOff x="329" y="1270"/>
              <a:chExt cx="1485" cy="586"/>
            </a:xfrm>
          </p:grpSpPr>
          <p:sp>
            <p:nvSpPr>
              <p:cNvPr id="106" name="Text Box 8">
                <a:extLst>
                  <a:ext uri="{FF2B5EF4-FFF2-40B4-BE49-F238E27FC236}">
                    <a16:creationId xmlns:a16="http://schemas.microsoft.com/office/drawing/2014/main" id="{EB10976F-C234-F04E-BDCB-D23AD814269B}"/>
                  </a:ext>
                </a:extLst>
              </p:cNvPr>
              <p:cNvSpPr txBox="1">
                <a:spLocks noChangeArrowheads="1"/>
              </p:cNvSpPr>
              <p:nvPr/>
            </p:nvSpPr>
            <p:spPr bwMode="auto">
              <a:xfrm>
                <a:off x="329" y="1270"/>
                <a:ext cx="1213"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port=</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for incoming request: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7" name="Text Box 9">
                <a:extLst>
                  <a:ext uri="{FF2B5EF4-FFF2-40B4-BE49-F238E27FC236}">
                    <a16:creationId xmlns:a16="http://schemas.microsoft.com/office/drawing/2014/main" id="{FE1C48C3-1411-C842-B695-AE75246E0DFB}"/>
                  </a:ext>
                </a:extLst>
              </p:cNvPr>
              <p:cNvSpPr txBox="1">
                <a:spLocks noChangeArrowheads="1"/>
              </p:cNvSpPr>
              <p:nvPr/>
            </p:nvSpPr>
            <p:spPr bwMode="auto">
              <a:xfrm>
                <a:off x="333" y="1662"/>
                <a:ext cx="148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serverSocket = 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05" name="Line 10">
              <a:extLst>
                <a:ext uri="{FF2B5EF4-FFF2-40B4-BE49-F238E27FC236}">
                  <a16:creationId xmlns:a16="http://schemas.microsoft.com/office/drawing/2014/main" id="{EFE8B30D-7531-1F4B-8F1D-2889E2918118}"/>
                </a:ext>
              </a:extLst>
            </p:cNvPr>
            <p:cNvSpPr>
              <a:spLocks noChangeShapeType="1"/>
            </p:cNvSpPr>
            <p:nvPr/>
          </p:nvSpPr>
          <p:spPr bwMode="auto">
            <a:xfrm>
              <a:off x="1284" y="1872"/>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8" name="Group 11">
            <a:extLst>
              <a:ext uri="{FF2B5EF4-FFF2-40B4-BE49-F238E27FC236}">
                <a16:creationId xmlns:a16="http://schemas.microsoft.com/office/drawing/2014/main" id="{ACBB7887-7AB9-1344-A0D2-33A736B32882}"/>
              </a:ext>
            </a:extLst>
          </p:cNvPr>
          <p:cNvGrpSpPr>
            <a:grpSpLocks/>
          </p:cNvGrpSpPr>
          <p:nvPr/>
        </p:nvGrpSpPr>
        <p:grpSpPr bwMode="auto">
          <a:xfrm>
            <a:off x="7539550" y="3389723"/>
            <a:ext cx="2357437" cy="731837"/>
            <a:chOff x="3333" y="1202"/>
            <a:chExt cx="1485" cy="461"/>
          </a:xfrm>
        </p:grpSpPr>
        <p:sp>
          <p:nvSpPr>
            <p:cNvPr id="109" name="Text Box 12">
              <a:extLst>
                <a:ext uri="{FF2B5EF4-FFF2-40B4-BE49-F238E27FC236}">
                  <a16:creationId xmlns:a16="http://schemas.microsoft.com/office/drawing/2014/main" id="{7C40D8E2-34BB-B14D-99EA-EC4D8E46BD6B}"/>
                </a:ext>
              </a:extLst>
            </p:cNvPr>
            <p:cNvSpPr txBox="1">
              <a:spLocks noChangeArrowheads="1"/>
            </p:cNvSpPr>
            <p:nvPr/>
          </p:nvSpPr>
          <p:spPr bwMode="auto">
            <a:xfrm>
              <a:off x="3335" y="1202"/>
              <a:ext cx="146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create socket,</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connect to </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hostid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port=</a:t>
              </a:r>
              <a:r>
                <a:rPr kumimoji="0" lang="en-US" altLang="en-US" sz="1400" b="1" i="0" u="none" strike="noStrike" kern="1200" cap="none" spc="0" normalizeH="0" baseline="0" noProof="0" dirty="0">
                  <a:ln>
                    <a:noFill/>
                  </a:ln>
                  <a:solidFill>
                    <a:srgbClr val="000000"/>
                  </a:solidFill>
                  <a:effectLst/>
                  <a:uLnTx/>
                  <a:uFillTx/>
                  <a:latin typeface="Courier New" panose="02070309020205020404" pitchFamily="49" charset="0"/>
                  <a:ea typeface="ＭＳ Ｐゴシック" panose="020B0600070205080204" pitchFamily="34" charset="-128"/>
                  <a:cs typeface="+mn-cs"/>
                </a:rPr>
                <a:t>x</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0" name="Text Box 13">
              <a:extLst>
                <a:ext uri="{FF2B5EF4-FFF2-40B4-BE49-F238E27FC236}">
                  <a16:creationId xmlns:a16="http://schemas.microsoft.com/office/drawing/2014/main" id="{7AB5735E-62F0-3342-99B5-3AA0751455EA}"/>
                </a:ext>
              </a:extLst>
            </p:cNvPr>
            <p:cNvSpPr txBox="1">
              <a:spLocks noChangeArrowheads="1"/>
            </p:cNvSpPr>
            <p:nvPr/>
          </p:nvSpPr>
          <p:spPr bwMode="auto">
            <a:xfrm>
              <a:off x="3333" y="1469"/>
              <a:ext cx="14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 = 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111" name="Group 24">
            <a:extLst>
              <a:ext uri="{FF2B5EF4-FFF2-40B4-BE49-F238E27FC236}">
                <a16:creationId xmlns:a16="http://schemas.microsoft.com/office/drawing/2014/main" id="{EE4290C4-C540-4C43-B98B-8DA5381EA7C7}"/>
              </a:ext>
            </a:extLst>
          </p:cNvPr>
          <p:cNvGrpSpPr>
            <a:grpSpLocks/>
          </p:cNvGrpSpPr>
          <p:nvPr/>
        </p:nvGrpSpPr>
        <p:grpSpPr bwMode="auto">
          <a:xfrm>
            <a:off x="5382137" y="4177123"/>
            <a:ext cx="4062413" cy="1371600"/>
            <a:chOff x="1848" y="2526"/>
            <a:chExt cx="2559" cy="864"/>
          </a:xfrm>
        </p:grpSpPr>
        <p:sp>
          <p:nvSpPr>
            <p:cNvPr id="112" name="Line 25">
              <a:extLst>
                <a:ext uri="{FF2B5EF4-FFF2-40B4-BE49-F238E27FC236}">
                  <a16:creationId xmlns:a16="http://schemas.microsoft.com/office/drawing/2014/main" id="{F96A14E1-46BB-E441-BD29-639D3BF8A83D}"/>
                </a:ext>
              </a:extLst>
            </p:cNvPr>
            <p:cNvSpPr>
              <a:spLocks noChangeShapeType="1"/>
            </p:cNvSpPr>
            <p:nvPr/>
          </p:nvSpPr>
          <p:spPr bwMode="auto">
            <a:xfrm flipH="1">
              <a:off x="3792" y="2964"/>
              <a:ext cx="6" cy="42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3" name="Group 26">
              <a:extLst>
                <a:ext uri="{FF2B5EF4-FFF2-40B4-BE49-F238E27FC236}">
                  <a16:creationId xmlns:a16="http://schemas.microsoft.com/office/drawing/2014/main" id="{5ED3F8AA-60DC-A346-9E5F-E29F6BA4D54A}"/>
                </a:ext>
              </a:extLst>
            </p:cNvPr>
            <p:cNvGrpSpPr>
              <a:grpSpLocks/>
            </p:cNvGrpSpPr>
            <p:nvPr/>
          </p:nvGrpSpPr>
          <p:grpSpPr bwMode="auto">
            <a:xfrm>
              <a:off x="1848" y="2526"/>
              <a:ext cx="2559" cy="516"/>
              <a:chOff x="1848" y="2526"/>
              <a:chExt cx="2559" cy="516"/>
            </a:xfrm>
          </p:grpSpPr>
          <p:sp>
            <p:nvSpPr>
              <p:cNvPr id="114" name="Text Box 27">
                <a:extLst>
                  <a:ext uri="{FF2B5EF4-FFF2-40B4-BE49-F238E27FC236}">
                    <a16:creationId xmlns:a16="http://schemas.microsoft.com/office/drawing/2014/main" id="{8F25CD2B-A067-E44F-BD6A-549F5C3DB540}"/>
                  </a:ext>
                </a:extLst>
              </p:cNvPr>
              <p:cNvSpPr txBox="1">
                <a:spLocks noChangeArrowheads="1"/>
              </p:cNvSpPr>
              <p:nvPr/>
            </p:nvSpPr>
            <p:spPr bwMode="auto">
              <a:xfrm>
                <a:off x="3335" y="2673"/>
                <a:ext cx="10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send request using</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15" name="Line 28">
                <a:extLst>
                  <a:ext uri="{FF2B5EF4-FFF2-40B4-BE49-F238E27FC236}">
                    <a16:creationId xmlns:a16="http://schemas.microsoft.com/office/drawing/2014/main" id="{AD461D4B-E47B-A345-9632-F935FCFBB0F3}"/>
                  </a:ext>
                </a:extLst>
              </p:cNvPr>
              <p:cNvSpPr>
                <a:spLocks noChangeShapeType="1"/>
              </p:cNvSpPr>
              <p:nvPr/>
            </p:nvSpPr>
            <p:spPr bwMode="auto">
              <a:xfrm>
                <a:off x="3792" y="2526"/>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9">
                <a:extLst>
                  <a:ext uri="{FF2B5EF4-FFF2-40B4-BE49-F238E27FC236}">
                    <a16:creationId xmlns:a16="http://schemas.microsoft.com/office/drawing/2014/main" id="{A6330BBE-6EEE-7E44-A9AE-95D14BB594E1}"/>
                  </a:ext>
                </a:extLst>
              </p:cNvPr>
              <p:cNvSpPr>
                <a:spLocks noChangeShapeType="1"/>
              </p:cNvSpPr>
              <p:nvPr/>
            </p:nvSpPr>
            <p:spPr bwMode="auto">
              <a:xfrm flipH="1">
                <a:off x="1848" y="2790"/>
                <a:ext cx="1518" cy="252"/>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17" name="Group 30">
            <a:extLst>
              <a:ext uri="{FF2B5EF4-FFF2-40B4-BE49-F238E27FC236}">
                <a16:creationId xmlns:a16="http://schemas.microsoft.com/office/drawing/2014/main" id="{C2C60A7C-9F85-CC40-A5F2-4EA4B69999A4}"/>
              </a:ext>
            </a:extLst>
          </p:cNvPr>
          <p:cNvGrpSpPr>
            <a:grpSpLocks/>
          </p:cNvGrpSpPr>
          <p:nvPr/>
        </p:nvGrpSpPr>
        <p:grpSpPr bwMode="auto">
          <a:xfrm>
            <a:off x="3751775" y="4272373"/>
            <a:ext cx="4097337" cy="1490662"/>
            <a:chOff x="821" y="2586"/>
            <a:chExt cx="2581" cy="939"/>
          </a:xfrm>
        </p:grpSpPr>
        <p:sp>
          <p:nvSpPr>
            <p:cNvPr id="118" name="Text Box 31">
              <a:extLst>
                <a:ext uri="{FF2B5EF4-FFF2-40B4-BE49-F238E27FC236}">
                  <a16:creationId xmlns:a16="http://schemas.microsoft.com/office/drawing/2014/main" id="{9B1FDBB8-2D0E-0148-926C-35E78571D5B9}"/>
                </a:ext>
              </a:extLst>
            </p:cNvPr>
            <p:cNvSpPr txBox="1">
              <a:spLocks noChangeArrowheads="1"/>
            </p:cNvSpPr>
            <p:nvPr/>
          </p:nvSpPr>
          <p:spPr bwMode="auto">
            <a:xfrm>
              <a:off x="821" y="2787"/>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request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a:t>
              </a:r>
              <a:r>
                <a:rPr kumimoji="0" lang="en-US" altLang="en-US" sz="14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t</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19" name="Text Box 32">
              <a:extLst>
                <a:ext uri="{FF2B5EF4-FFF2-40B4-BE49-F238E27FC236}">
                  <a16:creationId xmlns:a16="http://schemas.microsoft.com/office/drawing/2014/main" id="{E067E97F-BD76-CA4D-8001-FDBBB19C2BDF}"/>
                </a:ext>
              </a:extLst>
            </p:cNvPr>
            <p:cNvSpPr txBox="1">
              <a:spLocks noChangeArrowheads="1"/>
            </p:cNvSpPr>
            <p:nvPr/>
          </p:nvSpPr>
          <p:spPr bwMode="auto">
            <a:xfrm>
              <a:off x="851" y="3195"/>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write reply to</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0" name="Line 33">
              <a:extLst>
                <a:ext uri="{FF2B5EF4-FFF2-40B4-BE49-F238E27FC236}">
                  <a16:creationId xmlns:a16="http://schemas.microsoft.com/office/drawing/2014/main" id="{B80CAF82-B68A-6743-9CBF-29BD445037F4}"/>
                </a:ext>
              </a:extLst>
            </p:cNvPr>
            <p:cNvSpPr>
              <a:spLocks noChangeShapeType="1"/>
            </p:cNvSpPr>
            <p:nvPr/>
          </p:nvSpPr>
          <p:spPr bwMode="auto">
            <a:xfrm>
              <a:off x="1278" y="2586"/>
              <a:ext cx="0" cy="24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34">
              <a:extLst>
                <a:ext uri="{FF2B5EF4-FFF2-40B4-BE49-F238E27FC236}">
                  <a16:creationId xmlns:a16="http://schemas.microsoft.com/office/drawing/2014/main" id="{21022D29-A2BF-2F42-AB7D-DD5736B2CC37}"/>
                </a:ext>
              </a:extLst>
            </p:cNvPr>
            <p:cNvSpPr>
              <a:spLocks noChangeShapeType="1"/>
            </p:cNvSpPr>
            <p:nvPr/>
          </p:nvSpPr>
          <p:spPr bwMode="auto">
            <a:xfrm flipH="1">
              <a:off x="1284" y="3090"/>
              <a:ext cx="6" cy="156"/>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35">
              <a:extLst>
                <a:ext uri="{FF2B5EF4-FFF2-40B4-BE49-F238E27FC236}">
                  <a16:creationId xmlns:a16="http://schemas.microsoft.com/office/drawing/2014/main" id="{82228A3E-396F-244B-822E-ACF1690A6D6A}"/>
                </a:ext>
              </a:extLst>
            </p:cNvPr>
            <p:cNvSpPr>
              <a:spLocks noChangeShapeType="1"/>
            </p:cNvSpPr>
            <p:nvPr/>
          </p:nvSpPr>
          <p:spPr bwMode="auto">
            <a:xfrm>
              <a:off x="1866" y="3306"/>
              <a:ext cx="1536" cy="180"/>
            </a:xfrm>
            <a:prstGeom prst="line">
              <a:avLst/>
            </a:prstGeom>
            <a:noFill/>
            <a:ln w="28575">
              <a:solidFill>
                <a:srgbClr val="CC00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3" name="Group 52">
            <a:extLst>
              <a:ext uri="{FF2B5EF4-FFF2-40B4-BE49-F238E27FC236}">
                <a16:creationId xmlns:a16="http://schemas.microsoft.com/office/drawing/2014/main" id="{DD1A5005-D6A8-DF4C-876E-C0F3D852EBA6}"/>
              </a:ext>
            </a:extLst>
          </p:cNvPr>
          <p:cNvGrpSpPr>
            <a:grpSpLocks/>
          </p:cNvGrpSpPr>
          <p:nvPr/>
        </p:nvGrpSpPr>
        <p:grpSpPr bwMode="auto">
          <a:xfrm>
            <a:off x="5371025" y="3472273"/>
            <a:ext cx="2200275" cy="587375"/>
            <a:chOff x="3043" y="1189"/>
            <a:chExt cx="1386" cy="370"/>
          </a:xfrm>
        </p:grpSpPr>
        <p:sp>
          <p:nvSpPr>
            <p:cNvPr id="124" name="Line 37">
              <a:extLst>
                <a:ext uri="{FF2B5EF4-FFF2-40B4-BE49-F238E27FC236}">
                  <a16:creationId xmlns:a16="http://schemas.microsoft.com/office/drawing/2014/main" id="{81B4F580-1F65-E540-9F46-45075CD5F028}"/>
                </a:ext>
              </a:extLst>
            </p:cNvPr>
            <p:cNvSpPr>
              <a:spLocks noChangeShapeType="1"/>
            </p:cNvSpPr>
            <p:nvPr/>
          </p:nvSpPr>
          <p:spPr bwMode="auto">
            <a:xfrm>
              <a:off x="3043" y="1372"/>
              <a:ext cx="1386" cy="0"/>
            </a:xfrm>
            <a:prstGeom prst="line">
              <a:avLst/>
            </a:prstGeom>
            <a:noFill/>
            <a:ln w="38100">
              <a:solidFill>
                <a:srgbClr val="CC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Text Box 38">
              <a:extLst>
                <a:ext uri="{FF2B5EF4-FFF2-40B4-BE49-F238E27FC236}">
                  <a16:creationId xmlns:a16="http://schemas.microsoft.com/office/drawing/2014/main" id="{30516E51-0850-1846-9E67-14E9AE0CDEC5}"/>
                </a:ext>
              </a:extLst>
            </p:cNvPr>
            <p:cNvSpPr txBox="1">
              <a:spLocks noChangeArrowheads="1"/>
            </p:cNvSpPr>
            <p:nvPr/>
          </p:nvSpPr>
          <p:spPr bwMode="auto">
            <a:xfrm>
              <a:off x="3106" y="1189"/>
              <a:ext cx="120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TCP </a:t>
              </a: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altLang="en-US" sz="18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 setup</a:t>
              </a:r>
              <a:endParaRPr kumimoji="0" lang="en-US" altLang="en-US" sz="2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6" name="Group 53">
            <a:extLst>
              <a:ext uri="{FF2B5EF4-FFF2-40B4-BE49-F238E27FC236}">
                <a16:creationId xmlns:a16="http://schemas.microsoft.com/office/drawing/2014/main" id="{76CBC147-BDC3-9B41-973C-967836913ABE}"/>
              </a:ext>
            </a:extLst>
          </p:cNvPr>
          <p:cNvGrpSpPr>
            <a:grpSpLocks/>
          </p:cNvGrpSpPr>
          <p:nvPr/>
        </p:nvGrpSpPr>
        <p:grpSpPr bwMode="auto">
          <a:xfrm>
            <a:off x="3702562" y="4620035"/>
            <a:ext cx="5457825" cy="1954213"/>
            <a:chOff x="832" y="2713"/>
            <a:chExt cx="3438" cy="1231"/>
          </a:xfrm>
        </p:grpSpPr>
        <p:sp>
          <p:nvSpPr>
            <p:cNvPr id="127" name="Text Box 15">
              <a:extLst>
                <a:ext uri="{FF2B5EF4-FFF2-40B4-BE49-F238E27FC236}">
                  <a16:creationId xmlns:a16="http://schemas.microsoft.com/office/drawing/2014/main" id="{BD49C61F-B268-184F-AF89-17A24E5209BA}"/>
                </a:ext>
              </a:extLst>
            </p:cNvPr>
            <p:cNvSpPr txBox="1">
              <a:spLocks noChangeArrowheads="1"/>
            </p:cNvSpPr>
            <p:nvPr/>
          </p:nvSpPr>
          <p:spPr bwMode="auto">
            <a:xfrm>
              <a:off x="867" y="3512"/>
              <a:ext cx="101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connectionSocket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28" name="Line 16">
              <a:extLst>
                <a:ext uri="{FF2B5EF4-FFF2-40B4-BE49-F238E27FC236}">
                  <a16:creationId xmlns:a16="http://schemas.microsoft.com/office/drawing/2014/main" id="{2835A62D-1D4C-F44E-B258-9FD622CDE7ED}"/>
                </a:ext>
              </a:extLst>
            </p:cNvPr>
            <p:cNvSpPr>
              <a:spLocks noChangeShapeType="1"/>
            </p:cNvSpPr>
            <p:nvPr/>
          </p:nvSpPr>
          <p:spPr bwMode="auto">
            <a:xfrm>
              <a:off x="1318" y="3437"/>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Freeform 17">
              <a:extLst>
                <a:ext uri="{FF2B5EF4-FFF2-40B4-BE49-F238E27FC236}">
                  <a16:creationId xmlns:a16="http://schemas.microsoft.com/office/drawing/2014/main" id="{196F5095-8EB1-E544-AC83-27077BF9FE26}"/>
                </a:ext>
              </a:extLst>
            </p:cNvPr>
            <p:cNvSpPr>
              <a:spLocks/>
            </p:cNvSpPr>
            <p:nvPr/>
          </p:nvSpPr>
          <p:spPr bwMode="auto">
            <a:xfrm>
              <a:off x="832" y="2713"/>
              <a:ext cx="492" cy="306"/>
            </a:xfrm>
            <a:custGeom>
              <a:avLst/>
              <a:gdLst>
                <a:gd name="T0" fmla="*/ 492 w 492"/>
                <a:gd name="T1" fmla="*/ 0 h 2112"/>
                <a:gd name="T2" fmla="*/ 492 w 492"/>
                <a:gd name="T3" fmla="*/ 0 h 2112"/>
                <a:gd name="T4" fmla="*/ 0 w 492"/>
                <a:gd name="T5" fmla="*/ 0 h 2112"/>
                <a:gd name="T6" fmla="*/ 0 w 492"/>
                <a:gd name="T7" fmla="*/ 0 h 2112"/>
                <a:gd name="T8" fmla="*/ 402 w 492"/>
                <a:gd name="T9" fmla="*/ 0 h 2112"/>
                <a:gd name="T10" fmla="*/ 0 60000 65536"/>
                <a:gd name="T11" fmla="*/ 0 60000 65536"/>
                <a:gd name="T12" fmla="*/ 0 60000 65536"/>
                <a:gd name="T13" fmla="*/ 0 60000 65536"/>
                <a:gd name="T14" fmla="*/ 0 60000 65536"/>
                <a:gd name="T15" fmla="*/ 0 w 492"/>
                <a:gd name="T16" fmla="*/ 0 h 2112"/>
                <a:gd name="T17" fmla="*/ 492 w 492"/>
                <a:gd name="T18" fmla="*/ 2112 h 2112"/>
              </a:gdLst>
              <a:ahLst/>
              <a:cxnLst>
                <a:cxn ang="T10">
                  <a:pos x="T0" y="T1"/>
                </a:cxn>
                <a:cxn ang="T11">
                  <a:pos x="T2" y="T3"/>
                </a:cxn>
                <a:cxn ang="T12">
                  <a:pos x="T4" y="T5"/>
                </a:cxn>
                <a:cxn ang="T13">
                  <a:pos x="T6" y="T7"/>
                </a:cxn>
                <a:cxn ang="T14">
                  <a:pos x="T8" y="T9"/>
                </a:cxn>
              </a:cxnLst>
              <a:rect l="T15" t="T16" r="T17" b="T18"/>
              <a:pathLst>
                <a:path w="492" h="2112">
                  <a:moveTo>
                    <a:pt x="492" y="1968"/>
                  </a:moveTo>
                  <a:lnTo>
                    <a:pt x="492" y="2112"/>
                  </a:lnTo>
                  <a:lnTo>
                    <a:pt x="0" y="2112"/>
                  </a:lnTo>
                  <a:lnTo>
                    <a:pt x="0" y="0"/>
                  </a:lnTo>
                  <a:lnTo>
                    <a:pt x="402" y="0"/>
                  </a:lnTo>
                </a:path>
              </a:pathLst>
            </a:custGeom>
            <a:noFill/>
            <a:ln w="28575">
              <a:solidFill>
                <a:srgbClr val="000099"/>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0" name="Group 18">
              <a:extLst>
                <a:ext uri="{FF2B5EF4-FFF2-40B4-BE49-F238E27FC236}">
                  <a16:creationId xmlns:a16="http://schemas.microsoft.com/office/drawing/2014/main" id="{F4224D9F-D1DB-8E48-A119-9B3F4C3D1B57}"/>
                </a:ext>
              </a:extLst>
            </p:cNvPr>
            <p:cNvGrpSpPr>
              <a:grpSpLocks/>
            </p:cNvGrpSpPr>
            <p:nvPr/>
          </p:nvGrpSpPr>
          <p:grpSpPr bwMode="auto">
            <a:xfrm>
              <a:off x="3393" y="3248"/>
              <a:ext cx="877" cy="696"/>
              <a:chOff x="3365" y="3375"/>
              <a:chExt cx="877" cy="696"/>
            </a:xfrm>
          </p:grpSpPr>
          <p:sp>
            <p:nvSpPr>
              <p:cNvPr id="131" name="Text Box 19">
                <a:extLst>
                  <a:ext uri="{FF2B5EF4-FFF2-40B4-BE49-F238E27FC236}">
                    <a16:creationId xmlns:a16="http://schemas.microsoft.com/office/drawing/2014/main" id="{F57939D5-24DF-6642-BEE7-6FF967E1DC25}"/>
                  </a:ext>
                </a:extLst>
              </p:cNvPr>
              <p:cNvSpPr txBox="1">
                <a:spLocks noChangeArrowheads="1"/>
              </p:cNvSpPr>
              <p:nvPr/>
            </p:nvSpPr>
            <p:spPr bwMode="auto">
              <a:xfrm>
                <a:off x="3365" y="3375"/>
                <a:ext cx="87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read reply from</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2" name="Text Box 20">
                <a:extLst>
                  <a:ext uri="{FF2B5EF4-FFF2-40B4-BE49-F238E27FC236}">
                    <a16:creationId xmlns:a16="http://schemas.microsoft.com/office/drawing/2014/main" id="{B8D472E2-53BD-364D-B6B9-D8A6525EDD60}"/>
                  </a:ext>
                </a:extLst>
              </p:cNvPr>
              <p:cNvSpPr txBox="1">
                <a:spLocks noChangeArrowheads="1"/>
              </p:cNvSpPr>
              <p:nvPr/>
            </p:nvSpPr>
            <p:spPr bwMode="auto">
              <a:xfrm>
                <a:off x="3389" y="3741"/>
                <a:ext cx="7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close</a:t>
                </a:r>
              </a:p>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clientSocket</a:t>
                </a:r>
                <a:endParaRPr kumimoji="0" lang="en-US"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133" name="Line 21">
                <a:extLst>
                  <a:ext uri="{FF2B5EF4-FFF2-40B4-BE49-F238E27FC236}">
                    <a16:creationId xmlns:a16="http://schemas.microsoft.com/office/drawing/2014/main" id="{92CB88C5-2A25-EE44-A282-4291659B12B1}"/>
                  </a:ext>
                </a:extLst>
              </p:cNvPr>
              <p:cNvSpPr>
                <a:spLocks noChangeShapeType="1"/>
              </p:cNvSpPr>
              <p:nvPr/>
            </p:nvSpPr>
            <p:spPr bwMode="auto">
              <a:xfrm>
                <a:off x="3816" y="3690"/>
                <a:ext cx="0" cy="204"/>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34" name="Slide Number Placeholder 2">
            <a:extLst>
              <a:ext uri="{FF2B5EF4-FFF2-40B4-BE49-F238E27FC236}">
                <a16:creationId xmlns:a16="http://schemas.microsoft.com/office/drawing/2014/main" id="{ED1B064B-3835-7243-A075-A2B6E297B732}"/>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22</a:t>
            </a:fld>
            <a:endParaRPr lang="en-US" dirty="0"/>
          </a:p>
        </p:txBody>
      </p:sp>
      <p:sp>
        <p:nvSpPr>
          <p:cNvPr id="2" name="TextBox 1">
            <a:extLst>
              <a:ext uri="{FF2B5EF4-FFF2-40B4-BE49-F238E27FC236}">
                <a16:creationId xmlns:a16="http://schemas.microsoft.com/office/drawing/2014/main" id="{67870A9B-D66A-ED5A-2652-39E85AF28E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00001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dissolve">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8"/>
                                        </p:tgtEl>
                                        <p:attrNameLst>
                                          <p:attrName>style.visibility</p:attrName>
                                        </p:attrNameLst>
                                      </p:cBhvr>
                                      <p:to>
                                        <p:strVal val="visible"/>
                                      </p:to>
                                    </p:set>
                                    <p:animEffect transition="in" filter="dissolve">
                                      <p:cBhvr>
                                        <p:cTn id="17" dur="500"/>
                                        <p:tgtEl>
                                          <p:spTgt spid="10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dissolve">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123"/>
                                        </p:tgtEl>
                                      </p:cBhvr>
                                    </p:animEffect>
                                    <p:set>
                                      <p:cBhvr>
                                        <p:cTn id="27" dur="1" fill="hold">
                                          <p:stCondLst>
                                            <p:cond delay="499"/>
                                          </p:stCondLst>
                                        </p:cTn>
                                        <p:tgtEl>
                                          <p:spTgt spid="123"/>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11"/>
                                        </p:tgtEl>
                                        <p:attrNameLst>
                                          <p:attrName>style.visibility</p:attrName>
                                        </p:attrNameLst>
                                      </p:cBhvr>
                                      <p:to>
                                        <p:strVal val="visible"/>
                                      </p:to>
                                    </p:set>
                                    <p:animEffect transition="in" filter="dissolve">
                                      <p:cBhvr>
                                        <p:cTn id="30" dur="500"/>
                                        <p:tgtEl>
                                          <p:spTgt spid="11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7"/>
                                        </p:tgtEl>
                                        <p:attrNameLst>
                                          <p:attrName>style.visibility</p:attrName>
                                        </p:attrNameLst>
                                      </p:cBhvr>
                                      <p:to>
                                        <p:strVal val="visible"/>
                                      </p:to>
                                    </p:set>
                                    <p:animEffect transition="in" filter="dissolve">
                                      <p:cBhvr>
                                        <p:cTn id="35" dur="500"/>
                                        <p:tgtEl>
                                          <p:spTgt spid="11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dissolve">
                                      <p:cBhvr>
                                        <p:cTn id="4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client</a:t>
            </a:r>
            <a:endParaRPr lang="en-US" altLang="en-US" sz="5400" dirty="0">
              <a:solidFill>
                <a:srgbClr val="000099"/>
              </a:solidFill>
              <a:ea typeface="ＭＳ Ｐゴシック" panose="020B0600070205080204" pitchFamily="34" charset="-128"/>
              <a:cs typeface="+mn-cs"/>
            </a:endParaRPr>
          </a:p>
        </p:txBody>
      </p:sp>
      <p:sp>
        <p:nvSpPr>
          <p:cNvPr id="25" name="TextBox 1">
            <a:extLst>
              <a:ext uri="{FF2B5EF4-FFF2-40B4-BE49-F238E27FC236}">
                <a16:creationId xmlns:a16="http://schemas.microsoft.com/office/drawing/2014/main" id="{32242A8E-B3CB-194E-B2B0-D62D05F9481B}"/>
              </a:ext>
            </a:extLst>
          </p:cNvPr>
          <p:cNvSpPr txBox="1">
            <a:spLocks noChangeArrowheads="1"/>
          </p:cNvSpPr>
          <p:nvPr/>
        </p:nvSpPr>
        <p:spPr bwMode="auto">
          <a:xfrm>
            <a:off x="5153332" y="2021516"/>
            <a:ext cx="5878982" cy="365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from socket import *</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serverName = '</a:t>
            </a:r>
            <a:r>
              <a:rPr kumimoji="0" lang="en-US" altLang="ja-JP"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servername'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serverPort = 12000</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 = socket(AF_INET, SOCK_STREAM)</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clientSocket.connect((serverName,serverPort))</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sentence = input('Input lowercase sentence:')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clientSocket.send(sentence.encode())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modifiedSentence = clientSocket.recv(1024)</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 ('From Server:', modifiedSentence.decode())</a:t>
            </a: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clientSocket.close()</a:t>
            </a:r>
          </a:p>
        </p:txBody>
      </p:sp>
      <p:sp>
        <p:nvSpPr>
          <p:cNvPr id="26" name="TextBox 2">
            <a:extLst>
              <a:ext uri="{FF2B5EF4-FFF2-40B4-BE49-F238E27FC236}">
                <a16:creationId xmlns:a16="http://schemas.microsoft.com/office/drawing/2014/main" id="{CB8056E7-3F65-9A48-BB93-0E9B6178A6FA}"/>
              </a:ext>
            </a:extLst>
          </p:cNvPr>
          <p:cNvSpPr txBox="1">
            <a:spLocks noChangeArrowheads="1"/>
          </p:cNvSpPr>
          <p:nvPr/>
        </p:nvSpPr>
        <p:spPr bwMode="auto">
          <a:xfrm>
            <a:off x="5166032" y="1538916"/>
            <a:ext cx="2706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TCPClient</a:t>
            </a:r>
          </a:p>
        </p:txBody>
      </p:sp>
      <p:grpSp>
        <p:nvGrpSpPr>
          <p:cNvPr id="27" name="Group 47">
            <a:extLst>
              <a:ext uri="{FF2B5EF4-FFF2-40B4-BE49-F238E27FC236}">
                <a16:creationId xmlns:a16="http://schemas.microsoft.com/office/drawing/2014/main" id="{500AF080-AE8D-BA48-B682-89E723677E64}"/>
              </a:ext>
            </a:extLst>
          </p:cNvPr>
          <p:cNvGrpSpPr>
            <a:grpSpLocks/>
          </p:cNvGrpSpPr>
          <p:nvPr/>
        </p:nvGrpSpPr>
        <p:grpSpPr bwMode="auto">
          <a:xfrm>
            <a:off x="1656643" y="3166108"/>
            <a:ext cx="3481226" cy="584775"/>
            <a:chOff x="-792500" y="2796587"/>
            <a:chExt cx="3481672" cy="584044"/>
          </a:xfrm>
        </p:grpSpPr>
        <p:sp>
          <p:nvSpPr>
            <p:cNvPr id="28" name="TextBox 31">
              <a:extLst>
                <a:ext uri="{FF2B5EF4-FFF2-40B4-BE49-F238E27FC236}">
                  <a16:creationId xmlns:a16="http://schemas.microsoft.com/office/drawing/2014/main" id="{8564B35A-2400-144A-A554-A0822DEA8FAD}"/>
                </a:ext>
              </a:extLst>
            </p:cNvPr>
            <p:cNvSpPr txBox="1">
              <a:spLocks noChangeArrowheads="1"/>
            </p:cNvSpPr>
            <p:nvPr/>
          </p:nvSpPr>
          <p:spPr bwMode="auto">
            <a:xfrm>
              <a:off x="-792500" y="2796587"/>
              <a:ext cx="2888177" cy="584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socket for server, remote port 12000</a:t>
              </a:r>
            </a:p>
          </p:txBody>
        </p:sp>
        <p:cxnSp>
          <p:nvCxnSpPr>
            <p:cNvPr id="29" name="Straight Connector 32">
              <a:extLst>
                <a:ext uri="{FF2B5EF4-FFF2-40B4-BE49-F238E27FC236}">
                  <a16:creationId xmlns:a16="http://schemas.microsoft.com/office/drawing/2014/main" id="{729CE148-4BC3-9844-81FA-3A670DB40EA6}"/>
                </a:ext>
              </a:extLst>
            </p:cNvPr>
            <p:cNvCxnSpPr>
              <a:cxnSpLocks noChangeShapeType="1"/>
            </p:cNvCxnSpPr>
            <p:nvPr/>
          </p:nvCxnSpPr>
          <p:spPr bwMode="auto">
            <a:xfrm>
              <a:off x="1961643" y="2959715"/>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30" name="Oval 29">
            <a:extLst>
              <a:ext uri="{FF2B5EF4-FFF2-40B4-BE49-F238E27FC236}">
                <a16:creationId xmlns:a16="http://schemas.microsoft.com/office/drawing/2014/main" id="{34C8C54F-60CE-974F-8DEC-48BF9D4DF66F}"/>
              </a:ext>
            </a:extLst>
          </p:cNvPr>
          <p:cNvSpPr>
            <a:spLocks noChangeArrowheads="1"/>
          </p:cNvSpPr>
          <p:nvPr/>
        </p:nvSpPr>
        <p:spPr bwMode="auto">
          <a:xfrm>
            <a:off x="8760541" y="2993923"/>
            <a:ext cx="2133599" cy="589517"/>
          </a:xfrm>
          <a:prstGeom prst="ellipse">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342900" marR="0" lvl="0" indent="-34290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Comic Sans MS" panose="030F0902030302020204" pitchFamily="66" charset="0"/>
              <a:ea typeface="ＭＳ Ｐゴシック" panose="020B0600070205080204" pitchFamily="34" charset="-128"/>
              <a:cs typeface="+mn-cs"/>
            </a:endParaRPr>
          </a:p>
        </p:txBody>
      </p:sp>
      <p:grpSp>
        <p:nvGrpSpPr>
          <p:cNvPr id="31" name="Group 47">
            <a:extLst>
              <a:ext uri="{FF2B5EF4-FFF2-40B4-BE49-F238E27FC236}">
                <a16:creationId xmlns:a16="http://schemas.microsoft.com/office/drawing/2014/main" id="{E21D3C68-B8EF-A444-80F9-31E682114E08}"/>
              </a:ext>
            </a:extLst>
          </p:cNvPr>
          <p:cNvGrpSpPr>
            <a:grpSpLocks/>
          </p:cNvGrpSpPr>
          <p:nvPr/>
        </p:nvGrpSpPr>
        <p:grpSpPr bwMode="auto">
          <a:xfrm>
            <a:off x="970933" y="4616284"/>
            <a:ext cx="4182811" cy="338554"/>
            <a:chOff x="-1495096" y="3006031"/>
            <a:chExt cx="4184250" cy="337708"/>
          </a:xfrm>
        </p:grpSpPr>
        <p:sp>
          <p:nvSpPr>
            <p:cNvPr id="32" name="TextBox 31">
              <a:extLst>
                <a:ext uri="{FF2B5EF4-FFF2-40B4-BE49-F238E27FC236}">
                  <a16:creationId xmlns:a16="http://schemas.microsoft.com/office/drawing/2014/main" id="{B6254A49-A84C-F34C-9198-710668B58105}"/>
                </a:ext>
              </a:extLst>
            </p:cNvPr>
            <p:cNvSpPr txBox="1">
              <a:spLocks noChangeArrowheads="1"/>
            </p:cNvSpPr>
            <p:nvPr/>
          </p:nvSpPr>
          <p:spPr bwMode="auto">
            <a:xfrm>
              <a:off x="-1495096" y="3006031"/>
              <a:ext cx="3779615" cy="337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 need to attach server name, port </a:t>
              </a:r>
            </a:p>
          </p:txBody>
        </p:sp>
        <p:cxnSp>
          <p:nvCxnSpPr>
            <p:cNvPr id="33" name="Straight Connector 32">
              <a:extLst>
                <a:ext uri="{FF2B5EF4-FFF2-40B4-BE49-F238E27FC236}">
                  <a16:creationId xmlns:a16="http://schemas.microsoft.com/office/drawing/2014/main" id="{1433589B-C5F2-A648-B005-02E951C7EF74}"/>
                </a:ext>
              </a:extLst>
            </p:cNvPr>
            <p:cNvCxnSpPr>
              <a:cxnSpLocks noChangeShapeType="1"/>
            </p:cNvCxnSpPr>
            <p:nvPr/>
          </p:nvCxnSpPr>
          <p:spPr bwMode="auto">
            <a:xfrm>
              <a:off x="1961625" y="3165929"/>
              <a:ext cx="727529" cy="272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12" name="Slide Number Placeholder 2">
            <a:extLst>
              <a:ext uri="{FF2B5EF4-FFF2-40B4-BE49-F238E27FC236}">
                <a16:creationId xmlns:a16="http://schemas.microsoft.com/office/drawing/2014/main" id="{F8EE22D5-1E7E-E545-A607-D85E87E6C158}"/>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23</a:t>
            </a:fld>
            <a:endParaRPr lang="en-US" dirty="0"/>
          </a:p>
        </p:txBody>
      </p:sp>
      <p:sp>
        <p:nvSpPr>
          <p:cNvPr id="2" name="TextBox 1">
            <a:extLst>
              <a:ext uri="{FF2B5EF4-FFF2-40B4-BE49-F238E27FC236}">
                <a16:creationId xmlns:a16="http://schemas.microsoft.com/office/drawing/2014/main" id="{4C9B8A40-56D4-9DD2-AF0E-9F099B943017}"/>
              </a:ext>
            </a:extLst>
          </p:cNvPr>
          <p:cNvSpPr txBox="1"/>
          <p:nvPr/>
        </p:nvSpPr>
        <p:spPr>
          <a:xfrm>
            <a:off x="589926" y="6443089"/>
            <a:ext cx="3250826" cy="307777"/>
          </a:xfrm>
          <a:prstGeom prst="rect">
            <a:avLst/>
          </a:prstGeom>
          <a:noFill/>
        </p:spPr>
        <p:txBody>
          <a:bodyPr wrap="none" rtlCol="0">
            <a:spAutoFit/>
          </a:bodyPr>
          <a:lstStyle/>
          <a:p>
            <a:r>
              <a:rPr lang="en-US" sz="1400" dirty="0"/>
              <a:t>Note: this code update (2023) to Python 3</a:t>
            </a:r>
          </a:p>
        </p:txBody>
      </p:sp>
      <p:sp>
        <p:nvSpPr>
          <p:cNvPr id="3" name="TextBox 2">
            <a:extLst>
              <a:ext uri="{FF2B5EF4-FFF2-40B4-BE49-F238E27FC236}">
                <a16:creationId xmlns:a16="http://schemas.microsoft.com/office/drawing/2014/main" id="{BB291010-C9D7-8A75-333E-224833A56823}"/>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 name="SMARTInkShape-38">
            <a:extLst>
              <a:ext uri="{FF2B5EF4-FFF2-40B4-BE49-F238E27FC236}">
                <a16:creationId xmlns:a16="http://schemas.microsoft.com/office/drawing/2014/main" id="{75F7BA19-D1BC-4FF2-AE52-32814E896354}"/>
              </a:ext>
            </a:extLst>
          </p:cNvPr>
          <p:cNvSpPr/>
          <p:nvPr>
            <p:custDataLst>
              <p:tags r:id="rId1"/>
            </p:custDataLst>
          </p:nvPr>
        </p:nvSpPr>
        <p:spPr>
          <a:xfrm>
            <a:off x="7274719" y="4866679"/>
            <a:ext cx="3223618" cy="80369"/>
          </a:xfrm>
          <a:custGeom>
            <a:avLst/>
            <a:gdLst/>
            <a:ahLst/>
            <a:cxnLst/>
            <a:rect l="0" t="0" r="0" b="0"/>
            <a:pathLst>
              <a:path w="3223618" h="80369">
                <a:moveTo>
                  <a:pt x="17859" y="8930"/>
                </a:moveTo>
                <a:lnTo>
                  <a:pt x="17859" y="8930"/>
                </a:lnTo>
                <a:lnTo>
                  <a:pt x="13119" y="8930"/>
                </a:lnTo>
                <a:lnTo>
                  <a:pt x="11722" y="7938"/>
                </a:lnTo>
                <a:lnTo>
                  <a:pt x="10791" y="6284"/>
                </a:lnTo>
                <a:lnTo>
                  <a:pt x="10170" y="4190"/>
                </a:lnTo>
                <a:lnTo>
                  <a:pt x="8765" y="2794"/>
                </a:lnTo>
                <a:lnTo>
                  <a:pt x="7" y="2"/>
                </a:lnTo>
                <a:lnTo>
                  <a:pt x="0" y="0"/>
                </a:lnTo>
                <a:lnTo>
                  <a:pt x="41679" y="0"/>
                </a:lnTo>
                <a:lnTo>
                  <a:pt x="76043" y="7068"/>
                </a:lnTo>
                <a:lnTo>
                  <a:pt x="113164" y="9676"/>
                </a:lnTo>
                <a:lnTo>
                  <a:pt x="155413" y="16586"/>
                </a:lnTo>
                <a:lnTo>
                  <a:pt x="186252" y="18601"/>
                </a:lnTo>
                <a:lnTo>
                  <a:pt x="211893" y="24878"/>
                </a:lnTo>
                <a:lnTo>
                  <a:pt x="254294" y="26412"/>
                </a:lnTo>
                <a:lnTo>
                  <a:pt x="269454" y="29268"/>
                </a:lnTo>
                <a:lnTo>
                  <a:pt x="283468" y="32851"/>
                </a:lnTo>
                <a:lnTo>
                  <a:pt x="324950" y="35152"/>
                </a:lnTo>
                <a:lnTo>
                  <a:pt x="366508" y="35669"/>
                </a:lnTo>
                <a:lnTo>
                  <a:pt x="408281" y="34720"/>
                </a:lnTo>
                <a:lnTo>
                  <a:pt x="452571" y="28650"/>
                </a:lnTo>
                <a:lnTo>
                  <a:pt x="489399" y="27035"/>
                </a:lnTo>
                <a:lnTo>
                  <a:pt x="530441" y="26838"/>
                </a:lnTo>
                <a:lnTo>
                  <a:pt x="573677" y="24148"/>
                </a:lnTo>
                <a:lnTo>
                  <a:pt x="615556" y="18412"/>
                </a:lnTo>
                <a:lnTo>
                  <a:pt x="636477" y="15377"/>
                </a:lnTo>
                <a:lnTo>
                  <a:pt x="673836" y="9779"/>
                </a:lnTo>
                <a:lnTo>
                  <a:pt x="717733" y="9042"/>
                </a:lnTo>
                <a:lnTo>
                  <a:pt x="757611" y="8940"/>
                </a:lnTo>
                <a:lnTo>
                  <a:pt x="802064" y="8931"/>
                </a:lnTo>
                <a:lnTo>
                  <a:pt x="843172" y="8930"/>
                </a:lnTo>
                <a:lnTo>
                  <a:pt x="882761" y="8930"/>
                </a:lnTo>
                <a:lnTo>
                  <a:pt x="922025" y="8930"/>
                </a:lnTo>
                <a:lnTo>
                  <a:pt x="954494" y="11576"/>
                </a:lnTo>
                <a:lnTo>
                  <a:pt x="978336" y="15998"/>
                </a:lnTo>
                <a:lnTo>
                  <a:pt x="1018717" y="17696"/>
                </a:lnTo>
                <a:lnTo>
                  <a:pt x="1060120" y="17838"/>
                </a:lnTo>
                <a:lnTo>
                  <a:pt x="1090984" y="15209"/>
                </a:lnTo>
                <a:lnTo>
                  <a:pt x="1131904" y="9297"/>
                </a:lnTo>
                <a:lnTo>
                  <a:pt x="1175101" y="8978"/>
                </a:lnTo>
                <a:lnTo>
                  <a:pt x="1217231" y="8933"/>
                </a:lnTo>
                <a:lnTo>
                  <a:pt x="1257624" y="8930"/>
                </a:lnTo>
                <a:lnTo>
                  <a:pt x="1300895" y="8930"/>
                </a:lnTo>
                <a:lnTo>
                  <a:pt x="1343625" y="8930"/>
                </a:lnTo>
                <a:lnTo>
                  <a:pt x="1354206" y="9922"/>
                </a:lnTo>
                <a:lnTo>
                  <a:pt x="1395190" y="17492"/>
                </a:lnTo>
                <a:lnTo>
                  <a:pt x="1429138" y="18779"/>
                </a:lnTo>
                <a:lnTo>
                  <a:pt x="1468771" y="24913"/>
                </a:lnTo>
                <a:lnTo>
                  <a:pt x="1489886" y="28880"/>
                </a:lnTo>
                <a:lnTo>
                  <a:pt x="1504538" y="32679"/>
                </a:lnTo>
                <a:lnTo>
                  <a:pt x="1543485" y="35318"/>
                </a:lnTo>
                <a:lnTo>
                  <a:pt x="1583329" y="42735"/>
                </a:lnTo>
                <a:lnTo>
                  <a:pt x="1627129" y="49277"/>
                </a:lnTo>
                <a:lnTo>
                  <a:pt x="1668328" y="55658"/>
                </a:lnTo>
                <a:lnTo>
                  <a:pt x="1707694" y="61155"/>
                </a:lnTo>
                <a:lnTo>
                  <a:pt x="1742469" y="66847"/>
                </a:lnTo>
                <a:lnTo>
                  <a:pt x="1779262" y="70531"/>
                </a:lnTo>
                <a:lnTo>
                  <a:pt x="1817398" y="73905"/>
                </a:lnTo>
                <a:lnTo>
                  <a:pt x="1844626" y="79090"/>
                </a:lnTo>
                <a:lnTo>
                  <a:pt x="1877300" y="79990"/>
                </a:lnTo>
                <a:lnTo>
                  <a:pt x="1913659" y="80255"/>
                </a:lnTo>
                <a:lnTo>
                  <a:pt x="1953998" y="80352"/>
                </a:lnTo>
                <a:lnTo>
                  <a:pt x="1997429" y="80366"/>
                </a:lnTo>
                <a:lnTo>
                  <a:pt x="2040420" y="80368"/>
                </a:lnTo>
                <a:lnTo>
                  <a:pt x="2084019" y="80368"/>
                </a:lnTo>
                <a:lnTo>
                  <a:pt x="2123936" y="80368"/>
                </a:lnTo>
                <a:lnTo>
                  <a:pt x="2163146" y="80368"/>
                </a:lnTo>
                <a:lnTo>
                  <a:pt x="2207063" y="80368"/>
                </a:lnTo>
                <a:lnTo>
                  <a:pt x="2248762" y="79376"/>
                </a:lnTo>
                <a:lnTo>
                  <a:pt x="2289926" y="73300"/>
                </a:lnTo>
                <a:lnTo>
                  <a:pt x="2327012" y="71683"/>
                </a:lnTo>
                <a:lnTo>
                  <a:pt x="2366935" y="68840"/>
                </a:lnTo>
                <a:lnTo>
                  <a:pt x="2379517" y="65322"/>
                </a:lnTo>
                <a:lnTo>
                  <a:pt x="2417141" y="63065"/>
                </a:lnTo>
                <a:lnTo>
                  <a:pt x="2452186" y="60027"/>
                </a:lnTo>
                <a:lnTo>
                  <a:pt x="2486713" y="52844"/>
                </a:lnTo>
                <a:lnTo>
                  <a:pt x="2523073" y="44431"/>
                </a:lnTo>
                <a:lnTo>
                  <a:pt x="2562022" y="37440"/>
                </a:lnTo>
                <a:lnTo>
                  <a:pt x="2600366" y="28930"/>
                </a:lnTo>
                <a:lnTo>
                  <a:pt x="2637554" y="21581"/>
                </a:lnTo>
                <a:lnTo>
                  <a:pt x="2680438" y="18595"/>
                </a:lnTo>
                <a:lnTo>
                  <a:pt x="2724382" y="17956"/>
                </a:lnTo>
                <a:lnTo>
                  <a:pt x="2752564" y="15233"/>
                </a:lnTo>
                <a:lnTo>
                  <a:pt x="2791132" y="9760"/>
                </a:lnTo>
                <a:lnTo>
                  <a:pt x="2831234" y="9094"/>
                </a:lnTo>
                <a:lnTo>
                  <a:pt x="2871825" y="8952"/>
                </a:lnTo>
                <a:lnTo>
                  <a:pt x="2907453" y="8932"/>
                </a:lnTo>
                <a:lnTo>
                  <a:pt x="2950312" y="8930"/>
                </a:lnTo>
                <a:lnTo>
                  <a:pt x="2989346" y="8930"/>
                </a:lnTo>
                <a:lnTo>
                  <a:pt x="3033557" y="8930"/>
                </a:lnTo>
                <a:lnTo>
                  <a:pt x="3074827" y="8930"/>
                </a:lnTo>
                <a:lnTo>
                  <a:pt x="3118004" y="8930"/>
                </a:lnTo>
                <a:lnTo>
                  <a:pt x="3158009" y="8930"/>
                </a:lnTo>
                <a:lnTo>
                  <a:pt x="3199878" y="8930"/>
                </a:lnTo>
                <a:lnTo>
                  <a:pt x="3223617"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515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dissolve">
                                      <p:cBhvr>
                                        <p:cTn id="1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 name="Title 1">
            <a:extLst>
              <a:ext uri="{FF2B5EF4-FFF2-40B4-BE49-F238E27FC236}">
                <a16:creationId xmlns:a16="http://schemas.microsoft.com/office/drawing/2014/main" id="{EDBA5A8F-4260-B240-9E01-AE8471BDC45B}"/>
              </a:ext>
            </a:extLst>
          </p:cNvPr>
          <p:cNvSpPr>
            <a:spLocks noGrp="1"/>
          </p:cNvSpPr>
          <p:nvPr>
            <p:ph type="title"/>
          </p:nvPr>
        </p:nvSpPr>
        <p:spPr>
          <a:xfrm>
            <a:off x="838200" y="451821"/>
            <a:ext cx="10515600" cy="894622"/>
          </a:xfrm>
        </p:spPr>
        <p:txBody>
          <a:bodyPr>
            <a:normAutofit/>
          </a:bodyPr>
          <a:lstStyle/>
          <a:p>
            <a:pPr lvl="0" eaLnBrk="0" fontAlgn="base" hangingPunct="0">
              <a:lnSpc>
                <a:spcPct val="100000"/>
              </a:lnSpc>
              <a:spcAft>
                <a:spcPct val="0"/>
              </a:spcAft>
            </a:pPr>
            <a:r>
              <a:rPr lang="en-US" altLang="en-US" sz="4400" dirty="0">
                <a:solidFill>
                  <a:srgbClr val="000099"/>
                </a:solidFill>
                <a:ea typeface="ＭＳ Ｐゴシック" panose="020B0600070205080204" pitchFamily="34" charset="-128"/>
                <a:cs typeface="+mn-cs"/>
              </a:rPr>
              <a:t>Example app: TCP server</a:t>
            </a:r>
            <a:endParaRPr lang="en-US" altLang="en-US" sz="5400" dirty="0">
              <a:solidFill>
                <a:srgbClr val="000099"/>
              </a:solidFill>
              <a:ea typeface="ＭＳ Ｐゴシック" panose="020B0600070205080204" pitchFamily="34" charset="-128"/>
              <a:cs typeface="+mn-cs"/>
            </a:endParaRPr>
          </a:p>
        </p:txBody>
      </p:sp>
      <p:sp>
        <p:nvSpPr>
          <p:cNvPr id="13" name="TextBox 1">
            <a:extLst>
              <a:ext uri="{FF2B5EF4-FFF2-40B4-BE49-F238E27FC236}">
                <a16:creationId xmlns:a16="http://schemas.microsoft.com/office/drawing/2014/main" id="{5950741E-8292-7E41-84C1-46A070CA3DB1}"/>
              </a:ext>
            </a:extLst>
          </p:cNvPr>
          <p:cNvSpPr txBox="1">
            <a:spLocks noChangeArrowheads="1"/>
          </p:cNvSpPr>
          <p:nvPr/>
        </p:nvSpPr>
        <p:spPr bwMode="auto">
          <a:xfrm>
            <a:off x="5184060" y="1922450"/>
            <a:ext cx="6269665"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from socket import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serverPort = 12000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serverSocket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socket(AF_INET,SOCK_STREAM)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serverSocket.bind(('',serverPort))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serverSocket.listen(1)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print('The server is ready to receive')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while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mn-cs"/>
              </a:rPr>
              <a:t>connectionSocket</a:t>
            </a: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addr = serverSocket.accept()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sentence = connectionSocket.recv(1024).decode()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capitalizedSentence = sentence.upper()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connectionSocket.send(capitalizedSentence.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encode())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connectionSocket.close()</a:t>
            </a:r>
          </a:p>
        </p:txBody>
      </p:sp>
      <p:sp>
        <p:nvSpPr>
          <p:cNvPr id="14" name="TextBox 2">
            <a:extLst>
              <a:ext uri="{FF2B5EF4-FFF2-40B4-BE49-F238E27FC236}">
                <a16:creationId xmlns:a16="http://schemas.microsoft.com/office/drawing/2014/main" id="{311EF17F-3D4A-0B47-8BA1-C2C1035869BB}"/>
              </a:ext>
            </a:extLst>
          </p:cNvPr>
          <p:cNvSpPr txBox="1">
            <a:spLocks noChangeArrowheads="1"/>
          </p:cNvSpPr>
          <p:nvPr/>
        </p:nvSpPr>
        <p:spPr bwMode="auto">
          <a:xfrm>
            <a:off x="5184060" y="1439850"/>
            <a:ext cx="28273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Python TCPServer</a:t>
            </a:r>
          </a:p>
        </p:txBody>
      </p:sp>
      <p:grpSp>
        <p:nvGrpSpPr>
          <p:cNvPr id="15" name="Group 13">
            <a:extLst>
              <a:ext uri="{FF2B5EF4-FFF2-40B4-BE49-F238E27FC236}">
                <a16:creationId xmlns:a16="http://schemas.microsoft.com/office/drawing/2014/main" id="{FE11A28B-1D9C-5D4D-9B45-8F8462E7E906}"/>
              </a:ext>
            </a:extLst>
          </p:cNvPr>
          <p:cNvGrpSpPr>
            <a:grpSpLocks/>
          </p:cNvGrpSpPr>
          <p:nvPr/>
        </p:nvGrpSpPr>
        <p:grpSpPr bwMode="auto">
          <a:xfrm>
            <a:off x="1724351" y="2556715"/>
            <a:ext cx="3374285" cy="338554"/>
            <a:chOff x="-749058" y="2414108"/>
            <a:chExt cx="3374330" cy="338257"/>
          </a:xfrm>
        </p:grpSpPr>
        <p:sp>
          <p:nvSpPr>
            <p:cNvPr id="16" name="TextBox 31">
              <a:extLst>
                <a:ext uri="{FF2B5EF4-FFF2-40B4-BE49-F238E27FC236}">
                  <a16:creationId xmlns:a16="http://schemas.microsoft.com/office/drawing/2014/main" id="{BE7B84C0-FF81-284C-B893-87D2A5F776E3}"/>
                </a:ext>
              </a:extLst>
            </p:cNvPr>
            <p:cNvSpPr txBox="1">
              <a:spLocks noChangeArrowheads="1"/>
            </p:cNvSpPr>
            <p:nvPr/>
          </p:nvSpPr>
          <p:spPr bwMode="auto">
            <a:xfrm>
              <a:off x="-749058" y="2414108"/>
              <a:ext cx="3062331" cy="338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create TCP welcoming socket</a:t>
              </a:r>
            </a:p>
          </p:txBody>
        </p:sp>
        <p:cxnSp>
          <p:nvCxnSpPr>
            <p:cNvPr id="17" name="Straight Connector 32">
              <a:extLst>
                <a:ext uri="{FF2B5EF4-FFF2-40B4-BE49-F238E27FC236}">
                  <a16:creationId xmlns:a16="http://schemas.microsoft.com/office/drawing/2014/main" id="{9AC227D5-ACE3-9D45-9809-D827F0E36A3A}"/>
                </a:ext>
              </a:extLst>
            </p:cNvPr>
            <p:cNvCxnSpPr>
              <a:cxnSpLocks noChangeShapeType="1"/>
            </p:cNvCxnSpPr>
            <p:nvPr/>
          </p:nvCxnSpPr>
          <p:spPr bwMode="auto">
            <a:xfrm>
              <a:off x="2136730" y="2597150"/>
              <a:ext cx="48854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18" name="Group 14">
            <a:extLst>
              <a:ext uri="{FF2B5EF4-FFF2-40B4-BE49-F238E27FC236}">
                <a16:creationId xmlns:a16="http://schemas.microsoft.com/office/drawing/2014/main" id="{FAAA7E9C-BFC7-834D-AA16-2DA4A476CDA2}"/>
              </a:ext>
            </a:extLst>
          </p:cNvPr>
          <p:cNvGrpSpPr>
            <a:grpSpLocks/>
          </p:cNvGrpSpPr>
          <p:nvPr/>
        </p:nvGrpSpPr>
        <p:grpSpPr bwMode="auto">
          <a:xfrm>
            <a:off x="2080634" y="3063061"/>
            <a:ext cx="3036870" cy="584775"/>
            <a:chOff x="-1667664" y="2908339"/>
            <a:chExt cx="4371910" cy="584044"/>
          </a:xfrm>
        </p:grpSpPr>
        <p:sp>
          <p:nvSpPr>
            <p:cNvPr id="19" name="TextBox 26">
              <a:extLst>
                <a:ext uri="{FF2B5EF4-FFF2-40B4-BE49-F238E27FC236}">
                  <a16:creationId xmlns:a16="http://schemas.microsoft.com/office/drawing/2014/main" id="{DDD9E670-279E-624F-9241-0F4EB31CF7A1}"/>
                </a:ext>
              </a:extLst>
            </p:cNvPr>
            <p:cNvSpPr txBox="1">
              <a:spLocks noChangeArrowheads="1"/>
            </p:cNvSpPr>
            <p:nvPr/>
          </p:nvSpPr>
          <p:spPr bwMode="auto">
            <a:xfrm>
              <a:off x="-1667664" y="2908339"/>
              <a:ext cx="4139198" cy="584044"/>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begins listening for  incoming TCP requests</a:t>
              </a:r>
            </a:p>
          </p:txBody>
        </p:sp>
        <p:cxnSp>
          <p:nvCxnSpPr>
            <p:cNvPr id="20" name="Straight Connector 30">
              <a:extLst>
                <a:ext uri="{FF2B5EF4-FFF2-40B4-BE49-F238E27FC236}">
                  <a16:creationId xmlns:a16="http://schemas.microsoft.com/office/drawing/2014/main" id="{24B55155-A531-764D-80EA-161809A28354}"/>
                </a:ext>
              </a:extLst>
            </p:cNvPr>
            <p:cNvCxnSpPr>
              <a:cxnSpLocks noChangeShapeType="1"/>
            </p:cNvCxnSpPr>
            <p:nvPr/>
          </p:nvCxnSpPr>
          <p:spPr bwMode="auto">
            <a:xfrm>
              <a:off x="1967825" y="3217286"/>
              <a:ext cx="736421"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1" name="Group 15">
            <a:extLst>
              <a:ext uri="{FF2B5EF4-FFF2-40B4-BE49-F238E27FC236}">
                <a16:creationId xmlns:a16="http://schemas.microsoft.com/office/drawing/2014/main" id="{4E398AB3-CA85-1246-9B45-0A62FCD962C1}"/>
              </a:ext>
            </a:extLst>
          </p:cNvPr>
          <p:cNvGrpSpPr>
            <a:grpSpLocks/>
          </p:cNvGrpSpPr>
          <p:nvPr/>
        </p:nvGrpSpPr>
        <p:grpSpPr bwMode="auto">
          <a:xfrm>
            <a:off x="3328500" y="3824136"/>
            <a:ext cx="1858624" cy="297517"/>
            <a:chOff x="905004" y="3819988"/>
            <a:chExt cx="1859872" cy="298292"/>
          </a:xfrm>
        </p:grpSpPr>
        <p:sp>
          <p:nvSpPr>
            <p:cNvPr id="22" name="TextBox 34">
              <a:extLst>
                <a:ext uri="{FF2B5EF4-FFF2-40B4-BE49-F238E27FC236}">
                  <a16:creationId xmlns:a16="http://schemas.microsoft.com/office/drawing/2014/main" id="{94C20932-E37A-A347-85B8-6A71FAB668B9}"/>
                </a:ext>
              </a:extLst>
            </p:cNvPr>
            <p:cNvSpPr txBox="1">
              <a:spLocks noChangeArrowheads="1"/>
            </p:cNvSpPr>
            <p:nvPr/>
          </p:nvSpPr>
          <p:spPr bwMode="auto">
            <a:xfrm>
              <a:off x="905004" y="3819988"/>
              <a:ext cx="1859872" cy="298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loop forever</a:t>
              </a:r>
            </a:p>
          </p:txBody>
        </p:sp>
        <p:cxnSp>
          <p:nvCxnSpPr>
            <p:cNvPr id="23" name="Straight Connector 35">
              <a:extLst>
                <a:ext uri="{FF2B5EF4-FFF2-40B4-BE49-F238E27FC236}">
                  <a16:creationId xmlns:a16="http://schemas.microsoft.com/office/drawing/2014/main" id="{FAC42719-5F1D-0749-8621-F7DF2A166C6F}"/>
                </a:ext>
              </a:extLst>
            </p:cNvPr>
            <p:cNvCxnSpPr>
              <a:cxnSpLocks noChangeShapeType="1"/>
            </p:cNvCxnSpPr>
            <p:nvPr/>
          </p:nvCxnSpPr>
          <p:spPr bwMode="auto">
            <a:xfrm>
              <a:off x="2187464" y="3964782"/>
              <a:ext cx="523192"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24" name="Group 17">
            <a:extLst>
              <a:ext uri="{FF2B5EF4-FFF2-40B4-BE49-F238E27FC236}">
                <a16:creationId xmlns:a16="http://schemas.microsoft.com/office/drawing/2014/main" id="{F3B50B89-48C8-7E48-8FDE-4D6D8A826B11}"/>
              </a:ext>
            </a:extLst>
          </p:cNvPr>
          <p:cNvGrpSpPr>
            <a:grpSpLocks/>
          </p:cNvGrpSpPr>
          <p:nvPr/>
        </p:nvGrpSpPr>
        <p:grpSpPr bwMode="auto">
          <a:xfrm>
            <a:off x="906051" y="4140995"/>
            <a:ext cx="4273089" cy="502702"/>
            <a:chOff x="-812680" y="4044670"/>
            <a:chExt cx="3634217" cy="502843"/>
          </a:xfrm>
        </p:grpSpPr>
        <p:sp>
          <p:nvSpPr>
            <p:cNvPr id="34" name="TextBox 36">
              <a:extLst>
                <a:ext uri="{FF2B5EF4-FFF2-40B4-BE49-F238E27FC236}">
                  <a16:creationId xmlns:a16="http://schemas.microsoft.com/office/drawing/2014/main" id="{C7F6449F-1FAC-0144-AA7B-940049031E8D}"/>
                </a:ext>
              </a:extLst>
            </p:cNvPr>
            <p:cNvSpPr txBox="1">
              <a:spLocks noChangeArrowheads="1"/>
            </p:cNvSpPr>
            <p:nvPr/>
          </p:nvSpPr>
          <p:spPr bwMode="auto">
            <a:xfrm>
              <a:off x="-812680" y="4044670"/>
              <a:ext cx="3634217" cy="502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ts val="16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server waits on accept() for incoming requests, new socket created on return</a:t>
              </a:r>
            </a:p>
          </p:txBody>
        </p:sp>
        <p:cxnSp>
          <p:nvCxnSpPr>
            <p:cNvPr id="35" name="Straight Connector 39">
              <a:extLst>
                <a:ext uri="{FF2B5EF4-FFF2-40B4-BE49-F238E27FC236}">
                  <a16:creationId xmlns:a16="http://schemas.microsoft.com/office/drawing/2014/main" id="{1E61EC2C-2AF0-BD40-B849-E841D4D3D3F0}"/>
                </a:ext>
              </a:extLst>
            </p:cNvPr>
            <p:cNvCxnSpPr>
              <a:cxnSpLocks noChangeShapeType="1"/>
            </p:cNvCxnSpPr>
            <p:nvPr/>
          </p:nvCxnSpPr>
          <p:spPr bwMode="auto">
            <a:xfrm>
              <a:off x="2337575" y="4188416"/>
              <a:ext cx="435213" cy="1"/>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6" name="Group 18">
            <a:extLst>
              <a:ext uri="{FF2B5EF4-FFF2-40B4-BE49-F238E27FC236}">
                <a16:creationId xmlns:a16="http://schemas.microsoft.com/office/drawing/2014/main" id="{2B25A781-3C5A-4345-B1BA-DEACB59F98D7}"/>
              </a:ext>
            </a:extLst>
          </p:cNvPr>
          <p:cNvGrpSpPr>
            <a:grpSpLocks/>
          </p:cNvGrpSpPr>
          <p:nvPr/>
        </p:nvGrpSpPr>
        <p:grpSpPr bwMode="auto">
          <a:xfrm>
            <a:off x="1951002" y="4771416"/>
            <a:ext cx="3154397" cy="584775"/>
            <a:chOff x="-463314" y="4140337"/>
            <a:chExt cx="3153124" cy="585085"/>
          </a:xfrm>
        </p:grpSpPr>
        <p:sp>
          <p:nvSpPr>
            <p:cNvPr id="37" name="TextBox 61">
              <a:extLst>
                <a:ext uri="{FF2B5EF4-FFF2-40B4-BE49-F238E27FC236}">
                  <a16:creationId xmlns:a16="http://schemas.microsoft.com/office/drawing/2014/main" id="{A4995AED-D7BB-0A43-8C79-4CAECC669A71}"/>
                </a:ext>
              </a:extLst>
            </p:cNvPr>
            <p:cNvSpPr txBox="1">
              <a:spLocks noChangeArrowheads="1"/>
            </p:cNvSpPr>
            <p:nvPr/>
          </p:nvSpPr>
          <p:spPr bwMode="auto">
            <a:xfrm>
              <a:off x="-463314" y="4140337"/>
              <a:ext cx="2746043" cy="585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read bytes from socket (but not address as in UDP)</a:t>
              </a:r>
            </a:p>
          </p:txBody>
        </p:sp>
        <p:cxnSp>
          <p:nvCxnSpPr>
            <p:cNvPr id="38" name="Straight Connector 62">
              <a:extLst>
                <a:ext uri="{FF2B5EF4-FFF2-40B4-BE49-F238E27FC236}">
                  <a16:creationId xmlns:a16="http://schemas.microsoft.com/office/drawing/2014/main" id="{39CA9B6C-408E-C74F-BCDD-01EC8665E7B2}"/>
                </a:ext>
              </a:extLst>
            </p:cNvPr>
            <p:cNvCxnSpPr>
              <a:cxnSpLocks noChangeShapeType="1"/>
            </p:cNvCxnSpPr>
            <p:nvPr/>
          </p:nvCxnSpPr>
          <p:spPr bwMode="auto">
            <a:xfrm>
              <a:off x="2194710" y="4288764"/>
              <a:ext cx="49510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grpSp>
        <p:nvGrpSpPr>
          <p:cNvPr id="39" name="Group 28">
            <a:extLst>
              <a:ext uri="{FF2B5EF4-FFF2-40B4-BE49-F238E27FC236}">
                <a16:creationId xmlns:a16="http://schemas.microsoft.com/office/drawing/2014/main" id="{2EF79CA3-2450-FB47-A075-DE884877B7F1}"/>
              </a:ext>
            </a:extLst>
          </p:cNvPr>
          <p:cNvGrpSpPr>
            <a:grpSpLocks/>
          </p:cNvGrpSpPr>
          <p:nvPr/>
        </p:nvGrpSpPr>
        <p:grpSpPr bwMode="auto">
          <a:xfrm>
            <a:off x="1026276" y="5902558"/>
            <a:ext cx="4079124" cy="584775"/>
            <a:chOff x="-1411416" y="4686923"/>
            <a:chExt cx="4079374" cy="585153"/>
          </a:xfrm>
        </p:grpSpPr>
        <p:sp>
          <p:nvSpPr>
            <p:cNvPr id="40" name="TextBox 29">
              <a:extLst>
                <a:ext uri="{FF2B5EF4-FFF2-40B4-BE49-F238E27FC236}">
                  <a16:creationId xmlns:a16="http://schemas.microsoft.com/office/drawing/2014/main" id="{4729B12D-4BE5-7649-A39B-A68529411CBB}"/>
                </a:ext>
              </a:extLst>
            </p:cNvPr>
            <p:cNvSpPr txBox="1">
              <a:spLocks noChangeArrowheads="1"/>
            </p:cNvSpPr>
            <p:nvPr/>
          </p:nvSpPr>
          <p:spPr bwMode="auto">
            <a:xfrm>
              <a:off x="-1411416" y="4686923"/>
              <a:ext cx="3902071" cy="585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close connection to this client (but </a:t>
              </a:r>
              <a:r>
                <a:rPr kumimoji="0" lang="en-US" altLang="en-US" sz="1600" b="0" i="1"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not</a:t>
              </a:r>
              <a:r>
                <a:rPr kumimoji="0" lang="en-US" altLang="en-US" sz="16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 welcoming socket)</a:t>
              </a:r>
            </a:p>
          </p:txBody>
        </p:sp>
        <p:cxnSp>
          <p:nvCxnSpPr>
            <p:cNvPr id="41" name="Straight Connector 33">
              <a:extLst>
                <a:ext uri="{FF2B5EF4-FFF2-40B4-BE49-F238E27FC236}">
                  <a16:creationId xmlns:a16="http://schemas.microsoft.com/office/drawing/2014/main" id="{445EB81E-B12F-454D-80B8-5484BE29F558}"/>
                </a:ext>
              </a:extLst>
            </p:cNvPr>
            <p:cNvCxnSpPr>
              <a:cxnSpLocks noChangeShapeType="1"/>
            </p:cNvCxnSpPr>
            <p:nvPr/>
          </p:nvCxnSpPr>
          <p:spPr bwMode="auto">
            <a:xfrm>
              <a:off x="2172628" y="4843734"/>
              <a:ext cx="495330" cy="0"/>
            </a:xfrm>
            <a:prstGeom prst="line">
              <a:avLst/>
            </a:prstGeom>
            <a:noFill/>
            <a:ln w="12700">
              <a:solidFill>
                <a:srgbClr val="CC0000"/>
              </a:solidFill>
              <a:round/>
              <a:headEnd/>
              <a:tailEnd type="triangle" w="med" len="med"/>
            </a:ln>
            <a:extLst>
              <a:ext uri="{909E8E84-426E-40DD-AFC4-6F175D3DCCD1}">
                <a14:hiddenFill xmlns:a14="http://schemas.microsoft.com/office/drawing/2010/main">
                  <a:noFill/>
                </a14:hiddenFill>
              </a:ext>
            </a:extLst>
          </p:spPr>
        </p:cxnSp>
      </p:grpSp>
      <p:sp>
        <p:nvSpPr>
          <p:cNvPr id="25" name="Slide Number Placeholder 2">
            <a:extLst>
              <a:ext uri="{FF2B5EF4-FFF2-40B4-BE49-F238E27FC236}">
                <a16:creationId xmlns:a16="http://schemas.microsoft.com/office/drawing/2014/main" id="{CBD18514-E668-5544-8BF7-53F711E4F952}"/>
              </a:ext>
            </a:extLst>
          </p:cNvPr>
          <p:cNvSpPr>
            <a:spLocks noGrp="1"/>
          </p:cNvSpPr>
          <p:nvPr>
            <p:ph type="sldNum" sz="quarter" idx="4"/>
          </p:nvPr>
        </p:nvSpPr>
        <p:spPr>
          <a:xfrm>
            <a:off x="9219616" y="6443089"/>
            <a:ext cx="2743200" cy="365125"/>
          </a:xfrm>
        </p:spPr>
        <p:txBody>
          <a:bodyPr/>
          <a:lstStyle/>
          <a:p>
            <a:r>
              <a:rPr lang="en-US" dirty="0"/>
              <a:t>Application Layer: 2-</a:t>
            </a:r>
            <a:fld id="{C4204591-24BD-A542-B9D5-F8D8A88D2FEE}" type="slidenum">
              <a:rPr lang="en-US" smtClean="0"/>
              <a:pPr/>
              <a:t>24</a:t>
            </a:fld>
            <a:endParaRPr lang="en-US" dirty="0"/>
          </a:p>
        </p:txBody>
      </p:sp>
      <p:sp>
        <p:nvSpPr>
          <p:cNvPr id="2" name="TextBox 1">
            <a:extLst>
              <a:ext uri="{FF2B5EF4-FFF2-40B4-BE49-F238E27FC236}">
                <a16:creationId xmlns:a16="http://schemas.microsoft.com/office/drawing/2014/main" id="{08F920B5-7A1E-85CA-515F-41A5A4755525}"/>
              </a:ext>
            </a:extLst>
          </p:cNvPr>
          <p:cNvSpPr txBox="1"/>
          <p:nvPr/>
        </p:nvSpPr>
        <p:spPr>
          <a:xfrm>
            <a:off x="589926" y="6443089"/>
            <a:ext cx="3250826" cy="307777"/>
          </a:xfrm>
          <a:prstGeom prst="rect">
            <a:avLst/>
          </a:prstGeom>
          <a:noFill/>
        </p:spPr>
        <p:txBody>
          <a:bodyPr wrap="none" rtlCol="0">
            <a:spAutoFit/>
          </a:bodyPr>
          <a:lstStyle/>
          <a:p>
            <a:r>
              <a:rPr lang="en-US" sz="1400" dirty="0"/>
              <a:t>Note: this code update (2023) to Python 3</a:t>
            </a:r>
          </a:p>
        </p:txBody>
      </p:sp>
      <p:sp>
        <p:nvSpPr>
          <p:cNvPr id="3" name="TextBox 2">
            <a:extLst>
              <a:ext uri="{FF2B5EF4-FFF2-40B4-BE49-F238E27FC236}">
                <a16:creationId xmlns:a16="http://schemas.microsoft.com/office/drawing/2014/main" id="{88BE7B1B-1EBE-6FEF-1868-B0AF03BE484A}"/>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grpSp>
        <p:nvGrpSpPr>
          <p:cNvPr id="12" name="SMARTInkShape-Group23">
            <a:extLst>
              <a:ext uri="{FF2B5EF4-FFF2-40B4-BE49-F238E27FC236}">
                <a16:creationId xmlns:a16="http://schemas.microsoft.com/office/drawing/2014/main" id="{8F2F2E7C-07C4-4717-898C-8B088045360C}"/>
              </a:ext>
            </a:extLst>
          </p:cNvPr>
          <p:cNvGrpSpPr/>
          <p:nvPr/>
        </p:nvGrpSpPr>
        <p:grpSpPr>
          <a:xfrm>
            <a:off x="4426148" y="4205882"/>
            <a:ext cx="1160813" cy="267892"/>
            <a:chOff x="4426148" y="4205882"/>
            <a:chExt cx="1160813" cy="267892"/>
          </a:xfrm>
        </p:grpSpPr>
        <p:sp>
          <p:nvSpPr>
            <p:cNvPr id="10" name="SMARTInkShape-43">
              <a:extLst>
                <a:ext uri="{FF2B5EF4-FFF2-40B4-BE49-F238E27FC236}">
                  <a16:creationId xmlns:a16="http://schemas.microsoft.com/office/drawing/2014/main" id="{4DA613E3-1BC5-47FD-A85C-1EE9A0DDAE89}"/>
                </a:ext>
              </a:extLst>
            </p:cNvPr>
            <p:cNvSpPr/>
            <p:nvPr>
              <p:custDataLst>
                <p:tags r:id="rId3"/>
              </p:custDataLst>
            </p:nvPr>
          </p:nvSpPr>
          <p:spPr>
            <a:xfrm>
              <a:off x="4426148" y="4259461"/>
              <a:ext cx="1071564" cy="133946"/>
            </a:xfrm>
            <a:custGeom>
              <a:avLst/>
              <a:gdLst/>
              <a:ahLst/>
              <a:cxnLst/>
              <a:rect l="0" t="0" r="0" b="0"/>
              <a:pathLst>
                <a:path w="1071564" h="133946">
                  <a:moveTo>
                    <a:pt x="0" y="0"/>
                  </a:moveTo>
                  <a:lnTo>
                    <a:pt x="0" y="0"/>
                  </a:lnTo>
                  <a:lnTo>
                    <a:pt x="0" y="4740"/>
                  </a:lnTo>
                  <a:lnTo>
                    <a:pt x="993" y="6136"/>
                  </a:lnTo>
                  <a:lnTo>
                    <a:pt x="2646" y="7067"/>
                  </a:lnTo>
                  <a:lnTo>
                    <a:pt x="46657" y="25429"/>
                  </a:lnTo>
                  <a:lnTo>
                    <a:pt x="65477" y="33649"/>
                  </a:lnTo>
                  <a:lnTo>
                    <a:pt x="92432" y="47744"/>
                  </a:lnTo>
                  <a:lnTo>
                    <a:pt x="134792" y="65510"/>
                  </a:lnTo>
                  <a:lnTo>
                    <a:pt x="171148" y="75397"/>
                  </a:lnTo>
                  <a:lnTo>
                    <a:pt x="206373" y="83635"/>
                  </a:lnTo>
                  <a:lnTo>
                    <a:pt x="250848" y="91196"/>
                  </a:lnTo>
                  <a:lnTo>
                    <a:pt x="291322" y="100255"/>
                  </a:lnTo>
                  <a:lnTo>
                    <a:pt x="295418" y="102555"/>
                  </a:lnTo>
                  <a:lnTo>
                    <a:pt x="336093" y="106550"/>
                  </a:lnTo>
                  <a:lnTo>
                    <a:pt x="371984" y="111776"/>
                  </a:lnTo>
                  <a:lnTo>
                    <a:pt x="412225" y="115518"/>
                  </a:lnTo>
                  <a:lnTo>
                    <a:pt x="451513" y="115974"/>
                  </a:lnTo>
                  <a:lnTo>
                    <a:pt x="489836" y="116072"/>
                  </a:lnTo>
                  <a:lnTo>
                    <a:pt x="533994" y="122220"/>
                  </a:lnTo>
                  <a:lnTo>
                    <a:pt x="575454" y="124647"/>
                  </a:lnTo>
                  <a:lnTo>
                    <a:pt x="608941" y="124906"/>
                  </a:lnTo>
                  <a:lnTo>
                    <a:pt x="651435" y="124994"/>
                  </a:lnTo>
                  <a:lnTo>
                    <a:pt x="694373" y="125011"/>
                  </a:lnTo>
                  <a:lnTo>
                    <a:pt x="736729" y="125014"/>
                  </a:lnTo>
                  <a:lnTo>
                    <a:pt x="779939" y="125015"/>
                  </a:lnTo>
                  <a:lnTo>
                    <a:pt x="795109" y="126008"/>
                  </a:lnTo>
                  <a:lnTo>
                    <a:pt x="828954" y="132083"/>
                  </a:lnTo>
                  <a:lnTo>
                    <a:pt x="868307" y="133577"/>
                  </a:lnTo>
                  <a:lnTo>
                    <a:pt x="903312" y="133872"/>
                  </a:lnTo>
                  <a:lnTo>
                    <a:pt x="944810" y="133935"/>
                  </a:lnTo>
                  <a:lnTo>
                    <a:pt x="984990" y="133944"/>
                  </a:lnTo>
                  <a:lnTo>
                    <a:pt x="1029416" y="133945"/>
                  </a:lnTo>
                  <a:lnTo>
                    <a:pt x="1071563" y="12501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44">
              <a:extLst>
                <a:ext uri="{FF2B5EF4-FFF2-40B4-BE49-F238E27FC236}">
                  <a16:creationId xmlns:a16="http://schemas.microsoft.com/office/drawing/2014/main" id="{3F30A5A7-9204-42AA-A8E0-AF9BDF36BB28}"/>
                </a:ext>
              </a:extLst>
            </p:cNvPr>
            <p:cNvSpPr/>
            <p:nvPr>
              <p:custDataLst>
                <p:tags r:id="rId4"/>
              </p:custDataLst>
            </p:nvPr>
          </p:nvSpPr>
          <p:spPr>
            <a:xfrm>
              <a:off x="5256619" y="4205882"/>
              <a:ext cx="330342" cy="267892"/>
            </a:xfrm>
            <a:custGeom>
              <a:avLst/>
              <a:gdLst/>
              <a:ahLst/>
              <a:cxnLst/>
              <a:rect l="0" t="0" r="0" b="0"/>
              <a:pathLst>
                <a:path w="330342" h="267892">
                  <a:moveTo>
                    <a:pt x="8920" y="0"/>
                  </a:moveTo>
                  <a:lnTo>
                    <a:pt x="8920" y="0"/>
                  </a:lnTo>
                  <a:lnTo>
                    <a:pt x="0" y="0"/>
                  </a:lnTo>
                  <a:lnTo>
                    <a:pt x="16773" y="7068"/>
                  </a:lnTo>
                  <a:lnTo>
                    <a:pt x="20109" y="7689"/>
                  </a:lnTo>
                  <a:lnTo>
                    <a:pt x="63480" y="33679"/>
                  </a:lnTo>
                  <a:lnTo>
                    <a:pt x="103733" y="53167"/>
                  </a:lnTo>
                  <a:lnTo>
                    <a:pt x="146228" y="79435"/>
                  </a:lnTo>
                  <a:lnTo>
                    <a:pt x="187382" y="110089"/>
                  </a:lnTo>
                  <a:lnTo>
                    <a:pt x="223065" y="135849"/>
                  </a:lnTo>
                  <a:lnTo>
                    <a:pt x="243261" y="146691"/>
                  </a:lnTo>
                  <a:lnTo>
                    <a:pt x="265913" y="165268"/>
                  </a:lnTo>
                  <a:lnTo>
                    <a:pt x="307821" y="183732"/>
                  </a:lnTo>
                  <a:lnTo>
                    <a:pt x="317969" y="187392"/>
                  </a:lnTo>
                  <a:lnTo>
                    <a:pt x="330341" y="196418"/>
                  </a:lnTo>
                  <a:lnTo>
                    <a:pt x="315007" y="196451"/>
                  </a:lnTo>
                  <a:lnTo>
                    <a:pt x="299753" y="203582"/>
                  </a:lnTo>
                  <a:lnTo>
                    <a:pt x="269867" y="227733"/>
                  </a:lnTo>
                  <a:lnTo>
                    <a:pt x="261818" y="232184"/>
                  </a:lnTo>
                  <a:lnTo>
                    <a:pt x="243128" y="245919"/>
                  </a:lnTo>
                  <a:lnTo>
                    <a:pt x="239473" y="247290"/>
                  </a:lnTo>
                  <a:lnTo>
                    <a:pt x="237036" y="249195"/>
                  </a:lnTo>
                  <a:lnTo>
                    <a:pt x="232804" y="257479"/>
                  </a:lnTo>
                  <a:lnTo>
                    <a:pt x="232162"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SMARTInkShape-Group24">
            <a:extLst>
              <a:ext uri="{FF2B5EF4-FFF2-40B4-BE49-F238E27FC236}">
                <a16:creationId xmlns:a16="http://schemas.microsoft.com/office/drawing/2014/main" id="{37AA8EB0-493C-4F82-9172-96C802C2A244}"/>
              </a:ext>
            </a:extLst>
          </p:cNvPr>
          <p:cNvGrpSpPr/>
          <p:nvPr/>
        </p:nvGrpSpPr>
        <p:grpSpPr>
          <a:xfrm>
            <a:off x="3890404" y="2562831"/>
            <a:ext cx="1312624" cy="366107"/>
            <a:chOff x="3890404" y="2562831"/>
            <a:chExt cx="1312624" cy="366107"/>
          </a:xfrm>
        </p:grpSpPr>
        <p:sp>
          <p:nvSpPr>
            <p:cNvPr id="26" name="SMARTInkShape-45">
              <a:extLst>
                <a:ext uri="{FF2B5EF4-FFF2-40B4-BE49-F238E27FC236}">
                  <a16:creationId xmlns:a16="http://schemas.microsoft.com/office/drawing/2014/main" id="{FFECD6E9-35EF-499E-89C2-6F13D7343A6E}"/>
                </a:ext>
              </a:extLst>
            </p:cNvPr>
            <p:cNvSpPr/>
            <p:nvPr>
              <p:custDataLst>
                <p:tags r:id="rId1"/>
              </p:custDataLst>
            </p:nvPr>
          </p:nvSpPr>
          <p:spPr>
            <a:xfrm>
              <a:off x="3890404" y="2598539"/>
              <a:ext cx="1259050" cy="160623"/>
            </a:xfrm>
            <a:custGeom>
              <a:avLst/>
              <a:gdLst/>
              <a:ahLst/>
              <a:cxnLst/>
              <a:rect l="0" t="0" r="0" b="0"/>
              <a:pathLst>
                <a:path w="1259050" h="160623">
                  <a:moveTo>
                    <a:pt x="98190" y="17859"/>
                  </a:moveTo>
                  <a:lnTo>
                    <a:pt x="98190" y="17859"/>
                  </a:lnTo>
                  <a:lnTo>
                    <a:pt x="82813" y="10171"/>
                  </a:lnTo>
                  <a:lnTo>
                    <a:pt x="51005" y="8010"/>
                  </a:lnTo>
                  <a:lnTo>
                    <a:pt x="33155" y="1251"/>
                  </a:lnTo>
                  <a:lnTo>
                    <a:pt x="0" y="0"/>
                  </a:lnTo>
                  <a:lnTo>
                    <a:pt x="4714" y="4740"/>
                  </a:lnTo>
                  <a:lnTo>
                    <a:pt x="9682" y="7068"/>
                  </a:lnTo>
                  <a:lnTo>
                    <a:pt x="53111" y="17951"/>
                  </a:lnTo>
                  <a:lnTo>
                    <a:pt x="69510" y="23729"/>
                  </a:lnTo>
                  <a:lnTo>
                    <a:pt x="110864" y="26386"/>
                  </a:lnTo>
                  <a:lnTo>
                    <a:pt x="149615" y="33804"/>
                  </a:lnTo>
                  <a:lnTo>
                    <a:pt x="190363" y="41603"/>
                  </a:lnTo>
                  <a:lnTo>
                    <a:pt x="227806" y="44738"/>
                  </a:lnTo>
                  <a:lnTo>
                    <a:pt x="271225" y="51538"/>
                  </a:lnTo>
                  <a:lnTo>
                    <a:pt x="308794" y="53309"/>
                  </a:lnTo>
                  <a:lnTo>
                    <a:pt x="351420" y="53525"/>
                  </a:lnTo>
                  <a:lnTo>
                    <a:pt x="388146" y="53571"/>
                  </a:lnTo>
                  <a:lnTo>
                    <a:pt x="431960" y="53577"/>
                  </a:lnTo>
                  <a:lnTo>
                    <a:pt x="469259" y="56224"/>
                  </a:lnTo>
                  <a:lnTo>
                    <a:pt x="512216" y="62672"/>
                  </a:lnTo>
                  <a:lnTo>
                    <a:pt x="552110" y="70087"/>
                  </a:lnTo>
                  <a:lnTo>
                    <a:pt x="595957" y="76060"/>
                  </a:lnTo>
                  <a:lnTo>
                    <a:pt x="639200" y="84730"/>
                  </a:lnTo>
                  <a:lnTo>
                    <a:pt x="683730" y="91341"/>
                  </a:lnTo>
                  <a:lnTo>
                    <a:pt x="710607" y="96866"/>
                  </a:lnTo>
                  <a:lnTo>
                    <a:pt x="755164" y="98047"/>
                  </a:lnTo>
                  <a:lnTo>
                    <a:pt x="791525" y="102931"/>
                  </a:lnTo>
                  <a:lnTo>
                    <a:pt x="830835" y="106785"/>
                  </a:lnTo>
                  <a:lnTo>
                    <a:pt x="871795" y="109753"/>
                  </a:lnTo>
                  <a:lnTo>
                    <a:pt x="898237" y="114835"/>
                  </a:lnTo>
                  <a:lnTo>
                    <a:pt x="940980" y="115839"/>
                  </a:lnTo>
                  <a:lnTo>
                    <a:pt x="974265" y="118683"/>
                  </a:lnTo>
                  <a:lnTo>
                    <a:pt x="1012929" y="124182"/>
                  </a:lnTo>
                  <a:lnTo>
                    <a:pt x="1052257" y="124906"/>
                  </a:lnTo>
                  <a:lnTo>
                    <a:pt x="1095701" y="133574"/>
                  </a:lnTo>
                  <a:lnTo>
                    <a:pt x="1135955" y="140964"/>
                  </a:lnTo>
                  <a:lnTo>
                    <a:pt x="1179635" y="149775"/>
                  </a:lnTo>
                  <a:lnTo>
                    <a:pt x="1210190" y="152530"/>
                  </a:lnTo>
                  <a:lnTo>
                    <a:pt x="1232046" y="159883"/>
                  </a:lnTo>
                  <a:lnTo>
                    <a:pt x="1247348" y="160622"/>
                  </a:lnTo>
                  <a:lnTo>
                    <a:pt x="1248270" y="159667"/>
                  </a:lnTo>
                  <a:lnTo>
                    <a:pt x="1259049" y="14287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46">
              <a:extLst>
                <a:ext uri="{FF2B5EF4-FFF2-40B4-BE49-F238E27FC236}">
                  <a16:creationId xmlns:a16="http://schemas.microsoft.com/office/drawing/2014/main" id="{ED745314-6AF4-48E6-8F26-C01CCE11762A}"/>
                </a:ext>
              </a:extLst>
            </p:cNvPr>
            <p:cNvSpPr/>
            <p:nvPr>
              <p:custDataLst>
                <p:tags r:id="rId2"/>
              </p:custDataLst>
            </p:nvPr>
          </p:nvSpPr>
          <p:spPr>
            <a:xfrm>
              <a:off x="4881563" y="2562831"/>
              <a:ext cx="321465" cy="366107"/>
            </a:xfrm>
            <a:custGeom>
              <a:avLst/>
              <a:gdLst/>
              <a:ahLst/>
              <a:cxnLst/>
              <a:rect l="0" t="0" r="0" b="0"/>
              <a:pathLst>
                <a:path w="321465" h="366107">
                  <a:moveTo>
                    <a:pt x="187523" y="44638"/>
                  </a:moveTo>
                  <a:lnTo>
                    <a:pt x="187523" y="44638"/>
                  </a:lnTo>
                  <a:lnTo>
                    <a:pt x="144831" y="17780"/>
                  </a:lnTo>
                  <a:lnTo>
                    <a:pt x="137791" y="12857"/>
                  </a:lnTo>
                  <a:lnTo>
                    <a:pt x="131355" y="10669"/>
                  </a:lnTo>
                  <a:lnTo>
                    <a:pt x="129240" y="9094"/>
                  </a:lnTo>
                  <a:lnTo>
                    <a:pt x="125572" y="1384"/>
                  </a:lnTo>
                  <a:lnTo>
                    <a:pt x="125064" y="112"/>
                  </a:lnTo>
                  <a:lnTo>
                    <a:pt x="137448" y="0"/>
                  </a:lnTo>
                  <a:lnTo>
                    <a:pt x="143109" y="2640"/>
                  </a:lnTo>
                  <a:lnTo>
                    <a:pt x="159568" y="12419"/>
                  </a:lnTo>
                  <a:lnTo>
                    <a:pt x="171412" y="16240"/>
                  </a:lnTo>
                  <a:lnTo>
                    <a:pt x="212701" y="60662"/>
                  </a:lnTo>
                  <a:lnTo>
                    <a:pt x="227296" y="76429"/>
                  </a:lnTo>
                  <a:lnTo>
                    <a:pt x="236500" y="91744"/>
                  </a:lnTo>
                  <a:lnTo>
                    <a:pt x="269879" y="134049"/>
                  </a:lnTo>
                  <a:lnTo>
                    <a:pt x="280740" y="153286"/>
                  </a:lnTo>
                  <a:lnTo>
                    <a:pt x="288484" y="163371"/>
                  </a:lnTo>
                  <a:lnTo>
                    <a:pt x="291926" y="171161"/>
                  </a:lnTo>
                  <a:lnTo>
                    <a:pt x="298747" y="177930"/>
                  </a:lnTo>
                  <a:lnTo>
                    <a:pt x="306409" y="184246"/>
                  </a:lnTo>
                  <a:lnTo>
                    <a:pt x="321464" y="205368"/>
                  </a:lnTo>
                  <a:lnTo>
                    <a:pt x="312354" y="206363"/>
                  </a:lnTo>
                  <a:lnTo>
                    <a:pt x="273226" y="220603"/>
                  </a:lnTo>
                  <a:lnTo>
                    <a:pt x="231698" y="239924"/>
                  </a:lnTo>
                  <a:lnTo>
                    <a:pt x="194528" y="258405"/>
                  </a:lnTo>
                  <a:lnTo>
                    <a:pt x="150873" y="275489"/>
                  </a:lnTo>
                  <a:lnTo>
                    <a:pt x="108993" y="301171"/>
                  </a:lnTo>
                  <a:lnTo>
                    <a:pt x="66350" y="323306"/>
                  </a:lnTo>
                  <a:lnTo>
                    <a:pt x="49533" y="330274"/>
                  </a:lnTo>
                  <a:lnTo>
                    <a:pt x="0" y="36610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45332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par>
                                <p:cTn id="13" presetID="9"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nodeType="clickEffect">
                                  <p:stCondLst>
                                    <p:cond delay="0"/>
                                  </p:stCondLst>
                                  <p:childTnLst>
                                    <p:animEffect transition="out" filter="dissolve">
                                      <p:cBhvr>
                                        <p:cTn id="19" dur="500"/>
                                        <p:tgtEl>
                                          <p:spTgt spid="18"/>
                                        </p:tgtEl>
                                      </p:cBhvr>
                                    </p:animEffect>
                                    <p:set>
                                      <p:cBhvr>
                                        <p:cTn id="20" dur="1" fill="hold">
                                          <p:stCondLst>
                                            <p:cond delay="499"/>
                                          </p:stCondLst>
                                        </p:cTn>
                                        <p:tgtEl>
                                          <p:spTgt spid="18"/>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24"/>
                                        </p:tgtEl>
                                      </p:cBhvr>
                                    </p:animEffect>
                                    <p:set>
                                      <p:cBhvr>
                                        <p:cTn id="36" dur="1" fill="hold">
                                          <p:stCondLst>
                                            <p:cond delay="499"/>
                                          </p:stCondLst>
                                        </p:cTn>
                                        <p:tgtEl>
                                          <p:spTgt spid="24"/>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xit" presetSubtype="0" fill="hold" nodeType="clickEffect">
                                  <p:stCondLst>
                                    <p:cond delay="0"/>
                                  </p:stCondLst>
                                  <p:childTnLst>
                                    <p:animEffect transition="out" filter="dissolve">
                                      <p:cBhvr>
                                        <p:cTn id="43" dur="500"/>
                                        <p:tgtEl>
                                          <p:spTgt spid="36"/>
                                        </p:tgtEl>
                                      </p:cBhvr>
                                    </p:animEffect>
                                    <p:set>
                                      <p:cBhvr>
                                        <p:cTn id="44" dur="1" fill="hold">
                                          <p:stCondLst>
                                            <p:cond delay="499"/>
                                          </p:stCondLst>
                                        </p:cTn>
                                        <p:tgtEl>
                                          <p:spTgt spid="36"/>
                                        </p:tgtEl>
                                        <p:attrNameLst>
                                          <p:attrName>style.visibility</p:attrName>
                                        </p:attrNameLst>
                                      </p:cBhvr>
                                      <p:to>
                                        <p:strVal val="hidden"/>
                                      </p:to>
                                    </p:set>
                                  </p:childTnLst>
                                </p:cTn>
                              </p:par>
                              <p:par>
                                <p:cTn id="45" presetID="9" presetClass="entr" presetSubtype="0" fill="hold"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0CEB-6AD5-C412-553B-68E1B1F3450B}"/>
              </a:ext>
            </a:extLst>
          </p:cNvPr>
          <p:cNvSpPr>
            <a:spLocks noGrp="1"/>
          </p:cNvSpPr>
          <p:nvPr>
            <p:ph type="title"/>
          </p:nvPr>
        </p:nvSpPr>
        <p:spPr/>
        <p:txBody>
          <a:bodyPr/>
          <a:lstStyle/>
          <a:p>
            <a:r>
              <a:rPr lang="en-GB" dirty="0"/>
              <a:t>Question </a:t>
            </a:r>
            <a:r>
              <a:rPr lang="en-SE" dirty="0"/>
              <a:t>2.7-4</a:t>
            </a:r>
          </a:p>
        </p:txBody>
      </p:sp>
      <p:sp>
        <p:nvSpPr>
          <p:cNvPr id="3" name="Content Placeholder 2">
            <a:extLst>
              <a:ext uri="{FF2B5EF4-FFF2-40B4-BE49-F238E27FC236}">
                <a16:creationId xmlns:a16="http://schemas.microsoft.com/office/drawing/2014/main" id="{84E1A049-4BAF-E09E-1A0B-2A1C5B751CDD}"/>
              </a:ext>
            </a:extLst>
          </p:cNvPr>
          <p:cNvSpPr>
            <a:spLocks noGrp="1"/>
          </p:cNvSpPr>
          <p:nvPr>
            <p:ph sz="half" idx="1"/>
          </p:nvPr>
        </p:nvSpPr>
        <p:spPr>
          <a:xfrm>
            <a:off x="838200" y="1825625"/>
            <a:ext cx="10515600" cy="4351338"/>
          </a:xfrm>
        </p:spPr>
        <p:txBody>
          <a:bodyPr/>
          <a:lstStyle/>
          <a:p>
            <a:r>
              <a:rPr lang="en-GB" b="1" i="0" dirty="0">
                <a:solidFill>
                  <a:srgbClr val="2D3B45"/>
                </a:solidFill>
                <a:effectLst/>
                <a:latin typeface="Lato Extended"/>
              </a:rPr>
              <a:t>2.7-4 How many sockets?</a:t>
            </a:r>
            <a:r>
              <a:rPr lang="en-GB" b="0" i="0" dirty="0">
                <a:solidFill>
                  <a:srgbClr val="2D3B45"/>
                </a:solidFill>
                <a:effectLst/>
                <a:latin typeface="Lato Extended"/>
              </a:rPr>
              <a:t> Suppose a Web server has </a:t>
            </a:r>
            <a:r>
              <a:rPr lang="en-GB" b="0" i="1" dirty="0">
                <a:solidFill>
                  <a:srgbClr val="2D3B45"/>
                </a:solidFill>
                <a:effectLst/>
                <a:latin typeface="Lato Extended"/>
              </a:rPr>
              <a:t>five</a:t>
            </a:r>
            <a:r>
              <a:rPr lang="en-GB" b="0" i="0" dirty="0">
                <a:solidFill>
                  <a:srgbClr val="2D3B45"/>
                </a:solidFill>
                <a:effectLst/>
                <a:latin typeface="Lato Extended"/>
              </a:rPr>
              <a:t> ongoing connections that use TCP receiver port 80, and assume there are no other TCP connections (open or being opened or closed) at that server.  How many TCP sockets are in use at this server?</a:t>
            </a:r>
          </a:p>
          <a:p>
            <a:r>
              <a:rPr lang="en-GB" dirty="0">
                <a:solidFill>
                  <a:srgbClr val="2D3B45"/>
                </a:solidFill>
                <a:latin typeface="Lato Extended"/>
              </a:rPr>
              <a:t>ANS: 6. </a:t>
            </a:r>
          </a:p>
          <a:p>
            <a:r>
              <a:rPr lang="en-GB" dirty="0">
                <a:solidFill>
                  <a:srgbClr val="2D3B45"/>
                </a:solidFill>
                <a:latin typeface="Lato Extended"/>
              </a:rPr>
              <a:t>1 </a:t>
            </a:r>
            <a:r>
              <a:rPr lang="en-GB" dirty="0" err="1">
                <a:solidFill>
                  <a:srgbClr val="2D3B45"/>
                </a:solidFill>
                <a:latin typeface="Lato Extended"/>
              </a:rPr>
              <a:t>serverSocket</a:t>
            </a:r>
            <a:r>
              <a:rPr lang="en-GB" dirty="0">
                <a:solidFill>
                  <a:srgbClr val="2D3B45"/>
                </a:solidFill>
                <a:latin typeface="Lato Extended"/>
              </a:rPr>
              <a:t> and 5 </a:t>
            </a:r>
            <a:r>
              <a:rPr lang="en-GB" dirty="0" err="1">
                <a:solidFill>
                  <a:srgbClr val="2D3B45"/>
                </a:solidFill>
                <a:latin typeface="Lato Extended"/>
              </a:rPr>
              <a:t>connectionSockets</a:t>
            </a:r>
            <a:endParaRPr lang="en-SE" dirty="0"/>
          </a:p>
        </p:txBody>
      </p:sp>
      <p:sp>
        <p:nvSpPr>
          <p:cNvPr id="5" name="Slide Number Placeholder 4">
            <a:extLst>
              <a:ext uri="{FF2B5EF4-FFF2-40B4-BE49-F238E27FC236}">
                <a16:creationId xmlns:a16="http://schemas.microsoft.com/office/drawing/2014/main" id="{83DEAB6C-97F0-D4DC-F151-70574204CA7F}"/>
              </a:ext>
            </a:extLst>
          </p:cNvPr>
          <p:cNvSpPr>
            <a:spLocks noGrp="1"/>
          </p:cNvSpPr>
          <p:nvPr>
            <p:ph type="sldNum" sz="quarter" idx="4"/>
          </p:nvPr>
        </p:nvSpPr>
        <p:spPr/>
        <p:txBody>
          <a:bodyPr/>
          <a:lstStyle/>
          <a:p>
            <a:r>
              <a:rPr lang="en-US"/>
              <a:t>Introduction: 1-</a:t>
            </a:r>
            <a:fld id="{C4204591-24BD-A542-B9D5-F8D8A88D2FEE}" type="slidenum">
              <a:rPr lang="en-US" smtClean="0"/>
              <a:pPr/>
              <a:t>25</a:t>
            </a:fld>
            <a:endParaRPr lang="en-US" dirty="0"/>
          </a:p>
        </p:txBody>
      </p:sp>
    </p:spTree>
    <p:extLst>
      <p:ext uri="{BB962C8B-B14F-4D97-AF65-F5344CB8AC3E}">
        <p14:creationId xmlns:p14="http://schemas.microsoft.com/office/powerpoint/2010/main" val="153222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2CDB-AF9A-F2FC-8BEB-E4D932C4D659}"/>
              </a:ext>
            </a:extLst>
          </p:cNvPr>
          <p:cNvSpPr>
            <a:spLocks noGrp="1"/>
          </p:cNvSpPr>
          <p:nvPr>
            <p:ph type="title"/>
          </p:nvPr>
        </p:nvSpPr>
        <p:spPr/>
        <p:txBody>
          <a:bodyPr/>
          <a:lstStyle/>
          <a:p>
            <a:r>
              <a:rPr lang="en-GB" dirty="0"/>
              <a:t>Question 3.2-01</a:t>
            </a:r>
            <a:endParaRPr lang="en-SE" dirty="0"/>
          </a:p>
        </p:txBody>
      </p:sp>
      <p:sp>
        <p:nvSpPr>
          <p:cNvPr id="3" name="Content Placeholder 2">
            <a:extLst>
              <a:ext uri="{FF2B5EF4-FFF2-40B4-BE49-F238E27FC236}">
                <a16:creationId xmlns:a16="http://schemas.microsoft.com/office/drawing/2014/main" id="{B8A520AB-0DA5-87F2-1121-33FFE2CFD947}"/>
              </a:ext>
            </a:extLst>
          </p:cNvPr>
          <p:cNvSpPr>
            <a:spLocks noGrp="1"/>
          </p:cNvSpPr>
          <p:nvPr>
            <p:ph sz="half" idx="1"/>
          </p:nvPr>
        </p:nvSpPr>
        <p:spPr>
          <a:xfrm>
            <a:off x="323385" y="1825625"/>
            <a:ext cx="5010615" cy="4351338"/>
          </a:xfrm>
        </p:spPr>
        <p:txBody>
          <a:bodyPr>
            <a:normAutofit fontScale="92500" lnSpcReduction="10000"/>
          </a:bodyPr>
          <a:lstStyle/>
          <a:p>
            <a:r>
              <a:rPr lang="en-GB" b="1" i="0" dirty="0">
                <a:solidFill>
                  <a:srgbClr val="2D3B45"/>
                </a:solidFill>
                <a:effectLst/>
                <a:latin typeface="Lato Extended"/>
              </a:rPr>
              <a:t>3.2-01. UDP multiplexing and demultiplexing.</a:t>
            </a:r>
            <a:r>
              <a:rPr lang="en-GB" b="0" i="0" dirty="0">
                <a:solidFill>
                  <a:srgbClr val="2D3B45"/>
                </a:solidFill>
                <a:effectLst/>
                <a:latin typeface="Lato Extended"/>
              </a:rPr>
              <a:t> Consider the figure below, with 6 sockets shown across the network, and the corresponding Python code at each host. There are four UDP segments in flight. Match the source and destination port numbers for each segment with a value below.</a:t>
            </a:r>
            <a:endParaRPr lang="en-SE" dirty="0"/>
          </a:p>
        </p:txBody>
      </p:sp>
      <p:sp>
        <p:nvSpPr>
          <p:cNvPr id="4" name="Content Placeholder 3">
            <a:extLst>
              <a:ext uri="{FF2B5EF4-FFF2-40B4-BE49-F238E27FC236}">
                <a16:creationId xmlns:a16="http://schemas.microsoft.com/office/drawing/2014/main" id="{4DDD232C-EFCD-CE7D-43E6-2E4D5A5E2FDD}"/>
              </a:ext>
            </a:extLst>
          </p:cNvPr>
          <p:cNvSpPr>
            <a:spLocks noGrp="1"/>
          </p:cNvSpPr>
          <p:nvPr>
            <p:ph sz="half" idx="2"/>
          </p:nvPr>
        </p:nvSpPr>
        <p:spPr/>
        <p:txBody>
          <a:bodyPr>
            <a:normAutofit fontScale="92500" lnSpcReduction="10000"/>
          </a:bodyPr>
          <a:lstStyle/>
          <a:p>
            <a:endParaRPr lang="en-SE" dirty="0"/>
          </a:p>
        </p:txBody>
      </p:sp>
      <p:sp>
        <p:nvSpPr>
          <p:cNvPr id="5" name="Slide Number Placeholder 4">
            <a:extLst>
              <a:ext uri="{FF2B5EF4-FFF2-40B4-BE49-F238E27FC236}">
                <a16:creationId xmlns:a16="http://schemas.microsoft.com/office/drawing/2014/main" id="{768830EB-A986-6544-D4A0-9F9416A47894}"/>
              </a:ext>
            </a:extLst>
          </p:cNvPr>
          <p:cNvSpPr>
            <a:spLocks noGrp="1"/>
          </p:cNvSpPr>
          <p:nvPr>
            <p:ph type="sldNum" sz="quarter" idx="4"/>
          </p:nvPr>
        </p:nvSpPr>
        <p:spPr/>
        <p:txBody>
          <a:bodyPr/>
          <a:lstStyle/>
          <a:p>
            <a:r>
              <a:rPr lang="en-US"/>
              <a:t>Introduction: 1-</a:t>
            </a:r>
            <a:fld id="{C4204591-24BD-A542-B9D5-F8D8A88D2FEE}" type="slidenum">
              <a:rPr lang="en-US" smtClean="0"/>
              <a:pPr/>
              <a:t>26</a:t>
            </a:fld>
            <a:endParaRPr lang="en-US" dirty="0"/>
          </a:p>
        </p:txBody>
      </p:sp>
      <p:pic>
        <p:nvPicPr>
          <p:cNvPr id="3074" name="Picture 2">
            <a:extLst>
              <a:ext uri="{FF2B5EF4-FFF2-40B4-BE49-F238E27FC236}">
                <a16:creationId xmlns:a16="http://schemas.microsoft.com/office/drawing/2014/main" id="{5A05FC7C-FBD5-1796-1E78-E2E89C932B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31904" y="49786"/>
            <a:ext cx="6554213" cy="369897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1611951D-1038-5871-21C1-26CED500CFD4}"/>
              </a:ext>
            </a:extLst>
          </p:cNvPr>
          <p:cNvPicPr>
            <a:picLocks noChangeAspect="1"/>
          </p:cNvPicPr>
          <p:nvPr/>
        </p:nvPicPr>
        <p:blipFill>
          <a:blip r:embed="rId12"/>
          <a:stretch>
            <a:fillRect/>
          </a:stretch>
        </p:blipFill>
        <p:spPr>
          <a:xfrm>
            <a:off x="7396721" y="3429000"/>
            <a:ext cx="3329609" cy="3429000"/>
          </a:xfrm>
          <a:prstGeom prst="rect">
            <a:avLst/>
          </a:prstGeom>
        </p:spPr>
      </p:pic>
      <p:sp>
        <p:nvSpPr>
          <p:cNvPr id="6" name="SMARTInkShape-47">
            <a:extLst>
              <a:ext uri="{FF2B5EF4-FFF2-40B4-BE49-F238E27FC236}">
                <a16:creationId xmlns:a16="http://schemas.microsoft.com/office/drawing/2014/main" id="{B728BC1A-9629-4D51-B028-0C057F81145D}"/>
              </a:ext>
            </a:extLst>
          </p:cNvPr>
          <p:cNvSpPr/>
          <p:nvPr>
            <p:custDataLst>
              <p:tags r:id="rId1"/>
            </p:custDataLst>
          </p:nvPr>
        </p:nvSpPr>
        <p:spPr>
          <a:xfrm>
            <a:off x="6837199" y="3170039"/>
            <a:ext cx="205349" cy="221124"/>
          </a:xfrm>
          <a:custGeom>
            <a:avLst/>
            <a:gdLst/>
            <a:ahLst/>
            <a:cxnLst/>
            <a:rect l="0" t="0" r="0" b="0"/>
            <a:pathLst>
              <a:path w="205349" h="221124">
                <a:moveTo>
                  <a:pt x="17824" y="98226"/>
                </a:moveTo>
                <a:lnTo>
                  <a:pt x="17824" y="98226"/>
                </a:lnTo>
                <a:lnTo>
                  <a:pt x="1315" y="81717"/>
                </a:lnTo>
                <a:lnTo>
                  <a:pt x="0" y="71840"/>
                </a:lnTo>
                <a:lnTo>
                  <a:pt x="7657" y="71473"/>
                </a:lnTo>
                <a:lnTo>
                  <a:pt x="18010" y="76188"/>
                </a:lnTo>
                <a:lnTo>
                  <a:pt x="25513" y="86447"/>
                </a:lnTo>
                <a:lnTo>
                  <a:pt x="47150" y="124765"/>
                </a:lnTo>
                <a:lnTo>
                  <a:pt x="57933" y="140155"/>
                </a:lnTo>
                <a:lnTo>
                  <a:pt x="61128" y="150999"/>
                </a:lnTo>
                <a:lnTo>
                  <a:pt x="66948" y="173033"/>
                </a:lnTo>
                <a:lnTo>
                  <a:pt x="72068" y="181083"/>
                </a:lnTo>
                <a:lnTo>
                  <a:pt x="74823" y="183230"/>
                </a:lnTo>
                <a:lnTo>
                  <a:pt x="77884" y="188261"/>
                </a:lnTo>
                <a:lnTo>
                  <a:pt x="84589" y="204315"/>
                </a:lnTo>
                <a:lnTo>
                  <a:pt x="96541" y="221123"/>
                </a:lnTo>
                <a:lnTo>
                  <a:pt x="97090" y="220837"/>
                </a:lnTo>
                <a:lnTo>
                  <a:pt x="97703" y="217874"/>
                </a:lnTo>
                <a:lnTo>
                  <a:pt x="98857" y="216687"/>
                </a:lnTo>
                <a:lnTo>
                  <a:pt x="102787" y="215368"/>
                </a:lnTo>
                <a:lnTo>
                  <a:pt x="107841" y="206844"/>
                </a:lnTo>
                <a:lnTo>
                  <a:pt x="125043" y="164500"/>
                </a:lnTo>
                <a:lnTo>
                  <a:pt x="136899" y="125760"/>
                </a:lnTo>
                <a:lnTo>
                  <a:pt x="148796" y="84299"/>
                </a:lnTo>
                <a:lnTo>
                  <a:pt x="157724" y="63563"/>
                </a:lnTo>
                <a:lnTo>
                  <a:pt x="176795" y="38591"/>
                </a:lnTo>
                <a:lnTo>
                  <a:pt x="188542" y="17698"/>
                </a:lnTo>
                <a:lnTo>
                  <a:pt x="20534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48">
            <a:extLst>
              <a:ext uri="{FF2B5EF4-FFF2-40B4-BE49-F238E27FC236}">
                <a16:creationId xmlns:a16="http://schemas.microsoft.com/office/drawing/2014/main" id="{5A4AC43A-1740-44A0-971C-71F2AD8D6FBF}"/>
              </a:ext>
            </a:extLst>
          </p:cNvPr>
          <p:cNvSpPr/>
          <p:nvPr>
            <p:custDataLst>
              <p:tags r:id="rId2"/>
            </p:custDataLst>
          </p:nvPr>
        </p:nvSpPr>
        <p:spPr>
          <a:xfrm>
            <a:off x="6623204" y="1018096"/>
            <a:ext cx="508484" cy="383590"/>
          </a:xfrm>
          <a:custGeom>
            <a:avLst/>
            <a:gdLst/>
            <a:ahLst/>
            <a:cxnLst/>
            <a:rect l="0" t="0" r="0" b="0"/>
            <a:pathLst>
              <a:path w="508484" h="383590">
                <a:moveTo>
                  <a:pt x="115734" y="321357"/>
                </a:moveTo>
                <a:lnTo>
                  <a:pt x="115734" y="321357"/>
                </a:lnTo>
                <a:lnTo>
                  <a:pt x="108045" y="321357"/>
                </a:lnTo>
                <a:lnTo>
                  <a:pt x="107632" y="320365"/>
                </a:lnTo>
                <a:lnTo>
                  <a:pt x="106912" y="313669"/>
                </a:lnTo>
                <a:lnTo>
                  <a:pt x="104206" y="312979"/>
                </a:lnTo>
                <a:lnTo>
                  <a:pt x="97983" y="312437"/>
                </a:lnTo>
                <a:lnTo>
                  <a:pt x="106438" y="312428"/>
                </a:lnTo>
                <a:lnTo>
                  <a:pt x="122611" y="327249"/>
                </a:lnTo>
                <a:lnTo>
                  <a:pt x="128050" y="328937"/>
                </a:lnTo>
                <a:lnTo>
                  <a:pt x="133775" y="334978"/>
                </a:lnTo>
                <a:lnTo>
                  <a:pt x="139627" y="342294"/>
                </a:lnTo>
                <a:lnTo>
                  <a:pt x="172746" y="357517"/>
                </a:lnTo>
                <a:lnTo>
                  <a:pt x="191826" y="366136"/>
                </a:lnTo>
                <a:lnTo>
                  <a:pt x="196227" y="369069"/>
                </a:lnTo>
                <a:lnTo>
                  <a:pt x="239752" y="379161"/>
                </a:lnTo>
                <a:lnTo>
                  <a:pt x="282518" y="383589"/>
                </a:lnTo>
                <a:lnTo>
                  <a:pt x="313381" y="381165"/>
                </a:lnTo>
                <a:lnTo>
                  <a:pt x="350855" y="374763"/>
                </a:lnTo>
                <a:lnTo>
                  <a:pt x="388201" y="362614"/>
                </a:lnTo>
                <a:lnTo>
                  <a:pt x="417270" y="351041"/>
                </a:lnTo>
                <a:lnTo>
                  <a:pt x="460389" y="319619"/>
                </a:lnTo>
                <a:lnTo>
                  <a:pt x="502636" y="282671"/>
                </a:lnTo>
                <a:lnTo>
                  <a:pt x="505971" y="276713"/>
                </a:lnTo>
                <a:lnTo>
                  <a:pt x="508113" y="264803"/>
                </a:lnTo>
                <a:lnTo>
                  <a:pt x="508483" y="251132"/>
                </a:lnTo>
                <a:lnTo>
                  <a:pt x="507543" y="247752"/>
                </a:lnTo>
                <a:lnTo>
                  <a:pt x="505924" y="245498"/>
                </a:lnTo>
                <a:lnTo>
                  <a:pt x="503853" y="243995"/>
                </a:lnTo>
                <a:lnTo>
                  <a:pt x="501551" y="237034"/>
                </a:lnTo>
                <a:lnTo>
                  <a:pt x="500074" y="225877"/>
                </a:lnTo>
                <a:lnTo>
                  <a:pt x="483903" y="183449"/>
                </a:lnTo>
                <a:lnTo>
                  <a:pt x="466069" y="144289"/>
                </a:lnTo>
                <a:lnTo>
                  <a:pt x="456424" y="119069"/>
                </a:lnTo>
                <a:lnTo>
                  <a:pt x="426521" y="76430"/>
                </a:lnTo>
                <a:lnTo>
                  <a:pt x="421541" y="68633"/>
                </a:lnTo>
                <a:lnTo>
                  <a:pt x="413159" y="62260"/>
                </a:lnTo>
                <a:lnTo>
                  <a:pt x="404391" y="50670"/>
                </a:lnTo>
                <a:lnTo>
                  <a:pt x="395509" y="44370"/>
                </a:lnTo>
                <a:lnTo>
                  <a:pt x="389568" y="35864"/>
                </a:lnTo>
                <a:lnTo>
                  <a:pt x="385602" y="32801"/>
                </a:lnTo>
                <a:lnTo>
                  <a:pt x="354740" y="19968"/>
                </a:lnTo>
                <a:lnTo>
                  <a:pt x="349485" y="19228"/>
                </a:lnTo>
                <a:lnTo>
                  <a:pt x="345981" y="17742"/>
                </a:lnTo>
                <a:lnTo>
                  <a:pt x="343646" y="15760"/>
                </a:lnTo>
                <a:lnTo>
                  <a:pt x="342089" y="13446"/>
                </a:lnTo>
                <a:lnTo>
                  <a:pt x="335068" y="10875"/>
                </a:lnTo>
                <a:lnTo>
                  <a:pt x="309982" y="6353"/>
                </a:lnTo>
                <a:lnTo>
                  <a:pt x="298308" y="2761"/>
                </a:lnTo>
                <a:lnTo>
                  <a:pt x="254692" y="0"/>
                </a:lnTo>
                <a:lnTo>
                  <a:pt x="222162" y="887"/>
                </a:lnTo>
                <a:lnTo>
                  <a:pt x="200771" y="6957"/>
                </a:lnTo>
                <a:lnTo>
                  <a:pt x="156370" y="15722"/>
                </a:lnTo>
                <a:lnTo>
                  <a:pt x="141334" y="19793"/>
                </a:lnTo>
                <a:lnTo>
                  <a:pt x="126957" y="27284"/>
                </a:lnTo>
                <a:lnTo>
                  <a:pt x="117745" y="32900"/>
                </a:lnTo>
                <a:lnTo>
                  <a:pt x="88585" y="47549"/>
                </a:lnTo>
                <a:lnTo>
                  <a:pt x="44909" y="82590"/>
                </a:lnTo>
                <a:lnTo>
                  <a:pt x="31358" y="95058"/>
                </a:lnTo>
                <a:lnTo>
                  <a:pt x="3667" y="136721"/>
                </a:lnTo>
                <a:lnTo>
                  <a:pt x="1434" y="144377"/>
                </a:lnTo>
                <a:lnTo>
                  <a:pt x="0" y="182916"/>
                </a:lnTo>
                <a:lnTo>
                  <a:pt x="744" y="205041"/>
                </a:lnTo>
                <a:lnTo>
                  <a:pt x="15902" y="237744"/>
                </a:lnTo>
                <a:lnTo>
                  <a:pt x="30456" y="252622"/>
                </a:lnTo>
                <a:lnTo>
                  <a:pt x="53226" y="2677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49">
            <a:extLst>
              <a:ext uri="{FF2B5EF4-FFF2-40B4-BE49-F238E27FC236}">
                <a16:creationId xmlns:a16="http://schemas.microsoft.com/office/drawing/2014/main" id="{112E291F-4A28-4050-9DF6-1F92D25DE15A}"/>
              </a:ext>
            </a:extLst>
          </p:cNvPr>
          <p:cNvSpPr/>
          <p:nvPr>
            <p:custDataLst>
              <p:tags r:id="rId3"/>
            </p:custDataLst>
          </p:nvPr>
        </p:nvSpPr>
        <p:spPr>
          <a:xfrm>
            <a:off x="7551567" y="80411"/>
            <a:ext cx="423685" cy="321417"/>
          </a:xfrm>
          <a:custGeom>
            <a:avLst/>
            <a:gdLst/>
            <a:ahLst/>
            <a:cxnLst/>
            <a:rect l="0" t="0" r="0" b="0"/>
            <a:pathLst>
              <a:path w="423685" h="321417">
                <a:moveTo>
                  <a:pt x="80339" y="62464"/>
                </a:moveTo>
                <a:lnTo>
                  <a:pt x="80339" y="62464"/>
                </a:lnTo>
                <a:lnTo>
                  <a:pt x="75599" y="62464"/>
                </a:lnTo>
                <a:lnTo>
                  <a:pt x="74202" y="61472"/>
                </a:lnTo>
                <a:lnTo>
                  <a:pt x="73271" y="59818"/>
                </a:lnTo>
                <a:lnTo>
                  <a:pt x="72651" y="57724"/>
                </a:lnTo>
                <a:lnTo>
                  <a:pt x="70252" y="56327"/>
                </a:lnTo>
                <a:lnTo>
                  <a:pt x="52056" y="53698"/>
                </a:lnTo>
                <a:lnTo>
                  <a:pt x="49578" y="53643"/>
                </a:lnTo>
                <a:lnTo>
                  <a:pt x="47925" y="52615"/>
                </a:lnTo>
                <a:lnTo>
                  <a:pt x="46824" y="50937"/>
                </a:lnTo>
                <a:lnTo>
                  <a:pt x="45056" y="45855"/>
                </a:lnTo>
                <a:lnTo>
                  <a:pt x="42168" y="45161"/>
                </a:lnTo>
                <a:lnTo>
                  <a:pt x="32230" y="44714"/>
                </a:lnTo>
                <a:lnTo>
                  <a:pt x="26546" y="47299"/>
                </a:lnTo>
                <a:lnTo>
                  <a:pt x="13600" y="57910"/>
                </a:lnTo>
                <a:lnTo>
                  <a:pt x="1625" y="77441"/>
                </a:lnTo>
                <a:lnTo>
                  <a:pt x="0" y="119010"/>
                </a:lnTo>
                <a:lnTo>
                  <a:pt x="973" y="132025"/>
                </a:lnTo>
                <a:lnTo>
                  <a:pt x="12401" y="170549"/>
                </a:lnTo>
                <a:lnTo>
                  <a:pt x="24643" y="213994"/>
                </a:lnTo>
                <a:lnTo>
                  <a:pt x="45451" y="257909"/>
                </a:lnTo>
                <a:lnTo>
                  <a:pt x="71023" y="289634"/>
                </a:lnTo>
                <a:lnTo>
                  <a:pt x="111858" y="312597"/>
                </a:lnTo>
                <a:lnTo>
                  <a:pt x="134300" y="319681"/>
                </a:lnTo>
                <a:lnTo>
                  <a:pt x="177954" y="321323"/>
                </a:lnTo>
                <a:lnTo>
                  <a:pt x="220213" y="321416"/>
                </a:lnTo>
                <a:lnTo>
                  <a:pt x="264652" y="315287"/>
                </a:lnTo>
                <a:lnTo>
                  <a:pt x="282015" y="311338"/>
                </a:lnTo>
                <a:lnTo>
                  <a:pt x="316189" y="295877"/>
                </a:lnTo>
                <a:lnTo>
                  <a:pt x="341382" y="286074"/>
                </a:lnTo>
                <a:lnTo>
                  <a:pt x="372556" y="260811"/>
                </a:lnTo>
                <a:lnTo>
                  <a:pt x="394722" y="238147"/>
                </a:lnTo>
                <a:lnTo>
                  <a:pt x="416854" y="194156"/>
                </a:lnTo>
                <a:lnTo>
                  <a:pt x="422716" y="186147"/>
                </a:lnTo>
                <a:lnTo>
                  <a:pt x="423684" y="181630"/>
                </a:lnTo>
                <a:lnTo>
                  <a:pt x="415142" y="139714"/>
                </a:lnTo>
                <a:lnTo>
                  <a:pt x="407302" y="124599"/>
                </a:lnTo>
                <a:lnTo>
                  <a:pt x="367657" y="81972"/>
                </a:lnTo>
                <a:lnTo>
                  <a:pt x="328483" y="55153"/>
                </a:lnTo>
                <a:lnTo>
                  <a:pt x="287263" y="28361"/>
                </a:lnTo>
                <a:lnTo>
                  <a:pt x="249449" y="14001"/>
                </a:lnTo>
                <a:lnTo>
                  <a:pt x="210058" y="3759"/>
                </a:lnTo>
                <a:lnTo>
                  <a:pt x="171486" y="290"/>
                </a:lnTo>
                <a:lnTo>
                  <a:pt x="134908" y="0"/>
                </a:lnTo>
                <a:lnTo>
                  <a:pt x="126751" y="2622"/>
                </a:lnTo>
                <a:lnTo>
                  <a:pt x="119817" y="6102"/>
                </a:lnTo>
                <a:lnTo>
                  <a:pt x="103229" y="8641"/>
                </a:lnTo>
                <a:lnTo>
                  <a:pt x="104732" y="8777"/>
                </a:lnTo>
                <a:lnTo>
                  <a:pt x="105532" y="9806"/>
                </a:lnTo>
                <a:lnTo>
                  <a:pt x="107128" y="1781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50">
            <a:extLst>
              <a:ext uri="{FF2B5EF4-FFF2-40B4-BE49-F238E27FC236}">
                <a16:creationId xmlns:a16="http://schemas.microsoft.com/office/drawing/2014/main" id="{DF0BFBE6-0B63-4D92-B030-C419CB08269B}"/>
              </a:ext>
            </a:extLst>
          </p:cNvPr>
          <p:cNvSpPr/>
          <p:nvPr>
            <p:custDataLst>
              <p:tags r:id="rId4"/>
            </p:custDataLst>
          </p:nvPr>
        </p:nvSpPr>
        <p:spPr>
          <a:xfrm>
            <a:off x="7149704" y="4984007"/>
            <a:ext cx="276820" cy="43408"/>
          </a:xfrm>
          <a:custGeom>
            <a:avLst/>
            <a:gdLst/>
            <a:ahLst/>
            <a:cxnLst/>
            <a:rect l="0" t="0" r="0" b="0"/>
            <a:pathLst>
              <a:path w="276820" h="43408">
                <a:moveTo>
                  <a:pt x="107155" y="34477"/>
                </a:moveTo>
                <a:lnTo>
                  <a:pt x="107155" y="34477"/>
                </a:lnTo>
                <a:lnTo>
                  <a:pt x="97674" y="34477"/>
                </a:lnTo>
                <a:lnTo>
                  <a:pt x="94881" y="33485"/>
                </a:lnTo>
                <a:lnTo>
                  <a:pt x="93020" y="31831"/>
                </a:lnTo>
                <a:lnTo>
                  <a:pt x="91779" y="29737"/>
                </a:lnTo>
                <a:lnTo>
                  <a:pt x="82462" y="27410"/>
                </a:lnTo>
                <a:lnTo>
                  <a:pt x="70383" y="25382"/>
                </a:lnTo>
                <a:lnTo>
                  <a:pt x="44935" y="14572"/>
                </a:lnTo>
                <a:lnTo>
                  <a:pt x="38822" y="10747"/>
                </a:lnTo>
                <a:lnTo>
                  <a:pt x="28811" y="8595"/>
                </a:lnTo>
                <a:lnTo>
                  <a:pt x="0" y="7688"/>
                </a:lnTo>
                <a:lnTo>
                  <a:pt x="41924" y="7688"/>
                </a:lnTo>
                <a:lnTo>
                  <a:pt x="86319" y="7688"/>
                </a:lnTo>
                <a:lnTo>
                  <a:pt x="130140" y="7688"/>
                </a:lnTo>
                <a:lnTo>
                  <a:pt x="145741" y="7688"/>
                </a:lnTo>
                <a:lnTo>
                  <a:pt x="151755" y="5042"/>
                </a:lnTo>
                <a:lnTo>
                  <a:pt x="157734" y="1551"/>
                </a:lnTo>
                <a:lnTo>
                  <a:pt x="163700" y="0"/>
                </a:lnTo>
                <a:lnTo>
                  <a:pt x="166680" y="578"/>
                </a:lnTo>
                <a:lnTo>
                  <a:pt x="178592" y="5990"/>
                </a:lnTo>
                <a:lnTo>
                  <a:pt x="221661" y="7659"/>
                </a:lnTo>
                <a:lnTo>
                  <a:pt x="233797" y="7679"/>
                </a:lnTo>
                <a:lnTo>
                  <a:pt x="243146" y="12975"/>
                </a:lnTo>
                <a:lnTo>
                  <a:pt x="276819" y="434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51">
            <a:extLst>
              <a:ext uri="{FF2B5EF4-FFF2-40B4-BE49-F238E27FC236}">
                <a16:creationId xmlns:a16="http://schemas.microsoft.com/office/drawing/2014/main" id="{2DD808C0-2C50-4591-8850-C2F02F20C90A}"/>
              </a:ext>
            </a:extLst>
          </p:cNvPr>
          <p:cNvSpPr/>
          <p:nvPr>
            <p:custDataLst>
              <p:tags r:id="rId5"/>
            </p:custDataLst>
          </p:nvPr>
        </p:nvSpPr>
        <p:spPr>
          <a:xfrm>
            <a:off x="9364265" y="3152179"/>
            <a:ext cx="17860" cy="44650"/>
          </a:xfrm>
          <a:custGeom>
            <a:avLst/>
            <a:gdLst/>
            <a:ahLst/>
            <a:cxnLst/>
            <a:rect l="0" t="0" r="0" b="0"/>
            <a:pathLst>
              <a:path w="17860" h="44650">
                <a:moveTo>
                  <a:pt x="17859" y="44649"/>
                </a:moveTo>
                <a:lnTo>
                  <a:pt x="17859" y="44649"/>
                </a:lnTo>
                <a:lnTo>
                  <a:pt x="17859" y="36961"/>
                </a:lnTo>
                <a:lnTo>
                  <a:pt x="5587" y="28836"/>
                </a:lnTo>
                <a:lnTo>
                  <a:pt x="2483" y="23399"/>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52">
            <a:extLst>
              <a:ext uri="{FF2B5EF4-FFF2-40B4-BE49-F238E27FC236}">
                <a16:creationId xmlns:a16="http://schemas.microsoft.com/office/drawing/2014/main" id="{C1BC48CF-B9FA-4C7F-8EE2-4BE2BC25F34A}"/>
              </a:ext>
            </a:extLst>
          </p:cNvPr>
          <p:cNvSpPr/>
          <p:nvPr>
            <p:custDataLst>
              <p:tags r:id="rId6"/>
            </p:custDataLst>
          </p:nvPr>
        </p:nvSpPr>
        <p:spPr>
          <a:xfrm>
            <a:off x="10784173" y="750105"/>
            <a:ext cx="560748" cy="544130"/>
          </a:xfrm>
          <a:custGeom>
            <a:avLst/>
            <a:gdLst/>
            <a:ahLst/>
            <a:cxnLst/>
            <a:rect l="0" t="0" r="0" b="0"/>
            <a:pathLst>
              <a:path w="560748" h="544130">
                <a:moveTo>
                  <a:pt x="214225" y="160723"/>
                </a:moveTo>
                <a:lnTo>
                  <a:pt x="214225" y="160723"/>
                </a:lnTo>
                <a:lnTo>
                  <a:pt x="209484" y="155983"/>
                </a:lnTo>
                <a:lnTo>
                  <a:pt x="204512" y="153655"/>
                </a:lnTo>
                <a:lnTo>
                  <a:pt x="201798" y="153035"/>
                </a:lnTo>
                <a:lnTo>
                  <a:pt x="187368" y="144889"/>
                </a:lnTo>
                <a:lnTo>
                  <a:pt x="152929" y="142899"/>
                </a:lnTo>
                <a:lnTo>
                  <a:pt x="109961" y="151960"/>
                </a:lnTo>
                <a:lnTo>
                  <a:pt x="84380" y="161344"/>
                </a:lnTo>
                <a:lnTo>
                  <a:pt x="51994" y="189284"/>
                </a:lnTo>
                <a:lnTo>
                  <a:pt x="31771" y="218399"/>
                </a:lnTo>
                <a:lnTo>
                  <a:pt x="11315" y="261927"/>
                </a:lnTo>
                <a:lnTo>
                  <a:pt x="4980" y="279125"/>
                </a:lnTo>
                <a:lnTo>
                  <a:pt x="914" y="319857"/>
                </a:lnTo>
                <a:lnTo>
                  <a:pt x="0" y="363405"/>
                </a:lnTo>
                <a:lnTo>
                  <a:pt x="945" y="380781"/>
                </a:lnTo>
                <a:lnTo>
                  <a:pt x="13586" y="422579"/>
                </a:lnTo>
                <a:lnTo>
                  <a:pt x="33095" y="451448"/>
                </a:lnTo>
                <a:lnTo>
                  <a:pt x="71549" y="491239"/>
                </a:lnTo>
                <a:lnTo>
                  <a:pt x="84336" y="502087"/>
                </a:lnTo>
                <a:lnTo>
                  <a:pt x="107280" y="512781"/>
                </a:lnTo>
                <a:lnTo>
                  <a:pt x="130665" y="519543"/>
                </a:lnTo>
                <a:lnTo>
                  <a:pt x="141368" y="524589"/>
                </a:lnTo>
                <a:lnTo>
                  <a:pt x="182312" y="534101"/>
                </a:lnTo>
                <a:lnTo>
                  <a:pt x="221782" y="540364"/>
                </a:lnTo>
                <a:lnTo>
                  <a:pt x="263202" y="544129"/>
                </a:lnTo>
                <a:lnTo>
                  <a:pt x="305707" y="543632"/>
                </a:lnTo>
                <a:lnTo>
                  <a:pt x="346010" y="534606"/>
                </a:lnTo>
                <a:lnTo>
                  <a:pt x="387595" y="515761"/>
                </a:lnTo>
                <a:lnTo>
                  <a:pt x="428312" y="481770"/>
                </a:lnTo>
                <a:lnTo>
                  <a:pt x="469358" y="449435"/>
                </a:lnTo>
                <a:lnTo>
                  <a:pt x="499316" y="417647"/>
                </a:lnTo>
                <a:lnTo>
                  <a:pt x="530872" y="378116"/>
                </a:lnTo>
                <a:lnTo>
                  <a:pt x="542400" y="336896"/>
                </a:lnTo>
                <a:lnTo>
                  <a:pt x="553702" y="296248"/>
                </a:lnTo>
                <a:lnTo>
                  <a:pt x="560747" y="264002"/>
                </a:lnTo>
                <a:lnTo>
                  <a:pt x="559066" y="253588"/>
                </a:lnTo>
                <a:lnTo>
                  <a:pt x="548142" y="216204"/>
                </a:lnTo>
                <a:lnTo>
                  <a:pt x="544673" y="195903"/>
                </a:lnTo>
                <a:lnTo>
                  <a:pt x="523348" y="153702"/>
                </a:lnTo>
                <a:lnTo>
                  <a:pt x="506261" y="124435"/>
                </a:lnTo>
                <a:lnTo>
                  <a:pt x="462752" y="79965"/>
                </a:lnTo>
                <a:lnTo>
                  <a:pt x="418442" y="45572"/>
                </a:lnTo>
                <a:lnTo>
                  <a:pt x="377415" y="23741"/>
                </a:lnTo>
                <a:lnTo>
                  <a:pt x="340894" y="9358"/>
                </a:lnTo>
                <a:lnTo>
                  <a:pt x="299203" y="942"/>
                </a:lnTo>
                <a:lnTo>
                  <a:pt x="258796" y="45"/>
                </a:lnTo>
                <a:lnTo>
                  <a:pt x="244527" y="0"/>
                </a:lnTo>
                <a:lnTo>
                  <a:pt x="214225" y="178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53">
            <a:extLst>
              <a:ext uri="{FF2B5EF4-FFF2-40B4-BE49-F238E27FC236}">
                <a16:creationId xmlns:a16="http://schemas.microsoft.com/office/drawing/2014/main" id="{5F1AE253-83E3-45BE-AEB1-322ABFBB6770}"/>
              </a:ext>
            </a:extLst>
          </p:cNvPr>
          <p:cNvSpPr/>
          <p:nvPr>
            <p:custDataLst>
              <p:tags r:id="rId7"/>
            </p:custDataLst>
          </p:nvPr>
        </p:nvSpPr>
        <p:spPr>
          <a:xfrm>
            <a:off x="7841442" y="407347"/>
            <a:ext cx="449369" cy="259182"/>
          </a:xfrm>
          <a:custGeom>
            <a:avLst/>
            <a:gdLst/>
            <a:ahLst/>
            <a:cxnLst/>
            <a:rect l="0" t="0" r="0" b="0"/>
            <a:pathLst>
              <a:path w="449369" h="259182">
                <a:moveTo>
                  <a:pt x="344105" y="48067"/>
                </a:moveTo>
                <a:lnTo>
                  <a:pt x="344105" y="48067"/>
                </a:lnTo>
                <a:lnTo>
                  <a:pt x="310136" y="48067"/>
                </a:lnTo>
                <a:lnTo>
                  <a:pt x="271447" y="32233"/>
                </a:lnTo>
                <a:lnTo>
                  <a:pt x="261211" y="30116"/>
                </a:lnTo>
                <a:lnTo>
                  <a:pt x="247886" y="24337"/>
                </a:lnTo>
                <a:lnTo>
                  <a:pt x="206030" y="21457"/>
                </a:lnTo>
                <a:lnTo>
                  <a:pt x="192449" y="22350"/>
                </a:lnTo>
                <a:lnTo>
                  <a:pt x="170353" y="28362"/>
                </a:lnTo>
                <a:lnTo>
                  <a:pt x="137914" y="34583"/>
                </a:lnTo>
                <a:lnTo>
                  <a:pt x="98144" y="52629"/>
                </a:lnTo>
                <a:lnTo>
                  <a:pt x="80066" y="61987"/>
                </a:lnTo>
                <a:lnTo>
                  <a:pt x="37191" y="76848"/>
                </a:lnTo>
                <a:lnTo>
                  <a:pt x="20770" y="87156"/>
                </a:lnTo>
                <a:lnTo>
                  <a:pt x="588" y="105873"/>
                </a:lnTo>
                <a:lnTo>
                  <a:pt x="0" y="109425"/>
                </a:lnTo>
                <a:lnTo>
                  <a:pt x="9273" y="141798"/>
                </a:lnTo>
                <a:lnTo>
                  <a:pt x="22835" y="170237"/>
                </a:lnTo>
                <a:lnTo>
                  <a:pt x="51172" y="201440"/>
                </a:lnTo>
                <a:lnTo>
                  <a:pt x="95567" y="226606"/>
                </a:lnTo>
                <a:lnTo>
                  <a:pt x="138294" y="247673"/>
                </a:lnTo>
                <a:lnTo>
                  <a:pt x="181227" y="259181"/>
                </a:lnTo>
                <a:lnTo>
                  <a:pt x="212170" y="258786"/>
                </a:lnTo>
                <a:lnTo>
                  <a:pt x="255279" y="251272"/>
                </a:lnTo>
                <a:lnTo>
                  <a:pt x="297288" y="235689"/>
                </a:lnTo>
                <a:lnTo>
                  <a:pt x="307633" y="228785"/>
                </a:lnTo>
                <a:lnTo>
                  <a:pt x="351769" y="205566"/>
                </a:lnTo>
                <a:lnTo>
                  <a:pt x="391999" y="169661"/>
                </a:lnTo>
                <a:lnTo>
                  <a:pt x="417048" y="127984"/>
                </a:lnTo>
                <a:lnTo>
                  <a:pt x="438377" y="84719"/>
                </a:lnTo>
                <a:lnTo>
                  <a:pt x="449368" y="56299"/>
                </a:lnTo>
                <a:lnTo>
                  <a:pt x="447774" y="46434"/>
                </a:lnTo>
                <a:lnTo>
                  <a:pt x="435918" y="19079"/>
                </a:lnTo>
                <a:lnTo>
                  <a:pt x="430221" y="11040"/>
                </a:lnTo>
                <a:lnTo>
                  <a:pt x="407213" y="936"/>
                </a:lnTo>
                <a:lnTo>
                  <a:pt x="389021" y="0"/>
                </a:lnTo>
                <a:lnTo>
                  <a:pt x="350277" y="3961"/>
                </a:lnTo>
                <a:lnTo>
                  <a:pt x="312763" y="15788"/>
                </a:lnTo>
                <a:lnTo>
                  <a:pt x="305371" y="21484"/>
                </a:lnTo>
                <a:lnTo>
                  <a:pt x="281597" y="4806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54">
            <a:extLst>
              <a:ext uri="{FF2B5EF4-FFF2-40B4-BE49-F238E27FC236}">
                <a16:creationId xmlns:a16="http://schemas.microsoft.com/office/drawing/2014/main" id="{38DD2A81-791F-4F2B-88DE-CF44F1A20926}"/>
              </a:ext>
            </a:extLst>
          </p:cNvPr>
          <p:cNvSpPr/>
          <p:nvPr>
            <p:custDataLst>
              <p:tags r:id="rId8"/>
            </p:custDataLst>
          </p:nvPr>
        </p:nvSpPr>
        <p:spPr>
          <a:xfrm>
            <a:off x="10610452" y="352682"/>
            <a:ext cx="555791" cy="468795"/>
          </a:xfrm>
          <a:custGeom>
            <a:avLst/>
            <a:gdLst/>
            <a:ahLst/>
            <a:cxnLst/>
            <a:rect l="0" t="0" r="0" b="0"/>
            <a:pathLst>
              <a:path w="555791" h="468795">
                <a:moveTo>
                  <a:pt x="173634" y="67013"/>
                </a:moveTo>
                <a:lnTo>
                  <a:pt x="173634" y="67013"/>
                </a:lnTo>
                <a:lnTo>
                  <a:pt x="168892" y="67013"/>
                </a:lnTo>
                <a:lnTo>
                  <a:pt x="149694" y="59325"/>
                </a:lnTo>
                <a:lnTo>
                  <a:pt x="140278" y="52192"/>
                </a:lnTo>
                <a:lnTo>
                  <a:pt x="130668" y="49554"/>
                </a:lnTo>
                <a:lnTo>
                  <a:pt x="116704" y="49189"/>
                </a:lnTo>
                <a:lnTo>
                  <a:pt x="110959" y="46524"/>
                </a:lnTo>
                <a:lnTo>
                  <a:pt x="108038" y="44424"/>
                </a:lnTo>
                <a:lnTo>
                  <a:pt x="105099" y="44016"/>
                </a:lnTo>
                <a:lnTo>
                  <a:pt x="87305" y="49564"/>
                </a:lnTo>
                <a:lnTo>
                  <a:pt x="46010" y="79832"/>
                </a:lnTo>
                <a:lnTo>
                  <a:pt x="24827" y="118990"/>
                </a:lnTo>
                <a:lnTo>
                  <a:pt x="9925" y="160092"/>
                </a:lnTo>
                <a:lnTo>
                  <a:pt x="0" y="204058"/>
                </a:lnTo>
                <a:lnTo>
                  <a:pt x="3251" y="241471"/>
                </a:lnTo>
                <a:lnTo>
                  <a:pt x="9963" y="278488"/>
                </a:lnTo>
                <a:lnTo>
                  <a:pt x="14626" y="315358"/>
                </a:lnTo>
                <a:lnTo>
                  <a:pt x="28241" y="356534"/>
                </a:lnTo>
                <a:lnTo>
                  <a:pt x="37390" y="387243"/>
                </a:lnTo>
                <a:lnTo>
                  <a:pt x="51685" y="413111"/>
                </a:lnTo>
                <a:lnTo>
                  <a:pt x="60234" y="421918"/>
                </a:lnTo>
                <a:lnTo>
                  <a:pt x="103313" y="454061"/>
                </a:lnTo>
                <a:lnTo>
                  <a:pt x="123473" y="464027"/>
                </a:lnTo>
                <a:lnTo>
                  <a:pt x="161742" y="467897"/>
                </a:lnTo>
                <a:lnTo>
                  <a:pt x="196900" y="468567"/>
                </a:lnTo>
                <a:lnTo>
                  <a:pt x="240186" y="468794"/>
                </a:lnTo>
                <a:lnTo>
                  <a:pt x="278834" y="462701"/>
                </a:lnTo>
                <a:lnTo>
                  <a:pt x="317624" y="455545"/>
                </a:lnTo>
                <a:lnTo>
                  <a:pt x="357592" y="438624"/>
                </a:lnTo>
                <a:lnTo>
                  <a:pt x="394592" y="422052"/>
                </a:lnTo>
                <a:lnTo>
                  <a:pt x="426626" y="405705"/>
                </a:lnTo>
                <a:lnTo>
                  <a:pt x="467790" y="377635"/>
                </a:lnTo>
                <a:lnTo>
                  <a:pt x="511054" y="336597"/>
                </a:lnTo>
                <a:lnTo>
                  <a:pt x="523027" y="322758"/>
                </a:lnTo>
                <a:lnTo>
                  <a:pt x="545283" y="278251"/>
                </a:lnTo>
                <a:lnTo>
                  <a:pt x="555790" y="245753"/>
                </a:lnTo>
                <a:lnTo>
                  <a:pt x="554156" y="235419"/>
                </a:lnTo>
                <a:lnTo>
                  <a:pt x="543265" y="194472"/>
                </a:lnTo>
                <a:lnTo>
                  <a:pt x="535472" y="160000"/>
                </a:lnTo>
                <a:lnTo>
                  <a:pt x="503425" y="115942"/>
                </a:lnTo>
                <a:lnTo>
                  <a:pt x="480503" y="90091"/>
                </a:lnTo>
                <a:lnTo>
                  <a:pt x="437961" y="58146"/>
                </a:lnTo>
                <a:lnTo>
                  <a:pt x="399957" y="37664"/>
                </a:lnTo>
                <a:lnTo>
                  <a:pt x="377835" y="27339"/>
                </a:lnTo>
                <a:lnTo>
                  <a:pt x="349937" y="18056"/>
                </a:lnTo>
                <a:lnTo>
                  <a:pt x="307819" y="0"/>
                </a:lnTo>
                <a:lnTo>
                  <a:pt x="301787" y="1502"/>
                </a:lnTo>
                <a:lnTo>
                  <a:pt x="271861" y="2236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55">
            <a:extLst>
              <a:ext uri="{FF2B5EF4-FFF2-40B4-BE49-F238E27FC236}">
                <a16:creationId xmlns:a16="http://schemas.microsoft.com/office/drawing/2014/main" id="{A0391571-824D-4BEE-9916-804C101F29CE}"/>
              </a:ext>
            </a:extLst>
          </p:cNvPr>
          <p:cNvSpPr/>
          <p:nvPr>
            <p:custDataLst>
              <p:tags r:id="rId9"/>
            </p:custDataLst>
          </p:nvPr>
        </p:nvSpPr>
        <p:spPr>
          <a:xfrm>
            <a:off x="8561957" y="689404"/>
            <a:ext cx="487596" cy="355215"/>
          </a:xfrm>
          <a:custGeom>
            <a:avLst/>
            <a:gdLst/>
            <a:ahLst/>
            <a:cxnLst/>
            <a:rect l="0" t="0" r="0" b="0"/>
            <a:pathLst>
              <a:path w="487596" h="355215">
                <a:moveTo>
                  <a:pt x="52215" y="69619"/>
                </a:moveTo>
                <a:lnTo>
                  <a:pt x="52215" y="69619"/>
                </a:lnTo>
                <a:lnTo>
                  <a:pt x="39786" y="69619"/>
                </a:lnTo>
                <a:lnTo>
                  <a:pt x="34124" y="72265"/>
                </a:lnTo>
                <a:lnTo>
                  <a:pt x="28299" y="75756"/>
                </a:lnTo>
                <a:lnTo>
                  <a:pt x="18246" y="78181"/>
                </a:lnTo>
                <a:lnTo>
                  <a:pt x="12274" y="87921"/>
                </a:lnTo>
                <a:lnTo>
                  <a:pt x="682" y="128305"/>
                </a:lnTo>
                <a:lnTo>
                  <a:pt x="0" y="132555"/>
                </a:lnTo>
                <a:lnTo>
                  <a:pt x="5043" y="167894"/>
                </a:lnTo>
                <a:lnTo>
                  <a:pt x="9714" y="205154"/>
                </a:lnTo>
                <a:lnTo>
                  <a:pt x="25613" y="246491"/>
                </a:lnTo>
                <a:lnTo>
                  <a:pt x="37057" y="265562"/>
                </a:lnTo>
                <a:lnTo>
                  <a:pt x="50368" y="286426"/>
                </a:lnTo>
                <a:lnTo>
                  <a:pt x="53961" y="294525"/>
                </a:lnTo>
                <a:lnTo>
                  <a:pt x="65889" y="306168"/>
                </a:lnTo>
                <a:lnTo>
                  <a:pt x="78135" y="314651"/>
                </a:lnTo>
                <a:lnTo>
                  <a:pt x="88007" y="325004"/>
                </a:lnTo>
                <a:lnTo>
                  <a:pt x="127236" y="343410"/>
                </a:lnTo>
                <a:lnTo>
                  <a:pt x="152494" y="351385"/>
                </a:lnTo>
                <a:lnTo>
                  <a:pt x="193437" y="354582"/>
                </a:lnTo>
                <a:lnTo>
                  <a:pt x="235223" y="355214"/>
                </a:lnTo>
                <a:lnTo>
                  <a:pt x="274078" y="348281"/>
                </a:lnTo>
                <a:lnTo>
                  <a:pt x="287742" y="345274"/>
                </a:lnTo>
                <a:lnTo>
                  <a:pt x="331129" y="323178"/>
                </a:lnTo>
                <a:lnTo>
                  <a:pt x="373790" y="298679"/>
                </a:lnTo>
                <a:lnTo>
                  <a:pt x="416279" y="272091"/>
                </a:lnTo>
                <a:lnTo>
                  <a:pt x="424999" y="262013"/>
                </a:lnTo>
                <a:lnTo>
                  <a:pt x="430555" y="259307"/>
                </a:lnTo>
                <a:lnTo>
                  <a:pt x="455813" y="229527"/>
                </a:lnTo>
                <a:lnTo>
                  <a:pt x="468694" y="200645"/>
                </a:lnTo>
                <a:lnTo>
                  <a:pt x="480793" y="163043"/>
                </a:lnTo>
                <a:lnTo>
                  <a:pt x="485780" y="145868"/>
                </a:lnTo>
                <a:lnTo>
                  <a:pt x="487595" y="109299"/>
                </a:lnTo>
                <a:lnTo>
                  <a:pt x="479822" y="66176"/>
                </a:lnTo>
                <a:lnTo>
                  <a:pt x="477185" y="58394"/>
                </a:lnTo>
                <a:lnTo>
                  <a:pt x="466318" y="44456"/>
                </a:lnTo>
                <a:lnTo>
                  <a:pt x="444567" y="24079"/>
                </a:lnTo>
                <a:lnTo>
                  <a:pt x="404185" y="10500"/>
                </a:lnTo>
                <a:lnTo>
                  <a:pt x="361053" y="0"/>
                </a:lnTo>
                <a:lnTo>
                  <a:pt x="317021" y="4678"/>
                </a:lnTo>
                <a:lnTo>
                  <a:pt x="274247" y="6898"/>
                </a:lnTo>
                <a:lnTo>
                  <a:pt x="248668" y="1604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5691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74A5-1851-FA1A-B1FD-912A44B85C8F}"/>
              </a:ext>
            </a:extLst>
          </p:cNvPr>
          <p:cNvSpPr>
            <a:spLocks noGrp="1"/>
          </p:cNvSpPr>
          <p:nvPr>
            <p:ph type="title"/>
          </p:nvPr>
        </p:nvSpPr>
        <p:spPr/>
        <p:txBody>
          <a:bodyPr/>
          <a:lstStyle/>
          <a:p>
            <a:r>
              <a:rPr lang="en-GB" dirty="0"/>
              <a:t>Question 3.2-04</a:t>
            </a:r>
            <a:endParaRPr lang="en-SE" dirty="0"/>
          </a:p>
        </p:txBody>
      </p:sp>
      <p:sp>
        <p:nvSpPr>
          <p:cNvPr id="3" name="Content Placeholder 2">
            <a:extLst>
              <a:ext uri="{FF2B5EF4-FFF2-40B4-BE49-F238E27FC236}">
                <a16:creationId xmlns:a16="http://schemas.microsoft.com/office/drawing/2014/main" id="{F453C91B-BE4C-02A2-00B5-00D638216E50}"/>
              </a:ext>
            </a:extLst>
          </p:cNvPr>
          <p:cNvSpPr>
            <a:spLocks noGrp="1"/>
          </p:cNvSpPr>
          <p:nvPr>
            <p:ph sz="half" idx="1"/>
          </p:nvPr>
        </p:nvSpPr>
        <p:spPr>
          <a:xfrm>
            <a:off x="838199" y="1825625"/>
            <a:ext cx="10602951" cy="4351338"/>
          </a:xfrm>
        </p:spPr>
        <p:txBody>
          <a:bodyPr/>
          <a:lstStyle/>
          <a:p>
            <a:r>
              <a:rPr lang="en-GB" b="1" i="0" dirty="0">
                <a:solidFill>
                  <a:srgbClr val="2D3B45"/>
                </a:solidFill>
                <a:effectLst/>
                <a:latin typeface="Lato Extended"/>
              </a:rPr>
              <a:t>3.2-04. TCP demultiplexing.</a:t>
            </a:r>
            <a:r>
              <a:rPr lang="en-GB" b="0" i="0" dirty="0">
                <a:solidFill>
                  <a:srgbClr val="2D3B45"/>
                </a:solidFill>
                <a:effectLst/>
                <a:latin typeface="Lato Extended"/>
              </a:rPr>
              <a:t> Which of the following datagram and segment header fields are used, when demultiplexing data up to a TCP socket?</a:t>
            </a:r>
          </a:p>
          <a:p>
            <a:r>
              <a:rPr lang="en-GB" dirty="0">
                <a:solidFill>
                  <a:srgbClr val="2D3B45"/>
                </a:solidFill>
                <a:latin typeface="Lato Extended"/>
              </a:rPr>
              <a:t>ANS: Source and destination IP addresses, and source and destination port numbers.</a:t>
            </a:r>
            <a:endParaRPr lang="en-SE" dirty="0"/>
          </a:p>
        </p:txBody>
      </p:sp>
      <p:sp>
        <p:nvSpPr>
          <p:cNvPr id="5" name="Slide Number Placeholder 4">
            <a:extLst>
              <a:ext uri="{FF2B5EF4-FFF2-40B4-BE49-F238E27FC236}">
                <a16:creationId xmlns:a16="http://schemas.microsoft.com/office/drawing/2014/main" id="{121A03F3-25FF-DAA4-C7B0-0637F201C4B8}"/>
              </a:ext>
            </a:extLst>
          </p:cNvPr>
          <p:cNvSpPr>
            <a:spLocks noGrp="1"/>
          </p:cNvSpPr>
          <p:nvPr>
            <p:ph type="sldNum" sz="quarter" idx="4"/>
          </p:nvPr>
        </p:nvSpPr>
        <p:spPr/>
        <p:txBody>
          <a:bodyPr/>
          <a:lstStyle/>
          <a:p>
            <a:r>
              <a:rPr lang="en-US"/>
              <a:t>Introduction: 1-</a:t>
            </a:r>
            <a:fld id="{C4204591-24BD-A542-B9D5-F8D8A88D2FEE}" type="slidenum">
              <a:rPr lang="en-US" smtClean="0"/>
              <a:pPr/>
              <a:t>27</a:t>
            </a:fld>
            <a:endParaRPr lang="en-US" dirty="0"/>
          </a:p>
        </p:txBody>
      </p:sp>
    </p:spTree>
    <p:extLst>
      <p:ext uri="{BB962C8B-B14F-4D97-AF65-F5344CB8AC3E}">
        <p14:creationId xmlns:p14="http://schemas.microsoft.com/office/powerpoint/2010/main" val="201875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FD11-43C4-E4B5-B4C4-A2CF4E230A89}"/>
              </a:ext>
            </a:extLst>
          </p:cNvPr>
          <p:cNvSpPr>
            <a:spLocks noGrp="1"/>
          </p:cNvSpPr>
          <p:nvPr>
            <p:ph type="title"/>
          </p:nvPr>
        </p:nvSpPr>
        <p:spPr/>
        <p:txBody>
          <a:bodyPr/>
          <a:lstStyle/>
          <a:p>
            <a:r>
              <a:rPr lang="en-GB" dirty="0"/>
              <a:t>Question 3.2-05</a:t>
            </a:r>
            <a:endParaRPr lang="en-SE" dirty="0"/>
          </a:p>
        </p:txBody>
      </p:sp>
      <p:sp>
        <p:nvSpPr>
          <p:cNvPr id="3" name="Content Placeholder 2">
            <a:extLst>
              <a:ext uri="{FF2B5EF4-FFF2-40B4-BE49-F238E27FC236}">
                <a16:creationId xmlns:a16="http://schemas.microsoft.com/office/drawing/2014/main" id="{879B5E09-9E16-CAB4-3971-1CE96C36725E}"/>
              </a:ext>
            </a:extLst>
          </p:cNvPr>
          <p:cNvSpPr>
            <a:spLocks noGrp="1"/>
          </p:cNvSpPr>
          <p:nvPr>
            <p:ph sz="half" idx="1"/>
          </p:nvPr>
        </p:nvSpPr>
        <p:spPr>
          <a:xfrm>
            <a:off x="245327" y="1825625"/>
            <a:ext cx="5475249" cy="4351338"/>
          </a:xfrm>
        </p:spPr>
        <p:txBody>
          <a:bodyPr>
            <a:normAutofit fontScale="77500" lnSpcReduction="20000"/>
          </a:bodyPr>
          <a:lstStyle/>
          <a:p>
            <a:r>
              <a:rPr lang="en-GB" b="1" i="0" dirty="0">
                <a:solidFill>
                  <a:srgbClr val="2D3B45"/>
                </a:solidFill>
                <a:effectLst/>
                <a:latin typeface="Lato Extended"/>
              </a:rPr>
              <a:t>3.2-05a. TCP multiplexing/demultiplexing and connection management.</a:t>
            </a:r>
            <a:r>
              <a:rPr lang="en-GB" b="0" i="0" dirty="0">
                <a:solidFill>
                  <a:srgbClr val="2D3B45"/>
                </a:solidFill>
                <a:effectLst/>
                <a:latin typeface="Lato Extended"/>
              </a:rPr>
              <a:t> Consider the scenario in the figure below, with two client hosts – client A (with one TCP socket) and client B (with two TCP sockets) exchanging packets with server B (with three TCP sockets).  The Python code that created the three sockets on the server and the TCP code that created the one socket at the left client is shown in the diagram, with lines indicating the line of executed Python code that </a:t>
            </a:r>
            <a:r>
              <a:rPr lang="en-GB" b="0" i="1" dirty="0">
                <a:solidFill>
                  <a:srgbClr val="E03E2D"/>
                </a:solidFill>
                <a:effectLst/>
                <a:latin typeface="Lato Extended"/>
              </a:rPr>
              <a:t>created</a:t>
            </a:r>
            <a:r>
              <a:rPr lang="en-GB" b="0" i="0" dirty="0">
                <a:solidFill>
                  <a:srgbClr val="E03E2D"/>
                </a:solidFill>
                <a:effectLst/>
                <a:latin typeface="Lato Extended"/>
              </a:rPr>
              <a:t> </a:t>
            </a:r>
            <a:r>
              <a:rPr lang="en-GB" b="0" i="0" dirty="0">
                <a:solidFill>
                  <a:srgbClr val="2D3B45"/>
                </a:solidFill>
                <a:effectLst/>
                <a:latin typeface="Lato Extended"/>
              </a:rPr>
              <a:t>each of the sockets. </a:t>
            </a:r>
            <a:r>
              <a:rPr lang="en-GB" dirty="0"/>
              <a:t>Which of the packets a, b, c, d have destination port 80?</a:t>
            </a:r>
            <a:endParaRPr lang="en-GB" b="0" i="0" dirty="0">
              <a:solidFill>
                <a:srgbClr val="2D3B45"/>
              </a:solidFill>
              <a:effectLst/>
              <a:latin typeface="Lato Extended"/>
            </a:endParaRPr>
          </a:p>
          <a:p>
            <a:r>
              <a:rPr lang="en-GB" dirty="0">
                <a:solidFill>
                  <a:srgbClr val="2D3B45"/>
                </a:solidFill>
                <a:latin typeface="Lato Extended"/>
              </a:rPr>
              <a:t>ANS: Packets b, c and d</a:t>
            </a:r>
            <a:endParaRPr lang="en-SE" dirty="0"/>
          </a:p>
        </p:txBody>
      </p:sp>
      <p:sp>
        <p:nvSpPr>
          <p:cNvPr id="4" name="Content Placeholder 3">
            <a:extLst>
              <a:ext uri="{FF2B5EF4-FFF2-40B4-BE49-F238E27FC236}">
                <a16:creationId xmlns:a16="http://schemas.microsoft.com/office/drawing/2014/main" id="{DDBAE9D3-1ACB-1A11-AD71-1C253EB510A4}"/>
              </a:ext>
            </a:extLst>
          </p:cNvPr>
          <p:cNvSpPr>
            <a:spLocks noGrp="1"/>
          </p:cNvSpPr>
          <p:nvPr>
            <p:ph sz="half" idx="2"/>
          </p:nvPr>
        </p:nvSpPr>
        <p:spPr/>
        <p:txBody>
          <a:bodyPr>
            <a:normAutofit fontScale="77500" lnSpcReduction="20000"/>
          </a:bodyPr>
          <a:lstStyle/>
          <a:p>
            <a:endParaRPr lang="en-SE" dirty="0"/>
          </a:p>
        </p:txBody>
      </p:sp>
      <p:sp>
        <p:nvSpPr>
          <p:cNvPr id="5" name="Slide Number Placeholder 4">
            <a:extLst>
              <a:ext uri="{FF2B5EF4-FFF2-40B4-BE49-F238E27FC236}">
                <a16:creationId xmlns:a16="http://schemas.microsoft.com/office/drawing/2014/main" id="{53CEC8CD-3DEB-E92C-2296-C0A36649154A}"/>
              </a:ext>
            </a:extLst>
          </p:cNvPr>
          <p:cNvSpPr>
            <a:spLocks noGrp="1"/>
          </p:cNvSpPr>
          <p:nvPr>
            <p:ph type="sldNum" sz="quarter" idx="4"/>
          </p:nvPr>
        </p:nvSpPr>
        <p:spPr/>
        <p:txBody>
          <a:bodyPr/>
          <a:lstStyle/>
          <a:p>
            <a:r>
              <a:rPr lang="en-US"/>
              <a:t>Introduction: 1-</a:t>
            </a:r>
            <a:fld id="{C4204591-24BD-A542-B9D5-F8D8A88D2FEE}" type="slidenum">
              <a:rPr lang="en-US" smtClean="0"/>
              <a:pPr/>
              <a:t>28</a:t>
            </a:fld>
            <a:endParaRPr lang="en-US" dirty="0"/>
          </a:p>
        </p:txBody>
      </p:sp>
      <p:pic>
        <p:nvPicPr>
          <p:cNvPr id="4098" name="Picture 2">
            <a:extLst>
              <a:ext uri="{FF2B5EF4-FFF2-40B4-BE49-F238E27FC236}">
                <a16:creationId xmlns:a16="http://schemas.microsoft.com/office/drawing/2014/main" id="{6578279C-3FB3-AFB3-2AF5-B30FB4D71E7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86762" y="1126274"/>
            <a:ext cx="6507364" cy="4089698"/>
          </a:xfrm>
          <a:prstGeom prst="rect">
            <a:avLst/>
          </a:prstGeom>
          <a:noFill/>
          <a:extLst>
            <a:ext uri="{909E8E84-426E-40DD-AFC4-6F175D3DCCD1}">
              <a14:hiddenFill xmlns:a14="http://schemas.microsoft.com/office/drawing/2010/main">
                <a:solidFill>
                  <a:srgbClr val="FFFFFF"/>
                </a:solidFill>
              </a14:hiddenFill>
            </a:ext>
          </a:extLst>
        </p:spPr>
      </p:pic>
      <p:sp>
        <p:nvSpPr>
          <p:cNvPr id="6" name="SMARTInkShape-56">
            <a:extLst>
              <a:ext uri="{FF2B5EF4-FFF2-40B4-BE49-F238E27FC236}">
                <a16:creationId xmlns:a16="http://schemas.microsoft.com/office/drawing/2014/main" id="{6891F3A3-4DBD-475A-97D6-8715A32A3C19}"/>
              </a:ext>
            </a:extLst>
          </p:cNvPr>
          <p:cNvSpPr/>
          <p:nvPr>
            <p:custDataLst>
              <p:tags r:id="rId1"/>
            </p:custDataLst>
          </p:nvPr>
        </p:nvSpPr>
        <p:spPr>
          <a:xfrm>
            <a:off x="6650009" y="1223367"/>
            <a:ext cx="490765" cy="327342"/>
          </a:xfrm>
          <a:custGeom>
            <a:avLst/>
            <a:gdLst/>
            <a:ahLst/>
            <a:cxnLst/>
            <a:rect l="0" t="0" r="0" b="0"/>
            <a:pathLst>
              <a:path w="490765" h="327342">
                <a:moveTo>
                  <a:pt x="8561" y="196453"/>
                </a:moveTo>
                <a:lnTo>
                  <a:pt x="8561" y="196453"/>
                </a:lnTo>
                <a:lnTo>
                  <a:pt x="8561" y="191713"/>
                </a:lnTo>
                <a:lnTo>
                  <a:pt x="7569" y="190316"/>
                </a:lnTo>
                <a:lnTo>
                  <a:pt x="5916" y="189385"/>
                </a:lnTo>
                <a:lnTo>
                  <a:pt x="0" y="187633"/>
                </a:lnTo>
                <a:lnTo>
                  <a:pt x="20632" y="187526"/>
                </a:lnTo>
                <a:lnTo>
                  <a:pt x="63199" y="199953"/>
                </a:lnTo>
                <a:lnTo>
                  <a:pt x="83809" y="211439"/>
                </a:lnTo>
                <a:lnTo>
                  <a:pt x="105293" y="230973"/>
                </a:lnTo>
                <a:lnTo>
                  <a:pt x="131972" y="272759"/>
                </a:lnTo>
                <a:lnTo>
                  <a:pt x="156231" y="302025"/>
                </a:lnTo>
                <a:lnTo>
                  <a:pt x="160513" y="309851"/>
                </a:lnTo>
                <a:lnTo>
                  <a:pt x="169030" y="319943"/>
                </a:lnTo>
                <a:lnTo>
                  <a:pt x="182076" y="325752"/>
                </a:lnTo>
                <a:lnTo>
                  <a:pt x="195811" y="327341"/>
                </a:lnTo>
                <a:lnTo>
                  <a:pt x="205224" y="324740"/>
                </a:lnTo>
                <a:lnTo>
                  <a:pt x="232617" y="300728"/>
                </a:lnTo>
                <a:lnTo>
                  <a:pt x="260811" y="264676"/>
                </a:lnTo>
                <a:lnTo>
                  <a:pt x="286038" y="231219"/>
                </a:lnTo>
                <a:lnTo>
                  <a:pt x="321230" y="189099"/>
                </a:lnTo>
                <a:lnTo>
                  <a:pt x="349715" y="152116"/>
                </a:lnTo>
                <a:lnTo>
                  <a:pt x="374451" y="116147"/>
                </a:lnTo>
                <a:lnTo>
                  <a:pt x="398445" y="80379"/>
                </a:lnTo>
                <a:lnTo>
                  <a:pt x="421303" y="47628"/>
                </a:lnTo>
                <a:lnTo>
                  <a:pt x="460086" y="14661"/>
                </a:lnTo>
                <a:lnTo>
                  <a:pt x="490764"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57">
            <a:extLst>
              <a:ext uri="{FF2B5EF4-FFF2-40B4-BE49-F238E27FC236}">
                <a16:creationId xmlns:a16="http://schemas.microsoft.com/office/drawing/2014/main" id="{B3CC4D67-96A2-4A59-B7B0-4F1475AF224A}"/>
              </a:ext>
            </a:extLst>
          </p:cNvPr>
          <p:cNvSpPr/>
          <p:nvPr>
            <p:custDataLst>
              <p:tags r:id="rId2"/>
            </p:custDataLst>
          </p:nvPr>
        </p:nvSpPr>
        <p:spPr>
          <a:xfrm>
            <a:off x="10373321" y="1453122"/>
            <a:ext cx="517922" cy="261379"/>
          </a:xfrm>
          <a:custGeom>
            <a:avLst/>
            <a:gdLst/>
            <a:ahLst/>
            <a:cxnLst/>
            <a:rect l="0" t="0" r="0" b="0"/>
            <a:pathLst>
              <a:path w="517922" h="261379">
                <a:moveTo>
                  <a:pt x="8929" y="252448"/>
                </a:moveTo>
                <a:lnTo>
                  <a:pt x="8929" y="252448"/>
                </a:lnTo>
                <a:lnTo>
                  <a:pt x="0" y="252448"/>
                </a:lnTo>
                <a:lnTo>
                  <a:pt x="7689" y="260137"/>
                </a:lnTo>
                <a:lnTo>
                  <a:pt x="17459" y="261346"/>
                </a:lnTo>
                <a:lnTo>
                  <a:pt x="57540" y="261378"/>
                </a:lnTo>
                <a:lnTo>
                  <a:pt x="62947" y="258732"/>
                </a:lnTo>
                <a:lnTo>
                  <a:pt x="65775" y="256638"/>
                </a:lnTo>
                <a:lnTo>
                  <a:pt x="104753" y="242898"/>
                </a:lnTo>
                <a:lnTo>
                  <a:pt x="123326" y="231490"/>
                </a:lnTo>
                <a:lnTo>
                  <a:pt x="139968" y="224827"/>
                </a:lnTo>
                <a:lnTo>
                  <a:pt x="158688" y="211751"/>
                </a:lnTo>
                <a:lnTo>
                  <a:pt x="162346" y="210434"/>
                </a:lnTo>
                <a:lnTo>
                  <a:pt x="206713" y="178316"/>
                </a:lnTo>
                <a:lnTo>
                  <a:pt x="241150" y="155249"/>
                </a:lnTo>
                <a:lnTo>
                  <a:pt x="258644" y="147691"/>
                </a:lnTo>
                <a:lnTo>
                  <a:pt x="268126" y="139168"/>
                </a:lnTo>
                <a:lnTo>
                  <a:pt x="309645" y="114071"/>
                </a:lnTo>
                <a:lnTo>
                  <a:pt x="353435" y="91560"/>
                </a:lnTo>
                <a:lnTo>
                  <a:pt x="372835" y="77940"/>
                </a:lnTo>
                <a:lnTo>
                  <a:pt x="381009" y="73686"/>
                </a:lnTo>
                <a:lnTo>
                  <a:pt x="413012" y="51673"/>
                </a:lnTo>
                <a:lnTo>
                  <a:pt x="455462" y="29989"/>
                </a:lnTo>
                <a:lnTo>
                  <a:pt x="472956" y="22603"/>
                </a:lnTo>
                <a:lnTo>
                  <a:pt x="490465" y="8285"/>
                </a:lnTo>
                <a:lnTo>
                  <a:pt x="501959" y="4156"/>
                </a:lnTo>
                <a:lnTo>
                  <a:pt x="511648" y="2932"/>
                </a:lnTo>
                <a:lnTo>
                  <a:pt x="513738" y="1768"/>
                </a:lnTo>
                <a:lnTo>
                  <a:pt x="515133" y="0"/>
                </a:lnTo>
                <a:lnTo>
                  <a:pt x="517921" y="241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58">
            <a:extLst>
              <a:ext uri="{FF2B5EF4-FFF2-40B4-BE49-F238E27FC236}">
                <a16:creationId xmlns:a16="http://schemas.microsoft.com/office/drawing/2014/main" id="{D1B23C16-1998-4C55-A794-7D5745491CEF}"/>
              </a:ext>
            </a:extLst>
          </p:cNvPr>
          <p:cNvSpPr/>
          <p:nvPr>
            <p:custDataLst>
              <p:tags r:id="rId3"/>
            </p:custDataLst>
          </p:nvPr>
        </p:nvSpPr>
        <p:spPr>
          <a:xfrm>
            <a:off x="9319616" y="2750344"/>
            <a:ext cx="8931" cy="80368"/>
          </a:xfrm>
          <a:custGeom>
            <a:avLst/>
            <a:gdLst/>
            <a:ahLst/>
            <a:cxnLst/>
            <a:rect l="0" t="0" r="0" b="0"/>
            <a:pathLst>
              <a:path w="8931" h="80368">
                <a:moveTo>
                  <a:pt x="8930" y="80367"/>
                </a:moveTo>
                <a:lnTo>
                  <a:pt x="8930" y="80367"/>
                </a:lnTo>
                <a:lnTo>
                  <a:pt x="8930" y="75626"/>
                </a:lnTo>
                <a:lnTo>
                  <a:pt x="552" y="49553"/>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1" name="SMARTInkShape-Group37">
            <a:extLst>
              <a:ext uri="{FF2B5EF4-FFF2-40B4-BE49-F238E27FC236}">
                <a16:creationId xmlns:a16="http://schemas.microsoft.com/office/drawing/2014/main" id="{681CCC0B-9128-4BB0-8E36-FD09B268AB19}"/>
              </a:ext>
            </a:extLst>
          </p:cNvPr>
          <p:cNvGrpSpPr/>
          <p:nvPr/>
        </p:nvGrpSpPr>
        <p:grpSpPr>
          <a:xfrm>
            <a:off x="7899797" y="4375546"/>
            <a:ext cx="35720" cy="44650"/>
            <a:chOff x="7899797" y="4375546"/>
            <a:chExt cx="35720" cy="44650"/>
          </a:xfrm>
        </p:grpSpPr>
        <p:sp>
          <p:nvSpPr>
            <p:cNvPr id="9" name="SMARTInkShape-59">
              <a:extLst>
                <a:ext uri="{FF2B5EF4-FFF2-40B4-BE49-F238E27FC236}">
                  <a16:creationId xmlns:a16="http://schemas.microsoft.com/office/drawing/2014/main" id="{B8FF13D8-7FA2-4C91-AA83-F669F1898341}"/>
                </a:ext>
              </a:extLst>
            </p:cNvPr>
            <p:cNvSpPr/>
            <p:nvPr>
              <p:custDataLst>
                <p:tags r:id="rId9"/>
              </p:custDataLst>
            </p:nvPr>
          </p:nvSpPr>
          <p:spPr>
            <a:xfrm>
              <a:off x="7917656" y="4411265"/>
              <a:ext cx="17861" cy="8931"/>
            </a:xfrm>
            <a:custGeom>
              <a:avLst/>
              <a:gdLst/>
              <a:ahLst/>
              <a:cxnLst/>
              <a:rect l="0" t="0" r="0" b="0"/>
              <a:pathLst>
                <a:path w="17861" h="8931">
                  <a:moveTo>
                    <a:pt x="17860" y="0"/>
                  </a:moveTo>
                  <a:lnTo>
                    <a:pt x="17860" y="0"/>
                  </a:lnTo>
                  <a:lnTo>
                    <a:pt x="9038" y="0"/>
                  </a:lnTo>
                  <a:lnTo>
                    <a:pt x="0"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60">
              <a:extLst>
                <a:ext uri="{FF2B5EF4-FFF2-40B4-BE49-F238E27FC236}">
                  <a16:creationId xmlns:a16="http://schemas.microsoft.com/office/drawing/2014/main" id="{E6DEB605-E97A-45F7-A972-A71649A766F5}"/>
                </a:ext>
              </a:extLst>
            </p:cNvPr>
            <p:cNvSpPr/>
            <p:nvPr>
              <p:custDataLst>
                <p:tags r:id="rId10"/>
              </p:custDataLst>
            </p:nvPr>
          </p:nvSpPr>
          <p:spPr>
            <a:xfrm>
              <a:off x="7899797" y="4375546"/>
              <a:ext cx="8931" cy="35720"/>
            </a:xfrm>
            <a:custGeom>
              <a:avLst/>
              <a:gdLst/>
              <a:ahLst/>
              <a:cxnLst/>
              <a:rect l="0" t="0" r="0" b="0"/>
              <a:pathLst>
                <a:path w="8931" h="35720">
                  <a:moveTo>
                    <a:pt x="8930" y="35719"/>
                  </a:moveTo>
                  <a:lnTo>
                    <a:pt x="8930" y="35719"/>
                  </a:lnTo>
                  <a:lnTo>
                    <a:pt x="1241" y="35719"/>
                  </a:lnTo>
                  <a:lnTo>
                    <a:pt x="828" y="34727"/>
                  </a:lnTo>
                  <a:lnTo>
                    <a:pt x="0" y="9299"/>
                  </a:lnTo>
                  <a:lnTo>
                    <a:pt x="893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7" name="SMARTInkShape-Group38">
            <a:extLst>
              <a:ext uri="{FF2B5EF4-FFF2-40B4-BE49-F238E27FC236}">
                <a16:creationId xmlns:a16="http://schemas.microsoft.com/office/drawing/2014/main" id="{99C02E1F-4FAF-4114-961C-B1C3A85CB84E}"/>
              </a:ext>
            </a:extLst>
          </p:cNvPr>
          <p:cNvGrpSpPr/>
          <p:nvPr/>
        </p:nvGrpSpPr>
        <p:grpSpPr>
          <a:xfrm>
            <a:off x="8230343" y="1850254"/>
            <a:ext cx="866032" cy="935810"/>
            <a:chOff x="8230343" y="1850254"/>
            <a:chExt cx="866032" cy="935810"/>
          </a:xfrm>
        </p:grpSpPr>
        <p:sp>
          <p:nvSpPr>
            <p:cNvPr id="12" name="SMARTInkShape-61">
              <a:extLst>
                <a:ext uri="{FF2B5EF4-FFF2-40B4-BE49-F238E27FC236}">
                  <a16:creationId xmlns:a16="http://schemas.microsoft.com/office/drawing/2014/main" id="{CD343513-0342-4618-A8A4-D8083A54FC88}"/>
                </a:ext>
              </a:extLst>
            </p:cNvPr>
            <p:cNvSpPr/>
            <p:nvPr>
              <p:custDataLst>
                <p:tags r:id="rId4"/>
              </p:custDataLst>
            </p:nvPr>
          </p:nvSpPr>
          <p:spPr>
            <a:xfrm>
              <a:off x="8346281" y="2366367"/>
              <a:ext cx="53579" cy="419697"/>
            </a:xfrm>
            <a:custGeom>
              <a:avLst/>
              <a:gdLst/>
              <a:ahLst/>
              <a:cxnLst/>
              <a:rect l="0" t="0" r="0" b="0"/>
              <a:pathLst>
                <a:path w="53579" h="419697">
                  <a:moveTo>
                    <a:pt x="0" y="419696"/>
                  </a:moveTo>
                  <a:lnTo>
                    <a:pt x="0" y="419696"/>
                  </a:lnTo>
                  <a:lnTo>
                    <a:pt x="2646" y="393666"/>
                  </a:lnTo>
                  <a:lnTo>
                    <a:pt x="8103" y="351518"/>
                  </a:lnTo>
                  <a:lnTo>
                    <a:pt x="9678" y="312182"/>
                  </a:lnTo>
                  <a:lnTo>
                    <a:pt x="16586" y="267647"/>
                  </a:lnTo>
                  <a:lnTo>
                    <a:pt x="17482" y="231549"/>
                  </a:lnTo>
                  <a:lnTo>
                    <a:pt x="17785" y="190157"/>
                  </a:lnTo>
                  <a:lnTo>
                    <a:pt x="17845" y="153905"/>
                  </a:lnTo>
                  <a:lnTo>
                    <a:pt x="20501" y="122000"/>
                  </a:lnTo>
                  <a:lnTo>
                    <a:pt x="25547" y="83961"/>
                  </a:lnTo>
                  <a:lnTo>
                    <a:pt x="26716" y="40430"/>
                  </a:lnTo>
                  <a:lnTo>
                    <a:pt x="26757" y="33513"/>
                  </a:lnTo>
                  <a:lnTo>
                    <a:pt x="29421" y="27132"/>
                  </a:lnTo>
                  <a:lnTo>
                    <a:pt x="5357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62">
              <a:extLst>
                <a:ext uri="{FF2B5EF4-FFF2-40B4-BE49-F238E27FC236}">
                  <a16:creationId xmlns:a16="http://schemas.microsoft.com/office/drawing/2014/main" id="{CD6239BD-1BC4-4E80-A711-07402E1B8552}"/>
                </a:ext>
              </a:extLst>
            </p:cNvPr>
            <p:cNvSpPr/>
            <p:nvPr>
              <p:custDataLst>
                <p:tags r:id="rId5"/>
              </p:custDataLst>
            </p:nvPr>
          </p:nvSpPr>
          <p:spPr>
            <a:xfrm>
              <a:off x="8507016" y="2250281"/>
              <a:ext cx="267891" cy="464345"/>
            </a:xfrm>
            <a:custGeom>
              <a:avLst/>
              <a:gdLst/>
              <a:ahLst/>
              <a:cxnLst/>
              <a:rect l="0" t="0" r="0" b="0"/>
              <a:pathLst>
                <a:path w="267891" h="464345">
                  <a:moveTo>
                    <a:pt x="267890" y="464344"/>
                  </a:moveTo>
                  <a:lnTo>
                    <a:pt x="267890" y="464344"/>
                  </a:lnTo>
                  <a:lnTo>
                    <a:pt x="263149" y="459603"/>
                  </a:lnTo>
                  <a:lnTo>
                    <a:pt x="258176" y="457276"/>
                  </a:lnTo>
                  <a:lnTo>
                    <a:pt x="255461" y="456656"/>
                  </a:lnTo>
                  <a:lnTo>
                    <a:pt x="249799" y="450674"/>
                  </a:lnTo>
                  <a:lnTo>
                    <a:pt x="219280" y="408781"/>
                  </a:lnTo>
                  <a:lnTo>
                    <a:pt x="187175" y="365159"/>
                  </a:lnTo>
                  <a:lnTo>
                    <a:pt x="164842" y="327480"/>
                  </a:lnTo>
                  <a:lnTo>
                    <a:pt x="149380" y="296749"/>
                  </a:lnTo>
                  <a:lnTo>
                    <a:pt x="135873" y="274788"/>
                  </a:lnTo>
                  <a:lnTo>
                    <a:pt x="113180" y="231904"/>
                  </a:lnTo>
                  <a:lnTo>
                    <a:pt x="95650" y="187488"/>
                  </a:lnTo>
                  <a:lnTo>
                    <a:pt x="76957" y="151244"/>
                  </a:lnTo>
                  <a:lnTo>
                    <a:pt x="57308" y="113825"/>
                  </a:lnTo>
                  <a:lnTo>
                    <a:pt x="41020" y="74281"/>
                  </a:lnTo>
                  <a:lnTo>
                    <a:pt x="4112" y="30976"/>
                  </a:lnTo>
                  <a:lnTo>
                    <a:pt x="2741" y="29580"/>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63">
              <a:extLst>
                <a:ext uri="{FF2B5EF4-FFF2-40B4-BE49-F238E27FC236}">
                  <a16:creationId xmlns:a16="http://schemas.microsoft.com/office/drawing/2014/main" id="{3C0B582B-4838-49AE-BA61-274E61A39546}"/>
                </a:ext>
              </a:extLst>
            </p:cNvPr>
            <p:cNvSpPr/>
            <p:nvPr>
              <p:custDataLst>
                <p:tags r:id="rId6"/>
              </p:custDataLst>
            </p:nvPr>
          </p:nvSpPr>
          <p:spPr>
            <a:xfrm>
              <a:off x="8676680" y="2205633"/>
              <a:ext cx="419695" cy="357188"/>
            </a:xfrm>
            <a:custGeom>
              <a:avLst/>
              <a:gdLst/>
              <a:ahLst/>
              <a:cxnLst/>
              <a:rect l="0" t="0" r="0" b="0"/>
              <a:pathLst>
                <a:path w="419695" h="357188">
                  <a:moveTo>
                    <a:pt x="419694" y="357187"/>
                  </a:moveTo>
                  <a:lnTo>
                    <a:pt x="419694" y="357187"/>
                  </a:lnTo>
                  <a:lnTo>
                    <a:pt x="377667" y="340018"/>
                  </a:lnTo>
                  <a:lnTo>
                    <a:pt x="337811" y="319306"/>
                  </a:lnTo>
                  <a:lnTo>
                    <a:pt x="295330" y="288205"/>
                  </a:lnTo>
                  <a:lnTo>
                    <a:pt x="253045" y="252629"/>
                  </a:lnTo>
                  <a:lnTo>
                    <a:pt x="216483" y="211313"/>
                  </a:lnTo>
                  <a:lnTo>
                    <a:pt x="177704" y="172086"/>
                  </a:lnTo>
                  <a:lnTo>
                    <a:pt x="137366" y="128727"/>
                  </a:lnTo>
                  <a:lnTo>
                    <a:pt x="100421" y="85371"/>
                  </a:lnTo>
                  <a:lnTo>
                    <a:pt x="61035" y="43340"/>
                  </a:lnTo>
                  <a:lnTo>
                    <a:pt x="39677" y="22832"/>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64">
              <a:extLst>
                <a:ext uri="{FF2B5EF4-FFF2-40B4-BE49-F238E27FC236}">
                  <a16:creationId xmlns:a16="http://schemas.microsoft.com/office/drawing/2014/main" id="{C8D22A76-9D15-4C5B-8C82-B6F0359D4F7F}"/>
                </a:ext>
              </a:extLst>
            </p:cNvPr>
            <p:cNvSpPr/>
            <p:nvPr>
              <p:custDataLst>
                <p:tags r:id="rId7"/>
              </p:custDataLst>
            </p:nvPr>
          </p:nvSpPr>
          <p:spPr>
            <a:xfrm>
              <a:off x="8230343" y="1910988"/>
              <a:ext cx="158791" cy="222706"/>
            </a:xfrm>
            <a:custGeom>
              <a:avLst/>
              <a:gdLst/>
              <a:ahLst/>
              <a:cxnLst/>
              <a:rect l="0" t="0" r="0" b="0"/>
              <a:pathLst>
                <a:path w="158791" h="222706">
                  <a:moveTo>
                    <a:pt x="71290" y="17824"/>
                  </a:moveTo>
                  <a:lnTo>
                    <a:pt x="71290" y="17824"/>
                  </a:lnTo>
                  <a:lnTo>
                    <a:pt x="63601" y="17824"/>
                  </a:lnTo>
                  <a:lnTo>
                    <a:pt x="63187" y="16832"/>
                  </a:lnTo>
                  <a:lnTo>
                    <a:pt x="62727" y="13084"/>
                  </a:lnTo>
                  <a:lnTo>
                    <a:pt x="61612" y="11687"/>
                  </a:lnTo>
                  <a:lnTo>
                    <a:pt x="57729" y="10136"/>
                  </a:lnTo>
                  <a:lnTo>
                    <a:pt x="56295" y="8730"/>
                  </a:lnTo>
                  <a:lnTo>
                    <a:pt x="54704" y="4522"/>
                  </a:lnTo>
                  <a:lnTo>
                    <a:pt x="52295" y="3003"/>
                  </a:lnTo>
                  <a:lnTo>
                    <a:pt x="38165" y="365"/>
                  </a:lnTo>
                  <a:lnTo>
                    <a:pt x="20422" y="0"/>
                  </a:lnTo>
                  <a:lnTo>
                    <a:pt x="8355" y="7038"/>
                  </a:lnTo>
                  <a:lnTo>
                    <a:pt x="5521" y="7657"/>
                  </a:lnTo>
                  <a:lnTo>
                    <a:pt x="3631" y="9061"/>
                  </a:lnTo>
                  <a:lnTo>
                    <a:pt x="2372" y="10990"/>
                  </a:lnTo>
                  <a:lnTo>
                    <a:pt x="598" y="18445"/>
                  </a:lnTo>
                  <a:lnTo>
                    <a:pt x="0" y="25113"/>
                  </a:lnTo>
                  <a:lnTo>
                    <a:pt x="37612" y="64500"/>
                  </a:lnTo>
                  <a:lnTo>
                    <a:pt x="44084" y="68335"/>
                  </a:lnTo>
                  <a:lnTo>
                    <a:pt x="47200" y="69357"/>
                  </a:lnTo>
                  <a:lnTo>
                    <a:pt x="69391" y="85269"/>
                  </a:lnTo>
                  <a:lnTo>
                    <a:pt x="73001" y="86600"/>
                  </a:lnTo>
                  <a:lnTo>
                    <a:pt x="113686" y="122808"/>
                  </a:lnTo>
                  <a:lnTo>
                    <a:pt x="142161" y="153853"/>
                  </a:lnTo>
                  <a:lnTo>
                    <a:pt x="148429" y="162617"/>
                  </a:lnTo>
                  <a:lnTo>
                    <a:pt x="154521" y="166513"/>
                  </a:lnTo>
                  <a:lnTo>
                    <a:pt x="156544" y="169536"/>
                  </a:lnTo>
                  <a:lnTo>
                    <a:pt x="158790" y="178187"/>
                  </a:lnTo>
                  <a:lnTo>
                    <a:pt x="157404" y="183272"/>
                  </a:lnTo>
                  <a:lnTo>
                    <a:pt x="145052" y="202049"/>
                  </a:lnTo>
                  <a:lnTo>
                    <a:pt x="119530" y="219394"/>
                  </a:lnTo>
                  <a:lnTo>
                    <a:pt x="110167" y="222077"/>
                  </a:lnTo>
                  <a:lnTo>
                    <a:pt x="104113" y="222705"/>
                  </a:lnTo>
                  <a:lnTo>
                    <a:pt x="90386" y="218318"/>
                  </a:lnTo>
                  <a:lnTo>
                    <a:pt x="78492" y="210734"/>
                  </a:lnTo>
                  <a:lnTo>
                    <a:pt x="74490" y="205096"/>
                  </a:lnTo>
                  <a:lnTo>
                    <a:pt x="63789" y="176809"/>
                  </a:lnTo>
                  <a:lnTo>
                    <a:pt x="70174" y="134765"/>
                  </a:lnTo>
                  <a:lnTo>
                    <a:pt x="79191" y="105526"/>
                  </a:lnTo>
                  <a:lnTo>
                    <a:pt x="102091" y="61302"/>
                  </a:lnTo>
                  <a:lnTo>
                    <a:pt x="133798" y="2675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65">
              <a:extLst>
                <a:ext uri="{FF2B5EF4-FFF2-40B4-BE49-F238E27FC236}">
                  <a16:creationId xmlns:a16="http://schemas.microsoft.com/office/drawing/2014/main" id="{3DA6F07B-B754-4DAD-A994-4ADCD7EECDE4}"/>
                </a:ext>
              </a:extLst>
            </p:cNvPr>
            <p:cNvSpPr/>
            <p:nvPr>
              <p:custDataLst>
                <p:tags r:id="rId8"/>
              </p:custDataLst>
            </p:nvPr>
          </p:nvSpPr>
          <p:spPr>
            <a:xfrm>
              <a:off x="8390930" y="1850254"/>
              <a:ext cx="110920" cy="164901"/>
            </a:xfrm>
            <a:custGeom>
              <a:avLst/>
              <a:gdLst/>
              <a:ahLst/>
              <a:cxnLst/>
              <a:rect l="0" t="0" r="0" b="0"/>
              <a:pathLst>
                <a:path w="110920" h="164901">
                  <a:moveTo>
                    <a:pt x="17859" y="42840"/>
                  </a:moveTo>
                  <a:lnTo>
                    <a:pt x="17859" y="42840"/>
                  </a:lnTo>
                  <a:lnTo>
                    <a:pt x="17859" y="55268"/>
                  </a:lnTo>
                  <a:lnTo>
                    <a:pt x="31529" y="94895"/>
                  </a:lnTo>
                  <a:lnTo>
                    <a:pt x="50049" y="137889"/>
                  </a:lnTo>
                  <a:lnTo>
                    <a:pt x="77340" y="164900"/>
                  </a:lnTo>
                  <a:lnTo>
                    <a:pt x="80333" y="164893"/>
                  </a:lnTo>
                  <a:lnTo>
                    <a:pt x="95478" y="159907"/>
                  </a:lnTo>
                  <a:lnTo>
                    <a:pt x="102152" y="149736"/>
                  </a:lnTo>
                  <a:lnTo>
                    <a:pt x="110414" y="129413"/>
                  </a:lnTo>
                  <a:lnTo>
                    <a:pt x="110919" y="115713"/>
                  </a:lnTo>
                  <a:lnTo>
                    <a:pt x="103159" y="76527"/>
                  </a:lnTo>
                  <a:lnTo>
                    <a:pt x="86230" y="36774"/>
                  </a:lnTo>
                  <a:lnTo>
                    <a:pt x="77681" y="27576"/>
                  </a:lnTo>
                  <a:lnTo>
                    <a:pt x="48834" y="7349"/>
                  </a:lnTo>
                  <a:lnTo>
                    <a:pt x="28029" y="905"/>
                  </a:lnTo>
                  <a:lnTo>
                    <a:pt x="21662" y="0"/>
                  </a:lnTo>
                  <a:lnTo>
                    <a:pt x="16426" y="1381"/>
                  </a:lnTo>
                  <a:lnTo>
                    <a:pt x="0" y="1605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09284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a:t>
            </a:r>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47806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sender:</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16-bit integers</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of segment content, then flip all the bits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More later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Goal:</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2">
            <a:extLst>
              <a:ext uri="{FF2B5EF4-FFF2-40B4-BE49-F238E27FC236}">
                <a16:creationId xmlns:a16="http://schemas.microsoft.com/office/drawing/2014/main" id="{D9262EE8-BA51-1D4E-A36D-BDC09C45FA0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29</a:t>
            </a:fld>
            <a:endParaRPr lang="en-US" dirty="0"/>
          </a:p>
        </p:txBody>
      </p:sp>
      <p:sp>
        <p:nvSpPr>
          <p:cNvPr id="3" name="TextBox 2">
            <a:extLst>
              <a:ext uri="{FF2B5EF4-FFF2-40B4-BE49-F238E27FC236}">
                <a16:creationId xmlns:a16="http://schemas.microsoft.com/office/drawing/2014/main" id="{B4A581C5-5B83-842F-0858-0A1EF9D4C94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211972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6D2-613F-08CA-78E2-F894F68E2954}"/>
              </a:ext>
            </a:extLst>
          </p:cNvPr>
          <p:cNvSpPr>
            <a:spLocks noGrp="1"/>
          </p:cNvSpPr>
          <p:nvPr>
            <p:ph type="title"/>
          </p:nvPr>
        </p:nvSpPr>
        <p:spPr/>
        <p:txBody>
          <a:bodyPr/>
          <a:lstStyle/>
          <a:p>
            <a:r>
              <a:rPr lang="en-GB" dirty="0"/>
              <a:t>Question </a:t>
            </a:r>
            <a:r>
              <a:rPr lang="en-SE" dirty="0"/>
              <a:t>1.4-01</a:t>
            </a:r>
          </a:p>
        </p:txBody>
      </p:sp>
      <p:sp>
        <p:nvSpPr>
          <p:cNvPr id="3" name="Content Placeholder 2">
            <a:extLst>
              <a:ext uri="{FF2B5EF4-FFF2-40B4-BE49-F238E27FC236}">
                <a16:creationId xmlns:a16="http://schemas.microsoft.com/office/drawing/2014/main" id="{77DA7378-4E75-B088-D32C-BAF4B18753AA}"/>
              </a:ext>
            </a:extLst>
          </p:cNvPr>
          <p:cNvSpPr>
            <a:spLocks noGrp="1"/>
          </p:cNvSpPr>
          <p:nvPr>
            <p:ph sz="half" idx="1"/>
          </p:nvPr>
        </p:nvSpPr>
        <p:spPr>
          <a:xfrm>
            <a:off x="838200" y="1524000"/>
            <a:ext cx="4602481" cy="4652963"/>
          </a:xfrm>
        </p:spPr>
        <p:txBody>
          <a:bodyPr/>
          <a:lstStyle/>
          <a:p>
            <a:r>
              <a:rPr lang="en-GB" dirty="0"/>
              <a:t>1.4-01 Components of packet delay. Match the description of each component of packet delay to its name in the pull down list.</a:t>
            </a:r>
            <a:endParaRPr lang="en-SE" dirty="0"/>
          </a:p>
        </p:txBody>
      </p:sp>
      <p:sp>
        <p:nvSpPr>
          <p:cNvPr id="4" name="Content Placeholder 3">
            <a:extLst>
              <a:ext uri="{FF2B5EF4-FFF2-40B4-BE49-F238E27FC236}">
                <a16:creationId xmlns:a16="http://schemas.microsoft.com/office/drawing/2014/main" id="{F9F89510-A4A3-0729-0792-4EBCA71FA28B}"/>
              </a:ext>
            </a:extLst>
          </p:cNvPr>
          <p:cNvSpPr>
            <a:spLocks noGrp="1"/>
          </p:cNvSpPr>
          <p:nvPr>
            <p:ph sz="half" idx="2"/>
          </p:nvPr>
        </p:nvSpPr>
        <p:spPr/>
        <p:txBody>
          <a:bodyPr/>
          <a:lstStyle/>
          <a:p>
            <a:endParaRPr lang="en-SE"/>
          </a:p>
        </p:txBody>
      </p:sp>
      <p:sp>
        <p:nvSpPr>
          <p:cNvPr id="5" name="Slide Number Placeholder 4">
            <a:extLst>
              <a:ext uri="{FF2B5EF4-FFF2-40B4-BE49-F238E27FC236}">
                <a16:creationId xmlns:a16="http://schemas.microsoft.com/office/drawing/2014/main" id="{985A0CC3-20EC-D52C-CA27-858EC2F8DC0C}"/>
              </a:ext>
            </a:extLst>
          </p:cNvPr>
          <p:cNvSpPr>
            <a:spLocks noGrp="1"/>
          </p:cNvSpPr>
          <p:nvPr>
            <p:ph type="sldNum" sz="quarter" idx="4"/>
          </p:nvPr>
        </p:nvSpPr>
        <p:spPr/>
        <p:txBody>
          <a:bodyPr/>
          <a:lstStyle/>
          <a:p>
            <a:r>
              <a:rPr lang="en-US"/>
              <a:t>Introduction: 1-</a:t>
            </a:r>
            <a:fld id="{C4204591-24BD-A542-B9D5-F8D8A88D2FEE}" type="slidenum">
              <a:rPr lang="en-US" smtClean="0"/>
              <a:pPr/>
              <a:t>3</a:t>
            </a:fld>
            <a:endParaRPr lang="en-US" dirty="0"/>
          </a:p>
        </p:txBody>
      </p:sp>
      <p:pic>
        <p:nvPicPr>
          <p:cNvPr id="7" name="Picture 6">
            <a:extLst>
              <a:ext uri="{FF2B5EF4-FFF2-40B4-BE49-F238E27FC236}">
                <a16:creationId xmlns:a16="http://schemas.microsoft.com/office/drawing/2014/main" id="{CD41DDB4-50E0-5FC2-84DE-F4B300AD37B0}"/>
              </a:ext>
            </a:extLst>
          </p:cNvPr>
          <p:cNvPicPr>
            <a:picLocks noChangeAspect="1"/>
          </p:cNvPicPr>
          <p:nvPr/>
        </p:nvPicPr>
        <p:blipFill>
          <a:blip r:embed="rId2"/>
          <a:stretch>
            <a:fillRect/>
          </a:stretch>
        </p:blipFill>
        <p:spPr>
          <a:xfrm>
            <a:off x="5806116" y="1568285"/>
            <a:ext cx="6279203" cy="4940490"/>
          </a:xfrm>
          <a:prstGeom prst="rect">
            <a:avLst/>
          </a:prstGeom>
        </p:spPr>
      </p:pic>
    </p:spTree>
    <p:extLst>
      <p:ext uri="{BB962C8B-B14F-4D97-AF65-F5344CB8AC3E}">
        <p14:creationId xmlns:p14="http://schemas.microsoft.com/office/powerpoint/2010/main" val="2481355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30</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31</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B36B-9D55-85A3-1E03-E02157C82B3D}"/>
              </a:ext>
            </a:extLst>
          </p:cNvPr>
          <p:cNvSpPr>
            <a:spLocks noGrp="1"/>
          </p:cNvSpPr>
          <p:nvPr>
            <p:ph type="title"/>
          </p:nvPr>
        </p:nvSpPr>
        <p:spPr/>
        <p:txBody>
          <a:bodyPr/>
          <a:lstStyle/>
          <a:p>
            <a:r>
              <a:rPr lang="en-GB" dirty="0"/>
              <a:t>Question 3.3-1</a:t>
            </a:r>
            <a:endParaRPr lang="en-SE" dirty="0"/>
          </a:p>
        </p:txBody>
      </p:sp>
      <p:sp>
        <p:nvSpPr>
          <p:cNvPr id="3" name="Content Placeholder 2">
            <a:extLst>
              <a:ext uri="{FF2B5EF4-FFF2-40B4-BE49-F238E27FC236}">
                <a16:creationId xmlns:a16="http://schemas.microsoft.com/office/drawing/2014/main" id="{DEE80814-24E5-DD58-5727-3338E6CCDA6A}"/>
              </a:ext>
            </a:extLst>
          </p:cNvPr>
          <p:cNvSpPr>
            <a:spLocks noGrp="1"/>
          </p:cNvSpPr>
          <p:nvPr>
            <p:ph sz="half" idx="1"/>
          </p:nvPr>
        </p:nvSpPr>
        <p:spPr>
          <a:xfrm>
            <a:off x="838200" y="1825625"/>
            <a:ext cx="10515600" cy="4351338"/>
          </a:xfrm>
        </p:spPr>
        <p:txBody>
          <a:bodyPr>
            <a:normAutofit fontScale="92500" lnSpcReduction="10000"/>
          </a:bodyPr>
          <a:lstStyle/>
          <a:p>
            <a:r>
              <a:rPr lang="en-GB" b="1" i="0" dirty="0">
                <a:solidFill>
                  <a:srgbClr val="2D3B45"/>
                </a:solidFill>
                <a:effectLst/>
                <a:latin typeface="Lato Extended"/>
              </a:rPr>
              <a:t>3.3-1. Internet Checksum. </a:t>
            </a:r>
            <a:r>
              <a:rPr lang="en-GB" b="0" i="0" dirty="0">
                <a:solidFill>
                  <a:srgbClr val="2D3B45"/>
                </a:solidFill>
                <a:effectLst/>
                <a:latin typeface="Lato Extended"/>
              </a:rPr>
              <a:t> Consider the two sixteen bit numbers:</a:t>
            </a:r>
            <a:br>
              <a:rPr lang="en-GB" dirty="0"/>
            </a:br>
            <a:br>
              <a:rPr lang="en-GB" dirty="0"/>
            </a:br>
            <a:r>
              <a:rPr lang="en-GB" b="0" i="0" dirty="0">
                <a:solidFill>
                  <a:srgbClr val="2D3B45"/>
                </a:solidFill>
                <a:effectLst/>
                <a:latin typeface="courier new" panose="02070309020205020404" pitchFamily="49" charset="0"/>
              </a:rPr>
              <a:t>10110100 01000110</a:t>
            </a:r>
            <a:br>
              <a:rPr lang="en-GB" dirty="0"/>
            </a:br>
            <a:r>
              <a:rPr lang="en-GB" b="0" i="0" dirty="0">
                <a:solidFill>
                  <a:srgbClr val="2D3B45"/>
                </a:solidFill>
                <a:effectLst/>
                <a:latin typeface="courier new" panose="02070309020205020404" pitchFamily="49" charset="0"/>
              </a:rPr>
              <a:t>01001000 01101111</a:t>
            </a:r>
            <a:br>
              <a:rPr lang="en-GB" dirty="0"/>
            </a:br>
            <a:br>
              <a:rPr lang="en-GB" dirty="0"/>
            </a:br>
            <a:r>
              <a:rPr lang="en-GB" b="0" i="0" dirty="0">
                <a:solidFill>
                  <a:srgbClr val="2D3B45"/>
                </a:solidFill>
                <a:effectLst/>
                <a:latin typeface="Lato Extended"/>
              </a:rPr>
              <a:t>Compute the Internet Checksum of these two values</a:t>
            </a:r>
            <a:br>
              <a:rPr lang="en-GB" dirty="0"/>
            </a:br>
            <a:br>
              <a:rPr lang="en-GB" dirty="0"/>
            </a:br>
            <a:r>
              <a:rPr lang="en-GB" b="0" i="0" dirty="0">
                <a:solidFill>
                  <a:srgbClr val="2D3B45"/>
                </a:solidFill>
                <a:effectLst/>
                <a:latin typeface="Lato Extended"/>
              </a:rPr>
              <a:t>Enter the 2 bytes each as an 8-bit number with only 0’s and 1’s, and make a single blank space between the two 8-bit numbers (e.g., 01010101 00101000).</a:t>
            </a:r>
          </a:p>
          <a:p>
            <a:r>
              <a:rPr lang="en-GB" dirty="0">
                <a:solidFill>
                  <a:srgbClr val="2D3B45"/>
                </a:solidFill>
                <a:latin typeface="Lato Extended"/>
              </a:rPr>
              <a:t>ANS: adding up the two numbers we have: </a:t>
            </a:r>
            <a:r>
              <a:rPr lang="en-GB" dirty="0">
                <a:solidFill>
                  <a:srgbClr val="2D3B45"/>
                </a:solidFill>
                <a:latin typeface="courier new" panose="02070309020205020404" pitchFamily="49" charset="0"/>
              </a:rPr>
              <a:t>1</a:t>
            </a:r>
            <a:r>
              <a:rPr lang="en-GB" b="0" i="0" dirty="0">
                <a:solidFill>
                  <a:srgbClr val="2D3B45"/>
                </a:solidFill>
                <a:effectLst/>
                <a:latin typeface="courier new" panose="02070309020205020404" pitchFamily="49" charset="0"/>
              </a:rPr>
              <a:t>1111100 10110101</a:t>
            </a:r>
          </a:p>
          <a:p>
            <a:r>
              <a:rPr lang="en-GB" dirty="0">
                <a:solidFill>
                  <a:srgbClr val="2D3B45"/>
                </a:solidFill>
                <a:latin typeface="Lato Extended"/>
              </a:rPr>
              <a:t>Taking ones complement we have:              </a:t>
            </a:r>
            <a:r>
              <a:rPr lang="en-GB" dirty="0">
                <a:solidFill>
                  <a:srgbClr val="2D3B45"/>
                </a:solidFill>
                <a:latin typeface="courier new" panose="02070309020205020404" pitchFamily="49" charset="0"/>
              </a:rPr>
              <a:t>00000011 01001010</a:t>
            </a:r>
            <a:endParaRPr lang="en-SE" dirty="0">
              <a:solidFill>
                <a:srgbClr val="2D3B45"/>
              </a:solidFill>
              <a:latin typeface="courier new" panose="02070309020205020404" pitchFamily="49" charset="0"/>
            </a:endParaRPr>
          </a:p>
        </p:txBody>
      </p:sp>
      <p:sp>
        <p:nvSpPr>
          <p:cNvPr id="5" name="Slide Number Placeholder 4">
            <a:extLst>
              <a:ext uri="{FF2B5EF4-FFF2-40B4-BE49-F238E27FC236}">
                <a16:creationId xmlns:a16="http://schemas.microsoft.com/office/drawing/2014/main" id="{F6A1DE3A-2B17-2753-60CB-C38B7F758CEB}"/>
              </a:ext>
            </a:extLst>
          </p:cNvPr>
          <p:cNvSpPr>
            <a:spLocks noGrp="1"/>
          </p:cNvSpPr>
          <p:nvPr>
            <p:ph type="sldNum" sz="quarter" idx="4"/>
          </p:nvPr>
        </p:nvSpPr>
        <p:spPr/>
        <p:txBody>
          <a:bodyPr/>
          <a:lstStyle/>
          <a:p>
            <a:r>
              <a:rPr lang="en-US"/>
              <a:t>Introduction: 1-</a:t>
            </a:r>
            <a:fld id="{C4204591-24BD-A542-B9D5-F8D8A88D2FEE}" type="slidenum">
              <a:rPr lang="en-US" smtClean="0"/>
              <a:pPr/>
              <a:t>32</a:t>
            </a:fld>
            <a:endParaRPr lang="en-US" dirty="0"/>
          </a:p>
        </p:txBody>
      </p:sp>
    </p:spTree>
    <p:extLst>
      <p:ext uri="{BB962C8B-B14F-4D97-AF65-F5344CB8AC3E}">
        <p14:creationId xmlns:p14="http://schemas.microsoft.com/office/powerpoint/2010/main" val="1057631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Router architecture overview</a:t>
            </a:r>
            <a:endParaRPr lang="en-US" sz="4800" dirty="0"/>
          </a:p>
        </p:txBody>
      </p:sp>
      <p:sp>
        <p:nvSpPr>
          <p:cNvPr id="62" name="Rectangle 13">
            <a:extLst>
              <a:ext uri="{FF2B5EF4-FFF2-40B4-BE49-F238E27FC236}">
                <a16:creationId xmlns:a16="http://schemas.microsoft.com/office/drawing/2014/main" id="{1FBC4707-F7A4-A94F-8160-5F9B1176127F}"/>
              </a:ext>
            </a:extLst>
          </p:cNvPr>
          <p:cNvSpPr>
            <a:spLocks noChangeArrowheads="1"/>
          </p:cNvSpPr>
          <p:nvPr/>
        </p:nvSpPr>
        <p:spPr bwMode="auto">
          <a:xfrm>
            <a:off x="874641" y="1443590"/>
            <a:ext cx="1078727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ＭＳ Ｐゴシック" panose="020B0600070205080204" pitchFamily="34" charset="-128"/>
              </a:rPr>
              <a:t>high-level view of generic router architecture:</a:t>
            </a:r>
          </a:p>
        </p:txBody>
      </p:sp>
      <p:grpSp>
        <p:nvGrpSpPr>
          <p:cNvPr id="11" name="Group 60">
            <a:extLst>
              <a:ext uri="{FF2B5EF4-FFF2-40B4-BE49-F238E27FC236}">
                <a16:creationId xmlns:a16="http://schemas.microsoft.com/office/drawing/2014/main" id="{BFA21CC6-3BDD-0546-BF9B-53F12E412143}"/>
              </a:ext>
            </a:extLst>
          </p:cNvPr>
          <p:cNvGrpSpPr>
            <a:grpSpLocks/>
          </p:cNvGrpSpPr>
          <p:nvPr/>
        </p:nvGrpSpPr>
        <p:grpSpPr bwMode="auto">
          <a:xfrm>
            <a:off x="4324902" y="3466272"/>
            <a:ext cx="1609725" cy="2343150"/>
            <a:chOff x="2418" y="1882"/>
            <a:chExt cx="1014" cy="1476"/>
          </a:xfrm>
          <a:effectLst>
            <a:outerShdw blurRad="50800" dist="38100" dir="2700000" algn="tl" rotWithShape="0">
              <a:prstClr val="black">
                <a:alpha val="40000"/>
              </a:prstClr>
            </a:outerShdw>
          </a:effectLst>
        </p:grpSpPr>
        <p:sp>
          <p:nvSpPr>
            <p:cNvPr id="12" name="Rectangle 45">
              <a:extLst>
                <a:ext uri="{FF2B5EF4-FFF2-40B4-BE49-F238E27FC236}">
                  <a16:creationId xmlns:a16="http://schemas.microsoft.com/office/drawing/2014/main" id="{97E8C5CE-2986-D342-8AF6-D8B4A72B6F58}"/>
                </a:ext>
              </a:extLst>
            </p:cNvPr>
            <p:cNvSpPr>
              <a:spLocks noChangeArrowheads="1"/>
            </p:cNvSpPr>
            <p:nvPr/>
          </p:nvSpPr>
          <p:spPr bwMode="auto">
            <a:xfrm>
              <a:off x="2418" y="1882"/>
              <a:ext cx="1014" cy="1476"/>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3" name="Text Box 48">
              <a:extLst>
                <a:ext uri="{FF2B5EF4-FFF2-40B4-BE49-F238E27FC236}">
                  <a16:creationId xmlns:a16="http://schemas.microsoft.com/office/drawing/2014/main" id="{62B04B43-D6DE-1643-8C5F-DAEC3D27B5B9}"/>
                </a:ext>
              </a:extLst>
            </p:cNvPr>
            <p:cNvSpPr txBox="1">
              <a:spLocks noChangeArrowheads="1"/>
            </p:cNvSpPr>
            <p:nvPr/>
          </p:nvSpPr>
          <p:spPr bwMode="auto">
            <a:xfrm>
              <a:off x="2485" y="2418"/>
              <a:ext cx="876"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high-speed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switching</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fabric</a:t>
              </a:r>
            </a:p>
          </p:txBody>
        </p:sp>
      </p:grpSp>
      <p:grpSp>
        <p:nvGrpSpPr>
          <p:cNvPr id="3" name="Group 2">
            <a:extLst>
              <a:ext uri="{FF2B5EF4-FFF2-40B4-BE49-F238E27FC236}">
                <a16:creationId xmlns:a16="http://schemas.microsoft.com/office/drawing/2014/main" id="{3EF9895C-337A-3B44-9EA1-F8EEA976D228}"/>
              </a:ext>
            </a:extLst>
          </p:cNvPr>
          <p:cNvGrpSpPr/>
          <p:nvPr/>
        </p:nvGrpSpPr>
        <p:grpSpPr>
          <a:xfrm>
            <a:off x="4342365" y="2504247"/>
            <a:ext cx="1590675" cy="1090613"/>
            <a:chOff x="4342365" y="2504247"/>
            <a:chExt cx="1590675" cy="1090613"/>
          </a:xfrm>
        </p:grpSpPr>
        <p:sp>
          <p:nvSpPr>
            <p:cNvPr id="14" name="Rectangle 46">
              <a:extLst>
                <a:ext uri="{FF2B5EF4-FFF2-40B4-BE49-F238E27FC236}">
                  <a16:creationId xmlns:a16="http://schemas.microsoft.com/office/drawing/2014/main" id="{7302BDAC-B9C0-8949-A593-83EC0EF2D9B9}"/>
                </a:ext>
              </a:extLst>
            </p:cNvPr>
            <p:cNvSpPr>
              <a:spLocks noChangeArrowheads="1"/>
            </p:cNvSpPr>
            <p:nvPr/>
          </p:nvSpPr>
          <p:spPr bwMode="auto">
            <a:xfrm>
              <a:off x="4342365" y="2504247"/>
              <a:ext cx="1590675" cy="647700"/>
            </a:xfrm>
            <a:prstGeom prst="rect">
              <a:avLst/>
            </a:prstGeom>
            <a:solidFill>
              <a:schemeClr val="bg1"/>
            </a:solidFill>
            <a:ln w="28575">
              <a:solidFill>
                <a:srgbClr val="FF0000"/>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5" name="Text Box 47">
              <a:extLst>
                <a:ext uri="{FF2B5EF4-FFF2-40B4-BE49-F238E27FC236}">
                  <a16:creationId xmlns:a16="http://schemas.microsoft.com/office/drawing/2014/main" id="{4F3F6146-1D55-0B4C-BB98-623E05AE0524}"/>
                </a:ext>
              </a:extLst>
            </p:cNvPr>
            <p:cNvSpPr txBox="1">
              <a:spLocks noChangeArrowheads="1"/>
            </p:cNvSpPr>
            <p:nvPr/>
          </p:nvSpPr>
          <p:spPr bwMode="auto">
            <a:xfrm>
              <a:off x="4520165" y="2545522"/>
              <a:ext cx="11874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routing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processor</a:t>
              </a:r>
            </a:p>
          </p:txBody>
        </p:sp>
        <p:sp>
          <p:nvSpPr>
            <p:cNvPr id="16" name="Line 50">
              <a:extLst>
                <a:ext uri="{FF2B5EF4-FFF2-40B4-BE49-F238E27FC236}">
                  <a16:creationId xmlns:a16="http://schemas.microsoft.com/office/drawing/2014/main" id="{73F730FD-50D6-6D47-8351-91FF553BF577}"/>
                </a:ext>
              </a:extLst>
            </p:cNvPr>
            <p:cNvSpPr>
              <a:spLocks noChangeShapeType="1"/>
            </p:cNvSpPr>
            <p:nvPr/>
          </p:nvSpPr>
          <p:spPr bwMode="auto">
            <a:xfrm>
              <a:off x="5071027" y="3023360"/>
              <a:ext cx="19050" cy="571500"/>
            </a:xfrm>
            <a:prstGeom prst="line">
              <a:avLst/>
            </a:prstGeom>
            <a:noFill/>
            <a:ln w="381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oup 17">
            <a:extLst>
              <a:ext uri="{FF2B5EF4-FFF2-40B4-BE49-F238E27FC236}">
                <a16:creationId xmlns:a16="http://schemas.microsoft.com/office/drawing/2014/main" id="{ACA66ED2-9041-9540-A174-B6BE809E0111}"/>
              </a:ext>
            </a:extLst>
          </p:cNvPr>
          <p:cNvGrpSpPr>
            <a:grpSpLocks/>
          </p:cNvGrpSpPr>
          <p:nvPr/>
        </p:nvGrpSpPr>
        <p:grpSpPr bwMode="auto">
          <a:xfrm>
            <a:off x="2281790" y="3480560"/>
            <a:ext cx="2033587" cy="566737"/>
            <a:chOff x="930" y="1989"/>
            <a:chExt cx="1482" cy="357"/>
          </a:xfrm>
        </p:grpSpPr>
        <p:sp>
          <p:nvSpPr>
            <p:cNvPr id="18" name="Rectangle 9">
              <a:extLst>
                <a:ext uri="{FF2B5EF4-FFF2-40B4-BE49-F238E27FC236}">
                  <a16:creationId xmlns:a16="http://schemas.microsoft.com/office/drawing/2014/main" id="{62683D12-8EE3-D54F-9142-B80DE97AA82C}"/>
                </a:ext>
              </a:extLst>
            </p:cNvPr>
            <p:cNvSpPr>
              <a:spLocks noChangeArrowheads="1"/>
            </p:cNvSpPr>
            <p:nvPr/>
          </p:nvSpPr>
          <p:spPr bwMode="auto">
            <a:xfrm>
              <a:off x="1152" y="1989"/>
              <a:ext cx="1086"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9" name="Rectangle 5">
              <a:extLst>
                <a:ext uri="{FF2B5EF4-FFF2-40B4-BE49-F238E27FC236}">
                  <a16:creationId xmlns:a16="http://schemas.microsoft.com/office/drawing/2014/main" id="{7C8073E8-202F-E24A-8766-ABE3BC4DC6CB}"/>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0" name="Rectangle 6">
              <a:extLst>
                <a:ext uri="{FF2B5EF4-FFF2-40B4-BE49-F238E27FC236}">
                  <a16:creationId xmlns:a16="http://schemas.microsoft.com/office/drawing/2014/main" id="{80E00E55-88BB-DC43-A2D7-ED792D65F56E}"/>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1" name="Rectangle 8">
              <a:extLst>
                <a:ext uri="{FF2B5EF4-FFF2-40B4-BE49-F238E27FC236}">
                  <a16:creationId xmlns:a16="http://schemas.microsoft.com/office/drawing/2014/main" id="{697D85E7-E59C-2948-B89C-5F82FF5C75D9}"/>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2" name="Line 16">
              <a:extLst>
                <a:ext uri="{FF2B5EF4-FFF2-40B4-BE49-F238E27FC236}">
                  <a16:creationId xmlns:a16="http://schemas.microsoft.com/office/drawing/2014/main" id="{5BF71348-3208-AB4B-82A9-83B395A2F2E8}"/>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oup 18">
            <a:extLst>
              <a:ext uri="{FF2B5EF4-FFF2-40B4-BE49-F238E27FC236}">
                <a16:creationId xmlns:a16="http://schemas.microsoft.com/office/drawing/2014/main" id="{A6176FD2-28E4-634E-B138-CE64958CCB93}"/>
              </a:ext>
            </a:extLst>
          </p:cNvPr>
          <p:cNvGrpSpPr>
            <a:grpSpLocks/>
          </p:cNvGrpSpPr>
          <p:nvPr/>
        </p:nvGrpSpPr>
        <p:grpSpPr bwMode="auto">
          <a:xfrm>
            <a:off x="2270677" y="5218872"/>
            <a:ext cx="2058988" cy="566738"/>
            <a:chOff x="930" y="1989"/>
            <a:chExt cx="1482" cy="357"/>
          </a:xfrm>
        </p:grpSpPr>
        <p:sp>
          <p:nvSpPr>
            <p:cNvPr id="24" name="Rectangle 19">
              <a:extLst>
                <a:ext uri="{FF2B5EF4-FFF2-40B4-BE49-F238E27FC236}">
                  <a16:creationId xmlns:a16="http://schemas.microsoft.com/office/drawing/2014/main" id="{B02421A2-89F9-7B4F-AD0F-B54C1097FB56}"/>
                </a:ext>
              </a:extLst>
            </p:cNvPr>
            <p:cNvSpPr>
              <a:spLocks noChangeArrowheads="1"/>
            </p:cNvSpPr>
            <p:nvPr/>
          </p:nvSpPr>
          <p:spPr bwMode="auto">
            <a:xfrm>
              <a:off x="1152" y="1989"/>
              <a:ext cx="1088"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Rectangle 20">
              <a:extLst>
                <a:ext uri="{FF2B5EF4-FFF2-40B4-BE49-F238E27FC236}">
                  <a16:creationId xmlns:a16="http://schemas.microsoft.com/office/drawing/2014/main" id="{F8E24AD8-D1B3-694B-BCB6-D84CE449DD07}"/>
                </a:ext>
              </a:extLst>
            </p:cNvPr>
            <p:cNvSpPr>
              <a:spLocks noChangeArrowheads="1"/>
            </p:cNvSpPr>
            <p:nvPr/>
          </p:nvSpPr>
          <p:spPr bwMode="auto">
            <a:xfrm>
              <a:off x="1197" y="2089"/>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6" name="Rectangle 21">
              <a:extLst>
                <a:ext uri="{FF2B5EF4-FFF2-40B4-BE49-F238E27FC236}">
                  <a16:creationId xmlns:a16="http://schemas.microsoft.com/office/drawing/2014/main" id="{EAAFBCAC-65CD-014D-AEFE-7FBAFCE9C2E1}"/>
                </a:ext>
              </a:extLst>
            </p:cNvPr>
            <p:cNvSpPr>
              <a:spLocks noChangeArrowheads="1"/>
            </p:cNvSpPr>
            <p:nvPr/>
          </p:nvSpPr>
          <p:spPr bwMode="auto">
            <a:xfrm>
              <a:off x="1582" y="2025"/>
              <a:ext cx="273"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 name="Rectangle 22">
              <a:extLst>
                <a:ext uri="{FF2B5EF4-FFF2-40B4-BE49-F238E27FC236}">
                  <a16:creationId xmlns:a16="http://schemas.microsoft.com/office/drawing/2014/main" id="{0C8D09F6-0F58-0440-9B1A-15F2687E56B2}"/>
                </a:ext>
              </a:extLst>
            </p:cNvPr>
            <p:cNvSpPr>
              <a:spLocks noChangeArrowheads="1"/>
            </p:cNvSpPr>
            <p:nvPr/>
          </p:nvSpPr>
          <p:spPr bwMode="auto">
            <a:xfrm>
              <a:off x="1904" y="2023"/>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 name="Line 23">
              <a:extLst>
                <a:ext uri="{FF2B5EF4-FFF2-40B4-BE49-F238E27FC236}">
                  <a16:creationId xmlns:a16="http://schemas.microsoft.com/office/drawing/2014/main" id="{F601D68E-5FC2-E24B-9E6A-DBF25E086E34}"/>
                </a:ext>
              </a:extLst>
            </p:cNvPr>
            <p:cNvSpPr>
              <a:spLocks noChangeShapeType="1"/>
            </p:cNvSpPr>
            <p:nvPr/>
          </p:nvSpPr>
          <p:spPr bwMode="auto">
            <a:xfrm>
              <a:off x="930" y="2169"/>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9" name="Group 29">
            <a:extLst>
              <a:ext uri="{FF2B5EF4-FFF2-40B4-BE49-F238E27FC236}">
                <a16:creationId xmlns:a16="http://schemas.microsoft.com/office/drawing/2014/main" id="{DBEF67F1-37BF-D74B-BCE9-505A050D61CD}"/>
              </a:ext>
            </a:extLst>
          </p:cNvPr>
          <p:cNvGrpSpPr>
            <a:grpSpLocks/>
          </p:cNvGrpSpPr>
          <p:nvPr/>
        </p:nvGrpSpPr>
        <p:grpSpPr bwMode="auto">
          <a:xfrm rot="2656396">
            <a:off x="2900915" y="4371147"/>
            <a:ext cx="546100" cy="546100"/>
            <a:chOff x="354" y="2715"/>
            <a:chExt cx="344" cy="344"/>
          </a:xfrm>
        </p:grpSpPr>
        <p:sp>
          <p:nvSpPr>
            <p:cNvPr id="30" name="Oval 25">
              <a:extLst>
                <a:ext uri="{FF2B5EF4-FFF2-40B4-BE49-F238E27FC236}">
                  <a16:creationId xmlns:a16="http://schemas.microsoft.com/office/drawing/2014/main" id="{9C112058-256F-D445-8FC7-9A99414DF354}"/>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 name="Oval 26">
              <a:extLst>
                <a:ext uri="{FF2B5EF4-FFF2-40B4-BE49-F238E27FC236}">
                  <a16:creationId xmlns:a16="http://schemas.microsoft.com/office/drawing/2014/main" id="{90D25AC5-CC8E-B54C-82BF-7D5D986999B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 name="Oval 27">
              <a:extLst>
                <a:ext uri="{FF2B5EF4-FFF2-40B4-BE49-F238E27FC236}">
                  <a16:creationId xmlns:a16="http://schemas.microsoft.com/office/drawing/2014/main" id="{40D693B4-9136-E641-8D14-C1E0622EC370}"/>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 name="Oval 28">
              <a:extLst>
                <a:ext uri="{FF2B5EF4-FFF2-40B4-BE49-F238E27FC236}">
                  <a16:creationId xmlns:a16="http://schemas.microsoft.com/office/drawing/2014/main" id="{4775F00E-A158-F94A-972C-197213FC889E}"/>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4" name="Text Box 57">
            <a:extLst>
              <a:ext uri="{FF2B5EF4-FFF2-40B4-BE49-F238E27FC236}">
                <a16:creationId xmlns:a16="http://schemas.microsoft.com/office/drawing/2014/main" id="{492AF8D2-6C5A-F547-903E-BECF47C4F8E4}"/>
              </a:ext>
            </a:extLst>
          </p:cNvPr>
          <p:cNvSpPr txBox="1">
            <a:spLocks noChangeArrowheads="1"/>
          </p:cNvSpPr>
          <p:nvPr/>
        </p:nvSpPr>
        <p:spPr bwMode="auto">
          <a:xfrm>
            <a:off x="2177015" y="5864985"/>
            <a:ext cx="1911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input ports</a:t>
            </a:r>
          </a:p>
        </p:txBody>
      </p:sp>
      <p:grpSp>
        <p:nvGrpSpPr>
          <p:cNvPr id="35" name="Group 37">
            <a:extLst>
              <a:ext uri="{FF2B5EF4-FFF2-40B4-BE49-F238E27FC236}">
                <a16:creationId xmlns:a16="http://schemas.microsoft.com/office/drawing/2014/main" id="{11CB7D7F-8B2C-554A-B4F6-07F28C5B5C9F}"/>
              </a:ext>
            </a:extLst>
          </p:cNvPr>
          <p:cNvGrpSpPr>
            <a:grpSpLocks/>
          </p:cNvGrpSpPr>
          <p:nvPr/>
        </p:nvGrpSpPr>
        <p:grpSpPr bwMode="auto">
          <a:xfrm>
            <a:off x="5882240" y="3485322"/>
            <a:ext cx="1957387" cy="566738"/>
            <a:chOff x="-51" y="2454"/>
            <a:chExt cx="1482" cy="357"/>
          </a:xfrm>
          <a:effectLst>
            <a:outerShdw blurRad="50800" dist="38100" dir="2700000" algn="tl" rotWithShape="0">
              <a:prstClr val="black">
                <a:alpha val="40000"/>
              </a:prstClr>
            </a:outerShdw>
          </a:effectLst>
        </p:grpSpPr>
        <p:grpSp>
          <p:nvGrpSpPr>
            <p:cNvPr id="36" name="Group 36">
              <a:extLst>
                <a:ext uri="{FF2B5EF4-FFF2-40B4-BE49-F238E27FC236}">
                  <a16:creationId xmlns:a16="http://schemas.microsoft.com/office/drawing/2014/main" id="{9302BD5C-3388-5F4D-8CCA-EAD2FD66ADB1}"/>
                </a:ext>
              </a:extLst>
            </p:cNvPr>
            <p:cNvGrpSpPr>
              <a:grpSpLocks/>
            </p:cNvGrpSpPr>
            <p:nvPr/>
          </p:nvGrpSpPr>
          <p:grpSpPr bwMode="auto">
            <a:xfrm flipH="1">
              <a:off x="171" y="2454"/>
              <a:ext cx="1086" cy="357"/>
              <a:chOff x="171" y="2454"/>
              <a:chExt cx="1086" cy="357"/>
            </a:xfrm>
          </p:grpSpPr>
          <p:sp>
            <p:nvSpPr>
              <p:cNvPr id="38" name="Rectangle 31">
                <a:extLst>
                  <a:ext uri="{FF2B5EF4-FFF2-40B4-BE49-F238E27FC236}">
                    <a16:creationId xmlns:a16="http://schemas.microsoft.com/office/drawing/2014/main" id="{0D459D87-1893-1743-8D5A-F323FDD3499D}"/>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 name="Rectangle 32">
                <a:extLst>
                  <a:ext uri="{FF2B5EF4-FFF2-40B4-BE49-F238E27FC236}">
                    <a16:creationId xmlns:a16="http://schemas.microsoft.com/office/drawing/2014/main" id="{D94682C7-1EFD-0242-B3A2-8679BFDACB44}"/>
                  </a:ext>
                </a:extLst>
              </p:cNvPr>
              <p:cNvSpPr>
                <a:spLocks noChangeArrowheads="1"/>
              </p:cNvSpPr>
              <p:nvPr/>
            </p:nvSpPr>
            <p:spPr bwMode="auto">
              <a:xfrm>
                <a:off x="216" y="2554"/>
                <a:ext cx="338"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 name="Rectangle 33">
                <a:extLst>
                  <a:ext uri="{FF2B5EF4-FFF2-40B4-BE49-F238E27FC236}">
                    <a16:creationId xmlns:a16="http://schemas.microsoft.com/office/drawing/2014/main" id="{D323E676-6A0B-9D4C-A262-5DA2B4D92EB1}"/>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 name="Rectangle 34">
                <a:extLst>
                  <a:ext uri="{FF2B5EF4-FFF2-40B4-BE49-F238E27FC236}">
                    <a16:creationId xmlns:a16="http://schemas.microsoft.com/office/drawing/2014/main" id="{DE45BAF9-F85F-CE49-B15E-73BB262FDBEB}"/>
                  </a:ext>
                </a:extLst>
              </p:cNvPr>
              <p:cNvSpPr>
                <a:spLocks noChangeArrowheads="1"/>
              </p:cNvSpPr>
              <p:nvPr/>
            </p:nvSpPr>
            <p:spPr bwMode="auto">
              <a:xfrm>
                <a:off x="921"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37" name="Line 35">
              <a:extLst>
                <a:ext uri="{FF2B5EF4-FFF2-40B4-BE49-F238E27FC236}">
                  <a16:creationId xmlns:a16="http://schemas.microsoft.com/office/drawing/2014/main" id="{63958D1A-98FE-AF43-AC11-DB72B9D9C0B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2" name="Group 38">
            <a:extLst>
              <a:ext uri="{FF2B5EF4-FFF2-40B4-BE49-F238E27FC236}">
                <a16:creationId xmlns:a16="http://schemas.microsoft.com/office/drawing/2014/main" id="{5D8C710B-718F-D647-B17E-DF34372005AC}"/>
              </a:ext>
            </a:extLst>
          </p:cNvPr>
          <p:cNvGrpSpPr>
            <a:grpSpLocks/>
          </p:cNvGrpSpPr>
          <p:nvPr/>
        </p:nvGrpSpPr>
        <p:grpSpPr bwMode="auto">
          <a:xfrm>
            <a:off x="5901290" y="5218872"/>
            <a:ext cx="2011362" cy="566738"/>
            <a:chOff x="-51" y="2454"/>
            <a:chExt cx="1482" cy="357"/>
          </a:xfrm>
        </p:grpSpPr>
        <p:grpSp>
          <p:nvGrpSpPr>
            <p:cNvPr id="43" name="Group 39">
              <a:extLst>
                <a:ext uri="{FF2B5EF4-FFF2-40B4-BE49-F238E27FC236}">
                  <a16:creationId xmlns:a16="http://schemas.microsoft.com/office/drawing/2014/main" id="{EC854885-69FE-4244-BF93-8BB2F7786F85}"/>
                </a:ext>
              </a:extLst>
            </p:cNvPr>
            <p:cNvGrpSpPr>
              <a:grpSpLocks/>
            </p:cNvGrpSpPr>
            <p:nvPr/>
          </p:nvGrpSpPr>
          <p:grpSpPr bwMode="auto">
            <a:xfrm flipH="1">
              <a:off x="171" y="2454"/>
              <a:ext cx="1086" cy="357"/>
              <a:chOff x="171" y="2454"/>
              <a:chExt cx="1086" cy="357"/>
            </a:xfrm>
          </p:grpSpPr>
          <p:sp>
            <p:nvSpPr>
              <p:cNvPr id="45" name="Rectangle 40">
                <a:extLst>
                  <a:ext uri="{FF2B5EF4-FFF2-40B4-BE49-F238E27FC236}">
                    <a16:creationId xmlns:a16="http://schemas.microsoft.com/office/drawing/2014/main" id="{31148FFC-88E2-8643-8EDC-EE4624168153}"/>
                  </a:ext>
                </a:extLst>
              </p:cNvPr>
              <p:cNvSpPr>
                <a:spLocks noChangeArrowheads="1"/>
              </p:cNvSpPr>
              <p:nvPr/>
            </p:nvSpPr>
            <p:spPr bwMode="auto">
              <a:xfrm>
                <a:off x="171" y="2454"/>
                <a:ext cx="1084" cy="357"/>
              </a:xfrm>
              <a:prstGeom prst="rect">
                <a:avLst/>
              </a:prstGeom>
              <a:solidFill>
                <a:schemeClr val="bg1"/>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Rectangle 41">
                <a:extLst>
                  <a:ext uri="{FF2B5EF4-FFF2-40B4-BE49-F238E27FC236}">
                    <a16:creationId xmlns:a16="http://schemas.microsoft.com/office/drawing/2014/main" id="{682A9F8F-8723-874E-BB4D-B2BB08BC7357}"/>
                  </a:ext>
                </a:extLst>
              </p:cNvPr>
              <p:cNvSpPr>
                <a:spLocks noChangeArrowheads="1"/>
              </p:cNvSpPr>
              <p:nvPr/>
            </p:nvSpPr>
            <p:spPr bwMode="auto">
              <a:xfrm>
                <a:off x="216" y="2554"/>
                <a:ext cx="337" cy="161"/>
              </a:xfrm>
              <a:prstGeom prst="rect">
                <a:avLst/>
              </a:prstGeom>
              <a:solidFill>
                <a:schemeClr val="bg1"/>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 name="Rectangle 42">
                <a:extLst>
                  <a:ext uri="{FF2B5EF4-FFF2-40B4-BE49-F238E27FC236}">
                    <a16:creationId xmlns:a16="http://schemas.microsoft.com/office/drawing/2014/main" id="{E9D99F85-7DA2-B94F-9793-067BFD27650F}"/>
                  </a:ext>
                </a:extLst>
              </p:cNvPr>
              <p:cNvSpPr>
                <a:spLocks noChangeArrowheads="1"/>
              </p:cNvSpPr>
              <p:nvPr/>
            </p:nvSpPr>
            <p:spPr bwMode="auto">
              <a:xfrm>
                <a:off x="602" y="2490"/>
                <a:ext cx="274" cy="274"/>
              </a:xfrm>
              <a:prstGeom prst="rect">
                <a:avLst/>
              </a:prstGeom>
              <a:solidFill>
                <a:schemeClr val="bg1"/>
              </a:solidFill>
              <a:ln w="28575">
                <a:solidFill>
                  <a:srgbClr val="3C6CD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 name="Rectangle 43">
                <a:extLst>
                  <a:ext uri="{FF2B5EF4-FFF2-40B4-BE49-F238E27FC236}">
                    <a16:creationId xmlns:a16="http://schemas.microsoft.com/office/drawing/2014/main" id="{79592419-CEB4-124B-A09B-CF67F5F2A477}"/>
                  </a:ext>
                </a:extLst>
              </p:cNvPr>
              <p:cNvSpPr>
                <a:spLocks noChangeArrowheads="1"/>
              </p:cNvSpPr>
              <p:nvPr/>
            </p:nvSpPr>
            <p:spPr bwMode="auto">
              <a:xfrm>
                <a:off x="923" y="2488"/>
                <a:ext cx="274" cy="274"/>
              </a:xfrm>
              <a:prstGeom prst="rect">
                <a:avLst/>
              </a:prstGeom>
              <a:solidFill>
                <a:schemeClr val="bg1"/>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44" name="Line 44">
              <a:extLst>
                <a:ext uri="{FF2B5EF4-FFF2-40B4-BE49-F238E27FC236}">
                  <a16:creationId xmlns:a16="http://schemas.microsoft.com/office/drawing/2014/main" id="{CBC3FC3D-F764-0047-9677-FB9B8EAAFE5C}"/>
                </a:ext>
              </a:extLst>
            </p:cNvPr>
            <p:cNvSpPr>
              <a:spLocks noChangeShapeType="1"/>
            </p:cNvSpPr>
            <p:nvPr/>
          </p:nvSpPr>
          <p:spPr bwMode="auto">
            <a:xfrm>
              <a:off x="-51" y="2634"/>
              <a:ext cx="148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9" name="Group 51">
            <a:extLst>
              <a:ext uri="{FF2B5EF4-FFF2-40B4-BE49-F238E27FC236}">
                <a16:creationId xmlns:a16="http://schemas.microsoft.com/office/drawing/2014/main" id="{0063545A-31FC-8D42-B9F6-52805867B567}"/>
              </a:ext>
            </a:extLst>
          </p:cNvPr>
          <p:cNvGrpSpPr>
            <a:grpSpLocks/>
          </p:cNvGrpSpPr>
          <p:nvPr/>
        </p:nvGrpSpPr>
        <p:grpSpPr bwMode="auto">
          <a:xfrm rot="2656396">
            <a:off x="6768065" y="4361622"/>
            <a:ext cx="546100" cy="546100"/>
            <a:chOff x="354" y="2715"/>
            <a:chExt cx="344" cy="344"/>
          </a:xfrm>
        </p:grpSpPr>
        <p:sp>
          <p:nvSpPr>
            <p:cNvPr id="50" name="Oval 52">
              <a:extLst>
                <a:ext uri="{FF2B5EF4-FFF2-40B4-BE49-F238E27FC236}">
                  <a16:creationId xmlns:a16="http://schemas.microsoft.com/office/drawing/2014/main" id="{83BE4773-3E63-524C-AD59-033C9E4302BB}"/>
                </a:ext>
              </a:extLst>
            </p:cNvPr>
            <p:cNvSpPr>
              <a:spLocks noChangeArrowheads="1"/>
            </p:cNvSpPr>
            <p:nvPr/>
          </p:nvSpPr>
          <p:spPr bwMode="auto">
            <a:xfrm>
              <a:off x="352" y="2715"/>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1" name="Oval 53">
              <a:extLst>
                <a:ext uri="{FF2B5EF4-FFF2-40B4-BE49-F238E27FC236}">
                  <a16:creationId xmlns:a16="http://schemas.microsoft.com/office/drawing/2014/main" id="{F45E0C4D-B738-5E42-99B7-C0253D1ECBDD}"/>
                </a:ext>
              </a:extLst>
            </p:cNvPr>
            <p:cNvSpPr>
              <a:spLocks noChangeArrowheads="1"/>
            </p:cNvSpPr>
            <p:nvPr/>
          </p:nvSpPr>
          <p:spPr bwMode="auto">
            <a:xfrm>
              <a:off x="450" y="2811"/>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2" name="Oval 54">
              <a:extLst>
                <a:ext uri="{FF2B5EF4-FFF2-40B4-BE49-F238E27FC236}">
                  <a16:creationId xmlns:a16="http://schemas.microsoft.com/office/drawing/2014/main" id="{2BD06A3F-4F96-8948-8417-90216E36CC2D}"/>
                </a:ext>
              </a:extLst>
            </p:cNvPr>
            <p:cNvSpPr>
              <a:spLocks noChangeArrowheads="1"/>
            </p:cNvSpPr>
            <p:nvPr/>
          </p:nvSpPr>
          <p:spPr bwMode="auto">
            <a:xfrm>
              <a:off x="545" y="2907"/>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53" name="Oval 55">
              <a:extLst>
                <a:ext uri="{FF2B5EF4-FFF2-40B4-BE49-F238E27FC236}">
                  <a16:creationId xmlns:a16="http://schemas.microsoft.com/office/drawing/2014/main" id="{6A51F44D-8E0B-DD44-A2B0-5A5743630F7B}"/>
                </a:ext>
              </a:extLst>
            </p:cNvPr>
            <p:cNvSpPr>
              <a:spLocks noChangeArrowheads="1"/>
            </p:cNvSpPr>
            <p:nvPr/>
          </p:nvSpPr>
          <p:spPr bwMode="auto">
            <a:xfrm>
              <a:off x="640" y="3003"/>
              <a:ext cx="56" cy="56"/>
            </a:xfrm>
            <a:prstGeom prst="ellipse">
              <a:avLst/>
            </a:prstGeom>
            <a:solidFill>
              <a:schemeClr val="tx2"/>
            </a:solidFill>
            <a:ln w="9525">
              <a:solidFill>
                <a:schemeClr val="tx1"/>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4" name="Text Box 58">
            <a:extLst>
              <a:ext uri="{FF2B5EF4-FFF2-40B4-BE49-F238E27FC236}">
                <a16:creationId xmlns:a16="http://schemas.microsoft.com/office/drawing/2014/main" id="{8536AB41-BBDA-6A40-9786-A1757F6328E5}"/>
              </a:ext>
            </a:extLst>
          </p:cNvPr>
          <p:cNvSpPr txBox="1">
            <a:spLocks noChangeArrowheads="1"/>
          </p:cNvSpPr>
          <p:nvPr/>
        </p:nvSpPr>
        <p:spPr bwMode="auto">
          <a:xfrm>
            <a:off x="6201327" y="5906260"/>
            <a:ext cx="20510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router output ports</a:t>
            </a:r>
          </a:p>
        </p:txBody>
      </p:sp>
      <p:cxnSp>
        <p:nvCxnSpPr>
          <p:cNvPr id="55" name="Straight Connector 54">
            <a:extLst>
              <a:ext uri="{FF2B5EF4-FFF2-40B4-BE49-F238E27FC236}">
                <a16:creationId xmlns:a16="http://schemas.microsoft.com/office/drawing/2014/main" id="{EDEF025D-D161-0845-8BA8-D19B1861EEDE}"/>
              </a:ext>
            </a:extLst>
          </p:cNvPr>
          <p:cNvCxnSpPr>
            <a:cxnSpLocks noChangeShapeType="1"/>
          </p:cNvCxnSpPr>
          <p:nvPr/>
        </p:nvCxnSpPr>
        <p:spPr bwMode="auto">
          <a:xfrm>
            <a:off x="2270677" y="3275772"/>
            <a:ext cx="7802563" cy="127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cxnSp>
      <p:sp>
        <p:nvSpPr>
          <p:cNvPr id="56" name="TextBox 55">
            <a:extLst>
              <a:ext uri="{FF2B5EF4-FFF2-40B4-BE49-F238E27FC236}">
                <a16:creationId xmlns:a16="http://schemas.microsoft.com/office/drawing/2014/main" id="{BAC350F1-2A41-2C4D-A74E-E12FE3300314}"/>
              </a:ext>
            </a:extLst>
          </p:cNvPr>
          <p:cNvSpPr txBox="1">
            <a:spLocks noChangeArrowheads="1"/>
          </p:cNvSpPr>
          <p:nvPr/>
        </p:nvSpPr>
        <p:spPr bwMode="auto">
          <a:xfrm>
            <a:off x="8177765" y="3312285"/>
            <a:ext cx="218598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forwarding data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(hardware) operates in nanosecond timeframe</a:t>
            </a:r>
          </a:p>
        </p:txBody>
      </p:sp>
      <p:sp>
        <p:nvSpPr>
          <p:cNvPr id="57" name="Rectangle 56">
            <a:extLst>
              <a:ext uri="{FF2B5EF4-FFF2-40B4-BE49-F238E27FC236}">
                <a16:creationId xmlns:a16="http://schemas.microsoft.com/office/drawing/2014/main" id="{9E496939-D5D8-314E-A293-36FDE55B110E}"/>
              </a:ext>
            </a:extLst>
          </p:cNvPr>
          <p:cNvSpPr>
            <a:spLocks noChangeArrowheads="1"/>
          </p:cNvSpPr>
          <p:nvPr/>
        </p:nvSpPr>
        <p:spPr bwMode="auto">
          <a:xfrm>
            <a:off x="7490377" y="2208972"/>
            <a:ext cx="287972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routing, management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control plane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(software)</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operates in millisecond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time frame</a:t>
            </a:r>
          </a:p>
        </p:txBody>
      </p:sp>
      <p:sp>
        <p:nvSpPr>
          <p:cNvPr id="58" name="Freeform 10">
            <a:extLst>
              <a:ext uri="{FF2B5EF4-FFF2-40B4-BE49-F238E27FC236}">
                <a16:creationId xmlns:a16="http://schemas.microsoft.com/office/drawing/2014/main" id="{9563B337-045C-B84E-ADB0-A5D36720825E}"/>
              </a:ext>
            </a:extLst>
          </p:cNvPr>
          <p:cNvSpPr>
            <a:spLocks/>
          </p:cNvSpPr>
          <p:nvPr/>
        </p:nvSpPr>
        <p:spPr bwMode="auto">
          <a:xfrm>
            <a:off x="3735940" y="2799522"/>
            <a:ext cx="512762" cy="73025"/>
          </a:xfrm>
          <a:custGeom>
            <a:avLst/>
            <a:gdLst>
              <a:gd name="T0" fmla="*/ 487003 w 512919"/>
              <a:gd name="T1" fmla="*/ 70891 h 73266"/>
              <a:gd name="T2" fmla="*/ 511349 w 512919"/>
              <a:gd name="T3" fmla="*/ 0 h 73266"/>
              <a:gd name="T4" fmla="*/ 146098 w 512919"/>
              <a:gd name="T5" fmla="*/ 11815 h 73266"/>
              <a:gd name="T6" fmla="*/ 97399 w 512919"/>
              <a:gd name="T7" fmla="*/ 23630 h 73266"/>
              <a:gd name="T8" fmla="*/ 0 w 512919"/>
              <a:gd name="T9" fmla="*/ 11815 h 73266"/>
              <a:gd name="T10" fmla="*/ 0 w 512919"/>
              <a:gd name="T11" fmla="*/ 11815 h 73266"/>
              <a:gd name="T12" fmla="*/ 511349 w 512919"/>
              <a:gd name="T13" fmla="*/ 11815 h 73266"/>
              <a:gd name="T14" fmla="*/ 0 60000 65536"/>
              <a:gd name="T15" fmla="*/ 0 60000 65536"/>
              <a:gd name="T16" fmla="*/ 0 60000 65536"/>
              <a:gd name="T17" fmla="*/ 0 60000 65536"/>
              <a:gd name="T18" fmla="*/ 0 60000 65536"/>
              <a:gd name="T19" fmla="*/ 0 60000 65536"/>
              <a:gd name="T20" fmla="*/ 0 60000 65536"/>
              <a:gd name="T21" fmla="*/ 0 w 512919"/>
              <a:gd name="T22" fmla="*/ 0 h 73266"/>
              <a:gd name="T23" fmla="*/ 512919 w 512919"/>
              <a:gd name="T24" fmla="*/ 73266 h 7326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12919" h="73266">
                <a:moveTo>
                  <a:pt x="488494" y="73266"/>
                </a:moveTo>
                <a:lnTo>
                  <a:pt x="512919" y="0"/>
                </a:lnTo>
                <a:cubicBezTo>
                  <a:pt x="390795" y="4070"/>
                  <a:pt x="268529" y="5036"/>
                  <a:pt x="146548" y="12211"/>
                </a:cubicBezTo>
                <a:cubicBezTo>
                  <a:pt x="129793" y="13196"/>
                  <a:pt x="114483" y="24422"/>
                  <a:pt x="97699" y="24422"/>
                </a:cubicBezTo>
                <a:cubicBezTo>
                  <a:pt x="64879" y="24422"/>
                  <a:pt x="0" y="12211"/>
                  <a:pt x="0" y="12211"/>
                </a:cubicBezTo>
                <a:lnTo>
                  <a:pt x="512919" y="1221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9" name="Elbow Connector 58">
            <a:extLst>
              <a:ext uri="{FF2B5EF4-FFF2-40B4-BE49-F238E27FC236}">
                <a16:creationId xmlns:a16="http://schemas.microsoft.com/office/drawing/2014/main" id="{3E124150-F33F-0C46-842C-F5427C1367BD}"/>
              </a:ext>
            </a:extLst>
          </p:cNvPr>
          <p:cNvCxnSpPr>
            <a:cxnSpLocks noChangeShapeType="1"/>
            <a:endCxn id="27" idx="0"/>
          </p:cNvCxnSpPr>
          <p:nvPr/>
        </p:nvCxnSpPr>
        <p:spPr bwMode="auto">
          <a:xfrm rot="5400000">
            <a:off x="2752483" y="3862354"/>
            <a:ext cx="2473325" cy="347662"/>
          </a:xfrm>
          <a:prstGeom prst="bentConnector3">
            <a:avLst>
              <a:gd name="adj1" fmla="val -60"/>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cxnSp>
      <p:sp>
        <p:nvSpPr>
          <p:cNvPr id="60" name="Slide Number Placeholder 4">
            <a:extLst>
              <a:ext uri="{FF2B5EF4-FFF2-40B4-BE49-F238E27FC236}">
                <a16:creationId xmlns:a16="http://schemas.microsoft.com/office/drawing/2014/main" id="{31F0B563-E3B7-434E-9C41-6F0D5BC32A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
        <p:nvSpPr>
          <p:cNvPr id="4" name="TextBox 3">
            <a:extLst>
              <a:ext uri="{FF2B5EF4-FFF2-40B4-BE49-F238E27FC236}">
                <a16:creationId xmlns:a16="http://schemas.microsoft.com/office/drawing/2014/main" id="{1D3F28DC-8712-1544-C091-A84175D9078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43776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dissolve">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dissolve">
                                      <p:cBhvr>
                                        <p:cTn id="22" dur="500"/>
                                        <p:tgtEl>
                                          <p:spTgt spid="5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par>
                                <p:cTn id="26" presetID="9" presetClass="entr" presetSubtype="0"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dissolve">
                                      <p:cBhvr>
                                        <p:cTn id="28"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F45F-F8D3-4FE6-BD23-49947CA92737}"/>
              </a:ext>
            </a:extLst>
          </p:cNvPr>
          <p:cNvSpPr>
            <a:spLocks noGrp="1"/>
          </p:cNvSpPr>
          <p:nvPr>
            <p:ph type="title"/>
          </p:nvPr>
        </p:nvSpPr>
        <p:spPr/>
        <p:txBody>
          <a:bodyPr/>
          <a:lstStyle/>
          <a:p>
            <a:r>
              <a:rPr lang="en-US" dirty="0"/>
              <a:t>Question 4.2-1</a:t>
            </a:r>
          </a:p>
        </p:txBody>
      </p:sp>
      <p:sp>
        <p:nvSpPr>
          <p:cNvPr id="3" name="Content Placeholder 2">
            <a:extLst>
              <a:ext uri="{FF2B5EF4-FFF2-40B4-BE49-F238E27FC236}">
                <a16:creationId xmlns:a16="http://schemas.microsoft.com/office/drawing/2014/main" id="{4A1CD8D5-EF90-4E66-8894-913AD956FAC9}"/>
              </a:ext>
            </a:extLst>
          </p:cNvPr>
          <p:cNvSpPr>
            <a:spLocks noGrp="1"/>
          </p:cNvSpPr>
          <p:nvPr>
            <p:ph sz="half" idx="1"/>
          </p:nvPr>
        </p:nvSpPr>
        <p:spPr/>
        <p:txBody>
          <a:bodyPr/>
          <a:lstStyle/>
          <a:p>
            <a:r>
              <a:rPr lang="en-US" dirty="0"/>
              <a:t>4.2-1. What's inside a router? Match the names of the principal router components (A,B,C,D below) with their function and whether they are in the network-layer data plane or control plane.</a:t>
            </a:r>
          </a:p>
        </p:txBody>
      </p:sp>
      <p:sp>
        <p:nvSpPr>
          <p:cNvPr id="4" name="Content Placeholder 3">
            <a:extLst>
              <a:ext uri="{FF2B5EF4-FFF2-40B4-BE49-F238E27FC236}">
                <a16:creationId xmlns:a16="http://schemas.microsoft.com/office/drawing/2014/main" id="{AD6F8F7D-564B-4A76-BB0A-A6506070BA3B}"/>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6FDF6026-E1D2-4FD0-BE6F-13F75DE98B31}"/>
              </a:ext>
            </a:extLst>
          </p:cNvPr>
          <p:cNvSpPr>
            <a:spLocks noGrp="1"/>
          </p:cNvSpPr>
          <p:nvPr>
            <p:ph type="sldNum" sz="quarter" idx="4"/>
          </p:nvPr>
        </p:nvSpPr>
        <p:spPr/>
        <p:txBody>
          <a:bodyPr/>
          <a:lstStyle/>
          <a:p>
            <a:r>
              <a:rPr lang="en-US"/>
              <a:t>Introduction: 1-</a:t>
            </a:r>
            <a:fld id="{C4204591-24BD-A542-B9D5-F8D8A88D2FEE}" type="slidenum">
              <a:rPr lang="en-US" smtClean="0"/>
              <a:pPr/>
              <a:t>34</a:t>
            </a:fld>
            <a:endParaRPr lang="en-US"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F0C4F35-35EB-4847-9311-6715EDB4038A}"/>
                  </a:ext>
                </a:extLst>
              </p14:cNvPr>
              <p14:cNvContentPartPr/>
              <p14:nvPr/>
            </p14:nvContentPartPr>
            <p14:xfrm>
              <a:off x="1395164" y="2149187"/>
              <a:ext cx="360" cy="360"/>
            </p14:xfrm>
          </p:contentPart>
        </mc:Choice>
        <mc:Fallback xmlns="">
          <p:pic>
            <p:nvPicPr>
              <p:cNvPr id="6" name="Ink 5">
                <a:extLst>
                  <a:ext uri="{FF2B5EF4-FFF2-40B4-BE49-F238E27FC236}">
                    <a16:creationId xmlns:a16="http://schemas.microsoft.com/office/drawing/2014/main" id="{FF0C4F35-35EB-4847-9311-6715EDB4038A}"/>
                  </a:ext>
                </a:extLst>
              </p:cNvPr>
              <p:cNvPicPr/>
              <p:nvPr/>
            </p:nvPicPr>
            <p:blipFill>
              <a:blip r:embed="rId3"/>
              <a:stretch>
                <a:fillRect/>
              </a:stretch>
            </p:blipFill>
            <p:spPr>
              <a:xfrm>
                <a:off x="1386524" y="2140187"/>
                <a:ext cx="18000" cy="18000"/>
              </a:xfrm>
              <a:prstGeom prst="rect">
                <a:avLst/>
              </a:prstGeom>
            </p:spPr>
          </p:pic>
        </mc:Fallback>
      </mc:AlternateContent>
      <p:pic>
        <p:nvPicPr>
          <p:cNvPr id="1026" name="Picture 2">
            <a:extLst>
              <a:ext uri="{FF2B5EF4-FFF2-40B4-BE49-F238E27FC236}">
                <a16:creationId xmlns:a16="http://schemas.microsoft.com/office/drawing/2014/main" id="{327DEF8D-B2C0-454B-8511-7D4D3A7D62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5764" y="43934"/>
            <a:ext cx="5715000" cy="38671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65433716-80BC-48C3-A997-101B12C83975}"/>
              </a:ext>
            </a:extLst>
          </p:cNvPr>
          <p:cNvPicPr>
            <a:picLocks noChangeAspect="1"/>
          </p:cNvPicPr>
          <p:nvPr/>
        </p:nvPicPr>
        <p:blipFill>
          <a:blip r:embed="rId5"/>
          <a:stretch>
            <a:fillRect/>
          </a:stretch>
        </p:blipFill>
        <p:spPr>
          <a:xfrm>
            <a:off x="6019800" y="3637861"/>
            <a:ext cx="5890964" cy="3078452"/>
          </a:xfrm>
          <a:prstGeom prst="rect">
            <a:avLst/>
          </a:prstGeom>
        </p:spPr>
      </p:pic>
    </p:spTree>
    <p:extLst>
      <p:ext uri="{BB962C8B-B14F-4D97-AF65-F5344CB8AC3E}">
        <p14:creationId xmlns:p14="http://schemas.microsoft.com/office/powerpoint/2010/main" val="145005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3" name="Group 2">
            <a:extLst>
              <a:ext uri="{FF2B5EF4-FFF2-40B4-BE49-F238E27FC236}">
                <a16:creationId xmlns:a16="http://schemas.microsoft.com/office/drawing/2014/main" id="{67F3BF66-FCD5-DF4D-990A-B26733B57152}"/>
              </a:ext>
            </a:extLst>
          </p:cNvPr>
          <p:cNvGrpSpPr/>
          <p:nvPr/>
        </p:nvGrpSpPr>
        <p:grpSpPr>
          <a:xfrm>
            <a:off x="258938" y="2032898"/>
            <a:ext cx="3589783" cy="2064484"/>
            <a:chOff x="258938" y="2032898"/>
            <a:chExt cx="3589783" cy="2064484"/>
          </a:xfrm>
        </p:grpSpPr>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6BA40969-3F14-3A45-97E9-4D81F9F1D53C}"/>
              </a:ext>
            </a:extLst>
          </p:cNvPr>
          <p:cNvGrpSpPr/>
          <p:nvPr/>
        </p:nvGrpSpPr>
        <p:grpSpPr>
          <a:xfrm>
            <a:off x="871146" y="1664528"/>
            <a:ext cx="4336475" cy="3729630"/>
            <a:chOff x="871146" y="1664528"/>
            <a:chExt cx="4336475" cy="3729630"/>
          </a:xfrm>
        </p:grpSpPr>
        <p:sp>
          <p:nvSpPr>
            <p:cNvPr id="99" name="Rectangle 33">
              <a:extLst>
                <a:ext uri="{FF2B5EF4-FFF2-40B4-BE49-F238E27FC236}">
                  <a16:creationId xmlns:a16="http://schemas.microsoft.com/office/drawing/2014/main" id="{C0248889-95B0-8647-AC13-2A31FDECF3D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4" name="Group 3">
              <a:extLst>
                <a:ext uri="{FF2B5EF4-FFF2-40B4-BE49-F238E27FC236}">
                  <a16:creationId xmlns:a16="http://schemas.microsoft.com/office/drawing/2014/main" id="{9212FDFA-0F46-D741-88DA-002B11963175}"/>
                </a:ext>
              </a:extLst>
            </p:cNvPr>
            <p:cNvGrpSpPr/>
            <p:nvPr/>
          </p:nvGrpSpPr>
          <p:grpSpPr>
            <a:xfrm>
              <a:off x="871146" y="1664528"/>
              <a:ext cx="4336475" cy="3729630"/>
              <a:chOff x="871146" y="1664528"/>
              <a:chExt cx="4336475" cy="3729630"/>
            </a:xfrm>
          </p:grpSpPr>
          <p:sp>
            <p:nvSpPr>
              <p:cNvPr id="93" name="Rectangle 14">
                <a:extLst>
                  <a:ext uri="{FF2B5EF4-FFF2-40B4-BE49-F238E27FC236}">
                    <a16:creationId xmlns:a16="http://schemas.microsoft.com/office/drawing/2014/main" id="{12FFE13A-BB9E-4943-97F3-EA1EFC2EB338}"/>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3" name="Text Box 6">
                <a:extLst>
                  <a:ext uri="{FF2B5EF4-FFF2-40B4-BE49-F238E27FC236}">
                    <a16:creationId xmlns:a16="http://schemas.microsoft.com/office/drawing/2014/main" id="{EAC11D6E-3147-1749-980D-26286A15A284}"/>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7" name="Line 59">
                <a:extLst>
                  <a:ext uri="{FF2B5EF4-FFF2-40B4-BE49-F238E27FC236}">
                    <a16:creationId xmlns:a16="http://schemas.microsoft.com/office/drawing/2014/main" id="{052969D8-B347-344A-9102-4C70516822DF}"/>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grpSp>
        <p:nvGrpSpPr>
          <p:cNvPr id="8" name="Group 7">
            <a:extLst>
              <a:ext uri="{FF2B5EF4-FFF2-40B4-BE49-F238E27FC236}">
                <a16:creationId xmlns:a16="http://schemas.microsoft.com/office/drawing/2014/main" id="{4E501147-3CF5-8941-886B-E4E508892657}"/>
              </a:ext>
            </a:extLst>
          </p:cNvPr>
          <p:cNvGrpSpPr/>
          <p:nvPr/>
        </p:nvGrpSpPr>
        <p:grpSpPr>
          <a:xfrm>
            <a:off x="3458817" y="1655073"/>
            <a:ext cx="8189844" cy="5023471"/>
            <a:chOff x="3458817" y="1655073"/>
            <a:chExt cx="8189844" cy="5023471"/>
          </a:xfrm>
        </p:grpSpPr>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B1658A4B-37AF-414E-BE01-AD93294C9259}"/>
                </a:ext>
              </a:extLst>
            </p:cNvPr>
            <p:cNvGrpSpPr/>
            <p:nvPr/>
          </p:nvGrpSpPr>
          <p:grpSpPr>
            <a:xfrm>
              <a:off x="3458817" y="1655073"/>
              <a:ext cx="8189844" cy="5023471"/>
              <a:chOff x="3458817" y="1655073"/>
              <a:chExt cx="8189844" cy="5023471"/>
            </a:xfrm>
          </p:grpSpPr>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no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goal: complete input port processing at ‘</a:t>
                </a:r>
                <a:r>
                  <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line speed’</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input port queuing: </a:t>
                </a: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if datagrams arrive faster than forwarding rate into switch fabric</a:t>
                </a: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6" name="Slide Number Placeholder 4">
            <a:extLst>
              <a:ext uri="{FF2B5EF4-FFF2-40B4-BE49-F238E27FC236}">
                <a16:creationId xmlns:a16="http://schemas.microsoft.com/office/drawing/2014/main" id="{B127B8A7-EB35-9F48-B1F3-0905B5BFF21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grpSp>
        <p:nvGrpSpPr>
          <p:cNvPr id="14" name="Group 13">
            <a:extLst>
              <a:ext uri="{FF2B5EF4-FFF2-40B4-BE49-F238E27FC236}">
                <a16:creationId xmlns:a16="http://schemas.microsoft.com/office/drawing/2014/main" id="{9D2B58EA-90EB-22DC-70F2-0EE6BCA02F30}"/>
              </a:ext>
            </a:extLst>
          </p:cNvPr>
          <p:cNvGrpSpPr/>
          <p:nvPr/>
        </p:nvGrpSpPr>
        <p:grpSpPr>
          <a:xfrm>
            <a:off x="1199417" y="5446716"/>
            <a:ext cx="2137372" cy="695498"/>
            <a:chOff x="646967" y="5446716"/>
            <a:chExt cx="2137372" cy="695498"/>
          </a:xfrm>
        </p:grpSpPr>
        <p:pic>
          <p:nvPicPr>
            <p:cNvPr id="9" name="Picture 8" descr="Icon&#10;&#10;Description automatically generated">
              <a:extLst>
                <a:ext uri="{FF2B5EF4-FFF2-40B4-BE49-F238E27FC236}">
                  <a16:creationId xmlns:a16="http://schemas.microsoft.com/office/drawing/2014/main" id="{4CC8409D-09E5-7BEE-7B96-571D305DC6E4}"/>
                </a:ext>
              </a:extLst>
            </p:cNvPr>
            <p:cNvPicPr>
              <a:picLocks noChangeAspect="1"/>
            </p:cNvPicPr>
            <p:nvPr/>
          </p:nvPicPr>
          <p:blipFill>
            <a:blip r:embed="rId3"/>
            <a:stretch>
              <a:fillRect/>
            </a:stretch>
          </p:blipFill>
          <p:spPr>
            <a:xfrm>
              <a:off x="646967" y="5446716"/>
              <a:ext cx="505593" cy="695498"/>
            </a:xfrm>
            <a:prstGeom prst="rect">
              <a:avLst/>
            </a:prstGeom>
          </p:spPr>
        </p:pic>
        <p:sp>
          <p:nvSpPr>
            <p:cNvPr id="11" name="TextBox 10">
              <a:extLst>
                <a:ext uri="{FF2B5EF4-FFF2-40B4-BE49-F238E27FC236}">
                  <a16:creationId xmlns:a16="http://schemas.microsoft.com/office/drawing/2014/main" id="{606794DD-4CEC-4221-126D-5947BA568F5C}"/>
                </a:ext>
              </a:extLst>
            </p:cNvPr>
            <p:cNvSpPr txBox="1"/>
            <p:nvPr/>
          </p:nvSpPr>
          <p:spPr>
            <a:xfrm>
              <a:off x="1171610" y="5609799"/>
              <a:ext cx="1612729" cy="369332"/>
            </a:xfrm>
            <a:prstGeom prst="rect">
              <a:avLst/>
            </a:prstGeom>
            <a:noFill/>
          </p:spPr>
          <p:txBody>
            <a:bodyPr wrap="square">
              <a:spAutoFit/>
            </a:bodyPr>
            <a:lstStyle/>
            <a:p>
              <a:r>
                <a:rPr lang="en-US" altLang="en-US" kern="0" dirty="0">
                  <a:solidFill>
                    <a:srgbClr val="000000"/>
                  </a:solidFill>
                  <a:latin typeface="Calibri" panose="020F0502020204030204"/>
                  <a:ea typeface="ＭＳ Ｐゴシック" panose="020B0600070205080204" pitchFamily="34" charset="-128"/>
                </a:rPr>
                <a:t>F</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rame</a:t>
              </a:r>
              <a:endParaRPr lang="en-US" dirty="0"/>
            </a:p>
          </p:txBody>
        </p:sp>
      </p:grpSp>
      <p:grpSp>
        <p:nvGrpSpPr>
          <p:cNvPr id="17" name="Group 16">
            <a:extLst>
              <a:ext uri="{FF2B5EF4-FFF2-40B4-BE49-F238E27FC236}">
                <a16:creationId xmlns:a16="http://schemas.microsoft.com/office/drawing/2014/main" id="{00106228-C860-72EA-13E6-FF5F1BE226A2}"/>
              </a:ext>
            </a:extLst>
          </p:cNvPr>
          <p:cNvGrpSpPr/>
          <p:nvPr/>
        </p:nvGrpSpPr>
        <p:grpSpPr>
          <a:xfrm>
            <a:off x="6844333" y="2806194"/>
            <a:ext cx="2235870" cy="1007085"/>
            <a:chOff x="6844333" y="2806194"/>
            <a:chExt cx="2235870" cy="1007085"/>
          </a:xfrm>
        </p:grpSpPr>
        <p:sp>
          <p:nvSpPr>
            <p:cNvPr id="16" name="Rounded Rectangular Callout 15">
              <a:extLst>
                <a:ext uri="{FF2B5EF4-FFF2-40B4-BE49-F238E27FC236}">
                  <a16:creationId xmlns:a16="http://schemas.microsoft.com/office/drawing/2014/main" id="{1490BC80-40CE-40B9-5D35-8D5390035C0E}"/>
                </a:ext>
              </a:extLst>
            </p:cNvPr>
            <p:cNvSpPr/>
            <p:nvPr/>
          </p:nvSpPr>
          <p:spPr>
            <a:xfrm>
              <a:off x="6844333" y="2806194"/>
              <a:ext cx="1779588" cy="1007085"/>
            </a:xfrm>
            <a:prstGeom prst="wedgeRoundRectCallout">
              <a:avLst>
                <a:gd name="adj1" fmla="val -64240"/>
                <a:gd name="adj2" fmla="val -54353"/>
                <a:gd name="adj3" fmla="val 16667"/>
              </a:avLst>
            </a:prstGeom>
            <a:ln w="25400">
              <a:solidFill>
                <a:schemeClr val="tx1">
                  <a:lumMod val="95000"/>
                  <a:lumOff val="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pic>
          <p:nvPicPr>
            <p:cNvPr id="12" name="Picture 11" descr="Icon&#10;&#10;Description automatically generated">
              <a:extLst>
                <a:ext uri="{FF2B5EF4-FFF2-40B4-BE49-F238E27FC236}">
                  <a16:creationId xmlns:a16="http://schemas.microsoft.com/office/drawing/2014/main" id="{62B92C9B-3280-B0FC-57E4-90B0C0B4A79C}"/>
                </a:ext>
              </a:extLst>
            </p:cNvPr>
            <p:cNvPicPr>
              <a:picLocks noChangeAspect="1"/>
            </p:cNvPicPr>
            <p:nvPr/>
          </p:nvPicPr>
          <p:blipFill>
            <a:blip r:embed="rId4"/>
            <a:stretch>
              <a:fillRect/>
            </a:stretch>
          </p:blipFill>
          <p:spPr>
            <a:xfrm>
              <a:off x="6962236" y="2971427"/>
              <a:ext cx="451829" cy="621665"/>
            </a:xfrm>
            <a:prstGeom prst="rect">
              <a:avLst/>
            </a:prstGeom>
          </p:spPr>
        </p:pic>
        <p:sp>
          <p:nvSpPr>
            <p:cNvPr id="13" name="TextBox 12">
              <a:extLst>
                <a:ext uri="{FF2B5EF4-FFF2-40B4-BE49-F238E27FC236}">
                  <a16:creationId xmlns:a16="http://schemas.microsoft.com/office/drawing/2014/main" id="{8302DA1C-B2FD-2081-47D6-966E745AB1A0}"/>
                </a:ext>
              </a:extLst>
            </p:cNvPr>
            <p:cNvSpPr txBox="1"/>
            <p:nvPr/>
          </p:nvSpPr>
          <p:spPr>
            <a:xfrm>
              <a:off x="7467474" y="3131380"/>
              <a:ext cx="1612729" cy="369332"/>
            </a:xfrm>
            <a:prstGeom prst="rect">
              <a:avLst/>
            </a:prstGeom>
            <a:noFill/>
          </p:spPr>
          <p:txBody>
            <a:bodyPr wrap="square">
              <a:spAutoFit/>
            </a:bodyPr>
            <a:lstStyle/>
            <a:p>
              <a:r>
                <a:rPr lang="en-US" kern="0" dirty="0">
                  <a:solidFill>
                    <a:srgbClr val="000000"/>
                  </a:solidFill>
                  <a:latin typeface="Calibri" panose="020F0502020204030204"/>
                  <a:ea typeface="ＭＳ Ｐゴシック" panose="020B0600070205080204" pitchFamily="34" charset="-128"/>
                </a:rPr>
                <a:t>Datagram</a:t>
              </a:r>
              <a:endParaRPr lang="en-US" dirty="0"/>
            </a:p>
          </p:txBody>
        </p:sp>
      </p:grpSp>
      <p:sp>
        <p:nvSpPr>
          <p:cNvPr id="5" name="TextBox 4">
            <a:extLst>
              <a:ext uri="{FF2B5EF4-FFF2-40B4-BE49-F238E27FC236}">
                <a16:creationId xmlns:a16="http://schemas.microsoft.com/office/drawing/2014/main" id="{07718CE1-11D1-A5D3-8D5A-321CE9EFE1E1}"/>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4886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98812"/>
            <a:ext cx="10515600" cy="894622"/>
          </a:xfrm>
        </p:spPr>
        <p:txBody>
          <a:bodyPr>
            <a:normAutofit/>
          </a:bodyPr>
          <a:lstStyle/>
          <a:p>
            <a:r>
              <a:rPr lang="en-US" altLang="en-US" sz="4800" dirty="0">
                <a:ea typeface="ＭＳ Ｐゴシック" panose="020B0600070205080204" pitchFamily="34" charset="-128"/>
              </a:rPr>
              <a:t>Input port functions</a:t>
            </a:r>
            <a:endParaRPr lang="en-US" sz="4800" dirty="0"/>
          </a:p>
        </p:txBody>
      </p:sp>
      <p:sp>
        <p:nvSpPr>
          <p:cNvPr id="91" name="Rectangle 12">
            <a:extLst>
              <a:ext uri="{FF2B5EF4-FFF2-40B4-BE49-F238E27FC236}">
                <a16:creationId xmlns:a16="http://schemas.microsoft.com/office/drawing/2014/main" id="{C1168DD7-29CD-D740-BA24-DFE4997DEAF2}"/>
              </a:ext>
            </a:extLst>
          </p:cNvPr>
          <p:cNvSpPr>
            <a:spLocks noChangeArrowheads="1"/>
          </p:cNvSpPr>
          <p:nvPr/>
        </p:nvSpPr>
        <p:spPr bwMode="auto">
          <a:xfrm>
            <a:off x="2275508" y="1518548"/>
            <a:ext cx="4568825" cy="1836737"/>
          </a:xfrm>
          <a:prstGeom prst="rect">
            <a:avLst/>
          </a:prstGeom>
          <a:solidFill>
            <a:srgbClr val="FFFFFF"/>
          </a:solidFill>
          <a:ln w="19050">
            <a:solidFill>
              <a:srgbClr val="5F5F5F"/>
            </a:solidFill>
            <a:miter lim="800000"/>
            <a:headEnd/>
            <a:tailEnd/>
          </a:ln>
          <a:effectLst>
            <a:outerShdw blurRad="50800" dist="38100" dir="2700000" algn="t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2" name="Rectangle 13">
            <a:extLst>
              <a:ext uri="{FF2B5EF4-FFF2-40B4-BE49-F238E27FC236}">
                <a16:creationId xmlns:a16="http://schemas.microsoft.com/office/drawing/2014/main" id="{FA527A42-DFE8-B84B-AE0F-B6C04FC91BDC}"/>
              </a:ext>
            </a:extLst>
          </p:cNvPr>
          <p:cNvSpPr>
            <a:spLocks noChangeArrowheads="1"/>
          </p:cNvSpPr>
          <p:nvPr/>
        </p:nvSpPr>
        <p:spPr bwMode="auto">
          <a:xfrm>
            <a:off x="2431083" y="2032898"/>
            <a:ext cx="1417638" cy="828675"/>
          </a:xfrm>
          <a:prstGeom prst="rect">
            <a:avLst/>
          </a:prstGeom>
          <a:solidFill>
            <a:srgbClr val="FFFFFF"/>
          </a:solidFill>
          <a:ln w="28575">
            <a:solidFill>
              <a:srgbClr val="0066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termination</a:t>
            </a:r>
          </a:p>
        </p:txBody>
      </p:sp>
      <p:sp>
        <p:nvSpPr>
          <p:cNvPr id="94" name="Rectangle 15">
            <a:extLst>
              <a:ext uri="{FF2B5EF4-FFF2-40B4-BE49-F238E27FC236}">
                <a16:creationId xmlns:a16="http://schemas.microsoft.com/office/drawing/2014/main" id="{90BCF5CF-E087-0C43-9B12-173780FEE91B}"/>
              </a:ext>
            </a:extLst>
          </p:cNvPr>
          <p:cNvSpPr>
            <a:spLocks noChangeArrowheads="1"/>
          </p:cNvSpPr>
          <p:nvPr/>
        </p:nvSpPr>
        <p:spPr bwMode="auto">
          <a:xfrm>
            <a:off x="5406058" y="1655073"/>
            <a:ext cx="1247775" cy="1504950"/>
          </a:xfrm>
          <a:prstGeom prst="rect">
            <a:avLst/>
          </a:prstGeom>
          <a:solidFill>
            <a:srgbClr val="FFFFFF"/>
          </a:solidFill>
          <a:ln w="28575">
            <a:solidFill>
              <a:srgbClr val="FF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Line 16">
            <a:extLst>
              <a:ext uri="{FF2B5EF4-FFF2-40B4-BE49-F238E27FC236}">
                <a16:creationId xmlns:a16="http://schemas.microsoft.com/office/drawing/2014/main" id="{273874E2-0AAC-C144-B2A5-D7EF20CCA17E}"/>
              </a:ext>
            </a:extLst>
          </p:cNvPr>
          <p:cNvSpPr>
            <a:spLocks noChangeShapeType="1"/>
          </p:cNvSpPr>
          <p:nvPr/>
        </p:nvSpPr>
        <p:spPr bwMode="auto">
          <a:xfrm>
            <a:off x="1999283" y="2444060"/>
            <a:ext cx="423863"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6" name="Line 30">
            <a:extLst>
              <a:ext uri="{FF2B5EF4-FFF2-40B4-BE49-F238E27FC236}">
                <a16:creationId xmlns:a16="http://schemas.microsoft.com/office/drawing/2014/main" id="{B6E9D844-FAAD-2A4E-88E0-E214101BBD4C}"/>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7" name="Line 31">
            <a:extLst>
              <a:ext uri="{FF2B5EF4-FFF2-40B4-BE49-F238E27FC236}">
                <a16:creationId xmlns:a16="http://schemas.microsoft.com/office/drawing/2014/main" id="{8977AE01-852B-534D-A20E-EFF02DB5AA41}"/>
              </a:ext>
            </a:extLst>
          </p:cNvPr>
          <p:cNvSpPr>
            <a:spLocks noChangeShapeType="1"/>
          </p:cNvSpPr>
          <p:nvPr/>
        </p:nvSpPr>
        <p:spPr bwMode="auto">
          <a:xfrm>
            <a:off x="5210796" y="2380560"/>
            <a:ext cx="1905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8" name="Line 32">
            <a:extLst>
              <a:ext uri="{FF2B5EF4-FFF2-40B4-BE49-F238E27FC236}">
                <a16:creationId xmlns:a16="http://schemas.microsoft.com/office/drawing/2014/main" id="{13983755-8FAE-1741-9303-C0E4E248C694}"/>
              </a:ext>
            </a:extLst>
          </p:cNvPr>
          <p:cNvSpPr>
            <a:spLocks noChangeShapeType="1"/>
          </p:cNvSpPr>
          <p:nvPr/>
        </p:nvSpPr>
        <p:spPr bwMode="auto">
          <a:xfrm flipV="1">
            <a:off x="6601446" y="2421835"/>
            <a:ext cx="736600" cy="158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0" name="Text Box 35">
            <a:extLst>
              <a:ext uri="{FF2B5EF4-FFF2-40B4-BE49-F238E27FC236}">
                <a16:creationId xmlns:a16="http://schemas.microsoft.com/office/drawing/2014/main" id="{926A7C49-4C7D-7F4F-9A0E-6A7815DA8608}"/>
              </a:ext>
            </a:extLst>
          </p:cNvPr>
          <p:cNvSpPr txBox="1">
            <a:spLocks noChangeArrowheads="1"/>
          </p:cNvSpPr>
          <p:nvPr/>
        </p:nvSpPr>
        <p:spPr bwMode="auto">
          <a:xfrm>
            <a:off x="5437808" y="1667773"/>
            <a:ext cx="1250950"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lookup,</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forwarding</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queueing</a:t>
            </a:r>
          </a:p>
        </p:txBody>
      </p:sp>
      <p:sp>
        <p:nvSpPr>
          <p:cNvPr id="101" name="Rectangle 4">
            <a:extLst>
              <a:ext uri="{FF2B5EF4-FFF2-40B4-BE49-F238E27FC236}">
                <a16:creationId xmlns:a16="http://schemas.microsoft.com/office/drawing/2014/main" id="{E1140E62-CB4B-6047-AA5C-851F17E9C398}"/>
              </a:ext>
            </a:extLst>
          </p:cNvPr>
          <p:cNvSpPr txBox="1">
            <a:spLocks noChangeArrowheads="1"/>
          </p:cNvSpPr>
          <p:nvPr/>
        </p:nvSpPr>
        <p:spPr bwMode="auto">
          <a:xfrm>
            <a:off x="3458817" y="4011544"/>
            <a:ext cx="8189844"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8975" indent="-231775"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Gill Sans MT"/>
                <a:ea typeface="ＭＳ Ｐゴシック" charset="0"/>
                <a:cs typeface="Gill Sans MT"/>
              </a:defRPr>
            </a:lvl2pPr>
            <a:lvl3pPr marL="1143000" indent="-228600" algn="l" rtl="0" eaLnBrk="0" fontAlgn="base" hangingPunct="0">
              <a:spcBef>
                <a:spcPct val="20000"/>
              </a:spcBef>
              <a:spcAft>
                <a:spcPct val="0"/>
              </a:spcAft>
              <a:buChar char="•"/>
              <a:defRPr sz="2000">
                <a:solidFill>
                  <a:schemeClr val="tx1"/>
                </a:solidFill>
                <a:latin typeface="Gill Sans MT"/>
                <a:ea typeface="Gill Sans MT" charset="0"/>
                <a:cs typeface="Gill Sans MT"/>
              </a:defRPr>
            </a:lvl3pPr>
            <a:lvl4pPr marL="16002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09" charset="0"/>
                <a:ea typeface="Gill Sans MT" charset="0"/>
                <a:cs typeface="Gill Sans MT"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09" charset="0"/>
              </a:defRPr>
            </a:lvl9pPr>
          </a:lstStyle>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None/>
              <a:tabLst/>
              <a:defRPr/>
            </a:pP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decentralized switching</a:t>
            </a:r>
            <a:r>
              <a:rPr kumimoji="0" lang="en-US" altLang="en-US" sz="2800" b="0" i="1"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a:t>
            </a:r>
            <a:r>
              <a:rPr kumimoji="0" lang="en-US" altLang="en-US" sz="2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using header field values, lookup output port using forwarding table in input port memory </a:t>
            </a:r>
            <a:r>
              <a:rPr kumimoji="0" lang="en-US" altLang="en-US" sz="2400" b="0" i="1"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(“match plus action”)</a:t>
            </a: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destination-based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only on destination IP address (traditional)</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0" fontAlgn="base" latinLnBrk="0" hangingPunct="0">
              <a:lnSpc>
                <a:spcPct val="90000"/>
              </a:lnSpc>
              <a:spcBef>
                <a:spcPct val="20000"/>
              </a:spcBef>
              <a:spcAft>
                <a:spcPct val="0"/>
              </a:spcAft>
              <a:buClr>
                <a:srgbClr val="000099"/>
              </a:buClr>
              <a:buSzPct val="100000"/>
              <a:buFont typeface="Wingdings" pitchFamily="2" charset="2"/>
              <a:buChar char="§"/>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generalized forwarding: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forward based on any set of header field values</a:t>
            </a:r>
          </a:p>
        </p:txBody>
      </p:sp>
      <p:sp>
        <p:nvSpPr>
          <p:cNvPr id="102" name="Text Box 5">
            <a:extLst>
              <a:ext uri="{FF2B5EF4-FFF2-40B4-BE49-F238E27FC236}">
                <a16:creationId xmlns:a16="http://schemas.microsoft.com/office/drawing/2014/main" id="{CF874965-76FC-A440-815F-5C111BA47DB4}"/>
              </a:ext>
            </a:extLst>
          </p:cNvPr>
          <p:cNvSpPr txBox="1">
            <a:spLocks noChangeArrowheads="1"/>
          </p:cNvSpPr>
          <p:nvPr/>
        </p:nvSpPr>
        <p:spPr bwMode="auto">
          <a:xfrm>
            <a:off x="258938" y="3266385"/>
            <a:ext cx="247535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physical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bit-level reception</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45">
            <a:extLst>
              <a:ext uri="{FF2B5EF4-FFF2-40B4-BE49-F238E27FC236}">
                <a16:creationId xmlns:a16="http://schemas.microsoft.com/office/drawing/2014/main" id="{C28D9927-E6BA-644D-AEC8-2218FA4AE8E5}"/>
              </a:ext>
            </a:extLst>
          </p:cNvPr>
          <p:cNvSpPr>
            <a:spLocks noChangeShapeType="1"/>
          </p:cNvSpPr>
          <p:nvPr/>
        </p:nvSpPr>
        <p:spPr bwMode="auto">
          <a:xfrm>
            <a:off x="7326933" y="902598"/>
            <a:ext cx="11113" cy="2865437"/>
          </a:xfrm>
          <a:prstGeom prst="line">
            <a:avLst/>
          </a:prstGeom>
          <a:noFill/>
          <a:ln w="9525">
            <a:solidFill>
              <a:srgbClr val="C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5" name="Rectangle 46">
            <a:extLst>
              <a:ext uri="{FF2B5EF4-FFF2-40B4-BE49-F238E27FC236}">
                <a16:creationId xmlns:a16="http://schemas.microsoft.com/office/drawing/2014/main" id="{60DADEEF-0CD4-B448-8A66-E2060FA8C8D0}"/>
              </a:ext>
            </a:extLst>
          </p:cNvPr>
          <p:cNvSpPr>
            <a:spLocks noChangeArrowheads="1"/>
          </p:cNvSpPr>
          <p:nvPr/>
        </p:nvSpPr>
        <p:spPr bwMode="auto">
          <a:xfrm>
            <a:off x="7419008" y="2031310"/>
            <a:ext cx="1055688" cy="8286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switch</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fabric</a:t>
            </a:r>
          </a:p>
        </p:txBody>
      </p:sp>
      <p:grpSp>
        <p:nvGrpSpPr>
          <p:cNvPr id="106" name="Group 56">
            <a:extLst>
              <a:ext uri="{FF2B5EF4-FFF2-40B4-BE49-F238E27FC236}">
                <a16:creationId xmlns:a16="http://schemas.microsoft.com/office/drawing/2014/main" id="{B68F5DD4-EE62-1647-8EBF-81CFFA9C7F14}"/>
              </a:ext>
            </a:extLst>
          </p:cNvPr>
          <p:cNvGrpSpPr>
            <a:grpSpLocks/>
          </p:cNvGrpSpPr>
          <p:nvPr/>
        </p:nvGrpSpPr>
        <p:grpSpPr bwMode="auto">
          <a:xfrm>
            <a:off x="5533058" y="2274198"/>
            <a:ext cx="993775" cy="468312"/>
            <a:chOff x="310" y="3526"/>
            <a:chExt cx="1040" cy="457"/>
          </a:xfrm>
        </p:grpSpPr>
        <p:sp>
          <p:nvSpPr>
            <p:cNvPr id="107" name="Rectangle 47">
              <a:extLst>
                <a:ext uri="{FF2B5EF4-FFF2-40B4-BE49-F238E27FC236}">
                  <a16:creationId xmlns:a16="http://schemas.microsoft.com/office/drawing/2014/main" id="{091252DD-E9F8-F043-8F13-9AD537E4563A}"/>
                </a:ext>
              </a:extLst>
            </p:cNvPr>
            <p:cNvSpPr>
              <a:spLocks noChangeArrowheads="1"/>
            </p:cNvSpPr>
            <p:nvPr/>
          </p:nvSpPr>
          <p:spPr bwMode="auto">
            <a:xfrm>
              <a:off x="310" y="3526"/>
              <a:ext cx="1040" cy="457"/>
            </a:xfrm>
            <a:prstGeom prst="rect">
              <a:avLst/>
            </a:prstGeom>
            <a:solidFill>
              <a:srgbClr val="FF0000"/>
            </a:solidFill>
            <a:ln w="38100">
              <a:solidFill>
                <a:srgbClr val="FFFFFF"/>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8" name="Line 48">
              <a:extLst>
                <a:ext uri="{FF2B5EF4-FFF2-40B4-BE49-F238E27FC236}">
                  <a16:creationId xmlns:a16="http://schemas.microsoft.com/office/drawing/2014/main" id="{8B8D0A07-01A4-B34B-A4DB-264DA4558713}"/>
                </a:ext>
              </a:extLst>
            </p:cNvPr>
            <p:cNvSpPr>
              <a:spLocks noChangeShapeType="1"/>
            </p:cNvSpPr>
            <p:nvPr/>
          </p:nvSpPr>
          <p:spPr bwMode="auto">
            <a:xfrm>
              <a:off x="446"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09" name="Line 49">
              <a:extLst>
                <a:ext uri="{FF2B5EF4-FFF2-40B4-BE49-F238E27FC236}">
                  <a16:creationId xmlns:a16="http://schemas.microsoft.com/office/drawing/2014/main" id="{CCD0BAFD-2F01-BB4A-80D7-9DD3A63121BC}"/>
                </a:ext>
              </a:extLst>
            </p:cNvPr>
            <p:cNvSpPr>
              <a:spLocks noChangeShapeType="1"/>
            </p:cNvSpPr>
            <p:nvPr/>
          </p:nvSpPr>
          <p:spPr bwMode="auto">
            <a:xfrm>
              <a:off x="558"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0" name="Line 50">
              <a:extLst>
                <a:ext uri="{FF2B5EF4-FFF2-40B4-BE49-F238E27FC236}">
                  <a16:creationId xmlns:a16="http://schemas.microsoft.com/office/drawing/2014/main" id="{7F30AE35-07B8-C647-93E6-FBCF5A109B29}"/>
                </a:ext>
              </a:extLst>
            </p:cNvPr>
            <p:cNvSpPr>
              <a:spLocks noChangeShapeType="1"/>
            </p:cNvSpPr>
            <p:nvPr/>
          </p:nvSpPr>
          <p:spPr bwMode="auto">
            <a:xfrm>
              <a:off x="671"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1" name="Line 51">
              <a:extLst>
                <a:ext uri="{FF2B5EF4-FFF2-40B4-BE49-F238E27FC236}">
                  <a16:creationId xmlns:a16="http://schemas.microsoft.com/office/drawing/2014/main" id="{F3DA64D2-455B-5648-BA10-FC52CD1311A7}"/>
                </a:ext>
              </a:extLst>
            </p:cNvPr>
            <p:cNvSpPr>
              <a:spLocks noChangeShapeType="1"/>
            </p:cNvSpPr>
            <p:nvPr/>
          </p:nvSpPr>
          <p:spPr bwMode="auto">
            <a:xfrm>
              <a:off x="782"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2" name="Line 52">
              <a:extLst>
                <a:ext uri="{FF2B5EF4-FFF2-40B4-BE49-F238E27FC236}">
                  <a16:creationId xmlns:a16="http://schemas.microsoft.com/office/drawing/2014/main" id="{106B00DE-F07D-CE47-8C50-C1CD1CD0A09F}"/>
                </a:ext>
              </a:extLst>
            </p:cNvPr>
            <p:cNvSpPr>
              <a:spLocks noChangeShapeType="1"/>
            </p:cNvSpPr>
            <p:nvPr/>
          </p:nvSpPr>
          <p:spPr bwMode="auto">
            <a:xfrm>
              <a:off x="895"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3" name="Line 53">
              <a:extLst>
                <a:ext uri="{FF2B5EF4-FFF2-40B4-BE49-F238E27FC236}">
                  <a16:creationId xmlns:a16="http://schemas.microsoft.com/office/drawing/2014/main" id="{0DED29BC-7052-8643-8C69-2F8864DFA71F}"/>
                </a:ext>
              </a:extLst>
            </p:cNvPr>
            <p:cNvSpPr>
              <a:spLocks noChangeShapeType="1"/>
            </p:cNvSpPr>
            <p:nvPr/>
          </p:nvSpPr>
          <p:spPr bwMode="auto">
            <a:xfrm>
              <a:off x="1006" y="3534"/>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4" name="Line 54">
              <a:extLst>
                <a:ext uri="{FF2B5EF4-FFF2-40B4-BE49-F238E27FC236}">
                  <a16:creationId xmlns:a16="http://schemas.microsoft.com/office/drawing/2014/main" id="{86C73DAC-8DDF-A54A-942C-8BC351167B6F}"/>
                </a:ext>
              </a:extLst>
            </p:cNvPr>
            <p:cNvSpPr>
              <a:spLocks noChangeShapeType="1"/>
            </p:cNvSpPr>
            <p:nvPr/>
          </p:nvSpPr>
          <p:spPr bwMode="auto">
            <a:xfrm>
              <a:off x="1121" y="3535"/>
              <a:ext cx="2" cy="437"/>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5" name="Line 55">
              <a:extLst>
                <a:ext uri="{FF2B5EF4-FFF2-40B4-BE49-F238E27FC236}">
                  <a16:creationId xmlns:a16="http://schemas.microsoft.com/office/drawing/2014/main" id="{18BE7814-C3C9-1A4C-AD5B-3274395DD8E5}"/>
                </a:ext>
              </a:extLst>
            </p:cNvPr>
            <p:cNvSpPr>
              <a:spLocks noChangeShapeType="1"/>
            </p:cNvSpPr>
            <p:nvPr/>
          </p:nvSpPr>
          <p:spPr bwMode="auto">
            <a:xfrm>
              <a:off x="1229" y="3538"/>
              <a:ext cx="2" cy="435"/>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116" name="Line 58">
            <a:extLst>
              <a:ext uri="{FF2B5EF4-FFF2-40B4-BE49-F238E27FC236}">
                <a16:creationId xmlns:a16="http://schemas.microsoft.com/office/drawing/2014/main" id="{4B5F466A-2158-BD4D-B0D3-450398480C2C}"/>
              </a:ext>
            </a:extLst>
          </p:cNvPr>
          <p:cNvSpPr>
            <a:spLocks noChangeShapeType="1"/>
          </p:cNvSpPr>
          <p:nvPr/>
        </p:nvSpPr>
        <p:spPr bwMode="auto">
          <a:xfrm flipV="1">
            <a:off x="2743821" y="2955235"/>
            <a:ext cx="446087" cy="490538"/>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18" name="Line 60">
            <a:extLst>
              <a:ext uri="{FF2B5EF4-FFF2-40B4-BE49-F238E27FC236}">
                <a16:creationId xmlns:a16="http://schemas.microsoft.com/office/drawing/2014/main" id="{FFF5D7A3-77C9-D34E-AC43-6A097D73FED3}"/>
              </a:ext>
            </a:extLst>
          </p:cNvPr>
          <p:cNvSpPr>
            <a:spLocks noChangeShapeType="1"/>
          </p:cNvSpPr>
          <p:nvPr/>
        </p:nvSpPr>
        <p:spPr bwMode="auto">
          <a:xfrm flipV="1">
            <a:off x="5267946" y="3282260"/>
            <a:ext cx="669925" cy="790575"/>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32" name="Group 31">
            <a:extLst>
              <a:ext uri="{FF2B5EF4-FFF2-40B4-BE49-F238E27FC236}">
                <a16:creationId xmlns:a16="http://schemas.microsoft.com/office/drawing/2014/main" id="{F18F2E2A-C657-CE42-826A-8464B8BEB733}"/>
              </a:ext>
            </a:extLst>
          </p:cNvPr>
          <p:cNvGrpSpPr/>
          <p:nvPr/>
        </p:nvGrpSpPr>
        <p:grpSpPr>
          <a:xfrm>
            <a:off x="871146" y="1664528"/>
            <a:ext cx="4336475" cy="3729630"/>
            <a:chOff x="871146" y="1664528"/>
            <a:chExt cx="4336475" cy="3729630"/>
          </a:xfrm>
        </p:grpSpPr>
        <p:sp>
          <p:nvSpPr>
            <p:cNvPr id="33" name="Rectangle 33">
              <a:extLst>
                <a:ext uri="{FF2B5EF4-FFF2-40B4-BE49-F238E27FC236}">
                  <a16:creationId xmlns:a16="http://schemas.microsoft.com/office/drawing/2014/main" id="{2EA30939-880D-1A4E-ADA4-26E2CC52164D}"/>
                </a:ext>
              </a:extLst>
            </p:cNvPr>
            <p:cNvSpPr>
              <a:spLocks noChangeArrowheads="1"/>
            </p:cNvSpPr>
            <p:nvPr/>
          </p:nvSpPr>
          <p:spPr bwMode="auto">
            <a:xfrm>
              <a:off x="4114937" y="1947588"/>
              <a:ext cx="1055688" cy="828675"/>
            </a:xfrm>
            <a:prstGeom prst="rect">
              <a:avLst/>
            </a:prstGeom>
            <a:no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link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layer </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protocol</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(receive)</a:t>
              </a:r>
            </a:p>
          </p:txBody>
        </p:sp>
        <p:grpSp>
          <p:nvGrpSpPr>
            <p:cNvPr id="34" name="Group 33">
              <a:extLst>
                <a:ext uri="{FF2B5EF4-FFF2-40B4-BE49-F238E27FC236}">
                  <a16:creationId xmlns:a16="http://schemas.microsoft.com/office/drawing/2014/main" id="{913133BD-446D-E742-B2AD-72DE39321A8A}"/>
                </a:ext>
              </a:extLst>
            </p:cNvPr>
            <p:cNvGrpSpPr/>
            <p:nvPr/>
          </p:nvGrpSpPr>
          <p:grpSpPr>
            <a:xfrm>
              <a:off x="871146" y="1664528"/>
              <a:ext cx="4336475" cy="3729630"/>
              <a:chOff x="871146" y="1664528"/>
              <a:chExt cx="4336475" cy="3729630"/>
            </a:xfrm>
          </p:grpSpPr>
          <p:sp>
            <p:nvSpPr>
              <p:cNvPr id="35" name="Rectangle 14">
                <a:extLst>
                  <a:ext uri="{FF2B5EF4-FFF2-40B4-BE49-F238E27FC236}">
                    <a16:creationId xmlns:a16="http://schemas.microsoft.com/office/drawing/2014/main" id="{79A46D4C-DBCD-A54B-9BA8-1AEED3D1385B}"/>
                  </a:ext>
                </a:extLst>
              </p:cNvPr>
              <p:cNvSpPr>
                <a:spLocks noChangeArrowheads="1"/>
              </p:cNvSpPr>
              <p:nvPr/>
            </p:nvSpPr>
            <p:spPr bwMode="auto">
              <a:xfrm>
                <a:off x="4055096" y="1664528"/>
                <a:ext cx="1152525" cy="1409700"/>
              </a:xfrm>
              <a:prstGeom prst="rect">
                <a:avLst/>
              </a:prstGeom>
              <a:noFill/>
              <a:ln w="28575">
                <a:solidFill>
                  <a:srgbClr val="3333CC"/>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6" name="Line 30">
                <a:extLst>
                  <a:ext uri="{FF2B5EF4-FFF2-40B4-BE49-F238E27FC236}">
                    <a16:creationId xmlns:a16="http://schemas.microsoft.com/office/drawing/2014/main" id="{42D89CE3-6D54-8D4C-A4FF-D8068693F459}"/>
                  </a:ext>
                </a:extLst>
              </p:cNvPr>
              <p:cNvSpPr>
                <a:spLocks noChangeShapeType="1"/>
              </p:cNvSpPr>
              <p:nvPr/>
            </p:nvSpPr>
            <p:spPr bwMode="auto">
              <a:xfrm>
                <a:off x="3867771" y="2423423"/>
                <a:ext cx="190500" cy="15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37" name="Text Box 6">
                <a:extLst>
                  <a:ext uri="{FF2B5EF4-FFF2-40B4-BE49-F238E27FC236}">
                    <a16:creationId xmlns:a16="http://schemas.microsoft.com/office/drawing/2014/main" id="{29D9E7A0-6D99-F942-B6C6-24EF09651BBA}"/>
                  </a:ext>
                </a:extLst>
              </p:cNvPr>
              <p:cNvSpPr txBox="1">
                <a:spLocks noChangeArrowheads="1"/>
              </p:cNvSpPr>
              <p:nvPr/>
            </p:nvSpPr>
            <p:spPr bwMode="auto">
              <a:xfrm>
                <a:off x="871146" y="4193829"/>
                <a:ext cx="18774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link layer:</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e.g., Ethernet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(chapter 6)</a:t>
                </a:r>
                <a:endPar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38" name="Line 59">
                <a:extLst>
                  <a:ext uri="{FF2B5EF4-FFF2-40B4-BE49-F238E27FC236}">
                    <a16:creationId xmlns:a16="http://schemas.microsoft.com/office/drawing/2014/main" id="{67FB4697-6647-C242-8EBD-81171A3917C4}"/>
                  </a:ext>
                </a:extLst>
              </p:cNvPr>
              <p:cNvSpPr>
                <a:spLocks noChangeShapeType="1"/>
              </p:cNvSpPr>
              <p:nvPr/>
            </p:nvSpPr>
            <p:spPr bwMode="auto">
              <a:xfrm flipV="1">
                <a:off x="2762871" y="3152085"/>
                <a:ext cx="1193800" cy="1338263"/>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sp>
        <p:nvSpPr>
          <p:cNvPr id="39" name="Slide Number Placeholder 4">
            <a:extLst>
              <a:ext uri="{FF2B5EF4-FFF2-40B4-BE49-F238E27FC236}">
                <a16:creationId xmlns:a16="http://schemas.microsoft.com/office/drawing/2014/main" id="{EA359BDC-8294-2A40-B5BE-B5E215B7EE4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
        <p:nvSpPr>
          <p:cNvPr id="3" name="TextBox 2">
            <a:extLst>
              <a:ext uri="{FF2B5EF4-FFF2-40B4-BE49-F238E27FC236}">
                <a16:creationId xmlns:a16="http://schemas.microsoft.com/office/drawing/2014/main" id="{5A17E71D-D73C-4184-946C-632B6C437BA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27209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 Box 12">
            <a:extLst>
              <a:ext uri="{FF2B5EF4-FFF2-40B4-BE49-F238E27FC236}">
                <a16:creationId xmlns:a16="http://schemas.microsoft.com/office/drawing/2014/main" id="{39713235-40E8-FD43-A0F7-09AF038C8856}"/>
              </a:ext>
            </a:extLst>
          </p:cNvPr>
          <p:cNvSpPr txBox="1">
            <a:spLocks noChangeArrowheads="1"/>
          </p:cNvSpPr>
          <p:nvPr/>
        </p:nvSpPr>
        <p:spPr bwMode="auto">
          <a:xfrm>
            <a:off x="1188002" y="6033604"/>
            <a:ext cx="73207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but what happens if ranges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divide up so nicely? </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27" name="Picture 26">
            <a:extLst>
              <a:ext uri="{FF2B5EF4-FFF2-40B4-BE49-F238E27FC236}">
                <a16:creationId xmlns:a16="http://schemas.microsoft.com/office/drawing/2014/main" id="{26C911F9-D713-DF44-9F74-E50D01F6C43A}"/>
              </a:ext>
            </a:extLst>
          </p:cNvPr>
          <p:cNvPicPr>
            <a:picLocks noChangeAspect="1"/>
          </p:cNvPicPr>
          <p:nvPr/>
        </p:nvPicPr>
        <p:blipFill>
          <a:blip r:embed="rId3"/>
          <a:stretch>
            <a:fillRect/>
          </a:stretch>
        </p:blipFill>
        <p:spPr>
          <a:xfrm>
            <a:off x="1056411" y="3154505"/>
            <a:ext cx="9375866" cy="2779571"/>
          </a:xfrm>
          <a:prstGeom prst="rect">
            <a:avLst/>
          </a:prstGeom>
        </p:spPr>
      </p:pic>
      <p:grpSp>
        <p:nvGrpSpPr>
          <p:cNvPr id="7" name="Group 6">
            <a:extLst>
              <a:ext uri="{FF2B5EF4-FFF2-40B4-BE49-F238E27FC236}">
                <a16:creationId xmlns:a16="http://schemas.microsoft.com/office/drawing/2014/main" id="{625C7E65-E330-D54C-9458-A2526E45EE84}"/>
              </a:ext>
            </a:extLst>
          </p:cNvPr>
          <p:cNvGrpSpPr/>
          <p:nvPr/>
        </p:nvGrpSpPr>
        <p:grpSpPr>
          <a:xfrm>
            <a:off x="898734" y="1108364"/>
            <a:ext cx="9699993" cy="2044580"/>
            <a:chOff x="898734" y="1108364"/>
            <a:chExt cx="9699993" cy="2044580"/>
          </a:xfrm>
        </p:grpSpPr>
        <p:pic>
          <p:nvPicPr>
            <p:cNvPr id="28" name="Picture 27">
              <a:extLst>
                <a:ext uri="{FF2B5EF4-FFF2-40B4-BE49-F238E27FC236}">
                  <a16:creationId xmlns:a16="http://schemas.microsoft.com/office/drawing/2014/main" id="{AB2C9B1D-B13F-2A44-BFD7-FE059F60C03B}"/>
                </a:ext>
              </a:extLst>
            </p:cNvPr>
            <p:cNvPicPr>
              <a:picLocks noChangeAspect="1"/>
            </p:cNvPicPr>
            <p:nvPr/>
          </p:nvPicPr>
          <p:blipFill>
            <a:blip r:embed="rId4"/>
            <a:stretch>
              <a:fillRect/>
            </a:stretch>
          </p:blipFill>
          <p:spPr>
            <a:xfrm>
              <a:off x="898734" y="1186912"/>
              <a:ext cx="9594790" cy="1966032"/>
            </a:xfrm>
            <a:prstGeom prst="rect">
              <a:avLst/>
            </a:prstGeom>
          </p:spPr>
        </p:pic>
        <p:sp>
          <p:nvSpPr>
            <p:cNvPr id="5" name="Rectangle 4">
              <a:extLst>
                <a:ext uri="{FF2B5EF4-FFF2-40B4-BE49-F238E27FC236}">
                  <a16:creationId xmlns:a16="http://schemas.microsoft.com/office/drawing/2014/main" id="{1FAB1BC2-A9DF-384B-9E93-78C77805E9B5}"/>
                </a:ext>
              </a:extLst>
            </p:cNvPr>
            <p:cNvSpPr/>
            <p:nvPr/>
          </p:nvSpPr>
          <p:spPr>
            <a:xfrm>
              <a:off x="1039091" y="1108364"/>
              <a:ext cx="9559636" cy="2355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1B8519-F020-5F41-9762-E63B0FD7EA80}"/>
              </a:ext>
            </a:extLst>
          </p:cNvPr>
          <p:cNvSpPr>
            <a:spLocks noGrp="1"/>
          </p:cNvSpPr>
          <p:nvPr>
            <p:ph type="title"/>
          </p:nvPr>
        </p:nvSpPr>
        <p:spPr>
          <a:xfrm>
            <a:off x="838200" y="345804"/>
            <a:ext cx="10515600" cy="894622"/>
          </a:xfrm>
        </p:spPr>
        <p:txBody>
          <a:bodyPr>
            <a:normAutofit/>
          </a:bodyPr>
          <a:lstStyle/>
          <a:p>
            <a:r>
              <a:rPr lang="en-US" sz="4800" dirty="0"/>
              <a:t>Destination-based forwarding</a:t>
            </a:r>
          </a:p>
        </p:txBody>
      </p:sp>
      <p:grpSp>
        <p:nvGrpSpPr>
          <p:cNvPr id="9" name="Group 8">
            <a:extLst>
              <a:ext uri="{FF2B5EF4-FFF2-40B4-BE49-F238E27FC236}">
                <a16:creationId xmlns:a16="http://schemas.microsoft.com/office/drawing/2014/main" id="{BDFBC640-7D8A-6C4E-A73D-113F295A0D69}"/>
              </a:ext>
            </a:extLst>
          </p:cNvPr>
          <p:cNvGrpSpPr/>
          <p:nvPr/>
        </p:nvGrpSpPr>
        <p:grpSpPr>
          <a:xfrm>
            <a:off x="1038514" y="2679128"/>
            <a:ext cx="9093336" cy="1283278"/>
            <a:chOff x="1038514" y="2679128"/>
            <a:chExt cx="9093336" cy="1283278"/>
          </a:xfrm>
        </p:grpSpPr>
        <p:pic>
          <p:nvPicPr>
            <p:cNvPr id="29" name="Picture 28">
              <a:extLst>
                <a:ext uri="{FF2B5EF4-FFF2-40B4-BE49-F238E27FC236}">
                  <a16:creationId xmlns:a16="http://schemas.microsoft.com/office/drawing/2014/main" id="{16512AEA-D127-3748-A1EB-EB563AC90228}"/>
                </a:ext>
              </a:extLst>
            </p:cNvPr>
            <p:cNvPicPr>
              <a:picLocks noChangeAspect="1"/>
            </p:cNvPicPr>
            <p:nvPr/>
          </p:nvPicPr>
          <p:blipFill>
            <a:blip r:embed="rId5"/>
            <a:stretch>
              <a:fillRect/>
            </a:stretch>
          </p:blipFill>
          <p:spPr>
            <a:xfrm>
              <a:off x="1038514" y="2679128"/>
              <a:ext cx="9093336" cy="1283278"/>
            </a:xfrm>
            <a:prstGeom prst="rect">
              <a:avLst/>
            </a:prstGeom>
          </p:spPr>
        </p:pic>
        <p:sp>
          <p:nvSpPr>
            <p:cNvPr id="8" name="TextBox 7">
              <a:extLst>
                <a:ext uri="{FF2B5EF4-FFF2-40B4-BE49-F238E27FC236}">
                  <a16:creationId xmlns:a16="http://schemas.microsoft.com/office/drawing/2014/main" id="{9EF59FBD-8B2C-9141-A4D8-C536B3311F8A}"/>
                </a:ext>
              </a:extLst>
            </p:cNvPr>
            <p:cNvSpPr txBox="1"/>
            <p:nvPr/>
          </p:nvSpPr>
          <p:spPr>
            <a:xfrm>
              <a:off x="8451272" y="3131128"/>
              <a:ext cx="886691" cy="430887"/>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grpSp>
      <p:sp>
        <p:nvSpPr>
          <p:cNvPr id="11" name="Slide Number Placeholder 4">
            <a:extLst>
              <a:ext uri="{FF2B5EF4-FFF2-40B4-BE49-F238E27FC236}">
                <a16:creationId xmlns:a16="http://schemas.microsoft.com/office/drawing/2014/main" id="{81C74D07-6178-E24A-9413-942CDFCE3461}"/>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37</a:t>
            </a:fld>
            <a:endParaRPr lang="en-US" dirty="0"/>
          </a:p>
        </p:txBody>
      </p:sp>
      <p:sp>
        <p:nvSpPr>
          <p:cNvPr id="3" name="TextBox 2">
            <a:extLst>
              <a:ext uri="{FF2B5EF4-FFF2-40B4-BE49-F238E27FC236}">
                <a16:creationId xmlns:a16="http://schemas.microsoft.com/office/drawing/2014/main" id="{12BD9573-D5B6-D9F8-F8E8-59F25DE3ACC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57912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42" presetClass="path" presetSubtype="0" accel="50000" decel="50000" fill="hold" nodeType="withEffect">
                                  <p:stCondLst>
                                    <p:cond delay="0"/>
                                  </p:stCondLst>
                                  <p:childTnLst>
                                    <p:animMotion origin="layout" path="M -3.75E-6 1.11022E-16 L 0.00052 0.10718 " pathEditMode="relative" rAng="0" ptsTypes="AA">
                                      <p:cBhvr>
                                        <p:cTn id="9" dur="2000" fill="hold"/>
                                        <p:tgtEl>
                                          <p:spTgt spid="27"/>
                                        </p:tgtEl>
                                        <p:attrNameLst>
                                          <p:attrName>ppt_x</p:attrName>
                                          <p:attrName>ppt_y</p:attrName>
                                        </p:attrNameLst>
                                      </p:cBhvr>
                                      <p:rCtr x="26" y="5347"/>
                                    </p:animMotion>
                                  </p:childTnLst>
                                </p:cTn>
                              </p:par>
                              <p:par>
                                <p:cTn id="10" presetID="42" presetClass="path" presetSubtype="0" accel="50000" decel="50000" fill="hold" nodeType="withEffect">
                                  <p:stCondLst>
                                    <p:cond delay="0"/>
                                  </p:stCondLst>
                                  <p:childTnLst>
                                    <p:animMotion origin="layout" path="M -4.375E-6 1.85185E-6 L 0.00013 -0.05417 " pathEditMode="relative" rAng="0" ptsTypes="AA">
                                      <p:cBhvr>
                                        <p:cTn id="11" dur="2000" fill="hold"/>
                                        <p:tgtEl>
                                          <p:spTgt spid="7"/>
                                        </p:tgtEl>
                                        <p:attrNameLst>
                                          <p:attrName>ppt_x</p:attrName>
                                          <p:attrName>ppt_y</p:attrName>
                                        </p:attrNameLst>
                                      </p:cBhvr>
                                      <p:rCtr x="0"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BB9A-0192-46EA-8DDC-3584D78589AC}"/>
              </a:ext>
            </a:extLst>
          </p:cNvPr>
          <p:cNvSpPr>
            <a:spLocks noGrp="1"/>
          </p:cNvSpPr>
          <p:nvPr>
            <p:ph type="title"/>
          </p:nvPr>
        </p:nvSpPr>
        <p:spPr/>
        <p:txBody>
          <a:bodyPr/>
          <a:lstStyle/>
          <a:p>
            <a:r>
              <a:rPr lang="en-US" dirty="0"/>
              <a:t>Question 4.2-2</a:t>
            </a:r>
          </a:p>
        </p:txBody>
      </p:sp>
      <p:sp>
        <p:nvSpPr>
          <p:cNvPr id="3" name="Content Placeholder 2">
            <a:extLst>
              <a:ext uri="{FF2B5EF4-FFF2-40B4-BE49-F238E27FC236}">
                <a16:creationId xmlns:a16="http://schemas.microsoft.com/office/drawing/2014/main" id="{12D2AE37-4D3C-419D-B6D5-896A9050B8B9}"/>
              </a:ext>
            </a:extLst>
          </p:cNvPr>
          <p:cNvSpPr>
            <a:spLocks noGrp="1"/>
          </p:cNvSpPr>
          <p:nvPr>
            <p:ph sz="half" idx="1"/>
          </p:nvPr>
        </p:nvSpPr>
        <p:spPr/>
        <p:txBody>
          <a:bodyPr>
            <a:normAutofit/>
          </a:bodyPr>
          <a:lstStyle/>
          <a:p>
            <a:r>
              <a:rPr lang="en-US" dirty="0"/>
              <a:t>4.2-2. Where does destination address lookup happen? Where in a router is the destination IP address looked up in a forwarding table to determine the appropriate output port to which the datagram should be directed?</a:t>
            </a:r>
          </a:p>
        </p:txBody>
      </p:sp>
      <p:sp>
        <p:nvSpPr>
          <p:cNvPr id="4" name="Content Placeholder 3">
            <a:extLst>
              <a:ext uri="{FF2B5EF4-FFF2-40B4-BE49-F238E27FC236}">
                <a16:creationId xmlns:a16="http://schemas.microsoft.com/office/drawing/2014/main" id="{3589D93B-7548-4293-AACA-C3B13BC91B91}"/>
              </a:ext>
            </a:extLst>
          </p:cNvPr>
          <p:cNvSpPr>
            <a:spLocks noGrp="1"/>
          </p:cNvSpPr>
          <p:nvPr>
            <p:ph sz="half" idx="2"/>
          </p:nvPr>
        </p:nvSpPr>
        <p:spPr/>
        <p:txBody>
          <a:bodyPr>
            <a:normAutofit/>
          </a:bodyPr>
          <a:lstStyle/>
          <a:p>
            <a:r>
              <a:rPr lang="en-US" dirty="0"/>
              <a:t>(Correct) At the input port where a packet arrives.</a:t>
            </a:r>
          </a:p>
          <a:p>
            <a:r>
              <a:rPr lang="en-US" dirty="0"/>
              <a:t>At the output port leading to the next hop towards the destination.</a:t>
            </a:r>
          </a:p>
          <a:p>
            <a:r>
              <a:rPr lang="en-US" dirty="0"/>
              <a:t>Within the switching fabric.</a:t>
            </a:r>
          </a:p>
          <a:p>
            <a:r>
              <a:rPr lang="en-US" dirty="0"/>
              <a:t>Within the routing processor</a:t>
            </a:r>
          </a:p>
        </p:txBody>
      </p:sp>
      <p:sp>
        <p:nvSpPr>
          <p:cNvPr id="5" name="Slide Number Placeholder 4">
            <a:extLst>
              <a:ext uri="{FF2B5EF4-FFF2-40B4-BE49-F238E27FC236}">
                <a16:creationId xmlns:a16="http://schemas.microsoft.com/office/drawing/2014/main" id="{AC971A32-8FAA-4306-8B20-20BC58A199E1}"/>
              </a:ext>
            </a:extLst>
          </p:cNvPr>
          <p:cNvSpPr>
            <a:spLocks noGrp="1"/>
          </p:cNvSpPr>
          <p:nvPr>
            <p:ph type="sldNum" sz="quarter" idx="4"/>
          </p:nvPr>
        </p:nvSpPr>
        <p:spPr/>
        <p:txBody>
          <a:bodyPr/>
          <a:lstStyle/>
          <a:p>
            <a:r>
              <a:rPr lang="en-US"/>
              <a:t>Introduction: 1-</a:t>
            </a:r>
            <a:fld id="{C4204591-24BD-A542-B9D5-F8D8A88D2FEE}" type="slidenum">
              <a:rPr lang="en-US" smtClean="0"/>
              <a:pPr/>
              <a:t>38</a:t>
            </a:fld>
            <a:endParaRPr lang="en-US" dirty="0"/>
          </a:p>
        </p:txBody>
      </p:sp>
    </p:spTree>
    <p:extLst>
      <p:ext uri="{BB962C8B-B14F-4D97-AF65-F5344CB8AC3E}">
        <p14:creationId xmlns:p14="http://schemas.microsoft.com/office/powerpoint/2010/main" val="2495180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DC25-1416-42EA-9EA0-6AC6366F90C5}"/>
              </a:ext>
            </a:extLst>
          </p:cNvPr>
          <p:cNvSpPr>
            <a:spLocks noGrp="1"/>
          </p:cNvSpPr>
          <p:nvPr>
            <p:ph type="title"/>
          </p:nvPr>
        </p:nvSpPr>
        <p:spPr/>
        <p:txBody>
          <a:bodyPr/>
          <a:lstStyle/>
          <a:p>
            <a:r>
              <a:rPr lang="en-US" dirty="0"/>
              <a:t>Question 4.2-3</a:t>
            </a:r>
          </a:p>
        </p:txBody>
      </p:sp>
      <p:sp>
        <p:nvSpPr>
          <p:cNvPr id="3" name="Content Placeholder 2">
            <a:extLst>
              <a:ext uri="{FF2B5EF4-FFF2-40B4-BE49-F238E27FC236}">
                <a16:creationId xmlns:a16="http://schemas.microsoft.com/office/drawing/2014/main" id="{E21DB5B5-E423-4269-B5C7-4375C3818BD8}"/>
              </a:ext>
            </a:extLst>
          </p:cNvPr>
          <p:cNvSpPr>
            <a:spLocks noGrp="1"/>
          </p:cNvSpPr>
          <p:nvPr>
            <p:ph sz="half" idx="1"/>
          </p:nvPr>
        </p:nvSpPr>
        <p:spPr/>
        <p:txBody>
          <a:bodyPr>
            <a:normAutofit/>
          </a:bodyPr>
          <a:lstStyle/>
          <a:p>
            <a:r>
              <a:rPr lang="en-US" dirty="0"/>
              <a:t>4.2-3. Where does "</a:t>
            </a:r>
            <a:r>
              <a:rPr lang="en-US" dirty="0" err="1"/>
              <a:t>match+action</a:t>
            </a:r>
            <a:r>
              <a:rPr lang="en-US" dirty="0"/>
              <a:t>" happen? Where in a router does "match plus action" happen to determine the appropriate output port to which the arriving datagram should be directed?</a:t>
            </a:r>
          </a:p>
        </p:txBody>
      </p:sp>
      <p:sp>
        <p:nvSpPr>
          <p:cNvPr id="4" name="Content Placeholder 3">
            <a:extLst>
              <a:ext uri="{FF2B5EF4-FFF2-40B4-BE49-F238E27FC236}">
                <a16:creationId xmlns:a16="http://schemas.microsoft.com/office/drawing/2014/main" id="{33A79977-D7D0-42BB-8CC3-DDB47707139D}"/>
              </a:ext>
            </a:extLst>
          </p:cNvPr>
          <p:cNvSpPr>
            <a:spLocks noGrp="1"/>
          </p:cNvSpPr>
          <p:nvPr>
            <p:ph sz="half" idx="2"/>
          </p:nvPr>
        </p:nvSpPr>
        <p:spPr/>
        <p:txBody>
          <a:bodyPr>
            <a:normAutofit/>
          </a:bodyPr>
          <a:lstStyle/>
          <a:p>
            <a:r>
              <a:rPr lang="en-US" dirty="0"/>
              <a:t>(Correct) At the input port where a packet arrives.</a:t>
            </a:r>
          </a:p>
          <a:p>
            <a:r>
              <a:rPr lang="en-US" dirty="0"/>
              <a:t>At the output port leading to the next hop towards the destination.</a:t>
            </a:r>
          </a:p>
          <a:p>
            <a:r>
              <a:rPr lang="en-US" dirty="0"/>
              <a:t>Within the switching fabric.</a:t>
            </a:r>
          </a:p>
          <a:p>
            <a:r>
              <a:rPr lang="en-US" dirty="0"/>
              <a:t>Within the routing processor.</a:t>
            </a:r>
          </a:p>
        </p:txBody>
      </p:sp>
      <p:sp>
        <p:nvSpPr>
          <p:cNvPr id="5" name="Slide Number Placeholder 4">
            <a:extLst>
              <a:ext uri="{FF2B5EF4-FFF2-40B4-BE49-F238E27FC236}">
                <a16:creationId xmlns:a16="http://schemas.microsoft.com/office/drawing/2014/main" id="{BAF52129-5480-43AF-B5AE-C87C3D8C520A}"/>
              </a:ext>
            </a:extLst>
          </p:cNvPr>
          <p:cNvSpPr>
            <a:spLocks noGrp="1"/>
          </p:cNvSpPr>
          <p:nvPr>
            <p:ph type="sldNum" sz="quarter" idx="4"/>
          </p:nvPr>
        </p:nvSpPr>
        <p:spPr/>
        <p:txBody>
          <a:bodyPr/>
          <a:lstStyle/>
          <a:p>
            <a:r>
              <a:rPr lang="en-US"/>
              <a:t>Introduction: 1-</a:t>
            </a:r>
            <a:fld id="{C4204591-24BD-A542-B9D5-F8D8A88D2FEE}" type="slidenum">
              <a:rPr lang="en-US" smtClean="0"/>
              <a:pPr/>
              <a:t>39</a:t>
            </a:fld>
            <a:endParaRPr lang="en-US" dirty="0"/>
          </a:p>
        </p:txBody>
      </p:sp>
    </p:spTree>
    <p:extLst>
      <p:ext uri="{BB962C8B-B14F-4D97-AF65-F5344CB8AC3E}">
        <p14:creationId xmlns:p14="http://schemas.microsoft.com/office/powerpoint/2010/main" val="420463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1: roadmap</a:t>
            </a:r>
            <a:endParaRPr lang="en-US" dirty="0"/>
          </a:p>
        </p:txBody>
      </p:sp>
      <p:sp>
        <p:nvSpPr>
          <p:cNvPr id="6" name="Slide Number Placeholder 5">
            <a:extLst>
              <a:ext uri="{FF2B5EF4-FFF2-40B4-BE49-F238E27FC236}">
                <a16:creationId xmlns:a16="http://schemas.microsoft.com/office/drawing/2014/main" id="{5C89035B-463A-1E40-A130-AE9AA3E37667}"/>
              </a:ext>
            </a:extLst>
          </p:cNvPr>
          <p:cNvSpPr>
            <a:spLocks noGrp="1"/>
          </p:cNvSpPr>
          <p:nvPr>
            <p:ph type="sldNum" sz="quarter" idx="4"/>
          </p:nvPr>
        </p:nvSpPr>
        <p:spPr/>
        <p:txBody>
          <a:bodyPr/>
          <a:lstStyle/>
          <a:p>
            <a:r>
              <a:rPr lang="en-US" dirty="0"/>
              <a:t>Introduction: 1-</a:t>
            </a:r>
            <a:fld id="{C4204591-24BD-A542-B9D5-F8D8A88D2FEE}" type="slidenum">
              <a:rPr lang="en-US" smtClean="0"/>
              <a:pPr/>
              <a:t>4</a:t>
            </a:fld>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lnSpcReduction="10000"/>
          </a:bodyPr>
          <a:lstStyle/>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 </a:t>
            </a:r>
            <a:r>
              <a:rPr lang="en-US" altLang="en-US" sz="3200" i="1" dirty="0">
                <a:solidFill>
                  <a:schemeClr val="bg1">
                    <a:lumMod val="65000"/>
                  </a:schemeClr>
                </a:solidFill>
                <a:latin typeface="Calibri" panose="020F0502020204030204" pitchFamily="34" charset="0"/>
                <a:cs typeface="Calibri" panose="020F0502020204030204" pitchFamily="34" charset="0"/>
              </a:rPr>
              <a:t>is</a:t>
            </a:r>
            <a:r>
              <a:rPr lang="en-US" altLang="ja-JP" sz="3200" dirty="0">
                <a:solidFill>
                  <a:schemeClr val="bg1">
                    <a:lumMod val="65000"/>
                  </a:schemeClr>
                </a:solidFill>
                <a:latin typeface="Calibri" panose="020F0502020204030204" pitchFamily="34" charset="0"/>
                <a:cs typeface="Calibri" panose="020F0502020204030204" pitchFamily="34" charset="0"/>
              </a:rPr>
              <a:t> the Internet?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What</a:t>
            </a:r>
            <a:r>
              <a:rPr lang="en-US" altLang="en-US" sz="3200" i="1" dirty="0">
                <a:solidFill>
                  <a:schemeClr val="bg1">
                    <a:lumMod val="65000"/>
                  </a:schemeClr>
                </a:solidFill>
                <a:latin typeface="Calibri" panose="020F0502020204030204" pitchFamily="34" charset="0"/>
                <a:cs typeface="Calibri" panose="020F0502020204030204" pitchFamily="34" charset="0"/>
              </a:rPr>
              <a:t> is </a:t>
            </a:r>
            <a:r>
              <a:rPr lang="en-US" altLang="ja-JP" sz="3200" dirty="0">
                <a:solidFill>
                  <a:schemeClr val="bg1">
                    <a:lumMod val="65000"/>
                  </a:schemeClr>
                </a:solidFill>
                <a:latin typeface="Calibri" panose="020F0502020204030204" pitchFamily="34" charset="0"/>
                <a:cs typeface="Calibri" panose="020F0502020204030204" pitchFamily="34" charset="0"/>
              </a:rPr>
              <a:t>a protocol?</a:t>
            </a:r>
          </a:p>
          <a:p>
            <a:pPr marL="403225" indent="-285750" eaLnBrk="1" hangingPunct="1">
              <a:spcBef>
                <a:spcPts val="800"/>
              </a:spcBef>
              <a:buClr>
                <a:schemeClr val="bg1">
                  <a:lumMod val="7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edge: hosts, access network, physical media</a:t>
            </a:r>
          </a:p>
          <a:p>
            <a:pPr marL="403225" indent="-285750" eaLnBrk="1" hangingPunct="1">
              <a:spcBef>
                <a:spcPts val="800"/>
              </a:spcBef>
              <a:buClr>
                <a:schemeClr val="bg1">
                  <a:lumMod val="85000"/>
                </a:schemeClr>
              </a:buClr>
            </a:pPr>
            <a:r>
              <a:rPr lang="en-US" altLang="en-US" sz="3200" dirty="0">
                <a:solidFill>
                  <a:schemeClr val="bg1">
                    <a:lumMod val="75000"/>
                  </a:schemeClr>
                </a:solidFill>
                <a:latin typeface="Calibri" panose="020F0502020204030204" pitchFamily="34" charset="0"/>
                <a:cs typeface="Calibri" panose="020F0502020204030204" pitchFamily="34" charset="0"/>
              </a:rPr>
              <a:t>Network core: packet/circuit switching, internet structure</a:t>
            </a:r>
          </a:p>
          <a:p>
            <a:pPr marL="403225" indent="-285750" eaLnBrk="1" hangingPunct="1">
              <a:spcBef>
                <a:spcPts val="800"/>
              </a:spcBef>
              <a:buClr>
                <a:srgbClr val="0000A8"/>
              </a:buClr>
            </a:pPr>
            <a:r>
              <a:rPr lang="en-US" altLang="en-US" sz="3200" dirty="0">
                <a:latin typeface="Calibri" panose="020F0502020204030204" pitchFamily="34" charset="0"/>
                <a:cs typeface="Calibri" panose="020F0502020204030204" pitchFamily="34" charset="0"/>
              </a:rPr>
              <a:t>Performance: loss, delay, throughput</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Security</a:t>
            </a:r>
          </a:p>
          <a:p>
            <a:pPr marL="403225" indent="-285750" eaLnBrk="1" hangingPunct="1">
              <a:spcBef>
                <a:spcPts val="800"/>
              </a:spcBef>
              <a:buClr>
                <a:schemeClr val="bg1">
                  <a:lumMod val="75000"/>
                </a:schemeClr>
              </a:buClr>
            </a:pPr>
            <a:r>
              <a:rPr lang="en-US" altLang="en-US" sz="3200" dirty="0">
                <a:solidFill>
                  <a:schemeClr val="bg1">
                    <a:lumMod val="65000"/>
                  </a:schemeClr>
                </a:solidFill>
                <a:latin typeface="Calibri" panose="020F0502020204030204" pitchFamily="34" charset="0"/>
                <a:cs typeface="Calibri" panose="020F0502020204030204" pitchFamily="34" charset="0"/>
              </a:rPr>
              <a:t>Protocol layers, service models</a:t>
            </a:r>
          </a:p>
          <a:p>
            <a:pPr marL="403225" indent="-285750" eaLnBrk="1" hangingPunct="1">
              <a:spcBef>
                <a:spcPts val="800"/>
              </a:spcBef>
              <a:buClr>
                <a:schemeClr val="bg1">
                  <a:lumMod val="75000"/>
                </a:schemeClr>
              </a:buClr>
            </a:pPr>
            <a:endParaRPr lang="en-US" altLang="en-US" sz="3200" dirty="0">
              <a:solidFill>
                <a:schemeClr val="bg1">
                  <a:lumMod val="65000"/>
                </a:schemeClr>
              </a:solidFill>
              <a:latin typeface="Calibri" panose="020F0502020204030204" pitchFamily="34" charset="0"/>
              <a:cs typeface="Calibri" panose="020F0502020204030204" pitchFamily="34" charset="0"/>
            </a:endParaRPr>
          </a:p>
          <a:p>
            <a:pPr eaLnBrk="1" hangingPunct="1">
              <a:buFont typeface="Wingdings" panose="05000000000000000000" pitchFamily="2" charset="2"/>
              <a:buNone/>
            </a:pPr>
            <a:endParaRPr lang="en-US" altLang="en-US" sz="2400" dirty="0"/>
          </a:p>
        </p:txBody>
      </p:sp>
      <p:pic>
        <p:nvPicPr>
          <p:cNvPr id="7" name="Picture 6" descr="Kurose&amp;Ross 8th ed cover picture">
            <a:extLst>
              <a:ext uri="{FF2B5EF4-FFF2-40B4-BE49-F238E27FC236}">
                <a16:creationId xmlns:a16="http://schemas.microsoft.com/office/drawing/2014/main" id="{449A3FFD-17A5-3548-87D2-0D98917E9FFF}"/>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470786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40</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41</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42</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43</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GB" dirty="0"/>
              <a:t>Question </a:t>
            </a:r>
            <a:r>
              <a:rPr lang="en-US" dirty="0"/>
              <a:t>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316480" y="3639306"/>
            <a:ext cx="8103852" cy="3078971"/>
          </a:xfrm>
          <a:prstGeom prst="rect">
            <a:avLst/>
          </a:prstGeom>
        </p:spPr>
      </p:pic>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a:xfrm>
            <a:off x="838200" y="1346444"/>
            <a:ext cx="10515600" cy="4728922"/>
          </a:xfrm>
        </p:spPr>
        <p:txBody>
          <a:bodyPr/>
          <a:lstStyle/>
          <a:p>
            <a:r>
              <a:rPr lang="en-GB" dirty="0"/>
              <a:t>Packet scheduling. Consider the pattern of red and green packet arrivals to a router’s output port queue, shown below. Suppose each packet takes one time slot to be transmitted, and can only begin transmission at the beginning of a time slot after its arrival. Indicate the sequence of departing packet numbers (at t = 1, 2, 3, 4, 5, 7, 8) under FCFS, priority, round-robin scheduling.</a:t>
            </a:r>
            <a:endParaRPr lang="en-SE" dirty="0"/>
          </a:p>
        </p:txBody>
      </p:sp>
    </p:spTree>
    <p:extLst>
      <p:ext uri="{BB962C8B-B14F-4D97-AF65-F5344CB8AC3E}">
        <p14:creationId xmlns:p14="http://schemas.microsoft.com/office/powerpoint/2010/main" val="4158000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GB" dirty="0"/>
              <a:t>Question </a:t>
            </a:r>
            <a:r>
              <a:rPr lang="en-US" dirty="0"/>
              <a:t>4.2-7a </a:t>
            </a:r>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45</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Question </a:t>
            </a:r>
            <a:r>
              <a:rPr lang="en-US" dirty="0"/>
              <a:t>4.2-7b </a:t>
            </a:r>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46</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46</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a:xfrm>
            <a:off x="838200" y="451821"/>
            <a:ext cx="5730240" cy="894622"/>
          </a:xfrm>
        </p:spPr>
        <p:txBody>
          <a:bodyPr>
            <a:normAutofit fontScale="90000"/>
          </a:bodyPr>
          <a:lstStyle/>
          <a:p>
            <a:r>
              <a:rPr lang="en-GB" dirty="0"/>
              <a:t>Question </a:t>
            </a:r>
            <a:r>
              <a:rPr lang="en-US" dirty="0"/>
              <a:t>4.2-7c </a:t>
            </a:r>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47</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6"/>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 name="SMARTInkShape-9">
            <a:extLst>
              <a:ext uri="{FF2B5EF4-FFF2-40B4-BE49-F238E27FC236}">
                <a16:creationId xmlns:a16="http://schemas.microsoft.com/office/drawing/2014/main" id="{3FE63D96-F2FE-4439-BB48-A4244032BDA0}"/>
              </a:ext>
            </a:extLst>
          </p:cNvPr>
          <p:cNvSpPr/>
          <p:nvPr>
            <p:custDataLst>
              <p:tags r:id="rId1"/>
            </p:custDataLst>
          </p:nvPr>
        </p:nvSpPr>
        <p:spPr>
          <a:xfrm>
            <a:off x="6408588" y="964528"/>
            <a:ext cx="276772" cy="993616"/>
          </a:xfrm>
          <a:custGeom>
            <a:avLst/>
            <a:gdLst/>
            <a:ahLst/>
            <a:cxnLst/>
            <a:rect l="0" t="0" r="0" b="0"/>
            <a:pathLst>
              <a:path w="276772" h="993616">
                <a:moveTo>
                  <a:pt x="258912" y="26667"/>
                </a:moveTo>
                <a:lnTo>
                  <a:pt x="258912" y="26667"/>
                </a:lnTo>
                <a:lnTo>
                  <a:pt x="251223" y="26667"/>
                </a:lnTo>
                <a:lnTo>
                  <a:pt x="216634" y="2989"/>
                </a:lnTo>
                <a:lnTo>
                  <a:pt x="208131" y="800"/>
                </a:lnTo>
                <a:lnTo>
                  <a:pt x="193404" y="0"/>
                </a:lnTo>
                <a:lnTo>
                  <a:pt x="150709" y="12318"/>
                </a:lnTo>
                <a:lnTo>
                  <a:pt x="107375" y="37796"/>
                </a:lnTo>
                <a:lnTo>
                  <a:pt x="97965" y="41535"/>
                </a:lnTo>
                <a:lnTo>
                  <a:pt x="90476" y="51135"/>
                </a:lnTo>
                <a:lnTo>
                  <a:pt x="74142" y="81903"/>
                </a:lnTo>
                <a:lnTo>
                  <a:pt x="71550" y="124962"/>
                </a:lnTo>
                <a:lnTo>
                  <a:pt x="78549" y="151476"/>
                </a:lnTo>
                <a:lnTo>
                  <a:pt x="100452" y="193365"/>
                </a:lnTo>
                <a:lnTo>
                  <a:pt x="107119" y="209563"/>
                </a:lnTo>
                <a:lnTo>
                  <a:pt x="120852" y="229666"/>
                </a:lnTo>
                <a:lnTo>
                  <a:pt x="131673" y="266481"/>
                </a:lnTo>
                <a:lnTo>
                  <a:pt x="131916" y="280095"/>
                </a:lnTo>
                <a:lnTo>
                  <a:pt x="118578" y="324438"/>
                </a:lnTo>
                <a:lnTo>
                  <a:pt x="107021" y="352385"/>
                </a:lnTo>
                <a:lnTo>
                  <a:pt x="81526" y="382368"/>
                </a:lnTo>
                <a:lnTo>
                  <a:pt x="60171" y="394439"/>
                </a:lnTo>
                <a:lnTo>
                  <a:pt x="44473" y="399559"/>
                </a:lnTo>
                <a:lnTo>
                  <a:pt x="0" y="401714"/>
                </a:lnTo>
                <a:lnTo>
                  <a:pt x="15333" y="401714"/>
                </a:lnTo>
                <a:lnTo>
                  <a:pt x="50093" y="411801"/>
                </a:lnTo>
                <a:lnTo>
                  <a:pt x="60600" y="419757"/>
                </a:lnTo>
                <a:lnTo>
                  <a:pt x="84973" y="461784"/>
                </a:lnTo>
                <a:lnTo>
                  <a:pt x="97270" y="485959"/>
                </a:lnTo>
                <a:lnTo>
                  <a:pt x="105811" y="530254"/>
                </a:lnTo>
                <a:lnTo>
                  <a:pt x="114004" y="574488"/>
                </a:lnTo>
                <a:lnTo>
                  <a:pt x="115769" y="618053"/>
                </a:lnTo>
                <a:lnTo>
                  <a:pt x="118629" y="652146"/>
                </a:lnTo>
                <a:lnTo>
                  <a:pt x="123089" y="683945"/>
                </a:lnTo>
                <a:lnTo>
                  <a:pt x="124595" y="724913"/>
                </a:lnTo>
                <a:lnTo>
                  <a:pt x="129597" y="759965"/>
                </a:lnTo>
                <a:lnTo>
                  <a:pt x="135976" y="804376"/>
                </a:lnTo>
                <a:lnTo>
                  <a:pt x="146213" y="844172"/>
                </a:lnTo>
                <a:lnTo>
                  <a:pt x="160740" y="885249"/>
                </a:lnTo>
                <a:lnTo>
                  <a:pt x="171482" y="918185"/>
                </a:lnTo>
                <a:lnTo>
                  <a:pt x="179097" y="933427"/>
                </a:lnTo>
                <a:lnTo>
                  <a:pt x="188356" y="960588"/>
                </a:lnTo>
                <a:lnTo>
                  <a:pt x="201405" y="975867"/>
                </a:lnTo>
                <a:lnTo>
                  <a:pt x="215855" y="987119"/>
                </a:lnTo>
                <a:lnTo>
                  <a:pt x="219932" y="993615"/>
                </a:lnTo>
                <a:lnTo>
                  <a:pt x="237619" y="991873"/>
                </a:lnTo>
                <a:lnTo>
                  <a:pt x="276771" y="98214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10">
            <a:extLst>
              <a:ext uri="{FF2B5EF4-FFF2-40B4-BE49-F238E27FC236}">
                <a16:creationId xmlns:a16="http://schemas.microsoft.com/office/drawing/2014/main" id="{3A74CCAA-98B5-4E78-A5D4-28E4CC677B44}"/>
              </a:ext>
            </a:extLst>
          </p:cNvPr>
          <p:cNvSpPr/>
          <p:nvPr>
            <p:custDataLst>
              <p:tags r:id="rId2"/>
            </p:custDataLst>
          </p:nvPr>
        </p:nvSpPr>
        <p:spPr>
          <a:xfrm>
            <a:off x="6480024" y="2082002"/>
            <a:ext cx="348211" cy="971952"/>
          </a:xfrm>
          <a:custGeom>
            <a:avLst/>
            <a:gdLst/>
            <a:ahLst/>
            <a:cxnLst/>
            <a:rect l="0" t="0" r="0" b="0"/>
            <a:pathLst>
              <a:path w="348211" h="971952">
                <a:moveTo>
                  <a:pt x="214265" y="34334"/>
                </a:moveTo>
                <a:lnTo>
                  <a:pt x="214265" y="34334"/>
                </a:lnTo>
                <a:lnTo>
                  <a:pt x="197459" y="18521"/>
                </a:lnTo>
                <a:lnTo>
                  <a:pt x="165850" y="1732"/>
                </a:lnTo>
                <a:lnTo>
                  <a:pt x="158682" y="0"/>
                </a:lnTo>
                <a:lnTo>
                  <a:pt x="124560" y="6425"/>
                </a:lnTo>
                <a:lnTo>
                  <a:pt x="83759" y="32328"/>
                </a:lnTo>
                <a:lnTo>
                  <a:pt x="81848" y="38734"/>
                </a:lnTo>
                <a:lnTo>
                  <a:pt x="80409" y="68575"/>
                </a:lnTo>
                <a:lnTo>
                  <a:pt x="83005" y="77002"/>
                </a:lnTo>
                <a:lnTo>
                  <a:pt x="90045" y="95263"/>
                </a:lnTo>
                <a:lnTo>
                  <a:pt x="103245" y="139298"/>
                </a:lnTo>
                <a:lnTo>
                  <a:pt x="113951" y="181938"/>
                </a:lnTo>
                <a:lnTo>
                  <a:pt x="115626" y="197215"/>
                </a:lnTo>
                <a:lnTo>
                  <a:pt x="133210" y="237021"/>
                </a:lnTo>
                <a:lnTo>
                  <a:pt x="149246" y="281300"/>
                </a:lnTo>
                <a:lnTo>
                  <a:pt x="151610" y="320398"/>
                </a:lnTo>
                <a:lnTo>
                  <a:pt x="142078" y="361464"/>
                </a:lnTo>
                <a:lnTo>
                  <a:pt x="134009" y="373504"/>
                </a:lnTo>
                <a:lnTo>
                  <a:pt x="129190" y="373615"/>
                </a:lnTo>
                <a:lnTo>
                  <a:pt x="127783" y="374623"/>
                </a:lnTo>
                <a:lnTo>
                  <a:pt x="125339" y="381346"/>
                </a:lnTo>
                <a:lnTo>
                  <a:pt x="124969" y="382589"/>
                </a:lnTo>
                <a:lnTo>
                  <a:pt x="124968" y="387332"/>
                </a:lnTo>
                <a:lnTo>
                  <a:pt x="125960" y="388729"/>
                </a:lnTo>
                <a:lnTo>
                  <a:pt x="127614" y="389660"/>
                </a:lnTo>
                <a:lnTo>
                  <a:pt x="129708" y="390280"/>
                </a:lnTo>
                <a:lnTo>
                  <a:pt x="131104" y="391686"/>
                </a:lnTo>
                <a:lnTo>
                  <a:pt x="134644" y="400543"/>
                </a:lnTo>
                <a:lnTo>
                  <a:pt x="139962" y="407313"/>
                </a:lnTo>
                <a:lnTo>
                  <a:pt x="141554" y="412761"/>
                </a:lnTo>
                <a:lnTo>
                  <a:pt x="140986" y="415603"/>
                </a:lnTo>
                <a:lnTo>
                  <a:pt x="135592" y="427293"/>
                </a:lnTo>
                <a:lnTo>
                  <a:pt x="134232" y="439157"/>
                </a:lnTo>
                <a:lnTo>
                  <a:pt x="124516" y="452819"/>
                </a:lnTo>
                <a:lnTo>
                  <a:pt x="82832" y="487723"/>
                </a:lnTo>
                <a:lnTo>
                  <a:pt x="39961" y="522426"/>
                </a:lnTo>
                <a:lnTo>
                  <a:pt x="23253" y="531003"/>
                </a:lnTo>
                <a:lnTo>
                  <a:pt x="0" y="534393"/>
                </a:lnTo>
                <a:lnTo>
                  <a:pt x="4707" y="534395"/>
                </a:lnTo>
                <a:lnTo>
                  <a:pt x="44541" y="517615"/>
                </a:lnTo>
                <a:lnTo>
                  <a:pt x="64418" y="512055"/>
                </a:lnTo>
                <a:lnTo>
                  <a:pt x="107018" y="508486"/>
                </a:lnTo>
                <a:lnTo>
                  <a:pt x="136862" y="508715"/>
                </a:lnTo>
                <a:lnTo>
                  <a:pt x="177737" y="521857"/>
                </a:lnTo>
                <a:lnTo>
                  <a:pt x="187447" y="523862"/>
                </a:lnTo>
                <a:lnTo>
                  <a:pt x="203232" y="534472"/>
                </a:lnTo>
                <a:lnTo>
                  <a:pt x="219214" y="549698"/>
                </a:lnTo>
                <a:lnTo>
                  <a:pt x="239709" y="590737"/>
                </a:lnTo>
                <a:lnTo>
                  <a:pt x="254091" y="629420"/>
                </a:lnTo>
                <a:lnTo>
                  <a:pt x="267759" y="666474"/>
                </a:lnTo>
                <a:lnTo>
                  <a:pt x="274992" y="696563"/>
                </a:lnTo>
                <a:lnTo>
                  <a:pt x="281279" y="732410"/>
                </a:lnTo>
                <a:lnTo>
                  <a:pt x="294834" y="773927"/>
                </a:lnTo>
                <a:lnTo>
                  <a:pt x="303405" y="815420"/>
                </a:lnTo>
                <a:lnTo>
                  <a:pt x="312555" y="849913"/>
                </a:lnTo>
                <a:lnTo>
                  <a:pt x="314519" y="851897"/>
                </a:lnTo>
                <a:lnTo>
                  <a:pt x="316819" y="853220"/>
                </a:lnTo>
                <a:lnTo>
                  <a:pt x="324798" y="864562"/>
                </a:lnTo>
                <a:lnTo>
                  <a:pt x="336163" y="895549"/>
                </a:lnTo>
                <a:lnTo>
                  <a:pt x="339350" y="910728"/>
                </a:lnTo>
                <a:lnTo>
                  <a:pt x="341311" y="913276"/>
                </a:lnTo>
                <a:lnTo>
                  <a:pt x="343611" y="914975"/>
                </a:lnTo>
                <a:lnTo>
                  <a:pt x="346166" y="919509"/>
                </a:lnTo>
                <a:lnTo>
                  <a:pt x="347302" y="928799"/>
                </a:lnTo>
                <a:lnTo>
                  <a:pt x="348210" y="9719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11">
            <a:extLst>
              <a:ext uri="{FF2B5EF4-FFF2-40B4-BE49-F238E27FC236}">
                <a16:creationId xmlns:a16="http://schemas.microsoft.com/office/drawing/2014/main" id="{81C07DA9-D45D-4C47-A3D8-9EC375F312C8}"/>
              </a:ext>
            </a:extLst>
          </p:cNvPr>
          <p:cNvSpPr/>
          <p:nvPr>
            <p:custDataLst>
              <p:tags r:id="rId3"/>
            </p:custDataLst>
          </p:nvPr>
        </p:nvSpPr>
        <p:spPr>
          <a:xfrm>
            <a:off x="6463632" y="3187898"/>
            <a:ext cx="311025" cy="571501"/>
          </a:xfrm>
          <a:custGeom>
            <a:avLst/>
            <a:gdLst/>
            <a:ahLst/>
            <a:cxnLst/>
            <a:rect l="0" t="0" r="0" b="0"/>
            <a:pathLst>
              <a:path w="311025" h="571501">
                <a:moveTo>
                  <a:pt x="168149" y="0"/>
                </a:moveTo>
                <a:lnTo>
                  <a:pt x="168149" y="0"/>
                </a:lnTo>
                <a:lnTo>
                  <a:pt x="123562" y="0"/>
                </a:lnTo>
                <a:lnTo>
                  <a:pt x="97150" y="0"/>
                </a:lnTo>
                <a:lnTo>
                  <a:pt x="96723" y="18043"/>
                </a:lnTo>
                <a:lnTo>
                  <a:pt x="99363" y="25548"/>
                </a:lnTo>
                <a:lnTo>
                  <a:pt x="114804" y="63967"/>
                </a:lnTo>
                <a:lnTo>
                  <a:pt x="128492" y="101212"/>
                </a:lnTo>
                <a:lnTo>
                  <a:pt x="134299" y="137181"/>
                </a:lnTo>
                <a:lnTo>
                  <a:pt x="145575" y="180637"/>
                </a:lnTo>
                <a:lnTo>
                  <a:pt x="139840" y="220008"/>
                </a:lnTo>
                <a:lnTo>
                  <a:pt x="131980" y="255357"/>
                </a:lnTo>
                <a:lnTo>
                  <a:pt x="116496" y="297990"/>
                </a:lnTo>
                <a:lnTo>
                  <a:pt x="90228" y="342581"/>
                </a:lnTo>
                <a:lnTo>
                  <a:pt x="67833" y="366576"/>
                </a:lnTo>
                <a:lnTo>
                  <a:pt x="59733" y="371282"/>
                </a:lnTo>
                <a:lnTo>
                  <a:pt x="36291" y="374551"/>
                </a:lnTo>
                <a:lnTo>
                  <a:pt x="32618" y="374716"/>
                </a:lnTo>
                <a:lnTo>
                  <a:pt x="17969" y="370209"/>
                </a:lnTo>
                <a:lnTo>
                  <a:pt x="14452" y="367853"/>
                </a:lnTo>
                <a:lnTo>
                  <a:pt x="10542" y="362590"/>
                </a:lnTo>
                <a:lnTo>
                  <a:pt x="1896" y="343996"/>
                </a:lnTo>
                <a:lnTo>
                  <a:pt x="0" y="332804"/>
                </a:lnTo>
                <a:lnTo>
                  <a:pt x="487" y="329026"/>
                </a:lnTo>
                <a:lnTo>
                  <a:pt x="1805" y="326507"/>
                </a:lnTo>
                <a:lnTo>
                  <a:pt x="13805" y="315995"/>
                </a:lnTo>
                <a:lnTo>
                  <a:pt x="44531" y="306706"/>
                </a:lnTo>
                <a:lnTo>
                  <a:pt x="57315" y="304986"/>
                </a:lnTo>
                <a:lnTo>
                  <a:pt x="89889" y="313498"/>
                </a:lnTo>
                <a:lnTo>
                  <a:pt x="126219" y="333329"/>
                </a:lnTo>
                <a:lnTo>
                  <a:pt x="158801" y="359567"/>
                </a:lnTo>
                <a:lnTo>
                  <a:pt x="189602" y="397815"/>
                </a:lnTo>
                <a:lnTo>
                  <a:pt x="214091" y="441018"/>
                </a:lnTo>
                <a:lnTo>
                  <a:pt x="230435" y="480014"/>
                </a:lnTo>
                <a:lnTo>
                  <a:pt x="246503" y="511680"/>
                </a:lnTo>
                <a:lnTo>
                  <a:pt x="271498" y="545678"/>
                </a:lnTo>
                <a:lnTo>
                  <a:pt x="287102" y="557333"/>
                </a:lnTo>
                <a:lnTo>
                  <a:pt x="290470" y="562888"/>
                </a:lnTo>
                <a:lnTo>
                  <a:pt x="291369" y="565759"/>
                </a:lnTo>
                <a:lnTo>
                  <a:pt x="292959" y="567673"/>
                </a:lnTo>
                <a:lnTo>
                  <a:pt x="297373" y="569799"/>
                </a:lnTo>
                <a:lnTo>
                  <a:pt x="311024" y="5715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12">
            <a:extLst>
              <a:ext uri="{FF2B5EF4-FFF2-40B4-BE49-F238E27FC236}">
                <a16:creationId xmlns:a16="http://schemas.microsoft.com/office/drawing/2014/main" id="{BC4BB87A-A20D-4698-AB82-1D0E7C1EF426}"/>
              </a:ext>
            </a:extLst>
          </p:cNvPr>
          <p:cNvSpPr/>
          <p:nvPr>
            <p:custDataLst>
              <p:tags r:id="rId4"/>
            </p:custDataLst>
          </p:nvPr>
        </p:nvSpPr>
        <p:spPr>
          <a:xfrm>
            <a:off x="6453320" y="3930339"/>
            <a:ext cx="258829" cy="891693"/>
          </a:xfrm>
          <a:custGeom>
            <a:avLst/>
            <a:gdLst/>
            <a:ahLst/>
            <a:cxnLst/>
            <a:rect l="0" t="0" r="0" b="0"/>
            <a:pathLst>
              <a:path w="258829" h="891693">
                <a:moveTo>
                  <a:pt x="196321" y="25512"/>
                </a:moveTo>
                <a:lnTo>
                  <a:pt x="196321" y="25512"/>
                </a:lnTo>
                <a:lnTo>
                  <a:pt x="179539" y="18444"/>
                </a:lnTo>
                <a:lnTo>
                  <a:pt x="167205" y="14489"/>
                </a:lnTo>
                <a:lnTo>
                  <a:pt x="156592" y="10691"/>
                </a:lnTo>
                <a:lnTo>
                  <a:pt x="137204" y="8053"/>
                </a:lnTo>
                <a:lnTo>
                  <a:pt x="124544" y="638"/>
                </a:lnTo>
                <a:lnTo>
                  <a:pt x="121682" y="0"/>
                </a:lnTo>
                <a:lnTo>
                  <a:pt x="119773" y="566"/>
                </a:lnTo>
                <a:lnTo>
                  <a:pt x="118499" y="1936"/>
                </a:lnTo>
                <a:lnTo>
                  <a:pt x="117651" y="3842"/>
                </a:lnTo>
                <a:lnTo>
                  <a:pt x="118077" y="5112"/>
                </a:lnTo>
                <a:lnTo>
                  <a:pt x="119354" y="5959"/>
                </a:lnTo>
                <a:lnTo>
                  <a:pt x="121197" y="6524"/>
                </a:lnTo>
                <a:lnTo>
                  <a:pt x="128531" y="26280"/>
                </a:lnTo>
                <a:lnTo>
                  <a:pt x="132769" y="69504"/>
                </a:lnTo>
                <a:lnTo>
                  <a:pt x="133504" y="109433"/>
                </a:lnTo>
                <a:lnTo>
                  <a:pt x="132729" y="146840"/>
                </a:lnTo>
                <a:lnTo>
                  <a:pt x="126656" y="183060"/>
                </a:lnTo>
                <a:lnTo>
                  <a:pt x="118573" y="217934"/>
                </a:lnTo>
                <a:lnTo>
                  <a:pt x="104307" y="256888"/>
                </a:lnTo>
                <a:lnTo>
                  <a:pt x="83037" y="301236"/>
                </a:lnTo>
                <a:lnTo>
                  <a:pt x="56007" y="344019"/>
                </a:lnTo>
                <a:lnTo>
                  <a:pt x="33095" y="375442"/>
                </a:lnTo>
                <a:lnTo>
                  <a:pt x="19083" y="385290"/>
                </a:lnTo>
                <a:lnTo>
                  <a:pt x="15654" y="386411"/>
                </a:lnTo>
                <a:lnTo>
                  <a:pt x="13369" y="386166"/>
                </a:lnTo>
                <a:lnTo>
                  <a:pt x="11845" y="385011"/>
                </a:lnTo>
                <a:lnTo>
                  <a:pt x="7506" y="383727"/>
                </a:lnTo>
                <a:lnTo>
                  <a:pt x="1376" y="382903"/>
                </a:lnTo>
                <a:lnTo>
                  <a:pt x="0" y="367341"/>
                </a:lnTo>
                <a:lnTo>
                  <a:pt x="14127" y="360841"/>
                </a:lnTo>
                <a:lnTo>
                  <a:pt x="51705" y="356885"/>
                </a:lnTo>
                <a:lnTo>
                  <a:pt x="88821" y="358748"/>
                </a:lnTo>
                <a:lnTo>
                  <a:pt x="124815" y="368378"/>
                </a:lnTo>
                <a:lnTo>
                  <a:pt x="156392" y="386394"/>
                </a:lnTo>
                <a:lnTo>
                  <a:pt x="176662" y="405842"/>
                </a:lnTo>
                <a:lnTo>
                  <a:pt x="199530" y="440298"/>
                </a:lnTo>
                <a:lnTo>
                  <a:pt x="216233" y="481787"/>
                </a:lnTo>
                <a:lnTo>
                  <a:pt x="226915" y="515247"/>
                </a:lnTo>
                <a:lnTo>
                  <a:pt x="233673" y="558959"/>
                </a:lnTo>
                <a:lnTo>
                  <a:pt x="236734" y="579108"/>
                </a:lnTo>
                <a:lnTo>
                  <a:pt x="233871" y="612764"/>
                </a:lnTo>
                <a:lnTo>
                  <a:pt x="232582" y="647871"/>
                </a:lnTo>
                <a:lnTo>
                  <a:pt x="232201" y="683409"/>
                </a:lnTo>
                <a:lnTo>
                  <a:pt x="231094" y="718081"/>
                </a:lnTo>
                <a:lnTo>
                  <a:pt x="224981" y="762258"/>
                </a:lnTo>
                <a:lnTo>
                  <a:pt x="221018" y="793149"/>
                </a:lnTo>
                <a:lnTo>
                  <a:pt x="218739" y="799207"/>
                </a:lnTo>
                <a:lnTo>
                  <a:pt x="218852" y="811231"/>
                </a:lnTo>
                <a:lnTo>
                  <a:pt x="228685" y="852359"/>
                </a:lnTo>
                <a:lnTo>
                  <a:pt x="230549" y="863628"/>
                </a:lnTo>
                <a:lnTo>
                  <a:pt x="239314" y="874589"/>
                </a:lnTo>
                <a:lnTo>
                  <a:pt x="258828" y="8916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95128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48</a:t>
            </a:fld>
            <a:endParaRPr lang="en-US" dirty="0"/>
          </a:p>
        </p:txBody>
      </p:sp>
    </p:spTree>
    <p:extLst>
      <p:ext uri="{BB962C8B-B14F-4D97-AF65-F5344CB8AC3E}">
        <p14:creationId xmlns:p14="http://schemas.microsoft.com/office/powerpoint/2010/main" val="4948252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5504825" cy="22150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What’</a:t>
            </a:r>
            <a:r>
              <a:rPr kumimoji="0" lang="en-US" altLang="ja-JP" sz="32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s a subnet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 interfaces that can physically reach each other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without passing through an intervening router</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96" name="Text Box 56">
            <a:extLst>
              <a:ext uri="{FF2B5EF4-FFF2-40B4-BE49-F238E27FC236}">
                <a16:creationId xmlns:a16="http://schemas.microsoft.com/office/drawing/2014/main" id="{B04BC199-4923-444E-942F-BE2C9E1E7311}"/>
              </a:ext>
            </a:extLst>
          </p:cNvPr>
          <p:cNvSpPr txBox="1">
            <a:spLocks noChangeArrowheads="1"/>
          </p:cNvSpPr>
          <p:nvPr/>
        </p:nvSpPr>
        <p:spPr bwMode="auto">
          <a:xfrm>
            <a:off x="7810084" y="5139102"/>
            <a:ext cx="3724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network consisting of 3 subnets</a:t>
            </a:r>
          </a:p>
        </p:txBody>
      </p:sp>
      <p:sp>
        <p:nvSpPr>
          <p:cNvPr id="62" name="Rectangle 3">
            <a:extLst>
              <a:ext uri="{FF2B5EF4-FFF2-40B4-BE49-F238E27FC236}">
                <a16:creationId xmlns:a16="http://schemas.microsoft.com/office/drawing/2014/main" id="{822ACC87-727D-F940-A3A4-2EF4866EA13E}"/>
              </a:ext>
            </a:extLst>
          </p:cNvPr>
          <p:cNvSpPr txBox="1">
            <a:spLocks noChangeArrowheads="1"/>
          </p:cNvSpPr>
          <p:nvPr/>
        </p:nvSpPr>
        <p:spPr>
          <a:xfrm>
            <a:off x="923879" y="3718261"/>
            <a:ext cx="6050358" cy="266704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4950" marR="0" lvl="0" indent="-2349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ＭＳ Ｐゴシック" panose="020B0600070205080204" pitchFamily="34" charset="-128"/>
              </a:rPr>
              <a:t>IP addresses have structure: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subnet part: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devices in same subnet have common high order bits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host part: remaining</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low order bits </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3" name="Slide Number Placeholder 3">
            <a:extLst>
              <a:ext uri="{FF2B5EF4-FFF2-40B4-BE49-F238E27FC236}">
                <a16:creationId xmlns:a16="http://schemas.microsoft.com/office/drawing/2014/main" id="{EA981E4D-2FB9-F04E-A3CD-C63BFC66AF9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49</a:t>
            </a:fld>
            <a:endParaRPr lang="en-US" dirty="0"/>
          </a:p>
        </p:txBody>
      </p:sp>
      <p:sp>
        <p:nvSpPr>
          <p:cNvPr id="2" name="TextBox 1">
            <a:extLst>
              <a:ext uri="{FF2B5EF4-FFF2-40B4-BE49-F238E27FC236}">
                <a16:creationId xmlns:a16="http://schemas.microsoft.com/office/drawing/2014/main" id="{9A535EA2-BD50-C6D5-EDB8-F3A028AEA82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1998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dissolv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dissolve">
                                      <p:cBhvr>
                                        <p:cTn id="12"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ine 26">
            <a:extLst>
              <a:ext uri="{FF2B5EF4-FFF2-40B4-BE49-F238E27FC236}">
                <a16:creationId xmlns:a16="http://schemas.microsoft.com/office/drawing/2014/main" id="{792C422C-E0B3-284D-90D1-78EE41CE1BFE}"/>
              </a:ext>
            </a:extLst>
          </p:cNvPr>
          <p:cNvSpPr>
            <a:spLocks noChangeShapeType="1"/>
          </p:cNvSpPr>
          <p:nvPr/>
        </p:nvSpPr>
        <p:spPr bwMode="auto">
          <a:xfrm>
            <a:off x="5779371" y="4596717"/>
            <a:ext cx="1933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 name="Group 66">
            <a:extLst>
              <a:ext uri="{FF2B5EF4-FFF2-40B4-BE49-F238E27FC236}">
                <a16:creationId xmlns:a16="http://schemas.microsoft.com/office/drawing/2014/main" id="{AFCCB386-E080-BE4D-86AE-B67CDC4394C0}"/>
              </a:ext>
            </a:extLst>
          </p:cNvPr>
          <p:cNvGrpSpPr/>
          <p:nvPr/>
        </p:nvGrpSpPr>
        <p:grpSpPr>
          <a:xfrm>
            <a:off x="4584883" y="4186185"/>
            <a:ext cx="1511352" cy="863670"/>
            <a:chOff x="7493876" y="2774731"/>
            <a:chExt cx="1481958" cy="894622"/>
          </a:xfrm>
        </p:grpSpPr>
        <p:sp>
          <p:nvSpPr>
            <p:cNvPr id="68" name="Freeform 67">
              <a:extLst>
                <a:ext uri="{FF2B5EF4-FFF2-40B4-BE49-F238E27FC236}">
                  <a16:creationId xmlns:a16="http://schemas.microsoft.com/office/drawing/2014/main" id="{59DD18B2-282C-6549-A49E-60E3E19F2A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9" name="Oval 68">
              <a:extLst>
                <a:ext uri="{FF2B5EF4-FFF2-40B4-BE49-F238E27FC236}">
                  <a16:creationId xmlns:a16="http://schemas.microsoft.com/office/drawing/2014/main" id="{51031821-CCEB-7F4A-B58F-080033E04E6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70" name="Group 69">
              <a:extLst>
                <a:ext uri="{FF2B5EF4-FFF2-40B4-BE49-F238E27FC236}">
                  <a16:creationId xmlns:a16="http://schemas.microsoft.com/office/drawing/2014/main" id="{86105421-33A8-6C4D-8961-627026B91B4D}"/>
                </a:ext>
              </a:extLst>
            </p:cNvPr>
            <p:cNvGrpSpPr/>
            <p:nvPr/>
          </p:nvGrpSpPr>
          <p:grpSpPr>
            <a:xfrm>
              <a:off x="7713663" y="2848339"/>
              <a:ext cx="1042107" cy="425543"/>
              <a:chOff x="7786941" y="2884917"/>
              <a:chExt cx="897649" cy="353919"/>
            </a:xfrm>
          </p:grpSpPr>
          <p:sp>
            <p:nvSpPr>
              <p:cNvPr id="71" name="Freeform 70">
                <a:extLst>
                  <a:ext uri="{FF2B5EF4-FFF2-40B4-BE49-F238E27FC236}">
                    <a16:creationId xmlns:a16="http://schemas.microsoft.com/office/drawing/2014/main" id="{8952442E-1885-3E49-AB68-416A3E2001F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2" name="Freeform 71">
                <a:extLst>
                  <a:ext uri="{FF2B5EF4-FFF2-40B4-BE49-F238E27FC236}">
                    <a16:creationId xmlns:a16="http://schemas.microsoft.com/office/drawing/2014/main" id="{E05D2B3E-D3BE-6540-9837-84ECB6B5E3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Freeform 72">
                <a:extLst>
                  <a:ext uri="{FF2B5EF4-FFF2-40B4-BE49-F238E27FC236}">
                    <a16:creationId xmlns:a16="http://schemas.microsoft.com/office/drawing/2014/main" id="{C4191C4F-5CEE-5B4B-881D-8241D7AE9EA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4" name="Freeform 73">
                <a:extLst>
                  <a:ext uri="{FF2B5EF4-FFF2-40B4-BE49-F238E27FC236}">
                    <a16:creationId xmlns:a16="http://schemas.microsoft.com/office/drawing/2014/main" id="{0AD58D69-0B48-324F-A1A4-01181A17EF6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How do packet delay and loss occur?</a:t>
            </a:r>
            <a:endParaRPr lang="en-US" sz="4400" dirty="0"/>
          </a:p>
        </p:txBody>
      </p:sp>
      <p:sp>
        <p:nvSpPr>
          <p:cNvPr id="7" name="Rectangle 3">
            <a:extLst>
              <a:ext uri="{FF2B5EF4-FFF2-40B4-BE49-F238E27FC236}">
                <a16:creationId xmlns:a16="http://schemas.microsoft.com/office/drawing/2014/main" id="{84527315-9237-DF4C-A233-1FDCF6AF614A}"/>
              </a:ext>
            </a:extLst>
          </p:cNvPr>
          <p:cNvSpPr>
            <a:spLocks noGrp="1" noChangeArrowheads="1"/>
          </p:cNvSpPr>
          <p:nvPr>
            <p:ph sz="half" idx="1"/>
          </p:nvPr>
        </p:nvSpPr>
        <p:spPr>
          <a:xfrm>
            <a:off x="825266" y="1253331"/>
            <a:ext cx="11137549" cy="4351338"/>
          </a:xfrm>
        </p:spPr>
        <p:txBody>
          <a:bodyPr/>
          <a:lstStyle/>
          <a:p>
            <a:pPr marL="514350" indent="-457200">
              <a:defRPr/>
            </a:pPr>
            <a:r>
              <a:rPr lang="en-US" dirty="0"/>
              <a:t>packets </a:t>
            </a:r>
            <a:r>
              <a:rPr lang="en-US" i="1" dirty="0">
                <a:solidFill>
                  <a:srgbClr val="C00000"/>
                </a:solidFill>
              </a:rPr>
              <a:t>queue</a:t>
            </a:r>
            <a:r>
              <a:rPr lang="en-US" dirty="0"/>
              <a:t> in router buffers, waiting for turn for transmission</a:t>
            </a:r>
          </a:p>
          <a:p>
            <a:pPr marL="750888" lvl="1" indent="-277813">
              <a:buFont typeface="Wingdings" charset="2"/>
              <a:buChar char="§"/>
              <a:defRPr/>
            </a:pPr>
            <a:r>
              <a:rPr lang="en-US" dirty="0"/>
              <a:t>queue length grows when arrival rate to link (temporarily) exceeds output link capacity </a:t>
            </a:r>
          </a:p>
          <a:p>
            <a:pPr marL="407988" indent="-277813" eaLnBrk="1" hangingPunct="1">
              <a:buFont typeface="Wingdings" charset="2"/>
              <a:buChar char="§"/>
              <a:defRPr/>
            </a:pPr>
            <a:r>
              <a:rPr lang="en-US" dirty="0"/>
              <a:t>packet </a:t>
            </a:r>
            <a:r>
              <a:rPr lang="en-US" i="1" dirty="0">
                <a:solidFill>
                  <a:srgbClr val="CC0000"/>
                </a:solidFill>
              </a:rPr>
              <a:t>loss</a:t>
            </a:r>
            <a:r>
              <a:rPr lang="en-US" dirty="0">
                <a:solidFill>
                  <a:srgbClr val="CC0000"/>
                </a:solidFill>
              </a:rPr>
              <a:t> </a:t>
            </a:r>
            <a:r>
              <a:rPr lang="en-US" dirty="0"/>
              <a:t>occurs when memory to hold queued packets fills up</a:t>
            </a:r>
          </a:p>
        </p:txBody>
      </p:sp>
      <p:sp>
        <p:nvSpPr>
          <p:cNvPr id="8" name="Line 24">
            <a:extLst>
              <a:ext uri="{FF2B5EF4-FFF2-40B4-BE49-F238E27FC236}">
                <a16:creationId xmlns:a16="http://schemas.microsoft.com/office/drawing/2014/main" id="{98D5C74F-DBE1-C34C-8A85-F480C540B7D8}"/>
              </a:ext>
            </a:extLst>
          </p:cNvPr>
          <p:cNvSpPr>
            <a:spLocks noChangeShapeType="1"/>
          </p:cNvSpPr>
          <p:nvPr/>
        </p:nvSpPr>
        <p:spPr bwMode="auto">
          <a:xfrm>
            <a:off x="3855321" y="4177617"/>
            <a:ext cx="741362"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Rectangle 30">
            <a:extLst>
              <a:ext uri="{FF2B5EF4-FFF2-40B4-BE49-F238E27FC236}">
                <a16:creationId xmlns:a16="http://schemas.microsoft.com/office/drawing/2014/main" id="{D9614611-AD9E-6646-B638-622773F004FA}"/>
              </a:ext>
            </a:extLst>
          </p:cNvPr>
          <p:cNvSpPr>
            <a:spLocks noChangeArrowheads="1"/>
          </p:cNvSpPr>
          <p:nvPr/>
        </p:nvSpPr>
        <p:spPr bwMode="auto">
          <a:xfrm>
            <a:off x="5445996" y="4468129"/>
            <a:ext cx="147637"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1" name="Rectangle 31">
            <a:extLst>
              <a:ext uri="{FF2B5EF4-FFF2-40B4-BE49-F238E27FC236}">
                <a16:creationId xmlns:a16="http://schemas.microsoft.com/office/drawing/2014/main" id="{A39734E3-ED9A-EC49-B73C-34CBE5CBF7F3}"/>
              </a:ext>
            </a:extLst>
          </p:cNvPr>
          <p:cNvSpPr>
            <a:spLocks noChangeArrowheads="1"/>
          </p:cNvSpPr>
          <p:nvPr/>
        </p:nvSpPr>
        <p:spPr bwMode="auto">
          <a:xfrm>
            <a:off x="5601571" y="4468129"/>
            <a:ext cx="147637"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2" name="Rectangle 38">
            <a:extLst>
              <a:ext uri="{FF2B5EF4-FFF2-40B4-BE49-F238E27FC236}">
                <a16:creationId xmlns:a16="http://schemas.microsoft.com/office/drawing/2014/main" id="{3AF0224D-49F6-7745-96F9-78A841403227}"/>
              </a:ext>
            </a:extLst>
          </p:cNvPr>
          <p:cNvSpPr>
            <a:spLocks noChangeArrowheads="1"/>
          </p:cNvSpPr>
          <p:nvPr/>
        </p:nvSpPr>
        <p:spPr bwMode="auto">
          <a:xfrm>
            <a:off x="5736508" y="44062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3" name="Line 25">
            <a:extLst>
              <a:ext uri="{FF2B5EF4-FFF2-40B4-BE49-F238E27FC236}">
                <a16:creationId xmlns:a16="http://schemas.microsoft.com/office/drawing/2014/main" id="{58B9B601-E851-654F-AA2B-143A70BEF35C}"/>
              </a:ext>
            </a:extLst>
          </p:cNvPr>
          <p:cNvSpPr>
            <a:spLocks noChangeShapeType="1"/>
          </p:cNvSpPr>
          <p:nvPr/>
        </p:nvSpPr>
        <p:spPr bwMode="auto">
          <a:xfrm flipV="1">
            <a:off x="3853733" y="4717367"/>
            <a:ext cx="735013" cy="55086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Rectangle 32">
            <a:extLst>
              <a:ext uri="{FF2B5EF4-FFF2-40B4-BE49-F238E27FC236}">
                <a16:creationId xmlns:a16="http://schemas.microsoft.com/office/drawing/2014/main" id="{647088DD-46B7-8A40-B3C8-FF97968F51C9}"/>
              </a:ext>
            </a:extLst>
          </p:cNvPr>
          <p:cNvSpPr>
            <a:spLocks noChangeArrowheads="1"/>
          </p:cNvSpPr>
          <p:nvPr/>
        </p:nvSpPr>
        <p:spPr bwMode="auto">
          <a:xfrm>
            <a:off x="4393483" y="4368117"/>
            <a:ext cx="147638"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5" name="Line 33">
            <a:extLst>
              <a:ext uri="{FF2B5EF4-FFF2-40B4-BE49-F238E27FC236}">
                <a16:creationId xmlns:a16="http://schemas.microsoft.com/office/drawing/2014/main" id="{77696821-8A04-3945-AF9E-0065C2861C04}"/>
              </a:ext>
            </a:extLst>
          </p:cNvPr>
          <p:cNvSpPr>
            <a:spLocks noChangeShapeType="1"/>
          </p:cNvSpPr>
          <p:nvPr/>
        </p:nvSpPr>
        <p:spPr bwMode="auto">
          <a:xfrm>
            <a:off x="4344271" y="4304617"/>
            <a:ext cx="211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 name="Text Box 36">
            <a:extLst>
              <a:ext uri="{FF2B5EF4-FFF2-40B4-BE49-F238E27FC236}">
                <a16:creationId xmlns:a16="http://schemas.microsoft.com/office/drawing/2014/main" id="{B6154A2C-EC19-F34F-ACCE-9E5D937822D3}"/>
              </a:ext>
            </a:extLst>
          </p:cNvPr>
          <p:cNvSpPr txBox="1">
            <a:spLocks noChangeArrowheads="1"/>
          </p:cNvSpPr>
          <p:nvPr/>
        </p:nvSpPr>
        <p:spPr bwMode="auto">
          <a:xfrm>
            <a:off x="3021677" y="3861704"/>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27" name="Text Box 37">
            <a:extLst>
              <a:ext uri="{FF2B5EF4-FFF2-40B4-BE49-F238E27FC236}">
                <a16:creationId xmlns:a16="http://schemas.microsoft.com/office/drawing/2014/main" id="{995F56C7-414D-8A48-884F-85A203498F59}"/>
              </a:ext>
            </a:extLst>
          </p:cNvPr>
          <p:cNvSpPr txBox="1">
            <a:spLocks noChangeArrowheads="1"/>
          </p:cNvSpPr>
          <p:nvPr/>
        </p:nvSpPr>
        <p:spPr bwMode="auto">
          <a:xfrm>
            <a:off x="3094654" y="4814204"/>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28" name="Group 66">
            <a:extLst>
              <a:ext uri="{FF2B5EF4-FFF2-40B4-BE49-F238E27FC236}">
                <a16:creationId xmlns:a16="http://schemas.microsoft.com/office/drawing/2014/main" id="{F052C581-6C44-5947-B232-97223D315667}"/>
              </a:ext>
            </a:extLst>
          </p:cNvPr>
          <p:cNvGrpSpPr>
            <a:grpSpLocks/>
          </p:cNvGrpSpPr>
          <p:nvPr/>
        </p:nvGrpSpPr>
        <p:grpSpPr bwMode="auto">
          <a:xfrm>
            <a:off x="3128246" y="3861704"/>
            <a:ext cx="779462" cy="679450"/>
            <a:chOff x="-44" y="1473"/>
            <a:chExt cx="981" cy="1105"/>
          </a:xfrm>
        </p:grpSpPr>
        <p:pic>
          <p:nvPicPr>
            <p:cNvPr id="29" name="Picture 67" descr="desktop_computer_stylized_medium">
              <a:extLst>
                <a:ext uri="{FF2B5EF4-FFF2-40B4-BE49-F238E27FC236}">
                  <a16:creationId xmlns:a16="http://schemas.microsoft.com/office/drawing/2014/main" id="{BB04112D-992F-1B48-BF73-2AE172AB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Freeform 68">
              <a:extLst>
                <a:ext uri="{FF2B5EF4-FFF2-40B4-BE49-F238E27FC236}">
                  <a16:creationId xmlns:a16="http://schemas.microsoft.com/office/drawing/2014/main" id="{B442F163-2B26-9C41-A4DA-56CB0408A2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 name="Picture 70" descr="desktop_computer_stylized_medium">
            <a:extLst>
              <a:ext uri="{FF2B5EF4-FFF2-40B4-BE49-F238E27FC236}">
                <a16:creationId xmlns:a16="http://schemas.microsoft.com/office/drawing/2014/main" id="{281B4469-5924-7847-99B5-6CF657E9E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223290" y="4868179"/>
            <a:ext cx="779462"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71">
            <a:extLst>
              <a:ext uri="{FF2B5EF4-FFF2-40B4-BE49-F238E27FC236}">
                <a16:creationId xmlns:a16="http://schemas.microsoft.com/office/drawing/2014/main" id="{B1E6742A-3259-B348-BD9F-24C231CD73DB}"/>
              </a:ext>
            </a:extLst>
          </p:cNvPr>
          <p:cNvSpPr>
            <a:spLocks/>
          </p:cNvSpPr>
          <p:nvPr/>
        </p:nvSpPr>
        <p:spPr bwMode="auto">
          <a:xfrm flipH="1">
            <a:off x="3555416" y="4933357"/>
            <a:ext cx="379004" cy="311133"/>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Rectangle 31">
            <a:extLst>
              <a:ext uri="{FF2B5EF4-FFF2-40B4-BE49-F238E27FC236}">
                <a16:creationId xmlns:a16="http://schemas.microsoft.com/office/drawing/2014/main" id="{E17EDB94-A18A-5345-B878-1F5CDE4C6EA2}"/>
              </a:ext>
            </a:extLst>
          </p:cNvPr>
          <p:cNvSpPr>
            <a:spLocks noChangeArrowheads="1"/>
          </p:cNvSpPr>
          <p:nvPr/>
        </p:nvSpPr>
        <p:spPr bwMode="auto">
          <a:xfrm>
            <a:off x="3956921" y="5023754"/>
            <a:ext cx="139700" cy="185738"/>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5" name="Line 33">
            <a:extLst>
              <a:ext uri="{FF2B5EF4-FFF2-40B4-BE49-F238E27FC236}">
                <a16:creationId xmlns:a16="http://schemas.microsoft.com/office/drawing/2014/main" id="{72EE0D2E-3A6D-224A-A965-4A3CAB0E05C3}"/>
              </a:ext>
            </a:extLst>
          </p:cNvPr>
          <p:cNvSpPr>
            <a:spLocks noChangeShapeType="1"/>
          </p:cNvSpPr>
          <p:nvPr/>
        </p:nvSpPr>
        <p:spPr bwMode="auto">
          <a:xfrm flipV="1">
            <a:off x="4131546" y="4993592"/>
            <a:ext cx="220662" cy="1619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Rectangle 89">
            <a:extLst>
              <a:ext uri="{FF2B5EF4-FFF2-40B4-BE49-F238E27FC236}">
                <a16:creationId xmlns:a16="http://schemas.microsoft.com/office/drawing/2014/main" id="{B8BAB5F9-E33D-6D40-AF1F-A688FE37C639}"/>
              </a:ext>
            </a:extLst>
          </p:cNvPr>
          <p:cNvSpPr>
            <a:spLocks noChangeArrowheads="1"/>
          </p:cNvSpPr>
          <p:nvPr/>
        </p:nvSpPr>
        <p:spPr bwMode="auto">
          <a:xfrm>
            <a:off x="5293596" y="4469717"/>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7" name="Rectangle 89">
            <a:extLst>
              <a:ext uri="{FF2B5EF4-FFF2-40B4-BE49-F238E27FC236}">
                <a16:creationId xmlns:a16="http://schemas.microsoft.com/office/drawing/2014/main" id="{3A81C53A-7389-0940-8B19-188881DD0EB8}"/>
              </a:ext>
            </a:extLst>
          </p:cNvPr>
          <p:cNvSpPr>
            <a:spLocks noChangeArrowheads="1"/>
          </p:cNvSpPr>
          <p:nvPr/>
        </p:nvSpPr>
        <p:spPr bwMode="auto">
          <a:xfrm>
            <a:off x="5144371" y="4468129"/>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48" name="Rectangle 89">
            <a:extLst>
              <a:ext uri="{FF2B5EF4-FFF2-40B4-BE49-F238E27FC236}">
                <a16:creationId xmlns:a16="http://schemas.microsoft.com/office/drawing/2014/main" id="{55739AFA-3D6C-274F-AF45-B98657A19046}"/>
              </a:ext>
            </a:extLst>
          </p:cNvPr>
          <p:cNvSpPr>
            <a:spLocks noChangeArrowheads="1"/>
          </p:cNvSpPr>
          <p:nvPr/>
        </p:nvSpPr>
        <p:spPr bwMode="auto">
          <a:xfrm>
            <a:off x="4991971" y="4471304"/>
            <a:ext cx="147637" cy="200025"/>
          </a:xfrm>
          <a:prstGeom prst="rect">
            <a:avLst/>
          </a:prstGeom>
          <a:solidFill>
            <a:schemeClr val="bg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49" name="Group 93">
            <a:extLst>
              <a:ext uri="{FF2B5EF4-FFF2-40B4-BE49-F238E27FC236}">
                <a16:creationId xmlns:a16="http://schemas.microsoft.com/office/drawing/2014/main" id="{99FB082D-48A3-DB4E-B785-79F493984667}"/>
              </a:ext>
            </a:extLst>
          </p:cNvPr>
          <p:cNvGrpSpPr>
            <a:grpSpLocks/>
          </p:cNvGrpSpPr>
          <p:nvPr/>
        </p:nvGrpSpPr>
        <p:grpSpPr bwMode="auto">
          <a:xfrm>
            <a:off x="4277596" y="3137806"/>
            <a:ext cx="5876927" cy="1239838"/>
            <a:chOff x="1279" y="2225"/>
            <a:chExt cx="3702" cy="781"/>
          </a:xfrm>
        </p:grpSpPr>
        <p:sp>
          <p:nvSpPr>
            <p:cNvPr id="50" name="Text Box 66">
              <a:extLst>
                <a:ext uri="{FF2B5EF4-FFF2-40B4-BE49-F238E27FC236}">
                  <a16:creationId xmlns:a16="http://schemas.microsoft.com/office/drawing/2014/main" id="{15E16EFE-9699-4F4E-BFC6-790480667E12}"/>
                </a:ext>
              </a:extLst>
            </p:cNvPr>
            <p:cNvSpPr txBox="1">
              <a:spLocks noChangeArrowheads="1"/>
            </p:cNvSpPr>
            <p:nvPr/>
          </p:nvSpPr>
          <p:spPr bwMode="auto">
            <a:xfrm>
              <a:off x="1279" y="2225"/>
              <a:ext cx="370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 being transmitted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 delay)</a:t>
              </a:r>
            </a:p>
          </p:txBody>
        </p:sp>
        <p:sp>
          <p:nvSpPr>
            <p:cNvPr id="51" name="Line 67">
              <a:extLst>
                <a:ext uri="{FF2B5EF4-FFF2-40B4-BE49-F238E27FC236}">
                  <a16:creationId xmlns:a16="http://schemas.microsoft.com/office/drawing/2014/main" id="{13FF81C3-546D-F344-9FE2-4D72EFA0CD2C}"/>
                </a:ext>
              </a:extLst>
            </p:cNvPr>
            <p:cNvSpPr>
              <a:spLocks noChangeShapeType="1"/>
            </p:cNvSpPr>
            <p:nvPr/>
          </p:nvSpPr>
          <p:spPr bwMode="auto">
            <a:xfrm rot="10800000" flipV="1">
              <a:off x="2259" y="2462"/>
              <a:ext cx="836"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 name="Group 94">
            <a:extLst>
              <a:ext uri="{FF2B5EF4-FFF2-40B4-BE49-F238E27FC236}">
                <a16:creationId xmlns:a16="http://schemas.microsoft.com/office/drawing/2014/main" id="{26EEA1DE-D9F0-2D47-AABB-733C528B384F}"/>
              </a:ext>
            </a:extLst>
          </p:cNvPr>
          <p:cNvGrpSpPr>
            <a:grpSpLocks/>
          </p:cNvGrpSpPr>
          <p:nvPr/>
        </p:nvGrpSpPr>
        <p:grpSpPr bwMode="auto">
          <a:xfrm>
            <a:off x="5550773" y="4742762"/>
            <a:ext cx="5216531" cy="900111"/>
            <a:chOff x="2103" y="3214"/>
            <a:chExt cx="3286" cy="567"/>
          </a:xfrm>
        </p:grpSpPr>
        <p:sp>
          <p:nvSpPr>
            <p:cNvPr id="53" name="Text Box 72">
              <a:extLst>
                <a:ext uri="{FF2B5EF4-FFF2-40B4-BE49-F238E27FC236}">
                  <a16:creationId xmlns:a16="http://schemas.microsoft.com/office/drawing/2014/main" id="{674A1D43-19A1-AA41-9CBF-545C92FF13AA}"/>
                </a:ext>
              </a:extLst>
            </p:cNvPr>
            <p:cNvSpPr txBox="1">
              <a:spLocks noChangeArrowheads="1"/>
            </p:cNvSpPr>
            <p:nvPr/>
          </p:nvSpPr>
          <p:spPr bwMode="auto">
            <a:xfrm>
              <a:off x="2530" y="3490"/>
              <a:ext cx="2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packets in buffers</a:t>
              </a:r>
              <a:r>
                <a:rPr kumimoji="0" lang="en-US" altLang="en-US" sz="24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 delay)</a:t>
              </a:r>
            </a:p>
          </p:txBody>
        </p:sp>
        <p:sp>
          <p:nvSpPr>
            <p:cNvPr id="54" name="Line 73">
              <a:extLst>
                <a:ext uri="{FF2B5EF4-FFF2-40B4-BE49-F238E27FC236}">
                  <a16:creationId xmlns:a16="http://schemas.microsoft.com/office/drawing/2014/main" id="{CDBE935F-08EE-9646-85EA-B0063869E76E}"/>
                </a:ext>
              </a:extLst>
            </p:cNvPr>
            <p:cNvSpPr>
              <a:spLocks noChangeShapeType="1"/>
            </p:cNvSpPr>
            <p:nvPr/>
          </p:nvSpPr>
          <p:spPr bwMode="auto">
            <a:xfrm rot="10800000">
              <a:off x="2103" y="3214"/>
              <a:ext cx="471" cy="4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5" name="Group 95">
            <a:extLst>
              <a:ext uri="{FF2B5EF4-FFF2-40B4-BE49-F238E27FC236}">
                <a16:creationId xmlns:a16="http://schemas.microsoft.com/office/drawing/2014/main" id="{BB37FD35-03D6-7647-8A50-07C919E6BBD2}"/>
              </a:ext>
            </a:extLst>
          </p:cNvPr>
          <p:cNvGrpSpPr>
            <a:grpSpLocks/>
          </p:cNvGrpSpPr>
          <p:nvPr/>
        </p:nvGrpSpPr>
        <p:grpSpPr bwMode="auto">
          <a:xfrm>
            <a:off x="4468095" y="4704672"/>
            <a:ext cx="5173663" cy="1757364"/>
            <a:chOff x="1421" y="3190"/>
            <a:chExt cx="3259" cy="1107"/>
          </a:xfrm>
        </p:grpSpPr>
        <p:sp>
          <p:nvSpPr>
            <p:cNvPr id="56" name="Line 91">
              <a:extLst>
                <a:ext uri="{FF2B5EF4-FFF2-40B4-BE49-F238E27FC236}">
                  <a16:creationId xmlns:a16="http://schemas.microsoft.com/office/drawing/2014/main" id="{A5A2CA5C-95AA-1E49-AE10-3C2A0148D791}"/>
                </a:ext>
              </a:extLst>
            </p:cNvPr>
            <p:cNvSpPr>
              <a:spLocks noChangeShapeType="1"/>
            </p:cNvSpPr>
            <p:nvPr/>
          </p:nvSpPr>
          <p:spPr bwMode="auto">
            <a:xfrm rot="10800000" flipH="1">
              <a:off x="1793" y="3190"/>
              <a:ext cx="110" cy="63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Text Box 92">
              <a:extLst>
                <a:ext uri="{FF2B5EF4-FFF2-40B4-BE49-F238E27FC236}">
                  <a16:creationId xmlns:a16="http://schemas.microsoft.com/office/drawing/2014/main" id="{90578129-76D6-DA4C-AF38-D254E1E2AA25}"/>
                </a:ext>
              </a:extLst>
            </p:cNvPr>
            <p:cNvSpPr txBox="1">
              <a:spLocks noChangeArrowheads="1"/>
            </p:cNvSpPr>
            <p:nvPr/>
          </p:nvSpPr>
          <p:spPr bwMode="auto">
            <a:xfrm>
              <a:off x="1421" y="3774"/>
              <a:ext cx="3259"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free (available) buffers: arriving packets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dropped (</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loss</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if no free buffers</a:t>
              </a:r>
            </a:p>
          </p:txBody>
        </p:sp>
      </p:grpSp>
      <p:grpSp>
        <p:nvGrpSpPr>
          <p:cNvPr id="59" name="Group 58">
            <a:extLst>
              <a:ext uri="{FF2B5EF4-FFF2-40B4-BE49-F238E27FC236}">
                <a16:creationId xmlns:a16="http://schemas.microsoft.com/office/drawing/2014/main" id="{750A30BE-4517-024C-8E13-70C75C60C9A9}"/>
              </a:ext>
            </a:extLst>
          </p:cNvPr>
          <p:cNvGrpSpPr/>
          <p:nvPr/>
        </p:nvGrpSpPr>
        <p:grpSpPr>
          <a:xfrm>
            <a:off x="7723012" y="4224627"/>
            <a:ext cx="1511352" cy="863670"/>
            <a:chOff x="7493876" y="2774731"/>
            <a:chExt cx="1481958" cy="894622"/>
          </a:xfrm>
        </p:grpSpPr>
        <p:sp>
          <p:nvSpPr>
            <p:cNvPr id="60" name="Freeform 59">
              <a:extLst>
                <a:ext uri="{FF2B5EF4-FFF2-40B4-BE49-F238E27FC236}">
                  <a16:creationId xmlns:a16="http://schemas.microsoft.com/office/drawing/2014/main" id="{D7769EBE-F27C-654D-9E70-D2F8F0CA4BC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1" name="Oval 60">
              <a:extLst>
                <a:ext uri="{FF2B5EF4-FFF2-40B4-BE49-F238E27FC236}">
                  <a16:creationId xmlns:a16="http://schemas.microsoft.com/office/drawing/2014/main" id="{5534D58D-15F7-4148-BD77-06281777455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2" name="Group 61">
              <a:extLst>
                <a:ext uri="{FF2B5EF4-FFF2-40B4-BE49-F238E27FC236}">
                  <a16:creationId xmlns:a16="http://schemas.microsoft.com/office/drawing/2014/main" id="{3FDB434E-DC0A-064F-BFB7-51AD3253C155}"/>
                </a:ext>
              </a:extLst>
            </p:cNvPr>
            <p:cNvGrpSpPr/>
            <p:nvPr/>
          </p:nvGrpSpPr>
          <p:grpSpPr>
            <a:xfrm>
              <a:off x="7713663" y="2848339"/>
              <a:ext cx="1042107" cy="425543"/>
              <a:chOff x="7786941" y="2884917"/>
              <a:chExt cx="897649" cy="353919"/>
            </a:xfrm>
          </p:grpSpPr>
          <p:sp>
            <p:nvSpPr>
              <p:cNvPr id="63" name="Freeform 62">
                <a:extLst>
                  <a:ext uri="{FF2B5EF4-FFF2-40B4-BE49-F238E27FC236}">
                    <a16:creationId xmlns:a16="http://schemas.microsoft.com/office/drawing/2014/main" id="{1906A403-4D02-E745-9F12-A4DD0B4A4D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Freeform 63">
                <a:extLst>
                  <a:ext uri="{FF2B5EF4-FFF2-40B4-BE49-F238E27FC236}">
                    <a16:creationId xmlns:a16="http://schemas.microsoft.com/office/drawing/2014/main" id="{CEA9A27B-E199-2342-BF59-3743FE24283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Freeform 64">
                <a:extLst>
                  <a:ext uri="{FF2B5EF4-FFF2-40B4-BE49-F238E27FC236}">
                    <a16:creationId xmlns:a16="http://schemas.microsoft.com/office/drawing/2014/main" id="{3E302C75-BA44-2547-9BE3-5EE9C07B302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6" name="Freeform 65">
                <a:extLst>
                  <a:ext uri="{FF2B5EF4-FFF2-40B4-BE49-F238E27FC236}">
                    <a16:creationId xmlns:a16="http://schemas.microsoft.com/office/drawing/2014/main" id="{60B5EF7E-8EDB-5946-B230-2EAE3B474B0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8" name="Slide Number Placeholder 5">
            <a:extLst>
              <a:ext uri="{FF2B5EF4-FFF2-40B4-BE49-F238E27FC236}">
                <a16:creationId xmlns:a16="http://schemas.microsoft.com/office/drawing/2014/main" id="{45CC7D59-8063-2F4C-A4F4-9B16811F4310}"/>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5</a:t>
            </a:fld>
            <a:endParaRPr lang="en-US" dirty="0"/>
          </a:p>
        </p:txBody>
      </p:sp>
      <p:sp>
        <p:nvSpPr>
          <p:cNvPr id="4" name="TextBox 3">
            <a:extLst>
              <a:ext uri="{FF2B5EF4-FFF2-40B4-BE49-F238E27FC236}">
                <a16:creationId xmlns:a16="http://schemas.microsoft.com/office/drawing/2014/main" id="{710F8351-D0AB-FC13-AD89-670F26659D6A}"/>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8207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Subnets</a:t>
            </a:r>
            <a:endParaRPr lang="en-US" dirty="0"/>
          </a:p>
        </p:txBody>
      </p:sp>
      <p:sp>
        <p:nvSpPr>
          <p:cNvPr id="72" name="Freeform 140">
            <a:extLst>
              <a:ext uri="{FF2B5EF4-FFF2-40B4-BE49-F238E27FC236}">
                <a16:creationId xmlns:a16="http://schemas.microsoft.com/office/drawing/2014/main" id="{3A8F319D-9F74-944C-9EB6-024B82E69F2A}"/>
              </a:ext>
            </a:extLst>
          </p:cNvPr>
          <p:cNvSpPr>
            <a:spLocks/>
          </p:cNvSpPr>
          <p:nvPr/>
        </p:nvSpPr>
        <p:spPr bwMode="auto">
          <a:xfrm rot="16200000">
            <a:off x="8946356" y="3046530"/>
            <a:ext cx="846137"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3" name="Freeform 140">
            <a:extLst>
              <a:ext uri="{FF2B5EF4-FFF2-40B4-BE49-F238E27FC236}">
                <a16:creationId xmlns:a16="http://schemas.microsoft.com/office/drawing/2014/main" id="{624F0496-7420-2147-A497-D1252EA7020B}"/>
              </a:ext>
            </a:extLst>
          </p:cNvPr>
          <p:cNvSpPr>
            <a:spLocks/>
          </p:cNvSpPr>
          <p:nvPr/>
        </p:nvSpPr>
        <p:spPr bwMode="auto">
          <a:xfrm rot="10800000">
            <a:off x="9944100" y="1720173"/>
            <a:ext cx="846138" cy="1593850"/>
          </a:xfrm>
          <a:custGeom>
            <a:avLst/>
            <a:gdLst>
              <a:gd name="T0" fmla="*/ 2147483647 w 10315"/>
              <a:gd name="T1" fmla="*/ 2147483647 h 10000"/>
              <a:gd name="T2" fmla="*/ 2147483647 w 10315"/>
              <a:gd name="T3" fmla="*/ 2147483647 h 10000"/>
              <a:gd name="T4" fmla="*/ 2147483647 w 10315"/>
              <a:gd name="T5" fmla="*/ 2147483647 h 10000"/>
              <a:gd name="T6" fmla="*/ 2147483647 w 10315"/>
              <a:gd name="T7" fmla="*/ 2147483647 h 10000"/>
              <a:gd name="T8" fmla="*/ 2147483647 w 10315"/>
              <a:gd name="T9" fmla="*/ 2147483647 h 10000"/>
              <a:gd name="T10" fmla="*/ 2147483647 w 10315"/>
              <a:gd name="T11" fmla="*/ 2147483647 h 10000"/>
              <a:gd name="T12" fmla="*/ 2147483647 w 10315"/>
              <a:gd name="T13" fmla="*/ 2147483647 h 10000"/>
              <a:gd name="T14" fmla="*/ 2147483647 w 10315"/>
              <a:gd name="T15" fmla="*/ 2147483647 h 10000"/>
              <a:gd name="T16" fmla="*/ 2147483647 w 10315"/>
              <a:gd name="T17" fmla="*/ 2147483647 h 10000"/>
              <a:gd name="T18" fmla="*/ 2147483647 w 10315"/>
              <a:gd name="T19" fmla="*/ 2147483647 h 10000"/>
              <a:gd name="T20" fmla="*/ 2147483647 w 10315"/>
              <a:gd name="T21" fmla="*/ 2147483647 h 10000"/>
              <a:gd name="T22" fmla="*/ 2147483647 w 10315"/>
              <a:gd name="T23" fmla="*/ 2147483647 h 10000"/>
              <a:gd name="T24" fmla="*/ 2147483647 w 10315"/>
              <a:gd name="T25" fmla="*/ 2147483647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15"/>
              <a:gd name="T40" fmla="*/ 0 h 10000"/>
              <a:gd name="T41" fmla="*/ 10315 w 10315"/>
              <a:gd name="T42" fmla="*/ 10000 h 1000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15" h="10000">
                <a:moveTo>
                  <a:pt x="9674" y="4488"/>
                </a:moveTo>
                <a:cubicBezTo>
                  <a:pt x="8651" y="4175"/>
                  <a:pt x="4901" y="4405"/>
                  <a:pt x="3754" y="3833"/>
                </a:cubicBezTo>
                <a:cubicBezTo>
                  <a:pt x="2607" y="3261"/>
                  <a:pt x="4015" y="1645"/>
                  <a:pt x="3411" y="1026"/>
                </a:cubicBezTo>
                <a:cubicBezTo>
                  <a:pt x="2808" y="408"/>
                  <a:pt x="591" y="-284"/>
                  <a:pt x="130" y="122"/>
                </a:cubicBezTo>
                <a:cubicBezTo>
                  <a:pt x="-330" y="529"/>
                  <a:pt x="566" y="2588"/>
                  <a:pt x="648" y="3468"/>
                </a:cubicBezTo>
                <a:cubicBezTo>
                  <a:pt x="730" y="4349"/>
                  <a:pt x="648" y="4790"/>
                  <a:pt x="622" y="5408"/>
                </a:cubicBezTo>
                <a:cubicBezTo>
                  <a:pt x="595" y="6026"/>
                  <a:pt x="516" y="6617"/>
                  <a:pt x="489" y="7180"/>
                </a:cubicBezTo>
                <a:cubicBezTo>
                  <a:pt x="463" y="7741"/>
                  <a:pt x="286" y="8378"/>
                  <a:pt x="436" y="8809"/>
                </a:cubicBezTo>
                <a:cubicBezTo>
                  <a:pt x="587" y="9239"/>
                  <a:pt x="892" y="9655"/>
                  <a:pt x="1416" y="9793"/>
                </a:cubicBezTo>
                <a:cubicBezTo>
                  <a:pt x="1940" y="9932"/>
                  <a:pt x="3153" y="10248"/>
                  <a:pt x="3581" y="9642"/>
                </a:cubicBezTo>
                <a:cubicBezTo>
                  <a:pt x="4008" y="9037"/>
                  <a:pt x="3138" y="6667"/>
                  <a:pt x="3986" y="6162"/>
                </a:cubicBezTo>
                <a:cubicBezTo>
                  <a:pt x="4832" y="5655"/>
                  <a:pt x="9131" y="5984"/>
                  <a:pt x="9890" y="5711"/>
                </a:cubicBezTo>
                <a:cubicBezTo>
                  <a:pt x="10388" y="5225"/>
                  <a:pt x="10598" y="5393"/>
                  <a:pt x="9674" y="4488"/>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4" name="Freeform 140">
            <a:extLst>
              <a:ext uri="{FF2B5EF4-FFF2-40B4-BE49-F238E27FC236}">
                <a16:creationId xmlns:a16="http://schemas.microsoft.com/office/drawing/2014/main" id="{F5A46523-A2FE-EB43-8849-332D81F5BCF4}"/>
              </a:ext>
            </a:extLst>
          </p:cNvPr>
          <p:cNvSpPr>
            <a:spLocks/>
          </p:cNvSpPr>
          <p:nvPr/>
        </p:nvSpPr>
        <p:spPr bwMode="auto">
          <a:xfrm>
            <a:off x="7908925" y="1302661"/>
            <a:ext cx="1038225" cy="192722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5" name="Text Box 26">
            <a:extLst>
              <a:ext uri="{FF2B5EF4-FFF2-40B4-BE49-F238E27FC236}">
                <a16:creationId xmlns:a16="http://schemas.microsoft.com/office/drawing/2014/main" id="{52559523-8E51-E745-84E2-F95862F13314}"/>
              </a:ext>
            </a:extLst>
          </p:cNvPr>
          <p:cNvSpPr txBox="1">
            <a:spLocks noChangeArrowheads="1"/>
          </p:cNvSpPr>
          <p:nvPr/>
        </p:nvSpPr>
        <p:spPr bwMode="auto">
          <a:xfrm>
            <a:off x="7291388" y="1132798"/>
            <a:ext cx="8255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76" name="Group 27">
            <a:extLst>
              <a:ext uri="{FF2B5EF4-FFF2-40B4-BE49-F238E27FC236}">
                <a16:creationId xmlns:a16="http://schemas.microsoft.com/office/drawing/2014/main" id="{2A18DB91-39D9-E244-B5AB-473130FADF77}"/>
              </a:ext>
            </a:extLst>
          </p:cNvPr>
          <p:cNvGrpSpPr>
            <a:grpSpLocks/>
          </p:cNvGrpSpPr>
          <p:nvPr/>
        </p:nvGrpSpPr>
        <p:grpSpPr bwMode="auto">
          <a:xfrm>
            <a:off x="6557963" y="2093236"/>
            <a:ext cx="920750" cy="276225"/>
            <a:chOff x="3251" y="608"/>
            <a:chExt cx="580" cy="174"/>
          </a:xfrm>
        </p:grpSpPr>
        <p:sp>
          <p:nvSpPr>
            <p:cNvPr id="77" name="Rectangle 28">
              <a:extLst>
                <a:ext uri="{FF2B5EF4-FFF2-40B4-BE49-F238E27FC236}">
                  <a16:creationId xmlns:a16="http://schemas.microsoft.com/office/drawing/2014/main" id="{189CA005-145E-8943-BBD3-B29300620208}"/>
                </a:ext>
              </a:extLst>
            </p:cNvPr>
            <p:cNvSpPr>
              <a:spLocks noChangeArrowheads="1"/>
            </p:cNvSpPr>
            <p:nvPr/>
          </p:nvSpPr>
          <p:spPr bwMode="auto">
            <a:xfrm>
              <a:off x="3306" y="657"/>
              <a:ext cx="525"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78" name="Text Box 29">
              <a:extLst>
                <a:ext uri="{FF2B5EF4-FFF2-40B4-BE49-F238E27FC236}">
                  <a16:creationId xmlns:a16="http://schemas.microsoft.com/office/drawing/2014/main" id="{BA441ECA-99C1-8049-8D70-2692D3B32022}"/>
                </a:ext>
              </a:extLst>
            </p:cNvPr>
            <p:cNvSpPr txBox="1">
              <a:spLocks noChangeArrowheads="1"/>
            </p:cNvSpPr>
            <p:nvPr/>
          </p:nvSpPr>
          <p:spPr bwMode="auto">
            <a:xfrm>
              <a:off x="3251" y="608"/>
              <a:ext cx="52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sp>
        <p:nvSpPr>
          <p:cNvPr id="79" name="Text Box 30">
            <a:extLst>
              <a:ext uri="{FF2B5EF4-FFF2-40B4-BE49-F238E27FC236}">
                <a16:creationId xmlns:a16="http://schemas.microsoft.com/office/drawing/2014/main" id="{02D7B601-F8DE-844D-AD24-51A8D9C2A0F3}"/>
              </a:ext>
            </a:extLst>
          </p:cNvPr>
          <p:cNvSpPr txBox="1">
            <a:spLocks noChangeArrowheads="1"/>
          </p:cNvSpPr>
          <p:nvPr/>
        </p:nvSpPr>
        <p:spPr bwMode="auto">
          <a:xfrm>
            <a:off x="7396163" y="3088598"/>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223.1.1.3</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0" name="Text Box 31">
            <a:extLst>
              <a:ext uri="{FF2B5EF4-FFF2-40B4-BE49-F238E27FC236}">
                <a16:creationId xmlns:a16="http://schemas.microsoft.com/office/drawing/2014/main" id="{BCADDA8C-EA1C-904B-8DA4-6A72A1241FC1}"/>
              </a:ext>
            </a:extLst>
          </p:cNvPr>
          <p:cNvSpPr txBox="1">
            <a:spLocks noChangeArrowheads="1"/>
          </p:cNvSpPr>
          <p:nvPr/>
        </p:nvSpPr>
        <p:spPr bwMode="auto">
          <a:xfrm>
            <a:off x="8365672" y="2275798"/>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223.1.1.4</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2" name="Text Box 33">
            <a:extLst>
              <a:ext uri="{FF2B5EF4-FFF2-40B4-BE49-F238E27FC236}">
                <a16:creationId xmlns:a16="http://schemas.microsoft.com/office/drawing/2014/main" id="{AE31EC96-C105-D14D-8C04-3BD61FB4C664}"/>
              </a:ext>
            </a:extLst>
          </p:cNvPr>
          <p:cNvSpPr txBox="1">
            <a:spLocks noChangeArrowheads="1"/>
          </p:cNvSpPr>
          <p:nvPr/>
        </p:nvSpPr>
        <p:spPr bwMode="auto">
          <a:xfrm>
            <a:off x="9578749" y="2277157"/>
            <a:ext cx="827087"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223.1.2.9</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6" name="Text Box 41">
            <a:extLst>
              <a:ext uri="{FF2B5EF4-FFF2-40B4-BE49-F238E27FC236}">
                <a16:creationId xmlns:a16="http://schemas.microsoft.com/office/drawing/2014/main" id="{145B44AE-DC22-5544-86B9-CB3075DF61E4}"/>
              </a:ext>
            </a:extLst>
          </p:cNvPr>
          <p:cNvSpPr txBox="1">
            <a:spLocks noChangeArrowheads="1"/>
          </p:cNvSpPr>
          <p:nvPr/>
        </p:nvSpPr>
        <p:spPr bwMode="auto">
          <a:xfrm>
            <a:off x="10148207" y="3220134"/>
            <a:ext cx="8270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7" name="Text Box 44">
            <a:extLst>
              <a:ext uri="{FF2B5EF4-FFF2-40B4-BE49-F238E27FC236}">
                <a16:creationId xmlns:a16="http://schemas.microsoft.com/office/drawing/2014/main" id="{6AF41440-BFCD-7D40-8F46-791DB74E22B0}"/>
              </a:ext>
            </a:extLst>
          </p:cNvPr>
          <p:cNvSpPr txBox="1">
            <a:spLocks noChangeArrowheads="1"/>
          </p:cNvSpPr>
          <p:nvPr/>
        </p:nvSpPr>
        <p:spPr bwMode="auto">
          <a:xfrm>
            <a:off x="10107612" y="1703391"/>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223.1.2.1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88" name="Line 45">
            <a:extLst>
              <a:ext uri="{FF2B5EF4-FFF2-40B4-BE49-F238E27FC236}">
                <a16:creationId xmlns:a16="http://schemas.microsoft.com/office/drawing/2014/main" id="{773ED556-22D0-4A49-A6DD-CE13868A640B}"/>
              </a:ext>
            </a:extLst>
          </p:cNvPr>
          <p:cNvSpPr>
            <a:spLocks noChangeShapeType="1"/>
          </p:cNvSpPr>
          <p:nvPr/>
        </p:nvSpPr>
        <p:spPr bwMode="auto">
          <a:xfrm>
            <a:off x="9359900" y="2735036"/>
            <a:ext cx="0" cy="87902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1" name="Text Box 53">
            <a:extLst>
              <a:ext uri="{FF2B5EF4-FFF2-40B4-BE49-F238E27FC236}">
                <a16:creationId xmlns:a16="http://schemas.microsoft.com/office/drawing/2014/main" id="{3808F6CD-9581-5747-8EAE-2804DA86442D}"/>
              </a:ext>
            </a:extLst>
          </p:cNvPr>
          <p:cNvSpPr txBox="1">
            <a:spLocks noChangeArrowheads="1"/>
          </p:cNvSpPr>
          <p:nvPr/>
        </p:nvSpPr>
        <p:spPr bwMode="auto">
          <a:xfrm>
            <a:off x="9955213" y="4195086"/>
            <a:ext cx="827087"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sp>
        <p:nvSpPr>
          <p:cNvPr id="92" name="Text Box 56">
            <a:extLst>
              <a:ext uri="{FF2B5EF4-FFF2-40B4-BE49-F238E27FC236}">
                <a16:creationId xmlns:a16="http://schemas.microsoft.com/office/drawing/2014/main" id="{F622C914-8BCA-2845-A02E-216107E4994C}"/>
              </a:ext>
            </a:extLst>
          </p:cNvPr>
          <p:cNvSpPr txBox="1">
            <a:spLocks noChangeArrowheads="1"/>
          </p:cNvSpPr>
          <p:nvPr/>
        </p:nvSpPr>
        <p:spPr bwMode="auto">
          <a:xfrm>
            <a:off x="8712200" y="4199848"/>
            <a:ext cx="827088"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223.1.3.1</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nvGrpSpPr>
          <p:cNvPr id="93" name="Group 57">
            <a:extLst>
              <a:ext uri="{FF2B5EF4-FFF2-40B4-BE49-F238E27FC236}">
                <a16:creationId xmlns:a16="http://schemas.microsoft.com/office/drawing/2014/main" id="{D5377E55-C016-994A-953D-A9C5387C24E5}"/>
              </a:ext>
            </a:extLst>
          </p:cNvPr>
          <p:cNvGrpSpPr>
            <a:grpSpLocks/>
          </p:cNvGrpSpPr>
          <p:nvPr/>
        </p:nvGrpSpPr>
        <p:grpSpPr bwMode="auto">
          <a:xfrm>
            <a:off x="8885238" y="2996523"/>
            <a:ext cx="912812" cy="276225"/>
            <a:chOff x="4550" y="1257"/>
            <a:chExt cx="575" cy="174"/>
          </a:xfrm>
        </p:grpSpPr>
        <p:sp>
          <p:nvSpPr>
            <p:cNvPr id="94" name="Rectangle 58">
              <a:extLst>
                <a:ext uri="{FF2B5EF4-FFF2-40B4-BE49-F238E27FC236}">
                  <a16:creationId xmlns:a16="http://schemas.microsoft.com/office/drawing/2014/main" id="{670C8D72-BBFA-B140-9080-38230AA13996}"/>
                </a:ext>
              </a:extLst>
            </p:cNvPr>
            <p:cNvSpPr>
              <a:spLocks noChangeArrowheads="1"/>
            </p:cNvSpPr>
            <p:nvPr/>
          </p:nvSpPr>
          <p:spPr bwMode="auto">
            <a:xfrm>
              <a:off x="4587" y="1284"/>
              <a:ext cx="534" cy="11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95" name="Text Box 59">
              <a:extLst>
                <a:ext uri="{FF2B5EF4-FFF2-40B4-BE49-F238E27FC236}">
                  <a16:creationId xmlns:a16="http://schemas.microsoft.com/office/drawing/2014/main" id="{5713FF42-7904-ED48-91F6-585EA4E69AF8}"/>
                </a:ext>
              </a:extLst>
            </p:cNvPr>
            <p:cNvSpPr txBox="1">
              <a:spLocks noChangeArrowheads="1"/>
            </p:cNvSpPr>
            <p:nvPr/>
          </p:nvSpPr>
          <p:spPr bwMode="auto">
            <a:xfrm>
              <a:off x="4550" y="1257"/>
              <a:ext cx="575"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223.1.3.27</a:t>
              </a:r>
              <a:endParaRPr kumimoji="0" lang="en-US" altLang="en-US" sz="1200" b="0" i="0" u="none" strike="noStrike" kern="0" cap="none" spc="0" normalizeH="0" baseline="0" noProof="0" dirty="0">
                <a:ln>
                  <a:noFill/>
                </a:ln>
                <a:solidFill>
                  <a:srgbClr val="000000"/>
                </a:solidFill>
                <a:effectLst/>
                <a:uLnTx/>
                <a:uFillTx/>
                <a:latin typeface="Comic Sans MS" panose="030F0902030302020204" pitchFamily="66" charset="0"/>
                <a:ea typeface="ＭＳ Ｐゴシック" panose="020B0600070205080204" pitchFamily="34" charset="-128"/>
                <a:cs typeface="+mn-cs"/>
              </a:endParaRPr>
            </a:p>
          </p:txBody>
        </p:sp>
      </p:grpSp>
      <p:cxnSp>
        <p:nvCxnSpPr>
          <p:cNvPr id="139" name="Straight Connector 138">
            <a:extLst>
              <a:ext uri="{FF2B5EF4-FFF2-40B4-BE49-F238E27FC236}">
                <a16:creationId xmlns:a16="http://schemas.microsoft.com/office/drawing/2014/main" id="{DA0C9123-AD87-A346-AF7E-6DF9A3D0A7D6}"/>
              </a:ext>
            </a:extLst>
          </p:cNvPr>
          <p:cNvCxnSpPr/>
          <p:nvPr/>
        </p:nvCxnSpPr>
        <p:spPr>
          <a:xfrm>
            <a:off x="7697391" y="1785938"/>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647B10D1-844A-3F47-AF5F-3612AD0EAC49}"/>
              </a:ext>
            </a:extLst>
          </p:cNvPr>
          <p:cNvCxnSpPr/>
          <p:nvPr/>
        </p:nvCxnSpPr>
        <p:spPr>
          <a:xfrm>
            <a:off x="7698824" y="2384823"/>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BE275ECC-2545-5C4F-BE9E-6DF07FE50305}"/>
              </a:ext>
            </a:extLst>
          </p:cNvPr>
          <p:cNvCxnSpPr/>
          <p:nvPr/>
        </p:nvCxnSpPr>
        <p:spPr>
          <a:xfrm>
            <a:off x="7705979" y="2997995"/>
            <a:ext cx="342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8B16B123-90E4-CC49-BAA4-2F46F7790CF4}"/>
              </a:ext>
            </a:extLst>
          </p:cNvPr>
          <p:cNvCxnSpPr>
            <a:cxnSpLocks/>
          </p:cNvCxnSpPr>
          <p:nvPr/>
        </p:nvCxnSpPr>
        <p:spPr>
          <a:xfrm>
            <a:off x="10629900" y="1942421"/>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CC116D14-B7A4-EB44-8E72-9EBE9B2F2631}"/>
              </a:ext>
            </a:extLst>
          </p:cNvPr>
          <p:cNvCxnSpPr>
            <a:cxnSpLocks/>
          </p:cNvCxnSpPr>
          <p:nvPr/>
        </p:nvCxnSpPr>
        <p:spPr>
          <a:xfrm>
            <a:off x="10631261" y="3221529"/>
            <a:ext cx="26108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9F4374DB-EDB7-BF47-BEE7-13F23178471B}"/>
              </a:ext>
            </a:extLst>
          </p:cNvPr>
          <p:cNvCxnSpPr/>
          <p:nvPr/>
        </p:nvCxnSpPr>
        <p:spPr>
          <a:xfrm>
            <a:off x="8740878" y="418198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CE831BA1-71F0-6F41-9CC0-1AD07FE637CF}"/>
              </a:ext>
            </a:extLst>
          </p:cNvPr>
          <p:cNvCxnSpPr/>
          <p:nvPr/>
        </p:nvCxnSpPr>
        <p:spPr>
          <a:xfrm>
            <a:off x="9886336" y="4144298"/>
            <a:ext cx="0" cy="232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5504825" cy="498615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Recipe for defining subnets: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detach each interface from its host or router, creating “islands” of isolated networks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isolated network is called a </a:t>
            </a:r>
            <a:r>
              <a:rPr kumimoji="0" lang="en-US" sz="3200" b="0" i="1" u="none" strike="noStrike" kern="1200" cap="none" spc="0" normalizeH="0" baseline="0" noProof="0" dirty="0">
                <a:ln>
                  <a:noFill/>
                </a:ln>
                <a:solidFill>
                  <a:srgbClr val="CC0000"/>
                </a:solidFill>
                <a:effectLst/>
                <a:uLnTx/>
                <a:uFillTx/>
                <a:latin typeface="Calibri" panose="020F0502020204030204"/>
                <a:ea typeface="+mn-ea"/>
                <a:cs typeface="+mn-cs"/>
              </a:rPr>
              <a:t>subnet</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165" name="Straight Connector 164">
            <a:extLst>
              <a:ext uri="{FF2B5EF4-FFF2-40B4-BE49-F238E27FC236}">
                <a16:creationId xmlns:a16="http://schemas.microsoft.com/office/drawing/2014/main" id="{8BF6DCAC-843D-3745-A7E3-15A8AB8BE438}"/>
              </a:ext>
            </a:extLst>
          </p:cNvPr>
          <p:cNvCxnSpPr>
            <a:cxnSpLocks/>
          </p:cNvCxnSpPr>
          <p:nvPr/>
        </p:nvCxnSpPr>
        <p:spPr>
          <a:xfrm>
            <a:off x="8364512" y="2578622"/>
            <a:ext cx="794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FED2BF4-CE70-1348-8E9F-782B4E45CDA9}"/>
              </a:ext>
            </a:extLst>
          </p:cNvPr>
          <p:cNvCxnSpPr>
            <a:cxnSpLocks/>
          </p:cNvCxnSpPr>
          <p:nvPr/>
        </p:nvCxnSpPr>
        <p:spPr>
          <a:xfrm>
            <a:off x="9547622" y="2584574"/>
            <a:ext cx="97547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C83105E2-3EAE-884F-AE2D-429232EDEC1E}"/>
              </a:ext>
            </a:extLst>
          </p:cNvPr>
          <p:cNvGrpSpPr/>
          <p:nvPr/>
        </p:nvGrpSpPr>
        <p:grpSpPr>
          <a:xfrm>
            <a:off x="7112000" y="1378861"/>
            <a:ext cx="4343400" cy="3560762"/>
            <a:chOff x="7112000" y="1378861"/>
            <a:chExt cx="4343400" cy="3560762"/>
          </a:xfrm>
        </p:grpSpPr>
        <p:grpSp>
          <p:nvGrpSpPr>
            <p:cNvPr id="105" name="Group 73">
              <a:extLst>
                <a:ext uri="{FF2B5EF4-FFF2-40B4-BE49-F238E27FC236}">
                  <a16:creationId xmlns:a16="http://schemas.microsoft.com/office/drawing/2014/main" id="{BEA334FB-481B-E049-A8E8-9D0AC1C04FEA}"/>
                </a:ext>
              </a:extLst>
            </p:cNvPr>
            <p:cNvGrpSpPr>
              <a:grpSpLocks/>
            </p:cNvGrpSpPr>
            <p:nvPr/>
          </p:nvGrpSpPr>
          <p:grpSpPr bwMode="auto">
            <a:xfrm>
              <a:off x="7116763" y="1378861"/>
              <a:ext cx="641350" cy="558800"/>
              <a:chOff x="-44" y="1473"/>
              <a:chExt cx="981" cy="1105"/>
            </a:xfrm>
          </p:grpSpPr>
          <p:pic>
            <p:nvPicPr>
              <p:cNvPr id="106" name="Picture 74" descr="desktop_computer_stylized_medium">
                <a:extLst>
                  <a:ext uri="{FF2B5EF4-FFF2-40B4-BE49-F238E27FC236}">
                    <a16:creationId xmlns:a16="http://schemas.microsoft.com/office/drawing/2014/main" id="{0FB216A8-4F98-AA46-B532-32518B83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Freeform 75">
                <a:extLst>
                  <a:ext uri="{FF2B5EF4-FFF2-40B4-BE49-F238E27FC236}">
                    <a16:creationId xmlns:a16="http://schemas.microsoft.com/office/drawing/2014/main" id="{871AC4D7-8642-7D44-9317-417B5F8F859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8" name="Group 80">
              <a:extLst>
                <a:ext uri="{FF2B5EF4-FFF2-40B4-BE49-F238E27FC236}">
                  <a16:creationId xmlns:a16="http://schemas.microsoft.com/office/drawing/2014/main" id="{0EF95EC3-C2D4-9E4C-9521-F92B5B88AB29}"/>
                </a:ext>
              </a:extLst>
            </p:cNvPr>
            <p:cNvGrpSpPr>
              <a:grpSpLocks/>
            </p:cNvGrpSpPr>
            <p:nvPr/>
          </p:nvGrpSpPr>
          <p:grpSpPr bwMode="auto">
            <a:xfrm>
              <a:off x="7112000" y="1977348"/>
              <a:ext cx="641350" cy="558800"/>
              <a:chOff x="-44" y="1473"/>
              <a:chExt cx="981" cy="1105"/>
            </a:xfrm>
          </p:grpSpPr>
          <p:pic>
            <p:nvPicPr>
              <p:cNvPr id="109" name="Picture 81" descr="desktop_computer_stylized_medium">
                <a:extLst>
                  <a:ext uri="{FF2B5EF4-FFF2-40B4-BE49-F238E27FC236}">
                    <a16:creationId xmlns:a16="http://schemas.microsoft.com/office/drawing/2014/main" id="{BE8FC295-C7B7-C84A-9639-AAA684958A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 name="Freeform 82">
                <a:extLst>
                  <a:ext uri="{FF2B5EF4-FFF2-40B4-BE49-F238E27FC236}">
                    <a16:creationId xmlns:a16="http://schemas.microsoft.com/office/drawing/2014/main" id="{31D155CD-E402-954B-8FA1-5955CB05859C}"/>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1" name="Group 83">
              <a:extLst>
                <a:ext uri="{FF2B5EF4-FFF2-40B4-BE49-F238E27FC236}">
                  <a16:creationId xmlns:a16="http://schemas.microsoft.com/office/drawing/2014/main" id="{BF765BCF-419D-4F4C-A66F-45A7F9698141}"/>
                </a:ext>
              </a:extLst>
            </p:cNvPr>
            <p:cNvGrpSpPr>
              <a:grpSpLocks/>
            </p:cNvGrpSpPr>
            <p:nvPr/>
          </p:nvGrpSpPr>
          <p:grpSpPr bwMode="auto">
            <a:xfrm>
              <a:off x="7140575" y="2586948"/>
              <a:ext cx="641350" cy="558800"/>
              <a:chOff x="-44" y="1473"/>
              <a:chExt cx="981" cy="1105"/>
            </a:xfrm>
          </p:grpSpPr>
          <p:pic>
            <p:nvPicPr>
              <p:cNvPr id="112" name="Picture 84" descr="desktop_computer_stylized_medium">
                <a:extLst>
                  <a:ext uri="{FF2B5EF4-FFF2-40B4-BE49-F238E27FC236}">
                    <a16:creationId xmlns:a16="http://schemas.microsoft.com/office/drawing/2014/main" id="{84119354-B347-3240-8A47-9B56540D78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Freeform 85">
                <a:extLst>
                  <a:ext uri="{FF2B5EF4-FFF2-40B4-BE49-F238E27FC236}">
                    <a16:creationId xmlns:a16="http://schemas.microsoft.com/office/drawing/2014/main" id="{8CC47AE7-EF7A-D54F-96D6-26C222D4F8DE}"/>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4" name="Group 87">
              <a:extLst>
                <a:ext uri="{FF2B5EF4-FFF2-40B4-BE49-F238E27FC236}">
                  <a16:creationId xmlns:a16="http://schemas.microsoft.com/office/drawing/2014/main" id="{9C4422EF-C252-1145-92D8-74A11BEA28DA}"/>
                </a:ext>
              </a:extLst>
            </p:cNvPr>
            <p:cNvGrpSpPr>
              <a:grpSpLocks/>
            </p:cNvGrpSpPr>
            <p:nvPr/>
          </p:nvGrpSpPr>
          <p:grpSpPr bwMode="auto">
            <a:xfrm flipH="1">
              <a:off x="10799763" y="1536023"/>
              <a:ext cx="641350" cy="558800"/>
              <a:chOff x="-44" y="1473"/>
              <a:chExt cx="981" cy="1105"/>
            </a:xfrm>
          </p:grpSpPr>
          <p:pic>
            <p:nvPicPr>
              <p:cNvPr id="115" name="Picture 88" descr="desktop_computer_stylized_medium">
                <a:extLst>
                  <a:ext uri="{FF2B5EF4-FFF2-40B4-BE49-F238E27FC236}">
                    <a16:creationId xmlns:a16="http://schemas.microsoft.com/office/drawing/2014/main" id="{3A21162C-4ABF-5B4D-B741-3AA5F44ADB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89">
                <a:extLst>
                  <a:ext uri="{FF2B5EF4-FFF2-40B4-BE49-F238E27FC236}">
                    <a16:creationId xmlns:a16="http://schemas.microsoft.com/office/drawing/2014/main" id="{8790702D-4218-6844-AB6C-19506FCB0364}"/>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17" name="Group 90">
              <a:extLst>
                <a:ext uri="{FF2B5EF4-FFF2-40B4-BE49-F238E27FC236}">
                  <a16:creationId xmlns:a16="http://schemas.microsoft.com/office/drawing/2014/main" id="{5150C92F-F48E-A84A-9BF4-E37FE6803536}"/>
                </a:ext>
              </a:extLst>
            </p:cNvPr>
            <p:cNvGrpSpPr>
              <a:grpSpLocks/>
            </p:cNvGrpSpPr>
            <p:nvPr/>
          </p:nvGrpSpPr>
          <p:grpSpPr bwMode="auto">
            <a:xfrm flipH="1">
              <a:off x="10814050" y="2815548"/>
              <a:ext cx="641350" cy="558800"/>
              <a:chOff x="-44" y="1473"/>
              <a:chExt cx="981" cy="1105"/>
            </a:xfrm>
          </p:grpSpPr>
          <p:pic>
            <p:nvPicPr>
              <p:cNvPr id="118" name="Picture 91" descr="desktop_computer_stylized_medium">
                <a:extLst>
                  <a:ext uri="{FF2B5EF4-FFF2-40B4-BE49-F238E27FC236}">
                    <a16:creationId xmlns:a16="http://schemas.microsoft.com/office/drawing/2014/main" id="{EFC7BB82-D0BA-FF48-BCED-67929C19E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 name="Freeform 92">
                <a:extLst>
                  <a:ext uri="{FF2B5EF4-FFF2-40B4-BE49-F238E27FC236}">
                    <a16:creationId xmlns:a16="http://schemas.microsoft.com/office/drawing/2014/main" id="{812216D8-CF55-8E49-93DB-7771EC121C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93">
              <a:extLst>
                <a:ext uri="{FF2B5EF4-FFF2-40B4-BE49-F238E27FC236}">
                  <a16:creationId xmlns:a16="http://schemas.microsoft.com/office/drawing/2014/main" id="{737C2567-35F0-FD42-AC57-E3D8F89E42E8}"/>
                </a:ext>
              </a:extLst>
            </p:cNvPr>
            <p:cNvGrpSpPr>
              <a:grpSpLocks/>
            </p:cNvGrpSpPr>
            <p:nvPr/>
          </p:nvGrpSpPr>
          <p:grpSpPr bwMode="auto">
            <a:xfrm flipH="1">
              <a:off x="9715500" y="4339548"/>
              <a:ext cx="641350" cy="558800"/>
              <a:chOff x="-44" y="1473"/>
              <a:chExt cx="981" cy="1105"/>
            </a:xfrm>
          </p:grpSpPr>
          <p:pic>
            <p:nvPicPr>
              <p:cNvPr id="121" name="Picture 94" descr="desktop_computer_stylized_medium">
                <a:extLst>
                  <a:ext uri="{FF2B5EF4-FFF2-40B4-BE49-F238E27FC236}">
                    <a16:creationId xmlns:a16="http://schemas.microsoft.com/office/drawing/2014/main" id="{1C8D42B4-68A5-5A41-9961-FA7E0721D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95">
                <a:extLst>
                  <a:ext uri="{FF2B5EF4-FFF2-40B4-BE49-F238E27FC236}">
                    <a16:creationId xmlns:a16="http://schemas.microsoft.com/office/drawing/2014/main" id="{F4363C98-80EE-9645-8C79-355EF0EF3BE9}"/>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23" name="Group 96">
              <a:extLst>
                <a:ext uri="{FF2B5EF4-FFF2-40B4-BE49-F238E27FC236}">
                  <a16:creationId xmlns:a16="http://schemas.microsoft.com/office/drawing/2014/main" id="{32AAD107-7119-2240-A3B7-72F4CCB7B2BB}"/>
                </a:ext>
              </a:extLst>
            </p:cNvPr>
            <p:cNvGrpSpPr>
              <a:grpSpLocks/>
            </p:cNvGrpSpPr>
            <p:nvPr/>
          </p:nvGrpSpPr>
          <p:grpSpPr bwMode="auto">
            <a:xfrm flipH="1">
              <a:off x="8551863" y="4380823"/>
              <a:ext cx="641350" cy="558800"/>
              <a:chOff x="-44" y="1473"/>
              <a:chExt cx="981" cy="1105"/>
            </a:xfrm>
          </p:grpSpPr>
          <p:pic>
            <p:nvPicPr>
              <p:cNvPr id="124" name="Picture 97" descr="desktop_computer_stylized_medium">
                <a:extLst>
                  <a:ext uri="{FF2B5EF4-FFF2-40B4-BE49-F238E27FC236}">
                    <a16:creationId xmlns:a16="http://schemas.microsoft.com/office/drawing/2014/main" id="{FCC6FBDB-2C4D-F445-9734-8B3341F221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5" name="Freeform 98">
                <a:extLst>
                  <a:ext uri="{FF2B5EF4-FFF2-40B4-BE49-F238E27FC236}">
                    <a16:creationId xmlns:a16="http://schemas.microsoft.com/office/drawing/2014/main" id="{1A19AAE9-A155-8743-989B-46EA585FAA5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45" name="Group 144">
              <a:extLst>
                <a:ext uri="{FF2B5EF4-FFF2-40B4-BE49-F238E27FC236}">
                  <a16:creationId xmlns:a16="http://schemas.microsoft.com/office/drawing/2014/main" id="{47621971-34E0-CC48-A19B-037E3093111E}"/>
                </a:ext>
              </a:extLst>
            </p:cNvPr>
            <p:cNvGrpSpPr/>
            <p:nvPr/>
          </p:nvGrpSpPr>
          <p:grpSpPr>
            <a:xfrm>
              <a:off x="9053641" y="2438501"/>
              <a:ext cx="632991" cy="300938"/>
              <a:chOff x="7493876" y="2774731"/>
              <a:chExt cx="1481958" cy="894622"/>
            </a:xfrm>
          </p:grpSpPr>
          <p:sp>
            <p:nvSpPr>
              <p:cNvPr id="146" name="Freeform 145">
                <a:extLst>
                  <a:ext uri="{FF2B5EF4-FFF2-40B4-BE49-F238E27FC236}">
                    <a16:creationId xmlns:a16="http://schemas.microsoft.com/office/drawing/2014/main" id="{6FB98C3C-BD15-1E4E-8161-5771358A56F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DCCEC270-4E3D-3340-AFF2-3620AE4874F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6728EBC2-F374-244F-8DF6-ECD78FFF853B}"/>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7FC2F874-C457-C14E-83DC-0F8852485F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029F755-13C4-CD49-A357-AE486E655D3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3A5A8F28-09DA-664C-9D32-7EA01040A22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2ECA3380-F117-EF47-A645-2BCD02B473A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62" name="Text Box 61">
            <a:extLst>
              <a:ext uri="{FF2B5EF4-FFF2-40B4-BE49-F238E27FC236}">
                <a16:creationId xmlns:a16="http://schemas.microsoft.com/office/drawing/2014/main" id="{7450CD71-0D9C-984C-A299-445FA3B3EAD1}"/>
              </a:ext>
            </a:extLst>
          </p:cNvPr>
          <p:cNvSpPr txBox="1">
            <a:spLocks noChangeArrowheads="1"/>
          </p:cNvSpPr>
          <p:nvPr/>
        </p:nvSpPr>
        <p:spPr bwMode="auto">
          <a:xfrm>
            <a:off x="6282921" y="5092127"/>
            <a:ext cx="586378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subnet mask: /24</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(high-order 24 bits: subnet part of IP address)</a:t>
            </a:r>
          </a:p>
        </p:txBody>
      </p:sp>
      <p:grpSp>
        <p:nvGrpSpPr>
          <p:cNvPr id="6" name="Group 5">
            <a:extLst>
              <a:ext uri="{FF2B5EF4-FFF2-40B4-BE49-F238E27FC236}">
                <a16:creationId xmlns:a16="http://schemas.microsoft.com/office/drawing/2014/main" id="{EA6CE07F-517D-D649-BF67-8C5DA464C516}"/>
              </a:ext>
            </a:extLst>
          </p:cNvPr>
          <p:cNvGrpSpPr/>
          <p:nvPr/>
        </p:nvGrpSpPr>
        <p:grpSpPr>
          <a:xfrm>
            <a:off x="6239437" y="3859589"/>
            <a:ext cx="2574780" cy="707886"/>
            <a:chOff x="6239437" y="3859589"/>
            <a:chExt cx="2574780" cy="707886"/>
          </a:xfrm>
        </p:grpSpPr>
        <p:sp>
          <p:nvSpPr>
            <p:cNvPr id="64" name="Text Box 193">
              <a:extLst>
                <a:ext uri="{FF2B5EF4-FFF2-40B4-BE49-F238E27FC236}">
                  <a16:creationId xmlns:a16="http://schemas.microsoft.com/office/drawing/2014/main" id="{B341E022-809C-9E40-A0E3-3806FF4B1223}"/>
                </a:ext>
              </a:extLst>
            </p:cNvPr>
            <p:cNvSpPr txBox="1">
              <a:spLocks noChangeArrowheads="1"/>
            </p:cNvSpPr>
            <p:nvPr/>
          </p:nvSpPr>
          <p:spPr bwMode="auto">
            <a:xfrm>
              <a:off x="6239437" y="3859589"/>
              <a:ext cx="160813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223.1.3.0/24</a:t>
              </a:r>
            </a:p>
          </p:txBody>
        </p:sp>
        <p:cxnSp>
          <p:nvCxnSpPr>
            <p:cNvPr id="5" name="Straight Connector 4">
              <a:extLst>
                <a:ext uri="{FF2B5EF4-FFF2-40B4-BE49-F238E27FC236}">
                  <a16:creationId xmlns:a16="http://schemas.microsoft.com/office/drawing/2014/main" id="{B3EDDBC1-46EB-B24C-ABD2-2797AD0BA288}"/>
                </a:ext>
              </a:extLst>
            </p:cNvPr>
            <p:cNvCxnSpPr/>
            <p:nvPr/>
          </p:nvCxnSpPr>
          <p:spPr>
            <a:xfrm>
              <a:off x="7794885" y="4062334"/>
              <a:ext cx="1019332"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224FCA67-63DE-A64A-89C3-5E342AE7599A}"/>
              </a:ext>
            </a:extLst>
          </p:cNvPr>
          <p:cNvGrpSpPr/>
          <p:nvPr/>
        </p:nvGrpSpPr>
        <p:grpSpPr>
          <a:xfrm>
            <a:off x="7255489" y="607842"/>
            <a:ext cx="2491388" cy="1475790"/>
            <a:chOff x="7255489" y="607842"/>
            <a:chExt cx="2491388" cy="1475790"/>
          </a:xfrm>
        </p:grpSpPr>
        <p:sp>
          <p:nvSpPr>
            <p:cNvPr id="68" name="Text Box 191">
              <a:extLst>
                <a:ext uri="{FF2B5EF4-FFF2-40B4-BE49-F238E27FC236}">
                  <a16:creationId xmlns:a16="http://schemas.microsoft.com/office/drawing/2014/main" id="{C380DA30-290E-7D46-8D2C-61FF9FCC9FE0}"/>
                </a:ext>
              </a:extLst>
            </p:cNvPr>
            <p:cNvSpPr txBox="1">
              <a:spLocks noChangeArrowheads="1"/>
            </p:cNvSpPr>
            <p:nvPr/>
          </p:nvSpPr>
          <p:spPr bwMode="auto">
            <a:xfrm>
              <a:off x="7255489" y="607842"/>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223.1.1.0/24</a:t>
              </a:r>
            </a:p>
          </p:txBody>
        </p:sp>
        <p:cxnSp>
          <p:nvCxnSpPr>
            <p:cNvPr id="8" name="Straight Connector 7">
              <a:extLst>
                <a:ext uri="{FF2B5EF4-FFF2-40B4-BE49-F238E27FC236}">
                  <a16:creationId xmlns:a16="http://schemas.microsoft.com/office/drawing/2014/main" id="{86E8DEE4-EB84-5C43-B29D-2451810BCA99}"/>
                </a:ext>
              </a:extLst>
            </p:cNvPr>
            <p:cNvCxnSpPr/>
            <p:nvPr/>
          </p:nvCxnSpPr>
          <p:spPr>
            <a:xfrm>
              <a:off x="8289561" y="944379"/>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DEEDEA9F-4F4C-914B-B7D0-5AA93608D0D4}"/>
              </a:ext>
            </a:extLst>
          </p:cNvPr>
          <p:cNvGrpSpPr/>
          <p:nvPr/>
        </p:nvGrpSpPr>
        <p:grpSpPr>
          <a:xfrm>
            <a:off x="9531133" y="1000631"/>
            <a:ext cx="2491388" cy="1475243"/>
            <a:chOff x="9531133" y="1000631"/>
            <a:chExt cx="2491388" cy="1475243"/>
          </a:xfrm>
        </p:grpSpPr>
        <p:sp>
          <p:nvSpPr>
            <p:cNvPr id="63" name="Text Box 192">
              <a:extLst>
                <a:ext uri="{FF2B5EF4-FFF2-40B4-BE49-F238E27FC236}">
                  <a16:creationId xmlns:a16="http://schemas.microsoft.com/office/drawing/2014/main" id="{30FD6D85-B71D-B84A-94A4-AB27D89C2997}"/>
                </a:ext>
              </a:extLst>
            </p:cNvPr>
            <p:cNvSpPr txBox="1">
              <a:spLocks noChangeArrowheads="1"/>
            </p:cNvSpPr>
            <p:nvPr/>
          </p:nvSpPr>
          <p:spPr bwMode="auto">
            <a:xfrm>
              <a:off x="9531133" y="1000631"/>
              <a:ext cx="24913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subnet 223.1.2.0/24</a:t>
              </a:r>
            </a:p>
          </p:txBody>
        </p:sp>
        <p:cxnSp>
          <p:nvCxnSpPr>
            <p:cNvPr id="83" name="Straight Connector 82">
              <a:extLst>
                <a:ext uri="{FF2B5EF4-FFF2-40B4-BE49-F238E27FC236}">
                  <a16:creationId xmlns:a16="http://schemas.microsoft.com/office/drawing/2014/main" id="{1F2C7676-1B9E-6D42-9EC4-80E440D8B177}"/>
                </a:ext>
              </a:extLst>
            </p:cNvPr>
            <p:cNvCxnSpPr/>
            <p:nvPr/>
          </p:nvCxnSpPr>
          <p:spPr>
            <a:xfrm>
              <a:off x="10630525" y="1336621"/>
              <a:ext cx="0" cy="113925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1" name="Slide Number Placeholder 3">
            <a:extLst>
              <a:ext uri="{FF2B5EF4-FFF2-40B4-BE49-F238E27FC236}">
                <a16:creationId xmlns:a16="http://schemas.microsoft.com/office/drawing/2014/main" id="{FFB91F34-0D24-7E4B-BB9F-5412CC11412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50</a:t>
            </a:fld>
            <a:endParaRPr lang="en-US" dirty="0"/>
          </a:p>
        </p:txBody>
      </p:sp>
      <p:sp>
        <p:nvSpPr>
          <p:cNvPr id="4" name="TextBox 3">
            <a:extLst>
              <a:ext uri="{FF2B5EF4-FFF2-40B4-BE49-F238E27FC236}">
                <a16:creationId xmlns:a16="http://schemas.microsoft.com/office/drawing/2014/main" id="{166B13DF-57A4-F4FE-7F1A-8B888B3B476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89731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nodeType="clickEffect">
                                  <p:stCondLst>
                                    <p:cond delay="0"/>
                                  </p:stCondLst>
                                  <p:childTnLst>
                                    <p:animEffect transition="out" filter="dissolv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1">
                                            <p:txEl>
                                              <p:pRg st="2" end="2"/>
                                            </p:txEl>
                                          </p:spTgt>
                                        </p:tgtEl>
                                        <p:attrNameLst>
                                          <p:attrName>style.visibility</p:attrName>
                                        </p:attrNameLst>
                                      </p:cBhvr>
                                      <p:to>
                                        <p:strVal val="visible"/>
                                      </p:to>
                                    </p:set>
                                    <p:animEffect transition="in" filter="dissolve">
                                      <p:cBhvr>
                                        <p:cTn id="17" dur="500"/>
                                        <p:tgtEl>
                                          <p:spTgt spid="8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2"/>
                                        </p:tgtEl>
                                        <p:attrNameLst>
                                          <p:attrName>style.visibility</p:attrName>
                                        </p:attrNameLst>
                                      </p:cBhvr>
                                      <p:to>
                                        <p:strVal val="visible"/>
                                      </p:to>
                                    </p:set>
                                    <p:animEffect transition="in" filter="dissolve">
                                      <p:cBhvr>
                                        <p:cTn id="25" dur="500"/>
                                        <p:tgtEl>
                                          <p:spTgt spid="6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3643859" cy="894622"/>
          </a:xfrm>
        </p:spPr>
        <p:txBody>
          <a:bodyPr/>
          <a:lstStyle/>
          <a:p>
            <a:r>
              <a:rPr lang="en-US" altLang="en-US" dirty="0">
                <a:ea typeface="ＭＳ Ｐゴシック" panose="020B0600070205080204" pitchFamily="34" charset="-128"/>
              </a:rPr>
              <a:t>Subnets</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1015714" y="1485533"/>
            <a:ext cx="2992759" cy="28270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where are the subnets?</a:t>
            </a:r>
          </a:p>
          <a:p>
            <a:pPr marL="473075" marR="0" lvl="0" indent="-34290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what are the /24 subnet addresses?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71" name="Freeform 2">
            <a:extLst>
              <a:ext uri="{FF2B5EF4-FFF2-40B4-BE49-F238E27FC236}">
                <a16:creationId xmlns:a16="http://schemas.microsoft.com/office/drawing/2014/main" id="{AAAD98F7-32F1-BF4B-98CB-45DEB61CE5A7}"/>
              </a:ext>
            </a:extLst>
          </p:cNvPr>
          <p:cNvSpPr>
            <a:spLocks/>
          </p:cNvSpPr>
          <p:nvPr/>
        </p:nvSpPr>
        <p:spPr bwMode="auto">
          <a:xfrm>
            <a:off x="7898119" y="2985309"/>
            <a:ext cx="1268413" cy="1463675"/>
          </a:xfrm>
          <a:custGeom>
            <a:avLst/>
            <a:gdLst>
              <a:gd name="T0" fmla="*/ 2147483647 w 799"/>
              <a:gd name="T1" fmla="*/ 2147483647 h 922"/>
              <a:gd name="T2" fmla="*/ 2147483647 w 799"/>
              <a:gd name="T3" fmla="*/ 2147483647 h 922"/>
              <a:gd name="T4" fmla="*/ 2147483647 w 799"/>
              <a:gd name="T5" fmla="*/ 2147483647 h 922"/>
              <a:gd name="T6" fmla="*/ 2147483647 w 799"/>
              <a:gd name="T7" fmla="*/ 2147483647 h 922"/>
              <a:gd name="T8" fmla="*/ 2147483647 w 799"/>
              <a:gd name="T9" fmla="*/ 2147483647 h 922"/>
              <a:gd name="T10" fmla="*/ 2147483647 w 799"/>
              <a:gd name="T11" fmla="*/ 0 h 922"/>
              <a:gd name="T12" fmla="*/ 2147483647 w 799"/>
              <a:gd name="T13" fmla="*/ 2147483647 h 922"/>
              <a:gd name="T14" fmla="*/ 0 60000 65536"/>
              <a:gd name="T15" fmla="*/ 0 60000 65536"/>
              <a:gd name="T16" fmla="*/ 0 60000 65536"/>
              <a:gd name="T17" fmla="*/ 0 60000 65536"/>
              <a:gd name="T18" fmla="*/ 0 60000 65536"/>
              <a:gd name="T19" fmla="*/ 0 60000 65536"/>
              <a:gd name="T20" fmla="*/ 0 60000 65536"/>
              <a:gd name="T21" fmla="*/ 0 w 799"/>
              <a:gd name="T22" fmla="*/ 0 h 922"/>
              <a:gd name="T23" fmla="*/ 799 w 799"/>
              <a:gd name="T24" fmla="*/ 922 h 9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922">
                <a:moveTo>
                  <a:pt x="6" y="66"/>
                </a:moveTo>
                <a:cubicBezTo>
                  <a:pt x="13" y="117"/>
                  <a:pt x="234" y="314"/>
                  <a:pt x="341" y="446"/>
                </a:cubicBezTo>
                <a:cubicBezTo>
                  <a:pt x="448" y="578"/>
                  <a:pt x="577" y="794"/>
                  <a:pt x="648" y="858"/>
                </a:cubicBezTo>
                <a:cubicBezTo>
                  <a:pt x="719" y="922"/>
                  <a:pt x="799" y="912"/>
                  <a:pt x="768" y="828"/>
                </a:cubicBezTo>
                <a:cubicBezTo>
                  <a:pt x="737" y="744"/>
                  <a:pt x="581" y="492"/>
                  <a:pt x="463" y="354"/>
                </a:cubicBezTo>
                <a:cubicBezTo>
                  <a:pt x="345" y="216"/>
                  <a:pt x="136" y="48"/>
                  <a:pt x="60" y="0"/>
                </a:cubicBezTo>
                <a:cubicBezTo>
                  <a:pt x="25" y="47"/>
                  <a:pt x="0" y="15"/>
                  <a:pt x="6" y="6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Freeform 3">
            <a:extLst>
              <a:ext uri="{FF2B5EF4-FFF2-40B4-BE49-F238E27FC236}">
                <a16:creationId xmlns:a16="http://schemas.microsoft.com/office/drawing/2014/main" id="{6488F527-6BB3-D24E-8C51-EEDC124AD307}"/>
              </a:ext>
            </a:extLst>
          </p:cNvPr>
          <p:cNvSpPr>
            <a:spLocks/>
          </p:cNvSpPr>
          <p:nvPr/>
        </p:nvSpPr>
        <p:spPr bwMode="auto">
          <a:xfrm>
            <a:off x="6699842" y="4496609"/>
            <a:ext cx="2098623" cy="361221"/>
          </a:xfrm>
          <a:custGeom>
            <a:avLst/>
            <a:gdLst>
              <a:gd name="T0" fmla="*/ 2147483647 w 1422"/>
              <a:gd name="T1" fmla="*/ 2147483647 h 206"/>
              <a:gd name="T2" fmla="*/ 2147483647 w 1422"/>
              <a:gd name="T3" fmla="*/ 2147483647 h 206"/>
              <a:gd name="T4" fmla="*/ 2147483647 w 1422"/>
              <a:gd name="T5" fmla="*/ 2147483647 h 206"/>
              <a:gd name="T6" fmla="*/ 2147483647 w 1422"/>
              <a:gd name="T7" fmla="*/ 2147483647 h 206"/>
              <a:gd name="T8" fmla="*/ 2147483647 w 1422"/>
              <a:gd name="T9" fmla="*/ 2147483647 h 206"/>
              <a:gd name="T10" fmla="*/ 2147483647 w 1422"/>
              <a:gd name="T11" fmla="*/ 2147483647 h 206"/>
              <a:gd name="T12" fmla="*/ 2147483647 w 1422"/>
              <a:gd name="T13" fmla="*/ 2147483647 h 206"/>
              <a:gd name="T14" fmla="*/ 0 60000 65536"/>
              <a:gd name="T15" fmla="*/ 0 60000 65536"/>
              <a:gd name="T16" fmla="*/ 0 60000 65536"/>
              <a:gd name="T17" fmla="*/ 0 60000 65536"/>
              <a:gd name="T18" fmla="*/ 0 60000 65536"/>
              <a:gd name="T19" fmla="*/ 0 60000 65536"/>
              <a:gd name="T20" fmla="*/ 0 60000 65536"/>
              <a:gd name="T21" fmla="*/ 0 w 1422"/>
              <a:gd name="T22" fmla="*/ 0 h 206"/>
              <a:gd name="T23" fmla="*/ 1422 w 1422"/>
              <a:gd name="T24" fmla="*/ 206 h 20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22" h="206">
                <a:moveTo>
                  <a:pt x="42" y="176"/>
                </a:moveTo>
                <a:cubicBezTo>
                  <a:pt x="84" y="206"/>
                  <a:pt x="437" y="167"/>
                  <a:pt x="641" y="166"/>
                </a:cubicBezTo>
                <a:cubicBezTo>
                  <a:pt x="845" y="165"/>
                  <a:pt x="1153" y="192"/>
                  <a:pt x="1266" y="170"/>
                </a:cubicBezTo>
                <a:cubicBezTo>
                  <a:pt x="1379" y="148"/>
                  <a:pt x="1422" y="58"/>
                  <a:pt x="1320" y="32"/>
                </a:cubicBezTo>
                <a:cubicBezTo>
                  <a:pt x="1218" y="6"/>
                  <a:pt x="869" y="15"/>
                  <a:pt x="657" y="14"/>
                </a:cubicBezTo>
                <a:cubicBezTo>
                  <a:pt x="445" y="13"/>
                  <a:pt x="147" y="0"/>
                  <a:pt x="45" y="27"/>
                </a:cubicBezTo>
                <a:cubicBezTo>
                  <a:pt x="56" y="84"/>
                  <a:pt x="0" y="146"/>
                  <a:pt x="42" y="17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Freeform 4">
            <a:extLst>
              <a:ext uri="{FF2B5EF4-FFF2-40B4-BE49-F238E27FC236}">
                <a16:creationId xmlns:a16="http://schemas.microsoft.com/office/drawing/2014/main" id="{BB5B858F-E6BD-CD40-8B14-32C4CBF3D8BB}"/>
              </a:ext>
            </a:extLst>
          </p:cNvPr>
          <p:cNvSpPr>
            <a:spLocks/>
          </p:cNvSpPr>
          <p:nvPr/>
        </p:nvSpPr>
        <p:spPr bwMode="auto">
          <a:xfrm>
            <a:off x="6345544" y="2909109"/>
            <a:ext cx="1158875" cy="1547813"/>
          </a:xfrm>
          <a:custGeom>
            <a:avLst/>
            <a:gdLst>
              <a:gd name="T0" fmla="*/ 2147483647 w 730"/>
              <a:gd name="T1" fmla="*/ 2147483647 h 975"/>
              <a:gd name="T2" fmla="*/ 2147483647 w 730"/>
              <a:gd name="T3" fmla="*/ 2147483647 h 975"/>
              <a:gd name="T4" fmla="*/ 2147483647 w 730"/>
              <a:gd name="T5" fmla="*/ 2147483647 h 975"/>
              <a:gd name="T6" fmla="*/ 2147483647 w 730"/>
              <a:gd name="T7" fmla="*/ 2147483647 h 975"/>
              <a:gd name="T8" fmla="*/ 2147483647 w 730"/>
              <a:gd name="T9" fmla="*/ 2147483647 h 975"/>
              <a:gd name="T10" fmla="*/ 0 w 730"/>
              <a:gd name="T11" fmla="*/ 2147483647 h 975"/>
              <a:gd name="T12" fmla="*/ 2147483647 w 730"/>
              <a:gd name="T13" fmla="*/ 2147483647 h 975"/>
              <a:gd name="T14" fmla="*/ 0 60000 65536"/>
              <a:gd name="T15" fmla="*/ 0 60000 65536"/>
              <a:gd name="T16" fmla="*/ 0 60000 65536"/>
              <a:gd name="T17" fmla="*/ 0 60000 65536"/>
              <a:gd name="T18" fmla="*/ 0 60000 65536"/>
              <a:gd name="T19" fmla="*/ 0 60000 65536"/>
              <a:gd name="T20" fmla="*/ 0 60000 65536"/>
              <a:gd name="T21" fmla="*/ 0 w 730"/>
              <a:gd name="T22" fmla="*/ 0 h 975"/>
              <a:gd name="T23" fmla="*/ 730 w 730"/>
              <a:gd name="T24" fmla="*/ 975 h 97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0" h="975">
                <a:moveTo>
                  <a:pt x="157" y="952"/>
                </a:moveTo>
                <a:cubicBezTo>
                  <a:pt x="272" y="930"/>
                  <a:pt x="357" y="644"/>
                  <a:pt x="462" y="498"/>
                </a:cubicBezTo>
                <a:cubicBezTo>
                  <a:pt x="554" y="363"/>
                  <a:pt x="686" y="220"/>
                  <a:pt x="708" y="144"/>
                </a:cubicBezTo>
                <a:cubicBezTo>
                  <a:pt x="730" y="68"/>
                  <a:pt x="654" y="0"/>
                  <a:pt x="594" y="42"/>
                </a:cubicBezTo>
                <a:cubicBezTo>
                  <a:pt x="534" y="84"/>
                  <a:pt x="447" y="253"/>
                  <a:pt x="348" y="396"/>
                </a:cubicBezTo>
                <a:cubicBezTo>
                  <a:pt x="249" y="539"/>
                  <a:pt x="32" y="807"/>
                  <a:pt x="0" y="900"/>
                </a:cubicBezTo>
                <a:cubicBezTo>
                  <a:pt x="53" y="924"/>
                  <a:pt x="43" y="975"/>
                  <a:pt x="157" y="952"/>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Freeform 5">
            <a:extLst>
              <a:ext uri="{FF2B5EF4-FFF2-40B4-BE49-F238E27FC236}">
                <a16:creationId xmlns:a16="http://schemas.microsoft.com/office/drawing/2014/main" id="{75589C7B-69B2-8940-9517-2C5A1E5A6E79}"/>
              </a:ext>
            </a:extLst>
          </p:cNvPr>
          <p:cNvSpPr>
            <a:spLocks/>
          </p:cNvSpPr>
          <p:nvPr/>
        </p:nvSpPr>
        <p:spPr bwMode="auto">
          <a:xfrm rot="5265760">
            <a:off x="7334817" y="866004"/>
            <a:ext cx="1078238" cy="2162175"/>
          </a:xfrm>
          <a:custGeom>
            <a:avLst/>
            <a:gdLst>
              <a:gd name="T0" fmla="*/ 2147483647 w 1223"/>
              <a:gd name="T1" fmla="*/ 2147483647 h 1291"/>
              <a:gd name="T2" fmla="*/ 2147483647 w 1223"/>
              <a:gd name="T3" fmla="*/ 2147483647 h 1291"/>
              <a:gd name="T4" fmla="*/ 2147483647 w 1223"/>
              <a:gd name="T5" fmla="*/ 2147483647 h 1291"/>
              <a:gd name="T6" fmla="*/ 2147483647 w 1223"/>
              <a:gd name="T7" fmla="*/ 2147483647 h 1291"/>
              <a:gd name="T8" fmla="*/ 2147483647 w 1223"/>
              <a:gd name="T9" fmla="*/ 2147483647 h 1291"/>
              <a:gd name="T10" fmla="*/ 2147483647 w 1223"/>
              <a:gd name="T11" fmla="*/ 2147483647 h 1291"/>
              <a:gd name="T12" fmla="*/ 2147483647 w 1223"/>
              <a:gd name="T13" fmla="*/ 2147483647 h 1291"/>
              <a:gd name="T14" fmla="*/ 2147483647 w 1223"/>
              <a:gd name="T15" fmla="*/ 2147483647 h 1291"/>
              <a:gd name="T16" fmla="*/ 2147483647 w 1223"/>
              <a:gd name="T17" fmla="*/ 2147483647 h 1291"/>
              <a:gd name="T18" fmla="*/ 2147483647 w 1223"/>
              <a:gd name="T19" fmla="*/ 2147483647 h 1291"/>
              <a:gd name="T20" fmla="*/ 2147483647 w 1223"/>
              <a:gd name="T21" fmla="*/ 2147483647 h 1291"/>
              <a:gd name="T22" fmla="*/ 2147483647 w 1223"/>
              <a:gd name="T23" fmla="*/ 2147483647 h 1291"/>
              <a:gd name="T24" fmla="*/ 2147483647 w 1223"/>
              <a:gd name="T25" fmla="*/ 2147483647 h 1291"/>
              <a:gd name="T26" fmla="*/ 2147483647 w 1223"/>
              <a:gd name="T27" fmla="*/ 2147483647 h 129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23"/>
              <a:gd name="T43" fmla="*/ 0 h 1291"/>
              <a:gd name="T44" fmla="*/ 1223 w 1223"/>
              <a:gd name="T45" fmla="*/ 1291 h 129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23" h="1291">
                <a:moveTo>
                  <a:pt x="1201" y="756"/>
                </a:moveTo>
                <a:cubicBezTo>
                  <a:pt x="1180" y="640"/>
                  <a:pt x="798" y="744"/>
                  <a:pt x="702" y="670"/>
                </a:cubicBezTo>
                <a:cubicBezTo>
                  <a:pt x="603" y="561"/>
                  <a:pt x="669" y="206"/>
                  <a:pt x="608" y="103"/>
                </a:cubicBezTo>
                <a:cubicBezTo>
                  <a:pt x="547" y="0"/>
                  <a:pt x="425" y="55"/>
                  <a:pt x="335" y="52"/>
                </a:cubicBezTo>
                <a:cubicBezTo>
                  <a:pt x="245" y="49"/>
                  <a:pt x="114" y="0"/>
                  <a:pt x="65" y="82"/>
                </a:cubicBezTo>
                <a:cubicBezTo>
                  <a:pt x="16" y="164"/>
                  <a:pt x="45" y="433"/>
                  <a:pt x="41" y="544"/>
                </a:cubicBezTo>
                <a:cubicBezTo>
                  <a:pt x="37" y="655"/>
                  <a:pt x="41" y="685"/>
                  <a:pt x="38" y="751"/>
                </a:cubicBezTo>
                <a:cubicBezTo>
                  <a:pt x="35" y="817"/>
                  <a:pt x="26" y="880"/>
                  <a:pt x="23" y="940"/>
                </a:cubicBezTo>
                <a:cubicBezTo>
                  <a:pt x="20" y="1000"/>
                  <a:pt x="0" y="1068"/>
                  <a:pt x="17" y="1114"/>
                </a:cubicBezTo>
                <a:cubicBezTo>
                  <a:pt x="34" y="1160"/>
                  <a:pt x="31" y="1198"/>
                  <a:pt x="128" y="1219"/>
                </a:cubicBezTo>
                <a:cubicBezTo>
                  <a:pt x="225" y="1240"/>
                  <a:pt x="509" y="1291"/>
                  <a:pt x="602" y="1243"/>
                </a:cubicBezTo>
                <a:cubicBezTo>
                  <a:pt x="695" y="1195"/>
                  <a:pt x="590" y="984"/>
                  <a:pt x="686" y="930"/>
                </a:cubicBezTo>
                <a:cubicBezTo>
                  <a:pt x="782" y="876"/>
                  <a:pt x="1091" y="945"/>
                  <a:pt x="1177" y="916"/>
                </a:cubicBezTo>
                <a:cubicBezTo>
                  <a:pt x="1208" y="864"/>
                  <a:pt x="1223" y="871"/>
                  <a:pt x="1201" y="756"/>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14">
            <a:extLst>
              <a:ext uri="{FF2B5EF4-FFF2-40B4-BE49-F238E27FC236}">
                <a16:creationId xmlns:a16="http://schemas.microsoft.com/office/drawing/2014/main" id="{A27AACF9-29AB-1F42-A979-89DBCB8DCBAB}"/>
              </a:ext>
            </a:extLst>
          </p:cNvPr>
          <p:cNvSpPr>
            <a:spLocks noChangeShapeType="1"/>
          </p:cNvSpPr>
          <p:nvPr/>
        </p:nvSpPr>
        <p:spPr bwMode="auto">
          <a:xfrm flipH="1">
            <a:off x="7639357" y="1956609"/>
            <a:ext cx="3175" cy="5921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Text Box 15">
            <a:extLst>
              <a:ext uri="{FF2B5EF4-FFF2-40B4-BE49-F238E27FC236}">
                <a16:creationId xmlns:a16="http://schemas.microsoft.com/office/drawing/2014/main" id="{86ABE5DC-F743-3B4F-90D0-2B2BE524A3D1}"/>
              </a:ext>
            </a:extLst>
          </p:cNvPr>
          <p:cNvSpPr txBox="1">
            <a:spLocks noChangeArrowheads="1"/>
          </p:cNvSpPr>
          <p:nvPr/>
        </p:nvSpPr>
        <p:spPr bwMode="auto">
          <a:xfrm>
            <a:off x="6099456" y="14038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99" name="Rectangle 16">
            <a:extLst>
              <a:ext uri="{FF2B5EF4-FFF2-40B4-BE49-F238E27FC236}">
                <a16:creationId xmlns:a16="http://schemas.microsoft.com/office/drawing/2014/main" id="{8DA80CA3-4BFA-544E-B250-26C540FFA16B}"/>
              </a:ext>
            </a:extLst>
          </p:cNvPr>
          <p:cNvSpPr>
            <a:spLocks noChangeArrowheads="1"/>
          </p:cNvSpPr>
          <p:nvPr/>
        </p:nvSpPr>
        <p:spPr bwMode="auto">
          <a:xfrm>
            <a:off x="7474572" y="2218547"/>
            <a:ext cx="309562"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0" name="Text Box 17">
            <a:extLst>
              <a:ext uri="{FF2B5EF4-FFF2-40B4-BE49-F238E27FC236}">
                <a16:creationId xmlns:a16="http://schemas.microsoft.com/office/drawing/2014/main" id="{BE68A712-57FB-6F4C-A3FB-152525A06D14}"/>
              </a:ext>
            </a:extLst>
          </p:cNvPr>
          <p:cNvSpPr txBox="1">
            <a:spLocks noChangeArrowheads="1"/>
          </p:cNvSpPr>
          <p:nvPr/>
        </p:nvSpPr>
        <p:spPr bwMode="auto">
          <a:xfrm>
            <a:off x="7211846" y="212767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223.1.1.3</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1" name="Text Box 18">
            <a:extLst>
              <a:ext uri="{FF2B5EF4-FFF2-40B4-BE49-F238E27FC236}">
                <a16:creationId xmlns:a16="http://schemas.microsoft.com/office/drawing/2014/main" id="{9676552A-43A0-714A-AEA1-0C4E2D4CA023}"/>
              </a:ext>
            </a:extLst>
          </p:cNvPr>
          <p:cNvSpPr txBox="1">
            <a:spLocks noChangeArrowheads="1"/>
          </p:cNvSpPr>
          <p:nvPr/>
        </p:nvSpPr>
        <p:spPr bwMode="auto">
          <a:xfrm>
            <a:off x="8486925" y="1514459"/>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223.1.1.4</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2" name="Freeform 19">
            <a:extLst>
              <a:ext uri="{FF2B5EF4-FFF2-40B4-BE49-F238E27FC236}">
                <a16:creationId xmlns:a16="http://schemas.microsoft.com/office/drawing/2014/main" id="{CCFF2B55-E38D-3247-9770-7C4658805194}"/>
              </a:ext>
            </a:extLst>
          </p:cNvPr>
          <p:cNvSpPr>
            <a:spLocks/>
          </p:cNvSpPr>
          <p:nvPr/>
        </p:nvSpPr>
        <p:spPr bwMode="auto">
          <a:xfrm>
            <a:off x="5405744" y="4847609"/>
            <a:ext cx="1539875" cy="1070265"/>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Line 34">
            <a:extLst>
              <a:ext uri="{FF2B5EF4-FFF2-40B4-BE49-F238E27FC236}">
                <a16:creationId xmlns:a16="http://schemas.microsoft.com/office/drawing/2014/main" id="{5BEBE0C0-602D-CA47-91CB-81EACE7498F7}"/>
              </a:ext>
            </a:extLst>
          </p:cNvPr>
          <p:cNvSpPr>
            <a:spLocks noChangeShapeType="1"/>
          </p:cNvSpPr>
          <p:nvPr/>
        </p:nvSpPr>
        <p:spPr bwMode="auto">
          <a:xfrm>
            <a:off x="6161394" y="4833159"/>
            <a:ext cx="7938" cy="5619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7" name="Text Box 40">
            <a:extLst>
              <a:ext uri="{FF2B5EF4-FFF2-40B4-BE49-F238E27FC236}">
                <a16:creationId xmlns:a16="http://schemas.microsoft.com/office/drawing/2014/main" id="{EFBEBACC-6C23-394B-9616-85081FAC0AC6}"/>
              </a:ext>
            </a:extLst>
          </p:cNvPr>
          <p:cNvSpPr txBox="1">
            <a:spLocks noChangeArrowheads="1"/>
          </p:cNvSpPr>
          <p:nvPr/>
        </p:nvSpPr>
        <p:spPr bwMode="auto">
          <a:xfrm>
            <a:off x="6523633" y="5561966"/>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8" name="Rectangle 42">
            <a:extLst>
              <a:ext uri="{FF2B5EF4-FFF2-40B4-BE49-F238E27FC236}">
                <a16:creationId xmlns:a16="http://schemas.microsoft.com/office/drawing/2014/main" id="{4463C3B6-3442-A848-96F8-45BDEAD65EC7}"/>
              </a:ext>
            </a:extLst>
          </p:cNvPr>
          <p:cNvSpPr>
            <a:spLocks noChangeArrowheads="1"/>
          </p:cNvSpPr>
          <p:nvPr/>
        </p:nvSpPr>
        <p:spPr bwMode="auto">
          <a:xfrm>
            <a:off x="6109914" y="495857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29" name="Text Box 43">
            <a:extLst>
              <a:ext uri="{FF2B5EF4-FFF2-40B4-BE49-F238E27FC236}">
                <a16:creationId xmlns:a16="http://schemas.microsoft.com/office/drawing/2014/main" id="{0DD50976-05F4-7849-BC93-4C4F6CC58AA1}"/>
              </a:ext>
            </a:extLst>
          </p:cNvPr>
          <p:cNvSpPr txBox="1">
            <a:spLocks noChangeArrowheads="1"/>
          </p:cNvSpPr>
          <p:nvPr/>
        </p:nvSpPr>
        <p:spPr bwMode="auto">
          <a:xfrm>
            <a:off x="5577277" y="48759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223.1.2.6</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0" name="Freeform 45">
            <a:extLst>
              <a:ext uri="{FF2B5EF4-FFF2-40B4-BE49-F238E27FC236}">
                <a16:creationId xmlns:a16="http://schemas.microsoft.com/office/drawing/2014/main" id="{2242FC36-42F5-C242-B9D7-9C37B5FAD3AB}"/>
              </a:ext>
            </a:extLst>
          </p:cNvPr>
          <p:cNvSpPr>
            <a:spLocks/>
          </p:cNvSpPr>
          <p:nvPr/>
        </p:nvSpPr>
        <p:spPr bwMode="auto">
          <a:xfrm>
            <a:off x="8423582" y="4858944"/>
            <a:ext cx="1539875" cy="1129777"/>
          </a:xfrm>
          <a:custGeom>
            <a:avLst/>
            <a:gdLst>
              <a:gd name="T0" fmla="*/ 2147483647 w 970"/>
              <a:gd name="T1" fmla="*/ 2147483647 h 939"/>
              <a:gd name="T2" fmla="*/ 2147483647 w 970"/>
              <a:gd name="T3" fmla="*/ 2147483647 h 939"/>
              <a:gd name="T4" fmla="*/ 2147483647 w 970"/>
              <a:gd name="T5" fmla="*/ 2147483647 h 939"/>
              <a:gd name="T6" fmla="*/ 2147483647 w 970"/>
              <a:gd name="T7" fmla="*/ 2147483647 h 939"/>
              <a:gd name="T8" fmla="*/ 2147483647 w 970"/>
              <a:gd name="T9" fmla="*/ 2147483647 h 939"/>
              <a:gd name="T10" fmla="*/ 2147483647 w 970"/>
              <a:gd name="T11" fmla="*/ 2147483647 h 939"/>
              <a:gd name="T12" fmla="*/ 2147483647 w 970"/>
              <a:gd name="T13" fmla="*/ 2147483647 h 939"/>
              <a:gd name="T14" fmla="*/ 2147483647 w 970"/>
              <a:gd name="T15" fmla="*/ 2147483647 h 939"/>
              <a:gd name="T16" fmla="*/ 2147483647 w 970"/>
              <a:gd name="T17" fmla="*/ 2147483647 h 939"/>
              <a:gd name="T18" fmla="*/ 2147483647 w 970"/>
              <a:gd name="T19" fmla="*/ 2147483647 h 939"/>
              <a:gd name="T20" fmla="*/ 2147483647 w 970"/>
              <a:gd name="T21" fmla="*/ 2147483647 h 939"/>
              <a:gd name="T22" fmla="*/ 2147483647 w 970"/>
              <a:gd name="T23" fmla="*/ 2147483647 h 939"/>
              <a:gd name="T24" fmla="*/ 2147483647 w 970"/>
              <a:gd name="T25" fmla="*/ 2147483647 h 93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70"/>
              <a:gd name="T40" fmla="*/ 0 h 939"/>
              <a:gd name="T41" fmla="*/ 970 w 970"/>
              <a:gd name="T42" fmla="*/ 939 h 93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70" h="939">
                <a:moveTo>
                  <a:pt x="451" y="41"/>
                </a:moveTo>
                <a:cubicBezTo>
                  <a:pt x="415" y="47"/>
                  <a:pt x="452" y="358"/>
                  <a:pt x="388" y="431"/>
                </a:cubicBezTo>
                <a:cubicBezTo>
                  <a:pt x="324" y="504"/>
                  <a:pt x="128" y="419"/>
                  <a:pt x="64" y="479"/>
                </a:cubicBezTo>
                <a:cubicBezTo>
                  <a:pt x="0" y="539"/>
                  <a:pt x="1" y="718"/>
                  <a:pt x="7" y="791"/>
                </a:cubicBezTo>
                <a:cubicBezTo>
                  <a:pt x="13" y="864"/>
                  <a:pt x="31" y="901"/>
                  <a:pt x="100" y="920"/>
                </a:cubicBezTo>
                <a:cubicBezTo>
                  <a:pt x="169" y="939"/>
                  <a:pt x="329" y="908"/>
                  <a:pt x="421" y="905"/>
                </a:cubicBezTo>
                <a:cubicBezTo>
                  <a:pt x="513" y="902"/>
                  <a:pt x="572" y="913"/>
                  <a:pt x="652" y="905"/>
                </a:cubicBezTo>
                <a:cubicBezTo>
                  <a:pt x="732" y="897"/>
                  <a:pt x="860" y="929"/>
                  <a:pt x="904" y="857"/>
                </a:cubicBezTo>
                <a:cubicBezTo>
                  <a:pt x="948" y="785"/>
                  <a:pt x="970" y="542"/>
                  <a:pt x="916" y="473"/>
                </a:cubicBezTo>
                <a:cubicBezTo>
                  <a:pt x="862" y="404"/>
                  <a:pt x="645" y="511"/>
                  <a:pt x="580" y="443"/>
                </a:cubicBezTo>
                <a:cubicBezTo>
                  <a:pt x="515" y="375"/>
                  <a:pt x="534" y="130"/>
                  <a:pt x="526" y="65"/>
                </a:cubicBezTo>
                <a:cubicBezTo>
                  <a:pt x="518" y="0"/>
                  <a:pt x="542" y="57"/>
                  <a:pt x="529" y="53"/>
                </a:cubicBezTo>
                <a:cubicBezTo>
                  <a:pt x="520" y="26"/>
                  <a:pt x="487" y="35"/>
                  <a:pt x="451" y="41"/>
                </a:cubicBezTo>
                <a:close/>
              </a:path>
            </a:pathLst>
          </a:custGeom>
          <a:solidFill>
            <a:srgbClr val="9CE0FA"/>
          </a:solidFill>
          <a:ln>
            <a:noFill/>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1" name="Line 60">
            <a:extLst>
              <a:ext uri="{FF2B5EF4-FFF2-40B4-BE49-F238E27FC236}">
                <a16:creationId xmlns:a16="http://schemas.microsoft.com/office/drawing/2014/main" id="{6B24106E-72F9-F24A-B2D8-8555ACB90C47}"/>
              </a:ext>
            </a:extLst>
          </p:cNvPr>
          <p:cNvSpPr>
            <a:spLocks noChangeShapeType="1"/>
          </p:cNvSpPr>
          <p:nvPr/>
        </p:nvSpPr>
        <p:spPr bwMode="auto">
          <a:xfrm>
            <a:off x="9190344" y="4852209"/>
            <a:ext cx="1588" cy="5207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Text Box 66">
            <a:extLst>
              <a:ext uri="{FF2B5EF4-FFF2-40B4-BE49-F238E27FC236}">
                <a16:creationId xmlns:a16="http://schemas.microsoft.com/office/drawing/2014/main" id="{23AF778F-58D8-8A4E-9DBF-1A23C3456324}"/>
              </a:ext>
            </a:extLst>
          </p:cNvPr>
          <p:cNvSpPr txBox="1">
            <a:spLocks noChangeArrowheads="1"/>
          </p:cNvSpPr>
          <p:nvPr/>
        </p:nvSpPr>
        <p:spPr bwMode="auto">
          <a:xfrm>
            <a:off x="9708446" y="575766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5" name="Text Box 67">
            <a:extLst>
              <a:ext uri="{FF2B5EF4-FFF2-40B4-BE49-F238E27FC236}">
                <a16:creationId xmlns:a16="http://schemas.microsoft.com/office/drawing/2014/main" id="{C3593735-4F8F-8145-8D53-54EE001CC0EA}"/>
              </a:ext>
            </a:extLst>
          </p:cNvPr>
          <p:cNvSpPr txBox="1">
            <a:spLocks noChangeArrowheads="1"/>
          </p:cNvSpPr>
          <p:nvPr/>
        </p:nvSpPr>
        <p:spPr bwMode="auto">
          <a:xfrm>
            <a:off x="7937662" y="5659381"/>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6" name="Rectangle 68">
            <a:extLst>
              <a:ext uri="{FF2B5EF4-FFF2-40B4-BE49-F238E27FC236}">
                <a16:creationId xmlns:a16="http://schemas.microsoft.com/office/drawing/2014/main" id="{307F4518-61FD-6F49-B353-C72065084030}"/>
              </a:ext>
            </a:extLst>
          </p:cNvPr>
          <p:cNvSpPr>
            <a:spLocks noChangeArrowheads="1"/>
          </p:cNvSpPr>
          <p:nvPr/>
        </p:nvSpPr>
        <p:spPr bwMode="auto">
          <a:xfrm>
            <a:off x="9131607" y="4952222"/>
            <a:ext cx="128587" cy="180975"/>
          </a:xfrm>
          <a:prstGeom prst="rect">
            <a:avLst/>
          </a:prstGeom>
          <a:solidFill>
            <a:srgbClr val="9CE0FA"/>
          </a:solidFill>
          <a:ln>
            <a:noFill/>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37" name="Text Box 69">
            <a:extLst>
              <a:ext uri="{FF2B5EF4-FFF2-40B4-BE49-F238E27FC236}">
                <a16:creationId xmlns:a16="http://schemas.microsoft.com/office/drawing/2014/main" id="{886AD721-E620-3744-9A4F-14D911065EF9}"/>
              </a:ext>
            </a:extLst>
          </p:cNvPr>
          <p:cNvSpPr txBox="1">
            <a:spLocks noChangeArrowheads="1"/>
          </p:cNvSpPr>
          <p:nvPr/>
        </p:nvSpPr>
        <p:spPr bwMode="auto">
          <a:xfrm>
            <a:off x="8621888" y="4864398"/>
            <a:ext cx="10679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223.1.3.27</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42" name="Text Box 86">
            <a:extLst>
              <a:ext uri="{FF2B5EF4-FFF2-40B4-BE49-F238E27FC236}">
                <a16:creationId xmlns:a16="http://schemas.microsoft.com/office/drawing/2014/main" id="{3F0DAD26-C5A6-A649-906B-10FDCAFAA6CE}"/>
              </a:ext>
            </a:extLst>
          </p:cNvPr>
          <p:cNvSpPr txBox="1">
            <a:spLocks noChangeArrowheads="1"/>
          </p:cNvSpPr>
          <p:nvPr/>
        </p:nvSpPr>
        <p:spPr bwMode="auto">
          <a:xfrm>
            <a:off x="7401232" y="55823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223.1.1.2</a:t>
            </a:r>
          </a:p>
        </p:txBody>
      </p:sp>
      <p:sp>
        <p:nvSpPr>
          <p:cNvPr id="143" name="Line 87">
            <a:extLst>
              <a:ext uri="{FF2B5EF4-FFF2-40B4-BE49-F238E27FC236}">
                <a16:creationId xmlns:a16="http://schemas.microsoft.com/office/drawing/2014/main" id="{F47550F3-7907-044F-86DE-F56147AC606E}"/>
              </a:ext>
            </a:extLst>
          </p:cNvPr>
          <p:cNvSpPr>
            <a:spLocks noChangeShapeType="1"/>
          </p:cNvSpPr>
          <p:nvPr/>
        </p:nvSpPr>
        <p:spPr bwMode="auto">
          <a:xfrm flipV="1">
            <a:off x="6374119" y="2928159"/>
            <a:ext cx="1114425"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4" name="Line 88">
            <a:extLst>
              <a:ext uri="{FF2B5EF4-FFF2-40B4-BE49-F238E27FC236}">
                <a16:creationId xmlns:a16="http://schemas.microsoft.com/office/drawing/2014/main" id="{EE6A5D44-6552-2043-ACBE-3134891144FA}"/>
              </a:ext>
            </a:extLst>
          </p:cNvPr>
          <p:cNvSpPr>
            <a:spLocks noChangeShapeType="1"/>
          </p:cNvSpPr>
          <p:nvPr/>
        </p:nvSpPr>
        <p:spPr bwMode="auto">
          <a:xfrm flipH="1" flipV="1">
            <a:off x="7888594" y="2909109"/>
            <a:ext cx="1276350" cy="1543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4" name="Line 89">
            <a:extLst>
              <a:ext uri="{FF2B5EF4-FFF2-40B4-BE49-F238E27FC236}">
                <a16:creationId xmlns:a16="http://schemas.microsoft.com/office/drawing/2014/main" id="{CBC592C5-3F61-4843-8C7F-5AE59C480813}"/>
              </a:ext>
            </a:extLst>
          </p:cNvPr>
          <p:cNvSpPr>
            <a:spLocks noChangeShapeType="1"/>
          </p:cNvSpPr>
          <p:nvPr/>
        </p:nvSpPr>
        <p:spPr bwMode="auto">
          <a:xfrm flipH="1" flipV="1">
            <a:off x="6564619" y="4671234"/>
            <a:ext cx="2305050" cy="95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6" name="Text Box 90">
            <a:extLst>
              <a:ext uri="{FF2B5EF4-FFF2-40B4-BE49-F238E27FC236}">
                <a16:creationId xmlns:a16="http://schemas.microsoft.com/office/drawing/2014/main" id="{CFD1C51D-A458-6443-B0F5-946E54EC123E}"/>
              </a:ext>
            </a:extLst>
          </p:cNvPr>
          <p:cNvSpPr txBox="1">
            <a:spLocks noChangeArrowheads="1"/>
          </p:cNvSpPr>
          <p:nvPr/>
        </p:nvSpPr>
        <p:spPr bwMode="auto">
          <a:xfrm>
            <a:off x="7967969" y="282179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59" name="Text Box 91">
            <a:extLst>
              <a:ext uri="{FF2B5EF4-FFF2-40B4-BE49-F238E27FC236}">
                <a16:creationId xmlns:a16="http://schemas.microsoft.com/office/drawing/2014/main" id="{F8EF7741-B8E7-0B4C-A5A4-FDEF5DDBCF42}"/>
              </a:ext>
            </a:extLst>
          </p:cNvPr>
          <p:cNvSpPr txBox="1">
            <a:spLocks noChangeArrowheads="1"/>
          </p:cNvSpPr>
          <p:nvPr/>
        </p:nvSpPr>
        <p:spPr bwMode="auto">
          <a:xfrm>
            <a:off x="9044294" y="41076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223.1.7.1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0" name="Text Box 92">
            <a:extLst>
              <a:ext uri="{FF2B5EF4-FFF2-40B4-BE49-F238E27FC236}">
                <a16:creationId xmlns:a16="http://schemas.microsoft.com/office/drawing/2014/main" id="{F359ED7A-71A8-044C-9CEA-745EBF3D29A7}"/>
              </a:ext>
            </a:extLst>
          </p:cNvPr>
          <p:cNvSpPr txBox="1">
            <a:spLocks noChangeArrowheads="1"/>
          </p:cNvSpPr>
          <p:nvPr/>
        </p:nvSpPr>
        <p:spPr bwMode="auto">
          <a:xfrm>
            <a:off x="7806044"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223.1.8.0</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1" name="Text Box 93">
            <a:extLst>
              <a:ext uri="{FF2B5EF4-FFF2-40B4-BE49-F238E27FC236}">
                <a16:creationId xmlns:a16="http://schemas.microsoft.com/office/drawing/2014/main" id="{DF8BBCE7-EB2F-F445-91D0-25BC1FEF2755}"/>
              </a:ext>
            </a:extLst>
          </p:cNvPr>
          <p:cNvSpPr txBox="1">
            <a:spLocks noChangeArrowheads="1"/>
          </p:cNvSpPr>
          <p:nvPr/>
        </p:nvSpPr>
        <p:spPr bwMode="auto">
          <a:xfrm>
            <a:off x="6558269" y="4364847"/>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223.1.8.1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2" name="Text Box 94">
            <a:extLst>
              <a:ext uri="{FF2B5EF4-FFF2-40B4-BE49-F238E27FC236}">
                <a16:creationId xmlns:a16="http://schemas.microsoft.com/office/drawing/2014/main" id="{BB95AD39-A2CC-3846-8811-C2F30E9624FC}"/>
              </a:ext>
            </a:extLst>
          </p:cNvPr>
          <p:cNvSpPr txBox="1">
            <a:spLocks noChangeArrowheads="1"/>
          </p:cNvSpPr>
          <p:nvPr/>
        </p:nvSpPr>
        <p:spPr bwMode="auto">
          <a:xfrm>
            <a:off x="5481944" y="406957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63" name="Text Box 95">
            <a:extLst>
              <a:ext uri="{FF2B5EF4-FFF2-40B4-BE49-F238E27FC236}">
                <a16:creationId xmlns:a16="http://schemas.microsoft.com/office/drawing/2014/main" id="{B3DB2C6D-56D0-A34E-9FEE-77AC692B732D}"/>
              </a:ext>
            </a:extLst>
          </p:cNvPr>
          <p:cNvSpPr txBox="1">
            <a:spLocks noChangeArrowheads="1"/>
          </p:cNvSpPr>
          <p:nvPr/>
        </p:nvSpPr>
        <p:spPr bwMode="auto">
          <a:xfrm>
            <a:off x="6348719" y="2831322"/>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223.1.9.2</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7" name="Straight Connector 6">
            <a:extLst>
              <a:ext uri="{FF2B5EF4-FFF2-40B4-BE49-F238E27FC236}">
                <a16:creationId xmlns:a16="http://schemas.microsoft.com/office/drawing/2014/main" id="{522A0FD3-CBB5-2343-99A4-E0BB72F75639}"/>
              </a:ext>
            </a:extLst>
          </p:cNvPr>
          <p:cNvCxnSpPr>
            <a:cxnSpLocks/>
          </p:cNvCxnSpPr>
          <p:nvPr/>
        </p:nvCxnSpPr>
        <p:spPr>
          <a:xfrm>
            <a:off x="7907727" y="1333593"/>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DAEE092-30DA-494C-AE90-7728B58690D0}"/>
              </a:ext>
            </a:extLst>
          </p:cNvPr>
          <p:cNvCxnSpPr>
            <a:cxnSpLocks/>
          </p:cNvCxnSpPr>
          <p:nvPr/>
        </p:nvCxnSpPr>
        <p:spPr>
          <a:xfrm>
            <a:off x="7077714" y="1391530"/>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086C16F-8606-3B4A-BB18-E0F253FB3149}"/>
              </a:ext>
            </a:extLst>
          </p:cNvPr>
          <p:cNvCxnSpPr>
            <a:cxnSpLocks/>
          </p:cNvCxnSpPr>
          <p:nvPr/>
        </p:nvCxnSpPr>
        <p:spPr>
          <a:xfrm>
            <a:off x="8747817" y="13499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60106E0D-D297-8345-A153-BA8DF38B54B6}"/>
              </a:ext>
            </a:extLst>
          </p:cNvPr>
          <p:cNvCxnSpPr>
            <a:cxnSpLocks/>
          </p:cNvCxnSpPr>
          <p:nvPr/>
        </p:nvCxnSpPr>
        <p:spPr>
          <a:xfrm>
            <a:off x="9721099" y="5845766"/>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DBA2B390-640A-BF4F-B0C4-F7EEFDFF4607}"/>
              </a:ext>
            </a:extLst>
          </p:cNvPr>
          <p:cNvCxnSpPr>
            <a:cxnSpLocks/>
          </p:cNvCxnSpPr>
          <p:nvPr/>
        </p:nvCxnSpPr>
        <p:spPr>
          <a:xfrm>
            <a:off x="8855191" y="58319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52E8D2E3-F3B0-7C43-AED8-9F54D363C86C}"/>
              </a:ext>
            </a:extLst>
          </p:cNvPr>
          <p:cNvCxnSpPr>
            <a:cxnSpLocks/>
          </p:cNvCxnSpPr>
          <p:nvPr/>
        </p:nvCxnSpPr>
        <p:spPr>
          <a:xfrm>
            <a:off x="6527626" y="57176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91D6F8F-07FB-A848-ACDB-E5F5A82CB4D5}"/>
              </a:ext>
            </a:extLst>
          </p:cNvPr>
          <p:cNvCxnSpPr>
            <a:cxnSpLocks/>
          </p:cNvCxnSpPr>
          <p:nvPr/>
        </p:nvCxnSpPr>
        <p:spPr>
          <a:xfrm>
            <a:off x="5734453" y="5755711"/>
            <a:ext cx="0" cy="222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064022FF-D8F0-934B-89EC-002E67A42DFB}"/>
              </a:ext>
            </a:extLst>
          </p:cNvPr>
          <p:cNvGrpSpPr/>
          <p:nvPr/>
        </p:nvGrpSpPr>
        <p:grpSpPr>
          <a:xfrm>
            <a:off x="5269942" y="831439"/>
            <a:ext cx="4571749" cy="5747039"/>
            <a:chOff x="3921589" y="800442"/>
            <a:chExt cx="4571749" cy="5747039"/>
          </a:xfrm>
        </p:grpSpPr>
        <p:grpSp>
          <p:nvGrpSpPr>
            <p:cNvPr id="193" name="Group 127">
              <a:extLst>
                <a:ext uri="{FF2B5EF4-FFF2-40B4-BE49-F238E27FC236}">
                  <a16:creationId xmlns:a16="http://schemas.microsoft.com/office/drawing/2014/main" id="{3F21DB98-90D0-2949-9B59-D897E6BF5357}"/>
                </a:ext>
              </a:extLst>
            </p:cNvPr>
            <p:cNvGrpSpPr>
              <a:grpSpLocks/>
            </p:cNvGrpSpPr>
            <p:nvPr/>
          </p:nvGrpSpPr>
          <p:grpSpPr bwMode="auto">
            <a:xfrm>
              <a:off x="6912267" y="813299"/>
              <a:ext cx="641350" cy="558800"/>
              <a:chOff x="-44" y="1473"/>
              <a:chExt cx="981" cy="1105"/>
            </a:xfrm>
          </p:grpSpPr>
          <p:pic>
            <p:nvPicPr>
              <p:cNvPr id="194" name="Picture 128" descr="desktop_computer_stylized_medium">
                <a:extLst>
                  <a:ext uri="{FF2B5EF4-FFF2-40B4-BE49-F238E27FC236}">
                    <a16:creationId xmlns:a16="http://schemas.microsoft.com/office/drawing/2014/main" id="{5FC686D7-8C0E-E148-B8A9-29C753654C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5" name="Freeform 129">
                <a:extLst>
                  <a:ext uri="{FF2B5EF4-FFF2-40B4-BE49-F238E27FC236}">
                    <a16:creationId xmlns:a16="http://schemas.microsoft.com/office/drawing/2014/main" id="{8C375592-43C5-A94A-A657-F109708E2BB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6" name="Group 130">
              <a:extLst>
                <a:ext uri="{FF2B5EF4-FFF2-40B4-BE49-F238E27FC236}">
                  <a16:creationId xmlns:a16="http://schemas.microsoft.com/office/drawing/2014/main" id="{8531BDB7-6357-AB47-9D9A-95D2848E84D4}"/>
                </a:ext>
              </a:extLst>
            </p:cNvPr>
            <p:cNvGrpSpPr>
              <a:grpSpLocks/>
            </p:cNvGrpSpPr>
            <p:nvPr/>
          </p:nvGrpSpPr>
          <p:grpSpPr bwMode="auto">
            <a:xfrm>
              <a:off x="5243214" y="845876"/>
              <a:ext cx="641350" cy="558800"/>
              <a:chOff x="-44" y="1473"/>
              <a:chExt cx="981" cy="1105"/>
            </a:xfrm>
          </p:grpSpPr>
          <p:pic>
            <p:nvPicPr>
              <p:cNvPr id="197" name="Picture 131" descr="desktop_computer_stylized_medium">
                <a:extLst>
                  <a:ext uri="{FF2B5EF4-FFF2-40B4-BE49-F238E27FC236}">
                    <a16:creationId xmlns:a16="http://schemas.microsoft.com/office/drawing/2014/main" id="{9B95FBC6-FBA8-4B49-811F-87393B875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8" name="Freeform 132">
                <a:extLst>
                  <a:ext uri="{FF2B5EF4-FFF2-40B4-BE49-F238E27FC236}">
                    <a16:creationId xmlns:a16="http://schemas.microsoft.com/office/drawing/2014/main" id="{76B731D4-AA0B-D349-9CC0-BDB7D625F4C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9" name="Group 133">
              <a:extLst>
                <a:ext uri="{FF2B5EF4-FFF2-40B4-BE49-F238E27FC236}">
                  <a16:creationId xmlns:a16="http://schemas.microsoft.com/office/drawing/2014/main" id="{F1B2FB1F-1C2C-044F-AA04-C080F7D6B0EA}"/>
                </a:ext>
              </a:extLst>
            </p:cNvPr>
            <p:cNvGrpSpPr>
              <a:grpSpLocks/>
            </p:cNvGrpSpPr>
            <p:nvPr/>
          </p:nvGrpSpPr>
          <p:grpSpPr bwMode="auto">
            <a:xfrm>
              <a:off x="6075064" y="800442"/>
              <a:ext cx="641350" cy="558800"/>
              <a:chOff x="-44" y="1473"/>
              <a:chExt cx="981" cy="1105"/>
            </a:xfrm>
          </p:grpSpPr>
          <p:pic>
            <p:nvPicPr>
              <p:cNvPr id="200" name="Picture 134" descr="desktop_computer_stylized_medium">
                <a:extLst>
                  <a:ext uri="{FF2B5EF4-FFF2-40B4-BE49-F238E27FC236}">
                    <a16:creationId xmlns:a16="http://schemas.microsoft.com/office/drawing/2014/main" id="{02F3D829-91D0-0E4F-B7E3-C0BC51D9C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35">
                <a:extLst>
                  <a:ext uri="{FF2B5EF4-FFF2-40B4-BE49-F238E27FC236}">
                    <a16:creationId xmlns:a16="http://schemas.microsoft.com/office/drawing/2014/main" id="{6B0B3BAE-D159-F84A-8165-7BFC85DC5F7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4" name="Group 213">
              <a:extLst>
                <a:ext uri="{FF2B5EF4-FFF2-40B4-BE49-F238E27FC236}">
                  <a16:creationId xmlns:a16="http://schemas.microsoft.com/office/drawing/2014/main" id="{86EF1E37-3B49-0D40-87DC-F9FA89AFA2EF}"/>
                </a:ext>
              </a:extLst>
            </p:cNvPr>
            <p:cNvGrpSpPr/>
            <p:nvPr/>
          </p:nvGrpSpPr>
          <p:grpSpPr>
            <a:xfrm>
              <a:off x="5951096" y="2488367"/>
              <a:ext cx="764498" cy="449705"/>
              <a:chOff x="7493876" y="2774731"/>
              <a:chExt cx="1481958" cy="894622"/>
            </a:xfrm>
          </p:grpSpPr>
          <p:sp>
            <p:nvSpPr>
              <p:cNvPr id="215" name="Freeform 214">
                <a:extLst>
                  <a:ext uri="{FF2B5EF4-FFF2-40B4-BE49-F238E27FC236}">
                    <a16:creationId xmlns:a16="http://schemas.microsoft.com/office/drawing/2014/main" id="{40376F28-4749-CC48-A0CB-8B2AD034925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6" name="Oval 215">
                <a:extLst>
                  <a:ext uri="{FF2B5EF4-FFF2-40B4-BE49-F238E27FC236}">
                    <a16:creationId xmlns:a16="http://schemas.microsoft.com/office/drawing/2014/main" id="{256D0A85-CDF4-AC42-AF4B-37B50E409C6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7" name="Group 216">
                <a:extLst>
                  <a:ext uri="{FF2B5EF4-FFF2-40B4-BE49-F238E27FC236}">
                    <a16:creationId xmlns:a16="http://schemas.microsoft.com/office/drawing/2014/main" id="{683CD1C1-F412-7448-A299-0E99E8221D1A}"/>
                  </a:ext>
                </a:extLst>
              </p:cNvPr>
              <p:cNvGrpSpPr/>
              <p:nvPr/>
            </p:nvGrpSpPr>
            <p:grpSpPr>
              <a:xfrm>
                <a:off x="7713663" y="2848339"/>
                <a:ext cx="1042107" cy="425543"/>
                <a:chOff x="7786941" y="2884917"/>
                <a:chExt cx="897649" cy="353919"/>
              </a:xfrm>
            </p:grpSpPr>
            <p:sp>
              <p:nvSpPr>
                <p:cNvPr id="218" name="Freeform 217">
                  <a:extLst>
                    <a:ext uri="{FF2B5EF4-FFF2-40B4-BE49-F238E27FC236}">
                      <a16:creationId xmlns:a16="http://schemas.microsoft.com/office/drawing/2014/main" id="{80DC24D7-3D47-1D41-B777-C81C9EB9FCE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9" name="Freeform 218">
                  <a:extLst>
                    <a:ext uri="{FF2B5EF4-FFF2-40B4-BE49-F238E27FC236}">
                      <a16:creationId xmlns:a16="http://schemas.microsoft.com/office/drawing/2014/main" id="{B43B84E6-BB86-984B-B3B6-D9EB953A85B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0" name="Freeform 219">
                  <a:extLst>
                    <a:ext uri="{FF2B5EF4-FFF2-40B4-BE49-F238E27FC236}">
                      <a16:creationId xmlns:a16="http://schemas.microsoft.com/office/drawing/2014/main" id="{9C11C97D-F662-DC4F-BD97-5429CFC9C8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1" name="Freeform 220">
                  <a:extLst>
                    <a:ext uri="{FF2B5EF4-FFF2-40B4-BE49-F238E27FC236}">
                      <a16:creationId xmlns:a16="http://schemas.microsoft.com/office/drawing/2014/main" id="{0311A4A8-E188-654A-8B89-EAB3405BA60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2" name="Group 221">
              <a:extLst>
                <a:ext uri="{FF2B5EF4-FFF2-40B4-BE49-F238E27FC236}">
                  <a16:creationId xmlns:a16="http://schemas.microsoft.com/office/drawing/2014/main" id="{81584F37-BE6C-EA4B-971E-1912AA12BB25}"/>
                </a:ext>
              </a:extLst>
            </p:cNvPr>
            <p:cNvGrpSpPr/>
            <p:nvPr/>
          </p:nvGrpSpPr>
          <p:grpSpPr>
            <a:xfrm>
              <a:off x="7452610" y="4364636"/>
              <a:ext cx="764498" cy="449705"/>
              <a:chOff x="7493876" y="2774731"/>
              <a:chExt cx="1481958" cy="894622"/>
            </a:xfrm>
          </p:grpSpPr>
          <p:sp>
            <p:nvSpPr>
              <p:cNvPr id="223" name="Freeform 222">
                <a:extLst>
                  <a:ext uri="{FF2B5EF4-FFF2-40B4-BE49-F238E27FC236}">
                    <a16:creationId xmlns:a16="http://schemas.microsoft.com/office/drawing/2014/main" id="{31012971-DEA3-6845-AC13-A255CEA0240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4" name="Oval 223">
                <a:extLst>
                  <a:ext uri="{FF2B5EF4-FFF2-40B4-BE49-F238E27FC236}">
                    <a16:creationId xmlns:a16="http://schemas.microsoft.com/office/drawing/2014/main" id="{32543A2D-22B6-0649-AEEC-F06F4021DD3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5" name="Group 224">
                <a:extLst>
                  <a:ext uri="{FF2B5EF4-FFF2-40B4-BE49-F238E27FC236}">
                    <a16:creationId xmlns:a16="http://schemas.microsoft.com/office/drawing/2014/main" id="{7BEFF53D-0E6A-8646-ACAC-71283F133B87}"/>
                  </a:ext>
                </a:extLst>
              </p:cNvPr>
              <p:cNvGrpSpPr/>
              <p:nvPr/>
            </p:nvGrpSpPr>
            <p:grpSpPr>
              <a:xfrm>
                <a:off x="7713663" y="2848339"/>
                <a:ext cx="1042107" cy="425543"/>
                <a:chOff x="7786941" y="2884917"/>
                <a:chExt cx="897649" cy="353919"/>
              </a:xfrm>
            </p:grpSpPr>
            <p:sp>
              <p:nvSpPr>
                <p:cNvPr id="226" name="Freeform 225">
                  <a:extLst>
                    <a:ext uri="{FF2B5EF4-FFF2-40B4-BE49-F238E27FC236}">
                      <a16:creationId xmlns:a16="http://schemas.microsoft.com/office/drawing/2014/main" id="{04DABA4E-DEC2-D946-A0D0-F5C45FA6DC9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47344229-14F7-4C43-8414-5F5AF377468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8" name="Freeform 227">
                  <a:extLst>
                    <a:ext uri="{FF2B5EF4-FFF2-40B4-BE49-F238E27FC236}">
                      <a16:creationId xmlns:a16="http://schemas.microsoft.com/office/drawing/2014/main" id="{87FA5A08-7A6B-CF46-930C-602D8BDBC5C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9" name="Freeform 228">
                  <a:extLst>
                    <a:ext uri="{FF2B5EF4-FFF2-40B4-BE49-F238E27FC236}">
                      <a16:creationId xmlns:a16="http://schemas.microsoft.com/office/drawing/2014/main" id="{E499445B-0DB0-3142-B183-CA66C97087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0" name="Group 229">
              <a:extLst>
                <a:ext uri="{FF2B5EF4-FFF2-40B4-BE49-F238E27FC236}">
                  <a16:creationId xmlns:a16="http://schemas.microsoft.com/office/drawing/2014/main" id="{F91C53FA-ABA6-6D43-BB65-60DBBCFEC5C7}"/>
                </a:ext>
              </a:extLst>
            </p:cNvPr>
            <p:cNvGrpSpPr/>
            <p:nvPr/>
          </p:nvGrpSpPr>
          <p:grpSpPr>
            <a:xfrm>
              <a:off x="4517036" y="4382125"/>
              <a:ext cx="764498" cy="449705"/>
              <a:chOff x="7493876" y="2774731"/>
              <a:chExt cx="1481958" cy="894622"/>
            </a:xfrm>
          </p:grpSpPr>
          <p:sp>
            <p:nvSpPr>
              <p:cNvPr id="231" name="Freeform 230">
                <a:extLst>
                  <a:ext uri="{FF2B5EF4-FFF2-40B4-BE49-F238E27FC236}">
                    <a16:creationId xmlns:a16="http://schemas.microsoft.com/office/drawing/2014/main" id="{3294910F-4CB9-CF45-8646-26DE97A22ED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2" name="Oval 231">
                <a:extLst>
                  <a:ext uri="{FF2B5EF4-FFF2-40B4-BE49-F238E27FC236}">
                    <a16:creationId xmlns:a16="http://schemas.microsoft.com/office/drawing/2014/main" id="{1316DC44-6A92-9B4B-9028-475050085E4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3" name="Group 232">
                <a:extLst>
                  <a:ext uri="{FF2B5EF4-FFF2-40B4-BE49-F238E27FC236}">
                    <a16:creationId xmlns:a16="http://schemas.microsoft.com/office/drawing/2014/main" id="{E4E7CEA9-1D4F-E545-90CA-F59A8B96693D}"/>
                  </a:ext>
                </a:extLst>
              </p:cNvPr>
              <p:cNvGrpSpPr/>
              <p:nvPr/>
            </p:nvGrpSpPr>
            <p:grpSpPr>
              <a:xfrm>
                <a:off x="7713663" y="2848339"/>
                <a:ext cx="1042107" cy="425543"/>
                <a:chOff x="7786941" y="2884917"/>
                <a:chExt cx="897649" cy="353919"/>
              </a:xfrm>
            </p:grpSpPr>
            <p:sp>
              <p:nvSpPr>
                <p:cNvPr id="234" name="Freeform 233">
                  <a:extLst>
                    <a:ext uri="{FF2B5EF4-FFF2-40B4-BE49-F238E27FC236}">
                      <a16:creationId xmlns:a16="http://schemas.microsoft.com/office/drawing/2014/main" id="{2B22DAA2-94E0-8D40-9ACC-D24ABE49BB2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5BC674BD-4F28-8848-B1EE-7DEA5110F99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6" name="Freeform 235">
                  <a:extLst>
                    <a:ext uri="{FF2B5EF4-FFF2-40B4-BE49-F238E27FC236}">
                      <a16:creationId xmlns:a16="http://schemas.microsoft.com/office/drawing/2014/main" id="{D4EE57CB-32BD-2B45-8492-05F066B59A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7" name="Freeform 236">
                  <a:extLst>
                    <a:ext uri="{FF2B5EF4-FFF2-40B4-BE49-F238E27FC236}">
                      <a16:creationId xmlns:a16="http://schemas.microsoft.com/office/drawing/2014/main" id="{A0F9C46B-BB97-4648-AFE1-934417BB3F9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2" name="Group 136">
              <a:extLst>
                <a:ext uri="{FF2B5EF4-FFF2-40B4-BE49-F238E27FC236}">
                  <a16:creationId xmlns:a16="http://schemas.microsoft.com/office/drawing/2014/main" id="{A46FE443-1481-3F46-AEC2-DE1A89401879}"/>
                </a:ext>
              </a:extLst>
            </p:cNvPr>
            <p:cNvGrpSpPr>
              <a:grpSpLocks/>
            </p:cNvGrpSpPr>
            <p:nvPr/>
          </p:nvGrpSpPr>
          <p:grpSpPr bwMode="auto">
            <a:xfrm>
              <a:off x="7851988" y="5988681"/>
              <a:ext cx="641350" cy="558800"/>
              <a:chOff x="-44" y="1473"/>
              <a:chExt cx="981" cy="1105"/>
            </a:xfrm>
          </p:grpSpPr>
          <p:pic>
            <p:nvPicPr>
              <p:cNvPr id="203" name="Picture 137" descr="desktop_computer_stylized_medium">
                <a:extLst>
                  <a:ext uri="{FF2B5EF4-FFF2-40B4-BE49-F238E27FC236}">
                    <a16:creationId xmlns:a16="http://schemas.microsoft.com/office/drawing/2014/main" id="{552CE2C0-13B7-9545-9F73-E88A13A25D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 name="Freeform 138">
                <a:extLst>
                  <a:ext uri="{FF2B5EF4-FFF2-40B4-BE49-F238E27FC236}">
                    <a16:creationId xmlns:a16="http://schemas.microsoft.com/office/drawing/2014/main" id="{EBDCE7D2-BE4A-B14C-92D1-68B5D3FE3971}"/>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5" name="Group 139">
              <a:extLst>
                <a:ext uri="{FF2B5EF4-FFF2-40B4-BE49-F238E27FC236}">
                  <a16:creationId xmlns:a16="http://schemas.microsoft.com/office/drawing/2014/main" id="{AAAA10F5-D477-E34B-B7B6-A846542864AE}"/>
                </a:ext>
              </a:extLst>
            </p:cNvPr>
            <p:cNvGrpSpPr>
              <a:grpSpLocks/>
            </p:cNvGrpSpPr>
            <p:nvPr/>
          </p:nvGrpSpPr>
          <p:grpSpPr bwMode="auto">
            <a:xfrm>
              <a:off x="6916190" y="5955947"/>
              <a:ext cx="641350" cy="558800"/>
              <a:chOff x="-44" y="1473"/>
              <a:chExt cx="981" cy="1105"/>
            </a:xfrm>
          </p:grpSpPr>
          <p:pic>
            <p:nvPicPr>
              <p:cNvPr id="206" name="Picture 140" descr="desktop_computer_stylized_medium">
                <a:extLst>
                  <a:ext uri="{FF2B5EF4-FFF2-40B4-BE49-F238E27FC236}">
                    <a16:creationId xmlns:a16="http://schemas.microsoft.com/office/drawing/2014/main" id="{ADD02C07-8622-9147-8C7E-716D0CC05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 name="Freeform 141">
                <a:extLst>
                  <a:ext uri="{FF2B5EF4-FFF2-40B4-BE49-F238E27FC236}">
                    <a16:creationId xmlns:a16="http://schemas.microsoft.com/office/drawing/2014/main" id="{0A2F9078-621E-234E-A8BD-CBD1C8FFD972}"/>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8" name="Group 142">
              <a:extLst>
                <a:ext uri="{FF2B5EF4-FFF2-40B4-BE49-F238E27FC236}">
                  <a16:creationId xmlns:a16="http://schemas.microsoft.com/office/drawing/2014/main" id="{0790C796-AECD-6C43-9AC1-A6A320775222}"/>
                </a:ext>
              </a:extLst>
            </p:cNvPr>
            <p:cNvGrpSpPr>
              <a:grpSpLocks/>
            </p:cNvGrpSpPr>
            <p:nvPr/>
          </p:nvGrpSpPr>
          <p:grpSpPr bwMode="auto">
            <a:xfrm>
              <a:off x="3921589" y="5865644"/>
              <a:ext cx="641350" cy="558800"/>
              <a:chOff x="-44" y="1473"/>
              <a:chExt cx="981" cy="1105"/>
            </a:xfrm>
          </p:grpSpPr>
          <p:pic>
            <p:nvPicPr>
              <p:cNvPr id="209" name="Picture 143" descr="desktop_computer_stylized_medium">
                <a:extLst>
                  <a:ext uri="{FF2B5EF4-FFF2-40B4-BE49-F238E27FC236}">
                    <a16:creationId xmlns:a16="http://schemas.microsoft.com/office/drawing/2014/main" id="{EC7F2E78-D630-0742-B3E6-A2B2A451C7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0" name="Freeform 144">
                <a:extLst>
                  <a:ext uri="{FF2B5EF4-FFF2-40B4-BE49-F238E27FC236}">
                    <a16:creationId xmlns:a16="http://schemas.microsoft.com/office/drawing/2014/main" id="{137BFC0D-B6D7-614D-8B13-BEC91ACB8C4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 name="Group 145">
              <a:extLst>
                <a:ext uri="{FF2B5EF4-FFF2-40B4-BE49-F238E27FC236}">
                  <a16:creationId xmlns:a16="http://schemas.microsoft.com/office/drawing/2014/main" id="{B7E1F2F7-7CD4-4E49-A5F4-F3F7ABB05BBC}"/>
                </a:ext>
              </a:extLst>
            </p:cNvPr>
            <p:cNvGrpSpPr>
              <a:grpSpLocks/>
            </p:cNvGrpSpPr>
            <p:nvPr/>
          </p:nvGrpSpPr>
          <p:grpSpPr bwMode="auto">
            <a:xfrm>
              <a:off x="4833534" y="5813400"/>
              <a:ext cx="641350" cy="558800"/>
              <a:chOff x="-44" y="1473"/>
              <a:chExt cx="981" cy="1105"/>
            </a:xfrm>
          </p:grpSpPr>
          <p:pic>
            <p:nvPicPr>
              <p:cNvPr id="212" name="Picture 146" descr="desktop_computer_stylized_medium">
                <a:extLst>
                  <a:ext uri="{FF2B5EF4-FFF2-40B4-BE49-F238E27FC236}">
                    <a16:creationId xmlns:a16="http://schemas.microsoft.com/office/drawing/2014/main" id="{33328068-9D28-A94E-854E-AA55BDA92A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3" name="Freeform 147">
                <a:extLst>
                  <a:ext uri="{FF2B5EF4-FFF2-40B4-BE49-F238E27FC236}">
                    <a16:creationId xmlns:a16="http://schemas.microsoft.com/office/drawing/2014/main" id="{E60C7BD3-8A82-504B-B81D-2FDDD4220B28}"/>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44" name="Text Box 41">
            <a:extLst>
              <a:ext uri="{FF2B5EF4-FFF2-40B4-BE49-F238E27FC236}">
                <a16:creationId xmlns:a16="http://schemas.microsoft.com/office/drawing/2014/main" id="{5DBB1AC4-8014-5E49-A935-8490AAA2EF64}"/>
              </a:ext>
            </a:extLst>
          </p:cNvPr>
          <p:cNvSpPr txBox="1">
            <a:spLocks noChangeArrowheads="1"/>
          </p:cNvSpPr>
          <p:nvPr/>
        </p:nvSpPr>
        <p:spPr bwMode="auto">
          <a:xfrm>
            <a:off x="4790324" y="5542214"/>
            <a:ext cx="9637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223.1.2.1</a:t>
            </a:r>
            <a:endParaRPr kumimoji="0" lang="en-US" altLang="en-US" sz="1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6" name="Group 15">
            <a:extLst>
              <a:ext uri="{FF2B5EF4-FFF2-40B4-BE49-F238E27FC236}">
                <a16:creationId xmlns:a16="http://schemas.microsoft.com/office/drawing/2014/main" id="{658D420B-2797-1F49-A046-DBAA7356C19E}"/>
              </a:ext>
            </a:extLst>
          </p:cNvPr>
          <p:cNvGrpSpPr/>
          <p:nvPr/>
        </p:nvGrpSpPr>
        <p:grpSpPr>
          <a:xfrm>
            <a:off x="2970204" y="933306"/>
            <a:ext cx="9056493" cy="4702911"/>
            <a:chOff x="2970204" y="933306"/>
            <a:chExt cx="9056493" cy="4702911"/>
          </a:xfrm>
        </p:grpSpPr>
        <p:grpSp>
          <p:nvGrpSpPr>
            <p:cNvPr id="90" name="Group 89">
              <a:extLst>
                <a:ext uri="{FF2B5EF4-FFF2-40B4-BE49-F238E27FC236}">
                  <a16:creationId xmlns:a16="http://schemas.microsoft.com/office/drawing/2014/main" id="{480E4E41-341B-D44C-A65D-69A7E0B7DF8F}"/>
                </a:ext>
              </a:extLst>
            </p:cNvPr>
            <p:cNvGrpSpPr/>
            <p:nvPr/>
          </p:nvGrpSpPr>
          <p:grpSpPr>
            <a:xfrm>
              <a:off x="8152109" y="933306"/>
              <a:ext cx="3244327" cy="864497"/>
              <a:chOff x="6090834" y="607842"/>
              <a:chExt cx="3244327" cy="864497"/>
            </a:xfrm>
          </p:grpSpPr>
          <p:sp>
            <p:nvSpPr>
              <p:cNvPr id="91" name="Text Box 191">
                <a:extLst>
                  <a:ext uri="{FF2B5EF4-FFF2-40B4-BE49-F238E27FC236}">
                    <a16:creationId xmlns:a16="http://schemas.microsoft.com/office/drawing/2014/main" id="{D376C8BF-4E91-414E-99B4-9EDBBFFB07B7}"/>
                  </a:ext>
                </a:extLst>
              </p:cNvPr>
              <p:cNvSpPr txBox="1">
                <a:spLocks noChangeArrowheads="1"/>
              </p:cNvSpPr>
              <p:nvPr/>
            </p:nvSpPr>
            <p:spPr bwMode="auto">
              <a:xfrm>
                <a:off x="7255489" y="60784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223.1.1/24</a:t>
                </a:r>
              </a:p>
            </p:txBody>
          </p:sp>
          <p:cxnSp>
            <p:nvCxnSpPr>
              <p:cNvPr id="92" name="Straight Connector 91">
                <a:extLst>
                  <a:ext uri="{FF2B5EF4-FFF2-40B4-BE49-F238E27FC236}">
                    <a16:creationId xmlns:a16="http://schemas.microsoft.com/office/drawing/2014/main" id="{A7F1EA1B-3CBF-2647-8FEC-4A2697C6D18C}"/>
                  </a:ext>
                </a:extLst>
              </p:cNvPr>
              <p:cNvCxnSpPr>
                <a:cxnSpLocks/>
              </p:cNvCxnSpPr>
              <p:nvPr/>
            </p:nvCxnSpPr>
            <p:spPr>
              <a:xfrm flipH="1">
                <a:off x="6090834" y="866887"/>
                <a:ext cx="1222333" cy="60545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9318547F-F742-104D-9A1E-83C75E127CFF}"/>
                </a:ext>
              </a:extLst>
            </p:cNvPr>
            <p:cNvGrpSpPr/>
            <p:nvPr/>
          </p:nvGrpSpPr>
          <p:grpSpPr>
            <a:xfrm>
              <a:off x="8567981" y="2945502"/>
              <a:ext cx="2717381" cy="632023"/>
              <a:chOff x="6090835" y="840316"/>
              <a:chExt cx="2717381" cy="632023"/>
            </a:xfrm>
          </p:grpSpPr>
          <p:sp>
            <p:nvSpPr>
              <p:cNvPr id="96" name="Text Box 191">
                <a:extLst>
                  <a:ext uri="{FF2B5EF4-FFF2-40B4-BE49-F238E27FC236}">
                    <a16:creationId xmlns:a16="http://schemas.microsoft.com/office/drawing/2014/main" id="{BE0B33C0-E823-DF4A-9CD8-63EAD005BCBB}"/>
                  </a:ext>
                </a:extLst>
              </p:cNvPr>
              <p:cNvSpPr txBox="1">
                <a:spLocks noChangeArrowheads="1"/>
              </p:cNvSpPr>
              <p:nvPr/>
            </p:nvSpPr>
            <p:spPr bwMode="auto">
              <a:xfrm>
                <a:off x="6728544" y="840316"/>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223.1.7/24</a:t>
                </a:r>
              </a:p>
            </p:txBody>
          </p:sp>
          <p:cxnSp>
            <p:nvCxnSpPr>
              <p:cNvPr id="104" name="Straight Connector 103">
                <a:extLst>
                  <a:ext uri="{FF2B5EF4-FFF2-40B4-BE49-F238E27FC236}">
                    <a16:creationId xmlns:a16="http://schemas.microsoft.com/office/drawing/2014/main" id="{02A0B626-F390-4D4A-AF51-431DE14568C2}"/>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18F4AFDD-E3C5-ED41-B6AB-FAA4C0538DA6}"/>
                </a:ext>
              </a:extLst>
            </p:cNvPr>
            <p:cNvGrpSpPr/>
            <p:nvPr/>
          </p:nvGrpSpPr>
          <p:grpSpPr>
            <a:xfrm>
              <a:off x="9262822" y="5019691"/>
              <a:ext cx="2763875" cy="616526"/>
              <a:chOff x="6090835" y="855813"/>
              <a:chExt cx="2763875" cy="616526"/>
            </a:xfrm>
          </p:grpSpPr>
          <p:sp>
            <p:nvSpPr>
              <p:cNvPr id="106" name="Text Box 191">
                <a:extLst>
                  <a:ext uri="{FF2B5EF4-FFF2-40B4-BE49-F238E27FC236}">
                    <a16:creationId xmlns:a16="http://schemas.microsoft.com/office/drawing/2014/main" id="{01FD5240-2EA2-0547-9E5A-DDECB3B6EBFE}"/>
                  </a:ext>
                </a:extLst>
              </p:cNvPr>
              <p:cNvSpPr txBox="1">
                <a:spLocks noChangeArrowheads="1"/>
              </p:cNvSpPr>
              <p:nvPr/>
            </p:nvSpPr>
            <p:spPr bwMode="auto">
              <a:xfrm>
                <a:off x="6775038" y="855813"/>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223.1.3/24</a:t>
                </a:r>
              </a:p>
            </p:txBody>
          </p:sp>
          <p:cxnSp>
            <p:nvCxnSpPr>
              <p:cNvPr id="107" name="Straight Connector 106">
                <a:extLst>
                  <a:ext uri="{FF2B5EF4-FFF2-40B4-BE49-F238E27FC236}">
                    <a16:creationId xmlns:a16="http://schemas.microsoft.com/office/drawing/2014/main" id="{E21AC0BF-50DA-6045-8CEE-DC950BF4CDD8}"/>
                  </a:ext>
                </a:extLst>
              </p:cNvPr>
              <p:cNvCxnSpPr>
                <a:cxnSpLocks/>
              </p:cNvCxnSpPr>
              <p:nvPr/>
            </p:nvCxnSpPr>
            <p:spPr>
              <a:xfrm flipH="1">
                <a:off x="6090835" y="1102963"/>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2C88727E-DE4C-2149-A9CB-D0081F154D0D}"/>
                </a:ext>
              </a:extLst>
            </p:cNvPr>
            <p:cNvGrpSpPr/>
            <p:nvPr/>
          </p:nvGrpSpPr>
          <p:grpSpPr>
            <a:xfrm>
              <a:off x="2970204" y="4924121"/>
              <a:ext cx="2681511" cy="616523"/>
              <a:chOff x="2350272" y="4955118"/>
              <a:chExt cx="2681511" cy="616523"/>
            </a:xfrm>
          </p:grpSpPr>
          <p:sp>
            <p:nvSpPr>
              <p:cNvPr id="109" name="Text Box 191">
                <a:extLst>
                  <a:ext uri="{FF2B5EF4-FFF2-40B4-BE49-F238E27FC236}">
                    <a16:creationId xmlns:a16="http://schemas.microsoft.com/office/drawing/2014/main" id="{A4D454C9-2377-2144-9568-DFFF47AB5F0B}"/>
                  </a:ext>
                </a:extLst>
              </p:cNvPr>
              <p:cNvSpPr txBox="1">
                <a:spLocks noChangeArrowheads="1"/>
              </p:cNvSpPr>
              <p:nvPr/>
            </p:nvSpPr>
            <p:spPr bwMode="auto">
              <a:xfrm>
                <a:off x="2350272" y="4955118"/>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223.1.2/24</a:t>
                </a:r>
              </a:p>
            </p:txBody>
          </p:sp>
          <p:cxnSp>
            <p:nvCxnSpPr>
              <p:cNvPr id="110" name="Straight Connector 109">
                <a:extLst>
                  <a:ext uri="{FF2B5EF4-FFF2-40B4-BE49-F238E27FC236}">
                    <a16:creationId xmlns:a16="http://schemas.microsoft.com/office/drawing/2014/main" id="{F83AE024-1D73-064A-BCF8-30317353EDD5}"/>
                  </a:ext>
                </a:extLst>
              </p:cNvPr>
              <p:cNvCxnSpPr>
                <a:cxnSpLocks/>
              </p:cNvCxnSpPr>
              <p:nvPr/>
            </p:nvCxnSpPr>
            <p:spPr>
              <a:xfrm>
                <a:off x="4331778" y="5202265"/>
                <a:ext cx="700005" cy="36937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48E4C11D-BAC1-9542-9E0F-838420ECC0F9}"/>
                </a:ext>
              </a:extLst>
            </p:cNvPr>
            <p:cNvGrpSpPr/>
            <p:nvPr/>
          </p:nvGrpSpPr>
          <p:grpSpPr>
            <a:xfrm>
              <a:off x="4362467" y="3185728"/>
              <a:ext cx="2495532" cy="492537"/>
              <a:chOff x="2536251" y="5079104"/>
              <a:chExt cx="2495532" cy="492537"/>
            </a:xfrm>
          </p:grpSpPr>
          <p:sp>
            <p:nvSpPr>
              <p:cNvPr id="112" name="Text Box 191">
                <a:extLst>
                  <a:ext uri="{FF2B5EF4-FFF2-40B4-BE49-F238E27FC236}">
                    <a16:creationId xmlns:a16="http://schemas.microsoft.com/office/drawing/2014/main" id="{C1545E2A-91DA-6941-824C-18B5505C170C}"/>
                  </a:ext>
                </a:extLst>
              </p:cNvPr>
              <p:cNvSpPr txBox="1">
                <a:spLocks noChangeArrowheads="1"/>
              </p:cNvSpPr>
              <p:nvPr/>
            </p:nvSpPr>
            <p:spPr bwMode="auto">
              <a:xfrm>
                <a:off x="2536251" y="5079104"/>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223.1.9/24</a:t>
                </a:r>
              </a:p>
            </p:txBody>
          </p:sp>
          <p:cxnSp>
            <p:nvCxnSpPr>
              <p:cNvPr id="113" name="Straight Connector 112">
                <a:extLst>
                  <a:ext uri="{FF2B5EF4-FFF2-40B4-BE49-F238E27FC236}">
                    <a16:creationId xmlns:a16="http://schemas.microsoft.com/office/drawing/2014/main" id="{BDF0C53D-5034-4441-862A-8627EC8860A8}"/>
                  </a:ext>
                </a:extLst>
              </p:cNvPr>
              <p:cNvCxnSpPr>
                <a:cxnSpLocks/>
              </p:cNvCxnSpPr>
              <p:nvPr/>
            </p:nvCxnSpPr>
            <p:spPr>
              <a:xfrm>
                <a:off x="4559085" y="5349499"/>
                <a:ext cx="472698" cy="222142"/>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2CB2CAF3-1397-8349-831B-5AFEFB9A7D54}"/>
                </a:ext>
              </a:extLst>
            </p:cNvPr>
            <p:cNvGrpSpPr/>
            <p:nvPr/>
          </p:nvGrpSpPr>
          <p:grpSpPr>
            <a:xfrm>
              <a:off x="6605504" y="4602997"/>
              <a:ext cx="2079672" cy="648084"/>
              <a:chOff x="1320582" y="5594888"/>
              <a:chExt cx="2079672" cy="648084"/>
            </a:xfrm>
          </p:grpSpPr>
          <p:sp>
            <p:nvSpPr>
              <p:cNvPr id="115" name="Text Box 191">
                <a:extLst>
                  <a:ext uri="{FF2B5EF4-FFF2-40B4-BE49-F238E27FC236}">
                    <a16:creationId xmlns:a16="http://schemas.microsoft.com/office/drawing/2014/main" id="{2DC2D22A-1CD2-634F-8976-C28F4B96CDB7}"/>
                  </a:ext>
                </a:extLst>
              </p:cNvPr>
              <p:cNvSpPr txBox="1">
                <a:spLocks noChangeArrowheads="1"/>
              </p:cNvSpPr>
              <p:nvPr/>
            </p:nvSpPr>
            <p:spPr bwMode="auto">
              <a:xfrm>
                <a:off x="1320582" y="5842862"/>
                <a:ext cx="20796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subnet 223.1.8/24</a:t>
                </a:r>
              </a:p>
            </p:txBody>
          </p:sp>
          <p:cxnSp>
            <p:nvCxnSpPr>
              <p:cNvPr id="14" name="Straight Connector 13">
                <a:extLst>
                  <a:ext uri="{FF2B5EF4-FFF2-40B4-BE49-F238E27FC236}">
                    <a16:creationId xmlns:a16="http://schemas.microsoft.com/office/drawing/2014/main" id="{33911C1C-F5CA-8741-A35F-BE8EE6DB2AE9}"/>
                  </a:ext>
                </a:extLst>
              </p:cNvPr>
              <p:cNvCxnSpPr/>
              <p:nvPr/>
            </p:nvCxnSpPr>
            <p:spPr>
              <a:xfrm flipV="1">
                <a:off x="2355742" y="5594888"/>
                <a:ext cx="0" cy="340963"/>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sp>
        <p:nvSpPr>
          <p:cNvPr id="108" name="Slide Number Placeholder 3">
            <a:extLst>
              <a:ext uri="{FF2B5EF4-FFF2-40B4-BE49-F238E27FC236}">
                <a16:creationId xmlns:a16="http://schemas.microsoft.com/office/drawing/2014/main" id="{4B49317B-9855-3844-A22F-AD77FDB60BD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51</a:t>
            </a:fld>
            <a:endParaRPr lang="en-US" dirty="0"/>
          </a:p>
        </p:txBody>
      </p:sp>
      <p:sp>
        <p:nvSpPr>
          <p:cNvPr id="4" name="TextBox 3">
            <a:extLst>
              <a:ext uri="{FF2B5EF4-FFF2-40B4-BE49-F238E27FC236}">
                <a16:creationId xmlns:a16="http://schemas.microsoft.com/office/drawing/2014/main" id="{C77B3BBC-656B-06D0-EF90-FC1211D58642}"/>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943649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IP addressing: CIDR</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6"/>
            <a:ext cx="11096157" cy="20780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CIDR: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C</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lassless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I</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nter</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omain </a:t>
            </a:r>
            <a:r>
              <a:rPr kumimoji="0" lang="en-US" sz="36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outing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(pronounced “cider”)</a:t>
            </a: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subnet portion of address of arbitrary length</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address format: </a:t>
            </a:r>
            <a:r>
              <a:rPr kumimoji="0" lang="en-US" sz="3200" b="0" i="0" u="none" strike="noStrike" kern="1200" cap="none" spc="0" normalizeH="0" baseline="0" noProof="0" dirty="0">
                <a:ln>
                  <a:noFill/>
                </a:ln>
                <a:solidFill>
                  <a:srgbClr val="CC0000"/>
                </a:solidFill>
                <a:effectLst/>
                <a:uLnTx/>
                <a:uFillTx/>
                <a:latin typeface="Calibri" panose="020F0502020204030204"/>
                <a:ea typeface="+mn-ea"/>
                <a:cs typeface="+mn-cs"/>
              </a:rPr>
              <a:t>a.b.c.d/x</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where x is # bits in subnet portion of address</a:t>
            </a:r>
          </a:p>
          <a:p>
            <a:pPr marL="582613" marR="0" lvl="1" indent="-23336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grpSp>
        <p:nvGrpSpPr>
          <p:cNvPr id="2" name="Group 1">
            <a:extLst>
              <a:ext uri="{FF2B5EF4-FFF2-40B4-BE49-F238E27FC236}">
                <a16:creationId xmlns:a16="http://schemas.microsoft.com/office/drawing/2014/main" id="{24BFDBCB-D833-424E-B896-ECF456E857A6}"/>
              </a:ext>
            </a:extLst>
          </p:cNvPr>
          <p:cNvGrpSpPr/>
          <p:nvPr/>
        </p:nvGrpSpPr>
        <p:grpSpPr>
          <a:xfrm>
            <a:off x="3242716" y="3863272"/>
            <a:ext cx="6124575" cy="1624012"/>
            <a:chOff x="3242716" y="3863272"/>
            <a:chExt cx="6124575" cy="1624012"/>
          </a:xfrm>
        </p:grpSpPr>
        <p:sp>
          <p:nvSpPr>
            <p:cNvPr id="71" name="Text Box 5">
              <a:extLst>
                <a:ext uri="{FF2B5EF4-FFF2-40B4-BE49-F238E27FC236}">
                  <a16:creationId xmlns:a16="http://schemas.microsoft.com/office/drawing/2014/main" id="{DF99B885-3705-9D49-B24E-90392B9185F9}"/>
                </a:ext>
              </a:extLst>
            </p:cNvPr>
            <p:cNvSpPr txBox="1">
              <a:spLocks noChangeArrowheads="1"/>
            </p:cNvSpPr>
            <p:nvPr/>
          </p:nvSpPr>
          <p:spPr bwMode="auto">
            <a:xfrm>
              <a:off x="3242716" y="4444297"/>
              <a:ext cx="6124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11001000  00010111  0001000</a:t>
              </a: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0  00000000</a:t>
              </a: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4" name="Text Box 6">
              <a:extLst>
                <a:ext uri="{FF2B5EF4-FFF2-40B4-BE49-F238E27FC236}">
                  <a16:creationId xmlns:a16="http://schemas.microsoft.com/office/drawing/2014/main" id="{53AC14AD-B9EE-554E-9932-48BD3C8AF40F}"/>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5" name="Text Box 7">
              <a:extLst>
                <a:ext uri="{FF2B5EF4-FFF2-40B4-BE49-F238E27FC236}">
                  <a16:creationId xmlns:a16="http://schemas.microsoft.com/office/drawing/2014/main" id="{A9661791-FEB7-4F4F-86F8-6CFB4289ACA7}"/>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89" name="Line 8">
              <a:extLst>
                <a:ext uri="{FF2B5EF4-FFF2-40B4-BE49-F238E27FC236}">
                  <a16:creationId xmlns:a16="http://schemas.microsoft.com/office/drawing/2014/main" id="{3951CC4F-1C7E-7149-9A31-48715C63D9A3}"/>
                </a:ext>
              </a:extLst>
            </p:cNvPr>
            <p:cNvSpPr>
              <a:spLocks noChangeShapeType="1"/>
            </p:cNvSpPr>
            <p:nvPr/>
          </p:nvSpPr>
          <p:spPr bwMode="auto">
            <a:xfrm>
              <a:off x="5911304" y="4209347"/>
              <a:ext cx="1620837"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11">
              <a:extLst>
                <a:ext uri="{FF2B5EF4-FFF2-40B4-BE49-F238E27FC236}">
                  <a16:creationId xmlns:a16="http://schemas.microsoft.com/office/drawing/2014/main" id="{CD44A653-71EC-9D4E-A7F3-98231B2666D0}"/>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2">
              <a:extLst>
                <a:ext uri="{FF2B5EF4-FFF2-40B4-BE49-F238E27FC236}">
                  <a16:creationId xmlns:a16="http://schemas.microsoft.com/office/drawing/2014/main" id="{D9A9A07F-569F-3443-AEE2-00A164A4D8F4}"/>
                </a:ext>
              </a:extLst>
            </p:cNvPr>
            <p:cNvSpPr txBox="1">
              <a:spLocks noChangeArrowheads="1"/>
            </p:cNvSpPr>
            <p:nvPr/>
          </p:nvSpPr>
          <p:spPr bwMode="auto">
            <a:xfrm>
              <a:off x="5179466" y="5030084"/>
              <a:ext cx="2219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200.23.16.0/23</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97" name="Line 14">
              <a:extLst>
                <a:ext uri="{FF2B5EF4-FFF2-40B4-BE49-F238E27FC236}">
                  <a16:creationId xmlns:a16="http://schemas.microsoft.com/office/drawing/2014/main" id="{2DDD0515-22AD-7341-9655-745249D5C35B}"/>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15">
              <a:extLst>
                <a:ext uri="{FF2B5EF4-FFF2-40B4-BE49-F238E27FC236}">
                  <a16:creationId xmlns:a16="http://schemas.microsoft.com/office/drawing/2014/main" id="{EE979EFA-8152-E542-864B-818BC9C3940D}"/>
                </a:ext>
              </a:extLst>
            </p:cNvPr>
            <p:cNvSpPr>
              <a:spLocks noChangeShapeType="1"/>
            </p:cNvSpPr>
            <p:nvPr/>
          </p:nvSpPr>
          <p:spPr bwMode="auto">
            <a:xfrm flipH="1">
              <a:off x="7571829" y="42109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Slide Number Placeholder 3">
            <a:extLst>
              <a:ext uri="{FF2B5EF4-FFF2-40B4-BE49-F238E27FC236}">
                <a16:creationId xmlns:a16="http://schemas.microsoft.com/office/drawing/2014/main" id="{BC68F452-8EED-AA47-AB8D-3B3E453FED1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52</a:t>
            </a:fld>
            <a:endParaRPr lang="en-US" dirty="0"/>
          </a:p>
        </p:txBody>
      </p:sp>
      <p:sp>
        <p:nvSpPr>
          <p:cNvPr id="4" name="TextBox 3">
            <a:extLst>
              <a:ext uri="{FF2B5EF4-FFF2-40B4-BE49-F238E27FC236}">
                <a16:creationId xmlns:a16="http://schemas.microsoft.com/office/drawing/2014/main" id="{17B4EBB3-F42E-F8B4-8824-42C004C4401E}"/>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57376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C85FF-60FD-6EB4-9FBA-0EC8C7782983}"/>
              </a:ext>
            </a:extLst>
          </p:cNvPr>
          <p:cNvSpPr>
            <a:spLocks noGrp="1"/>
          </p:cNvSpPr>
          <p:nvPr>
            <p:ph idx="1"/>
          </p:nvPr>
        </p:nvSpPr>
        <p:spPr>
          <a:xfrm>
            <a:off x="838200" y="1724027"/>
            <a:ext cx="10515600" cy="4682152"/>
          </a:xfrm>
        </p:spPr>
        <p:txBody>
          <a:bodyPr>
            <a:normAutofit/>
          </a:bodyPr>
          <a:lstStyle/>
          <a:p>
            <a:r>
              <a:rPr lang="en-GB" dirty="0"/>
              <a:t>4.3-04. What is a subnet? What is meant by an IP subnet? (Check zero, one or more of the following characteristics of an IP subnet).</a:t>
            </a:r>
          </a:p>
          <a:p>
            <a:pPr lvl="1"/>
            <a:r>
              <a:rPr lang="en-GB" dirty="0"/>
              <a:t>A </a:t>
            </a:r>
            <a:r>
              <a:rPr lang="en-GB" dirty="0" err="1"/>
              <a:t>A</a:t>
            </a:r>
            <a:r>
              <a:rPr lang="en-GB" dirty="0"/>
              <a:t> set of device interfaces that can physically reach each other without passing through an intervening router.</a:t>
            </a:r>
          </a:p>
          <a:p>
            <a:pPr lvl="2"/>
            <a:r>
              <a:rPr lang="en-GB" dirty="0"/>
              <a:t>Correct </a:t>
            </a:r>
          </a:p>
          <a:p>
            <a:pPr lvl="1"/>
            <a:r>
              <a:rPr lang="en-GB" dirty="0"/>
              <a:t>B A set of devices that always have a common first 16 bits in their IP address.</a:t>
            </a:r>
          </a:p>
          <a:p>
            <a:pPr lvl="2"/>
            <a:r>
              <a:rPr lang="en-GB" dirty="0"/>
              <a:t>Incorrect as the subnet mask may not be 16  bits</a:t>
            </a:r>
          </a:p>
          <a:p>
            <a:pPr lvl="1"/>
            <a:r>
              <a:rPr lang="en-GB" dirty="0"/>
              <a:t>C A set of devices that have a common set of leading high order bits in their IP address.</a:t>
            </a:r>
          </a:p>
          <a:p>
            <a:pPr lvl="2"/>
            <a:r>
              <a:rPr lang="en-GB" dirty="0"/>
              <a:t>Correct</a:t>
            </a:r>
          </a:p>
          <a:p>
            <a:pPr lvl="1"/>
            <a:r>
              <a:rPr lang="en-GB" dirty="0"/>
              <a:t>D A set of devices all manufactured by the same equipment maker/vendor.</a:t>
            </a:r>
          </a:p>
          <a:p>
            <a:pPr lvl="2"/>
            <a:r>
              <a:rPr lang="en-GB" dirty="0"/>
              <a:t>Incorrect</a:t>
            </a:r>
            <a:endParaRPr lang="en-SE" dirty="0"/>
          </a:p>
        </p:txBody>
      </p:sp>
      <p:sp>
        <p:nvSpPr>
          <p:cNvPr id="3" name="Title 2">
            <a:extLst>
              <a:ext uri="{FF2B5EF4-FFF2-40B4-BE49-F238E27FC236}">
                <a16:creationId xmlns:a16="http://schemas.microsoft.com/office/drawing/2014/main" id="{5364797D-3DC2-B494-3C30-877981C15206}"/>
              </a:ext>
            </a:extLst>
          </p:cNvPr>
          <p:cNvSpPr>
            <a:spLocks noGrp="1"/>
          </p:cNvSpPr>
          <p:nvPr>
            <p:ph type="title"/>
          </p:nvPr>
        </p:nvSpPr>
        <p:spPr/>
        <p:txBody>
          <a:bodyPr/>
          <a:lstStyle/>
          <a:p>
            <a:r>
              <a:rPr lang="en-GB" dirty="0"/>
              <a:t>Question </a:t>
            </a:r>
            <a:r>
              <a:rPr lang="en-SE" dirty="0"/>
              <a:t>4.3-04</a:t>
            </a:r>
          </a:p>
        </p:txBody>
      </p:sp>
      <p:sp>
        <p:nvSpPr>
          <p:cNvPr id="4" name="Slide Number Placeholder 3">
            <a:extLst>
              <a:ext uri="{FF2B5EF4-FFF2-40B4-BE49-F238E27FC236}">
                <a16:creationId xmlns:a16="http://schemas.microsoft.com/office/drawing/2014/main" id="{26515DC3-6469-EDCE-C73B-72452C331E97}"/>
              </a:ext>
            </a:extLst>
          </p:cNvPr>
          <p:cNvSpPr>
            <a:spLocks noGrp="1"/>
          </p:cNvSpPr>
          <p:nvPr>
            <p:ph type="sldNum" sz="quarter" idx="4"/>
          </p:nvPr>
        </p:nvSpPr>
        <p:spPr/>
        <p:txBody>
          <a:bodyPr/>
          <a:lstStyle/>
          <a:p>
            <a:r>
              <a:rPr lang="en-US"/>
              <a:t>Introduction: 1-</a:t>
            </a:r>
            <a:fld id="{C4204591-24BD-A542-B9D5-F8D8A88D2FEE}" type="slidenum">
              <a:rPr lang="en-US" smtClean="0"/>
              <a:pPr/>
              <a:t>53</a:t>
            </a:fld>
            <a:endParaRPr lang="en-US" dirty="0"/>
          </a:p>
        </p:txBody>
      </p:sp>
    </p:spTree>
    <p:extLst>
      <p:ext uri="{BB962C8B-B14F-4D97-AF65-F5344CB8AC3E}">
        <p14:creationId xmlns:p14="http://schemas.microsoft.com/office/powerpoint/2010/main" val="883800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rmAutofit fontScale="85000" lnSpcReduction="20000"/>
          </a:bodyPr>
          <a:lstStyle/>
          <a:p>
            <a:r>
              <a:rPr lang="en-GB" sz="2200" dirty="0"/>
              <a:t>4.3-05. Subnetting(a). Consider the three subnets in the diagram below. </a:t>
            </a:r>
          </a:p>
          <a:p>
            <a:r>
              <a:rPr lang="en-GB" sz="2200" dirty="0"/>
              <a:t>1. What is the maximum # of interfaces in the 223.1.2/24 network?</a:t>
            </a:r>
          </a:p>
          <a:p>
            <a:r>
              <a:rPr lang="en-GB" sz="2200" dirty="0"/>
              <a:t>2. What is the maximum # of interfaces in the 223.1.3/29 network?</a:t>
            </a:r>
          </a:p>
          <a:p>
            <a:r>
              <a:rPr lang="en-GB" sz="2200" dirty="0"/>
              <a:t>Including the network address (all host bits in the IP address equal to 0) and broadcast address (all host bits in the IP address equal to 1).</a:t>
            </a:r>
          </a:p>
          <a:p>
            <a:endParaRPr lang="en-GB" sz="1600" dirty="0"/>
          </a:p>
          <a:p>
            <a:r>
              <a:rPr lang="en-GB" sz="2200" dirty="0"/>
              <a:t>1 ANS: In 223.1.2/24 </a:t>
            </a:r>
          </a:p>
          <a:p>
            <a:pPr marL="130175" indent="0">
              <a:buNone/>
            </a:pPr>
            <a:r>
              <a:rPr lang="en-GB" sz="2200" dirty="0"/>
              <a:t>Network, since 32-24</a:t>
            </a:r>
          </a:p>
          <a:p>
            <a:pPr marL="130175" indent="0">
              <a:buNone/>
            </a:pPr>
            <a:r>
              <a:rPr lang="en-GB" sz="2200" dirty="0"/>
              <a:t>=8 bits for host address,</a:t>
            </a:r>
          </a:p>
          <a:p>
            <a:pPr marL="130175" indent="0">
              <a:buNone/>
            </a:pPr>
            <a:r>
              <a:rPr lang="en-GB" sz="2200" dirty="0"/>
              <a:t>Hence maximum # of </a:t>
            </a:r>
          </a:p>
          <a:p>
            <a:pPr marL="130175" indent="0">
              <a:buNone/>
            </a:pPr>
            <a:r>
              <a:rPr lang="en-GB" sz="2200" dirty="0"/>
              <a:t>Interfaces = 2</a:t>
            </a:r>
            <a:r>
              <a:rPr lang="en-GB" sz="2200" baseline="30000" dirty="0"/>
              <a:t>8</a:t>
            </a:r>
            <a:r>
              <a:rPr lang="en-GB" sz="2200" dirty="0"/>
              <a:t>=256</a:t>
            </a:r>
            <a:endParaRPr lang="en-SE" sz="2200" dirty="0"/>
          </a:p>
          <a:p>
            <a:r>
              <a:rPr lang="en-GB" sz="2200" dirty="0"/>
              <a:t>2 ANS: In 223.1.3/29 </a:t>
            </a:r>
          </a:p>
          <a:p>
            <a:pPr marL="130175" indent="0">
              <a:buNone/>
            </a:pPr>
            <a:r>
              <a:rPr lang="en-GB" sz="2200" dirty="0"/>
              <a:t>Network, since 32-29</a:t>
            </a:r>
          </a:p>
          <a:p>
            <a:pPr marL="130175" indent="0">
              <a:buNone/>
            </a:pPr>
            <a:r>
              <a:rPr lang="en-GB" sz="2200" dirty="0"/>
              <a:t>=3 bits for host address,</a:t>
            </a:r>
          </a:p>
          <a:p>
            <a:pPr marL="130175" indent="0">
              <a:buNone/>
            </a:pPr>
            <a:r>
              <a:rPr lang="en-GB" sz="2200" dirty="0"/>
              <a:t>Hence maximum # of </a:t>
            </a:r>
          </a:p>
          <a:p>
            <a:pPr marL="130175" indent="0">
              <a:buNone/>
            </a:pPr>
            <a:r>
              <a:rPr lang="en-GB" sz="2200" dirty="0"/>
              <a:t>Interfaces = 2</a:t>
            </a:r>
            <a:r>
              <a:rPr lang="en-GB" sz="2200" baseline="30000" dirty="0"/>
              <a:t>3</a:t>
            </a:r>
            <a:r>
              <a:rPr lang="en-GB" sz="2200" dirty="0"/>
              <a:t>=8</a:t>
            </a:r>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4.3-05ab</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54</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51683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1B6BC1-8790-3FC6-E91A-2F0671AC1FA8}"/>
              </a:ext>
            </a:extLst>
          </p:cNvPr>
          <p:cNvSpPr>
            <a:spLocks noGrp="1"/>
          </p:cNvSpPr>
          <p:nvPr>
            <p:ph idx="1"/>
          </p:nvPr>
        </p:nvSpPr>
        <p:spPr>
          <a:xfrm>
            <a:off x="289932" y="1346443"/>
            <a:ext cx="11396546" cy="5096646"/>
          </a:xfrm>
        </p:spPr>
        <p:txBody>
          <a:bodyPr>
            <a:noAutofit/>
          </a:bodyPr>
          <a:lstStyle/>
          <a:p>
            <a:r>
              <a:rPr lang="en-GB" sz="1900" dirty="0"/>
              <a:t>4.3-05. Subnetting(a). Consider the three subnets in the diagram below. </a:t>
            </a:r>
          </a:p>
          <a:p>
            <a:r>
              <a:rPr lang="en-GB" sz="1900" dirty="0"/>
              <a:t>3. Which of the following addresses can not be used by an interface in the 223.1.3/29 network? Check all that apply.</a:t>
            </a:r>
          </a:p>
          <a:p>
            <a:pPr lvl="1"/>
            <a:r>
              <a:rPr lang="en-GB" sz="1900" dirty="0"/>
              <a:t>223.1.3.6, 223.1.3.2, 223.1.3.16, 223.1.2.6, 223.1.3.28</a:t>
            </a:r>
          </a:p>
          <a:p>
            <a:r>
              <a:rPr lang="en-GB" sz="1600" dirty="0"/>
              <a:t>3 ANS: In 223.1.3/29 </a:t>
            </a:r>
          </a:p>
          <a:p>
            <a:pPr marL="130175" indent="0">
              <a:buNone/>
            </a:pPr>
            <a:r>
              <a:rPr lang="en-GB" sz="1600" dirty="0"/>
              <a:t>Network, since 32-29</a:t>
            </a:r>
          </a:p>
          <a:p>
            <a:pPr marL="130175" indent="0">
              <a:buNone/>
            </a:pPr>
            <a:r>
              <a:rPr lang="en-GB" sz="1600" dirty="0"/>
              <a:t>=3 bits for host address,</a:t>
            </a:r>
          </a:p>
          <a:p>
            <a:pPr marL="130175" indent="0">
              <a:buNone/>
            </a:pPr>
            <a:r>
              <a:rPr lang="en-GB" sz="1600" dirty="0"/>
              <a:t>Hence maximum # of </a:t>
            </a:r>
          </a:p>
          <a:p>
            <a:pPr marL="130175" indent="0">
              <a:buNone/>
            </a:pPr>
            <a:r>
              <a:rPr lang="en-GB" sz="1600" dirty="0"/>
              <a:t>Interfaces = 2</a:t>
            </a:r>
            <a:r>
              <a:rPr lang="en-GB" sz="1600" baseline="30000" dirty="0"/>
              <a:t>3</a:t>
            </a:r>
            <a:r>
              <a:rPr lang="en-GB" sz="1600" dirty="0"/>
              <a:t>=8, ranging</a:t>
            </a:r>
          </a:p>
          <a:p>
            <a:pPr marL="130175" indent="0">
              <a:buNone/>
            </a:pPr>
            <a:r>
              <a:rPr lang="en-GB" sz="1600" dirty="0"/>
              <a:t>From 0 to 7. Hence</a:t>
            </a:r>
            <a:endParaRPr lang="en-SE" sz="1600" dirty="0"/>
          </a:p>
          <a:p>
            <a:r>
              <a:rPr lang="en-GB" sz="1600" dirty="0"/>
              <a:t>223.1.3.6, 223.1.3.2 are OK</a:t>
            </a:r>
          </a:p>
          <a:p>
            <a:r>
              <a:rPr lang="en-GB" sz="1600" dirty="0"/>
              <a:t>223.1.3.16, 223.1.3.28 are not OK</a:t>
            </a:r>
          </a:p>
          <a:p>
            <a:pPr marL="130175" indent="0">
              <a:buNone/>
            </a:pPr>
            <a:r>
              <a:rPr lang="en-GB" sz="1600" dirty="0"/>
              <a:t>since the host ID exceeds 7</a:t>
            </a:r>
          </a:p>
          <a:p>
            <a:r>
              <a:rPr lang="en-GB" sz="1600" dirty="0"/>
              <a:t>223.1.2.6 is not OK since network address</a:t>
            </a:r>
          </a:p>
          <a:p>
            <a:pPr marL="130175" indent="0">
              <a:buNone/>
            </a:pPr>
            <a:r>
              <a:rPr lang="en-GB" sz="1600" dirty="0"/>
              <a:t>223.1.2 does not match 223.1.3</a:t>
            </a:r>
          </a:p>
          <a:p>
            <a:endParaRPr lang="en-GB" sz="1900" dirty="0"/>
          </a:p>
        </p:txBody>
      </p:sp>
      <p:sp>
        <p:nvSpPr>
          <p:cNvPr id="3" name="Title 2">
            <a:extLst>
              <a:ext uri="{FF2B5EF4-FFF2-40B4-BE49-F238E27FC236}">
                <a16:creationId xmlns:a16="http://schemas.microsoft.com/office/drawing/2014/main" id="{8B689F06-49CB-CE3A-4D75-E3C1681CE47A}"/>
              </a:ext>
            </a:extLst>
          </p:cNvPr>
          <p:cNvSpPr>
            <a:spLocks noGrp="1"/>
          </p:cNvSpPr>
          <p:nvPr>
            <p:ph type="title"/>
          </p:nvPr>
        </p:nvSpPr>
        <p:spPr/>
        <p:txBody>
          <a:bodyPr/>
          <a:lstStyle/>
          <a:p>
            <a:r>
              <a:rPr lang="en-GB" dirty="0"/>
              <a:t>Question 4.3-05c</a:t>
            </a:r>
            <a:endParaRPr lang="en-SE" dirty="0"/>
          </a:p>
        </p:txBody>
      </p:sp>
      <p:sp>
        <p:nvSpPr>
          <p:cNvPr id="4" name="Slide Number Placeholder 3">
            <a:extLst>
              <a:ext uri="{FF2B5EF4-FFF2-40B4-BE49-F238E27FC236}">
                <a16:creationId xmlns:a16="http://schemas.microsoft.com/office/drawing/2014/main" id="{FF16D337-9D7F-362B-F5C1-26229EC66D84}"/>
              </a:ext>
            </a:extLst>
          </p:cNvPr>
          <p:cNvSpPr>
            <a:spLocks noGrp="1"/>
          </p:cNvSpPr>
          <p:nvPr>
            <p:ph type="sldNum" sz="quarter" idx="4"/>
          </p:nvPr>
        </p:nvSpPr>
        <p:spPr/>
        <p:txBody>
          <a:bodyPr/>
          <a:lstStyle/>
          <a:p>
            <a:r>
              <a:rPr lang="en-US" dirty="0"/>
              <a:t>Introduction: 1-</a:t>
            </a:r>
            <a:fld id="{C4204591-24BD-A542-B9D5-F8D8A88D2FEE}" type="slidenum">
              <a:rPr lang="en-US" smtClean="0"/>
              <a:pPr/>
              <a:t>55</a:t>
            </a:fld>
            <a:endParaRPr lang="en-US" dirty="0"/>
          </a:p>
        </p:txBody>
      </p:sp>
      <p:pic>
        <p:nvPicPr>
          <p:cNvPr id="1028" name="Picture 4">
            <a:extLst>
              <a:ext uri="{FF2B5EF4-FFF2-40B4-BE49-F238E27FC236}">
                <a16:creationId xmlns:a16="http://schemas.microsoft.com/office/drawing/2014/main" id="{0160CED6-B468-8000-C61B-BBD9642FB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5279" y="2632248"/>
            <a:ext cx="8060055" cy="25348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21D7FE24-689F-2E2E-45D0-E91E1F16AD70}"/>
              </a:ext>
            </a:extLst>
          </p:cNvPr>
          <p:cNvGrpSpPr/>
          <p:nvPr/>
        </p:nvGrpSpPr>
        <p:grpSpPr>
          <a:xfrm>
            <a:off x="4555896" y="4809248"/>
            <a:ext cx="5984875" cy="677862"/>
            <a:chOff x="3312566" y="3863272"/>
            <a:chExt cx="5984875" cy="677862"/>
          </a:xfrm>
        </p:grpSpPr>
        <p:sp>
          <p:nvSpPr>
            <p:cNvPr id="7" name="Text Box 6">
              <a:extLst>
                <a:ext uri="{FF2B5EF4-FFF2-40B4-BE49-F238E27FC236}">
                  <a16:creationId xmlns:a16="http://schemas.microsoft.com/office/drawing/2014/main" id="{A86292F1-7ED4-A724-1984-50FAB4E04D93}"/>
                </a:ext>
              </a:extLst>
            </p:cNvPr>
            <p:cNvSpPr txBox="1">
              <a:spLocks noChangeArrowheads="1"/>
            </p:cNvSpPr>
            <p:nvPr/>
          </p:nvSpPr>
          <p:spPr bwMode="auto">
            <a:xfrm>
              <a:off x="4904829" y="3899784"/>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subnet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srgbClr val="000099"/>
                  </a:solidFill>
                  <a:effectLst/>
                  <a:uLnTx/>
                  <a:uFillTx/>
                  <a:latin typeface="Arial" panose="020B0604020202020204" pitchFamily="34" charset="0"/>
                  <a:ea typeface="ＭＳ Ｐゴシック" panose="020B0600070205080204" pitchFamily="34" charset="-128"/>
                  <a:cs typeface="+mn-cs"/>
                </a:rPr>
                <a:t>part</a:t>
              </a:r>
            </a:p>
          </p:txBody>
        </p:sp>
        <p:sp>
          <p:nvSpPr>
            <p:cNvPr id="8" name="Text Box 7">
              <a:extLst>
                <a:ext uri="{FF2B5EF4-FFF2-40B4-BE49-F238E27FC236}">
                  <a16:creationId xmlns:a16="http://schemas.microsoft.com/office/drawing/2014/main" id="{5D89E96F-B5AD-3805-6DA4-9FFC8E1A289A}"/>
                </a:ext>
              </a:extLst>
            </p:cNvPr>
            <p:cNvSpPr txBox="1">
              <a:spLocks noChangeArrowheads="1"/>
            </p:cNvSpPr>
            <p:nvPr/>
          </p:nvSpPr>
          <p:spPr bwMode="auto">
            <a:xfrm>
              <a:off x="8184604" y="3863272"/>
              <a:ext cx="615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host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part</a:t>
              </a:r>
            </a:p>
          </p:txBody>
        </p:sp>
        <p:sp>
          <p:nvSpPr>
            <p:cNvPr id="9" name="Line 8">
              <a:extLst>
                <a:ext uri="{FF2B5EF4-FFF2-40B4-BE49-F238E27FC236}">
                  <a16:creationId xmlns:a16="http://schemas.microsoft.com/office/drawing/2014/main" id="{A5D880B3-A00F-2D75-6D5F-7C6E907491CB}"/>
                </a:ext>
              </a:extLst>
            </p:cNvPr>
            <p:cNvSpPr>
              <a:spLocks noChangeShapeType="1"/>
            </p:cNvSpPr>
            <p:nvPr/>
          </p:nvSpPr>
          <p:spPr bwMode="auto">
            <a:xfrm flipV="1">
              <a:off x="5911304" y="4183949"/>
              <a:ext cx="1776413" cy="25398"/>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11">
              <a:extLst>
                <a:ext uri="{FF2B5EF4-FFF2-40B4-BE49-F238E27FC236}">
                  <a16:creationId xmlns:a16="http://schemas.microsoft.com/office/drawing/2014/main" id="{65C322A8-E6D0-DDE2-C7B5-5BFFC6C9FF4A}"/>
                </a:ext>
              </a:extLst>
            </p:cNvPr>
            <p:cNvSpPr>
              <a:spLocks noChangeShapeType="1"/>
            </p:cNvSpPr>
            <p:nvPr/>
          </p:nvSpPr>
          <p:spPr bwMode="auto">
            <a:xfrm flipV="1">
              <a:off x="8702129" y="4198234"/>
              <a:ext cx="5953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14">
              <a:extLst>
                <a:ext uri="{FF2B5EF4-FFF2-40B4-BE49-F238E27FC236}">
                  <a16:creationId xmlns:a16="http://schemas.microsoft.com/office/drawing/2014/main" id="{7EBD60DE-F99D-714C-C7BC-A3F539FD8D7F}"/>
                </a:ext>
              </a:extLst>
            </p:cNvPr>
            <p:cNvSpPr>
              <a:spLocks noChangeShapeType="1"/>
            </p:cNvSpPr>
            <p:nvPr/>
          </p:nvSpPr>
          <p:spPr bwMode="auto">
            <a:xfrm flipH="1">
              <a:off x="3312566" y="4199822"/>
              <a:ext cx="1438275" cy="0"/>
            </a:xfrm>
            <a:prstGeom prst="line">
              <a:avLst/>
            </a:prstGeom>
            <a:noFill/>
            <a:ln w="28575">
              <a:solidFill>
                <a:srgbClr val="000099"/>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15">
              <a:extLst>
                <a:ext uri="{FF2B5EF4-FFF2-40B4-BE49-F238E27FC236}">
                  <a16:creationId xmlns:a16="http://schemas.microsoft.com/office/drawing/2014/main" id="{D829E030-F605-CF7A-A100-EE05357AF3EF}"/>
                </a:ext>
              </a:extLst>
            </p:cNvPr>
            <p:cNvSpPr>
              <a:spLocks noChangeShapeType="1"/>
            </p:cNvSpPr>
            <p:nvPr/>
          </p:nvSpPr>
          <p:spPr bwMode="auto">
            <a:xfrm flipH="1">
              <a:off x="7687717" y="4198234"/>
              <a:ext cx="6477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4" name="TextBox 13">
            <a:extLst>
              <a:ext uri="{FF2B5EF4-FFF2-40B4-BE49-F238E27FC236}">
                <a16:creationId xmlns:a16="http://schemas.microsoft.com/office/drawing/2014/main" id="{CC130955-0DB9-C896-BE93-AAFFE70DB968}"/>
              </a:ext>
            </a:extLst>
          </p:cNvPr>
          <p:cNvSpPr txBox="1"/>
          <p:nvPr/>
        </p:nvSpPr>
        <p:spPr>
          <a:xfrm>
            <a:off x="6148159" y="5450598"/>
            <a:ext cx="1019831" cy="461665"/>
          </a:xfrm>
          <a:prstGeom prst="rect">
            <a:avLst/>
          </a:prstGeom>
          <a:noFill/>
        </p:spPr>
        <p:txBody>
          <a:bodyPr wrap="none" rtlCol="0">
            <a:spAutoFit/>
          </a:bodyPr>
          <a:lstStyle/>
          <a:p>
            <a:r>
              <a:rPr lang="en-GB" sz="2400" dirty="0"/>
              <a:t>24 bits</a:t>
            </a:r>
            <a:endParaRPr lang="en-SE" sz="2400" dirty="0"/>
          </a:p>
        </p:txBody>
      </p:sp>
      <p:sp>
        <p:nvSpPr>
          <p:cNvPr id="15" name="TextBox 14">
            <a:extLst>
              <a:ext uri="{FF2B5EF4-FFF2-40B4-BE49-F238E27FC236}">
                <a16:creationId xmlns:a16="http://schemas.microsoft.com/office/drawing/2014/main" id="{16E5419E-22AB-C88A-C347-FB24DE36C2FE}"/>
              </a:ext>
            </a:extLst>
          </p:cNvPr>
          <p:cNvSpPr txBox="1"/>
          <p:nvPr/>
        </p:nvSpPr>
        <p:spPr>
          <a:xfrm>
            <a:off x="9254897" y="5448943"/>
            <a:ext cx="864339" cy="461665"/>
          </a:xfrm>
          <a:prstGeom prst="rect">
            <a:avLst/>
          </a:prstGeom>
          <a:noFill/>
        </p:spPr>
        <p:txBody>
          <a:bodyPr wrap="none" rtlCol="0">
            <a:spAutoFit/>
          </a:bodyPr>
          <a:lstStyle/>
          <a:p>
            <a:r>
              <a:rPr lang="en-GB" sz="2400" dirty="0"/>
              <a:t>8 bits</a:t>
            </a:r>
            <a:endParaRPr lang="en-SE" sz="2400" dirty="0"/>
          </a:p>
        </p:txBody>
      </p:sp>
      <p:sp>
        <p:nvSpPr>
          <p:cNvPr id="16" name="TextBox 15">
            <a:extLst>
              <a:ext uri="{FF2B5EF4-FFF2-40B4-BE49-F238E27FC236}">
                <a16:creationId xmlns:a16="http://schemas.microsoft.com/office/drawing/2014/main" id="{9C89A2EF-348F-5626-045F-A161145E68FE}"/>
              </a:ext>
            </a:extLst>
          </p:cNvPr>
          <p:cNvSpPr txBox="1"/>
          <p:nvPr/>
        </p:nvSpPr>
        <p:spPr>
          <a:xfrm>
            <a:off x="6148159" y="5818322"/>
            <a:ext cx="1019831" cy="461665"/>
          </a:xfrm>
          <a:prstGeom prst="rect">
            <a:avLst/>
          </a:prstGeom>
          <a:noFill/>
        </p:spPr>
        <p:txBody>
          <a:bodyPr wrap="none" rtlCol="0">
            <a:spAutoFit/>
          </a:bodyPr>
          <a:lstStyle/>
          <a:p>
            <a:r>
              <a:rPr lang="en-GB" sz="2400" dirty="0"/>
              <a:t>29 bits</a:t>
            </a:r>
            <a:endParaRPr lang="en-SE" sz="2400" dirty="0"/>
          </a:p>
        </p:txBody>
      </p:sp>
      <p:sp>
        <p:nvSpPr>
          <p:cNvPr id="17" name="TextBox 16">
            <a:extLst>
              <a:ext uri="{FF2B5EF4-FFF2-40B4-BE49-F238E27FC236}">
                <a16:creationId xmlns:a16="http://schemas.microsoft.com/office/drawing/2014/main" id="{529BCFFD-A6CC-19F8-4BA6-BEFAD178B0A0}"/>
              </a:ext>
            </a:extLst>
          </p:cNvPr>
          <p:cNvSpPr txBox="1"/>
          <p:nvPr/>
        </p:nvSpPr>
        <p:spPr>
          <a:xfrm>
            <a:off x="9254897" y="5816667"/>
            <a:ext cx="864339" cy="461665"/>
          </a:xfrm>
          <a:prstGeom prst="rect">
            <a:avLst/>
          </a:prstGeom>
          <a:noFill/>
        </p:spPr>
        <p:txBody>
          <a:bodyPr wrap="none" rtlCol="0">
            <a:spAutoFit/>
          </a:bodyPr>
          <a:lstStyle/>
          <a:p>
            <a:r>
              <a:rPr lang="en-GB" sz="2400" dirty="0"/>
              <a:t>3 bits</a:t>
            </a:r>
            <a:endParaRPr lang="en-SE" sz="2400" dirty="0"/>
          </a:p>
        </p:txBody>
      </p:sp>
    </p:spTree>
    <p:extLst>
      <p:ext uri="{BB962C8B-B14F-4D97-AF65-F5344CB8AC3E}">
        <p14:creationId xmlns:p14="http://schemas.microsoft.com/office/powerpoint/2010/main" val="158499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56</a:t>
            </a:fld>
            <a:endParaRPr lang="en-US" dirty="0"/>
          </a:p>
        </p:txBody>
      </p:sp>
    </p:spTree>
    <p:extLst>
      <p:ext uri="{BB962C8B-B14F-4D97-AF65-F5344CB8AC3E}">
        <p14:creationId xmlns:p14="http://schemas.microsoft.com/office/powerpoint/2010/main" val="645643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IP addresses: how to get one?</a:t>
            </a:r>
            <a:endParaRPr lang="en-US" dirty="0"/>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910964" y="1504585"/>
            <a:ext cx="11096157" cy="26776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That’s actually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two</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questions: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within its network (host part of address)?</a:t>
            </a:r>
          </a:p>
          <a:p>
            <a:pPr marL="644525" marR="0" lvl="0" indent="-346075" algn="l" defTabSz="914400" rtl="0" eaLnBrk="1" fontAlgn="auto" latinLnBrk="0" hangingPunct="1">
              <a:lnSpc>
                <a:spcPct val="90000"/>
              </a:lnSpc>
              <a:spcBef>
                <a:spcPts val="1000"/>
              </a:spcBef>
              <a:spcAft>
                <a:spcPts val="0"/>
              </a:spcAft>
              <a:buClr>
                <a:srgbClr val="0000A3"/>
              </a:buClr>
              <a:buSzTx/>
              <a:buFont typeface="+mj-lt"/>
              <a:buAutoNum type="arabicPeriod"/>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Q: How does a </a:t>
            </a:r>
            <a:r>
              <a:rPr kumimoji="0" lang="en-US" altLang="en-US" sz="30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network</a:t>
            </a: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 for itself (network part of address)</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2" name="Rectangle 1">
            <a:extLst>
              <a:ext uri="{FF2B5EF4-FFF2-40B4-BE49-F238E27FC236}">
                <a16:creationId xmlns:a16="http://schemas.microsoft.com/office/drawing/2014/main" id="{30BA2288-FC78-F84B-AA24-40801EC93568}"/>
              </a:ext>
            </a:extLst>
          </p:cNvPr>
          <p:cNvSpPr/>
          <p:nvPr/>
        </p:nvSpPr>
        <p:spPr>
          <a:xfrm>
            <a:off x="1104900" y="4234164"/>
            <a:ext cx="10533088"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How does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get IP address?</a:t>
            </a: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hard-coded by sysadmin in config file (e.g.,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/etc/rc.config in UNIX)</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342900" marR="0" lvl="0" indent="-34290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DHCP: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ynamic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H</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ost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C</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onfiguration </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P</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rotocol: dynamically get address from as server</a:t>
            </a:r>
          </a:p>
          <a:p>
            <a:pPr marL="800100" marR="0" lvl="1"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“plug-and-play”</a:t>
            </a:r>
          </a:p>
        </p:txBody>
      </p:sp>
      <p:sp>
        <p:nvSpPr>
          <p:cNvPr id="5" name="Slide Number Placeholder 3">
            <a:extLst>
              <a:ext uri="{FF2B5EF4-FFF2-40B4-BE49-F238E27FC236}">
                <a16:creationId xmlns:a16="http://schemas.microsoft.com/office/drawing/2014/main" id="{9084C300-711D-1C4E-A81B-733D1F5A7E6A}"/>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57</a:t>
            </a:fld>
            <a:endParaRPr lang="en-US" dirty="0"/>
          </a:p>
        </p:txBody>
      </p:sp>
      <p:sp>
        <p:nvSpPr>
          <p:cNvPr id="4" name="TextBox 3">
            <a:extLst>
              <a:ext uri="{FF2B5EF4-FFF2-40B4-BE49-F238E27FC236}">
                <a16:creationId xmlns:a16="http://schemas.microsoft.com/office/drawing/2014/main" id="{BDB063F0-7CAF-6A8B-B910-E7C3CFB60B7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3632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DHCP: Dynamic Host Configuration Protocol</a:t>
            </a:r>
          </a:p>
        </p:txBody>
      </p:sp>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895974" y="1369673"/>
            <a:ext cx="11096157" cy="231790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goal: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host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dynamically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obtains IP address from network server when it “joins” network</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can renew its lease on address in use</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allows reuse of addresses (only hold address while connected/</a:t>
            </a:r>
            <a:r>
              <a:rPr kumimoji="0" lang="en-US" altLang="ja-JP"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on)</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rPr>
              <a:t>support for mobile users who join/leave network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5" name="Rectangle 3">
            <a:extLst>
              <a:ext uri="{FF2B5EF4-FFF2-40B4-BE49-F238E27FC236}">
                <a16:creationId xmlns:a16="http://schemas.microsoft.com/office/drawing/2014/main" id="{A1A4878C-1BFB-0D4A-B7ED-0141B1F98B2A}"/>
              </a:ext>
            </a:extLst>
          </p:cNvPr>
          <p:cNvSpPr txBox="1">
            <a:spLocks noChangeArrowheads="1"/>
          </p:cNvSpPr>
          <p:nvPr/>
        </p:nvSpPr>
        <p:spPr>
          <a:xfrm>
            <a:off x="869430" y="3920499"/>
            <a:ext cx="11096157" cy="234538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065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ＭＳ Ｐゴシック" panose="020B0600070205080204" pitchFamily="34" charset="-128"/>
              </a:rPr>
              <a:t>DHCP overview:</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broadcasts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discover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responds with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offer</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[optional]</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host requests IP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request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msg</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DHCP server sends address: </a:t>
            </a:r>
            <a:r>
              <a:rPr kumimoji="0" lang="en-US" altLang="ja-JP"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DHCP ack</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msg </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6" name="Slide Number Placeholder 3">
            <a:extLst>
              <a:ext uri="{FF2B5EF4-FFF2-40B4-BE49-F238E27FC236}">
                <a16:creationId xmlns:a16="http://schemas.microsoft.com/office/drawing/2014/main" id="{656901C4-5463-CC4D-A8BA-E1B660D5615D}"/>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58</a:t>
            </a:fld>
            <a:endParaRPr lang="en-US" dirty="0"/>
          </a:p>
        </p:txBody>
      </p:sp>
      <p:sp>
        <p:nvSpPr>
          <p:cNvPr id="2" name="TextBox 1">
            <a:extLst>
              <a:ext uri="{FF2B5EF4-FFF2-40B4-BE49-F238E27FC236}">
                <a16:creationId xmlns:a16="http://schemas.microsoft.com/office/drawing/2014/main" id="{C469D221-E56C-7970-FE7D-467ACE09E310}"/>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12812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1BC1E5-A330-7B5B-1237-7BC29B2F3DF5}"/>
              </a:ext>
            </a:extLst>
          </p:cNvPr>
          <p:cNvSpPr>
            <a:spLocks noGrp="1"/>
          </p:cNvSpPr>
          <p:nvPr>
            <p:ph idx="1"/>
          </p:nvPr>
        </p:nvSpPr>
        <p:spPr/>
        <p:txBody>
          <a:bodyPr>
            <a:normAutofit/>
          </a:bodyPr>
          <a:lstStyle/>
          <a:p>
            <a:r>
              <a:rPr lang="en-GB" dirty="0"/>
              <a:t>4.3-06. Plug-and-play. What is meant by saying that DHCP is a "plug and play" protocol?</a:t>
            </a:r>
          </a:p>
          <a:p>
            <a:r>
              <a:rPr lang="en-GB" dirty="0"/>
              <a:t>The host needs to “plug” (by wire or wirelessly) into the local network in order to access (“play” in) the Internet	</a:t>
            </a:r>
          </a:p>
          <a:p>
            <a:r>
              <a:rPr lang="en-GB" dirty="0"/>
              <a:t>No manual configuration is needed for the host to join the network., (Correct answer) </a:t>
            </a:r>
          </a:p>
          <a:p>
            <a:r>
              <a:rPr lang="en-GB" dirty="0"/>
              <a:t>The network provides an Ethernet jack for a host’s Ethernet adapter., (Incorrect answer)</a:t>
            </a:r>
            <a:endParaRPr lang="en-SE" dirty="0"/>
          </a:p>
        </p:txBody>
      </p:sp>
      <p:sp>
        <p:nvSpPr>
          <p:cNvPr id="3" name="Title 2">
            <a:extLst>
              <a:ext uri="{FF2B5EF4-FFF2-40B4-BE49-F238E27FC236}">
                <a16:creationId xmlns:a16="http://schemas.microsoft.com/office/drawing/2014/main" id="{6F4D50AB-F570-2ED7-DBA3-CBDDE4D146C7}"/>
              </a:ext>
            </a:extLst>
          </p:cNvPr>
          <p:cNvSpPr>
            <a:spLocks noGrp="1"/>
          </p:cNvSpPr>
          <p:nvPr>
            <p:ph type="title"/>
          </p:nvPr>
        </p:nvSpPr>
        <p:spPr/>
        <p:txBody>
          <a:bodyPr/>
          <a:lstStyle/>
          <a:p>
            <a:r>
              <a:rPr lang="en-GB" dirty="0"/>
              <a:t>Question 4.3-06</a:t>
            </a:r>
            <a:endParaRPr lang="en-SE" dirty="0"/>
          </a:p>
        </p:txBody>
      </p:sp>
      <p:sp>
        <p:nvSpPr>
          <p:cNvPr id="4" name="Slide Number Placeholder 3">
            <a:extLst>
              <a:ext uri="{FF2B5EF4-FFF2-40B4-BE49-F238E27FC236}">
                <a16:creationId xmlns:a16="http://schemas.microsoft.com/office/drawing/2014/main" id="{943F69DF-4779-36E5-2805-F08C5AA9E61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59</a:t>
            </a:fld>
            <a:endParaRPr lang="en-US" dirty="0"/>
          </a:p>
        </p:txBody>
      </p:sp>
    </p:spTree>
    <p:extLst>
      <p:ext uri="{BB962C8B-B14F-4D97-AF65-F5344CB8AC3E}">
        <p14:creationId xmlns:p14="http://schemas.microsoft.com/office/powerpoint/2010/main" val="107953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58" name="Rectangle 4">
            <a:extLst>
              <a:ext uri="{FF2B5EF4-FFF2-40B4-BE49-F238E27FC236}">
                <a16:creationId xmlns:a16="http://schemas.microsoft.com/office/drawing/2014/main" id="{AC2D03E9-7C61-0A43-A247-276B596B9942}"/>
              </a:ext>
            </a:extLst>
          </p:cNvPr>
          <p:cNvSpPr txBox="1">
            <a:spLocks noChangeArrowheads="1"/>
          </p:cNvSpPr>
          <p:nvPr/>
        </p:nvSpPr>
        <p:spPr>
          <a:xfrm>
            <a:off x="1621934" y="4604492"/>
            <a:ext cx="3810000" cy="183959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95275" algn="l" defTabSz="914400" rtl="0" eaLnBrk="1" fontAlgn="auto" latinLnBrk="0" hangingPunct="1">
              <a:lnSpc>
                <a:spcPct val="90000"/>
              </a:lnSpc>
              <a:spcBef>
                <a:spcPts val="6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mn-ea"/>
                <a:cs typeface="+mn-cs"/>
              </a:rPr>
              <a:t>proc</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 nodal processing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check bit errors</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determine output link</a:t>
            </a:r>
          </a:p>
          <a:p>
            <a:pPr marL="349250" marR="0" lvl="0" indent="-233363" algn="l" defTabSz="914400" rtl="0" eaLnBrk="1" fontAlgn="auto" latinLnBrk="0" hangingPunct="1">
              <a:lnSpc>
                <a:spcPct val="90000"/>
              </a:lnSpc>
              <a:spcBef>
                <a:spcPts val="600"/>
              </a:spcBef>
              <a:spcAft>
                <a:spcPts val="0"/>
              </a:spcAft>
              <a:buClr>
                <a:srgbClr val="0000A3"/>
              </a:buClr>
              <a:buSzTx/>
              <a:buFont typeface="Wingdings"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typically &lt; microsecs</a:t>
            </a:r>
          </a:p>
        </p:txBody>
      </p:sp>
      <p:sp>
        <p:nvSpPr>
          <p:cNvPr id="75" name="Rectangle 58">
            <a:extLst>
              <a:ext uri="{FF2B5EF4-FFF2-40B4-BE49-F238E27FC236}">
                <a16:creationId xmlns:a16="http://schemas.microsoft.com/office/drawing/2014/main" id="{9033E5DB-6EA3-CE4C-B1A8-C9C804BDCB3F}"/>
              </a:ext>
            </a:extLst>
          </p:cNvPr>
          <p:cNvSpPr>
            <a:spLocks noChangeArrowheads="1"/>
          </p:cNvSpPr>
          <p:nvPr/>
        </p:nvSpPr>
        <p:spPr bwMode="auto">
          <a:xfrm>
            <a:off x="6212541" y="4536106"/>
            <a:ext cx="5054724" cy="1394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4488" marR="0" lvl="0" indent="-344488" algn="l" defTabSz="914400" rtl="0" eaLnBrk="1" fontAlgn="auto" latinLnBrk="0" hangingPunct="1">
              <a:lnSpc>
                <a:spcPct val="90000"/>
              </a:lnSpc>
              <a:spcBef>
                <a:spcPts val="600"/>
              </a:spcBef>
              <a:spcAft>
                <a:spcPts val="0"/>
              </a:spcAft>
              <a:buClr>
                <a:srgbClr val="3333CC"/>
              </a:buClr>
              <a:buSzPct val="85000"/>
              <a:buFont typeface="Wingdings" charset="0"/>
              <a:buNone/>
              <a:tabLst/>
              <a:defRPr/>
            </a:pPr>
            <a:r>
              <a:rPr kumimoji="0" lang="en-US" sz="20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ＭＳ Ｐゴシック" charset="0"/>
              </a:rPr>
              <a: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queue</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queueing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time waiting at output link for transmission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depends on congestion level of router</a:t>
            </a:r>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1" name="Slide Number Placeholder 5">
            <a:extLst>
              <a:ext uri="{FF2B5EF4-FFF2-40B4-BE49-F238E27FC236}">
                <a16:creationId xmlns:a16="http://schemas.microsoft.com/office/drawing/2014/main" id="{B70D46B2-DA48-BC41-88EB-9A7ADF18AE56}"/>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6</a:t>
            </a:fld>
            <a:endParaRPr lang="en-US" dirty="0"/>
          </a:p>
        </p:txBody>
      </p:sp>
      <p:sp>
        <p:nvSpPr>
          <p:cNvPr id="6" name="TextBox 5">
            <a:extLst>
              <a:ext uri="{FF2B5EF4-FFF2-40B4-BE49-F238E27FC236}">
                <a16:creationId xmlns:a16="http://schemas.microsoft.com/office/drawing/2014/main" id="{A72B08BF-BBAE-F79A-9D32-29A47B1A6CC6}"/>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5345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dissolv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dissolve">
                                      <p:cBhvr>
                                        <p:cTn id="1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initial motivation: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32-bit IPv4 address space would be completely allocated  </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additional motivation: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speed processing/forwarding: 40-byte fixed length header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enable different network-layer treatment of “flows”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motivation</a:t>
            </a:r>
          </a:p>
        </p:txBody>
      </p:sp>
      <p:sp>
        <p:nvSpPr>
          <p:cNvPr id="4" name="Slide Number Placeholder 3">
            <a:extLst>
              <a:ext uri="{FF2B5EF4-FFF2-40B4-BE49-F238E27FC236}">
                <a16:creationId xmlns:a16="http://schemas.microsoft.com/office/drawing/2014/main" id="{3DCBCA91-367F-144D-81CF-EC6DDC4A71F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60</a:t>
            </a:fld>
            <a:endParaRPr lang="en-US" dirty="0"/>
          </a:p>
        </p:txBody>
      </p:sp>
      <p:sp>
        <p:nvSpPr>
          <p:cNvPr id="2" name="TextBox 1">
            <a:extLst>
              <a:ext uri="{FF2B5EF4-FFF2-40B4-BE49-F238E27FC236}">
                <a16:creationId xmlns:a16="http://schemas.microsoft.com/office/drawing/2014/main" id="{7A2EA117-51D0-5139-6CAA-A4C7925735AE}"/>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681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1">
                                            <p:txEl>
                                              <p:pRg st="3" end="3"/>
                                            </p:txEl>
                                          </p:spTgt>
                                        </p:tgtEl>
                                        <p:attrNameLst>
                                          <p:attrName>style.visibility</p:attrName>
                                        </p:attrNameLst>
                                      </p:cBhvr>
                                      <p:to>
                                        <p:strVal val="visible"/>
                                      </p:to>
                                    </p:set>
                                    <p:animEffect transition="in" filter="dissolve">
                                      <p:cBhvr>
                                        <p:cTn id="20" dur="5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ea typeface="ＭＳ Ｐゴシック" panose="020B0600070205080204" pitchFamily="34" charset="-128"/>
              </a:rPr>
              <a:t>IP Datagram format</a:t>
            </a:r>
            <a:endParaRPr lang="en-US" dirty="0"/>
          </a:p>
        </p:txBody>
      </p:sp>
      <p:grpSp>
        <p:nvGrpSpPr>
          <p:cNvPr id="120" name="Group 55">
            <a:extLst>
              <a:ext uri="{FF2B5EF4-FFF2-40B4-BE49-F238E27FC236}">
                <a16:creationId xmlns:a16="http://schemas.microsoft.com/office/drawing/2014/main" id="{096C3C5A-67A4-3541-9E14-6812D63272DC}"/>
              </a:ext>
            </a:extLst>
          </p:cNvPr>
          <p:cNvGrpSpPr>
            <a:grpSpLocks/>
          </p:cNvGrpSpPr>
          <p:nvPr/>
        </p:nvGrpSpPr>
        <p:grpSpPr bwMode="auto">
          <a:xfrm>
            <a:off x="4441383" y="1263416"/>
            <a:ext cx="4040188" cy="5326062"/>
            <a:chOff x="1929" y="607"/>
            <a:chExt cx="2545" cy="3355"/>
          </a:xfrm>
        </p:grpSpPr>
        <p:sp>
          <p:nvSpPr>
            <p:cNvPr id="122" name="Rectangle 5">
              <a:extLst>
                <a:ext uri="{FF2B5EF4-FFF2-40B4-BE49-F238E27FC236}">
                  <a16:creationId xmlns:a16="http://schemas.microsoft.com/office/drawing/2014/main" id="{7B516688-96C2-8349-A69E-D6A9EC6BBF14}"/>
                </a:ext>
              </a:extLst>
            </p:cNvPr>
            <p:cNvSpPr>
              <a:spLocks noChangeArrowheads="1"/>
            </p:cNvSpPr>
            <p:nvPr/>
          </p:nvSpPr>
          <p:spPr bwMode="auto">
            <a:xfrm>
              <a:off x="1980" y="935"/>
              <a:ext cx="2489" cy="3027"/>
            </a:xfrm>
            <a:prstGeom prst="rect">
              <a:avLst/>
            </a:prstGeom>
            <a:solidFill>
              <a:srgbClr val="FFFFFF"/>
            </a:solidFill>
            <a:ln w="19050">
              <a:solidFill>
                <a:srgbClr val="000000"/>
              </a:solidFill>
              <a:miter lim="800000"/>
              <a:headEnd/>
              <a:tailEnd/>
            </a:ln>
            <a:effectLst>
              <a:outerShdw blurRad="1397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3" name="Text Box 6">
              <a:extLst>
                <a:ext uri="{FF2B5EF4-FFF2-40B4-BE49-F238E27FC236}">
                  <a16:creationId xmlns:a16="http://schemas.microsoft.com/office/drawing/2014/main" id="{DF4EC220-193E-8947-9E07-CECD76B72F65}"/>
                </a:ext>
              </a:extLst>
            </p:cNvPr>
            <p:cNvSpPr txBox="1">
              <a:spLocks noChangeArrowheads="1"/>
            </p:cNvSpPr>
            <p:nvPr/>
          </p:nvSpPr>
          <p:spPr bwMode="auto">
            <a:xfrm>
              <a:off x="1954" y="973"/>
              <a:ext cx="3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ver</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4" name="Text Box 7">
              <a:extLst>
                <a:ext uri="{FF2B5EF4-FFF2-40B4-BE49-F238E27FC236}">
                  <a16:creationId xmlns:a16="http://schemas.microsoft.com/office/drawing/2014/main" id="{3EE9E625-9218-0244-9694-F71E2BAA4608}"/>
                </a:ext>
              </a:extLst>
            </p:cNvPr>
            <p:cNvSpPr txBox="1">
              <a:spLocks noChangeArrowheads="1"/>
            </p:cNvSpPr>
            <p:nvPr/>
          </p:nvSpPr>
          <p:spPr bwMode="auto">
            <a:xfrm>
              <a:off x="3529" y="1012"/>
              <a:ext cx="50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a:t>
              </a:r>
            </a:p>
          </p:txBody>
        </p:sp>
        <p:sp>
          <p:nvSpPr>
            <p:cNvPr id="125" name="Line 8">
              <a:extLst>
                <a:ext uri="{FF2B5EF4-FFF2-40B4-BE49-F238E27FC236}">
                  <a16:creationId xmlns:a16="http://schemas.microsoft.com/office/drawing/2014/main" id="{F817320A-8485-D045-8632-7F84A094CE8F}"/>
                </a:ext>
              </a:extLst>
            </p:cNvPr>
            <p:cNvSpPr>
              <a:spLocks noChangeShapeType="1"/>
            </p:cNvSpPr>
            <p:nvPr/>
          </p:nvSpPr>
          <p:spPr bwMode="auto">
            <a:xfrm>
              <a:off x="1988" y="1261"/>
              <a:ext cx="2486"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6" name="Line 9">
              <a:extLst>
                <a:ext uri="{FF2B5EF4-FFF2-40B4-BE49-F238E27FC236}">
                  <a16:creationId xmlns:a16="http://schemas.microsoft.com/office/drawing/2014/main" id="{4A7FCA27-B9B4-7C40-B61E-66830D6E541D}"/>
                </a:ext>
              </a:extLst>
            </p:cNvPr>
            <p:cNvSpPr>
              <a:spLocks noChangeShapeType="1"/>
            </p:cNvSpPr>
            <p:nvPr/>
          </p:nvSpPr>
          <p:spPr bwMode="auto">
            <a:xfrm flipH="1" flipV="1">
              <a:off x="3210" y="941"/>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7" name="Text Box 10">
              <a:extLst>
                <a:ext uri="{FF2B5EF4-FFF2-40B4-BE49-F238E27FC236}">
                  <a16:creationId xmlns:a16="http://schemas.microsoft.com/office/drawing/2014/main" id="{4C789F02-EAB2-A242-BBE2-FBDC34528E5A}"/>
                </a:ext>
              </a:extLst>
            </p:cNvPr>
            <p:cNvSpPr txBox="1">
              <a:spLocks noChangeArrowheads="1"/>
            </p:cNvSpPr>
            <p:nvPr/>
          </p:nvSpPr>
          <p:spPr bwMode="auto">
            <a:xfrm>
              <a:off x="2922" y="607"/>
              <a:ext cx="5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 bits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8" name="Line 11">
              <a:extLst>
                <a:ext uri="{FF2B5EF4-FFF2-40B4-BE49-F238E27FC236}">
                  <a16:creationId xmlns:a16="http://schemas.microsoft.com/office/drawing/2014/main" id="{95360C57-2C57-0544-9320-4650E66A99D5}"/>
                </a:ext>
              </a:extLst>
            </p:cNvPr>
            <p:cNvSpPr>
              <a:spLocks noChangeShapeType="1"/>
            </p:cNvSpPr>
            <p:nvPr/>
          </p:nvSpPr>
          <p:spPr bwMode="auto">
            <a:xfrm>
              <a:off x="3552" y="762"/>
              <a:ext cx="899" cy="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29" name="Line 12">
              <a:extLst>
                <a:ext uri="{FF2B5EF4-FFF2-40B4-BE49-F238E27FC236}">
                  <a16:creationId xmlns:a16="http://schemas.microsoft.com/office/drawing/2014/main" id="{5C078034-561A-DD4E-8E06-3CE9768E71F5}"/>
                </a:ext>
              </a:extLst>
            </p:cNvPr>
            <p:cNvSpPr>
              <a:spLocks noChangeShapeType="1"/>
            </p:cNvSpPr>
            <p:nvPr/>
          </p:nvSpPr>
          <p:spPr bwMode="auto">
            <a:xfrm rot="10800000">
              <a:off x="1972" y="769"/>
              <a:ext cx="845"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0" name="Text Box 13">
              <a:extLst>
                <a:ext uri="{FF2B5EF4-FFF2-40B4-BE49-F238E27FC236}">
                  <a16:creationId xmlns:a16="http://schemas.microsoft.com/office/drawing/2014/main" id="{EAAA5B1E-960B-444D-BC67-196606CFF4BD}"/>
                </a:ext>
              </a:extLst>
            </p:cNvPr>
            <p:cNvSpPr txBox="1">
              <a:spLocks noChangeArrowheads="1"/>
            </p:cNvSpPr>
            <p:nvPr/>
          </p:nvSpPr>
          <p:spPr bwMode="auto">
            <a:xfrm>
              <a:off x="2578" y="2943"/>
              <a:ext cx="1351"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payload 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(variable length,</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typically a TCP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or UDP segment)</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1" name="Text Box 14">
              <a:extLst>
                <a:ext uri="{FF2B5EF4-FFF2-40B4-BE49-F238E27FC236}">
                  <a16:creationId xmlns:a16="http://schemas.microsoft.com/office/drawing/2014/main" id="{B7C5120C-457F-DD46-9E43-405DD41CBE92}"/>
                </a:ext>
              </a:extLst>
            </p:cNvPr>
            <p:cNvSpPr txBox="1">
              <a:spLocks noChangeArrowheads="1"/>
            </p:cNvSpPr>
            <p:nvPr/>
          </p:nvSpPr>
          <p:spPr bwMode="auto">
            <a:xfrm>
              <a:off x="1929" y="1320"/>
              <a:ext cx="13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16-bit identifier</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2" name="Line 15">
              <a:extLst>
                <a:ext uri="{FF2B5EF4-FFF2-40B4-BE49-F238E27FC236}">
                  <a16:creationId xmlns:a16="http://schemas.microsoft.com/office/drawing/2014/main" id="{6E8EDA64-4D72-E644-A7A2-C624035759F6}"/>
                </a:ext>
              </a:extLst>
            </p:cNvPr>
            <p:cNvSpPr>
              <a:spLocks noChangeShapeType="1"/>
            </p:cNvSpPr>
            <p:nvPr/>
          </p:nvSpPr>
          <p:spPr bwMode="auto">
            <a:xfrm flipV="1">
              <a:off x="1984" y="22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3" name="Line 16">
              <a:extLst>
                <a:ext uri="{FF2B5EF4-FFF2-40B4-BE49-F238E27FC236}">
                  <a16:creationId xmlns:a16="http://schemas.microsoft.com/office/drawing/2014/main" id="{27C58B80-F7F3-2B47-A794-308A73EF2619}"/>
                </a:ext>
              </a:extLst>
            </p:cNvPr>
            <p:cNvSpPr>
              <a:spLocks noChangeShapeType="1"/>
            </p:cNvSpPr>
            <p:nvPr/>
          </p:nvSpPr>
          <p:spPr bwMode="auto">
            <a:xfrm flipV="1">
              <a:off x="1984" y="25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4" name="Text Box 17">
              <a:extLst>
                <a:ext uri="{FF2B5EF4-FFF2-40B4-BE49-F238E27FC236}">
                  <a16:creationId xmlns:a16="http://schemas.microsoft.com/office/drawing/2014/main" id="{C16AB973-194F-5A45-BFDC-8BC3E836AD72}"/>
                </a:ext>
              </a:extLst>
            </p:cNvPr>
            <p:cNvSpPr txBox="1">
              <a:spLocks noChangeArrowheads="1"/>
            </p:cNvSpPr>
            <p:nvPr/>
          </p:nvSpPr>
          <p:spPr bwMode="auto">
            <a:xfrm>
              <a:off x="3464" y="1549"/>
              <a:ext cx="8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checksum</a:t>
              </a:r>
            </a:p>
          </p:txBody>
        </p:sp>
        <p:sp>
          <p:nvSpPr>
            <p:cNvPr id="135" name="Text Box 18">
              <a:extLst>
                <a:ext uri="{FF2B5EF4-FFF2-40B4-BE49-F238E27FC236}">
                  <a16:creationId xmlns:a16="http://schemas.microsoft.com/office/drawing/2014/main" id="{73F144F0-D722-DD4E-913A-9D1C13A3A3DC}"/>
                </a:ext>
              </a:extLst>
            </p:cNvPr>
            <p:cNvSpPr txBox="1">
              <a:spLocks noChangeArrowheads="1"/>
            </p:cNvSpPr>
            <p:nvPr/>
          </p:nvSpPr>
          <p:spPr bwMode="auto">
            <a:xfrm>
              <a:off x="2008" y="1531"/>
              <a:ext cx="54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 to</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live</a:t>
              </a:r>
            </a:p>
          </p:txBody>
        </p:sp>
        <p:sp>
          <p:nvSpPr>
            <p:cNvPr id="136" name="Text Box 19">
              <a:extLst>
                <a:ext uri="{FF2B5EF4-FFF2-40B4-BE49-F238E27FC236}">
                  <a16:creationId xmlns:a16="http://schemas.microsoft.com/office/drawing/2014/main" id="{24E2CAED-6A31-D148-BAF3-804A52CDFBE4}"/>
                </a:ext>
              </a:extLst>
            </p:cNvPr>
            <p:cNvSpPr txBox="1">
              <a:spLocks noChangeArrowheads="1"/>
            </p:cNvSpPr>
            <p:nvPr/>
          </p:nvSpPr>
          <p:spPr bwMode="auto">
            <a:xfrm>
              <a:off x="2539" y="1959"/>
              <a:ext cx="132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source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7" name="Text Box 31">
              <a:extLst>
                <a:ext uri="{FF2B5EF4-FFF2-40B4-BE49-F238E27FC236}">
                  <a16:creationId xmlns:a16="http://schemas.microsoft.com/office/drawing/2014/main" id="{BEE296DD-3F61-ED40-BC79-F3A9021ABAD7}"/>
                </a:ext>
              </a:extLst>
            </p:cNvPr>
            <p:cNvSpPr txBox="1">
              <a:spLocks noChangeArrowheads="1"/>
            </p:cNvSpPr>
            <p:nvPr/>
          </p:nvSpPr>
          <p:spPr bwMode="auto">
            <a:xfrm>
              <a:off x="2222" y="907"/>
              <a:ext cx="4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8" name="Text Box 32">
              <a:extLst>
                <a:ext uri="{FF2B5EF4-FFF2-40B4-BE49-F238E27FC236}">
                  <a16:creationId xmlns:a16="http://schemas.microsoft.com/office/drawing/2014/main" id="{F97B56F5-767E-B842-B667-C862E3D38318}"/>
                </a:ext>
              </a:extLst>
            </p:cNvPr>
            <p:cNvSpPr txBox="1">
              <a:spLocks noChangeArrowheads="1"/>
            </p:cNvSpPr>
            <p:nvPr/>
          </p:nvSpPr>
          <p:spPr bwMode="auto">
            <a:xfrm>
              <a:off x="2646" y="901"/>
              <a:ext cx="5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service</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39" name="Line 33">
              <a:extLst>
                <a:ext uri="{FF2B5EF4-FFF2-40B4-BE49-F238E27FC236}">
                  <a16:creationId xmlns:a16="http://schemas.microsoft.com/office/drawing/2014/main" id="{BDD076AF-08C4-4F47-9082-FD95A3AE8871}"/>
                </a:ext>
              </a:extLst>
            </p:cNvPr>
            <p:cNvSpPr>
              <a:spLocks noChangeShapeType="1"/>
            </p:cNvSpPr>
            <p:nvPr/>
          </p:nvSpPr>
          <p:spPr bwMode="auto">
            <a:xfrm flipH="1" flipV="1">
              <a:off x="2646" y="938"/>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0" name="Line 34">
              <a:extLst>
                <a:ext uri="{FF2B5EF4-FFF2-40B4-BE49-F238E27FC236}">
                  <a16:creationId xmlns:a16="http://schemas.microsoft.com/office/drawing/2014/main" id="{ED69820A-98A8-C448-9306-B016D7131F89}"/>
                </a:ext>
              </a:extLst>
            </p:cNvPr>
            <p:cNvSpPr>
              <a:spLocks noChangeShapeType="1"/>
            </p:cNvSpPr>
            <p:nvPr/>
          </p:nvSpPr>
          <p:spPr bwMode="auto">
            <a:xfrm flipH="1" flipV="1">
              <a:off x="2259" y="944"/>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1" name="Line 37">
              <a:extLst>
                <a:ext uri="{FF2B5EF4-FFF2-40B4-BE49-F238E27FC236}">
                  <a16:creationId xmlns:a16="http://schemas.microsoft.com/office/drawing/2014/main" id="{4C39789B-1352-C348-9751-652C9E9F847E}"/>
                </a:ext>
              </a:extLst>
            </p:cNvPr>
            <p:cNvSpPr>
              <a:spLocks noChangeShapeType="1"/>
            </p:cNvSpPr>
            <p:nvPr/>
          </p:nvSpPr>
          <p:spPr bwMode="auto">
            <a:xfrm flipH="1" flipV="1">
              <a:off x="3210" y="1265"/>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2" name="Text Box 38">
              <a:extLst>
                <a:ext uri="{FF2B5EF4-FFF2-40B4-BE49-F238E27FC236}">
                  <a16:creationId xmlns:a16="http://schemas.microsoft.com/office/drawing/2014/main" id="{D17766F8-1604-7844-AF12-5526BB719D91}"/>
                </a:ext>
              </a:extLst>
            </p:cNvPr>
            <p:cNvSpPr txBox="1">
              <a:spLocks noChangeArrowheads="1"/>
            </p:cNvSpPr>
            <p:nvPr/>
          </p:nvSpPr>
          <p:spPr bwMode="auto">
            <a:xfrm>
              <a:off x="3117" y="1314"/>
              <a:ext cx="4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flgs</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3" name="Line 39">
              <a:extLst>
                <a:ext uri="{FF2B5EF4-FFF2-40B4-BE49-F238E27FC236}">
                  <a16:creationId xmlns:a16="http://schemas.microsoft.com/office/drawing/2014/main" id="{347B244D-DD5B-7D4F-94F4-91C0A285AFF9}"/>
                </a:ext>
              </a:extLst>
            </p:cNvPr>
            <p:cNvSpPr>
              <a:spLocks noChangeShapeType="1"/>
            </p:cNvSpPr>
            <p:nvPr/>
          </p:nvSpPr>
          <p:spPr bwMode="auto">
            <a:xfrm flipH="1" flipV="1">
              <a:off x="3504" y="125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 Box 40">
              <a:extLst>
                <a:ext uri="{FF2B5EF4-FFF2-40B4-BE49-F238E27FC236}">
                  <a16:creationId xmlns:a16="http://schemas.microsoft.com/office/drawing/2014/main" id="{7247D566-AB42-3841-994B-E294C06DAB62}"/>
                </a:ext>
              </a:extLst>
            </p:cNvPr>
            <p:cNvSpPr txBox="1">
              <a:spLocks noChangeArrowheads="1"/>
            </p:cNvSpPr>
            <p:nvPr/>
          </p:nvSpPr>
          <p:spPr bwMode="auto">
            <a:xfrm>
              <a:off x="3531" y="1230"/>
              <a:ext cx="9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offset</a:t>
              </a:r>
              <a:endPar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5" name="Line 43">
              <a:extLst>
                <a:ext uri="{FF2B5EF4-FFF2-40B4-BE49-F238E27FC236}">
                  <a16:creationId xmlns:a16="http://schemas.microsoft.com/office/drawing/2014/main" id="{3AA0ABEC-0F0D-104F-A9E5-4BBC9A6A4208}"/>
                </a:ext>
              </a:extLst>
            </p:cNvPr>
            <p:cNvSpPr>
              <a:spLocks noChangeShapeType="1"/>
            </p:cNvSpPr>
            <p:nvPr/>
          </p:nvSpPr>
          <p:spPr bwMode="auto">
            <a:xfrm flipV="1">
              <a:off x="1984" y="1581"/>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6" name="Line 44">
              <a:extLst>
                <a:ext uri="{FF2B5EF4-FFF2-40B4-BE49-F238E27FC236}">
                  <a16:creationId xmlns:a16="http://schemas.microsoft.com/office/drawing/2014/main" id="{3BCAABB0-D26C-C443-A64A-9B2F129C9CCE}"/>
                </a:ext>
              </a:extLst>
            </p:cNvPr>
            <p:cNvSpPr>
              <a:spLocks noChangeShapeType="1"/>
            </p:cNvSpPr>
            <p:nvPr/>
          </p:nvSpPr>
          <p:spPr bwMode="auto">
            <a:xfrm flipH="1" flipV="1">
              <a:off x="3210" y="1583"/>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7" name="Line 45">
              <a:extLst>
                <a:ext uri="{FF2B5EF4-FFF2-40B4-BE49-F238E27FC236}">
                  <a16:creationId xmlns:a16="http://schemas.microsoft.com/office/drawing/2014/main" id="{E866F42A-10BE-C449-97E1-04B252E8309D}"/>
                </a:ext>
              </a:extLst>
            </p:cNvPr>
            <p:cNvSpPr>
              <a:spLocks noChangeShapeType="1"/>
            </p:cNvSpPr>
            <p:nvPr/>
          </p:nvSpPr>
          <p:spPr bwMode="auto">
            <a:xfrm flipV="1">
              <a:off x="1972" y="1905"/>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 Box 46">
              <a:extLst>
                <a:ext uri="{FF2B5EF4-FFF2-40B4-BE49-F238E27FC236}">
                  <a16:creationId xmlns:a16="http://schemas.microsoft.com/office/drawing/2014/main" id="{E683D402-CA7F-9F47-849F-2224DC3DE9FB}"/>
                </a:ext>
              </a:extLst>
            </p:cNvPr>
            <p:cNvSpPr txBox="1">
              <a:spLocks noChangeArrowheads="1"/>
            </p:cNvSpPr>
            <p:nvPr/>
          </p:nvSpPr>
          <p:spPr bwMode="auto">
            <a:xfrm>
              <a:off x="2668" y="1525"/>
              <a:ext cx="48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layer</a:t>
              </a:r>
            </a:p>
          </p:txBody>
        </p:sp>
        <p:sp>
          <p:nvSpPr>
            <p:cNvPr id="149" name="Line 47">
              <a:extLst>
                <a:ext uri="{FF2B5EF4-FFF2-40B4-BE49-F238E27FC236}">
                  <a16:creationId xmlns:a16="http://schemas.microsoft.com/office/drawing/2014/main" id="{0E531E3C-4F5A-D941-83E8-AE1464B5A344}"/>
                </a:ext>
              </a:extLst>
            </p:cNvPr>
            <p:cNvSpPr>
              <a:spLocks noChangeShapeType="1"/>
            </p:cNvSpPr>
            <p:nvPr/>
          </p:nvSpPr>
          <p:spPr bwMode="auto">
            <a:xfrm flipH="1" flipV="1">
              <a:off x="2610" y="1589"/>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0" name="Text Box 49">
              <a:extLst>
                <a:ext uri="{FF2B5EF4-FFF2-40B4-BE49-F238E27FC236}">
                  <a16:creationId xmlns:a16="http://schemas.microsoft.com/office/drawing/2014/main" id="{0D207251-C799-F041-9618-AD88DBAA8CF0}"/>
                </a:ext>
              </a:extLst>
            </p:cNvPr>
            <p:cNvSpPr txBox="1">
              <a:spLocks noChangeArrowheads="1"/>
            </p:cNvSpPr>
            <p:nvPr/>
          </p:nvSpPr>
          <p:spPr bwMode="auto">
            <a:xfrm>
              <a:off x="2450" y="2235"/>
              <a:ext cx="15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destination IP address</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1" name="Line 50">
              <a:extLst>
                <a:ext uri="{FF2B5EF4-FFF2-40B4-BE49-F238E27FC236}">
                  <a16:creationId xmlns:a16="http://schemas.microsoft.com/office/drawing/2014/main" id="{3D7847B5-06DC-744F-AFA4-710C1C3AACDA}"/>
                </a:ext>
              </a:extLst>
            </p:cNvPr>
            <p:cNvSpPr>
              <a:spLocks noChangeShapeType="1"/>
            </p:cNvSpPr>
            <p:nvPr/>
          </p:nvSpPr>
          <p:spPr bwMode="auto">
            <a:xfrm flipV="1">
              <a:off x="1984" y="2787"/>
              <a:ext cx="248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2" name="Text Box 51">
              <a:extLst>
                <a:ext uri="{FF2B5EF4-FFF2-40B4-BE49-F238E27FC236}">
                  <a16:creationId xmlns:a16="http://schemas.microsoft.com/office/drawing/2014/main" id="{DDCF4509-5098-514D-8D40-9FA4EA41780D}"/>
                </a:ext>
              </a:extLst>
            </p:cNvPr>
            <p:cNvSpPr txBox="1">
              <a:spLocks noChangeArrowheads="1"/>
            </p:cNvSpPr>
            <p:nvPr/>
          </p:nvSpPr>
          <p:spPr bwMode="auto">
            <a:xfrm>
              <a:off x="2673" y="2529"/>
              <a:ext cx="10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options (if any)</a:t>
              </a: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3" name="Group 56">
            <a:extLst>
              <a:ext uri="{FF2B5EF4-FFF2-40B4-BE49-F238E27FC236}">
                <a16:creationId xmlns:a16="http://schemas.microsoft.com/office/drawing/2014/main" id="{F46ED7D0-3A4C-C74F-A2AF-2F28546928AE}"/>
              </a:ext>
            </a:extLst>
          </p:cNvPr>
          <p:cNvGrpSpPr>
            <a:grpSpLocks/>
          </p:cNvGrpSpPr>
          <p:nvPr/>
        </p:nvGrpSpPr>
        <p:grpSpPr bwMode="auto">
          <a:xfrm>
            <a:off x="1064770" y="1650761"/>
            <a:ext cx="3598863" cy="369886"/>
            <a:chOff x="-198" y="851"/>
            <a:chExt cx="2267" cy="233"/>
          </a:xfrm>
        </p:grpSpPr>
        <p:sp>
          <p:nvSpPr>
            <p:cNvPr id="154" name="Text Box 20">
              <a:extLst>
                <a:ext uri="{FF2B5EF4-FFF2-40B4-BE49-F238E27FC236}">
                  <a16:creationId xmlns:a16="http://schemas.microsoft.com/office/drawing/2014/main" id="{DD501FF6-E28D-E740-B77A-CD4A3210C2D5}"/>
                </a:ext>
              </a:extLst>
            </p:cNvPr>
            <p:cNvSpPr txBox="1">
              <a:spLocks noChangeArrowheads="1"/>
            </p:cNvSpPr>
            <p:nvPr/>
          </p:nvSpPr>
          <p:spPr bwMode="auto">
            <a:xfrm>
              <a:off x="-198" y="851"/>
              <a:ext cx="196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IP protocol version number</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5" name="Line 23">
              <a:extLst>
                <a:ext uri="{FF2B5EF4-FFF2-40B4-BE49-F238E27FC236}">
                  <a16:creationId xmlns:a16="http://schemas.microsoft.com/office/drawing/2014/main" id="{F85B0816-D21B-CB47-8C66-E05D0680EC83}"/>
                </a:ext>
              </a:extLst>
            </p:cNvPr>
            <p:cNvSpPr>
              <a:spLocks noChangeShapeType="1"/>
            </p:cNvSpPr>
            <p:nvPr/>
          </p:nvSpPr>
          <p:spPr bwMode="auto">
            <a:xfrm flipV="1">
              <a:off x="1740" y="996"/>
              <a:ext cx="3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6" name="Group 57">
            <a:extLst>
              <a:ext uri="{FF2B5EF4-FFF2-40B4-BE49-F238E27FC236}">
                <a16:creationId xmlns:a16="http://schemas.microsoft.com/office/drawing/2014/main" id="{09D76537-7447-BC4F-803B-D699F93DFDEB}"/>
              </a:ext>
            </a:extLst>
          </p:cNvPr>
          <p:cNvGrpSpPr>
            <a:grpSpLocks/>
          </p:cNvGrpSpPr>
          <p:nvPr/>
        </p:nvGrpSpPr>
        <p:grpSpPr bwMode="auto">
          <a:xfrm>
            <a:off x="1228282" y="2004782"/>
            <a:ext cx="3817939" cy="369888"/>
            <a:chOff x="-95" y="1074"/>
            <a:chExt cx="2405" cy="233"/>
          </a:xfrm>
        </p:grpSpPr>
        <p:sp>
          <p:nvSpPr>
            <p:cNvPr id="157" name="Text Box 21">
              <a:extLst>
                <a:ext uri="{FF2B5EF4-FFF2-40B4-BE49-F238E27FC236}">
                  <a16:creationId xmlns:a16="http://schemas.microsoft.com/office/drawing/2014/main" id="{6BB3B2E4-B494-8F48-ADC1-00DA5E9C53C6}"/>
                </a:ext>
              </a:extLst>
            </p:cNvPr>
            <p:cNvSpPr txBox="1">
              <a:spLocks noChangeArrowheads="1"/>
            </p:cNvSpPr>
            <p:nvPr/>
          </p:nvSpPr>
          <p:spPr bwMode="auto">
            <a:xfrm>
              <a:off x="-95" y="1074"/>
              <a:ext cx="185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length(bytes)</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8" name="Line 24">
              <a:extLst>
                <a:ext uri="{FF2B5EF4-FFF2-40B4-BE49-F238E27FC236}">
                  <a16:creationId xmlns:a16="http://schemas.microsoft.com/office/drawing/2014/main" id="{706E58AF-5939-4644-8ECF-E13603BC22AD}"/>
                </a:ext>
              </a:extLst>
            </p:cNvPr>
            <p:cNvSpPr>
              <a:spLocks noChangeShapeType="1"/>
            </p:cNvSpPr>
            <p:nvPr/>
          </p:nvSpPr>
          <p:spPr bwMode="auto">
            <a:xfrm flipV="1">
              <a:off x="1748" y="1184"/>
              <a:ext cx="562"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59" name="Group 60">
            <a:extLst>
              <a:ext uri="{FF2B5EF4-FFF2-40B4-BE49-F238E27FC236}">
                <a16:creationId xmlns:a16="http://schemas.microsoft.com/office/drawing/2014/main" id="{4258D741-EF03-AB43-8674-1FF314406AE4}"/>
              </a:ext>
            </a:extLst>
          </p:cNvPr>
          <p:cNvGrpSpPr>
            <a:grpSpLocks/>
          </p:cNvGrpSpPr>
          <p:nvPr/>
        </p:nvGrpSpPr>
        <p:grpSpPr bwMode="auto">
          <a:xfrm>
            <a:off x="151955" y="3111541"/>
            <a:ext cx="5535615" cy="1247776"/>
            <a:chOff x="-773" y="1434"/>
            <a:chExt cx="3487" cy="786"/>
          </a:xfrm>
        </p:grpSpPr>
        <p:sp>
          <p:nvSpPr>
            <p:cNvPr id="160" name="Text Box 27">
              <a:extLst>
                <a:ext uri="{FF2B5EF4-FFF2-40B4-BE49-F238E27FC236}">
                  <a16:creationId xmlns:a16="http://schemas.microsoft.com/office/drawing/2014/main" id="{2ABE1009-3567-E94C-9ECA-3B9CCF763210}"/>
                </a:ext>
              </a:extLst>
            </p:cNvPr>
            <p:cNvSpPr txBox="1">
              <a:spLocks noChangeArrowheads="1"/>
            </p:cNvSpPr>
            <p:nvPr/>
          </p:nvSpPr>
          <p:spPr bwMode="auto">
            <a:xfrm>
              <a:off x="-773" y="1987"/>
              <a:ext cx="256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upper layer protocol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TCP or UDP)</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1" name="Line 28">
              <a:extLst>
                <a:ext uri="{FF2B5EF4-FFF2-40B4-BE49-F238E27FC236}">
                  <a16:creationId xmlns:a16="http://schemas.microsoft.com/office/drawing/2014/main" id="{5458F48E-33B1-F14C-AC20-E862C9526956}"/>
                </a:ext>
              </a:extLst>
            </p:cNvPr>
            <p:cNvSpPr>
              <a:spLocks noChangeShapeType="1"/>
            </p:cNvSpPr>
            <p:nvPr/>
          </p:nvSpPr>
          <p:spPr bwMode="auto">
            <a:xfrm flipV="1">
              <a:off x="1766" y="1434"/>
              <a:ext cx="948" cy="67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2" name="Group 61">
            <a:extLst>
              <a:ext uri="{FF2B5EF4-FFF2-40B4-BE49-F238E27FC236}">
                <a16:creationId xmlns:a16="http://schemas.microsoft.com/office/drawing/2014/main" id="{CACE9B0D-62D6-B34E-89A0-4E0AFCF2C3B2}"/>
              </a:ext>
            </a:extLst>
          </p:cNvPr>
          <p:cNvGrpSpPr>
            <a:grpSpLocks/>
          </p:cNvGrpSpPr>
          <p:nvPr/>
        </p:nvGrpSpPr>
        <p:grpSpPr bwMode="auto">
          <a:xfrm>
            <a:off x="8102158" y="1652352"/>
            <a:ext cx="2322512" cy="641350"/>
            <a:chOff x="4235" y="852"/>
            <a:chExt cx="1463" cy="404"/>
          </a:xfrm>
        </p:grpSpPr>
        <p:sp>
          <p:nvSpPr>
            <p:cNvPr id="163" name="Text Box 26">
              <a:extLst>
                <a:ext uri="{FF2B5EF4-FFF2-40B4-BE49-F238E27FC236}">
                  <a16:creationId xmlns:a16="http://schemas.microsoft.com/office/drawing/2014/main" id="{30E427B3-A5A5-4D4F-B92F-565A16BD627D}"/>
                </a:ext>
              </a:extLst>
            </p:cNvPr>
            <p:cNvSpPr txBox="1">
              <a:spLocks noChangeArrowheads="1"/>
            </p:cNvSpPr>
            <p:nvPr/>
          </p:nvSpPr>
          <p:spPr bwMode="auto">
            <a:xfrm>
              <a:off x="4662" y="852"/>
              <a:ext cx="103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total datagram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length (bytes)</a:t>
              </a:r>
            </a:p>
          </p:txBody>
        </p:sp>
        <p:sp>
          <p:nvSpPr>
            <p:cNvPr id="164" name="Line 30">
              <a:extLst>
                <a:ext uri="{FF2B5EF4-FFF2-40B4-BE49-F238E27FC236}">
                  <a16:creationId xmlns:a16="http://schemas.microsoft.com/office/drawing/2014/main" id="{3AF47488-1011-A848-99D2-FC6016C55C06}"/>
                </a:ext>
              </a:extLst>
            </p:cNvPr>
            <p:cNvSpPr>
              <a:spLocks noChangeShapeType="1"/>
            </p:cNvSpPr>
            <p:nvPr/>
          </p:nvSpPr>
          <p:spPr bwMode="auto">
            <a:xfrm flipH="1">
              <a:off x="4235" y="1149"/>
              <a:ext cx="429" cy="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5" name="Group 58">
            <a:extLst>
              <a:ext uri="{FF2B5EF4-FFF2-40B4-BE49-F238E27FC236}">
                <a16:creationId xmlns:a16="http://schemas.microsoft.com/office/drawing/2014/main" id="{48A836F1-05EC-DE4D-B1B8-1C5131E8EA97}"/>
              </a:ext>
            </a:extLst>
          </p:cNvPr>
          <p:cNvGrpSpPr>
            <a:grpSpLocks/>
          </p:cNvGrpSpPr>
          <p:nvPr/>
        </p:nvGrpSpPr>
        <p:grpSpPr bwMode="auto">
          <a:xfrm>
            <a:off x="2323661" y="2060348"/>
            <a:ext cx="3378202" cy="1452568"/>
            <a:chOff x="595" y="1109"/>
            <a:chExt cx="2128" cy="915"/>
          </a:xfrm>
        </p:grpSpPr>
        <p:sp>
          <p:nvSpPr>
            <p:cNvPr id="166" name="Text Box 35">
              <a:extLst>
                <a:ext uri="{FF2B5EF4-FFF2-40B4-BE49-F238E27FC236}">
                  <a16:creationId xmlns:a16="http://schemas.microsoft.com/office/drawing/2014/main" id="{30EE02F6-A328-8D46-8C08-639ED0208690}"/>
                </a:ext>
              </a:extLst>
            </p:cNvPr>
            <p:cNvSpPr txBox="1">
              <a:spLocks noChangeArrowheads="1"/>
            </p:cNvSpPr>
            <p:nvPr/>
          </p:nvSpPr>
          <p:spPr bwMode="auto">
            <a:xfrm>
              <a:off x="595" y="1307"/>
              <a:ext cx="1202" cy="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“type” of service:</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diffserv (0:5)</a:t>
              </a:r>
            </a:p>
            <a:p>
              <a:pPr marL="285750" marR="0" lvl="0" indent="-165100" algn="l" defTabSz="914400" rtl="0" eaLnBrk="0" fontAlgn="base" latinLnBrk="0" hangingPunct="0">
                <a:lnSpc>
                  <a:spcPct val="100000"/>
                </a:lnSpc>
                <a:spcBef>
                  <a:spcPct val="0"/>
                </a:spcBef>
                <a:spcAft>
                  <a:spcPct val="0"/>
                </a:spcAft>
                <a:buClr>
                  <a:srgbClr val="0000A8"/>
                </a:buClr>
                <a:buSzTx/>
                <a:buFont typeface="Wingdings" pitchFamily="2" charset="2"/>
                <a:buChar char="§"/>
                <a:tabLst/>
                <a:defRPr/>
              </a:pPr>
              <a:r>
                <a:rPr kumimoji="0" lang="en-US" altLang="ja-JP"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ECN (6:7)</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ja-JP"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67" name="Line 36">
              <a:extLst>
                <a:ext uri="{FF2B5EF4-FFF2-40B4-BE49-F238E27FC236}">
                  <a16:creationId xmlns:a16="http://schemas.microsoft.com/office/drawing/2014/main" id="{F3ABE1B3-92EF-EE40-8416-0B8D319EE942}"/>
                </a:ext>
              </a:extLst>
            </p:cNvPr>
            <p:cNvSpPr>
              <a:spLocks noChangeShapeType="1"/>
            </p:cNvSpPr>
            <p:nvPr/>
          </p:nvSpPr>
          <p:spPr bwMode="auto">
            <a:xfrm flipV="1">
              <a:off x="1746" y="1109"/>
              <a:ext cx="977" cy="320"/>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68" name="Group 62">
            <a:extLst>
              <a:ext uri="{FF2B5EF4-FFF2-40B4-BE49-F238E27FC236}">
                <a16:creationId xmlns:a16="http://schemas.microsoft.com/office/drawing/2014/main" id="{4087126E-9476-2B47-BE4F-7A42B99BC7FE}"/>
              </a:ext>
            </a:extLst>
          </p:cNvPr>
          <p:cNvGrpSpPr>
            <a:grpSpLocks/>
          </p:cNvGrpSpPr>
          <p:nvPr/>
        </p:nvGrpSpPr>
        <p:grpSpPr bwMode="auto">
          <a:xfrm>
            <a:off x="6330509" y="2273066"/>
            <a:ext cx="4110038" cy="646113"/>
            <a:chOff x="3119" y="1243"/>
            <a:chExt cx="2589" cy="407"/>
          </a:xfrm>
        </p:grpSpPr>
        <p:sp>
          <p:nvSpPr>
            <p:cNvPr id="169" name="Text Box 25">
              <a:extLst>
                <a:ext uri="{FF2B5EF4-FFF2-40B4-BE49-F238E27FC236}">
                  <a16:creationId xmlns:a16="http://schemas.microsoft.com/office/drawing/2014/main" id="{512E3B71-E3FC-D34A-9DEC-E65FCBAE37BC}"/>
                </a:ext>
              </a:extLst>
            </p:cNvPr>
            <p:cNvSpPr txBox="1">
              <a:spLocks noChangeArrowheads="1"/>
            </p:cNvSpPr>
            <p:nvPr/>
          </p:nvSpPr>
          <p:spPr bwMode="auto">
            <a:xfrm>
              <a:off x="4663" y="1243"/>
              <a:ext cx="1045"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fragmentation/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reassembly</a:t>
              </a:r>
            </a:p>
          </p:txBody>
        </p:sp>
        <p:sp>
          <p:nvSpPr>
            <p:cNvPr id="170" name="Line 29">
              <a:extLst>
                <a:ext uri="{FF2B5EF4-FFF2-40B4-BE49-F238E27FC236}">
                  <a16:creationId xmlns:a16="http://schemas.microsoft.com/office/drawing/2014/main" id="{82BB5C8E-99D8-AB4F-812C-C8887D1E1E10}"/>
                </a:ext>
              </a:extLst>
            </p:cNvPr>
            <p:cNvSpPr>
              <a:spLocks noChangeShapeType="1"/>
            </p:cNvSpPr>
            <p:nvPr/>
          </p:nvSpPr>
          <p:spPr bwMode="auto">
            <a:xfrm flipH="1">
              <a:off x="3443" y="1358"/>
              <a:ext cx="1228" cy="1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1" name="Line 41">
              <a:extLst>
                <a:ext uri="{FF2B5EF4-FFF2-40B4-BE49-F238E27FC236}">
                  <a16:creationId xmlns:a16="http://schemas.microsoft.com/office/drawing/2014/main" id="{179D4ED7-D84C-2F4C-8903-32B5F0AEECE1}"/>
                </a:ext>
              </a:extLst>
            </p:cNvPr>
            <p:cNvSpPr>
              <a:spLocks noChangeShapeType="1"/>
            </p:cNvSpPr>
            <p:nvPr/>
          </p:nvSpPr>
          <p:spPr bwMode="auto">
            <a:xfrm flipH="1" flipV="1">
              <a:off x="4301" y="1349"/>
              <a:ext cx="381" cy="2"/>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2" name="Line 42">
              <a:extLst>
                <a:ext uri="{FF2B5EF4-FFF2-40B4-BE49-F238E27FC236}">
                  <a16:creationId xmlns:a16="http://schemas.microsoft.com/office/drawing/2014/main" id="{E9410A24-EBCE-C541-89FB-7277C9EF1BCD}"/>
                </a:ext>
              </a:extLst>
            </p:cNvPr>
            <p:cNvSpPr>
              <a:spLocks noChangeShapeType="1"/>
            </p:cNvSpPr>
            <p:nvPr/>
          </p:nvSpPr>
          <p:spPr bwMode="auto">
            <a:xfrm flipH="1">
              <a:off x="3119" y="1354"/>
              <a:ext cx="1555" cy="103"/>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73" name="Group 59">
            <a:extLst>
              <a:ext uri="{FF2B5EF4-FFF2-40B4-BE49-F238E27FC236}">
                <a16:creationId xmlns:a16="http://schemas.microsoft.com/office/drawing/2014/main" id="{F3E5E860-E3FA-1043-A7CA-31E59409DB3B}"/>
              </a:ext>
            </a:extLst>
          </p:cNvPr>
          <p:cNvGrpSpPr>
            <a:grpSpLocks/>
          </p:cNvGrpSpPr>
          <p:nvPr/>
        </p:nvGrpSpPr>
        <p:grpSpPr bwMode="auto">
          <a:xfrm>
            <a:off x="786919" y="3200477"/>
            <a:ext cx="3975103" cy="723900"/>
            <a:chOff x="-366" y="1483"/>
            <a:chExt cx="2504" cy="456"/>
          </a:xfrm>
        </p:grpSpPr>
        <p:sp>
          <p:nvSpPr>
            <p:cNvPr id="174" name="Text Box 22">
              <a:extLst>
                <a:ext uri="{FF2B5EF4-FFF2-40B4-BE49-F238E27FC236}">
                  <a16:creationId xmlns:a16="http://schemas.microsoft.com/office/drawing/2014/main" id="{F3BCF68C-C9A4-A848-9F65-D9DA862AA831}"/>
                </a:ext>
              </a:extLst>
            </p:cNvPr>
            <p:cNvSpPr txBox="1">
              <a:spLocks noChangeArrowheads="1"/>
            </p:cNvSpPr>
            <p:nvPr/>
          </p:nvSpPr>
          <p:spPr bwMode="auto">
            <a:xfrm>
              <a:off x="-366" y="1551"/>
              <a:ext cx="21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TTL: remaining  max hops</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(decremented at each router)</a:t>
              </a:r>
            </a:p>
          </p:txBody>
        </p:sp>
        <p:sp>
          <p:nvSpPr>
            <p:cNvPr id="175" name="Line 48">
              <a:extLst>
                <a:ext uri="{FF2B5EF4-FFF2-40B4-BE49-F238E27FC236}">
                  <a16:creationId xmlns:a16="http://schemas.microsoft.com/office/drawing/2014/main" id="{E8C2FC41-FC21-EB4A-81CC-6A4E388FF3AA}"/>
                </a:ext>
              </a:extLst>
            </p:cNvPr>
            <p:cNvSpPr>
              <a:spLocks noChangeShapeType="1"/>
            </p:cNvSpPr>
            <p:nvPr/>
          </p:nvSpPr>
          <p:spPr bwMode="auto">
            <a:xfrm flipV="1">
              <a:off x="1753" y="1483"/>
              <a:ext cx="385" cy="277"/>
            </a:xfrm>
            <a:prstGeom prst="line">
              <a:avLst/>
            </a:prstGeom>
            <a:noFill/>
            <a:ln w="19050">
              <a:solidFill>
                <a:srgbClr val="C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10A5FB9C-8877-CF48-9B4B-0001510B0996}"/>
              </a:ext>
            </a:extLst>
          </p:cNvPr>
          <p:cNvGrpSpPr/>
          <p:nvPr/>
        </p:nvGrpSpPr>
        <p:grpSpPr>
          <a:xfrm>
            <a:off x="1134317" y="4446414"/>
            <a:ext cx="2823045" cy="2083632"/>
            <a:chOff x="419725" y="4467070"/>
            <a:chExt cx="2823045" cy="2083632"/>
          </a:xfrm>
        </p:grpSpPr>
        <p:sp>
          <p:nvSpPr>
            <p:cNvPr id="179" name="Rectangle 54">
              <a:extLst>
                <a:ext uri="{FF2B5EF4-FFF2-40B4-BE49-F238E27FC236}">
                  <a16:creationId xmlns:a16="http://schemas.microsoft.com/office/drawing/2014/main" id="{F3422680-BA18-B141-8049-75179551BB0C}"/>
                </a:ext>
              </a:extLst>
            </p:cNvPr>
            <p:cNvSpPr>
              <a:spLocks noChangeArrowheads="1"/>
            </p:cNvSpPr>
            <p:nvPr/>
          </p:nvSpPr>
          <p:spPr bwMode="auto">
            <a:xfrm>
              <a:off x="437293" y="4954788"/>
              <a:ext cx="2805477" cy="146547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TCP</a:t>
              </a:r>
            </a:p>
            <a:p>
              <a:pPr marL="342900" marR="0" lvl="0" indent="-223838" algn="l" defTabSz="914400" rtl="0" eaLnBrk="0" fontAlgn="base" latinLnBrk="0" hangingPunct="0">
                <a:lnSpc>
                  <a:spcPct val="8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20 bytes of IP</a:t>
              </a:r>
            </a:p>
            <a:p>
              <a:pPr marL="342900" marR="0" lvl="0" indent="-223838" algn="l" defTabSz="914400" rtl="0" eaLnBrk="0" fontAlgn="base" latinLnBrk="0" hangingPunct="0">
                <a:lnSpc>
                  <a:spcPct val="95000"/>
                </a:lnSpc>
                <a:spcBef>
                  <a:spcPct val="20000"/>
                </a:spcBef>
                <a:spcAft>
                  <a:spcPct val="0"/>
                </a:spcAft>
                <a:buClr>
                  <a:srgbClr val="0000A3"/>
                </a:buClr>
                <a:buSzPct val="100000"/>
                <a:buFont typeface="Wingdings" pitchFamily="2" charset="2"/>
                <a:buChar char="§"/>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40 bytes + app layer overhead for TCP+IP</a:t>
              </a:r>
            </a:p>
          </p:txBody>
        </p:sp>
        <p:sp>
          <p:nvSpPr>
            <p:cNvPr id="2" name="Rectangle 1">
              <a:extLst>
                <a:ext uri="{FF2B5EF4-FFF2-40B4-BE49-F238E27FC236}">
                  <a16:creationId xmlns:a16="http://schemas.microsoft.com/office/drawing/2014/main" id="{A5B2B29C-1437-FE43-B7BB-737B9DE7CB08}"/>
                </a:ext>
              </a:extLst>
            </p:cNvPr>
            <p:cNvSpPr/>
            <p:nvPr/>
          </p:nvSpPr>
          <p:spPr>
            <a:xfrm>
              <a:off x="419725" y="4751882"/>
              <a:ext cx="2683239" cy="1798820"/>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07067E8-C930-4E4E-82B1-DB76C7299991}"/>
                </a:ext>
              </a:extLst>
            </p:cNvPr>
            <p:cNvSpPr txBox="1"/>
            <p:nvPr/>
          </p:nvSpPr>
          <p:spPr>
            <a:xfrm>
              <a:off x="599607" y="4467070"/>
              <a:ext cx="1561325" cy="52322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overhead</a:t>
              </a:r>
            </a:p>
          </p:txBody>
        </p:sp>
      </p:grpSp>
      <p:grpSp>
        <p:nvGrpSpPr>
          <p:cNvPr id="9" name="Group 8">
            <a:extLst>
              <a:ext uri="{FF2B5EF4-FFF2-40B4-BE49-F238E27FC236}">
                <a16:creationId xmlns:a16="http://schemas.microsoft.com/office/drawing/2014/main" id="{B25CB83E-CD83-0142-A8BA-DD13CD2B40A6}"/>
              </a:ext>
            </a:extLst>
          </p:cNvPr>
          <p:cNvGrpSpPr/>
          <p:nvPr/>
        </p:nvGrpSpPr>
        <p:grpSpPr>
          <a:xfrm>
            <a:off x="7719934" y="4348085"/>
            <a:ext cx="3971903" cy="646113"/>
            <a:chOff x="7719934" y="4348085"/>
            <a:chExt cx="3971903" cy="646113"/>
          </a:xfrm>
        </p:grpSpPr>
        <p:sp>
          <p:nvSpPr>
            <p:cNvPr id="177" name="Text Box 52">
              <a:extLst>
                <a:ext uri="{FF2B5EF4-FFF2-40B4-BE49-F238E27FC236}">
                  <a16:creationId xmlns:a16="http://schemas.microsoft.com/office/drawing/2014/main" id="{BF8FA8D1-8EB5-EC42-B60C-8F8686E922DD}"/>
                </a:ext>
              </a:extLst>
            </p:cNvPr>
            <p:cNvSpPr txBox="1">
              <a:spLocks noChangeArrowheads="1"/>
            </p:cNvSpPr>
            <p:nvPr/>
          </p:nvSpPr>
          <p:spPr bwMode="auto">
            <a:xfrm>
              <a:off x="8778774" y="4348085"/>
              <a:ext cx="29130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e.g., timestamp, record route taken</a:t>
              </a:r>
            </a:p>
          </p:txBody>
        </p:sp>
        <p:cxnSp>
          <p:nvCxnSpPr>
            <p:cNvPr id="8" name="Straight Connector 7">
              <a:extLst>
                <a:ext uri="{FF2B5EF4-FFF2-40B4-BE49-F238E27FC236}">
                  <a16:creationId xmlns:a16="http://schemas.microsoft.com/office/drawing/2014/main" id="{A07119CE-E347-CD4F-96FC-B870BFBD31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DE02EBEC-D750-1C46-BDD3-4EC55628DEFF}"/>
              </a:ext>
            </a:extLst>
          </p:cNvPr>
          <p:cNvGrpSpPr/>
          <p:nvPr/>
        </p:nvGrpSpPr>
        <p:grpSpPr>
          <a:xfrm>
            <a:off x="7739650" y="3384606"/>
            <a:ext cx="3971903" cy="369332"/>
            <a:chOff x="7719934" y="4348085"/>
            <a:chExt cx="3971903" cy="369332"/>
          </a:xfrm>
        </p:grpSpPr>
        <p:sp>
          <p:nvSpPr>
            <p:cNvPr id="67" name="Text Box 52">
              <a:extLst>
                <a:ext uri="{FF2B5EF4-FFF2-40B4-BE49-F238E27FC236}">
                  <a16:creationId xmlns:a16="http://schemas.microsoft.com/office/drawing/2014/main" id="{3CBC8EE1-4E86-AC49-A4AC-FB712E2BE1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source IP address</a:t>
              </a:r>
            </a:p>
          </p:txBody>
        </p:sp>
        <p:cxnSp>
          <p:nvCxnSpPr>
            <p:cNvPr id="68" name="Straight Connector 67">
              <a:extLst>
                <a:ext uri="{FF2B5EF4-FFF2-40B4-BE49-F238E27FC236}">
                  <a16:creationId xmlns:a16="http://schemas.microsoft.com/office/drawing/2014/main" id="{8DD646F6-F588-FB47-AA50-B7AAB81C8AE9}"/>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9D96639F-797D-284B-91E2-801FDB799E1D}"/>
              </a:ext>
            </a:extLst>
          </p:cNvPr>
          <p:cNvGrpSpPr/>
          <p:nvPr/>
        </p:nvGrpSpPr>
        <p:grpSpPr>
          <a:xfrm>
            <a:off x="7721569" y="3862471"/>
            <a:ext cx="4181130" cy="369332"/>
            <a:chOff x="7719934" y="4348085"/>
            <a:chExt cx="4181130" cy="369332"/>
          </a:xfrm>
        </p:grpSpPr>
        <p:sp>
          <p:nvSpPr>
            <p:cNvPr id="70" name="Text Box 52">
              <a:extLst>
                <a:ext uri="{FF2B5EF4-FFF2-40B4-BE49-F238E27FC236}">
                  <a16:creationId xmlns:a16="http://schemas.microsoft.com/office/drawing/2014/main" id="{E0B8AC9F-9175-CD46-93B6-7B6E6B487849}"/>
                </a:ext>
              </a:extLst>
            </p:cNvPr>
            <p:cNvSpPr txBox="1">
              <a:spLocks noChangeArrowheads="1"/>
            </p:cNvSpPr>
            <p:nvPr/>
          </p:nvSpPr>
          <p:spPr bwMode="auto">
            <a:xfrm>
              <a:off x="8778774" y="4348085"/>
              <a:ext cx="3122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32-bit destination IP address</a:t>
              </a:r>
            </a:p>
          </p:txBody>
        </p:sp>
        <p:cxnSp>
          <p:nvCxnSpPr>
            <p:cNvPr id="71" name="Straight Connector 70">
              <a:extLst>
                <a:ext uri="{FF2B5EF4-FFF2-40B4-BE49-F238E27FC236}">
                  <a16:creationId xmlns:a16="http://schemas.microsoft.com/office/drawing/2014/main" id="{4120CCDA-7A8F-1344-9A9B-52EEE045034B}"/>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72" name="Group 71">
            <a:extLst>
              <a:ext uri="{FF2B5EF4-FFF2-40B4-BE49-F238E27FC236}">
                <a16:creationId xmlns:a16="http://schemas.microsoft.com/office/drawing/2014/main" id="{9E74BE6E-3A51-9848-A524-4B01A8AE7030}"/>
              </a:ext>
            </a:extLst>
          </p:cNvPr>
          <p:cNvGrpSpPr/>
          <p:nvPr/>
        </p:nvGrpSpPr>
        <p:grpSpPr>
          <a:xfrm>
            <a:off x="7737066" y="2920899"/>
            <a:ext cx="3971903" cy="369332"/>
            <a:chOff x="7719934" y="4348085"/>
            <a:chExt cx="3971903" cy="369332"/>
          </a:xfrm>
        </p:grpSpPr>
        <p:sp>
          <p:nvSpPr>
            <p:cNvPr id="73" name="Text Box 52">
              <a:extLst>
                <a:ext uri="{FF2B5EF4-FFF2-40B4-BE49-F238E27FC236}">
                  <a16:creationId xmlns:a16="http://schemas.microsoft.com/office/drawing/2014/main" id="{A7B0ED1A-7B94-1F43-8F94-529E2D993741}"/>
                </a:ext>
              </a:extLst>
            </p:cNvPr>
            <p:cNvSpPr txBox="1">
              <a:spLocks noChangeArrowheads="1"/>
            </p:cNvSpPr>
            <p:nvPr/>
          </p:nvSpPr>
          <p:spPr bwMode="auto">
            <a:xfrm>
              <a:off x="8778774" y="4348085"/>
              <a:ext cx="29130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header checksum</a:t>
              </a:r>
            </a:p>
          </p:txBody>
        </p:sp>
        <p:cxnSp>
          <p:nvCxnSpPr>
            <p:cNvPr id="74" name="Straight Connector 73">
              <a:extLst>
                <a:ext uri="{FF2B5EF4-FFF2-40B4-BE49-F238E27FC236}">
                  <a16:creationId xmlns:a16="http://schemas.microsoft.com/office/drawing/2014/main" id="{FD6BF316-20F5-9D47-88E4-912E1DFB3A16}"/>
                </a:ext>
              </a:extLst>
            </p:cNvPr>
            <p:cNvCxnSpPr/>
            <p:nvPr/>
          </p:nvCxnSpPr>
          <p:spPr>
            <a:xfrm>
              <a:off x="7719934" y="4542020"/>
              <a:ext cx="989350"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1FEAE828-7047-3147-A47C-B181088247F3}"/>
              </a:ext>
            </a:extLst>
          </p:cNvPr>
          <p:cNvGrpSpPr/>
          <p:nvPr/>
        </p:nvGrpSpPr>
        <p:grpSpPr>
          <a:xfrm>
            <a:off x="8948060" y="1758043"/>
            <a:ext cx="2808718" cy="4833257"/>
            <a:chOff x="9209324" y="1834243"/>
            <a:chExt cx="2808718" cy="4833257"/>
          </a:xfrm>
        </p:grpSpPr>
        <p:cxnSp>
          <p:nvCxnSpPr>
            <p:cNvPr id="75" name="Straight Arrow Connector 74">
              <a:extLst>
                <a:ext uri="{FF2B5EF4-FFF2-40B4-BE49-F238E27FC236}">
                  <a16:creationId xmlns:a16="http://schemas.microsoft.com/office/drawing/2014/main" id="{A63DAC61-3FDE-8840-9F16-FD8E18BF0966}"/>
                </a:ext>
              </a:extLst>
            </p:cNvPr>
            <p:cNvCxnSpPr/>
            <p:nvPr/>
          </p:nvCxnSpPr>
          <p:spPr>
            <a:xfrm>
              <a:off x="11097988" y="1834243"/>
              <a:ext cx="0" cy="4833257"/>
            </a:xfrm>
            <a:prstGeom prst="straightConnector1">
              <a:avLst/>
            </a:prstGeom>
            <a:ln w="444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D5FB8E8-CA23-894F-92FD-40ED972CF645}"/>
                </a:ext>
              </a:extLst>
            </p:cNvPr>
            <p:cNvCxnSpPr/>
            <p:nvPr/>
          </p:nvCxnSpPr>
          <p:spPr>
            <a:xfrm>
              <a:off x="10823536" y="1839686"/>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B2F5C4B-1186-4346-9A50-C9616F8D8E9F}"/>
                </a:ext>
              </a:extLst>
            </p:cNvPr>
            <p:cNvCxnSpPr/>
            <p:nvPr/>
          </p:nvCxnSpPr>
          <p:spPr>
            <a:xfrm>
              <a:off x="10828978" y="6645729"/>
              <a:ext cx="600364" cy="0"/>
            </a:xfrm>
            <a:prstGeom prst="line">
              <a:avLst/>
            </a:prstGeom>
            <a:ln w="44450">
              <a:solidFill>
                <a:srgbClr val="C00000"/>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BFCABC9A-B0D4-C84D-B341-359EA25A99AD}"/>
                </a:ext>
              </a:extLst>
            </p:cNvPr>
            <p:cNvSpPr txBox="1"/>
            <p:nvPr/>
          </p:nvSpPr>
          <p:spPr>
            <a:xfrm>
              <a:off x="9209324" y="3788229"/>
              <a:ext cx="2808718" cy="646331"/>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Maximum length: 64K bytes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Typically: 1500 bytes or less</a:t>
              </a:r>
            </a:p>
          </p:txBody>
        </p:sp>
      </p:grpSp>
      <p:sp>
        <p:nvSpPr>
          <p:cNvPr id="79" name="Slide Number Placeholder 3">
            <a:extLst>
              <a:ext uri="{FF2B5EF4-FFF2-40B4-BE49-F238E27FC236}">
                <a16:creationId xmlns:a16="http://schemas.microsoft.com/office/drawing/2014/main" id="{4475E451-EA6C-E04C-BC05-BA34B2ECE749}"/>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61</a:t>
            </a:fld>
            <a:endParaRPr lang="en-US" dirty="0"/>
          </a:p>
        </p:txBody>
      </p:sp>
    </p:spTree>
    <p:extLst>
      <p:ext uri="{BB962C8B-B14F-4D97-AF65-F5344CB8AC3E}">
        <p14:creationId xmlns:p14="http://schemas.microsoft.com/office/powerpoint/2010/main" val="399610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animEffect transition="in" filter="dissolve">
                                      <p:cBhvr>
                                        <p:cTn id="7" dur="500"/>
                                        <p:tgtEl>
                                          <p:spTgt spid="1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6"/>
                                        </p:tgtEl>
                                        <p:attrNameLst>
                                          <p:attrName>style.visibility</p:attrName>
                                        </p:attrNameLst>
                                      </p:cBhvr>
                                      <p:to>
                                        <p:strVal val="visible"/>
                                      </p:to>
                                    </p:set>
                                    <p:animEffect transition="in" filter="dissolve">
                                      <p:cBhvr>
                                        <p:cTn id="12" dur="500"/>
                                        <p:tgtEl>
                                          <p:spTgt spid="15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2"/>
                                        </p:tgtEl>
                                        <p:attrNameLst>
                                          <p:attrName>style.visibility</p:attrName>
                                        </p:attrNameLst>
                                      </p:cBhvr>
                                      <p:to>
                                        <p:strVal val="visible"/>
                                      </p:to>
                                    </p:set>
                                    <p:animEffect transition="in" filter="dissolve">
                                      <p:cBhvr>
                                        <p:cTn id="17" dur="500"/>
                                        <p:tgtEl>
                                          <p:spTgt spid="1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nodeType="clickEffect">
                                  <p:stCondLst>
                                    <p:cond delay="0"/>
                                  </p:stCondLst>
                                  <p:childTnLst>
                                    <p:animEffect transition="out" filter="dissolve">
                                      <p:cBhvr>
                                        <p:cTn id="26" dur="500"/>
                                        <p:tgtEl>
                                          <p:spTgt spid="4"/>
                                        </p:tgtEl>
                                      </p:cBhvr>
                                    </p:animEffect>
                                    <p:set>
                                      <p:cBhvr>
                                        <p:cTn id="27" dur="1" fill="hold">
                                          <p:stCondLst>
                                            <p:cond delay="499"/>
                                          </p:stCondLst>
                                        </p:cTn>
                                        <p:tgtEl>
                                          <p:spTgt spid="4"/>
                                        </p:tgtEl>
                                        <p:attrNameLst>
                                          <p:attrName>style.visibility</p:attrName>
                                        </p:attrNameLst>
                                      </p:cBhvr>
                                      <p:to>
                                        <p:strVal val="hidden"/>
                                      </p:to>
                                    </p:set>
                                  </p:childTnLst>
                                </p:cTn>
                              </p:par>
                              <p:par>
                                <p:cTn id="28" presetID="9" presetClass="entr" presetSubtype="0" fill="hold" nodeType="withEffect">
                                  <p:stCondLst>
                                    <p:cond delay="0"/>
                                  </p:stCondLst>
                                  <p:childTnLst>
                                    <p:set>
                                      <p:cBhvr>
                                        <p:cTn id="29" dur="1" fill="hold">
                                          <p:stCondLst>
                                            <p:cond delay="0"/>
                                          </p:stCondLst>
                                        </p:cTn>
                                        <p:tgtEl>
                                          <p:spTgt spid="165"/>
                                        </p:tgtEl>
                                        <p:attrNameLst>
                                          <p:attrName>style.visibility</p:attrName>
                                        </p:attrNameLst>
                                      </p:cBhvr>
                                      <p:to>
                                        <p:strVal val="visible"/>
                                      </p:to>
                                    </p:set>
                                    <p:animEffect transition="in" filter="dissolve">
                                      <p:cBhvr>
                                        <p:cTn id="30" dur="500"/>
                                        <p:tgtEl>
                                          <p:spTgt spid="165"/>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73"/>
                                        </p:tgtEl>
                                        <p:attrNameLst>
                                          <p:attrName>style.visibility</p:attrName>
                                        </p:attrNameLst>
                                      </p:cBhvr>
                                      <p:to>
                                        <p:strVal val="visible"/>
                                      </p:to>
                                    </p:set>
                                    <p:animEffect transition="in" filter="dissolve">
                                      <p:cBhvr>
                                        <p:cTn id="35" dur="500"/>
                                        <p:tgtEl>
                                          <p:spTgt spid="17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9"/>
                                        </p:tgtEl>
                                        <p:attrNameLst>
                                          <p:attrName>style.visibility</p:attrName>
                                        </p:attrNameLst>
                                      </p:cBhvr>
                                      <p:to>
                                        <p:strVal val="visible"/>
                                      </p:to>
                                    </p:set>
                                    <p:animEffect transition="in" filter="dissolve">
                                      <p:cBhvr>
                                        <p:cTn id="40" dur="500"/>
                                        <p:tgtEl>
                                          <p:spTgt spid="15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68"/>
                                        </p:tgtEl>
                                        <p:attrNameLst>
                                          <p:attrName>style.visibility</p:attrName>
                                        </p:attrNameLst>
                                      </p:cBhvr>
                                      <p:to>
                                        <p:strVal val="visible"/>
                                      </p:to>
                                    </p:set>
                                    <p:animEffect transition="in" filter="dissolve">
                                      <p:cBhvr>
                                        <p:cTn id="45" dur="500"/>
                                        <p:tgtEl>
                                          <p:spTgt spid="16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72"/>
                                        </p:tgtEl>
                                        <p:attrNameLst>
                                          <p:attrName>style.visibility</p:attrName>
                                        </p:attrNameLst>
                                      </p:cBhvr>
                                      <p:to>
                                        <p:strVal val="visible"/>
                                      </p:to>
                                    </p:set>
                                    <p:animEffect transition="in" filter="dissolve">
                                      <p:cBhvr>
                                        <p:cTn id="50" dur="500"/>
                                        <p:tgtEl>
                                          <p:spTgt spid="7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dissolv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dissolve">
                                      <p:cBhvr>
                                        <p:cTn id="6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datagram format</a:t>
            </a:r>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3731801" y="2152167"/>
            <a:ext cx="4748212" cy="2817812"/>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3733388" y="2461729"/>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384263" y="216169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073238" y="215851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6000338" y="245696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7146513" y="246014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3720688" y="3982554"/>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3738151" y="3342792"/>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3723863" y="2760179"/>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234225" y="4260919"/>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4968463" y="3385654"/>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133563" y="2779229"/>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source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217576" y="2426804"/>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98751" y="2434742"/>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7254463" y="2420454"/>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6124163" y="2126767"/>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503326" y="211247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pri</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3796888" y="212041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3696324" y="1921565"/>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55286" y="1731065"/>
            <a:ext cx="864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9026" y="1902722"/>
            <a:ext cx="4399722" cy="1089529"/>
            <a:chOff x="159026" y="1902722"/>
            <a:chExt cx="4399722" cy="1089529"/>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priority: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480852" y="1426988"/>
            <a:ext cx="4499112" cy="1421928"/>
            <a:chOff x="7480852" y="1426988"/>
            <a:chExt cx="4499112" cy="1421928"/>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flow label: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datagrams in same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(concept of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0" y="2970865"/>
            <a:ext cx="4028661" cy="757130"/>
            <a:chOff x="0" y="2970865"/>
            <a:chExt cx="4028661" cy="757130"/>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128-bit </a:t>
              </a: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IPv6 addresses</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1192696" y="5022574"/>
            <a:ext cx="897172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What’s missing (compared with IPv4): </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checksum (to speed processing at routers)</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fragmentation/reassembly</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options (available as upper-layer, next-header protocol at router)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Slide Number Placeholder 3">
            <a:extLst>
              <a:ext uri="{FF2B5EF4-FFF2-40B4-BE49-F238E27FC236}">
                <a16:creationId xmlns:a16="http://schemas.microsoft.com/office/drawing/2014/main" id="{FECA57F1-CDA6-B74D-8BAA-F8802916451A}"/>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62</a:t>
            </a:fld>
            <a:endParaRPr lang="en-US" dirty="0"/>
          </a:p>
        </p:txBody>
      </p:sp>
      <p:sp>
        <p:nvSpPr>
          <p:cNvPr id="2" name="TextBox 1">
            <a:extLst>
              <a:ext uri="{FF2B5EF4-FFF2-40B4-BE49-F238E27FC236}">
                <a16:creationId xmlns:a16="http://schemas.microsoft.com/office/drawing/2014/main" id="{A4DF7EB3-BD54-075E-A601-0042A06B99EC}"/>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281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C7FA2-7709-EB5B-8D8E-3FC3CF192C89}"/>
              </a:ext>
            </a:extLst>
          </p:cNvPr>
          <p:cNvSpPr>
            <a:spLocks noGrp="1"/>
          </p:cNvSpPr>
          <p:nvPr>
            <p:ph idx="1"/>
          </p:nvPr>
        </p:nvSpPr>
        <p:spPr/>
        <p:txBody>
          <a:bodyPr>
            <a:normAutofit fontScale="92500" lnSpcReduction="20000"/>
          </a:bodyPr>
          <a:lstStyle/>
          <a:p>
            <a:r>
              <a:rPr lang="en-GB" b="1" i="0" dirty="0">
                <a:solidFill>
                  <a:srgbClr val="2D3B45"/>
                </a:solidFill>
                <a:effectLst/>
                <a:latin typeface="Lato Extended"/>
              </a:rPr>
              <a:t>4.3-08. IPv4 versus IPv6. </a:t>
            </a:r>
            <a:r>
              <a:rPr lang="en-GB" b="0" i="0" dirty="0">
                <a:solidFill>
                  <a:srgbClr val="2D3B45"/>
                </a:solidFill>
                <a:effectLst/>
                <a:latin typeface="Lato Extended"/>
              </a:rPr>
              <a:t> Which of the following fields occur </a:t>
            </a:r>
            <a:r>
              <a:rPr lang="en-GB" b="1" i="1" dirty="0">
                <a:solidFill>
                  <a:srgbClr val="2D3B45"/>
                </a:solidFill>
                <a:effectLst/>
                <a:latin typeface="Lato Extended"/>
              </a:rPr>
              <a:t>ONLY</a:t>
            </a:r>
            <a:r>
              <a:rPr lang="en-GB" b="0" i="0" dirty="0">
                <a:solidFill>
                  <a:srgbClr val="2D3B45"/>
                </a:solidFill>
                <a:effectLst/>
                <a:latin typeface="Lato Extended"/>
              </a:rPr>
              <a:t> in the IPv6 datagram header (i.e., appear in the IPv6 header but not in the IPv4 header)?  Check all that apply.</a:t>
            </a:r>
          </a:p>
          <a:p>
            <a:r>
              <a:rPr lang="en-GB" dirty="0"/>
              <a:t>Correct: 128-bit source and destination IP addresses.</a:t>
            </a:r>
          </a:p>
          <a:p>
            <a:r>
              <a:rPr lang="en-GB" dirty="0"/>
              <a:t>The IP version number field.</a:t>
            </a:r>
          </a:p>
          <a:p>
            <a:r>
              <a:rPr lang="en-GB" dirty="0"/>
              <a:t>The time-to-live (or hop limit) field.</a:t>
            </a:r>
          </a:p>
          <a:p>
            <a:r>
              <a:rPr lang="en-GB" dirty="0"/>
              <a:t>The header checksum field.</a:t>
            </a:r>
          </a:p>
          <a:p>
            <a:r>
              <a:rPr lang="en-GB" dirty="0"/>
              <a:t>Correct: The flow label field.</a:t>
            </a:r>
          </a:p>
          <a:p>
            <a:r>
              <a:rPr lang="en-GB" dirty="0"/>
              <a:t>The header length field.</a:t>
            </a:r>
          </a:p>
          <a:p>
            <a:r>
              <a:rPr lang="en-GB" dirty="0"/>
              <a:t>The options field.</a:t>
            </a:r>
          </a:p>
          <a:p>
            <a:r>
              <a:rPr lang="en-GB" dirty="0"/>
              <a:t>The upper layer protocol (or next header) field.</a:t>
            </a:r>
            <a:endParaRPr lang="en-SE" dirty="0"/>
          </a:p>
        </p:txBody>
      </p:sp>
      <p:sp>
        <p:nvSpPr>
          <p:cNvPr id="3" name="Title 2">
            <a:extLst>
              <a:ext uri="{FF2B5EF4-FFF2-40B4-BE49-F238E27FC236}">
                <a16:creationId xmlns:a16="http://schemas.microsoft.com/office/drawing/2014/main" id="{65AE82DE-C0B1-3AE7-C09A-17524273B91B}"/>
              </a:ext>
            </a:extLst>
          </p:cNvPr>
          <p:cNvSpPr>
            <a:spLocks noGrp="1"/>
          </p:cNvSpPr>
          <p:nvPr>
            <p:ph type="title"/>
          </p:nvPr>
        </p:nvSpPr>
        <p:spPr/>
        <p:txBody>
          <a:bodyPr/>
          <a:lstStyle/>
          <a:p>
            <a:r>
              <a:rPr lang="en-GB" dirty="0"/>
              <a:t>Question 4.3-08</a:t>
            </a:r>
            <a:endParaRPr lang="en-SE" dirty="0"/>
          </a:p>
        </p:txBody>
      </p:sp>
      <p:sp>
        <p:nvSpPr>
          <p:cNvPr id="4" name="Slide Number Placeholder 3">
            <a:extLst>
              <a:ext uri="{FF2B5EF4-FFF2-40B4-BE49-F238E27FC236}">
                <a16:creationId xmlns:a16="http://schemas.microsoft.com/office/drawing/2014/main" id="{AF73D663-64B3-0F93-7890-B653BA1D099A}"/>
              </a:ext>
            </a:extLst>
          </p:cNvPr>
          <p:cNvSpPr>
            <a:spLocks noGrp="1"/>
          </p:cNvSpPr>
          <p:nvPr>
            <p:ph type="sldNum" sz="quarter" idx="4"/>
          </p:nvPr>
        </p:nvSpPr>
        <p:spPr/>
        <p:txBody>
          <a:bodyPr/>
          <a:lstStyle/>
          <a:p>
            <a:r>
              <a:rPr lang="en-US"/>
              <a:t>Introduction: 1-</a:t>
            </a:r>
            <a:fld id="{C4204591-24BD-A542-B9D5-F8D8A88D2FEE}" type="slidenum">
              <a:rPr lang="en-US" smtClean="0"/>
              <a:pPr/>
              <a:t>63</a:t>
            </a:fld>
            <a:endParaRPr lang="en-US" dirty="0"/>
          </a:p>
        </p:txBody>
      </p:sp>
    </p:spTree>
    <p:extLst>
      <p:ext uri="{BB962C8B-B14F-4D97-AF65-F5344CB8AC3E}">
        <p14:creationId xmlns:p14="http://schemas.microsoft.com/office/powerpoint/2010/main" val="17397962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64</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7E1688-2EB6-6A93-861D-49E3A6BC382D}"/>
              </a:ext>
            </a:extLst>
          </p:cNvPr>
          <p:cNvSpPr>
            <a:spLocks noGrp="1"/>
          </p:cNvSpPr>
          <p:nvPr>
            <p:ph idx="1"/>
          </p:nvPr>
        </p:nvSpPr>
        <p:spPr/>
        <p:txBody>
          <a:bodyPr>
            <a:normAutofit fontScale="77500" lnSpcReduction="20000"/>
          </a:bodyPr>
          <a:lstStyle/>
          <a:p>
            <a:r>
              <a:rPr lang="en-GB" b="1" i="0" dirty="0">
                <a:solidFill>
                  <a:srgbClr val="2D3B45"/>
                </a:solidFill>
                <a:effectLst/>
                <a:latin typeface="Lato Extended"/>
              </a:rPr>
              <a:t>4.3.10. Network Address Translation (NAT).</a:t>
            </a:r>
            <a:r>
              <a:rPr lang="en-GB" b="0" i="0" dirty="0">
                <a:solidFill>
                  <a:srgbClr val="2D3B45"/>
                </a:solidFill>
                <a:effectLst/>
                <a:latin typeface="Lato Extended"/>
              </a:rPr>
              <a:t>  Which one of the following operations is </a:t>
            </a:r>
            <a:r>
              <a:rPr lang="en-GB" b="0" i="1" dirty="0">
                <a:solidFill>
                  <a:srgbClr val="ED1C24"/>
                </a:solidFill>
                <a:effectLst/>
                <a:latin typeface="Lato Extended"/>
              </a:rPr>
              <a:t>not</a:t>
            </a:r>
            <a:r>
              <a:rPr lang="en-GB" b="0" i="0" dirty="0">
                <a:solidFill>
                  <a:srgbClr val="2D3B45"/>
                </a:solidFill>
                <a:effectLst/>
                <a:latin typeface="Lato Extended"/>
              </a:rPr>
              <a:t> performed by NAT.?</a:t>
            </a:r>
          </a:p>
          <a:p>
            <a:pPr algn="l"/>
            <a:r>
              <a:rPr lang="en-GB" b="0" i="0" dirty="0">
                <a:solidFill>
                  <a:srgbClr val="2D3B45"/>
                </a:solidFill>
                <a:effectLst/>
                <a:latin typeface="Lato Extended"/>
              </a:rPr>
              <a:t>A Generating ACKs back to the TCP sender and then taking responsibility for reliably delivery the segment to its destination, possibly using a non-TCP reliable data transfer protocol.</a:t>
            </a:r>
          </a:p>
          <a:p>
            <a:pPr algn="l"/>
            <a:r>
              <a:rPr lang="en-GB" b="0" i="0" dirty="0">
                <a:solidFill>
                  <a:srgbClr val="2D3B45"/>
                </a:solidFill>
                <a:effectLst/>
                <a:latin typeface="Lato Extended"/>
              </a:rPr>
              <a:t>B On an outgoing datagram, changing the transport-layer port number of the transport-layer segment inside a datagram received from the LAN side of the NAT.</a:t>
            </a:r>
          </a:p>
          <a:p>
            <a:pPr algn="l"/>
            <a:r>
              <a:rPr lang="en-GB" b="0" i="0" dirty="0">
                <a:solidFill>
                  <a:srgbClr val="2D3B45"/>
                </a:solidFill>
                <a:effectLst/>
                <a:latin typeface="Lato Extended"/>
              </a:rPr>
              <a:t>C On an incoming datagram from the public Internet side of a NAT, changing the destination IP address of a datagram to a new destination IP address that is looked up in the NAT table, and (possibly after other actions), sending that IP datagram on to the LAN side of the NAT.</a:t>
            </a:r>
          </a:p>
          <a:p>
            <a:pPr algn="l"/>
            <a:r>
              <a:rPr lang="en-GB" b="0" i="0" dirty="0">
                <a:solidFill>
                  <a:srgbClr val="2D3B45"/>
                </a:solidFill>
                <a:effectLst/>
                <a:latin typeface="Lato Extended"/>
              </a:rPr>
              <a:t>D On an outgoing datagram, changing the source IP address of a datagram received from the LAN side of the NAT</a:t>
            </a:r>
          </a:p>
          <a:p>
            <a:pPr algn="l"/>
            <a:r>
              <a:rPr lang="en-GB" dirty="0">
                <a:solidFill>
                  <a:srgbClr val="2D3B45"/>
                </a:solidFill>
                <a:latin typeface="Lato Extended"/>
              </a:rPr>
              <a:t>ANS: A</a:t>
            </a:r>
            <a:endParaRPr lang="en-SE" dirty="0"/>
          </a:p>
        </p:txBody>
      </p:sp>
      <p:sp>
        <p:nvSpPr>
          <p:cNvPr id="3" name="Title 2">
            <a:extLst>
              <a:ext uri="{FF2B5EF4-FFF2-40B4-BE49-F238E27FC236}">
                <a16:creationId xmlns:a16="http://schemas.microsoft.com/office/drawing/2014/main" id="{557F9D53-8B5C-8793-E486-B24A2E5623DC}"/>
              </a:ext>
            </a:extLst>
          </p:cNvPr>
          <p:cNvSpPr>
            <a:spLocks noGrp="1"/>
          </p:cNvSpPr>
          <p:nvPr>
            <p:ph type="title"/>
          </p:nvPr>
        </p:nvSpPr>
        <p:spPr/>
        <p:txBody>
          <a:bodyPr/>
          <a:lstStyle/>
          <a:p>
            <a:r>
              <a:rPr lang="en-GB" dirty="0"/>
              <a:t>Question 4.3.10</a:t>
            </a:r>
            <a:endParaRPr lang="en-SE" dirty="0"/>
          </a:p>
        </p:txBody>
      </p:sp>
      <p:sp>
        <p:nvSpPr>
          <p:cNvPr id="4" name="Slide Number Placeholder 3">
            <a:extLst>
              <a:ext uri="{FF2B5EF4-FFF2-40B4-BE49-F238E27FC236}">
                <a16:creationId xmlns:a16="http://schemas.microsoft.com/office/drawing/2014/main" id="{0DCB195C-3C8F-C629-BC06-75B7BF16B605}"/>
              </a:ext>
            </a:extLst>
          </p:cNvPr>
          <p:cNvSpPr>
            <a:spLocks noGrp="1"/>
          </p:cNvSpPr>
          <p:nvPr>
            <p:ph type="sldNum" sz="quarter" idx="4"/>
          </p:nvPr>
        </p:nvSpPr>
        <p:spPr/>
        <p:txBody>
          <a:bodyPr/>
          <a:lstStyle/>
          <a:p>
            <a:r>
              <a:rPr lang="en-US"/>
              <a:t>Introduction: 1-</a:t>
            </a:r>
            <a:fld id="{C4204591-24BD-A542-B9D5-F8D8A88D2FEE}" type="slidenum">
              <a:rPr lang="en-US" smtClean="0"/>
              <a:pPr/>
              <a:t>65</a:t>
            </a:fld>
            <a:endParaRPr lang="en-US" dirty="0"/>
          </a:p>
        </p:txBody>
      </p:sp>
    </p:spTree>
    <p:extLst>
      <p:ext uri="{BB962C8B-B14F-4D97-AF65-F5344CB8AC3E}">
        <p14:creationId xmlns:p14="http://schemas.microsoft.com/office/powerpoint/2010/main" val="41139485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26467"/>
            <a:ext cx="10515600" cy="515585"/>
          </a:xfrm>
        </p:spPr>
        <p:txBody>
          <a:bodyPr>
            <a:normAutofit/>
          </a:bodyPr>
          <a:lstStyle/>
          <a:p>
            <a:pPr>
              <a:buClr>
                <a:srgbClr val="000090"/>
              </a:buClr>
              <a:buSzPct val="100000"/>
            </a:pPr>
            <a:r>
              <a:rPr lang="en-US" altLang="en-US" dirty="0">
                <a:solidFill>
                  <a:srgbClr val="C00000"/>
                </a:solidFill>
                <a:latin typeface="Calibri" panose="020F0502020204030204" pitchFamily="34" charset="0"/>
              </a:rPr>
              <a:t>match+action: </a:t>
            </a:r>
            <a:r>
              <a:rPr lang="en-US" altLang="en-US" dirty="0">
                <a:latin typeface="Calibri" panose="020F0502020204030204" pitchFamily="34" charset="0"/>
              </a:rPr>
              <a:t>abstraction</a:t>
            </a:r>
            <a:r>
              <a:rPr lang="en-US" altLang="en-US" dirty="0">
                <a:solidFill>
                  <a:srgbClr val="C00000"/>
                </a:solidFill>
                <a:latin typeface="Calibri" panose="020F0502020204030204" pitchFamily="34" charset="0"/>
              </a:rPr>
              <a:t> </a:t>
            </a:r>
            <a:r>
              <a:rPr lang="en-US" altLang="en-US" dirty="0">
                <a:latin typeface="Calibri" panose="020F0502020204030204" pitchFamily="34" charset="0"/>
              </a:rPr>
              <a:t>unifies different kinds of devices</a:t>
            </a:r>
            <a:endParaRPr lang="en-US" altLang="en-US" dirty="0"/>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OpenFlow abstraction</a:t>
            </a:r>
          </a:p>
        </p:txBody>
      </p:sp>
      <p:sp>
        <p:nvSpPr>
          <p:cNvPr id="34" name="Content Placeholder 2">
            <a:extLst>
              <a:ext uri="{FF2B5EF4-FFF2-40B4-BE49-F238E27FC236}">
                <a16:creationId xmlns:a16="http://schemas.microsoft.com/office/drawing/2014/main" id="{BCD4464B-013F-784B-B542-C675A1CF87D0}"/>
              </a:ext>
            </a:extLst>
          </p:cNvPr>
          <p:cNvSpPr txBox="1">
            <a:spLocks/>
          </p:cNvSpPr>
          <p:nvPr/>
        </p:nvSpPr>
        <p:spPr>
          <a:xfrm>
            <a:off x="1447800" y="2185507"/>
            <a:ext cx="4489173" cy="393699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Router</a:t>
            </a:r>
          </a:p>
          <a:p>
            <a:pPr marL="677863" marR="0" lvl="1" indent="-215900" algn="l" defTabSz="914400" rtl="0" eaLnBrk="1" fontAlgn="auto" latinLnBrk="0" hangingPunct="1">
              <a:lnSpc>
                <a:spcPct val="90000"/>
              </a:lnSpc>
              <a:spcBef>
                <a:spcPts val="0"/>
              </a:spcBef>
              <a:spcAft>
                <a:spcPts val="0"/>
              </a:spcAft>
              <a:buClr>
                <a:srgbClr val="000090"/>
              </a:buClr>
              <a:buSzPct val="101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longest destination IP prefix</a:t>
            </a:r>
          </a:p>
          <a:p>
            <a:pPr marL="677863" marR="0" lvl="1" indent="-215900" algn="l" defTabSz="914400" rtl="0" eaLnBrk="1" fontAlgn="auto" latinLnBrk="0" hangingPunct="1">
              <a:lnSpc>
                <a:spcPct val="90000"/>
              </a:lnSpc>
              <a:spcBef>
                <a:spcPts val="0"/>
              </a:spcBef>
              <a:spcAft>
                <a:spcPts val="0"/>
              </a:spcAft>
              <a:buClr>
                <a:srgbClr val="000090"/>
              </a:buClr>
              <a:buSzPct val="101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forward out a link</a:t>
            </a: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Switch</a:t>
            </a:r>
            <a:endParaRPr kumimoji="0" lang="en-US" sz="2800" b="0" i="0" u="none" strike="noStrike" kern="1200" cap="none" spc="0" normalizeH="0" baseline="0" noProof="0" dirty="0">
              <a:ln>
                <a:noFill/>
              </a:ln>
              <a:solidFill>
                <a:srgbClr val="C00000"/>
              </a:solidFill>
              <a:effectLst/>
              <a:uLnTx/>
              <a:uFillTx/>
              <a:latin typeface="Calibri" charset="0"/>
              <a:ea typeface="+mn-ea"/>
              <a:cs typeface="+mn-cs"/>
            </a:endParaRPr>
          </a:p>
          <a:p>
            <a:pPr marL="677863" marR="0" lvl="1" indent="-215900" algn="l" defTabSz="914400" rtl="0" eaLnBrk="1" fontAlgn="auto" latinLnBrk="0" hangingPunct="1">
              <a:lnSpc>
                <a:spcPct val="90000"/>
              </a:lnSpc>
              <a:spcBef>
                <a:spcPts val="0"/>
              </a:spcBef>
              <a:spcAft>
                <a:spcPts val="0"/>
              </a:spcAft>
              <a:buClr>
                <a:srgbClr val="000090"/>
              </a:buClr>
              <a:buSzPct val="100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destination MAC address</a:t>
            </a:r>
          </a:p>
          <a:p>
            <a:pPr marL="677863" marR="0" lvl="1" indent="-215900" algn="l" defTabSz="914400" rtl="0" eaLnBrk="1" fontAlgn="auto" latinLnBrk="0" hangingPunct="1">
              <a:lnSpc>
                <a:spcPct val="90000"/>
              </a:lnSpc>
              <a:spcBef>
                <a:spcPts val="0"/>
              </a:spcBef>
              <a:spcAft>
                <a:spcPts val="0"/>
              </a:spcAft>
              <a:buClr>
                <a:srgbClr val="000090"/>
              </a:buClr>
              <a:buSzPct val="100000"/>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forward or flood</a:t>
            </a:r>
          </a:p>
        </p:txBody>
      </p:sp>
      <p:sp>
        <p:nvSpPr>
          <p:cNvPr id="35" name="Content Placeholder 4">
            <a:extLst>
              <a:ext uri="{FF2B5EF4-FFF2-40B4-BE49-F238E27FC236}">
                <a16:creationId xmlns:a16="http://schemas.microsoft.com/office/drawing/2014/main" id="{667D824B-6CCF-664C-BE00-1958B9E23803}"/>
              </a:ext>
            </a:extLst>
          </p:cNvPr>
          <p:cNvSpPr txBox="1">
            <a:spLocks/>
          </p:cNvSpPr>
          <p:nvPr/>
        </p:nvSpPr>
        <p:spPr>
          <a:xfrm>
            <a:off x="6563139" y="2192892"/>
            <a:ext cx="4727714" cy="4648200"/>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Firewall</a:t>
            </a:r>
          </a:p>
          <a:p>
            <a:pPr marL="508000" marR="0" lvl="1" indent="-219075"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 IP addresses and TCP/UDP port numbers</a:t>
            </a:r>
          </a:p>
          <a:p>
            <a:pPr marL="508000" marR="0" lvl="1" indent="-219075"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permit or deny </a:t>
            </a: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endParaRPr kumimoji="0" lang="en-US" sz="3200" b="0" i="0" u="none" strike="noStrike" kern="1200" cap="none" spc="0" normalizeH="0" baseline="0" noProof="0" dirty="0">
              <a:ln>
                <a:noFill/>
              </a:ln>
              <a:solidFill>
                <a:srgbClr val="C00000"/>
              </a:solidFill>
              <a:effectLst/>
              <a:uLnTx/>
              <a:uFillTx/>
              <a:latin typeface="Calibri" charset="0"/>
              <a:ea typeface="+mn-ea"/>
              <a:cs typeface="+mn-cs"/>
            </a:endParaRPr>
          </a:p>
          <a:p>
            <a:pPr marL="0" marR="0" lvl="0" indent="0" algn="l" defTabSz="914400" rtl="0" eaLnBrk="1" fontAlgn="auto" latinLnBrk="0" hangingPunct="1">
              <a:lnSpc>
                <a:spcPct val="90000"/>
              </a:lnSpc>
              <a:spcBef>
                <a:spcPts val="0"/>
              </a:spcBef>
              <a:spcAft>
                <a:spcPts val="0"/>
              </a:spcAft>
              <a:buClr>
                <a:srgbClr val="000090"/>
              </a:buClr>
              <a:buSzTx/>
              <a:buFont typeface="Wingdings" pitchFamily="2" charset="2"/>
              <a:buNone/>
              <a:tabLst/>
              <a:defRPr/>
            </a:pPr>
            <a:r>
              <a:rPr kumimoji="0" lang="en-US" sz="3200" b="0" i="0" u="none" strike="noStrike" kern="1200" cap="none" spc="0" normalizeH="0" baseline="0" noProof="0" dirty="0">
                <a:ln>
                  <a:noFill/>
                </a:ln>
                <a:solidFill>
                  <a:srgbClr val="C00000"/>
                </a:solidFill>
                <a:effectLst/>
                <a:uLnTx/>
                <a:uFillTx/>
                <a:latin typeface="Calibri" charset="0"/>
                <a:ea typeface="+mn-ea"/>
                <a:cs typeface="+mn-cs"/>
              </a:rPr>
              <a:t>NAT</a:t>
            </a:r>
          </a:p>
          <a:p>
            <a:pPr marL="519113" marR="0" lvl="1" indent="-230188"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match: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IP address and port</a:t>
            </a:r>
          </a:p>
          <a:p>
            <a:pPr marL="519113" marR="0" lvl="1" indent="-230188" algn="l" defTabSz="914400" rtl="0" eaLnBrk="1" fontAlgn="auto" latinLnBrk="0" hangingPunct="1">
              <a:lnSpc>
                <a:spcPct val="90000"/>
              </a:lnSpc>
              <a:spcBef>
                <a:spcPts val="0"/>
              </a:spcBef>
              <a:spcAft>
                <a:spcPts val="0"/>
              </a:spcAft>
              <a:buClr>
                <a:srgbClr val="000090"/>
              </a:buClr>
              <a:buSzTx/>
              <a:buFont typeface="Arial"/>
              <a:buChar char="•"/>
              <a:tabLst/>
              <a:defRPr/>
            </a:pPr>
            <a:r>
              <a:rPr kumimoji="0" lang="en-US" sz="2800" b="0" i="1" u="none" strike="noStrike" kern="1200" cap="none" spc="0" normalizeH="0" baseline="0" noProof="0" dirty="0">
                <a:ln>
                  <a:noFill/>
                </a:ln>
                <a:solidFill>
                  <a:srgbClr val="000090"/>
                </a:solidFill>
                <a:effectLst/>
                <a:uLnTx/>
                <a:uFillTx/>
                <a:latin typeface="Calibri" charset="0"/>
                <a:ea typeface="+mn-ea"/>
                <a:cs typeface="+mn-cs"/>
              </a:rPr>
              <a:t>action: </a:t>
            </a:r>
            <a:r>
              <a:rPr kumimoji="0" lang="en-US" sz="2800" b="0" i="0" u="none" strike="noStrike" kern="1200" cap="none" spc="0" normalizeH="0" baseline="0" noProof="0" dirty="0">
                <a:ln>
                  <a:noFill/>
                </a:ln>
                <a:solidFill>
                  <a:prstClr val="black"/>
                </a:solidFill>
                <a:effectLst/>
                <a:uLnTx/>
                <a:uFillTx/>
                <a:latin typeface="Calibri" charset="0"/>
                <a:ea typeface="+mn-ea"/>
                <a:cs typeface="+mn-cs"/>
              </a:rPr>
              <a:t>rewrite address and port</a:t>
            </a:r>
          </a:p>
          <a:p>
            <a:pPr marL="0" marR="0" lvl="0" indent="-222250" algn="l" defTabSz="914400" rtl="0" eaLnBrk="1" fontAlgn="auto" latinLnBrk="0" hangingPunct="1">
              <a:lnSpc>
                <a:spcPct val="90000"/>
              </a:lnSpc>
              <a:spcBef>
                <a:spcPts val="0"/>
              </a:spcBef>
              <a:spcAft>
                <a:spcPts val="0"/>
              </a:spcAft>
              <a:buClr>
                <a:srgbClr val="0000A3"/>
              </a:buClr>
              <a:buSzTx/>
              <a:buFont typeface="Wingdings" charset="0"/>
              <a:buChar char="§"/>
              <a:tabLst/>
              <a:defRPr/>
            </a:pPr>
            <a:endParaRPr kumimoji="0" lang="en-US" sz="3200" b="0" i="0" u="none" strike="noStrike" kern="1200" cap="none" spc="0" normalizeH="0" baseline="0" noProof="0" dirty="0">
              <a:ln>
                <a:noFill/>
              </a:ln>
              <a:solidFill>
                <a:prstClr val="black"/>
              </a:solidFill>
              <a:effectLst/>
              <a:uLnTx/>
              <a:uFillTx/>
              <a:latin typeface="Calibri" charset="0"/>
              <a:ea typeface="+mn-ea"/>
              <a:cs typeface="+mn-cs"/>
            </a:endParaRPr>
          </a:p>
        </p:txBody>
      </p:sp>
      <p:sp>
        <p:nvSpPr>
          <p:cNvPr id="6" name="Slide Number Placeholder 3">
            <a:extLst>
              <a:ext uri="{FF2B5EF4-FFF2-40B4-BE49-F238E27FC236}">
                <a16:creationId xmlns:a16="http://schemas.microsoft.com/office/drawing/2014/main" id="{0E1B560F-4B2A-0640-8667-837D2163E16D}"/>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66</a:t>
            </a:fld>
            <a:endParaRPr lang="en-US" dirty="0"/>
          </a:p>
        </p:txBody>
      </p:sp>
      <p:sp>
        <p:nvSpPr>
          <p:cNvPr id="3" name="TextBox 2">
            <a:extLst>
              <a:ext uri="{FF2B5EF4-FFF2-40B4-BE49-F238E27FC236}">
                <a16:creationId xmlns:a16="http://schemas.microsoft.com/office/drawing/2014/main" id="{2BC0CF53-7B9D-6F35-9DA5-33440ED8D1B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790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p:bldP spid="35"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46D7-DEDF-364B-99E9-3FB1F889B8A9}"/>
              </a:ext>
            </a:extLst>
          </p:cNvPr>
          <p:cNvSpPr>
            <a:spLocks noGrp="1"/>
          </p:cNvSpPr>
          <p:nvPr>
            <p:ph type="title"/>
          </p:nvPr>
        </p:nvSpPr>
        <p:spPr>
          <a:xfrm>
            <a:off x="838199" y="279543"/>
            <a:ext cx="10847119" cy="894622"/>
          </a:xfrm>
        </p:spPr>
        <p:txBody>
          <a:bodyPr>
            <a:normAutofit/>
          </a:bodyPr>
          <a:lstStyle/>
          <a:p>
            <a:r>
              <a:rPr lang="en-US" altLang="en-US" sz="4800" b="0" dirty="0">
                <a:solidFill>
                  <a:srgbClr val="000099"/>
                </a:solidFill>
                <a:latin typeface="+mn-lt"/>
                <a:cs typeface="Arial" panose="020B0604020202020204" pitchFamily="34" charset="0"/>
              </a:rPr>
              <a:t>Generalized forwarding: summary</a:t>
            </a:r>
          </a:p>
        </p:txBody>
      </p:sp>
      <p:sp>
        <p:nvSpPr>
          <p:cNvPr id="4" name="TextBox 257">
            <a:extLst>
              <a:ext uri="{FF2B5EF4-FFF2-40B4-BE49-F238E27FC236}">
                <a16:creationId xmlns:a16="http://schemas.microsoft.com/office/drawing/2014/main" id="{8EB40520-A927-A94E-975A-4093319F1CF3}"/>
              </a:ext>
            </a:extLst>
          </p:cNvPr>
          <p:cNvSpPr txBox="1">
            <a:spLocks noChangeArrowheads="1"/>
          </p:cNvSpPr>
          <p:nvPr/>
        </p:nvSpPr>
        <p:spPr bwMode="auto">
          <a:xfrm>
            <a:off x="764316" y="1301513"/>
            <a:ext cx="1125965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8925" marR="0" lvl="0" indent="-277813"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“match plus action”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abstraction: match bits in arriving packet header(s) in any layers, take action</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matching over many fields (link-, network-, transport-layer)</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local actions: drop, forward, modify, or send matched packet to controller</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“program” n</a:t>
            </a: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etwork-wide</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 behaviors</a:t>
            </a:r>
          </a:p>
          <a:p>
            <a:pPr marL="311150" marR="0" lvl="0" indent="-311150"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simple form of “network programmability”</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programmable, per-packet “processing”</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historical roots: </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active networking</a:t>
            </a:r>
          </a:p>
          <a:p>
            <a:pPr marL="914400" marR="0" lvl="1" indent="-292100" algn="l" defTabSz="914400" rtl="0" eaLnBrk="1" fontAlgn="auto" latinLnBrk="0" hangingPunct="1">
              <a:lnSpc>
                <a:spcPct val="100000"/>
              </a:lnSpc>
              <a:spcBef>
                <a:spcPts val="0"/>
              </a:spcBef>
              <a:spcAft>
                <a:spcPts val="0"/>
              </a:spcAft>
              <a:buClr>
                <a:srgbClr val="0013A3"/>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today: </a:t>
            </a: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more generalized programming: </a:t>
            </a:r>
          </a:p>
          <a:p>
            <a:pPr marL="622300" marR="0" lvl="1" indent="0" algn="l" defTabSz="914400" rtl="0" eaLnBrk="1" fontAlgn="auto" latinLnBrk="0" hangingPunct="1">
              <a:lnSpc>
                <a:spcPct val="100000"/>
              </a:lnSpc>
              <a:spcBef>
                <a:spcPts val="0"/>
              </a:spcBef>
              <a:spcAft>
                <a:spcPts val="0"/>
              </a:spcAft>
              <a:buClr>
                <a:srgbClr val="0013A3"/>
              </a:buClr>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panose="020B0600070205080204" pitchFamily="34" charset="-128"/>
                <a:cs typeface="+mn-cs"/>
              </a:rPr>
              <a:t>    P4 (see p4.org).</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3">
            <a:extLst>
              <a:ext uri="{FF2B5EF4-FFF2-40B4-BE49-F238E27FC236}">
                <a16:creationId xmlns:a16="http://schemas.microsoft.com/office/drawing/2014/main" id="{05AB1965-5065-B84E-8CCA-46E83EFDBD1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67</a:t>
            </a:fld>
            <a:endParaRPr lang="en-US" dirty="0"/>
          </a:p>
        </p:txBody>
      </p:sp>
      <p:sp>
        <p:nvSpPr>
          <p:cNvPr id="3" name="TextBox 2">
            <a:extLst>
              <a:ext uri="{FF2B5EF4-FFF2-40B4-BE49-F238E27FC236}">
                <a16:creationId xmlns:a16="http://schemas.microsoft.com/office/drawing/2014/main" id="{FF7FD95A-D19C-B62E-FF0E-1405519BFE3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1764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dissolve">
                                      <p:cBhvr>
                                        <p:cTn id="10" dur="500"/>
                                        <p:tgtEl>
                                          <p:spTgt spid="4">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dissolve">
                                      <p:cBhvr>
                                        <p:cTn id="13" dur="500"/>
                                        <p:tgtEl>
                                          <p:spTgt spid="4">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dissolve">
                                      <p:cBhvr>
                                        <p:cTn id="21" dur="500"/>
                                        <p:tgtEl>
                                          <p:spTgt spid="4">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dissolve">
                                      <p:cBhvr>
                                        <p:cTn id="24" dur="500"/>
                                        <p:tgtEl>
                                          <p:spTgt spid="4">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dissolve">
                                      <p:cBhvr>
                                        <p:cTn id="27" dur="500"/>
                                        <p:tgtEl>
                                          <p:spTgt spid="4">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dissolve">
                                      <p:cBhvr>
                                        <p:cTn id="30" dur="500"/>
                                        <p:tgtEl>
                                          <p:spTgt spid="4">
                                            <p:txEl>
                                              <p:pRg st="7" end="7"/>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animEffect transition="in" filter="dissolve">
                                      <p:cBhvr>
                                        <p:cTn id="33"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8B068E-3489-3C93-11C5-EA3EB06B9C66}"/>
              </a:ext>
            </a:extLst>
          </p:cNvPr>
          <p:cNvSpPr>
            <a:spLocks noGrp="1"/>
          </p:cNvSpPr>
          <p:nvPr>
            <p:ph idx="1"/>
          </p:nvPr>
        </p:nvSpPr>
        <p:spPr>
          <a:xfrm>
            <a:off x="838200" y="1724027"/>
            <a:ext cx="10515600" cy="4866344"/>
          </a:xfrm>
        </p:spPr>
        <p:txBody>
          <a:bodyPr>
            <a:normAutofit fontScale="62500" lnSpcReduction="20000"/>
          </a:bodyPr>
          <a:lstStyle/>
          <a:p>
            <a:r>
              <a:rPr lang="en-GB" b="1" i="0" dirty="0">
                <a:solidFill>
                  <a:srgbClr val="2D3B45"/>
                </a:solidFill>
                <a:effectLst/>
                <a:latin typeface="Lato Extended"/>
              </a:rPr>
              <a:t>4.4-2. Generalized </a:t>
            </a:r>
            <a:r>
              <a:rPr lang="en-GB" b="1" i="0" dirty="0" err="1">
                <a:solidFill>
                  <a:srgbClr val="2D3B45"/>
                </a:solidFill>
                <a:effectLst/>
                <a:latin typeface="Lato Extended"/>
              </a:rPr>
              <a:t>match+action</a:t>
            </a:r>
            <a:r>
              <a:rPr lang="en-GB" b="1" i="0" dirty="0">
                <a:solidFill>
                  <a:srgbClr val="2D3B45"/>
                </a:solidFill>
                <a:effectLst/>
                <a:latin typeface="Lato Extended"/>
              </a:rPr>
              <a:t>. </a:t>
            </a:r>
            <a:r>
              <a:rPr lang="en-GB" b="0" i="0" dirty="0">
                <a:solidFill>
                  <a:srgbClr val="2D3B45"/>
                </a:solidFill>
                <a:effectLst/>
                <a:latin typeface="Lato Extended"/>
              </a:rPr>
              <a:t>Which of the following </a:t>
            </a:r>
            <a:r>
              <a:rPr lang="en-GB" b="0" i="0" dirty="0" err="1">
                <a:solidFill>
                  <a:srgbClr val="2D3B45"/>
                </a:solidFill>
                <a:effectLst/>
                <a:latin typeface="Lato Extended"/>
              </a:rPr>
              <a:t>match+actions</a:t>
            </a:r>
            <a:r>
              <a:rPr lang="en-GB" b="0" i="0" dirty="0">
                <a:solidFill>
                  <a:srgbClr val="2D3B45"/>
                </a:solidFill>
                <a:effectLst/>
                <a:latin typeface="Lato Extended"/>
              </a:rPr>
              <a:t> can be taken in the generalized OpenFlow 1.0 </a:t>
            </a:r>
            <a:r>
              <a:rPr lang="en-GB" b="0" i="0" dirty="0" err="1">
                <a:solidFill>
                  <a:srgbClr val="2D3B45"/>
                </a:solidFill>
                <a:effectLst/>
                <a:latin typeface="Lato Extended"/>
              </a:rPr>
              <a:t>match+action</a:t>
            </a:r>
            <a:r>
              <a:rPr lang="en-GB" b="0" i="0" dirty="0">
                <a:solidFill>
                  <a:srgbClr val="2D3B45"/>
                </a:solidFill>
                <a:effectLst/>
                <a:latin typeface="Lato Extended"/>
              </a:rPr>
              <a:t> paradigm that we studied in Section 4.4?  Check all that apply.</a:t>
            </a:r>
          </a:p>
          <a:p>
            <a:r>
              <a:rPr lang="en-GB" dirty="0"/>
              <a:t> (Correct)... after matching on the destination IP address in the datagram header, the action taken is to forward the datagram to the output port associated with that destination IP address.</a:t>
            </a:r>
          </a:p>
          <a:p>
            <a:r>
              <a:rPr lang="en-GB" dirty="0"/>
              <a:t> (Correct)... after matching on the destination IP address in the datagram header, the action taken is to decide whether or not to drop that datagram.</a:t>
            </a:r>
          </a:p>
          <a:p>
            <a:r>
              <a:rPr lang="en-GB" dirty="0"/>
              <a:t>(Correct)... after matching on the port number in the segment's header, the action taken is to decide whether or not to drop that datagram containing that segment.</a:t>
            </a:r>
          </a:p>
          <a:p>
            <a:r>
              <a:rPr lang="en-GB" dirty="0"/>
              <a:t>(Correct)... after matching on the port number in the segment's header, the action taken is to forward the datagram to the output port associated with that destination IP address.</a:t>
            </a:r>
          </a:p>
          <a:p>
            <a:r>
              <a:rPr lang="en-GB" dirty="0"/>
              <a:t>(Correct)... after matching on the 48-bit link-layer destination MAC address, the action taken is to forward the datagram to the output port associated with that link-layer address.</a:t>
            </a:r>
          </a:p>
          <a:p>
            <a:r>
              <a:rPr lang="en-GB" dirty="0"/>
              <a:t>(</a:t>
            </a:r>
            <a:r>
              <a:rPr lang="en-GB" dirty="0" err="1"/>
              <a:t>InCorrect</a:t>
            </a:r>
            <a:r>
              <a:rPr lang="en-GB" dirty="0"/>
              <a:t>)... after matching on the URL contained in an HTTP GET request in the TCP segment within the IP datagram, the action taken is to determine the IP address of the server associated with that URL, and to forward the datagram to the output port associated with that destination IP address.</a:t>
            </a:r>
          </a:p>
          <a:p>
            <a:pPr lvl="1"/>
            <a:r>
              <a:rPr lang="en-GB" dirty="0"/>
              <a:t>At the IP layer, cannot see any application layer information such as the URL contained in an HTTP GET request </a:t>
            </a:r>
          </a:p>
          <a:p>
            <a:r>
              <a:rPr lang="en-GB" dirty="0"/>
              <a:t>(Correct)... after matching on the source and destination IP address in the datagram header, the action taken is to forward the datagram to the output port associated with that source and destination IP address pair.</a:t>
            </a:r>
            <a:endParaRPr lang="en-SE" dirty="0"/>
          </a:p>
        </p:txBody>
      </p:sp>
      <p:sp>
        <p:nvSpPr>
          <p:cNvPr id="3" name="Title 2">
            <a:extLst>
              <a:ext uri="{FF2B5EF4-FFF2-40B4-BE49-F238E27FC236}">
                <a16:creationId xmlns:a16="http://schemas.microsoft.com/office/drawing/2014/main" id="{BB14F217-3A22-27E2-4B21-0B36FCFFC891}"/>
              </a:ext>
            </a:extLst>
          </p:cNvPr>
          <p:cNvSpPr>
            <a:spLocks noGrp="1"/>
          </p:cNvSpPr>
          <p:nvPr>
            <p:ph type="title"/>
          </p:nvPr>
        </p:nvSpPr>
        <p:spPr/>
        <p:txBody>
          <a:bodyPr/>
          <a:lstStyle/>
          <a:p>
            <a:r>
              <a:rPr lang="en-GB" dirty="0"/>
              <a:t>Question 4.4-2</a:t>
            </a:r>
            <a:endParaRPr lang="en-SE" dirty="0"/>
          </a:p>
        </p:txBody>
      </p:sp>
      <p:sp>
        <p:nvSpPr>
          <p:cNvPr id="4" name="Slide Number Placeholder 3">
            <a:extLst>
              <a:ext uri="{FF2B5EF4-FFF2-40B4-BE49-F238E27FC236}">
                <a16:creationId xmlns:a16="http://schemas.microsoft.com/office/drawing/2014/main" id="{200F08A4-BF32-87F0-77DC-D71B64839E96}"/>
              </a:ext>
            </a:extLst>
          </p:cNvPr>
          <p:cNvSpPr>
            <a:spLocks noGrp="1"/>
          </p:cNvSpPr>
          <p:nvPr>
            <p:ph type="sldNum" sz="quarter" idx="4"/>
          </p:nvPr>
        </p:nvSpPr>
        <p:spPr/>
        <p:txBody>
          <a:bodyPr/>
          <a:lstStyle/>
          <a:p>
            <a:r>
              <a:rPr lang="en-US"/>
              <a:t>Introduction: 1-</a:t>
            </a:r>
            <a:fld id="{C4204591-24BD-A542-B9D5-F8D8A88D2FEE}" type="slidenum">
              <a:rPr lang="en-US" smtClean="0"/>
              <a:pPr/>
              <a:t>68</a:t>
            </a:fld>
            <a:endParaRPr lang="en-US" dirty="0"/>
          </a:p>
        </p:txBody>
      </p:sp>
    </p:spTree>
    <p:extLst>
      <p:ext uri="{BB962C8B-B14F-4D97-AF65-F5344CB8AC3E}">
        <p14:creationId xmlns:p14="http://schemas.microsoft.com/office/powerpoint/2010/main" val="2955161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26467"/>
            <a:ext cx="10515600" cy="3046751"/>
          </a:xfrm>
        </p:spPr>
        <p:txBody>
          <a:bodyPr>
            <a:normAutofit/>
          </a:bodyPr>
          <a:lstStyle/>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flow: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defined by header fields</a:t>
            </a:r>
          </a:p>
          <a:p>
            <a:r>
              <a:rPr lang="en-US" altLang="en-US" dirty="0">
                <a:solidFill>
                  <a:srgbClr val="C00000"/>
                </a:solidFill>
                <a:latin typeface="Calibri" panose="020F0502020204030204" pitchFamily="34" charset="0"/>
                <a:ea typeface="ＭＳ Ｐゴシック" panose="020B0600070205080204" pitchFamily="34" charset="-128"/>
                <a:cs typeface="ＭＳ Ｐゴシック" panose="020B0600070205080204" pitchFamily="34" charset="-128"/>
              </a:rPr>
              <a:t>generalized forwarding: simple </a:t>
            </a:r>
            <a:r>
              <a:rPr lang="en-US" altLang="en-US" dirty="0">
                <a:latin typeface="Calibri" panose="020F0502020204030204" pitchFamily="34" charset="0"/>
                <a:ea typeface="ＭＳ Ｐゴシック" panose="020B0600070205080204" pitchFamily="34" charset="-128"/>
                <a:cs typeface="ＭＳ Ｐゴシック" panose="020B0600070205080204" pitchFamily="34" charset="-128"/>
              </a:rPr>
              <a:t>packet-handling rules</a:t>
            </a:r>
          </a:p>
          <a:p>
            <a:pPr lvl="1"/>
            <a:r>
              <a:rPr lang="en-US" altLang="en-US" dirty="0">
                <a:solidFill>
                  <a:srgbClr val="0000A8"/>
                </a:solidFill>
                <a:latin typeface="Calibri" panose="020F0502020204030204" pitchFamily="34" charset="0"/>
                <a:ea typeface="ＭＳ Ｐゴシック" panose="020B0600070205080204" pitchFamily="34" charset="-128"/>
              </a:rPr>
              <a:t>match:</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pattern</a:t>
            </a:r>
            <a:r>
              <a:rPr lang="en-US" altLang="en-US" dirty="0">
                <a:solidFill>
                  <a:srgbClr val="000090"/>
                </a:solidFill>
                <a:latin typeface="Calibri" panose="020F0502020204030204" pitchFamily="34" charset="0"/>
                <a:ea typeface="ＭＳ Ｐゴシック" panose="020B0600070205080204" pitchFamily="34" charset="-128"/>
              </a:rPr>
              <a:t> </a:t>
            </a:r>
            <a:r>
              <a:rPr lang="en-US" altLang="en-US" dirty="0">
                <a:latin typeface="Calibri" panose="020F0502020204030204" pitchFamily="34" charset="0"/>
                <a:ea typeface="ＭＳ Ｐゴシック" panose="020B0600070205080204" pitchFamily="34" charset="-128"/>
              </a:rPr>
              <a:t>values in packet header fields</a:t>
            </a:r>
          </a:p>
          <a:p>
            <a:pPr lvl="1"/>
            <a:r>
              <a:rPr lang="en-US" altLang="en-US" dirty="0">
                <a:solidFill>
                  <a:srgbClr val="0000A8"/>
                </a:solidFill>
                <a:latin typeface="Calibri" panose="020F0502020204030204" pitchFamily="34" charset="0"/>
                <a:ea typeface="ＭＳ Ｐゴシック" panose="020B0600070205080204" pitchFamily="34" charset="-128"/>
              </a:rPr>
              <a:t>actions: </a:t>
            </a:r>
            <a:r>
              <a:rPr lang="en-US" altLang="en-US" dirty="0">
                <a:latin typeface="Calibri" panose="020F0502020204030204" pitchFamily="34" charset="0"/>
                <a:ea typeface="ＭＳ Ｐゴシック" panose="020B0600070205080204" pitchFamily="34" charset="-128"/>
              </a:rPr>
              <a:t>for matched packet: drop, forward, modify, matched packet or send matched packet to controller </a:t>
            </a:r>
          </a:p>
          <a:p>
            <a:pPr lvl="1"/>
            <a:r>
              <a:rPr lang="en-US" altLang="en-US" dirty="0">
                <a:solidFill>
                  <a:srgbClr val="0000A8"/>
                </a:solidFill>
                <a:latin typeface="Calibri" panose="020F0502020204030204" pitchFamily="34" charset="0"/>
                <a:ea typeface="ＭＳ Ｐゴシック" panose="020B0600070205080204" pitchFamily="34" charset="-128"/>
              </a:rPr>
              <a:t>priority: </a:t>
            </a:r>
            <a:r>
              <a:rPr lang="en-US" altLang="en-US" dirty="0">
                <a:latin typeface="Calibri" panose="020F0502020204030204" pitchFamily="34" charset="0"/>
                <a:ea typeface="ＭＳ Ｐゴシック" panose="020B0600070205080204" pitchFamily="34" charset="-128"/>
              </a:rPr>
              <a:t>disambiguate overlapping patterns</a:t>
            </a:r>
          </a:p>
          <a:p>
            <a:pPr lvl="1"/>
            <a:r>
              <a:rPr lang="en-US" altLang="en-US" dirty="0">
                <a:solidFill>
                  <a:srgbClr val="0000A8"/>
                </a:solidFill>
                <a:latin typeface="Calibri" panose="020F0502020204030204" pitchFamily="34" charset="0"/>
                <a:ea typeface="ＭＳ Ｐゴシック" panose="020B0600070205080204" pitchFamily="34" charset="-128"/>
              </a:rPr>
              <a:t>counters: </a:t>
            </a:r>
            <a:r>
              <a:rPr lang="en-US" altLang="en-US" dirty="0">
                <a:latin typeface="Calibri" panose="020F0502020204030204" pitchFamily="34" charset="0"/>
                <a:ea typeface="ＭＳ Ｐゴシック" panose="020B0600070205080204" pitchFamily="34" charset="-128"/>
              </a:rPr>
              <a:t>#bytes and #packets</a:t>
            </a:r>
          </a:p>
        </p:txBody>
      </p:sp>
      <p:cxnSp>
        <p:nvCxnSpPr>
          <p:cNvPr id="45" name="Straight Connector 44">
            <a:extLst>
              <a:ext uri="{FF2B5EF4-FFF2-40B4-BE49-F238E27FC236}">
                <a16:creationId xmlns:a16="http://schemas.microsoft.com/office/drawing/2014/main" id="{362506F8-ECEC-2E42-805B-42E4D94FA9CB}"/>
              </a:ext>
            </a:extLst>
          </p:cNvPr>
          <p:cNvCxnSpPr/>
          <p:nvPr/>
        </p:nvCxnSpPr>
        <p:spPr>
          <a:xfrm>
            <a:off x="848139" y="6202017"/>
            <a:ext cx="51948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EFCF0EDD-3789-414C-ACC3-3BF841E39C99}"/>
              </a:ext>
            </a:extLst>
          </p:cNvPr>
          <p:cNvGrpSpPr/>
          <p:nvPr/>
        </p:nvGrpSpPr>
        <p:grpSpPr>
          <a:xfrm>
            <a:off x="2117350" y="5637144"/>
            <a:ext cx="2269120" cy="1028699"/>
            <a:chOff x="7493876" y="2774731"/>
            <a:chExt cx="1481958" cy="894622"/>
          </a:xfrm>
          <a:effectLst>
            <a:outerShdw blurRad="50800" dist="38100" dir="18900000" algn="bl" rotWithShape="0">
              <a:prstClr val="black">
                <a:alpha val="40000"/>
              </a:prstClr>
            </a:outerShdw>
          </a:effectLst>
        </p:grpSpPr>
        <p:sp>
          <p:nvSpPr>
            <p:cNvPr id="6" name="Freeform 5">
              <a:extLst>
                <a:ext uri="{FF2B5EF4-FFF2-40B4-BE49-F238E27FC236}">
                  <a16:creationId xmlns:a16="http://schemas.microsoft.com/office/drawing/2014/main" id="{CF1E2C8F-E181-3B43-A519-0FC1DEA4B61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7" name="Oval 6">
              <a:extLst>
                <a:ext uri="{FF2B5EF4-FFF2-40B4-BE49-F238E27FC236}">
                  <a16:creationId xmlns:a16="http://schemas.microsoft.com/office/drawing/2014/main" id="{8CE0A78E-9FDA-334F-9AD4-8A4ED942B1C9}"/>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 name="Group 7">
              <a:extLst>
                <a:ext uri="{FF2B5EF4-FFF2-40B4-BE49-F238E27FC236}">
                  <a16:creationId xmlns:a16="http://schemas.microsoft.com/office/drawing/2014/main" id="{0C1D1C42-5DC5-DE41-880F-2DB6C20303EA}"/>
                </a:ext>
              </a:extLst>
            </p:cNvPr>
            <p:cNvGrpSpPr/>
            <p:nvPr/>
          </p:nvGrpSpPr>
          <p:grpSpPr>
            <a:xfrm>
              <a:off x="7713663" y="2848339"/>
              <a:ext cx="1042107" cy="425543"/>
              <a:chOff x="7786941" y="2884917"/>
              <a:chExt cx="897649" cy="353919"/>
            </a:xfrm>
          </p:grpSpPr>
          <p:sp>
            <p:nvSpPr>
              <p:cNvPr id="9" name="Freeform 8">
                <a:extLst>
                  <a:ext uri="{FF2B5EF4-FFF2-40B4-BE49-F238E27FC236}">
                    <a16:creationId xmlns:a16="http://schemas.microsoft.com/office/drawing/2014/main" id="{AEEDB7BE-ECB9-AE43-B7F9-9420522500B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9">
                <a:extLst>
                  <a:ext uri="{FF2B5EF4-FFF2-40B4-BE49-F238E27FC236}">
                    <a16:creationId xmlns:a16="http://schemas.microsoft.com/office/drawing/2014/main" id="{8484C86C-9AA8-0C48-9C1B-936E42E298D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11">
                <a:extLst>
                  <a:ext uri="{FF2B5EF4-FFF2-40B4-BE49-F238E27FC236}">
                    <a16:creationId xmlns:a16="http://schemas.microsoft.com/office/drawing/2014/main" id="{79FD6387-1AB1-7743-A3A7-ED8933D501EF}"/>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5CDE1FFF-560A-D046-879A-1BAD0681C80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43" name="Group 42">
            <a:extLst>
              <a:ext uri="{FF2B5EF4-FFF2-40B4-BE49-F238E27FC236}">
                <a16:creationId xmlns:a16="http://schemas.microsoft.com/office/drawing/2014/main" id="{7BA19BCA-1317-9E49-B6D6-B6CF8B58E795}"/>
              </a:ext>
            </a:extLst>
          </p:cNvPr>
          <p:cNvGrpSpPr/>
          <p:nvPr/>
        </p:nvGrpSpPr>
        <p:grpSpPr>
          <a:xfrm>
            <a:off x="2535862" y="4518992"/>
            <a:ext cx="1998847" cy="1325048"/>
            <a:chOff x="8327282" y="4055165"/>
            <a:chExt cx="2091509" cy="1325048"/>
          </a:xfrm>
        </p:grpSpPr>
        <p:grpSp>
          <p:nvGrpSpPr>
            <p:cNvPr id="20" name="Group 554">
              <a:extLst>
                <a:ext uri="{FF2B5EF4-FFF2-40B4-BE49-F238E27FC236}">
                  <a16:creationId xmlns:a16="http://schemas.microsoft.com/office/drawing/2014/main" id="{F0AAF6D0-8EA6-E749-9758-CE8F2B209D9B}"/>
                </a:ext>
              </a:extLst>
            </p:cNvPr>
            <p:cNvGrpSpPr>
              <a:grpSpLocks/>
            </p:cNvGrpSpPr>
            <p:nvPr/>
          </p:nvGrpSpPr>
          <p:grpSpPr bwMode="auto">
            <a:xfrm>
              <a:off x="8327282" y="4121430"/>
              <a:ext cx="2091509" cy="1258783"/>
              <a:chOff x="2932675" y="3919324"/>
              <a:chExt cx="429970" cy="319189"/>
            </a:xfrm>
          </p:grpSpPr>
          <p:sp>
            <p:nvSpPr>
              <p:cNvPr id="21" name="Rectangle 20">
                <a:extLst>
                  <a:ext uri="{FF2B5EF4-FFF2-40B4-BE49-F238E27FC236}">
                    <a16:creationId xmlns:a16="http://schemas.microsoft.com/office/drawing/2014/main" id="{803BF111-23DE-1945-8735-48B7B51FDA35}"/>
                  </a:ext>
                </a:extLst>
              </p:cNvPr>
              <p:cNvSpPr/>
              <p:nvPr/>
            </p:nvSpPr>
            <p:spPr>
              <a:xfrm>
                <a:off x="2936722" y="3919324"/>
                <a:ext cx="425923" cy="319189"/>
              </a:xfrm>
              <a:prstGeom prst="rect">
                <a:avLst/>
              </a:prstGeom>
              <a:solidFill>
                <a:srgbClr val="FFFFFF"/>
              </a:solidFill>
              <a:ln w="25400" cap="flat" cmpd="sng" algn="ctr">
                <a:solidFill>
                  <a:srgbClr val="CC0000"/>
                </a:solid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Gill Sans MT"/>
                  <a:ea typeface="+mn-ea"/>
                  <a:cs typeface="+mn-cs"/>
                </a:endParaRPr>
              </a:p>
            </p:txBody>
          </p:sp>
          <p:cxnSp>
            <p:nvCxnSpPr>
              <p:cNvPr id="22" name="Straight Connector 21">
                <a:extLst>
                  <a:ext uri="{FF2B5EF4-FFF2-40B4-BE49-F238E27FC236}">
                    <a16:creationId xmlns:a16="http://schemas.microsoft.com/office/drawing/2014/main" id="{3B28D0C4-B5C9-5844-BF1E-1197CD1800CC}"/>
                  </a:ext>
                </a:extLst>
              </p:cNvPr>
              <p:cNvCxnSpPr/>
              <p:nvPr/>
            </p:nvCxnSpPr>
            <p:spPr>
              <a:xfrm>
                <a:off x="2932675" y="4004959"/>
                <a:ext cx="424911" cy="0"/>
              </a:xfrm>
              <a:prstGeom prst="line">
                <a:avLst/>
              </a:prstGeom>
              <a:noFill/>
              <a:ln w="25400" cap="flat" cmpd="sng" algn="ctr">
                <a:solidFill>
                  <a:srgbClr val="CC0000"/>
                </a:solidFill>
                <a:prstDash val="solid"/>
              </a:ln>
              <a:effectLst/>
            </p:spPr>
          </p:cxnSp>
          <p:cxnSp>
            <p:nvCxnSpPr>
              <p:cNvPr id="23" name="Straight Connector 22">
                <a:extLst>
                  <a:ext uri="{FF2B5EF4-FFF2-40B4-BE49-F238E27FC236}">
                    <a16:creationId xmlns:a16="http://schemas.microsoft.com/office/drawing/2014/main" id="{293CE468-AA72-B340-AB98-BDBA2EE69A0B}"/>
                  </a:ext>
                </a:extLst>
              </p:cNvPr>
              <p:cNvCxnSpPr/>
              <p:nvPr/>
            </p:nvCxnSpPr>
            <p:spPr>
              <a:xfrm>
                <a:off x="2932675" y="4069207"/>
                <a:ext cx="424911" cy="0"/>
              </a:xfrm>
              <a:prstGeom prst="line">
                <a:avLst/>
              </a:prstGeom>
              <a:noFill/>
              <a:ln w="25400" cap="flat" cmpd="sng" algn="ctr">
                <a:solidFill>
                  <a:srgbClr val="CC0000"/>
                </a:solidFill>
                <a:prstDash val="solid"/>
              </a:ln>
              <a:effectLst/>
            </p:spPr>
          </p:cxnSp>
          <p:cxnSp>
            <p:nvCxnSpPr>
              <p:cNvPr id="24" name="Straight Connector 23">
                <a:extLst>
                  <a:ext uri="{FF2B5EF4-FFF2-40B4-BE49-F238E27FC236}">
                    <a16:creationId xmlns:a16="http://schemas.microsoft.com/office/drawing/2014/main" id="{1AFD2436-CAFF-8042-BF47-7E024FE6789B}"/>
                  </a:ext>
                </a:extLst>
              </p:cNvPr>
              <p:cNvCxnSpPr>
                <a:cxnSpLocks/>
                <a:stCxn id="21" idx="2"/>
              </p:cNvCxnSpPr>
              <p:nvPr/>
            </p:nvCxnSpPr>
            <p:spPr>
              <a:xfrm flipH="1" flipV="1">
                <a:off x="3148166" y="4001599"/>
                <a:ext cx="1517" cy="236914"/>
              </a:xfrm>
              <a:prstGeom prst="line">
                <a:avLst/>
              </a:prstGeom>
              <a:noFill/>
              <a:ln w="25400" cap="flat" cmpd="sng" algn="ctr">
                <a:solidFill>
                  <a:srgbClr val="CC0000"/>
                </a:solidFill>
                <a:prstDash val="solid"/>
              </a:ln>
              <a:effectLst/>
            </p:spPr>
          </p:cxnSp>
        </p:grpSp>
        <p:sp>
          <p:nvSpPr>
            <p:cNvPr id="3" name="TextBox 2">
              <a:extLst>
                <a:ext uri="{FF2B5EF4-FFF2-40B4-BE49-F238E27FC236}">
                  <a16:creationId xmlns:a16="http://schemas.microsoft.com/office/drawing/2014/main" id="{795B25A3-83EE-0C42-A451-21C2EA7C24E0}"/>
                </a:ext>
              </a:extLst>
            </p:cNvPr>
            <p:cNvSpPr txBox="1"/>
            <p:nvPr/>
          </p:nvSpPr>
          <p:spPr>
            <a:xfrm>
              <a:off x="8759686" y="4055165"/>
              <a:ext cx="126573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Flow table</a:t>
              </a:r>
            </a:p>
          </p:txBody>
        </p:sp>
        <p:sp>
          <p:nvSpPr>
            <p:cNvPr id="41" name="TextBox 40">
              <a:extLst>
                <a:ext uri="{FF2B5EF4-FFF2-40B4-BE49-F238E27FC236}">
                  <a16:creationId xmlns:a16="http://schemas.microsoft.com/office/drawing/2014/main" id="{0F3A5449-AA06-DE4B-8FA1-C9212AFA1460}"/>
                </a:ext>
              </a:extLst>
            </p:cNvPr>
            <p:cNvSpPr txBox="1"/>
            <p:nvPr/>
          </p:nvSpPr>
          <p:spPr>
            <a:xfrm>
              <a:off x="8461513" y="4379843"/>
              <a:ext cx="83798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match</a:t>
              </a:r>
            </a:p>
          </p:txBody>
        </p:sp>
        <p:sp>
          <p:nvSpPr>
            <p:cNvPr id="42" name="TextBox 41">
              <a:extLst>
                <a:ext uri="{FF2B5EF4-FFF2-40B4-BE49-F238E27FC236}">
                  <a16:creationId xmlns:a16="http://schemas.microsoft.com/office/drawing/2014/main" id="{1BF5AE11-1691-C64E-A175-EA1E60B74E4A}"/>
                </a:ext>
              </a:extLst>
            </p:cNvPr>
            <p:cNvSpPr txBox="1"/>
            <p:nvPr/>
          </p:nvSpPr>
          <p:spPr>
            <a:xfrm>
              <a:off x="9409044" y="4386470"/>
              <a:ext cx="832279"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action</a:t>
              </a:r>
            </a:p>
          </p:txBody>
        </p:sp>
      </p:grpSp>
      <p:cxnSp>
        <p:nvCxnSpPr>
          <p:cNvPr id="46" name="Straight Connector 45">
            <a:extLst>
              <a:ext uri="{FF2B5EF4-FFF2-40B4-BE49-F238E27FC236}">
                <a16:creationId xmlns:a16="http://schemas.microsoft.com/office/drawing/2014/main" id="{584E34B4-C7CA-6740-A020-13986B97F632}"/>
              </a:ext>
            </a:extLst>
          </p:cNvPr>
          <p:cNvCxnSpPr>
            <a:cxnSpLocks/>
            <a:stCxn id="6" idx="0"/>
          </p:cNvCxnSpPr>
          <p:nvPr/>
        </p:nvCxnSpPr>
        <p:spPr>
          <a:xfrm flipV="1">
            <a:off x="4386238" y="5804452"/>
            <a:ext cx="2398875" cy="19036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575B8A9-3D40-6341-867B-507C81B4BA39}"/>
              </a:ext>
            </a:extLst>
          </p:cNvPr>
          <p:cNvCxnSpPr>
            <a:cxnSpLocks/>
          </p:cNvCxnSpPr>
          <p:nvPr/>
        </p:nvCxnSpPr>
        <p:spPr>
          <a:xfrm>
            <a:off x="4399722" y="6361044"/>
            <a:ext cx="755373" cy="326473"/>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0AE0A89-AC33-BF4C-92BE-57E02010D08E}"/>
              </a:ext>
            </a:extLst>
          </p:cNvPr>
          <p:cNvSpPr txBox="1"/>
          <p:nvPr/>
        </p:nvSpPr>
        <p:spPr>
          <a:xfrm>
            <a:off x="1828800" y="5870713"/>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1" name="TextBox 30">
            <a:extLst>
              <a:ext uri="{FF2B5EF4-FFF2-40B4-BE49-F238E27FC236}">
                <a16:creationId xmlns:a16="http://schemas.microsoft.com/office/drawing/2014/main" id="{4E53A182-ED02-724B-B717-34A471A9D7DC}"/>
              </a:ext>
            </a:extLst>
          </p:cNvPr>
          <p:cNvSpPr txBox="1"/>
          <p:nvPr/>
        </p:nvSpPr>
        <p:spPr>
          <a:xfrm>
            <a:off x="4340087" y="63676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32" name="TextBox 31">
            <a:extLst>
              <a:ext uri="{FF2B5EF4-FFF2-40B4-BE49-F238E27FC236}">
                <a16:creationId xmlns:a16="http://schemas.microsoft.com/office/drawing/2014/main" id="{55EDB1F3-36CA-944D-979C-CE1587B157B4}"/>
              </a:ext>
            </a:extLst>
          </p:cNvPr>
          <p:cNvSpPr txBox="1"/>
          <p:nvPr/>
        </p:nvSpPr>
        <p:spPr>
          <a:xfrm>
            <a:off x="4784035" y="614900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3</a:t>
            </a:r>
          </a:p>
        </p:txBody>
      </p:sp>
      <p:sp>
        <p:nvSpPr>
          <p:cNvPr id="33" name="TextBox 32">
            <a:extLst>
              <a:ext uri="{FF2B5EF4-FFF2-40B4-BE49-F238E27FC236}">
                <a16:creationId xmlns:a16="http://schemas.microsoft.com/office/drawing/2014/main" id="{C4464804-CC10-384C-AEB4-90FDA3AE9F07}"/>
              </a:ext>
            </a:extLst>
          </p:cNvPr>
          <p:cNvSpPr txBox="1"/>
          <p:nvPr/>
        </p:nvSpPr>
        <p:spPr>
          <a:xfrm>
            <a:off x="4565375" y="5784575"/>
            <a:ext cx="301686"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4</a:t>
            </a:r>
          </a:p>
        </p:txBody>
      </p:sp>
      <p:grpSp>
        <p:nvGrpSpPr>
          <p:cNvPr id="25" name="Group 24">
            <a:extLst>
              <a:ext uri="{FF2B5EF4-FFF2-40B4-BE49-F238E27FC236}">
                <a16:creationId xmlns:a16="http://schemas.microsoft.com/office/drawing/2014/main" id="{B3064E8A-1F8D-3347-A456-A767F49DA813}"/>
              </a:ext>
            </a:extLst>
          </p:cNvPr>
          <p:cNvGrpSpPr/>
          <p:nvPr/>
        </p:nvGrpSpPr>
        <p:grpSpPr>
          <a:xfrm>
            <a:off x="4533981" y="4345979"/>
            <a:ext cx="6820091" cy="1571138"/>
            <a:chOff x="4518991" y="4315999"/>
            <a:chExt cx="6820091" cy="1571138"/>
          </a:xfrm>
        </p:grpSpPr>
        <p:sp>
          <p:nvSpPr>
            <p:cNvPr id="29" name="TextBox 32">
              <a:extLst>
                <a:ext uri="{FF2B5EF4-FFF2-40B4-BE49-F238E27FC236}">
                  <a16:creationId xmlns:a16="http://schemas.microsoft.com/office/drawing/2014/main" id="{B82879F5-A8E9-4742-AC89-B09339E85093}"/>
                </a:ext>
              </a:extLst>
            </p:cNvPr>
            <p:cNvSpPr txBox="1">
              <a:spLocks noChangeArrowheads="1"/>
            </p:cNvSpPr>
            <p:nvPr/>
          </p:nvSpPr>
          <p:spPr bwMode="auto">
            <a:xfrm>
              <a:off x="7424876" y="5517805"/>
              <a:ext cx="131318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wildcard</a:t>
              </a:r>
            </a:p>
          </p:txBody>
        </p:sp>
        <p:sp>
          <p:nvSpPr>
            <p:cNvPr id="16" name="Freeform 15">
              <a:extLst>
                <a:ext uri="{FF2B5EF4-FFF2-40B4-BE49-F238E27FC236}">
                  <a16:creationId xmlns:a16="http://schemas.microsoft.com/office/drawing/2014/main" id="{C156E13C-C349-EC4C-B479-040B1712E32E}"/>
                </a:ext>
              </a:extLst>
            </p:cNvPr>
            <p:cNvSpPr/>
            <p:nvPr/>
          </p:nvSpPr>
          <p:spPr>
            <a:xfrm>
              <a:off x="4518991" y="4320209"/>
              <a:ext cx="808383" cy="1497495"/>
            </a:xfrm>
            <a:custGeom>
              <a:avLst/>
              <a:gdLst>
                <a:gd name="connsiteX0" fmla="*/ 13252 w 808383"/>
                <a:gd name="connsiteY0" fmla="*/ 1497495 h 1497495"/>
                <a:gd name="connsiteX1" fmla="*/ 808383 w 808383"/>
                <a:gd name="connsiteY1" fmla="*/ 1192695 h 1497495"/>
                <a:gd name="connsiteX2" fmla="*/ 795131 w 808383"/>
                <a:gd name="connsiteY2" fmla="*/ 0 h 1497495"/>
                <a:gd name="connsiteX3" fmla="*/ 0 w 808383"/>
                <a:gd name="connsiteY3" fmla="*/ 887895 h 1497495"/>
                <a:gd name="connsiteX4" fmla="*/ 13252 w 808383"/>
                <a:gd name="connsiteY4" fmla="*/ 1497495 h 1497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8383" h="1497495">
                  <a:moveTo>
                    <a:pt x="13252" y="1497495"/>
                  </a:moveTo>
                  <a:lnTo>
                    <a:pt x="808383" y="1192695"/>
                  </a:lnTo>
                  <a:lnTo>
                    <a:pt x="795131" y="0"/>
                  </a:lnTo>
                  <a:lnTo>
                    <a:pt x="0" y="887895"/>
                  </a:lnTo>
                  <a:lnTo>
                    <a:pt x="13252" y="1497495"/>
                  </a:lnTo>
                  <a:close/>
                </a:path>
              </a:pathLst>
            </a:custGeom>
            <a:gradFill>
              <a:gsLst>
                <a:gs pos="0">
                  <a:schemeClr val="bg1">
                    <a:lumMod val="95000"/>
                  </a:schemeClr>
                </a:gs>
                <a:gs pos="100000">
                  <a:schemeClr val="bg1">
                    <a:lumMod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9" name="Straight Connector 18">
              <a:extLst>
                <a:ext uri="{FF2B5EF4-FFF2-40B4-BE49-F238E27FC236}">
                  <a16:creationId xmlns:a16="http://schemas.microsoft.com/office/drawing/2014/main" id="{FE279AE1-4F6D-FA4B-8F69-D1B6D664A081}"/>
                </a:ext>
              </a:extLst>
            </p:cNvPr>
            <p:cNvCxnSpPr>
              <a:cxnSpLocks/>
            </p:cNvCxnSpPr>
            <p:nvPr/>
          </p:nvCxnSpPr>
          <p:spPr>
            <a:xfrm>
              <a:off x="8691768" y="4315999"/>
              <a:ext cx="0" cy="120015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Rectangle 22">
              <a:extLst>
                <a:ext uri="{FF2B5EF4-FFF2-40B4-BE49-F238E27FC236}">
                  <a16:creationId xmlns:a16="http://schemas.microsoft.com/office/drawing/2014/main" id="{1EA29FD6-93E2-D248-8287-1EF1A763B1AB}"/>
                </a:ext>
              </a:extLst>
            </p:cNvPr>
            <p:cNvSpPr>
              <a:spLocks/>
            </p:cNvSpPr>
            <p:nvPr/>
          </p:nvSpPr>
          <p:spPr bwMode="auto">
            <a:xfrm>
              <a:off x="5318056" y="4334323"/>
              <a:ext cx="3362117" cy="1191833"/>
            </a:xfrm>
            <a:prstGeom prst="rect">
              <a:avLst/>
            </a:prstGeom>
            <a:solidFill>
              <a:srgbClr val="BBE0E3"/>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40" name="Rectangle 24">
              <a:extLst>
                <a:ext uri="{FF2B5EF4-FFF2-40B4-BE49-F238E27FC236}">
                  <a16:creationId xmlns:a16="http://schemas.microsoft.com/office/drawing/2014/main" id="{84DD72A2-6599-5A4C-9EC1-40B227E8352F}"/>
                </a:ext>
              </a:extLst>
            </p:cNvPr>
            <p:cNvSpPr>
              <a:spLocks/>
            </p:cNvSpPr>
            <p:nvPr/>
          </p:nvSpPr>
          <p:spPr bwMode="auto">
            <a:xfrm>
              <a:off x="8712339" y="4334323"/>
              <a:ext cx="2618270" cy="1191834"/>
            </a:xfrm>
            <a:prstGeom prst="rect">
              <a:avLst/>
            </a:prstGeom>
            <a:solidFill>
              <a:schemeClr val="accent6">
                <a:lumMod val="20000"/>
                <a:lumOff val="80000"/>
              </a:schemeClr>
            </a:solidFill>
            <a:ln w="12700">
              <a:noFill/>
              <a:miter lim="800000"/>
              <a:headEnd/>
              <a:tailEnd/>
            </a:ln>
          </p:spPr>
          <p:txBody>
            <a:bodyPr lIns="0" tIns="0" rIns="0" bIns="0"/>
            <a:lstStyle>
              <a:lvl1pPr defTabSz="457200">
                <a:defRPr sz="2400">
                  <a:solidFill>
                    <a:schemeClr val="tx1"/>
                  </a:solidFill>
                  <a:latin typeface="Arial" panose="020B0604020202020204" pitchFamily="34" charset="0"/>
                  <a:ea typeface="ＭＳ Ｐゴシック" panose="020B0600070205080204" pitchFamily="34" charset="-128"/>
                </a:defRPr>
              </a:lvl1pPr>
              <a:lvl2pPr marL="742950" indent="-285750" defTabSz="457200">
                <a:defRPr sz="2400">
                  <a:solidFill>
                    <a:schemeClr val="tx1"/>
                  </a:solidFill>
                  <a:latin typeface="Arial" panose="020B0604020202020204" pitchFamily="34" charset="0"/>
                  <a:ea typeface="ＭＳ Ｐゴシック" panose="020B0600070205080204" pitchFamily="34" charset="-128"/>
                </a:defRPr>
              </a:lvl2pPr>
              <a:lvl3pPr marL="1143000" indent="-228600" defTabSz="457200">
                <a:defRPr sz="2400">
                  <a:solidFill>
                    <a:schemeClr val="tx1"/>
                  </a:solidFill>
                  <a:latin typeface="Arial" panose="020B0604020202020204" pitchFamily="34" charset="0"/>
                  <a:ea typeface="ＭＳ Ｐゴシック" panose="020B0600070205080204" pitchFamily="34" charset="-128"/>
                </a:defRPr>
              </a:lvl3pPr>
              <a:lvl4pPr marL="1600200" indent="-228600" defTabSz="457200">
                <a:defRPr sz="2400">
                  <a:solidFill>
                    <a:schemeClr val="tx1"/>
                  </a:solidFill>
                  <a:latin typeface="Arial" panose="020B0604020202020204" pitchFamily="34" charset="0"/>
                  <a:ea typeface="ＭＳ Ｐゴシック" panose="020B0600070205080204" pitchFamily="34" charset="-128"/>
                </a:defRPr>
              </a:lvl4pPr>
              <a:lvl5pPr marL="2057400" indent="-228600" defTabSz="45720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28" name="Rectangle 27">
              <a:extLst>
                <a:ext uri="{FF2B5EF4-FFF2-40B4-BE49-F238E27FC236}">
                  <a16:creationId xmlns:a16="http://schemas.microsoft.com/office/drawing/2014/main" id="{CD5AE70A-DF8A-054F-8D4E-AC00C36D05F1}"/>
                </a:ext>
              </a:extLst>
            </p:cNvPr>
            <p:cNvSpPr>
              <a:spLocks noChangeArrowheads="1"/>
            </p:cNvSpPr>
            <p:nvPr/>
          </p:nvSpPr>
          <p:spPr bwMode="auto">
            <a:xfrm>
              <a:off x="5322405" y="5059180"/>
              <a:ext cx="5981700" cy="461665"/>
            </a:xfrm>
            <a:prstGeom prst="rect">
              <a:avLst/>
            </a:prstGeom>
            <a:noFill/>
            <a:ln w="25400">
              <a:noFill/>
              <a:miter lim="800000"/>
              <a:headEnd/>
              <a:tailEnd/>
            </a:ln>
            <a:effectLst/>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src=10.1.2.3, dest=*.*.*.*     send to controller</a:t>
              </a:r>
              <a:endPar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endParaRPr>
            </a:p>
          </p:txBody>
        </p:sp>
        <p:sp>
          <p:nvSpPr>
            <p:cNvPr id="35" name="Rectangle 34">
              <a:extLst>
                <a:ext uri="{FF2B5EF4-FFF2-40B4-BE49-F238E27FC236}">
                  <a16:creationId xmlns:a16="http://schemas.microsoft.com/office/drawing/2014/main" id="{F6354FF9-2E1C-0D4C-B7EA-2B8179A518FA}"/>
                </a:ext>
              </a:extLst>
            </p:cNvPr>
            <p:cNvSpPr>
              <a:spLocks noChangeArrowheads="1"/>
            </p:cNvSpPr>
            <p:nvPr/>
          </p:nvSpPr>
          <p:spPr bwMode="auto">
            <a:xfrm>
              <a:off x="5339894" y="4686925"/>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rPr>
                <a:t>src=1.2.*.*, dest=*.*.*.* </a:t>
              </a: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      drop                        </a:t>
              </a:r>
            </a:p>
          </p:txBody>
        </p:sp>
        <p:sp>
          <p:nvSpPr>
            <p:cNvPr id="36" name="Rectangle 35">
              <a:extLst>
                <a:ext uri="{FF2B5EF4-FFF2-40B4-BE49-F238E27FC236}">
                  <a16:creationId xmlns:a16="http://schemas.microsoft.com/office/drawing/2014/main" id="{0CDCE6C5-716F-694B-9C85-A61362F1BC8D}"/>
                </a:ext>
              </a:extLst>
            </p:cNvPr>
            <p:cNvSpPr>
              <a:spLocks noChangeArrowheads="1"/>
            </p:cNvSpPr>
            <p:nvPr/>
          </p:nvSpPr>
          <p:spPr bwMode="auto">
            <a:xfrm>
              <a:off x="5357382" y="4344648"/>
              <a:ext cx="5981700" cy="461665"/>
            </a:xfrm>
            <a:prstGeom prst="rect">
              <a:avLst/>
            </a:prstGeom>
            <a:noFill/>
            <a:ln w="25400">
              <a:noFill/>
              <a:miter lim="800000"/>
              <a:headEnd/>
              <a:tailEnd/>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charset="0"/>
                  <a:ea typeface="ヒラギノ角ゴ Pro W3" charset="0"/>
                  <a:cs typeface="ヒラギノ角ゴ Pro W3" charset="0"/>
                  <a:sym typeface="Wingdings" charset="0"/>
                </a:rPr>
                <a:t>src = *.*.*.*, dest=3.4.*.*     forward(2)</a:t>
              </a:r>
            </a:p>
          </p:txBody>
        </p:sp>
      </p:grpSp>
      <p:sp>
        <p:nvSpPr>
          <p:cNvPr id="39" name="Title 2">
            <a:extLst>
              <a:ext uri="{FF2B5EF4-FFF2-40B4-BE49-F238E27FC236}">
                <a16:creationId xmlns:a16="http://schemas.microsoft.com/office/drawing/2014/main" id="{298945D1-38C0-AB46-AD5B-F3852F9BA79A}"/>
              </a:ext>
            </a:extLst>
          </p:cNvPr>
          <p:cNvSpPr>
            <a:spLocks noGrp="1"/>
          </p:cNvSpPr>
          <p:nvPr>
            <p:ph type="title"/>
          </p:nvPr>
        </p:nvSpPr>
        <p:spPr>
          <a:xfrm>
            <a:off x="838200" y="345805"/>
            <a:ext cx="10515600" cy="894622"/>
          </a:xfrm>
        </p:spPr>
        <p:txBody>
          <a:bodyPr>
            <a:normAutofit/>
          </a:bodyPr>
          <a:lstStyle/>
          <a:p>
            <a:r>
              <a:rPr lang="en-US" sz="4800" dirty="0"/>
              <a:t>Flow table abstraction</a:t>
            </a:r>
          </a:p>
        </p:txBody>
      </p:sp>
      <p:sp>
        <p:nvSpPr>
          <p:cNvPr id="37" name="Slide Number Placeholder 3">
            <a:extLst>
              <a:ext uri="{FF2B5EF4-FFF2-40B4-BE49-F238E27FC236}">
                <a16:creationId xmlns:a16="http://schemas.microsoft.com/office/drawing/2014/main" id="{8ABAAF9F-271E-4141-8DD7-1504EF4B2CE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69</a:t>
            </a:fld>
            <a:endParaRPr lang="en-US" dirty="0"/>
          </a:p>
        </p:txBody>
      </p:sp>
      <p:sp>
        <p:nvSpPr>
          <p:cNvPr id="4" name="TextBox 3">
            <a:extLst>
              <a:ext uri="{FF2B5EF4-FFF2-40B4-BE49-F238E27FC236}">
                <a16:creationId xmlns:a16="http://schemas.microsoft.com/office/drawing/2014/main" id="{C5B7DD4B-691C-8EFF-40C1-EBDDF69CFE6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66880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Group 134">
            <a:extLst>
              <a:ext uri="{FF2B5EF4-FFF2-40B4-BE49-F238E27FC236}">
                <a16:creationId xmlns:a16="http://schemas.microsoft.com/office/drawing/2014/main" id="{3AD72523-4228-9C47-B195-4AAF96A160BD}"/>
              </a:ext>
            </a:extLst>
          </p:cNvPr>
          <p:cNvGrpSpPr/>
          <p:nvPr/>
        </p:nvGrpSpPr>
        <p:grpSpPr>
          <a:xfrm>
            <a:off x="3364430" y="1767623"/>
            <a:ext cx="1511352" cy="863670"/>
            <a:chOff x="7493876" y="2774731"/>
            <a:chExt cx="1481958" cy="894622"/>
          </a:xfrm>
        </p:grpSpPr>
        <p:sp>
          <p:nvSpPr>
            <p:cNvPr id="136" name="Freeform 135">
              <a:extLst>
                <a:ext uri="{FF2B5EF4-FFF2-40B4-BE49-F238E27FC236}">
                  <a16:creationId xmlns:a16="http://schemas.microsoft.com/office/drawing/2014/main" id="{9FB9E0EF-9063-B545-BC2B-062A0488CC7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7" name="Oval 136">
              <a:extLst>
                <a:ext uri="{FF2B5EF4-FFF2-40B4-BE49-F238E27FC236}">
                  <a16:creationId xmlns:a16="http://schemas.microsoft.com/office/drawing/2014/main" id="{B0BF60BF-9AF2-D948-8319-1FF102BC7D3E}"/>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8" name="Group 137">
              <a:extLst>
                <a:ext uri="{FF2B5EF4-FFF2-40B4-BE49-F238E27FC236}">
                  <a16:creationId xmlns:a16="http://schemas.microsoft.com/office/drawing/2014/main" id="{B32B55C6-F759-234F-8CF0-5FB387F35BC4}"/>
                </a:ext>
              </a:extLst>
            </p:cNvPr>
            <p:cNvGrpSpPr/>
            <p:nvPr/>
          </p:nvGrpSpPr>
          <p:grpSpPr>
            <a:xfrm>
              <a:off x="7713663" y="2848339"/>
              <a:ext cx="1042107" cy="425543"/>
              <a:chOff x="7786941" y="2884917"/>
              <a:chExt cx="897649" cy="353919"/>
            </a:xfrm>
          </p:grpSpPr>
          <p:sp>
            <p:nvSpPr>
              <p:cNvPr id="139" name="Freeform 138">
                <a:extLst>
                  <a:ext uri="{FF2B5EF4-FFF2-40B4-BE49-F238E27FC236}">
                    <a16:creationId xmlns:a16="http://schemas.microsoft.com/office/drawing/2014/main" id="{B1153D6F-A3DF-7246-9629-9228753ADE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0" name="Freeform 139">
                <a:extLst>
                  <a:ext uri="{FF2B5EF4-FFF2-40B4-BE49-F238E27FC236}">
                    <a16:creationId xmlns:a16="http://schemas.microsoft.com/office/drawing/2014/main" id="{1C55D52C-AF37-4949-9428-203518D525C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1" name="Freeform 140">
                <a:extLst>
                  <a:ext uri="{FF2B5EF4-FFF2-40B4-BE49-F238E27FC236}">
                    <a16:creationId xmlns:a16="http://schemas.microsoft.com/office/drawing/2014/main" id="{58904F43-F0C7-374E-ADE8-8A024A66279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874597C3-FAA4-A147-A86C-C5108827045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sz="4400" dirty="0">
                <a:ea typeface="ＭＳ Ｐゴシック" panose="020B0600070205080204" pitchFamily="34" charset="-128"/>
              </a:rPr>
              <a:t>Packet delay: four sources</a:t>
            </a:r>
            <a:endParaRPr lang="en-US" sz="4400" dirty="0"/>
          </a:p>
        </p:txBody>
      </p:sp>
      <p:sp>
        <p:nvSpPr>
          <p:cNvPr id="77" name="Line 24">
            <a:extLst>
              <a:ext uri="{FF2B5EF4-FFF2-40B4-BE49-F238E27FC236}">
                <a16:creationId xmlns:a16="http://schemas.microsoft.com/office/drawing/2014/main" id="{79DB8C95-768E-854F-9CEA-5533DCECBE17}"/>
              </a:ext>
            </a:extLst>
          </p:cNvPr>
          <p:cNvSpPr>
            <a:spLocks noChangeShapeType="1"/>
          </p:cNvSpPr>
          <p:nvPr/>
        </p:nvSpPr>
        <p:spPr bwMode="auto">
          <a:xfrm>
            <a:off x="2621011" y="1783635"/>
            <a:ext cx="741403" cy="355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Rectangle 29">
            <a:extLst>
              <a:ext uri="{FF2B5EF4-FFF2-40B4-BE49-F238E27FC236}">
                <a16:creationId xmlns:a16="http://schemas.microsoft.com/office/drawing/2014/main" id="{9803C6B5-AE4A-F54B-86CB-D404B2A716C1}"/>
              </a:ext>
            </a:extLst>
          </p:cNvPr>
          <p:cNvSpPr>
            <a:spLocks noChangeArrowheads="1"/>
          </p:cNvSpPr>
          <p:nvPr/>
        </p:nvSpPr>
        <p:spPr bwMode="auto">
          <a:xfrm>
            <a:off x="5464378" y="2002710"/>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1" name="Rectangle 30">
            <a:extLst>
              <a:ext uri="{FF2B5EF4-FFF2-40B4-BE49-F238E27FC236}">
                <a16:creationId xmlns:a16="http://schemas.microsoft.com/office/drawing/2014/main" id="{2BFFBBBA-8F3E-7640-8D9F-E3A7047BB5BB}"/>
              </a:ext>
            </a:extLst>
          </p:cNvPr>
          <p:cNvSpPr>
            <a:spLocks noChangeArrowheads="1"/>
          </p:cNvSpPr>
          <p:nvPr/>
        </p:nvSpPr>
        <p:spPr bwMode="auto">
          <a:xfrm>
            <a:off x="4211773" y="2074148"/>
            <a:ext cx="147645"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2" name="Rectangle 31">
            <a:extLst>
              <a:ext uri="{FF2B5EF4-FFF2-40B4-BE49-F238E27FC236}">
                <a16:creationId xmlns:a16="http://schemas.microsoft.com/office/drawing/2014/main" id="{212ACD5F-D6C3-824B-9E9F-FCD292654FC1}"/>
              </a:ext>
            </a:extLst>
          </p:cNvPr>
          <p:cNvSpPr>
            <a:spLocks noChangeArrowheads="1"/>
          </p:cNvSpPr>
          <p:nvPr/>
        </p:nvSpPr>
        <p:spPr bwMode="auto">
          <a:xfrm>
            <a:off x="4373707" y="2074148"/>
            <a:ext cx="147645" cy="200025"/>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3" name="Line 35">
            <a:extLst>
              <a:ext uri="{FF2B5EF4-FFF2-40B4-BE49-F238E27FC236}">
                <a16:creationId xmlns:a16="http://schemas.microsoft.com/office/drawing/2014/main" id="{988CA620-4CC5-3D4B-81DA-0F82F93E3D34}"/>
              </a:ext>
            </a:extLst>
          </p:cNvPr>
          <p:cNvSpPr>
            <a:spLocks noChangeShapeType="1"/>
          </p:cNvSpPr>
          <p:nvPr/>
        </p:nvSpPr>
        <p:spPr bwMode="auto">
          <a:xfrm flipV="1">
            <a:off x="7042061" y="1833751"/>
            <a:ext cx="36673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Rectangle 38">
            <a:extLst>
              <a:ext uri="{FF2B5EF4-FFF2-40B4-BE49-F238E27FC236}">
                <a16:creationId xmlns:a16="http://schemas.microsoft.com/office/drawing/2014/main" id="{5F99C41D-D784-474B-94F5-AC46161751AD}"/>
              </a:ext>
            </a:extLst>
          </p:cNvPr>
          <p:cNvSpPr>
            <a:spLocks noChangeArrowheads="1"/>
          </p:cNvSpPr>
          <p:nvPr/>
        </p:nvSpPr>
        <p:spPr bwMode="auto">
          <a:xfrm>
            <a:off x="4502301" y="20122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85" name="Text Box 39">
            <a:extLst>
              <a:ext uri="{FF2B5EF4-FFF2-40B4-BE49-F238E27FC236}">
                <a16:creationId xmlns:a16="http://schemas.microsoft.com/office/drawing/2014/main" id="{4FBD0AA4-42C3-2B49-BDB1-0979DED2C5D6}"/>
              </a:ext>
            </a:extLst>
          </p:cNvPr>
          <p:cNvSpPr txBox="1">
            <a:spLocks noChangeArrowheads="1"/>
          </p:cNvSpPr>
          <p:nvPr/>
        </p:nvSpPr>
        <p:spPr bwMode="auto">
          <a:xfrm>
            <a:off x="5370720" y="1587878"/>
            <a:ext cx="1700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propagation</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86" name="Line 40">
            <a:extLst>
              <a:ext uri="{FF2B5EF4-FFF2-40B4-BE49-F238E27FC236}">
                <a16:creationId xmlns:a16="http://schemas.microsoft.com/office/drawing/2014/main" id="{7B62D1A5-A310-5848-8995-E8F4780C47C7}"/>
              </a:ext>
            </a:extLst>
          </p:cNvPr>
          <p:cNvSpPr>
            <a:spLocks noChangeShapeType="1"/>
          </p:cNvSpPr>
          <p:nvPr/>
        </p:nvSpPr>
        <p:spPr bwMode="auto">
          <a:xfrm rot="10800000">
            <a:off x="5073803" y="1831109"/>
            <a:ext cx="31910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7" name="Text Box 43">
            <a:extLst>
              <a:ext uri="{FF2B5EF4-FFF2-40B4-BE49-F238E27FC236}">
                <a16:creationId xmlns:a16="http://schemas.microsoft.com/office/drawing/2014/main" id="{867387BA-39EC-9E4E-8BB0-480BC4423626}"/>
              </a:ext>
            </a:extLst>
          </p:cNvPr>
          <p:cNvSpPr txBox="1">
            <a:spLocks noChangeArrowheads="1"/>
          </p:cNvSpPr>
          <p:nvPr/>
        </p:nvSpPr>
        <p:spPr bwMode="auto">
          <a:xfrm>
            <a:off x="3016098" y="2729785"/>
            <a:ext cx="1511824" cy="6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nodal</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processing</a:t>
            </a:r>
          </a:p>
        </p:txBody>
      </p:sp>
      <p:sp>
        <p:nvSpPr>
          <p:cNvPr id="88" name="Line 44">
            <a:extLst>
              <a:ext uri="{FF2B5EF4-FFF2-40B4-BE49-F238E27FC236}">
                <a16:creationId xmlns:a16="http://schemas.microsoft.com/office/drawing/2014/main" id="{CDB7B374-4A7A-E246-8D88-69216785D71E}"/>
              </a:ext>
            </a:extLst>
          </p:cNvPr>
          <p:cNvSpPr>
            <a:spLocks noChangeShapeType="1"/>
          </p:cNvSpPr>
          <p:nvPr/>
        </p:nvSpPr>
        <p:spPr bwMode="auto">
          <a:xfrm rot="10800000">
            <a:off x="3363541" y="2729991"/>
            <a:ext cx="8334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45">
            <a:extLst>
              <a:ext uri="{FF2B5EF4-FFF2-40B4-BE49-F238E27FC236}">
                <a16:creationId xmlns:a16="http://schemas.microsoft.com/office/drawing/2014/main" id="{EDEDB796-E60B-E245-AAE8-8E7D4AD0954B}"/>
              </a:ext>
            </a:extLst>
          </p:cNvPr>
          <p:cNvSpPr>
            <a:spLocks noChangeShapeType="1"/>
          </p:cNvSpPr>
          <p:nvPr/>
        </p:nvSpPr>
        <p:spPr bwMode="auto">
          <a:xfrm rot="10800000" flipV="1">
            <a:off x="4187959" y="2536110"/>
            <a:ext cx="385784"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Text Box 46">
            <a:extLst>
              <a:ext uri="{FF2B5EF4-FFF2-40B4-BE49-F238E27FC236}">
                <a16:creationId xmlns:a16="http://schemas.microsoft.com/office/drawing/2014/main" id="{EED5545D-BA61-2046-A423-41F4F0BCD65B}"/>
              </a:ext>
            </a:extLst>
          </p:cNvPr>
          <p:cNvSpPr txBox="1">
            <a:spLocks noChangeArrowheads="1"/>
          </p:cNvSpPr>
          <p:nvPr/>
        </p:nvSpPr>
        <p:spPr bwMode="auto">
          <a:xfrm>
            <a:off x="4595969" y="2957464"/>
            <a:ext cx="13548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queueing</a:t>
            </a:r>
            <a:endParaRPr kumimoji="0" lang="en-US" altLang="en-US" sz="20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91" name="Line 47">
            <a:extLst>
              <a:ext uri="{FF2B5EF4-FFF2-40B4-BE49-F238E27FC236}">
                <a16:creationId xmlns:a16="http://schemas.microsoft.com/office/drawing/2014/main" id="{ACC9FCD3-B95B-4D4B-87FC-A93C4585FCF2}"/>
              </a:ext>
            </a:extLst>
          </p:cNvPr>
          <p:cNvSpPr>
            <a:spLocks noChangeShapeType="1"/>
          </p:cNvSpPr>
          <p:nvPr/>
        </p:nvSpPr>
        <p:spPr bwMode="auto">
          <a:xfrm rot="10800000">
            <a:off x="4349892" y="2536110"/>
            <a:ext cx="595346" cy="5524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Rectangle 3">
            <a:extLst>
              <a:ext uri="{FF2B5EF4-FFF2-40B4-BE49-F238E27FC236}">
                <a16:creationId xmlns:a16="http://schemas.microsoft.com/office/drawing/2014/main" id="{2521317A-C1CF-B84E-8D60-CC1E8C06357E}"/>
              </a:ext>
            </a:extLst>
          </p:cNvPr>
          <p:cNvSpPr>
            <a:spLocks noChangeArrowheads="1"/>
          </p:cNvSpPr>
          <p:nvPr/>
        </p:nvSpPr>
        <p:spPr bwMode="auto">
          <a:xfrm>
            <a:off x="1743075" y="3585728"/>
            <a:ext cx="6175328" cy="554037"/>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a:lstStyle>
            <a:lvl1pPr marL="285750" indent="-28575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285750" marR="0" lvl="0" indent="-285750" algn="l" defTabSz="914400" rtl="0" eaLnBrk="1" fontAlgn="auto" latinLnBrk="0" hangingPunct="1">
              <a:lnSpc>
                <a:spcPct val="85000"/>
              </a:lnSpc>
              <a:spcBef>
                <a:spcPct val="20000"/>
              </a:spcBef>
              <a:spcAft>
                <a:spcPts val="0"/>
              </a:spcAft>
              <a:buClr>
                <a:srgbClr val="000099"/>
              </a:buClr>
              <a:buSzPct val="75000"/>
              <a:buFont typeface="Wingdings" pitchFamily="2" charset="2"/>
              <a:buNone/>
              <a:tabLst/>
              <a:defRPr/>
            </a:pP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nodal</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proc</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queue</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trans</a:t>
            </a:r>
            <a:r>
              <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  </a:t>
            </a:r>
            <a:r>
              <a:rPr kumimoji="0" lang="en-US" altLang="en-US" sz="32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mn-cs"/>
              </a:rPr>
              <a:t>prop</a:t>
            </a:r>
            <a:endParaRPr kumimoji="0" lang="en-US" altLang="en-US" sz="32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3" name="Line 25">
            <a:extLst>
              <a:ext uri="{FF2B5EF4-FFF2-40B4-BE49-F238E27FC236}">
                <a16:creationId xmlns:a16="http://schemas.microsoft.com/office/drawing/2014/main" id="{F5D3A1C5-3798-AA4A-9717-BC9CD2814C06}"/>
              </a:ext>
            </a:extLst>
          </p:cNvPr>
          <p:cNvSpPr>
            <a:spLocks noChangeShapeType="1"/>
          </p:cNvSpPr>
          <p:nvPr/>
        </p:nvSpPr>
        <p:spPr bwMode="auto">
          <a:xfrm flipV="1">
            <a:off x="2619131" y="2323384"/>
            <a:ext cx="735346" cy="54993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Rectangle 32">
            <a:extLst>
              <a:ext uri="{FF2B5EF4-FFF2-40B4-BE49-F238E27FC236}">
                <a16:creationId xmlns:a16="http://schemas.microsoft.com/office/drawing/2014/main" id="{499B4666-F248-7346-9FEA-7936F1E56AE7}"/>
              </a:ext>
            </a:extLst>
          </p:cNvPr>
          <p:cNvSpPr>
            <a:spLocks noChangeArrowheads="1"/>
          </p:cNvSpPr>
          <p:nvPr/>
        </p:nvSpPr>
        <p:spPr bwMode="auto">
          <a:xfrm>
            <a:off x="3159202" y="1974135"/>
            <a:ext cx="147646" cy="200025"/>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95" name="Line 33">
            <a:extLst>
              <a:ext uri="{FF2B5EF4-FFF2-40B4-BE49-F238E27FC236}">
                <a16:creationId xmlns:a16="http://schemas.microsoft.com/office/drawing/2014/main" id="{468D7A2B-9164-6E4A-96CE-D29F3704091E}"/>
              </a:ext>
            </a:extLst>
          </p:cNvPr>
          <p:cNvSpPr>
            <a:spLocks noChangeShapeType="1"/>
          </p:cNvSpPr>
          <p:nvPr/>
        </p:nvSpPr>
        <p:spPr bwMode="auto">
          <a:xfrm>
            <a:off x="3109988" y="1910635"/>
            <a:ext cx="211149"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36">
            <a:extLst>
              <a:ext uri="{FF2B5EF4-FFF2-40B4-BE49-F238E27FC236}">
                <a16:creationId xmlns:a16="http://schemas.microsoft.com/office/drawing/2014/main" id="{3AB8F241-2337-4244-89DF-4C80D59B3367}"/>
              </a:ext>
            </a:extLst>
          </p:cNvPr>
          <p:cNvSpPr txBox="1">
            <a:spLocks noChangeArrowheads="1"/>
          </p:cNvSpPr>
          <p:nvPr/>
        </p:nvSpPr>
        <p:spPr bwMode="auto">
          <a:xfrm>
            <a:off x="1816815" y="1467723"/>
            <a:ext cx="39305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a:t>
            </a:r>
          </a:p>
        </p:txBody>
      </p:sp>
      <p:sp>
        <p:nvSpPr>
          <p:cNvPr id="97" name="Text Box 37">
            <a:extLst>
              <a:ext uri="{FF2B5EF4-FFF2-40B4-BE49-F238E27FC236}">
                <a16:creationId xmlns:a16="http://schemas.microsoft.com/office/drawing/2014/main" id="{68CF5C6F-336B-3C4A-90BF-D34A028745C5}"/>
              </a:ext>
            </a:extLst>
          </p:cNvPr>
          <p:cNvSpPr txBox="1">
            <a:spLocks noChangeArrowheads="1"/>
          </p:cNvSpPr>
          <p:nvPr/>
        </p:nvSpPr>
        <p:spPr bwMode="auto">
          <a:xfrm>
            <a:off x="1845558" y="2420223"/>
            <a:ext cx="38023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t>
            </a:r>
          </a:p>
        </p:txBody>
      </p:sp>
      <p:grpSp>
        <p:nvGrpSpPr>
          <p:cNvPr id="98" name="Group 66">
            <a:extLst>
              <a:ext uri="{FF2B5EF4-FFF2-40B4-BE49-F238E27FC236}">
                <a16:creationId xmlns:a16="http://schemas.microsoft.com/office/drawing/2014/main" id="{7A33E76B-0B7D-BD4C-95A3-F5F9B6632736}"/>
              </a:ext>
            </a:extLst>
          </p:cNvPr>
          <p:cNvGrpSpPr>
            <a:grpSpLocks/>
          </p:cNvGrpSpPr>
          <p:nvPr/>
        </p:nvGrpSpPr>
        <p:grpSpPr bwMode="auto">
          <a:xfrm>
            <a:off x="1923392" y="1467723"/>
            <a:ext cx="779505" cy="679450"/>
            <a:chOff x="-44" y="1473"/>
            <a:chExt cx="981" cy="1105"/>
          </a:xfrm>
        </p:grpSpPr>
        <p:pic>
          <p:nvPicPr>
            <p:cNvPr id="116" name="Picture 67" descr="desktop_computer_stylized_medium">
              <a:extLst>
                <a:ext uri="{FF2B5EF4-FFF2-40B4-BE49-F238E27FC236}">
                  <a16:creationId xmlns:a16="http://schemas.microsoft.com/office/drawing/2014/main" id="{388E3E99-7752-0140-B682-2CFDCCFDA0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 name="Freeform 68">
              <a:extLst>
                <a:ext uri="{FF2B5EF4-FFF2-40B4-BE49-F238E27FC236}">
                  <a16:creationId xmlns:a16="http://schemas.microsoft.com/office/drawing/2014/main" id="{C233087D-1E28-874B-99E3-90A56E5DA77B}"/>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9" name="Group 69">
            <a:extLst>
              <a:ext uri="{FF2B5EF4-FFF2-40B4-BE49-F238E27FC236}">
                <a16:creationId xmlns:a16="http://schemas.microsoft.com/office/drawing/2014/main" id="{53B22ADC-2C36-5141-AAAC-31B53FC8C1F4}"/>
              </a:ext>
            </a:extLst>
          </p:cNvPr>
          <p:cNvGrpSpPr>
            <a:grpSpLocks/>
          </p:cNvGrpSpPr>
          <p:nvPr/>
        </p:nvGrpSpPr>
        <p:grpSpPr bwMode="auto">
          <a:xfrm>
            <a:off x="1914200" y="2474691"/>
            <a:ext cx="779506" cy="679450"/>
            <a:chOff x="-44" y="1473"/>
            <a:chExt cx="981" cy="1105"/>
          </a:xfrm>
        </p:grpSpPr>
        <p:pic>
          <p:nvPicPr>
            <p:cNvPr id="114" name="Picture 70" descr="desktop_computer_stylized_medium">
              <a:extLst>
                <a:ext uri="{FF2B5EF4-FFF2-40B4-BE49-F238E27FC236}">
                  <a16:creationId xmlns:a16="http://schemas.microsoft.com/office/drawing/2014/main" id="{DA4C023E-F595-544A-9929-08480475A5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Freeform 71">
              <a:extLst>
                <a:ext uri="{FF2B5EF4-FFF2-40B4-BE49-F238E27FC236}">
                  <a16:creationId xmlns:a16="http://schemas.microsoft.com/office/drawing/2014/main" id="{BD3780DD-1306-2540-89B8-0A42DEECFC61}"/>
                </a:ext>
              </a:extLst>
            </p:cNvPr>
            <p:cNvSpPr>
              <a:spLocks/>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0" name="Text Box 41">
            <a:extLst>
              <a:ext uri="{FF2B5EF4-FFF2-40B4-BE49-F238E27FC236}">
                <a16:creationId xmlns:a16="http://schemas.microsoft.com/office/drawing/2014/main" id="{488CD73E-ECC7-E842-9578-1478C5F11784}"/>
              </a:ext>
            </a:extLst>
          </p:cNvPr>
          <p:cNvSpPr txBox="1">
            <a:spLocks noChangeArrowheads="1"/>
          </p:cNvSpPr>
          <p:nvPr/>
        </p:nvSpPr>
        <p:spPr bwMode="auto">
          <a:xfrm>
            <a:off x="2833286" y="1145961"/>
            <a:ext cx="17685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transmission</a:t>
            </a:r>
          </a:p>
        </p:txBody>
      </p:sp>
      <p:sp>
        <p:nvSpPr>
          <p:cNvPr id="101" name="Line 42">
            <a:extLst>
              <a:ext uri="{FF2B5EF4-FFF2-40B4-BE49-F238E27FC236}">
                <a16:creationId xmlns:a16="http://schemas.microsoft.com/office/drawing/2014/main" id="{B22F26F3-A41E-8848-BDA7-FE528ACF22F9}"/>
              </a:ext>
            </a:extLst>
          </p:cNvPr>
          <p:cNvSpPr>
            <a:spLocks noChangeShapeType="1"/>
          </p:cNvSpPr>
          <p:nvPr/>
        </p:nvSpPr>
        <p:spPr bwMode="auto">
          <a:xfrm rot="10800000" flipH="1" flipV="1">
            <a:off x="4038725" y="1443910"/>
            <a:ext cx="528667"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Rectangle 31">
            <a:extLst>
              <a:ext uri="{FF2B5EF4-FFF2-40B4-BE49-F238E27FC236}">
                <a16:creationId xmlns:a16="http://schemas.microsoft.com/office/drawing/2014/main" id="{9C43DB7F-CC6C-3D47-AEBE-0F3B6F7415AB}"/>
              </a:ext>
            </a:extLst>
          </p:cNvPr>
          <p:cNvSpPr>
            <a:spLocks noChangeArrowheads="1"/>
          </p:cNvSpPr>
          <p:nvPr/>
        </p:nvSpPr>
        <p:spPr bwMode="auto">
          <a:xfrm>
            <a:off x="2722441" y="2630267"/>
            <a:ext cx="139773" cy="185197"/>
          </a:xfrm>
          <a:prstGeom prst="rect">
            <a:avLst/>
          </a:prstGeom>
          <a:solidFill>
            <a:srgbClr val="00B05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4" name="Line 33">
            <a:extLst>
              <a:ext uri="{FF2B5EF4-FFF2-40B4-BE49-F238E27FC236}">
                <a16:creationId xmlns:a16="http://schemas.microsoft.com/office/drawing/2014/main" id="{1420A34E-BA5D-D248-8FAC-DCC28151FB9C}"/>
              </a:ext>
            </a:extLst>
          </p:cNvPr>
          <p:cNvSpPr>
            <a:spLocks noChangeShapeType="1"/>
          </p:cNvSpPr>
          <p:nvPr/>
        </p:nvSpPr>
        <p:spPr bwMode="auto">
          <a:xfrm flipV="1">
            <a:off x="2897771" y="2599885"/>
            <a:ext cx="219680" cy="1619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E0E58503-FA9B-1542-A0D6-E85B92D1E5BA}"/>
              </a:ext>
            </a:extLst>
          </p:cNvPr>
          <p:cNvCxnSpPr/>
          <p:nvPr/>
        </p:nvCxnSpPr>
        <p:spPr>
          <a:xfrm>
            <a:off x="4880582" y="2238559"/>
            <a:ext cx="33889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7" name="Group 126">
            <a:extLst>
              <a:ext uri="{FF2B5EF4-FFF2-40B4-BE49-F238E27FC236}">
                <a16:creationId xmlns:a16="http://schemas.microsoft.com/office/drawing/2014/main" id="{E49D3C3B-F6BB-8747-AE74-C4B438FB99F4}"/>
              </a:ext>
            </a:extLst>
          </p:cNvPr>
          <p:cNvGrpSpPr/>
          <p:nvPr/>
        </p:nvGrpSpPr>
        <p:grpSpPr>
          <a:xfrm>
            <a:off x="7991017" y="1778258"/>
            <a:ext cx="1511352" cy="863670"/>
            <a:chOff x="7493876" y="2774731"/>
            <a:chExt cx="1481958" cy="894622"/>
          </a:xfrm>
        </p:grpSpPr>
        <p:sp>
          <p:nvSpPr>
            <p:cNvPr id="128" name="Freeform 127">
              <a:extLst>
                <a:ext uri="{FF2B5EF4-FFF2-40B4-BE49-F238E27FC236}">
                  <a16:creationId xmlns:a16="http://schemas.microsoft.com/office/drawing/2014/main" id="{5D7E8999-C7DA-4C41-AF40-118E0151474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9" name="Oval 128">
              <a:extLst>
                <a:ext uri="{FF2B5EF4-FFF2-40B4-BE49-F238E27FC236}">
                  <a16:creationId xmlns:a16="http://schemas.microsoft.com/office/drawing/2014/main" id="{21FE0DA3-6E20-DC4B-8111-DD2816780A5C}"/>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30" name="Group 129">
              <a:extLst>
                <a:ext uri="{FF2B5EF4-FFF2-40B4-BE49-F238E27FC236}">
                  <a16:creationId xmlns:a16="http://schemas.microsoft.com/office/drawing/2014/main" id="{227FD192-76B7-BB4E-8D74-8B6F33DBA7D5}"/>
                </a:ext>
              </a:extLst>
            </p:cNvPr>
            <p:cNvGrpSpPr/>
            <p:nvPr/>
          </p:nvGrpSpPr>
          <p:grpSpPr>
            <a:xfrm>
              <a:off x="7713663" y="2848339"/>
              <a:ext cx="1042107" cy="425543"/>
              <a:chOff x="7786941" y="2884917"/>
              <a:chExt cx="897649" cy="353919"/>
            </a:xfrm>
          </p:grpSpPr>
          <p:sp>
            <p:nvSpPr>
              <p:cNvPr id="131" name="Freeform 130">
                <a:extLst>
                  <a:ext uri="{FF2B5EF4-FFF2-40B4-BE49-F238E27FC236}">
                    <a16:creationId xmlns:a16="http://schemas.microsoft.com/office/drawing/2014/main" id="{130CC598-6AE0-744A-9CEF-611CD26990D7}"/>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2" name="Freeform 131">
                <a:extLst>
                  <a:ext uri="{FF2B5EF4-FFF2-40B4-BE49-F238E27FC236}">
                    <a16:creationId xmlns:a16="http://schemas.microsoft.com/office/drawing/2014/main" id="{F0B09B4D-82A4-6D4A-B104-F100560C449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3" name="Freeform 132">
                <a:extLst>
                  <a:ext uri="{FF2B5EF4-FFF2-40B4-BE49-F238E27FC236}">
                    <a16:creationId xmlns:a16="http://schemas.microsoft.com/office/drawing/2014/main" id="{7CB1C4B0-5780-D24E-8D85-35BA5CE4255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A78B6DE2-15CA-DC49-A0BD-10E78562E1D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2" name="Rectangle 3">
            <a:extLst>
              <a:ext uri="{FF2B5EF4-FFF2-40B4-BE49-F238E27FC236}">
                <a16:creationId xmlns:a16="http://schemas.microsoft.com/office/drawing/2014/main" id="{A295C9C7-DA39-ED42-847F-83EE93D04F56}"/>
              </a:ext>
            </a:extLst>
          </p:cNvPr>
          <p:cNvSpPr>
            <a:spLocks noChangeArrowheads="1"/>
          </p:cNvSpPr>
          <p:nvPr/>
        </p:nvSpPr>
        <p:spPr bwMode="auto">
          <a:xfrm>
            <a:off x="1231746" y="4297060"/>
            <a:ext cx="4380277" cy="20780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90000"/>
              </a:lnSpc>
              <a:spcBef>
                <a:spcPts val="6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transmission delay:</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L</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packet length (bits) </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R</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link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transmission rate (bps)</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1"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trans</a:t>
            </a: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L/R</a:t>
            </a:r>
          </a:p>
        </p:txBody>
      </p:sp>
      <p:sp>
        <p:nvSpPr>
          <p:cNvPr id="53" name="Rectangle 4">
            <a:extLst>
              <a:ext uri="{FF2B5EF4-FFF2-40B4-BE49-F238E27FC236}">
                <a16:creationId xmlns:a16="http://schemas.microsoft.com/office/drawing/2014/main" id="{4367B5FB-6961-314F-9C99-C943E30E405F}"/>
              </a:ext>
            </a:extLst>
          </p:cNvPr>
          <p:cNvSpPr>
            <a:spLocks noChangeArrowheads="1"/>
          </p:cNvSpPr>
          <p:nvPr/>
        </p:nvSpPr>
        <p:spPr bwMode="auto">
          <a:xfrm>
            <a:off x="6527008" y="4304008"/>
            <a:ext cx="5147743" cy="219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8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 propagation delay:</a:t>
            </a:r>
            <a:endPar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endParaRP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length of physical link</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propagation speed (~2x10</a:t>
            </a:r>
            <a:r>
              <a:rPr kumimoji="0" lang="en-US" sz="2400" b="0" i="0" u="none" strike="noStrike" kern="1200" cap="none" spc="0" normalizeH="0" baseline="30000" noProof="0" dirty="0">
                <a:ln>
                  <a:noFill/>
                </a:ln>
                <a:solidFill>
                  <a:srgbClr val="000000"/>
                </a:solidFill>
                <a:effectLst/>
                <a:uLnTx/>
                <a:uFillTx/>
                <a:latin typeface="Calibri" panose="020F0502020204030204"/>
                <a:ea typeface="ＭＳ Ｐゴシック" charset="0"/>
                <a:cs typeface="ＭＳ Ｐゴシック" charset="0"/>
              </a:rPr>
              <a:t>8</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m/sec)</a:t>
            </a:r>
          </a:p>
          <a:p>
            <a:pPr marL="231775" marR="0" lvl="0" indent="-231775" algn="l" defTabSz="914400" rtl="0" eaLnBrk="1" fontAlgn="auto" latinLnBrk="0" hangingPunct="1">
              <a:lnSpc>
                <a:spcPct val="90000"/>
              </a:lnSpc>
              <a:spcBef>
                <a:spcPts val="600"/>
              </a:spcBef>
              <a:spcAft>
                <a:spcPts val="0"/>
              </a:spcAft>
              <a:buClr>
                <a:srgbClr val="000099"/>
              </a:buClr>
              <a:buSzTx/>
              <a:buFont typeface="Wingdings" charset="0"/>
              <a:buChar char="§"/>
              <a:tabLst/>
              <a:defRPr/>
            </a:pPr>
            <a:r>
              <a:rPr kumimoji="0" lang="en-US" sz="24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25000" noProof="0" dirty="0">
                <a:ln>
                  <a:noFill/>
                </a:ln>
                <a:solidFill>
                  <a:srgbClr val="CC0000"/>
                </a:solidFill>
                <a:effectLst/>
                <a:uLnTx/>
                <a:uFillTx/>
                <a:latin typeface="Calibri" panose="020F0502020204030204"/>
                <a:ea typeface="ＭＳ Ｐゴシック" charset="0"/>
                <a:cs typeface="ＭＳ Ｐゴシック" charset="0"/>
              </a:rPr>
              <a:t>prop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 = </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d</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a:t>
            </a:r>
            <a:r>
              <a:rPr kumimoji="0" lang="en-US" sz="2400" b="0" i="1" u="none" strike="noStrike" kern="1200" cap="none" spc="0" normalizeH="0" baseline="0" noProof="0" dirty="0">
                <a:ln>
                  <a:noFill/>
                </a:ln>
                <a:solidFill>
                  <a:srgbClr val="000000"/>
                </a:solidFill>
                <a:effectLst/>
                <a:uLnTx/>
                <a:uFillTx/>
                <a:latin typeface="Calibri" panose="020F0502020204030204"/>
                <a:ea typeface="ＭＳ Ｐゴシック" charset="0"/>
                <a:cs typeface="ＭＳ Ｐゴシック" charset="0"/>
              </a:rPr>
              <a:t>s</a:t>
            </a:r>
          </a:p>
        </p:txBody>
      </p:sp>
      <p:grpSp>
        <p:nvGrpSpPr>
          <p:cNvPr id="9" name="Group 8">
            <a:extLst>
              <a:ext uri="{FF2B5EF4-FFF2-40B4-BE49-F238E27FC236}">
                <a16:creationId xmlns:a16="http://schemas.microsoft.com/office/drawing/2014/main" id="{E7DB7FA8-F9A7-FB4D-B8FF-0FBB7086AF05}"/>
              </a:ext>
            </a:extLst>
          </p:cNvPr>
          <p:cNvGrpSpPr/>
          <p:nvPr/>
        </p:nvGrpSpPr>
        <p:grpSpPr>
          <a:xfrm>
            <a:off x="1211117" y="5494308"/>
            <a:ext cx="7076415" cy="1127327"/>
            <a:chOff x="1211117" y="5568048"/>
            <a:chExt cx="7076415" cy="1127327"/>
          </a:xfrm>
        </p:grpSpPr>
        <p:sp>
          <p:nvSpPr>
            <p:cNvPr id="55" name="Text Box 62">
              <a:extLst>
                <a:ext uri="{FF2B5EF4-FFF2-40B4-BE49-F238E27FC236}">
                  <a16:creationId xmlns:a16="http://schemas.microsoft.com/office/drawing/2014/main" id="{D2984E3F-88C6-FF46-A32F-B96D5A684CE9}"/>
                </a:ext>
              </a:extLst>
            </p:cNvPr>
            <p:cNvSpPr txBox="1">
              <a:spLocks noChangeArrowheads="1"/>
            </p:cNvSpPr>
            <p:nvPr/>
          </p:nvSpPr>
          <p:spPr bwMode="auto">
            <a:xfrm>
              <a:off x="3836662" y="5864378"/>
              <a:ext cx="2105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trans</a:t>
              </a:r>
              <a:r>
                <a:rPr kumimoji="0" lang="en-US" altLang="en-US" sz="20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and </a:t>
              </a:r>
              <a:r>
                <a:rPr kumimoji="0" lang="en-US" altLang="en-US" sz="24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d</a:t>
              </a:r>
              <a:r>
                <a:rPr kumimoji="0" lang="en-US" altLang="en-US" sz="2400" b="0" i="0" u="none" strike="noStrike" kern="1200" cap="none" spc="0" normalizeH="0" baseline="-25000" noProof="0" dirty="0">
                  <a:ln>
                    <a:noFill/>
                  </a:ln>
                  <a:solidFill>
                    <a:srgbClr val="C00000"/>
                  </a:solidFill>
                  <a:effectLst/>
                  <a:uLnTx/>
                  <a:uFillTx/>
                  <a:latin typeface="Calibri" panose="020F0502020204030204"/>
                  <a:ea typeface="ＭＳ Ｐゴシック" panose="020B0600070205080204" pitchFamily="34" charset="-128"/>
                  <a:cs typeface="+mn-cs"/>
                </a:rPr>
                <a:t>prop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very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different</a:t>
              </a:r>
            </a:p>
          </p:txBody>
        </p:sp>
        <p:sp>
          <p:nvSpPr>
            <p:cNvPr id="3" name="Oval 2">
              <a:extLst>
                <a:ext uri="{FF2B5EF4-FFF2-40B4-BE49-F238E27FC236}">
                  <a16:creationId xmlns:a16="http://schemas.microsoft.com/office/drawing/2014/main" id="{59F10034-6D54-554A-832D-40D2FC72B086}"/>
                </a:ext>
              </a:extLst>
            </p:cNvPr>
            <p:cNvSpPr/>
            <p:nvPr/>
          </p:nvSpPr>
          <p:spPr>
            <a:xfrm>
              <a:off x="1211117" y="5568048"/>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10899A13-D659-FD40-BB86-F6944FFF8700}"/>
                </a:ext>
              </a:extLst>
            </p:cNvPr>
            <p:cNvSpPr/>
            <p:nvPr/>
          </p:nvSpPr>
          <p:spPr>
            <a:xfrm>
              <a:off x="6418157" y="5570209"/>
              <a:ext cx="1869375" cy="500634"/>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B4BA02AB-689E-8049-956E-12333C1B2FBE}"/>
                </a:ext>
              </a:extLst>
            </p:cNvPr>
            <p:cNvCxnSpPr>
              <a:stCxn id="63" idx="2"/>
            </p:cNvCxnSpPr>
            <p:nvPr/>
          </p:nvCxnSpPr>
          <p:spPr>
            <a:xfrm flipH="1">
              <a:off x="5392908" y="5820526"/>
              <a:ext cx="1025249"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590E35C-F605-954E-9F43-19D0575FECCD}"/>
                </a:ext>
              </a:extLst>
            </p:cNvPr>
            <p:cNvCxnSpPr>
              <a:cxnSpLocks/>
            </p:cNvCxnSpPr>
            <p:nvPr/>
          </p:nvCxnSpPr>
          <p:spPr>
            <a:xfrm>
              <a:off x="3097924" y="5820526"/>
              <a:ext cx="940801" cy="248156"/>
            </a:xfrm>
            <a:prstGeom prst="line">
              <a:avLst/>
            </a:prstGeom>
            <a:ln w="95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7" name="Slide Number Placeholder 5">
            <a:extLst>
              <a:ext uri="{FF2B5EF4-FFF2-40B4-BE49-F238E27FC236}">
                <a16:creationId xmlns:a16="http://schemas.microsoft.com/office/drawing/2014/main" id="{520C29B2-BF21-FD46-BEE5-C6688F240217}"/>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7</a:t>
            </a:fld>
            <a:endParaRPr lang="en-US" dirty="0"/>
          </a:p>
        </p:txBody>
      </p:sp>
      <p:sp>
        <p:nvSpPr>
          <p:cNvPr id="6" name="TextBox 5">
            <a:extLst>
              <a:ext uri="{FF2B5EF4-FFF2-40B4-BE49-F238E27FC236}">
                <a16:creationId xmlns:a16="http://schemas.microsoft.com/office/drawing/2014/main" id="{6C2564D3-E237-C1B9-0664-DE02D7F1F881}"/>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5805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dissolve">
                                      <p:cBhvr>
                                        <p:cTn id="12" dur="500"/>
                                        <p:tgtEl>
                                          <p:spTgt spid="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dissolv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6ECABD-D968-3A85-FB5B-E91FF64B26F0}"/>
              </a:ext>
            </a:extLst>
          </p:cNvPr>
          <p:cNvSpPr>
            <a:spLocks noGrp="1"/>
          </p:cNvSpPr>
          <p:nvPr>
            <p:ph idx="1"/>
          </p:nvPr>
        </p:nvSpPr>
        <p:spPr>
          <a:xfrm>
            <a:off x="78059" y="1724027"/>
            <a:ext cx="5274527" cy="4085758"/>
          </a:xfrm>
        </p:spPr>
        <p:txBody>
          <a:bodyPr>
            <a:normAutofit fontScale="77500" lnSpcReduction="20000"/>
          </a:bodyPr>
          <a:lstStyle/>
          <a:p>
            <a:r>
              <a:rPr lang="en-GB" b="1" i="0" dirty="0">
                <a:solidFill>
                  <a:srgbClr val="2D3B45"/>
                </a:solidFill>
                <a:effectLst/>
                <a:latin typeface="Lato Extended"/>
              </a:rPr>
              <a:t>4.4-4. </a:t>
            </a:r>
            <a:r>
              <a:rPr lang="en-GB" b="1" i="0" dirty="0" err="1">
                <a:solidFill>
                  <a:srgbClr val="2D3B45"/>
                </a:solidFill>
                <a:effectLst/>
                <a:latin typeface="Lato Extended"/>
              </a:rPr>
              <a:t>Match+action</a:t>
            </a:r>
            <a:r>
              <a:rPr lang="en-GB" b="1" i="0" dirty="0">
                <a:solidFill>
                  <a:srgbClr val="2D3B45"/>
                </a:solidFill>
                <a:effectLst/>
                <a:latin typeface="Lato Extended"/>
              </a:rPr>
              <a:t> in </a:t>
            </a:r>
            <a:r>
              <a:rPr lang="en-GB" b="1" i="0" dirty="0" err="1">
                <a:solidFill>
                  <a:srgbClr val="2D3B45"/>
                </a:solidFill>
                <a:effectLst/>
                <a:latin typeface="Lato Extended"/>
              </a:rPr>
              <a:t>Openflow</a:t>
            </a:r>
            <a:r>
              <a:rPr lang="en-GB" b="1" i="0" dirty="0">
                <a:solidFill>
                  <a:srgbClr val="2D3B45"/>
                </a:solidFill>
                <a:effectLst/>
                <a:latin typeface="Lato Extended"/>
              </a:rPr>
              <a:t> 1.0. </a:t>
            </a:r>
            <a:r>
              <a:rPr lang="en-GB" b="0" i="0" dirty="0">
                <a:solidFill>
                  <a:srgbClr val="2D3B45"/>
                </a:solidFill>
                <a:effectLst/>
                <a:latin typeface="Lato Extended"/>
              </a:rPr>
              <a:t>Consider the figure below that shows the generalized forwarding table in a router.  Recall that a * represents a wildcard value. Now consider an arriving datagram with the IP source and destination address fields indicated below.  For each source/destination IP address pair, indicate which rule is matched. Note: assume that a rule that is earlier in the table takes priority over a rule that is later in the table and that a datagram that matches none of the table entries is dropped.</a:t>
            </a:r>
            <a:endParaRPr lang="en-SE" dirty="0"/>
          </a:p>
        </p:txBody>
      </p:sp>
      <p:sp>
        <p:nvSpPr>
          <p:cNvPr id="3" name="Title 2">
            <a:extLst>
              <a:ext uri="{FF2B5EF4-FFF2-40B4-BE49-F238E27FC236}">
                <a16:creationId xmlns:a16="http://schemas.microsoft.com/office/drawing/2014/main" id="{64B1E626-8118-F231-743F-9FD04A8D6EA7}"/>
              </a:ext>
            </a:extLst>
          </p:cNvPr>
          <p:cNvSpPr>
            <a:spLocks noGrp="1"/>
          </p:cNvSpPr>
          <p:nvPr>
            <p:ph type="title"/>
          </p:nvPr>
        </p:nvSpPr>
        <p:spPr/>
        <p:txBody>
          <a:bodyPr/>
          <a:lstStyle/>
          <a:p>
            <a:r>
              <a:rPr lang="en-GB" dirty="0"/>
              <a:t>Question </a:t>
            </a:r>
            <a:r>
              <a:rPr lang="en-SE" dirty="0"/>
              <a:t>4.4-4</a:t>
            </a:r>
          </a:p>
        </p:txBody>
      </p:sp>
      <p:sp>
        <p:nvSpPr>
          <p:cNvPr id="4" name="Slide Number Placeholder 3">
            <a:extLst>
              <a:ext uri="{FF2B5EF4-FFF2-40B4-BE49-F238E27FC236}">
                <a16:creationId xmlns:a16="http://schemas.microsoft.com/office/drawing/2014/main" id="{74A36387-E9FE-3F9F-B9C1-F739AC747771}"/>
              </a:ext>
            </a:extLst>
          </p:cNvPr>
          <p:cNvSpPr>
            <a:spLocks noGrp="1"/>
          </p:cNvSpPr>
          <p:nvPr>
            <p:ph type="sldNum" sz="quarter" idx="4"/>
          </p:nvPr>
        </p:nvSpPr>
        <p:spPr/>
        <p:txBody>
          <a:bodyPr/>
          <a:lstStyle/>
          <a:p>
            <a:r>
              <a:rPr lang="en-US"/>
              <a:t>Introduction: 1-</a:t>
            </a:r>
            <a:fld id="{C4204591-24BD-A542-B9D5-F8D8A88D2FEE}" type="slidenum">
              <a:rPr lang="en-US" smtClean="0"/>
              <a:pPr/>
              <a:t>70</a:t>
            </a:fld>
            <a:endParaRPr lang="en-US" dirty="0"/>
          </a:p>
        </p:txBody>
      </p:sp>
      <p:pic>
        <p:nvPicPr>
          <p:cNvPr id="1026" name="Picture 2">
            <a:extLst>
              <a:ext uri="{FF2B5EF4-FFF2-40B4-BE49-F238E27FC236}">
                <a16:creationId xmlns:a16="http://schemas.microsoft.com/office/drawing/2014/main" id="{58672E50-F583-0667-1C12-CEB2E7D786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7941" y="111765"/>
            <a:ext cx="6096000" cy="24693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DFB90E8-399B-EE3A-58A3-F61BC060A90D}"/>
              </a:ext>
            </a:extLst>
          </p:cNvPr>
          <p:cNvPicPr>
            <a:picLocks noChangeAspect="1"/>
          </p:cNvPicPr>
          <p:nvPr/>
        </p:nvPicPr>
        <p:blipFill>
          <a:blip r:embed="rId3"/>
          <a:stretch>
            <a:fillRect/>
          </a:stretch>
        </p:blipFill>
        <p:spPr>
          <a:xfrm>
            <a:off x="5176772" y="2693019"/>
            <a:ext cx="6937169" cy="3284035"/>
          </a:xfrm>
          <a:prstGeom prst="rect">
            <a:avLst/>
          </a:prstGeom>
        </p:spPr>
      </p:pic>
      <p:cxnSp>
        <p:nvCxnSpPr>
          <p:cNvPr id="8" name="Straight Arrow Connector 7">
            <a:extLst>
              <a:ext uri="{FF2B5EF4-FFF2-40B4-BE49-F238E27FC236}">
                <a16:creationId xmlns:a16="http://schemas.microsoft.com/office/drawing/2014/main" id="{85645B0A-7DDC-5B61-2C1E-0CA3F19534DB}"/>
              </a:ext>
            </a:extLst>
          </p:cNvPr>
          <p:cNvCxnSpPr/>
          <p:nvPr/>
        </p:nvCxnSpPr>
        <p:spPr>
          <a:xfrm flipV="1">
            <a:off x="6333893" y="1226634"/>
            <a:ext cx="2085278" cy="146638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 name="Straight Arrow Connector 8">
            <a:extLst>
              <a:ext uri="{FF2B5EF4-FFF2-40B4-BE49-F238E27FC236}">
                <a16:creationId xmlns:a16="http://schemas.microsoft.com/office/drawing/2014/main" id="{BE1A5170-1614-09DA-7F57-E63D15DD073D}"/>
              </a:ext>
            </a:extLst>
          </p:cNvPr>
          <p:cNvCxnSpPr>
            <a:cxnSpLocks/>
          </p:cNvCxnSpPr>
          <p:nvPr/>
        </p:nvCxnSpPr>
        <p:spPr>
          <a:xfrm flipV="1">
            <a:off x="6263269" y="944385"/>
            <a:ext cx="2226525" cy="28225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4404EE56-D230-AC14-CED9-1C0CFFBE7816}"/>
              </a:ext>
            </a:extLst>
          </p:cNvPr>
          <p:cNvCxnSpPr>
            <a:cxnSpLocks/>
          </p:cNvCxnSpPr>
          <p:nvPr/>
        </p:nvCxnSpPr>
        <p:spPr>
          <a:xfrm flipV="1">
            <a:off x="6508597" y="1514776"/>
            <a:ext cx="1910574" cy="31467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911007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71</a:t>
            </a:fld>
            <a:endParaRPr 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755191" y="1922053"/>
            <a:ext cx="6618109" cy="3461321"/>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marL="407988" indent="-277813">
              <a:spcBef>
                <a:spcPts val="600"/>
              </a:spcBef>
              <a:buClr>
                <a:schemeClr val="bg1">
                  <a:lumMod val="75000"/>
                </a:schemeClr>
              </a:buClr>
            </a:pPr>
            <a:r>
              <a:rPr lang="en-US" altLang="ja-JP" sz="3200" dirty="0">
                <a:solidFill>
                  <a:schemeClr val="bg1">
                    <a:lumMod val="75000"/>
                  </a:schemeClr>
                </a:solidFill>
                <a:ea typeface="ＭＳ Ｐゴシック" panose="020B0600070205080204" pitchFamily="34" charset="-128"/>
                <a:cs typeface="Arial" panose="020B0604020202020204" pitchFamily="34" charset="0"/>
              </a:rPr>
              <a:t>What’s inside a router</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a:t>
            </a:r>
          </a:p>
          <a:p>
            <a:pPr marL="403225" indent="-285750">
              <a:spcBef>
                <a:spcPts val="800"/>
              </a:spcBef>
              <a:buClr>
                <a:srgbClr val="0013A3"/>
              </a:buClr>
            </a:pPr>
            <a:r>
              <a:rPr lang="en-US" sz="3600" dirty="0"/>
              <a:t>Middleboxes</a:t>
            </a:r>
          </a:p>
          <a:p>
            <a:pPr marL="746125" lvl="1" indent="-285750">
              <a:spcBef>
                <a:spcPts val="800"/>
              </a:spcBef>
              <a:buClr>
                <a:srgbClr val="0013A3"/>
              </a:buClr>
            </a:pPr>
            <a:r>
              <a:rPr lang="en-US" sz="2800" dirty="0"/>
              <a:t>middlebox functions</a:t>
            </a:r>
          </a:p>
          <a:p>
            <a:pPr marL="746125" lvl="1" indent="-285750">
              <a:spcBef>
                <a:spcPts val="800"/>
              </a:spcBef>
              <a:buClr>
                <a:srgbClr val="0013A3"/>
              </a:buClr>
            </a:pPr>
            <a:r>
              <a:rPr lang="en-US" sz="2800" dirty="0"/>
              <a:t>evolution, architectural principles of the Internet</a:t>
            </a:r>
          </a:p>
          <a:p>
            <a:pPr marL="407988" indent="-277813">
              <a:spcBef>
                <a:spcPts val="600"/>
              </a:spcBef>
              <a:buClr>
                <a:schemeClr val="bg1">
                  <a:lumMod val="75000"/>
                </a:schemeClr>
              </a:buClr>
            </a:pPr>
            <a:endParaRPr lang="en-US" altLang="en-US" sz="3200" dirty="0">
              <a:solidFill>
                <a:schemeClr val="bg1">
                  <a:lumMod val="75000"/>
                </a:schemeClr>
              </a:solidFill>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110184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14038" y="2315737"/>
            <a:ext cx="4705817" cy="2677656"/>
            <a:chOff x="814038" y="2315737"/>
            <a:chExt cx="4705817" cy="2677656"/>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“thin waist”: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one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network layer protocol: IP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must</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be implemented by every (billions) of Internet-connected devices</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4103650" y="3657601"/>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92" name="Group 491">
            <a:extLst>
              <a:ext uri="{FF2B5EF4-FFF2-40B4-BE49-F238E27FC236}">
                <a16:creationId xmlns:a16="http://schemas.microsoft.com/office/drawing/2014/main" id="{B39DAD73-A59C-844C-82D2-98B789AF87B4}"/>
              </a:ext>
            </a:extLst>
          </p:cNvPr>
          <p:cNvGrpSpPr/>
          <p:nvPr/>
        </p:nvGrpSpPr>
        <p:grpSpPr>
          <a:xfrm>
            <a:off x="6761019" y="2397851"/>
            <a:ext cx="5180585" cy="2520510"/>
            <a:chOff x="6761019" y="2397851"/>
            <a:chExt cx="5180585" cy="2520510"/>
          </a:xfrm>
        </p:grpSpPr>
        <p:sp>
          <p:nvSpPr>
            <p:cNvPr id="2" name="TextBox 1">
              <a:extLst>
                <a:ext uri="{FF2B5EF4-FFF2-40B4-BE49-F238E27FC236}">
                  <a16:creationId xmlns:a16="http://schemas.microsoft.com/office/drawing/2014/main" id="{00151133-0DCF-4F4E-9CDA-634434080F2F}"/>
                </a:ext>
              </a:extLst>
            </p:cNvPr>
            <p:cNvSpPr txBox="1"/>
            <p:nvPr/>
          </p:nvSpPr>
          <p:spPr>
            <a:xfrm>
              <a:off x="9309916" y="2397851"/>
              <a:ext cx="2631688"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0000A8"/>
                  </a:solidFill>
                  <a:effectLst/>
                  <a:uLnTx/>
                  <a:uFillTx/>
                  <a:latin typeface="Calibri" panose="020F0502020204030204"/>
                  <a:ea typeface="+mn-ea"/>
                  <a:cs typeface="+mn-cs"/>
                </a:rPr>
                <a:t>many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protocols in physical, link, transport, and application layers </a:t>
              </a:r>
            </a:p>
          </p:txBody>
        </p:sp>
        <p:grpSp>
          <p:nvGrpSpPr>
            <p:cNvPr id="490" name="Group 489">
              <a:extLst>
                <a:ext uri="{FF2B5EF4-FFF2-40B4-BE49-F238E27FC236}">
                  <a16:creationId xmlns:a16="http://schemas.microsoft.com/office/drawing/2014/main" id="{CCF9C436-9C11-1E43-8FA2-B49863655B5F}"/>
                </a:ext>
              </a:extLst>
            </p:cNvPr>
            <p:cNvGrpSpPr/>
            <p:nvPr/>
          </p:nvGrpSpPr>
          <p:grpSpPr>
            <a:xfrm>
              <a:off x="7232069" y="2410687"/>
              <a:ext cx="2036621" cy="2507674"/>
              <a:chOff x="7315200" y="2521527"/>
              <a:chExt cx="1427018" cy="2507674"/>
            </a:xfrm>
          </p:grpSpPr>
          <p:cxnSp>
            <p:nvCxnSpPr>
              <p:cNvPr id="53" name="Straight Connector 52">
                <a:extLst>
                  <a:ext uri="{FF2B5EF4-FFF2-40B4-BE49-F238E27FC236}">
                    <a16:creationId xmlns:a16="http://schemas.microsoft.com/office/drawing/2014/main" id="{19FCE1B0-FAA6-8244-BA7B-BB385915D88F}"/>
                  </a:ext>
                </a:extLst>
              </p:cNvPr>
              <p:cNvCxnSpPr>
                <a:cxnSpLocks/>
              </p:cNvCxnSpPr>
              <p:nvPr/>
            </p:nvCxnSpPr>
            <p:spPr>
              <a:xfrm flipV="1">
                <a:off x="7329055" y="3768436"/>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CE4850D0-E94C-F942-9234-36141A495421}"/>
                  </a:ext>
                </a:extLst>
              </p:cNvPr>
              <p:cNvCxnSpPr>
                <a:cxnSpLocks/>
              </p:cNvCxnSpPr>
              <p:nvPr/>
            </p:nvCxnSpPr>
            <p:spPr>
              <a:xfrm flipH="1" flipV="1">
                <a:off x="7315200" y="2521527"/>
                <a:ext cx="1413163" cy="126076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625" name="Straight Connector 624">
              <a:extLst>
                <a:ext uri="{FF2B5EF4-FFF2-40B4-BE49-F238E27FC236}">
                  <a16:creationId xmlns:a16="http://schemas.microsoft.com/office/drawing/2014/main" id="{6D445703-EA03-7643-9515-93FC3343159A}"/>
                </a:ext>
              </a:extLst>
            </p:cNvPr>
            <p:cNvCxnSpPr>
              <a:cxnSpLocks/>
            </p:cNvCxnSpPr>
            <p:nvPr/>
          </p:nvCxnSpPr>
          <p:spPr>
            <a:xfrm flipH="1" flipV="1">
              <a:off x="6788728" y="2978728"/>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4809228A-E7A3-CC45-B53B-0D172086E2E0}"/>
                </a:ext>
              </a:extLst>
            </p:cNvPr>
            <p:cNvCxnSpPr>
              <a:cxnSpLocks/>
            </p:cNvCxnSpPr>
            <p:nvPr/>
          </p:nvCxnSpPr>
          <p:spPr>
            <a:xfrm flipH="1">
              <a:off x="6761019" y="3671455"/>
              <a:ext cx="2466108" cy="678872"/>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34C5D013-5347-04C3-BE01-55249613CC9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1481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92"/>
                                        </p:tgtEl>
                                        <p:attrNameLst>
                                          <p:attrName>style.visibility</p:attrName>
                                        </p:attrNameLst>
                                      </p:cBhvr>
                                      <p:to>
                                        <p:strVal val="visible"/>
                                      </p:to>
                                    </p:set>
                                    <p:animEffect transition="in" filter="dissolve">
                                      <p:cBhvr>
                                        <p:cTn id="12" dur="500"/>
                                        <p:tgtEl>
                                          <p:spTgt spid="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FE05D2-3A75-914E-80F5-2B07934F13E0}"/>
              </a:ext>
            </a:extLst>
          </p:cNvPr>
          <p:cNvSpPr>
            <a:spLocks noGrp="1"/>
          </p:cNvSpPr>
          <p:nvPr>
            <p:ph type="title"/>
          </p:nvPr>
        </p:nvSpPr>
        <p:spPr/>
        <p:txBody>
          <a:bodyPr/>
          <a:lstStyle/>
          <a:p>
            <a:r>
              <a:rPr lang="en-US" dirty="0"/>
              <a:t>The IP hourglass, at middle age</a:t>
            </a:r>
          </a:p>
        </p:txBody>
      </p:sp>
      <p:grpSp>
        <p:nvGrpSpPr>
          <p:cNvPr id="513" name="Group 512">
            <a:extLst>
              <a:ext uri="{FF2B5EF4-FFF2-40B4-BE49-F238E27FC236}">
                <a16:creationId xmlns:a16="http://schemas.microsoft.com/office/drawing/2014/main" id="{4CACAAE2-F2BB-D743-9AA0-AC47A75FA461}"/>
              </a:ext>
            </a:extLst>
          </p:cNvPr>
          <p:cNvGrpSpPr/>
          <p:nvPr/>
        </p:nvGrpSpPr>
        <p:grpSpPr>
          <a:xfrm>
            <a:off x="4090857" y="1806499"/>
            <a:ext cx="3614635" cy="3698754"/>
            <a:chOff x="638638" y="3966449"/>
            <a:chExt cx="2486251" cy="2981899"/>
          </a:xfrm>
        </p:grpSpPr>
        <p:sp>
          <p:nvSpPr>
            <p:cNvPr id="514" name="Freeform 513">
              <a:extLst>
                <a:ext uri="{FF2B5EF4-FFF2-40B4-BE49-F238E27FC236}">
                  <a16:creationId xmlns:a16="http://schemas.microsoft.com/office/drawing/2014/main" id="{21ABD275-75EE-E74D-A25D-9B7784E4E8D5}"/>
                </a:ext>
              </a:extLst>
            </p:cNvPr>
            <p:cNvSpPr/>
            <p:nvPr/>
          </p:nvSpPr>
          <p:spPr>
            <a:xfrm>
              <a:off x="698244" y="3966449"/>
              <a:ext cx="850271" cy="2960494"/>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57662"/>
                <a:gd name="connsiteX1" fmla="*/ 7580 w 1460045"/>
                <a:gd name="connsiteY1" fmla="*/ 1036298 h 5757662"/>
                <a:gd name="connsiteX2" fmla="*/ 1459891 w 1460045"/>
                <a:gd name="connsiteY2" fmla="*/ 3010070 h 5757662"/>
                <a:gd name="connsiteX3" fmla="*/ 19301 w 1460045"/>
                <a:gd name="connsiteY3" fmla="*/ 5171310 h 5757662"/>
                <a:gd name="connsiteX4" fmla="*/ 18738 w 1460045"/>
                <a:gd name="connsiteY4" fmla="*/ 5757662 h 5757662"/>
                <a:gd name="connsiteX0" fmla="*/ 0 w 1460045"/>
                <a:gd name="connsiteY0" fmla="*/ 0 h 5211562"/>
                <a:gd name="connsiteX1" fmla="*/ 7580 w 1460045"/>
                <a:gd name="connsiteY1" fmla="*/ 490198 h 5211562"/>
                <a:gd name="connsiteX2" fmla="*/ 1459891 w 1460045"/>
                <a:gd name="connsiteY2" fmla="*/ 2463970 h 5211562"/>
                <a:gd name="connsiteX3" fmla="*/ 19301 w 1460045"/>
                <a:gd name="connsiteY3" fmla="*/ 4625210 h 5211562"/>
                <a:gd name="connsiteX4" fmla="*/ 18738 w 1460045"/>
                <a:gd name="connsiteY4" fmla="*/ 5211562 h 5211562"/>
                <a:gd name="connsiteX0" fmla="*/ 942 w 1460987"/>
                <a:gd name="connsiteY0" fmla="*/ 0 h 5211562"/>
                <a:gd name="connsiteX1" fmla="*/ 8522 w 1460987"/>
                <a:gd name="connsiteY1" fmla="*/ 490198 h 5211562"/>
                <a:gd name="connsiteX2" fmla="*/ 1460833 w 1460987"/>
                <a:gd name="connsiteY2" fmla="*/ 2463970 h 5211562"/>
                <a:gd name="connsiteX3" fmla="*/ 20243 w 1460987"/>
                <a:gd name="connsiteY3" fmla="*/ 4625210 h 5211562"/>
                <a:gd name="connsiteX4" fmla="*/ 19680 w 1460987"/>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9665 w 1469710"/>
                <a:gd name="connsiteY0" fmla="*/ 0 h 5211562"/>
                <a:gd name="connsiteX1" fmla="*/ 17245 w 1469710"/>
                <a:gd name="connsiteY1" fmla="*/ 490198 h 5211562"/>
                <a:gd name="connsiteX2" fmla="*/ 1469556 w 1469710"/>
                <a:gd name="connsiteY2" fmla="*/ 2463970 h 5211562"/>
                <a:gd name="connsiteX3" fmla="*/ 28966 w 1469710"/>
                <a:gd name="connsiteY3" fmla="*/ 4625210 h 5211562"/>
                <a:gd name="connsiteX4" fmla="*/ 28403 w 1469710"/>
                <a:gd name="connsiteY4" fmla="*/ 5211562 h 5211562"/>
                <a:gd name="connsiteX0" fmla="*/ 13012 w 1473057"/>
                <a:gd name="connsiteY0" fmla="*/ 0 h 5030587"/>
                <a:gd name="connsiteX1" fmla="*/ 20592 w 1473057"/>
                <a:gd name="connsiteY1" fmla="*/ 490198 h 5030587"/>
                <a:gd name="connsiteX2" fmla="*/ 1472903 w 1473057"/>
                <a:gd name="connsiteY2" fmla="*/ 2463970 h 5030587"/>
                <a:gd name="connsiteX3" fmla="*/ 32313 w 1473057"/>
                <a:gd name="connsiteY3" fmla="*/ 4625210 h 5030587"/>
                <a:gd name="connsiteX4" fmla="*/ 0 w 1473057"/>
                <a:gd name="connsiteY4" fmla="*/ 5030587 h 5030587"/>
                <a:gd name="connsiteX0" fmla="*/ 13672 w 1473717"/>
                <a:gd name="connsiteY0" fmla="*/ 0 h 5030587"/>
                <a:gd name="connsiteX1" fmla="*/ 21252 w 1473717"/>
                <a:gd name="connsiteY1" fmla="*/ 490198 h 5030587"/>
                <a:gd name="connsiteX2" fmla="*/ 1473563 w 1473717"/>
                <a:gd name="connsiteY2" fmla="*/ 2463970 h 5030587"/>
                <a:gd name="connsiteX3" fmla="*/ 32973 w 1473717"/>
                <a:gd name="connsiteY3" fmla="*/ 4625210 h 5030587"/>
                <a:gd name="connsiteX4" fmla="*/ 660 w 1473717"/>
                <a:gd name="connsiteY4" fmla="*/ 5030587 h 5030587"/>
                <a:gd name="connsiteX0" fmla="*/ 16711 w 1476756"/>
                <a:gd name="connsiteY0" fmla="*/ 0 h 5030587"/>
                <a:gd name="connsiteX1" fmla="*/ 24291 w 1476756"/>
                <a:gd name="connsiteY1" fmla="*/ 490198 h 5030587"/>
                <a:gd name="connsiteX2" fmla="*/ 1476602 w 1476756"/>
                <a:gd name="connsiteY2" fmla="*/ 2463970 h 5030587"/>
                <a:gd name="connsiteX3" fmla="*/ 36012 w 1476756"/>
                <a:gd name="connsiteY3" fmla="*/ 4625210 h 5030587"/>
                <a:gd name="connsiteX4" fmla="*/ 3699 w 1476756"/>
                <a:gd name="connsiteY4" fmla="*/ 5030587 h 5030587"/>
                <a:gd name="connsiteX0" fmla="*/ 15329 w 1475374"/>
                <a:gd name="connsiteY0" fmla="*/ 0 h 5030587"/>
                <a:gd name="connsiteX1" fmla="*/ 22909 w 1475374"/>
                <a:gd name="connsiteY1" fmla="*/ 490198 h 5030587"/>
                <a:gd name="connsiteX2" fmla="*/ 1475220 w 1475374"/>
                <a:gd name="connsiteY2" fmla="*/ 2463970 h 5030587"/>
                <a:gd name="connsiteX3" fmla="*/ 34630 w 1475374"/>
                <a:gd name="connsiteY3" fmla="*/ 4625210 h 5030587"/>
                <a:gd name="connsiteX4" fmla="*/ 2317 w 1475374"/>
                <a:gd name="connsiteY4" fmla="*/ 5030587 h 5030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5374" h="5030587">
                  <a:moveTo>
                    <a:pt x="15329" y="0"/>
                  </a:moveTo>
                  <a:cubicBezTo>
                    <a:pt x="11506" y="126358"/>
                    <a:pt x="-8193" y="338440"/>
                    <a:pt x="22909" y="490198"/>
                  </a:cubicBezTo>
                  <a:cubicBezTo>
                    <a:pt x="582101" y="1884724"/>
                    <a:pt x="1488947" y="1931578"/>
                    <a:pt x="1475220" y="2463970"/>
                  </a:cubicBezTo>
                  <a:cubicBezTo>
                    <a:pt x="1461493" y="2996362"/>
                    <a:pt x="432418" y="3246650"/>
                    <a:pt x="34630" y="4625210"/>
                  </a:cubicBezTo>
                  <a:cubicBezTo>
                    <a:pt x="-13183" y="4820661"/>
                    <a:pt x="2505" y="4908161"/>
                    <a:pt x="2317" y="50305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9D51435-8C20-F648-960E-650E734D4C44}"/>
                </a:ext>
              </a:extLst>
            </p:cNvPr>
            <p:cNvSpPr/>
            <p:nvPr/>
          </p:nvSpPr>
          <p:spPr>
            <a:xfrm flipH="1">
              <a:off x="2208181" y="3968317"/>
              <a:ext cx="848879" cy="2945546"/>
            </a:xfrm>
            <a:custGeom>
              <a:avLst/>
              <a:gdLst>
                <a:gd name="connsiteX0" fmla="*/ 0 w 1575849"/>
                <a:gd name="connsiteY0" fmla="*/ 0 h 6135527"/>
                <a:gd name="connsiteX1" fmla="*/ 76498 w 1575849"/>
                <a:gd name="connsiteY1" fmla="*/ 1086341 h 6135527"/>
                <a:gd name="connsiteX2" fmla="*/ 1575849 w 1575849"/>
                <a:gd name="connsiteY2" fmla="*/ 3060113 h 6135527"/>
                <a:gd name="connsiteX3" fmla="*/ 61198 w 1575849"/>
                <a:gd name="connsiteY3" fmla="*/ 5217493 h 6135527"/>
                <a:gd name="connsiteX4" fmla="*/ 91797 w 1575849"/>
                <a:gd name="connsiteY4" fmla="*/ 6135527 h 6135527"/>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952"/>
                <a:gd name="connsiteY0" fmla="*/ 0 h 6120226"/>
                <a:gd name="connsiteX1" fmla="*/ 15300 w 1514952"/>
                <a:gd name="connsiteY1" fmla="*/ 1071040 h 6120226"/>
                <a:gd name="connsiteX2" fmla="*/ 1514651 w 1514952"/>
                <a:gd name="connsiteY2" fmla="*/ 3044812 h 6120226"/>
                <a:gd name="connsiteX3" fmla="*/ 0 w 1514952"/>
                <a:gd name="connsiteY3" fmla="*/ 5202192 h 6120226"/>
                <a:gd name="connsiteX4" fmla="*/ 30599 w 1514952"/>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651"/>
                <a:gd name="connsiteY0" fmla="*/ 0 h 6120226"/>
                <a:gd name="connsiteX1" fmla="*/ 15300 w 1514651"/>
                <a:gd name="connsiteY1" fmla="*/ 1071040 h 6120226"/>
                <a:gd name="connsiteX2" fmla="*/ 1514651 w 1514651"/>
                <a:gd name="connsiteY2" fmla="*/ 3044812 h 6120226"/>
                <a:gd name="connsiteX3" fmla="*/ 0 w 1514651"/>
                <a:gd name="connsiteY3" fmla="*/ 5202192 h 6120226"/>
                <a:gd name="connsiteX4" fmla="*/ 30599 w 1514651"/>
                <a:gd name="connsiteY4" fmla="*/ 6120226 h 6120226"/>
                <a:gd name="connsiteX0" fmla="*/ 0 w 1514820"/>
                <a:gd name="connsiteY0" fmla="*/ 0 h 6120226"/>
                <a:gd name="connsiteX1" fmla="*/ 15300 w 1514820"/>
                <a:gd name="connsiteY1" fmla="*/ 1071040 h 6120226"/>
                <a:gd name="connsiteX2" fmla="*/ 1514651 w 1514820"/>
                <a:gd name="connsiteY2" fmla="*/ 3044812 h 6120226"/>
                <a:gd name="connsiteX3" fmla="*/ 0 w 1514820"/>
                <a:gd name="connsiteY3" fmla="*/ 5202192 h 6120226"/>
                <a:gd name="connsiteX4" fmla="*/ 30599 w 1514820"/>
                <a:gd name="connsiteY4" fmla="*/ 6120226 h 6120226"/>
                <a:gd name="connsiteX0" fmla="*/ 0 w 1514804"/>
                <a:gd name="connsiteY0" fmla="*/ 0 h 6120226"/>
                <a:gd name="connsiteX1" fmla="*/ 15300 w 1514804"/>
                <a:gd name="connsiteY1" fmla="*/ 1071040 h 6120226"/>
                <a:gd name="connsiteX2" fmla="*/ 1514651 w 1514804"/>
                <a:gd name="connsiteY2" fmla="*/ 3044812 h 6120226"/>
                <a:gd name="connsiteX3" fmla="*/ 0 w 1514804"/>
                <a:gd name="connsiteY3" fmla="*/ 5202192 h 6120226"/>
                <a:gd name="connsiteX4" fmla="*/ 30599 w 1514804"/>
                <a:gd name="connsiteY4" fmla="*/ 6120226 h 6120226"/>
                <a:gd name="connsiteX0" fmla="*/ 15299 w 1530103"/>
                <a:gd name="connsiteY0" fmla="*/ 0 h 6104925"/>
                <a:gd name="connsiteX1" fmla="*/ 30599 w 1530103"/>
                <a:gd name="connsiteY1" fmla="*/ 1071040 h 6104925"/>
                <a:gd name="connsiteX2" fmla="*/ 1529950 w 1530103"/>
                <a:gd name="connsiteY2" fmla="*/ 3044812 h 6104925"/>
                <a:gd name="connsiteX3" fmla="*/ 15299 w 1530103"/>
                <a:gd name="connsiteY3" fmla="*/ 5202192 h 6104925"/>
                <a:gd name="connsiteX4" fmla="*/ 0 w 1530103"/>
                <a:gd name="connsiteY4" fmla="*/ 6104925 h 6104925"/>
                <a:gd name="connsiteX0" fmla="*/ 0 w 1514804"/>
                <a:gd name="connsiteY0" fmla="*/ 0 h 6104925"/>
                <a:gd name="connsiteX1" fmla="*/ 15300 w 1514804"/>
                <a:gd name="connsiteY1" fmla="*/ 1071040 h 6104925"/>
                <a:gd name="connsiteX2" fmla="*/ 1514651 w 1514804"/>
                <a:gd name="connsiteY2" fmla="*/ 3044812 h 6104925"/>
                <a:gd name="connsiteX3" fmla="*/ 0 w 1514804"/>
                <a:gd name="connsiteY3" fmla="*/ 5202192 h 6104925"/>
                <a:gd name="connsiteX4" fmla="*/ 61199 w 1514804"/>
                <a:gd name="connsiteY4" fmla="*/ 6104925 h 6104925"/>
                <a:gd name="connsiteX0" fmla="*/ 0 w 1514653"/>
                <a:gd name="connsiteY0" fmla="*/ 0 h 6104925"/>
                <a:gd name="connsiteX1" fmla="*/ 15300 w 1514653"/>
                <a:gd name="connsiteY1" fmla="*/ 1071040 h 6104925"/>
                <a:gd name="connsiteX2" fmla="*/ 1514651 w 1514653"/>
                <a:gd name="connsiteY2" fmla="*/ 3044812 h 6104925"/>
                <a:gd name="connsiteX3" fmla="*/ 27021 w 1514653"/>
                <a:gd name="connsiteY3" fmla="*/ 5206052 h 6104925"/>
                <a:gd name="connsiteX4" fmla="*/ 61199 w 1514653"/>
                <a:gd name="connsiteY4" fmla="*/ 6104925 h 6104925"/>
                <a:gd name="connsiteX0" fmla="*/ 0 w 1514653"/>
                <a:gd name="connsiteY0" fmla="*/ 0 h 6101065"/>
                <a:gd name="connsiteX1" fmla="*/ 15300 w 1514653"/>
                <a:gd name="connsiteY1" fmla="*/ 1071040 h 6101065"/>
                <a:gd name="connsiteX2" fmla="*/ 1514651 w 1514653"/>
                <a:gd name="connsiteY2" fmla="*/ 3044812 h 6101065"/>
                <a:gd name="connsiteX3" fmla="*/ 27021 w 1514653"/>
                <a:gd name="connsiteY3" fmla="*/ 5206052 h 6101065"/>
                <a:gd name="connsiteX4" fmla="*/ 41898 w 1514653"/>
                <a:gd name="connsiteY4" fmla="*/ 6101065 h 6101065"/>
                <a:gd name="connsiteX0" fmla="*/ 0 w 1514653"/>
                <a:gd name="connsiteY0" fmla="*/ 0 h 6097204"/>
                <a:gd name="connsiteX1" fmla="*/ 15300 w 1514653"/>
                <a:gd name="connsiteY1" fmla="*/ 1071040 h 6097204"/>
                <a:gd name="connsiteX2" fmla="*/ 1514651 w 1514653"/>
                <a:gd name="connsiteY2" fmla="*/ 3044812 h 6097204"/>
                <a:gd name="connsiteX3" fmla="*/ 27021 w 1514653"/>
                <a:gd name="connsiteY3" fmla="*/ 5206052 h 6097204"/>
                <a:gd name="connsiteX4" fmla="*/ 26458 w 1514653"/>
                <a:gd name="connsiteY4" fmla="*/ 6097204 h 6097204"/>
                <a:gd name="connsiteX0" fmla="*/ 0 w 1506933"/>
                <a:gd name="connsiteY0" fmla="*/ 0 h 6062462"/>
                <a:gd name="connsiteX1" fmla="*/ 7580 w 1506933"/>
                <a:gd name="connsiteY1" fmla="*/ 1036298 h 6062462"/>
                <a:gd name="connsiteX2" fmla="*/ 1506931 w 1506933"/>
                <a:gd name="connsiteY2" fmla="*/ 3010070 h 6062462"/>
                <a:gd name="connsiteX3" fmla="*/ 19301 w 1506933"/>
                <a:gd name="connsiteY3" fmla="*/ 5171310 h 6062462"/>
                <a:gd name="connsiteX4" fmla="*/ 18738 w 1506933"/>
                <a:gd name="connsiteY4" fmla="*/ 6062462 h 6062462"/>
                <a:gd name="connsiteX0" fmla="*/ 0 w 1507072"/>
                <a:gd name="connsiteY0" fmla="*/ 0 h 6062462"/>
                <a:gd name="connsiteX1" fmla="*/ 7580 w 1507072"/>
                <a:gd name="connsiteY1" fmla="*/ 1036298 h 6062462"/>
                <a:gd name="connsiteX2" fmla="*/ 1506931 w 1507072"/>
                <a:gd name="connsiteY2" fmla="*/ 3010070 h 6062462"/>
                <a:gd name="connsiteX3" fmla="*/ 19301 w 1507072"/>
                <a:gd name="connsiteY3" fmla="*/ 5171310 h 6062462"/>
                <a:gd name="connsiteX4" fmla="*/ 18738 w 1507072"/>
                <a:gd name="connsiteY4" fmla="*/ 6062462 h 6062462"/>
                <a:gd name="connsiteX0" fmla="*/ 0 w 1460039"/>
                <a:gd name="connsiteY0" fmla="*/ 0 h 6062462"/>
                <a:gd name="connsiteX1" fmla="*/ 7580 w 1460039"/>
                <a:gd name="connsiteY1" fmla="*/ 1036298 h 6062462"/>
                <a:gd name="connsiteX2" fmla="*/ 1459891 w 1460039"/>
                <a:gd name="connsiteY2" fmla="*/ 3010070 h 6062462"/>
                <a:gd name="connsiteX3" fmla="*/ 19301 w 1460039"/>
                <a:gd name="connsiteY3" fmla="*/ 5171310 h 6062462"/>
                <a:gd name="connsiteX4" fmla="*/ 18738 w 1460039"/>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6062462"/>
                <a:gd name="connsiteX1" fmla="*/ 7580 w 1460045"/>
                <a:gd name="connsiteY1" fmla="*/ 1036298 h 6062462"/>
                <a:gd name="connsiteX2" fmla="*/ 1459891 w 1460045"/>
                <a:gd name="connsiteY2" fmla="*/ 3010070 h 6062462"/>
                <a:gd name="connsiteX3" fmla="*/ 19301 w 1460045"/>
                <a:gd name="connsiteY3" fmla="*/ 5171310 h 6062462"/>
                <a:gd name="connsiteX4" fmla="*/ 18738 w 1460045"/>
                <a:gd name="connsiteY4" fmla="*/ 6062462 h 6062462"/>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0045"/>
                <a:gd name="connsiteY0" fmla="*/ 0 h 5767187"/>
                <a:gd name="connsiteX1" fmla="*/ 7580 w 1460045"/>
                <a:gd name="connsiteY1" fmla="*/ 1036298 h 5767187"/>
                <a:gd name="connsiteX2" fmla="*/ 1459891 w 1460045"/>
                <a:gd name="connsiteY2" fmla="*/ 3010070 h 5767187"/>
                <a:gd name="connsiteX3" fmla="*/ 19301 w 1460045"/>
                <a:gd name="connsiteY3" fmla="*/ 5171310 h 5767187"/>
                <a:gd name="connsiteX4" fmla="*/ 21913 w 1460045"/>
                <a:gd name="connsiteY4" fmla="*/ 5767187 h 5767187"/>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0 w 1466395"/>
                <a:gd name="connsiteY0" fmla="*/ 0 h 5217912"/>
                <a:gd name="connsiteX1" fmla="*/ 13930 w 1466395"/>
                <a:gd name="connsiteY1" fmla="*/ 487023 h 5217912"/>
                <a:gd name="connsiteX2" fmla="*/ 1466241 w 1466395"/>
                <a:gd name="connsiteY2" fmla="*/ 2460795 h 5217912"/>
                <a:gd name="connsiteX3" fmla="*/ 25651 w 1466395"/>
                <a:gd name="connsiteY3" fmla="*/ 4622035 h 5217912"/>
                <a:gd name="connsiteX4" fmla="*/ 28263 w 1466395"/>
                <a:gd name="connsiteY4" fmla="*/ 5217912 h 5217912"/>
                <a:gd name="connsiteX0" fmla="*/ 6564 w 1472959"/>
                <a:gd name="connsiteY0" fmla="*/ 0 h 5217912"/>
                <a:gd name="connsiteX1" fmla="*/ 20494 w 1472959"/>
                <a:gd name="connsiteY1" fmla="*/ 487023 h 5217912"/>
                <a:gd name="connsiteX2" fmla="*/ 1472805 w 1472959"/>
                <a:gd name="connsiteY2" fmla="*/ 2460795 h 5217912"/>
                <a:gd name="connsiteX3" fmla="*/ 32215 w 1472959"/>
                <a:gd name="connsiteY3" fmla="*/ 4622035 h 5217912"/>
                <a:gd name="connsiteX4" fmla="*/ 34827 w 1472959"/>
                <a:gd name="connsiteY4" fmla="*/ 5217912 h 5217912"/>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28477 w 1472959"/>
                <a:gd name="connsiteY4" fmla="*/ 5005187 h 5005187"/>
                <a:gd name="connsiteX0" fmla="*/ 6564 w 1472959"/>
                <a:gd name="connsiteY0" fmla="*/ 0 h 5005187"/>
                <a:gd name="connsiteX1" fmla="*/ 20494 w 1472959"/>
                <a:gd name="connsiteY1" fmla="*/ 487023 h 5005187"/>
                <a:gd name="connsiteX2" fmla="*/ 1472805 w 1472959"/>
                <a:gd name="connsiteY2" fmla="*/ 2460795 h 5005187"/>
                <a:gd name="connsiteX3" fmla="*/ 32215 w 1472959"/>
                <a:gd name="connsiteY3" fmla="*/ 4622035 h 5005187"/>
                <a:gd name="connsiteX4" fmla="*/ 12602 w 1472959"/>
                <a:gd name="connsiteY4" fmla="*/ 5005187 h 5005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72959" h="5005187">
                  <a:moveTo>
                    <a:pt x="6564" y="0"/>
                  </a:moveTo>
                  <a:cubicBezTo>
                    <a:pt x="18616" y="167633"/>
                    <a:pt x="-23308" y="297165"/>
                    <a:pt x="20494" y="487023"/>
                  </a:cubicBezTo>
                  <a:cubicBezTo>
                    <a:pt x="579686" y="1881549"/>
                    <a:pt x="1486532" y="1928403"/>
                    <a:pt x="1472805" y="2460795"/>
                  </a:cubicBezTo>
                  <a:cubicBezTo>
                    <a:pt x="1459078" y="2993187"/>
                    <a:pt x="430003" y="3243475"/>
                    <a:pt x="32215" y="4622035"/>
                  </a:cubicBezTo>
                  <a:cubicBezTo>
                    <a:pt x="6627" y="4811136"/>
                    <a:pt x="-3085" y="4835136"/>
                    <a:pt x="12602" y="5005187"/>
                  </a:cubicBezTo>
                </a:path>
              </a:pathLst>
            </a:custGeom>
            <a:ln w="38100">
              <a:solidFill>
                <a:srgbClr val="00009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16" name="Group 515">
              <a:extLst>
                <a:ext uri="{FF2B5EF4-FFF2-40B4-BE49-F238E27FC236}">
                  <a16:creationId xmlns:a16="http://schemas.microsoft.com/office/drawing/2014/main" id="{4618F758-228E-2741-8282-112CF720DF6F}"/>
                </a:ext>
              </a:extLst>
            </p:cNvPr>
            <p:cNvGrpSpPr/>
            <p:nvPr/>
          </p:nvGrpSpPr>
          <p:grpSpPr>
            <a:xfrm>
              <a:off x="638638" y="3975358"/>
              <a:ext cx="2477214" cy="120420"/>
              <a:chOff x="551293" y="7597774"/>
              <a:chExt cx="4298417" cy="204622"/>
            </a:xfrm>
          </p:grpSpPr>
          <p:sp>
            <p:nvSpPr>
              <p:cNvPr id="553" name="Rectangle 552">
                <a:extLst>
                  <a:ext uri="{FF2B5EF4-FFF2-40B4-BE49-F238E27FC236}">
                    <a16:creationId xmlns:a16="http://schemas.microsoft.com/office/drawing/2014/main" id="{FE079350-79DF-9545-8BC8-D573FB34E144}"/>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54" name="Group 553">
                <a:extLst>
                  <a:ext uri="{FF2B5EF4-FFF2-40B4-BE49-F238E27FC236}">
                    <a16:creationId xmlns:a16="http://schemas.microsoft.com/office/drawing/2014/main" id="{27A25043-C1B0-BA4E-8A41-C215D47613AB}"/>
                  </a:ext>
                </a:extLst>
              </p:cNvPr>
              <p:cNvGrpSpPr/>
              <p:nvPr/>
            </p:nvGrpSpPr>
            <p:grpSpPr>
              <a:xfrm>
                <a:off x="551293" y="7597774"/>
                <a:ext cx="360960" cy="204621"/>
                <a:chOff x="551293" y="7597774"/>
                <a:chExt cx="360960" cy="204621"/>
              </a:xfrm>
            </p:grpSpPr>
            <p:sp>
              <p:nvSpPr>
                <p:cNvPr id="558" name="Oval 557">
                  <a:extLst>
                    <a:ext uri="{FF2B5EF4-FFF2-40B4-BE49-F238E27FC236}">
                      <a16:creationId xmlns:a16="http://schemas.microsoft.com/office/drawing/2014/main" id="{892E3702-DE56-784B-A5A5-45ABF1F09502}"/>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2" name="Rectangle 621">
                  <a:extLst>
                    <a:ext uri="{FF2B5EF4-FFF2-40B4-BE49-F238E27FC236}">
                      <a16:creationId xmlns:a16="http://schemas.microsoft.com/office/drawing/2014/main" id="{3808829B-74A8-AA41-BCD9-CC0F6799E23F}"/>
                    </a:ext>
                  </a:extLst>
                </p:cNvPr>
                <p:cNvSpPr/>
                <p:nvPr/>
              </p:nvSpPr>
              <p:spPr>
                <a:xfrm rot="5400000">
                  <a:off x="710751" y="7569338"/>
                  <a:ext cx="142860"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55" name="Group 554">
                <a:extLst>
                  <a:ext uri="{FF2B5EF4-FFF2-40B4-BE49-F238E27FC236}">
                    <a16:creationId xmlns:a16="http://schemas.microsoft.com/office/drawing/2014/main" id="{8232ED5D-69B7-D84C-82B4-ED4FFE2D6C9B}"/>
                  </a:ext>
                </a:extLst>
              </p:cNvPr>
              <p:cNvGrpSpPr/>
              <p:nvPr/>
            </p:nvGrpSpPr>
            <p:grpSpPr>
              <a:xfrm flipH="1">
                <a:off x="4488749" y="7597775"/>
                <a:ext cx="360961" cy="204621"/>
                <a:chOff x="551293" y="7597774"/>
                <a:chExt cx="360961" cy="204621"/>
              </a:xfrm>
            </p:grpSpPr>
            <p:sp>
              <p:nvSpPr>
                <p:cNvPr id="556" name="Oval 555">
                  <a:extLst>
                    <a:ext uri="{FF2B5EF4-FFF2-40B4-BE49-F238E27FC236}">
                      <a16:creationId xmlns:a16="http://schemas.microsoft.com/office/drawing/2014/main" id="{ED85578C-6C77-E642-8F29-A426B2B1821C}"/>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7" name="Rectangle 556">
                  <a:extLst>
                    <a:ext uri="{FF2B5EF4-FFF2-40B4-BE49-F238E27FC236}">
                      <a16:creationId xmlns:a16="http://schemas.microsoft.com/office/drawing/2014/main" id="{41EE87C3-1CC6-5841-8B41-175419F42F53}"/>
                    </a:ext>
                  </a:extLst>
                </p:cNvPr>
                <p:cNvSpPr/>
                <p:nvPr/>
              </p:nvSpPr>
              <p:spPr>
                <a:xfrm rot="5400000">
                  <a:off x="712127" y="7566745"/>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517" name="Straight Connector 516">
              <a:extLst>
                <a:ext uri="{FF2B5EF4-FFF2-40B4-BE49-F238E27FC236}">
                  <a16:creationId xmlns:a16="http://schemas.microsoft.com/office/drawing/2014/main" id="{55DDB86F-87B7-7A4A-A260-9DA9C8D96586}"/>
                </a:ext>
              </a:extLst>
            </p:cNvPr>
            <p:cNvCxnSpPr/>
            <p:nvPr/>
          </p:nvCxnSpPr>
          <p:spPr>
            <a:xfrm>
              <a:off x="1363009" y="5119694"/>
              <a:ext cx="1037440"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8" name="Straight Connector 517">
              <a:extLst>
                <a:ext uri="{FF2B5EF4-FFF2-40B4-BE49-F238E27FC236}">
                  <a16:creationId xmlns:a16="http://schemas.microsoft.com/office/drawing/2014/main" id="{07151B3A-EF82-7746-8914-2FD2283B2534}"/>
                </a:ext>
              </a:extLst>
            </p:cNvPr>
            <p:cNvCxnSpPr/>
            <p:nvPr/>
          </p:nvCxnSpPr>
          <p:spPr>
            <a:xfrm>
              <a:off x="864736" y="4572767"/>
              <a:ext cx="2029754"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19" name="Straight Connector 518">
              <a:extLst>
                <a:ext uri="{FF2B5EF4-FFF2-40B4-BE49-F238E27FC236}">
                  <a16:creationId xmlns:a16="http://schemas.microsoft.com/office/drawing/2014/main" id="{60B278AA-4181-9746-A394-02946F4E7DCD}"/>
                </a:ext>
              </a:extLst>
            </p:cNvPr>
            <p:cNvCxnSpPr/>
            <p:nvPr/>
          </p:nvCxnSpPr>
          <p:spPr>
            <a:xfrm>
              <a:off x="904423" y="6258602"/>
              <a:ext cx="1951641"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cxnSp>
          <p:nvCxnSpPr>
            <p:cNvPr id="520" name="Straight Connector 519">
              <a:extLst>
                <a:ext uri="{FF2B5EF4-FFF2-40B4-BE49-F238E27FC236}">
                  <a16:creationId xmlns:a16="http://schemas.microsoft.com/office/drawing/2014/main" id="{8229E90C-5F4A-A34C-9AE5-9932602E82E6}"/>
                </a:ext>
              </a:extLst>
            </p:cNvPr>
            <p:cNvCxnSpPr/>
            <p:nvPr/>
          </p:nvCxnSpPr>
          <p:spPr>
            <a:xfrm>
              <a:off x="1336990" y="5748580"/>
              <a:ext cx="1083587" cy="0"/>
            </a:xfrm>
            <a:prstGeom prst="line">
              <a:avLst/>
            </a:prstGeom>
            <a:ln w="38100">
              <a:solidFill>
                <a:srgbClr val="000090"/>
              </a:solidFill>
            </a:ln>
            <a:effectLst/>
          </p:spPr>
          <p:style>
            <a:lnRef idx="2">
              <a:schemeClr val="accent1"/>
            </a:lnRef>
            <a:fillRef idx="0">
              <a:schemeClr val="accent1"/>
            </a:fillRef>
            <a:effectRef idx="1">
              <a:schemeClr val="accent1"/>
            </a:effectRef>
            <a:fontRef idx="minor">
              <a:schemeClr val="tx1"/>
            </a:fontRef>
          </p:style>
        </p:cxnSp>
        <p:sp>
          <p:nvSpPr>
            <p:cNvPr id="521" name="TextBox 520">
              <a:extLst>
                <a:ext uri="{FF2B5EF4-FFF2-40B4-BE49-F238E27FC236}">
                  <a16:creationId xmlns:a16="http://schemas.microsoft.com/office/drawing/2014/main" id="{E346524D-36CA-B54A-B1F1-CBF85E8E7585}"/>
                </a:ext>
              </a:extLst>
            </p:cNvPr>
            <p:cNvSpPr txBox="1"/>
            <p:nvPr/>
          </p:nvSpPr>
          <p:spPr>
            <a:xfrm>
              <a:off x="1701671" y="5248774"/>
              <a:ext cx="316664"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IP</a:t>
              </a:r>
            </a:p>
          </p:txBody>
        </p:sp>
        <p:sp>
          <p:nvSpPr>
            <p:cNvPr id="522" name="TextBox 521">
              <a:extLst>
                <a:ext uri="{FF2B5EF4-FFF2-40B4-BE49-F238E27FC236}">
                  <a16:creationId xmlns:a16="http://schemas.microsoft.com/office/drawing/2014/main" id="{15D34FD0-16F0-2D46-A82A-94BB0E07D136}"/>
                </a:ext>
              </a:extLst>
            </p:cNvPr>
            <p:cNvSpPr txBox="1"/>
            <p:nvPr/>
          </p:nvSpPr>
          <p:spPr>
            <a:xfrm>
              <a:off x="1317827" y="4665231"/>
              <a:ext cx="55747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TCP </a:t>
              </a:r>
            </a:p>
          </p:txBody>
        </p:sp>
        <p:sp>
          <p:nvSpPr>
            <p:cNvPr id="523" name="TextBox 522">
              <a:extLst>
                <a:ext uri="{FF2B5EF4-FFF2-40B4-BE49-F238E27FC236}">
                  <a16:creationId xmlns:a16="http://schemas.microsoft.com/office/drawing/2014/main" id="{B00C2EAF-2910-0747-B0FA-28870A4687FA}"/>
                </a:ext>
              </a:extLst>
            </p:cNvPr>
            <p:cNvSpPr txBox="1"/>
            <p:nvPr/>
          </p:nvSpPr>
          <p:spPr>
            <a:xfrm>
              <a:off x="1921463" y="4672273"/>
              <a:ext cx="565850" cy="4218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UDP</a:t>
              </a:r>
            </a:p>
          </p:txBody>
        </p:sp>
        <p:sp>
          <p:nvSpPr>
            <p:cNvPr id="524" name="TextBox 523">
              <a:extLst>
                <a:ext uri="{FF2B5EF4-FFF2-40B4-BE49-F238E27FC236}">
                  <a16:creationId xmlns:a16="http://schemas.microsoft.com/office/drawing/2014/main" id="{1B3784FE-76B9-AB43-B263-39AA6AE0EE5B}"/>
                </a:ext>
              </a:extLst>
            </p:cNvPr>
            <p:cNvSpPr txBox="1"/>
            <p:nvPr/>
          </p:nvSpPr>
          <p:spPr>
            <a:xfrm>
              <a:off x="929163" y="4095202"/>
              <a:ext cx="50322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HTTP</a:t>
              </a:r>
            </a:p>
          </p:txBody>
        </p:sp>
        <p:sp>
          <p:nvSpPr>
            <p:cNvPr id="525" name="TextBox 524">
              <a:extLst>
                <a:ext uri="{FF2B5EF4-FFF2-40B4-BE49-F238E27FC236}">
                  <a16:creationId xmlns:a16="http://schemas.microsoft.com/office/drawing/2014/main" id="{B1270F7A-4AB9-AB43-B1FE-233A52D8506B}"/>
                </a:ext>
              </a:extLst>
            </p:cNvPr>
            <p:cNvSpPr txBox="1"/>
            <p:nvPr/>
          </p:nvSpPr>
          <p:spPr>
            <a:xfrm>
              <a:off x="1538498" y="4104718"/>
              <a:ext cx="53718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SMTP</a:t>
              </a:r>
            </a:p>
          </p:txBody>
        </p:sp>
        <p:sp>
          <p:nvSpPr>
            <p:cNvPr id="526" name="TextBox 525">
              <a:extLst>
                <a:ext uri="{FF2B5EF4-FFF2-40B4-BE49-F238E27FC236}">
                  <a16:creationId xmlns:a16="http://schemas.microsoft.com/office/drawing/2014/main" id="{CBA60E0D-7559-2849-AFF6-223038FD300E}"/>
                </a:ext>
              </a:extLst>
            </p:cNvPr>
            <p:cNvSpPr txBox="1"/>
            <p:nvPr/>
          </p:nvSpPr>
          <p:spPr>
            <a:xfrm>
              <a:off x="1222850" y="4267665"/>
              <a:ext cx="497490"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QUIC</a:t>
              </a:r>
            </a:p>
          </p:txBody>
        </p:sp>
        <p:sp>
          <p:nvSpPr>
            <p:cNvPr id="527" name="TextBox 526">
              <a:extLst>
                <a:ext uri="{FF2B5EF4-FFF2-40B4-BE49-F238E27FC236}">
                  <a16:creationId xmlns:a16="http://schemas.microsoft.com/office/drawing/2014/main" id="{035EAEB8-4603-6D4D-A447-AEB37E1A8C67}"/>
                </a:ext>
              </a:extLst>
            </p:cNvPr>
            <p:cNvSpPr txBox="1"/>
            <p:nvPr/>
          </p:nvSpPr>
          <p:spPr>
            <a:xfrm>
              <a:off x="1867426" y="4272536"/>
              <a:ext cx="526863"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DASH</a:t>
              </a:r>
            </a:p>
          </p:txBody>
        </p:sp>
        <p:sp>
          <p:nvSpPr>
            <p:cNvPr id="536" name="TextBox 535">
              <a:extLst>
                <a:ext uri="{FF2B5EF4-FFF2-40B4-BE49-F238E27FC236}">
                  <a16:creationId xmlns:a16="http://schemas.microsoft.com/office/drawing/2014/main" id="{4B7AE12C-315E-EF4F-ADF9-11511AAC9ACD}"/>
                </a:ext>
              </a:extLst>
            </p:cNvPr>
            <p:cNvSpPr txBox="1"/>
            <p:nvPr/>
          </p:nvSpPr>
          <p:spPr>
            <a:xfrm>
              <a:off x="2165480" y="4095316"/>
              <a:ext cx="398741" cy="3225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RTP</a:t>
              </a:r>
            </a:p>
          </p:txBody>
        </p:sp>
        <p:sp>
          <p:nvSpPr>
            <p:cNvPr id="537" name="TextBox 536">
              <a:extLst>
                <a:ext uri="{FF2B5EF4-FFF2-40B4-BE49-F238E27FC236}">
                  <a16:creationId xmlns:a16="http://schemas.microsoft.com/office/drawing/2014/main" id="{96089DC1-674D-2840-A233-7BE30D8880D1}"/>
                </a:ext>
              </a:extLst>
            </p:cNvPr>
            <p:cNvSpPr txBox="1"/>
            <p:nvPr/>
          </p:nvSpPr>
          <p:spPr>
            <a:xfrm>
              <a:off x="2555094" y="4099819"/>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38" name="Group 537">
              <a:extLst>
                <a:ext uri="{FF2B5EF4-FFF2-40B4-BE49-F238E27FC236}">
                  <a16:creationId xmlns:a16="http://schemas.microsoft.com/office/drawing/2014/main" id="{005BD7F5-7061-104C-ADD5-55B48EBAD477}"/>
                </a:ext>
              </a:extLst>
            </p:cNvPr>
            <p:cNvGrpSpPr/>
            <p:nvPr/>
          </p:nvGrpSpPr>
          <p:grpSpPr>
            <a:xfrm>
              <a:off x="647675" y="6827928"/>
              <a:ext cx="2477214" cy="120420"/>
              <a:chOff x="551293" y="7597774"/>
              <a:chExt cx="4298417" cy="204622"/>
            </a:xfrm>
          </p:grpSpPr>
          <p:sp>
            <p:nvSpPr>
              <p:cNvPr id="546" name="Rectangle 545">
                <a:extLst>
                  <a:ext uri="{FF2B5EF4-FFF2-40B4-BE49-F238E27FC236}">
                    <a16:creationId xmlns:a16="http://schemas.microsoft.com/office/drawing/2014/main" id="{63C3EC8D-0E26-3D45-AD60-CDC3B0EED1B2}"/>
                  </a:ext>
                </a:extLst>
              </p:cNvPr>
              <p:cNvSpPr/>
              <p:nvPr/>
            </p:nvSpPr>
            <p:spPr>
              <a:xfrm>
                <a:off x="669925" y="7597775"/>
                <a:ext cx="4064730" cy="204621"/>
              </a:xfrm>
              <a:prstGeom prst="rect">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47" name="Group 546">
                <a:extLst>
                  <a:ext uri="{FF2B5EF4-FFF2-40B4-BE49-F238E27FC236}">
                    <a16:creationId xmlns:a16="http://schemas.microsoft.com/office/drawing/2014/main" id="{3697E0BA-9A4C-5F43-8783-A94D8BFA0CA1}"/>
                  </a:ext>
                </a:extLst>
              </p:cNvPr>
              <p:cNvGrpSpPr/>
              <p:nvPr/>
            </p:nvGrpSpPr>
            <p:grpSpPr>
              <a:xfrm>
                <a:off x="551293" y="7597774"/>
                <a:ext cx="360959" cy="204621"/>
                <a:chOff x="551293" y="7597774"/>
                <a:chExt cx="360959" cy="204621"/>
              </a:xfrm>
            </p:grpSpPr>
            <p:sp>
              <p:nvSpPr>
                <p:cNvPr id="551" name="Oval 550">
                  <a:extLst>
                    <a:ext uri="{FF2B5EF4-FFF2-40B4-BE49-F238E27FC236}">
                      <a16:creationId xmlns:a16="http://schemas.microsoft.com/office/drawing/2014/main" id="{861CDB1F-8277-DD4A-8737-85AC1BCE5D36}"/>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2" name="Rectangle 551">
                  <a:extLst>
                    <a:ext uri="{FF2B5EF4-FFF2-40B4-BE49-F238E27FC236}">
                      <a16:creationId xmlns:a16="http://schemas.microsoft.com/office/drawing/2014/main" id="{9B5B93A4-E79F-5D45-9C6C-8458DEDE50F7}"/>
                    </a:ext>
                  </a:extLst>
                </p:cNvPr>
                <p:cNvSpPr/>
                <p:nvPr/>
              </p:nvSpPr>
              <p:spPr>
                <a:xfrm rot="5400000">
                  <a:off x="712127" y="7567955"/>
                  <a:ext cx="140106" cy="260144"/>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548" name="Group 547">
                <a:extLst>
                  <a:ext uri="{FF2B5EF4-FFF2-40B4-BE49-F238E27FC236}">
                    <a16:creationId xmlns:a16="http://schemas.microsoft.com/office/drawing/2014/main" id="{F7DD7855-B81F-6249-980C-AB87A67F00E5}"/>
                  </a:ext>
                </a:extLst>
              </p:cNvPr>
              <p:cNvGrpSpPr/>
              <p:nvPr/>
            </p:nvGrpSpPr>
            <p:grpSpPr>
              <a:xfrm flipH="1">
                <a:off x="4488749" y="7597775"/>
                <a:ext cx="360961" cy="204621"/>
                <a:chOff x="551293" y="7597774"/>
                <a:chExt cx="360961" cy="204621"/>
              </a:xfrm>
            </p:grpSpPr>
            <p:sp>
              <p:nvSpPr>
                <p:cNvPr id="549" name="Oval 548">
                  <a:extLst>
                    <a:ext uri="{FF2B5EF4-FFF2-40B4-BE49-F238E27FC236}">
                      <a16:creationId xmlns:a16="http://schemas.microsoft.com/office/drawing/2014/main" id="{EB5E45D9-C107-6347-AB3F-87B7D9B861E3}"/>
                    </a:ext>
                  </a:extLst>
                </p:cNvPr>
                <p:cNvSpPr/>
                <p:nvPr/>
              </p:nvSpPr>
              <p:spPr>
                <a:xfrm>
                  <a:off x="551293" y="7597774"/>
                  <a:ext cx="201182" cy="204621"/>
                </a:xfrm>
                <a:prstGeom prst="ellipse">
                  <a:avLst/>
                </a:prstGeom>
                <a:solidFill>
                  <a:schemeClr val="bg1"/>
                </a:solidFill>
                <a:ln w="38100">
                  <a:solidFill>
                    <a:srgbClr val="00009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50" name="Rectangle 549">
                  <a:extLst>
                    <a:ext uri="{FF2B5EF4-FFF2-40B4-BE49-F238E27FC236}">
                      <a16:creationId xmlns:a16="http://schemas.microsoft.com/office/drawing/2014/main" id="{56EA16C5-D2F9-1644-8DE7-6FA3E10C6CFA}"/>
                    </a:ext>
                  </a:extLst>
                </p:cNvPr>
                <p:cNvSpPr/>
                <p:nvPr/>
              </p:nvSpPr>
              <p:spPr>
                <a:xfrm rot="5400000">
                  <a:off x="712127" y="7572322"/>
                  <a:ext cx="140106" cy="260149"/>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539" name="TextBox 538">
              <a:extLst>
                <a:ext uri="{FF2B5EF4-FFF2-40B4-BE49-F238E27FC236}">
                  <a16:creationId xmlns:a16="http://schemas.microsoft.com/office/drawing/2014/main" id="{E50F34D6-33C8-6F41-8DFA-824070C0718B}"/>
                </a:ext>
              </a:extLst>
            </p:cNvPr>
            <p:cNvSpPr txBox="1"/>
            <p:nvPr/>
          </p:nvSpPr>
          <p:spPr>
            <a:xfrm>
              <a:off x="1260427" y="5749165"/>
              <a:ext cx="843878"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Ethernet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TextBox 539">
              <a:extLst>
                <a:ext uri="{FF2B5EF4-FFF2-40B4-BE49-F238E27FC236}">
                  <a16:creationId xmlns:a16="http://schemas.microsoft.com/office/drawing/2014/main" id="{59564D5C-A7B0-A444-AA5A-A33BA94B85D8}"/>
                </a:ext>
              </a:extLst>
            </p:cNvPr>
            <p:cNvSpPr txBox="1"/>
            <p:nvPr/>
          </p:nvSpPr>
          <p:spPr>
            <a:xfrm>
              <a:off x="1474067" y="5962529"/>
              <a:ext cx="556746"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WiFi</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TextBox 540">
              <a:extLst>
                <a:ext uri="{FF2B5EF4-FFF2-40B4-BE49-F238E27FC236}">
                  <a16:creationId xmlns:a16="http://schemas.microsoft.com/office/drawing/2014/main" id="{5C6574EE-5134-914F-A01C-C627F127D2BF}"/>
                </a:ext>
              </a:extLst>
            </p:cNvPr>
            <p:cNvSpPr txBox="1"/>
            <p:nvPr/>
          </p:nvSpPr>
          <p:spPr>
            <a:xfrm>
              <a:off x="1841467" y="5962479"/>
              <a:ext cx="818760"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Bluetooth</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TextBox 541">
              <a:extLst>
                <a:ext uri="{FF2B5EF4-FFF2-40B4-BE49-F238E27FC236}">
                  <a16:creationId xmlns:a16="http://schemas.microsoft.com/office/drawing/2014/main" id="{A3BE0808-5DDD-114E-ADDD-ECC9C438C7FA}"/>
                </a:ext>
              </a:extLst>
            </p:cNvPr>
            <p:cNvSpPr txBox="1"/>
            <p:nvPr/>
          </p:nvSpPr>
          <p:spPr>
            <a:xfrm>
              <a:off x="1889184" y="5749647"/>
              <a:ext cx="414591"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PPP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TextBox 542">
              <a:extLst>
                <a:ext uri="{FF2B5EF4-FFF2-40B4-BE49-F238E27FC236}">
                  <a16:creationId xmlns:a16="http://schemas.microsoft.com/office/drawing/2014/main" id="{B168751B-A687-D146-B2F2-E8BE2DC47C86}"/>
                </a:ext>
              </a:extLst>
            </p:cNvPr>
            <p:cNvSpPr txBox="1"/>
            <p:nvPr/>
          </p:nvSpPr>
          <p:spPr>
            <a:xfrm>
              <a:off x="1065185" y="5963701"/>
              <a:ext cx="526455" cy="2977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PDCP</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4" name="TextBox 543">
              <a:extLst>
                <a:ext uri="{FF2B5EF4-FFF2-40B4-BE49-F238E27FC236}">
                  <a16:creationId xmlns:a16="http://schemas.microsoft.com/office/drawing/2014/main" id="{CE391214-BA61-7440-9D7B-9D42CAA4613C}"/>
                </a:ext>
              </a:extLst>
            </p:cNvPr>
            <p:cNvSpPr txBox="1"/>
            <p:nvPr/>
          </p:nvSpPr>
          <p:spPr>
            <a:xfrm>
              <a:off x="2174516" y="5708035"/>
              <a:ext cx="352734" cy="42181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0" noProof="0" dirty="0">
                  <a:ln>
                    <a:noFill/>
                  </a:ln>
                  <a:solidFill>
                    <a:prstClr val="black"/>
                  </a:solidFill>
                  <a:effectLst/>
                  <a:uLnTx/>
                  <a:uFillTx/>
                  <a:latin typeface="Calibri" panose="020F0502020204030204"/>
                  <a:ea typeface="+mn-ea"/>
                  <a:cs typeface="Mangal" panose="02040503050203030202" pitchFamily="18" charset="0"/>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5" name="TextBox 544">
              <a:extLst>
                <a:ext uri="{FF2B5EF4-FFF2-40B4-BE49-F238E27FC236}">
                  <a16:creationId xmlns:a16="http://schemas.microsoft.com/office/drawing/2014/main" id="{E68641D0-8F0C-8A4B-AAEC-7095E3CC39A2}"/>
                </a:ext>
              </a:extLst>
            </p:cNvPr>
            <p:cNvSpPr txBox="1"/>
            <p:nvPr/>
          </p:nvSpPr>
          <p:spPr>
            <a:xfrm>
              <a:off x="1050427" y="6388801"/>
              <a:ext cx="1818080" cy="3225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copper   radio   fiber</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D1BD226E-A106-3E49-9255-FE126222ED3C}"/>
              </a:ext>
            </a:extLst>
          </p:cNvPr>
          <p:cNvGrpSpPr/>
          <p:nvPr/>
        </p:nvGrpSpPr>
        <p:grpSpPr>
          <a:xfrm>
            <a:off x="841747" y="2689811"/>
            <a:ext cx="3722144" cy="1938992"/>
            <a:chOff x="814038" y="2315737"/>
            <a:chExt cx="3722144" cy="1938992"/>
          </a:xfrm>
        </p:grpSpPr>
        <p:sp>
          <p:nvSpPr>
            <p:cNvPr id="623" name="TextBox 622">
              <a:extLst>
                <a:ext uri="{FF2B5EF4-FFF2-40B4-BE49-F238E27FC236}">
                  <a16:creationId xmlns:a16="http://schemas.microsoft.com/office/drawing/2014/main" id="{44104EE4-4A90-5E4A-B2A0-A1BD8BF943E4}"/>
                </a:ext>
              </a:extLst>
            </p:cNvPr>
            <p:cNvSpPr txBox="1"/>
            <p:nvPr/>
          </p:nvSpPr>
          <p:spPr>
            <a:xfrm>
              <a:off x="814038" y="2315737"/>
              <a:ext cx="3300761" cy="19389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Internet’s middle age “love handles”? </a:t>
              </a:r>
            </a:p>
            <a:p>
              <a:pPr marL="342900" marR="0" lvl="0" indent="-342900"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middleboxes, operating inside the network</a:t>
              </a:r>
            </a:p>
          </p:txBody>
        </p:sp>
        <p:cxnSp>
          <p:nvCxnSpPr>
            <p:cNvPr id="12" name="Straight Connector 11">
              <a:extLst>
                <a:ext uri="{FF2B5EF4-FFF2-40B4-BE49-F238E27FC236}">
                  <a16:creationId xmlns:a16="http://schemas.microsoft.com/office/drawing/2014/main" id="{998282D7-C09C-8C4D-B993-73C11EA17479}"/>
                </a:ext>
              </a:extLst>
            </p:cNvPr>
            <p:cNvCxnSpPr/>
            <p:nvPr/>
          </p:nvCxnSpPr>
          <p:spPr>
            <a:xfrm>
              <a:off x="3119977" y="3283528"/>
              <a:ext cx="1416205"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 name="Rectangle 5">
            <a:extLst>
              <a:ext uri="{FF2B5EF4-FFF2-40B4-BE49-F238E27FC236}">
                <a16:creationId xmlns:a16="http://schemas.microsoft.com/office/drawing/2014/main" id="{A080BF89-711D-724F-AFB6-ECB6A25AFBFA}"/>
              </a:ext>
            </a:extLst>
          </p:cNvPr>
          <p:cNvSpPr/>
          <p:nvPr/>
        </p:nvSpPr>
        <p:spPr>
          <a:xfrm>
            <a:off x="5165725" y="3255382"/>
            <a:ext cx="1473200"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id="{C6DF106B-12CE-0C45-884E-A161B018E6F4}"/>
              </a:ext>
            </a:extLst>
          </p:cNvPr>
          <p:cNvSpPr/>
          <p:nvPr/>
        </p:nvSpPr>
        <p:spPr>
          <a:xfrm>
            <a:off x="5149849" y="3890382"/>
            <a:ext cx="1501775" cy="1059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Freeform 53">
            <a:extLst>
              <a:ext uri="{FF2B5EF4-FFF2-40B4-BE49-F238E27FC236}">
                <a16:creationId xmlns:a16="http://schemas.microsoft.com/office/drawing/2014/main" id="{50397F3C-6DF9-D24B-B71C-9BFEEE0FFF39}"/>
              </a:ext>
            </a:extLst>
          </p:cNvPr>
          <p:cNvSpPr/>
          <p:nvPr/>
        </p:nvSpPr>
        <p:spPr>
          <a:xfrm flipH="1">
            <a:off x="6637380" y="3217837"/>
            <a:ext cx="369715" cy="828053"/>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4102"/>
              <a:gd name="connsiteX1" fmla="*/ 339976 w 366191"/>
              <a:gd name="connsiteY1" fmla="*/ 136770 h 794102"/>
              <a:gd name="connsiteX2" fmla="*/ 5 w 366191"/>
              <a:gd name="connsiteY2" fmla="*/ 402492 h 794102"/>
              <a:gd name="connsiteX3" fmla="*/ 324346 w 366191"/>
              <a:gd name="connsiteY3" fmla="*/ 668217 h 794102"/>
              <a:gd name="connsiteX4" fmla="*/ 314575 w 366191"/>
              <a:gd name="connsiteY4" fmla="*/ 794102 h 794102"/>
              <a:gd name="connsiteX0" fmla="*/ 344127 w 369715"/>
              <a:gd name="connsiteY0" fmla="*/ 0 h 800239"/>
              <a:gd name="connsiteX1" fmla="*/ 339976 w 369715"/>
              <a:gd name="connsiteY1" fmla="*/ 142907 h 800239"/>
              <a:gd name="connsiteX2" fmla="*/ 5 w 369715"/>
              <a:gd name="connsiteY2" fmla="*/ 408629 h 800239"/>
              <a:gd name="connsiteX3" fmla="*/ 324346 w 369715"/>
              <a:gd name="connsiteY3" fmla="*/ 674354 h 800239"/>
              <a:gd name="connsiteX4" fmla="*/ 314575 w 369715"/>
              <a:gd name="connsiteY4" fmla="*/ 800239 h 800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715" h="800239">
                <a:moveTo>
                  <a:pt x="344127" y="0"/>
                </a:moveTo>
                <a:cubicBezTo>
                  <a:pt x="336312" y="14328"/>
                  <a:pt x="408361" y="83641"/>
                  <a:pt x="339976" y="142907"/>
                </a:cubicBezTo>
                <a:cubicBezTo>
                  <a:pt x="271591" y="202174"/>
                  <a:pt x="-1297" y="210639"/>
                  <a:pt x="5" y="408629"/>
                </a:cubicBezTo>
                <a:cubicBezTo>
                  <a:pt x="1307" y="606619"/>
                  <a:pt x="257915" y="604667"/>
                  <a:pt x="324346" y="674354"/>
                </a:cubicBezTo>
                <a:cubicBezTo>
                  <a:pt x="390777" y="744041"/>
                  <a:pt x="308714" y="782003"/>
                  <a:pt x="314575" y="800239"/>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Freeform 2">
            <a:extLst>
              <a:ext uri="{FF2B5EF4-FFF2-40B4-BE49-F238E27FC236}">
                <a16:creationId xmlns:a16="http://schemas.microsoft.com/office/drawing/2014/main" id="{E438027A-AA45-614F-A5B1-3E85160CAF01}"/>
              </a:ext>
            </a:extLst>
          </p:cNvPr>
          <p:cNvSpPr/>
          <p:nvPr/>
        </p:nvSpPr>
        <p:spPr>
          <a:xfrm>
            <a:off x="4783916" y="3219154"/>
            <a:ext cx="366191" cy="818528"/>
          </a:xfrm>
          <a:custGeom>
            <a:avLst/>
            <a:gdLst>
              <a:gd name="connsiteX0" fmla="*/ 11723 w 11723"/>
              <a:gd name="connsiteY0" fmla="*/ 0 h 773723"/>
              <a:gd name="connsiteX1" fmla="*/ 0 w 11723"/>
              <a:gd name="connsiteY1" fmla="*/ 773723 h 773723"/>
              <a:gd name="connsiteX0" fmla="*/ 11723 w 11723"/>
              <a:gd name="connsiteY0" fmla="*/ 0 h 773723"/>
              <a:gd name="connsiteX1" fmla="*/ 0 w 11723"/>
              <a:gd name="connsiteY1" fmla="*/ 390769 h 773723"/>
              <a:gd name="connsiteX2" fmla="*/ 0 w 11723"/>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511908 w 511908"/>
              <a:gd name="connsiteY0" fmla="*/ 0 h 773723"/>
              <a:gd name="connsiteX1" fmla="*/ 0 w 511908"/>
              <a:gd name="connsiteY1" fmla="*/ 398584 h 773723"/>
              <a:gd name="connsiteX2" fmla="*/ 500185 w 511908"/>
              <a:gd name="connsiteY2" fmla="*/ 773723 h 773723"/>
              <a:gd name="connsiteX0" fmla="*/ 410308 w 410308"/>
              <a:gd name="connsiteY0" fmla="*/ 0 h 773723"/>
              <a:gd name="connsiteX1" fmla="*/ 0 w 410308"/>
              <a:gd name="connsiteY1" fmla="*/ 355599 h 773723"/>
              <a:gd name="connsiteX2" fmla="*/ 398585 w 410308"/>
              <a:gd name="connsiteY2" fmla="*/ 773723 h 773723"/>
              <a:gd name="connsiteX0" fmla="*/ 411351 w 411351"/>
              <a:gd name="connsiteY0" fmla="*/ 0 h 773723"/>
              <a:gd name="connsiteX1" fmla="*/ 1043 w 411351"/>
              <a:gd name="connsiteY1" fmla="*/ 355599 h 773723"/>
              <a:gd name="connsiteX2" fmla="*/ 399628 w 411351"/>
              <a:gd name="connsiteY2" fmla="*/ 773723 h 773723"/>
              <a:gd name="connsiteX0" fmla="*/ 410419 w 410419"/>
              <a:gd name="connsiteY0" fmla="*/ 0 h 773723"/>
              <a:gd name="connsiteX1" fmla="*/ 111 w 410419"/>
              <a:gd name="connsiteY1" fmla="*/ 355599 h 773723"/>
              <a:gd name="connsiteX2" fmla="*/ 398696 w 41041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121 w 410429"/>
              <a:gd name="connsiteY1" fmla="*/ 355599 h 773723"/>
              <a:gd name="connsiteX2" fmla="*/ 398706 w 410429"/>
              <a:gd name="connsiteY2" fmla="*/ 773723 h 773723"/>
              <a:gd name="connsiteX0" fmla="*/ 410429 w 410429"/>
              <a:gd name="connsiteY0" fmla="*/ 0 h 773723"/>
              <a:gd name="connsiteX1" fmla="*/ 363538 w 410429"/>
              <a:gd name="connsiteY1" fmla="*/ 85969 h 773723"/>
              <a:gd name="connsiteX2" fmla="*/ 121 w 410429"/>
              <a:gd name="connsiteY2" fmla="*/ 355599 h 773723"/>
              <a:gd name="connsiteX3" fmla="*/ 398706 w 410429"/>
              <a:gd name="connsiteY3" fmla="*/ 773723 h 773723"/>
              <a:gd name="connsiteX0" fmla="*/ 410308 w 430362"/>
              <a:gd name="connsiteY0" fmla="*/ 0 h 773723"/>
              <a:gd name="connsiteX1" fmla="*/ 398586 w 430362"/>
              <a:gd name="connsiteY1" fmla="*/ 113323 h 773723"/>
              <a:gd name="connsiteX2" fmla="*/ 0 w 430362"/>
              <a:gd name="connsiteY2" fmla="*/ 355599 h 773723"/>
              <a:gd name="connsiteX3" fmla="*/ 398585 w 430362"/>
              <a:gd name="connsiteY3" fmla="*/ 773723 h 773723"/>
              <a:gd name="connsiteX0" fmla="*/ 386862 w 424801"/>
              <a:gd name="connsiteY0" fmla="*/ 0 h 797170"/>
              <a:gd name="connsiteX1" fmla="*/ 398586 w 424801"/>
              <a:gd name="connsiteY1" fmla="*/ 136770 h 797170"/>
              <a:gd name="connsiteX2" fmla="*/ 0 w 424801"/>
              <a:gd name="connsiteY2" fmla="*/ 379046 h 797170"/>
              <a:gd name="connsiteX3" fmla="*/ 398585 w 424801"/>
              <a:gd name="connsiteY3" fmla="*/ 797170 h 797170"/>
              <a:gd name="connsiteX0" fmla="*/ 386945 w 424884"/>
              <a:gd name="connsiteY0" fmla="*/ 0 h 797170"/>
              <a:gd name="connsiteX1" fmla="*/ 398669 w 424884"/>
              <a:gd name="connsiteY1" fmla="*/ 136770 h 797170"/>
              <a:gd name="connsiteX2" fmla="*/ 83 w 424884"/>
              <a:gd name="connsiteY2" fmla="*/ 379046 h 797170"/>
              <a:gd name="connsiteX3" fmla="*/ 363500 w 424884"/>
              <a:gd name="connsiteY3" fmla="*/ 687755 h 797170"/>
              <a:gd name="connsiteX4" fmla="*/ 398668 w 424884"/>
              <a:gd name="connsiteY4" fmla="*/ 797170 h 797170"/>
              <a:gd name="connsiteX0" fmla="*/ 386878 w 424817"/>
              <a:gd name="connsiteY0" fmla="*/ 0 h 797170"/>
              <a:gd name="connsiteX1" fmla="*/ 398602 w 424817"/>
              <a:gd name="connsiteY1" fmla="*/ 136770 h 797170"/>
              <a:gd name="connsiteX2" fmla="*/ 16 w 424817"/>
              <a:gd name="connsiteY2" fmla="*/ 379046 h 797170"/>
              <a:gd name="connsiteX3" fmla="*/ 382972 w 424817"/>
              <a:gd name="connsiteY3" fmla="*/ 668217 h 797170"/>
              <a:gd name="connsiteX4" fmla="*/ 398601 w 424817"/>
              <a:gd name="connsiteY4" fmla="*/ 797170 h 797170"/>
              <a:gd name="connsiteX0" fmla="*/ 328267 w 366206"/>
              <a:gd name="connsiteY0" fmla="*/ 0 h 797170"/>
              <a:gd name="connsiteX1" fmla="*/ 339991 w 366206"/>
              <a:gd name="connsiteY1" fmla="*/ 136770 h 797170"/>
              <a:gd name="connsiteX2" fmla="*/ 20 w 366206"/>
              <a:gd name="connsiteY2" fmla="*/ 402492 h 797170"/>
              <a:gd name="connsiteX3" fmla="*/ 324361 w 366206"/>
              <a:gd name="connsiteY3" fmla="*/ 668217 h 797170"/>
              <a:gd name="connsiteX4" fmla="*/ 339990 w 366206"/>
              <a:gd name="connsiteY4" fmla="*/ 797170 h 797170"/>
              <a:gd name="connsiteX0" fmla="*/ 328252 w 366191"/>
              <a:gd name="connsiteY0" fmla="*/ 0 h 797170"/>
              <a:gd name="connsiteX1" fmla="*/ 339976 w 366191"/>
              <a:gd name="connsiteY1" fmla="*/ 136770 h 797170"/>
              <a:gd name="connsiteX2" fmla="*/ 5 w 366191"/>
              <a:gd name="connsiteY2" fmla="*/ 402492 h 797170"/>
              <a:gd name="connsiteX3" fmla="*/ 324346 w 366191"/>
              <a:gd name="connsiteY3" fmla="*/ 668217 h 797170"/>
              <a:gd name="connsiteX4" fmla="*/ 339975 w 366191"/>
              <a:gd name="connsiteY4" fmla="*/ 797170 h 797170"/>
              <a:gd name="connsiteX0" fmla="*/ 328252 w 366191"/>
              <a:gd name="connsiteY0" fmla="*/ 0 h 791033"/>
              <a:gd name="connsiteX1" fmla="*/ 339976 w 366191"/>
              <a:gd name="connsiteY1" fmla="*/ 136770 h 791033"/>
              <a:gd name="connsiteX2" fmla="*/ 5 w 366191"/>
              <a:gd name="connsiteY2" fmla="*/ 402492 h 791033"/>
              <a:gd name="connsiteX3" fmla="*/ 324346 w 366191"/>
              <a:gd name="connsiteY3" fmla="*/ 668217 h 791033"/>
              <a:gd name="connsiteX4" fmla="*/ 317750 w 366191"/>
              <a:gd name="connsiteY4" fmla="*/ 791033 h 791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191" h="791033">
                <a:moveTo>
                  <a:pt x="328252" y="0"/>
                </a:moveTo>
                <a:cubicBezTo>
                  <a:pt x="320437" y="14328"/>
                  <a:pt x="408361" y="77504"/>
                  <a:pt x="339976" y="136770"/>
                </a:cubicBezTo>
                <a:cubicBezTo>
                  <a:pt x="271591" y="196037"/>
                  <a:pt x="-1297" y="204502"/>
                  <a:pt x="5" y="402492"/>
                </a:cubicBezTo>
                <a:cubicBezTo>
                  <a:pt x="1307" y="600482"/>
                  <a:pt x="257915" y="598530"/>
                  <a:pt x="324346" y="668217"/>
                </a:cubicBezTo>
                <a:cubicBezTo>
                  <a:pt x="390777" y="737904"/>
                  <a:pt x="311889" y="772797"/>
                  <a:pt x="317750" y="791033"/>
                </a:cubicBezTo>
              </a:path>
            </a:pathLst>
          </a:custGeom>
          <a:noFill/>
          <a:ln w="34925">
            <a:solidFill>
              <a:srgbClr val="010F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7" name="Rectangle 56">
            <a:extLst>
              <a:ext uri="{FF2B5EF4-FFF2-40B4-BE49-F238E27FC236}">
                <a16:creationId xmlns:a16="http://schemas.microsoft.com/office/drawing/2014/main" id="{80C0A084-13AC-2A46-A0B6-01022C6CA53E}"/>
              </a:ext>
            </a:extLst>
          </p:cNvPr>
          <p:cNvSpPr/>
          <p:nvPr/>
        </p:nvSpPr>
        <p:spPr>
          <a:xfrm>
            <a:off x="6229349" y="3311525"/>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8" name="Rectangle 57">
            <a:extLst>
              <a:ext uri="{FF2B5EF4-FFF2-40B4-BE49-F238E27FC236}">
                <a16:creationId xmlns:a16="http://schemas.microsoft.com/office/drawing/2014/main" id="{E8931938-0846-1040-A356-FF6D9A0F0FCA}"/>
              </a:ext>
            </a:extLst>
          </p:cNvPr>
          <p:cNvSpPr/>
          <p:nvPr/>
        </p:nvSpPr>
        <p:spPr>
          <a:xfrm>
            <a:off x="5191123" y="3310518"/>
            <a:ext cx="371475" cy="634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893A1113-0724-F941-88A0-46691E1907F6}"/>
              </a:ext>
            </a:extLst>
          </p:cNvPr>
          <p:cNvGrpSpPr/>
          <p:nvPr/>
        </p:nvGrpSpPr>
        <p:grpSpPr>
          <a:xfrm>
            <a:off x="4849091" y="3158838"/>
            <a:ext cx="2120638" cy="926583"/>
            <a:chOff x="4849091" y="3158838"/>
            <a:chExt cx="2120638" cy="926583"/>
          </a:xfrm>
        </p:grpSpPr>
        <p:sp>
          <p:nvSpPr>
            <p:cNvPr id="7" name="TextBox 6">
              <a:extLst>
                <a:ext uri="{FF2B5EF4-FFF2-40B4-BE49-F238E27FC236}">
                  <a16:creationId xmlns:a16="http://schemas.microsoft.com/office/drawing/2014/main" id="{B06F7433-1CA5-0043-8769-8EC5DD1640BC}"/>
                </a:ext>
              </a:extLst>
            </p:cNvPr>
            <p:cNvSpPr txBox="1"/>
            <p:nvPr/>
          </p:nvSpPr>
          <p:spPr>
            <a:xfrm rot="20360941">
              <a:off x="4849091" y="3366655"/>
              <a:ext cx="68800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TextBox 59">
              <a:extLst>
                <a:ext uri="{FF2B5EF4-FFF2-40B4-BE49-F238E27FC236}">
                  <a16:creationId xmlns:a16="http://schemas.microsoft.com/office/drawing/2014/main" id="{43E69EF4-A612-6246-A5CD-E7D69FA9004A}"/>
                </a:ext>
              </a:extLst>
            </p:cNvPr>
            <p:cNvSpPr txBox="1"/>
            <p:nvPr/>
          </p:nvSpPr>
          <p:spPr>
            <a:xfrm rot="2147458">
              <a:off x="6270499" y="3366656"/>
              <a:ext cx="6992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NFV</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E1DEAF41-F52D-3C48-863F-69E493CC4B95}"/>
                </a:ext>
              </a:extLst>
            </p:cNvPr>
            <p:cNvSpPr txBox="1"/>
            <p:nvPr/>
          </p:nvSpPr>
          <p:spPr>
            <a:xfrm>
              <a:off x="5369952" y="3685311"/>
              <a:ext cx="10988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Firewalls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 name="TextBox 61">
              <a:extLst>
                <a:ext uri="{FF2B5EF4-FFF2-40B4-BE49-F238E27FC236}">
                  <a16:creationId xmlns:a16="http://schemas.microsoft.com/office/drawing/2014/main" id="{8B68C2C0-31FD-8146-A03C-C3F53431D4EB}"/>
                </a:ext>
              </a:extLst>
            </p:cNvPr>
            <p:cNvSpPr txBox="1"/>
            <p:nvPr/>
          </p:nvSpPr>
          <p:spPr>
            <a:xfrm>
              <a:off x="5453078" y="3158838"/>
              <a:ext cx="97283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caching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 name="TextBox 1">
            <a:extLst>
              <a:ext uri="{FF2B5EF4-FFF2-40B4-BE49-F238E27FC236}">
                <a16:creationId xmlns:a16="http://schemas.microsoft.com/office/drawing/2014/main" id="{4D0343F9-C504-AC59-6019-F88C783AB059}"/>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15370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6924AC-B2A8-0C99-9DA3-3E569F405D67}"/>
              </a:ext>
            </a:extLst>
          </p:cNvPr>
          <p:cNvSpPr>
            <a:spLocks noGrp="1"/>
          </p:cNvSpPr>
          <p:nvPr>
            <p:ph idx="1"/>
          </p:nvPr>
        </p:nvSpPr>
        <p:spPr/>
        <p:txBody>
          <a:bodyPr/>
          <a:lstStyle/>
          <a:p>
            <a:r>
              <a:rPr lang="en-GB" b="1" i="0" dirty="0">
                <a:solidFill>
                  <a:srgbClr val="2D3B45"/>
                </a:solidFill>
                <a:effectLst/>
                <a:latin typeface="Lato Extended"/>
              </a:rPr>
              <a:t>4.5-2. The "thin waist" of the Internet.</a:t>
            </a:r>
            <a:r>
              <a:rPr lang="en-GB" b="0" i="0" dirty="0">
                <a:solidFill>
                  <a:srgbClr val="2D3B45"/>
                </a:solidFill>
                <a:effectLst/>
                <a:latin typeface="Lato Extended"/>
              </a:rPr>
              <a:t> What protocol (or protocols) constitutes the "thin waist" of the Internet protocol stack?</a:t>
            </a:r>
          </a:p>
          <a:p>
            <a:r>
              <a:rPr lang="en-GB" dirty="0">
                <a:solidFill>
                  <a:srgbClr val="2D3B45"/>
                </a:solidFill>
                <a:latin typeface="Lato Extended"/>
              </a:rPr>
              <a:t>ANS: IP</a:t>
            </a:r>
            <a:endParaRPr lang="en-SE" dirty="0"/>
          </a:p>
        </p:txBody>
      </p:sp>
      <p:sp>
        <p:nvSpPr>
          <p:cNvPr id="3" name="Title 2">
            <a:extLst>
              <a:ext uri="{FF2B5EF4-FFF2-40B4-BE49-F238E27FC236}">
                <a16:creationId xmlns:a16="http://schemas.microsoft.com/office/drawing/2014/main" id="{15E34EF2-0384-9CCB-1AD5-8A7372D73B98}"/>
              </a:ext>
            </a:extLst>
          </p:cNvPr>
          <p:cNvSpPr>
            <a:spLocks noGrp="1"/>
          </p:cNvSpPr>
          <p:nvPr>
            <p:ph type="title"/>
          </p:nvPr>
        </p:nvSpPr>
        <p:spPr/>
        <p:txBody>
          <a:bodyPr/>
          <a:lstStyle/>
          <a:p>
            <a:r>
              <a:rPr lang="en-GB" dirty="0"/>
              <a:t>Question 4.5-2</a:t>
            </a:r>
            <a:endParaRPr lang="en-SE" dirty="0"/>
          </a:p>
        </p:txBody>
      </p:sp>
      <p:sp>
        <p:nvSpPr>
          <p:cNvPr id="4" name="Slide Number Placeholder 3">
            <a:extLst>
              <a:ext uri="{FF2B5EF4-FFF2-40B4-BE49-F238E27FC236}">
                <a16:creationId xmlns:a16="http://schemas.microsoft.com/office/drawing/2014/main" id="{E4CA038E-7285-93DC-D1A3-B4F0C39DB7D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Introduction: 1-</a:t>
            </a:r>
            <a:fld id="{C4204591-24BD-A542-B9D5-F8D8A88D2FEE}" type="slidenum">
              <a:rPr lang="en-US" smtClean="0"/>
              <a:pPr/>
              <a:t>74</a:t>
            </a:fld>
            <a:endParaRPr lang="en-US" dirty="0"/>
          </a:p>
        </p:txBody>
      </p:sp>
    </p:spTree>
    <p:extLst>
      <p:ext uri="{BB962C8B-B14F-4D97-AF65-F5344CB8AC3E}">
        <p14:creationId xmlns:p14="http://schemas.microsoft.com/office/powerpoint/2010/main" val="207270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Line 321">
            <a:extLst>
              <a:ext uri="{FF2B5EF4-FFF2-40B4-BE49-F238E27FC236}">
                <a16:creationId xmlns:a16="http://schemas.microsoft.com/office/drawing/2014/main" id="{3126CBA0-B637-EA43-AF7F-E011318DF501}"/>
              </a:ext>
            </a:extLst>
          </p:cNvPr>
          <p:cNvSpPr>
            <a:spLocks noChangeShapeType="1"/>
          </p:cNvSpPr>
          <p:nvPr/>
        </p:nvSpPr>
        <p:spPr bwMode="auto">
          <a:xfrm>
            <a:off x="3004779" y="4480629"/>
            <a:ext cx="631666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307" name="Group 306">
            <a:extLst>
              <a:ext uri="{FF2B5EF4-FFF2-40B4-BE49-F238E27FC236}">
                <a16:creationId xmlns:a16="http://schemas.microsoft.com/office/drawing/2014/main" id="{9E117FAC-DD71-2841-B7A4-CC7377DD9672}"/>
              </a:ext>
            </a:extLst>
          </p:cNvPr>
          <p:cNvGrpSpPr/>
          <p:nvPr/>
        </p:nvGrpSpPr>
        <p:grpSpPr>
          <a:xfrm>
            <a:off x="4551470" y="4103771"/>
            <a:ext cx="1463604" cy="737240"/>
            <a:chOff x="7493876" y="2774731"/>
            <a:chExt cx="1481958" cy="894622"/>
          </a:xfrm>
        </p:grpSpPr>
        <p:sp>
          <p:nvSpPr>
            <p:cNvPr id="308" name="Freeform 307">
              <a:extLst>
                <a:ext uri="{FF2B5EF4-FFF2-40B4-BE49-F238E27FC236}">
                  <a16:creationId xmlns:a16="http://schemas.microsoft.com/office/drawing/2014/main" id="{8BB48DB0-8C5D-004F-B9CE-3206F91F8A2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9" name="Oval 308">
              <a:extLst>
                <a:ext uri="{FF2B5EF4-FFF2-40B4-BE49-F238E27FC236}">
                  <a16:creationId xmlns:a16="http://schemas.microsoft.com/office/drawing/2014/main" id="{ED05AE36-8F36-F942-94A6-2BA819CD30A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10" name="Group 309">
              <a:extLst>
                <a:ext uri="{FF2B5EF4-FFF2-40B4-BE49-F238E27FC236}">
                  <a16:creationId xmlns:a16="http://schemas.microsoft.com/office/drawing/2014/main" id="{7A4729A4-A1F6-DF49-A60A-44BF1ECD7351}"/>
                </a:ext>
              </a:extLst>
            </p:cNvPr>
            <p:cNvGrpSpPr/>
            <p:nvPr/>
          </p:nvGrpSpPr>
          <p:grpSpPr>
            <a:xfrm>
              <a:off x="7713663" y="2848339"/>
              <a:ext cx="1042107" cy="425543"/>
              <a:chOff x="7786941" y="2884917"/>
              <a:chExt cx="897649" cy="353919"/>
            </a:xfrm>
          </p:grpSpPr>
          <p:sp>
            <p:nvSpPr>
              <p:cNvPr id="311" name="Freeform 310">
                <a:extLst>
                  <a:ext uri="{FF2B5EF4-FFF2-40B4-BE49-F238E27FC236}">
                    <a16:creationId xmlns:a16="http://schemas.microsoft.com/office/drawing/2014/main" id="{40897A26-02AE-B342-8B9D-CC1606C29E3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5AD51D90-0DBF-5941-A195-23707A53FCED}"/>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3" name="Freeform 312">
                <a:extLst>
                  <a:ext uri="{FF2B5EF4-FFF2-40B4-BE49-F238E27FC236}">
                    <a16:creationId xmlns:a16="http://schemas.microsoft.com/office/drawing/2014/main" id="{C2FFDCAB-1FB6-B14D-887A-093D9A7A5E7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4" name="Freeform 313">
                <a:extLst>
                  <a:ext uri="{FF2B5EF4-FFF2-40B4-BE49-F238E27FC236}">
                    <a16:creationId xmlns:a16="http://schemas.microsoft.com/office/drawing/2014/main" id="{7D1F7198-65E3-1B44-8C17-E6AF9ECF42A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sp>
        <p:nvSpPr>
          <p:cNvPr id="43" name="Rectangle 3">
            <a:extLst>
              <a:ext uri="{FF2B5EF4-FFF2-40B4-BE49-F238E27FC236}">
                <a16:creationId xmlns:a16="http://schemas.microsoft.com/office/drawing/2014/main" id="{494751C5-3228-E445-BD01-72428A7EAB59}"/>
              </a:ext>
            </a:extLst>
          </p:cNvPr>
          <p:cNvSpPr txBox="1">
            <a:spLocks noChangeArrowheads="1"/>
          </p:cNvSpPr>
          <p:nvPr/>
        </p:nvSpPr>
        <p:spPr>
          <a:xfrm>
            <a:off x="989013" y="1359295"/>
            <a:ext cx="10973804" cy="177958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7338" marR="0" lvl="0" indent="-2873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throughput: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rate (bits/time unit) at which bits are being sent from sender to receiver</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instantaneous:</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at given point in time</a:t>
            </a:r>
          </a:p>
          <a:p>
            <a:pPr marL="682625" marR="0" lvl="1" indent="-22542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Arial" panose="020B0604020202020204" pitchFamily="34" charset="0"/>
                <a:cs typeface="+mn-cs"/>
              </a:rPr>
              <a:t>average: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Arial" panose="020B0604020202020204" pitchFamily="34" charset="0"/>
                <a:cs typeface="+mn-cs"/>
              </a:rPr>
              <a:t> rate over longer period of time</a:t>
            </a:r>
          </a:p>
        </p:txBody>
      </p:sp>
      <p:sp>
        <p:nvSpPr>
          <p:cNvPr id="232" name="AutoShape 327">
            <a:extLst>
              <a:ext uri="{FF2B5EF4-FFF2-40B4-BE49-F238E27FC236}">
                <a16:creationId xmlns:a16="http://schemas.microsoft.com/office/drawing/2014/main" id="{5F173245-5658-9842-84FB-CB60E39B479B}"/>
              </a:ext>
            </a:extLst>
          </p:cNvPr>
          <p:cNvSpPr>
            <a:spLocks noChangeArrowheads="1"/>
          </p:cNvSpPr>
          <p:nvPr/>
        </p:nvSpPr>
        <p:spPr bwMode="auto">
          <a:xfrm>
            <a:off x="1980004" y="3615115"/>
            <a:ext cx="500062" cy="581025"/>
          </a:xfrm>
          <a:prstGeom prst="can">
            <a:avLst>
              <a:gd name="adj" fmla="val 23491"/>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33" name="Group 64">
            <a:extLst>
              <a:ext uri="{FF2B5EF4-FFF2-40B4-BE49-F238E27FC236}">
                <a16:creationId xmlns:a16="http://schemas.microsoft.com/office/drawing/2014/main" id="{67159F46-3967-E744-8DC9-4BF77234442F}"/>
              </a:ext>
            </a:extLst>
          </p:cNvPr>
          <p:cNvGrpSpPr>
            <a:grpSpLocks/>
          </p:cNvGrpSpPr>
          <p:nvPr/>
        </p:nvGrpSpPr>
        <p:grpSpPr bwMode="auto">
          <a:xfrm>
            <a:off x="2538054" y="4021842"/>
            <a:ext cx="352425" cy="876300"/>
            <a:chOff x="4140" y="429"/>
            <a:chExt cx="1425" cy="2396"/>
          </a:xfrm>
        </p:grpSpPr>
        <p:sp>
          <p:nvSpPr>
            <p:cNvPr id="234" name="Freeform 65">
              <a:extLst>
                <a:ext uri="{FF2B5EF4-FFF2-40B4-BE49-F238E27FC236}">
                  <a16:creationId xmlns:a16="http://schemas.microsoft.com/office/drawing/2014/main" id="{18E23374-8E41-5441-B267-3B9BBC53C6B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5" name="Rectangle 66">
              <a:extLst>
                <a:ext uri="{FF2B5EF4-FFF2-40B4-BE49-F238E27FC236}">
                  <a16:creationId xmlns:a16="http://schemas.microsoft.com/office/drawing/2014/main" id="{27E4969F-608F-ED4F-8638-18FB214A40AD}"/>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6" name="Freeform 67">
              <a:extLst>
                <a:ext uri="{FF2B5EF4-FFF2-40B4-BE49-F238E27FC236}">
                  <a16:creationId xmlns:a16="http://schemas.microsoft.com/office/drawing/2014/main" id="{846F4A49-2AF9-7341-80F3-DC7E3F14171A}"/>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7" name="Freeform 68">
              <a:extLst>
                <a:ext uri="{FF2B5EF4-FFF2-40B4-BE49-F238E27FC236}">
                  <a16:creationId xmlns:a16="http://schemas.microsoft.com/office/drawing/2014/main" id="{EC71E4BE-7627-F340-B915-B4971024560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38" name="Rectangle 69">
              <a:extLst>
                <a:ext uri="{FF2B5EF4-FFF2-40B4-BE49-F238E27FC236}">
                  <a16:creationId xmlns:a16="http://schemas.microsoft.com/office/drawing/2014/main" id="{39BFB098-B374-994B-AE99-4F9D17A4D828}"/>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39" name="Group 70">
              <a:extLst>
                <a:ext uri="{FF2B5EF4-FFF2-40B4-BE49-F238E27FC236}">
                  <a16:creationId xmlns:a16="http://schemas.microsoft.com/office/drawing/2014/main" id="{71537DBF-21A3-7C4A-9E72-AADF2D0ED1A6}"/>
                </a:ext>
              </a:extLst>
            </p:cNvPr>
            <p:cNvGrpSpPr>
              <a:grpSpLocks/>
            </p:cNvGrpSpPr>
            <p:nvPr/>
          </p:nvGrpSpPr>
          <p:grpSpPr bwMode="auto">
            <a:xfrm>
              <a:off x="4749" y="668"/>
              <a:ext cx="581" cy="145"/>
              <a:chOff x="614" y="2568"/>
              <a:chExt cx="725" cy="139"/>
            </a:xfrm>
          </p:grpSpPr>
          <p:sp>
            <p:nvSpPr>
              <p:cNvPr id="264" name="AutoShape 71">
                <a:extLst>
                  <a:ext uri="{FF2B5EF4-FFF2-40B4-BE49-F238E27FC236}">
                    <a16:creationId xmlns:a16="http://schemas.microsoft.com/office/drawing/2014/main" id="{66BF3AD7-2A1F-894F-AB3E-2B0CE27C8AD7}"/>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5" name="AutoShape 72">
                <a:extLst>
                  <a:ext uri="{FF2B5EF4-FFF2-40B4-BE49-F238E27FC236}">
                    <a16:creationId xmlns:a16="http://schemas.microsoft.com/office/drawing/2014/main" id="{B978B677-CCD4-A441-ACE5-4B37776C7AB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0" name="Rectangle 73">
              <a:extLst>
                <a:ext uri="{FF2B5EF4-FFF2-40B4-BE49-F238E27FC236}">
                  <a16:creationId xmlns:a16="http://schemas.microsoft.com/office/drawing/2014/main" id="{87FAAAA1-868A-A144-AF79-9ADFFCEF3D67}"/>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1" name="Group 74">
              <a:extLst>
                <a:ext uri="{FF2B5EF4-FFF2-40B4-BE49-F238E27FC236}">
                  <a16:creationId xmlns:a16="http://schemas.microsoft.com/office/drawing/2014/main" id="{CDE6DCC7-0A8B-2541-8C76-B2190F25D240}"/>
                </a:ext>
              </a:extLst>
            </p:cNvPr>
            <p:cNvGrpSpPr>
              <a:grpSpLocks/>
            </p:cNvGrpSpPr>
            <p:nvPr/>
          </p:nvGrpSpPr>
          <p:grpSpPr bwMode="auto">
            <a:xfrm>
              <a:off x="4747" y="994"/>
              <a:ext cx="581" cy="134"/>
              <a:chOff x="614" y="2568"/>
              <a:chExt cx="725" cy="139"/>
            </a:xfrm>
          </p:grpSpPr>
          <p:sp>
            <p:nvSpPr>
              <p:cNvPr id="262" name="AutoShape 75">
                <a:extLst>
                  <a:ext uri="{FF2B5EF4-FFF2-40B4-BE49-F238E27FC236}">
                    <a16:creationId xmlns:a16="http://schemas.microsoft.com/office/drawing/2014/main" id="{6D9E7A58-B5A8-C440-B788-66B9572452B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3" name="AutoShape 76">
                <a:extLst>
                  <a:ext uri="{FF2B5EF4-FFF2-40B4-BE49-F238E27FC236}">
                    <a16:creationId xmlns:a16="http://schemas.microsoft.com/office/drawing/2014/main" id="{81AE3D1A-686F-644D-9B4E-3E1E85407298}"/>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2" name="Rectangle 77">
              <a:extLst>
                <a:ext uri="{FF2B5EF4-FFF2-40B4-BE49-F238E27FC236}">
                  <a16:creationId xmlns:a16="http://schemas.microsoft.com/office/drawing/2014/main" id="{C9C2D902-8035-BE42-B27B-AB7485B0C4E0}"/>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3" name="Rectangle 78">
              <a:extLst>
                <a:ext uri="{FF2B5EF4-FFF2-40B4-BE49-F238E27FC236}">
                  <a16:creationId xmlns:a16="http://schemas.microsoft.com/office/drawing/2014/main" id="{5A1C3FEB-4927-F742-8C1F-5CF5556DE78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4" name="Group 79">
              <a:extLst>
                <a:ext uri="{FF2B5EF4-FFF2-40B4-BE49-F238E27FC236}">
                  <a16:creationId xmlns:a16="http://schemas.microsoft.com/office/drawing/2014/main" id="{D2A72B02-ADAB-FE44-9468-3B43E6DB3E47}"/>
                </a:ext>
              </a:extLst>
            </p:cNvPr>
            <p:cNvGrpSpPr>
              <a:grpSpLocks/>
            </p:cNvGrpSpPr>
            <p:nvPr/>
          </p:nvGrpSpPr>
          <p:grpSpPr bwMode="auto">
            <a:xfrm>
              <a:off x="4735" y="1627"/>
              <a:ext cx="582" cy="151"/>
              <a:chOff x="614" y="2568"/>
              <a:chExt cx="725" cy="139"/>
            </a:xfrm>
          </p:grpSpPr>
          <p:sp>
            <p:nvSpPr>
              <p:cNvPr id="260" name="AutoShape 80">
                <a:extLst>
                  <a:ext uri="{FF2B5EF4-FFF2-40B4-BE49-F238E27FC236}">
                    <a16:creationId xmlns:a16="http://schemas.microsoft.com/office/drawing/2014/main" id="{A1A29232-9E86-634B-8831-8B3719318AEE}"/>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61" name="AutoShape 81">
                <a:extLst>
                  <a:ext uri="{FF2B5EF4-FFF2-40B4-BE49-F238E27FC236}">
                    <a16:creationId xmlns:a16="http://schemas.microsoft.com/office/drawing/2014/main" id="{138F9F1B-5A09-C54A-8F38-4FBA6FFE45E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5" name="Freeform 82">
              <a:extLst>
                <a:ext uri="{FF2B5EF4-FFF2-40B4-BE49-F238E27FC236}">
                  <a16:creationId xmlns:a16="http://schemas.microsoft.com/office/drawing/2014/main" id="{EDD21BCA-4123-324D-B71B-475B7D03C58F}"/>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nvGrpSpPr>
            <p:cNvPr id="246" name="Group 83">
              <a:extLst>
                <a:ext uri="{FF2B5EF4-FFF2-40B4-BE49-F238E27FC236}">
                  <a16:creationId xmlns:a16="http://schemas.microsoft.com/office/drawing/2014/main" id="{791D1F13-E15D-3C4F-AB67-56D2965D4138}"/>
                </a:ext>
              </a:extLst>
            </p:cNvPr>
            <p:cNvGrpSpPr>
              <a:grpSpLocks/>
            </p:cNvGrpSpPr>
            <p:nvPr/>
          </p:nvGrpSpPr>
          <p:grpSpPr bwMode="auto">
            <a:xfrm>
              <a:off x="4739" y="1327"/>
              <a:ext cx="582" cy="139"/>
              <a:chOff x="614" y="2568"/>
              <a:chExt cx="725" cy="139"/>
            </a:xfrm>
          </p:grpSpPr>
          <p:sp>
            <p:nvSpPr>
              <p:cNvPr id="258" name="AutoShape 84">
                <a:extLst>
                  <a:ext uri="{FF2B5EF4-FFF2-40B4-BE49-F238E27FC236}">
                    <a16:creationId xmlns:a16="http://schemas.microsoft.com/office/drawing/2014/main" id="{13423582-B530-6D49-927C-1307226E75F4}"/>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9" name="AutoShape 85">
                <a:extLst>
                  <a:ext uri="{FF2B5EF4-FFF2-40B4-BE49-F238E27FC236}">
                    <a16:creationId xmlns:a16="http://schemas.microsoft.com/office/drawing/2014/main" id="{CC15074F-1F06-4B4F-9C77-C1CA17ACAA0E}"/>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47" name="Rectangle 86">
              <a:extLst>
                <a:ext uri="{FF2B5EF4-FFF2-40B4-BE49-F238E27FC236}">
                  <a16:creationId xmlns:a16="http://schemas.microsoft.com/office/drawing/2014/main" id="{81BB7800-4ED5-D84D-B257-C94B51DF5A14}"/>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8" name="Freeform 87">
              <a:extLst>
                <a:ext uri="{FF2B5EF4-FFF2-40B4-BE49-F238E27FC236}">
                  <a16:creationId xmlns:a16="http://schemas.microsoft.com/office/drawing/2014/main" id="{AF9C8EDC-F5CE-1A46-A494-23925A5A7301}"/>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49" name="Freeform 88">
              <a:extLst>
                <a:ext uri="{FF2B5EF4-FFF2-40B4-BE49-F238E27FC236}">
                  <a16:creationId xmlns:a16="http://schemas.microsoft.com/office/drawing/2014/main" id="{0663E233-F771-A246-84D6-36A0AA5C75DD}"/>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0" name="Oval 89">
              <a:extLst>
                <a:ext uri="{FF2B5EF4-FFF2-40B4-BE49-F238E27FC236}">
                  <a16:creationId xmlns:a16="http://schemas.microsoft.com/office/drawing/2014/main" id="{3F5ABDC5-D954-4D4D-A3B4-7A133CD7155B}"/>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1" name="Freeform 90">
              <a:extLst>
                <a:ext uri="{FF2B5EF4-FFF2-40B4-BE49-F238E27FC236}">
                  <a16:creationId xmlns:a16="http://schemas.microsoft.com/office/drawing/2014/main" id="{B976B037-AAAD-864E-94BA-6AFFD4E96488}"/>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2" name="AutoShape 91">
              <a:extLst>
                <a:ext uri="{FF2B5EF4-FFF2-40B4-BE49-F238E27FC236}">
                  <a16:creationId xmlns:a16="http://schemas.microsoft.com/office/drawing/2014/main" id="{F4F4A156-282A-314C-8FCF-EB151E922FCC}"/>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3" name="AutoShape 92">
              <a:extLst>
                <a:ext uri="{FF2B5EF4-FFF2-40B4-BE49-F238E27FC236}">
                  <a16:creationId xmlns:a16="http://schemas.microsoft.com/office/drawing/2014/main" id="{80AE788A-CE80-7741-B4E5-F6C880916718}"/>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4" name="Oval 93">
              <a:extLst>
                <a:ext uri="{FF2B5EF4-FFF2-40B4-BE49-F238E27FC236}">
                  <a16:creationId xmlns:a16="http://schemas.microsoft.com/office/drawing/2014/main" id="{BB81643B-3A3A-0C41-86BE-809F30A178CC}"/>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5" name="Oval 94">
              <a:extLst>
                <a:ext uri="{FF2B5EF4-FFF2-40B4-BE49-F238E27FC236}">
                  <a16:creationId xmlns:a16="http://schemas.microsoft.com/office/drawing/2014/main" id="{0A2F6572-0039-324D-A51E-D01D404A5555}"/>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a:endParaRPr>
            </a:p>
          </p:txBody>
        </p:sp>
        <p:sp>
          <p:nvSpPr>
            <p:cNvPr id="256" name="Oval 95">
              <a:extLst>
                <a:ext uri="{FF2B5EF4-FFF2-40B4-BE49-F238E27FC236}">
                  <a16:creationId xmlns:a16="http://schemas.microsoft.com/office/drawing/2014/main" id="{43600795-A6CA-4C4B-9800-07AB28F89B1F}"/>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sp>
          <p:nvSpPr>
            <p:cNvPr id="257" name="Rectangle 96">
              <a:extLst>
                <a:ext uri="{FF2B5EF4-FFF2-40B4-BE49-F238E27FC236}">
                  <a16:creationId xmlns:a16="http://schemas.microsoft.com/office/drawing/2014/main" id="{32CFBA4E-295B-BF40-8717-00CE15115957}"/>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grpSp>
        <p:nvGrpSpPr>
          <p:cNvPr id="266" name="Group 61">
            <a:extLst>
              <a:ext uri="{FF2B5EF4-FFF2-40B4-BE49-F238E27FC236}">
                <a16:creationId xmlns:a16="http://schemas.microsoft.com/office/drawing/2014/main" id="{2E0D8697-E30E-C84C-9F0E-29142F2D4E67}"/>
              </a:ext>
            </a:extLst>
          </p:cNvPr>
          <p:cNvGrpSpPr>
            <a:grpSpLocks/>
          </p:cNvGrpSpPr>
          <p:nvPr/>
        </p:nvGrpSpPr>
        <p:grpSpPr bwMode="auto">
          <a:xfrm flipH="1">
            <a:off x="9843242" y="4083754"/>
            <a:ext cx="1192212" cy="1171575"/>
            <a:chOff x="-44" y="1473"/>
            <a:chExt cx="981" cy="1105"/>
          </a:xfrm>
        </p:grpSpPr>
        <p:pic>
          <p:nvPicPr>
            <p:cNvPr id="267" name="Picture 62" descr="desktop_computer_stylized_medium">
              <a:extLst>
                <a:ext uri="{FF2B5EF4-FFF2-40B4-BE49-F238E27FC236}">
                  <a16:creationId xmlns:a16="http://schemas.microsoft.com/office/drawing/2014/main" id="{85154182-D3D3-494A-8DEB-F001E6EB4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8" name="Freeform 63">
              <a:extLst>
                <a:ext uri="{FF2B5EF4-FFF2-40B4-BE49-F238E27FC236}">
                  <a16:creationId xmlns:a16="http://schemas.microsoft.com/office/drawing/2014/main" id="{E36B34F6-C549-9143-AA71-C07DF7E0B17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sp>
        <p:nvSpPr>
          <p:cNvPr id="269" name="Text Box 325">
            <a:extLst>
              <a:ext uri="{FF2B5EF4-FFF2-40B4-BE49-F238E27FC236}">
                <a16:creationId xmlns:a16="http://schemas.microsoft.com/office/drawing/2014/main" id="{2685AEBC-A012-9B46-B78A-88C2A3D512DD}"/>
              </a:ext>
            </a:extLst>
          </p:cNvPr>
          <p:cNvSpPr txBox="1">
            <a:spLocks noChangeArrowheads="1"/>
          </p:cNvSpPr>
          <p:nvPr/>
        </p:nvSpPr>
        <p:spPr bwMode="auto">
          <a:xfrm>
            <a:off x="792820" y="5516537"/>
            <a:ext cx="2198742"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with</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file of F bits </a:t>
            </a:r>
          </a:p>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to send to client</a:t>
            </a:r>
          </a:p>
        </p:txBody>
      </p:sp>
      <p:sp>
        <p:nvSpPr>
          <p:cNvPr id="270" name="Text Box 328">
            <a:extLst>
              <a:ext uri="{FF2B5EF4-FFF2-40B4-BE49-F238E27FC236}">
                <a16:creationId xmlns:a16="http://schemas.microsoft.com/office/drawing/2014/main" id="{99E6BFD3-F62C-B043-9B11-0DBFC35AC6AD}"/>
              </a:ext>
            </a:extLst>
          </p:cNvPr>
          <p:cNvSpPr txBox="1">
            <a:spLocks noChangeArrowheads="1"/>
          </p:cNvSpPr>
          <p:nvPr/>
        </p:nvSpPr>
        <p:spPr bwMode="auto">
          <a:xfrm>
            <a:off x="3097926" y="4936011"/>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271" name="Text Box 329">
            <a:extLst>
              <a:ext uri="{FF2B5EF4-FFF2-40B4-BE49-F238E27FC236}">
                <a16:creationId xmlns:a16="http://schemas.microsoft.com/office/drawing/2014/main" id="{A5259771-F5CC-2A4E-B736-3B818B7FD93C}"/>
              </a:ext>
            </a:extLst>
          </p:cNvPr>
          <p:cNvSpPr txBox="1">
            <a:spLocks noChangeArrowheads="1"/>
          </p:cNvSpPr>
          <p:nvPr/>
        </p:nvSpPr>
        <p:spPr bwMode="auto">
          <a:xfrm>
            <a:off x="7217773" y="4939162"/>
            <a:ext cx="1722587" cy="7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capacity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301" name="Group 99">
            <a:extLst>
              <a:ext uri="{FF2B5EF4-FFF2-40B4-BE49-F238E27FC236}">
                <a16:creationId xmlns:a16="http://schemas.microsoft.com/office/drawing/2014/main" id="{4B6F3DA1-2A9C-2E4C-B823-1CEA5B30C4A7}"/>
              </a:ext>
            </a:extLst>
          </p:cNvPr>
          <p:cNvGrpSpPr>
            <a:grpSpLocks/>
          </p:cNvGrpSpPr>
          <p:nvPr/>
        </p:nvGrpSpPr>
        <p:grpSpPr bwMode="auto">
          <a:xfrm>
            <a:off x="644751" y="4976621"/>
            <a:ext cx="9050338" cy="1484313"/>
            <a:chOff x="-335" y="3658"/>
            <a:chExt cx="5701" cy="935"/>
          </a:xfrm>
        </p:grpSpPr>
        <p:sp>
          <p:nvSpPr>
            <p:cNvPr id="302" name="Text Box 353">
              <a:extLst>
                <a:ext uri="{FF2B5EF4-FFF2-40B4-BE49-F238E27FC236}">
                  <a16:creationId xmlns:a16="http://schemas.microsoft.com/office/drawing/2014/main" id="{07E7AB23-0BD9-F14F-9990-6EF08491E442}"/>
                </a:ext>
              </a:extLst>
            </p:cNvPr>
            <p:cNvSpPr txBox="1">
              <a:spLocks noChangeArrowheads="1"/>
            </p:cNvSpPr>
            <p:nvPr/>
          </p:nvSpPr>
          <p:spPr bwMode="auto">
            <a:xfrm>
              <a:off x="-335" y="3942"/>
              <a:ext cx="1461"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server sends bits </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into pipe</a:t>
              </a:r>
            </a:p>
            <a:p>
              <a:pPr marL="0" marR="0" lvl="0" indent="0" algn="ctr" defTabSz="914400" rtl="0" eaLnBrk="0" fontAlgn="base" latinLnBrk="0" hangingPunct="0">
                <a:lnSpc>
                  <a:spcPct val="85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endParaRPr>
            </a:p>
          </p:txBody>
        </p:sp>
        <p:sp>
          <p:nvSpPr>
            <p:cNvPr id="303" name="Text Box 336">
              <a:extLst>
                <a:ext uri="{FF2B5EF4-FFF2-40B4-BE49-F238E27FC236}">
                  <a16:creationId xmlns:a16="http://schemas.microsoft.com/office/drawing/2014/main" id="{22B4F102-0AE6-894B-9FDB-169832FE1D37}"/>
                </a:ext>
              </a:extLst>
            </p:cNvPr>
            <p:cNvSpPr txBox="1">
              <a:spLocks noChangeArrowheads="1"/>
            </p:cNvSpPr>
            <p:nvPr/>
          </p:nvSpPr>
          <p:spPr bwMode="auto">
            <a:xfrm>
              <a:off x="1089" y="3661"/>
              <a:ext cx="1769"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Gill Sans MT" panose="020B0502020104020203" pitchFamily="34" charset="77"/>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304" name="Text Box 346">
              <a:extLst>
                <a:ext uri="{FF2B5EF4-FFF2-40B4-BE49-F238E27FC236}">
                  <a16:creationId xmlns:a16="http://schemas.microsoft.com/office/drawing/2014/main" id="{99C94E9C-7B58-B945-A1E2-8510D3FF88DA}"/>
                </a:ext>
              </a:extLst>
            </p:cNvPr>
            <p:cNvSpPr txBox="1">
              <a:spLocks noChangeArrowheads="1"/>
            </p:cNvSpPr>
            <p:nvPr/>
          </p:nvSpPr>
          <p:spPr bwMode="auto">
            <a:xfrm>
              <a:off x="3506" y="3658"/>
              <a:ext cx="1860" cy="65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pipe that can carry</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fluid at rate</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32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400" b="0" i="1"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grpSp>
        <p:nvGrpSpPr>
          <p:cNvPr id="8" name="Group 7">
            <a:extLst>
              <a:ext uri="{FF2B5EF4-FFF2-40B4-BE49-F238E27FC236}">
                <a16:creationId xmlns:a16="http://schemas.microsoft.com/office/drawing/2014/main" id="{2A92D340-73A9-4F49-8534-B5C904B778B4}"/>
              </a:ext>
            </a:extLst>
          </p:cNvPr>
          <p:cNvGrpSpPr/>
          <p:nvPr/>
        </p:nvGrpSpPr>
        <p:grpSpPr>
          <a:xfrm>
            <a:off x="2071329" y="4013904"/>
            <a:ext cx="7826649" cy="763664"/>
            <a:chOff x="2071329" y="4013904"/>
            <a:chExt cx="7826649" cy="763664"/>
          </a:xfrm>
        </p:grpSpPr>
        <p:sp>
          <p:nvSpPr>
            <p:cNvPr id="290" name="AutoShape 350">
              <a:extLst>
                <a:ext uri="{FF2B5EF4-FFF2-40B4-BE49-F238E27FC236}">
                  <a16:creationId xmlns:a16="http://schemas.microsoft.com/office/drawing/2014/main" id="{3D33AE23-1C65-834A-A5D5-8D03E4720BAD}"/>
                </a:ext>
              </a:extLst>
            </p:cNvPr>
            <p:cNvSpPr>
              <a:spLocks noChangeArrowheads="1"/>
            </p:cNvSpPr>
            <p:nvPr/>
          </p:nvSpPr>
          <p:spPr bwMode="auto">
            <a:xfrm>
              <a:off x="9008978" y="4275842"/>
              <a:ext cx="889000" cy="485775"/>
            </a:xfrm>
            <a:prstGeom prst="rightArrow">
              <a:avLst>
                <a:gd name="adj1" fmla="val 50000"/>
                <a:gd name="adj2" fmla="val 45752"/>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grpSp>
          <p:nvGrpSpPr>
            <p:cNvPr id="291" name="Group 335">
              <a:extLst>
                <a:ext uri="{FF2B5EF4-FFF2-40B4-BE49-F238E27FC236}">
                  <a16:creationId xmlns:a16="http://schemas.microsoft.com/office/drawing/2014/main" id="{1AB0D837-8757-A24A-AA3E-5914390BD015}"/>
                </a:ext>
              </a:extLst>
            </p:cNvPr>
            <p:cNvGrpSpPr>
              <a:grpSpLocks/>
            </p:cNvGrpSpPr>
            <p:nvPr/>
          </p:nvGrpSpPr>
          <p:grpSpPr bwMode="auto">
            <a:xfrm>
              <a:off x="3016469" y="4319954"/>
              <a:ext cx="2322512" cy="392112"/>
              <a:chOff x="2249" y="3430"/>
              <a:chExt cx="1389" cy="256"/>
            </a:xfrm>
          </p:grpSpPr>
          <p:sp>
            <p:nvSpPr>
              <p:cNvPr id="292" name="Oval 333">
                <a:extLst>
                  <a:ext uri="{FF2B5EF4-FFF2-40B4-BE49-F238E27FC236}">
                    <a16:creationId xmlns:a16="http://schemas.microsoft.com/office/drawing/2014/main" id="{6E6EF4F3-E324-EE41-857E-2F00CC4C3ACC}"/>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3" name="Rectangle 332">
                <a:extLst>
                  <a:ext uri="{FF2B5EF4-FFF2-40B4-BE49-F238E27FC236}">
                    <a16:creationId xmlns:a16="http://schemas.microsoft.com/office/drawing/2014/main" id="{B2682ADB-A65B-D047-86A5-56687D6DFCC8}"/>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4" name="Oval 331">
                <a:extLst>
                  <a:ext uri="{FF2B5EF4-FFF2-40B4-BE49-F238E27FC236}">
                    <a16:creationId xmlns:a16="http://schemas.microsoft.com/office/drawing/2014/main" id="{C101BC4D-17C9-324C-82E8-C4AAA13D8A1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295" name="Rectangle 334">
                <a:extLst>
                  <a:ext uri="{FF2B5EF4-FFF2-40B4-BE49-F238E27FC236}">
                    <a16:creationId xmlns:a16="http://schemas.microsoft.com/office/drawing/2014/main" id="{4A8174FB-A99D-5C4E-ADC6-1958FC2B1BFF}"/>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grpSp>
          <p:nvGrpSpPr>
            <p:cNvPr id="296" name="Group 341">
              <a:extLst>
                <a:ext uri="{FF2B5EF4-FFF2-40B4-BE49-F238E27FC236}">
                  <a16:creationId xmlns:a16="http://schemas.microsoft.com/office/drawing/2014/main" id="{0EB2E33F-C4E3-1644-9D50-3FCE1862D72B}"/>
                </a:ext>
              </a:extLst>
            </p:cNvPr>
            <p:cNvGrpSpPr>
              <a:grpSpLocks/>
            </p:cNvGrpSpPr>
            <p:nvPr/>
          </p:nvGrpSpPr>
          <p:grpSpPr bwMode="auto">
            <a:xfrm>
              <a:off x="6475852" y="4196543"/>
              <a:ext cx="2801937" cy="581025"/>
              <a:chOff x="2249" y="3430"/>
              <a:chExt cx="1389" cy="256"/>
            </a:xfrm>
          </p:grpSpPr>
          <p:sp>
            <p:nvSpPr>
              <p:cNvPr id="297" name="Oval 342">
                <a:extLst>
                  <a:ext uri="{FF2B5EF4-FFF2-40B4-BE49-F238E27FC236}">
                    <a16:creationId xmlns:a16="http://schemas.microsoft.com/office/drawing/2014/main" id="{8B0433EF-9C73-5648-874B-82F2F6B3FE8A}"/>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8" name="Rectangle 343">
                <a:extLst>
                  <a:ext uri="{FF2B5EF4-FFF2-40B4-BE49-F238E27FC236}">
                    <a16:creationId xmlns:a16="http://schemas.microsoft.com/office/drawing/2014/main" id="{4E0FBD5F-0BE8-F549-8413-D4068F104413}"/>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sp>
            <p:nvSpPr>
              <p:cNvPr id="299" name="Oval 344">
                <a:extLst>
                  <a:ext uri="{FF2B5EF4-FFF2-40B4-BE49-F238E27FC236}">
                    <a16:creationId xmlns:a16="http://schemas.microsoft.com/office/drawing/2014/main" id="{48CAF989-114C-CC4C-8DBF-A27BA3216107}"/>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0" name="Rectangle 345">
                <a:extLst>
                  <a:ext uri="{FF2B5EF4-FFF2-40B4-BE49-F238E27FC236}">
                    <a16:creationId xmlns:a16="http://schemas.microsoft.com/office/drawing/2014/main" id="{C659DCD3-540C-0146-BAAD-7DBA3AC0F7BE}"/>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Times New Roman" charset="0"/>
                  <a:ea typeface="ＭＳ Ｐゴシック" charset="0"/>
                  <a:cs typeface="ＭＳ Ｐゴシック" charset="0"/>
                </a:endParaRPr>
              </a:p>
            </p:txBody>
          </p:sp>
        </p:grpSp>
        <p:sp>
          <p:nvSpPr>
            <p:cNvPr id="305" name="AutoShape 351">
              <a:extLst>
                <a:ext uri="{FF2B5EF4-FFF2-40B4-BE49-F238E27FC236}">
                  <a16:creationId xmlns:a16="http://schemas.microsoft.com/office/drawing/2014/main" id="{371DACA7-8356-6549-B395-6F1207E7F7B9}"/>
                </a:ext>
              </a:extLst>
            </p:cNvPr>
            <p:cNvSpPr>
              <a:spLocks noChangeArrowheads="1"/>
            </p:cNvSpPr>
            <p:nvPr/>
          </p:nvSpPr>
          <p:spPr bwMode="auto">
            <a:xfrm>
              <a:off x="5295542" y="4258379"/>
              <a:ext cx="1279525" cy="485775"/>
            </a:xfrm>
            <a:prstGeom prst="rightArrow">
              <a:avLst>
                <a:gd name="adj1" fmla="val 50000"/>
                <a:gd name="adj2" fmla="val 6585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Arial"/>
              </a:endParaRPr>
            </a:p>
          </p:txBody>
        </p:sp>
        <p:sp>
          <p:nvSpPr>
            <p:cNvPr id="306" name="AutoShape 349">
              <a:extLst>
                <a:ext uri="{FF2B5EF4-FFF2-40B4-BE49-F238E27FC236}">
                  <a16:creationId xmlns:a16="http://schemas.microsoft.com/office/drawing/2014/main" id="{DAF93F8F-35E4-524B-97A1-6252C154B956}"/>
                </a:ext>
              </a:extLst>
            </p:cNvPr>
            <p:cNvSpPr>
              <a:spLocks noChangeArrowheads="1"/>
            </p:cNvSpPr>
            <p:nvPr/>
          </p:nvSpPr>
          <p:spPr bwMode="auto">
            <a:xfrm flipV="1">
              <a:off x="2071329" y="4013904"/>
              <a:ext cx="974725" cy="720725"/>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a:endParaRPr>
            </a:p>
          </p:txBody>
        </p:sp>
      </p:grpSp>
      <p:cxnSp>
        <p:nvCxnSpPr>
          <p:cNvPr id="4" name="Straight Connector 3">
            <a:extLst>
              <a:ext uri="{FF2B5EF4-FFF2-40B4-BE49-F238E27FC236}">
                <a16:creationId xmlns:a16="http://schemas.microsoft.com/office/drawing/2014/main" id="{491116CC-72E2-1E41-B441-B2A46728B7B8}"/>
              </a:ext>
            </a:extLst>
          </p:cNvPr>
          <p:cNvCxnSpPr/>
          <p:nvPr/>
        </p:nvCxnSpPr>
        <p:spPr>
          <a:xfrm>
            <a:off x="2663444" y="4956164"/>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0240B1B8-8762-A749-A5D9-196239F727C6}"/>
              </a:ext>
            </a:extLst>
          </p:cNvPr>
          <p:cNvCxnSpPr/>
          <p:nvPr/>
        </p:nvCxnSpPr>
        <p:spPr>
          <a:xfrm>
            <a:off x="3671250" y="4571341"/>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8FDF4627-F3A2-F640-9920-1210DF3A14EE}"/>
              </a:ext>
            </a:extLst>
          </p:cNvPr>
          <p:cNvCxnSpPr/>
          <p:nvPr/>
        </p:nvCxnSpPr>
        <p:spPr>
          <a:xfrm>
            <a:off x="7773171" y="4574886"/>
            <a:ext cx="0" cy="49926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Slide Number Placeholder 5">
            <a:extLst>
              <a:ext uri="{FF2B5EF4-FFF2-40B4-BE49-F238E27FC236}">
                <a16:creationId xmlns:a16="http://schemas.microsoft.com/office/drawing/2014/main" id="{4DCC6A02-3817-1E4F-92DD-D0AA6AC8445A}"/>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8</a:t>
            </a:fld>
            <a:endParaRPr lang="en-US" dirty="0"/>
          </a:p>
        </p:txBody>
      </p:sp>
      <p:sp>
        <p:nvSpPr>
          <p:cNvPr id="3" name="TextBox 2">
            <a:extLst>
              <a:ext uri="{FF2B5EF4-FFF2-40B4-BE49-F238E27FC236}">
                <a16:creationId xmlns:a16="http://schemas.microsoft.com/office/drawing/2014/main" id="{2E397AFA-93FA-C300-5F4E-A51962F60819}"/>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70381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Effect transition="in" filter="dissolve">
                                      <p:cBhvr>
                                        <p:cTn id="7" dur="500"/>
                                        <p:tgtEl>
                                          <p:spTgt spid="301"/>
                                        </p:tgtEl>
                                      </p:cBhvr>
                                    </p:animEffect>
                                  </p:childTnLst>
                                </p:cTn>
                              </p:par>
                              <p:par>
                                <p:cTn id="8" presetID="9"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25267" y="291947"/>
            <a:ext cx="10515600" cy="894622"/>
          </a:xfrm>
        </p:spPr>
        <p:txBody>
          <a:bodyPr>
            <a:normAutofit/>
          </a:bodyPr>
          <a:lstStyle/>
          <a:p>
            <a:r>
              <a:rPr lang="en-US" altLang="en-US" sz="4400" dirty="0">
                <a:ea typeface="ＭＳ Ｐゴシック" panose="020B0600070205080204" pitchFamily="34" charset="-128"/>
              </a:rPr>
              <a:t>Throughput</a:t>
            </a:r>
            <a:endParaRPr lang="en-US" sz="4400" dirty="0"/>
          </a:p>
        </p:txBody>
      </p:sp>
      <p:grpSp>
        <p:nvGrpSpPr>
          <p:cNvPr id="429" name="Group 347">
            <a:extLst>
              <a:ext uri="{FF2B5EF4-FFF2-40B4-BE49-F238E27FC236}">
                <a16:creationId xmlns:a16="http://schemas.microsoft.com/office/drawing/2014/main" id="{29540C2D-9FA0-BB45-BE5F-03C752C3783C}"/>
              </a:ext>
            </a:extLst>
          </p:cNvPr>
          <p:cNvGrpSpPr>
            <a:grpSpLocks/>
          </p:cNvGrpSpPr>
          <p:nvPr/>
        </p:nvGrpSpPr>
        <p:grpSpPr bwMode="auto">
          <a:xfrm>
            <a:off x="4983726" y="4245735"/>
            <a:ext cx="912813" cy="415925"/>
            <a:chOff x="1871277" y="1576300"/>
            <a:chExt cx="1128371" cy="437861"/>
          </a:xfrm>
        </p:grpSpPr>
        <p:sp>
          <p:nvSpPr>
            <p:cNvPr id="430" name="Oval 429">
              <a:extLst>
                <a:ext uri="{FF2B5EF4-FFF2-40B4-BE49-F238E27FC236}">
                  <a16:creationId xmlns:a16="http://schemas.microsoft.com/office/drawing/2014/main" id="{D91E1173-2CC1-804A-8A29-AD5A2B05C5E9}"/>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1" name="Rectangle 430">
              <a:extLst>
                <a:ext uri="{FF2B5EF4-FFF2-40B4-BE49-F238E27FC236}">
                  <a16:creationId xmlns:a16="http://schemas.microsoft.com/office/drawing/2014/main" id="{D26B5CB1-EFDC-AA4A-94A5-91F1F7893EBE}"/>
                </a:ext>
              </a:extLst>
            </p:cNvPr>
            <p:cNvSpPr/>
            <p:nvPr/>
          </p:nvSpPr>
          <p:spPr bwMode="auto">
            <a:xfrm>
              <a:off x="1871277" y="1740080"/>
              <a:ext cx="1128371" cy="115314"/>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2" name="Oval 431">
              <a:extLst>
                <a:ext uri="{FF2B5EF4-FFF2-40B4-BE49-F238E27FC236}">
                  <a16:creationId xmlns:a16="http://schemas.microsoft.com/office/drawing/2014/main" id="{852CB226-E8E6-CA45-95E4-3E2F740D0CCB}"/>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33" name="Freeform 432">
              <a:extLst>
                <a:ext uri="{FF2B5EF4-FFF2-40B4-BE49-F238E27FC236}">
                  <a16:creationId xmlns:a16="http://schemas.microsoft.com/office/drawing/2014/main" id="{2F42ECA3-62AC-C34A-9330-F31499A994CD}"/>
                </a:ext>
              </a:extLst>
            </p:cNvPr>
            <p:cNvSpPr/>
            <p:nvPr/>
          </p:nvSpPr>
          <p:spPr bwMode="auto">
            <a:xfrm>
              <a:off x="2159748" y="1673231"/>
              <a:ext cx="547504"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34" name="Freeform 433">
              <a:extLst>
                <a:ext uri="{FF2B5EF4-FFF2-40B4-BE49-F238E27FC236}">
                  <a16:creationId xmlns:a16="http://schemas.microsoft.com/office/drawing/2014/main" id="{7DAD661B-B797-0E4F-A7A2-EECB211B39F1}"/>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5" name="Freeform 434">
              <a:extLst>
                <a:ext uri="{FF2B5EF4-FFF2-40B4-BE49-F238E27FC236}">
                  <a16:creationId xmlns:a16="http://schemas.microsoft.com/office/drawing/2014/main" id="{6D956B9B-0BF1-184A-8A16-0E56F0D92920}"/>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36" name="Freeform 435">
              <a:extLst>
                <a:ext uri="{FF2B5EF4-FFF2-40B4-BE49-F238E27FC236}">
                  <a16:creationId xmlns:a16="http://schemas.microsoft.com/office/drawing/2014/main" id="{0CBF6073-15EC-8540-96C4-D4D3FCB6DED3}"/>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37" name="Straight Connector 436">
              <a:extLst>
                <a:ext uri="{FF2B5EF4-FFF2-40B4-BE49-F238E27FC236}">
                  <a16:creationId xmlns:a16="http://schemas.microsoft.com/office/drawing/2014/main" id="{F655FBD6-0B65-C943-BD0C-04C522A429F3}"/>
                </a:ext>
              </a:extLst>
            </p:cNvPr>
            <p:cNvCxnSpPr>
              <a:cxnSpLocks noChangeShapeType="1"/>
              <a:endCxn id="43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38" name="Straight Connector 437">
              <a:extLst>
                <a:ext uri="{FF2B5EF4-FFF2-40B4-BE49-F238E27FC236}">
                  <a16:creationId xmlns:a16="http://schemas.microsoft.com/office/drawing/2014/main" id="{8319B3C6-5722-1C44-A611-D2468A7B37EE}"/>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39" name="Group 347">
            <a:extLst>
              <a:ext uri="{FF2B5EF4-FFF2-40B4-BE49-F238E27FC236}">
                <a16:creationId xmlns:a16="http://schemas.microsoft.com/office/drawing/2014/main" id="{C4D1F210-8217-DF40-A30E-B4D781BD1617}"/>
              </a:ext>
            </a:extLst>
          </p:cNvPr>
          <p:cNvGrpSpPr>
            <a:grpSpLocks/>
          </p:cNvGrpSpPr>
          <p:nvPr/>
        </p:nvGrpSpPr>
        <p:grpSpPr bwMode="auto">
          <a:xfrm>
            <a:off x="4937689" y="2318255"/>
            <a:ext cx="911225" cy="415925"/>
            <a:chOff x="1871277" y="1576300"/>
            <a:chExt cx="1128371" cy="437861"/>
          </a:xfrm>
        </p:grpSpPr>
        <p:sp>
          <p:nvSpPr>
            <p:cNvPr id="440" name="Oval 439">
              <a:extLst>
                <a:ext uri="{FF2B5EF4-FFF2-40B4-BE49-F238E27FC236}">
                  <a16:creationId xmlns:a16="http://schemas.microsoft.com/office/drawing/2014/main" id="{6C6425EA-486B-F643-943D-D7089FD8840F}"/>
                </a:ext>
              </a:extLst>
            </p:cNvPr>
            <p:cNvSpPr>
              <a:spLocks noChangeArrowheads="1"/>
            </p:cNvSpPr>
            <p:nvPr/>
          </p:nvSpPr>
          <p:spPr bwMode="auto">
            <a:xfrm flipV="1">
              <a:off x="1874446" y="1694641"/>
              <a:ext cx="1125202" cy="319520"/>
            </a:xfrm>
            <a:prstGeom prst="ellipse">
              <a:avLst/>
            </a:prstGeom>
            <a:gradFill rotWithShape="1">
              <a:gsLst>
                <a:gs pos="0">
                  <a:srgbClr val="262699"/>
                </a:gs>
                <a:gs pos="53000">
                  <a:srgbClr val="8585E0"/>
                </a:gs>
                <a:gs pos="100000">
                  <a:srgbClr val="262699"/>
                </a:gs>
              </a:gsLst>
              <a:lin ang="0" scaled="1"/>
            </a:gra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1" name="Rectangle 440">
              <a:extLst>
                <a:ext uri="{FF2B5EF4-FFF2-40B4-BE49-F238E27FC236}">
                  <a16:creationId xmlns:a16="http://schemas.microsoft.com/office/drawing/2014/main" id="{72094855-C429-6140-9FC0-17D4134E8759}"/>
                </a:ext>
              </a:extLst>
            </p:cNvPr>
            <p:cNvSpPr/>
            <p:nvPr/>
          </p:nvSpPr>
          <p:spPr bwMode="auto">
            <a:xfrm>
              <a:off x="1871277" y="1740080"/>
              <a:ext cx="1128371" cy="115315"/>
            </a:xfrm>
            <a:prstGeom prst="rect">
              <a:avLst/>
            </a:prstGeom>
            <a:gradFill rotWithShape="1">
              <a:gsLst>
                <a:gs pos="0">
                  <a:srgbClr val="3333CC">
                    <a:lumMod val="75000"/>
                  </a:srgbClr>
                </a:gs>
                <a:gs pos="53000">
                  <a:srgbClr val="3333CC">
                    <a:lumMod val="60000"/>
                    <a:lumOff val="40000"/>
                  </a:srgbClr>
                </a:gs>
                <a:gs pos="100000">
                  <a:srgbClr val="3333CC">
                    <a:lumMod val="75000"/>
                  </a:srgbClr>
                </a:gs>
              </a:gsLst>
              <a:lin ang="10800000" scaled="0"/>
            </a:gradFill>
            <a:ln w="25400"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2" name="Oval 441">
              <a:extLst>
                <a:ext uri="{FF2B5EF4-FFF2-40B4-BE49-F238E27FC236}">
                  <a16:creationId xmlns:a16="http://schemas.microsoft.com/office/drawing/2014/main" id="{940E8085-E288-C843-8449-2EE8442917F0}"/>
                </a:ext>
              </a:extLst>
            </p:cNvPr>
            <p:cNvSpPr>
              <a:spLocks noChangeArrowheads="1"/>
            </p:cNvSpPr>
            <p:nvPr/>
          </p:nvSpPr>
          <p:spPr bwMode="auto">
            <a:xfrm flipV="1">
              <a:off x="1871277" y="1576300"/>
              <a:ext cx="1125200" cy="319520"/>
            </a:xfrm>
            <a:prstGeom prst="ellipse">
              <a:avLst/>
            </a:prstGeom>
            <a:solidFill>
              <a:srgbClr val="BFBFBF"/>
            </a:solidFill>
            <a:ln w="6350">
              <a:solidFill>
                <a:srgbClr val="000000"/>
              </a:solidFill>
              <a:round/>
              <a:headEnd/>
              <a:tailEnd/>
            </a:ln>
            <a:effectLst>
              <a:outerShdw blurRad="40000" dist="23000" dir="5400000" rotWithShape="0">
                <a:srgbClr val="808080">
                  <a:alpha val="34999"/>
                </a:srgbClr>
              </a:outerShdw>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solidFill>
                    <a:srgbClr val="000000"/>
                  </a:solidFill>
                </a:ln>
                <a:solidFill>
                  <a:srgbClr val="FFFFFF"/>
                </a:solidFill>
                <a:effectLst/>
                <a:uLnTx/>
                <a:uFillTx/>
                <a:latin typeface="Calibri" panose="020F0502020204030204"/>
                <a:ea typeface="ＭＳ Ｐゴシック" panose="020B0600070205080204" pitchFamily="34" charset="-128"/>
                <a:cs typeface="Arial"/>
              </a:endParaRPr>
            </a:p>
          </p:txBody>
        </p:sp>
        <p:sp>
          <p:nvSpPr>
            <p:cNvPr id="443" name="Freeform 442">
              <a:extLst>
                <a:ext uri="{FF2B5EF4-FFF2-40B4-BE49-F238E27FC236}">
                  <a16:creationId xmlns:a16="http://schemas.microsoft.com/office/drawing/2014/main" id="{E37F0E56-213E-8545-B9F2-BC5003B587C6}"/>
                </a:ext>
              </a:extLst>
            </p:cNvPr>
            <p:cNvSpPr/>
            <p:nvPr/>
          </p:nvSpPr>
          <p:spPr bwMode="auto">
            <a:xfrm>
              <a:off x="2160249" y="1673231"/>
              <a:ext cx="548460" cy="160438"/>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 fmla="*/ 1486231 w 2944854"/>
                <a:gd name="connsiteY0" fmla="*/ 727041 h 1316375"/>
                <a:gd name="connsiteX1" fmla="*/ 257675 w 2944854"/>
                <a:gd name="connsiteY1" fmla="*/ 1302232 h 1316375"/>
                <a:gd name="connsiteX2" fmla="*/ 0 w 2944854"/>
                <a:gd name="connsiteY2" fmla="*/ 1228607 h 1316375"/>
                <a:gd name="connsiteX3" fmla="*/ 911064 w 2944854"/>
                <a:gd name="connsiteY3" fmla="*/ 837478 h 1316375"/>
                <a:gd name="connsiteX4" fmla="*/ 883456 w 2944854"/>
                <a:gd name="connsiteY4" fmla="*/ 450949 h 1316375"/>
                <a:gd name="connsiteX5" fmla="*/ 161047 w 2944854"/>
                <a:gd name="connsiteY5" fmla="*/ 119640 h 1316375"/>
                <a:gd name="connsiteX6" fmla="*/ 404917 w 2944854"/>
                <a:gd name="connsiteY6" fmla="*/ 50617 h 1316375"/>
                <a:gd name="connsiteX7" fmla="*/ 1477028 w 2944854"/>
                <a:gd name="connsiteY7" fmla="*/ 501566 h 1316375"/>
                <a:gd name="connsiteX8" fmla="*/ 2572146 w 2944854"/>
                <a:gd name="connsiteY8" fmla="*/ 0 h 1316375"/>
                <a:gd name="connsiteX9" fmla="*/ 2875834 w 2944854"/>
                <a:gd name="connsiteY9" fmla="*/ 96632 h 1316375"/>
                <a:gd name="connsiteX10" fmla="*/ 2079803 w 2944854"/>
                <a:gd name="connsiteY10" fmla="*/ 432543 h 1316375"/>
                <a:gd name="connsiteX11" fmla="*/ 2240850 w 2944854"/>
                <a:gd name="connsiteY11" fmla="*/ 920305 h 1316375"/>
                <a:gd name="connsiteX12" fmla="*/ 2944854 w 2944854"/>
                <a:gd name="connsiteY12" fmla="*/ 1228607 h 1316375"/>
                <a:gd name="connsiteX13" fmla="*/ 2756623 w 2944854"/>
                <a:gd name="connsiteY13" fmla="*/ 1316375 h 1316375"/>
                <a:gd name="connsiteX14" fmla="*/ 1486231 w 2944854"/>
                <a:gd name="connsiteY14" fmla="*/ 727041 h 1316375"/>
                <a:gd name="connsiteX0" fmla="*/ 1486231 w 3024520"/>
                <a:gd name="connsiteY0" fmla="*/ 727041 h 1316375"/>
                <a:gd name="connsiteX1" fmla="*/ 257675 w 3024520"/>
                <a:gd name="connsiteY1" fmla="*/ 1302232 h 1316375"/>
                <a:gd name="connsiteX2" fmla="*/ 0 w 3024520"/>
                <a:gd name="connsiteY2" fmla="*/ 1228607 h 1316375"/>
                <a:gd name="connsiteX3" fmla="*/ 911064 w 3024520"/>
                <a:gd name="connsiteY3" fmla="*/ 837478 h 1316375"/>
                <a:gd name="connsiteX4" fmla="*/ 883456 w 3024520"/>
                <a:gd name="connsiteY4" fmla="*/ 450949 h 1316375"/>
                <a:gd name="connsiteX5" fmla="*/ 161047 w 3024520"/>
                <a:gd name="connsiteY5" fmla="*/ 119640 h 1316375"/>
                <a:gd name="connsiteX6" fmla="*/ 404917 w 3024520"/>
                <a:gd name="connsiteY6" fmla="*/ 50617 h 1316375"/>
                <a:gd name="connsiteX7" fmla="*/ 1477028 w 3024520"/>
                <a:gd name="connsiteY7" fmla="*/ 501566 h 1316375"/>
                <a:gd name="connsiteX8" fmla="*/ 2572146 w 3024520"/>
                <a:gd name="connsiteY8" fmla="*/ 0 h 1316375"/>
                <a:gd name="connsiteX9" fmla="*/ 2875834 w 3024520"/>
                <a:gd name="connsiteY9" fmla="*/ 96632 h 1316375"/>
                <a:gd name="connsiteX10" fmla="*/ 2079803 w 3024520"/>
                <a:gd name="connsiteY10" fmla="*/ 432543 h 1316375"/>
                <a:gd name="connsiteX11" fmla="*/ 2240850 w 3024520"/>
                <a:gd name="connsiteY11" fmla="*/ 920305 h 1316375"/>
                <a:gd name="connsiteX12" fmla="*/ 3024520 w 3024520"/>
                <a:gd name="connsiteY12" fmla="*/ 1228607 h 1316375"/>
                <a:gd name="connsiteX13" fmla="*/ 2756623 w 3024520"/>
                <a:gd name="connsiteY13" fmla="*/ 1316375 h 1316375"/>
                <a:gd name="connsiteX14" fmla="*/ 1486231 w 3024520"/>
                <a:gd name="connsiteY14" fmla="*/ 727041 h 1316375"/>
                <a:gd name="connsiteX0" fmla="*/ 1537780 w 3076069"/>
                <a:gd name="connsiteY0" fmla="*/ 727041 h 1316375"/>
                <a:gd name="connsiteX1" fmla="*/ 309224 w 3076069"/>
                <a:gd name="connsiteY1" fmla="*/ 1302232 h 1316375"/>
                <a:gd name="connsiteX2" fmla="*/ 0 w 3076069"/>
                <a:gd name="connsiteY2" fmla="*/ 1228607 h 1316375"/>
                <a:gd name="connsiteX3" fmla="*/ 962613 w 3076069"/>
                <a:gd name="connsiteY3" fmla="*/ 837478 h 1316375"/>
                <a:gd name="connsiteX4" fmla="*/ 935005 w 3076069"/>
                <a:gd name="connsiteY4" fmla="*/ 450949 h 1316375"/>
                <a:gd name="connsiteX5" fmla="*/ 212596 w 3076069"/>
                <a:gd name="connsiteY5" fmla="*/ 119640 h 1316375"/>
                <a:gd name="connsiteX6" fmla="*/ 456466 w 3076069"/>
                <a:gd name="connsiteY6" fmla="*/ 50617 h 1316375"/>
                <a:gd name="connsiteX7" fmla="*/ 1528577 w 3076069"/>
                <a:gd name="connsiteY7" fmla="*/ 501566 h 1316375"/>
                <a:gd name="connsiteX8" fmla="*/ 2623695 w 3076069"/>
                <a:gd name="connsiteY8" fmla="*/ 0 h 1316375"/>
                <a:gd name="connsiteX9" fmla="*/ 2927383 w 3076069"/>
                <a:gd name="connsiteY9" fmla="*/ 96632 h 1316375"/>
                <a:gd name="connsiteX10" fmla="*/ 2131352 w 3076069"/>
                <a:gd name="connsiteY10" fmla="*/ 432543 h 1316375"/>
                <a:gd name="connsiteX11" fmla="*/ 2292399 w 3076069"/>
                <a:gd name="connsiteY11" fmla="*/ 920305 h 1316375"/>
                <a:gd name="connsiteX12" fmla="*/ 3076069 w 3076069"/>
                <a:gd name="connsiteY12" fmla="*/ 1228607 h 1316375"/>
                <a:gd name="connsiteX13" fmla="*/ 2808172 w 3076069"/>
                <a:gd name="connsiteY13" fmla="*/ 1316375 h 1316375"/>
                <a:gd name="connsiteX14" fmla="*/ 1537780 w 3076069"/>
                <a:gd name="connsiteY14" fmla="*/ 727041 h 1316375"/>
                <a:gd name="connsiteX0" fmla="*/ 1537780 w 3076069"/>
                <a:gd name="connsiteY0" fmla="*/ 727041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27041 h 1321259"/>
                <a:gd name="connsiteX0" fmla="*/ 1537780 w 3076069"/>
                <a:gd name="connsiteY0" fmla="*/ 750825 h 1321259"/>
                <a:gd name="connsiteX1" fmla="*/ 313981 w 3076069"/>
                <a:gd name="connsiteY1" fmla="*/ 1321259 h 1321259"/>
                <a:gd name="connsiteX2" fmla="*/ 0 w 3076069"/>
                <a:gd name="connsiteY2" fmla="*/ 1228607 h 1321259"/>
                <a:gd name="connsiteX3" fmla="*/ 962613 w 3076069"/>
                <a:gd name="connsiteY3" fmla="*/ 837478 h 1321259"/>
                <a:gd name="connsiteX4" fmla="*/ 935005 w 3076069"/>
                <a:gd name="connsiteY4" fmla="*/ 450949 h 1321259"/>
                <a:gd name="connsiteX5" fmla="*/ 212596 w 3076069"/>
                <a:gd name="connsiteY5" fmla="*/ 119640 h 1321259"/>
                <a:gd name="connsiteX6" fmla="*/ 456466 w 3076069"/>
                <a:gd name="connsiteY6" fmla="*/ 50617 h 1321259"/>
                <a:gd name="connsiteX7" fmla="*/ 1528577 w 3076069"/>
                <a:gd name="connsiteY7" fmla="*/ 501566 h 1321259"/>
                <a:gd name="connsiteX8" fmla="*/ 2623695 w 3076069"/>
                <a:gd name="connsiteY8" fmla="*/ 0 h 1321259"/>
                <a:gd name="connsiteX9" fmla="*/ 2927383 w 3076069"/>
                <a:gd name="connsiteY9" fmla="*/ 96632 h 1321259"/>
                <a:gd name="connsiteX10" fmla="*/ 2131352 w 3076069"/>
                <a:gd name="connsiteY10" fmla="*/ 432543 h 1321259"/>
                <a:gd name="connsiteX11" fmla="*/ 2292399 w 3076069"/>
                <a:gd name="connsiteY11" fmla="*/ 920305 h 1321259"/>
                <a:gd name="connsiteX12" fmla="*/ 3076069 w 3076069"/>
                <a:gd name="connsiteY12" fmla="*/ 1228607 h 1321259"/>
                <a:gd name="connsiteX13" fmla="*/ 2808172 w 3076069"/>
                <a:gd name="connsiteY13" fmla="*/ 1316375 h 1321259"/>
                <a:gd name="connsiteX14" fmla="*/ 1537780 w 3076069"/>
                <a:gd name="connsiteY14" fmla="*/ 750825 h 1321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rgbClr val="3333CC">
                <a:lumMod val="60000"/>
                <a:lumOff val="40000"/>
              </a:srgbClr>
            </a:solidFill>
            <a:ln w="9525" cap="flat" cmpd="sng" algn="ctr">
              <a:noFill/>
              <a:prstDash val="soli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FFFFFF"/>
                </a:solidFill>
                <a:effectLst/>
                <a:uLnTx/>
                <a:uFillTx/>
                <a:latin typeface="Calibri" panose="020F0502020204030204"/>
                <a:ea typeface="+mn-ea"/>
                <a:cs typeface="Arial"/>
              </a:endParaRPr>
            </a:p>
          </p:txBody>
        </p:sp>
        <p:sp>
          <p:nvSpPr>
            <p:cNvPr id="444" name="Freeform 443">
              <a:extLst>
                <a:ext uri="{FF2B5EF4-FFF2-40B4-BE49-F238E27FC236}">
                  <a16:creationId xmlns:a16="http://schemas.microsoft.com/office/drawing/2014/main" id="{57514748-4829-0749-95C6-8FF0B1CB4D7E}"/>
                </a:ext>
              </a:extLst>
            </p:cNvPr>
            <p:cNvSpPr>
              <a:spLocks/>
            </p:cNvSpPr>
            <p:nvPr/>
          </p:nvSpPr>
          <p:spPr bwMode="auto">
            <a:xfrm>
              <a:off x="2102655" y="1633103"/>
              <a:ext cx="662444" cy="111241"/>
            </a:xfrm>
            <a:custGeom>
              <a:avLst/>
              <a:gdLst>
                <a:gd name="T0" fmla="*/ 0 w 3723451"/>
                <a:gd name="T1" fmla="*/ 27215 h 932950"/>
                <a:gd name="T2" fmla="*/ 116562 w 3723451"/>
                <a:gd name="T3" fmla="*/ 321 h 932950"/>
                <a:gd name="T4" fmla="*/ 330164 w 3723451"/>
                <a:gd name="T5" fmla="*/ 62070 h 932950"/>
                <a:gd name="T6" fmla="*/ 533943 w 3723451"/>
                <a:gd name="T7" fmla="*/ 0 h 932950"/>
                <a:gd name="T8" fmla="*/ 662444 w 3723451"/>
                <a:gd name="T9" fmla="*/ 24700 h 932950"/>
                <a:gd name="T10" fmla="*/ 566839 w 3723451"/>
                <a:gd name="T11" fmla="*/ 55072 h 932950"/>
                <a:gd name="T12" fmla="*/ 536059 w 3723451"/>
                <a:gd name="T13" fmla="*/ 46883 h 932950"/>
                <a:gd name="T14" fmla="*/ 333917 w 3723451"/>
                <a:gd name="T15" fmla="*/ 111241 h 932950"/>
                <a:gd name="T16" fmla="*/ 126604 w 3723451"/>
                <a:gd name="T17" fmla="*/ 49251 h 932950"/>
                <a:gd name="T18" fmla="*/ 93086 w 3723451"/>
                <a:gd name="T19" fmla="*/ 55941 h 932950"/>
                <a:gd name="T20" fmla="*/ 0 w 3723451"/>
                <a:gd name="T21" fmla="*/ 27215 h 9329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5" name="Freeform 444">
              <a:extLst>
                <a:ext uri="{FF2B5EF4-FFF2-40B4-BE49-F238E27FC236}">
                  <a16:creationId xmlns:a16="http://schemas.microsoft.com/office/drawing/2014/main" id="{81C91DDC-B728-614D-83D3-517272E011D1}"/>
                </a:ext>
              </a:extLst>
            </p:cNvPr>
            <p:cNvSpPr>
              <a:spLocks/>
            </p:cNvSpPr>
            <p:nvPr/>
          </p:nvSpPr>
          <p:spPr bwMode="auto">
            <a:xfrm>
              <a:off x="2536889" y="1727776"/>
              <a:ext cx="244057" cy="97040"/>
            </a:xfrm>
            <a:custGeom>
              <a:avLst/>
              <a:gdLst>
                <a:gd name="T0" fmla="*/ 0 w 1366596"/>
                <a:gd name="T1" fmla="*/ 0 h 809868"/>
                <a:gd name="T2" fmla="*/ 244057 w 1366596"/>
                <a:gd name="T3" fmla="*/ 74985 h 809868"/>
                <a:gd name="T4" fmla="*/ 154487 w 1366596"/>
                <a:gd name="T5" fmla="*/ 97040 h 809868"/>
                <a:gd name="T6" fmla="*/ 822 w 1366596"/>
                <a:gd name="T7" fmla="*/ 51277 h 809868"/>
                <a:gd name="T8" fmla="*/ 0 w 1366596"/>
                <a:gd name="T9" fmla="*/ 0 h 8098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66596" h="809868">
                  <a:moveTo>
                    <a:pt x="0" y="0"/>
                  </a:moveTo>
                  <a:lnTo>
                    <a:pt x="1366596" y="625807"/>
                  </a:lnTo>
                  <a:lnTo>
                    <a:pt x="865050" y="809868"/>
                  </a:lnTo>
                  <a:lnTo>
                    <a:pt x="4601" y="427942"/>
                  </a:lnTo>
                  <a:cubicBezTo>
                    <a:pt x="-1535" y="105836"/>
                    <a:pt x="1534" y="142647"/>
                    <a:pt x="0" y="0"/>
                  </a:cubicBez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46" name="Freeform 445">
              <a:extLst>
                <a:ext uri="{FF2B5EF4-FFF2-40B4-BE49-F238E27FC236}">
                  <a16:creationId xmlns:a16="http://schemas.microsoft.com/office/drawing/2014/main" id="{94DD4D4E-9421-A140-AFBD-C2D8D5F7FD98}"/>
                </a:ext>
              </a:extLst>
            </p:cNvPr>
            <p:cNvSpPr>
              <a:spLocks/>
            </p:cNvSpPr>
            <p:nvPr/>
          </p:nvSpPr>
          <p:spPr bwMode="auto">
            <a:xfrm>
              <a:off x="2089977" y="1730144"/>
              <a:ext cx="240888" cy="97039"/>
            </a:xfrm>
            <a:custGeom>
              <a:avLst/>
              <a:gdLst>
                <a:gd name="T0" fmla="*/ 237599 w 1348191"/>
                <a:gd name="T1" fmla="*/ 0 h 791462"/>
                <a:gd name="T2" fmla="*/ 240888 w 1348191"/>
                <a:gd name="T3" fmla="*/ 46827 h 791462"/>
                <a:gd name="T4" fmla="*/ 87147 w 1348191"/>
                <a:gd name="T5" fmla="*/ 97039 h 791462"/>
                <a:gd name="T6" fmla="*/ 0 w 1348191"/>
                <a:gd name="T7" fmla="*/ 75036 h 791462"/>
                <a:gd name="T8" fmla="*/ 237599 w 1348191"/>
                <a:gd name="T9" fmla="*/ 0 h 79146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8191" h="791462">
                  <a:moveTo>
                    <a:pt x="1329786" y="0"/>
                  </a:moveTo>
                  <a:lnTo>
                    <a:pt x="1348191" y="381926"/>
                  </a:lnTo>
                  <a:lnTo>
                    <a:pt x="487742" y="791462"/>
                  </a:lnTo>
                  <a:lnTo>
                    <a:pt x="0" y="612002"/>
                  </a:lnTo>
                  <a:lnTo>
                    <a:pt x="1329786" y="0"/>
                  </a:lnTo>
                  <a:close/>
                </a:path>
              </a:pathLst>
            </a:custGeom>
            <a:solidFill>
              <a:srgbClr val="262699"/>
            </a:solidFill>
            <a:ln>
              <a:noFill/>
            </a:ln>
            <a:effectLst>
              <a:outerShdw blurRad="40000" dist="23000" dir="5400000" rotWithShape="0">
                <a:srgbClr val="000000">
                  <a:alpha val="34999"/>
                </a:srgbClr>
              </a:outerShdw>
            </a:effectLst>
            <a:extLst>
              <a:ext uri="{91240B29-F687-4F45-9708-019B960494DF}">
                <a14:hiddenLine xmlns:a14="http://schemas.microsoft.com/office/drawing/2010/main" w="9525" cap="flat" cmpd="sng">
                  <a:solidFill>
                    <a:srgbClr val="000000"/>
                  </a:solidFill>
                  <a:prstDash val="solid"/>
                  <a:round/>
                  <a:headEnd/>
                  <a:tailEnd/>
                </a14:hiddenLine>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cxnSp>
          <p:nvCxnSpPr>
            <p:cNvPr id="447" name="Straight Connector 446">
              <a:extLst>
                <a:ext uri="{FF2B5EF4-FFF2-40B4-BE49-F238E27FC236}">
                  <a16:creationId xmlns:a16="http://schemas.microsoft.com/office/drawing/2014/main" id="{44BB3CF6-D387-034B-A66F-B0DB1B8D3A4B}"/>
                </a:ext>
              </a:extLst>
            </p:cNvPr>
            <p:cNvCxnSpPr>
              <a:cxnSpLocks noChangeShapeType="1"/>
              <a:endCxn id="442" idx="2"/>
            </p:cNvCxnSpPr>
            <p:nvPr/>
          </p:nvCxnSpPr>
          <p:spPr bwMode="auto">
            <a:xfrm flipH="1" flipV="1">
              <a:off x="1871277" y="1737243"/>
              <a:ext cx="3169"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cxnSp>
          <p:nvCxnSpPr>
            <p:cNvPr id="448" name="Straight Connector 447">
              <a:extLst>
                <a:ext uri="{FF2B5EF4-FFF2-40B4-BE49-F238E27FC236}">
                  <a16:creationId xmlns:a16="http://schemas.microsoft.com/office/drawing/2014/main" id="{7248A1BD-6434-A24C-A1C8-CB863A313AA0}"/>
                </a:ext>
              </a:extLst>
            </p:cNvPr>
            <p:cNvCxnSpPr>
              <a:cxnSpLocks noChangeShapeType="1"/>
            </p:cNvCxnSpPr>
            <p:nvPr/>
          </p:nvCxnSpPr>
          <p:spPr bwMode="auto">
            <a:xfrm flipH="1" flipV="1">
              <a:off x="2996477" y="1734877"/>
              <a:ext cx="3171" cy="123074"/>
            </a:xfrm>
            <a:prstGeom prst="line">
              <a:avLst/>
            </a:prstGeom>
            <a:noFill/>
            <a:ln w="6350">
              <a:solidFill>
                <a:srgbClr val="000000"/>
              </a:solidFill>
              <a:round/>
              <a:headEnd/>
              <a:tailEnd/>
            </a:ln>
            <a:effectLst>
              <a:outerShdw blurRad="40005" dist="19939" dir="5400000" algn="tl" rotWithShape="0">
                <a:srgbClr val="808080">
                  <a:alpha val="37999"/>
                </a:srgbClr>
              </a:outerShdw>
            </a:effectLst>
            <a:extLst>
              <a:ext uri="{909E8E84-426E-40DD-AFC4-6F175D3DCCD1}">
                <a14:hiddenFill xmlns:a14="http://schemas.microsoft.com/office/drawing/2010/main">
                  <a:noFill/>
                </a14:hiddenFill>
              </a:ext>
            </a:extLst>
          </p:spPr>
        </p:cxnSp>
      </p:grpSp>
      <p:grpSp>
        <p:nvGrpSpPr>
          <p:cNvPr id="449" name="Group 140">
            <a:extLst>
              <a:ext uri="{FF2B5EF4-FFF2-40B4-BE49-F238E27FC236}">
                <a16:creationId xmlns:a16="http://schemas.microsoft.com/office/drawing/2014/main" id="{76E7BFD5-92F6-BB41-9E7A-389CECC7F12A}"/>
              </a:ext>
            </a:extLst>
          </p:cNvPr>
          <p:cNvGrpSpPr>
            <a:grpSpLocks/>
          </p:cNvGrpSpPr>
          <p:nvPr/>
        </p:nvGrpSpPr>
        <p:grpSpPr bwMode="auto">
          <a:xfrm>
            <a:off x="2292914" y="1991230"/>
            <a:ext cx="352425" cy="876300"/>
            <a:chOff x="4140" y="429"/>
            <a:chExt cx="1425" cy="2396"/>
          </a:xfrm>
        </p:grpSpPr>
        <p:sp>
          <p:nvSpPr>
            <p:cNvPr id="450" name="Freeform 141">
              <a:extLst>
                <a:ext uri="{FF2B5EF4-FFF2-40B4-BE49-F238E27FC236}">
                  <a16:creationId xmlns:a16="http://schemas.microsoft.com/office/drawing/2014/main" id="{76A5EB39-9919-2444-BBB8-371FCDAF989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1" name="Rectangle 142">
              <a:extLst>
                <a:ext uri="{FF2B5EF4-FFF2-40B4-BE49-F238E27FC236}">
                  <a16:creationId xmlns:a16="http://schemas.microsoft.com/office/drawing/2014/main" id="{60EBDD34-6142-6945-9C14-B79C55F439DE}"/>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2" name="Freeform 143">
              <a:extLst>
                <a:ext uri="{FF2B5EF4-FFF2-40B4-BE49-F238E27FC236}">
                  <a16:creationId xmlns:a16="http://schemas.microsoft.com/office/drawing/2014/main" id="{B8A9862D-8A64-8A4B-AD3D-3D060A37FEA7}"/>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3" name="Freeform 144">
              <a:extLst>
                <a:ext uri="{FF2B5EF4-FFF2-40B4-BE49-F238E27FC236}">
                  <a16:creationId xmlns:a16="http://schemas.microsoft.com/office/drawing/2014/main" id="{F1CBBF09-E39A-294C-817A-9DCD90223F1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4" name="Rectangle 145">
              <a:extLst>
                <a:ext uri="{FF2B5EF4-FFF2-40B4-BE49-F238E27FC236}">
                  <a16:creationId xmlns:a16="http://schemas.microsoft.com/office/drawing/2014/main" id="{0B890F94-5FF7-B74D-888E-B02AA2F69861}"/>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5" name="Group 146">
              <a:extLst>
                <a:ext uri="{FF2B5EF4-FFF2-40B4-BE49-F238E27FC236}">
                  <a16:creationId xmlns:a16="http://schemas.microsoft.com/office/drawing/2014/main" id="{84C8FF9A-1DFE-5443-B94F-09F2CF1376A8}"/>
                </a:ext>
              </a:extLst>
            </p:cNvPr>
            <p:cNvGrpSpPr>
              <a:grpSpLocks/>
            </p:cNvGrpSpPr>
            <p:nvPr/>
          </p:nvGrpSpPr>
          <p:grpSpPr bwMode="auto">
            <a:xfrm>
              <a:off x="4749" y="668"/>
              <a:ext cx="581" cy="145"/>
              <a:chOff x="614" y="2568"/>
              <a:chExt cx="725" cy="139"/>
            </a:xfrm>
          </p:grpSpPr>
          <p:sp>
            <p:nvSpPr>
              <p:cNvPr id="480" name="AutoShape 147">
                <a:extLst>
                  <a:ext uri="{FF2B5EF4-FFF2-40B4-BE49-F238E27FC236}">
                    <a16:creationId xmlns:a16="http://schemas.microsoft.com/office/drawing/2014/main" id="{82A932A3-A2B5-9E4C-A00D-8314C870E898}"/>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1" name="AutoShape 148">
                <a:extLst>
                  <a:ext uri="{FF2B5EF4-FFF2-40B4-BE49-F238E27FC236}">
                    <a16:creationId xmlns:a16="http://schemas.microsoft.com/office/drawing/2014/main" id="{7341616C-DDDB-6D4B-8BC1-1DE0014BB393}"/>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6" name="Rectangle 149">
              <a:extLst>
                <a:ext uri="{FF2B5EF4-FFF2-40B4-BE49-F238E27FC236}">
                  <a16:creationId xmlns:a16="http://schemas.microsoft.com/office/drawing/2014/main" id="{3016CB06-5ED2-8E44-8314-CF9B8D929399}"/>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57" name="Group 150">
              <a:extLst>
                <a:ext uri="{FF2B5EF4-FFF2-40B4-BE49-F238E27FC236}">
                  <a16:creationId xmlns:a16="http://schemas.microsoft.com/office/drawing/2014/main" id="{50CD732F-502F-EC4B-9B23-19C3F75FAF70}"/>
                </a:ext>
              </a:extLst>
            </p:cNvPr>
            <p:cNvGrpSpPr>
              <a:grpSpLocks/>
            </p:cNvGrpSpPr>
            <p:nvPr/>
          </p:nvGrpSpPr>
          <p:grpSpPr bwMode="auto">
            <a:xfrm>
              <a:off x="4747" y="994"/>
              <a:ext cx="581" cy="134"/>
              <a:chOff x="614" y="2568"/>
              <a:chExt cx="725" cy="139"/>
            </a:xfrm>
          </p:grpSpPr>
          <p:sp>
            <p:nvSpPr>
              <p:cNvPr id="478" name="AutoShape 151">
                <a:extLst>
                  <a:ext uri="{FF2B5EF4-FFF2-40B4-BE49-F238E27FC236}">
                    <a16:creationId xmlns:a16="http://schemas.microsoft.com/office/drawing/2014/main" id="{A5BF82DD-4D73-B841-9282-B6B444B47C82}"/>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9" name="AutoShape 152">
                <a:extLst>
                  <a:ext uri="{FF2B5EF4-FFF2-40B4-BE49-F238E27FC236}">
                    <a16:creationId xmlns:a16="http://schemas.microsoft.com/office/drawing/2014/main" id="{507A60A5-AB7C-DA4B-BE79-74DC6F926B6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58" name="Rectangle 153">
              <a:extLst>
                <a:ext uri="{FF2B5EF4-FFF2-40B4-BE49-F238E27FC236}">
                  <a16:creationId xmlns:a16="http://schemas.microsoft.com/office/drawing/2014/main" id="{5585EA19-FC9A-834A-B1AA-AF0C3E6E438E}"/>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59" name="Rectangle 154">
              <a:extLst>
                <a:ext uri="{FF2B5EF4-FFF2-40B4-BE49-F238E27FC236}">
                  <a16:creationId xmlns:a16="http://schemas.microsoft.com/office/drawing/2014/main" id="{770A4D2E-58C2-9F43-84EA-96616AE781B6}"/>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0" name="Group 155">
              <a:extLst>
                <a:ext uri="{FF2B5EF4-FFF2-40B4-BE49-F238E27FC236}">
                  <a16:creationId xmlns:a16="http://schemas.microsoft.com/office/drawing/2014/main" id="{602A4FA5-6127-4C42-9200-FC441714E020}"/>
                </a:ext>
              </a:extLst>
            </p:cNvPr>
            <p:cNvGrpSpPr>
              <a:grpSpLocks/>
            </p:cNvGrpSpPr>
            <p:nvPr/>
          </p:nvGrpSpPr>
          <p:grpSpPr bwMode="auto">
            <a:xfrm>
              <a:off x="4735" y="1627"/>
              <a:ext cx="582" cy="151"/>
              <a:chOff x="614" y="2568"/>
              <a:chExt cx="725" cy="139"/>
            </a:xfrm>
          </p:grpSpPr>
          <p:sp>
            <p:nvSpPr>
              <p:cNvPr id="476" name="AutoShape 156">
                <a:extLst>
                  <a:ext uri="{FF2B5EF4-FFF2-40B4-BE49-F238E27FC236}">
                    <a16:creationId xmlns:a16="http://schemas.microsoft.com/office/drawing/2014/main" id="{73B43881-7B88-5847-AA15-A459E12B9BB4}"/>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7" name="AutoShape 157">
                <a:extLst>
                  <a:ext uri="{FF2B5EF4-FFF2-40B4-BE49-F238E27FC236}">
                    <a16:creationId xmlns:a16="http://schemas.microsoft.com/office/drawing/2014/main" id="{37DBC077-A3AE-D44B-9982-D763ECC92AA5}"/>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1" name="Freeform 158">
              <a:extLst>
                <a:ext uri="{FF2B5EF4-FFF2-40B4-BE49-F238E27FC236}">
                  <a16:creationId xmlns:a16="http://schemas.microsoft.com/office/drawing/2014/main" id="{0AEC409A-A2D1-D245-802C-A7B4A101659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62" name="Group 159">
              <a:extLst>
                <a:ext uri="{FF2B5EF4-FFF2-40B4-BE49-F238E27FC236}">
                  <a16:creationId xmlns:a16="http://schemas.microsoft.com/office/drawing/2014/main" id="{E58988BF-BC15-CF49-B8AB-9F97656C224E}"/>
                </a:ext>
              </a:extLst>
            </p:cNvPr>
            <p:cNvGrpSpPr>
              <a:grpSpLocks/>
            </p:cNvGrpSpPr>
            <p:nvPr/>
          </p:nvGrpSpPr>
          <p:grpSpPr bwMode="auto">
            <a:xfrm>
              <a:off x="4739" y="1327"/>
              <a:ext cx="582" cy="139"/>
              <a:chOff x="614" y="2568"/>
              <a:chExt cx="725" cy="139"/>
            </a:xfrm>
          </p:grpSpPr>
          <p:sp>
            <p:nvSpPr>
              <p:cNvPr id="474" name="AutoShape 160">
                <a:extLst>
                  <a:ext uri="{FF2B5EF4-FFF2-40B4-BE49-F238E27FC236}">
                    <a16:creationId xmlns:a16="http://schemas.microsoft.com/office/drawing/2014/main" id="{553DFEC9-BE4E-F94F-936E-C02FFF6CAC8D}"/>
                  </a:ext>
                </a:extLst>
              </p:cNvPr>
              <p:cNvSpPr>
                <a:spLocks noChangeArrowheads="1"/>
              </p:cNvSpPr>
              <p:nvPr/>
            </p:nvSpPr>
            <p:spPr bwMode="auto">
              <a:xfrm>
                <a:off x="611" y="2569"/>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5" name="AutoShape 161">
                <a:extLst>
                  <a:ext uri="{FF2B5EF4-FFF2-40B4-BE49-F238E27FC236}">
                    <a16:creationId xmlns:a16="http://schemas.microsoft.com/office/drawing/2014/main" id="{43F743B0-ACF4-3044-851A-E1B9884FB697}"/>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63" name="Rectangle 162">
              <a:extLst>
                <a:ext uri="{FF2B5EF4-FFF2-40B4-BE49-F238E27FC236}">
                  <a16:creationId xmlns:a16="http://schemas.microsoft.com/office/drawing/2014/main" id="{D8E8B7E8-6654-B141-80DA-2835D0B6DC61}"/>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4" name="Freeform 163">
              <a:extLst>
                <a:ext uri="{FF2B5EF4-FFF2-40B4-BE49-F238E27FC236}">
                  <a16:creationId xmlns:a16="http://schemas.microsoft.com/office/drawing/2014/main" id="{D47EC0CE-C9B0-544A-9F08-C5F74F5F8ED8}"/>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5" name="Freeform 164">
              <a:extLst>
                <a:ext uri="{FF2B5EF4-FFF2-40B4-BE49-F238E27FC236}">
                  <a16:creationId xmlns:a16="http://schemas.microsoft.com/office/drawing/2014/main" id="{B6D47BE6-5EDC-5F46-927F-15C18BEEF39A}"/>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6" name="Oval 165">
              <a:extLst>
                <a:ext uri="{FF2B5EF4-FFF2-40B4-BE49-F238E27FC236}">
                  <a16:creationId xmlns:a16="http://schemas.microsoft.com/office/drawing/2014/main" id="{8699D5C3-5E2F-5247-88B1-8F7A5068C0E5}"/>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7" name="Freeform 166">
              <a:extLst>
                <a:ext uri="{FF2B5EF4-FFF2-40B4-BE49-F238E27FC236}">
                  <a16:creationId xmlns:a16="http://schemas.microsoft.com/office/drawing/2014/main" id="{BFDFB342-1B41-3C40-90B5-38F87DB8D9E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8" name="AutoShape 167">
              <a:extLst>
                <a:ext uri="{FF2B5EF4-FFF2-40B4-BE49-F238E27FC236}">
                  <a16:creationId xmlns:a16="http://schemas.microsoft.com/office/drawing/2014/main" id="{31EB1D99-2A1B-554C-9D92-24AAEE3876BF}"/>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69" name="AutoShape 168">
              <a:extLst>
                <a:ext uri="{FF2B5EF4-FFF2-40B4-BE49-F238E27FC236}">
                  <a16:creationId xmlns:a16="http://schemas.microsoft.com/office/drawing/2014/main" id="{8C5166EA-4FF3-CA4A-89EF-1C89946C1F95}"/>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0" name="Oval 169">
              <a:extLst>
                <a:ext uri="{FF2B5EF4-FFF2-40B4-BE49-F238E27FC236}">
                  <a16:creationId xmlns:a16="http://schemas.microsoft.com/office/drawing/2014/main" id="{45C4253F-C6AA-8F41-9A95-B861474468B4}"/>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1" name="Oval 170">
              <a:extLst>
                <a:ext uri="{FF2B5EF4-FFF2-40B4-BE49-F238E27FC236}">
                  <a16:creationId xmlns:a16="http://schemas.microsoft.com/office/drawing/2014/main" id="{99937982-831E-014F-8011-31A38BC3FAA4}"/>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472" name="Oval 171">
              <a:extLst>
                <a:ext uri="{FF2B5EF4-FFF2-40B4-BE49-F238E27FC236}">
                  <a16:creationId xmlns:a16="http://schemas.microsoft.com/office/drawing/2014/main" id="{CB852665-8191-CD47-9BBA-1BC8D1E83948}"/>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73" name="Rectangle 172">
              <a:extLst>
                <a:ext uri="{FF2B5EF4-FFF2-40B4-BE49-F238E27FC236}">
                  <a16:creationId xmlns:a16="http://schemas.microsoft.com/office/drawing/2014/main" id="{A5B541A2-F634-3F4C-920F-8FEB757F72F0}"/>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482" name="Rectangle 4">
            <a:extLst>
              <a:ext uri="{FF2B5EF4-FFF2-40B4-BE49-F238E27FC236}">
                <a16:creationId xmlns:a16="http://schemas.microsoft.com/office/drawing/2014/main" id="{885A2C98-F0C5-4F48-973F-FB58C4816800}"/>
              </a:ext>
            </a:extLst>
          </p:cNvPr>
          <p:cNvSpPr txBox="1">
            <a:spLocks noChangeArrowheads="1"/>
          </p:cNvSpPr>
          <p:nvPr/>
        </p:nvSpPr>
        <p:spPr bwMode="auto">
          <a:xfrm>
            <a:off x="1197539" y="1361756"/>
            <a:ext cx="81502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0"/>
              </a:buClr>
              <a:buSzPct val="100000"/>
              <a:buFont typeface="Wingdings" pitchFamily="2" charset="2"/>
              <a:buChar char="§"/>
              <a:defRPr sz="2800">
                <a:solidFill>
                  <a:schemeClr val="tx1"/>
                </a:solidFill>
                <a:latin typeface="+mn-lt"/>
                <a:ea typeface="ＭＳ Ｐゴシック" charset="0"/>
                <a:cs typeface="+mn-cs"/>
              </a:defRPr>
            </a:lvl1pPr>
            <a:lvl2pPr marL="742950" indent="-285750" algn="l" rtl="0" eaLnBrk="0" fontAlgn="base" hangingPunct="0">
              <a:lnSpc>
                <a:spcPct val="85000"/>
              </a:lnSpc>
              <a:spcBef>
                <a:spcPct val="20000"/>
              </a:spcBef>
              <a:spcAft>
                <a:spcPct val="0"/>
              </a:spcAft>
              <a:buClr>
                <a:srgbClr val="000090"/>
              </a:buClr>
              <a:buFont typeface="Arial" panose="020B0604020202020204" pitchFamily="34" charset="0"/>
              <a:buChar char="•"/>
              <a:defRPr sz="2400">
                <a:solidFill>
                  <a:schemeClr val="tx1"/>
                </a:solidFill>
                <a:latin typeface="+mn-lt"/>
                <a:ea typeface="Arial" charset="0"/>
                <a:cs typeface="+mn-cs"/>
              </a:defRPr>
            </a:lvl2pPr>
            <a:lvl3pPr marL="11430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Comic Sans MS" pitchFamily="66" charset="0"/>
                <a:ea typeface="Arial" charset="0"/>
                <a:cs typeface="+mn-cs"/>
              </a:defRPr>
            </a:lvl3pPr>
            <a:lvl4pPr marL="16002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4pPr>
            <a:lvl5pPr marL="2057400" indent="-228600" algn="l" rtl="0" eaLnBrk="0" fontAlgn="base" hangingPunct="0">
              <a:spcBef>
                <a:spcPct val="20000"/>
              </a:spcBef>
              <a:spcAft>
                <a:spcPct val="0"/>
              </a:spcAft>
              <a:buClr>
                <a:srgbClr val="000090"/>
              </a:buClr>
              <a:buFont typeface="Wingdings" pitchFamily="2" charset="2"/>
              <a:buChar char="§"/>
              <a:defRPr sz="2000">
                <a:solidFill>
                  <a:schemeClr val="tx1"/>
                </a:solidFill>
                <a:latin typeface="Times New Roman" pitchFamily="18" charset="0"/>
                <a:ea typeface="Arial" charset="0"/>
                <a:cs typeface="+mn-cs"/>
              </a:defRPr>
            </a:lvl5pPr>
            <a:lvl6pPr marL="2514600" indent="-228600" algn="l" rtl="0" fontAlgn="base">
              <a:spcBef>
                <a:spcPct val="20000"/>
              </a:spcBef>
              <a:spcAft>
                <a:spcPct val="0"/>
              </a:spcAft>
              <a:buChar char="»"/>
              <a:defRPr sz="2000">
                <a:solidFill>
                  <a:schemeClr val="tx1"/>
                </a:solidFill>
                <a:latin typeface="Times New Roman" pitchFamily="18" charset="0"/>
                <a:cs typeface="+mn-cs"/>
              </a:defRPr>
            </a:lvl6pPr>
            <a:lvl7pPr marL="2971800" indent="-228600" algn="l" rtl="0" fontAlgn="base">
              <a:spcBef>
                <a:spcPct val="20000"/>
              </a:spcBef>
              <a:spcAft>
                <a:spcPct val="0"/>
              </a:spcAft>
              <a:buChar char="»"/>
              <a:defRPr sz="2000">
                <a:solidFill>
                  <a:schemeClr val="tx1"/>
                </a:solidFill>
                <a:latin typeface="Times New Roman" pitchFamily="18" charset="0"/>
                <a:cs typeface="+mn-cs"/>
              </a:defRPr>
            </a:lvl7pPr>
            <a:lvl8pPr marL="3429000" indent="-228600" algn="l" rtl="0" fontAlgn="base">
              <a:spcBef>
                <a:spcPct val="20000"/>
              </a:spcBef>
              <a:spcAft>
                <a:spcPct val="0"/>
              </a:spcAft>
              <a:buChar char="»"/>
              <a:defRPr sz="2000">
                <a:solidFill>
                  <a:schemeClr val="tx1"/>
                </a:solidFill>
                <a:latin typeface="Times New Roman" pitchFamily="18" charset="0"/>
                <a:cs typeface="+mn-cs"/>
              </a:defRPr>
            </a:lvl8pPr>
            <a:lvl9pPr marL="3886200" indent="-228600" algn="l" rtl="0" fontAlgn="base">
              <a:spcBef>
                <a:spcPct val="20000"/>
              </a:spcBef>
              <a:spcAft>
                <a:spcPct val="0"/>
              </a:spcAft>
              <a:buChar char="»"/>
              <a:defRPr sz="2000">
                <a:solidFill>
                  <a:schemeClr val="tx1"/>
                </a:solidFill>
                <a:latin typeface="Times New Roman" pitchFamily="18" charset="0"/>
                <a:cs typeface="+mn-cs"/>
              </a:defRPr>
            </a:lvl9pPr>
          </a:lstStyle>
          <a:p>
            <a:pPr marL="0" marR="0" lvl="0" indent="0" algn="l" defTabSz="914400" rtl="0" eaLnBrk="1" fontAlgn="base" latinLnBrk="0" hangingPunct="1">
              <a:lnSpc>
                <a:spcPct val="85000"/>
              </a:lnSpc>
              <a:spcBef>
                <a:spcPct val="20000"/>
              </a:spcBef>
              <a:spcAft>
                <a:spcPct val="0"/>
              </a:spcAft>
              <a:buClr>
                <a:srgbClr val="000090"/>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s</a:t>
            </a: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&lt; R</a:t>
            </a:r>
            <a:r>
              <a:rPr kumimoji="0" lang="en-US" altLang="en-US" sz="2800" b="0" i="1" u="none" strike="noStrike" kern="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mn-cs"/>
              </a:rPr>
              <a:t>c</a:t>
            </a:r>
            <a:r>
              <a:rPr kumimoji="0" lang="en-US" altLang="en-US" sz="2800" b="0" i="1" u="none" strike="noStrike" kern="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What is average end-end throughput?</a:t>
            </a:r>
          </a:p>
        </p:txBody>
      </p:sp>
      <p:grpSp>
        <p:nvGrpSpPr>
          <p:cNvPr id="483" name="Group 34">
            <a:extLst>
              <a:ext uri="{FF2B5EF4-FFF2-40B4-BE49-F238E27FC236}">
                <a16:creationId xmlns:a16="http://schemas.microsoft.com/office/drawing/2014/main" id="{1D7513B2-BA27-CA43-AABC-A66648BC2AFF}"/>
              </a:ext>
            </a:extLst>
          </p:cNvPr>
          <p:cNvGrpSpPr>
            <a:grpSpLocks/>
          </p:cNvGrpSpPr>
          <p:nvPr/>
        </p:nvGrpSpPr>
        <p:grpSpPr bwMode="auto">
          <a:xfrm>
            <a:off x="2745351" y="2343655"/>
            <a:ext cx="2136775" cy="307975"/>
            <a:chOff x="2249" y="3430"/>
            <a:chExt cx="1389" cy="256"/>
          </a:xfrm>
        </p:grpSpPr>
        <p:sp>
          <p:nvSpPr>
            <p:cNvPr id="484" name="Oval 35">
              <a:extLst>
                <a:ext uri="{FF2B5EF4-FFF2-40B4-BE49-F238E27FC236}">
                  <a16:creationId xmlns:a16="http://schemas.microsoft.com/office/drawing/2014/main" id="{5340CEA1-5B2B-9B46-9AAF-4147EFCAE2AD}"/>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5" name="Rectangle 36">
              <a:extLst>
                <a:ext uri="{FF2B5EF4-FFF2-40B4-BE49-F238E27FC236}">
                  <a16:creationId xmlns:a16="http://schemas.microsoft.com/office/drawing/2014/main" id="{18778160-DBBA-3B4C-9F3C-5804D0719AA9}"/>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86" name="Oval 37">
              <a:extLst>
                <a:ext uri="{FF2B5EF4-FFF2-40B4-BE49-F238E27FC236}">
                  <a16:creationId xmlns:a16="http://schemas.microsoft.com/office/drawing/2014/main" id="{8BF0591E-F2E4-8A4C-A92C-C81344F40A5F}"/>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87" name="Rectangle 38">
              <a:extLst>
                <a:ext uri="{FF2B5EF4-FFF2-40B4-BE49-F238E27FC236}">
                  <a16:creationId xmlns:a16="http://schemas.microsoft.com/office/drawing/2014/main" id="{E207FABE-8267-D846-9F45-80EB05CCD511}"/>
                </a:ext>
              </a:extLst>
            </p:cNvPr>
            <p:cNvSpPr>
              <a:spLocks noChangeArrowheads="1"/>
            </p:cNvSpPr>
            <p:nvPr/>
          </p:nvSpPr>
          <p:spPr bwMode="auto">
            <a:xfrm>
              <a:off x="3562" y="3438"/>
              <a:ext cx="44"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88" name="Text Box 39">
            <a:extLst>
              <a:ext uri="{FF2B5EF4-FFF2-40B4-BE49-F238E27FC236}">
                <a16:creationId xmlns:a16="http://schemas.microsoft.com/office/drawing/2014/main" id="{957E7C76-675E-574B-8ACD-614388DAE938}"/>
              </a:ext>
            </a:extLst>
          </p:cNvPr>
          <p:cNvSpPr txBox="1">
            <a:spLocks noChangeArrowheads="1"/>
          </p:cNvSpPr>
          <p:nvPr/>
        </p:nvSpPr>
        <p:spPr bwMode="auto">
          <a:xfrm>
            <a:off x="2534214" y="2270741"/>
            <a:ext cx="25860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120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489" name="AutoShape 42">
            <a:extLst>
              <a:ext uri="{FF2B5EF4-FFF2-40B4-BE49-F238E27FC236}">
                <a16:creationId xmlns:a16="http://schemas.microsoft.com/office/drawing/2014/main" id="{8A9CF8E3-1601-CD45-8200-B1516EA3BB30}"/>
              </a:ext>
            </a:extLst>
          </p:cNvPr>
          <p:cNvSpPr>
            <a:spLocks noChangeArrowheads="1"/>
          </p:cNvSpPr>
          <p:nvPr/>
        </p:nvSpPr>
        <p:spPr bwMode="auto">
          <a:xfrm flipV="1">
            <a:off x="1934139" y="2111880"/>
            <a:ext cx="895350" cy="565150"/>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0" name="AutoShape 43">
            <a:extLst>
              <a:ext uri="{FF2B5EF4-FFF2-40B4-BE49-F238E27FC236}">
                <a16:creationId xmlns:a16="http://schemas.microsoft.com/office/drawing/2014/main" id="{ED879A95-B645-8B4D-89AF-6D1789AFE728}"/>
              </a:ext>
            </a:extLst>
          </p:cNvPr>
          <p:cNvSpPr>
            <a:spLocks noChangeArrowheads="1"/>
          </p:cNvSpPr>
          <p:nvPr/>
        </p:nvSpPr>
        <p:spPr bwMode="auto">
          <a:xfrm>
            <a:off x="8168251" y="2318255"/>
            <a:ext cx="941624" cy="379413"/>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491" name="Group 54">
            <a:extLst>
              <a:ext uri="{FF2B5EF4-FFF2-40B4-BE49-F238E27FC236}">
                <a16:creationId xmlns:a16="http://schemas.microsoft.com/office/drawing/2014/main" id="{5C873AA0-FFD9-7542-BED1-8B7A71AB1C1E}"/>
              </a:ext>
            </a:extLst>
          </p:cNvPr>
          <p:cNvGrpSpPr>
            <a:grpSpLocks/>
          </p:cNvGrpSpPr>
          <p:nvPr/>
        </p:nvGrpSpPr>
        <p:grpSpPr bwMode="auto">
          <a:xfrm>
            <a:off x="6118790" y="2210305"/>
            <a:ext cx="2577607" cy="569913"/>
            <a:chOff x="3130" y="3069"/>
            <a:chExt cx="1765" cy="366"/>
          </a:xfrm>
        </p:grpSpPr>
        <p:grpSp>
          <p:nvGrpSpPr>
            <p:cNvPr id="492" name="Group 45">
              <a:extLst>
                <a:ext uri="{FF2B5EF4-FFF2-40B4-BE49-F238E27FC236}">
                  <a16:creationId xmlns:a16="http://schemas.microsoft.com/office/drawing/2014/main" id="{97D274BB-C29B-ED4E-859A-927860A3F5D9}"/>
                </a:ext>
              </a:extLst>
            </p:cNvPr>
            <p:cNvGrpSpPr>
              <a:grpSpLocks/>
            </p:cNvGrpSpPr>
            <p:nvPr/>
          </p:nvGrpSpPr>
          <p:grpSpPr bwMode="auto">
            <a:xfrm>
              <a:off x="3130" y="3069"/>
              <a:ext cx="1765" cy="366"/>
              <a:chOff x="2249" y="3430"/>
              <a:chExt cx="1389" cy="256"/>
            </a:xfrm>
          </p:grpSpPr>
          <p:sp>
            <p:nvSpPr>
              <p:cNvPr id="494" name="Oval 46">
                <a:extLst>
                  <a:ext uri="{FF2B5EF4-FFF2-40B4-BE49-F238E27FC236}">
                    <a16:creationId xmlns:a16="http://schemas.microsoft.com/office/drawing/2014/main" id="{2EC17BEE-E58A-6140-B989-B0CDD1C1AF95}"/>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5" name="Rectangle 47">
                <a:extLst>
                  <a:ext uri="{FF2B5EF4-FFF2-40B4-BE49-F238E27FC236}">
                    <a16:creationId xmlns:a16="http://schemas.microsoft.com/office/drawing/2014/main" id="{AD336F13-B720-7341-B116-DA4D9171BA64}"/>
                  </a:ext>
                </a:extLst>
              </p:cNvPr>
              <p:cNvSpPr>
                <a:spLocks noChangeArrowheads="1"/>
              </p:cNvSpPr>
              <p:nvPr/>
            </p:nvSpPr>
            <p:spPr bwMode="auto">
              <a:xfrm>
                <a:off x="2275" y="3433"/>
                <a:ext cx="1329"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496" name="Oval 48">
                <a:extLst>
                  <a:ext uri="{FF2B5EF4-FFF2-40B4-BE49-F238E27FC236}">
                    <a16:creationId xmlns:a16="http://schemas.microsoft.com/office/drawing/2014/main" id="{4B7EF7CF-26D6-F04C-A388-9C2DE746E571}"/>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497" name="Rectangle 49">
                <a:extLst>
                  <a:ext uri="{FF2B5EF4-FFF2-40B4-BE49-F238E27FC236}">
                    <a16:creationId xmlns:a16="http://schemas.microsoft.com/office/drawing/2014/main" id="{604E850F-FAD3-D34F-8D0B-B1F5F12A4982}"/>
                  </a:ext>
                </a:extLst>
              </p:cNvPr>
              <p:cNvSpPr>
                <a:spLocks noChangeArrowheads="1"/>
              </p:cNvSpPr>
              <p:nvPr/>
            </p:nvSpPr>
            <p:spPr bwMode="auto">
              <a:xfrm>
                <a:off x="3562" y="3438"/>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493" name="Text Box 50">
              <a:extLst>
                <a:ext uri="{FF2B5EF4-FFF2-40B4-BE49-F238E27FC236}">
                  <a16:creationId xmlns:a16="http://schemas.microsoft.com/office/drawing/2014/main" id="{48FDD660-FDC1-BC4D-AF14-61D75C0EB803}"/>
                </a:ext>
              </a:extLst>
            </p:cNvPr>
            <p:cNvSpPr txBox="1">
              <a:spLocks noChangeArrowheads="1"/>
            </p:cNvSpPr>
            <p:nvPr/>
          </p:nvSpPr>
          <p:spPr bwMode="auto">
            <a:xfrm>
              <a:off x="3181" y="3135"/>
              <a:ext cx="170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sp>
        <p:nvSpPr>
          <p:cNvPr id="498" name="Rectangle 56">
            <a:extLst>
              <a:ext uri="{FF2B5EF4-FFF2-40B4-BE49-F238E27FC236}">
                <a16:creationId xmlns:a16="http://schemas.microsoft.com/office/drawing/2014/main" id="{A7FBBFF4-7CCE-3745-9DBF-448559E76BA0}"/>
              </a:ext>
            </a:extLst>
          </p:cNvPr>
          <p:cNvSpPr>
            <a:spLocks noChangeArrowheads="1"/>
          </p:cNvSpPr>
          <p:nvPr/>
        </p:nvSpPr>
        <p:spPr bwMode="auto">
          <a:xfrm>
            <a:off x="1234051" y="3170791"/>
            <a:ext cx="8062913"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20000"/>
              </a:spcBef>
              <a:spcAft>
                <a:spcPct val="0"/>
              </a:spcAft>
              <a:buClr>
                <a:srgbClr val="000099"/>
              </a:buClr>
              <a:buSzPct val="100000"/>
              <a:buFontTx/>
              <a:buNone/>
              <a:tabLst/>
              <a:defRPr/>
            </a:pP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s</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 &gt; R</a:t>
            </a:r>
            <a:r>
              <a:rPr kumimoji="0" lang="en-US" altLang="en-US" sz="2800" b="0" i="1" u="none" strike="noStrike" kern="1200" cap="none" spc="0" normalizeH="0" baseline="-25000" noProof="0" dirty="0">
                <a:ln>
                  <a:noFill/>
                </a:ln>
                <a:solidFill>
                  <a:srgbClr val="CC0000"/>
                </a:solidFill>
                <a:effectLst/>
                <a:uLnTx/>
                <a:uFillTx/>
                <a:latin typeface="Calibri" panose="020F0502020204030204"/>
                <a:ea typeface="ＭＳ Ｐゴシック" panose="020B0600070205080204" pitchFamily="34" charset="-128"/>
                <a:cs typeface="Arial"/>
              </a:rPr>
              <a:t>c</a:t>
            </a:r>
            <a:r>
              <a:rPr kumimoji="0" lang="en-US" altLang="en-US" sz="2800" b="0" i="1" u="none" strike="noStrike" kern="1200" cap="none" spc="0" normalizeH="0" baseline="0" noProof="0" dirty="0">
                <a:ln>
                  <a:noFill/>
                </a:ln>
                <a:solidFill>
                  <a:srgbClr val="FF3300"/>
                </a:solidFill>
                <a:effectLst/>
                <a:uLnTx/>
                <a:uFillTx/>
                <a:latin typeface="Calibri" panose="020F0502020204030204"/>
                <a:ea typeface="ＭＳ Ｐゴシック" panose="020B0600070205080204" pitchFamily="34" charset="-128"/>
                <a:cs typeface="Arial"/>
              </a:rPr>
              <a:t>  </a:t>
            </a:r>
            <a:r>
              <a:rPr kumimoji="0" lang="en-US" altLang="en-US" sz="2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What is average end-end throughput?</a:t>
            </a:r>
          </a:p>
        </p:txBody>
      </p:sp>
      <p:grpSp>
        <p:nvGrpSpPr>
          <p:cNvPr id="499" name="Group 209">
            <a:extLst>
              <a:ext uri="{FF2B5EF4-FFF2-40B4-BE49-F238E27FC236}">
                <a16:creationId xmlns:a16="http://schemas.microsoft.com/office/drawing/2014/main" id="{79A28CBF-CC98-364E-9CA1-5406DF2D3C3F}"/>
              </a:ext>
            </a:extLst>
          </p:cNvPr>
          <p:cNvGrpSpPr>
            <a:grpSpLocks/>
          </p:cNvGrpSpPr>
          <p:nvPr/>
        </p:nvGrpSpPr>
        <p:grpSpPr bwMode="auto">
          <a:xfrm>
            <a:off x="1327659" y="5111236"/>
            <a:ext cx="8847138" cy="1282702"/>
            <a:chOff x="186" y="3246"/>
            <a:chExt cx="5573" cy="808"/>
          </a:xfrm>
        </p:grpSpPr>
        <p:sp>
          <p:nvSpPr>
            <p:cNvPr id="500" name="Rectangle 102">
              <a:extLst>
                <a:ext uri="{FF2B5EF4-FFF2-40B4-BE49-F238E27FC236}">
                  <a16:creationId xmlns:a16="http://schemas.microsoft.com/office/drawing/2014/main" id="{A6EA76B5-34A9-BA4F-919C-79EC2F39DFBB}"/>
                </a:ext>
              </a:extLst>
            </p:cNvPr>
            <p:cNvSpPr>
              <a:spLocks noChangeArrowheads="1"/>
            </p:cNvSpPr>
            <p:nvPr/>
          </p:nvSpPr>
          <p:spPr bwMode="auto">
            <a:xfrm>
              <a:off x="186" y="3414"/>
              <a:ext cx="5521" cy="640"/>
            </a:xfrm>
            <a:prstGeom prst="rect">
              <a:avLst/>
            </a:prstGeom>
            <a:solidFill>
              <a:srgbClr val="FFFFFF"/>
            </a:solidFill>
            <a:ln w="2857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01" name="Text Box 101">
              <a:extLst>
                <a:ext uri="{FF2B5EF4-FFF2-40B4-BE49-F238E27FC236}">
                  <a16:creationId xmlns:a16="http://schemas.microsoft.com/office/drawing/2014/main" id="{EC6D6C58-6370-D841-9FF4-E86B32210237}"/>
                </a:ext>
              </a:extLst>
            </p:cNvPr>
            <p:cNvSpPr txBox="1">
              <a:spLocks noChangeArrowheads="1"/>
            </p:cNvSpPr>
            <p:nvPr/>
          </p:nvSpPr>
          <p:spPr bwMode="auto">
            <a:xfrm>
              <a:off x="238" y="3585"/>
              <a:ext cx="552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link on end-end path that constrains  end-end throughput</a:t>
              </a:r>
            </a:p>
          </p:txBody>
        </p:sp>
        <p:sp>
          <p:nvSpPr>
            <p:cNvPr id="502" name="Text Box 104">
              <a:extLst>
                <a:ext uri="{FF2B5EF4-FFF2-40B4-BE49-F238E27FC236}">
                  <a16:creationId xmlns:a16="http://schemas.microsoft.com/office/drawing/2014/main" id="{999DDB29-B5E4-4144-8D94-861082F6DF98}"/>
                </a:ext>
              </a:extLst>
            </p:cNvPr>
            <p:cNvSpPr txBox="1">
              <a:spLocks noChangeArrowheads="1"/>
            </p:cNvSpPr>
            <p:nvPr/>
          </p:nvSpPr>
          <p:spPr bwMode="auto">
            <a:xfrm>
              <a:off x="375" y="3246"/>
              <a:ext cx="1629" cy="33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Arial"/>
                </a:rPr>
                <a:t>bottleneck link</a:t>
              </a:r>
            </a:p>
          </p:txBody>
        </p:sp>
      </p:grpSp>
      <p:sp>
        <p:nvSpPr>
          <p:cNvPr id="503" name="AutoShape 51">
            <a:extLst>
              <a:ext uri="{FF2B5EF4-FFF2-40B4-BE49-F238E27FC236}">
                <a16:creationId xmlns:a16="http://schemas.microsoft.com/office/drawing/2014/main" id="{ADA15BF7-93C3-524C-B9B7-716C2BEB040F}"/>
              </a:ext>
            </a:extLst>
          </p:cNvPr>
          <p:cNvSpPr>
            <a:spLocks noChangeArrowheads="1"/>
          </p:cNvSpPr>
          <p:nvPr/>
        </p:nvSpPr>
        <p:spPr bwMode="auto">
          <a:xfrm>
            <a:off x="4883714" y="2311905"/>
            <a:ext cx="1365250" cy="38100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4" name="Group 132">
            <a:extLst>
              <a:ext uri="{FF2B5EF4-FFF2-40B4-BE49-F238E27FC236}">
                <a16:creationId xmlns:a16="http://schemas.microsoft.com/office/drawing/2014/main" id="{B3F5B0C7-9CEB-E049-B0C3-0F00703C4087}"/>
              </a:ext>
            </a:extLst>
          </p:cNvPr>
          <p:cNvGrpSpPr>
            <a:grpSpLocks/>
          </p:cNvGrpSpPr>
          <p:nvPr/>
        </p:nvGrpSpPr>
        <p:grpSpPr bwMode="auto">
          <a:xfrm flipH="1">
            <a:off x="9058681" y="2157918"/>
            <a:ext cx="871538" cy="885825"/>
            <a:chOff x="-44" y="1473"/>
            <a:chExt cx="981" cy="1105"/>
          </a:xfrm>
        </p:grpSpPr>
        <p:pic>
          <p:nvPicPr>
            <p:cNvPr id="505" name="Picture 133" descr="desktop_computer_stylized_medium">
              <a:extLst>
                <a:ext uri="{FF2B5EF4-FFF2-40B4-BE49-F238E27FC236}">
                  <a16:creationId xmlns:a16="http://schemas.microsoft.com/office/drawing/2014/main" id="{9D7414AB-58AD-7D46-95D7-2D5B55309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6" name="Freeform 134">
              <a:extLst>
                <a:ext uri="{FF2B5EF4-FFF2-40B4-BE49-F238E27FC236}">
                  <a16:creationId xmlns:a16="http://schemas.microsoft.com/office/drawing/2014/main" id="{D5C4B243-FAF4-7842-9BC1-63CB23F73127}"/>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07" name="AutoShape 327">
            <a:extLst>
              <a:ext uri="{FF2B5EF4-FFF2-40B4-BE49-F238E27FC236}">
                <a16:creationId xmlns:a16="http://schemas.microsoft.com/office/drawing/2014/main" id="{2F56CE5E-CD88-F243-A5D6-997F5D7E1139}"/>
              </a:ext>
            </a:extLst>
          </p:cNvPr>
          <p:cNvSpPr>
            <a:spLocks noChangeArrowheads="1"/>
          </p:cNvSpPr>
          <p:nvPr/>
        </p:nvSpPr>
        <p:spPr bwMode="auto">
          <a:xfrm>
            <a:off x="1846826" y="1854705"/>
            <a:ext cx="407988" cy="431800"/>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08" name="Group 206">
            <a:extLst>
              <a:ext uri="{FF2B5EF4-FFF2-40B4-BE49-F238E27FC236}">
                <a16:creationId xmlns:a16="http://schemas.microsoft.com/office/drawing/2014/main" id="{DC9267E1-3EDB-E748-8467-2A9B485898A2}"/>
              </a:ext>
            </a:extLst>
          </p:cNvPr>
          <p:cNvGrpSpPr>
            <a:grpSpLocks/>
          </p:cNvGrpSpPr>
          <p:nvPr/>
        </p:nvGrpSpPr>
        <p:grpSpPr bwMode="auto">
          <a:xfrm>
            <a:off x="1908739" y="3723447"/>
            <a:ext cx="8126412" cy="1166813"/>
            <a:chOff x="775" y="2474"/>
            <a:chExt cx="5119" cy="735"/>
          </a:xfrm>
        </p:grpSpPr>
        <p:grpSp>
          <p:nvGrpSpPr>
            <p:cNvPr id="509" name="Group 173">
              <a:extLst>
                <a:ext uri="{FF2B5EF4-FFF2-40B4-BE49-F238E27FC236}">
                  <a16:creationId xmlns:a16="http://schemas.microsoft.com/office/drawing/2014/main" id="{017DEB16-2C42-DB4F-AC8D-2F24A202D8CA}"/>
                </a:ext>
              </a:extLst>
            </p:cNvPr>
            <p:cNvGrpSpPr>
              <a:grpSpLocks/>
            </p:cNvGrpSpPr>
            <p:nvPr/>
          </p:nvGrpSpPr>
          <p:grpSpPr bwMode="auto">
            <a:xfrm>
              <a:off x="1056" y="2589"/>
              <a:ext cx="222" cy="552"/>
              <a:chOff x="4140" y="429"/>
              <a:chExt cx="1425" cy="2396"/>
            </a:xfrm>
          </p:grpSpPr>
          <p:sp>
            <p:nvSpPr>
              <p:cNvPr id="540" name="Freeform 174">
                <a:extLst>
                  <a:ext uri="{FF2B5EF4-FFF2-40B4-BE49-F238E27FC236}">
                    <a16:creationId xmlns:a16="http://schemas.microsoft.com/office/drawing/2014/main" id="{7071AEAE-A73F-D243-B123-B7B1D9BDFB07}"/>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1" name="Rectangle 175">
                <a:extLst>
                  <a:ext uri="{FF2B5EF4-FFF2-40B4-BE49-F238E27FC236}">
                    <a16:creationId xmlns:a16="http://schemas.microsoft.com/office/drawing/2014/main" id="{70DE3468-CF53-0346-8D80-E9385C7F7D96}"/>
                  </a:ext>
                </a:extLst>
              </p:cNvPr>
              <p:cNvSpPr>
                <a:spLocks noChangeArrowheads="1"/>
              </p:cNvSpPr>
              <p:nvPr/>
            </p:nvSpPr>
            <p:spPr bwMode="auto">
              <a:xfrm>
                <a:off x="4204" y="429"/>
                <a:ext cx="1046" cy="2283"/>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2" name="Freeform 176">
                <a:extLst>
                  <a:ext uri="{FF2B5EF4-FFF2-40B4-BE49-F238E27FC236}">
                    <a16:creationId xmlns:a16="http://schemas.microsoft.com/office/drawing/2014/main" id="{ED311748-A5CC-494E-90AD-11746C8ACE05}"/>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3" name="Freeform 177">
                <a:extLst>
                  <a:ext uri="{FF2B5EF4-FFF2-40B4-BE49-F238E27FC236}">
                    <a16:creationId xmlns:a16="http://schemas.microsoft.com/office/drawing/2014/main" id="{8C78D907-80B8-AF4A-AB8A-5919F960DDD2}"/>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4" name="Rectangle 178">
                <a:extLst>
                  <a:ext uri="{FF2B5EF4-FFF2-40B4-BE49-F238E27FC236}">
                    <a16:creationId xmlns:a16="http://schemas.microsoft.com/office/drawing/2014/main" id="{894B83D8-FCC8-084F-9660-A8CED18F9114}"/>
                  </a:ext>
                </a:extLst>
              </p:cNvPr>
              <p:cNvSpPr>
                <a:spLocks noChangeArrowheads="1"/>
              </p:cNvSpPr>
              <p:nvPr/>
            </p:nvSpPr>
            <p:spPr bwMode="auto">
              <a:xfrm>
                <a:off x="4211" y="694"/>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5" name="Group 179">
                <a:extLst>
                  <a:ext uri="{FF2B5EF4-FFF2-40B4-BE49-F238E27FC236}">
                    <a16:creationId xmlns:a16="http://schemas.microsoft.com/office/drawing/2014/main" id="{FA4C49FB-332B-1C42-B0C2-F3D370F08127}"/>
                  </a:ext>
                </a:extLst>
              </p:cNvPr>
              <p:cNvGrpSpPr>
                <a:grpSpLocks/>
              </p:cNvGrpSpPr>
              <p:nvPr/>
            </p:nvGrpSpPr>
            <p:grpSpPr bwMode="auto">
              <a:xfrm>
                <a:off x="4749" y="668"/>
                <a:ext cx="581" cy="145"/>
                <a:chOff x="614" y="2568"/>
                <a:chExt cx="725" cy="139"/>
              </a:xfrm>
            </p:grpSpPr>
            <p:sp>
              <p:nvSpPr>
                <p:cNvPr id="570" name="AutoShape 180">
                  <a:extLst>
                    <a:ext uri="{FF2B5EF4-FFF2-40B4-BE49-F238E27FC236}">
                      <a16:creationId xmlns:a16="http://schemas.microsoft.com/office/drawing/2014/main" id="{6BD6D33C-E791-F149-8310-5B3D390F6C23}"/>
                    </a:ext>
                  </a:extLst>
                </p:cNvPr>
                <p:cNvSpPr>
                  <a:spLocks noChangeArrowheads="1"/>
                </p:cNvSpPr>
                <p:nvPr/>
              </p:nvSpPr>
              <p:spPr bwMode="auto">
                <a:xfrm>
                  <a:off x="615" y="2568"/>
                  <a:ext cx="721" cy="137"/>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71" name="AutoShape 181">
                  <a:extLst>
                    <a:ext uri="{FF2B5EF4-FFF2-40B4-BE49-F238E27FC236}">
                      <a16:creationId xmlns:a16="http://schemas.microsoft.com/office/drawing/2014/main" id="{5E71277F-C04C-3142-838B-6EE506CB21AF}"/>
                    </a:ext>
                  </a:extLst>
                </p:cNvPr>
                <p:cNvSpPr>
                  <a:spLocks noChangeArrowheads="1"/>
                </p:cNvSpPr>
                <p:nvPr/>
              </p:nvSpPr>
              <p:spPr bwMode="auto">
                <a:xfrm>
                  <a:off x="631" y="2584"/>
                  <a:ext cx="689" cy="100"/>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6" name="Rectangle 182">
                <a:extLst>
                  <a:ext uri="{FF2B5EF4-FFF2-40B4-BE49-F238E27FC236}">
                    <a16:creationId xmlns:a16="http://schemas.microsoft.com/office/drawing/2014/main" id="{24A16DC6-2460-DC4F-994B-EF8DC5F2AC82}"/>
                  </a:ext>
                </a:extLst>
              </p:cNvPr>
              <p:cNvSpPr>
                <a:spLocks noChangeArrowheads="1"/>
              </p:cNvSpPr>
              <p:nvPr/>
            </p:nvSpPr>
            <p:spPr bwMode="auto">
              <a:xfrm>
                <a:off x="4223" y="1019"/>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47" name="Group 183">
                <a:extLst>
                  <a:ext uri="{FF2B5EF4-FFF2-40B4-BE49-F238E27FC236}">
                    <a16:creationId xmlns:a16="http://schemas.microsoft.com/office/drawing/2014/main" id="{98E7E366-D731-D346-83EB-43C23A31E5E1}"/>
                  </a:ext>
                </a:extLst>
              </p:cNvPr>
              <p:cNvGrpSpPr>
                <a:grpSpLocks/>
              </p:cNvGrpSpPr>
              <p:nvPr/>
            </p:nvGrpSpPr>
            <p:grpSpPr bwMode="auto">
              <a:xfrm>
                <a:off x="4747" y="994"/>
                <a:ext cx="581" cy="134"/>
                <a:chOff x="614" y="2568"/>
                <a:chExt cx="725" cy="139"/>
              </a:xfrm>
            </p:grpSpPr>
            <p:sp>
              <p:nvSpPr>
                <p:cNvPr id="568" name="AutoShape 184">
                  <a:extLst>
                    <a:ext uri="{FF2B5EF4-FFF2-40B4-BE49-F238E27FC236}">
                      <a16:creationId xmlns:a16="http://schemas.microsoft.com/office/drawing/2014/main" id="{12E76A99-F292-4942-B7EA-16F260F71E30}"/>
                    </a:ext>
                  </a:extLst>
                </p:cNvPr>
                <p:cNvSpPr>
                  <a:spLocks noChangeArrowheads="1"/>
                </p:cNvSpPr>
                <p:nvPr/>
              </p:nvSpPr>
              <p:spPr bwMode="auto">
                <a:xfrm>
                  <a:off x="617" y="2567"/>
                  <a:ext cx="721"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9" name="AutoShape 185">
                  <a:extLst>
                    <a:ext uri="{FF2B5EF4-FFF2-40B4-BE49-F238E27FC236}">
                      <a16:creationId xmlns:a16="http://schemas.microsoft.com/office/drawing/2014/main" id="{981E5C21-5C45-464D-B45B-155529C9BC24}"/>
                    </a:ext>
                  </a:extLst>
                </p:cNvPr>
                <p:cNvSpPr>
                  <a:spLocks noChangeArrowheads="1"/>
                </p:cNvSpPr>
                <p:nvPr/>
              </p:nvSpPr>
              <p:spPr bwMode="auto">
                <a:xfrm>
                  <a:off x="634" y="2585"/>
                  <a:ext cx="689"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48" name="Rectangle 186">
                <a:extLst>
                  <a:ext uri="{FF2B5EF4-FFF2-40B4-BE49-F238E27FC236}">
                    <a16:creationId xmlns:a16="http://schemas.microsoft.com/office/drawing/2014/main" id="{464DC274-CDF8-6E47-9806-008A0A6CCACD}"/>
                  </a:ext>
                </a:extLst>
              </p:cNvPr>
              <p:cNvSpPr>
                <a:spLocks noChangeArrowheads="1"/>
              </p:cNvSpPr>
              <p:nvPr/>
            </p:nvSpPr>
            <p:spPr bwMode="auto">
              <a:xfrm>
                <a:off x="4217" y="1358"/>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49" name="Rectangle 187">
                <a:extLst>
                  <a:ext uri="{FF2B5EF4-FFF2-40B4-BE49-F238E27FC236}">
                    <a16:creationId xmlns:a16="http://schemas.microsoft.com/office/drawing/2014/main" id="{98AC22BF-B25F-6142-87DB-E850C47D1673}"/>
                  </a:ext>
                </a:extLst>
              </p:cNvPr>
              <p:cNvSpPr>
                <a:spLocks noChangeArrowheads="1"/>
              </p:cNvSpPr>
              <p:nvPr/>
            </p:nvSpPr>
            <p:spPr bwMode="auto">
              <a:xfrm>
                <a:off x="4230" y="1653"/>
                <a:ext cx="597" cy="48"/>
              </a:xfrm>
              <a:prstGeom prst="rect">
                <a:avLst/>
              </a:prstGeom>
              <a:solidFill>
                <a:srgbClr val="000000"/>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0" name="Group 188">
                <a:extLst>
                  <a:ext uri="{FF2B5EF4-FFF2-40B4-BE49-F238E27FC236}">
                    <a16:creationId xmlns:a16="http://schemas.microsoft.com/office/drawing/2014/main" id="{7D330731-B2DD-FA40-90B0-9AF6F55A2DDE}"/>
                  </a:ext>
                </a:extLst>
              </p:cNvPr>
              <p:cNvGrpSpPr>
                <a:grpSpLocks/>
              </p:cNvGrpSpPr>
              <p:nvPr/>
            </p:nvGrpSpPr>
            <p:grpSpPr bwMode="auto">
              <a:xfrm>
                <a:off x="4735" y="1627"/>
                <a:ext cx="582" cy="151"/>
                <a:chOff x="614" y="2568"/>
                <a:chExt cx="725" cy="139"/>
              </a:xfrm>
            </p:grpSpPr>
            <p:sp>
              <p:nvSpPr>
                <p:cNvPr id="566" name="AutoShape 189">
                  <a:extLst>
                    <a:ext uri="{FF2B5EF4-FFF2-40B4-BE49-F238E27FC236}">
                      <a16:creationId xmlns:a16="http://schemas.microsoft.com/office/drawing/2014/main" id="{9DE72B9D-63C0-864A-8FD9-1B399D8E8160}"/>
                    </a:ext>
                  </a:extLst>
                </p:cNvPr>
                <p:cNvSpPr>
                  <a:spLocks noChangeArrowheads="1"/>
                </p:cNvSpPr>
                <p:nvPr/>
              </p:nvSpPr>
              <p:spPr bwMode="auto">
                <a:xfrm>
                  <a:off x="616" y="2568"/>
                  <a:ext cx="720" cy="140"/>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7" name="AutoShape 190">
                  <a:extLst>
                    <a:ext uri="{FF2B5EF4-FFF2-40B4-BE49-F238E27FC236}">
                      <a16:creationId xmlns:a16="http://schemas.microsoft.com/office/drawing/2014/main" id="{E1DF0355-58D1-FF48-A296-D36811A78BFC}"/>
                    </a:ext>
                  </a:extLst>
                </p:cNvPr>
                <p:cNvSpPr>
                  <a:spLocks noChangeArrowheads="1"/>
                </p:cNvSpPr>
                <p:nvPr/>
              </p:nvSpPr>
              <p:spPr bwMode="auto">
                <a:xfrm>
                  <a:off x="632" y="2584"/>
                  <a:ext cx="688" cy="108"/>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1" name="Freeform 191">
                <a:extLst>
                  <a:ext uri="{FF2B5EF4-FFF2-40B4-BE49-F238E27FC236}">
                    <a16:creationId xmlns:a16="http://schemas.microsoft.com/office/drawing/2014/main" id="{0F425FAD-60C7-8D46-AC04-D61CF1C12F8A}"/>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52" name="Group 192">
                <a:extLst>
                  <a:ext uri="{FF2B5EF4-FFF2-40B4-BE49-F238E27FC236}">
                    <a16:creationId xmlns:a16="http://schemas.microsoft.com/office/drawing/2014/main" id="{DD061A78-E747-F742-AAA6-0EBB1F0472B8}"/>
                  </a:ext>
                </a:extLst>
              </p:cNvPr>
              <p:cNvGrpSpPr>
                <a:grpSpLocks/>
              </p:cNvGrpSpPr>
              <p:nvPr/>
            </p:nvGrpSpPr>
            <p:grpSpPr bwMode="auto">
              <a:xfrm>
                <a:off x="4739" y="1327"/>
                <a:ext cx="582" cy="139"/>
                <a:chOff x="614" y="2568"/>
                <a:chExt cx="725" cy="139"/>
              </a:xfrm>
            </p:grpSpPr>
            <p:sp>
              <p:nvSpPr>
                <p:cNvPr id="564" name="AutoShape 193">
                  <a:extLst>
                    <a:ext uri="{FF2B5EF4-FFF2-40B4-BE49-F238E27FC236}">
                      <a16:creationId xmlns:a16="http://schemas.microsoft.com/office/drawing/2014/main" id="{D1A721C9-09F8-CA49-8768-A4D604577519}"/>
                    </a:ext>
                  </a:extLst>
                </p:cNvPr>
                <p:cNvSpPr>
                  <a:spLocks noChangeArrowheads="1"/>
                </p:cNvSpPr>
                <p:nvPr/>
              </p:nvSpPr>
              <p:spPr bwMode="auto">
                <a:xfrm>
                  <a:off x="611" y="2568"/>
                  <a:ext cx="728" cy="139"/>
                </a:xfrm>
                <a:prstGeom prst="roundRect">
                  <a:avLst>
                    <a:gd name="adj" fmla="val 50000"/>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5" name="AutoShape 194">
                  <a:extLst>
                    <a:ext uri="{FF2B5EF4-FFF2-40B4-BE49-F238E27FC236}">
                      <a16:creationId xmlns:a16="http://schemas.microsoft.com/office/drawing/2014/main" id="{62ACD839-F2C5-9845-AB4E-C5BA19C2E2C2}"/>
                    </a:ext>
                  </a:extLst>
                </p:cNvPr>
                <p:cNvSpPr>
                  <a:spLocks noChangeArrowheads="1"/>
                </p:cNvSpPr>
                <p:nvPr/>
              </p:nvSpPr>
              <p:spPr bwMode="auto">
                <a:xfrm>
                  <a:off x="627" y="2586"/>
                  <a:ext cx="696"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53" name="Rectangle 195">
                <a:extLst>
                  <a:ext uri="{FF2B5EF4-FFF2-40B4-BE49-F238E27FC236}">
                    <a16:creationId xmlns:a16="http://schemas.microsoft.com/office/drawing/2014/main" id="{372A6132-E5E3-D940-8B20-1C9F499C36B3}"/>
                  </a:ext>
                </a:extLst>
              </p:cNvPr>
              <p:cNvSpPr>
                <a:spLocks noChangeArrowheads="1"/>
              </p:cNvSpPr>
              <p:nvPr/>
            </p:nvSpPr>
            <p:spPr bwMode="auto">
              <a:xfrm>
                <a:off x="5250" y="429"/>
                <a:ext cx="71" cy="2287"/>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4" name="Freeform 196">
                <a:extLst>
                  <a:ext uri="{FF2B5EF4-FFF2-40B4-BE49-F238E27FC236}">
                    <a16:creationId xmlns:a16="http://schemas.microsoft.com/office/drawing/2014/main" id="{7FB8C692-1BF5-7148-BD0F-82D246066182}"/>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5" name="Freeform 197">
                <a:extLst>
                  <a:ext uri="{FF2B5EF4-FFF2-40B4-BE49-F238E27FC236}">
                    <a16:creationId xmlns:a16="http://schemas.microsoft.com/office/drawing/2014/main" id="{B0320B70-5119-4C4A-9DDB-B708D3E777CE}"/>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6" name="Oval 198">
                <a:extLst>
                  <a:ext uri="{FF2B5EF4-FFF2-40B4-BE49-F238E27FC236}">
                    <a16:creationId xmlns:a16="http://schemas.microsoft.com/office/drawing/2014/main" id="{29E3337B-80AF-FE42-A33A-1B58F9866F7A}"/>
                  </a:ext>
                </a:extLst>
              </p:cNvPr>
              <p:cNvSpPr>
                <a:spLocks noChangeArrowheads="1"/>
              </p:cNvSpPr>
              <p:nvPr/>
            </p:nvSpPr>
            <p:spPr bwMode="auto">
              <a:xfrm>
                <a:off x="5520" y="2612"/>
                <a:ext cx="45"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7" name="Freeform 199">
                <a:extLst>
                  <a:ext uri="{FF2B5EF4-FFF2-40B4-BE49-F238E27FC236}">
                    <a16:creationId xmlns:a16="http://schemas.microsoft.com/office/drawing/2014/main" id="{09D40D09-BC4A-744B-BB47-8545C1DE0A3B}"/>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8" name="AutoShape 200">
                <a:extLst>
                  <a:ext uri="{FF2B5EF4-FFF2-40B4-BE49-F238E27FC236}">
                    <a16:creationId xmlns:a16="http://schemas.microsoft.com/office/drawing/2014/main" id="{BF852A65-EDBF-594C-9A10-757D04960006}"/>
                  </a:ext>
                </a:extLst>
              </p:cNvPr>
              <p:cNvSpPr>
                <a:spLocks noChangeArrowheads="1"/>
              </p:cNvSpPr>
              <p:nvPr/>
            </p:nvSpPr>
            <p:spPr bwMode="auto">
              <a:xfrm>
                <a:off x="4140" y="2677"/>
                <a:ext cx="1200" cy="148"/>
              </a:xfrm>
              <a:prstGeom prst="roundRect">
                <a:avLst>
                  <a:gd name="adj" fmla="val 50000"/>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59" name="AutoShape 201">
                <a:extLst>
                  <a:ext uri="{FF2B5EF4-FFF2-40B4-BE49-F238E27FC236}">
                    <a16:creationId xmlns:a16="http://schemas.microsoft.com/office/drawing/2014/main" id="{02863060-88F5-664A-BDBC-D1E1E1A55602}"/>
                  </a:ext>
                </a:extLst>
              </p:cNvPr>
              <p:cNvSpPr>
                <a:spLocks noChangeArrowheads="1"/>
              </p:cNvSpPr>
              <p:nvPr/>
            </p:nvSpPr>
            <p:spPr bwMode="auto">
              <a:xfrm>
                <a:off x="4204" y="2712"/>
                <a:ext cx="1072" cy="82"/>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0" name="Oval 202">
                <a:extLst>
                  <a:ext uri="{FF2B5EF4-FFF2-40B4-BE49-F238E27FC236}">
                    <a16:creationId xmlns:a16="http://schemas.microsoft.com/office/drawing/2014/main" id="{5E04EF61-FED3-3541-ACA1-9693CBB7F428}"/>
                  </a:ext>
                </a:extLst>
              </p:cNvPr>
              <p:cNvSpPr>
                <a:spLocks noChangeArrowheads="1"/>
              </p:cNvSpPr>
              <p:nvPr/>
            </p:nvSpPr>
            <p:spPr bwMode="auto">
              <a:xfrm>
                <a:off x="4307" y="2382"/>
                <a:ext cx="160" cy="143"/>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1" name="Oval 203">
                <a:extLst>
                  <a:ext uri="{FF2B5EF4-FFF2-40B4-BE49-F238E27FC236}">
                    <a16:creationId xmlns:a16="http://schemas.microsoft.com/office/drawing/2014/main" id="{44A7BC25-D6E5-A44C-855D-AA7C5150ACF3}"/>
                  </a:ext>
                </a:extLst>
              </p:cNvPr>
              <p:cNvSpPr>
                <a:spLocks noChangeArrowheads="1"/>
              </p:cNvSpPr>
              <p:nvPr/>
            </p:nvSpPr>
            <p:spPr bwMode="auto">
              <a:xfrm>
                <a:off x="4487" y="2382"/>
                <a:ext cx="160" cy="143"/>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Arial"/>
                </a:endParaRPr>
              </a:p>
            </p:txBody>
          </p:sp>
          <p:sp>
            <p:nvSpPr>
              <p:cNvPr id="562" name="Oval 204">
                <a:extLst>
                  <a:ext uri="{FF2B5EF4-FFF2-40B4-BE49-F238E27FC236}">
                    <a16:creationId xmlns:a16="http://schemas.microsoft.com/office/drawing/2014/main" id="{14F564A5-40D1-4A43-8039-CF1042677D34}"/>
                  </a:ext>
                </a:extLst>
              </p:cNvPr>
              <p:cNvSpPr>
                <a:spLocks noChangeArrowheads="1"/>
              </p:cNvSpPr>
              <p:nvPr/>
            </p:nvSpPr>
            <p:spPr bwMode="auto">
              <a:xfrm>
                <a:off x="4660" y="2382"/>
                <a:ext cx="160"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63" name="Rectangle 205">
                <a:extLst>
                  <a:ext uri="{FF2B5EF4-FFF2-40B4-BE49-F238E27FC236}">
                    <a16:creationId xmlns:a16="http://schemas.microsoft.com/office/drawing/2014/main" id="{1AE270E5-AC06-504B-BF97-435964C8BCFA}"/>
                  </a:ext>
                </a:extLst>
              </p:cNvPr>
              <p:cNvSpPr>
                <a:spLocks noChangeArrowheads="1"/>
              </p:cNvSpPr>
              <p:nvPr/>
            </p:nvSpPr>
            <p:spPr bwMode="auto">
              <a:xfrm>
                <a:off x="5064" y="1835"/>
                <a:ext cx="83" cy="760"/>
              </a:xfrm>
              <a:prstGeom prst="rect">
                <a:avLst/>
              </a:prstGeom>
              <a:solidFill>
                <a:srgbClr val="292929"/>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10" name="Line 57">
              <a:extLst>
                <a:ext uri="{FF2B5EF4-FFF2-40B4-BE49-F238E27FC236}">
                  <a16:creationId xmlns:a16="http://schemas.microsoft.com/office/drawing/2014/main" id="{E30AFCCA-07F4-A740-BD4B-5B28F2D980F1}"/>
                </a:ext>
              </a:extLst>
            </p:cNvPr>
            <p:cNvSpPr>
              <a:spLocks noChangeShapeType="1"/>
            </p:cNvSpPr>
            <p:nvPr/>
          </p:nvSpPr>
          <p:spPr bwMode="auto">
            <a:xfrm>
              <a:off x="1354" y="2913"/>
              <a:ext cx="3661"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1" name="Group 58">
              <a:extLst>
                <a:ext uri="{FF2B5EF4-FFF2-40B4-BE49-F238E27FC236}">
                  <a16:creationId xmlns:a16="http://schemas.microsoft.com/office/drawing/2014/main" id="{C24A23EE-8313-D64E-BD4F-3BFCD778F53E}"/>
                </a:ext>
              </a:extLst>
            </p:cNvPr>
            <p:cNvGrpSpPr>
              <a:grpSpLocks/>
            </p:cNvGrpSpPr>
            <p:nvPr/>
          </p:nvGrpSpPr>
          <p:grpSpPr bwMode="auto">
            <a:xfrm>
              <a:off x="2731" y="2870"/>
              <a:ext cx="607" cy="108"/>
              <a:chOff x="3603" y="243"/>
              <a:chExt cx="357" cy="106"/>
            </a:xfrm>
          </p:grpSpPr>
          <p:sp>
            <p:nvSpPr>
              <p:cNvPr id="531" name="Line 60">
                <a:extLst>
                  <a:ext uri="{FF2B5EF4-FFF2-40B4-BE49-F238E27FC236}">
                    <a16:creationId xmlns:a16="http://schemas.microsoft.com/office/drawing/2014/main" id="{1E8C1397-8F48-5E4D-BC95-2AEEFF4329B2}"/>
                  </a:ext>
                </a:extLst>
              </p:cNvPr>
              <p:cNvSpPr>
                <a:spLocks noChangeShapeType="1"/>
              </p:cNvSpPr>
              <p:nvPr/>
            </p:nvSpPr>
            <p:spPr bwMode="auto">
              <a:xfrm>
                <a:off x="3603"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2" name="Line 61">
                <a:extLst>
                  <a:ext uri="{FF2B5EF4-FFF2-40B4-BE49-F238E27FC236}">
                    <a16:creationId xmlns:a16="http://schemas.microsoft.com/office/drawing/2014/main" id="{A9B3CF61-A592-AA42-AE21-C6F6DDBF0ED0}"/>
                  </a:ext>
                </a:extLst>
              </p:cNvPr>
              <p:cNvSpPr>
                <a:spLocks noChangeShapeType="1"/>
              </p:cNvSpPr>
              <p:nvPr/>
            </p:nvSpPr>
            <p:spPr bwMode="auto">
              <a:xfrm>
                <a:off x="3960" y="289"/>
                <a:ext cx="0" cy="6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3" name="Rectangle 62">
                <a:extLst>
                  <a:ext uri="{FF2B5EF4-FFF2-40B4-BE49-F238E27FC236}">
                    <a16:creationId xmlns:a16="http://schemas.microsoft.com/office/drawing/2014/main" id="{BD11C863-452F-AE46-9242-58534859C246}"/>
                  </a:ext>
                </a:extLst>
              </p:cNvPr>
              <p:cNvSpPr>
                <a:spLocks noChangeArrowheads="1"/>
              </p:cNvSpPr>
              <p:nvPr/>
            </p:nvSpPr>
            <p:spPr bwMode="auto">
              <a:xfrm>
                <a:off x="3603" y="289"/>
                <a:ext cx="354" cy="59"/>
              </a:xfrm>
              <a:prstGeom prst="rect">
                <a:avLst/>
              </a:prstGeom>
              <a:solidFill>
                <a:srgbClr val="CCCC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34" name="Group 64">
                <a:extLst>
                  <a:ext uri="{FF2B5EF4-FFF2-40B4-BE49-F238E27FC236}">
                    <a16:creationId xmlns:a16="http://schemas.microsoft.com/office/drawing/2014/main" id="{A74AB26D-917E-1C43-8497-203578F54CA4}"/>
                  </a:ext>
                </a:extLst>
              </p:cNvPr>
              <p:cNvGrpSpPr>
                <a:grpSpLocks/>
              </p:cNvGrpSpPr>
              <p:nvPr/>
            </p:nvGrpSpPr>
            <p:grpSpPr bwMode="auto">
              <a:xfrm>
                <a:off x="3749" y="248"/>
                <a:ext cx="119" cy="65"/>
                <a:chOff x="2894" y="850"/>
                <a:chExt cx="94" cy="96"/>
              </a:xfrm>
            </p:grpSpPr>
            <p:sp>
              <p:nvSpPr>
                <p:cNvPr id="538" name="Line 66">
                  <a:extLst>
                    <a:ext uri="{FF2B5EF4-FFF2-40B4-BE49-F238E27FC236}">
                      <a16:creationId xmlns:a16="http://schemas.microsoft.com/office/drawing/2014/main" id="{B0ECEE3F-0D27-9E45-AD59-E3E44736B14A}"/>
                    </a:ext>
                  </a:extLst>
                </p:cNvPr>
                <p:cNvSpPr>
                  <a:spLocks noChangeShapeType="1"/>
                </p:cNvSpPr>
                <p:nvPr/>
              </p:nvSpPr>
              <p:spPr bwMode="auto">
                <a:xfrm>
                  <a:off x="2944" y="946"/>
                  <a:ext cx="4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9" name="Line 67">
                  <a:extLst>
                    <a:ext uri="{FF2B5EF4-FFF2-40B4-BE49-F238E27FC236}">
                      <a16:creationId xmlns:a16="http://schemas.microsoft.com/office/drawing/2014/main" id="{EB55E3DC-430D-5347-B8CC-57099591978B}"/>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nvGrpSpPr>
              <p:cNvPr id="535" name="Group 68">
                <a:extLst>
                  <a:ext uri="{FF2B5EF4-FFF2-40B4-BE49-F238E27FC236}">
                    <a16:creationId xmlns:a16="http://schemas.microsoft.com/office/drawing/2014/main" id="{EE23C2BF-5FE2-B644-AFE9-10E650F8E6FE}"/>
                  </a:ext>
                </a:extLst>
              </p:cNvPr>
              <p:cNvGrpSpPr>
                <a:grpSpLocks/>
              </p:cNvGrpSpPr>
              <p:nvPr/>
            </p:nvGrpSpPr>
            <p:grpSpPr bwMode="auto">
              <a:xfrm flipV="1">
                <a:off x="3689" y="243"/>
                <a:ext cx="124" cy="66"/>
                <a:chOff x="2848" y="848"/>
                <a:chExt cx="98" cy="98"/>
              </a:xfrm>
            </p:grpSpPr>
            <p:sp>
              <p:nvSpPr>
                <p:cNvPr id="536" name="Line 69">
                  <a:extLst>
                    <a:ext uri="{FF2B5EF4-FFF2-40B4-BE49-F238E27FC236}">
                      <a16:creationId xmlns:a16="http://schemas.microsoft.com/office/drawing/2014/main" id="{9CEA633F-1910-4F48-AE5F-C3F267226C9D}"/>
                    </a:ext>
                  </a:extLst>
                </p:cNvPr>
                <p:cNvSpPr>
                  <a:spLocks noChangeShapeType="1"/>
                </p:cNvSpPr>
                <p:nvPr/>
              </p:nvSpPr>
              <p:spPr bwMode="auto">
                <a:xfrm flipV="1">
                  <a:off x="2848" y="848"/>
                  <a:ext cx="50" cy="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7" name="Line 71">
                  <a:extLst>
                    <a:ext uri="{FF2B5EF4-FFF2-40B4-BE49-F238E27FC236}">
                      <a16:creationId xmlns:a16="http://schemas.microsoft.com/office/drawing/2014/main" id="{0EEE95F5-28BD-5244-AB61-1D0DDB38D982}"/>
                    </a:ext>
                  </a:extLst>
                </p:cNvPr>
                <p:cNvSpPr>
                  <a:spLocks noChangeShapeType="1"/>
                </p:cNvSpPr>
                <p:nvPr/>
              </p:nvSpPr>
              <p:spPr bwMode="auto">
                <a:xfrm>
                  <a:off x="2894" y="850"/>
                  <a:ext cx="52"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grpSp>
        <p:sp>
          <p:nvSpPr>
            <p:cNvPr id="512" name="AutoShape 90">
              <a:extLst>
                <a:ext uri="{FF2B5EF4-FFF2-40B4-BE49-F238E27FC236}">
                  <a16:creationId xmlns:a16="http://schemas.microsoft.com/office/drawing/2014/main" id="{FBD38E77-2123-B941-9E3E-28175B8F1087}"/>
                </a:ext>
              </a:extLst>
            </p:cNvPr>
            <p:cNvSpPr>
              <a:spLocks noChangeArrowheads="1"/>
            </p:cNvSpPr>
            <p:nvPr/>
          </p:nvSpPr>
          <p:spPr bwMode="auto">
            <a:xfrm>
              <a:off x="4741" y="2812"/>
              <a:ext cx="609" cy="239"/>
            </a:xfrm>
            <a:prstGeom prst="rightArrow">
              <a:avLst>
                <a:gd name="adj1" fmla="val 50000"/>
                <a:gd name="adj2" fmla="val 53870"/>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3" name="Group 92">
              <a:extLst>
                <a:ext uri="{FF2B5EF4-FFF2-40B4-BE49-F238E27FC236}">
                  <a16:creationId xmlns:a16="http://schemas.microsoft.com/office/drawing/2014/main" id="{DDC22D0D-F03A-C14E-9613-D042E5ACF062}"/>
                </a:ext>
              </a:extLst>
            </p:cNvPr>
            <p:cNvGrpSpPr>
              <a:grpSpLocks/>
            </p:cNvGrpSpPr>
            <p:nvPr/>
          </p:nvGrpSpPr>
          <p:grpSpPr bwMode="auto">
            <a:xfrm>
              <a:off x="1328" y="2739"/>
              <a:ext cx="1347" cy="360"/>
              <a:chOff x="2249" y="3459"/>
              <a:chExt cx="1389" cy="257"/>
            </a:xfrm>
          </p:grpSpPr>
          <p:sp>
            <p:nvSpPr>
              <p:cNvPr id="527" name="Oval 93">
                <a:extLst>
                  <a:ext uri="{FF2B5EF4-FFF2-40B4-BE49-F238E27FC236}">
                    <a16:creationId xmlns:a16="http://schemas.microsoft.com/office/drawing/2014/main" id="{BD69A588-896C-CD4F-AF1D-5590117CB9F7}"/>
                  </a:ext>
                </a:extLst>
              </p:cNvPr>
              <p:cNvSpPr>
                <a:spLocks noChangeArrowheads="1"/>
              </p:cNvSpPr>
              <p:nvPr/>
            </p:nvSpPr>
            <p:spPr bwMode="auto">
              <a:xfrm>
                <a:off x="3569" y="346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8" name="Rectangle 94">
                <a:extLst>
                  <a:ext uri="{FF2B5EF4-FFF2-40B4-BE49-F238E27FC236}">
                    <a16:creationId xmlns:a16="http://schemas.microsoft.com/office/drawing/2014/main" id="{690BA38E-8C04-7D49-8A4D-F3EBD36EC7E5}"/>
                  </a:ext>
                </a:extLst>
              </p:cNvPr>
              <p:cNvSpPr>
                <a:spLocks noChangeArrowheads="1"/>
              </p:cNvSpPr>
              <p:nvPr/>
            </p:nvSpPr>
            <p:spPr bwMode="auto">
              <a:xfrm>
                <a:off x="2275" y="3459"/>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9" name="Oval 95">
                <a:extLst>
                  <a:ext uri="{FF2B5EF4-FFF2-40B4-BE49-F238E27FC236}">
                    <a16:creationId xmlns:a16="http://schemas.microsoft.com/office/drawing/2014/main" id="{F8BE880C-8629-DB4F-A98D-187B9D0ED266}"/>
                  </a:ext>
                </a:extLst>
              </p:cNvPr>
              <p:cNvSpPr>
                <a:spLocks noChangeArrowheads="1"/>
              </p:cNvSpPr>
              <p:nvPr/>
            </p:nvSpPr>
            <p:spPr bwMode="auto">
              <a:xfrm>
                <a:off x="2249" y="346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30" name="Rectangle 96">
                <a:extLst>
                  <a:ext uri="{FF2B5EF4-FFF2-40B4-BE49-F238E27FC236}">
                    <a16:creationId xmlns:a16="http://schemas.microsoft.com/office/drawing/2014/main" id="{CEA80494-8D88-874A-A154-9DE5B72CA753}"/>
                  </a:ext>
                </a:extLst>
              </p:cNvPr>
              <p:cNvSpPr>
                <a:spLocks noChangeArrowheads="1"/>
              </p:cNvSpPr>
              <p:nvPr/>
            </p:nvSpPr>
            <p:spPr bwMode="auto">
              <a:xfrm>
                <a:off x="3562" y="3462"/>
                <a:ext cx="44" cy="246"/>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4" name="Text Box 97">
              <a:extLst>
                <a:ext uri="{FF2B5EF4-FFF2-40B4-BE49-F238E27FC236}">
                  <a16:creationId xmlns:a16="http://schemas.microsoft.com/office/drawing/2014/main" id="{1BBEC08D-B4E9-1244-8AFE-C137F04A0DFB}"/>
                </a:ext>
              </a:extLst>
            </p:cNvPr>
            <p:cNvSpPr txBox="1">
              <a:spLocks noChangeArrowheads="1"/>
            </p:cNvSpPr>
            <p:nvPr/>
          </p:nvSpPr>
          <p:spPr bwMode="auto">
            <a:xfrm>
              <a:off x="1313" y="2811"/>
              <a:ext cx="141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s</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grpSp>
          <p:nvGrpSpPr>
            <p:cNvPr id="515" name="Group 83">
              <a:extLst>
                <a:ext uri="{FF2B5EF4-FFF2-40B4-BE49-F238E27FC236}">
                  <a16:creationId xmlns:a16="http://schemas.microsoft.com/office/drawing/2014/main" id="{453C8714-A6D0-E346-8A5B-615EFB01A0E4}"/>
                </a:ext>
              </a:extLst>
            </p:cNvPr>
            <p:cNvGrpSpPr>
              <a:grpSpLocks/>
            </p:cNvGrpSpPr>
            <p:nvPr/>
          </p:nvGrpSpPr>
          <p:grpSpPr bwMode="auto">
            <a:xfrm>
              <a:off x="3419" y="2828"/>
              <a:ext cx="1621" cy="194"/>
              <a:chOff x="2249" y="3430"/>
              <a:chExt cx="1389" cy="256"/>
            </a:xfrm>
          </p:grpSpPr>
          <p:sp>
            <p:nvSpPr>
              <p:cNvPr id="523" name="Oval 84">
                <a:extLst>
                  <a:ext uri="{FF2B5EF4-FFF2-40B4-BE49-F238E27FC236}">
                    <a16:creationId xmlns:a16="http://schemas.microsoft.com/office/drawing/2014/main" id="{15F82EFE-0228-FC41-A2F8-7597E35038F8}"/>
                  </a:ext>
                </a:extLst>
              </p:cNvPr>
              <p:cNvSpPr>
                <a:spLocks noChangeArrowheads="1"/>
              </p:cNvSpPr>
              <p:nvPr/>
            </p:nvSpPr>
            <p:spPr bwMode="auto">
              <a:xfrm>
                <a:off x="3569" y="3433"/>
                <a:ext cx="69" cy="253"/>
              </a:xfrm>
              <a:prstGeom prst="ellipse">
                <a:avLst/>
              </a:prstGeom>
              <a:gradFill rotWithShape="1">
                <a:gsLst>
                  <a:gs pos="0">
                    <a:srgbClr val="FFFFFF"/>
                  </a:gs>
                  <a:gs pos="50000">
                    <a:srgbClr val="B2B2B2"/>
                  </a:gs>
                  <a:gs pos="100000">
                    <a:srgbClr val="FFFFFF"/>
                  </a:gs>
                </a:gsLst>
                <a:lin ang="5400000" scaled="1"/>
              </a:gradFill>
              <a:ln w="9525">
                <a:solidFill>
                  <a:srgbClr val="000000"/>
                </a:solidFill>
                <a:round/>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4" name="Rectangle 85">
                <a:extLst>
                  <a:ext uri="{FF2B5EF4-FFF2-40B4-BE49-F238E27FC236}">
                    <a16:creationId xmlns:a16="http://schemas.microsoft.com/office/drawing/2014/main" id="{771827D6-CDB4-624D-966F-486A8E5AB186}"/>
                  </a:ext>
                </a:extLst>
              </p:cNvPr>
              <p:cNvSpPr>
                <a:spLocks noChangeArrowheads="1"/>
              </p:cNvSpPr>
              <p:nvPr/>
            </p:nvSpPr>
            <p:spPr bwMode="auto">
              <a:xfrm>
                <a:off x="2275" y="3433"/>
                <a:ext cx="1326" cy="253"/>
              </a:xfrm>
              <a:prstGeom prst="rect">
                <a:avLst/>
              </a:prstGeom>
              <a:gradFill rotWithShape="1">
                <a:gsLst>
                  <a:gs pos="0">
                    <a:srgbClr val="FFFFFF"/>
                  </a:gs>
                  <a:gs pos="50000">
                    <a:srgbClr val="B2B2B2"/>
                  </a:gs>
                  <a:gs pos="100000">
                    <a:srgbClr val="FFFFFF"/>
                  </a:gs>
                </a:gsLst>
                <a:lin ang="5400000" scaled="1"/>
              </a:gradFill>
              <a:ln w="9525">
                <a:solidFill>
                  <a:srgbClr val="000000"/>
                </a:solid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sp>
            <p:nvSpPr>
              <p:cNvPr id="525" name="Oval 86">
                <a:extLst>
                  <a:ext uri="{FF2B5EF4-FFF2-40B4-BE49-F238E27FC236}">
                    <a16:creationId xmlns:a16="http://schemas.microsoft.com/office/drawing/2014/main" id="{2C2907FC-8499-0B4E-AA1A-72F4C0958F2D}"/>
                  </a:ext>
                </a:extLst>
              </p:cNvPr>
              <p:cNvSpPr>
                <a:spLocks noChangeArrowheads="1"/>
              </p:cNvSpPr>
              <p:nvPr/>
            </p:nvSpPr>
            <p:spPr bwMode="auto">
              <a:xfrm>
                <a:off x="2249" y="3430"/>
                <a:ext cx="69" cy="253"/>
              </a:xfrm>
              <a:prstGeom prst="ellipse">
                <a:avLst/>
              </a:prstGeom>
              <a:solidFill>
                <a:srgbClr val="DDDDDD"/>
              </a:soli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26" name="Rectangle 87">
                <a:extLst>
                  <a:ext uri="{FF2B5EF4-FFF2-40B4-BE49-F238E27FC236}">
                    <a16:creationId xmlns:a16="http://schemas.microsoft.com/office/drawing/2014/main" id="{0460CA79-401A-4C43-9BF8-05BF988CC6B4}"/>
                  </a:ext>
                </a:extLst>
              </p:cNvPr>
              <p:cNvSpPr>
                <a:spLocks noChangeArrowheads="1"/>
              </p:cNvSpPr>
              <p:nvPr/>
            </p:nvSpPr>
            <p:spPr bwMode="auto">
              <a:xfrm>
                <a:off x="3562" y="3438"/>
                <a:ext cx="45" cy="245"/>
              </a:xfrm>
              <a:prstGeom prst="rect">
                <a:avLst/>
              </a:prstGeom>
              <a:gradFill rotWithShape="1">
                <a:gsLst>
                  <a:gs pos="0">
                    <a:srgbClr val="FFFFFF"/>
                  </a:gs>
                  <a:gs pos="50000">
                    <a:srgbClr val="B2B2B2"/>
                  </a:gs>
                  <a:gs pos="100000">
                    <a:srgbClr val="FFFFFF"/>
                  </a:gs>
                </a:gsLst>
                <a:lin ang="5400000" scaled="1"/>
              </a:gra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ＭＳ Ｐゴシック" charset="0"/>
                </a:endParaRPr>
              </a:p>
            </p:txBody>
          </p:sp>
        </p:grpSp>
        <p:sp>
          <p:nvSpPr>
            <p:cNvPr id="516" name="Text Box 88">
              <a:extLst>
                <a:ext uri="{FF2B5EF4-FFF2-40B4-BE49-F238E27FC236}">
                  <a16:creationId xmlns:a16="http://schemas.microsoft.com/office/drawing/2014/main" id="{2215F4CA-83FF-2F43-A883-32EAB81F1207}"/>
                </a:ext>
              </a:extLst>
            </p:cNvPr>
            <p:cNvSpPr txBox="1">
              <a:spLocks noChangeArrowheads="1"/>
            </p:cNvSpPr>
            <p:nvPr/>
          </p:nvSpPr>
          <p:spPr bwMode="auto">
            <a:xfrm>
              <a:off x="3475" y="2780"/>
              <a:ext cx="16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  R</a:t>
              </a:r>
              <a:r>
                <a:rPr kumimoji="0" lang="en-US" altLang="en-US" sz="28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c</a:t>
              </a:r>
              <a:r>
                <a:rPr kumimoji="0" lang="en-US" altLang="en-US" sz="2000" b="0" i="0" u="none" strike="noStrike" kern="0" cap="none" spc="0" normalizeH="0" baseline="-25000" noProof="0" dirty="0">
                  <a:ln>
                    <a:noFill/>
                  </a:ln>
                  <a:solidFill>
                    <a:srgbClr val="000000"/>
                  </a:solidFill>
                  <a:effectLst/>
                  <a:uLnTx/>
                  <a:uFillTx/>
                  <a:latin typeface="Calibri" panose="020F0502020204030204"/>
                  <a:ea typeface="ＭＳ Ｐゴシック" panose="020B0600070205080204" pitchFamily="34" charset="-128"/>
                  <a:cs typeface="Arial"/>
                </a:rPr>
                <a:t> </a:t>
              </a: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rPr>
                <a:t>bits/sec</a:t>
              </a:r>
            </a:p>
          </p:txBody>
        </p:sp>
        <p:sp>
          <p:nvSpPr>
            <p:cNvPr id="517" name="AutoShape 98">
              <a:extLst>
                <a:ext uri="{FF2B5EF4-FFF2-40B4-BE49-F238E27FC236}">
                  <a16:creationId xmlns:a16="http://schemas.microsoft.com/office/drawing/2014/main" id="{7823CDE2-367E-FB44-BE34-956568F7C47B}"/>
                </a:ext>
              </a:extLst>
            </p:cNvPr>
            <p:cNvSpPr>
              <a:spLocks noChangeArrowheads="1"/>
            </p:cNvSpPr>
            <p:nvPr/>
          </p:nvSpPr>
          <p:spPr bwMode="auto">
            <a:xfrm>
              <a:off x="2668" y="2808"/>
              <a:ext cx="860" cy="240"/>
            </a:xfrm>
            <a:prstGeom prst="rightArrow">
              <a:avLst>
                <a:gd name="adj1" fmla="val 50000"/>
                <a:gd name="adj2" fmla="val 89583"/>
              </a:avLst>
            </a:prstGeom>
            <a:gradFill rotWithShape="1">
              <a:gsLst>
                <a:gs pos="0">
                  <a:srgbClr val="FFFFFF"/>
                </a:gs>
                <a:gs pos="100000">
                  <a:srgbClr val="CC0000"/>
                </a:gs>
              </a:gsLst>
              <a:lin ang="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sp>
          <p:nvSpPr>
            <p:cNvPr id="518" name="AutoShape 89">
              <a:extLst>
                <a:ext uri="{FF2B5EF4-FFF2-40B4-BE49-F238E27FC236}">
                  <a16:creationId xmlns:a16="http://schemas.microsoft.com/office/drawing/2014/main" id="{D3D3E169-3E07-3B4A-A3F9-E35D17B6871F}"/>
                </a:ext>
              </a:extLst>
            </p:cNvPr>
            <p:cNvSpPr>
              <a:spLocks noChangeArrowheads="1"/>
            </p:cNvSpPr>
            <p:nvPr/>
          </p:nvSpPr>
          <p:spPr bwMode="auto">
            <a:xfrm flipV="1">
              <a:off x="814" y="2682"/>
              <a:ext cx="564" cy="35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9 w 21600"/>
                <a:gd name="T13" fmla="*/ 2912 h 21600"/>
                <a:gd name="T14" fmla="*/ 18230 w 21600"/>
                <a:gd name="T15" fmla="*/ 922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gradFill rotWithShape="1">
              <a:gsLst>
                <a:gs pos="0">
                  <a:srgbClr val="FFFFFF"/>
                </a:gs>
                <a:gs pos="100000">
                  <a:srgbClr val="CC0000"/>
                </a:gs>
              </a:gsLst>
              <a:lin ang="0" scaled="1"/>
            </a:gradFill>
            <a:ln w="9525">
              <a:solidFill>
                <a:srgbClr val="CC0000"/>
              </a:solidFill>
              <a:miter lim="800000"/>
              <a:headEnd/>
              <a:tailEnd/>
            </a:ln>
          </p:spPr>
          <p:txBody>
            <a:bodyPr rot="10800000"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nvGrpSpPr>
            <p:cNvPr id="519" name="Group 135">
              <a:extLst>
                <a:ext uri="{FF2B5EF4-FFF2-40B4-BE49-F238E27FC236}">
                  <a16:creationId xmlns:a16="http://schemas.microsoft.com/office/drawing/2014/main" id="{5A825877-D688-F24C-8395-71DDEA807E21}"/>
                </a:ext>
              </a:extLst>
            </p:cNvPr>
            <p:cNvGrpSpPr>
              <a:grpSpLocks/>
            </p:cNvGrpSpPr>
            <p:nvPr/>
          </p:nvGrpSpPr>
          <p:grpSpPr bwMode="auto">
            <a:xfrm flipH="1">
              <a:off x="5345" y="2651"/>
              <a:ext cx="549" cy="558"/>
              <a:chOff x="-248" y="1473"/>
              <a:chExt cx="981" cy="1105"/>
            </a:xfrm>
          </p:grpSpPr>
          <p:pic>
            <p:nvPicPr>
              <p:cNvPr id="521" name="Picture 136" descr="desktop_computer_stylized_medium">
                <a:extLst>
                  <a:ext uri="{FF2B5EF4-FFF2-40B4-BE49-F238E27FC236}">
                    <a16:creationId xmlns:a16="http://schemas.microsoft.com/office/drawing/2014/main" id="{77517F6B-1BE4-F94A-BBF9-E9549AC02F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248"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 name="Freeform 137">
                <a:extLst>
                  <a:ext uri="{FF2B5EF4-FFF2-40B4-BE49-F238E27FC236}">
                    <a16:creationId xmlns:a16="http://schemas.microsoft.com/office/drawing/2014/main" id="{85644D17-8C0F-0840-B111-635B1B4F1085}"/>
                  </a:ext>
                </a:extLst>
              </p:cNvPr>
              <p:cNvSpPr>
                <a:spLocks/>
              </p:cNvSpPr>
              <p:nvPr/>
            </p:nvSpPr>
            <p:spPr bwMode="auto">
              <a:xfrm flipH="1">
                <a:off x="20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520" name="AutoShape 327">
              <a:extLst>
                <a:ext uri="{FF2B5EF4-FFF2-40B4-BE49-F238E27FC236}">
                  <a16:creationId xmlns:a16="http://schemas.microsoft.com/office/drawing/2014/main" id="{26E8FD56-0A05-7348-855A-94527638EA41}"/>
                </a:ext>
              </a:extLst>
            </p:cNvPr>
            <p:cNvSpPr>
              <a:spLocks noChangeArrowheads="1"/>
            </p:cNvSpPr>
            <p:nvPr/>
          </p:nvSpPr>
          <p:spPr bwMode="auto">
            <a:xfrm>
              <a:off x="775" y="2474"/>
              <a:ext cx="257" cy="272"/>
            </a:xfrm>
            <a:prstGeom prst="can">
              <a:avLst>
                <a:gd name="adj" fmla="val 21398"/>
              </a:avLst>
            </a:prstGeom>
            <a:gradFill rotWithShape="1">
              <a:gsLst>
                <a:gs pos="0">
                  <a:srgbClr val="000099"/>
                </a:gs>
                <a:gs pos="100000">
                  <a:srgbClr val="FFFFFF"/>
                </a:gs>
              </a:gsLst>
              <a:lin ang="0" scaled="1"/>
            </a:gradFill>
            <a:ln w="9525">
              <a:solidFill>
                <a:srgbClr val="00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Arial"/>
              </a:endParaRPr>
            </a:p>
          </p:txBody>
        </p:sp>
      </p:grpSp>
      <p:sp>
        <p:nvSpPr>
          <p:cNvPr id="146" name="Slide Number Placeholder 5">
            <a:extLst>
              <a:ext uri="{FF2B5EF4-FFF2-40B4-BE49-F238E27FC236}">
                <a16:creationId xmlns:a16="http://schemas.microsoft.com/office/drawing/2014/main" id="{FB6AE8FF-6EB2-C544-80BC-6FF3FA7A6285}"/>
              </a:ext>
            </a:extLst>
          </p:cNvPr>
          <p:cNvSpPr>
            <a:spLocks noGrp="1"/>
          </p:cNvSpPr>
          <p:nvPr>
            <p:ph type="sldNum" sz="quarter" idx="4"/>
          </p:nvPr>
        </p:nvSpPr>
        <p:spPr>
          <a:xfrm>
            <a:off x="9219616" y="6443089"/>
            <a:ext cx="2743200" cy="365125"/>
          </a:xfrm>
        </p:spPr>
        <p:txBody>
          <a:bodyPr/>
          <a:lstStyle/>
          <a:p>
            <a:r>
              <a:rPr lang="en-US" dirty="0"/>
              <a:t>Introduction: 1-</a:t>
            </a:r>
            <a:fld id="{C4204591-24BD-A542-B9D5-F8D8A88D2FEE}" type="slidenum">
              <a:rPr lang="en-US" smtClean="0"/>
              <a:pPr/>
              <a:t>9</a:t>
            </a:fld>
            <a:endParaRPr lang="en-US" dirty="0"/>
          </a:p>
        </p:txBody>
      </p:sp>
      <p:sp>
        <p:nvSpPr>
          <p:cNvPr id="3" name="TextBox 2">
            <a:extLst>
              <a:ext uri="{FF2B5EF4-FFF2-40B4-BE49-F238E27FC236}">
                <a16:creationId xmlns:a16="http://schemas.microsoft.com/office/drawing/2014/main" id="{6D648128-D411-B605-0214-A044155A8228}"/>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20179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9102</TotalTime>
  <Words>7862</Words>
  <Application>Microsoft Office PowerPoint</Application>
  <PresentationFormat>Widescreen</PresentationFormat>
  <Paragraphs>1154</Paragraphs>
  <Slides>74</Slides>
  <Notes>46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74</vt:i4>
      </vt:variant>
    </vt:vector>
  </HeadingPairs>
  <TitlesOfParts>
    <vt:vector size="87" baseType="lpstr">
      <vt:lpstr>Courier</vt:lpstr>
      <vt:lpstr>Lato Extended</vt:lpstr>
      <vt:lpstr>MS PGothic</vt:lpstr>
      <vt:lpstr>Arial</vt:lpstr>
      <vt:lpstr>Calibri</vt:lpstr>
      <vt:lpstr>Comic Sans MS</vt:lpstr>
      <vt:lpstr>Courier New</vt:lpstr>
      <vt:lpstr>Courier New</vt:lpstr>
      <vt:lpstr>Gill Sans MT</vt:lpstr>
      <vt:lpstr>Tahoma</vt:lpstr>
      <vt:lpstr>Times New Roman</vt:lpstr>
      <vt:lpstr>Wingdings</vt:lpstr>
      <vt:lpstr>Office Theme</vt:lpstr>
      <vt:lpstr>PowerPoint Presentation</vt:lpstr>
      <vt:lpstr>Question 1.3-1 1.3-3</vt:lpstr>
      <vt:lpstr>Question 1.4-01</vt:lpstr>
      <vt:lpstr>Chapter 1: roadmap</vt:lpstr>
      <vt:lpstr>How do packet delay and loss occur?</vt:lpstr>
      <vt:lpstr>Packet delay: four sources</vt:lpstr>
      <vt:lpstr>Packet delay: four sources</vt:lpstr>
      <vt:lpstr>Throughput</vt:lpstr>
      <vt:lpstr>Throughput</vt:lpstr>
      <vt:lpstr>Throughput: network scenario</vt:lpstr>
      <vt:lpstr>Question 1.4-01a</vt:lpstr>
      <vt:lpstr>Question 1.4-01b</vt:lpstr>
      <vt:lpstr>Question 1.4-01c</vt:lpstr>
      <vt:lpstr>Question 1.4-01c</vt:lpstr>
      <vt:lpstr>Question 1.4-01d </vt:lpstr>
      <vt:lpstr>Question 1.4-01e </vt:lpstr>
      <vt:lpstr>Question 1.4-01e variations </vt:lpstr>
      <vt:lpstr>Question 1.4-02a</vt:lpstr>
      <vt:lpstr>Question 1.4-02b</vt:lpstr>
      <vt:lpstr>Question 1.4-02c</vt:lpstr>
      <vt:lpstr>Question 1.4-02d</vt:lpstr>
      <vt:lpstr>Client/server socket interaction: TCP</vt:lpstr>
      <vt:lpstr>Example app: TCP client</vt:lpstr>
      <vt:lpstr>Example app: TCP server</vt:lpstr>
      <vt:lpstr>Question 2.7-4</vt:lpstr>
      <vt:lpstr>Question 3.2-01</vt:lpstr>
      <vt:lpstr>Question 3.2-04</vt:lpstr>
      <vt:lpstr>Question 3.2-05</vt:lpstr>
      <vt:lpstr>Internet checksum</vt:lpstr>
      <vt:lpstr>Internet checksum: an example</vt:lpstr>
      <vt:lpstr>Internet checksum: weak protection!</vt:lpstr>
      <vt:lpstr>Question 3.3-1</vt:lpstr>
      <vt:lpstr>Router architecture overview</vt:lpstr>
      <vt:lpstr>Question 4.2-1</vt:lpstr>
      <vt:lpstr>Input port functions</vt:lpstr>
      <vt:lpstr>Input port functions</vt:lpstr>
      <vt:lpstr>Destination-based forwarding</vt:lpstr>
      <vt:lpstr>Question 4.2-2</vt:lpstr>
      <vt:lpstr>Question 4.2-3</vt:lpstr>
      <vt:lpstr>Network layer: “data plane” roadmap</vt:lpstr>
      <vt:lpstr>Packet Scheduling: FCFS</vt:lpstr>
      <vt:lpstr>Scheduling policies: priority</vt:lpstr>
      <vt:lpstr>Scheduling policies: round robin</vt:lpstr>
      <vt:lpstr>Question 4.2-7</vt:lpstr>
      <vt:lpstr>Question 4.2-7a FCFS Scheduling</vt:lpstr>
      <vt:lpstr>Question 4.2-7b Priority Scheduling</vt:lpstr>
      <vt:lpstr>Question 4.2-7c Round Robin Scheduling</vt:lpstr>
      <vt:lpstr>Network layer: “data plane” roadmap</vt:lpstr>
      <vt:lpstr>Subnets</vt:lpstr>
      <vt:lpstr>Subnets</vt:lpstr>
      <vt:lpstr>Subnets</vt:lpstr>
      <vt:lpstr>IP addressing: CIDR</vt:lpstr>
      <vt:lpstr>Question 4.3-04</vt:lpstr>
      <vt:lpstr>Question 4.3-05ab</vt:lpstr>
      <vt:lpstr>Question 4.3-05c</vt:lpstr>
      <vt:lpstr>Network layer: “data plane” roadmap</vt:lpstr>
      <vt:lpstr>IP addresses: how to get one?</vt:lpstr>
      <vt:lpstr>DHCP: Dynamic Host Configuration Protocol</vt:lpstr>
      <vt:lpstr>Question 4.3-06</vt:lpstr>
      <vt:lpstr>IPv6: motivation</vt:lpstr>
      <vt:lpstr>IP Datagram format</vt:lpstr>
      <vt:lpstr>IPv6 datagram format</vt:lpstr>
      <vt:lpstr>Question 4.3-08</vt:lpstr>
      <vt:lpstr>NAT: network address translation</vt:lpstr>
      <vt:lpstr>Question 4.3.10</vt:lpstr>
      <vt:lpstr>OpenFlow abstraction</vt:lpstr>
      <vt:lpstr>Generalized forwarding: summary</vt:lpstr>
      <vt:lpstr>Question 4.4-2</vt:lpstr>
      <vt:lpstr>Flow table abstraction</vt:lpstr>
      <vt:lpstr>Question 4.4-4</vt:lpstr>
      <vt:lpstr>Network layer: “data plane” roadmap</vt:lpstr>
      <vt:lpstr>The IP hourglass</vt:lpstr>
      <vt:lpstr>The IP hourglass, at middle age</vt:lpstr>
      <vt:lpstr>Question 4.5-2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242</cp:revision>
  <dcterms:created xsi:type="dcterms:W3CDTF">2020-01-18T07:24:59Z</dcterms:created>
  <dcterms:modified xsi:type="dcterms:W3CDTF">2024-12-11T02:15:18Z</dcterms:modified>
</cp:coreProperties>
</file>