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7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960" r:id="rId2"/>
    <p:sldId id="1255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301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9"/>
    <p:restoredTop sz="83922" autoAdjust="0"/>
  </p:normalViewPr>
  <p:slideViewPr>
    <p:cSldViewPr snapToGrid="0" snapToObjects="1">
      <p:cViewPr>
        <p:scale>
          <a:sx n="75" d="100"/>
          <a:sy n="75" d="100"/>
        </p:scale>
        <p:origin x="682" y="43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C0128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©2023</a:t>
            </a:r>
            <a:r>
              <a:rPr spc="-40" dirty="0"/>
              <a:t> </a:t>
            </a:r>
            <a:r>
              <a:rPr spc="-5" dirty="0"/>
              <a:t>Raj</a:t>
            </a:r>
            <a:r>
              <a:rPr spc="-35" dirty="0"/>
              <a:t> </a:t>
            </a:r>
            <a:r>
              <a:rPr dirty="0"/>
              <a:t>Jain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0955">
              <a:lnSpc>
                <a:spcPts val="1330"/>
              </a:lnSpc>
            </a:pPr>
            <a:r>
              <a:rPr spc="-15" dirty="0"/>
              <a:t>Washington</a:t>
            </a:r>
            <a:r>
              <a:rPr spc="15" dirty="0"/>
              <a:t> </a:t>
            </a:r>
            <a:r>
              <a:rPr spc="-5" dirty="0"/>
              <a:t>University</a:t>
            </a:r>
            <a:r>
              <a:rPr spc="5" dirty="0"/>
              <a:t> </a:t>
            </a:r>
            <a:r>
              <a:rPr dirty="0"/>
              <a:t>in </a:t>
            </a:r>
            <a:r>
              <a:rPr spc="-5" dirty="0"/>
              <a:t>St.</a:t>
            </a:r>
            <a:r>
              <a:rPr spc="5" dirty="0"/>
              <a:t> </a:t>
            </a:r>
            <a:r>
              <a:rPr spc="-5" dirty="0"/>
              <a:t>Louis</a:t>
            </a:r>
          </a:p>
          <a:p>
            <a:pPr marL="12700">
              <a:lnSpc>
                <a:spcPts val="2080"/>
              </a:lnSpc>
            </a:pPr>
            <a:r>
              <a:rPr sz="1800" dirty="0"/>
              <a:t>17.</a:t>
            </a:r>
            <a:fld id="{81D60167-4931-47E6-BA6A-407CBD079E47}" type="slidenum">
              <a:rPr sz="1800" dirty="0"/>
              <a:t>‹#›</a:t>
            </a:fld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3794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9D293-FF19-7F9B-D9E0-EFBC2F1424D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wustl.edu/~jain/cse574-2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-key_cryptograph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wustl.edu/~jain/cse574-2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blic-key_cryptograph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wustl.edu/~jain/cse574-20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www.cse.wustl.edu/~jain/cse574-20/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wustl.edu/~jain/cse574-2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wustl.edu/~jain/cse574-20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ledracapital.com/blog/2014/3/11/bitcoin-series-24-the-mega-master-blockchain-lis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wustl.edu/~jain/cse574-2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wustl.edu/~jain/cse574-2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wustl.edu/~jain/cse574-20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297" y="328422"/>
            <a:ext cx="5626607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92236" y="445008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Secret</a:t>
            </a:r>
            <a:r>
              <a:rPr spc="-10" dirty="0"/>
              <a:t> </a:t>
            </a:r>
            <a:r>
              <a:rPr spc="-5" dirty="0"/>
              <a:t>Key</a:t>
            </a:r>
            <a:r>
              <a:rPr spc="-15" dirty="0"/>
              <a:t> </a:t>
            </a:r>
            <a:r>
              <a:rPr spc="-5" dirty="0"/>
              <a:t>Cryptography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316482"/>
            <a:ext cx="3566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Secret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 Cryptography: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87" y="3584194"/>
            <a:ext cx="6972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secret.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Anyone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the</a:t>
            </a:r>
            <a:r>
              <a:rPr sz="2400" dirty="0">
                <a:latin typeface="Times New Roman"/>
                <a:cs typeface="Times New Roman"/>
              </a:rPr>
              <a:t> 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read/write/change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777" y="1814525"/>
            <a:ext cx="188404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0010" algn="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Plain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805"/>
              </a:spcBef>
            </a:pPr>
            <a:r>
              <a:rPr sz="2400" spc="-5" dirty="0">
                <a:latin typeface="Times New Roman"/>
                <a:cs typeface="Times New Roman"/>
              </a:rPr>
              <a:t>Encrypted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9453" y="1656334"/>
            <a:ext cx="1884045" cy="107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Encrypted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Text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Plain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Text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4253" y="2567076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253" y="1984603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57803" y="1983102"/>
            <a:ext cx="1248410" cy="76200"/>
            <a:chOff x="3757803" y="1983102"/>
            <a:chExt cx="1248410" cy="76200"/>
          </a:xfrm>
        </p:grpSpPr>
        <p:sp>
          <p:nvSpPr>
            <p:cNvPr id="12" name="object 12"/>
            <p:cNvSpPr/>
            <p:nvPr/>
          </p:nvSpPr>
          <p:spPr>
            <a:xfrm>
              <a:off x="3757803" y="2021204"/>
              <a:ext cx="1184910" cy="0"/>
            </a:xfrm>
            <a:custGeom>
              <a:avLst/>
              <a:gdLst/>
              <a:ahLst/>
              <a:cxnLst/>
              <a:rect l="l" t="t" r="r" b="b"/>
              <a:pathLst>
                <a:path w="1184910">
                  <a:moveTo>
                    <a:pt x="0" y="0"/>
                  </a:moveTo>
                  <a:lnTo>
                    <a:pt x="11846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29760" y="198310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57803" y="2578224"/>
            <a:ext cx="1248410" cy="76200"/>
            <a:chOff x="3757803" y="2578224"/>
            <a:chExt cx="1248410" cy="76200"/>
          </a:xfrm>
        </p:grpSpPr>
        <p:sp>
          <p:nvSpPr>
            <p:cNvPr id="15" name="object 15"/>
            <p:cNvSpPr/>
            <p:nvPr/>
          </p:nvSpPr>
          <p:spPr>
            <a:xfrm>
              <a:off x="3757803" y="2616326"/>
              <a:ext cx="1184910" cy="0"/>
            </a:xfrm>
            <a:custGeom>
              <a:avLst/>
              <a:gdLst/>
              <a:ahLst/>
              <a:cxnLst/>
              <a:rect l="l" t="t" r="r" b="b"/>
              <a:pathLst>
                <a:path w="1184910">
                  <a:moveTo>
                    <a:pt x="0" y="0"/>
                  </a:moveTo>
                  <a:lnTo>
                    <a:pt x="11846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29760" y="25782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10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53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423545" indent="-381635">
              <a:lnSpc>
                <a:spcPts val="1220"/>
              </a:lnSpc>
              <a:buFont typeface="Wingdings"/>
              <a:buChar char=""/>
              <a:tabLst>
                <a:tab pos="423545" algn="l"/>
                <a:tab pos="424180" algn="l"/>
              </a:tabLst>
            </a:pPr>
            <a:r>
              <a:rPr sz="1200" spc="-5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blockchains</a:t>
            </a:r>
            <a:endParaRPr sz="1200">
              <a:latin typeface="Times New Roman"/>
              <a:cs typeface="Times New Roman"/>
            </a:endParaRPr>
          </a:p>
          <a:p>
            <a:pPr marL="385445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keys?</a:t>
            </a:r>
            <a:endParaRPr sz="1200">
              <a:latin typeface="Times New Roman"/>
              <a:cs typeface="Times New Roman"/>
            </a:endParaRPr>
          </a:p>
          <a:p>
            <a:pPr marL="42545" marR="95885">
              <a:lnSpc>
                <a:spcPct val="100000"/>
              </a:lnSpc>
              <a:tabLst>
                <a:tab pos="3096260" algn="l"/>
              </a:tabLst>
            </a:pPr>
            <a:r>
              <a:rPr sz="1200" i="1" spc="-30" dirty="0">
                <a:solidFill>
                  <a:srgbClr val="063DE8"/>
                </a:solidFill>
                <a:latin typeface="Times New Roman"/>
                <a:cs typeface="Times New Roman"/>
              </a:rPr>
              <a:t>Yes,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public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blockchains.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There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can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always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be 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e</a:t>
            </a:r>
            <a:r>
              <a:rPr sz="1200" i="1" u="heavy" spc="-5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xceptions</a:t>
            </a:r>
            <a:r>
              <a:rPr sz="1200" i="1" u="heavy" spc="-10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heavy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i="1" u="heavy" spc="-20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heavy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1200" i="1" u="heavy" spc="-15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heavy" dirty="0">
                <a:solidFill>
                  <a:srgbClr val="063DE8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blockchains.	</a:t>
            </a:r>
            <a:endParaRPr sz="1200">
              <a:latin typeface="Times New Roman"/>
              <a:cs typeface="Times New Roman"/>
            </a:endParaRPr>
          </a:p>
          <a:p>
            <a:pPr marL="425450" lvl="1" indent="-286385">
              <a:lnSpc>
                <a:spcPts val="1550"/>
              </a:lnSpc>
              <a:buSzPct val="75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1600" spc="-55" dirty="0">
                <a:latin typeface="Times New Roman"/>
                <a:cs typeface="Times New Roman"/>
              </a:rPr>
              <a:t>You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mention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private</a:t>
            </a:r>
            <a:endParaRPr sz="1600">
              <a:latin typeface="Times New Roman"/>
              <a:cs typeface="Times New Roman"/>
            </a:endParaRPr>
          </a:p>
          <a:p>
            <a:pPr marL="425450" marR="17907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blockchain in </a:t>
            </a:r>
            <a:r>
              <a:rPr sz="1600" dirty="0">
                <a:latin typeface="Times New Roman"/>
                <a:cs typeface="Times New Roman"/>
              </a:rPr>
              <a:t>response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an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older </a:t>
            </a:r>
            <a:r>
              <a:rPr sz="1600" dirty="0">
                <a:latin typeface="Times New Roman"/>
                <a:cs typeface="Times New Roman"/>
              </a:rPr>
              <a:t>answer on </a:t>
            </a:r>
            <a:r>
              <a:rPr sz="1600" spc="-5" dirty="0">
                <a:latin typeface="Times New Roman"/>
                <a:cs typeface="Times New Roman"/>
              </a:rPr>
              <a:t>this slide: </a:t>
            </a:r>
            <a:r>
              <a:rPr sz="1600" dirty="0">
                <a:latin typeface="Times New Roman"/>
                <a:cs typeface="Times New Roman"/>
              </a:rPr>
              <a:t>what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private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blockchain, </a:t>
            </a:r>
            <a:r>
              <a:rPr sz="1600" dirty="0">
                <a:latin typeface="Times New Roman"/>
                <a:cs typeface="Times New Roman"/>
              </a:rPr>
              <a:t> and why </a:t>
            </a:r>
            <a:r>
              <a:rPr sz="1600" spc="-5" dirty="0">
                <a:latin typeface="Times New Roman"/>
                <a:cs typeface="Times New Roman"/>
              </a:rPr>
              <a:t>would </a:t>
            </a:r>
            <a:r>
              <a:rPr sz="1600" dirty="0">
                <a:latin typeface="Times New Roman"/>
                <a:cs typeface="Times New Roman"/>
              </a:rPr>
              <a:t>you use a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private</a:t>
            </a:r>
            <a:r>
              <a:rPr sz="1600" dirty="0">
                <a:latin typeface="Times New Roman"/>
                <a:cs typeface="Times New Roman"/>
              </a:rPr>
              <a:t> key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regardless?</a:t>
            </a:r>
            <a:endParaRPr sz="1600">
              <a:latin typeface="Times New Roman"/>
              <a:cs typeface="Times New Roman"/>
            </a:endParaRPr>
          </a:p>
          <a:p>
            <a:pPr marL="139700" marR="128905">
              <a:lnSpc>
                <a:spcPts val="1920"/>
              </a:lnSpc>
              <a:spcBef>
                <a:spcPts val="60"/>
              </a:spcBef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Many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banks have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joined together to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form private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blockchains.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These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chains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have</a:t>
            </a:r>
            <a:r>
              <a:rPr sz="16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many</a:t>
            </a:r>
            <a:r>
              <a:rPr sz="16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but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limited</a:t>
            </a:r>
            <a:endParaRPr sz="1600">
              <a:latin typeface="Times New Roman"/>
              <a:cs typeface="Times New Roman"/>
            </a:endParaRPr>
          </a:p>
          <a:p>
            <a:pPr marL="139700" marR="127635">
              <a:lnSpc>
                <a:spcPts val="1920"/>
              </a:lnSpc>
            </a:pP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miners, and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only authorized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servers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can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mine. This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reduces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overhead.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189" y="328422"/>
            <a:ext cx="5068823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128" y="445008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Key Encryption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25059" y="3212210"/>
            <a:ext cx="1873250" cy="298450"/>
            <a:chOff x="5425059" y="3212210"/>
            <a:chExt cx="1873250" cy="298450"/>
          </a:xfrm>
        </p:grpSpPr>
        <p:sp>
          <p:nvSpPr>
            <p:cNvPr id="6" name="object 6"/>
            <p:cNvSpPr/>
            <p:nvPr/>
          </p:nvSpPr>
          <p:spPr>
            <a:xfrm>
              <a:off x="5425059" y="3472052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1856" y="3433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1557" y="321221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3461" y="34057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55585" y="3265932"/>
            <a:ext cx="56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ext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3430" y="3212210"/>
            <a:ext cx="1873250" cy="298450"/>
            <a:chOff x="1543430" y="3212210"/>
            <a:chExt cx="1873250" cy="298450"/>
          </a:xfrm>
        </p:grpSpPr>
        <p:sp>
          <p:nvSpPr>
            <p:cNvPr id="12" name="object 12"/>
            <p:cNvSpPr/>
            <p:nvPr/>
          </p:nvSpPr>
          <p:spPr>
            <a:xfrm>
              <a:off x="2479928" y="321221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1832" y="34057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3430" y="3472052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228" y="3433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1312" y="1056005"/>
            <a:ext cx="6676390" cy="20650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Invented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1975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Diffie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Hellman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Stanford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Encrypted_Message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Encrypt(Key1,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Decrypt(Key2,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Encrypted_Message)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807210">
              <a:lnSpc>
                <a:spcPct val="100000"/>
              </a:lnSpc>
              <a:tabLst>
                <a:tab pos="568833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Key1	Key2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25059" y="4724780"/>
            <a:ext cx="1873250" cy="299085"/>
            <a:chOff x="5425059" y="4724780"/>
            <a:chExt cx="1873250" cy="299085"/>
          </a:xfrm>
        </p:grpSpPr>
        <p:sp>
          <p:nvSpPr>
            <p:cNvPr id="18" name="object 18"/>
            <p:cNvSpPr/>
            <p:nvPr/>
          </p:nvSpPr>
          <p:spPr>
            <a:xfrm>
              <a:off x="5425059" y="4985384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21856" y="4947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1557" y="472478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3461" y="49183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55585" y="4778818"/>
            <a:ext cx="56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ext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43430" y="4724780"/>
            <a:ext cx="1873250" cy="299085"/>
            <a:chOff x="1543430" y="4724780"/>
            <a:chExt cx="1873250" cy="299085"/>
          </a:xfrm>
        </p:grpSpPr>
        <p:sp>
          <p:nvSpPr>
            <p:cNvPr id="24" name="object 24"/>
            <p:cNvSpPr/>
            <p:nvPr/>
          </p:nvSpPr>
          <p:spPr>
            <a:xfrm>
              <a:off x="2479928" y="472478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1832" y="49183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3430" y="4985384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0228" y="4947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1312" y="3265932"/>
            <a:ext cx="636206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ts val="2100"/>
              </a:lnSpc>
              <a:spcBef>
                <a:spcPts val="100"/>
              </a:spcBef>
              <a:tabLst>
                <a:tab pos="3434715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	</a:t>
            </a:r>
            <a:r>
              <a:rPr sz="2400" spc="-5" dirty="0">
                <a:latin typeface="Times New Roman"/>
                <a:cs typeface="Times New Roman"/>
              </a:rPr>
              <a:t>Ciphertext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1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interchangeable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807210">
              <a:lnSpc>
                <a:spcPct val="100000"/>
              </a:lnSpc>
              <a:tabLst>
                <a:tab pos="568833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Key2	Key1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340" y="4778818"/>
            <a:ext cx="7194550" cy="157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ts val="2480"/>
              </a:lnSpc>
              <a:spcBef>
                <a:spcPts val="100"/>
              </a:spcBef>
              <a:tabLst>
                <a:tab pos="346837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	</a:t>
            </a:r>
            <a:r>
              <a:rPr sz="2400" spc="-5" dirty="0">
                <a:latin typeface="Times New Roman"/>
                <a:cs typeface="Times New Roman"/>
              </a:rPr>
              <a:t>Ciphertext</a:t>
            </a:r>
            <a:endParaRPr sz="2400">
              <a:latin typeface="Times New Roman"/>
              <a:cs typeface="Times New Roman"/>
            </a:endParaRPr>
          </a:p>
          <a:p>
            <a:pPr marL="389255" indent="-343535">
              <a:lnSpc>
                <a:spcPts val="248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89255" algn="l"/>
                <a:tab pos="38989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public,</a:t>
            </a:r>
            <a:r>
              <a:rPr sz="2400" b="1" spc="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kept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endParaRPr sz="2400">
              <a:latin typeface="Times New Roman"/>
              <a:cs typeface="Times New Roman"/>
            </a:endParaRPr>
          </a:p>
          <a:p>
            <a:pPr marL="389255" indent="-343535">
              <a:lnSpc>
                <a:spcPts val="273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89255" algn="l"/>
                <a:tab pos="38989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receiver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  <a:p>
            <a:pPr marL="389255">
              <a:lnSpc>
                <a:spcPts val="2515"/>
              </a:lnSpc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Asymmetric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705"/>
              </a:lnSpc>
            </a:pPr>
            <a:r>
              <a:rPr sz="1600" dirty="0">
                <a:latin typeface="Times New Roman"/>
                <a:cs typeface="Times New Roman"/>
              </a:rPr>
              <a:t>Ref: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http://en.wikipedia.org/wiki/Public-key_cryptography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4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11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425450" marR="186690" indent="-286385">
              <a:lnSpc>
                <a:spcPct val="100000"/>
              </a:lnSpc>
              <a:spcBef>
                <a:spcPts val="750"/>
              </a:spcBef>
              <a:buSzPct val="75000"/>
              <a:buFont typeface="Wingdings"/>
              <a:buChar char=""/>
              <a:tabLst>
                <a:tab pos="425450" algn="l"/>
                <a:tab pos="426084" algn="l"/>
              </a:tabLst>
            </a:pPr>
            <a:r>
              <a:rPr sz="1600" spc="-5" dirty="0">
                <a:latin typeface="Times New Roman"/>
                <a:cs typeface="Times New Roman"/>
              </a:rPr>
              <a:t>Could </a:t>
            </a:r>
            <a:r>
              <a:rPr sz="1600" dirty="0">
                <a:latin typeface="Times New Roman"/>
                <a:cs typeface="Times New Roman"/>
              </a:rPr>
              <a:t>you </a:t>
            </a:r>
            <a:r>
              <a:rPr sz="1600" spc="-5" dirty="0">
                <a:latin typeface="Times New Roman"/>
                <a:cs typeface="Times New Roman"/>
              </a:rPr>
              <a:t>tell </a:t>
            </a:r>
            <a:r>
              <a:rPr sz="1600" dirty="0">
                <a:latin typeface="Times New Roman"/>
                <a:cs typeface="Times New Roman"/>
              </a:rPr>
              <a:t>me more about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public key/private</a:t>
            </a:r>
            <a:r>
              <a:rPr sz="1600" dirty="0">
                <a:latin typeface="Times New Roman"/>
                <a:cs typeface="Times New Roman"/>
              </a:rPr>
              <a:t> key?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don't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know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about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cryptography.</a:t>
            </a:r>
            <a:endParaRPr sz="1600">
              <a:latin typeface="Times New Roman"/>
              <a:cs typeface="Times New Roman"/>
            </a:endParaRPr>
          </a:p>
          <a:p>
            <a:pPr marL="139700" marR="726440">
              <a:lnSpc>
                <a:spcPts val="1920"/>
              </a:lnSpc>
              <a:spcBef>
                <a:spcPts val="60"/>
              </a:spcBef>
            </a:pP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A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secret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key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is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used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in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cryptography</a:t>
            </a:r>
            <a:r>
              <a:rPr sz="1600" i="1" spc="-5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to</a:t>
            </a:r>
            <a:r>
              <a:rPr sz="16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encrypt</a:t>
            </a:r>
            <a:r>
              <a:rPr sz="1600" i="1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and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decrypt.</a:t>
            </a:r>
            <a:endParaRPr sz="1600">
              <a:latin typeface="Times New Roman"/>
              <a:cs typeface="Times New Roman"/>
            </a:endParaRPr>
          </a:p>
          <a:p>
            <a:pPr marL="139700" marR="360045">
              <a:lnSpc>
                <a:spcPts val="1920"/>
              </a:lnSpc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example,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division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by 9 </a:t>
            </a:r>
            <a:r>
              <a:rPr sz="16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Encrypt(123)=136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because </a:t>
            </a:r>
            <a:r>
              <a:rPr sz="16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123/9=13</a:t>
            </a:r>
            <a:r>
              <a:rPr sz="1600" i="1" spc="-2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and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6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is the</a:t>
            </a:r>
            <a:r>
              <a:rPr sz="16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remainder</a:t>
            </a:r>
            <a:endParaRPr sz="1600">
              <a:latin typeface="Times New Roman"/>
              <a:cs typeface="Times New Roman"/>
            </a:endParaRPr>
          </a:p>
          <a:p>
            <a:pPr marL="139700" marR="269240">
              <a:lnSpc>
                <a:spcPts val="1920"/>
              </a:lnSpc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Decrypt(136)=13*9+6=123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Here,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9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is the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secret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key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shared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by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sender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and</a:t>
            </a:r>
            <a:r>
              <a:rPr sz="16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30" dirty="0">
                <a:solidFill>
                  <a:srgbClr val="063DE8"/>
                </a:solidFill>
                <a:latin typeface="Times New Roman"/>
                <a:cs typeface="Times New Roman"/>
              </a:rPr>
              <a:t>receiver.</a:t>
            </a:r>
            <a:endParaRPr sz="1600">
              <a:latin typeface="Times New Roman"/>
              <a:cs typeface="Times New Roman"/>
            </a:endParaRPr>
          </a:p>
          <a:p>
            <a:pPr marL="140335">
              <a:lnSpc>
                <a:spcPts val="1855"/>
              </a:lnSpc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An</a:t>
            </a:r>
            <a:r>
              <a:rPr sz="16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example</a:t>
            </a:r>
            <a:r>
              <a:rPr sz="16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of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public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key</a:t>
            </a:r>
            <a:endParaRPr sz="1600">
              <a:latin typeface="Times New Roman"/>
              <a:cs typeface="Times New Roman"/>
            </a:endParaRPr>
          </a:p>
          <a:p>
            <a:pPr marL="140335" marR="120650">
              <a:lnSpc>
                <a:spcPct val="100000"/>
              </a:lnSpc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encryption</a:t>
            </a:r>
            <a:r>
              <a:rPr sz="1600" i="1" spc="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would</a:t>
            </a:r>
            <a:r>
              <a:rPr sz="1600" i="1" spc="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be</a:t>
            </a:r>
            <a:r>
              <a:rPr sz="1600" i="1" spc="9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</a:t>
            </a:r>
            <a:r>
              <a:rPr sz="1600" i="1" spc="9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both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sender and 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receiver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to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use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two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keys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each. If you use one key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encryption, it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can be decrypted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only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by</a:t>
            </a:r>
            <a:r>
              <a:rPr sz="16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</a:t>
            </a:r>
            <a:r>
              <a:rPr sz="16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second</a:t>
            </a:r>
            <a:r>
              <a:rPr sz="16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25" dirty="0">
                <a:solidFill>
                  <a:srgbClr val="063DE8"/>
                </a:solidFill>
                <a:latin typeface="Times New Roman"/>
                <a:cs typeface="Times New Roman"/>
              </a:rPr>
              <a:t>key.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1189" y="328422"/>
            <a:ext cx="5068823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128" y="445008"/>
            <a:ext cx="4495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Key Encryption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425059" y="3212210"/>
            <a:ext cx="1873250" cy="298450"/>
            <a:chOff x="5425059" y="3212210"/>
            <a:chExt cx="1873250" cy="298450"/>
          </a:xfrm>
        </p:grpSpPr>
        <p:sp>
          <p:nvSpPr>
            <p:cNvPr id="6" name="object 6"/>
            <p:cNvSpPr/>
            <p:nvPr/>
          </p:nvSpPr>
          <p:spPr>
            <a:xfrm>
              <a:off x="5425059" y="3472052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21856" y="3433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1557" y="321221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3461" y="34057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55585" y="3265932"/>
            <a:ext cx="56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ext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43430" y="3212210"/>
            <a:ext cx="1873250" cy="298450"/>
            <a:chOff x="1543430" y="3212210"/>
            <a:chExt cx="1873250" cy="298450"/>
          </a:xfrm>
        </p:grpSpPr>
        <p:sp>
          <p:nvSpPr>
            <p:cNvPr id="12" name="object 12"/>
            <p:cNvSpPr/>
            <p:nvPr/>
          </p:nvSpPr>
          <p:spPr>
            <a:xfrm>
              <a:off x="2479928" y="321221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1832" y="34057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43430" y="3472052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228" y="3433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1312" y="1056005"/>
            <a:ext cx="6676390" cy="20650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Invented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1975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Diffie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Hellman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Stanford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Encrypted_Message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Encrypt(Key1,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Decrypt(Key2,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Encrypted_Message)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1807210">
              <a:lnSpc>
                <a:spcPct val="100000"/>
              </a:lnSpc>
              <a:tabLst>
                <a:tab pos="568833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Key1	Key2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25059" y="4724780"/>
            <a:ext cx="1873250" cy="299085"/>
            <a:chOff x="5425059" y="4724780"/>
            <a:chExt cx="1873250" cy="299085"/>
          </a:xfrm>
        </p:grpSpPr>
        <p:sp>
          <p:nvSpPr>
            <p:cNvPr id="18" name="object 18"/>
            <p:cNvSpPr/>
            <p:nvPr/>
          </p:nvSpPr>
          <p:spPr>
            <a:xfrm>
              <a:off x="5425059" y="4985384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21856" y="4947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61557" y="472478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23461" y="49183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55585" y="4778818"/>
            <a:ext cx="563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ext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43430" y="4724780"/>
            <a:ext cx="1873250" cy="299085"/>
            <a:chOff x="1543430" y="4724780"/>
            <a:chExt cx="1873250" cy="299085"/>
          </a:xfrm>
        </p:grpSpPr>
        <p:sp>
          <p:nvSpPr>
            <p:cNvPr id="24" name="object 24"/>
            <p:cNvSpPr/>
            <p:nvPr/>
          </p:nvSpPr>
          <p:spPr>
            <a:xfrm>
              <a:off x="2479928" y="472478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4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1832" y="49183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3430" y="4985384"/>
              <a:ext cx="1809750" cy="0"/>
            </a:xfrm>
            <a:custGeom>
              <a:avLst/>
              <a:gdLst/>
              <a:ahLst/>
              <a:cxnLst/>
              <a:rect l="l" t="t" r="r" b="b"/>
              <a:pathLst>
                <a:path w="1809750">
                  <a:moveTo>
                    <a:pt x="0" y="0"/>
                  </a:moveTo>
                  <a:lnTo>
                    <a:pt x="180949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0228" y="4947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1312" y="3265932"/>
            <a:ext cx="636206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ts val="2100"/>
              </a:lnSpc>
              <a:spcBef>
                <a:spcPts val="100"/>
              </a:spcBef>
              <a:tabLst>
                <a:tab pos="3434715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	</a:t>
            </a:r>
            <a:r>
              <a:rPr sz="2400" spc="-5" dirty="0">
                <a:latin typeface="Times New Roman"/>
                <a:cs typeface="Times New Roman"/>
              </a:rPr>
              <a:t>Ciphertext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1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interchangeable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1807210">
              <a:lnSpc>
                <a:spcPct val="100000"/>
              </a:lnSpc>
              <a:tabLst>
                <a:tab pos="5688330" algn="l"/>
              </a:tabLst>
            </a:pPr>
            <a:r>
              <a:rPr sz="2400" spc="-5" dirty="0">
                <a:latin typeface="Times New Roman"/>
                <a:cs typeface="Times New Roman"/>
              </a:rPr>
              <a:t>Key2	Key1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7340" y="4778818"/>
            <a:ext cx="7194550" cy="1576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>
              <a:lnSpc>
                <a:spcPts val="2480"/>
              </a:lnSpc>
              <a:spcBef>
                <a:spcPts val="100"/>
              </a:spcBef>
              <a:tabLst>
                <a:tab pos="346837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	</a:t>
            </a:r>
            <a:r>
              <a:rPr sz="2400" spc="-5" dirty="0">
                <a:latin typeface="Times New Roman"/>
                <a:cs typeface="Times New Roman"/>
              </a:rPr>
              <a:t>Ciphertext</a:t>
            </a:r>
            <a:endParaRPr sz="2400">
              <a:latin typeface="Times New Roman"/>
              <a:cs typeface="Times New Roman"/>
            </a:endParaRPr>
          </a:p>
          <a:p>
            <a:pPr marL="389255" indent="-343535">
              <a:lnSpc>
                <a:spcPts val="248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89255" algn="l"/>
                <a:tab pos="38989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public,</a:t>
            </a:r>
            <a:r>
              <a:rPr sz="2400" b="1" spc="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kept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endParaRPr sz="2400">
              <a:latin typeface="Times New Roman"/>
              <a:cs typeface="Times New Roman"/>
            </a:endParaRPr>
          </a:p>
          <a:p>
            <a:pPr marL="389255" indent="-343535">
              <a:lnSpc>
                <a:spcPts val="273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89255" algn="l"/>
                <a:tab pos="38989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receiver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  <a:p>
            <a:pPr marL="389255">
              <a:lnSpc>
                <a:spcPts val="2515"/>
              </a:lnSpc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Asymmetric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705"/>
              </a:lnSpc>
            </a:pPr>
            <a:r>
              <a:rPr sz="1600" dirty="0">
                <a:latin typeface="Times New Roman"/>
                <a:cs typeface="Times New Roman"/>
              </a:rPr>
              <a:t>Ref: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http://en.wikipedia.org/wiki/Public-key_cryptography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4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12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6666" y="275081"/>
            <a:ext cx="7356475" cy="897890"/>
            <a:chOff x="756666" y="275081"/>
            <a:chExt cx="7356475" cy="897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666" y="275082"/>
              <a:ext cx="1637537" cy="8976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327" y="275081"/>
              <a:ext cx="666749" cy="8976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7202" y="275082"/>
              <a:ext cx="6115811" cy="89763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4536" y="377444"/>
            <a:ext cx="68516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Public-Key</a:t>
            </a:r>
            <a:r>
              <a:rPr sz="3200" spc="-20" dirty="0"/>
              <a:t> </a:t>
            </a:r>
            <a:r>
              <a:rPr sz="3200" spc="-5" dirty="0"/>
              <a:t>Authentication</a:t>
            </a:r>
            <a:r>
              <a:rPr sz="3200" spc="-10" dirty="0"/>
              <a:t> </a:t>
            </a:r>
            <a:r>
              <a:rPr sz="3200" spc="-5" dirty="0"/>
              <a:t>and</a:t>
            </a:r>
            <a:r>
              <a:rPr sz="3200" spc="-25" dirty="0"/>
              <a:t> </a:t>
            </a:r>
            <a:r>
              <a:rPr sz="3200" spc="-5" dirty="0"/>
              <a:t>Secrecy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306387" y="3592829"/>
            <a:ext cx="7902575" cy="23679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encrypts the message with its private </a:t>
            </a:r>
            <a:r>
              <a:rPr sz="2400" dirty="0">
                <a:latin typeface="Times New Roman"/>
                <a:cs typeface="Times New Roman"/>
              </a:rPr>
              <a:t>key and </a:t>
            </a:r>
            <a:r>
              <a:rPr sz="2400" spc="-5" dirty="0">
                <a:latin typeface="Times New Roman"/>
                <a:cs typeface="Times New Roman"/>
              </a:rPr>
              <a:t>then with B’s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decrypt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private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A’s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5"/>
              </a:lnSpc>
              <a:spcBef>
                <a:spcPts val="1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decrypt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Secrecy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-5" dirty="0">
                <a:latin typeface="Times New Roman"/>
                <a:cs typeface="Times New Roman"/>
              </a:rPr>
              <a:t> else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message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31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assured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message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59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Authentication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2178" y="1413128"/>
            <a:ext cx="1224280" cy="71945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305"/>
              </a:spcBef>
            </a:pPr>
            <a:r>
              <a:rPr sz="2400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980" y="1269111"/>
            <a:ext cx="3024505" cy="10077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600075" marR="1497330" indent="-411480">
              <a:lnSpc>
                <a:spcPct val="100000"/>
              </a:lnSpc>
              <a:spcBef>
                <a:spcPts val="844"/>
              </a:spcBef>
            </a:pPr>
            <a:r>
              <a:rPr sz="2400" spc="-27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’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ri</a:t>
            </a:r>
            <a:r>
              <a:rPr sz="2400" dirty="0">
                <a:latin typeface="Times New Roman"/>
                <a:cs typeface="Times New Roman"/>
              </a:rPr>
              <a:t>va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3782" y="1197483"/>
            <a:ext cx="4824730" cy="11525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9070" rIns="0" bIns="0" rtlCol="0">
            <a:spAutoFit/>
          </a:bodyPr>
          <a:lstStyle/>
          <a:p>
            <a:pPr marL="549275" marR="3382645" indent="-377190">
              <a:lnSpc>
                <a:spcPct val="100000"/>
              </a:lnSpc>
              <a:spcBef>
                <a:spcPts val="1410"/>
              </a:spcBef>
            </a:pPr>
            <a:r>
              <a:rPr sz="2400" spc="-50" dirty="0">
                <a:latin typeface="Times New Roman"/>
                <a:cs typeface="Times New Roman"/>
              </a:rPr>
              <a:t>B’s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55470" y="2666989"/>
            <a:ext cx="5114290" cy="228600"/>
            <a:chOff x="1855470" y="2666989"/>
            <a:chExt cx="5114290" cy="228600"/>
          </a:xfrm>
        </p:grpSpPr>
        <p:sp>
          <p:nvSpPr>
            <p:cNvPr id="12" name="object 12"/>
            <p:cNvSpPr/>
            <p:nvPr/>
          </p:nvSpPr>
          <p:spPr>
            <a:xfrm>
              <a:off x="1855470" y="2781300"/>
              <a:ext cx="4923790" cy="0"/>
            </a:xfrm>
            <a:custGeom>
              <a:avLst/>
              <a:gdLst/>
              <a:ahLst/>
              <a:cxnLst/>
              <a:rect l="l" t="t" r="r" b="b"/>
              <a:pathLst>
                <a:path w="4923790">
                  <a:moveTo>
                    <a:pt x="0" y="0"/>
                  </a:moveTo>
                  <a:lnTo>
                    <a:pt x="492328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40644" y="2666989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12" y="0"/>
                  </a:moveTo>
                  <a:lnTo>
                    <a:pt x="0" y="228600"/>
                  </a:lnTo>
                  <a:lnTo>
                    <a:pt x="228612" y="1143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8867" y="1484757"/>
            <a:ext cx="1374140" cy="1865630"/>
            <a:chOff x="348867" y="1484757"/>
            <a:chExt cx="1374140" cy="186563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867" y="2134152"/>
              <a:ext cx="1374141" cy="12158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943" y="1547622"/>
              <a:ext cx="434339" cy="48844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695" y="1514094"/>
              <a:ext cx="587501" cy="6416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2078" y="1484757"/>
              <a:ext cx="407670" cy="462280"/>
            </a:xfrm>
            <a:custGeom>
              <a:avLst/>
              <a:gdLst/>
              <a:ahLst/>
              <a:cxnLst/>
              <a:rect l="l" t="t" r="r" b="b"/>
              <a:pathLst>
                <a:path w="407669" h="462280">
                  <a:moveTo>
                    <a:pt x="40767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07670" y="461772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107305" y="1484757"/>
            <a:ext cx="1393190" cy="1948180"/>
            <a:chOff x="7107305" y="1484757"/>
            <a:chExt cx="1393190" cy="194818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7305" y="2199260"/>
              <a:ext cx="1392613" cy="123335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5843" y="1547622"/>
              <a:ext cx="416813" cy="48844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6595" y="1514094"/>
              <a:ext cx="570737" cy="6416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832978" y="1484757"/>
              <a:ext cx="390525" cy="462280"/>
            </a:xfrm>
            <a:custGeom>
              <a:avLst/>
              <a:gdLst/>
              <a:ahLst/>
              <a:cxnLst/>
              <a:rect l="l" t="t" r="r" b="b"/>
              <a:pathLst>
                <a:path w="390525" h="462280">
                  <a:moveTo>
                    <a:pt x="39014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90144" y="461772"/>
                  </a:lnTo>
                  <a:lnTo>
                    <a:pt x="390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2079" y="1484757"/>
            <a:ext cx="407670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32979" y="1484757"/>
            <a:ext cx="39052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60155" y="4623434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434975" marR="161290" indent="-342900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434975" algn="l"/>
                <a:tab pos="435609" algn="l"/>
              </a:tabLst>
            </a:pPr>
            <a:r>
              <a:rPr sz="1200" spc="-5" dirty="0">
                <a:latin typeface="Times New Roman"/>
                <a:cs typeface="Times New Roman"/>
              </a:rPr>
              <a:t>Why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twice?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Isn't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encrypt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B's </a:t>
            </a:r>
            <a:r>
              <a:rPr sz="1200" dirty="0">
                <a:latin typeface="Times New Roman"/>
                <a:cs typeface="Times New Roman"/>
              </a:rPr>
              <a:t>public key once and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 send it to </a:t>
            </a:r>
            <a:r>
              <a:rPr sz="1200" spc="-5" dirty="0">
                <a:latin typeface="Times New Roman"/>
                <a:cs typeface="Times New Roman"/>
              </a:rPr>
              <a:t>B? Because </a:t>
            </a:r>
            <a:r>
              <a:rPr sz="1200" dirty="0">
                <a:latin typeface="Times New Roman"/>
                <a:cs typeface="Times New Roman"/>
              </a:rPr>
              <a:t>only B </a:t>
            </a:r>
            <a:r>
              <a:rPr sz="1200" spc="-5" dirty="0">
                <a:latin typeface="Times New Roman"/>
                <a:cs typeface="Times New Roman"/>
              </a:rPr>
              <a:t>knows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B's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key.</a:t>
            </a: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 First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encryption 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ensures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that it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came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from</a:t>
            </a:r>
            <a:r>
              <a:rPr sz="1200" i="1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 marL="434975" marR="76200" indent="-342900">
              <a:lnSpc>
                <a:spcPct val="100000"/>
              </a:lnSpc>
              <a:buFont typeface="Wingdings"/>
              <a:buChar char=""/>
              <a:tabLst>
                <a:tab pos="434975" algn="l"/>
                <a:tab pos="435609" algn="l"/>
              </a:tabLst>
            </a:pPr>
            <a:r>
              <a:rPr sz="1200" spc="-5" dirty="0">
                <a:latin typeface="Times New Roman"/>
                <a:cs typeface="Times New Roman"/>
              </a:rPr>
              <a:t>Decentralization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</a:t>
            </a:r>
            <a:r>
              <a:rPr sz="1200" dirty="0">
                <a:latin typeface="Times New Roman"/>
                <a:cs typeface="Times New Roman"/>
              </a:rPr>
              <a:t> central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 holds our private keys, </a:t>
            </a:r>
            <a:r>
              <a:rPr sz="1200" spc="-5" dirty="0">
                <a:latin typeface="Times New Roman"/>
                <a:cs typeface="Times New Roman"/>
              </a:rPr>
              <a:t>which </a:t>
            </a:r>
            <a:r>
              <a:rPr sz="1200" dirty="0">
                <a:latin typeface="Times New Roman"/>
                <a:cs typeface="Times New Roman"/>
              </a:rPr>
              <a:t>cannot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 if</a:t>
            </a:r>
            <a:r>
              <a:rPr sz="1200" spc="-5" dirty="0">
                <a:latin typeface="Times New Roman"/>
                <a:cs typeface="Times New Roman"/>
              </a:rPr>
              <a:t> we </a:t>
            </a:r>
            <a:r>
              <a:rPr sz="1200" dirty="0">
                <a:latin typeface="Times New Roman"/>
                <a:cs typeface="Times New Roman"/>
              </a:rPr>
              <a:t>lose</a:t>
            </a:r>
            <a:r>
              <a:rPr sz="1200" spc="-5" dirty="0">
                <a:latin typeface="Times New Roman"/>
                <a:cs typeface="Times New Roman"/>
              </a:rPr>
              <a:t> them.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Does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mean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it’s </a:t>
            </a:r>
            <a:r>
              <a:rPr sz="1200" dirty="0">
                <a:latin typeface="Times New Roman"/>
                <a:cs typeface="Times New Roman"/>
              </a:rPr>
              <a:t>too risky to </a:t>
            </a:r>
            <a:r>
              <a:rPr sz="1200" spc="-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blockchain technologies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life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widely?</a:t>
            </a:r>
            <a:endParaRPr sz="1200">
              <a:latin typeface="Times New Roman"/>
              <a:cs typeface="Times New Roman"/>
            </a:endParaRPr>
          </a:p>
          <a:p>
            <a:pPr marL="92075" marR="138430">
              <a:lnSpc>
                <a:spcPct val="100000"/>
              </a:lnSpc>
            </a:pPr>
            <a:r>
              <a:rPr sz="1200" i="1" spc="-30" dirty="0">
                <a:solidFill>
                  <a:srgbClr val="063DE8"/>
                </a:solidFill>
                <a:latin typeface="Times New Roman"/>
                <a:cs typeface="Times New Roman"/>
              </a:rPr>
              <a:t>Yes,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if you lose the private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key,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you lose the safe. </a:t>
            </a:r>
            <a:r>
              <a:rPr sz="1200" i="1" spc="-2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But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it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is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not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considered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risky.</a:t>
            </a:r>
            <a:r>
              <a:rPr sz="1200" i="1" spc="27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All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keys 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not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held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by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anyone else.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keys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in 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wide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use.</a:t>
            </a:r>
            <a:endParaRPr sz="1200">
              <a:latin typeface="Times New Roman"/>
              <a:cs typeface="Times New Roman"/>
            </a:endParaRPr>
          </a:p>
          <a:p>
            <a:pPr marL="425450" marR="132080" indent="-285750">
              <a:lnSpc>
                <a:spcPct val="100000"/>
              </a:lnSpc>
              <a:spcBef>
                <a:spcPts val="980"/>
              </a:spcBef>
              <a:buSzPct val="75000"/>
              <a:buFont typeface="Wingdings"/>
              <a:buChar char=""/>
              <a:tabLst>
                <a:tab pos="425450" algn="l"/>
                <a:tab pos="426084" algn="l"/>
              </a:tabLst>
            </a:pPr>
            <a:r>
              <a:rPr sz="1600" dirty="0">
                <a:latin typeface="Times New Roman"/>
                <a:cs typeface="Times New Roman"/>
              </a:rPr>
              <a:t>How do companies defend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against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attacks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cryptography?</a:t>
            </a:r>
            <a:endParaRPr sz="1600">
              <a:latin typeface="Times New Roman"/>
              <a:cs typeface="Times New Roman"/>
            </a:endParaRPr>
          </a:p>
          <a:p>
            <a:pPr marL="139700" marR="495300">
              <a:lnSpc>
                <a:spcPts val="1920"/>
              </a:lnSpc>
              <a:spcBef>
                <a:spcPts val="65"/>
              </a:spcBef>
            </a:pP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Cryptography is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designed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to </a:t>
            </a:r>
            <a:r>
              <a:rPr sz="1600" i="1" dirty="0">
                <a:solidFill>
                  <a:srgbClr val="063DE8"/>
                </a:solidFill>
                <a:latin typeface="Times New Roman"/>
                <a:cs typeface="Times New Roman"/>
              </a:rPr>
              <a:t>be </a:t>
            </a:r>
            <a:r>
              <a:rPr sz="1600" i="1" spc="-3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attack-proof.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11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13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434975" marR="171450" indent="-342900" algn="just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435609" algn="l"/>
              </a:tabLst>
            </a:pPr>
            <a:r>
              <a:rPr sz="1200" spc="-5" dirty="0">
                <a:latin typeface="Times New Roman"/>
                <a:cs typeface="Times New Roman"/>
              </a:rPr>
              <a:t>The figure </a:t>
            </a:r>
            <a:r>
              <a:rPr sz="1200" dirty="0">
                <a:latin typeface="Times New Roman"/>
                <a:cs typeface="Times New Roman"/>
              </a:rPr>
              <a:t>on the </a:t>
            </a:r>
            <a:r>
              <a:rPr sz="1200" spc="-5" dirty="0">
                <a:latin typeface="Times New Roman"/>
                <a:cs typeface="Times New Roman"/>
              </a:rPr>
              <a:t>left </a:t>
            </a:r>
            <a:r>
              <a:rPr sz="1200" dirty="0">
                <a:latin typeface="Times New Roman"/>
                <a:cs typeface="Times New Roman"/>
              </a:rPr>
              <a:t>explains the sending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process, </a:t>
            </a:r>
            <a:r>
              <a:rPr sz="1200" spc="-5" dirty="0">
                <a:latin typeface="Times New Roman"/>
                <a:cs typeface="Times New Roman"/>
              </a:rPr>
              <a:t>whereas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right figure is 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side. </a:t>
            </a:r>
            <a:r>
              <a:rPr sz="1200" spc="-5" dirty="0">
                <a:latin typeface="Times New Roman"/>
                <a:cs typeface="Times New Roman"/>
              </a:rPr>
              <a:t>Correct?</a:t>
            </a:r>
            <a:endParaRPr sz="12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200" i="1" spc="-30" dirty="0">
                <a:solidFill>
                  <a:srgbClr val="063DE8"/>
                </a:solidFill>
                <a:latin typeface="Times New Roman"/>
                <a:cs typeface="Times New Roman"/>
              </a:rPr>
              <a:t>Yes.</a:t>
            </a:r>
            <a:endParaRPr sz="1200">
              <a:latin typeface="Times New Roman"/>
              <a:cs typeface="Times New Roman"/>
            </a:endParaRPr>
          </a:p>
          <a:p>
            <a:pPr marL="434975" marR="203835" indent="-342900">
              <a:lnSpc>
                <a:spcPct val="100000"/>
              </a:lnSpc>
              <a:buFont typeface="Wingdings"/>
              <a:buChar char=""/>
              <a:tabLst>
                <a:tab pos="434975" algn="l"/>
                <a:tab pos="435609" algn="l"/>
              </a:tabLst>
            </a:pPr>
            <a:r>
              <a:rPr sz="1200" spc="-45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double </a:t>
            </a:r>
            <a:r>
              <a:rPr sz="1200" spc="-5" dirty="0">
                <a:latin typeface="Times New Roman"/>
                <a:cs typeface="Times New Roman"/>
              </a:rPr>
              <a:t>confirm,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5" dirty="0">
                <a:latin typeface="Times New Roman"/>
                <a:cs typeface="Times New Roman"/>
              </a:rPr>
              <a:t> Hashing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msg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nothing to do </a:t>
            </a:r>
            <a:r>
              <a:rPr sz="1200" spc="-5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signing? It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just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msg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for </a:t>
            </a:r>
            <a:r>
              <a:rPr sz="1200" dirty="0">
                <a:latin typeface="Times New Roman"/>
                <a:cs typeface="Times New Roman"/>
              </a:rPr>
              <a:t> authenticating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sender?</a:t>
            </a:r>
            <a:r>
              <a:rPr sz="1200" spc="-5" dirty="0">
                <a:latin typeface="Times New Roman"/>
                <a:cs typeface="Times New Roman"/>
              </a:rPr>
              <a:t> as </a:t>
            </a:r>
            <a:r>
              <a:rPr sz="1200" dirty="0">
                <a:latin typeface="Times New Roman"/>
                <a:cs typeface="Times New Roman"/>
              </a:rPr>
              <a:t>digital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purely related to public-key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cryptography.</a:t>
            </a:r>
            <a:endParaRPr sz="1200">
              <a:latin typeface="Times New Roman"/>
              <a:cs typeface="Times New Roman"/>
            </a:endParaRPr>
          </a:p>
          <a:p>
            <a:pPr marL="92075" marR="105410">
              <a:lnSpc>
                <a:spcPct val="100000"/>
              </a:lnSpc>
            </a:pP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Hashing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the</a:t>
            </a:r>
            <a:r>
              <a:rPr sz="1200" i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message is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required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for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signing.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The </a:t>
            </a:r>
            <a:r>
              <a:rPr sz="1200" i="1" spc="-2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signature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length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is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equal to the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size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of the item 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being signed.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Hashing 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reduces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the length of the 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signature. Otherwise,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signature would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be the </a:t>
            </a:r>
            <a:r>
              <a:rPr sz="1200" i="1" spc="-2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same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length</a:t>
            </a:r>
            <a:r>
              <a:rPr sz="1200" i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as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message.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6594" y="227838"/>
            <a:ext cx="3938015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6469" y="344678"/>
            <a:ext cx="3365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</a:t>
            </a:r>
            <a:r>
              <a:rPr spc="-35" dirty="0"/>
              <a:t> </a:t>
            </a:r>
            <a:r>
              <a:rPr spc="-5" dirty="0"/>
              <a:t>Signature</a:t>
            </a:r>
          </a:p>
        </p:txBody>
      </p:sp>
      <p:sp>
        <p:nvSpPr>
          <p:cNvPr id="5" name="object 5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814322" y="1125486"/>
            <a:ext cx="5514340" cy="5180330"/>
            <a:chOff x="1814322" y="1125486"/>
            <a:chExt cx="5514340" cy="51803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4322" y="1125486"/>
              <a:ext cx="5210555" cy="51800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95980" y="62487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5980" y="624878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C012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581" y="3048380"/>
              <a:ext cx="0" cy="3200400"/>
            </a:xfrm>
            <a:custGeom>
              <a:avLst/>
              <a:gdLst/>
              <a:ahLst/>
              <a:cxnLst/>
              <a:rect l="l" t="t" r="r" b="b"/>
              <a:pathLst>
                <a:path h="3200400">
                  <a:moveTo>
                    <a:pt x="0" y="32004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012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1297" y="3051390"/>
              <a:ext cx="443865" cy="530860"/>
            </a:xfrm>
            <a:custGeom>
              <a:avLst/>
              <a:gdLst/>
              <a:ahLst/>
              <a:cxnLst/>
              <a:rect l="l" t="t" r="r" b="b"/>
              <a:pathLst>
                <a:path w="443864" h="530860">
                  <a:moveTo>
                    <a:pt x="443471" y="53070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579" y="3002659"/>
              <a:ext cx="78105" cy="83185"/>
            </a:xfrm>
            <a:custGeom>
              <a:avLst/>
              <a:gdLst/>
              <a:ahLst/>
              <a:cxnLst/>
              <a:rect l="l" t="t" r="r" b="b"/>
              <a:pathLst>
                <a:path w="78104" h="83185">
                  <a:moveTo>
                    <a:pt x="0" y="0"/>
                  </a:moveTo>
                  <a:lnTo>
                    <a:pt x="19621" y="82905"/>
                  </a:lnTo>
                  <a:lnTo>
                    <a:pt x="78092" y="34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8081" y="3033902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3175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C012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4578" y="2995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8860155" y="480098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4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14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5673" y="387062"/>
            <a:ext cx="259600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Transaction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316482"/>
            <a:ext cx="3541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Bob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BTC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979" y="2774060"/>
            <a:ext cx="2283460" cy="12128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100965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Hash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previous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6213" y="4686680"/>
            <a:ext cx="230695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063DE8"/>
                </a:solidFill>
                <a:latin typeface="Times New Roman"/>
                <a:cs typeface="Times New Roman"/>
              </a:rPr>
              <a:t>dd</a:t>
            </a:r>
            <a:r>
              <a:rPr sz="2400" b="1" spc="-45" dirty="0">
                <a:solidFill>
                  <a:srgbClr val="063DE8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ss</a:t>
            </a:r>
            <a:r>
              <a:rPr sz="2400" b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1899" y="4029254"/>
            <a:ext cx="1921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Bob </a:t>
            </a:r>
            <a:r>
              <a:rPr sz="2400" spc="-5" dirty="0">
                <a:latin typeface="Times New Roman"/>
                <a:cs typeface="Times New Roman"/>
              </a:rPr>
              <a:t>signs 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r>
              <a:rPr sz="2400" b="1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05000"/>
            <a:ext cx="942593" cy="107822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010269" y="3895978"/>
            <a:ext cx="2600325" cy="2135505"/>
            <a:chOff x="6010269" y="3895978"/>
            <a:chExt cx="2600325" cy="2135505"/>
          </a:xfrm>
        </p:grpSpPr>
        <p:sp>
          <p:nvSpPr>
            <p:cNvPr id="11" name="object 11"/>
            <p:cNvSpPr/>
            <p:nvPr/>
          </p:nvSpPr>
          <p:spPr>
            <a:xfrm>
              <a:off x="6048375" y="3908678"/>
              <a:ext cx="0" cy="1096010"/>
            </a:xfrm>
            <a:custGeom>
              <a:avLst/>
              <a:gdLst/>
              <a:ahLst/>
              <a:cxnLst/>
              <a:rect l="l" t="t" r="r" b="b"/>
              <a:pathLst>
                <a:path h="1096010">
                  <a:moveTo>
                    <a:pt x="0" y="0"/>
                  </a:moveTo>
                  <a:lnTo>
                    <a:pt x="0" y="109550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10269" y="49914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6566" y="5168645"/>
              <a:ext cx="1034021" cy="86258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599557" y="3379851"/>
            <a:ext cx="81470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Hash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14340" y="5067680"/>
            <a:ext cx="2281555" cy="1213485"/>
          </a:xfrm>
          <a:custGeom>
            <a:avLst/>
            <a:gdLst/>
            <a:ahLst/>
            <a:cxnLst/>
            <a:rect l="l" t="t" r="r" b="b"/>
            <a:pathLst>
              <a:path w="2281554" h="1213485">
                <a:moveTo>
                  <a:pt x="0" y="0"/>
                </a:moveTo>
                <a:lnTo>
                  <a:pt x="2281428" y="0"/>
                </a:lnTo>
                <a:lnTo>
                  <a:pt x="2281428" y="1213104"/>
                </a:lnTo>
                <a:lnTo>
                  <a:pt x="0" y="121310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14340" y="5067680"/>
            <a:ext cx="2281555" cy="12134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7314" marR="100965" indent="-75565" algn="ctr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Signed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Transaction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Bob’s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1575" y="2127885"/>
            <a:ext cx="3619500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(Bob)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BTC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86757" y="1970404"/>
            <a:ext cx="812800" cy="3313429"/>
            <a:chOff x="4786757" y="1970404"/>
            <a:chExt cx="812800" cy="3313429"/>
          </a:xfrm>
        </p:grpSpPr>
        <p:sp>
          <p:nvSpPr>
            <p:cNvPr id="19" name="object 19"/>
            <p:cNvSpPr/>
            <p:nvPr/>
          </p:nvSpPr>
          <p:spPr>
            <a:xfrm>
              <a:off x="4799457" y="1983104"/>
              <a:ext cx="318135" cy="3288029"/>
            </a:xfrm>
            <a:custGeom>
              <a:avLst/>
              <a:gdLst/>
              <a:ahLst/>
              <a:cxnLst/>
              <a:rect l="l" t="t" r="r" b="b"/>
              <a:pathLst>
                <a:path w="318135" h="3288029">
                  <a:moveTo>
                    <a:pt x="0" y="0"/>
                  </a:moveTo>
                  <a:lnTo>
                    <a:pt x="69869" y="27730"/>
                  </a:lnTo>
                  <a:lnTo>
                    <a:pt x="99369" y="59937"/>
                  </a:lnTo>
                  <a:lnTo>
                    <a:pt x="123973" y="102188"/>
                  </a:lnTo>
                  <a:lnTo>
                    <a:pt x="142728" y="152847"/>
                  </a:lnTo>
                  <a:lnTo>
                    <a:pt x="154680" y="210274"/>
                  </a:lnTo>
                  <a:lnTo>
                    <a:pt x="158877" y="272834"/>
                  </a:lnTo>
                  <a:lnTo>
                    <a:pt x="158877" y="1371180"/>
                  </a:lnTo>
                  <a:lnTo>
                    <a:pt x="163073" y="1433740"/>
                  </a:lnTo>
                  <a:lnTo>
                    <a:pt x="175025" y="1491167"/>
                  </a:lnTo>
                  <a:lnTo>
                    <a:pt x="193780" y="1541826"/>
                  </a:lnTo>
                  <a:lnTo>
                    <a:pt x="218384" y="1584077"/>
                  </a:lnTo>
                  <a:lnTo>
                    <a:pt x="247884" y="1616284"/>
                  </a:lnTo>
                  <a:lnTo>
                    <a:pt x="281325" y="1636809"/>
                  </a:lnTo>
                  <a:lnTo>
                    <a:pt x="317754" y="1644014"/>
                  </a:lnTo>
                  <a:lnTo>
                    <a:pt x="281325" y="1651220"/>
                  </a:lnTo>
                  <a:lnTo>
                    <a:pt x="247884" y="1671745"/>
                  </a:lnTo>
                  <a:lnTo>
                    <a:pt x="218384" y="1703952"/>
                  </a:lnTo>
                  <a:lnTo>
                    <a:pt x="193780" y="1746203"/>
                  </a:lnTo>
                  <a:lnTo>
                    <a:pt x="175025" y="1796862"/>
                  </a:lnTo>
                  <a:lnTo>
                    <a:pt x="163073" y="1854289"/>
                  </a:lnTo>
                  <a:lnTo>
                    <a:pt x="158877" y="1916849"/>
                  </a:lnTo>
                  <a:lnTo>
                    <a:pt x="158877" y="3015195"/>
                  </a:lnTo>
                  <a:lnTo>
                    <a:pt x="154680" y="3077755"/>
                  </a:lnTo>
                  <a:lnTo>
                    <a:pt x="142728" y="3135182"/>
                  </a:lnTo>
                  <a:lnTo>
                    <a:pt x="123973" y="3185841"/>
                  </a:lnTo>
                  <a:lnTo>
                    <a:pt x="99369" y="3228092"/>
                  </a:lnTo>
                  <a:lnTo>
                    <a:pt x="69869" y="3260299"/>
                  </a:lnTo>
                  <a:lnTo>
                    <a:pt x="36428" y="3280824"/>
                  </a:lnTo>
                  <a:lnTo>
                    <a:pt x="0" y="328802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6083" y="3619880"/>
              <a:ext cx="300355" cy="0"/>
            </a:xfrm>
            <a:custGeom>
              <a:avLst/>
              <a:gdLst/>
              <a:ahLst/>
              <a:cxnLst/>
              <a:rect l="l" t="t" r="r" b="b"/>
              <a:pathLst>
                <a:path w="300354">
                  <a:moveTo>
                    <a:pt x="0" y="0"/>
                  </a:moveTo>
                  <a:lnTo>
                    <a:pt x="29997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23358" y="35817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32685" y="4077080"/>
            <a:ext cx="234632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30" dirty="0">
                <a:latin typeface="Times New Roman"/>
                <a:cs typeface="Times New Roman"/>
              </a:rPr>
              <a:t>Bob’s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295768" y="5511924"/>
            <a:ext cx="297180" cy="76200"/>
            <a:chOff x="7295768" y="5511924"/>
            <a:chExt cx="297180" cy="76200"/>
          </a:xfrm>
        </p:grpSpPr>
        <p:sp>
          <p:nvSpPr>
            <p:cNvPr id="24" name="object 24"/>
            <p:cNvSpPr/>
            <p:nvPr/>
          </p:nvSpPr>
          <p:spPr>
            <a:xfrm>
              <a:off x="7295768" y="5550026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79">
                  <a:moveTo>
                    <a:pt x="0" y="0"/>
                  </a:moveTo>
                  <a:lnTo>
                    <a:pt x="23367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16749" y="5511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072" y="387062"/>
            <a:ext cx="18003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</a:t>
            </a:r>
            <a:r>
              <a:rPr spc="-5" dirty="0"/>
              <a:t>cks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2308606"/>
            <a:ext cx="7919720" cy="21488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Problem: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Too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long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Takes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transaction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several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verified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87" y="1086358"/>
            <a:ext cx="30702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800" spc="-15" dirty="0">
                <a:latin typeface="Times New Roman"/>
                <a:cs typeface="Times New Roman"/>
              </a:rPr>
              <a:t>Transaction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1579" y="1727835"/>
            <a:ext cx="162496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Transaction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780" y="1727835"/>
            <a:ext cx="162496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Transaction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6180" y="1727835"/>
            <a:ext cx="162496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Transaction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7860" y="1727835"/>
            <a:ext cx="162496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Transaction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88259" y="1930524"/>
            <a:ext cx="350520" cy="76200"/>
            <a:chOff x="2088259" y="1930524"/>
            <a:chExt cx="350520" cy="76200"/>
          </a:xfrm>
        </p:grpSpPr>
        <p:sp>
          <p:nvSpPr>
            <p:cNvPr id="12" name="object 12"/>
            <p:cNvSpPr/>
            <p:nvPr/>
          </p:nvSpPr>
          <p:spPr>
            <a:xfrm>
              <a:off x="2151761" y="1968626"/>
              <a:ext cx="287020" cy="0"/>
            </a:xfrm>
            <a:custGeom>
              <a:avLst/>
              <a:gdLst/>
              <a:ahLst/>
              <a:cxnLst/>
              <a:rect l="l" t="t" r="r" b="b"/>
              <a:pathLst>
                <a:path w="287019">
                  <a:moveTo>
                    <a:pt x="28701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8259" y="19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84698" y="1930524"/>
            <a:ext cx="351790" cy="76200"/>
            <a:chOff x="4084698" y="1930524"/>
            <a:chExt cx="351790" cy="76200"/>
          </a:xfrm>
        </p:grpSpPr>
        <p:sp>
          <p:nvSpPr>
            <p:cNvPr id="15" name="object 15"/>
            <p:cNvSpPr/>
            <p:nvPr/>
          </p:nvSpPr>
          <p:spPr>
            <a:xfrm>
              <a:off x="4148200" y="196862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778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4698" y="19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42098" y="1930524"/>
            <a:ext cx="351790" cy="76200"/>
            <a:chOff x="6142098" y="1930524"/>
            <a:chExt cx="351790" cy="76200"/>
          </a:xfrm>
        </p:grpSpPr>
        <p:sp>
          <p:nvSpPr>
            <p:cNvPr id="18" name="object 18"/>
            <p:cNvSpPr/>
            <p:nvPr/>
          </p:nvSpPr>
          <p:spPr>
            <a:xfrm>
              <a:off x="6205600" y="1968626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28778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2098" y="19305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22477" y="4748657"/>
            <a:ext cx="1544320" cy="911860"/>
            <a:chOff x="1022477" y="4748657"/>
            <a:chExt cx="1544320" cy="911860"/>
          </a:xfrm>
        </p:grpSpPr>
        <p:sp>
          <p:nvSpPr>
            <p:cNvPr id="21" name="object 21"/>
            <p:cNvSpPr/>
            <p:nvPr/>
          </p:nvSpPr>
          <p:spPr>
            <a:xfrm>
              <a:off x="1035177" y="47613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0" y="0"/>
                  </a:moveTo>
                  <a:lnTo>
                    <a:pt x="909066" y="0"/>
                  </a:lnTo>
                  <a:lnTo>
                    <a:pt x="909066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87577" y="49137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909066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6" y="276606"/>
                  </a:lnTo>
                  <a:lnTo>
                    <a:pt x="909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87577" y="49137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0" y="0"/>
                  </a:moveTo>
                  <a:lnTo>
                    <a:pt x="909066" y="0"/>
                  </a:lnTo>
                  <a:lnTo>
                    <a:pt x="909066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9977" y="50661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909066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6" y="276606"/>
                  </a:lnTo>
                  <a:lnTo>
                    <a:pt x="909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9977" y="50661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0" y="0"/>
                  </a:moveTo>
                  <a:lnTo>
                    <a:pt x="909066" y="0"/>
                  </a:lnTo>
                  <a:lnTo>
                    <a:pt x="909066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2377" y="52185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909066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6" y="276606"/>
                  </a:lnTo>
                  <a:lnTo>
                    <a:pt x="909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2377" y="52185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0" y="0"/>
                  </a:moveTo>
                  <a:lnTo>
                    <a:pt x="909066" y="0"/>
                  </a:lnTo>
                  <a:lnTo>
                    <a:pt x="909066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4777" y="53709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9090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5" y="276606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44777" y="53709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19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332604" y="4748657"/>
            <a:ext cx="1544320" cy="911860"/>
            <a:chOff x="4332604" y="4748657"/>
            <a:chExt cx="1544320" cy="911860"/>
          </a:xfrm>
        </p:grpSpPr>
        <p:sp>
          <p:nvSpPr>
            <p:cNvPr id="31" name="object 31"/>
            <p:cNvSpPr/>
            <p:nvPr/>
          </p:nvSpPr>
          <p:spPr>
            <a:xfrm>
              <a:off x="4345304" y="47613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7704" y="49137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9090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5" y="276606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97704" y="49137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50104" y="50661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9090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5" y="276606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50104" y="50661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2504" y="52185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9090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5" y="276606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2504" y="52185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4904" y="53709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909065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9065" y="276606"/>
                  </a:lnTo>
                  <a:lnTo>
                    <a:pt x="909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54904" y="5370957"/>
              <a:ext cx="909319" cy="276860"/>
            </a:xfrm>
            <a:custGeom>
              <a:avLst/>
              <a:gdLst/>
              <a:ahLst/>
              <a:cxnLst/>
              <a:rect l="l" t="t" r="r" b="b"/>
              <a:pathLst>
                <a:path w="909320" h="276860">
                  <a:moveTo>
                    <a:pt x="0" y="0"/>
                  </a:moveTo>
                  <a:lnTo>
                    <a:pt x="909065" y="0"/>
                  </a:lnTo>
                  <a:lnTo>
                    <a:pt x="909065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693281" y="4748657"/>
            <a:ext cx="1543685" cy="911860"/>
            <a:chOff x="6693281" y="4748657"/>
            <a:chExt cx="1543685" cy="911860"/>
          </a:xfrm>
        </p:grpSpPr>
        <p:sp>
          <p:nvSpPr>
            <p:cNvPr id="41" name="object 41"/>
            <p:cNvSpPr/>
            <p:nvPr/>
          </p:nvSpPr>
          <p:spPr>
            <a:xfrm>
              <a:off x="6705981" y="47613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0" y="0"/>
                  </a:moveTo>
                  <a:lnTo>
                    <a:pt x="908303" y="0"/>
                  </a:lnTo>
                  <a:lnTo>
                    <a:pt x="908303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8381" y="49137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908303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8303" y="276606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58381" y="49137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0" y="0"/>
                  </a:moveTo>
                  <a:lnTo>
                    <a:pt x="908303" y="0"/>
                  </a:lnTo>
                  <a:lnTo>
                    <a:pt x="908303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781" y="50661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908303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8303" y="276606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0781" y="50661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0" y="0"/>
                  </a:moveTo>
                  <a:lnTo>
                    <a:pt x="908303" y="0"/>
                  </a:lnTo>
                  <a:lnTo>
                    <a:pt x="908303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3181" y="52185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908303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8303" y="276606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63181" y="52185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0" y="0"/>
                  </a:moveTo>
                  <a:lnTo>
                    <a:pt x="908303" y="0"/>
                  </a:lnTo>
                  <a:lnTo>
                    <a:pt x="908303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15581" y="53709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908303" y="0"/>
                  </a:moveTo>
                  <a:lnTo>
                    <a:pt x="0" y="0"/>
                  </a:lnTo>
                  <a:lnTo>
                    <a:pt x="0" y="276606"/>
                  </a:lnTo>
                  <a:lnTo>
                    <a:pt x="908303" y="276606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15581" y="5370957"/>
              <a:ext cx="908685" cy="276860"/>
            </a:xfrm>
            <a:custGeom>
              <a:avLst/>
              <a:gdLst/>
              <a:ahLst/>
              <a:cxnLst/>
              <a:rect l="l" t="t" r="r" b="b"/>
              <a:pathLst>
                <a:path w="908684" h="276860">
                  <a:moveTo>
                    <a:pt x="0" y="0"/>
                  </a:moveTo>
                  <a:lnTo>
                    <a:pt x="908303" y="0"/>
                  </a:lnTo>
                  <a:lnTo>
                    <a:pt x="908303" y="276606"/>
                  </a:lnTo>
                  <a:lnTo>
                    <a:pt x="0" y="27660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727576" y="5328282"/>
            <a:ext cx="405130" cy="76200"/>
            <a:chOff x="2727576" y="5328282"/>
            <a:chExt cx="405130" cy="76200"/>
          </a:xfrm>
        </p:grpSpPr>
        <p:sp>
          <p:nvSpPr>
            <p:cNvPr id="51" name="object 51"/>
            <p:cNvSpPr/>
            <p:nvPr/>
          </p:nvSpPr>
          <p:spPr>
            <a:xfrm>
              <a:off x="2791079" y="5366385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30">
                  <a:moveTo>
                    <a:pt x="34112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27576" y="5328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037704" y="5328282"/>
            <a:ext cx="405130" cy="76200"/>
            <a:chOff x="6037704" y="5328282"/>
            <a:chExt cx="405130" cy="76200"/>
          </a:xfrm>
        </p:grpSpPr>
        <p:sp>
          <p:nvSpPr>
            <p:cNvPr id="54" name="object 54"/>
            <p:cNvSpPr/>
            <p:nvPr/>
          </p:nvSpPr>
          <p:spPr>
            <a:xfrm>
              <a:off x="6101206" y="5366385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12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7704" y="5328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680077" y="5328282"/>
            <a:ext cx="405130" cy="76200"/>
            <a:chOff x="3680077" y="5328282"/>
            <a:chExt cx="405130" cy="76200"/>
          </a:xfrm>
        </p:grpSpPr>
        <p:sp>
          <p:nvSpPr>
            <p:cNvPr id="57" name="object 57"/>
            <p:cNvSpPr/>
            <p:nvPr/>
          </p:nvSpPr>
          <p:spPr>
            <a:xfrm>
              <a:off x="3743578" y="5366385"/>
              <a:ext cx="341630" cy="0"/>
            </a:xfrm>
            <a:custGeom>
              <a:avLst/>
              <a:gdLst/>
              <a:ahLst/>
              <a:cxnLst/>
              <a:rect l="l" t="t" r="r" b="b"/>
              <a:pathLst>
                <a:path w="341629">
                  <a:moveTo>
                    <a:pt x="341122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80077" y="532828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3208401" y="5370957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378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22578" y="4496180"/>
            <a:ext cx="1905000" cy="1600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53085">
              <a:lnSpc>
                <a:spcPct val="100000"/>
              </a:lnSpc>
              <a:spcBef>
                <a:spcPts val="240"/>
              </a:spcBef>
            </a:pPr>
            <a:r>
              <a:rPr sz="1200" spc="-15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Stamp</a:t>
            </a:r>
            <a:endParaRPr sz="1200">
              <a:latin typeface="Times New Roman"/>
              <a:cs typeface="Times New Roman"/>
            </a:endParaRPr>
          </a:p>
          <a:p>
            <a:pPr marL="455930" marR="725170" indent="-152400">
              <a:lnSpc>
                <a:spcPts val="1200"/>
              </a:lnSpc>
              <a:spcBef>
                <a:spcPts val="960"/>
              </a:spcBef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760730" marR="420370" indent="-15240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91313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553085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32707" y="4496180"/>
            <a:ext cx="1905000" cy="1600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240"/>
              </a:spcBef>
            </a:pPr>
            <a:r>
              <a:rPr sz="1200" spc="-15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Stamp</a:t>
            </a:r>
            <a:endParaRPr sz="1200">
              <a:latin typeface="Times New Roman"/>
              <a:cs typeface="Times New Roman"/>
            </a:endParaRPr>
          </a:p>
          <a:p>
            <a:pPr marL="455930" marR="725805" indent="-152400">
              <a:lnSpc>
                <a:spcPts val="1200"/>
              </a:lnSpc>
              <a:spcBef>
                <a:spcPts val="960"/>
              </a:spcBef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760730" marR="421005" indent="-15240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91313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455930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93383" y="4496180"/>
            <a:ext cx="1905000" cy="1600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5930">
              <a:lnSpc>
                <a:spcPct val="100000"/>
              </a:lnSpc>
              <a:spcBef>
                <a:spcPts val="240"/>
              </a:spcBef>
            </a:pPr>
            <a:r>
              <a:rPr sz="1200" spc="-15" dirty="0">
                <a:latin typeface="Times New Roman"/>
                <a:cs typeface="Times New Roman"/>
              </a:rPr>
              <a:t>Time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Stamp</a:t>
            </a:r>
            <a:endParaRPr sz="1200">
              <a:latin typeface="Times New Roman"/>
              <a:cs typeface="Times New Roman"/>
            </a:endParaRPr>
          </a:p>
          <a:p>
            <a:pPr marL="455930" marR="725805" indent="-152400">
              <a:lnSpc>
                <a:spcPts val="1200"/>
              </a:lnSpc>
              <a:spcBef>
                <a:spcPts val="960"/>
              </a:spcBef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760730" marR="421005" indent="-15240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ransaction</a:t>
            </a:r>
            <a:endParaRPr sz="1200">
              <a:latin typeface="Times New Roman"/>
              <a:cs typeface="Times New Roman"/>
            </a:endParaRPr>
          </a:p>
          <a:p>
            <a:pPr marL="913130">
              <a:lnSpc>
                <a:spcPts val="1200"/>
              </a:lnSpc>
            </a:pPr>
            <a:r>
              <a:rPr sz="1200" spc="-5" dirty="0">
                <a:latin typeface="Times New Roman"/>
                <a:cs typeface="Times New Roman"/>
              </a:rPr>
              <a:t>Transaction</a:t>
            </a:r>
            <a:endParaRPr sz="120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  <a:spcBef>
                <a:spcPts val="880"/>
              </a:spcBef>
            </a:pP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3538" y="333480"/>
            <a:ext cx="27525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7418" y="2313346"/>
            <a:ext cx="432434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77215" y="1186873"/>
            <a:ext cx="10515600" cy="3623621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/>
              <a:t>Block</a:t>
            </a:r>
            <a:r>
              <a:rPr sz="2400" spc="-10" dirty="0"/>
              <a:t> </a:t>
            </a:r>
            <a:r>
              <a:rPr sz="2400" spc="-5" dirty="0"/>
              <a:t>maker (Miners)</a:t>
            </a:r>
            <a:r>
              <a:rPr sz="2400" spc="5" dirty="0"/>
              <a:t> </a:t>
            </a:r>
            <a:r>
              <a:rPr sz="2400" spc="-5" dirty="0"/>
              <a:t>ensures</a:t>
            </a:r>
            <a:r>
              <a:rPr sz="2400" spc="5" dirty="0"/>
              <a:t> </a:t>
            </a:r>
            <a:r>
              <a:rPr sz="2400" spc="-5" dirty="0"/>
              <a:t>that all transactions</a:t>
            </a:r>
            <a:r>
              <a:rPr sz="2400" spc="-10" dirty="0"/>
              <a:t> </a:t>
            </a:r>
            <a:r>
              <a:rPr sz="2400" spc="-5" dirty="0"/>
              <a:t>in</a:t>
            </a:r>
            <a:r>
              <a:rPr sz="2400" spc="10" dirty="0"/>
              <a:t> </a:t>
            </a: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5" dirty="0"/>
              <a:t>block </a:t>
            </a:r>
            <a:r>
              <a:rPr sz="2400" spc="-585" dirty="0"/>
              <a:t> </a:t>
            </a:r>
            <a:r>
              <a:rPr sz="2400" spc="-5" dirty="0"/>
              <a:t>are</a:t>
            </a:r>
            <a:r>
              <a:rPr sz="2400" spc="-10" dirty="0"/>
              <a:t> </a:t>
            </a:r>
            <a:r>
              <a:rPr sz="2400" spc="-5" dirty="0"/>
              <a:t>valid</a:t>
            </a: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/>
              <a:t>Miners</a:t>
            </a:r>
            <a:r>
              <a:rPr sz="2400" spc="-10" dirty="0"/>
              <a:t> </a:t>
            </a:r>
            <a:r>
              <a:rPr sz="2400" dirty="0"/>
              <a:t>have</a:t>
            </a:r>
            <a:r>
              <a:rPr sz="2400" spc="-10" dirty="0"/>
              <a:t> </a:t>
            </a:r>
            <a:r>
              <a:rPr sz="2400" spc="-5" dirty="0"/>
              <a:t>significant</a:t>
            </a:r>
            <a:r>
              <a:rPr sz="2400" spc="-30" dirty="0"/>
              <a:t> </a:t>
            </a:r>
            <a:r>
              <a:rPr sz="2400" spc="-5" dirty="0"/>
              <a:t>computing</a:t>
            </a:r>
            <a:r>
              <a:rPr sz="2400" spc="-25" dirty="0"/>
              <a:t> </a:t>
            </a:r>
            <a:r>
              <a:rPr sz="2400" dirty="0"/>
              <a:t>power</a:t>
            </a:r>
          </a:p>
          <a:p>
            <a:pPr marL="355600" marR="1941195" indent="-342900">
              <a:lnSpc>
                <a:spcPct val="8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431165" algn="l"/>
                <a:tab pos="431800" algn="l"/>
              </a:tabLst>
            </a:pPr>
            <a:r>
              <a:rPr sz="2400" dirty="0"/>
              <a:t>	</a:t>
            </a:r>
            <a:r>
              <a:rPr sz="2400" spc="-5" dirty="0"/>
              <a:t>The miner with the highest computer </a:t>
            </a:r>
            <a:r>
              <a:rPr sz="2400" dirty="0"/>
              <a:t>power </a:t>
            </a:r>
            <a:r>
              <a:rPr sz="2400" spc="-5" dirty="0"/>
              <a:t>w </a:t>
            </a:r>
            <a:r>
              <a:rPr sz="2400" spc="-585" dirty="0"/>
              <a:t> </a:t>
            </a:r>
            <a:r>
              <a:rPr sz="2400" spc="-5" dirty="0"/>
              <a:t>Their</a:t>
            </a:r>
            <a:r>
              <a:rPr sz="2400" spc="-15" dirty="0"/>
              <a:t> </a:t>
            </a:r>
            <a:r>
              <a:rPr sz="2400" spc="-5" dirty="0"/>
              <a:t>block</a:t>
            </a:r>
            <a:r>
              <a:rPr sz="2400" spc="-15" dirty="0"/>
              <a:t> </a:t>
            </a:r>
            <a:r>
              <a:rPr sz="2400" spc="-5" dirty="0"/>
              <a:t>is</a:t>
            </a:r>
            <a:r>
              <a:rPr sz="2400" dirty="0"/>
              <a:t> added</a:t>
            </a:r>
            <a:r>
              <a:rPr sz="2400" spc="-15" dirty="0"/>
              <a:t> </a:t>
            </a:r>
            <a:r>
              <a:rPr sz="2400" spc="-5" dirty="0"/>
              <a:t>to</a:t>
            </a:r>
            <a:r>
              <a:rPr sz="2400" spc="-15" dirty="0"/>
              <a:t> </a:t>
            </a:r>
            <a:r>
              <a:rPr sz="2400" spc="-5" dirty="0"/>
              <a:t>the </a:t>
            </a:r>
            <a:r>
              <a:rPr sz="2400" dirty="0"/>
              <a:t>end</a:t>
            </a:r>
            <a:r>
              <a:rPr sz="2400" spc="-10" dirty="0"/>
              <a:t> </a:t>
            </a:r>
            <a:r>
              <a:rPr sz="2400" dirty="0"/>
              <a:t>of</a:t>
            </a:r>
            <a:r>
              <a:rPr sz="2400" spc="-5" dirty="0"/>
              <a:t> the chain</a:t>
            </a:r>
          </a:p>
          <a:p>
            <a:pPr marL="355600" indent="-342900">
              <a:lnSpc>
                <a:spcPts val="259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/>
              <a:t>Miner</a:t>
            </a:r>
            <a:r>
              <a:rPr sz="2400" spc="-25" dirty="0"/>
              <a:t> </a:t>
            </a:r>
            <a:r>
              <a:rPr sz="2400" spc="-5" dirty="0"/>
              <a:t>is</a:t>
            </a:r>
            <a:r>
              <a:rPr sz="2400" spc="-10" dirty="0"/>
              <a:t> </a:t>
            </a:r>
            <a:r>
              <a:rPr sz="2400" spc="-5" dirty="0"/>
              <a:t>rewarded.</a:t>
            </a:r>
          </a:p>
          <a:p>
            <a:pPr marL="355600">
              <a:lnSpc>
                <a:spcPts val="2590"/>
              </a:lnSpc>
            </a:pPr>
            <a:r>
              <a:rPr sz="2400" spc="-5" dirty="0"/>
              <a:t>They</a:t>
            </a:r>
            <a:r>
              <a:rPr sz="2400" spc="-10" dirty="0"/>
              <a:t> </a:t>
            </a:r>
            <a:r>
              <a:rPr sz="2400" spc="-5" dirty="0"/>
              <a:t>are</a:t>
            </a:r>
            <a:r>
              <a:rPr sz="2400" spc="-10" dirty="0"/>
              <a:t> </a:t>
            </a:r>
            <a:r>
              <a:rPr sz="2400" spc="-5" dirty="0"/>
              <a:t>allowed</a:t>
            </a:r>
            <a:r>
              <a:rPr sz="2400" spc="-10" dirty="0"/>
              <a:t> </a:t>
            </a:r>
            <a:r>
              <a:rPr sz="2400" spc="-5" dirty="0"/>
              <a:t>to</a:t>
            </a:r>
            <a:r>
              <a:rPr sz="2400" spc="-10" dirty="0"/>
              <a:t> </a:t>
            </a:r>
            <a:r>
              <a:rPr sz="2400" spc="-5" dirty="0"/>
              <a:t>mint</a:t>
            </a:r>
            <a:r>
              <a:rPr sz="2400" spc="-10" dirty="0"/>
              <a:t> </a:t>
            </a:r>
            <a:r>
              <a:rPr sz="2400" dirty="0"/>
              <a:t>a </a:t>
            </a:r>
            <a:r>
              <a:rPr sz="2400" spc="-5" dirty="0"/>
              <a:t>few</a:t>
            </a:r>
            <a:r>
              <a:rPr sz="2400" dirty="0"/>
              <a:t> </a:t>
            </a:r>
            <a:r>
              <a:rPr sz="2400" spc="-5" dirty="0"/>
              <a:t>new coins </a:t>
            </a:r>
            <a:r>
              <a:rPr sz="2400" dirty="0"/>
              <a:t>and</a:t>
            </a:r>
            <a:r>
              <a:rPr sz="2400" spc="-10" dirty="0"/>
              <a:t> </a:t>
            </a:r>
            <a:r>
              <a:rPr sz="2400" dirty="0"/>
              <a:t>keep</a:t>
            </a:r>
            <a:r>
              <a:rPr sz="2400" spc="-10" dirty="0"/>
              <a:t> </a:t>
            </a:r>
            <a:r>
              <a:rPr sz="2400" spc="-5" dirty="0"/>
              <a:t>them</a:t>
            </a:r>
          </a:p>
          <a:p>
            <a:pPr marL="355600" indent="-342900">
              <a:lnSpc>
                <a:spcPts val="2590"/>
              </a:lnSpc>
              <a:spcBef>
                <a:spcPts val="1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/>
              <a:t>Proof</a:t>
            </a:r>
            <a:r>
              <a:rPr sz="2400" spc="5" dirty="0"/>
              <a:t> </a:t>
            </a:r>
            <a:r>
              <a:rPr sz="2400" dirty="0"/>
              <a:t>of</a:t>
            </a:r>
            <a:r>
              <a:rPr sz="2400" spc="-5" dirty="0"/>
              <a:t> computing</a:t>
            </a:r>
            <a:r>
              <a:rPr sz="2400" spc="-25" dirty="0"/>
              <a:t> </a:t>
            </a:r>
            <a:r>
              <a:rPr sz="2400" dirty="0"/>
              <a:t>power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5" dirty="0"/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Proof</a:t>
            </a:r>
            <a:r>
              <a:rPr sz="2400" b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work</a:t>
            </a:r>
          </a:p>
          <a:p>
            <a:pPr marL="354965">
              <a:lnSpc>
                <a:spcPts val="2585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0" dirty="0"/>
              <a:t> </a:t>
            </a:r>
            <a:r>
              <a:rPr sz="2400" spc="-5" dirty="0"/>
              <a:t>Solve</a:t>
            </a:r>
            <a:r>
              <a:rPr sz="2400" spc="-20" dirty="0"/>
              <a:t> </a:t>
            </a:r>
            <a:r>
              <a:rPr sz="2400" dirty="0"/>
              <a:t>a</a:t>
            </a:r>
            <a:r>
              <a:rPr sz="2400" spc="-20" dirty="0"/>
              <a:t> </a:t>
            </a:r>
            <a:r>
              <a:rPr sz="2400" spc="-5" dirty="0"/>
              <a:t>puzzle</a:t>
            </a:r>
          </a:p>
          <a:p>
            <a:pPr marL="431800" indent="-419100">
              <a:lnSpc>
                <a:spcPts val="2875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431165" algn="l"/>
                <a:tab pos="431800" algn="l"/>
              </a:tabLst>
            </a:pPr>
            <a:r>
              <a:rPr sz="2400" spc="-5" dirty="0"/>
              <a:t>The</a:t>
            </a:r>
            <a:r>
              <a:rPr sz="2400" dirty="0"/>
              <a:t> </a:t>
            </a:r>
            <a:r>
              <a:rPr sz="2400" spc="-5" dirty="0"/>
              <a:t>chain</a:t>
            </a:r>
            <a:r>
              <a:rPr sz="2400" spc="-15" dirty="0"/>
              <a:t> </a:t>
            </a:r>
            <a:r>
              <a:rPr sz="2400" spc="-5" dirty="0"/>
              <a:t>with</a:t>
            </a:r>
            <a:r>
              <a:rPr sz="2400" spc="5" dirty="0"/>
              <a:t> </a:t>
            </a:r>
            <a:r>
              <a:rPr sz="2400" spc="-5" dirty="0"/>
              <a:t>the highest cumulative</a:t>
            </a:r>
            <a:r>
              <a:rPr sz="2400" spc="-20" dirty="0"/>
              <a:t> </a:t>
            </a:r>
            <a:r>
              <a:rPr sz="2400" spc="-5" dirty="0"/>
              <a:t>difficulty</a:t>
            </a:r>
            <a:r>
              <a:rPr sz="2400" spc="-10" dirty="0"/>
              <a:t> </a:t>
            </a:r>
            <a:r>
              <a:rPr sz="2400" spc="-5" dirty="0"/>
              <a:t>is</a:t>
            </a:r>
            <a:r>
              <a:rPr sz="2400" spc="5" dirty="0"/>
              <a:t> </a:t>
            </a:r>
            <a:r>
              <a:rPr sz="2400" spc="-5" dirty="0"/>
              <a:t>selected</a:t>
            </a:r>
            <a:r>
              <a:rPr sz="2400" spc="-15" dirty="0"/>
              <a:t> </a:t>
            </a:r>
            <a:r>
              <a:rPr sz="2400" spc="-5" dirty="0"/>
              <a:t>as</a:t>
            </a:r>
            <a:r>
              <a:rPr lang="en-GB" sz="2400" spc="-5" dirty="0"/>
              <a:t> the main chain</a:t>
            </a:r>
            <a:endParaRPr sz="2400" spc="-5" dirty="0"/>
          </a:p>
        </p:txBody>
      </p:sp>
      <p:grpSp>
        <p:nvGrpSpPr>
          <p:cNvPr id="8" name="object 8"/>
          <p:cNvGrpSpPr/>
          <p:nvPr/>
        </p:nvGrpSpPr>
        <p:grpSpPr>
          <a:xfrm>
            <a:off x="654430" y="4836286"/>
            <a:ext cx="6447155" cy="1277620"/>
            <a:chOff x="654430" y="4836286"/>
            <a:chExt cx="6447155" cy="1277620"/>
          </a:xfrm>
        </p:grpSpPr>
        <p:sp>
          <p:nvSpPr>
            <p:cNvPr id="9" name="object 9"/>
            <p:cNvSpPr/>
            <p:nvPr/>
          </p:nvSpPr>
          <p:spPr>
            <a:xfrm>
              <a:off x="667130" y="5344286"/>
              <a:ext cx="784225" cy="314325"/>
            </a:xfrm>
            <a:custGeom>
              <a:avLst/>
              <a:gdLst/>
              <a:ahLst/>
              <a:cxnLst/>
              <a:rect l="l" t="t" r="r" b="b"/>
              <a:pathLst>
                <a:path w="7842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  <a:path w="784225" h="314325">
                  <a:moveTo>
                    <a:pt x="470153" y="0"/>
                  </a:moveTo>
                  <a:lnTo>
                    <a:pt x="784097" y="0"/>
                  </a:lnTo>
                  <a:lnTo>
                    <a:pt x="784097" y="313944"/>
                  </a:lnTo>
                  <a:lnTo>
                    <a:pt x="470153" y="313944"/>
                  </a:lnTo>
                  <a:lnTo>
                    <a:pt x="470153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574" y="5501258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09">
                  <a:moveTo>
                    <a:pt x="92709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072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6677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4728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1226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76830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4120" y="5501258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10">
                  <a:moveTo>
                    <a:pt x="9271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20618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46223" y="5344286"/>
              <a:ext cx="314960" cy="314325"/>
            </a:xfrm>
            <a:custGeom>
              <a:avLst/>
              <a:gdLst/>
              <a:ahLst/>
              <a:cxnLst/>
              <a:rect l="l" t="t" r="r" b="b"/>
              <a:pathLst>
                <a:path w="314960" h="314325">
                  <a:moveTo>
                    <a:pt x="0" y="0"/>
                  </a:moveTo>
                  <a:lnTo>
                    <a:pt x="314706" y="0"/>
                  </a:lnTo>
                  <a:lnTo>
                    <a:pt x="314706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54275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90772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6376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24429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0926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85769" y="5344286"/>
              <a:ext cx="314960" cy="314325"/>
            </a:xfrm>
            <a:custGeom>
              <a:avLst/>
              <a:gdLst/>
              <a:ahLst/>
              <a:cxnLst/>
              <a:rect l="l" t="t" r="r" b="b"/>
              <a:pathLst>
                <a:path w="314960" h="314325">
                  <a:moveTo>
                    <a:pt x="0" y="0"/>
                  </a:moveTo>
                  <a:lnTo>
                    <a:pt x="314705" y="0"/>
                  </a:lnTo>
                  <a:lnTo>
                    <a:pt x="314705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3820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30319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5922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63975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00472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25315" y="5344286"/>
              <a:ext cx="314960" cy="314325"/>
            </a:xfrm>
            <a:custGeom>
              <a:avLst/>
              <a:gdLst/>
              <a:ahLst/>
              <a:cxnLst/>
              <a:rect l="l" t="t" r="r" b="b"/>
              <a:pathLst>
                <a:path w="314960" h="314325">
                  <a:moveTo>
                    <a:pt x="0" y="0"/>
                  </a:moveTo>
                  <a:lnTo>
                    <a:pt x="314706" y="0"/>
                  </a:lnTo>
                  <a:lnTo>
                    <a:pt x="314706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33366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9864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5469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03521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40019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64860" y="5344286"/>
              <a:ext cx="314960" cy="314325"/>
            </a:xfrm>
            <a:custGeom>
              <a:avLst/>
              <a:gdLst/>
              <a:ahLst/>
              <a:cxnLst/>
              <a:rect l="l" t="t" r="r" b="b"/>
              <a:pathLst>
                <a:path w="314960" h="314325">
                  <a:moveTo>
                    <a:pt x="0" y="0"/>
                  </a:moveTo>
                  <a:lnTo>
                    <a:pt x="314706" y="0"/>
                  </a:lnTo>
                  <a:lnTo>
                    <a:pt x="314706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72913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09410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01615" y="48489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3" y="0"/>
                  </a:lnTo>
                  <a:lnTo>
                    <a:pt x="313943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82540" y="4975478"/>
              <a:ext cx="219075" cy="316230"/>
            </a:xfrm>
            <a:custGeom>
              <a:avLst/>
              <a:gdLst/>
              <a:ahLst/>
              <a:cxnLst/>
              <a:rect l="l" t="t" r="r" b="b"/>
              <a:pathLst>
                <a:path w="219075" h="316229">
                  <a:moveTo>
                    <a:pt x="219075" y="0"/>
                  </a:moveTo>
                  <a:lnTo>
                    <a:pt x="0" y="3158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46346" y="5259196"/>
              <a:ext cx="74930" cy="84455"/>
            </a:xfrm>
            <a:custGeom>
              <a:avLst/>
              <a:gdLst/>
              <a:ahLst/>
              <a:cxnLst/>
              <a:rect l="l" t="t" r="r" b="b"/>
              <a:pathLst>
                <a:path w="74929" h="84454">
                  <a:moveTo>
                    <a:pt x="12115" y="0"/>
                  </a:moveTo>
                  <a:lnTo>
                    <a:pt x="0" y="84327"/>
                  </a:lnTo>
                  <a:lnTo>
                    <a:pt x="74726" y="43421"/>
                  </a:lnTo>
                  <a:lnTo>
                    <a:pt x="121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35015" y="5344286"/>
              <a:ext cx="784225" cy="314325"/>
            </a:xfrm>
            <a:custGeom>
              <a:avLst/>
              <a:gdLst/>
              <a:ahLst/>
              <a:cxnLst/>
              <a:rect l="l" t="t" r="r" b="b"/>
              <a:pathLst>
                <a:path w="784225" h="314325">
                  <a:moveTo>
                    <a:pt x="0" y="0"/>
                  </a:moveTo>
                  <a:lnTo>
                    <a:pt x="313943" y="0"/>
                  </a:lnTo>
                  <a:lnTo>
                    <a:pt x="313943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  <a:path w="784225" h="314325">
                  <a:moveTo>
                    <a:pt x="469392" y="0"/>
                  </a:moveTo>
                  <a:lnTo>
                    <a:pt x="784098" y="0"/>
                  </a:lnTo>
                  <a:lnTo>
                    <a:pt x="784098" y="313944"/>
                  </a:lnTo>
                  <a:lnTo>
                    <a:pt x="469392" y="313944"/>
                  </a:lnTo>
                  <a:lnTo>
                    <a:pt x="46939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2459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8957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74560" y="53442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82613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9110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33160" y="5501258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69659" y="54631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27216" y="5787008"/>
              <a:ext cx="784225" cy="314325"/>
            </a:xfrm>
            <a:custGeom>
              <a:avLst/>
              <a:gdLst/>
              <a:ahLst/>
              <a:cxnLst/>
              <a:rect l="l" t="t" r="r" b="b"/>
              <a:pathLst>
                <a:path w="784225" h="314325">
                  <a:moveTo>
                    <a:pt x="0" y="0"/>
                  </a:moveTo>
                  <a:lnTo>
                    <a:pt x="313943" y="0"/>
                  </a:lnTo>
                  <a:lnTo>
                    <a:pt x="313943" y="313943"/>
                  </a:lnTo>
                  <a:lnTo>
                    <a:pt x="0" y="313943"/>
                  </a:lnTo>
                  <a:lnTo>
                    <a:pt x="0" y="0"/>
                  </a:lnTo>
                  <a:close/>
                </a:path>
                <a:path w="784225" h="314325">
                  <a:moveTo>
                    <a:pt x="469392" y="0"/>
                  </a:moveTo>
                  <a:lnTo>
                    <a:pt x="784098" y="0"/>
                  </a:lnTo>
                  <a:lnTo>
                    <a:pt x="784098" y="313943"/>
                  </a:lnTo>
                  <a:lnTo>
                    <a:pt x="469392" y="313943"/>
                  </a:lnTo>
                  <a:lnTo>
                    <a:pt x="46939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82563" y="5942456"/>
              <a:ext cx="92075" cy="0"/>
            </a:xfrm>
            <a:custGeom>
              <a:avLst/>
              <a:gdLst/>
              <a:ahLst/>
              <a:cxnLst/>
              <a:rect l="l" t="t" r="r" b="b"/>
              <a:pathLst>
                <a:path w="92075">
                  <a:moveTo>
                    <a:pt x="9194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19060" y="590435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15203" y="5697448"/>
              <a:ext cx="312420" cy="245110"/>
            </a:xfrm>
            <a:custGeom>
              <a:avLst/>
              <a:gdLst/>
              <a:ahLst/>
              <a:cxnLst/>
              <a:rect l="l" t="t" r="r" b="b"/>
              <a:pathLst>
                <a:path w="312420" h="245110">
                  <a:moveTo>
                    <a:pt x="312013" y="24500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65264" y="5658233"/>
              <a:ext cx="83820" cy="77470"/>
            </a:xfrm>
            <a:custGeom>
              <a:avLst/>
              <a:gdLst/>
              <a:ahLst/>
              <a:cxnLst/>
              <a:rect l="l" t="t" r="r" b="b"/>
              <a:pathLst>
                <a:path w="83820" h="77470">
                  <a:moveTo>
                    <a:pt x="0" y="0"/>
                  </a:moveTo>
                  <a:lnTo>
                    <a:pt x="36398" y="77025"/>
                  </a:lnTo>
                  <a:lnTo>
                    <a:pt x="83464" y="17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71769" y="4848986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0" y="0"/>
                  </a:moveTo>
                  <a:lnTo>
                    <a:pt x="313944" y="0"/>
                  </a:lnTo>
                  <a:lnTo>
                    <a:pt x="313944" y="313944"/>
                  </a:lnTo>
                  <a:lnTo>
                    <a:pt x="0" y="31394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79059" y="4977002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10">
                  <a:moveTo>
                    <a:pt x="9271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15556" y="49388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1529" y="387062"/>
            <a:ext cx="38566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Bitcoin</a:t>
            </a:r>
            <a:r>
              <a:rPr spc="-55" dirty="0"/>
              <a:t> </a:t>
            </a:r>
            <a:r>
              <a:rPr spc="-5" dirty="0"/>
              <a:t>Address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243329"/>
            <a:ext cx="11590973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Addresses=RIPMD160(SHA-256(Public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Key))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Addresses 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Base-58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encoding</a:t>
            </a:r>
            <a:endParaRPr sz="2400" dirty="0">
              <a:latin typeface="Times New Roman"/>
              <a:cs typeface="Times New Roman"/>
            </a:endParaRPr>
          </a:p>
          <a:p>
            <a:pPr marL="355600" marR="661670">
              <a:lnSpc>
                <a:spcPts val="23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(10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digits </a:t>
            </a:r>
            <a:r>
              <a:rPr sz="2400" dirty="0">
                <a:latin typeface="Times New Roman"/>
                <a:cs typeface="Times New Roman"/>
              </a:rPr>
              <a:t>+ 26 </a:t>
            </a:r>
            <a:r>
              <a:rPr sz="2400" spc="-5" dirty="0">
                <a:latin typeface="Times New Roman"/>
                <a:cs typeface="Times New Roman"/>
              </a:rPr>
              <a:t>uppercase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+ 26 </a:t>
            </a:r>
            <a:r>
              <a:rPr sz="2400" spc="-5" dirty="0">
                <a:latin typeface="Times New Roman"/>
                <a:cs typeface="Times New Roman"/>
              </a:rPr>
              <a:t>lowercase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 </a:t>
            </a:r>
            <a:r>
              <a:rPr sz="2400" spc="-5" dirty="0">
                <a:latin typeface="Times New Roman"/>
                <a:cs typeface="Times New Roman"/>
              </a:rPr>
              <a:t>(0,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 </a:t>
            </a:r>
            <a:r>
              <a:rPr sz="2400" spc="-5" dirty="0">
                <a:latin typeface="Times New Roman"/>
                <a:cs typeface="Times New Roman"/>
              </a:rPr>
              <a:t>I)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is, lowercase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uppercase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</a:p>
          <a:p>
            <a:pPr marL="355600" marR="186055" indent="-342900">
              <a:lnSpc>
                <a:spcPts val="2300"/>
              </a:lnSpc>
              <a:spcBef>
                <a:spcPts val="5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Base58 </a:t>
            </a:r>
            <a:r>
              <a:rPr sz="2400" dirty="0">
                <a:latin typeface="Times New Roman"/>
                <a:cs typeface="Times New Roman"/>
              </a:rPr>
              <a:t>Check </a:t>
            </a:r>
            <a:r>
              <a:rPr sz="2400" spc="-5" dirty="0">
                <a:latin typeface="Times New Roman"/>
                <a:cs typeface="Times New Roman"/>
              </a:rPr>
              <a:t>Encoding: 4-byte </a:t>
            </a:r>
            <a:r>
              <a:rPr sz="2400" dirty="0">
                <a:latin typeface="Times New Roman"/>
                <a:cs typeface="Times New Roman"/>
              </a:rPr>
              <a:t>checksum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appended.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Checksum=First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SHA256(SHA256(Prefix+Data)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Prefix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0x00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version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encoding,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added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indicate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</a:t>
            </a:r>
            <a:r>
              <a:rPr sz="2400" dirty="0">
                <a:latin typeface="Times New Roman"/>
                <a:cs typeface="Times New Roman"/>
              </a:rPr>
              <a:t> an</a:t>
            </a:r>
            <a:r>
              <a:rPr sz="2400" spc="-5" dirty="0">
                <a:latin typeface="Times New Roman"/>
                <a:cs typeface="Times New Roman"/>
              </a:rPr>
              <a:t> address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  <a:p>
            <a:pPr marL="35560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Generally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QR</a:t>
            </a:r>
            <a:r>
              <a:rPr sz="2400" dirty="0">
                <a:latin typeface="Times New Roman"/>
                <a:cs typeface="Times New Roman"/>
              </a:rPr>
              <a:t> Code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18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2408" y="387062"/>
            <a:ext cx="47215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Pseudo-anonymous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387" y="1243330"/>
            <a:ext cx="8093709" cy="3427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nonce,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public/private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pair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RIPMD160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SHA-256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dirty="0">
                <a:latin typeface="Times New Roman"/>
                <a:cs typeface="Times New Roman"/>
              </a:rPr>
              <a:t> 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transactions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You 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many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4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disclose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name,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physical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4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Pseudo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anonymous</a:t>
            </a:r>
            <a:endParaRPr sz="2400">
              <a:latin typeface="Times New Roman"/>
              <a:cs typeface="Times New Roman"/>
            </a:endParaRPr>
          </a:p>
          <a:p>
            <a:pPr marL="355600" marR="73025" indent="-342900">
              <a:lnSpc>
                <a:spcPts val="2590"/>
              </a:lnSpc>
              <a:spcBef>
                <a:spcPts val="6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transaction touches the physical world,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identity 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disclosed, </a:t>
            </a:r>
            <a:r>
              <a:rPr sz="2400" dirty="0">
                <a:latin typeface="Times New Roman"/>
                <a:cs typeface="Times New Roman"/>
              </a:rPr>
              <a:t>e.g., </a:t>
            </a:r>
            <a:r>
              <a:rPr sz="2400" spc="-5" dirty="0">
                <a:latin typeface="Times New Roman"/>
                <a:cs typeface="Times New Roman"/>
              </a:rPr>
              <a:t>when buying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first Bitcoin with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credit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378226"/>
            <a:ext cx="8729157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Security in wireless and mobile networks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802.11 (WiFi)</a:t>
            </a:r>
          </a:p>
          <a:p>
            <a:pPr lvl="1" indent="-287338">
              <a:buClr>
                <a:srgbClr val="0012A0"/>
              </a:buClr>
            </a:pPr>
            <a:r>
              <a:rPr lang="en-US" dirty="0"/>
              <a:t>4G/5G </a:t>
            </a:r>
            <a:endParaRPr lang="en-US" sz="3200" dirty="0"/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387" y="1229613"/>
            <a:ext cx="6037580" cy="48914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marR="1576705" indent="-343535">
              <a:lnSpc>
                <a:spcPct val="80000"/>
              </a:lnSpc>
              <a:spcBef>
                <a:spcPts val="775"/>
              </a:spcBef>
              <a:buFont typeface="Times New Roman"/>
              <a:buAutoNum type="arabicPeriod"/>
              <a:tabLst>
                <a:tab pos="368935" algn="l"/>
              </a:tabLst>
            </a:pPr>
            <a:r>
              <a:rPr sz="28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Users </a:t>
            </a:r>
            <a:r>
              <a:rPr sz="2800" spc="-5" dirty="0">
                <a:latin typeface="Times New Roman"/>
                <a:cs typeface="Times New Roman"/>
              </a:rPr>
              <a:t>broadcast transactions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smart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contracts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355600" marR="598170" indent="-343535">
              <a:lnSpc>
                <a:spcPct val="80000"/>
              </a:lnSpc>
              <a:buClr>
                <a:srgbClr val="000000"/>
              </a:buClr>
              <a:buFont typeface="Times New Roman"/>
              <a:buAutoNum type="arabicPeriod"/>
              <a:tabLst>
                <a:tab pos="368935" algn="l"/>
              </a:tabLst>
            </a:pPr>
            <a:r>
              <a:rPr sz="2800" b="1" dirty="0">
                <a:solidFill>
                  <a:srgbClr val="063DE8"/>
                </a:solidFill>
                <a:latin typeface="Times New Roman"/>
                <a:cs typeface="Times New Roman"/>
              </a:rPr>
              <a:t>Mining </a:t>
            </a:r>
            <a:r>
              <a:rPr sz="28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nodes </a:t>
            </a:r>
            <a:r>
              <a:rPr sz="2800" spc="-5" dirty="0">
                <a:latin typeface="Times New Roman"/>
                <a:cs typeface="Times New Roman"/>
              </a:rPr>
              <a:t>validate transactions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354965" marR="774065" indent="-342900">
              <a:lnSpc>
                <a:spcPct val="80000"/>
              </a:lnSpc>
              <a:buClr>
                <a:srgbClr val="000000"/>
              </a:buClr>
              <a:buFont typeface="Times New Roman"/>
              <a:buAutoNum type="arabicPeriod"/>
              <a:tabLst>
                <a:tab pos="368935" algn="l"/>
              </a:tabLst>
            </a:pPr>
            <a:r>
              <a:rPr sz="28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Blockchain nodes </a:t>
            </a:r>
            <a:r>
              <a:rPr sz="2800" spc="-5" dirty="0">
                <a:latin typeface="Times New Roman"/>
                <a:cs typeface="Times New Roman"/>
              </a:rPr>
              <a:t>validate </a:t>
            </a:r>
            <a:r>
              <a:rPr sz="2800" dirty="0">
                <a:latin typeface="Times New Roman"/>
                <a:cs typeface="Times New Roman"/>
              </a:rPr>
              <a:t>blocks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chain</a:t>
            </a:r>
            <a:endParaRPr sz="2800">
              <a:latin typeface="Times New Roman"/>
              <a:cs typeface="Times New Roman"/>
            </a:endParaRPr>
          </a:p>
          <a:p>
            <a:pPr marL="355600" marR="2230755" indent="-342900">
              <a:lnSpc>
                <a:spcPct val="80000"/>
              </a:lnSpc>
              <a:spcBef>
                <a:spcPts val="6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 are many users,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many </a:t>
            </a:r>
            <a:r>
              <a:rPr sz="2800" dirty="0">
                <a:latin typeface="Times New Roman"/>
                <a:cs typeface="Times New Roman"/>
              </a:rPr>
              <a:t>mining </a:t>
            </a:r>
            <a:r>
              <a:rPr sz="2800" spc="-5" dirty="0">
                <a:latin typeface="Times New Roman"/>
                <a:cs typeface="Times New Roman"/>
              </a:rPr>
              <a:t>nodes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blockchain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025"/>
              </a:lnSpc>
              <a:spcBef>
                <a:spcPts val="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More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Better.</a:t>
            </a:r>
            <a:endParaRPr sz="2800">
              <a:latin typeface="Times New Roman"/>
              <a:cs typeface="Times New Roman"/>
            </a:endParaRPr>
          </a:p>
          <a:p>
            <a:pPr marL="354965">
              <a:lnSpc>
                <a:spcPts val="3025"/>
              </a:lnSpc>
            </a:pPr>
            <a:r>
              <a:rPr sz="2800" spc="-5" dirty="0">
                <a:latin typeface="Times New Roman"/>
                <a:cs typeface="Times New Roman"/>
              </a:rPr>
              <a:t>Less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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Blockchain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required/useful.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460" y="328422"/>
            <a:ext cx="6082283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4335" y="445008"/>
            <a:ext cx="5509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Current</a:t>
            </a:r>
            <a:r>
              <a:rPr spc="-10" dirty="0"/>
              <a:t> </a:t>
            </a:r>
            <a:r>
              <a:rPr spc="-5" dirty="0"/>
              <a:t>Blockchain</a:t>
            </a:r>
            <a:r>
              <a:rPr spc="-20" dirty="0"/>
              <a:t> </a:t>
            </a:r>
            <a:r>
              <a:rPr spc="-5" dirty="0"/>
              <a:t>Process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02886" y="4548251"/>
            <a:ext cx="4060825" cy="488315"/>
            <a:chOff x="4302886" y="4548251"/>
            <a:chExt cx="4060825" cy="488315"/>
          </a:xfrm>
        </p:grpSpPr>
        <p:sp>
          <p:nvSpPr>
            <p:cNvPr id="6" name="object 6"/>
            <p:cNvSpPr/>
            <p:nvPr/>
          </p:nvSpPr>
          <p:spPr>
            <a:xfrm>
              <a:off x="4315586" y="4566285"/>
              <a:ext cx="2233930" cy="457200"/>
            </a:xfrm>
            <a:custGeom>
              <a:avLst/>
              <a:gdLst/>
              <a:ahLst/>
              <a:cxnLst/>
              <a:rect l="l" t="t" r="r" b="b"/>
              <a:pathLst>
                <a:path w="2233929" h="457200">
                  <a:moveTo>
                    <a:pt x="0" y="0"/>
                  </a:moveTo>
                  <a:lnTo>
                    <a:pt x="883919" y="0"/>
                  </a:lnTo>
                  <a:lnTo>
                    <a:pt x="883919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  <a:path w="2233929" h="457200">
                  <a:moveTo>
                    <a:pt x="1348739" y="0"/>
                  </a:moveTo>
                  <a:lnTo>
                    <a:pt x="2233421" y="0"/>
                  </a:lnTo>
                  <a:lnTo>
                    <a:pt x="2233421" y="457200"/>
                  </a:lnTo>
                  <a:lnTo>
                    <a:pt x="1348739" y="457200"/>
                  </a:lnTo>
                  <a:lnTo>
                    <a:pt x="1348739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3006" y="4788027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4013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99504" y="4749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3829" y="4560951"/>
              <a:ext cx="885190" cy="457200"/>
            </a:xfrm>
            <a:custGeom>
              <a:avLst/>
              <a:gdLst/>
              <a:ahLst/>
              <a:cxnLst/>
              <a:rect l="l" t="t" r="r" b="b"/>
              <a:pathLst>
                <a:path w="885190" h="457200">
                  <a:moveTo>
                    <a:pt x="0" y="0"/>
                  </a:moveTo>
                  <a:lnTo>
                    <a:pt x="884681" y="0"/>
                  </a:lnTo>
                  <a:lnTo>
                    <a:pt x="884681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2508" y="4788027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4013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49006" y="4749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62010" y="4788027"/>
              <a:ext cx="401320" cy="0"/>
            </a:xfrm>
            <a:custGeom>
              <a:avLst/>
              <a:gdLst/>
              <a:ahLst/>
              <a:cxnLst/>
              <a:rect l="l" t="t" r="r" b="b"/>
              <a:pathLst>
                <a:path w="401320">
                  <a:moveTo>
                    <a:pt x="40132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98508" y="47499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813928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4928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77452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8452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40976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21976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4500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85500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68024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0548" y="1727835"/>
            <a:ext cx="292100" cy="246379"/>
          </a:xfrm>
          <a:custGeom>
            <a:avLst/>
            <a:gdLst/>
            <a:ahLst/>
            <a:cxnLst/>
            <a:rect l="l" t="t" r="r" b="b"/>
            <a:pathLst>
              <a:path w="292100" h="246380">
                <a:moveTo>
                  <a:pt x="219621" y="246125"/>
                </a:moveTo>
                <a:lnTo>
                  <a:pt x="234073" y="188340"/>
                </a:lnTo>
                <a:lnTo>
                  <a:pt x="291846" y="173901"/>
                </a:lnTo>
                <a:lnTo>
                  <a:pt x="219621" y="246125"/>
                </a:lnTo>
                <a:lnTo>
                  <a:pt x="0" y="246125"/>
                </a:lnTo>
                <a:lnTo>
                  <a:pt x="0" y="0"/>
                </a:lnTo>
                <a:lnTo>
                  <a:pt x="291846" y="0"/>
                </a:lnTo>
                <a:lnTo>
                  <a:pt x="291846" y="173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0304" y="3280028"/>
            <a:ext cx="885190" cy="457200"/>
          </a:xfrm>
          <a:custGeom>
            <a:avLst/>
            <a:gdLst/>
            <a:ahLst/>
            <a:cxnLst/>
            <a:rect l="l" t="t" r="r" b="b"/>
            <a:pathLst>
              <a:path w="885190" h="457200">
                <a:moveTo>
                  <a:pt x="0" y="0"/>
                </a:moveTo>
                <a:lnTo>
                  <a:pt x="884681" y="0"/>
                </a:lnTo>
                <a:lnTo>
                  <a:pt x="884681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53153" y="2124836"/>
            <a:ext cx="3957954" cy="386080"/>
          </a:xfrm>
          <a:custGeom>
            <a:avLst/>
            <a:gdLst/>
            <a:ahLst/>
            <a:cxnLst/>
            <a:rect l="l" t="t" r="r" b="b"/>
            <a:pathLst>
              <a:path w="3957954" h="386080">
                <a:moveTo>
                  <a:pt x="0" y="0"/>
                </a:moveTo>
                <a:lnTo>
                  <a:pt x="20623" y="67270"/>
                </a:lnTo>
                <a:lnTo>
                  <a:pt x="45005" y="97304"/>
                </a:lnTo>
                <a:lnTo>
                  <a:pt x="77527" y="124211"/>
                </a:lnTo>
                <a:lnTo>
                  <a:pt x="117258" y="147446"/>
                </a:lnTo>
                <a:lnTo>
                  <a:pt x="163265" y="166465"/>
                </a:lnTo>
                <a:lnTo>
                  <a:pt x="214619" y="180725"/>
                </a:lnTo>
                <a:lnTo>
                  <a:pt x="270388" y="189680"/>
                </a:lnTo>
                <a:lnTo>
                  <a:pt x="329641" y="192786"/>
                </a:lnTo>
                <a:lnTo>
                  <a:pt x="1649272" y="192786"/>
                </a:lnTo>
                <a:lnTo>
                  <a:pt x="1708525" y="195891"/>
                </a:lnTo>
                <a:lnTo>
                  <a:pt x="1764294" y="204846"/>
                </a:lnTo>
                <a:lnTo>
                  <a:pt x="1815648" y="219106"/>
                </a:lnTo>
                <a:lnTo>
                  <a:pt x="1861655" y="238125"/>
                </a:lnTo>
                <a:lnTo>
                  <a:pt x="1901386" y="261360"/>
                </a:lnTo>
                <a:lnTo>
                  <a:pt x="1933908" y="288267"/>
                </a:lnTo>
                <a:lnTo>
                  <a:pt x="1958290" y="318301"/>
                </a:lnTo>
                <a:lnTo>
                  <a:pt x="1978914" y="385572"/>
                </a:lnTo>
                <a:lnTo>
                  <a:pt x="1984225" y="350917"/>
                </a:lnTo>
                <a:lnTo>
                  <a:pt x="2023919" y="288267"/>
                </a:lnTo>
                <a:lnTo>
                  <a:pt x="2056441" y="261360"/>
                </a:lnTo>
                <a:lnTo>
                  <a:pt x="2096172" y="238125"/>
                </a:lnTo>
                <a:lnTo>
                  <a:pt x="2142179" y="219106"/>
                </a:lnTo>
                <a:lnTo>
                  <a:pt x="2193533" y="204846"/>
                </a:lnTo>
                <a:lnTo>
                  <a:pt x="2249302" y="195891"/>
                </a:lnTo>
                <a:lnTo>
                  <a:pt x="2308555" y="192786"/>
                </a:lnTo>
                <a:lnTo>
                  <a:pt x="3628186" y="192786"/>
                </a:lnTo>
                <a:lnTo>
                  <a:pt x="3687439" y="189680"/>
                </a:lnTo>
                <a:lnTo>
                  <a:pt x="3743208" y="180725"/>
                </a:lnTo>
                <a:lnTo>
                  <a:pt x="3794562" y="166465"/>
                </a:lnTo>
                <a:lnTo>
                  <a:pt x="3840569" y="147446"/>
                </a:lnTo>
                <a:lnTo>
                  <a:pt x="3880300" y="124211"/>
                </a:lnTo>
                <a:lnTo>
                  <a:pt x="3912822" y="97304"/>
                </a:lnTo>
                <a:lnTo>
                  <a:pt x="3937204" y="67270"/>
                </a:lnTo>
                <a:lnTo>
                  <a:pt x="3952516" y="34654"/>
                </a:lnTo>
                <a:lnTo>
                  <a:pt x="3957828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3956" y="2621657"/>
            <a:ext cx="238125" cy="548640"/>
          </a:xfrm>
          <a:custGeom>
            <a:avLst/>
            <a:gdLst/>
            <a:ahLst/>
            <a:cxnLst/>
            <a:rect l="l" t="t" r="r" b="b"/>
            <a:pathLst>
              <a:path w="238125" h="548639">
                <a:moveTo>
                  <a:pt x="0" y="411543"/>
                </a:moveTo>
                <a:lnTo>
                  <a:pt x="59436" y="411543"/>
                </a:lnTo>
                <a:lnTo>
                  <a:pt x="59436" y="0"/>
                </a:lnTo>
                <a:lnTo>
                  <a:pt x="178308" y="0"/>
                </a:lnTo>
                <a:lnTo>
                  <a:pt x="178308" y="411543"/>
                </a:lnTo>
                <a:lnTo>
                  <a:pt x="237744" y="411543"/>
                </a:lnTo>
                <a:lnTo>
                  <a:pt x="118872" y="548639"/>
                </a:lnTo>
                <a:lnTo>
                  <a:pt x="0" y="41154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13956" y="3826379"/>
            <a:ext cx="238125" cy="551180"/>
          </a:xfrm>
          <a:custGeom>
            <a:avLst/>
            <a:gdLst/>
            <a:ahLst/>
            <a:cxnLst/>
            <a:rect l="l" t="t" r="r" b="b"/>
            <a:pathLst>
              <a:path w="238125" h="551179">
                <a:moveTo>
                  <a:pt x="0" y="413435"/>
                </a:moveTo>
                <a:lnTo>
                  <a:pt x="59436" y="413435"/>
                </a:lnTo>
                <a:lnTo>
                  <a:pt x="59436" y="0"/>
                </a:lnTo>
                <a:lnTo>
                  <a:pt x="178308" y="0"/>
                </a:lnTo>
                <a:lnTo>
                  <a:pt x="178308" y="413435"/>
                </a:lnTo>
                <a:lnTo>
                  <a:pt x="237744" y="413435"/>
                </a:lnTo>
                <a:lnTo>
                  <a:pt x="118872" y="550925"/>
                </a:lnTo>
                <a:lnTo>
                  <a:pt x="0" y="41343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©2023</a:t>
            </a:r>
            <a:r>
              <a:rPr spc="-40" dirty="0"/>
              <a:t> </a:t>
            </a:r>
            <a:r>
              <a:rPr spc="-5" dirty="0"/>
              <a:t>Raj</a:t>
            </a:r>
            <a:r>
              <a:rPr spc="-35" dirty="0"/>
              <a:t> </a:t>
            </a:r>
            <a:r>
              <a:rPr dirty="0"/>
              <a:t>Jain</a:t>
            </a:r>
          </a:p>
        </p:txBody>
      </p:sp>
    </p:spTree>
    <p:extLst>
      <p:ext uri="{BB962C8B-B14F-4D97-AF65-F5344CB8AC3E}">
        <p14:creationId xmlns:p14="http://schemas.microsoft.com/office/powerpoint/2010/main" val="259627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48764" y="263441"/>
            <a:ext cx="500227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Proof-of-Work</a:t>
            </a:r>
            <a:r>
              <a:rPr spc="-45" dirty="0"/>
              <a:t> </a:t>
            </a:r>
            <a:r>
              <a:rPr dirty="0"/>
              <a:t>(PoW)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6386" y="1316482"/>
            <a:ext cx="11601133" cy="282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8279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someone requests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service, ask them to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something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difficult for the requester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easy to verify for the server.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Captcha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one</a:t>
            </a:r>
            <a:r>
              <a:rPr sz="2400" spc="-5" dirty="0">
                <a:latin typeface="Times New Roman"/>
                <a:cs typeface="Times New Roman"/>
              </a:rPr>
              <a:t> example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Bitcoin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faster 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puzzle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5" dirty="0">
                <a:latin typeface="Times New Roman"/>
                <a:cs typeface="Times New Roman"/>
              </a:rPr>
              <a:t> 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solves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wins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Puzzle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solved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~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minutes</a:t>
            </a:r>
            <a:endParaRPr sz="2400" dirty="0">
              <a:latin typeface="Times New Roman"/>
              <a:cs typeface="Times New Roman"/>
            </a:endParaRPr>
          </a:p>
          <a:p>
            <a:pPr marL="355600" marR="5080">
              <a:lnSpc>
                <a:spcPts val="2870"/>
              </a:lnSpc>
              <a:spcBef>
                <a:spcPts val="114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Puzzles 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being made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challenging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computing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Moore’s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Law.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4306823"/>
            <a:ext cx="2305049" cy="1981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72026" y="387062"/>
            <a:ext cx="1708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</a:t>
            </a:r>
            <a:r>
              <a:rPr spc="-10" dirty="0"/>
              <a:t>zz</a:t>
            </a:r>
            <a:r>
              <a:rPr spc="-5" dirty="0"/>
              <a:t>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6" y="1279905"/>
            <a:ext cx="11631614" cy="161390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71475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Find </a:t>
            </a:r>
            <a:r>
              <a:rPr sz="2400" dirty="0">
                <a:latin typeface="Times New Roman"/>
                <a:cs typeface="Times New Roman"/>
              </a:rPr>
              <a:t>a nonce </a:t>
            </a:r>
            <a:r>
              <a:rPr sz="2400" spc="-5" dirty="0">
                <a:latin typeface="Times New Roman"/>
                <a:cs typeface="Times New Roman"/>
              </a:rPr>
              <a:t>that will make the hash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block </a:t>
            </a:r>
            <a:r>
              <a:rPr sz="2400" dirty="0">
                <a:latin typeface="Times New Roman"/>
                <a:cs typeface="Times New Roman"/>
              </a:rPr>
              <a:t>header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specified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5" dirty="0">
                <a:latin typeface="Times New Roman"/>
                <a:cs typeface="Times New Roman"/>
              </a:rPr>
              <a:t> 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challenging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endParaRPr sz="2400" dirty="0">
              <a:latin typeface="Times New Roman"/>
              <a:cs typeface="Times New Roman"/>
            </a:endParaRPr>
          </a:p>
          <a:p>
            <a:pPr marL="355600" marR="339090" indent="-342900">
              <a:lnSpc>
                <a:spcPts val="2590"/>
              </a:lnSpc>
              <a:spcBef>
                <a:spcPts val="60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puzzle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made harder/easier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specifying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higher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target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Target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adjusted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weeks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(2016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blocks),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287" y="3474466"/>
            <a:ext cx="509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takes </a:t>
            </a:r>
            <a:r>
              <a:rPr sz="2400" dirty="0">
                <a:latin typeface="Times New Roman"/>
                <a:cs typeface="Times New Roman"/>
              </a:rPr>
              <a:t>10 </a:t>
            </a:r>
            <a:r>
              <a:rPr sz="2400" spc="-5" dirty="0">
                <a:latin typeface="Times New Roman"/>
                <a:cs typeface="Times New Roman"/>
              </a:rPr>
              <a:t>minutes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puzzle.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9584" y="5028057"/>
            <a:ext cx="817880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Hash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643" y="4718038"/>
            <a:ext cx="2327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difficulty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36260" y="3950080"/>
            <a:ext cx="595630" cy="2311400"/>
            <a:chOff x="5136260" y="3950080"/>
            <a:chExt cx="595630" cy="2311400"/>
          </a:xfrm>
        </p:grpSpPr>
        <p:sp>
          <p:nvSpPr>
            <p:cNvPr id="10" name="object 10"/>
            <p:cNvSpPr/>
            <p:nvPr/>
          </p:nvSpPr>
          <p:spPr>
            <a:xfrm>
              <a:off x="5366384" y="6248780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49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18784" y="4026280"/>
              <a:ext cx="0" cy="2222500"/>
            </a:xfrm>
            <a:custGeom>
              <a:avLst/>
              <a:gdLst/>
              <a:ahLst/>
              <a:cxnLst/>
              <a:rect l="l" t="t" r="r" b="b"/>
              <a:pathLst>
                <a:path h="2222500">
                  <a:moveTo>
                    <a:pt x="0" y="22225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384" y="3962780"/>
              <a:ext cx="365125" cy="0"/>
            </a:xfrm>
            <a:custGeom>
              <a:avLst/>
              <a:gdLst/>
              <a:ahLst/>
              <a:cxnLst/>
              <a:rect l="l" t="t" r="r" b="b"/>
              <a:pathLst>
                <a:path w="365125">
                  <a:moveTo>
                    <a:pt x="0" y="0"/>
                  </a:moveTo>
                  <a:lnTo>
                    <a:pt x="36499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0688" y="39627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82284" y="4918328"/>
              <a:ext cx="149225" cy="0"/>
            </a:xfrm>
            <a:custGeom>
              <a:avLst/>
              <a:gdLst/>
              <a:ahLst/>
              <a:cxnLst/>
              <a:rect l="l" t="t" r="r" b="b"/>
              <a:pathLst>
                <a:path w="149225">
                  <a:moveTo>
                    <a:pt x="149098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18782" y="48802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6260" y="5269611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4">
                  <a:moveTo>
                    <a:pt x="0" y="0"/>
                  </a:moveTo>
                  <a:lnTo>
                    <a:pt x="31902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2586" y="523150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62015" y="59310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4565" y="3756279"/>
            <a:ext cx="961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+2</a:t>
            </a:r>
            <a:r>
              <a:rPr sz="2400" spc="-7" baseline="24305" dirty="0">
                <a:latin typeface="Times New Roman"/>
                <a:cs typeface="Times New Roman"/>
              </a:rPr>
              <a:t>256</a:t>
            </a:r>
            <a:r>
              <a:rPr sz="2400" spc="-5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08628" y="5231508"/>
            <a:ext cx="791210" cy="76200"/>
            <a:chOff x="3508628" y="5231508"/>
            <a:chExt cx="791210" cy="76200"/>
          </a:xfrm>
        </p:grpSpPr>
        <p:sp>
          <p:nvSpPr>
            <p:cNvPr id="21" name="object 21"/>
            <p:cNvSpPr/>
            <p:nvPr/>
          </p:nvSpPr>
          <p:spPr>
            <a:xfrm>
              <a:off x="3508628" y="5269611"/>
              <a:ext cx="727710" cy="0"/>
            </a:xfrm>
            <a:custGeom>
              <a:avLst/>
              <a:gdLst/>
              <a:ahLst/>
              <a:cxnLst/>
              <a:rect l="l" t="t" r="r" b="b"/>
              <a:pathLst>
                <a:path w="727710">
                  <a:moveTo>
                    <a:pt x="0" y="0"/>
                  </a:moveTo>
                  <a:lnTo>
                    <a:pt x="7274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23386" y="523150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2455" y="5032628"/>
            <a:ext cx="2917825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54"/>
              </a:lnSpc>
            </a:pP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</a:t>
            </a:r>
            <a:r>
              <a:rPr sz="2400" dirty="0">
                <a:latin typeface="Times New Roman"/>
                <a:cs typeface="Times New Roman"/>
              </a:rPr>
              <a:t>ader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4350" spc="-2242" baseline="1915" dirty="0">
                <a:latin typeface="Arial MT"/>
                <a:cs typeface="Arial MT"/>
              </a:rPr>
              <a:t></a:t>
            </a:r>
            <a:r>
              <a:rPr sz="2400" spc="-5" dirty="0">
                <a:latin typeface="Times New Roman"/>
                <a:cs typeface="Times New Roman"/>
              </a:rPr>
              <a:t>Nonce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037" y="249976"/>
            <a:ext cx="3888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</a:t>
            </a:r>
            <a:r>
              <a:rPr spc="-5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316482"/>
            <a:ext cx="114995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 </a:t>
            </a:r>
            <a:r>
              <a:rPr sz="2400" dirty="0">
                <a:latin typeface="Times New Roman"/>
                <a:cs typeface="Times New Roman"/>
              </a:rPr>
              <a:t>header </a:t>
            </a:r>
            <a:r>
              <a:rPr sz="2400" spc="-5" dirty="0">
                <a:latin typeface="Times New Roman"/>
                <a:cs typeface="Times New Roman"/>
              </a:rPr>
              <a:t>contains </a:t>
            </a:r>
            <a:r>
              <a:rPr sz="2400" dirty="0">
                <a:latin typeface="Times New Roman"/>
                <a:cs typeface="Times New Roman"/>
              </a:rPr>
              <a:t>a double-hash of </a:t>
            </a:r>
            <a:r>
              <a:rPr sz="2400" spc="-5" dirty="0">
                <a:latin typeface="Times New Roman"/>
                <a:cs typeface="Times New Roman"/>
              </a:rPr>
              <a:t>the previous block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header,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hash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root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Merkle tree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transactions 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time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stamp,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difficulty,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1557" y="3276980"/>
            <a:ext cx="3738879" cy="194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 marR="111125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Previous Block Header Hash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Timestamp:</a:t>
            </a:r>
            <a:endParaRPr sz="2400">
              <a:latin typeface="Times New Roman"/>
              <a:cs typeface="Times New Roman"/>
            </a:endParaRPr>
          </a:p>
          <a:p>
            <a:pPr marL="90805" marR="20066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Difficulty: 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Nonce: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Merkle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Root: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1557" y="5410580"/>
            <a:ext cx="3738879" cy="4826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270"/>
              </a:spcBef>
            </a:pPr>
            <a:r>
              <a:rPr sz="2400" spc="-10" dirty="0">
                <a:latin typeface="Times New Roman"/>
                <a:cs typeface="Times New Roman"/>
              </a:rPr>
              <a:t>Transactions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6170442"/>
            <a:ext cx="44069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Ref: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Antonopoulos,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“Mastering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Bitcoin,”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O’Reilly,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2015, 274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96703" y="38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25503" y="380"/>
            <a:ext cx="167005" cy="152400"/>
          </a:xfrm>
          <a:custGeom>
            <a:avLst/>
            <a:gdLst/>
            <a:ahLst/>
            <a:cxnLst/>
            <a:rect l="l" t="t" r="r" b="b"/>
            <a:pathLst>
              <a:path w="167004" h="152400">
                <a:moveTo>
                  <a:pt x="0" y="152400"/>
                </a:moveTo>
                <a:lnTo>
                  <a:pt x="166687" y="152400"/>
                </a:lnTo>
              </a:path>
              <a:path w="167004"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81476" y="387062"/>
            <a:ext cx="34395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Merkle</a:t>
            </a:r>
            <a:r>
              <a:rPr spc="-65" dirty="0"/>
              <a:t> </a:t>
            </a:r>
            <a:r>
              <a:rPr spc="-5" dirty="0"/>
              <a:t>Tree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3686" y="1279905"/>
            <a:ext cx="11603673" cy="16113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8300" marR="46355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Binary hash tree to efficiently summarize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verify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large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Hashes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stored in the tree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Parents contain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concatenation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children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Takes log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comparisons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4635" y="4756784"/>
            <a:ext cx="1868170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Times New Roman"/>
                <a:cs typeface="Times New Roman"/>
              </a:rPr>
              <a:t>Hash(HT1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||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HT2)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3804" y="3842384"/>
            <a:ext cx="2735580" cy="4622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Times New Roman"/>
                <a:cs typeface="Times New Roman"/>
              </a:rPr>
              <a:t>Hash(HT12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||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HT34)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300351" y="5539613"/>
          <a:ext cx="4173219" cy="369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56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Hash(T1)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Hash(T2)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Hash(T3)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Hash(T4)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4638166" y="4312030"/>
            <a:ext cx="850900" cy="445134"/>
            <a:chOff x="4638166" y="4312030"/>
            <a:chExt cx="850900" cy="445134"/>
          </a:xfrm>
        </p:grpSpPr>
        <p:sp>
          <p:nvSpPr>
            <p:cNvPr id="15" name="object 15"/>
            <p:cNvSpPr/>
            <p:nvPr/>
          </p:nvSpPr>
          <p:spPr>
            <a:xfrm>
              <a:off x="4650866" y="4324730"/>
              <a:ext cx="782320" cy="403225"/>
            </a:xfrm>
            <a:custGeom>
              <a:avLst/>
              <a:gdLst/>
              <a:ahLst/>
              <a:cxnLst/>
              <a:rect l="l" t="t" r="r" b="b"/>
              <a:pathLst>
                <a:path w="782320" h="403225">
                  <a:moveTo>
                    <a:pt x="0" y="0"/>
                  </a:moveTo>
                  <a:lnTo>
                    <a:pt x="781761" y="4029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3882" y="4688004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34912" y="0"/>
                  </a:moveTo>
                  <a:lnTo>
                    <a:pt x="0" y="67729"/>
                  </a:lnTo>
                  <a:lnTo>
                    <a:pt x="85178" y="68783"/>
                  </a:lnTo>
                  <a:lnTo>
                    <a:pt x="34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94051" y="5161660"/>
            <a:ext cx="1264285" cy="391160"/>
            <a:chOff x="2694051" y="5161660"/>
            <a:chExt cx="1264285" cy="391160"/>
          </a:xfrm>
        </p:grpSpPr>
        <p:sp>
          <p:nvSpPr>
            <p:cNvPr id="18" name="object 18"/>
            <p:cNvSpPr/>
            <p:nvPr/>
          </p:nvSpPr>
          <p:spPr>
            <a:xfrm>
              <a:off x="3304413" y="5174360"/>
              <a:ext cx="599440" cy="346710"/>
            </a:xfrm>
            <a:custGeom>
              <a:avLst/>
              <a:gdLst/>
              <a:ahLst/>
              <a:cxnLst/>
              <a:rect l="l" t="t" r="r" b="b"/>
              <a:pathLst>
                <a:path w="599439" h="346710">
                  <a:moveTo>
                    <a:pt x="0" y="0"/>
                  </a:moveTo>
                  <a:lnTo>
                    <a:pt x="598817" y="3461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3172" y="5481189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20">
                  <a:moveTo>
                    <a:pt x="38138" y="0"/>
                  </a:moveTo>
                  <a:lnTo>
                    <a:pt x="0" y="65963"/>
                  </a:lnTo>
                  <a:lnTo>
                    <a:pt x="85039" y="71120"/>
                  </a:lnTo>
                  <a:lnTo>
                    <a:pt x="38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8699" y="5174360"/>
              <a:ext cx="584200" cy="346075"/>
            </a:xfrm>
            <a:custGeom>
              <a:avLst/>
              <a:gdLst/>
              <a:ahLst/>
              <a:cxnLst/>
              <a:rect l="l" t="t" r="r" b="b"/>
              <a:pathLst>
                <a:path w="584200" h="346075">
                  <a:moveTo>
                    <a:pt x="583907" y="0"/>
                  </a:moveTo>
                  <a:lnTo>
                    <a:pt x="0" y="34560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94051" y="5480710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46164" y="0"/>
                  </a:moveTo>
                  <a:lnTo>
                    <a:pt x="0" y="71602"/>
                  </a:lnTo>
                  <a:lnTo>
                    <a:pt x="84975" y="65570"/>
                  </a:lnTo>
                  <a:lnTo>
                    <a:pt x="46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332612" y="4312030"/>
            <a:ext cx="850900" cy="445134"/>
            <a:chOff x="3332612" y="4312030"/>
            <a:chExt cx="850900" cy="445134"/>
          </a:xfrm>
        </p:grpSpPr>
        <p:sp>
          <p:nvSpPr>
            <p:cNvPr id="23" name="object 23"/>
            <p:cNvSpPr/>
            <p:nvPr/>
          </p:nvSpPr>
          <p:spPr>
            <a:xfrm>
              <a:off x="3389045" y="4324730"/>
              <a:ext cx="782320" cy="403225"/>
            </a:xfrm>
            <a:custGeom>
              <a:avLst/>
              <a:gdLst/>
              <a:ahLst/>
              <a:cxnLst/>
              <a:rect l="l" t="t" r="r" b="b"/>
              <a:pathLst>
                <a:path w="782320" h="403225">
                  <a:moveTo>
                    <a:pt x="781761" y="0"/>
                  </a:moveTo>
                  <a:lnTo>
                    <a:pt x="0" y="40295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32612" y="4688004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50266" y="0"/>
                  </a:moveTo>
                  <a:lnTo>
                    <a:pt x="0" y="68783"/>
                  </a:lnTo>
                  <a:lnTo>
                    <a:pt x="85178" y="67729"/>
                  </a:lnTo>
                  <a:lnTo>
                    <a:pt x="502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52213" y="4756784"/>
            <a:ext cx="1868805" cy="369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latin typeface="Times New Roman"/>
                <a:cs typeface="Times New Roman"/>
              </a:rPr>
              <a:t>Hash(HT3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||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HT4)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52390" y="5161660"/>
            <a:ext cx="1263650" cy="391160"/>
            <a:chOff x="4652390" y="5161660"/>
            <a:chExt cx="1263650" cy="391160"/>
          </a:xfrm>
        </p:grpSpPr>
        <p:sp>
          <p:nvSpPr>
            <p:cNvPr id="27" name="object 27"/>
            <p:cNvSpPr/>
            <p:nvPr/>
          </p:nvSpPr>
          <p:spPr>
            <a:xfrm>
              <a:off x="5261990" y="5174360"/>
              <a:ext cx="599440" cy="346710"/>
            </a:xfrm>
            <a:custGeom>
              <a:avLst/>
              <a:gdLst/>
              <a:ahLst/>
              <a:cxnLst/>
              <a:rect l="l" t="t" r="r" b="b"/>
              <a:pathLst>
                <a:path w="599439" h="346710">
                  <a:moveTo>
                    <a:pt x="0" y="0"/>
                  </a:moveTo>
                  <a:lnTo>
                    <a:pt x="598817" y="3461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0750" y="5481189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89" h="71120">
                  <a:moveTo>
                    <a:pt x="38138" y="0"/>
                  </a:moveTo>
                  <a:lnTo>
                    <a:pt x="0" y="65963"/>
                  </a:lnTo>
                  <a:lnTo>
                    <a:pt x="85039" y="71120"/>
                  </a:lnTo>
                  <a:lnTo>
                    <a:pt x="38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7013" y="5174360"/>
              <a:ext cx="583565" cy="346075"/>
            </a:xfrm>
            <a:custGeom>
              <a:avLst/>
              <a:gdLst/>
              <a:ahLst/>
              <a:cxnLst/>
              <a:rect l="l" t="t" r="r" b="b"/>
              <a:pathLst>
                <a:path w="583564" h="346075">
                  <a:moveTo>
                    <a:pt x="583171" y="0"/>
                  </a:moveTo>
                  <a:lnTo>
                    <a:pt x="0" y="3455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2390" y="548068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89" h="71754">
                  <a:moveTo>
                    <a:pt x="46126" y="0"/>
                  </a:moveTo>
                  <a:lnTo>
                    <a:pt x="0" y="71628"/>
                  </a:lnTo>
                  <a:lnTo>
                    <a:pt x="84975" y="65557"/>
                  </a:lnTo>
                  <a:lnTo>
                    <a:pt x="461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07340" y="6170442"/>
            <a:ext cx="44069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Ref: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M.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Antonopoulos,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“Mastering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Bitcoin,”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O’Reilly,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2015, 274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2928" y="387062"/>
            <a:ext cx="432019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Smart</a:t>
            </a:r>
            <a:r>
              <a:rPr spc="-50" dirty="0"/>
              <a:t> </a:t>
            </a:r>
            <a:r>
              <a:rPr lang="en-GB" spc="-5" dirty="0"/>
              <a:t>Contracts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306387" y="1243330"/>
            <a:ext cx="7843520" cy="2951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Bob: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give </a:t>
            </a:r>
            <a:r>
              <a:rPr sz="2400" dirty="0">
                <a:latin typeface="Times New Roman"/>
                <a:cs typeface="Times New Roman"/>
              </a:rPr>
              <a:t>$100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 IBM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goes below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$5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Locking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script: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 IBM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stock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$5,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Unlocking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script: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IBM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$4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Property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happens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conditions 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satisfied.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Conditions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automatically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trustless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Smart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Contracts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buy/Sell.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agreement.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25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0517" y="445008"/>
            <a:ext cx="6654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Potential</a:t>
            </a:r>
            <a:r>
              <a:rPr dirty="0"/>
              <a:t> </a:t>
            </a:r>
            <a:r>
              <a:rPr spc="-5" dirty="0"/>
              <a:t>Blockchain</a:t>
            </a:r>
            <a:r>
              <a:rPr spc="10" dirty="0"/>
              <a:t> </a:t>
            </a:r>
            <a:r>
              <a:rPr spc="-5" dirty="0"/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6" y="1316482"/>
            <a:ext cx="11560493" cy="4365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Financial</a:t>
            </a:r>
            <a:r>
              <a:rPr sz="2400" spc="-5" dirty="0">
                <a:latin typeface="Times New Roman"/>
                <a:cs typeface="Times New Roman"/>
              </a:rPr>
              <a:t>: Currency, Private equities, Public Equities, </a:t>
            </a:r>
            <a:r>
              <a:rPr sz="2400" dirty="0">
                <a:latin typeface="Times New Roman"/>
                <a:cs typeface="Times New Roman"/>
              </a:rPr>
              <a:t>Bonds,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Derivatives, Commodities, Mortgage records, Crowd-funding,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Micro-finance,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Micro-charity</a:t>
            </a:r>
            <a:endParaRPr sz="2400" dirty="0">
              <a:latin typeface="Times New Roman"/>
              <a:cs typeface="Times New Roman"/>
            </a:endParaRPr>
          </a:p>
          <a:p>
            <a:pPr marL="355600" marR="226695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Public Records</a:t>
            </a:r>
            <a:r>
              <a:rPr sz="2400" spc="-5" dirty="0">
                <a:latin typeface="Times New Roman"/>
                <a:cs typeface="Times New Roman"/>
              </a:rPr>
              <a:t>: Land titles, Vehicle registries, Business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licenses,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Criminal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Passports,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Birth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Death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permits,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Gun </a:t>
            </a:r>
            <a:r>
              <a:rPr sz="2400" spc="-5" dirty="0">
                <a:latin typeface="Times New Roman"/>
                <a:cs typeface="Times New Roman"/>
              </a:rPr>
              <a:t>permits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Private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Records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Trusts,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Escrows</a:t>
            </a:r>
            <a:endParaRPr sz="2400" dirty="0">
              <a:latin typeface="Times New Roman"/>
              <a:cs typeface="Times New Roman"/>
            </a:endParaRPr>
          </a:p>
          <a:p>
            <a:pPr marL="355600" marR="259079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Other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Semi-Public</a:t>
            </a:r>
            <a:r>
              <a:rPr sz="2400" b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Records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Degree, Certifications,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Grades,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records, Medical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records, Accounting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records</a:t>
            </a:r>
            <a:endParaRPr sz="2400" dirty="0">
              <a:latin typeface="Times New Roman"/>
              <a:cs typeface="Times New Roman"/>
            </a:endParaRPr>
          </a:p>
          <a:p>
            <a:pPr marL="355600" marR="38481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Physical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Asset</a:t>
            </a:r>
            <a:r>
              <a:rPr sz="2400" b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Keys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Apartment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Vacation home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Hotel room keys,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r>
              <a:rPr sz="2400" spc="-5" dirty="0">
                <a:latin typeface="Times New Roman"/>
                <a:cs typeface="Times New Roman"/>
              </a:rPr>
              <a:t> keys, Rental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Locker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Intangibles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Patents,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Copyrights,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Trademarks</a:t>
            </a:r>
            <a:endParaRPr sz="2400" dirty="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Times New Roman"/>
                <a:cs typeface="Times New Roman"/>
              </a:rPr>
              <a:t>Ref: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http://ledracapital.com/blog/2014/3/11/Bitcoin-series-24-the-mega-master-blockchain-list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8455" y="325013"/>
            <a:ext cx="91553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Networking</a:t>
            </a:r>
            <a:r>
              <a:rPr spc="10" dirty="0"/>
              <a:t> </a:t>
            </a:r>
            <a:r>
              <a:rPr spc="-5" dirty="0"/>
              <a:t>Applications</a:t>
            </a:r>
            <a:r>
              <a:rPr dirty="0"/>
              <a:t> of</a:t>
            </a:r>
            <a:r>
              <a:rPr spc="15" dirty="0"/>
              <a:t> </a:t>
            </a:r>
            <a:r>
              <a:rPr spc="-5" dirty="0"/>
              <a:t>Blockchains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387" y="1243330"/>
            <a:ext cx="6870065" cy="35369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Multi-Domain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Cloud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Providers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cellular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providers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Multi-Interface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WiFi, Cell,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Bluetooth,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BGP: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BGP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Authentication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Globally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Centralized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DNS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Certificate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Authorities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5756" y="5736210"/>
            <a:ext cx="7650480" cy="613410"/>
            <a:chOff x="595756" y="5736210"/>
            <a:chExt cx="7650480" cy="613410"/>
          </a:xfrm>
        </p:grpSpPr>
        <p:sp>
          <p:nvSpPr>
            <p:cNvPr id="9" name="object 9"/>
            <p:cNvSpPr/>
            <p:nvPr/>
          </p:nvSpPr>
          <p:spPr>
            <a:xfrm>
              <a:off x="608456" y="5748910"/>
              <a:ext cx="7625080" cy="588010"/>
            </a:xfrm>
            <a:custGeom>
              <a:avLst/>
              <a:gdLst/>
              <a:ahLst/>
              <a:cxnLst/>
              <a:rect l="l" t="t" r="r" b="b"/>
              <a:pathLst>
                <a:path w="7625080" h="588010">
                  <a:moveTo>
                    <a:pt x="7526655" y="0"/>
                  </a:moveTo>
                  <a:lnTo>
                    <a:pt x="97917" y="0"/>
                  </a:lnTo>
                  <a:lnTo>
                    <a:pt x="59803" y="7695"/>
                  </a:lnTo>
                  <a:lnTo>
                    <a:pt x="28679" y="28679"/>
                  </a:lnTo>
                  <a:lnTo>
                    <a:pt x="7695" y="59803"/>
                  </a:lnTo>
                  <a:lnTo>
                    <a:pt x="0" y="97917"/>
                  </a:lnTo>
                  <a:lnTo>
                    <a:pt x="0" y="489585"/>
                  </a:lnTo>
                  <a:lnTo>
                    <a:pt x="7695" y="527698"/>
                  </a:lnTo>
                  <a:lnTo>
                    <a:pt x="28679" y="558822"/>
                  </a:lnTo>
                  <a:lnTo>
                    <a:pt x="59803" y="579806"/>
                  </a:lnTo>
                  <a:lnTo>
                    <a:pt x="97917" y="587502"/>
                  </a:lnTo>
                  <a:lnTo>
                    <a:pt x="7526655" y="587502"/>
                  </a:lnTo>
                  <a:lnTo>
                    <a:pt x="7564768" y="579806"/>
                  </a:lnTo>
                  <a:lnTo>
                    <a:pt x="7595892" y="558822"/>
                  </a:lnTo>
                  <a:lnTo>
                    <a:pt x="7616876" y="527698"/>
                  </a:lnTo>
                  <a:lnTo>
                    <a:pt x="7624572" y="489585"/>
                  </a:lnTo>
                  <a:lnTo>
                    <a:pt x="7624572" y="97917"/>
                  </a:lnTo>
                  <a:lnTo>
                    <a:pt x="7616876" y="59803"/>
                  </a:lnTo>
                  <a:lnTo>
                    <a:pt x="7595892" y="28679"/>
                  </a:lnTo>
                  <a:lnTo>
                    <a:pt x="7564768" y="7695"/>
                  </a:lnTo>
                  <a:lnTo>
                    <a:pt x="7526655" y="0"/>
                  </a:lnTo>
                  <a:close/>
                </a:path>
              </a:pathLst>
            </a:custGeom>
            <a:solidFill>
              <a:srgbClr val="F2F4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8456" y="5748910"/>
              <a:ext cx="7625080" cy="588010"/>
            </a:xfrm>
            <a:custGeom>
              <a:avLst/>
              <a:gdLst/>
              <a:ahLst/>
              <a:cxnLst/>
              <a:rect l="l" t="t" r="r" b="b"/>
              <a:pathLst>
                <a:path w="7625080" h="588010">
                  <a:moveTo>
                    <a:pt x="0" y="97917"/>
                  </a:moveTo>
                  <a:lnTo>
                    <a:pt x="7695" y="59803"/>
                  </a:lnTo>
                  <a:lnTo>
                    <a:pt x="28679" y="28679"/>
                  </a:lnTo>
                  <a:lnTo>
                    <a:pt x="59803" y="7695"/>
                  </a:lnTo>
                  <a:lnTo>
                    <a:pt x="97917" y="0"/>
                  </a:lnTo>
                  <a:lnTo>
                    <a:pt x="7526655" y="0"/>
                  </a:lnTo>
                  <a:lnTo>
                    <a:pt x="7564768" y="7695"/>
                  </a:lnTo>
                  <a:lnTo>
                    <a:pt x="7595892" y="28679"/>
                  </a:lnTo>
                  <a:lnTo>
                    <a:pt x="7616876" y="59803"/>
                  </a:lnTo>
                  <a:lnTo>
                    <a:pt x="7624572" y="97917"/>
                  </a:lnTo>
                  <a:lnTo>
                    <a:pt x="7624572" y="489585"/>
                  </a:lnTo>
                  <a:lnTo>
                    <a:pt x="7616876" y="527698"/>
                  </a:lnTo>
                  <a:lnTo>
                    <a:pt x="7595892" y="558822"/>
                  </a:lnTo>
                  <a:lnTo>
                    <a:pt x="7564768" y="579806"/>
                  </a:lnTo>
                  <a:lnTo>
                    <a:pt x="7526655" y="587502"/>
                  </a:lnTo>
                  <a:lnTo>
                    <a:pt x="97917" y="587502"/>
                  </a:lnTo>
                  <a:lnTo>
                    <a:pt x="59803" y="579806"/>
                  </a:lnTo>
                  <a:lnTo>
                    <a:pt x="28679" y="558822"/>
                  </a:lnTo>
                  <a:lnTo>
                    <a:pt x="7695" y="527698"/>
                  </a:lnTo>
                  <a:lnTo>
                    <a:pt x="0" y="489585"/>
                  </a:lnTo>
                  <a:lnTo>
                    <a:pt x="0" y="9791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8550" y="5835777"/>
            <a:ext cx="7143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Explore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blockchains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multi-domain/centralized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0995" y="387062"/>
            <a:ext cx="582012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</a:t>
            </a:r>
            <a:r>
              <a:rPr spc="-30" dirty="0"/>
              <a:t> </a:t>
            </a:r>
            <a:r>
              <a:rPr spc="-5" dirty="0"/>
              <a:t>Key Infrastructure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5" y="1243330"/>
            <a:ext cx="11548743" cy="350288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Certificate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Authorities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certificates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Failure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CA Keys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often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compromised</a:t>
            </a:r>
            <a:endParaRPr sz="2400" dirty="0">
              <a:latin typeface="Times New Roman"/>
              <a:cs typeface="Times New Roman"/>
            </a:endParaRPr>
          </a:p>
          <a:p>
            <a:pPr marL="75565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(Diginotar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Dutch certificate authority was compromised 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2011)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Trust: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issue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Blockchain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solution: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 ID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dirty="0">
                <a:latin typeface="Times New Roman"/>
                <a:cs typeface="Times New Roman"/>
              </a:rPr>
              <a:t>key</a:t>
            </a: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Blockstack</a:t>
            </a:r>
            <a:endParaRPr sz="2400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Certcoin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41199" y="387062"/>
            <a:ext cx="41269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45" dirty="0"/>
              <a:t> </a:t>
            </a:r>
            <a:r>
              <a:rPr spc="-5" dirty="0"/>
              <a:t>Provenance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279905"/>
            <a:ext cx="8155940" cy="37928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Keeping track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origin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history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movement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  <a:tab pos="4623435" algn="l"/>
              </a:tabLst>
            </a:pPr>
            <a:r>
              <a:rPr sz="2400" spc="-5" dirty="0">
                <a:latin typeface="Times New Roman"/>
                <a:cs typeface="Times New Roman"/>
              </a:rPr>
              <a:t>Traditional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Logging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spc="-5" dirty="0">
                <a:latin typeface="Times New Roman"/>
                <a:cs typeface="Times New Roman"/>
              </a:rPr>
              <a:t>auditing</a:t>
            </a:r>
            <a:endParaRPr sz="2400">
              <a:latin typeface="Times New Roman"/>
              <a:cs typeface="Times New Roman"/>
            </a:endParaRPr>
          </a:p>
          <a:p>
            <a:pPr marL="355600" marR="810895" indent="-342900">
              <a:lnSpc>
                <a:spcPts val="2590"/>
              </a:lnSpc>
              <a:spcBef>
                <a:spcPts val="61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distributed cloud environment, centralized logging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difficult</a:t>
            </a:r>
            <a:endParaRPr sz="2400">
              <a:latin typeface="Times New Roman"/>
              <a:cs typeface="Times New Roman"/>
            </a:endParaRPr>
          </a:p>
          <a:p>
            <a:pPr marL="355600" marR="2506345" indent="-342900">
              <a:lnSpc>
                <a:spcPts val="259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Blockchains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used to log the changes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5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ProvChain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SMARTDATA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chains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29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19596" y="115810"/>
            <a:ext cx="27107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0987" y="1243330"/>
            <a:ext cx="11160164" cy="394787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385"/>
              </a:spcBef>
              <a:buSzPct val="75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What</a:t>
            </a:r>
            <a:r>
              <a:rPr sz="2400" b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allows:</a:t>
            </a:r>
            <a:endParaRPr sz="2400" dirty="0">
              <a:latin typeface="Times New Roman"/>
              <a:cs typeface="Times New Roman"/>
            </a:endParaRPr>
          </a:p>
          <a:p>
            <a:pPr marL="781050" marR="344805" lvl="1" indent="-285750">
              <a:lnSpc>
                <a:spcPts val="2590"/>
              </a:lnSpc>
              <a:spcBef>
                <a:spcPts val="615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Two strangers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complete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transaction without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third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party</a:t>
            </a:r>
            <a:endParaRPr sz="24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254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baseline="24305" dirty="0">
                <a:latin typeface="Times New Roman"/>
                <a:cs typeface="Times New Roman"/>
              </a:rPr>
              <a:t>st</a:t>
            </a:r>
            <a:r>
              <a:rPr sz="2400" spc="307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Generation: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Money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</a:t>
            </a:r>
            <a:endParaRPr sz="24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nd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Generation: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Agreements,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marL="781050" marR="927735" lvl="1" indent="-285750">
              <a:lnSpc>
                <a:spcPts val="2590"/>
              </a:lnSpc>
              <a:spcBef>
                <a:spcPts val="620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Revolutionizing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changing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banking,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manufacturing,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education,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 networking,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marL="381000" indent="-342900">
              <a:lnSpc>
                <a:spcPct val="100000"/>
              </a:lnSpc>
              <a:spcBef>
                <a:spcPts val="250"/>
              </a:spcBef>
              <a:buSzPct val="75000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How</a:t>
            </a:r>
            <a:r>
              <a:rPr sz="2400" b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done?</a:t>
            </a:r>
          </a:p>
          <a:p>
            <a:pPr marL="781050" marR="606425" lvl="1" indent="-285750">
              <a:lnSpc>
                <a:spcPts val="2590"/>
              </a:lnSpc>
              <a:spcBef>
                <a:spcPts val="615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singly linked chain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blocks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verified, signed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replicated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endParaRPr sz="2400" dirty="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254"/>
              </a:spcBef>
              <a:buSzPct val="64583"/>
              <a:buFont typeface="Wingdings"/>
              <a:buChar char=""/>
              <a:tabLst>
                <a:tab pos="780415" algn="l"/>
                <a:tab pos="781050" algn="l"/>
              </a:tabLst>
            </a:pP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nodes to attack/change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34391" y="387062"/>
            <a:ext cx="32156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5" dirty="0"/>
              <a:t> </a:t>
            </a:r>
            <a:r>
              <a:rPr spc="-5" dirty="0"/>
              <a:t>Privacy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316482"/>
            <a:ext cx="783399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4102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Facebook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Google </a:t>
            </a:r>
            <a:r>
              <a:rPr sz="2400" dirty="0">
                <a:latin typeface="Times New Roman"/>
                <a:cs typeface="Times New Roman"/>
              </a:rPr>
              <a:t>have </a:t>
            </a:r>
            <a:r>
              <a:rPr sz="2400" spc="-5" dirty="0">
                <a:latin typeface="Times New Roman"/>
                <a:cs typeface="Times New Roman"/>
              </a:rPr>
              <a:t>massive amounts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personal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information?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someone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statistics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database without having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rights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 hide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identity?</a:t>
            </a:r>
            <a:endParaRPr sz="2400">
              <a:latin typeface="Times New Roman"/>
              <a:cs typeface="Times New Roman"/>
            </a:endParaRPr>
          </a:p>
          <a:p>
            <a:pPr marL="355600" marR="33147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Traditional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 Access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(ACL)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centrally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Facebook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Google)</a:t>
            </a:r>
            <a:endParaRPr sz="2400">
              <a:latin typeface="Times New Roman"/>
              <a:cs typeface="Times New Roman"/>
            </a:endParaRPr>
          </a:p>
          <a:p>
            <a:pPr marL="355600" marR="376555" indent="-342900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Blockchains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used to </a:t>
            </a:r>
            <a:r>
              <a:rPr sz="2400" dirty="0">
                <a:latin typeface="Times New Roman"/>
                <a:cs typeface="Times New Roman"/>
              </a:rPr>
              <a:t>keep ACL and </a:t>
            </a:r>
            <a:r>
              <a:rPr sz="2400" spc="-5" dirty="0">
                <a:latin typeface="Times New Roman"/>
                <a:cs typeface="Times New Roman"/>
              </a:rPr>
              <a:t>data stored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distributed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manner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no </a:t>
            </a:r>
            <a:r>
              <a:rPr sz="2400" spc="-5" dirty="0">
                <a:latin typeface="Times New Roman"/>
                <a:cs typeface="Times New Roman"/>
              </a:rPr>
              <a:t>central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0090" y="387062"/>
            <a:ext cx="345182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Integrity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243330"/>
            <a:ext cx="8148955" cy="21469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corrupted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Traditional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techniques: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Signatures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PKI,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Replication</a:t>
            </a:r>
            <a:endParaRPr sz="2400">
              <a:latin typeface="Times New Roman"/>
              <a:cs typeface="Times New Roman"/>
            </a:endParaRPr>
          </a:p>
          <a:p>
            <a:pPr marL="355600" marR="255904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 blockchains, data </a:t>
            </a:r>
            <a:r>
              <a:rPr sz="2400" dirty="0">
                <a:latin typeface="Times New Roman"/>
                <a:cs typeface="Times New Roman"/>
              </a:rPr>
              <a:t>can not be </a:t>
            </a:r>
            <a:r>
              <a:rPr sz="2400" spc="-5" dirty="0">
                <a:latin typeface="Times New Roman"/>
                <a:cs typeface="Times New Roman"/>
              </a:rPr>
              <a:t>tempered </a:t>
            </a: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committed 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Ericson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blockchain-based integrity assurance 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31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4082" y="387062"/>
            <a:ext cx="508047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</a:t>
            </a:r>
            <a:r>
              <a:rPr spc="-30" dirty="0"/>
              <a:t> </a:t>
            </a:r>
            <a:r>
              <a:rPr spc="-5" dirty="0"/>
              <a:t>Challenges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316482"/>
            <a:ext cx="821880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2969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Selfish mining</a:t>
            </a:r>
            <a:r>
              <a:rPr sz="2400" spc="-5" dirty="0">
                <a:latin typeface="Times New Roman"/>
                <a:cs typeface="Times New Roman"/>
              </a:rPr>
              <a:t>: Someone creating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large number </a:t>
            </a:r>
            <a:r>
              <a:rPr sz="2400" dirty="0">
                <a:latin typeface="Times New Roman"/>
                <a:cs typeface="Times New Roman"/>
              </a:rPr>
              <a:t>of bad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keeping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validators busy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discards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Sybil</a:t>
            </a:r>
            <a:r>
              <a:rPr sz="2400" b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Attacks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large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legitimate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51%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 entity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owns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miners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overhead</a:t>
            </a:r>
            <a:endParaRPr sz="2400">
              <a:latin typeface="Times New Roman"/>
              <a:cs typeface="Times New Roman"/>
            </a:endParaRPr>
          </a:p>
          <a:p>
            <a:pPr marL="355600" marR="64643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puzzles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“Proof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Work” wastes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32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981" y="241934"/>
            <a:ext cx="8395335" cy="6299200"/>
          </a:xfrm>
          <a:custGeom>
            <a:avLst/>
            <a:gdLst/>
            <a:ahLst/>
            <a:cxnLst/>
            <a:rect l="l" t="t" r="r" b="b"/>
            <a:pathLst>
              <a:path w="8395335" h="6299200">
                <a:moveTo>
                  <a:pt x="0" y="0"/>
                </a:moveTo>
                <a:lnTo>
                  <a:pt x="8394954" y="0"/>
                </a:lnTo>
                <a:lnTo>
                  <a:pt x="8394954" y="6298692"/>
                </a:lnTo>
                <a:lnTo>
                  <a:pt x="0" y="62986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0351" y="6308153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96703" y="38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25503" y="380"/>
            <a:ext cx="167005" cy="152400"/>
          </a:xfrm>
          <a:custGeom>
            <a:avLst/>
            <a:gdLst/>
            <a:ahLst/>
            <a:cxnLst/>
            <a:rect l="l" t="t" r="r" b="b"/>
            <a:pathLst>
              <a:path w="167004" h="152400">
                <a:moveTo>
                  <a:pt x="0" y="152400"/>
                </a:moveTo>
                <a:lnTo>
                  <a:pt x="166687" y="152400"/>
                </a:lnTo>
              </a:path>
              <a:path w="167004"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DADA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94082" y="387062"/>
            <a:ext cx="51515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</a:t>
            </a:r>
            <a:r>
              <a:rPr spc="-30" dirty="0"/>
              <a:t> </a:t>
            </a:r>
            <a:r>
              <a:rPr spc="-5" dirty="0"/>
              <a:t>Challenges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976" y="1316482"/>
            <a:ext cx="821880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2969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Selfish mining</a:t>
            </a:r>
            <a:r>
              <a:rPr sz="2400" spc="-5" dirty="0">
                <a:latin typeface="Times New Roman"/>
                <a:cs typeface="Times New Roman"/>
              </a:rPr>
              <a:t>: Someone creating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large number </a:t>
            </a:r>
            <a:r>
              <a:rPr sz="2400" dirty="0">
                <a:latin typeface="Times New Roman"/>
                <a:cs typeface="Times New Roman"/>
              </a:rPr>
              <a:t>of bad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keeping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validators busy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discards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Sybil</a:t>
            </a:r>
            <a:r>
              <a:rPr sz="2400" b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Attacks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Someone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large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denying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legitimate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51%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Attack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 entity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owns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majority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miners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overhead</a:t>
            </a:r>
            <a:endParaRPr sz="2400">
              <a:latin typeface="Times New Roman"/>
              <a:cs typeface="Times New Roman"/>
            </a:endParaRPr>
          </a:p>
          <a:p>
            <a:pPr marL="355600" marR="64643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Solving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puzzles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“Proof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Work” wastes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2577" y="6352654"/>
            <a:ext cx="2188845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ts val="136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Washington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University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St.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Louis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</a:pPr>
            <a:r>
              <a:rPr sz="1800" dirty="0">
                <a:latin typeface="Times New Roman"/>
                <a:cs typeface="Times New Roman"/>
              </a:rPr>
              <a:t>17.33b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0633" y="387062"/>
            <a:ext cx="7505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Alternatives </a:t>
            </a:r>
            <a:r>
              <a:rPr dirty="0"/>
              <a:t>to</a:t>
            </a:r>
            <a:r>
              <a:rPr spc="-5" dirty="0"/>
              <a:t> “Proof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Work”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976" y="1243330"/>
            <a:ext cx="7505700" cy="2585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Proof</a:t>
            </a:r>
            <a:r>
              <a:rPr sz="2400" b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Space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replaced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storage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Measure</a:t>
            </a:r>
            <a:r>
              <a:rPr sz="2400" b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Trust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trustworthy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5"/>
              </a:lnSpc>
              <a:spcBef>
                <a:spcPts val="590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Minimum Block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Hash</a:t>
            </a:r>
            <a:r>
              <a:rPr sz="2400" b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(rather than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fastest)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miner wins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endParaRPr sz="2400">
              <a:latin typeface="Symbol"/>
              <a:cs typeface="Symbol"/>
            </a:endParaRPr>
          </a:p>
          <a:p>
            <a:pPr marL="3556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Proof</a:t>
            </a:r>
            <a:r>
              <a:rPr sz="2400" b="1" spc="-3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Importance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Proof</a:t>
            </a:r>
            <a:r>
              <a:rPr sz="2400" b="1" spc="-3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63DE8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Stake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34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9628" y="387062"/>
            <a:ext cx="6305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Blockchain</a:t>
            </a:r>
            <a:r>
              <a:rPr spc="-10" dirty="0"/>
              <a:t> </a:t>
            </a:r>
            <a:r>
              <a:rPr spc="-5" dirty="0"/>
              <a:t>Implementations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243330"/>
            <a:ext cx="8141970" cy="36468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Open</a:t>
            </a:r>
            <a:r>
              <a:rPr sz="2400" b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Source</a:t>
            </a:r>
            <a:r>
              <a:rPr sz="2400" b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Implementations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Bitcoin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Ethereum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Hyperledger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Commercial</a:t>
            </a:r>
            <a:r>
              <a:rPr sz="2400" b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Implementations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Service from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IBM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Microsoft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Azure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8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SAP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9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Deloitte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35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9726" y="274839"/>
            <a:ext cx="6916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 Strengths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Blockchains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215592"/>
            <a:ext cx="8212455" cy="49028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65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Distributed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 single point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failure</a:t>
            </a:r>
            <a:endParaRPr sz="3200" dirty="0">
              <a:latin typeface="Times New Roman"/>
              <a:cs typeface="Times New Roman"/>
            </a:endParaRPr>
          </a:p>
          <a:p>
            <a:pPr marL="469265" marR="517525" indent="-457200">
              <a:lnSpc>
                <a:spcPct val="100000"/>
              </a:lnSpc>
              <a:spcBef>
                <a:spcPts val="7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Decentralized</a:t>
            </a:r>
            <a:r>
              <a:rPr sz="3200" b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Consensus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Transactions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valid only if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agreed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upon by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majority</a:t>
            </a:r>
            <a:endParaRPr sz="3200" dirty="0">
              <a:latin typeface="Times New Roman"/>
              <a:cs typeface="Times New Roman"/>
            </a:endParaRPr>
          </a:p>
          <a:p>
            <a:pPr marL="469900" marR="42545" indent="-457200">
              <a:lnSpc>
                <a:spcPct val="100000"/>
              </a:lnSpc>
              <a:spcBef>
                <a:spcPts val="7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Trustless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Transacting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 processing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parties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trust</a:t>
            </a:r>
            <a:endParaRPr sz="3200" dirty="0">
              <a:latin typeface="Times New Roman"/>
              <a:cs typeface="Times New Roman"/>
            </a:endParaRPr>
          </a:p>
          <a:p>
            <a:pPr marL="469900" marR="1108075" indent="-457200">
              <a:lnSpc>
                <a:spcPct val="100000"/>
              </a:lnSpc>
              <a:spcBef>
                <a:spcPts val="765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Cryptographic Security</a:t>
            </a:r>
            <a:r>
              <a:rPr sz="3200" spc="-5" dirty="0">
                <a:latin typeface="Times New Roman"/>
                <a:cs typeface="Times New Roman"/>
              </a:rPr>
              <a:t>: Elliptic Curve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Cryptography</a:t>
            </a:r>
            <a:endParaRPr sz="32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770"/>
              </a:spcBef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Non-Repudiation</a:t>
            </a:r>
            <a:r>
              <a:rPr sz="3200" b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Guarantee</a:t>
            </a:r>
            <a:r>
              <a:rPr sz="3200" spc="-5" dirty="0">
                <a:latin typeface="Times New Roman"/>
                <a:cs typeface="Times New Roman"/>
              </a:rPr>
              <a:t>: All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transactions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signed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36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41446" y="387062"/>
            <a:ext cx="231927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06387" y="2197354"/>
            <a:ext cx="8167370" cy="2685992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65"/>
              </a:spcBef>
              <a:buClr>
                <a:srgbClr val="063DE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current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trend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make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everything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decentralized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60"/>
              </a:spcBef>
              <a:buClr>
                <a:srgbClr val="063DE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Bitcoin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decentralized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currency.</a:t>
            </a:r>
            <a:endParaRPr sz="2400" dirty="0">
              <a:latin typeface="Times New Roman"/>
              <a:cs typeface="Times New Roman"/>
            </a:endParaRPr>
          </a:p>
          <a:p>
            <a:pPr marL="469900" marR="996950" indent="-457200">
              <a:lnSpc>
                <a:spcPct val="100000"/>
              </a:lnSpc>
              <a:spcBef>
                <a:spcPts val="865"/>
              </a:spcBef>
              <a:buClr>
                <a:srgbClr val="063DE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Blockchain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global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consensus</a:t>
            </a:r>
            <a:r>
              <a:rPr sz="2400" dirty="0">
                <a:latin typeface="Times New Roman"/>
                <a:cs typeface="Times New Roman"/>
              </a:rPr>
              <a:t> 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Bitcoin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transactions.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865"/>
              </a:spcBef>
              <a:buClr>
                <a:srgbClr val="063DE8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Blockchain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sophisticated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contracts, making it useful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37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1382" y="387062"/>
            <a:ext cx="75738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Centralized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6" y="1243329"/>
            <a:ext cx="9094091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Banks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money transfer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accounts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Currency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Printed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government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300"/>
              </a:lnSpc>
              <a:spcBef>
                <a:spcPts val="560"/>
              </a:spcBef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Stocks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 brokers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5" dirty="0">
                <a:latin typeface="Times New Roman"/>
                <a:cs typeface="Times New Roman"/>
              </a:rPr>
              <a:t> clearing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house </a:t>
            </a:r>
            <a:r>
              <a:rPr sz="2400" spc="-5" dirty="0">
                <a:latin typeface="Times New Roman"/>
                <a:cs typeface="Times New Roman"/>
              </a:rPr>
              <a:t>(NY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Stock Exchange,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Bombay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Exchange,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etc.)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Credit</a:t>
            </a:r>
            <a:r>
              <a:rPr sz="2400" b="1" spc="-2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Card</a:t>
            </a:r>
            <a:r>
              <a:rPr sz="2400" b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companies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587" y="3364738"/>
            <a:ext cx="8057028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central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trusted</a:t>
            </a:r>
            <a:endParaRPr sz="24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80000"/>
              </a:lnSpc>
              <a:spcBef>
                <a:spcPts val="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central party maintains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extensive database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ts val="231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Attracts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Hackers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59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hacked</a:t>
            </a:r>
          </a:p>
          <a:p>
            <a:pPr marL="469900">
              <a:lnSpc>
                <a:spcPts val="2590"/>
              </a:lnSpc>
            </a:pPr>
            <a:r>
              <a:rPr sz="2400" dirty="0">
                <a:latin typeface="Symbol"/>
                <a:cs typeface="Symbol"/>
              </a:rPr>
              <a:t>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affects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millions</a:t>
            </a:r>
            <a:endParaRPr sz="2400" dirty="0">
              <a:latin typeface="Times New Roman"/>
              <a:cs typeface="Times New Roman"/>
            </a:endParaRPr>
          </a:p>
          <a:p>
            <a:pPr marL="469900" marR="1033144" indent="-457200">
              <a:lnSpc>
                <a:spcPts val="2300"/>
              </a:lnSpc>
              <a:spcBef>
                <a:spcPts val="55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central party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single point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failure.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malfunction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bribed.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4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9536" y="387062"/>
            <a:ext cx="889893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Trend: Centralized</a:t>
            </a:r>
            <a:r>
              <a:rPr dirty="0"/>
              <a:t> to</a:t>
            </a:r>
            <a:r>
              <a:rPr spc="-5" dirty="0"/>
              <a:t> Decentralized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279905"/>
            <a:ext cx="7905115" cy="228075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080" indent="-533400">
              <a:lnSpc>
                <a:spcPts val="2590"/>
              </a:lnSpc>
              <a:spcBef>
                <a:spcPts val="425"/>
              </a:spcBef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b="1" spc="-5" dirty="0">
                <a:solidFill>
                  <a:srgbClr val="063DE8"/>
                </a:solidFill>
                <a:latin typeface="Times New Roman"/>
                <a:cs typeface="Times New Roman"/>
              </a:rPr>
              <a:t>Trend</a:t>
            </a:r>
            <a:r>
              <a:rPr sz="2400" spc="-5" dirty="0">
                <a:latin typeface="Times New Roman"/>
                <a:cs typeface="Times New Roman"/>
              </a:rPr>
              <a:t>: Make everything decentralized with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central point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endParaRPr sz="2400" dirty="0">
              <a:latin typeface="Times New Roman"/>
              <a:cs typeface="Times New Roman"/>
            </a:endParaRPr>
          </a:p>
          <a:p>
            <a:pPr marL="546100" marR="395605" indent="-533400">
              <a:lnSpc>
                <a:spcPts val="259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You can </a:t>
            </a:r>
            <a:r>
              <a:rPr sz="2400" spc="-5" dirty="0">
                <a:latin typeface="Times New Roman"/>
                <a:cs typeface="Times New Roman"/>
              </a:rPr>
              <a:t>send money to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friends in Russia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China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governments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knowing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endParaRPr sz="24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wedding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Property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contract</a:t>
            </a:r>
            <a:endParaRPr sz="24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Decentralized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587" y="3511041"/>
            <a:ext cx="7311390" cy="16363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reliable: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Fault-tolerant</a:t>
            </a:r>
            <a:endParaRPr sz="24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More secure: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Attack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tolerant</a:t>
            </a:r>
            <a:endParaRPr sz="24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bottleneck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</a:t>
            </a:r>
            <a:endParaRPr sz="2400" dirty="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5" dirty="0">
                <a:latin typeface="Times New Roman"/>
                <a:cs typeface="Times New Roman"/>
              </a:rPr>
              <a:t> No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monopoly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Cheaper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6387" y="5156961"/>
            <a:ext cx="7893684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080" indent="-533400">
              <a:lnSpc>
                <a:spcPts val="2590"/>
              </a:lnSpc>
              <a:spcBef>
                <a:spcPts val="4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545465" algn="l"/>
                <a:tab pos="54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Libertarians decided to build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decentralized system with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central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authority.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Blockchain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one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do </a:t>
            </a:r>
            <a:r>
              <a:rPr sz="2400" spc="-5" dirty="0">
                <a:latin typeface="Times New Roman"/>
                <a:cs typeface="Times New Roman"/>
              </a:rPr>
              <a:t>this.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70351" y="-78473"/>
            <a:ext cx="10515600" cy="894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Bit</a:t>
            </a:r>
            <a:r>
              <a:rPr spc="-5" dirty="0"/>
              <a:t>coin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687" y="764717"/>
            <a:ext cx="8194040" cy="371640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200" spc="-5" dirty="0">
                <a:latin typeface="Times New Roman"/>
                <a:cs typeface="Times New Roman"/>
              </a:rPr>
              <a:t>First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Successful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Virtual</a:t>
            </a:r>
            <a:r>
              <a:rPr sz="2200" spc="-5" dirty="0">
                <a:latin typeface="Times New Roman"/>
                <a:cs typeface="Times New Roman"/>
              </a:rPr>
              <a:t> Currency</a:t>
            </a:r>
            <a:endParaRPr sz="22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survived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11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years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become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legal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several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jurisdictions</a:t>
            </a:r>
          </a:p>
          <a:p>
            <a:pPr marL="368300" indent="-342900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Decentralized: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company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government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controls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</a:p>
          <a:p>
            <a:pPr marL="768350" lvl="1" indent="-285750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Decentralized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Transaction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Verification</a:t>
            </a:r>
            <a:endParaRPr sz="22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Decentralized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Ledger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(accounting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book)</a:t>
            </a:r>
          </a:p>
          <a:p>
            <a:pPr marL="768350" lvl="1" indent="-285750">
              <a:lnSpc>
                <a:spcPct val="100000"/>
              </a:lnSpc>
              <a:spcBef>
                <a:spcPts val="260"/>
              </a:spcBef>
              <a:buSzPct val="63636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Decentralized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coins</a:t>
            </a:r>
          </a:p>
          <a:p>
            <a:pPr marL="768350" lvl="1" indent="-285750">
              <a:lnSpc>
                <a:spcPct val="100000"/>
              </a:lnSpc>
              <a:spcBef>
                <a:spcPts val="265"/>
              </a:spcBef>
              <a:buSzPct val="63636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200" dirty="0">
                <a:latin typeface="Times New Roman"/>
                <a:cs typeface="Times New Roman"/>
              </a:rPr>
              <a:t>Decentralized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peer-to-peer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network</a:t>
            </a:r>
          </a:p>
          <a:p>
            <a:pPr marL="367665" marR="971550" indent="-342900">
              <a:lnSpc>
                <a:spcPts val="2380"/>
              </a:lnSpc>
              <a:spcBef>
                <a:spcPts val="5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Has been designed to control over-minting, </a:t>
            </a:r>
            <a:r>
              <a:rPr sz="2200" spc="-5" dirty="0">
                <a:latin typeface="Times New Roman"/>
                <a:cs typeface="Times New Roman"/>
              </a:rPr>
              <a:t>double-spending,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counterfeiting</a:t>
            </a:r>
          </a:p>
          <a:p>
            <a:pPr marL="368300" indent="-342900">
              <a:lnSpc>
                <a:spcPct val="100000"/>
              </a:lnSpc>
              <a:spcBef>
                <a:spcPts val="26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total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21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Million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BTC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3982" y="387062"/>
            <a:ext cx="340553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Bitcoin</a:t>
            </a:r>
            <a:r>
              <a:rPr spc="-50" dirty="0"/>
              <a:t> </a:t>
            </a:r>
            <a:r>
              <a:rPr spc="-5" dirty="0"/>
              <a:t>History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3687" y="1243329"/>
            <a:ext cx="8202930" cy="44164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68300" marR="17780" indent="-342900">
              <a:lnSpc>
                <a:spcPts val="2300"/>
              </a:lnSpc>
              <a:spcBef>
                <a:spcPts val="6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Satoshi Nakamoto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published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whitepaper</a:t>
            </a:r>
            <a:r>
              <a:rPr sz="24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2008.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direct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rd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party.</a:t>
            </a:r>
            <a:endParaRPr sz="2400">
              <a:latin typeface="Times New Roman"/>
              <a:cs typeface="Times New Roman"/>
            </a:endParaRPr>
          </a:p>
          <a:p>
            <a:pPr marL="368300" marR="227329" indent="-342900">
              <a:lnSpc>
                <a:spcPts val="2300"/>
              </a:lnSpc>
              <a:spcBef>
                <a:spcPts val="58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He also published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complete reference </a:t>
            </a:r>
            <a:r>
              <a:rPr sz="2400" dirty="0">
                <a:latin typeface="Times New Roman"/>
                <a:cs typeface="Times New Roman"/>
              </a:rPr>
              <a:t>code </a:t>
            </a:r>
            <a:r>
              <a:rPr sz="2400" spc="-5" dirty="0">
                <a:latin typeface="Times New Roman"/>
                <a:cs typeface="Times New Roman"/>
              </a:rPr>
              <a:t>to transact, store,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Bitcoins.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software</a:t>
            </a:r>
            <a:r>
              <a:rPr sz="2400" dirty="0">
                <a:latin typeface="Times New Roman"/>
                <a:cs typeface="Times New Roman"/>
              </a:rPr>
              <a:t> open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source.</a:t>
            </a:r>
            <a:endParaRPr sz="2400">
              <a:latin typeface="Times New Roman"/>
              <a:cs typeface="Times New Roman"/>
            </a:endParaRPr>
          </a:p>
          <a:p>
            <a:pPr marL="368300" marR="153670" indent="-342900">
              <a:lnSpc>
                <a:spcPts val="2300"/>
              </a:lnSpc>
              <a:spcBef>
                <a:spcPts val="5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supported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answered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 questions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disappeared</a:t>
            </a:r>
            <a:endParaRPr sz="2400">
              <a:latin typeface="Times New Roman"/>
              <a:cs typeface="Times New Roman"/>
            </a:endParaRPr>
          </a:p>
          <a:p>
            <a:pPr marL="368300">
              <a:lnSpc>
                <a:spcPts val="2330"/>
              </a:lnSpc>
            </a:pPr>
            <a:r>
              <a:rPr sz="2400" spc="-5" dirty="0">
                <a:latin typeface="Times New Roman"/>
                <a:cs typeface="Times New Roman"/>
              </a:rPr>
              <a:t>(maybe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was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63DE8"/>
                </a:solidFill>
                <a:latin typeface="Times New Roman"/>
                <a:cs typeface="Times New Roman"/>
              </a:rPr>
              <a:t>rich</a:t>
            </a:r>
            <a:r>
              <a:rPr sz="2400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63DE8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063DE8"/>
                </a:solidFill>
                <a:latin typeface="Times New Roman"/>
                <a:cs typeface="Times New Roman"/>
              </a:rPr>
              <a:t>fearful)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P2P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Network:</a:t>
            </a:r>
            <a:endParaRPr sz="24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Nodes come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random</a:t>
            </a:r>
            <a:endParaRPr sz="24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Packets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delayed,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duplicated</a:t>
            </a:r>
            <a:endParaRPr sz="24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buSzPct val="64583"/>
              <a:buFont typeface="Wingdings"/>
              <a:buChar char=""/>
              <a:tabLst>
                <a:tab pos="767715" algn="l"/>
                <a:tab pos="76835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malicious</a:t>
            </a:r>
            <a:endParaRPr sz="2400">
              <a:latin typeface="Times New Roman"/>
              <a:cs typeface="Times New Roman"/>
            </a:endParaRPr>
          </a:p>
          <a:p>
            <a:pPr marL="368300" marR="339725" indent="-342900">
              <a:lnSpc>
                <a:spcPts val="232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long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power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with attackers,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Work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944298"/>
            <a:ext cx="654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Ref: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Satoshi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Nakamoto,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“Bitcoin: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Peer-to-Peer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Electronic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System,”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2"/>
              </a:rPr>
              <a:t>https://Bitcoin.org/Bitcoin.pdf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92075" marR="76835">
              <a:lnSpc>
                <a:spcPct val="100000"/>
              </a:lnSpc>
              <a:spcBef>
                <a:spcPts val="685"/>
              </a:spcBef>
              <a:buFont typeface="Wingdings"/>
              <a:buChar char=""/>
              <a:tabLst>
                <a:tab pos="434975" algn="l"/>
                <a:tab pos="435609" algn="l"/>
              </a:tabLst>
            </a:pPr>
            <a:r>
              <a:rPr sz="1200" spc="-5" dirty="0">
                <a:latin typeface="Times New Roman"/>
                <a:cs typeface="Times New Roman"/>
              </a:rPr>
              <a:t>How </a:t>
            </a:r>
            <a:r>
              <a:rPr sz="1200" dirty="0">
                <a:latin typeface="Times New Roman"/>
                <a:cs typeface="Times New Roman"/>
              </a:rPr>
              <a:t>are hash </a:t>
            </a:r>
            <a:r>
              <a:rPr sz="1200" spc="-5" dirty="0">
                <a:latin typeface="Times New Roman"/>
                <a:cs typeface="Times New Roman"/>
              </a:rPr>
              <a:t>functions </a:t>
            </a:r>
            <a:r>
              <a:rPr sz="1200" dirty="0">
                <a:latin typeface="Times New Roman"/>
                <a:cs typeface="Times New Roman"/>
              </a:rPr>
              <a:t>applied in practice?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Hash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functions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used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routinely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for storing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sparse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data,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e.g., SSN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to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bank a/c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number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table.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4432" y="328422"/>
            <a:ext cx="3481577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4307" y="445008"/>
            <a:ext cx="2910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Hash</a:t>
            </a:r>
            <a:r>
              <a:rPr spc="-5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6387" y="1243329"/>
            <a:ext cx="4420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Hash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87" y="1974850"/>
            <a:ext cx="507428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Take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355600" marR="127000" indent="-342900">
              <a:lnSpc>
                <a:spcPts val="2300"/>
              </a:lnSpc>
              <a:spcBef>
                <a:spcPts val="56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Produce fixed output size (Size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pseudorandom so that it distributes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uniformly </a:t>
            </a:r>
            <a:r>
              <a:rPr sz="2400" dirty="0">
                <a:latin typeface="Times New Roman"/>
                <a:cs typeface="Times New Roman"/>
              </a:rPr>
              <a:t>over </a:t>
            </a:r>
            <a:r>
              <a:rPr sz="2400" spc="-5" dirty="0">
                <a:latin typeface="Times New Roman"/>
                <a:cs typeface="Times New Roman"/>
              </a:rPr>
              <a:t>the table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Minimizes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collisions</a:t>
            </a:r>
            <a:endParaRPr sz="2400">
              <a:latin typeface="Times New Roman"/>
              <a:cs typeface="Times New Roman"/>
            </a:endParaRPr>
          </a:p>
          <a:p>
            <a:pPr marL="355600" marR="95885" indent="-342900" algn="just">
              <a:lnSpc>
                <a:spcPct val="8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Deterministic: The same input always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</a:t>
            </a:r>
            <a:endParaRPr sz="2400">
              <a:latin typeface="Times New Roman"/>
              <a:cs typeface="Times New Roman"/>
            </a:endParaRPr>
          </a:p>
          <a:p>
            <a:pPr marL="355600" marR="1315720" indent="-342900" algn="just">
              <a:lnSpc>
                <a:spcPts val="232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h(M)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9;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M=13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h(M)=4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37881" y="1690877"/>
          <a:ext cx="504190" cy="3673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6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8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791580" y="2277236"/>
            <a:ext cx="914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3990" rIns="0" bIns="0" rtlCol="0">
            <a:spAutoFit/>
          </a:bodyPr>
          <a:lstStyle/>
          <a:p>
            <a:pPr marL="335280" marR="215900" indent="-114300">
              <a:lnSpc>
                <a:spcPct val="100000"/>
              </a:lnSpc>
              <a:spcBef>
                <a:spcPts val="1370"/>
              </a:spcBef>
            </a:pP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sh  Fn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2390" y="1601901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85538" y="1989201"/>
            <a:ext cx="76200" cy="288290"/>
            <a:chOff x="6185538" y="1989201"/>
            <a:chExt cx="76200" cy="288290"/>
          </a:xfrm>
        </p:grpSpPr>
        <p:sp>
          <p:nvSpPr>
            <p:cNvPr id="11" name="object 11"/>
            <p:cNvSpPr/>
            <p:nvPr/>
          </p:nvSpPr>
          <p:spPr>
            <a:xfrm>
              <a:off x="6223634" y="1989201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53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5538" y="22010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145657" y="3207385"/>
            <a:ext cx="1301750" cy="586740"/>
            <a:chOff x="6145657" y="3207385"/>
            <a:chExt cx="1301750" cy="586740"/>
          </a:xfrm>
        </p:grpSpPr>
        <p:sp>
          <p:nvSpPr>
            <p:cNvPr id="14" name="object 14"/>
            <p:cNvSpPr/>
            <p:nvPr/>
          </p:nvSpPr>
          <p:spPr>
            <a:xfrm>
              <a:off x="6152007" y="3213735"/>
              <a:ext cx="1237615" cy="550545"/>
            </a:xfrm>
            <a:custGeom>
              <a:avLst/>
              <a:gdLst/>
              <a:ahLst/>
              <a:cxnLst/>
              <a:rect l="l" t="t" r="r" b="b"/>
              <a:pathLst>
                <a:path w="1237615" h="550545">
                  <a:moveTo>
                    <a:pt x="0" y="0"/>
                  </a:moveTo>
                  <a:lnTo>
                    <a:pt x="1237373" y="5502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62303" y="3724028"/>
              <a:ext cx="85725" cy="69850"/>
            </a:xfrm>
            <a:custGeom>
              <a:avLst/>
              <a:gdLst/>
              <a:ahLst/>
              <a:cxnLst/>
              <a:rect l="l" t="t" r="r" b="b"/>
              <a:pathLst>
                <a:path w="85725" h="69850">
                  <a:moveTo>
                    <a:pt x="30962" y="0"/>
                  </a:moveTo>
                  <a:lnTo>
                    <a:pt x="0" y="69621"/>
                  </a:lnTo>
                  <a:lnTo>
                    <a:pt x="85102" y="65773"/>
                  </a:lnTo>
                  <a:lnTo>
                    <a:pt x="30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60155" y="2642235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8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5186" y="1575435"/>
            <a:ext cx="3200400" cy="4956175"/>
          </a:xfrm>
          <a:prstGeom prst="rect">
            <a:avLst/>
          </a:prstGeom>
          <a:ln w="25400">
            <a:solidFill>
              <a:srgbClr val="063DE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6875">
              <a:lnSpc>
                <a:spcPts val="2750"/>
              </a:lnSpc>
            </a:pPr>
            <a:r>
              <a:rPr sz="2400" b="1" spc="-5" dirty="0">
                <a:latin typeface="Times New Roman"/>
                <a:cs typeface="Times New Roman"/>
              </a:rPr>
              <a:t>Student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Questions</a:t>
            </a:r>
            <a:endParaRPr sz="2400">
              <a:latin typeface="Times New Roman"/>
              <a:cs typeface="Times New Roman"/>
            </a:endParaRPr>
          </a:p>
          <a:p>
            <a:pPr marL="434975" marR="81280" indent="-342900" algn="just">
              <a:lnSpc>
                <a:spcPct val="100000"/>
              </a:lnSpc>
              <a:spcBef>
                <a:spcPts val="6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435609" algn="l"/>
              </a:tabLst>
            </a:pPr>
            <a:r>
              <a:rPr sz="1200" spc="-5" dirty="0">
                <a:latin typeface="Times New Roman"/>
                <a:cs typeface="Times New Roman"/>
              </a:rPr>
              <a:t>Are SHA-2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SHA256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same? Or is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5" dirty="0">
                <a:latin typeface="Times New Roman"/>
                <a:cs typeface="Times New Roman"/>
              </a:rPr>
              <a:t>SHA-2 has </a:t>
            </a:r>
            <a:r>
              <a:rPr sz="1200" dirty="0">
                <a:latin typeface="Times New Roman"/>
                <a:cs typeface="Times New Roman"/>
              </a:rPr>
              <a:t>variable length options, and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256 bits?</a:t>
            </a:r>
            <a:endParaRPr sz="1200">
              <a:latin typeface="Times New Roman"/>
              <a:cs typeface="Times New Roman"/>
            </a:endParaRPr>
          </a:p>
          <a:p>
            <a:pPr marL="92075" marR="115570">
              <a:lnSpc>
                <a:spcPct val="100000"/>
              </a:lnSpc>
              <a:spcBef>
                <a:spcPts val="290"/>
              </a:spcBef>
            </a:pP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SHA-2 is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the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2</a:t>
            </a:r>
            <a:r>
              <a:rPr sz="1200" i="1" spc="-7" baseline="24305" dirty="0">
                <a:solidFill>
                  <a:srgbClr val="063DE8"/>
                </a:solidFill>
                <a:latin typeface="Times New Roman"/>
                <a:cs typeface="Times New Roman"/>
              </a:rPr>
              <a:t>nd</a:t>
            </a:r>
            <a:r>
              <a:rPr sz="1200" i="1" baseline="2430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version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of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SHA. All versions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 </a:t>
            </a:r>
            <a:r>
              <a:rPr sz="1200" i="1" spc="-28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used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with different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key lengths.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Users indicate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their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key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length after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SHA.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So,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SHA-256 is SHA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with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a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256-bit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key.</a:t>
            </a:r>
            <a:r>
              <a:rPr sz="1200" i="1" spc="1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15" dirty="0">
                <a:solidFill>
                  <a:srgbClr val="063DE8"/>
                </a:solidFill>
                <a:latin typeface="Times New Roman"/>
                <a:cs typeface="Times New Roman"/>
              </a:rPr>
              <a:t>There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is clarity</a:t>
            </a:r>
            <a:r>
              <a:rPr sz="1200" i="1" spc="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since</a:t>
            </a:r>
            <a:r>
              <a:rPr sz="1200" i="1" spc="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version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numbers</a:t>
            </a:r>
            <a:r>
              <a:rPr sz="1200" i="1" spc="-10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1, 2,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or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3. 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Keys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063DE8"/>
                </a:solidFill>
                <a:latin typeface="Times New Roman"/>
                <a:cs typeface="Times New Roman"/>
              </a:rPr>
              <a:t>are</a:t>
            </a:r>
            <a:r>
              <a:rPr sz="1200" i="1" spc="-5" dirty="0">
                <a:solidFill>
                  <a:srgbClr val="063DE8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063DE8"/>
                </a:solidFill>
                <a:latin typeface="Times New Roman"/>
                <a:cs typeface="Times New Roman"/>
              </a:rPr>
              <a:t>512+.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" y="328422"/>
            <a:ext cx="6669023" cy="1008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151" y="445008"/>
            <a:ext cx="609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Cryptographic Hash</a:t>
            </a:r>
            <a:r>
              <a:rPr dirty="0"/>
              <a:t> </a:t>
            </a:r>
            <a:r>
              <a:rPr spc="-5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976" y="1316482"/>
            <a:ext cx="7858759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One-way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possible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difficult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 h(M)</a:t>
            </a:r>
            <a:endParaRPr sz="2400">
              <a:latin typeface="Times New Roman"/>
              <a:cs typeface="Times New Roman"/>
            </a:endParaRPr>
          </a:p>
          <a:p>
            <a:pPr marL="355600" marR="24765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SHA-2: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standardized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National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Institute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Standards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Technology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(NIST).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SHA-256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256-bit hash</a:t>
            </a:r>
            <a:r>
              <a:rPr sz="2400" dirty="0">
                <a:latin typeface="Times New Roman"/>
                <a:cs typeface="Times New Roman"/>
              </a:rPr>
              <a:t> of any</a:t>
            </a:r>
            <a:r>
              <a:rPr sz="2400" spc="-5" dirty="0">
                <a:latin typeface="Times New Roman"/>
                <a:cs typeface="Times New Roman"/>
              </a:rPr>
              <a:t> number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RIPEMD: </a:t>
            </a:r>
            <a:r>
              <a:rPr sz="2400" dirty="0">
                <a:latin typeface="Times New Roman"/>
                <a:cs typeface="Times New Roman"/>
              </a:rPr>
              <a:t>RACE </a:t>
            </a:r>
            <a:r>
              <a:rPr sz="2400" spc="-5" dirty="0">
                <a:latin typeface="Times New Roman"/>
                <a:cs typeface="Times New Roman"/>
              </a:rPr>
              <a:t>Integrity Primitive Evaluation developed 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EU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SzPct val="64583"/>
              <a:buFont typeface="Wingdings"/>
              <a:buChar char=""/>
              <a:tabLst>
                <a:tab pos="755015" algn="l"/>
                <a:tab pos="755650" algn="l"/>
              </a:tabLst>
            </a:pPr>
            <a:r>
              <a:rPr sz="2400" spc="-5" dirty="0">
                <a:latin typeface="Times New Roman"/>
                <a:cs typeface="Times New Roman"/>
              </a:rPr>
              <a:t>RIPEMD160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160-bit hash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981" y="838580"/>
            <a:ext cx="0" cy="414655"/>
          </a:xfrm>
          <a:custGeom>
            <a:avLst/>
            <a:gdLst/>
            <a:ahLst/>
            <a:cxnLst/>
            <a:rect l="l" t="t" r="r" b="b"/>
            <a:pathLst>
              <a:path h="414655">
                <a:moveTo>
                  <a:pt x="0" y="0"/>
                </a:moveTo>
                <a:lnTo>
                  <a:pt x="0" y="414337"/>
                </a:lnTo>
              </a:path>
            </a:pathLst>
          </a:custGeom>
          <a:ln w="25400">
            <a:solidFill>
              <a:srgbClr val="063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0155" y="3556634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8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70351" y="6324747"/>
            <a:ext cx="26377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u="sng" spc="-5" dirty="0">
                <a:solidFill>
                  <a:srgbClr val="00DFCA"/>
                </a:solidFill>
                <a:uFill>
                  <a:solidFill>
                    <a:srgbClr val="00DFCA"/>
                  </a:solidFill>
                </a:uFill>
                <a:latin typeface="Times New Roman"/>
                <a:cs typeface="Times New Roman"/>
                <a:hlinkClick r:id="rId3"/>
              </a:rPr>
              <a:t>http://www.cse.wustl.edu/~jain/cse570-23/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545389" y="6321572"/>
            <a:ext cx="981075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10"/>
              </a:lnSpc>
            </a:pPr>
            <a:r>
              <a:rPr lang="en-GB"/>
              <a:t>©2023</a:t>
            </a:r>
            <a:r>
              <a:rPr lang="en-GB" spc="-40"/>
              <a:t> </a:t>
            </a:r>
            <a:r>
              <a:rPr lang="en-GB" spc="-5"/>
              <a:t>Raj</a:t>
            </a:r>
            <a:r>
              <a:rPr lang="en-GB" spc="-35"/>
              <a:t> </a:t>
            </a:r>
            <a:r>
              <a:rPr lang="en-GB"/>
              <a:t>Jain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02577" y="6369248"/>
            <a:ext cx="2226945" cy="449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SE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">
              <a:lnSpc>
                <a:spcPts val="1330"/>
              </a:lnSpc>
            </a:pPr>
            <a:r>
              <a:rPr lang="en-GB" spc="-15"/>
              <a:t>Washington</a:t>
            </a:r>
            <a:r>
              <a:rPr lang="en-GB" spc="15"/>
              <a:t> </a:t>
            </a:r>
            <a:r>
              <a:rPr lang="en-GB" spc="-5"/>
              <a:t>University</a:t>
            </a:r>
            <a:r>
              <a:rPr lang="en-GB" spc="5"/>
              <a:t> </a:t>
            </a:r>
            <a:r>
              <a:rPr lang="en-GB"/>
              <a:t>in </a:t>
            </a:r>
            <a:r>
              <a:rPr lang="en-GB" spc="-5"/>
              <a:t>St.</a:t>
            </a:r>
            <a:r>
              <a:rPr lang="en-GB" spc="5"/>
              <a:t> </a:t>
            </a:r>
            <a:r>
              <a:rPr lang="en-GB" spc="-5"/>
              <a:t>Louis</a:t>
            </a:r>
          </a:p>
          <a:p>
            <a:pPr marL="12700">
              <a:lnSpc>
                <a:spcPts val="2080"/>
              </a:lnSpc>
            </a:pPr>
            <a:r>
              <a:rPr lang="en-GB" sz="1800"/>
              <a:t>17.</a:t>
            </a:r>
            <a:fld id="{81D60167-4931-47E6-BA6A-407CBD079E47}" type="slidenum">
              <a:rPr lang="en-GB" sz="1800" smtClean="0"/>
              <a:pPr marL="12700">
                <a:lnSpc>
                  <a:spcPts val="2080"/>
                </a:lnSpc>
              </a:pPr>
              <a:t>9</a:t>
            </a:fld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31083</TotalTime>
  <Words>3696</Words>
  <Application>Microsoft Office PowerPoint</Application>
  <PresentationFormat>Widescreen</PresentationFormat>
  <Paragraphs>474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MT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PowerPoint Presentation</vt:lpstr>
      <vt:lpstr>Chapter 8 outline</vt:lpstr>
      <vt:lpstr>Blockchains</vt:lpstr>
      <vt:lpstr>Examples of Centralized Systems</vt:lpstr>
      <vt:lpstr>Trend: Centralized to Decentralized</vt:lpstr>
      <vt:lpstr>Bitcoin</vt:lpstr>
      <vt:lpstr>Bitcoin History</vt:lpstr>
      <vt:lpstr>Hash Function</vt:lpstr>
      <vt:lpstr>Cryptographic Hash Functions</vt:lpstr>
      <vt:lpstr>Secret Key Cryptography</vt:lpstr>
      <vt:lpstr>Public Key Encryption</vt:lpstr>
      <vt:lpstr>Public Key Encryption</vt:lpstr>
      <vt:lpstr>Public-Key Authentication and Secrecy</vt:lpstr>
      <vt:lpstr>Digital Signature</vt:lpstr>
      <vt:lpstr>Transaction</vt:lpstr>
      <vt:lpstr>Blocks</vt:lpstr>
      <vt:lpstr>Blockchains</vt:lpstr>
      <vt:lpstr>Bitcoin Address</vt:lpstr>
      <vt:lpstr>Pseudo-anonymous</vt:lpstr>
      <vt:lpstr>Current Blockchain Process</vt:lpstr>
      <vt:lpstr>Proof-of-Work (PoW)</vt:lpstr>
      <vt:lpstr>Puzzle</vt:lpstr>
      <vt:lpstr>Block Structure</vt:lpstr>
      <vt:lpstr>Merkle Tree</vt:lpstr>
      <vt:lpstr>Smart Contracts</vt:lpstr>
      <vt:lpstr>Potential Blockchain Applications</vt:lpstr>
      <vt:lpstr>Networking Applications of Blockchains</vt:lpstr>
      <vt:lpstr>Public Key Infrastructure</vt:lpstr>
      <vt:lpstr>Data Provenance</vt:lpstr>
      <vt:lpstr>Data Privacy</vt:lpstr>
      <vt:lpstr>Data Integrity</vt:lpstr>
      <vt:lpstr>Blockchain Challenges</vt:lpstr>
      <vt:lpstr>Blockchain Challenges</vt:lpstr>
      <vt:lpstr>Alternatives to “Proof of Work”</vt:lpstr>
      <vt:lpstr>Blockchain Implementations</vt:lpstr>
      <vt:lpstr>Key Strengths of Blockchains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1077</cp:revision>
  <dcterms:created xsi:type="dcterms:W3CDTF">2020-01-18T07:24:59Z</dcterms:created>
  <dcterms:modified xsi:type="dcterms:W3CDTF">2024-11-12T21:38:12Z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