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1325" r:id="rId3"/>
    <p:sldId id="1194" r:id="rId4"/>
    <p:sldId id="1195" r:id="rId5"/>
    <p:sldId id="344" r:id="rId6"/>
    <p:sldId id="1363" r:id="rId7"/>
    <p:sldId id="1364" r:id="rId8"/>
    <p:sldId id="1282" r:id="rId9"/>
    <p:sldId id="1087" r:id="rId10"/>
    <p:sldId id="1088" r:id="rId11"/>
    <p:sldId id="1281" r:id="rId12"/>
    <p:sldId id="1220" r:id="rId13"/>
    <p:sldId id="1122" r:id="rId14"/>
    <p:sldId id="1123" r:id="rId15"/>
    <p:sldId id="1283" r:id="rId16"/>
    <p:sldId id="1155" r:id="rId17"/>
    <p:sldId id="1154" r:id="rId18"/>
    <p:sldId id="1156" r:id="rId1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532A-3666-42F1-92DB-BCD273829BDD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9C18-DCE2-4E67-B900-0A06D3491C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467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76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0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Dijkstra's Algorithm:</a:t>
            </a:r>
          </a:p>
          <a:p>
            <a:r>
              <a:rPr lang="en-GB" dirty="0"/>
              <a:t>- Finds the shortest path from a single source vertex to all other vertices in a graph with non-negative edge weights.</a:t>
            </a:r>
          </a:p>
          <a:p>
            <a:endParaRPr lang="en-GB" dirty="0"/>
          </a:p>
          <a:p>
            <a:r>
              <a:rPr lang="en-GB" dirty="0"/>
              <a:t>**Bellman-Ford Algorithm:**</a:t>
            </a:r>
          </a:p>
          <a:p>
            <a:r>
              <a:rPr lang="en-GB" dirty="0"/>
              <a:t>- Finds the shortest path from a single source vertex to all other vertices in a graph, even with negative edge weights.</a:t>
            </a:r>
          </a:p>
          <a:p>
            <a:r>
              <a:rPr lang="en-GB" dirty="0"/>
              <a:t>- Can detect negative cycles in the graph.</a:t>
            </a:r>
          </a:p>
          <a:p>
            <a:endParaRPr lang="en-GB" dirty="0"/>
          </a:p>
          <a:p>
            <a:r>
              <a:rPr lang="en-GB" dirty="0"/>
              <a:t>## Edge Weight Handling</a:t>
            </a:r>
          </a:p>
          <a:p>
            <a:endParaRPr lang="en-GB" dirty="0"/>
          </a:p>
          <a:p>
            <a:r>
              <a:rPr lang="en-GB" dirty="0"/>
              <a:t>**Dijkstra's Algorithm:**</a:t>
            </a:r>
          </a:p>
          <a:p>
            <a:r>
              <a:rPr lang="en-GB" dirty="0"/>
              <a:t>- Works only on graphs with non-negative edge weights.</a:t>
            </a:r>
          </a:p>
          <a:p>
            <a:endParaRPr lang="en-GB" dirty="0"/>
          </a:p>
          <a:p>
            <a:r>
              <a:rPr lang="en-GB" dirty="0"/>
              <a:t>**</a:t>
            </a:r>
            <a:r>
              <a:rPr lang="en-GB" b="1" dirty="0"/>
              <a:t>Bellman-Ford Algorithm</a:t>
            </a:r>
            <a:r>
              <a:rPr lang="en-GB" dirty="0"/>
              <a:t>:**</a:t>
            </a:r>
          </a:p>
          <a:p>
            <a:r>
              <a:rPr lang="en-GB" dirty="0"/>
              <a:t>- Can handle graphs with negative edge weights.</a:t>
            </a:r>
          </a:p>
          <a:p>
            <a:r>
              <a:rPr lang="en-GB" dirty="0"/>
              <a:t>- Can detect negative cycles.</a:t>
            </a:r>
          </a:p>
          <a:p>
            <a:endParaRPr lang="en-GB" dirty="0"/>
          </a:p>
          <a:p>
            <a:r>
              <a:rPr lang="en-GB" dirty="0"/>
              <a:t>## Performance</a:t>
            </a:r>
          </a:p>
          <a:p>
            <a:endParaRPr lang="en-GB" dirty="0"/>
          </a:p>
          <a:p>
            <a:r>
              <a:rPr lang="en-GB" dirty="0"/>
              <a:t>Dijkstra's Algorithm:</a:t>
            </a:r>
          </a:p>
          <a:p>
            <a:r>
              <a:rPr lang="en-GB" dirty="0"/>
              <a:t>- More efficient for graphs with non-negative weights.</a:t>
            </a:r>
          </a:p>
          <a:p>
            <a:r>
              <a:rPr lang="en-GB" dirty="0"/>
              <a:t>- Time complexity: O(V log V + E) with a binary heap implementation, where V is the number of vertices and E is the number of edges.</a:t>
            </a:r>
          </a:p>
          <a:p>
            <a:endParaRPr lang="en-GB" dirty="0"/>
          </a:p>
          <a:p>
            <a:r>
              <a:rPr lang="en-GB" dirty="0"/>
              <a:t>**Bellman-Ford Algorithm:**</a:t>
            </a:r>
          </a:p>
          <a:p>
            <a:r>
              <a:rPr lang="en-GB" dirty="0"/>
              <a:t>- Generally slower than Dijkstra's.</a:t>
            </a:r>
          </a:p>
          <a:p>
            <a:r>
              <a:rPr lang="en-GB" dirty="0"/>
              <a:t>- Time complexity: O(VE), where V is the number of vertices and E is the number of edges.</a:t>
            </a:r>
          </a:p>
          <a:p>
            <a:endParaRPr lang="en-GB" dirty="0"/>
          </a:p>
          <a:p>
            <a:r>
              <a:rPr lang="en-GB" dirty="0"/>
              <a:t>## Implementation</a:t>
            </a:r>
          </a:p>
          <a:p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79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94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17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00DC-0FB2-B3CB-B20D-8C9B204F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985D8-A4A2-078B-9F1C-CA05D3BE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FE66-088B-C2FB-1F78-97277DAD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9E46-2996-645C-F1F4-B0937FF6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40BB-615D-A0AD-F31D-3F2F7DDD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28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3E2E-AD25-E179-5667-C0D7F04E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C1C82-656B-809A-C619-5E2530DF9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65FD-3538-1D76-7742-7BC977E2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B362-C8EB-AB60-2815-62C8BEE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69E9-FA81-6BDA-A2CA-18114157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39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799B2-EF18-49A7-3536-3132085B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A4F95-D03E-8FF6-7F11-EA4922A5F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B6AC-1534-423B-9C05-08113A5C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54B2-D0E1-C833-17BA-38270393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1CBF-931B-DA89-C743-8E4C5FE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77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1D9A-706E-3BD2-BC17-C15BFAC8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3597-D8CE-E62B-46D1-3719802C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4E66-40CE-6773-FBF9-6D47AA89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EC46-9864-34B6-88B3-6E86EE61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1964-5FCF-4FBB-3857-C02D6AB8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97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AF9-5768-44CA-A9D6-16AC5440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5E0CF-6722-87D9-F73F-B7390AA6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ED32-BF6E-22D0-1431-76A322C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F11A-FDBE-D26B-D01E-3523B358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68F-86A7-0D5D-28F4-B2D2EFD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417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F97F-B3AE-B721-80AF-64F0326E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50DF-430D-E315-7DD9-CFD3D7ED0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1FB25-BCD1-8FA4-D9DF-B175CCDC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1CF3-B89B-00E8-D39A-0D125250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1E8E-9246-44F6-9CF4-D3E33F05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5D8BC-269A-09D9-EBDB-687CE203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41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5D40-4AA0-8253-480A-5F29C009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86101-7770-A9CF-0BF6-C6CB2B00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3D79D-D45A-C9FE-BE3B-469D19B8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C39F6-7594-668E-3C25-0E292265C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50E33-FEE7-C9B2-9BD9-D873FC9EC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71CDD-18AD-95CF-7F26-11E82374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7F35D-8868-5635-31D5-49AFE3F8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1E53-0E21-3F05-1C32-A2AB649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21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B46E-3D87-4AFB-76A1-58815378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14703-7E0D-D6E6-C9CC-6454B5C4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4C19D-FB36-4BE4-5F2C-0F1E8003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0402F-810C-8F82-4394-B9725A8F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044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E3F99-D902-0628-21CD-D0D3065F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6348C-34A0-EEA6-5000-C523F55E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F6622-E260-99A2-D116-68DD66AD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80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5593-A8F7-66F4-DE9E-3AF66695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D23F-65D6-A419-2D49-CBAFEEFF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E6E4-7B1D-DBA8-F79E-24E508958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DAFAC-87B3-62B5-F4DE-72843C6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58A6-F659-94E9-D4F2-44661F83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95B20-56DD-AE9F-1D93-80B60E91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68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DA7D-D91B-8E4B-7C4A-3106ECB8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9FCE8-D14E-D148-032A-53F7E80A4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F409-457A-8343-C786-11EA5A70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43A7-C723-50BF-2190-C3D4453B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63E3-6397-FF74-E9E8-DA23D34E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4852-152B-F6E0-7614-EA026CD6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54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6EB01-023F-C4ED-CAB1-0368D0E6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F282-19EF-76CA-0B16-1CB1286E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4E33-2B9C-49F2-C556-AFFBCD22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0792A-82BB-4BF5-BF86-A363AD3425C8}" type="datetimeFigureOut">
              <a:rPr lang="en-SE" smtClean="0"/>
              <a:t>2024-11-12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D06A-7A5C-4F2D-77CF-F7CFC8194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3B21-3D52-F377-3085-F42EF7AF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FFB02-250A-C54F-6DE5-4E7203C9CC5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18689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334C-7DD6-4C5A-B984-04EE1C468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CE945-6CC3-6A60-9C06-8BC680CA1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526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9D221-E56C-7970-FE7D-467ACE09E310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BC1E5-A330-7B5B-1237-7BC29B2F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4.3-06. Plug-and-play. What is meant by saying that DHCP is a "plug and play" protocol?</a:t>
            </a:r>
          </a:p>
          <a:p>
            <a:r>
              <a:rPr lang="en-GB" dirty="0"/>
              <a:t>The host needs to “plug” (by wire or wirelessly) into the local network in order to access (“play” in) the Internet	</a:t>
            </a:r>
          </a:p>
          <a:p>
            <a:r>
              <a:rPr lang="en-GB" dirty="0"/>
              <a:t>No manual configuration is needed for the host to join the network., (Correct answer) </a:t>
            </a:r>
          </a:p>
          <a:p>
            <a:r>
              <a:rPr lang="en-GB" dirty="0"/>
              <a:t>The network provides an Ethernet jack for a host’s Ethernet adapter., (Incorrect answer)</a:t>
            </a:r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D50AB-F570-2ED7-DBA3-CBDDE4D1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4.3-06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69DF-4779-36E5-2805-F08C5AA9E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755191" y="1922053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What’s inside a router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600" dirty="0"/>
              <a:t>Middleboxes</a:t>
            </a:r>
          </a:p>
          <a:p>
            <a:pPr marL="746125" lvl="1" indent="-285750">
              <a:spcBef>
                <a:spcPts val="800"/>
              </a:spcBef>
              <a:buClr>
                <a:srgbClr val="0013A3"/>
              </a:buClr>
            </a:pPr>
            <a:r>
              <a:rPr lang="en-US" sz="2800" dirty="0"/>
              <a:t>middlebox functions</a:t>
            </a:r>
          </a:p>
          <a:p>
            <a:pPr marL="746125" lvl="1" indent="-285750">
              <a:spcBef>
                <a:spcPts val="800"/>
              </a:spcBef>
              <a:buClr>
                <a:srgbClr val="0013A3"/>
              </a:buClr>
            </a:pPr>
            <a:r>
              <a:rPr lang="en-US" sz="2800" dirty="0"/>
              <a:t>evolution, architectural principles of the Internet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FE05D2-3A75-914E-80F5-2B07934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hourglass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CACAAE2-F2BB-D743-9AA0-AC47A75FA461}"/>
              </a:ext>
            </a:extLst>
          </p:cNvPr>
          <p:cNvGrpSpPr/>
          <p:nvPr/>
        </p:nvGrpSpPr>
        <p:grpSpPr>
          <a:xfrm>
            <a:off x="4090857" y="1806499"/>
            <a:ext cx="3614635" cy="3698754"/>
            <a:chOff x="638638" y="3966449"/>
            <a:chExt cx="2486251" cy="2981899"/>
          </a:xfrm>
        </p:grpSpPr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21ABD275-75EE-E74D-A25D-9B7784E4E8D5}"/>
                </a:ext>
              </a:extLst>
            </p:cNvPr>
            <p:cNvSpPr/>
            <p:nvPr/>
          </p:nvSpPr>
          <p:spPr>
            <a:xfrm>
              <a:off x="698244" y="3966449"/>
              <a:ext cx="850271" cy="2960494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57662"/>
                <a:gd name="connsiteX1" fmla="*/ 7580 w 1460045"/>
                <a:gd name="connsiteY1" fmla="*/ 1036298 h 5757662"/>
                <a:gd name="connsiteX2" fmla="*/ 1459891 w 1460045"/>
                <a:gd name="connsiteY2" fmla="*/ 3010070 h 5757662"/>
                <a:gd name="connsiteX3" fmla="*/ 19301 w 1460045"/>
                <a:gd name="connsiteY3" fmla="*/ 5171310 h 5757662"/>
                <a:gd name="connsiteX4" fmla="*/ 18738 w 1460045"/>
                <a:gd name="connsiteY4" fmla="*/ 5757662 h 5757662"/>
                <a:gd name="connsiteX0" fmla="*/ 0 w 1460045"/>
                <a:gd name="connsiteY0" fmla="*/ 0 h 5211562"/>
                <a:gd name="connsiteX1" fmla="*/ 7580 w 1460045"/>
                <a:gd name="connsiteY1" fmla="*/ 490198 h 5211562"/>
                <a:gd name="connsiteX2" fmla="*/ 1459891 w 1460045"/>
                <a:gd name="connsiteY2" fmla="*/ 2463970 h 5211562"/>
                <a:gd name="connsiteX3" fmla="*/ 19301 w 1460045"/>
                <a:gd name="connsiteY3" fmla="*/ 4625210 h 5211562"/>
                <a:gd name="connsiteX4" fmla="*/ 18738 w 1460045"/>
                <a:gd name="connsiteY4" fmla="*/ 5211562 h 5211562"/>
                <a:gd name="connsiteX0" fmla="*/ 942 w 1460987"/>
                <a:gd name="connsiteY0" fmla="*/ 0 h 5211562"/>
                <a:gd name="connsiteX1" fmla="*/ 8522 w 1460987"/>
                <a:gd name="connsiteY1" fmla="*/ 490198 h 5211562"/>
                <a:gd name="connsiteX2" fmla="*/ 1460833 w 1460987"/>
                <a:gd name="connsiteY2" fmla="*/ 2463970 h 5211562"/>
                <a:gd name="connsiteX3" fmla="*/ 20243 w 1460987"/>
                <a:gd name="connsiteY3" fmla="*/ 4625210 h 5211562"/>
                <a:gd name="connsiteX4" fmla="*/ 19680 w 1460987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13012 w 1473057"/>
                <a:gd name="connsiteY0" fmla="*/ 0 h 5030587"/>
                <a:gd name="connsiteX1" fmla="*/ 20592 w 1473057"/>
                <a:gd name="connsiteY1" fmla="*/ 490198 h 5030587"/>
                <a:gd name="connsiteX2" fmla="*/ 1472903 w 1473057"/>
                <a:gd name="connsiteY2" fmla="*/ 2463970 h 5030587"/>
                <a:gd name="connsiteX3" fmla="*/ 32313 w 1473057"/>
                <a:gd name="connsiteY3" fmla="*/ 4625210 h 5030587"/>
                <a:gd name="connsiteX4" fmla="*/ 0 w 1473057"/>
                <a:gd name="connsiteY4" fmla="*/ 5030587 h 5030587"/>
                <a:gd name="connsiteX0" fmla="*/ 13672 w 1473717"/>
                <a:gd name="connsiteY0" fmla="*/ 0 h 5030587"/>
                <a:gd name="connsiteX1" fmla="*/ 21252 w 1473717"/>
                <a:gd name="connsiteY1" fmla="*/ 490198 h 5030587"/>
                <a:gd name="connsiteX2" fmla="*/ 1473563 w 1473717"/>
                <a:gd name="connsiteY2" fmla="*/ 2463970 h 5030587"/>
                <a:gd name="connsiteX3" fmla="*/ 32973 w 1473717"/>
                <a:gd name="connsiteY3" fmla="*/ 4625210 h 5030587"/>
                <a:gd name="connsiteX4" fmla="*/ 660 w 1473717"/>
                <a:gd name="connsiteY4" fmla="*/ 5030587 h 5030587"/>
                <a:gd name="connsiteX0" fmla="*/ 16711 w 1476756"/>
                <a:gd name="connsiteY0" fmla="*/ 0 h 5030587"/>
                <a:gd name="connsiteX1" fmla="*/ 24291 w 1476756"/>
                <a:gd name="connsiteY1" fmla="*/ 490198 h 5030587"/>
                <a:gd name="connsiteX2" fmla="*/ 1476602 w 1476756"/>
                <a:gd name="connsiteY2" fmla="*/ 2463970 h 5030587"/>
                <a:gd name="connsiteX3" fmla="*/ 36012 w 1476756"/>
                <a:gd name="connsiteY3" fmla="*/ 4625210 h 5030587"/>
                <a:gd name="connsiteX4" fmla="*/ 3699 w 1476756"/>
                <a:gd name="connsiteY4" fmla="*/ 5030587 h 5030587"/>
                <a:gd name="connsiteX0" fmla="*/ 15329 w 1475374"/>
                <a:gd name="connsiteY0" fmla="*/ 0 h 5030587"/>
                <a:gd name="connsiteX1" fmla="*/ 22909 w 1475374"/>
                <a:gd name="connsiteY1" fmla="*/ 490198 h 5030587"/>
                <a:gd name="connsiteX2" fmla="*/ 1475220 w 1475374"/>
                <a:gd name="connsiteY2" fmla="*/ 2463970 h 5030587"/>
                <a:gd name="connsiteX3" fmla="*/ 34630 w 1475374"/>
                <a:gd name="connsiteY3" fmla="*/ 4625210 h 5030587"/>
                <a:gd name="connsiteX4" fmla="*/ 2317 w 1475374"/>
                <a:gd name="connsiteY4" fmla="*/ 5030587 h 50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74" h="5030587">
                  <a:moveTo>
                    <a:pt x="15329" y="0"/>
                  </a:moveTo>
                  <a:cubicBezTo>
                    <a:pt x="11506" y="126358"/>
                    <a:pt x="-8193" y="338440"/>
                    <a:pt x="22909" y="490198"/>
                  </a:cubicBezTo>
                  <a:cubicBezTo>
                    <a:pt x="582101" y="1884724"/>
                    <a:pt x="1488947" y="1931578"/>
                    <a:pt x="1475220" y="2463970"/>
                  </a:cubicBezTo>
                  <a:cubicBezTo>
                    <a:pt x="1461493" y="2996362"/>
                    <a:pt x="432418" y="3246650"/>
                    <a:pt x="34630" y="4625210"/>
                  </a:cubicBezTo>
                  <a:cubicBezTo>
                    <a:pt x="-13183" y="4820661"/>
                    <a:pt x="2505" y="4908161"/>
                    <a:pt x="2317" y="50305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F9D51435-8C20-F648-960E-650E734D4C44}"/>
                </a:ext>
              </a:extLst>
            </p:cNvPr>
            <p:cNvSpPr/>
            <p:nvPr/>
          </p:nvSpPr>
          <p:spPr>
            <a:xfrm flipH="1">
              <a:off x="2208181" y="3968317"/>
              <a:ext cx="848879" cy="2945546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6564 w 1472959"/>
                <a:gd name="connsiteY0" fmla="*/ 0 h 5217912"/>
                <a:gd name="connsiteX1" fmla="*/ 20494 w 1472959"/>
                <a:gd name="connsiteY1" fmla="*/ 487023 h 5217912"/>
                <a:gd name="connsiteX2" fmla="*/ 1472805 w 1472959"/>
                <a:gd name="connsiteY2" fmla="*/ 2460795 h 5217912"/>
                <a:gd name="connsiteX3" fmla="*/ 32215 w 1472959"/>
                <a:gd name="connsiteY3" fmla="*/ 4622035 h 5217912"/>
                <a:gd name="connsiteX4" fmla="*/ 34827 w 1472959"/>
                <a:gd name="connsiteY4" fmla="*/ 5217912 h 5217912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12602 w 1472959"/>
                <a:gd name="connsiteY4" fmla="*/ 5005187 h 500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2959" h="5005187">
                  <a:moveTo>
                    <a:pt x="6564" y="0"/>
                  </a:moveTo>
                  <a:cubicBezTo>
                    <a:pt x="18616" y="167633"/>
                    <a:pt x="-23308" y="297165"/>
                    <a:pt x="20494" y="487023"/>
                  </a:cubicBezTo>
                  <a:cubicBezTo>
                    <a:pt x="579686" y="1881549"/>
                    <a:pt x="1486532" y="1928403"/>
                    <a:pt x="1472805" y="2460795"/>
                  </a:cubicBezTo>
                  <a:cubicBezTo>
                    <a:pt x="1459078" y="2993187"/>
                    <a:pt x="430003" y="3243475"/>
                    <a:pt x="32215" y="4622035"/>
                  </a:cubicBezTo>
                  <a:cubicBezTo>
                    <a:pt x="6627" y="4811136"/>
                    <a:pt x="-3085" y="4835136"/>
                    <a:pt x="12602" y="50051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618F758-228E-2741-8282-112CF720DF6F}"/>
                </a:ext>
              </a:extLst>
            </p:cNvPr>
            <p:cNvGrpSpPr/>
            <p:nvPr/>
          </p:nvGrpSpPr>
          <p:grpSpPr>
            <a:xfrm>
              <a:off x="638638" y="3975358"/>
              <a:ext cx="2477214" cy="120420"/>
              <a:chOff x="551293" y="7597774"/>
              <a:chExt cx="4298417" cy="204622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FE079350-79DF-9545-8BC8-D573FB34E144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27A25043-C1B0-BA4E-8A41-C215D47613AB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60" cy="204621"/>
                <a:chOff x="551293" y="7597774"/>
                <a:chExt cx="360960" cy="204621"/>
              </a:xfrm>
            </p:grpSpPr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92E3702-DE56-784B-A5A5-45ABF1F09502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3808829B-74A8-AA41-BCD9-CC0F6799E23F}"/>
                    </a:ext>
                  </a:extLst>
                </p:cNvPr>
                <p:cNvSpPr/>
                <p:nvPr/>
              </p:nvSpPr>
              <p:spPr>
                <a:xfrm rot="5400000">
                  <a:off x="710751" y="7569338"/>
                  <a:ext cx="142860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8232ED5D-69B7-D84C-82B4-ED4FFE2D6C9B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D85578C-6C77-E642-8F29-A426B2B1821C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41EE87C3-1CC6-5841-8B41-175419F42F53}"/>
                    </a:ext>
                  </a:extLst>
                </p:cNvPr>
                <p:cNvSpPr/>
                <p:nvPr/>
              </p:nvSpPr>
              <p:spPr>
                <a:xfrm rot="5400000">
                  <a:off x="712127" y="7566745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55DDB86F-87B7-7A4A-A260-9DA9C8D96586}"/>
                </a:ext>
              </a:extLst>
            </p:cNvPr>
            <p:cNvCxnSpPr/>
            <p:nvPr/>
          </p:nvCxnSpPr>
          <p:spPr>
            <a:xfrm>
              <a:off x="1363009" y="5119694"/>
              <a:ext cx="1037440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151B3A-EF82-7746-8914-2FD2283B2534}"/>
                </a:ext>
              </a:extLst>
            </p:cNvPr>
            <p:cNvCxnSpPr/>
            <p:nvPr/>
          </p:nvCxnSpPr>
          <p:spPr>
            <a:xfrm>
              <a:off x="864736" y="4572767"/>
              <a:ext cx="2029754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60B278AA-4181-9746-A394-02946F4E7DCD}"/>
                </a:ext>
              </a:extLst>
            </p:cNvPr>
            <p:cNvCxnSpPr/>
            <p:nvPr/>
          </p:nvCxnSpPr>
          <p:spPr>
            <a:xfrm>
              <a:off x="904423" y="6258602"/>
              <a:ext cx="1951641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229E90C-5F4A-A34C-9AE5-9932602E82E6}"/>
                </a:ext>
              </a:extLst>
            </p:cNvPr>
            <p:cNvCxnSpPr/>
            <p:nvPr/>
          </p:nvCxnSpPr>
          <p:spPr>
            <a:xfrm>
              <a:off x="1336990" y="5748580"/>
              <a:ext cx="1083587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46524D-36CA-B54A-B1F1-CBF85E8E7585}"/>
                </a:ext>
              </a:extLst>
            </p:cNvPr>
            <p:cNvSpPr txBox="1"/>
            <p:nvPr/>
          </p:nvSpPr>
          <p:spPr>
            <a:xfrm>
              <a:off x="1701671" y="5248774"/>
              <a:ext cx="316664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15D34FD0-16F0-2D46-A82A-94BB0E07D136}"/>
                </a:ext>
              </a:extLst>
            </p:cNvPr>
            <p:cNvSpPr txBox="1"/>
            <p:nvPr/>
          </p:nvSpPr>
          <p:spPr>
            <a:xfrm>
              <a:off x="1317827" y="4665231"/>
              <a:ext cx="55747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00C2EAF-2910-0747-B0FA-28870A4687FA}"/>
                </a:ext>
              </a:extLst>
            </p:cNvPr>
            <p:cNvSpPr txBox="1"/>
            <p:nvPr/>
          </p:nvSpPr>
          <p:spPr>
            <a:xfrm>
              <a:off x="1921463" y="4672273"/>
              <a:ext cx="56585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B3784FE-76B9-AB43-B263-39AA6AE0EE5B}"/>
                </a:ext>
              </a:extLst>
            </p:cNvPr>
            <p:cNvSpPr txBox="1"/>
            <p:nvPr/>
          </p:nvSpPr>
          <p:spPr>
            <a:xfrm>
              <a:off x="929163" y="4095202"/>
              <a:ext cx="50322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1270F7A-4AB9-AB43-B1FE-233A52D8506B}"/>
                </a:ext>
              </a:extLst>
            </p:cNvPr>
            <p:cNvSpPr txBox="1"/>
            <p:nvPr/>
          </p:nvSpPr>
          <p:spPr>
            <a:xfrm>
              <a:off x="1538498" y="4104718"/>
              <a:ext cx="53718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SMTP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CBA60E0D-7559-2849-AFF6-223038FD300E}"/>
                </a:ext>
              </a:extLst>
            </p:cNvPr>
            <p:cNvSpPr txBox="1"/>
            <p:nvPr/>
          </p:nvSpPr>
          <p:spPr>
            <a:xfrm>
              <a:off x="1222850" y="4267665"/>
              <a:ext cx="497490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035EAEB8-4603-6D4D-A447-AEB37E1A8C67}"/>
                </a:ext>
              </a:extLst>
            </p:cNvPr>
            <p:cNvSpPr txBox="1"/>
            <p:nvPr/>
          </p:nvSpPr>
          <p:spPr>
            <a:xfrm>
              <a:off x="1867426" y="4272536"/>
              <a:ext cx="52686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DASH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4B7AE12C-315E-EF4F-ADF9-11511AAC9ACD}"/>
                </a:ext>
              </a:extLst>
            </p:cNvPr>
            <p:cNvSpPr txBox="1"/>
            <p:nvPr/>
          </p:nvSpPr>
          <p:spPr>
            <a:xfrm>
              <a:off x="2165480" y="4095316"/>
              <a:ext cx="398741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RTP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6089DC1-674D-2840-A233-7BE30D8880D1}"/>
                </a:ext>
              </a:extLst>
            </p:cNvPr>
            <p:cNvSpPr txBox="1"/>
            <p:nvPr/>
          </p:nvSpPr>
          <p:spPr>
            <a:xfrm>
              <a:off x="2555094" y="4099819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05BD7F5-7061-104C-ADD5-55B48EBAD477}"/>
                </a:ext>
              </a:extLst>
            </p:cNvPr>
            <p:cNvGrpSpPr/>
            <p:nvPr/>
          </p:nvGrpSpPr>
          <p:grpSpPr>
            <a:xfrm>
              <a:off x="647675" y="6827928"/>
              <a:ext cx="2477214" cy="120420"/>
              <a:chOff x="551293" y="7597774"/>
              <a:chExt cx="4298417" cy="204622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63C3EC8D-0E26-3D45-AD60-CDC3B0EED1B2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3697E0BA-9A4C-5F43-8783-A94D8BFA0CA1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59" cy="204621"/>
                <a:chOff x="551293" y="7597774"/>
                <a:chExt cx="360959" cy="204621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61CDB1F-8277-DD4A-8737-85AC1BCE5D36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B5B93A4-E79F-5D45-9C6C-8458DEDE50F7}"/>
                    </a:ext>
                  </a:extLst>
                </p:cNvPr>
                <p:cNvSpPr/>
                <p:nvPr/>
              </p:nvSpPr>
              <p:spPr>
                <a:xfrm rot="5400000">
                  <a:off x="712127" y="7567955"/>
                  <a:ext cx="140106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F7DD7855-B81F-6249-980C-AB87A67F00E5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EB5E45D9-C107-6347-AB3F-87B7D9B861E3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56EA16C5-D2F9-1644-8DE7-6FA3E10C6CFA}"/>
                    </a:ext>
                  </a:extLst>
                </p:cNvPr>
                <p:cNvSpPr/>
                <p:nvPr/>
              </p:nvSpPr>
              <p:spPr>
                <a:xfrm rot="5400000">
                  <a:off x="712127" y="7572322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0F34D6-33C8-6F41-8DFA-824070C0718B}"/>
                </a:ext>
              </a:extLst>
            </p:cNvPr>
            <p:cNvSpPr txBox="1"/>
            <p:nvPr/>
          </p:nvSpPr>
          <p:spPr>
            <a:xfrm>
              <a:off x="1260427" y="5749165"/>
              <a:ext cx="843878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9564D5C-A7B0-A444-AA5A-A33BA94B85D8}"/>
                </a:ext>
              </a:extLst>
            </p:cNvPr>
            <p:cNvSpPr txBox="1"/>
            <p:nvPr/>
          </p:nvSpPr>
          <p:spPr>
            <a:xfrm>
              <a:off x="1474067" y="5962529"/>
              <a:ext cx="556746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5C6574EE-5134-914F-A01C-C627F127D2BF}"/>
                </a:ext>
              </a:extLst>
            </p:cNvPr>
            <p:cNvSpPr txBox="1"/>
            <p:nvPr/>
          </p:nvSpPr>
          <p:spPr>
            <a:xfrm>
              <a:off x="1841467" y="5962479"/>
              <a:ext cx="818760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Bluetooth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A3BE0808-5DDD-114E-ADDD-ECC9C438C7FA}"/>
                </a:ext>
              </a:extLst>
            </p:cNvPr>
            <p:cNvSpPr txBox="1"/>
            <p:nvPr/>
          </p:nvSpPr>
          <p:spPr>
            <a:xfrm>
              <a:off x="1889184" y="5749647"/>
              <a:ext cx="414591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PPP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B168751B-A687-D146-B2F2-E8BE2DC47C86}"/>
                </a:ext>
              </a:extLst>
            </p:cNvPr>
            <p:cNvSpPr txBox="1"/>
            <p:nvPr/>
          </p:nvSpPr>
          <p:spPr>
            <a:xfrm>
              <a:off x="1065185" y="5963701"/>
              <a:ext cx="526455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PDCP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CE391214-BA61-7440-9D7B-9D42CAA4613C}"/>
                </a:ext>
              </a:extLst>
            </p:cNvPr>
            <p:cNvSpPr txBox="1"/>
            <p:nvPr/>
          </p:nvSpPr>
          <p:spPr>
            <a:xfrm>
              <a:off x="2174516" y="5708035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E68641D0-8F0C-8A4B-AAEC-7095E3CC39A2}"/>
                </a:ext>
              </a:extLst>
            </p:cNvPr>
            <p:cNvSpPr txBox="1"/>
            <p:nvPr/>
          </p:nvSpPr>
          <p:spPr>
            <a:xfrm>
              <a:off x="1050427" y="6388801"/>
              <a:ext cx="1818080" cy="32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copper   radio   fiber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BD226E-A106-3E49-9255-FE126222ED3C}"/>
              </a:ext>
            </a:extLst>
          </p:cNvPr>
          <p:cNvGrpSpPr/>
          <p:nvPr/>
        </p:nvGrpSpPr>
        <p:grpSpPr>
          <a:xfrm>
            <a:off x="814038" y="2315737"/>
            <a:ext cx="4705817" cy="2677656"/>
            <a:chOff x="814038" y="2315737"/>
            <a:chExt cx="4705817" cy="2677656"/>
          </a:xfrm>
        </p:grpSpPr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44104EE4-4A90-5E4A-B2A0-A1BD8BF943E4}"/>
                </a:ext>
              </a:extLst>
            </p:cNvPr>
            <p:cNvSpPr txBox="1"/>
            <p:nvPr/>
          </p:nvSpPr>
          <p:spPr>
            <a:xfrm>
              <a:off x="814038" y="2315737"/>
              <a:ext cx="330076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Internet’s “thin waist”: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network layer protocol: IP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be implemented by every (billions) of Internet-connected devices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8282D7-C09C-8C4D-B993-73C11EA17479}"/>
                </a:ext>
              </a:extLst>
            </p:cNvPr>
            <p:cNvCxnSpPr/>
            <p:nvPr/>
          </p:nvCxnSpPr>
          <p:spPr>
            <a:xfrm>
              <a:off x="4103650" y="3657601"/>
              <a:ext cx="1416205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B39DAD73-A59C-844C-82D2-98B789AF87B4}"/>
              </a:ext>
            </a:extLst>
          </p:cNvPr>
          <p:cNvGrpSpPr/>
          <p:nvPr/>
        </p:nvGrpSpPr>
        <p:grpSpPr>
          <a:xfrm>
            <a:off x="6761019" y="2397851"/>
            <a:ext cx="5180585" cy="2520510"/>
            <a:chOff x="6761019" y="2397851"/>
            <a:chExt cx="5180585" cy="25205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151133-0DCF-4F4E-9CDA-634434080F2F}"/>
                </a:ext>
              </a:extLst>
            </p:cNvPr>
            <p:cNvSpPr txBox="1"/>
            <p:nvPr/>
          </p:nvSpPr>
          <p:spPr>
            <a:xfrm>
              <a:off x="9309916" y="2397851"/>
              <a:ext cx="263168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protocols in physical, link, transport, and application layers 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CCF9C436-9C11-1E43-8FA2-B49863655B5F}"/>
                </a:ext>
              </a:extLst>
            </p:cNvPr>
            <p:cNvGrpSpPr/>
            <p:nvPr/>
          </p:nvGrpSpPr>
          <p:grpSpPr>
            <a:xfrm>
              <a:off x="7232069" y="2410687"/>
              <a:ext cx="2036621" cy="2507674"/>
              <a:chOff x="7315200" y="2521527"/>
              <a:chExt cx="1427018" cy="250767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9FCE1B0-FAA6-8244-BA7B-BB385915D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29055" y="3768436"/>
                <a:ext cx="1413163" cy="1260765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CE4850D0-E94C-F942-9234-36141A495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5200" y="2521527"/>
                <a:ext cx="1413163" cy="1260765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6D445703-EA03-7643-9515-93FC334315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728" y="2978728"/>
              <a:ext cx="2466108" cy="6788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4809228A-E7A3-CC45-B53B-0D172086E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1019" y="3671455"/>
              <a:ext cx="2466108" cy="6788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C5D013-5347-04C3-BE01-55249613CC98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027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FE05D2-3A75-914E-80F5-2B07934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hourglass, at middle age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CACAAE2-F2BB-D743-9AA0-AC47A75FA461}"/>
              </a:ext>
            </a:extLst>
          </p:cNvPr>
          <p:cNvGrpSpPr/>
          <p:nvPr/>
        </p:nvGrpSpPr>
        <p:grpSpPr>
          <a:xfrm>
            <a:off x="4090857" y="1806499"/>
            <a:ext cx="3614635" cy="3698754"/>
            <a:chOff x="638638" y="3966449"/>
            <a:chExt cx="2486251" cy="2981899"/>
          </a:xfrm>
        </p:grpSpPr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21ABD275-75EE-E74D-A25D-9B7784E4E8D5}"/>
                </a:ext>
              </a:extLst>
            </p:cNvPr>
            <p:cNvSpPr/>
            <p:nvPr/>
          </p:nvSpPr>
          <p:spPr>
            <a:xfrm>
              <a:off x="698244" y="3966449"/>
              <a:ext cx="850271" cy="2960494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57662"/>
                <a:gd name="connsiteX1" fmla="*/ 7580 w 1460045"/>
                <a:gd name="connsiteY1" fmla="*/ 1036298 h 5757662"/>
                <a:gd name="connsiteX2" fmla="*/ 1459891 w 1460045"/>
                <a:gd name="connsiteY2" fmla="*/ 3010070 h 5757662"/>
                <a:gd name="connsiteX3" fmla="*/ 19301 w 1460045"/>
                <a:gd name="connsiteY3" fmla="*/ 5171310 h 5757662"/>
                <a:gd name="connsiteX4" fmla="*/ 18738 w 1460045"/>
                <a:gd name="connsiteY4" fmla="*/ 5757662 h 5757662"/>
                <a:gd name="connsiteX0" fmla="*/ 0 w 1460045"/>
                <a:gd name="connsiteY0" fmla="*/ 0 h 5211562"/>
                <a:gd name="connsiteX1" fmla="*/ 7580 w 1460045"/>
                <a:gd name="connsiteY1" fmla="*/ 490198 h 5211562"/>
                <a:gd name="connsiteX2" fmla="*/ 1459891 w 1460045"/>
                <a:gd name="connsiteY2" fmla="*/ 2463970 h 5211562"/>
                <a:gd name="connsiteX3" fmla="*/ 19301 w 1460045"/>
                <a:gd name="connsiteY3" fmla="*/ 4625210 h 5211562"/>
                <a:gd name="connsiteX4" fmla="*/ 18738 w 1460045"/>
                <a:gd name="connsiteY4" fmla="*/ 5211562 h 5211562"/>
                <a:gd name="connsiteX0" fmla="*/ 942 w 1460987"/>
                <a:gd name="connsiteY0" fmla="*/ 0 h 5211562"/>
                <a:gd name="connsiteX1" fmla="*/ 8522 w 1460987"/>
                <a:gd name="connsiteY1" fmla="*/ 490198 h 5211562"/>
                <a:gd name="connsiteX2" fmla="*/ 1460833 w 1460987"/>
                <a:gd name="connsiteY2" fmla="*/ 2463970 h 5211562"/>
                <a:gd name="connsiteX3" fmla="*/ 20243 w 1460987"/>
                <a:gd name="connsiteY3" fmla="*/ 4625210 h 5211562"/>
                <a:gd name="connsiteX4" fmla="*/ 19680 w 1460987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13012 w 1473057"/>
                <a:gd name="connsiteY0" fmla="*/ 0 h 5030587"/>
                <a:gd name="connsiteX1" fmla="*/ 20592 w 1473057"/>
                <a:gd name="connsiteY1" fmla="*/ 490198 h 5030587"/>
                <a:gd name="connsiteX2" fmla="*/ 1472903 w 1473057"/>
                <a:gd name="connsiteY2" fmla="*/ 2463970 h 5030587"/>
                <a:gd name="connsiteX3" fmla="*/ 32313 w 1473057"/>
                <a:gd name="connsiteY3" fmla="*/ 4625210 h 5030587"/>
                <a:gd name="connsiteX4" fmla="*/ 0 w 1473057"/>
                <a:gd name="connsiteY4" fmla="*/ 5030587 h 5030587"/>
                <a:gd name="connsiteX0" fmla="*/ 13672 w 1473717"/>
                <a:gd name="connsiteY0" fmla="*/ 0 h 5030587"/>
                <a:gd name="connsiteX1" fmla="*/ 21252 w 1473717"/>
                <a:gd name="connsiteY1" fmla="*/ 490198 h 5030587"/>
                <a:gd name="connsiteX2" fmla="*/ 1473563 w 1473717"/>
                <a:gd name="connsiteY2" fmla="*/ 2463970 h 5030587"/>
                <a:gd name="connsiteX3" fmla="*/ 32973 w 1473717"/>
                <a:gd name="connsiteY3" fmla="*/ 4625210 h 5030587"/>
                <a:gd name="connsiteX4" fmla="*/ 660 w 1473717"/>
                <a:gd name="connsiteY4" fmla="*/ 5030587 h 5030587"/>
                <a:gd name="connsiteX0" fmla="*/ 16711 w 1476756"/>
                <a:gd name="connsiteY0" fmla="*/ 0 h 5030587"/>
                <a:gd name="connsiteX1" fmla="*/ 24291 w 1476756"/>
                <a:gd name="connsiteY1" fmla="*/ 490198 h 5030587"/>
                <a:gd name="connsiteX2" fmla="*/ 1476602 w 1476756"/>
                <a:gd name="connsiteY2" fmla="*/ 2463970 h 5030587"/>
                <a:gd name="connsiteX3" fmla="*/ 36012 w 1476756"/>
                <a:gd name="connsiteY3" fmla="*/ 4625210 h 5030587"/>
                <a:gd name="connsiteX4" fmla="*/ 3699 w 1476756"/>
                <a:gd name="connsiteY4" fmla="*/ 5030587 h 5030587"/>
                <a:gd name="connsiteX0" fmla="*/ 15329 w 1475374"/>
                <a:gd name="connsiteY0" fmla="*/ 0 h 5030587"/>
                <a:gd name="connsiteX1" fmla="*/ 22909 w 1475374"/>
                <a:gd name="connsiteY1" fmla="*/ 490198 h 5030587"/>
                <a:gd name="connsiteX2" fmla="*/ 1475220 w 1475374"/>
                <a:gd name="connsiteY2" fmla="*/ 2463970 h 5030587"/>
                <a:gd name="connsiteX3" fmla="*/ 34630 w 1475374"/>
                <a:gd name="connsiteY3" fmla="*/ 4625210 h 5030587"/>
                <a:gd name="connsiteX4" fmla="*/ 2317 w 1475374"/>
                <a:gd name="connsiteY4" fmla="*/ 5030587 h 50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74" h="5030587">
                  <a:moveTo>
                    <a:pt x="15329" y="0"/>
                  </a:moveTo>
                  <a:cubicBezTo>
                    <a:pt x="11506" y="126358"/>
                    <a:pt x="-8193" y="338440"/>
                    <a:pt x="22909" y="490198"/>
                  </a:cubicBezTo>
                  <a:cubicBezTo>
                    <a:pt x="582101" y="1884724"/>
                    <a:pt x="1488947" y="1931578"/>
                    <a:pt x="1475220" y="2463970"/>
                  </a:cubicBezTo>
                  <a:cubicBezTo>
                    <a:pt x="1461493" y="2996362"/>
                    <a:pt x="432418" y="3246650"/>
                    <a:pt x="34630" y="4625210"/>
                  </a:cubicBezTo>
                  <a:cubicBezTo>
                    <a:pt x="-13183" y="4820661"/>
                    <a:pt x="2505" y="4908161"/>
                    <a:pt x="2317" y="50305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F9D51435-8C20-F648-960E-650E734D4C44}"/>
                </a:ext>
              </a:extLst>
            </p:cNvPr>
            <p:cNvSpPr/>
            <p:nvPr/>
          </p:nvSpPr>
          <p:spPr>
            <a:xfrm flipH="1">
              <a:off x="2208181" y="3968317"/>
              <a:ext cx="848879" cy="2945546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6564 w 1472959"/>
                <a:gd name="connsiteY0" fmla="*/ 0 h 5217912"/>
                <a:gd name="connsiteX1" fmla="*/ 20494 w 1472959"/>
                <a:gd name="connsiteY1" fmla="*/ 487023 h 5217912"/>
                <a:gd name="connsiteX2" fmla="*/ 1472805 w 1472959"/>
                <a:gd name="connsiteY2" fmla="*/ 2460795 h 5217912"/>
                <a:gd name="connsiteX3" fmla="*/ 32215 w 1472959"/>
                <a:gd name="connsiteY3" fmla="*/ 4622035 h 5217912"/>
                <a:gd name="connsiteX4" fmla="*/ 34827 w 1472959"/>
                <a:gd name="connsiteY4" fmla="*/ 5217912 h 5217912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12602 w 1472959"/>
                <a:gd name="connsiteY4" fmla="*/ 5005187 h 500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2959" h="5005187">
                  <a:moveTo>
                    <a:pt x="6564" y="0"/>
                  </a:moveTo>
                  <a:cubicBezTo>
                    <a:pt x="18616" y="167633"/>
                    <a:pt x="-23308" y="297165"/>
                    <a:pt x="20494" y="487023"/>
                  </a:cubicBezTo>
                  <a:cubicBezTo>
                    <a:pt x="579686" y="1881549"/>
                    <a:pt x="1486532" y="1928403"/>
                    <a:pt x="1472805" y="2460795"/>
                  </a:cubicBezTo>
                  <a:cubicBezTo>
                    <a:pt x="1459078" y="2993187"/>
                    <a:pt x="430003" y="3243475"/>
                    <a:pt x="32215" y="4622035"/>
                  </a:cubicBezTo>
                  <a:cubicBezTo>
                    <a:pt x="6627" y="4811136"/>
                    <a:pt x="-3085" y="4835136"/>
                    <a:pt x="12602" y="50051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618F758-228E-2741-8282-112CF720DF6F}"/>
                </a:ext>
              </a:extLst>
            </p:cNvPr>
            <p:cNvGrpSpPr/>
            <p:nvPr/>
          </p:nvGrpSpPr>
          <p:grpSpPr>
            <a:xfrm>
              <a:off x="638638" y="3975358"/>
              <a:ext cx="2477214" cy="120420"/>
              <a:chOff x="551293" y="7597774"/>
              <a:chExt cx="4298417" cy="204622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FE079350-79DF-9545-8BC8-D573FB34E144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27A25043-C1B0-BA4E-8A41-C215D47613AB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60" cy="204621"/>
                <a:chOff x="551293" y="7597774"/>
                <a:chExt cx="360960" cy="204621"/>
              </a:xfrm>
            </p:grpSpPr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92E3702-DE56-784B-A5A5-45ABF1F09502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3808829B-74A8-AA41-BCD9-CC0F6799E23F}"/>
                    </a:ext>
                  </a:extLst>
                </p:cNvPr>
                <p:cNvSpPr/>
                <p:nvPr/>
              </p:nvSpPr>
              <p:spPr>
                <a:xfrm rot="5400000">
                  <a:off x="710751" y="7569338"/>
                  <a:ext cx="142860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8232ED5D-69B7-D84C-82B4-ED4FFE2D6C9B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D85578C-6C77-E642-8F29-A426B2B1821C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41EE87C3-1CC6-5841-8B41-175419F42F53}"/>
                    </a:ext>
                  </a:extLst>
                </p:cNvPr>
                <p:cNvSpPr/>
                <p:nvPr/>
              </p:nvSpPr>
              <p:spPr>
                <a:xfrm rot="5400000">
                  <a:off x="712127" y="7566745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55DDB86F-87B7-7A4A-A260-9DA9C8D96586}"/>
                </a:ext>
              </a:extLst>
            </p:cNvPr>
            <p:cNvCxnSpPr/>
            <p:nvPr/>
          </p:nvCxnSpPr>
          <p:spPr>
            <a:xfrm>
              <a:off x="1363009" y="5119694"/>
              <a:ext cx="1037440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151B3A-EF82-7746-8914-2FD2283B2534}"/>
                </a:ext>
              </a:extLst>
            </p:cNvPr>
            <p:cNvCxnSpPr/>
            <p:nvPr/>
          </p:nvCxnSpPr>
          <p:spPr>
            <a:xfrm>
              <a:off x="864736" y="4572767"/>
              <a:ext cx="2029754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60B278AA-4181-9746-A394-02946F4E7DCD}"/>
                </a:ext>
              </a:extLst>
            </p:cNvPr>
            <p:cNvCxnSpPr/>
            <p:nvPr/>
          </p:nvCxnSpPr>
          <p:spPr>
            <a:xfrm>
              <a:off x="904423" y="6258602"/>
              <a:ext cx="1951641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229E90C-5F4A-A34C-9AE5-9932602E82E6}"/>
                </a:ext>
              </a:extLst>
            </p:cNvPr>
            <p:cNvCxnSpPr/>
            <p:nvPr/>
          </p:nvCxnSpPr>
          <p:spPr>
            <a:xfrm>
              <a:off x="1336990" y="5748580"/>
              <a:ext cx="1083587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46524D-36CA-B54A-B1F1-CBF85E8E7585}"/>
                </a:ext>
              </a:extLst>
            </p:cNvPr>
            <p:cNvSpPr txBox="1"/>
            <p:nvPr/>
          </p:nvSpPr>
          <p:spPr>
            <a:xfrm>
              <a:off x="1701671" y="5248774"/>
              <a:ext cx="316664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15D34FD0-16F0-2D46-A82A-94BB0E07D136}"/>
                </a:ext>
              </a:extLst>
            </p:cNvPr>
            <p:cNvSpPr txBox="1"/>
            <p:nvPr/>
          </p:nvSpPr>
          <p:spPr>
            <a:xfrm>
              <a:off x="1317827" y="4665231"/>
              <a:ext cx="55747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00C2EAF-2910-0747-B0FA-28870A4687FA}"/>
                </a:ext>
              </a:extLst>
            </p:cNvPr>
            <p:cNvSpPr txBox="1"/>
            <p:nvPr/>
          </p:nvSpPr>
          <p:spPr>
            <a:xfrm>
              <a:off x="1921463" y="4672273"/>
              <a:ext cx="56585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B3784FE-76B9-AB43-B263-39AA6AE0EE5B}"/>
                </a:ext>
              </a:extLst>
            </p:cNvPr>
            <p:cNvSpPr txBox="1"/>
            <p:nvPr/>
          </p:nvSpPr>
          <p:spPr>
            <a:xfrm>
              <a:off x="929163" y="4095202"/>
              <a:ext cx="50322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1270F7A-4AB9-AB43-B1FE-233A52D8506B}"/>
                </a:ext>
              </a:extLst>
            </p:cNvPr>
            <p:cNvSpPr txBox="1"/>
            <p:nvPr/>
          </p:nvSpPr>
          <p:spPr>
            <a:xfrm>
              <a:off x="1538498" y="4104718"/>
              <a:ext cx="53718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SMTP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CBA60E0D-7559-2849-AFF6-223038FD300E}"/>
                </a:ext>
              </a:extLst>
            </p:cNvPr>
            <p:cNvSpPr txBox="1"/>
            <p:nvPr/>
          </p:nvSpPr>
          <p:spPr>
            <a:xfrm>
              <a:off x="1222850" y="4267665"/>
              <a:ext cx="497490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035EAEB8-4603-6D4D-A447-AEB37E1A8C67}"/>
                </a:ext>
              </a:extLst>
            </p:cNvPr>
            <p:cNvSpPr txBox="1"/>
            <p:nvPr/>
          </p:nvSpPr>
          <p:spPr>
            <a:xfrm>
              <a:off x="1867426" y="4272536"/>
              <a:ext cx="52686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DASH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4B7AE12C-315E-EF4F-ADF9-11511AAC9ACD}"/>
                </a:ext>
              </a:extLst>
            </p:cNvPr>
            <p:cNvSpPr txBox="1"/>
            <p:nvPr/>
          </p:nvSpPr>
          <p:spPr>
            <a:xfrm>
              <a:off x="2165480" y="4095316"/>
              <a:ext cx="398741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RTP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6089DC1-674D-2840-A233-7BE30D8880D1}"/>
                </a:ext>
              </a:extLst>
            </p:cNvPr>
            <p:cNvSpPr txBox="1"/>
            <p:nvPr/>
          </p:nvSpPr>
          <p:spPr>
            <a:xfrm>
              <a:off x="2555094" y="4099819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05BD7F5-7061-104C-ADD5-55B48EBAD477}"/>
                </a:ext>
              </a:extLst>
            </p:cNvPr>
            <p:cNvGrpSpPr/>
            <p:nvPr/>
          </p:nvGrpSpPr>
          <p:grpSpPr>
            <a:xfrm>
              <a:off x="647675" y="6827928"/>
              <a:ext cx="2477214" cy="120420"/>
              <a:chOff x="551293" y="7597774"/>
              <a:chExt cx="4298417" cy="204622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63C3EC8D-0E26-3D45-AD60-CDC3B0EED1B2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3697E0BA-9A4C-5F43-8783-A94D8BFA0CA1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59" cy="204621"/>
                <a:chOff x="551293" y="7597774"/>
                <a:chExt cx="360959" cy="204621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61CDB1F-8277-DD4A-8737-85AC1BCE5D36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B5B93A4-E79F-5D45-9C6C-8458DEDE50F7}"/>
                    </a:ext>
                  </a:extLst>
                </p:cNvPr>
                <p:cNvSpPr/>
                <p:nvPr/>
              </p:nvSpPr>
              <p:spPr>
                <a:xfrm rot="5400000">
                  <a:off x="712127" y="7567955"/>
                  <a:ext cx="140106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F7DD7855-B81F-6249-980C-AB87A67F00E5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EB5E45D9-C107-6347-AB3F-87B7D9B861E3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56EA16C5-D2F9-1644-8DE7-6FA3E10C6CFA}"/>
                    </a:ext>
                  </a:extLst>
                </p:cNvPr>
                <p:cNvSpPr/>
                <p:nvPr/>
              </p:nvSpPr>
              <p:spPr>
                <a:xfrm rot="5400000">
                  <a:off x="712127" y="7572322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0F34D6-33C8-6F41-8DFA-824070C0718B}"/>
                </a:ext>
              </a:extLst>
            </p:cNvPr>
            <p:cNvSpPr txBox="1"/>
            <p:nvPr/>
          </p:nvSpPr>
          <p:spPr>
            <a:xfrm>
              <a:off x="1260427" y="5749165"/>
              <a:ext cx="843878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9564D5C-A7B0-A444-AA5A-A33BA94B85D8}"/>
                </a:ext>
              </a:extLst>
            </p:cNvPr>
            <p:cNvSpPr txBox="1"/>
            <p:nvPr/>
          </p:nvSpPr>
          <p:spPr>
            <a:xfrm>
              <a:off x="1474067" y="5962529"/>
              <a:ext cx="556746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5C6574EE-5134-914F-A01C-C627F127D2BF}"/>
                </a:ext>
              </a:extLst>
            </p:cNvPr>
            <p:cNvSpPr txBox="1"/>
            <p:nvPr/>
          </p:nvSpPr>
          <p:spPr>
            <a:xfrm>
              <a:off x="1841467" y="5962479"/>
              <a:ext cx="818760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Bluetooth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A3BE0808-5DDD-114E-ADDD-ECC9C438C7FA}"/>
                </a:ext>
              </a:extLst>
            </p:cNvPr>
            <p:cNvSpPr txBox="1"/>
            <p:nvPr/>
          </p:nvSpPr>
          <p:spPr>
            <a:xfrm>
              <a:off x="1889184" y="5749647"/>
              <a:ext cx="414591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PPP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B168751B-A687-D146-B2F2-E8BE2DC47C86}"/>
                </a:ext>
              </a:extLst>
            </p:cNvPr>
            <p:cNvSpPr txBox="1"/>
            <p:nvPr/>
          </p:nvSpPr>
          <p:spPr>
            <a:xfrm>
              <a:off x="1065185" y="5963701"/>
              <a:ext cx="526455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PDCP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CE391214-BA61-7440-9D7B-9D42CAA4613C}"/>
                </a:ext>
              </a:extLst>
            </p:cNvPr>
            <p:cNvSpPr txBox="1"/>
            <p:nvPr/>
          </p:nvSpPr>
          <p:spPr>
            <a:xfrm>
              <a:off x="2174516" y="5708035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E68641D0-8F0C-8A4B-AAEC-7095E3CC39A2}"/>
                </a:ext>
              </a:extLst>
            </p:cNvPr>
            <p:cNvSpPr txBox="1"/>
            <p:nvPr/>
          </p:nvSpPr>
          <p:spPr>
            <a:xfrm>
              <a:off x="1050427" y="6388801"/>
              <a:ext cx="1818080" cy="32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copper   radio   fiber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BD226E-A106-3E49-9255-FE126222ED3C}"/>
              </a:ext>
            </a:extLst>
          </p:cNvPr>
          <p:cNvGrpSpPr/>
          <p:nvPr/>
        </p:nvGrpSpPr>
        <p:grpSpPr>
          <a:xfrm>
            <a:off x="841747" y="2689811"/>
            <a:ext cx="3722144" cy="1938992"/>
            <a:chOff x="814038" y="2315737"/>
            <a:chExt cx="3722144" cy="1938992"/>
          </a:xfrm>
        </p:grpSpPr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44104EE4-4A90-5E4A-B2A0-A1BD8BF943E4}"/>
                </a:ext>
              </a:extLst>
            </p:cNvPr>
            <p:cNvSpPr txBox="1"/>
            <p:nvPr/>
          </p:nvSpPr>
          <p:spPr>
            <a:xfrm>
              <a:off x="814038" y="2315737"/>
              <a:ext cx="330076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Internet’s middle age “love handles”?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middleboxes, operating inside the network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8282D7-C09C-8C4D-B993-73C11EA17479}"/>
                </a:ext>
              </a:extLst>
            </p:cNvPr>
            <p:cNvCxnSpPr/>
            <p:nvPr/>
          </p:nvCxnSpPr>
          <p:spPr>
            <a:xfrm>
              <a:off x="3119977" y="3283528"/>
              <a:ext cx="1416205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080BF89-711D-724F-AFB6-ECB6A25AFBFA}"/>
              </a:ext>
            </a:extLst>
          </p:cNvPr>
          <p:cNvSpPr/>
          <p:nvPr/>
        </p:nvSpPr>
        <p:spPr>
          <a:xfrm>
            <a:off x="5165725" y="3255382"/>
            <a:ext cx="1473200" cy="10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DF106B-12CE-0C45-884E-A161B018E6F4}"/>
              </a:ext>
            </a:extLst>
          </p:cNvPr>
          <p:cNvSpPr/>
          <p:nvPr/>
        </p:nvSpPr>
        <p:spPr>
          <a:xfrm>
            <a:off x="5149849" y="3890382"/>
            <a:ext cx="1501775" cy="10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0397F3C-6DF9-D24B-B71C-9BFEEE0FFF39}"/>
              </a:ext>
            </a:extLst>
          </p:cNvPr>
          <p:cNvSpPr/>
          <p:nvPr/>
        </p:nvSpPr>
        <p:spPr>
          <a:xfrm flipH="1">
            <a:off x="6637380" y="3217837"/>
            <a:ext cx="369715" cy="828053"/>
          </a:xfrm>
          <a:custGeom>
            <a:avLst/>
            <a:gdLst>
              <a:gd name="connsiteX0" fmla="*/ 11723 w 11723"/>
              <a:gd name="connsiteY0" fmla="*/ 0 h 773723"/>
              <a:gd name="connsiteX1" fmla="*/ 0 w 11723"/>
              <a:gd name="connsiteY1" fmla="*/ 773723 h 773723"/>
              <a:gd name="connsiteX0" fmla="*/ 11723 w 11723"/>
              <a:gd name="connsiteY0" fmla="*/ 0 h 773723"/>
              <a:gd name="connsiteX1" fmla="*/ 0 w 11723"/>
              <a:gd name="connsiteY1" fmla="*/ 390769 h 773723"/>
              <a:gd name="connsiteX2" fmla="*/ 0 w 11723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410308 w 410308"/>
              <a:gd name="connsiteY0" fmla="*/ 0 h 773723"/>
              <a:gd name="connsiteX1" fmla="*/ 0 w 410308"/>
              <a:gd name="connsiteY1" fmla="*/ 355599 h 773723"/>
              <a:gd name="connsiteX2" fmla="*/ 398585 w 410308"/>
              <a:gd name="connsiteY2" fmla="*/ 773723 h 773723"/>
              <a:gd name="connsiteX0" fmla="*/ 411351 w 411351"/>
              <a:gd name="connsiteY0" fmla="*/ 0 h 773723"/>
              <a:gd name="connsiteX1" fmla="*/ 1043 w 411351"/>
              <a:gd name="connsiteY1" fmla="*/ 355599 h 773723"/>
              <a:gd name="connsiteX2" fmla="*/ 399628 w 411351"/>
              <a:gd name="connsiteY2" fmla="*/ 773723 h 773723"/>
              <a:gd name="connsiteX0" fmla="*/ 410419 w 410419"/>
              <a:gd name="connsiteY0" fmla="*/ 0 h 773723"/>
              <a:gd name="connsiteX1" fmla="*/ 111 w 410419"/>
              <a:gd name="connsiteY1" fmla="*/ 355599 h 773723"/>
              <a:gd name="connsiteX2" fmla="*/ 398696 w 41041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363538 w 410429"/>
              <a:gd name="connsiteY1" fmla="*/ 85969 h 773723"/>
              <a:gd name="connsiteX2" fmla="*/ 121 w 410429"/>
              <a:gd name="connsiteY2" fmla="*/ 355599 h 773723"/>
              <a:gd name="connsiteX3" fmla="*/ 398706 w 410429"/>
              <a:gd name="connsiteY3" fmla="*/ 773723 h 773723"/>
              <a:gd name="connsiteX0" fmla="*/ 410308 w 430362"/>
              <a:gd name="connsiteY0" fmla="*/ 0 h 773723"/>
              <a:gd name="connsiteX1" fmla="*/ 398586 w 430362"/>
              <a:gd name="connsiteY1" fmla="*/ 113323 h 773723"/>
              <a:gd name="connsiteX2" fmla="*/ 0 w 430362"/>
              <a:gd name="connsiteY2" fmla="*/ 355599 h 773723"/>
              <a:gd name="connsiteX3" fmla="*/ 398585 w 430362"/>
              <a:gd name="connsiteY3" fmla="*/ 773723 h 773723"/>
              <a:gd name="connsiteX0" fmla="*/ 386862 w 424801"/>
              <a:gd name="connsiteY0" fmla="*/ 0 h 797170"/>
              <a:gd name="connsiteX1" fmla="*/ 398586 w 424801"/>
              <a:gd name="connsiteY1" fmla="*/ 136770 h 797170"/>
              <a:gd name="connsiteX2" fmla="*/ 0 w 424801"/>
              <a:gd name="connsiteY2" fmla="*/ 379046 h 797170"/>
              <a:gd name="connsiteX3" fmla="*/ 398585 w 424801"/>
              <a:gd name="connsiteY3" fmla="*/ 797170 h 797170"/>
              <a:gd name="connsiteX0" fmla="*/ 386945 w 424884"/>
              <a:gd name="connsiteY0" fmla="*/ 0 h 797170"/>
              <a:gd name="connsiteX1" fmla="*/ 398669 w 424884"/>
              <a:gd name="connsiteY1" fmla="*/ 136770 h 797170"/>
              <a:gd name="connsiteX2" fmla="*/ 83 w 424884"/>
              <a:gd name="connsiteY2" fmla="*/ 379046 h 797170"/>
              <a:gd name="connsiteX3" fmla="*/ 363500 w 424884"/>
              <a:gd name="connsiteY3" fmla="*/ 687755 h 797170"/>
              <a:gd name="connsiteX4" fmla="*/ 398668 w 424884"/>
              <a:gd name="connsiteY4" fmla="*/ 797170 h 797170"/>
              <a:gd name="connsiteX0" fmla="*/ 386878 w 424817"/>
              <a:gd name="connsiteY0" fmla="*/ 0 h 797170"/>
              <a:gd name="connsiteX1" fmla="*/ 398602 w 424817"/>
              <a:gd name="connsiteY1" fmla="*/ 136770 h 797170"/>
              <a:gd name="connsiteX2" fmla="*/ 16 w 424817"/>
              <a:gd name="connsiteY2" fmla="*/ 379046 h 797170"/>
              <a:gd name="connsiteX3" fmla="*/ 382972 w 424817"/>
              <a:gd name="connsiteY3" fmla="*/ 668217 h 797170"/>
              <a:gd name="connsiteX4" fmla="*/ 398601 w 424817"/>
              <a:gd name="connsiteY4" fmla="*/ 797170 h 797170"/>
              <a:gd name="connsiteX0" fmla="*/ 328267 w 366206"/>
              <a:gd name="connsiteY0" fmla="*/ 0 h 797170"/>
              <a:gd name="connsiteX1" fmla="*/ 339991 w 366206"/>
              <a:gd name="connsiteY1" fmla="*/ 136770 h 797170"/>
              <a:gd name="connsiteX2" fmla="*/ 20 w 366206"/>
              <a:gd name="connsiteY2" fmla="*/ 402492 h 797170"/>
              <a:gd name="connsiteX3" fmla="*/ 324361 w 366206"/>
              <a:gd name="connsiteY3" fmla="*/ 668217 h 797170"/>
              <a:gd name="connsiteX4" fmla="*/ 339990 w 366206"/>
              <a:gd name="connsiteY4" fmla="*/ 797170 h 797170"/>
              <a:gd name="connsiteX0" fmla="*/ 328252 w 366191"/>
              <a:gd name="connsiteY0" fmla="*/ 0 h 797170"/>
              <a:gd name="connsiteX1" fmla="*/ 339976 w 366191"/>
              <a:gd name="connsiteY1" fmla="*/ 136770 h 797170"/>
              <a:gd name="connsiteX2" fmla="*/ 5 w 366191"/>
              <a:gd name="connsiteY2" fmla="*/ 402492 h 797170"/>
              <a:gd name="connsiteX3" fmla="*/ 324346 w 366191"/>
              <a:gd name="connsiteY3" fmla="*/ 668217 h 797170"/>
              <a:gd name="connsiteX4" fmla="*/ 339975 w 366191"/>
              <a:gd name="connsiteY4" fmla="*/ 797170 h 797170"/>
              <a:gd name="connsiteX0" fmla="*/ 328252 w 366191"/>
              <a:gd name="connsiteY0" fmla="*/ 0 h 794102"/>
              <a:gd name="connsiteX1" fmla="*/ 339976 w 366191"/>
              <a:gd name="connsiteY1" fmla="*/ 136770 h 794102"/>
              <a:gd name="connsiteX2" fmla="*/ 5 w 366191"/>
              <a:gd name="connsiteY2" fmla="*/ 402492 h 794102"/>
              <a:gd name="connsiteX3" fmla="*/ 324346 w 366191"/>
              <a:gd name="connsiteY3" fmla="*/ 668217 h 794102"/>
              <a:gd name="connsiteX4" fmla="*/ 314575 w 366191"/>
              <a:gd name="connsiteY4" fmla="*/ 794102 h 794102"/>
              <a:gd name="connsiteX0" fmla="*/ 344127 w 369715"/>
              <a:gd name="connsiteY0" fmla="*/ 0 h 800239"/>
              <a:gd name="connsiteX1" fmla="*/ 339976 w 369715"/>
              <a:gd name="connsiteY1" fmla="*/ 142907 h 800239"/>
              <a:gd name="connsiteX2" fmla="*/ 5 w 369715"/>
              <a:gd name="connsiteY2" fmla="*/ 408629 h 800239"/>
              <a:gd name="connsiteX3" fmla="*/ 324346 w 369715"/>
              <a:gd name="connsiteY3" fmla="*/ 674354 h 800239"/>
              <a:gd name="connsiteX4" fmla="*/ 314575 w 369715"/>
              <a:gd name="connsiteY4" fmla="*/ 800239 h 8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715" h="800239">
                <a:moveTo>
                  <a:pt x="344127" y="0"/>
                </a:moveTo>
                <a:cubicBezTo>
                  <a:pt x="336312" y="14328"/>
                  <a:pt x="408361" y="83641"/>
                  <a:pt x="339976" y="142907"/>
                </a:cubicBezTo>
                <a:cubicBezTo>
                  <a:pt x="271591" y="202174"/>
                  <a:pt x="-1297" y="210639"/>
                  <a:pt x="5" y="408629"/>
                </a:cubicBezTo>
                <a:cubicBezTo>
                  <a:pt x="1307" y="606619"/>
                  <a:pt x="257915" y="604667"/>
                  <a:pt x="324346" y="674354"/>
                </a:cubicBezTo>
                <a:cubicBezTo>
                  <a:pt x="390777" y="744041"/>
                  <a:pt x="308714" y="782003"/>
                  <a:pt x="314575" y="800239"/>
                </a:cubicBezTo>
              </a:path>
            </a:pathLst>
          </a:custGeom>
          <a:noFill/>
          <a:ln w="34925">
            <a:solidFill>
              <a:srgbClr val="010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438027A-AA45-614F-A5B1-3E85160CAF01}"/>
              </a:ext>
            </a:extLst>
          </p:cNvPr>
          <p:cNvSpPr/>
          <p:nvPr/>
        </p:nvSpPr>
        <p:spPr>
          <a:xfrm>
            <a:off x="4783916" y="3219154"/>
            <a:ext cx="366191" cy="818528"/>
          </a:xfrm>
          <a:custGeom>
            <a:avLst/>
            <a:gdLst>
              <a:gd name="connsiteX0" fmla="*/ 11723 w 11723"/>
              <a:gd name="connsiteY0" fmla="*/ 0 h 773723"/>
              <a:gd name="connsiteX1" fmla="*/ 0 w 11723"/>
              <a:gd name="connsiteY1" fmla="*/ 773723 h 773723"/>
              <a:gd name="connsiteX0" fmla="*/ 11723 w 11723"/>
              <a:gd name="connsiteY0" fmla="*/ 0 h 773723"/>
              <a:gd name="connsiteX1" fmla="*/ 0 w 11723"/>
              <a:gd name="connsiteY1" fmla="*/ 390769 h 773723"/>
              <a:gd name="connsiteX2" fmla="*/ 0 w 11723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410308 w 410308"/>
              <a:gd name="connsiteY0" fmla="*/ 0 h 773723"/>
              <a:gd name="connsiteX1" fmla="*/ 0 w 410308"/>
              <a:gd name="connsiteY1" fmla="*/ 355599 h 773723"/>
              <a:gd name="connsiteX2" fmla="*/ 398585 w 410308"/>
              <a:gd name="connsiteY2" fmla="*/ 773723 h 773723"/>
              <a:gd name="connsiteX0" fmla="*/ 411351 w 411351"/>
              <a:gd name="connsiteY0" fmla="*/ 0 h 773723"/>
              <a:gd name="connsiteX1" fmla="*/ 1043 w 411351"/>
              <a:gd name="connsiteY1" fmla="*/ 355599 h 773723"/>
              <a:gd name="connsiteX2" fmla="*/ 399628 w 411351"/>
              <a:gd name="connsiteY2" fmla="*/ 773723 h 773723"/>
              <a:gd name="connsiteX0" fmla="*/ 410419 w 410419"/>
              <a:gd name="connsiteY0" fmla="*/ 0 h 773723"/>
              <a:gd name="connsiteX1" fmla="*/ 111 w 410419"/>
              <a:gd name="connsiteY1" fmla="*/ 355599 h 773723"/>
              <a:gd name="connsiteX2" fmla="*/ 398696 w 41041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363538 w 410429"/>
              <a:gd name="connsiteY1" fmla="*/ 85969 h 773723"/>
              <a:gd name="connsiteX2" fmla="*/ 121 w 410429"/>
              <a:gd name="connsiteY2" fmla="*/ 355599 h 773723"/>
              <a:gd name="connsiteX3" fmla="*/ 398706 w 410429"/>
              <a:gd name="connsiteY3" fmla="*/ 773723 h 773723"/>
              <a:gd name="connsiteX0" fmla="*/ 410308 w 430362"/>
              <a:gd name="connsiteY0" fmla="*/ 0 h 773723"/>
              <a:gd name="connsiteX1" fmla="*/ 398586 w 430362"/>
              <a:gd name="connsiteY1" fmla="*/ 113323 h 773723"/>
              <a:gd name="connsiteX2" fmla="*/ 0 w 430362"/>
              <a:gd name="connsiteY2" fmla="*/ 355599 h 773723"/>
              <a:gd name="connsiteX3" fmla="*/ 398585 w 430362"/>
              <a:gd name="connsiteY3" fmla="*/ 773723 h 773723"/>
              <a:gd name="connsiteX0" fmla="*/ 386862 w 424801"/>
              <a:gd name="connsiteY0" fmla="*/ 0 h 797170"/>
              <a:gd name="connsiteX1" fmla="*/ 398586 w 424801"/>
              <a:gd name="connsiteY1" fmla="*/ 136770 h 797170"/>
              <a:gd name="connsiteX2" fmla="*/ 0 w 424801"/>
              <a:gd name="connsiteY2" fmla="*/ 379046 h 797170"/>
              <a:gd name="connsiteX3" fmla="*/ 398585 w 424801"/>
              <a:gd name="connsiteY3" fmla="*/ 797170 h 797170"/>
              <a:gd name="connsiteX0" fmla="*/ 386945 w 424884"/>
              <a:gd name="connsiteY0" fmla="*/ 0 h 797170"/>
              <a:gd name="connsiteX1" fmla="*/ 398669 w 424884"/>
              <a:gd name="connsiteY1" fmla="*/ 136770 h 797170"/>
              <a:gd name="connsiteX2" fmla="*/ 83 w 424884"/>
              <a:gd name="connsiteY2" fmla="*/ 379046 h 797170"/>
              <a:gd name="connsiteX3" fmla="*/ 363500 w 424884"/>
              <a:gd name="connsiteY3" fmla="*/ 687755 h 797170"/>
              <a:gd name="connsiteX4" fmla="*/ 398668 w 424884"/>
              <a:gd name="connsiteY4" fmla="*/ 797170 h 797170"/>
              <a:gd name="connsiteX0" fmla="*/ 386878 w 424817"/>
              <a:gd name="connsiteY0" fmla="*/ 0 h 797170"/>
              <a:gd name="connsiteX1" fmla="*/ 398602 w 424817"/>
              <a:gd name="connsiteY1" fmla="*/ 136770 h 797170"/>
              <a:gd name="connsiteX2" fmla="*/ 16 w 424817"/>
              <a:gd name="connsiteY2" fmla="*/ 379046 h 797170"/>
              <a:gd name="connsiteX3" fmla="*/ 382972 w 424817"/>
              <a:gd name="connsiteY3" fmla="*/ 668217 h 797170"/>
              <a:gd name="connsiteX4" fmla="*/ 398601 w 424817"/>
              <a:gd name="connsiteY4" fmla="*/ 797170 h 797170"/>
              <a:gd name="connsiteX0" fmla="*/ 328267 w 366206"/>
              <a:gd name="connsiteY0" fmla="*/ 0 h 797170"/>
              <a:gd name="connsiteX1" fmla="*/ 339991 w 366206"/>
              <a:gd name="connsiteY1" fmla="*/ 136770 h 797170"/>
              <a:gd name="connsiteX2" fmla="*/ 20 w 366206"/>
              <a:gd name="connsiteY2" fmla="*/ 402492 h 797170"/>
              <a:gd name="connsiteX3" fmla="*/ 324361 w 366206"/>
              <a:gd name="connsiteY3" fmla="*/ 668217 h 797170"/>
              <a:gd name="connsiteX4" fmla="*/ 339990 w 366206"/>
              <a:gd name="connsiteY4" fmla="*/ 797170 h 797170"/>
              <a:gd name="connsiteX0" fmla="*/ 328252 w 366191"/>
              <a:gd name="connsiteY0" fmla="*/ 0 h 797170"/>
              <a:gd name="connsiteX1" fmla="*/ 339976 w 366191"/>
              <a:gd name="connsiteY1" fmla="*/ 136770 h 797170"/>
              <a:gd name="connsiteX2" fmla="*/ 5 w 366191"/>
              <a:gd name="connsiteY2" fmla="*/ 402492 h 797170"/>
              <a:gd name="connsiteX3" fmla="*/ 324346 w 366191"/>
              <a:gd name="connsiteY3" fmla="*/ 668217 h 797170"/>
              <a:gd name="connsiteX4" fmla="*/ 339975 w 366191"/>
              <a:gd name="connsiteY4" fmla="*/ 797170 h 797170"/>
              <a:gd name="connsiteX0" fmla="*/ 328252 w 366191"/>
              <a:gd name="connsiteY0" fmla="*/ 0 h 791033"/>
              <a:gd name="connsiteX1" fmla="*/ 339976 w 366191"/>
              <a:gd name="connsiteY1" fmla="*/ 136770 h 791033"/>
              <a:gd name="connsiteX2" fmla="*/ 5 w 366191"/>
              <a:gd name="connsiteY2" fmla="*/ 402492 h 791033"/>
              <a:gd name="connsiteX3" fmla="*/ 324346 w 366191"/>
              <a:gd name="connsiteY3" fmla="*/ 668217 h 791033"/>
              <a:gd name="connsiteX4" fmla="*/ 317750 w 366191"/>
              <a:gd name="connsiteY4" fmla="*/ 791033 h 79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191" h="791033">
                <a:moveTo>
                  <a:pt x="328252" y="0"/>
                </a:moveTo>
                <a:cubicBezTo>
                  <a:pt x="320437" y="14328"/>
                  <a:pt x="408361" y="77504"/>
                  <a:pt x="339976" y="136770"/>
                </a:cubicBezTo>
                <a:cubicBezTo>
                  <a:pt x="271591" y="196037"/>
                  <a:pt x="-1297" y="204502"/>
                  <a:pt x="5" y="402492"/>
                </a:cubicBezTo>
                <a:cubicBezTo>
                  <a:pt x="1307" y="600482"/>
                  <a:pt x="257915" y="598530"/>
                  <a:pt x="324346" y="668217"/>
                </a:cubicBezTo>
                <a:cubicBezTo>
                  <a:pt x="390777" y="737904"/>
                  <a:pt x="311889" y="772797"/>
                  <a:pt x="317750" y="791033"/>
                </a:cubicBezTo>
              </a:path>
            </a:pathLst>
          </a:custGeom>
          <a:noFill/>
          <a:ln w="34925">
            <a:solidFill>
              <a:srgbClr val="010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C0A084-13AC-2A46-A0B6-01022C6CA53E}"/>
              </a:ext>
            </a:extLst>
          </p:cNvPr>
          <p:cNvSpPr/>
          <p:nvPr/>
        </p:nvSpPr>
        <p:spPr>
          <a:xfrm>
            <a:off x="6229349" y="3311525"/>
            <a:ext cx="371475" cy="63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931938-0846-1040-A356-FF6D9A0F0FCA}"/>
              </a:ext>
            </a:extLst>
          </p:cNvPr>
          <p:cNvSpPr/>
          <p:nvPr/>
        </p:nvSpPr>
        <p:spPr>
          <a:xfrm>
            <a:off x="5191123" y="3310518"/>
            <a:ext cx="371475" cy="63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3A1113-0724-F941-88A0-46691E1907F6}"/>
              </a:ext>
            </a:extLst>
          </p:cNvPr>
          <p:cNvGrpSpPr/>
          <p:nvPr/>
        </p:nvGrpSpPr>
        <p:grpSpPr>
          <a:xfrm>
            <a:off x="4849091" y="3158838"/>
            <a:ext cx="2120638" cy="926583"/>
            <a:chOff x="4849091" y="3158838"/>
            <a:chExt cx="2120638" cy="9265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6F7433-1CA5-0043-8769-8EC5DD1640BC}"/>
                </a:ext>
              </a:extLst>
            </p:cNvPr>
            <p:cNvSpPr txBox="1"/>
            <p:nvPr/>
          </p:nvSpPr>
          <p:spPr>
            <a:xfrm rot="20360941">
              <a:off x="4849091" y="3366655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E69EF4-A612-6246-A5CD-E7D69FA9004A}"/>
                </a:ext>
              </a:extLst>
            </p:cNvPr>
            <p:cNvSpPr txBox="1"/>
            <p:nvPr/>
          </p:nvSpPr>
          <p:spPr>
            <a:xfrm rot="2147458">
              <a:off x="6270499" y="3366656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NFV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DEAF41-F52D-3C48-863F-69E493CC4B95}"/>
                </a:ext>
              </a:extLst>
            </p:cNvPr>
            <p:cNvSpPr txBox="1"/>
            <p:nvPr/>
          </p:nvSpPr>
          <p:spPr>
            <a:xfrm>
              <a:off x="5369952" y="3685311"/>
              <a:ext cx="1098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Firewalls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68C2C0-31FD-8146-A03C-C3F53431D4EB}"/>
                </a:ext>
              </a:extLst>
            </p:cNvPr>
            <p:cNvSpPr txBox="1"/>
            <p:nvPr/>
          </p:nvSpPr>
          <p:spPr>
            <a:xfrm>
              <a:off x="5453078" y="3158838"/>
              <a:ext cx="972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caching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0343F9-C504-AC59-6019-F88C783AB059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5919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6924AC-B2A8-0C99-9DA3-3E569F40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4.5-2. The "thin waist" of the Internet.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What protocol (or protocols) constitutes the "thin waist" of the Internet protocol stack?</a:t>
            </a:r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E34EF2-0384-9CCB-1AD5-8A7372D7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4.5-2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038E-7285-93DC-D1A3-B4F0C39DB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4" name="Text Box 12">
            <a:extLst>
              <a:ext uri="{FF2B5EF4-FFF2-40B4-BE49-F238E27FC236}">
                <a16:creationId xmlns:a16="http://schemas.microsoft.com/office/drawing/2014/main" id="{EB802AA9-5C9F-1F41-8DAA-4DADB50C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976031FD-0DE5-5B4A-80BD-BD79CEF9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6" name="Text Box 14">
            <a:extLst>
              <a:ext uri="{FF2B5EF4-FFF2-40B4-BE49-F238E27FC236}">
                <a16:creationId xmlns:a16="http://schemas.microsoft.com/office/drawing/2014/main" id="{FC24CF30-0DB1-DC4B-A5A5-09191098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7" name="Text Box 15">
            <a:extLst>
              <a:ext uri="{FF2B5EF4-FFF2-40B4-BE49-F238E27FC236}">
                <a16:creationId xmlns:a16="http://schemas.microsoft.com/office/drawing/2014/main" id="{061DB4A9-0D08-7F4F-A90E-91ADB310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8" name="Text Box 16">
            <a:extLst>
              <a:ext uri="{FF2B5EF4-FFF2-40B4-BE49-F238E27FC236}">
                <a16:creationId xmlns:a16="http://schemas.microsoft.com/office/drawing/2014/main" id="{2D692E38-D5F5-884C-8D26-3DC54A22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5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9" name="Text Box 17">
            <a:extLst>
              <a:ext uri="{FF2B5EF4-FFF2-40B4-BE49-F238E27FC236}">
                <a16:creationId xmlns:a16="http://schemas.microsoft.com/office/drawing/2014/main" id="{2E76FE38-B6C0-E94A-A8BE-2F6C0BAB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7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32F7DF4E-4B6B-D24E-83B6-A3737523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96" y="12433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31" name="Text Box 19">
            <a:extLst>
              <a:ext uri="{FF2B5EF4-FFF2-40B4-BE49-F238E27FC236}">
                <a16:creationId xmlns:a16="http://schemas.microsoft.com/office/drawing/2014/main" id="{388E12FB-1C38-A247-889D-979C8164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708" y="1240482"/>
            <a:ext cx="1027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0 - 2312</a:t>
            </a:r>
          </a:p>
        </p:txBody>
      </p:sp>
      <p:sp>
        <p:nvSpPr>
          <p:cNvPr id="132" name="Text Box 20">
            <a:extLst>
              <a:ext uri="{FF2B5EF4-FFF2-40B4-BE49-F238E27FC236}">
                <a16:creationId xmlns:a16="http://schemas.microsoft.com/office/drawing/2014/main" id="{18BB5749-AEFF-2549-A25A-F61CA631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96" y="124011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37" name="Text Box 55">
            <a:extLst>
              <a:ext uri="{FF2B5EF4-FFF2-40B4-BE49-F238E27FC236}">
                <a16:creationId xmlns:a16="http://schemas.microsoft.com/office/drawing/2014/main" id="{8AFA0209-7D36-5C40-9653-C3B23F49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50" y="3375310"/>
            <a:ext cx="3390721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1: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MAC address of wireless host or AP  to receive this frame</a:t>
            </a:r>
          </a:p>
        </p:txBody>
      </p:sp>
      <p:sp>
        <p:nvSpPr>
          <p:cNvPr id="140" name="Text Box 58">
            <a:extLst>
              <a:ext uri="{FF2B5EF4-FFF2-40B4-BE49-F238E27FC236}">
                <a16:creationId xmlns:a16="http://schemas.microsoft.com/office/drawing/2014/main" id="{1149C5E4-EC40-194B-B404-ED6C93E0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841" y="3388845"/>
            <a:ext cx="323590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4: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used only in ad hoc mode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74D66-AC0A-4948-956A-137D269B89FE}"/>
              </a:ext>
            </a:extLst>
          </p:cNvPr>
          <p:cNvGrpSpPr/>
          <p:nvPr/>
        </p:nvGrpSpPr>
        <p:grpSpPr>
          <a:xfrm>
            <a:off x="1939636" y="1546513"/>
            <a:ext cx="8091055" cy="854364"/>
            <a:chOff x="1981199" y="2322368"/>
            <a:chExt cx="8091055" cy="8543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229BFC-8C9D-5341-AFF9-493C1C33ECA0}"/>
                </a:ext>
              </a:extLst>
            </p:cNvPr>
            <p:cNvSpPr/>
            <p:nvPr/>
          </p:nvSpPr>
          <p:spPr>
            <a:xfrm>
              <a:off x="1981199" y="2369127"/>
              <a:ext cx="8091055" cy="748146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7F13F-1490-C040-9619-96164A9D583F}"/>
                </a:ext>
              </a:extLst>
            </p:cNvPr>
            <p:cNvCxnSpPr/>
            <p:nvPr/>
          </p:nvCxnSpPr>
          <p:spPr>
            <a:xfrm>
              <a:off x="2826327" y="234141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A45C04-3EEC-A54A-B447-129E48EA93A7}"/>
                </a:ext>
              </a:extLst>
            </p:cNvPr>
            <p:cNvCxnSpPr/>
            <p:nvPr/>
          </p:nvCxnSpPr>
          <p:spPr>
            <a:xfrm>
              <a:off x="36740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30F2417-8AA1-B34D-BAED-58697FAA172F}"/>
                </a:ext>
              </a:extLst>
            </p:cNvPr>
            <p:cNvCxnSpPr/>
            <p:nvPr/>
          </p:nvCxnSpPr>
          <p:spPr>
            <a:xfrm>
              <a:off x="4515427" y="23731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8036314-22EF-A546-8B34-64A33BD2787D}"/>
                </a:ext>
              </a:extLst>
            </p:cNvPr>
            <p:cNvCxnSpPr/>
            <p:nvPr/>
          </p:nvCxnSpPr>
          <p:spPr>
            <a:xfrm>
              <a:off x="5347277" y="23604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4173DD-F5BD-B547-999E-4FA4E0302BE7}"/>
                </a:ext>
              </a:extLst>
            </p:cNvPr>
            <p:cNvCxnSpPr/>
            <p:nvPr/>
          </p:nvCxnSpPr>
          <p:spPr>
            <a:xfrm>
              <a:off x="6185477" y="23477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C004E3-DD67-494B-96F9-992882A2BB95}"/>
                </a:ext>
              </a:extLst>
            </p:cNvPr>
            <p:cNvCxnSpPr/>
            <p:nvPr/>
          </p:nvCxnSpPr>
          <p:spPr>
            <a:xfrm>
              <a:off x="7023677" y="23350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C4A59E-2798-E14B-8864-897D2A4077AB}"/>
                </a:ext>
              </a:extLst>
            </p:cNvPr>
            <p:cNvCxnSpPr/>
            <p:nvPr/>
          </p:nvCxnSpPr>
          <p:spPr>
            <a:xfrm>
              <a:off x="7861877" y="23223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D32E6D-CD0F-B947-BECB-0BB4432C2069}"/>
                </a:ext>
              </a:extLst>
            </p:cNvPr>
            <p:cNvCxnSpPr/>
            <p:nvPr/>
          </p:nvCxnSpPr>
          <p:spPr>
            <a:xfrm>
              <a:off x="92366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19FB91BB-3917-6C4C-A950-F94A76A4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85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frame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control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F3F7D97F-8B3D-E248-8ED4-6A7E4027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duration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91218FF9-7C58-A646-B5C2-DE83E6B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1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D7D7633B-DBB6-0847-9C11-53C1398B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6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2</a:t>
            </a:r>
          </a:p>
        </p:txBody>
      </p:sp>
      <p:sp>
        <p:nvSpPr>
          <p:cNvPr id="119" name="Rectangle 7">
            <a:extLst>
              <a:ext uri="{FF2B5EF4-FFF2-40B4-BE49-F238E27FC236}">
                <a16:creationId xmlns:a16="http://schemas.microsoft.com/office/drawing/2014/main" id="{E39443BA-2E24-114F-85CB-5CA6A7DF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2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4</a:t>
            </a: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5B42CCAD-488D-4840-9DA3-9D221E25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3</a:t>
            </a:r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5ABA6D97-54D1-3B48-8E35-4BD2C716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2" name="Rectangle 10">
            <a:extLst>
              <a:ext uri="{FF2B5EF4-FFF2-40B4-BE49-F238E27FC236}">
                <a16:creationId xmlns:a16="http://schemas.microsoft.com/office/drawing/2014/main" id="{B26FE9E4-8E06-0D45-A2FC-D385D56A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30" y="167250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payload</a:t>
            </a:r>
          </a:p>
        </p:txBody>
      </p:sp>
      <p:sp>
        <p:nvSpPr>
          <p:cNvPr id="123" name="Rectangle 11">
            <a:extLst>
              <a:ext uri="{FF2B5EF4-FFF2-40B4-BE49-F238E27FC236}">
                <a16:creationId xmlns:a16="http://schemas.microsoft.com/office/drawing/2014/main" id="{99410C58-51A8-2F4C-AAF8-53D3A0A0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CRC</a:t>
            </a:r>
          </a:p>
        </p:txBody>
      </p:sp>
      <p:sp>
        <p:nvSpPr>
          <p:cNvPr id="133" name="Text Box 21">
            <a:extLst>
              <a:ext uri="{FF2B5EF4-FFF2-40B4-BE49-F238E27FC236}">
                <a16:creationId xmlns:a16="http://schemas.microsoft.com/office/drawing/2014/main" id="{42BF6590-B2B6-1548-BA6F-9A4B4FEF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992" y="1705119"/>
            <a:ext cx="857927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seq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041B5-9738-A742-BCFC-9F35F63D2AE4}"/>
              </a:ext>
            </a:extLst>
          </p:cNvPr>
          <p:cNvGrpSpPr/>
          <p:nvPr/>
        </p:nvGrpSpPr>
        <p:grpSpPr>
          <a:xfrm>
            <a:off x="1873822" y="2507673"/>
            <a:ext cx="3199209" cy="3495460"/>
            <a:chOff x="1873822" y="2507673"/>
            <a:chExt cx="3199209" cy="3495460"/>
          </a:xfrm>
        </p:grpSpPr>
        <p:sp>
          <p:nvSpPr>
            <p:cNvPr id="134" name="Text Box 52">
              <a:extLst>
                <a:ext uri="{FF2B5EF4-FFF2-40B4-BE49-F238E27FC236}">
                  <a16:creationId xmlns:a16="http://schemas.microsoft.com/office/drawing/2014/main" id="{F97A879F-B7E1-CE4E-8035-D753916E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822" y="4913604"/>
              <a:ext cx="3199209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2: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of wireless host or AP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transmitting this frame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320556-572C-904C-8890-04AFCC19201A}"/>
                </a:ext>
              </a:extLst>
            </p:cNvPr>
            <p:cNvCxnSpPr>
              <a:cxnSpLocks/>
            </p:cNvCxnSpPr>
            <p:nvPr/>
          </p:nvCxnSpPr>
          <p:spPr>
            <a:xfrm>
              <a:off x="4904509" y="2507673"/>
              <a:ext cx="0" cy="24938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AB3E1-AF2C-8D47-847E-1949D73810EB}"/>
              </a:ext>
            </a:extLst>
          </p:cNvPr>
          <p:cNvGrpSpPr/>
          <p:nvPr/>
        </p:nvGrpSpPr>
        <p:grpSpPr>
          <a:xfrm>
            <a:off x="5552352" y="2500745"/>
            <a:ext cx="3854882" cy="3077369"/>
            <a:chOff x="5552352" y="2500745"/>
            <a:chExt cx="3854882" cy="3077369"/>
          </a:xfrm>
        </p:grpSpPr>
        <p:sp>
          <p:nvSpPr>
            <p:cNvPr id="139" name="Text Box 57">
              <a:extLst>
                <a:ext uri="{FF2B5EF4-FFF2-40B4-BE49-F238E27FC236}">
                  <a16:creationId xmlns:a16="http://schemas.microsoft.com/office/drawing/2014/main" id="{1DD1FB07-4CE6-6A40-AF67-3866E5A19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52" y="4488585"/>
              <a:ext cx="3854882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3: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 of router interface to which AP is attached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EAC2366-7D3C-584C-B185-DBF8143021CB}"/>
                </a:ext>
              </a:extLst>
            </p:cNvPr>
            <p:cNvCxnSpPr/>
            <p:nvPr/>
          </p:nvCxnSpPr>
          <p:spPr>
            <a:xfrm>
              <a:off x="5708072" y="2500745"/>
              <a:ext cx="0" cy="1981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990687-2977-D243-A059-3ABE1E9EFB59}"/>
              </a:ext>
            </a:extLst>
          </p:cNvPr>
          <p:cNvCxnSpPr/>
          <p:nvPr/>
        </p:nvCxnSpPr>
        <p:spPr>
          <a:xfrm>
            <a:off x="7426036" y="2521527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EE2B4BE-9FE0-934B-A00D-AA5706A4320B}"/>
              </a:ext>
            </a:extLst>
          </p:cNvPr>
          <p:cNvCxnSpPr/>
          <p:nvPr/>
        </p:nvCxnSpPr>
        <p:spPr>
          <a:xfrm>
            <a:off x="3990109" y="2514600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3" name="Oval 3">
            <a:extLst>
              <a:ext uri="{FF2B5EF4-FFF2-40B4-BE49-F238E27FC236}">
                <a16:creationId xmlns:a16="http://schemas.microsoft.com/office/drawing/2014/main" id="{B7A96E68-A308-AB4B-BFE7-48079654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606" y="1243734"/>
            <a:ext cx="2454275" cy="237490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4" name="Line 23">
            <a:extLst>
              <a:ext uri="{FF2B5EF4-FFF2-40B4-BE49-F238E27FC236}">
                <a16:creationId xmlns:a16="http://schemas.microsoft.com/office/drawing/2014/main" id="{CF0F70EE-5942-ED42-A710-11B04F52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218" y="275662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5" name="Line 25">
            <a:extLst>
              <a:ext uri="{FF2B5EF4-FFF2-40B4-BE49-F238E27FC236}">
                <a16:creationId xmlns:a16="http://schemas.microsoft.com/office/drawing/2014/main" id="{FB9261F9-19E3-3F45-A421-E07670FFA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618" y="2299422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56" name="Group 26">
            <a:extLst>
              <a:ext uri="{FF2B5EF4-FFF2-40B4-BE49-F238E27FC236}">
                <a16:creationId xmlns:a16="http://schemas.microsoft.com/office/drawing/2014/main" id="{98651068-8E3D-424E-841A-8FC5D31E7DCB}"/>
              </a:ext>
            </a:extLst>
          </p:cNvPr>
          <p:cNvGrpSpPr>
            <a:grpSpLocks/>
          </p:cNvGrpSpPr>
          <p:nvPr/>
        </p:nvGrpSpPr>
        <p:grpSpPr bwMode="auto">
          <a:xfrm>
            <a:off x="7751618" y="1461222"/>
            <a:ext cx="2362200" cy="1762125"/>
            <a:chOff x="3744" y="1392"/>
            <a:chExt cx="1488" cy="1110"/>
          </a:xfrm>
        </p:grpSpPr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595F32E8-46BF-C049-B7C7-F4B1041C6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" name="Text Box 28">
              <a:extLst>
                <a:ext uri="{FF2B5EF4-FFF2-40B4-BE49-F238E27FC236}">
                  <a16:creationId xmlns:a16="http://schemas.microsoft.com/office/drawing/2014/main" id="{4AB99EA9-F357-9548-B945-07E6DF27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175" name="Text Box 90">
            <a:extLst>
              <a:ext uri="{FF2B5EF4-FFF2-40B4-BE49-F238E27FC236}">
                <a16:creationId xmlns:a16="http://schemas.microsoft.com/office/drawing/2014/main" id="{A047F41D-21DF-1444-AE83-8E520251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018" y="2375622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176" name="Text Box 93">
            <a:extLst>
              <a:ext uri="{FF2B5EF4-FFF2-40B4-BE49-F238E27FC236}">
                <a16:creationId xmlns:a16="http://schemas.microsoft.com/office/drawing/2014/main" id="{6162A70C-059D-A34A-A4F8-748DEDB3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343" y="2404197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235" name="Group 361">
            <a:extLst>
              <a:ext uri="{FF2B5EF4-FFF2-40B4-BE49-F238E27FC236}">
                <a16:creationId xmlns:a16="http://schemas.microsoft.com/office/drawing/2014/main" id="{AB253F13-6F20-9B48-99C2-8CFAB9B9621B}"/>
              </a:ext>
            </a:extLst>
          </p:cNvPr>
          <p:cNvGrpSpPr>
            <a:grpSpLocks/>
          </p:cNvGrpSpPr>
          <p:nvPr/>
        </p:nvGrpSpPr>
        <p:grpSpPr bwMode="auto">
          <a:xfrm>
            <a:off x="5043343" y="2262909"/>
            <a:ext cx="762000" cy="663575"/>
            <a:chOff x="2967" y="478"/>
            <a:chExt cx="788" cy="625"/>
          </a:xfrm>
        </p:grpSpPr>
        <p:pic>
          <p:nvPicPr>
            <p:cNvPr id="236" name="Picture 358" descr="access_point_stylized_small">
              <a:extLst>
                <a:ext uri="{FF2B5EF4-FFF2-40B4-BE49-F238E27FC236}">
                  <a16:creationId xmlns:a16="http://schemas.microsoft.com/office/drawing/2014/main" id="{D8C6CEEA-B59C-7440-A2B8-1739DCE47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360" descr="antenna_radiation_stylized">
              <a:extLst>
                <a:ext uri="{FF2B5EF4-FFF2-40B4-BE49-F238E27FC236}">
                  <a16:creationId xmlns:a16="http://schemas.microsoft.com/office/drawing/2014/main" id="{BA954DF7-8433-CE47-9A43-1EE15247B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8" name="Group 356">
            <a:extLst>
              <a:ext uri="{FF2B5EF4-FFF2-40B4-BE49-F238E27FC236}">
                <a16:creationId xmlns:a16="http://schemas.microsoft.com/office/drawing/2014/main" id="{F8DDEC3C-1463-5049-B71D-D1BE466265B6}"/>
              </a:ext>
            </a:extLst>
          </p:cNvPr>
          <p:cNvGrpSpPr>
            <a:grpSpLocks/>
          </p:cNvGrpSpPr>
          <p:nvPr/>
        </p:nvGrpSpPr>
        <p:grpSpPr bwMode="auto">
          <a:xfrm>
            <a:off x="3641581" y="1826347"/>
            <a:ext cx="609600" cy="598487"/>
            <a:chOff x="313" y="1497"/>
            <a:chExt cx="1152" cy="1014"/>
          </a:xfrm>
        </p:grpSpPr>
        <p:pic>
          <p:nvPicPr>
            <p:cNvPr id="239" name="Picture 354" descr="laptop_stylized_small">
              <a:extLst>
                <a:ext uri="{FF2B5EF4-FFF2-40B4-BE49-F238E27FC236}">
                  <a16:creationId xmlns:a16="http://schemas.microsoft.com/office/drawing/2014/main" id="{41223405-6AE5-D043-BD4D-754C2C6C7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Picture 355" descr="antenna_stylized">
              <a:extLst>
                <a:ext uri="{FF2B5EF4-FFF2-40B4-BE49-F238E27FC236}">
                  <a16:creationId xmlns:a16="http://schemas.microsoft.com/office/drawing/2014/main" id="{599C7169-19C2-D445-B264-3F99F4859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1" name="Group 356">
            <a:extLst>
              <a:ext uri="{FF2B5EF4-FFF2-40B4-BE49-F238E27FC236}">
                <a16:creationId xmlns:a16="http://schemas.microsoft.com/office/drawing/2014/main" id="{F4AC70A4-8006-0644-AD0C-79A8B7F00630}"/>
              </a:ext>
            </a:extLst>
          </p:cNvPr>
          <p:cNvGrpSpPr>
            <a:grpSpLocks/>
          </p:cNvGrpSpPr>
          <p:nvPr/>
        </p:nvGrpSpPr>
        <p:grpSpPr bwMode="auto">
          <a:xfrm>
            <a:off x="4606781" y="1521547"/>
            <a:ext cx="609600" cy="598487"/>
            <a:chOff x="313" y="1497"/>
            <a:chExt cx="1152" cy="1014"/>
          </a:xfrm>
        </p:grpSpPr>
        <p:pic>
          <p:nvPicPr>
            <p:cNvPr id="242" name="Picture 354" descr="laptop_stylized_small">
              <a:extLst>
                <a:ext uri="{FF2B5EF4-FFF2-40B4-BE49-F238E27FC236}">
                  <a16:creationId xmlns:a16="http://schemas.microsoft.com/office/drawing/2014/main" id="{94842939-7F21-5D4A-AADF-2CEDD791A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355" descr="antenna_stylized">
              <a:extLst>
                <a:ext uri="{FF2B5EF4-FFF2-40B4-BE49-F238E27FC236}">
                  <a16:creationId xmlns:a16="http://schemas.microsoft.com/office/drawing/2014/main" id="{7E14D177-A278-4649-8D0E-872D36C8F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78C56C5-3B29-FD46-96F7-E9E78AB6A338}"/>
              </a:ext>
            </a:extLst>
          </p:cNvPr>
          <p:cNvGrpSpPr/>
          <p:nvPr/>
        </p:nvGrpSpPr>
        <p:grpSpPr>
          <a:xfrm>
            <a:off x="6501251" y="2534801"/>
            <a:ext cx="744676" cy="388508"/>
            <a:chOff x="7493876" y="2774731"/>
            <a:chExt cx="1481958" cy="894622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F137484-35D9-3F4B-BDAF-EF21E940A3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8F34669-DAD9-C54C-9FD2-DB5AEF5F5BE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F91C6595-D489-B54A-9BCA-B4076579BE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B3407232-FD70-FE40-8726-32C3F367EE1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34FA0FD-F651-2543-9A5D-F7D024838DF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3FE3217-2BFB-6242-A96B-672A1B494D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28DC3D07-988E-8F4B-8CD2-B49D927D66E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2884A-380E-2540-845B-4FE280BD341C}"/>
              </a:ext>
            </a:extLst>
          </p:cNvPr>
          <p:cNvGrpSpPr/>
          <p:nvPr/>
        </p:nvGrpSpPr>
        <p:grpSpPr>
          <a:xfrm>
            <a:off x="2100263" y="2823297"/>
            <a:ext cx="5330680" cy="3529506"/>
            <a:chOff x="368445" y="2795588"/>
            <a:chExt cx="5330680" cy="3529506"/>
          </a:xfrm>
        </p:grpSpPr>
        <p:sp>
          <p:nvSpPr>
            <p:cNvPr id="180" name="Freeform 95">
              <a:extLst>
                <a:ext uri="{FF2B5EF4-FFF2-40B4-BE49-F238E27FC236}">
                  <a16:creationId xmlns:a16="http://schemas.microsoft.com/office/drawing/2014/main" id="{2B24C659-126D-274C-92C8-EBCD8D0E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35" y="2795588"/>
              <a:ext cx="5201966" cy="2502842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3852 w 9712"/>
                <a:gd name="connsiteY0" fmla="*/ 0 h 9452"/>
                <a:gd name="connsiteX1" fmla="*/ 20 w 9712"/>
                <a:gd name="connsiteY1" fmla="*/ 8663 h 9452"/>
                <a:gd name="connsiteX2" fmla="*/ 4918 w 9712"/>
                <a:gd name="connsiteY2" fmla="*/ 9234 h 9452"/>
                <a:gd name="connsiteX3" fmla="*/ 9712 w 9712"/>
                <a:gd name="connsiteY3" fmla="*/ 8663 h 9452"/>
                <a:gd name="connsiteX4" fmla="*/ 4410 w 9712"/>
                <a:gd name="connsiteY4" fmla="*/ 450 h 9452"/>
                <a:gd name="connsiteX5" fmla="*/ 3852 w 9712"/>
                <a:gd name="connsiteY5" fmla="*/ 0 h 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2" h="9452">
                  <a:moveTo>
                    <a:pt x="3852" y="0"/>
                  </a:moveTo>
                  <a:cubicBezTo>
                    <a:pt x="3432" y="3339"/>
                    <a:pt x="2673" y="6379"/>
                    <a:pt x="20" y="8663"/>
                  </a:cubicBezTo>
                  <a:cubicBezTo>
                    <a:pt x="-288" y="9838"/>
                    <a:pt x="3214" y="9342"/>
                    <a:pt x="4918" y="9234"/>
                  </a:cubicBezTo>
                  <a:cubicBezTo>
                    <a:pt x="6534" y="9234"/>
                    <a:pt x="9570" y="10000"/>
                    <a:pt x="9712" y="8663"/>
                  </a:cubicBezTo>
                  <a:cubicBezTo>
                    <a:pt x="5589" y="6007"/>
                    <a:pt x="5429" y="3489"/>
                    <a:pt x="4410" y="450"/>
                  </a:cubicBezTo>
                  <a:cubicBezTo>
                    <a:pt x="4131" y="150"/>
                    <a:pt x="4244" y="402"/>
                    <a:pt x="385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1A1298-7DB2-5D45-8DE9-1494E6DFC21C}"/>
                </a:ext>
              </a:extLst>
            </p:cNvPr>
            <p:cNvGrpSpPr/>
            <p:nvPr/>
          </p:nvGrpSpPr>
          <p:grpSpPr>
            <a:xfrm>
              <a:off x="368445" y="5045075"/>
              <a:ext cx="5330680" cy="1280019"/>
              <a:chOff x="368445" y="5045075"/>
              <a:chExt cx="5330680" cy="1280019"/>
            </a:xfrm>
          </p:grpSpPr>
          <p:sp>
            <p:nvSpPr>
              <p:cNvPr id="179" name="Rectangle 98">
                <a:extLst>
                  <a:ext uri="{FF2B5EF4-FFF2-40B4-BE49-F238E27FC236}">
                    <a16:creationId xmlns:a16="http://schemas.microsoft.com/office/drawing/2014/main" id="{A56CA818-F42A-A34C-A29C-DE8D5184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25" y="5118100"/>
                <a:ext cx="5207000" cy="427037"/>
              </a:xfrm>
              <a:prstGeom prst="rect">
                <a:avLst/>
              </a:prstGeom>
              <a:solidFill>
                <a:srgbClr val="37CC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182" name="Text Box 97">
                <a:extLst>
                  <a:ext uri="{FF2B5EF4-FFF2-40B4-BE49-F238E27FC236}">
                    <a16:creationId xmlns:a16="http://schemas.microsoft.com/office/drawing/2014/main" id="{99E37682-4092-B349-959B-B7A07F968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14" y="5135540"/>
                <a:ext cx="15678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AP MAC addr</a:t>
                </a:r>
              </a:p>
            </p:txBody>
          </p:sp>
          <p:sp>
            <p:nvSpPr>
              <p:cNvPr id="183" name="Line 99">
                <a:extLst>
                  <a:ext uri="{FF2B5EF4-FFF2-40B4-BE49-F238E27FC236}">
                    <a16:creationId xmlns:a16="http://schemas.microsoft.com/office/drawing/2014/main" id="{A7E45ADB-234A-7147-9FBB-CDB696D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4" name="Line 100">
                <a:extLst>
                  <a:ext uri="{FF2B5EF4-FFF2-40B4-BE49-F238E27FC236}">
                    <a16:creationId xmlns:a16="http://schemas.microsoft.com/office/drawing/2014/main" id="{912BD2E0-B5DA-2B4C-8601-BA84D4345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5" name="Line 101">
                <a:extLst>
                  <a:ext uri="{FF2B5EF4-FFF2-40B4-BE49-F238E27FC236}">
                    <a16:creationId xmlns:a16="http://schemas.microsoft.com/office/drawing/2014/main" id="{6045170B-2B50-6044-B356-6291516AC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202" name="Freeform 109">
                <a:extLst>
                  <a:ext uri="{FF2B5EF4-FFF2-40B4-BE49-F238E27FC236}">
                    <a16:creationId xmlns:a16="http://schemas.microsoft.com/office/drawing/2014/main" id="{5B12B7D0-E5F1-0C45-B08B-A4227BB6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03" name="Freeform 110">
                <a:extLst>
                  <a:ext uri="{FF2B5EF4-FFF2-40B4-BE49-F238E27FC236}">
                    <a16:creationId xmlns:a16="http://schemas.microsoft.com/office/drawing/2014/main" id="{B204B39D-9790-8748-9630-B9ACA89A1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189" name="Line 115">
                <a:extLst>
                  <a:ext uri="{FF2B5EF4-FFF2-40B4-BE49-F238E27FC236}">
                    <a16:creationId xmlns:a16="http://schemas.microsoft.com/office/drawing/2014/main" id="{15E43E4C-A6B4-D247-8DC9-3A0F7A28C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650" y="5127625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91" name="Text Box 120">
                <a:extLst>
                  <a:ext uri="{FF2B5EF4-FFF2-40B4-BE49-F238E27FC236}">
                    <a16:creationId xmlns:a16="http://schemas.microsoft.com/office/drawing/2014/main" id="{C1446D21-DDBA-2A4B-9DC2-2D6A2EE8F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363" y="555783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1</a:t>
                </a:r>
              </a:p>
            </p:txBody>
          </p:sp>
          <p:sp>
            <p:nvSpPr>
              <p:cNvPr id="192" name="Text Box 121">
                <a:extLst>
                  <a:ext uri="{FF2B5EF4-FFF2-40B4-BE49-F238E27FC236}">
                    <a16:creationId xmlns:a16="http://schemas.microsoft.com/office/drawing/2014/main" id="{1DF9D129-3B51-0242-AB99-D4CD1E3FB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732" y="5554391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2</a:t>
                </a:r>
              </a:p>
            </p:txBody>
          </p:sp>
          <p:sp>
            <p:nvSpPr>
              <p:cNvPr id="193" name="Text Box 122">
                <a:extLst>
                  <a:ext uri="{FF2B5EF4-FFF2-40B4-BE49-F238E27FC236}">
                    <a16:creationId xmlns:a16="http://schemas.microsoft.com/office/drawing/2014/main" id="{DFD8E956-8FF5-3B49-8EB6-7A4311C7C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91" y="555631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3</a:t>
                </a:r>
              </a:p>
            </p:txBody>
          </p:sp>
          <p:sp>
            <p:nvSpPr>
              <p:cNvPr id="194" name="Text Box 123">
                <a:extLst>
                  <a:ext uri="{FF2B5EF4-FFF2-40B4-BE49-F238E27FC236}">
                    <a16:creationId xmlns:a16="http://schemas.microsoft.com/office/drawing/2014/main" id="{4D2811B5-20D9-1B48-9276-6B9303C66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45" y="5924984"/>
                <a:ext cx="219002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i="1" dirty="0">
                    <a:latin typeface="+mn-lt"/>
                    <a:cs typeface="Arial" charset="0"/>
                  </a:rPr>
                  <a:t>802.</a:t>
                </a:r>
                <a:r>
                  <a:rPr lang="en-US" sz="2000" i="1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11 WiFi  </a:t>
                </a:r>
                <a:r>
                  <a:rPr lang="en-US" sz="2000" i="1" dirty="0">
                    <a:latin typeface="+mn-lt"/>
                    <a:cs typeface="Arial" charset="0"/>
                  </a:rPr>
                  <a:t>frame</a:t>
                </a:r>
              </a:p>
            </p:txBody>
          </p:sp>
          <p:grpSp>
            <p:nvGrpSpPr>
              <p:cNvPr id="186" name="Group 106">
                <a:extLst>
                  <a:ext uri="{FF2B5EF4-FFF2-40B4-BE49-F238E27FC236}">
                    <a16:creationId xmlns:a16="http://schemas.microsoft.com/office/drawing/2014/main" id="{17B65AEF-31B7-C147-8148-5B39C6D1B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150" y="5451475"/>
                <a:ext cx="155575" cy="180975"/>
                <a:chOff x="1308" y="3186"/>
                <a:chExt cx="98" cy="114"/>
              </a:xfrm>
            </p:grpSpPr>
            <p:sp>
              <p:nvSpPr>
                <p:cNvPr id="205" name="Freeform 103">
                  <a:extLst>
                    <a:ext uri="{FF2B5EF4-FFF2-40B4-BE49-F238E27FC236}">
                      <a16:creationId xmlns:a16="http://schemas.microsoft.com/office/drawing/2014/main" id="{85891912-5908-E645-943A-A39490100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6" name="Freeform 104">
                  <a:extLst>
                    <a:ext uri="{FF2B5EF4-FFF2-40B4-BE49-F238E27FC236}">
                      <a16:creationId xmlns:a16="http://schemas.microsoft.com/office/drawing/2014/main" id="{985D0E83-0F8B-A748-8659-3680E3889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88" name="Group 111">
                <a:extLst>
                  <a:ext uri="{FF2B5EF4-FFF2-40B4-BE49-F238E27FC236}">
                    <a16:creationId xmlns:a16="http://schemas.microsoft.com/office/drawing/2014/main" id="{E23E9D92-2A84-8A4C-81D3-CC52DF6E5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2900" y="5045075"/>
                <a:ext cx="155575" cy="180975"/>
                <a:chOff x="1308" y="3186"/>
                <a:chExt cx="98" cy="114"/>
              </a:xfrm>
            </p:grpSpPr>
            <p:sp>
              <p:nvSpPr>
                <p:cNvPr id="199" name="Freeform 113">
                  <a:extLst>
                    <a:ext uri="{FF2B5EF4-FFF2-40B4-BE49-F238E27FC236}">
                      <a16:creationId xmlns:a16="http://schemas.microsoft.com/office/drawing/2014/main" id="{482288A7-63C1-3842-A3D4-7AFC97C53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0" name="Freeform 114">
                  <a:extLst>
                    <a:ext uri="{FF2B5EF4-FFF2-40B4-BE49-F238E27FC236}">
                      <a16:creationId xmlns:a16="http://schemas.microsoft.com/office/drawing/2014/main" id="{2617F009-AE0F-7B4D-8569-49CFF3AE4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90" name="Group 116">
                <a:extLst>
                  <a:ext uri="{FF2B5EF4-FFF2-40B4-BE49-F238E27FC236}">
                    <a16:creationId xmlns:a16="http://schemas.microsoft.com/office/drawing/2014/main" id="{98525C45-9EC9-3645-AFDF-7B23C730A1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425" y="5445125"/>
                <a:ext cx="155575" cy="180975"/>
                <a:chOff x="1308" y="3186"/>
                <a:chExt cx="98" cy="114"/>
              </a:xfrm>
            </p:grpSpPr>
            <p:sp>
              <p:nvSpPr>
                <p:cNvPr id="196" name="Freeform 118">
                  <a:extLst>
                    <a:ext uri="{FF2B5EF4-FFF2-40B4-BE49-F238E27FC236}">
                      <a16:creationId xmlns:a16="http://schemas.microsoft.com/office/drawing/2014/main" id="{1178950C-6B09-FC4A-8FA4-A3D624FA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197" name="Freeform 119">
                  <a:extLst>
                    <a:ext uri="{FF2B5EF4-FFF2-40B4-BE49-F238E27FC236}">
                      <a16:creationId xmlns:a16="http://schemas.microsoft.com/office/drawing/2014/main" id="{39622EC3-01B1-9041-A890-8B3802C9A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sp>
            <p:nvSpPr>
              <p:cNvPr id="265" name="Text Box 97">
                <a:extLst>
                  <a:ext uri="{FF2B5EF4-FFF2-40B4-BE49-F238E27FC236}">
                    <a16:creationId xmlns:a16="http://schemas.microsoft.com/office/drawing/2014/main" id="{97547A4A-C168-4144-8E1C-3C58665A4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967" y="5133945"/>
                <a:ext cx="155497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R1 MAC addr</a:t>
                </a:r>
              </a:p>
            </p:txBody>
          </p:sp>
          <p:sp>
            <p:nvSpPr>
              <p:cNvPr id="266" name="Text Box 97">
                <a:extLst>
                  <a:ext uri="{FF2B5EF4-FFF2-40B4-BE49-F238E27FC236}">
                    <a16:creationId xmlns:a16="http://schemas.microsoft.com/office/drawing/2014/main" id="{9777CB94-1BA4-D64D-AF85-CA4652069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185" y="5133945"/>
                <a:ext cx="15758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H1 MAC addr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2B9E-07A1-0342-B5B4-6E8382B56B25}"/>
              </a:ext>
            </a:extLst>
          </p:cNvPr>
          <p:cNvGrpSpPr/>
          <p:nvPr/>
        </p:nvGrpSpPr>
        <p:grpSpPr>
          <a:xfrm>
            <a:off x="4261427" y="2394529"/>
            <a:ext cx="780829" cy="709297"/>
            <a:chOff x="2529609" y="2366820"/>
            <a:chExt cx="780829" cy="709297"/>
          </a:xfrm>
        </p:grpSpPr>
        <p:grpSp>
          <p:nvGrpSpPr>
            <p:cNvPr id="244" name="Group 201">
              <a:extLst>
                <a:ext uri="{FF2B5EF4-FFF2-40B4-BE49-F238E27FC236}">
                  <a16:creationId xmlns:a16="http://schemas.microsoft.com/office/drawing/2014/main" id="{F4E36E31-7823-F04D-8F5F-0E7E175E3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20BA22F2-F413-E249-ABFC-E76A5831E9C1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39A92026-28D3-FE4B-B67A-72B3F50015DF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8118C1-D479-6A46-AA1D-D9592C2919CC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4CFF042-2F20-3542-AEBF-68F7A356B7FB}"/>
                </a:ext>
              </a:extLst>
            </p:cNvPr>
            <p:cNvSpPr/>
            <p:nvPr/>
          </p:nvSpPr>
          <p:spPr>
            <a:xfrm rot="1799862">
              <a:off x="2529609" y="236682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74" name="Freeform 95">
            <a:extLst>
              <a:ext uri="{FF2B5EF4-FFF2-40B4-BE49-F238E27FC236}">
                <a16:creationId xmlns:a16="http://schemas.microsoft.com/office/drawing/2014/main" id="{8D3DFAB1-B173-2B41-8696-E7AE73A78390}"/>
              </a:ext>
            </a:extLst>
          </p:cNvPr>
          <p:cNvSpPr>
            <a:spLocks/>
          </p:cNvSpPr>
          <p:nvPr/>
        </p:nvSpPr>
        <p:spPr bwMode="auto">
          <a:xfrm>
            <a:off x="6068173" y="3172859"/>
            <a:ext cx="4544256" cy="1101192"/>
          </a:xfrm>
          <a:custGeom>
            <a:avLst/>
            <a:gdLst>
              <a:gd name="T0" fmla="*/ 1397 w 3374"/>
              <a:gd name="T1" fmla="*/ 0 h 1668"/>
              <a:gd name="T2" fmla="*/ 104 w 3374"/>
              <a:gd name="T3" fmla="*/ 1445 h 1668"/>
              <a:gd name="T4" fmla="*/ 1294 w 3374"/>
              <a:gd name="T5" fmla="*/ 1418 h 1668"/>
              <a:gd name="T6" fmla="*/ 3374 w 3374"/>
              <a:gd name="T7" fmla="*/ 1445 h 1668"/>
              <a:gd name="T8" fmla="*/ 1585 w 3374"/>
              <a:gd name="T9" fmla="*/ 75 h 1668"/>
              <a:gd name="T10" fmla="*/ 1397 w 3374"/>
              <a:gd name="T11" fmla="*/ 0 h 16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3852 w 9712"/>
              <a:gd name="connsiteY0" fmla="*/ 0 h 9452"/>
              <a:gd name="connsiteX1" fmla="*/ 20 w 9712"/>
              <a:gd name="connsiteY1" fmla="*/ 8663 h 9452"/>
              <a:gd name="connsiteX2" fmla="*/ 4918 w 9712"/>
              <a:gd name="connsiteY2" fmla="*/ 9234 h 9452"/>
              <a:gd name="connsiteX3" fmla="*/ 9712 w 9712"/>
              <a:gd name="connsiteY3" fmla="*/ 8663 h 9452"/>
              <a:gd name="connsiteX4" fmla="*/ 4410 w 9712"/>
              <a:gd name="connsiteY4" fmla="*/ 450 h 9452"/>
              <a:gd name="connsiteX5" fmla="*/ 3852 w 9712"/>
              <a:gd name="connsiteY5" fmla="*/ 0 h 9452"/>
              <a:gd name="connsiteX0" fmla="*/ 3945 w 9979"/>
              <a:gd name="connsiteY0" fmla="*/ 0 h 10000"/>
              <a:gd name="connsiteX1" fmla="*/ 0 w 9979"/>
              <a:gd name="connsiteY1" fmla="*/ 9165 h 10000"/>
              <a:gd name="connsiteX2" fmla="*/ 5043 w 9979"/>
              <a:gd name="connsiteY2" fmla="*/ 9769 h 10000"/>
              <a:gd name="connsiteX3" fmla="*/ 9979 w 9979"/>
              <a:gd name="connsiteY3" fmla="*/ 9165 h 10000"/>
              <a:gd name="connsiteX4" fmla="*/ 4520 w 9979"/>
              <a:gd name="connsiteY4" fmla="*/ 476 h 10000"/>
              <a:gd name="connsiteX5" fmla="*/ 3945 w 9979"/>
              <a:gd name="connsiteY5" fmla="*/ 0 h 10000"/>
              <a:gd name="connsiteX0" fmla="*/ 3953 w 10000"/>
              <a:gd name="connsiteY0" fmla="*/ 0 h 9782"/>
              <a:gd name="connsiteX1" fmla="*/ 0 w 10000"/>
              <a:gd name="connsiteY1" fmla="*/ 9165 h 9782"/>
              <a:gd name="connsiteX2" fmla="*/ 5054 w 10000"/>
              <a:gd name="connsiteY2" fmla="*/ 9769 h 9782"/>
              <a:gd name="connsiteX3" fmla="*/ 10000 w 10000"/>
              <a:gd name="connsiteY3" fmla="*/ 9165 h 9782"/>
              <a:gd name="connsiteX4" fmla="*/ 4530 w 10000"/>
              <a:gd name="connsiteY4" fmla="*/ 476 h 9782"/>
              <a:gd name="connsiteX5" fmla="*/ 3953 w 10000"/>
              <a:gd name="connsiteY5" fmla="*/ 0 h 9782"/>
              <a:gd name="connsiteX0" fmla="*/ 3953 w 10000"/>
              <a:gd name="connsiteY0" fmla="*/ 0 h 10509"/>
              <a:gd name="connsiteX1" fmla="*/ 0 w 10000"/>
              <a:gd name="connsiteY1" fmla="*/ 9369 h 10509"/>
              <a:gd name="connsiteX2" fmla="*/ 10000 w 10000"/>
              <a:gd name="connsiteY2" fmla="*/ 9369 h 10509"/>
              <a:gd name="connsiteX3" fmla="*/ 4530 w 10000"/>
              <a:gd name="connsiteY3" fmla="*/ 487 h 10509"/>
              <a:gd name="connsiteX4" fmla="*/ 3953 w 10000"/>
              <a:gd name="connsiteY4" fmla="*/ 0 h 10509"/>
              <a:gd name="connsiteX0" fmla="*/ 3953 w 10109"/>
              <a:gd name="connsiteY0" fmla="*/ 0 h 10566"/>
              <a:gd name="connsiteX1" fmla="*/ 0 w 10109"/>
              <a:gd name="connsiteY1" fmla="*/ 9369 h 10566"/>
              <a:gd name="connsiteX2" fmla="*/ 10109 w 10109"/>
              <a:gd name="connsiteY2" fmla="*/ 9482 h 10566"/>
              <a:gd name="connsiteX3" fmla="*/ 4530 w 10109"/>
              <a:gd name="connsiteY3" fmla="*/ 487 h 10566"/>
              <a:gd name="connsiteX4" fmla="*/ 3953 w 10109"/>
              <a:gd name="connsiteY4" fmla="*/ 0 h 10566"/>
              <a:gd name="connsiteX0" fmla="*/ 3953 w 10109"/>
              <a:gd name="connsiteY0" fmla="*/ 0 h 10168"/>
              <a:gd name="connsiteX1" fmla="*/ 0 w 10109"/>
              <a:gd name="connsiteY1" fmla="*/ 9369 h 10168"/>
              <a:gd name="connsiteX2" fmla="*/ 10109 w 10109"/>
              <a:gd name="connsiteY2" fmla="*/ 9482 h 10168"/>
              <a:gd name="connsiteX3" fmla="*/ 4530 w 10109"/>
              <a:gd name="connsiteY3" fmla="*/ 487 h 10168"/>
              <a:gd name="connsiteX4" fmla="*/ 3953 w 10109"/>
              <a:gd name="connsiteY4" fmla="*/ 0 h 10168"/>
              <a:gd name="connsiteX0" fmla="*/ 3953 w 10109"/>
              <a:gd name="connsiteY0" fmla="*/ 0 h 9677"/>
              <a:gd name="connsiteX1" fmla="*/ 0 w 10109"/>
              <a:gd name="connsiteY1" fmla="*/ 9369 h 9677"/>
              <a:gd name="connsiteX2" fmla="*/ 10109 w 10109"/>
              <a:gd name="connsiteY2" fmla="*/ 9482 h 9677"/>
              <a:gd name="connsiteX3" fmla="*/ 4530 w 10109"/>
              <a:gd name="connsiteY3" fmla="*/ 487 h 9677"/>
              <a:gd name="connsiteX4" fmla="*/ 3953 w 10109"/>
              <a:gd name="connsiteY4" fmla="*/ 0 h 9677"/>
              <a:gd name="connsiteX0" fmla="*/ 3948 w 10038"/>
              <a:gd name="connsiteY0" fmla="*/ 0 h 10000"/>
              <a:gd name="connsiteX1" fmla="*/ 38 w 10038"/>
              <a:gd name="connsiteY1" fmla="*/ 9682 h 10000"/>
              <a:gd name="connsiteX2" fmla="*/ 10038 w 10038"/>
              <a:gd name="connsiteY2" fmla="*/ 9798 h 10000"/>
              <a:gd name="connsiteX3" fmla="*/ 4519 w 10038"/>
              <a:gd name="connsiteY3" fmla="*/ 503 h 10000"/>
              <a:gd name="connsiteX4" fmla="*/ 3948 w 10038"/>
              <a:gd name="connsiteY4" fmla="*/ 0 h 10000"/>
              <a:gd name="connsiteX0" fmla="*/ 66 w 11856"/>
              <a:gd name="connsiteY0" fmla="*/ 6001 h 9510"/>
              <a:gd name="connsiteX1" fmla="*/ 1856 w 11856"/>
              <a:gd name="connsiteY1" fmla="*/ 9192 h 9510"/>
              <a:gd name="connsiteX2" fmla="*/ 11856 w 11856"/>
              <a:gd name="connsiteY2" fmla="*/ 9308 h 9510"/>
              <a:gd name="connsiteX3" fmla="*/ 6337 w 11856"/>
              <a:gd name="connsiteY3" fmla="*/ 13 h 9510"/>
              <a:gd name="connsiteX4" fmla="*/ 66 w 11856"/>
              <a:gd name="connsiteY4" fmla="*/ 6001 h 9510"/>
              <a:gd name="connsiteX0" fmla="*/ 0 w 9944"/>
              <a:gd name="connsiteY0" fmla="*/ 6309 h 9999"/>
              <a:gd name="connsiteX1" fmla="*/ 1509 w 9944"/>
              <a:gd name="connsiteY1" fmla="*/ 9665 h 9999"/>
              <a:gd name="connsiteX2" fmla="*/ 9944 w 9944"/>
              <a:gd name="connsiteY2" fmla="*/ 9787 h 9999"/>
              <a:gd name="connsiteX3" fmla="*/ 5289 w 9944"/>
              <a:gd name="connsiteY3" fmla="*/ 13 h 9999"/>
              <a:gd name="connsiteX4" fmla="*/ 0 w 9944"/>
              <a:gd name="connsiteY4" fmla="*/ 6309 h 9999"/>
              <a:gd name="connsiteX0" fmla="*/ 0 w 10061"/>
              <a:gd name="connsiteY0" fmla="*/ 6556 h 10000"/>
              <a:gd name="connsiteX1" fmla="*/ 1578 w 10061"/>
              <a:gd name="connsiteY1" fmla="*/ 9666 h 10000"/>
              <a:gd name="connsiteX2" fmla="*/ 10061 w 10061"/>
              <a:gd name="connsiteY2" fmla="*/ 9788 h 10000"/>
              <a:gd name="connsiteX3" fmla="*/ 5380 w 10061"/>
              <a:gd name="connsiteY3" fmla="*/ 13 h 10000"/>
              <a:gd name="connsiteX4" fmla="*/ 0 w 10061"/>
              <a:gd name="connsiteY4" fmla="*/ 6556 h 10000"/>
              <a:gd name="connsiteX0" fmla="*/ 0 w 10061"/>
              <a:gd name="connsiteY0" fmla="*/ 934 h 4378"/>
              <a:gd name="connsiteX1" fmla="*/ 1578 w 10061"/>
              <a:gd name="connsiteY1" fmla="*/ 4044 h 4378"/>
              <a:gd name="connsiteX2" fmla="*/ 10061 w 10061"/>
              <a:gd name="connsiteY2" fmla="*/ 4166 h 4378"/>
              <a:gd name="connsiteX3" fmla="*/ 1586 w 10061"/>
              <a:gd name="connsiteY3" fmla="*/ 49 h 4378"/>
              <a:gd name="connsiteX4" fmla="*/ 0 w 10061"/>
              <a:gd name="connsiteY4" fmla="*/ 934 h 4378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021 h 9889"/>
              <a:gd name="connsiteX1" fmla="*/ 1568 w 10000"/>
              <a:gd name="connsiteY1" fmla="*/ 9125 h 9889"/>
              <a:gd name="connsiteX2" fmla="*/ 10000 w 10000"/>
              <a:gd name="connsiteY2" fmla="*/ 9404 h 9889"/>
              <a:gd name="connsiteX3" fmla="*/ 1576 w 10000"/>
              <a:gd name="connsiteY3" fmla="*/ 0 h 9889"/>
              <a:gd name="connsiteX4" fmla="*/ 0 w 10000"/>
              <a:gd name="connsiteY4" fmla="*/ 2021 h 9889"/>
              <a:gd name="connsiteX0" fmla="*/ 0 w 10000"/>
              <a:gd name="connsiteY0" fmla="*/ 2044 h 10000"/>
              <a:gd name="connsiteX1" fmla="*/ 1568 w 10000"/>
              <a:gd name="connsiteY1" fmla="*/ 9227 h 10000"/>
              <a:gd name="connsiteX2" fmla="*/ 10000 w 10000"/>
              <a:gd name="connsiteY2" fmla="*/ 9510 h 10000"/>
              <a:gd name="connsiteX3" fmla="*/ 1576 w 10000"/>
              <a:gd name="connsiteY3" fmla="*/ 0 h 10000"/>
              <a:gd name="connsiteX4" fmla="*/ 0 w 10000"/>
              <a:gd name="connsiteY4" fmla="*/ 2044 h 10000"/>
              <a:gd name="connsiteX0" fmla="*/ 0 w 10000"/>
              <a:gd name="connsiteY0" fmla="*/ 766 h 8722"/>
              <a:gd name="connsiteX1" fmla="*/ 1568 w 10000"/>
              <a:gd name="connsiteY1" fmla="*/ 7949 h 8722"/>
              <a:gd name="connsiteX2" fmla="*/ 10000 w 10000"/>
              <a:gd name="connsiteY2" fmla="*/ 8232 h 8722"/>
              <a:gd name="connsiteX3" fmla="*/ 299 w 10000"/>
              <a:gd name="connsiteY3" fmla="*/ 0 h 8722"/>
              <a:gd name="connsiteX4" fmla="*/ 0 w 10000"/>
              <a:gd name="connsiteY4" fmla="*/ 766 h 8722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3621 h 12743"/>
              <a:gd name="connsiteX1" fmla="*/ 1568 w 10000"/>
              <a:gd name="connsiteY1" fmla="*/ 11857 h 12743"/>
              <a:gd name="connsiteX2" fmla="*/ 10000 w 10000"/>
              <a:gd name="connsiteY2" fmla="*/ 12181 h 12743"/>
              <a:gd name="connsiteX3" fmla="*/ 223 w 10000"/>
              <a:gd name="connsiteY3" fmla="*/ 0 h 12743"/>
              <a:gd name="connsiteX4" fmla="*/ 0 w 10000"/>
              <a:gd name="connsiteY4" fmla="*/ 3621 h 12743"/>
              <a:gd name="connsiteX0" fmla="*/ 0 w 9975"/>
              <a:gd name="connsiteY0" fmla="*/ 4071 h 12743"/>
              <a:gd name="connsiteX1" fmla="*/ 1543 w 9975"/>
              <a:gd name="connsiteY1" fmla="*/ 11857 h 12743"/>
              <a:gd name="connsiteX2" fmla="*/ 9975 w 9975"/>
              <a:gd name="connsiteY2" fmla="*/ 12181 h 12743"/>
              <a:gd name="connsiteX3" fmla="*/ 198 w 9975"/>
              <a:gd name="connsiteY3" fmla="*/ 0 h 12743"/>
              <a:gd name="connsiteX4" fmla="*/ 0 w 9975"/>
              <a:gd name="connsiteY4" fmla="*/ 4071 h 12743"/>
              <a:gd name="connsiteX0" fmla="*/ 0 w 10000"/>
              <a:gd name="connsiteY0" fmla="*/ 3195 h 10158"/>
              <a:gd name="connsiteX1" fmla="*/ 1564 w 10000"/>
              <a:gd name="connsiteY1" fmla="*/ 9623 h 10158"/>
              <a:gd name="connsiteX2" fmla="*/ 10000 w 10000"/>
              <a:gd name="connsiteY2" fmla="*/ 9559 h 10158"/>
              <a:gd name="connsiteX3" fmla="*/ 198 w 10000"/>
              <a:gd name="connsiteY3" fmla="*/ 0 h 10158"/>
              <a:gd name="connsiteX4" fmla="*/ 0 w 10000"/>
              <a:gd name="connsiteY4" fmla="*/ 3195 h 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58">
                <a:moveTo>
                  <a:pt x="0" y="3195"/>
                </a:moveTo>
                <a:cubicBezTo>
                  <a:pt x="1468" y="8160"/>
                  <a:pt x="1171" y="7364"/>
                  <a:pt x="1564" y="9623"/>
                </a:cubicBezTo>
                <a:cubicBezTo>
                  <a:pt x="4053" y="10463"/>
                  <a:pt x="6106" y="10217"/>
                  <a:pt x="10000" y="9559"/>
                </a:cubicBezTo>
                <a:cubicBezTo>
                  <a:pt x="5956" y="7036"/>
                  <a:pt x="5102" y="6655"/>
                  <a:pt x="198" y="0"/>
                </a:cubicBezTo>
                <a:cubicBezTo>
                  <a:pt x="190" y="370"/>
                  <a:pt x="110" y="3058"/>
                  <a:pt x="0" y="3195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C6F506-D4B2-2F48-B517-CECE0BDE4622}"/>
              </a:ext>
            </a:extLst>
          </p:cNvPr>
          <p:cNvGrpSpPr/>
          <p:nvPr/>
        </p:nvGrpSpPr>
        <p:grpSpPr>
          <a:xfrm>
            <a:off x="6768233" y="3686981"/>
            <a:ext cx="4062542" cy="1287589"/>
            <a:chOff x="6006234" y="5127854"/>
            <a:chExt cx="4062542" cy="1287589"/>
          </a:xfrm>
        </p:grpSpPr>
        <p:sp>
          <p:nvSpPr>
            <p:cNvPr id="276" name="Rectangle 98">
              <a:extLst>
                <a:ext uri="{FF2B5EF4-FFF2-40B4-BE49-F238E27FC236}">
                  <a16:creationId xmlns:a16="http://schemas.microsoft.com/office/drawing/2014/main" id="{2054129D-824B-5344-8E0B-EABE7500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234" y="5651006"/>
              <a:ext cx="3872057" cy="427037"/>
            </a:xfrm>
            <a:prstGeom prst="rect">
              <a:avLst/>
            </a:prstGeom>
            <a:solidFill>
              <a:srgbClr val="37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sp>
          <p:nvSpPr>
            <p:cNvPr id="277" name="Text Box 97">
              <a:extLst>
                <a:ext uri="{FF2B5EF4-FFF2-40B4-BE49-F238E27FC236}">
                  <a16:creationId xmlns:a16="http://schemas.microsoft.com/office/drawing/2014/main" id="{503A90C1-9EFB-CE45-9EB5-047998889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923" y="5668446"/>
              <a:ext cx="155497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R1 MAC addr</a:t>
              </a:r>
            </a:p>
          </p:txBody>
        </p:sp>
        <p:sp>
          <p:nvSpPr>
            <p:cNvPr id="278" name="Line 99">
              <a:extLst>
                <a:ext uri="{FF2B5EF4-FFF2-40B4-BE49-F238E27FC236}">
                  <a16:creationId xmlns:a16="http://schemas.microsoft.com/office/drawing/2014/main" id="{D942D462-67C1-CF41-A18D-5974FFBD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79" name="Line 100">
              <a:extLst>
                <a:ext uri="{FF2B5EF4-FFF2-40B4-BE49-F238E27FC236}">
                  <a16:creationId xmlns:a16="http://schemas.microsoft.com/office/drawing/2014/main" id="{B8155F34-9B46-AD43-839C-595546281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0" name="Line 101">
              <a:extLst>
                <a:ext uri="{FF2B5EF4-FFF2-40B4-BE49-F238E27FC236}">
                  <a16:creationId xmlns:a16="http://schemas.microsoft.com/office/drawing/2014/main" id="{5ABC89EB-D0EA-1B43-B0FA-FCC2EA53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4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2" name="Freeform 109">
              <a:extLst>
                <a:ext uri="{FF2B5EF4-FFF2-40B4-BE49-F238E27FC236}">
                  <a16:creationId xmlns:a16="http://schemas.microsoft.com/office/drawing/2014/main" id="{3AB1364D-3D42-A745-AD15-8892A920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259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3" name="Freeform 110">
              <a:extLst>
                <a:ext uri="{FF2B5EF4-FFF2-40B4-BE49-F238E27FC236}">
                  <a16:creationId xmlns:a16="http://schemas.microsoft.com/office/drawing/2014/main" id="{0FAF8692-1DCB-1749-9859-0620715A4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634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5" name="Text Box 120">
              <a:extLst>
                <a:ext uri="{FF2B5EF4-FFF2-40B4-BE49-F238E27FC236}">
                  <a16:creationId xmlns:a16="http://schemas.microsoft.com/office/drawing/2014/main" id="{9306CA36-D876-0445-8578-5CD27088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654" y="6076889"/>
              <a:ext cx="142000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dest addr</a:t>
              </a:r>
            </a:p>
          </p:txBody>
        </p:sp>
        <p:sp>
          <p:nvSpPr>
            <p:cNvPr id="286" name="Text Box 121">
              <a:extLst>
                <a:ext uri="{FF2B5EF4-FFF2-40B4-BE49-F238E27FC236}">
                  <a16:creationId xmlns:a16="http://schemas.microsoft.com/office/drawing/2014/main" id="{6F530F5A-E5CF-0A42-B630-34F70C712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3604" y="6059588"/>
              <a:ext cx="16180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source addr</a:t>
              </a:r>
            </a:p>
          </p:txBody>
        </p:sp>
        <p:sp>
          <p:nvSpPr>
            <p:cNvPr id="288" name="Text Box 123">
              <a:extLst>
                <a:ext uri="{FF2B5EF4-FFF2-40B4-BE49-F238E27FC236}">
                  <a16:creationId xmlns:a16="http://schemas.microsoft.com/office/drawing/2014/main" id="{44EC8747-7E4F-994A-BBDB-60F53B156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5936" y="5127854"/>
              <a:ext cx="2412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dirty="0">
                  <a:latin typeface="+mn-lt"/>
                  <a:cs typeface="Arial" charset="0"/>
                </a:rPr>
                <a:t>802.</a:t>
              </a:r>
              <a:r>
                <a:rPr lang="en-US" sz="2000" i="1" dirty="0">
                  <a:solidFill>
                    <a:srgbClr val="C00000"/>
                  </a:solidFill>
                  <a:latin typeface="+mn-lt"/>
                  <a:cs typeface="Arial" charset="0"/>
                </a:rPr>
                <a:t>3 Ethernet </a:t>
              </a:r>
              <a:r>
                <a:rPr lang="en-US" sz="2000" i="1" dirty="0">
                  <a:latin typeface="+mn-lt"/>
                  <a:cs typeface="Arial" charset="0"/>
                </a:rPr>
                <a:t>frame</a:t>
              </a:r>
            </a:p>
          </p:txBody>
        </p:sp>
        <p:grpSp>
          <p:nvGrpSpPr>
            <p:cNvPr id="290" name="Group 106">
              <a:extLst>
                <a:ext uri="{FF2B5EF4-FFF2-40B4-BE49-F238E27FC236}">
                  <a16:creationId xmlns:a16="http://schemas.microsoft.com/office/drawing/2014/main" id="{50A4880A-F6B6-C848-8B6A-BA6069E26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9259" y="5984381"/>
              <a:ext cx="155575" cy="180975"/>
              <a:chOff x="1308" y="3186"/>
              <a:chExt cx="98" cy="114"/>
            </a:xfrm>
          </p:grpSpPr>
          <p:sp>
            <p:nvSpPr>
              <p:cNvPr id="301" name="Freeform 103">
                <a:extLst>
                  <a:ext uri="{FF2B5EF4-FFF2-40B4-BE49-F238E27FC236}">
                    <a16:creationId xmlns:a16="http://schemas.microsoft.com/office/drawing/2014/main" id="{E674A07B-5999-F04A-8DAF-6D062B87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2" name="Freeform 104">
                <a:extLst>
                  <a:ext uri="{FF2B5EF4-FFF2-40B4-BE49-F238E27FC236}">
                    <a16:creationId xmlns:a16="http://schemas.microsoft.com/office/drawing/2014/main" id="{E747EB20-D4B2-C24D-AE0D-70BF4BDC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2" name="Rectangle 108">
              <a:extLst>
                <a:ext uri="{FF2B5EF4-FFF2-40B4-BE49-F238E27FC236}">
                  <a16:creationId xmlns:a16="http://schemas.microsoft.com/office/drawing/2014/main" id="{DE6CFC50-D52A-C14C-9CED-A1B31DA7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939" y="5660497"/>
              <a:ext cx="98425" cy="45719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grpSp>
          <p:nvGrpSpPr>
            <p:cNvPr id="293" name="Group 111">
              <a:extLst>
                <a:ext uri="{FF2B5EF4-FFF2-40B4-BE49-F238E27FC236}">
                  <a16:creationId xmlns:a16="http://schemas.microsoft.com/office/drawing/2014/main" id="{693E5EF3-D758-FD49-92AB-8D7115C68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8539" y="5595092"/>
              <a:ext cx="155575" cy="180975"/>
              <a:chOff x="1308" y="3186"/>
              <a:chExt cx="98" cy="114"/>
            </a:xfrm>
          </p:grpSpPr>
          <p:sp>
            <p:nvSpPr>
              <p:cNvPr id="299" name="Freeform 113">
                <a:extLst>
                  <a:ext uri="{FF2B5EF4-FFF2-40B4-BE49-F238E27FC236}">
                    <a16:creationId xmlns:a16="http://schemas.microsoft.com/office/drawing/2014/main" id="{4FA8A3B1-9397-EB4B-A890-1C5784F2F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0" name="Freeform 114">
                <a:extLst>
                  <a:ext uri="{FF2B5EF4-FFF2-40B4-BE49-F238E27FC236}">
                    <a16:creationId xmlns:a16="http://schemas.microsoft.com/office/drawing/2014/main" id="{CB4B9DC2-5FF6-0F4E-872C-579E8A0E2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294" name="Group 116">
              <a:extLst>
                <a:ext uri="{FF2B5EF4-FFF2-40B4-BE49-F238E27FC236}">
                  <a16:creationId xmlns:a16="http://schemas.microsoft.com/office/drawing/2014/main" id="{6E743344-CBA3-A94A-85D7-5A2C4050B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8064" y="5995142"/>
              <a:ext cx="155575" cy="180975"/>
              <a:chOff x="1308" y="3186"/>
              <a:chExt cx="98" cy="114"/>
            </a:xfrm>
          </p:grpSpPr>
          <p:sp>
            <p:nvSpPr>
              <p:cNvPr id="297" name="Freeform 118">
                <a:extLst>
                  <a:ext uri="{FF2B5EF4-FFF2-40B4-BE49-F238E27FC236}">
                    <a16:creationId xmlns:a16="http://schemas.microsoft.com/office/drawing/2014/main" id="{FB7C593C-D274-8E48-B89D-13D998D44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98" name="Freeform 119">
                <a:extLst>
                  <a:ext uri="{FF2B5EF4-FFF2-40B4-BE49-F238E27FC236}">
                    <a16:creationId xmlns:a16="http://schemas.microsoft.com/office/drawing/2014/main" id="{8D2EC2B4-3A1C-1D4D-85C2-9A5DF63C5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6" name="Text Box 97">
              <a:extLst>
                <a:ext uri="{FF2B5EF4-FFF2-40B4-BE49-F238E27FC236}">
                  <a16:creationId xmlns:a16="http://schemas.microsoft.com/office/drawing/2014/main" id="{E3F43EF0-B1BC-BD4D-A49F-AB61AEBEC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2294" y="5666851"/>
              <a:ext cx="15758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H2 MAC addr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CA38E7A-FC0F-6C42-8DD4-233196E59530}"/>
              </a:ext>
            </a:extLst>
          </p:cNvPr>
          <p:cNvGrpSpPr/>
          <p:nvPr/>
        </p:nvGrpSpPr>
        <p:grpSpPr>
          <a:xfrm>
            <a:off x="5698628" y="2762261"/>
            <a:ext cx="780829" cy="768052"/>
            <a:chOff x="2503903" y="2308065"/>
            <a:chExt cx="780829" cy="768052"/>
          </a:xfrm>
        </p:grpSpPr>
        <p:grpSp>
          <p:nvGrpSpPr>
            <p:cNvPr id="268" name="Group 201">
              <a:extLst>
                <a:ext uri="{FF2B5EF4-FFF2-40B4-BE49-F238E27FC236}">
                  <a16:creationId xmlns:a16="http://schemas.microsoft.com/office/drawing/2014/main" id="{C8F461B9-B587-5B42-A071-B814C4851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7677FA0C-FC02-EC40-8C41-900467A289CC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81413985-B0EB-8C49-979D-3E27D22DC910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196084B-5FBD-5D4C-BD9B-EFB4F3348461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A10FF69E-EA7D-3C46-9A1C-E99FF9395C03}"/>
                </a:ext>
              </a:extLst>
            </p:cNvPr>
            <p:cNvSpPr/>
            <p:nvPr/>
          </p:nvSpPr>
          <p:spPr>
            <a:xfrm>
              <a:off x="2503903" y="2308065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7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76EB89-DE31-9F4D-9B79-C314F4806345}"/>
              </a:ext>
            </a:extLst>
          </p:cNvPr>
          <p:cNvGrpSpPr/>
          <p:nvPr/>
        </p:nvGrpSpPr>
        <p:grpSpPr>
          <a:xfrm>
            <a:off x="2193926" y="2445464"/>
            <a:ext cx="7481098" cy="403388"/>
            <a:chOff x="2290908" y="1240118"/>
            <a:chExt cx="7481098" cy="403388"/>
          </a:xfrm>
        </p:grpSpPr>
        <p:sp>
          <p:nvSpPr>
            <p:cNvPr id="124" name="Text Box 12">
              <a:extLst>
                <a:ext uri="{FF2B5EF4-FFF2-40B4-BE49-F238E27FC236}">
                  <a16:creationId xmlns:a16="http://schemas.microsoft.com/office/drawing/2014/main" id="{EB802AA9-5C9F-1F41-8DAA-4DADB50C3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5" name="Text Box 13">
              <a:extLst>
                <a:ext uri="{FF2B5EF4-FFF2-40B4-BE49-F238E27FC236}">
                  <a16:creationId xmlns:a16="http://schemas.microsoft.com/office/drawing/2014/main" id="{976031FD-0DE5-5B4A-80BD-BD79CEF9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6" name="Text Box 14">
              <a:extLst>
                <a:ext uri="{FF2B5EF4-FFF2-40B4-BE49-F238E27FC236}">
                  <a16:creationId xmlns:a16="http://schemas.microsoft.com/office/drawing/2014/main" id="{FC24CF30-0DB1-DC4B-A5A5-09191098D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061DB4A9-0D08-7F4F-A90E-91ADB310D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8" name="Text Box 16">
              <a:extLst>
                <a:ext uri="{FF2B5EF4-FFF2-40B4-BE49-F238E27FC236}">
                  <a16:creationId xmlns:a16="http://schemas.microsoft.com/office/drawing/2014/main" id="{2D692E38-D5F5-884C-8D26-3DC54A227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9" name="Text Box 17">
              <a:extLst>
                <a:ext uri="{FF2B5EF4-FFF2-40B4-BE49-F238E27FC236}">
                  <a16:creationId xmlns:a16="http://schemas.microsoft.com/office/drawing/2014/main" id="{2E76FE38-B6C0-E94A-A8BE-2F6C0BAB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7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30" name="Text Box 18">
              <a:extLst>
                <a:ext uri="{FF2B5EF4-FFF2-40B4-BE49-F238E27FC236}">
                  <a16:creationId xmlns:a16="http://schemas.microsoft.com/office/drawing/2014/main" id="{32F7DF4E-4B6B-D24E-83B6-A3737523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1796" y="12433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31" name="Text Box 19">
              <a:extLst>
                <a:ext uri="{FF2B5EF4-FFF2-40B4-BE49-F238E27FC236}">
                  <a16:creationId xmlns:a16="http://schemas.microsoft.com/office/drawing/2014/main" id="{388E12FB-1C38-A247-889D-979C8164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708" y="1240482"/>
              <a:ext cx="10278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0 - 2312</a:t>
              </a:r>
            </a:p>
          </p:txBody>
        </p:sp>
        <p:sp>
          <p:nvSpPr>
            <p:cNvPr id="132" name="Text Box 20">
              <a:extLst>
                <a:ext uri="{FF2B5EF4-FFF2-40B4-BE49-F238E27FC236}">
                  <a16:creationId xmlns:a16="http://schemas.microsoft.com/office/drawing/2014/main" id="{18BB5749-AEFF-2549-A25A-F61CA6314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7496" y="1240118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BF75EA-252E-EC4E-9450-4659C118C568}"/>
              </a:ext>
            </a:extLst>
          </p:cNvPr>
          <p:cNvGrpSpPr/>
          <p:nvPr/>
        </p:nvGrpSpPr>
        <p:grpSpPr>
          <a:xfrm>
            <a:off x="1842654" y="2807276"/>
            <a:ext cx="8130594" cy="854364"/>
            <a:chOff x="1939636" y="1546513"/>
            <a:chExt cx="8130594" cy="8543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74D66-AC0A-4948-956A-137D269B89FE}"/>
                </a:ext>
              </a:extLst>
            </p:cNvPr>
            <p:cNvGrpSpPr/>
            <p:nvPr/>
          </p:nvGrpSpPr>
          <p:grpSpPr>
            <a:xfrm>
              <a:off x="1939636" y="1546513"/>
              <a:ext cx="8091055" cy="854364"/>
              <a:chOff x="1981199" y="2322368"/>
              <a:chExt cx="8091055" cy="85436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229BFC-8C9D-5341-AFF9-493C1C33ECA0}"/>
                  </a:ext>
                </a:extLst>
              </p:cNvPr>
              <p:cNvSpPr/>
              <p:nvPr/>
            </p:nvSpPr>
            <p:spPr>
              <a:xfrm>
                <a:off x="1981199" y="2369127"/>
                <a:ext cx="8091055" cy="748146"/>
              </a:xfrm>
              <a:prstGeom prst="rect">
                <a:avLst/>
              </a:prstGeom>
              <a:solidFill>
                <a:srgbClr val="37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67F13F-1490-C040-9619-96164A9D583F}"/>
                  </a:ext>
                </a:extLst>
              </p:cNvPr>
              <p:cNvCxnSpPr/>
              <p:nvPr/>
            </p:nvCxnSpPr>
            <p:spPr>
              <a:xfrm>
                <a:off x="2826327" y="234141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A45C04-3EEC-A54A-B447-129E48EA93A7}"/>
                  </a:ext>
                </a:extLst>
              </p:cNvPr>
              <p:cNvCxnSpPr/>
              <p:nvPr/>
            </p:nvCxnSpPr>
            <p:spPr>
              <a:xfrm>
                <a:off x="36740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30F2417-8AA1-B34D-BAED-58697FAA172F}"/>
                  </a:ext>
                </a:extLst>
              </p:cNvPr>
              <p:cNvCxnSpPr/>
              <p:nvPr/>
            </p:nvCxnSpPr>
            <p:spPr>
              <a:xfrm>
                <a:off x="4515427" y="23731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8036314-22EF-A546-8B34-64A33BD2787D}"/>
                  </a:ext>
                </a:extLst>
              </p:cNvPr>
              <p:cNvCxnSpPr/>
              <p:nvPr/>
            </p:nvCxnSpPr>
            <p:spPr>
              <a:xfrm>
                <a:off x="5347277" y="23604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34173DD-F5BD-B547-999E-4FA4E0302BE7}"/>
                  </a:ext>
                </a:extLst>
              </p:cNvPr>
              <p:cNvCxnSpPr/>
              <p:nvPr/>
            </p:nvCxnSpPr>
            <p:spPr>
              <a:xfrm>
                <a:off x="6185477" y="23477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CC004E3-DD67-494B-96F9-992882A2BB95}"/>
                  </a:ext>
                </a:extLst>
              </p:cNvPr>
              <p:cNvCxnSpPr/>
              <p:nvPr/>
            </p:nvCxnSpPr>
            <p:spPr>
              <a:xfrm>
                <a:off x="7023677" y="23350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EC4A59E-2798-E14B-8864-897D2A4077AB}"/>
                  </a:ext>
                </a:extLst>
              </p:cNvPr>
              <p:cNvCxnSpPr/>
              <p:nvPr/>
            </p:nvCxnSpPr>
            <p:spPr>
              <a:xfrm>
                <a:off x="7861877" y="23223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5D32E6D-CD0F-B947-BECB-0BB4432C2069}"/>
                  </a:ext>
                </a:extLst>
              </p:cNvPr>
              <p:cNvCxnSpPr/>
              <p:nvPr/>
            </p:nvCxnSpPr>
            <p:spPr>
              <a:xfrm>
                <a:off x="92366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19FB91BB-3917-6C4C-A950-F94A76A4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485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frame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control</a:t>
              </a: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F3F7D97F-8B3D-E248-8ED4-6A7E4027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duration</a:t>
              </a: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91218FF9-7C58-A646-B5C2-DE83E6B6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4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D7D7633B-DBB6-0847-9C11-53C1398B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6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E39443BA-2E24-114F-85CB-5CA6A7D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2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5B42CCAD-488D-4840-9DA3-9D221E25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8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5ABA6D97-54D1-3B48-8E35-4BD2C716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2" name="Rectangle 10">
              <a:extLst>
                <a:ext uri="{FF2B5EF4-FFF2-40B4-BE49-F238E27FC236}">
                  <a16:creationId xmlns:a16="http://schemas.microsoft.com/office/drawing/2014/main" id="{B26FE9E4-8E06-0D45-A2FC-D385D56A7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430" y="1672504"/>
              <a:ext cx="1371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payload</a:t>
              </a:r>
            </a:p>
          </p:txBody>
        </p:sp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99410C58-51A8-2F4C-AAF8-53D3A0A0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133" name="Text Box 21">
              <a:extLst>
                <a:ext uri="{FF2B5EF4-FFF2-40B4-BE49-F238E27FC236}">
                  <a16:creationId xmlns:a16="http://schemas.microsoft.com/office/drawing/2014/main" id="{42BF6590-B2B6-1548-BA6F-9A4B4FEF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992" y="1705119"/>
              <a:ext cx="857927" cy="54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81F62-6A16-EA44-8755-766D3E98624A}"/>
              </a:ext>
            </a:extLst>
          </p:cNvPr>
          <p:cNvGrpSpPr/>
          <p:nvPr/>
        </p:nvGrpSpPr>
        <p:grpSpPr>
          <a:xfrm>
            <a:off x="2700050" y="1584472"/>
            <a:ext cx="3120341" cy="1172583"/>
            <a:chOff x="2700050" y="1584472"/>
            <a:chExt cx="3120341" cy="1172583"/>
          </a:xfrm>
        </p:grpSpPr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466552B5-10BD-034F-BE84-61973FDE6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050" y="1584472"/>
              <a:ext cx="3120341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duration of reserved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transmission time (RTS/CTS)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4A699-96FE-A54C-83F0-23EFCCB129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327" y="2133600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66252-5813-E043-BE6E-1062BD068D6D}"/>
              </a:ext>
            </a:extLst>
          </p:cNvPr>
          <p:cNvGrpSpPr/>
          <p:nvPr/>
        </p:nvGrpSpPr>
        <p:grpSpPr>
          <a:xfrm>
            <a:off x="6050830" y="1584904"/>
            <a:ext cx="3938298" cy="1186006"/>
            <a:chOff x="6050830" y="1584904"/>
            <a:chExt cx="3938298" cy="1186006"/>
          </a:xfrm>
        </p:grpSpPr>
        <p:sp>
          <p:nvSpPr>
            <p:cNvPr id="99" name="Text Box 51">
              <a:extLst>
                <a:ext uri="{FF2B5EF4-FFF2-40B4-BE49-F238E27FC236}">
                  <a16:creationId xmlns:a16="http://schemas.microsoft.com/office/drawing/2014/main" id="{1806EBB6-EA72-2242-848C-6ACE6989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0830" y="1584904"/>
              <a:ext cx="3938298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frame sequence # (for reliable data transfer)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9823E0-05D7-C643-9172-A5A4EF953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79127" y="2147455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C239E-B80C-764B-8459-185695EFB5C4}"/>
              </a:ext>
            </a:extLst>
          </p:cNvPr>
          <p:cNvGrpSpPr/>
          <p:nvPr/>
        </p:nvGrpSpPr>
        <p:grpSpPr>
          <a:xfrm>
            <a:off x="1731386" y="3602038"/>
            <a:ext cx="8562541" cy="1852978"/>
            <a:chOff x="1731386" y="3602038"/>
            <a:chExt cx="8562541" cy="1852978"/>
          </a:xfrm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CEF30CE9-5F52-B34B-917D-7F82AB5D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395" y="3602038"/>
              <a:ext cx="8503916" cy="1054105"/>
            </a:xfrm>
            <a:custGeom>
              <a:avLst/>
              <a:gdLst>
                <a:gd name="T0" fmla="*/ 2147483647 w 5489"/>
                <a:gd name="T1" fmla="*/ 0 h 672"/>
                <a:gd name="T2" fmla="*/ 0 w 5489"/>
                <a:gd name="T3" fmla="*/ 2147483647 h 672"/>
                <a:gd name="T4" fmla="*/ 2147483647 w 5489"/>
                <a:gd name="T5" fmla="*/ 2147483647 h 672"/>
                <a:gd name="T6" fmla="*/ 2147483647 w 5489"/>
                <a:gd name="T7" fmla="*/ 0 h 672"/>
                <a:gd name="T8" fmla="*/ 2147483647 w 548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 w 9823"/>
                <a:gd name="connsiteY0" fmla="*/ 0 h 10000"/>
                <a:gd name="connsiteX1" fmla="*/ 0 w 9823"/>
                <a:gd name="connsiteY1" fmla="*/ 9881 h 10000"/>
                <a:gd name="connsiteX2" fmla="*/ 9823 w 9823"/>
                <a:gd name="connsiteY2" fmla="*/ 10000 h 10000"/>
                <a:gd name="connsiteX3" fmla="*/ 1064 w 9823"/>
                <a:gd name="connsiteY3" fmla="*/ 0 h 10000"/>
                <a:gd name="connsiteX4" fmla="*/ 117 w 9823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9935"/>
                <a:gd name="connsiteY0" fmla="*/ 0 h 9881"/>
                <a:gd name="connsiteX1" fmla="*/ 0 w 9935"/>
                <a:gd name="connsiteY1" fmla="*/ 9881 h 9881"/>
                <a:gd name="connsiteX2" fmla="*/ 9935 w 9935"/>
                <a:gd name="connsiteY2" fmla="*/ 9741 h 9881"/>
                <a:gd name="connsiteX3" fmla="*/ 1083 w 9935"/>
                <a:gd name="connsiteY3" fmla="*/ 0 h 9881"/>
                <a:gd name="connsiteX4" fmla="*/ 119 w 9935"/>
                <a:gd name="connsiteY4" fmla="*/ 0 h 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5" h="9881">
                  <a:moveTo>
                    <a:pt x="119" y="0"/>
                  </a:moveTo>
                  <a:cubicBezTo>
                    <a:pt x="176" y="5632"/>
                    <a:pt x="105" y="6587"/>
                    <a:pt x="0" y="9881"/>
                  </a:cubicBezTo>
                  <a:lnTo>
                    <a:pt x="9935" y="9741"/>
                  </a:lnTo>
                  <a:cubicBezTo>
                    <a:pt x="5001" y="7179"/>
                    <a:pt x="1810" y="6071"/>
                    <a:pt x="1083" y="0"/>
                  </a:cubicBezTo>
                  <a:lnTo>
                    <a:pt x="11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35">
              <a:extLst>
                <a:ext uri="{FF2B5EF4-FFF2-40B4-BE49-F238E27FC236}">
                  <a16:creationId xmlns:a16="http://schemas.microsoft.com/office/drawing/2014/main" id="{53FD5931-3A00-834B-92F9-42D38A57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420" y="43068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EC678FA1-C5C0-6C47-843B-4CA7E01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545" y="431165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73CD0239-48E1-BA4E-8364-EEDAE67E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84" name="Text Box 38">
              <a:extLst>
                <a:ext uri="{FF2B5EF4-FFF2-40B4-BE49-F238E27FC236}">
                  <a16:creationId xmlns:a16="http://schemas.microsoft.com/office/drawing/2014/main" id="{63B34AE6-45A8-E24F-8C2D-0A064EACB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70E9A9E2-9CF9-DE4D-B967-2CF05E2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8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6" name="Text Box 40">
              <a:extLst>
                <a:ext uri="{FF2B5EF4-FFF2-40B4-BE49-F238E27FC236}">
                  <a16:creationId xmlns:a16="http://schemas.microsoft.com/office/drawing/2014/main" id="{62D927A6-2642-A749-9E6B-75DBDEEBE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870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7" name="Text Box 41">
              <a:extLst>
                <a:ext uri="{FF2B5EF4-FFF2-40B4-BE49-F238E27FC236}">
                  <a16:creationId xmlns:a16="http://schemas.microsoft.com/office/drawing/2014/main" id="{A9E87E57-8333-154C-B8A6-66FFECC9E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8" name="Text Box 42">
              <a:extLst>
                <a:ext uri="{FF2B5EF4-FFF2-40B4-BE49-F238E27FC236}">
                  <a16:creationId xmlns:a16="http://schemas.microsoft.com/office/drawing/2014/main" id="{A8F5AC11-3127-4643-9CFE-0B9A54E4F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9" name="Text Box 43">
              <a:extLst>
                <a:ext uri="{FF2B5EF4-FFF2-40B4-BE49-F238E27FC236}">
                  <a16:creationId xmlns:a16="http://schemas.microsoft.com/office/drawing/2014/main" id="{7E1214D8-0AB4-1746-A9BB-6443784BF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4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0" name="Text Box 44">
              <a:extLst>
                <a:ext uri="{FF2B5EF4-FFF2-40B4-BE49-F238E27FC236}">
                  <a16:creationId xmlns:a16="http://schemas.microsoft.com/office/drawing/2014/main" id="{A329D889-7CB9-8E45-8A33-0F8F98F6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1" name="Text Box 45">
              <a:extLst>
                <a:ext uri="{FF2B5EF4-FFF2-40B4-BE49-F238E27FC236}">
                  <a16:creationId xmlns:a16="http://schemas.microsoft.com/office/drawing/2014/main" id="{5F2F18C5-CFCE-984B-A25E-FA1146FF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9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045020-1F30-1044-80B0-00A4722275EF}"/>
                </a:ext>
              </a:extLst>
            </p:cNvPr>
            <p:cNvGrpSpPr/>
            <p:nvPr/>
          </p:nvGrpSpPr>
          <p:grpSpPr>
            <a:xfrm>
              <a:off x="1731386" y="4613565"/>
              <a:ext cx="8562541" cy="841451"/>
              <a:chOff x="1759095" y="5313789"/>
              <a:chExt cx="8562541" cy="84145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31C23F7-E53D-CD43-92F8-40A0BF77312B}"/>
                  </a:ext>
                </a:extLst>
              </p:cNvPr>
              <p:cNvGrpSpPr/>
              <p:nvPr/>
            </p:nvGrpSpPr>
            <p:grpSpPr>
              <a:xfrm>
                <a:off x="1773382" y="5313789"/>
                <a:ext cx="8548254" cy="841451"/>
                <a:chOff x="1981199" y="2335068"/>
                <a:chExt cx="8091055" cy="841451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BB4EFDE-B2A2-BB4D-A337-29A3AC337197}"/>
                    </a:ext>
                  </a:extLst>
                </p:cNvPr>
                <p:cNvSpPr/>
                <p:nvPr/>
              </p:nvSpPr>
              <p:spPr>
                <a:xfrm>
                  <a:off x="1981199" y="2369127"/>
                  <a:ext cx="8091055" cy="748146"/>
                </a:xfrm>
                <a:prstGeom prst="rect">
                  <a:avLst/>
                </a:prstGeom>
                <a:solidFill>
                  <a:srgbClr val="37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58D0690-BF56-004A-BEE6-13BC6AC33DD7}"/>
                    </a:ext>
                  </a:extLst>
                </p:cNvPr>
                <p:cNvCxnSpPr/>
                <p:nvPr/>
              </p:nvCxnSpPr>
              <p:spPr>
                <a:xfrm>
                  <a:off x="2908926" y="2360389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433DD97-F55E-FF4F-BAB7-B51DEF3F12C1}"/>
                    </a:ext>
                  </a:extLst>
                </p:cNvPr>
                <p:cNvCxnSpPr/>
                <p:nvPr/>
              </p:nvCxnSpPr>
              <p:spPr>
                <a:xfrm>
                  <a:off x="3846433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7EB1677-CF4B-304D-8344-1D6A48C73499}"/>
                    </a:ext>
                  </a:extLst>
                </p:cNvPr>
                <p:cNvCxnSpPr/>
                <p:nvPr/>
              </p:nvCxnSpPr>
              <p:spPr>
                <a:xfrm>
                  <a:off x="4849415" y="236178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486CB61-ADA1-4C44-AA59-CA6AC729D3CC}"/>
                    </a:ext>
                  </a:extLst>
                </p:cNvPr>
                <p:cNvCxnSpPr/>
                <p:nvPr/>
              </p:nvCxnSpPr>
              <p:spPr>
                <a:xfrm>
                  <a:off x="5508884" y="2364262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F5CB440-3829-EC4F-9D71-5137826D002C}"/>
                    </a:ext>
                  </a:extLst>
                </p:cNvPr>
                <p:cNvCxnSpPr/>
                <p:nvPr/>
              </p:nvCxnSpPr>
              <p:spPr>
                <a:xfrm>
                  <a:off x="6153156" y="2351563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5030AA9F-FEDB-3E43-9B6E-1F428D9BBDDE}"/>
                    </a:ext>
                  </a:extLst>
                </p:cNvPr>
                <p:cNvCxnSpPr/>
                <p:nvPr/>
              </p:nvCxnSpPr>
              <p:spPr>
                <a:xfrm>
                  <a:off x="6808202" y="2335068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2A65CE1C-2920-3A4C-86B8-96B1654CE85C}"/>
                    </a:ext>
                  </a:extLst>
                </p:cNvPr>
                <p:cNvCxnSpPr/>
                <p:nvPr/>
              </p:nvCxnSpPr>
              <p:spPr>
                <a:xfrm>
                  <a:off x="7456064" y="235651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D3881CA-1CB0-F049-B8DB-8860D858E81C}"/>
                    </a:ext>
                  </a:extLst>
                </p:cNvPr>
                <p:cNvCxnSpPr/>
                <p:nvPr/>
              </p:nvCxnSpPr>
              <p:spPr>
                <a:xfrm>
                  <a:off x="9394667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C0F3B53-3CF4-F54B-9BB3-6F8E6C9C8C84}"/>
                    </a:ext>
                  </a:extLst>
                </p:cNvPr>
                <p:cNvCxnSpPr/>
                <p:nvPr/>
              </p:nvCxnSpPr>
              <p:spPr>
                <a:xfrm>
                  <a:off x="8103090" y="236473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253BA72-E8E0-6D48-B97E-7D2981750E39}"/>
                    </a:ext>
                  </a:extLst>
                </p:cNvPr>
                <p:cNvCxnSpPr/>
                <p:nvPr/>
              </p:nvCxnSpPr>
              <p:spPr>
                <a:xfrm>
                  <a:off x="8750116" y="237295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24">
                <a:extLst>
                  <a:ext uri="{FF2B5EF4-FFF2-40B4-BE49-F238E27FC236}">
                    <a16:creationId xmlns:a16="http://schemas.microsoft.com/office/drawing/2014/main" id="{5B7BB24E-E2F2-D34E-AA02-9031EC032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6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type</a:t>
                </a:r>
              </a:p>
            </p:txBody>
          </p:sp>
          <p:sp>
            <p:nvSpPr>
              <p:cNvPr id="71" name="Rectangle 25">
                <a:extLst>
                  <a:ext uri="{FF2B5EF4-FFF2-40B4-BE49-F238E27FC236}">
                    <a16:creationId xmlns:a16="http://schemas.microsoft.com/office/drawing/2014/main" id="{90761904-FD12-544B-802D-B98DE312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from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15E0B19B-CA4A-8349-9F78-C811A3F2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295" y="5419734"/>
                <a:ext cx="1066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subtype</a:t>
                </a:r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0A7D32A6-B9BA-C848-B12F-36A36EF59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to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F6B08CED-355E-9C41-B908-1FE074BB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frag</a:t>
                </a:r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3239D4B5-2716-2F4F-994A-65F60610A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WEP</a:t>
                </a:r>
              </a:p>
            </p:txBody>
          </p:sp>
          <p:sp>
            <p:nvSpPr>
              <p:cNvPr id="76" name="Rectangle 30">
                <a:extLst>
                  <a:ext uri="{FF2B5EF4-FFF2-40B4-BE49-F238E27FC236}">
                    <a16:creationId xmlns:a16="http://schemas.microsoft.com/office/drawing/2014/main" id="{79FBC908-4253-FF4D-BDE4-2A6D42E6F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6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</a:p>
            </p:txBody>
          </p:sp>
          <p:sp>
            <p:nvSpPr>
              <p:cNvPr id="77" name="Rectangle 31">
                <a:extLst>
                  <a:ext uri="{FF2B5EF4-FFF2-40B4-BE49-F238E27FC236}">
                    <a16:creationId xmlns:a16="http://schemas.microsoft.com/office/drawing/2014/main" id="{45AEEAE0-E39F-B343-BA24-1BAE29DF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02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power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mgt</a:t>
                </a:r>
              </a:p>
            </p:txBody>
          </p:sp>
          <p:sp>
            <p:nvSpPr>
              <p:cNvPr id="78" name="Rectangle 32">
                <a:extLst>
                  <a:ext uri="{FF2B5EF4-FFF2-40B4-BE49-F238E27FC236}">
                    <a16:creationId xmlns:a16="http://schemas.microsoft.com/office/drawing/2014/main" id="{719D6A34-C2FA-A04D-8269-B9CC9EC8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4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retry</a:t>
                </a:r>
              </a:p>
            </p:txBody>
          </p:sp>
          <p:sp>
            <p:nvSpPr>
              <p:cNvPr id="79" name="Rectangle 33">
                <a:extLst>
                  <a:ext uri="{FF2B5EF4-FFF2-40B4-BE49-F238E27FC236}">
                    <a16:creationId xmlns:a16="http://schemas.microsoft.com/office/drawing/2014/main" id="{3249B43F-ECA4-CB4E-AA0D-67E39F50F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7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rsvd</a:t>
                </a:r>
              </a:p>
            </p:txBody>
          </p:sp>
          <p:sp>
            <p:nvSpPr>
              <p:cNvPr id="80" name="Rectangle 34">
                <a:extLst>
                  <a:ext uri="{FF2B5EF4-FFF2-40B4-BE49-F238E27FC236}">
                    <a16:creationId xmlns:a16="http://schemas.microsoft.com/office/drawing/2014/main" id="{6F674E7D-980F-DF40-AC5B-C5B6C0BF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0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protocol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version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C6ACE3-E36F-FB48-876E-AF096FDEF49F}"/>
              </a:ext>
            </a:extLst>
          </p:cNvPr>
          <p:cNvGrpSpPr/>
          <p:nvPr/>
        </p:nvGrpSpPr>
        <p:grpSpPr>
          <a:xfrm>
            <a:off x="3033424" y="5444836"/>
            <a:ext cx="4794394" cy="820183"/>
            <a:chOff x="3033424" y="5444836"/>
            <a:chExt cx="4794394" cy="820183"/>
          </a:xfrm>
        </p:grpSpPr>
        <p:sp>
          <p:nvSpPr>
            <p:cNvPr id="94" name="Text Box 54">
              <a:extLst>
                <a:ext uri="{FF2B5EF4-FFF2-40B4-BE49-F238E27FC236}">
                  <a16:creationId xmlns:a16="http://schemas.microsoft.com/office/drawing/2014/main" id="{19BE8EC4-BB2C-9741-A9CC-22E32A55E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424" y="5895687"/>
              <a:ext cx="47943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frame type (RTS, CTS, ACK, data)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B042EA-AE0D-F84D-99DD-E2C3B9B3C6BA}"/>
                </a:ext>
              </a:extLst>
            </p:cNvPr>
            <p:cNvCxnSpPr/>
            <p:nvPr/>
          </p:nvCxnSpPr>
          <p:spPr>
            <a:xfrm>
              <a:off x="3172690" y="5444836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81">
            <a:extLst>
              <a:ext uri="{FF2B5EF4-FFF2-40B4-BE49-F238E27FC236}">
                <a16:creationId xmlns:a16="http://schemas.microsoft.com/office/drawing/2014/main" id="{D73CC493-6CCB-D94F-BDAD-1B31F8914D75}"/>
              </a:ext>
            </a:extLst>
          </p:cNvPr>
          <p:cNvSpPr>
            <a:spLocks/>
          </p:cNvSpPr>
          <p:nvPr/>
        </p:nvSpPr>
        <p:spPr bwMode="auto">
          <a:xfrm rot="5400000">
            <a:off x="5414070" y="1578038"/>
            <a:ext cx="757503" cy="5177589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3018 w 10166"/>
              <a:gd name="connsiteY0" fmla="*/ 121 h 10000"/>
              <a:gd name="connsiteX1" fmla="*/ 545 w 10166"/>
              <a:gd name="connsiteY1" fmla="*/ 527 h 10000"/>
              <a:gd name="connsiteX2" fmla="*/ 8 w 10166"/>
              <a:gd name="connsiteY2" fmla="*/ 3524 h 10000"/>
              <a:gd name="connsiteX3" fmla="*/ 354 w 10166"/>
              <a:gd name="connsiteY3" fmla="*/ 6305 h 10000"/>
              <a:gd name="connsiteX4" fmla="*/ 1947 w 10166"/>
              <a:gd name="connsiteY4" fmla="*/ 6681 h 10000"/>
              <a:gd name="connsiteX5" fmla="*/ 5285 w 10166"/>
              <a:gd name="connsiteY5" fmla="*/ 9001 h 10000"/>
              <a:gd name="connsiteX6" fmla="*/ 8172 w 10166"/>
              <a:gd name="connsiteY6" fmla="*/ 9974 h 10000"/>
              <a:gd name="connsiteX7" fmla="*/ 9864 w 10166"/>
              <a:gd name="connsiteY7" fmla="*/ 8031 h 10000"/>
              <a:gd name="connsiteX8" fmla="*/ 9830 w 10166"/>
              <a:gd name="connsiteY8" fmla="*/ 3652 h 10000"/>
              <a:gd name="connsiteX9" fmla="*/ 9852 w 10166"/>
              <a:gd name="connsiteY9" fmla="*/ 791 h 10000"/>
              <a:gd name="connsiteX10" fmla="*/ 5984 w 10166"/>
              <a:gd name="connsiteY10" fmla="*/ 50 h 10000"/>
              <a:gd name="connsiteX11" fmla="*/ 3018 w 10166"/>
              <a:gd name="connsiteY11" fmla="*/ 121 h 10000"/>
              <a:gd name="connsiteX0" fmla="*/ 3018 w 10281"/>
              <a:gd name="connsiteY0" fmla="*/ 121 h 10000"/>
              <a:gd name="connsiteX1" fmla="*/ 545 w 10281"/>
              <a:gd name="connsiteY1" fmla="*/ 527 h 10000"/>
              <a:gd name="connsiteX2" fmla="*/ 8 w 10281"/>
              <a:gd name="connsiteY2" fmla="*/ 3524 h 10000"/>
              <a:gd name="connsiteX3" fmla="*/ 354 w 10281"/>
              <a:gd name="connsiteY3" fmla="*/ 6305 h 10000"/>
              <a:gd name="connsiteX4" fmla="*/ 1947 w 10281"/>
              <a:gd name="connsiteY4" fmla="*/ 6681 h 10000"/>
              <a:gd name="connsiteX5" fmla="*/ 5285 w 10281"/>
              <a:gd name="connsiteY5" fmla="*/ 9001 h 10000"/>
              <a:gd name="connsiteX6" fmla="*/ 8172 w 10281"/>
              <a:gd name="connsiteY6" fmla="*/ 9974 h 10000"/>
              <a:gd name="connsiteX7" fmla="*/ 9864 w 10281"/>
              <a:gd name="connsiteY7" fmla="*/ 8031 h 10000"/>
              <a:gd name="connsiteX8" fmla="*/ 10169 w 10281"/>
              <a:gd name="connsiteY8" fmla="*/ 3708 h 10000"/>
              <a:gd name="connsiteX9" fmla="*/ 9852 w 10281"/>
              <a:gd name="connsiteY9" fmla="*/ 791 h 10000"/>
              <a:gd name="connsiteX10" fmla="*/ 5984 w 10281"/>
              <a:gd name="connsiteY10" fmla="*/ 50 h 10000"/>
              <a:gd name="connsiteX11" fmla="*/ 3018 w 10281"/>
              <a:gd name="connsiteY11" fmla="*/ 121 h 10000"/>
              <a:gd name="connsiteX0" fmla="*/ 3020 w 10283"/>
              <a:gd name="connsiteY0" fmla="*/ 121 h 9993"/>
              <a:gd name="connsiteX1" fmla="*/ 547 w 10283"/>
              <a:gd name="connsiteY1" fmla="*/ 527 h 9993"/>
              <a:gd name="connsiteX2" fmla="*/ 10 w 10283"/>
              <a:gd name="connsiteY2" fmla="*/ 3524 h 9993"/>
              <a:gd name="connsiteX3" fmla="*/ 356 w 10283"/>
              <a:gd name="connsiteY3" fmla="*/ 6305 h 9993"/>
              <a:gd name="connsiteX4" fmla="*/ 2143 w 10283"/>
              <a:gd name="connsiteY4" fmla="*/ 8529 h 9993"/>
              <a:gd name="connsiteX5" fmla="*/ 5287 w 10283"/>
              <a:gd name="connsiteY5" fmla="*/ 9001 h 9993"/>
              <a:gd name="connsiteX6" fmla="*/ 8174 w 10283"/>
              <a:gd name="connsiteY6" fmla="*/ 9974 h 9993"/>
              <a:gd name="connsiteX7" fmla="*/ 9866 w 10283"/>
              <a:gd name="connsiteY7" fmla="*/ 8031 h 9993"/>
              <a:gd name="connsiteX8" fmla="*/ 10171 w 10283"/>
              <a:gd name="connsiteY8" fmla="*/ 3708 h 9993"/>
              <a:gd name="connsiteX9" fmla="*/ 9854 w 10283"/>
              <a:gd name="connsiteY9" fmla="*/ 791 h 9993"/>
              <a:gd name="connsiteX10" fmla="*/ 5986 w 10283"/>
              <a:gd name="connsiteY10" fmla="*/ 50 h 9993"/>
              <a:gd name="connsiteX11" fmla="*/ 3020 w 10283"/>
              <a:gd name="connsiteY11" fmla="*/ 121 h 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83" h="9993">
                <a:moveTo>
                  <a:pt x="3020" y="121"/>
                </a:moveTo>
                <a:cubicBezTo>
                  <a:pt x="2113" y="201"/>
                  <a:pt x="1049" y="-40"/>
                  <a:pt x="547" y="527"/>
                </a:cubicBezTo>
                <a:cubicBezTo>
                  <a:pt x="45" y="1094"/>
                  <a:pt x="42" y="2561"/>
                  <a:pt x="10" y="3524"/>
                </a:cubicBezTo>
                <a:cubicBezTo>
                  <a:pt x="-22" y="4487"/>
                  <a:pt x="0" y="5471"/>
                  <a:pt x="356" y="6305"/>
                </a:cubicBezTo>
                <a:cubicBezTo>
                  <a:pt x="712" y="7139"/>
                  <a:pt x="1323" y="8079"/>
                  <a:pt x="2143" y="8529"/>
                </a:cubicBezTo>
                <a:cubicBezTo>
                  <a:pt x="2965" y="8979"/>
                  <a:pt x="4282" y="8760"/>
                  <a:pt x="5287" y="9001"/>
                </a:cubicBezTo>
                <a:cubicBezTo>
                  <a:pt x="6292" y="9242"/>
                  <a:pt x="7410" y="10134"/>
                  <a:pt x="8174" y="9974"/>
                </a:cubicBezTo>
                <a:cubicBezTo>
                  <a:pt x="8936" y="9811"/>
                  <a:pt x="9533" y="9075"/>
                  <a:pt x="9866" y="8031"/>
                </a:cubicBezTo>
                <a:cubicBezTo>
                  <a:pt x="10199" y="6987"/>
                  <a:pt x="10173" y="4915"/>
                  <a:pt x="10171" y="3708"/>
                </a:cubicBezTo>
                <a:cubicBezTo>
                  <a:pt x="10169" y="2501"/>
                  <a:pt x="10576" y="1287"/>
                  <a:pt x="9854" y="791"/>
                </a:cubicBezTo>
                <a:cubicBezTo>
                  <a:pt x="9133" y="296"/>
                  <a:pt x="7125" y="162"/>
                  <a:pt x="5986" y="50"/>
                </a:cubicBezTo>
                <a:cubicBezTo>
                  <a:pt x="4847" y="-62"/>
                  <a:pt x="3926" y="42"/>
                  <a:pt x="3020" y="12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3" name="Rectangle 76">
            <a:extLst>
              <a:ext uri="{FF2B5EF4-FFF2-40B4-BE49-F238E27FC236}">
                <a16:creationId xmlns:a16="http://schemas.microsoft.com/office/drawing/2014/main" id="{D8A950A5-D349-3A4C-9452-45729A4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748" y="2279650"/>
            <a:ext cx="294061" cy="222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56" name="Rectangle 75">
            <a:extLst>
              <a:ext uri="{FF2B5EF4-FFF2-40B4-BE49-F238E27FC236}">
                <a16:creationId xmlns:a16="http://schemas.microsoft.com/office/drawing/2014/main" id="{86D84E7B-7F94-CF43-97CD-E40F099F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905" y="2276804"/>
            <a:ext cx="1188897" cy="471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7" name="Rectangle 2">
            <a:extLst>
              <a:ext uri="{FF2B5EF4-FFF2-40B4-BE49-F238E27FC236}">
                <a16:creationId xmlns:a16="http://schemas.microsoft.com/office/drawing/2014/main" id="{75001E46-9EFA-6F46-BF58-DE475A33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590" y="2277305"/>
            <a:ext cx="1181609" cy="468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8" name="Line 3">
            <a:extLst>
              <a:ext uri="{FF2B5EF4-FFF2-40B4-BE49-F238E27FC236}">
                <a16:creationId xmlns:a16="http://schemas.microsoft.com/office/drawing/2014/main" id="{58FD3C8D-D13C-DD42-85DC-F3FC75827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6177" y="2491790"/>
            <a:ext cx="1179110" cy="14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9" name="Text Box 6">
            <a:extLst>
              <a:ext uri="{FF2B5EF4-FFF2-40B4-BE49-F238E27FC236}">
                <a16:creationId xmlns:a16="http://schemas.microsoft.com/office/drawing/2014/main" id="{06310D8E-E39C-8749-8C4D-6762E12A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588" y="225657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562" name="Line 18">
            <a:extLst>
              <a:ext uri="{FF2B5EF4-FFF2-40B4-BE49-F238E27FC236}">
                <a16:creationId xmlns:a16="http://schemas.microsoft.com/office/drawing/2014/main" id="{674927D0-7AF4-FB45-A199-0AA4F2F4D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615" y="2282068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3" name="Line 21">
            <a:extLst>
              <a:ext uri="{FF2B5EF4-FFF2-40B4-BE49-F238E27FC236}">
                <a16:creationId xmlns:a16="http://schemas.microsoft.com/office/drawing/2014/main" id="{ED992B3F-F06B-D64B-B214-C09006060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102" y="2278893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23">
            <a:extLst>
              <a:ext uri="{FF2B5EF4-FFF2-40B4-BE49-F238E27FC236}">
                <a16:creationId xmlns:a16="http://schemas.microsoft.com/office/drawing/2014/main" id="{0E55E53C-5364-9444-98BF-DF258E8EB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602" y="2286830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8" name="Text Box 26">
            <a:extLst>
              <a:ext uri="{FF2B5EF4-FFF2-40B4-BE49-F238E27FC236}">
                <a16:creationId xmlns:a16="http://schemas.microsoft.com/office/drawing/2014/main" id="{2BB93CA1-198F-BD45-B13D-35FA7DC8E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102" y="244558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sp>
        <p:nvSpPr>
          <p:cNvPr id="572" name="Text Box 30">
            <a:extLst>
              <a:ext uri="{FF2B5EF4-FFF2-40B4-BE49-F238E27FC236}">
                <a16:creationId xmlns:a16="http://schemas.microsoft.com/office/drawing/2014/main" id="{B28826E1-E494-BE45-847D-47836FFF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264" y="2449753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573" name="Text Box 57">
            <a:extLst>
              <a:ext uri="{FF2B5EF4-FFF2-40B4-BE49-F238E27FC236}">
                <a16:creationId xmlns:a16="http://schemas.microsoft.com/office/drawing/2014/main" id="{0E14A6FA-A1FE-3F46-A4F2-105D9B7A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0" y="223126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584" name="Oval 81">
            <a:extLst>
              <a:ext uri="{FF2B5EF4-FFF2-40B4-BE49-F238E27FC236}">
                <a16:creationId xmlns:a16="http://schemas.microsoft.com/office/drawing/2014/main" id="{9FE56524-10FB-6042-A1CC-7979BFD9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477" y="2591630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5" name="Oval 82">
            <a:extLst>
              <a:ext uri="{FF2B5EF4-FFF2-40B4-BE49-F238E27FC236}">
                <a16:creationId xmlns:a16="http://schemas.microsoft.com/office/drawing/2014/main" id="{32B7ED54-8A66-9C40-90E0-AB788CBBD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577" y="2588455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6" name="Oval 83">
            <a:extLst>
              <a:ext uri="{FF2B5EF4-FFF2-40B4-BE49-F238E27FC236}">
                <a16:creationId xmlns:a16="http://schemas.microsoft.com/office/drawing/2014/main" id="{ACECF9A3-7435-ED4E-A83D-328DB3D23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952" y="2593218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43345-4697-A84D-B271-4440D2A31971}"/>
              </a:ext>
            </a:extLst>
          </p:cNvPr>
          <p:cNvGrpSpPr/>
          <p:nvPr/>
        </p:nvGrpSpPr>
        <p:grpSpPr>
          <a:xfrm>
            <a:off x="3441456" y="2226513"/>
            <a:ext cx="1259780" cy="523875"/>
            <a:chOff x="10932220" y="4822113"/>
            <a:chExt cx="1259780" cy="523875"/>
          </a:xfrm>
        </p:grpSpPr>
        <p:sp>
          <p:nvSpPr>
            <p:cNvPr id="620" name="Rectangle 76">
              <a:extLst>
                <a:ext uri="{FF2B5EF4-FFF2-40B4-BE49-F238E27FC236}">
                  <a16:creationId xmlns:a16="http://schemas.microsoft.com/office/drawing/2014/main" id="{5443F9B0-0F91-A14D-9E8E-E2DFA236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71" y="4880851"/>
              <a:ext cx="896593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2">
              <a:extLst>
                <a:ext uri="{FF2B5EF4-FFF2-40B4-BE49-F238E27FC236}">
                  <a16:creationId xmlns:a16="http://schemas.microsoft.com/office/drawing/2014/main" id="{5E7248A8-6B10-0841-AE53-D0ABC4CE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391" y="4872913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Line 3">
              <a:extLst>
                <a:ext uri="{FF2B5EF4-FFF2-40B4-BE49-F238E27FC236}">
                  <a16:creationId xmlns:a16="http://schemas.microsoft.com/office/drawing/2014/main" id="{DD3A74DB-9E59-9348-8893-A2232C82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9376" y="5090714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651AA383-259C-DC4C-B417-34535BEC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1146" y="48824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4">
              <a:extLst>
                <a:ext uri="{FF2B5EF4-FFF2-40B4-BE49-F238E27FC236}">
                  <a16:creationId xmlns:a16="http://schemas.microsoft.com/office/drawing/2014/main" id="{A9A98EAD-050F-EF41-8FA1-A4524796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5871" y="4877676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Line 25">
              <a:extLst>
                <a:ext uri="{FF2B5EF4-FFF2-40B4-BE49-F238E27FC236}">
                  <a16:creationId xmlns:a16="http://schemas.microsoft.com/office/drawing/2014/main" id="{A2531D0B-9E46-0941-94A0-96006DBA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6421" y="487291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Text Box 27">
              <a:extLst>
                <a:ext uri="{FF2B5EF4-FFF2-40B4-BE49-F238E27FC236}">
                  <a16:creationId xmlns:a16="http://schemas.microsoft.com/office/drawing/2014/main" id="{7649D600-6D49-3044-A4AB-61B599FF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635" name="Text Box 28">
              <a:extLst>
                <a:ext uri="{FF2B5EF4-FFF2-40B4-BE49-F238E27FC236}">
                  <a16:creationId xmlns:a16="http://schemas.microsoft.com/office/drawing/2014/main" id="{5BAA2670-D55C-C142-827F-9CE7DB75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636" name="Text Box 29">
              <a:extLst>
                <a:ext uri="{FF2B5EF4-FFF2-40B4-BE49-F238E27FC236}">
                  <a16:creationId xmlns:a16="http://schemas.microsoft.com/office/drawing/2014/main" id="{D7F356E9-BF66-D145-915D-38A53F2F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639" name="Text Box 74">
              <a:extLst>
                <a:ext uri="{FF2B5EF4-FFF2-40B4-BE49-F238E27FC236}">
                  <a16:creationId xmlns:a16="http://schemas.microsoft.com/office/drawing/2014/main" id="{C33FAB3F-C18D-F04F-AFF6-CD5E1444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643" name="Oval 84">
              <a:extLst>
                <a:ext uri="{FF2B5EF4-FFF2-40B4-BE49-F238E27FC236}">
                  <a16:creationId xmlns:a16="http://schemas.microsoft.com/office/drawing/2014/main" id="{86949CB4-4A39-0346-AFF6-9F5A2A7D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Oval 85">
              <a:extLst>
                <a:ext uri="{FF2B5EF4-FFF2-40B4-BE49-F238E27FC236}">
                  <a16:creationId xmlns:a16="http://schemas.microsoft.com/office/drawing/2014/main" id="{E4D51E21-8C17-E743-8B81-06236413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Oval 86">
              <a:extLst>
                <a:ext uri="{FF2B5EF4-FFF2-40B4-BE49-F238E27FC236}">
                  <a16:creationId xmlns:a16="http://schemas.microsoft.com/office/drawing/2014/main" id="{520890CD-F328-1643-8FAD-D429622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3" y="267783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EVPN: Ethernet VPNs </a:t>
            </a:r>
            <a:r>
              <a:rPr lang="en-US" sz="32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(aka VXLANs)</a:t>
            </a:r>
            <a:endParaRPr lang="en-US" sz="48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BEEB3-46FD-EA41-8074-A5BDD9C11183}"/>
              </a:ext>
            </a:extLst>
          </p:cNvPr>
          <p:cNvGrpSpPr/>
          <p:nvPr/>
        </p:nvGrpSpPr>
        <p:grpSpPr>
          <a:xfrm>
            <a:off x="2316560" y="1851720"/>
            <a:ext cx="2388836" cy="410624"/>
            <a:chOff x="7399107" y="1365161"/>
            <a:chExt cx="2388836" cy="732595"/>
          </a:xfrm>
        </p:grpSpPr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0E2C253-E31D-DA4E-8C57-56EFE4A095ED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596EEC3-C1AA-2E4B-BA66-1B555E77FCC5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AB2941FE-E212-F347-B495-140D5C7ED03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91A112E4-81D0-F44B-9985-65B5C629D0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1585E8CB-B8A8-844A-9962-714F597BBE4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EC524C8C-F983-3A44-9FDA-7715110964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0" name="Line 61">
            <a:extLst>
              <a:ext uri="{FF2B5EF4-FFF2-40B4-BE49-F238E27FC236}">
                <a16:creationId xmlns:a16="http://schemas.microsoft.com/office/drawing/2014/main" id="{504ED2E3-D101-424C-8AE9-5C34917B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4338" y="2582038"/>
            <a:ext cx="9017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1" name="Line 62">
            <a:extLst>
              <a:ext uri="{FF2B5EF4-FFF2-40B4-BE49-F238E27FC236}">
                <a16:creationId xmlns:a16="http://schemas.microsoft.com/office/drawing/2014/main" id="{2122A03F-B45C-EC49-8D54-8D3B7DB4D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0101" y="2582038"/>
            <a:ext cx="80645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2" name="Line 63">
            <a:extLst>
              <a:ext uri="{FF2B5EF4-FFF2-40B4-BE49-F238E27FC236}">
                <a16:creationId xmlns:a16="http://schemas.microsoft.com/office/drawing/2014/main" id="{F985FD06-D0A5-3048-AF98-111FE4DF7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236" y="2619375"/>
            <a:ext cx="683563" cy="3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Text Box 64">
            <a:extLst>
              <a:ext uri="{FF2B5EF4-FFF2-40B4-BE49-F238E27FC236}">
                <a16:creationId xmlns:a16="http://schemas.microsoft.com/office/drawing/2014/main" id="{299DB3CE-7B62-0F41-8A17-414B51C9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759" y="2797223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sp>
        <p:nvSpPr>
          <p:cNvPr id="434" name="Line 69">
            <a:extLst>
              <a:ext uri="{FF2B5EF4-FFF2-40B4-BE49-F238E27FC236}">
                <a16:creationId xmlns:a16="http://schemas.microsoft.com/office/drawing/2014/main" id="{131CBCB7-EC04-C34D-8089-DF6962A0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613025"/>
            <a:ext cx="99076" cy="35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70">
            <a:extLst>
              <a:ext uri="{FF2B5EF4-FFF2-40B4-BE49-F238E27FC236}">
                <a16:creationId xmlns:a16="http://schemas.microsoft.com/office/drawing/2014/main" id="{3E75F251-D967-EA4E-9C97-EB6B5246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6" y="2406650"/>
            <a:ext cx="480076" cy="58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Line 71">
            <a:extLst>
              <a:ext uri="{FF2B5EF4-FFF2-40B4-BE49-F238E27FC236}">
                <a16:creationId xmlns:a16="http://schemas.microsoft.com/office/drawing/2014/main" id="{00AB0795-DB89-1B41-A48F-217D5BED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4" y="2397125"/>
            <a:ext cx="500713" cy="41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7" name="Text Box 45">
            <a:extLst>
              <a:ext uri="{FF2B5EF4-FFF2-40B4-BE49-F238E27FC236}">
                <a16:creationId xmlns:a16="http://schemas.microsoft.com/office/drawing/2014/main" id="{2D1CE1C0-31D9-844E-8F50-70F2806C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515" y="276027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grpSp>
        <p:nvGrpSpPr>
          <p:cNvPr id="448" name="Group 44">
            <a:extLst>
              <a:ext uri="{FF2B5EF4-FFF2-40B4-BE49-F238E27FC236}">
                <a16:creationId xmlns:a16="http://schemas.microsoft.com/office/drawing/2014/main" id="{700B7029-39F6-C74E-AC0E-38210F4099EF}"/>
              </a:ext>
            </a:extLst>
          </p:cNvPr>
          <p:cNvGrpSpPr>
            <a:grpSpLocks/>
          </p:cNvGrpSpPr>
          <p:nvPr/>
        </p:nvGrpSpPr>
        <p:grpSpPr bwMode="auto">
          <a:xfrm>
            <a:off x="1027763" y="2767775"/>
            <a:ext cx="609600" cy="558800"/>
            <a:chOff x="-44" y="1473"/>
            <a:chExt cx="981" cy="1105"/>
          </a:xfrm>
        </p:grpSpPr>
        <p:pic>
          <p:nvPicPr>
            <p:cNvPr id="449" name="Picture 45" descr="desktop_computer_stylized_medium">
              <a:extLst>
                <a:ext uri="{FF2B5EF4-FFF2-40B4-BE49-F238E27FC236}">
                  <a16:creationId xmlns:a16="http://schemas.microsoft.com/office/drawing/2014/main" id="{DBD01A03-81B8-534F-93E0-1D4C45D29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635026BE-6129-3740-BA64-8136F70D6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1" name="Group 44">
            <a:extLst>
              <a:ext uri="{FF2B5EF4-FFF2-40B4-BE49-F238E27FC236}">
                <a16:creationId xmlns:a16="http://schemas.microsoft.com/office/drawing/2014/main" id="{5180A7F4-6359-C649-AEDF-B175B94960B4}"/>
              </a:ext>
            </a:extLst>
          </p:cNvPr>
          <p:cNvGrpSpPr>
            <a:grpSpLocks/>
          </p:cNvGrpSpPr>
          <p:nvPr/>
        </p:nvGrpSpPr>
        <p:grpSpPr bwMode="auto">
          <a:xfrm>
            <a:off x="1592544" y="2773109"/>
            <a:ext cx="609600" cy="558800"/>
            <a:chOff x="-44" y="1473"/>
            <a:chExt cx="981" cy="1105"/>
          </a:xfrm>
        </p:grpSpPr>
        <p:pic>
          <p:nvPicPr>
            <p:cNvPr id="452" name="Picture 45" descr="desktop_computer_stylized_medium">
              <a:extLst>
                <a:ext uri="{FF2B5EF4-FFF2-40B4-BE49-F238E27FC236}">
                  <a16:creationId xmlns:a16="http://schemas.microsoft.com/office/drawing/2014/main" id="{14B1FE25-A4BF-9D47-8AD2-68F17E2D3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BBF7941F-1FF1-1849-803E-B825A4F4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4" name="Group 44">
            <a:extLst>
              <a:ext uri="{FF2B5EF4-FFF2-40B4-BE49-F238E27FC236}">
                <a16:creationId xmlns:a16="http://schemas.microsoft.com/office/drawing/2014/main" id="{3B53FC44-EDA2-6143-AAE9-F7F4B007F065}"/>
              </a:ext>
            </a:extLst>
          </p:cNvPr>
          <p:cNvGrpSpPr>
            <a:grpSpLocks/>
          </p:cNvGrpSpPr>
          <p:nvPr/>
        </p:nvGrpSpPr>
        <p:grpSpPr bwMode="auto">
          <a:xfrm>
            <a:off x="2349411" y="2768447"/>
            <a:ext cx="609600" cy="558800"/>
            <a:chOff x="-44" y="1473"/>
            <a:chExt cx="981" cy="1105"/>
          </a:xfrm>
        </p:grpSpPr>
        <p:pic>
          <p:nvPicPr>
            <p:cNvPr id="455" name="Picture 45" descr="desktop_computer_stylized_medium">
              <a:extLst>
                <a:ext uri="{FF2B5EF4-FFF2-40B4-BE49-F238E27FC236}">
                  <a16:creationId xmlns:a16="http://schemas.microsoft.com/office/drawing/2014/main" id="{27DADEDF-8827-4347-B67A-F3A822699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46">
              <a:extLst>
                <a:ext uri="{FF2B5EF4-FFF2-40B4-BE49-F238E27FC236}">
                  <a16:creationId xmlns:a16="http://schemas.microsoft.com/office/drawing/2014/main" id="{6A110340-235C-2846-A908-0380A764E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7" name="Group 44">
            <a:extLst>
              <a:ext uri="{FF2B5EF4-FFF2-40B4-BE49-F238E27FC236}">
                <a16:creationId xmlns:a16="http://schemas.microsoft.com/office/drawing/2014/main" id="{799E5DB2-77CF-E344-82DA-E1C53B1B1556}"/>
              </a:ext>
            </a:extLst>
          </p:cNvPr>
          <p:cNvGrpSpPr>
            <a:grpSpLocks/>
          </p:cNvGrpSpPr>
          <p:nvPr/>
        </p:nvGrpSpPr>
        <p:grpSpPr bwMode="auto">
          <a:xfrm>
            <a:off x="3314812" y="2763785"/>
            <a:ext cx="609600" cy="558800"/>
            <a:chOff x="-44" y="1473"/>
            <a:chExt cx="981" cy="1105"/>
          </a:xfrm>
        </p:grpSpPr>
        <p:pic>
          <p:nvPicPr>
            <p:cNvPr id="458" name="Picture 45" descr="desktop_computer_stylized_medium">
              <a:extLst>
                <a:ext uri="{FF2B5EF4-FFF2-40B4-BE49-F238E27FC236}">
                  <a16:creationId xmlns:a16="http://schemas.microsoft.com/office/drawing/2014/main" id="{D37910D3-8AA7-C24C-818C-2F605830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46">
              <a:extLst>
                <a:ext uri="{FF2B5EF4-FFF2-40B4-BE49-F238E27FC236}">
                  <a16:creationId xmlns:a16="http://schemas.microsoft.com/office/drawing/2014/main" id="{B4F17700-4146-9C4E-A002-23A5A81265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0" name="Group 44">
            <a:extLst>
              <a:ext uri="{FF2B5EF4-FFF2-40B4-BE49-F238E27FC236}">
                <a16:creationId xmlns:a16="http://schemas.microsoft.com/office/drawing/2014/main" id="{BC32569F-4860-C044-8345-620D3C44BE94}"/>
              </a:ext>
            </a:extLst>
          </p:cNvPr>
          <p:cNvGrpSpPr>
            <a:grpSpLocks/>
          </p:cNvGrpSpPr>
          <p:nvPr/>
        </p:nvGrpSpPr>
        <p:grpSpPr bwMode="auto">
          <a:xfrm>
            <a:off x="3830039" y="2769695"/>
            <a:ext cx="609600" cy="558800"/>
            <a:chOff x="-44" y="1473"/>
            <a:chExt cx="981" cy="1105"/>
          </a:xfrm>
        </p:grpSpPr>
        <p:pic>
          <p:nvPicPr>
            <p:cNvPr id="461" name="Picture 45" descr="desktop_computer_stylized_medium">
              <a:extLst>
                <a:ext uri="{FF2B5EF4-FFF2-40B4-BE49-F238E27FC236}">
                  <a16:creationId xmlns:a16="http://schemas.microsoft.com/office/drawing/2014/main" id="{D412AD3B-D014-6047-80EA-4735BF4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Freeform 46">
              <a:extLst>
                <a:ext uri="{FF2B5EF4-FFF2-40B4-BE49-F238E27FC236}">
                  <a16:creationId xmlns:a16="http://schemas.microsoft.com/office/drawing/2014/main" id="{353A741B-0D62-3446-9077-1E43F71BA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3" name="Group 44">
            <a:extLst>
              <a:ext uri="{FF2B5EF4-FFF2-40B4-BE49-F238E27FC236}">
                <a16:creationId xmlns:a16="http://schemas.microsoft.com/office/drawing/2014/main" id="{D42CBE99-C058-0F44-B1D9-2439ABF13462}"/>
              </a:ext>
            </a:extLst>
          </p:cNvPr>
          <p:cNvGrpSpPr>
            <a:grpSpLocks/>
          </p:cNvGrpSpPr>
          <p:nvPr/>
        </p:nvGrpSpPr>
        <p:grpSpPr bwMode="auto">
          <a:xfrm>
            <a:off x="4693640" y="2778687"/>
            <a:ext cx="609600" cy="558800"/>
            <a:chOff x="-44" y="1473"/>
            <a:chExt cx="981" cy="1105"/>
          </a:xfrm>
        </p:grpSpPr>
        <p:pic>
          <p:nvPicPr>
            <p:cNvPr id="464" name="Picture 45" descr="desktop_computer_stylized_medium">
              <a:extLst>
                <a:ext uri="{FF2B5EF4-FFF2-40B4-BE49-F238E27FC236}">
                  <a16:creationId xmlns:a16="http://schemas.microsoft.com/office/drawing/2014/main" id="{12D4DF7A-D18D-7A44-B2AA-BED58DFA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BBC825C-81B6-FE42-9537-7ECC063686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85" name="Rectangle 3">
            <a:extLst>
              <a:ext uri="{FF2B5EF4-FFF2-40B4-BE49-F238E27FC236}">
                <a16:creationId xmlns:a16="http://schemas.microsoft.com/office/drawing/2014/main" id="{725460D0-8BC5-A14B-872E-FA5833756D4D}"/>
              </a:ext>
            </a:extLst>
          </p:cNvPr>
          <p:cNvSpPr txBox="1">
            <a:spLocks noChangeArrowheads="1"/>
          </p:cNvSpPr>
          <p:nvPr/>
        </p:nvSpPr>
        <p:spPr>
          <a:xfrm>
            <a:off x="1077297" y="4747675"/>
            <a:ext cx="10859330" cy="1937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Layer-2 Ethernet switches </a:t>
            </a:r>
            <a:r>
              <a:rPr lang="en-US" i="1" dirty="0"/>
              <a:t>logically</a:t>
            </a:r>
            <a:r>
              <a:rPr lang="en-US" dirty="0"/>
              <a:t> connected to each other (e.g., using IP as an </a:t>
            </a:r>
            <a:r>
              <a:rPr lang="en-US" i="1" dirty="0">
                <a:solidFill>
                  <a:srgbClr val="C00000"/>
                </a:solidFill>
              </a:rPr>
              <a:t>underlay</a:t>
            </a:r>
            <a:r>
              <a:rPr lang="en-US" dirty="0"/>
              <a:t>)</a:t>
            </a:r>
          </a:p>
          <a:p>
            <a:pPr marL="466725" lvl="1" indent="-227013">
              <a:buFont typeface="Wingdings" pitchFamily="2" charset="2"/>
              <a:buChar char="§"/>
              <a:defRPr/>
            </a:pPr>
            <a:r>
              <a:rPr lang="en-US" dirty="0"/>
              <a:t>Ethernet frames carried </a:t>
            </a:r>
            <a:r>
              <a:rPr lang="en-US" i="1" dirty="0"/>
              <a:t>within</a:t>
            </a:r>
            <a:r>
              <a:rPr lang="en-US" dirty="0"/>
              <a:t> IP datagrams between sites</a:t>
            </a:r>
          </a:p>
          <a:p>
            <a:pPr marL="466725" lvl="1" indent="-227013">
              <a:buFont typeface="Wingdings" pitchFamily="2" charset="2"/>
              <a:buChar char="§"/>
              <a:defRPr/>
            </a:pPr>
            <a:r>
              <a:rPr lang="en-US" dirty="0"/>
              <a:t>“</a:t>
            </a:r>
            <a:r>
              <a:rPr lang="en-US" i="1" dirty="0">
                <a:solidFill>
                  <a:srgbClr val="C00000"/>
                </a:solidFill>
              </a:rPr>
              <a:t>tunneling </a:t>
            </a:r>
            <a:r>
              <a:rPr lang="en-US" dirty="0"/>
              <a:t>scheme to </a:t>
            </a:r>
            <a:r>
              <a:rPr lang="en-US" i="1" dirty="0">
                <a:solidFill>
                  <a:srgbClr val="C00000"/>
                </a:solidFill>
              </a:rPr>
              <a:t>overlay Layer 2 networks on top of Layer 3 networks </a:t>
            </a:r>
            <a:r>
              <a:rPr lang="en-US" dirty="0"/>
              <a:t>... runs over the existing networking infrastructure and provides a means to "stretch" a Layer 2 network.” [RFC 7348]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9176C7-F73F-8241-8F4B-B5F7C8D1795C}"/>
              </a:ext>
            </a:extLst>
          </p:cNvPr>
          <p:cNvGrpSpPr/>
          <p:nvPr/>
        </p:nvGrpSpPr>
        <p:grpSpPr>
          <a:xfrm>
            <a:off x="8893549" y="1887445"/>
            <a:ext cx="1988428" cy="1489108"/>
            <a:chOff x="6754507" y="1887445"/>
            <a:chExt cx="1988428" cy="1489108"/>
          </a:xfrm>
        </p:grpSpPr>
        <p:sp>
          <p:nvSpPr>
            <p:cNvPr id="180" name="Rectangle 75">
              <a:extLst>
                <a:ext uri="{FF2B5EF4-FFF2-40B4-BE49-F238E27FC236}">
                  <a16:creationId xmlns:a16="http://schemas.microsoft.com/office/drawing/2014/main" id="{8C0C85CC-E6A5-CF4D-B365-08A5FFBFE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200" y="2519374"/>
              <a:ext cx="302725" cy="2524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5" name="Rectangle 76">
              <a:extLst>
                <a:ext uri="{FF2B5EF4-FFF2-40B4-BE49-F238E27FC236}">
                  <a16:creationId xmlns:a16="http://schemas.microsoft.com/office/drawing/2014/main" id="{E36252AE-1FDF-844C-B0A3-9623FCA29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323" y="2308273"/>
              <a:ext cx="294061" cy="2476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75">
              <a:extLst>
                <a:ext uri="{FF2B5EF4-FFF2-40B4-BE49-F238E27FC236}">
                  <a16:creationId xmlns:a16="http://schemas.microsoft.com/office/drawing/2014/main" id="{16DFA114-075D-F847-ADE2-EB0DB4279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9650" y="2300299"/>
              <a:ext cx="582125" cy="471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8" name="Rectangle 76">
              <a:extLst>
                <a:ext uri="{FF2B5EF4-FFF2-40B4-BE49-F238E27FC236}">
                  <a16:creationId xmlns:a16="http://schemas.microsoft.com/office/drawing/2014/main" id="{DF769E42-15DD-F647-8345-8EC3377A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446" y="2518116"/>
              <a:ext cx="887249" cy="2476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Rectangle 2">
              <a:extLst>
                <a:ext uri="{FF2B5EF4-FFF2-40B4-BE49-F238E27FC236}">
                  <a16:creationId xmlns:a16="http://schemas.microsoft.com/office/drawing/2014/main" id="{DDFD3528-6EFA-5F4E-9976-3E7D020C1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8086" y="2300638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3">
              <a:extLst>
                <a:ext uri="{FF2B5EF4-FFF2-40B4-BE49-F238E27FC236}">
                  <a16:creationId xmlns:a16="http://schemas.microsoft.com/office/drawing/2014/main" id="{3A16DF6F-694F-9142-B056-22ED2386A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7071" y="2518439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Line 17">
              <a:extLst>
                <a:ext uri="{FF2B5EF4-FFF2-40B4-BE49-F238E27FC236}">
                  <a16:creationId xmlns:a16="http://schemas.microsoft.com/office/drawing/2014/main" id="{2484887D-A2EE-734F-B491-51AB52AD1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8841" y="231016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Line 24">
              <a:extLst>
                <a:ext uri="{FF2B5EF4-FFF2-40B4-BE49-F238E27FC236}">
                  <a16:creationId xmlns:a16="http://schemas.microsoft.com/office/drawing/2014/main" id="{BCB59FC5-4BEA-F743-AC28-5080DC982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3566" y="2305401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3" name="Line 25">
              <a:extLst>
                <a:ext uri="{FF2B5EF4-FFF2-40B4-BE49-F238E27FC236}">
                  <a16:creationId xmlns:a16="http://schemas.microsoft.com/office/drawing/2014/main" id="{7401A3B1-D2E0-5741-895F-85128721E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4116" y="23006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Text Box 27">
              <a:extLst>
                <a:ext uri="{FF2B5EF4-FFF2-40B4-BE49-F238E27FC236}">
                  <a16:creationId xmlns:a16="http://schemas.microsoft.com/office/drawing/2014/main" id="{5E773376-0561-9849-B623-65C4935F7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3150" y="2117874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5</a:t>
              </a:r>
            </a:p>
          </p:txBody>
        </p:sp>
        <p:sp>
          <p:nvSpPr>
            <p:cNvPr id="115" name="Text Box 28">
              <a:extLst>
                <a:ext uri="{FF2B5EF4-FFF2-40B4-BE49-F238E27FC236}">
                  <a16:creationId xmlns:a16="http://schemas.microsoft.com/office/drawing/2014/main" id="{CD7F9F23-1992-A64D-A194-FC1E2B1C8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5634" y="2478093"/>
              <a:ext cx="2423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8</a:t>
              </a: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DF09F4FB-6C6C-8243-ADFF-89107739C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3339" y="2473676"/>
              <a:ext cx="2423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2</a:t>
              </a:r>
            </a:p>
          </p:txBody>
        </p:sp>
        <p:sp>
          <p:nvSpPr>
            <p:cNvPr id="117" name="Text Box 74">
              <a:extLst>
                <a:ext uri="{FF2B5EF4-FFF2-40B4-BE49-F238E27FC236}">
                  <a16:creationId xmlns:a16="http://schemas.microsoft.com/office/drawing/2014/main" id="{C65CC3C6-270D-CC4B-9027-9D06A78B2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9706" y="2258673"/>
              <a:ext cx="2423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7</a:t>
              </a:r>
            </a:p>
          </p:txBody>
        </p:sp>
        <p:sp>
          <p:nvSpPr>
            <p:cNvPr id="118" name="Oval 84">
              <a:extLst>
                <a:ext uri="{FF2B5EF4-FFF2-40B4-BE49-F238E27FC236}">
                  <a16:creationId xmlns:a16="http://schemas.microsoft.com/office/drawing/2014/main" id="{094D34F4-B4E1-AF40-8C9D-661E27F5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816" y="2613376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Oval 85">
              <a:extLst>
                <a:ext uri="{FF2B5EF4-FFF2-40B4-BE49-F238E27FC236}">
                  <a16:creationId xmlns:a16="http://schemas.microsoft.com/office/drawing/2014/main" id="{ABA8AC99-BF96-784C-9799-50384ACEE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116" y="2399063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Oval 86">
              <a:extLst>
                <a:ext uri="{FF2B5EF4-FFF2-40B4-BE49-F238E27FC236}">
                  <a16:creationId xmlns:a16="http://schemas.microsoft.com/office/drawing/2014/main" id="{5B8FA7F1-1A20-4A40-BAFA-E19D09F9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245" y="2607922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Text Box 64">
              <a:extLst>
                <a:ext uri="{FF2B5EF4-FFF2-40B4-BE49-F238E27FC236}">
                  <a16:creationId xmlns:a16="http://schemas.microsoft.com/office/drawing/2014/main" id="{B19E9EFE-53A3-DE4A-BE77-4CC7AA815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8454" y="2836289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9689948A-F753-EA4C-A4D1-BD513EA05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996" y="2624279"/>
              <a:ext cx="101600" cy="377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4FE0AC14-8ACA-3B40-9E0B-E5A914DC7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86896" y="2641600"/>
              <a:ext cx="117034" cy="384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" name="Group 44">
              <a:extLst>
                <a:ext uri="{FF2B5EF4-FFF2-40B4-BE49-F238E27FC236}">
                  <a16:creationId xmlns:a16="http://schemas.microsoft.com/office/drawing/2014/main" id="{3F4FD38A-71B2-BD46-B644-F748B4A95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4507" y="2802851"/>
              <a:ext cx="609600" cy="558800"/>
              <a:chOff x="-44" y="1473"/>
              <a:chExt cx="981" cy="1105"/>
            </a:xfrm>
          </p:grpSpPr>
          <p:pic>
            <p:nvPicPr>
              <p:cNvPr id="106" name="Picture 45" descr="desktop_computer_stylized_medium">
                <a:extLst>
                  <a:ext uri="{FF2B5EF4-FFF2-40B4-BE49-F238E27FC236}">
                    <a16:creationId xmlns:a16="http://schemas.microsoft.com/office/drawing/2014/main" id="{27C36CF3-2AC9-4547-A2C2-132F4C799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CD8ED0DE-6479-5141-BE8A-06075D2B1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92" name="Group 44">
              <a:extLst>
                <a:ext uri="{FF2B5EF4-FFF2-40B4-BE49-F238E27FC236}">
                  <a16:creationId xmlns:a16="http://schemas.microsoft.com/office/drawing/2014/main" id="{15B0B6B3-C2F3-4B44-82A3-C71C9F43F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9734" y="2808761"/>
              <a:ext cx="609600" cy="558800"/>
              <a:chOff x="-44" y="1473"/>
              <a:chExt cx="981" cy="1105"/>
            </a:xfrm>
          </p:grpSpPr>
          <p:pic>
            <p:nvPicPr>
              <p:cNvPr id="104" name="Picture 45" descr="desktop_computer_stylized_medium">
                <a:extLst>
                  <a:ext uri="{FF2B5EF4-FFF2-40B4-BE49-F238E27FC236}">
                    <a16:creationId xmlns:a16="http://schemas.microsoft.com/office/drawing/2014/main" id="{7B05CA4A-9316-F144-9CA1-C1D965B25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" name="Freeform 46">
                <a:extLst>
                  <a:ext uri="{FF2B5EF4-FFF2-40B4-BE49-F238E27FC236}">
                    <a16:creationId xmlns:a16="http://schemas.microsoft.com/office/drawing/2014/main" id="{772156A5-F08F-4742-BC92-5E267E6C3D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13FB81D-F848-6A4E-8DB2-7790BB58F883}"/>
                </a:ext>
              </a:extLst>
            </p:cNvPr>
            <p:cNvGrpSpPr/>
            <p:nvPr/>
          </p:nvGrpSpPr>
          <p:grpSpPr>
            <a:xfrm>
              <a:off x="6951920" y="1887445"/>
              <a:ext cx="1206122" cy="410624"/>
              <a:chOff x="7399107" y="1365161"/>
              <a:chExt cx="2388836" cy="732595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006D9177-3534-0A4D-8375-1AECE2DE81B9}"/>
                  </a:ext>
                </a:extLst>
              </p:cNvPr>
              <p:cNvSpPr/>
              <p:nvPr/>
            </p:nvSpPr>
            <p:spPr>
              <a:xfrm>
                <a:off x="7399107" y="1365161"/>
                <a:ext cx="2388836" cy="732595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C1CF51F-E140-A549-8FD5-911E3A1F808C}"/>
                  </a:ext>
                </a:extLst>
              </p:cNvPr>
              <p:cNvGrpSpPr/>
              <p:nvPr/>
            </p:nvGrpSpPr>
            <p:grpSpPr>
              <a:xfrm>
                <a:off x="7564998" y="1450537"/>
                <a:ext cx="2021605" cy="589765"/>
                <a:chOff x="7939341" y="3037317"/>
                <a:chExt cx="897649" cy="353919"/>
              </a:xfrm>
            </p:grpSpPr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923E587-3908-7343-B943-9148CFD38C8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6F6E3936-5704-904B-A965-E09D74248E28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14553340-E893-8947-A4ED-728819D8D696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762F9A8-9309-FE47-99EA-B36182CCD1E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4" name="Line 70">
              <a:extLst>
                <a:ext uri="{FF2B5EF4-FFF2-40B4-BE49-F238E27FC236}">
                  <a16:creationId xmlns:a16="http://schemas.microsoft.com/office/drawing/2014/main" id="{675B8C8A-36A4-194C-B4CD-244C11639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1061" y="2628348"/>
              <a:ext cx="474942" cy="395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367E973A-BC2E-E449-A069-AD008F96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3335" y="2817753"/>
              <a:ext cx="609600" cy="558800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8B2D4FE3-520C-1A49-998C-A6EC8D46D8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17B4CA66-EC57-AD47-92EC-F041CAD18D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76" name="Text Box 27">
              <a:extLst>
                <a:ext uri="{FF2B5EF4-FFF2-40B4-BE49-F238E27FC236}">
                  <a16:creationId xmlns:a16="http://schemas.microsoft.com/office/drawing/2014/main" id="{385E4030-D5C3-924A-84F2-F800333F6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0889" y="2475447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6</a:t>
              </a:r>
            </a:p>
          </p:txBody>
        </p:sp>
        <p:sp>
          <p:nvSpPr>
            <p:cNvPr id="177" name="Text Box 29">
              <a:extLst>
                <a:ext uri="{FF2B5EF4-FFF2-40B4-BE49-F238E27FC236}">
                  <a16:creationId xmlns:a16="http://schemas.microsoft.com/office/drawing/2014/main" id="{9EE3102F-C6C5-DB49-8DB2-681B0FA06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8068" y="2256799"/>
              <a:ext cx="2423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3</a:t>
              </a:r>
            </a:p>
          </p:txBody>
        </p:sp>
        <p:sp>
          <p:nvSpPr>
            <p:cNvPr id="178" name="Text Box 29">
              <a:extLst>
                <a:ext uri="{FF2B5EF4-FFF2-40B4-BE49-F238E27FC236}">
                  <a16:creationId xmlns:a16="http://schemas.microsoft.com/office/drawing/2014/main" id="{BDE5B39E-100B-6147-986B-E3965A4E9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9854" y="2474305"/>
              <a:ext cx="2423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4</a:t>
              </a:r>
            </a:p>
          </p:txBody>
        </p:sp>
        <p:sp>
          <p:nvSpPr>
            <p:cNvPr id="181" name="Oval 86">
              <a:extLst>
                <a:ext uri="{FF2B5EF4-FFF2-40B4-BE49-F238E27FC236}">
                  <a16:creationId xmlns:a16="http://schemas.microsoft.com/office/drawing/2014/main" id="{B8FC3FE4-76F6-A34B-A1F3-AE510F7AC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2457" y="2619380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76034C9-2979-5C43-9A4E-AF327E5E8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868" y="2308772"/>
              <a:ext cx="283779" cy="2019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3" name="Rectangle 75">
            <a:extLst>
              <a:ext uri="{FF2B5EF4-FFF2-40B4-BE49-F238E27FC236}">
                <a16:creationId xmlns:a16="http://schemas.microsoft.com/office/drawing/2014/main" id="{049B68D6-7748-1347-956D-916B1B0E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833" y="2506701"/>
            <a:ext cx="278787" cy="22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9" name="Oval 85">
            <a:extLst>
              <a:ext uri="{FF2B5EF4-FFF2-40B4-BE49-F238E27FC236}">
                <a16:creationId xmlns:a16="http://schemas.microsoft.com/office/drawing/2014/main" id="{01BE6D7A-823D-B14C-B094-4AB33BF4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74" y="2611751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1" name="Text Box 28">
            <a:extLst>
              <a:ext uri="{FF2B5EF4-FFF2-40B4-BE49-F238E27FC236}">
                <a16:creationId xmlns:a16="http://schemas.microsoft.com/office/drawing/2014/main" id="{32F920CB-14C3-394B-A24F-423C9D30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661" y="2467288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FF0000"/>
                </a:solidFill>
                <a:latin typeface="Arial" charset="0"/>
              </a:rPr>
              <a:t>16</a:t>
            </a:r>
          </a:p>
        </p:txBody>
      </p:sp>
      <p:sp>
        <p:nvSpPr>
          <p:cNvPr id="172" name="Text Box 27">
            <a:extLst>
              <a:ext uri="{FF2B5EF4-FFF2-40B4-BE49-F238E27FC236}">
                <a16:creationId xmlns:a16="http://schemas.microsoft.com/office/drawing/2014/main" id="{182C898F-65A5-CB46-BF24-5CBF637E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356" y="225138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73" name="Oval 85">
            <a:extLst>
              <a:ext uri="{FF2B5EF4-FFF2-40B4-BE49-F238E27FC236}">
                <a16:creationId xmlns:a16="http://schemas.microsoft.com/office/drawing/2014/main" id="{CAA56E02-AE12-6E41-89AE-D35521E5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381" y="23990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971F4B-6AC0-544F-82C9-19FEA7E8BE29}"/>
              </a:ext>
            </a:extLst>
          </p:cNvPr>
          <p:cNvCxnSpPr>
            <a:cxnSpLocks/>
          </p:cNvCxnSpPr>
          <p:nvPr/>
        </p:nvCxnSpPr>
        <p:spPr>
          <a:xfrm flipV="1">
            <a:off x="4529138" y="2628900"/>
            <a:ext cx="0" cy="145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7D4515E-BE64-DE40-9921-9DEBA7E217A7}"/>
              </a:ext>
            </a:extLst>
          </p:cNvPr>
          <p:cNvCxnSpPr>
            <a:cxnSpLocks/>
            <a:endCxn id="173" idx="0"/>
          </p:cNvCxnSpPr>
          <p:nvPr/>
        </p:nvCxnSpPr>
        <p:spPr>
          <a:xfrm flipV="1">
            <a:off x="7692173" y="2399026"/>
            <a:ext cx="1563640" cy="1633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453581F-F68B-754D-8186-D432D6A5069C}"/>
              </a:ext>
            </a:extLst>
          </p:cNvPr>
          <p:cNvCxnSpPr>
            <a:cxnSpLocks/>
          </p:cNvCxnSpPr>
          <p:nvPr/>
        </p:nvCxnSpPr>
        <p:spPr>
          <a:xfrm>
            <a:off x="4529138" y="4021138"/>
            <a:ext cx="3191948" cy="16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DEB0563-DC98-804E-AE75-4C43453F692A}"/>
              </a:ext>
            </a:extLst>
          </p:cNvPr>
          <p:cNvGrpSpPr/>
          <p:nvPr/>
        </p:nvGrpSpPr>
        <p:grpSpPr>
          <a:xfrm>
            <a:off x="7467430" y="3887846"/>
            <a:ext cx="612237" cy="328385"/>
            <a:chOff x="7493876" y="2774731"/>
            <a:chExt cx="1481958" cy="894622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2D31559-556A-C441-A6AA-88C70DF14BB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710018C-FA1B-4B48-AAA5-2E7865BDD53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0ED7B7F-75B5-F34A-8CBD-B113F89FF5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83B5999A-5753-8A41-AEB0-C7602C9751E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E301332-5978-2C44-86D8-D758A951AB4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037E9B40-AEA8-0B4E-999A-0E38C5547B2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AFFC41F8-A590-E248-84C7-2350FA3E88E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115B6FF-A7E5-A24E-B04D-C18AC6FB7012}"/>
              </a:ext>
            </a:extLst>
          </p:cNvPr>
          <p:cNvGrpSpPr/>
          <p:nvPr/>
        </p:nvGrpSpPr>
        <p:grpSpPr>
          <a:xfrm>
            <a:off x="4263854" y="3904402"/>
            <a:ext cx="612237" cy="328385"/>
            <a:chOff x="7493876" y="2774731"/>
            <a:chExt cx="1481958" cy="894622"/>
          </a:xfrm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D8207E03-7D67-9B42-99AC-883A1545189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C36099F-C89E-A847-B5D3-CB38D64B98A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1EA8B74-74E7-3844-B490-FCF36CA66FA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AA5088E-BD53-D24C-A074-32457F913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09197A1B-60E6-C348-BE6E-D0FD1592702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E61976B1-F546-654B-A481-786F02F6B8C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8AFCEACD-1EFD-BF42-A839-E277292895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446573-43D7-934C-B151-1FC76F8279C5}"/>
              </a:ext>
            </a:extLst>
          </p:cNvPr>
          <p:cNvGrpSpPr/>
          <p:nvPr/>
        </p:nvGrpSpPr>
        <p:grpSpPr>
          <a:xfrm>
            <a:off x="2527300" y="3282950"/>
            <a:ext cx="7729562" cy="727294"/>
            <a:chOff x="2857500" y="3371850"/>
            <a:chExt cx="7729562" cy="7272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A3ABF0-638B-564A-BC03-10F5895600E3}"/>
                </a:ext>
              </a:extLst>
            </p:cNvPr>
            <p:cNvSpPr txBox="1"/>
            <p:nvPr/>
          </p:nvSpPr>
          <p:spPr>
            <a:xfrm>
              <a:off x="2857500" y="3371850"/>
              <a:ext cx="1276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Sunnyvale</a:t>
              </a:r>
            </a:p>
            <a:p>
              <a:r>
                <a:rPr lang="en-US" dirty="0"/>
                <a:t>data center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A4B72F-8E91-7E40-B39A-702333C25A43}"/>
                </a:ext>
              </a:extLst>
            </p:cNvPr>
            <p:cNvSpPr txBox="1"/>
            <p:nvPr/>
          </p:nvSpPr>
          <p:spPr>
            <a:xfrm>
              <a:off x="9310687" y="3452813"/>
              <a:ext cx="1276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Bangalore</a:t>
              </a:r>
            </a:p>
            <a:p>
              <a:r>
                <a:rPr lang="en-US" dirty="0"/>
                <a:t>data center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6FCF883-102D-B04A-B99F-DD57DF15CEB6}"/>
              </a:ext>
            </a:extLst>
          </p:cNvPr>
          <p:cNvSpPr/>
          <p:nvPr/>
        </p:nvSpPr>
        <p:spPr>
          <a:xfrm>
            <a:off x="5411189" y="3720935"/>
            <a:ext cx="1508166" cy="277091"/>
          </a:xfrm>
          <a:prstGeom prst="rect">
            <a:avLst/>
          </a:prstGeom>
          <a:solidFill>
            <a:srgbClr val="000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AA229-24B9-6641-AD5B-61F6EEB6F48C}"/>
              </a:ext>
            </a:extLst>
          </p:cNvPr>
          <p:cNvSpPr/>
          <p:nvPr/>
        </p:nvSpPr>
        <p:spPr>
          <a:xfrm>
            <a:off x="5862451" y="3740728"/>
            <a:ext cx="1029195" cy="2335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8FAA7-C5EC-D843-B386-CE879BF3B659}"/>
              </a:ext>
            </a:extLst>
          </p:cNvPr>
          <p:cNvSpPr/>
          <p:nvPr/>
        </p:nvSpPr>
        <p:spPr>
          <a:xfrm>
            <a:off x="5886202" y="3764477"/>
            <a:ext cx="102920" cy="1860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D5F83B-78C0-5A43-B4C2-32066F7F2CF3}"/>
              </a:ext>
            </a:extLst>
          </p:cNvPr>
          <p:cNvGrpSpPr/>
          <p:nvPr/>
        </p:nvGrpSpPr>
        <p:grpSpPr>
          <a:xfrm>
            <a:off x="6086973" y="3716977"/>
            <a:ext cx="740678" cy="276999"/>
            <a:chOff x="6012422" y="3451761"/>
            <a:chExt cx="740678" cy="276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8F71EE-7712-AE43-88AD-A28E94C74DDB}"/>
                </a:ext>
              </a:extLst>
            </p:cNvPr>
            <p:cNvSpPr/>
            <p:nvPr/>
          </p:nvSpPr>
          <p:spPr>
            <a:xfrm>
              <a:off x="6012422" y="3504385"/>
              <a:ext cx="740678" cy="1812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8657AD-0748-CF4D-9A55-169797E6585D}"/>
                </a:ext>
              </a:extLst>
            </p:cNvPr>
            <p:cNvSpPr txBox="1"/>
            <p:nvPr/>
          </p:nvSpPr>
          <p:spPr>
            <a:xfrm>
              <a:off x="6024748" y="3451761"/>
              <a:ext cx="727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</a:t>
              </a:r>
              <a:endParaRPr lang="en-US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2A91BF-D4A4-164F-9863-DB11B5B8D97B}"/>
              </a:ext>
            </a:extLst>
          </p:cNvPr>
          <p:cNvCxnSpPr>
            <a:cxnSpLocks/>
          </p:cNvCxnSpPr>
          <p:nvPr/>
        </p:nvCxnSpPr>
        <p:spPr>
          <a:xfrm flipV="1">
            <a:off x="4915725" y="3629891"/>
            <a:ext cx="2549236" cy="1"/>
          </a:xfrm>
          <a:prstGeom prst="straightConnector1">
            <a:avLst/>
          </a:prstGeom>
          <a:ln w="19050">
            <a:solidFill>
              <a:srgbClr val="0000A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A5D974-3FBA-5640-B9C2-7409FD017228}"/>
              </a:ext>
            </a:extLst>
          </p:cNvPr>
          <p:cNvGrpSpPr/>
          <p:nvPr/>
        </p:nvGrpSpPr>
        <p:grpSpPr>
          <a:xfrm>
            <a:off x="6426200" y="2425700"/>
            <a:ext cx="962909" cy="1346200"/>
            <a:chOff x="6616700" y="2451100"/>
            <a:chExt cx="962909" cy="13462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B9644F-5286-BC40-B128-55259A0AA6FA}"/>
                </a:ext>
              </a:extLst>
            </p:cNvPr>
            <p:cNvSpPr txBox="1"/>
            <p:nvPr/>
          </p:nvSpPr>
          <p:spPr>
            <a:xfrm>
              <a:off x="6667500" y="2451100"/>
              <a:ext cx="912109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/>
                <a:t>Ethernet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/>
                <a:t>frame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4AC840-D865-424D-8CB6-BB882EFEDBA5}"/>
                </a:ext>
              </a:extLst>
            </p:cNvPr>
            <p:cNvCxnSpPr/>
            <p:nvPr/>
          </p:nvCxnSpPr>
          <p:spPr>
            <a:xfrm flipH="1">
              <a:off x="6616700" y="2870200"/>
              <a:ext cx="165100" cy="927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4E430C3-F17C-1543-9972-517F5F55D8E6}"/>
              </a:ext>
            </a:extLst>
          </p:cNvPr>
          <p:cNvGrpSpPr/>
          <p:nvPr/>
        </p:nvGrpSpPr>
        <p:grpSpPr>
          <a:xfrm>
            <a:off x="5588000" y="2400300"/>
            <a:ext cx="1028312" cy="1346200"/>
            <a:chOff x="6616700" y="2451100"/>
            <a:chExt cx="1028312" cy="1346200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F379793-C095-8549-8803-8CF41FB9E4E3}"/>
                </a:ext>
              </a:extLst>
            </p:cNvPr>
            <p:cNvSpPr txBox="1"/>
            <p:nvPr/>
          </p:nvSpPr>
          <p:spPr>
            <a:xfrm>
              <a:off x="6667500" y="2451100"/>
              <a:ext cx="977512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/>
                <a:t>IP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/>
                <a:t>datagram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F3BAD2E-51E9-F240-85BE-DA0D57B55A83}"/>
                </a:ext>
              </a:extLst>
            </p:cNvPr>
            <p:cNvCxnSpPr/>
            <p:nvPr/>
          </p:nvCxnSpPr>
          <p:spPr>
            <a:xfrm flipH="1">
              <a:off x="6616700" y="2870200"/>
              <a:ext cx="165100" cy="927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7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9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645-9B74-0447-A19A-F414683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1" y="412065"/>
            <a:ext cx="11552583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Cable access network: FDM, TDM </a:t>
            </a:r>
            <a:r>
              <a:rPr lang="en-US" i="1" dirty="0"/>
              <a:t>and</a:t>
            </a:r>
            <a:r>
              <a:rPr lang="en-US" dirty="0"/>
              <a:t> random access!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96E3-B7FC-2B49-8611-D2528F10A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Link Layer: 6-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44">
            <a:extLst>
              <a:ext uri="{FF2B5EF4-FFF2-40B4-BE49-F238E27FC236}">
                <a16:creationId xmlns:a16="http://schemas.microsoft.com/office/drawing/2014/main" id="{33089392-903E-834F-9306-E31FD7451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2823821"/>
            <a:ext cx="955675" cy="70008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2" name="Text Box 45">
            <a:extLst>
              <a:ext uri="{FF2B5EF4-FFF2-40B4-BE49-F238E27FC236}">
                <a16:creationId xmlns:a16="http://schemas.microsoft.com/office/drawing/2014/main" id="{D50FA1A7-360E-1940-9D5D-3CE15A23A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2282483"/>
            <a:ext cx="192563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cable headend</a:t>
            </a:r>
          </a:p>
        </p:txBody>
      </p:sp>
      <p:sp>
        <p:nvSpPr>
          <p:cNvPr id="183" name="Text Box 126">
            <a:extLst>
              <a:ext uri="{FF2B5EF4-FFF2-40B4-BE49-F238E27FC236}">
                <a16:creationId xmlns:a16="http://schemas.microsoft.com/office/drawing/2014/main" id="{165D120C-8C73-4A46-8205-AE4E9FED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2793658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CMTS</a:t>
            </a:r>
          </a:p>
        </p:txBody>
      </p:sp>
      <p:sp>
        <p:nvSpPr>
          <p:cNvPr id="184" name="AutoShape 127">
            <a:extLst>
              <a:ext uri="{FF2B5EF4-FFF2-40B4-BE49-F238E27FC236}">
                <a16:creationId xmlns:a16="http://schemas.microsoft.com/office/drawing/2014/main" id="{7C5B547A-2B42-E448-B4FE-7884A108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2560296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86" name="Freeform 129">
            <a:extLst>
              <a:ext uri="{FF2B5EF4-FFF2-40B4-BE49-F238E27FC236}">
                <a16:creationId xmlns:a16="http://schemas.microsoft.com/office/drawing/2014/main" id="{1930FB8A-6B24-374A-99A9-2600EAA9B416}"/>
              </a:ext>
            </a:extLst>
          </p:cNvPr>
          <p:cNvSpPr>
            <a:spLocks/>
          </p:cNvSpPr>
          <p:nvPr/>
        </p:nvSpPr>
        <p:spPr bwMode="auto">
          <a:xfrm rot="10800000">
            <a:off x="1477624" y="3076351"/>
            <a:ext cx="1846681" cy="851585"/>
          </a:xfrm>
          <a:custGeom>
            <a:avLst/>
            <a:gdLst>
              <a:gd name="T0" fmla="*/ 145855 w 765"/>
              <a:gd name="T1" fmla="*/ 931 h 459"/>
              <a:gd name="T2" fmla="*/ 99268 w 765"/>
              <a:gd name="T3" fmla="*/ 6562 h 459"/>
              <a:gd name="T4" fmla="*/ 32950 w 765"/>
              <a:gd name="T5" fmla="*/ 9426 h 459"/>
              <a:gd name="T6" fmla="*/ 4821 w 765"/>
              <a:gd name="T7" fmla="*/ 31576 h 459"/>
              <a:gd name="T8" fmla="*/ 61950 w 765"/>
              <a:gd name="T9" fmla="*/ 41713 h 459"/>
              <a:gd name="T10" fmla="*/ 119240 w 765"/>
              <a:gd name="T11" fmla="*/ 40071 h 459"/>
              <a:gd name="T12" fmla="*/ 201010 w 765"/>
              <a:gd name="T13" fmla="*/ 41713 h 459"/>
              <a:gd name="T14" fmla="*/ 240274 w 765"/>
              <a:gd name="T15" fmla="*/ 40797 h 459"/>
              <a:gd name="T16" fmla="*/ 258901 w 765"/>
              <a:gd name="T17" fmla="*/ 34980 h 459"/>
              <a:gd name="T18" fmla="*/ 258196 w 765"/>
              <a:gd name="T19" fmla="*/ 14847 h 459"/>
              <a:gd name="T20" fmla="*/ 227858 w 765"/>
              <a:gd name="T21" fmla="*/ 3221 h 459"/>
              <a:gd name="T22" fmla="*/ 145855 w 765"/>
              <a:gd name="T23" fmla="*/ 931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5390 w 9782"/>
              <a:gd name="connsiteY0" fmla="*/ 84 h 9624"/>
              <a:gd name="connsiteX1" fmla="*/ 3456 w 9782"/>
              <a:gd name="connsiteY1" fmla="*/ 838 h 9624"/>
              <a:gd name="connsiteX2" fmla="*/ 1103 w 9782"/>
              <a:gd name="connsiteY2" fmla="*/ 2045 h 9624"/>
              <a:gd name="connsiteX3" fmla="*/ 31 w 9782"/>
              <a:gd name="connsiteY3" fmla="*/ 7186 h 9624"/>
              <a:gd name="connsiteX4" fmla="*/ 2201 w 9782"/>
              <a:gd name="connsiteY4" fmla="*/ 9539 h 9624"/>
              <a:gd name="connsiteX5" fmla="*/ 4371 w 9782"/>
              <a:gd name="connsiteY5" fmla="*/ 9147 h 9624"/>
              <a:gd name="connsiteX6" fmla="*/ 7482 w 9782"/>
              <a:gd name="connsiteY6" fmla="*/ 9539 h 9624"/>
              <a:gd name="connsiteX7" fmla="*/ 8972 w 9782"/>
              <a:gd name="connsiteY7" fmla="*/ 9321 h 9624"/>
              <a:gd name="connsiteX8" fmla="*/ 9678 w 9782"/>
              <a:gd name="connsiteY8" fmla="*/ 7971 h 9624"/>
              <a:gd name="connsiteX9" fmla="*/ 9652 w 9782"/>
              <a:gd name="connsiteY9" fmla="*/ 3308 h 9624"/>
              <a:gd name="connsiteX10" fmla="*/ 8502 w 9782"/>
              <a:gd name="connsiteY10" fmla="*/ 607 h 9624"/>
              <a:gd name="connsiteX11" fmla="*/ 5390 w 9782"/>
              <a:gd name="connsiteY11" fmla="*/ 84 h 9624"/>
              <a:gd name="connsiteX0" fmla="*/ 5519 w 10009"/>
              <a:gd name="connsiteY0" fmla="*/ 87 h 10936"/>
              <a:gd name="connsiteX1" fmla="*/ 3542 w 10009"/>
              <a:gd name="connsiteY1" fmla="*/ 871 h 10936"/>
              <a:gd name="connsiteX2" fmla="*/ 1137 w 10009"/>
              <a:gd name="connsiteY2" fmla="*/ 2125 h 10936"/>
              <a:gd name="connsiteX3" fmla="*/ 41 w 10009"/>
              <a:gd name="connsiteY3" fmla="*/ 7467 h 10936"/>
              <a:gd name="connsiteX4" fmla="*/ 2488 w 10009"/>
              <a:gd name="connsiteY4" fmla="*/ 10888 h 10936"/>
              <a:gd name="connsiteX5" fmla="*/ 4477 w 10009"/>
              <a:gd name="connsiteY5" fmla="*/ 9504 h 10936"/>
              <a:gd name="connsiteX6" fmla="*/ 7658 w 10009"/>
              <a:gd name="connsiteY6" fmla="*/ 9912 h 10936"/>
              <a:gd name="connsiteX7" fmla="*/ 9181 w 10009"/>
              <a:gd name="connsiteY7" fmla="*/ 9685 h 10936"/>
              <a:gd name="connsiteX8" fmla="*/ 9903 w 10009"/>
              <a:gd name="connsiteY8" fmla="*/ 8282 h 10936"/>
              <a:gd name="connsiteX9" fmla="*/ 9876 w 10009"/>
              <a:gd name="connsiteY9" fmla="*/ 3437 h 10936"/>
              <a:gd name="connsiteX10" fmla="*/ 8700 w 10009"/>
              <a:gd name="connsiteY10" fmla="*/ 631 h 10936"/>
              <a:gd name="connsiteX11" fmla="*/ 5519 w 10009"/>
              <a:gd name="connsiteY11" fmla="*/ 87 h 10936"/>
              <a:gd name="connsiteX0" fmla="*/ 4948 w 9438"/>
              <a:gd name="connsiteY0" fmla="*/ 87 h 10945"/>
              <a:gd name="connsiteX1" fmla="*/ 2971 w 9438"/>
              <a:gd name="connsiteY1" fmla="*/ 871 h 10945"/>
              <a:gd name="connsiteX2" fmla="*/ 566 w 9438"/>
              <a:gd name="connsiteY2" fmla="*/ 2125 h 10945"/>
              <a:gd name="connsiteX3" fmla="*/ 89 w 9438"/>
              <a:gd name="connsiteY3" fmla="*/ 7237 h 10945"/>
              <a:gd name="connsiteX4" fmla="*/ 1917 w 9438"/>
              <a:gd name="connsiteY4" fmla="*/ 10888 h 10945"/>
              <a:gd name="connsiteX5" fmla="*/ 3906 w 9438"/>
              <a:gd name="connsiteY5" fmla="*/ 9504 h 10945"/>
              <a:gd name="connsiteX6" fmla="*/ 7087 w 9438"/>
              <a:gd name="connsiteY6" fmla="*/ 9912 h 10945"/>
              <a:gd name="connsiteX7" fmla="*/ 8610 w 9438"/>
              <a:gd name="connsiteY7" fmla="*/ 9685 h 10945"/>
              <a:gd name="connsiteX8" fmla="*/ 9332 w 9438"/>
              <a:gd name="connsiteY8" fmla="*/ 8282 h 10945"/>
              <a:gd name="connsiteX9" fmla="*/ 9305 w 9438"/>
              <a:gd name="connsiteY9" fmla="*/ 3437 h 10945"/>
              <a:gd name="connsiteX10" fmla="*/ 8129 w 9438"/>
              <a:gd name="connsiteY10" fmla="*/ 631 h 10945"/>
              <a:gd name="connsiteX11" fmla="*/ 4948 w 9438"/>
              <a:gd name="connsiteY11" fmla="*/ 87 h 10945"/>
              <a:gd name="connsiteX0" fmla="*/ 5243 w 10000"/>
              <a:gd name="connsiteY0" fmla="*/ 79 h 9966"/>
              <a:gd name="connsiteX1" fmla="*/ 3148 w 10000"/>
              <a:gd name="connsiteY1" fmla="*/ 796 h 9966"/>
              <a:gd name="connsiteX2" fmla="*/ 600 w 10000"/>
              <a:gd name="connsiteY2" fmla="*/ 1942 h 9966"/>
              <a:gd name="connsiteX3" fmla="*/ 94 w 10000"/>
              <a:gd name="connsiteY3" fmla="*/ 6612 h 9966"/>
              <a:gd name="connsiteX4" fmla="*/ 2031 w 10000"/>
              <a:gd name="connsiteY4" fmla="*/ 9948 h 9966"/>
              <a:gd name="connsiteX5" fmla="*/ 4139 w 10000"/>
              <a:gd name="connsiteY5" fmla="*/ 8683 h 9966"/>
              <a:gd name="connsiteX6" fmla="*/ 7509 w 10000"/>
              <a:gd name="connsiteY6" fmla="*/ 9056 h 9966"/>
              <a:gd name="connsiteX7" fmla="*/ 9123 w 10000"/>
              <a:gd name="connsiteY7" fmla="*/ 8849 h 9966"/>
              <a:gd name="connsiteX8" fmla="*/ 9888 w 10000"/>
              <a:gd name="connsiteY8" fmla="*/ 7567 h 9966"/>
              <a:gd name="connsiteX9" fmla="*/ 9859 w 10000"/>
              <a:gd name="connsiteY9" fmla="*/ 3140 h 9966"/>
              <a:gd name="connsiteX10" fmla="*/ 8613 w 10000"/>
              <a:gd name="connsiteY10" fmla="*/ 577 h 9966"/>
              <a:gd name="connsiteX11" fmla="*/ 5243 w 10000"/>
              <a:gd name="connsiteY11" fmla="*/ 79 h 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9966">
                <a:moveTo>
                  <a:pt x="5243" y="79"/>
                </a:moveTo>
                <a:cubicBezTo>
                  <a:pt x="4365" y="204"/>
                  <a:pt x="3927" y="485"/>
                  <a:pt x="3148" y="796"/>
                </a:cubicBezTo>
                <a:cubicBezTo>
                  <a:pt x="2369" y="1106"/>
                  <a:pt x="1108" y="972"/>
                  <a:pt x="600" y="1942"/>
                </a:cubicBezTo>
                <a:cubicBezTo>
                  <a:pt x="91" y="2911"/>
                  <a:pt x="-144" y="5278"/>
                  <a:pt x="94" y="6612"/>
                </a:cubicBezTo>
                <a:cubicBezTo>
                  <a:pt x="333" y="7946"/>
                  <a:pt x="1163" y="9760"/>
                  <a:pt x="2031" y="9948"/>
                </a:cubicBezTo>
                <a:cubicBezTo>
                  <a:pt x="2899" y="10136"/>
                  <a:pt x="3225" y="8832"/>
                  <a:pt x="4139" y="8683"/>
                </a:cubicBezTo>
                <a:cubicBezTo>
                  <a:pt x="5052" y="8534"/>
                  <a:pt x="6674" y="9035"/>
                  <a:pt x="7509" y="9056"/>
                </a:cubicBezTo>
                <a:cubicBezTo>
                  <a:pt x="8344" y="9077"/>
                  <a:pt x="8726" y="9097"/>
                  <a:pt x="9123" y="8849"/>
                </a:cubicBezTo>
                <a:cubicBezTo>
                  <a:pt x="9519" y="8601"/>
                  <a:pt x="9759" y="8519"/>
                  <a:pt x="9888" y="7567"/>
                </a:cubicBezTo>
                <a:cubicBezTo>
                  <a:pt x="10015" y="6615"/>
                  <a:pt x="10071" y="4299"/>
                  <a:pt x="9859" y="3140"/>
                </a:cubicBezTo>
                <a:cubicBezTo>
                  <a:pt x="9647" y="1983"/>
                  <a:pt x="9377" y="1073"/>
                  <a:pt x="8613" y="577"/>
                </a:cubicBezTo>
                <a:cubicBezTo>
                  <a:pt x="7849" y="79"/>
                  <a:pt x="6390" y="-127"/>
                  <a:pt x="5243" y="79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7" name="Line 130">
            <a:extLst>
              <a:ext uri="{FF2B5EF4-FFF2-40B4-BE49-F238E27FC236}">
                <a16:creationId xmlns:a16="http://schemas.microsoft.com/office/drawing/2014/main" id="{BA049FB3-9F2D-F84D-9473-BB8AF615D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061" y="3311688"/>
            <a:ext cx="157454" cy="841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88" name="Line 131">
            <a:extLst>
              <a:ext uri="{FF2B5EF4-FFF2-40B4-BE49-F238E27FC236}">
                <a16:creationId xmlns:a16="http://schemas.microsoft.com/office/drawing/2014/main" id="{C810FEE7-0839-4946-853F-3D2AB6E06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7748" y="3479990"/>
            <a:ext cx="0" cy="80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89" name="Line 132">
            <a:extLst>
              <a:ext uri="{FF2B5EF4-FFF2-40B4-BE49-F238E27FC236}">
                <a16:creationId xmlns:a16="http://schemas.microsoft.com/office/drawing/2014/main" id="{7A367922-E410-7840-A773-2D732D40D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061" y="3379009"/>
            <a:ext cx="329487" cy="282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90" name="Line 133">
            <a:extLst>
              <a:ext uri="{FF2B5EF4-FFF2-40B4-BE49-F238E27FC236}">
                <a16:creationId xmlns:a16="http://schemas.microsoft.com/office/drawing/2014/main" id="{E2674585-BA78-A443-97BB-E5255E5F4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386" y="3377887"/>
            <a:ext cx="0" cy="1918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91" name="Line 134">
            <a:extLst>
              <a:ext uri="{FF2B5EF4-FFF2-40B4-BE49-F238E27FC236}">
                <a16:creationId xmlns:a16="http://schemas.microsoft.com/office/drawing/2014/main" id="{A1D94A21-56CF-A24A-83D0-85C94A7B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387" y="3677463"/>
            <a:ext cx="2361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5BE09AEA-8140-5E4C-BC2E-45351450D4BA}"/>
              </a:ext>
            </a:extLst>
          </p:cNvPr>
          <p:cNvGrpSpPr/>
          <p:nvPr/>
        </p:nvGrpSpPr>
        <p:grpSpPr>
          <a:xfrm flipH="1">
            <a:off x="1559152" y="3670725"/>
            <a:ext cx="466530" cy="2244"/>
            <a:chOff x="3159352" y="3666243"/>
            <a:chExt cx="466530" cy="2244"/>
          </a:xfrm>
        </p:grpSpPr>
        <p:sp>
          <p:nvSpPr>
            <p:cNvPr id="192" name="Line 135">
              <a:extLst>
                <a:ext uri="{FF2B5EF4-FFF2-40B4-BE49-F238E27FC236}">
                  <a16:creationId xmlns:a16="http://schemas.microsoft.com/office/drawing/2014/main" id="{534722DD-8C97-364D-97D3-E8C372CE4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352" y="3668487"/>
              <a:ext cx="2216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Line 172">
              <a:extLst>
                <a:ext uri="{FF2B5EF4-FFF2-40B4-BE49-F238E27FC236}">
                  <a16:creationId xmlns:a16="http://schemas.microsoft.com/office/drawing/2014/main" id="{6A5F222A-F320-8A4D-A101-AD8611F73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280" y="3666243"/>
              <a:ext cx="22160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98" name="Text Box 580">
            <a:extLst>
              <a:ext uri="{FF2B5EF4-FFF2-40B4-BE49-F238E27FC236}">
                <a16:creationId xmlns:a16="http://schemas.microsoft.com/office/drawing/2014/main" id="{05C27FCC-FFC4-1A42-9305-E713469E7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538" y="3632083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ISP</a:t>
            </a:r>
          </a:p>
        </p:txBody>
      </p:sp>
      <p:sp>
        <p:nvSpPr>
          <p:cNvPr id="232" name="Line 176">
            <a:extLst>
              <a:ext uri="{FF2B5EF4-FFF2-40B4-BE49-F238E27FC236}">
                <a16:creationId xmlns:a16="http://schemas.microsoft.com/office/drawing/2014/main" id="{77367670-A7FE-DA42-B5CB-53C3AD6C87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5813" y="3373096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233" name="Text Box 177">
            <a:extLst>
              <a:ext uri="{FF2B5EF4-FFF2-40B4-BE49-F238E27FC236}">
                <a16:creationId xmlns:a16="http://schemas.microsoft.com/office/drawing/2014/main" id="{982F024F-66F2-D547-9A68-4E45A8380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310" y="3615330"/>
            <a:ext cx="1611339" cy="46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cable modem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termination system</a:t>
            </a:r>
          </a:p>
        </p:txBody>
      </p:sp>
      <p:grpSp>
        <p:nvGrpSpPr>
          <p:cNvPr id="234" name="Group 2">
            <a:extLst>
              <a:ext uri="{FF2B5EF4-FFF2-40B4-BE49-F238E27FC236}">
                <a16:creationId xmlns:a16="http://schemas.microsoft.com/office/drawing/2014/main" id="{EB20829C-C2C8-044E-8B94-CD986EBB0283}"/>
              </a:ext>
            </a:extLst>
          </p:cNvPr>
          <p:cNvGrpSpPr>
            <a:grpSpLocks/>
          </p:cNvGrpSpPr>
          <p:nvPr/>
        </p:nvGrpSpPr>
        <p:grpSpPr bwMode="auto">
          <a:xfrm>
            <a:off x="9146140" y="2298358"/>
            <a:ext cx="2498818" cy="1466537"/>
            <a:chOff x="467224" y="1239838"/>
            <a:chExt cx="2268538" cy="1465643"/>
          </a:xfrm>
        </p:grpSpPr>
        <p:sp>
          <p:nvSpPr>
            <p:cNvPr id="235" name="Rectangle 9">
              <a:extLst>
                <a:ext uri="{FF2B5EF4-FFF2-40B4-BE49-F238E27FC236}">
                  <a16:creationId xmlns:a16="http://schemas.microsoft.com/office/drawing/2014/main" id="{DD540BB4-19DF-8849-B206-BD6B1408B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79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36" name="Line 7">
              <a:extLst>
                <a:ext uri="{FF2B5EF4-FFF2-40B4-BE49-F238E27FC236}">
                  <a16:creationId xmlns:a16="http://schemas.microsoft.com/office/drawing/2014/main" id="{FB71DB5B-A160-3A48-AE99-90B9FF3BA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7" name="Text Box 39">
              <a:extLst>
                <a:ext uri="{FF2B5EF4-FFF2-40B4-BE49-F238E27FC236}">
                  <a16:creationId xmlns:a16="http://schemas.microsoft.com/office/drawing/2014/main" id="{EB1348A4-24CD-1E44-88F8-7830C3AFD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087" y="2264475"/>
              <a:ext cx="748923" cy="44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cable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modem</a:t>
              </a:r>
            </a:p>
          </p:txBody>
        </p:sp>
        <p:sp>
          <p:nvSpPr>
            <p:cNvPr id="238" name="Text Box 41">
              <a:extLst>
                <a:ext uri="{FF2B5EF4-FFF2-40B4-BE49-F238E27FC236}">
                  <a16:creationId xmlns:a16="http://schemas.microsoft.com/office/drawing/2014/main" id="{8349886E-58FF-B046-80BF-ECA0B3CB5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799" y="2331583"/>
              <a:ext cx="707245" cy="26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splitter</a:t>
              </a:r>
            </a:p>
          </p:txBody>
        </p:sp>
        <p:grpSp>
          <p:nvGrpSpPr>
            <p:cNvPr id="239" name="Group 13">
              <a:extLst>
                <a:ext uri="{FF2B5EF4-FFF2-40B4-BE49-F238E27FC236}">
                  <a16:creationId xmlns:a16="http://schemas.microsoft.com/office/drawing/2014/main" id="{30E87D95-D7AC-5346-9120-9E6EC57CD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48" name="Rectangle 14">
                <a:extLst>
                  <a:ext uri="{FF2B5EF4-FFF2-40B4-BE49-F238E27FC236}">
                    <a16:creationId xmlns:a16="http://schemas.microsoft.com/office/drawing/2014/main" id="{A9BAD309-D5C5-614D-B693-C67071C10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9" name="Rectangle 15">
                <a:extLst>
                  <a:ext uri="{FF2B5EF4-FFF2-40B4-BE49-F238E27FC236}">
                    <a16:creationId xmlns:a16="http://schemas.microsoft.com/office/drawing/2014/main" id="{0220B554-E7D3-F548-BC5D-91C2D1818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0" name="Rectangle 16">
                <a:extLst>
                  <a:ext uri="{FF2B5EF4-FFF2-40B4-BE49-F238E27FC236}">
                    <a16:creationId xmlns:a16="http://schemas.microsoft.com/office/drawing/2014/main" id="{9EA0D1A9-01E8-8B4A-B60C-6BC291712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1" name="Rectangle 17">
                <a:extLst>
                  <a:ext uri="{FF2B5EF4-FFF2-40B4-BE49-F238E27FC236}">
                    <a16:creationId xmlns:a16="http://schemas.microsoft.com/office/drawing/2014/main" id="{98A797A7-008D-354C-96ED-D81C6B571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2" name="Rectangle 18">
                <a:extLst>
                  <a:ext uri="{FF2B5EF4-FFF2-40B4-BE49-F238E27FC236}">
                    <a16:creationId xmlns:a16="http://schemas.microsoft.com/office/drawing/2014/main" id="{67D0B14D-EED2-C149-BDE9-6BA7A5147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3" name="AutoShape 19">
                <a:extLst>
                  <a:ext uri="{FF2B5EF4-FFF2-40B4-BE49-F238E27FC236}">
                    <a16:creationId xmlns:a16="http://schemas.microsoft.com/office/drawing/2014/main" id="{E034E9AE-9B8D-3D42-B2F3-0ADCD2E5C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0" name="AutoShape 21">
              <a:extLst>
                <a:ext uri="{FF2B5EF4-FFF2-40B4-BE49-F238E27FC236}">
                  <a16:creationId xmlns:a16="http://schemas.microsoft.com/office/drawing/2014/main" id="{82B9E5FE-6BF1-F649-BE4A-9DE0EE33D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41" name="Rectangle 22">
              <a:extLst>
                <a:ext uri="{FF2B5EF4-FFF2-40B4-BE49-F238E27FC236}">
                  <a16:creationId xmlns:a16="http://schemas.microsoft.com/office/drawing/2014/main" id="{A10F90D2-AA03-214F-88E6-81C65C8F3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42" name="Freeform 23">
              <a:extLst>
                <a:ext uri="{FF2B5EF4-FFF2-40B4-BE49-F238E27FC236}">
                  <a16:creationId xmlns:a16="http://schemas.microsoft.com/office/drawing/2014/main" id="{44F75FB3-7AD9-664F-B0D1-CFACEDC08A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43" name="Line 24">
              <a:extLst>
                <a:ext uri="{FF2B5EF4-FFF2-40B4-BE49-F238E27FC236}">
                  <a16:creationId xmlns:a16="http://schemas.microsoft.com/office/drawing/2014/main" id="{F2B915F6-A2A3-B34C-A375-8EFD324B3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pic>
          <p:nvPicPr>
            <p:cNvPr id="244" name="Picture 25" descr="tv">
              <a:extLst>
                <a:ext uri="{FF2B5EF4-FFF2-40B4-BE49-F238E27FC236}">
                  <a16:creationId xmlns:a16="http://schemas.microsoft.com/office/drawing/2014/main" id="{477C9371-ACC2-724A-B0A8-361D1C6FD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" name="Group 181">
              <a:extLst>
                <a:ext uri="{FF2B5EF4-FFF2-40B4-BE49-F238E27FC236}">
                  <a16:creationId xmlns:a16="http://schemas.microsoft.com/office/drawing/2014/main" id="{AA33DC69-DFD9-8845-B93A-D4AB8AA2D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246" name="Picture 182" descr="desktop_computer_stylized_medium">
                <a:extLst>
                  <a:ext uri="{FF2B5EF4-FFF2-40B4-BE49-F238E27FC236}">
                    <a16:creationId xmlns:a16="http://schemas.microsoft.com/office/drawing/2014/main" id="{D2729833-534C-6443-A1A7-9247867BD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83">
                <a:extLst>
                  <a:ext uri="{FF2B5EF4-FFF2-40B4-BE49-F238E27FC236}">
                    <a16:creationId xmlns:a16="http://schemas.microsoft.com/office/drawing/2014/main" id="{F7F57EE2-12F0-584B-A870-9B2DC5367E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54" name="Group 8">
            <a:extLst>
              <a:ext uri="{FF2B5EF4-FFF2-40B4-BE49-F238E27FC236}">
                <a16:creationId xmlns:a16="http://schemas.microsoft.com/office/drawing/2014/main" id="{A6124704-7265-E246-8B8F-A1899A14DC0E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2507908"/>
            <a:ext cx="4938712" cy="1389063"/>
            <a:chOff x="4327270" y="1745934"/>
            <a:chExt cx="4938730" cy="1388847"/>
          </a:xfrm>
        </p:grpSpPr>
        <p:sp>
          <p:nvSpPr>
            <p:cNvPr id="255" name="Line 94">
              <a:extLst>
                <a:ext uri="{FF2B5EF4-FFF2-40B4-BE49-F238E27FC236}">
                  <a16:creationId xmlns:a16="http://schemas.microsoft.com/office/drawing/2014/main" id="{7F4BC0F0-CF12-544A-BB11-6132B2CB1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56" name="Group 7">
              <a:extLst>
                <a:ext uri="{FF2B5EF4-FFF2-40B4-BE49-F238E27FC236}">
                  <a16:creationId xmlns:a16="http://schemas.microsoft.com/office/drawing/2014/main" id="{CE28F841-1006-2D42-AD3B-E8BEB4883A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358"/>
              <a:chOff x="5534163" y="1745934"/>
              <a:chExt cx="2894013" cy="752358"/>
            </a:xfrm>
          </p:grpSpPr>
          <p:grpSp>
            <p:nvGrpSpPr>
              <p:cNvPr id="296" name="Group 26">
                <a:extLst>
                  <a:ext uri="{FF2B5EF4-FFF2-40B4-BE49-F238E27FC236}">
                    <a16:creationId xmlns:a16="http://schemas.microsoft.com/office/drawing/2014/main" id="{085DD102-ADD6-3341-90FC-C93595FF07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335" name="AutoShape 27">
                  <a:extLst>
                    <a:ext uri="{FF2B5EF4-FFF2-40B4-BE49-F238E27FC236}">
                      <a16:creationId xmlns:a16="http://schemas.microsoft.com/office/drawing/2014/main" id="{6A97A305-05F0-A641-B6D6-A929DBC29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36" name="Group 28">
                  <a:extLst>
                    <a:ext uri="{FF2B5EF4-FFF2-40B4-BE49-F238E27FC236}">
                      <a16:creationId xmlns:a16="http://schemas.microsoft.com/office/drawing/2014/main" id="{DD90E225-31C2-954C-8DEC-7BD3AFBA89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37" name="Rectangle 29">
                    <a:extLst>
                      <a:ext uri="{FF2B5EF4-FFF2-40B4-BE49-F238E27FC236}">
                        <a16:creationId xmlns:a16="http://schemas.microsoft.com/office/drawing/2014/main" id="{A9903755-27D9-704C-BB66-3C4D76AB10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38" name="Line 7">
                    <a:extLst>
                      <a:ext uri="{FF2B5EF4-FFF2-40B4-BE49-F238E27FC236}">
                        <a16:creationId xmlns:a16="http://schemas.microsoft.com/office/drawing/2014/main" id="{9385E579-9CD6-2F44-975A-C036D95409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39" name="Group 31">
                    <a:extLst>
                      <a:ext uri="{FF2B5EF4-FFF2-40B4-BE49-F238E27FC236}">
                        <a16:creationId xmlns:a16="http://schemas.microsoft.com/office/drawing/2014/main" id="{3C6A471F-A4F3-9340-8F7A-3124858BDD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45" name="Rectangle 32">
                      <a:extLst>
                        <a:ext uri="{FF2B5EF4-FFF2-40B4-BE49-F238E27FC236}">
                          <a16:creationId xmlns:a16="http://schemas.microsoft.com/office/drawing/2014/main" id="{E1C1B86B-F83B-4E49-8436-FCE71C16CB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6" name="Rectangle 33">
                      <a:extLst>
                        <a:ext uri="{FF2B5EF4-FFF2-40B4-BE49-F238E27FC236}">
                          <a16:creationId xmlns:a16="http://schemas.microsoft.com/office/drawing/2014/main" id="{72C2A603-D736-E74C-8F62-E12A4A34A4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7" name="Rectangle 34">
                      <a:extLst>
                        <a:ext uri="{FF2B5EF4-FFF2-40B4-BE49-F238E27FC236}">
                          <a16:creationId xmlns:a16="http://schemas.microsoft.com/office/drawing/2014/main" id="{DEA7D0BC-36BB-A942-9E39-90CB30791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8" name="Rectangle 35">
                      <a:extLst>
                        <a:ext uri="{FF2B5EF4-FFF2-40B4-BE49-F238E27FC236}">
                          <a16:creationId xmlns:a16="http://schemas.microsoft.com/office/drawing/2014/main" id="{CD3E3109-5BF8-BC49-A4FD-701B1209F7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9" name="Rectangle 36">
                      <a:extLst>
                        <a:ext uri="{FF2B5EF4-FFF2-40B4-BE49-F238E27FC236}">
                          <a16:creationId xmlns:a16="http://schemas.microsoft.com/office/drawing/2014/main" id="{8DB6809C-1A6C-1848-86D3-AC336F5256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50" name="AutoShape 37">
                      <a:extLst>
                        <a:ext uri="{FF2B5EF4-FFF2-40B4-BE49-F238E27FC236}">
                          <a16:creationId xmlns:a16="http://schemas.microsoft.com/office/drawing/2014/main" id="{238B90F3-F8D7-7E44-B808-BD74D911CF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40" name="Picture 38" descr="desktop_computer_stylized_small">
                    <a:extLst>
                      <a:ext uri="{FF2B5EF4-FFF2-40B4-BE49-F238E27FC236}">
                        <a16:creationId xmlns:a16="http://schemas.microsoft.com/office/drawing/2014/main" id="{A66823E0-C61E-0242-A088-77165F889C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41" name="Rectangle 39">
                    <a:extLst>
                      <a:ext uri="{FF2B5EF4-FFF2-40B4-BE49-F238E27FC236}">
                        <a16:creationId xmlns:a16="http://schemas.microsoft.com/office/drawing/2014/main" id="{C2363609-BFD5-134B-8E59-BB238A20C9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42" name="Freeform 40">
                    <a:extLst>
                      <a:ext uri="{FF2B5EF4-FFF2-40B4-BE49-F238E27FC236}">
                        <a16:creationId xmlns:a16="http://schemas.microsoft.com/office/drawing/2014/main" id="{73B464D1-49E3-9245-93EB-9907439E2D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43" name="Line 41">
                    <a:extLst>
                      <a:ext uri="{FF2B5EF4-FFF2-40B4-BE49-F238E27FC236}">
                        <a16:creationId xmlns:a16="http://schemas.microsoft.com/office/drawing/2014/main" id="{F1E7F941-7FB1-CF4A-A86E-4745E87FA5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44" name="Picture 42" descr="tv">
                    <a:extLst>
                      <a:ext uri="{FF2B5EF4-FFF2-40B4-BE49-F238E27FC236}">
                        <a16:creationId xmlns:a16="http://schemas.microsoft.com/office/drawing/2014/main" id="{5C8F3C6D-D835-7840-82EE-69730EA6CA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97" name="Group 43">
                <a:extLst>
                  <a:ext uri="{FF2B5EF4-FFF2-40B4-BE49-F238E27FC236}">
                    <a16:creationId xmlns:a16="http://schemas.microsoft.com/office/drawing/2014/main" id="{67079048-1948-974E-A614-943FD2E76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319" name="AutoShape 44">
                  <a:extLst>
                    <a:ext uri="{FF2B5EF4-FFF2-40B4-BE49-F238E27FC236}">
                      <a16:creationId xmlns:a16="http://schemas.microsoft.com/office/drawing/2014/main" id="{456E65D0-645B-CE4F-B30E-AF2FC63CC7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20" name="Group 45">
                  <a:extLst>
                    <a:ext uri="{FF2B5EF4-FFF2-40B4-BE49-F238E27FC236}">
                      <a16:creationId xmlns:a16="http://schemas.microsoft.com/office/drawing/2014/main" id="{E3E2C60A-617F-744F-81D5-30BB67D53B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21" name="Rectangle 46">
                    <a:extLst>
                      <a:ext uri="{FF2B5EF4-FFF2-40B4-BE49-F238E27FC236}">
                        <a16:creationId xmlns:a16="http://schemas.microsoft.com/office/drawing/2014/main" id="{002E7FEA-35B8-F94E-AE8D-E87EA4156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2" name="Line 7">
                    <a:extLst>
                      <a:ext uri="{FF2B5EF4-FFF2-40B4-BE49-F238E27FC236}">
                        <a16:creationId xmlns:a16="http://schemas.microsoft.com/office/drawing/2014/main" id="{B69B1E6A-61F6-6848-A082-E7712464DF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23" name="Group 48">
                    <a:extLst>
                      <a:ext uri="{FF2B5EF4-FFF2-40B4-BE49-F238E27FC236}">
                        <a16:creationId xmlns:a16="http://schemas.microsoft.com/office/drawing/2014/main" id="{82871A84-AE0A-984A-BC23-B1C94CC6BA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29" name="Rectangle 49">
                      <a:extLst>
                        <a:ext uri="{FF2B5EF4-FFF2-40B4-BE49-F238E27FC236}">
                          <a16:creationId xmlns:a16="http://schemas.microsoft.com/office/drawing/2014/main" id="{D056BEE1-4B05-F54C-81EC-370750ED99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0" name="Rectangle 50">
                      <a:extLst>
                        <a:ext uri="{FF2B5EF4-FFF2-40B4-BE49-F238E27FC236}">
                          <a16:creationId xmlns:a16="http://schemas.microsoft.com/office/drawing/2014/main" id="{E244CA29-71A6-EC47-ACFB-87F778914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1" name="Rectangle 51">
                      <a:extLst>
                        <a:ext uri="{FF2B5EF4-FFF2-40B4-BE49-F238E27FC236}">
                          <a16:creationId xmlns:a16="http://schemas.microsoft.com/office/drawing/2014/main" id="{7B42A43F-637B-9142-969B-01468F6725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2" name="Rectangle 52">
                      <a:extLst>
                        <a:ext uri="{FF2B5EF4-FFF2-40B4-BE49-F238E27FC236}">
                          <a16:creationId xmlns:a16="http://schemas.microsoft.com/office/drawing/2014/main" id="{23B87611-7608-CC43-A967-AEE4B8BB85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3" name="Rectangle 53">
                      <a:extLst>
                        <a:ext uri="{FF2B5EF4-FFF2-40B4-BE49-F238E27FC236}">
                          <a16:creationId xmlns:a16="http://schemas.microsoft.com/office/drawing/2014/main" id="{AE5DFE7E-43E3-0F42-A0FE-E6AD63E149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4" name="AutoShape 54">
                      <a:extLst>
                        <a:ext uri="{FF2B5EF4-FFF2-40B4-BE49-F238E27FC236}">
                          <a16:creationId xmlns:a16="http://schemas.microsoft.com/office/drawing/2014/main" id="{079E5BE1-85B6-3747-AA3F-D2688B378F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24" name="Picture 55" descr="desktop_computer_stylized_small">
                    <a:extLst>
                      <a:ext uri="{FF2B5EF4-FFF2-40B4-BE49-F238E27FC236}">
                        <a16:creationId xmlns:a16="http://schemas.microsoft.com/office/drawing/2014/main" id="{07D61FCA-DAAF-AD44-9EC9-CA49616D355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5" name="Rectangle 56">
                    <a:extLst>
                      <a:ext uri="{FF2B5EF4-FFF2-40B4-BE49-F238E27FC236}">
                        <a16:creationId xmlns:a16="http://schemas.microsoft.com/office/drawing/2014/main" id="{1001F98C-ED6F-D948-99EF-322AC120DD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6" name="Freeform 57">
                    <a:extLst>
                      <a:ext uri="{FF2B5EF4-FFF2-40B4-BE49-F238E27FC236}">
                        <a16:creationId xmlns:a16="http://schemas.microsoft.com/office/drawing/2014/main" id="{92EA9D03-931E-C347-82FA-D160F604F4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27" name="Line 58">
                    <a:extLst>
                      <a:ext uri="{FF2B5EF4-FFF2-40B4-BE49-F238E27FC236}">
                        <a16:creationId xmlns:a16="http://schemas.microsoft.com/office/drawing/2014/main" id="{7AABC235-4ADE-CB40-BB43-1D33F57E8C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28" name="Picture 59" descr="tv">
                    <a:extLst>
                      <a:ext uri="{FF2B5EF4-FFF2-40B4-BE49-F238E27FC236}">
                        <a16:creationId xmlns:a16="http://schemas.microsoft.com/office/drawing/2014/main" id="{9654A268-82FE-4245-B25A-3A124BC4308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98" name="Group 95">
                <a:extLst>
                  <a:ext uri="{FF2B5EF4-FFF2-40B4-BE49-F238E27FC236}">
                    <a16:creationId xmlns:a16="http://schemas.microsoft.com/office/drawing/2014/main" id="{FD849A36-3DCA-4848-84EE-49CDE7D3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303" name="AutoShape 96">
                  <a:extLst>
                    <a:ext uri="{FF2B5EF4-FFF2-40B4-BE49-F238E27FC236}">
                      <a16:creationId xmlns:a16="http://schemas.microsoft.com/office/drawing/2014/main" id="{2134D4E9-8248-CE44-9AAB-057757A4B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04" name="Group 97">
                  <a:extLst>
                    <a:ext uri="{FF2B5EF4-FFF2-40B4-BE49-F238E27FC236}">
                      <a16:creationId xmlns:a16="http://schemas.microsoft.com/office/drawing/2014/main" id="{5467ECCE-4A4E-A64E-85D9-0663675678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05" name="Rectangle 98">
                    <a:extLst>
                      <a:ext uri="{FF2B5EF4-FFF2-40B4-BE49-F238E27FC236}">
                        <a16:creationId xmlns:a16="http://schemas.microsoft.com/office/drawing/2014/main" id="{49829436-0D5F-004B-AEFC-A5B3EFF126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06" name="Line 7">
                    <a:extLst>
                      <a:ext uri="{FF2B5EF4-FFF2-40B4-BE49-F238E27FC236}">
                        <a16:creationId xmlns:a16="http://schemas.microsoft.com/office/drawing/2014/main" id="{297A059F-49AA-5B45-A6BF-AE3B9EFA95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07" name="Group 100">
                    <a:extLst>
                      <a:ext uri="{FF2B5EF4-FFF2-40B4-BE49-F238E27FC236}">
                        <a16:creationId xmlns:a16="http://schemas.microsoft.com/office/drawing/2014/main" id="{26F51CA6-CBA9-BB44-A274-61BE894B26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3" name="Rectangle 101">
                      <a:extLst>
                        <a:ext uri="{FF2B5EF4-FFF2-40B4-BE49-F238E27FC236}">
                          <a16:creationId xmlns:a16="http://schemas.microsoft.com/office/drawing/2014/main" id="{7875F5E9-821A-0B41-84DA-59FA2188A4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4" name="Rectangle 102">
                      <a:extLst>
                        <a:ext uri="{FF2B5EF4-FFF2-40B4-BE49-F238E27FC236}">
                          <a16:creationId xmlns:a16="http://schemas.microsoft.com/office/drawing/2014/main" id="{E632E424-0BBD-1643-908C-709C6232D4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5" name="Rectangle 103">
                      <a:extLst>
                        <a:ext uri="{FF2B5EF4-FFF2-40B4-BE49-F238E27FC236}">
                          <a16:creationId xmlns:a16="http://schemas.microsoft.com/office/drawing/2014/main" id="{8B81DAEF-25EA-8348-99B9-5386288651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6" name="Rectangle 104">
                      <a:extLst>
                        <a:ext uri="{FF2B5EF4-FFF2-40B4-BE49-F238E27FC236}">
                          <a16:creationId xmlns:a16="http://schemas.microsoft.com/office/drawing/2014/main" id="{7BAB38B7-A3F3-CB49-B51F-DC1F9670CF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7" name="Rectangle 105">
                      <a:extLst>
                        <a:ext uri="{FF2B5EF4-FFF2-40B4-BE49-F238E27FC236}">
                          <a16:creationId xmlns:a16="http://schemas.microsoft.com/office/drawing/2014/main" id="{0CDBE914-F84E-7D4E-B3B2-D8F9DE98A8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8" name="AutoShape 106">
                      <a:extLst>
                        <a:ext uri="{FF2B5EF4-FFF2-40B4-BE49-F238E27FC236}">
                          <a16:creationId xmlns:a16="http://schemas.microsoft.com/office/drawing/2014/main" id="{021DD6DC-DF6F-6F4A-85BD-FADA0DD51B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08" name="Picture 107" descr="desktop_computer_stylized_small">
                    <a:extLst>
                      <a:ext uri="{FF2B5EF4-FFF2-40B4-BE49-F238E27FC236}">
                        <a16:creationId xmlns:a16="http://schemas.microsoft.com/office/drawing/2014/main" id="{A9B48AEA-369A-ED41-8FEC-F20EFBC33B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09" name="Rectangle 108">
                    <a:extLst>
                      <a:ext uri="{FF2B5EF4-FFF2-40B4-BE49-F238E27FC236}">
                        <a16:creationId xmlns:a16="http://schemas.microsoft.com/office/drawing/2014/main" id="{E99A4E83-8C3B-804F-B09B-776F804CA9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10" name="Freeform 109">
                    <a:extLst>
                      <a:ext uri="{FF2B5EF4-FFF2-40B4-BE49-F238E27FC236}">
                        <a16:creationId xmlns:a16="http://schemas.microsoft.com/office/drawing/2014/main" id="{BC91D9E2-0A1B-3B42-9C7F-ECD4B0D1B2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11" name="Line 110">
                    <a:extLst>
                      <a:ext uri="{FF2B5EF4-FFF2-40B4-BE49-F238E27FC236}">
                        <a16:creationId xmlns:a16="http://schemas.microsoft.com/office/drawing/2014/main" id="{7033F15B-5083-064E-8DA3-D925A29A43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12" name="Picture 111" descr="tv">
                    <a:extLst>
                      <a:ext uri="{FF2B5EF4-FFF2-40B4-BE49-F238E27FC236}">
                        <a16:creationId xmlns:a16="http://schemas.microsoft.com/office/drawing/2014/main" id="{E6ACCA90-C189-5C46-B6A3-BB68EF5AC5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99" name="Text Box 112">
                <a:extLst>
                  <a:ext uri="{FF2B5EF4-FFF2-40B4-BE49-F238E27FC236}">
                    <a16:creationId xmlns:a16="http://schemas.microsoft.com/office/drawing/2014/main" id="{BF0F7862-2B93-8D4E-8DE9-1D1D28C36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9808" y="1823710"/>
                <a:ext cx="397868" cy="461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…</a:t>
                </a:r>
              </a:p>
            </p:txBody>
          </p:sp>
          <p:sp>
            <p:nvSpPr>
              <p:cNvPr id="300" name="Line 113">
                <a:extLst>
                  <a:ext uri="{FF2B5EF4-FFF2-40B4-BE49-F238E27FC236}">
                    <a16:creationId xmlns:a16="http://schemas.microsoft.com/office/drawing/2014/main" id="{E1CD1932-974E-6946-B4E6-8C6990D3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1" name="Line 114">
                <a:extLst>
                  <a:ext uri="{FF2B5EF4-FFF2-40B4-BE49-F238E27FC236}">
                    <a16:creationId xmlns:a16="http://schemas.microsoft.com/office/drawing/2014/main" id="{26697457-3ACA-B84C-A50C-83DEF80C9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2" name="Line 115">
                <a:extLst>
                  <a:ext uri="{FF2B5EF4-FFF2-40B4-BE49-F238E27FC236}">
                    <a16:creationId xmlns:a16="http://schemas.microsoft.com/office/drawing/2014/main" id="{0D8D793E-91EB-F741-BB52-5FDEB56CF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257" name="Group 5">
              <a:extLst>
                <a:ext uri="{FF2B5EF4-FFF2-40B4-BE49-F238E27FC236}">
                  <a16:creationId xmlns:a16="http://schemas.microsoft.com/office/drawing/2014/main" id="{DE861C37-8A06-864D-B9A4-27252E961CB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278" name="Group 77">
                <a:extLst>
                  <a:ext uri="{FF2B5EF4-FFF2-40B4-BE49-F238E27FC236}">
                    <a16:creationId xmlns:a16="http://schemas.microsoft.com/office/drawing/2014/main" id="{EFE4B320-2D18-0548-9546-499C02132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80" name="AutoShape 78">
                  <a:extLst>
                    <a:ext uri="{FF2B5EF4-FFF2-40B4-BE49-F238E27FC236}">
                      <a16:creationId xmlns:a16="http://schemas.microsoft.com/office/drawing/2014/main" id="{79A4A823-9D81-AD47-B418-203FDA51A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81" name="Group 79">
                  <a:extLst>
                    <a:ext uri="{FF2B5EF4-FFF2-40B4-BE49-F238E27FC236}">
                      <a16:creationId xmlns:a16="http://schemas.microsoft.com/office/drawing/2014/main" id="{F844C0D3-5A34-714F-B8AD-CCC8CD4A8E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82" name="Rectangle 80">
                    <a:extLst>
                      <a:ext uri="{FF2B5EF4-FFF2-40B4-BE49-F238E27FC236}">
                        <a16:creationId xmlns:a16="http://schemas.microsoft.com/office/drawing/2014/main" id="{50412332-25A0-0E4D-A3EC-1F11110203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3" name="Line 7">
                    <a:extLst>
                      <a:ext uri="{FF2B5EF4-FFF2-40B4-BE49-F238E27FC236}">
                        <a16:creationId xmlns:a16="http://schemas.microsoft.com/office/drawing/2014/main" id="{913FB20A-42A8-3B47-942A-C08EC3175D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84" name="Group 82">
                    <a:extLst>
                      <a:ext uri="{FF2B5EF4-FFF2-40B4-BE49-F238E27FC236}">
                        <a16:creationId xmlns:a16="http://schemas.microsoft.com/office/drawing/2014/main" id="{6AE7A535-20D2-7845-906B-57B285A806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90" name="Rectangle 83">
                      <a:extLst>
                        <a:ext uri="{FF2B5EF4-FFF2-40B4-BE49-F238E27FC236}">
                          <a16:creationId xmlns:a16="http://schemas.microsoft.com/office/drawing/2014/main" id="{4DAB170B-872C-AC48-8EB1-7AEA4707CA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1" name="Rectangle 84">
                      <a:extLst>
                        <a:ext uri="{FF2B5EF4-FFF2-40B4-BE49-F238E27FC236}">
                          <a16:creationId xmlns:a16="http://schemas.microsoft.com/office/drawing/2014/main" id="{0AFA26B4-968C-5C4A-A558-6F55DED874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2" name="Rectangle 85">
                      <a:extLst>
                        <a:ext uri="{FF2B5EF4-FFF2-40B4-BE49-F238E27FC236}">
                          <a16:creationId xmlns:a16="http://schemas.microsoft.com/office/drawing/2014/main" id="{06BD0766-DE7D-7C4B-BE12-E496331D41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3" name="Rectangle 86">
                      <a:extLst>
                        <a:ext uri="{FF2B5EF4-FFF2-40B4-BE49-F238E27FC236}">
                          <a16:creationId xmlns:a16="http://schemas.microsoft.com/office/drawing/2014/main" id="{C84C5A24-A69E-3949-A04F-18EBA27F94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4" name="Rectangle 87">
                      <a:extLst>
                        <a:ext uri="{FF2B5EF4-FFF2-40B4-BE49-F238E27FC236}">
                          <a16:creationId xmlns:a16="http://schemas.microsoft.com/office/drawing/2014/main" id="{3A0EE1B9-BC91-B046-A9CD-F67E0D19A2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5" name="AutoShape 88">
                      <a:extLst>
                        <a:ext uri="{FF2B5EF4-FFF2-40B4-BE49-F238E27FC236}">
                          <a16:creationId xmlns:a16="http://schemas.microsoft.com/office/drawing/2014/main" id="{CBCA0129-7B22-AA4F-B528-C23E49901D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285" name="Picture 89" descr="desktop_computer_stylized_small">
                    <a:extLst>
                      <a:ext uri="{FF2B5EF4-FFF2-40B4-BE49-F238E27FC236}">
                        <a16:creationId xmlns:a16="http://schemas.microsoft.com/office/drawing/2014/main" id="{686390BB-FAC3-1449-A6CA-F02AD8F5F3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6" name="Rectangle 90">
                    <a:extLst>
                      <a:ext uri="{FF2B5EF4-FFF2-40B4-BE49-F238E27FC236}">
                        <a16:creationId xmlns:a16="http://schemas.microsoft.com/office/drawing/2014/main" id="{31E1F360-ADB7-F54C-956B-A65BE831BC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7" name="Freeform 91">
                    <a:extLst>
                      <a:ext uri="{FF2B5EF4-FFF2-40B4-BE49-F238E27FC236}">
                        <a16:creationId xmlns:a16="http://schemas.microsoft.com/office/drawing/2014/main" id="{7F66C5B5-3F81-1943-B90B-9823940A13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88" name="Line 92">
                    <a:extLst>
                      <a:ext uri="{FF2B5EF4-FFF2-40B4-BE49-F238E27FC236}">
                        <a16:creationId xmlns:a16="http://schemas.microsoft.com/office/drawing/2014/main" id="{01F98E44-06DD-F74F-A19A-7DA908382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289" name="Picture 93" descr="tv">
                    <a:extLst>
                      <a:ext uri="{FF2B5EF4-FFF2-40B4-BE49-F238E27FC236}">
                        <a16:creationId xmlns:a16="http://schemas.microsoft.com/office/drawing/2014/main" id="{AF40B057-9970-1C45-9273-0ECE7FF5F3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79" name="Freeform 116">
                <a:extLst>
                  <a:ext uri="{FF2B5EF4-FFF2-40B4-BE49-F238E27FC236}">
                    <a16:creationId xmlns:a16="http://schemas.microsoft.com/office/drawing/2014/main" id="{7F938C16-8A8F-A844-AD81-A0C78CFF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58" name="Group 186">
              <a:extLst>
                <a:ext uri="{FF2B5EF4-FFF2-40B4-BE49-F238E27FC236}">
                  <a16:creationId xmlns:a16="http://schemas.microsoft.com/office/drawing/2014/main" id="{70E8839F-CEE5-CB41-A06E-4CB0D3272F8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260" name="Group 77">
                <a:extLst>
                  <a:ext uri="{FF2B5EF4-FFF2-40B4-BE49-F238E27FC236}">
                    <a16:creationId xmlns:a16="http://schemas.microsoft.com/office/drawing/2014/main" id="{0E7D840E-2707-394C-AE0D-30B10E3523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62" name="AutoShape 78">
                  <a:extLst>
                    <a:ext uri="{FF2B5EF4-FFF2-40B4-BE49-F238E27FC236}">
                      <a16:creationId xmlns:a16="http://schemas.microsoft.com/office/drawing/2014/main" id="{0F41449C-C9CB-7D44-8773-CE1DF79D8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63" name="Group 79">
                  <a:extLst>
                    <a:ext uri="{FF2B5EF4-FFF2-40B4-BE49-F238E27FC236}">
                      <a16:creationId xmlns:a16="http://schemas.microsoft.com/office/drawing/2014/main" id="{B90C2A7D-EE14-3F42-95E4-1209FE49CB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64" name="Rectangle 80">
                    <a:extLst>
                      <a:ext uri="{FF2B5EF4-FFF2-40B4-BE49-F238E27FC236}">
                        <a16:creationId xmlns:a16="http://schemas.microsoft.com/office/drawing/2014/main" id="{71248F58-EEC6-EF41-9C7D-EAC2C4E841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5" name="Line 7">
                    <a:extLst>
                      <a:ext uri="{FF2B5EF4-FFF2-40B4-BE49-F238E27FC236}">
                        <a16:creationId xmlns:a16="http://schemas.microsoft.com/office/drawing/2014/main" id="{F7549C0E-3FEC-B045-BF52-5B60A5E653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66" name="Group 82">
                    <a:extLst>
                      <a:ext uri="{FF2B5EF4-FFF2-40B4-BE49-F238E27FC236}">
                        <a16:creationId xmlns:a16="http://schemas.microsoft.com/office/drawing/2014/main" id="{A40A0AC4-0483-6D4F-B084-53AD0B584C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72" name="Rectangle 83">
                      <a:extLst>
                        <a:ext uri="{FF2B5EF4-FFF2-40B4-BE49-F238E27FC236}">
                          <a16:creationId xmlns:a16="http://schemas.microsoft.com/office/drawing/2014/main" id="{B30D25B7-E6DA-8E45-8513-2F74D66580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3" name="Rectangle 84">
                      <a:extLst>
                        <a:ext uri="{FF2B5EF4-FFF2-40B4-BE49-F238E27FC236}">
                          <a16:creationId xmlns:a16="http://schemas.microsoft.com/office/drawing/2014/main" id="{A35064C1-4527-644B-A09D-9F1DCAA50C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4" name="Rectangle 85">
                      <a:extLst>
                        <a:ext uri="{FF2B5EF4-FFF2-40B4-BE49-F238E27FC236}">
                          <a16:creationId xmlns:a16="http://schemas.microsoft.com/office/drawing/2014/main" id="{E79D8F2B-7AC8-B14A-BDA7-E0194B467B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5" name="Rectangle 86">
                      <a:extLst>
                        <a:ext uri="{FF2B5EF4-FFF2-40B4-BE49-F238E27FC236}">
                          <a16:creationId xmlns:a16="http://schemas.microsoft.com/office/drawing/2014/main" id="{4887E6B0-0A86-0345-B6AA-E45EA7EACC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6" name="Rectangle 87">
                      <a:extLst>
                        <a:ext uri="{FF2B5EF4-FFF2-40B4-BE49-F238E27FC236}">
                          <a16:creationId xmlns:a16="http://schemas.microsoft.com/office/drawing/2014/main" id="{359841B3-BFFF-974A-AFE6-BF37DED86F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7" name="AutoShape 88">
                      <a:extLst>
                        <a:ext uri="{FF2B5EF4-FFF2-40B4-BE49-F238E27FC236}">
                          <a16:creationId xmlns:a16="http://schemas.microsoft.com/office/drawing/2014/main" id="{FE9B27CE-05B9-6845-9FDA-DBE30E5D65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267" name="Picture 89" descr="desktop_computer_stylized_small">
                    <a:extLst>
                      <a:ext uri="{FF2B5EF4-FFF2-40B4-BE49-F238E27FC236}">
                        <a16:creationId xmlns:a16="http://schemas.microsoft.com/office/drawing/2014/main" id="{0C3D06FA-8772-414E-A3E4-DB625290E3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8" name="Rectangle 90">
                    <a:extLst>
                      <a:ext uri="{FF2B5EF4-FFF2-40B4-BE49-F238E27FC236}">
                        <a16:creationId xmlns:a16="http://schemas.microsoft.com/office/drawing/2014/main" id="{40838EAD-5142-A941-8A31-4312DAC593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9" name="Freeform 91">
                    <a:extLst>
                      <a:ext uri="{FF2B5EF4-FFF2-40B4-BE49-F238E27FC236}">
                        <a16:creationId xmlns:a16="http://schemas.microsoft.com/office/drawing/2014/main" id="{E32D1201-A30F-3844-95F3-01C63B1244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70" name="Line 92">
                    <a:extLst>
                      <a:ext uri="{FF2B5EF4-FFF2-40B4-BE49-F238E27FC236}">
                        <a16:creationId xmlns:a16="http://schemas.microsoft.com/office/drawing/2014/main" id="{748C608C-9066-7D45-88DF-ABDD354976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271" name="Picture 93" descr="tv">
                    <a:extLst>
                      <a:ext uri="{FF2B5EF4-FFF2-40B4-BE49-F238E27FC236}">
                        <a16:creationId xmlns:a16="http://schemas.microsoft.com/office/drawing/2014/main" id="{350E5CCD-C371-C149-976C-2EAB5CEA17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61" name="Freeform 116">
                <a:extLst>
                  <a:ext uri="{FF2B5EF4-FFF2-40B4-BE49-F238E27FC236}">
                    <a16:creationId xmlns:a16="http://schemas.microsoft.com/office/drawing/2014/main" id="{521CABCE-FFFC-2B40-A68E-4BD8076C1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Text Box 112">
              <a:extLst>
                <a:ext uri="{FF2B5EF4-FFF2-40B4-BE49-F238E27FC236}">
                  <a16:creationId xmlns:a16="http://schemas.microsoft.com/office/drawing/2014/main" id="{E31F2E6C-7AAB-AD49-96E7-1928C7B76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397867" cy="46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251BEFBE-BCA3-2F4B-BDD1-5ECFCAA475F5}"/>
              </a:ext>
            </a:extLst>
          </p:cNvPr>
          <p:cNvGrpSpPr>
            <a:grpSpLocks/>
          </p:cNvGrpSpPr>
          <p:nvPr/>
        </p:nvGrpSpPr>
        <p:grpSpPr bwMode="auto">
          <a:xfrm>
            <a:off x="4167188" y="1614147"/>
            <a:ext cx="6373812" cy="773112"/>
            <a:chOff x="1912787" y="1498311"/>
            <a:chExt cx="5338532" cy="773565"/>
          </a:xfrm>
        </p:grpSpPr>
        <p:sp>
          <p:nvSpPr>
            <p:cNvPr id="352" name="Text Box 6">
              <a:extLst>
                <a:ext uri="{FF2B5EF4-FFF2-40B4-BE49-F238E27FC236}">
                  <a16:creationId xmlns:a16="http://schemas.microsoft.com/office/drawing/2014/main" id="{E1DCA51E-F340-6745-86C7-DA42ADFFA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787" y="1498311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Internet frames, TV channels, control  transmitted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downstream at different frequencies</a:t>
              </a:r>
            </a:p>
          </p:txBody>
        </p:sp>
        <p:sp>
          <p:nvSpPr>
            <p:cNvPr id="353" name="Right Arrow 9">
              <a:extLst>
                <a:ext uri="{FF2B5EF4-FFF2-40B4-BE49-F238E27FC236}">
                  <a16:creationId xmlns:a16="http://schemas.microsoft.com/office/drawing/2014/main" id="{3AA45F91-3051-A342-9D9D-1888A8C84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110" y="1929117"/>
              <a:ext cx="2387053" cy="342759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354" name="Picture 6">
            <a:extLst>
              <a:ext uri="{FF2B5EF4-FFF2-40B4-BE49-F238E27FC236}">
                <a16:creationId xmlns:a16="http://schemas.microsoft.com/office/drawing/2014/main" id="{58D6AD41-4378-564C-A41B-258894B5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2949233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6" name="Rectangle 3">
            <a:extLst>
              <a:ext uri="{FF2B5EF4-FFF2-40B4-BE49-F238E27FC236}">
                <a16:creationId xmlns:a16="http://schemas.microsoft.com/office/drawing/2014/main" id="{F438DCA3-4E4A-9748-9529-7D06BA50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57700"/>
            <a:ext cx="10377487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downstream (broadcast) FDM channels: up to 1.6 Gbps/channel 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CMTS transmits into channels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upstream channels (up to 1 Gbps/channel)</a:t>
            </a:r>
          </a:p>
          <a:p>
            <a:pPr marL="681038" marR="0" lvl="1" indent="-223838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access: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users contend (random access) for certain upstream channel time slots; others assigned TDM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13D1BCCC-AB2A-9044-A1A0-1E8585251F0D}"/>
              </a:ext>
            </a:extLst>
          </p:cNvPr>
          <p:cNvGrpSpPr/>
          <p:nvPr/>
        </p:nvGrpSpPr>
        <p:grpSpPr>
          <a:xfrm>
            <a:off x="1996700" y="3278328"/>
            <a:ext cx="466491" cy="198344"/>
            <a:chOff x="7493876" y="2774731"/>
            <a:chExt cx="1481958" cy="894622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B990E23F-CCEF-174C-B3B9-03E0375F45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25379E7-9589-B84A-A32D-7F80B0F6BE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7F49EFC4-DD6F-8E44-9F6A-19D4E0301BD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59B9FBE3-E3DF-1B48-9335-42430A05E7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42A7CCB5-2A19-904F-9394-EE441A2B2A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9CBE96BA-3B82-4F47-BE86-99F9C9C329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Freeform 363">
                <a:extLst>
                  <a:ext uri="{FF2B5EF4-FFF2-40B4-BE49-F238E27FC236}">
                    <a16:creationId xmlns:a16="http://schemas.microsoft.com/office/drawing/2014/main" id="{BB1D25A1-FD56-AB49-AA70-D58C92ABF5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99A8F9D-657A-004C-8F47-3039E6D80BF7}"/>
              </a:ext>
            </a:extLst>
          </p:cNvPr>
          <p:cNvGrpSpPr/>
          <p:nvPr/>
        </p:nvGrpSpPr>
        <p:grpSpPr>
          <a:xfrm>
            <a:off x="1995970" y="3548856"/>
            <a:ext cx="466491" cy="198344"/>
            <a:chOff x="7493876" y="2774731"/>
            <a:chExt cx="1481958" cy="894622"/>
          </a:xfrm>
        </p:grpSpPr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39ED702E-77C1-7140-9D6D-A4B8FA6D4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C306447-14D6-7D4B-BAB9-F738BFC477D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65F45794-D357-044A-941F-EE4DFF084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030B1D3F-BF25-1B4B-BF02-FE7930423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1C62AACD-31F0-4A45-B8EC-703AEF39CC0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0B327D71-2E0E-9A4A-94F6-F4FC284DDB6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E2B1B66D-8CCD-7F48-A406-A2B34A246B3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02A94172-ADC7-7944-BAE4-D9E3B90A75B9}"/>
              </a:ext>
            </a:extLst>
          </p:cNvPr>
          <p:cNvGrpSpPr/>
          <p:nvPr/>
        </p:nvGrpSpPr>
        <p:grpSpPr>
          <a:xfrm>
            <a:off x="2560361" y="3211972"/>
            <a:ext cx="466491" cy="198344"/>
            <a:chOff x="7493876" y="2774731"/>
            <a:chExt cx="1481958" cy="894622"/>
          </a:xfrm>
        </p:grpSpPr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6B0E0549-99B8-9C40-9EB4-5C9E314D7D5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F6D98FF-3C56-B645-AD8F-99178F5ADA2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08EA1B06-2996-D84C-9ED4-6B708D553D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25DF6408-1B4D-C14A-B2FA-AC971CD322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11852680-3331-2049-A431-A4396CA2213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9941D3D9-5312-9D4A-9979-73051D64F12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D7BF4746-0E1C-E249-9E8A-1DC2C58F9C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A2D70DD2-1DCF-4A4A-9D19-509460C1B3E4}"/>
              </a:ext>
            </a:extLst>
          </p:cNvPr>
          <p:cNvGrpSpPr/>
          <p:nvPr/>
        </p:nvGrpSpPr>
        <p:grpSpPr>
          <a:xfrm>
            <a:off x="2699636" y="3556877"/>
            <a:ext cx="466491" cy="198344"/>
            <a:chOff x="7493876" y="2774731"/>
            <a:chExt cx="1481958" cy="894622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A6288576-CB20-1C40-BCEE-E51139E04A8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BA949C7-400B-594F-94BB-4F9FB0DA9B0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274D30E0-CD07-494A-9D0F-11AFD0C7394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105884E-4C1F-2F4F-A5C0-30E9F44866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215BF697-5FE8-C44F-A4E8-8C8546B7DDA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BFF91DEF-8B58-5544-B145-10802855DE3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4EEC82B6-B890-614F-AE52-66F327110B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95C96F8E-4651-6447-9D97-25D2694F7190}"/>
              </a:ext>
            </a:extLst>
          </p:cNvPr>
          <p:cNvCxnSpPr>
            <a:cxnSpLocks/>
          </p:cNvCxnSpPr>
          <p:nvPr/>
        </p:nvCxnSpPr>
        <p:spPr>
          <a:xfrm>
            <a:off x="3025589" y="3307976"/>
            <a:ext cx="1402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645-9B74-0447-A19A-F414683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1" y="412065"/>
            <a:ext cx="11552583" cy="894622"/>
          </a:xfrm>
        </p:spPr>
        <p:txBody>
          <a:bodyPr>
            <a:normAutofit/>
          </a:bodyPr>
          <a:lstStyle/>
          <a:p>
            <a:r>
              <a:rPr lang="en-US" dirty="0"/>
              <a:t>Cable access network: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96E3-B7FC-2B49-8611-D2528F10A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Link Layer: 6-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Rectangle 4">
            <a:extLst>
              <a:ext uri="{FF2B5EF4-FFF2-40B4-BE49-F238E27FC236}">
                <a16:creationId xmlns:a16="http://schemas.microsoft.com/office/drawing/2014/main" id="{30F492A7-7038-0245-AFE3-4313112D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2" y="4159320"/>
            <a:ext cx="994140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DOCSIS: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data over cable service interface specification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87338" marR="0" lvl="0" indent="-2222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FDM over upstream, downstream frequency channels</a:t>
            </a:r>
          </a:p>
          <a:p>
            <a:pPr marL="287338" marR="0" lvl="0" indent="-2222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TDM upstream: some slots assigned, some have contention</a:t>
            </a:r>
          </a:p>
          <a:p>
            <a:pPr marL="681038" marR="0" lvl="1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downstream MAP frame: assigns upstream slots</a:t>
            </a:r>
          </a:p>
          <a:p>
            <a:pPr marL="681038" marR="0" lvl="1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request for upstream slots (and data) transmitted random access (binary backoff) in selected slots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472" name="TextBox 28">
            <a:extLst>
              <a:ext uri="{FF2B5EF4-FFF2-40B4-BE49-F238E27FC236}">
                <a16:creationId xmlns:a16="http://schemas.microsoft.com/office/drawing/2014/main" id="{530C6BAF-798A-3145-979F-66B05916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939" y="2865737"/>
            <a:ext cx="2438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Residences with cable modems</a:t>
            </a:r>
          </a:p>
        </p:txBody>
      </p:sp>
      <p:sp>
        <p:nvSpPr>
          <p:cNvPr id="473" name="Down Arrow 472">
            <a:extLst>
              <a:ext uri="{FF2B5EF4-FFF2-40B4-BE49-F238E27FC236}">
                <a16:creationId xmlns:a16="http://schemas.microsoft.com/office/drawing/2014/main" id="{41F5308B-1E51-B24E-903A-33C0E62ECFE8}"/>
              </a:ext>
            </a:extLst>
          </p:cNvPr>
          <p:cNvSpPr/>
          <p:nvPr/>
        </p:nvSpPr>
        <p:spPr bwMode="auto">
          <a:xfrm rot="16200000">
            <a:off x="6023803" y="60121"/>
            <a:ext cx="390525" cy="3606800"/>
          </a:xfrm>
          <a:prstGeom prst="downArrow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474" name="Down Arrow 473">
            <a:extLst>
              <a:ext uri="{FF2B5EF4-FFF2-40B4-BE49-F238E27FC236}">
                <a16:creationId xmlns:a16="http://schemas.microsoft.com/office/drawing/2014/main" id="{12B11F36-BD83-C341-8DCF-55214CB52D9C}"/>
              </a:ext>
            </a:extLst>
          </p:cNvPr>
          <p:cNvSpPr/>
          <p:nvPr/>
        </p:nvSpPr>
        <p:spPr bwMode="auto">
          <a:xfrm rot="5400000">
            <a:off x="5965066" y="485571"/>
            <a:ext cx="374650" cy="3606800"/>
          </a:xfrm>
          <a:prstGeom prst="downArrow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475" name="TextBox 31">
            <a:extLst>
              <a:ext uri="{FF2B5EF4-FFF2-40B4-BE49-F238E27FC236}">
                <a16:creationId xmlns:a16="http://schemas.microsoft.com/office/drawing/2014/main" id="{8585C1C8-4054-7746-B998-AF80A36AA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1549" y="1730144"/>
            <a:ext cx="157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Downstream channel i</a:t>
            </a:r>
          </a:p>
        </p:txBody>
      </p:sp>
      <p:sp>
        <p:nvSpPr>
          <p:cNvPr id="476" name="TextBox 32">
            <a:extLst>
              <a:ext uri="{FF2B5EF4-FFF2-40B4-BE49-F238E27FC236}">
                <a16:creationId xmlns:a16="http://schemas.microsoft.com/office/drawing/2014/main" id="{92F0FB51-4401-F34E-82BD-63AA7B84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415" y="2152334"/>
            <a:ext cx="1394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Upstream channel j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862240-C3FB-4544-80A1-F56D8290CD49}"/>
              </a:ext>
            </a:extLst>
          </p:cNvPr>
          <p:cNvGrpSpPr/>
          <p:nvPr/>
        </p:nvGrpSpPr>
        <p:grpSpPr>
          <a:xfrm>
            <a:off x="5916168" y="1303951"/>
            <a:ext cx="1907860" cy="400110"/>
            <a:chOff x="5916168" y="1476227"/>
            <a:chExt cx="1907860" cy="400110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9CE8DDF-CB5B-7943-8577-39A7BF85AD91}"/>
                </a:ext>
              </a:extLst>
            </p:cNvPr>
            <p:cNvSpPr/>
            <p:nvPr/>
          </p:nvSpPr>
          <p:spPr bwMode="auto">
            <a:xfrm>
              <a:off x="5916168" y="1495043"/>
              <a:ext cx="1047435" cy="36930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71" name="TextBox 6">
              <a:extLst>
                <a:ext uri="{FF2B5EF4-FFF2-40B4-BE49-F238E27FC236}">
                  <a16:creationId xmlns:a16="http://schemas.microsoft.com/office/drawing/2014/main" id="{4ABD2E79-8A72-D34A-9B26-D12F96E69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0797" y="1476227"/>
              <a:ext cx="9701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MAP frame for</a:t>
              </a:r>
            </a:p>
            <a:p>
              <a:pPr marL="0" marR="0" lvl="0" indent="0" algn="l" defTabSz="914400" rtl="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Interval [t1, t2]</a:t>
              </a:r>
            </a:p>
          </p:txBody>
        </p:sp>
        <p:pic>
          <p:nvPicPr>
            <p:cNvPr id="477" name="Picture 4">
              <a:extLst>
                <a:ext uri="{FF2B5EF4-FFF2-40B4-BE49-F238E27FC236}">
                  <a16:creationId xmlns:a16="http://schemas.microsoft.com/office/drawing/2014/main" id="{F8A47328-A2C4-2844-B768-D48108CB1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466" y="1556372"/>
              <a:ext cx="817562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E439FDA-8285-3846-BE5F-A2F785CA4A5C}"/>
              </a:ext>
            </a:extLst>
          </p:cNvPr>
          <p:cNvGrpSpPr/>
          <p:nvPr/>
        </p:nvGrpSpPr>
        <p:grpSpPr>
          <a:xfrm>
            <a:off x="4346093" y="2631871"/>
            <a:ext cx="4792289" cy="1258980"/>
            <a:chOff x="4346093" y="2804147"/>
            <a:chExt cx="4792289" cy="1258980"/>
          </a:xfrm>
        </p:grpSpPr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FA1BE581-ED5E-614A-927B-07EC31567664}"/>
                </a:ext>
              </a:extLst>
            </p:cNvPr>
            <p:cNvCxnSpPr/>
            <p:nvPr/>
          </p:nvCxnSpPr>
          <p:spPr bwMode="auto">
            <a:xfrm>
              <a:off x="4826828" y="2997822"/>
              <a:ext cx="2755900" cy="4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F1A06E48-3C9B-7D45-810D-3E3E09162C43}"/>
                </a:ext>
              </a:extLst>
            </p:cNvPr>
            <p:cNvCxnSpPr/>
            <p:nvPr/>
          </p:nvCxnSpPr>
          <p:spPr bwMode="auto">
            <a:xfrm>
              <a:off x="4885566" y="2804147"/>
              <a:ext cx="0" cy="19050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7B226097-38DD-FB4D-A5E9-E4BBC25FEDBE}"/>
                </a:ext>
              </a:extLst>
            </p:cNvPr>
            <p:cNvCxnSpPr/>
            <p:nvPr/>
          </p:nvCxnSpPr>
          <p:spPr bwMode="auto">
            <a:xfrm flipH="1">
              <a:off x="4971291" y="2889872"/>
              <a:ext cx="3175" cy="1079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9586AA7-595C-614C-8541-D06D10BFD410}"/>
                </a:ext>
              </a:extLst>
            </p:cNvPr>
            <p:cNvCxnSpPr/>
            <p:nvPr/>
          </p:nvCxnSpPr>
          <p:spPr bwMode="auto">
            <a:xfrm flipH="1">
              <a:off x="5052253" y="2889872"/>
              <a:ext cx="3175" cy="1079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570F8CA2-6BC6-F147-AB7C-6CED07FED5A4}"/>
                </a:ext>
              </a:extLst>
            </p:cNvPr>
            <p:cNvCxnSpPr/>
            <p:nvPr/>
          </p:nvCxnSpPr>
          <p:spPr bwMode="auto">
            <a:xfrm flipH="1">
              <a:off x="5133216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1347303E-7C8F-244F-ABFB-928A722EF148}"/>
                </a:ext>
              </a:extLst>
            </p:cNvPr>
            <p:cNvCxnSpPr/>
            <p:nvPr/>
          </p:nvCxnSpPr>
          <p:spPr bwMode="auto">
            <a:xfrm flipH="1">
              <a:off x="5214178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FD40148-3E13-5646-9236-A3CC480373DC}"/>
                </a:ext>
              </a:extLst>
            </p:cNvPr>
            <p:cNvCxnSpPr/>
            <p:nvPr/>
          </p:nvCxnSpPr>
          <p:spPr bwMode="auto">
            <a:xfrm flipH="1">
              <a:off x="529514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1082217-8F48-B846-A7CD-2F1BE46B3E0C}"/>
                </a:ext>
              </a:extLst>
            </p:cNvPr>
            <p:cNvCxnSpPr/>
            <p:nvPr/>
          </p:nvCxnSpPr>
          <p:spPr bwMode="auto">
            <a:xfrm flipH="1">
              <a:off x="537451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B29E83A-1724-9C49-A4CD-A03257B83324}"/>
                </a:ext>
              </a:extLst>
            </p:cNvPr>
            <p:cNvCxnSpPr/>
            <p:nvPr/>
          </p:nvCxnSpPr>
          <p:spPr bwMode="auto">
            <a:xfrm flipH="1">
              <a:off x="54554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D533E29-DD9B-1F45-8407-8019B1DCE1D7}"/>
                </a:ext>
              </a:extLst>
            </p:cNvPr>
            <p:cNvCxnSpPr/>
            <p:nvPr/>
          </p:nvCxnSpPr>
          <p:spPr bwMode="auto">
            <a:xfrm flipH="1">
              <a:off x="553644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3C4D510-E354-DC4C-B832-6CFC1ACA64A5}"/>
                </a:ext>
              </a:extLst>
            </p:cNvPr>
            <p:cNvCxnSpPr/>
            <p:nvPr/>
          </p:nvCxnSpPr>
          <p:spPr bwMode="auto">
            <a:xfrm flipH="1">
              <a:off x="561740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E33BA97-BDAB-D042-9A64-FE7BADD814D9}"/>
                </a:ext>
              </a:extLst>
            </p:cNvPr>
            <p:cNvCxnSpPr/>
            <p:nvPr/>
          </p:nvCxnSpPr>
          <p:spPr bwMode="auto">
            <a:xfrm flipH="1">
              <a:off x="570630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A2A7189-9E5A-C249-B0E5-AF7D76DF64AB}"/>
                </a:ext>
              </a:extLst>
            </p:cNvPr>
            <p:cNvCxnSpPr/>
            <p:nvPr/>
          </p:nvCxnSpPr>
          <p:spPr bwMode="auto">
            <a:xfrm flipH="1">
              <a:off x="57856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B7D291F-10B2-8049-A8BD-3D79198FBBDA}"/>
                </a:ext>
              </a:extLst>
            </p:cNvPr>
            <p:cNvCxnSpPr/>
            <p:nvPr/>
          </p:nvCxnSpPr>
          <p:spPr bwMode="auto">
            <a:xfrm flipH="1">
              <a:off x="586664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C317B8F-D212-8445-9A9C-A62060215159}"/>
                </a:ext>
              </a:extLst>
            </p:cNvPr>
            <p:cNvCxnSpPr/>
            <p:nvPr/>
          </p:nvCxnSpPr>
          <p:spPr bwMode="auto">
            <a:xfrm flipH="1">
              <a:off x="594760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1490094-9D24-994C-9658-AC0440EF9F04}"/>
                </a:ext>
              </a:extLst>
            </p:cNvPr>
            <p:cNvCxnSpPr/>
            <p:nvPr/>
          </p:nvCxnSpPr>
          <p:spPr bwMode="auto">
            <a:xfrm flipH="1">
              <a:off x="602856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BF5E7BB-379D-4846-A58B-3D4136BB8BA0}"/>
                </a:ext>
              </a:extLst>
            </p:cNvPr>
            <p:cNvCxnSpPr/>
            <p:nvPr/>
          </p:nvCxnSpPr>
          <p:spPr bwMode="auto">
            <a:xfrm flipH="1">
              <a:off x="6109528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91EF189-E423-AC45-A9A4-BA291E8FEC52}"/>
                </a:ext>
              </a:extLst>
            </p:cNvPr>
            <p:cNvCxnSpPr/>
            <p:nvPr/>
          </p:nvCxnSpPr>
          <p:spPr bwMode="auto">
            <a:xfrm flipH="1">
              <a:off x="619049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4EB3038-7D66-784D-A6CA-4B4C5D5A8163}"/>
                </a:ext>
              </a:extLst>
            </p:cNvPr>
            <p:cNvCxnSpPr/>
            <p:nvPr/>
          </p:nvCxnSpPr>
          <p:spPr bwMode="auto">
            <a:xfrm flipH="1">
              <a:off x="627145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3482880-5F89-B940-828B-6168C93CD03C}"/>
                </a:ext>
              </a:extLst>
            </p:cNvPr>
            <p:cNvCxnSpPr/>
            <p:nvPr/>
          </p:nvCxnSpPr>
          <p:spPr bwMode="auto">
            <a:xfrm flipH="1">
              <a:off x="635082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C55B6F8-33DE-8D4C-83D8-670FDCDD6CC0}"/>
                </a:ext>
              </a:extLst>
            </p:cNvPr>
            <p:cNvCxnSpPr/>
            <p:nvPr/>
          </p:nvCxnSpPr>
          <p:spPr bwMode="auto">
            <a:xfrm flipH="1">
              <a:off x="644449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DA21830-E307-3B4F-A30D-FBA9C134D3AF}"/>
                </a:ext>
              </a:extLst>
            </p:cNvPr>
            <p:cNvCxnSpPr/>
            <p:nvPr/>
          </p:nvCxnSpPr>
          <p:spPr bwMode="auto">
            <a:xfrm flipH="1">
              <a:off x="653339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7F6389F6-270F-B748-98C1-701175F616C1}"/>
                </a:ext>
              </a:extLst>
            </p:cNvPr>
            <p:cNvCxnSpPr/>
            <p:nvPr/>
          </p:nvCxnSpPr>
          <p:spPr bwMode="auto">
            <a:xfrm flipH="1">
              <a:off x="661435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7BDF4AD-E042-8E4A-9CCD-8C4E40205157}"/>
                </a:ext>
              </a:extLst>
            </p:cNvPr>
            <p:cNvCxnSpPr/>
            <p:nvPr/>
          </p:nvCxnSpPr>
          <p:spPr bwMode="auto">
            <a:xfrm flipH="1">
              <a:off x="6695316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0E37C29B-C5C3-6449-89A3-09B01402DD17}"/>
                </a:ext>
              </a:extLst>
            </p:cNvPr>
            <p:cNvCxnSpPr/>
            <p:nvPr/>
          </p:nvCxnSpPr>
          <p:spPr bwMode="auto">
            <a:xfrm flipH="1">
              <a:off x="677469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7671E23-2987-C94F-9A5C-80114F4CA1BA}"/>
                </a:ext>
              </a:extLst>
            </p:cNvPr>
            <p:cNvCxnSpPr/>
            <p:nvPr/>
          </p:nvCxnSpPr>
          <p:spPr bwMode="auto">
            <a:xfrm flipH="1">
              <a:off x="685565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8D6F032-C25D-994B-899C-446B70321171}"/>
                </a:ext>
              </a:extLst>
            </p:cNvPr>
            <p:cNvCxnSpPr/>
            <p:nvPr/>
          </p:nvCxnSpPr>
          <p:spPr bwMode="auto">
            <a:xfrm flipH="1">
              <a:off x="693661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DE0F531-F400-484A-9FCF-26227DB56016}"/>
                </a:ext>
              </a:extLst>
            </p:cNvPr>
            <p:cNvCxnSpPr/>
            <p:nvPr/>
          </p:nvCxnSpPr>
          <p:spPr bwMode="auto">
            <a:xfrm flipH="1">
              <a:off x="70175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DB6B9A5-7441-814F-85CA-C17DA13E9CF2}"/>
                </a:ext>
              </a:extLst>
            </p:cNvPr>
            <p:cNvCxnSpPr/>
            <p:nvPr/>
          </p:nvCxnSpPr>
          <p:spPr bwMode="auto">
            <a:xfrm flipH="1">
              <a:off x="709854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1DBE608-CE92-234E-AA58-852D682BFC71}"/>
                </a:ext>
              </a:extLst>
            </p:cNvPr>
            <p:cNvCxnSpPr/>
            <p:nvPr/>
          </p:nvCxnSpPr>
          <p:spPr bwMode="auto">
            <a:xfrm flipH="1">
              <a:off x="717950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5704CE3-E8E0-7741-ABA8-0EAD4765139C}"/>
                </a:ext>
              </a:extLst>
            </p:cNvPr>
            <p:cNvCxnSpPr/>
            <p:nvPr/>
          </p:nvCxnSpPr>
          <p:spPr bwMode="auto">
            <a:xfrm>
              <a:off x="7274753" y="2808719"/>
              <a:ext cx="0" cy="19050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509" name="TextBox 65">
              <a:extLst>
                <a:ext uri="{FF2B5EF4-FFF2-40B4-BE49-F238E27FC236}">
                  <a16:creationId xmlns:a16="http://schemas.microsoft.com/office/drawing/2014/main" id="{29762E37-E0D2-9B4F-8787-019BC4410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167" y="3049834"/>
              <a:ext cx="322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t</a:t>
              </a:r>
              <a:r>
                <a:rPr kumimoji="0" lang="en-US" sz="16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Box 66">
              <a:extLst>
                <a:ext uri="{FF2B5EF4-FFF2-40B4-BE49-F238E27FC236}">
                  <a16:creationId xmlns:a16="http://schemas.microsoft.com/office/drawing/2014/main" id="{672B81FF-05EB-A44E-99EC-CDEC2A267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369" y="3047418"/>
              <a:ext cx="322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t</a:t>
              </a:r>
              <a:r>
                <a:rPr kumimoji="0" lang="en-US" sz="16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EE4FD1E-648C-8E44-92AB-E87DCA4DABB5}"/>
                </a:ext>
              </a:extLst>
            </p:cNvPr>
            <p:cNvCxnSpPr/>
            <p:nvPr/>
          </p:nvCxnSpPr>
          <p:spPr bwMode="auto">
            <a:xfrm>
              <a:off x="4877628" y="3081959"/>
              <a:ext cx="577850" cy="317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F4CAE3E-ADB0-6F42-8B27-AADC5378C819}"/>
                </a:ext>
              </a:extLst>
            </p:cNvPr>
            <p:cNvCxnSpPr/>
            <p:nvPr/>
          </p:nvCxnSpPr>
          <p:spPr bwMode="auto">
            <a:xfrm>
              <a:off x="5445953" y="3088309"/>
              <a:ext cx="1870075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39216253-29EB-B543-8583-10EDECE59C17}"/>
                </a:ext>
              </a:extLst>
            </p:cNvPr>
            <p:cNvCxnSpPr/>
            <p:nvPr/>
          </p:nvCxnSpPr>
          <p:spPr bwMode="auto">
            <a:xfrm>
              <a:off x="5166553" y="3135934"/>
              <a:ext cx="4763" cy="51276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550F8C2A-CFB1-B24B-8DE1-2AA6F6D91695}"/>
                </a:ext>
              </a:extLst>
            </p:cNvPr>
            <p:cNvCxnSpPr/>
            <p:nvPr/>
          </p:nvCxnSpPr>
          <p:spPr bwMode="auto">
            <a:xfrm>
              <a:off x="6339716" y="3143872"/>
              <a:ext cx="6350" cy="51435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15" name="TextBox 71">
              <a:extLst>
                <a:ext uri="{FF2B5EF4-FFF2-40B4-BE49-F238E27FC236}">
                  <a16:creationId xmlns:a16="http://schemas.microsoft.com/office/drawing/2014/main" id="{5019C175-DB78-7C48-BB28-C76354C29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3039" y="3601462"/>
              <a:ext cx="28953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Assigned minislots containing cable modem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516" name="TextBox 72">
              <a:extLst>
                <a:ext uri="{FF2B5EF4-FFF2-40B4-BE49-F238E27FC236}">
                  <a16:creationId xmlns:a16="http://schemas.microsoft.com/office/drawing/2014/main" id="{60680827-C214-C140-BAFD-FAC72AD75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093" y="3599875"/>
              <a:ext cx="17107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Minislots containing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minislots request frames</a:t>
              </a:r>
            </a:p>
          </p:txBody>
        </p:sp>
      </p:grpSp>
      <p:sp>
        <p:nvSpPr>
          <p:cNvPr id="517" name="Rectangle 44">
            <a:extLst>
              <a:ext uri="{FF2B5EF4-FFF2-40B4-BE49-F238E27FC236}">
                <a16:creationId xmlns:a16="http://schemas.microsoft.com/office/drawing/2014/main" id="{6C2C886A-C69A-164C-A254-9290730C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80" y="1789944"/>
            <a:ext cx="955617" cy="69994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518" name="Text Box 45">
            <a:extLst>
              <a:ext uri="{FF2B5EF4-FFF2-40B4-BE49-F238E27FC236}">
                <a16:creationId xmlns:a16="http://schemas.microsoft.com/office/drawing/2014/main" id="{9D972BBE-001E-6B4E-BE85-D72ADFDE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153" y="2521231"/>
            <a:ext cx="1925520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cable headend</a:t>
            </a:r>
          </a:p>
        </p:txBody>
      </p:sp>
      <p:sp>
        <p:nvSpPr>
          <p:cNvPr id="519" name="Text Box 126">
            <a:extLst>
              <a:ext uri="{FF2B5EF4-FFF2-40B4-BE49-F238E27FC236}">
                <a16:creationId xmlns:a16="http://schemas.microsoft.com/office/drawing/2014/main" id="{40C89C51-54CF-6149-BF3C-4AB4AE7E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32" y="1758746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CMTS</a:t>
            </a:r>
          </a:p>
        </p:txBody>
      </p:sp>
      <p:sp>
        <p:nvSpPr>
          <p:cNvPr id="520" name="AutoShape 127">
            <a:extLst>
              <a:ext uri="{FF2B5EF4-FFF2-40B4-BE49-F238E27FC236}">
                <a16:creationId xmlns:a16="http://schemas.microsoft.com/office/drawing/2014/main" id="{1F07E4A1-CBDE-A744-8C41-C87B863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803" y="1526971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pic>
        <p:nvPicPr>
          <p:cNvPr id="521" name="Picture 6">
            <a:extLst>
              <a:ext uri="{FF2B5EF4-FFF2-40B4-BE49-F238E27FC236}">
                <a16:creationId xmlns:a16="http://schemas.microsoft.com/office/drawing/2014/main" id="{4376DD4A-B734-5944-BE29-62E198B7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91" y="1914321"/>
            <a:ext cx="2587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22" name="Group 77">
            <a:extLst>
              <a:ext uri="{FF2B5EF4-FFF2-40B4-BE49-F238E27FC236}">
                <a16:creationId xmlns:a16="http://schemas.microsoft.com/office/drawing/2014/main" id="{A40260AC-CA2F-2D44-AF02-AE55FA2A16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68939" y="1185658"/>
            <a:ext cx="1034751" cy="625054"/>
            <a:chOff x="-490" y="1664"/>
            <a:chExt cx="1429" cy="842"/>
          </a:xfrm>
        </p:grpSpPr>
        <p:sp>
          <p:nvSpPr>
            <p:cNvPr id="574" name="AutoShape 78">
              <a:extLst>
                <a:ext uri="{FF2B5EF4-FFF2-40B4-BE49-F238E27FC236}">
                  <a16:creationId xmlns:a16="http://schemas.microsoft.com/office/drawing/2014/main" id="{69B447BD-A5C5-3148-A5E8-F63E89B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0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75" name="Group 79">
              <a:extLst>
                <a:ext uri="{FF2B5EF4-FFF2-40B4-BE49-F238E27FC236}">
                  <a16:creationId xmlns:a16="http://schemas.microsoft.com/office/drawing/2014/main" id="{49554019-867B-8F43-859C-650693EF1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76" name="Rectangle 80">
                <a:extLst>
                  <a:ext uri="{FF2B5EF4-FFF2-40B4-BE49-F238E27FC236}">
                    <a16:creationId xmlns:a16="http://schemas.microsoft.com/office/drawing/2014/main" id="{C6EE8CED-F565-914C-BBDB-D84F589F3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7" name="Line 7">
                <a:extLst>
                  <a:ext uri="{FF2B5EF4-FFF2-40B4-BE49-F238E27FC236}">
                    <a16:creationId xmlns:a16="http://schemas.microsoft.com/office/drawing/2014/main" id="{3CD80374-CE69-DF45-BC3F-16D87AED9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78" name="Group 82">
                <a:extLst>
                  <a:ext uri="{FF2B5EF4-FFF2-40B4-BE49-F238E27FC236}">
                    <a16:creationId xmlns:a16="http://schemas.microsoft.com/office/drawing/2014/main" id="{3D9E71BE-71E6-7945-A151-29E18B906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84" name="Rectangle 83">
                  <a:extLst>
                    <a:ext uri="{FF2B5EF4-FFF2-40B4-BE49-F238E27FC236}">
                      <a16:creationId xmlns:a16="http://schemas.microsoft.com/office/drawing/2014/main" id="{5F2E06AA-2CF4-5F49-ABAA-4455C7CB2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" y="1000"/>
                  <a:ext cx="850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5" name="Rectangle 84">
                  <a:extLst>
                    <a:ext uri="{FF2B5EF4-FFF2-40B4-BE49-F238E27FC236}">
                      <a16:creationId xmlns:a16="http://schemas.microsoft.com/office/drawing/2014/main" id="{910D8E1A-C35E-5848-BA99-FF0D9FD5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1073"/>
                  <a:ext cx="40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6" name="Rectangle 85">
                  <a:extLst>
                    <a:ext uri="{FF2B5EF4-FFF2-40B4-BE49-F238E27FC236}">
                      <a16:creationId xmlns:a16="http://schemas.microsoft.com/office/drawing/2014/main" id="{5B393F0C-CAE5-384E-8227-43F674401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" y="1073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7" name="Rectangle 86">
                  <a:extLst>
                    <a:ext uri="{FF2B5EF4-FFF2-40B4-BE49-F238E27FC236}">
                      <a16:creationId xmlns:a16="http://schemas.microsoft.com/office/drawing/2014/main" id="{520EC3B0-5E20-6249-AE3B-DD1B7D380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068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8" name="Rectangle 87">
                  <a:extLst>
                    <a:ext uri="{FF2B5EF4-FFF2-40B4-BE49-F238E27FC236}">
                      <a16:creationId xmlns:a16="http://schemas.microsoft.com/office/drawing/2014/main" id="{586947F8-C2B3-F049-B4B8-90D5A1EAD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1068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9" name="AutoShape 88">
                  <a:extLst>
                    <a:ext uri="{FF2B5EF4-FFF2-40B4-BE49-F238E27FC236}">
                      <a16:creationId xmlns:a16="http://schemas.microsoft.com/office/drawing/2014/main" id="{5543A92C-5C91-A543-9BD0-82F864DC7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79" name="Picture 89" descr="desktop_computer_stylized_small">
                <a:extLst>
                  <a:ext uri="{FF2B5EF4-FFF2-40B4-BE49-F238E27FC236}">
                    <a16:creationId xmlns:a16="http://schemas.microsoft.com/office/drawing/2014/main" id="{B906B6ED-402F-4449-BA66-BD87EB253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0" name="Rectangle 90">
                <a:extLst>
                  <a:ext uri="{FF2B5EF4-FFF2-40B4-BE49-F238E27FC236}">
                    <a16:creationId xmlns:a16="http://schemas.microsoft.com/office/drawing/2014/main" id="{1A819698-C764-174E-8C3B-87DFB4BDE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1" name="Freeform 91">
                <a:extLst>
                  <a:ext uri="{FF2B5EF4-FFF2-40B4-BE49-F238E27FC236}">
                    <a16:creationId xmlns:a16="http://schemas.microsoft.com/office/drawing/2014/main" id="{A6837B9A-B4D5-9F43-B186-202DF5D05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2" name="Line 92">
                <a:extLst>
                  <a:ext uri="{FF2B5EF4-FFF2-40B4-BE49-F238E27FC236}">
                    <a16:creationId xmlns:a16="http://schemas.microsoft.com/office/drawing/2014/main" id="{F6BB46D7-B8BF-A846-AE8B-94D314002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83" name="Picture 93" descr="tv">
                <a:extLst>
                  <a:ext uri="{FF2B5EF4-FFF2-40B4-BE49-F238E27FC236}">
                    <a16:creationId xmlns:a16="http://schemas.microsoft.com/office/drawing/2014/main" id="{411DDBF4-1EEB-D440-87F4-9EB524511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3" name="Group 77">
            <a:extLst>
              <a:ext uri="{FF2B5EF4-FFF2-40B4-BE49-F238E27FC236}">
                <a16:creationId xmlns:a16="http://schemas.microsoft.com/office/drawing/2014/main" id="{9777AC37-7438-7943-9796-8FA6C75347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79564" y="1537877"/>
            <a:ext cx="1034751" cy="625054"/>
            <a:chOff x="-490" y="1664"/>
            <a:chExt cx="1429" cy="842"/>
          </a:xfrm>
        </p:grpSpPr>
        <p:sp>
          <p:nvSpPr>
            <p:cNvPr id="558" name="AutoShape 78">
              <a:extLst>
                <a:ext uri="{FF2B5EF4-FFF2-40B4-BE49-F238E27FC236}">
                  <a16:creationId xmlns:a16="http://schemas.microsoft.com/office/drawing/2014/main" id="{CDEEE819-6D55-324C-9335-BBBCCE74A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1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59" name="Group 79">
              <a:extLst>
                <a:ext uri="{FF2B5EF4-FFF2-40B4-BE49-F238E27FC236}">
                  <a16:creationId xmlns:a16="http://schemas.microsoft.com/office/drawing/2014/main" id="{D9DFA845-D530-114E-B365-61415E5CFA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60" name="Rectangle 80">
                <a:extLst>
                  <a:ext uri="{FF2B5EF4-FFF2-40B4-BE49-F238E27FC236}">
                    <a16:creationId xmlns:a16="http://schemas.microsoft.com/office/drawing/2014/main" id="{288C3959-34C1-1F42-98F6-A7A19D18A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1" name="Line 7">
                <a:extLst>
                  <a:ext uri="{FF2B5EF4-FFF2-40B4-BE49-F238E27FC236}">
                    <a16:creationId xmlns:a16="http://schemas.microsoft.com/office/drawing/2014/main" id="{59263F6A-9E5F-974A-B2C4-9DFC6603E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62" name="Group 82">
                <a:extLst>
                  <a:ext uri="{FF2B5EF4-FFF2-40B4-BE49-F238E27FC236}">
                    <a16:creationId xmlns:a16="http://schemas.microsoft.com/office/drawing/2014/main" id="{115F1127-052F-C34B-8E1E-7CDC241C9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68" name="Rectangle 83">
                  <a:extLst>
                    <a:ext uri="{FF2B5EF4-FFF2-40B4-BE49-F238E27FC236}">
                      <a16:creationId xmlns:a16="http://schemas.microsoft.com/office/drawing/2014/main" id="{65881937-B3B1-1648-96FC-7B2FC1478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1001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69" name="Rectangle 84">
                  <a:extLst>
                    <a:ext uri="{FF2B5EF4-FFF2-40B4-BE49-F238E27FC236}">
                      <a16:creationId xmlns:a16="http://schemas.microsoft.com/office/drawing/2014/main" id="{AF45AE34-402A-A44B-8735-89F4D11DE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0" name="Rectangle 85">
                  <a:extLst>
                    <a:ext uri="{FF2B5EF4-FFF2-40B4-BE49-F238E27FC236}">
                      <a16:creationId xmlns:a16="http://schemas.microsoft.com/office/drawing/2014/main" id="{63B08352-6366-C449-AFF8-74595CB31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1074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1" name="Rectangle 86">
                  <a:extLst>
                    <a:ext uri="{FF2B5EF4-FFF2-40B4-BE49-F238E27FC236}">
                      <a16:creationId xmlns:a16="http://schemas.microsoft.com/office/drawing/2014/main" id="{3D297AFC-C66D-894E-AE47-F4E87BF71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1069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2" name="Rectangle 87">
                  <a:extLst>
                    <a:ext uri="{FF2B5EF4-FFF2-40B4-BE49-F238E27FC236}">
                      <a16:creationId xmlns:a16="http://schemas.microsoft.com/office/drawing/2014/main" id="{CD786996-1025-0D4C-A604-A48BE78F1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1069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3" name="AutoShape 88">
                  <a:extLst>
                    <a:ext uri="{FF2B5EF4-FFF2-40B4-BE49-F238E27FC236}">
                      <a16:creationId xmlns:a16="http://schemas.microsoft.com/office/drawing/2014/main" id="{EBAF0E02-EDCC-BA40-B794-B4CEBED48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63" name="Picture 89" descr="desktop_computer_stylized_small">
                <a:extLst>
                  <a:ext uri="{FF2B5EF4-FFF2-40B4-BE49-F238E27FC236}">
                    <a16:creationId xmlns:a16="http://schemas.microsoft.com/office/drawing/2014/main" id="{D01682A1-7198-AA48-B9F5-9B6F0D114E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4" name="Rectangle 90">
                <a:extLst>
                  <a:ext uri="{FF2B5EF4-FFF2-40B4-BE49-F238E27FC236}">
                    <a16:creationId xmlns:a16="http://schemas.microsoft.com/office/drawing/2014/main" id="{647A01FF-63ED-C84E-8F0A-C5936FD2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5" name="Freeform 91">
                <a:extLst>
                  <a:ext uri="{FF2B5EF4-FFF2-40B4-BE49-F238E27FC236}">
                    <a16:creationId xmlns:a16="http://schemas.microsoft.com/office/drawing/2014/main" id="{6827B81D-6527-C248-9354-4DD1E608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6" name="Line 92">
                <a:extLst>
                  <a:ext uri="{FF2B5EF4-FFF2-40B4-BE49-F238E27FC236}">
                    <a16:creationId xmlns:a16="http://schemas.microsoft.com/office/drawing/2014/main" id="{131F1B37-9804-2442-8CFE-712BB8CF3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2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67" name="Picture 93" descr="tv">
                <a:extLst>
                  <a:ext uri="{FF2B5EF4-FFF2-40B4-BE49-F238E27FC236}">
                    <a16:creationId xmlns:a16="http://schemas.microsoft.com/office/drawing/2014/main" id="{BDF1EFF0-80BA-974F-98D5-E4B286967F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4" name="Group 77">
            <a:extLst>
              <a:ext uri="{FF2B5EF4-FFF2-40B4-BE49-F238E27FC236}">
                <a16:creationId xmlns:a16="http://schemas.microsoft.com/office/drawing/2014/main" id="{FC3842BA-F6A1-A943-8BC3-429F35A593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79676" y="2243231"/>
            <a:ext cx="1034751" cy="625054"/>
            <a:chOff x="-490" y="1664"/>
            <a:chExt cx="1429" cy="842"/>
          </a:xfrm>
        </p:grpSpPr>
        <p:sp>
          <p:nvSpPr>
            <p:cNvPr id="542" name="AutoShape 78">
              <a:extLst>
                <a:ext uri="{FF2B5EF4-FFF2-40B4-BE49-F238E27FC236}">
                  <a16:creationId xmlns:a16="http://schemas.microsoft.com/office/drawing/2014/main" id="{F4CF8682-97EE-BF49-B3C0-F173095F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1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43" name="Group 79">
              <a:extLst>
                <a:ext uri="{FF2B5EF4-FFF2-40B4-BE49-F238E27FC236}">
                  <a16:creationId xmlns:a16="http://schemas.microsoft.com/office/drawing/2014/main" id="{56B9DA88-CC8A-C74D-8040-0B141F083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" name="Rectangle 80">
                <a:extLst>
                  <a:ext uri="{FF2B5EF4-FFF2-40B4-BE49-F238E27FC236}">
                    <a16:creationId xmlns:a16="http://schemas.microsoft.com/office/drawing/2014/main" id="{A1556C4D-4925-5C40-B85B-150BD64C2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2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5" name="Line 7">
                <a:extLst>
                  <a:ext uri="{FF2B5EF4-FFF2-40B4-BE49-F238E27FC236}">
                    <a16:creationId xmlns:a16="http://schemas.microsoft.com/office/drawing/2014/main" id="{6D9A0B80-B994-8746-B864-F597C4DAD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46" name="Group 82">
                <a:extLst>
                  <a:ext uri="{FF2B5EF4-FFF2-40B4-BE49-F238E27FC236}">
                    <a16:creationId xmlns:a16="http://schemas.microsoft.com/office/drawing/2014/main" id="{7AB878AD-9002-254F-8CC0-1E24619299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2" name="Rectangle 83">
                  <a:extLst>
                    <a:ext uri="{FF2B5EF4-FFF2-40B4-BE49-F238E27FC236}">
                      <a16:creationId xmlns:a16="http://schemas.microsoft.com/office/drawing/2014/main" id="{58D02BC1-3896-6C48-AC39-2A17579D8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999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3" name="Rectangle 84">
                  <a:extLst>
                    <a:ext uri="{FF2B5EF4-FFF2-40B4-BE49-F238E27FC236}">
                      <a16:creationId xmlns:a16="http://schemas.microsoft.com/office/drawing/2014/main" id="{0CB6E5E4-16FB-FF49-81B9-AB7424C63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1072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4" name="Rectangle 85">
                  <a:extLst>
                    <a:ext uri="{FF2B5EF4-FFF2-40B4-BE49-F238E27FC236}">
                      <a16:creationId xmlns:a16="http://schemas.microsoft.com/office/drawing/2014/main" id="{D0C881FA-C4AA-C447-8DFC-9718590C3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1072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5" name="Rectangle 86">
                  <a:extLst>
                    <a:ext uri="{FF2B5EF4-FFF2-40B4-BE49-F238E27FC236}">
                      <a16:creationId xmlns:a16="http://schemas.microsoft.com/office/drawing/2014/main" id="{F58E00EA-0D31-014A-89D2-9BACD30C5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1067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6" name="Rectangle 87">
                  <a:extLst>
                    <a:ext uri="{FF2B5EF4-FFF2-40B4-BE49-F238E27FC236}">
                      <a16:creationId xmlns:a16="http://schemas.microsoft.com/office/drawing/2014/main" id="{E02E834F-5367-AE43-AE78-3E1D6F299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7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7" name="AutoShape 88">
                  <a:extLst>
                    <a:ext uri="{FF2B5EF4-FFF2-40B4-BE49-F238E27FC236}">
                      <a16:creationId xmlns:a16="http://schemas.microsoft.com/office/drawing/2014/main" id="{F52E13E5-BFDC-9B48-AFD6-8BF4E2E34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47" name="Picture 89" descr="desktop_computer_stylized_small">
                <a:extLst>
                  <a:ext uri="{FF2B5EF4-FFF2-40B4-BE49-F238E27FC236}">
                    <a16:creationId xmlns:a16="http://schemas.microsoft.com/office/drawing/2014/main" id="{46782061-070C-624F-ABB3-A650B38E5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8" name="Rectangle 90">
                <a:extLst>
                  <a:ext uri="{FF2B5EF4-FFF2-40B4-BE49-F238E27FC236}">
                    <a16:creationId xmlns:a16="http://schemas.microsoft.com/office/drawing/2014/main" id="{813867D0-BBA4-D644-97B2-EAABDC500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2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9" name="Freeform 91">
                <a:extLst>
                  <a:ext uri="{FF2B5EF4-FFF2-40B4-BE49-F238E27FC236}">
                    <a16:creationId xmlns:a16="http://schemas.microsoft.com/office/drawing/2014/main" id="{04C61F80-C797-2A43-9E07-8D36C1F0B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0" name="Line 92">
                <a:extLst>
                  <a:ext uri="{FF2B5EF4-FFF2-40B4-BE49-F238E27FC236}">
                    <a16:creationId xmlns:a16="http://schemas.microsoft.com/office/drawing/2014/main" id="{775B1909-4227-F444-97B1-F14F1FB52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51" name="Picture 93" descr="tv">
                <a:extLst>
                  <a:ext uri="{FF2B5EF4-FFF2-40B4-BE49-F238E27FC236}">
                    <a16:creationId xmlns:a16="http://schemas.microsoft.com/office/drawing/2014/main" id="{B1847795-731E-3940-B2A1-A2B226A674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5" name="Group 77">
            <a:extLst>
              <a:ext uri="{FF2B5EF4-FFF2-40B4-BE49-F238E27FC236}">
                <a16:creationId xmlns:a16="http://schemas.microsoft.com/office/drawing/2014/main" id="{287AA7E4-54CA-844E-AF87-E56264EE91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20975" y="1925365"/>
            <a:ext cx="1034751" cy="625054"/>
            <a:chOff x="-490" y="1664"/>
            <a:chExt cx="1429" cy="842"/>
          </a:xfrm>
        </p:grpSpPr>
        <p:sp>
          <p:nvSpPr>
            <p:cNvPr id="526" name="AutoShape 78">
              <a:extLst>
                <a:ext uri="{FF2B5EF4-FFF2-40B4-BE49-F238E27FC236}">
                  <a16:creationId xmlns:a16="http://schemas.microsoft.com/office/drawing/2014/main" id="{C41E7642-3290-4842-9222-3C6E9664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0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27" name="Group 79">
              <a:extLst>
                <a:ext uri="{FF2B5EF4-FFF2-40B4-BE49-F238E27FC236}">
                  <a16:creationId xmlns:a16="http://schemas.microsoft.com/office/drawing/2014/main" id="{3C5F0836-5CF2-E749-B3B4-C9164F510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28" name="Rectangle 80">
                <a:extLst>
                  <a:ext uri="{FF2B5EF4-FFF2-40B4-BE49-F238E27FC236}">
                    <a16:creationId xmlns:a16="http://schemas.microsoft.com/office/drawing/2014/main" id="{D376CDA2-F18B-3F49-AFE3-B0B10C189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9" name="Line 7">
                <a:extLst>
                  <a:ext uri="{FF2B5EF4-FFF2-40B4-BE49-F238E27FC236}">
                    <a16:creationId xmlns:a16="http://schemas.microsoft.com/office/drawing/2014/main" id="{37A59894-2741-4D4A-8CDF-F25E9701C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30" name="Group 82">
                <a:extLst>
                  <a:ext uri="{FF2B5EF4-FFF2-40B4-BE49-F238E27FC236}">
                    <a16:creationId xmlns:a16="http://schemas.microsoft.com/office/drawing/2014/main" id="{BE061A62-D964-DE40-B1F1-41FBA95709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36" name="Rectangle 83">
                  <a:extLst>
                    <a:ext uri="{FF2B5EF4-FFF2-40B4-BE49-F238E27FC236}">
                      <a16:creationId xmlns:a16="http://schemas.microsoft.com/office/drawing/2014/main" id="{FA602B06-9057-1D47-92F9-C0E6B376B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" y="1000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7" name="Rectangle 84">
                  <a:extLst>
                    <a:ext uri="{FF2B5EF4-FFF2-40B4-BE49-F238E27FC236}">
                      <a16:creationId xmlns:a16="http://schemas.microsoft.com/office/drawing/2014/main" id="{5BD3CCE4-36D5-1B46-A7FD-CB5B204A6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" y="1073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8" name="Rectangle 85">
                  <a:extLst>
                    <a:ext uri="{FF2B5EF4-FFF2-40B4-BE49-F238E27FC236}">
                      <a16:creationId xmlns:a16="http://schemas.microsoft.com/office/drawing/2014/main" id="{1802B9B8-7627-3E49-8C86-BAB66D025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" y="1073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9" name="Rectangle 86">
                  <a:extLst>
                    <a:ext uri="{FF2B5EF4-FFF2-40B4-BE49-F238E27FC236}">
                      <a16:creationId xmlns:a16="http://schemas.microsoft.com/office/drawing/2014/main" id="{83D7E963-6D7B-B44C-916F-650F75A71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40" name="Rectangle 87">
                  <a:extLst>
                    <a:ext uri="{FF2B5EF4-FFF2-40B4-BE49-F238E27FC236}">
                      <a16:creationId xmlns:a16="http://schemas.microsoft.com/office/drawing/2014/main" id="{EA18CE1F-FE4F-7544-A37F-44D2310E0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41" name="AutoShape 88">
                  <a:extLst>
                    <a:ext uri="{FF2B5EF4-FFF2-40B4-BE49-F238E27FC236}">
                      <a16:creationId xmlns:a16="http://schemas.microsoft.com/office/drawing/2014/main" id="{231D8DF4-C9A7-8542-924A-6CF22A5AA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31" name="Picture 89" descr="desktop_computer_stylized_small">
                <a:extLst>
                  <a:ext uri="{FF2B5EF4-FFF2-40B4-BE49-F238E27FC236}">
                    <a16:creationId xmlns:a16="http://schemas.microsoft.com/office/drawing/2014/main" id="{2A67F404-25EF-E542-ABFE-5FD2F78D9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" name="Rectangle 90">
                <a:extLst>
                  <a:ext uri="{FF2B5EF4-FFF2-40B4-BE49-F238E27FC236}">
                    <a16:creationId xmlns:a16="http://schemas.microsoft.com/office/drawing/2014/main" id="{91C1B0D7-2818-D946-BBD7-E30EF1880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3" name="Freeform 91">
                <a:extLst>
                  <a:ext uri="{FF2B5EF4-FFF2-40B4-BE49-F238E27FC236}">
                    <a16:creationId xmlns:a16="http://schemas.microsoft.com/office/drawing/2014/main" id="{3A4CC558-FE68-5042-98E3-4318501AF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4" name="Line 92">
                <a:extLst>
                  <a:ext uri="{FF2B5EF4-FFF2-40B4-BE49-F238E27FC236}">
                    <a16:creationId xmlns:a16="http://schemas.microsoft.com/office/drawing/2014/main" id="{ABAF1BEB-04CA-3B48-8C67-7DE8731FA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35" name="Picture 93" descr="tv">
                <a:extLst>
                  <a:ext uri="{FF2B5EF4-FFF2-40B4-BE49-F238E27FC236}">
                    <a16:creationId xmlns:a16="http://schemas.microsoft.com/office/drawing/2014/main" id="{923D2FEA-B28C-CC4B-9A26-BE41579D5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596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8C8D-4113-0859-4B13-DCF0634F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Dijkstra's Algorithm vs. Bellman-Ford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F3F7-A4F9-FC33-D547-4B4D9E49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Dijkstra's Algorithm:</a:t>
            </a:r>
          </a:p>
          <a:p>
            <a:pPr lvl="1"/>
            <a:r>
              <a:rPr lang="en-GB" dirty="0"/>
              <a:t>Uses a priority queue to select the next vertex to process.</a:t>
            </a:r>
          </a:p>
          <a:p>
            <a:pPr lvl="1"/>
            <a:r>
              <a:rPr lang="en-GB" dirty="0"/>
              <a:t>Greedily selects the vertex with the smallest tentative distance to source node.</a:t>
            </a:r>
          </a:p>
          <a:p>
            <a:pPr lvl="1"/>
            <a:r>
              <a:rPr lang="en-GB" dirty="0"/>
              <a:t>Works only on graphs with non-negative edge weights.</a:t>
            </a:r>
          </a:p>
          <a:p>
            <a:r>
              <a:rPr lang="en-GB" dirty="0"/>
              <a:t>Bellman-Ford Algorithm:</a:t>
            </a:r>
          </a:p>
          <a:p>
            <a:pPr lvl="1"/>
            <a:r>
              <a:rPr lang="en-GB" dirty="0"/>
              <a:t>Iteratively relaxes all edges V-1 times, where V is the number of vertices.</a:t>
            </a:r>
          </a:p>
          <a:p>
            <a:pPr lvl="1"/>
            <a:r>
              <a:rPr lang="en-GB" dirty="0"/>
              <a:t>Does not use a priority queue.</a:t>
            </a:r>
          </a:p>
          <a:p>
            <a:pPr lvl="1"/>
            <a:r>
              <a:rPr lang="en-GB" dirty="0"/>
              <a:t>Can handle graphs with negative edge weights, and can detect negative cycles.</a:t>
            </a:r>
          </a:p>
          <a:p>
            <a:r>
              <a:rPr lang="en-GB" dirty="0"/>
              <a:t>Dijkstra's algorithm is faster and more efficient for graphs with non-negative weights, the Bellman-Ford algorithm is more versatile as it can handle negative weights and detect negative cycles, albeit at the cost of lower efficiency.</a:t>
            </a:r>
          </a:p>
        </p:txBody>
      </p:sp>
    </p:spTree>
    <p:extLst>
      <p:ext uri="{BB962C8B-B14F-4D97-AF65-F5344CB8AC3E}">
        <p14:creationId xmlns:p14="http://schemas.microsoft.com/office/powerpoint/2010/main" val="33514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3A93D-060D-572C-DA20-D040546A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306618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router transmits its distance vector to each of its </a:t>
            </a:r>
            <a:r>
              <a:rPr lang="en-GB" dirty="0" err="1"/>
              <a:t>neighbors</a:t>
            </a:r>
            <a:r>
              <a:rPr lang="en-GB" dirty="0"/>
              <a:t> in a routing packet.</a:t>
            </a:r>
          </a:p>
          <a:p>
            <a:r>
              <a:rPr lang="en-GB" dirty="0"/>
              <a:t>Each router receives and saves the most recently received distance vector from each of its </a:t>
            </a:r>
            <a:r>
              <a:rPr lang="en-GB" dirty="0" err="1"/>
              <a:t>neighbors</a:t>
            </a:r>
            <a:r>
              <a:rPr lang="en-GB" dirty="0"/>
              <a:t>.</a:t>
            </a:r>
          </a:p>
          <a:p>
            <a:r>
              <a:rPr lang="en-GB" dirty="0"/>
              <a:t>A router recalculates its distance vector when:</a:t>
            </a:r>
          </a:p>
          <a:p>
            <a:pPr lvl="1"/>
            <a:r>
              <a:rPr lang="en-GB" dirty="0"/>
              <a:t>It receives a distance vector from a </a:t>
            </a:r>
            <a:r>
              <a:rPr lang="en-GB" dirty="0" err="1"/>
              <a:t>neighbor</a:t>
            </a:r>
            <a:r>
              <a:rPr lang="en-GB" dirty="0"/>
              <a:t> containing different information than before.</a:t>
            </a:r>
          </a:p>
          <a:p>
            <a:pPr lvl="1"/>
            <a:r>
              <a:rPr lang="en-GB" dirty="0"/>
              <a:t>It discovers that a link to a </a:t>
            </a:r>
            <a:r>
              <a:rPr lang="en-GB" dirty="0" err="1"/>
              <a:t>neighbor</a:t>
            </a:r>
            <a:r>
              <a:rPr lang="en-GB" dirty="0"/>
              <a:t> has gone down.</a:t>
            </a:r>
          </a:p>
          <a:p>
            <a:r>
              <a:rPr lang="en-GB" dirty="0"/>
              <a:t>The DV calculation is based on minimizing the cost to each destination</a:t>
            </a:r>
            <a:endParaRPr lang="en-SE" dirty="0"/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722E-88F7-A811-ABDD-221BE3A8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DV Algorithm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30718-9E18-2C5E-9329-F41EE78B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2325E1-6636-C329-862C-7A5D42DE0339}"/>
              </a:ext>
            </a:extLst>
          </p:cNvPr>
          <p:cNvSpPr/>
          <p:nvPr/>
        </p:nvSpPr>
        <p:spPr>
          <a:xfrm>
            <a:off x="2649682" y="4508932"/>
            <a:ext cx="7353299" cy="21323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Dx(y) = Estimate of least cost from x to y </a:t>
            </a:r>
          </a:p>
          <a:p>
            <a:r>
              <a:rPr lang="en-GB" sz="2400" dirty="0"/>
              <a:t>C(</a:t>
            </a:r>
            <a:r>
              <a:rPr lang="en-GB" sz="2400" dirty="0" err="1"/>
              <a:t>x,v</a:t>
            </a:r>
            <a:r>
              <a:rPr lang="en-GB" sz="2400" dirty="0"/>
              <a:t>) =  Node x knows cost to each </a:t>
            </a:r>
            <a:r>
              <a:rPr lang="en-GB" sz="2400" dirty="0" err="1"/>
              <a:t>neighbor</a:t>
            </a:r>
            <a:r>
              <a:rPr lang="en-GB" sz="2400" dirty="0"/>
              <a:t> v</a:t>
            </a:r>
          </a:p>
          <a:p>
            <a:r>
              <a:rPr lang="en-GB" sz="2400" dirty="0"/>
              <a:t>Dx   =  [Dx(y): y ? N ] = Node x maintains distance vector</a:t>
            </a:r>
          </a:p>
          <a:p>
            <a:r>
              <a:rPr lang="en-GB" sz="2400" dirty="0"/>
              <a:t>Node x also maintains its </a:t>
            </a:r>
            <a:r>
              <a:rPr lang="en-GB" sz="2400" dirty="0" err="1"/>
              <a:t>neighbors'</a:t>
            </a:r>
            <a:r>
              <a:rPr lang="en-GB" sz="2400" dirty="0"/>
              <a:t> distance vectors</a:t>
            </a:r>
          </a:p>
          <a:p>
            <a:r>
              <a:rPr lang="en-GB" sz="2400" dirty="0"/>
              <a:t>– For each </a:t>
            </a:r>
            <a:r>
              <a:rPr lang="en-GB" sz="2400" dirty="0" err="1"/>
              <a:t>neighbor</a:t>
            </a:r>
            <a:r>
              <a:rPr lang="en-GB" sz="2400" dirty="0"/>
              <a:t> v, x maintains </a:t>
            </a:r>
            <a:r>
              <a:rPr lang="en-GB" sz="2400" dirty="0" err="1"/>
              <a:t>Dv</a:t>
            </a:r>
            <a:r>
              <a:rPr lang="en-GB" sz="2400" dirty="0"/>
              <a:t> = [</a:t>
            </a:r>
            <a:r>
              <a:rPr lang="en-GB" sz="2400" dirty="0" err="1"/>
              <a:t>Dv</a:t>
            </a:r>
            <a:r>
              <a:rPr lang="en-GB" sz="2400" dirty="0"/>
              <a:t>(y): y ? N ]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8983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BD323A-62D2-3AB7-6DC9-6D7B4D08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time-to-time, each node sends its own distance vector estimate to </a:t>
            </a:r>
            <a:r>
              <a:rPr lang="en-GB" dirty="0" err="1"/>
              <a:t>neighbors</a:t>
            </a:r>
            <a:r>
              <a:rPr lang="en-GB" dirty="0"/>
              <a:t>.</a:t>
            </a:r>
          </a:p>
          <a:p>
            <a:r>
              <a:rPr lang="en-GB" dirty="0"/>
              <a:t>When a node x receives new DV estimate from any </a:t>
            </a:r>
            <a:r>
              <a:rPr lang="en-GB" dirty="0" err="1"/>
              <a:t>neighbor</a:t>
            </a:r>
            <a:r>
              <a:rPr lang="en-GB"/>
              <a:t> v, it saves v’s distance vector and it updates its own DV using B-F equation:</a:t>
            </a:r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04B91-A7A2-A71F-6CAC-B8213750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11828-CF7B-44FC-32D7-50929FC3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4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063F0-7CAF-6A8B-B910-E7C3CFB60B75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1561</Words>
  <Application>Microsoft Office PowerPoint</Application>
  <PresentationFormat>Widescreen</PresentationFormat>
  <Paragraphs>364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Lato Extended</vt:lpstr>
      <vt:lpstr>ＭＳ Ｐゴシック</vt:lpstr>
      <vt:lpstr>Aptos</vt:lpstr>
      <vt:lpstr>Aptos Display</vt:lpstr>
      <vt:lpstr>Arial</vt:lpstr>
      <vt:lpstr>Calibri</vt:lpstr>
      <vt:lpstr>Gill Sans MT</vt:lpstr>
      <vt:lpstr>Wingdings</vt:lpstr>
      <vt:lpstr>Office Theme</vt:lpstr>
      <vt:lpstr>PowerPoint Presentation</vt:lpstr>
      <vt:lpstr>EVPN: Ethernet VPNs (aka VXLANs)</vt:lpstr>
      <vt:lpstr>Cable access network: FDM, TDM and random access!</vt:lpstr>
      <vt:lpstr>Cable access network:</vt:lpstr>
      <vt:lpstr>Dijkstra's Algorithm vs. Bellman-Ford Algorithm</vt:lpstr>
      <vt:lpstr>The DV Algorithm</vt:lpstr>
      <vt:lpstr>PowerPoint Presentation</vt:lpstr>
      <vt:lpstr>Network layer: “data plane” roadmap</vt:lpstr>
      <vt:lpstr>IP addresses: how to get one?</vt:lpstr>
      <vt:lpstr>DHCP: Dynamic Host Configuration Protocol</vt:lpstr>
      <vt:lpstr>Question 4.3-06</vt:lpstr>
      <vt:lpstr>Network layer: “data plane” roadmap</vt:lpstr>
      <vt:lpstr>The IP hourglass</vt:lpstr>
      <vt:lpstr>The IP hourglass, at middle age</vt:lpstr>
      <vt:lpstr>Question 4.5-2</vt:lpstr>
      <vt:lpstr>802.11 frame: addressing</vt:lpstr>
      <vt:lpstr>802.11 frame: addressing</vt:lpstr>
      <vt:lpstr>802.11 frame: addressing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Zonghua Gu</dc:creator>
  <cp:lastModifiedBy>Zonghua Gu</cp:lastModifiedBy>
  <cp:revision>5</cp:revision>
  <dcterms:created xsi:type="dcterms:W3CDTF">2024-10-23T19:41:14Z</dcterms:created>
  <dcterms:modified xsi:type="dcterms:W3CDTF">2024-11-13T02:58:44Z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