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9"/>
  </p:notesMasterIdLst>
  <p:sldIdLst>
    <p:sldId id="960" r:id="rId2"/>
    <p:sldId id="1271" r:id="rId3"/>
    <p:sldId id="1272" r:id="rId4"/>
    <p:sldId id="1002" r:id="rId5"/>
    <p:sldId id="1003" r:id="rId6"/>
    <p:sldId id="1004" r:id="rId7"/>
    <p:sldId id="1005" r:id="rId8"/>
    <p:sldId id="1012" r:id="rId9"/>
    <p:sldId id="1013" r:id="rId10"/>
    <p:sldId id="1014" r:id="rId11"/>
    <p:sldId id="1263" r:id="rId12"/>
    <p:sldId id="1265" r:id="rId13"/>
    <p:sldId id="1266" r:id="rId14"/>
    <p:sldId id="1267" r:id="rId15"/>
    <p:sldId id="1269" r:id="rId16"/>
    <p:sldId id="1257" r:id="rId17"/>
    <p:sldId id="1258" r:id="rId18"/>
    <p:sldId id="1259" r:id="rId19"/>
    <p:sldId id="1261" r:id="rId20"/>
    <p:sldId id="1260" r:id="rId21"/>
    <p:sldId id="1262" r:id="rId22"/>
    <p:sldId id="1155" r:id="rId23"/>
    <p:sldId id="1156" r:id="rId24"/>
    <p:sldId id="1157" r:id="rId25"/>
    <p:sldId id="1287" r:id="rId26"/>
    <p:sldId id="1288" r:id="rId27"/>
    <p:sldId id="1289" r:id="rId28"/>
    <p:sldId id="1290" r:id="rId29"/>
    <p:sldId id="1168" r:id="rId30"/>
    <p:sldId id="1169" r:id="rId31"/>
    <p:sldId id="1170" r:id="rId32"/>
    <p:sldId id="1291" r:id="rId33"/>
    <p:sldId id="1054" r:id="rId34"/>
    <p:sldId id="1204" r:id="rId35"/>
    <p:sldId id="1073" r:id="rId36"/>
    <p:sldId id="1074" r:id="rId37"/>
    <p:sldId id="1239" r:id="rId38"/>
    <p:sldId id="1241" r:id="rId39"/>
    <p:sldId id="1240" r:id="rId40"/>
    <p:sldId id="1242" r:id="rId41"/>
    <p:sldId id="1076" r:id="rId42"/>
    <p:sldId id="1083" r:id="rId43"/>
    <p:sldId id="1084" r:id="rId44"/>
    <p:sldId id="1085" r:id="rId45"/>
    <p:sldId id="1086" r:id="rId46"/>
    <p:sldId id="1273" r:id="rId47"/>
    <p:sldId id="1274" r:id="rId48"/>
    <p:sldId id="1286" r:id="rId49"/>
    <p:sldId id="1282" r:id="rId50"/>
    <p:sldId id="1087" r:id="rId51"/>
    <p:sldId id="1088" r:id="rId52"/>
    <p:sldId id="1281" r:id="rId53"/>
    <p:sldId id="1105" r:id="rId54"/>
    <p:sldId id="1078" r:id="rId55"/>
    <p:sldId id="1107" r:id="rId56"/>
    <p:sldId id="1285" r:id="rId57"/>
    <p:sldId id="1101" r:id="rId58"/>
    <p:sldId id="1293" r:id="rId59"/>
    <p:sldId id="1118" r:id="rId60"/>
    <p:sldId id="1192" r:id="rId61"/>
    <p:sldId id="1292" r:id="rId62"/>
    <p:sldId id="1114" r:id="rId63"/>
    <p:sldId id="1278" r:id="rId64"/>
    <p:sldId id="1220" r:id="rId65"/>
    <p:sldId id="1122" r:id="rId66"/>
    <p:sldId id="1123" r:id="rId67"/>
    <p:sldId id="1283"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A3"/>
    <a:srgbClr val="3C6CDF"/>
    <a:srgbClr val="9CDFF9"/>
    <a:srgbClr val="B8C2C9"/>
    <a:srgbClr val="D6DCE0"/>
    <a:srgbClr val="01008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93"/>
    <p:restoredTop sz="83529" autoAdjust="0"/>
  </p:normalViewPr>
  <p:slideViewPr>
    <p:cSldViewPr snapToGrid="0" snapToObjects="1">
      <p:cViewPr varScale="1">
        <p:scale>
          <a:sx n="69" d="100"/>
          <a:sy n="69" d="100"/>
        </p:scale>
        <p:origin x="744" y="38"/>
      </p:cViewPr>
      <p:guideLst>
        <p:guide orient="horz" pos="96"/>
        <p:guide/>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31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83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3:22.39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5:59.64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0.20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1.3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(8.2)Version </a:t>
            </a:r>
          </a:p>
          <a:p>
            <a:endParaRPr lang="en-US" dirty="0"/>
          </a:p>
          <a:p>
            <a:r>
              <a:rPr lang="en-US" dirty="0"/>
              <a:t>7.2 (January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Updated slide content for 2020 link technologies and applications</a:t>
            </a:r>
          </a:p>
          <a:p>
            <a:pPr marL="171450" indent="-171450">
              <a:buFont typeface="Arial" panose="020B0604020202020204" pitchFamily="34" charset="0"/>
              <a:buChar char="•"/>
            </a:pPr>
            <a:r>
              <a:rPr lang="en-US" dirty="0"/>
              <a:t>Add more animation throughout</a:t>
            </a:r>
          </a:p>
          <a:p>
            <a:pPr marL="171450" indent="-171450">
              <a:buFont typeface="Arial" panose="020B0604020202020204" pitchFamily="34" charset="0"/>
              <a:buChar char="•"/>
            </a:pPr>
            <a:r>
              <a:rPr lang="en-US" dirty="0"/>
              <a:t>New Master slide </a:t>
            </a:r>
          </a:p>
          <a:p>
            <a:pPr marL="0" indent="0">
              <a:buFont typeface="Arial" panose="020B0604020202020204" pitchFamily="34" charset="0"/>
              <a:buNone/>
            </a:pPr>
            <a:r>
              <a:rPr lang="en-US" dirty="0"/>
              <a:t>Feb. 2020 (8.0)</a:t>
            </a:r>
          </a:p>
          <a:p>
            <a:pPr marL="171450" indent="-171450">
              <a:buFont typeface="Arial" panose="020B0604020202020204" pitchFamily="34" charset="0"/>
              <a:buChar char="•"/>
            </a:pPr>
            <a:r>
              <a:rPr lang="en-US" dirty="0"/>
              <a:t>a few updates suggest by Catherine Rosenberg (thanks!)</a:t>
            </a:r>
          </a:p>
          <a:p>
            <a:pPr marL="171450" indent="-171450">
              <a:buFont typeface="Arial" panose="020B0604020202020204" pitchFamily="34" charset="0"/>
              <a:buChar char="•"/>
            </a:pPr>
            <a:r>
              <a:rPr lang="en-US" dirty="0"/>
              <a:t>titles in a lighter font</a:t>
            </a:r>
          </a:p>
          <a:p>
            <a:pPr marL="0" indent="0">
              <a:buFontTx/>
              <a:buNone/>
            </a:pPr>
            <a:r>
              <a:rPr lang="en-US" dirty="0"/>
              <a:t>Sept 2020 (8.1)</a:t>
            </a:r>
          </a:p>
          <a:p>
            <a:pPr marL="171450" indent="-171450">
              <a:buFont typeface="Arial" panose="020B0604020202020204" pitchFamily="34" charset="0"/>
              <a:buChar char="•"/>
            </a:pPr>
            <a:r>
              <a:rPr lang="en-US" dirty="0"/>
              <a:t>Added ~7 new slides, in particular: data center slide; routing versus forwarding; security line of defense; several on encapsulation and layers (this section is a lot better now).  Other relative minor changes throughout</a:t>
            </a:r>
          </a:p>
          <a:p>
            <a:pPr marL="0" indent="0">
              <a:buFont typeface="Arial" panose="020B0604020202020204" pitchFamily="34" charset="0"/>
              <a:buNone/>
            </a:pPr>
            <a:r>
              <a:rPr lang="en-US" dirty="0"/>
              <a:t>Feb. 2023 (8.2)</a:t>
            </a:r>
          </a:p>
          <a:p>
            <a:pPr marL="0" indent="0">
              <a:buFont typeface="Arial" panose="020B0604020202020204" pitchFamily="34" charset="0"/>
              <a:buNone/>
            </a:pPr>
            <a:r>
              <a:rPr lang="en-US" dirty="0"/>
              <a:t> few minor updates (mostly speeds, technology details)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3475517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50558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209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857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228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4433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33</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2868059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37</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061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1082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815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531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49</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35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2707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64654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7371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9485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0300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D3B45"/>
                </a:solidFill>
                <a:effectLst/>
                <a:latin typeface="Lato Extended"/>
              </a:rPr>
              <a:t>Generating ACKs back to the TCP sender and then taking responsibility for reliably delivery the segment to its destination, possibly using a non-TCP reliable data transfer protocol.</a:t>
            </a:r>
          </a:p>
          <a:p>
            <a:pPr algn="l"/>
            <a:r>
              <a:rPr lang="en-GB" b="0" i="0" dirty="0">
                <a:solidFill>
                  <a:srgbClr val="2D3B45"/>
                </a:solidFill>
                <a:effectLst/>
                <a:latin typeface="Lato Extended"/>
              </a:rPr>
              <a:t>On an outgoing datagram, changing the transport-layer port number of the transport-layer segment inside a datagram received from the LAN side of the NAT.</a:t>
            </a:r>
          </a:p>
          <a:p>
            <a:pPr algn="l"/>
            <a:r>
              <a:rPr lang="en-GB" b="0" i="0" dirty="0">
                <a:solidFill>
                  <a:srgbClr val="2D3B45"/>
                </a:solidFill>
                <a:effectLst/>
                <a:latin typeface="Lato Extended"/>
              </a:rPr>
              <a:t>On an incoming datagram from the public Internet side of a NAT, changing the destination IP address of a datagram to a new destination IP address that is looked up in the NAT table, and (possibly after other actions), sending that IP datagram on to the LAN side of the NAT.</a:t>
            </a:r>
          </a:p>
          <a:p>
            <a:pPr algn="l"/>
            <a:r>
              <a:rPr lang="en-GB" b="0" i="0" dirty="0">
                <a:solidFill>
                  <a:srgbClr val="2D3B45"/>
                </a:solidFill>
                <a:effectLst/>
                <a:latin typeface="Lato Extended"/>
              </a:rPr>
              <a:t>On an outgoing datagram, changing the source IP address of a datagram received from the LAN side of the NAT</a:t>
            </a: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58</a:t>
            </a:fld>
            <a:endParaRPr lang="en-US" dirty="0"/>
          </a:p>
        </p:txBody>
      </p:sp>
    </p:spTree>
    <p:extLst>
      <p:ext uri="{BB962C8B-B14F-4D97-AF65-F5344CB8AC3E}">
        <p14:creationId xmlns:p14="http://schemas.microsoft.com/office/powerpoint/2010/main" val="1971506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47834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0195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0493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64</a:t>
            </a:fld>
            <a:endParaRPr lang="en-US" dirty="0"/>
          </a:p>
        </p:txBody>
      </p:sp>
    </p:spTree>
    <p:extLst>
      <p:ext uri="{BB962C8B-B14F-4D97-AF65-F5344CB8AC3E}">
        <p14:creationId xmlns:p14="http://schemas.microsoft.com/office/powerpoint/2010/main" val="2392585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750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3531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60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53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54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0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11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68310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
        <p:nvSpPr>
          <p:cNvPr id="5" name="TextBox 4">
            <a:extLst>
              <a:ext uri="{FF2B5EF4-FFF2-40B4-BE49-F238E27FC236}">
                <a16:creationId xmlns:a16="http://schemas.microsoft.com/office/drawing/2014/main" id="{4E5283BA-6853-6568-E001-C1A0C0B98B68}"/>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110.png"/></Relationships>
</file>

<file path=ppt/slides/_rels/slide1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110.png"/></Relationships>
</file>

<file path=ppt/slides/_rels/slide17.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customXml" Target="../ink/ink4.xml"/><Relationship Id="rId5" Type="http://schemas.openxmlformats.org/officeDocument/2006/relationships/image" Target="../media/image7.jpeg"/><Relationship Id="rId4" Type="http://schemas.openxmlformats.org/officeDocument/2006/relationships/image" Target="../media/image11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3.xml"/><Relationship Id="rId6" Type="http://schemas.openxmlformats.org/officeDocument/2006/relationships/customXml" Target="../ink/ink10.xml"/><Relationship Id="rId5" Type="http://schemas.openxmlformats.org/officeDocument/2006/relationships/customXml" Target="../ink/ink9.xml"/><Relationship Id="rId4" Type="http://schemas.openxmlformats.org/officeDocument/2006/relationships/customXml" Target="../ink/ink8.xml"/></Relationships>
</file>

<file path=ppt/slides/_rels/slide19.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 Id="rId9" Type="http://schemas.openxmlformats.org/officeDocument/2006/relationships/customXml" Target="../ink/ink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17.xml"/><Relationship Id="rId1" Type="http://schemas.openxmlformats.org/officeDocument/2006/relationships/slideLayout" Target="../slideLayouts/slideLayout3.xml"/><Relationship Id="rId6" Type="http://schemas.openxmlformats.org/officeDocument/2006/relationships/customXml" Target="../ink/ink20.xml"/><Relationship Id="rId5" Type="http://schemas.openxmlformats.org/officeDocument/2006/relationships/customXml" Target="../ink/ink19.xml"/><Relationship Id="rId4" Type="http://schemas.openxmlformats.org/officeDocument/2006/relationships/customXml" Target="../ink/ink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customXml" Target="../ink/ink25.xml"/><Relationship Id="rId5" Type="http://schemas.openxmlformats.org/officeDocument/2006/relationships/customXml" Target="../ink/ink24.xml"/><Relationship Id="rId4" Type="http://schemas.openxmlformats.org/officeDocument/2006/relationships/customXml" Target="../ink/ink2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80C3A-FA40-BD44-901E-27B4E4B22B51}"/>
              </a:ext>
            </a:extLst>
          </p:cNvPr>
          <p:cNvSpPr>
            <a:spLocks noGrp="1"/>
          </p:cNvSpPr>
          <p:nvPr>
            <p:ph type="sldNum" sz="quarter" idx="4"/>
          </p:nvPr>
        </p:nvSpPr>
        <p:spPr/>
        <p:txBody>
          <a:bodyPr/>
          <a:lstStyle/>
          <a:p>
            <a:r>
              <a:rPr lang="en-US" dirty="0"/>
              <a:t>Introduction: 1-</a:t>
            </a:r>
            <a:fld id="{C4204591-24BD-A542-B9D5-F8D8A88D2FEE}" type="slidenum">
              <a:rPr lang="en-US" smtClean="0"/>
              <a:pPr/>
              <a:t>1</a:t>
            </a:fld>
            <a:endParaRPr lang="en-US" dirty="0"/>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4487863" cy="232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Midterm Exam </a:t>
            </a:r>
            <a:r>
              <a:rPr lang="en-US" altLang="en-US" sz="5400" b="1">
                <a:solidFill>
                  <a:srgbClr val="000099"/>
                </a:solidFill>
                <a:latin typeface="+mj-lt"/>
              </a:rPr>
              <a:t>2024 Questions </a:t>
            </a:r>
            <a:r>
              <a:rPr lang="en-US" altLang="en-US" sz="5400" b="1" dirty="0">
                <a:solidFill>
                  <a:srgbClr val="000099"/>
                </a:solidFill>
                <a:latin typeface="+mj-lt"/>
              </a:rPr>
              <a:t>(Selected)</a:t>
            </a:r>
          </a:p>
        </p:txBody>
      </p:sp>
      <p:sp>
        <p:nvSpPr>
          <p:cNvPr id="9" name="Rectangle 8">
            <a:extLst>
              <a:ext uri="{FF2B5EF4-FFF2-40B4-BE49-F238E27FC236}">
                <a16:creationId xmlns:a16="http://schemas.microsoft.com/office/drawing/2014/main" id="{DF486BED-0E6D-424B-9246-93E87D8EC12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pic>
        <p:nvPicPr>
          <p:cNvPr id="10" name="Picture 9"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 network scenario</a:t>
            </a:r>
            <a:endParaRPr lang="en-US" sz="4400" dirty="0"/>
          </a:p>
        </p:txBody>
      </p:sp>
      <p:grpSp>
        <p:nvGrpSpPr>
          <p:cNvPr id="3" name="Group 2">
            <a:extLst>
              <a:ext uri="{FF2B5EF4-FFF2-40B4-BE49-F238E27FC236}">
                <a16:creationId xmlns:a16="http://schemas.microsoft.com/office/drawing/2014/main" id="{30BDC7F4-E0CA-5441-8A92-F3458106F4EB}"/>
              </a:ext>
            </a:extLst>
          </p:cNvPr>
          <p:cNvGrpSpPr/>
          <p:nvPr/>
        </p:nvGrpSpPr>
        <p:grpSpPr>
          <a:xfrm>
            <a:off x="1066778" y="1303830"/>
            <a:ext cx="4754562" cy="5021997"/>
            <a:chOff x="6096000" y="1390614"/>
            <a:chExt cx="4754562" cy="5021997"/>
          </a:xfrm>
        </p:grpSpPr>
        <p:sp>
          <p:nvSpPr>
            <p:cNvPr id="602" name="Text Box 44">
              <a:extLst>
                <a:ext uri="{FF2B5EF4-FFF2-40B4-BE49-F238E27FC236}">
                  <a16:creationId xmlns:a16="http://schemas.microsoft.com/office/drawing/2014/main" id="{42F82D1E-8ED4-4F44-9C3C-BDFDC81291EA}"/>
                </a:ext>
              </a:extLst>
            </p:cNvPr>
            <p:cNvSpPr txBox="1">
              <a:spLocks noChangeArrowheads="1"/>
            </p:cNvSpPr>
            <p:nvPr/>
          </p:nvSpPr>
          <p:spPr bwMode="auto">
            <a:xfrm>
              <a:off x="6096000" y="5581614"/>
              <a:ext cx="4754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10 connections (fairly) share backbone bottleneck link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603"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4" name="Text Box 35">
              <a:extLst>
                <a:ext uri="{FF2B5EF4-FFF2-40B4-BE49-F238E27FC236}">
                  <a16:creationId xmlns:a16="http://schemas.microsoft.com/office/drawing/2014/main" id="{8E3A2589-33AD-0948-8AAD-49FBF5318781}"/>
                </a:ext>
              </a:extLst>
            </p:cNvPr>
            <p:cNvSpPr txBox="1">
              <a:spLocks noChangeArrowheads="1"/>
            </p:cNvSpPr>
            <p:nvPr/>
          </p:nvSpPr>
          <p:spPr bwMode="auto">
            <a:xfrm>
              <a:off x="6605587" y="2290727"/>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5"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6"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7"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8"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9"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0"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1"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2"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3"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4"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5"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6"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7"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8"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9"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0"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1"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2"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3"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4"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5"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6"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7"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8"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9"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0"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1"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2"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3"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4"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5"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6"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7"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9" name="Text Box 513">
              <a:extLst>
                <a:ext uri="{FF2B5EF4-FFF2-40B4-BE49-F238E27FC236}">
                  <a16:creationId xmlns:a16="http://schemas.microsoft.com/office/drawing/2014/main" id="{4778714E-EE95-9947-8879-8B2FE318CB66}"/>
                </a:ext>
              </a:extLst>
            </p:cNvPr>
            <p:cNvSpPr txBox="1">
              <a:spLocks noChangeArrowheads="1"/>
            </p:cNvSpPr>
            <p:nvPr/>
          </p:nvSpPr>
          <p:spPr bwMode="auto">
            <a:xfrm>
              <a:off x="7575550" y="1849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0" name="Text Box 514">
              <a:extLst>
                <a:ext uri="{FF2B5EF4-FFF2-40B4-BE49-F238E27FC236}">
                  <a16:creationId xmlns:a16="http://schemas.microsoft.com/office/drawing/2014/main" id="{60849EC9-A207-4C41-AD9D-A92DEE98BF4C}"/>
                </a:ext>
              </a:extLst>
            </p:cNvPr>
            <p:cNvSpPr txBox="1">
              <a:spLocks noChangeArrowheads="1"/>
            </p:cNvSpPr>
            <p:nvPr/>
          </p:nvSpPr>
          <p:spPr bwMode="auto">
            <a:xfrm>
              <a:off x="9402762" y="2357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1"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2" name="Text Box 516">
              <a:extLst>
                <a:ext uri="{FF2B5EF4-FFF2-40B4-BE49-F238E27FC236}">
                  <a16:creationId xmlns:a16="http://schemas.microsoft.com/office/drawing/2014/main" id="{EFC98C88-858D-E34E-9C48-139358543E42}"/>
                </a:ext>
              </a:extLst>
            </p:cNvPr>
            <p:cNvSpPr txBox="1">
              <a:spLocks noChangeArrowheads="1"/>
            </p:cNvSpPr>
            <p:nvPr/>
          </p:nvSpPr>
          <p:spPr bwMode="auto">
            <a:xfrm>
              <a:off x="6583362" y="383306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3"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4"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5" name="Text Box 519">
              <a:extLst>
                <a:ext uri="{FF2B5EF4-FFF2-40B4-BE49-F238E27FC236}">
                  <a16:creationId xmlns:a16="http://schemas.microsoft.com/office/drawing/2014/main" id="{1E5107AF-4847-B347-A6D3-3304434E8FD3}"/>
                </a:ext>
              </a:extLst>
            </p:cNvPr>
            <p:cNvSpPr txBox="1">
              <a:spLocks noChangeArrowheads="1"/>
            </p:cNvSpPr>
            <p:nvPr/>
          </p:nvSpPr>
          <p:spPr bwMode="auto">
            <a:xfrm>
              <a:off x="7842250" y="4444964"/>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6" name="Text Box 520">
              <a:extLst>
                <a:ext uri="{FF2B5EF4-FFF2-40B4-BE49-F238E27FC236}">
                  <a16:creationId xmlns:a16="http://schemas.microsoft.com/office/drawing/2014/main" id="{7DD67220-8D5A-6E44-9C8F-8DC54227B25F}"/>
                </a:ext>
              </a:extLst>
            </p:cNvPr>
            <p:cNvSpPr txBox="1">
              <a:spLocks noChangeArrowheads="1"/>
            </p:cNvSpPr>
            <p:nvPr/>
          </p:nvSpPr>
          <p:spPr bwMode="auto">
            <a:xfrm>
              <a:off x="9529762" y="393220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7" name="Text Box 521">
              <a:extLst>
                <a:ext uri="{FF2B5EF4-FFF2-40B4-BE49-F238E27FC236}">
                  <a16:creationId xmlns:a16="http://schemas.microsoft.com/office/drawing/2014/main" id="{5252B1FF-D0A1-1D49-8AD4-E08822F2FA9A}"/>
                </a:ext>
              </a:extLst>
            </p:cNvPr>
            <p:cNvSpPr txBox="1">
              <a:spLocks noChangeArrowheads="1"/>
            </p:cNvSpPr>
            <p:nvPr/>
          </p:nvSpPr>
          <p:spPr bwMode="auto">
            <a:xfrm>
              <a:off x="8558212" y="3303552"/>
              <a:ext cx="67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p>
          </p:txBody>
        </p:sp>
        <p:grpSp>
          <p:nvGrpSpPr>
            <p:cNvPr id="649"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650"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1"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2"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68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67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67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67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67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82"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683"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4"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5"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6"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7"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88"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713"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4"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89"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0"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711"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2"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1"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2"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3"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709"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0"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4"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5"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707"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8"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6"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7"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8"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9"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0"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1"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2"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3"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4"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05"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6"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15"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16"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7"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8"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9"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0"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1"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746"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7"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2"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3"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744"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5"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4"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5"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6"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742"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3"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7"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8"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740"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1"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9"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0"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1"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2"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3"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4"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5"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6"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7"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38"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9"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48"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49"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1"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52"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3"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4"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755"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grpSp>
        <p:nvGrpSpPr>
          <p:cNvPr id="4" name="Group 3">
            <a:extLst>
              <a:ext uri="{FF2B5EF4-FFF2-40B4-BE49-F238E27FC236}">
                <a16:creationId xmlns:a16="http://schemas.microsoft.com/office/drawing/2014/main" id="{3E66D11C-2FA6-994B-8F41-1BCDD73182B5}"/>
              </a:ext>
            </a:extLst>
          </p:cNvPr>
          <p:cNvGrpSpPr/>
          <p:nvPr/>
        </p:nvGrpSpPr>
        <p:grpSpPr>
          <a:xfrm>
            <a:off x="6710870" y="1068989"/>
            <a:ext cx="4670420" cy="5780940"/>
            <a:chOff x="909407" y="1505074"/>
            <a:chExt cx="4670420" cy="5780940"/>
          </a:xfrm>
        </p:grpSpPr>
        <p:sp>
          <p:nvSpPr>
            <p:cNvPr id="648" name="Rectangle 523">
              <a:extLst>
                <a:ext uri="{FF2B5EF4-FFF2-40B4-BE49-F238E27FC236}">
                  <a16:creationId xmlns:a16="http://schemas.microsoft.com/office/drawing/2014/main" id="{17573379-BEF3-6842-92C8-C7C11E0F12A1}"/>
                </a:ext>
              </a:extLst>
            </p:cNvPr>
            <p:cNvSpPr txBox="1">
              <a:spLocks noChangeArrowheads="1"/>
            </p:cNvSpPr>
            <p:nvPr/>
          </p:nvSpPr>
          <p:spPr bwMode="auto">
            <a:xfrm>
              <a:off x="909407" y="1505074"/>
              <a:ext cx="4522733" cy="458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per-connection end-end throughput: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,R/10)</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practice: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or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often bottleneck</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lang="en-US" altLang="zh-CN" sz="3200" kern="0" dirty="0">
                  <a:solidFill>
                    <a:prstClr val="black"/>
                  </a:solidFill>
                  <a:latin typeface="Calibri" panose="020F0502020204030204"/>
                  <a:ea typeface="ＭＳ Ｐゴシック" panose="020B0600070205080204" pitchFamily="34" charset="-128"/>
                </a:rPr>
                <a:t>Link utilization</a:t>
              </a:r>
              <a:r>
                <a:rPr lang="en-GB" altLang="zh-CN" sz="3200" kern="0" dirty="0">
                  <a:solidFill>
                    <a:prstClr val="black"/>
                  </a:solidFill>
                  <a:latin typeface="Calibri" panose="020F0502020204030204"/>
                  <a:ea typeface="ＭＳ Ｐゴシック" panose="020B0600070205080204" pitchFamily="34" charset="-128"/>
                </a:rPr>
                <a:t>: used bandwidth/available bandwidth. For the three links: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24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sz="2400" i="1" kern="0" dirty="0">
                  <a:solidFill>
                    <a:prstClr val="black"/>
                  </a:solidFill>
                  <a:latin typeface="Calibri" panose="020F0502020204030204"/>
                  <a:ea typeface="ＭＳ Ｐゴシック" panose="020B0600070205080204" pitchFamily="34" charset="-128"/>
                </a:rPr>
                <a:t>10)</a:t>
              </a:r>
              <a:endParaRPr lang="en-US" altLang="en-US" i="1" kern="0" dirty="0">
                <a:solidFill>
                  <a:prstClr val="black"/>
                </a:solidFill>
                <a:latin typeface="Calibri" panose="020F0502020204030204"/>
                <a:ea typeface="ＭＳ Ｐゴシック" panose="020B0600070205080204" pitchFamily="34" charset="-128"/>
              </a:endParaRP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i="1" kern="0" baseline="-25000" dirty="0">
                  <a:solidFill>
                    <a:prstClr val="black"/>
                  </a:solidFill>
                  <a:latin typeface="Calibri" panose="020F0502020204030204"/>
                  <a:ea typeface="ＭＳ Ｐゴシック" panose="020B0600070205080204" pitchFamily="34" charset="-128"/>
                </a:rPr>
                <a:t>c</a:t>
              </a:r>
              <a:endPar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57" name="TextBox 1">
              <a:extLst>
                <a:ext uri="{FF2B5EF4-FFF2-40B4-BE49-F238E27FC236}">
                  <a16:creationId xmlns:a16="http://schemas.microsoft.com/office/drawing/2014/main" id="{DA9B1A1A-980B-A04A-99EA-7721056B3929}"/>
                </a:ext>
              </a:extLst>
            </p:cNvPr>
            <p:cNvSpPr txBox="1">
              <a:spLocks noChangeArrowheads="1"/>
            </p:cNvSpPr>
            <p:nvPr/>
          </p:nvSpPr>
          <p:spPr bwMode="auto">
            <a:xfrm>
              <a:off x="1072914" y="6763727"/>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 Check out the online interactive exercises for more examples: 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ttp://gaia.cs.umass.edu/kurose_ross/</a:t>
              </a:r>
            </a:p>
          </p:txBody>
        </p:sp>
      </p:grpSp>
      <p:sp>
        <p:nvSpPr>
          <p:cNvPr id="161" name="Slide Number Placeholder 5">
            <a:extLst>
              <a:ext uri="{FF2B5EF4-FFF2-40B4-BE49-F238E27FC236}">
                <a16:creationId xmlns:a16="http://schemas.microsoft.com/office/drawing/2014/main" id="{B3D70443-F3EE-CE47-AEBC-12DE161B941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10</a:t>
            </a:fld>
            <a:endParaRPr lang="en-US" dirty="0"/>
          </a:p>
        </p:txBody>
      </p:sp>
      <p:sp>
        <p:nvSpPr>
          <p:cNvPr id="5" name="TextBox 4">
            <a:extLst>
              <a:ext uri="{FF2B5EF4-FFF2-40B4-BE49-F238E27FC236}">
                <a16:creationId xmlns:a16="http://schemas.microsoft.com/office/drawing/2014/main" id="{B93494E6-9E57-C6FF-B766-7E30BC6D7AF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128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1.4-01a</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77500" lnSpcReduction="20000"/>
          </a:bodyPr>
          <a:lstStyle/>
          <a:p>
            <a:r>
              <a:rPr lang="en-US" dirty="0"/>
              <a:t>1.4-01a. Performance: Delay. Consider the network shown in the figure below, with three links, each with a transmission rate of 1 Mbps, and a propagation delay of 1 msec per link. Assume the length of a packet is 1000 bits.</a:t>
            </a:r>
          </a:p>
          <a:p>
            <a:r>
              <a:rPr lang="en-US" dirty="0"/>
              <a:t>What is the end-end delay of a packet from when it first begins transmission on link 1, until is it received in full by the server at the end of link 3.  You can assume that queueing delays and packet processing delays are zero, but make sure you include packet transmission time delay on all links. Assume store-and forward packet transmission.</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77500" lnSpcReduction="20000"/>
          </a:bodyPr>
          <a:lstStyle/>
          <a:p>
            <a:r>
              <a:rPr lang="en-US" dirty="0"/>
              <a:t>Each link has transmission delay 1000 bits/1 Mbps = 1ms. So each link has total delay of transmission + propagation = 1+1=2 </a:t>
            </a:r>
            <a:r>
              <a:rPr lang="en-US" dirty="0" err="1"/>
              <a:t>ms.</a:t>
            </a:r>
            <a:endParaRPr lang="en-US" dirty="0"/>
          </a:p>
          <a:p>
            <a:r>
              <a:rPr lang="en-US" dirty="0"/>
              <a:t>For the three links, the total delay = 2 + 2 + 2 = 6 </a:t>
            </a:r>
            <a:r>
              <a:rPr lang="en-US" dirty="0" err="1"/>
              <a:t>ms.</a:t>
            </a:r>
            <a:r>
              <a:rPr lang="en-US" dirty="0"/>
              <a:t> `</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11</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tretch>
            <a:fillRect/>
          </a:stretch>
        </p:blipFill>
        <p:spPr>
          <a:xfrm>
            <a:off x="6019800" y="1020177"/>
            <a:ext cx="6038850" cy="1345288"/>
          </a:xfrm>
          <a:prstGeom prst="rect">
            <a:avLst/>
          </a:prstGeom>
        </p:spPr>
      </p:pic>
    </p:spTree>
    <p:extLst>
      <p:ext uri="{BB962C8B-B14F-4D97-AF65-F5344CB8AC3E}">
        <p14:creationId xmlns:p14="http://schemas.microsoft.com/office/powerpoint/2010/main" val="166058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1.4-01b</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Maximum end-end throughput. Consider the scenario shown below, with a single source client sending to a server over two links of capacities R1=100 Mbps and R3=10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(100, 10)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12</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14096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13</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346366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228808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1.4-01d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677986"/>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R2  = 100 Mbps.  The link from the router to the server has a capacity of and R3 = 10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The maximum achievable end-end throughput is min (R1, R3/2) = min (R2, R3/2) = min (100, 10/2) = 5 Mbps. </a:t>
            </a:r>
          </a:p>
          <a:p>
            <a:r>
              <a:rPr lang="en-US" dirty="0"/>
              <a:t>The shared 100 Mbps link is fairly shared among two end-to-end connections (R1, R3) and (R2, R3), hence each end-to-end connection gets 10/2=5 Mbps.</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0E0A25-AA12-45C8-8151-5EFD8B748AB7}"/>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220527" cy="400110"/>
          </a:xfrm>
          <a:prstGeom prst="rect">
            <a:avLst/>
          </a:prstGeom>
          <a:noFill/>
        </p:spPr>
        <p:txBody>
          <a:bodyPr wrap="none" rtlCol="0">
            <a:spAutoFit/>
          </a:bodyPr>
          <a:lstStyle/>
          <a:p>
            <a:r>
              <a:rPr lang="en-US" sz="2000" dirty="0"/>
              <a:t>100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220527" cy="400110"/>
          </a:xfrm>
          <a:prstGeom prst="rect">
            <a:avLst/>
          </a:prstGeom>
          <a:noFill/>
        </p:spPr>
        <p:txBody>
          <a:bodyPr wrap="none" rtlCol="0">
            <a:spAutoFit/>
          </a:bodyPr>
          <a:lstStyle/>
          <a:p>
            <a:r>
              <a:rPr lang="en-US" sz="2000" dirty="0"/>
              <a:t>100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090683" cy="400110"/>
          </a:xfrm>
          <a:prstGeom prst="rect">
            <a:avLst/>
          </a:prstGeom>
          <a:noFill/>
        </p:spPr>
        <p:txBody>
          <a:bodyPr wrap="none" rtlCol="0">
            <a:spAutoFit/>
          </a:bodyPr>
          <a:lstStyle/>
          <a:p>
            <a:r>
              <a:rPr lang="en-US" sz="2000" dirty="0"/>
              <a:t>10 Mbps</a:t>
            </a:r>
          </a:p>
        </p:txBody>
      </p:sp>
    </p:spTree>
    <p:extLst>
      <p:ext uri="{BB962C8B-B14F-4D97-AF65-F5344CB8AC3E}">
        <p14:creationId xmlns:p14="http://schemas.microsoft.com/office/powerpoint/2010/main" val="55189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1.4-01e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70000" lnSpcReduction="20000"/>
          </a:bodyPr>
          <a:lstStyle/>
          <a:p>
            <a:r>
              <a:rPr lang="en-US" dirty="0"/>
              <a:t>1.4-01e. Performance: Maximum end-end throughput. Consider the scenario shown below, with two clients sending to a server.  The links attached to clients each have a capacity of  R1= R2  = 10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70000" lnSpcReduction="20000"/>
          </a:bodyPr>
          <a:lstStyle/>
          <a:p>
            <a:r>
              <a:rPr lang="en-US" dirty="0"/>
              <a:t>The maximum achievable end-end throughput is min (R1, R3/2) = min (R2, R3/2) = min (10, 100/2) = 10 Mbps. </a:t>
            </a:r>
          </a:p>
          <a:p>
            <a:r>
              <a:rPr lang="en-US" dirty="0"/>
              <a:t>The shared 100 Mbps link is fairly shared among two end-to-end connections (R1, R3) and (R2, R3), hence each end-to-end connection gets 100/2=50 Mbps.</a:t>
            </a:r>
          </a:p>
          <a:p>
            <a:r>
              <a:rPr lang="en-US" dirty="0"/>
              <a:t>Note that min (R1, R2, R3/2) is incorrect, since R1 and R2 are on deferent end-to-end connections. </a:t>
            </a:r>
          </a:p>
          <a:p>
            <a:r>
              <a:rPr lang="en-US" dirty="0"/>
              <a:t>Remember that parallel links should never be put into the min() formula, only sequential links forming the same end-to-end connection should be in the same min() formula.</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0E0A25-AA12-45C8-8151-5EFD8B748AB7}"/>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10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p:spTree>
    <p:extLst>
      <p:ext uri="{BB962C8B-B14F-4D97-AF65-F5344CB8AC3E}">
        <p14:creationId xmlns:p14="http://schemas.microsoft.com/office/powerpoint/2010/main" val="332315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838200" y="451821"/>
            <a:ext cx="5676316" cy="894622"/>
          </a:xfrm>
        </p:spPr>
        <p:txBody>
          <a:bodyPr>
            <a:normAutofit fontScale="90000"/>
          </a:bodyPr>
          <a:lstStyle/>
          <a:p>
            <a:r>
              <a:rPr lang="en-GB" dirty="0"/>
              <a:t>Question </a:t>
            </a:r>
            <a:r>
              <a:rPr lang="en-US" dirty="0"/>
              <a:t>1.4-01e</a:t>
            </a:r>
            <a:br>
              <a:rPr lang="en-US" dirty="0"/>
            </a:br>
            <a:r>
              <a:rPr lang="en-US" dirty="0"/>
              <a:t>variations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 10 Mbps, R2  = 20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For client on top, the maximum achievable end-end throughput is min (R1, R3/2) = min (10, 100/2) = 10 Mbps. </a:t>
            </a:r>
          </a:p>
          <a:p>
            <a:r>
              <a:rPr lang="en-US" dirty="0"/>
              <a:t>For client on bottom, the maximum achievable end-end throughput is min (R1, R3/2) = min (20, 100/2) = 20 Mbps. </a:t>
            </a:r>
          </a:p>
          <a:p>
            <a:r>
              <a:rPr lang="en-US" dirty="0"/>
              <a:t>The shared 100 Mbps link is fairly shared among two end-to-end connections (R1, R3) and (R2, R3), hence each end-to-end connection gets 100/2=50 </a:t>
            </a:r>
            <a:r>
              <a:rPr lang="en-US"/>
              <a:t>Mbps.</a:t>
            </a:r>
            <a:endParaRPr lang="en-US" dirty="0"/>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0E0A25-AA12-45C8-8151-5EFD8B748AB7}"/>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20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B5AB72F-5C05-4CB6-BF2E-50288486D9D5}"/>
                  </a:ext>
                </a:extLst>
              </p14:cNvPr>
              <p14:cNvContentPartPr/>
              <p14:nvPr/>
            </p14:nvContentPartPr>
            <p14:xfrm>
              <a:off x="2790992" y="2694537"/>
              <a:ext cx="360" cy="360"/>
            </p14:xfrm>
          </p:contentPart>
        </mc:Choice>
        <mc:Fallback xmlns="">
          <p:pic>
            <p:nvPicPr>
              <p:cNvPr id="9" name="Ink 8">
                <a:extLst>
                  <a:ext uri="{FF2B5EF4-FFF2-40B4-BE49-F238E27FC236}">
                    <a16:creationId xmlns:a16="http://schemas.microsoft.com/office/drawing/2014/main" id="{9B5AB72F-5C05-4CB6-BF2E-50288486D9D5}"/>
                  </a:ext>
                </a:extLst>
              </p:cNvPr>
              <p:cNvPicPr/>
              <p:nvPr/>
            </p:nvPicPr>
            <p:blipFill>
              <a:blip r:embed="rId4"/>
              <a:stretch>
                <a:fillRect/>
              </a:stretch>
            </p:blipFill>
            <p:spPr>
              <a:xfrm>
                <a:off x="2782352" y="26855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D9E92131-8C36-467D-A07B-0334E4B4B337}"/>
                  </a:ext>
                </a:extLst>
              </p14:cNvPr>
              <p14:cNvContentPartPr/>
              <p14:nvPr/>
            </p14:nvContentPartPr>
            <p14:xfrm>
              <a:off x="2886752" y="2758617"/>
              <a:ext cx="360" cy="360"/>
            </p14:xfrm>
          </p:contentPart>
        </mc:Choice>
        <mc:Fallback xmlns="">
          <p:pic>
            <p:nvPicPr>
              <p:cNvPr id="12" name="Ink 11">
                <a:extLst>
                  <a:ext uri="{FF2B5EF4-FFF2-40B4-BE49-F238E27FC236}">
                    <a16:creationId xmlns:a16="http://schemas.microsoft.com/office/drawing/2014/main" id="{D9E92131-8C36-467D-A07B-0334E4B4B337}"/>
                  </a:ext>
                </a:extLst>
              </p:cNvPr>
              <p:cNvPicPr/>
              <p:nvPr/>
            </p:nvPicPr>
            <p:blipFill>
              <a:blip r:embed="rId4"/>
              <a:stretch>
                <a:fillRect/>
              </a:stretch>
            </p:blipFill>
            <p:spPr>
              <a:xfrm>
                <a:off x="2878112" y="2749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671A6AB0-E7BB-4A3E-ABF1-F6B02EBA0AB3}"/>
                  </a:ext>
                </a:extLst>
              </p14:cNvPr>
              <p14:cNvContentPartPr/>
              <p14:nvPr/>
            </p14:nvContentPartPr>
            <p14:xfrm>
              <a:off x="4154672" y="2855097"/>
              <a:ext cx="360" cy="360"/>
            </p14:xfrm>
          </p:contentPart>
        </mc:Choice>
        <mc:Fallback xmlns="">
          <p:pic>
            <p:nvPicPr>
              <p:cNvPr id="13" name="Ink 12">
                <a:extLst>
                  <a:ext uri="{FF2B5EF4-FFF2-40B4-BE49-F238E27FC236}">
                    <a16:creationId xmlns:a16="http://schemas.microsoft.com/office/drawing/2014/main" id="{671A6AB0-E7BB-4A3E-ABF1-F6B02EBA0AB3}"/>
                  </a:ext>
                </a:extLst>
              </p:cNvPr>
              <p:cNvPicPr/>
              <p:nvPr/>
            </p:nvPicPr>
            <p:blipFill>
              <a:blip r:embed="rId4"/>
              <a:stretch>
                <a:fillRect/>
              </a:stretch>
            </p:blipFill>
            <p:spPr>
              <a:xfrm>
                <a:off x="4146032" y="2846097"/>
                <a:ext cx="18000" cy="18000"/>
              </a:xfrm>
              <a:prstGeom prst="rect">
                <a:avLst/>
              </a:prstGeom>
            </p:spPr>
          </p:pic>
        </mc:Fallback>
      </mc:AlternateContent>
    </p:spTree>
    <p:extLst>
      <p:ext uri="{BB962C8B-B14F-4D97-AF65-F5344CB8AC3E}">
        <p14:creationId xmlns:p14="http://schemas.microsoft.com/office/powerpoint/2010/main" val="2749406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673768" y="451821"/>
            <a:ext cx="5662864" cy="894622"/>
          </a:xfrm>
        </p:spPr>
        <p:txBody>
          <a:bodyPr>
            <a:normAutofit/>
          </a:bodyPr>
          <a:lstStyle/>
          <a:p>
            <a:r>
              <a:rPr lang="en-GB" dirty="0"/>
              <a:t>Question </a:t>
            </a:r>
            <a:r>
              <a:rPr lang="en-US" dirty="0"/>
              <a:t>1.4-02a</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346444"/>
            <a:ext cx="5181600" cy="5511556"/>
          </a:xfrm>
        </p:spPr>
        <p:txBody>
          <a:bodyPr>
            <a:normAutofit fontScale="85000" lnSpcReduction="20000"/>
          </a:bodyPr>
          <a:lstStyle/>
          <a:p>
            <a:r>
              <a:rPr lang="en-US" dirty="0"/>
              <a:t>Consider the scenario shown in Figure 1 in which a server is connected to a router by a 100Mbps link with a 50ms propagation delay. Initially this router is also connected to two routers, each over a 50Mbps link with a 200ms propagation delay. A 1Gbps link connects a host and a cache (if present) to each of these routers and we assume that this link has 0 propagation delay. All packets in the network are 20,000 bits long.</a:t>
            </a:r>
          </a:p>
          <a:p>
            <a:r>
              <a:rPr lang="en-US" dirty="0"/>
              <a:t>What is the end-­to­‐end delay (in msec) from when a packet is transmitted by the server to when it is received by the client? In this case, we assume there are no caches, there’s no queuing delay at the routers, and the packet processing delays at routers and nodes are all 0.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ANS: If all packets are 20,000 bits long it takes 200 </a:t>
            </a:r>
            <a:r>
              <a:rPr lang="en-US" dirty="0" err="1"/>
              <a:t>usec</a:t>
            </a:r>
            <a:r>
              <a:rPr lang="en-US" dirty="0"/>
              <a:t> to send the packet over the 100Mbps link, 400 </a:t>
            </a:r>
            <a:r>
              <a:rPr lang="en-US" dirty="0" err="1"/>
              <a:t>usec</a:t>
            </a:r>
            <a:r>
              <a:rPr lang="en-US" dirty="0"/>
              <a:t> to send over the 50Mbps link, and 20 </a:t>
            </a:r>
            <a:r>
              <a:rPr lang="en-US" dirty="0" err="1"/>
              <a:t>usec</a:t>
            </a:r>
            <a:r>
              <a:rPr lang="en-US" dirty="0"/>
              <a:t> to send over the 1Gbps link. </a:t>
            </a:r>
          </a:p>
          <a:p>
            <a:r>
              <a:rPr lang="en-US" dirty="0"/>
              <a:t>Sum of the three-link transmission is 620 </a:t>
            </a:r>
            <a:r>
              <a:rPr lang="en-US" dirty="0" err="1"/>
              <a:t>usec</a:t>
            </a:r>
            <a:r>
              <a:rPr lang="en-US" dirty="0"/>
              <a:t>. Thus, the total end-to-end delay is 250 </a:t>
            </a:r>
            <a:r>
              <a:rPr lang="en-US" dirty="0" err="1"/>
              <a:t>ms</a:t>
            </a:r>
            <a:r>
              <a:rPr lang="en-US" dirty="0"/>
              <a:t> + 620 </a:t>
            </a:r>
            <a:r>
              <a:rPr lang="en-US" dirty="0" err="1"/>
              <a:t>usec</a:t>
            </a:r>
            <a:r>
              <a:rPr lang="en-US" dirty="0"/>
              <a:t> = 250.62 msec.</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18</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33311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1.4-02b</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Here we assume that client hosts send requests for files directly to the server (caches are not used or off in this case). What is the maximum rate at which the server can deliver data to a single client if we assume no other clients are making requests?</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Server can send at the max of the bottleneck link bandwidth </a:t>
            </a:r>
            <a:r>
              <a:rPr lang="en-US" dirty="0">
                <a:solidFill>
                  <a:srgbClr val="FF0000"/>
                </a:solidFill>
              </a:rPr>
              <a:t>min(100/2 Mbps, 50 Mbps, 1 Gbps) = 50 Mbps</a:t>
            </a:r>
            <a:r>
              <a:rPr lang="en-US" dirty="0"/>
              <a:t>, since the top link is shared and the other two links are separate for each client and not shared. </a:t>
            </a:r>
          </a:p>
          <a:p>
            <a:r>
              <a:rPr lang="en-US" dirty="0"/>
              <a:t>Suppose we had 10 clients on the bottom, then the bottleneck link bandwidth min(100/10 Mbps, 50 Mbps, 1 Gbps) = 10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19</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2B5385B-47A2-407F-9A96-AB008940D5EA}"/>
                  </a:ext>
                </a:extLst>
              </p14:cNvPr>
              <p14:cNvContentPartPr/>
              <p14:nvPr/>
            </p14:nvContentPartPr>
            <p14:xfrm>
              <a:off x="10362872" y="4090257"/>
              <a:ext cx="360" cy="360"/>
            </p14:xfrm>
          </p:contentPart>
        </mc:Choice>
        <mc:Fallback xmlns="">
          <p:pic>
            <p:nvPicPr>
              <p:cNvPr id="10" name="Ink 9">
                <a:extLst>
                  <a:ext uri="{FF2B5EF4-FFF2-40B4-BE49-F238E27FC236}">
                    <a16:creationId xmlns:a16="http://schemas.microsoft.com/office/drawing/2014/main" id="{02B5385B-47A2-407F-9A96-AB008940D5EA}"/>
                  </a:ext>
                </a:extLst>
              </p:cNvPr>
              <p:cNvPicPr/>
              <p:nvPr/>
            </p:nvPicPr>
            <p:blipFill>
              <a:blip r:embed="rId3"/>
              <a:stretch>
                <a:fillRect/>
              </a:stretch>
            </p:blipFill>
            <p:spPr>
              <a:xfrm>
                <a:off x="10353872" y="4081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919D54D-671C-4AB5-A362-1CB69A62F2E5}"/>
                  </a:ext>
                </a:extLst>
              </p14:cNvPr>
              <p14:cNvContentPartPr/>
              <p14:nvPr/>
            </p14:nvContentPartPr>
            <p14:xfrm>
              <a:off x="9897752" y="4138497"/>
              <a:ext cx="360" cy="360"/>
            </p14:xfrm>
          </p:contentPart>
        </mc:Choice>
        <mc:Fallback xmlns="">
          <p:pic>
            <p:nvPicPr>
              <p:cNvPr id="11" name="Ink 10">
                <a:extLst>
                  <a:ext uri="{FF2B5EF4-FFF2-40B4-BE49-F238E27FC236}">
                    <a16:creationId xmlns:a16="http://schemas.microsoft.com/office/drawing/2014/main" id="{C919D54D-671C-4AB5-A362-1CB69A62F2E5}"/>
                  </a:ext>
                </a:extLst>
              </p:cNvPr>
              <p:cNvPicPr/>
              <p:nvPr/>
            </p:nvPicPr>
            <p:blipFill>
              <a:blip r:embed="rId3"/>
              <a:stretch>
                <a:fillRect/>
              </a:stretch>
            </p:blipFill>
            <p:spPr>
              <a:xfrm>
                <a:off x="9889112" y="4129857"/>
                <a:ext cx="18000" cy="18000"/>
              </a:xfrm>
              <a:prstGeom prst="rect">
                <a:avLst/>
              </a:prstGeom>
            </p:spPr>
          </p:pic>
        </mc:Fallback>
      </mc:AlternateContent>
    </p:spTree>
    <p:extLst>
      <p:ext uri="{BB962C8B-B14F-4D97-AF65-F5344CB8AC3E}">
        <p14:creationId xmlns:p14="http://schemas.microsoft.com/office/powerpoint/2010/main" val="7615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943F-85C3-6E36-25D1-4EF0E81DAC5C}"/>
              </a:ext>
            </a:extLst>
          </p:cNvPr>
          <p:cNvSpPr>
            <a:spLocks noGrp="1"/>
          </p:cNvSpPr>
          <p:nvPr>
            <p:ph type="title"/>
          </p:nvPr>
        </p:nvSpPr>
        <p:spPr/>
        <p:txBody>
          <a:bodyPr/>
          <a:lstStyle/>
          <a:p>
            <a:r>
              <a:rPr lang="en-GB" dirty="0"/>
              <a:t>Question </a:t>
            </a:r>
            <a:r>
              <a:rPr lang="en-SE" dirty="0"/>
              <a:t>1.3-1 </a:t>
            </a:r>
            <a:r>
              <a:rPr lang="en-GB" dirty="0"/>
              <a:t>1.3-3</a:t>
            </a:r>
            <a:endParaRPr lang="en-SE" dirty="0"/>
          </a:p>
        </p:txBody>
      </p:sp>
      <p:sp>
        <p:nvSpPr>
          <p:cNvPr id="3" name="Content Placeholder 2">
            <a:extLst>
              <a:ext uri="{FF2B5EF4-FFF2-40B4-BE49-F238E27FC236}">
                <a16:creationId xmlns:a16="http://schemas.microsoft.com/office/drawing/2014/main" id="{B16D177B-5E98-3815-35EC-E6A32EBBA738}"/>
              </a:ext>
            </a:extLst>
          </p:cNvPr>
          <p:cNvSpPr>
            <a:spLocks noGrp="1"/>
          </p:cNvSpPr>
          <p:nvPr>
            <p:ph sz="half" idx="1"/>
          </p:nvPr>
        </p:nvSpPr>
        <p:spPr/>
        <p:txBody>
          <a:bodyPr>
            <a:normAutofit fontScale="85000" lnSpcReduction="20000"/>
          </a:bodyPr>
          <a:lstStyle/>
          <a:p>
            <a:r>
              <a:rPr lang="en-GB" dirty="0"/>
              <a:t>1.3-1 Routing versus forwarding.  Choose one of the following two definitions that makes the correct distinction between routing versus forwarding.</a:t>
            </a:r>
          </a:p>
          <a:p>
            <a:r>
              <a:rPr lang="en-US" altLang="zh-CN" dirty="0"/>
              <a:t>ANS</a:t>
            </a:r>
            <a:r>
              <a:rPr lang="en-GB" altLang="zh-CN" dirty="0"/>
              <a:t>: Forwarding is the local action of moving arriving packets from router’s input link to appropriate router output link, while routing is the global action of determining the source-destination paths taken by packets.</a:t>
            </a:r>
            <a:endParaRPr lang="en-SE" dirty="0"/>
          </a:p>
        </p:txBody>
      </p:sp>
      <p:sp>
        <p:nvSpPr>
          <p:cNvPr id="4" name="Content Placeholder 3">
            <a:extLst>
              <a:ext uri="{FF2B5EF4-FFF2-40B4-BE49-F238E27FC236}">
                <a16:creationId xmlns:a16="http://schemas.microsoft.com/office/drawing/2014/main" id="{2B774355-9AB9-F1DF-3D9F-A92C1E9E5325}"/>
              </a:ext>
            </a:extLst>
          </p:cNvPr>
          <p:cNvSpPr>
            <a:spLocks noGrp="1"/>
          </p:cNvSpPr>
          <p:nvPr>
            <p:ph sz="half" idx="2"/>
          </p:nvPr>
        </p:nvSpPr>
        <p:spPr/>
        <p:txBody>
          <a:bodyPr>
            <a:normAutofit fontScale="85000" lnSpcReduction="20000"/>
          </a:bodyPr>
          <a:lstStyle/>
          <a:p>
            <a:r>
              <a:rPr lang="en-GB" dirty="0"/>
              <a:t>1.3-3 Packet switching versus circuit switching (2).  Which of the characteristics below are associated with the technique of circuit switching? Select all correct answers. [Hint: more than one of the answers is correct].</a:t>
            </a:r>
          </a:p>
          <a:p>
            <a:r>
              <a:rPr lang="en-GB" dirty="0"/>
              <a:t>ANS: Reserves resources needed for a call from source to destination.</a:t>
            </a:r>
          </a:p>
          <a:p>
            <a:r>
              <a:rPr lang="en-GB" dirty="0"/>
              <a:t>Frequency Division Multiplexing (FDM) and Time Division Multiplexing (TDM) are two approaches for implementing this technique.</a:t>
            </a:r>
            <a:endParaRPr lang="en-SE" dirty="0"/>
          </a:p>
        </p:txBody>
      </p:sp>
      <p:sp>
        <p:nvSpPr>
          <p:cNvPr id="5" name="Slide Number Placeholder 4">
            <a:extLst>
              <a:ext uri="{FF2B5EF4-FFF2-40B4-BE49-F238E27FC236}">
                <a16:creationId xmlns:a16="http://schemas.microsoft.com/office/drawing/2014/main" id="{CE2C3750-143B-D703-29CA-B14B13D858EB}"/>
              </a:ext>
            </a:extLst>
          </p:cNvPr>
          <p:cNvSpPr>
            <a:spLocks noGrp="1"/>
          </p:cNvSpPr>
          <p:nvPr>
            <p:ph type="sldNum" sz="quarter" idx="4"/>
          </p:nvPr>
        </p:nvSpPr>
        <p:spPr/>
        <p:txBody>
          <a:bodyPr/>
          <a:lstStyle/>
          <a:p>
            <a:r>
              <a:rPr lang="en-US"/>
              <a:t>Introduction: 1-</a:t>
            </a:r>
            <a:fld id="{C4204591-24BD-A542-B9D5-F8D8A88D2FEE}" type="slidenum">
              <a:rPr lang="en-US" smtClean="0"/>
              <a:pPr/>
              <a:t>2</a:t>
            </a:fld>
            <a:endParaRPr lang="en-US" dirty="0"/>
          </a:p>
        </p:txBody>
      </p:sp>
    </p:spTree>
    <p:extLst>
      <p:ext uri="{BB962C8B-B14F-4D97-AF65-F5344CB8AC3E}">
        <p14:creationId xmlns:p14="http://schemas.microsoft.com/office/powerpoint/2010/main" val="208970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1.4-02c</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Again we assume only one active client but in this case the caches are on and behave like HTTP caches. A client’s HTTP GET is always first directed to its local cache. 60% of the requests can be satisfied by the local cache. What is the average rate at which the client can receive data in this case?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 Mbps, 50 Mbps, 1Gbps) = 50 </a:t>
            </a:r>
            <a:r>
              <a:rPr lang="en-US" dirty="0" err="1">
                <a:solidFill>
                  <a:srgbClr val="FF0000"/>
                </a:solidFill>
              </a:rPr>
              <a:t>Mpbs</a:t>
            </a:r>
            <a:r>
              <a:rPr lang="en-US" dirty="0"/>
              <a:t>. </a:t>
            </a:r>
          </a:p>
          <a:p>
            <a:pPr lvl="1"/>
            <a:r>
              <a:rPr lang="en-US" dirty="0"/>
              <a:t>Since we assume only one active client, we do not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20</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5A849A2-D16F-4DD3-8C57-E61F0B9697A3}"/>
                  </a:ext>
                </a:extLst>
              </p14:cNvPr>
              <p14:cNvContentPartPr/>
              <p14:nvPr/>
            </p14:nvContentPartPr>
            <p14:xfrm>
              <a:off x="9929792" y="5277177"/>
              <a:ext cx="360" cy="360"/>
            </p14:xfrm>
          </p:contentPart>
        </mc:Choice>
        <mc:Fallback xmlns="">
          <p:pic>
            <p:nvPicPr>
              <p:cNvPr id="10" name="Ink 9">
                <a:extLst>
                  <a:ext uri="{FF2B5EF4-FFF2-40B4-BE49-F238E27FC236}">
                    <a16:creationId xmlns:a16="http://schemas.microsoft.com/office/drawing/2014/main" id="{65A849A2-D16F-4DD3-8C57-E61F0B9697A3}"/>
                  </a:ext>
                </a:extLst>
              </p:cNvPr>
              <p:cNvPicPr/>
              <p:nvPr/>
            </p:nvPicPr>
            <p:blipFill>
              <a:blip r:embed="rId3"/>
              <a:stretch>
                <a:fillRect/>
              </a:stretch>
            </p:blipFill>
            <p:spPr>
              <a:xfrm>
                <a:off x="9921152" y="5268537"/>
                <a:ext cx="18000" cy="18000"/>
              </a:xfrm>
              <a:prstGeom prst="rect">
                <a:avLst/>
              </a:prstGeom>
            </p:spPr>
          </p:pic>
        </mc:Fallback>
      </mc:AlternateContent>
    </p:spTree>
    <p:extLst>
      <p:ext uri="{BB962C8B-B14F-4D97-AF65-F5344CB8AC3E}">
        <p14:creationId xmlns:p14="http://schemas.microsoft.com/office/powerpoint/2010/main" val="145543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1.4-02d</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Now clients in both LANs are active and the both caches are on. 60% of the requests can be satisfied by the local caches. What is the average rate at which each client can receive data?</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(100/2 Mbps, 50 Mbps, 1Gbps) = 50 </a:t>
            </a:r>
            <a:r>
              <a:rPr lang="en-US" dirty="0" err="1">
                <a:solidFill>
                  <a:srgbClr val="FF0000"/>
                </a:solidFill>
              </a:rPr>
              <a:t>Mpbs</a:t>
            </a:r>
            <a:r>
              <a:rPr lang="en-US" dirty="0"/>
              <a:t>. </a:t>
            </a:r>
          </a:p>
          <a:p>
            <a:pPr lvl="1"/>
            <a:r>
              <a:rPr lang="en-US" dirty="0"/>
              <a:t>Since we both clients are active, we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21</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7869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r>
              <a:rPr lang="en-US" altLang="en-US" sz="4400" dirty="0">
                <a:ea typeface="ＭＳ Ｐゴシック" panose="020B0600070205080204" pitchFamily="34" charset="-128"/>
              </a:rPr>
              <a:t>Client/server socket interaction: TCP</a:t>
            </a:r>
          </a:p>
        </p:txBody>
      </p:sp>
      <p:sp>
        <p:nvSpPr>
          <p:cNvPr id="60" name="Text Box 22">
            <a:extLst>
              <a:ext uri="{FF2B5EF4-FFF2-40B4-BE49-F238E27FC236}">
                <a16:creationId xmlns:a16="http://schemas.microsoft.com/office/drawing/2014/main" id="{BA5A099E-C76D-334B-B273-AED0342E41BB}"/>
              </a:ext>
            </a:extLst>
          </p:cNvPr>
          <p:cNvSpPr txBox="1">
            <a:spLocks noChangeArrowheads="1"/>
          </p:cNvSpPr>
          <p:nvPr/>
        </p:nvSpPr>
        <p:spPr bwMode="auto">
          <a:xfrm>
            <a:off x="2435141" y="1421154"/>
            <a:ext cx="31073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server</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(running on hostid)</a:t>
            </a:r>
          </a:p>
        </p:txBody>
      </p:sp>
      <p:sp>
        <p:nvSpPr>
          <p:cNvPr id="61" name="Text Box 23">
            <a:extLst>
              <a:ext uri="{FF2B5EF4-FFF2-40B4-BE49-F238E27FC236}">
                <a16:creationId xmlns:a16="http://schemas.microsoft.com/office/drawing/2014/main" id="{2C0B647E-1C2C-574A-86D4-A8DBF242771B}"/>
              </a:ext>
            </a:extLst>
          </p:cNvPr>
          <p:cNvSpPr txBox="1">
            <a:spLocks noChangeArrowheads="1"/>
          </p:cNvSpPr>
          <p:nvPr/>
        </p:nvSpPr>
        <p:spPr bwMode="auto">
          <a:xfrm>
            <a:off x="6840313" y="1416392"/>
            <a:ext cx="11010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client</a:t>
            </a:r>
          </a:p>
        </p:txBody>
      </p:sp>
      <p:grpSp>
        <p:nvGrpSpPr>
          <p:cNvPr id="64" name="Group 34">
            <a:extLst>
              <a:ext uri="{FF2B5EF4-FFF2-40B4-BE49-F238E27FC236}">
                <a16:creationId xmlns:a16="http://schemas.microsoft.com/office/drawing/2014/main" id="{B18363F5-9DA8-C844-9FF5-8607E23ECAE0}"/>
              </a:ext>
            </a:extLst>
          </p:cNvPr>
          <p:cNvGrpSpPr>
            <a:grpSpLocks/>
          </p:cNvGrpSpPr>
          <p:nvPr/>
        </p:nvGrpSpPr>
        <p:grpSpPr bwMode="auto">
          <a:xfrm>
            <a:off x="1947735" y="1365879"/>
            <a:ext cx="422275" cy="685800"/>
            <a:chOff x="4140" y="429"/>
            <a:chExt cx="1425" cy="2396"/>
          </a:xfrm>
        </p:grpSpPr>
        <p:sp>
          <p:nvSpPr>
            <p:cNvPr id="65" name="Freeform 35">
              <a:extLst>
                <a:ext uri="{FF2B5EF4-FFF2-40B4-BE49-F238E27FC236}">
                  <a16:creationId xmlns:a16="http://schemas.microsoft.com/office/drawing/2014/main" id="{0528A8CB-65E5-964D-B654-85E03FD18B51}"/>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36">
              <a:extLst>
                <a:ext uri="{FF2B5EF4-FFF2-40B4-BE49-F238E27FC236}">
                  <a16:creationId xmlns:a16="http://schemas.microsoft.com/office/drawing/2014/main" id="{6E84855E-322D-B04A-A7A9-4DC0337256CF}"/>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7" name="Freeform 37">
              <a:extLst>
                <a:ext uri="{FF2B5EF4-FFF2-40B4-BE49-F238E27FC236}">
                  <a16:creationId xmlns:a16="http://schemas.microsoft.com/office/drawing/2014/main" id="{0DE429C7-30A9-C04A-A526-765AC5EAA18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Freeform 38">
              <a:extLst>
                <a:ext uri="{FF2B5EF4-FFF2-40B4-BE49-F238E27FC236}">
                  <a16:creationId xmlns:a16="http://schemas.microsoft.com/office/drawing/2014/main" id="{DF53DCF7-7CCE-A14D-89D6-6AAAE8C142FA}"/>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Rectangle 39">
              <a:extLst>
                <a:ext uri="{FF2B5EF4-FFF2-40B4-BE49-F238E27FC236}">
                  <a16:creationId xmlns:a16="http://schemas.microsoft.com/office/drawing/2014/main" id="{FCF7FE3C-7CB1-1949-80FD-5DEB7C2DF81F}"/>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0" name="Group 40">
              <a:extLst>
                <a:ext uri="{FF2B5EF4-FFF2-40B4-BE49-F238E27FC236}">
                  <a16:creationId xmlns:a16="http://schemas.microsoft.com/office/drawing/2014/main" id="{9EA93011-9988-1C46-8FFD-C704F4A48C93}"/>
                </a:ext>
              </a:extLst>
            </p:cNvPr>
            <p:cNvGrpSpPr>
              <a:grpSpLocks/>
            </p:cNvGrpSpPr>
            <p:nvPr/>
          </p:nvGrpSpPr>
          <p:grpSpPr bwMode="auto">
            <a:xfrm>
              <a:off x="4749" y="668"/>
              <a:ext cx="581" cy="145"/>
              <a:chOff x="614" y="2568"/>
              <a:chExt cx="725" cy="139"/>
            </a:xfrm>
          </p:grpSpPr>
          <p:sp>
            <p:nvSpPr>
              <p:cNvPr id="95" name="AutoShape 41">
                <a:extLst>
                  <a:ext uri="{FF2B5EF4-FFF2-40B4-BE49-F238E27FC236}">
                    <a16:creationId xmlns:a16="http://schemas.microsoft.com/office/drawing/2014/main" id="{79ABB3C1-EE56-6F45-9499-45BC8012910B}"/>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6" name="AutoShape 42">
                <a:extLst>
                  <a:ext uri="{FF2B5EF4-FFF2-40B4-BE49-F238E27FC236}">
                    <a16:creationId xmlns:a16="http://schemas.microsoft.com/office/drawing/2014/main" id="{3CE416CE-22C1-B44C-A8BC-DD8D49FA16E5}"/>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1" name="Rectangle 43">
              <a:extLst>
                <a:ext uri="{FF2B5EF4-FFF2-40B4-BE49-F238E27FC236}">
                  <a16:creationId xmlns:a16="http://schemas.microsoft.com/office/drawing/2014/main" id="{E9AF4519-635B-C444-AD0B-889732CA4F5A}"/>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2" name="Group 44">
              <a:extLst>
                <a:ext uri="{FF2B5EF4-FFF2-40B4-BE49-F238E27FC236}">
                  <a16:creationId xmlns:a16="http://schemas.microsoft.com/office/drawing/2014/main" id="{AE3F7048-2B7F-8146-8234-207ED13E9021}"/>
                </a:ext>
              </a:extLst>
            </p:cNvPr>
            <p:cNvGrpSpPr>
              <a:grpSpLocks/>
            </p:cNvGrpSpPr>
            <p:nvPr/>
          </p:nvGrpSpPr>
          <p:grpSpPr bwMode="auto">
            <a:xfrm>
              <a:off x="4747" y="994"/>
              <a:ext cx="581" cy="134"/>
              <a:chOff x="614" y="2568"/>
              <a:chExt cx="725" cy="139"/>
            </a:xfrm>
          </p:grpSpPr>
          <p:sp>
            <p:nvSpPr>
              <p:cNvPr id="93" name="AutoShape 45">
                <a:extLst>
                  <a:ext uri="{FF2B5EF4-FFF2-40B4-BE49-F238E27FC236}">
                    <a16:creationId xmlns:a16="http://schemas.microsoft.com/office/drawing/2014/main" id="{53908CFC-D723-4742-8456-2D30C66E3524}"/>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4" name="AutoShape 46">
                <a:extLst>
                  <a:ext uri="{FF2B5EF4-FFF2-40B4-BE49-F238E27FC236}">
                    <a16:creationId xmlns:a16="http://schemas.microsoft.com/office/drawing/2014/main" id="{3A7947BE-FF10-9D41-9767-56A9F87FC393}"/>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3" name="Rectangle 47">
              <a:extLst>
                <a:ext uri="{FF2B5EF4-FFF2-40B4-BE49-F238E27FC236}">
                  <a16:creationId xmlns:a16="http://schemas.microsoft.com/office/drawing/2014/main" id="{A116F8BE-CE6D-0046-BBDF-ED91EC563CE1}"/>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4" name="Rectangle 48">
              <a:extLst>
                <a:ext uri="{FF2B5EF4-FFF2-40B4-BE49-F238E27FC236}">
                  <a16:creationId xmlns:a16="http://schemas.microsoft.com/office/drawing/2014/main" id="{EDDDAA43-84E9-5649-B997-CD32383C8A23}"/>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5" name="Group 49">
              <a:extLst>
                <a:ext uri="{FF2B5EF4-FFF2-40B4-BE49-F238E27FC236}">
                  <a16:creationId xmlns:a16="http://schemas.microsoft.com/office/drawing/2014/main" id="{ED22CCB4-0F75-C14E-8FF6-F0FB9D3FC9FC}"/>
                </a:ext>
              </a:extLst>
            </p:cNvPr>
            <p:cNvGrpSpPr>
              <a:grpSpLocks/>
            </p:cNvGrpSpPr>
            <p:nvPr/>
          </p:nvGrpSpPr>
          <p:grpSpPr bwMode="auto">
            <a:xfrm>
              <a:off x="4735" y="1627"/>
              <a:ext cx="582" cy="151"/>
              <a:chOff x="614" y="2568"/>
              <a:chExt cx="725" cy="139"/>
            </a:xfrm>
          </p:grpSpPr>
          <p:sp>
            <p:nvSpPr>
              <p:cNvPr id="91" name="AutoShape 50">
                <a:extLst>
                  <a:ext uri="{FF2B5EF4-FFF2-40B4-BE49-F238E27FC236}">
                    <a16:creationId xmlns:a16="http://schemas.microsoft.com/office/drawing/2014/main" id="{23A963E3-E563-8243-8CD5-AD41B731D0B3}"/>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2" name="AutoShape 51">
                <a:extLst>
                  <a:ext uri="{FF2B5EF4-FFF2-40B4-BE49-F238E27FC236}">
                    <a16:creationId xmlns:a16="http://schemas.microsoft.com/office/drawing/2014/main" id="{3CDFE710-0763-8B45-AFC8-16BE12CABF0C}"/>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6" name="Freeform 52">
              <a:extLst>
                <a:ext uri="{FF2B5EF4-FFF2-40B4-BE49-F238E27FC236}">
                  <a16:creationId xmlns:a16="http://schemas.microsoft.com/office/drawing/2014/main" id="{DFF03B02-CD58-954F-8277-362C27F82A3A}"/>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7" name="Group 53">
              <a:extLst>
                <a:ext uri="{FF2B5EF4-FFF2-40B4-BE49-F238E27FC236}">
                  <a16:creationId xmlns:a16="http://schemas.microsoft.com/office/drawing/2014/main" id="{3E689C5E-F98B-8049-943E-5C1ACD1083B3}"/>
                </a:ext>
              </a:extLst>
            </p:cNvPr>
            <p:cNvGrpSpPr>
              <a:grpSpLocks/>
            </p:cNvGrpSpPr>
            <p:nvPr/>
          </p:nvGrpSpPr>
          <p:grpSpPr bwMode="auto">
            <a:xfrm>
              <a:off x="4739" y="1327"/>
              <a:ext cx="582" cy="139"/>
              <a:chOff x="614" y="2568"/>
              <a:chExt cx="725" cy="139"/>
            </a:xfrm>
          </p:grpSpPr>
          <p:sp>
            <p:nvSpPr>
              <p:cNvPr id="89" name="AutoShape 54">
                <a:extLst>
                  <a:ext uri="{FF2B5EF4-FFF2-40B4-BE49-F238E27FC236}">
                    <a16:creationId xmlns:a16="http://schemas.microsoft.com/office/drawing/2014/main" id="{6761E2B1-103D-4445-A2AE-88446D2628E6}"/>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0" name="AutoShape 55">
                <a:extLst>
                  <a:ext uri="{FF2B5EF4-FFF2-40B4-BE49-F238E27FC236}">
                    <a16:creationId xmlns:a16="http://schemas.microsoft.com/office/drawing/2014/main" id="{EAB91C60-8F54-7C41-988D-5BE6CF059545}"/>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8" name="Rectangle 56">
              <a:extLst>
                <a:ext uri="{FF2B5EF4-FFF2-40B4-BE49-F238E27FC236}">
                  <a16:creationId xmlns:a16="http://schemas.microsoft.com/office/drawing/2014/main" id="{87AAEB8B-15DB-FF40-9AE1-E4AF827B85B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9" name="Freeform 57">
              <a:extLst>
                <a:ext uri="{FF2B5EF4-FFF2-40B4-BE49-F238E27FC236}">
                  <a16:creationId xmlns:a16="http://schemas.microsoft.com/office/drawing/2014/main" id="{CC9C0288-5815-DA49-8C3D-91F3048A636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58">
              <a:extLst>
                <a:ext uri="{FF2B5EF4-FFF2-40B4-BE49-F238E27FC236}">
                  <a16:creationId xmlns:a16="http://schemas.microsoft.com/office/drawing/2014/main" id="{298D6A78-AAD4-6C42-8184-6B5B0ADD712D}"/>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Oval 59">
              <a:extLst>
                <a:ext uri="{FF2B5EF4-FFF2-40B4-BE49-F238E27FC236}">
                  <a16:creationId xmlns:a16="http://schemas.microsoft.com/office/drawing/2014/main" id="{2C2ADEA9-27C8-8047-B295-9313B8ABB6DD}"/>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2" name="Freeform 60">
              <a:extLst>
                <a:ext uri="{FF2B5EF4-FFF2-40B4-BE49-F238E27FC236}">
                  <a16:creationId xmlns:a16="http://schemas.microsoft.com/office/drawing/2014/main" id="{9CAEC79C-34C3-884C-93EA-251A84F70683}"/>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AutoShape 61">
              <a:extLst>
                <a:ext uri="{FF2B5EF4-FFF2-40B4-BE49-F238E27FC236}">
                  <a16:creationId xmlns:a16="http://schemas.microsoft.com/office/drawing/2014/main" id="{36B22FB8-29CC-B041-B349-ADB1A1CF0D5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4" name="AutoShape 62">
              <a:extLst>
                <a:ext uri="{FF2B5EF4-FFF2-40B4-BE49-F238E27FC236}">
                  <a16:creationId xmlns:a16="http://schemas.microsoft.com/office/drawing/2014/main" id="{A568E896-D157-6749-8B5C-38036DCDA9C8}"/>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5" name="Oval 63">
              <a:extLst>
                <a:ext uri="{FF2B5EF4-FFF2-40B4-BE49-F238E27FC236}">
                  <a16:creationId xmlns:a16="http://schemas.microsoft.com/office/drawing/2014/main" id="{76E67DE4-8580-984E-96DB-32AA41DD1301}"/>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6" name="Oval 64">
              <a:extLst>
                <a:ext uri="{FF2B5EF4-FFF2-40B4-BE49-F238E27FC236}">
                  <a16:creationId xmlns:a16="http://schemas.microsoft.com/office/drawing/2014/main" id="{B85D964A-BC7F-0243-8B3C-55498AEBC027}"/>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87" name="Oval 65">
              <a:extLst>
                <a:ext uri="{FF2B5EF4-FFF2-40B4-BE49-F238E27FC236}">
                  <a16:creationId xmlns:a16="http://schemas.microsoft.com/office/drawing/2014/main" id="{1023622E-7290-DB4F-BDFC-4AE5806C35D8}"/>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8" name="Rectangle 66">
              <a:extLst>
                <a:ext uri="{FF2B5EF4-FFF2-40B4-BE49-F238E27FC236}">
                  <a16:creationId xmlns:a16="http://schemas.microsoft.com/office/drawing/2014/main" id="{C404F913-10F9-264F-B4B2-2C47E82E0029}"/>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97" name="Group 67">
            <a:extLst>
              <a:ext uri="{FF2B5EF4-FFF2-40B4-BE49-F238E27FC236}">
                <a16:creationId xmlns:a16="http://schemas.microsoft.com/office/drawing/2014/main" id="{CED85610-CD29-5E4F-BB21-F275B7666450}"/>
              </a:ext>
            </a:extLst>
          </p:cNvPr>
          <p:cNvGrpSpPr>
            <a:grpSpLocks/>
          </p:cNvGrpSpPr>
          <p:nvPr/>
        </p:nvGrpSpPr>
        <p:grpSpPr bwMode="auto">
          <a:xfrm>
            <a:off x="7841666" y="1346443"/>
            <a:ext cx="742950" cy="742950"/>
            <a:chOff x="-44" y="1473"/>
            <a:chExt cx="981" cy="1105"/>
          </a:xfrm>
        </p:grpSpPr>
        <p:pic>
          <p:nvPicPr>
            <p:cNvPr id="98" name="Picture 68" descr="desktop_computer_stylized_medium">
              <a:extLst>
                <a:ext uri="{FF2B5EF4-FFF2-40B4-BE49-F238E27FC236}">
                  <a16:creationId xmlns:a16="http://schemas.microsoft.com/office/drawing/2014/main" id="{1830ACA4-0FBE-1142-BE23-D05178A5F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69">
              <a:extLst>
                <a:ext uri="{FF2B5EF4-FFF2-40B4-BE49-F238E27FC236}">
                  <a16:creationId xmlns:a16="http://schemas.microsoft.com/office/drawing/2014/main" id="{E76D0C82-A009-EE46-B2AF-9D042C9D0FC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0" name="Group 3">
            <a:extLst>
              <a:ext uri="{FF2B5EF4-FFF2-40B4-BE49-F238E27FC236}">
                <a16:creationId xmlns:a16="http://schemas.microsoft.com/office/drawing/2014/main" id="{17F245AD-D1C8-1047-B190-F3B9F38A51DA}"/>
              </a:ext>
            </a:extLst>
          </p:cNvPr>
          <p:cNvGrpSpPr>
            <a:grpSpLocks/>
          </p:cNvGrpSpPr>
          <p:nvPr/>
        </p:nvGrpSpPr>
        <p:grpSpPr bwMode="auto">
          <a:xfrm>
            <a:off x="3761300" y="3384960"/>
            <a:ext cx="1931987" cy="930275"/>
            <a:chOff x="827" y="2027"/>
            <a:chExt cx="1217" cy="586"/>
          </a:xfrm>
        </p:grpSpPr>
        <p:sp>
          <p:nvSpPr>
            <p:cNvPr id="101" name="Text Box 4">
              <a:extLst>
                <a:ext uri="{FF2B5EF4-FFF2-40B4-BE49-F238E27FC236}">
                  <a16:creationId xmlns:a16="http://schemas.microsoft.com/office/drawing/2014/main" id="{96ECA07F-984C-9640-8279-02E0C42A59C3}"/>
                </a:ext>
              </a:extLst>
            </p:cNvPr>
            <p:cNvSpPr txBox="1">
              <a:spLocks noChangeArrowheads="1"/>
            </p:cNvSpPr>
            <p:nvPr/>
          </p:nvSpPr>
          <p:spPr bwMode="auto">
            <a:xfrm>
              <a:off x="827" y="2027"/>
              <a:ext cx="10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incoming</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connection request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2" name="Text Box 5">
              <a:extLst>
                <a:ext uri="{FF2B5EF4-FFF2-40B4-BE49-F238E27FC236}">
                  <a16:creationId xmlns:a16="http://schemas.microsoft.com/office/drawing/2014/main" id="{3EED45EC-0C3C-CD4F-8B77-F31CC4D8B667}"/>
                </a:ext>
              </a:extLst>
            </p:cNvPr>
            <p:cNvSpPr txBox="1">
              <a:spLocks noChangeArrowheads="1"/>
            </p:cNvSpPr>
            <p:nvPr/>
          </p:nvSpPr>
          <p:spPr bwMode="auto">
            <a:xfrm>
              <a:off x="828" y="2283"/>
              <a:ext cx="1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serverSocket.accept()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3" name="Group 6">
            <a:extLst>
              <a:ext uri="{FF2B5EF4-FFF2-40B4-BE49-F238E27FC236}">
                <a16:creationId xmlns:a16="http://schemas.microsoft.com/office/drawing/2014/main" id="{942F4A59-7245-424D-B343-8B3AE10F149D}"/>
              </a:ext>
            </a:extLst>
          </p:cNvPr>
          <p:cNvGrpSpPr>
            <a:grpSpLocks/>
          </p:cNvGrpSpPr>
          <p:nvPr/>
        </p:nvGrpSpPr>
        <p:grpSpPr bwMode="auto">
          <a:xfrm>
            <a:off x="3742250" y="2145123"/>
            <a:ext cx="2357437" cy="1317625"/>
            <a:chOff x="821" y="1246"/>
            <a:chExt cx="1485" cy="830"/>
          </a:xfrm>
        </p:grpSpPr>
        <p:grpSp>
          <p:nvGrpSpPr>
            <p:cNvPr id="104" name="Group 7">
              <a:extLst>
                <a:ext uri="{FF2B5EF4-FFF2-40B4-BE49-F238E27FC236}">
                  <a16:creationId xmlns:a16="http://schemas.microsoft.com/office/drawing/2014/main" id="{26B7DDA9-00F9-674D-BF38-CB98156F7D42}"/>
                </a:ext>
              </a:extLst>
            </p:cNvPr>
            <p:cNvGrpSpPr>
              <a:grpSpLocks/>
            </p:cNvGrpSpPr>
            <p:nvPr/>
          </p:nvGrpSpPr>
          <p:grpSpPr bwMode="auto">
            <a:xfrm>
              <a:off x="821" y="1246"/>
              <a:ext cx="1485" cy="586"/>
              <a:chOff x="329" y="1270"/>
              <a:chExt cx="1485" cy="586"/>
            </a:xfrm>
          </p:grpSpPr>
          <p:sp>
            <p:nvSpPr>
              <p:cNvPr id="106" name="Text Box 8">
                <a:extLst>
                  <a:ext uri="{FF2B5EF4-FFF2-40B4-BE49-F238E27FC236}">
                    <a16:creationId xmlns:a16="http://schemas.microsoft.com/office/drawing/2014/main" id="{EB10976F-C234-F04E-BDCB-D23AD814269B}"/>
                  </a:ext>
                </a:extLst>
              </p:cNvPr>
              <p:cNvSpPr txBox="1">
                <a:spLocks noChangeArrowheads="1"/>
              </p:cNvSpPr>
              <p:nvPr/>
            </p:nvSpPr>
            <p:spPr bwMode="auto">
              <a:xfrm>
                <a:off x="329" y="1270"/>
                <a:ext cx="121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x</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for incoming request: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7" name="Text Box 9">
                <a:extLst>
                  <a:ext uri="{FF2B5EF4-FFF2-40B4-BE49-F238E27FC236}">
                    <a16:creationId xmlns:a16="http://schemas.microsoft.com/office/drawing/2014/main" id="{FE1C48C3-1411-C842-B695-AE75246E0DFB}"/>
                  </a:ext>
                </a:extLst>
              </p:cNvPr>
              <p:cNvSpPr txBox="1">
                <a:spLocks noChangeArrowheads="1"/>
              </p:cNvSpPr>
              <p:nvPr/>
            </p:nvSpPr>
            <p:spPr bwMode="auto">
              <a:xfrm>
                <a:off x="333" y="1662"/>
                <a:ext cx="14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 = 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05" name="Line 10">
              <a:extLst>
                <a:ext uri="{FF2B5EF4-FFF2-40B4-BE49-F238E27FC236}">
                  <a16:creationId xmlns:a16="http://schemas.microsoft.com/office/drawing/2014/main" id="{EFE8B30D-7531-1F4B-8F1D-2889E2918118}"/>
                </a:ext>
              </a:extLst>
            </p:cNvPr>
            <p:cNvSpPr>
              <a:spLocks noChangeShapeType="1"/>
            </p:cNvSpPr>
            <p:nvPr/>
          </p:nvSpPr>
          <p:spPr bwMode="auto">
            <a:xfrm>
              <a:off x="1284" y="1872"/>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8" name="Group 11">
            <a:extLst>
              <a:ext uri="{FF2B5EF4-FFF2-40B4-BE49-F238E27FC236}">
                <a16:creationId xmlns:a16="http://schemas.microsoft.com/office/drawing/2014/main" id="{ACBB7887-7AB9-1344-A0D2-33A736B32882}"/>
              </a:ext>
            </a:extLst>
          </p:cNvPr>
          <p:cNvGrpSpPr>
            <a:grpSpLocks/>
          </p:cNvGrpSpPr>
          <p:nvPr/>
        </p:nvGrpSpPr>
        <p:grpSpPr bwMode="auto">
          <a:xfrm>
            <a:off x="7539550" y="3389723"/>
            <a:ext cx="2357437" cy="731837"/>
            <a:chOff x="3333" y="1202"/>
            <a:chExt cx="1485" cy="461"/>
          </a:xfrm>
        </p:grpSpPr>
        <p:sp>
          <p:nvSpPr>
            <p:cNvPr id="109" name="Text Box 12">
              <a:extLst>
                <a:ext uri="{FF2B5EF4-FFF2-40B4-BE49-F238E27FC236}">
                  <a16:creationId xmlns:a16="http://schemas.microsoft.com/office/drawing/2014/main" id="{7C40D8E2-34BB-B14D-99EA-EC4D8E46BD6B}"/>
                </a:ext>
              </a:extLst>
            </p:cNvPr>
            <p:cNvSpPr txBox="1">
              <a:spLocks noChangeArrowheads="1"/>
            </p:cNvSpPr>
            <p:nvPr/>
          </p:nvSpPr>
          <p:spPr bwMode="auto">
            <a:xfrm>
              <a:off x="3335" y="1202"/>
              <a:ext cx="14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connect to </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hostid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port=</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x</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Text Box 13">
              <a:extLst>
                <a:ext uri="{FF2B5EF4-FFF2-40B4-BE49-F238E27FC236}">
                  <a16:creationId xmlns:a16="http://schemas.microsoft.com/office/drawing/2014/main" id="{7AB5735E-62F0-3342-99B5-3AA0751455EA}"/>
                </a:ext>
              </a:extLst>
            </p:cNvPr>
            <p:cNvSpPr txBox="1">
              <a:spLocks noChangeArrowheads="1"/>
            </p:cNvSpPr>
            <p:nvPr/>
          </p:nvSpPr>
          <p:spPr bwMode="auto">
            <a:xfrm>
              <a:off x="3333" y="1469"/>
              <a:ext cx="14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 = 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1" name="Group 24">
            <a:extLst>
              <a:ext uri="{FF2B5EF4-FFF2-40B4-BE49-F238E27FC236}">
                <a16:creationId xmlns:a16="http://schemas.microsoft.com/office/drawing/2014/main" id="{EE4290C4-C540-4C43-B98B-8DA5381EA7C7}"/>
              </a:ext>
            </a:extLst>
          </p:cNvPr>
          <p:cNvGrpSpPr>
            <a:grpSpLocks/>
          </p:cNvGrpSpPr>
          <p:nvPr/>
        </p:nvGrpSpPr>
        <p:grpSpPr bwMode="auto">
          <a:xfrm>
            <a:off x="5382137" y="4177123"/>
            <a:ext cx="4062413" cy="1371600"/>
            <a:chOff x="1848" y="2526"/>
            <a:chExt cx="2559" cy="864"/>
          </a:xfrm>
        </p:grpSpPr>
        <p:sp>
          <p:nvSpPr>
            <p:cNvPr id="112" name="Line 25">
              <a:extLst>
                <a:ext uri="{FF2B5EF4-FFF2-40B4-BE49-F238E27FC236}">
                  <a16:creationId xmlns:a16="http://schemas.microsoft.com/office/drawing/2014/main" id="{F96A14E1-46BB-E441-BD29-639D3BF8A83D}"/>
                </a:ext>
              </a:extLst>
            </p:cNvPr>
            <p:cNvSpPr>
              <a:spLocks noChangeShapeType="1"/>
            </p:cNvSpPr>
            <p:nvPr/>
          </p:nvSpPr>
          <p:spPr bwMode="auto">
            <a:xfrm flipH="1">
              <a:off x="3792" y="2964"/>
              <a:ext cx="6" cy="42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3" name="Group 26">
              <a:extLst>
                <a:ext uri="{FF2B5EF4-FFF2-40B4-BE49-F238E27FC236}">
                  <a16:creationId xmlns:a16="http://schemas.microsoft.com/office/drawing/2014/main" id="{5ED3F8AA-60DC-A346-9E5F-E29F6BA4D54A}"/>
                </a:ext>
              </a:extLst>
            </p:cNvPr>
            <p:cNvGrpSpPr>
              <a:grpSpLocks/>
            </p:cNvGrpSpPr>
            <p:nvPr/>
          </p:nvGrpSpPr>
          <p:grpSpPr bwMode="auto">
            <a:xfrm>
              <a:off x="1848" y="2526"/>
              <a:ext cx="2559" cy="516"/>
              <a:chOff x="1848" y="2526"/>
              <a:chExt cx="2559" cy="516"/>
            </a:xfrm>
          </p:grpSpPr>
          <p:sp>
            <p:nvSpPr>
              <p:cNvPr id="114" name="Text Box 27">
                <a:extLst>
                  <a:ext uri="{FF2B5EF4-FFF2-40B4-BE49-F238E27FC236}">
                    <a16:creationId xmlns:a16="http://schemas.microsoft.com/office/drawing/2014/main" id="{8F25CD2B-A067-E44F-BD6A-549F5C3DB540}"/>
                  </a:ext>
                </a:extLst>
              </p:cNvPr>
              <p:cNvSpPr txBox="1">
                <a:spLocks noChangeArrowheads="1"/>
              </p:cNvSpPr>
              <p:nvPr/>
            </p:nvSpPr>
            <p:spPr bwMode="auto">
              <a:xfrm>
                <a:off x="3335" y="2673"/>
                <a:ext cx="10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request using</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28">
                <a:extLst>
                  <a:ext uri="{FF2B5EF4-FFF2-40B4-BE49-F238E27FC236}">
                    <a16:creationId xmlns:a16="http://schemas.microsoft.com/office/drawing/2014/main" id="{AD461D4B-E47B-A345-9632-F935FCFBB0F3}"/>
                  </a:ext>
                </a:extLst>
              </p:cNvPr>
              <p:cNvSpPr>
                <a:spLocks noChangeShapeType="1"/>
              </p:cNvSpPr>
              <p:nvPr/>
            </p:nvSpPr>
            <p:spPr bwMode="auto">
              <a:xfrm>
                <a:off x="3792" y="2526"/>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9">
                <a:extLst>
                  <a:ext uri="{FF2B5EF4-FFF2-40B4-BE49-F238E27FC236}">
                    <a16:creationId xmlns:a16="http://schemas.microsoft.com/office/drawing/2014/main" id="{A6330BBE-6EEE-7E44-A9AE-95D14BB594E1}"/>
                  </a:ext>
                </a:extLst>
              </p:cNvPr>
              <p:cNvSpPr>
                <a:spLocks noChangeShapeType="1"/>
              </p:cNvSpPr>
              <p:nvPr/>
            </p:nvSpPr>
            <p:spPr bwMode="auto">
              <a:xfrm flipH="1">
                <a:off x="1848" y="2790"/>
                <a:ext cx="1518" cy="25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17" name="Group 30">
            <a:extLst>
              <a:ext uri="{FF2B5EF4-FFF2-40B4-BE49-F238E27FC236}">
                <a16:creationId xmlns:a16="http://schemas.microsoft.com/office/drawing/2014/main" id="{C2C60A7C-9F85-CC40-A5F2-4EA4B69999A4}"/>
              </a:ext>
            </a:extLst>
          </p:cNvPr>
          <p:cNvGrpSpPr>
            <a:grpSpLocks/>
          </p:cNvGrpSpPr>
          <p:nvPr/>
        </p:nvGrpSpPr>
        <p:grpSpPr bwMode="auto">
          <a:xfrm>
            <a:off x="3751775" y="4272373"/>
            <a:ext cx="4097337" cy="1490662"/>
            <a:chOff x="821" y="2586"/>
            <a:chExt cx="2581" cy="939"/>
          </a:xfrm>
        </p:grpSpPr>
        <p:sp>
          <p:nvSpPr>
            <p:cNvPr id="118" name="Text Box 31">
              <a:extLst>
                <a:ext uri="{FF2B5EF4-FFF2-40B4-BE49-F238E27FC236}">
                  <a16:creationId xmlns:a16="http://schemas.microsoft.com/office/drawing/2014/main" id="{9B1FDBB8-2D0E-0148-926C-35E78571D5B9}"/>
                </a:ext>
              </a:extLst>
            </p:cNvPr>
            <p:cNvSpPr txBox="1">
              <a:spLocks noChangeArrowheads="1"/>
            </p:cNvSpPr>
            <p:nvPr/>
          </p:nvSpPr>
          <p:spPr bwMode="auto">
            <a:xfrm>
              <a:off x="821" y="2787"/>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request from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a:t>
              </a:r>
              <a:r>
                <a:rPr kumimoji="0" lang="en-US" altLang="en-US" sz="14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Text Box 32">
              <a:extLst>
                <a:ext uri="{FF2B5EF4-FFF2-40B4-BE49-F238E27FC236}">
                  <a16:creationId xmlns:a16="http://schemas.microsoft.com/office/drawing/2014/main" id="{E067E97F-BD76-CA4D-8001-FDBBB19C2BDF}"/>
                </a:ext>
              </a:extLst>
            </p:cNvPr>
            <p:cNvSpPr txBox="1">
              <a:spLocks noChangeArrowheads="1"/>
            </p:cNvSpPr>
            <p:nvPr/>
          </p:nvSpPr>
          <p:spPr bwMode="auto">
            <a:xfrm>
              <a:off x="851" y="3195"/>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write reply to</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0" name="Line 33">
              <a:extLst>
                <a:ext uri="{FF2B5EF4-FFF2-40B4-BE49-F238E27FC236}">
                  <a16:creationId xmlns:a16="http://schemas.microsoft.com/office/drawing/2014/main" id="{B80CAF82-B68A-6743-9CBF-29BD445037F4}"/>
                </a:ext>
              </a:extLst>
            </p:cNvPr>
            <p:cNvSpPr>
              <a:spLocks noChangeShapeType="1"/>
            </p:cNvSpPr>
            <p:nvPr/>
          </p:nvSpPr>
          <p:spPr bwMode="auto">
            <a:xfrm>
              <a:off x="1278" y="2586"/>
              <a:ext cx="0" cy="2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34">
              <a:extLst>
                <a:ext uri="{FF2B5EF4-FFF2-40B4-BE49-F238E27FC236}">
                  <a16:creationId xmlns:a16="http://schemas.microsoft.com/office/drawing/2014/main" id="{21022D29-A2BF-2F42-AB7D-DD5736B2CC37}"/>
                </a:ext>
              </a:extLst>
            </p:cNvPr>
            <p:cNvSpPr>
              <a:spLocks noChangeShapeType="1"/>
            </p:cNvSpPr>
            <p:nvPr/>
          </p:nvSpPr>
          <p:spPr bwMode="auto">
            <a:xfrm flipH="1">
              <a:off x="1284" y="3090"/>
              <a:ext cx="6" cy="15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35">
              <a:extLst>
                <a:ext uri="{FF2B5EF4-FFF2-40B4-BE49-F238E27FC236}">
                  <a16:creationId xmlns:a16="http://schemas.microsoft.com/office/drawing/2014/main" id="{82228A3E-396F-244B-822E-ACF1690A6D6A}"/>
                </a:ext>
              </a:extLst>
            </p:cNvPr>
            <p:cNvSpPr>
              <a:spLocks noChangeShapeType="1"/>
            </p:cNvSpPr>
            <p:nvPr/>
          </p:nvSpPr>
          <p:spPr bwMode="auto">
            <a:xfrm>
              <a:off x="1866" y="3306"/>
              <a:ext cx="1536" cy="18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3" name="Group 52">
            <a:extLst>
              <a:ext uri="{FF2B5EF4-FFF2-40B4-BE49-F238E27FC236}">
                <a16:creationId xmlns:a16="http://schemas.microsoft.com/office/drawing/2014/main" id="{DD1A5005-D6A8-DF4C-876E-C0F3D852EBA6}"/>
              </a:ext>
            </a:extLst>
          </p:cNvPr>
          <p:cNvGrpSpPr>
            <a:grpSpLocks/>
          </p:cNvGrpSpPr>
          <p:nvPr/>
        </p:nvGrpSpPr>
        <p:grpSpPr bwMode="auto">
          <a:xfrm>
            <a:off x="5371025" y="3472273"/>
            <a:ext cx="2200275" cy="587375"/>
            <a:chOff x="3043" y="1189"/>
            <a:chExt cx="1386" cy="370"/>
          </a:xfrm>
        </p:grpSpPr>
        <p:sp>
          <p:nvSpPr>
            <p:cNvPr id="124" name="Line 37">
              <a:extLst>
                <a:ext uri="{FF2B5EF4-FFF2-40B4-BE49-F238E27FC236}">
                  <a16:creationId xmlns:a16="http://schemas.microsoft.com/office/drawing/2014/main" id="{81B4F580-1F65-E540-9F46-45075CD5F028}"/>
                </a:ext>
              </a:extLst>
            </p:cNvPr>
            <p:cNvSpPr>
              <a:spLocks noChangeShapeType="1"/>
            </p:cNvSpPr>
            <p:nvPr/>
          </p:nvSpPr>
          <p:spPr bwMode="auto">
            <a:xfrm>
              <a:off x="3043" y="1372"/>
              <a:ext cx="1386" cy="0"/>
            </a:xfrm>
            <a:prstGeom prst="line">
              <a:avLst/>
            </a:prstGeom>
            <a:noFill/>
            <a:ln w="38100">
              <a:solidFill>
                <a:srgbClr val="CC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Text Box 38">
              <a:extLst>
                <a:ext uri="{FF2B5EF4-FFF2-40B4-BE49-F238E27FC236}">
                  <a16:creationId xmlns:a16="http://schemas.microsoft.com/office/drawing/2014/main" id="{30516E51-0850-1846-9E67-14E9AE0CDEC5}"/>
                </a:ext>
              </a:extLst>
            </p:cNvPr>
            <p:cNvSpPr txBox="1">
              <a:spLocks noChangeArrowheads="1"/>
            </p:cNvSpPr>
            <p:nvPr/>
          </p:nvSpPr>
          <p:spPr bwMode="auto">
            <a:xfrm>
              <a:off x="3106" y="1189"/>
              <a:ext cx="12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TCP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 setup</a:t>
              </a:r>
              <a:endParaRPr kumimoji="0" lang="en-US" altLang="en-US" sz="2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6" name="Group 53">
            <a:extLst>
              <a:ext uri="{FF2B5EF4-FFF2-40B4-BE49-F238E27FC236}">
                <a16:creationId xmlns:a16="http://schemas.microsoft.com/office/drawing/2014/main" id="{76CBC147-BDC3-9B41-973C-967836913ABE}"/>
              </a:ext>
            </a:extLst>
          </p:cNvPr>
          <p:cNvGrpSpPr>
            <a:grpSpLocks/>
          </p:cNvGrpSpPr>
          <p:nvPr/>
        </p:nvGrpSpPr>
        <p:grpSpPr bwMode="auto">
          <a:xfrm>
            <a:off x="3702562" y="4620035"/>
            <a:ext cx="5457825" cy="1954213"/>
            <a:chOff x="832" y="2713"/>
            <a:chExt cx="3438" cy="1231"/>
          </a:xfrm>
        </p:grpSpPr>
        <p:sp>
          <p:nvSpPr>
            <p:cNvPr id="127" name="Text Box 15">
              <a:extLst>
                <a:ext uri="{FF2B5EF4-FFF2-40B4-BE49-F238E27FC236}">
                  <a16:creationId xmlns:a16="http://schemas.microsoft.com/office/drawing/2014/main" id="{BD49C61F-B268-184F-AF89-17A24E5209BA}"/>
                </a:ext>
              </a:extLst>
            </p:cNvPr>
            <p:cNvSpPr txBox="1">
              <a:spLocks noChangeArrowheads="1"/>
            </p:cNvSpPr>
            <p:nvPr/>
          </p:nvSpPr>
          <p:spPr bwMode="auto">
            <a:xfrm>
              <a:off x="867" y="3512"/>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6">
              <a:extLst>
                <a:ext uri="{FF2B5EF4-FFF2-40B4-BE49-F238E27FC236}">
                  <a16:creationId xmlns:a16="http://schemas.microsoft.com/office/drawing/2014/main" id="{2835A62D-1D4C-F44E-B258-9FD622CDE7ED}"/>
                </a:ext>
              </a:extLst>
            </p:cNvPr>
            <p:cNvSpPr>
              <a:spLocks noChangeShapeType="1"/>
            </p:cNvSpPr>
            <p:nvPr/>
          </p:nvSpPr>
          <p:spPr bwMode="auto">
            <a:xfrm>
              <a:off x="1318" y="3437"/>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Freeform 17">
              <a:extLst>
                <a:ext uri="{FF2B5EF4-FFF2-40B4-BE49-F238E27FC236}">
                  <a16:creationId xmlns:a16="http://schemas.microsoft.com/office/drawing/2014/main" id="{196F5095-8EB1-E544-AC83-27077BF9FE26}"/>
                </a:ext>
              </a:extLst>
            </p:cNvPr>
            <p:cNvSpPr>
              <a:spLocks/>
            </p:cNvSpPr>
            <p:nvPr/>
          </p:nvSpPr>
          <p:spPr bwMode="auto">
            <a:xfrm>
              <a:off x="832" y="2713"/>
              <a:ext cx="492" cy="306"/>
            </a:xfrm>
            <a:custGeom>
              <a:avLst/>
              <a:gdLst>
                <a:gd name="T0" fmla="*/ 492 w 492"/>
                <a:gd name="T1" fmla="*/ 0 h 2112"/>
                <a:gd name="T2" fmla="*/ 492 w 492"/>
                <a:gd name="T3" fmla="*/ 0 h 2112"/>
                <a:gd name="T4" fmla="*/ 0 w 492"/>
                <a:gd name="T5" fmla="*/ 0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0" name="Group 18">
              <a:extLst>
                <a:ext uri="{FF2B5EF4-FFF2-40B4-BE49-F238E27FC236}">
                  <a16:creationId xmlns:a16="http://schemas.microsoft.com/office/drawing/2014/main" id="{F4224D9F-D1DB-8E48-A119-9B3F4C3D1B57}"/>
                </a:ext>
              </a:extLst>
            </p:cNvPr>
            <p:cNvGrpSpPr>
              <a:grpSpLocks/>
            </p:cNvGrpSpPr>
            <p:nvPr/>
          </p:nvGrpSpPr>
          <p:grpSpPr bwMode="auto">
            <a:xfrm>
              <a:off x="3393" y="3248"/>
              <a:ext cx="877" cy="696"/>
              <a:chOff x="3365" y="3375"/>
              <a:chExt cx="877" cy="696"/>
            </a:xfrm>
          </p:grpSpPr>
          <p:sp>
            <p:nvSpPr>
              <p:cNvPr id="131" name="Text Box 19">
                <a:extLst>
                  <a:ext uri="{FF2B5EF4-FFF2-40B4-BE49-F238E27FC236}">
                    <a16:creationId xmlns:a16="http://schemas.microsoft.com/office/drawing/2014/main" id="{F57939D5-24DF-6642-BEE7-6FF967E1DC25}"/>
                  </a:ext>
                </a:extLst>
              </p:cNvPr>
              <p:cNvSpPr txBox="1">
                <a:spLocks noChangeArrowheads="1"/>
              </p:cNvSpPr>
              <p:nvPr/>
            </p:nvSpPr>
            <p:spPr bwMode="auto">
              <a:xfrm>
                <a:off x="3365" y="3375"/>
                <a:ext cx="8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reply from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20">
                <a:extLst>
                  <a:ext uri="{FF2B5EF4-FFF2-40B4-BE49-F238E27FC236}">
                    <a16:creationId xmlns:a16="http://schemas.microsoft.com/office/drawing/2014/main" id="{B8D472E2-53BD-364D-B6B9-D8A6525EDD60}"/>
                  </a:ext>
                </a:extLst>
              </p:cNvPr>
              <p:cNvSpPr txBox="1">
                <a:spLocks noChangeArrowheads="1"/>
              </p:cNvSpPr>
              <p:nvPr/>
            </p:nvSpPr>
            <p:spPr bwMode="auto">
              <a:xfrm>
                <a:off x="3389" y="3741"/>
                <a:ext cx="7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21">
                <a:extLst>
                  <a:ext uri="{FF2B5EF4-FFF2-40B4-BE49-F238E27FC236}">
                    <a16:creationId xmlns:a16="http://schemas.microsoft.com/office/drawing/2014/main" id="{92CB88C5-2A25-EE44-A282-4291659B12B1}"/>
                  </a:ext>
                </a:extLst>
              </p:cNvPr>
              <p:cNvSpPr>
                <a:spLocks noChangeShapeType="1"/>
              </p:cNvSpPr>
              <p:nvPr/>
            </p:nvSpPr>
            <p:spPr bwMode="auto">
              <a:xfrm>
                <a:off x="3816" y="3690"/>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4" name="Slide Number Placeholder 2">
            <a:extLst>
              <a:ext uri="{FF2B5EF4-FFF2-40B4-BE49-F238E27FC236}">
                <a16:creationId xmlns:a16="http://schemas.microsoft.com/office/drawing/2014/main" id="{ED1B064B-3835-7243-A075-A2B6E297B732}"/>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22</a:t>
            </a:fld>
            <a:endParaRPr lang="en-US" dirty="0"/>
          </a:p>
        </p:txBody>
      </p:sp>
      <p:sp>
        <p:nvSpPr>
          <p:cNvPr id="2" name="TextBox 1">
            <a:extLst>
              <a:ext uri="{FF2B5EF4-FFF2-40B4-BE49-F238E27FC236}">
                <a16:creationId xmlns:a16="http://schemas.microsoft.com/office/drawing/2014/main" id="{67870A9B-D66A-ED5A-2652-39E85AF28E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0001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dissolve">
                                      <p:cBhvr>
                                        <p:cTn id="17" dur="5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dissolve">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123"/>
                                        </p:tgtEl>
                                      </p:cBhvr>
                                    </p:animEffect>
                                    <p:set>
                                      <p:cBhvr>
                                        <p:cTn id="27" dur="1" fill="hold">
                                          <p:stCondLst>
                                            <p:cond delay="499"/>
                                          </p:stCondLst>
                                        </p:cTn>
                                        <p:tgtEl>
                                          <p:spTgt spid="123"/>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dissolve">
                                      <p:cBhvr>
                                        <p:cTn id="30" dur="500"/>
                                        <p:tgtEl>
                                          <p:spTgt spid="1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dissolve">
                                      <p:cBhvr>
                                        <p:cTn id="35" dur="500"/>
                                        <p:tgtEl>
                                          <p:spTgt spid="1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dissolve">
                                      <p:cBhvr>
                                        <p:cTn id="4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Example app: TCP client</a:t>
            </a:r>
            <a:endParaRPr lang="en-US" altLang="en-US" sz="5400" dirty="0">
              <a:solidFill>
                <a:srgbClr val="000099"/>
              </a:solidFill>
              <a:ea typeface="ＭＳ Ｐゴシック" panose="020B0600070205080204" pitchFamily="34" charset="-128"/>
              <a:cs typeface="+mn-cs"/>
            </a:endParaRPr>
          </a:p>
        </p:txBody>
      </p:sp>
      <p:sp>
        <p:nvSpPr>
          <p:cNvPr id="25" name="TextBox 1">
            <a:extLst>
              <a:ext uri="{FF2B5EF4-FFF2-40B4-BE49-F238E27FC236}">
                <a16:creationId xmlns:a16="http://schemas.microsoft.com/office/drawing/2014/main" id="{32242A8E-B3CB-194E-B2B0-D62D05F9481B}"/>
              </a:ext>
            </a:extLst>
          </p:cNvPr>
          <p:cNvSpPr txBox="1">
            <a:spLocks noChangeArrowheads="1"/>
          </p:cNvSpPr>
          <p:nvPr/>
        </p:nvSpPr>
        <p:spPr bwMode="auto">
          <a:xfrm>
            <a:off x="5153332" y="2021516"/>
            <a:ext cx="5878982" cy="365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from socket import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serverName = '</a:t>
            </a:r>
            <a:r>
              <a:rPr kumimoji="0" lang="en-US" altLang="ja-JP"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servername'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serverPort = 12000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 = socket(AF_INET, SOCK_STREAM)</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clientSocket.connect((serverName,serverPort))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sentence = input('Input lowercase sentence:')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clientSocket.send(sentence.encode())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 = clientSocket.recv(1024)</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 ('From Server:', modifiedSentence.decode())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clientSocket.close()</a:t>
            </a:r>
          </a:p>
        </p:txBody>
      </p:sp>
      <p:sp>
        <p:nvSpPr>
          <p:cNvPr id="26" name="TextBox 2">
            <a:extLst>
              <a:ext uri="{FF2B5EF4-FFF2-40B4-BE49-F238E27FC236}">
                <a16:creationId xmlns:a16="http://schemas.microsoft.com/office/drawing/2014/main" id="{CB8056E7-3F65-9A48-BB93-0E9B6178A6FA}"/>
              </a:ext>
            </a:extLst>
          </p:cNvPr>
          <p:cNvSpPr txBox="1">
            <a:spLocks noChangeArrowheads="1"/>
          </p:cNvSpPr>
          <p:nvPr/>
        </p:nvSpPr>
        <p:spPr bwMode="auto">
          <a:xfrm>
            <a:off x="5166032" y="1538916"/>
            <a:ext cx="270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TCPClient</a:t>
            </a:r>
          </a:p>
        </p:txBody>
      </p:sp>
      <p:grpSp>
        <p:nvGrpSpPr>
          <p:cNvPr id="27" name="Group 47">
            <a:extLst>
              <a:ext uri="{FF2B5EF4-FFF2-40B4-BE49-F238E27FC236}">
                <a16:creationId xmlns:a16="http://schemas.microsoft.com/office/drawing/2014/main" id="{500AF080-AE8D-BA48-B682-89E723677E64}"/>
              </a:ext>
            </a:extLst>
          </p:cNvPr>
          <p:cNvGrpSpPr>
            <a:grpSpLocks/>
          </p:cNvGrpSpPr>
          <p:nvPr/>
        </p:nvGrpSpPr>
        <p:grpSpPr bwMode="auto">
          <a:xfrm>
            <a:off x="1656643" y="3166108"/>
            <a:ext cx="3481226" cy="584775"/>
            <a:chOff x="-792500" y="2796587"/>
            <a:chExt cx="3481672" cy="584044"/>
          </a:xfrm>
        </p:grpSpPr>
        <p:sp>
          <p:nvSpPr>
            <p:cNvPr id="28" name="TextBox 31">
              <a:extLst>
                <a:ext uri="{FF2B5EF4-FFF2-40B4-BE49-F238E27FC236}">
                  <a16:creationId xmlns:a16="http://schemas.microsoft.com/office/drawing/2014/main" id="{8564B35A-2400-144A-A554-A0822DEA8FAD}"/>
                </a:ext>
              </a:extLst>
            </p:cNvPr>
            <p:cNvSpPr txBox="1">
              <a:spLocks noChangeArrowheads="1"/>
            </p:cNvSpPr>
            <p:nvPr/>
          </p:nvSpPr>
          <p:spPr bwMode="auto">
            <a:xfrm>
              <a:off x="-792500" y="2796587"/>
              <a:ext cx="2888177" cy="58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socket for server, remote port 12000</a:t>
              </a:r>
            </a:p>
          </p:txBody>
        </p:sp>
        <p:cxnSp>
          <p:nvCxnSpPr>
            <p:cNvPr id="29" name="Straight Connector 32">
              <a:extLst>
                <a:ext uri="{FF2B5EF4-FFF2-40B4-BE49-F238E27FC236}">
                  <a16:creationId xmlns:a16="http://schemas.microsoft.com/office/drawing/2014/main" id="{729CE148-4BC3-9844-81FA-3A670DB40EA6}"/>
                </a:ext>
              </a:extLst>
            </p:cNvPr>
            <p:cNvCxnSpPr>
              <a:cxnSpLocks noChangeShapeType="1"/>
            </p:cNvCxnSpPr>
            <p:nvPr/>
          </p:nvCxnSpPr>
          <p:spPr bwMode="auto">
            <a:xfrm>
              <a:off x="1961643" y="2959715"/>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30" name="Oval 29">
            <a:extLst>
              <a:ext uri="{FF2B5EF4-FFF2-40B4-BE49-F238E27FC236}">
                <a16:creationId xmlns:a16="http://schemas.microsoft.com/office/drawing/2014/main" id="{34C8C54F-60CE-974F-8DEC-48BF9D4DF66F}"/>
              </a:ext>
            </a:extLst>
          </p:cNvPr>
          <p:cNvSpPr>
            <a:spLocks noChangeArrowheads="1"/>
          </p:cNvSpPr>
          <p:nvPr/>
        </p:nvSpPr>
        <p:spPr bwMode="auto">
          <a:xfrm>
            <a:off x="8760541" y="2993923"/>
            <a:ext cx="2133599" cy="589517"/>
          </a:xfrm>
          <a:prstGeom prst="ellipse">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p:txBody>
      </p:sp>
      <p:grpSp>
        <p:nvGrpSpPr>
          <p:cNvPr id="31" name="Group 47">
            <a:extLst>
              <a:ext uri="{FF2B5EF4-FFF2-40B4-BE49-F238E27FC236}">
                <a16:creationId xmlns:a16="http://schemas.microsoft.com/office/drawing/2014/main" id="{E21D3C68-B8EF-A444-80F9-31E682114E08}"/>
              </a:ext>
            </a:extLst>
          </p:cNvPr>
          <p:cNvGrpSpPr>
            <a:grpSpLocks/>
          </p:cNvGrpSpPr>
          <p:nvPr/>
        </p:nvGrpSpPr>
        <p:grpSpPr bwMode="auto">
          <a:xfrm>
            <a:off x="970933" y="4616284"/>
            <a:ext cx="4182811" cy="338554"/>
            <a:chOff x="-1495096" y="3006031"/>
            <a:chExt cx="4184250" cy="337708"/>
          </a:xfrm>
        </p:grpSpPr>
        <p:sp>
          <p:nvSpPr>
            <p:cNvPr id="32" name="TextBox 31">
              <a:extLst>
                <a:ext uri="{FF2B5EF4-FFF2-40B4-BE49-F238E27FC236}">
                  <a16:creationId xmlns:a16="http://schemas.microsoft.com/office/drawing/2014/main" id="{B6254A49-A84C-F34C-9198-710668B58105}"/>
                </a:ext>
              </a:extLst>
            </p:cNvPr>
            <p:cNvSpPr txBox="1">
              <a:spLocks noChangeArrowheads="1"/>
            </p:cNvSpPr>
            <p:nvPr/>
          </p:nvSpPr>
          <p:spPr bwMode="auto">
            <a:xfrm>
              <a:off x="-1495096" y="3006031"/>
              <a:ext cx="3779615" cy="3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 need to attach server name, port </a:t>
              </a:r>
            </a:p>
          </p:txBody>
        </p:sp>
        <p:cxnSp>
          <p:nvCxnSpPr>
            <p:cNvPr id="33" name="Straight Connector 32">
              <a:extLst>
                <a:ext uri="{FF2B5EF4-FFF2-40B4-BE49-F238E27FC236}">
                  <a16:creationId xmlns:a16="http://schemas.microsoft.com/office/drawing/2014/main" id="{1433589B-C5F2-A648-B005-02E951C7EF74}"/>
                </a:ext>
              </a:extLst>
            </p:cNvPr>
            <p:cNvCxnSpPr>
              <a:cxnSpLocks noChangeShapeType="1"/>
            </p:cNvCxnSpPr>
            <p:nvPr/>
          </p:nvCxnSpPr>
          <p:spPr bwMode="auto">
            <a:xfrm>
              <a:off x="1961625" y="3165929"/>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12" name="Slide Number Placeholder 2">
            <a:extLst>
              <a:ext uri="{FF2B5EF4-FFF2-40B4-BE49-F238E27FC236}">
                <a16:creationId xmlns:a16="http://schemas.microsoft.com/office/drawing/2014/main" id="{F8EE22D5-1E7E-E545-A607-D85E87E6C158}"/>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23</a:t>
            </a:fld>
            <a:endParaRPr lang="en-US" dirty="0"/>
          </a:p>
        </p:txBody>
      </p:sp>
      <p:sp>
        <p:nvSpPr>
          <p:cNvPr id="2" name="TextBox 1">
            <a:extLst>
              <a:ext uri="{FF2B5EF4-FFF2-40B4-BE49-F238E27FC236}">
                <a16:creationId xmlns:a16="http://schemas.microsoft.com/office/drawing/2014/main" id="{4C9B8A40-56D4-9DD2-AF0E-9F099B943017}"/>
              </a:ext>
            </a:extLst>
          </p:cNvPr>
          <p:cNvSpPr txBox="1"/>
          <p:nvPr/>
        </p:nvSpPr>
        <p:spPr>
          <a:xfrm>
            <a:off x="589926" y="6443089"/>
            <a:ext cx="3250826" cy="307777"/>
          </a:xfrm>
          <a:prstGeom prst="rect">
            <a:avLst/>
          </a:prstGeom>
          <a:noFill/>
        </p:spPr>
        <p:txBody>
          <a:bodyPr wrap="none" rtlCol="0">
            <a:spAutoFit/>
          </a:bodyPr>
          <a:lstStyle/>
          <a:p>
            <a:r>
              <a:rPr lang="en-US" sz="1400" dirty="0"/>
              <a:t>Note: this code update (2023) to Python 3</a:t>
            </a:r>
          </a:p>
        </p:txBody>
      </p:sp>
      <p:sp>
        <p:nvSpPr>
          <p:cNvPr id="3" name="TextBox 2">
            <a:extLst>
              <a:ext uri="{FF2B5EF4-FFF2-40B4-BE49-F238E27FC236}">
                <a16:creationId xmlns:a16="http://schemas.microsoft.com/office/drawing/2014/main" id="{BB291010-C9D7-8A75-333E-224833A56823}"/>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9515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451821"/>
            <a:ext cx="10515600" cy="894622"/>
          </a:xfrm>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Example app: TCP server</a:t>
            </a:r>
            <a:endParaRPr lang="en-US" altLang="en-US" sz="5400" dirty="0">
              <a:solidFill>
                <a:srgbClr val="000099"/>
              </a:solidFill>
              <a:ea typeface="ＭＳ Ｐゴシック" panose="020B0600070205080204" pitchFamily="34" charset="-128"/>
              <a:cs typeface="+mn-cs"/>
            </a:endParaRPr>
          </a:p>
        </p:txBody>
      </p:sp>
      <p:sp>
        <p:nvSpPr>
          <p:cNvPr id="13" name="TextBox 1">
            <a:extLst>
              <a:ext uri="{FF2B5EF4-FFF2-40B4-BE49-F238E27FC236}">
                <a16:creationId xmlns:a16="http://schemas.microsoft.com/office/drawing/2014/main" id="{5950741E-8292-7E41-84C1-46A070CA3DB1}"/>
              </a:ext>
            </a:extLst>
          </p:cNvPr>
          <p:cNvSpPr txBox="1">
            <a:spLocks noChangeArrowheads="1"/>
          </p:cNvSpPr>
          <p:nvPr/>
        </p:nvSpPr>
        <p:spPr bwMode="auto">
          <a:xfrm>
            <a:off x="5184060" y="1922450"/>
            <a:ext cx="626966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from socket import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serverPort = 12000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serverSocket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print('The server is ready to receive')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while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connectionSocket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sentence = connectionSocket.recv(1024).decode()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capitalizedSentence = sentence.upper()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connectionSocket.send(capitalizedSentence.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encode())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connectionSocket.close()</a:t>
            </a:r>
          </a:p>
        </p:txBody>
      </p:sp>
      <p:sp>
        <p:nvSpPr>
          <p:cNvPr id="14" name="TextBox 2">
            <a:extLst>
              <a:ext uri="{FF2B5EF4-FFF2-40B4-BE49-F238E27FC236}">
                <a16:creationId xmlns:a16="http://schemas.microsoft.com/office/drawing/2014/main" id="{311EF17F-3D4A-0B47-8BA1-C2C1035869BB}"/>
              </a:ext>
            </a:extLst>
          </p:cNvPr>
          <p:cNvSpPr txBox="1">
            <a:spLocks noChangeArrowheads="1"/>
          </p:cNvSpPr>
          <p:nvPr/>
        </p:nvSpPr>
        <p:spPr bwMode="auto">
          <a:xfrm>
            <a:off x="5184060" y="1439850"/>
            <a:ext cx="2827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TCPServer</a:t>
            </a:r>
          </a:p>
        </p:txBody>
      </p:sp>
      <p:grpSp>
        <p:nvGrpSpPr>
          <p:cNvPr id="15" name="Group 13">
            <a:extLst>
              <a:ext uri="{FF2B5EF4-FFF2-40B4-BE49-F238E27FC236}">
                <a16:creationId xmlns:a16="http://schemas.microsoft.com/office/drawing/2014/main" id="{FE11A28B-1D9C-5D4D-9B45-8F8462E7E906}"/>
              </a:ext>
            </a:extLst>
          </p:cNvPr>
          <p:cNvGrpSpPr>
            <a:grpSpLocks/>
          </p:cNvGrpSpPr>
          <p:nvPr/>
        </p:nvGrpSpPr>
        <p:grpSpPr bwMode="auto">
          <a:xfrm>
            <a:off x="1724351" y="2556715"/>
            <a:ext cx="3374285" cy="338554"/>
            <a:chOff x="-749058" y="2414108"/>
            <a:chExt cx="3374330" cy="338257"/>
          </a:xfrm>
        </p:grpSpPr>
        <p:sp>
          <p:nvSpPr>
            <p:cNvPr id="16" name="TextBox 31">
              <a:extLst>
                <a:ext uri="{FF2B5EF4-FFF2-40B4-BE49-F238E27FC236}">
                  <a16:creationId xmlns:a16="http://schemas.microsoft.com/office/drawing/2014/main" id="{BE7B84C0-FF81-284C-B893-87D2A5F776E3}"/>
                </a:ext>
              </a:extLst>
            </p:cNvPr>
            <p:cNvSpPr txBox="1">
              <a:spLocks noChangeArrowheads="1"/>
            </p:cNvSpPr>
            <p:nvPr/>
          </p:nvSpPr>
          <p:spPr bwMode="auto">
            <a:xfrm>
              <a:off x="-749058" y="2414108"/>
              <a:ext cx="3062331" cy="33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welcoming socket</a:t>
              </a:r>
            </a:p>
          </p:txBody>
        </p:sp>
        <p:cxnSp>
          <p:nvCxnSpPr>
            <p:cNvPr id="17" name="Straight Connector 32">
              <a:extLst>
                <a:ext uri="{FF2B5EF4-FFF2-40B4-BE49-F238E27FC236}">
                  <a16:creationId xmlns:a16="http://schemas.microsoft.com/office/drawing/2014/main" id="{9AC227D5-ACE3-9D45-9809-D827F0E36A3A}"/>
                </a:ext>
              </a:extLst>
            </p:cNvPr>
            <p:cNvCxnSpPr>
              <a:cxnSpLocks noChangeShapeType="1"/>
            </p:cNvCxnSpPr>
            <p:nvPr/>
          </p:nvCxnSpPr>
          <p:spPr bwMode="auto">
            <a:xfrm>
              <a:off x="2136730" y="2597150"/>
              <a:ext cx="48854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8" name="Group 14">
            <a:extLst>
              <a:ext uri="{FF2B5EF4-FFF2-40B4-BE49-F238E27FC236}">
                <a16:creationId xmlns:a16="http://schemas.microsoft.com/office/drawing/2014/main" id="{FAAA7E9C-BFC7-834D-AA16-2DA4A476CDA2}"/>
              </a:ext>
            </a:extLst>
          </p:cNvPr>
          <p:cNvGrpSpPr>
            <a:grpSpLocks/>
          </p:cNvGrpSpPr>
          <p:nvPr/>
        </p:nvGrpSpPr>
        <p:grpSpPr bwMode="auto">
          <a:xfrm>
            <a:off x="2080634" y="3063061"/>
            <a:ext cx="3036870" cy="584775"/>
            <a:chOff x="-1667664" y="2908339"/>
            <a:chExt cx="4371910" cy="584044"/>
          </a:xfrm>
        </p:grpSpPr>
        <p:sp>
          <p:nvSpPr>
            <p:cNvPr id="19" name="TextBox 26">
              <a:extLst>
                <a:ext uri="{FF2B5EF4-FFF2-40B4-BE49-F238E27FC236}">
                  <a16:creationId xmlns:a16="http://schemas.microsoft.com/office/drawing/2014/main" id="{DDD9E670-279E-624F-9241-0F4EB31CF7A1}"/>
                </a:ext>
              </a:extLst>
            </p:cNvPr>
            <p:cNvSpPr txBox="1">
              <a:spLocks noChangeArrowheads="1"/>
            </p:cNvSpPr>
            <p:nvPr/>
          </p:nvSpPr>
          <p:spPr bwMode="auto">
            <a:xfrm>
              <a:off x="-1667664" y="2908339"/>
              <a:ext cx="4139198" cy="58404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begins listening for  incoming TCP requests</a:t>
              </a:r>
            </a:p>
          </p:txBody>
        </p:sp>
        <p:cxnSp>
          <p:nvCxnSpPr>
            <p:cNvPr id="20" name="Straight Connector 30">
              <a:extLst>
                <a:ext uri="{FF2B5EF4-FFF2-40B4-BE49-F238E27FC236}">
                  <a16:creationId xmlns:a16="http://schemas.microsoft.com/office/drawing/2014/main" id="{24B55155-A531-764D-80EA-161809A28354}"/>
                </a:ext>
              </a:extLst>
            </p:cNvPr>
            <p:cNvCxnSpPr>
              <a:cxnSpLocks noChangeShapeType="1"/>
            </p:cNvCxnSpPr>
            <p:nvPr/>
          </p:nvCxnSpPr>
          <p:spPr bwMode="auto">
            <a:xfrm>
              <a:off x="1967825" y="3217286"/>
              <a:ext cx="736421"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1" name="Group 15">
            <a:extLst>
              <a:ext uri="{FF2B5EF4-FFF2-40B4-BE49-F238E27FC236}">
                <a16:creationId xmlns:a16="http://schemas.microsoft.com/office/drawing/2014/main" id="{4E398AB3-CA85-1246-9B45-0A62FCD962C1}"/>
              </a:ext>
            </a:extLst>
          </p:cNvPr>
          <p:cNvGrpSpPr>
            <a:grpSpLocks/>
          </p:cNvGrpSpPr>
          <p:nvPr/>
        </p:nvGrpSpPr>
        <p:grpSpPr bwMode="auto">
          <a:xfrm>
            <a:off x="3328500" y="3824136"/>
            <a:ext cx="1858624" cy="297517"/>
            <a:chOff x="905004" y="3819988"/>
            <a:chExt cx="1859872" cy="298292"/>
          </a:xfrm>
        </p:grpSpPr>
        <p:sp>
          <p:nvSpPr>
            <p:cNvPr id="22" name="TextBox 34">
              <a:extLst>
                <a:ext uri="{FF2B5EF4-FFF2-40B4-BE49-F238E27FC236}">
                  <a16:creationId xmlns:a16="http://schemas.microsoft.com/office/drawing/2014/main" id="{94C20932-E37A-A347-85B8-6A71FAB668B9}"/>
                </a:ext>
              </a:extLst>
            </p:cNvPr>
            <p:cNvSpPr txBox="1">
              <a:spLocks noChangeArrowheads="1"/>
            </p:cNvSpPr>
            <p:nvPr/>
          </p:nvSpPr>
          <p:spPr bwMode="auto">
            <a:xfrm>
              <a:off x="905004" y="3819988"/>
              <a:ext cx="1859872" cy="29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loop forever</a:t>
              </a:r>
            </a:p>
          </p:txBody>
        </p:sp>
        <p:cxnSp>
          <p:nvCxnSpPr>
            <p:cNvPr id="23" name="Straight Connector 35">
              <a:extLst>
                <a:ext uri="{FF2B5EF4-FFF2-40B4-BE49-F238E27FC236}">
                  <a16:creationId xmlns:a16="http://schemas.microsoft.com/office/drawing/2014/main" id="{FAC42719-5F1D-0749-8621-F7DF2A166C6F}"/>
                </a:ext>
              </a:extLst>
            </p:cNvPr>
            <p:cNvCxnSpPr>
              <a:cxnSpLocks noChangeShapeType="1"/>
            </p:cNvCxnSpPr>
            <p:nvPr/>
          </p:nvCxnSpPr>
          <p:spPr bwMode="auto">
            <a:xfrm>
              <a:off x="2187464" y="3964782"/>
              <a:ext cx="52319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4" name="Group 17">
            <a:extLst>
              <a:ext uri="{FF2B5EF4-FFF2-40B4-BE49-F238E27FC236}">
                <a16:creationId xmlns:a16="http://schemas.microsoft.com/office/drawing/2014/main" id="{F3B50B89-48C8-7E48-8FDE-4D6D8A826B11}"/>
              </a:ext>
            </a:extLst>
          </p:cNvPr>
          <p:cNvGrpSpPr>
            <a:grpSpLocks/>
          </p:cNvGrpSpPr>
          <p:nvPr/>
        </p:nvGrpSpPr>
        <p:grpSpPr bwMode="auto">
          <a:xfrm>
            <a:off x="906051" y="4140995"/>
            <a:ext cx="4273089" cy="502702"/>
            <a:chOff x="-812680" y="4044670"/>
            <a:chExt cx="3634217" cy="502843"/>
          </a:xfrm>
        </p:grpSpPr>
        <p:sp>
          <p:nvSpPr>
            <p:cNvPr id="34" name="TextBox 36">
              <a:extLst>
                <a:ext uri="{FF2B5EF4-FFF2-40B4-BE49-F238E27FC236}">
                  <a16:creationId xmlns:a16="http://schemas.microsoft.com/office/drawing/2014/main" id="{C7F6449F-1FAC-0144-AA7B-940049031E8D}"/>
                </a:ext>
              </a:extLst>
            </p:cNvPr>
            <p:cNvSpPr txBox="1">
              <a:spLocks noChangeArrowheads="1"/>
            </p:cNvSpPr>
            <p:nvPr/>
          </p:nvSpPr>
          <p:spPr bwMode="auto">
            <a:xfrm>
              <a:off x="-812680" y="4044670"/>
              <a:ext cx="3634217" cy="50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waits on accept() for incoming requests, new socket created on return</a:t>
              </a:r>
            </a:p>
          </p:txBody>
        </p:sp>
        <p:cxnSp>
          <p:nvCxnSpPr>
            <p:cNvPr id="35" name="Straight Connector 39">
              <a:extLst>
                <a:ext uri="{FF2B5EF4-FFF2-40B4-BE49-F238E27FC236}">
                  <a16:creationId xmlns:a16="http://schemas.microsoft.com/office/drawing/2014/main" id="{1E61EC2C-2AF0-BD40-B849-E841D4D3D3F0}"/>
                </a:ext>
              </a:extLst>
            </p:cNvPr>
            <p:cNvCxnSpPr>
              <a:cxnSpLocks noChangeShapeType="1"/>
            </p:cNvCxnSpPr>
            <p:nvPr/>
          </p:nvCxnSpPr>
          <p:spPr bwMode="auto">
            <a:xfrm>
              <a:off x="2337575" y="4188416"/>
              <a:ext cx="435213" cy="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6" name="Group 18">
            <a:extLst>
              <a:ext uri="{FF2B5EF4-FFF2-40B4-BE49-F238E27FC236}">
                <a16:creationId xmlns:a16="http://schemas.microsoft.com/office/drawing/2014/main" id="{2B25A781-3C5A-4345-B1BA-DEACB59F98D7}"/>
              </a:ext>
            </a:extLst>
          </p:cNvPr>
          <p:cNvGrpSpPr>
            <a:grpSpLocks/>
          </p:cNvGrpSpPr>
          <p:nvPr/>
        </p:nvGrpSpPr>
        <p:grpSpPr bwMode="auto">
          <a:xfrm>
            <a:off x="1951002" y="4771416"/>
            <a:ext cx="3154397" cy="584775"/>
            <a:chOff x="-463314" y="4140337"/>
            <a:chExt cx="3153124" cy="585085"/>
          </a:xfrm>
        </p:grpSpPr>
        <p:sp>
          <p:nvSpPr>
            <p:cNvPr id="37" name="TextBox 61">
              <a:extLst>
                <a:ext uri="{FF2B5EF4-FFF2-40B4-BE49-F238E27FC236}">
                  <a16:creationId xmlns:a16="http://schemas.microsoft.com/office/drawing/2014/main" id="{A4995AED-D7BB-0A43-8C79-4CAECC669A71}"/>
                </a:ext>
              </a:extLst>
            </p:cNvPr>
            <p:cNvSpPr txBox="1">
              <a:spLocks noChangeArrowheads="1"/>
            </p:cNvSpPr>
            <p:nvPr/>
          </p:nvSpPr>
          <p:spPr bwMode="auto">
            <a:xfrm>
              <a:off x="-463314" y="4140337"/>
              <a:ext cx="2746043" cy="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read bytes from socket (but not address as in UDP)</a:t>
              </a:r>
            </a:p>
          </p:txBody>
        </p:sp>
        <p:cxnSp>
          <p:nvCxnSpPr>
            <p:cNvPr id="38" name="Straight Connector 62">
              <a:extLst>
                <a:ext uri="{FF2B5EF4-FFF2-40B4-BE49-F238E27FC236}">
                  <a16:creationId xmlns:a16="http://schemas.microsoft.com/office/drawing/2014/main" id="{39CA9B6C-408E-C74F-BCDD-01EC8665E7B2}"/>
                </a:ext>
              </a:extLst>
            </p:cNvPr>
            <p:cNvCxnSpPr>
              <a:cxnSpLocks noChangeShapeType="1"/>
            </p:cNvCxnSpPr>
            <p:nvPr/>
          </p:nvCxnSpPr>
          <p:spPr bwMode="auto">
            <a:xfrm>
              <a:off x="2194710" y="4288764"/>
              <a:ext cx="49510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9" name="Group 28">
            <a:extLst>
              <a:ext uri="{FF2B5EF4-FFF2-40B4-BE49-F238E27FC236}">
                <a16:creationId xmlns:a16="http://schemas.microsoft.com/office/drawing/2014/main" id="{2EF79CA3-2450-FB47-A075-DE884877B7F1}"/>
              </a:ext>
            </a:extLst>
          </p:cNvPr>
          <p:cNvGrpSpPr>
            <a:grpSpLocks/>
          </p:cNvGrpSpPr>
          <p:nvPr/>
        </p:nvGrpSpPr>
        <p:grpSpPr bwMode="auto">
          <a:xfrm>
            <a:off x="1026276" y="5902558"/>
            <a:ext cx="4079124" cy="584775"/>
            <a:chOff x="-1411416" y="4686923"/>
            <a:chExt cx="4079374" cy="585153"/>
          </a:xfrm>
        </p:grpSpPr>
        <p:sp>
          <p:nvSpPr>
            <p:cNvPr id="40" name="TextBox 29">
              <a:extLst>
                <a:ext uri="{FF2B5EF4-FFF2-40B4-BE49-F238E27FC236}">
                  <a16:creationId xmlns:a16="http://schemas.microsoft.com/office/drawing/2014/main" id="{4729B12D-4BE5-7649-A39B-A68529411CBB}"/>
                </a:ext>
              </a:extLst>
            </p:cNvPr>
            <p:cNvSpPr txBox="1">
              <a:spLocks noChangeArrowheads="1"/>
            </p:cNvSpPr>
            <p:nvPr/>
          </p:nvSpPr>
          <p:spPr bwMode="auto">
            <a:xfrm>
              <a:off x="-1411416" y="4686923"/>
              <a:ext cx="3902071" cy="58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close connection to this client (but </a:t>
              </a:r>
              <a:r>
                <a:rPr kumimoji="0" lang="en-US" altLang="en-US" sz="1600" b="0" i="1"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not</a:t>
              </a: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 welcoming socket)</a:t>
              </a:r>
            </a:p>
          </p:txBody>
        </p:sp>
        <p:cxnSp>
          <p:nvCxnSpPr>
            <p:cNvPr id="41" name="Straight Connector 33">
              <a:extLst>
                <a:ext uri="{FF2B5EF4-FFF2-40B4-BE49-F238E27FC236}">
                  <a16:creationId xmlns:a16="http://schemas.microsoft.com/office/drawing/2014/main" id="{445EB81E-B12F-454D-80B8-5484BE29F558}"/>
                </a:ext>
              </a:extLst>
            </p:cNvPr>
            <p:cNvCxnSpPr>
              <a:cxnSpLocks noChangeShapeType="1"/>
            </p:cNvCxnSpPr>
            <p:nvPr/>
          </p:nvCxnSpPr>
          <p:spPr bwMode="auto">
            <a:xfrm>
              <a:off x="2172628" y="4843734"/>
              <a:ext cx="49533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25" name="Slide Number Placeholder 2">
            <a:extLst>
              <a:ext uri="{FF2B5EF4-FFF2-40B4-BE49-F238E27FC236}">
                <a16:creationId xmlns:a16="http://schemas.microsoft.com/office/drawing/2014/main" id="{CBD18514-E668-5544-8BF7-53F711E4F952}"/>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24</a:t>
            </a:fld>
            <a:endParaRPr lang="en-US" dirty="0"/>
          </a:p>
        </p:txBody>
      </p:sp>
      <p:sp>
        <p:nvSpPr>
          <p:cNvPr id="2" name="TextBox 1">
            <a:extLst>
              <a:ext uri="{FF2B5EF4-FFF2-40B4-BE49-F238E27FC236}">
                <a16:creationId xmlns:a16="http://schemas.microsoft.com/office/drawing/2014/main" id="{08F920B5-7A1E-85CA-515F-41A5A4755525}"/>
              </a:ext>
            </a:extLst>
          </p:cNvPr>
          <p:cNvSpPr txBox="1"/>
          <p:nvPr/>
        </p:nvSpPr>
        <p:spPr>
          <a:xfrm>
            <a:off x="589926" y="6443089"/>
            <a:ext cx="3250826" cy="307777"/>
          </a:xfrm>
          <a:prstGeom prst="rect">
            <a:avLst/>
          </a:prstGeom>
          <a:noFill/>
        </p:spPr>
        <p:txBody>
          <a:bodyPr wrap="none" rtlCol="0">
            <a:spAutoFit/>
          </a:bodyPr>
          <a:lstStyle/>
          <a:p>
            <a:r>
              <a:rPr lang="en-US" sz="1400" dirty="0"/>
              <a:t>Note: this code update (2023) to Python 3</a:t>
            </a:r>
          </a:p>
        </p:txBody>
      </p:sp>
      <p:sp>
        <p:nvSpPr>
          <p:cNvPr id="3" name="TextBox 2">
            <a:extLst>
              <a:ext uri="{FF2B5EF4-FFF2-40B4-BE49-F238E27FC236}">
                <a16:creationId xmlns:a16="http://schemas.microsoft.com/office/drawing/2014/main" id="{88BE7B1B-1EBE-6FEF-1868-B0AF03BE484A}"/>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4533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36"/>
                                        </p:tgtEl>
                                      </p:cBhvr>
                                    </p:animEffect>
                                    <p:set>
                                      <p:cBhvr>
                                        <p:cTn id="44" dur="1" fill="hold">
                                          <p:stCondLst>
                                            <p:cond delay="499"/>
                                          </p:stCondLst>
                                        </p:cTn>
                                        <p:tgtEl>
                                          <p:spTgt spid="3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0CEB-6AD5-C412-553B-68E1B1F3450B}"/>
              </a:ext>
            </a:extLst>
          </p:cNvPr>
          <p:cNvSpPr>
            <a:spLocks noGrp="1"/>
          </p:cNvSpPr>
          <p:nvPr>
            <p:ph type="title"/>
          </p:nvPr>
        </p:nvSpPr>
        <p:spPr/>
        <p:txBody>
          <a:bodyPr/>
          <a:lstStyle/>
          <a:p>
            <a:r>
              <a:rPr lang="en-GB" dirty="0"/>
              <a:t>Question </a:t>
            </a:r>
            <a:r>
              <a:rPr lang="en-SE" dirty="0"/>
              <a:t>2.7-4</a:t>
            </a:r>
          </a:p>
        </p:txBody>
      </p:sp>
      <p:sp>
        <p:nvSpPr>
          <p:cNvPr id="3" name="Content Placeholder 2">
            <a:extLst>
              <a:ext uri="{FF2B5EF4-FFF2-40B4-BE49-F238E27FC236}">
                <a16:creationId xmlns:a16="http://schemas.microsoft.com/office/drawing/2014/main" id="{84E1A049-4BAF-E09E-1A0B-2A1C5B751CDD}"/>
              </a:ext>
            </a:extLst>
          </p:cNvPr>
          <p:cNvSpPr>
            <a:spLocks noGrp="1"/>
          </p:cNvSpPr>
          <p:nvPr>
            <p:ph sz="half" idx="1"/>
          </p:nvPr>
        </p:nvSpPr>
        <p:spPr>
          <a:xfrm>
            <a:off x="838200" y="1825625"/>
            <a:ext cx="10515600" cy="4351338"/>
          </a:xfrm>
        </p:spPr>
        <p:txBody>
          <a:bodyPr/>
          <a:lstStyle/>
          <a:p>
            <a:r>
              <a:rPr lang="en-GB" b="1" i="0" dirty="0">
                <a:solidFill>
                  <a:srgbClr val="2D3B45"/>
                </a:solidFill>
                <a:effectLst/>
                <a:latin typeface="Lato Extended"/>
              </a:rPr>
              <a:t>2.7-4 How many sockets?</a:t>
            </a:r>
            <a:r>
              <a:rPr lang="en-GB" b="0" i="0" dirty="0">
                <a:solidFill>
                  <a:srgbClr val="2D3B45"/>
                </a:solidFill>
                <a:effectLst/>
                <a:latin typeface="Lato Extended"/>
              </a:rPr>
              <a:t> Suppose a Web server has </a:t>
            </a:r>
            <a:r>
              <a:rPr lang="en-GB" b="0" i="1" dirty="0">
                <a:solidFill>
                  <a:srgbClr val="2D3B45"/>
                </a:solidFill>
                <a:effectLst/>
                <a:latin typeface="Lato Extended"/>
              </a:rPr>
              <a:t>five</a:t>
            </a:r>
            <a:r>
              <a:rPr lang="en-GB" b="0" i="0" dirty="0">
                <a:solidFill>
                  <a:srgbClr val="2D3B45"/>
                </a:solidFill>
                <a:effectLst/>
                <a:latin typeface="Lato Extended"/>
              </a:rPr>
              <a:t> ongoing connections that use TCP receiver port 80, and assume there are no other TCP connections (open or being opened or closed) at that server.  How many TCP sockets are in use at this server?</a:t>
            </a:r>
          </a:p>
          <a:p>
            <a:r>
              <a:rPr lang="en-GB" dirty="0">
                <a:solidFill>
                  <a:srgbClr val="2D3B45"/>
                </a:solidFill>
                <a:latin typeface="Lato Extended"/>
              </a:rPr>
              <a:t>ANS: 6. </a:t>
            </a:r>
          </a:p>
          <a:p>
            <a:r>
              <a:rPr lang="en-GB" dirty="0">
                <a:solidFill>
                  <a:srgbClr val="2D3B45"/>
                </a:solidFill>
                <a:latin typeface="Lato Extended"/>
              </a:rPr>
              <a:t>1 </a:t>
            </a:r>
            <a:r>
              <a:rPr lang="en-GB" dirty="0" err="1">
                <a:solidFill>
                  <a:srgbClr val="2D3B45"/>
                </a:solidFill>
                <a:latin typeface="Lato Extended"/>
              </a:rPr>
              <a:t>serverSocket</a:t>
            </a:r>
            <a:r>
              <a:rPr lang="en-GB" dirty="0">
                <a:solidFill>
                  <a:srgbClr val="2D3B45"/>
                </a:solidFill>
                <a:latin typeface="Lato Extended"/>
              </a:rPr>
              <a:t> and 5 </a:t>
            </a:r>
            <a:r>
              <a:rPr lang="en-GB" dirty="0" err="1">
                <a:solidFill>
                  <a:srgbClr val="2D3B45"/>
                </a:solidFill>
                <a:latin typeface="Lato Extended"/>
              </a:rPr>
              <a:t>connectionSockets</a:t>
            </a:r>
            <a:endParaRPr lang="en-SE" dirty="0"/>
          </a:p>
        </p:txBody>
      </p:sp>
      <p:sp>
        <p:nvSpPr>
          <p:cNvPr id="5" name="Slide Number Placeholder 4">
            <a:extLst>
              <a:ext uri="{FF2B5EF4-FFF2-40B4-BE49-F238E27FC236}">
                <a16:creationId xmlns:a16="http://schemas.microsoft.com/office/drawing/2014/main" id="{83DEAB6C-97F0-D4DC-F151-70574204CA7F}"/>
              </a:ext>
            </a:extLst>
          </p:cNvPr>
          <p:cNvSpPr>
            <a:spLocks noGrp="1"/>
          </p:cNvSpPr>
          <p:nvPr>
            <p:ph type="sldNum" sz="quarter" idx="4"/>
          </p:nvPr>
        </p:nvSpPr>
        <p:spPr/>
        <p:txBody>
          <a:bodyPr/>
          <a:lstStyle/>
          <a:p>
            <a:r>
              <a:rPr lang="en-US"/>
              <a:t>Introduction: 1-</a:t>
            </a:r>
            <a:fld id="{C4204591-24BD-A542-B9D5-F8D8A88D2FEE}" type="slidenum">
              <a:rPr lang="en-US" smtClean="0"/>
              <a:pPr/>
              <a:t>25</a:t>
            </a:fld>
            <a:endParaRPr lang="en-US" dirty="0"/>
          </a:p>
        </p:txBody>
      </p:sp>
    </p:spTree>
    <p:extLst>
      <p:ext uri="{BB962C8B-B14F-4D97-AF65-F5344CB8AC3E}">
        <p14:creationId xmlns:p14="http://schemas.microsoft.com/office/powerpoint/2010/main" val="153222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2CDB-AF9A-F2FC-8BEB-E4D932C4D659}"/>
              </a:ext>
            </a:extLst>
          </p:cNvPr>
          <p:cNvSpPr>
            <a:spLocks noGrp="1"/>
          </p:cNvSpPr>
          <p:nvPr>
            <p:ph type="title"/>
          </p:nvPr>
        </p:nvSpPr>
        <p:spPr/>
        <p:txBody>
          <a:bodyPr/>
          <a:lstStyle/>
          <a:p>
            <a:r>
              <a:rPr lang="en-GB" dirty="0"/>
              <a:t>Question 3.2-01</a:t>
            </a:r>
            <a:endParaRPr lang="en-SE" dirty="0"/>
          </a:p>
        </p:txBody>
      </p:sp>
      <p:sp>
        <p:nvSpPr>
          <p:cNvPr id="3" name="Content Placeholder 2">
            <a:extLst>
              <a:ext uri="{FF2B5EF4-FFF2-40B4-BE49-F238E27FC236}">
                <a16:creationId xmlns:a16="http://schemas.microsoft.com/office/drawing/2014/main" id="{B8A520AB-0DA5-87F2-1121-33FFE2CFD947}"/>
              </a:ext>
            </a:extLst>
          </p:cNvPr>
          <p:cNvSpPr>
            <a:spLocks noGrp="1"/>
          </p:cNvSpPr>
          <p:nvPr>
            <p:ph sz="half" idx="1"/>
          </p:nvPr>
        </p:nvSpPr>
        <p:spPr>
          <a:xfrm>
            <a:off x="323385" y="1825625"/>
            <a:ext cx="5010615" cy="4351338"/>
          </a:xfrm>
        </p:spPr>
        <p:txBody>
          <a:bodyPr>
            <a:normAutofit fontScale="92500" lnSpcReduction="10000"/>
          </a:bodyPr>
          <a:lstStyle/>
          <a:p>
            <a:r>
              <a:rPr lang="en-GB" b="1" i="0" dirty="0">
                <a:solidFill>
                  <a:srgbClr val="2D3B45"/>
                </a:solidFill>
                <a:effectLst/>
                <a:latin typeface="Lato Extended"/>
              </a:rPr>
              <a:t>3.2-01. UDP multiplexing and demultiplexing.</a:t>
            </a:r>
            <a:r>
              <a:rPr lang="en-GB" b="0" i="0" dirty="0">
                <a:solidFill>
                  <a:srgbClr val="2D3B45"/>
                </a:solidFill>
                <a:effectLst/>
                <a:latin typeface="Lato Extended"/>
              </a:rPr>
              <a:t> Consider the figure below, with 6 sockets shown across the network, and the corresponding Python code at each host. There are four UDP segments in flight. Match the source and destination port numbers for each segment with a value below.</a:t>
            </a:r>
            <a:endParaRPr lang="en-SE" dirty="0"/>
          </a:p>
        </p:txBody>
      </p:sp>
      <p:sp>
        <p:nvSpPr>
          <p:cNvPr id="4" name="Content Placeholder 3">
            <a:extLst>
              <a:ext uri="{FF2B5EF4-FFF2-40B4-BE49-F238E27FC236}">
                <a16:creationId xmlns:a16="http://schemas.microsoft.com/office/drawing/2014/main" id="{4DDD232C-EFCD-CE7D-43E6-2E4D5A5E2FDD}"/>
              </a:ext>
            </a:extLst>
          </p:cNvPr>
          <p:cNvSpPr>
            <a:spLocks noGrp="1"/>
          </p:cNvSpPr>
          <p:nvPr>
            <p:ph sz="half" idx="2"/>
          </p:nvPr>
        </p:nvSpPr>
        <p:spPr/>
        <p:txBody>
          <a:bodyPr>
            <a:normAutofit fontScale="92500" lnSpcReduction="10000"/>
          </a:bodyPr>
          <a:lstStyle/>
          <a:p>
            <a:endParaRPr lang="en-SE" dirty="0"/>
          </a:p>
        </p:txBody>
      </p:sp>
      <p:sp>
        <p:nvSpPr>
          <p:cNvPr id="5" name="Slide Number Placeholder 4">
            <a:extLst>
              <a:ext uri="{FF2B5EF4-FFF2-40B4-BE49-F238E27FC236}">
                <a16:creationId xmlns:a16="http://schemas.microsoft.com/office/drawing/2014/main" id="{768830EB-A986-6544-D4A0-9F9416A47894}"/>
              </a:ext>
            </a:extLst>
          </p:cNvPr>
          <p:cNvSpPr>
            <a:spLocks noGrp="1"/>
          </p:cNvSpPr>
          <p:nvPr>
            <p:ph type="sldNum" sz="quarter" idx="4"/>
          </p:nvPr>
        </p:nvSpPr>
        <p:spPr/>
        <p:txBody>
          <a:bodyPr/>
          <a:lstStyle/>
          <a:p>
            <a:r>
              <a:rPr lang="en-US"/>
              <a:t>Introduction: 1-</a:t>
            </a:r>
            <a:fld id="{C4204591-24BD-A542-B9D5-F8D8A88D2FEE}" type="slidenum">
              <a:rPr lang="en-US" smtClean="0"/>
              <a:pPr/>
              <a:t>26</a:t>
            </a:fld>
            <a:endParaRPr lang="en-US" dirty="0"/>
          </a:p>
        </p:txBody>
      </p:sp>
      <p:pic>
        <p:nvPicPr>
          <p:cNvPr id="3074" name="Picture 2">
            <a:extLst>
              <a:ext uri="{FF2B5EF4-FFF2-40B4-BE49-F238E27FC236}">
                <a16:creationId xmlns:a16="http://schemas.microsoft.com/office/drawing/2014/main" id="{5A05FC7C-FBD5-1796-1E78-E2E89C932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1904" y="49786"/>
            <a:ext cx="6554213" cy="36989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611951D-1038-5871-21C1-26CED500CFD4}"/>
              </a:ext>
            </a:extLst>
          </p:cNvPr>
          <p:cNvPicPr>
            <a:picLocks noChangeAspect="1"/>
          </p:cNvPicPr>
          <p:nvPr/>
        </p:nvPicPr>
        <p:blipFill>
          <a:blip r:embed="rId3"/>
          <a:stretch>
            <a:fillRect/>
          </a:stretch>
        </p:blipFill>
        <p:spPr>
          <a:xfrm>
            <a:off x="7396721" y="3429000"/>
            <a:ext cx="3329609" cy="3429000"/>
          </a:xfrm>
          <a:prstGeom prst="rect">
            <a:avLst/>
          </a:prstGeom>
        </p:spPr>
      </p:pic>
    </p:spTree>
    <p:extLst>
      <p:ext uri="{BB962C8B-B14F-4D97-AF65-F5344CB8AC3E}">
        <p14:creationId xmlns:p14="http://schemas.microsoft.com/office/powerpoint/2010/main" val="2395691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74A5-1851-FA1A-B1FD-912A44B85C8F}"/>
              </a:ext>
            </a:extLst>
          </p:cNvPr>
          <p:cNvSpPr>
            <a:spLocks noGrp="1"/>
          </p:cNvSpPr>
          <p:nvPr>
            <p:ph type="title"/>
          </p:nvPr>
        </p:nvSpPr>
        <p:spPr/>
        <p:txBody>
          <a:bodyPr/>
          <a:lstStyle/>
          <a:p>
            <a:r>
              <a:rPr lang="en-GB" dirty="0"/>
              <a:t>Question 3.2-04</a:t>
            </a:r>
            <a:endParaRPr lang="en-SE" dirty="0"/>
          </a:p>
        </p:txBody>
      </p:sp>
      <p:sp>
        <p:nvSpPr>
          <p:cNvPr id="3" name="Content Placeholder 2">
            <a:extLst>
              <a:ext uri="{FF2B5EF4-FFF2-40B4-BE49-F238E27FC236}">
                <a16:creationId xmlns:a16="http://schemas.microsoft.com/office/drawing/2014/main" id="{F453C91B-BE4C-02A2-00B5-00D638216E50}"/>
              </a:ext>
            </a:extLst>
          </p:cNvPr>
          <p:cNvSpPr>
            <a:spLocks noGrp="1"/>
          </p:cNvSpPr>
          <p:nvPr>
            <p:ph sz="half" idx="1"/>
          </p:nvPr>
        </p:nvSpPr>
        <p:spPr>
          <a:xfrm>
            <a:off x="838199" y="1825625"/>
            <a:ext cx="10602951" cy="4351338"/>
          </a:xfrm>
        </p:spPr>
        <p:txBody>
          <a:bodyPr/>
          <a:lstStyle/>
          <a:p>
            <a:r>
              <a:rPr lang="en-GB" b="1" i="0" dirty="0">
                <a:solidFill>
                  <a:srgbClr val="2D3B45"/>
                </a:solidFill>
                <a:effectLst/>
                <a:latin typeface="Lato Extended"/>
              </a:rPr>
              <a:t>3.2-04. TCP demultiplexing.</a:t>
            </a:r>
            <a:r>
              <a:rPr lang="en-GB" b="0" i="0" dirty="0">
                <a:solidFill>
                  <a:srgbClr val="2D3B45"/>
                </a:solidFill>
                <a:effectLst/>
                <a:latin typeface="Lato Extended"/>
              </a:rPr>
              <a:t> Which of the following datagram and segment header fields are used, when demultiplexing data up to a TCP socket?</a:t>
            </a:r>
          </a:p>
          <a:p>
            <a:r>
              <a:rPr lang="en-GB" dirty="0">
                <a:solidFill>
                  <a:srgbClr val="2D3B45"/>
                </a:solidFill>
                <a:latin typeface="Lato Extended"/>
              </a:rPr>
              <a:t>ANS: Source and destination IP addresses, and source and destination port numbers.</a:t>
            </a:r>
            <a:endParaRPr lang="en-SE" dirty="0"/>
          </a:p>
        </p:txBody>
      </p:sp>
      <p:sp>
        <p:nvSpPr>
          <p:cNvPr id="5" name="Slide Number Placeholder 4">
            <a:extLst>
              <a:ext uri="{FF2B5EF4-FFF2-40B4-BE49-F238E27FC236}">
                <a16:creationId xmlns:a16="http://schemas.microsoft.com/office/drawing/2014/main" id="{121A03F3-25FF-DAA4-C7B0-0637F201C4B8}"/>
              </a:ext>
            </a:extLst>
          </p:cNvPr>
          <p:cNvSpPr>
            <a:spLocks noGrp="1"/>
          </p:cNvSpPr>
          <p:nvPr>
            <p:ph type="sldNum" sz="quarter" idx="4"/>
          </p:nvPr>
        </p:nvSpPr>
        <p:spPr/>
        <p:txBody>
          <a:bodyPr/>
          <a:lstStyle/>
          <a:p>
            <a:r>
              <a:rPr lang="en-US"/>
              <a:t>Introduction: 1-</a:t>
            </a:r>
            <a:fld id="{C4204591-24BD-A542-B9D5-F8D8A88D2FEE}" type="slidenum">
              <a:rPr lang="en-US" smtClean="0"/>
              <a:pPr/>
              <a:t>27</a:t>
            </a:fld>
            <a:endParaRPr lang="en-US" dirty="0"/>
          </a:p>
        </p:txBody>
      </p:sp>
    </p:spTree>
    <p:extLst>
      <p:ext uri="{BB962C8B-B14F-4D97-AF65-F5344CB8AC3E}">
        <p14:creationId xmlns:p14="http://schemas.microsoft.com/office/powerpoint/2010/main" val="201875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D11-43C4-E4B5-B4C4-A2CF4E230A89}"/>
              </a:ext>
            </a:extLst>
          </p:cNvPr>
          <p:cNvSpPr>
            <a:spLocks noGrp="1"/>
          </p:cNvSpPr>
          <p:nvPr>
            <p:ph type="title"/>
          </p:nvPr>
        </p:nvSpPr>
        <p:spPr/>
        <p:txBody>
          <a:bodyPr/>
          <a:lstStyle/>
          <a:p>
            <a:r>
              <a:rPr lang="en-GB" dirty="0"/>
              <a:t>Question 3.2-05</a:t>
            </a:r>
            <a:endParaRPr lang="en-SE" dirty="0"/>
          </a:p>
        </p:txBody>
      </p:sp>
      <p:sp>
        <p:nvSpPr>
          <p:cNvPr id="3" name="Content Placeholder 2">
            <a:extLst>
              <a:ext uri="{FF2B5EF4-FFF2-40B4-BE49-F238E27FC236}">
                <a16:creationId xmlns:a16="http://schemas.microsoft.com/office/drawing/2014/main" id="{879B5E09-9E16-CAB4-3971-1CE96C36725E}"/>
              </a:ext>
            </a:extLst>
          </p:cNvPr>
          <p:cNvSpPr>
            <a:spLocks noGrp="1"/>
          </p:cNvSpPr>
          <p:nvPr>
            <p:ph sz="half" idx="1"/>
          </p:nvPr>
        </p:nvSpPr>
        <p:spPr>
          <a:xfrm>
            <a:off x="245327" y="1825625"/>
            <a:ext cx="5475249" cy="4351338"/>
          </a:xfrm>
        </p:spPr>
        <p:txBody>
          <a:bodyPr>
            <a:normAutofit fontScale="77500" lnSpcReduction="20000"/>
          </a:bodyPr>
          <a:lstStyle/>
          <a:p>
            <a:r>
              <a:rPr lang="en-GB" b="1" i="0" dirty="0">
                <a:solidFill>
                  <a:srgbClr val="2D3B45"/>
                </a:solidFill>
                <a:effectLst/>
                <a:latin typeface="Lato Extended"/>
              </a:rPr>
              <a:t>3.2-05a. TCP multiplexing/demultiplexing and connection management.</a:t>
            </a:r>
            <a:r>
              <a:rPr lang="en-GB" b="0" i="0" dirty="0">
                <a:solidFill>
                  <a:srgbClr val="2D3B45"/>
                </a:solidFill>
                <a:effectLst/>
                <a:latin typeface="Lato Extended"/>
              </a:rPr>
              <a:t> Consider the scenario in the figure below, with two client hosts – client A (with one TCP socket) and client B (with two TCP sockets) exchanging packets with server B (with three TCP sockets).  The Python code that created the three sockets on the server and the TCP code that created the one socket at the left client is shown in the diagram, with lines indicating the line of executed Python code that </a:t>
            </a:r>
            <a:r>
              <a:rPr lang="en-GB" b="0" i="1" dirty="0">
                <a:solidFill>
                  <a:srgbClr val="E03E2D"/>
                </a:solidFill>
                <a:effectLst/>
                <a:latin typeface="Lato Extended"/>
              </a:rPr>
              <a:t>created</a:t>
            </a:r>
            <a:r>
              <a:rPr lang="en-GB" b="0" i="0" dirty="0">
                <a:solidFill>
                  <a:srgbClr val="E03E2D"/>
                </a:solidFill>
                <a:effectLst/>
                <a:latin typeface="Lato Extended"/>
              </a:rPr>
              <a:t> </a:t>
            </a:r>
            <a:r>
              <a:rPr lang="en-GB" b="0" i="0" dirty="0">
                <a:solidFill>
                  <a:srgbClr val="2D3B45"/>
                </a:solidFill>
                <a:effectLst/>
                <a:latin typeface="Lato Extended"/>
              </a:rPr>
              <a:t>each of the sockets. </a:t>
            </a:r>
            <a:r>
              <a:rPr lang="en-GB" dirty="0"/>
              <a:t>Which of the packets a, b, c, d have destination port 80?</a:t>
            </a:r>
            <a:endParaRPr lang="en-GB" b="0" i="0" dirty="0">
              <a:solidFill>
                <a:srgbClr val="2D3B45"/>
              </a:solidFill>
              <a:effectLst/>
              <a:latin typeface="Lato Extended"/>
            </a:endParaRPr>
          </a:p>
          <a:p>
            <a:r>
              <a:rPr lang="en-GB" dirty="0">
                <a:solidFill>
                  <a:srgbClr val="2D3B45"/>
                </a:solidFill>
                <a:latin typeface="Lato Extended"/>
              </a:rPr>
              <a:t>ANS: Packets b, c and d</a:t>
            </a:r>
            <a:endParaRPr lang="en-SE" dirty="0"/>
          </a:p>
        </p:txBody>
      </p:sp>
      <p:sp>
        <p:nvSpPr>
          <p:cNvPr id="4" name="Content Placeholder 3">
            <a:extLst>
              <a:ext uri="{FF2B5EF4-FFF2-40B4-BE49-F238E27FC236}">
                <a16:creationId xmlns:a16="http://schemas.microsoft.com/office/drawing/2014/main" id="{DDBAE9D3-1ACB-1A11-AD71-1C253EB510A4}"/>
              </a:ext>
            </a:extLst>
          </p:cNvPr>
          <p:cNvSpPr>
            <a:spLocks noGrp="1"/>
          </p:cNvSpPr>
          <p:nvPr>
            <p:ph sz="half" idx="2"/>
          </p:nvPr>
        </p:nvSpPr>
        <p:spPr/>
        <p:txBody>
          <a:bodyPr>
            <a:normAutofit fontScale="77500" lnSpcReduction="20000"/>
          </a:bodyPr>
          <a:lstStyle/>
          <a:p>
            <a:endParaRPr lang="en-SE" dirty="0"/>
          </a:p>
        </p:txBody>
      </p:sp>
      <p:sp>
        <p:nvSpPr>
          <p:cNvPr id="5" name="Slide Number Placeholder 4">
            <a:extLst>
              <a:ext uri="{FF2B5EF4-FFF2-40B4-BE49-F238E27FC236}">
                <a16:creationId xmlns:a16="http://schemas.microsoft.com/office/drawing/2014/main" id="{53CEC8CD-3DEB-E92C-2296-C0A36649154A}"/>
              </a:ext>
            </a:extLst>
          </p:cNvPr>
          <p:cNvSpPr>
            <a:spLocks noGrp="1"/>
          </p:cNvSpPr>
          <p:nvPr>
            <p:ph type="sldNum" sz="quarter" idx="4"/>
          </p:nvPr>
        </p:nvSpPr>
        <p:spPr/>
        <p:txBody>
          <a:bodyPr/>
          <a:lstStyle/>
          <a:p>
            <a:r>
              <a:rPr lang="en-US"/>
              <a:t>Introduction: 1-</a:t>
            </a:r>
            <a:fld id="{C4204591-24BD-A542-B9D5-F8D8A88D2FEE}" type="slidenum">
              <a:rPr lang="en-US" smtClean="0"/>
              <a:pPr/>
              <a:t>28</a:t>
            </a:fld>
            <a:endParaRPr lang="en-US" dirty="0"/>
          </a:p>
        </p:txBody>
      </p:sp>
      <p:pic>
        <p:nvPicPr>
          <p:cNvPr id="4098" name="Picture 2">
            <a:extLst>
              <a:ext uri="{FF2B5EF4-FFF2-40B4-BE49-F238E27FC236}">
                <a16:creationId xmlns:a16="http://schemas.microsoft.com/office/drawing/2014/main" id="{6578279C-3FB3-AFB3-2AF5-B30FB4D71E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762" y="1126274"/>
            <a:ext cx="6507364" cy="4089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284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a:t>
            </a:r>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of segment content, then flip all the bits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More later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Goal: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2">
            <a:extLst>
              <a:ext uri="{FF2B5EF4-FFF2-40B4-BE49-F238E27FC236}">
                <a16:creationId xmlns:a16="http://schemas.microsoft.com/office/drawing/2014/main" id="{D9262EE8-BA51-1D4E-A36D-BDC09C45FA0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29</a:t>
            </a:fld>
            <a:endParaRPr lang="en-US" dirty="0"/>
          </a:p>
        </p:txBody>
      </p:sp>
      <p:sp>
        <p:nvSpPr>
          <p:cNvPr id="3" name="TextBox 2">
            <a:extLst>
              <a:ext uri="{FF2B5EF4-FFF2-40B4-BE49-F238E27FC236}">
                <a16:creationId xmlns:a16="http://schemas.microsoft.com/office/drawing/2014/main" id="{B4A581C5-5B83-842F-0858-0A1EF9D4C94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2119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6D2-613F-08CA-78E2-F894F68E2954}"/>
              </a:ext>
            </a:extLst>
          </p:cNvPr>
          <p:cNvSpPr>
            <a:spLocks noGrp="1"/>
          </p:cNvSpPr>
          <p:nvPr>
            <p:ph type="title"/>
          </p:nvPr>
        </p:nvSpPr>
        <p:spPr/>
        <p:txBody>
          <a:bodyPr/>
          <a:lstStyle/>
          <a:p>
            <a:r>
              <a:rPr lang="en-GB" dirty="0"/>
              <a:t>Question </a:t>
            </a:r>
            <a:r>
              <a:rPr lang="en-SE" dirty="0"/>
              <a:t>1.4-01</a:t>
            </a:r>
          </a:p>
        </p:txBody>
      </p:sp>
      <p:sp>
        <p:nvSpPr>
          <p:cNvPr id="3" name="Content Placeholder 2">
            <a:extLst>
              <a:ext uri="{FF2B5EF4-FFF2-40B4-BE49-F238E27FC236}">
                <a16:creationId xmlns:a16="http://schemas.microsoft.com/office/drawing/2014/main" id="{77DA7378-4E75-B088-D32C-BAF4B18753AA}"/>
              </a:ext>
            </a:extLst>
          </p:cNvPr>
          <p:cNvSpPr>
            <a:spLocks noGrp="1"/>
          </p:cNvSpPr>
          <p:nvPr>
            <p:ph sz="half" idx="1"/>
          </p:nvPr>
        </p:nvSpPr>
        <p:spPr>
          <a:xfrm>
            <a:off x="838200" y="1524000"/>
            <a:ext cx="4602481" cy="4652963"/>
          </a:xfrm>
        </p:spPr>
        <p:txBody>
          <a:bodyPr/>
          <a:lstStyle/>
          <a:p>
            <a:r>
              <a:rPr lang="en-GB" dirty="0"/>
              <a:t>1.4-01 Components of packet delay. Match the description of each component of packet delay to its name in the pull down list.</a:t>
            </a:r>
            <a:endParaRPr lang="en-SE" dirty="0"/>
          </a:p>
        </p:txBody>
      </p:sp>
      <p:sp>
        <p:nvSpPr>
          <p:cNvPr id="4" name="Content Placeholder 3">
            <a:extLst>
              <a:ext uri="{FF2B5EF4-FFF2-40B4-BE49-F238E27FC236}">
                <a16:creationId xmlns:a16="http://schemas.microsoft.com/office/drawing/2014/main" id="{F9F89510-A4A3-0729-0792-4EBCA71FA28B}"/>
              </a:ext>
            </a:extLst>
          </p:cNvPr>
          <p:cNvSpPr>
            <a:spLocks noGrp="1"/>
          </p:cNvSpPr>
          <p:nvPr>
            <p:ph sz="half" idx="2"/>
          </p:nvPr>
        </p:nvSpPr>
        <p:spPr/>
        <p:txBody>
          <a:bodyPr/>
          <a:lstStyle/>
          <a:p>
            <a:endParaRPr lang="en-SE"/>
          </a:p>
        </p:txBody>
      </p:sp>
      <p:sp>
        <p:nvSpPr>
          <p:cNvPr id="5" name="Slide Number Placeholder 4">
            <a:extLst>
              <a:ext uri="{FF2B5EF4-FFF2-40B4-BE49-F238E27FC236}">
                <a16:creationId xmlns:a16="http://schemas.microsoft.com/office/drawing/2014/main" id="{985A0CC3-20EC-D52C-CA27-858EC2F8DC0C}"/>
              </a:ext>
            </a:extLst>
          </p:cNvPr>
          <p:cNvSpPr>
            <a:spLocks noGrp="1"/>
          </p:cNvSpPr>
          <p:nvPr>
            <p:ph type="sldNum" sz="quarter" idx="4"/>
          </p:nvPr>
        </p:nvSpPr>
        <p:spPr/>
        <p:txBody>
          <a:bodyPr/>
          <a:lstStyle/>
          <a:p>
            <a:r>
              <a:rPr lang="en-US"/>
              <a:t>Introduction: 1-</a:t>
            </a:r>
            <a:fld id="{C4204591-24BD-A542-B9D5-F8D8A88D2FEE}" type="slidenum">
              <a:rPr lang="en-US" smtClean="0"/>
              <a:pPr/>
              <a:t>3</a:t>
            </a:fld>
            <a:endParaRPr lang="en-US" dirty="0"/>
          </a:p>
        </p:txBody>
      </p:sp>
      <p:pic>
        <p:nvPicPr>
          <p:cNvPr id="7" name="Picture 6">
            <a:extLst>
              <a:ext uri="{FF2B5EF4-FFF2-40B4-BE49-F238E27FC236}">
                <a16:creationId xmlns:a16="http://schemas.microsoft.com/office/drawing/2014/main" id="{CD41DDB4-50E0-5FC2-84DE-F4B300AD37B0}"/>
              </a:ext>
            </a:extLst>
          </p:cNvPr>
          <p:cNvPicPr>
            <a:picLocks noChangeAspect="1"/>
          </p:cNvPicPr>
          <p:nvPr/>
        </p:nvPicPr>
        <p:blipFill>
          <a:blip r:embed="rId2"/>
          <a:stretch>
            <a:fillRect/>
          </a:stretch>
        </p:blipFill>
        <p:spPr>
          <a:xfrm>
            <a:off x="5806116" y="1568285"/>
            <a:ext cx="6279203" cy="4940490"/>
          </a:xfrm>
          <a:prstGeom prst="rect">
            <a:avLst/>
          </a:prstGeom>
        </p:spPr>
      </p:pic>
    </p:spTree>
    <p:extLst>
      <p:ext uri="{BB962C8B-B14F-4D97-AF65-F5344CB8AC3E}">
        <p14:creationId xmlns:p14="http://schemas.microsoft.com/office/powerpoint/2010/main" val="2481355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30</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31</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B36B-9D55-85A3-1E03-E02157C82B3D}"/>
              </a:ext>
            </a:extLst>
          </p:cNvPr>
          <p:cNvSpPr>
            <a:spLocks noGrp="1"/>
          </p:cNvSpPr>
          <p:nvPr>
            <p:ph type="title"/>
          </p:nvPr>
        </p:nvSpPr>
        <p:spPr/>
        <p:txBody>
          <a:bodyPr/>
          <a:lstStyle/>
          <a:p>
            <a:r>
              <a:rPr lang="en-GB" dirty="0"/>
              <a:t>Question 3.3-1</a:t>
            </a:r>
            <a:endParaRPr lang="en-SE" dirty="0"/>
          </a:p>
        </p:txBody>
      </p:sp>
      <p:sp>
        <p:nvSpPr>
          <p:cNvPr id="3" name="Content Placeholder 2">
            <a:extLst>
              <a:ext uri="{FF2B5EF4-FFF2-40B4-BE49-F238E27FC236}">
                <a16:creationId xmlns:a16="http://schemas.microsoft.com/office/drawing/2014/main" id="{DEE80814-24E5-DD58-5727-3338E6CCDA6A}"/>
              </a:ext>
            </a:extLst>
          </p:cNvPr>
          <p:cNvSpPr>
            <a:spLocks noGrp="1"/>
          </p:cNvSpPr>
          <p:nvPr>
            <p:ph sz="half" idx="1"/>
          </p:nvPr>
        </p:nvSpPr>
        <p:spPr>
          <a:xfrm>
            <a:off x="838200" y="1825625"/>
            <a:ext cx="10515600" cy="4351338"/>
          </a:xfrm>
        </p:spPr>
        <p:txBody>
          <a:bodyPr>
            <a:normAutofit fontScale="92500" lnSpcReduction="10000"/>
          </a:bodyPr>
          <a:lstStyle/>
          <a:p>
            <a:r>
              <a:rPr lang="en-GB" b="1" i="0" dirty="0">
                <a:solidFill>
                  <a:srgbClr val="2D3B45"/>
                </a:solidFill>
                <a:effectLst/>
                <a:latin typeface="Lato Extended"/>
              </a:rPr>
              <a:t>3.3-1. Internet Checksum. </a:t>
            </a:r>
            <a:r>
              <a:rPr lang="en-GB" b="0" i="0" dirty="0">
                <a:solidFill>
                  <a:srgbClr val="2D3B45"/>
                </a:solidFill>
                <a:effectLst/>
                <a:latin typeface="Lato Extended"/>
              </a:rPr>
              <a:t> Consider the two sixteen bit numbers:</a:t>
            </a:r>
            <a:br>
              <a:rPr lang="en-GB" dirty="0"/>
            </a:br>
            <a:br>
              <a:rPr lang="en-GB" dirty="0"/>
            </a:br>
            <a:r>
              <a:rPr lang="en-GB" b="0" i="0" dirty="0">
                <a:solidFill>
                  <a:srgbClr val="2D3B45"/>
                </a:solidFill>
                <a:effectLst/>
                <a:latin typeface="courier new" panose="02070309020205020404" pitchFamily="49" charset="0"/>
              </a:rPr>
              <a:t>10110100 01000110</a:t>
            </a:r>
            <a:br>
              <a:rPr lang="en-GB" dirty="0"/>
            </a:br>
            <a:r>
              <a:rPr lang="en-GB" b="0" i="0" dirty="0">
                <a:solidFill>
                  <a:srgbClr val="2D3B45"/>
                </a:solidFill>
                <a:effectLst/>
                <a:latin typeface="courier new" panose="02070309020205020404" pitchFamily="49" charset="0"/>
              </a:rPr>
              <a:t>01001000 01101111</a:t>
            </a:r>
            <a:br>
              <a:rPr lang="en-GB" dirty="0"/>
            </a:br>
            <a:br>
              <a:rPr lang="en-GB" dirty="0"/>
            </a:br>
            <a:r>
              <a:rPr lang="en-GB" b="0" i="0" dirty="0">
                <a:solidFill>
                  <a:srgbClr val="2D3B45"/>
                </a:solidFill>
                <a:effectLst/>
                <a:latin typeface="Lato Extended"/>
              </a:rPr>
              <a:t>Compute the Internet Checksum of these two values</a:t>
            </a:r>
            <a:br>
              <a:rPr lang="en-GB" dirty="0"/>
            </a:br>
            <a:br>
              <a:rPr lang="en-GB" dirty="0"/>
            </a:br>
            <a:r>
              <a:rPr lang="en-GB" b="0" i="0" dirty="0">
                <a:solidFill>
                  <a:srgbClr val="2D3B45"/>
                </a:solidFill>
                <a:effectLst/>
                <a:latin typeface="Lato Extended"/>
              </a:rPr>
              <a:t>Enter the 2 bytes each as an 8-bit number with only 0’s and 1’s, and make a single blank space between the two 8-bit numbers (e.g., 01010101 00101000).</a:t>
            </a:r>
          </a:p>
          <a:p>
            <a:r>
              <a:rPr lang="en-GB" dirty="0">
                <a:solidFill>
                  <a:srgbClr val="2D3B45"/>
                </a:solidFill>
                <a:latin typeface="Lato Extended"/>
              </a:rPr>
              <a:t>ANS: adding up the two numbers we have: </a:t>
            </a:r>
            <a:r>
              <a:rPr lang="en-GB" dirty="0">
                <a:solidFill>
                  <a:srgbClr val="2D3B45"/>
                </a:solidFill>
                <a:latin typeface="courier new" panose="02070309020205020404" pitchFamily="49" charset="0"/>
              </a:rPr>
              <a:t>1</a:t>
            </a:r>
            <a:r>
              <a:rPr lang="en-GB" b="0" i="0" dirty="0">
                <a:solidFill>
                  <a:srgbClr val="2D3B45"/>
                </a:solidFill>
                <a:effectLst/>
                <a:latin typeface="courier new" panose="02070309020205020404" pitchFamily="49" charset="0"/>
              </a:rPr>
              <a:t>1111100 10110101</a:t>
            </a:r>
          </a:p>
          <a:p>
            <a:r>
              <a:rPr lang="en-GB" dirty="0">
                <a:solidFill>
                  <a:srgbClr val="2D3B45"/>
                </a:solidFill>
                <a:latin typeface="Lato Extended"/>
              </a:rPr>
              <a:t>Taking ones complement we have:              </a:t>
            </a:r>
            <a:r>
              <a:rPr lang="en-GB" dirty="0">
                <a:solidFill>
                  <a:srgbClr val="2D3B45"/>
                </a:solidFill>
                <a:latin typeface="courier new" panose="02070309020205020404" pitchFamily="49" charset="0"/>
              </a:rPr>
              <a:t>00000011 01001010</a:t>
            </a:r>
            <a:endParaRPr lang="en-SE" dirty="0">
              <a:solidFill>
                <a:srgbClr val="2D3B45"/>
              </a:solidFill>
              <a:latin typeface="courier new" panose="02070309020205020404" pitchFamily="49" charset="0"/>
            </a:endParaRPr>
          </a:p>
        </p:txBody>
      </p:sp>
      <p:sp>
        <p:nvSpPr>
          <p:cNvPr id="5" name="Slide Number Placeholder 4">
            <a:extLst>
              <a:ext uri="{FF2B5EF4-FFF2-40B4-BE49-F238E27FC236}">
                <a16:creationId xmlns:a16="http://schemas.microsoft.com/office/drawing/2014/main" id="{F6A1DE3A-2B17-2753-60CB-C38B7F758CEB}"/>
              </a:ext>
            </a:extLst>
          </p:cNvPr>
          <p:cNvSpPr>
            <a:spLocks noGrp="1"/>
          </p:cNvSpPr>
          <p:nvPr>
            <p:ph type="sldNum" sz="quarter" idx="4"/>
          </p:nvPr>
        </p:nvSpPr>
        <p:spPr/>
        <p:txBody>
          <a:bodyPr/>
          <a:lstStyle/>
          <a:p>
            <a:r>
              <a:rPr lang="en-US"/>
              <a:t>Introduction: 1-</a:t>
            </a:r>
            <a:fld id="{C4204591-24BD-A542-B9D5-F8D8A88D2FEE}" type="slidenum">
              <a:rPr lang="en-US" smtClean="0"/>
              <a:pPr/>
              <a:t>32</a:t>
            </a:fld>
            <a:endParaRPr lang="en-US" dirty="0"/>
          </a:p>
        </p:txBody>
      </p:sp>
    </p:spTree>
    <p:extLst>
      <p:ext uri="{BB962C8B-B14F-4D97-AF65-F5344CB8AC3E}">
        <p14:creationId xmlns:p14="http://schemas.microsoft.com/office/powerpoint/2010/main" val="1057631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33</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34</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GB" dirty="0"/>
              <a:t>Question </a:t>
            </a:r>
            <a:r>
              <a:rPr lang="en-US" dirty="0"/>
              <a:t>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316480" y="3639306"/>
            <a:ext cx="8103852" cy="3078971"/>
          </a:xfrm>
          <a:prstGeom prst="rect">
            <a:avLst/>
          </a:prstGeom>
        </p:spPr>
      </p:pic>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a:xfrm>
            <a:off x="838200" y="1346444"/>
            <a:ext cx="10515600" cy="4728922"/>
          </a:xfrm>
        </p:spPr>
        <p:txBody>
          <a:bodyPr/>
          <a:lstStyle/>
          <a:p>
            <a:r>
              <a:rPr lang="en-GB" dirty="0"/>
              <a:t>Packet scheduling. Consider the pattern of red and green packet arrivals to a router’s output port queue, shown below. Suppose each packet takes one time slot to be transmitted, and can only begin transmission at the beginning of a time slot after its arrival. Indicate the sequence of departing packet numbers (at t = 1, 2, 3, 4, 5, 7, 8) under FCFS, priority, round-robin scheduling.</a:t>
            </a:r>
            <a:endParaRPr lang="en-SE" dirty="0"/>
          </a:p>
        </p:txBody>
      </p:sp>
    </p:spTree>
    <p:extLst>
      <p:ext uri="{BB962C8B-B14F-4D97-AF65-F5344CB8AC3E}">
        <p14:creationId xmlns:p14="http://schemas.microsoft.com/office/powerpoint/2010/main" val="4158000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GB" dirty="0"/>
              <a:t>Question </a:t>
            </a:r>
            <a:r>
              <a:rPr lang="en-US" dirty="0"/>
              <a:t>4.2-7a </a:t>
            </a:r>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38</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Question </a:t>
            </a:r>
            <a:r>
              <a:rPr lang="en-US" dirty="0"/>
              <a:t>4.2-7b </a:t>
            </a:r>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39</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39</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1: roadmap</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4</a:t>
            </a:fld>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lnSpcReduction="10000"/>
          </a:bodyPr>
          <a:lstStyle/>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 </a:t>
            </a:r>
            <a:r>
              <a:rPr lang="en-US" altLang="en-US" sz="3200" i="1" dirty="0">
                <a:solidFill>
                  <a:schemeClr val="bg1">
                    <a:lumMod val="65000"/>
                  </a:schemeClr>
                </a:solidFill>
                <a:latin typeface="Calibri" panose="020F0502020204030204" pitchFamily="34" charset="0"/>
                <a:cs typeface="Calibri" panose="020F0502020204030204" pitchFamily="34" charset="0"/>
              </a:rPr>
              <a:t>is</a:t>
            </a:r>
            <a:r>
              <a:rPr lang="en-US" altLang="ja-JP" sz="3200" dirty="0">
                <a:solidFill>
                  <a:schemeClr val="bg1">
                    <a:lumMod val="65000"/>
                  </a:schemeClr>
                </a:solidFill>
                <a:latin typeface="Calibri" panose="020F0502020204030204" pitchFamily="34" charset="0"/>
                <a:cs typeface="Calibri" panose="020F0502020204030204" pitchFamily="34" charset="0"/>
              </a:rPr>
              <a:t> the Internet?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a:t>
            </a:r>
            <a:r>
              <a:rPr lang="en-US" altLang="en-US" sz="3200" i="1" dirty="0">
                <a:solidFill>
                  <a:schemeClr val="bg1">
                    <a:lumMod val="65000"/>
                  </a:schemeClr>
                </a:solidFill>
                <a:latin typeface="Calibri" panose="020F0502020204030204" pitchFamily="34" charset="0"/>
                <a:cs typeface="Calibri" panose="020F0502020204030204" pitchFamily="34" charset="0"/>
              </a:rPr>
              <a:t> is </a:t>
            </a:r>
            <a:r>
              <a:rPr lang="en-US" altLang="ja-JP" sz="3200" dirty="0">
                <a:solidFill>
                  <a:schemeClr val="bg1">
                    <a:lumMod val="65000"/>
                  </a:schemeClr>
                </a:solidFill>
                <a:latin typeface="Calibri" panose="020F0502020204030204" pitchFamily="34" charset="0"/>
                <a:cs typeface="Calibri" panose="020F0502020204030204" pitchFamily="34" charset="0"/>
              </a:rPr>
              <a:t>a protocol?</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edge: hosts, access network, physical media</a:t>
            </a:r>
          </a:p>
          <a:p>
            <a:pPr marL="403225" indent="-285750" eaLnBrk="1" hangingPunct="1">
              <a:spcBef>
                <a:spcPts val="800"/>
              </a:spcBef>
              <a:buClr>
                <a:schemeClr val="bg1">
                  <a:lumMod val="8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core: packet/circuit switching, internet structure</a:t>
            </a:r>
          </a:p>
          <a:p>
            <a:pPr marL="403225" indent="-285750" eaLnBrk="1" hangingPunct="1">
              <a:spcBef>
                <a:spcPts val="800"/>
              </a:spcBef>
              <a:buClr>
                <a:srgbClr val="0000A8"/>
              </a:buClr>
            </a:pPr>
            <a:r>
              <a:rPr lang="en-US" altLang="en-US" sz="3200" dirty="0">
                <a:latin typeface="Calibri" panose="020F0502020204030204" pitchFamily="34" charset="0"/>
                <a:cs typeface="Calibri" panose="020F0502020204030204" pitchFamily="34" charset="0"/>
              </a:rPr>
              <a:t>Performance: loss, delay, throughput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Security</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Protocol layers, service models</a:t>
            </a:r>
          </a:p>
          <a:p>
            <a:pPr marL="403225" indent="-285750" eaLnBrk="1" hangingPunct="1">
              <a:spcBef>
                <a:spcPts val="800"/>
              </a:spcBef>
              <a:buClr>
                <a:schemeClr val="bg1">
                  <a:lumMod val="75000"/>
                </a:schemeClr>
              </a:buClr>
            </a:pPr>
            <a:endParaRPr lang="en-US" altLang="en-US" sz="3200" dirty="0">
              <a:solidFill>
                <a:schemeClr val="bg1">
                  <a:lumMod val="65000"/>
                </a:schemeClr>
              </a:solidFill>
              <a:latin typeface="Calibri" panose="020F0502020204030204" pitchFamily="34" charset="0"/>
              <a:cs typeface="Calibri" panose="020F0502020204030204" pitchFamily="34" charset="0"/>
            </a:endParaRPr>
          </a:p>
          <a:p>
            <a:pPr eaLnBrk="1" hangingPunct="1">
              <a:buFont typeface="Wingdings" panose="05000000000000000000" pitchFamily="2" charset="2"/>
              <a:buNone/>
            </a:pPr>
            <a:endParaRPr lang="en-US" altLang="en-US" sz="2400" dirty="0"/>
          </a:p>
        </p:txBody>
      </p:sp>
      <p:pic>
        <p:nvPicPr>
          <p:cNvPr id="7" name="Picture 6" descr="Kurose&amp;Ross 8th ed cover picture">
            <a:extLst>
              <a:ext uri="{FF2B5EF4-FFF2-40B4-BE49-F238E27FC236}">
                <a16:creationId xmlns:a16="http://schemas.microsoft.com/office/drawing/2014/main" id="{449A3FFD-17A5-3548-87D2-0D98917E9FFF}"/>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470786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a:xfrm>
            <a:off x="838200" y="451821"/>
            <a:ext cx="5730240" cy="894622"/>
          </a:xfrm>
        </p:spPr>
        <p:txBody>
          <a:bodyPr>
            <a:normAutofit fontScale="90000"/>
          </a:bodyPr>
          <a:lstStyle/>
          <a:p>
            <a:r>
              <a:rPr lang="en-GB" dirty="0"/>
              <a:t>Question </a:t>
            </a:r>
            <a:r>
              <a:rPr lang="en-US" dirty="0"/>
              <a:t>4.2-7c </a:t>
            </a:r>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40</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41</a:t>
            </a:fld>
            <a:endParaRPr lang="en-US" dirty="0"/>
          </a:p>
        </p:txBody>
      </p:sp>
    </p:spTree>
    <p:extLst>
      <p:ext uri="{BB962C8B-B14F-4D97-AF65-F5344CB8AC3E}">
        <p14:creationId xmlns:p14="http://schemas.microsoft.com/office/powerpoint/2010/main" val="494825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5504825" cy="22150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What’</a:t>
            </a:r>
            <a:r>
              <a:rPr kumimoji="0" lang="en-US" altLang="ja-JP"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s a subnet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 interfaces that can physically reach each other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without passing through an intervening router</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7810084" y="5139102"/>
            <a:ext cx="372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 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923879" y="3718261"/>
            <a:ext cx="6050358" cy="266704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IP addresses have structure: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subnet part: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devices in same subnet have common high order bits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host part: remaining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low order bits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3" name="Slide Number Placeholder 3">
            <a:extLst>
              <a:ext uri="{FF2B5EF4-FFF2-40B4-BE49-F238E27FC236}">
                <a16:creationId xmlns:a16="http://schemas.microsoft.com/office/drawing/2014/main" id="{EA981E4D-2FB9-F04E-A3CD-C63BFC66AF9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42</a:t>
            </a:fld>
            <a:endParaRPr lang="en-US" dirty="0"/>
          </a:p>
        </p:txBody>
      </p:sp>
      <p:sp>
        <p:nvSpPr>
          <p:cNvPr id="2" name="TextBox 1">
            <a:extLst>
              <a:ext uri="{FF2B5EF4-FFF2-40B4-BE49-F238E27FC236}">
                <a16:creationId xmlns:a16="http://schemas.microsoft.com/office/drawing/2014/main" id="{9A535EA2-BD50-C6D5-EDB8-F3A028AEA82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1998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5504825" cy="498615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Recipe for defining subnets: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detach each interface from its host or router, creating “islands” of isolated networks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isolated network is called a </a:t>
            </a: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subnet</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83105E2-3EAE-884F-AE2D-429232EDEC1E}"/>
              </a:ext>
            </a:extLst>
          </p:cNvPr>
          <p:cNvGrpSpPr/>
          <p:nvPr/>
        </p:nvGrpSpPr>
        <p:grpSpPr>
          <a:xfrm>
            <a:off x="7112000" y="1378861"/>
            <a:ext cx="4343400" cy="3560762"/>
            <a:chOff x="7112000" y="1378861"/>
            <a:chExt cx="4343400" cy="3560762"/>
          </a:xfrm>
        </p:grpSpPr>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62"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6282921" y="5092127"/>
            <a:ext cx="58637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subnet mask: /24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(high-order 24 bits: subnet part of IP address)</a:t>
            </a:r>
          </a:p>
        </p:txBody>
      </p:sp>
      <p:grpSp>
        <p:nvGrpSpPr>
          <p:cNvPr id="6" name="Group 5">
            <a:extLst>
              <a:ext uri="{FF2B5EF4-FFF2-40B4-BE49-F238E27FC236}">
                <a16:creationId xmlns:a16="http://schemas.microsoft.com/office/drawing/2014/main" id="{EA6CE07F-517D-D649-BF67-8C5DA464C516}"/>
              </a:ext>
            </a:extLst>
          </p:cNvPr>
          <p:cNvGrpSpPr/>
          <p:nvPr/>
        </p:nvGrpSpPr>
        <p:grpSpPr>
          <a:xfrm>
            <a:off x="6239437" y="3859589"/>
            <a:ext cx="2574780" cy="707886"/>
            <a:chOff x="6239437" y="3859589"/>
            <a:chExt cx="2574780" cy="707886"/>
          </a:xfrm>
        </p:grpSpPr>
        <p:sp>
          <p:nvSpPr>
            <p:cNvPr id="64"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239437" y="3859589"/>
              <a:ext cx="16081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223.1.3.0/24</a:t>
              </a:r>
            </a:p>
          </p:txBody>
        </p:sp>
        <p:cxnSp>
          <p:nvCxnSpPr>
            <p:cNvPr id="5" name="Straight Connector 4">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24FCA67-63DE-A64A-89C3-5E342AE7599A}"/>
              </a:ext>
            </a:extLst>
          </p:cNvPr>
          <p:cNvGrpSpPr/>
          <p:nvPr/>
        </p:nvGrpSpPr>
        <p:grpSpPr>
          <a:xfrm>
            <a:off x="7255489" y="607842"/>
            <a:ext cx="2491388" cy="1475790"/>
            <a:chOff x="7255489" y="607842"/>
            <a:chExt cx="2491388" cy="1475790"/>
          </a:xfrm>
        </p:grpSpPr>
        <p:sp>
          <p:nvSpPr>
            <p:cNvPr id="68"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223.1.1.0/24</a:t>
              </a:r>
            </a:p>
          </p:txBody>
        </p:sp>
        <p:cxnSp>
          <p:nvCxnSpPr>
            <p:cNvPr id="8" name="Straight Connector 7">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EEDEA9F-4F4C-914B-B7D0-5AA93608D0D4}"/>
              </a:ext>
            </a:extLst>
          </p:cNvPr>
          <p:cNvGrpSpPr/>
          <p:nvPr/>
        </p:nvGrpSpPr>
        <p:grpSpPr>
          <a:xfrm>
            <a:off x="9531133" y="1000631"/>
            <a:ext cx="2491388" cy="1475243"/>
            <a:chOff x="9531133" y="1000631"/>
            <a:chExt cx="2491388" cy="1475243"/>
          </a:xfrm>
        </p:grpSpPr>
        <p:sp>
          <p:nvSpPr>
            <p:cNvPr id="63"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223.1.2.0/24</a:t>
              </a:r>
            </a:p>
          </p:txBody>
        </p:sp>
        <p:cxnSp>
          <p:nvCxnSpPr>
            <p:cNvPr id="83" name="Straight Connector 82">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1" name="Slide Number Placeholder 3">
            <a:extLst>
              <a:ext uri="{FF2B5EF4-FFF2-40B4-BE49-F238E27FC236}">
                <a16:creationId xmlns:a16="http://schemas.microsoft.com/office/drawing/2014/main" id="{FFB91F34-0D24-7E4B-BB9F-5412CC11412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43</a:t>
            </a:fld>
            <a:endParaRPr lang="en-US" dirty="0"/>
          </a:p>
        </p:txBody>
      </p:sp>
      <p:sp>
        <p:nvSpPr>
          <p:cNvPr id="4" name="TextBox 3">
            <a:extLst>
              <a:ext uri="{FF2B5EF4-FFF2-40B4-BE49-F238E27FC236}">
                <a16:creationId xmlns:a16="http://schemas.microsoft.com/office/drawing/2014/main" id="{166B13DF-57A4-F4FE-7F1A-8B888B3B476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9731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dissolv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3643859" cy="894622"/>
          </a:xfrm>
        </p:spPr>
        <p:txBody>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015714" y="1485533"/>
            <a:ext cx="2992759" cy="28270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where are the subnets?</a:t>
            </a:r>
          </a:p>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what are the /24 subnet addresses?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7898119" y="2985309"/>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6699842" y="4496609"/>
            <a:ext cx="2098623" cy="361221"/>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6345544" y="2909109"/>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7334817" y="866004"/>
            <a:ext cx="1078238"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7639357" y="1956609"/>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6099456" y="14038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7474572" y="2218547"/>
            <a:ext cx="309562"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7211846" y="212767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223.1.1.3</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8486925" y="151445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223.1.1.4</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5405744" y="4847609"/>
            <a:ext cx="1539875" cy="1070265"/>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6161394" y="4833159"/>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6523633" y="5561966"/>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6109914" y="495857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5577277" y="48759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223.1.2.6</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8423582" y="4858944"/>
            <a:ext cx="1539875" cy="112977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9190344" y="4852209"/>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9708446" y="575766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7937662" y="56593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9131607" y="495222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8621888" y="4864398"/>
            <a:ext cx="1067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223.1.3.27</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7401232" y="55823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6374119" y="2928159"/>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7888594" y="2909109"/>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6564619" y="4671234"/>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7967969" y="28217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9044294" y="41076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7806044"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6558269"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5481944" y="40695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6348719" y="283132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7907727" y="1333593"/>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7077714" y="1391530"/>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8747817" y="13499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9721099" y="58457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8855191" y="58319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6527626" y="57176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5734453" y="57557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5269942" y="831439"/>
            <a:ext cx="4571749" cy="574703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4790324" y="5542214"/>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2970204" y="933306"/>
            <a:ext cx="9056493" cy="4702911"/>
            <a:chOff x="2970204" y="933306"/>
            <a:chExt cx="9056493"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244327" cy="864497"/>
              <a:chOff x="6090834" y="607842"/>
              <a:chExt cx="3244327"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717381" cy="632023"/>
              <a:chOff x="6090835" y="840316"/>
              <a:chExt cx="2717381"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2763875" cy="616526"/>
              <a:chOff x="6090835" y="855813"/>
              <a:chExt cx="2763875"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079672" cy="648084"/>
              <a:chOff x="1320582" y="5594888"/>
              <a:chExt cx="2079672" cy="648084"/>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08" name="Slide Number Placeholder 3">
            <a:extLst>
              <a:ext uri="{FF2B5EF4-FFF2-40B4-BE49-F238E27FC236}">
                <a16:creationId xmlns:a16="http://schemas.microsoft.com/office/drawing/2014/main" id="{4B49317B-9855-3844-A22F-AD77FDB60BD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44</a:t>
            </a:fld>
            <a:endParaRPr lang="en-US" dirty="0"/>
          </a:p>
        </p:txBody>
      </p:sp>
      <p:sp>
        <p:nvSpPr>
          <p:cNvPr id="4" name="TextBox 3">
            <a:extLst>
              <a:ext uri="{FF2B5EF4-FFF2-40B4-BE49-F238E27FC236}">
                <a16:creationId xmlns:a16="http://schemas.microsoft.com/office/drawing/2014/main" id="{C77B3BBC-656B-06D0-EF90-FC1211D58642}"/>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9436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IP addressing: CIDR</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11096157" cy="20780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CIDR: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lassless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I</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nter</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omain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outing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(pronounced “cider”)</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subnet portion of address of arbitrary length</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address format: </a:t>
            </a: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a.b.c.d/x</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where x is # bits in subnet portion of address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3242716" y="3863272"/>
            <a:ext cx="6124575" cy="1624012"/>
            <a:chOff x="3242716" y="3863272"/>
            <a:chExt cx="6124575" cy="1624012"/>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11001000  00010111  0001000</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6" y="5030084"/>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3">
            <a:extLst>
              <a:ext uri="{FF2B5EF4-FFF2-40B4-BE49-F238E27FC236}">
                <a16:creationId xmlns:a16="http://schemas.microsoft.com/office/drawing/2014/main" id="{BC68F452-8EED-AA47-AB8D-3B3E453FED1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45</a:t>
            </a:fld>
            <a:endParaRPr lang="en-US" dirty="0"/>
          </a:p>
        </p:txBody>
      </p:sp>
      <p:sp>
        <p:nvSpPr>
          <p:cNvPr id="4" name="TextBox 3">
            <a:extLst>
              <a:ext uri="{FF2B5EF4-FFF2-40B4-BE49-F238E27FC236}">
                <a16:creationId xmlns:a16="http://schemas.microsoft.com/office/drawing/2014/main" id="{17B4EBB3-F42E-F8B4-8824-42C004C4401E}"/>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737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3C85FF-60FD-6EB4-9FBA-0EC8C7782983}"/>
              </a:ext>
            </a:extLst>
          </p:cNvPr>
          <p:cNvSpPr>
            <a:spLocks noGrp="1"/>
          </p:cNvSpPr>
          <p:nvPr>
            <p:ph idx="1"/>
          </p:nvPr>
        </p:nvSpPr>
        <p:spPr>
          <a:xfrm>
            <a:off x="838200" y="1724027"/>
            <a:ext cx="10515600" cy="4682152"/>
          </a:xfrm>
        </p:spPr>
        <p:txBody>
          <a:bodyPr>
            <a:normAutofit/>
          </a:bodyPr>
          <a:lstStyle/>
          <a:p>
            <a:r>
              <a:rPr lang="en-GB" dirty="0"/>
              <a:t>4.3-04. What is a subnet? What is meant by an IP subnet? (Check zero, one or more of the following characteristics of an IP subnet).</a:t>
            </a:r>
          </a:p>
          <a:p>
            <a:pPr lvl="1"/>
            <a:r>
              <a:rPr lang="en-GB" dirty="0"/>
              <a:t>A </a:t>
            </a:r>
            <a:r>
              <a:rPr lang="en-GB" dirty="0" err="1"/>
              <a:t>A</a:t>
            </a:r>
            <a:r>
              <a:rPr lang="en-GB" dirty="0"/>
              <a:t> set of device interfaces that can physically reach each other without passing through an intervening router.</a:t>
            </a:r>
          </a:p>
          <a:p>
            <a:pPr lvl="2"/>
            <a:r>
              <a:rPr lang="en-GB" dirty="0"/>
              <a:t>Correct </a:t>
            </a:r>
          </a:p>
          <a:p>
            <a:pPr lvl="1"/>
            <a:r>
              <a:rPr lang="en-GB" dirty="0"/>
              <a:t>B A set of devices that always have a common first 16 bits in their IP address.</a:t>
            </a:r>
          </a:p>
          <a:p>
            <a:pPr lvl="2"/>
            <a:r>
              <a:rPr lang="en-GB" dirty="0"/>
              <a:t>Incorrect as the subnet mask may not be 16  bits</a:t>
            </a:r>
          </a:p>
          <a:p>
            <a:pPr lvl="1"/>
            <a:r>
              <a:rPr lang="en-GB" dirty="0"/>
              <a:t>C A set of devices that have a common set of leading high order bits in their IP address.</a:t>
            </a:r>
          </a:p>
          <a:p>
            <a:pPr lvl="2"/>
            <a:r>
              <a:rPr lang="en-GB" dirty="0"/>
              <a:t>Correct</a:t>
            </a:r>
          </a:p>
          <a:p>
            <a:pPr lvl="1"/>
            <a:r>
              <a:rPr lang="en-GB" dirty="0"/>
              <a:t>D A set of devices all manufactured by the same equipment maker/vendor.</a:t>
            </a:r>
          </a:p>
          <a:p>
            <a:pPr lvl="2"/>
            <a:r>
              <a:rPr lang="en-GB" dirty="0"/>
              <a:t>Incorrect</a:t>
            </a:r>
            <a:endParaRPr lang="en-SE" dirty="0"/>
          </a:p>
        </p:txBody>
      </p:sp>
      <p:sp>
        <p:nvSpPr>
          <p:cNvPr id="3" name="Title 2">
            <a:extLst>
              <a:ext uri="{FF2B5EF4-FFF2-40B4-BE49-F238E27FC236}">
                <a16:creationId xmlns:a16="http://schemas.microsoft.com/office/drawing/2014/main" id="{5364797D-3DC2-B494-3C30-877981C15206}"/>
              </a:ext>
            </a:extLst>
          </p:cNvPr>
          <p:cNvSpPr>
            <a:spLocks noGrp="1"/>
          </p:cNvSpPr>
          <p:nvPr>
            <p:ph type="title"/>
          </p:nvPr>
        </p:nvSpPr>
        <p:spPr/>
        <p:txBody>
          <a:bodyPr/>
          <a:lstStyle/>
          <a:p>
            <a:r>
              <a:rPr lang="en-GB" dirty="0"/>
              <a:t>Question </a:t>
            </a:r>
            <a:r>
              <a:rPr lang="en-SE" dirty="0"/>
              <a:t>4.3-04</a:t>
            </a:r>
          </a:p>
        </p:txBody>
      </p:sp>
      <p:sp>
        <p:nvSpPr>
          <p:cNvPr id="4" name="Slide Number Placeholder 3">
            <a:extLst>
              <a:ext uri="{FF2B5EF4-FFF2-40B4-BE49-F238E27FC236}">
                <a16:creationId xmlns:a16="http://schemas.microsoft.com/office/drawing/2014/main" id="{26515DC3-6469-EDCE-C73B-72452C331E97}"/>
              </a:ext>
            </a:extLst>
          </p:cNvPr>
          <p:cNvSpPr>
            <a:spLocks noGrp="1"/>
          </p:cNvSpPr>
          <p:nvPr>
            <p:ph type="sldNum" sz="quarter" idx="4"/>
          </p:nvPr>
        </p:nvSpPr>
        <p:spPr/>
        <p:txBody>
          <a:bodyPr/>
          <a:lstStyle/>
          <a:p>
            <a:r>
              <a:rPr lang="en-US"/>
              <a:t>Introduction: 1-</a:t>
            </a:r>
            <a:fld id="{C4204591-24BD-A542-B9D5-F8D8A88D2FEE}" type="slidenum">
              <a:rPr lang="en-US" smtClean="0"/>
              <a:pPr/>
              <a:t>46</a:t>
            </a:fld>
            <a:endParaRPr lang="en-US" dirty="0"/>
          </a:p>
        </p:txBody>
      </p:sp>
    </p:spTree>
    <p:extLst>
      <p:ext uri="{BB962C8B-B14F-4D97-AF65-F5344CB8AC3E}">
        <p14:creationId xmlns:p14="http://schemas.microsoft.com/office/powerpoint/2010/main" val="883800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rmAutofit fontScale="70000" lnSpcReduction="20000"/>
          </a:bodyPr>
          <a:lstStyle/>
          <a:p>
            <a:r>
              <a:rPr lang="en-GB" dirty="0"/>
              <a:t>4.3-05. Subnetting(a). Consider the three subnets in the diagram below. </a:t>
            </a:r>
          </a:p>
          <a:p>
            <a:r>
              <a:rPr lang="en-GB" dirty="0"/>
              <a:t>1. What is the maximum # of interfaces in the 223.1.2/24 network?</a:t>
            </a:r>
          </a:p>
          <a:p>
            <a:r>
              <a:rPr lang="en-GB" dirty="0"/>
              <a:t>2. What is the maximum # of interfaces in the 223.1.3/29 network?</a:t>
            </a:r>
          </a:p>
          <a:p>
            <a:endParaRPr lang="en-GB" dirty="0"/>
          </a:p>
          <a:p>
            <a:r>
              <a:rPr lang="en-GB" dirty="0"/>
              <a:t>1 ANS: In 223.1.2/24 </a:t>
            </a:r>
          </a:p>
          <a:p>
            <a:pPr marL="130175" indent="0">
              <a:buNone/>
            </a:pPr>
            <a:r>
              <a:rPr lang="en-GB" dirty="0"/>
              <a:t>Network, since 32-24</a:t>
            </a:r>
          </a:p>
          <a:p>
            <a:pPr marL="130175" indent="0">
              <a:buNone/>
            </a:pPr>
            <a:r>
              <a:rPr lang="en-GB" dirty="0"/>
              <a:t>=8 bits for host address,</a:t>
            </a:r>
          </a:p>
          <a:p>
            <a:pPr marL="130175" indent="0">
              <a:buNone/>
            </a:pPr>
            <a:r>
              <a:rPr lang="en-GB" dirty="0"/>
              <a:t>Hence maximum # of </a:t>
            </a:r>
          </a:p>
          <a:p>
            <a:pPr marL="130175" indent="0">
              <a:buNone/>
            </a:pPr>
            <a:r>
              <a:rPr lang="en-GB" dirty="0"/>
              <a:t>Interfaces = 2</a:t>
            </a:r>
            <a:r>
              <a:rPr lang="en-GB" baseline="30000" dirty="0"/>
              <a:t>8</a:t>
            </a:r>
            <a:r>
              <a:rPr lang="en-GB" dirty="0"/>
              <a:t>=256 </a:t>
            </a:r>
            <a:endParaRPr lang="en-SE" dirty="0"/>
          </a:p>
          <a:p>
            <a:r>
              <a:rPr lang="en-GB" dirty="0"/>
              <a:t>2 ANS: In 223.1.3/29 </a:t>
            </a:r>
          </a:p>
          <a:p>
            <a:pPr marL="130175" indent="0">
              <a:buNone/>
            </a:pPr>
            <a:r>
              <a:rPr lang="en-GB" dirty="0"/>
              <a:t>Network, since 32-29</a:t>
            </a:r>
          </a:p>
          <a:p>
            <a:pPr marL="130175" indent="0">
              <a:buNone/>
            </a:pPr>
            <a:r>
              <a:rPr lang="en-GB" dirty="0"/>
              <a:t>=3 bits for host address,</a:t>
            </a:r>
          </a:p>
          <a:p>
            <a:pPr marL="130175" indent="0">
              <a:buNone/>
            </a:pPr>
            <a:r>
              <a:rPr lang="en-GB" dirty="0"/>
              <a:t>Hence maximum # of </a:t>
            </a:r>
          </a:p>
          <a:p>
            <a:pPr marL="130175" indent="0">
              <a:buNone/>
            </a:pPr>
            <a:r>
              <a:rPr lang="en-GB" dirty="0"/>
              <a:t>Interfaces = 2</a:t>
            </a:r>
            <a:r>
              <a:rPr lang="en-GB" baseline="30000" dirty="0"/>
              <a:t>3</a:t>
            </a:r>
            <a:r>
              <a:rPr lang="en-GB" dirty="0"/>
              <a:t>=8</a:t>
            </a:r>
          </a:p>
          <a:p>
            <a:pPr marL="130175" indent="0">
              <a:buNone/>
            </a:pPr>
            <a:r>
              <a:rPr lang="en-GB" dirty="0"/>
              <a:t>3 ANS:</a:t>
            </a:r>
            <a:endParaRPr lang="en-SE" dirty="0"/>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4.3-05ab</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47</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5168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rmAutofit fontScale="62500" lnSpcReduction="20000"/>
          </a:bodyPr>
          <a:lstStyle/>
          <a:p>
            <a:r>
              <a:rPr lang="en-GB" dirty="0"/>
              <a:t>4.3-05. Subnetting(a). Consider the three subnets in the diagram below. </a:t>
            </a:r>
          </a:p>
          <a:p>
            <a:r>
              <a:rPr lang="en-GB" dirty="0"/>
              <a:t>3. Which of the following addresses can not be used by an interface in the 223.1.3/29 network? Check all that apply.</a:t>
            </a:r>
          </a:p>
          <a:p>
            <a:pPr lvl="1"/>
            <a:r>
              <a:rPr lang="en-GB" dirty="0"/>
              <a:t>223.1.3.6, 223.1.3.2, 223.1.3.16, 223.1.2.6, 223.1.3.28</a:t>
            </a:r>
          </a:p>
          <a:p>
            <a:endParaRPr lang="en-GB" dirty="0"/>
          </a:p>
          <a:p>
            <a:r>
              <a:rPr lang="en-GB" dirty="0"/>
              <a:t>3 ANS: In 223.1.3/29 </a:t>
            </a:r>
          </a:p>
          <a:p>
            <a:pPr marL="130175" indent="0">
              <a:buNone/>
            </a:pPr>
            <a:r>
              <a:rPr lang="en-GB" dirty="0"/>
              <a:t>Network, since 32-29</a:t>
            </a:r>
          </a:p>
          <a:p>
            <a:pPr marL="130175" indent="0">
              <a:buNone/>
            </a:pPr>
            <a:r>
              <a:rPr lang="en-GB" dirty="0"/>
              <a:t>=3 bits for host address,</a:t>
            </a:r>
          </a:p>
          <a:p>
            <a:pPr marL="130175" indent="0">
              <a:buNone/>
            </a:pPr>
            <a:r>
              <a:rPr lang="en-GB" dirty="0"/>
              <a:t>Hence maximum # of </a:t>
            </a:r>
          </a:p>
          <a:p>
            <a:pPr marL="130175" indent="0">
              <a:buNone/>
            </a:pPr>
            <a:r>
              <a:rPr lang="en-GB" dirty="0"/>
              <a:t>Interfaces = 2</a:t>
            </a:r>
            <a:r>
              <a:rPr lang="en-GB" baseline="30000" dirty="0"/>
              <a:t>3</a:t>
            </a:r>
            <a:r>
              <a:rPr lang="en-GB" dirty="0"/>
              <a:t>=8, ranging</a:t>
            </a:r>
          </a:p>
          <a:p>
            <a:pPr marL="130175" indent="0">
              <a:buNone/>
            </a:pPr>
            <a:r>
              <a:rPr lang="en-GB" dirty="0"/>
              <a:t>From 0 to 7. Hence</a:t>
            </a:r>
            <a:endParaRPr lang="en-SE" dirty="0"/>
          </a:p>
          <a:p>
            <a:r>
              <a:rPr lang="en-GB" dirty="0"/>
              <a:t>223.1.3.6, 223.1.3.2 are OK</a:t>
            </a:r>
          </a:p>
          <a:p>
            <a:r>
              <a:rPr lang="en-GB" dirty="0"/>
              <a:t>223.1.3.16, 223.1.3.28 are not OK</a:t>
            </a:r>
          </a:p>
          <a:p>
            <a:pPr marL="130175" indent="0">
              <a:buNone/>
            </a:pPr>
            <a:r>
              <a:rPr lang="en-GB" dirty="0"/>
              <a:t>since the host ID exceeds 7</a:t>
            </a:r>
          </a:p>
          <a:p>
            <a:r>
              <a:rPr lang="en-GB" dirty="0"/>
              <a:t>223.1.2.6 is not OK since network address</a:t>
            </a:r>
          </a:p>
          <a:p>
            <a:pPr marL="130175" indent="0">
              <a:buNone/>
            </a:pPr>
            <a:r>
              <a:rPr lang="en-GB" dirty="0"/>
              <a:t>223.1.2 does not match 223.1.3</a:t>
            </a:r>
          </a:p>
          <a:p>
            <a:endParaRPr lang="en-GB" dirty="0"/>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4.3-05c</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48</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15849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49</a:t>
            </a:fld>
            <a:endParaRPr lang="en-US" dirty="0"/>
          </a:p>
        </p:txBody>
      </p:sp>
    </p:spTree>
    <p:extLst>
      <p:ext uri="{BB962C8B-B14F-4D97-AF65-F5344CB8AC3E}">
        <p14:creationId xmlns:p14="http://schemas.microsoft.com/office/powerpoint/2010/main" val="645643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26">
            <a:extLst>
              <a:ext uri="{FF2B5EF4-FFF2-40B4-BE49-F238E27FC236}">
                <a16:creationId xmlns:a16="http://schemas.microsoft.com/office/drawing/2014/main" id="{792C422C-E0B3-284D-90D1-78EE41CE1BFE}"/>
              </a:ext>
            </a:extLst>
          </p:cNvPr>
          <p:cNvSpPr>
            <a:spLocks noChangeShapeType="1"/>
          </p:cNvSpPr>
          <p:nvPr/>
        </p:nvSpPr>
        <p:spPr bwMode="auto">
          <a:xfrm>
            <a:off x="5779371" y="4596717"/>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AFCCB386-E080-BE4D-86AE-B67CDC4394C0}"/>
              </a:ext>
            </a:extLst>
          </p:cNvPr>
          <p:cNvGrpSpPr/>
          <p:nvPr/>
        </p:nvGrpSpPr>
        <p:grpSpPr>
          <a:xfrm>
            <a:off x="4584883" y="4186185"/>
            <a:ext cx="1511352" cy="863670"/>
            <a:chOff x="7493876" y="2774731"/>
            <a:chExt cx="1481958" cy="894622"/>
          </a:xfrm>
        </p:grpSpPr>
        <p:sp>
          <p:nvSpPr>
            <p:cNvPr id="68" name="Freeform 67">
              <a:extLst>
                <a:ext uri="{FF2B5EF4-FFF2-40B4-BE49-F238E27FC236}">
                  <a16:creationId xmlns:a16="http://schemas.microsoft.com/office/drawing/2014/main" id="{59DD18B2-282C-6549-A49E-60E3E19F2A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9" name="Oval 68">
              <a:extLst>
                <a:ext uri="{FF2B5EF4-FFF2-40B4-BE49-F238E27FC236}">
                  <a16:creationId xmlns:a16="http://schemas.microsoft.com/office/drawing/2014/main" id="{51031821-CCEB-7F4A-B58F-080033E04E6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0" name="Group 69">
              <a:extLst>
                <a:ext uri="{FF2B5EF4-FFF2-40B4-BE49-F238E27FC236}">
                  <a16:creationId xmlns:a16="http://schemas.microsoft.com/office/drawing/2014/main" id="{86105421-33A8-6C4D-8961-627026B91B4D}"/>
                </a:ext>
              </a:extLst>
            </p:cNvPr>
            <p:cNvGrpSpPr/>
            <p:nvPr/>
          </p:nvGrpSpPr>
          <p:grpSpPr>
            <a:xfrm>
              <a:off x="7713663" y="2848339"/>
              <a:ext cx="1042107" cy="425543"/>
              <a:chOff x="7786941" y="2884917"/>
              <a:chExt cx="897649" cy="353919"/>
            </a:xfrm>
          </p:grpSpPr>
          <p:sp>
            <p:nvSpPr>
              <p:cNvPr id="71" name="Freeform 70">
                <a:extLst>
                  <a:ext uri="{FF2B5EF4-FFF2-40B4-BE49-F238E27FC236}">
                    <a16:creationId xmlns:a16="http://schemas.microsoft.com/office/drawing/2014/main" id="{8952442E-1885-3E49-AB68-416A3E2001F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id="{E05D2B3E-D3BE-6540-9837-84ECB6B5E3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72">
                <a:extLst>
                  <a:ext uri="{FF2B5EF4-FFF2-40B4-BE49-F238E27FC236}">
                    <a16:creationId xmlns:a16="http://schemas.microsoft.com/office/drawing/2014/main" id="{C4191C4F-5CEE-5B4B-881D-8241D7AE9EA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0AD58D69-0B48-324F-A1A4-01181A17EF6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How do packet delay and loss occur?</a:t>
            </a:r>
            <a:endParaRPr lang="en-US" sz="44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825266" y="1253331"/>
            <a:ext cx="11137549" cy="4351338"/>
          </a:xfrm>
        </p:spPr>
        <p:txBody>
          <a:bodyPr/>
          <a:lstStyle/>
          <a:p>
            <a:pPr marL="514350" indent="-457200">
              <a:defRPr/>
            </a:pPr>
            <a:r>
              <a:rPr lang="en-US" dirty="0"/>
              <a:t>packets </a:t>
            </a:r>
            <a:r>
              <a:rPr lang="en-US" i="1" dirty="0">
                <a:solidFill>
                  <a:srgbClr val="C00000"/>
                </a:solidFill>
              </a:rPr>
              <a:t>queue</a:t>
            </a:r>
            <a:r>
              <a:rPr lang="en-US" dirty="0"/>
              <a:t> in router buffers, waiting for turn for transmission</a:t>
            </a:r>
          </a:p>
          <a:p>
            <a:pPr marL="750888" lvl="1" indent="-277813">
              <a:buFont typeface="Wingdings" charset="2"/>
              <a:buChar char="§"/>
              <a:defRPr/>
            </a:pPr>
            <a:r>
              <a:rPr lang="en-US" dirty="0"/>
              <a:t>queue length grows when arrival rate to link (temporarily) exceeds output link capacity </a:t>
            </a:r>
          </a:p>
          <a:p>
            <a:pPr marL="407988" indent="-277813" eaLnBrk="1" hangingPunct="1">
              <a:buFont typeface="Wingdings" charset="2"/>
              <a:buChar char="§"/>
              <a:defRPr/>
            </a:pPr>
            <a:r>
              <a:rPr lang="en-US" dirty="0"/>
              <a:t>packet </a:t>
            </a:r>
            <a:r>
              <a:rPr lang="en-US" i="1" dirty="0">
                <a:solidFill>
                  <a:srgbClr val="CC0000"/>
                </a:solidFill>
              </a:rPr>
              <a:t>loss</a:t>
            </a:r>
            <a:r>
              <a:rPr lang="en-US" dirty="0">
                <a:solidFill>
                  <a:srgbClr val="CC0000"/>
                </a:solidFill>
              </a:rPr>
              <a:t> </a:t>
            </a:r>
            <a:r>
              <a:rPr lang="en-US" dirty="0"/>
              <a:t>occurs when memory to hold queued packets fills up</a:t>
            </a:r>
          </a:p>
        </p:txBody>
      </p:sp>
      <p:sp>
        <p:nvSpPr>
          <p:cNvPr id="8" name="Line 24">
            <a:extLst>
              <a:ext uri="{FF2B5EF4-FFF2-40B4-BE49-F238E27FC236}">
                <a16:creationId xmlns:a16="http://schemas.microsoft.com/office/drawing/2014/main" id="{98D5C74F-DBE1-C34C-8A85-F480C540B7D8}"/>
              </a:ext>
            </a:extLst>
          </p:cNvPr>
          <p:cNvSpPr>
            <a:spLocks noChangeShapeType="1"/>
          </p:cNvSpPr>
          <p:nvPr/>
        </p:nvSpPr>
        <p:spPr bwMode="auto">
          <a:xfrm>
            <a:off x="3855321" y="4177617"/>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30">
            <a:extLst>
              <a:ext uri="{FF2B5EF4-FFF2-40B4-BE49-F238E27FC236}">
                <a16:creationId xmlns:a16="http://schemas.microsoft.com/office/drawing/2014/main" id="{D9614611-AD9E-6646-B638-622773F004FA}"/>
              </a:ext>
            </a:extLst>
          </p:cNvPr>
          <p:cNvSpPr>
            <a:spLocks noChangeArrowheads="1"/>
          </p:cNvSpPr>
          <p:nvPr/>
        </p:nvSpPr>
        <p:spPr bwMode="auto">
          <a:xfrm>
            <a:off x="5445996" y="4468129"/>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1" name="Rectangle 31">
            <a:extLst>
              <a:ext uri="{FF2B5EF4-FFF2-40B4-BE49-F238E27FC236}">
                <a16:creationId xmlns:a16="http://schemas.microsoft.com/office/drawing/2014/main" id="{A39734E3-ED9A-EC49-B73C-34CBE5CBF7F3}"/>
              </a:ext>
            </a:extLst>
          </p:cNvPr>
          <p:cNvSpPr>
            <a:spLocks noChangeArrowheads="1"/>
          </p:cNvSpPr>
          <p:nvPr/>
        </p:nvSpPr>
        <p:spPr bwMode="auto">
          <a:xfrm>
            <a:off x="5601571" y="4468129"/>
            <a:ext cx="147637"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 name="Rectangle 38">
            <a:extLst>
              <a:ext uri="{FF2B5EF4-FFF2-40B4-BE49-F238E27FC236}">
                <a16:creationId xmlns:a16="http://schemas.microsoft.com/office/drawing/2014/main" id="{3AF0224D-49F6-7745-96F9-78A841403227}"/>
              </a:ext>
            </a:extLst>
          </p:cNvPr>
          <p:cNvSpPr>
            <a:spLocks noChangeArrowheads="1"/>
          </p:cNvSpPr>
          <p:nvPr/>
        </p:nvSpPr>
        <p:spPr bwMode="auto">
          <a:xfrm>
            <a:off x="5736508" y="44062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3" name="Line 25">
            <a:extLst>
              <a:ext uri="{FF2B5EF4-FFF2-40B4-BE49-F238E27FC236}">
                <a16:creationId xmlns:a16="http://schemas.microsoft.com/office/drawing/2014/main" id="{58B9B601-E851-654F-AA2B-143A70BEF35C}"/>
              </a:ext>
            </a:extLst>
          </p:cNvPr>
          <p:cNvSpPr>
            <a:spLocks noChangeShapeType="1"/>
          </p:cNvSpPr>
          <p:nvPr/>
        </p:nvSpPr>
        <p:spPr bwMode="auto">
          <a:xfrm flipV="1">
            <a:off x="3853733" y="4717367"/>
            <a:ext cx="735013" cy="55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32">
            <a:extLst>
              <a:ext uri="{FF2B5EF4-FFF2-40B4-BE49-F238E27FC236}">
                <a16:creationId xmlns:a16="http://schemas.microsoft.com/office/drawing/2014/main" id="{647088DD-46B7-8A40-B3C8-FF97968F51C9}"/>
              </a:ext>
            </a:extLst>
          </p:cNvPr>
          <p:cNvSpPr>
            <a:spLocks noChangeArrowheads="1"/>
          </p:cNvSpPr>
          <p:nvPr/>
        </p:nvSpPr>
        <p:spPr bwMode="auto">
          <a:xfrm>
            <a:off x="4393483" y="43681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 name="Line 33">
            <a:extLst>
              <a:ext uri="{FF2B5EF4-FFF2-40B4-BE49-F238E27FC236}">
                <a16:creationId xmlns:a16="http://schemas.microsoft.com/office/drawing/2014/main" id="{77696821-8A04-3945-AF9E-0065C2861C04}"/>
              </a:ext>
            </a:extLst>
          </p:cNvPr>
          <p:cNvSpPr>
            <a:spLocks noChangeShapeType="1"/>
          </p:cNvSpPr>
          <p:nvPr/>
        </p:nvSpPr>
        <p:spPr bwMode="auto">
          <a:xfrm>
            <a:off x="4344271" y="4304617"/>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 Box 36">
            <a:extLst>
              <a:ext uri="{FF2B5EF4-FFF2-40B4-BE49-F238E27FC236}">
                <a16:creationId xmlns:a16="http://schemas.microsoft.com/office/drawing/2014/main" id="{B6154A2C-EC19-F34F-ACCE-9E5D937822D3}"/>
              </a:ext>
            </a:extLst>
          </p:cNvPr>
          <p:cNvSpPr txBox="1">
            <a:spLocks noChangeArrowheads="1"/>
          </p:cNvSpPr>
          <p:nvPr/>
        </p:nvSpPr>
        <p:spPr bwMode="auto">
          <a:xfrm>
            <a:off x="3021677" y="3861704"/>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27" name="Text Box 37">
            <a:extLst>
              <a:ext uri="{FF2B5EF4-FFF2-40B4-BE49-F238E27FC236}">
                <a16:creationId xmlns:a16="http://schemas.microsoft.com/office/drawing/2014/main" id="{995F56C7-414D-8A48-884F-85A203498F59}"/>
              </a:ext>
            </a:extLst>
          </p:cNvPr>
          <p:cNvSpPr txBox="1">
            <a:spLocks noChangeArrowheads="1"/>
          </p:cNvSpPr>
          <p:nvPr/>
        </p:nvSpPr>
        <p:spPr bwMode="auto">
          <a:xfrm>
            <a:off x="3094654" y="4814204"/>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28" name="Group 66">
            <a:extLst>
              <a:ext uri="{FF2B5EF4-FFF2-40B4-BE49-F238E27FC236}">
                <a16:creationId xmlns:a16="http://schemas.microsoft.com/office/drawing/2014/main" id="{F052C581-6C44-5947-B232-97223D315667}"/>
              </a:ext>
            </a:extLst>
          </p:cNvPr>
          <p:cNvGrpSpPr>
            <a:grpSpLocks/>
          </p:cNvGrpSpPr>
          <p:nvPr/>
        </p:nvGrpSpPr>
        <p:grpSpPr bwMode="auto">
          <a:xfrm>
            <a:off x="3128246" y="3861704"/>
            <a:ext cx="779462" cy="679450"/>
            <a:chOff x="-44" y="1473"/>
            <a:chExt cx="981" cy="1105"/>
          </a:xfrm>
        </p:grpSpPr>
        <p:pic>
          <p:nvPicPr>
            <p:cNvPr id="29" name="Picture 67" descr="desktop_computer_stylized_medium">
              <a:extLst>
                <a:ext uri="{FF2B5EF4-FFF2-40B4-BE49-F238E27FC236}">
                  <a16:creationId xmlns:a16="http://schemas.microsoft.com/office/drawing/2014/main" id="{BB04112D-992F-1B48-BF73-2AE172AB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68">
              <a:extLst>
                <a:ext uri="{FF2B5EF4-FFF2-40B4-BE49-F238E27FC236}">
                  <a16:creationId xmlns:a16="http://schemas.microsoft.com/office/drawing/2014/main" id="{B442F163-2B26-9C41-A4DA-56CB0408A2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 name="Picture 70" descr="desktop_computer_stylized_medium">
            <a:extLst>
              <a:ext uri="{FF2B5EF4-FFF2-40B4-BE49-F238E27FC236}">
                <a16:creationId xmlns:a16="http://schemas.microsoft.com/office/drawing/2014/main" id="{281B4469-5924-7847-99B5-6CF657E9E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223290" y="4868179"/>
            <a:ext cx="7794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71">
            <a:extLst>
              <a:ext uri="{FF2B5EF4-FFF2-40B4-BE49-F238E27FC236}">
                <a16:creationId xmlns:a16="http://schemas.microsoft.com/office/drawing/2014/main" id="{B1E6742A-3259-B348-BD9F-24C231CD73DB}"/>
              </a:ext>
            </a:extLst>
          </p:cNvPr>
          <p:cNvSpPr>
            <a:spLocks/>
          </p:cNvSpPr>
          <p:nvPr/>
        </p:nvSpPr>
        <p:spPr bwMode="auto">
          <a:xfrm flipH="1">
            <a:off x="3555416" y="4933357"/>
            <a:ext cx="379004" cy="311133"/>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31">
            <a:extLst>
              <a:ext uri="{FF2B5EF4-FFF2-40B4-BE49-F238E27FC236}">
                <a16:creationId xmlns:a16="http://schemas.microsoft.com/office/drawing/2014/main" id="{E17EDB94-A18A-5345-B878-1F5CDE4C6EA2}"/>
              </a:ext>
            </a:extLst>
          </p:cNvPr>
          <p:cNvSpPr>
            <a:spLocks noChangeArrowheads="1"/>
          </p:cNvSpPr>
          <p:nvPr/>
        </p:nvSpPr>
        <p:spPr bwMode="auto">
          <a:xfrm>
            <a:off x="3956921" y="5023754"/>
            <a:ext cx="139700" cy="18573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5" name="Line 33">
            <a:extLst>
              <a:ext uri="{FF2B5EF4-FFF2-40B4-BE49-F238E27FC236}">
                <a16:creationId xmlns:a16="http://schemas.microsoft.com/office/drawing/2014/main" id="{72EE0D2E-3A6D-224A-A965-4A3CAB0E05C3}"/>
              </a:ext>
            </a:extLst>
          </p:cNvPr>
          <p:cNvSpPr>
            <a:spLocks noChangeShapeType="1"/>
          </p:cNvSpPr>
          <p:nvPr/>
        </p:nvSpPr>
        <p:spPr bwMode="auto">
          <a:xfrm flipV="1">
            <a:off x="4131546" y="4993592"/>
            <a:ext cx="220662"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89">
            <a:extLst>
              <a:ext uri="{FF2B5EF4-FFF2-40B4-BE49-F238E27FC236}">
                <a16:creationId xmlns:a16="http://schemas.microsoft.com/office/drawing/2014/main" id="{B8BAB5F9-E33D-6D40-AF1F-A688FE37C639}"/>
              </a:ext>
            </a:extLst>
          </p:cNvPr>
          <p:cNvSpPr>
            <a:spLocks noChangeArrowheads="1"/>
          </p:cNvSpPr>
          <p:nvPr/>
        </p:nvSpPr>
        <p:spPr bwMode="auto">
          <a:xfrm>
            <a:off x="5293596" y="4469717"/>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7" name="Rectangle 89">
            <a:extLst>
              <a:ext uri="{FF2B5EF4-FFF2-40B4-BE49-F238E27FC236}">
                <a16:creationId xmlns:a16="http://schemas.microsoft.com/office/drawing/2014/main" id="{3A81C53A-7389-0940-8B19-188881DD0EB8}"/>
              </a:ext>
            </a:extLst>
          </p:cNvPr>
          <p:cNvSpPr>
            <a:spLocks noChangeArrowheads="1"/>
          </p:cNvSpPr>
          <p:nvPr/>
        </p:nvSpPr>
        <p:spPr bwMode="auto">
          <a:xfrm>
            <a:off x="5144371" y="4468129"/>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Rectangle 89">
            <a:extLst>
              <a:ext uri="{FF2B5EF4-FFF2-40B4-BE49-F238E27FC236}">
                <a16:creationId xmlns:a16="http://schemas.microsoft.com/office/drawing/2014/main" id="{55739AFA-3D6C-274F-AF45-B98657A19046}"/>
              </a:ext>
            </a:extLst>
          </p:cNvPr>
          <p:cNvSpPr>
            <a:spLocks noChangeArrowheads="1"/>
          </p:cNvSpPr>
          <p:nvPr/>
        </p:nvSpPr>
        <p:spPr bwMode="auto">
          <a:xfrm>
            <a:off x="4991971" y="4471304"/>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9" name="Group 93">
            <a:extLst>
              <a:ext uri="{FF2B5EF4-FFF2-40B4-BE49-F238E27FC236}">
                <a16:creationId xmlns:a16="http://schemas.microsoft.com/office/drawing/2014/main" id="{99FB082D-48A3-DB4E-B785-79F493984667}"/>
              </a:ext>
            </a:extLst>
          </p:cNvPr>
          <p:cNvGrpSpPr>
            <a:grpSpLocks/>
          </p:cNvGrpSpPr>
          <p:nvPr/>
        </p:nvGrpSpPr>
        <p:grpSpPr bwMode="auto">
          <a:xfrm>
            <a:off x="4277596" y="3137806"/>
            <a:ext cx="5876927" cy="1239838"/>
            <a:chOff x="1279" y="2225"/>
            <a:chExt cx="3702" cy="781"/>
          </a:xfrm>
        </p:grpSpPr>
        <p:sp>
          <p:nvSpPr>
            <p:cNvPr id="50" name="Text Box 66">
              <a:extLst>
                <a:ext uri="{FF2B5EF4-FFF2-40B4-BE49-F238E27FC236}">
                  <a16:creationId xmlns:a16="http://schemas.microsoft.com/office/drawing/2014/main" id="{15E16EFE-9699-4F4E-BFC6-790480667E12}"/>
                </a:ext>
              </a:extLst>
            </p:cNvPr>
            <p:cNvSpPr txBox="1">
              <a:spLocks noChangeArrowheads="1"/>
            </p:cNvSpPr>
            <p:nvPr/>
          </p:nvSpPr>
          <p:spPr bwMode="auto">
            <a:xfrm>
              <a:off x="1279" y="2225"/>
              <a:ext cx="37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 being transmitted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 delay)</a:t>
              </a:r>
            </a:p>
          </p:txBody>
        </p:sp>
        <p:sp>
          <p:nvSpPr>
            <p:cNvPr id="51" name="Line 67">
              <a:extLst>
                <a:ext uri="{FF2B5EF4-FFF2-40B4-BE49-F238E27FC236}">
                  <a16:creationId xmlns:a16="http://schemas.microsoft.com/office/drawing/2014/main" id="{13FF81C3-546D-F344-9FE2-4D72EFA0CD2C}"/>
                </a:ext>
              </a:extLst>
            </p:cNvPr>
            <p:cNvSpPr>
              <a:spLocks noChangeShapeType="1"/>
            </p:cNvSpPr>
            <p:nvPr/>
          </p:nvSpPr>
          <p:spPr bwMode="auto">
            <a:xfrm rot="10800000" flipV="1">
              <a:off x="2259" y="2462"/>
              <a:ext cx="836"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 name="Group 94">
            <a:extLst>
              <a:ext uri="{FF2B5EF4-FFF2-40B4-BE49-F238E27FC236}">
                <a16:creationId xmlns:a16="http://schemas.microsoft.com/office/drawing/2014/main" id="{26EEA1DE-D9F0-2D47-AABB-733C528B384F}"/>
              </a:ext>
            </a:extLst>
          </p:cNvPr>
          <p:cNvGrpSpPr>
            <a:grpSpLocks/>
          </p:cNvGrpSpPr>
          <p:nvPr/>
        </p:nvGrpSpPr>
        <p:grpSpPr bwMode="auto">
          <a:xfrm>
            <a:off x="5550773" y="4742762"/>
            <a:ext cx="5216531" cy="900111"/>
            <a:chOff x="2103" y="3214"/>
            <a:chExt cx="3286" cy="567"/>
          </a:xfrm>
        </p:grpSpPr>
        <p:sp>
          <p:nvSpPr>
            <p:cNvPr id="53" name="Text Box 72">
              <a:extLst>
                <a:ext uri="{FF2B5EF4-FFF2-40B4-BE49-F238E27FC236}">
                  <a16:creationId xmlns:a16="http://schemas.microsoft.com/office/drawing/2014/main" id="{674A1D43-19A1-AA41-9CBF-545C92FF13AA}"/>
                </a:ext>
              </a:extLst>
            </p:cNvPr>
            <p:cNvSpPr txBox="1">
              <a:spLocks noChangeArrowheads="1"/>
            </p:cNvSpPr>
            <p:nvPr/>
          </p:nvSpPr>
          <p:spPr bwMode="auto">
            <a:xfrm>
              <a:off x="2530" y="3490"/>
              <a:ext cx="2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packets in buffers</a:t>
              </a: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 delay)</a:t>
              </a:r>
            </a:p>
          </p:txBody>
        </p:sp>
        <p:sp>
          <p:nvSpPr>
            <p:cNvPr id="54" name="Line 73">
              <a:extLst>
                <a:ext uri="{FF2B5EF4-FFF2-40B4-BE49-F238E27FC236}">
                  <a16:creationId xmlns:a16="http://schemas.microsoft.com/office/drawing/2014/main" id="{CDBE935F-08EE-9646-85EA-B0063869E76E}"/>
                </a:ext>
              </a:extLst>
            </p:cNvPr>
            <p:cNvSpPr>
              <a:spLocks noChangeShapeType="1"/>
            </p:cNvSpPr>
            <p:nvPr/>
          </p:nvSpPr>
          <p:spPr bwMode="auto">
            <a:xfrm rot="10800000">
              <a:off x="2103" y="3214"/>
              <a:ext cx="471" cy="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5" name="Group 95">
            <a:extLst>
              <a:ext uri="{FF2B5EF4-FFF2-40B4-BE49-F238E27FC236}">
                <a16:creationId xmlns:a16="http://schemas.microsoft.com/office/drawing/2014/main" id="{BB37FD35-03D6-7647-8A50-07C919E6BBD2}"/>
              </a:ext>
            </a:extLst>
          </p:cNvPr>
          <p:cNvGrpSpPr>
            <a:grpSpLocks/>
          </p:cNvGrpSpPr>
          <p:nvPr/>
        </p:nvGrpSpPr>
        <p:grpSpPr bwMode="auto">
          <a:xfrm>
            <a:off x="4468095" y="4704672"/>
            <a:ext cx="5173663" cy="1757364"/>
            <a:chOff x="1421" y="3190"/>
            <a:chExt cx="3259" cy="1107"/>
          </a:xfrm>
        </p:grpSpPr>
        <p:sp>
          <p:nvSpPr>
            <p:cNvPr id="56" name="Line 91">
              <a:extLst>
                <a:ext uri="{FF2B5EF4-FFF2-40B4-BE49-F238E27FC236}">
                  <a16:creationId xmlns:a16="http://schemas.microsoft.com/office/drawing/2014/main" id="{A5A2CA5C-95AA-1E49-AE10-3C2A0148D791}"/>
                </a:ext>
              </a:extLst>
            </p:cNvPr>
            <p:cNvSpPr>
              <a:spLocks noChangeShapeType="1"/>
            </p:cNvSpPr>
            <p:nvPr/>
          </p:nvSpPr>
          <p:spPr bwMode="auto">
            <a:xfrm rot="10800000" flipH="1">
              <a:off x="1793" y="3190"/>
              <a:ext cx="11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 Box 92">
              <a:extLst>
                <a:ext uri="{FF2B5EF4-FFF2-40B4-BE49-F238E27FC236}">
                  <a16:creationId xmlns:a16="http://schemas.microsoft.com/office/drawing/2014/main" id="{90578129-76D6-DA4C-AF38-D254E1E2AA25}"/>
                </a:ext>
              </a:extLst>
            </p:cNvPr>
            <p:cNvSpPr txBox="1">
              <a:spLocks noChangeArrowheads="1"/>
            </p:cNvSpPr>
            <p:nvPr/>
          </p:nvSpPr>
          <p:spPr bwMode="auto">
            <a:xfrm>
              <a:off x="1421" y="3774"/>
              <a:ext cx="325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free (available) buffers: arriving packets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dropped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loss</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if no free buffers</a:t>
              </a:r>
            </a:p>
          </p:txBody>
        </p:sp>
      </p:grpSp>
      <p:grpSp>
        <p:nvGrpSpPr>
          <p:cNvPr id="59" name="Group 58">
            <a:extLst>
              <a:ext uri="{FF2B5EF4-FFF2-40B4-BE49-F238E27FC236}">
                <a16:creationId xmlns:a16="http://schemas.microsoft.com/office/drawing/2014/main" id="{750A30BE-4517-024C-8E13-70C75C60C9A9}"/>
              </a:ext>
            </a:extLst>
          </p:cNvPr>
          <p:cNvGrpSpPr/>
          <p:nvPr/>
        </p:nvGrpSpPr>
        <p:grpSpPr>
          <a:xfrm>
            <a:off x="7723012" y="4224627"/>
            <a:ext cx="1511352" cy="863670"/>
            <a:chOff x="7493876" y="2774731"/>
            <a:chExt cx="1481958" cy="894622"/>
          </a:xfrm>
        </p:grpSpPr>
        <p:sp>
          <p:nvSpPr>
            <p:cNvPr id="60" name="Freeform 59">
              <a:extLst>
                <a:ext uri="{FF2B5EF4-FFF2-40B4-BE49-F238E27FC236}">
                  <a16:creationId xmlns:a16="http://schemas.microsoft.com/office/drawing/2014/main" id="{D7769EBE-F27C-654D-9E70-D2F8F0CA4B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1" name="Oval 60">
              <a:extLst>
                <a:ext uri="{FF2B5EF4-FFF2-40B4-BE49-F238E27FC236}">
                  <a16:creationId xmlns:a16="http://schemas.microsoft.com/office/drawing/2014/main" id="{5534D58D-15F7-4148-BD77-06281777455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2" name="Group 61">
              <a:extLst>
                <a:ext uri="{FF2B5EF4-FFF2-40B4-BE49-F238E27FC236}">
                  <a16:creationId xmlns:a16="http://schemas.microsoft.com/office/drawing/2014/main" id="{3FDB434E-DC0A-064F-BFB7-51AD3253C155}"/>
                </a:ext>
              </a:extLst>
            </p:cNvPr>
            <p:cNvGrpSpPr/>
            <p:nvPr/>
          </p:nvGrpSpPr>
          <p:grpSpPr>
            <a:xfrm>
              <a:off x="7713663" y="2848339"/>
              <a:ext cx="1042107" cy="425543"/>
              <a:chOff x="7786941" y="2884917"/>
              <a:chExt cx="897649" cy="353919"/>
            </a:xfrm>
          </p:grpSpPr>
          <p:sp>
            <p:nvSpPr>
              <p:cNvPr id="63" name="Freeform 62">
                <a:extLst>
                  <a:ext uri="{FF2B5EF4-FFF2-40B4-BE49-F238E27FC236}">
                    <a16:creationId xmlns:a16="http://schemas.microsoft.com/office/drawing/2014/main" id="{1906A403-4D02-E745-9F12-A4DD0B4A4D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CEA9A27B-E199-2342-BF59-3743FE24283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id="{3E302C75-BA44-2547-9BE3-5EE9C07B302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60B5EF7E-8EDB-5946-B230-2EAE3B474B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8" name="Slide Number Placeholder 5">
            <a:extLst>
              <a:ext uri="{FF2B5EF4-FFF2-40B4-BE49-F238E27FC236}">
                <a16:creationId xmlns:a16="http://schemas.microsoft.com/office/drawing/2014/main" id="{45CC7D59-8063-2F4C-A4F4-9B16811F4310}"/>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5</a:t>
            </a:fld>
            <a:endParaRPr lang="en-US" dirty="0"/>
          </a:p>
        </p:txBody>
      </p:sp>
      <p:sp>
        <p:nvSpPr>
          <p:cNvPr id="4" name="TextBox 3">
            <a:extLst>
              <a:ext uri="{FF2B5EF4-FFF2-40B4-BE49-F238E27FC236}">
                <a16:creationId xmlns:a16="http://schemas.microsoft.com/office/drawing/2014/main" id="{710F8351-D0AB-FC13-AD89-670F26659D6A}"/>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8207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addresses: how to get one?</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11096157" cy="2677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That’s actually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two</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questions: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within its network (host part of address)?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for itself (network part of address)</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2" name="Rectangle 1">
            <a:extLst>
              <a:ext uri="{FF2B5EF4-FFF2-40B4-BE49-F238E27FC236}">
                <a16:creationId xmlns:a16="http://schemas.microsoft.com/office/drawing/2014/main" id="{30BA2288-FC78-F84B-AA24-40801EC93568}"/>
              </a:ext>
            </a:extLst>
          </p:cNvPr>
          <p:cNvSpPr/>
          <p:nvPr/>
        </p:nvSpPr>
        <p:spPr>
          <a:xfrm>
            <a:off x="1104900" y="4234164"/>
            <a:ext cx="10533088"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How does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a:t>
            </a: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hard-coded by sysadmin in config file (e.g.,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/etc/rc.config in UNIX)</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DHCP: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ynamic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ost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C</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onfiguration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rotocol: dynamically get address from as server</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“plug-and-play”</a:t>
            </a:r>
          </a:p>
        </p:txBody>
      </p:sp>
      <p:sp>
        <p:nvSpPr>
          <p:cNvPr id="5" name="Slide Number Placeholder 3">
            <a:extLst>
              <a:ext uri="{FF2B5EF4-FFF2-40B4-BE49-F238E27FC236}">
                <a16:creationId xmlns:a16="http://schemas.microsoft.com/office/drawing/2014/main" id="{9084C300-711D-1C4E-A81B-733D1F5A7E6A}"/>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50</a:t>
            </a:fld>
            <a:endParaRPr lang="en-US" dirty="0"/>
          </a:p>
        </p:txBody>
      </p:sp>
      <p:sp>
        <p:nvSpPr>
          <p:cNvPr id="4" name="TextBox 3">
            <a:extLst>
              <a:ext uri="{FF2B5EF4-FFF2-40B4-BE49-F238E27FC236}">
                <a16:creationId xmlns:a16="http://schemas.microsoft.com/office/drawing/2014/main" id="{BDB063F0-7CAF-6A8B-B910-E7C3CFB60B7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3632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Dynamic Host Configuration Protocol</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95974" y="1369673"/>
            <a:ext cx="11096157" cy="231790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goal: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dynamically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obtains IP address from network server when it “joins” network</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can renew its lease on address in use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allows reuse of addresses (only hold address while connected/</a:t>
            </a:r>
            <a:r>
              <a:rPr kumimoji="0" lang="en-US" altLang="ja-JP"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on)</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support for mobile users who join/leave network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5" name="Rectangle 3">
            <a:extLst>
              <a:ext uri="{FF2B5EF4-FFF2-40B4-BE49-F238E27FC236}">
                <a16:creationId xmlns:a16="http://schemas.microsoft.com/office/drawing/2014/main" id="{A1A4878C-1BFB-0D4A-B7ED-0141B1F98B2A}"/>
              </a:ext>
            </a:extLst>
          </p:cNvPr>
          <p:cNvSpPr txBox="1">
            <a:spLocks noChangeArrowheads="1"/>
          </p:cNvSpPr>
          <p:nvPr/>
        </p:nvSpPr>
        <p:spPr>
          <a:xfrm>
            <a:off x="869430" y="3920499"/>
            <a:ext cx="11096157" cy="234538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DHCP overview:</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broadcasts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discover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responds with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offer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requests IP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request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msg</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sends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ack</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 name="Slide Number Placeholder 3">
            <a:extLst>
              <a:ext uri="{FF2B5EF4-FFF2-40B4-BE49-F238E27FC236}">
                <a16:creationId xmlns:a16="http://schemas.microsoft.com/office/drawing/2014/main" id="{656901C4-5463-CC4D-A8BA-E1B660D5615D}"/>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51</a:t>
            </a:fld>
            <a:endParaRPr lang="en-US" dirty="0"/>
          </a:p>
        </p:txBody>
      </p:sp>
      <p:sp>
        <p:nvSpPr>
          <p:cNvPr id="2" name="TextBox 1">
            <a:extLst>
              <a:ext uri="{FF2B5EF4-FFF2-40B4-BE49-F238E27FC236}">
                <a16:creationId xmlns:a16="http://schemas.microsoft.com/office/drawing/2014/main" id="{C469D221-E56C-7970-FE7D-467ACE09E310}"/>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128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1BC1E5-A330-7B5B-1237-7BC29B2F3DF5}"/>
              </a:ext>
            </a:extLst>
          </p:cNvPr>
          <p:cNvSpPr>
            <a:spLocks noGrp="1"/>
          </p:cNvSpPr>
          <p:nvPr>
            <p:ph idx="1"/>
          </p:nvPr>
        </p:nvSpPr>
        <p:spPr/>
        <p:txBody>
          <a:bodyPr>
            <a:normAutofit/>
          </a:bodyPr>
          <a:lstStyle/>
          <a:p>
            <a:r>
              <a:rPr lang="en-GB" dirty="0"/>
              <a:t>4.3-06. Plug-and-play. What is meant by saying that DHCP is a "plug and play" protocol?</a:t>
            </a:r>
          </a:p>
          <a:p>
            <a:r>
              <a:rPr lang="en-GB" dirty="0"/>
              <a:t>The host needs to “plug” (by wire or wirelessly) into the local network in order to access (“play” in) the Internet	</a:t>
            </a:r>
          </a:p>
          <a:p>
            <a:r>
              <a:rPr lang="en-GB" dirty="0"/>
              <a:t>No manual configuration is needed for the host to join the network., (Correct answer) </a:t>
            </a:r>
          </a:p>
          <a:p>
            <a:r>
              <a:rPr lang="en-GB" dirty="0"/>
              <a:t>The network provides an Ethernet jack for a host’s Ethernet adapter., (Incorrect answer)</a:t>
            </a:r>
            <a:endParaRPr lang="en-SE" dirty="0"/>
          </a:p>
        </p:txBody>
      </p:sp>
      <p:sp>
        <p:nvSpPr>
          <p:cNvPr id="3" name="Title 2">
            <a:extLst>
              <a:ext uri="{FF2B5EF4-FFF2-40B4-BE49-F238E27FC236}">
                <a16:creationId xmlns:a16="http://schemas.microsoft.com/office/drawing/2014/main" id="{6F4D50AB-F570-2ED7-DBA3-CBDDE4D146C7}"/>
              </a:ext>
            </a:extLst>
          </p:cNvPr>
          <p:cNvSpPr>
            <a:spLocks noGrp="1"/>
          </p:cNvSpPr>
          <p:nvPr>
            <p:ph type="title"/>
          </p:nvPr>
        </p:nvSpPr>
        <p:spPr/>
        <p:txBody>
          <a:bodyPr/>
          <a:lstStyle/>
          <a:p>
            <a:r>
              <a:rPr lang="en-GB" dirty="0"/>
              <a:t>Question 4.3-06</a:t>
            </a:r>
            <a:endParaRPr lang="en-SE" dirty="0"/>
          </a:p>
        </p:txBody>
      </p:sp>
      <p:sp>
        <p:nvSpPr>
          <p:cNvPr id="4" name="Slide Number Placeholder 3">
            <a:extLst>
              <a:ext uri="{FF2B5EF4-FFF2-40B4-BE49-F238E27FC236}">
                <a16:creationId xmlns:a16="http://schemas.microsoft.com/office/drawing/2014/main" id="{943F69DF-4779-36E5-2805-F08C5AA9E61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52</a:t>
            </a:fld>
            <a:endParaRPr lang="en-US" dirty="0"/>
          </a:p>
        </p:txBody>
      </p:sp>
    </p:spTree>
    <p:extLst>
      <p:ext uri="{BB962C8B-B14F-4D97-AF65-F5344CB8AC3E}">
        <p14:creationId xmlns:p14="http://schemas.microsoft.com/office/powerpoint/2010/main" val="1079533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initial motivation: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32-bit IPv4 address space would be completely allocated  </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additional motivation: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speed processing/forwarding: 40-byte fixed length header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enable different network-layer treatment of “flows”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motivation</a:t>
            </a:r>
          </a:p>
        </p:txBody>
      </p:sp>
      <p:sp>
        <p:nvSpPr>
          <p:cNvPr id="4" name="Slide Number Placeholder 3">
            <a:extLst>
              <a:ext uri="{FF2B5EF4-FFF2-40B4-BE49-F238E27FC236}">
                <a16:creationId xmlns:a16="http://schemas.microsoft.com/office/drawing/2014/main" id="{3DCBCA91-367F-144D-81CF-EC6DDC4A71F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53</a:t>
            </a:fld>
            <a:endParaRPr lang="en-US" dirty="0"/>
          </a:p>
        </p:txBody>
      </p:sp>
      <p:sp>
        <p:nvSpPr>
          <p:cNvPr id="2" name="TextBox 1">
            <a:extLst>
              <a:ext uri="{FF2B5EF4-FFF2-40B4-BE49-F238E27FC236}">
                <a16:creationId xmlns:a16="http://schemas.microsoft.com/office/drawing/2014/main" id="{7A2EA117-51D0-5139-6CAA-A4C7925735AE}"/>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81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1">
                                            <p:txEl>
                                              <p:pRg st="3" end="3"/>
                                            </p:txEl>
                                          </p:spTgt>
                                        </p:tgtEl>
                                        <p:attrNameLst>
                                          <p:attrName>style.visibility</p:attrName>
                                        </p:attrNameLst>
                                      </p:cBhvr>
                                      <p:to>
                                        <p:strVal val="visible"/>
                                      </p:to>
                                    </p:set>
                                    <p:animEffect transition="in" filter="dissolve">
                                      <p:cBhvr>
                                        <p:cTn id="20" dur="500"/>
                                        <p:tgtEl>
                                          <p:spTgt spid="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441383" y="1263416"/>
            <a:ext cx="4040188" cy="5326062"/>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ver</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 bits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78" y="2943"/>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payload 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(variable length,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typically a TCP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 UDP segment)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16-bit identifier</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 to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service</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flgs</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offset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options (if any)</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1064770" y="1650761"/>
            <a:ext cx="3598863" cy="369886"/>
            <a:chOff x="-198" y="851"/>
            <a:chExt cx="2267" cy="233"/>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 protocol version number</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1228282" y="2004782"/>
            <a:ext cx="3817939" cy="369888"/>
            <a:chOff x="-95" y="1074"/>
            <a:chExt cx="2405" cy="233"/>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length(bytes)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1955" y="3111541"/>
            <a:ext cx="5535615" cy="1247776"/>
            <a:chOff x="-773" y="1434"/>
            <a:chExt cx="3487" cy="786"/>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 layer protocol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TCP or UDP)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8102158" y="1652352"/>
            <a:ext cx="2322512" cy="641350"/>
            <a:chOff x="4235" y="852"/>
            <a:chExt cx="1463" cy="404"/>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total datagram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2323661" y="2060348"/>
            <a:ext cx="3378202" cy="1452568"/>
            <a:chOff x="595" y="1109"/>
            <a:chExt cx="2128" cy="91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0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 service:</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diffserv (0:5)</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ECN (6:7)</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330509" y="2273066"/>
            <a:ext cx="4110038" cy="646113"/>
            <a:chOff x="3119" y="1243"/>
            <a:chExt cx="2589" cy="40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0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786919" y="3200477"/>
            <a:ext cx="3975103" cy="723900"/>
            <a:chOff x="-366" y="1483"/>
            <a:chExt cx="2504" cy="456"/>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TTL: remaining  max hops</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1134317" y="4446414"/>
            <a:ext cx="2823045" cy="2083632"/>
            <a:chOff x="419725" y="4467070"/>
            <a:chExt cx="2823045"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37293" y="4954788"/>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TCP</a:t>
              </a:r>
            </a:p>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IP</a:t>
              </a:r>
            </a:p>
            <a:p>
              <a:pPr marL="342900" marR="0" lvl="0" indent="-223838" algn="l" defTabSz="914400" rtl="0" eaLnBrk="0" fontAlgn="base" latinLnBrk="0" hangingPunct="0">
                <a:lnSpc>
                  <a:spcPct val="9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40 bytes + app layer overhead for TCP+IP</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7067E8-C930-4E4E-82B1-DB76C7299991}"/>
                </a:ext>
              </a:extLst>
            </p:cNvPr>
            <p:cNvSpPr txBox="1"/>
            <p:nvPr/>
          </p:nvSpPr>
          <p:spPr>
            <a:xfrm>
              <a:off x="599607" y="4467070"/>
              <a:ext cx="1561325"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719934" y="4348085"/>
            <a:ext cx="3971903" cy="646113"/>
            <a:chOff x="7719934" y="4348085"/>
            <a:chExt cx="3971903" cy="646113"/>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739650" y="3384606"/>
            <a:ext cx="3971903" cy="369332"/>
            <a:chOff x="7719934" y="4348085"/>
            <a:chExt cx="3971903" cy="369332"/>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721569" y="3862471"/>
            <a:ext cx="4181130" cy="369332"/>
            <a:chOff x="7719934" y="4348085"/>
            <a:chExt cx="4181130" cy="369332"/>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737066" y="2920899"/>
            <a:ext cx="3971903" cy="369332"/>
            <a:chOff x="7719934" y="4348085"/>
            <a:chExt cx="3971903" cy="369332"/>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948060" y="1758043"/>
            <a:ext cx="2808718" cy="4833257"/>
            <a:chOff x="9209324" y="1834243"/>
            <a:chExt cx="2808718"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29"/>
              <a:ext cx="2808718"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Maximum length: 64K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Typically: 1500 bytes or less</a:t>
              </a:r>
            </a:p>
          </p:txBody>
        </p:sp>
      </p:grpSp>
      <p:sp>
        <p:nvSpPr>
          <p:cNvPr id="79" name="Slide Number Placeholder 3">
            <a:extLst>
              <a:ext uri="{FF2B5EF4-FFF2-40B4-BE49-F238E27FC236}">
                <a16:creationId xmlns:a16="http://schemas.microsoft.com/office/drawing/2014/main" id="{4475E451-EA6C-E04C-BC05-BA34B2ECE74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54</a:t>
            </a:fld>
            <a:endParaRPr lang="en-US" dirty="0"/>
          </a:p>
        </p:txBody>
      </p:sp>
    </p:spTree>
    <p:extLst>
      <p:ext uri="{BB962C8B-B14F-4D97-AF65-F5344CB8AC3E}">
        <p14:creationId xmlns:p14="http://schemas.microsoft.com/office/powerpoint/2010/main" val="39961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datagram format</a:t>
            </a:r>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3731801" y="2152167"/>
            <a:ext cx="4748212" cy="2817812"/>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3733388" y="2461729"/>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4384263" y="216169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5073238" y="215851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6000338" y="245696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7146513" y="246014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3720688" y="3982554"/>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3738151" y="3342792"/>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3723863" y="2760179"/>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5234225" y="4260919"/>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4968463" y="3385654"/>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5133563" y="2779229"/>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source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4217576" y="2426804"/>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5998751" y="2434742"/>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7254463" y="2420454"/>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6124163" y="2126767"/>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4503326" y="211247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pri</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3796888" y="2120417"/>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3696324" y="1921565"/>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5555286" y="1731065"/>
            <a:ext cx="86433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59026" y="1902722"/>
            <a:ext cx="4399722" cy="1089529"/>
            <a:chOff x="159026" y="1902722"/>
            <a:chExt cx="4399722" cy="1089529"/>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priority: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7480852" y="1426988"/>
            <a:ext cx="4499112" cy="1421928"/>
            <a:chOff x="7480852" y="1426988"/>
            <a:chExt cx="4499112" cy="1421928"/>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flow label: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datagrams in same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(concept of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0" y="2970865"/>
            <a:ext cx="4028661" cy="757130"/>
            <a:chOff x="0" y="2970865"/>
            <a:chExt cx="4028661" cy="757130"/>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128-bit </a:t>
              </a:r>
            </a:p>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IPv6 addresses</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1192696" y="5022574"/>
            <a:ext cx="897172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What’s missing (compared with IPv4): </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checksum (to speed processing at routers)</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fragmentation/reassembly</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options (available as upper-layer, next-header protocol at router)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Slide Number Placeholder 3">
            <a:extLst>
              <a:ext uri="{FF2B5EF4-FFF2-40B4-BE49-F238E27FC236}">
                <a16:creationId xmlns:a16="http://schemas.microsoft.com/office/drawing/2014/main" id="{FECA57F1-CDA6-B74D-8BAA-F8802916451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55</a:t>
            </a:fld>
            <a:endParaRPr lang="en-US" dirty="0"/>
          </a:p>
        </p:txBody>
      </p:sp>
      <p:sp>
        <p:nvSpPr>
          <p:cNvPr id="2" name="TextBox 1">
            <a:extLst>
              <a:ext uri="{FF2B5EF4-FFF2-40B4-BE49-F238E27FC236}">
                <a16:creationId xmlns:a16="http://schemas.microsoft.com/office/drawing/2014/main" id="{A4DF7EB3-BD54-075E-A601-0042A06B99E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281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4C7FA2-7709-EB5B-8D8E-3FC3CF192C89}"/>
              </a:ext>
            </a:extLst>
          </p:cNvPr>
          <p:cNvSpPr>
            <a:spLocks noGrp="1"/>
          </p:cNvSpPr>
          <p:nvPr>
            <p:ph idx="1"/>
          </p:nvPr>
        </p:nvSpPr>
        <p:spPr/>
        <p:txBody>
          <a:bodyPr>
            <a:normAutofit fontScale="92500" lnSpcReduction="20000"/>
          </a:bodyPr>
          <a:lstStyle/>
          <a:p>
            <a:r>
              <a:rPr lang="en-GB" b="1" i="0" dirty="0">
                <a:solidFill>
                  <a:srgbClr val="2D3B45"/>
                </a:solidFill>
                <a:effectLst/>
                <a:latin typeface="Lato Extended"/>
              </a:rPr>
              <a:t>4.3-08. IPv4 versus IPv6. </a:t>
            </a:r>
            <a:r>
              <a:rPr lang="en-GB" b="0" i="0" dirty="0">
                <a:solidFill>
                  <a:srgbClr val="2D3B45"/>
                </a:solidFill>
                <a:effectLst/>
                <a:latin typeface="Lato Extended"/>
              </a:rPr>
              <a:t> Which of the following fields occur </a:t>
            </a:r>
            <a:r>
              <a:rPr lang="en-GB" b="1" i="1" dirty="0">
                <a:solidFill>
                  <a:srgbClr val="2D3B45"/>
                </a:solidFill>
                <a:effectLst/>
                <a:latin typeface="Lato Extended"/>
              </a:rPr>
              <a:t>ONLY</a:t>
            </a:r>
            <a:r>
              <a:rPr lang="en-GB" b="0" i="0" dirty="0">
                <a:solidFill>
                  <a:srgbClr val="2D3B45"/>
                </a:solidFill>
                <a:effectLst/>
                <a:latin typeface="Lato Extended"/>
              </a:rPr>
              <a:t> in the IPv6 datagram header (i.e., appear in the IPv6 header but not in the IPv4 header)?  Check all that apply.</a:t>
            </a:r>
          </a:p>
          <a:p>
            <a:r>
              <a:rPr lang="en-GB" dirty="0"/>
              <a:t>Correct: 128-bit source and destination IP addresses.</a:t>
            </a:r>
          </a:p>
          <a:p>
            <a:r>
              <a:rPr lang="en-GB" dirty="0"/>
              <a:t>The IP version number field.</a:t>
            </a:r>
          </a:p>
          <a:p>
            <a:r>
              <a:rPr lang="en-GB" dirty="0"/>
              <a:t>The time-to-live (or hop limit) field.</a:t>
            </a:r>
          </a:p>
          <a:p>
            <a:r>
              <a:rPr lang="en-GB" dirty="0"/>
              <a:t>The header checksum field.</a:t>
            </a:r>
          </a:p>
          <a:p>
            <a:r>
              <a:rPr lang="en-GB" dirty="0"/>
              <a:t>Correct: The flow label field.</a:t>
            </a:r>
          </a:p>
          <a:p>
            <a:r>
              <a:rPr lang="en-GB" dirty="0"/>
              <a:t>The header length field.</a:t>
            </a:r>
          </a:p>
          <a:p>
            <a:r>
              <a:rPr lang="en-GB" dirty="0"/>
              <a:t>The options field.</a:t>
            </a:r>
          </a:p>
          <a:p>
            <a:r>
              <a:rPr lang="en-GB" dirty="0"/>
              <a:t>The upper layer protocol (or next header) field.</a:t>
            </a:r>
            <a:endParaRPr lang="en-SE" dirty="0"/>
          </a:p>
        </p:txBody>
      </p:sp>
      <p:sp>
        <p:nvSpPr>
          <p:cNvPr id="3" name="Title 2">
            <a:extLst>
              <a:ext uri="{FF2B5EF4-FFF2-40B4-BE49-F238E27FC236}">
                <a16:creationId xmlns:a16="http://schemas.microsoft.com/office/drawing/2014/main" id="{65AE82DE-C0B1-3AE7-C09A-17524273B91B}"/>
              </a:ext>
            </a:extLst>
          </p:cNvPr>
          <p:cNvSpPr>
            <a:spLocks noGrp="1"/>
          </p:cNvSpPr>
          <p:nvPr>
            <p:ph type="title"/>
          </p:nvPr>
        </p:nvSpPr>
        <p:spPr/>
        <p:txBody>
          <a:bodyPr/>
          <a:lstStyle/>
          <a:p>
            <a:r>
              <a:rPr lang="en-GB" dirty="0"/>
              <a:t>Question 4.3-08</a:t>
            </a:r>
            <a:endParaRPr lang="en-SE" dirty="0"/>
          </a:p>
        </p:txBody>
      </p:sp>
      <p:sp>
        <p:nvSpPr>
          <p:cNvPr id="4" name="Slide Number Placeholder 3">
            <a:extLst>
              <a:ext uri="{FF2B5EF4-FFF2-40B4-BE49-F238E27FC236}">
                <a16:creationId xmlns:a16="http://schemas.microsoft.com/office/drawing/2014/main" id="{AF73D663-64B3-0F93-7890-B653BA1D099A}"/>
              </a:ext>
            </a:extLst>
          </p:cNvPr>
          <p:cNvSpPr>
            <a:spLocks noGrp="1"/>
          </p:cNvSpPr>
          <p:nvPr>
            <p:ph type="sldNum" sz="quarter" idx="4"/>
          </p:nvPr>
        </p:nvSpPr>
        <p:spPr/>
        <p:txBody>
          <a:bodyPr/>
          <a:lstStyle/>
          <a:p>
            <a:r>
              <a:rPr lang="en-US"/>
              <a:t>Introduction: 1-</a:t>
            </a:r>
            <a:fld id="{C4204591-24BD-A542-B9D5-F8D8A88D2FEE}" type="slidenum">
              <a:rPr lang="en-US" smtClean="0"/>
              <a:pPr/>
              <a:t>56</a:t>
            </a:fld>
            <a:endParaRPr lang="en-US" dirty="0"/>
          </a:p>
        </p:txBody>
      </p:sp>
    </p:spTree>
    <p:extLst>
      <p:ext uri="{BB962C8B-B14F-4D97-AF65-F5344CB8AC3E}">
        <p14:creationId xmlns:p14="http://schemas.microsoft.com/office/powerpoint/2010/main" val="17397962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57</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7E1688-2EB6-6A93-861D-49E3A6BC382D}"/>
              </a:ext>
            </a:extLst>
          </p:cNvPr>
          <p:cNvSpPr>
            <a:spLocks noGrp="1"/>
          </p:cNvSpPr>
          <p:nvPr>
            <p:ph idx="1"/>
          </p:nvPr>
        </p:nvSpPr>
        <p:spPr/>
        <p:txBody>
          <a:bodyPr>
            <a:normAutofit fontScale="77500" lnSpcReduction="20000"/>
          </a:bodyPr>
          <a:lstStyle/>
          <a:p>
            <a:r>
              <a:rPr lang="en-GB" b="1" i="0" dirty="0">
                <a:solidFill>
                  <a:srgbClr val="2D3B45"/>
                </a:solidFill>
                <a:effectLst/>
                <a:latin typeface="Lato Extended"/>
              </a:rPr>
              <a:t>4.3.10. Network Address Translation (NAT).</a:t>
            </a:r>
            <a:r>
              <a:rPr lang="en-GB" b="0" i="0" dirty="0">
                <a:solidFill>
                  <a:srgbClr val="2D3B45"/>
                </a:solidFill>
                <a:effectLst/>
                <a:latin typeface="Lato Extended"/>
              </a:rPr>
              <a:t>  Which one of the following operations is </a:t>
            </a:r>
            <a:r>
              <a:rPr lang="en-GB" b="0" i="1" dirty="0">
                <a:solidFill>
                  <a:srgbClr val="ED1C24"/>
                </a:solidFill>
                <a:effectLst/>
                <a:latin typeface="Lato Extended"/>
              </a:rPr>
              <a:t>not</a:t>
            </a:r>
            <a:r>
              <a:rPr lang="en-GB" b="0" i="0" dirty="0">
                <a:solidFill>
                  <a:srgbClr val="2D3B45"/>
                </a:solidFill>
                <a:effectLst/>
                <a:latin typeface="Lato Extended"/>
              </a:rPr>
              <a:t> performed by NAT.?</a:t>
            </a:r>
          </a:p>
          <a:p>
            <a:pPr algn="l"/>
            <a:r>
              <a:rPr lang="en-GB" b="0" i="0" dirty="0">
                <a:solidFill>
                  <a:srgbClr val="2D3B45"/>
                </a:solidFill>
                <a:effectLst/>
                <a:latin typeface="Lato Extended"/>
              </a:rPr>
              <a:t>A Generating ACKs back to the TCP sender and then taking responsibility for reliably delivery the segment to its destination, possibly using a non-TCP reliable data transfer protocol.</a:t>
            </a:r>
          </a:p>
          <a:p>
            <a:pPr algn="l"/>
            <a:r>
              <a:rPr lang="en-GB" b="0" i="0" dirty="0">
                <a:solidFill>
                  <a:srgbClr val="2D3B45"/>
                </a:solidFill>
                <a:effectLst/>
                <a:latin typeface="Lato Extended"/>
              </a:rPr>
              <a:t>B On an outgoing datagram, changing the transport-layer port number of the transport-layer segment inside a datagram received from the LAN side of the NAT.</a:t>
            </a:r>
          </a:p>
          <a:p>
            <a:pPr algn="l"/>
            <a:r>
              <a:rPr lang="en-GB" b="0" i="0" dirty="0">
                <a:solidFill>
                  <a:srgbClr val="2D3B45"/>
                </a:solidFill>
                <a:effectLst/>
                <a:latin typeface="Lato Extended"/>
              </a:rPr>
              <a:t>C On an incoming datagram from the public Internet side of a NAT, changing the destination IP address of a datagram to a new destination IP address that is looked up in the NAT table, and (possibly after other actions), sending that IP datagram on to the LAN side of the NAT.</a:t>
            </a:r>
          </a:p>
          <a:p>
            <a:pPr algn="l"/>
            <a:r>
              <a:rPr lang="en-GB" b="0" i="0" dirty="0">
                <a:solidFill>
                  <a:srgbClr val="2D3B45"/>
                </a:solidFill>
                <a:effectLst/>
                <a:latin typeface="Lato Extended"/>
              </a:rPr>
              <a:t>D On an outgoing datagram, changing the source IP address of a datagram received from the LAN side of the NAT</a:t>
            </a:r>
          </a:p>
          <a:p>
            <a:pPr algn="l"/>
            <a:r>
              <a:rPr lang="en-GB" dirty="0">
                <a:solidFill>
                  <a:srgbClr val="2D3B45"/>
                </a:solidFill>
                <a:latin typeface="Lato Extended"/>
              </a:rPr>
              <a:t>ANS: A</a:t>
            </a:r>
            <a:endParaRPr lang="en-SE" dirty="0"/>
          </a:p>
        </p:txBody>
      </p:sp>
      <p:sp>
        <p:nvSpPr>
          <p:cNvPr id="3" name="Title 2">
            <a:extLst>
              <a:ext uri="{FF2B5EF4-FFF2-40B4-BE49-F238E27FC236}">
                <a16:creationId xmlns:a16="http://schemas.microsoft.com/office/drawing/2014/main" id="{557F9D53-8B5C-8793-E486-B24A2E5623DC}"/>
              </a:ext>
            </a:extLst>
          </p:cNvPr>
          <p:cNvSpPr>
            <a:spLocks noGrp="1"/>
          </p:cNvSpPr>
          <p:nvPr>
            <p:ph type="title"/>
          </p:nvPr>
        </p:nvSpPr>
        <p:spPr/>
        <p:txBody>
          <a:bodyPr/>
          <a:lstStyle/>
          <a:p>
            <a:r>
              <a:rPr lang="en-GB" dirty="0"/>
              <a:t>Question 4.3.10</a:t>
            </a:r>
            <a:endParaRPr lang="en-SE" dirty="0"/>
          </a:p>
        </p:txBody>
      </p:sp>
      <p:sp>
        <p:nvSpPr>
          <p:cNvPr id="4" name="Slide Number Placeholder 3">
            <a:extLst>
              <a:ext uri="{FF2B5EF4-FFF2-40B4-BE49-F238E27FC236}">
                <a16:creationId xmlns:a16="http://schemas.microsoft.com/office/drawing/2014/main" id="{0DCB195C-3C8F-C629-BC06-75B7BF16B605}"/>
              </a:ext>
            </a:extLst>
          </p:cNvPr>
          <p:cNvSpPr>
            <a:spLocks noGrp="1"/>
          </p:cNvSpPr>
          <p:nvPr>
            <p:ph type="sldNum" sz="quarter" idx="4"/>
          </p:nvPr>
        </p:nvSpPr>
        <p:spPr/>
        <p:txBody>
          <a:bodyPr/>
          <a:lstStyle/>
          <a:p>
            <a:r>
              <a:rPr lang="en-US"/>
              <a:t>Introduction: 1-</a:t>
            </a:r>
            <a:fld id="{C4204591-24BD-A542-B9D5-F8D8A88D2FEE}" type="slidenum">
              <a:rPr lang="en-US" smtClean="0"/>
              <a:pPr/>
              <a:t>58</a:t>
            </a:fld>
            <a:endParaRPr lang="en-US" dirty="0"/>
          </a:p>
        </p:txBody>
      </p:sp>
    </p:spTree>
    <p:extLst>
      <p:ext uri="{BB962C8B-B14F-4D97-AF65-F5344CB8AC3E}">
        <p14:creationId xmlns:p14="http://schemas.microsoft.com/office/powerpoint/2010/main" val="41139485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26467"/>
            <a:ext cx="10515600" cy="515585"/>
          </a:xfrm>
        </p:spPr>
        <p:txBody>
          <a:bodyPr>
            <a:normAutofit/>
          </a:bodyPr>
          <a:lstStyle/>
          <a:p>
            <a:pPr>
              <a:buClr>
                <a:srgbClr val="000090"/>
              </a:buClr>
              <a:buSzPct val="100000"/>
            </a:pPr>
            <a:r>
              <a:rPr lang="en-US" altLang="en-US" dirty="0">
                <a:solidFill>
                  <a:srgbClr val="C00000"/>
                </a:solidFill>
                <a:latin typeface="Calibri" panose="020F0502020204030204" pitchFamily="34" charset="0"/>
              </a:rPr>
              <a:t>match+action: </a:t>
            </a:r>
            <a:r>
              <a:rPr lang="en-US" altLang="en-US" dirty="0">
                <a:latin typeface="Calibri" panose="020F0502020204030204" pitchFamily="34" charset="0"/>
              </a:rPr>
              <a:t>abstraction</a:t>
            </a:r>
            <a:r>
              <a:rPr lang="en-US" altLang="en-US" dirty="0">
                <a:solidFill>
                  <a:srgbClr val="C00000"/>
                </a:solidFill>
                <a:latin typeface="Calibri" panose="020F0502020204030204" pitchFamily="34" charset="0"/>
              </a:rPr>
              <a:t> </a:t>
            </a:r>
            <a:r>
              <a:rPr lang="en-US" altLang="en-US" dirty="0">
                <a:latin typeface="Calibri" panose="020F0502020204030204" pitchFamily="34" charset="0"/>
              </a:rPr>
              <a:t>unifies different kinds of devices</a:t>
            </a:r>
            <a:endParaRPr lang="en-US" altLang="en-US" dirty="0"/>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OpenFlow abstraction</a:t>
            </a:r>
          </a:p>
        </p:txBody>
      </p:sp>
      <p:sp>
        <p:nvSpPr>
          <p:cNvPr id="34" name="Content Placeholder 2">
            <a:extLst>
              <a:ext uri="{FF2B5EF4-FFF2-40B4-BE49-F238E27FC236}">
                <a16:creationId xmlns:a16="http://schemas.microsoft.com/office/drawing/2014/main" id="{BCD4464B-013F-784B-B542-C675A1CF87D0}"/>
              </a:ext>
            </a:extLst>
          </p:cNvPr>
          <p:cNvSpPr txBox="1">
            <a:spLocks/>
          </p:cNvSpPr>
          <p:nvPr/>
        </p:nvSpPr>
        <p:spPr>
          <a:xfrm>
            <a:off x="1447800" y="2185507"/>
            <a:ext cx="4489173" cy="393699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Router</a:t>
            </a:r>
          </a:p>
          <a:p>
            <a:pPr marL="677863" marR="0" lvl="1" indent="-215900" algn="l" defTabSz="914400" rtl="0" eaLnBrk="1" fontAlgn="auto" latinLnBrk="0" hangingPunct="1">
              <a:lnSpc>
                <a:spcPct val="90000"/>
              </a:lnSpc>
              <a:spcBef>
                <a:spcPts val="0"/>
              </a:spcBef>
              <a:spcAft>
                <a:spcPts val="0"/>
              </a:spcAft>
              <a:buClr>
                <a:srgbClr val="000090"/>
              </a:buClr>
              <a:buSzPct val="101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longest destination IP prefix</a:t>
            </a:r>
          </a:p>
          <a:p>
            <a:pPr marL="677863" marR="0" lvl="1" indent="-215900" algn="l" defTabSz="914400" rtl="0" eaLnBrk="1" fontAlgn="auto" latinLnBrk="0" hangingPunct="1">
              <a:lnSpc>
                <a:spcPct val="90000"/>
              </a:lnSpc>
              <a:spcBef>
                <a:spcPts val="0"/>
              </a:spcBef>
              <a:spcAft>
                <a:spcPts val="0"/>
              </a:spcAft>
              <a:buClr>
                <a:srgbClr val="000090"/>
              </a:buClr>
              <a:buSzPct val="101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forward out a link</a:t>
            </a: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Switch</a:t>
            </a:r>
            <a:endParaRPr kumimoji="0" lang="en-US" sz="2800" b="0" i="0" u="none" strike="noStrike" kern="1200" cap="none" spc="0" normalizeH="0" baseline="0" noProof="0" dirty="0">
              <a:ln>
                <a:noFill/>
              </a:ln>
              <a:solidFill>
                <a:srgbClr val="C00000"/>
              </a:solidFill>
              <a:effectLst/>
              <a:uLnTx/>
              <a:uFillTx/>
              <a:latin typeface="Calibri" charset="0"/>
              <a:ea typeface="+mn-ea"/>
              <a:cs typeface="+mn-cs"/>
            </a:endParaRPr>
          </a:p>
          <a:p>
            <a:pPr marL="677863" marR="0" lvl="1" indent="-215900" algn="l" defTabSz="914400" rtl="0" eaLnBrk="1" fontAlgn="auto" latinLnBrk="0" hangingPunct="1">
              <a:lnSpc>
                <a:spcPct val="90000"/>
              </a:lnSpc>
              <a:spcBef>
                <a:spcPts val="0"/>
              </a:spcBef>
              <a:spcAft>
                <a:spcPts val="0"/>
              </a:spcAft>
              <a:buClr>
                <a:srgbClr val="000090"/>
              </a:buClr>
              <a:buSzPct val="100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destination MAC address</a:t>
            </a:r>
          </a:p>
          <a:p>
            <a:pPr marL="677863" marR="0" lvl="1" indent="-215900" algn="l" defTabSz="914400" rtl="0" eaLnBrk="1" fontAlgn="auto" latinLnBrk="0" hangingPunct="1">
              <a:lnSpc>
                <a:spcPct val="90000"/>
              </a:lnSpc>
              <a:spcBef>
                <a:spcPts val="0"/>
              </a:spcBef>
              <a:spcAft>
                <a:spcPts val="0"/>
              </a:spcAft>
              <a:buClr>
                <a:srgbClr val="000090"/>
              </a:buClr>
              <a:buSzPct val="100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forward or flood</a:t>
            </a:r>
          </a:p>
        </p:txBody>
      </p:sp>
      <p:sp>
        <p:nvSpPr>
          <p:cNvPr id="35" name="Content Placeholder 4">
            <a:extLst>
              <a:ext uri="{FF2B5EF4-FFF2-40B4-BE49-F238E27FC236}">
                <a16:creationId xmlns:a16="http://schemas.microsoft.com/office/drawing/2014/main" id="{667D824B-6CCF-664C-BE00-1958B9E23803}"/>
              </a:ext>
            </a:extLst>
          </p:cNvPr>
          <p:cNvSpPr txBox="1">
            <a:spLocks/>
          </p:cNvSpPr>
          <p:nvPr/>
        </p:nvSpPr>
        <p:spPr>
          <a:xfrm>
            <a:off x="6563139" y="2192892"/>
            <a:ext cx="4727714"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Firewall</a:t>
            </a:r>
          </a:p>
          <a:p>
            <a:pPr marL="508000" marR="0" lvl="1" indent="-219075"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 IP addresses and TCP/UDP port numbers</a:t>
            </a:r>
          </a:p>
          <a:p>
            <a:pPr marL="508000" marR="0" lvl="1" indent="-219075"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permit or deny </a:t>
            </a: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endParaRPr kumimoji="0" lang="en-US" sz="3200" b="0" i="0" u="none" strike="noStrike" kern="1200" cap="none" spc="0" normalizeH="0" baseline="0" noProof="0" dirty="0">
              <a:ln>
                <a:noFill/>
              </a:ln>
              <a:solidFill>
                <a:srgbClr val="C00000"/>
              </a:solidFill>
              <a:effectLst/>
              <a:uLnTx/>
              <a:uFillTx/>
              <a:latin typeface="Calibri" charset="0"/>
              <a:ea typeface="+mn-ea"/>
              <a:cs typeface="+mn-cs"/>
            </a:endParaRP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NAT</a:t>
            </a:r>
          </a:p>
          <a:p>
            <a:pPr marL="519113" marR="0" lvl="1" indent="-230188"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IP address and port</a:t>
            </a:r>
          </a:p>
          <a:p>
            <a:pPr marL="519113" marR="0" lvl="1" indent="-230188"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rewrite address and port</a:t>
            </a:r>
          </a:p>
          <a:p>
            <a:pPr marL="0" marR="0" lvl="0" indent="-222250" algn="l" defTabSz="914400" rtl="0" eaLnBrk="1" fontAlgn="auto" latinLnBrk="0" hangingPunct="1">
              <a:lnSpc>
                <a:spcPct val="90000"/>
              </a:lnSpc>
              <a:spcBef>
                <a:spcPts val="0"/>
              </a:spcBef>
              <a:spcAft>
                <a:spcPts val="0"/>
              </a:spcAft>
              <a:buClr>
                <a:srgbClr val="0000A3"/>
              </a:buClr>
              <a:buSzTx/>
              <a:buFont typeface="Wingdings" charset="0"/>
              <a:buChar char="§"/>
              <a:tabLst/>
              <a:defRPr/>
            </a:pPr>
            <a:endParaRPr kumimoji="0" lang="en-US" sz="3200" b="0" i="0" u="none" strike="noStrike" kern="1200" cap="none" spc="0" normalizeH="0" baseline="0" noProof="0" dirty="0">
              <a:ln>
                <a:noFill/>
              </a:ln>
              <a:solidFill>
                <a:prstClr val="black"/>
              </a:solidFill>
              <a:effectLst/>
              <a:uLnTx/>
              <a:uFillTx/>
              <a:latin typeface="Calibri" charset="0"/>
              <a:ea typeface="+mn-ea"/>
              <a:cs typeface="+mn-cs"/>
            </a:endParaRPr>
          </a:p>
        </p:txBody>
      </p:sp>
      <p:sp>
        <p:nvSpPr>
          <p:cNvPr id="6" name="Slide Number Placeholder 3">
            <a:extLst>
              <a:ext uri="{FF2B5EF4-FFF2-40B4-BE49-F238E27FC236}">
                <a16:creationId xmlns:a16="http://schemas.microsoft.com/office/drawing/2014/main" id="{0E1B560F-4B2A-0640-8667-837D2163E16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59</a:t>
            </a:fld>
            <a:endParaRPr lang="en-US" dirty="0"/>
          </a:p>
        </p:txBody>
      </p:sp>
      <p:sp>
        <p:nvSpPr>
          <p:cNvPr id="3" name="TextBox 2">
            <a:extLst>
              <a:ext uri="{FF2B5EF4-FFF2-40B4-BE49-F238E27FC236}">
                <a16:creationId xmlns:a16="http://schemas.microsoft.com/office/drawing/2014/main" id="{2BC0CF53-7B9D-6F35-9DA5-33440ED8D1B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7909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58" name="Rectangle 4">
            <a:extLst>
              <a:ext uri="{FF2B5EF4-FFF2-40B4-BE49-F238E27FC236}">
                <a16:creationId xmlns:a16="http://schemas.microsoft.com/office/drawing/2014/main" id="{AC2D03E9-7C61-0A43-A247-276B596B9942}"/>
              </a:ext>
            </a:extLst>
          </p:cNvPr>
          <p:cNvSpPr txBox="1">
            <a:spLocks noChangeArrowheads="1"/>
          </p:cNvSpPr>
          <p:nvPr/>
        </p:nvSpPr>
        <p:spPr>
          <a:xfrm>
            <a:off x="1621934" y="4604492"/>
            <a:ext cx="3810000" cy="183959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95275" algn="l" defTabSz="914400" rtl="0" eaLnBrk="1" fontAlgn="auto" latinLnBrk="0" hangingPunct="1">
              <a:lnSpc>
                <a:spcPct val="90000"/>
              </a:lnSpc>
              <a:spcBef>
                <a:spcPts val="6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mn-ea"/>
                <a:cs typeface="+mn-cs"/>
              </a:rPr>
              <a:t>proc</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nodal processing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 bit errors</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determine output link</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typically &lt; microsecs</a:t>
            </a:r>
          </a:p>
        </p:txBody>
      </p:sp>
      <p:sp>
        <p:nvSpPr>
          <p:cNvPr id="75" name="Rectangle 58">
            <a:extLst>
              <a:ext uri="{FF2B5EF4-FFF2-40B4-BE49-F238E27FC236}">
                <a16:creationId xmlns:a16="http://schemas.microsoft.com/office/drawing/2014/main" id="{9033E5DB-6EA3-CE4C-B1A8-C9C804BDCB3F}"/>
              </a:ext>
            </a:extLst>
          </p:cNvPr>
          <p:cNvSpPr>
            <a:spLocks noChangeArrowheads="1"/>
          </p:cNvSpPr>
          <p:nvPr/>
        </p:nvSpPr>
        <p:spPr bwMode="auto">
          <a:xfrm>
            <a:off x="6212541" y="4536106"/>
            <a:ext cx="5054724" cy="1394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4488" marR="0" lvl="0" indent="-344488" algn="l" defTabSz="914400" rtl="0" eaLnBrk="1" fontAlgn="auto" latinLnBrk="0" hangingPunct="1">
              <a:lnSpc>
                <a:spcPct val="90000"/>
              </a:lnSpc>
              <a:spcBef>
                <a:spcPts val="600"/>
              </a:spcBef>
              <a:spcAft>
                <a:spcPts val="0"/>
              </a:spcAft>
              <a:buClr>
                <a:srgbClr val="3333CC"/>
              </a:buClr>
              <a:buSzPct val="85000"/>
              <a:buFont typeface="Wingdings" charset="0"/>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ＭＳ Ｐゴシック" charset="0"/>
              </a:rPr>
              <a: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queue</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queueing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time waiting at output link for transmission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depends on congestion level of router</a:t>
            </a:r>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1" name="Slide Number Placeholder 5">
            <a:extLst>
              <a:ext uri="{FF2B5EF4-FFF2-40B4-BE49-F238E27FC236}">
                <a16:creationId xmlns:a16="http://schemas.microsoft.com/office/drawing/2014/main" id="{B70D46B2-DA48-BC41-88EB-9A7ADF18AE56}"/>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6</a:t>
            </a:fld>
            <a:endParaRPr lang="en-US" dirty="0"/>
          </a:p>
        </p:txBody>
      </p:sp>
      <p:sp>
        <p:nvSpPr>
          <p:cNvPr id="6" name="TextBox 5">
            <a:extLst>
              <a:ext uri="{FF2B5EF4-FFF2-40B4-BE49-F238E27FC236}">
                <a16:creationId xmlns:a16="http://schemas.microsoft.com/office/drawing/2014/main" id="{A72B08BF-BBAE-F79A-9D32-29A47B1A6CC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534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dissolv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199" y="279543"/>
            <a:ext cx="10847119" cy="894622"/>
          </a:xfrm>
        </p:spPr>
        <p:txBody>
          <a:bodyPr>
            <a:normAutofit/>
          </a:bodyPr>
          <a:lstStyle/>
          <a:p>
            <a:r>
              <a:rPr lang="en-US" altLang="en-US" sz="4800" b="0" dirty="0">
                <a:solidFill>
                  <a:srgbClr val="000099"/>
                </a:solidFill>
                <a:latin typeface="+mn-lt"/>
                <a:cs typeface="Arial" panose="020B0604020202020204" pitchFamily="34" charset="0"/>
              </a:rPr>
              <a:t>Generalized forwarding: summary</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64316" y="1301513"/>
            <a:ext cx="1125965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8925" marR="0" lvl="0" indent="-277813"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“match plus action”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abstraction: match bits in arriving packet header(s) in any layers, take action</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matching over many fields (link-, network-, transport-layer)</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local actions: drop, forward, modify, or send matched packet to controller</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“program” n</a:t>
            </a: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etwork-wide</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 behaviors</a:t>
            </a:r>
          </a:p>
          <a:p>
            <a:pPr marL="311150" marR="0" lvl="0" indent="-31115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simple form of “network programmability”</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programmable, per-packet “processing”</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historical roots: </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active networking</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today: </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more generalized programming: </a:t>
            </a:r>
          </a:p>
          <a:p>
            <a:pPr marL="622300" marR="0" lvl="1" indent="0" algn="l" defTabSz="914400" rtl="0" eaLnBrk="1" fontAlgn="auto" latinLnBrk="0" hangingPunct="1">
              <a:lnSpc>
                <a:spcPct val="100000"/>
              </a:lnSpc>
              <a:spcBef>
                <a:spcPts val="0"/>
              </a:spcBef>
              <a:spcAft>
                <a:spcPts val="0"/>
              </a:spcAft>
              <a:buClr>
                <a:srgbClr val="0013A3"/>
              </a:buClr>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    P4 (see p4.org).</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3">
            <a:extLst>
              <a:ext uri="{FF2B5EF4-FFF2-40B4-BE49-F238E27FC236}">
                <a16:creationId xmlns:a16="http://schemas.microsoft.com/office/drawing/2014/main" id="{05AB1965-5065-B84E-8CCA-46E83EFDBD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60</a:t>
            </a:fld>
            <a:endParaRPr lang="en-US" dirty="0"/>
          </a:p>
        </p:txBody>
      </p:sp>
      <p:sp>
        <p:nvSpPr>
          <p:cNvPr id="3" name="TextBox 2">
            <a:extLst>
              <a:ext uri="{FF2B5EF4-FFF2-40B4-BE49-F238E27FC236}">
                <a16:creationId xmlns:a16="http://schemas.microsoft.com/office/drawing/2014/main" id="{FF7FD95A-D19C-B62E-FF0E-1405519BFE3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1764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dissolve">
                                      <p:cBhvr>
                                        <p:cTn id="30" dur="500"/>
                                        <p:tgtEl>
                                          <p:spTgt spid="4">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dissolve">
                                      <p:cBhvr>
                                        <p:cTn id="3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8B068E-3489-3C93-11C5-EA3EB06B9C66}"/>
              </a:ext>
            </a:extLst>
          </p:cNvPr>
          <p:cNvSpPr>
            <a:spLocks noGrp="1"/>
          </p:cNvSpPr>
          <p:nvPr>
            <p:ph idx="1"/>
          </p:nvPr>
        </p:nvSpPr>
        <p:spPr>
          <a:xfrm>
            <a:off x="838200" y="1724027"/>
            <a:ext cx="10515600" cy="4866344"/>
          </a:xfrm>
        </p:spPr>
        <p:txBody>
          <a:bodyPr>
            <a:normAutofit fontScale="62500" lnSpcReduction="20000"/>
          </a:bodyPr>
          <a:lstStyle/>
          <a:p>
            <a:r>
              <a:rPr lang="en-GB" b="1" i="0" dirty="0">
                <a:solidFill>
                  <a:srgbClr val="2D3B45"/>
                </a:solidFill>
                <a:effectLst/>
                <a:latin typeface="Lato Extended"/>
              </a:rPr>
              <a:t>4.4-2. Generalized </a:t>
            </a:r>
            <a:r>
              <a:rPr lang="en-GB" b="1" i="0" dirty="0" err="1">
                <a:solidFill>
                  <a:srgbClr val="2D3B45"/>
                </a:solidFill>
                <a:effectLst/>
                <a:latin typeface="Lato Extended"/>
              </a:rPr>
              <a:t>match+action</a:t>
            </a:r>
            <a:r>
              <a:rPr lang="en-GB" b="1" i="0" dirty="0">
                <a:solidFill>
                  <a:srgbClr val="2D3B45"/>
                </a:solidFill>
                <a:effectLst/>
                <a:latin typeface="Lato Extended"/>
              </a:rPr>
              <a:t>. </a:t>
            </a:r>
            <a:r>
              <a:rPr lang="en-GB" b="0" i="0" dirty="0">
                <a:solidFill>
                  <a:srgbClr val="2D3B45"/>
                </a:solidFill>
                <a:effectLst/>
                <a:latin typeface="Lato Extended"/>
              </a:rPr>
              <a:t>Which of the following </a:t>
            </a:r>
            <a:r>
              <a:rPr lang="en-GB" b="0" i="0" dirty="0" err="1">
                <a:solidFill>
                  <a:srgbClr val="2D3B45"/>
                </a:solidFill>
                <a:effectLst/>
                <a:latin typeface="Lato Extended"/>
              </a:rPr>
              <a:t>match+actions</a:t>
            </a:r>
            <a:r>
              <a:rPr lang="en-GB" b="0" i="0" dirty="0">
                <a:solidFill>
                  <a:srgbClr val="2D3B45"/>
                </a:solidFill>
                <a:effectLst/>
                <a:latin typeface="Lato Extended"/>
              </a:rPr>
              <a:t> can be taken in the generalized OpenFlow 1.0 </a:t>
            </a:r>
            <a:r>
              <a:rPr lang="en-GB" b="0" i="0" dirty="0" err="1">
                <a:solidFill>
                  <a:srgbClr val="2D3B45"/>
                </a:solidFill>
                <a:effectLst/>
                <a:latin typeface="Lato Extended"/>
              </a:rPr>
              <a:t>match+action</a:t>
            </a:r>
            <a:r>
              <a:rPr lang="en-GB" b="0" i="0" dirty="0">
                <a:solidFill>
                  <a:srgbClr val="2D3B45"/>
                </a:solidFill>
                <a:effectLst/>
                <a:latin typeface="Lato Extended"/>
              </a:rPr>
              <a:t> paradigm that we studied in Section 4.4?  Check all that apply.</a:t>
            </a:r>
          </a:p>
          <a:p>
            <a:r>
              <a:rPr lang="en-GB" dirty="0"/>
              <a:t> (Correct)... after matching on the destination IP address in the datagram header, the action taken is to forward the datagram to the output port associated with that destination IP address.</a:t>
            </a:r>
          </a:p>
          <a:p>
            <a:r>
              <a:rPr lang="en-GB" dirty="0"/>
              <a:t> (Correct)... after matching on the destination IP address in the datagram header, the action taken is to decide whether or not to drop that datagram.</a:t>
            </a:r>
          </a:p>
          <a:p>
            <a:r>
              <a:rPr lang="en-GB" dirty="0"/>
              <a:t>(Correct)... after matching on the port number in the segment's header, the action taken is to decide whether or not to drop that datagram containing that segment.</a:t>
            </a:r>
          </a:p>
          <a:p>
            <a:r>
              <a:rPr lang="en-GB" dirty="0"/>
              <a:t>(Correct)... after matching on the port number in the segment's header, the action taken is to forward the datagram to the output port associated with that destination IP address.</a:t>
            </a:r>
          </a:p>
          <a:p>
            <a:r>
              <a:rPr lang="en-GB" dirty="0"/>
              <a:t>(Correct)... after matching on the 48-bit link-layer destination MAC address, the action taken is to forward the datagram to the output port associated with that link-layer address.</a:t>
            </a:r>
          </a:p>
          <a:p>
            <a:r>
              <a:rPr lang="en-GB" dirty="0"/>
              <a:t>(</a:t>
            </a:r>
            <a:r>
              <a:rPr lang="en-GB" dirty="0" err="1"/>
              <a:t>InCorrect</a:t>
            </a:r>
            <a:r>
              <a:rPr lang="en-GB" dirty="0"/>
              <a:t>)... after matching on the URL contained in an HTTP GET request in the TCP segment within the IP datagram, the action taken is to determine the IP address of the server associated with that URL, and to forward the datagram to the output port associated with that destination IP address.</a:t>
            </a:r>
          </a:p>
          <a:p>
            <a:pPr lvl="1"/>
            <a:r>
              <a:rPr lang="en-GB" dirty="0"/>
              <a:t>At the IP layer, cannot see any application layer information such as the URL contained in an HTTP GET request </a:t>
            </a:r>
          </a:p>
          <a:p>
            <a:r>
              <a:rPr lang="en-GB" dirty="0"/>
              <a:t>(Correct)... after matching on the source and destination IP address in the datagram header, the action taken is to forward the datagram to the output port associated with that source and destination IP address pair.</a:t>
            </a:r>
            <a:endParaRPr lang="en-SE" dirty="0"/>
          </a:p>
        </p:txBody>
      </p:sp>
      <p:sp>
        <p:nvSpPr>
          <p:cNvPr id="3" name="Title 2">
            <a:extLst>
              <a:ext uri="{FF2B5EF4-FFF2-40B4-BE49-F238E27FC236}">
                <a16:creationId xmlns:a16="http://schemas.microsoft.com/office/drawing/2014/main" id="{BB14F217-3A22-27E2-4B21-0B36FCFFC891}"/>
              </a:ext>
            </a:extLst>
          </p:cNvPr>
          <p:cNvSpPr>
            <a:spLocks noGrp="1"/>
          </p:cNvSpPr>
          <p:nvPr>
            <p:ph type="title"/>
          </p:nvPr>
        </p:nvSpPr>
        <p:spPr/>
        <p:txBody>
          <a:bodyPr/>
          <a:lstStyle/>
          <a:p>
            <a:r>
              <a:rPr lang="en-GB" dirty="0"/>
              <a:t>Question 4.4-2</a:t>
            </a:r>
            <a:endParaRPr lang="en-SE" dirty="0"/>
          </a:p>
        </p:txBody>
      </p:sp>
      <p:sp>
        <p:nvSpPr>
          <p:cNvPr id="4" name="Slide Number Placeholder 3">
            <a:extLst>
              <a:ext uri="{FF2B5EF4-FFF2-40B4-BE49-F238E27FC236}">
                <a16:creationId xmlns:a16="http://schemas.microsoft.com/office/drawing/2014/main" id="{200F08A4-BF32-87F0-77DC-D71B64839E96}"/>
              </a:ext>
            </a:extLst>
          </p:cNvPr>
          <p:cNvSpPr>
            <a:spLocks noGrp="1"/>
          </p:cNvSpPr>
          <p:nvPr>
            <p:ph type="sldNum" sz="quarter" idx="4"/>
          </p:nvPr>
        </p:nvSpPr>
        <p:spPr/>
        <p:txBody>
          <a:bodyPr/>
          <a:lstStyle/>
          <a:p>
            <a:r>
              <a:rPr lang="en-US"/>
              <a:t>Introduction: 1-</a:t>
            </a:r>
            <a:fld id="{C4204591-24BD-A542-B9D5-F8D8A88D2FEE}" type="slidenum">
              <a:rPr lang="en-US" smtClean="0"/>
              <a:pPr/>
              <a:t>61</a:t>
            </a:fld>
            <a:endParaRPr lang="en-US" dirty="0"/>
          </a:p>
        </p:txBody>
      </p:sp>
    </p:spTree>
    <p:extLst>
      <p:ext uri="{BB962C8B-B14F-4D97-AF65-F5344CB8AC3E}">
        <p14:creationId xmlns:p14="http://schemas.microsoft.com/office/powerpoint/2010/main" val="29551614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26467"/>
            <a:ext cx="10515600" cy="3046751"/>
          </a:xfrm>
        </p:spPr>
        <p:txBody>
          <a:bodyPr>
            <a:normAutofit/>
          </a:bodyPr>
          <a:lstStyle/>
          <a:p>
            <a:r>
              <a:rPr lang="en-US" altLang="en-US" dirty="0">
                <a:solidFill>
                  <a:srgbClr val="C00000"/>
                </a:solidFill>
                <a:latin typeface="Calibri" panose="020F0502020204030204" pitchFamily="34" charset="0"/>
                <a:ea typeface="ＭＳ Ｐゴシック" panose="020B0600070205080204" pitchFamily="34" charset="-128"/>
                <a:cs typeface="ＭＳ Ｐゴシック" panose="020B0600070205080204" pitchFamily="34" charset="-128"/>
              </a:rPr>
              <a:t>flow: </a:t>
            </a:r>
            <a:r>
              <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rPr>
              <a:t>defined by header fields</a:t>
            </a:r>
          </a:p>
          <a:p>
            <a:r>
              <a:rPr lang="en-US" altLang="en-US" dirty="0">
                <a:solidFill>
                  <a:srgbClr val="C00000"/>
                </a:solidFill>
                <a:latin typeface="Calibri" panose="020F0502020204030204" pitchFamily="34" charset="0"/>
                <a:ea typeface="ＭＳ Ｐゴシック" panose="020B0600070205080204" pitchFamily="34" charset="-128"/>
                <a:cs typeface="ＭＳ Ｐゴシック" panose="020B0600070205080204" pitchFamily="34" charset="-128"/>
              </a:rPr>
              <a:t>generalized forwarding: simple </a:t>
            </a:r>
            <a:r>
              <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rPr>
              <a:t>packet-handling rules</a:t>
            </a:r>
          </a:p>
          <a:p>
            <a:pPr lvl="1"/>
            <a:r>
              <a:rPr lang="en-US" altLang="en-US" dirty="0">
                <a:solidFill>
                  <a:srgbClr val="0000A8"/>
                </a:solidFill>
                <a:latin typeface="Calibri" panose="020F0502020204030204" pitchFamily="34" charset="0"/>
                <a:ea typeface="ＭＳ Ｐゴシック" panose="020B0600070205080204" pitchFamily="34" charset="-128"/>
              </a:rPr>
              <a:t>match:</a:t>
            </a:r>
            <a:r>
              <a:rPr lang="en-US" altLang="en-US" dirty="0">
                <a:solidFill>
                  <a:srgbClr val="000090"/>
                </a:solidFill>
                <a:latin typeface="Calibri" panose="020F0502020204030204" pitchFamily="34" charset="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rPr>
              <a:t>pattern</a:t>
            </a:r>
            <a:r>
              <a:rPr lang="en-US" altLang="en-US" dirty="0">
                <a:solidFill>
                  <a:srgbClr val="000090"/>
                </a:solidFill>
                <a:latin typeface="Calibri" panose="020F0502020204030204" pitchFamily="34" charset="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rPr>
              <a:t>values in packet header fields</a:t>
            </a:r>
          </a:p>
          <a:p>
            <a:pPr lvl="1"/>
            <a:r>
              <a:rPr lang="en-US" altLang="en-US" dirty="0">
                <a:solidFill>
                  <a:srgbClr val="0000A8"/>
                </a:solidFill>
                <a:latin typeface="Calibri" panose="020F0502020204030204" pitchFamily="34" charset="0"/>
                <a:ea typeface="ＭＳ Ｐゴシック" panose="020B0600070205080204" pitchFamily="34" charset="-128"/>
              </a:rPr>
              <a:t>actions: </a:t>
            </a:r>
            <a:r>
              <a:rPr lang="en-US" altLang="en-US" dirty="0">
                <a:latin typeface="Calibri" panose="020F0502020204030204" pitchFamily="34" charset="0"/>
                <a:ea typeface="ＭＳ Ｐゴシック" panose="020B0600070205080204" pitchFamily="34" charset="-128"/>
              </a:rPr>
              <a:t>for matched packet: drop, forward, modify, matched packet or send matched packet to controller </a:t>
            </a:r>
          </a:p>
          <a:p>
            <a:pPr lvl="1"/>
            <a:r>
              <a:rPr lang="en-US" altLang="en-US" dirty="0">
                <a:solidFill>
                  <a:srgbClr val="0000A8"/>
                </a:solidFill>
                <a:latin typeface="Calibri" panose="020F0502020204030204" pitchFamily="34" charset="0"/>
                <a:ea typeface="ＭＳ Ｐゴシック" panose="020B0600070205080204" pitchFamily="34" charset="-128"/>
              </a:rPr>
              <a:t>priority: </a:t>
            </a:r>
            <a:r>
              <a:rPr lang="en-US" altLang="en-US" dirty="0">
                <a:latin typeface="Calibri" panose="020F0502020204030204" pitchFamily="34" charset="0"/>
                <a:ea typeface="ＭＳ Ｐゴシック" panose="020B0600070205080204" pitchFamily="34" charset="-128"/>
              </a:rPr>
              <a:t>disambiguate overlapping patterns</a:t>
            </a:r>
          </a:p>
          <a:p>
            <a:pPr lvl="1"/>
            <a:r>
              <a:rPr lang="en-US" altLang="en-US" dirty="0">
                <a:solidFill>
                  <a:srgbClr val="0000A8"/>
                </a:solidFill>
                <a:latin typeface="Calibri" panose="020F0502020204030204" pitchFamily="34" charset="0"/>
                <a:ea typeface="ＭＳ Ｐゴシック" panose="020B0600070205080204" pitchFamily="34" charset="-128"/>
              </a:rPr>
              <a:t>counters: </a:t>
            </a:r>
            <a:r>
              <a:rPr lang="en-US" altLang="en-US" dirty="0">
                <a:latin typeface="Calibri" panose="020F0502020204030204" pitchFamily="34" charset="0"/>
                <a:ea typeface="ＭＳ Ｐゴシック" panose="020B0600070205080204" pitchFamily="34" charset="-128"/>
              </a:rPr>
              <a:t>#bytes and #packets</a:t>
            </a:r>
          </a:p>
        </p:txBody>
      </p:sp>
      <p:cxnSp>
        <p:nvCxnSpPr>
          <p:cNvPr id="45" name="Straight Connector 44">
            <a:extLst>
              <a:ext uri="{FF2B5EF4-FFF2-40B4-BE49-F238E27FC236}">
                <a16:creationId xmlns:a16="http://schemas.microsoft.com/office/drawing/2014/main" id="{362506F8-ECEC-2E42-805B-42E4D94FA9CB}"/>
              </a:ext>
            </a:extLst>
          </p:cNvPr>
          <p:cNvCxnSpPr/>
          <p:nvPr/>
        </p:nvCxnSpPr>
        <p:spPr>
          <a:xfrm>
            <a:off x="848139" y="6202017"/>
            <a:ext cx="51948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EFCF0EDD-3789-414C-ACC3-3BF841E39C99}"/>
              </a:ext>
            </a:extLst>
          </p:cNvPr>
          <p:cNvGrpSpPr/>
          <p:nvPr/>
        </p:nvGrpSpPr>
        <p:grpSpPr>
          <a:xfrm>
            <a:off x="2117350" y="5637144"/>
            <a:ext cx="2269120" cy="1028699"/>
            <a:chOff x="7493876" y="2774731"/>
            <a:chExt cx="1481958" cy="894622"/>
          </a:xfrm>
          <a:effectLst>
            <a:outerShdw blurRad="50800" dist="38100" dir="18900000" algn="bl" rotWithShape="0">
              <a:prstClr val="black">
                <a:alpha val="40000"/>
              </a:prstClr>
            </a:outerShdw>
          </a:effectLst>
        </p:grpSpPr>
        <p:sp>
          <p:nvSpPr>
            <p:cNvPr id="6" name="Freeform 5">
              <a:extLst>
                <a:ext uri="{FF2B5EF4-FFF2-40B4-BE49-F238E27FC236}">
                  <a16:creationId xmlns:a16="http://schemas.microsoft.com/office/drawing/2014/main" id="{CF1E2C8F-E181-3B43-A519-0FC1DEA4B61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 name="Oval 6">
              <a:extLst>
                <a:ext uri="{FF2B5EF4-FFF2-40B4-BE49-F238E27FC236}">
                  <a16:creationId xmlns:a16="http://schemas.microsoft.com/office/drawing/2014/main" id="{8CE0A78E-9FDA-334F-9AD4-8A4ED942B1C9}"/>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C1D1C42-5DC5-DE41-880F-2DB6C20303EA}"/>
                </a:ext>
              </a:extLst>
            </p:cNvPr>
            <p:cNvGrpSpPr/>
            <p:nvPr/>
          </p:nvGrpSpPr>
          <p:grpSpPr>
            <a:xfrm>
              <a:off x="7713663" y="2848339"/>
              <a:ext cx="1042107" cy="425543"/>
              <a:chOff x="7786941" y="2884917"/>
              <a:chExt cx="897649" cy="353919"/>
            </a:xfrm>
          </p:grpSpPr>
          <p:sp>
            <p:nvSpPr>
              <p:cNvPr id="9" name="Freeform 8">
                <a:extLst>
                  <a:ext uri="{FF2B5EF4-FFF2-40B4-BE49-F238E27FC236}">
                    <a16:creationId xmlns:a16="http://schemas.microsoft.com/office/drawing/2014/main" id="{AEEDB7BE-ECB9-AE43-B7F9-9420522500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8484C86C-9AA8-0C48-9C1B-936E42E298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79FD6387-1AB1-7743-A3A7-ED8933D501E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5CDE1FFF-560A-D046-879A-1BAD0681C80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3" name="Group 42">
            <a:extLst>
              <a:ext uri="{FF2B5EF4-FFF2-40B4-BE49-F238E27FC236}">
                <a16:creationId xmlns:a16="http://schemas.microsoft.com/office/drawing/2014/main" id="{7BA19BCA-1317-9E49-B6D6-B6CF8B58E795}"/>
              </a:ext>
            </a:extLst>
          </p:cNvPr>
          <p:cNvGrpSpPr/>
          <p:nvPr/>
        </p:nvGrpSpPr>
        <p:grpSpPr>
          <a:xfrm>
            <a:off x="2535862" y="4518992"/>
            <a:ext cx="1998847" cy="1325048"/>
            <a:chOff x="8327282" y="4055165"/>
            <a:chExt cx="2091509" cy="1325048"/>
          </a:xfrm>
        </p:grpSpPr>
        <p:grpSp>
          <p:nvGrpSpPr>
            <p:cNvPr id="20" name="Group 554">
              <a:extLst>
                <a:ext uri="{FF2B5EF4-FFF2-40B4-BE49-F238E27FC236}">
                  <a16:creationId xmlns:a16="http://schemas.microsoft.com/office/drawing/2014/main" id="{F0AAF6D0-8EA6-E749-9758-CE8F2B209D9B}"/>
                </a:ext>
              </a:extLst>
            </p:cNvPr>
            <p:cNvGrpSpPr>
              <a:grpSpLocks/>
            </p:cNvGrpSpPr>
            <p:nvPr/>
          </p:nvGrpSpPr>
          <p:grpSpPr bwMode="auto">
            <a:xfrm>
              <a:off x="8327282" y="4121430"/>
              <a:ext cx="2091509" cy="1258783"/>
              <a:chOff x="2932675" y="3919324"/>
              <a:chExt cx="429970" cy="319189"/>
            </a:xfrm>
          </p:grpSpPr>
          <p:sp>
            <p:nvSpPr>
              <p:cNvPr id="21" name="Rectangle 20">
                <a:extLst>
                  <a:ext uri="{FF2B5EF4-FFF2-40B4-BE49-F238E27FC236}">
                    <a16:creationId xmlns:a16="http://schemas.microsoft.com/office/drawing/2014/main" id="{803BF111-23DE-1945-8735-48B7B51FDA35}"/>
                  </a:ext>
                </a:extLst>
              </p:cNvPr>
              <p:cNvSpPr/>
              <p:nvPr/>
            </p:nvSpPr>
            <p:spPr>
              <a:xfrm>
                <a:off x="2936722" y="3919324"/>
                <a:ext cx="425923" cy="319189"/>
              </a:xfrm>
              <a:prstGeom prst="rect">
                <a:avLst/>
              </a:prstGeom>
              <a:solidFill>
                <a:srgbClr val="FFFFFF"/>
              </a:solidFill>
              <a:ln w="25400"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22" name="Straight Connector 21">
                <a:extLst>
                  <a:ext uri="{FF2B5EF4-FFF2-40B4-BE49-F238E27FC236}">
                    <a16:creationId xmlns:a16="http://schemas.microsoft.com/office/drawing/2014/main" id="{3B28D0C4-B5C9-5844-BF1E-1197CD1800CC}"/>
                  </a:ext>
                </a:extLst>
              </p:cNvPr>
              <p:cNvCxnSpPr/>
              <p:nvPr/>
            </p:nvCxnSpPr>
            <p:spPr>
              <a:xfrm>
                <a:off x="2932675" y="4004959"/>
                <a:ext cx="424911" cy="0"/>
              </a:xfrm>
              <a:prstGeom prst="line">
                <a:avLst/>
              </a:prstGeom>
              <a:noFill/>
              <a:ln w="25400" cap="flat" cmpd="sng" algn="ctr">
                <a:solidFill>
                  <a:srgbClr val="CC0000"/>
                </a:solidFill>
                <a:prstDash val="solid"/>
              </a:ln>
              <a:effectLst/>
            </p:spPr>
          </p:cxnSp>
          <p:cxnSp>
            <p:nvCxnSpPr>
              <p:cNvPr id="23" name="Straight Connector 22">
                <a:extLst>
                  <a:ext uri="{FF2B5EF4-FFF2-40B4-BE49-F238E27FC236}">
                    <a16:creationId xmlns:a16="http://schemas.microsoft.com/office/drawing/2014/main" id="{293CE468-AA72-B340-AB98-BDBA2EE69A0B}"/>
                  </a:ext>
                </a:extLst>
              </p:cNvPr>
              <p:cNvCxnSpPr/>
              <p:nvPr/>
            </p:nvCxnSpPr>
            <p:spPr>
              <a:xfrm>
                <a:off x="2932675" y="4069207"/>
                <a:ext cx="424911" cy="0"/>
              </a:xfrm>
              <a:prstGeom prst="line">
                <a:avLst/>
              </a:prstGeom>
              <a:noFill/>
              <a:ln w="25400" cap="flat" cmpd="sng" algn="ctr">
                <a:solidFill>
                  <a:srgbClr val="CC0000"/>
                </a:solidFill>
                <a:prstDash val="solid"/>
              </a:ln>
              <a:effectLst/>
            </p:spPr>
          </p:cxnSp>
          <p:cxnSp>
            <p:nvCxnSpPr>
              <p:cNvPr id="24" name="Straight Connector 23">
                <a:extLst>
                  <a:ext uri="{FF2B5EF4-FFF2-40B4-BE49-F238E27FC236}">
                    <a16:creationId xmlns:a16="http://schemas.microsoft.com/office/drawing/2014/main" id="{1AFD2436-CAFF-8042-BF47-7E024FE6789B}"/>
                  </a:ext>
                </a:extLst>
              </p:cNvPr>
              <p:cNvCxnSpPr>
                <a:cxnSpLocks/>
                <a:stCxn id="21" idx="2"/>
              </p:cNvCxnSpPr>
              <p:nvPr/>
            </p:nvCxnSpPr>
            <p:spPr>
              <a:xfrm flipH="1" flipV="1">
                <a:off x="3148166" y="4001599"/>
                <a:ext cx="1517" cy="236914"/>
              </a:xfrm>
              <a:prstGeom prst="line">
                <a:avLst/>
              </a:prstGeom>
              <a:noFill/>
              <a:ln w="25400" cap="flat" cmpd="sng" algn="ctr">
                <a:solidFill>
                  <a:srgbClr val="CC0000"/>
                </a:solidFill>
                <a:prstDash val="solid"/>
              </a:ln>
              <a:effectLst/>
            </p:spPr>
          </p:cxnSp>
        </p:grpSp>
        <p:sp>
          <p:nvSpPr>
            <p:cNvPr id="3" name="TextBox 2">
              <a:extLst>
                <a:ext uri="{FF2B5EF4-FFF2-40B4-BE49-F238E27FC236}">
                  <a16:creationId xmlns:a16="http://schemas.microsoft.com/office/drawing/2014/main" id="{795B25A3-83EE-0C42-A451-21C2EA7C24E0}"/>
                </a:ext>
              </a:extLst>
            </p:cNvPr>
            <p:cNvSpPr txBox="1"/>
            <p:nvPr/>
          </p:nvSpPr>
          <p:spPr>
            <a:xfrm>
              <a:off x="8759686" y="4055165"/>
              <a:ext cx="1265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Flow table</a:t>
              </a:r>
            </a:p>
          </p:txBody>
        </p:sp>
        <p:sp>
          <p:nvSpPr>
            <p:cNvPr id="41" name="TextBox 40">
              <a:extLst>
                <a:ext uri="{FF2B5EF4-FFF2-40B4-BE49-F238E27FC236}">
                  <a16:creationId xmlns:a16="http://schemas.microsoft.com/office/drawing/2014/main" id="{0F3A5449-AA06-DE4B-8FA1-C9212AFA1460}"/>
                </a:ext>
              </a:extLst>
            </p:cNvPr>
            <p:cNvSpPr txBox="1"/>
            <p:nvPr/>
          </p:nvSpPr>
          <p:spPr>
            <a:xfrm>
              <a:off x="8461513" y="4379843"/>
              <a:ext cx="8379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match</a:t>
              </a:r>
            </a:p>
          </p:txBody>
        </p:sp>
        <p:sp>
          <p:nvSpPr>
            <p:cNvPr id="42" name="TextBox 41">
              <a:extLst>
                <a:ext uri="{FF2B5EF4-FFF2-40B4-BE49-F238E27FC236}">
                  <a16:creationId xmlns:a16="http://schemas.microsoft.com/office/drawing/2014/main" id="{1BF5AE11-1691-C64E-A175-EA1E60B74E4A}"/>
                </a:ext>
              </a:extLst>
            </p:cNvPr>
            <p:cNvSpPr txBox="1"/>
            <p:nvPr/>
          </p:nvSpPr>
          <p:spPr>
            <a:xfrm>
              <a:off x="9409044" y="4386470"/>
              <a:ext cx="83227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action</a:t>
              </a:r>
            </a:p>
          </p:txBody>
        </p:sp>
      </p:grpSp>
      <p:cxnSp>
        <p:nvCxnSpPr>
          <p:cNvPr id="46" name="Straight Connector 45">
            <a:extLst>
              <a:ext uri="{FF2B5EF4-FFF2-40B4-BE49-F238E27FC236}">
                <a16:creationId xmlns:a16="http://schemas.microsoft.com/office/drawing/2014/main" id="{584E34B4-C7CA-6740-A020-13986B97F632}"/>
              </a:ext>
            </a:extLst>
          </p:cNvPr>
          <p:cNvCxnSpPr>
            <a:cxnSpLocks/>
            <a:stCxn id="6" idx="0"/>
          </p:cNvCxnSpPr>
          <p:nvPr/>
        </p:nvCxnSpPr>
        <p:spPr>
          <a:xfrm flipV="1">
            <a:off x="4386238" y="5804452"/>
            <a:ext cx="2398875" cy="1903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575B8A9-3D40-6341-867B-507C81B4BA39}"/>
              </a:ext>
            </a:extLst>
          </p:cNvPr>
          <p:cNvCxnSpPr>
            <a:cxnSpLocks/>
          </p:cNvCxnSpPr>
          <p:nvPr/>
        </p:nvCxnSpPr>
        <p:spPr>
          <a:xfrm>
            <a:off x="4399722" y="6361044"/>
            <a:ext cx="755373" cy="3264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AE0A89-AC33-BF4C-92BE-57E02010D08E}"/>
              </a:ext>
            </a:extLst>
          </p:cNvPr>
          <p:cNvSpPr txBox="1"/>
          <p:nvPr/>
        </p:nvSpPr>
        <p:spPr>
          <a:xfrm>
            <a:off x="1828800" y="587071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1" name="TextBox 30">
            <a:extLst>
              <a:ext uri="{FF2B5EF4-FFF2-40B4-BE49-F238E27FC236}">
                <a16:creationId xmlns:a16="http://schemas.microsoft.com/office/drawing/2014/main" id="{4E53A182-ED02-724B-B717-34A471A9D7DC}"/>
              </a:ext>
            </a:extLst>
          </p:cNvPr>
          <p:cNvSpPr txBox="1"/>
          <p:nvPr/>
        </p:nvSpPr>
        <p:spPr>
          <a:xfrm>
            <a:off x="4340087" y="63676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32" name="TextBox 31">
            <a:extLst>
              <a:ext uri="{FF2B5EF4-FFF2-40B4-BE49-F238E27FC236}">
                <a16:creationId xmlns:a16="http://schemas.microsoft.com/office/drawing/2014/main" id="{55EDB1F3-36CA-944D-979C-CE1587B157B4}"/>
              </a:ext>
            </a:extLst>
          </p:cNvPr>
          <p:cNvSpPr txBox="1"/>
          <p:nvPr/>
        </p:nvSpPr>
        <p:spPr>
          <a:xfrm>
            <a:off x="4784035" y="614900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33" name="TextBox 32">
            <a:extLst>
              <a:ext uri="{FF2B5EF4-FFF2-40B4-BE49-F238E27FC236}">
                <a16:creationId xmlns:a16="http://schemas.microsoft.com/office/drawing/2014/main" id="{C4464804-CC10-384C-AEB4-90FDA3AE9F07}"/>
              </a:ext>
            </a:extLst>
          </p:cNvPr>
          <p:cNvSpPr txBox="1"/>
          <p:nvPr/>
        </p:nvSpPr>
        <p:spPr>
          <a:xfrm>
            <a:off x="4565375" y="5784575"/>
            <a:ext cx="301686"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grpSp>
        <p:nvGrpSpPr>
          <p:cNvPr id="25" name="Group 24">
            <a:extLst>
              <a:ext uri="{FF2B5EF4-FFF2-40B4-BE49-F238E27FC236}">
                <a16:creationId xmlns:a16="http://schemas.microsoft.com/office/drawing/2014/main" id="{B3064E8A-1F8D-3347-A456-A767F49DA813}"/>
              </a:ext>
            </a:extLst>
          </p:cNvPr>
          <p:cNvGrpSpPr/>
          <p:nvPr/>
        </p:nvGrpSpPr>
        <p:grpSpPr>
          <a:xfrm>
            <a:off x="4533981" y="4345979"/>
            <a:ext cx="6820091" cy="1571138"/>
            <a:chOff x="4518991" y="4315999"/>
            <a:chExt cx="6820091" cy="1571138"/>
          </a:xfrm>
        </p:grpSpPr>
        <p:sp>
          <p:nvSpPr>
            <p:cNvPr id="29" name="TextBox 32">
              <a:extLst>
                <a:ext uri="{FF2B5EF4-FFF2-40B4-BE49-F238E27FC236}">
                  <a16:creationId xmlns:a16="http://schemas.microsoft.com/office/drawing/2014/main" id="{B82879F5-A8E9-4742-AC89-B09339E85093}"/>
                </a:ext>
              </a:extLst>
            </p:cNvPr>
            <p:cNvSpPr txBox="1">
              <a:spLocks noChangeArrowheads="1"/>
            </p:cNvSpPr>
            <p:nvPr/>
          </p:nvSpPr>
          <p:spPr bwMode="auto">
            <a:xfrm>
              <a:off x="7424876" y="5517805"/>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wildcard</a:t>
              </a:r>
            </a:p>
          </p:txBody>
        </p:sp>
        <p:sp>
          <p:nvSpPr>
            <p:cNvPr id="16" name="Freeform 15">
              <a:extLst>
                <a:ext uri="{FF2B5EF4-FFF2-40B4-BE49-F238E27FC236}">
                  <a16:creationId xmlns:a16="http://schemas.microsoft.com/office/drawing/2014/main" id="{C156E13C-C349-EC4C-B479-040B1712E32E}"/>
                </a:ext>
              </a:extLst>
            </p:cNvPr>
            <p:cNvSpPr/>
            <p:nvPr/>
          </p:nvSpPr>
          <p:spPr>
            <a:xfrm>
              <a:off x="4518991" y="4320209"/>
              <a:ext cx="808383" cy="1497495"/>
            </a:xfrm>
            <a:custGeom>
              <a:avLst/>
              <a:gdLst>
                <a:gd name="connsiteX0" fmla="*/ 13252 w 808383"/>
                <a:gd name="connsiteY0" fmla="*/ 1497495 h 1497495"/>
                <a:gd name="connsiteX1" fmla="*/ 808383 w 808383"/>
                <a:gd name="connsiteY1" fmla="*/ 1192695 h 1497495"/>
                <a:gd name="connsiteX2" fmla="*/ 795131 w 808383"/>
                <a:gd name="connsiteY2" fmla="*/ 0 h 1497495"/>
                <a:gd name="connsiteX3" fmla="*/ 0 w 808383"/>
                <a:gd name="connsiteY3" fmla="*/ 887895 h 1497495"/>
                <a:gd name="connsiteX4" fmla="*/ 13252 w 808383"/>
                <a:gd name="connsiteY4" fmla="*/ 1497495 h 1497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383" h="1497495">
                  <a:moveTo>
                    <a:pt x="13252" y="1497495"/>
                  </a:moveTo>
                  <a:lnTo>
                    <a:pt x="808383" y="1192695"/>
                  </a:lnTo>
                  <a:lnTo>
                    <a:pt x="795131" y="0"/>
                  </a:lnTo>
                  <a:lnTo>
                    <a:pt x="0" y="887895"/>
                  </a:lnTo>
                  <a:lnTo>
                    <a:pt x="13252" y="1497495"/>
                  </a:lnTo>
                  <a:close/>
                </a:path>
              </a:pathLst>
            </a:custGeom>
            <a:gradFill>
              <a:gsLst>
                <a:gs pos="0">
                  <a:schemeClr val="bg1">
                    <a:lumMod val="95000"/>
                  </a:schemeClr>
                </a:gs>
                <a:gs pos="10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FE279AE1-4F6D-FA4B-8F69-D1B6D664A081}"/>
                </a:ext>
              </a:extLst>
            </p:cNvPr>
            <p:cNvCxnSpPr>
              <a:cxnSpLocks/>
            </p:cNvCxnSpPr>
            <p:nvPr/>
          </p:nvCxnSpPr>
          <p:spPr>
            <a:xfrm>
              <a:off x="8691768" y="4315999"/>
              <a:ext cx="0" cy="12001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2">
              <a:extLst>
                <a:ext uri="{FF2B5EF4-FFF2-40B4-BE49-F238E27FC236}">
                  <a16:creationId xmlns:a16="http://schemas.microsoft.com/office/drawing/2014/main" id="{1EA29FD6-93E2-D248-8287-1EF1A763B1AB}"/>
                </a:ext>
              </a:extLst>
            </p:cNvPr>
            <p:cNvSpPr>
              <a:spLocks/>
            </p:cNvSpPr>
            <p:nvPr/>
          </p:nvSpPr>
          <p:spPr bwMode="auto">
            <a:xfrm>
              <a:off x="5318056" y="4334323"/>
              <a:ext cx="3362117" cy="1191833"/>
            </a:xfrm>
            <a:prstGeom prst="rect">
              <a:avLst/>
            </a:prstGeom>
            <a:solidFill>
              <a:srgbClr val="BBE0E3"/>
            </a:solidFill>
            <a:ln w="12700">
              <a:no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40" name="Rectangle 24">
              <a:extLst>
                <a:ext uri="{FF2B5EF4-FFF2-40B4-BE49-F238E27FC236}">
                  <a16:creationId xmlns:a16="http://schemas.microsoft.com/office/drawing/2014/main" id="{84DD72A2-6599-5A4C-9EC1-40B227E8352F}"/>
                </a:ext>
              </a:extLst>
            </p:cNvPr>
            <p:cNvSpPr>
              <a:spLocks/>
            </p:cNvSpPr>
            <p:nvPr/>
          </p:nvSpPr>
          <p:spPr bwMode="auto">
            <a:xfrm>
              <a:off x="8712339" y="4334323"/>
              <a:ext cx="2618270" cy="1191834"/>
            </a:xfrm>
            <a:prstGeom prst="rect">
              <a:avLst/>
            </a:prstGeom>
            <a:solidFill>
              <a:schemeClr val="accent6">
                <a:lumMod val="20000"/>
                <a:lumOff val="80000"/>
              </a:schemeClr>
            </a:solidFill>
            <a:ln w="12700">
              <a:no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28" name="Rectangle 27">
              <a:extLst>
                <a:ext uri="{FF2B5EF4-FFF2-40B4-BE49-F238E27FC236}">
                  <a16:creationId xmlns:a16="http://schemas.microsoft.com/office/drawing/2014/main" id="{CD5AE70A-DF8A-054F-8D4E-AC00C36D05F1}"/>
                </a:ext>
              </a:extLst>
            </p:cNvPr>
            <p:cNvSpPr>
              <a:spLocks noChangeArrowheads="1"/>
            </p:cNvSpPr>
            <p:nvPr/>
          </p:nvSpPr>
          <p:spPr bwMode="auto">
            <a:xfrm>
              <a:off x="5322405" y="5059180"/>
              <a:ext cx="5981700" cy="461665"/>
            </a:xfrm>
            <a:prstGeom prst="rect">
              <a:avLst/>
            </a:prstGeom>
            <a:noFill/>
            <a:ln w="25400">
              <a:noFill/>
              <a:miter lim="800000"/>
              <a:headEnd/>
              <a:tailEnd/>
            </a:ln>
            <a:effectLst/>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src=10.1.2.3, dest=*.*.*.*     send to controller</a:t>
              </a:r>
              <a:endPar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endParaRPr>
            </a:p>
          </p:txBody>
        </p:sp>
        <p:sp>
          <p:nvSpPr>
            <p:cNvPr id="35" name="Rectangle 34">
              <a:extLst>
                <a:ext uri="{FF2B5EF4-FFF2-40B4-BE49-F238E27FC236}">
                  <a16:creationId xmlns:a16="http://schemas.microsoft.com/office/drawing/2014/main" id="{F6354FF9-2E1C-0D4C-B7EA-2B8179A518FA}"/>
                </a:ext>
              </a:extLst>
            </p:cNvPr>
            <p:cNvSpPr>
              <a:spLocks noChangeArrowheads="1"/>
            </p:cNvSpPr>
            <p:nvPr/>
          </p:nvSpPr>
          <p:spPr bwMode="auto">
            <a:xfrm>
              <a:off x="5339894" y="4686925"/>
              <a:ext cx="5981700" cy="461665"/>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rPr>
                <a:t>src=1.2.*.*, dest=*.*.*.* </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      drop                        </a:t>
              </a:r>
            </a:p>
          </p:txBody>
        </p:sp>
        <p:sp>
          <p:nvSpPr>
            <p:cNvPr id="36" name="Rectangle 35">
              <a:extLst>
                <a:ext uri="{FF2B5EF4-FFF2-40B4-BE49-F238E27FC236}">
                  <a16:creationId xmlns:a16="http://schemas.microsoft.com/office/drawing/2014/main" id="{0CDCE6C5-716F-694B-9C85-A61362F1BC8D}"/>
                </a:ext>
              </a:extLst>
            </p:cNvPr>
            <p:cNvSpPr>
              <a:spLocks noChangeArrowheads="1"/>
            </p:cNvSpPr>
            <p:nvPr/>
          </p:nvSpPr>
          <p:spPr bwMode="auto">
            <a:xfrm>
              <a:off x="5357382" y="4344648"/>
              <a:ext cx="5981700" cy="461665"/>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src = *.*.*.*, dest=3.4.*.*     forward(2)</a:t>
              </a:r>
            </a:p>
          </p:txBody>
        </p:sp>
      </p:grpSp>
      <p:sp>
        <p:nvSpPr>
          <p:cNvPr id="39" name="Title 2">
            <a:extLst>
              <a:ext uri="{FF2B5EF4-FFF2-40B4-BE49-F238E27FC236}">
                <a16:creationId xmlns:a16="http://schemas.microsoft.com/office/drawing/2014/main" id="{298945D1-38C0-AB46-AD5B-F3852F9BA79A}"/>
              </a:ext>
            </a:extLst>
          </p:cNvPr>
          <p:cNvSpPr>
            <a:spLocks noGrp="1"/>
          </p:cNvSpPr>
          <p:nvPr>
            <p:ph type="title"/>
          </p:nvPr>
        </p:nvSpPr>
        <p:spPr>
          <a:xfrm>
            <a:off x="838200" y="345805"/>
            <a:ext cx="10515600" cy="894622"/>
          </a:xfrm>
        </p:spPr>
        <p:txBody>
          <a:bodyPr>
            <a:normAutofit/>
          </a:bodyPr>
          <a:lstStyle/>
          <a:p>
            <a:r>
              <a:rPr lang="en-US" sz="4800" dirty="0"/>
              <a:t>Flow table abstraction</a:t>
            </a:r>
          </a:p>
        </p:txBody>
      </p:sp>
      <p:sp>
        <p:nvSpPr>
          <p:cNvPr id="37" name="Slide Number Placeholder 3">
            <a:extLst>
              <a:ext uri="{FF2B5EF4-FFF2-40B4-BE49-F238E27FC236}">
                <a16:creationId xmlns:a16="http://schemas.microsoft.com/office/drawing/2014/main" id="{8ABAAF9F-271E-4141-8DD7-1504EF4B2CE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62</a:t>
            </a:fld>
            <a:endParaRPr lang="en-US" dirty="0"/>
          </a:p>
        </p:txBody>
      </p:sp>
      <p:sp>
        <p:nvSpPr>
          <p:cNvPr id="4" name="TextBox 3">
            <a:extLst>
              <a:ext uri="{FF2B5EF4-FFF2-40B4-BE49-F238E27FC236}">
                <a16:creationId xmlns:a16="http://schemas.microsoft.com/office/drawing/2014/main" id="{C5B7DD4B-691C-8EFF-40C1-EBDDF69CFE6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6880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ECABD-D968-3A85-FB5B-E91FF64B26F0}"/>
              </a:ext>
            </a:extLst>
          </p:cNvPr>
          <p:cNvSpPr>
            <a:spLocks noGrp="1"/>
          </p:cNvSpPr>
          <p:nvPr>
            <p:ph idx="1"/>
          </p:nvPr>
        </p:nvSpPr>
        <p:spPr>
          <a:xfrm>
            <a:off x="78059" y="1724027"/>
            <a:ext cx="5274527" cy="4085758"/>
          </a:xfrm>
        </p:spPr>
        <p:txBody>
          <a:bodyPr>
            <a:normAutofit fontScale="77500" lnSpcReduction="20000"/>
          </a:bodyPr>
          <a:lstStyle/>
          <a:p>
            <a:r>
              <a:rPr lang="en-GB" b="1" i="0" dirty="0">
                <a:solidFill>
                  <a:srgbClr val="2D3B45"/>
                </a:solidFill>
                <a:effectLst/>
                <a:latin typeface="Lato Extended"/>
              </a:rPr>
              <a:t>4.4-4. </a:t>
            </a:r>
            <a:r>
              <a:rPr lang="en-GB" b="1" i="0" dirty="0" err="1">
                <a:solidFill>
                  <a:srgbClr val="2D3B45"/>
                </a:solidFill>
                <a:effectLst/>
                <a:latin typeface="Lato Extended"/>
              </a:rPr>
              <a:t>Match+action</a:t>
            </a:r>
            <a:r>
              <a:rPr lang="en-GB" b="1" i="0" dirty="0">
                <a:solidFill>
                  <a:srgbClr val="2D3B45"/>
                </a:solidFill>
                <a:effectLst/>
                <a:latin typeface="Lato Extended"/>
              </a:rPr>
              <a:t> in </a:t>
            </a:r>
            <a:r>
              <a:rPr lang="en-GB" b="1" i="0" dirty="0" err="1">
                <a:solidFill>
                  <a:srgbClr val="2D3B45"/>
                </a:solidFill>
                <a:effectLst/>
                <a:latin typeface="Lato Extended"/>
              </a:rPr>
              <a:t>Openflow</a:t>
            </a:r>
            <a:r>
              <a:rPr lang="en-GB" b="1" i="0" dirty="0">
                <a:solidFill>
                  <a:srgbClr val="2D3B45"/>
                </a:solidFill>
                <a:effectLst/>
                <a:latin typeface="Lato Extended"/>
              </a:rPr>
              <a:t> 1.0. </a:t>
            </a:r>
            <a:r>
              <a:rPr lang="en-GB" b="0" i="0" dirty="0">
                <a:solidFill>
                  <a:srgbClr val="2D3B45"/>
                </a:solidFill>
                <a:effectLst/>
                <a:latin typeface="Lato Extended"/>
              </a:rPr>
              <a:t>Consider the figure below that shows the generalized forwarding table in a router.  Recall that a * represents a wildcard value. Now consider an arriving datagram with the IP source and destination address fields indicated below.  For each source/destination IP address pair, indicate which rule is matched. Note: assume that a rule that is earlier in the table takes priority over a rule that is later in the table and that a datagram that matches none of the table entries is dropped.</a:t>
            </a:r>
            <a:endParaRPr lang="en-SE" dirty="0"/>
          </a:p>
        </p:txBody>
      </p:sp>
      <p:sp>
        <p:nvSpPr>
          <p:cNvPr id="3" name="Title 2">
            <a:extLst>
              <a:ext uri="{FF2B5EF4-FFF2-40B4-BE49-F238E27FC236}">
                <a16:creationId xmlns:a16="http://schemas.microsoft.com/office/drawing/2014/main" id="{64B1E626-8118-F231-743F-9FD04A8D6EA7}"/>
              </a:ext>
            </a:extLst>
          </p:cNvPr>
          <p:cNvSpPr>
            <a:spLocks noGrp="1"/>
          </p:cNvSpPr>
          <p:nvPr>
            <p:ph type="title"/>
          </p:nvPr>
        </p:nvSpPr>
        <p:spPr/>
        <p:txBody>
          <a:bodyPr/>
          <a:lstStyle/>
          <a:p>
            <a:r>
              <a:rPr lang="en-GB" dirty="0"/>
              <a:t>Question </a:t>
            </a:r>
            <a:r>
              <a:rPr lang="en-SE" dirty="0"/>
              <a:t>4.4-4</a:t>
            </a:r>
          </a:p>
        </p:txBody>
      </p:sp>
      <p:sp>
        <p:nvSpPr>
          <p:cNvPr id="4" name="Slide Number Placeholder 3">
            <a:extLst>
              <a:ext uri="{FF2B5EF4-FFF2-40B4-BE49-F238E27FC236}">
                <a16:creationId xmlns:a16="http://schemas.microsoft.com/office/drawing/2014/main" id="{74A36387-E9FE-3F9F-B9C1-F739AC747771}"/>
              </a:ext>
            </a:extLst>
          </p:cNvPr>
          <p:cNvSpPr>
            <a:spLocks noGrp="1"/>
          </p:cNvSpPr>
          <p:nvPr>
            <p:ph type="sldNum" sz="quarter" idx="4"/>
          </p:nvPr>
        </p:nvSpPr>
        <p:spPr/>
        <p:txBody>
          <a:bodyPr/>
          <a:lstStyle/>
          <a:p>
            <a:r>
              <a:rPr lang="en-US"/>
              <a:t>Introduction: 1-</a:t>
            </a:r>
            <a:fld id="{C4204591-24BD-A542-B9D5-F8D8A88D2FEE}" type="slidenum">
              <a:rPr lang="en-US" smtClean="0"/>
              <a:pPr/>
              <a:t>63</a:t>
            </a:fld>
            <a:endParaRPr lang="en-US" dirty="0"/>
          </a:p>
        </p:txBody>
      </p:sp>
      <p:pic>
        <p:nvPicPr>
          <p:cNvPr id="1026" name="Picture 2">
            <a:extLst>
              <a:ext uri="{FF2B5EF4-FFF2-40B4-BE49-F238E27FC236}">
                <a16:creationId xmlns:a16="http://schemas.microsoft.com/office/drawing/2014/main" id="{58672E50-F583-0667-1C12-CEB2E7D78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941" y="111765"/>
            <a:ext cx="6096000" cy="24693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FB90E8-399B-EE3A-58A3-F61BC060A90D}"/>
              </a:ext>
            </a:extLst>
          </p:cNvPr>
          <p:cNvPicPr>
            <a:picLocks noChangeAspect="1"/>
          </p:cNvPicPr>
          <p:nvPr/>
        </p:nvPicPr>
        <p:blipFill>
          <a:blip r:embed="rId3"/>
          <a:stretch>
            <a:fillRect/>
          </a:stretch>
        </p:blipFill>
        <p:spPr>
          <a:xfrm>
            <a:off x="5176772" y="2693019"/>
            <a:ext cx="6937169" cy="3284035"/>
          </a:xfrm>
          <a:prstGeom prst="rect">
            <a:avLst/>
          </a:prstGeom>
        </p:spPr>
      </p:pic>
      <p:cxnSp>
        <p:nvCxnSpPr>
          <p:cNvPr id="8" name="Straight Arrow Connector 7">
            <a:extLst>
              <a:ext uri="{FF2B5EF4-FFF2-40B4-BE49-F238E27FC236}">
                <a16:creationId xmlns:a16="http://schemas.microsoft.com/office/drawing/2014/main" id="{85645B0A-7DDC-5B61-2C1E-0CA3F19534DB}"/>
              </a:ext>
            </a:extLst>
          </p:cNvPr>
          <p:cNvCxnSpPr/>
          <p:nvPr/>
        </p:nvCxnSpPr>
        <p:spPr>
          <a:xfrm flipV="1">
            <a:off x="6333893" y="1226634"/>
            <a:ext cx="2085278" cy="14663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BE1A5170-1614-09DA-7F57-E63D15DD073D}"/>
              </a:ext>
            </a:extLst>
          </p:cNvPr>
          <p:cNvCxnSpPr>
            <a:cxnSpLocks/>
          </p:cNvCxnSpPr>
          <p:nvPr/>
        </p:nvCxnSpPr>
        <p:spPr>
          <a:xfrm flipV="1">
            <a:off x="6263269" y="944385"/>
            <a:ext cx="2226525" cy="28225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4404EE56-D230-AC14-CED9-1C0CFFBE7816}"/>
              </a:ext>
            </a:extLst>
          </p:cNvPr>
          <p:cNvCxnSpPr>
            <a:cxnSpLocks/>
          </p:cNvCxnSpPr>
          <p:nvPr/>
        </p:nvCxnSpPr>
        <p:spPr>
          <a:xfrm flipV="1">
            <a:off x="6508597" y="1514776"/>
            <a:ext cx="1910574" cy="3146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911007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64</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755191" y="1922053"/>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marL="407988" indent="-277813">
              <a:spcBef>
                <a:spcPts val="600"/>
              </a:spcBef>
              <a:buClr>
                <a:schemeClr val="bg1">
                  <a:lumMod val="75000"/>
                </a:schemeClr>
              </a:buClr>
            </a:pPr>
            <a:r>
              <a:rPr lang="en-US" altLang="ja-JP" sz="3200" dirty="0">
                <a:solidFill>
                  <a:schemeClr val="bg1">
                    <a:lumMod val="75000"/>
                  </a:schemeClr>
                </a:solidFill>
                <a:ea typeface="ＭＳ Ｐゴシック" panose="020B0600070205080204" pitchFamily="34" charset="-128"/>
                <a:cs typeface="Arial" panose="020B0604020202020204" pitchFamily="34" charset="0"/>
              </a:rPr>
              <a:t>What’s inside a router</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a:t>
            </a:r>
          </a:p>
          <a:p>
            <a:pPr marL="403225" indent="-285750">
              <a:spcBef>
                <a:spcPts val="800"/>
              </a:spcBef>
              <a:buClr>
                <a:srgbClr val="0013A3"/>
              </a:buClr>
            </a:pPr>
            <a:r>
              <a:rPr lang="en-US" sz="3600" dirty="0"/>
              <a:t>Middleboxes</a:t>
            </a:r>
          </a:p>
          <a:p>
            <a:pPr marL="746125" lvl="1" indent="-285750">
              <a:spcBef>
                <a:spcPts val="800"/>
              </a:spcBef>
              <a:buClr>
                <a:srgbClr val="0013A3"/>
              </a:buClr>
            </a:pPr>
            <a:r>
              <a:rPr lang="en-US" sz="2800" dirty="0"/>
              <a:t>middlebox functions</a:t>
            </a:r>
          </a:p>
          <a:p>
            <a:pPr marL="746125" lvl="1" indent="-285750">
              <a:spcBef>
                <a:spcPts val="800"/>
              </a:spcBef>
              <a:buClr>
                <a:srgbClr val="0013A3"/>
              </a:buClr>
            </a:pPr>
            <a:r>
              <a:rPr lang="en-US" sz="2800" dirty="0"/>
              <a:t>evolution, architectural principles of the Internet</a:t>
            </a:r>
          </a:p>
          <a:p>
            <a:pPr marL="407988" indent="-277813">
              <a:spcBef>
                <a:spcPts val="600"/>
              </a:spcBef>
              <a:buClr>
                <a:schemeClr val="bg1">
                  <a:lumMod val="75000"/>
                </a:schemeClr>
              </a:buClr>
            </a:pPr>
            <a:endParaRPr lang="en-US" altLang="en-US" sz="3200" dirty="0">
              <a:solidFill>
                <a:schemeClr val="bg1">
                  <a:lumMod val="75000"/>
                </a:schemeClr>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1101841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14038" y="2315737"/>
            <a:ext cx="4705817" cy="2677656"/>
            <a:chOff x="814038" y="2315737"/>
            <a:chExt cx="4705817" cy="2677656"/>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“thin waist”: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one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network layer protocol: IP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must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be implemented by every (billions) of Internet-connected devices</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4103650" y="3657601"/>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92" name="Group 491">
            <a:extLst>
              <a:ext uri="{FF2B5EF4-FFF2-40B4-BE49-F238E27FC236}">
                <a16:creationId xmlns:a16="http://schemas.microsoft.com/office/drawing/2014/main" id="{B39DAD73-A59C-844C-82D2-98B789AF87B4}"/>
              </a:ext>
            </a:extLst>
          </p:cNvPr>
          <p:cNvGrpSpPr/>
          <p:nvPr/>
        </p:nvGrpSpPr>
        <p:grpSpPr>
          <a:xfrm>
            <a:off x="6761019" y="2397851"/>
            <a:ext cx="5180585" cy="2520510"/>
            <a:chOff x="6761019" y="2397851"/>
            <a:chExt cx="5180585" cy="2520510"/>
          </a:xfrm>
        </p:grpSpPr>
        <p:sp>
          <p:nvSpPr>
            <p:cNvPr id="2" name="TextBox 1">
              <a:extLst>
                <a:ext uri="{FF2B5EF4-FFF2-40B4-BE49-F238E27FC236}">
                  <a16:creationId xmlns:a16="http://schemas.microsoft.com/office/drawing/2014/main" id="{00151133-0DCF-4F4E-9CDA-634434080F2F}"/>
                </a:ext>
              </a:extLst>
            </p:cNvPr>
            <p:cNvSpPr txBox="1"/>
            <p:nvPr/>
          </p:nvSpPr>
          <p:spPr>
            <a:xfrm>
              <a:off x="9309916" y="2397851"/>
              <a:ext cx="2631688"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many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protocols in physical, link, transport, and application layers </a:t>
              </a:r>
            </a:p>
          </p:txBody>
        </p:sp>
        <p:grpSp>
          <p:nvGrpSpPr>
            <p:cNvPr id="490" name="Group 489">
              <a:extLst>
                <a:ext uri="{FF2B5EF4-FFF2-40B4-BE49-F238E27FC236}">
                  <a16:creationId xmlns:a16="http://schemas.microsoft.com/office/drawing/2014/main" id="{CCF9C436-9C11-1E43-8FA2-B49863655B5F}"/>
                </a:ext>
              </a:extLst>
            </p:cNvPr>
            <p:cNvGrpSpPr/>
            <p:nvPr/>
          </p:nvGrpSpPr>
          <p:grpSpPr>
            <a:xfrm>
              <a:off x="7232069" y="2410687"/>
              <a:ext cx="2036621" cy="2507674"/>
              <a:chOff x="7315200" y="2521527"/>
              <a:chExt cx="1427018" cy="2507674"/>
            </a:xfrm>
          </p:grpSpPr>
          <p:cxnSp>
            <p:nvCxnSpPr>
              <p:cNvPr id="53" name="Straight Connector 52">
                <a:extLst>
                  <a:ext uri="{FF2B5EF4-FFF2-40B4-BE49-F238E27FC236}">
                    <a16:creationId xmlns:a16="http://schemas.microsoft.com/office/drawing/2014/main" id="{19FCE1B0-FAA6-8244-BA7B-BB385915D88F}"/>
                  </a:ext>
                </a:extLst>
              </p:cNvPr>
              <p:cNvCxnSpPr>
                <a:cxnSpLocks/>
              </p:cNvCxnSpPr>
              <p:nvPr/>
            </p:nvCxnSpPr>
            <p:spPr>
              <a:xfrm flipV="1">
                <a:off x="7329055" y="3768436"/>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CE4850D0-E94C-F942-9234-36141A495421}"/>
                  </a:ext>
                </a:extLst>
              </p:cNvPr>
              <p:cNvCxnSpPr>
                <a:cxnSpLocks/>
              </p:cNvCxnSpPr>
              <p:nvPr/>
            </p:nvCxnSpPr>
            <p:spPr>
              <a:xfrm flipH="1" flipV="1">
                <a:off x="7315200" y="2521527"/>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625" name="Straight Connector 624">
              <a:extLst>
                <a:ext uri="{FF2B5EF4-FFF2-40B4-BE49-F238E27FC236}">
                  <a16:creationId xmlns:a16="http://schemas.microsoft.com/office/drawing/2014/main" id="{6D445703-EA03-7643-9515-93FC3343159A}"/>
                </a:ext>
              </a:extLst>
            </p:cNvPr>
            <p:cNvCxnSpPr>
              <a:cxnSpLocks/>
            </p:cNvCxnSpPr>
            <p:nvPr/>
          </p:nvCxnSpPr>
          <p:spPr>
            <a:xfrm flipH="1" flipV="1">
              <a:off x="6788728" y="2978728"/>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4809228A-E7A3-CC45-B53B-0D172086E2E0}"/>
                </a:ext>
              </a:extLst>
            </p:cNvPr>
            <p:cNvCxnSpPr>
              <a:cxnSpLocks/>
            </p:cNvCxnSpPr>
            <p:nvPr/>
          </p:nvCxnSpPr>
          <p:spPr>
            <a:xfrm flipH="1">
              <a:off x="6761019" y="3671455"/>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4C5D013-5347-04C3-BE01-55249613CC9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1481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2"/>
                                        </p:tgtEl>
                                        <p:attrNameLst>
                                          <p:attrName>style.visibility</p:attrName>
                                        </p:attrNameLst>
                                      </p:cBhvr>
                                      <p:to>
                                        <p:strVal val="visible"/>
                                      </p:to>
                                    </p:set>
                                    <p:animEffect transition="in" filter="dissolve">
                                      <p:cBhvr>
                                        <p:cTn id="12" dur="500"/>
                                        <p:tgtEl>
                                          <p:spTgt spid="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 at middle age</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41747" y="2689811"/>
            <a:ext cx="3722144" cy="1938992"/>
            <a:chOff x="814038" y="2315737"/>
            <a:chExt cx="3722144" cy="1938992"/>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middle age “love handles”?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middleboxes, operating inside the network</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3119977" y="3283528"/>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A080BF89-711D-724F-AFB6-ECB6A25AFBFA}"/>
              </a:ext>
            </a:extLst>
          </p:cNvPr>
          <p:cNvSpPr/>
          <p:nvPr/>
        </p:nvSpPr>
        <p:spPr>
          <a:xfrm>
            <a:off x="5165725" y="3255382"/>
            <a:ext cx="1473200"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C6DF106B-12CE-0C45-884E-A161B018E6F4}"/>
              </a:ext>
            </a:extLst>
          </p:cNvPr>
          <p:cNvSpPr/>
          <p:nvPr/>
        </p:nvSpPr>
        <p:spPr>
          <a:xfrm>
            <a:off x="5149849" y="3890382"/>
            <a:ext cx="1501775"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50397F3C-6DF9-D24B-B71C-9BFEEE0FFF39}"/>
              </a:ext>
            </a:extLst>
          </p:cNvPr>
          <p:cNvSpPr/>
          <p:nvPr/>
        </p:nvSpPr>
        <p:spPr>
          <a:xfrm flipH="1">
            <a:off x="6637380" y="3217837"/>
            <a:ext cx="369715" cy="828053"/>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4102"/>
              <a:gd name="connsiteX1" fmla="*/ 339976 w 366191"/>
              <a:gd name="connsiteY1" fmla="*/ 136770 h 794102"/>
              <a:gd name="connsiteX2" fmla="*/ 5 w 366191"/>
              <a:gd name="connsiteY2" fmla="*/ 402492 h 794102"/>
              <a:gd name="connsiteX3" fmla="*/ 324346 w 366191"/>
              <a:gd name="connsiteY3" fmla="*/ 668217 h 794102"/>
              <a:gd name="connsiteX4" fmla="*/ 314575 w 366191"/>
              <a:gd name="connsiteY4" fmla="*/ 794102 h 794102"/>
              <a:gd name="connsiteX0" fmla="*/ 344127 w 369715"/>
              <a:gd name="connsiteY0" fmla="*/ 0 h 800239"/>
              <a:gd name="connsiteX1" fmla="*/ 339976 w 369715"/>
              <a:gd name="connsiteY1" fmla="*/ 142907 h 800239"/>
              <a:gd name="connsiteX2" fmla="*/ 5 w 369715"/>
              <a:gd name="connsiteY2" fmla="*/ 408629 h 800239"/>
              <a:gd name="connsiteX3" fmla="*/ 324346 w 369715"/>
              <a:gd name="connsiteY3" fmla="*/ 674354 h 800239"/>
              <a:gd name="connsiteX4" fmla="*/ 314575 w 369715"/>
              <a:gd name="connsiteY4" fmla="*/ 800239 h 800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715" h="800239">
                <a:moveTo>
                  <a:pt x="344127" y="0"/>
                </a:moveTo>
                <a:cubicBezTo>
                  <a:pt x="336312" y="14328"/>
                  <a:pt x="408361" y="83641"/>
                  <a:pt x="339976" y="142907"/>
                </a:cubicBezTo>
                <a:cubicBezTo>
                  <a:pt x="271591" y="202174"/>
                  <a:pt x="-1297" y="210639"/>
                  <a:pt x="5" y="408629"/>
                </a:cubicBezTo>
                <a:cubicBezTo>
                  <a:pt x="1307" y="606619"/>
                  <a:pt x="257915" y="604667"/>
                  <a:pt x="324346" y="674354"/>
                </a:cubicBezTo>
                <a:cubicBezTo>
                  <a:pt x="390777" y="744041"/>
                  <a:pt x="308714" y="782003"/>
                  <a:pt x="314575" y="800239"/>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reeform 2">
            <a:extLst>
              <a:ext uri="{FF2B5EF4-FFF2-40B4-BE49-F238E27FC236}">
                <a16:creationId xmlns:a16="http://schemas.microsoft.com/office/drawing/2014/main" id="{E438027A-AA45-614F-A5B1-3E85160CAF01}"/>
              </a:ext>
            </a:extLst>
          </p:cNvPr>
          <p:cNvSpPr/>
          <p:nvPr/>
        </p:nvSpPr>
        <p:spPr>
          <a:xfrm>
            <a:off x="4783916" y="3219154"/>
            <a:ext cx="366191" cy="818528"/>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1033"/>
              <a:gd name="connsiteX1" fmla="*/ 339976 w 366191"/>
              <a:gd name="connsiteY1" fmla="*/ 136770 h 791033"/>
              <a:gd name="connsiteX2" fmla="*/ 5 w 366191"/>
              <a:gd name="connsiteY2" fmla="*/ 402492 h 791033"/>
              <a:gd name="connsiteX3" fmla="*/ 324346 w 366191"/>
              <a:gd name="connsiteY3" fmla="*/ 668217 h 791033"/>
              <a:gd name="connsiteX4" fmla="*/ 317750 w 366191"/>
              <a:gd name="connsiteY4" fmla="*/ 791033 h 79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1" h="791033">
                <a:moveTo>
                  <a:pt x="328252" y="0"/>
                </a:moveTo>
                <a:cubicBezTo>
                  <a:pt x="320437" y="14328"/>
                  <a:pt x="408361" y="77504"/>
                  <a:pt x="339976" y="136770"/>
                </a:cubicBezTo>
                <a:cubicBezTo>
                  <a:pt x="271591" y="196037"/>
                  <a:pt x="-1297" y="204502"/>
                  <a:pt x="5" y="402492"/>
                </a:cubicBezTo>
                <a:cubicBezTo>
                  <a:pt x="1307" y="600482"/>
                  <a:pt x="257915" y="598530"/>
                  <a:pt x="324346" y="668217"/>
                </a:cubicBezTo>
                <a:cubicBezTo>
                  <a:pt x="390777" y="737904"/>
                  <a:pt x="311889" y="772797"/>
                  <a:pt x="317750" y="791033"/>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80C0A084-13AC-2A46-A0B6-01022C6CA53E}"/>
              </a:ext>
            </a:extLst>
          </p:cNvPr>
          <p:cNvSpPr/>
          <p:nvPr/>
        </p:nvSpPr>
        <p:spPr>
          <a:xfrm>
            <a:off x="6229349" y="3311525"/>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8931938-0846-1040-A356-FF6D9A0F0FCA}"/>
              </a:ext>
            </a:extLst>
          </p:cNvPr>
          <p:cNvSpPr/>
          <p:nvPr/>
        </p:nvSpPr>
        <p:spPr>
          <a:xfrm>
            <a:off x="5191123" y="3310518"/>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93A1113-0724-F941-88A0-46691E1907F6}"/>
              </a:ext>
            </a:extLst>
          </p:cNvPr>
          <p:cNvGrpSpPr/>
          <p:nvPr/>
        </p:nvGrpSpPr>
        <p:grpSpPr>
          <a:xfrm>
            <a:off x="4849091" y="3158838"/>
            <a:ext cx="2120638" cy="926583"/>
            <a:chOff x="4849091" y="3158838"/>
            <a:chExt cx="2120638" cy="926583"/>
          </a:xfrm>
        </p:grpSpPr>
        <p:sp>
          <p:nvSpPr>
            <p:cNvPr id="7" name="TextBox 6">
              <a:extLst>
                <a:ext uri="{FF2B5EF4-FFF2-40B4-BE49-F238E27FC236}">
                  <a16:creationId xmlns:a16="http://schemas.microsoft.com/office/drawing/2014/main" id="{B06F7433-1CA5-0043-8769-8EC5DD1640BC}"/>
                </a:ext>
              </a:extLst>
            </p:cNvPr>
            <p:cNvSpPr txBox="1"/>
            <p:nvPr/>
          </p:nvSpPr>
          <p:spPr>
            <a:xfrm rot="20360941">
              <a:off x="4849091" y="3366655"/>
              <a:ext cx="6880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43E69EF4-A612-6246-A5CD-E7D69FA9004A}"/>
                </a:ext>
              </a:extLst>
            </p:cNvPr>
            <p:cNvSpPr txBox="1"/>
            <p:nvPr/>
          </p:nvSpPr>
          <p:spPr>
            <a:xfrm rot="2147458">
              <a:off x="6270499" y="3366656"/>
              <a:ext cx="6992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NFV</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E1DEAF41-F52D-3C48-863F-69E493CC4B95}"/>
                </a:ext>
              </a:extLst>
            </p:cNvPr>
            <p:cNvSpPr txBox="1"/>
            <p:nvPr/>
          </p:nvSpPr>
          <p:spPr>
            <a:xfrm>
              <a:off x="5369952" y="3685311"/>
              <a:ext cx="1098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Firewalls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8B68C2C0-31FD-8146-A03C-C3F53431D4EB}"/>
                </a:ext>
              </a:extLst>
            </p:cNvPr>
            <p:cNvSpPr txBox="1"/>
            <p:nvPr/>
          </p:nvSpPr>
          <p:spPr>
            <a:xfrm>
              <a:off x="5453078" y="3158838"/>
              <a:ext cx="97283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caching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4D0343F9-C504-AC59-6019-F88C783AB059}"/>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5370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924AC-B2A8-0C99-9DA3-3E569F405D67}"/>
              </a:ext>
            </a:extLst>
          </p:cNvPr>
          <p:cNvSpPr>
            <a:spLocks noGrp="1"/>
          </p:cNvSpPr>
          <p:nvPr>
            <p:ph idx="1"/>
          </p:nvPr>
        </p:nvSpPr>
        <p:spPr/>
        <p:txBody>
          <a:bodyPr/>
          <a:lstStyle/>
          <a:p>
            <a:r>
              <a:rPr lang="en-GB" b="1" i="0" dirty="0">
                <a:solidFill>
                  <a:srgbClr val="2D3B45"/>
                </a:solidFill>
                <a:effectLst/>
                <a:latin typeface="Lato Extended"/>
              </a:rPr>
              <a:t>4.5-2. The "thin waist" of the Internet.</a:t>
            </a:r>
            <a:r>
              <a:rPr lang="en-GB" b="0" i="0" dirty="0">
                <a:solidFill>
                  <a:srgbClr val="2D3B45"/>
                </a:solidFill>
                <a:effectLst/>
                <a:latin typeface="Lato Extended"/>
              </a:rPr>
              <a:t> What protocol (or protocols) constitutes the "thin waist" of the Internet protocol stack?</a:t>
            </a:r>
          </a:p>
          <a:p>
            <a:r>
              <a:rPr lang="en-GB" dirty="0">
                <a:solidFill>
                  <a:srgbClr val="2D3B45"/>
                </a:solidFill>
                <a:latin typeface="Lato Extended"/>
              </a:rPr>
              <a:t>ANS: IP</a:t>
            </a:r>
            <a:endParaRPr lang="en-SE" dirty="0"/>
          </a:p>
        </p:txBody>
      </p:sp>
      <p:sp>
        <p:nvSpPr>
          <p:cNvPr id="3" name="Title 2">
            <a:extLst>
              <a:ext uri="{FF2B5EF4-FFF2-40B4-BE49-F238E27FC236}">
                <a16:creationId xmlns:a16="http://schemas.microsoft.com/office/drawing/2014/main" id="{15E34EF2-0384-9CCB-1AD5-8A7372D73B98}"/>
              </a:ext>
            </a:extLst>
          </p:cNvPr>
          <p:cNvSpPr>
            <a:spLocks noGrp="1"/>
          </p:cNvSpPr>
          <p:nvPr>
            <p:ph type="title"/>
          </p:nvPr>
        </p:nvSpPr>
        <p:spPr/>
        <p:txBody>
          <a:bodyPr/>
          <a:lstStyle/>
          <a:p>
            <a:r>
              <a:rPr lang="en-GB" dirty="0"/>
              <a:t>Question 4.5-2</a:t>
            </a:r>
            <a:endParaRPr lang="en-SE" dirty="0"/>
          </a:p>
        </p:txBody>
      </p:sp>
      <p:sp>
        <p:nvSpPr>
          <p:cNvPr id="4" name="Slide Number Placeholder 3">
            <a:extLst>
              <a:ext uri="{FF2B5EF4-FFF2-40B4-BE49-F238E27FC236}">
                <a16:creationId xmlns:a16="http://schemas.microsoft.com/office/drawing/2014/main" id="{E4CA038E-7285-93DC-D1A3-B4F0C39DB7D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67</a:t>
            </a:fld>
            <a:endParaRPr lang="en-US" dirty="0"/>
          </a:p>
        </p:txBody>
      </p:sp>
    </p:spTree>
    <p:extLst>
      <p:ext uri="{BB962C8B-B14F-4D97-AF65-F5344CB8AC3E}">
        <p14:creationId xmlns:p14="http://schemas.microsoft.com/office/powerpoint/2010/main" val="2072700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1231746" y="4297060"/>
            <a:ext cx="4380277" cy="207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90000"/>
              </a:lnSpc>
              <a:spcBef>
                <a:spcPts val="6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transmission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L</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packet length (bits)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R</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link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transmission rate (bps)</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1"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6527008" y="4304008"/>
            <a:ext cx="5147743" cy="219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propagation delay:</a:t>
            </a:r>
            <a:endPar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endParaRP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length of physical link</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propagation speed (~2x10</a:t>
            </a:r>
            <a:r>
              <a:rPr kumimoji="0" lang="en-US" sz="2400" b="0" i="0" u="none" strike="noStrike" kern="1200" cap="none" spc="0" normalizeH="0" baseline="30000" noProof="0" dirty="0">
                <a:ln>
                  <a:noFill/>
                </a:ln>
                <a:solidFill>
                  <a:srgbClr val="000000"/>
                </a:solidFill>
                <a:effectLst/>
                <a:uLnTx/>
                <a:uFillTx/>
                <a:latin typeface="Calibri" panose="020F0502020204030204"/>
                <a:ea typeface="ＭＳ Ｐゴシック" charset="0"/>
                <a:cs typeface="ＭＳ Ｐゴシック" charset="0"/>
              </a:rPr>
              <a:t>8</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m/sec)</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p>
        </p:txBody>
      </p:sp>
      <p:grpSp>
        <p:nvGrpSpPr>
          <p:cNvPr id="9" name="Group 8">
            <a:extLst>
              <a:ext uri="{FF2B5EF4-FFF2-40B4-BE49-F238E27FC236}">
                <a16:creationId xmlns:a16="http://schemas.microsoft.com/office/drawing/2014/main" id="{E7DB7FA8-F9A7-FB4D-B8FF-0FBB7086AF05}"/>
              </a:ext>
            </a:extLst>
          </p:cNvPr>
          <p:cNvGrpSpPr/>
          <p:nvPr/>
        </p:nvGrpSpPr>
        <p:grpSpPr>
          <a:xfrm>
            <a:off x="1211117" y="5494308"/>
            <a:ext cx="7076415" cy="1127327"/>
            <a:chOff x="1211117" y="5568048"/>
            <a:chExt cx="7076415" cy="1127327"/>
          </a:xfrm>
        </p:grpSpPr>
        <p:sp>
          <p:nvSpPr>
            <p:cNvPr id="55" name="Text Box 62">
              <a:extLst>
                <a:ext uri="{FF2B5EF4-FFF2-40B4-BE49-F238E27FC236}">
                  <a16:creationId xmlns:a16="http://schemas.microsoft.com/office/drawing/2014/main" id="{D2984E3F-88C6-FF46-A32F-B96D5A684CE9}"/>
                </a:ext>
              </a:extLst>
            </p:cNvPr>
            <p:cNvSpPr txBox="1">
              <a:spLocks noChangeArrowheads="1"/>
            </p:cNvSpPr>
            <p:nvPr/>
          </p:nvSpPr>
          <p:spPr bwMode="auto">
            <a:xfrm>
              <a:off x="3836662" y="5864378"/>
              <a:ext cx="2105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trans</a:t>
              </a:r>
              <a:r>
                <a:rPr kumimoji="0" lang="en-US" altLang="en-US" sz="20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prop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very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a:t>
              </a:r>
            </a:p>
          </p:txBody>
        </p:sp>
        <p:sp>
          <p:nvSpPr>
            <p:cNvPr id="3" name="Oval 2">
              <a:extLst>
                <a:ext uri="{FF2B5EF4-FFF2-40B4-BE49-F238E27FC236}">
                  <a16:creationId xmlns:a16="http://schemas.microsoft.com/office/drawing/2014/main" id="{59F10034-6D54-554A-832D-40D2FC72B086}"/>
                </a:ext>
              </a:extLst>
            </p:cNvPr>
            <p:cNvSpPr/>
            <p:nvPr/>
          </p:nvSpPr>
          <p:spPr>
            <a:xfrm>
              <a:off x="1211117" y="5568048"/>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0899A13-D659-FD40-BB86-F6944FFF8700}"/>
                </a:ext>
              </a:extLst>
            </p:cNvPr>
            <p:cNvSpPr/>
            <p:nvPr/>
          </p:nvSpPr>
          <p:spPr>
            <a:xfrm>
              <a:off x="6418157" y="5570209"/>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B4BA02AB-689E-8049-956E-12333C1B2FBE}"/>
                </a:ext>
              </a:extLst>
            </p:cNvPr>
            <p:cNvCxnSpPr>
              <a:stCxn id="63" idx="2"/>
            </p:cNvCxnSpPr>
            <p:nvPr/>
          </p:nvCxnSpPr>
          <p:spPr>
            <a:xfrm flipH="1">
              <a:off x="5392908" y="5820526"/>
              <a:ext cx="1025249"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590E35C-F605-954E-9F43-19D0575FECCD}"/>
                </a:ext>
              </a:extLst>
            </p:cNvPr>
            <p:cNvCxnSpPr>
              <a:cxnSpLocks/>
            </p:cNvCxnSpPr>
            <p:nvPr/>
          </p:nvCxnSpPr>
          <p:spPr>
            <a:xfrm>
              <a:off x="3097924" y="5820526"/>
              <a:ext cx="940801"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Slide Number Placeholder 5">
            <a:extLst>
              <a:ext uri="{FF2B5EF4-FFF2-40B4-BE49-F238E27FC236}">
                <a16:creationId xmlns:a16="http://schemas.microsoft.com/office/drawing/2014/main" id="{520C29B2-BF21-FD46-BEE5-C6688F24021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7</a:t>
            </a:fld>
            <a:endParaRPr lang="en-US" dirty="0"/>
          </a:p>
        </p:txBody>
      </p:sp>
      <p:sp>
        <p:nvSpPr>
          <p:cNvPr id="6" name="TextBox 5">
            <a:extLst>
              <a:ext uri="{FF2B5EF4-FFF2-40B4-BE49-F238E27FC236}">
                <a16:creationId xmlns:a16="http://schemas.microsoft.com/office/drawing/2014/main" id="{6C2564D3-E237-C1B9-0664-DE02D7F1F88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80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3004779" y="4480629"/>
            <a:ext cx="6316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4551470" y="4103771"/>
            <a:ext cx="1463604" cy="73724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989013" y="1359295"/>
            <a:ext cx="10973804" cy="1779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throughput: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rate (bits/time unit) at which bits are being sent from sender to receiver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instantaneous: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at given point in time</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average: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980004" y="3615115"/>
            <a:ext cx="500062" cy="581025"/>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2538054" y="4021842"/>
            <a:ext cx="352425" cy="876300"/>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9843242" y="4083754"/>
            <a:ext cx="1192212" cy="1171575"/>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792820" y="5516537"/>
            <a:ext cx="2198742"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with</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file of F bits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3097926" y="4936011"/>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7217773" y="4939162"/>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644751" y="4976621"/>
            <a:ext cx="9050338" cy="1484313"/>
            <a:chOff x="-335" y="3658"/>
            <a:chExt cx="5701" cy="935"/>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sends bits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into pipe</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2071329" y="4013904"/>
            <a:ext cx="7826649" cy="763664"/>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2663444" y="4956164"/>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3671250" y="4571341"/>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7773171" y="4574886"/>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lide Number Placeholder 5">
            <a:extLst>
              <a:ext uri="{FF2B5EF4-FFF2-40B4-BE49-F238E27FC236}">
                <a16:creationId xmlns:a16="http://schemas.microsoft.com/office/drawing/2014/main" id="{4DCC6A02-3817-1E4F-92DD-D0AA6AC8445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8</a:t>
            </a:fld>
            <a:endParaRPr lang="en-US" dirty="0"/>
          </a:p>
        </p:txBody>
      </p:sp>
      <p:sp>
        <p:nvSpPr>
          <p:cNvPr id="3" name="TextBox 2">
            <a:extLst>
              <a:ext uri="{FF2B5EF4-FFF2-40B4-BE49-F238E27FC236}">
                <a16:creationId xmlns:a16="http://schemas.microsoft.com/office/drawing/2014/main" id="{2E397AFA-93FA-C300-5F4E-A51962F60819}"/>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038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4983726" y="4245735"/>
            <a:ext cx="912813" cy="415925"/>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4937689" y="2318255"/>
            <a:ext cx="911225" cy="415925"/>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2292914" y="1991230"/>
            <a:ext cx="352425" cy="876300"/>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97539" y="1361756"/>
            <a:ext cx="8150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marR="0" lvl="0" indent="0" algn="l" defTabSz="914400" rtl="0" eaLnBrk="1" fontAlgn="base" latinLnBrk="0" hangingPunct="1">
              <a:lnSpc>
                <a:spcPct val="85000"/>
              </a:lnSpc>
              <a:spcBef>
                <a:spcPct val="20000"/>
              </a:spcBef>
              <a:spcAft>
                <a:spcPct val="0"/>
              </a:spcAft>
              <a:buClr>
                <a:srgbClr val="000090"/>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s</a:t>
            </a: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&lt; 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c</a:t>
            </a:r>
            <a:r>
              <a:rPr kumimoji="0" lang="en-US" altLang="en-US" sz="2800" b="0" i="1" u="none" strike="noStrike" kern="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745351" y="2343655"/>
            <a:ext cx="2136775" cy="307975"/>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534214" y="2270741"/>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934139" y="211188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8168251" y="2318255"/>
            <a:ext cx="941624"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6118790" y="2210305"/>
            <a:ext cx="2577607" cy="569913"/>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234051" y="3170791"/>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s</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 &gt; 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c</a:t>
            </a:r>
            <a:r>
              <a:rPr kumimoji="0" lang="en-US" altLang="en-US" sz="2800" b="0" i="1" u="none" strike="noStrike" kern="120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Arial"/>
              </a:rPr>
              <a:t>  </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327659" y="5111236"/>
            <a:ext cx="8847138" cy="1282702"/>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4883714" y="231190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9058681" y="2157918"/>
            <a:ext cx="871538" cy="885825"/>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846826" y="1854705"/>
            <a:ext cx="407988" cy="43180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908739" y="3723447"/>
            <a:ext cx="8126412" cy="1166813"/>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Slide Number Placeholder 5">
            <a:extLst>
              <a:ext uri="{FF2B5EF4-FFF2-40B4-BE49-F238E27FC236}">
                <a16:creationId xmlns:a16="http://schemas.microsoft.com/office/drawing/2014/main" id="{FB6AE8FF-6EB2-C544-80BC-6FF3FA7A628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9</a:t>
            </a:fld>
            <a:endParaRPr lang="en-US" dirty="0"/>
          </a:p>
        </p:txBody>
      </p:sp>
      <p:sp>
        <p:nvSpPr>
          <p:cNvPr id="3" name="TextBox 2">
            <a:extLst>
              <a:ext uri="{FF2B5EF4-FFF2-40B4-BE49-F238E27FC236}">
                <a16:creationId xmlns:a16="http://schemas.microsoft.com/office/drawing/2014/main" id="{6D648128-D411-B605-0214-A044155A82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017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8613</TotalTime>
  <Words>7182</Words>
  <Application>Microsoft Office PowerPoint</Application>
  <PresentationFormat>Widescreen</PresentationFormat>
  <Paragraphs>1047</Paragraphs>
  <Slides>67</Slides>
  <Notes>41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67</vt:i4>
      </vt:variant>
    </vt:vector>
  </HeadingPairs>
  <TitlesOfParts>
    <vt:vector size="80" baseType="lpstr">
      <vt:lpstr>Courier</vt:lpstr>
      <vt:lpstr>Lato Extended</vt:lpstr>
      <vt:lpstr>MS PGothic</vt:lpstr>
      <vt:lpstr>Arial</vt:lpstr>
      <vt:lpstr>Calibri</vt:lpstr>
      <vt:lpstr>Comic Sans MS</vt:lpstr>
      <vt:lpstr>Courier New</vt:lpstr>
      <vt:lpstr>Courier New</vt:lpstr>
      <vt:lpstr>Gill Sans MT</vt:lpstr>
      <vt:lpstr>Tahoma</vt:lpstr>
      <vt:lpstr>Times New Roman</vt:lpstr>
      <vt:lpstr>Wingdings</vt:lpstr>
      <vt:lpstr>Office Theme</vt:lpstr>
      <vt:lpstr>PowerPoint Presentation</vt:lpstr>
      <vt:lpstr>Question 1.3-1 1.3-3</vt:lpstr>
      <vt:lpstr>Question 1.4-01</vt:lpstr>
      <vt:lpstr>Chapter 1: roadmap</vt:lpstr>
      <vt:lpstr>How do packet delay and loss occur?</vt:lpstr>
      <vt:lpstr>Packet delay: four sources</vt:lpstr>
      <vt:lpstr>Packet delay: four sources</vt:lpstr>
      <vt:lpstr>Throughput</vt:lpstr>
      <vt:lpstr>Throughput</vt:lpstr>
      <vt:lpstr>Throughput: network scenario</vt:lpstr>
      <vt:lpstr>Question 1.4-01a</vt:lpstr>
      <vt:lpstr>Question 1.4-01b</vt:lpstr>
      <vt:lpstr>Question 1.4-01c</vt:lpstr>
      <vt:lpstr>Question 1.4-01c</vt:lpstr>
      <vt:lpstr>Question 1.4-01d </vt:lpstr>
      <vt:lpstr>Question 1.4-01e </vt:lpstr>
      <vt:lpstr>Question 1.4-01e variations </vt:lpstr>
      <vt:lpstr>Question 1.4-02a</vt:lpstr>
      <vt:lpstr>Question 1.4-02b</vt:lpstr>
      <vt:lpstr>Question 1.4-02c</vt:lpstr>
      <vt:lpstr>Question 1.4-02d</vt:lpstr>
      <vt:lpstr>Client/server socket interaction: TCP</vt:lpstr>
      <vt:lpstr>Example app: TCP client</vt:lpstr>
      <vt:lpstr>Example app: TCP server</vt:lpstr>
      <vt:lpstr>Question 2.7-4</vt:lpstr>
      <vt:lpstr>Question 3.2-01</vt:lpstr>
      <vt:lpstr>Question 3.2-04</vt:lpstr>
      <vt:lpstr>Question 3.2-05</vt:lpstr>
      <vt:lpstr>Internet checksum</vt:lpstr>
      <vt:lpstr>Internet checksum: an example</vt:lpstr>
      <vt:lpstr>Internet checksum: weak protection!</vt:lpstr>
      <vt:lpstr>Question 3.3-1</vt:lpstr>
      <vt:lpstr>Network layer: “data plane” roadmap</vt:lpstr>
      <vt:lpstr>Packet Scheduling: FCFS</vt:lpstr>
      <vt:lpstr>Scheduling policies: priority</vt:lpstr>
      <vt:lpstr>Scheduling policies: round robin</vt:lpstr>
      <vt:lpstr>Question 4.2-7</vt:lpstr>
      <vt:lpstr>Question 4.2-7a FCFS Scheduling</vt:lpstr>
      <vt:lpstr>Question 4.2-7b Priority Scheduling</vt:lpstr>
      <vt:lpstr>Question 4.2-7c Round Robin Scheduling</vt:lpstr>
      <vt:lpstr>Network layer: “data plane” roadmap</vt:lpstr>
      <vt:lpstr>Subnets</vt:lpstr>
      <vt:lpstr>Subnets</vt:lpstr>
      <vt:lpstr>Subnets</vt:lpstr>
      <vt:lpstr>IP addressing: CIDR</vt:lpstr>
      <vt:lpstr>Question 4.3-04</vt:lpstr>
      <vt:lpstr>Question 4.3-05ab</vt:lpstr>
      <vt:lpstr>Question 4.3-05c</vt:lpstr>
      <vt:lpstr>Network layer: “data plane” roadmap</vt:lpstr>
      <vt:lpstr>IP addresses: how to get one?</vt:lpstr>
      <vt:lpstr>DHCP: Dynamic Host Configuration Protocol</vt:lpstr>
      <vt:lpstr>Question 4.3-06</vt:lpstr>
      <vt:lpstr>IPv6: motivation</vt:lpstr>
      <vt:lpstr>IP Datagram format</vt:lpstr>
      <vt:lpstr>IPv6 datagram format</vt:lpstr>
      <vt:lpstr>Question 4.3-08</vt:lpstr>
      <vt:lpstr>NAT: network address translation</vt:lpstr>
      <vt:lpstr>Question 4.3.10</vt:lpstr>
      <vt:lpstr>OpenFlow abstraction</vt:lpstr>
      <vt:lpstr>Generalized forwarding: summary</vt:lpstr>
      <vt:lpstr>Question 4.4-2</vt:lpstr>
      <vt:lpstr>Flow table abstraction</vt:lpstr>
      <vt:lpstr>Question 4.4-4</vt:lpstr>
      <vt:lpstr>Network layer: “data plane” roadmap</vt:lpstr>
      <vt:lpstr>The IP hourglass</vt:lpstr>
      <vt:lpstr>The IP hourglass, at middle age</vt:lpstr>
      <vt:lpstr>Question 4.5-2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231</cp:revision>
  <dcterms:created xsi:type="dcterms:W3CDTF">2020-01-18T07:24:59Z</dcterms:created>
  <dcterms:modified xsi:type="dcterms:W3CDTF">2024-10-23T20:48:27Z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Theme:5</vt:lpwstr>
  </property>
  <property fmtid="{D5CDD505-2E9C-101B-9397-08002B2CF9AE}" pid="3" name="ClassificationContentMarkingHeaderText">
    <vt:lpwstr>Begränsad delning</vt:lpwstr>
  </property>
</Properties>
</file>