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9"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51" r:id="rId27"/>
    <p:sldId id="2653" r:id="rId28"/>
    <p:sldId id="2633" r:id="rId29"/>
    <p:sldId id="2635" r:id="rId30"/>
    <p:sldId id="2650" r:id="rId31"/>
    <p:sldId id="2645" r:id="rId32"/>
    <p:sldId id="2654" r:id="rId33"/>
    <p:sldId id="2647" r:id="rId34"/>
    <p:sldId id="263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486"/>
    <p:restoredTop sz="77386" autoAdjust="0"/>
  </p:normalViewPr>
  <p:slideViewPr>
    <p:cSldViewPr snapToGrid="0" snapToObjects="1">
      <p:cViewPr varScale="1">
        <p:scale>
          <a:sx n="64" d="100"/>
          <a:sy n="64" d="100"/>
        </p:scale>
        <p:origin x="456" y="38"/>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898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endParaRPr lang="en-US" sz="1400" dirty="0">
              <a:solidFill>
                <a:prstClr val="black"/>
              </a:solidFill>
              <a:latin typeface="Calibri" panose="020F0502020204030204"/>
            </a:endParaRPr>
          </a:p>
          <a:p>
            <a:pPr marL="342900" indent="-342900">
              <a:lnSpc>
                <a:spcPct val="90000"/>
              </a:lnSpc>
              <a:buClr>
                <a:srgbClr val="0013A3"/>
              </a:buClr>
              <a:buFont typeface="Wingdings" pitchFamily="2" charset="2"/>
              <a:buChar char="§"/>
              <a:defRPr/>
            </a:pPr>
            <a:r>
              <a:rPr kumimoji="0" lang="en-US" sz="1400" b="0" i="0" u="none" strike="noStrike" kern="1200" cap="none" spc="0" normalizeH="0" baseline="0" noProof="0" dirty="0">
                <a:ln>
                  <a:noFill/>
                </a:ln>
                <a:solidFill>
                  <a:prstClr val="black"/>
                </a:solidFill>
                <a:effectLst/>
                <a:uLnTx/>
                <a:uFillTx/>
                <a:latin typeface="Calibri" panose="020F0502020204030204"/>
              </a:rPr>
              <a:t>All rows</a:t>
            </a:r>
            <a:r>
              <a:rPr kumimoji="0" lang="en-US" sz="1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1200" b="0" i="0" u="none" strike="noStrike" kern="1200" cap="none" spc="0" normalizeH="0" noProof="0" dirty="0">
                <a:ln>
                  <a:noFill/>
                </a:ln>
                <a:solidFill>
                  <a:prstClr val="black"/>
                </a:solidFill>
                <a:effectLst/>
                <a:uLnTx/>
                <a:uFillTx/>
                <a:latin typeface="Calibri" panose="020F0502020204030204"/>
              </a:rPr>
              <a:t>e.g., </a:t>
            </a:r>
            <a:r>
              <a:rPr lang="en-US" sz="1200" dirty="0">
                <a:solidFill>
                  <a:prstClr val="black"/>
                </a:solidFill>
              </a:rPr>
              <a:t>1 0 1 0 1 1 </a:t>
            </a:r>
            <a:r>
              <a:rPr lang="en-US" sz="1200" dirty="0">
                <a:solidFill>
                  <a:srgbClr val="0070C0"/>
                </a:solidFill>
              </a:rPr>
              <a:t>1 1 1 1 0 0</a:t>
            </a:r>
            <a:r>
              <a:rPr lang="en-US" sz="1200" dirty="0">
                <a:solidFill>
                  <a:prstClr val="black"/>
                </a:solidFill>
              </a:rPr>
              <a:t> 0 1 1 1 0 1 </a:t>
            </a:r>
            <a:r>
              <a:rPr lang="en-US" sz="1200" dirty="0">
                <a:solidFill>
                  <a:srgbClr val="0070C0"/>
                </a:solidFill>
              </a:rPr>
              <a:t>0 0 1 0 1 0</a:t>
            </a:r>
          </a:p>
          <a:p>
            <a:pPr marL="342900" indent="-342900">
              <a:lnSpc>
                <a:spcPct val="90000"/>
              </a:lnSpc>
              <a:buClr>
                <a:srgbClr val="0013A3"/>
              </a:buClr>
              <a:buFont typeface="Wingdings" pitchFamily="2" charset="2"/>
              <a:buChar char="§"/>
              <a:defRPr/>
            </a:pPr>
            <a:endParaRPr kumimoji="0" lang="en-US" sz="1200" b="0" i="0" u="none" strike="noStrike" kern="1200" cap="none" spc="0" normalizeH="0" baseline="0" noProof="0" dirty="0">
              <a:ln>
                <a:noFill/>
              </a:ln>
              <a:solidFill>
                <a:srgbClr val="0070C0"/>
              </a:solidFill>
              <a:effectLst/>
              <a:uLnTx/>
              <a:uFillTx/>
              <a:latin typeface="Calibri" panose="020F0502020204030204"/>
            </a:endParaRP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 two-dimensional parity: detect and correct single bit errors</a:t>
            </a: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We consider even parity in this </a:t>
            </a:r>
            <a:r>
              <a:rPr lang="en-GB" sz="2400" i="0" dirty="0" err="1">
                <a:solidFill>
                  <a:prstClr val="black"/>
                </a:solidFill>
                <a:latin typeface="Calibri" panose="020F0502020204030204"/>
              </a:rPr>
              <a:t>lectyure</a:t>
            </a:r>
            <a:endParaRPr lang="en-US" sz="2400" i="0" dirty="0">
              <a:solidFill>
                <a:prstClr val="black"/>
              </a:solidFill>
              <a:latin typeface="Calibri" panose="020F0502020204030204"/>
            </a:endParaRP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Even parity: set parity bit to 0 (1) if there is an even (odd) number of 1’s</a:t>
            </a: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Odd parity: set parity bit to 0 (1) if there is an odd (even) number of 1’s</a:t>
            </a:r>
          </a:p>
          <a:p>
            <a:pPr marL="342900" indent="-342900">
              <a:lnSpc>
                <a:spcPct val="90000"/>
              </a:lnSpc>
              <a:buClr>
                <a:srgbClr val="0013A3"/>
              </a:buClr>
              <a:buFont typeface="Wingdings" pitchFamily="2" charset="2"/>
              <a:buChar char="§"/>
              <a:defRPr/>
            </a:pPr>
            <a:endParaRPr kumimoji="0" lang="en-US" sz="1400" b="0" i="0" u="none" strike="noStrike" kern="1200" cap="none" spc="0" normalizeH="0" baseline="0" noProof="0" dirty="0">
              <a:ln>
                <a:noFill/>
              </a:ln>
              <a:solidFill>
                <a:srgbClr val="0070C0"/>
              </a:solidFill>
              <a:effectLst/>
              <a:uLnTx/>
              <a:uFillTx/>
              <a:latin typeface="Calibri" panose="020F0502020204030204"/>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65875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4E73-797E-58F4-EA52-936A27E5E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245A0-F64C-9A83-6F7D-86FFCBFAC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A607-0B01-059D-554D-3D7F700AF46F}"/>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530A723-B5EA-44C0-71A3-E78A692BC6AA}"/>
              </a:ext>
            </a:extLst>
          </p:cNvPr>
          <p:cNvSpPr>
            <a:spLocks noGrp="1"/>
          </p:cNvSpPr>
          <p:nvPr>
            <p:ph type="sldNum" sz="quarter" idx="5"/>
          </p:nvPr>
        </p:nvSpPr>
        <p:spPr/>
        <p:txBody>
          <a:bodyPr/>
          <a:lstStyle/>
          <a:p>
            <a:fld id="{D16EA1AD-6EA3-1049-AB4E-FC15F4DC35F9}" type="slidenum">
              <a:rPr lang="en-US" smtClean="0"/>
              <a:t>26</a:t>
            </a:fld>
            <a:endParaRPr lang="en-US" dirty="0"/>
          </a:p>
        </p:txBody>
      </p:sp>
    </p:spTree>
    <p:extLst>
      <p:ext uri="{BB962C8B-B14F-4D97-AF65-F5344CB8AC3E}">
        <p14:creationId xmlns:p14="http://schemas.microsoft.com/office/powerpoint/2010/main" val="13597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997A4-F611-0013-42A8-20CCC68CE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71AA9-628D-7B06-9428-388A4BC82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5D78A-55E9-FE2C-01D9-BC7FF2BF2382}"/>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87304E-828E-F27F-5C0D-8429141B1C3E}"/>
              </a:ext>
            </a:extLst>
          </p:cNvPr>
          <p:cNvSpPr>
            <a:spLocks noGrp="1"/>
          </p:cNvSpPr>
          <p:nvPr>
            <p:ph type="sldNum" sz="quarter" idx="5"/>
          </p:nvPr>
        </p:nvSpPr>
        <p:spPr/>
        <p:txBody>
          <a:bodyPr/>
          <a:lstStyle/>
          <a:p>
            <a:fld id="{D16EA1AD-6EA3-1049-AB4E-FC15F4DC35F9}" type="slidenum">
              <a:rPr lang="en-US" smtClean="0"/>
              <a:t>27</a:t>
            </a:fld>
            <a:endParaRPr lang="en-US" dirty="0"/>
          </a:p>
        </p:txBody>
      </p:sp>
    </p:spTree>
    <p:extLst>
      <p:ext uri="{BB962C8B-B14F-4D97-AF65-F5344CB8AC3E}">
        <p14:creationId xmlns:p14="http://schemas.microsoft.com/office/powerpoint/2010/main" val="3606778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A9g6rTMblz4&amp;list=PLBlnK6fEyqRgMCUAG0XRw78UA8qnv6jEx&amp;index=48" TargetMode="External"/><Relationship Id="rId12"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slide" Target="slide26.xml"/><Relationship Id="rId11" Type="http://schemas.openxmlformats.org/officeDocument/2006/relationships/slide" Target="slide28.xml"/><Relationship Id="rId5" Type="http://schemas.openxmlformats.org/officeDocument/2006/relationships/hyperlink" Target="https://www.youtube.com/watch?v=AtVWnyDDaDI&amp;list=PLBlnK6fEyqRgMCUAG0XRw78UA8qnv6jEx&amp;index=47" TargetMode="External"/><Relationship Id="rId10" Type="http://schemas.openxmlformats.org/officeDocument/2006/relationships/hyperlink" Target="https://www.youtube.com/watch?v=tEkePtlujSA&amp;list=PLBlnK6fEyqRgMCUAG0XRw78UA8qnv6jEx&amp;index=50"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wQGwfBS3gpk&amp;list=PLBlnK6fEyqRgMCUAG0XRw78UA8qnv6jEx&amp;index=49"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798D-0BDA-8E2D-ED3D-497E3207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BAE09-14AC-72E5-F7F6-C0AE4B96EE06}"/>
              </a:ext>
            </a:extLst>
          </p:cNvPr>
          <p:cNvSpPr>
            <a:spLocks noGrp="1"/>
          </p:cNvSpPr>
          <p:nvPr>
            <p:ph type="title"/>
          </p:nvPr>
        </p:nvSpPr>
        <p:spPr/>
        <p:txBody>
          <a:bodyPr/>
          <a:lstStyle/>
          <a:p>
            <a:r>
              <a:rPr lang="en-US" b="0" dirty="0">
                <a:latin typeface="+mn-lt"/>
              </a:rPr>
              <a:t>Parity checking: one-dimensional </a:t>
            </a:r>
          </a:p>
        </p:txBody>
      </p:sp>
      <p:sp>
        <p:nvSpPr>
          <p:cNvPr id="51" name="Text Box 4">
            <a:extLst>
              <a:ext uri="{FF2B5EF4-FFF2-40B4-BE49-F238E27FC236}">
                <a16:creationId xmlns:a16="http://schemas.microsoft.com/office/drawing/2014/main" id="{4CCA83F5-4DCD-8C34-5085-5489A5A39DB3}"/>
              </a:ext>
            </a:extLst>
          </p:cNvPr>
          <p:cNvSpPr txBox="1">
            <a:spLocks noChangeArrowheads="1"/>
          </p:cNvSpPr>
          <p:nvPr/>
        </p:nvSpPr>
        <p:spPr bwMode="auto">
          <a:xfrm>
            <a:off x="686431" y="1311689"/>
            <a:ext cx="8180752" cy="2369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parity bit for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data bits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We consider even parity in this lecture</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Even parity: set parity bit to 0 (1) if there is an even (odd) number of 1’s</a:t>
            </a:r>
            <a:r>
              <a:rPr lang="en-US" sz="2400" i="0" dirty="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even.</a:t>
            </a:r>
            <a:endPar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Odd parity: set parity bit to 0 (1) if there is an odd (even) number </a:t>
            </a:r>
            <a:r>
              <a:rPr kumimoji="0" lang="en-GB"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of 1’s</a:t>
            </a:r>
            <a:r>
              <a:rPr lang="en-US" sz="2400" i="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odd.</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5B4D1157-4169-3C6A-F767-2FC42B426978}"/>
              </a:ext>
            </a:extLst>
          </p:cNvPr>
          <p:cNvSpPr/>
          <p:nvPr/>
        </p:nvSpPr>
        <p:spPr>
          <a:xfrm>
            <a:off x="8791298" y="318945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0C2A3E-84D9-6F6A-BE92-B39BCA60764A}"/>
              </a:ext>
            </a:extLst>
          </p:cNvPr>
          <p:cNvSpPr txBox="1"/>
          <p:nvPr/>
        </p:nvSpPr>
        <p:spPr>
          <a:xfrm>
            <a:off x="8830588" y="319659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BC3B46E1-4010-5596-C356-A95F11DEBFD5}"/>
              </a:ext>
            </a:extLst>
          </p:cNvPr>
          <p:cNvCxnSpPr>
            <a:cxnSpLocks/>
          </p:cNvCxnSpPr>
          <p:nvPr/>
        </p:nvCxnSpPr>
        <p:spPr>
          <a:xfrm>
            <a:off x="8770809" y="380842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D44F9E-947B-164D-5919-E48499EE546B}"/>
              </a:ext>
            </a:extLst>
          </p:cNvPr>
          <p:cNvCxnSpPr/>
          <p:nvPr/>
        </p:nvCxnSpPr>
        <p:spPr>
          <a:xfrm>
            <a:off x="10858201" y="37148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D19FAD-BFDD-A4FE-1475-111CFCCA2C5A}"/>
              </a:ext>
            </a:extLst>
          </p:cNvPr>
          <p:cNvCxnSpPr/>
          <p:nvPr/>
        </p:nvCxnSpPr>
        <p:spPr>
          <a:xfrm>
            <a:off x="8776855" y="37124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C13EAA41-9377-DCB5-FA36-763208640641}"/>
              </a:ext>
            </a:extLst>
          </p:cNvPr>
          <p:cNvGrpSpPr/>
          <p:nvPr/>
        </p:nvGrpSpPr>
        <p:grpSpPr>
          <a:xfrm>
            <a:off x="10747186" y="3195406"/>
            <a:ext cx="1212372" cy="1201960"/>
            <a:chOff x="2978480" y="2669786"/>
            <a:chExt cx="1212372" cy="1201960"/>
          </a:xfrm>
        </p:grpSpPr>
        <p:sp>
          <p:nvSpPr>
            <p:cNvPr id="53" name="TextBox 52">
              <a:extLst>
                <a:ext uri="{FF2B5EF4-FFF2-40B4-BE49-F238E27FC236}">
                  <a16:creationId xmlns:a16="http://schemas.microsoft.com/office/drawing/2014/main" id="{AB92F6EA-1463-F855-6B7F-0FD511413A49}"/>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50CE47B3-0D6B-F6F8-E032-EE4814CAFA99}"/>
                </a:ext>
              </a:extLst>
            </p:cNvPr>
            <p:cNvSpPr txBox="1"/>
            <p:nvPr/>
          </p:nvSpPr>
          <p:spPr>
            <a:xfrm>
              <a:off x="2978480" y="3527036"/>
              <a:ext cx="1212372"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C2C3D9B-54CE-4FCD-EA9F-7B182C9EFA5F}"/>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53E87FC-2CDB-4B05-ABE6-DDAE77ABFA91}"/>
              </a:ext>
            </a:extLst>
          </p:cNvPr>
          <p:cNvCxnSpPr>
            <a:cxnSpLocks/>
          </p:cNvCxnSpPr>
          <p:nvPr/>
        </p:nvCxnSpPr>
        <p:spPr>
          <a:xfrm>
            <a:off x="10860916" y="319115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9E239E9-B60A-A3D2-EE8A-83B5A11254C6}"/>
              </a:ext>
            </a:extLst>
          </p:cNvPr>
          <p:cNvSpPr txBox="1"/>
          <p:nvPr/>
        </p:nvSpPr>
        <p:spPr>
          <a:xfrm>
            <a:off x="9203307" y="364846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8" name="TextBox 77">
            <a:extLst>
              <a:ext uri="{FF2B5EF4-FFF2-40B4-BE49-F238E27FC236}">
                <a16:creationId xmlns:a16="http://schemas.microsoft.com/office/drawing/2014/main" id="{591B0AAC-A9E1-1AF5-1C6E-17FA8D327F63}"/>
              </a:ext>
            </a:extLst>
          </p:cNvPr>
          <p:cNvSpPr txBox="1"/>
          <p:nvPr/>
        </p:nvSpPr>
        <p:spPr>
          <a:xfrm>
            <a:off x="762315" y="3598860"/>
            <a:ext cx="8028983" cy="31393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dirty="0">
                <a:solidFill>
                  <a:srgbClr val="0000A8"/>
                </a:solidFill>
                <a:latin typeface="Calibri" panose="020F0502020204030204"/>
              </a:rPr>
              <a:t>At r</a:t>
            </a:r>
            <a:r>
              <a:rPr kumimoji="0" lang="en-US" sz="2800" b="0" i="0" u="none" strike="noStrike" kern="1200" cap="none" spc="0" normalizeH="0" baseline="0" noProof="0" dirty="0" err="1">
                <a:ln>
                  <a:noFill/>
                </a:ln>
                <a:solidFill>
                  <a:srgbClr val="0000A8"/>
                </a:solidFill>
                <a:effectLst/>
                <a:uLnTx/>
                <a:uFillTx/>
                <a:latin typeface="Calibri" panose="020F0502020204030204"/>
              </a:rPr>
              <a:t>eceiver</a:t>
            </a:r>
            <a:r>
              <a:rPr kumimoji="0" lang="en-US" sz="28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lang="en-US" sz="2400" dirty="0">
                <a:solidFill>
                  <a:prstClr val="black"/>
                </a:solidFill>
                <a:ea typeface="ＭＳ Ｐゴシック" charset="0"/>
              </a:rPr>
              <a:t>Can detect odd number of bit errors (1,3…) but not even number of bit errors (2,4…), which do not affect parity bit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e.g., error of 1 bit causes the parity bit to flip, but error of 2 bits does not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The vast majority of errors are single bit flips</a:t>
            </a:r>
          </a:p>
        </p:txBody>
      </p:sp>
      <p:sp>
        <p:nvSpPr>
          <p:cNvPr id="14" name="TextBox 13">
            <a:extLst>
              <a:ext uri="{FF2B5EF4-FFF2-40B4-BE49-F238E27FC236}">
                <a16:creationId xmlns:a16="http://schemas.microsoft.com/office/drawing/2014/main" id="{5B8E778A-9E5B-FC08-77EE-3AE823D1D38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3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a:xfrm>
            <a:off x="225468" y="451821"/>
            <a:ext cx="6190277" cy="894622"/>
          </a:xfrm>
        </p:spPr>
        <p:txBody>
          <a:bodyPr>
            <a:noAutofit/>
          </a:bodyPr>
          <a:lstStyle/>
          <a:p>
            <a:r>
              <a:rPr lang="en-US" sz="3600" b="0" dirty="0">
                <a:latin typeface="+mn-lt"/>
              </a:rPr>
              <a:t>Parity checking: two-dimensional </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287864" y="1396708"/>
            <a:ext cx="5830352" cy="4678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solidFill>
                  <a:srgbClr val="C00000"/>
                </a:solidFill>
                <a:latin typeface="Calibri" panose="020F0502020204030204"/>
              </a:rPr>
              <a:t>multiple parity bits for a two-dimensional array of data bits</a:t>
            </a:r>
            <a:r>
              <a:rPr lang="en-US" sz="2000" i="0" dirty="0">
                <a:solidFill>
                  <a:srgbClr val="CC0000"/>
                </a:solidFill>
                <a:latin typeface="Calibri" panose="020F0502020204030204"/>
              </a:rPr>
              <a:t>:</a:t>
            </a:r>
            <a:r>
              <a:rPr lang="en-US" sz="2000" b="1" i="0" dirty="0">
                <a:solidFill>
                  <a:srgbClr val="CC0000"/>
                </a:solidFill>
                <a:latin typeface="Calibri" panose="020F0502020204030204"/>
              </a:rPr>
              <a:t> </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Transmit data as a block of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of </a:t>
            </a:r>
            <a:r>
              <a:rPr lang="en-GB" sz="2000" dirty="0">
                <a:solidFill>
                  <a:prstClr val="black"/>
                </a:solidFill>
                <a:latin typeface="Calibri" panose="020F0502020204030204"/>
              </a:rPr>
              <a:t>j</a:t>
            </a:r>
            <a:r>
              <a:rPr lang="en-GB" sz="2000" i="0" dirty="0">
                <a:solidFill>
                  <a:prstClr val="black"/>
                </a:solidFill>
                <a:latin typeface="Calibri" panose="020F0502020204030204"/>
              </a:rPr>
              <a:t> bits per row and add parity bit to each row and each column.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For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and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columns, compute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 parity bits (last row),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 bits (last column), and one corner parity bit computed by the row and column parity bits.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All rows are concatenated and sent out. For the example, the following bits are sent: </a:t>
            </a:r>
          </a:p>
          <a:p>
            <a:pPr marL="1085850" lvl="1" indent="-225425">
              <a:buClr>
                <a:srgbClr val="000099"/>
              </a:buClr>
              <a:buSzPct val="100000"/>
              <a:buFont typeface="Wingdings" charset="2"/>
              <a:buChar char="§"/>
              <a:defRPr/>
            </a:pPr>
            <a:r>
              <a:rPr lang="en-GB" i="0" dirty="0">
                <a:solidFill>
                  <a:prstClr val="black"/>
                </a:solidFill>
                <a:latin typeface="Calibri" panose="020F0502020204030204"/>
              </a:rPr>
              <a:t>1 0 1 0 1 1  1 1 1 1 0 0  0 1 1 1 0 1  0 0 1 0 1 0</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Can detect and correct single-bit errors (without  retransmission at the TCP layer)</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But may (or may not) detect, and cannot correct, multiple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369706" y="3185264"/>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7453238" y="618132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7444875" y="5336498"/>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8374799" y="533536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8370249" y="562082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8370249" y="590401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8375936" y="618948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6341368" y="5329924"/>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10293917" y="5587934"/>
            <a:ext cx="1821607" cy="359137"/>
            <a:chOff x="9837078" y="5062723"/>
            <a:chExt cx="1821607"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cxnSpLocks/>
            </p:cNvCxnSpPr>
            <p:nvPr/>
          </p:nvCxnSpPr>
          <p:spPr>
            <a:xfrm flipV="1">
              <a:off x="9837078" y="523445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10386853" y="5297367"/>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803224" y="5299158"/>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78" name="TextBox 77">
            <a:extLst>
              <a:ext uri="{FF2B5EF4-FFF2-40B4-BE49-F238E27FC236}">
                <a16:creationId xmlns:a16="http://schemas.microsoft.com/office/drawing/2014/main" id="{7BC89C6F-5DA4-294F-83CF-68C618AD67A3}"/>
              </a:ext>
            </a:extLst>
          </p:cNvPr>
          <p:cNvSpPr txBox="1"/>
          <p:nvPr/>
        </p:nvSpPr>
        <p:spPr>
          <a:xfrm>
            <a:off x="6136211" y="8100"/>
            <a:ext cx="6099777" cy="34163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0000A8"/>
                </a:solidFill>
                <a:latin typeface="Calibri  "/>
              </a:rPr>
              <a:t>At r</a:t>
            </a:r>
            <a:r>
              <a:rPr kumimoji="0" lang="en-US" sz="2000" b="0" i="0" u="none" strike="noStrike" kern="1200" cap="none" spc="0" normalizeH="0" baseline="0" noProof="0" dirty="0" err="1">
                <a:ln>
                  <a:noFill/>
                </a:ln>
                <a:solidFill>
                  <a:srgbClr val="0000A8"/>
                </a:solidFill>
                <a:effectLst/>
                <a:uLnTx/>
                <a:uFillTx/>
                <a:latin typeface="Calibri  "/>
              </a:rPr>
              <a:t>eceiver</a:t>
            </a:r>
            <a:r>
              <a:rPr kumimoji="0" lang="en-US" sz="2000" b="0" i="0" u="none" strike="noStrike" kern="1200" cap="none" spc="0" normalizeH="0" baseline="0" noProof="0" dirty="0">
                <a:ln>
                  <a:noFill/>
                </a:ln>
                <a:solidFill>
                  <a:srgbClr val="0000A8"/>
                </a:solidFill>
                <a:effectLst/>
                <a:uLnTx/>
                <a:uFillTx/>
                <a:latin typeface="Calibri  "/>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compute the row, column and corner parity  bits, and compare with received parity bits</a:t>
            </a:r>
          </a:p>
          <a:p>
            <a:pPr marL="800100" lvl="1" indent="-342900">
              <a:lnSpc>
                <a:spcPct val="90000"/>
              </a:lnSpc>
              <a:buClr>
                <a:srgbClr val="0013A3"/>
              </a:buClr>
              <a:buFont typeface="Wingdings" pitchFamily="2" charset="2"/>
              <a:buChar char="§"/>
              <a:defRPr/>
            </a:pPr>
            <a:r>
              <a:rPr lang="en-GB" sz="2000" dirty="0"/>
              <a:t>If sum of # row parity errors and # column parity errors is odd, then the corner parity </a:t>
            </a:r>
            <a:r>
              <a:rPr lang="en-GB" sz="2000" dirty="0">
                <a:solidFill>
                  <a:prstClr val="black"/>
                </a:solidFill>
              </a:rPr>
              <a:t>bit also has an error; if even, then </a:t>
            </a:r>
            <a:r>
              <a:rPr lang="en-GB" sz="2000" dirty="0"/>
              <a:t>the corner parity </a:t>
            </a:r>
            <a:r>
              <a:rPr lang="en-GB" sz="2000" dirty="0">
                <a:solidFill>
                  <a:prstClr val="black"/>
                </a:solidFill>
              </a:rPr>
              <a:t>bit has no error</a:t>
            </a:r>
            <a:endParaRPr lang="en-US" sz="2000" dirty="0">
              <a:solidFill>
                <a:prstClr val="black"/>
              </a:solidFill>
              <a:latin typeface="Calibri  "/>
              <a:ea typeface="ＭＳ Ｐゴシック" charset="0"/>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For the example, receiver detects 2 parity errors, hence the erroneous data bit can be identified by the row and column numbers of the parity errors: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rPr>
              <a:t>Received: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0</a:t>
            </a:r>
            <a:r>
              <a:rPr lang="en-US" dirty="0">
                <a:latin typeface="Calibri  "/>
              </a:rPr>
              <a:t>  0 1 1 1 0 1  0 </a:t>
            </a:r>
            <a:r>
              <a:rPr lang="en-US" dirty="0">
                <a:solidFill>
                  <a:srgbClr val="FF0000"/>
                </a:solidFill>
                <a:latin typeface="Calibri  "/>
              </a:rPr>
              <a:t>0</a:t>
            </a:r>
            <a:r>
              <a:rPr lang="en-US" dirty="0">
                <a:latin typeface="Calibri  "/>
              </a:rPr>
              <a:t> 1 0 1 0</a:t>
            </a:r>
            <a:endParaRPr lang="en-US" sz="2000" dirty="0">
              <a:latin typeface="Calibri  "/>
            </a:endParaRPr>
          </a:p>
          <a:p>
            <a:pPr marL="342900" lvl="0" indent="-342900">
              <a:lnSpc>
                <a:spcPct val="90000"/>
              </a:lnSpc>
              <a:buClr>
                <a:srgbClr val="0013A3"/>
              </a:buClr>
              <a:buFont typeface="Wingdings" pitchFamily="2" charset="2"/>
              <a:buChar char="§"/>
              <a:defRPr/>
            </a:pPr>
            <a:r>
              <a:rPr lang="en-US" sz="2000" dirty="0">
                <a:latin typeface="Calibri  "/>
              </a:rPr>
              <a:t>Computed: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1</a:t>
            </a:r>
            <a:r>
              <a:rPr lang="en-US" dirty="0">
                <a:latin typeface="Calibri  "/>
              </a:rPr>
              <a:t>  0 1 1 1 0 1  0 </a:t>
            </a:r>
            <a:r>
              <a:rPr lang="en-US" dirty="0">
                <a:solidFill>
                  <a:srgbClr val="FF0000"/>
                </a:solidFill>
                <a:latin typeface="Calibri  "/>
              </a:rPr>
              <a:t>1</a:t>
            </a:r>
            <a:r>
              <a:rPr lang="en-US" dirty="0">
                <a:latin typeface="Calibri  "/>
              </a:rPr>
              <a:t> 1 0 1 0</a:t>
            </a:r>
            <a:endParaRPr lang="en-US" sz="2000" dirty="0">
              <a:solidFill>
                <a:prstClr val="black"/>
              </a:solidFill>
              <a:latin typeface="Calibri  "/>
            </a:endParaRPr>
          </a:p>
        </p:txBody>
      </p:sp>
      <p:sp>
        <p:nvSpPr>
          <p:cNvPr id="6" name="TextBox 5">
            <a:extLst>
              <a:ext uri="{FF2B5EF4-FFF2-40B4-BE49-F238E27FC236}">
                <a16:creationId xmlns:a16="http://schemas.microsoft.com/office/drawing/2014/main" id="{727A1DB8-AB20-6670-B89D-F39E28503EF5}"/>
              </a:ext>
            </a:extLst>
          </p:cNvPr>
          <p:cNvSpPr txBox="1"/>
          <p:nvPr/>
        </p:nvSpPr>
        <p:spPr>
          <a:xfrm>
            <a:off x="52662" y="25722"/>
            <a:ext cx="1452514"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000" dirty="0"/>
              <a:t>IMPORTANT</a:t>
            </a:r>
            <a:endParaRPr lang="en-SE" sz="20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dissolv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dissolv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up)">
                                      <p:cBhvr>
                                        <p:cTn id="45" dur="20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1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remainder 01</a:t>
            </a:r>
          </a:p>
          <a:p>
            <a:r>
              <a:rPr lang="en-GB" sz="2400" dirty="0">
                <a:latin typeface="Times New Roman"/>
                <a:cs typeface="Times New Roman"/>
              </a:rPr>
              <a:t>11011/10=1101,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a:t>
            </a:r>
            <a:r>
              <a:rPr lang="en-US" sz="2800" i="1" dirty="0">
                <a:latin typeface="Calibri" panose="020F0502020204030204"/>
              </a:rPr>
              <a:t> </a:t>
            </a:r>
            <a:r>
              <a:rPr lang="en-US" sz="2800" i="1" dirty="0">
                <a:latin typeface="Calibri" panose="020F0502020204030204"/>
                <a:sym typeface="Wingdings" panose="05000000000000000000" pitchFamily="2" charset="2"/>
              </a:rPr>
              <a:t>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63EE5165-CBE5-EF01-30F0-38C652D3B2AD}"/>
              </a:ext>
            </a:extLst>
          </p:cNvPr>
          <p:cNvCxnSpPr>
            <a:cxnSpLocks/>
          </p:cNvCxnSpPr>
          <p:nvPr/>
        </p:nvCxnSpPr>
        <p:spPr>
          <a:xfrm>
            <a:off x="8902358" y="4347512"/>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434174-E29D-D8E4-1A90-A28C6EB0FA49}"/>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1 </a:t>
            </a:r>
            <a:r>
              <a:rPr lang="en-US" altLang="en-US" dirty="0" err="1">
                <a:cs typeface="Calibri" panose="020F0502020204030204" pitchFamily="34" charset="0"/>
              </a:rPr>
              <a:t>Cont</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D84F566-7B66-8D5F-E894-FCC5D6509A0D}"/>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2448B-763E-D464-6464-B49DEBBBFF89}"/>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A975E13E-170F-B759-3B2A-3F53287DA165}"/>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2</a:t>
            </a:r>
            <a:endParaRPr lang="en-US" sz="4400" dirty="0"/>
          </a:p>
        </p:txBody>
      </p:sp>
      <p:sp>
        <p:nvSpPr>
          <p:cNvPr id="33" name="Rectangle 4">
            <a:extLst>
              <a:ext uri="{FF2B5EF4-FFF2-40B4-BE49-F238E27FC236}">
                <a16:creationId xmlns:a16="http://schemas.microsoft.com/office/drawing/2014/main" id="{2759C970-8A88-69F1-3E07-6ED6AF62AE12}"/>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grpSp>
        <p:nvGrpSpPr>
          <p:cNvPr id="13" name="Group 12">
            <a:extLst>
              <a:ext uri="{FF2B5EF4-FFF2-40B4-BE49-F238E27FC236}">
                <a16:creationId xmlns:a16="http://schemas.microsoft.com/office/drawing/2014/main" id="{6C5F4EF1-361B-C254-ED7F-B1A229E9938A}"/>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B0B6DE5F-53F3-1FFF-A29A-8874AA4BAB01}"/>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899A6712-7853-FDF2-2242-F7DEC2785BF8}"/>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1A832C4C-55AF-E340-6B1D-8DA36D62E24F}"/>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B33C4FD5-9F72-8430-5C66-7892F923E01F}"/>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500E7346-13B7-C17B-53B2-0D3CA9F62EE8}"/>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A94B5EE2-B4B8-8B11-B053-AD37F13088AE}"/>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0BEF7D26-9077-8EAD-17DA-46719BC89918}"/>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238EEAAD-92AD-A294-545C-0771079AA5EC}"/>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DB0FEF26-1B86-97FD-7859-63EC4B274E2F}"/>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DAA44FE3-F84F-5496-6BC1-4C32805191CE}"/>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0064B98F-8E17-B952-0A16-B28F93F71BE4}"/>
              </a:ext>
            </a:extLst>
          </p:cNvPr>
          <p:cNvGrpSpPr/>
          <p:nvPr/>
        </p:nvGrpSpPr>
        <p:grpSpPr>
          <a:xfrm>
            <a:off x="8579927" y="3664228"/>
            <a:ext cx="1820077" cy="2259494"/>
            <a:chOff x="8579927" y="3664228"/>
            <a:chExt cx="1820077" cy="2259494"/>
          </a:xfrm>
        </p:grpSpPr>
        <p:sp>
          <p:nvSpPr>
            <p:cNvPr id="109" name="TextBox 108">
              <a:extLst>
                <a:ext uri="{FF2B5EF4-FFF2-40B4-BE49-F238E27FC236}">
                  <a16:creationId xmlns:a16="http://schemas.microsoft.com/office/drawing/2014/main" id="{BCAB676C-8511-CACE-8264-3F3D6D895342}"/>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8552BCF3-3CC7-5F62-BE4A-B907598B42D6}"/>
                </a:ext>
              </a:extLst>
            </p:cNvPr>
            <p:cNvSpPr txBox="1"/>
            <p:nvPr/>
          </p:nvSpPr>
          <p:spPr>
            <a:xfrm>
              <a:off x="9110869" y="5155096"/>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D2E1686B-61E1-F299-FB76-98E5CB07C06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0FBAD641-D597-9EDA-23E7-45D990ABA4A2}"/>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E81421C1-F9FB-7EA9-495D-1AD4AC8D845F}"/>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52792FAD-7A19-8395-239A-D389B1F6FB4B}"/>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15" name="TextBox 114">
              <a:extLst>
                <a:ext uri="{FF2B5EF4-FFF2-40B4-BE49-F238E27FC236}">
                  <a16:creationId xmlns:a16="http://schemas.microsoft.com/office/drawing/2014/main" id="{47E1C775-38A2-C4E6-0EA3-7D26FFC8E3E4}"/>
                </a:ext>
              </a:extLst>
            </p:cNvPr>
            <p:cNvSpPr txBox="1"/>
            <p:nvPr/>
          </p:nvSpPr>
          <p:spPr>
            <a:xfrm>
              <a:off x="9395794" y="5462057"/>
              <a:ext cx="9957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a:t>
              </a:r>
            </a:p>
          </p:txBody>
        </p:sp>
      </p:grpSp>
      <p:sp>
        <p:nvSpPr>
          <p:cNvPr id="116" name="TextBox 115">
            <a:extLst>
              <a:ext uri="{FF2B5EF4-FFF2-40B4-BE49-F238E27FC236}">
                <a16:creationId xmlns:a16="http://schemas.microsoft.com/office/drawing/2014/main" id="{C1CC6495-C2F3-8916-4EE5-D85F21A30F75}"/>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05C68592-5C12-4802-530F-C0E617D7E8E2}"/>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85D4BA86-0733-5662-52D2-A1EAFA3E6C90}"/>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7216CF80-2792-C8EF-14B3-0AC1FFD3B589}"/>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AD1E5A5-858A-4124-2AAC-A7BFE82A0E8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3B1EF965-6A65-573F-36C8-AA56F3DADBBF}"/>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BD2AB037-900F-D291-F4E8-8C73EE001ED5}"/>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4C896D6-0699-3BE8-4E15-27CE1E930A74}"/>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77659361-2293-8AA0-69CB-1165911070EF}"/>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46966917-D5AB-483F-3989-612B2BC4851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6CDDCD4F-347C-4240-28F4-F4717826D055}"/>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C3545C42-CF92-7BCD-3FBE-157F9550B1E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00E3A220-453B-E54C-C211-490FEC359A1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74E1A120-C4EA-6D41-9ACF-0D957388588B}"/>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A7E5B72F-D8DC-5D26-2832-913B2976636A}"/>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436B6A6D-00DF-D889-11B8-7A55579145C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DCCB4CB-7780-684D-6804-E05BB92DD910}"/>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09780E50-664C-8910-2755-30428EA0ADC4}"/>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11303785-CB67-4C66-F46E-B0FC89E47F8F}"/>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1C6CD674-CAB8-8546-EDA4-C59DB7C003B0}"/>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8C3339CF-B8C8-534E-5CCB-347682D4614B}"/>
              </a:ext>
            </a:extLst>
          </p:cNvPr>
          <p:cNvSpPr>
            <a:spLocks noGrp="1"/>
          </p:cNvSpPr>
          <p:nvPr>
            <p:ph type="sldNum" sz="quarter" idx="4"/>
          </p:nvPr>
        </p:nvSpPr>
        <p:spPr/>
        <p:txBody>
          <a:bodyPr/>
          <a:lstStyle/>
          <a:p>
            <a:r>
              <a:rPr lang="en-US" dirty="0"/>
              <a:t>Link Layer </a:t>
            </a:r>
            <a:fld id="{C4204591-24BD-A542-B9D5-F8D8A88D2FEE}" type="slidenum">
              <a:rPr lang="en-US" smtClean="0"/>
              <a:pPr/>
              <a:t>26</a:t>
            </a:fld>
            <a:endParaRPr lang="en-US" dirty="0"/>
          </a:p>
        </p:txBody>
      </p:sp>
      <p:sp>
        <p:nvSpPr>
          <p:cNvPr id="2" name="Rectangle 4">
            <a:extLst>
              <a:ext uri="{FF2B5EF4-FFF2-40B4-BE49-F238E27FC236}">
                <a16:creationId xmlns:a16="http://schemas.microsoft.com/office/drawing/2014/main" id="{3A6CF532-B758-9BE4-AFEF-67A2BC562E3A}"/>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D=100100, G=1101,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100100000, </a:t>
            </a:r>
            <a:r>
              <a:rPr lang="en-US" sz="2800" i="1" dirty="0"/>
              <a:t>R=001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D2F81976-7EBD-1BC9-C954-63E39EC8FC80}"/>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D52EB1-DBCA-001E-64C6-360FFE450A5A}"/>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DD5D50ED-4BC9-0780-390B-883230346D6B}"/>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89E42C-4F01-759D-1B11-99E5DE4A1486}"/>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7CCB387D-E7E0-C8FC-2B29-C70BC5DC29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0C6BD9-49C2-5DBD-D526-D661177E9C73}"/>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25DB3F-F4BD-93F7-66B3-EE19981BBFDC}"/>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5829DF-C5C0-8D0D-23D0-B4BFF3EC2E39}"/>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1AF2A7-7424-99F7-29C1-809F17FA6CA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1CE87C0-7206-331C-19F4-1F4A7D1CBE9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787D42-CA82-0E25-1E73-09602A4C3B21}"/>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4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9FC7F-87DC-BB8B-181B-B1CE095A66FF}"/>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D256EBE4-7D02-15AA-5798-987A30D43087}"/>
              </a:ext>
            </a:extLst>
          </p:cNvPr>
          <p:cNvSpPr>
            <a:spLocks noGrp="1"/>
          </p:cNvSpPr>
          <p:nvPr>
            <p:ph type="title"/>
          </p:nvPr>
        </p:nvSpPr>
        <p:spPr>
          <a:xfrm>
            <a:off x="800100" y="349426"/>
            <a:ext cx="10515600" cy="894622"/>
          </a:xfrm>
        </p:spPr>
        <p:txBody>
          <a:bodyPr>
            <a:normAutofit fontScale="90000"/>
          </a:bodyPr>
          <a:lstStyle/>
          <a:p>
            <a:r>
              <a:rPr lang="en-US" altLang="en-US" dirty="0">
                <a:cs typeface="Calibri" panose="020F0502020204030204" pitchFamily="34" charset="0"/>
              </a:rPr>
              <a:t>Cyclic Redundancy Check (CRC): Example 2 </a:t>
            </a:r>
            <a:r>
              <a:rPr lang="en-US" altLang="en-US" dirty="0" err="1">
                <a:cs typeface="Calibri" panose="020F0502020204030204" pitchFamily="34" charset="0"/>
              </a:rPr>
              <a:t>Cont</a:t>
            </a:r>
            <a:endParaRPr lang="en-US" sz="4400" dirty="0"/>
          </a:p>
        </p:txBody>
      </p:sp>
      <p:sp>
        <p:nvSpPr>
          <p:cNvPr id="36" name="TextBox 1">
            <a:extLst>
              <a:ext uri="{FF2B5EF4-FFF2-40B4-BE49-F238E27FC236}">
                <a16:creationId xmlns:a16="http://schemas.microsoft.com/office/drawing/2014/main" id="{DEFE52A5-D08F-D153-4363-B1EC883FD670}"/>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sp>
        <p:nvSpPr>
          <p:cNvPr id="103" name="TextBox 102">
            <a:extLst>
              <a:ext uri="{FF2B5EF4-FFF2-40B4-BE49-F238E27FC236}">
                <a16:creationId xmlns:a16="http://schemas.microsoft.com/office/drawing/2014/main" id="{2F73852D-4542-36D3-B4D5-48925DEB1AC2}"/>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3792E068-9770-F50D-6FC6-332FF3B0792E}"/>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A8CF200B-402F-B334-9BEB-A30E4EC770CD}"/>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CAEACB36-864E-CC54-9D0D-9386E63E0D87}"/>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B7BAE6C5-2539-9E6D-ABE3-492C8C550545}"/>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9CBA8EBC-4764-2300-4F92-298062D5BFD4}"/>
              </a:ext>
            </a:extLst>
          </p:cNvPr>
          <p:cNvGrpSpPr/>
          <p:nvPr/>
        </p:nvGrpSpPr>
        <p:grpSpPr>
          <a:xfrm>
            <a:off x="8579927" y="3664228"/>
            <a:ext cx="1751150" cy="2259494"/>
            <a:chOff x="8579927" y="3664228"/>
            <a:chExt cx="1751150" cy="2259494"/>
          </a:xfrm>
        </p:grpSpPr>
        <p:sp>
          <p:nvSpPr>
            <p:cNvPr id="109" name="TextBox 108">
              <a:extLst>
                <a:ext uri="{FF2B5EF4-FFF2-40B4-BE49-F238E27FC236}">
                  <a16:creationId xmlns:a16="http://schemas.microsoft.com/office/drawing/2014/main" id="{E0B52265-0A7E-B7C0-C129-C30DE40ED294}"/>
                </a:ext>
              </a:extLst>
            </p:cNvPr>
            <p:cNvSpPr txBox="1"/>
            <p:nvPr/>
          </p:nvSpPr>
          <p:spPr>
            <a:xfrm>
              <a:off x="8832573" y="4558747"/>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FD61A9B7-CA69-BADF-41EE-0458E15C7117}"/>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272F3A75-2C4F-D070-DE17-C56422D5F34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BACB5661-F699-6105-5FED-F8BDBF632FA3}"/>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5FB34202-25B1-6A50-88D8-E6454E81BDB2}"/>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38A0212A-6C99-8F0E-4A44-F140161FC11F}"/>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15" name="TextBox 114">
              <a:extLst>
                <a:ext uri="{FF2B5EF4-FFF2-40B4-BE49-F238E27FC236}">
                  <a16:creationId xmlns:a16="http://schemas.microsoft.com/office/drawing/2014/main" id="{F92B6BFA-891F-642A-BF43-D059B43DEC1E}"/>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sp>
        <p:nvSpPr>
          <p:cNvPr id="116" name="TextBox 115">
            <a:extLst>
              <a:ext uri="{FF2B5EF4-FFF2-40B4-BE49-F238E27FC236}">
                <a16:creationId xmlns:a16="http://schemas.microsoft.com/office/drawing/2014/main" id="{AE3FA8C6-2036-E839-6276-761CEAFD9939}"/>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8337B612-2D7F-178B-66A6-8A7F3F7C97E6}"/>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398E66DA-E31C-917A-ACE5-CF6B0C892225}"/>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0A11F658-0677-6EEC-27E6-6B228C1F4CCC}"/>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665C0742-0524-8139-387A-90EB6A43944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0B0E20F3-0B4D-F8F1-82F4-8A499476067C}"/>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1514BE28-BEF4-9447-F434-5F337412CAC4}"/>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DDE1AB25-B13B-8818-5196-F1A1165610FC}"/>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EDFA2D2F-900E-49E0-8751-AF19700ECAF6}"/>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CBCC83ED-5D41-FCE4-D8F4-C8906462823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C36DABB3-2414-C261-C670-75548BAA55B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8EECB50F-1852-3FB8-37B7-96BC7307D6C2}"/>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8FAD0D3C-BB15-1E14-6897-F2251CB75A0F}"/>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1" name="TextBox 130">
            <a:extLst>
              <a:ext uri="{FF2B5EF4-FFF2-40B4-BE49-F238E27FC236}">
                <a16:creationId xmlns:a16="http://schemas.microsoft.com/office/drawing/2014/main" id="{F6E6B33D-15CE-0888-A4AD-F167DD6DF4F2}"/>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EB4C9182-CA8C-7956-A229-9A7CF7A0DFAF}"/>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5DB7132-F26C-9E5E-B97A-408BE301C73E}"/>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91F27084-59DD-0FB6-161B-DBEC514BE414}"/>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AD11FE9D-F54C-5073-DED7-8AD4BC26753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 name="Slide Number Placeholder 6">
            <a:extLst>
              <a:ext uri="{FF2B5EF4-FFF2-40B4-BE49-F238E27FC236}">
                <a16:creationId xmlns:a16="http://schemas.microsoft.com/office/drawing/2014/main" id="{4CE9B083-2599-C15D-6329-DD6C8823E462}"/>
              </a:ext>
            </a:extLst>
          </p:cNvPr>
          <p:cNvSpPr>
            <a:spLocks noGrp="1"/>
          </p:cNvSpPr>
          <p:nvPr>
            <p:ph type="sldNum" sz="quarter" idx="4"/>
          </p:nvPr>
        </p:nvSpPr>
        <p:spPr/>
        <p:txBody>
          <a:bodyPr/>
          <a:lstStyle/>
          <a:p>
            <a:r>
              <a:rPr lang="en-US" dirty="0"/>
              <a:t>Link Layer </a:t>
            </a:r>
            <a:fld id="{C4204591-24BD-A542-B9D5-F8D8A88D2FEE}" type="slidenum">
              <a:rPr lang="en-US" smtClean="0"/>
              <a:pPr/>
              <a:t>27</a:t>
            </a:fld>
            <a:endParaRPr lang="en-US" dirty="0"/>
          </a:p>
        </p:txBody>
      </p:sp>
      <p:cxnSp>
        <p:nvCxnSpPr>
          <p:cNvPr id="6" name="Straight Connector 5">
            <a:extLst>
              <a:ext uri="{FF2B5EF4-FFF2-40B4-BE49-F238E27FC236}">
                <a16:creationId xmlns:a16="http://schemas.microsoft.com/office/drawing/2014/main" id="{C8FADC0E-EFDA-71D4-CA0A-2E42E36472B3}"/>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1C5B8C9-68C5-093C-1F49-BEE125B6E0EB}"/>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005A291-F7AC-0B8A-4850-8B091A1A0EDE}"/>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685CD50-D4E9-273F-1472-8C22E9EBCBF7}"/>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0F3329B-DBAB-22F5-C71A-122BBFB7AE35}"/>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B1CEFC-558C-E8D5-2AA2-94E770531711}"/>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55B8F3-146B-860E-CF3B-4EE11B15329F}"/>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05EA10-A663-C78B-D7AA-C38AC6B89AF3}"/>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2270AA-0876-4815-85E6-795933EE610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EC6C4B-6EB9-D4CF-6C30-BA7E3AE73C6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7B8EBC-0541-E34A-0038-C07A1631D5CC}"/>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26287B5-BB87-B753-EF95-85F4124686F6}"/>
              </a:ext>
            </a:extLst>
          </p:cNvPr>
          <p:cNvSpPr>
            <a:spLocks noGrp="1"/>
          </p:cNvSpPr>
          <p:nvPr>
            <p:ph sz="half" idx="1"/>
          </p:nvPr>
        </p:nvSpPr>
        <p:spPr>
          <a:xfrm>
            <a:off x="838200" y="1825625"/>
            <a:ext cx="5181600"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effectLst/>
                <a:uLnTx/>
                <a:uFillTx/>
                <a:latin typeface="Calibri" panose="020F0502020204030204"/>
              </a:rPr>
              <a:t>100100000</a:t>
            </a:r>
            <a:r>
              <a:rPr lang="en-US" i="1" dirty="0">
                <a:solidFill>
                  <a:prstClr val="black"/>
                </a:solidFill>
                <a:latin typeface="Calibri" panose="020F0502020204030204"/>
              </a:rPr>
              <a:t> XOR 001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100100001</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G=1101,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9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a:t>
            </a:r>
          </a:p>
          <a:p>
            <a:pPr lvl="1">
              <a:lnSpc>
                <a:spcPct val="75000"/>
              </a:lnSpc>
              <a:buNone/>
              <a:defRPr/>
            </a:pPr>
            <a:r>
              <a:rPr lang="en-US" sz="2800" i="1" dirty="0">
                <a:sym typeface="Wingdings" panose="05000000000000000000" pitchFamily="2" charset="2"/>
              </a:rPr>
              <a:t> </a:t>
            </a:r>
            <a:r>
              <a:rPr lang="en-US" sz="2800" i="1" dirty="0"/>
              <a:t>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97101"/>
            <a:ext cx="0" cy="254123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40712"/>
            <a:ext cx="22614" cy="93181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240712"/>
            <a:ext cx="12294" cy="33296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3 </a:t>
            </a:r>
            <a:r>
              <a:rPr lang="en-US" altLang="en-US" dirty="0" err="1">
                <a:cs typeface="Calibri" panose="020F0502020204030204" pitchFamily="34" charset="0"/>
              </a:rPr>
              <a:t>Cont</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197101"/>
            <a:ext cx="22614" cy="97542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53469" y="2253513"/>
            <a:ext cx="0" cy="32016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dirty="0">
                <a:hlinkClick r:id="rId4"/>
              </a:rPr>
              <a:t>https://www.youtube.com/watch?v=nNONvBsOtrE&amp;list=PLBlnK6fEyqRgMCUAG0XRw78UA8qnv6jEx&amp;index=46</a:t>
            </a:r>
            <a:r>
              <a:rPr lang="en-GB" dirty="0"/>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 (This is </a:t>
            </a:r>
            <a:r>
              <a:rPr lang="en-US" altLang="en-US" dirty="0">
                <a:cs typeface="Calibri" panose="020F0502020204030204" pitchFamily="34" charset="0"/>
                <a:hlinkClick r:id="rId6" action="ppaction://hlinksldjump"/>
              </a:rPr>
              <a:t>Example 2</a:t>
            </a:r>
            <a:r>
              <a:rPr lang="en-US" altLang="en-US" dirty="0">
                <a:cs typeface="Calibri" panose="020F0502020204030204" pitchFamily="34" charset="0"/>
              </a:rPr>
              <a:t>)</a:t>
            </a:r>
            <a:endParaRPr lang="en-GB" dirty="0"/>
          </a:p>
          <a:p>
            <a:pPr lvl="1"/>
            <a:r>
              <a:rPr lang="en-GB" dirty="0">
                <a:hlinkClick r:id="rId7"/>
              </a:rPr>
              <a:t>https://www.youtube.com/watch?v=A9g6rTMblz4&amp;list=PLBlnK6fEyqRgMCUAG0XRw78UA8qnv6jEx&amp;index=48</a:t>
            </a:r>
            <a:endParaRPr lang="en-GB" dirty="0"/>
          </a:p>
          <a:p>
            <a:r>
              <a:rPr lang="en-GB" dirty="0"/>
              <a:t>Cyclic Redundancy Check (CRC) - Part 2 (This is </a:t>
            </a:r>
            <a:r>
              <a:rPr lang="en-US" altLang="en-US" dirty="0">
                <a:cs typeface="Calibri" panose="020F0502020204030204" pitchFamily="34" charset="0"/>
                <a:hlinkClick r:id="rId8" action="ppaction://hlinksldjump"/>
              </a:rPr>
              <a:t>Example 2 </a:t>
            </a:r>
            <a:r>
              <a:rPr lang="en-US" altLang="en-US" dirty="0" err="1">
                <a:cs typeface="Calibri" panose="020F0502020204030204" pitchFamily="34" charset="0"/>
                <a:hlinkClick r:id="rId8" action="ppaction://hlinksldjump"/>
              </a:rPr>
              <a:t>Cont</a:t>
            </a:r>
            <a:r>
              <a:rPr lang="en-US" altLang="en-US" dirty="0">
                <a:cs typeface="Calibri" panose="020F0502020204030204" pitchFamily="34" charset="0"/>
              </a:rPr>
              <a:t>)</a:t>
            </a:r>
            <a:endParaRPr lang="en-GB" dirty="0"/>
          </a:p>
          <a:p>
            <a:pPr lvl="1"/>
            <a:r>
              <a:rPr lang="en-GB" dirty="0">
                <a:hlinkClick r:id="rId9"/>
              </a:rPr>
              <a:t>https://www.youtube.com/watch?v=wQGwfBS3gpk&amp;list=PLBlnK6fEyqRgMCUAG0XRw78UA8qnv6jEx&amp;index=49</a:t>
            </a:r>
            <a:endParaRPr lang="en-GB" dirty="0"/>
          </a:p>
          <a:p>
            <a:r>
              <a:rPr lang="en-GB" dirty="0"/>
              <a:t>Cyclic Redundancy Check (Solved Problem)</a:t>
            </a:r>
          </a:p>
          <a:p>
            <a:pPr lvl="1"/>
            <a:r>
              <a:rPr lang="en-GB" dirty="0">
                <a:hlinkClick r:id="rId10"/>
              </a:rPr>
              <a:t>https://www.youtube.com/watch?v=tEkePtlujSA&amp;list=PLBlnK6fEyqRgMCUAG0XRw78UA8qnv6jEx&amp;index=50</a:t>
            </a:r>
            <a:r>
              <a:rPr lang="en-GB" dirty="0"/>
              <a:t> </a:t>
            </a:r>
          </a:p>
          <a:p>
            <a:r>
              <a:rPr lang="en-GB" dirty="0"/>
              <a:t>Error Detection and Correction 2: Cyclic Redundancy Check (This is </a:t>
            </a:r>
            <a:r>
              <a:rPr lang="en-US" altLang="en-US" dirty="0">
                <a:cs typeface="Calibri" panose="020F0502020204030204" pitchFamily="34" charset="0"/>
                <a:hlinkClick r:id="rId11" action="ppaction://hlinksldjump"/>
              </a:rPr>
              <a:t>Example 3</a:t>
            </a:r>
            <a:r>
              <a:rPr lang="en-US" altLang="en-US" dirty="0">
                <a:cs typeface="Calibri" panose="020F0502020204030204" pitchFamily="34" charset="0"/>
              </a:rPr>
              <a:t>)</a:t>
            </a:r>
            <a:endParaRPr lang="en-GB" dirty="0"/>
          </a:p>
          <a:p>
            <a:pPr lvl="1"/>
            <a:r>
              <a:rPr lang="en-GB" dirty="0">
                <a:hlinkClick r:id="rId12"/>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          </a:t>
            </a:r>
            <a:r>
              <a:rPr lang="en-SE" dirty="0">
                <a:solidFill>
                  <a:srgbClr val="4D4D4C"/>
                </a:solidFill>
                <a:latin typeface="__berkeleyMono_1826c3"/>
              </a:rPr>
              <a:t>|</a:t>
            </a:r>
            <a:endParaRPr lang="en-SE" dirty="0">
              <a:solidFill>
                <a:srgbClr val="222222"/>
              </a:solidFill>
              <a:latin typeface="Arial" panose="020B0604020202020204" pitchFamily="34" charset="0"/>
            </a:endParaRPr>
          </a:p>
          <a:p>
            <a:endParaRPr lang="en-SE"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8631679" cy="4617464"/>
          </a:xfrm>
        </p:spPr>
        <p:txBody>
          <a:bodyPr>
            <a:normAutofit fontScale="92500" lnSpcReduction="2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pPr algn="l"/>
            <a:r>
              <a:rPr lang="en-GB" dirty="0">
                <a:solidFill>
                  <a:srgbClr val="000000"/>
                </a:solidFill>
                <a:latin typeface="fff"/>
              </a:rPr>
              <a:t>You can also do it in one step as shown on the right.</a:t>
            </a:r>
            <a:endParaRPr lang="en-GB" b="0" i="0" dirty="0">
              <a:solidFill>
                <a:srgbClr val="000000"/>
              </a:solidFill>
              <a:effectLst/>
              <a:latin typeface="fff"/>
            </a:endParaRP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32</a:t>
            </a:fld>
            <a:endParaRPr lang="en-US" dirty="0"/>
          </a:p>
        </p:txBody>
      </p:sp>
      <p:sp>
        <p:nvSpPr>
          <p:cNvPr id="6" name="TextBox 5">
            <a:extLst>
              <a:ext uri="{FF2B5EF4-FFF2-40B4-BE49-F238E27FC236}">
                <a16:creationId xmlns:a16="http://schemas.microsoft.com/office/drawing/2014/main" id="{A15B5A7A-3FCB-476D-989B-E5F733D1F0FE}"/>
              </a:ext>
            </a:extLst>
          </p:cNvPr>
          <p:cNvSpPr txBox="1"/>
          <p:nvPr/>
        </p:nvSpPr>
        <p:spPr>
          <a:xfrm>
            <a:off x="10196412" y="198074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1 0 0 1</a:t>
            </a:r>
          </a:p>
        </p:txBody>
      </p:sp>
      <p:sp>
        <p:nvSpPr>
          <p:cNvPr id="7" name="TextBox 6">
            <a:extLst>
              <a:ext uri="{FF2B5EF4-FFF2-40B4-BE49-F238E27FC236}">
                <a16:creationId xmlns:a16="http://schemas.microsoft.com/office/drawing/2014/main" id="{AB23653B-4D03-4901-860A-B8C07FFC5C5B}"/>
              </a:ext>
            </a:extLst>
          </p:cNvPr>
          <p:cNvSpPr txBox="1"/>
          <p:nvPr/>
        </p:nvSpPr>
        <p:spPr>
          <a:xfrm>
            <a:off x="10201163" y="2356623"/>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1 1 0 0</a:t>
            </a:r>
          </a:p>
        </p:txBody>
      </p:sp>
      <p:sp>
        <p:nvSpPr>
          <p:cNvPr id="8" name="TextBox 7">
            <a:extLst>
              <a:ext uri="{FF2B5EF4-FFF2-40B4-BE49-F238E27FC236}">
                <a16:creationId xmlns:a16="http://schemas.microsoft.com/office/drawing/2014/main" id="{240EF042-2F92-40AD-8384-B8A332D56CD4}"/>
              </a:ext>
            </a:extLst>
          </p:cNvPr>
          <p:cNvSpPr txBox="1"/>
          <p:nvPr/>
        </p:nvSpPr>
        <p:spPr>
          <a:xfrm>
            <a:off x="10201163" y="2818288"/>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1 0 1 0</a:t>
            </a:r>
          </a:p>
        </p:txBody>
      </p:sp>
      <p:sp>
        <p:nvSpPr>
          <p:cNvPr id="9" name="TextBox 8">
            <a:extLst>
              <a:ext uri="{FF2B5EF4-FFF2-40B4-BE49-F238E27FC236}">
                <a16:creationId xmlns:a16="http://schemas.microsoft.com/office/drawing/2014/main" id="{CB5D979D-1025-4597-A435-0053CB0C7FC1}"/>
              </a:ext>
            </a:extLst>
          </p:cNvPr>
          <p:cNvSpPr txBox="1"/>
          <p:nvPr/>
        </p:nvSpPr>
        <p:spPr>
          <a:xfrm>
            <a:off x="10201163" y="322819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0 0 1 1</a:t>
            </a:r>
          </a:p>
        </p:txBody>
      </p:sp>
      <p:sp>
        <p:nvSpPr>
          <p:cNvPr id="10" name="Line 5">
            <a:extLst>
              <a:ext uri="{FF2B5EF4-FFF2-40B4-BE49-F238E27FC236}">
                <a16:creationId xmlns:a16="http://schemas.microsoft.com/office/drawing/2014/main" id="{43290581-E253-4734-8E49-8EDA75EA40B2}"/>
              </a:ext>
            </a:extLst>
          </p:cNvPr>
          <p:cNvSpPr>
            <a:spLocks noChangeShapeType="1"/>
          </p:cNvSpPr>
          <p:nvPr/>
        </p:nvSpPr>
        <p:spPr bwMode="auto">
          <a:xfrm flipH="1">
            <a:off x="10201163" y="3689859"/>
            <a:ext cx="1475084"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Box 10">
            <a:extLst>
              <a:ext uri="{FF2B5EF4-FFF2-40B4-BE49-F238E27FC236}">
                <a16:creationId xmlns:a16="http://schemas.microsoft.com/office/drawing/2014/main" id="{0CB43484-5712-44E3-935B-C69D60CAF34C}"/>
              </a:ext>
            </a:extLst>
          </p:cNvPr>
          <p:cNvSpPr txBox="1"/>
          <p:nvPr/>
        </p:nvSpPr>
        <p:spPr>
          <a:xfrm>
            <a:off x="9501576" y="3663933"/>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10 </a:t>
            </a:r>
            <a:r>
              <a:rPr kumimoji="0" lang="en-US" sz="2400" b="1" i="0" u="none" strike="noStrike" kern="1200" cap="none" spc="0" normalizeH="0" baseline="0" noProof="0" dirty="0">
                <a:ln>
                  <a:noFill/>
                </a:ln>
                <a:effectLst/>
                <a:uLnTx/>
                <a:uFillTx/>
                <a:latin typeface="Courier" pitchFamily="2" charset="0"/>
                <a:ea typeface="+mn-ea"/>
                <a:cs typeface="+mn-cs"/>
              </a:rPr>
              <a:t>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0 1 0 </a:t>
            </a:r>
          </a:p>
        </p:txBody>
      </p:sp>
      <p:sp>
        <p:nvSpPr>
          <p:cNvPr id="12" name="TextBox 11">
            <a:extLst>
              <a:ext uri="{FF2B5EF4-FFF2-40B4-BE49-F238E27FC236}">
                <a16:creationId xmlns:a16="http://schemas.microsoft.com/office/drawing/2014/main" id="{A9482622-E406-4E7E-99F6-06D3B76B74BE}"/>
              </a:ext>
            </a:extLst>
          </p:cNvPr>
          <p:cNvSpPr txBox="1"/>
          <p:nvPr/>
        </p:nvSpPr>
        <p:spPr>
          <a:xfrm>
            <a:off x="10976339" y="3999782"/>
            <a:ext cx="9220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1 0 </a:t>
            </a:r>
          </a:p>
        </p:txBody>
      </p:sp>
      <p:sp>
        <p:nvSpPr>
          <p:cNvPr id="15" name="Line 5">
            <a:extLst>
              <a:ext uri="{FF2B5EF4-FFF2-40B4-BE49-F238E27FC236}">
                <a16:creationId xmlns:a16="http://schemas.microsoft.com/office/drawing/2014/main" id="{59F058D9-B700-47E0-BAD2-A4639096A7D9}"/>
              </a:ext>
            </a:extLst>
          </p:cNvPr>
          <p:cNvSpPr>
            <a:spLocks noChangeShapeType="1"/>
          </p:cNvSpPr>
          <p:nvPr/>
        </p:nvSpPr>
        <p:spPr bwMode="auto">
          <a:xfrm flipH="1">
            <a:off x="10232860" y="4382252"/>
            <a:ext cx="1475084"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 name="TextBox 15">
            <a:extLst>
              <a:ext uri="{FF2B5EF4-FFF2-40B4-BE49-F238E27FC236}">
                <a16:creationId xmlns:a16="http://schemas.microsoft.com/office/drawing/2014/main" id="{02C5C926-F79C-477C-BFDE-63CF5764BAB8}"/>
              </a:ext>
            </a:extLst>
          </p:cNvPr>
          <p:cNvSpPr txBox="1"/>
          <p:nvPr/>
        </p:nvSpPr>
        <p:spPr>
          <a:xfrm>
            <a:off x="9533273" y="4356326"/>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ourier" pitchFamily="2" charset="0"/>
                <a:ea typeface="+mn-ea"/>
                <a:cs typeface="+mn-cs"/>
              </a:rPr>
              <a:t>    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a:t>
            </a:r>
          </a:p>
        </p:txBody>
      </p:sp>
      <p:cxnSp>
        <p:nvCxnSpPr>
          <p:cNvPr id="17" name="Straight Arrow Connector 16">
            <a:extLst>
              <a:ext uri="{FF2B5EF4-FFF2-40B4-BE49-F238E27FC236}">
                <a16:creationId xmlns:a16="http://schemas.microsoft.com/office/drawing/2014/main" id="{2DC26082-2FA0-4015-BF3F-21D4E9ACDB65}"/>
              </a:ext>
            </a:extLst>
          </p:cNvPr>
          <p:cNvCxnSpPr>
            <a:cxnSpLocks/>
          </p:cNvCxnSpPr>
          <p:nvPr/>
        </p:nvCxnSpPr>
        <p:spPr>
          <a:xfrm>
            <a:off x="10137004" y="4039995"/>
            <a:ext cx="935192" cy="20490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652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33</a:t>
            </a:fld>
            <a:endParaRPr lang="en-US"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34</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1"/>
            <a:ext cx="6529676" cy="538307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lvl="1">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i.e., </a:t>
            </a:r>
            <a:r>
              <a:rPr lang="en-GB" dirty="0">
                <a:solidFill>
                  <a:prstClr val="black"/>
                </a:solidFill>
              </a:rPr>
              <a:t>higher-level end-end reliability protocols, e.g., TCP retransmissions.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indent="-231775">
              <a:buClr>
                <a:srgbClr val="0000A8"/>
              </a:buCl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i="0" u="sng" strike="noStrike" kern="1200" cap="none" spc="0" normalizeH="0" baseline="0" noProof="0" dirty="0">
                <a:ln>
                  <a:noFill/>
                </a:ln>
                <a:solidFill>
                  <a:srgbClr val="0000A8"/>
                </a:solidFill>
                <a:effectLst/>
                <a:uLnTx/>
                <a:uFillTx/>
                <a:latin typeface="Calibri" panose="020F0502020204030204"/>
              </a:rPr>
              <a:t>Q: </a:t>
            </a:r>
            <a:r>
              <a:rPr kumimoji="0" lang="en-US" sz="2400" i="0" u="none" strike="noStrike" kern="1200" cap="none" spc="0" normalizeH="0" baseline="0" noProof="0" dirty="0">
                <a:ln>
                  <a:noFill/>
                </a:ln>
                <a:solidFill>
                  <a:prstClr val="black"/>
                </a:solidFill>
                <a:effectLst/>
                <a:uLnTx/>
                <a:uFillTx/>
                <a:latin typeface="Calibri" panose="020F0502020204030204"/>
              </a:rPr>
              <a:t>why both link-level and end-end reliability?</a:t>
            </a:r>
          </a:p>
          <a:p>
            <a:pPr lvl="2">
              <a:defRPr/>
            </a:pPr>
            <a:r>
              <a:rPr lang="en-US" sz="2400" u="sng" dirty="0">
                <a:solidFill>
                  <a:srgbClr val="0000A8"/>
                </a:solidFill>
                <a:latin typeface="Calibri" panose="020F0502020204030204"/>
              </a:rPr>
              <a:t>A</a:t>
            </a:r>
            <a:r>
              <a:rPr lang="en-GB" sz="2400" u="sng" dirty="0">
                <a:solidFill>
                  <a:srgbClr val="0000A8"/>
                </a:solidFill>
                <a:latin typeface="Calibri" panose="020F0502020204030204"/>
              </a:rPr>
              <a:t>:</a:t>
            </a:r>
            <a:r>
              <a:rPr lang="en-GB" sz="2400" dirty="0">
                <a:solidFill>
                  <a:prstClr val="black"/>
                </a:solidFill>
                <a:latin typeface="Calibri" panose="020F0502020204030204"/>
              </a:rPr>
              <a:t> link-le</a:t>
            </a:r>
            <a:r>
              <a:rPr lang="en-US" altLang="zh-CN" sz="2400" dirty="0">
                <a:solidFill>
                  <a:prstClr val="black"/>
                </a:solidFill>
                <a:latin typeface="Calibri" panose="020F0502020204030204"/>
              </a:rPr>
              <a:t>v</a:t>
            </a:r>
            <a:r>
              <a:rPr lang="en-GB" sz="2400" dirty="0" err="1">
                <a:solidFill>
                  <a:prstClr val="black"/>
                </a:solidFill>
                <a:latin typeface="Calibri" panose="020F0502020204030204"/>
              </a:rPr>
              <a:t>el</a:t>
            </a:r>
            <a:r>
              <a:rPr lang="en-GB" sz="2400" dirty="0">
                <a:solidFill>
                  <a:prstClr val="black"/>
                </a:solidFill>
                <a:latin typeface="Calibri" panose="020F0502020204030204"/>
              </a:rPr>
              <a:t> error detection reduces burden of </a:t>
            </a:r>
            <a:r>
              <a:rPr lang="en-GB" sz="2400" dirty="0">
                <a:solidFill>
                  <a:prstClr val="black"/>
                </a:solidFill>
              </a:rPr>
              <a:t>higher-level end-end reliability protocols.</a:t>
            </a:r>
            <a:endParaRPr kumimoji="0" lang="en-US" sz="2800" i="0" u="none" strike="noStrike" kern="1200" cap="none" spc="0" normalizeH="0" baseline="0" noProof="0" dirty="0">
              <a:ln>
                <a:noFill/>
              </a:ln>
              <a:solidFill>
                <a:prstClr val="black"/>
              </a:solidFill>
              <a:effectLst/>
              <a:uLnTx/>
              <a:uFillTx/>
              <a:latin typeface="Calibri" panose="020F0502020204030204"/>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dissolve">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24165</TotalTime>
  <Words>5160</Words>
  <Application>Microsoft Office PowerPoint</Application>
  <PresentationFormat>Widescreen</PresentationFormat>
  <Paragraphs>890</Paragraphs>
  <Slides>34</Slides>
  <Notes>21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__berkeleyMono_1826c3</vt:lpstr>
      <vt:lpstr>Arial MT</vt:lpstr>
      <vt:lpstr>Calibri  </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 one-dimensional </vt:lpstr>
      <vt:lpstr>Parity checking: two-dimensional </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 Cont</vt:lpstr>
      <vt:lpstr>Cyclic Redundancy Check (CRC): Example 2</vt:lpstr>
      <vt:lpstr>Cyclic Redundancy Check (CRC): Example 2 Cont</vt:lpstr>
      <vt:lpstr>Cyclic Redundancy Check (CRC): Example 3</vt:lpstr>
      <vt:lpstr>Cyclic Redundancy Check (CRC): Example 3 Cont</vt:lpstr>
      <vt:lpstr>Video Tutorials</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894</cp:revision>
  <dcterms:created xsi:type="dcterms:W3CDTF">2020-01-18T07:24:59Z</dcterms:created>
  <dcterms:modified xsi:type="dcterms:W3CDTF">2024-11-26T00:41:42Z</dcterms:modified>
</cp:coreProperties>
</file>