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960" r:id="rId2"/>
    <p:sldId id="1172" r:id="rId3"/>
    <p:sldId id="1173" r:id="rId4"/>
    <p:sldId id="1174" r:id="rId5"/>
    <p:sldId id="1175" r:id="rId6"/>
    <p:sldId id="1176" r:id="rId7"/>
    <p:sldId id="1177" r:id="rId8"/>
    <p:sldId id="1178" r:id="rId9"/>
    <p:sldId id="1179" r:id="rId10"/>
    <p:sldId id="1180" r:id="rId11"/>
    <p:sldId id="1181" r:id="rId12"/>
    <p:sldId id="1183" r:id="rId13"/>
    <p:sldId id="1186" r:id="rId14"/>
    <p:sldId id="1187" r:id="rId15"/>
    <p:sldId id="1188" r:id="rId16"/>
    <p:sldId id="1189" r:id="rId17"/>
    <p:sldId id="1190" r:id="rId18"/>
    <p:sldId id="2629" r:id="rId19"/>
    <p:sldId id="2630" r:id="rId20"/>
    <p:sldId id="1193" r:id="rId21"/>
    <p:sldId id="11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486"/>
    <p:restoredTop sz="72139"/>
  </p:normalViewPr>
  <p:slideViewPr>
    <p:cSldViewPr snapToGrid="0" snapToObjects="1">
      <p:cViewPr varScale="1">
        <p:scale>
          <a:sx n="59" d="100"/>
          <a:sy n="59" d="100"/>
        </p:scale>
        <p:origin x="648" y="67"/>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27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996959A-EB6D-610C-EEE2-E3E6E451E407}"/>
              </a:ext>
            </a:extLst>
          </p:cNvPr>
          <p:cNvSpPr>
            <a:spLocks noGrp="1"/>
          </p:cNvSpPr>
          <p:nvPr>
            <p:ph type="sldNum" sz="quarter" idx="5"/>
          </p:nvPr>
        </p:nvSpPr>
        <p:spPr/>
        <p:txBody>
          <a:bodyPr/>
          <a:lstStyle/>
          <a:p>
            <a:fld id="{D16EA1AD-6EA3-1049-AB4E-FC15F4DC35F9}" type="slidenum">
              <a:rPr lang="en-US" smtClean="0"/>
              <a:t>10</a:t>
            </a:fld>
            <a:endParaRPr lang="en-US" dirty="0"/>
          </a:p>
        </p:txBody>
      </p:sp>
    </p:spTree>
    <p:extLst>
      <p:ext uri="{BB962C8B-B14F-4D97-AF65-F5344CB8AC3E}">
        <p14:creationId xmlns:p14="http://schemas.microsoft.com/office/powerpoint/2010/main" val="207643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Slotted ALOHA would appear to have many advantages. Unlike channel partitioning, slotted ALOHA allows a node to transmit continuously at the full rate, </a:t>
            </a:r>
            <a:r>
              <a:rPr lang="en-US" sz="1800" i="1" dirty="0">
                <a:effectLst/>
                <a:latin typeface="TimesLTPro"/>
              </a:rPr>
              <a:t>R</a:t>
            </a:r>
            <a:r>
              <a:rPr lang="en-US" sz="1800" dirty="0">
                <a:effectLst/>
                <a:latin typeface="TimesLTPro"/>
              </a:rPr>
              <a:t>, when that node is the only active node. (A node is said to be active if it has frames to send.) Slotted ALOHA is also highly decentralized, because each node detects collisions and independently decides when to retransmit. (Slotted ALOHA does, however, require the slots to be synchronized in the nodes; shortly we’ll discuss an unslotted version of the ALOHA protocol, as well as CSMA protocols, none of which require such synchronization.) Slotted ALOHA is also an extremely simple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709EC5DF-F0CC-C834-6B07-E180915D3BE1}"/>
              </a:ext>
            </a:extLst>
          </p:cNvPr>
          <p:cNvSpPr>
            <a:spLocks noGrp="1"/>
          </p:cNvSpPr>
          <p:nvPr>
            <p:ph type="sldNum" sz="quarter" idx="5"/>
          </p:nvPr>
        </p:nvSpPr>
        <p:spPr/>
        <p:txBody>
          <a:bodyPr/>
          <a:lstStyle/>
          <a:p>
            <a:fld id="{D16EA1AD-6EA3-1049-AB4E-FC15F4DC35F9}" type="slidenum">
              <a:rPr lang="en-US" smtClean="0"/>
              <a:t>11</a:t>
            </a:fld>
            <a:endParaRPr lang="en-US" dirty="0"/>
          </a:p>
        </p:txBody>
      </p:sp>
    </p:spTree>
    <p:extLst>
      <p:ext uri="{BB962C8B-B14F-4D97-AF65-F5344CB8AC3E}">
        <p14:creationId xmlns:p14="http://schemas.microsoft.com/office/powerpoint/2010/main" val="323810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Suppose there are </a:t>
            </a:r>
            <a:r>
              <a:rPr lang="en-US" sz="1800" i="1" dirty="0">
                <a:effectLst/>
                <a:latin typeface="TimesLTPro"/>
              </a:rPr>
              <a:t>N </a:t>
            </a:r>
            <a:r>
              <a:rPr lang="en-US" sz="1800" dirty="0">
                <a:effectLst/>
                <a:latin typeface="TimesLTPro"/>
              </a:rPr>
              <a:t>nodes. Then the probability that a given slot is a successful slot is the probability that one of the nodes transmits and that the remaining </a:t>
            </a:r>
            <a:r>
              <a:rPr lang="en-US" sz="1800" i="1" dirty="0">
                <a:effectLst/>
                <a:latin typeface="TimesLTPro"/>
              </a:rPr>
              <a:t>N </a:t>
            </a:r>
            <a:r>
              <a:rPr lang="en-US" sz="1800" dirty="0">
                <a:effectLst/>
                <a:latin typeface="PearsonMATHPRO02"/>
              </a:rPr>
              <a:t>- </a:t>
            </a:r>
            <a:r>
              <a:rPr lang="en-US" sz="1800" dirty="0">
                <a:effectLst/>
                <a:latin typeface="TimesLTPro"/>
              </a:rPr>
              <a:t>1 nodes do not transmit. The probability that a given node transmits is </a:t>
            </a:r>
            <a:r>
              <a:rPr lang="en-US" sz="1800" i="1" dirty="0">
                <a:effectLst/>
                <a:latin typeface="TimesLTPro"/>
              </a:rPr>
              <a:t>p; </a:t>
            </a:r>
            <a:r>
              <a:rPr lang="en-US" sz="1800" dirty="0">
                <a:effectLst/>
                <a:latin typeface="TimesLTPro"/>
              </a:rPr>
              <a:t>the probability that the remaining nodes do not transmit is (1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Therefore, the probability a given node has a success is </a:t>
            </a:r>
            <a:r>
              <a:rPr lang="en-US" sz="1800" i="1" dirty="0">
                <a:effectLst/>
                <a:latin typeface="TimesLTPro"/>
              </a:rPr>
              <a:t>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Because there are </a:t>
            </a:r>
            <a:r>
              <a:rPr lang="en-US" sz="1800" i="1" dirty="0">
                <a:effectLst/>
                <a:latin typeface="TimesLTPro"/>
              </a:rPr>
              <a:t>N </a:t>
            </a:r>
            <a:r>
              <a:rPr lang="en-US" sz="1800" dirty="0">
                <a:effectLst/>
                <a:latin typeface="TimesLTPro"/>
              </a:rPr>
              <a:t>nodes, the probability that any one of the </a:t>
            </a:r>
            <a:r>
              <a:rPr lang="en-US" sz="1800" i="1" dirty="0">
                <a:effectLst/>
                <a:latin typeface="TimesLTPro"/>
              </a:rPr>
              <a:t>N </a:t>
            </a:r>
            <a:r>
              <a:rPr lang="en-US" sz="1800" dirty="0">
                <a:effectLst/>
                <a:latin typeface="TimesLTPro"/>
              </a:rPr>
              <a:t>nodes has a success is </a:t>
            </a:r>
            <a:r>
              <a:rPr lang="en-US" sz="1800" i="1" dirty="0">
                <a:effectLst/>
                <a:latin typeface="TimesLTPro"/>
              </a:rPr>
              <a:t>Np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 </a:t>
            </a:r>
            <a:r>
              <a:rPr lang="en-US" sz="1800" dirty="0">
                <a:effectLst/>
                <a:latin typeface="PearsonMATHPRO02"/>
              </a:rPr>
              <a:t>- </a:t>
            </a:r>
            <a:r>
              <a:rPr lang="en-US" sz="1800" dirty="0">
                <a:effectLst/>
                <a:latin typeface="TimesLTPro"/>
              </a:rPr>
              <a:t>1.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only 37 percent of the slots do useful work. Thus, the effective transmission rate of the channel is not </a:t>
            </a:r>
            <a:r>
              <a:rPr lang="en-US" sz="1800" i="1" dirty="0">
                <a:effectLst/>
                <a:latin typeface="TimesLTPro"/>
              </a:rPr>
              <a:t>R </a:t>
            </a:r>
            <a:r>
              <a:rPr lang="en-US" sz="1800" dirty="0">
                <a:effectLst/>
                <a:latin typeface="TimesLTPro"/>
              </a:rPr>
              <a:t>bps but only 0.37 </a:t>
            </a:r>
            <a:r>
              <a:rPr lang="en-US" sz="1800" i="1" dirty="0">
                <a:effectLst/>
                <a:latin typeface="TimesLTPro"/>
              </a:rPr>
              <a:t>R </a:t>
            </a:r>
            <a:r>
              <a:rPr lang="en-US" sz="1800" dirty="0">
                <a:effectLst/>
                <a:latin typeface="TimesLTPro"/>
              </a:rPr>
              <a:t>bps! A similar analysis also shows that 37 percent of the slots go empty and 26 percent of slots have collisions.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202D2C55-661D-982A-5299-B89EF283E036}"/>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3146259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779274C-B81B-C57D-0EA0-1F10E8CADBFD}"/>
              </a:ext>
            </a:extLst>
          </p:cNvPr>
          <p:cNvSpPr>
            <a:spLocks noGrp="1"/>
          </p:cNvSpPr>
          <p:nvPr>
            <p:ph type="sldNum" sz="quarter" idx="5"/>
          </p:nvPr>
        </p:nvSpPr>
        <p:spPr/>
        <p:txBody>
          <a:bodyPr/>
          <a:lstStyle/>
          <a:p>
            <a:fld id="{D16EA1AD-6EA3-1049-AB4E-FC15F4DC35F9}" type="slidenum">
              <a:rPr lang="en-US" smtClean="0"/>
              <a:t>13</a:t>
            </a:fld>
            <a:endParaRPr lang="en-US" dirty="0"/>
          </a:p>
        </p:txBody>
      </p:sp>
    </p:spTree>
    <p:extLst>
      <p:ext uri="{BB962C8B-B14F-4D97-AF65-F5344CB8AC3E}">
        <p14:creationId xmlns:p14="http://schemas.microsoft.com/office/powerpoint/2010/main" val="1193726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37CF943-307D-BA84-05D8-67BDE8E49107}"/>
              </a:ext>
            </a:extLst>
          </p:cNvPr>
          <p:cNvSpPr>
            <a:spLocks noGrp="1"/>
          </p:cNvSpPr>
          <p:nvPr>
            <p:ph type="sldNum" sz="quarter" idx="5"/>
          </p:nvPr>
        </p:nvSpPr>
        <p:spPr/>
        <p:txBody>
          <a:bodyPr/>
          <a:lstStyle/>
          <a:p>
            <a:fld id="{D16EA1AD-6EA3-1049-AB4E-FC15F4DC35F9}" type="slidenum">
              <a:rPr lang="en-US" smtClean="0"/>
              <a:t>14</a:t>
            </a:fld>
            <a:endParaRPr lang="en-US" dirty="0"/>
          </a:p>
        </p:txBody>
      </p:sp>
    </p:spTree>
    <p:extLst>
      <p:ext uri="{BB962C8B-B14F-4D97-AF65-F5344CB8AC3E}">
        <p14:creationId xmlns:p14="http://schemas.microsoft.com/office/powerpoint/2010/main" val="4141575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B6BD89E-988C-C70E-A97F-A4BCD39C82B8}"/>
              </a:ext>
            </a:extLst>
          </p:cNvPr>
          <p:cNvSpPr>
            <a:spLocks noGrp="1"/>
          </p:cNvSpPr>
          <p:nvPr>
            <p:ph type="sldNum" sz="quarter" idx="5"/>
          </p:nvPr>
        </p:nvSpPr>
        <p:spPr/>
        <p:txBody>
          <a:bodyPr/>
          <a:lstStyle/>
          <a:p>
            <a:fld id="{D16EA1AD-6EA3-1049-AB4E-FC15F4DC35F9}" type="slidenum">
              <a:rPr lang="en-US" smtClean="0"/>
              <a:t>15</a:t>
            </a:fld>
            <a:endParaRPr lang="en-US" dirty="0"/>
          </a:p>
        </p:txBody>
      </p:sp>
    </p:spTree>
    <p:extLst>
      <p:ext uri="{BB962C8B-B14F-4D97-AF65-F5344CB8AC3E}">
        <p14:creationId xmlns:p14="http://schemas.microsoft.com/office/powerpoint/2010/main" val="3933926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For Ethernet, the actual amount of time a node waits is K </a:t>
            </a:r>
            <a:r>
              <a:rPr lang="en-US" sz="1800" dirty="0">
                <a:effectLst/>
                <a:latin typeface="PearsonMATHPRO02"/>
              </a:rPr>
              <a:t># </a:t>
            </a:r>
            <a:r>
              <a:rPr lang="en-US" sz="1800" dirty="0">
                <a:effectLst/>
                <a:latin typeface="TimesLTPro"/>
              </a:rPr>
              <a:t>512 bit times (i.e., </a:t>
            </a:r>
            <a:r>
              <a:rPr lang="en-US" sz="1800" i="1" dirty="0">
                <a:effectLst/>
                <a:latin typeface="TimesLTPro"/>
              </a:rPr>
              <a:t>K </a:t>
            </a:r>
            <a:r>
              <a:rPr lang="en-US" sz="1800" dirty="0">
                <a:effectLst/>
                <a:latin typeface="TimesLTPro"/>
              </a:rPr>
              <a:t>times the amount of time needed to send 512 bits into the Ethernet) and the maxi- mum value that </a:t>
            </a:r>
            <a:r>
              <a:rPr lang="en-US" sz="1800" i="1" dirty="0">
                <a:effectLst/>
                <a:latin typeface="TimesLTPro"/>
              </a:rPr>
              <a:t>n </a:t>
            </a:r>
            <a:r>
              <a:rPr lang="en-US" sz="1800" dirty="0">
                <a:effectLst/>
                <a:latin typeface="TimesLTPro"/>
              </a:rPr>
              <a:t>can take is capped at 10. </a:t>
            </a:r>
            <a:endParaRPr lang="en-US" dirty="0">
              <a:effectLst/>
            </a:endParaRPr>
          </a:p>
          <a:p>
            <a:endParaRPr lang="en-US" dirty="0"/>
          </a:p>
        </p:txBody>
      </p:sp>
      <p:sp>
        <p:nvSpPr>
          <p:cNvPr id="5" name="Slide Number Placeholder 4">
            <a:extLst>
              <a:ext uri="{FF2B5EF4-FFF2-40B4-BE49-F238E27FC236}">
                <a16:creationId xmlns:a16="http://schemas.microsoft.com/office/drawing/2014/main" id="{17F13A33-258F-3173-3DA4-A5624C7298F3}"/>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451631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let </a:t>
            </a:r>
            <a:r>
              <a:rPr lang="en-US" sz="1800" i="1" dirty="0">
                <a:effectLst/>
                <a:latin typeface="TimesLTPro"/>
              </a:rPr>
              <a:t>d</a:t>
            </a:r>
            <a:r>
              <a:rPr lang="en-US" sz="1800" dirty="0">
                <a:effectLst/>
                <a:latin typeface="TimesLTPro"/>
              </a:rPr>
              <a:t>prop denote the maximum time it takes signal energy to propagate between any two adapters. Let </a:t>
            </a:r>
            <a:r>
              <a:rPr lang="en-US" sz="1800" i="1" dirty="0">
                <a:effectLst/>
                <a:latin typeface="TimesLTPro"/>
              </a:rPr>
              <a:t>d</a:t>
            </a:r>
            <a:r>
              <a:rPr lang="en-US" sz="1800" dirty="0">
                <a:effectLst/>
                <a:latin typeface="TimesLTPro"/>
              </a:rPr>
              <a:t>trans be the time to transmit a maximum-size frame (approximately 1.2 msecs for a 10 Mbps Ethernet). </a:t>
            </a:r>
            <a:endParaRPr lang="en-US" dirty="0">
              <a:effectLst/>
            </a:endParaRPr>
          </a:p>
          <a:p>
            <a:endParaRPr lang="en-US" dirty="0"/>
          </a:p>
          <a:p>
            <a:endParaRPr lang="en-US" dirty="0"/>
          </a:p>
        </p:txBody>
      </p:sp>
      <p:sp>
        <p:nvSpPr>
          <p:cNvPr id="5" name="Slide Number Placeholder 4">
            <a:extLst>
              <a:ext uri="{FF2B5EF4-FFF2-40B4-BE49-F238E27FC236}">
                <a16:creationId xmlns:a16="http://schemas.microsoft.com/office/drawing/2014/main" id="{15E231A3-B6C1-9BA2-751B-51168C9132C8}"/>
              </a:ext>
            </a:extLst>
          </p:cNvPr>
          <p:cNvSpPr>
            <a:spLocks noGrp="1"/>
          </p:cNvSpPr>
          <p:nvPr>
            <p:ph type="sldNum" sz="quarter" idx="5"/>
          </p:nvPr>
        </p:nvSpPr>
        <p:spPr/>
        <p:txBody>
          <a:bodyPr/>
          <a:lstStyle/>
          <a:p>
            <a:fld id="{D16EA1AD-6EA3-1049-AB4E-FC15F4DC35F9}" type="slidenum">
              <a:rPr lang="en-US" smtClean="0"/>
              <a:t>17</a:t>
            </a:fld>
            <a:endParaRPr lang="en-US" dirty="0"/>
          </a:p>
        </p:txBody>
      </p:sp>
    </p:spTree>
    <p:extLst>
      <p:ext uri="{BB962C8B-B14F-4D97-AF65-F5344CB8AC3E}">
        <p14:creationId xmlns:p14="http://schemas.microsoft.com/office/powerpoint/2010/main" val="776404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B71604-8AF8-7001-6FF1-B1963EF3BC5A}"/>
              </a:ext>
            </a:extLst>
          </p:cNvPr>
          <p:cNvSpPr>
            <a:spLocks noGrp="1"/>
          </p:cNvSpPr>
          <p:nvPr>
            <p:ph type="sldNum" sz="quarter" idx="5"/>
          </p:nvPr>
        </p:nvSpPr>
        <p:spPr/>
        <p:txBody>
          <a:bodyPr/>
          <a:lstStyle/>
          <a:p>
            <a:fld id="{D16EA1AD-6EA3-1049-AB4E-FC15F4DC35F9}" type="slidenum">
              <a:rPr lang="en-US" smtClean="0"/>
              <a:t>18</a:t>
            </a:fld>
            <a:endParaRPr lang="en-US" dirty="0"/>
          </a:p>
        </p:txBody>
      </p:sp>
    </p:spTree>
    <p:extLst>
      <p:ext uri="{BB962C8B-B14F-4D97-AF65-F5344CB8AC3E}">
        <p14:creationId xmlns:p14="http://schemas.microsoft.com/office/powerpoint/2010/main" val="318740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first drawback is that the protocol introduces a polling delay—the amount of time required to notify a node that it can transmit. If, for example, only one node is active, then the node will transmit at a rate less than </a:t>
            </a:r>
            <a:r>
              <a:rPr lang="en-US" sz="1800" i="1" dirty="0">
                <a:effectLst/>
                <a:latin typeface="TimesLTPro"/>
              </a:rPr>
              <a:t>R </a:t>
            </a:r>
            <a:r>
              <a:rPr lang="en-US" sz="1800" dirty="0">
                <a:effectLst/>
                <a:latin typeface="TimesLTPro"/>
              </a:rPr>
              <a:t>bps, as the master node must poll each of the inactive nodes in turn each time the active node has sent its maximum number of frames. The second drawback, which is potentially more serious, is that if the master node fails, the entire channel becomes inoperative. The Bluetooth protocol, which we will study in Section 6.3, is an example of a polling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F5C93B2D-408F-875E-62D3-C035716D417B}"/>
              </a:ext>
            </a:extLst>
          </p:cNvPr>
          <p:cNvSpPr>
            <a:spLocks noGrp="1"/>
          </p:cNvSpPr>
          <p:nvPr>
            <p:ph type="sldNum" sz="quarter" idx="5"/>
          </p:nvPr>
        </p:nvSpPr>
        <p:spPr/>
        <p:txBody>
          <a:bodyPr/>
          <a:lstStyle/>
          <a:p>
            <a:fld id="{D16EA1AD-6EA3-1049-AB4E-FC15F4DC35F9}" type="slidenum">
              <a:rPr lang="en-US" smtClean="0"/>
              <a:t>19</a:t>
            </a:fld>
            <a:endParaRPr lang="en-US" dirty="0"/>
          </a:p>
        </p:txBody>
      </p:sp>
    </p:spTree>
    <p:extLst>
      <p:ext uri="{BB962C8B-B14F-4D97-AF65-F5344CB8AC3E}">
        <p14:creationId xmlns:p14="http://schemas.microsoft.com/office/powerpoint/2010/main" val="407126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44886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no master node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But it has its problems as well. For example, the failure of one node can crash the entire channel. Or if a node accidentally neglects to release the token, then some recovery procedure must be invoked to get the token back in circulation. </a:t>
            </a:r>
            <a:endParaRPr lang="en-US" dirty="0">
              <a:effectLst/>
            </a:endParaRPr>
          </a:p>
          <a:p>
            <a:endParaRPr lang="en-US" dirty="0"/>
          </a:p>
        </p:txBody>
      </p:sp>
      <p:sp>
        <p:nvSpPr>
          <p:cNvPr id="5" name="Slide Number Placeholder 4">
            <a:extLst>
              <a:ext uri="{FF2B5EF4-FFF2-40B4-BE49-F238E27FC236}">
                <a16:creationId xmlns:a16="http://schemas.microsoft.com/office/drawing/2014/main" id="{F9005A91-BE43-88F2-01DA-17FE4BB1D827}"/>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1156616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27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PPP for dial-up access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upstream HFC in cable-based access network</a:t>
            </a:r>
          </a:p>
          <a:p>
            <a:endParaRPr lang="en-US" dirty="0"/>
          </a:p>
        </p:txBody>
      </p:sp>
      <p:sp>
        <p:nvSpPr>
          <p:cNvPr id="5" name="Slide Number Placeholder 4">
            <a:extLst>
              <a:ext uri="{FF2B5EF4-FFF2-40B4-BE49-F238E27FC236}">
                <a16:creationId xmlns:a16="http://schemas.microsoft.com/office/drawing/2014/main" id="{920FE225-C86D-9F24-799B-3EBAAF8EB29B}"/>
              </a:ext>
            </a:extLst>
          </p:cNvPr>
          <p:cNvSpPr>
            <a:spLocks noGrp="1"/>
          </p:cNvSpPr>
          <p:nvPr>
            <p:ph type="sldNum" sz="quarter" idx="5"/>
          </p:nvPr>
        </p:nvSpPr>
        <p:spPr/>
        <p:txBody>
          <a:bodyPr/>
          <a:lstStyle/>
          <a:p>
            <a:fld id="{D16EA1AD-6EA3-1049-AB4E-FC15F4DC35F9}" type="slidenum">
              <a:rPr lang="en-US" smtClean="0"/>
              <a:t>3</a:t>
            </a:fld>
            <a:endParaRPr lang="en-US" dirty="0"/>
          </a:p>
        </p:txBody>
      </p:sp>
    </p:spTree>
    <p:extLst>
      <p:ext uri="{BB962C8B-B14F-4D97-AF65-F5344CB8AC3E}">
        <p14:creationId xmlns:p14="http://schemas.microsoft.com/office/powerpoint/2010/main" val="166524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DE73137-0C63-196B-975B-3F8C95B7DB8C}"/>
              </a:ext>
            </a:extLst>
          </p:cNvPr>
          <p:cNvSpPr>
            <a:spLocks noGrp="1"/>
          </p:cNvSpPr>
          <p:nvPr>
            <p:ph type="sldNum" sz="quarter" idx="5"/>
          </p:nvPr>
        </p:nvSpPr>
        <p:spPr/>
        <p:txBody>
          <a:bodyPr/>
          <a:lstStyle/>
          <a:p>
            <a:fld id="{D16EA1AD-6EA3-1049-AB4E-FC15F4DC35F9}" type="slidenum">
              <a:rPr lang="en-US" smtClean="0"/>
              <a:t>4</a:t>
            </a:fld>
            <a:endParaRPr lang="en-US" dirty="0"/>
          </a:p>
        </p:txBody>
      </p:sp>
    </p:spTree>
    <p:extLst>
      <p:ext uri="{BB962C8B-B14F-4D97-AF65-F5344CB8AC3E}">
        <p14:creationId xmlns:p14="http://schemas.microsoft.com/office/powerpoint/2010/main" val="63670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43D890D-403A-F674-8FE4-9095AB4AFA1A}"/>
              </a:ext>
            </a:extLst>
          </p:cNvPr>
          <p:cNvSpPr>
            <a:spLocks noGrp="1"/>
          </p:cNvSpPr>
          <p:nvPr>
            <p:ph type="sldNum" sz="quarter" idx="5"/>
          </p:nvPr>
        </p:nvSpPr>
        <p:spPr/>
        <p:txBody>
          <a:bodyPr/>
          <a:lstStyle/>
          <a:p>
            <a:fld id="{D16EA1AD-6EA3-1049-AB4E-FC15F4DC35F9}" type="slidenum">
              <a:rPr lang="en-US" smtClean="0"/>
              <a:t>5</a:t>
            </a:fld>
            <a:endParaRPr lang="en-US" dirty="0"/>
          </a:p>
        </p:txBody>
      </p:sp>
    </p:spTree>
    <p:extLst>
      <p:ext uri="{BB962C8B-B14F-4D97-AF65-F5344CB8AC3E}">
        <p14:creationId xmlns:p14="http://schemas.microsoft.com/office/powerpoint/2010/main" val="225760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C7CBC83-90C1-02AE-EA84-69F7209B6F0E}"/>
              </a:ext>
            </a:extLst>
          </p:cNvPr>
          <p:cNvSpPr>
            <a:spLocks noGrp="1"/>
          </p:cNvSpPr>
          <p:nvPr>
            <p:ph type="sldNum" sz="quarter" idx="5"/>
          </p:nvPr>
        </p:nvSpPr>
        <p:spPr/>
        <p:txBody>
          <a:bodyPr/>
          <a:lstStyle/>
          <a:p>
            <a:fld id="{D16EA1AD-6EA3-1049-AB4E-FC15F4DC35F9}" type="slidenum">
              <a:rPr lang="en-US" smtClean="0"/>
              <a:t>6</a:t>
            </a:fld>
            <a:endParaRPr lang="en-US" dirty="0"/>
          </a:p>
        </p:txBody>
      </p:sp>
    </p:spTree>
    <p:extLst>
      <p:ext uri="{BB962C8B-B14F-4D97-AF65-F5344CB8AC3E}">
        <p14:creationId xmlns:p14="http://schemas.microsoft.com/office/powerpoint/2010/main" val="297501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AFDE8D3-D90F-DBF5-4547-EC48D940F1E0}"/>
              </a:ext>
            </a:extLst>
          </p:cNvPr>
          <p:cNvSpPr>
            <a:spLocks noGrp="1"/>
          </p:cNvSpPr>
          <p:nvPr>
            <p:ph type="sldNum" sz="quarter" idx="5"/>
          </p:nvPr>
        </p:nvSpPr>
        <p:spPr/>
        <p:txBody>
          <a:bodyPr/>
          <a:lstStyle/>
          <a:p>
            <a:fld id="{D16EA1AD-6EA3-1049-AB4E-FC15F4DC35F9}" type="slidenum">
              <a:rPr lang="en-US" smtClean="0"/>
              <a:t>7</a:t>
            </a:fld>
            <a:endParaRPr lang="en-US" dirty="0"/>
          </a:p>
        </p:txBody>
      </p:sp>
    </p:spTree>
    <p:extLst>
      <p:ext uri="{BB962C8B-B14F-4D97-AF65-F5344CB8AC3E}">
        <p14:creationId xmlns:p14="http://schemas.microsoft.com/office/powerpoint/2010/main" val="330828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5E7247F-6B15-1E02-6A8F-A943DBFDB00A}"/>
              </a:ext>
            </a:extLst>
          </p:cNvPr>
          <p:cNvSpPr>
            <a:spLocks noGrp="1"/>
          </p:cNvSpPr>
          <p:nvPr>
            <p:ph type="sldNum" sz="quarter" idx="5"/>
          </p:nvPr>
        </p:nvSpPr>
        <p:spPr/>
        <p:txBody>
          <a:bodyPr/>
          <a:lstStyle/>
          <a:p>
            <a:fld id="{D16EA1AD-6EA3-1049-AB4E-FC15F4DC35F9}" type="slidenum">
              <a:rPr lang="en-US" smtClean="0"/>
              <a:t>8</a:t>
            </a:fld>
            <a:endParaRPr lang="en-US" dirty="0"/>
          </a:p>
        </p:txBody>
      </p:sp>
    </p:spTree>
    <p:extLst>
      <p:ext uri="{BB962C8B-B14F-4D97-AF65-F5344CB8AC3E}">
        <p14:creationId xmlns:p14="http://schemas.microsoft.com/office/powerpoint/2010/main" val="228276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95A51E7-CB89-D2FC-5F14-BDBDF78C968A}"/>
              </a:ext>
            </a:extLst>
          </p:cNvPr>
          <p:cNvSpPr>
            <a:spLocks noGrp="1"/>
          </p:cNvSpPr>
          <p:nvPr>
            <p:ph type="sldNum" sz="quarter" idx="5"/>
          </p:nvPr>
        </p:nvSpPr>
        <p:spPr/>
        <p:txBody>
          <a:bodyPr/>
          <a:lstStyle/>
          <a:p>
            <a:fld id="{D16EA1AD-6EA3-1049-AB4E-FC15F4DC35F9}" type="slidenum">
              <a:rPr lang="en-US" smtClean="0"/>
              <a:t>9</a:t>
            </a:fld>
            <a:endParaRPr lang="en-US" dirty="0"/>
          </a:p>
        </p:txBody>
      </p:sp>
    </p:spTree>
    <p:extLst>
      <p:ext uri="{BB962C8B-B14F-4D97-AF65-F5344CB8AC3E}">
        <p14:creationId xmlns:p14="http://schemas.microsoft.com/office/powerpoint/2010/main" val="137412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5" name="Rectangle 3">
            <a:extLst>
              <a:ext uri="{FF2B5EF4-FFF2-40B4-BE49-F238E27FC236}">
                <a16:creationId xmlns:a16="http://schemas.microsoft.com/office/drawing/2014/main" id="{B8D6383C-7665-4746-86A3-DB2B42D7440C}"/>
              </a:ext>
            </a:extLst>
          </p:cNvPr>
          <p:cNvSpPr txBox="1">
            <a:spLocks noChangeArrowheads="1"/>
          </p:cNvSpPr>
          <p:nvPr/>
        </p:nvSpPr>
        <p:spPr>
          <a:xfrm>
            <a:off x="893218" y="2309845"/>
            <a:ext cx="51046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assumptions</a:t>
            </a: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 frames same size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time divided into equal size slots (time to transmit 1 frame)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start to transmit only slot beginning </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synchronized</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2 or more nodes transmit in slot, all nodes detect collision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4">
            <a:extLst>
              <a:ext uri="{FF2B5EF4-FFF2-40B4-BE49-F238E27FC236}">
                <a16:creationId xmlns:a16="http://schemas.microsoft.com/office/drawing/2014/main" id="{BFE15C25-BB28-9543-9419-B80CD8AA3C64}"/>
              </a:ext>
            </a:extLst>
          </p:cNvPr>
          <p:cNvSpPr txBox="1">
            <a:spLocks noChangeArrowheads="1"/>
          </p:cNvSpPr>
          <p:nvPr/>
        </p:nvSpPr>
        <p:spPr>
          <a:xfrm>
            <a:off x="6440557" y="1447181"/>
            <a:ext cx="516834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operation:</a:t>
            </a:r>
          </a:p>
          <a:p>
            <a:pPr marL="45720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node obtains fresh frame, transmits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no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can send new frame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retransmits frame in each subsequent slot with probability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until success</a:t>
            </a:r>
          </a:p>
        </p:txBody>
      </p:sp>
      <p:grpSp>
        <p:nvGrpSpPr>
          <p:cNvPr id="9" name="Group 8">
            <a:extLst>
              <a:ext uri="{FF2B5EF4-FFF2-40B4-BE49-F238E27FC236}">
                <a16:creationId xmlns:a16="http://schemas.microsoft.com/office/drawing/2014/main" id="{7E15E43E-EE56-8544-9198-B2CDA59DD294}"/>
              </a:ext>
            </a:extLst>
          </p:cNvPr>
          <p:cNvGrpSpPr/>
          <p:nvPr/>
        </p:nvGrpSpPr>
        <p:grpSpPr>
          <a:xfrm>
            <a:off x="6765030" y="4651513"/>
            <a:ext cx="5471691" cy="1647001"/>
            <a:chOff x="6765030" y="4651513"/>
            <a:chExt cx="5471691" cy="1647001"/>
          </a:xfrm>
        </p:grpSpPr>
        <p:sp>
          <p:nvSpPr>
            <p:cNvPr id="3" name="TextBox 2">
              <a:extLst>
                <a:ext uri="{FF2B5EF4-FFF2-40B4-BE49-F238E27FC236}">
                  <a16:creationId xmlns:a16="http://schemas.microsoft.com/office/drawing/2014/main" id="{3B4B840C-7E28-C04D-8CE9-682705AEE59B}"/>
                </a:ext>
              </a:extLst>
            </p:cNvPr>
            <p:cNvSpPr txBox="1"/>
            <p:nvPr/>
          </p:nvSpPr>
          <p:spPr>
            <a:xfrm>
              <a:off x="6765030" y="5836849"/>
              <a:ext cx="54716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randomization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 avoid repeated collisions</a:t>
              </a:r>
            </a:p>
          </p:txBody>
        </p:sp>
        <p:sp>
          <p:nvSpPr>
            <p:cNvPr id="4" name="Oval 3">
              <a:extLst>
                <a:ext uri="{FF2B5EF4-FFF2-40B4-BE49-F238E27FC236}">
                  <a16:creationId xmlns:a16="http://schemas.microsoft.com/office/drawing/2014/main" id="{3078318A-B74F-CF47-A0AD-52CC631467FC}"/>
                </a:ext>
              </a:extLst>
            </p:cNvPr>
            <p:cNvSpPr/>
            <p:nvPr/>
          </p:nvSpPr>
          <p:spPr>
            <a:xfrm>
              <a:off x="10058399" y="4651513"/>
              <a:ext cx="543340" cy="5433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1D232C45-BB94-AB4D-BDBB-4AF8C10F718F}"/>
                </a:ext>
              </a:extLst>
            </p:cNvPr>
            <p:cNvCxnSpPr>
              <a:cxnSpLocks/>
            </p:cNvCxnSpPr>
            <p:nvPr/>
          </p:nvCxnSpPr>
          <p:spPr>
            <a:xfrm flipH="1">
              <a:off x="8468481" y="5181601"/>
              <a:ext cx="1636301" cy="70236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2C19C9-3429-515D-18FE-B538826B2FCC}"/>
              </a:ext>
            </a:extLst>
          </p:cNvPr>
          <p:cNvGrpSpPr/>
          <p:nvPr/>
        </p:nvGrpSpPr>
        <p:grpSpPr>
          <a:xfrm>
            <a:off x="750225" y="1590726"/>
            <a:ext cx="5379777" cy="616012"/>
            <a:chOff x="1060780" y="6095491"/>
            <a:chExt cx="5379777" cy="616012"/>
          </a:xfrm>
        </p:grpSpPr>
        <p:sp>
          <p:nvSpPr>
            <p:cNvPr id="7" name="Line 41">
              <a:extLst>
                <a:ext uri="{FF2B5EF4-FFF2-40B4-BE49-F238E27FC236}">
                  <a16:creationId xmlns:a16="http://schemas.microsoft.com/office/drawing/2014/main" id="{0276C5F5-C151-8B64-F6A1-5AD68357E614}"/>
                </a:ext>
              </a:extLst>
            </p:cNvPr>
            <p:cNvSpPr>
              <a:spLocks noChangeShapeType="1"/>
            </p:cNvSpPr>
            <p:nvPr/>
          </p:nvSpPr>
          <p:spPr bwMode="auto">
            <a:xfrm>
              <a:off x="1230382" y="6205029"/>
              <a:ext cx="52101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0" name="Line 42">
              <a:extLst>
                <a:ext uri="{FF2B5EF4-FFF2-40B4-BE49-F238E27FC236}">
                  <a16:creationId xmlns:a16="http://schemas.microsoft.com/office/drawing/2014/main" id="{40CF0F8C-E8B1-8046-FF5B-12F7C2EBE4DF}"/>
                </a:ext>
              </a:extLst>
            </p:cNvPr>
            <p:cNvSpPr>
              <a:spLocks noChangeShapeType="1"/>
            </p:cNvSpPr>
            <p:nvPr/>
          </p:nvSpPr>
          <p:spPr bwMode="auto">
            <a:xfrm>
              <a:off x="1233557"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1" name="Line 43">
              <a:extLst>
                <a:ext uri="{FF2B5EF4-FFF2-40B4-BE49-F238E27FC236}">
                  <a16:creationId xmlns:a16="http://schemas.microsoft.com/office/drawing/2014/main" id="{8A25623F-AD5C-9E28-1A05-E10223ACFB45}"/>
                </a:ext>
              </a:extLst>
            </p:cNvPr>
            <p:cNvSpPr>
              <a:spLocks noChangeShapeType="1"/>
            </p:cNvSpPr>
            <p:nvPr/>
          </p:nvSpPr>
          <p:spPr bwMode="auto">
            <a:xfrm>
              <a:off x="1733619"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2" name="Line 44">
              <a:extLst>
                <a:ext uri="{FF2B5EF4-FFF2-40B4-BE49-F238E27FC236}">
                  <a16:creationId xmlns:a16="http://schemas.microsoft.com/office/drawing/2014/main" id="{E67433BA-1EE5-B88B-99A3-26EEEB888455}"/>
                </a:ext>
              </a:extLst>
            </p:cNvPr>
            <p:cNvSpPr>
              <a:spLocks noChangeShapeType="1"/>
            </p:cNvSpPr>
            <p:nvPr/>
          </p:nvSpPr>
          <p:spPr bwMode="auto">
            <a:xfrm>
              <a:off x="2236857" y="6101841"/>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3" name="Line 45">
              <a:extLst>
                <a:ext uri="{FF2B5EF4-FFF2-40B4-BE49-F238E27FC236}">
                  <a16:creationId xmlns:a16="http://schemas.microsoft.com/office/drawing/2014/main" id="{AEF826E8-B6A9-42F1-B7FD-68B72099D77F}"/>
                </a:ext>
              </a:extLst>
            </p:cNvPr>
            <p:cNvSpPr>
              <a:spLocks noChangeShapeType="1"/>
            </p:cNvSpPr>
            <p:nvPr/>
          </p:nvSpPr>
          <p:spPr bwMode="auto">
            <a:xfrm>
              <a:off x="2743269"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4" name="Line 46">
              <a:extLst>
                <a:ext uri="{FF2B5EF4-FFF2-40B4-BE49-F238E27FC236}">
                  <a16:creationId xmlns:a16="http://schemas.microsoft.com/office/drawing/2014/main" id="{29AFBB19-94EA-015D-272A-C30C9315C465}"/>
                </a:ext>
              </a:extLst>
            </p:cNvPr>
            <p:cNvSpPr>
              <a:spLocks noChangeShapeType="1"/>
            </p:cNvSpPr>
            <p:nvPr/>
          </p:nvSpPr>
          <p:spPr bwMode="auto">
            <a:xfrm>
              <a:off x="3248094" y="6101841"/>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5" name="Line 47">
              <a:extLst>
                <a:ext uri="{FF2B5EF4-FFF2-40B4-BE49-F238E27FC236}">
                  <a16:creationId xmlns:a16="http://schemas.microsoft.com/office/drawing/2014/main" id="{E1F94E06-E6E9-C745-8192-2694DE6A4963}"/>
                </a:ext>
              </a:extLst>
            </p:cNvPr>
            <p:cNvSpPr>
              <a:spLocks noChangeShapeType="1"/>
            </p:cNvSpPr>
            <p:nvPr/>
          </p:nvSpPr>
          <p:spPr bwMode="auto">
            <a:xfrm>
              <a:off x="3756094"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6" name="Line 48">
              <a:extLst>
                <a:ext uri="{FF2B5EF4-FFF2-40B4-BE49-F238E27FC236}">
                  <a16:creationId xmlns:a16="http://schemas.microsoft.com/office/drawing/2014/main" id="{0176187C-B557-E25A-7CEC-479F6C56FF58}"/>
                </a:ext>
              </a:extLst>
            </p:cNvPr>
            <p:cNvSpPr>
              <a:spLocks noChangeShapeType="1"/>
            </p:cNvSpPr>
            <p:nvPr/>
          </p:nvSpPr>
          <p:spPr bwMode="auto">
            <a:xfrm>
              <a:off x="4260919" y="610501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7" name="Line 49">
              <a:extLst>
                <a:ext uri="{FF2B5EF4-FFF2-40B4-BE49-F238E27FC236}">
                  <a16:creationId xmlns:a16="http://schemas.microsoft.com/office/drawing/2014/main" id="{3CE6A93B-8F27-DE7D-3863-730D93C3FC4A}"/>
                </a:ext>
              </a:extLst>
            </p:cNvPr>
            <p:cNvSpPr>
              <a:spLocks noChangeShapeType="1"/>
            </p:cNvSpPr>
            <p:nvPr/>
          </p:nvSpPr>
          <p:spPr bwMode="auto">
            <a:xfrm>
              <a:off x="4765744" y="6101841"/>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8" name="Line 50">
              <a:extLst>
                <a:ext uri="{FF2B5EF4-FFF2-40B4-BE49-F238E27FC236}">
                  <a16:creationId xmlns:a16="http://schemas.microsoft.com/office/drawing/2014/main" id="{B191F230-8FF8-0FDA-A0B9-119931581D98}"/>
                </a:ext>
              </a:extLst>
            </p:cNvPr>
            <p:cNvSpPr>
              <a:spLocks noChangeShapeType="1"/>
            </p:cNvSpPr>
            <p:nvPr/>
          </p:nvSpPr>
          <p:spPr bwMode="auto">
            <a:xfrm>
              <a:off x="5273744" y="6098666"/>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9" name="Line 51">
              <a:extLst>
                <a:ext uri="{FF2B5EF4-FFF2-40B4-BE49-F238E27FC236}">
                  <a16:creationId xmlns:a16="http://schemas.microsoft.com/office/drawing/2014/main" id="{AA514025-D0EB-9111-2BCC-BF84748CEAB3}"/>
                </a:ext>
              </a:extLst>
            </p:cNvPr>
            <p:cNvSpPr>
              <a:spLocks noChangeShapeType="1"/>
            </p:cNvSpPr>
            <p:nvPr/>
          </p:nvSpPr>
          <p:spPr bwMode="auto">
            <a:xfrm>
              <a:off x="5762694" y="6095491"/>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20" name="Text Box 54">
              <a:extLst>
                <a:ext uri="{FF2B5EF4-FFF2-40B4-BE49-F238E27FC236}">
                  <a16:creationId xmlns:a16="http://schemas.microsoft.com/office/drawing/2014/main" id="{49F028EB-7EAA-B84A-14D5-5C9E9F8A8DBF}"/>
                </a:ext>
              </a:extLst>
            </p:cNvPr>
            <p:cNvSpPr txBox="1">
              <a:spLocks noChangeArrowheads="1"/>
            </p:cNvSpPr>
            <p:nvPr/>
          </p:nvSpPr>
          <p:spPr bwMode="auto">
            <a:xfrm>
              <a:off x="1060780" y="6309765"/>
              <a:ext cx="35779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p>
          </p:txBody>
        </p:sp>
        <p:sp>
          <p:nvSpPr>
            <p:cNvPr id="21" name="Text Box 54">
              <a:extLst>
                <a:ext uri="{FF2B5EF4-FFF2-40B4-BE49-F238E27FC236}">
                  <a16:creationId xmlns:a16="http://schemas.microsoft.com/office/drawing/2014/main" id="{1C927C57-7914-9E4A-3CEE-46A3C4499634}"/>
                </a:ext>
              </a:extLst>
            </p:cNvPr>
            <p:cNvSpPr txBox="1">
              <a:spLocks noChangeArrowheads="1"/>
            </p:cNvSpPr>
            <p:nvPr/>
          </p:nvSpPr>
          <p:spPr bwMode="auto">
            <a:xfrm>
              <a:off x="1490437" y="6311393"/>
              <a:ext cx="61587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+1</a:t>
              </a:r>
            </a:p>
          </p:txBody>
        </p:sp>
      </p:grpSp>
      <p:sp>
        <p:nvSpPr>
          <p:cNvPr id="26" name="Slide Number Placeholder 25">
            <a:extLst>
              <a:ext uri="{FF2B5EF4-FFF2-40B4-BE49-F238E27FC236}">
                <a16:creationId xmlns:a16="http://schemas.microsoft.com/office/drawing/2014/main" id="{A713A912-1EA8-5CBF-7591-3B1FF37A99CD}"/>
              </a:ext>
            </a:extLst>
          </p:cNvPr>
          <p:cNvSpPr>
            <a:spLocks noGrp="1"/>
          </p:cNvSpPr>
          <p:nvPr>
            <p:ph type="sldNum" sz="quarter" idx="4"/>
          </p:nvPr>
        </p:nvSpPr>
        <p:spPr/>
        <p:txBody>
          <a:bodyPr/>
          <a:lstStyle/>
          <a:p>
            <a:r>
              <a:rPr lang="en-US" dirty="0"/>
              <a:t>Link Layer </a:t>
            </a:r>
            <a:fld id="{C4204591-24BD-A542-B9D5-F8D8A88D2FEE}" type="slidenum">
              <a:rPr lang="en-US" smtClean="0"/>
              <a:pPr/>
              <a:t>10</a:t>
            </a:fld>
            <a:endParaRPr lang="en-US" dirty="0"/>
          </a:p>
        </p:txBody>
      </p:sp>
    </p:spTree>
    <p:extLst>
      <p:ext uri="{BB962C8B-B14F-4D97-AF65-F5344CB8AC3E}">
        <p14:creationId xmlns:p14="http://schemas.microsoft.com/office/powerpoint/2010/main" val="167183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66" name="Rectangle 3">
            <a:extLst>
              <a:ext uri="{FF2B5EF4-FFF2-40B4-BE49-F238E27FC236}">
                <a16:creationId xmlns:a16="http://schemas.microsoft.com/office/drawing/2014/main" id="{72A8C484-9F3B-7140-9873-AC4A42E47CCD}"/>
              </a:ext>
            </a:extLst>
          </p:cNvPr>
          <p:cNvSpPr txBox="1">
            <a:spLocks noChangeArrowheads="1"/>
          </p:cNvSpPr>
          <p:nvPr/>
        </p:nvSpPr>
        <p:spPr bwMode="auto">
          <a:xfrm>
            <a:off x="1089991" y="3654425"/>
            <a:ext cx="4846983" cy="320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Pros:</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active node can continuously transmit at full rate of channel</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highly decentralized: only slots in nodes need to be in sync</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simple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4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7" name="Rectangle 4">
            <a:extLst>
              <a:ext uri="{FF2B5EF4-FFF2-40B4-BE49-F238E27FC236}">
                <a16:creationId xmlns:a16="http://schemas.microsoft.com/office/drawing/2014/main" id="{2C1441D0-D6C4-E649-93D0-1ECA14AFDA11}"/>
              </a:ext>
            </a:extLst>
          </p:cNvPr>
          <p:cNvSpPr txBox="1">
            <a:spLocks noChangeArrowheads="1"/>
          </p:cNvSpPr>
          <p:nvPr/>
        </p:nvSpPr>
        <p:spPr bwMode="auto">
          <a:xfrm>
            <a:off x="6149008" y="3631167"/>
            <a:ext cx="5579166" cy="27431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Cons: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collisions, wasting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idle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nodes may be able to detect collision in less than time to transmit packet</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clock synchronization</a:t>
            </a:r>
          </a:p>
        </p:txBody>
      </p:sp>
      <p:grpSp>
        <p:nvGrpSpPr>
          <p:cNvPr id="69" name="Group 9">
            <a:extLst>
              <a:ext uri="{FF2B5EF4-FFF2-40B4-BE49-F238E27FC236}">
                <a16:creationId xmlns:a16="http://schemas.microsoft.com/office/drawing/2014/main" id="{21164FC9-FE4C-614D-972E-A00FCAE25C23}"/>
              </a:ext>
            </a:extLst>
          </p:cNvPr>
          <p:cNvGrpSpPr>
            <a:grpSpLocks/>
          </p:cNvGrpSpPr>
          <p:nvPr/>
        </p:nvGrpSpPr>
        <p:grpSpPr bwMode="auto">
          <a:xfrm>
            <a:off x="3258866" y="1417223"/>
            <a:ext cx="449263" cy="338137"/>
            <a:chOff x="1185" y="903"/>
            <a:chExt cx="283" cy="213"/>
          </a:xfrm>
        </p:grpSpPr>
        <p:sp>
          <p:nvSpPr>
            <p:cNvPr id="120" name="Rectangle 7">
              <a:extLst>
                <a:ext uri="{FF2B5EF4-FFF2-40B4-BE49-F238E27FC236}">
                  <a16:creationId xmlns:a16="http://schemas.microsoft.com/office/drawing/2014/main" id="{B6FB277F-EDE2-1049-9ABF-92D11D60607B}"/>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21" name="Text Box 8">
              <a:extLst>
                <a:ext uri="{FF2B5EF4-FFF2-40B4-BE49-F238E27FC236}">
                  <a16:creationId xmlns:a16="http://schemas.microsoft.com/office/drawing/2014/main" id="{C293767F-FCDF-8642-A612-4649CC7D059A}"/>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0" name="Group 10">
            <a:extLst>
              <a:ext uri="{FF2B5EF4-FFF2-40B4-BE49-F238E27FC236}">
                <a16:creationId xmlns:a16="http://schemas.microsoft.com/office/drawing/2014/main" id="{CD7A64E0-8DFE-1E45-8F86-C8EBCFF9F9DA}"/>
              </a:ext>
            </a:extLst>
          </p:cNvPr>
          <p:cNvGrpSpPr>
            <a:grpSpLocks/>
          </p:cNvGrpSpPr>
          <p:nvPr/>
        </p:nvGrpSpPr>
        <p:grpSpPr bwMode="auto">
          <a:xfrm>
            <a:off x="4239941" y="1420398"/>
            <a:ext cx="449263" cy="338137"/>
            <a:chOff x="1185" y="903"/>
            <a:chExt cx="283" cy="213"/>
          </a:xfrm>
        </p:grpSpPr>
        <p:sp>
          <p:nvSpPr>
            <p:cNvPr id="118" name="Rectangle 11">
              <a:extLst>
                <a:ext uri="{FF2B5EF4-FFF2-40B4-BE49-F238E27FC236}">
                  <a16:creationId xmlns:a16="http://schemas.microsoft.com/office/drawing/2014/main" id="{07CCF55F-4FAA-894C-888B-199900ED48E9}"/>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9" name="Text Box 12">
              <a:extLst>
                <a:ext uri="{FF2B5EF4-FFF2-40B4-BE49-F238E27FC236}">
                  <a16:creationId xmlns:a16="http://schemas.microsoft.com/office/drawing/2014/main" id="{6E547B66-C5F6-F343-A739-58397CBF0117}"/>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1" name="Group 13">
            <a:extLst>
              <a:ext uri="{FF2B5EF4-FFF2-40B4-BE49-F238E27FC236}">
                <a16:creationId xmlns:a16="http://schemas.microsoft.com/office/drawing/2014/main" id="{5E7B8AAA-4C6F-564D-BA83-59E54AD6FA2A}"/>
              </a:ext>
            </a:extLst>
          </p:cNvPr>
          <p:cNvGrpSpPr>
            <a:grpSpLocks/>
          </p:cNvGrpSpPr>
          <p:nvPr/>
        </p:nvGrpSpPr>
        <p:grpSpPr bwMode="auto">
          <a:xfrm>
            <a:off x="5776641" y="1421985"/>
            <a:ext cx="449263" cy="338137"/>
            <a:chOff x="1185" y="903"/>
            <a:chExt cx="283" cy="213"/>
          </a:xfrm>
        </p:grpSpPr>
        <p:sp>
          <p:nvSpPr>
            <p:cNvPr id="116" name="Rectangle 14">
              <a:extLst>
                <a:ext uri="{FF2B5EF4-FFF2-40B4-BE49-F238E27FC236}">
                  <a16:creationId xmlns:a16="http://schemas.microsoft.com/office/drawing/2014/main" id="{4646B359-A79E-F349-BF8A-9D2512A6292C}"/>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7" name="Text Box 15">
              <a:extLst>
                <a:ext uri="{FF2B5EF4-FFF2-40B4-BE49-F238E27FC236}">
                  <a16:creationId xmlns:a16="http://schemas.microsoft.com/office/drawing/2014/main" id="{6ECCB147-A652-0C45-8411-FDEFE8B769B8}"/>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2" name="Group 16">
            <a:extLst>
              <a:ext uri="{FF2B5EF4-FFF2-40B4-BE49-F238E27FC236}">
                <a16:creationId xmlns:a16="http://schemas.microsoft.com/office/drawing/2014/main" id="{034C0BC2-FAFB-954B-8184-7437ED6443FF}"/>
              </a:ext>
            </a:extLst>
          </p:cNvPr>
          <p:cNvGrpSpPr>
            <a:grpSpLocks/>
          </p:cNvGrpSpPr>
          <p:nvPr/>
        </p:nvGrpSpPr>
        <p:grpSpPr bwMode="auto">
          <a:xfrm>
            <a:off x="6792641" y="1417223"/>
            <a:ext cx="449263" cy="338137"/>
            <a:chOff x="1185" y="903"/>
            <a:chExt cx="283" cy="213"/>
          </a:xfrm>
        </p:grpSpPr>
        <p:sp>
          <p:nvSpPr>
            <p:cNvPr id="114" name="Rectangle 17">
              <a:extLst>
                <a:ext uri="{FF2B5EF4-FFF2-40B4-BE49-F238E27FC236}">
                  <a16:creationId xmlns:a16="http://schemas.microsoft.com/office/drawing/2014/main" id="{B5E231FA-D60E-3344-A54A-AE1CCAC2787E}"/>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5" name="Text Box 18">
              <a:extLst>
                <a:ext uri="{FF2B5EF4-FFF2-40B4-BE49-F238E27FC236}">
                  <a16:creationId xmlns:a16="http://schemas.microsoft.com/office/drawing/2014/main" id="{C4C08E10-907C-DD42-A551-372531B73DDF}"/>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3" name="Group 24">
            <a:extLst>
              <a:ext uri="{FF2B5EF4-FFF2-40B4-BE49-F238E27FC236}">
                <a16:creationId xmlns:a16="http://schemas.microsoft.com/office/drawing/2014/main" id="{647D2F6D-CE64-8B4B-B615-A2D4A4BABDA1}"/>
              </a:ext>
            </a:extLst>
          </p:cNvPr>
          <p:cNvGrpSpPr>
            <a:grpSpLocks/>
          </p:cNvGrpSpPr>
          <p:nvPr/>
        </p:nvGrpSpPr>
        <p:grpSpPr bwMode="auto">
          <a:xfrm>
            <a:off x="3260453" y="1934748"/>
            <a:ext cx="449263" cy="338137"/>
            <a:chOff x="4584" y="1229"/>
            <a:chExt cx="283" cy="213"/>
          </a:xfrm>
        </p:grpSpPr>
        <p:sp>
          <p:nvSpPr>
            <p:cNvPr id="112" name="Rectangle 20">
              <a:extLst>
                <a:ext uri="{FF2B5EF4-FFF2-40B4-BE49-F238E27FC236}">
                  <a16:creationId xmlns:a16="http://schemas.microsoft.com/office/drawing/2014/main" id="{40A791FB-0B4E-E54D-A7B1-9F64A6BAE3D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Text Box 21">
              <a:extLst>
                <a:ext uri="{FF2B5EF4-FFF2-40B4-BE49-F238E27FC236}">
                  <a16:creationId xmlns:a16="http://schemas.microsoft.com/office/drawing/2014/main" id="{B1F1A4C1-13C1-264C-B2A5-E57D85AD56EF}"/>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4" name="Group 31">
            <a:extLst>
              <a:ext uri="{FF2B5EF4-FFF2-40B4-BE49-F238E27FC236}">
                <a16:creationId xmlns:a16="http://schemas.microsoft.com/office/drawing/2014/main" id="{A513746B-2BA9-7842-A3F9-4C806D4C430D}"/>
              </a:ext>
            </a:extLst>
          </p:cNvPr>
          <p:cNvGrpSpPr>
            <a:grpSpLocks/>
          </p:cNvGrpSpPr>
          <p:nvPr/>
        </p:nvGrpSpPr>
        <p:grpSpPr bwMode="auto">
          <a:xfrm>
            <a:off x="3262041" y="2444335"/>
            <a:ext cx="449263" cy="338137"/>
            <a:chOff x="4827" y="1591"/>
            <a:chExt cx="283" cy="213"/>
          </a:xfrm>
        </p:grpSpPr>
        <p:sp>
          <p:nvSpPr>
            <p:cNvPr id="110" name="Rectangle 22">
              <a:extLst>
                <a:ext uri="{FF2B5EF4-FFF2-40B4-BE49-F238E27FC236}">
                  <a16:creationId xmlns:a16="http://schemas.microsoft.com/office/drawing/2014/main" id="{D2113151-CB73-5B4D-B726-093BB119A4B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Text Box 23">
              <a:extLst>
                <a:ext uri="{FF2B5EF4-FFF2-40B4-BE49-F238E27FC236}">
                  <a16:creationId xmlns:a16="http://schemas.microsoft.com/office/drawing/2014/main" id="{F159D2A5-6D5C-0349-BF63-4ECC249F372F}"/>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5" name="Group 25">
            <a:extLst>
              <a:ext uri="{FF2B5EF4-FFF2-40B4-BE49-F238E27FC236}">
                <a16:creationId xmlns:a16="http://schemas.microsoft.com/office/drawing/2014/main" id="{94B00C29-0193-D349-BFB1-CF44B881490C}"/>
              </a:ext>
            </a:extLst>
          </p:cNvPr>
          <p:cNvGrpSpPr>
            <a:grpSpLocks/>
          </p:cNvGrpSpPr>
          <p:nvPr/>
        </p:nvGrpSpPr>
        <p:grpSpPr bwMode="auto">
          <a:xfrm>
            <a:off x="4249466" y="1936335"/>
            <a:ext cx="449263" cy="338137"/>
            <a:chOff x="4584" y="1229"/>
            <a:chExt cx="283" cy="213"/>
          </a:xfrm>
        </p:grpSpPr>
        <p:sp>
          <p:nvSpPr>
            <p:cNvPr id="108" name="Rectangle 26">
              <a:extLst>
                <a:ext uri="{FF2B5EF4-FFF2-40B4-BE49-F238E27FC236}">
                  <a16:creationId xmlns:a16="http://schemas.microsoft.com/office/drawing/2014/main" id="{8A1DD3D1-8785-3040-A4F2-5147DB8857B0}"/>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9" name="Text Box 27">
              <a:extLst>
                <a:ext uri="{FF2B5EF4-FFF2-40B4-BE49-F238E27FC236}">
                  <a16:creationId xmlns:a16="http://schemas.microsoft.com/office/drawing/2014/main" id="{09BBF762-4792-7643-BA15-B59BC2E2DC28}"/>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6" name="Group 28">
            <a:extLst>
              <a:ext uri="{FF2B5EF4-FFF2-40B4-BE49-F238E27FC236}">
                <a16:creationId xmlns:a16="http://schemas.microsoft.com/office/drawing/2014/main" id="{E38A06E9-F095-D04D-91F9-81DAFE4FE972}"/>
              </a:ext>
            </a:extLst>
          </p:cNvPr>
          <p:cNvGrpSpPr>
            <a:grpSpLocks/>
          </p:cNvGrpSpPr>
          <p:nvPr/>
        </p:nvGrpSpPr>
        <p:grpSpPr bwMode="auto">
          <a:xfrm>
            <a:off x="4766991" y="1937923"/>
            <a:ext cx="449263" cy="338137"/>
            <a:chOff x="4584" y="1229"/>
            <a:chExt cx="283" cy="213"/>
          </a:xfrm>
        </p:grpSpPr>
        <p:sp>
          <p:nvSpPr>
            <p:cNvPr id="106" name="Rectangle 29">
              <a:extLst>
                <a:ext uri="{FF2B5EF4-FFF2-40B4-BE49-F238E27FC236}">
                  <a16:creationId xmlns:a16="http://schemas.microsoft.com/office/drawing/2014/main" id="{0987B743-D2A1-9D4F-A662-FFB579A9195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7" name="Text Box 30">
              <a:extLst>
                <a:ext uri="{FF2B5EF4-FFF2-40B4-BE49-F238E27FC236}">
                  <a16:creationId xmlns:a16="http://schemas.microsoft.com/office/drawing/2014/main" id="{89D7FAA9-9F94-0C4F-B4C3-025342E3FD4A}"/>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7" name="Group 32">
            <a:extLst>
              <a:ext uri="{FF2B5EF4-FFF2-40B4-BE49-F238E27FC236}">
                <a16:creationId xmlns:a16="http://schemas.microsoft.com/office/drawing/2014/main" id="{DEC4F61B-7F47-6D40-A1E6-9647D3850BE9}"/>
              </a:ext>
            </a:extLst>
          </p:cNvPr>
          <p:cNvGrpSpPr>
            <a:grpSpLocks/>
          </p:cNvGrpSpPr>
          <p:nvPr/>
        </p:nvGrpSpPr>
        <p:grpSpPr bwMode="auto">
          <a:xfrm>
            <a:off x="5778228" y="2445922"/>
            <a:ext cx="449263" cy="338137"/>
            <a:chOff x="4827" y="1591"/>
            <a:chExt cx="283" cy="213"/>
          </a:xfrm>
        </p:grpSpPr>
        <p:sp>
          <p:nvSpPr>
            <p:cNvPr id="104" name="Rectangle 33">
              <a:extLst>
                <a:ext uri="{FF2B5EF4-FFF2-40B4-BE49-F238E27FC236}">
                  <a16:creationId xmlns:a16="http://schemas.microsoft.com/office/drawing/2014/main" id="{78D56CA1-57DA-D349-81DF-1FE3F45AA458}"/>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5" name="Text Box 34">
              <a:extLst>
                <a:ext uri="{FF2B5EF4-FFF2-40B4-BE49-F238E27FC236}">
                  <a16:creationId xmlns:a16="http://schemas.microsoft.com/office/drawing/2014/main" id="{90B9F9DD-82FB-9540-93E1-DE1323F00CFB}"/>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8" name="Group 35">
            <a:extLst>
              <a:ext uri="{FF2B5EF4-FFF2-40B4-BE49-F238E27FC236}">
                <a16:creationId xmlns:a16="http://schemas.microsoft.com/office/drawing/2014/main" id="{9515035B-221C-F640-AD70-3EDAE35D9A46}"/>
              </a:ext>
            </a:extLst>
          </p:cNvPr>
          <p:cNvGrpSpPr>
            <a:grpSpLocks/>
          </p:cNvGrpSpPr>
          <p:nvPr/>
        </p:nvGrpSpPr>
        <p:grpSpPr bwMode="auto">
          <a:xfrm>
            <a:off x="7289528" y="2447510"/>
            <a:ext cx="449263" cy="338137"/>
            <a:chOff x="4827" y="1591"/>
            <a:chExt cx="283" cy="213"/>
          </a:xfrm>
        </p:grpSpPr>
        <p:sp>
          <p:nvSpPr>
            <p:cNvPr id="102" name="Rectangle 36">
              <a:extLst>
                <a:ext uri="{FF2B5EF4-FFF2-40B4-BE49-F238E27FC236}">
                  <a16:creationId xmlns:a16="http://schemas.microsoft.com/office/drawing/2014/main" id="{011AA78D-6081-1E4C-B13C-ABA03976C8D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3" name="Text Box 37">
              <a:extLst>
                <a:ext uri="{FF2B5EF4-FFF2-40B4-BE49-F238E27FC236}">
                  <a16:creationId xmlns:a16="http://schemas.microsoft.com/office/drawing/2014/main" id="{E9D6FFEE-F33E-FF42-9FA7-54026C2FB7A3}"/>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sp>
        <p:nvSpPr>
          <p:cNvPr id="79" name="Text Box 38">
            <a:extLst>
              <a:ext uri="{FF2B5EF4-FFF2-40B4-BE49-F238E27FC236}">
                <a16:creationId xmlns:a16="http://schemas.microsoft.com/office/drawing/2014/main" id="{BC3667BC-568F-5D45-AA96-AD633C981E1C}"/>
              </a:ext>
            </a:extLst>
          </p:cNvPr>
          <p:cNvSpPr txBox="1">
            <a:spLocks noChangeArrowheads="1"/>
          </p:cNvSpPr>
          <p:nvPr/>
        </p:nvSpPr>
        <p:spPr bwMode="auto">
          <a:xfrm>
            <a:off x="2411141" y="1452148"/>
            <a:ext cx="7620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1</a:t>
            </a:r>
          </a:p>
        </p:txBody>
      </p:sp>
      <p:sp>
        <p:nvSpPr>
          <p:cNvPr id="80" name="Text Box 39">
            <a:extLst>
              <a:ext uri="{FF2B5EF4-FFF2-40B4-BE49-F238E27FC236}">
                <a16:creationId xmlns:a16="http://schemas.microsoft.com/office/drawing/2014/main" id="{54EFAF25-FCFE-594D-BB9A-4C06F0108FB9}"/>
              </a:ext>
            </a:extLst>
          </p:cNvPr>
          <p:cNvSpPr txBox="1">
            <a:spLocks noChangeArrowheads="1"/>
          </p:cNvSpPr>
          <p:nvPr/>
        </p:nvSpPr>
        <p:spPr bwMode="auto">
          <a:xfrm>
            <a:off x="2393678" y="1966498"/>
            <a:ext cx="7620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2</a:t>
            </a:r>
          </a:p>
        </p:txBody>
      </p:sp>
      <p:sp>
        <p:nvSpPr>
          <p:cNvPr id="81" name="Text Box 40">
            <a:extLst>
              <a:ext uri="{FF2B5EF4-FFF2-40B4-BE49-F238E27FC236}">
                <a16:creationId xmlns:a16="http://schemas.microsoft.com/office/drawing/2014/main" id="{047D14B7-CD88-0D4A-AD77-5823FBA991D4}"/>
              </a:ext>
            </a:extLst>
          </p:cNvPr>
          <p:cNvSpPr txBox="1">
            <a:spLocks noChangeArrowheads="1"/>
          </p:cNvSpPr>
          <p:nvPr/>
        </p:nvSpPr>
        <p:spPr bwMode="auto">
          <a:xfrm>
            <a:off x="2439716" y="2469735"/>
            <a:ext cx="7620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3</a:t>
            </a:r>
          </a:p>
        </p:txBody>
      </p:sp>
      <p:sp>
        <p:nvSpPr>
          <p:cNvPr id="82" name="Line 41">
            <a:extLst>
              <a:ext uri="{FF2B5EF4-FFF2-40B4-BE49-F238E27FC236}">
                <a16:creationId xmlns:a16="http://schemas.microsoft.com/office/drawing/2014/main" id="{EF48CFD5-90F6-EF43-A053-5A2BD2F09AEF}"/>
              </a:ext>
            </a:extLst>
          </p:cNvPr>
          <p:cNvSpPr>
            <a:spLocks noChangeShapeType="1"/>
          </p:cNvSpPr>
          <p:nvPr/>
        </p:nvSpPr>
        <p:spPr bwMode="auto">
          <a:xfrm>
            <a:off x="3236641" y="2977735"/>
            <a:ext cx="52101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3" name="Line 42">
            <a:extLst>
              <a:ext uri="{FF2B5EF4-FFF2-40B4-BE49-F238E27FC236}">
                <a16:creationId xmlns:a16="http://schemas.microsoft.com/office/drawing/2014/main" id="{000967D4-6D82-3C45-A172-150191F96BEF}"/>
              </a:ext>
            </a:extLst>
          </p:cNvPr>
          <p:cNvSpPr>
            <a:spLocks noChangeShapeType="1"/>
          </p:cNvSpPr>
          <p:nvPr/>
        </p:nvSpPr>
        <p:spPr bwMode="auto">
          <a:xfrm>
            <a:off x="3239816"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4" name="Line 43">
            <a:extLst>
              <a:ext uri="{FF2B5EF4-FFF2-40B4-BE49-F238E27FC236}">
                <a16:creationId xmlns:a16="http://schemas.microsoft.com/office/drawing/2014/main" id="{F238DB4A-BE5F-9743-9947-04D5215C95E1}"/>
              </a:ext>
            </a:extLst>
          </p:cNvPr>
          <p:cNvSpPr>
            <a:spLocks noChangeShapeType="1"/>
          </p:cNvSpPr>
          <p:nvPr/>
        </p:nvSpPr>
        <p:spPr bwMode="auto">
          <a:xfrm>
            <a:off x="3739878"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5" name="Line 44">
            <a:extLst>
              <a:ext uri="{FF2B5EF4-FFF2-40B4-BE49-F238E27FC236}">
                <a16:creationId xmlns:a16="http://schemas.microsoft.com/office/drawing/2014/main" id="{C6957062-2774-324C-BCB0-B11EB113A305}"/>
              </a:ext>
            </a:extLst>
          </p:cNvPr>
          <p:cNvSpPr>
            <a:spLocks noChangeShapeType="1"/>
          </p:cNvSpPr>
          <p:nvPr/>
        </p:nvSpPr>
        <p:spPr bwMode="auto">
          <a:xfrm>
            <a:off x="4243116" y="287454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6" name="Line 45">
            <a:extLst>
              <a:ext uri="{FF2B5EF4-FFF2-40B4-BE49-F238E27FC236}">
                <a16:creationId xmlns:a16="http://schemas.microsoft.com/office/drawing/2014/main" id="{242EDB35-EDA5-084B-9AA4-62A7C146A416}"/>
              </a:ext>
            </a:extLst>
          </p:cNvPr>
          <p:cNvSpPr>
            <a:spLocks noChangeShapeType="1"/>
          </p:cNvSpPr>
          <p:nvPr/>
        </p:nvSpPr>
        <p:spPr bwMode="auto">
          <a:xfrm>
            <a:off x="4749528"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7" name="Line 46">
            <a:extLst>
              <a:ext uri="{FF2B5EF4-FFF2-40B4-BE49-F238E27FC236}">
                <a16:creationId xmlns:a16="http://schemas.microsoft.com/office/drawing/2014/main" id="{E0FAA97E-3CAE-F145-BE6E-2931C7A409F0}"/>
              </a:ext>
            </a:extLst>
          </p:cNvPr>
          <p:cNvSpPr>
            <a:spLocks noChangeShapeType="1"/>
          </p:cNvSpPr>
          <p:nvPr/>
        </p:nvSpPr>
        <p:spPr bwMode="auto">
          <a:xfrm>
            <a:off x="5254353" y="287454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8" name="Line 47">
            <a:extLst>
              <a:ext uri="{FF2B5EF4-FFF2-40B4-BE49-F238E27FC236}">
                <a16:creationId xmlns:a16="http://schemas.microsoft.com/office/drawing/2014/main" id="{9EAB79C7-5AED-CD47-BF01-F04C67454D83}"/>
              </a:ext>
            </a:extLst>
          </p:cNvPr>
          <p:cNvSpPr>
            <a:spLocks noChangeShapeType="1"/>
          </p:cNvSpPr>
          <p:nvPr/>
        </p:nvSpPr>
        <p:spPr bwMode="auto">
          <a:xfrm>
            <a:off x="5762353"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9" name="Line 48">
            <a:extLst>
              <a:ext uri="{FF2B5EF4-FFF2-40B4-BE49-F238E27FC236}">
                <a16:creationId xmlns:a16="http://schemas.microsoft.com/office/drawing/2014/main" id="{ED1E52C2-A2DF-7244-888D-8BC965C7BF91}"/>
              </a:ext>
            </a:extLst>
          </p:cNvPr>
          <p:cNvSpPr>
            <a:spLocks noChangeShapeType="1"/>
          </p:cNvSpPr>
          <p:nvPr/>
        </p:nvSpPr>
        <p:spPr bwMode="auto">
          <a:xfrm>
            <a:off x="6267178" y="287772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0" name="Line 49">
            <a:extLst>
              <a:ext uri="{FF2B5EF4-FFF2-40B4-BE49-F238E27FC236}">
                <a16:creationId xmlns:a16="http://schemas.microsoft.com/office/drawing/2014/main" id="{0337F98B-B062-E149-AA28-4B72BC8AD653}"/>
              </a:ext>
            </a:extLst>
          </p:cNvPr>
          <p:cNvSpPr>
            <a:spLocks noChangeShapeType="1"/>
          </p:cNvSpPr>
          <p:nvPr/>
        </p:nvSpPr>
        <p:spPr bwMode="auto">
          <a:xfrm>
            <a:off x="6772003" y="287454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1" name="Line 50">
            <a:extLst>
              <a:ext uri="{FF2B5EF4-FFF2-40B4-BE49-F238E27FC236}">
                <a16:creationId xmlns:a16="http://schemas.microsoft.com/office/drawing/2014/main" id="{A8A55C4A-1AC8-E64D-A11D-781712E97BA7}"/>
              </a:ext>
            </a:extLst>
          </p:cNvPr>
          <p:cNvSpPr>
            <a:spLocks noChangeShapeType="1"/>
          </p:cNvSpPr>
          <p:nvPr/>
        </p:nvSpPr>
        <p:spPr bwMode="auto">
          <a:xfrm>
            <a:off x="7280003" y="2871372"/>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2" name="Line 51">
            <a:extLst>
              <a:ext uri="{FF2B5EF4-FFF2-40B4-BE49-F238E27FC236}">
                <a16:creationId xmlns:a16="http://schemas.microsoft.com/office/drawing/2014/main" id="{68413A17-8D6D-6F4A-9006-440A683FDCD3}"/>
              </a:ext>
            </a:extLst>
          </p:cNvPr>
          <p:cNvSpPr>
            <a:spLocks noChangeShapeType="1"/>
          </p:cNvSpPr>
          <p:nvPr/>
        </p:nvSpPr>
        <p:spPr bwMode="auto">
          <a:xfrm>
            <a:off x="7768953" y="2868197"/>
            <a:ext cx="0" cy="21272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3" name="Text Box 54">
            <a:extLst>
              <a:ext uri="{FF2B5EF4-FFF2-40B4-BE49-F238E27FC236}">
                <a16:creationId xmlns:a16="http://schemas.microsoft.com/office/drawing/2014/main" id="{EFB9B6C9-55C7-9543-BEDB-3C9A6C2B175D}"/>
              </a:ext>
            </a:extLst>
          </p:cNvPr>
          <p:cNvSpPr txBox="1">
            <a:spLocks noChangeArrowheads="1"/>
          </p:cNvSpPr>
          <p:nvPr/>
        </p:nvSpPr>
        <p:spPr bwMode="auto">
          <a:xfrm>
            <a:off x="3301728" y="2992022"/>
            <a:ext cx="3206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4" name="Text Box 55">
            <a:extLst>
              <a:ext uri="{FF2B5EF4-FFF2-40B4-BE49-F238E27FC236}">
                <a16:creationId xmlns:a16="http://schemas.microsoft.com/office/drawing/2014/main" id="{A8BF3599-17CC-C54D-A1F4-204FFCEF53B4}"/>
              </a:ext>
            </a:extLst>
          </p:cNvPr>
          <p:cNvSpPr txBox="1">
            <a:spLocks noChangeArrowheads="1"/>
          </p:cNvSpPr>
          <p:nvPr/>
        </p:nvSpPr>
        <p:spPr bwMode="auto">
          <a:xfrm>
            <a:off x="4320903" y="2992022"/>
            <a:ext cx="3206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5" name="Text Box 56">
            <a:extLst>
              <a:ext uri="{FF2B5EF4-FFF2-40B4-BE49-F238E27FC236}">
                <a16:creationId xmlns:a16="http://schemas.microsoft.com/office/drawing/2014/main" id="{016A40F4-F886-714E-966E-BFDE0F62F876}"/>
              </a:ext>
            </a:extLst>
          </p:cNvPr>
          <p:cNvSpPr txBox="1">
            <a:spLocks noChangeArrowheads="1"/>
          </p:cNvSpPr>
          <p:nvPr/>
        </p:nvSpPr>
        <p:spPr bwMode="auto">
          <a:xfrm>
            <a:off x="5835378" y="2992022"/>
            <a:ext cx="3206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6" name="Text Box 58">
            <a:extLst>
              <a:ext uri="{FF2B5EF4-FFF2-40B4-BE49-F238E27FC236}">
                <a16:creationId xmlns:a16="http://schemas.microsoft.com/office/drawing/2014/main" id="{807DF3EC-AAB1-B04A-A023-C5893F6D2704}"/>
              </a:ext>
            </a:extLst>
          </p:cNvPr>
          <p:cNvSpPr txBox="1">
            <a:spLocks noChangeArrowheads="1"/>
          </p:cNvSpPr>
          <p:nvPr/>
        </p:nvSpPr>
        <p:spPr bwMode="auto">
          <a:xfrm>
            <a:off x="4835253" y="2992022"/>
            <a:ext cx="3063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7" name="Text Box 59">
            <a:extLst>
              <a:ext uri="{FF2B5EF4-FFF2-40B4-BE49-F238E27FC236}">
                <a16:creationId xmlns:a16="http://schemas.microsoft.com/office/drawing/2014/main" id="{17BF9D31-70E0-5A45-BE2F-E528E8116837}"/>
              </a:ext>
            </a:extLst>
          </p:cNvPr>
          <p:cNvSpPr txBox="1">
            <a:spLocks noChangeArrowheads="1"/>
          </p:cNvSpPr>
          <p:nvPr/>
        </p:nvSpPr>
        <p:spPr bwMode="auto">
          <a:xfrm>
            <a:off x="6835503" y="2992022"/>
            <a:ext cx="3063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8" name="Text Box 60">
            <a:extLst>
              <a:ext uri="{FF2B5EF4-FFF2-40B4-BE49-F238E27FC236}">
                <a16:creationId xmlns:a16="http://schemas.microsoft.com/office/drawing/2014/main" id="{FE3B7D2B-E773-5048-9CD2-02409182FB9F}"/>
              </a:ext>
            </a:extLst>
          </p:cNvPr>
          <p:cNvSpPr txBox="1">
            <a:spLocks noChangeArrowheads="1"/>
          </p:cNvSpPr>
          <p:nvPr/>
        </p:nvSpPr>
        <p:spPr bwMode="auto">
          <a:xfrm>
            <a:off x="7321278" y="2992022"/>
            <a:ext cx="3063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9" name="Text Box 61">
            <a:extLst>
              <a:ext uri="{FF2B5EF4-FFF2-40B4-BE49-F238E27FC236}">
                <a16:creationId xmlns:a16="http://schemas.microsoft.com/office/drawing/2014/main" id="{67899F9D-5059-EB46-BE3E-E0710E91B7E7}"/>
              </a:ext>
            </a:extLst>
          </p:cNvPr>
          <p:cNvSpPr txBox="1">
            <a:spLocks noChangeArrowheads="1"/>
          </p:cNvSpPr>
          <p:nvPr/>
        </p:nvSpPr>
        <p:spPr bwMode="auto">
          <a:xfrm>
            <a:off x="3824016" y="2988847"/>
            <a:ext cx="3095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0" name="Text Box 62">
            <a:extLst>
              <a:ext uri="{FF2B5EF4-FFF2-40B4-BE49-F238E27FC236}">
                <a16:creationId xmlns:a16="http://schemas.microsoft.com/office/drawing/2014/main" id="{0537C8B8-45B8-534A-B936-B66DF9D0E5CB}"/>
              </a:ext>
            </a:extLst>
          </p:cNvPr>
          <p:cNvSpPr txBox="1">
            <a:spLocks noChangeArrowheads="1"/>
          </p:cNvSpPr>
          <p:nvPr/>
        </p:nvSpPr>
        <p:spPr bwMode="auto">
          <a:xfrm>
            <a:off x="5340078" y="2988847"/>
            <a:ext cx="3095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1" name="Text Box 63">
            <a:extLst>
              <a:ext uri="{FF2B5EF4-FFF2-40B4-BE49-F238E27FC236}">
                <a16:creationId xmlns:a16="http://schemas.microsoft.com/office/drawing/2014/main" id="{A95F6825-15C2-894C-A225-C35D931A8267}"/>
              </a:ext>
            </a:extLst>
          </p:cNvPr>
          <p:cNvSpPr txBox="1">
            <a:spLocks noChangeArrowheads="1"/>
          </p:cNvSpPr>
          <p:nvPr/>
        </p:nvSpPr>
        <p:spPr bwMode="auto">
          <a:xfrm>
            <a:off x="6340203" y="2988847"/>
            <a:ext cx="3095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7" name="TextBox 6">
            <a:extLst>
              <a:ext uri="{FF2B5EF4-FFF2-40B4-BE49-F238E27FC236}">
                <a16:creationId xmlns:a16="http://schemas.microsoft.com/office/drawing/2014/main" id="{6F11076B-DA1C-6740-8643-B478EA3CF6E2}"/>
              </a:ext>
            </a:extLst>
          </p:cNvPr>
          <p:cNvSpPr txBox="1"/>
          <p:nvPr/>
        </p:nvSpPr>
        <p:spPr>
          <a:xfrm>
            <a:off x="8693431" y="1736034"/>
            <a:ext cx="1514197"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collision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success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empty</a:t>
            </a:r>
          </a:p>
        </p:txBody>
      </p:sp>
      <p:sp>
        <p:nvSpPr>
          <p:cNvPr id="6" name="Slide Number Placeholder 5">
            <a:extLst>
              <a:ext uri="{FF2B5EF4-FFF2-40B4-BE49-F238E27FC236}">
                <a16:creationId xmlns:a16="http://schemas.microsoft.com/office/drawing/2014/main" id="{6BC786F0-43E2-384B-F097-CFEFD62A00DE}"/>
              </a:ext>
            </a:extLst>
          </p:cNvPr>
          <p:cNvSpPr>
            <a:spLocks noGrp="1"/>
          </p:cNvSpPr>
          <p:nvPr>
            <p:ph type="sldNum" sz="quarter" idx="4"/>
          </p:nvPr>
        </p:nvSpPr>
        <p:spPr/>
        <p:txBody>
          <a:bodyPr/>
          <a:lstStyle/>
          <a:p>
            <a:r>
              <a:rPr lang="en-US" dirty="0"/>
              <a:t>Link Layer </a:t>
            </a:r>
            <a:fld id="{C4204591-24BD-A542-B9D5-F8D8A88D2FEE}" type="slidenum">
              <a:rPr lang="en-US" smtClean="0"/>
              <a:pPr/>
              <a:t>11</a:t>
            </a:fld>
            <a:endParaRPr lang="en-US" dirty="0"/>
          </a:p>
        </p:txBody>
      </p:sp>
    </p:spTree>
    <p:extLst>
      <p:ext uri="{BB962C8B-B14F-4D97-AF65-F5344CB8AC3E}">
        <p14:creationId xmlns:p14="http://schemas.microsoft.com/office/powerpoint/2010/main" val="170505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13571B-5A38-7249-BDB3-42189BDDBF13}"/>
              </a:ext>
            </a:extLst>
          </p:cNvPr>
          <p:cNvSpPr>
            <a:spLocks noGrp="1"/>
          </p:cNvSpPr>
          <p:nvPr>
            <p:ph idx="1"/>
          </p:nvPr>
        </p:nvSpPr>
        <p:spPr>
          <a:xfrm>
            <a:off x="824948" y="1697523"/>
            <a:ext cx="11062252" cy="4743034"/>
          </a:xfrm>
        </p:spPr>
        <p:txBody>
          <a:bodyPr>
            <a:normAutofit/>
          </a:bodyPr>
          <a:lstStyle/>
          <a:p>
            <a:pPr marL="130175" indent="0">
              <a:buNone/>
            </a:pPr>
            <a:r>
              <a:rPr lang="en-US" sz="3200" dirty="0">
                <a:solidFill>
                  <a:srgbClr val="C00000"/>
                </a:solidFill>
              </a:rPr>
              <a:t>efficiency: </a:t>
            </a:r>
            <a:r>
              <a:rPr lang="en-US" dirty="0"/>
              <a:t>long-run  fraction of successful slots  (many nodes, all with many frames to send)</a:t>
            </a:r>
          </a:p>
          <a:p>
            <a:pPr marL="457200" indent="-274638">
              <a:defRPr/>
            </a:pPr>
            <a:r>
              <a:rPr lang="en-US" i="1" dirty="0"/>
              <a:t>suppose:</a:t>
            </a:r>
            <a:r>
              <a:rPr lang="en-US" dirty="0"/>
              <a:t> </a:t>
            </a:r>
            <a:r>
              <a:rPr lang="en-US" i="1" dirty="0"/>
              <a:t>N</a:t>
            </a:r>
            <a:r>
              <a:rPr lang="en-US" dirty="0"/>
              <a:t> nodes with many frames to send, each transmits in slot with probability </a:t>
            </a:r>
            <a:r>
              <a:rPr lang="en-US" i="1" dirty="0"/>
              <a:t>p</a:t>
            </a:r>
          </a:p>
          <a:p>
            <a:pPr marL="800100" lvl="1" indent="-274638">
              <a:defRPr/>
            </a:pPr>
            <a:r>
              <a:rPr lang="en-US" sz="2600" dirty="0"/>
              <a:t>prob that given node has success in a slot  = </a:t>
            </a:r>
            <a:r>
              <a:rPr lang="en-US" sz="2600" i="1" dirty="0"/>
              <a:t>p(1-p)</a:t>
            </a:r>
            <a:r>
              <a:rPr lang="en-US" sz="2600" b="1" i="1" baseline="30000" dirty="0"/>
              <a:t>N-1</a:t>
            </a:r>
          </a:p>
          <a:p>
            <a:pPr marL="800100" lvl="1" indent="-274638">
              <a:defRPr/>
            </a:pPr>
            <a:r>
              <a:rPr lang="en-US" sz="2600" dirty="0"/>
              <a:t>prob that </a:t>
            </a:r>
            <a:r>
              <a:rPr lang="en-US" sz="2600" i="1" dirty="0"/>
              <a:t>any</a:t>
            </a:r>
            <a:r>
              <a:rPr lang="en-US" sz="2600" dirty="0"/>
              <a:t> node has a success = </a:t>
            </a:r>
            <a:r>
              <a:rPr lang="en-US" sz="2600" i="1" dirty="0"/>
              <a:t>Np(1-p)</a:t>
            </a:r>
            <a:r>
              <a:rPr lang="en-US" sz="2600" b="1" i="1" baseline="30000" dirty="0"/>
              <a:t>N-1</a:t>
            </a:r>
          </a:p>
          <a:p>
            <a:pPr marL="800100" lvl="1" indent="-274638">
              <a:defRPr/>
            </a:pPr>
            <a:r>
              <a:rPr lang="en-US" sz="2600" dirty="0"/>
              <a:t>max efficiency: find </a:t>
            </a:r>
            <a:r>
              <a:rPr lang="en-US" sz="2600" i="1" dirty="0"/>
              <a:t>p* </a:t>
            </a:r>
            <a:r>
              <a:rPr lang="en-US" sz="2600" dirty="0"/>
              <a:t>that maximizes  </a:t>
            </a:r>
            <a:r>
              <a:rPr lang="en-US" sz="2600" i="1" dirty="0"/>
              <a:t>Np(1-p)</a:t>
            </a:r>
            <a:r>
              <a:rPr lang="en-US" sz="2600" b="1" i="1" baseline="30000" dirty="0"/>
              <a:t>N-1</a:t>
            </a:r>
          </a:p>
          <a:p>
            <a:pPr marL="800100" lvl="1" indent="-274638">
              <a:defRPr/>
            </a:pPr>
            <a:r>
              <a:rPr lang="en-US" sz="2600" dirty="0"/>
              <a:t>for many nodes, take limit of </a:t>
            </a:r>
            <a:r>
              <a:rPr lang="en-US" sz="2600" i="1" dirty="0"/>
              <a:t>Np*(1-p*)</a:t>
            </a:r>
            <a:r>
              <a:rPr lang="en-US" sz="2600" b="1" i="1" baseline="30000" dirty="0"/>
              <a:t>N-1 </a:t>
            </a:r>
            <a:r>
              <a:rPr lang="en-US" sz="2600" dirty="0"/>
              <a:t>as </a:t>
            </a:r>
            <a:r>
              <a:rPr lang="en-US" sz="2600" i="1" dirty="0"/>
              <a:t>N</a:t>
            </a:r>
            <a:r>
              <a:rPr lang="en-US" sz="2600" dirty="0"/>
              <a:t> goes to infinity, gives</a:t>
            </a:r>
            <a:r>
              <a:rPr lang="en-US" dirty="0"/>
              <a:t>:</a:t>
            </a:r>
          </a:p>
          <a:p>
            <a:pPr>
              <a:buFont typeface="Wingdings" charset="0"/>
              <a:buNone/>
              <a:defRPr/>
            </a:pPr>
            <a:r>
              <a:rPr lang="en-US" dirty="0">
                <a:solidFill>
                  <a:srgbClr val="C00000"/>
                </a:solidFill>
              </a:rPr>
              <a:t>    </a:t>
            </a:r>
            <a:r>
              <a:rPr lang="en-US" i="1" dirty="0">
                <a:solidFill>
                  <a:srgbClr val="C00000"/>
                </a:solidFill>
              </a:rPr>
              <a:t>max efficiency = 1/e = .37</a:t>
            </a:r>
            <a:endParaRPr lang="en-US" b="1" i="1" baseline="30000" dirty="0">
              <a:solidFill>
                <a:srgbClr val="C00000"/>
              </a:solidFill>
            </a:endParaRPr>
          </a:p>
          <a:p>
            <a:pPr marL="457200" indent="-274638">
              <a:lnSpc>
                <a:spcPct val="85000"/>
              </a:lnSpc>
              <a:defRPr/>
            </a:pPr>
            <a:r>
              <a:rPr lang="en-US" sz="3600" i="1" dirty="0">
                <a:solidFill>
                  <a:srgbClr val="0000A8"/>
                </a:solidFill>
              </a:rPr>
              <a:t>at best:</a:t>
            </a:r>
            <a:r>
              <a:rPr lang="en-US" sz="3200" i="1" dirty="0">
                <a:solidFill>
                  <a:srgbClr val="0000A8"/>
                </a:solidFill>
              </a:rPr>
              <a:t> </a:t>
            </a:r>
            <a:r>
              <a:rPr lang="en-US" sz="3200" dirty="0"/>
              <a:t>channel used for useful  transmissions 37% of time!</a:t>
            </a:r>
          </a:p>
          <a:p>
            <a:pPr>
              <a:defRPr/>
            </a:pPr>
            <a:endParaRPr lang="en-US" i="1" dirty="0"/>
          </a:p>
          <a:p>
            <a:endParaRPr lang="en-US" dirty="0"/>
          </a:p>
          <a:p>
            <a:endParaRPr lang="en-US" dirty="0"/>
          </a:p>
          <a:p>
            <a:endParaRPr lang="en-US" dirty="0"/>
          </a:p>
        </p:txBody>
      </p:sp>
      <p:sp>
        <p:nvSpPr>
          <p:cNvPr id="6" name="Title 5">
            <a:extLst>
              <a:ext uri="{FF2B5EF4-FFF2-40B4-BE49-F238E27FC236}">
                <a16:creationId xmlns:a16="http://schemas.microsoft.com/office/drawing/2014/main" id="{A11A8D2D-09AD-0C49-9183-F486B93711AA}"/>
              </a:ext>
            </a:extLst>
          </p:cNvPr>
          <p:cNvSpPr>
            <a:spLocks noGrp="1"/>
          </p:cNvSpPr>
          <p:nvPr>
            <p:ph type="title"/>
          </p:nvPr>
        </p:nvSpPr>
        <p:spPr/>
        <p:txBody>
          <a:bodyPr/>
          <a:lstStyle/>
          <a:p>
            <a:r>
              <a:rPr lang="en-US" dirty="0"/>
              <a:t>Slotted ALOHA: efficiency</a:t>
            </a:r>
          </a:p>
        </p:txBody>
      </p:sp>
      <p:pic>
        <p:nvPicPr>
          <p:cNvPr id="3" name="Picture 2" descr="A picture containing icon&#10;&#10;Description automatically generated">
            <a:extLst>
              <a:ext uri="{FF2B5EF4-FFF2-40B4-BE49-F238E27FC236}">
                <a16:creationId xmlns:a16="http://schemas.microsoft.com/office/drawing/2014/main" id="{64AC7DCD-4616-1546-AB2B-CA980B6C11A2}"/>
              </a:ext>
            </a:extLst>
          </p:cNvPr>
          <p:cNvPicPr>
            <a:picLocks noChangeAspect="1"/>
          </p:cNvPicPr>
          <p:nvPr/>
        </p:nvPicPr>
        <p:blipFill>
          <a:blip r:embed="rId3"/>
          <a:stretch>
            <a:fillRect/>
          </a:stretch>
        </p:blipFill>
        <p:spPr>
          <a:xfrm>
            <a:off x="10778273" y="5062654"/>
            <a:ext cx="1639229" cy="1639229"/>
          </a:xfrm>
          <a:prstGeom prst="rect">
            <a:avLst/>
          </a:prstGeom>
        </p:spPr>
      </p:pic>
      <p:sp>
        <p:nvSpPr>
          <p:cNvPr id="8" name="Slide Number Placeholder 7">
            <a:extLst>
              <a:ext uri="{FF2B5EF4-FFF2-40B4-BE49-F238E27FC236}">
                <a16:creationId xmlns:a16="http://schemas.microsoft.com/office/drawing/2014/main" id="{E67C3ED5-1E49-4EEE-BCA0-29AF0988A96D}"/>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125008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ssolve">
                                      <p:cBhvr>
                                        <p:cTn id="28" dur="500"/>
                                        <p:tgtEl>
                                          <p:spTgt spid="7">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dissolve">
                                      <p:cBhvr>
                                        <p:cTn id="36" dur="500"/>
                                        <p:tgtEl>
                                          <p:spTgt spid="7">
                                            <p:txEl>
                                              <p:pRg st="7" end="7"/>
                                            </p:txEl>
                                          </p:spTgt>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 (carrier sense multiple access)</a:t>
            </a:r>
            <a:endParaRPr lang="en-US" sz="4400" b="0" dirty="0">
              <a:latin typeface="+mn-lt"/>
            </a:endParaRPr>
          </a:p>
        </p:txBody>
      </p:sp>
      <p:sp>
        <p:nvSpPr>
          <p:cNvPr id="25" name="Rectangle 3">
            <a:extLst>
              <a:ext uri="{FF2B5EF4-FFF2-40B4-BE49-F238E27FC236}">
                <a16:creationId xmlns:a16="http://schemas.microsoft.com/office/drawing/2014/main" id="{5E7A0B0F-2486-9640-B03D-72DF37C159B4}"/>
              </a:ext>
            </a:extLst>
          </p:cNvPr>
          <p:cNvSpPr txBox="1">
            <a:spLocks noChangeArrowheads="1"/>
          </p:cNvSpPr>
          <p:nvPr/>
        </p:nvSpPr>
        <p:spPr>
          <a:xfrm>
            <a:off x="1075221" y="1383818"/>
            <a:ext cx="10295145" cy="2220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simple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listen before transmit: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idle: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transmit entire frame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busy: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defer transmission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don</a:t>
            </a:r>
            <a:r>
              <a:rPr kumimoji="0" lang="ja-JP" altLang="en-US" sz="2800" b="0" i="0" u="sng"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t interrupt others!</a:t>
            </a:r>
          </a:p>
        </p:txBody>
      </p:sp>
      <p:sp>
        <p:nvSpPr>
          <p:cNvPr id="26" name="Rectangle 3">
            <a:extLst>
              <a:ext uri="{FF2B5EF4-FFF2-40B4-BE49-F238E27FC236}">
                <a16:creationId xmlns:a16="http://schemas.microsoft.com/office/drawing/2014/main" id="{2C4025D2-3728-874E-8B17-43AA7C121C2A}"/>
              </a:ext>
            </a:extLst>
          </p:cNvPr>
          <p:cNvSpPr txBox="1">
            <a:spLocks noChangeArrowheads="1"/>
          </p:cNvSpPr>
          <p:nvPr/>
        </p:nvSpPr>
        <p:spPr>
          <a:xfrm>
            <a:off x="1078879" y="3646626"/>
            <a:ext cx="10158964" cy="266140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CSMA/CD:</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CSMA with </a:t>
            </a: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collision detection</a:t>
            </a:r>
            <a:endPar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detected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within short time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colliding transmissions aborted, reducing channel wastage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 detection easy in wired, difficult with wireless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the polite conversationalist </a:t>
            </a:r>
          </a:p>
        </p:txBody>
      </p:sp>
      <p:sp>
        <p:nvSpPr>
          <p:cNvPr id="6" name="Slide Number Placeholder 5">
            <a:extLst>
              <a:ext uri="{FF2B5EF4-FFF2-40B4-BE49-F238E27FC236}">
                <a16:creationId xmlns:a16="http://schemas.microsoft.com/office/drawing/2014/main" id="{FAFCF407-DCFF-95F3-6681-02BEA9C63079}"/>
              </a:ext>
            </a:extLst>
          </p:cNvPr>
          <p:cNvSpPr>
            <a:spLocks noGrp="1"/>
          </p:cNvSpPr>
          <p:nvPr>
            <p:ph type="sldNum" sz="quarter" idx="4"/>
          </p:nvPr>
        </p:nvSpPr>
        <p:spPr/>
        <p:txBody>
          <a:bodyPr/>
          <a:lstStyle/>
          <a:p>
            <a:r>
              <a:rPr lang="en-US" dirty="0"/>
              <a:t>Link Layer </a:t>
            </a:r>
            <a:fld id="{C4204591-24BD-A542-B9D5-F8D8A88D2FEE}" type="slidenum">
              <a:rPr lang="en-US" smtClean="0"/>
              <a:pPr/>
              <a:t>13</a:t>
            </a:fld>
            <a:endParaRPr lang="en-US" dirty="0"/>
          </a:p>
        </p:txBody>
      </p:sp>
    </p:spTree>
    <p:extLst>
      <p:ext uri="{BB962C8B-B14F-4D97-AF65-F5344CB8AC3E}">
        <p14:creationId xmlns:p14="http://schemas.microsoft.com/office/powerpoint/2010/main" val="243930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dissolve">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dissolve">
                                      <p:cBhvr>
                                        <p:cTn id="12" dur="500"/>
                                        <p:tgtEl>
                                          <p:spTgt spid="26">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6">
                                            <p:txEl>
                                              <p:pRg st="1" end="1"/>
                                            </p:txEl>
                                          </p:spTgt>
                                        </p:tgtEl>
                                        <p:attrNameLst>
                                          <p:attrName>style.visibility</p:attrName>
                                        </p:attrNameLst>
                                      </p:cBhvr>
                                      <p:to>
                                        <p:strVal val="visible"/>
                                      </p:to>
                                    </p:set>
                                    <p:animEffect transition="in" filter="dissolve">
                                      <p:cBhvr>
                                        <p:cTn id="15" dur="500"/>
                                        <p:tgtEl>
                                          <p:spTgt spid="26">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6">
                                            <p:txEl>
                                              <p:pRg st="2" end="2"/>
                                            </p:txEl>
                                          </p:spTgt>
                                        </p:tgtEl>
                                        <p:attrNameLst>
                                          <p:attrName>style.visibility</p:attrName>
                                        </p:attrNameLst>
                                      </p:cBhvr>
                                      <p:to>
                                        <p:strVal val="visible"/>
                                      </p:to>
                                    </p:set>
                                    <p:animEffect transition="in" filter="dissolve">
                                      <p:cBhvr>
                                        <p:cTn id="18" dur="500"/>
                                        <p:tgtEl>
                                          <p:spTgt spid="26">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Effect transition="in" filter="dissolve">
                                      <p:cBhvr>
                                        <p:cTn id="21" dur="500"/>
                                        <p:tgtEl>
                                          <p:spTgt spid="2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6">
                                            <p:txEl>
                                              <p:pRg st="4" end="4"/>
                                            </p:txEl>
                                          </p:spTgt>
                                        </p:tgtEl>
                                        <p:attrNameLst>
                                          <p:attrName>style.visibility</p:attrName>
                                        </p:attrNameLst>
                                      </p:cBhvr>
                                      <p:to>
                                        <p:strVal val="visible"/>
                                      </p:to>
                                    </p:set>
                                    <p:animEffect transition="in" filter="dissolve">
                                      <p:cBhvr>
                                        <p:cTn id="26"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 collisions</a:t>
            </a:r>
            <a:endParaRPr lang="en-US" sz="4400" b="0" dirty="0">
              <a:latin typeface="+mn-lt"/>
            </a:endParaRPr>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collisions </a:t>
            </a:r>
            <a:r>
              <a:rPr kumimoji="0" lang="en-US" sz="2800" b="0" u="none" strike="noStrike" kern="1200" cap="none" spc="0" normalizeH="0" baseline="0" noProof="0" dirty="0">
                <a:ln>
                  <a:noFill/>
                </a:ln>
                <a:solidFill>
                  <a:srgbClr val="0013A3"/>
                </a:solidFill>
                <a:effectLst/>
                <a:uLnTx/>
                <a:uFillTx/>
                <a:latin typeface="Calibri" panose="020F0502020204030204"/>
                <a:ea typeface="+mn-ea"/>
                <a:cs typeface="+mn-cs"/>
              </a:rPr>
              <a:t>can</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still</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occur with carrier sensing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propagation delay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means  two nodes may not hear each 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 just-started transmission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collision: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entire packet transmission time wasted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libri" panose="020F0502020204030204"/>
                <a:ea typeface="+mn-ea"/>
                <a:cs typeface="+mn-cs"/>
              </a:rPr>
              <a:t>distance &amp; propagation delay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play role in in determining collision probability</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charset="0"/>
              <a:ea typeface="+mn-ea"/>
              <a:cs typeface="+mn-cs"/>
            </a:endParaRPr>
          </a:p>
        </p:txBody>
      </p:sp>
      <p:pic>
        <p:nvPicPr>
          <p:cNvPr id="34" name="Picture 3" descr="5">
            <a:extLst>
              <a:ext uri="{FF2B5EF4-FFF2-40B4-BE49-F238E27FC236}">
                <a16:creationId xmlns:a16="http://schemas.microsoft.com/office/drawing/2014/main" id="{0D5CA368-0551-4340-986D-4B213A2C7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70" y="1216371"/>
            <a:ext cx="4287837" cy="5049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 name="Rectangle 6">
            <a:extLst>
              <a:ext uri="{FF2B5EF4-FFF2-40B4-BE49-F238E27FC236}">
                <a16:creationId xmlns:a16="http://schemas.microsoft.com/office/drawing/2014/main" id="{D39D6C6A-5A1A-CF45-9875-738474A4E13D}"/>
              </a:ext>
            </a:extLst>
          </p:cNvPr>
          <p:cNvSpPr>
            <a:spLocks noChangeArrowheads="1"/>
          </p:cNvSpPr>
          <p:nvPr/>
        </p:nvSpPr>
        <p:spPr bwMode="auto">
          <a:xfrm>
            <a:off x="7999482" y="778221"/>
            <a:ext cx="25685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spatial layout of nodes </a:t>
            </a: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6" name="Rectangle 87">
            <a:extLst>
              <a:ext uri="{FF2B5EF4-FFF2-40B4-BE49-F238E27FC236}">
                <a16:creationId xmlns:a16="http://schemas.microsoft.com/office/drawing/2014/main" id="{76BB7ED7-48BD-4147-9085-F9EF88290CE4}"/>
              </a:ext>
            </a:extLst>
          </p:cNvPr>
          <p:cNvSpPr>
            <a:spLocks noChangeArrowheads="1"/>
          </p:cNvSpPr>
          <p:nvPr/>
        </p:nvSpPr>
        <p:spPr bwMode="auto">
          <a:xfrm>
            <a:off x="7305745" y="2446683"/>
            <a:ext cx="3736975" cy="2571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 name="Rectangle 88">
            <a:extLst>
              <a:ext uri="{FF2B5EF4-FFF2-40B4-BE49-F238E27FC236}">
                <a16:creationId xmlns:a16="http://schemas.microsoft.com/office/drawing/2014/main" id="{71973DC3-114C-5B40-B7FA-C9A27EDCCE65}"/>
              </a:ext>
            </a:extLst>
          </p:cNvPr>
          <p:cNvSpPr>
            <a:spLocks noChangeArrowheads="1"/>
          </p:cNvSpPr>
          <p:nvPr/>
        </p:nvSpPr>
        <p:spPr bwMode="auto">
          <a:xfrm>
            <a:off x="7313682" y="2703858"/>
            <a:ext cx="3725863" cy="2571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 name="Rectangle 90">
            <a:extLst>
              <a:ext uri="{FF2B5EF4-FFF2-40B4-BE49-F238E27FC236}">
                <a16:creationId xmlns:a16="http://schemas.microsoft.com/office/drawing/2014/main" id="{E334A8C5-6B7D-0A4C-B55D-CAB16DF703CA}"/>
              </a:ext>
            </a:extLst>
          </p:cNvPr>
          <p:cNvSpPr>
            <a:spLocks noChangeArrowheads="1"/>
          </p:cNvSpPr>
          <p:nvPr/>
        </p:nvSpPr>
        <p:spPr bwMode="auto">
          <a:xfrm>
            <a:off x="7275582" y="2956271"/>
            <a:ext cx="3763963" cy="16240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 name="Rectangle 91">
            <a:extLst>
              <a:ext uri="{FF2B5EF4-FFF2-40B4-BE49-F238E27FC236}">
                <a16:creationId xmlns:a16="http://schemas.microsoft.com/office/drawing/2014/main" id="{F9970BA6-5D73-A749-8704-5220C05F998D}"/>
              </a:ext>
            </a:extLst>
          </p:cNvPr>
          <p:cNvSpPr>
            <a:spLocks noChangeArrowheads="1"/>
          </p:cNvSpPr>
          <p:nvPr/>
        </p:nvSpPr>
        <p:spPr bwMode="auto">
          <a:xfrm>
            <a:off x="7248595" y="4564408"/>
            <a:ext cx="3789362" cy="20351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 name="Rectangle 92">
            <a:extLst>
              <a:ext uri="{FF2B5EF4-FFF2-40B4-BE49-F238E27FC236}">
                <a16:creationId xmlns:a16="http://schemas.microsoft.com/office/drawing/2014/main" id="{AE948D01-7FF0-DD4D-BFDD-F95AAF85063C}"/>
              </a:ext>
            </a:extLst>
          </p:cNvPr>
          <p:cNvSpPr>
            <a:spLocks noChangeArrowheads="1"/>
          </p:cNvSpPr>
          <p:nvPr/>
        </p:nvSpPr>
        <p:spPr bwMode="auto">
          <a:xfrm>
            <a:off x="7242245" y="1148108"/>
            <a:ext cx="4040187" cy="130175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1" name="Group 98">
            <a:extLst>
              <a:ext uri="{FF2B5EF4-FFF2-40B4-BE49-F238E27FC236}">
                <a16:creationId xmlns:a16="http://schemas.microsoft.com/office/drawing/2014/main" id="{50E4F1B9-D30D-3140-B7D9-712C28143A01}"/>
              </a:ext>
            </a:extLst>
          </p:cNvPr>
          <p:cNvGrpSpPr>
            <a:grpSpLocks/>
          </p:cNvGrpSpPr>
          <p:nvPr/>
        </p:nvGrpSpPr>
        <p:grpSpPr bwMode="auto">
          <a:xfrm>
            <a:off x="7426395" y="1146521"/>
            <a:ext cx="3513137" cy="628650"/>
            <a:chOff x="3117" y="180"/>
            <a:chExt cx="2213" cy="396"/>
          </a:xfrm>
        </p:grpSpPr>
        <p:grpSp>
          <p:nvGrpSpPr>
            <p:cNvPr id="42" name="Group 67">
              <a:extLst>
                <a:ext uri="{FF2B5EF4-FFF2-40B4-BE49-F238E27FC236}">
                  <a16:creationId xmlns:a16="http://schemas.microsoft.com/office/drawing/2014/main" id="{FC7CB790-4B06-2D46-93B8-665CC2659A8D}"/>
                </a:ext>
              </a:extLst>
            </p:cNvPr>
            <p:cNvGrpSpPr>
              <a:grpSpLocks/>
            </p:cNvGrpSpPr>
            <p:nvPr/>
          </p:nvGrpSpPr>
          <p:grpSpPr bwMode="auto">
            <a:xfrm flipH="1">
              <a:off x="3117" y="245"/>
              <a:ext cx="316" cy="323"/>
              <a:chOff x="2839" y="3501"/>
              <a:chExt cx="755" cy="803"/>
            </a:xfrm>
          </p:grpSpPr>
          <p:pic>
            <p:nvPicPr>
              <p:cNvPr id="57" name="Picture 68" descr="desktop_computer_stylized_medium">
                <a:extLst>
                  <a:ext uri="{FF2B5EF4-FFF2-40B4-BE49-F238E27FC236}">
                    <a16:creationId xmlns:a16="http://schemas.microsoft.com/office/drawing/2014/main" id="{DEB17F91-EA76-7442-B298-023829D2D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 name="Freeform 69">
                <a:extLst>
                  <a:ext uri="{FF2B5EF4-FFF2-40B4-BE49-F238E27FC236}">
                    <a16:creationId xmlns:a16="http://schemas.microsoft.com/office/drawing/2014/main" id="{98BBD2D9-9D1B-B24A-8D63-4BC7E496B5C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3" name="Group 70">
              <a:extLst>
                <a:ext uri="{FF2B5EF4-FFF2-40B4-BE49-F238E27FC236}">
                  <a16:creationId xmlns:a16="http://schemas.microsoft.com/office/drawing/2014/main" id="{4C7FFD54-FB17-394B-8449-7FAA8DE07F8E}"/>
                </a:ext>
              </a:extLst>
            </p:cNvPr>
            <p:cNvGrpSpPr>
              <a:grpSpLocks/>
            </p:cNvGrpSpPr>
            <p:nvPr/>
          </p:nvGrpSpPr>
          <p:grpSpPr bwMode="auto">
            <a:xfrm flipH="1">
              <a:off x="3747" y="253"/>
              <a:ext cx="316" cy="323"/>
              <a:chOff x="2839" y="3501"/>
              <a:chExt cx="755" cy="803"/>
            </a:xfrm>
          </p:grpSpPr>
          <p:pic>
            <p:nvPicPr>
              <p:cNvPr id="55" name="Picture 71" descr="desktop_computer_stylized_medium">
                <a:extLst>
                  <a:ext uri="{FF2B5EF4-FFF2-40B4-BE49-F238E27FC236}">
                    <a16:creationId xmlns:a16="http://schemas.microsoft.com/office/drawing/2014/main" id="{826D8206-EAB9-3D48-92AA-BD8B21201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 name="Freeform 72">
                <a:extLst>
                  <a:ext uri="{FF2B5EF4-FFF2-40B4-BE49-F238E27FC236}">
                    <a16:creationId xmlns:a16="http://schemas.microsoft.com/office/drawing/2014/main" id="{C1C969E0-E2F3-9141-8D5D-FEBB45AFC9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4" name="Group 73">
              <a:extLst>
                <a:ext uri="{FF2B5EF4-FFF2-40B4-BE49-F238E27FC236}">
                  <a16:creationId xmlns:a16="http://schemas.microsoft.com/office/drawing/2014/main" id="{8A97574D-2558-174E-B305-AA08A3C7A8AD}"/>
                </a:ext>
              </a:extLst>
            </p:cNvPr>
            <p:cNvGrpSpPr>
              <a:grpSpLocks/>
            </p:cNvGrpSpPr>
            <p:nvPr/>
          </p:nvGrpSpPr>
          <p:grpSpPr bwMode="auto">
            <a:xfrm flipH="1">
              <a:off x="4356" y="247"/>
              <a:ext cx="316" cy="323"/>
              <a:chOff x="2839" y="3501"/>
              <a:chExt cx="755" cy="803"/>
            </a:xfrm>
          </p:grpSpPr>
          <p:pic>
            <p:nvPicPr>
              <p:cNvPr id="53" name="Picture 74" descr="desktop_computer_stylized_medium">
                <a:extLst>
                  <a:ext uri="{FF2B5EF4-FFF2-40B4-BE49-F238E27FC236}">
                    <a16:creationId xmlns:a16="http://schemas.microsoft.com/office/drawing/2014/main" id="{DA115C27-F619-9546-937E-6CD1A2141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 name="Freeform 75">
                <a:extLst>
                  <a:ext uri="{FF2B5EF4-FFF2-40B4-BE49-F238E27FC236}">
                    <a16:creationId xmlns:a16="http://schemas.microsoft.com/office/drawing/2014/main" id="{CD685018-7CA3-3B4C-A452-B8E042BBACF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5" name="Group 76">
              <a:extLst>
                <a:ext uri="{FF2B5EF4-FFF2-40B4-BE49-F238E27FC236}">
                  <a16:creationId xmlns:a16="http://schemas.microsoft.com/office/drawing/2014/main" id="{DBDBB8DE-6AD3-EE44-9B46-0D5E8F80359A}"/>
                </a:ext>
              </a:extLst>
            </p:cNvPr>
            <p:cNvGrpSpPr>
              <a:grpSpLocks/>
            </p:cNvGrpSpPr>
            <p:nvPr/>
          </p:nvGrpSpPr>
          <p:grpSpPr bwMode="auto">
            <a:xfrm flipH="1">
              <a:off x="5014" y="249"/>
              <a:ext cx="316" cy="323"/>
              <a:chOff x="2839" y="3501"/>
              <a:chExt cx="755" cy="803"/>
            </a:xfrm>
          </p:grpSpPr>
          <p:pic>
            <p:nvPicPr>
              <p:cNvPr id="51" name="Picture 77" descr="desktop_computer_stylized_medium">
                <a:extLst>
                  <a:ext uri="{FF2B5EF4-FFF2-40B4-BE49-F238E27FC236}">
                    <a16:creationId xmlns:a16="http://schemas.microsoft.com/office/drawing/2014/main" id="{6A7B0553-F377-FD44-A88B-D2727D21D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Freeform 78">
                <a:extLst>
                  <a:ext uri="{FF2B5EF4-FFF2-40B4-BE49-F238E27FC236}">
                    <a16:creationId xmlns:a16="http://schemas.microsoft.com/office/drawing/2014/main" id="{B7B2B53F-C3B8-444B-93F9-72043CF6156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46" name="Line 93">
              <a:extLst>
                <a:ext uri="{FF2B5EF4-FFF2-40B4-BE49-F238E27FC236}">
                  <a16:creationId xmlns:a16="http://schemas.microsoft.com/office/drawing/2014/main" id="{17BC36CE-61EB-3544-881D-44148445DF01}"/>
                </a:ext>
              </a:extLst>
            </p:cNvPr>
            <p:cNvSpPr>
              <a:spLocks noChangeShapeType="1"/>
            </p:cNvSpPr>
            <p:nvPr/>
          </p:nvSpPr>
          <p:spPr bwMode="auto">
            <a:xfrm>
              <a:off x="3309" y="181"/>
              <a:ext cx="198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Line 94">
              <a:extLst>
                <a:ext uri="{FF2B5EF4-FFF2-40B4-BE49-F238E27FC236}">
                  <a16:creationId xmlns:a16="http://schemas.microsoft.com/office/drawing/2014/main" id="{496041E2-CD00-714C-8109-E48EBB9E8050}"/>
                </a:ext>
              </a:extLst>
            </p:cNvPr>
            <p:cNvSpPr>
              <a:spLocks noChangeShapeType="1"/>
            </p:cNvSpPr>
            <p:nvPr/>
          </p:nvSpPr>
          <p:spPr bwMode="auto">
            <a:xfrm>
              <a:off x="3309" y="180"/>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95">
              <a:extLst>
                <a:ext uri="{FF2B5EF4-FFF2-40B4-BE49-F238E27FC236}">
                  <a16:creationId xmlns:a16="http://schemas.microsoft.com/office/drawing/2014/main" id="{B1602836-94A7-1344-AD99-4F6543EE55AD}"/>
                </a:ext>
              </a:extLst>
            </p:cNvPr>
            <p:cNvSpPr>
              <a:spLocks noChangeShapeType="1"/>
            </p:cNvSpPr>
            <p:nvPr/>
          </p:nvSpPr>
          <p:spPr bwMode="auto">
            <a:xfrm>
              <a:off x="3975" y="183"/>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96">
              <a:extLst>
                <a:ext uri="{FF2B5EF4-FFF2-40B4-BE49-F238E27FC236}">
                  <a16:creationId xmlns:a16="http://schemas.microsoft.com/office/drawing/2014/main" id="{AE901CCC-1861-184E-962B-60CDFAA34E87}"/>
                </a:ext>
              </a:extLst>
            </p:cNvPr>
            <p:cNvSpPr>
              <a:spLocks noChangeShapeType="1"/>
            </p:cNvSpPr>
            <p:nvPr/>
          </p:nvSpPr>
          <p:spPr bwMode="auto">
            <a:xfrm>
              <a:off x="4578" y="183"/>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97">
              <a:extLst>
                <a:ext uri="{FF2B5EF4-FFF2-40B4-BE49-F238E27FC236}">
                  <a16:creationId xmlns:a16="http://schemas.microsoft.com/office/drawing/2014/main" id="{3DD53366-738C-944E-B540-F34E1C857162}"/>
                </a:ext>
              </a:extLst>
            </p:cNvPr>
            <p:cNvSpPr>
              <a:spLocks noChangeShapeType="1"/>
            </p:cNvSpPr>
            <p:nvPr/>
          </p:nvSpPr>
          <p:spPr bwMode="auto">
            <a:xfrm>
              <a:off x="5289" y="180"/>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BD4D79F-1344-17E0-0CA2-01502B6C9AC1}"/>
              </a:ext>
            </a:extLst>
          </p:cNvPr>
          <p:cNvSpPr>
            <a:spLocks noGrp="1"/>
          </p:cNvSpPr>
          <p:nvPr>
            <p:ph type="sldNum" sz="quarter" idx="4"/>
          </p:nvPr>
        </p:nvSpPr>
        <p:spPr/>
        <p:txBody>
          <a:bodyPr/>
          <a:lstStyle/>
          <a:p>
            <a:r>
              <a:rPr lang="en-US" dirty="0"/>
              <a:t>Link Layer </a:t>
            </a:r>
            <a:fld id="{C4204591-24BD-A542-B9D5-F8D8A88D2FEE}" type="slidenum">
              <a:rPr lang="en-US" smtClean="0"/>
              <a:pPr/>
              <a:t>14</a:t>
            </a:fld>
            <a:endParaRPr lang="en-US" dirty="0"/>
          </a:p>
        </p:txBody>
      </p:sp>
    </p:spTree>
    <p:extLst>
      <p:ext uri="{BB962C8B-B14F-4D97-AF65-F5344CB8AC3E}">
        <p14:creationId xmlns:p14="http://schemas.microsoft.com/office/powerpoint/2010/main" val="356978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38"/>
                                        </p:tgtEl>
                                      </p:cBhvr>
                                    </p:animEffect>
                                    <p:set>
                                      <p:cBhvr>
                                        <p:cTn id="17" dur="1" fill="hold">
                                          <p:stCondLst>
                                            <p:cond delay="499"/>
                                          </p:stCondLst>
                                        </p:cTn>
                                        <p:tgtEl>
                                          <p:spTgt spid="3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dissolve">
                                      <p:cBhvr>
                                        <p:cTn id="27" dur="500"/>
                                        <p:tgtEl>
                                          <p:spTgt spid="6">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CSMA/CD:</a:t>
            </a:r>
            <a:endParaRPr lang="en-US" sz="4400" b="0" dirty="0">
              <a:latin typeface="+mn-lt"/>
            </a:endParaRPr>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CSMA/CD reduces the amount of time wasted in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transmission aborted on collision detection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charset="0"/>
              <a:ea typeface="+mn-ea"/>
              <a:cs typeface="+mn-cs"/>
            </a:endParaRPr>
          </a:p>
        </p:txBody>
      </p:sp>
      <p:pic>
        <p:nvPicPr>
          <p:cNvPr id="78" name="Picture 3" descr="5">
            <a:extLst>
              <a:ext uri="{FF2B5EF4-FFF2-40B4-BE49-F238E27FC236}">
                <a16:creationId xmlns:a16="http://schemas.microsoft.com/office/drawing/2014/main" id="{D06E5E41-130E-BB43-89F8-A1F35982D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82" y="750060"/>
            <a:ext cx="4433887" cy="387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9" name="Rectangle 29">
            <a:extLst>
              <a:ext uri="{FF2B5EF4-FFF2-40B4-BE49-F238E27FC236}">
                <a16:creationId xmlns:a16="http://schemas.microsoft.com/office/drawing/2014/main" id="{1DC42722-FCDE-C744-B3AD-4FFF0DDCBCCA}"/>
              </a:ext>
            </a:extLst>
          </p:cNvPr>
          <p:cNvSpPr>
            <a:spLocks noChangeArrowheads="1"/>
          </p:cNvSpPr>
          <p:nvPr/>
        </p:nvSpPr>
        <p:spPr bwMode="auto">
          <a:xfrm>
            <a:off x="7196619" y="664335"/>
            <a:ext cx="4135438" cy="12112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0" name="Rectangle 9">
            <a:extLst>
              <a:ext uri="{FF2B5EF4-FFF2-40B4-BE49-F238E27FC236}">
                <a16:creationId xmlns:a16="http://schemas.microsoft.com/office/drawing/2014/main" id="{76701BCC-FF60-A34C-9FFB-B99203FB60AB}"/>
              </a:ext>
            </a:extLst>
          </p:cNvPr>
          <p:cNvSpPr>
            <a:spLocks noChangeArrowheads="1"/>
          </p:cNvSpPr>
          <p:nvPr/>
        </p:nvSpPr>
        <p:spPr bwMode="auto">
          <a:xfrm>
            <a:off x="7933219" y="813560"/>
            <a:ext cx="25685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spatial layout of nodes </a:t>
            </a: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81" name="Group 30">
            <a:extLst>
              <a:ext uri="{FF2B5EF4-FFF2-40B4-BE49-F238E27FC236}">
                <a16:creationId xmlns:a16="http://schemas.microsoft.com/office/drawing/2014/main" id="{24935420-9F5A-6646-BC35-FE5744F261B4}"/>
              </a:ext>
            </a:extLst>
          </p:cNvPr>
          <p:cNvGrpSpPr>
            <a:grpSpLocks/>
          </p:cNvGrpSpPr>
          <p:nvPr/>
        </p:nvGrpSpPr>
        <p:grpSpPr bwMode="auto">
          <a:xfrm>
            <a:off x="7696682" y="1204085"/>
            <a:ext cx="3263900" cy="195262"/>
            <a:chOff x="4220" y="1231"/>
            <a:chExt cx="1989" cy="90"/>
          </a:xfrm>
        </p:grpSpPr>
        <p:sp>
          <p:nvSpPr>
            <p:cNvPr id="82" name="Line 23">
              <a:extLst>
                <a:ext uri="{FF2B5EF4-FFF2-40B4-BE49-F238E27FC236}">
                  <a16:creationId xmlns:a16="http://schemas.microsoft.com/office/drawing/2014/main" id="{548DB465-82DF-0440-A432-2DF2634BECF0}"/>
                </a:ext>
              </a:extLst>
            </p:cNvPr>
            <p:cNvSpPr>
              <a:spLocks noChangeShapeType="1"/>
            </p:cNvSpPr>
            <p:nvPr/>
          </p:nvSpPr>
          <p:spPr bwMode="auto">
            <a:xfrm>
              <a:off x="4220" y="1232"/>
              <a:ext cx="198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3" name="Line 24">
              <a:extLst>
                <a:ext uri="{FF2B5EF4-FFF2-40B4-BE49-F238E27FC236}">
                  <a16:creationId xmlns:a16="http://schemas.microsoft.com/office/drawing/2014/main" id="{5EF8B124-5E56-EB4D-8C08-46C67AE70748}"/>
                </a:ext>
              </a:extLst>
            </p:cNvPr>
            <p:cNvSpPr>
              <a:spLocks noChangeShapeType="1"/>
            </p:cNvSpPr>
            <p:nvPr/>
          </p:nvSpPr>
          <p:spPr bwMode="auto">
            <a:xfrm>
              <a:off x="4220" y="1231"/>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4" name="Line 25">
              <a:extLst>
                <a:ext uri="{FF2B5EF4-FFF2-40B4-BE49-F238E27FC236}">
                  <a16:creationId xmlns:a16="http://schemas.microsoft.com/office/drawing/2014/main" id="{9D8D4137-33A6-FD4B-BE8A-F6C583863084}"/>
                </a:ext>
              </a:extLst>
            </p:cNvPr>
            <p:cNvSpPr>
              <a:spLocks noChangeShapeType="1"/>
            </p:cNvSpPr>
            <p:nvPr/>
          </p:nvSpPr>
          <p:spPr bwMode="auto">
            <a:xfrm>
              <a:off x="4886" y="1234"/>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5" name="Line 26">
              <a:extLst>
                <a:ext uri="{FF2B5EF4-FFF2-40B4-BE49-F238E27FC236}">
                  <a16:creationId xmlns:a16="http://schemas.microsoft.com/office/drawing/2014/main" id="{BC114EE6-828B-264D-9807-6A556FCE5FA3}"/>
                </a:ext>
              </a:extLst>
            </p:cNvPr>
            <p:cNvSpPr>
              <a:spLocks noChangeShapeType="1"/>
            </p:cNvSpPr>
            <p:nvPr/>
          </p:nvSpPr>
          <p:spPr bwMode="auto">
            <a:xfrm>
              <a:off x="5489" y="1234"/>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6" name="Line 27">
              <a:extLst>
                <a:ext uri="{FF2B5EF4-FFF2-40B4-BE49-F238E27FC236}">
                  <a16:creationId xmlns:a16="http://schemas.microsoft.com/office/drawing/2014/main" id="{615EC4B7-B973-6E41-8EB5-75BB758DBA4F}"/>
                </a:ext>
              </a:extLst>
            </p:cNvPr>
            <p:cNvSpPr>
              <a:spLocks noChangeShapeType="1"/>
            </p:cNvSpPr>
            <p:nvPr/>
          </p:nvSpPr>
          <p:spPr bwMode="auto">
            <a:xfrm>
              <a:off x="6200" y="1231"/>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87" name="Group 11">
            <a:extLst>
              <a:ext uri="{FF2B5EF4-FFF2-40B4-BE49-F238E27FC236}">
                <a16:creationId xmlns:a16="http://schemas.microsoft.com/office/drawing/2014/main" id="{6B3E042D-00E8-0D43-B62C-BC257C0BE333}"/>
              </a:ext>
            </a:extLst>
          </p:cNvPr>
          <p:cNvGrpSpPr>
            <a:grpSpLocks/>
          </p:cNvGrpSpPr>
          <p:nvPr/>
        </p:nvGrpSpPr>
        <p:grpSpPr bwMode="auto">
          <a:xfrm flipH="1">
            <a:off x="7342669" y="1337435"/>
            <a:ext cx="501650" cy="512762"/>
            <a:chOff x="2839" y="3501"/>
            <a:chExt cx="755" cy="803"/>
          </a:xfrm>
        </p:grpSpPr>
        <p:pic>
          <p:nvPicPr>
            <p:cNvPr id="88" name="Picture 12" descr="desktop_computer_stylized_medium">
              <a:extLst>
                <a:ext uri="{FF2B5EF4-FFF2-40B4-BE49-F238E27FC236}">
                  <a16:creationId xmlns:a16="http://schemas.microsoft.com/office/drawing/2014/main" id="{4C9AC728-261B-FE45-9FEE-3F36E7FE6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13">
              <a:extLst>
                <a:ext uri="{FF2B5EF4-FFF2-40B4-BE49-F238E27FC236}">
                  <a16:creationId xmlns:a16="http://schemas.microsoft.com/office/drawing/2014/main" id="{2012AC6C-1E80-9C43-A74F-B25426F10CD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0" name="Group 14">
            <a:extLst>
              <a:ext uri="{FF2B5EF4-FFF2-40B4-BE49-F238E27FC236}">
                <a16:creationId xmlns:a16="http://schemas.microsoft.com/office/drawing/2014/main" id="{A4B289BD-7DCF-6045-ACB6-F2429F1C7C2C}"/>
              </a:ext>
            </a:extLst>
          </p:cNvPr>
          <p:cNvGrpSpPr>
            <a:grpSpLocks/>
          </p:cNvGrpSpPr>
          <p:nvPr/>
        </p:nvGrpSpPr>
        <p:grpSpPr bwMode="auto">
          <a:xfrm flipH="1">
            <a:off x="8434869" y="1319972"/>
            <a:ext cx="501650" cy="512763"/>
            <a:chOff x="2839" y="3501"/>
            <a:chExt cx="755" cy="803"/>
          </a:xfrm>
        </p:grpSpPr>
        <p:pic>
          <p:nvPicPr>
            <p:cNvPr id="91" name="Picture 15" descr="desktop_computer_stylized_medium">
              <a:extLst>
                <a:ext uri="{FF2B5EF4-FFF2-40B4-BE49-F238E27FC236}">
                  <a16:creationId xmlns:a16="http://schemas.microsoft.com/office/drawing/2014/main" id="{FBAD689B-8E45-1845-A238-667A4218F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 name="Freeform 16">
              <a:extLst>
                <a:ext uri="{FF2B5EF4-FFF2-40B4-BE49-F238E27FC236}">
                  <a16:creationId xmlns:a16="http://schemas.microsoft.com/office/drawing/2014/main" id="{DE135AD2-2096-2A42-B530-B6E6036AB50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3" name="Group 17">
            <a:extLst>
              <a:ext uri="{FF2B5EF4-FFF2-40B4-BE49-F238E27FC236}">
                <a16:creationId xmlns:a16="http://schemas.microsoft.com/office/drawing/2014/main" id="{A5CD4FED-7480-B747-A3DA-8F9FE8F0E1BA}"/>
              </a:ext>
            </a:extLst>
          </p:cNvPr>
          <p:cNvGrpSpPr>
            <a:grpSpLocks/>
          </p:cNvGrpSpPr>
          <p:nvPr/>
        </p:nvGrpSpPr>
        <p:grpSpPr bwMode="auto">
          <a:xfrm flipH="1">
            <a:off x="9433407" y="1310447"/>
            <a:ext cx="501650" cy="512763"/>
            <a:chOff x="2839" y="3501"/>
            <a:chExt cx="755" cy="803"/>
          </a:xfrm>
        </p:grpSpPr>
        <p:pic>
          <p:nvPicPr>
            <p:cNvPr id="94" name="Picture 18" descr="desktop_computer_stylized_medium">
              <a:extLst>
                <a:ext uri="{FF2B5EF4-FFF2-40B4-BE49-F238E27FC236}">
                  <a16:creationId xmlns:a16="http://schemas.microsoft.com/office/drawing/2014/main" id="{81E67EE6-C5AF-C14F-B5DF-53480B207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 name="Freeform 19">
              <a:extLst>
                <a:ext uri="{FF2B5EF4-FFF2-40B4-BE49-F238E27FC236}">
                  <a16:creationId xmlns:a16="http://schemas.microsoft.com/office/drawing/2014/main" id="{4D1CE32B-7F6C-AF41-929E-EB5E9CAA87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6" name="Group 20">
            <a:extLst>
              <a:ext uri="{FF2B5EF4-FFF2-40B4-BE49-F238E27FC236}">
                <a16:creationId xmlns:a16="http://schemas.microsoft.com/office/drawing/2014/main" id="{9178B92E-2122-5945-A67E-297BB2AC5703}"/>
              </a:ext>
            </a:extLst>
          </p:cNvPr>
          <p:cNvGrpSpPr>
            <a:grpSpLocks/>
          </p:cNvGrpSpPr>
          <p:nvPr/>
        </p:nvGrpSpPr>
        <p:grpSpPr bwMode="auto">
          <a:xfrm flipH="1">
            <a:off x="10552594" y="1324735"/>
            <a:ext cx="501650" cy="512762"/>
            <a:chOff x="2839" y="3501"/>
            <a:chExt cx="755" cy="803"/>
          </a:xfrm>
        </p:grpSpPr>
        <p:pic>
          <p:nvPicPr>
            <p:cNvPr id="97" name="Picture 21" descr="desktop_computer_stylized_medium">
              <a:extLst>
                <a:ext uri="{FF2B5EF4-FFF2-40B4-BE49-F238E27FC236}">
                  <a16:creationId xmlns:a16="http://schemas.microsoft.com/office/drawing/2014/main" id="{3AE91596-19C4-414E-B810-903273BB3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8" name="Freeform 22">
              <a:extLst>
                <a:ext uri="{FF2B5EF4-FFF2-40B4-BE49-F238E27FC236}">
                  <a16:creationId xmlns:a16="http://schemas.microsoft.com/office/drawing/2014/main" id="{915D17CB-26CA-AD4F-B23A-0E57A00BBF1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3" name="Freeform 2">
            <a:extLst>
              <a:ext uri="{FF2B5EF4-FFF2-40B4-BE49-F238E27FC236}">
                <a16:creationId xmlns:a16="http://schemas.microsoft.com/office/drawing/2014/main" id="{3835804F-30BD-7E45-AED8-D31B5DCA9648}"/>
              </a:ext>
            </a:extLst>
          </p:cNvPr>
          <p:cNvSpPr/>
          <p:nvPr/>
        </p:nvSpPr>
        <p:spPr>
          <a:xfrm>
            <a:off x="7342577" y="2036867"/>
            <a:ext cx="3986127" cy="2699396"/>
          </a:xfrm>
          <a:custGeom>
            <a:avLst/>
            <a:gdLst>
              <a:gd name="connsiteX0" fmla="*/ 0 w 3986127"/>
              <a:gd name="connsiteY0" fmla="*/ 158788 h 2699396"/>
              <a:gd name="connsiteX1" fmla="*/ 1357912 w 3986127"/>
              <a:gd name="connsiteY1" fmla="*/ 32853 h 2699396"/>
              <a:gd name="connsiteX2" fmla="*/ 1522175 w 3986127"/>
              <a:gd name="connsiteY2" fmla="*/ 0 h 2699396"/>
              <a:gd name="connsiteX3" fmla="*/ 3542616 w 3986127"/>
              <a:gd name="connsiteY3" fmla="*/ 246395 h 2699396"/>
              <a:gd name="connsiteX4" fmla="*/ 3936848 w 3986127"/>
              <a:gd name="connsiteY4" fmla="*/ 394232 h 2699396"/>
              <a:gd name="connsiteX5" fmla="*/ 3986127 w 3986127"/>
              <a:gd name="connsiteY5" fmla="*/ 2699396 h 2699396"/>
              <a:gd name="connsiteX6" fmla="*/ 5476 w 3986127"/>
              <a:gd name="connsiteY6" fmla="*/ 2650117 h 2699396"/>
              <a:gd name="connsiteX7" fmla="*/ 0 w 3986127"/>
              <a:gd name="connsiteY7" fmla="*/ 158788 h 269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6127" h="2699396">
                <a:moveTo>
                  <a:pt x="0" y="158788"/>
                </a:moveTo>
                <a:lnTo>
                  <a:pt x="1357912" y="32853"/>
                </a:lnTo>
                <a:lnTo>
                  <a:pt x="1522175" y="0"/>
                </a:lnTo>
                <a:lnTo>
                  <a:pt x="3542616" y="246395"/>
                </a:lnTo>
                <a:lnTo>
                  <a:pt x="3936848" y="394232"/>
                </a:lnTo>
                <a:lnTo>
                  <a:pt x="3986127" y="2699396"/>
                </a:lnTo>
                <a:lnTo>
                  <a:pt x="5476" y="2650117"/>
                </a:lnTo>
                <a:cubicBezTo>
                  <a:pt x="3651" y="1819674"/>
                  <a:pt x="1825" y="989231"/>
                  <a:pt x="0" y="158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CDB22443-27C2-EBB2-9832-E1DA9A655C6F}"/>
              </a:ext>
            </a:extLst>
          </p:cNvPr>
          <p:cNvSpPr>
            <a:spLocks noGrp="1"/>
          </p:cNvSpPr>
          <p:nvPr>
            <p:ph type="sldNum" sz="quarter" idx="4"/>
          </p:nvPr>
        </p:nvSpPr>
        <p:spPr/>
        <p:txBody>
          <a:bodyPr/>
          <a:lstStyle/>
          <a:p>
            <a:r>
              <a:rPr lang="en-US" dirty="0"/>
              <a:t>Link Layer </a:t>
            </a:r>
            <a:fld id="{C4204591-24BD-A542-B9D5-F8D8A88D2FEE}" type="slidenum">
              <a:rPr lang="en-US" smtClean="0"/>
              <a:pPr/>
              <a:t>15</a:t>
            </a:fld>
            <a:endParaRPr lang="en-US" dirty="0"/>
          </a:p>
        </p:txBody>
      </p:sp>
    </p:spTree>
    <p:extLst>
      <p:ext uri="{BB962C8B-B14F-4D97-AF65-F5344CB8AC3E}">
        <p14:creationId xmlns:p14="http://schemas.microsoft.com/office/powerpoint/2010/main" val="207478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Ethernet CSMA/CD algorithm</a:t>
            </a:r>
            <a:endParaRPr lang="en-US" sz="4400" b="0" dirty="0">
              <a:latin typeface="+mn-lt"/>
            </a:endParaRPr>
          </a:p>
        </p:txBody>
      </p:sp>
      <p:sp>
        <p:nvSpPr>
          <p:cNvPr id="6" name="Rectangle 3">
            <a:extLst>
              <a:ext uri="{FF2B5EF4-FFF2-40B4-BE49-F238E27FC236}">
                <a16:creationId xmlns:a16="http://schemas.microsoft.com/office/drawing/2014/main" id="{04A2C08B-2DCB-6B41-B08C-D11F19EEFDB4}"/>
              </a:ext>
            </a:extLst>
          </p:cNvPr>
          <p:cNvSpPr txBox="1">
            <a:spLocks noChangeArrowheads="1"/>
          </p:cNvSpPr>
          <p:nvPr/>
        </p:nvSpPr>
        <p:spPr>
          <a:xfrm>
            <a:off x="804379" y="1513440"/>
            <a:ext cx="10181673" cy="24224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Ethernet receives datagram from network layer, creates frame</a:t>
            </a:r>
          </a:p>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If </a:t>
            </a:r>
            <a:r>
              <a:rPr lang="en-US" dirty="0">
                <a:solidFill>
                  <a:prstClr val="black"/>
                </a:solidFill>
                <a:latin typeface="Calibri" panose="020F0502020204030204"/>
              </a:rPr>
              <a:t>Ethernet</a:t>
            </a:r>
            <a:r>
              <a:rPr kumimoji="0" lang="en-US" b="0" i="0" u="none" strike="noStrike" kern="1200" cap="none" spc="0" normalizeH="0" baseline="0" noProof="0" dirty="0">
                <a:ln>
                  <a:noFill/>
                </a:ln>
                <a:solidFill>
                  <a:prstClr val="black"/>
                </a:solidFill>
                <a:effectLst/>
                <a:uLnTx/>
                <a:uFillTx/>
                <a:latin typeface="Calibri" panose="020F0502020204030204"/>
              </a:rPr>
              <a:t> senses channel:</a:t>
            </a:r>
          </a:p>
          <a:p>
            <a:pPr marL="695325" marR="0" lvl="1" indent="508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rPr>
              <a:t>if </a:t>
            </a:r>
            <a:r>
              <a:rPr kumimoji="0" lang="en-US" sz="2800" b="0" i="0" u="none" strike="noStrike" kern="1200" cap="none" spc="0" normalizeH="0" baseline="0" noProof="0" dirty="0">
                <a:ln>
                  <a:noFill/>
                </a:ln>
                <a:solidFill>
                  <a:srgbClr val="0000A8"/>
                </a:solidFill>
                <a:effectLst/>
                <a:uLnTx/>
                <a:uFillTx/>
                <a:latin typeface="Calibri" panose="020F0502020204030204"/>
              </a:rPr>
              <a:t>idle: </a:t>
            </a:r>
            <a:r>
              <a:rPr kumimoji="0" lang="en-US" sz="2800" b="0" i="0" u="none" strike="noStrike" kern="1200" cap="none" spc="0" normalizeH="0" baseline="0" noProof="0" dirty="0">
                <a:ln>
                  <a:noFill/>
                </a:ln>
                <a:solidFill>
                  <a:prstClr val="black"/>
                </a:solidFill>
                <a:effectLst/>
                <a:uLnTx/>
                <a:uFillTx/>
                <a:latin typeface="Calibri" panose="020F0502020204030204"/>
              </a:rPr>
              <a:t>start frame transmission. </a:t>
            </a:r>
          </a:p>
          <a:p>
            <a:pPr marL="695325" marR="0" lvl="1" indent="508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rPr>
              <a:t>if </a:t>
            </a:r>
            <a:r>
              <a:rPr kumimoji="0" lang="en-US" sz="2800" b="0" i="0" u="none" strike="noStrike" kern="1200" cap="none" spc="0" normalizeH="0" baseline="0" noProof="0" dirty="0">
                <a:ln>
                  <a:noFill/>
                </a:ln>
                <a:solidFill>
                  <a:srgbClr val="0000A8"/>
                </a:solidFill>
                <a:effectLst/>
                <a:uLnTx/>
                <a:uFillTx/>
                <a:latin typeface="Calibri" panose="020F0502020204030204"/>
              </a:rPr>
              <a:t>busy: </a:t>
            </a:r>
            <a:r>
              <a:rPr kumimoji="0" lang="en-US" sz="2800" b="0" i="0" u="none" strike="noStrike" kern="1200" cap="none" spc="0" normalizeH="0" baseline="0" noProof="0" dirty="0">
                <a:ln>
                  <a:noFill/>
                </a:ln>
                <a:solidFill>
                  <a:prstClr val="black"/>
                </a:solidFill>
                <a:effectLst/>
                <a:uLnTx/>
                <a:uFillTx/>
                <a:latin typeface="Calibri" panose="020F0502020204030204"/>
              </a:rPr>
              <a:t>wait until channel idle, then transmit</a:t>
            </a:r>
          </a:p>
          <a:p>
            <a:pPr marL="457200" marR="0" lvl="0" indent="-3397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If entire frame transmitted without collision - done!</a:t>
            </a:r>
          </a:p>
        </p:txBody>
      </p:sp>
      <p:sp>
        <p:nvSpPr>
          <p:cNvPr id="8" name="Rectangle 4">
            <a:extLst>
              <a:ext uri="{FF2B5EF4-FFF2-40B4-BE49-F238E27FC236}">
                <a16:creationId xmlns:a16="http://schemas.microsoft.com/office/drawing/2014/main" id="{7CCFD716-78C6-2B48-AE7B-69BF9D9E7C61}"/>
              </a:ext>
            </a:extLst>
          </p:cNvPr>
          <p:cNvSpPr txBox="1">
            <a:spLocks noChangeArrowheads="1"/>
          </p:cNvSpPr>
          <p:nvPr/>
        </p:nvSpPr>
        <p:spPr>
          <a:xfrm>
            <a:off x="848785" y="3990199"/>
            <a:ext cx="11211339" cy="24938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startAt="4"/>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If </a:t>
            </a:r>
            <a:r>
              <a:rPr kumimoji="0" lang="en-US"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another transmission detected</a:t>
            </a:r>
            <a:r>
              <a:rPr kumimoji="0" lang="en-US"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while sending: abort, send jam signal</a:t>
            </a:r>
          </a:p>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startAt="4"/>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After aborting, enter </a:t>
            </a:r>
            <a:r>
              <a:rPr kumimoji="0" lang="en-US" b="0" i="1" u="none" strike="noStrike" kern="1200" cap="none" spc="0" normalizeH="0" baseline="0" noProof="0" dirty="0">
                <a:ln>
                  <a:noFill/>
                </a:ln>
                <a:solidFill>
                  <a:srgbClr val="C00000"/>
                </a:solidFill>
                <a:effectLst/>
                <a:uLnTx/>
                <a:uFillTx/>
                <a:latin typeface="Calibri" panose="020F0502020204030204"/>
                <a:ea typeface="+mn-ea"/>
                <a:cs typeface="+mn-cs"/>
              </a:rPr>
              <a:t>binary (exponential) backoff: </a:t>
            </a:r>
          </a:p>
          <a:p>
            <a:pPr marL="1085850"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after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 collision, chooses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random from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{0,1,2, …, 2</a:t>
            </a:r>
            <a:r>
              <a:rPr kumimoji="0" lang="en-US" sz="2800" b="1" i="1" u="none" strike="noStrike" kern="1200" cap="none" spc="0" normalizeH="0" baseline="30000" noProof="0" dirty="0">
                <a:ln>
                  <a:noFill/>
                </a:ln>
                <a:solidFill>
                  <a:prstClr val="black"/>
                </a:solidFill>
                <a:effectLst/>
                <a:uLnTx/>
                <a:uFillTx/>
                <a:latin typeface="Calibri" panose="020F0502020204030204"/>
                <a:ea typeface="+mn-ea"/>
                <a:cs typeface="+mn-cs"/>
              </a:rPr>
              <a:t>m</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Ethernet waits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a:t>
            </a: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512 bit times, returns to Step 2</a:t>
            </a:r>
          </a:p>
          <a:p>
            <a:pPr marL="1085850"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collisions: longer backoff interval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F023DFB-7913-FB24-1E56-E10D3CB6E411}"/>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Tree>
    <p:extLst>
      <p:ext uri="{BB962C8B-B14F-4D97-AF65-F5344CB8AC3E}">
        <p14:creationId xmlns:p14="http://schemas.microsoft.com/office/powerpoint/2010/main" val="32438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dissolv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dissolve">
                                      <p:cBhvr>
                                        <p:cTn id="33" dur="500"/>
                                        <p:tgtEl>
                                          <p:spTgt spid="8">
                                            <p:txEl>
                                              <p:pRg st="1" end="1"/>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dissolve">
                                      <p:cBhvr>
                                        <p:cTn id="36" dur="500"/>
                                        <p:tgtEl>
                                          <p:spTgt spid="8">
                                            <p:txEl>
                                              <p:pRg st="2" end="2"/>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dissolve">
                                      <p:cBhvr>
                                        <p:cTn id="3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CSMA/CD efficiency</a:t>
            </a:r>
            <a:endParaRPr lang="en-US" sz="4400" b="0" dirty="0">
              <a:latin typeface="+mn-lt"/>
            </a:endParaRPr>
          </a:p>
        </p:txBody>
      </p:sp>
      <p:sp>
        <p:nvSpPr>
          <p:cNvPr id="10" name="Rectangle 3">
            <a:extLst>
              <a:ext uri="{FF2B5EF4-FFF2-40B4-BE49-F238E27FC236}">
                <a16:creationId xmlns:a16="http://schemas.microsoft.com/office/drawing/2014/main" id="{01B8942E-BB9F-9F46-9201-9FDDC201959E}"/>
              </a:ext>
            </a:extLst>
          </p:cNvPr>
          <p:cNvSpPr txBox="1">
            <a:spLocks noChangeArrowheads="1"/>
          </p:cNvSpPr>
          <p:nvPr/>
        </p:nvSpPr>
        <p:spPr bwMode="auto">
          <a:xfrm>
            <a:off x="1219200" y="1586948"/>
            <a:ext cx="10972800" cy="1684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8125" marR="0" lvl="0" indent="-2381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0"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prop</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 max prop delay between 2 nodes in LAN</a:t>
            </a:r>
          </a:p>
          <a:p>
            <a:pPr marL="238125" marR="0" lvl="0" indent="-2381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0"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 time to transmit max-size frame</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efficiency goes to 1 </a:t>
            </a:r>
          </a:p>
          <a:p>
            <a:pPr marL="695325" marR="0" lvl="1" indent="-238125"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as </a:t>
            </a:r>
            <a:r>
              <a:rPr kumimoji="0" lang="en-US" sz="2800" b="0" i="1"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1"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prop</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goes to 0</a:t>
            </a:r>
          </a:p>
          <a:p>
            <a:pPr marL="695325" marR="0" lvl="1" indent="-238125"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as </a:t>
            </a:r>
            <a:r>
              <a:rPr kumimoji="0" lang="en-US" sz="2800" b="0" i="1"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1"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goes to infinity</a:t>
            </a:r>
          </a:p>
          <a:p>
            <a:pPr marL="277813" marR="0" lvl="0" indent="-27781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better performance than ALOHA: and simple, cheap, decentralized</a:t>
            </a: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aphicFrame>
        <p:nvGraphicFramePr>
          <p:cNvPr id="11" name="Object 4">
            <a:extLst>
              <a:ext uri="{FF2B5EF4-FFF2-40B4-BE49-F238E27FC236}">
                <a16:creationId xmlns:a16="http://schemas.microsoft.com/office/drawing/2014/main" id="{D18DDED1-1FBF-6E4E-BD7D-37437660C787}"/>
              </a:ext>
            </a:extLst>
          </p:cNvPr>
          <p:cNvGraphicFramePr>
            <a:graphicFrameLocks noChangeAspect="1"/>
          </p:cNvGraphicFramePr>
          <p:nvPr/>
        </p:nvGraphicFramePr>
        <p:xfrm>
          <a:off x="4037979" y="2514531"/>
          <a:ext cx="3570287" cy="984250"/>
        </p:xfrm>
        <a:graphic>
          <a:graphicData uri="http://schemas.openxmlformats.org/presentationml/2006/ole">
            <mc:AlternateContent xmlns:mc="http://schemas.openxmlformats.org/markup-compatibility/2006">
              <mc:Choice xmlns:v="urn:schemas-microsoft-com:vml" Requires="v">
                <p:oleObj name="Equation" r:id="rId3" imgW="1422400" imgH="393700" progId="Equation.3">
                  <p:embed/>
                </p:oleObj>
              </mc:Choice>
              <mc:Fallback>
                <p:oleObj name="Equation" r:id="rId3" imgW="1422400" imgH="393700" progId="Equation.3">
                  <p:embed/>
                  <p:pic>
                    <p:nvPicPr>
                      <p:cNvPr id="11" name="Object 4">
                        <a:extLst>
                          <a:ext uri="{FF2B5EF4-FFF2-40B4-BE49-F238E27FC236}">
                            <a16:creationId xmlns:a16="http://schemas.microsoft.com/office/drawing/2014/main" id="{D18DDED1-1FBF-6E4E-BD7D-37437660C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979" y="2514531"/>
                        <a:ext cx="3570287" cy="984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 name="Slide Number Placeholder 5">
            <a:extLst>
              <a:ext uri="{FF2B5EF4-FFF2-40B4-BE49-F238E27FC236}">
                <a16:creationId xmlns:a16="http://schemas.microsoft.com/office/drawing/2014/main" id="{2499D996-6C1C-C43C-FA99-CE0C73602BE9}"/>
              </a:ext>
            </a:extLst>
          </p:cNvPr>
          <p:cNvSpPr>
            <a:spLocks noGrp="1"/>
          </p:cNvSpPr>
          <p:nvPr>
            <p:ph type="sldNum" sz="quarter" idx="4"/>
          </p:nvPr>
        </p:nvSpPr>
        <p:spPr/>
        <p:txBody>
          <a:bodyPr/>
          <a:lstStyle/>
          <a:p>
            <a:r>
              <a:rPr lang="en-US" dirty="0"/>
              <a:t>Link Layer </a:t>
            </a:r>
            <a:fld id="{C4204591-24BD-A542-B9D5-F8D8A88D2FEE}" type="slidenum">
              <a:rPr lang="en-US" smtClean="0"/>
              <a:pPr/>
              <a:t>17</a:t>
            </a:fld>
            <a:endParaRPr lang="en-US" dirty="0"/>
          </a:p>
        </p:txBody>
      </p:sp>
    </p:spTree>
    <p:extLst>
      <p:ext uri="{BB962C8B-B14F-4D97-AF65-F5344CB8AC3E}">
        <p14:creationId xmlns:p14="http://schemas.microsoft.com/office/powerpoint/2010/main" val="287633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dissolve">
                                      <p:cBhvr>
                                        <p:cTn id="7" dur="500"/>
                                        <p:tgtEl>
                                          <p:spTgt spid="10">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
                                            <p:txEl>
                                              <p:pRg st="5" end="5"/>
                                            </p:txEl>
                                          </p:spTgt>
                                        </p:tgtEl>
                                        <p:attrNameLst>
                                          <p:attrName>style.visibility</p:attrName>
                                        </p:attrNameLst>
                                      </p:cBhvr>
                                      <p:to>
                                        <p:strVal val="visible"/>
                                      </p:to>
                                    </p:set>
                                    <p:animEffect transition="in" filter="dissolve">
                                      <p:cBhvr>
                                        <p:cTn id="10" dur="500"/>
                                        <p:tgtEl>
                                          <p:spTgt spid="10">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dissolve">
                                      <p:cBhvr>
                                        <p:cTn id="13" dur="500"/>
                                        <p:tgtEl>
                                          <p:spTgt spid="10">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
                                            <p:txEl>
                                              <p:pRg st="7" end="7"/>
                                            </p:txEl>
                                          </p:spTgt>
                                        </p:tgtEl>
                                        <p:attrNameLst>
                                          <p:attrName>style.visibility</p:attrName>
                                        </p:attrNameLst>
                                      </p:cBhvr>
                                      <p:to>
                                        <p:strVal val="visible"/>
                                      </p:to>
                                    </p:set>
                                    <p:animEffect transition="in" filter="dissolve">
                                      <p:cBhvr>
                                        <p:cTn id="1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sp>
        <p:nvSpPr>
          <p:cNvPr id="6" name="Rectangle 3">
            <a:extLst>
              <a:ext uri="{FF2B5EF4-FFF2-40B4-BE49-F238E27FC236}">
                <a16:creationId xmlns:a16="http://schemas.microsoft.com/office/drawing/2014/main" id="{87DEC012-599D-2741-982A-1E63B069D2CE}"/>
              </a:ext>
            </a:extLst>
          </p:cNvPr>
          <p:cNvSpPr txBox="1">
            <a:spLocks noChangeArrowheads="1"/>
          </p:cNvSpPr>
          <p:nvPr/>
        </p:nvSpPr>
        <p:spPr>
          <a:xfrm>
            <a:off x="858078" y="1355033"/>
            <a:ext cx="9200321" cy="27597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channel partitioning MAC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share channel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efficiently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fairly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high load</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inefficient at low load: delay in channel access, 1/N bandwidth allocated even if only 1 active node! </a:t>
            </a:r>
          </a:p>
        </p:txBody>
      </p:sp>
      <p:sp>
        <p:nvSpPr>
          <p:cNvPr id="5" name="Rectangle 3">
            <a:extLst>
              <a:ext uri="{FF2B5EF4-FFF2-40B4-BE49-F238E27FC236}">
                <a16:creationId xmlns:a16="http://schemas.microsoft.com/office/drawing/2014/main" id="{F66753E0-AEE0-EA45-A2B7-4116CDB9C527}"/>
              </a:ext>
            </a:extLst>
          </p:cNvPr>
          <p:cNvSpPr txBox="1">
            <a:spLocks noChangeArrowheads="1"/>
          </p:cNvSpPr>
          <p:nvPr/>
        </p:nvSpPr>
        <p:spPr>
          <a:xfrm>
            <a:off x="974037" y="3316356"/>
            <a:ext cx="10455964" cy="25278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random access MAC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efficient at low load: single node can fully utilize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high load: collision overhead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look for best of both worlds!</a:t>
            </a:r>
          </a:p>
        </p:txBody>
      </p:sp>
      <p:sp>
        <p:nvSpPr>
          <p:cNvPr id="8" name="Slide Number Placeholder 7">
            <a:extLst>
              <a:ext uri="{FF2B5EF4-FFF2-40B4-BE49-F238E27FC236}">
                <a16:creationId xmlns:a16="http://schemas.microsoft.com/office/drawing/2014/main" id="{279883B8-DA57-DB52-48EF-C581E766768F}"/>
              </a:ext>
            </a:extLst>
          </p:cNvPr>
          <p:cNvSpPr>
            <a:spLocks noGrp="1"/>
          </p:cNvSpPr>
          <p:nvPr>
            <p:ph type="sldNum" sz="quarter" idx="4"/>
          </p:nvPr>
        </p:nvSpPr>
        <p:spPr/>
        <p:txBody>
          <a:bodyPr/>
          <a:lstStyle/>
          <a:p>
            <a:r>
              <a:rPr lang="en-US" dirty="0"/>
              <a:t>Link Layer </a:t>
            </a:r>
            <a:fld id="{C4204591-24BD-A542-B9D5-F8D8A88D2FEE}" type="slidenum">
              <a:rPr lang="en-US" smtClean="0"/>
              <a:pPr/>
              <a:t>18</a:t>
            </a:fld>
            <a:endParaRPr lang="en-US" dirty="0"/>
          </a:p>
        </p:txBody>
      </p:sp>
    </p:spTree>
    <p:extLst>
      <p:ext uri="{BB962C8B-B14F-4D97-AF65-F5344CB8AC3E}">
        <p14:creationId xmlns:p14="http://schemas.microsoft.com/office/powerpoint/2010/main" val="243902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grpSp>
        <p:nvGrpSpPr>
          <p:cNvPr id="40" name="Group 55">
            <a:extLst>
              <a:ext uri="{FF2B5EF4-FFF2-40B4-BE49-F238E27FC236}">
                <a16:creationId xmlns:a16="http://schemas.microsoft.com/office/drawing/2014/main" id="{3B6275CE-B441-9649-8D52-433B50F279F8}"/>
              </a:ext>
            </a:extLst>
          </p:cNvPr>
          <p:cNvGrpSpPr>
            <a:grpSpLocks/>
          </p:cNvGrpSpPr>
          <p:nvPr/>
        </p:nvGrpSpPr>
        <p:grpSpPr bwMode="auto">
          <a:xfrm>
            <a:off x="7380702" y="4061722"/>
            <a:ext cx="781050" cy="681037"/>
            <a:chOff x="-44" y="1473"/>
            <a:chExt cx="981" cy="1105"/>
          </a:xfrm>
        </p:grpSpPr>
        <p:pic>
          <p:nvPicPr>
            <p:cNvPr id="41" name="Picture 56" descr="desktop_computer_stylized_medium">
              <a:extLst>
                <a:ext uri="{FF2B5EF4-FFF2-40B4-BE49-F238E27FC236}">
                  <a16:creationId xmlns:a16="http://schemas.microsoft.com/office/drawing/2014/main" id="{AD5B23A8-9028-7946-A69F-6108F8C1F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 name="Freeform 57">
              <a:extLst>
                <a:ext uri="{FF2B5EF4-FFF2-40B4-BE49-F238E27FC236}">
                  <a16:creationId xmlns:a16="http://schemas.microsoft.com/office/drawing/2014/main" id="{7F6A05D1-B834-4E4F-A5F1-659DEF211B6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3" name="Group 58">
            <a:extLst>
              <a:ext uri="{FF2B5EF4-FFF2-40B4-BE49-F238E27FC236}">
                <a16:creationId xmlns:a16="http://schemas.microsoft.com/office/drawing/2014/main" id="{188477DB-D708-704E-BA08-92555FFAD3B4}"/>
              </a:ext>
            </a:extLst>
          </p:cNvPr>
          <p:cNvGrpSpPr>
            <a:grpSpLocks/>
          </p:cNvGrpSpPr>
          <p:nvPr/>
        </p:nvGrpSpPr>
        <p:grpSpPr bwMode="auto">
          <a:xfrm>
            <a:off x="7672802" y="3456884"/>
            <a:ext cx="781050" cy="681038"/>
            <a:chOff x="-44" y="1473"/>
            <a:chExt cx="981" cy="1105"/>
          </a:xfrm>
        </p:grpSpPr>
        <p:pic>
          <p:nvPicPr>
            <p:cNvPr id="44" name="Picture 59" descr="desktop_computer_stylized_medium">
              <a:extLst>
                <a:ext uri="{FF2B5EF4-FFF2-40B4-BE49-F238E27FC236}">
                  <a16:creationId xmlns:a16="http://schemas.microsoft.com/office/drawing/2014/main" id="{C2F8AA46-92BF-A546-B4A7-AE313733B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 name="Freeform 60">
              <a:extLst>
                <a:ext uri="{FF2B5EF4-FFF2-40B4-BE49-F238E27FC236}">
                  <a16:creationId xmlns:a16="http://schemas.microsoft.com/office/drawing/2014/main" id="{9065835A-60BC-BD49-825D-D0AFA11391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6" name="Group 61">
            <a:extLst>
              <a:ext uri="{FF2B5EF4-FFF2-40B4-BE49-F238E27FC236}">
                <a16:creationId xmlns:a16="http://schemas.microsoft.com/office/drawing/2014/main" id="{52722999-8FB6-144D-9185-CA88A310212E}"/>
              </a:ext>
            </a:extLst>
          </p:cNvPr>
          <p:cNvGrpSpPr>
            <a:grpSpLocks/>
          </p:cNvGrpSpPr>
          <p:nvPr/>
        </p:nvGrpSpPr>
        <p:grpSpPr bwMode="auto">
          <a:xfrm>
            <a:off x="7953789" y="2842522"/>
            <a:ext cx="781050" cy="681037"/>
            <a:chOff x="-44" y="1473"/>
            <a:chExt cx="981" cy="1105"/>
          </a:xfrm>
        </p:grpSpPr>
        <p:pic>
          <p:nvPicPr>
            <p:cNvPr id="47" name="Picture 62" descr="desktop_computer_stylized_medium">
              <a:extLst>
                <a:ext uri="{FF2B5EF4-FFF2-40B4-BE49-F238E27FC236}">
                  <a16:creationId xmlns:a16="http://schemas.microsoft.com/office/drawing/2014/main" id="{9A60243E-B953-C143-941F-989137B34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Freeform 63">
              <a:extLst>
                <a:ext uri="{FF2B5EF4-FFF2-40B4-BE49-F238E27FC236}">
                  <a16:creationId xmlns:a16="http://schemas.microsoft.com/office/drawing/2014/main" id="{F9F8C73E-59BC-D44F-819C-84F05543B21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9" name="Group 64">
            <a:extLst>
              <a:ext uri="{FF2B5EF4-FFF2-40B4-BE49-F238E27FC236}">
                <a16:creationId xmlns:a16="http://schemas.microsoft.com/office/drawing/2014/main" id="{F6093AD7-1BBF-0741-A28D-954BF1EE75A9}"/>
              </a:ext>
            </a:extLst>
          </p:cNvPr>
          <p:cNvGrpSpPr>
            <a:grpSpLocks/>
          </p:cNvGrpSpPr>
          <p:nvPr/>
        </p:nvGrpSpPr>
        <p:grpSpPr bwMode="auto">
          <a:xfrm>
            <a:off x="8255414" y="2261497"/>
            <a:ext cx="781050" cy="681037"/>
            <a:chOff x="-44" y="1473"/>
            <a:chExt cx="981" cy="1105"/>
          </a:xfrm>
        </p:grpSpPr>
        <p:pic>
          <p:nvPicPr>
            <p:cNvPr id="50" name="Picture 65" descr="desktop_computer_stylized_medium">
              <a:extLst>
                <a:ext uri="{FF2B5EF4-FFF2-40B4-BE49-F238E27FC236}">
                  <a16:creationId xmlns:a16="http://schemas.microsoft.com/office/drawing/2014/main" id="{C75E769A-797A-AD45-9E53-778E5328D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 name="Freeform 66">
              <a:extLst>
                <a:ext uri="{FF2B5EF4-FFF2-40B4-BE49-F238E27FC236}">
                  <a16:creationId xmlns:a16="http://schemas.microsoft.com/office/drawing/2014/main" id="{F31ED49C-06C8-664E-A401-F2F8FC75AC2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52" name="Group 67">
            <a:extLst>
              <a:ext uri="{FF2B5EF4-FFF2-40B4-BE49-F238E27FC236}">
                <a16:creationId xmlns:a16="http://schemas.microsoft.com/office/drawing/2014/main" id="{289CD935-911A-2049-99E7-9636A57AD113}"/>
              </a:ext>
            </a:extLst>
          </p:cNvPr>
          <p:cNvGrpSpPr>
            <a:grpSpLocks/>
          </p:cNvGrpSpPr>
          <p:nvPr/>
        </p:nvGrpSpPr>
        <p:grpSpPr bwMode="auto">
          <a:xfrm flipH="1">
            <a:off x="10242688" y="2507559"/>
            <a:ext cx="781050" cy="681038"/>
            <a:chOff x="-44" y="1473"/>
            <a:chExt cx="981" cy="1105"/>
          </a:xfrm>
        </p:grpSpPr>
        <p:pic>
          <p:nvPicPr>
            <p:cNvPr id="53" name="Picture 68" descr="desktop_computer_stylized_medium">
              <a:extLst>
                <a:ext uri="{FF2B5EF4-FFF2-40B4-BE49-F238E27FC236}">
                  <a16:creationId xmlns:a16="http://schemas.microsoft.com/office/drawing/2014/main" id="{35A608C8-F6A3-CE45-8D68-148C52325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 name="Freeform 69">
              <a:extLst>
                <a:ext uri="{FF2B5EF4-FFF2-40B4-BE49-F238E27FC236}">
                  <a16:creationId xmlns:a16="http://schemas.microsoft.com/office/drawing/2014/main" id="{0AFF8366-6773-E840-A98C-F53B7E61436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5" name="Rectangle 3">
            <a:extLst>
              <a:ext uri="{FF2B5EF4-FFF2-40B4-BE49-F238E27FC236}">
                <a16:creationId xmlns:a16="http://schemas.microsoft.com/office/drawing/2014/main" id="{8CE0F95B-BCD3-FD4A-826E-885CC3FD64A3}"/>
              </a:ext>
            </a:extLst>
          </p:cNvPr>
          <p:cNvSpPr txBox="1">
            <a:spLocks noChangeArrowheads="1"/>
          </p:cNvSpPr>
          <p:nvPr/>
        </p:nvSpPr>
        <p:spPr bwMode="auto">
          <a:xfrm>
            <a:off x="1219200" y="1422400"/>
            <a:ext cx="5486400" cy="5062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polling:</a:t>
            </a:r>
            <a:r>
              <a:rPr kumimoji="0" lang="en-US" sz="3200" b="1"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 </a:t>
            </a:r>
            <a:endPar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endParaRP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centralized controller “invites” other nodes to transmit in turn</a:t>
            </a: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typically used with “dumb” devices</a:t>
            </a: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concerns:</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polling overhead </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latency</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point of failure (master)</a:t>
            </a:r>
          </a:p>
          <a:p>
            <a:pPr indent="-285750">
              <a:buSzTx/>
              <a:buFont typeface="Arial"/>
              <a:buChar char="•"/>
              <a:defRPr/>
            </a:pPr>
            <a:r>
              <a:rPr lang="en-US" kern="0" dirty="0">
                <a:solidFill>
                  <a:prstClr val="black"/>
                </a:solidFill>
                <a:latin typeface="Calibri" panose="020F0502020204030204"/>
              </a:rPr>
              <a:t>Bluetooth uses polling</a:t>
            </a:r>
            <a:endParaRPr kumimoji="0" lang="en-US"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7" name="Line 25">
            <a:extLst>
              <a:ext uri="{FF2B5EF4-FFF2-40B4-BE49-F238E27FC236}">
                <a16:creationId xmlns:a16="http://schemas.microsoft.com/office/drawing/2014/main" id="{60DD75F2-9C28-4F4A-A443-C13B58CBB345}"/>
              </a:ext>
            </a:extLst>
          </p:cNvPr>
          <p:cNvSpPr>
            <a:spLocks noChangeShapeType="1"/>
          </p:cNvSpPr>
          <p:nvPr/>
        </p:nvSpPr>
        <p:spPr bwMode="auto">
          <a:xfrm>
            <a:off x="8909464" y="2675834"/>
            <a:ext cx="2540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Text Box 40">
            <a:extLst>
              <a:ext uri="{FF2B5EF4-FFF2-40B4-BE49-F238E27FC236}">
                <a16:creationId xmlns:a16="http://schemas.microsoft.com/office/drawing/2014/main" id="{FC29DBC1-B823-7945-9F89-5B7142960AEE}"/>
              </a:ext>
            </a:extLst>
          </p:cNvPr>
          <p:cNvSpPr txBox="1">
            <a:spLocks noChangeArrowheads="1"/>
          </p:cNvSpPr>
          <p:nvPr/>
        </p:nvSpPr>
        <p:spPr bwMode="auto">
          <a:xfrm>
            <a:off x="10071237" y="3129859"/>
            <a:ext cx="15873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centralized controller</a:t>
            </a:r>
          </a:p>
        </p:txBody>
      </p:sp>
      <p:sp>
        <p:nvSpPr>
          <p:cNvPr id="63" name="Text Box 41">
            <a:extLst>
              <a:ext uri="{FF2B5EF4-FFF2-40B4-BE49-F238E27FC236}">
                <a16:creationId xmlns:a16="http://schemas.microsoft.com/office/drawing/2014/main" id="{869514AF-D631-4E46-9113-AC5D4A63AF18}"/>
              </a:ext>
            </a:extLst>
          </p:cNvPr>
          <p:cNvSpPr txBox="1">
            <a:spLocks noChangeArrowheads="1"/>
          </p:cNvSpPr>
          <p:nvPr/>
        </p:nvSpPr>
        <p:spPr bwMode="auto">
          <a:xfrm>
            <a:off x="7445789" y="4715772"/>
            <a:ext cx="178286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client devices</a:t>
            </a:r>
          </a:p>
        </p:txBody>
      </p:sp>
      <p:grpSp>
        <p:nvGrpSpPr>
          <p:cNvPr id="64" name="Group 44">
            <a:extLst>
              <a:ext uri="{FF2B5EF4-FFF2-40B4-BE49-F238E27FC236}">
                <a16:creationId xmlns:a16="http://schemas.microsoft.com/office/drawing/2014/main" id="{FE26AEED-6E71-8E40-930D-84DD30E921C6}"/>
              </a:ext>
            </a:extLst>
          </p:cNvPr>
          <p:cNvGrpSpPr>
            <a:grpSpLocks/>
          </p:cNvGrpSpPr>
          <p:nvPr/>
        </p:nvGrpSpPr>
        <p:grpSpPr bwMode="auto">
          <a:xfrm>
            <a:off x="9804814" y="2544072"/>
            <a:ext cx="560388" cy="336550"/>
            <a:chOff x="4212" y="2864"/>
            <a:chExt cx="353" cy="212"/>
          </a:xfrm>
        </p:grpSpPr>
        <p:sp>
          <p:nvSpPr>
            <p:cNvPr id="65" name="Rectangle 42">
              <a:extLst>
                <a:ext uri="{FF2B5EF4-FFF2-40B4-BE49-F238E27FC236}">
                  <a16:creationId xmlns:a16="http://schemas.microsoft.com/office/drawing/2014/main" id="{F8D43025-2512-314A-A510-1F4FB06B0732}"/>
                </a:ext>
              </a:extLst>
            </p:cNvPr>
            <p:cNvSpPr>
              <a:spLocks noChangeArrowheads="1"/>
            </p:cNvSpPr>
            <p:nvPr/>
          </p:nvSpPr>
          <p:spPr bwMode="auto">
            <a:xfrm>
              <a:off x="4212" y="2916"/>
              <a:ext cx="353" cy="137"/>
            </a:xfrm>
            <a:prstGeom prst="rect">
              <a:avLst/>
            </a:prstGeom>
            <a:solidFill>
              <a:srgbClr val="00CC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43">
              <a:extLst>
                <a:ext uri="{FF2B5EF4-FFF2-40B4-BE49-F238E27FC236}">
                  <a16:creationId xmlns:a16="http://schemas.microsoft.com/office/drawing/2014/main" id="{4C05FF3D-8B8E-004C-994F-0F93A71E423C}"/>
                </a:ext>
              </a:extLst>
            </p:cNvPr>
            <p:cNvSpPr txBox="1">
              <a:spLocks noChangeArrowheads="1"/>
            </p:cNvSpPr>
            <p:nvPr/>
          </p:nvSpPr>
          <p:spPr bwMode="auto">
            <a:xfrm>
              <a:off x="4227" y="2864"/>
              <a:ext cx="314"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poll</a:t>
              </a:r>
            </a:p>
          </p:txBody>
        </p:sp>
      </p:grpSp>
      <p:grpSp>
        <p:nvGrpSpPr>
          <p:cNvPr id="67" name="Group 48">
            <a:extLst>
              <a:ext uri="{FF2B5EF4-FFF2-40B4-BE49-F238E27FC236}">
                <a16:creationId xmlns:a16="http://schemas.microsoft.com/office/drawing/2014/main" id="{FBABE685-758D-8542-8F8A-B860741BB12D}"/>
              </a:ext>
            </a:extLst>
          </p:cNvPr>
          <p:cNvGrpSpPr>
            <a:grpSpLocks/>
          </p:cNvGrpSpPr>
          <p:nvPr/>
        </p:nvGrpSpPr>
        <p:grpSpPr bwMode="auto">
          <a:xfrm>
            <a:off x="7853777" y="3466409"/>
            <a:ext cx="595312" cy="336550"/>
            <a:chOff x="4415" y="2364"/>
            <a:chExt cx="375" cy="212"/>
          </a:xfrm>
        </p:grpSpPr>
        <p:sp>
          <p:nvSpPr>
            <p:cNvPr id="68" name="Rectangle 46">
              <a:extLst>
                <a:ext uri="{FF2B5EF4-FFF2-40B4-BE49-F238E27FC236}">
                  <a16:creationId xmlns:a16="http://schemas.microsoft.com/office/drawing/2014/main" id="{BC4AD792-1ADD-6C44-BAB4-C92901F5D5B6}"/>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Text Box 47">
              <a:extLst>
                <a:ext uri="{FF2B5EF4-FFF2-40B4-BE49-F238E27FC236}">
                  <a16:creationId xmlns:a16="http://schemas.microsoft.com/office/drawing/2014/main" id="{1F65274E-CD85-AC43-BFD4-1FA46A64CE80}"/>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grpSp>
      <p:grpSp>
        <p:nvGrpSpPr>
          <p:cNvPr id="70" name="Group 49">
            <a:extLst>
              <a:ext uri="{FF2B5EF4-FFF2-40B4-BE49-F238E27FC236}">
                <a16:creationId xmlns:a16="http://schemas.microsoft.com/office/drawing/2014/main" id="{2EDB6C70-4A25-4D44-B1FD-20768EAD1E7B}"/>
              </a:ext>
            </a:extLst>
          </p:cNvPr>
          <p:cNvGrpSpPr>
            <a:grpSpLocks/>
          </p:cNvGrpSpPr>
          <p:nvPr/>
        </p:nvGrpSpPr>
        <p:grpSpPr bwMode="auto">
          <a:xfrm>
            <a:off x="8360189" y="2348809"/>
            <a:ext cx="595313" cy="336550"/>
            <a:chOff x="4415" y="2364"/>
            <a:chExt cx="375" cy="212"/>
          </a:xfrm>
        </p:grpSpPr>
        <p:sp>
          <p:nvSpPr>
            <p:cNvPr id="71" name="Rectangle 50">
              <a:extLst>
                <a:ext uri="{FF2B5EF4-FFF2-40B4-BE49-F238E27FC236}">
                  <a16:creationId xmlns:a16="http://schemas.microsoft.com/office/drawing/2014/main" id="{20480C82-EB8A-5240-8BAD-98AA24965AEC}"/>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Text Box 51">
              <a:extLst>
                <a:ext uri="{FF2B5EF4-FFF2-40B4-BE49-F238E27FC236}">
                  <a16:creationId xmlns:a16="http://schemas.microsoft.com/office/drawing/2014/main" id="{D988106A-1869-B541-BA6D-CFB733C1B534}"/>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grpSp>
      <p:cxnSp>
        <p:nvCxnSpPr>
          <p:cNvPr id="4" name="Straight Connector 3">
            <a:extLst>
              <a:ext uri="{FF2B5EF4-FFF2-40B4-BE49-F238E27FC236}">
                <a16:creationId xmlns:a16="http://schemas.microsoft.com/office/drawing/2014/main" id="{83E6D07A-A0BF-C74B-BB2B-A59B972B318B}"/>
              </a:ext>
            </a:extLst>
          </p:cNvPr>
          <p:cNvCxnSpPr>
            <a:cxnSpLocks/>
          </p:cNvCxnSpPr>
          <p:nvPr/>
        </p:nvCxnSpPr>
        <p:spPr>
          <a:xfrm>
            <a:off x="9003957" y="3002692"/>
            <a:ext cx="1293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2BE971-AA12-664E-93FB-DBB1931433BD}"/>
              </a:ext>
            </a:extLst>
          </p:cNvPr>
          <p:cNvCxnSpPr>
            <a:cxnSpLocks/>
            <a:endCxn id="57" idx="1"/>
          </p:cNvCxnSpPr>
          <p:nvPr/>
        </p:nvCxnSpPr>
        <p:spPr>
          <a:xfrm flipV="1">
            <a:off x="8896147" y="2675835"/>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478E79-5AC5-614B-8297-DD23BBE28695}"/>
              </a:ext>
            </a:extLst>
          </p:cNvPr>
          <p:cNvCxnSpPr>
            <a:cxnSpLocks/>
          </p:cNvCxnSpPr>
          <p:nvPr/>
        </p:nvCxnSpPr>
        <p:spPr>
          <a:xfrm flipV="1">
            <a:off x="8311979" y="2673178"/>
            <a:ext cx="848497" cy="1775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9464FC-DF27-7B49-8A28-F58EF7D050CC}"/>
              </a:ext>
            </a:extLst>
          </p:cNvPr>
          <p:cNvCxnSpPr>
            <a:cxnSpLocks/>
          </p:cNvCxnSpPr>
          <p:nvPr/>
        </p:nvCxnSpPr>
        <p:spPr>
          <a:xfrm flipV="1">
            <a:off x="8607823" y="3240127"/>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038B1A-EC48-DF49-BAF8-AAB10C7A0469}"/>
              </a:ext>
            </a:extLst>
          </p:cNvPr>
          <p:cNvCxnSpPr>
            <a:cxnSpLocks/>
          </p:cNvCxnSpPr>
          <p:nvPr/>
        </p:nvCxnSpPr>
        <p:spPr>
          <a:xfrm flipV="1">
            <a:off x="8327736" y="3862084"/>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D0EF837-C726-B14A-ACB8-A7DF9B1CD803}"/>
              </a:ext>
            </a:extLst>
          </p:cNvPr>
          <p:cNvCxnSpPr>
            <a:cxnSpLocks/>
          </p:cNvCxnSpPr>
          <p:nvPr/>
        </p:nvCxnSpPr>
        <p:spPr>
          <a:xfrm flipV="1">
            <a:off x="8051769" y="4446971"/>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BAB7225-FD7C-82FE-9430-52EE8DF314BB}"/>
              </a:ext>
            </a:extLst>
          </p:cNvPr>
          <p:cNvSpPr>
            <a:spLocks noGrp="1"/>
          </p:cNvSpPr>
          <p:nvPr>
            <p:ph type="sldNum" sz="quarter" idx="4"/>
          </p:nvPr>
        </p:nvSpPr>
        <p:spPr/>
        <p:txBody>
          <a:bodyPr/>
          <a:lstStyle/>
          <a:p>
            <a:r>
              <a:rPr lang="en-US" dirty="0"/>
              <a:t>Link Layer </a:t>
            </a:r>
            <a:fld id="{C4204591-24BD-A542-B9D5-F8D8A88D2FEE}" type="slidenum">
              <a:rPr lang="en-US" smtClean="0"/>
              <a:pPr/>
              <a:t>19</a:t>
            </a:fld>
            <a:endParaRPr lang="en-US" dirty="0"/>
          </a:p>
        </p:txBody>
      </p:sp>
    </p:spTree>
    <p:extLst>
      <p:ext uri="{BB962C8B-B14F-4D97-AF65-F5344CB8AC3E}">
        <p14:creationId xmlns:p14="http://schemas.microsoft.com/office/powerpoint/2010/main" val="331955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065 0.0007 L -0.09192 0.0007 L -0.07812 -0.03426 L -0.15195 -0.03426 " pathEditMode="relative" rAng="0" ptsTypes="AAAA">
                                      <p:cBhvr>
                                        <p:cTn id="9" dur="2000" fill="hold"/>
                                        <p:tgtEl>
                                          <p:spTgt spid="64"/>
                                        </p:tgtEl>
                                        <p:attrNameLst>
                                          <p:attrName>ppt_x</p:attrName>
                                          <p:attrName>ppt_y</p:attrName>
                                        </p:attrNameLst>
                                      </p:cBhvr>
                                      <p:rCtr x="-7630" y="-1759"/>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nodeType="afterEffect">
                                  <p:stCondLst>
                                    <p:cond delay="0"/>
                                  </p:stCondLst>
                                  <p:childTnLst>
                                    <p:animMotion origin="layout" path="M 4.375E-6 -2.96296E-6 L 0.06119 -2.96296E-6 C 0.0582 0.00996 0.0552 0.02014 0.05234 0.0301 C 0.08268 0.0294 0.12057 0.03148 0.15117 0.03102 " pathEditMode="relative" rAng="0" ptsTypes="AAAA">
                                      <p:cBhvr>
                                        <p:cTn id="18" dur="2000" fill="hold"/>
                                        <p:tgtEl>
                                          <p:spTgt spid="70"/>
                                        </p:tgtEl>
                                        <p:attrNameLst>
                                          <p:attrName>ppt_x</p:attrName>
                                          <p:attrName>ppt_y</p:attrName>
                                        </p:attrNameLst>
                                      </p:cBhvr>
                                      <p:rCtr x="7552" y="1551"/>
                                    </p:animMotion>
                                  </p:childTnLst>
                                </p:cTn>
                              </p:par>
                            </p:childTnLst>
                          </p:cTn>
                        </p:par>
                        <p:par>
                          <p:cTn id="19" fill="hold">
                            <p:stCondLst>
                              <p:cond delay="4000"/>
                            </p:stCondLst>
                            <p:childTnLst>
                              <p:par>
                                <p:cTn id="20" presetID="1" presetClass="exit" presetSubtype="0" fill="hold" nodeType="afterEffect">
                                  <p:stCondLst>
                                    <p:cond delay="0"/>
                                  </p:stCondLst>
                                  <p:childTnLst>
                                    <p:set>
                                      <p:cBhvr>
                                        <p:cTn id="21" dur="1" fill="hold">
                                          <p:stCondLst>
                                            <p:cond delay="0"/>
                                          </p:stCondLst>
                                        </p:cTn>
                                        <p:tgtEl>
                                          <p:spTgt spid="7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nodeType="afterEffect">
                                  <p:stCondLst>
                                    <p:cond delay="0"/>
                                  </p:stCondLst>
                                  <p:childTnLst>
                                    <p:animMotion origin="layout" path="M 0.03412 0.00116 L -0.05351 0.00069 L -0.08984 0.14306 L -0.15338 0.14306 " pathEditMode="relative" rAng="0" ptsTypes="AAAA">
                                      <p:cBhvr>
                                        <p:cTn id="28" dur="2000" fill="hold"/>
                                        <p:tgtEl>
                                          <p:spTgt spid="64"/>
                                        </p:tgtEl>
                                        <p:attrNameLst>
                                          <p:attrName>ppt_x</p:attrName>
                                          <p:attrName>ppt_y</p:attrName>
                                        </p:attrNameLst>
                                      </p:cBhvr>
                                      <p:rCtr x="-9375" y="7060"/>
                                    </p:animMotion>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64"/>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par>
                          <p:cTn id="35" fill="hold">
                            <p:stCondLst>
                              <p:cond delay="2000"/>
                            </p:stCondLst>
                            <p:childTnLst>
                              <p:par>
                                <p:cTn id="36" presetID="0" presetClass="path" presetSubtype="0" accel="50000" decel="50000" fill="hold" nodeType="afterEffect">
                                  <p:stCondLst>
                                    <p:cond delay="0"/>
                                  </p:stCondLst>
                                  <p:childTnLst>
                                    <p:animMotion origin="layout" path="M 4.16667E-7 -2.59259E-6 L 0.06706 -0.00185 L 0.10156 -0.13379 C 0.13294 -0.13426 0.17982 -0.1331 0.21133 -0.13356 " pathEditMode="relative" rAng="0" ptsTypes="AAAA">
                                      <p:cBhvr>
                                        <p:cTn id="37" dur="2000" fill="hold"/>
                                        <p:tgtEl>
                                          <p:spTgt spid="67"/>
                                        </p:tgtEl>
                                        <p:attrNameLst>
                                          <p:attrName>ppt_x</p:attrName>
                                          <p:attrName>ppt_y</p:attrName>
                                        </p:attrNameLst>
                                      </p:cBhvr>
                                      <p:rCtr x="10560" y="-6690"/>
                                    </p:animMotion>
                                  </p:childTnLst>
                                </p:cTn>
                              </p:par>
                            </p:childTnLst>
                          </p:cTn>
                        </p:par>
                        <p:par>
                          <p:cTn id="38" fill="hold">
                            <p:stCondLst>
                              <p:cond delay="4000"/>
                            </p:stCondLst>
                            <p:childTnLst>
                              <p:par>
                                <p:cTn id="39" presetID="1" presetClass="exit" presetSubtype="0" fill="hold" nodeType="afterEffect">
                                  <p:stCondLst>
                                    <p:cond delay="0"/>
                                  </p:stCondLst>
                                  <p:childTnLst>
                                    <p:set>
                                      <p:cBhvr>
                                        <p:cTn id="40" dur="1" fill="hold">
                                          <p:stCondLst>
                                            <p:cond delay="0"/>
                                          </p:stCondLst>
                                        </p:cTn>
                                        <p:tgtEl>
                                          <p:spTgt spid="6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5">
                                            <p:txEl>
                                              <p:pRg st="2" end="2"/>
                                            </p:txEl>
                                          </p:spTgt>
                                        </p:tgtEl>
                                        <p:attrNameLst>
                                          <p:attrName>style.visibility</p:attrName>
                                        </p:attrNameLst>
                                      </p:cBhvr>
                                      <p:to>
                                        <p:strVal val="visible"/>
                                      </p:to>
                                    </p:set>
                                    <p:animEffect transition="in" filter="dissolve">
                                      <p:cBhvr>
                                        <p:cTn id="45" dur="500"/>
                                        <p:tgtEl>
                                          <p:spTgt spid="55">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5">
                                            <p:txEl>
                                              <p:pRg st="3" end="3"/>
                                            </p:txEl>
                                          </p:spTgt>
                                        </p:tgtEl>
                                        <p:attrNameLst>
                                          <p:attrName>style.visibility</p:attrName>
                                        </p:attrNameLst>
                                      </p:cBhvr>
                                      <p:to>
                                        <p:strVal val="visible"/>
                                      </p:to>
                                    </p:set>
                                    <p:animEffect transition="in" filter="dissolve">
                                      <p:cBhvr>
                                        <p:cTn id="50" dur="500"/>
                                        <p:tgtEl>
                                          <p:spTgt spid="55">
                                            <p:txEl>
                                              <p:pRg st="3" end="3"/>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55">
                                            <p:txEl>
                                              <p:pRg st="4" end="4"/>
                                            </p:txEl>
                                          </p:spTgt>
                                        </p:tgtEl>
                                        <p:attrNameLst>
                                          <p:attrName>style.visibility</p:attrName>
                                        </p:attrNameLst>
                                      </p:cBhvr>
                                      <p:to>
                                        <p:strVal val="visible"/>
                                      </p:to>
                                    </p:set>
                                    <p:animEffect transition="in" filter="dissolve">
                                      <p:cBhvr>
                                        <p:cTn id="53" dur="500"/>
                                        <p:tgtEl>
                                          <p:spTgt spid="55">
                                            <p:txEl>
                                              <p:pRg st="4" end="4"/>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55">
                                            <p:txEl>
                                              <p:pRg st="5" end="5"/>
                                            </p:txEl>
                                          </p:spTgt>
                                        </p:tgtEl>
                                        <p:attrNameLst>
                                          <p:attrName>style.visibility</p:attrName>
                                        </p:attrNameLst>
                                      </p:cBhvr>
                                      <p:to>
                                        <p:strVal val="visible"/>
                                      </p:to>
                                    </p:set>
                                    <p:animEffect transition="in" filter="dissolve">
                                      <p:cBhvr>
                                        <p:cTn id="56" dur="500"/>
                                        <p:tgtEl>
                                          <p:spTgt spid="55">
                                            <p:txEl>
                                              <p:pRg st="5" end="5"/>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55">
                                            <p:txEl>
                                              <p:pRg st="6" end="6"/>
                                            </p:txEl>
                                          </p:spTgt>
                                        </p:tgtEl>
                                        <p:attrNameLst>
                                          <p:attrName>style.visibility</p:attrName>
                                        </p:attrNameLst>
                                      </p:cBhvr>
                                      <p:to>
                                        <p:strVal val="visible"/>
                                      </p:to>
                                    </p:set>
                                    <p:animEffect transition="in" filter="dissolve">
                                      <p:cBhvr>
                                        <p:cTn id="59" dur="500"/>
                                        <p:tgtEl>
                                          <p:spTgt spid="55">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5">
                                            <p:txEl>
                                              <p:pRg st="7" end="7"/>
                                            </p:txEl>
                                          </p:spTgt>
                                        </p:tgtEl>
                                        <p:attrNameLst>
                                          <p:attrName>style.visibility</p:attrName>
                                        </p:attrNameLst>
                                      </p:cBhvr>
                                      <p:to>
                                        <p:strVal val="visible"/>
                                      </p:to>
                                    </p:set>
                                    <p:animEffect transition="in" filter="dissolve">
                                      <p:cBhvr>
                                        <p:cTn id="64" dur="500"/>
                                        <p:tgtEl>
                                          <p:spTgt spid="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67407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sp>
        <p:nvSpPr>
          <p:cNvPr id="38" name="Rectangle 4">
            <a:extLst>
              <a:ext uri="{FF2B5EF4-FFF2-40B4-BE49-F238E27FC236}">
                <a16:creationId xmlns:a16="http://schemas.microsoft.com/office/drawing/2014/main" id="{7ABC6A0D-B10D-5A4E-940B-72970522EF05}"/>
              </a:ext>
            </a:extLst>
          </p:cNvPr>
          <p:cNvSpPr>
            <a:spLocks noChangeArrowheads="1"/>
          </p:cNvSpPr>
          <p:nvPr/>
        </p:nvSpPr>
        <p:spPr bwMode="auto">
          <a:xfrm>
            <a:off x="1199995" y="1512965"/>
            <a:ext cx="51943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token passing:</a:t>
            </a:r>
            <a:endParaRPr kumimoji="0" lang="en-US" sz="32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393700" marR="0" lvl="0" indent="-2794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control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token</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rPr>
              <a:t>message explicitly</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passed from one node to next, sequentially</a:t>
            </a:r>
          </a:p>
          <a:p>
            <a:pPr marL="850900" lvl="1" indent="-279400">
              <a:lnSpc>
                <a:spcPct val="85000"/>
              </a:lnSpc>
              <a:spcBef>
                <a:spcPct val="20000"/>
              </a:spcBef>
              <a:buClr>
                <a:srgbClr val="000099"/>
              </a:buClr>
              <a:buSzPct val="100000"/>
              <a:buFont typeface="Wingdings" charset="2"/>
              <a:buChar char="§"/>
              <a:defRPr/>
            </a:pPr>
            <a:r>
              <a:rPr lang="en-US" sz="2800" dirty="0">
                <a:solidFill>
                  <a:prstClr val="black"/>
                </a:solidFill>
                <a:latin typeface="Calibri" panose="020F0502020204030204"/>
              </a:rPr>
              <a:t>transmit while holding token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93700" marR="0" lvl="0" indent="-2794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concerns:</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token overhead </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latency</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single point of failure (token)</a:t>
            </a:r>
          </a:p>
        </p:txBody>
      </p:sp>
      <p:grpSp>
        <p:nvGrpSpPr>
          <p:cNvPr id="90" name="Group 21">
            <a:extLst>
              <a:ext uri="{FF2B5EF4-FFF2-40B4-BE49-F238E27FC236}">
                <a16:creationId xmlns:a16="http://schemas.microsoft.com/office/drawing/2014/main" id="{F79F0332-2A39-5D4D-809F-42104668D479}"/>
              </a:ext>
            </a:extLst>
          </p:cNvPr>
          <p:cNvGrpSpPr>
            <a:grpSpLocks/>
          </p:cNvGrpSpPr>
          <p:nvPr/>
        </p:nvGrpSpPr>
        <p:grpSpPr bwMode="auto">
          <a:xfrm>
            <a:off x="10387741" y="3262312"/>
            <a:ext cx="781050" cy="681038"/>
            <a:chOff x="-44" y="1473"/>
            <a:chExt cx="981" cy="1105"/>
          </a:xfrm>
        </p:grpSpPr>
        <p:pic>
          <p:nvPicPr>
            <p:cNvPr id="91" name="Picture 22" descr="desktop_computer_stylized_medium">
              <a:extLst>
                <a:ext uri="{FF2B5EF4-FFF2-40B4-BE49-F238E27FC236}">
                  <a16:creationId xmlns:a16="http://schemas.microsoft.com/office/drawing/2014/main" id="{AA301A88-DFF1-7246-96EB-05C4256C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 name="Freeform 23">
              <a:extLst>
                <a:ext uri="{FF2B5EF4-FFF2-40B4-BE49-F238E27FC236}">
                  <a16:creationId xmlns:a16="http://schemas.microsoft.com/office/drawing/2014/main" id="{AAB1F938-F1F7-DD4B-A772-4AFC392D920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3" name="Group 24">
            <a:extLst>
              <a:ext uri="{FF2B5EF4-FFF2-40B4-BE49-F238E27FC236}">
                <a16:creationId xmlns:a16="http://schemas.microsoft.com/office/drawing/2014/main" id="{6AA03958-EE62-044B-BF1C-41B2BCCE691A}"/>
              </a:ext>
            </a:extLst>
          </p:cNvPr>
          <p:cNvGrpSpPr>
            <a:grpSpLocks/>
          </p:cNvGrpSpPr>
          <p:nvPr/>
        </p:nvGrpSpPr>
        <p:grpSpPr bwMode="auto">
          <a:xfrm>
            <a:off x="7673116" y="3219450"/>
            <a:ext cx="781050" cy="681037"/>
            <a:chOff x="-44" y="1473"/>
            <a:chExt cx="981" cy="1105"/>
          </a:xfrm>
        </p:grpSpPr>
        <p:pic>
          <p:nvPicPr>
            <p:cNvPr id="94" name="Picture 25" descr="desktop_computer_stylized_medium">
              <a:extLst>
                <a:ext uri="{FF2B5EF4-FFF2-40B4-BE49-F238E27FC236}">
                  <a16:creationId xmlns:a16="http://schemas.microsoft.com/office/drawing/2014/main" id="{077F0454-E719-4041-9268-E18204D1F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 name="Freeform 26">
              <a:extLst>
                <a:ext uri="{FF2B5EF4-FFF2-40B4-BE49-F238E27FC236}">
                  <a16:creationId xmlns:a16="http://schemas.microsoft.com/office/drawing/2014/main" id="{6FB8E7BB-59E7-CA4F-BB91-53C073626FE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6" name="Group 27">
            <a:extLst>
              <a:ext uri="{FF2B5EF4-FFF2-40B4-BE49-F238E27FC236}">
                <a16:creationId xmlns:a16="http://schemas.microsoft.com/office/drawing/2014/main" id="{70A0741A-F761-3D4A-B7B8-6775DC2EDAA6}"/>
              </a:ext>
            </a:extLst>
          </p:cNvPr>
          <p:cNvGrpSpPr>
            <a:grpSpLocks/>
          </p:cNvGrpSpPr>
          <p:nvPr/>
        </p:nvGrpSpPr>
        <p:grpSpPr bwMode="auto">
          <a:xfrm>
            <a:off x="8990741" y="1555750"/>
            <a:ext cx="781050" cy="681037"/>
            <a:chOff x="-44" y="1473"/>
            <a:chExt cx="981" cy="1105"/>
          </a:xfrm>
        </p:grpSpPr>
        <p:pic>
          <p:nvPicPr>
            <p:cNvPr id="97" name="Picture 28" descr="desktop_computer_stylized_medium">
              <a:extLst>
                <a:ext uri="{FF2B5EF4-FFF2-40B4-BE49-F238E27FC236}">
                  <a16:creationId xmlns:a16="http://schemas.microsoft.com/office/drawing/2014/main" id="{0DCB9A69-88E8-EF42-BA62-8E91745EA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8" name="Freeform 29">
              <a:extLst>
                <a:ext uri="{FF2B5EF4-FFF2-40B4-BE49-F238E27FC236}">
                  <a16:creationId xmlns:a16="http://schemas.microsoft.com/office/drawing/2014/main" id="{77549C09-8E2F-B34B-A7BD-DE20ADB3FBA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9" name="Group 30">
            <a:extLst>
              <a:ext uri="{FF2B5EF4-FFF2-40B4-BE49-F238E27FC236}">
                <a16:creationId xmlns:a16="http://schemas.microsoft.com/office/drawing/2014/main" id="{A7706246-9BB2-2644-8142-F34F4D57B77F}"/>
              </a:ext>
            </a:extLst>
          </p:cNvPr>
          <p:cNvGrpSpPr>
            <a:grpSpLocks/>
          </p:cNvGrpSpPr>
          <p:nvPr/>
        </p:nvGrpSpPr>
        <p:grpSpPr bwMode="auto">
          <a:xfrm>
            <a:off x="9044716" y="5003800"/>
            <a:ext cx="781050" cy="681037"/>
            <a:chOff x="-44" y="1473"/>
            <a:chExt cx="981" cy="1105"/>
          </a:xfrm>
        </p:grpSpPr>
        <p:pic>
          <p:nvPicPr>
            <p:cNvPr id="100" name="Picture 31" descr="desktop_computer_stylized_medium">
              <a:extLst>
                <a:ext uri="{FF2B5EF4-FFF2-40B4-BE49-F238E27FC236}">
                  <a16:creationId xmlns:a16="http://schemas.microsoft.com/office/drawing/2014/main" id="{A1D9607F-7083-0E4A-A8CA-5863479A1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1" name="Freeform 32">
              <a:extLst>
                <a:ext uri="{FF2B5EF4-FFF2-40B4-BE49-F238E27FC236}">
                  <a16:creationId xmlns:a16="http://schemas.microsoft.com/office/drawing/2014/main" id="{462AFBE0-4717-E74E-AB56-D544737FA8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02" name="Oval 8">
            <a:extLst>
              <a:ext uri="{FF2B5EF4-FFF2-40B4-BE49-F238E27FC236}">
                <a16:creationId xmlns:a16="http://schemas.microsoft.com/office/drawing/2014/main" id="{A041F791-B432-CF4C-AACC-8AFE57D1DA57}"/>
              </a:ext>
            </a:extLst>
          </p:cNvPr>
          <p:cNvSpPr>
            <a:spLocks noChangeArrowheads="1"/>
          </p:cNvSpPr>
          <p:nvPr/>
        </p:nvSpPr>
        <p:spPr bwMode="auto">
          <a:xfrm>
            <a:off x="8519254" y="2212975"/>
            <a:ext cx="2046287" cy="2778125"/>
          </a:xfrm>
          <a:prstGeom prst="ellipse">
            <a:avLst/>
          </a:prstGeom>
          <a:noFill/>
          <a:ln w="2857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3" name="Rectangle 12">
            <a:extLst>
              <a:ext uri="{FF2B5EF4-FFF2-40B4-BE49-F238E27FC236}">
                <a16:creationId xmlns:a16="http://schemas.microsoft.com/office/drawing/2014/main" id="{6AC22150-8F46-3041-AAEA-474DE6E3C4CB}"/>
              </a:ext>
            </a:extLst>
          </p:cNvPr>
          <p:cNvSpPr>
            <a:spLocks noChangeArrowheads="1"/>
          </p:cNvSpPr>
          <p:nvPr/>
        </p:nvSpPr>
        <p:spPr bwMode="auto">
          <a:xfrm>
            <a:off x="9363804" y="1320800"/>
            <a:ext cx="274637" cy="320675"/>
          </a:xfrm>
          <a:prstGeom prst="rect">
            <a:avLst/>
          </a:prstGeom>
          <a:solidFill>
            <a:srgbClr val="00CC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T</a:t>
            </a:r>
          </a:p>
        </p:txBody>
      </p:sp>
      <p:sp>
        <p:nvSpPr>
          <p:cNvPr id="104" name="Rectangle 15">
            <a:extLst>
              <a:ext uri="{FF2B5EF4-FFF2-40B4-BE49-F238E27FC236}">
                <a16:creationId xmlns:a16="http://schemas.microsoft.com/office/drawing/2014/main" id="{3468BED1-087C-6944-8F78-7663707B6462}"/>
              </a:ext>
            </a:extLst>
          </p:cNvPr>
          <p:cNvSpPr>
            <a:spLocks noChangeArrowheads="1"/>
          </p:cNvSpPr>
          <p:nvPr/>
        </p:nvSpPr>
        <p:spPr bwMode="auto">
          <a:xfrm>
            <a:off x="9108216" y="5603875"/>
            <a:ext cx="811213" cy="320675"/>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sp>
        <p:nvSpPr>
          <p:cNvPr id="105" name="Text Box 16">
            <a:extLst>
              <a:ext uri="{FF2B5EF4-FFF2-40B4-BE49-F238E27FC236}">
                <a16:creationId xmlns:a16="http://schemas.microsoft.com/office/drawing/2014/main" id="{334C38E1-E62C-0649-87D5-B690850A1E53}"/>
              </a:ext>
            </a:extLst>
          </p:cNvPr>
          <p:cNvSpPr txBox="1">
            <a:spLocks noChangeArrowheads="1"/>
          </p:cNvSpPr>
          <p:nvPr/>
        </p:nvSpPr>
        <p:spPr bwMode="auto">
          <a:xfrm>
            <a:off x="7500079" y="2674937"/>
            <a:ext cx="1009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(nothing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to send)</a:t>
            </a:r>
          </a:p>
        </p:txBody>
      </p:sp>
      <p:sp>
        <p:nvSpPr>
          <p:cNvPr id="106" name="Rectangle 17">
            <a:extLst>
              <a:ext uri="{FF2B5EF4-FFF2-40B4-BE49-F238E27FC236}">
                <a16:creationId xmlns:a16="http://schemas.microsoft.com/office/drawing/2014/main" id="{729551C3-F670-FC4F-8E80-793BFE22C33B}"/>
              </a:ext>
            </a:extLst>
          </p:cNvPr>
          <p:cNvSpPr>
            <a:spLocks noChangeArrowheads="1"/>
          </p:cNvSpPr>
          <p:nvPr/>
        </p:nvSpPr>
        <p:spPr bwMode="auto">
          <a:xfrm>
            <a:off x="7996966" y="3338512"/>
            <a:ext cx="274638" cy="320675"/>
          </a:xfrm>
          <a:prstGeom prst="rect">
            <a:avLst/>
          </a:prstGeom>
          <a:solidFill>
            <a:srgbClr val="00CC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T</a:t>
            </a:r>
          </a:p>
        </p:txBody>
      </p:sp>
      <p:sp>
        <p:nvSpPr>
          <p:cNvPr id="6" name="Slide Number Placeholder 5">
            <a:extLst>
              <a:ext uri="{FF2B5EF4-FFF2-40B4-BE49-F238E27FC236}">
                <a16:creationId xmlns:a16="http://schemas.microsoft.com/office/drawing/2014/main" id="{FB02C7AA-5016-FFCE-3736-04448EA3C36B}"/>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210522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3658 C 0.0069 0.06435 0.00117 0.09283 0.00143 0.10509 C 0.00156 0.11736 0.00664 0.10695 0.00013 0.10996 C -0.00625 0.11297 -0.02357 0.11273 -0.03737 0.12338 C -0.05104 0.13403 -0.0694 0.14445 -0.08229 0.17338 C -0.09519 0.20232 -0.10326 0.27847 -0.11472 0.29676 C -0.12618 0.31505 -0.14336 0.28611 -0.15104 0.28334 " pathEditMode="relative" rAng="0" ptsTypes="AAAAAAA">
                                      <p:cBhvr>
                                        <p:cTn id="6" dur="2000" fill="hold"/>
                                        <p:tgtEl>
                                          <p:spTgt spid="103"/>
                                        </p:tgtEl>
                                        <p:attrNameLst>
                                          <p:attrName>ppt_x</p:attrName>
                                          <p:attrName>ppt_y</p:attrName>
                                        </p:attrNameLst>
                                      </p:cBhvr>
                                      <p:rCtr x="-7279" y="1331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05"/>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10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1" nodeType="afterEffect">
                                  <p:stCondLst>
                                    <p:cond delay="0"/>
                                  </p:stCondLst>
                                  <p:childTnLst>
                                    <p:animMotion origin="layout" path="M 2.70833E-6 4.81481E-6 C 0.01354 -0.0044 0.02708 -0.0088 0.03502 0.00671 C 0.0431 0.02222 0.04232 0.06875 0.04752 0.09328 C 0.05273 0.11782 0.05534 0.13402 0.06627 0.15347 C 0.07721 0.17291 0.09987 0.19861 0.11367 0.20995 C 0.1276 0.22129 0.14336 0.20925 0.15 0.22175 C 0.15664 0.23425 0.15521 0.25949 0.15377 0.28495 " pathEditMode="relative" rAng="0" ptsTypes="AAAAAAA">
                                      <p:cBhvr>
                                        <p:cTn id="19" dur="2000" fill="hold"/>
                                        <p:tgtEl>
                                          <p:spTgt spid="106"/>
                                        </p:tgtEl>
                                        <p:attrNameLst>
                                          <p:attrName>ppt_x</p:attrName>
                                          <p:attrName>ppt_y</p:attrName>
                                        </p:attrNameLst>
                                      </p:cBhvr>
                                      <p:rCtr x="7747" y="14028"/>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0.01875 -0.02431 C 0.01315 -0.0581 0.00768 -0.09167 0.01367 -0.10926 C 0.01979 -0.12685 0.04114 -0.11273 0.05508 -0.1294 C 0.06888 -0.14607 0.0875 -0.1794 0.09752 -0.20926 C 0.10768 -0.23912 0.11367 -0.27824 0.1151 -0.30926 C 0.11653 -0.34028 0.11367 -0.36782 0.10625 -0.39607 C 0.09883 -0.42431 0.0845 -0.45949 0.06992 -0.4794 C 0.05534 -0.49931 0.03138 -0.50995 0.01875 -0.51597 C 0.00612 -0.52199 0.00521 -0.51875 -0.00625 -0.51597 C -0.01771 -0.5132 -0.03698 -0.51134 -0.05 -0.49931 C -0.06302 -0.48727 -0.07604 -0.46343 -0.0849 -0.44421 C -0.09375 -0.425 -0.10013 -0.4044 -0.10365 -0.38426 C -0.10716 -0.36412 -0.1056 -0.34375 -0.10625 -0.32269 C -0.1069 -0.30162 -0.11029 -0.27801 -0.10742 -0.25764 C -0.10469 -0.23727 -0.09701 -0.21852 -0.08998 -0.20093 C -0.08281 -0.18333 -0.07552 -0.1669 -0.06498 -0.15255 C -0.0543 -0.1382 -0.03763 -0.12107 -0.02617 -0.11435 C -0.01472 -0.10764 -0.00169 -0.11806 0.00377 -0.11273 C 0.00937 -0.10741 0.00677 -0.09931 0.00742 -0.08264 C 0.0082 -0.06597 0.00781 -0.03935 0.00742 -0.01273 " pathEditMode="relative" rAng="0" ptsTypes="AAAAAAAAAAAAAAAAAAAA">
                                      <p:cBhvr>
                                        <p:cTn id="23" dur="2000" fill="hold"/>
                                        <p:tgtEl>
                                          <p:spTgt spid="104"/>
                                        </p:tgtEl>
                                        <p:attrNameLst>
                                          <p:attrName>ppt_x</p:attrName>
                                          <p:attrName>ppt_y</p:attrName>
                                        </p:attrNameLst>
                                      </p:cBhvr>
                                      <p:rCtr x="-1536" y="-24190"/>
                                    </p:animMotion>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10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8">
                                            <p:txEl>
                                              <p:pRg st="3" end="3"/>
                                            </p:txEl>
                                          </p:spTgt>
                                        </p:tgtEl>
                                        <p:attrNameLst>
                                          <p:attrName>style.visibility</p:attrName>
                                        </p:attrNameLst>
                                      </p:cBhvr>
                                      <p:to>
                                        <p:strVal val="visible"/>
                                      </p:to>
                                    </p:set>
                                    <p:animEffect transition="in" filter="dissolve">
                                      <p:cBhvr>
                                        <p:cTn id="31" dur="500"/>
                                        <p:tgtEl>
                                          <p:spTgt spid="38">
                                            <p:txEl>
                                              <p:pRg st="3" end="3"/>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8">
                                            <p:txEl>
                                              <p:pRg st="4" end="4"/>
                                            </p:txEl>
                                          </p:spTgt>
                                        </p:tgtEl>
                                        <p:attrNameLst>
                                          <p:attrName>style.visibility</p:attrName>
                                        </p:attrNameLst>
                                      </p:cBhvr>
                                      <p:to>
                                        <p:strVal val="visible"/>
                                      </p:to>
                                    </p:set>
                                    <p:animEffect transition="in" filter="dissolve">
                                      <p:cBhvr>
                                        <p:cTn id="34" dur="500"/>
                                        <p:tgtEl>
                                          <p:spTgt spid="38">
                                            <p:txEl>
                                              <p:pRg st="4" end="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animEffect transition="in" filter="dissolve">
                                      <p:cBhvr>
                                        <p:cTn id="37" dur="500"/>
                                        <p:tgtEl>
                                          <p:spTgt spid="38">
                                            <p:txEl>
                                              <p:pRg st="5" end="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8">
                                            <p:txEl>
                                              <p:pRg st="6" end="6"/>
                                            </p:txEl>
                                          </p:spTgt>
                                        </p:tgtEl>
                                        <p:attrNameLst>
                                          <p:attrName>style.visibility</p:attrName>
                                        </p:attrNameLst>
                                      </p:cBhvr>
                                      <p:to>
                                        <p:strVal val="visible"/>
                                      </p:to>
                                    </p:set>
                                    <p:animEffect transition="in" filter="dissolve">
                                      <p:cBhvr>
                                        <p:cTn id="40" dur="500"/>
                                        <p:tgtEl>
                                          <p:spTgt spid="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4" grpId="0" animBg="1"/>
      <p:bldP spid="104" grpId="1" animBg="1"/>
      <p:bldP spid="105" grpId="0"/>
      <p:bldP spid="106" grpId="0" animBg="1"/>
      <p:bldP spid="10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 Summary of </a:t>
            </a:r>
            <a:r>
              <a:rPr lang="en-US" sz="4000" b="0" kern="0" dirty="0">
                <a:solidFill>
                  <a:srgbClr val="000099"/>
                </a:solidFill>
                <a:latin typeface="+mn-lt"/>
                <a:ea typeface="ＭＳ Ｐゴシック" charset="0"/>
              </a:rPr>
              <a:t>MAC</a:t>
            </a:r>
            <a:r>
              <a:rPr lang="en-US" b="0" kern="0" dirty="0">
                <a:solidFill>
                  <a:srgbClr val="000099"/>
                </a:solidFill>
                <a:latin typeface="+mn-lt"/>
                <a:ea typeface="ＭＳ Ｐゴシック" charset="0"/>
              </a:rPr>
              <a:t> protocols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21</a:t>
            </a:fld>
            <a:endParaRPr lang="en-US" dirty="0"/>
          </a:p>
        </p:txBody>
      </p:sp>
      <p:sp>
        <p:nvSpPr>
          <p:cNvPr id="38" name="Rectangle 3">
            <a:extLst>
              <a:ext uri="{FF2B5EF4-FFF2-40B4-BE49-F238E27FC236}">
                <a16:creationId xmlns:a16="http://schemas.microsoft.com/office/drawing/2014/main" id="{40E2AF9C-1A65-774D-917A-173687CEF53C}"/>
              </a:ext>
            </a:extLst>
          </p:cNvPr>
          <p:cNvSpPr txBox="1">
            <a:spLocks noChangeArrowheads="1"/>
          </p:cNvSpPr>
          <p:nvPr/>
        </p:nvSpPr>
        <p:spPr>
          <a:xfrm>
            <a:off x="1219199" y="1414670"/>
            <a:ext cx="10588487" cy="4906963"/>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indent="-231775">
              <a:defRPr/>
            </a:pPr>
            <a:r>
              <a:rPr lang="en-US" dirty="0">
                <a:solidFill>
                  <a:srgbClr val="C00000"/>
                </a:solidFill>
              </a:rPr>
              <a:t>channel partitioning, </a:t>
            </a:r>
            <a:r>
              <a:rPr lang="en-US" dirty="0"/>
              <a:t>by time, frequency or code</a:t>
            </a:r>
          </a:p>
          <a:p>
            <a:pPr marL="690563" lvl="1" indent="-233363">
              <a:defRPr/>
            </a:pPr>
            <a:r>
              <a:rPr lang="en-US" dirty="0"/>
              <a:t>Time Division, Frequency Division</a:t>
            </a:r>
          </a:p>
          <a:p>
            <a:pPr marL="231775" indent="-231775">
              <a:defRPr/>
            </a:pPr>
            <a:r>
              <a:rPr lang="en-US" dirty="0">
                <a:solidFill>
                  <a:srgbClr val="C00000"/>
                </a:solidFill>
              </a:rPr>
              <a:t>random access </a:t>
            </a:r>
            <a:r>
              <a:rPr lang="en-US" dirty="0"/>
              <a:t>(dynamic), </a:t>
            </a:r>
          </a:p>
          <a:p>
            <a:pPr marL="690563" lvl="1" indent="-233363">
              <a:defRPr/>
            </a:pPr>
            <a:r>
              <a:rPr lang="en-US" sz="2800" dirty="0"/>
              <a:t>ALOHA, S-ALOHA, CSMA, CSMA/CD</a:t>
            </a:r>
          </a:p>
          <a:p>
            <a:pPr marL="690563" lvl="1" indent="-233363">
              <a:defRPr/>
            </a:pPr>
            <a:r>
              <a:rPr lang="en-US" sz="2800" dirty="0"/>
              <a:t>carrier sensing: easy in some technologies (wire), hard in others (wireless)</a:t>
            </a:r>
          </a:p>
          <a:p>
            <a:pPr marL="690563" lvl="1" indent="-233363">
              <a:defRPr/>
            </a:pPr>
            <a:r>
              <a:rPr lang="en-US" sz="2800" dirty="0"/>
              <a:t>CSMA/CD used in Ethernet</a:t>
            </a:r>
          </a:p>
          <a:p>
            <a:pPr marL="690563" lvl="1" indent="-233363">
              <a:defRPr/>
            </a:pPr>
            <a:r>
              <a:rPr lang="en-US" sz="2800" dirty="0"/>
              <a:t>CSMA/CA used in 802.11</a:t>
            </a:r>
          </a:p>
          <a:p>
            <a:pPr marL="231775" indent="-231775">
              <a:tabLst>
                <a:tab pos="279400" algn="l"/>
              </a:tabLst>
              <a:defRPr/>
            </a:pPr>
            <a:r>
              <a:rPr lang="en-US" dirty="0">
                <a:solidFill>
                  <a:srgbClr val="C00000"/>
                </a:solidFill>
              </a:rPr>
              <a:t>taking turns</a:t>
            </a:r>
          </a:p>
          <a:p>
            <a:pPr marL="690563" lvl="1" indent="-233363">
              <a:defRPr/>
            </a:pPr>
            <a:r>
              <a:rPr lang="en-US" sz="2800" dirty="0"/>
              <a:t>polling from central site, token passing</a:t>
            </a:r>
          </a:p>
          <a:p>
            <a:pPr marL="690563" lvl="1" indent="-233363">
              <a:defRPr/>
            </a:pPr>
            <a:r>
              <a:rPr lang="en-US" sz="2800" dirty="0"/>
              <a:t>Bluetooth, FDDI,  token ring </a:t>
            </a:r>
          </a:p>
        </p:txBody>
      </p:sp>
    </p:spTree>
    <p:extLst>
      <p:ext uri="{BB962C8B-B14F-4D97-AF65-F5344CB8AC3E}">
        <p14:creationId xmlns:p14="http://schemas.microsoft.com/office/powerpoint/2010/main" val="340310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links, protocols</a:t>
            </a:r>
            <a:endParaRPr lang="en-US" sz="4400" dirty="0"/>
          </a:p>
        </p:txBody>
      </p:sp>
      <p:sp>
        <p:nvSpPr>
          <p:cNvPr id="470" name="Rectangle 3">
            <a:extLst>
              <a:ext uri="{FF2B5EF4-FFF2-40B4-BE49-F238E27FC236}">
                <a16:creationId xmlns:a16="http://schemas.microsoft.com/office/drawing/2014/main" id="{A4DB250C-FCF5-CC4D-B049-42D6C0DD3604}"/>
              </a:ext>
            </a:extLst>
          </p:cNvPr>
          <p:cNvSpPr txBox="1">
            <a:spLocks noChangeArrowheads="1"/>
          </p:cNvSpPr>
          <p:nvPr/>
        </p:nvSpPr>
        <p:spPr bwMode="auto">
          <a:xfrm>
            <a:off x="1448045" y="1319435"/>
            <a:ext cx="7772400" cy="329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ts val="400"/>
              </a:spcAft>
              <a:buClr>
                <a:srgbClr val="000099"/>
              </a:buClr>
              <a:buSzPct val="100000"/>
              <a:buFont typeface="Wingdings" charset="0"/>
              <a:buNone/>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two types of “links</a:t>
            </a:r>
            <a:r>
              <a:rPr kumimoji="0" lang="en-US" altLang="ja-JP"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 link between Ethernet switch, host</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broadcast (shared wire or medium)</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old-school Ethernet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802.11 wireless LAN, 4G/4G. satellite</a:t>
            </a:r>
            <a:endPar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7" name="Group 6">
            <a:extLst>
              <a:ext uri="{FF2B5EF4-FFF2-40B4-BE49-F238E27FC236}">
                <a16:creationId xmlns:a16="http://schemas.microsoft.com/office/drawing/2014/main" id="{B37A52A8-726D-1743-B706-C6C96361B328}"/>
              </a:ext>
            </a:extLst>
          </p:cNvPr>
          <p:cNvGrpSpPr/>
          <p:nvPr/>
        </p:nvGrpSpPr>
        <p:grpSpPr>
          <a:xfrm>
            <a:off x="6882164" y="4987878"/>
            <a:ext cx="2026132" cy="1407972"/>
            <a:chOff x="6882164" y="4987878"/>
            <a:chExt cx="2026132" cy="1407972"/>
          </a:xfrm>
        </p:grpSpPr>
        <p:sp>
          <p:nvSpPr>
            <p:cNvPr id="473" name="Text Box 7">
              <a:extLst>
                <a:ext uri="{FF2B5EF4-FFF2-40B4-BE49-F238E27FC236}">
                  <a16:creationId xmlns:a16="http://schemas.microsoft.com/office/drawing/2014/main" id="{06CF1C6B-422C-1444-877E-6282ED97416D}"/>
                </a:ext>
              </a:extLst>
            </p:cNvPr>
            <p:cNvSpPr txBox="1">
              <a:spLocks noChangeArrowheads="1"/>
            </p:cNvSpPr>
            <p:nvPr/>
          </p:nvSpPr>
          <p:spPr bwMode="auto">
            <a:xfrm>
              <a:off x="6882164" y="6092369"/>
              <a:ext cx="2026132" cy="303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satellite </a:t>
              </a:r>
            </a:p>
          </p:txBody>
        </p:sp>
        <p:grpSp>
          <p:nvGrpSpPr>
            <p:cNvPr id="479" name="Group 382">
              <a:extLst>
                <a:ext uri="{FF2B5EF4-FFF2-40B4-BE49-F238E27FC236}">
                  <a16:creationId xmlns:a16="http://schemas.microsoft.com/office/drawing/2014/main" id="{444C4E2A-E876-FA42-B00E-F2550AD7EDC3}"/>
                </a:ext>
              </a:extLst>
            </p:cNvPr>
            <p:cNvGrpSpPr>
              <a:grpSpLocks/>
            </p:cNvGrpSpPr>
            <p:nvPr/>
          </p:nvGrpSpPr>
          <p:grpSpPr bwMode="auto">
            <a:xfrm>
              <a:off x="7127673" y="5700665"/>
              <a:ext cx="288925" cy="220663"/>
              <a:chOff x="2274" y="2821"/>
              <a:chExt cx="215" cy="238"/>
            </a:xfrm>
          </p:grpSpPr>
          <p:sp>
            <p:nvSpPr>
              <p:cNvPr id="480" name="Freeform 383">
                <a:extLst>
                  <a:ext uri="{FF2B5EF4-FFF2-40B4-BE49-F238E27FC236}">
                    <a16:creationId xmlns:a16="http://schemas.microsoft.com/office/drawing/2014/main" id="{BDDB8C29-61C8-B44A-A0C9-80B160DD04E9}"/>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1" name="Line 384">
                <a:extLst>
                  <a:ext uri="{FF2B5EF4-FFF2-40B4-BE49-F238E27FC236}">
                    <a16:creationId xmlns:a16="http://schemas.microsoft.com/office/drawing/2014/main" id="{8F4AE323-F3F4-E14E-B478-2730ECFD58A8}"/>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2" name="Freeform 385">
                <a:extLst>
                  <a:ext uri="{FF2B5EF4-FFF2-40B4-BE49-F238E27FC236}">
                    <a16:creationId xmlns:a16="http://schemas.microsoft.com/office/drawing/2014/main" id="{41C8AF46-22BA-2346-AD20-B0D2DA9362A7}"/>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3" name="Line 386">
                <a:extLst>
                  <a:ext uri="{FF2B5EF4-FFF2-40B4-BE49-F238E27FC236}">
                    <a16:creationId xmlns:a16="http://schemas.microsoft.com/office/drawing/2014/main" id="{FF499369-05D1-BD40-A15C-F1F4775FFD16}"/>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4" name="Freeform 387">
                <a:extLst>
                  <a:ext uri="{FF2B5EF4-FFF2-40B4-BE49-F238E27FC236}">
                    <a16:creationId xmlns:a16="http://schemas.microsoft.com/office/drawing/2014/main" id="{FF57B98D-A160-3344-BA6D-DBC150EEDC53}"/>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5" name="Line 388">
                <a:extLst>
                  <a:ext uri="{FF2B5EF4-FFF2-40B4-BE49-F238E27FC236}">
                    <a16:creationId xmlns:a16="http://schemas.microsoft.com/office/drawing/2014/main" id="{0700E589-A21D-F84B-8C68-40D1B51EED2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6" name="Freeform 389">
                <a:extLst>
                  <a:ext uri="{FF2B5EF4-FFF2-40B4-BE49-F238E27FC236}">
                    <a16:creationId xmlns:a16="http://schemas.microsoft.com/office/drawing/2014/main" id="{75397DE6-7C44-4F44-9365-9A1D35474C83}"/>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7" name="Freeform 390">
                <a:extLst>
                  <a:ext uri="{FF2B5EF4-FFF2-40B4-BE49-F238E27FC236}">
                    <a16:creationId xmlns:a16="http://schemas.microsoft.com/office/drawing/2014/main" id="{368EB1B3-47F7-2447-B958-2BCE0F178BFA}"/>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8" name="Rectangle 391">
                <a:extLst>
                  <a:ext uri="{FF2B5EF4-FFF2-40B4-BE49-F238E27FC236}">
                    <a16:creationId xmlns:a16="http://schemas.microsoft.com/office/drawing/2014/main" id="{C14D26ED-4841-3E46-BF7A-83D8D95E9E32}"/>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9" name="Freeform 392">
                <a:extLst>
                  <a:ext uri="{FF2B5EF4-FFF2-40B4-BE49-F238E27FC236}">
                    <a16:creationId xmlns:a16="http://schemas.microsoft.com/office/drawing/2014/main" id="{F7380919-6949-F94F-8330-C7FD85D06A40}"/>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0" name="Line 393">
                <a:extLst>
                  <a:ext uri="{FF2B5EF4-FFF2-40B4-BE49-F238E27FC236}">
                    <a16:creationId xmlns:a16="http://schemas.microsoft.com/office/drawing/2014/main" id="{572E4DD5-2700-084B-A313-B26B6D4CDA1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1" name="Line 394">
                <a:extLst>
                  <a:ext uri="{FF2B5EF4-FFF2-40B4-BE49-F238E27FC236}">
                    <a16:creationId xmlns:a16="http://schemas.microsoft.com/office/drawing/2014/main" id="{AA53B8C5-637F-3A4F-90EA-F02C41B17384}"/>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2" name="Line 395">
                <a:extLst>
                  <a:ext uri="{FF2B5EF4-FFF2-40B4-BE49-F238E27FC236}">
                    <a16:creationId xmlns:a16="http://schemas.microsoft.com/office/drawing/2014/main" id="{9441D979-2998-2648-980D-EA524FE9B9EF}"/>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3" name="Freeform 396">
                <a:extLst>
                  <a:ext uri="{FF2B5EF4-FFF2-40B4-BE49-F238E27FC236}">
                    <a16:creationId xmlns:a16="http://schemas.microsoft.com/office/drawing/2014/main" id="{7F4AFBF0-B087-2B49-B22A-242928895779}"/>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494" name="Group 398">
              <a:extLst>
                <a:ext uri="{FF2B5EF4-FFF2-40B4-BE49-F238E27FC236}">
                  <a16:creationId xmlns:a16="http://schemas.microsoft.com/office/drawing/2014/main" id="{BBD74A9D-6F6D-8246-9DE8-B4C2AB33096F}"/>
                </a:ext>
              </a:extLst>
            </p:cNvPr>
            <p:cNvGrpSpPr>
              <a:grpSpLocks/>
            </p:cNvGrpSpPr>
            <p:nvPr/>
          </p:nvGrpSpPr>
          <p:grpSpPr bwMode="auto">
            <a:xfrm>
              <a:off x="7634085" y="5681615"/>
              <a:ext cx="223838" cy="254000"/>
              <a:chOff x="2274" y="2821"/>
              <a:chExt cx="215" cy="238"/>
            </a:xfrm>
          </p:grpSpPr>
          <p:sp>
            <p:nvSpPr>
              <p:cNvPr id="495" name="Freeform 399">
                <a:extLst>
                  <a:ext uri="{FF2B5EF4-FFF2-40B4-BE49-F238E27FC236}">
                    <a16:creationId xmlns:a16="http://schemas.microsoft.com/office/drawing/2014/main" id="{12E023A5-7FBF-5C48-B02C-B77994909136}"/>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6" name="Line 400">
                <a:extLst>
                  <a:ext uri="{FF2B5EF4-FFF2-40B4-BE49-F238E27FC236}">
                    <a16:creationId xmlns:a16="http://schemas.microsoft.com/office/drawing/2014/main" id="{22601291-2593-D546-BEC9-0877AF59FDD2}"/>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7" name="Freeform 401">
                <a:extLst>
                  <a:ext uri="{FF2B5EF4-FFF2-40B4-BE49-F238E27FC236}">
                    <a16:creationId xmlns:a16="http://schemas.microsoft.com/office/drawing/2014/main" id="{71ACC171-BB81-7641-9ACA-D8DDAF2200C5}"/>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8" name="Line 402">
                <a:extLst>
                  <a:ext uri="{FF2B5EF4-FFF2-40B4-BE49-F238E27FC236}">
                    <a16:creationId xmlns:a16="http://schemas.microsoft.com/office/drawing/2014/main" id="{AF45D7DA-B67F-DC46-BF98-1EF5C1B0E08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9" name="Freeform 403">
                <a:extLst>
                  <a:ext uri="{FF2B5EF4-FFF2-40B4-BE49-F238E27FC236}">
                    <a16:creationId xmlns:a16="http://schemas.microsoft.com/office/drawing/2014/main" id="{ABE18084-E411-0446-A052-86BB1FD39DE4}"/>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0" name="Line 404">
                <a:extLst>
                  <a:ext uri="{FF2B5EF4-FFF2-40B4-BE49-F238E27FC236}">
                    <a16:creationId xmlns:a16="http://schemas.microsoft.com/office/drawing/2014/main" id="{AAFB5D72-E469-954F-B6D8-5737C3999AC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1" name="Freeform 405">
                <a:extLst>
                  <a:ext uri="{FF2B5EF4-FFF2-40B4-BE49-F238E27FC236}">
                    <a16:creationId xmlns:a16="http://schemas.microsoft.com/office/drawing/2014/main" id="{6FA32C76-7534-3A4B-837A-FC8A46B91D37}"/>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2" name="Freeform 406">
                <a:extLst>
                  <a:ext uri="{FF2B5EF4-FFF2-40B4-BE49-F238E27FC236}">
                    <a16:creationId xmlns:a16="http://schemas.microsoft.com/office/drawing/2014/main" id="{C264D84A-28A9-B04F-867C-C194EF3C58B1}"/>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3" name="Rectangle 407">
                <a:extLst>
                  <a:ext uri="{FF2B5EF4-FFF2-40B4-BE49-F238E27FC236}">
                    <a16:creationId xmlns:a16="http://schemas.microsoft.com/office/drawing/2014/main" id="{E212E0B0-8257-BE48-B090-B257D29E67FA}"/>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4" name="Freeform 408">
                <a:extLst>
                  <a:ext uri="{FF2B5EF4-FFF2-40B4-BE49-F238E27FC236}">
                    <a16:creationId xmlns:a16="http://schemas.microsoft.com/office/drawing/2014/main" id="{F4CB953E-50B8-1940-AF9A-28E1B0DB1D17}"/>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5" name="Line 409">
                <a:extLst>
                  <a:ext uri="{FF2B5EF4-FFF2-40B4-BE49-F238E27FC236}">
                    <a16:creationId xmlns:a16="http://schemas.microsoft.com/office/drawing/2014/main" id="{18E09DFC-F4BB-424E-BFFD-3B30685805E1}"/>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6" name="Line 410">
                <a:extLst>
                  <a:ext uri="{FF2B5EF4-FFF2-40B4-BE49-F238E27FC236}">
                    <a16:creationId xmlns:a16="http://schemas.microsoft.com/office/drawing/2014/main" id="{17E6715E-7466-E44B-8DAE-05A382E0FDB2}"/>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7" name="Line 411">
                <a:extLst>
                  <a:ext uri="{FF2B5EF4-FFF2-40B4-BE49-F238E27FC236}">
                    <a16:creationId xmlns:a16="http://schemas.microsoft.com/office/drawing/2014/main" id="{6EF7AAC8-C8C7-2B48-B5DD-DB69FB889AB6}"/>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8" name="Freeform 412">
                <a:extLst>
                  <a:ext uri="{FF2B5EF4-FFF2-40B4-BE49-F238E27FC236}">
                    <a16:creationId xmlns:a16="http://schemas.microsoft.com/office/drawing/2014/main" id="{30D8703F-1419-2B46-8305-471C24034553}"/>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509" name="Group 413">
              <a:extLst>
                <a:ext uri="{FF2B5EF4-FFF2-40B4-BE49-F238E27FC236}">
                  <a16:creationId xmlns:a16="http://schemas.microsoft.com/office/drawing/2014/main" id="{975F8A05-A054-D847-8C71-D0CD3F80A611}"/>
                </a:ext>
              </a:extLst>
            </p:cNvPr>
            <p:cNvGrpSpPr>
              <a:grpSpLocks/>
            </p:cNvGrpSpPr>
            <p:nvPr/>
          </p:nvGrpSpPr>
          <p:grpSpPr bwMode="auto">
            <a:xfrm flipH="1">
              <a:off x="8013498" y="5710190"/>
              <a:ext cx="298450" cy="211138"/>
              <a:chOff x="2274" y="2821"/>
              <a:chExt cx="215" cy="238"/>
            </a:xfrm>
          </p:grpSpPr>
          <p:sp>
            <p:nvSpPr>
              <p:cNvPr id="510" name="Freeform 414">
                <a:extLst>
                  <a:ext uri="{FF2B5EF4-FFF2-40B4-BE49-F238E27FC236}">
                    <a16:creationId xmlns:a16="http://schemas.microsoft.com/office/drawing/2014/main" id="{BF3BC4D9-EEFB-504A-8010-E2B584D84DA3}"/>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1" name="Line 415">
                <a:extLst>
                  <a:ext uri="{FF2B5EF4-FFF2-40B4-BE49-F238E27FC236}">
                    <a16:creationId xmlns:a16="http://schemas.microsoft.com/office/drawing/2014/main" id="{60D51E27-CB41-8943-9955-66D7BCB05AAA}"/>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2" name="Freeform 416">
                <a:extLst>
                  <a:ext uri="{FF2B5EF4-FFF2-40B4-BE49-F238E27FC236}">
                    <a16:creationId xmlns:a16="http://schemas.microsoft.com/office/drawing/2014/main" id="{97A26554-12E7-C14C-B87F-877AFF035922}"/>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3" name="Line 417">
                <a:extLst>
                  <a:ext uri="{FF2B5EF4-FFF2-40B4-BE49-F238E27FC236}">
                    <a16:creationId xmlns:a16="http://schemas.microsoft.com/office/drawing/2014/main" id="{E1D2F44C-498F-F040-AF8C-AD2CCEE3E5A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4" name="Freeform 418">
                <a:extLst>
                  <a:ext uri="{FF2B5EF4-FFF2-40B4-BE49-F238E27FC236}">
                    <a16:creationId xmlns:a16="http://schemas.microsoft.com/office/drawing/2014/main" id="{CFE3E224-390C-6D42-8B5E-795EC52B8D29}"/>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5" name="Line 419">
                <a:extLst>
                  <a:ext uri="{FF2B5EF4-FFF2-40B4-BE49-F238E27FC236}">
                    <a16:creationId xmlns:a16="http://schemas.microsoft.com/office/drawing/2014/main" id="{36DADBEA-F35F-7B42-A84F-DBF4EB1566CF}"/>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6" name="Freeform 420">
                <a:extLst>
                  <a:ext uri="{FF2B5EF4-FFF2-40B4-BE49-F238E27FC236}">
                    <a16:creationId xmlns:a16="http://schemas.microsoft.com/office/drawing/2014/main" id="{2F7A56FF-DAA4-B548-A596-0AEEDA92BF3A}"/>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7" name="Freeform 421">
                <a:extLst>
                  <a:ext uri="{FF2B5EF4-FFF2-40B4-BE49-F238E27FC236}">
                    <a16:creationId xmlns:a16="http://schemas.microsoft.com/office/drawing/2014/main" id="{F0E25BB6-8958-A14D-B0E2-4CBFDD9A0880}"/>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8" name="Rectangle 422">
                <a:extLst>
                  <a:ext uri="{FF2B5EF4-FFF2-40B4-BE49-F238E27FC236}">
                    <a16:creationId xmlns:a16="http://schemas.microsoft.com/office/drawing/2014/main" id="{6E5F60CA-37B8-7744-8FA8-264FA6D819E0}"/>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9" name="Freeform 423">
                <a:extLst>
                  <a:ext uri="{FF2B5EF4-FFF2-40B4-BE49-F238E27FC236}">
                    <a16:creationId xmlns:a16="http://schemas.microsoft.com/office/drawing/2014/main" id="{014C1E9E-E6BE-7E45-964D-7DD435B6C833}"/>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0" name="Line 424">
                <a:extLst>
                  <a:ext uri="{FF2B5EF4-FFF2-40B4-BE49-F238E27FC236}">
                    <a16:creationId xmlns:a16="http://schemas.microsoft.com/office/drawing/2014/main" id="{A474D7E3-FF03-1B44-8646-2B1564195C0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1" name="Line 425">
                <a:extLst>
                  <a:ext uri="{FF2B5EF4-FFF2-40B4-BE49-F238E27FC236}">
                    <a16:creationId xmlns:a16="http://schemas.microsoft.com/office/drawing/2014/main" id="{E4858A5A-F8A5-7B46-9A2C-26E5DD4AD429}"/>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2" name="Line 426">
                <a:extLst>
                  <a:ext uri="{FF2B5EF4-FFF2-40B4-BE49-F238E27FC236}">
                    <a16:creationId xmlns:a16="http://schemas.microsoft.com/office/drawing/2014/main" id="{DFEE627D-046D-EC42-B1CB-52F73CDED7B1}"/>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3" name="Freeform 427">
                <a:extLst>
                  <a:ext uri="{FF2B5EF4-FFF2-40B4-BE49-F238E27FC236}">
                    <a16:creationId xmlns:a16="http://schemas.microsoft.com/office/drawing/2014/main" id="{047A6D46-B266-B844-A8B4-8AAAA1678552}"/>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24" name="Picture 429" descr="MMj03957750000[1]">
              <a:extLst>
                <a:ext uri="{FF2B5EF4-FFF2-40B4-BE49-F238E27FC236}">
                  <a16:creationId xmlns:a16="http://schemas.microsoft.com/office/drawing/2014/main" id="{B804968F-3592-094F-A8BF-179E7849E6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00723" y="4987878"/>
              <a:ext cx="561975"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a:extLst>
              <a:ext uri="{FF2B5EF4-FFF2-40B4-BE49-F238E27FC236}">
                <a16:creationId xmlns:a16="http://schemas.microsoft.com/office/drawing/2014/main" id="{D1D64FC5-708F-D24C-B8D8-D1E9CF643C73}"/>
              </a:ext>
            </a:extLst>
          </p:cNvPr>
          <p:cNvGrpSpPr/>
          <p:nvPr/>
        </p:nvGrpSpPr>
        <p:grpSpPr>
          <a:xfrm>
            <a:off x="8862810" y="4906915"/>
            <a:ext cx="2666586" cy="1631405"/>
            <a:chOff x="8862810" y="4906915"/>
            <a:chExt cx="2666586" cy="1631405"/>
          </a:xfrm>
        </p:grpSpPr>
        <p:sp>
          <p:nvSpPr>
            <p:cNvPr id="474"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6025551"/>
              <a:ext cx="2666586" cy="512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humans at a cocktail party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air, acoustical)</a:t>
              </a:r>
            </a:p>
          </p:txBody>
        </p:sp>
        <p:pic>
          <p:nvPicPr>
            <p:cNvPr id="525"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6005" y="4906915"/>
              <a:ext cx="2030412"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729F6ABF-F18D-7340-837C-5B9246D35D84}"/>
              </a:ext>
            </a:extLst>
          </p:cNvPr>
          <p:cNvGrpSpPr/>
          <p:nvPr/>
        </p:nvGrpSpPr>
        <p:grpSpPr>
          <a:xfrm>
            <a:off x="5137642" y="4630344"/>
            <a:ext cx="1695785" cy="1760737"/>
            <a:chOff x="5137642" y="4630344"/>
            <a:chExt cx="1695785" cy="1760737"/>
          </a:xfrm>
        </p:grpSpPr>
        <p:sp>
          <p:nvSpPr>
            <p:cNvPr id="472" name="Text Box 6">
              <a:extLst>
                <a:ext uri="{FF2B5EF4-FFF2-40B4-BE49-F238E27FC236}">
                  <a16:creationId xmlns:a16="http://schemas.microsoft.com/office/drawing/2014/main" id="{CEE26344-B09B-5B4B-A47E-E50827431972}"/>
                </a:ext>
              </a:extLst>
            </p:cNvPr>
            <p:cNvSpPr txBox="1">
              <a:spLocks noChangeArrowheads="1"/>
            </p:cNvSpPr>
            <p:nvPr/>
          </p:nvSpPr>
          <p:spPr bwMode="auto">
            <a:xfrm>
              <a:off x="5137642" y="6087600"/>
              <a:ext cx="1695785" cy="303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WiFi</a:t>
              </a:r>
            </a:p>
          </p:txBody>
        </p:sp>
        <p:grpSp>
          <p:nvGrpSpPr>
            <p:cNvPr id="532" name="Group 621">
              <a:extLst>
                <a:ext uri="{FF2B5EF4-FFF2-40B4-BE49-F238E27FC236}">
                  <a16:creationId xmlns:a16="http://schemas.microsoft.com/office/drawing/2014/main" id="{40F3795B-808E-A042-9598-E30744C17871}"/>
                </a:ext>
              </a:extLst>
            </p:cNvPr>
            <p:cNvGrpSpPr>
              <a:grpSpLocks/>
            </p:cNvGrpSpPr>
            <p:nvPr/>
          </p:nvGrpSpPr>
          <p:grpSpPr bwMode="auto">
            <a:xfrm>
              <a:off x="5370862" y="4630344"/>
              <a:ext cx="635000" cy="485775"/>
              <a:chOff x="3061" y="2530"/>
              <a:chExt cx="400" cy="306"/>
            </a:xfrm>
          </p:grpSpPr>
          <p:grpSp>
            <p:nvGrpSpPr>
              <p:cNvPr id="533" name="Group 494">
                <a:extLst>
                  <a:ext uri="{FF2B5EF4-FFF2-40B4-BE49-F238E27FC236}">
                    <a16:creationId xmlns:a16="http://schemas.microsoft.com/office/drawing/2014/main" id="{4DBCED0D-3AD5-4447-93E7-56A4D18F3B00}"/>
                  </a:ext>
                </a:extLst>
              </p:cNvPr>
              <p:cNvGrpSpPr>
                <a:grpSpLocks/>
              </p:cNvGrpSpPr>
              <p:nvPr/>
            </p:nvGrpSpPr>
            <p:grpSpPr bwMode="auto">
              <a:xfrm>
                <a:off x="3061" y="2530"/>
                <a:ext cx="327" cy="81"/>
                <a:chOff x="2199" y="955"/>
                <a:chExt cx="2547" cy="506"/>
              </a:xfrm>
            </p:grpSpPr>
            <p:sp>
              <p:nvSpPr>
                <p:cNvPr id="558" name="Freeform 495">
                  <a:extLst>
                    <a:ext uri="{FF2B5EF4-FFF2-40B4-BE49-F238E27FC236}">
                      <a16:creationId xmlns:a16="http://schemas.microsoft.com/office/drawing/2014/main" id="{DC6AB476-6859-8242-AD10-2D931ACF8B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9" name="Freeform 496">
                  <a:extLst>
                    <a:ext uri="{FF2B5EF4-FFF2-40B4-BE49-F238E27FC236}">
                      <a16:creationId xmlns:a16="http://schemas.microsoft.com/office/drawing/2014/main" id="{60FE620B-47DD-7D4F-89C4-3D44ABB5F1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0" name="Freeform 497">
                  <a:extLst>
                    <a:ext uri="{FF2B5EF4-FFF2-40B4-BE49-F238E27FC236}">
                      <a16:creationId xmlns:a16="http://schemas.microsoft.com/office/drawing/2014/main" id="{5734D561-5507-1D47-B8C1-5456D78542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1" name="Freeform 498">
                  <a:extLst>
                    <a:ext uri="{FF2B5EF4-FFF2-40B4-BE49-F238E27FC236}">
                      <a16:creationId xmlns:a16="http://schemas.microsoft.com/office/drawing/2014/main" id="{54405CE7-B078-794F-8A95-7442C5571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2" name="Freeform 499">
                  <a:extLst>
                    <a:ext uri="{FF2B5EF4-FFF2-40B4-BE49-F238E27FC236}">
                      <a16:creationId xmlns:a16="http://schemas.microsoft.com/office/drawing/2014/main" id="{2427F607-DB1A-4743-823B-DBB1AB44027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3" name="Freeform 500">
                  <a:extLst>
                    <a:ext uri="{FF2B5EF4-FFF2-40B4-BE49-F238E27FC236}">
                      <a16:creationId xmlns:a16="http://schemas.microsoft.com/office/drawing/2014/main" id="{78EB41F6-2BEF-4D4A-AE0A-005E714274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34" name="Picture 549" descr="laptop_keyboard">
                <a:extLst>
                  <a:ext uri="{FF2B5EF4-FFF2-40B4-BE49-F238E27FC236}">
                    <a16:creationId xmlns:a16="http://schemas.microsoft.com/office/drawing/2014/main" id="{B26671F0-4EE5-D744-8784-A585B9B6F2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5" name="Freeform 550">
                <a:extLst>
                  <a:ext uri="{FF2B5EF4-FFF2-40B4-BE49-F238E27FC236}">
                    <a16:creationId xmlns:a16="http://schemas.microsoft.com/office/drawing/2014/main" id="{12281B29-C1B2-B749-9F5E-F3A43584BC86}"/>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36" name="Picture 551" descr="screen">
                <a:extLst>
                  <a:ext uri="{FF2B5EF4-FFF2-40B4-BE49-F238E27FC236}">
                    <a16:creationId xmlns:a16="http://schemas.microsoft.com/office/drawing/2014/main" id="{98E4CFA7-B1FE-FE4C-AF66-F70E19505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7" name="Freeform 552">
                <a:extLst>
                  <a:ext uri="{FF2B5EF4-FFF2-40B4-BE49-F238E27FC236}">
                    <a16:creationId xmlns:a16="http://schemas.microsoft.com/office/drawing/2014/main" id="{25707FCB-7465-F447-BF5C-CA5CEB8F8D79}"/>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8" name="Freeform 553">
                <a:extLst>
                  <a:ext uri="{FF2B5EF4-FFF2-40B4-BE49-F238E27FC236}">
                    <a16:creationId xmlns:a16="http://schemas.microsoft.com/office/drawing/2014/main" id="{2893182F-C176-ED45-A949-17AAF914D879}"/>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9" name="Freeform 554">
                <a:extLst>
                  <a:ext uri="{FF2B5EF4-FFF2-40B4-BE49-F238E27FC236}">
                    <a16:creationId xmlns:a16="http://schemas.microsoft.com/office/drawing/2014/main" id="{31F51520-3F4C-0544-BCC2-43E892A006EA}"/>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0" name="Freeform 555">
                <a:extLst>
                  <a:ext uri="{FF2B5EF4-FFF2-40B4-BE49-F238E27FC236}">
                    <a16:creationId xmlns:a16="http://schemas.microsoft.com/office/drawing/2014/main" id="{BC9CBE39-5CC7-5049-AC5A-13C386EB061D}"/>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1" name="Freeform 556">
                <a:extLst>
                  <a:ext uri="{FF2B5EF4-FFF2-40B4-BE49-F238E27FC236}">
                    <a16:creationId xmlns:a16="http://schemas.microsoft.com/office/drawing/2014/main" id="{D4C9F6C2-E722-B74B-AAE4-4ABF846803D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2" name="Freeform 557">
                <a:extLst>
                  <a:ext uri="{FF2B5EF4-FFF2-40B4-BE49-F238E27FC236}">
                    <a16:creationId xmlns:a16="http://schemas.microsoft.com/office/drawing/2014/main" id="{3F0EB019-3CF3-834A-A61E-AC065980E8D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43" name="Group 558">
                <a:extLst>
                  <a:ext uri="{FF2B5EF4-FFF2-40B4-BE49-F238E27FC236}">
                    <a16:creationId xmlns:a16="http://schemas.microsoft.com/office/drawing/2014/main" id="{A6A93FB9-FC7D-4742-8DD5-CBB9CA8D7E28}"/>
                  </a:ext>
                </a:extLst>
              </p:cNvPr>
              <p:cNvGrpSpPr>
                <a:grpSpLocks/>
              </p:cNvGrpSpPr>
              <p:nvPr/>
            </p:nvGrpSpPr>
            <p:grpSpPr bwMode="auto">
              <a:xfrm>
                <a:off x="3186" y="2777"/>
                <a:ext cx="55" cy="24"/>
                <a:chOff x="1740" y="2642"/>
                <a:chExt cx="752" cy="327"/>
              </a:xfrm>
            </p:grpSpPr>
            <p:sp>
              <p:nvSpPr>
                <p:cNvPr id="552" name="Freeform 559">
                  <a:extLst>
                    <a:ext uri="{FF2B5EF4-FFF2-40B4-BE49-F238E27FC236}">
                      <a16:creationId xmlns:a16="http://schemas.microsoft.com/office/drawing/2014/main" id="{C568827B-2EA3-554D-A8B6-5587A8CED45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3" name="Freeform 560">
                  <a:extLst>
                    <a:ext uri="{FF2B5EF4-FFF2-40B4-BE49-F238E27FC236}">
                      <a16:creationId xmlns:a16="http://schemas.microsoft.com/office/drawing/2014/main" id="{27581F6D-D83F-D646-A755-30E5B167FB1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4" name="Freeform 561">
                  <a:extLst>
                    <a:ext uri="{FF2B5EF4-FFF2-40B4-BE49-F238E27FC236}">
                      <a16:creationId xmlns:a16="http://schemas.microsoft.com/office/drawing/2014/main" id="{E341B34D-9952-7340-9E0A-28EDF520F2A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5" name="Freeform 562">
                  <a:extLst>
                    <a:ext uri="{FF2B5EF4-FFF2-40B4-BE49-F238E27FC236}">
                      <a16:creationId xmlns:a16="http://schemas.microsoft.com/office/drawing/2014/main" id="{11B81FDA-FEF8-B742-847A-1939FCACF8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6" name="Freeform 563">
                  <a:extLst>
                    <a:ext uri="{FF2B5EF4-FFF2-40B4-BE49-F238E27FC236}">
                      <a16:creationId xmlns:a16="http://schemas.microsoft.com/office/drawing/2014/main" id="{6D1D8EB1-A82C-C547-AB3D-3E7648A5D6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7" name="Freeform 564">
                  <a:extLst>
                    <a:ext uri="{FF2B5EF4-FFF2-40B4-BE49-F238E27FC236}">
                      <a16:creationId xmlns:a16="http://schemas.microsoft.com/office/drawing/2014/main" id="{90C3B870-FD67-3346-98FA-A234D34B8A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44" name="Freeform 565">
                <a:extLst>
                  <a:ext uri="{FF2B5EF4-FFF2-40B4-BE49-F238E27FC236}">
                    <a16:creationId xmlns:a16="http://schemas.microsoft.com/office/drawing/2014/main" id="{F0911C61-849A-9C4E-AD10-6D1FC3C2DFE4}"/>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5" name="Freeform 566">
                <a:extLst>
                  <a:ext uri="{FF2B5EF4-FFF2-40B4-BE49-F238E27FC236}">
                    <a16:creationId xmlns:a16="http://schemas.microsoft.com/office/drawing/2014/main" id="{5CEB6F8B-5086-5C42-9CAB-731CEAB620C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6" name="Freeform 567">
                <a:extLst>
                  <a:ext uri="{FF2B5EF4-FFF2-40B4-BE49-F238E27FC236}">
                    <a16:creationId xmlns:a16="http://schemas.microsoft.com/office/drawing/2014/main" id="{8A0FD81A-21AB-A641-84A8-6DECC751F3B3}"/>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7" name="Freeform 568">
                <a:extLst>
                  <a:ext uri="{FF2B5EF4-FFF2-40B4-BE49-F238E27FC236}">
                    <a16:creationId xmlns:a16="http://schemas.microsoft.com/office/drawing/2014/main" id="{3212B524-DBA7-764B-ADFB-15B1F9EE3697}"/>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8" name="Freeform 569">
                <a:extLst>
                  <a:ext uri="{FF2B5EF4-FFF2-40B4-BE49-F238E27FC236}">
                    <a16:creationId xmlns:a16="http://schemas.microsoft.com/office/drawing/2014/main" id="{29D84F9E-266B-FF4A-91FA-4C757BB868AE}"/>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9" name="Freeform 570">
                <a:extLst>
                  <a:ext uri="{FF2B5EF4-FFF2-40B4-BE49-F238E27FC236}">
                    <a16:creationId xmlns:a16="http://schemas.microsoft.com/office/drawing/2014/main" id="{FE55278D-3FA5-5444-8EDF-6DEC32E2B481}"/>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0" name="Freeform 589">
                <a:extLst>
                  <a:ext uri="{FF2B5EF4-FFF2-40B4-BE49-F238E27FC236}">
                    <a16:creationId xmlns:a16="http://schemas.microsoft.com/office/drawing/2014/main" id="{0406CADF-6A82-2844-9517-DAB36149B71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1" name="Freeform 590">
                <a:extLst>
                  <a:ext uri="{FF2B5EF4-FFF2-40B4-BE49-F238E27FC236}">
                    <a16:creationId xmlns:a16="http://schemas.microsoft.com/office/drawing/2014/main" id="{92F09FE3-36AB-A646-8709-F68948F090CE}"/>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64" name="Group 632">
              <a:extLst>
                <a:ext uri="{FF2B5EF4-FFF2-40B4-BE49-F238E27FC236}">
                  <a16:creationId xmlns:a16="http://schemas.microsoft.com/office/drawing/2014/main" id="{4B98C44A-F9F4-BB49-A2B0-C2E0B8C568E9}"/>
                </a:ext>
              </a:extLst>
            </p:cNvPr>
            <p:cNvGrpSpPr>
              <a:grpSpLocks/>
            </p:cNvGrpSpPr>
            <p:nvPr/>
          </p:nvGrpSpPr>
          <p:grpSpPr bwMode="auto">
            <a:xfrm>
              <a:off x="6258275" y="4798619"/>
              <a:ext cx="536575" cy="401637"/>
              <a:chOff x="3328" y="2543"/>
              <a:chExt cx="338" cy="253"/>
            </a:xfrm>
          </p:grpSpPr>
          <p:grpSp>
            <p:nvGrpSpPr>
              <p:cNvPr id="565" name="Group 487">
                <a:extLst>
                  <a:ext uri="{FF2B5EF4-FFF2-40B4-BE49-F238E27FC236}">
                    <a16:creationId xmlns:a16="http://schemas.microsoft.com/office/drawing/2014/main" id="{3D6F5046-EE7D-8246-9181-C8008B8852DF}"/>
                  </a:ext>
                </a:extLst>
              </p:cNvPr>
              <p:cNvGrpSpPr>
                <a:grpSpLocks/>
              </p:cNvGrpSpPr>
              <p:nvPr/>
            </p:nvGrpSpPr>
            <p:grpSpPr bwMode="auto">
              <a:xfrm>
                <a:off x="3328" y="2543"/>
                <a:ext cx="327" cy="81"/>
                <a:chOff x="2199" y="955"/>
                <a:chExt cx="2547" cy="506"/>
              </a:xfrm>
            </p:grpSpPr>
            <p:sp>
              <p:nvSpPr>
                <p:cNvPr id="586" name="Freeform 488">
                  <a:extLst>
                    <a:ext uri="{FF2B5EF4-FFF2-40B4-BE49-F238E27FC236}">
                      <a16:creationId xmlns:a16="http://schemas.microsoft.com/office/drawing/2014/main" id="{2BC70CC0-4321-024B-AF9D-8A5A6410FA9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7" name="Freeform 489">
                  <a:extLst>
                    <a:ext uri="{FF2B5EF4-FFF2-40B4-BE49-F238E27FC236}">
                      <a16:creationId xmlns:a16="http://schemas.microsoft.com/office/drawing/2014/main" id="{20F44005-5166-134B-8AB3-6A9E51FBF76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8" name="Freeform 490">
                  <a:extLst>
                    <a:ext uri="{FF2B5EF4-FFF2-40B4-BE49-F238E27FC236}">
                      <a16:creationId xmlns:a16="http://schemas.microsoft.com/office/drawing/2014/main" id="{0BA88FD7-3F5B-6746-84E1-33C1516E79B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9" name="Freeform 491">
                  <a:extLst>
                    <a:ext uri="{FF2B5EF4-FFF2-40B4-BE49-F238E27FC236}">
                      <a16:creationId xmlns:a16="http://schemas.microsoft.com/office/drawing/2014/main" id="{D962DE3F-2E0D-664E-B102-B0D3AAF227E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0" name="Freeform 492">
                  <a:extLst>
                    <a:ext uri="{FF2B5EF4-FFF2-40B4-BE49-F238E27FC236}">
                      <a16:creationId xmlns:a16="http://schemas.microsoft.com/office/drawing/2014/main" id="{9B1AAA88-66EF-7349-AAE1-0A273535CA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1" name="Freeform 493">
                  <a:extLst>
                    <a:ext uri="{FF2B5EF4-FFF2-40B4-BE49-F238E27FC236}">
                      <a16:creationId xmlns:a16="http://schemas.microsoft.com/office/drawing/2014/main" id="{44A5772F-C240-384F-A9C2-D08BBC7D806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66" name="Picture 571" descr="laptop_keyboard">
                <a:extLst>
                  <a:ext uri="{FF2B5EF4-FFF2-40B4-BE49-F238E27FC236}">
                    <a16:creationId xmlns:a16="http://schemas.microsoft.com/office/drawing/2014/main" id="{606166F4-1E70-3D40-A0B7-C5436E0418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7" name="Freeform 572">
                <a:extLst>
                  <a:ext uri="{FF2B5EF4-FFF2-40B4-BE49-F238E27FC236}">
                    <a16:creationId xmlns:a16="http://schemas.microsoft.com/office/drawing/2014/main" id="{146EDD7E-3F6E-C74F-8830-8E04CAABB6D4}"/>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68" name="Picture 573" descr="screen">
                <a:extLst>
                  <a:ext uri="{FF2B5EF4-FFF2-40B4-BE49-F238E27FC236}">
                    <a16:creationId xmlns:a16="http://schemas.microsoft.com/office/drawing/2014/main" id="{97542897-6E1A-F144-9A1C-CF8E1179E6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9" name="Freeform 574">
                <a:extLst>
                  <a:ext uri="{FF2B5EF4-FFF2-40B4-BE49-F238E27FC236}">
                    <a16:creationId xmlns:a16="http://schemas.microsoft.com/office/drawing/2014/main" id="{5091F00D-4B7B-3741-AE22-29DDE7CD4ED7}"/>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0" name="Freeform 575">
                <a:extLst>
                  <a:ext uri="{FF2B5EF4-FFF2-40B4-BE49-F238E27FC236}">
                    <a16:creationId xmlns:a16="http://schemas.microsoft.com/office/drawing/2014/main" id="{B263C037-DBFD-6142-8C36-FF26BAC1168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1" name="Freeform 576">
                <a:extLst>
                  <a:ext uri="{FF2B5EF4-FFF2-40B4-BE49-F238E27FC236}">
                    <a16:creationId xmlns:a16="http://schemas.microsoft.com/office/drawing/2014/main" id="{06604E44-8318-4249-AAA9-C5D53E9673E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2" name="Freeform 577">
                <a:extLst>
                  <a:ext uri="{FF2B5EF4-FFF2-40B4-BE49-F238E27FC236}">
                    <a16:creationId xmlns:a16="http://schemas.microsoft.com/office/drawing/2014/main" id="{C9838980-94AA-B548-9555-79034EBAEA04}"/>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3" name="Freeform 578">
                <a:extLst>
                  <a:ext uri="{FF2B5EF4-FFF2-40B4-BE49-F238E27FC236}">
                    <a16:creationId xmlns:a16="http://schemas.microsoft.com/office/drawing/2014/main" id="{E2F028EC-39B6-BB48-8F1C-9E5EE6E5409B}"/>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4" name="Freeform 579">
                <a:extLst>
                  <a:ext uri="{FF2B5EF4-FFF2-40B4-BE49-F238E27FC236}">
                    <a16:creationId xmlns:a16="http://schemas.microsoft.com/office/drawing/2014/main" id="{9590576D-E3A5-AE4D-A5BA-062112490EC9}"/>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75" name="Group 580">
                <a:extLst>
                  <a:ext uri="{FF2B5EF4-FFF2-40B4-BE49-F238E27FC236}">
                    <a16:creationId xmlns:a16="http://schemas.microsoft.com/office/drawing/2014/main" id="{658981DA-8A1D-0341-B1BA-9392978BB571}"/>
                  </a:ext>
                </a:extLst>
              </p:cNvPr>
              <p:cNvGrpSpPr>
                <a:grpSpLocks/>
              </p:cNvGrpSpPr>
              <p:nvPr/>
            </p:nvGrpSpPr>
            <p:grpSpPr bwMode="auto">
              <a:xfrm>
                <a:off x="3458" y="2737"/>
                <a:ext cx="55" cy="24"/>
                <a:chOff x="1740" y="2642"/>
                <a:chExt cx="752" cy="327"/>
              </a:xfrm>
            </p:grpSpPr>
            <p:sp>
              <p:nvSpPr>
                <p:cNvPr id="580" name="Freeform 581">
                  <a:extLst>
                    <a:ext uri="{FF2B5EF4-FFF2-40B4-BE49-F238E27FC236}">
                      <a16:creationId xmlns:a16="http://schemas.microsoft.com/office/drawing/2014/main" id="{437F93D8-B619-2840-A7D2-524A4A561A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1" name="Freeform 582">
                  <a:extLst>
                    <a:ext uri="{FF2B5EF4-FFF2-40B4-BE49-F238E27FC236}">
                      <a16:creationId xmlns:a16="http://schemas.microsoft.com/office/drawing/2014/main" id="{516EFADC-09F5-5B47-8934-26F39565935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2" name="Freeform 583">
                  <a:extLst>
                    <a:ext uri="{FF2B5EF4-FFF2-40B4-BE49-F238E27FC236}">
                      <a16:creationId xmlns:a16="http://schemas.microsoft.com/office/drawing/2014/main" id="{158E5B08-E7FE-6C42-99AB-FC383B9A35F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3" name="Freeform 584">
                  <a:extLst>
                    <a:ext uri="{FF2B5EF4-FFF2-40B4-BE49-F238E27FC236}">
                      <a16:creationId xmlns:a16="http://schemas.microsoft.com/office/drawing/2014/main" id="{CE902AC6-F30F-464F-9B44-53AD006A3A2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4" name="Freeform 585">
                  <a:extLst>
                    <a:ext uri="{FF2B5EF4-FFF2-40B4-BE49-F238E27FC236}">
                      <a16:creationId xmlns:a16="http://schemas.microsoft.com/office/drawing/2014/main" id="{B4AB2E9D-0250-BF4B-A996-829DB6B96B1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5" name="Freeform 586">
                  <a:extLst>
                    <a:ext uri="{FF2B5EF4-FFF2-40B4-BE49-F238E27FC236}">
                      <a16:creationId xmlns:a16="http://schemas.microsoft.com/office/drawing/2014/main" id="{29274E78-9827-A745-B434-5B40145E2A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76" name="Freeform 587">
                <a:extLst>
                  <a:ext uri="{FF2B5EF4-FFF2-40B4-BE49-F238E27FC236}">
                    <a16:creationId xmlns:a16="http://schemas.microsoft.com/office/drawing/2014/main" id="{261536B8-45B6-F445-94D4-E0995DB324C9}"/>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7" name="Freeform 588">
                <a:extLst>
                  <a:ext uri="{FF2B5EF4-FFF2-40B4-BE49-F238E27FC236}">
                    <a16:creationId xmlns:a16="http://schemas.microsoft.com/office/drawing/2014/main" id="{D9289D99-04BF-6349-AB04-51F97449B50C}"/>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8" name="Freeform 591">
                <a:extLst>
                  <a:ext uri="{FF2B5EF4-FFF2-40B4-BE49-F238E27FC236}">
                    <a16:creationId xmlns:a16="http://schemas.microsoft.com/office/drawing/2014/main" id="{4A5B5464-3906-6F40-9142-2A5FD7EE1F2A}"/>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9" name="Freeform 592">
                <a:extLst>
                  <a:ext uri="{FF2B5EF4-FFF2-40B4-BE49-F238E27FC236}">
                    <a16:creationId xmlns:a16="http://schemas.microsoft.com/office/drawing/2014/main" id="{CA04EE6B-FFEC-5D41-9B1B-1C217E56607A}"/>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92" name="Group 631">
              <a:extLst>
                <a:ext uri="{FF2B5EF4-FFF2-40B4-BE49-F238E27FC236}">
                  <a16:creationId xmlns:a16="http://schemas.microsoft.com/office/drawing/2014/main" id="{41271A23-CA38-6E44-918E-38C7011E51F3}"/>
                </a:ext>
              </a:extLst>
            </p:cNvPr>
            <p:cNvGrpSpPr>
              <a:grpSpLocks/>
            </p:cNvGrpSpPr>
            <p:nvPr/>
          </p:nvGrpSpPr>
          <p:grpSpPr bwMode="auto">
            <a:xfrm>
              <a:off x="5640737" y="5058969"/>
              <a:ext cx="585788" cy="419100"/>
              <a:chOff x="5096" y="2218"/>
              <a:chExt cx="369" cy="264"/>
            </a:xfrm>
          </p:grpSpPr>
          <p:grpSp>
            <p:nvGrpSpPr>
              <p:cNvPr id="593" name="Group 622">
                <a:extLst>
                  <a:ext uri="{FF2B5EF4-FFF2-40B4-BE49-F238E27FC236}">
                    <a16:creationId xmlns:a16="http://schemas.microsoft.com/office/drawing/2014/main" id="{46B7FDFD-6263-0049-8898-6BC742EE0CD5}"/>
                  </a:ext>
                </a:extLst>
              </p:cNvPr>
              <p:cNvGrpSpPr>
                <a:grpSpLocks/>
              </p:cNvGrpSpPr>
              <p:nvPr/>
            </p:nvGrpSpPr>
            <p:grpSpPr bwMode="auto">
              <a:xfrm>
                <a:off x="5096" y="2218"/>
                <a:ext cx="327" cy="81"/>
                <a:chOff x="2199" y="955"/>
                <a:chExt cx="2547" cy="506"/>
              </a:xfrm>
            </p:grpSpPr>
            <p:sp>
              <p:nvSpPr>
                <p:cNvPr id="596" name="Freeform 623">
                  <a:extLst>
                    <a:ext uri="{FF2B5EF4-FFF2-40B4-BE49-F238E27FC236}">
                      <a16:creationId xmlns:a16="http://schemas.microsoft.com/office/drawing/2014/main" id="{8D20DA22-5088-9649-BCD7-C73CFCD694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7" name="Freeform 624">
                  <a:extLst>
                    <a:ext uri="{FF2B5EF4-FFF2-40B4-BE49-F238E27FC236}">
                      <a16:creationId xmlns:a16="http://schemas.microsoft.com/office/drawing/2014/main" id="{0860904A-2644-D146-9E9D-528E083D220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8" name="Freeform 625">
                  <a:extLst>
                    <a:ext uri="{FF2B5EF4-FFF2-40B4-BE49-F238E27FC236}">
                      <a16:creationId xmlns:a16="http://schemas.microsoft.com/office/drawing/2014/main" id="{FDDA26A1-410C-A64F-B478-B9971D10720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9" name="Freeform 626">
                  <a:extLst>
                    <a:ext uri="{FF2B5EF4-FFF2-40B4-BE49-F238E27FC236}">
                      <a16:creationId xmlns:a16="http://schemas.microsoft.com/office/drawing/2014/main" id="{746C664C-122A-5E4F-9DC6-D2F925E1DAD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0" name="Freeform 627">
                  <a:extLst>
                    <a:ext uri="{FF2B5EF4-FFF2-40B4-BE49-F238E27FC236}">
                      <a16:creationId xmlns:a16="http://schemas.microsoft.com/office/drawing/2014/main" id="{E72F1D12-443A-5F43-BDF0-414DCEB491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1" name="Freeform 628">
                  <a:extLst>
                    <a:ext uri="{FF2B5EF4-FFF2-40B4-BE49-F238E27FC236}">
                      <a16:creationId xmlns:a16="http://schemas.microsoft.com/office/drawing/2014/main" id="{5D2A1B05-1226-0440-BF7D-2BFEDA6C0D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94" name="Picture 629" descr="access_point_stylized_small">
                <a:extLst>
                  <a:ext uri="{FF2B5EF4-FFF2-40B4-BE49-F238E27FC236}">
                    <a16:creationId xmlns:a16="http://schemas.microsoft.com/office/drawing/2014/main" id="{82574BA4-AF17-7944-AB41-D17C94BDA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5" name="Picture 630" descr="access_point_stylized_small">
                <a:extLst>
                  <a:ext uri="{FF2B5EF4-FFF2-40B4-BE49-F238E27FC236}">
                    <a16:creationId xmlns:a16="http://schemas.microsoft.com/office/drawing/2014/main" id="{DC390735-CE93-0C4A-B766-A12F556341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2" name="Group 633">
              <a:extLst>
                <a:ext uri="{FF2B5EF4-FFF2-40B4-BE49-F238E27FC236}">
                  <a16:creationId xmlns:a16="http://schemas.microsoft.com/office/drawing/2014/main" id="{4350FD48-C690-8545-9BF4-698AA261550D}"/>
                </a:ext>
              </a:extLst>
            </p:cNvPr>
            <p:cNvGrpSpPr>
              <a:grpSpLocks/>
            </p:cNvGrpSpPr>
            <p:nvPr/>
          </p:nvGrpSpPr>
          <p:grpSpPr bwMode="auto">
            <a:xfrm>
              <a:off x="5342287" y="5484419"/>
              <a:ext cx="635000" cy="485775"/>
              <a:chOff x="3061" y="2530"/>
              <a:chExt cx="400" cy="306"/>
            </a:xfrm>
          </p:grpSpPr>
          <p:grpSp>
            <p:nvGrpSpPr>
              <p:cNvPr id="603" name="Group 634">
                <a:extLst>
                  <a:ext uri="{FF2B5EF4-FFF2-40B4-BE49-F238E27FC236}">
                    <a16:creationId xmlns:a16="http://schemas.microsoft.com/office/drawing/2014/main" id="{552A577F-109E-9D44-8B58-7E385E9A60A3}"/>
                  </a:ext>
                </a:extLst>
              </p:cNvPr>
              <p:cNvGrpSpPr>
                <a:grpSpLocks/>
              </p:cNvGrpSpPr>
              <p:nvPr/>
            </p:nvGrpSpPr>
            <p:grpSpPr bwMode="auto">
              <a:xfrm>
                <a:off x="3061" y="2530"/>
                <a:ext cx="327" cy="81"/>
                <a:chOff x="2199" y="955"/>
                <a:chExt cx="2547" cy="506"/>
              </a:xfrm>
            </p:grpSpPr>
            <p:sp>
              <p:nvSpPr>
                <p:cNvPr id="628" name="Freeform 635">
                  <a:extLst>
                    <a:ext uri="{FF2B5EF4-FFF2-40B4-BE49-F238E27FC236}">
                      <a16:creationId xmlns:a16="http://schemas.microsoft.com/office/drawing/2014/main" id="{07E6363F-B58C-0246-8270-E48953ECB1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9" name="Freeform 636">
                  <a:extLst>
                    <a:ext uri="{FF2B5EF4-FFF2-40B4-BE49-F238E27FC236}">
                      <a16:creationId xmlns:a16="http://schemas.microsoft.com/office/drawing/2014/main" id="{68B5ACAA-D666-9541-A8D8-AA65ABE37D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0" name="Freeform 637">
                  <a:extLst>
                    <a:ext uri="{FF2B5EF4-FFF2-40B4-BE49-F238E27FC236}">
                      <a16:creationId xmlns:a16="http://schemas.microsoft.com/office/drawing/2014/main" id="{BEA43C39-BF36-D746-B30D-D48DF15C1157}"/>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1" name="Freeform 638">
                  <a:extLst>
                    <a:ext uri="{FF2B5EF4-FFF2-40B4-BE49-F238E27FC236}">
                      <a16:creationId xmlns:a16="http://schemas.microsoft.com/office/drawing/2014/main" id="{F0D1093C-5C80-6D41-8E09-0CDD15E8C5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2" name="Freeform 639">
                  <a:extLst>
                    <a:ext uri="{FF2B5EF4-FFF2-40B4-BE49-F238E27FC236}">
                      <a16:creationId xmlns:a16="http://schemas.microsoft.com/office/drawing/2014/main" id="{9E9A0C6D-F304-DD4B-B151-9DD732DD11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3" name="Freeform 640">
                  <a:extLst>
                    <a:ext uri="{FF2B5EF4-FFF2-40B4-BE49-F238E27FC236}">
                      <a16:creationId xmlns:a16="http://schemas.microsoft.com/office/drawing/2014/main" id="{6F86ABC6-22F5-9848-BF21-BF80B41A2A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04" name="Picture 641" descr="laptop_keyboard">
                <a:extLst>
                  <a:ext uri="{FF2B5EF4-FFF2-40B4-BE49-F238E27FC236}">
                    <a16:creationId xmlns:a16="http://schemas.microsoft.com/office/drawing/2014/main" id="{2F75FAA6-B24C-3142-9A42-C22B7212E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5" name="Freeform 642">
                <a:extLst>
                  <a:ext uri="{FF2B5EF4-FFF2-40B4-BE49-F238E27FC236}">
                    <a16:creationId xmlns:a16="http://schemas.microsoft.com/office/drawing/2014/main" id="{DE2C3AD1-FF37-3F41-93C1-631725A3A18C}"/>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06" name="Picture 643" descr="screen">
                <a:extLst>
                  <a:ext uri="{FF2B5EF4-FFF2-40B4-BE49-F238E27FC236}">
                    <a16:creationId xmlns:a16="http://schemas.microsoft.com/office/drawing/2014/main" id="{A2EF1EA1-101A-AF4E-8DB1-ED79D93A6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7" name="Freeform 644">
                <a:extLst>
                  <a:ext uri="{FF2B5EF4-FFF2-40B4-BE49-F238E27FC236}">
                    <a16:creationId xmlns:a16="http://schemas.microsoft.com/office/drawing/2014/main" id="{6049AAF7-B71A-C44E-AD7A-E4A8F2A8942F}"/>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8" name="Freeform 645">
                <a:extLst>
                  <a:ext uri="{FF2B5EF4-FFF2-40B4-BE49-F238E27FC236}">
                    <a16:creationId xmlns:a16="http://schemas.microsoft.com/office/drawing/2014/main" id="{8A2E61CC-8A3C-AB43-8FEE-3D55851BD6BA}"/>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9" name="Freeform 646">
                <a:extLst>
                  <a:ext uri="{FF2B5EF4-FFF2-40B4-BE49-F238E27FC236}">
                    <a16:creationId xmlns:a16="http://schemas.microsoft.com/office/drawing/2014/main" id="{C7D45B9A-04AF-A94D-9B24-D8FED5751FFD}"/>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0" name="Freeform 647">
                <a:extLst>
                  <a:ext uri="{FF2B5EF4-FFF2-40B4-BE49-F238E27FC236}">
                    <a16:creationId xmlns:a16="http://schemas.microsoft.com/office/drawing/2014/main" id="{44DDA0A8-6E2C-664F-B104-AF8BD6E1484A}"/>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1" name="Freeform 648">
                <a:extLst>
                  <a:ext uri="{FF2B5EF4-FFF2-40B4-BE49-F238E27FC236}">
                    <a16:creationId xmlns:a16="http://schemas.microsoft.com/office/drawing/2014/main" id="{9F887D29-FEA1-6A4F-ABC1-A2D2111BE096}"/>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2" name="Freeform 649">
                <a:extLst>
                  <a:ext uri="{FF2B5EF4-FFF2-40B4-BE49-F238E27FC236}">
                    <a16:creationId xmlns:a16="http://schemas.microsoft.com/office/drawing/2014/main" id="{352D9BC2-81F2-3A4C-86DC-00157C1FA18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13" name="Group 650">
                <a:extLst>
                  <a:ext uri="{FF2B5EF4-FFF2-40B4-BE49-F238E27FC236}">
                    <a16:creationId xmlns:a16="http://schemas.microsoft.com/office/drawing/2014/main" id="{AA9D5569-9B23-AC4A-B599-A6CA1CC91A31}"/>
                  </a:ext>
                </a:extLst>
              </p:cNvPr>
              <p:cNvGrpSpPr>
                <a:grpSpLocks/>
              </p:cNvGrpSpPr>
              <p:nvPr/>
            </p:nvGrpSpPr>
            <p:grpSpPr bwMode="auto">
              <a:xfrm>
                <a:off x="3186" y="2777"/>
                <a:ext cx="55" cy="24"/>
                <a:chOff x="1740" y="2642"/>
                <a:chExt cx="752" cy="327"/>
              </a:xfrm>
            </p:grpSpPr>
            <p:sp>
              <p:nvSpPr>
                <p:cNvPr id="622" name="Freeform 651">
                  <a:extLst>
                    <a:ext uri="{FF2B5EF4-FFF2-40B4-BE49-F238E27FC236}">
                      <a16:creationId xmlns:a16="http://schemas.microsoft.com/office/drawing/2014/main" id="{35D8DF33-69DC-7E45-87B0-8973C6A652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3" name="Freeform 652">
                  <a:extLst>
                    <a:ext uri="{FF2B5EF4-FFF2-40B4-BE49-F238E27FC236}">
                      <a16:creationId xmlns:a16="http://schemas.microsoft.com/office/drawing/2014/main" id="{64D650D2-9E0C-9B49-BE8B-5A6C0C771C3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4" name="Freeform 653">
                  <a:extLst>
                    <a:ext uri="{FF2B5EF4-FFF2-40B4-BE49-F238E27FC236}">
                      <a16:creationId xmlns:a16="http://schemas.microsoft.com/office/drawing/2014/main" id="{2820DDF6-8985-4B42-B6D6-83B1751EC57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5" name="Freeform 654">
                  <a:extLst>
                    <a:ext uri="{FF2B5EF4-FFF2-40B4-BE49-F238E27FC236}">
                      <a16:creationId xmlns:a16="http://schemas.microsoft.com/office/drawing/2014/main" id="{63B056C7-AFAC-214A-8E24-48B954AAA02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6" name="Freeform 655">
                  <a:extLst>
                    <a:ext uri="{FF2B5EF4-FFF2-40B4-BE49-F238E27FC236}">
                      <a16:creationId xmlns:a16="http://schemas.microsoft.com/office/drawing/2014/main" id="{47B78910-4311-804C-9AB1-27331D8E35B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7" name="Freeform 656">
                  <a:extLst>
                    <a:ext uri="{FF2B5EF4-FFF2-40B4-BE49-F238E27FC236}">
                      <a16:creationId xmlns:a16="http://schemas.microsoft.com/office/drawing/2014/main" id="{BCE3F1EB-7537-3548-B2D0-25DE814A934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14" name="Freeform 657">
                <a:extLst>
                  <a:ext uri="{FF2B5EF4-FFF2-40B4-BE49-F238E27FC236}">
                    <a16:creationId xmlns:a16="http://schemas.microsoft.com/office/drawing/2014/main" id="{AEA7FE7B-4E23-5145-AF46-EAD1A9683E6E}"/>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5" name="Freeform 658">
                <a:extLst>
                  <a:ext uri="{FF2B5EF4-FFF2-40B4-BE49-F238E27FC236}">
                    <a16:creationId xmlns:a16="http://schemas.microsoft.com/office/drawing/2014/main" id="{71870B35-FF8E-A648-9461-BE67BD42B208}"/>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6" name="Freeform 659">
                <a:extLst>
                  <a:ext uri="{FF2B5EF4-FFF2-40B4-BE49-F238E27FC236}">
                    <a16:creationId xmlns:a16="http://schemas.microsoft.com/office/drawing/2014/main" id="{14DF7B21-9989-CE4A-8CD2-77167155AD31}"/>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7" name="Freeform 660">
                <a:extLst>
                  <a:ext uri="{FF2B5EF4-FFF2-40B4-BE49-F238E27FC236}">
                    <a16:creationId xmlns:a16="http://schemas.microsoft.com/office/drawing/2014/main" id="{01249498-5D68-DC4A-8598-DBC5E0FAAE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8" name="Freeform 661">
                <a:extLst>
                  <a:ext uri="{FF2B5EF4-FFF2-40B4-BE49-F238E27FC236}">
                    <a16:creationId xmlns:a16="http://schemas.microsoft.com/office/drawing/2014/main" id="{39AB67DD-19DB-5B4A-9ECB-0D8434372B5F}"/>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9" name="Freeform 662">
                <a:extLst>
                  <a:ext uri="{FF2B5EF4-FFF2-40B4-BE49-F238E27FC236}">
                    <a16:creationId xmlns:a16="http://schemas.microsoft.com/office/drawing/2014/main" id="{50095490-4E5B-2C4F-A578-E6823DF0D7AD}"/>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0" name="Freeform 663">
                <a:extLst>
                  <a:ext uri="{FF2B5EF4-FFF2-40B4-BE49-F238E27FC236}">
                    <a16:creationId xmlns:a16="http://schemas.microsoft.com/office/drawing/2014/main" id="{5F7C8605-C574-AF40-A25A-18D07E9455B8}"/>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1" name="Freeform 664">
                <a:extLst>
                  <a:ext uri="{FF2B5EF4-FFF2-40B4-BE49-F238E27FC236}">
                    <a16:creationId xmlns:a16="http://schemas.microsoft.com/office/drawing/2014/main" id="{5B56B3ED-95B3-FC4B-AEC8-78598F3903CC}"/>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34" name="Group 665">
              <a:extLst>
                <a:ext uri="{FF2B5EF4-FFF2-40B4-BE49-F238E27FC236}">
                  <a16:creationId xmlns:a16="http://schemas.microsoft.com/office/drawing/2014/main" id="{2A813063-25A9-2348-B34A-4FB30E3C361C}"/>
                </a:ext>
              </a:extLst>
            </p:cNvPr>
            <p:cNvGrpSpPr>
              <a:grpSpLocks/>
            </p:cNvGrpSpPr>
            <p:nvPr/>
          </p:nvGrpSpPr>
          <p:grpSpPr bwMode="auto">
            <a:xfrm>
              <a:off x="5824887" y="5539981"/>
              <a:ext cx="635000" cy="485775"/>
              <a:chOff x="3061" y="2530"/>
              <a:chExt cx="400" cy="306"/>
            </a:xfrm>
          </p:grpSpPr>
          <p:grpSp>
            <p:nvGrpSpPr>
              <p:cNvPr id="635" name="Group 666">
                <a:extLst>
                  <a:ext uri="{FF2B5EF4-FFF2-40B4-BE49-F238E27FC236}">
                    <a16:creationId xmlns:a16="http://schemas.microsoft.com/office/drawing/2014/main" id="{E488256B-5F4C-7240-9A3D-138A9D926AE6}"/>
                  </a:ext>
                </a:extLst>
              </p:cNvPr>
              <p:cNvGrpSpPr>
                <a:grpSpLocks/>
              </p:cNvGrpSpPr>
              <p:nvPr/>
            </p:nvGrpSpPr>
            <p:grpSpPr bwMode="auto">
              <a:xfrm>
                <a:off x="3061" y="2530"/>
                <a:ext cx="327" cy="81"/>
                <a:chOff x="2199" y="955"/>
                <a:chExt cx="2547" cy="506"/>
              </a:xfrm>
            </p:grpSpPr>
            <p:sp>
              <p:nvSpPr>
                <p:cNvPr id="660" name="Freeform 667">
                  <a:extLst>
                    <a:ext uri="{FF2B5EF4-FFF2-40B4-BE49-F238E27FC236}">
                      <a16:creationId xmlns:a16="http://schemas.microsoft.com/office/drawing/2014/main" id="{30264AAC-A818-2C48-908B-3E20162B48C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1" name="Freeform 668">
                  <a:extLst>
                    <a:ext uri="{FF2B5EF4-FFF2-40B4-BE49-F238E27FC236}">
                      <a16:creationId xmlns:a16="http://schemas.microsoft.com/office/drawing/2014/main" id="{507FFE91-D066-EC44-8EE2-F5D3981A3A0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2" name="Freeform 669">
                  <a:extLst>
                    <a:ext uri="{FF2B5EF4-FFF2-40B4-BE49-F238E27FC236}">
                      <a16:creationId xmlns:a16="http://schemas.microsoft.com/office/drawing/2014/main" id="{57E92C77-54EE-0845-97FB-2FE89243BEB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3" name="Freeform 670">
                  <a:extLst>
                    <a:ext uri="{FF2B5EF4-FFF2-40B4-BE49-F238E27FC236}">
                      <a16:creationId xmlns:a16="http://schemas.microsoft.com/office/drawing/2014/main" id="{889E7C82-E5D9-8043-8A50-F87E4DA42DD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4" name="Freeform 671">
                  <a:extLst>
                    <a:ext uri="{FF2B5EF4-FFF2-40B4-BE49-F238E27FC236}">
                      <a16:creationId xmlns:a16="http://schemas.microsoft.com/office/drawing/2014/main" id="{6EEB3AC9-B797-2E4E-B758-61502187554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5" name="Freeform 672">
                  <a:extLst>
                    <a:ext uri="{FF2B5EF4-FFF2-40B4-BE49-F238E27FC236}">
                      <a16:creationId xmlns:a16="http://schemas.microsoft.com/office/drawing/2014/main" id="{BF0B78D6-7D03-B248-8646-B7A4D8DB820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36" name="Picture 673" descr="laptop_keyboard">
                <a:extLst>
                  <a:ext uri="{FF2B5EF4-FFF2-40B4-BE49-F238E27FC236}">
                    <a16:creationId xmlns:a16="http://schemas.microsoft.com/office/drawing/2014/main" id="{818E4316-ADEB-AE4B-A699-D416E1C587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7" name="Freeform 674">
                <a:extLst>
                  <a:ext uri="{FF2B5EF4-FFF2-40B4-BE49-F238E27FC236}">
                    <a16:creationId xmlns:a16="http://schemas.microsoft.com/office/drawing/2014/main" id="{A1178674-C6C6-D942-80CB-75C6BFD08668}"/>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38" name="Picture 675" descr="screen">
                <a:extLst>
                  <a:ext uri="{FF2B5EF4-FFF2-40B4-BE49-F238E27FC236}">
                    <a16:creationId xmlns:a16="http://schemas.microsoft.com/office/drawing/2014/main" id="{A7347B7E-CCF5-FF42-83C4-25E95D6DDD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9" name="Freeform 676">
                <a:extLst>
                  <a:ext uri="{FF2B5EF4-FFF2-40B4-BE49-F238E27FC236}">
                    <a16:creationId xmlns:a16="http://schemas.microsoft.com/office/drawing/2014/main" id="{00ECEF64-E8C8-4048-95B9-291C901D7767}"/>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0" name="Freeform 677">
                <a:extLst>
                  <a:ext uri="{FF2B5EF4-FFF2-40B4-BE49-F238E27FC236}">
                    <a16:creationId xmlns:a16="http://schemas.microsoft.com/office/drawing/2014/main" id="{0014A409-D9B4-A949-98B0-56F9722D9257}"/>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1" name="Freeform 678">
                <a:extLst>
                  <a:ext uri="{FF2B5EF4-FFF2-40B4-BE49-F238E27FC236}">
                    <a16:creationId xmlns:a16="http://schemas.microsoft.com/office/drawing/2014/main" id="{B32C60B6-03BE-AE4B-A8B2-253AD5DB67F4}"/>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2" name="Freeform 679">
                <a:extLst>
                  <a:ext uri="{FF2B5EF4-FFF2-40B4-BE49-F238E27FC236}">
                    <a16:creationId xmlns:a16="http://schemas.microsoft.com/office/drawing/2014/main" id="{B023ADC3-7539-F145-B52F-5ADE8AAA9E81}"/>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3" name="Freeform 680">
                <a:extLst>
                  <a:ext uri="{FF2B5EF4-FFF2-40B4-BE49-F238E27FC236}">
                    <a16:creationId xmlns:a16="http://schemas.microsoft.com/office/drawing/2014/main" id="{8DC2FD41-54FB-1B4E-AE8D-D4E49D45C29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4" name="Freeform 681">
                <a:extLst>
                  <a:ext uri="{FF2B5EF4-FFF2-40B4-BE49-F238E27FC236}">
                    <a16:creationId xmlns:a16="http://schemas.microsoft.com/office/drawing/2014/main" id="{135825F9-10E4-2C4A-A3EB-E3C7A18604C4}"/>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45" name="Group 682">
                <a:extLst>
                  <a:ext uri="{FF2B5EF4-FFF2-40B4-BE49-F238E27FC236}">
                    <a16:creationId xmlns:a16="http://schemas.microsoft.com/office/drawing/2014/main" id="{18B7D007-F2F8-2041-A3B3-4AAC42AC9D2B}"/>
                  </a:ext>
                </a:extLst>
              </p:cNvPr>
              <p:cNvGrpSpPr>
                <a:grpSpLocks/>
              </p:cNvGrpSpPr>
              <p:nvPr/>
            </p:nvGrpSpPr>
            <p:grpSpPr bwMode="auto">
              <a:xfrm>
                <a:off x="3186" y="2777"/>
                <a:ext cx="55" cy="24"/>
                <a:chOff x="1740" y="2642"/>
                <a:chExt cx="752" cy="327"/>
              </a:xfrm>
            </p:grpSpPr>
            <p:sp>
              <p:nvSpPr>
                <p:cNvPr id="654" name="Freeform 683">
                  <a:extLst>
                    <a:ext uri="{FF2B5EF4-FFF2-40B4-BE49-F238E27FC236}">
                      <a16:creationId xmlns:a16="http://schemas.microsoft.com/office/drawing/2014/main" id="{C9CDCED6-729A-B548-A704-978153940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5" name="Freeform 684">
                  <a:extLst>
                    <a:ext uri="{FF2B5EF4-FFF2-40B4-BE49-F238E27FC236}">
                      <a16:creationId xmlns:a16="http://schemas.microsoft.com/office/drawing/2014/main" id="{24052544-85C6-0C47-B814-CD736AF3FD0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6" name="Freeform 685">
                  <a:extLst>
                    <a:ext uri="{FF2B5EF4-FFF2-40B4-BE49-F238E27FC236}">
                      <a16:creationId xmlns:a16="http://schemas.microsoft.com/office/drawing/2014/main" id="{6294FE3C-811A-494B-A379-68E78C7B7B8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7" name="Freeform 686">
                  <a:extLst>
                    <a:ext uri="{FF2B5EF4-FFF2-40B4-BE49-F238E27FC236}">
                      <a16:creationId xmlns:a16="http://schemas.microsoft.com/office/drawing/2014/main" id="{14E79AE5-BBCC-114C-AF2F-57A092C70BC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8" name="Freeform 687">
                  <a:extLst>
                    <a:ext uri="{FF2B5EF4-FFF2-40B4-BE49-F238E27FC236}">
                      <a16:creationId xmlns:a16="http://schemas.microsoft.com/office/drawing/2014/main" id="{87C488F6-CAF2-4349-8DCB-F47AF6FC067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9" name="Freeform 688">
                  <a:extLst>
                    <a:ext uri="{FF2B5EF4-FFF2-40B4-BE49-F238E27FC236}">
                      <a16:creationId xmlns:a16="http://schemas.microsoft.com/office/drawing/2014/main" id="{F96E81D8-978B-5E49-94AC-C77AF2614BC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46" name="Freeform 689">
                <a:extLst>
                  <a:ext uri="{FF2B5EF4-FFF2-40B4-BE49-F238E27FC236}">
                    <a16:creationId xmlns:a16="http://schemas.microsoft.com/office/drawing/2014/main" id="{986E1BA8-56FE-2F4F-B3AB-0EA671F5EF65}"/>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7" name="Freeform 690">
                <a:extLst>
                  <a:ext uri="{FF2B5EF4-FFF2-40B4-BE49-F238E27FC236}">
                    <a16:creationId xmlns:a16="http://schemas.microsoft.com/office/drawing/2014/main" id="{032047D0-42E0-4B46-895E-03472FB4DB7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8" name="Freeform 691">
                <a:extLst>
                  <a:ext uri="{FF2B5EF4-FFF2-40B4-BE49-F238E27FC236}">
                    <a16:creationId xmlns:a16="http://schemas.microsoft.com/office/drawing/2014/main" id="{FA89F6A3-14E8-1E4F-88E9-66EE672BECD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9" name="Freeform 692">
                <a:extLst>
                  <a:ext uri="{FF2B5EF4-FFF2-40B4-BE49-F238E27FC236}">
                    <a16:creationId xmlns:a16="http://schemas.microsoft.com/office/drawing/2014/main" id="{D515CEFC-F72A-2B4C-8178-A7F2D78AC87A}"/>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0" name="Freeform 693">
                <a:extLst>
                  <a:ext uri="{FF2B5EF4-FFF2-40B4-BE49-F238E27FC236}">
                    <a16:creationId xmlns:a16="http://schemas.microsoft.com/office/drawing/2014/main" id="{179531AD-F08A-C641-A873-F2E8AEE5E37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1" name="Freeform 694">
                <a:extLst>
                  <a:ext uri="{FF2B5EF4-FFF2-40B4-BE49-F238E27FC236}">
                    <a16:creationId xmlns:a16="http://schemas.microsoft.com/office/drawing/2014/main" id="{73AACF3A-FA16-9C4F-8B6F-B0A8B43B758C}"/>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2" name="Freeform 695">
                <a:extLst>
                  <a:ext uri="{FF2B5EF4-FFF2-40B4-BE49-F238E27FC236}">
                    <a16:creationId xmlns:a16="http://schemas.microsoft.com/office/drawing/2014/main" id="{15FD6D01-4885-FE49-9A11-07A76235F50B}"/>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3" name="Freeform 696">
                <a:extLst>
                  <a:ext uri="{FF2B5EF4-FFF2-40B4-BE49-F238E27FC236}">
                    <a16:creationId xmlns:a16="http://schemas.microsoft.com/office/drawing/2014/main" id="{84BBF509-8F69-EB4E-9420-AC49763190E0}"/>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5" name="Group 4">
            <a:extLst>
              <a:ext uri="{FF2B5EF4-FFF2-40B4-BE49-F238E27FC236}">
                <a16:creationId xmlns:a16="http://schemas.microsoft.com/office/drawing/2014/main" id="{A5F051E2-E1A7-9B47-915A-0156EEB4173B}"/>
              </a:ext>
            </a:extLst>
          </p:cNvPr>
          <p:cNvGrpSpPr/>
          <p:nvPr/>
        </p:nvGrpSpPr>
        <p:grpSpPr>
          <a:xfrm>
            <a:off x="1176517" y="4567121"/>
            <a:ext cx="1672254" cy="1938344"/>
            <a:chOff x="1176517" y="4567121"/>
            <a:chExt cx="1672254" cy="1938344"/>
          </a:xfrm>
        </p:grpSpPr>
        <p:sp>
          <p:nvSpPr>
            <p:cNvPr id="471" name="Text Box 5">
              <a:extLst>
                <a:ext uri="{FF2B5EF4-FFF2-40B4-BE49-F238E27FC236}">
                  <a16:creationId xmlns:a16="http://schemas.microsoft.com/office/drawing/2014/main" id="{2134EC04-C5E3-F242-90E6-F19A88A1D7C3}"/>
                </a:ext>
              </a:extLst>
            </p:cNvPr>
            <p:cNvSpPr txBox="1">
              <a:spLocks noChangeArrowheads="1"/>
            </p:cNvSpPr>
            <p:nvPr/>
          </p:nvSpPr>
          <p:spPr bwMode="auto">
            <a:xfrm>
              <a:off x="1176517" y="5992696"/>
              <a:ext cx="1672254" cy="512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wire (e.g.,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cabled Ethernet)</a:t>
              </a:r>
            </a:p>
          </p:txBody>
        </p:sp>
        <p:sp>
          <p:nvSpPr>
            <p:cNvPr id="475" name="Line 173">
              <a:extLst>
                <a:ext uri="{FF2B5EF4-FFF2-40B4-BE49-F238E27FC236}">
                  <a16:creationId xmlns:a16="http://schemas.microsoft.com/office/drawing/2014/main" id="{3F306567-9F2F-4149-9D30-2173B4370AE0}"/>
                </a:ext>
              </a:extLst>
            </p:cNvPr>
            <p:cNvSpPr>
              <a:spLocks noChangeShapeType="1"/>
            </p:cNvSpPr>
            <p:nvPr/>
          </p:nvSpPr>
          <p:spPr bwMode="auto">
            <a:xfrm flipH="1">
              <a:off x="1822938" y="4821121"/>
              <a:ext cx="466725" cy="890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6" name="Line 174">
              <a:extLst>
                <a:ext uri="{FF2B5EF4-FFF2-40B4-BE49-F238E27FC236}">
                  <a16:creationId xmlns:a16="http://schemas.microsoft.com/office/drawing/2014/main" id="{7FB886E9-9D2D-B64D-87A8-FC07C88CC051}"/>
                </a:ext>
              </a:extLst>
            </p:cNvPr>
            <p:cNvSpPr>
              <a:spLocks noChangeShapeType="1"/>
            </p:cNvSpPr>
            <p:nvPr/>
          </p:nvSpPr>
          <p:spPr bwMode="auto">
            <a:xfrm>
              <a:off x="1805475" y="5292608"/>
              <a:ext cx="242888"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7" name="Line 175">
              <a:extLst>
                <a:ext uri="{FF2B5EF4-FFF2-40B4-BE49-F238E27FC236}">
                  <a16:creationId xmlns:a16="http://schemas.microsoft.com/office/drawing/2014/main" id="{197F6785-17A4-034A-979B-B8B5BA4F83AF}"/>
                </a:ext>
              </a:extLst>
            </p:cNvPr>
            <p:cNvSpPr>
              <a:spLocks noChangeShapeType="1"/>
            </p:cNvSpPr>
            <p:nvPr/>
          </p:nvSpPr>
          <p:spPr bwMode="auto">
            <a:xfrm>
              <a:off x="1670538" y="5629158"/>
              <a:ext cx="190500"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8" name="Line 176">
              <a:extLst>
                <a:ext uri="{FF2B5EF4-FFF2-40B4-BE49-F238E27FC236}">
                  <a16:creationId xmlns:a16="http://schemas.microsoft.com/office/drawing/2014/main" id="{70DDD911-DBF3-7F4F-BF66-8853AA418134}"/>
                </a:ext>
              </a:extLst>
            </p:cNvPr>
            <p:cNvSpPr>
              <a:spLocks noChangeShapeType="1"/>
            </p:cNvSpPr>
            <p:nvPr/>
          </p:nvSpPr>
          <p:spPr bwMode="auto">
            <a:xfrm flipV="1">
              <a:off x="2115038" y="5152908"/>
              <a:ext cx="177800" cy="79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6" name="Line 434">
              <a:extLst>
                <a:ext uri="{FF2B5EF4-FFF2-40B4-BE49-F238E27FC236}">
                  <a16:creationId xmlns:a16="http://schemas.microsoft.com/office/drawing/2014/main" id="{13E4667A-1C98-C742-9515-44695E1E26FC}"/>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7" name="Line 435">
              <a:extLst>
                <a:ext uri="{FF2B5EF4-FFF2-40B4-BE49-F238E27FC236}">
                  <a16:creationId xmlns:a16="http://schemas.microsoft.com/office/drawing/2014/main" id="{3AE8AA7B-1112-3E4B-9C21-6CE3F67CF723}"/>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8" name="Line 436">
              <a:extLst>
                <a:ext uri="{FF2B5EF4-FFF2-40B4-BE49-F238E27FC236}">
                  <a16:creationId xmlns:a16="http://schemas.microsoft.com/office/drawing/2014/main" id="{84E2754A-286E-2643-AF6C-06B6ED5706C1}"/>
                </a:ext>
              </a:extLst>
            </p:cNvPr>
            <p:cNvSpPr>
              <a:spLocks noChangeShapeType="1"/>
            </p:cNvSpPr>
            <p:nvPr/>
          </p:nvSpPr>
          <p:spPr bwMode="auto">
            <a:xfrm>
              <a:off x="1918188" y="5562483"/>
              <a:ext cx="190500" cy="15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29" name="Group 506">
              <a:extLst>
                <a:ext uri="{FF2B5EF4-FFF2-40B4-BE49-F238E27FC236}">
                  <a16:creationId xmlns:a16="http://schemas.microsoft.com/office/drawing/2014/main" id="{B79DFA91-6DD1-6946-BCA6-B60B73F4E799}"/>
                </a:ext>
              </a:extLst>
            </p:cNvPr>
            <p:cNvGrpSpPr>
              <a:grpSpLocks/>
            </p:cNvGrpSpPr>
            <p:nvPr/>
          </p:nvGrpSpPr>
          <p:grpSpPr bwMode="auto">
            <a:xfrm flipH="1">
              <a:off x="1256200" y="5438658"/>
              <a:ext cx="501650" cy="512763"/>
              <a:chOff x="2839" y="3501"/>
              <a:chExt cx="755" cy="803"/>
            </a:xfrm>
          </p:grpSpPr>
          <p:pic>
            <p:nvPicPr>
              <p:cNvPr id="530" name="Picture 507" descr="desktop_computer_stylized_medium">
                <a:extLst>
                  <a:ext uri="{FF2B5EF4-FFF2-40B4-BE49-F238E27FC236}">
                    <a16:creationId xmlns:a16="http://schemas.microsoft.com/office/drawing/2014/main" id="{B7D871EE-D530-A84C-85C8-4DC1EB0A9C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1" name="Freeform 508">
                <a:extLst>
                  <a:ext uri="{FF2B5EF4-FFF2-40B4-BE49-F238E27FC236}">
                    <a16:creationId xmlns:a16="http://schemas.microsoft.com/office/drawing/2014/main" id="{9D5575BC-5BD2-FE4A-9414-7BAB3B8D40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6" name="Group 699">
              <a:extLst>
                <a:ext uri="{FF2B5EF4-FFF2-40B4-BE49-F238E27FC236}">
                  <a16:creationId xmlns:a16="http://schemas.microsoft.com/office/drawing/2014/main" id="{02B4AC8E-378E-3547-A03F-EB9A037CC599}"/>
                </a:ext>
              </a:extLst>
            </p:cNvPr>
            <p:cNvGrpSpPr>
              <a:grpSpLocks/>
            </p:cNvGrpSpPr>
            <p:nvPr/>
          </p:nvGrpSpPr>
          <p:grpSpPr bwMode="auto">
            <a:xfrm flipH="1">
              <a:off x="1410188" y="4994158"/>
              <a:ext cx="501650" cy="512763"/>
              <a:chOff x="2839" y="3501"/>
              <a:chExt cx="755" cy="803"/>
            </a:xfrm>
          </p:grpSpPr>
          <p:pic>
            <p:nvPicPr>
              <p:cNvPr id="667" name="Picture 700" descr="desktop_computer_stylized_medium">
                <a:extLst>
                  <a:ext uri="{FF2B5EF4-FFF2-40B4-BE49-F238E27FC236}">
                    <a16:creationId xmlns:a16="http://schemas.microsoft.com/office/drawing/2014/main" id="{71724573-60B3-124B-B985-CADFBB1B25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8" name="Freeform 701">
                <a:extLst>
                  <a:ext uri="{FF2B5EF4-FFF2-40B4-BE49-F238E27FC236}">
                    <a16:creationId xmlns:a16="http://schemas.microsoft.com/office/drawing/2014/main" id="{E65649AC-8FC0-F443-9BCF-46161D9931F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9" name="Group 702">
              <a:extLst>
                <a:ext uri="{FF2B5EF4-FFF2-40B4-BE49-F238E27FC236}">
                  <a16:creationId xmlns:a16="http://schemas.microsoft.com/office/drawing/2014/main" id="{193A9924-4D79-4547-A4DE-2DF0DB24940C}"/>
                </a:ext>
              </a:extLst>
            </p:cNvPr>
            <p:cNvGrpSpPr>
              <a:grpSpLocks/>
            </p:cNvGrpSpPr>
            <p:nvPr/>
          </p:nvGrpSpPr>
          <p:grpSpPr bwMode="auto">
            <a:xfrm flipH="1">
              <a:off x="1561000" y="4567121"/>
              <a:ext cx="501650" cy="512762"/>
              <a:chOff x="2839" y="3501"/>
              <a:chExt cx="755" cy="803"/>
            </a:xfrm>
          </p:grpSpPr>
          <p:pic>
            <p:nvPicPr>
              <p:cNvPr id="670" name="Picture 703" descr="desktop_computer_stylized_medium">
                <a:extLst>
                  <a:ext uri="{FF2B5EF4-FFF2-40B4-BE49-F238E27FC236}">
                    <a16:creationId xmlns:a16="http://schemas.microsoft.com/office/drawing/2014/main" id="{C8CA1A81-D304-424F-87F7-FEE71560CB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1" name="Freeform 704">
                <a:extLst>
                  <a:ext uri="{FF2B5EF4-FFF2-40B4-BE49-F238E27FC236}">
                    <a16:creationId xmlns:a16="http://schemas.microsoft.com/office/drawing/2014/main" id="{A593126A-F019-4948-B6F9-9F0BBDC1238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2" name="Group 705">
              <a:extLst>
                <a:ext uri="{FF2B5EF4-FFF2-40B4-BE49-F238E27FC236}">
                  <a16:creationId xmlns:a16="http://schemas.microsoft.com/office/drawing/2014/main" id="{782ACF55-310A-7742-B762-459ADBC589A6}"/>
                </a:ext>
              </a:extLst>
            </p:cNvPr>
            <p:cNvGrpSpPr>
              <a:grpSpLocks/>
            </p:cNvGrpSpPr>
            <p:nvPr/>
          </p:nvGrpSpPr>
          <p:grpSpPr bwMode="auto">
            <a:xfrm>
              <a:off x="2234100" y="4954471"/>
              <a:ext cx="501650" cy="512762"/>
              <a:chOff x="2839" y="3501"/>
              <a:chExt cx="755" cy="803"/>
            </a:xfrm>
          </p:grpSpPr>
          <p:pic>
            <p:nvPicPr>
              <p:cNvPr id="673" name="Picture 706" descr="desktop_computer_stylized_medium">
                <a:extLst>
                  <a:ext uri="{FF2B5EF4-FFF2-40B4-BE49-F238E27FC236}">
                    <a16:creationId xmlns:a16="http://schemas.microsoft.com/office/drawing/2014/main" id="{B4D37DEA-5391-6A48-B22B-C5003F10CD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4" name="Freeform 707">
                <a:extLst>
                  <a:ext uri="{FF2B5EF4-FFF2-40B4-BE49-F238E27FC236}">
                    <a16:creationId xmlns:a16="http://schemas.microsoft.com/office/drawing/2014/main" id="{3BF185DB-3612-4349-821B-4CFDFD5386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5" name="Group 708">
              <a:extLst>
                <a:ext uri="{FF2B5EF4-FFF2-40B4-BE49-F238E27FC236}">
                  <a16:creationId xmlns:a16="http://schemas.microsoft.com/office/drawing/2014/main" id="{97B144E7-A54B-CA4C-B04F-A2F25E986C27}"/>
                </a:ext>
              </a:extLst>
            </p:cNvPr>
            <p:cNvGrpSpPr>
              <a:grpSpLocks/>
            </p:cNvGrpSpPr>
            <p:nvPr/>
          </p:nvGrpSpPr>
          <p:grpSpPr bwMode="auto">
            <a:xfrm>
              <a:off x="2035663" y="5394208"/>
              <a:ext cx="501650" cy="512763"/>
              <a:chOff x="2839" y="3501"/>
              <a:chExt cx="755" cy="803"/>
            </a:xfrm>
          </p:grpSpPr>
          <p:pic>
            <p:nvPicPr>
              <p:cNvPr id="676" name="Picture 709" descr="desktop_computer_stylized_medium">
                <a:extLst>
                  <a:ext uri="{FF2B5EF4-FFF2-40B4-BE49-F238E27FC236}">
                    <a16:creationId xmlns:a16="http://schemas.microsoft.com/office/drawing/2014/main" id="{BC4923DF-E580-E043-87E0-54FA60E4EC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7" name="Freeform 710">
                <a:extLst>
                  <a:ext uri="{FF2B5EF4-FFF2-40B4-BE49-F238E27FC236}">
                    <a16:creationId xmlns:a16="http://schemas.microsoft.com/office/drawing/2014/main" id="{42EC1204-645A-4842-92FE-2F13DBC97D5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9" name="Group 8">
            <a:extLst>
              <a:ext uri="{FF2B5EF4-FFF2-40B4-BE49-F238E27FC236}">
                <a16:creationId xmlns:a16="http://schemas.microsoft.com/office/drawing/2014/main" id="{36288C4E-3C37-1146-A254-7DBA7BE1413F}"/>
              </a:ext>
            </a:extLst>
          </p:cNvPr>
          <p:cNvGrpSpPr/>
          <p:nvPr/>
        </p:nvGrpSpPr>
        <p:grpSpPr>
          <a:xfrm>
            <a:off x="3021501" y="4737811"/>
            <a:ext cx="1951525" cy="1657756"/>
            <a:chOff x="3021501" y="4737811"/>
            <a:chExt cx="1951525" cy="1657756"/>
          </a:xfrm>
        </p:grpSpPr>
        <p:grpSp>
          <p:nvGrpSpPr>
            <p:cNvPr id="3" name="Group 2">
              <a:extLst>
                <a:ext uri="{FF2B5EF4-FFF2-40B4-BE49-F238E27FC236}">
                  <a16:creationId xmlns:a16="http://schemas.microsoft.com/office/drawing/2014/main" id="{E337CC03-6B75-DD4E-AEF4-E8B1E9874303}"/>
                </a:ext>
              </a:extLst>
            </p:cNvPr>
            <p:cNvGrpSpPr/>
            <p:nvPr/>
          </p:nvGrpSpPr>
          <p:grpSpPr>
            <a:xfrm>
              <a:off x="3021501" y="4737811"/>
              <a:ext cx="1951525" cy="1263172"/>
              <a:chOff x="7891681" y="3099042"/>
              <a:chExt cx="2342453" cy="1569939"/>
            </a:xfrm>
          </p:grpSpPr>
          <p:sp>
            <p:nvSpPr>
              <p:cNvPr id="678" name="Oval 800">
                <a:extLst>
                  <a:ext uri="{FF2B5EF4-FFF2-40B4-BE49-F238E27FC236}">
                    <a16:creationId xmlns:a16="http://schemas.microsoft.com/office/drawing/2014/main" id="{10688176-2675-9F46-B6CD-4D634B244B85}"/>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grpSp>
            <p:nvGrpSpPr>
              <p:cNvPr id="679" name="Group 817">
                <a:extLst>
                  <a:ext uri="{FF2B5EF4-FFF2-40B4-BE49-F238E27FC236}">
                    <a16:creationId xmlns:a16="http://schemas.microsoft.com/office/drawing/2014/main" id="{3894D620-6D9E-8346-8516-F7389ED026FC}"/>
                  </a:ext>
                </a:extLst>
              </p:cNvPr>
              <p:cNvGrpSpPr>
                <a:grpSpLocks/>
              </p:cNvGrpSpPr>
              <p:nvPr/>
            </p:nvGrpSpPr>
            <p:grpSpPr bwMode="auto">
              <a:xfrm>
                <a:off x="9022376" y="3275911"/>
                <a:ext cx="615031" cy="694531"/>
                <a:chOff x="2920" y="1424"/>
                <a:chExt cx="326" cy="320"/>
              </a:xfrm>
            </p:grpSpPr>
            <p:sp>
              <p:nvSpPr>
                <p:cNvPr id="680" name="Oval 818">
                  <a:extLst>
                    <a:ext uri="{FF2B5EF4-FFF2-40B4-BE49-F238E27FC236}">
                      <a16:creationId xmlns:a16="http://schemas.microsoft.com/office/drawing/2014/main" id="{11052586-B35E-DD4B-8AEC-F4861D0C986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681" name="Group 819">
                  <a:extLst>
                    <a:ext uri="{FF2B5EF4-FFF2-40B4-BE49-F238E27FC236}">
                      <a16:creationId xmlns:a16="http://schemas.microsoft.com/office/drawing/2014/main" id="{ECD32DC1-931D-D54F-8659-4C948098C664}"/>
                    </a:ext>
                  </a:extLst>
                </p:cNvPr>
                <p:cNvGrpSpPr>
                  <a:grpSpLocks/>
                </p:cNvGrpSpPr>
                <p:nvPr/>
              </p:nvGrpSpPr>
              <p:grpSpPr bwMode="auto">
                <a:xfrm>
                  <a:off x="2949" y="1424"/>
                  <a:ext cx="265" cy="280"/>
                  <a:chOff x="2949" y="1424"/>
                  <a:chExt cx="265" cy="280"/>
                </a:xfrm>
              </p:grpSpPr>
              <p:sp>
                <p:nvSpPr>
                  <p:cNvPr id="683" name="Oval 820">
                    <a:extLst>
                      <a:ext uri="{FF2B5EF4-FFF2-40B4-BE49-F238E27FC236}">
                        <a16:creationId xmlns:a16="http://schemas.microsoft.com/office/drawing/2014/main" id="{3304D76E-6F1B-7745-A3CB-304D98B35642}"/>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4" name="Oval 821">
                    <a:extLst>
                      <a:ext uri="{FF2B5EF4-FFF2-40B4-BE49-F238E27FC236}">
                        <a16:creationId xmlns:a16="http://schemas.microsoft.com/office/drawing/2014/main" id="{74755B4A-1CD5-5744-9D5B-A2B52FF8D48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5" name="Oval 822">
                    <a:extLst>
                      <a:ext uri="{FF2B5EF4-FFF2-40B4-BE49-F238E27FC236}">
                        <a16:creationId xmlns:a16="http://schemas.microsoft.com/office/drawing/2014/main" id="{4C9ED777-1C5F-D14C-85A1-B0DD4AB517DA}"/>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6" name="Oval 823">
                    <a:extLst>
                      <a:ext uri="{FF2B5EF4-FFF2-40B4-BE49-F238E27FC236}">
                        <a16:creationId xmlns:a16="http://schemas.microsoft.com/office/drawing/2014/main" id="{31AB0A7A-58BA-3043-BD5D-31AC5EB274F6}"/>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7" name="Freeform 824">
                    <a:extLst>
                      <a:ext uri="{FF2B5EF4-FFF2-40B4-BE49-F238E27FC236}">
                        <a16:creationId xmlns:a16="http://schemas.microsoft.com/office/drawing/2014/main" id="{259CA958-5773-B14D-898D-D3612E11BDA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682" name="Freeform 825">
                  <a:extLst>
                    <a:ext uri="{FF2B5EF4-FFF2-40B4-BE49-F238E27FC236}">
                      <a16:creationId xmlns:a16="http://schemas.microsoft.com/office/drawing/2014/main" id="{07C15FD6-3BA5-3648-9F8B-5D0B7E898EB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688" name="Group 783">
                <a:extLst>
                  <a:ext uri="{FF2B5EF4-FFF2-40B4-BE49-F238E27FC236}">
                    <a16:creationId xmlns:a16="http://schemas.microsoft.com/office/drawing/2014/main" id="{0710E690-D315-AD40-8470-BF130355A783}"/>
                  </a:ext>
                </a:extLst>
              </p:cNvPr>
              <p:cNvGrpSpPr>
                <a:grpSpLocks/>
              </p:cNvGrpSpPr>
              <p:nvPr/>
            </p:nvGrpSpPr>
            <p:grpSpPr bwMode="auto">
              <a:xfrm>
                <a:off x="9122147" y="3619386"/>
                <a:ext cx="393690" cy="1049595"/>
                <a:chOff x="3130" y="3288"/>
                <a:chExt cx="410" cy="742"/>
              </a:xfrm>
            </p:grpSpPr>
            <p:sp>
              <p:nvSpPr>
                <p:cNvPr id="689" name="Line 270">
                  <a:extLst>
                    <a:ext uri="{FF2B5EF4-FFF2-40B4-BE49-F238E27FC236}">
                      <a16:creationId xmlns:a16="http://schemas.microsoft.com/office/drawing/2014/main" id="{04149AE5-43DA-3047-BFDC-5CFB5846267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0" name="Line 271">
                  <a:extLst>
                    <a:ext uri="{FF2B5EF4-FFF2-40B4-BE49-F238E27FC236}">
                      <a16:creationId xmlns:a16="http://schemas.microsoft.com/office/drawing/2014/main" id="{6338FFA1-2B24-C444-8D8F-3277B2D87F6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1" name="Line 272">
                  <a:extLst>
                    <a:ext uri="{FF2B5EF4-FFF2-40B4-BE49-F238E27FC236}">
                      <a16:creationId xmlns:a16="http://schemas.microsoft.com/office/drawing/2014/main" id="{C56657E2-C2C8-D445-8165-8F85452492B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2" name="Line 273">
                  <a:extLst>
                    <a:ext uri="{FF2B5EF4-FFF2-40B4-BE49-F238E27FC236}">
                      <a16:creationId xmlns:a16="http://schemas.microsoft.com/office/drawing/2014/main" id="{B7B82588-44BD-2D40-AFBE-88A049E7C2B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3" name="Line 274">
                  <a:extLst>
                    <a:ext uri="{FF2B5EF4-FFF2-40B4-BE49-F238E27FC236}">
                      <a16:creationId xmlns:a16="http://schemas.microsoft.com/office/drawing/2014/main" id="{B49C6B4C-26A6-464B-A658-C25BD053BD5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4" name="Line 275">
                  <a:extLst>
                    <a:ext uri="{FF2B5EF4-FFF2-40B4-BE49-F238E27FC236}">
                      <a16:creationId xmlns:a16="http://schemas.microsoft.com/office/drawing/2014/main" id="{9DEE2C80-A67F-BC44-917A-FAEB31A8FDE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5" name="Line 276">
                  <a:extLst>
                    <a:ext uri="{FF2B5EF4-FFF2-40B4-BE49-F238E27FC236}">
                      <a16:creationId xmlns:a16="http://schemas.microsoft.com/office/drawing/2014/main" id="{5A46DA7F-F265-CB4C-A51D-41A95E0B2DB9}"/>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6" name="Line 277">
                  <a:extLst>
                    <a:ext uri="{FF2B5EF4-FFF2-40B4-BE49-F238E27FC236}">
                      <a16:creationId xmlns:a16="http://schemas.microsoft.com/office/drawing/2014/main" id="{593E4D81-9E83-E74D-8F06-058D326BB95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7" name="Line 278">
                  <a:extLst>
                    <a:ext uri="{FF2B5EF4-FFF2-40B4-BE49-F238E27FC236}">
                      <a16:creationId xmlns:a16="http://schemas.microsoft.com/office/drawing/2014/main" id="{19A8EFE0-C98F-E44D-993F-B51434E6A07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8" name="Line 279">
                  <a:extLst>
                    <a:ext uri="{FF2B5EF4-FFF2-40B4-BE49-F238E27FC236}">
                      <a16:creationId xmlns:a16="http://schemas.microsoft.com/office/drawing/2014/main" id="{B0DE46EE-854B-7449-A982-B3A715EBF3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9" name="Line 280">
                  <a:extLst>
                    <a:ext uri="{FF2B5EF4-FFF2-40B4-BE49-F238E27FC236}">
                      <a16:creationId xmlns:a16="http://schemas.microsoft.com/office/drawing/2014/main" id="{13490F49-1356-1849-AFBC-6C97EFE1E65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0" name="Line 281">
                  <a:extLst>
                    <a:ext uri="{FF2B5EF4-FFF2-40B4-BE49-F238E27FC236}">
                      <a16:creationId xmlns:a16="http://schemas.microsoft.com/office/drawing/2014/main" id="{03009224-D46D-E74D-B16C-6D0BBBCFB77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1" name="Line 282">
                  <a:extLst>
                    <a:ext uri="{FF2B5EF4-FFF2-40B4-BE49-F238E27FC236}">
                      <a16:creationId xmlns:a16="http://schemas.microsoft.com/office/drawing/2014/main" id="{195799B9-BB33-BC4E-BA89-837E62925CA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2" name="Line 283">
                  <a:extLst>
                    <a:ext uri="{FF2B5EF4-FFF2-40B4-BE49-F238E27FC236}">
                      <a16:creationId xmlns:a16="http://schemas.microsoft.com/office/drawing/2014/main" id="{5617F8DF-F9E1-5043-8A1C-F0FA02039F29}"/>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3" name="Line 284">
                  <a:extLst>
                    <a:ext uri="{FF2B5EF4-FFF2-40B4-BE49-F238E27FC236}">
                      <a16:creationId xmlns:a16="http://schemas.microsoft.com/office/drawing/2014/main" id="{A0BBBAC8-FD74-EF44-A13C-10533375292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04" name="Group 703">
                <a:extLst>
                  <a:ext uri="{FF2B5EF4-FFF2-40B4-BE49-F238E27FC236}">
                    <a16:creationId xmlns:a16="http://schemas.microsoft.com/office/drawing/2014/main" id="{42EB9871-56EA-2341-96EB-5728B4E754D6}"/>
                  </a:ext>
                </a:extLst>
              </p:cNvPr>
              <p:cNvGrpSpPr/>
              <p:nvPr/>
            </p:nvGrpSpPr>
            <p:grpSpPr>
              <a:xfrm>
                <a:off x="8405402" y="3099042"/>
                <a:ext cx="527285" cy="593983"/>
                <a:chOff x="8328836" y="2202873"/>
                <a:chExt cx="527285" cy="593983"/>
              </a:xfrm>
            </p:grpSpPr>
            <p:pic>
              <p:nvPicPr>
                <p:cNvPr id="705" name="Picture 653" descr="iphone_stylized_small">
                  <a:extLst>
                    <a:ext uri="{FF2B5EF4-FFF2-40B4-BE49-F238E27FC236}">
                      <a16:creationId xmlns:a16="http://schemas.microsoft.com/office/drawing/2014/main" id="{3B41EE83-D29B-9B4A-9E7E-CDC2C57381F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 name="Group 850">
                  <a:extLst>
                    <a:ext uri="{FF2B5EF4-FFF2-40B4-BE49-F238E27FC236}">
                      <a16:creationId xmlns:a16="http://schemas.microsoft.com/office/drawing/2014/main" id="{A2B15487-5874-8E4F-A2D2-3B4F8B949D8A}"/>
                    </a:ext>
                  </a:extLst>
                </p:cNvPr>
                <p:cNvGrpSpPr>
                  <a:grpSpLocks/>
                </p:cNvGrpSpPr>
                <p:nvPr/>
              </p:nvGrpSpPr>
              <p:grpSpPr bwMode="auto">
                <a:xfrm>
                  <a:off x="8328836" y="2202873"/>
                  <a:ext cx="527285" cy="118466"/>
                  <a:chOff x="2199" y="955"/>
                  <a:chExt cx="2547" cy="506"/>
                </a:xfrm>
              </p:grpSpPr>
              <p:sp>
                <p:nvSpPr>
                  <p:cNvPr id="707" name="Freeform 851">
                    <a:extLst>
                      <a:ext uri="{FF2B5EF4-FFF2-40B4-BE49-F238E27FC236}">
                        <a16:creationId xmlns:a16="http://schemas.microsoft.com/office/drawing/2014/main" id="{F198C428-7BD3-9547-B5FE-EC2B2E4B3F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8" name="Freeform 852">
                    <a:extLst>
                      <a:ext uri="{FF2B5EF4-FFF2-40B4-BE49-F238E27FC236}">
                        <a16:creationId xmlns:a16="http://schemas.microsoft.com/office/drawing/2014/main" id="{2BF34BB6-4817-E041-B51A-FF030BD85DA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9" name="Freeform 853">
                    <a:extLst>
                      <a:ext uri="{FF2B5EF4-FFF2-40B4-BE49-F238E27FC236}">
                        <a16:creationId xmlns:a16="http://schemas.microsoft.com/office/drawing/2014/main" id="{1F12D98B-9D91-2C4A-9A60-79ED30FF4BE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0" name="Freeform 854">
                    <a:extLst>
                      <a:ext uri="{FF2B5EF4-FFF2-40B4-BE49-F238E27FC236}">
                        <a16:creationId xmlns:a16="http://schemas.microsoft.com/office/drawing/2014/main" id="{9DF11EBC-0004-A948-BFDC-FDE61D97F75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1" name="Freeform 855">
                    <a:extLst>
                      <a:ext uri="{FF2B5EF4-FFF2-40B4-BE49-F238E27FC236}">
                        <a16:creationId xmlns:a16="http://schemas.microsoft.com/office/drawing/2014/main" id="{E7293A64-2C3C-9646-B157-AA28AC5BA84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2" name="Freeform 856">
                    <a:extLst>
                      <a:ext uri="{FF2B5EF4-FFF2-40B4-BE49-F238E27FC236}">
                        <a16:creationId xmlns:a16="http://schemas.microsoft.com/office/drawing/2014/main" id="{3F0646E8-B992-F84E-AF32-0F3C879615B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grpSp>
            <p:nvGrpSpPr>
              <p:cNvPr id="713" name="Group 712">
                <a:extLst>
                  <a:ext uri="{FF2B5EF4-FFF2-40B4-BE49-F238E27FC236}">
                    <a16:creationId xmlns:a16="http://schemas.microsoft.com/office/drawing/2014/main" id="{A5689340-E6EB-1E4C-B299-F2EC3B1CDBCC}"/>
                  </a:ext>
                </a:extLst>
              </p:cNvPr>
              <p:cNvGrpSpPr/>
              <p:nvPr/>
            </p:nvGrpSpPr>
            <p:grpSpPr>
              <a:xfrm>
                <a:off x="7891681" y="4024818"/>
                <a:ext cx="1120341" cy="347863"/>
                <a:chOff x="9561515" y="2748013"/>
                <a:chExt cx="1120341" cy="347863"/>
              </a:xfrm>
            </p:grpSpPr>
            <p:pic>
              <p:nvPicPr>
                <p:cNvPr id="714" name="Picture 603" descr="car_icon_small">
                  <a:extLst>
                    <a:ext uri="{FF2B5EF4-FFF2-40B4-BE49-F238E27FC236}">
                      <a16:creationId xmlns:a16="http://schemas.microsoft.com/office/drawing/2014/main" id="{64B67A9E-AD4C-A44D-8D74-4BA4FA5BC4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5" name="Group 850">
                  <a:extLst>
                    <a:ext uri="{FF2B5EF4-FFF2-40B4-BE49-F238E27FC236}">
                      <a16:creationId xmlns:a16="http://schemas.microsoft.com/office/drawing/2014/main" id="{84052C40-E105-A342-89B4-BDF61A2D5A5E}"/>
                    </a:ext>
                  </a:extLst>
                </p:cNvPr>
                <p:cNvGrpSpPr>
                  <a:grpSpLocks/>
                </p:cNvGrpSpPr>
                <p:nvPr/>
              </p:nvGrpSpPr>
              <p:grpSpPr bwMode="auto">
                <a:xfrm>
                  <a:off x="9788587" y="2748013"/>
                  <a:ext cx="527285" cy="118466"/>
                  <a:chOff x="2199" y="955"/>
                  <a:chExt cx="2547" cy="506"/>
                </a:xfrm>
              </p:grpSpPr>
              <p:sp>
                <p:nvSpPr>
                  <p:cNvPr id="717" name="Freeform 851">
                    <a:extLst>
                      <a:ext uri="{FF2B5EF4-FFF2-40B4-BE49-F238E27FC236}">
                        <a16:creationId xmlns:a16="http://schemas.microsoft.com/office/drawing/2014/main" id="{0BA44966-8A4E-BB43-959B-A59F35AB557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8" name="Freeform 852">
                    <a:extLst>
                      <a:ext uri="{FF2B5EF4-FFF2-40B4-BE49-F238E27FC236}">
                        <a16:creationId xmlns:a16="http://schemas.microsoft.com/office/drawing/2014/main" id="{5DC04172-F777-E646-93C2-4CDF96DA8802}"/>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9" name="Freeform 853">
                    <a:extLst>
                      <a:ext uri="{FF2B5EF4-FFF2-40B4-BE49-F238E27FC236}">
                        <a16:creationId xmlns:a16="http://schemas.microsoft.com/office/drawing/2014/main" id="{A55970CF-BAEF-CD49-9BCE-C69AB8A5C4B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0" name="Freeform 854">
                    <a:extLst>
                      <a:ext uri="{FF2B5EF4-FFF2-40B4-BE49-F238E27FC236}">
                        <a16:creationId xmlns:a16="http://schemas.microsoft.com/office/drawing/2014/main" id="{2986E248-F171-5D48-8739-D2298CCA87A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1" name="Freeform 855">
                    <a:extLst>
                      <a:ext uri="{FF2B5EF4-FFF2-40B4-BE49-F238E27FC236}">
                        <a16:creationId xmlns:a16="http://schemas.microsoft.com/office/drawing/2014/main" id="{49F0B7F7-B410-9C43-9C2A-1B8B7525926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2" name="Freeform 856">
                    <a:extLst>
                      <a:ext uri="{FF2B5EF4-FFF2-40B4-BE49-F238E27FC236}">
                        <a16:creationId xmlns:a16="http://schemas.microsoft.com/office/drawing/2014/main" id="{287FBEA2-91A4-594C-9875-9EB64B31048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16" name="Straight Connector 715">
                  <a:extLst>
                    <a:ext uri="{FF2B5EF4-FFF2-40B4-BE49-F238E27FC236}">
                      <a16:creationId xmlns:a16="http://schemas.microsoft.com/office/drawing/2014/main" id="{00CD8070-E312-CE4E-9330-AF9220DB94C1}"/>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7270D670-9717-4947-8A8A-E81A05A4A5CB}"/>
                  </a:ext>
                </a:extLst>
              </p:cNvPr>
              <p:cNvGrpSpPr/>
              <p:nvPr/>
            </p:nvGrpSpPr>
            <p:grpSpPr>
              <a:xfrm>
                <a:off x="9731765" y="3463179"/>
                <a:ext cx="502369" cy="512348"/>
                <a:chOff x="7341491" y="2307905"/>
                <a:chExt cx="509280" cy="439573"/>
              </a:xfrm>
            </p:grpSpPr>
            <p:grpSp>
              <p:nvGrpSpPr>
                <p:cNvPr id="724" name="Group 723">
                  <a:extLst>
                    <a:ext uri="{FF2B5EF4-FFF2-40B4-BE49-F238E27FC236}">
                      <a16:creationId xmlns:a16="http://schemas.microsoft.com/office/drawing/2014/main" id="{46A2D8F1-7677-BA43-8C79-F92B915BC035}"/>
                    </a:ext>
                  </a:extLst>
                </p:cNvPr>
                <p:cNvGrpSpPr/>
                <p:nvPr/>
              </p:nvGrpSpPr>
              <p:grpSpPr>
                <a:xfrm>
                  <a:off x="7341491" y="2426725"/>
                  <a:ext cx="509280" cy="320753"/>
                  <a:chOff x="7458407" y="2414528"/>
                  <a:chExt cx="509280" cy="320753"/>
                </a:xfrm>
              </p:grpSpPr>
              <p:pic>
                <p:nvPicPr>
                  <p:cNvPr id="733" name="Picture 1018" descr="laptop_keyboard">
                    <a:extLst>
                      <a:ext uri="{FF2B5EF4-FFF2-40B4-BE49-F238E27FC236}">
                        <a16:creationId xmlns:a16="http://schemas.microsoft.com/office/drawing/2014/main" id="{0213EE88-DBCD-E942-AE09-77E4A5369E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1019">
                    <a:extLst>
                      <a:ext uri="{FF2B5EF4-FFF2-40B4-BE49-F238E27FC236}">
                        <a16:creationId xmlns:a16="http://schemas.microsoft.com/office/drawing/2014/main" id="{1AB1E013-5334-2443-B3EA-0ADF9CDA97C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735" name="Picture 1020" descr="screen">
                    <a:extLst>
                      <a:ext uri="{FF2B5EF4-FFF2-40B4-BE49-F238E27FC236}">
                        <a16:creationId xmlns:a16="http://schemas.microsoft.com/office/drawing/2014/main" id="{8E8FB868-F15A-354D-8A94-F6162964A28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1021">
                    <a:extLst>
                      <a:ext uri="{FF2B5EF4-FFF2-40B4-BE49-F238E27FC236}">
                        <a16:creationId xmlns:a16="http://schemas.microsoft.com/office/drawing/2014/main" id="{808AD4A9-7969-A440-AF65-3F01AEA7E2E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7" name="Freeform 1022">
                    <a:extLst>
                      <a:ext uri="{FF2B5EF4-FFF2-40B4-BE49-F238E27FC236}">
                        <a16:creationId xmlns:a16="http://schemas.microsoft.com/office/drawing/2014/main" id="{BE959CDF-8CEC-5D49-B9B5-695C75E54AAE}"/>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8" name="Freeform 1023">
                    <a:extLst>
                      <a:ext uri="{FF2B5EF4-FFF2-40B4-BE49-F238E27FC236}">
                        <a16:creationId xmlns:a16="http://schemas.microsoft.com/office/drawing/2014/main" id="{C47539D5-AB19-6248-B8AC-D7C1EB7D894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9" name="Freeform 1024">
                    <a:extLst>
                      <a:ext uri="{FF2B5EF4-FFF2-40B4-BE49-F238E27FC236}">
                        <a16:creationId xmlns:a16="http://schemas.microsoft.com/office/drawing/2014/main" id="{5AEB62B0-7DA6-D743-86A5-DFFF45D54BF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0" name="Freeform 1025">
                    <a:extLst>
                      <a:ext uri="{FF2B5EF4-FFF2-40B4-BE49-F238E27FC236}">
                        <a16:creationId xmlns:a16="http://schemas.microsoft.com/office/drawing/2014/main" id="{B47C284C-2338-754B-99BA-EA63C8A915C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1" name="Freeform 1026">
                    <a:extLst>
                      <a:ext uri="{FF2B5EF4-FFF2-40B4-BE49-F238E27FC236}">
                        <a16:creationId xmlns:a16="http://schemas.microsoft.com/office/drawing/2014/main" id="{9B886F94-1E66-9F4A-AE5A-8E0F922D014D}"/>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742" name="Group 1027">
                    <a:extLst>
                      <a:ext uri="{FF2B5EF4-FFF2-40B4-BE49-F238E27FC236}">
                        <a16:creationId xmlns:a16="http://schemas.microsoft.com/office/drawing/2014/main" id="{715EA677-D4AB-B447-B08B-D7ED313243A4}"/>
                      </a:ext>
                    </a:extLst>
                  </p:cNvPr>
                  <p:cNvGrpSpPr>
                    <a:grpSpLocks/>
                  </p:cNvGrpSpPr>
                  <p:nvPr/>
                </p:nvGrpSpPr>
                <p:grpSpPr bwMode="auto">
                  <a:xfrm>
                    <a:off x="7594735" y="2642220"/>
                    <a:ext cx="98740" cy="36846"/>
                    <a:chOff x="1740" y="2642"/>
                    <a:chExt cx="752" cy="327"/>
                  </a:xfrm>
                </p:grpSpPr>
                <p:sp>
                  <p:nvSpPr>
                    <p:cNvPr id="749" name="Freeform 1028">
                      <a:extLst>
                        <a:ext uri="{FF2B5EF4-FFF2-40B4-BE49-F238E27FC236}">
                          <a16:creationId xmlns:a16="http://schemas.microsoft.com/office/drawing/2014/main" id="{E1124562-ECF8-4F4C-90C1-EF6396A68E5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0" name="Freeform 1029">
                      <a:extLst>
                        <a:ext uri="{FF2B5EF4-FFF2-40B4-BE49-F238E27FC236}">
                          <a16:creationId xmlns:a16="http://schemas.microsoft.com/office/drawing/2014/main" id="{3389E998-0F08-914D-9479-D8E12E2549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1" name="Freeform 1030">
                      <a:extLst>
                        <a:ext uri="{FF2B5EF4-FFF2-40B4-BE49-F238E27FC236}">
                          <a16:creationId xmlns:a16="http://schemas.microsoft.com/office/drawing/2014/main" id="{8A11850E-DFFA-ED48-BEB3-85180AD217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2" name="Freeform 1031">
                      <a:extLst>
                        <a:ext uri="{FF2B5EF4-FFF2-40B4-BE49-F238E27FC236}">
                          <a16:creationId xmlns:a16="http://schemas.microsoft.com/office/drawing/2014/main" id="{348FFCFE-31F3-D044-A19B-3EA98E2A2B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3" name="Freeform 1032">
                      <a:extLst>
                        <a:ext uri="{FF2B5EF4-FFF2-40B4-BE49-F238E27FC236}">
                          <a16:creationId xmlns:a16="http://schemas.microsoft.com/office/drawing/2014/main" id="{E0BFA97F-7FDE-4B49-BE02-A5B711E5357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4" name="Freeform 1033">
                      <a:extLst>
                        <a:ext uri="{FF2B5EF4-FFF2-40B4-BE49-F238E27FC236}">
                          <a16:creationId xmlns:a16="http://schemas.microsoft.com/office/drawing/2014/main" id="{5566BB9E-C2DB-904B-8DAE-F1FAE62B3F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743" name="Freeform 1034">
                    <a:extLst>
                      <a:ext uri="{FF2B5EF4-FFF2-40B4-BE49-F238E27FC236}">
                        <a16:creationId xmlns:a16="http://schemas.microsoft.com/office/drawing/2014/main" id="{8531613B-92A9-464D-BE9E-A3721518617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4" name="Freeform 1035">
                    <a:extLst>
                      <a:ext uri="{FF2B5EF4-FFF2-40B4-BE49-F238E27FC236}">
                        <a16:creationId xmlns:a16="http://schemas.microsoft.com/office/drawing/2014/main" id="{EE5A0F89-BDF3-4F47-BA87-66EF728D000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5" name="Freeform 1036">
                    <a:extLst>
                      <a:ext uri="{FF2B5EF4-FFF2-40B4-BE49-F238E27FC236}">
                        <a16:creationId xmlns:a16="http://schemas.microsoft.com/office/drawing/2014/main" id="{1FD78267-7B3E-D540-902C-47129B46C05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6" name="Freeform 1037">
                    <a:extLst>
                      <a:ext uri="{FF2B5EF4-FFF2-40B4-BE49-F238E27FC236}">
                        <a16:creationId xmlns:a16="http://schemas.microsoft.com/office/drawing/2014/main" id="{16865503-BACA-1447-B755-0CA9ED8EDC5D}"/>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7" name="Freeform 1038">
                    <a:extLst>
                      <a:ext uri="{FF2B5EF4-FFF2-40B4-BE49-F238E27FC236}">
                        <a16:creationId xmlns:a16="http://schemas.microsoft.com/office/drawing/2014/main" id="{3B1B22E2-5D91-E74A-9754-AC618ED2670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8" name="Freeform 1039">
                    <a:extLst>
                      <a:ext uri="{FF2B5EF4-FFF2-40B4-BE49-F238E27FC236}">
                        <a16:creationId xmlns:a16="http://schemas.microsoft.com/office/drawing/2014/main" id="{7E7C97D1-0F33-3444-927F-6DA622B2060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25" name="Group 850">
                  <a:extLst>
                    <a:ext uri="{FF2B5EF4-FFF2-40B4-BE49-F238E27FC236}">
                      <a16:creationId xmlns:a16="http://schemas.microsoft.com/office/drawing/2014/main" id="{62525AE2-4973-8D42-8457-3FD43C9E4D56}"/>
                    </a:ext>
                  </a:extLst>
                </p:cNvPr>
                <p:cNvGrpSpPr>
                  <a:grpSpLocks/>
                </p:cNvGrpSpPr>
                <p:nvPr/>
              </p:nvGrpSpPr>
              <p:grpSpPr bwMode="auto">
                <a:xfrm>
                  <a:off x="7408527" y="2307905"/>
                  <a:ext cx="399726" cy="74090"/>
                  <a:chOff x="2199" y="955"/>
                  <a:chExt cx="2547" cy="506"/>
                </a:xfrm>
              </p:grpSpPr>
              <p:sp>
                <p:nvSpPr>
                  <p:cNvPr id="727" name="Freeform 851">
                    <a:extLst>
                      <a:ext uri="{FF2B5EF4-FFF2-40B4-BE49-F238E27FC236}">
                        <a16:creationId xmlns:a16="http://schemas.microsoft.com/office/drawing/2014/main" id="{98DC9C84-53E3-014A-967F-FA84DB11D7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8" name="Freeform 852">
                    <a:extLst>
                      <a:ext uri="{FF2B5EF4-FFF2-40B4-BE49-F238E27FC236}">
                        <a16:creationId xmlns:a16="http://schemas.microsoft.com/office/drawing/2014/main" id="{29B322F2-C071-D44B-B545-1D6315264F9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9" name="Freeform 853">
                    <a:extLst>
                      <a:ext uri="{FF2B5EF4-FFF2-40B4-BE49-F238E27FC236}">
                        <a16:creationId xmlns:a16="http://schemas.microsoft.com/office/drawing/2014/main" id="{0B4F0F6E-B830-CD43-97A0-CCF435339F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0" name="Freeform 854">
                    <a:extLst>
                      <a:ext uri="{FF2B5EF4-FFF2-40B4-BE49-F238E27FC236}">
                        <a16:creationId xmlns:a16="http://schemas.microsoft.com/office/drawing/2014/main" id="{1F7BE4F9-0536-514B-946A-CAC99442487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1" name="Freeform 855">
                    <a:extLst>
                      <a:ext uri="{FF2B5EF4-FFF2-40B4-BE49-F238E27FC236}">
                        <a16:creationId xmlns:a16="http://schemas.microsoft.com/office/drawing/2014/main" id="{F512D928-7DBD-174E-9B2D-4DC324036DF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2" name="Freeform 856">
                    <a:extLst>
                      <a:ext uri="{FF2B5EF4-FFF2-40B4-BE49-F238E27FC236}">
                        <a16:creationId xmlns:a16="http://schemas.microsoft.com/office/drawing/2014/main" id="{C88DD8DC-6D2B-A545-8A4F-C001C71ACD8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26" name="Straight Connector 725">
                  <a:extLst>
                    <a:ext uri="{FF2B5EF4-FFF2-40B4-BE49-F238E27FC236}">
                      <a16:creationId xmlns:a16="http://schemas.microsoft.com/office/drawing/2014/main" id="{5DFBB0AF-BFC3-414D-A6B2-5B5E573B87E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5" name="Text Box 5">
              <a:extLst>
                <a:ext uri="{FF2B5EF4-FFF2-40B4-BE49-F238E27FC236}">
                  <a16:creationId xmlns:a16="http://schemas.microsoft.com/office/drawing/2014/main" id="{59DCFB19-2C53-724E-875B-11F6B0110ACD}"/>
                </a:ext>
              </a:extLst>
            </p:cNvPr>
            <p:cNvSpPr txBox="1">
              <a:spLocks noChangeArrowheads="1"/>
            </p:cNvSpPr>
            <p:nvPr/>
          </p:nvSpPr>
          <p:spPr bwMode="auto">
            <a:xfrm>
              <a:off x="3084295" y="6092086"/>
              <a:ext cx="1872116" cy="303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4G/5G</a:t>
              </a:r>
            </a:p>
          </p:txBody>
        </p:sp>
      </p:grpSp>
      <p:sp>
        <p:nvSpPr>
          <p:cNvPr id="12" name="Slide Number Placeholder 11">
            <a:extLst>
              <a:ext uri="{FF2B5EF4-FFF2-40B4-BE49-F238E27FC236}">
                <a16:creationId xmlns:a16="http://schemas.microsoft.com/office/drawing/2014/main" id="{627A0916-6283-0C9C-1D2E-3E20600E8A71}"/>
              </a:ext>
            </a:extLst>
          </p:cNvPr>
          <p:cNvSpPr>
            <a:spLocks noGrp="1"/>
          </p:cNvSpPr>
          <p:nvPr>
            <p:ph type="sldNum" sz="quarter" idx="4"/>
          </p:nvPr>
        </p:nvSpPr>
        <p:spPr/>
        <p:txBody>
          <a:bodyPr/>
          <a:lstStyle/>
          <a:p>
            <a:r>
              <a:rPr lang="en-US" dirty="0"/>
              <a:t>Link Layer </a:t>
            </a:r>
            <a:fld id="{C4204591-24BD-A542-B9D5-F8D8A88D2FEE}" type="slidenum">
              <a:rPr lang="en-US" smtClean="0"/>
              <a:pPr/>
              <a:t>3</a:t>
            </a:fld>
            <a:endParaRPr lang="en-US" dirty="0"/>
          </a:p>
        </p:txBody>
      </p:sp>
    </p:spTree>
    <p:extLst>
      <p:ext uri="{BB962C8B-B14F-4D97-AF65-F5344CB8AC3E}">
        <p14:creationId xmlns:p14="http://schemas.microsoft.com/office/powerpoint/2010/main" val="384256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dissolve">
                                      <p:cBhvr>
                                        <p:cTn id="7" dur="500"/>
                                        <p:tgtEl>
                                          <p:spTgt spid="4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70">
                                            <p:txEl>
                                              <p:pRg st="1" end="1"/>
                                            </p:txEl>
                                          </p:spTgt>
                                        </p:tgtEl>
                                        <p:attrNameLst>
                                          <p:attrName>style.visibility</p:attrName>
                                        </p:attrNameLst>
                                      </p:cBhvr>
                                      <p:to>
                                        <p:strVal val="visible"/>
                                      </p:to>
                                    </p:set>
                                    <p:animEffect transition="in" filter="dissolve">
                                      <p:cBhvr>
                                        <p:cTn id="10" dur="500"/>
                                        <p:tgtEl>
                                          <p:spTgt spid="47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70">
                                            <p:txEl>
                                              <p:pRg st="2" end="2"/>
                                            </p:txEl>
                                          </p:spTgt>
                                        </p:tgtEl>
                                        <p:attrNameLst>
                                          <p:attrName>style.visibility</p:attrName>
                                        </p:attrNameLst>
                                      </p:cBhvr>
                                      <p:to>
                                        <p:strVal val="visible"/>
                                      </p:to>
                                    </p:set>
                                    <p:animEffect transition="in" filter="dissolve">
                                      <p:cBhvr>
                                        <p:cTn id="13" dur="500"/>
                                        <p:tgtEl>
                                          <p:spTgt spid="47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70">
                                            <p:txEl>
                                              <p:pRg st="3" end="3"/>
                                            </p:txEl>
                                          </p:spTgt>
                                        </p:tgtEl>
                                        <p:attrNameLst>
                                          <p:attrName>style.visibility</p:attrName>
                                        </p:attrNameLst>
                                      </p:cBhvr>
                                      <p:to>
                                        <p:strVal val="visible"/>
                                      </p:to>
                                    </p:set>
                                    <p:animEffect transition="in" filter="dissolve">
                                      <p:cBhvr>
                                        <p:cTn id="18" dur="500"/>
                                        <p:tgtEl>
                                          <p:spTgt spid="470">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70">
                                            <p:txEl>
                                              <p:pRg st="4" end="4"/>
                                            </p:txEl>
                                          </p:spTgt>
                                        </p:tgtEl>
                                        <p:attrNameLst>
                                          <p:attrName>style.visibility</p:attrName>
                                        </p:attrNameLst>
                                      </p:cBhvr>
                                      <p:to>
                                        <p:strVal val="visible"/>
                                      </p:to>
                                    </p:set>
                                    <p:animEffect transition="in" filter="dissolve">
                                      <p:cBhvr>
                                        <p:cTn id="21" dur="500"/>
                                        <p:tgtEl>
                                          <p:spTgt spid="47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70">
                                            <p:txEl>
                                              <p:pRg st="5" end="5"/>
                                            </p:txEl>
                                          </p:spTgt>
                                        </p:tgtEl>
                                        <p:attrNameLst>
                                          <p:attrName>style.visibility</p:attrName>
                                        </p:attrNameLst>
                                      </p:cBhvr>
                                      <p:to>
                                        <p:strVal val="visible"/>
                                      </p:to>
                                    </p:set>
                                    <p:animEffect transition="in" filter="dissolve">
                                      <p:cBhvr>
                                        <p:cTn id="24" dur="500"/>
                                        <p:tgtEl>
                                          <p:spTgt spid="47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protocols</a:t>
            </a:r>
            <a:endParaRPr lang="en-US" sz="4400" dirty="0"/>
          </a:p>
        </p:txBody>
      </p:sp>
      <p:sp>
        <p:nvSpPr>
          <p:cNvPr id="291" name="Rectangle 3">
            <a:extLst>
              <a:ext uri="{FF2B5EF4-FFF2-40B4-BE49-F238E27FC236}">
                <a16:creationId xmlns:a16="http://schemas.microsoft.com/office/drawing/2014/main" id="{E6233901-684E-DA4D-9AAB-1573F126922B}"/>
              </a:ext>
            </a:extLst>
          </p:cNvPr>
          <p:cNvSpPr txBox="1">
            <a:spLocks noChangeArrowheads="1"/>
          </p:cNvSpPr>
          <p:nvPr/>
        </p:nvSpPr>
        <p:spPr>
          <a:xfrm>
            <a:off x="765106" y="1363316"/>
            <a:ext cx="1114859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single shared broadcast channel </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simultaneous transmissions by nodes: interference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collision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node receives two or more signals at the same time</a:t>
            </a:r>
            <a:endParaRPr kumimoji="0" lang="en-US" sz="2400" b="0" i="1" u="sng"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92" name="Rectangle 3">
            <a:extLst>
              <a:ext uri="{FF2B5EF4-FFF2-40B4-BE49-F238E27FC236}">
                <a16:creationId xmlns:a16="http://schemas.microsoft.com/office/drawing/2014/main" id="{4AA5F7D4-7DBD-9E45-B534-F9CDF4D8505D}"/>
              </a:ext>
            </a:extLst>
          </p:cNvPr>
          <p:cNvSpPr txBox="1">
            <a:spLocks noChangeArrowheads="1"/>
          </p:cNvSpPr>
          <p:nvPr/>
        </p:nvSpPr>
        <p:spPr>
          <a:xfrm>
            <a:off x="1156044" y="3848099"/>
            <a:ext cx="9962530" cy="24069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distributed algorithm that determines how nodes share channel, i.e., determine when node can transmit</a:t>
            </a:r>
          </a:p>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communication about channel sharing must use channel itself! </a:t>
            </a:r>
          </a:p>
          <a:p>
            <a:pPr marL="746125" marR="0" lvl="1" indent="-2238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out-of-band channel for coordination</a:t>
            </a:r>
          </a:p>
        </p:txBody>
      </p:sp>
      <p:sp>
        <p:nvSpPr>
          <p:cNvPr id="5" name="Rectangle 4">
            <a:extLst>
              <a:ext uri="{FF2B5EF4-FFF2-40B4-BE49-F238E27FC236}">
                <a16:creationId xmlns:a16="http://schemas.microsoft.com/office/drawing/2014/main" id="{F1AA9627-8FEC-3848-AA80-2DDEF1AE2F67}"/>
              </a:ext>
            </a:extLst>
          </p:cNvPr>
          <p:cNvSpPr/>
          <p:nvPr/>
        </p:nvSpPr>
        <p:spPr>
          <a:xfrm>
            <a:off x="901148" y="3472071"/>
            <a:ext cx="10442713" cy="23588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A220334-D903-464A-8C54-83F2552D4599}"/>
              </a:ext>
            </a:extLst>
          </p:cNvPr>
          <p:cNvSpPr txBox="1"/>
          <p:nvPr/>
        </p:nvSpPr>
        <p:spPr>
          <a:xfrm>
            <a:off x="1258956" y="3154018"/>
            <a:ext cx="4224618" cy="58477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multiple access protocol</a:t>
            </a:r>
          </a:p>
        </p:txBody>
      </p:sp>
      <p:sp>
        <p:nvSpPr>
          <p:cNvPr id="8" name="Slide Number Placeholder 7">
            <a:extLst>
              <a:ext uri="{FF2B5EF4-FFF2-40B4-BE49-F238E27FC236}">
                <a16:creationId xmlns:a16="http://schemas.microsoft.com/office/drawing/2014/main" id="{5EB7A869-7502-7081-9CB0-0F3D22D5F674}"/>
              </a:ext>
            </a:extLst>
          </p:cNvPr>
          <p:cNvSpPr>
            <a:spLocks noGrp="1"/>
          </p:cNvSpPr>
          <p:nvPr>
            <p:ph type="sldNum" sz="quarter" idx="4"/>
          </p:nvPr>
        </p:nvSpPr>
        <p:spPr/>
        <p:txBody>
          <a:bodyPr/>
          <a:lstStyle/>
          <a:p>
            <a:r>
              <a:rPr lang="en-US" dirty="0"/>
              <a:t>Link Layer </a:t>
            </a:r>
            <a:fld id="{C4204591-24BD-A542-B9D5-F8D8A88D2FEE}" type="slidenum">
              <a:rPr lang="en-US" smtClean="0"/>
              <a:pPr/>
              <a:t>4</a:t>
            </a:fld>
            <a:endParaRPr lang="en-US" dirty="0"/>
          </a:p>
        </p:txBody>
      </p:sp>
    </p:spTree>
    <p:extLst>
      <p:ext uri="{BB962C8B-B14F-4D97-AF65-F5344CB8AC3E}">
        <p14:creationId xmlns:p14="http://schemas.microsoft.com/office/powerpoint/2010/main" val="1661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dissolve">
                                      <p:cBhvr>
                                        <p:cTn id="7" dur="500"/>
                                        <p:tgtEl>
                                          <p:spTgt spid="2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An </a:t>
            </a:r>
            <a:r>
              <a:rPr lang="en-US" b="0" u="sng" dirty="0">
                <a:solidFill>
                  <a:srgbClr val="C00000"/>
                </a:solidFill>
                <a:latin typeface="+mn-lt"/>
              </a:rPr>
              <a:t>ideal</a:t>
            </a:r>
            <a:r>
              <a:rPr lang="en-US" b="0" dirty="0">
                <a:latin typeface="+mn-lt"/>
              </a:rPr>
              <a:t> multiple access protocol</a:t>
            </a:r>
            <a:endParaRPr lang="en-US" sz="4400" b="0" dirty="0">
              <a:latin typeface="+mn-lt"/>
            </a:endParaRPr>
          </a:p>
        </p:txBody>
      </p:sp>
      <p:sp>
        <p:nvSpPr>
          <p:cNvPr id="8" name="Rectangle 3">
            <a:extLst>
              <a:ext uri="{FF2B5EF4-FFF2-40B4-BE49-F238E27FC236}">
                <a16:creationId xmlns:a16="http://schemas.microsoft.com/office/drawing/2014/main" id="{A702EAE9-EF5B-DD4F-BD34-31F1BD3532FC}"/>
              </a:ext>
            </a:extLst>
          </p:cNvPr>
          <p:cNvSpPr txBox="1">
            <a:spLocks noChangeArrowheads="1"/>
          </p:cNvSpPr>
          <p:nvPr/>
        </p:nvSpPr>
        <p:spPr>
          <a:xfrm>
            <a:off x="944216" y="1626703"/>
            <a:ext cx="100550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given: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multiple access channel (MAC) of rate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bps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desiderata:</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one node wants to transmit, it can send at rate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 when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nodes want to transmit, each can send at average rate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R/M</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3. fully decentralized: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special node to coordinate transmissions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synchronization of clocks, slots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 simple</a:t>
            </a:r>
          </a:p>
        </p:txBody>
      </p:sp>
      <p:sp>
        <p:nvSpPr>
          <p:cNvPr id="6" name="Slide Number Placeholder 5">
            <a:extLst>
              <a:ext uri="{FF2B5EF4-FFF2-40B4-BE49-F238E27FC236}">
                <a16:creationId xmlns:a16="http://schemas.microsoft.com/office/drawing/2014/main" id="{F9A3D35E-F388-1DBB-6AB1-B30BB4D6E3FA}"/>
              </a:ext>
            </a:extLst>
          </p:cNvPr>
          <p:cNvSpPr>
            <a:spLocks noGrp="1"/>
          </p:cNvSpPr>
          <p:nvPr>
            <p:ph type="sldNum" sz="quarter" idx="4"/>
          </p:nvPr>
        </p:nvSpPr>
        <p:spPr/>
        <p:txBody>
          <a:bodyPr/>
          <a:lstStyle/>
          <a:p>
            <a:r>
              <a:rPr lang="en-US" dirty="0"/>
              <a:t>Link Layer </a:t>
            </a:r>
            <a:fld id="{C4204591-24BD-A542-B9D5-F8D8A88D2FEE}" type="slidenum">
              <a:rPr lang="en-US" smtClean="0"/>
              <a:pPr/>
              <a:t>5</a:t>
            </a:fld>
            <a:endParaRPr lang="en-US" dirty="0"/>
          </a:p>
        </p:txBody>
      </p:sp>
    </p:spTree>
    <p:extLst>
      <p:ext uri="{BB962C8B-B14F-4D97-AF65-F5344CB8AC3E}">
        <p14:creationId xmlns:p14="http://schemas.microsoft.com/office/powerpoint/2010/main" val="319871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dissolv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dissolve">
                                      <p:cBhvr>
                                        <p:cTn id="17" dur="500"/>
                                        <p:tgtEl>
                                          <p:spTgt spid="8">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dissolve">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MAC protocols: taxonomy</a:t>
            </a:r>
            <a:endParaRPr lang="en-US" sz="4400" b="0" dirty="0">
              <a:latin typeface="+mn-lt"/>
            </a:endParaRPr>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92428" y="1356210"/>
            <a:ext cx="10623272" cy="51638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broad classes: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channel partitioning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divide channel into smaller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pieces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(time slots, frequency, code)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allocate piece to node for exclusive use</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u="none" strike="noStrike" kern="1200" cap="none" spc="0" normalizeH="0" baseline="0" noProof="0" dirty="0">
                <a:ln>
                  <a:noFill/>
                </a:ln>
                <a:solidFill>
                  <a:srgbClr val="C00000"/>
                </a:solidFill>
                <a:effectLst/>
                <a:uLnTx/>
                <a:uFillTx/>
                <a:latin typeface="Calibri" panose="020F0502020204030204"/>
                <a:ea typeface="+mn-ea"/>
                <a:cs typeface="+mn-cs"/>
              </a:rPr>
              <a:t>random access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channel not divided, allow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from collisions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endPar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take turns, but nodes with more to send can take longer turns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78F2E5D-D0AD-428B-3150-07477E280307}"/>
              </a:ext>
            </a:extLst>
          </p:cNvPr>
          <p:cNvSpPr>
            <a:spLocks noGrp="1"/>
          </p:cNvSpPr>
          <p:nvPr>
            <p:ph type="sldNum" sz="quarter" idx="4"/>
          </p:nvPr>
        </p:nvSpPr>
        <p:spPr/>
        <p:txBody>
          <a:bodyPr/>
          <a:lstStyle/>
          <a:p>
            <a:r>
              <a:rPr lang="en-US" dirty="0"/>
              <a:t>Link Layer </a:t>
            </a:r>
            <a:fld id="{C4204591-24BD-A542-B9D5-F8D8A88D2FEE}" type="slidenum">
              <a:rPr lang="en-US" smtClean="0"/>
              <a:pPr/>
              <a:t>6</a:t>
            </a:fld>
            <a:endParaRPr lang="en-US" dirty="0"/>
          </a:p>
        </p:txBody>
      </p:sp>
    </p:spTree>
    <p:extLst>
      <p:ext uri="{BB962C8B-B14F-4D97-AF65-F5344CB8AC3E}">
        <p14:creationId xmlns:p14="http://schemas.microsoft.com/office/powerpoint/2010/main" val="46452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dissolve">
                                      <p:cBhvr>
                                        <p:cTn id="7" dur="500"/>
                                        <p:tgtEl>
                                          <p:spTgt spid="5">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dissolve">
                                      <p:cBhvr>
                                        <p:cTn id="10" dur="500"/>
                                        <p:tgtEl>
                                          <p:spTgt spid="5">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dissolve">
                                      <p:cBhvr>
                                        <p:cTn id="15" dur="500"/>
                                        <p:tgtEl>
                                          <p:spTgt spid="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ssolve">
                                      <p:cBhvr>
                                        <p:cTn id="18" dur="500"/>
                                        <p:tgtEl>
                                          <p:spTgt spid="5">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TDMA</a:t>
            </a:r>
            <a:endParaRPr lang="en-US" sz="4400" b="0" dirty="0">
              <a:latin typeface="+mn-lt"/>
            </a:endParaRPr>
          </a:p>
        </p:txBody>
      </p:sp>
      <p:sp>
        <p:nvSpPr>
          <p:cNvPr id="43" name="Rectangle 3">
            <a:extLst>
              <a:ext uri="{FF2B5EF4-FFF2-40B4-BE49-F238E27FC236}">
                <a16:creationId xmlns:a16="http://schemas.microsoft.com/office/drawing/2014/main" id="{0A448D7E-58D9-064C-A6F1-E4409D3F3FEF}"/>
              </a:ext>
            </a:extLst>
          </p:cNvPr>
          <p:cNvSpPr txBox="1">
            <a:spLocks noChangeArrowheads="1"/>
          </p:cNvSpPr>
          <p:nvPr/>
        </p:nvSpPr>
        <p:spPr bwMode="auto">
          <a:xfrm>
            <a:off x="1192904" y="1459051"/>
            <a:ext cx="10230470" cy="293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TDMA: time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access to channel in “rounds”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gets fixed length slot (length = packet transmission time) in each round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slots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packets to send, slots 2,5,6 idle </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7B45ED9F-AB5F-B146-B7B0-7832DE28BC25}"/>
              </a:ext>
            </a:extLst>
          </p:cNvPr>
          <p:cNvGrpSpPr/>
          <p:nvPr/>
        </p:nvGrpSpPr>
        <p:grpSpPr>
          <a:xfrm>
            <a:off x="2497001" y="4766572"/>
            <a:ext cx="6084887" cy="962025"/>
            <a:chOff x="2497001" y="4766572"/>
            <a:chExt cx="6084887" cy="962025"/>
          </a:xfrm>
        </p:grpSpPr>
        <p:sp>
          <p:nvSpPr>
            <p:cNvPr id="44" name="Line 7">
              <a:extLst>
                <a:ext uri="{FF2B5EF4-FFF2-40B4-BE49-F238E27FC236}">
                  <a16:creationId xmlns:a16="http://schemas.microsoft.com/office/drawing/2014/main" id="{A162B864-328B-BB4E-A401-8C10A01CA26E}"/>
                </a:ext>
              </a:extLst>
            </p:cNvPr>
            <p:cNvSpPr>
              <a:spLocks noChangeShapeType="1"/>
            </p:cNvSpPr>
            <p:nvPr/>
          </p:nvSpPr>
          <p:spPr bwMode="auto">
            <a:xfrm>
              <a:off x="2497001" y="5652397"/>
              <a:ext cx="6084887"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5" name="Rectangle 8">
              <a:extLst>
                <a:ext uri="{FF2B5EF4-FFF2-40B4-BE49-F238E27FC236}">
                  <a16:creationId xmlns:a16="http://schemas.microsoft.com/office/drawing/2014/main" id="{5BF0ACED-1DF3-A344-A69A-823B25CE0FB0}"/>
                </a:ext>
              </a:extLst>
            </p:cNvPr>
            <p:cNvSpPr>
              <a:spLocks noChangeArrowheads="1"/>
            </p:cNvSpPr>
            <p:nvPr/>
          </p:nvSpPr>
          <p:spPr bwMode="auto">
            <a:xfrm>
              <a:off x="2719251" y="5425384"/>
              <a:ext cx="479425" cy="230188"/>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 name="Rectangle 10">
              <a:extLst>
                <a:ext uri="{FF2B5EF4-FFF2-40B4-BE49-F238E27FC236}">
                  <a16:creationId xmlns:a16="http://schemas.microsoft.com/office/drawing/2014/main" id="{B5DDDA64-5C9C-D148-8420-B593565524B6}"/>
                </a:ext>
              </a:extLst>
            </p:cNvPr>
            <p:cNvSpPr>
              <a:spLocks noChangeArrowheads="1"/>
            </p:cNvSpPr>
            <p:nvPr/>
          </p:nvSpPr>
          <p:spPr bwMode="auto">
            <a:xfrm>
              <a:off x="3678101" y="5425384"/>
              <a:ext cx="479425" cy="230188"/>
            </a:xfrm>
            <a:prstGeom prst="rect">
              <a:avLst/>
            </a:prstGeom>
            <a:solidFill>
              <a:srgbClr val="FF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Rectangle 11">
              <a:extLst>
                <a:ext uri="{FF2B5EF4-FFF2-40B4-BE49-F238E27FC236}">
                  <a16:creationId xmlns:a16="http://schemas.microsoft.com/office/drawing/2014/main" id="{D9985277-7968-C842-9231-012104EC2F5E}"/>
                </a:ext>
              </a:extLst>
            </p:cNvPr>
            <p:cNvSpPr>
              <a:spLocks noChangeArrowheads="1"/>
            </p:cNvSpPr>
            <p:nvPr/>
          </p:nvSpPr>
          <p:spPr bwMode="auto">
            <a:xfrm>
              <a:off x="4152763" y="5425384"/>
              <a:ext cx="479425" cy="230188"/>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13">
              <a:extLst>
                <a:ext uri="{FF2B5EF4-FFF2-40B4-BE49-F238E27FC236}">
                  <a16:creationId xmlns:a16="http://schemas.microsoft.com/office/drawing/2014/main" id="{F7E6C5C0-28CB-2C46-906A-E86EFCC6E088}"/>
                </a:ext>
              </a:extLst>
            </p:cNvPr>
            <p:cNvSpPr>
              <a:spLocks noChangeShapeType="1"/>
            </p:cNvSpPr>
            <p:nvPr/>
          </p:nvSpPr>
          <p:spPr bwMode="auto">
            <a:xfrm>
              <a:off x="2720838" y="5312672"/>
              <a:ext cx="0" cy="33813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16">
              <a:extLst>
                <a:ext uri="{FF2B5EF4-FFF2-40B4-BE49-F238E27FC236}">
                  <a16:creationId xmlns:a16="http://schemas.microsoft.com/office/drawing/2014/main" id="{51E737FE-2977-8B4C-B4D9-80C37910A703}"/>
                </a:ext>
              </a:extLst>
            </p:cNvPr>
            <p:cNvSpPr>
              <a:spLocks noChangeShapeType="1"/>
            </p:cNvSpPr>
            <p:nvPr/>
          </p:nvSpPr>
          <p:spPr bwMode="auto">
            <a:xfrm>
              <a:off x="5586276" y="5315847"/>
              <a:ext cx="0" cy="3381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Text Box 23">
              <a:extLst>
                <a:ext uri="{FF2B5EF4-FFF2-40B4-BE49-F238E27FC236}">
                  <a16:creationId xmlns:a16="http://schemas.microsoft.com/office/drawing/2014/main" id="{48F8A2A9-DBD4-9443-B624-51C1A0D8AF14}"/>
                </a:ext>
              </a:extLst>
            </p:cNvPr>
            <p:cNvSpPr txBox="1">
              <a:spLocks noChangeArrowheads="1"/>
            </p:cNvSpPr>
            <p:nvPr/>
          </p:nvSpPr>
          <p:spPr bwMode="auto">
            <a:xfrm>
              <a:off x="2819263" y="5392047"/>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1" name="Text Box 24">
              <a:extLst>
                <a:ext uri="{FF2B5EF4-FFF2-40B4-BE49-F238E27FC236}">
                  <a16:creationId xmlns:a16="http://schemas.microsoft.com/office/drawing/2014/main" id="{4D91ED1E-2495-0E4F-9B3E-3AFE785C5C5C}"/>
                </a:ext>
              </a:extLst>
            </p:cNvPr>
            <p:cNvSpPr txBox="1">
              <a:spLocks noChangeArrowheads="1"/>
            </p:cNvSpPr>
            <p:nvPr/>
          </p:nvSpPr>
          <p:spPr bwMode="auto">
            <a:xfrm>
              <a:off x="3765413" y="5377759"/>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2" name="Text Box 25">
              <a:extLst>
                <a:ext uri="{FF2B5EF4-FFF2-40B4-BE49-F238E27FC236}">
                  <a16:creationId xmlns:a16="http://schemas.microsoft.com/office/drawing/2014/main" id="{AAF51084-5D55-9047-9D10-B125F32EE8BD}"/>
                </a:ext>
              </a:extLst>
            </p:cNvPr>
            <p:cNvSpPr txBox="1">
              <a:spLocks noChangeArrowheads="1"/>
            </p:cNvSpPr>
            <p:nvPr/>
          </p:nvSpPr>
          <p:spPr bwMode="auto">
            <a:xfrm>
              <a:off x="4230551" y="5384109"/>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53" name="Rectangle 26">
              <a:extLst>
                <a:ext uri="{FF2B5EF4-FFF2-40B4-BE49-F238E27FC236}">
                  <a16:creationId xmlns:a16="http://schemas.microsoft.com/office/drawing/2014/main" id="{EA2F25EA-1C55-8B45-8EA1-3A00A92F00F2}"/>
                </a:ext>
              </a:extLst>
            </p:cNvPr>
            <p:cNvSpPr>
              <a:spLocks noChangeArrowheads="1"/>
            </p:cNvSpPr>
            <p:nvPr/>
          </p:nvSpPr>
          <p:spPr bwMode="auto">
            <a:xfrm>
              <a:off x="5576751" y="5420622"/>
              <a:ext cx="479425" cy="230187"/>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Rectangle 27">
              <a:extLst>
                <a:ext uri="{FF2B5EF4-FFF2-40B4-BE49-F238E27FC236}">
                  <a16:creationId xmlns:a16="http://schemas.microsoft.com/office/drawing/2014/main" id="{39F06F1D-D0F6-4C49-99E0-AE58E606ADA5}"/>
                </a:ext>
              </a:extLst>
            </p:cNvPr>
            <p:cNvSpPr>
              <a:spLocks noChangeArrowheads="1"/>
            </p:cNvSpPr>
            <p:nvPr/>
          </p:nvSpPr>
          <p:spPr bwMode="auto">
            <a:xfrm>
              <a:off x="6535601" y="5420622"/>
              <a:ext cx="479425" cy="230187"/>
            </a:xfrm>
            <a:prstGeom prst="rect">
              <a:avLst/>
            </a:prstGeom>
            <a:solidFill>
              <a:srgbClr val="FF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Rectangle 28">
              <a:extLst>
                <a:ext uri="{FF2B5EF4-FFF2-40B4-BE49-F238E27FC236}">
                  <a16:creationId xmlns:a16="http://schemas.microsoft.com/office/drawing/2014/main" id="{80AEA40D-BFBF-704C-9415-CB79BC9BD49A}"/>
                </a:ext>
              </a:extLst>
            </p:cNvPr>
            <p:cNvSpPr>
              <a:spLocks noChangeArrowheads="1"/>
            </p:cNvSpPr>
            <p:nvPr/>
          </p:nvSpPr>
          <p:spPr bwMode="auto">
            <a:xfrm>
              <a:off x="7010263" y="5420622"/>
              <a:ext cx="479425" cy="230187"/>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6" name="Line 29">
              <a:extLst>
                <a:ext uri="{FF2B5EF4-FFF2-40B4-BE49-F238E27FC236}">
                  <a16:creationId xmlns:a16="http://schemas.microsoft.com/office/drawing/2014/main" id="{5025264D-4923-CA41-AB44-0965E9585DE5}"/>
                </a:ext>
              </a:extLst>
            </p:cNvPr>
            <p:cNvSpPr>
              <a:spLocks noChangeShapeType="1"/>
            </p:cNvSpPr>
            <p:nvPr/>
          </p:nvSpPr>
          <p:spPr bwMode="auto">
            <a:xfrm>
              <a:off x="5578338" y="5307909"/>
              <a:ext cx="0" cy="338138"/>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7" name="Text Box 30">
              <a:extLst>
                <a:ext uri="{FF2B5EF4-FFF2-40B4-BE49-F238E27FC236}">
                  <a16:creationId xmlns:a16="http://schemas.microsoft.com/office/drawing/2014/main" id="{9684285E-DFBE-DA4D-9AE4-55B5626A27C3}"/>
                </a:ext>
              </a:extLst>
            </p:cNvPr>
            <p:cNvSpPr txBox="1">
              <a:spLocks noChangeArrowheads="1"/>
            </p:cNvSpPr>
            <p:nvPr/>
          </p:nvSpPr>
          <p:spPr bwMode="auto">
            <a:xfrm>
              <a:off x="5676763" y="5387284"/>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8" name="Text Box 31">
              <a:extLst>
                <a:ext uri="{FF2B5EF4-FFF2-40B4-BE49-F238E27FC236}">
                  <a16:creationId xmlns:a16="http://schemas.microsoft.com/office/drawing/2014/main" id="{6E82E5EA-026E-7045-B1A4-9CC9C86E88B9}"/>
                </a:ext>
              </a:extLst>
            </p:cNvPr>
            <p:cNvSpPr txBox="1">
              <a:spLocks noChangeArrowheads="1"/>
            </p:cNvSpPr>
            <p:nvPr/>
          </p:nvSpPr>
          <p:spPr bwMode="auto">
            <a:xfrm>
              <a:off x="6622913" y="5372997"/>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9" name="Text Box 32">
              <a:extLst>
                <a:ext uri="{FF2B5EF4-FFF2-40B4-BE49-F238E27FC236}">
                  <a16:creationId xmlns:a16="http://schemas.microsoft.com/office/drawing/2014/main" id="{5B3E3799-80A5-7142-9795-9DF13D5FFEC6}"/>
                </a:ext>
              </a:extLst>
            </p:cNvPr>
            <p:cNvSpPr txBox="1">
              <a:spLocks noChangeArrowheads="1"/>
            </p:cNvSpPr>
            <p:nvPr/>
          </p:nvSpPr>
          <p:spPr bwMode="auto">
            <a:xfrm>
              <a:off x="7088051" y="5379347"/>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60" name="Line 34">
              <a:extLst>
                <a:ext uri="{FF2B5EF4-FFF2-40B4-BE49-F238E27FC236}">
                  <a16:creationId xmlns:a16="http://schemas.microsoft.com/office/drawing/2014/main" id="{14EBD35E-98E3-AF4C-839F-9C6CB952AFF2}"/>
                </a:ext>
              </a:extLst>
            </p:cNvPr>
            <p:cNvSpPr>
              <a:spLocks noChangeShapeType="1"/>
            </p:cNvSpPr>
            <p:nvPr/>
          </p:nvSpPr>
          <p:spPr bwMode="auto">
            <a:xfrm>
              <a:off x="320185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1" name="Line 35">
              <a:extLst>
                <a:ext uri="{FF2B5EF4-FFF2-40B4-BE49-F238E27FC236}">
                  <a16:creationId xmlns:a16="http://schemas.microsoft.com/office/drawing/2014/main" id="{F002AB0E-BA6B-6448-B7B9-3028A445D9C8}"/>
                </a:ext>
              </a:extLst>
            </p:cNvPr>
            <p:cNvSpPr>
              <a:spLocks noChangeShapeType="1"/>
            </p:cNvSpPr>
            <p:nvPr/>
          </p:nvSpPr>
          <p:spPr bwMode="auto">
            <a:xfrm>
              <a:off x="3678101" y="5422209"/>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Line 36">
              <a:extLst>
                <a:ext uri="{FF2B5EF4-FFF2-40B4-BE49-F238E27FC236}">
                  <a16:creationId xmlns:a16="http://schemas.microsoft.com/office/drawing/2014/main" id="{F10DFCB1-F5CE-2944-B5BD-75F801E54F04}"/>
                </a:ext>
              </a:extLst>
            </p:cNvPr>
            <p:cNvSpPr>
              <a:spLocks noChangeShapeType="1"/>
            </p:cNvSpPr>
            <p:nvPr/>
          </p:nvSpPr>
          <p:spPr bwMode="auto">
            <a:xfrm>
              <a:off x="4154351" y="5422209"/>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Line 37">
              <a:extLst>
                <a:ext uri="{FF2B5EF4-FFF2-40B4-BE49-F238E27FC236}">
                  <a16:creationId xmlns:a16="http://schemas.microsoft.com/office/drawing/2014/main" id="{5C202F74-B0E9-054A-BA6A-ED679E08BD08}"/>
                </a:ext>
              </a:extLst>
            </p:cNvPr>
            <p:cNvSpPr>
              <a:spLocks noChangeShapeType="1"/>
            </p:cNvSpPr>
            <p:nvPr/>
          </p:nvSpPr>
          <p:spPr bwMode="auto">
            <a:xfrm>
              <a:off x="4630601" y="5422209"/>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Line 38">
              <a:extLst>
                <a:ext uri="{FF2B5EF4-FFF2-40B4-BE49-F238E27FC236}">
                  <a16:creationId xmlns:a16="http://schemas.microsoft.com/office/drawing/2014/main" id="{17258870-A929-E743-9ABE-DE23B79DBE63}"/>
                </a:ext>
              </a:extLst>
            </p:cNvPr>
            <p:cNvSpPr>
              <a:spLocks noChangeShapeType="1"/>
            </p:cNvSpPr>
            <p:nvPr/>
          </p:nvSpPr>
          <p:spPr bwMode="auto">
            <a:xfrm>
              <a:off x="5111613" y="5412684"/>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Line 39">
              <a:extLst>
                <a:ext uri="{FF2B5EF4-FFF2-40B4-BE49-F238E27FC236}">
                  <a16:creationId xmlns:a16="http://schemas.microsoft.com/office/drawing/2014/main" id="{8AD32332-0DC8-9E49-947E-1BAEF13A514F}"/>
                </a:ext>
              </a:extLst>
            </p:cNvPr>
            <p:cNvSpPr>
              <a:spLocks noChangeShapeType="1"/>
            </p:cNvSpPr>
            <p:nvPr/>
          </p:nvSpPr>
          <p:spPr bwMode="auto">
            <a:xfrm>
              <a:off x="605935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Line 40">
              <a:extLst>
                <a:ext uri="{FF2B5EF4-FFF2-40B4-BE49-F238E27FC236}">
                  <a16:creationId xmlns:a16="http://schemas.microsoft.com/office/drawing/2014/main" id="{5AD88233-F39A-B84C-B2C9-4019C2559D7E}"/>
                </a:ext>
              </a:extLst>
            </p:cNvPr>
            <p:cNvSpPr>
              <a:spLocks noChangeShapeType="1"/>
            </p:cNvSpPr>
            <p:nvPr/>
          </p:nvSpPr>
          <p:spPr bwMode="auto">
            <a:xfrm>
              <a:off x="7007088" y="5412684"/>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7" name="Line 41">
              <a:extLst>
                <a:ext uri="{FF2B5EF4-FFF2-40B4-BE49-F238E27FC236}">
                  <a16:creationId xmlns:a16="http://schemas.microsoft.com/office/drawing/2014/main" id="{78671AB0-ED5E-5C4D-AC35-7C14A7C84172}"/>
                </a:ext>
              </a:extLst>
            </p:cNvPr>
            <p:cNvSpPr>
              <a:spLocks noChangeShapeType="1"/>
            </p:cNvSpPr>
            <p:nvPr/>
          </p:nvSpPr>
          <p:spPr bwMode="auto">
            <a:xfrm>
              <a:off x="7954826" y="5407922"/>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42">
              <a:extLst>
                <a:ext uri="{FF2B5EF4-FFF2-40B4-BE49-F238E27FC236}">
                  <a16:creationId xmlns:a16="http://schemas.microsoft.com/office/drawing/2014/main" id="{392BE166-36F8-ED44-B8F4-C49488BC9D2C}"/>
                </a:ext>
              </a:extLst>
            </p:cNvPr>
            <p:cNvSpPr>
              <a:spLocks noChangeShapeType="1"/>
            </p:cNvSpPr>
            <p:nvPr/>
          </p:nvSpPr>
          <p:spPr bwMode="auto">
            <a:xfrm>
              <a:off x="748810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43">
              <a:extLst>
                <a:ext uri="{FF2B5EF4-FFF2-40B4-BE49-F238E27FC236}">
                  <a16:creationId xmlns:a16="http://schemas.microsoft.com/office/drawing/2014/main" id="{C6ED8042-7995-2346-BE45-DBFCD6A2739B}"/>
                </a:ext>
              </a:extLst>
            </p:cNvPr>
            <p:cNvSpPr>
              <a:spLocks noChangeShapeType="1"/>
            </p:cNvSpPr>
            <p:nvPr/>
          </p:nvSpPr>
          <p:spPr bwMode="auto">
            <a:xfrm>
              <a:off x="8435838" y="5322197"/>
              <a:ext cx="0" cy="338137"/>
            </a:xfrm>
            <a:prstGeom prst="line">
              <a:avLst/>
            </a:prstGeom>
            <a:noFill/>
            <a:ln w="381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Line 44">
              <a:extLst>
                <a:ext uri="{FF2B5EF4-FFF2-40B4-BE49-F238E27FC236}">
                  <a16:creationId xmlns:a16="http://schemas.microsoft.com/office/drawing/2014/main" id="{DD22EBBA-AEC8-5E4C-AABA-D5D9CC143D9C}"/>
                </a:ext>
              </a:extLst>
            </p:cNvPr>
            <p:cNvSpPr>
              <a:spLocks noChangeShapeType="1"/>
            </p:cNvSpPr>
            <p:nvPr/>
          </p:nvSpPr>
          <p:spPr bwMode="auto">
            <a:xfrm>
              <a:off x="6535601" y="5417447"/>
              <a:ext cx="0" cy="238125"/>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Text Box 45">
              <a:extLst>
                <a:ext uri="{FF2B5EF4-FFF2-40B4-BE49-F238E27FC236}">
                  <a16:creationId xmlns:a16="http://schemas.microsoft.com/office/drawing/2014/main" id="{F54AF62A-48FF-814D-8354-2867F36F7E4F}"/>
                </a:ext>
              </a:extLst>
            </p:cNvPr>
            <p:cNvSpPr txBox="1">
              <a:spLocks noChangeArrowheads="1"/>
            </p:cNvSpPr>
            <p:nvPr/>
          </p:nvSpPr>
          <p:spPr bwMode="auto">
            <a:xfrm>
              <a:off x="3765413" y="4793559"/>
              <a:ext cx="70485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2" name="Line 46">
              <a:extLst>
                <a:ext uri="{FF2B5EF4-FFF2-40B4-BE49-F238E27FC236}">
                  <a16:creationId xmlns:a16="http://schemas.microsoft.com/office/drawing/2014/main" id="{7D7E0352-F8F2-5743-A848-9F53111F6B3D}"/>
                </a:ext>
              </a:extLst>
            </p:cNvPr>
            <p:cNvSpPr>
              <a:spLocks noChangeShapeType="1"/>
            </p:cNvSpPr>
            <p:nvPr/>
          </p:nvSpPr>
          <p:spPr bwMode="auto">
            <a:xfrm>
              <a:off x="4576626" y="5130109"/>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Line 47">
              <a:extLst>
                <a:ext uri="{FF2B5EF4-FFF2-40B4-BE49-F238E27FC236}">
                  <a16:creationId xmlns:a16="http://schemas.microsoft.com/office/drawing/2014/main" id="{EBD725BA-5097-D14C-982A-992BE18BDBC1}"/>
                </a:ext>
              </a:extLst>
            </p:cNvPr>
            <p:cNvSpPr>
              <a:spLocks noChangeShapeType="1"/>
            </p:cNvSpPr>
            <p:nvPr/>
          </p:nvSpPr>
          <p:spPr bwMode="auto">
            <a:xfrm flipH="1">
              <a:off x="2731951" y="5125347"/>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4" name="Line 48">
              <a:extLst>
                <a:ext uri="{FF2B5EF4-FFF2-40B4-BE49-F238E27FC236}">
                  <a16:creationId xmlns:a16="http://schemas.microsoft.com/office/drawing/2014/main" id="{E29434D8-2134-AC4C-88EE-1DEC7494A212}"/>
                </a:ext>
              </a:extLst>
            </p:cNvPr>
            <p:cNvSpPr>
              <a:spLocks noChangeShapeType="1"/>
            </p:cNvSpPr>
            <p:nvPr/>
          </p:nvSpPr>
          <p:spPr bwMode="auto">
            <a:xfrm>
              <a:off x="2711313" y="5038034"/>
              <a:ext cx="0" cy="304800"/>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49">
              <a:extLst>
                <a:ext uri="{FF2B5EF4-FFF2-40B4-BE49-F238E27FC236}">
                  <a16:creationId xmlns:a16="http://schemas.microsoft.com/office/drawing/2014/main" id="{DD6295BF-D109-B14A-8DA1-AE6AAF54DB81}"/>
                </a:ext>
              </a:extLst>
            </p:cNvPr>
            <p:cNvSpPr>
              <a:spLocks noChangeShapeType="1"/>
            </p:cNvSpPr>
            <p:nvPr/>
          </p:nvSpPr>
          <p:spPr bwMode="auto">
            <a:xfrm>
              <a:off x="5570401" y="5028509"/>
              <a:ext cx="0" cy="304800"/>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Text Box 51">
              <a:extLst>
                <a:ext uri="{FF2B5EF4-FFF2-40B4-BE49-F238E27FC236}">
                  <a16:creationId xmlns:a16="http://schemas.microsoft.com/office/drawing/2014/main" id="{699B3453-7E1D-004F-906D-AF9515116690}"/>
                </a:ext>
              </a:extLst>
            </p:cNvPr>
            <p:cNvSpPr txBox="1">
              <a:spLocks noChangeArrowheads="1"/>
            </p:cNvSpPr>
            <p:nvPr/>
          </p:nvSpPr>
          <p:spPr bwMode="auto">
            <a:xfrm>
              <a:off x="6629263" y="4766572"/>
              <a:ext cx="70485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7" name="Line 52">
              <a:extLst>
                <a:ext uri="{FF2B5EF4-FFF2-40B4-BE49-F238E27FC236}">
                  <a16:creationId xmlns:a16="http://schemas.microsoft.com/office/drawing/2014/main" id="{93CF78E3-E304-1F47-A737-21BE287F408C}"/>
                </a:ext>
              </a:extLst>
            </p:cNvPr>
            <p:cNvSpPr>
              <a:spLocks noChangeShapeType="1"/>
            </p:cNvSpPr>
            <p:nvPr/>
          </p:nvSpPr>
          <p:spPr bwMode="auto">
            <a:xfrm>
              <a:off x="7440476" y="5136459"/>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8" name="Line 53">
              <a:extLst>
                <a:ext uri="{FF2B5EF4-FFF2-40B4-BE49-F238E27FC236}">
                  <a16:creationId xmlns:a16="http://schemas.microsoft.com/office/drawing/2014/main" id="{AB3A3849-AE7D-284D-84DC-79BD81FCD662}"/>
                </a:ext>
              </a:extLst>
            </p:cNvPr>
            <p:cNvSpPr>
              <a:spLocks noChangeShapeType="1"/>
            </p:cNvSpPr>
            <p:nvPr/>
          </p:nvSpPr>
          <p:spPr bwMode="auto">
            <a:xfrm flipH="1">
              <a:off x="5595801" y="5131697"/>
              <a:ext cx="98901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9" name="Line 55">
              <a:extLst>
                <a:ext uri="{FF2B5EF4-FFF2-40B4-BE49-F238E27FC236}">
                  <a16:creationId xmlns:a16="http://schemas.microsoft.com/office/drawing/2014/main" id="{AE222EAA-A862-9447-9545-E85FC863E78C}"/>
                </a:ext>
              </a:extLst>
            </p:cNvPr>
            <p:cNvSpPr>
              <a:spLocks noChangeShapeType="1"/>
            </p:cNvSpPr>
            <p:nvPr/>
          </p:nvSpPr>
          <p:spPr bwMode="auto">
            <a:xfrm>
              <a:off x="8434251" y="5001522"/>
              <a:ext cx="0" cy="304800"/>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FFB12BB-0A25-D2A9-F5BA-55CE49142433}"/>
              </a:ext>
            </a:extLst>
          </p:cNvPr>
          <p:cNvSpPr>
            <a:spLocks noGrp="1"/>
          </p:cNvSpPr>
          <p:nvPr>
            <p:ph type="sldNum" sz="quarter" idx="4"/>
          </p:nvPr>
        </p:nvSpPr>
        <p:spPr/>
        <p:txBody>
          <a:bodyPr/>
          <a:lstStyle/>
          <a:p>
            <a:r>
              <a:rPr lang="en-US" dirty="0"/>
              <a:t>Link Layer </a:t>
            </a:r>
            <a:fld id="{C4204591-24BD-A542-B9D5-F8D8A88D2FEE}" type="slidenum">
              <a:rPr lang="en-US" smtClean="0"/>
              <a:pPr/>
              <a:t>7</a:t>
            </a:fld>
            <a:endParaRPr lang="en-US" dirty="0"/>
          </a:p>
        </p:txBody>
      </p:sp>
    </p:spTree>
    <p:extLst>
      <p:ext uri="{BB962C8B-B14F-4D97-AF65-F5344CB8AC3E}">
        <p14:creationId xmlns:p14="http://schemas.microsoft.com/office/powerpoint/2010/main" val="163548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dissolve">
                                      <p:cBhvr>
                                        <p:cTn id="7" dur="500"/>
                                        <p:tgtEl>
                                          <p:spTgt spid="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dissolve">
                                      <p:cBhvr>
                                        <p:cTn id="10" dur="500"/>
                                        <p:tgtEl>
                                          <p:spTgt spid="4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animEffect transition="in" filter="dissolve">
                                      <p:cBhvr>
                                        <p:cTn id="13" dur="500"/>
                                        <p:tgtEl>
                                          <p:spTgt spid="4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3">
                                            <p:txEl>
                                              <p:pRg st="4" end="4"/>
                                            </p:txEl>
                                          </p:spTgt>
                                        </p:tgtEl>
                                        <p:attrNameLst>
                                          <p:attrName>style.visibility</p:attrName>
                                        </p:attrNameLst>
                                      </p:cBhvr>
                                      <p:to>
                                        <p:strVal val="visible"/>
                                      </p:to>
                                    </p:set>
                                    <p:animEffect transition="in" filter="dissolve">
                                      <p:cBhvr>
                                        <p:cTn id="18" dur="500"/>
                                        <p:tgtEl>
                                          <p:spTgt spid="4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FDMA</a:t>
            </a:r>
            <a:endParaRPr lang="en-US" sz="4400" b="0" dirty="0">
              <a:latin typeface="+mn-lt"/>
            </a:endParaRPr>
          </a:p>
        </p:txBody>
      </p:sp>
      <p:sp>
        <p:nvSpPr>
          <p:cNvPr id="106" name="Rectangle 3">
            <a:extLst>
              <a:ext uri="{FF2B5EF4-FFF2-40B4-BE49-F238E27FC236}">
                <a16:creationId xmlns:a16="http://schemas.microsoft.com/office/drawing/2014/main" id="{A94113D7-D843-6943-B334-D7CB4D1F9411}"/>
              </a:ext>
            </a:extLst>
          </p:cNvPr>
          <p:cNvSpPr txBox="1">
            <a:spLocks noChangeArrowheads="1"/>
          </p:cNvSpPr>
          <p:nvPr/>
        </p:nvSpPr>
        <p:spPr bwMode="auto">
          <a:xfrm>
            <a:off x="1097997" y="1404730"/>
            <a:ext cx="10457898" cy="2398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FDMA: frequency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channel spectrum divided into frequency bands</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assigned fixed frequency band</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transmission time in frequency bands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 to send, frequency bands 2,5,6 idle </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4DC81C2D-2CB9-E84D-933E-937D6C6ED228}"/>
              </a:ext>
            </a:extLst>
          </p:cNvPr>
          <p:cNvGrpSpPr/>
          <p:nvPr/>
        </p:nvGrpSpPr>
        <p:grpSpPr>
          <a:xfrm>
            <a:off x="2440541" y="3841543"/>
            <a:ext cx="7654925" cy="2428875"/>
            <a:chOff x="2440541" y="3841543"/>
            <a:chExt cx="7654925" cy="2428875"/>
          </a:xfrm>
        </p:grpSpPr>
        <p:sp>
          <p:nvSpPr>
            <p:cNvPr id="107" name="Rectangle 4">
              <a:extLst>
                <a:ext uri="{FF2B5EF4-FFF2-40B4-BE49-F238E27FC236}">
                  <a16:creationId xmlns:a16="http://schemas.microsoft.com/office/drawing/2014/main" id="{FB019CDD-E472-AF4E-8949-C4737F99EB49}"/>
                </a:ext>
              </a:extLst>
            </p:cNvPr>
            <p:cNvSpPr>
              <a:spLocks noChangeArrowheads="1"/>
            </p:cNvSpPr>
            <p:nvPr/>
          </p:nvSpPr>
          <p:spPr bwMode="auto">
            <a:xfrm>
              <a:off x="6774416" y="4019343"/>
              <a:ext cx="627062" cy="2251075"/>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Line 5">
              <a:extLst>
                <a:ext uri="{FF2B5EF4-FFF2-40B4-BE49-F238E27FC236}">
                  <a16:creationId xmlns:a16="http://schemas.microsoft.com/office/drawing/2014/main" id="{7AC0087E-78DE-BF46-9489-779BB31FF6F1}"/>
                </a:ext>
              </a:extLst>
            </p:cNvPr>
            <p:cNvSpPr>
              <a:spLocks noChangeShapeType="1"/>
            </p:cNvSpPr>
            <p:nvPr/>
          </p:nvSpPr>
          <p:spPr bwMode="auto">
            <a:xfrm flipV="1">
              <a:off x="6772828" y="5124243"/>
              <a:ext cx="622300" cy="15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9" name="Line 6">
              <a:extLst>
                <a:ext uri="{FF2B5EF4-FFF2-40B4-BE49-F238E27FC236}">
                  <a16:creationId xmlns:a16="http://schemas.microsoft.com/office/drawing/2014/main" id="{9FC23187-FBDC-FA4B-B4E6-6E7E43341D35}"/>
                </a:ext>
              </a:extLst>
            </p:cNvPr>
            <p:cNvSpPr>
              <a:spLocks noChangeShapeType="1"/>
            </p:cNvSpPr>
            <p:nvPr/>
          </p:nvSpPr>
          <p:spPr bwMode="auto">
            <a:xfrm flipV="1">
              <a:off x="6768066" y="5516355"/>
              <a:ext cx="631825" cy="635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0" name="Line 7">
              <a:extLst>
                <a:ext uri="{FF2B5EF4-FFF2-40B4-BE49-F238E27FC236}">
                  <a16:creationId xmlns:a16="http://schemas.microsoft.com/office/drawing/2014/main" id="{E641A772-5023-C846-9FAC-463AEB27F36B}"/>
                </a:ext>
              </a:extLst>
            </p:cNvPr>
            <p:cNvSpPr>
              <a:spLocks noChangeShapeType="1"/>
            </p:cNvSpPr>
            <p:nvPr/>
          </p:nvSpPr>
          <p:spPr bwMode="auto">
            <a:xfrm flipV="1">
              <a:off x="6772828" y="5902118"/>
              <a:ext cx="627063" cy="15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1" name="Line 8">
              <a:extLst>
                <a:ext uri="{FF2B5EF4-FFF2-40B4-BE49-F238E27FC236}">
                  <a16:creationId xmlns:a16="http://schemas.microsoft.com/office/drawing/2014/main" id="{3C34D97D-BA0E-E54B-8121-E6DAAC9C5FB5}"/>
                </a:ext>
              </a:extLst>
            </p:cNvPr>
            <p:cNvSpPr>
              <a:spLocks noChangeShapeType="1"/>
            </p:cNvSpPr>
            <p:nvPr/>
          </p:nvSpPr>
          <p:spPr bwMode="auto">
            <a:xfrm flipV="1">
              <a:off x="6768066" y="4738480"/>
              <a:ext cx="631825" cy="635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2" name="Line 9">
              <a:extLst>
                <a:ext uri="{FF2B5EF4-FFF2-40B4-BE49-F238E27FC236}">
                  <a16:creationId xmlns:a16="http://schemas.microsoft.com/office/drawing/2014/main" id="{EADC3381-A525-5746-A4EC-3AFDB46D7C0B}"/>
                </a:ext>
              </a:extLst>
            </p:cNvPr>
            <p:cNvSpPr>
              <a:spLocks noChangeShapeType="1"/>
            </p:cNvSpPr>
            <p:nvPr/>
          </p:nvSpPr>
          <p:spPr bwMode="auto">
            <a:xfrm flipV="1">
              <a:off x="6772828" y="4352718"/>
              <a:ext cx="631825" cy="635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3" name="Line 11">
              <a:extLst>
                <a:ext uri="{FF2B5EF4-FFF2-40B4-BE49-F238E27FC236}">
                  <a16:creationId xmlns:a16="http://schemas.microsoft.com/office/drawing/2014/main" id="{CAEC1A74-CC07-704F-8130-3B0A0ED24D94}"/>
                </a:ext>
              </a:extLst>
            </p:cNvPr>
            <p:cNvSpPr>
              <a:spLocks noChangeShapeType="1"/>
            </p:cNvSpPr>
            <p:nvPr/>
          </p:nvSpPr>
          <p:spPr bwMode="auto">
            <a:xfrm>
              <a:off x="7493553" y="4292393"/>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4" name="Freeform 12">
              <a:extLst>
                <a:ext uri="{FF2B5EF4-FFF2-40B4-BE49-F238E27FC236}">
                  <a16:creationId xmlns:a16="http://schemas.microsoft.com/office/drawing/2014/main" id="{4415498F-BA55-314D-A0E8-A4F7108E385D}"/>
                </a:ext>
              </a:extLst>
            </p:cNvPr>
            <p:cNvSpPr>
              <a:spLocks/>
            </p:cNvSpPr>
            <p:nvPr/>
          </p:nvSpPr>
          <p:spPr bwMode="auto">
            <a:xfrm>
              <a:off x="7641191" y="4173330"/>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3333CC"/>
            </a:solidFill>
            <a:ln w="19050"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5" name="Line 13">
              <a:extLst>
                <a:ext uri="{FF2B5EF4-FFF2-40B4-BE49-F238E27FC236}">
                  <a16:creationId xmlns:a16="http://schemas.microsoft.com/office/drawing/2014/main" id="{F566D06F-DA9B-924F-A309-E705E264142F}"/>
                </a:ext>
              </a:extLst>
            </p:cNvPr>
            <p:cNvSpPr>
              <a:spLocks noChangeShapeType="1"/>
            </p:cNvSpPr>
            <p:nvPr/>
          </p:nvSpPr>
          <p:spPr bwMode="auto">
            <a:xfrm>
              <a:off x="7541178" y="4695618"/>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6" name="Line 15">
              <a:extLst>
                <a:ext uri="{FF2B5EF4-FFF2-40B4-BE49-F238E27FC236}">
                  <a16:creationId xmlns:a16="http://schemas.microsoft.com/office/drawing/2014/main" id="{4AF0EC43-8F11-1A47-8304-4922215B14F2}"/>
                </a:ext>
              </a:extLst>
            </p:cNvPr>
            <p:cNvSpPr>
              <a:spLocks noChangeShapeType="1"/>
            </p:cNvSpPr>
            <p:nvPr/>
          </p:nvSpPr>
          <p:spPr bwMode="auto">
            <a:xfrm>
              <a:off x="7541178" y="5094080"/>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7" name="Freeform 16">
              <a:extLst>
                <a:ext uri="{FF2B5EF4-FFF2-40B4-BE49-F238E27FC236}">
                  <a16:creationId xmlns:a16="http://schemas.microsoft.com/office/drawing/2014/main" id="{AB06C57E-A006-8040-A27E-949550E4FE8F}"/>
                </a:ext>
              </a:extLst>
            </p:cNvPr>
            <p:cNvSpPr>
              <a:spLocks/>
            </p:cNvSpPr>
            <p:nvPr/>
          </p:nvSpPr>
          <p:spPr bwMode="auto">
            <a:xfrm>
              <a:off x="7688816" y="4975018"/>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18" name="Group 17">
              <a:extLst>
                <a:ext uri="{FF2B5EF4-FFF2-40B4-BE49-F238E27FC236}">
                  <a16:creationId xmlns:a16="http://schemas.microsoft.com/office/drawing/2014/main" id="{0C46EA38-B2CC-E242-A036-92D6D5CB1BD1}"/>
                </a:ext>
              </a:extLst>
            </p:cNvPr>
            <p:cNvGrpSpPr>
              <a:grpSpLocks/>
            </p:cNvGrpSpPr>
            <p:nvPr/>
          </p:nvGrpSpPr>
          <p:grpSpPr bwMode="auto">
            <a:xfrm>
              <a:off x="7558641" y="5379830"/>
              <a:ext cx="2228850" cy="119063"/>
              <a:chOff x="1884" y="2826"/>
              <a:chExt cx="1404" cy="75"/>
            </a:xfrm>
          </p:grpSpPr>
          <p:sp>
            <p:nvSpPr>
              <p:cNvPr id="119" name="Line 18">
                <a:extLst>
                  <a:ext uri="{FF2B5EF4-FFF2-40B4-BE49-F238E27FC236}">
                    <a16:creationId xmlns:a16="http://schemas.microsoft.com/office/drawing/2014/main" id="{4C5A6A23-131D-3D4A-A858-616AD50DEFFF}"/>
                  </a:ext>
                </a:extLst>
              </p:cNvPr>
              <p:cNvSpPr>
                <a:spLocks noChangeShapeType="1"/>
              </p:cNvSpPr>
              <p:nvPr/>
            </p:nvSpPr>
            <p:spPr bwMode="auto">
              <a:xfrm>
                <a:off x="1884" y="2901"/>
                <a:ext cx="1404" cy="0"/>
              </a:xfrm>
              <a:prstGeom prst="line">
                <a:avLst/>
              </a:prstGeom>
              <a:noFill/>
              <a:ln w="19050">
                <a:no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0" name="Freeform 19">
                <a:extLst>
                  <a:ext uri="{FF2B5EF4-FFF2-40B4-BE49-F238E27FC236}">
                    <a16:creationId xmlns:a16="http://schemas.microsoft.com/office/drawing/2014/main" id="{AD858F7D-3B6B-6C4E-9D01-B6641A9BF839}"/>
                  </a:ext>
                </a:extLst>
              </p:cNvPr>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21" name="Line 20">
              <a:extLst>
                <a:ext uri="{FF2B5EF4-FFF2-40B4-BE49-F238E27FC236}">
                  <a16:creationId xmlns:a16="http://schemas.microsoft.com/office/drawing/2014/main" id="{C3DEAD67-CC99-8145-991E-0D18A9400CC1}"/>
                </a:ext>
              </a:extLst>
            </p:cNvPr>
            <p:cNvSpPr>
              <a:spLocks noChangeShapeType="1"/>
            </p:cNvSpPr>
            <p:nvPr/>
          </p:nvSpPr>
          <p:spPr bwMode="auto">
            <a:xfrm>
              <a:off x="7588803" y="5905293"/>
              <a:ext cx="2228850"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Text Box 22">
              <a:extLst>
                <a:ext uri="{FF2B5EF4-FFF2-40B4-BE49-F238E27FC236}">
                  <a16:creationId xmlns:a16="http://schemas.microsoft.com/office/drawing/2014/main" id="{76166768-A0A0-D047-AF51-584B5A200775}"/>
                </a:ext>
              </a:extLst>
            </p:cNvPr>
            <p:cNvSpPr txBox="1">
              <a:spLocks noChangeArrowheads="1"/>
            </p:cNvSpPr>
            <p:nvPr/>
          </p:nvSpPr>
          <p:spPr bwMode="auto">
            <a:xfrm rot="-5400000">
              <a:off x="5570297" y="4899612"/>
              <a:ext cx="1873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frequency bands</a:t>
              </a:r>
            </a:p>
          </p:txBody>
        </p:sp>
        <p:sp>
          <p:nvSpPr>
            <p:cNvPr id="123" name="Text Box 23">
              <a:extLst>
                <a:ext uri="{FF2B5EF4-FFF2-40B4-BE49-F238E27FC236}">
                  <a16:creationId xmlns:a16="http://schemas.microsoft.com/office/drawing/2014/main" id="{17DE17BD-A94E-DA4D-AAF6-A402FC36902D}"/>
                </a:ext>
              </a:extLst>
            </p:cNvPr>
            <p:cNvSpPr txBox="1">
              <a:spLocks noChangeArrowheads="1"/>
            </p:cNvSpPr>
            <p:nvPr/>
          </p:nvSpPr>
          <p:spPr bwMode="auto">
            <a:xfrm rot="67766">
              <a:off x="9479516" y="3841543"/>
              <a:ext cx="6159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time</a:t>
              </a:r>
            </a:p>
          </p:txBody>
        </p:sp>
        <p:sp>
          <p:nvSpPr>
            <p:cNvPr id="124" name="Freeform 54">
              <a:extLst>
                <a:ext uri="{FF2B5EF4-FFF2-40B4-BE49-F238E27FC236}">
                  <a16:creationId xmlns:a16="http://schemas.microsoft.com/office/drawing/2014/main" id="{7AD42071-4F64-B843-A1C6-7FCBFED04E99}"/>
                </a:ext>
              </a:extLst>
            </p:cNvPr>
            <p:cNvSpPr>
              <a:spLocks/>
            </p:cNvSpPr>
            <p:nvPr/>
          </p:nvSpPr>
          <p:spPr bwMode="auto">
            <a:xfrm>
              <a:off x="4178853" y="4228893"/>
              <a:ext cx="595313" cy="1538287"/>
            </a:xfrm>
            <a:custGeom>
              <a:avLst/>
              <a:gdLst>
                <a:gd name="T0" fmla="*/ 2147483647 w 375"/>
                <a:gd name="T1" fmla="*/ 0 h 969"/>
                <a:gd name="T2" fmla="*/ 0 w 375"/>
                <a:gd name="T3" fmla="*/ 2147483647 h 969"/>
                <a:gd name="T4" fmla="*/ 2147483647 w 375"/>
                <a:gd name="T5" fmla="*/ 2147483647 h 969"/>
                <a:gd name="T6" fmla="*/ 2147483647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rgbClr val="000000"/>
                </a:gs>
                <a:gs pos="100000">
                  <a:srgbClr val="FFFFFF"/>
                </a:gs>
              </a:gsLst>
              <a:lin ang="0" scaled="1"/>
            </a:gradFill>
            <a:ln>
              <a:noFill/>
            </a:ln>
            <a:effectLst/>
            <a:extLst>
              <a:ext uri="{91240B29-F687-4f45-9708-019B960494DF}">
                <a14:hiddenLine xmlns="" xmlns:a14="http://schemas.microsoft.com/office/drawing/2010/main" w="3175"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25" name="Group 56">
              <a:extLst>
                <a:ext uri="{FF2B5EF4-FFF2-40B4-BE49-F238E27FC236}">
                  <a16:creationId xmlns:a16="http://schemas.microsoft.com/office/drawing/2014/main" id="{34B5CE52-E522-7047-BA9D-9BB20B9F9ADA}"/>
                </a:ext>
              </a:extLst>
            </p:cNvPr>
            <p:cNvGrpSpPr>
              <a:grpSpLocks/>
            </p:cNvGrpSpPr>
            <p:nvPr/>
          </p:nvGrpSpPr>
          <p:grpSpPr bwMode="auto">
            <a:xfrm>
              <a:off x="2440541" y="4867068"/>
              <a:ext cx="1666875" cy="314325"/>
              <a:chOff x="1614" y="1494"/>
              <a:chExt cx="1050" cy="198"/>
            </a:xfrm>
          </p:grpSpPr>
          <p:sp>
            <p:nvSpPr>
              <p:cNvPr id="126" name="Rectangle 57">
                <a:extLst>
                  <a:ext uri="{FF2B5EF4-FFF2-40B4-BE49-F238E27FC236}">
                    <a16:creationId xmlns:a16="http://schemas.microsoft.com/office/drawing/2014/main" id="{35185768-7475-464D-9B46-EAE338591F92}"/>
                  </a:ext>
                </a:extLst>
              </p:cNvPr>
              <p:cNvSpPr>
                <a:spLocks noChangeArrowheads="1"/>
              </p:cNvSpPr>
              <p:nvPr/>
            </p:nvSpPr>
            <p:spPr bwMode="auto">
              <a:xfrm>
                <a:off x="2358" y="1500"/>
                <a:ext cx="168" cy="174"/>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Freeform 58">
                <a:extLst>
                  <a:ext uri="{FF2B5EF4-FFF2-40B4-BE49-F238E27FC236}">
                    <a16:creationId xmlns:a16="http://schemas.microsoft.com/office/drawing/2014/main" id="{DE23B659-5071-9E47-B3AE-975CCCF9CC6B}"/>
                  </a:ext>
                </a:extLst>
              </p:cNvPr>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rgbClr val="000000"/>
                  </a:gs>
                  <a:gs pos="50000">
                    <a:srgbClr val="FFFFFF"/>
                  </a:gs>
                  <a:gs pos="100000">
                    <a:srgbClr val="000000"/>
                  </a:gs>
                </a:gsLst>
                <a:lin ang="5400000" scaled="1"/>
              </a:gra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Oval 59">
                <a:extLst>
                  <a:ext uri="{FF2B5EF4-FFF2-40B4-BE49-F238E27FC236}">
                    <a16:creationId xmlns:a16="http://schemas.microsoft.com/office/drawing/2014/main" id="{4CF64D39-F6A5-B043-AE9F-C0E095A8923D}"/>
                  </a:ext>
                </a:extLst>
              </p:cNvPr>
              <p:cNvSpPr>
                <a:spLocks noChangeArrowheads="1"/>
              </p:cNvSpPr>
              <p:nvPr/>
            </p:nvSpPr>
            <p:spPr bwMode="auto">
              <a:xfrm>
                <a:off x="2502" y="1506"/>
                <a:ext cx="62" cy="168"/>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Line 60">
                <a:extLst>
                  <a:ext uri="{FF2B5EF4-FFF2-40B4-BE49-F238E27FC236}">
                    <a16:creationId xmlns:a16="http://schemas.microsoft.com/office/drawing/2014/main" id="{1E0950E2-1737-0848-B4CE-20AE13DCBACB}"/>
                  </a:ext>
                </a:extLst>
              </p:cNvPr>
              <p:cNvSpPr>
                <a:spLocks noChangeShapeType="1"/>
              </p:cNvSpPr>
              <p:nvPr/>
            </p:nvSpPr>
            <p:spPr bwMode="auto">
              <a:xfrm>
                <a:off x="2526" y="1584"/>
                <a:ext cx="138"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33" name="Text Box 69">
              <a:extLst>
                <a:ext uri="{FF2B5EF4-FFF2-40B4-BE49-F238E27FC236}">
                  <a16:creationId xmlns:a16="http://schemas.microsoft.com/office/drawing/2014/main" id="{D3E65D95-5225-584A-9047-05868BCE9508}"/>
                </a:ext>
              </a:extLst>
            </p:cNvPr>
            <p:cNvSpPr txBox="1">
              <a:spLocks noChangeArrowheads="1"/>
            </p:cNvSpPr>
            <p:nvPr/>
          </p:nvSpPr>
          <p:spPr bwMode="auto">
            <a:xfrm>
              <a:off x="2589766" y="5579855"/>
              <a:ext cx="12890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FDM cable</a:t>
              </a:r>
            </a:p>
          </p:txBody>
        </p:sp>
        <p:sp>
          <p:nvSpPr>
            <p:cNvPr id="5" name="Freeform 4">
              <a:extLst>
                <a:ext uri="{FF2B5EF4-FFF2-40B4-BE49-F238E27FC236}">
                  <a16:creationId xmlns:a16="http://schemas.microsoft.com/office/drawing/2014/main" id="{9A0270D6-4A2D-1440-9DDD-3F93BFED8457}"/>
                </a:ext>
              </a:extLst>
            </p:cNvPr>
            <p:cNvSpPr/>
            <p:nvPr/>
          </p:nvSpPr>
          <p:spPr>
            <a:xfrm>
              <a:off x="5002905" y="5527821"/>
              <a:ext cx="1003515"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E5148A4D-594A-A94D-A5E8-FC72A487E4BC}"/>
                </a:ext>
              </a:extLst>
            </p:cNvPr>
            <p:cNvGrpSpPr/>
            <p:nvPr/>
          </p:nvGrpSpPr>
          <p:grpSpPr>
            <a:xfrm>
              <a:off x="5000976" y="4204816"/>
              <a:ext cx="907351" cy="280296"/>
              <a:chOff x="4298196" y="6444710"/>
              <a:chExt cx="907351" cy="280296"/>
            </a:xfrm>
          </p:grpSpPr>
          <p:sp>
            <p:nvSpPr>
              <p:cNvPr id="134" name="Freeform 133">
                <a:extLst>
                  <a:ext uri="{FF2B5EF4-FFF2-40B4-BE49-F238E27FC236}">
                    <a16:creationId xmlns:a16="http://schemas.microsoft.com/office/drawing/2014/main" id="{C419FC4E-49FE-3642-80AD-AAE6918A7757}"/>
                  </a:ext>
                </a:extLst>
              </p:cNvPr>
              <p:cNvSpPr/>
              <p:nvPr/>
            </p:nvSpPr>
            <p:spPr>
              <a:xfrm>
                <a:off x="4298196" y="6444710"/>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473D5352-C1A7-7E4B-9326-FE6B9BF0A5AA}"/>
                  </a:ext>
                </a:extLst>
              </p:cNvPr>
              <p:cNvSpPr/>
              <p:nvPr/>
            </p:nvSpPr>
            <p:spPr>
              <a:xfrm>
                <a:off x="4749638" y="6449877"/>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2F59B8CB-4346-D742-A279-4850646C075E}"/>
                </a:ext>
              </a:extLst>
            </p:cNvPr>
            <p:cNvGrpSpPr/>
            <p:nvPr/>
          </p:nvGrpSpPr>
          <p:grpSpPr>
            <a:xfrm>
              <a:off x="4979505" y="4883429"/>
              <a:ext cx="993354" cy="277839"/>
              <a:chOff x="4343400" y="5348498"/>
              <a:chExt cx="993354" cy="277839"/>
            </a:xfrm>
          </p:grpSpPr>
          <p:sp>
            <p:nvSpPr>
              <p:cNvPr id="138" name="Freeform 137">
                <a:extLst>
                  <a:ext uri="{FF2B5EF4-FFF2-40B4-BE49-F238E27FC236}">
                    <a16:creationId xmlns:a16="http://schemas.microsoft.com/office/drawing/2014/main" id="{256BD977-F2A8-9E41-ADA8-C51B7FED488E}"/>
                  </a:ext>
                </a:extLst>
              </p:cNvPr>
              <p:cNvSpPr/>
              <p:nvPr/>
            </p:nvSpPr>
            <p:spPr>
              <a:xfrm>
                <a:off x="4343400" y="5348498"/>
                <a:ext cx="614122"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id="{3FA4DA1D-7930-274D-A8BC-73EA2CC3EB94}"/>
                  </a:ext>
                </a:extLst>
              </p:cNvPr>
              <p:cNvSpPr/>
              <p:nvPr/>
            </p:nvSpPr>
            <p:spPr>
              <a:xfrm>
                <a:off x="4951503" y="5353664"/>
                <a:ext cx="385251" cy="272673"/>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 name="connsiteX0" fmla="*/ 0 w 1836551"/>
                  <a:gd name="connsiteY0" fmla="*/ 228603 h 437831"/>
                  <a:gd name="connsiteX1" fmla="*/ 100739 w 1836551"/>
                  <a:gd name="connsiteY1" fmla="*/ 3 h 437831"/>
                  <a:gd name="connsiteX2" fmla="*/ 286719 w 1836551"/>
                  <a:gd name="connsiteY2" fmla="*/ 430081 h 437831"/>
                  <a:gd name="connsiteX3" fmla="*/ 480448 w 1836551"/>
                  <a:gd name="connsiteY3" fmla="*/ 7752 h 437831"/>
                  <a:gd name="connsiteX4" fmla="*/ 681926 w 1836551"/>
                  <a:gd name="connsiteY4" fmla="*/ 433956 h 437831"/>
                  <a:gd name="connsiteX5" fmla="*/ 867905 w 1836551"/>
                  <a:gd name="connsiteY5" fmla="*/ 7752 h 437831"/>
                  <a:gd name="connsiteX6" fmla="*/ 1061634 w 1836551"/>
                  <a:gd name="connsiteY6" fmla="*/ 430081 h 437831"/>
                  <a:gd name="connsiteX7" fmla="*/ 1255363 w 1836551"/>
                  <a:gd name="connsiteY7" fmla="*/ 3878 h 437831"/>
                  <a:gd name="connsiteX8" fmla="*/ 1452966 w 1836551"/>
                  <a:gd name="connsiteY8" fmla="*/ 430081 h 437831"/>
                  <a:gd name="connsiteX9" fmla="*/ 1638946 w 1836551"/>
                  <a:gd name="connsiteY9" fmla="*/ 3878 h 437831"/>
                  <a:gd name="connsiteX10" fmla="*/ 1836550 w 1836551"/>
                  <a:gd name="connsiteY10" fmla="*/ 437830 h 437831"/>
                  <a:gd name="connsiteX0" fmla="*/ 0 w 1638946"/>
                  <a:gd name="connsiteY0" fmla="*/ 228603 h 433956"/>
                  <a:gd name="connsiteX1" fmla="*/ 100739 w 1638946"/>
                  <a:gd name="connsiteY1" fmla="*/ 3 h 433956"/>
                  <a:gd name="connsiteX2" fmla="*/ 286719 w 1638946"/>
                  <a:gd name="connsiteY2" fmla="*/ 430081 h 433956"/>
                  <a:gd name="connsiteX3" fmla="*/ 480448 w 1638946"/>
                  <a:gd name="connsiteY3" fmla="*/ 7752 h 433956"/>
                  <a:gd name="connsiteX4" fmla="*/ 681926 w 1638946"/>
                  <a:gd name="connsiteY4" fmla="*/ 433956 h 433956"/>
                  <a:gd name="connsiteX5" fmla="*/ 867905 w 1638946"/>
                  <a:gd name="connsiteY5" fmla="*/ 7752 h 433956"/>
                  <a:gd name="connsiteX6" fmla="*/ 1061634 w 1638946"/>
                  <a:gd name="connsiteY6" fmla="*/ 430081 h 433956"/>
                  <a:gd name="connsiteX7" fmla="*/ 1255363 w 1638946"/>
                  <a:gd name="connsiteY7" fmla="*/ 3878 h 433956"/>
                  <a:gd name="connsiteX8" fmla="*/ 1452966 w 1638946"/>
                  <a:gd name="connsiteY8" fmla="*/ 430081 h 433956"/>
                  <a:gd name="connsiteX9" fmla="*/ 1638946 w 1638946"/>
                  <a:gd name="connsiteY9" fmla="*/ 3878 h 433956"/>
                  <a:gd name="connsiteX0" fmla="*/ 0 w 1452965"/>
                  <a:gd name="connsiteY0" fmla="*/ 228603 h 433956"/>
                  <a:gd name="connsiteX1" fmla="*/ 100739 w 1452965"/>
                  <a:gd name="connsiteY1" fmla="*/ 3 h 433956"/>
                  <a:gd name="connsiteX2" fmla="*/ 286719 w 1452965"/>
                  <a:gd name="connsiteY2" fmla="*/ 430081 h 433956"/>
                  <a:gd name="connsiteX3" fmla="*/ 480448 w 1452965"/>
                  <a:gd name="connsiteY3" fmla="*/ 7752 h 433956"/>
                  <a:gd name="connsiteX4" fmla="*/ 681926 w 1452965"/>
                  <a:gd name="connsiteY4" fmla="*/ 433956 h 433956"/>
                  <a:gd name="connsiteX5" fmla="*/ 867905 w 1452965"/>
                  <a:gd name="connsiteY5" fmla="*/ 7752 h 433956"/>
                  <a:gd name="connsiteX6" fmla="*/ 1061634 w 1452965"/>
                  <a:gd name="connsiteY6" fmla="*/ 430081 h 433956"/>
                  <a:gd name="connsiteX7" fmla="*/ 1255363 w 1452965"/>
                  <a:gd name="connsiteY7" fmla="*/ 3878 h 433956"/>
                  <a:gd name="connsiteX8" fmla="*/ 1452966 w 1452965"/>
                  <a:gd name="connsiteY8" fmla="*/ 430081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15300"/>
                  <a:gd name="connsiteY0" fmla="*/ 228603 h 433956"/>
                  <a:gd name="connsiteX1" fmla="*/ 100739 w 1215300"/>
                  <a:gd name="connsiteY1" fmla="*/ 3 h 433956"/>
                  <a:gd name="connsiteX2" fmla="*/ 286719 w 1215300"/>
                  <a:gd name="connsiteY2" fmla="*/ 430081 h 433956"/>
                  <a:gd name="connsiteX3" fmla="*/ 480448 w 1215300"/>
                  <a:gd name="connsiteY3" fmla="*/ 7752 h 433956"/>
                  <a:gd name="connsiteX4" fmla="*/ 681926 w 1215300"/>
                  <a:gd name="connsiteY4" fmla="*/ 433956 h 433956"/>
                  <a:gd name="connsiteX5" fmla="*/ 867905 w 1215300"/>
                  <a:gd name="connsiteY5" fmla="*/ 7752 h 433956"/>
                  <a:gd name="connsiteX6" fmla="*/ 1061634 w 1215300"/>
                  <a:gd name="connsiteY6" fmla="*/ 430081 h 433956"/>
                  <a:gd name="connsiteX7" fmla="*/ 1215300 w 1215300"/>
                  <a:gd name="connsiteY7" fmla="*/ 200945 h 43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300" h="433956">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1003735" y="397882"/>
                      <a:pt x="1061634" y="430081"/>
                    </a:cubicBezTo>
                    <a:cubicBezTo>
                      <a:pt x="1119533" y="462280"/>
                      <a:pt x="1190142" y="281793"/>
                      <a:pt x="1215300" y="2009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0" name="Slide Number Placeholder 9">
            <a:extLst>
              <a:ext uri="{FF2B5EF4-FFF2-40B4-BE49-F238E27FC236}">
                <a16:creationId xmlns:a16="http://schemas.microsoft.com/office/drawing/2014/main" id="{70F3B0C8-9BB5-1CF3-9B79-E287F312E040}"/>
              </a:ext>
            </a:extLst>
          </p:cNvPr>
          <p:cNvSpPr>
            <a:spLocks noGrp="1"/>
          </p:cNvSpPr>
          <p:nvPr>
            <p:ph type="sldNum" sz="quarter" idx="4"/>
          </p:nvPr>
        </p:nvSpPr>
        <p:spPr/>
        <p:txBody>
          <a:bodyPr/>
          <a:lstStyle/>
          <a:p>
            <a:r>
              <a:rPr lang="en-US" dirty="0"/>
              <a:t>Link Layer </a:t>
            </a:r>
            <a:fld id="{C4204591-24BD-A542-B9D5-F8D8A88D2FEE}" type="slidenum">
              <a:rPr lang="en-US" smtClean="0"/>
              <a:pPr/>
              <a:t>8</a:t>
            </a:fld>
            <a:endParaRPr lang="en-US" dirty="0"/>
          </a:p>
        </p:txBody>
      </p:sp>
    </p:spTree>
    <p:extLst>
      <p:ext uri="{BB962C8B-B14F-4D97-AF65-F5344CB8AC3E}">
        <p14:creationId xmlns:p14="http://schemas.microsoft.com/office/powerpoint/2010/main" val="167421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animEffect transition="in" filter="dissolve">
                                      <p:cBhvr>
                                        <p:cTn id="7" dur="500"/>
                                        <p:tgtEl>
                                          <p:spTgt spid="10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6">
                                            <p:txEl>
                                              <p:pRg st="2" end="2"/>
                                            </p:txEl>
                                          </p:spTgt>
                                        </p:tgtEl>
                                        <p:attrNameLst>
                                          <p:attrName>style.visibility</p:attrName>
                                        </p:attrNameLst>
                                      </p:cBhvr>
                                      <p:to>
                                        <p:strVal val="visible"/>
                                      </p:to>
                                    </p:set>
                                    <p:animEffect transition="in" filter="dissolve">
                                      <p:cBhvr>
                                        <p:cTn id="10" dur="500"/>
                                        <p:tgtEl>
                                          <p:spTgt spid="10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6">
                                            <p:txEl>
                                              <p:pRg st="3" end="3"/>
                                            </p:txEl>
                                          </p:spTgt>
                                        </p:tgtEl>
                                        <p:attrNameLst>
                                          <p:attrName>style.visibility</p:attrName>
                                        </p:attrNameLst>
                                      </p:cBhvr>
                                      <p:to>
                                        <p:strVal val="visible"/>
                                      </p:to>
                                    </p:set>
                                    <p:animEffect transition="in" filter="dissolve">
                                      <p:cBhvr>
                                        <p:cTn id="13" dur="500"/>
                                        <p:tgtEl>
                                          <p:spTgt spid="10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6">
                                            <p:txEl>
                                              <p:pRg st="4" end="4"/>
                                            </p:txEl>
                                          </p:spTgt>
                                        </p:tgtEl>
                                        <p:attrNameLst>
                                          <p:attrName>style.visibility</p:attrName>
                                        </p:attrNameLst>
                                      </p:cBhvr>
                                      <p:to>
                                        <p:strVal val="visible"/>
                                      </p:to>
                                    </p:set>
                                    <p:animEffect transition="in" filter="dissolve">
                                      <p:cBhvr>
                                        <p:cTn id="21" dur="500"/>
                                        <p:tgtEl>
                                          <p:spTgt spid="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Random access protocols</a:t>
            </a:r>
            <a:endParaRPr lang="en-US" sz="4400" b="0" dirty="0">
              <a:latin typeface="+mn-lt"/>
            </a:endParaRPr>
          </a:p>
        </p:txBody>
      </p:sp>
      <p:sp>
        <p:nvSpPr>
          <p:cNvPr id="36" name="Rectangle 3">
            <a:extLst>
              <a:ext uri="{FF2B5EF4-FFF2-40B4-BE49-F238E27FC236}">
                <a16:creationId xmlns:a16="http://schemas.microsoft.com/office/drawing/2014/main" id="{0F0D1BE9-A129-4E48-8684-AB67559565A2}"/>
              </a:ext>
            </a:extLst>
          </p:cNvPr>
          <p:cNvSpPr txBox="1">
            <a:spLocks noChangeArrowheads="1"/>
          </p:cNvSpPr>
          <p:nvPr/>
        </p:nvSpPr>
        <p:spPr>
          <a:xfrm>
            <a:off x="799735" y="1280077"/>
            <a:ext cx="10593821" cy="5419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node has packet to send</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transmit at full channel data rate R</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 priori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coordination among nodes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transmitting nodes: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collision</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Rectangle 3">
            <a:extLst>
              <a:ext uri="{FF2B5EF4-FFF2-40B4-BE49-F238E27FC236}">
                <a16:creationId xmlns:a16="http://schemas.microsoft.com/office/drawing/2014/main" id="{83665BA5-9731-9B46-99EC-BAE8216A6FDD}"/>
              </a:ext>
            </a:extLst>
          </p:cNvPr>
          <p:cNvSpPr txBox="1">
            <a:spLocks noChangeArrowheads="1"/>
          </p:cNvSpPr>
          <p:nvPr/>
        </p:nvSpPr>
        <p:spPr>
          <a:xfrm>
            <a:off x="798443" y="3698600"/>
            <a:ext cx="11393557" cy="2940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random access protocol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specifies: </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detect collisions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recover from collisions (e.g., via delayed retransmissions)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examples of random</a:t>
            </a:r>
            <a:r>
              <a:rPr kumimoji="0" lang="en-US" sz="32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access MAC protocols: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ALOHA, slotted ALOHA</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 CSMA/CD, CSMA/CA</a:t>
            </a:r>
          </a:p>
        </p:txBody>
      </p:sp>
      <p:sp>
        <p:nvSpPr>
          <p:cNvPr id="7" name="Slide Number Placeholder 6">
            <a:extLst>
              <a:ext uri="{FF2B5EF4-FFF2-40B4-BE49-F238E27FC236}">
                <a16:creationId xmlns:a16="http://schemas.microsoft.com/office/drawing/2014/main" id="{A26D224C-9EA7-AE8B-F8ED-833FAA42B12C}"/>
              </a:ext>
            </a:extLst>
          </p:cNvPr>
          <p:cNvSpPr>
            <a:spLocks noGrp="1"/>
          </p:cNvSpPr>
          <p:nvPr>
            <p:ph type="sldNum" sz="quarter" idx="4"/>
          </p:nvPr>
        </p:nvSpPr>
        <p:spPr/>
        <p:txBody>
          <a:bodyPr/>
          <a:lstStyle/>
          <a:p>
            <a:r>
              <a:rPr lang="en-US" dirty="0"/>
              <a:t>Link Layer </a:t>
            </a:r>
            <a:fld id="{C4204591-24BD-A542-B9D5-F8D8A88D2FEE}" type="slidenum">
              <a:rPr lang="en-US" smtClean="0"/>
              <a:pPr/>
              <a:t>9</a:t>
            </a:fld>
            <a:endParaRPr lang="en-US" dirty="0"/>
          </a:p>
        </p:txBody>
      </p:sp>
    </p:spTree>
    <p:extLst>
      <p:ext uri="{BB962C8B-B14F-4D97-AF65-F5344CB8AC3E}">
        <p14:creationId xmlns:p14="http://schemas.microsoft.com/office/powerpoint/2010/main" val="39598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dissolv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dissolve">
                                      <p:cBhvr>
                                        <p:cTn id="34" dur="500"/>
                                        <p:tgtEl>
                                          <p:spTgt spid="5">
                                            <p:txEl>
                                              <p:pRg st="3" end="3"/>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23900</TotalTime>
  <Words>2100</Words>
  <Application>Microsoft Office PowerPoint</Application>
  <PresentationFormat>Widescreen</PresentationFormat>
  <Paragraphs>306</Paragraphs>
  <Slides>21</Slides>
  <Notes>21</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ＭＳ Ｐゴシック</vt:lpstr>
      <vt:lpstr>PearsonMATHPRO02</vt:lpstr>
      <vt:lpstr>TimesLTPro</vt:lpstr>
      <vt:lpstr>Arial</vt:lpstr>
      <vt:lpstr>Calibri</vt:lpstr>
      <vt:lpstr>Calibri Light</vt:lpstr>
      <vt:lpstr>Gill Sans MT</vt:lpstr>
      <vt:lpstr>Wingdings</vt:lpstr>
      <vt:lpstr>Office Theme</vt:lpstr>
      <vt:lpstr>Equation</vt:lpstr>
      <vt:lpstr>PowerPoint Presentation</vt:lpstr>
      <vt:lpstr>Link layer, LANs: roadmap</vt:lpstr>
      <vt:lpstr>Multiple access links, protocols</vt:lpstr>
      <vt:lpstr>Multiple access protocols</vt:lpstr>
      <vt:lpstr>An ideal multiple access protocol</vt:lpstr>
      <vt:lpstr>MAC protocols: taxonomy</vt:lpstr>
      <vt:lpstr>Channel partitioning MAC protocols: TDMA</vt:lpstr>
      <vt:lpstr>Channel partitioning MAC protocols: FDMA</vt:lpstr>
      <vt:lpstr>Random access protocols</vt:lpstr>
      <vt:lpstr>Slotted ALOHA</vt:lpstr>
      <vt:lpstr>Slotted ALOHA</vt:lpstr>
      <vt:lpstr>Slotted ALOHA: efficiency</vt:lpstr>
      <vt:lpstr>CSMA (carrier sense multiple access)</vt:lpstr>
      <vt:lpstr>CSMA: collisions</vt:lpstr>
      <vt:lpstr>CSMA/CD:</vt:lpstr>
      <vt:lpstr>Ethernet CSMA/CD algorithm</vt:lpstr>
      <vt:lpstr>CSMA/CD efficiency</vt:lpstr>
      <vt:lpstr>“Taking turns” MAC protocols</vt:lpstr>
      <vt:lpstr>“Taking turns” MAC protocols</vt:lpstr>
      <vt:lpstr>“Taking turns” MAC protocols</vt:lpstr>
      <vt:lpstr> Summary of MAC protocols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866</cp:revision>
  <dcterms:created xsi:type="dcterms:W3CDTF">2020-01-18T07:24:59Z</dcterms:created>
  <dcterms:modified xsi:type="dcterms:W3CDTF">2024-11-25T22:49:59Z</dcterms:modified>
</cp:coreProperties>
</file>