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960" r:id="rId2"/>
    <p:sldId id="1002" r:id="rId3"/>
    <p:sldId id="1003" r:id="rId4"/>
    <p:sldId id="1004" r:id="rId5"/>
    <p:sldId id="1005" r:id="rId6"/>
    <p:sldId id="1006" r:id="rId7"/>
    <p:sldId id="1007" r:id="rId8"/>
    <p:sldId id="1008" r:id="rId9"/>
    <p:sldId id="1009" r:id="rId10"/>
    <p:sldId id="1010" r:id="rId11"/>
    <p:sldId id="1011" r:id="rId12"/>
    <p:sldId id="1012" r:id="rId13"/>
    <p:sldId id="1013" r:id="rId14"/>
    <p:sldId id="1014" r:id="rId15"/>
    <p:sldId id="1015" r:id="rId16"/>
    <p:sldId id="1217" r:id="rId17"/>
    <p:sldId id="1017" r:id="rId18"/>
    <p:sldId id="1021" r:id="rId19"/>
    <p:sldId id="1022" r:id="rId20"/>
    <p:sldId id="1020" r:id="rId21"/>
    <p:sldId id="1206" r:id="rId22"/>
    <p:sldId id="1023" r:id="rId23"/>
    <p:sldId id="1025" r:id="rId24"/>
    <p:sldId id="1026" r:id="rId25"/>
    <p:sldId id="1027" r:id="rId26"/>
    <p:sldId id="1028" r:id="rId27"/>
    <p:sldId id="1029" r:id="rId28"/>
    <p:sldId id="1208" r:id="rId29"/>
    <p:sldId id="1209" r:id="rId30"/>
    <p:sldId id="1216" r:id="rId31"/>
    <p:sldId id="1228" r:id="rId32"/>
    <p:sldId id="1252" r:id="rId33"/>
    <p:sldId id="1030" r:id="rId34"/>
    <p:sldId id="1038" r:id="rId35"/>
    <p:sldId id="1040" r:id="rId36"/>
    <p:sldId id="1212" r:id="rId37"/>
    <p:sldId id="103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593"/>
    <p:restoredTop sz="83529" autoAdjust="0"/>
  </p:normalViewPr>
  <p:slideViewPr>
    <p:cSldViewPr snapToGrid="0" snapToObjects="1">
      <p:cViewPr varScale="1">
        <p:scale>
          <a:sx n="69" d="100"/>
          <a:sy n="69" d="100"/>
        </p:scale>
        <p:origin x="744" y="5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phuthipon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(8.2)Version </a:t>
            </a:r>
          </a:p>
          <a:p>
            <a:endParaRPr lang="en-US" dirty="0"/>
          </a:p>
          <a:p>
            <a:r>
              <a:rPr lang="en-US" dirty="0"/>
              <a:t>7.2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2020 (8.0)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updates suggest by Catherine Rosenberg (thanks!)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titles in a lighter font</a:t>
            </a:r>
          </a:p>
          <a:p>
            <a:pPr marL="0" indent="0">
              <a:buFontTx/>
              <a:buNone/>
            </a:pPr>
            <a:r>
              <a:rPr lang="en-US" dirty="0"/>
              <a:t>Sept 2020 (8.1)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~7 new slides, in particular: data center slide; routing versus forwarding; security line of defense; several on encapsulation and layers (this section is a lot better now).  Other relative minor changes throughout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2023 (8.2)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few minor updates (mostly speeds, technology details)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2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>
                <a:hlinkClick r:id="rId3"/>
              </a:rPr>
              <a:t>Nikko Bovornkeeratiroj</a:t>
            </a:r>
            <a:r>
              <a:rPr lang="en-US" dirty="0"/>
              <a:t>,  Phuthipong &lt;phuthipong@cs.umass.edu&gt;, for the stacking dolls idea and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922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shots/7182188-Babushka-Boi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0C3A-FA40-BD44-901E-27B4E4B2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0AD0DE2B-4475-9E36-5304-A388B832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not originally designed with (much) security in mind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original vision: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group of mutually trusting users attached to a transparent network”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protocol designers playing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catch-up”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security considerations in all layers!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now need to think about: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bad guys can attack computer networks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we can defend networks against attacks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A05694-B336-D046-8E80-E33E16DD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7B059-0C82-604F-9216-00FE9590AFC8}"/>
              </a:ext>
            </a:extLst>
          </p:cNvPr>
          <p:cNvGrpSpPr/>
          <p:nvPr/>
        </p:nvGrpSpPr>
        <p:grpSpPr>
          <a:xfrm>
            <a:off x="1456133" y="5624388"/>
            <a:ext cx="10506683" cy="1029566"/>
            <a:chOff x="1456133" y="5624388"/>
            <a:chExt cx="10506683" cy="1029566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CA066BBC-5B2D-0340-8A5E-0AB09584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057" y="5737966"/>
              <a:ext cx="1025075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rPr>
                <a:t>Wireshark software used for our end-of-chapter labs is a (free) packet-sniffer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D7D31"/>
                </a:buClr>
                <a:buSzPct val="75000"/>
                <a:buFont typeface="Wingding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194" name="Picture 2" descr="Image result for wireshark logo">
              <a:extLst>
                <a:ext uri="{FF2B5EF4-FFF2-40B4-BE49-F238E27FC236}">
                  <a16:creationId xmlns:a16="http://schemas.microsoft.com/office/drawing/2014/main" id="{05D86E15-2863-2D4D-B25D-A42C0FE63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33" y="5624388"/>
              <a:ext cx="667509" cy="66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14" y="6172356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lots more on security (throughout, Chapter 8)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BD77-BBEB-8256-B1D7-6D40115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92B3-9996-B455-D98A-6E4215C6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172" name="Picture 4" descr="Stacking Dolls designs, themes, templates and downloadable graphic elements  on Dribbble">
            <a:extLst>
              <a:ext uri="{FF2B5EF4-FFF2-40B4-BE49-F238E27FC236}">
                <a16:creationId xmlns:a16="http://schemas.microsoft.com/office/drawing/2014/main" id="{A26A0BB6-0C77-FE07-9A76-501AF81B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6" y="2071687"/>
            <a:ext cx="5214120" cy="39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B3C42-EA63-6E49-E436-960A9CD62219}"/>
              </a:ext>
            </a:extLst>
          </p:cNvPr>
          <p:cNvSpPr txBox="1"/>
          <p:nvPr/>
        </p:nvSpPr>
        <p:spPr>
          <a:xfrm>
            <a:off x="6245138" y="5073301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5FEF7-391E-06CF-EC8D-A4D9473CECC7}"/>
              </a:ext>
            </a:extLst>
          </p:cNvPr>
          <p:cNvSpPr txBox="1"/>
          <p:nvPr/>
        </p:nvSpPr>
        <p:spPr>
          <a:xfrm>
            <a:off x="7392802" y="507330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D3DA2-B741-6497-BE53-D89EBC073BDC}"/>
              </a:ext>
            </a:extLst>
          </p:cNvPr>
          <p:cNvSpPr txBox="1"/>
          <p:nvPr/>
        </p:nvSpPr>
        <p:spPr>
          <a:xfrm>
            <a:off x="8738816" y="505974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BD8C8-727E-C550-63F3-5D31C6B6018F}"/>
              </a:ext>
            </a:extLst>
          </p:cNvPr>
          <p:cNvSpPr txBox="1"/>
          <p:nvPr/>
        </p:nvSpPr>
        <p:spPr>
          <a:xfrm>
            <a:off x="10488109" y="50652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1CF71-749F-554A-9CA6-E3C9A1D4B1D4}"/>
              </a:ext>
            </a:extLst>
          </p:cNvPr>
          <p:cNvSpPr/>
          <p:nvPr/>
        </p:nvSpPr>
        <p:spPr>
          <a:xfrm>
            <a:off x="838200" y="1285429"/>
            <a:ext cx="562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Matryoshka dolls (stacking dolls)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F4618F35-68D8-2BAF-C676-F420216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3663601"/>
            <a:ext cx="10160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59693B85-4EFF-244B-266A-A60BE22C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90" y="3409601"/>
            <a:ext cx="1206500" cy="1663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F9B19E8-C8FD-1DD8-CEBE-996F1AC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316" y="3041509"/>
            <a:ext cx="1481342" cy="203815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A160814-4425-09C4-92B8-72251E17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231" y="2709865"/>
            <a:ext cx="1722729" cy="2369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A624C3-138D-4F50-821F-574B852B4729}"/>
              </a:ext>
            </a:extLst>
          </p:cNvPr>
          <p:cNvSpPr txBox="1"/>
          <p:nvPr/>
        </p:nvSpPr>
        <p:spPr>
          <a:xfrm>
            <a:off x="46604" y="651928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8"/>
              </a:rPr>
              <a:t>https://dribbble.com/shots/7182188-Babushka-Boi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7683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9" y="1695405"/>
            <a:ext cx="351909" cy="488275"/>
          </a:xfrm>
          <a:prstGeom prst="rect">
            <a:avLst/>
          </a:prstGeom>
        </p:spPr>
      </p:pic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198153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559A3-7D00-A302-7026-C353590A1438}"/>
              </a:ext>
            </a:extLst>
          </p:cNvPr>
          <p:cNvGrpSpPr/>
          <p:nvPr/>
        </p:nvGrpSpPr>
        <p:grpSpPr>
          <a:xfrm>
            <a:off x="4158384" y="1778534"/>
            <a:ext cx="2245439" cy="369332"/>
            <a:chOff x="4158384" y="2165404"/>
            <a:chExt cx="2245439" cy="369332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4158384" y="2165404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A9F5-536F-4297-1363-9B60BDACF2BF}"/>
              </a:ext>
            </a:extLst>
          </p:cNvPr>
          <p:cNvGrpSpPr/>
          <p:nvPr/>
        </p:nvGrpSpPr>
        <p:grpSpPr>
          <a:xfrm>
            <a:off x="4155671" y="2565788"/>
            <a:ext cx="2253425" cy="369332"/>
            <a:chOff x="4155671" y="2952658"/>
            <a:chExt cx="2253425" cy="369332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id="{A0FF28E6-68F8-9D49-858D-54A894437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id="{57F4F79C-9470-0243-9459-9DE005B1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id="{744B26E9-8C84-AF45-BC0E-C09188489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id="{71A3F897-85F9-4241-906F-6308455A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4155671" y="2952658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DAD311-C0E8-ECAB-AB26-71D0E13F87C3}"/>
              </a:ext>
            </a:extLst>
          </p:cNvPr>
          <p:cNvGrpSpPr/>
          <p:nvPr/>
        </p:nvGrpSpPr>
        <p:grpSpPr>
          <a:xfrm>
            <a:off x="4134419" y="3291630"/>
            <a:ext cx="2152842" cy="369332"/>
            <a:chOff x="4134419" y="3678500"/>
            <a:chExt cx="2152842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4134419" y="3678500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84AA8-653C-EA7E-40CB-0F8B1664BA09}"/>
              </a:ext>
            </a:extLst>
          </p:cNvPr>
          <p:cNvGrpSpPr/>
          <p:nvPr/>
        </p:nvGrpSpPr>
        <p:grpSpPr>
          <a:xfrm>
            <a:off x="4152584" y="4104550"/>
            <a:ext cx="2134677" cy="369332"/>
            <a:chOff x="4152584" y="4491420"/>
            <a:chExt cx="2134677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BE94808-747E-4346-8BA9-1245F5340481}"/>
                </a:ext>
              </a:extLst>
            </p:cNvPr>
            <p:cNvSpPr txBox="1"/>
            <p:nvPr/>
          </p:nvSpPr>
          <p:spPr>
            <a:xfrm>
              <a:off x="4152584" y="4491420"/>
              <a:ext cx="74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ABA56E-C19B-1E49-8691-B116C4BC92D9}"/>
                </a:ext>
              </a:extLst>
            </p:cNvPr>
            <p:cNvGrpSpPr/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id="{6DE19E5C-020A-764D-8F6B-6BB09EA73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id="{3DF40025-F95F-CB4C-938D-A1646D492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C5D484DA-CF52-D04F-9108-C2A5AAA2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id="{9A7A7B02-76C2-C24E-946A-4CBDBFE0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096CE24-617A-E048-B706-AA2C9CEA0B54}"/>
                  </a:ext>
                </a:extLst>
              </p:cNvPr>
              <p:cNvCxnSpPr/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id="{00739E25-7377-104B-A6E7-E26BE23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902E57-4D34-7F49-80B6-6C4A1D5EB080}"/>
                  </a:ext>
                </a:extLst>
              </p:cNvPr>
              <p:cNvCxnSpPr/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52" y="2422862"/>
            <a:ext cx="401301" cy="5533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955" y="3154580"/>
            <a:ext cx="451829" cy="6216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99" y="3926006"/>
            <a:ext cx="505593" cy="69549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03" y="3225239"/>
            <a:ext cx="451829" cy="62166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21" y="2509417"/>
            <a:ext cx="401301" cy="553374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13" y="1739407"/>
            <a:ext cx="351909" cy="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-0.00039 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0026 0.113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857 L 0.00013 0.1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5416 L 0.05183 0.11296 L 0.30365 0.11296 L 0.43998 0.00324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1 slides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3033</Words>
  <Application>Microsoft Office PowerPoint</Application>
  <PresentationFormat>Widescreen</PresentationFormat>
  <Paragraphs>713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ZapfDingbats</vt:lpstr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Chapter 1: roadmap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Chapter 1: roadmap</vt:lpstr>
      <vt:lpstr>Network security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Encapsulation</vt:lpstr>
      <vt:lpstr>Services, Layering and Encapsulation</vt:lpstr>
      <vt:lpstr>Encapsulation: an end-end view</vt:lpstr>
      <vt:lpstr>Additional Chapter 1 slides</vt:lpstr>
      <vt:lpstr>ISO/OSI reference model</vt:lpstr>
      <vt:lpstr>Services, Layering and Encapsulation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187</cp:revision>
  <dcterms:created xsi:type="dcterms:W3CDTF">2020-01-18T07:24:59Z</dcterms:created>
  <dcterms:modified xsi:type="dcterms:W3CDTF">2024-09-06T22:33:46Z</dcterms:modified>
</cp:coreProperties>
</file>