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960" r:id="rId2"/>
    <p:sldId id="1050" r:id="rId3"/>
    <p:sldId id="1112" r:id="rId4"/>
    <p:sldId id="1113" r:id="rId5"/>
    <p:sldId id="1212" r:id="rId6"/>
    <p:sldId id="1114" r:id="rId7"/>
    <p:sldId id="1115" r:id="rId8"/>
    <p:sldId id="1213" r:id="rId9"/>
    <p:sldId id="1116" r:id="rId10"/>
    <p:sldId id="1125" r:id="rId11"/>
    <p:sldId id="1117" r:id="rId12"/>
    <p:sldId id="1118" r:id="rId13"/>
    <p:sldId id="1119" r:id="rId14"/>
    <p:sldId id="11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118"/>
    <p:restoredTop sz="79593"/>
  </p:normalViewPr>
  <p:slideViewPr>
    <p:cSldViewPr snapToGrid="0" snapToObjects="1">
      <p:cViewPr varScale="1">
        <p:scale>
          <a:sx n="65" d="100"/>
          <a:sy n="65" d="100"/>
        </p:scale>
        <p:origin x="758" y="58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8.1. Updates throughout, including a lot more animations.  These are the ppt files used to make Chapter 2 online lectures in Sept. 2020.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836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389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32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505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82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7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269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59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263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565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336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573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137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C9F93B67-6614-8FA7-B2D6-DC499B44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Local DNS name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B20960-3674-7943-92CD-05431EA8487B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489418"/>
            <a:ext cx="10983578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 host makes DNS query, it is sent to its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DNS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 returns reply, answering: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 its local cache of recent name-to-address translation pairs (possibly out of date!)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forwarding request into DNS hierarchy for resolution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ISP has local DNS name server; to find yours: </a:t>
            </a:r>
          </a:p>
          <a:p>
            <a:pPr marL="1143000" marR="0" lvl="2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MacOS: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% scutil --dns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Windows: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&gt;ipconfig /all</a:t>
            </a:r>
          </a:p>
          <a:p>
            <a:pPr marL="352425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 doesn’t strictly belong to hierarchy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9D88440-FC58-A548-AA80-854235DE0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67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iterated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Rectangle 67">
            <a:extLst>
              <a:ext uri="{FF2B5EF4-FFF2-40B4-BE49-F238E27FC236}">
                <a16:creationId xmlns:a16="http://schemas.microsoft.com/office/drawing/2014/main" id="{B2D75AD3-AD5C-7747-A9C2-6EF45A12CB21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EB73751A-16ED-6643-8E9C-1B1DDF5D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33" y="2824122"/>
            <a:ext cx="409378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Iterated query: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contacted server replies with name of server to contact</a:t>
            </a:r>
          </a:p>
          <a:p>
            <a:pPr marL="342900" marR="0" lvl="0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“I don’t know this name, but ask this server”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226" y="3848735"/>
            <a:ext cx="185499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engineering.nyu.edu</a:t>
            </a: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2058" y="4237785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896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89235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68785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54535" y="3167743"/>
            <a:ext cx="1485900" cy="952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54535" y="3339193"/>
            <a:ext cx="141922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8335" y="2234293"/>
            <a:ext cx="733425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1511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759111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dns.nyu.edu</a:t>
              </a: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499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485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635" y="24613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28708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1123" y="335824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023" y="439805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285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0960" y="442821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022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7860" y="3499530"/>
            <a:ext cx="1493838" cy="1314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48173" y="3624943"/>
            <a:ext cx="1493837" cy="13017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4583" y="2608490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659797" y="4619665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483417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794410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790985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945098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761073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7" name="Slide Number Placeholder 2">
            <a:extLst>
              <a:ext uri="{FF2B5EF4-FFF2-40B4-BE49-F238E27FC236}">
                <a16:creationId xmlns:a16="http://schemas.microsoft.com/office/drawing/2014/main" id="{0480BCEF-F94C-E34B-B55C-97CE664B5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7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 name resolution: recursive query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71" name="Text Box 5">
            <a:extLst>
              <a:ext uri="{FF2B5EF4-FFF2-40B4-BE49-F238E27FC236}">
                <a16:creationId xmlns:a16="http://schemas.microsoft.com/office/drawing/2014/main" id="{5980C4D7-7160-6843-9829-B4A4351B5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8154" y="3848735"/>
            <a:ext cx="181652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requesting host at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engineering.nyu.edu</a:t>
            </a:r>
          </a:p>
        </p:txBody>
      </p:sp>
      <p:sp>
        <p:nvSpPr>
          <p:cNvPr id="172" name="Text Box 6">
            <a:extLst>
              <a:ext uri="{FF2B5EF4-FFF2-40B4-BE49-F238E27FC236}">
                <a16:creationId xmlns:a16="http://schemas.microsoft.com/office/drawing/2014/main" id="{0572A6CE-4DDA-D648-8802-F03C444E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9161" y="4208147"/>
            <a:ext cx="1878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</a:p>
        </p:txBody>
      </p:sp>
      <p:sp>
        <p:nvSpPr>
          <p:cNvPr id="173" name="Text Box 17">
            <a:extLst>
              <a:ext uri="{FF2B5EF4-FFF2-40B4-BE49-F238E27FC236}">
                <a16:creationId xmlns:a16="http://schemas.microsoft.com/office/drawing/2014/main" id="{82144ED5-2C8E-184D-A863-C3B672AB3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588" y="13224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root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18">
            <a:extLst>
              <a:ext uri="{FF2B5EF4-FFF2-40B4-BE49-F238E27FC236}">
                <a16:creationId xmlns:a16="http://schemas.microsoft.com/office/drawing/2014/main" id="{0055E9E5-6DE8-1543-9989-1B8A533D40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4927" y="3275781"/>
            <a:ext cx="1196994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19">
            <a:extLst>
              <a:ext uri="{FF2B5EF4-FFF2-40B4-BE49-F238E27FC236}">
                <a16:creationId xmlns:a16="http://schemas.microsoft.com/office/drawing/2014/main" id="{5959B616-2817-F149-AD5A-71429EF23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4477" y="2005693"/>
            <a:ext cx="914400" cy="9715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20">
            <a:extLst>
              <a:ext uri="{FF2B5EF4-FFF2-40B4-BE49-F238E27FC236}">
                <a16:creationId xmlns:a16="http://schemas.microsoft.com/office/drawing/2014/main" id="{6EF73249-815F-C548-BC5E-38E4ACE60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2062" y="3760198"/>
            <a:ext cx="2427" cy="702311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1">
            <a:extLst>
              <a:ext uri="{FF2B5EF4-FFF2-40B4-BE49-F238E27FC236}">
                <a16:creationId xmlns:a16="http://schemas.microsoft.com/office/drawing/2014/main" id="{CEC0960C-844E-6F44-83D5-7DC0B1F8A2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91701" y="3747010"/>
            <a:ext cx="2427" cy="734919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Line 22">
            <a:extLst>
              <a:ext uri="{FF2B5EF4-FFF2-40B4-BE49-F238E27FC236}">
                <a16:creationId xmlns:a16="http://schemas.microsoft.com/office/drawing/2014/main" id="{1CAC12BF-7C29-F640-93E6-9DF1650DE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8381" y="2075731"/>
            <a:ext cx="405154" cy="841218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23">
            <a:extLst>
              <a:ext uri="{FF2B5EF4-FFF2-40B4-BE49-F238E27FC236}">
                <a16:creationId xmlns:a16="http://schemas.microsoft.com/office/drawing/2014/main" id="{349E5526-4318-4744-A470-D0A69AD70F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7203" y="3439703"/>
            <a:ext cx="131923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4">
            <a:extLst>
              <a:ext uri="{FF2B5EF4-FFF2-40B4-BE49-F238E27FC236}">
                <a16:creationId xmlns:a16="http://schemas.microsoft.com/office/drawing/2014/main" id="{25257205-98B6-614F-8BDC-3E790117BE54}"/>
              </a:ext>
            </a:extLst>
          </p:cNvPr>
          <p:cNvGrpSpPr>
            <a:grpSpLocks/>
          </p:cNvGrpSpPr>
          <p:nvPr/>
        </p:nvGrpSpPr>
        <p:grpSpPr bwMode="auto">
          <a:xfrm>
            <a:off x="6374803" y="3847199"/>
            <a:ext cx="1876425" cy="554038"/>
            <a:chOff x="2838" y="2132"/>
            <a:chExt cx="1182" cy="349"/>
          </a:xfrm>
        </p:grpSpPr>
        <p:sp>
          <p:nvSpPr>
            <p:cNvPr id="181" name="Rectangle 25">
              <a:extLst>
                <a:ext uri="{FF2B5EF4-FFF2-40B4-BE49-F238E27FC236}">
                  <a16:creationId xmlns:a16="http://schemas.microsoft.com/office/drawing/2014/main" id="{D65FCF25-F405-B748-88E8-10A3D8396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Text Box 26">
              <a:extLst>
                <a:ext uri="{FF2B5EF4-FFF2-40B4-BE49-F238E27FC236}">
                  <a16:creationId xmlns:a16="http://schemas.microsoft.com/office/drawing/2014/main" id="{E1FF55F2-CAA3-F740-9BE9-AB0BAF4EF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7" y="2132"/>
              <a:ext cx="10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local DNS server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dns.nyu.edu</a:t>
              </a:r>
            </a:p>
          </p:txBody>
        </p:sp>
      </p:grpSp>
      <p:sp>
        <p:nvSpPr>
          <p:cNvPr id="183" name="Text Box 27">
            <a:extLst>
              <a:ext uri="{FF2B5EF4-FFF2-40B4-BE49-F238E27FC236}">
                <a16:creationId xmlns:a16="http://schemas.microsoft.com/office/drawing/2014/main" id="{89A9D659-504E-DE4E-B6CF-35E06A82E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191" y="288670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4" name="Text Box 28">
            <a:extLst>
              <a:ext uri="{FF2B5EF4-FFF2-40B4-BE49-F238E27FC236}">
                <a16:creationId xmlns:a16="http://schemas.microsoft.com/office/drawing/2014/main" id="{72F042CE-6C6C-7040-AA88-05028C24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177" y="222318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5" name="Text Box 29">
            <a:extLst>
              <a:ext uri="{FF2B5EF4-FFF2-40B4-BE49-F238E27FC236}">
                <a16:creationId xmlns:a16="http://schemas.microsoft.com/office/drawing/2014/main" id="{E4355CE5-EFAB-8E4F-AA84-68513D8FC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5965" y="2130702"/>
            <a:ext cx="1196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Text Box 30">
            <a:extLst>
              <a:ext uri="{FF2B5EF4-FFF2-40B4-BE49-F238E27FC236}">
                <a16:creationId xmlns:a16="http://schemas.microsoft.com/office/drawing/2014/main" id="{61F544AA-6B92-714B-84C9-4070F63CA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1511" y="391702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7" name="Text Box 31">
            <a:extLst>
              <a:ext uri="{FF2B5EF4-FFF2-40B4-BE49-F238E27FC236}">
                <a16:creationId xmlns:a16="http://schemas.microsoft.com/office/drawing/2014/main" id="{30095F9A-09A7-2540-B6C0-0D32BAB4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827" y="3968637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8" name="Text Box 32">
            <a:extLst>
              <a:ext uri="{FF2B5EF4-FFF2-40B4-BE49-F238E27FC236}">
                <a16:creationId xmlns:a16="http://schemas.microsoft.com/office/drawing/2014/main" id="{AB8F7B88-B6E0-EF40-999E-00C192F32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4934" y="2685260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9" name="Text Box 60">
            <a:extLst>
              <a:ext uri="{FF2B5EF4-FFF2-40B4-BE49-F238E27FC236}">
                <a16:creationId xmlns:a16="http://schemas.microsoft.com/office/drawing/2014/main" id="{9260634C-BE01-F74D-BF1A-744B534DD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6977" y="5214030"/>
            <a:ext cx="23971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authoritative DNS 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dns.cs.umass.edu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0" name="Text Box 61">
            <a:extLst>
              <a:ext uri="{FF2B5EF4-FFF2-40B4-BE49-F238E27FC236}">
                <a16:creationId xmlns:a16="http://schemas.microsoft.com/office/drawing/2014/main" id="{6085ED00-1F5E-0643-A173-419315EE3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727" y="2626662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1" name="Text Box 62">
            <a:extLst>
              <a:ext uri="{FF2B5EF4-FFF2-40B4-BE49-F238E27FC236}">
                <a16:creationId xmlns:a16="http://schemas.microsoft.com/office/drawing/2014/main" id="{31298658-8B21-7440-B171-ED6F192C9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5714" y="3470502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2" name="Line 63">
            <a:extLst>
              <a:ext uri="{FF2B5EF4-FFF2-40B4-BE49-F238E27FC236}">
                <a16:creationId xmlns:a16="http://schemas.microsoft.com/office/drawing/2014/main" id="{10C66233-6CC9-374E-8305-B82B34B376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81775" y="2427554"/>
            <a:ext cx="344289" cy="6454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3" name="Line 64">
            <a:extLst>
              <a:ext uri="{FF2B5EF4-FFF2-40B4-BE49-F238E27FC236}">
                <a16:creationId xmlns:a16="http://schemas.microsoft.com/office/drawing/2014/main" id="{BAF9BA4A-0868-F849-BA68-582D117DC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2268" y="2275514"/>
            <a:ext cx="710991" cy="774754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4" name="Text Box 65">
            <a:extLst>
              <a:ext uri="{FF2B5EF4-FFF2-40B4-BE49-F238E27FC236}">
                <a16:creationId xmlns:a16="http://schemas.microsoft.com/office/drawing/2014/main" id="{8797BCED-3D71-5A4B-8881-BCE8144E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504" y="2971557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TLD DNS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95" name="Group 86">
            <a:extLst>
              <a:ext uri="{FF2B5EF4-FFF2-40B4-BE49-F238E27FC236}">
                <a16:creationId xmlns:a16="http://schemas.microsoft.com/office/drawing/2014/main" id="{75CA10E2-E46A-8244-A966-A51F3D99FE1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6900" y="4590027"/>
            <a:ext cx="787391" cy="614055"/>
            <a:chOff x="-44" y="1473"/>
            <a:chExt cx="981" cy="1105"/>
          </a:xfrm>
        </p:grpSpPr>
        <p:pic>
          <p:nvPicPr>
            <p:cNvPr id="196" name="Picture 87" descr="desktop_computer_stylized_medium">
              <a:extLst>
                <a:ext uri="{FF2B5EF4-FFF2-40B4-BE49-F238E27FC236}">
                  <a16:creationId xmlns:a16="http://schemas.microsoft.com/office/drawing/2014/main" id="{71723812-15F4-5248-BF42-895CB471A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Freeform 88">
              <a:extLst>
                <a:ext uri="{FF2B5EF4-FFF2-40B4-BE49-F238E27FC236}">
                  <a16:creationId xmlns:a16="http://schemas.microsoft.com/office/drawing/2014/main" id="{4B3596A6-2AD0-DC45-8E8C-2A75454E7B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8" name="Group 89">
            <a:extLst>
              <a:ext uri="{FF2B5EF4-FFF2-40B4-BE49-F238E27FC236}">
                <a16:creationId xmlns:a16="http://schemas.microsoft.com/office/drawing/2014/main" id="{06C72D69-BC87-104E-99A1-1FE2BBFDF3AB}"/>
              </a:ext>
            </a:extLst>
          </p:cNvPr>
          <p:cNvGrpSpPr>
            <a:grpSpLocks/>
          </p:cNvGrpSpPr>
          <p:nvPr/>
        </p:nvGrpSpPr>
        <p:grpSpPr bwMode="auto">
          <a:xfrm>
            <a:off x="5099109" y="3053085"/>
            <a:ext cx="883580" cy="766310"/>
            <a:chOff x="-44" y="1473"/>
            <a:chExt cx="981" cy="1105"/>
          </a:xfrm>
        </p:grpSpPr>
        <p:pic>
          <p:nvPicPr>
            <p:cNvPr id="199" name="Picture 90" descr="desktop_computer_stylized_medium">
              <a:extLst>
                <a:ext uri="{FF2B5EF4-FFF2-40B4-BE49-F238E27FC236}">
                  <a16:creationId xmlns:a16="http://schemas.microsoft.com/office/drawing/2014/main" id="{8EECB2CE-1B4C-2746-A9F6-C35C4B960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Freeform 91">
              <a:extLst>
                <a:ext uri="{FF2B5EF4-FFF2-40B4-BE49-F238E27FC236}">
                  <a16:creationId xmlns:a16="http://schemas.microsoft.com/office/drawing/2014/main" id="{D65AC841-4780-A94B-9F97-1107EEE46B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1" name="Group 125">
            <a:extLst>
              <a:ext uri="{FF2B5EF4-FFF2-40B4-BE49-F238E27FC236}">
                <a16:creationId xmlns:a16="http://schemas.microsoft.com/office/drawing/2014/main" id="{724CF7FE-3214-0741-AD8D-7483973CF725}"/>
              </a:ext>
            </a:extLst>
          </p:cNvPr>
          <p:cNvGrpSpPr>
            <a:grpSpLocks/>
          </p:cNvGrpSpPr>
          <p:nvPr/>
        </p:nvGrpSpPr>
        <p:grpSpPr bwMode="auto">
          <a:xfrm>
            <a:off x="9410102" y="4528230"/>
            <a:ext cx="390525" cy="641350"/>
            <a:chOff x="4140" y="429"/>
            <a:chExt cx="1425" cy="2396"/>
          </a:xfrm>
        </p:grpSpPr>
        <p:sp>
          <p:nvSpPr>
            <p:cNvPr id="202" name="Freeform 126">
              <a:extLst>
                <a:ext uri="{FF2B5EF4-FFF2-40B4-BE49-F238E27FC236}">
                  <a16:creationId xmlns:a16="http://schemas.microsoft.com/office/drawing/2014/main" id="{430EC70E-0BF7-F44C-8DEF-C9A33626D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27">
              <a:extLst>
                <a:ext uri="{FF2B5EF4-FFF2-40B4-BE49-F238E27FC236}">
                  <a16:creationId xmlns:a16="http://schemas.microsoft.com/office/drawing/2014/main" id="{6C288CD0-9AED-1548-9DEF-7CF8E72A0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28">
              <a:extLst>
                <a:ext uri="{FF2B5EF4-FFF2-40B4-BE49-F238E27FC236}">
                  <a16:creationId xmlns:a16="http://schemas.microsoft.com/office/drawing/2014/main" id="{08551039-74E8-F44D-8449-133AF9BF8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29">
              <a:extLst>
                <a:ext uri="{FF2B5EF4-FFF2-40B4-BE49-F238E27FC236}">
                  <a16:creationId xmlns:a16="http://schemas.microsoft.com/office/drawing/2014/main" id="{D41FFC6C-D9E1-E74F-BF15-4894E774B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30">
              <a:extLst>
                <a:ext uri="{FF2B5EF4-FFF2-40B4-BE49-F238E27FC236}">
                  <a16:creationId xmlns:a16="http://schemas.microsoft.com/office/drawing/2014/main" id="{4AA5429D-F727-884E-96D1-EA63944E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7" name="Group 131">
              <a:extLst>
                <a:ext uri="{FF2B5EF4-FFF2-40B4-BE49-F238E27FC236}">
                  <a16:creationId xmlns:a16="http://schemas.microsoft.com/office/drawing/2014/main" id="{9CE31B7B-945E-6B44-B446-849D24418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2" name="AutoShape 132">
                <a:extLst>
                  <a:ext uri="{FF2B5EF4-FFF2-40B4-BE49-F238E27FC236}">
                    <a16:creationId xmlns:a16="http://schemas.microsoft.com/office/drawing/2014/main" id="{FA2F0F31-D516-1C43-8236-266B26AE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AutoShape 133">
                <a:extLst>
                  <a:ext uri="{FF2B5EF4-FFF2-40B4-BE49-F238E27FC236}">
                    <a16:creationId xmlns:a16="http://schemas.microsoft.com/office/drawing/2014/main" id="{6EC2A0FB-C35E-CF41-B938-33BF0264E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08" name="Rectangle 134">
              <a:extLst>
                <a:ext uri="{FF2B5EF4-FFF2-40B4-BE49-F238E27FC236}">
                  <a16:creationId xmlns:a16="http://schemas.microsoft.com/office/drawing/2014/main" id="{9298A98E-EDE0-4B4A-9352-BE6FAE7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135">
              <a:extLst>
                <a:ext uri="{FF2B5EF4-FFF2-40B4-BE49-F238E27FC236}">
                  <a16:creationId xmlns:a16="http://schemas.microsoft.com/office/drawing/2014/main" id="{C311DEB1-8226-3E48-8DA5-613E18CFA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0" name="AutoShape 136">
                <a:extLst>
                  <a:ext uri="{FF2B5EF4-FFF2-40B4-BE49-F238E27FC236}">
                    <a16:creationId xmlns:a16="http://schemas.microsoft.com/office/drawing/2014/main" id="{E45D0285-F719-874E-AD50-E3F28827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AutoShape 137">
                <a:extLst>
                  <a:ext uri="{FF2B5EF4-FFF2-40B4-BE49-F238E27FC236}">
                    <a16:creationId xmlns:a16="http://schemas.microsoft.com/office/drawing/2014/main" id="{BE16FE12-6196-EF46-A169-0C2675EA5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0" name="Rectangle 138">
              <a:extLst>
                <a:ext uri="{FF2B5EF4-FFF2-40B4-BE49-F238E27FC236}">
                  <a16:creationId xmlns:a16="http://schemas.microsoft.com/office/drawing/2014/main" id="{A7531C2D-AF11-3642-9C87-3B93BEDD6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39">
              <a:extLst>
                <a:ext uri="{FF2B5EF4-FFF2-40B4-BE49-F238E27FC236}">
                  <a16:creationId xmlns:a16="http://schemas.microsoft.com/office/drawing/2014/main" id="{06C1B7AC-1454-714B-A50F-7F9B42D7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2" name="Group 140">
              <a:extLst>
                <a:ext uri="{FF2B5EF4-FFF2-40B4-BE49-F238E27FC236}">
                  <a16:creationId xmlns:a16="http://schemas.microsoft.com/office/drawing/2014/main" id="{86C62EBF-E65E-4D4B-884D-BA39C6A8B2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8" name="AutoShape 141">
                <a:extLst>
                  <a:ext uri="{FF2B5EF4-FFF2-40B4-BE49-F238E27FC236}">
                    <a16:creationId xmlns:a16="http://schemas.microsoft.com/office/drawing/2014/main" id="{A3E87978-B7EB-E644-B3A8-D8FDCF7E8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9" name="AutoShape 142">
                <a:extLst>
                  <a:ext uri="{FF2B5EF4-FFF2-40B4-BE49-F238E27FC236}">
                    <a16:creationId xmlns:a16="http://schemas.microsoft.com/office/drawing/2014/main" id="{91E0D4CD-2CBB-DD47-8147-BE3E03C96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3" name="Freeform 143">
              <a:extLst>
                <a:ext uri="{FF2B5EF4-FFF2-40B4-BE49-F238E27FC236}">
                  <a16:creationId xmlns:a16="http://schemas.microsoft.com/office/drawing/2014/main" id="{0D682965-15A3-3541-A789-479A47800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4" name="Group 144">
              <a:extLst>
                <a:ext uri="{FF2B5EF4-FFF2-40B4-BE49-F238E27FC236}">
                  <a16:creationId xmlns:a16="http://schemas.microsoft.com/office/drawing/2014/main" id="{0C8D690A-21E1-4146-83A5-7245CAEA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6" name="AutoShape 145">
                <a:extLst>
                  <a:ext uri="{FF2B5EF4-FFF2-40B4-BE49-F238E27FC236}">
                    <a16:creationId xmlns:a16="http://schemas.microsoft.com/office/drawing/2014/main" id="{7C15E592-E347-A846-AC9F-C18905A6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27" name="AutoShape 146">
                <a:extLst>
                  <a:ext uri="{FF2B5EF4-FFF2-40B4-BE49-F238E27FC236}">
                    <a16:creationId xmlns:a16="http://schemas.microsoft.com/office/drawing/2014/main" id="{3D0AF765-217C-594C-B21E-869B0884A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15" name="Rectangle 147">
              <a:extLst>
                <a:ext uri="{FF2B5EF4-FFF2-40B4-BE49-F238E27FC236}">
                  <a16:creationId xmlns:a16="http://schemas.microsoft.com/office/drawing/2014/main" id="{4C635A33-8E8F-7D44-92DB-F6F09BFD8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Freeform 148">
              <a:extLst>
                <a:ext uri="{FF2B5EF4-FFF2-40B4-BE49-F238E27FC236}">
                  <a16:creationId xmlns:a16="http://schemas.microsoft.com/office/drawing/2014/main" id="{4B503159-D00F-C640-B18B-72CCC4B30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Freeform 149">
              <a:extLst>
                <a:ext uri="{FF2B5EF4-FFF2-40B4-BE49-F238E27FC236}">
                  <a16:creationId xmlns:a16="http://schemas.microsoft.com/office/drawing/2014/main" id="{83A278D9-086C-BE47-BA0D-A1CB49B9D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Oval 150">
              <a:extLst>
                <a:ext uri="{FF2B5EF4-FFF2-40B4-BE49-F238E27FC236}">
                  <a16:creationId xmlns:a16="http://schemas.microsoft.com/office/drawing/2014/main" id="{71B59C46-33D8-EC4A-A0CA-4AF6B7EE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Freeform 151">
              <a:extLst>
                <a:ext uri="{FF2B5EF4-FFF2-40B4-BE49-F238E27FC236}">
                  <a16:creationId xmlns:a16="http://schemas.microsoft.com/office/drawing/2014/main" id="{3C577FAB-12B4-CA48-B90D-D923F7168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AutoShape 152">
              <a:extLst>
                <a:ext uri="{FF2B5EF4-FFF2-40B4-BE49-F238E27FC236}">
                  <a16:creationId xmlns:a16="http://schemas.microsoft.com/office/drawing/2014/main" id="{0744BC6B-A26A-7E49-A677-B90EDB08F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153">
              <a:extLst>
                <a:ext uri="{FF2B5EF4-FFF2-40B4-BE49-F238E27FC236}">
                  <a16:creationId xmlns:a16="http://schemas.microsoft.com/office/drawing/2014/main" id="{574AC8BD-9D1C-FB42-BD21-1A786B862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Oval 154">
              <a:extLst>
                <a:ext uri="{FF2B5EF4-FFF2-40B4-BE49-F238E27FC236}">
                  <a16:creationId xmlns:a16="http://schemas.microsoft.com/office/drawing/2014/main" id="{5AFE8D2C-0569-3047-AB73-8A9B37AF1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Oval 155">
              <a:extLst>
                <a:ext uri="{FF2B5EF4-FFF2-40B4-BE49-F238E27FC236}">
                  <a16:creationId xmlns:a16="http://schemas.microsoft.com/office/drawing/2014/main" id="{83B0123B-44CF-B845-B272-496DEB238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Oval 156">
              <a:extLst>
                <a:ext uri="{FF2B5EF4-FFF2-40B4-BE49-F238E27FC236}">
                  <a16:creationId xmlns:a16="http://schemas.microsoft.com/office/drawing/2014/main" id="{FF7ABF78-07FF-FD40-9233-2EC92E7CB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7">
              <a:extLst>
                <a:ext uri="{FF2B5EF4-FFF2-40B4-BE49-F238E27FC236}">
                  <a16:creationId xmlns:a16="http://schemas.microsoft.com/office/drawing/2014/main" id="{D41F5C27-E8BB-6440-8D30-59C3961E0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158">
            <a:extLst>
              <a:ext uri="{FF2B5EF4-FFF2-40B4-BE49-F238E27FC236}">
                <a16:creationId xmlns:a16="http://schemas.microsoft.com/office/drawing/2014/main" id="{AEB56919-E56B-7E4E-A7D7-98A288C3B252}"/>
              </a:ext>
            </a:extLst>
          </p:cNvPr>
          <p:cNvGrpSpPr>
            <a:grpSpLocks/>
          </p:cNvGrpSpPr>
          <p:nvPr/>
        </p:nvGrpSpPr>
        <p:grpSpPr bwMode="auto">
          <a:xfrm>
            <a:off x="7406677" y="3015343"/>
            <a:ext cx="390525" cy="641350"/>
            <a:chOff x="4140" y="429"/>
            <a:chExt cx="1425" cy="2396"/>
          </a:xfrm>
        </p:grpSpPr>
        <p:sp>
          <p:nvSpPr>
            <p:cNvPr id="235" name="Freeform 159">
              <a:extLst>
                <a:ext uri="{FF2B5EF4-FFF2-40B4-BE49-F238E27FC236}">
                  <a16:creationId xmlns:a16="http://schemas.microsoft.com/office/drawing/2014/main" id="{86964676-09BA-2F4D-8E07-76EACFD1A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60">
              <a:extLst>
                <a:ext uri="{FF2B5EF4-FFF2-40B4-BE49-F238E27FC236}">
                  <a16:creationId xmlns:a16="http://schemas.microsoft.com/office/drawing/2014/main" id="{FFAAD933-7081-1940-82D8-3553DCB08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Freeform 161">
              <a:extLst>
                <a:ext uri="{FF2B5EF4-FFF2-40B4-BE49-F238E27FC236}">
                  <a16:creationId xmlns:a16="http://schemas.microsoft.com/office/drawing/2014/main" id="{D61BDCB9-8C30-1C44-A8F2-0EC386728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62">
              <a:extLst>
                <a:ext uri="{FF2B5EF4-FFF2-40B4-BE49-F238E27FC236}">
                  <a16:creationId xmlns:a16="http://schemas.microsoft.com/office/drawing/2014/main" id="{3E122E01-84B9-6E48-861A-BEEBD7F67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Rectangle 163">
              <a:extLst>
                <a:ext uri="{FF2B5EF4-FFF2-40B4-BE49-F238E27FC236}">
                  <a16:creationId xmlns:a16="http://schemas.microsoft.com/office/drawing/2014/main" id="{3AD89C6E-5869-C84E-94DF-DD5388863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164">
              <a:extLst>
                <a:ext uri="{FF2B5EF4-FFF2-40B4-BE49-F238E27FC236}">
                  <a16:creationId xmlns:a16="http://schemas.microsoft.com/office/drawing/2014/main" id="{919F3CC7-4090-E54D-9BA9-E092A8C81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5" name="AutoShape 165">
                <a:extLst>
                  <a:ext uri="{FF2B5EF4-FFF2-40B4-BE49-F238E27FC236}">
                    <a16:creationId xmlns:a16="http://schemas.microsoft.com/office/drawing/2014/main" id="{EAE6002E-6A1D-0B48-BA81-7D9DEC70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AutoShape 166">
                <a:extLst>
                  <a:ext uri="{FF2B5EF4-FFF2-40B4-BE49-F238E27FC236}">
                    <a16:creationId xmlns:a16="http://schemas.microsoft.com/office/drawing/2014/main" id="{CAA5444A-9857-9149-867E-5562C085E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Rectangle 167">
              <a:extLst>
                <a:ext uri="{FF2B5EF4-FFF2-40B4-BE49-F238E27FC236}">
                  <a16:creationId xmlns:a16="http://schemas.microsoft.com/office/drawing/2014/main" id="{93E34643-2646-D44C-9D6D-91A5B1C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68">
              <a:extLst>
                <a:ext uri="{FF2B5EF4-FFF2-40B4-BE49-F238E27FC236}">
                  <a16:creationId xmlns:a16="http://schemas.microsoft.com/office/drawing/2014/main" id="{652E8D93-E5DE-A34F-9D29-89AB07D05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3" name="AutoShape 169">
                <a:extLst>
                  <a:ext uri="{FF2B5EF4-FFF2-40B4-BE49-F238E27FC236}">
                    <a16:creationId xmlns:a16="http://schemas.microsoft.com/office/drawing/2014/main" id="{AA26172B-FDFE-3D4E-9541-B9BC052C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AutoShape 170">
                <a:extLst>
                  <a:ext uri="{FF2B5EF4-FFF2-40B4-BE49-F238E27FC236}">
                    <a16:creationId xmlns:a16="http://schemas.microsoft.com/office/drawing/2014/main" id="{521BB6A8-6D33-7E40-B79B-A911E9D1C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3" name="Rectangle 171">
              <a:extLst>
                <a:ext uri="{FF2B5EF4-FFF2-40B4-BE49-F238E27FC236}">
                  <a16:creationId xmlns:a16="http://schemas.microsoft.com/office/drawing/2014/main" id="{FF73D9CC-AAAC-D341-85A2-89BC26B91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72">
              <a:extLst>
                <a:ext uri="{FF2B5EF4-FFF2-40B4-BE49-F238E27FC236}">
                  <a16:creationId xmlns:a16="http://schemas.microsoft.com/office/drawing/2014/main" id="{B810EEDB-015F-FD45-9174-E980EC5FA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73">
              <a:extLst>
                <a:ext uri="{FF2B5EF4-FFF2-40B4-BE49-F238E27FC236}">
                  <a16:creationId xmlns:a16="http://schemas.microsoft.com/office/drawing/2014/main" id="{2E72AE40-DCC2-4948-AD2E-564A2B8A8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1" name="AutoShape 174">
                <a:extLst>
                  <a:ext uri="{FF2B5EF4-FFF2-40B4-BE49-F238E27FC236}">
                    <a16:creationId xmlns:a16="http://schemas.microsoft.com/office/drawing/2014/main" id="{D9D1958B-0DAA-074E-A39D-ABDA1EA5B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2" name="AutoShape 175">
                <a:extLst>
                  <a:ext uri="{FF2B5EF4-FFF2-40B4-BE49-F238E27FC236}">
                    <a16:creationId xmlns:a16="http://schemas.microsoft.com/office/drawing/2014/main" id="{8EFD2DEF-75B3-4B4C-BB17-5FDA1DFD91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6" name="Freeform 176">
              <a:extLst>
                <a:ext uri="{FF2B5EF4-FFF2-40B4-BE49-F238E27FC236}">
                  <a16:creationId xmlns:a16="http://schemas.microsoft.com/office/drawing/2014/main" id="{A52917D9-2F4F-8A4E-A096-B778F3B976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77">
              <a:extLst>
                <a:ext uri="{FF2B5EF4-FFF2-40B4-BE49-F238E27FC236}">
                  <a16:creationId xmlns:a16="http://schemas.microsoft.com/office/drawing/2014/main" id="{8476C934-1025-054C-BF2F-A686380677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9" name="AutoShape 178">
                <a:extLst>
                  <a:ext uri="{FF2B5EF4-FFF2-40B4-BE49-F238E27FC236}">
                    <a16:creationId xmlns:a16="http://schemas.microsoft.com/office/drawing/2014/main" id="{8DF96225-9AB2-AB48-9090-A03A165D9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0" name="AutoShape 179">
                <a:extLst>
                  <a:ext uri="{FF2B5EF4-FFF2-40B4-BE49-F238E27FC236}">
                    <a16:creationId xmlns:a16="http://schemas.microsoft.com/office/drawing/2014/main" id="{B48F8DCA-7FC5-4D49-89FD-957B14175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8" name="Rectangle 180">
              <a:extLst>
                <a:ext uri="{FF2B5EF4-FFF2-40B4-BE49-F238E27FC236}">
                  <a16:creationId xmlns:a16="http://schemas.microsoft.com/office/drawing/2014/main" id="{82DD01ED-CC62-8E44-B4AF-5AB162B45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Freeform 181">
              <a:extLst>
                <a:ext uri="{FF2B5EF4-FFF2-40B4-BE49-F238E27FC236}">
                  <a16:creationId xmlns:a16="http://schemas.microsoft.com/office/drawing/2014/main" id="{02E0A0DA-75BD-A54E-BFBE-1053BAA4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Freeform 182">
              <a:extLst>
                <a:ext uri="{FF2B5EF4-FFF2-40B4-BE49-F238E27FC236}">
                  <a16:creationId xmlns:a16="http://schemas.microsoft.com/office/drawing/2014/main" id="{553CF65B-1E90-FF47-BBE8-B5344DE42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Oval 183">
              <a:extLst>
                <a:ext uri="{FF2B5EF4-FFF2-40B4-BE49-F238E27FC236}">
                  <a16:creationId xmlns:a16="http://schemas.microsoft.com/office/drawing/2014/main" id="{1CFB15AC-59D4-2B42-9567-80D6F30EC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184">
              <a:extLst>
                <a:ext uri="{FF2B5EF4-FFF2-40B4-BE49-F238E27FC236}">
                  <a16:creationId xmlns:a16="http://schemas.microsoft.com/office/drawing/2014/main" id="{377D0A48-37B0-984B-9D70-F4CA7EE8A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AutoShape 185">
              <a:extLst>
                <a:ext uri="{FF2B5EF4-FFF2-40B4-BE49-F238E27FC236}">
                  <a16:creationId xmlns:a16="http://schemas.microsoft.com/office/drawing/2014/main" id="{1DF08F1A-8088-4349-B9B6-80E5278DD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AutoShape 186">
              <a:extLst>
                <a:ext uri="{FF2B5EF4-FFF2-40B4-BE49-F238E27FC236}">
                  <a16:creationId xmlns:a16="http://schemas.microsoft.com/office/drawing/2014/main" id="{AB1FF07F-165E-5C42-A46F-20C492B2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Oval 187">
              <a:extLst>
                <a:ext uri="{FF2B5EF4-FFF2-40B4-BE49-F238E27FC236}">
                  <a16:creationId xmlns:a16="http://schemas.microsoft.com/office/drawing/2014/main" id="{246533F9-312A-7949-B6A5-04845D405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Oval 188">
              <a:extLst>
                <a:ext uri="{FF2B5EF4-FFF2-40B4-BE49-F238E27FC236}">
                  <a16:creationId xmlns:a16="http://schemas.microsoft.com/office/drawing/2014/main" id="{97B4BE6D-9A58-6C4D-98DB-90F92956E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7" name="Oval 189">
              <a:extLst>
                <a:ext uri="{FF2B5EF4-FFF2-40B4-BE49-F238E27FC236}">
                  <a16:creationId xmlns:a16="http://schemas.microsoft.com/office/drawing/2014/main" id="{B4E35ECA-82AF-A74F-9E87-BC1C1318F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190">
              <a:extLst>
                <a:ext uri="{FF2B5EF4-FFF2-40B4-BE49-F238E27FC236}">
                  <a16:creationId xmlns:a16="http://schemas.microsoft.com/office/drawing/2014/main" id="{32338498-7D1E-F249-A1B6-782EAA13A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7" name="Group 224">
            <a:extLst>
              <a:ext uri="{FF2B5EF4-FFF2-40B4-BE49-F238E27FC236}">
                <a16:creationId xmlns:a16="http://schemas.microsoft.com/office/drawing/2014/main" id="{3B18C9CF-4DB3-9A45-9F2E-A9E7637C3843}"/>
              </a:ext>
            </a:extLst>
          </p:cNvPr>
          <p:cNvGrpSpPr>
            <a:grpSpLocks/>
          </p:cNvGrpSpPr>
          <p:nvPr/>
        </p:nvGrpSpPr>
        <p:grpSpPr bwMode="auto">
          <a:xfrm>
            <a:off x="8560790" y="1753280"/>
            <a:ext cx="390525" cy="641350"/>
            <a:chOff x="4140" y="429"/>
            <a:chExt cx="1425" cy="2396"/>
          </a:xfrm>
        </p:grpSpPr>
        <p:sp>
          <p:nvSpPr>
            <p:cNvPr id="268" name="Freeform 225">
              <a:extLst>
                <a:ext uri="{FF2B5EF4-FFF2-40B4-BE49-F238E27FC236}">
                  <a16:creationId xmlns:a16="http://schemas.microsoft.com/office/drawing/2014/main" id="{8DE393E4-949F-5A47-87BC-37206D62F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26">
              <a:extLst>
                <a:ext uri="{FF2B5EF4-FFF2-40B4-BE49-F238E27FC236}">
                  <a16:creationId xmlns:a16="http://schemas.microsoft.com/office/drawing/2014/main" id="{45AACD86-831C-7245-8042-0EAB26DDB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Freeform 227">
              <a:extLst>
                <a:ext uri="{FF2B5EF4-FFF2-40B4-BE49-F238E27FC236}">
                  <a16:creationId xmlns:a16="http://schemas.microsoft.com/office/drawing/2014/main" id="{641EE52D-59FB-874A-8BE7-992D8AB38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28">
              <a:extLst>
                <a:ext uri="{FF2B5EF4-FFF2-40B4-BE49-F238E27FC236}">
                  <a16:creationId xmlns:a16="http://schemas.microsoft.com/office/drawing/2014/main" id="{745C23B7-E3E7-3244-8E92-2A519BCE4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229">
              <a:extLst>
                <a:ext uri="{FF2B5EF4-FFF2-40B4-BE49-F238E27FC236}">
                  <a16:creationId xmlns:a16="http://schemas.microsoft.com/office/drawing/2014/main" id="{53F1BA0D-FC18-8F40-B02C-5E5456D41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3" name="Group 230">
              <a:extLst>
                <a:ext uri="{FF2B5EF4-FFF2-40B4-BE49-F238E27FC236}">
                  <a16:creationId xmlns:a16="http://schemas.microsoft.com/office/drawing/2014/main" id="{3BF69572-674D-F94F-AF3E-6360341D0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8" name="AutoShape 231">
                <a:extLst>
                  <a:ext uri="{FF2B5EF4-FFF2-40B4-BE49-F238E27FC236}">
                    <a16:creationId xmlns:a16="http://schemas.microsoft.com/office/drawing/2014/main" id="{7A3AB9B6-ED54-E640-B88B-6349E66AE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AutoShape 232">
                <a:extLst>
                  <a:ext uri="{FF2B5EF4-FFF2-40B4-BE49-F238E27FC236}">
                    <a16:creationId xmlns:a16="http://schemas.microsoft.com/office/drawing/2014/main" id="{41885595-164B-5A49-B50B-F202B13B9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4" name="Rectangle 233">
              <a:extLst>
                <a:ext uri="{FF2B5EF4-FFF2-40B4-BE49-F238E27FC236}">
                  <a16:creationId xmlns:a16="http://schemas.microsoft.com/office/drawing/2014/main" id="{1DC47301-CD25-F742-824D-B95A7C7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5" name="Group 234">
              <a:extLst>
                <a:ext uri="{FF2B5EF4-FFF2-40B4-BE49-F238E27FC236}">
                  <a16:creationId xmlns:a16="http://schemas.microsoft.com/office/drawing/2014/main" id="{ABA534FC-B51E-B545-893B-AA2D36010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6" name="AutoShape 235">
                <a:extLst>
                  <a:ext uri="{FF2B5EF4-FFF2-40B4-BE49-F238E27FC236}">
                    <a16:creationId xmlns:a16="http://schemas.microsoft.com/office/drawing/2014/main" id="{BF3259EE-323A-7B46-BA99-522FF8969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AutoShape 236">
                <a:extLst>
                  <a:ext uri="{FF2B5EF4-FFF2-40B4-BE49-F238E27FC236}">
                    <a16:creationId xmlns:a16="http://schemas.microsoft.com/office/drawing/2014/main" id="{773E2C4B-E371-8849-89F1-CB3467DA22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6" name="Rectangle 237">
              <a:extLst>
                <a:ext uri="{FF2B5EF4-FFF2-40B4-BE49-F238E27FC236}">
                  <a16:creationId xmlns:a16="http://schemas.microsoft.com/office/drawing/2014/main" id="{65673162-6BD4-FA45-AD7B-65DCCB503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Rectangle 238">
              <a:extLst>
                <a:ext uri="{FF2B5EF4-FFF2-40B4-BE49-F238E27FC236}">
                  <a16:creationId xmlns:a16="http://schemas.microsoft.com/office/drawing/2014/main" id="{EB910949-1BF1-2E43-B251-2F5F6D2BC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8" name="Group 239">
              <a:extLst>
                <a:ext uri="{FF2B5EF4-FFF2-40B4-BE49-F238E27FC236}">
                  <a16:creationId xmlns:a16="http://schemas.microsoft.com/office/drawing/2014/main" id="{4ABA0E07-42B3-1C4B-A798-B21B74119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94" name="AutoShape 240">
                <a:extLst>
                  <a:ext uri="{FF2B5EF4-FFF2-40B4-BE49-F238E27FC236}">
                    <a16:creationId xmlns:a16="http://schemas.microsoft.com/office/drawing/2014/main" id="{833C6885-DF73-A44C-AF35-71696A34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241">
                <a:extLst>
                  <a:ext uri="{FF2B5EF4-FFF2-40B4-BE49-F238E27FC236}">
                    <a16:creationId xmlns:a16="http://schemas.microsoft.com/office/drawing/2014/main" id="{00053469-6811-F146-9041-0E9ADB93C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9" name="Freeform 242">
              <a:extLst>
                <a:ext uri="{FF2B5EF4-FFF2-40B4-BE49-F238E27FC236}">
                  <a16:creationId xmlns:a16="http://schemas.microsoft.com/office/drawing/2014/main" id="{E93D621E-BD5E-4F41-B292-1FF1D9FD9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80" name="Group 243">
              <a:extLst>
                <a:ext uri="{FF2B5EF4-FFF2-40B4-BE49-F238E27FC236}">
                  <a16:creationId xmlns:a16="http://schemas.microsoft.com/office/drawing/2014/main" id="{D2A4152B-1063-5545-AFB4-C764C9E38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92" name="AutoShape 244">
                <a:extLst>
                  <a:ext uri="{FF2B5EF4-FFF2-40B4-BE49-F238E27FC236}">
                    <a16:creationId xmlns:a16="http://schemas.microsoft.com/office/drawing/2014/main" id="{91B44A19-99F5-3246-B452-E6974C3882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245">
                <a:extLst>
                  <a:ext uri="{FF2B5EF4-FFF2-40B4-BE49-F238E27FC236}">
                    <a16:creationId xmlns:a16="http://schemas.microsoft.com/office/drawing/2014/main" id="{CE7C0896-4736-8044-B538-F09471477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1" name="Rectangle 246">
              <a:extLst>
                <a:ext uri="{FF2B5EF4-FFF2-40B4-BE49-F238E27FC236}">
                  <a16:creationId xmlns:a16="http://schemas.microsoft.com/office/drawing/2014/main" id="{1D6C13B5-BF0F-554A-9CE4-3F075F9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Freeform 247">
              <a:extLst>
                <a:ext uri="{FF2B5EF4-FFF2-40B4-BE49-F238E27FC236}">
                  <a16:creationId xmlns:a16="http://schemas.microsoft.com/office/drawing/2014/main" id="{0F3FBF0A-EAF4-094D-A874-245423181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48">
              <a:extLst>
                <a:ext uri="{FF2B5EF4-FFF2-40B4-BE49-F238E27FC236}">
                  <a16:creationId xmlns:a16="http://schemas.microsoft.com/office/drawing/2014/main" id="{EC002925-BD09-784A-9BB4-2AD299FA2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Oval 249">
              <a:extLst>
                <a:ext uri="{FF2B5EF4-FFF2-40B4-BE49-F238E27FC236}">
                  <a16:creationId xmlns:a16="http://schemas.microsoft.com/office/drawing/2014/main" id="{21E73907-A81B-E540-A734-D855A8052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Freeform 250">
              <a:extLst>
                <a:ext uri="{FF2B5EF4-FFF2-40B4-BE49-F238E27FC236}">
                  <a16:creationId xmlns:a16="http://schemas.microsoft.com/office/drawing/2014/main" id="{7B38A468-42E7-2245-BA7B-6136A4486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AutoShape 251">
              <a:extLst>
                <a:ext uri="{FF2B5EF4-FFF2-40B4-BE49-F238E27FC236}">
                  <a16:creationId xmlns:a16="http://schemas.microsoft.com/office/drawing/2014/main" id="{F798831B-76D3-634B-A1D7-73487DB6F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AutoShape 252">
              <a:extLst>
                <a:ext uri="{FF2B5EF4-FFF2-40B4-BE49-F238E27FC236}">
                  <a16:creationId xmlns:a16="http://schemas.microsoft.com/office/drawing/2014/main" id="{93B2ADD1-628A-5B4D-960D-449954DF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8" name="Oval 253">
              <a:extLst>
                <a:ext uri="{FF2B5EF4-FFF2-40B4-BE49-F238E27FC236}">
                  <a16:creationId xmlns:a16="http://schemas.microsoft.com/office/drawing/2014/main" id="{359740D7-3452-8745-AD4F-78F1EAE69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9" name="Oval 254">
              <a:extLst>
                <a:ext uri="{FF2B5EF4-FFF2-40B4-BE49-F238E27FC236}">
                  <a16:creationId xmlns:a16="http://schemas.microsoft.com/office/drawing/2014/main" id="{6953048C-3B45-C945-95BD-05D0D95F9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90" name="Oval 255">
              <a:extLst>
                <a:ext uri="{FF2B5EF4-FFF2-40B4-BE49-F238E27FC236}">
                  <a16:creationId xmlns:a16="http://schemas.microsoft.com/office/drawing/2014/main" id="{FCF3244C-B9E8-DF49-A3D0-C0D2140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Rectangle 256">
              <a:extLst>
                <a:ext uri="{FF2B5EF4-FFF2-40B4-BE49-F238E27FC236}">
                  <a16:creationId xmlns:a16="http://schemas.microsoft.com/office/drawing/2014/main" id="{66CCCCC0-CA45-934C-8FFC-B89439DE4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0" name="Group 257">
            <a:extLst>
              <a:ext uri="{FF2B5EF4-FFF2-40B4-BE49-F238E27FC236}">
                <a16:creationId xmlns:a16="http://schemas.microsoft.com/office/drawing/2014/main" id="{6D88D42C-B784-1546-97B0-1AA7D6A27EC3}"/>
              </a:ext>
            </a:extLst>
          </p:cNvPr>
          <p:cNvGrpSpPr>
            <a:grpSpLocks/>
          </p:cNvGrpSpPr>
          <p:nvPr/>
        </p:nvGrpSpPr>
        <p:grpSpPr bwMode="auto">
          <a:xfrm>
            <a:off x="9376765" y="3005818"/>
            <a:ext cx="390525" cy="641350"/>
            <a:chOff x="4140" y="429"/>
            <a:chExt cx="1425" cy="2396"/>
          </a:xfrm>
        </p:grpSpPr>
        <p:sp>
          <p:nvSpPr>
            <p:cNvPr id="301" name="Freeform 258">
              <a:extLst>
                <a:ext uri="{FF2B5EF4-FFF2-40B4-BE49-F238E27FC236}">
                  <a16:creationId xmlns:a16="http://schemas.microsoft.com/office/drawing/2014/main" id="{702EC307-F8E6-434D-B445-B2F47A942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259">
              <a:extLst>
                <a:ext uri="{FF2B5EF4-FFF2-40B4-BE49-F238E27FC236}">
                  <a16:creationId xmlns:a16="http://schemas.microsoft.com/office/drawing/2014/main" id="{07437252-B53D-9D40-813F-304E5CD00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8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3" name="Freeform 260">
              <a:extLst>
                <a:ext uri="{FF2B5EF4-FFF2-40B4-BE49-F238E27FC236}">
                  <a16:creationId xmlns:a16="http://schemas.microsoft.com/office/drawing/2014/main" id="{EC373583-A9BD-FC4E-A47E-4602AA39D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Freeform 261">
              <a:extLst>
                <a:ext uri="{FF2B5EF4-FFF2-40B4-BE49-F238E27FC236}">
                  <a16:creationId xmlns:a16="http://schemas.microsoft.com/office/drawing/2014/main" id="{D1E0B0A0-C834-9D4D-9DDD-D4222C181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5" name="Rectangle 262">
              <a:extLst>
                <a:ext uri="{FF2B5EF4-FFF2-40B4-BE49-F238E27FC236}">
                  <a16:creationId xmlns:a16="http://schemas.microsoft.com/office/drawing/2014/main" id="{B2DA4C56-6E4F-4F46-A99C-698FAADDB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6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6" name="Group 263">
              <a:extLst>
                <a:ext uri="{FF2B5EF4-FFF2-40B4-BE49-F238E27FC236}">
                  <a16:creationId xmlns:a16="http://schemas.microsoft.com/office/drawing/2014/main" id="{0476FEFE-2DC6-2148-99D9-A5C054B12C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31" name="AutoShape 264">
                <a:extLst>
                  <a:ext uri="{FF2B5EF4-FFF2-40B4-BE49-F238E27FC236}">
                    <a16:creationId xmlns:a16="http://schemas.microsoft.com/office/drawing/2014/main" id="{81145D7E-D3D7-0D4C-A411-943EBD5AA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3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AutoShape 265">
                <a:extLst>
                  <a:ext uri="{FF2B5EF4-FFF2-40B4-BE49-F238E27FC236}">
                    <a16:creationId xmlns:a16="http://schemas.microsoft.com/office/drawing/2014/main" id="{67891F44-03D3-CF47-86FB-FB0C31AF6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7" name="Rectangle 266">
              <a:extLst>
                <a:ext uri="{FF2B5EF4-FFF2-40B4-BE49-F238E27FC236}">
                  <a16:creationId xmlns:a16="http://schemas.microsoft.com/office/drawing/2014/main" id="{1D029B33-0C7B-864F-B801-978A4B8FD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16"/>
              <a:ext cx="591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8" name="Group 267">
              <a:extLst>
                <a:ext uri="{FF2B5EF4-FFF2-40B4-BE49-F238E27FC236}">
                  <a16:creationId xmlns:a16="http://schemas.microsoft.com/office/drawing/2014/main" id="{8A3352FE-9285-9E4C-BF29-D635003DF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9" name="AutoShape 268">
                <a:extLst>
                  <a:ext uri="{FF2B5EF4-FFF2-40B4-BE49-F238E27FC236}">
                    <a16:creationId xmlns:a16="http://schemas.microsoft.com/office/drawing/2014/main" id="{CC6637ED-E66A-004E-AE38-F32E55EC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AutoShape 269">
                <a:extLst>
                  <a:ext uri="{FF2B5EF4-FFF2-40B4-BE49-F238E27FC236}">
                    <a16:creationId xmlns:a16="http://schemas.microsoft.com/office/drawing/2014/main" id="{99FAA76E-7386-FC45-ACF1-30D129724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4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9" name="Rectangle 270">
              <a:extLst>
                <a:ext uri="{FF2B5EF4-FFF2-40B4-BE49-F238E27FC236}">
                  <a16:creationId xmlns:a16="http://schemas.microsoft.com/office/drawing/2014/main" id="{AFCC8C61-44F6-2242-8855-E7238EE55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Rectangle 271">
              <a:extLst>
                <a:ext uri="{FF2B5EF4-FFF2-40B4-BE49-F238E27FC236}">
                  <a16:creationId xmlns:a16="http://schemas.microsoft.com/office/drawing/2014/main" id="{5F416F68-F5C3-E047-86DD-2B69313C9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7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1" name="Group 272">
              <a:extLst>
                <a:ext uri="{FF2B5EF4-FFF2-40B4-BE49-F238E27FC236}">
                  <a16:creationId xmlns:a16="http://schemas.microsoft.com/office/drawing/2014/main" id="{63D616E2-37F9-FA41-93A3-EC867A9C9D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7" name="AutoShape 273">
                <a:extLst>
                  <a:ext uri="{FF2B5EF4-FFF2-40B4-BE49-F238E27FC236}">
                    <a16:creationId xmlns:a16="http://schemas.microsoft.com/office/drawing/2014/main" id="{666D6CE3-43E0-B641-9B47-80DA04FB0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2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AutoShape 274">
                <a:extLst>
                  <a:ext uri="{FF2B5EF4-FFF2-40B4-BE49-F238E27FC236}">
                    <a16:creationId xmlns:a16="http://schemas.microsoft.com/office/drawing/2014/main" id="{D94D4D24-3A62-4346-A4B0-AF4901D56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2" name="Freeform 275">
              <a:extLst>
                <a:ext uri="{FF2B5EF4-FFF2-40B4-BE49-F238E27FC236}">
                  <a16:creationId xmlns:a16="http://schemas.microsoft.com/office/drawing/2014/main" id="{5502E20D-D3F9-1445-AE1A-C5A9B7BBB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3" name="Group 276">
              <a:extLst>
                <a:ext uri="{FF2B5EF4-FFF2-40B4-BE49-F238E27FC236}">
                  <a16:creationId xmlns:a16="http://schemas.microsoft.com/office/drawing/2014/main" id="{88289607-2CB3-6846-972E-267A38967E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25" name="AutoShape 277">
                <a:extLst>
                  <a:ext uri="{FF2B5EF4-FFF2-40B4-BE49-F238E27FC236}">
                    <a16:creationId xmlns:a16="http://schemas.microsoft.com/office/drawing/2014/main" id="{4D384432-D7DC-704B-9036-8E7B3A293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6"/>
                <a:ext cx="729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278">
                <a:extLst>
                  <a:ext uri="{FF2B5EF4-FFF2-40B4-BE49-F238E27FC236}">
                    <a16:creationId xmlns:a16="http://schemas.microsoft.com/office/drawing/2014/main" id="{D9C2A3A1-5244-A14A-8274-DFC1383E5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3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14" name="Rectangle 279">
              <a:extLst>
                <a:ext uri="{FF2B5EF4-FFF2-40B4-BE49-F238E27FC236}">
                  <a16:creationId xmlns:a16="http://schemas.microsoft.com/office/drawing/2014/main" id="{B1F8DD2B-C939-2C43-B20B-2B1AD74D4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4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Freeform 280">
              <a:extLst>
                <a:ext uri="{FF2B5EF4-FFF2-40B4-BE49-F238E27FC236}">
                  <a16:creationId xmlns:a16="http://schemas.microsoft.com/office/drawing/2014/main" id="{F16DC7B2-4515-5543-B12A-6165D6E2E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Freeform 281">
              <a:extLst>
                <a:ext uri="{FF2B5EF4-FFF2-40B4-BE49-F238E27FC236}">
                  <a16:creationId xmlns:a16="http://schemas.microsoft.com/office/drawing/2014/main" id="{004AE2FC-7231-E64A-BEBE-ADCA412A0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7" name="Oval 282">
              <a:extLst>
                <a:ext uri="{FF2B5EF4-FFF2-40B4-BE49-F238E27FC236}">
                  <a16:creationId xmlns:a16="http://schemas.microsoft.com/office/drawing/2014/main" id="{5A6BAD53-D0CF-DF42-803B-A591FE49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11"/>
              <a:ext cx="46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Freeform 283">
              <a:extLst>
                <a:ext uri="{FF2B5EF4-FFF2-40B4-BE49-F238E27FC236}">
                  <a16:creationId xmlns:a16="http://schemas.microsoft.com/office/drawing/2014/main" id="{37D6350E-473C-2F48-8443-85DB0303D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9" name="AutoShape 284">
              <a:extLst>
                <a:ext uri="{FF2B5EF4-FFF2-40B4-BE49-F238E27FC236}">
                  <a16:creationId xmlns:a16="http://schemas.microsoft.com/office/drawing/2014/main" id="{BC07E322-3708-CF4A-90EA-569EBA34D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AutoShape 285">
              <a:extLst>
                <a:ext uri="{FF2B5EF4-FFF2-40B4-BE49-F238E27FC236}">
                  <a16:creationId xmlns:a16="http://schemas.microsoft.com/office/drawing/2014/main" id="{13CC96E0-B269-1C41-8B8A-26D7B49CC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Oval 286">
              <a:extLst>
                <a:ext uri="{FF2B5EF4-FFF2-40B4-BE49-F238E27FC236}">
                  <a16:creationId xmlns:a16="http://schemas.microsoft.com/office/drawing/2014/main" id="{B778BB94-7A1A-2A49-A8EF-9BB086F5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6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Oval 287">
              <a:extLst>
                <a:ext uri="{FF2B5EF4-FFF2-40B4-BE49-F238E27FC236}">
                  <a16:creationId xmlns:a16="http://schemas.microsoft.com/office/drawing/2014/main" id="{F501B229-B7EF-6B41-9F50-357DBD633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6"/>
              <a:ext cx="156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3" name="Oval 288">
              <a:extLst>
                <a:ext uri="{FF2B5EF4-FFF2-40B4-BE49-F238E27FC236}">
                  <a16:creationId xmlns:a16="http://schemas.microsoft.com/office/drawing/2014/main" id="{B00DA42E-62A3-B349-A633-497D45856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0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4" name="Rectangle 289">
              <a:extLst>
                <a:ext uri="{FF2B5EF4-FFF2-40B4-BE49-F238E27FC236}">
                  <a16:creationId xmlns:a16="http://schemas.microsoft.com/office/drawing/2014/main" id="{238D91CD-38E8-4C4C-BE90-4508D42E5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5"/>
              <a:ext cx="87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8" name="Rectangle 67">
            <a:extLst>
              <a:ext uri="{FF2B5EF4-FFF2-40B4-BE49-F238E27FC236}">
                <a16:creationId xmlns:a16="http://schemas.microsoft.com/office/drawing/2014/main" id="{7033F479-89A5-0143-B345-2FFB1A7A7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552" y="2790656"/>
            <a:ext cx="3704869" cy="324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Recursive query: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puts burden of name resolution on contacted name server</a:t>
            </a:r>
          </a:p>
          <a:p>
            <a:pPr marL="403225" marR="0" lvl="0" indent="-2889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heavy load at upper levels of hierarchy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?</a:t>
            </a:r>
          </a:p>
        </p:txBody>
      </p:sp>
      <p:sp>
        <p:nvSpPr>
          <p:cNvPr id="167" name="Rectangle 67">
            <a:extLst>
              <a:ext uri="{FF2B5EF4-FFF2-40B4-BE49-F238E27FC236}">
                <a16:creationId xmlns:a16="http://schemas.microsoft.com/office/drawing/2014/main" id="{FC920AB6-C679-FB4D-8FB0-F8831E569238}"/>
              </a:ext>
            </a:extLst>
          </p:cNvPr>
          <p:cNvSpPr txBox="1">
            <a:spLocks noChangeArrowheads="1"/>
          </p:cNvSpPr>
          <p:nvPr/>
        </p:nvSpPr>
        <p:spPr>
          <a:xfrm>
            <a:off x="684201" y="1617338"/>
            <a:ext cx="5664200" cy="106113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engineering.nyu.edu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wants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gaia.cs.umass.edu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Slide Number Placeholder 2">
            <a:extLst>
              <a:ext uri="{FF2B5EF4-FFF2-40B4-BE49-F238E27FC236}">
                <a16:creationId xmlns:a16="http://schemas.microsoft.com/office/drawing/2014/main" id="{A8961CBE-FE41-8D44-9128-97B15DEF4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240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184" grpId="0"/>
      <p:bldP spid="185" grpId="0"/>
      <p:bldP spid="186" grpId="0"/>
      <p:bldP spid="187" grpId="0"/>
      <p:bldP spid="188" grpId="0"/>
      <p:bldP spid="190" grpId="0"/>
      <p:bldP spid="191" grpId="0"/>
      <p:bldP spid="1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Caching DNS Information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67" name="Rectangle 3">
            <a:extLst>
              <a:ext uri="{FF2B5EF4-FFF2-40B4-BE49-F238E27FC236}">
                <a16:creationId xmlns:a16="http://schemas.microsoft.com/office/drawing/2014/main" id="{796C1A8B-325B-1A4B-BF89-EF3A65965833}"/>
              </a:ext>
            </a:extLst>
          </p:cNvPr>
          <p:cNvSpPr txBox="1">
            <a:spLocks noChangeArrowheads="1"/>
          </p:cNvSpPr>
          <p:nvPr/>
        </p:nvSpPr>
        <p:spPr>
          <a:xfrm>
            <a:off x="952952" y="1446555"/>
            <a:ext cx="10515600" cy="473392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once (any) name server learns mapping, it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mapping, and i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mmediately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returns a cached mapping in response to a query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caching improves response time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 entries timeout (disappear) after some time (TTL)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TLD servers typically cached in local name servers</a:t>
            </a:r>
          </a:p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cached entries may be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out-of-date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if named host changes IP address, may not be known Internet-wide until all TTLs expire!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 name-to-address translation!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F23161C-A7AE-1A48-A402-4FD497E92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496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DNS security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1829ECA-BDD6-AD44-8D36-9BB88442CDAB}"/>
              </a:ext>
            </a:extLst>
          </p:cNvPr>
          <p:cNvSpPr txBox="1">
            <a:spLocks/>
          </p:cNvSpPr>
          <p:nvPr/>
        </p:nvSpPr>
        <p:spPr>
          <a:xfrm>
            <a:off x="838200" y="1526094"/>
            <a:ext cx="5025571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DDoS attacks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bombard root servers with traffic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successful to date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traffic filtering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DNS servers cache IPs of TLD servers, allowing root server bypass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bombard TLD servers</a:t>
            </a:r>
          </a:p>
          <a:p>
            <a:pPr marL="574675" marR="0" lvl="1" indent="-2270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potentially more dangerous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Comic Sans MS" panose="030F0902030302020204" pitchFamily="66" charset="0"/>
              <a:buAutoNum type="arabicPeriod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84F48D-B139-BA49-B127-5134E112078B}"/>
              </a:ext>
            </a:extLst>
          </p:cNvPr>
          <p:cNvSpPr txBox="1">
            <a:spLocks/>
          </p:cNvSpPr>
          <p:nvPr/>
        </p:nvSpPr>
        <p:spPr bwMode="auto">
          <a:xfrm>
            <a:off x="6096000" y="1526094"/>
            <a:ext cx="4760686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4288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2D2DB9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Spoofing  attacks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intercept DNS queries, returning bogus replies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 cache poisoning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RFC 4033: DNSSEC authentication services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CEE8551A-CF21-2D4C-B81F-11CF85B7E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06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rgbClr val="0000A8"/>
              </a:buClr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0FE4D197-C068-7641-A580-43668998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48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Domain Name System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127" name="Rectangle 3">
            <a:extLst>
              <a:ext uri="{FF2B5EF4-FFF2-40B4-BE49-F238E27FC236}">
                <a16:creationId xmlns:a16="http://schemas.microsoft.com/office/drawing/2014/main" id="{35F7BF1A-0385-C246-9EE3-5E4E54C86490}"/>
              </a:ext>
            </a:extLst>
          </p:cNvPr>
          <p:cNvSpPr txBox="1">
            <a:spLocks noChangeArrowheads="1"/>
          </p:cNvSpPr>
          <p:nvPr/>
        </p:nvSpPr>
        <p:spPr>
          <a:xfrm>
            <a:off x="753721" y="1340962"/>
            <a:ext cx="490197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people: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many identifiers: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SSN, name, passport #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hosts, routers: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 (32 bit) - used for addressing datagrams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“name”, e.g., cs.umass.edu - used by humans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to map between IP address and name, and vice versa ?</a:t>
            </a:r>
          </a:p>
        </p:txBody>
      </p:sp>
      <p:sp>
        <p:nvSpPr>
          <p:cNvPr id="128" name="Rectangle 4">
            <a:extLst>
              <a:ext uri="{FF2B5EF4-FFF2-40B4-BE49-F238E27FC236}">
                <a16:creationId xmlns:a16="http://schemas.microsoft.com/office/drawing/2014/main" id="{3851BC29-45CA-8744-BD4D-21254F83A516}"/>
              </a:ext>
            </a:extLst>
          </p:cNvPr>
          <p:cNvSpPr txBox="1">
            <a:spLocks noChangeArrowheads="1"/>
          </p:cNvSpPr>
          <p:nvPr/>
        </p:nvSpPr>
        <p:spPr>
          <a:xfrm>
            <a:off x="5592033" y="1281002"/>
            <a:ext cx="6088112" cy="50069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Domain Name System (DNS):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implemented in hierarchy of many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 servers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application-layer protocol: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hosts, DNS servers communicate to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resolve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names (address/name translation)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note: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core Internet function,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implemented as application-layer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complexity at network’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“edge”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9189B4D-1C2B-F245-A96D-9F110BA47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56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services, structure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A8BD0F-3C0D-E143-B2CB-EB155AB75267}"/>
              </a:ext>
            </a:extLst>
          </p:cNvPr>
          <p:cNvSpPr txBox="1">
            <a:spLocks noChangeArrowheads="1"/>
          </p:cNvSpPr>
          <p:nvPr/>
        </p:nvSpPr>
        <p:spPr>
          <a:xfrm>
            <a:off x="6618515" y="1271135"/>
            <a:ext cx="4978400" cy="22637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Q: Why not centralize DNS?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single point of failure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traffic volume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distant centralized database</a:t>
            </a:r>
          </a:p>
          <a:p>
            <a:pPr marL="582613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maintenance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580866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services: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hostname-to-IP-address translation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aliasing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canonical, alias names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 aliasing</a:t>
            </a:r>
          </a:p>
          <a:p>
            <a:pPr marL="460375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load distribution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replicated Web servers: many IP addresses correspond to one name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53ABE19B-9E03-F747-BF91-159D30C79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862" y="3709428"/>
            <a:ext cx="495693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doesn‘t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scale!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Comcast DNS servers alone: 600B DNS queries/day</a:t>
            </a:r>
          </a:p>
          <a:p>
            <a:pPr marL="466725" marR="0" lvl="0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Akamai DNS servers alone: 2.2T DNS queries/day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C5D9A65-B07F-4447-BD43-21050C29F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2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91" y="306258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Thinking about the DNS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7F0F378-5315-734B-B54E-DEAB8A692F94}"/>
              </a:ext>
            </a:extLst>
          </p:cNvPr>
          <p:cNvSpPr txBox="1">
            <a:spLocks noChangeArrowheads="1"/>
          </p:cNvSpPr>
          <p:nvPr/>
        </p:nvSpPr>
        <p:spPr>
          <a:xfrm>
            <a:off x="731837" y="1300163"/>
            <a:ext cx="6338434" cy="105357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humongous distributed database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0838" marR="0" lvl="0" indent="-2349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>
                <a:tab pos="49213" algn="l"/>
              </a:tabLst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~ billion records, each simple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59926F4-E2F6-1848-9764-95A9708A0595}"/>
              </a:ext>
            </a:extLst>
          </p:cNvPr>
          <p:cNvSpPr txBox="1">
            <a:spLocks noChangeArrowheads="1"/>
          </p:cNvSpPr>
          <p:nvPr/>
        </p:nvSpPr>
        <p:spPr>
          <a:xfrm>
            <a:off x="716718" y="2281087"/>
            <a:ext cx="5971949" cy="230784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handles many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trillions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queries/day:</a:t>
            </a:r>
          </a:p>
          <a:p>
            <a:pPr marL="350838" marR="0" lvl="0" indent="-21748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reads than writes</a:t>
            </a:r>
          </a:p>
          <a:p>
            <a:pPr marL="350838" marR="0" lvl="0" indent="-21748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performance matters: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almost every Internet transaction interacts with DNS - msecs count!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E3BA487B-2F58-E448-B437-CA4351F78A23}"/>
              </a:ext>
            </a:extLst>
          </p:cNvPr>
          <p:cNvSpPr txBox="1">
            <a:spLocks noChangeArrowheads="1"/>
          </p:cNvSpPr>
          <p:nvPr/>
        </p:nvSpPr>
        <p:spPr>
          <a:xfrm>
            <a:off x="716717" y="4432300"/>
            <a:ext cx="7038749" cy="135890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organizationally, physically decentralized: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millions of different organizations responsible for their records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E516052B-584F-8049-894E-365DF65A8B5A}"/>
              </a:ext>
            </a:extLst>
          </p:cNvPr>
          <p:cNvSpPr txBox="1">
            <a:spLocks noChangeArrowheads="1"/>
          </p:cNvSpPr>
          <p:nvPr/>
        </p:nvSpPr>
        <p:spPr>
          <a:xfrm>
            <a:off x="750584" y="5871634"/>
            <a:ext cx="7038749" cy="56303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“bulletproof”: reliability, security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026" name="Picture 2" descr="SEC Says That It's Not Easy Determining Whether Teva Whistleblowers Are  Deserving Of A Bounty - FCPA Professor">
            <a:extLst>
              <a:ext uri="{FF2B5EF4-FFF2-40B4-BE49-F238E27FC236}">
                <a16:creationId xmlns:a16="http://schemas.microsoft.com/office/drawing/2014/main" id="{C4E09384-BA5E-E74E-8F77-28797AFC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866" y="4143022"/>
            <a:ext cx="2937933" cy="2448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A6AE1E9-B3D7-7642-9CCD-3E2A0C33B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57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a distributed, hierarchical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atabase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A444882F-E18F-DD45-9D52-E80EEEA5B2C4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4398565"/>
            <a:ext cx="11713029" cy="2133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wants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; 1</a:t>
            </a:r>
            <a:r>
              <a:rPr kumimoji="0" lang="en-US" alt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approximation: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root server to find .com 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.com DNS server to get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 queries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amazon.com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 server to get  IP address for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www.amazon.com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A00663-77DA-9B4C-A51A-04EBC6FBCCA0}"/>
              </a:ext>
            </a:extLst>
          </p:cNvPr>
          <p:cNvGrpSpPr/>
          <p:nvPr/>
        </p:nvGrpSpPr>
        <p:grpSpPr>
          <a:xfrm>
            <a:off x="1321991" y="1815164"/>
            <a:ext cx="10791292" cy="1046691"/>
            <a:chOff x="1321991" y="1815164"/>
            <a:chExt cx="10791292" cy="1046691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8DB0E7C3-8033-5949-9183-2915D95A7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1991" y="2431570"/>
              <a:ext cx="205741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.com DNS servers</a:t>
              </a: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2E5F716F-8E9B-6F4D-879A-CC62D69D9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789" y="2432961"/>
              <a:ext cx="195454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.org DNS servers</a:t>
              </a: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67230760-6F08-C443-A901-7D6991E09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6026" y="2432961"/>
              <a:ext cx="2005231" cy="368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.edu DNS servers</a:t>
              </a:r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BA67319E-9089-5D4D-83FF-3AE2DB5B1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8547" y="1831861"/>
              <a:ext cx="2075302" cy="60110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64A53551-2118-9045-B6B4-1F713C8B8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588" y="1815164"/>
              <a:ext cx="0" cy="6164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B45A6D89-577E-7C44-A516-DED5E6DB8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908" y="1831861"/>
              <a:ext cx="2146864" cy="601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 Box 29">
              <a:extLst>
                <a:ext uri="{FF2B5EF4-FFF2-40B4-BE49-F238E27FC236}">
                  <a16:creationId xmlns:a16="http://schemas.microsoft.com/office/drawing/2014/main" id="{B9DABBB2-671A-2742-937B-8D9DEE87B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204" y="193485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F8EBAC0E-17AF-6147-BA8E-98BDF7436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966" y="1923399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7834A79-77AF-0047-9901-2474CA5CB805}"/>
                </a:ext>
              </a:extLst>
            </p:cNvPr>
            <p:cNvSpPr txBox="1"/>
            <p:nvPr/>
          </p:nvSpPr>
          <p:spPr>
            <a:xfrm>
              <a:off x="9724296" y="2400190"/>
              <a:ext cx="2388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 Level Domain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A62B1BD-DD42-D845-9BBE-BE085C24631D}"/>
              </a:ext>
            </a:extLst>
          </p:cNvPr>
          <p:cNvGrpSpPr/>
          <p:nvPr/>
        </p:nvGrpSpPr>
        <p:grpSpPr>
          <a:xfrm>
            <a:off x="3874373" y="1407648"/>
            <a:ext cx="7294880" cy="461665"/>
            <a:chOff x="3874373" y="1407648"/>
            <a:chExt cx="7294880" cy="461665"/>
          </a:xfrm>
        </p:grpSpPr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10CE294D-681E-A241-BD53-A34355A36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373" y="1432519"/>
              <a:ext cx="2064866" cy="367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Root DNS Servers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6AE851-5852-CE4F-8F0F-42EF70A401C4}"/>
                </a:ext>
              </a:extLst>
            </p:cNvPr>
            <p:cNvSpPr txBox="1"/>
            <p:nvPr/>
          </p:nvSpPr>
          <p:spPr>
            <a:xfrm>
              <a:off x="10397760" y="1407648"/>
              <a:ext cx="7714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Root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7CCAC6-2E30-B94C-ABE6-16301CFD8E18}"/>
              </a:ext>
            </a:extLst>
          </p:cNvPr>
          <p:cNvGrpSpPr/>
          <p:nvPr/>
        </p:nvGrpSpPr>
        <p:grpSpPr>
          <a:xfrm>
            <a:off x="877709" y="2766905"/>
            <a:ext cx="10877911" cy="1053317"/>
            <a:chOff x="877709" y="2766905"/>
            <a:chExt cx="10877911" cy="1053317"/>
          </a:xfrm>
        </p:grpSpPr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48A982BB-AB47-3F43-B500-136E59167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887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nyu.edu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19" name="Text Box 11">
              <a:extLst>
                <a:ext uri="{FF2B5EF4-FFF2-40B4-BE49-F238E27FC236}">
                  <a16:creationId xmlns:a16="http://schemas.microsoft.com/office/drawing/2014/main" id="{2B6BDDC7-E847-3847-933D-4C32FCB6E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272" y="3150942"/>
              <a:ext cx="1478951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umass.edu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320DE5FB-B16F-134F-A6AE-3A733BA85D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74130" y="2766905"/>
              <a:ext cx="559079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083E8C6B-45A7-4E4F-BE58-4778B3424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62582" y="2766905"/>
              <a:ext cx="500935" cy="420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 Box 14">
              <a:extLst>
                <a:ext uri="{FF2B5EF4-FFF2-40B4-BE49-F238E27FC236}">
                  <a16:creationId xmlns:a16="http://schemas.microsoft.com/office/drawing/2014/main" id="{36B8F6F2-4690-8E4C-937E-0E9481B1C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709" y="3173205"/>
              <a:ext cx="1505787" cy="647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yahoo.com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550F9EB0-5008-3D46-90EE-C86931D20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875" y="3150942"/>
              <a:ext cx="1492369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amazon.com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369E9B65-3B7C-454D-AB1F-5B2406B16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6383" y="2773863"/>
              <a:ext cx="369738" cy="413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D471AC56-09F2-7C4D-B61A-6CCAD59D7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547" y="2773863"/>
              <a:ext cx="429373" cy="4257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 Box 18">
              <a:extLst>
                <a:ext uri="{FF2B5EF4-FFF2-40B4-BE49-F238E27FC236}">
                  <a16:creationId xmlns:a16="http://schemas.microsoft.com/office/drawing/2014/main" id="{1C077A09-1FCB-034D-952A-AD8C28E51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691" y="3132853"/>
              <a:ext cx="1480442" cy="641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pbs.org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DNS servers</a:t>
              </a: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C40276EB-9757-DA42-B8CE-16A23EEE1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4570" y="2766905"/>
              <a:ext cx="0" cy="4174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0556E67-E222-8D43-B71A-156691CCA0D4}"/>
                </a:ext>
              </a:extLst>
            </p:cNvPr>
            <p:cNvSpPr txBox="1"/>
            <p:nvPr/>
          </p:nvSpPr>
          <p:spPr>
            <a:xfrm>
              <a:off x="9919925" y="3273362"/>
              <a:ext cx="1835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Authoritative</a:t>
              </a:r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F5BAA8E7-838D-494A-81C4-58D94A012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568" y="2785396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2AD59D99-9460-DA4B-AF7A-451CBE5B3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793" y="2776330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2B85C740-28F8-0449-B6AC-74E6864619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0346" y="2768742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  <p:sp>
          <p:nvSpPr>
            <p:cNvPr id="36" name="Text Box 30">
              <a:extLst>
                <a:ext uri="{FF2B5EF4-FFF2-40B4-BE49-F238E27FC236}">
                  <a16:creationId xmlns:a16="http://schemas.microsoft.com/office/drawing/2014/main" id="{D033AF36-F2BE-7F41-93BB-422A537DE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58" y="2777057"/>
              <a:ext cx="43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…</a:t>
              </a:r>
            </a:p>
          </p:txBody>
        </p:sp>
      </p:grp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E1EB010C-42C7-6E42-AA6D-C225E874A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93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C02A27-60D0-5B4D-BD6E-00C279F7F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464" y="1529543"/>
            <a:ext cx="7122656" cy="2152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62E018F-A8B8-D04F-AA86-E98C6072C4D6}"/>
              </a:ext>
            </a:extLst>
          </p:cNvPr>
          <p:cNvSpPr/>
          <p:nvPr/>
        </p:nvSpPr>
        <p:spPr>
          <a:xfrm>
            <a:off x="6940647" y="1546167"/>
            <a:ext cx="2646699" cy="379307"/>
          </a:xfrm>
          <a:prstGeom prst="rect">
            <a:avLst/>
          </a:prstGeom>
          <a:solidFill>
            <a:srgbClr val="FBBFC7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official, contact-of-last-resort by name servers that can not resolve name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AE8EED64-A600-EB43-865F-526592344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5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DNS: root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ame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7EF7A5-82F4-A842-BA4B-88DB1EA46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900" y="2856025"/>
            <a:ext cx="6261100" cy="3200400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C4E20309-5EA1-134A-A365-0B330A5879DC}"/>
              </a:ext>
            </a:extLst>
          </p:cNvPr>
          <p:cNvSpPr txBox="1">
            <a:spLocks noChangeArrowheads="1"/>
          </p:cNvSpPr>
          <p:nvPr/>
        </p:nvSpPr>
        <p:spPr>
          <a:xfrm>
            <a:off x="651717" y="1432390"/>
            <a:ext cx="5444283" cy="245518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official, contact-of-last-resort by name servers that can not resolve name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incredibly important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function</a:t>
            </a:r>
          </a:p>
          <a:p>
            <a:pPr marL="635000" marR="0" lvl="1" indent="-317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couldn’t function without it!</a:t>
            </a:r>
          </a:p>
          <a:p>
            <a:pPr marL="635000" marR="0" lvl="1" indent="-317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DNSSEC – provides security (authentication, message integrity)</a:t>
            </a:r>
          </a:p>
          <a:p>
            <a:pPr marL="403225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(Internet Corporation for Assigned Names and Numbers)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manages root DNS domain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8ADC63BB-C973-3942-8EC6-3C13E2B38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186" y="1752600"/>
            <a:ext cx="5142916" cy="119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 logical root name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servers” worldwide each “server” replicated many times (~200 servers in US)</a:t>
            </a:r>
            <a:endParaRPr kumimoji="0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1527D7C4-251C-EC46-94F4-43E46D282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400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Top-Level Domain, and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uthoritative </a:t>
            </a:r>
            <a:r>
              <a:rPr lang="en-US" altLang="en-US" dirty="0">
                <a:ea typeface="ＭＳ Ｐゴシック" panose="020B0600070205080204" pitchFamily="34" charset="-128"/>
                <a:cs typeface="Calibri" panose="020F0502020204030204" pitchFamily="34" charset="0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ervers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00E43FE-C520-D344-A4CF-6105B63E22D6}"/>
              </a:ext>
            </a:extLst>
          </p:cNvPr>
          <p:cNvSpPr txBox="1">
            <a:spLocks noChangeArrowheads="1"/>
          </p:cNvSpPr>
          <p:nvPr/>
        </p:nvSpPr>
        <p:spPr>
          <a:xfrm>
            <a:off x="832558" y="1286218"/>
            <a:ext cx="10868375" cy="20327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Top-Level Domain (TLD) servers: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responsible for .com, .org, .net, .edu, .aero, .jobs, .museums, and all top-level country domains, e.g.: .cn, .uk, .fr, .ca, .jp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 Solutions: authoritative registry for .com, .net TLD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Educause: .edu TLD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24547E-6033-E341-B415-9EEF0C28B3B1}"/>
              </a:ext>
            </a:extLst>
          </p:cNvPr>
          <p:cNvSpPr txBox="1">
            <a:spLocks noChangeArrowheads="1"/>
          </p:cNvSpPr>
          <p:nvPr/>
        </p:nvSpPr>
        <p:spPr>
          <a:xfrm>
            <a:off x="714024" y="4503552"/>
            <a:ext cx="10868375" cy="182951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authoritative DNS servers: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organization’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 own DNS server(s), providing authoritative hostname to IP mappings for organization’s named hosts </a:t>
            </a:r>
          </a:p>
          <a:p>
            <a:pPr marL="460375" marR="0" lvl="1" indent="-2873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can be maintained by organization or service provider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26F0AB-9C7D-C946-94B2-B58E3B09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2" y="3122476"/>
            <a:ext cx="5317067" cy="160647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53F64-060B-1F4E-AD0A-5FBB20E02BE4}"/>
              </a:ext>
            </a:extLst>
          </p:cNvPr>
          <p:cNvGrpSpPr/>
          <p:nvPr/>
        </p:nvGrpSpPr>
        <p:grpSpPr>
          <a:xfrm>
            <a:off x="4419600" y="1744133"/>
            <a:ext cx="6959600" cy="2235200"/>
            <a:chOff x="4419600" y="1744133"/>
            <a:chExt cx="6959600" cy="2235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C93592B-610F-B041-9201-B6C557DB96B0}"/>
                </a:ext>
              </a:extLst>
            </p:cNvPr>
            <p:cNvSpPr/>
            <p:nvPr/>
          </p:nvSpPr>
          <p:spPr>
            <a:xfrm>
              <a:off x="6366933" y="3742267"/>
              <a:ext cx="5012267" cy="237066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259AE09-DC39-F54E-8B9C-A94C202C2543}"/>
                </a:ext>
              </a:extLst>
            </p:cNvPr>
            <p:cNvCxnSpPr/>
            <p:nvPr/>
          </p:nvCxnSpPr>
          <p:spPr>
            <a:xfrm>
              <a:off x="4419600" y="1744133"/>
              <a:ext cx="1998133" cy="1998133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1D7C10-72B2-BE47-9B8C-600F740CAFCE}"/>
              </a:ext>
            </a:extLst>
          </p:cNvPr>
          <p:cNvGrpSpPr/>
          <p:nvPr/>
        </p:nvGrpSpPr>
        <p:grpSpPr>
          <a:xfrm>
            <a:off x="5249333" y="4233333"/>
            <a:ext cx="6265334" cy="575734"/>
            <a:chOff x="5249333" y="4233333"/>
            <a:chExt cx="6265334" cy="5757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251AA5-C4FF-7E4A-BCEA-7D8B252E12F3}"/>
                </a:ext>
              </a:extLst>
            </p:cNvPr>
            <p:cNvSpPr/>
            <p:nvPr/>
          </p:nvSpPr>
          <p:spPr>
            <a:xfrm>
              <a:off x="6248400" y="4233333"/>
              <a:ext cx="5266267" cy="372534"/>
            </a:xfrm>
            <a:prstGeom prst="rect">
              <a:avLst/>
            </a:prstGeom>
            <a:solidFill>
              <a:srgbClr val="FBBFC7">
                <a:alpha val="4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1835C5-DBDE-9A48-8554-EF6EB2FAD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9333" y="4267199"/>
              <a:ext cx="999068" cy="541868"/>
            </a:xfrm>
            <a:prstGeom prst="line">
              <a:avLst/>
            </a:prstGeom>
            <a:ln w="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363187FC-BBBC-984E-BB71-64F11F5AB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17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18225</TotalTime>
  <Words>1170</Words>
  <Application>Microsoft Office PowerPoint</Application>
  <PresentationFormat>Widescreen</PresentationFormat>
  <Paragraphs>203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Courier</vt:lpstr>
      <vt:lpstr>ＭＳ Ｐゴシック</vt:lpstr>
      <vt:lpstr>ZapfDingbats</vt:lpstr>
      <vt:lpstr>Arial</vt:lpstr>
      <vt:lpstr>Calibri</vt:lpstr>
      <vt:lpstr>Calibri Light</vt:lpstr>
      <vt:lpstr>Comic Sans MS</vt:lpstr>
      <vt:lpstr>Gill Sans MT</vt:lpstr>
      <vt:lpstr>Wingdings</vt:lpstr>
      <vt:lpstr>Office Theme</vt:lpstr>
      <vt:lpstr>PowerPoint Presentation</vt:lpstr>
      <vt:lpstr>Application Layer: Overview</vt:lpstr>
      <vt:lpstr>DNS: Domain Name System</vt:lpstr>
      <vt:lpstr>DNS: services, structure</vt:lpstr>
      <vt:lpstr>Thinking about the DNS</vt:lpstr>
      <vt:lpstr>DNS: a distributed, hierarchical database</vt:lpstr>
      <vt:lpstr>DNS: root name servers</vt:lpstr>
      <vt:lpstr>DNS: root name servers</vt:lpstr>
      <vt:lpstr>Top-Level Domain, and authoritative servers</vt:lpstr>
      <vt:lpstr>Local DNS name servers</vt:lpstr>
      <vt:lpstr>DNS name resolution: iterated query</vt:lpstr>
      <vt:lpstr>DNS name resolution: recursive query</vt:lpstr>
      <vt:lpstr>Caching DNS Information</vt:lpstr>
      <vt:lpstr>DNS security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328</cp:revision>
  <dcterms:created xsi:type="dcterms:W3CDTF">2020-01-18T07:24:59Z</dcterms:created>
  <dcterms:modified xsi:type="dcterms:W3CDTF">2024-09-06T00:24:21Z</dcterms:modified>
</cp:coreProperties>
</file>