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960" r:id="rId2"/>
    <p:sldId id="1051" r:id="rId3"/>
    <p:sldId id="1127" r:id="rId4"/>
    <p:sldId id="1126" r:id="rId5"/>
    <p:sldId id="1128" r:id="rId6"/>
    <p:sldId id="1129" r:id="rId7"/>
    <p:sldId id="1130" r:id="rId8"/>
    <p:sldId id="1131" r:id="rId9"/>
    <p:sldId id="1132" r:id="rId10"/>
    <p:sldId id="1133" r:id="rId11"/>
    <p:sldId id="11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118"/>
    <p:restoredTop sz="79593"/>
  </p:normalViewPr>
  <p:slideViewPr>
    <p:cSldViewPr snapToGrid="0" snapToObjects="1">
      <p:cViewPr varScale="1">
        <p:scale>
          <a:sx n="65" d="100"/>
          <a:sy n="65" d="100"/>
        </p:scale>
        <p:origin x="758" y="58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8.1. Updates throughout, including a lot more animations.  These are the ppt files used to make Chapter 2 online lectures in Sept. 2020.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7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1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1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97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9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4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9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69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4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C9F93B67-6614-8FA7-B2D6-DC499B44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requesting, sending file chunks</a:t>
            </a:r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id="{ABE3BA82-1C3D-064A-9166-C67DC2170C39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510619"/>
            <a:ext cx="45212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Requesting chunks: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at any given time, different peers have different subsets of file chunks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periodically, Alice asks each peer for list of chunks that they have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Alice requests missing chunks from peers, rarest first</a:t>
            </a:r>
          </a:p>
        </p:txBody>
      </p:sp>
      <p:sp>
        <p:nvSpPr>
          <p:cNvPr id="86" name="Rectangle 6">
            <a:extLst>
              <a:ext uri="{FF2B5EF4-FFF2-40B4-BE49-F238E27FC236}">
                <a16:creationId xmlns:a16="http://schemas.microsoft.com/office/drawing/2014/main" id="{5CFA8E56-2FAA-FC49-B7B7-8A06FD9D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271" y="1412473"/>
            <a:ext cx="5714999" cy="503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5875" indent="0"/>
            <a:r>
              <a:rPr lang="en-US" altLang="en-US" sz="3200" dirty="0">
                <a:solidFill>
                  <a:srgbClr val="CC0000"/>
                </a:solidFill>
                <a:latin typeface="+mn-lt"/>
              </a:rPr>
              <a:t>Sending chunks: tit-for-tat</a:t>
            </a:r>
          </a:p>
          <a:p>
            <a:pPr marL="406400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Alice sends chunks to those four peers currently sending her chunks </a:t>
            </a:r>
            <a:r>
              <a:rPr lang="en-US" altLang="en-US" sz="2800" i="1" dirty="0">
                <a:latin typeface="+mn-lt"/>
              </a:rPr>
              <a:t>at highest rate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other peers are choked by Alice (do not receive chunks from her)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re-evaluate top 4 every10 secs</a:t>
            </a:r>
          </a:p>
          <a:p>
            <a:pPr marL="471488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every 30 secs: randomly select another peer, starts sending chunks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+mn-lt"/>
              </a:rPr>
              <a:t>“optimistically unchoke” this peer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newly chosen peer may join top 4</a:t>
            </a:r>
          </a:p>
          <a:p>
            <a:pPr>
              <a:buClr>
                <a:srgbClr val="000099"/>
              </a:buClr>
              <a:buSzTx/>
              <a:buFont typeface="Wingdings" pitchFamily="2" charset="2"/>
              <a:buChar char="§"/>
            </a:pPr>
            <a:endParaRPr lang="en-US" altLang="en-US" dirty="0">
              <a:latin typeface="Gill Sans MT" panose="020B0502020104020203" pitchFamily="34" charset="77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EB65444-34EE-4547-8616-7800EB55C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tit-for-tat</a:t>
            </a:r>
          </a:p>
        </p:txBody>
      </p:sp>
      <p:pic>
        <p:nvPicPr>
          <p:cNvPr id="7" name="Picture 13" descr="Alice">
            <a:extLst>
              <a:ext uri="{FF2B5EF4-FFF2-40B4-BE49-F238E27FC236}">
                <a16:creationId xmlns:a16="http://schemas.microsoft.com/office/drawing/2014/main" id="{8741BF70-C5D5-9A4F-93C1-15959E9CE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27" y="517842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5">
            <a:extLst>
              <a:ext uri="{FF2B5EF4-FFF2-40B4-BE49-F238E27FC236}">
                <a16:creationId xmlns:a16="http://schemas.microsoft.com/office/drawing/2014/main" id="{EC6F316B-7159-F14D-8C61-058945C987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52914" y="4184650"/>
            <a:ext cx="14732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85312597-E60F-8D4C-A9EB-F6893D485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927" y="5010150"/>
            <a:ext cx="965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792D9181-0B03-BC4F-899D-82D2EA858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8614" y="5124450"/>
            <a:ext cx="59690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2D784DE7-BFF3-9C40-B976-5BA78149F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1514" y="3308350"/>
            <a:ext cx="4191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A1C1198D-163B-9148-9612-0787A145D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3114" y="3892550"/>
            <a:ext cx="78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C2DCB036-D113-5443-8F3C-DF1496779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114" y="4362450"/>
            <a:ext cx="596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pic>
        <p:nvPicPr>
          <p:cNvPr id="14" name="Picture 22" descr="Bob">
            <a:extLst>
              <a:ext uri="{FF2B5EF4-FFF2-40B4-BE49-F238E27FC236}">
                <a16:creationId xmlns:a16="http://schemas.microsoft.com/office/drawing/2014/main" id="{A84998C7-BF5D-E24D-8A4A-8765DDF4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702" y="46069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23">
            <a:extLst>
              <a:ext uri="{FF2B5EF4-FFF2-40B4-BE49-F238E27FC236}">
                <a16:creationId xmlns:a16="http://schemas.microsoft.com/office/drawing/2014/main" id="{26116A51-4E13-DE4D-96FD-9486C5FBF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0314" y="4159250"/>
            <a:ext cx="1435100" cy="482600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5E5EFBCB-9F3E-F141-A779-E04A3C86C9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3014" y="4248150"/>
            <a:ext cx="1397000" cy="469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FD13D6CC-D7F1-884F-8F51-9C419483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1114" y="4349750"/>
            <a:ext cx="1371600" cy="48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DACC5EA5-F1C3-BD42-A042-51775E5F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46" y="1288142"/>
            <a:ext cx="4789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(1) Alice “</a:t>
            </a:r>
            <a:r>
              <a:rPr lang="en-US" altLang="ja-JP" sz="2400" dirty="0">
                <a:latin typeface="+mn-lt"/>
              </a:rPr>
              <a:t>optimistically unchokes” Bob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DE11FF06-2EB6-DE4E-9955-89EC60B6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7" y="1711330"/>
            <a:ext cx="8496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(2) Alice becomes one of Bob’</a:t>
            </a:r>
            <a:r>
              <a:rPr lang="en-US" altLang="ja-JP" sz="2400" dirty="0">
                <a:latin typeface="+mn-lt"/>
              </a:rPr>
              <a:t>s top-four providers; Bob reciprocates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16606440-1C32-3D4E-A1E4-E55876C8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9" y="2124086"/>
            <a:ext cx="62574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(3) Bob becomes one of Alice’</a:t>
            </a:r>
            <a:r>
              <a:rPr lang="en-US" altLang="ja-JP" sz="2400" dirty="0">
                <a:latin typeface="+mn-lt"/>
              </a:rPr>
              <a:t>s top-four providers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F65951EA-D399-4948-A91F-C888B7CD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902" y="5338537"/>
            <a:ext cx="4897389" cy="83099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+mn-lt"/>
              </a:rPr>
              <a:t>higher upload rate:</a:t>
            </a:r>
            <a:r>
              <a:rPr lang="en-US" altLang="en-US" sz="2400" dirty="0">
                <a:latin typeface="+mn-lt"/>
              </a:rPr>
              <a:t> find better trading partners, get file faster !</a:t>
            </a:r>
          </a:p>
        </p:txBody>
      </p:sp>
      <p:grpSp>
        <p:nvGrpSpPr>
          <p:cNvPr id="22" name="Group 52">
            <a:extLst>
              <a:ext uri="{FF2B5EF4-FFF2-40B4-BE49-F238E27FC236}">
                <a16:creationId xmlns:a16="http://schemas.microsoft.com/office/drawing/2014/main" id="{65490274-4BA6-774A-B416-07955688B60F}"/>
              </a:ext>
            </a:extLst>
          </p:cNvPr>
          <p:cNvGrpSpPr>
            <a:grpSpLocks/>
          </p:cNvGrpSpPr>
          <p:nvPr/>
        </p:nvGrpSpPr>
        <p:grpSpPr bwMode="auto">
          <a:xfrm>
            <a:off x="2194152" y="5014913"/>
            <a:ext cx="762000" cy="752475"/>
            <a:chOff x="-44" y="1473"/>
            <a:chExt cx="981" cy="1105"/>
          </a:xfrm>
        </p:grpSpPr>
        <p:pic>
          <p:nvPicPr>
            <p:cNvPr id="23" name="Picture 53" descr="desktop_computer_stylized_medium">
              <a:extLst>
                <a:ext uri="{FF2B5EF4-FFF2-40B4-BE49-F238E27FC236}">
                  <a16:creationId xmlns:a16="http://schemas.microsoft.com/office/drawing/2014/main" id="{72C8D70E-1AE3-CB40-AFD6-460B76182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E4AA1D2E-1517-8A4B-AB9B-C7191BBEA3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25" name="Group 55">
            <a:extLst>
              <a:ext uri="{FF2B5EF4-FFF2-40B4-BE49-F238E27FC236}">
                <a16:creationId xmlns:a16="http://schemas.microsoft.com/office/drawing/2014/main" id="{B5877426-113E-4645-9901-821F444D3C78}"/>
              </a:ext>
            </a:extLst>
          </p:cNvPr>
          <p:cNvGrpSpPr>
            <a:grpSpLocks/>
          </p:cNvGrpSpPr>
          <p:nvPr/>
        </p:nvGrpSpPr>
        <p:grpSpPr bwMode="auto">
          <a:xfrm>
            <a:off x="2889477" y="5776913"/>
            <a:ext cx="762000" cy="752475"/>
            <a:chOff x="-44" y="1473"/>
            <a:chExt cx="981" cy="1105"/>
          </a:xfrm>
        </p:grpSpPr>
        <p:pic>
          <p:nvPicPr>
            <p:cNvPr id="26" name="Picture 56" descr="desktop_computer_stylized_medium">
              <a:extLst>
                <a:ext uri="{FF2B5EF4-FFF2-40B4-BE49-F238E27FC236}">
                  <a16:creationId xmlns:a16="http://schemas.microsoft.com/office/drawing/2014/main" id="{ED1A5E6B-965E-454E-9989-4DEC33639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DD6D3C44-22E2-B449-9FDA-221947FA5E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28" name="Group 58">
            <a:extLst>
              <a:ext uri="{FF2B5EF4-FFF2-40B4-BE49-F238E27FC236}">
                <a16:creationId xmlns:a16="http://schemas.microsoft.com/office/drawing/2014/main" id="{0E9167DB-CB01-E04A-946E-D0BD377ECA5A}"/>
              </a:ext>
            </a:extLst>
          </p:cNvPr>
          <p:cNvGrpSpPr>
            <a:grpSpLocks/>
          </p:cNvGrpSpPr>
          <p:nvPr/>
        </p:nvGrpSpPr>
        <p:grpSpPr bwMode="auto">
          <a:xfrm>
            <a:off x="1708377" y="3894138"/>
            <a:ext cx="762000" cy="752475"/>
            <a:chOff x="-44" y="1473"/>
            <a:chExt cx="981" cy="1105"/>
          </a:xfrm>
        </p:grpSpPr>
        <p:pic>
          <p:nvPicPr>
            <p:cNvPr id="29" name="Picture 59" descr="desktop_computer_stylized_medium">
              <a:extLst>
                <a:ext uri="{FF2B5EF4-FFF2-40B4-BE49-F238E27FC236}">
                  <a16:creationId xmlns:a16="http://schemas.microsoft.com/office/drawing/2014/main" id="{3FC86540-2AE3-6C45-A57C-8C7A57DEE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7D582964-4BDA-5043-B12E-8CB52E1A4A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1" name="Group 61">
            <a:extLst>
              <a:ext uri="{FF2B5EF4-FFF2-40B4-BE49-F238E27FC236}">
                <a16:creationId xmlns:a16="http://schemas.microsoft.com/office/drawing/2014/main" id="{AC057CF7-B165-FC49-A311-D35170CD591D}"/>
              </a:ext>
            </a:extLst>
          </p:cNvPr>
          <p:cNvGrpSpPr>
            <a:grpSpLocks/>
          </p:cNvGrpSpPr>
          <p:nvPr/>
        </p:nvGrpSpPr>
        <p:grpSpPr bwMode="auto">
          <a:xfrm>
            <a:off x="3672114" y="4427538"/>
            <a:ext cx="762000" cy="752475"/>
            <a:chOff x="-44" y="1473"/>
            <a:chExt cx="981" cy="1105"/>
          </a:xfrm>
        </p:grpSpPr>
        <p:pic>
          <p:nvPicPr>
            <p:cNvPr id="32" name="Picture 62" descr="desktop_computer_stylized_medium">
              <a:extLst>
                <a:ext uri="{FF2B5EF4-FFF2-40B4-BE49-F238E27FC236}">
                  <a16:creationId xmlns:a16="http://schemas.microsoft.com/office/drawing/2014/main" id="{18C1044E-BABC-1349-9269-834754B68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78C58B97-061E-EA4D-AA38-0150EABAF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4" name="Group 64">
            <a:extLst>
              <a:ext uri="{FF2B5EF4-FFF2-40B4-BE49-F238E27FC236}">
                <a16:creationId xmlns:a16="http://schemas.microsoft.com/office/drawing/2014/main" id="{8374CADC-5475-174C-A033-E425F81573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99539" y="4351338"/>
            <a:ext cx="762000" cy="752475"/>
            <a:chOff x="-44" y="1473"/>
            <a:chExt cx="981" cy="1105"/>
          </a:xfrm>
        </p:grpSpPr>
        <p:pic>
          <p:nvPicPr>
            <p:cNvPr id="35" name="Picture 65" descr="desktop_computer_stylized_medium">
              <a:extLst>
                <a:ext uri="{FF2B5EF4-FFF2-40B4-BE49-F238E27FC236}">
                  <a16:creationId xmlns:a16="http://schemas.microsoft.com/office/drawing/2014/main" id="{E829CC9A-8A66-4B4E-9FF3-CEAE73497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BE509D07-5156-594C-9BF4-2A36E639DB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7" name="Group 67">
            <a:extLst>
              <a:ext uri="{FF2B5EF4-FFF2-40B4-BE49-F238E27FC236}">
                <a16:creationId xmlns:a16="http://schemas.microsoft.com/office/drawing/2014/main" id="{BFB32E89-5273-0E4F-AB0A-3A5BD88706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50352" y="3513138"/>
            <a:ext cx="762000" cy="752475"/>
            <a:chOff x="-44" y="1473"/>
            <a:chExt cx="981" cy="1105"/>
          </a:xfrm>
        </p:grpSpPr>
        <p:pic>
          <p:nvPicPr>
            <p:cNvPr id="38" name="Picture 68" descr="desktop_computer_stylized_medium">
              <a:extLst>
                <a:ext uri="{FF2B5EF4-FFF2-40B4-BE49-F238E27FC236}">
                  <a16:creationId xmlns:a16="http://schemas.microsoft.com/office/drawing/2014/main" id="{7E65096A-F8A7-654C-9729-36316DFF5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FE95B6B4-20A8-EF43-BAAF-C599F2F3BC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0" name="Group 70">
            <a:extLst>
              <a:ext uri="{FF2B5EF4-FFF2-40B4-BE49-F238E27FC236}">
                <a16:creationId xmlns:a16="http://schemas.microsoft.com/office/drawing/2014/main" id="{C47D9ABE-3F3C-2147-9673-332BCE8C2E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58239" y="2892425"/>
            <a:ext cx="762000" cy="752475"/>
            <a:chOff x="-44" y="1473"/>
            <a:chExt cx="981" cy="1105"/>
          </a:xfrm>
        </p:grpSpPr>
        <p:pic>
          <p:nvPicPr>
            <p:cNvPr id="41" name="Picture 71" descr="desktop_computer_stylized_medium">
              <a:extLst>
                <a:ext uri="{FF2B5EF4-FFF2-40B4-BE49-F238E27FC236}">
                  <a16:creationId xmlns:a16="http://schemas.microsoft.com/office/drawing/2014/main" id="{E0B0EA6D-DC65-F345-866C-FF8D43D27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4B8179CA-F544-1947-AB02-D4AFC3D011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3" name="Group 74">
            <a:extLst>
              <a:ext uri="{FF2B5EF4-FFF2-40B4-BE49-F238E27FC236}">
                <a16:creationId xmlns:a16="http://schemas.microsoft.com/office/drawing/2014/main" id="{3AAB7190-C86B-6B40-A2D8-F0FAFE0A2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35902" y="3883025"/>
            <a:ext cx="762000" cy="752475"/>
            <a:chOff x="-44" y="1473"/>
            <a:chExt cx="981" cy="1105"/>
          </a:xfrm>
        </p:grpSpPr>
        <p:pic>
          <p:nvPicPr>
            <p:cNvPr id="44" name="Picture 75" descr="desktop_computer_stylized_medium">
              <a:extLst>
                <a:ext uri="{FF2B5EF4-FFF2-40B4-BE49-F238E27FC236}">
                  <a16:creationId xmlns:a16="http://schemas.microsoft.com/office/drawing/2014/main" id="{E10FCAF4-5DCA-C147-944D-68091F53F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76">
              <a:extLst>
                <a:ext uri="{FF2B5EF4-FFF2-40B4-BE49-F238E27FC236}">
                  <a16:creationId xmlns:a16="http://schemas.microsoft.com/office/drawing/2014/main" id="{ED9B8D15-5F2D-AE4E-95C9-E1F0A26E1B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6" name="Group 80">
            <a:extLst>
              <a:ext uri="{FF2B5EF4-FFF2-40B4-BE49-F238E27FC236}">
                <a16:creationId xmlns:a16="http://schemas.microsoft.com/office/drawing/2014/main" id="{76F60E48-C369-D742-9AC3-453C2EB2296B}"/>
              </a:ext>
            </a:extLst>
          </p:cNvPr>
          <p:cNvGrpSpPr>
            <a:grpSpLocks/>
          </p:cNvGrpSpPr>
          <p:nvPr/>
        </p:nvGrpSpPr>
        <p:grpSpPr bwMode="auto">
          <a:xfrm>
            <a:off x="5815239" y="2717800"/>
            <a:ext cx="762000" cy="1177925"/>
            <a:chOff x="4746" y="1528"/>
            <a:chExt cx="480" cy="742"/>
          </a:xfrm>
        </p:grpSpPr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713595DD-629E-964F-90C7-0E04B74B2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" y="1962"/>
              <a:ext cx="2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grpSp>
          <p:nvGrpSpPr>
            <p:cNvPr id="48" name="Group 77">
              <a:extLst>
                <a:ext uri="{FF2B5EF4-FFF2-40B4-BE49-F238E27FC236}">
                  <a16:creationId xmlns:a16="http://schemas.microsoft.com/office/drawing/2014/main" id="{AD97E688-C674-9D46-B533-DA6C65ECA57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id="49" name="Picture 78" descr="desktop_computer_stylized_medium">
                <a:extLst>
                  <a:ext uri="{FF2B5EF4-FFF2-40B4-BE49-F238E27FC236}">
                    <a16:creationId xmlns:a16="http://schemas.microsoft.com/office/drawing/2014/main" id="{A710A2EC-D64C-6A4F-A921-3C453CCA3D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79">
                <a:extLst>
                  <a:ext uri="{FF2B5EF4-FFF2-40B4-BE49-F238E27FC236}">
                    <a16:creationId xmlns:a16="http://schemas.microsoft.com/office/drawing/2014/main" id="{AEBDADBC-EFC3-B643-B7C3-E2DB8819FD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grpSp>
        <p:nvGrpSpPr>
          <p:cNvPr id="51" name="Group 87">
            <a:extLst>
              <a:ext uri="{FF2B5EF4-FFF2-40B4-BE49-F238E27FC236}">
                <a16:creationId xmlns:a16="http://schemas.microsoft.com/office/drawing/2014/main" id="{C55F25CE-5FFF-CB47-A09A-CEBC929646BA}"/>
              </a:ext>
            </a:extLst>
          </p:cNvPr>
          <p:cNvGrpSpPr>
            <a:grpSpLocks/>
          </p:cNvGrpSpPr>
          <p:nvPr/>
        </p:nvGrpSpPr>
        <p:grpSpPr bwMode="auto">
          <a:xfrm>
            <a:off x="2905352" y="3206750"/>
            <a:ext cx="1112837" cy="1219200"/>
            <a:chOff x="4779" y="2386"/>
            <a:chExt cx="701" cy="768"/>
          </a:xfrm>
        </p:grpSpPr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8CEC77D4-CDB3-A04E-93BD-09A60C76B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812"/>
              <a:ext cx="241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grpSp>
          <p:nvGrpSpPr>
            <p:cNvPr id="53" name="Group 84">
              <a:extLst>
                <a:ext uri="{FF2B5EF4-FFF2-40B4-BE49-F238E27FC236}">
                  <a16:creationId xmlns:a16="http://schemas.microsoft.com/office/drawing/2014/main" id="{39CD941B-F7CC-0249-91C8-8CDBC2238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id="54" name="Picture 85" descr="desktop_computer_stylized_medium">
                <a:extLst>
                  <a:ext uri="{FF2B5EF4-FFF2-40B4-BE49-F238E27FC236}">
                    <a16:creationId xmlns:a16="http://schemas.microsoft.com/office/drawing/2014/main" id="{0384D9E6-2AF2-1444-833F-1ACDCE810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Freeform 86">
                <a:extLst>
                  <a:ext uri="{FF2B5EF4-FFF2-40B4-BE49-F238E27FC236}">
                    <a16:creationId xmlns:a16="http://schemas.microsoft.com/office/drawing/2014/main" id="{140BEEB3-51A1-3146-AD4E-D014FC9826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56" name="Slide Number Placeholder 2">
            <a:extLst>
              <a:ext uri="{FF2B5EF4-FFF2-40B4-BE49-F238E27FC236}">
                <a16:creationId xmlns:a16="http://schemas.microsoft.com/office/drawing/2014/main" id="{E1ED86EA-C149-2945-9786-9D3CB50C6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B3788763-2714-774C-835A-923700510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3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69" name="Rectangle 419">
            <a:extLst>
              <a:ext uri="{FF2B5EF4-FFF2-40B4-BE49-F238E27FC236}">
                <a16:creationId xmlns:a16="http://schemas.microsoft.com/office/drawing/2014/main" id="{F39DA03D-3BDA-2344-B3D3-3A95FB5E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70" name="AutoShape 420">
            <a:extLst>
              <a:ext uri="{FF2B5EF4-FFF2-40B4-BE49-F238E27FC236}">
                <a16:creationId xmlns:a16="http://schemas.microsoft.com/office/drawing/2014/main" id="{579866B0-F884-A84A-B74A-EFEA50EB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50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rgbClr val="00CCF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enterprise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084B6293-559E-5D43-AF2B-4CB5E09EC6C5}"/>
              </a:ext>
            </a:extLst>
          </p:cNvPr>
          <p:cNvGrpSpPr/>
          <p:nvPr/>
        </p:nvGrpSpPr>
        <p:grpSpPr>
          <a:xfrm>
            <a:off x="7493518" y="3419140"/>
            <a:ext cx="350807" cy="305517"/>
            <a:chOff x="7487144" y="3389820"/>
            <a:chExt cx="350807" cy="305517"/>
          </a:xfrm>
        </p:grpSpPr>
        <p:pic>
          <p:nvPicPr>
            <p:cNvPr id="91" name="Picture 1115" descr="antenna_stylized">
              <a:extLst>
                <a:ext uri="{FF2B5EF4-FFF2-40B4-BE49-F238E27FC236}">
                  <a16:creationId xmlns:a16="http://schemas.microsoft.com/office/drawing/2014/main" id="{1821BC3E-6137-D844-92B9-4BA4CFF4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6" descr="laptop_keyboard">
              <a:extLst>
                <a:ext uri="{FF2B5EF4-FFF2-40B4-BE49-F238E27FC236}">
                  <a16:creationId xmlns:a16="http://schemas.microsoft.com/office/drawing/2014/main" id="{7F05CE3B-E67B-1B40-9D5B-2914F0B9B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117">
              <a:extLst>
                <a:ext uri="{FF2B5EF4-FFF2-40B4-BE49-F238E27FC236}">
                  <a16:creationId xmlns:a16="http://schemas.microsoft.com/office/drawing/2014/main" id="{B52A07C5-D801-5B41-BD20-C2095892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" name="Picture 1118" descr="screen">
              <a:extLst>
                <a:ext uri="{FF2B5EF4-FFF2-40B4-BE49-F238E27FC236}">
                  <a16:creationId xmlns:a16="http://schemas.microsoft.com/office/drawing/2014/main" id="{2EA30B4E-5447-0340-8DAD-349A843F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119">
              <a:extLst>
                <a:ext uri="{FF2B5EF4-FFF2-40B4-BE49-F238E27FC236}">
                  <a16:creationId xmlns:a16="http://schemas.microsoft.com/office/drawing/2014/main" id="{1137F6C6-A7C9-9A4D-BCE3-048DB90E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1120">
              <a:extLst>
                <a:ext uri="{FF2B5EF4-FFF2-40B4-BE49-F238E27FC236}">
                  <a16:creationId xmlns:a16="http://schemas.microsoft.com/office/drawing/2014/main" id="{7A0060E2-767D-1545-8656-29ED1A47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1121">
              <a:extLst>
                <a:ext uri="{FF2B5EF4-FFF2-40B4-BE49-F238E27FC236}">
                  <a16:creationId xmlns:a16="http://schemas.microsoft.com/office/drawing/2014/main" id="{15790F5A-ABAC-8D49-A4F9-E2F57655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1122">
              <a:extLst>
                <a:ext uri="{FF2B5EF4-FFF2-40B4-BE49-F238E27FC236}">
                  <a16:creationId xmlns:a16="http://schemas.microsoft.com/office/drawing/2014/main" id="{8898B7ED-5BCF-8C4E-B1AA-B82AD50F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1123">
              <a:extLst>
                <a:ext uri="{FF2B5EF4-FFF2-40B4-BE49-F238E27FC236}">
                  <a16:creationId xmlns:a16="http://schemas.microsoft.com/office/drawing/2014/main" id="{5A7F91EF-AD6B-D64E-B73E-C762D73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1124">
              <a:extLst>
                <a:ext uri="{FF2B5EF4-FFF2-40B4-BE49-F238E27FC236}">
                  <a16:creationId xmlns:a16="http://schemas.microsoft.com/office/drawing/2014/main" id="{BBB1B153-2E6F-7246-9B11-B68D01DF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1" name="Group 1125">
              <a:extLst>
                <a:ext uri="{FF2B5EF4-FFF2-40B4-BE49-F238E27FC236}">
                  <a16:creationId xmlns:a16="http://schemas.microsoft.com/office/drawing/2014/main" id="{57060979-075D-9D4D-B12E-DA0CCD4C6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0" name="Freeform 1126">
                <a:extLst>
                  <a:ext uri="{FF2B5EF4-FFF2-40B4-BE49-F238E27FC236}">
                    <a16:creationId xmlns:a16="http://schemas.microsoft.com/office/drawing/2014/main" id="{8DFFF656-1361-C546-8336-177F79E46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Freeform 1127">
                <a:extLst>
                  <a:ext uri="{FF2B5EF4-FFF2-40B4-BE49-F238E27FC236}">
                    <a16:creationId xmlns:a16="http://schemas.microsoft.com/office/drawing/2014/main" id="{60C6C6B3-72DE-664B-B4DE-3C04B0C5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2" name="Freeform 1128">
                <a:extLst>
                  <a:ext uri="{FF2B5EF4-FFF2-40B4-BE49-F238E27FC236}">
                    <a16:creationId xmlns:a16="http://schemas.microsoft.com/office/drawing/2014/main" id="{0D48292A-917D-D046-A974-043CEE5A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Freeform 1129">
                <a:extLst>
                  <a:ext uri="{FF2B5EF4-FFF2-40B4-BE49-F238E27FC236}">
                    <a16:creationId xmlns:a16="http://schemas.microsoft.com/office/drawing/2014/main" id="{DB6BAAEB-BADD-0A4F-8A9D-D72AFCA9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" name="Freeform 1130">
                <a:extLst>
                  <a:ext uri="{FF2B5EF4-FFF2-40B4-BE49-F238E27FC236}">
                    <a16:creationId xmlns:a16="http://schemas.microsoft.com/office/drawing/2014/main" id="{05D5969F-F3B9-414D-975E-A6700098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" name="Freeform 1131">
                <a:extLst>
                  <a:ext uri="{FF2B5EF4-FFF2-40B4-BE49-F238E27FC236}">
                    <a16:creationId xmlns:a16="http://schemas.microsoft.com/office/drawing/2014/main" id="{41BB174D-6019-384D-A5AC-1B4D92D9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2" name="Freeform 1132">
              <a:extLst>
                <a:ext uri="{FF2B5EF4-FFF2-40B4-BE49-F238E27FC236}">
                  <a16:creationId xmlns:a16="http://schemas.microsoft.com/office/drawing/2014/main" id="{F8739864-4836-E447-8FC8-5886923F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133">
              <a:extLst>
                <a:ext uri="{FF2B5EF4-FFF2-40B4-BE49-F238E27FC236}">
                  <a16:creationId xmlns:a16="http://schemas.microsoft.com/office/drawing/2014/main" id="{C59CADF3-CD09-FB48-A672-C2C50B6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134">
              <a:extLst>
                <a:ext uri="{FF2B5EF4-FFF2-40B4-BE49-F238E27FC236}">
                  <a16:creationId xmlns:a16="http://schemas.microsoft.com/office/drawing/2014/main" id="{628AB6FD-35F6-0345-BD13-22EAAF9EC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135">
              <a:extLst>
                <a:ext uri="{FF2B5EF4-FFF2-40B4-BE49-F238E27FC236}">
                  <a16:creationId xmlns:a16="http://schemas.microsoft.com/office/drawing/2014/main" id="{76529D44-B4FD-DE4D-812E-E461A0FC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136">
              <a:extLst>
                <a:ext uri="{FF2B5EF4-FFF2-40B4-BE49-F238E27FC236}">
                  <a16:creationId xmlns:a16="http://schemas.microsoft.com/office/drawing/2014/main" id="{44CD9A89-0E3B-2C40-8436-71B7526B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137">
              <a:extLst>
                <a:ext uri="{FF2B5EF4-FFF2-40B4-BE49-F238E27FC236}">
                  <a16:creationId xmlns:a16="http://schemas.microsoft.com/office/drawing/2014/main" id="{92BF681C-02FC-8F49-A2CD-8F3446ECE5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14715B6C-9A50-FE4B-A8D2-1E669BF891E3}"/>
              </a:ext>
            </a:extLst>
          </p:cNvPr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id="113" name="Picture 571" descr="fridge2.png">
              <a:extLst>
                <a:ext uri="{FF2B5EF4-FFF2-40B4-BE49-F238E27FC236}">
                  <a16:creationId xmlns:a16="http://schemas.microsoft.com/office/drawing/2014/main" id="{29DD0F98-F93B-0145-A925-F4125ED4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15" descr="antenna_stylized">
              <a:extLst>
                <a:ext uri="{FF2B5EF4-FFF2-40B4-BE49-F238E27FC236}">
                  <a16:creationId xmlns:a16="http://schemas.microsoft.com/office/drawing/2014/main" id="{C1A64F68-4D16-AE4F-AB60-09D2C0CF0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Peer-to-peer </a:t>
            </a:r>
            <a:r>
              <a:rPr lang="en-US" altLang="en-US" sz="3600" dirty="0">
                <a:ea typeface="ＭＳ Ｐゴシック" panose="020B0600070205080204" pitchFamily="34" charset="-128"/>
              </a:rPr>
              <a:t>(P2P)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rchitecture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664326" y="1290326"/>
            <a:ext cx="606784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en-US" i="1" dirty="0">
                <a:ea typeface="ＭＳ Ｐゴシック" panose="020B0600070205080204" pitchFamily="34" charset="-128"/>
              </a:rPr>
              <a:t>no</a:t>
            </a:r>
            <a:r>
              <a:rPr lang="en-US" altLang="en-US" dirty="0">
                <a:ea typeface="ＭＳ Ｐゴシック" panose="020B0600070205080204" pitchFamily="34" charset="-128"/>
              </a:rPr>
              <a:t> always-on server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arbitrary end systems directly communicate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request service from other peers, provide service in return to other peers</a:t>
            </a:r>
          </a:p>
          <a:p>
            <a:pPr marL="582613" lvl="1" indent="-225425"/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self scalability</a:t>
            </a: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– new peers bring new service capacity, and new service demands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are intermittently connected and change IP addresses</a:t>
            </a:r>
          </a:p>
          <a:p>
            <a:pPr lvl="1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complex management</a:t>
            </a:r>
          </a:p>
          <a:p>
            <a:pPr>
              <a:spcBef>
                <a:spcPts val="400"/>
              </a:spcBef>
            </a:pPr>
            <a:r>
              <a:rPr lang="en-US" dirty="0"/>
              <a:t>examples: </a:t>
            </a:r>
            <a:r>
              <a:rPr lang="en-US" sz="2400" dirty="0"/>
              <a:t>P2P file sharing (BitTorrent), streaming (KanKan), VoIP (Skype)</a:t>
            </a:r>
            <a:endParaRPr lang="en-US" dirty="0"/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DA99646-DBA9-0746-9A79-29EAA25D43FE}"/>
              </a:ext>
            </a:extLst>
          </p:cNvPr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27275-E754-4D43-889C-5A2BD4A21205}"/>
              </a:ext>
            </a:extLst>
          </p:cNvPr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1" name="Line 913">
              <a:extLst>
                <a:ext uri="{FF2B5EF4-FFF2-40B4-BE49-F238E27FC236}">
                  <a16:creationId xmlns:a16="http://schemas.microsoft.com/office/drawing/2014/main" id="{47A3D5AF-94CC-B24F-922A-C603CC0A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Line 911">
              <a:extLst>
                <a:ext uri="{FF2B5EF4-FFF2-40B4-BE49-F238E27FC236}">
                  <a16:creationId xmlns:a16="http://schemas.microsoft.com/office/drawing/2014/main" id="{8E6A54E5-62F1-544B-AE41-5137E62BF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E120312-45B0-4C42-82FC-F180847C8246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05394771-B526-F445-85E3-3C2DA3BC4892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01400376-9630-4440-8893-6D129686EE1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9" name="Line 913">
              <a:extLst>
                <a:ext uri="{FF2B5EF4-FFF2-40B4-BE49-F238E27FC236}">
                  <a16:creationId xmlns:a16="http://schemas.microsoft.com/office/drawing/2014/main" id="{4FC33EFC-28C4-404D-91B5-F7C18E70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913">
              <a:extLst>
                <a:ext uri="{FF2B5EF4-FFF2-40B4-BE49-F238E27FC236}">
                  <a16:creationId xmlns:a16="http://schemas.microsoft.com/office/drawing/2014/main" id="{7602507B-BECA-7042-893E-42D6FF9E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9" name="Group 652">
            <a:extLst>
              <a:ext uri="{FF2B5EF4-FFF2-40B4-BE49-F238E27FC236}">
                <a16:creationId xmlns:a16="http://schemas.microsoft.com/office/drawing/2014/main" id="{F4E63F52-683B-8244-A48E-D8CF833CC085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359" name="Picture 653" descr="iphone_stylized_small">
              <a:extLst>
                <a:ext uri="{FF2B5EF4-FFF2-40B4-BE49-F238E27FC236}">
                  <a16:creationId xmlns:a16="http://schemas.microsoft.com/office/drawing/2014/main" id="{EDF1EC93-A6E5-964F-B0D6-EE56B282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" name="Picture 654" descr="antenna_radiation_stylized">
              <a:extLst>
                <a:ext uri="{FF2B5EF4-FFF2-40B4-BE49-F238E27FC236}">
                  <a16:creationId xmlns:a16="http://schemas.microsoft.com/office/drawing/2014/main" id="{0A17C594-505E-6F41-AEEB-272A31DF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139">
            <a:extLst>
              <a:ext uri="{FF2B5EF4-FFF2-40B4-BE49-F238E27FC236}">
                <a16:creationId xmlns:a16="http://schemas.microsoft.com/office/drawing/2014/main" id="{904B7C12-C509-8641-BB63-56DEDB95F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id="138" name="Picture 1140" descr="desktop_computer_stylized_medium">
              <a:extLst>
                <a:ext uri="{FF2B5EF4-FFF2-40B4-BE49-F238E27FC236}">
                  <a16:creationId xmlns:a16="http://schemas.microsoft.com/office/drawing/2014/main" id="{BDC7F552-21C9-C942-90FF-0162099A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141">
              <a:extLst>
                <a:ext uri="{FF2B5EF4-FFF2-40B4-BE49-F238E27FC236}">
                  <a16:creationId xmlns:a16="http://schemas.microsoft.com/office/drawing/2014/main" id="{654B43BA-608E-5D4D-B11B-71762CFB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87" name="Group 590">
            <a:extLst>
              <a:ext uri="{FF2B5EF4-FFF2-40B4-BE49-F238E27FC236}">
                <a16:creationId xmlns:a16="http://schemas.microsoft.com/office/drawing/2014/main" id="{B2AAF0C3-BD73-634D-B492-B7CCF9735E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88" name="Picture 591" descr="desktop_computer_stylized_medium">
              <a:extLst>
                <a:ext uri="{FF2B5EF4-FFF2-40B4-BE49-F238E27FC236}">
                  <a16:creationId xmlns:a16="http://schemas.microsoft.com/office/drawing/2014/main" id="{1B000E5D-AA79-9741-93EF-69776E79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592">
              <a:extLst>
                <a:ext uri="{FF2B5EF4-FFF2-40B4-BE49-F238E27FC236}">
                  <a16:creationId xmlns:a16="http://schemas.microsoft.com/office/drawing/2014/main" id="{E285DBFE-A1C0-DE49-94FA-3F8D49F9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11" name="Slide Number Placeholder 2">
            <a:extLst>
              <a:ext uri="{FF2B5EF4-FFF2-40B4-BE49-F238E27FC236}">
                <a16:creationId xmlns:a16="http://schemas.microsoft.com/office/drawing/2014/main" id="{033BFF8E-A045-F641-9334-CFBF85BE3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4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distribution: client-server vs P2P</a:t>
            </a:r>
            <a:endParaRPr lang="en-US" sz="4400" dirty="0"/>
          </a:p>
        </p:txBody>
      </p:sp>
      <p:sp>
        <p:nvSpPr>
          <p:cNvPr id="613" name="Rectangle 3">
            <a:extLst>
              <a:ext uri="{FF2B5EF4-FFF2-40B4-BE49-F238E27FC236}">
                <a16:creationId xmlns:a16="http://schemas.microsoft.com/office/drawing/2014/main" id="{D33C12FB-7815-3541-8A29-9A4570C91901}"/>
              </a:ext>
            </a:extLst>
          </p:cNvPr>
          <p:cNvSpPr txBox="1">
            <a:spLocks noChangeArrowheads="1"/>
          </p:cNvSpPr>
          <p:nvPr/>
        </p:nvSpPr>
        <p:spPr>
          <a:xfrm>
            <a:off x="863043" y="1302088"/>
            <a:ext cx="10515600" cy="1296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013" indent="-542925">
              <a:buFont typeface="Wingdings" pitchFamily="2" charset="2"/>
              <a:buNone/>
            </a:pPr>
            <a:r>
              <a:rPr lang="en-US" altLang="en-US" sz="3200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3200" dirty="0">
                <a:ea typeface="ＭＳ Ｐゴシック" panose="020B0600070205080204" pitchFamily="34" charset="-128"/>
              </a:rPr>
              <a:t> how much time to distribute file (size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F</a:t>
            </a:r>
            <a:r>
              <a:rPr lang="en-US" altLang="en-US" sz="3200" dirty="0">
                <a:ea typeface="ＭＳ Ｐゴシック" panose="020B0600070205080204" pitchFamily="34" charset="-128"/>
              </a:rPr>
              <a:t>) from one server to 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N  peers</a:t>
            </a:r>
            <a:r>
              <a:rPr lang="en-US" altLang="en-US" sz="3200" dirty="0">
                <a:ea typeface="ＭＳ Ｐゴシック" panose="020B0600070205080204" pitchFamily="34" charset="-128"/>
              </a:rPr>
              <a:t>?</a:t>
            </a:r>
          </a:p>
          <a:p>
            <a:pPr marL="858838" lvl="1" indent="-238125"/>
            <a:r>
              <a:rPr lang="en-US" altLang="en-US" dirty="0">
                <a:ea typeface="ＭＳ Ｐゴシック" panose="020B0600070205080204" pitchFamily="34" charset="-128"/>
              </a:rPr>
              <a:t>peer upload/download capacity is limited resource</a:t>
            </a:r>
          </a:p>
        </p:txBody>
      </p:sp>
      <p:sp>
        <p:nvSpPr>
          <p:cNvPr id="749" name="Freeform 4">
            <a:extLst>
              <a:ext uri="{FF2B5EF4-FFF2-40B4-BE49-F238E27FC236}">
                <a16:creationId xmlns:a16="http://schemas.microsoft.com/office/drawing/2014/main" id="{5781B526-D87C-EC44-AD4E-445965AD662B}"/>
              </a:ext>
            </a:extLst>
          </p:cNvPr>
          <p:cNvSpPr>
            <a:spLocks/>
          </p:cNvSpPr>
          <p:nvPr/>
        </p:nvSpPr>
        <p:spPr bwMode="auto">
          <a:xfrm>
            <a:off x="4208462" y="4079079"/>
            <a:ext cx="3775075" cy="17557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0" name="Line 14">
            <a:extLst>
              <a:ext uri="{FF2B5EF4-FFF2-40B4-BE49-F238E27FC236}">
                <a16:creationId xmlns:a16="http://schemas.microsoft.com/office/drawing/2014/main" id="{88305A7F-251D-B74C-8F8E-CCB1F71A8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4" y="4042566"/>
            <a:ext cx="80327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1" name="Text Box 15">
            <a:extLst>
              <a:ext uri="{FF2B5EF4-FFF2-40B4-BE49-F238E27FC236}">
                <a16:creationId xmlns:a16="http://schemas.microsoft.com/office/drawing/2014/main" id="{B8157757-C95F-CB42-9942-11A4F3D25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7" y="3840954"/>
            <a:ext cx="412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</a:p>
        </p:txBody>
      </p:sp>
      <p:sp>
        <p:nvSpPr>
          <p:cNvPr id="752" name="Line 39">
            <a:extLst>
              <a:ext uri="{FF2B5EF4-FFF2-40B4-BE49-F238E27FC236}">
                <a16:creationId xmlns:a16="http://schemas.microsoft.com/office/drawing/2014/main" id="{33B391C4-AA6E-EF49-929E-18C688BE0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12" y="4953791"/>
            <a:ext cx="101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3" name="Line 40">
            <a:extLst>
              <a:ext uri="{FF2B5EF4-FFF2-40B4-BE49-F238E27FC236}">
                <a16:creationId xmlns:a16="http://schemas.microsoft.com/office/drawing/2014/main" id="{55D5EF82-1A60-6045-9491-ACB495A75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5974" y="5101429"/>
            <a:ext cx="100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4" name="Text Box 41">
            <a:extLst>
              <a:ext uri="{FF2B5EF4-FFF2-40B4-BE49-F238E27FC236}">
                <a16:creationId xmlns:a16="http://schemas.microsoft.com/office/drawing/2014/main" id="{551344A9-80D5-6B4D-8C5F-1C743F9C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337" y="456485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5" name="Text Box 42">
            <a:extLst>
              <a:ext uri="{FF2B5EF4-FFF2-40B4-BE49-F238E27FC236}">
                <a16:creationId xmlns:a16="http://schemas.microsoft.com/office/drawing/2014/main" id="{DA13FA8F-3C26-0B46-A3A1-BC7065C4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7" y="507920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6" name="Text Box 43">
            <a:extLst>
              <a:ext uri="{FF2B5EF4-FFF2-40B4-BE49-F238E27FC236}">
                <a16:creationId xmlns:a16="http://schemas.microsoft.com/office/drawing/2014/main" id="{1E15BC0C-6AFB-CF4C-B899-707280EA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224" y="4063204"/>
            <a:ext cx="1173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</a:t>
            </a:r>
            <a:endParaRPr kumimoji="0" lang="en-US" altLang="en-US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" name="Text Box 44">
            <a:extLst>
              <a:ext uri="{FF2B5EF4-FFF2-40B4-BE49-F238E27FC236}">
                <a16:creationId xmlns:a16="http://schemas.microsoft.com/office/drawing/2014/main" id="{B744D31B-0064-CC4C-813B-2342EBCC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759" y="4590254"/>
            <a:ext cx="2834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 (with abundant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bandwidth)</a:t>
            </a:r>
          </a:p>
        </p:txBody>
      </p:sp>
      <p:sp>
        <p:nvSpPr>
          <p:cNvPr id="758" name="Text Box 47">
            <a:extLst>
              <a:ext uri="{FF2B5EF4-FFF2-40B4-BE49-F238E27FC236}">
                <a16:creationId xmlns:a16="http://schemas.microsoft.com/office/drawing/2014/main" id="{3CFD7627-4852-C14C-83FC-5338E04E2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49" y="3815554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file, size F</a:t>
            </a:r>
            <a:endParaRPr kumimoji="0" lang="en-US" altLang="en-US" sz="1800" b="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9" name="Text Box 49">
            <a:extLst>
              <a:ext uri="{FF2B5EF4-FFF2-40B4-BE49-F238E27FC236}">
                <a16:creationId xmlns:a16="http://schemas.microsoft.com/office/drawing/2014/main" id="{59DA6353-13D5-E042-BEEE-6FF767E86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953" y="2641737"/>
            <a:ext cx="248651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server upload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0" name="Text Box 50">
            <a:extLst>
              <a:ext uri="{FF2B5EF4-FFF2-40B4-BE49-F238E27FC236}">
                <a16:creationId xmlns:a16="http://schemas.microsoft.com/office/drawing/2014/main" id="{51F84BDF-7DCA-0A43-ACDB-9BE708391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4" y="5482429"/>
            <a:ext cx="25908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i upload capacity</a:t>
            </a:r>
          </a:p>
        </p:txBody>
      </p:sp>
      <p:sp>
        <p:nvSpPr>
          <p:cNvPr id="761" name="Text Box 51">
            <a:extLst>
              <a:ext uri="{FF2B5EF4-FFF2-40B4-BE49-F238E27FC236}">
                <a16:creationId xmlns:a16="http://schemas.microsoft.com/office/drawing/2014/main" id="{A5D79A43-11C7-6349-BEB0-7438447D9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868" y="3463243"/>
            <a:ext cx="27432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d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i download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2" name="AutoShape 327">
            <a:extLst>
              <a:ext uri="{FF2B5EF4-FFF2-40B4-BE49-F238E27FC236}">
                <a16:creationId xmlns:a16="http://schemas.microsoft.com/office/drawing/2014/main" id="{369AE872-BFBD-8443-A484-E1FE4F07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7" y="3261516"/>
            <a:ext cx="592137" cy="5810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763" name="Group 76">
            <a:extLst>
              <a:ext uri="{FF2B5EF4-FFF2-40B4-BE49-F238E27FC236}">
                <a16:creationId xmlns:a16="http://schemas.microsoft.com/office/drawing/2014/main" id="{1E070762-6E91-C249-87E6-742CA28F4553}"/>
              </a:ext>
            </a:extLst>
          </p:cNvPr>
          <p:cNvGrpSpPr>
            <a:grpSpLocks/>
          </p:cNvGrpSpPr>
          <p:nvPr/>
        </p:nvGrpSpPr>
        <p:grpSpPr bwMode="auto">
          <a:xfrm>
            <a:off x="5422899" y="3539329"/>
            <a:ext cx="2138363" cy="903287"/>
            <a:chOff x="2204" y="2030"/>
            <a:chExt cx="1347" cy="774"/>
          </a:xfrm>
        </p:grpSpPr>
        <p:sp>
          <p:nvSpPr>
            <p:cNvPr id="764" name="Text Box 19">
              <a:extLst>
                <a:ext uri="{FF2B5EF4-FFF2-40B4-BE49-F238E27FC236}">
                  <a16:creationId xmlns:a16="http://schemas.microsoft.com/office/drawing/2014/main" id="{616B15BE-44B0-0344-B31F-91A938627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271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5" name="Line 22">
              <a:extLst>
                <a:ext uri="{FF2B5EF4-FFF2-40B4-BE49-F238E27FC236}">
                  <a16:creationId xmlns:a16="http://schemas.microsoft.com/office/drawing/2014/main" id="{468AACC5-62A5-624B-8074-C32AC02B5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" y="2133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6" name="Line 23">
              <a:extLst>
                <a:ext uri="{FF2B5EF4-FFF2-40B4-BE49-F238E27FC236}">
                  <a16:creationId xmlns:a16="http://schemas.microsoft.com/office/drawing/2014/main" id="{6ADDCF08-0E06-944A-88C1-8C3B5B0B5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2" y="2141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7" name="Text Box 24">
              <a:extLst>
                <a:ext uri="{FF2B5EF4-FFF2-40B4-BE49-F238E27FC236}">
                  <a16:creationId xmlns:a16="http://schemas.microsoft.com/office/drawing/2014/main" id="{0F3475ED-2A92-4E41-84C3-7C019E7EF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7" y="2332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8" name="Text Box 19">
              <a:extLst>
                <a:ext uri="{FF2B5EF4-FFF2-40B4-BE49-F238E27FC236}">
                  <a16:creationId xmlns:a16="http://schemas.microsoft.com/office/drawing/2014/main" id="{0B070290-50F4-544A-8EB8-39FD5D707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2167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769" name="Line 22">
              <a:extLst>
                <a:ext uri="{FF2B5EF4-FFF2-40B4-BE49-F238E27FC236}">
                  <a16:creationId xmlns:a16="http://schemas.microsoft.com/office/drawing/2014/main" id="{EDD90978-FEC1-EC4A-9B82-FE08AA882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5" y="2030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0" name="Line 23">
              <a:extLst>
                <a:ext uri="{FF2B5EF4-FFF2-40B4-BE49-F238E27FC236}">
                  <a16:creationId xmlns:a16="http://schemas.microsoft.com/office/drawing/2014/main" id="{D06A7A37-85E1-7F49-8794-07F8D4C65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2038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1" name="Text Box 24">
              <a:extLst>
                <a:ext uri="{FF2B5EF4-FFF2-40B4-BE49-F238E27FC236}">
                  <a16:creationId xmlns:a16="http://schemas.microsoft.com/office/drawing/2014/main" id="{EB274E98-7508-9441-B445-9BFA8D56F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2229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</p:grpSp>
      <p:sp>
        <p:nvSpPr>
          <p:cNvPr id="772" name="Line 72">
            <a:extLst>
              <a:ext uri="{FF2B5EF4-FFF2-40B4-BE49-F238E27FC236}">
                <a16:creationId xmlns:a16="http://schemas.microsoft.com/office/drawing/2014/main" id="{47A84A96-E7A3-1843-B72F-6E2E41F4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2" y="47585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3" name="Line 73">
            <a:extLst>
              <a:ext uri="{FF2B5EF4-FFF2-40B4-BE49-F238E27FC236}">
                <a16:creationId xmlns:a16="http://schemas.microsoft.com/office/drawing/2014/main" id="{13604104-CB34-D540-BE37-408B7E700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899" y="49109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4" name="Text Box 41">
            <a:extLst>
              <a:ext uri="{FF2B5EF4-FFF2-40B4-BE49-F238E27FC236}">
                <a16:creationId xmlns:a16="http://schemas.microsoft.com/office/drawing/2014/main" id="{6AECF13A-63DD-6440-9CEA-60EFAAE2D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299" y="43473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5" name="Text Box 41">
            <a:extLst>
              <a:ext uri="{FF2B5EF4-FFF2-40B4-BE49-F238E27FC236}">
                <a16:creationId xmlns:a16="http://schemas.microsoft.com/office/drawing/2014/main" id="{B1B85AB8-3F48-6B40-9E0F-095E131AC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2" y="48807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6" name="Line 77">
            <a:extLst>
              <a:ext uri="{FF2B5EF4-FFF2-40B4-BE49-F238E27FC236}">
                <a16:creationId xmlns:a16="http://schemas.microsoft.com/office/drawing/2014/main" id="{04740FC7-F24A-9E49-ABD5-CC405E4D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2" y="3223416"/>
            <a:ext cx="0" cy="663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7" name="Line 78">
            <a:extLst>
              <a:ext uri="{FF2B5EF4-FFF2-40B4-BE49-F238E27FC236}">
                <a16:creationId xmlns:a16="http://schemas.microsoft.com/office/drawing/2014/main" id="{644C7641-7528-D04F-B35B-B86B81EEAE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2637" y="4137816"/>
            <a:ext cx="369887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" name="Line 79">
            <a:extLst>
              <a:ext uri="{FF2B5EF4-FFF2-40B4-BE49-F238E27FC236}">
                <a16:creationId xmlns:a16="http://schemas.microsoft.com/office/drawing/2014/main" id="{21210937-40A2-D945-A261-60D041388D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2799" y="5083966"/>
            <a:ext cx="369888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779" name="Group 81">
            <a:extLst>
              <a:ext uri="{FF2B5EF4-FFF2-40B4-BE49-F238E27FC236}">
                <a16:creationId xmlns:a16="http://schemas.microsoft.com/office/drawing/2014/main" id="{70E00E57-2D7F-E34A-A62C-8B64AA1FAC60}"/>
              </a:ext>
            </a:extLst>
          </p:cNvPr>
          <p:cNvGrpSpPr>
            <a:grpSpLocks/>
          </p:cNvGrpSpPr>
          <p:nvPr/>
        </p:nvGrpSpPr>
        <p:grpSpPr bwMode="auto">
          <a:xfrm>
            <a:off x="3459162" y="3323429"/>
            <a:ext cx="465137" cy="803275"/>
            <a:chOff x="4140" y="429"/>
            <a:chExt cx="1425" cy="2396"/>
          </a:xfrm>
        </p:grpSpPr>
        <p:sp>
          <p:nvSpPr>
            <p:cNvPr id="780" name="Freeform 82">
              <a:extLst>
                <a:ext uri="{FF2B5EF4-FFF2-40B4-BE49-F238E27FC236}">
                  <a16:creationId xmlns:a16="http://schemas.microsoft.com/office/drawing/2014/main" id="{79E2F9B0-711F-DE4C-965B-924CC303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1" name="Rectangle 83">
              <a:extLst>
                <a:ext uri="{FF2B5EF4-FFF2-40B4-BE49-F238E27FC236}">
                  <a16:creationId xmlns:a16="http://schemas.microsoft.com/office/drawing/2014/main" id="{F06DAE2F-17DE-D941-923C-E70BDCB41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6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2" name="Freeform 84">
              <a:extLst>
                <a:ext uri="{FF2B5EF4-FFF2-40B4-BE49-F238E27FC236}">
                  <a16:creationId xmlns:a16="http://schemas.microsoft.com/office/drawing/2014/main" id="{946A9E21-9E85-934A-A686-0A8D135B2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3" name="Freeform 85">
              <a:extLst>
                <a:ext uri="{FF2B5EF4-FFF2-40B4-BE49-F238E27FC236}">
                  <a16:creationId xmlns:a16="http://schemas.microsoft.com/office/drawing/2014/main" id="{72BE6A9C-0FBC-364A-A7ED-A2A6F0179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4" name="Rectangle 86">
              <a:extLst>
                <a:ext uri="{FF2B5EF4-FFF2-40B4-BE49-F238E27FC236}">
                  <a16:creationId xmlns:a16="http://schemas.microsoft.com/office/drawing/2014/main" id="{6408A6CA-7347-8E43-98E8-BCFA04384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4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7" name="Group 87">
              <a:extLst>
                <a:ext uri="{FF2B5EF4-FFF2-40B4-BE49-F238E27FC236}">
                  <a16:creationId xmlns:a16="http://schemas.microsoft.com/office/drawing/2014/main" id="{3BB80181-EFB9-654A-9C2B-37611F58A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2" name="AutoShape 88">
                <a:extLst>
                  <a:ext uri="{FF2B5EF4-FFF2-40B4-BE49-F238E27FC236}">
                    <a16:creationId xmlns:a16="http://schemas.microsoft.com/office/drawing/2014/main" id="{755E2639-6DC2-B445-8BA7-4A95A040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4" name="AutoShape 89">
                <a:extLst>
                  <a:ext uri="{FF2B5EF4-FFF2-40B4-BE49-F238E27FC236}">
                    <a16:creationId xmlns:a16="http://schemas.microsoft.com/office/drawing/2014/main" id="{60B2F854-EFB8-E64E-8D27-5F6F8D396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88" name="Rectangle 90">
              <a:extLst>
                <a:ext uri="{FF2B5EF4-FFF2-40B4-BE49-F238E27FC236}">
                  <a16:creationId xmlns:a16="http://schemas.microsoft.com/office/drawing/2014/main" id="{57F9C28A-1132-144B-9916-B507ADCE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9" name="Group 91">
              <a:extLst>
                <a:ext uri="{FF2B5EF4-FFF2-40B4-BE49-F238E27FC236}">
                  <a16:creationId xmlns:a16="http://schemas.microsoft.com/office/drawing/2014/main" id="{5E2EEB51-C433-4146-9A07-B904C9EFB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0" name="AutoShape 92">
                <a:extLst>
                  <a:ext uri="{FF2B5EF4-FFF2-40B4-BE49-F238E27FC236}">
                    <a16:creationId xmlns:a16="http://schemas.microsoft.com/office/drawing/2014/main" id="{3A27EE24-9EA3-5849-AF8B-3DE9ED4D0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1" name="AutoShape 93">
                <a:extLst>
                  <a:ext uri="{FF2B5EF4-FFF2-40B4-BE49-F238E27FC236}">
                    <a16:creationId xmlns:a16="http://schemas.microsoft.com/office/drawing/2014/main" id="{6AFF8567-F6C4-0747-BA7C-166259544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0" name="Rectangle 94">
              <a:extLst>
                <a:ext uri="{FF2B5EF4-FFF2-40B4-BE49-F238E27FC236}">
                  <a16:creationId xmlns:a16="http://schemas.microsoft.com/office/drawing/2014/main" id="{481071F4-7660-1F49-867C-3C721C3F0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1" name="Rectangle 95">
              <a:extLst>
                <a:ext uri="{FF2B5EF4-FFF2-40B4-BE49-F238E27FC236}">
                  <a16:creationId xmlns:a16="http://schemas.microsoft.com/office/drawing/2014/main" id="{F9E573B0-F1E0-0244-84F0-5D9DC86D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3" name="Group 96">
              <a:extLst>
                <a:ext uri="{FF2B5EF4-FFF2-40B4-BE49-F238E27FC236}">
                  <a16:creationId xmlns:a16="http://schemas.microsoft.com/office/drawing/2014/main" id="{60F43234-7837-E047-B8D9-B93960C93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15" name="AutoShape 97">
                <a:extLst>
                  <a:ext uri="{FF2B5EF4-FFF2-40B4-BE49-F238E27FC236}">
                    <a16:creationId xmlns:a16="http://schemas.microsoft.com/office/drawing/2014/main" id="{AA061C9E-39EE-B14D-A8E3-104E27013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7" name="AutoShape 98">
                <a:extLst>
                  <a:ext uri="{FF2B5EF4-FFF2-40B4-BE49-F238E27FC236}">
                    <a16:creationId xmlns:a16="http://schemas.microsoft.com/office/drawing/2014/main" id="{12C304B6-6E69-644F-91BB-9F1C86D1D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4" name="Freeform 99">
              <a:extLst>
                <a:ext uri="{FF2B5EF4-FFF2-40B4-BE49-F238E27FC236}">
                  <a16:creationId xmlns:a16="http://schemas.microsoft.com/office/drawing/2014/main" id="{D5358657-0340-9248-AA9C-2F41E4340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6" name="Group 100">
              <a:extLst>
                <a:ext uri="{FF2B5EF4-FFF2-40B4-BE49-F238E27FC236}">
                  <a16:creationId xmlns:a16="http://schemas.microsoft.com/office/drawing/2014/main" id="{87CDCAD0-C1B4-8646-B58D-6CD9FF243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12" name="AutoShape 101">
                <a:extLst>
                  <a:ext uri="{FF2B5EF4-FFF2-40B4-BE49-F238E27FC236}">
                    <a16:creationId xmlns:a16="http://schemas.microsoft.com/office/drawing/2014/main" id="{53F473DF-D46D-0345-9F7F-49F5BE50C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4" name="AutoShape 102">
                <a:extLst>
                  <a:ext uri="{FF2B5EF4-FFF2-40B4-BE49-F238E27FC236}">
                    <a16:creationId xmlns:a16="http://schemas.microsoft.com/office/drawing/2014/main" id="{EF047A49-61C2-3A41-8A53-6F24E9E5C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7" name="Rectangle 103">
              <a:extLst>
                <a:ext uri="{FF2B5EF4-FFF2-40B4-BE49-F238E27FC236}">
                  <a16:creationId xmlns:a16="http://schemas.microsoft.com/office/drawing/2014/main" id="{0DC41427-3FCF-3949-97B5-7D608D26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8" name="Freeform 104">
              <a:extLst>
                <a:ext uri="{FF2B5EF4-FFF2-40B4-BE49-F238E27FC236}">
                  <a16:creationId xmlns:a16="http://schemas.microsoft.com/office/drawing/2014/main" id="{8F8A38B2-57F8-E945-BFD5-DF65BDBFA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9" name="Freeform 105">
              <a:extLst>
                <a:ext uri="{FF2B5EF4-FFF2-40B4-BE49-F238E27FC236}">
                  <a16:creationId xmlns:a16="http://schemas.microsoft.com/office/drawing/2014/main" id="{0F08B7AC-3180-754D-94CE-9FA5F6748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1" name="Oval 106">
              <a:extLst>
                <a:ext uri="{FF2B5EF4-FFF2-40B4-BE49-F238E27FC236}">
                  <a16:creationId xmlns:a16="http://schemas.microsoft.com/office/drawing/2014/main" id="{C5F7D344-4D6F-D646-8C93-A97BAB8C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2" name="Freeform 107">
              <a:extLst>
                <a:ext uri="{FF2B5EF4-FFF2-40B4-BE49-F238E27FC236}">
                  <a16:creationId xmlns:a16="http://schemas.microsoft.com/office/drawing/2014/main" id="{BE829AA4-D020-7348-B510-9FB2A853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4" name="AutoShape 108">
              <a:extLst>
                <a:ext uri="{FF2B5EF4-FFF2-40B4-BE49-F238E27FC236}">
                  <a16:creationId xmlns:a16="http://schemas.microsoft.com/office/drawing/2014/main" id="{35AAD988-1211-1E40-91C0-3937CD2E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5" name="AutoShape 109">
              <a:extLst>
                <a:ext uri="{FF2B5EF4-FFF2-40B4-BE49-F238E27FC236}">
                  <a16:creationId xmlns:a16="http://schemas.microsoft.com/office/drawing/2014/main" id="{4305931D-5D5C-9D4F-AAD7-AB64D64AD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1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6" name="Oval 110">
              <a:extLst>
                <a:ext uri="{FF2B5EF4-FFF2-40B4-BE49-F238E27FC236}">
                  <a16:creationId xmlns:a16="http://schemas.microsoft.com/office/drawing/2014/main" id="{83363F10-1097-A54D-ADAB-24C8B3E21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7" name="Oval 111">
              <a:extLst>
                <a:ext uri="{FF2B5EF4-FFF2-40B4-BE49-F238E27FC236}">
                  <a16:creationId xmlns:a16="http://schemas.microsoft.com/office/drawing/2014/main" id="{B44F4B51-7681-9C40-9F0A-A4B645261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9" name="Oval 112">
              <a:extLst>
                <a:ext uri="{FF2B5EF4-FFF2-40B4-BE49-F238E27FC236}">
                  <a16:creationId xmlns:a16="http://schemas.microsoft.com/office/drawing/2014/main" id="{5582586B-92B3-3A4A-8CAC-51021195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0" name="Rectangle 113">
              <a:extLst>
                <a:ext uri="{FF2B5EF4-FFF2-40B4-BE49-F238E27FC236}">
                  <a16:creationId xmlns:a16="http://schemas.microsoft.com/office/drawing/2014/main" id="{5238CEC3-5101-4E45-98C3-C884DC620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26" name="Group 114">
            <a:extLst>
              <a:ext uri="{FF2B5EF4-FFF2-40B4-BE49-F238E27FC236}">
                <a16:creationId xmlns:a16="http://schemas.microsoft.com/office/drawing/2014/main" id="{CE9E5FE1-98E9-5B4B-A4A4-DFCEF9DD2F2A}"/>
              </a:ext>
            </a:extLst>
          </p:cNvPr>
          <p:cNvGrpSpPr>
            <a:grpSpLocks/>
          </p:cNvGrpSpPr>
          <p:nvPr/>
        </p:nvGrpSpPr>
        <p:grpSpPr bwMode="auto">
          <a:xfrm>
            <a:off x="2368549" y="4626766"/>
            <a:ext cx="925513" cy="795338"/>
            <a:chOff x="-44" y="1473"/>
            <a:chExt cx="981" cy="1105"/>
          </a:xfrm>
        </p:grpSpPr>
        <p:pic>
          <p:nvPicPr>
            <p:cNvPr id="828" name="Picture 115" descr="desktop_computer_stylized_medium">
              <a:extLst>
                <a:ext uri="{FF2B5EF4-FFF2-40B4-BE49-F238E27FC236}">
                  <a16:creationId xmlns:a16="http://schemas.microsoft.com/office/drawing/2014/main" id="{EA6E5654-65B1-E143-93FC-22FF8A007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" name="Freeform 116">
              <a:extLst>
                <a:ext uri="{FF2B5EF4-FFF2-40B4-BE49-F238E27FC236}">
                  <a16:creationId xmlns:a16="http://schemas.microsoft.com/office/drawing/2014/main" id="{2A3D29B4-8BC4-A546-9C7A-F25B946004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1" name="Group 117">
            <a:extLst>
              <a:ext uri="{FF2B5EF4-FFF2-40B4-BE49-F238E27FC236}">
                <a16:creationId xmlns:a16="http://schemas.microsoft.com/office/drawing/2014/main" id="{9E284045-6147-7B47-BC5C-5CC7FF81FE0A}"/>
              </a:ext>
            </a:extLst>
          </p:cNvPr>
          <p:cNvGrpSpPr>
            <a:grpSpLocks/>
          </p:cNvGrpSpPr>
          <p:nvPr/>
        </p:nvGrpSpPr>
        <p:grpSpPr bwMode="auto">
          <a:xfrm>
            <a:off x="5589587" y="2807491"/>
            <a:ext cx="925512" cy="795338"/>
            <a:chOff x="-44" y="1473"/>
            <a:chExt cx="981" cy="1105"/>
          </a:xfrm>
        </p:grpSpPr>
        <p:pic>
          <p:nvPicPr>
            <p:cNvPr id="832" name="Picture 118" descr="desktop_computer_stylized_medium">
              <a:extLst>
                <a:ext uri="{FF2B5EF4-FFF2-40B4-BE49-F238E27FC236}">
                  <a16:creationId xmlns:a16="http://schemas.microsoft.com/office/drawing/2014/main" id="{ED57643D-213A-0D48-ACB2-47375B1F6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3" name="Freeform 119">
              <a:extLst>
                <a:ext uri="{FF2B5EF4-FFF2-40B4-BE49-F238E27FC236}">
                  <a16:creationId xmlns:a16="http://schemas.microsoft.com/office/drawing/2014/main" id="{C945A6F0-C64A-034A-808B-026CA37D3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4" name="Group 120">
            <a:extLst>
              <a:ext uri="{FF2B5EF4-FFF2-40B4-BE49-F238E27FC236}">
                <a16:creationId xmlns:a16="http://schemas.microsoft.com/office/drawing/2014/main" id="{DC1F1924-84C9-2D4F-BED7-1D7A99AAAF5D}"/>
              </a:ext>
            </a:extLst>
          </p:cNvPr>
          <p:cNvGrpSpPr>
            <a:grpSpLocks/>
          </p:cNvGrpSpPr>
          <p:nvPr/>
        </p:nvGrpSpPr>
        <p:grpSpPr bwMode="auto">
          <a:xfrm>
            <a:off x="6634162" y="2948779"/>
            <a:ext cx="925512" cy="795337"/>
            <a:chOff x="-44" y="1473"/>
            <a:chExt cx="981" cy="1105"/>
          </a:xfrm>
        </p:grpSpPr>
        <p:pic>
          <p:nvPicPr>
            <p:cNvPr id="835" name="Picture 121" descr="desktop_computer_stylized_medium">
              <a:extLst>
                <a:ext uri="{FF2B5EF4-FFF2-40B4-BE49-F238E27FC236}">
                  <a16:creationId xmlns:a16="http://schemas.microsoft.com/office/drawing/2014/main" id="{5CB3D6E4-1267-BA47-946E-11A72D2BB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6" name="Freeform 122">
              <a:extLst>
                <a:ext uri="{FF2B5EF4-FFF2-40B4-BE49-F238E27FC236}">
                  <a16:creationId xmlns:a16="http://schemas.microsoft.com/office/drawing/2014/main" id="{0260D56A-2D23-4B40-82DB-9E620FF6E8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7" name="Group 123">
            <a:extLst>
              <a:ext uri="{FF2B5EF4-FFF2-40B4-BE49-F238E27FC236}">
                <a16:creationId xmlns:a16="http://schemas.microsoft.com/office/drawing/2014/main" id="{7F9A075B-9EA6-8048-A759-51935B47F74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104312" y="4396579"/>
            <a:ext cx="925512" cy="795337"/>
            <a:chOff x="-44" y="1473"/>
            <a:chExt cx="981" cy="1105"/>
          </a:xfrm>
        </p:grpSpPr>
        <p:pic>
          <p:nvPicPr>
            <p:cNvPr id="838" name="Picture 124" descr="desktop_computer_stylized_medium">
              <a:extLst>
                <a:ext uri="{FF2B5EF4-FFF2-40B4-BE49-F238E27FC236}">
                  <a16:creationId xmlns:a16="http://schemas.microsoft.com/office/drawing/2014/main" id="{BECC09C1-57D5-7847-8F83-B0BFE5CF6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" name="Freeform 125">
              <a:extLst>
                <a:ext uri="{FF2B5EF4-FFF2-40B4-BE49-F238E27FC236}">
                  <a16:creationId xmlns:a16="http://schemas.microsoft.com/office/drawing/2014/main" id="{7D172349-8EB7-C043-850F-2ACA8BB1C8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81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client-server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545123" y="1309462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sequentially send (upload) </a:t>
            </a:r>
            <a:r>
              <a:rPr lang="en-US" altLang="en-US" i="1" dirty="0"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ea typeface="ＭＳ Ｐゴシック" panose="020B0600070205080204" pitchFamily="34" charset="-128"/>
              </a:rPr>
              <a:t>file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copies: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copies: </a:t>
            </a:r>
            <a:r>
              <a:rPr lang="en-US" altLang="en-US" i="1" dirty="0">
                <a:ea typeface="ＭＳ Ｐゴシック" panose="020B0600070205080204" pitchFamily="34" charset="-128"/>
              </a:rPr>
              <a:t>NF/u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9" y="3219848"/>
            <a:ext cx="5773736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+mn-lt"/>
              </a:rPr>
              <a:t>d</a:t>
            </a:r>
            <a:r>
              <a:rPr lang="en-US" altLang="en-US" sz="2400" i="1" baseline="-25000" dirty="0">
                <a:latin typeface="+mn-lt"/>
              </a:rPr>
              <a:t>mi</a:t>
            </a:r>
            <a:r>
              <a:rPr lang="en-US" altLang="en-US" sz="2400" baseline="-25000" dirty="0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= min client download rate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min client download time: </a:t>
            </a:r>
            <a:r>
              <a:rPr lang="en-US" altLang="en-US" sz="2400" i="1" dirty="0">
                <a:latin typeface="+mn-lt"/>
              </a:rPr>
              <a:t>F/d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6796266" y="1727769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d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+mn-lt"/>
                </a:rPr>
                <a:t>F</a:t>
              </a:r>
              <a:endParaRPr lang="en-US" altLang="en-US" sz="1600" i="1" baseline="-25000" dirty="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dirty="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145" name="Line 53">
            <a:extLst>
              <a:ext uri="{FF2B5EF4-FFF2-40B4-BE49-F238E27FC236}">
                <a16:creationId xmlns:a16="http://schemas.microsoft.com/office/drawing/2014/main" id="{5B4F3401-24CB-7648-BD89-1A7CFF534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6884" y="5742831"/>
            <a:ext cx="430213" cy="692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46" name="Text Box 54">
            <a:extLst>
              <a:ext uri="{FF2B5EF4-FFF2-40B4-BE49-F238E27FC236}">
                <a16:creationId xmlns:a16="http://schemas.microsoft.com/office/drawing/2014/main" id="{5BD0C7E9-770D-0B41-BE6E-3ADF84797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784" y="6271469"/>
            <a:ext cx="290573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>
                <a:latin typeface="+mn-lt"/>
              </a:rPr>
              <a:t>increases linearly in N</a:t>
            </a:r>
          </a:p>
        </p:txBody>
      </p:sp>
      <p:sp>
        <p:nvSpPr>
          <p:cNvPr id="147" name="Text Box 51">
            <a:extLst>
              <a:ext uri="{FF2B5EF4-FFF2-40B4-BE49-F238E27FC236}">
                <a16:creationId xmlns:a16="http://schemas.microsoft.com/office/drawing/2014/main" id="{49B83A0D-0FBE-7E43-85D0-C80B2E74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26" y="5036394"/>
            <a:ext cx="3049233" cy="103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client-server approach</a:t>
            </a:r>
            <a:r>
              <a:rPr lang="en-US" altLang="en-US" sz="2800" dirty="0">
                <a:latin typeface="+mn-lt"/>
              </a:rPr>
              <a:t> </a:t>
            </a:r>
            <a:endParaRPr lang="en-US" altLang="en-US" sz="3200" dirty="0">
              <a:latin typeface="+mn-lt"/>
            </a:endParaRPr>
          </a:p>
        </p:txBody>
      </p:sp>
      <p:sp>
        <p:nvSpPr>
          <p:cNvPr id="148" name="Rectangle 55">
            <a:extLst>
              <a:ext uri="{FF2B5EF4-FFF2-40B4-BE49-F238E27FC236}">
                <a16:creationId xmlns:a16="http://schemas.microsoft.com/office/drawing/2014/main" id="{01D3C4E1-DA80-A24C-A094-D590BCC3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348" y="4964956"/>
            <a:ext cx="7421599" cy="12350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 dirty="0">
              <a:latin typeface="+mn-lt"/>
            </a:endParaRPr>
          </a:p>
        </p:txBody>
      </p:sp>
      <p:sp>
        <p:nvSpPr>
          <p:cNvPr id="149" name="Text Box 96">
            <a:extLst>
              <a:ext uri="{FF2B5EF4-FFF2-40B4-BE49-F238E27FC236}">
                <a16:creationId xmlns:a16="http://schemas.microsoft.com/office/drawing/2014/main" id="{11EFB657-3D70-CB41-8FB4-5E358070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559" y="5279281"/>
            <a:ext cx="4343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c-s</a:t>
            </a:r>
            <a:r>
              <a:rPr lang="en-US" altLang="en-US" sz="3200" i="1" dirty="0">
                <a:latin typeface="+mn-lt"/>
              </a:rPr>
              <a:t> &gt; max{NF/u</a:t>
            </a:r>
            <a:r>
              <a:rPr lang="en-US" altLang="en-US" sz="3200" i="1" baseline="-25000" dirty="0">
                <a:latin typeface="+mn-lt"/>
              </a:rPr>
              <a:t>s,</a:t>
            </a:r>
            <a:r>
              <a:rPr lang="en-US" altLang="en-US" sz="3200" i="1" dirty="0">
                <a:latin typeface="+mn-lt"/>
              </a:rPr>
              <a:t>,F/d</a:t>
            </a:r>
            <a:r>
              <a:rPr lang="en-US" altLang="en-US" sz="3200" i="1" baseline="-25000" dirty="0">
                <a:latin typeface="+mn-lt"/>
              </a:rPr>
              <a:t>min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sp>
        <p:nvSpPr>
          <p:cNvPr id="150" name="Line 120">
            <a:extLst>
              <a:ext uri="{FF2B5EF4-FFF2-40B4-BE49-F238E27FC236}">
                <a16:creationId xmlns:a16="http://schemas.microsoft.com/office/drawing/2014/main" id="{804EF034-3125-A746-B994-CD76FEE71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497" y="5707906"/>
            <a:ext cx="174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19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P2P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755629" y="1323701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upload at least one copy: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66" y="2707749"/>
            <a:ext cx="5773736" cy="12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min client download time: </a:t>
            </a:r>
            <a:r>
              <a:rPr lang="en-US" altLang="en-US" sz="2400" i="1" dirty="0">
                <a:latin typeface="+mn-lt"/>
              </a:rPr>
              <a:t>F/d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7006772" y="1790995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d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+mn-lt"/>
                </a:rPr>
                <a:t>F</a:t>
              </a:r>
              <a:endParaRPr lang="en-US" altLang="en-US" sz="1600" i="1" baseline="-25000" dirty="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dirty="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74" name="Rectangle 47">
            <a:extLst>
              <a:ext uri="{FF2B5EF4-FFF2-40B4-BE49-F238E27FC236}">
                <a16:creationId xmlns:a16="http://schemas.microsoft.com/office/drawing/2014/main" id="{26E15167-D083-564B-BF0B-913CAA61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84" y="3876829"/>
            <a:ext cx="852416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clients: </a:t>
            </a:r>
            <a:r>
              <a:rPr lang="en-US" altLang="en-US" sz="2800" dirty="0">
                <a:latin typeface="+mn-lt"/>
              </a:rPr>
              <a:t>as aggregate must download </a:t>
            </a:r>
            <a:r>
              <a:rPr lang="en-US" altLang="en-US" sz="2800" i="1" dirty="0">
                <a:latin typeface="+mn-lt"/>
              </a:rPr>
              <a:t>NF</a:t>
            </a:r>
            <a:r>
              <a:rPr lang="en-US" altLang="en-US" sz="2800" dirty="0">
                <a:latin typeface="+mn-lt"/>
              </a:rPr>
              <a:t> bits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max upload rate (limiting max download rate) is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+ </a:t>
            </a:r>
            <a:r>
              <a:rPr lang="en-US" altLang="en-US" sz="2800" i="1" dirty="0">
                <a:latin typeface="Symbol" pitchFamily="2" charset="2"/>
              </a:rPr>
              <a:t>S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i</a:t>
            </a:r>
          </a:p>
        </p:txBody>
      </p:sp>
      <p:sp>
        <p:nvSpPr>
          <p:cNvPr id="75" name="Text Box 51">
            <a:extLst>
              <a:ext uri="{FF2B5EF4-FFF2-40B4-BE49-F238E27FC236}">
                <a16:creationId xmlns:a16="http://schemas.microsoft.com/office/drawing/2014/main" id="{6898F8CA-12DA-BE4E-B99B-FD50E8479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934" y="5088499"/>
            <a:ext cx="2267800" cy="88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P2P approach</a:t>
            </a:r>
            <a:r>
              <a:rPr lang="en-US" altLang="en-US" sz="2400" dirty="0">
                <a:latin typeface="+mn-lt"/>
              </a:rPr>
              <a:t> </a:t>
            </a:r>
            <a:endParaRPr lang="en-US" altLang="en-US" sz="2800" dirty="0">
              <a:latin typeface="+mn-lt"/>
            </a:endParaRPr>
          </a:p>
        </p:txBody>
      </p:sp>
      <p:sp>
        <p:nvSpPr>
          <p:cNvPr id="76" name="Rectangle 55">
            <a:extLst>
              <a:ext uri="{FF2B5EF4-FFF2-40B4-BE49-F238E27FC236}">
                <a16:creationId xmlns:a16="http://schemas.microsoft.com/office/drawing/2014/main" id="{07D73A35-ECF9-A74A-AC62-7DA2D517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19" y="4991768"/>
            <a:ext cx="9155099" cy="1006589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 dirty="0">
              <a:latin typeface="+mn-lt"/>
            </a:endParaRP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1DD5EA55-8934-0448-A71E-1044D6D26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018" y="5202837"/>
            <a:ext cx="62620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P2P</a:t>
            </a:r>
            <a:r>
              <a:rPr lang="en-US" altLang="en-US" sz="3200" i="1" dirty="0">
                <a:latin typeface="+mn-lt"/>
              </a:rPr>
              <a:t> &gt; max{F/u</a:t>
            </a:r>
            <a:r>
              <a:rPr lang="en-US" altLang="en-US" sz="3200" i="1" baseline="-25000" dirty="0">
                <a:latin typeface="+mn-lt"/>
              </a:rPr>
              <a:t>s,</a:t>
            </a:r>
            <a:r>
              <a:rPr lang="en-US" altLang="en-US" sz="3200" i="1" dirty="0">
                <a:latin typeface="+mn-lt"/>
              </a:rPr>
              <a:t>,F/d</a:t>
            </a:r>
            <a:r>
              <a:rPr lang="en-US" altLang="en-US" sz="3200" i="1" baseline="-25000" dirty="0">
                <a:latin typeface="+mn-lt"/>
              </a:rPr>
              <a:t>min,</a:t>
            </a:r>
            <a:r>
              <a:rPr lang="en-US" altLang="en-US" sz="3200" i="1" dirty="0">
                <a:latin typeface="+mn-lt"/>
              </a:rPr>
              <a:t>,NF/(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s</a:t>
            </a:r>
            <a:r>
              <a:rPr lang="en-US" altLang="en-US" sz="2800" i="1" dirty="0">
                <a:latin typeface="+mn-lt"/>
              </a:rPr>
              <a:t> + </a:t>
            </a:r>
            <a:r>
              <a:rPr lang="en-US" altLang="en-US" sz="3200" i="1" dirty="0">
                <a:latin typeface="Symbol" pitchFamily="2" charset="2"/>
              </a:rPr>
              <a:t>S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)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CD18A4-3D93-C746-80BB-B1FC987C2D33}"/>
              </a:ext>
            </a:extLst>
          </p:cNvPr>
          <p:cNvGrpSpPr/>
          <p:nvPr/>
        </p:nvGrpSpPr>
        <p:grpSpPr>
          <a:xfrm>
            <a:off x="3027135" y="5637812"/>
            <a:ext cx="7034618" cy="1072227"/>
            <a:chOff x="3027135" y="5637812"/>
            <a:chExt cx="7034618" cy="1072227"/>
          </a:xfrm>
        </p:grpSpPr>
        <p:sp>
          <p:nvSpPr>
            <p:cNvPr id="78" name="Line 33">
              <a:extLst>
                <a:ext uri="{FF2B5EF4-FFF2-40B4-BE49-F238E27FC236}">
                  <a16:creationId xmlns:a16="http://schemas.microsoft.com/office/drawing/2014/main" id="{9C4B1B80-0BB4-8F40-8465-4FD53B2DE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7481" y="5669562"/>
              <a:ext cx="174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79" name="Line 53">
              <a:extLst>
                <a:ext uri="{FF2B5EF4-FFF2-40B4-BE49-F238E27FC236}">
                  <a16:creationId xmlns:a16="http://schemas.microsoft.com/office/drawing/2014/main" id="{79E64125-C1DB-B546-9439-BAE60A04A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2594" y="5731183"/>
              <a:ext cx="376235" cy="57991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2" name="Text Box 54">
              <a:extLst>
                <a:ext uri="{FF2B5EF4-FFF2-40B4-BE49-F238E27FC236}">
                  <a16:creationId xmlns:a16="http://schemas.microsoft.com/office/drawing/2014/main" id="{8D508472-5111-9543-8884-ADE49373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135" y="6314866"/>
              <a:ext cx="7034618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… but so does this, as each peer brings service capacity</a:t>
              </a:r>
            </a:p>
          </p:txBody>
        </p:sp>
        <p:sp>
          <p:nvSpPr>
            <p:cNvPr id="151" name="Line 53">
              <a:extLst>
                <a:ext uri="{FF2B5EF4-FFF2-40B4-BE49-F238E27FC236}">
                  <a16:creationId xmlns:a16="http://schemas.microsoft.com/office/drawing/2014/main" id="{C2E61335-33C5-8040-B976-4A6DABA4E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5121" y="5637812"/>
              <a:ext cx="376235" cy="46253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152" name="Text Box 54">
              <a:extLst>
                <a:ext uri="{FF2B5EF4-FFF2-40B4-BE49-F238E27FC236}">
                  <a16:creationId xmlns:a16="http://schemas.microsoft.com/office/drawing/2014/main" id="{5FCFA7D9-F5C4-B849-A76B-A54251B68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684" y="6045728"/>
              <a:ext cx="3187860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increases linearly in </a:t>
              </a:r>
              <a:r>
                <a:rPr lang="en-US" altLang="en-US" sz="2400" i="1" dirty="0">
                  <a:latin typeface="+mn-lt"/>
                </a:rPr>
                <a:t>N</a:t>
              </a:r>
              <a:r>
                <a:rPr lang="en-US" altLang="en-US" sz="2400" dirty="0">
                  <a:latin typeface="+mn-lt"/>
                </a:rPr>
                <a:t> …</a:t>
              </a:r>
            </a:p>
          </p:txBody>
        </p:sp>
      </p:grpSp>
      <p:sp>
        <p:nvSpPr>
          <p:cNvPr id="145" name="Slide Number Placeholder 2">
            <a:extLst>
              <a:ext uri="{FF2B5EF4-FFF2-40B4-BE49-F238E27FC236}">
                <a16:creationId xmlns:a16="http://schemas.microsoft.com/office/drawing/2014/main" id="{BC91CBC4-36C0-F74A-BE01-550231563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vs. P2P: example</a:t>
            </a:r>
          </a:p>
        </p:txBody>
      </p:sp>
      <p:sp>
        <p:nvSpPr>
          <p:cNvPr id="145" name="Text Box 5">
            <a:extLst>
              <a:ext uri="{FF2B5EF4-FFF2-40B4-BE49-F238E27FC236}">
                <a16:creationId xmlns:a16="http://schemas.microsoft.com/office/drawing/2014/main" id="{EEB38FFC-0E85-9543-BFA8-AC6EA14A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045" y="1362602"/>
            <a:ext cx="7481468" cy="47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client upload rate =</a:t>
            </a:r>
            <a:r>
              <a:rPr lang="en-US" altLang="en-US" sz="2400" i="1" dirty="0">
                <a:latin typeface="+mn-lt"/>
              </a:rPr>
              <a:t> u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i="1" dirty="0">
                <a:latin typeface="+mn-lt"/>
              </a:rPr>
              <a:t>F/u </a:t>
            </a:r>
            <a:r>
              <a:rPr lang="en-US" altLang="en-US" sz="2400" dirty="0">
                <a:latin typeface="+mn-lt"/>
              </a:rPr>
              <a:t>= 1 hour, 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= 10u,  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latin typeface="+mn-lt"/>
              </a:rPr>
              <a:t> ≥ u</a:t>
            </a:r>
            <a:r>
              <a:rPr lang="en-US" altLang="en-US" sz="2400" i="1" baseline="-25000" dirty="0">
                <a:latin typeface="+mn-lt"/>
              </a:rPr>
              <a:t>s</a:t>
            </a:r>
          </a:p>
        </p:txBody>
      </p:sp>
      <p:graphicFrame>
        <p:nvGraphicFramePr>
          <p:cNvPr id="146" name="Object 2">
            <a:extLst>
              <a:ext uri="{FF2B5EF4-FFF2-40B4-BE49-F238E27FC236}">
                <a16:creationId xmlns:a16="http://schemas.microsoft.com/office/drawing/2014/main" id="{DA2A3735-C6EA-E243-957F-9D948479E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6864" y="1835409"/>
          <a:ext cx="7031830" cy="479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734300" imgH="5295900" progId="Excel.Chart.8">
                  <p:embed/>
                </p:oleObj>
              </mc:Choice>
              <mc:Fallback>
                <p:oleObj name="Chart" r:id="rId3" imgW="7734300" imgH="5295900" progId="Excel.Chart.8">
                  <p:embed/>
                  <p:pic>
                    <p:nvPicPr>
                      <p:cNvPr id="146" name="Object 2">
                        <a:extLst>
                          <a:ext uri="{FF2B5EF4-FFF2-40B4-BE49-F238E27FC236}">
                            <a16:creationId xmlns:a16="http://schemas.microsoft.com/office/drawing/2014/main" id="{DA2A3735-C6EA-E243-957F-9D948479E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864" y="1835409"/>
                        <a:ext cx="7031830" cy="4790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97AAACF9-A4E2-714C-A130-30E3EF5AB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4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9F70DCCB-36C3-394B-AA08-EB0F698C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84" y="1260022"/>
            <a:ext cx="7124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file divided into 256Kb chunks</a:t>
            </a:r>
          </a:p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peers in torrent send/receive file chunks</a:t>
            </a:r>
            <a:endParaRPr lang="en-US" altLang="en-US" sz="3200" dirty="0">
              <a:latin typeface="+mn-lt"/>
            </a:endParaRPr>
          </a:p>
        </p:txBody>
      </p:sp>
      <p:sp>
        <p:nvSpPr>
          <p:cNvPr id="9" name="Text Box 37">
            <a:extLst>
              <a:ext uri="{FF2B5EF4-FFF2-40B4-BE49-F238E27FC236}">
                <a16:creationId xmlns:a16="http://schemas.microsoft.com/office/drawing/2014/main" id="{5650BC65-B000-EC4F-B4E6-547C48D6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096" y="2371997"/>
            <a:ext cx="3018775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tracker: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tracks peers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participating in torrent</a:t>
            </a:r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2814A19F-08C5-434B-8DB2-D4053753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019" y="2385559"/>
            <a:ext cx="4044723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torrent: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group of peers exchanging  chunks of a file</a:t>
            </a:r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91218428-BF18-064C-AC6D-09C6F280B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045" y="3765096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83D9B80D-0209-4147-9E8B-F917A5CAC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245" y="3493634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F9471077-2BA5-5449-84C5-497550D1A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045" y="3644446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10E079A5-4F27-9043-ABC7-F13963D847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1932" y="3404734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5691CE8D-190A-8F4F-81D8-DA20F9A025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5957" y="3941309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0B716A5B-3226-9240-889D-C421A6779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3270" y="5906634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CB541843-3E52-6849-8C3D-ACA1E8B0A9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2257" y="3603171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52216A70-C583-4540-BB2D-CF1771FB2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7357" y="4989059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F807AF1E-A5B9-A540-A172-58D4029FD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7482" y="3547609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Line 33">
            <a:extLst>
              <a:ext uri="{FF2B5EF4-FFF2-40B4-BE49-F238E27FC236}">
                <a16:creationId xmlns:a16="http://schemas.microsoft.com/office/drawing/2014/main" id="{57AE3ACE-B172-774D-A007-D1E10D334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0395" y="5928859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Line 34">
            <a:extLst>
              <a:ext uri="{FF2B5EF4-FFF2-40B4-BE49-F238E27FC236}">
                <a16:creationId xmlns:a16="http://schemas.microsoft.com/office/drawing/2014/main" id="{AD1B36D1-84DC-F74A-AFE8-CA1FD75FB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970" y="6224134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4EFE36E1-3543-7248-A7C0-2AC7D4F78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570" y="4766809"/>
            <a:ext cx="15850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Alice arrives  …</a:t>
            </a:r>
          </a:p>
        </p:txBody>
      </p:sp>
      <p:sp>
        <p:nvSpPr>
          <p:cNvPr id="23" name="Line 38">
            <a:extLst>
              <a:ext uri="{FF2B5EF4-FFF2-40B4-BE49-F238E27FC236}">
                <a16:creationId xmlns:a16="http://schemas.microsoft.com/office/drawing/2014/main" id="{E123A252-D37E-4649-B66C-7F9C1DB6CC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1257" y="5163684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4" name="Picture 39" descr="Alice">
            <a:extLst>
              <a:ext uri="{FF2B5EF4-FFF2-40B4-BE49-F238E27FC236}">
                <a16:creationId xmlns:a16="http://schemas.microsoft.com/office/drawing/2014/main" id="{6F308F82-9362-FC4F-921E-2715C3D3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70" y="4284209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ine 42">
            <a:extLst>
              <a:ext uri="{FF2B5EF4-FFF2-40B4-BE49-F238E27FC236}">
                <a16:creationId xmlns:a16="http://schemas.microsoft.com/office/drawing/2014/main" id="{3C11B289-FD57-9D4E-9E24-3A266C61D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820" y="3122159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Text Box 35">
            <a:extLst>
              <a:ext uri="{FF2B5EF4-FFF2-40B4-BE49-F238E27FC236}">
                <a16:creationId xmlns:a16="http://schemas.microsoft.com/office/drawing/2014/main" id="{927C2D32-6615-3F4A-95AB-84426525C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857" y="5027159"/>
            <a:ext cx="21605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… obtains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of peers from tracker</a:t>
            </a:r>
          </a:p>
        </p:txBody>
      </p:sp>
      <p:grpSp>
        <p:nvGrpSpPr>
          <p:cNvPr id="27" name="Group 68">
            <a:extLst>
              <a:ext uri="{FF2B5EF4-FFF2-40B4-BE49-F238E27FC236}">
                <a16:creationId xmlns:a16="http://schemas.microsoft.com/office/drawing/2014/main" id="{0CB0B1F3-FC8E-0A48-BF34-45F53DE7FC53}"/>
              </a:ext>
            </a:extLst>
          </p:cNvPr>
          <p:cNvGrpSpPr>
            <a:grpSpLocks/>
          </p:cNvGrpSpPr>
          <p:nvPr/>
        </p:nvGrpSpPr>
        <p:grpSpPr bwMode="auto">
          <a:xfrm>
            <a:off x="4528457" y="3571421"/>
            <a:ext cx="3492500" cy="2163763"/>
            <a:chOff x="1752" y="2166"/>
            <a:chExt cx="2200" cy="1363"/>
          </a:xfrm>
        </p:grpSpPr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07CCED51-0858-B14F-BA5F-7B3C851D3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AE1CB49D-CE6D-D143-95DB-E659615A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327E99FD-0AAB-E84D-845A-9A6E34919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1" name="Text Box 35">
            <a:extLst>
              <a:ext uri="{FF2B5EF4-FFF2-40B4-BE49-F238E27FC236}">
                <a16:creationId xmlns:a16="http://schemas.microsoft.com/office/drawing/2014/main" id="{41FA99F8-69D2-FB4B-B615-224F5CEB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170" y="5568496"/>
            <a:ext cx="3172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… and begins exchanging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file chunks with peers in torrent</a:t>
            </a:r>
          </a:p>
        </p:txBody>
      </p:sp>
      <p:grpSp>
        <p:nvGrpSpPr>
          <p:cNvPr id="32" name="Group 71">
            <a:extLst>
              <a:ext uri="{FF2B5EF4-FFF2-40B4-BE49-F238E27FC236}">
                <a16:creationId xmlns:a16="http://schemas.microsoft.com/office/drawing/2014/main" id="{A0FCD1EA-5119-B341-A835-E304CBD33AC4}"/>
              </a:ext>
            </a:extLst>
          </p:cNvPr>
          <p:cNvGrpSpPr>
            <a:grpSpLocks/>
          </p:cNvGrpSpPr>
          <p:nvPr/>
        </p:nvGrpSpPr>
        <p:grpSpPr bwMode="auto">
          <a:xfrm>
            <a:off x="3931557" y="3080884"/>
            <a:ext cx="379413" cy="604837"/>
            <a:chOff x="4140" y="429"/>
            <a:chExt cx="1425" cy="2396"/>
          </a:xfrm>
        </p:grpSpPr>
        <p:sp>
          <p:nvSpPr>
            <p:cNvPr id="33" name="Freeform 72">
              <a:extLst>
                <a:ext uri="{FF2B5EF4-FFF2-40B4-BE49-F238E27FC236}">
                  <a16:creationId xmlns:a16="http://schemas.microsoft.com/office/drawing/2014/main" id="{36B6D999-1302-CA4C-9CFD-B5CDD5323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73">
              <a:extLst>
                <a:ext uri="{FF2B5EF4-FFF2-40B4-BE49-F238E27FC236}">
                  <a16:creationId xmlns:a16="http://schemas.microsoft.com/office/drawing/2014/main" id="{AE763A03-0DD4-834A-B674-79B066627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35" name="Freeform 74">
              <a:extLst>
                <a:ext uri="{FF2B5EF4-FFF2-40B4-BE49-F238E27FC236}">
                  <a16:creationId xmlns:a16="http://schemas.microsoft.com/office/drawing/2014/main" id="{1AF22850-A524-C34B-9648-D7E113A5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E1031A0C-C898-9240-84A5-5DF224E4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Rectangle 76">
              <a:extLst>
                <a:ext uri="{FF2B5EF4-FFF2-40B4-BE49-F238E27FC236}">
                  <a16:creationId xmlns:a16="http://schemas.microsoft.com/office/drawing/2014/main" id="{FE7D0B4D-AB22-7349-A08A-69B9AFDF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38" name="Group 77">
              <a:extLst>
                <a:ext uri="{FF2B5EF4-FFF2-40B4-BE49-F238E27FC236}">
                  <a16:creationId xmlns:a16="http://schemas.microsoft.com/office/drawing/2014/main" id="{4BEA5B83-9C56-7E41-BD11-392356434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3" name="AutoShape 78">
                <a:extLst>
                  <a:ext uri="{FF2B5EF4-FFF2-40B4-BE49-F238E27FC236}">
                    <a16:creationId xmlns:a16="http://schemas.microsoft.com/office/drawing/2014/main" id="{A1F98537-39E1-5140-824E-666C1A8D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4" name="AutoShape 79">
                <a:extLst>
                  <a:ext uri="{FF2B5EF4-FFF2-40B4-BE49-F238E27FC236}">
                    <a16:creationId xmlns:a16="http://schemas.microsoft.com/office/drawing/2014/main" id="{3E630405-7E91-474D-81B7-5BE15C86F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39" name="Rectangle 80">
              <a:extLst>
                <a:ext uri="{FF2B5EF4-FFF2-40B4-BE49-F238E27FC236}">
                  <a16:creationId xmlns:a16="http://schemas.microsoft.com/office/drawing/2014/main" id="{B81937BA-7B8F-934F-9886-304C1E0FE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40" name="Group 81">
              <a:extLst>
                <a:ext uri="{FF2B5EF4-FFF2-40B4-BE49-F238E27FC236}">
                  <a16:creationId xmlns:a16="http://schemas.microsoft.com/office/drawing/2014/main" id="{EB47381C-540F-D44E-B9A6-D96D60900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" name="AutoShape 82">
                <a:extLst>
                  <a:ext uri="{FF2B5EF4-FFF2-40B4-BE49-F238E27FC236}">
                    <a16:creationId xmlns:a16="http://schemas.microsoft.com/office/drawing/2014/main" id="{CB241153-BE70-A046-A468-0E9F962F2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2" name="AutoShape 83">
                <a:extLst>
                  <a:ext uri="{FF2B5EF4-FFF2-40B4-BE49-F238E27FC236}">
                    <a16:creationId xmlns:a16="http://schemas.microsoft.com/office/drawing/2014/main" id="{AE4F9DC7-0CE7-224E-AC2E-7172DE8E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1" name="Rectangle 84">
              <a:extLst>
                <a:ext uri="{FF2B5EF4-FFF2-40B4-BE49-F238E27FC236}">
                  <a16:creationId xmlns:a16="http://schemas.microsoft.com/office/drawing/2014/main" id="{8C5EDE9F-7A54-8E4C-9F85-07C13C5C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42" name="Rectangle 85">
              <a:extLst>
                <a:ext uri="{FF2B5EF4-FFF2-40B4-BE49-F238E27FC236}">
                  <a16:creationId xmlns:a16="http://schemas.microsoft.com/office/drawing/2014/main" id="{6FEC7A6E-AAC2-3842-B9A4-935F2060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43" name="Group 86">
              <a:extLst>
                <a:ext uri="{FF2B5EF4-FFF2-40B4-BE49-F238E27FC236}">
                  <a16:creationId xmlns:a16="http://schemas.microsoft.com/office/drawing/2014/main" id="{CAC1B168-07EE-3C44-9AEE-5914C1B8D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" name="AutoShape 87">
                <a:extLst>
                  <a:ext uri="{FF2B5EF4-FFF2-40B4-BE49-F238E27FC236}">
                    <a16:creationId xmlns:a16="http://schemas.microsoft.com/office/drawing/2014/main" id="{F49F383C-F941-F64A-8DDE-13A4D8D16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0" name="AutoShape 88">
                <a:extLst>
                  <a:ext uri="{FF2B5EF4-FFF2-40B4-BE49-F238E27FC236}">
                    <a16:creationId xmlns:a16="http://schemas.microsoft.com/office/drawing/2014/main" id="{E3456229-948B-9C4F-B503-DD55D3230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3234093D-FE87-774F-B1CC-0588229A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5" name="Group 90">
              <a:extLst>
                <a:ext uri="{FF2B5EF4-FFF2-40B4-BE49-F238E27FC236}">
                  <a16:creationId xmlns:a16="http://schemas.microsoft.com/office/drawing/2014/main" id="{BA746CA5-383B-584C-B3CE-776F388C9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" name="AutoShape 91">
                <a:extLst>
                  <a:ext uri="{FF2B5EF4-FFF2-40B4-BE49-F238E27FC236}">
                    <a16:creationId xmlns:a16="http://schemas.microsoft.com/office/drawing/2014/main" id="{68AEEFFF-F3C4-BE40-8529-27EE2B357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58" name="AutoShape 92">
                <a:extLst>
                  <a:ext uri="{FF2B5EF4-FFF2-40B4-BE49-F238E27FC236}">
                    <a16:creationId xmlns:a16="http://schemas.microsoft.com/office/drawing/2014/main" id="{A5A04A8A-7369-354C-9B2B-CE0C0C572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6" name="Rectangle 93">
              <a:extLst>
                <a:ext uri="{FF2B5EF4-FFF2-40B4-BE49-F238E27FC236}">
                  <a16:creationId xmlns:a16="http://schemas.microsoft.com/office/drawing/2014/main" id="{618A0788-435C-8042-AA0E-E94601F03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47" name="Freeform 94">
              <a:extLst>
                <a:ext uri="{FF2B5EF4-FFF2-40B4-BE49-F238E27FC236}">
                  <a16:creationId xmlns:a16="http://schemas.microsoft.com/office/drawing/2014/main" id="{25054F67-2153-544C-AC14-FB9950D72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95">
              <a:extLst>
                <a:ext uri="{FF2B5EF4-FFF2-40B4-BE49-F238E27FC236}">
                  <a16:creationId xmlns:a16="http://schemas.microsoft.com/office/drawing/2014/main" id="{F3155E84-B2BA-A749-84BE-14633D97E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Oval 96">
              <a:extLst>
                <a:ext uri="{FF2B5EF4-FFF2-40B4-BE49-F238E27FC236}">
                  <a16:creationId xmlns:a16="http://schemas.microsoft.com/office/drawing/2014/main" id="{CA182219-7AC0-E240-972C-91BD56BAF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0" name="Freeform 97">
              <a:extLst>
                <a:ext uri="{FF2B5EF4-FFF2-40B4-BE49-F238E27FC236}">
                  <a16:creationId xmlns:a16="http://schemas.microsoft.com/office/drawing/2014/main" id="{85F80E33-0DDA-284C-9587-26BBD9164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AutoShape 98">
              <a:extLst>
                <a:ext uri="{FF2B5EF4-FFF2-40B4-BE49-F238E27FC236}">
                  <a16:creationId xmlns:a16="http://schemas.microsoft.com/office/drawing/2014/main" id="{882E6AD3-0779-D044-AD1D-25D36227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2" name="AutoShape 99">
              <a:extLst>
                <a:ext uri="{FF2B5EF4-FFF2-40B4-BE49-F238E27FC236}">
                  <a16:creationId xmlns:a16="http://schemas.microsoft.com/office/drawing/2014/main" id="{7B40A6F7-0BA7-7E46-8BEC-61560B69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3" name="Oval 100">
              <a:extLst>
                <a:ext uri="{FF2B5EF4-FFF2-40B4-BE49-F238E27FC236}">
                  <a16:creationId xmlns:a16="http://schemas.microsoft.com/office/drawing/2014/main" id="{F7339661-C71C-C74D-AC1D-5ED32FE9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4" name="Oval 101">
              <a:extLst>
                <a:ext uri="{FF2B5EF4-FFF2-40B4-BE49-F238E27FC236}">
                  <a16:creationId xmlns:a16="http://schemas.microsoft.com/office/drawing/2014/main" id="{B23B5791-AF12-DF45-86A6-EECA1ABBE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55" name="Oval 102">
              <a:extLst>
                <a:ext uri="{FF2B5EF4-FFF2-40B4-BE49-F238E27FC236}">
                  <a16:creationId xmlns:a16="http://schemas.microsoft.com/office/drawing/2014/main" id="{276ECC61-535B-904F-A386-35EBB8EC4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6" name="Rectangle 103">
              <a:extLst>
                <a:ext uri="{FF2B5EF4-FFF2-40B4-BE49-F238E27FC236}">
                  <a16:creationId xmlns:a16="http://schemas.microsoft.com/office/drawing/2014/main" id="{EA9915CD-687B-DC45-B384-ED68394FB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65" name="Group 104">
            <a:extLst>
              <a:ext uri="{FF2B5EF4-FFF2-40B4-BE49-F238E27FC236}">
                <a16:creationId xmlns:a16="http://schemas.microsoft.com/office/drawing/2014/main" id="{A1CC28AD-9104-D040-9B79-0D23AB0DAD5C}"/>
              </a:ext>
            </a:extLst>
          </p:cNvPr>
          <p:cNvGrpSpPr>
            <a:grpSpLocks/>
          </p:cNvGrpSpPr>
          <p:nvPr/>
        </p:nvGrpSpPr>
        <p:grpSpPr bwMode="auto">
          <a:xfrm>
            <a:off x="3825195" y="4320721"/>
            <a:ext cx="685800" cy="588963"/>
            <a:chOff x="-44" y="1473"/>
            <a:chExt cx="981" cy="1105"/>
          </a:xfrm>
        </p:grpSpPr>
        <p:pic>
          <p:nvPicPr>
            <p:cNvPr id="66" name="Picture 105" descr="desktop_computer_stylized_medium">
              <a:extLst>
                <a:ext uri="{FF2B5EF4-FFF2-40B4-BE49-F238E27FC236}">
                  <a16:creationId xmlns:a16="http://schemas.microsoft.com/office/drawing/2014/main" id="{AAA9C191-A724-DE4E-A0DA-AF600AE1B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E6FC85B1-48F0-1149-9E86-28C220903A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8" name="Group 107">
            <a:extLst>
              <a:ext uri="{FF2B5EF4-FFF2-40B4-BE49-F238E27FC236}">
                <a16:creationId xmlns:a16="http://schemas.microsoft.com/office/drawing/2014/main" id="{291F0955-3988-7649-881A-FC89468189F9}"/>
              </a:ext>
            </a:extLst>
          </p:cNvPr>
          <p:cNvGrpSpPr>
            <a:grpSpLocks/>
          </p:cNvGrpSpPr>
          <p:nvPr/>
        </p:nvGrpSpPr>
        <p:grpSpPr bwMode="auto">
          <a:xfrm>
            <a:off x="5195207" y="5333546"/>
            <a:ext cx="728663" cy="620713"/>
            <a:chOff x="-44" y="1473"/>
            <a:chExt cx="981" cy="1105"/>
          </a:xfrm>
        </p:grpSpPr>
        <p:pic>
          <p:nvPicPr>
            <p:cNvPr id="69" name="Picture 108" descr="desktop_computer_stylized_medium">
              <a:extLst>
                <a:ext uri="{FF2B5EF4-FFF2-40B4-BE49-F238E27FC236}">
                  <a16:creationId xmlns:a16="http://schemas.microsoft.com/office/drawing/2014/main" id="{A5B37F88-7E58-784C-A670-1879282E5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Freeform 109">
              <a:extLst>
                <a:ext uri="{FF2B5EF4-FFF2-40B4-BE49-F238E27FC236}">
                  <a16:creationId xmlns:a16="http://schemas.microsoft.com/office/drawing/2014/main" id="{36940F9B-2451-784C-B12A-984CF4F873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1" name="Group 110">
            <a:extLst>
              <a:ext uri="{FF2B5EF4-FFF2-40B4-BE49-F238E27FC236}">
                <a16:creationId xmlns:a16="http://schemas.microsoft.com/office/drawing/2014/main" id="{7F424135-822E-074D-8C17-2A6D6E4ECAFC}"/>
              </a:ext>
            </a:extLst>
          </p:cNvPr>
          <p:cNvGrpSpPr>
            <a:grpSpLocks/>
          </p:cNvGrpSpPr>
          <p:nvPr/>
        </p:nvGrpSpPr>
        <p:grpSpPr bwMode="auto">
          <a:xfrm>
            <a:off x="5477782" y="5911396"/>
            <a:ext cx="728663" cy="620713"/>
            <a:chOff x="-44" y="1473"/>
            <a:chExt cx="981" cy="1105"/>
          </a:xfrm>
        </p:grpSpPr>
        <p:pic>
          <p:nvPicPr>
            <p:cNvPr id="72" name="Picture 111" descr="desktop_computer_stylized_medium">
              <a:extLst>
                <a:ext uri="{FF2B5EF4-FFF2-40B4-BE49-F238E27FC236}">
                  <a16:creationId xmlns:a16="http://schemas.microsoft.com/office/drawing/2014/main" id="{34FC5600-17A3-934E-9068-3B83CAC0C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112">
              <a:extLst>
                <a:ext uri="{FF2B5EF4-FFF2-40B4-BE49-F238E27FC236}">
                  <a16:creationId xmlns:a16="http://schemas.microsoft.com/office/drawing/2014/main" id="{1F97F168-3D00-8E46-92E2-721EC7E48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4" name="Group 113">
            <a:extLst>
              <a:ext uri="{FF2B5EF4-FFF2-40B4-BE49-F238E27FC236}">
                <a16:creationId xmlns:a16="http://schemas.microsoft.com/office/drawing/2014/main" id="{C0B69BA7-0A27-7147-8AE9-1235C7C2A0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11445" y="4757284"/>
            <a:ext cx="728662" cy="620712"/>
            <a:chOff x="-44" y="1473"/>
            <a:chExt cx="981" cy="1105"/>
          </a:xfrm>
        </p:grpSpPr>
        <p:pic>
          <p:nvPicPr>
            <p:cNvPr id="75" name="Picture 114" descr="desktop_computer_stylized_medium">
              <a:extLst>
                <a:ext uri="{FF2B5EF4-FFF2-40B4-BE49-F238E27FC236}">
                  <a16:creationId xmlns:a16="http://schemas.microsoft.com/office/drawing/2014/main" id="{F68E7B52-0A00-E34D-9DA2-D7620DF99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115">
              <a:extLst>
                <a:ext uri="{FF2B5EF4-FFF2-40B4-BE49-F238E27FC236}">
                  <a16:creationId xmlns:a16="http://schemas.microsoft.com/office/drawing/2014/main" id="{CE23A1DF-EAD7-2749-B795-7C811DC2D3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7" name="Group 116">
            <a:extLst>
              <a:ext uri="{FF2B5EF4-FFF2-40B4-BE49-F238E27FC236}">
                <a16:creationId xmlns:a16="http://schemas.microsoft.com/office/drawing/2014/main" id="{C526BB6F-CCDA-0147-8FD0-0F99323F14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63782" y="6095546"/>
            <a:ext cx="728663" cy="620713"/>
            <a:chOff x="-44" y="1473"/>
            <a:chExt cx="981" cy="1105"/>
          </a:xfrm>
        </p:grpSpPr>
        <p:pic>
          <p:nvPicPr>
            <p:cNvPr id="78" name="Picture 117" descr="desktop_computer_stylized_medium">
              <a:extLst>
                <a:ext uri="{FF2B5EF4-FFF2-40B4-BE49-F238E27FC236}">
                  <a16:creationId xmlns:a16="http://schemas.microsoft.com/office/drawing/2014/main" id="{CDFEDAF9-00CE-D646-8AE3-A7056CD30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3D90A292-9B8F-C447-9D79-AE8C9EFF48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0" name="Group 119">
            <a:extLst>
              <a:ext uri="{FF2B5EF4-FFF2-40B4-BE49-F238E27FC236}">
                <a16:creationId xmlns:a16="http://schemas.microsoft.com/office/drawing/2014/main" id="{EBC84D0D-5129-DF4C-A746-CE2C76A20F2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65420" y="3569834"/>
            <a:ext cx="728662" cy="620712"/>
            <a:chOff x="-44" y="1473"/>
            <a:chExt cx="981" cy="1105"/>
          </a:xfrm>
        </p:grpSpPr>
        <p:pic>
          <p:nvPicPr>
            <p:cNvPr id="81" name="Picture 120" descr="desktop_computer_stylized_medium">
              <a:extLst>
                <a:ext uri="{FF2B5EF4-FFF2-40B4-BE49-F238E27FC236}">
                  <a16:creationId xmlns:a16="http://schemas.microsoft.com/office/drawing/2014/main" id="{2B752977-E9AF-8448-A2A8-48B1A471F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274D970-5334-1C44-8D20-95FD2587EC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3" name="Group 122">
            <a:extLst>
              <a:ext uri="{FF2B5EF4-FFF2-40B4-BE49-F238E27FC236}">
                <a16:creationId xmlns:a16="http://schemas.microsoft.com/office/drawing/2014/main" id="{62B3C8B1-8466-CB42-A6EE-7A22909B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68370" y="3036434"/>
            <a:ext cx="641350" cy="620712"/>
            <a:chOff x="-44" y="1473"/>
            <a:chExt cx="981" cy="1105"/>
          </a:xfrm>
        </p:grpSpPr>
        <p:pic>
          <p:nvPicPr>
            <p:cNvPr id="84" name="Picture 123" descr="desktop_computer_stylized_medium">
              <a:extLst>
                <a:ext uri="{FF2B5EF4-FFF2-40B4-BE49-F238E27FC236}">
                  <a16:creationId xmlns:a16="http://schemas.microsoft.com/office/drawing/2014/main" id="{AD943130-CC29-0E45-BFE5-3AE7F2348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Freeform 124">
              <a:extLst>
                <a:ext uri="{FF2B5EF4-FFF2-40B4-BE49-F238E27FC236}">
                  <a16:creationId xmlns:a16="http://schemas.microsoft.com/office/drawing/2014/main" id="{D17179B0-F425-1A49-8872-7CDBB0C52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6" name="Group 125">
            <a:extLst>
              <a:ext uri="{FF2B5EF4-FFF2-40B4-BE49-F238E27FC236}">
                <a16:creationId xmlns:a16="http://schemas.microsoft.com/office/drawing/2014/main" id="{E26E3FBF-E723-C040-AEE6-20EB441E8176}"/>
              </a:ext>
            </a:extLst>
          </p:cNvPr>
          <p:cNvGrpSpPr>
            <a:grpSpLocks/>
          </p:cNvGrpSpPr>
          <p:nvPr/>
        </p:nvGrpSpPr>
        <p:grpSpPr bwMode="auto">
          <a:xfrm>
            <a:off x="4758645" y="3026909"/>
            <a:ext cx="728662" cy="620712"/>
            <a:chOff x="-44" y="1473"/>
            <a:chExt cx="981" cy="1105"/>
          </a:xfrm>
        </p:grpSpPr>
        <p:pic>
          <p:nvPicPr>
            <p:cNvPr id="87" name="Picture 126" descr="desktop_computer_stylized_medium">
              <a:extLst>
                <a:ext uri="{FF2B5EF4-FFF2-40B4-BE49-F238E27FC236}">
                  <a16:creationId xmlns:a16="http://schemas.microsoft.com/office/drawing/2014/main" id="{CF1B6F22-9E2D-1944-A52E-E77715BBD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127">
              <a:extLst>
                <a:ext uri="{FF2B5EF4-FFF2-40B4-BE49-F238E27FC236}">
                  <a16:creationId xmlns:a16="http://schemas.microsoft.com/office/drawing/2014/main" id="{22CD730C-689A-E44A-91FA-E8E769CE6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9" name="Group 129">
            <a:extLst>
              <a:ext uri="{FF2B5EF4-FFF2-40B4-BE49-F238E27FC236}">
                <a16:creationId xmlns:a16="http://schemas.microsoft.com/office/drawing/2014/main" id="{A7C3F63D-74FF-7040-B1D2-88A6E501954B}"/>
              </a:ext>
            </a:extLst>
          </p:cNvPr>
          <p:cNvGrpSpPr>
            <a:grpSpLocks/>
          </p:cNvGrpSpPr>
          <p:nvPr/>
        </p:nvGrpSpPr>
        <p:grpSpPr bwMode="auto">
          <a:xfrm>
            <a:off x="6858907" y="5639934"/>
            <a:ext cx="490538" cy="412750"/>
            <a:chOff x="-44" y="1473"/>
            <a:chExt cx="981" cy="1105"/>
          </a:xfrm>
        </p:grpSpPr>
        <p:pic>
          <p:nvPicPr>
            <p:cNvPr id="90" name="Picture 130" descr="desktop_computer_stylized_medium">
              <a:extLst>
                <a:ext uri="{FF2B5EF4-FFF2-40B4-BE49-F238E27FC236}">
                  <a16:creationId xmlns:a16="http://schemas.microsoft.com/office/drawing/2014/main" id="{45B574F8-532C-7A46-A7F4-34C6C8EBE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131">
              <a:extLst>
                <a:ext uri="{FF2B5EF4-FFF2-40B4-BE49-F238E27FC236}">
                  <a16:creationId xmlns:a16="http://schemas.microsoft.com/office/drawing/2014/main" id="{AA7D8503-5853-054D-99AB-15405424F7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2" name="Slide Number Placeholder 2">
            <a:extLst>
              <a:ext uri="{FF2B5EF4-FFF2-40B4-BE49-F238E27FC236}">
                <a16:creationId xmlns:a16="http://schemas.microsoft.com/office/drawing/2014/main" id="{D180C486-5822-2A45-9DAC-775AB430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170" name="Rectangle 3">
            <a:extLst>
              <a:ext uri="{FF2B5EF4-FFF2-40B4-BE49-F238E27FC236}">
                <a16:creationId xmlns:a16="http://schemas.microsoft.com/office/drawing/2014/main" id="{BE01B437-A61A-9B44-A8C0-5BAD0C501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27" y="1548887"/>
            <a:ext cx="5988276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indent="-2873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peer joining torrent: 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has no chunks, but will accumulate them over time from other peers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registers with tracker to get list of peers, connects to subset of peers (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“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neighbors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”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)</a:t>
            </a:r>
            <a:endParaRPr lang="en-US" altLang="en-US" kern="0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71" name="Rectangle 3">
            <a:extLst>
              <a:ext uri="{FF2B5EF4-FFF2-40B4-BE49-F238E27FC236}">
                <a16:creationId xmlns:a16="http://schemas.microsoft.com/office/drawing/2014/main" id="{5C2EB95A-93B0-5840-9C4D-A1762DAE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56" y="3728719"/>
            <a:ext cx="1098708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while downloading, peer uploads chunks to other peers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peer may change peers with whom it exchanges chunks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churn: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 peers may come and go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once peer has entire file, it may (selfishly) leave or (altruistically) remain in torrent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CC6C24-30FA-4B4E-A269-8C92EE25BC46}"/>
              </a:ext>
            </a:extLst>
          </p:cNvPr>
          <p:cNvGrpSpPr/>
          <p:nvPr/>
        </p:nvGrpSpPr>
        <p:grpSpPr>
          <a:xfrm>
            <a:off x="7622267" y="1307114"/>
            <a:ext cx="3567113" cy="2233613"/>
            <a:chOff x="4911725" y="1368425"/>
            <a:chExt cx="3567113" cy="2233613"/>
          </a:xfrm>
        </p:grpSpPr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14C1BFA3-2422-AC40-9443-EBE4B0BA4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1646238"/>
              <a:ext cx="1736725" cy="879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Line 26">
              <a:extLst>
                <a:ext uri="{FF2B5EF4-FFF2-40B4-BE49-F238E27FC236}">
                  <a16:creationId xmlns:a16="http://schemas.microsoft.com/office/drawing/2014/main" id="{858C722B-AFD5-3E4D-9F07-FC6900AAF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7113" y="1739900"/>
              <a:ext cx="168275" cy="1133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BE071C26-5E10-4944-8BF4-10C7EC327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23125" y="1590675"/>
              <a:ext cx="79533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75CAFCCB-E9E5-7E49-A3F5-4958D9F89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7500" y="1925638"/>
              <a:ext cx="1389063" cy="1239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1D50DE5F-310E-1E44-85DE-D65DD48DF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6238" y="3152775"/>
              <a:ext cx="504825" cy="10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Line 30">
              <a:extLst>
                <a:ext uri="{FF2B5EF4-FFF2-40B4-BE49-F238E27FC236}">
                  <a16:creationId xmlns:a16="http://schemas.microsoft.com/office/drawing/2014/main" id="{FCC71024-B200-2142-949F-7D4A1B58C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99213" y="1714500"/>
              <a:ext cx="612775" cy="1046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8" name="Line 31">
              <a:extLst>
                <a:ext uri="{FF2B5EF4-FFF2-40B4-BE49-F238E27FC236}">
                  <a16:creationId xmlns:a16="http://schemas.microsoft.com/office/drawing/2014/main" id="{1790AC52-1931-A649-B99C-E0E7A089E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25" y="2579688"/>
              <a:ext cx="1443038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9" name="Line 32">
              <a:extLst>
                <a:ext uri="{FF2B5EF4-FFF2-40B4-BE49-F238E27FC236}">
                  <a16:creationId xmlns:a16="http://schemas.microsoft.com/office/drawing/2014/main" id="{89975C97-C827-D24A-B1B2-BA5EA5D13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2963" y="1679575"/>
              <a:ext cx="804862" cy="796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0" name="Line 33">
              <a:extLst>
                <a:ext uri="{FF2B5EF4-FFF2-40B4-BE49-F238E27FC236}">
                  <a16:creationId xmlns:a16="http://schemas.microsoft.com/office/drawing/2014/main" id="{955D94CA-F543-6C42-A481-B95EE0186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8" y="3165475"/>
              <a:ext cx="255587" cy="136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1" name="Line 34">
              <a:extLst>
                <a:ext uri="{FF2B5EF4-FFF2-40B4-BE49-F238E27FC236}">
                  <a16:creationId xmlns:a16="http://schemas.microsoft.com/office/drawing/2014/main" id="{951F72DA-656A-D04D-A6C4-F256EFF9F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63" y="3351213"/>
              <a:ext cx="10144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Line 38">
              <a:extLst>
                <a:ext uri="{FF2B5EF4-FFF2-40B4-BE49-F238E27FC236}">
                  <a16:creationId xmlns:a16="http://schemas.microsoft.com/office/drawing/2014/main" id="{ADF91B87-973E-B548-B697-7A4079F1C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9238" y="2689225"/>
              <a:ext cx="179387" cy="585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pic>
          <p:nvPicPr>
            <p:cNvPr id="183" name="Picture 39" descr="Alice">
              <a:extLst>
                <a:ext uri="{FF2B5EF4-FFF2-40B4-BE49-F238E27FC236}">
                  <a16:creationId xmlns:a16="http://schemas.microsoft.com/office/drawing/2014/main" id="{6B053B54-9371-384F-AA52-C17465B4D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725" y="2139950"/>
              <a:ext cx="323850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" name="Group 70">
              <a:extLst>
                <a:ext uri="{FF2B5EF4-FFF2-40B4-BE49-F238E27FC236}">
                  <a16:creationId xmlns:a16="http://schemas.microsoft.com/office/drawing/2014/main" id="{C2114C23-66BC-A94F-90FC-3D02C545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6413" y="1693863"/>
              <a:ext cx="2378075" cy="1350962"/>
              <a:chOff x="1752" y="2166"/>
              <a:chExt cx="2200" cy="1363"/>
            </a:xfrm>
          </p:grpSpPr>
          <p:sp>
            <p:nvSpPr>
              <p:cNvPr id="185" name="Line 22">
                <a:extLst>
                  <a:ext uri="{FF2B5EF4-FFF2-40B4-BE49-F238E27FC236}">
                    <a16:creationId xmlns:a16="http://schemas.microsoft.com/office/drawing/2014/main" id="{1EE108AC-8EA8-9E4A-8B60-F03F95966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2" y="2166"/>
                <a:ext cx="361" cy="5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6" name="Line 23">
                <a:extLst>
                  <a:ext uri="{FF2B5EF4-FFF2-40B4-BE49-F238E27FC236}">
                    <a16:creationId xmlns:a16="http://schemas.microsoft.com/office/drawing/2014/main" id="{94D6AFB9-0FA7-C54C-9273-1A9C925AB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0" y="2352"/>
                <a:ext cx="2182" cy="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7" name="Line 24">
                <a:extLst>
                  <a:ext uri="{FF2B5EF4-FFF2-40B4-BE49-F238E27FC236}">
                    <a16:creationId xmlns:a16="http://schemas.microsoft.com/office/drawing/2014/main" id="{5EF4CD56-8EA9-104D-8536-971136B66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6" y="2820"/>
                <a:ext cx="1550" cy="7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88" name="Group 74">
              <a:extLst>
                <a:ext uri="{FF2B5EF4-FFF2-40B4-BE49-F238E27FC236}">
                  <a16:creationId xmlns:a16="http://schemas.microsoft.com/office/drawing/2014/main" id="{6DD06914-3CEB-5944-8E89-2281584DC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5100" y="1374775"/>
              <a:ext cx="292100" cy="517525"/>
              <a:chOff x="4140" y="429"/>
              <a:chExt cx="1425" cy="2396"/>
            </a:xfrm>
          </p:grpSpPr>
          <p:sp>
            <p:nvSpPr>
              <p:cNvPr id="189" name="Freeform 75">
                <a:extLst>
                  <a:ext uri="{FF2B5EF4-FFF2-40B4-BE49-F238E27FC236}">
                    <a16:creationId xmlns:a16="http://schemas.microsoft.com/office/drawing/2014/main" id="{F5672D96-1DC0-8542-9E0B-AF784B6A0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0" name="Rectangle 76">
                <a:extLst>
                  <a:ext uri="{FF2B5EF4-FFF2-40B4-BE49-F238E27FC236}">
                    <a16:creationId xmlns:a16="http://schemas.microsoft.com/office/drawing/2014/main" id="{C336E614-D216-1B4B-9137-3DC6CF7E4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CF30086E-5442-B544-9BE6-2A8083677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6218844C-628C-9547-A930-560D56E3C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3" name="Rectangle 79">
                <a:extLst>
                  <a:ext uri="{FF2B5EF4-FFF2-40B4-BE49-F238E27FC236}">
                    <a16:creationId xmlns:a16="http://schemas.microsoft.com/office/drawing/2014/main" id="{78F96A30-FAB7-9144-8F42-1A1B06A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4" name="Group 80">
                <a:extLst>
                  <a:ext uri="{FF2B5EF4-FFF2-40B4-BE49-F238E27FC236}">
                    <a16:creationId xmlns:a16="http://schemas.microsoft.com/office/drawing/2014/main" id="{CECE58F7-7C4A-6F4D-B141-662B63F4A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9" name="AutoShape 81">
                  <a:extLst>
                    <a:ext uri="{FF2B5EF4-FFF2-40B4-BE49-F238E27FC236}">
                      <a16:creationId xmlns:a16="http://schemas.microsoft.com/office/drawing/2014/main" id="{D6885AAA-38B2-874F-868F-D00AB0AE0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0" name="AutoShape 82">
                  <a:extLst>
                    <a:ext uri="{FF2B5EF4-FFF2-40B4-BE49-F238E27FC236}">
                      <a16:creationId xmlns:a16="http://schemas.microsoft.com/office/drawing/2014/main" id="{D61DCFC9-1720-7344-ADE6-5BD09A2BF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5" name="Rectangle 83">
                <a:extLst>
                  <a:ext uri="{FF2B5EF4-FFF2-40B4-BE49-F238E27FC236}">
                    <a16:creationId xmlns:a16="http://schemas.microsoft.com/office/drawing/2014/main" id="{00D3BEA9-BA94-4044-B1D5-60A03C5C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6" name="Group 84">
                <a:extLst>
                  <a:ext uri="{FF2B5EF4-FFF2-40B4-BE49-F238E27FC236}">
                    <a16:creationId xmlns:a16="http://schemas.microsoft.com/office/drawing/2014/main" id="{641C2446-7A8F-504B-A8D3-FFEE0A9F6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7" name="AutoShape 85">
                  <a:extLst>
                    <a:ext uri="{FF2B5EF4-FFF2-40B4-BE49-F238E27FC236}">
                      <a16:creationId xmlns:a16="http://schemas.microsoft.com/office/drawing/2014/main" id="{C1F8A523-4462-AA4E-A2CA-29700E5DA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8" name="AutoShape 86">
                  <a:extLst>
                    <a:ext uri="{FF2B5EF4-FFF2-40B4-BE49-F238E27FC236}">
                      <a16:creationId xmlns:a16="http://schemas.microsoft.com/office/drawing/2014/main" id="{A7658F20-DB1E-464F-B607-89092583F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7" name="Rectangle 87">
                <a:extLst>
                  <a:ext uri="{FF2B5EF4-FFF2-40B4-BE49-F238E27FC236}">
                    <a16:creationId xmlns:a16="http://schemas.microsoft.com/office/drawing/2014/main" id="{FF6AAAAA-212A-7640-8D6B-0B6EBD377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8" name="Rectangle 88">
                <a:extLst>
                  <a:ext uri="{FF2B5EF4-FFF2-40B4-BE49-F238E27FC236}">
                    <a16:creationId xmlns:a16="http://schemas.microsoft.com/office/drawing/2014/main" id="{634123E3-AB71-9F41-AD39-43B0691F1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9" name="Group 89">
                <a:extLst>
                  <a:ext uri="{FF2B5EF4-FFF2-40B4-BE49-F238E27FC236}">
                    <a16:creationId xmlns:a16="http://schemas.microsoft.com/office/drawing/2014/main" id="{DC8E4BD8-4B64-1943-9731-721699A50B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5" name="AutoShape 90">
                  <a:extLst>
                    <a:ext uri="{FF2B5EF4-FFF2-40B4-BE49-F238E27FC236}">
                      <a16:creationId xmlns:a16="http://schemas.microsoft.com/office/drawing/2014/main" id="{9D762048-3A14-564D-8D32-3584214E9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6" name="AutoShape 91">
                  <a:extLst>
                    <a:ext uri="{FF2B5EF4-FFF2-40B4-BE49-F238E27FC236}">
                      <a16:creationId xmlns:a16="http://schemas.microsoft.com/office/drawing/2014/main" id="{70B9E041-38D0-8A42-BB42-D0980C10A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0" name="Freeform 92">
                <a:extLst>
                  <a:ext uri="{FF2B5EF4-FFF2-40B4-BE49-F238E27FC236}">
                    <a16:creationId xmlns:a16="http://schemas.microsoft.com/office/drawing/2014/main" id="{A2F57490-585D-EB4E-AE3D-BCA33E2C5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201" name="Group 93">
                <a:extLst>
                  <a:ext uri="{FF2B5EF4-FFF2-40B4-BE49-F238E27FC236}">
                    <a16:creationId xmlns:a16="http://schemas.microsoft.com/office/drawing/2014/main" id="{E23C7B19-F840-FC48-9713-9AD00E8223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3" name="AutoShape 94">
                  <a:extLst>
                    <a:ext uri="{FF2B5EF4-FFF2-40B4-BE49-F238E27FC236}">
                      <a16:creationId xmlns:a16="http://schemas.microsoft.com/office/drawing/2014/main" id="{BF66CD5C-FF99-7742-A14E-2BF2A67A6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4" name="AutoShape 95">
                  <a:extLst>
                    <a:ext uri="{FF2B5EF4-FFF2-40B4-BE49-F238E27FC236}">
                      <a16:creationId xmlns:a16="http://schemas.microsoft.com/office/drawing/2014/main" id="{F9BFFD59-AD2B-894C-819C-8D0DB9F2B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2" name="Rectangle 96">
                <a:extLst>
                  <a:ext uri="{FF2B5EF4-FFF2-40B4-BE49-F238E27FC236}">
                    <a16:creationId xmlns:a16="http://schemas.microsoft.com/office/drawing/2014/main" id="{136171A0-1A0E-8D4C-968B-D17501670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3" name="Freeform 97">
                <a:extLst>
                  <a:ext uri="{FF2B5EF4-FFF2-40B4-BE49-F238E27FC236}">
                    <a16:creationId xmlns:a16="http://schemas.microsoft.com/office/drawing/2014/main" id="{C874C361-C380-FC49-8D1C-E30AEEA3F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4" name="Freeform 98">
                <a:extLst>
                  <a:ext uri="{FF2B5EF4-FFF2-40B4-BE49-F238E27FC236}">
                    <a16:creationId xmlns:a16="http://schemas.microsoft.com/office/drawing/2014/main" id="{69C7F287-7595-D94A-87BF-95ED49C48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5" name="Oval 99">
                <a:extLst>
                  <a:ext uri="{FF2B5EF4-FFF2-40B4-BE49-F238E27FC236}">
                    <a16:creationId xmlns:a16="http://schemas.microsoft.com/office/drawing/2014/main" id="{B6E84AB5-17E1-1D48-BB79-04D2F0075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6" name="Freeform 100">
                <a:extLst>
                  <a:ext uri="{FF2B5EF4-FFF2-40B4-BE49-F238E27FC236}">
                    <a16:creationId xmlns:a16="http://schemas.microsoft.com/office/drawing/2014/main" id="{AF0BF05C-4E38-CD4D-AAFA-E3493B155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7" name="AutoShape 101">
                <a:extLst>
                  <a:ext uri="{FF2B5EF4-FFF2-40B4-BE49-F238E27FC236}">
                    <a16:creationId xmlns:a16="http://schemas.microsoft.com/office/drawing/2014/main" id="{3BB53BC2-8678-8446-A21F-7F33E9E5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8" name="AutoShape 102">
                <a:extLst>
                  <a:ext uri="{FF2B5EF4-FFF2-40B4-BE49-F238E27FC236}">
                    <a16:creationId xmlns:a16="http://schemas.microsoft.com/office/drawing/2014/main" id="{FA369464-AABC-BC43-830F-4E4F32FF7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9" name="Oval 103">
                <a:extLst>
                  <a:ext uri="{FF2B5EF4-FFF2-40B4-BE49-F238E27FC236}">
                    <a16:creationId xmlns:a16="http://schemas.microsoft.com/office/drawing/2014/main" id="{0447F744-AF3E-9645-978F-EF1BDF0F8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0" name="Oval 104">
                <a:extLst>
                  <a:ext uri="{FF2B5EF4-FFF2-40B4-BE49-F238E27FC236}">
                    <a16:creationId xmlns:a16="http://schemas.microsoft.com/office/drawing/2014/main" id="{F3C8D210-BF7D-C848-B9FD-FC1172BBD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1" name="Oval 105">
                <a:extLst>
                  <a:ext uri="{FF2B5EF4-FFF2-40B4-BE49-F238E27FC236}">
                    <a16:creationId xmlns:a16="http://schemas.microsoft.com/office/drawing/2014/main" id="{1162ED20-6D4D-2B4D-84EF-299FDEE0E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2" name="Rectangle 106">
                <a:extLst>
                  <a:ext uri="{FF2B5EF4-FFF2-40B4-BE49-F238E27FC236}">
                    <a16:creationId xmlns:a16="http://schemas.microsoft.com/office/drawing/2014/main" id="{922CF934-873F-EE4F-8726-E969CD36E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1" name="Group 107">
              <a:extLst>
                <a:ext uri="{FF2B5EF4-FFF2-40B4-BE49-F238E27FC236}">
                  <a16:creationId xmlns:a16="http://schemas.microsoft.com/office/drawing/2014/main" id="{C09F8334-EB5D-B748-8BA6-989D939E7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1900" y="3176588"/>
              <a:ext cx="434975" cy="349250"/>
              <a:chOff x="-44" y="1473"/>
              <a:chExt cx="981" cy="1105"/>
            </a:xfrm>
          </p:grpSpPr>
          <p:pic>
            <p:nvPicPr>
              <p:cNvPr id="222" name="Picture 108" descr="desktop_computer_stylized_medium">
                <a:extLst>
                  <a:ext uri="{FF2B5EF4-FFF2-40B4-BE49-F238E27FC236}">
                    <a16:creationId xmlns:a16="http://schemas.microsoft.com/office/drawing/2014/main" id="{7B90278E-E343-294D-95CB-02DB24F6F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3" name="Freeform 109">
                <a:extLst>
                  <a:ext uri="{FF2B5EF4-FFF2-40B4-BE49-F238E27FC236}">
                    <a16:creationId xmlns:a16="http://schemas.microsoft.com/office/drawing/2014/main" id="{C59628E1-7338-E340-96DD-685A37B0462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4" name="Group 110">
              <a:extLst>
                <a:ext uri="{FF2B5EF4-FFF2-40B4-BE49-F238E27FC236}">
                  <a16:creationId xmlns:a16="http://schemas.microsoft.com/office/drawing/2014/main" id="{698F5DBF-2E9C-2B40-817E-23F3F51AF6C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16838" y="3252788"/>
              <a:ext cx="434975" cy="349250"/>
              <a:chOff x="-44" y="1473"/>
              <a:chExt cx="981" cy="1105"/>
            </a:xfrm>
          </p:grpSpPr>
          <p:pic>
            <p:nvPicPr>
              <p:cNvPr id="225" name="Picture 111" descr="desktop_computer_stylized_medium">
                <a:extLst>
                  <a:ext uri="{FF2B5EF4-FFF2-40B4-BE49-F238E27FC236}">
                    <a16:creationId xmlns:a16="http://schemas.microsoft.com/office/drawing/2014/main" id="{A569F870-B03B-2547-AF54-2C7AB5CBA0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" name="Freeform 112">
                <a:extLst>
                  <a:ext uri="{FF2B5EF4-FFF2-40B4-BE49-F238E27FC236}">
                    <a16:creationId xmlns:a16="http://schemas.microsoft.com/office/drawing/2014/main" id="{FE964CAF-BEB0-BB4E-AFC5-27ADA2EB8BD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7" name="Group 113">
              <a:extLst>
                <a:ext uri="{FF2B5EF4-FFF2-40B4-BE49-F238E27FC236}">
                  <a16:creationId xmlns:a16="http://schemas.microsoft.com/office/drawing/2014/main" id="{87763CBB-3A99-594D-9997-C76D56E76D3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8300" y="2457450"/>
              <a:ext cx="434975" cy="349250"/>
              <a:chOff x="-44" y="1473"/>
              <a:chExt cx="981" cy="1105"/>
            </a:xfrm>
          </p:grpSpPr>
          <p:pic>
            <p:nvPicPr>
              <p:cNvPr id="228" name="Picture 114" descr="desktop_computer_stylized_medium">
                <a:extLst>
                  <a:ext uri="{FF2B5EF4-FFF2-40B4-BE49-F238E27FC236}">
                    <a16:creationId xmlns:a16="http://schemas.microsoft.com/office/drawing/2014/main" id="{3267E1E1-F140-B44D-B892-C5FED1C277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Freeform 115">
                <a:extLst>
                  <a:ext uri="{FF2B5EF4-FFF2-40B4-BE49-F238E27FC236}">
                    <a16:creationId xmlns:a16="http://schemas.microsoft.com/office/drawing/2014/main" id="{4F25EA7B-20CB-6C44-8B62-34CDC77621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0" name="Group 116">
              <a:extLst>
                <a:ext uri="{FF2B5EF4-FFF2-40B4-BE49-F238E27FC236}">
                  <a16:creationId xmlns:a16="http://schemas.microsoft.com/office/drawing/2014/main" id="{169372BE-08CD-7743-8E5E-EC2549832F5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043863" y="1706563"/>
              <a:ext cx="434975" cy="349250"/>
              <a:chOff x="-44" y="1473"/>
              <a:chExt cx="981" cy="1105"/>
            </a:xfrm>
          </p:grpSpPr>
          <p:pic>
            <p:nvPicPr>
              <p:cNvPr id="231" name="Picture 117" descr="desktop_computer_stylized_medium">
                <a:extLst>
                  <a:ext uri="{FF2B5EF4-FFF2-40B4-BE49-F238E27FC236}">
                    <a16:creationId xmlns:a16="http://schemas.microsoft.com/office/drawing/2014/main" id="{5232EB59-D06A-CC48-8C1F-E6DAC4976B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Freeform 118">
                <a:extLst>
                  <a:ext uri="{FF2B5EF4-FFF2-40B4-BE49-F238E27FC236}">
                    <a16:creationId xmlns:a16="http://schemas.microsoft.com/office/drawing/2014/main" id="{7E7C9F9D-CF89-7545-A1F6-153E2A098F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3" name="Group 119">
              <a:extLst>
                <a:ext uri="{FF2B5EF4-FFF2-40B4-BE49-F238E27FC236}">
                  <a16:creationId xmlns:a16="http://schemas.microsoft.com/office/drawing/2014/main" id="{6869CE49-D074-8547-B1D6-1F3B5B649CF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911975" y="1368425"/>
              <a:ext cx="434975" cy="349250"/>
              <a:chOff x="-44" y="1473"/>
              <a:chExt cx="981" cy="1105"/>
            </a:xfrm>
          </p:grpSpPr>
          <p:pic>
            <p:nvPicPr>
              <p:cNvPr id="234" name="Picture 120" descr="desktop_computer_stylized_medium">
                <a:extLst>
                  <a:ext uri="{FF2B5EF4-FFF2-40B4-BE49-F238E27FC236}">
                    <a16:creationId xmlns:a16="http://schemas.microsoft.com/office/drawing/2014/main" id="{CE44033F-D4B7-7D46-9D32-0960EEB7B5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" name="Freeform 121">
                <a:extLst>
                  <a:ext uri="{FF2B5EF4-FFF2-40B4-BE49-F238E27FC236}">
                    <a16:creationId xmlns:a16="http://schemas.microsoft.com/office/drawing/2014/main" id="{45A28D47-C9B3-0346-8D70-361E7A4895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6" name="Group 123">
              <a:extLst>
                <a:ext uri="{FF2B5EF4-FFF2-40B4-BE49-F238E27FC236}">
                  <a16:creationId xmlns:a16="http://schemas.microsoft.com/office/drawing/2014/main" id="{4E1A9762-2C71-9742-9958-EB2D29E68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4538" y="1411288"/>
              <a:ext cx="434975" cy="349250"/>
              <a:chOff x="-44" y="1473"/>
              <a:chExt cx="981" cy="1105"/>
            </a:xfrm>
          </p:grpSpPr>
          <p:pic>
            <p:nvPicPr>
              <p:cNvPr id="237" name="Picture 124" descr="desktop_computer_stylized_medium">
                <a:extLst>
                  <a:ext uri="{FF2B5EF4-FFF2-40B4-BE49-F238E27FC236}">
                    <a16:creationId xmlns:a16="http://schemas.microsoft.com/office/drawing/2014/main" id="{55B1C28D-66D6-DE4E-ADB5-D53BE1D2A0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8" name="Freeform 125">
                <a:extLst>
                  <a:ext uri="{FF2B5EF4-FFF2-40B4-BE49-F238E27FC236}">
                    <a16:creationId xmlns:a16="http://schemas.microsoft.com/office/drawing/2014/main" id="{4765CFB0-3F34-B94A-BC7F-EA339FAACF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9" name="Group 126">
              <a:extLst>
                <a:ext uri="{FF2B5EF4-FFF2-40B4-BE49-F238E27FC236}">
                  <a16:creationId xmlns:a16="http://schemas.microsoft.com/office/drawing/2014/main" id="{BE7F0DCF-B627-C847-8279-68A197C89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375" y="2162175"/>
              <a:ext cx="434975" cy="349250"/>
              <a:chOff x="-44" y="1473"/>
              <a:chExt cx="981" cy="1105"/>
            </a:xfrm>
          </p:grpSpPr>
          <p:pic>
            <p:nvPicPr>
              <p:cNvPr id="240" name="Picture 127" descr="desktop_computer_stylized_medium">
                <a:extLst>
                  <a:ext uri="{FF2B5EF4-FFF2-40B4-BE49-F238E27FC236}">
                    <a16:creationId xmlns:a16="http://schemas.microsoft.com/office/drawing/2014/main" id="{BA3AF685-5B1F-CC40-BCAF-7158B2390D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128">
                <a:extLst>
                  <a:ext uri="{FF2B5EF4-FFF2-40B4-BE49-F238E27FC236}">
                    <a16:creationId xmlns:a16="http://schemas.microsoft.com/office/drawing/2014/main" id="{1A33777F-82DA-EC46-B881-5C25C2D626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2" name="Group 129">
              <a:extLst>
                <a:ext uri="{FF2B5EF4-FFF2-40B4-BE49-F238E27FC236}">
                  <a16:creationId xmlns:a16="http://schemas.microsoft.com/office/drawing/2014/main" id="{A4323D8E-CD7F-4742-B00D-A10D592D0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9338" y="2749550"/>
              <a:ext cx="434975" cy="349250"/>
              <a:chOff x="-44" y="1473"/>
              <a:chExt cx="981" cy="1105"/>
            </a:xfrm>
          </p:grpSpPr>
          <p:pic>
            <p:nvPicPr>
              <p:cNvPr id="243" name="Picture 130" descr="desktop_computer_stylized_medium">
                <a:extLst>
                  <a:ext uri="{FF2B5EF4-FFF2-40B4-BE49-F238E27FC236}">
                    <a16:creationId xmlns:a16="http://schemas.microsoft.com/office/drawing/2014/main" id="{39C6AFB3-E3B3-AA47-9771-00781B94A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4" name="Freeform 131">
                <a:extLst>
                  <a:ext uri="{FF2B5EF4-FFF2-40B4-BE49-F238E27FC236}">
                    <a16:creationId xmlns:a16="http://schemas.microsoft.com/office/drawing/2014/main" id="{4679D4E0-5A0A-B34D-AA7C-D7A6E8AE3F8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5" name="Group 132">
              <a:extLst>
                <a:ext uri="{FF2B5EF4-FFF2-40B4-BE49-F238E27FC236}">
                  <a16:creationId xmlns:a16="http://schemas.microsoft.com/office/drawing/2014/main" id="{73C52904-5489-6E4E-8226-879A26291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5025" y="2989263"/>
              <a:ext cx="325438" cy="261937"/>
              <a:chOff x="-44" y="1473"/>
              <a:chExt cx="981" cy="1105"/>
            </a:xfrm>
          </p:grpSpPr>
          <p:pic>
            <p:nvPicPr>
              <p:cNvPr id="246" name="Picture 133" descr="desktop_computer_stylized_medium">
                <a:extLst>
                  <a:ext uri="{FF2B5EF4-FFF2-40B4-BE49-F238E27FC236}">
                    <a16:creationId xmlns:a16="http://schemas.microsoft.com/office/drawing/2014/main" id="{E7C23640-AF67-8245-9B29-88C1A9B166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134">
                <a:extLst>
                  <a:ext uri="{FF2B5EF4-FFF2-40B4-BE49-F238E27FC236}">
                    <a16:creationId xmlns:a16="http://schemas.microsoft.com/office/drawing/2014/main" id="{CDD2AFE9-4A15-5147-897C-7BE6039D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83" name="Slide Number Placeholder 2">
            <a:extLst>
              <a:ext uri="{FF2B5EF4-FFF2-40B4-BE49-F238E27FC236}">
                <a16:creationId xmlns:a16="http://schemas.microsoft.com/office/drawing/2014/main" id="{4878E67F-D509-FD42-BE8D-29D25C1A4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4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18225</TotalTime>
  <Words>915</Words>
  <Application>Microsoft Office PowerPoint</Application>
  <PresentationFormat>Widescreen</PresentationFormat>
  <Paragraphs>185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ＭＳ Ｐゴシック</vt:lpstr>
      <vt:lpstr>ZapfDingbats</vt:lpstr>
      <vt:lpstr>Arial</vt:lpstr>
      <vt:lpstr>Calibri</vt:lpstr>
      <vt:lpstr>Calibri Light</vt:lpstr>
      <vt:lpstr>Gill Sans MT</vt:lpstr>
      <vt:lpstr>Symbol</vt:lpstr>
      <vt:lpstr>Times New Roman</vt:lpstr>
      <vt:lpstr>Wingdings</vt:lpstr>
      <vt:lpstr>Office Theme</vt:lpstr>
      <vt:lpstr>Chart</vt:lpstr>
      <vt:lpstr>PowerPoint Presentation</vt:lpstr>
      <vt:lpstr>Application Layer: Overview</vt:lpstr>
      <vt:lpstr>Peer-to-peer (P2P) architecture</vt:lpstr>
      <vt:lpstr>File distribution: client-server vs P2P</vt:lpstr>
      <vt:lpstr>File distribution time: client-server</vt:lpstr>
      <vt:lpstr>File distribution time: P2P</vt:lpstr>
      <vt:lpstr>Client-server vs. P2P: example</vt:lpstr>
      <vt:lpstr>P2P file distribution: BitTorrent </vt:lpstr>
      <vt:lpstr>P2P file distribution: BitTorrent </vt:lpstr>
      <vt:lpstr>BitTorrent: requesting, sending file chunks</vt:lpstr>
      <vt:lpstr>BitTorrent: tit-for-tat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328</cp:revision>
  <dcterms:created xsi:type="dcterms:W3CDTF">2020-01-18T07:24:59Z</dcterms:created>
  <dcterms:modified xsi:type="dcterms:W3CDTF">2024-09-07T01:13:07Z</dcterms:modified>
</cp:coreProperties>
</file>