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960" r:id="rId2"/>
    <p:sldId id="1043" r:id="rId3"/>
    <p:sldId id="1061" r:id="rId4"/>
    <p:sldId id="1213" r:id="rId5"/>
    <p:sldId id="1214" r:id="rId6"/>
    <p:sldId id="1215" r:id="rId7"/>
    <p:sldId id="1062" r:id="rId8"/>
    <p:sldId id="1063" r:id="rId9"/>
    <p:sldId id="1064" r:id="rId10"/>
    <p:sldId id="1066" r:id="rId11"/>
    <p:sldId id="1065" r:id="rId12"/>
    <p:sldId id="1067" r:id="rId13"/>
    <p:sldId id="1083" r:id="rId14"/>
    <p:sldId id="1068" r:id="rId15"/>
    <p:sldId id="1069" r:id="rId16"/>
    <p:sldId id="1070" r:id="rId17"/>
    <p:sldId id="1071" r:id="rId18"/>
    <p:sldId id="1072" r:id="rId19"/>
    <p:sldId id="1073" r:id="rId20"/>
    <p:sldId id="1074" r:id="rId21"/>
    <p:sldId id="1075" r:id="rId22"/>
    <p:sldId id="1076" r:id="rId23"/>
    <p:sldId id="1204" r:id="rId24"/>
    <p:sldId id="1103" r:id="rId25"/>
    <p:sldId id="1205" r:id="rId26"/>
    <p:sldId id="1078" r:id="rId27"/>
    <p:sldId id="1079" r:id="rId28"/>
    <p:sldId id="1080" r:id="rId29"/>
    <p:sldId id="1082" r:id="rId30"/>
    <p:sldId id="1206" r:id="rId31"/>
    <p:sldId id="1081" r:id="rId32"/>
    <p:sldId id="1207" r:id="rId33"/>
    <p:sldId id="1087" r:id="rId34"/>
    <p:sldId id="1208" r:id="rId35"/>
    <p:sldId id="1090" r:id="rId36"/>
    <p:sldId id="1222" r:id="rId37"/>
    <p:sldId id="1092" r:id="rId38"/>
    <p:sldId id="1209" r:id="rId39"/>
    <p:sldId id="1210" r:id="rId40"/>
    <p:sldId id="1211" r:id="rId41"/>
    <p:sldId id="121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47931"/>
    <p:restoredTop sz="95934"/>
  </p:normalViewPr>
  <p:slideViewPr>
    <p:cSldViewPr snapToGrid="0" snapToObjects="1">
      <p:cViewPr varScale="1">
        <p:scale>
          <a:sx n="73" d="100"/>
          <a:sy n="73" d="100"/>
        </p:scale>
        <p:origin x="77" y="269"/>
      </p:cViewPr>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97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9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8317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8977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266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3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0146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5924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3446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3015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600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1508217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99158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998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8674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602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9205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the familiar four state sender from our rdt 2.1 and 2.2 protocols. Top two states when sending packet with zero seq # and bottom two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83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91548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946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if RTT=30 msec, 1KB pkt every 30 msec: 33kB/sec thruput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ＭＳ Ｐゴシック" charset="0"/>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262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799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03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dirty="0">
                <a:ln>
                  <a:noFill/>
                </a:ln>
                <a:solidFill>
                  <a:srgbClr val="CC0000"/>
                </a:solidFill>
                <a:effectLst/>
                <a:uLnTx/>
                <a:uFillTx/>
                <a:latin typeface="+mn-lt"/>
                <a:ea typeface="+mn-ea"/>
                <a:cs typeface="+mn-cs"/>
              </a:rPr>
              <a:t>go-Back-N, selective repeat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22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window size of 14, 8 have been sent but are not yet acknowledged, 6 sequence numbers are available for us. In window, but no calls from above to use them.</a:t>
            </a:r>
          </a:p>
          <a:p>
            <a:endParaRPr lang="en-US" dirty="0"/>
          </a:p>
          <a:p>
            <a:r>
              <a:rPr lang="en-US" dirty="0"/>
              <a:t>Note – we’ll skip the Go-Back-N FSM specification you can check that out in PowerPoint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14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1175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Let’s skip FSM specification for GBN – check out the book or ppt – and let’s watch GBN sender and receivers  in action.</a:t>
            </a:r>
          </a:p>
          <a:p>
            <a:r>
              <a:rPr lang="en-US" dirty="0"/>
              <a:t>Let assume a window size of 4.  at t=0, sender sends packets 0, 1, 2 3, 4, and packet 2 will be lost</a:t>
            </a:r>
          </a:p>
          <a:p>
            <a:endParaRPr lang="en-US" dirty="0"/>
          </a:p>
          <a:p>
            <a:r>
              <a:rPr lang="en-US" dirty="0"/>
              <a:t>At the receiver:</a:t>
            </a:r>
          </a:p>
          <a:p>
            <a:r>
              <a:rPr lang="en-US" dirty="0"/>
              <a:t>Packet 0 received ACK0 generated</a:t>
            </a:r>
          </a:p>
          <a:p>
            <a:r>
              <a:rPr lang="en-US" dirty="0"/>
              <a:t>Packet 1 received ACK1 generated</a:t>
            </a:r>
          </a:p>
          <a:p>
            <a:r>
              <a:rPr lang="en-US" dirty="0"/>
              <a:t>Packet 2 is lost, and so when packet 3 is received, ACK 1 is sent – that’s the cumulative ACK, re-Acknowledging the receipt of packet 1. and in this implementation packet 3 is discarded</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86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 important mechanism of GBN was the use of the cumulative acknowledgements, and as we mentioned, cumulative ACKs are used in TCP</a:t>
            </a:r>
          </a:p>
          <a:p>
            <a:endParaRPr lang="en-US" dirty="0"/>
          </a:p>
          <a:p>
            <a:r>
              <a:rPr lang="en-US" dirty="0"/>
              <a:t>An alternate ACK mechanism would be for the receiver to individually acknowledge specific packets as they are received.  This mechanism is at the heart of the Selective repeat protocol.</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If the packet is in order, its data will be delivered, as will any buffered data that can now be delivered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1247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270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Spend some time talking about how its to the sender and receiver side protocol that IMPLEMENTS reliable data transfer</a:t>
            </a:r>
          </a:p>
          <a:p>
            <a:endParaRPr lang="en-US" dirty="0"/>
          </a:p>
          <a:p>
            <a:r>
              <a:rPr lang="en-US" dirty="0"/>
              <a:t>Communication over unreliable channel is TWO-way: sender and receiver will exchange messages back and forth to IMPLEMENT one-way  reliable data transfer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98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let’s get started in developing our reliable data transfer protocol, which we’ll call rdt (need a good acronym for protocol – like HTTP, TCP, UDP, IP)</a:t>
            </a:r>
          </a:p>
          <a:p>
            <a:endParaRPr lang="en-US" dirty="0"/>
          </a:p>
          <a:p>
            <a:r>
              <a:rPr lang="en-US" dirty="0"/>
              <a:t>Bullet points 1 and 2</a:t>
            </a:r>
          </a:p>
          <a:p>
            <a:endParaRPr lang="en-US" dirty="0"/>
          </a:p>
          <a:p>
            <a:endParaRPr lang="en-US" dirty="0"/>
          </a:p>
          <a:p>
            <a:r>
              <a:rPr lang="en-US" dirty="0"/>
              <a:t>NOW if we are going to develop a protocol, so we’ll need some way to SPECIFY a protocol.  </a:t>
            </a:r>
            <a:r>
              <a:rPr lang="en-US" b="1" i="1" dirty="0"/>
              <a:t>How</a:t>
            </a:r>
            <a:r>
              <a:rPr lang="en-US" dirty="0"/>
              <a:t> do we do that?</a:t>
            </a:r>
          </a:p>
          <a:p>
            <a:endParaRPr lang="en-US" dirty="0"/>
          </a:p>
          <a:p>
            <a:r>
              <a:rPr lang="en-US" dirty="0"/>
              <a:t>We could write text, but as all know, that’s prone to misinterpretation, and might be incomplete.  You might write a specification, and then think “oh yeah – I forgot about that case”</a:t>
            </a:r>
          </a:p>
          <a:p>
            <a:endParaRPr lang="en-US" dirty="0"/>
          </a:p>
          <a:p>
            <a:r>
              <a:rPr lang="en-US" dirty="0"/>
              <a:t>What we need is more </a:t>
            </a:r>
            <a:r>
              <a:rPr lang="en-US" b="1" i="1" dirty="0"/>
              <a:t>formal</a:t>
            </a:r>
            <a:r>
              <a:rPr lang="en-US" dirty="0"/>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dirty="0"/>
          </a:p>
          <a:p>
            <a:r>
              <a:rPr lang="en-US" dirty="0"/>
              <a:t>And as the name might suggest, a central notion of finite state machines is the notion of STATE </a:t>
            </a:r>
          </a:p>
          <a:p>
            <a:r>
              <a:rPr lang="en-US" dirty="0"/>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We’ll start with the simplest case possible - an unreliable channel that is, in fact perfect – no segments are lost, corrupted, duplicated or reordered.  The sender just sends and it pops out the other side(perhaps after some delay) perfectly.</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8451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Text Box 10">
            <a:extLst>
              <a:ext uri="{FF2B5EF4-FFF2-40B4-BE49-F238E27FC236}">
                <a16:creationId xmlns:a16="http://schemas.microsoft.com/office/drawing/2014/main" id="{DDD1DAD8-493C-8447-8752-319FA74AD634}"/>
              </a:ext>
            </a:extLst>
          </p:cNvPr>
          <p:cNvSpPr txBox="1">
            <a:spLocks noChangeArrowheads="1"/>
          </p:cNvSpPr>
          <p:nvPr/>
        </p:nvSpPr>
        <p:spPr bwMode="auto">
          <a:xfrm>
            <a:off x="1328236" y="3911182"/>
            <a:ext cx="1004153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How do humans recover from “</a:t>
            </a:r>
            <a:r>
              <a:rPr kumimoji="0" lang="en-US" altLang="ja-JP"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errors”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during conversation?</a:t>
            </a:r>
          </a:p>
        </p:txBody>
      </p:sp>
      <p:sp>
        <p:nvSpPr>
          <p:cNvPr id="5" name="Slide Number Placeholder 2">
            <a:extLst>
              <a:ext uri="{FF2B5EF4-FFF2-40B4-BE49-F238E27FC236}">
                <a16:creationId xmlns:a16="http://schemas.microsoft.com/office/drawing/2014/main" id="{05B1A153-C333-754C-9249-656206CB5C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94831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grpSp>
        <p:nvGrpSpPr>
          <p:cNvPr id="7" name="Group 13">
            <a:extLst>
              <a:ext uri="{FF2B5EF4-FFF2-40B4-BE49-F238E27FC236}">
                <a16:creationId xmlns:a16="http://schemas.microsoft.com/office/drawing/2014/main" id="{0DED2191-7C7B-EA46-AFB1-5A7A4509EEC8}"/>
              </a:ext>
            </a:extLst>
          </p:cNvPr>
          <p:cNvGrpSpPr>
            <a:grpSpLocks/>
          </p:cNvGrpSpPr>
          <p:nvPr/>
        </p:nvGrpSpPr>
        <p:grpSpPr bwMode="auto">
          <a:xfrm>
            <a:off x="937549" y="5087784"/>
            <a:ext cx="10729731" cy="1466850"/>
            <a:chOff x="1552" y="2800"/>
            <a:chExt cx="2578" cy="924"/>
          </a:xfrm>
        </p:grpSpPr>
        <p:sp>
          <p:nvSpPr>
            <p:cNvPr id="8" name="Rectangle 7">
              <a:extLst>
                <a:ext uri="{FF2B5EF4-FFF2-40B4-BE49-F238E27FC236}">
                  <a16:creationId xmlns:a16="http://schemas.microsoft.com/office/drawing/2014/main" id="{CA5C33DB-F1DF-074B-AA2F-B41978703359}"/>
                </a:ext>
              </a:extLst>
            </p:cNvPr>
            <p:cNvSpPr>
              <a:spLocks noChangeArrowheads="1"/>
            </p:cNvSpPr>
            <p:nvPr/>
          </p:nvSpPr>
          <p:spPr bwMode="auto">
            <a:xfrm>
              <a:off x="1552" y="2974"/>
              <a:ext cx="2578" cy="595"/>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 name="Rectangle 9">
              <a:extLst>
                <a:ext uri="{FF2B5EF4-FFF2-40B4-BE49-F238E27FC236}">
                  <a16:creationId xmlns:a16="http://schemas.microsoft.com/office/drawing/2014/main" id="{CB4139DF-921F-E940-9AD8-677EFA8E24B3}"/>
                </a:ext>
              </a:extLst>
            </p:cNvPr>
            <p:cNvSpPr>
              <a:spLocks noChangeArrowheads="1"/>
            </p:cNvSpPr>
            <p:nvPr/>
          </p:nvSpPr>
          <p:spPr bwMode="auto">
            <a:xfrm>
              <a:off x="2226" y="2864"/>
              <a:ext cx="88"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10">
              <a:extLst>
                <a:ext uri="{FF2B5EF4-FFF2-40B4-BE49-F238E27FC236}">
                  <a16:creationId xmlns:a16="http://schemas.microsoft.com/office/drawing/2014/main" id="{B44BC4A2-14C8-8A47-B1A1-506171B4D389}"/>
                </a:ext>
              </a:extLst>
            </p:cNvPr>
            <p:cNvSpPr txBox="1">
              <a:spLocks noChangeArrowheads="1"/>
            </p:cNvSpPr>
            <p:nvPr/>
          </p:nvSpPr>
          <p:spPr bwMode="auto">
            <a:xfrm>
              <a:off x="1724" y="2800"/>
              <a:ext cx="687"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11" name="Text Box 6">
              <a:extLst>
                <a:ext uri="{FF2B5EF4-FFF2-40B4-BE49-F238E27FC236}">
                  <a16:creationId xmlns:a16="http://schemas.microsoft.com/office/drawing/2014/main" id="{EEE47A92-87A4-AD48-8A94-DC9DCFA6DD50}"/>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2" name="Slide Number Placeholder 2">
            <a:extLst>
              <a:ext uri="{FF2B5EF4-FFF2-40B4-BE49-F238E27FC236}">
                <a16:creationId xmlns:a16="http://schemas.microsoft.com/office/drawing/2014/main" id="{8EDA3199-9071-AC4D-8C68-A368602E92B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5721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Rectangle 168">
            <a:extLst>
              <a:ext uri="{FF2B5EF4-FFF2-40B4-BE49-F238E27FC236}">
                <a16:creationId xmlns:a16="http://schemas.microsoft.com/office/drawing/2014/main" id="{68EB694D-F4ED-0141-BBB1-034CE4FDF113}"/>
              </a:ext>
            </a:extLst>
          </p:cNvPr>
          <p:cNvSpPr/>
          <p:nvPr/>
        </p:nvSpPr>
        <p:spPr>
          <a:xfrm>
            <a:off x="9870220" y="5077299"/>
            <a:ext cx="1669250"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Rectangle 167">
            <a:extLst>
              <a:ext uri="{FF2B5EF4-FFF2-40B4-BE49-F238E27FC236}">
                <a16:creationId xmlns:a16="http://schemas.microsoft.com/office/drawing/2014/main" id="{D3935A0A-DEFE-0D4A-A039-8D2F8EDE2B13}"/>
              </a:ext>
            </a:extLst>
          </p:cNvPr>
          <p:cNvSpPr/>
          <p:nvPr/>
        </p:nvSpPr>
        <p:spPr>
          <a:xfrm>
            <a:off x="10103160" y="2734197"/>
            <a:ext cx="1333279" cy="31104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specifications</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3" name="Text Box 16">
            <a:extLst>
              <a:ext uri="{FF2B5EF4-FFF2-40B4-BE49-F238E27FC236}">
                <a16:creationId xmlns:a16="http://schemas.microsoft.com/office/drawing/2014/main" id="{99B9B250-0EDF-9940-8119-8A3858DACA6A}"/>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37A227A0-FE6A-9E43-8D11-7C390E9CA534}"/>
              </a:ext>
            </a:extLst>
          </p:cNvPr>
          <p:cNvSpPr/>
          <p:nvPr/>
        </p:nvSpPr>
        <p:spPr>
          <a:xfrm>
            <a:off x="7841292" y="2480153"/>
            <a:ext cx="4246323" cy="4008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4" name="Slide Number Placeholder 2">
            <a:extLst>
              <a:ext uri="{FF2B5EF4-FFF2-40B4-BE49-F238E27FC236}">
                <a16:creationId xmlns:a16="http://schemas.microsoft.com/office/drawing/2014/main" id="{C5DFF1AE-5E68-A349-98EF-93FDA954903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300664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wipe(left)">
                                      <p:cBhvr>
                                        <p:cTn id="7" dur="500"/>
                                        <p:tgtEl>
                                          <p:spTgt spid="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wipe(right)">
                                      <p:cBhvr>
                                        <p:cTn id="12" dur="500"/>
                                        <p:tgtEl>
                                          <p:spTgt spid="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56"/>
                                        </p:tgtEl>
                                        <p:attrNameLst>
                                          <p:attrName>style.visibility</p:attrName>
                                        </p:attrNameLst>
                                      </p:cBhvr>
                                      <p:to>
                                        <p:strVal val="visible"/>
                                      </p:to>
                                    </p:set>
                                    <p:animEffect transition="in" filter="wipe(up)">
                                      <p:cBhvr>
                                        <p:cTn id="17" dur="500"/>
                                        <p:tgtEl>
                                          <p:spTgt spid="15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dissolve">
                                      <p:cBhvr>
                                        <p:cTn id="20" dur="500"/>
                                        <p:tgtEl>
                                          <p:spTgt spid="43"/>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0" nodeType="clickEffect">
                                  <p:stCondLst>
                                    <p:cond delay="0"/>
                                  </p:stCondLst>
                                  <p:childTnLst>
                                    <p:animEffect transition="out" filter="dissolv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9"/>
                                        </p:tgtEl>
                                        <p:attrNameLst>
                                          <p:attrName>style.visibility</p:attrName>
                                        </p:attrNameLst>
                                      </p:cBhvr>
                                      <p:to>
                                        <p:strVal val="visible"/>
                                      </p:to>
                                    </p:set>
                                    <p:animEffect transition="in" filter="wipe(left)">
                                      <p:cBhvr>
                                        <p:cTn id="30" dur="500"/>
                                        <p:tgtEl>
                                          <p:spTgt spid="15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68"/>
                                        </p:tgtEl>
                                        <p:attrNameLst>
                                          <p:attrName>style.visibility</p:attrName>
                                        </p:attrNameLst>
                                      </p:cBhvr>
                                      <p:to>
                                        <p:strVal val="visible"/>
                                      </p:to>
                                    </p:set>
                                    <p:animEffect transition="in" filter="dissolve">
                                      <p:cBhvr>
                                        <p:cTn id="33" dur="500"/>
                                        <p:tgtEl>
                                          <p:spTgt spid="16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64"/>
                                        </p:tgtEl>
                                        <p:attrNameLst>
                                          <p:attrName>style.visibility</p:attrName>
                                        </p:attrNameLst>
                                      </p:cBhvr>
                                      <p:to>
                                        <p:strVal val="visible"/>
                                      </p:to>
                                    </p:set>
                                    <p:animEffect transition="in" filter="wipe(left)">
                                      <p:cBhvr>
                                        <p:cTn id="38" dur="500"/>
                                        <p:tgtEl>
                                          <p:spTgt spid="16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69"/>
                                        </p:tgtEl>
                                        <p:attrNameLst>
                                          <p:attrName>style.visibility</p:attrName>
                                        </p:attrNameLst>
                                      </p:cBhvr>
                                      <p:to>
                                        <p:strVal val="visible"/>
                                      </p:to>
                                    </p:set>
                                    <p:animEffect transition="in" filter="dissolve">
                                      <p:cBhvr>
                                        <p:cTn id="41"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 grpId="0" animBg="1"/>
      <p:bldP spid="168" grpId="0" animBg="1"/>
      <p:bldP spid="4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FSM specification</a:t>
            </a:r>
            <a:endParaRPr lang="en-US" sz="4400" dirty="0"/>
          </a:p>
        </p:txBody>
      </p:sp>
      <p:sp>
        <p:nvSpPr>
          <p:cNvPr id="109" name="Oval 3">
            <a:extLst>
              <a:ext uri="{FF2B5EF4-FFF2-40B4-BE49-F238E27FC236}">
                <a16:creationId xmlns:a16="http://schemas.microsoft.com/office/drawing/2014/main" id="{606B9A69-736A-BE4F-8E57-1E4DD86ADE7D}"/>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0" name="Text Box 4">
            <a:extLst>
              <a:ext uri="{FF2B5EF4-FFF2-40B4-BE49-F238E27FC236}">
                <a16:creationId xmlns:a16="http://schemas.microsoft.com/office/drawing/2014/main" id="{9158E582-2053-DB47-8544-5430174AAC29}"/>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56" name="Group 155">
            <a:extLst>
              <a:ext uri="{FF2B5EF4-FFF2-40B4-BE49-F238E27FC236}">
                <a16:creationId xmlns:a16="http://schemas.microsoft.com/office/drawing/2014/main" id="{1A819A83-E50E-0842-8735-DFC0B065BABA}"/>
              </a:ext>
            </a:extLst>
          </p:cNvPr>
          <p:cNvGrpSpPr/>
          <p:nvPr/>
        </p:nvGrpSpPr>
        <p:grpSpPr>
          <a:xfrm>
            <a:off x="5004826" y="2400535"/>
            <a:ext cx="3673475" cy="919271"/>
            <a:chOff x="5004826" y="2400535"/>
            <a:chExt cx="3673475" cy="919271"/>
          </a:xfrm>
        </p:grpSpPr>
        <p:sp>
          <p:nvSpPr>
            <p:cNvPr id="120" name="Freeform 14">
              <a:extLst>
                <a:ext uri="{FF2B5EF4-FFF2-40B4-BE49-F238E27FC236}">
                  <a16:creationId xmlns:a16="http://schemas.microsoft.com/office/drawing/2014/main" id="{6794142E-E5B8-3F45-81C1-8A8F8E602B04}"/>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Text Box 15">
              <a:extLst>
                <a:ext uri="{FF2B5EF4-FFF2-40B4-BE49-F238E27FC236}">
                  <a16:creationId xmlns:a16="http://schemas.microsoft.com/office/drawing/2014/main" id="{EBF1463C-CBD7-1049-80A6-FED400C12A10}"/>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2" name="Text Box 16">
              <a:extLst>
                <a:ext uri="{FF2B5EF4-FFF2-40B4-BE49-F238E27FC236}">
                  <a16:creationId xmlns:a16="http://schemas.microsoft.com/office/drawing/2014/main" id="{C1489951-F533-6243-BF54-F4FB192513F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3" name="Line 17">
              <a:extLst>
                <a:ext uri="{FF2B5EF4-FFF2-40B4-BE49-F238E27FC236}">
                  <a16:creationId xmlns:a16="http://schemas.microsoft.com/office/drawing/2014/main" id="{E7CC9AD6-FAA9-474E-B46B-1E603A7D16C8}"/>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8" name="Group 22">
            <a:extLst>
              <a:ext uri="{FF2B5EF4-FFF2-40B4-BE49-F238E27FC236}">
                <a16:creationId xmlns:a16="http://schemas.microsoft.com/office/drawing/2014/main" id="{6E4E03EB-86D3-824C-9C7B-D6204AA45EF1}"/>
              </a:ext>
            </a:extLst>
          </p:cNvPr>
          <p:cNvGrpSpPr>
            <a:grpSpLocks/>
          </p:cNvGrpSpPr>
          <p:nvPr/>
        </p:nvGrpSpPr>
        <p:grpSpPr bwMode="auto">
          <a:xfrm>
            <a:off x="4044388" y="2362543"/>
            <a:ext cx="1074738" cy="962025"/>
            <a:chOff x="1540" y="2116"/>
            <a:chExt cx="677" cy="606"/>
          </a:xfrm>
        </p:grpSpPr>
        <p:sp>
          <p:nvSpPr>
            <p:cNvPr id="129" name="Oval 23">
              <a:extLst>
                <a:ext uri="{FF2B5EF4-FFF2-40B4-BE49-F238E27FC236}">
                  <a16:creationId xmlns:a16="http://schemas.microsoft.com/office/drawing/2014/main" id="{290478B3-253F-D048-8DE9-187624FD0138}"/>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0" name="Text Box 24">
              <a:extLst>
                <a:ext uri="{FF2B5EF4-FFF2-40B4-BE49-F238E27FC236}">
                  <a16:creationId xmlns:a16="http://schemas.microsoft.com/office/drawing/2014/main" id="{33128FC3-7340-2B43-998B-4D14B544CCA9}"/>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9" name="Group 158">
            <a:extLst>
              <a:ext uri="{FF2B5EF4-FFF2-40B4-BE49-F238E27FC236}">
                <a16:creationId xmlns:a16="http://schemas.microsoft.com/office/drawing/2014/main" id="{D0E913FD-5AB0-D647-A2DB-C235CF8D718B}"/>
              </a:ext>
            </a:extLst>
          </p:cNvPr>
          <p:cNvGrpSpPr/>
          <p:nvPr/>
        </p:nvGrpSpPr>
        <p:grpSpPr>
          <a:xfrm>
            <a:off x="8325876" y="2721318"/>
            <a:ext cx="3394075" cy="1036638"/>
            <a:chOff x="8325876" y="2721318"/>
            <a:chExt cx="3394075" cy="1036638"/>
          </a:xfrm>
        </p:grpSpPr>
        <p:grpSp>
          <p:nvGrpSpPr>
            <p:cNvPr id="124" name="Group 18">
              <a:extLst>
                <a:ext uri="{FF2B5EF4-FFF2-40B4-BE49-F238E27FC236}">
                  <a16:creationId xmlns:a16="http://schemas.microsoft.com/office/drawing/2014/main" id="{1FD009B5-82D3-A54A-A742-8202ED8CE702}"/>
                </a:ext>
              </a:extLst>
            </p:cNvPr>
            <p:cNvGrpSpPr>
              <a:grpSpLocks/>
            </p:cNvGrpSpPr>
            <p:nvPr/>
          </p:nvGrpSpPr>
          <p:grpSpPr bwMode="auto">
            <a:xfrm>
              <a:off x="8325876" y="2721318"/>
              <a:ext cx="3394075" cy="630238"/>
              <a:chOff x="2222" y="2804"/>
              <a:chExt cx="2138" cy="397"/>
            </a:xfrm>
          </p:grpSpPr>
          <p:sp>
            <p:nvSpPr>
              <p:cNvPr id="125" name="Text Box 19">
                <a:extLst>
                  <a:ext uri="{FF2B5EF4-FFF2-40B4-BE49-F238E27FC236}">
                    <a16:creationId xmlns:a16="http://schemas.microsoft.com/office/drawing/2014/main" id="{A317A424-F2E1-824F-B626-E01E0E2404B1}"/>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6" name="Text Box 20">
                <a:extLst>
                  <a:ext uri="{FF2B5EF4-FFF2-40B4-BE49-F238E27FC236}">
                    <a16:creationId xmlns:a16="http://schemas.microsoft.com/office/drawing/2014/main" id="{F3C2F2D4-E406-8746-8990-3E5ED0A5CAE1}"/>
                  </a:ext>
                </a:extLst>
              </p:cNvPr>
              <p:cNvSpPr txBox="1">
                <a:spLocks noChangeArrowheads="1"/>
              </p:cNvSpPr>
              <p:nvPr/>
            </p:nvSpPr>
            <p:spPr bwMode="auto">
              <a:xfrm>
                <a:off x="2225" y="2804"/>
                <a:ext cx="2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7" name="Line 21">
                <a:extLst>
                  <a:ext uri="{FF2B5EF4-FFF2-40B4-BE49-F238E27FC236}">
                    <a16:creationId xmlns:a16="http://schemas.microsoft.com/office/drawing/2014/main" id="{BE673EC8-DD07-7A43-8EF8-4AF46E325C31}"/>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1" name="Freeform 25">
              <a:extLst>
                <a:ext uri="{FF2B5EF4-FFF2-40B4-BE49-F238E27FC236}">
                  <a16:creationId xmlns:a16="http://schemas.microsoft.com/office/drawing/2014/main" id="{0EE6DE3B-8CC5-4840-9E43-E2F13B451312}"/>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2" name="Oval 26">
            <a:extLst>
              <a:ext uri="{FF2B5EF4-FFF2-40B4-BE49-F238E27FC236}">
                <a16:creationId xmlns:a16="http://schemas.microsoft.com/office/drawing/2014/main" id="{D886EFDE-A0BD-234F-9505-E1DFE71A45A0}"/>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33" name="Text Box 27">
            <a:extLst>
              <a:ext uri="{FF2B5EF4-FFF2-40B4-BE49-F238E27FC236}">
                <a16:creationId xmlns:a16="http://schemas.microsoft.com/office/drawing/2014/main" id="{7D124EF1-1801-CC41-AA27-4430B21813BF}"/>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311BB54D-2176-2D44-BD7F-B18C9C74D8A4}"/>
              </a:ext>
            </a:extLst>
          </p:cNvPr>
          <p:cNvGrpSpPr/>
          <p:nvPr/>
        </p:nvGrpSpPr>
        <p:grpSpPr>
          <a:xfrm>
            <a:off x="8049650" y="4591214"/>
            <a:ext cx="4142349" cy="1379872"/>
            <a:chOff x="8049650" y="4591214"/>
            <a:chExt cx="4142349" cy="1379872"/>
          </a:xfrm>
        </p:grpSpPr>
        <p:grpSp>
          <p:nvGrpSpPr>
            <p:cNvPr id="163" name="Group 162">
              <a:extLst>
                <a:ext uri="{FF2B5EF4-FFF2-40B4-BE49-F238E27FC236}">
                  <a16:creationId xmlns:a16="http://schemas.microsoft.com/office/drawing/2014/main" id="{E182C09B-F3FC-C340-BB16-737F51CA96BE}"/>
                </a:ext>
              </a:extLst>
            </p:cNvPr>
            <p:cNvGrpSpPr/>
            <p:nvPr/>
          </p:nvGrpSpPr>
          <p:grpSpPr>
            <a:xfrm>
              <a:off x="8049650" y="5037504"/>
              <a:ext cx="4142349" cy="933582"/>
              <a:chOff x="8049650" y="5037504"/>
              <a:chExt cx="4142349" cy="933582"/>
            </a:xfrm>
          </p:grpSpPr>
          <p:sp>
            <p:nvSpPr>
              <p:cNvPr id="113" name="Text Box 7">
                <a:extLst>
                  <a:ext uri="{FF2B5EF4-FFF2-40B4-BE49-F238E27FC236}">
                    <a16:creationId xmlns:a16="http://schemas.microsoft.com/office/drawing/2014/main" id="{60B53257-B255-5D45-9C56-20A5CE5DE77F}"/>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4" name="Text Box 8">
                <a:extLst>
                  <a:ext uri="{FF2B5EF4-FFF2-40B4-BE49-F238E27FC236}">
                    <a16:creationId xmlns:a16="http://schemas.microsoft.com/office/drawing/2014/main" id="{2151DB25-A53F-EF4A-BDBD-C8DD839A622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9">
                <a:extLst>
                  <a:ext uri="{FF2B5EF4-FFF2-40B4-BE49-F238E27FC236}">
                    <a16:creationId xmlns:a16="http://schemas.microsoft.com/office/drawing/2014/main" id="{4797C970-D2E8-AA47-91A6-90DF435C025D}"/>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Freeform 28">
              <a:extLst>
                <a:ext uri="{FF2B5EF4-FFF2-40B4-BE49-F238E27FC236}">
                  <a16:creationId xmlns:a16="http://schemas.microsoft.com/office/drawing/2014/main" id="{8D9E8E7D-01E2-7040-828E-B4AD37E6C50C}"/>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5" name="Group 154">
            <a:extLst>
              <a:ext uri="{FF2B5EF4-FFF2-40B4-BE49-F238E27FC236}">
                <a16:creationId xmlns:a16="http://schemas.microsoft.com/office/drawing/2014/main" id="{FCAE8B13-78CF-DD4C-AD79-FE70F24547E0}"/>
              </a:ext>
            </a:extLst>
          </p:cNvPr>
          <p:cNvGrpSpPr/>
          <p:nvPr/>
        </p:nvGrpSpPr>
        <p:grpSpPr>
          <a:xfrm>
            <a:off x="2756926" y="1340193"/>
            <a:ext cx="3643312" cy="1027113"/>
            <a:chOff x="2756926" y="1340193"/>
            <a:chExt cx="3643312" cy="1027113"/>
          </a:xfrm>
        </p:grpSpPr>
        <p:sp>
          <p:nvSpPr>
            <p:cNvPr id="111" name="Text Box 5">
              <a:extLst>
                <a:ext uri="{FF2B5EF4-FFF2-40B4-BE49-F238E27FC236}">
                  <a16:creationId xmlns:a16="http://schemas.microsoft.com/office/drawing/2014/main" id="{B4419231-71F9-2847-A8A7-8F91C3BFAD5F}"/>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2" name="Line 6">
              <a:extLst>
                <a:ext uri="{FF2B5EF4-FFF2-40B4-BE49-F238E27FC236}">
                  <a16:creationId xmlns:a16="http://schemas.microsoft.com/office/drawing/2014/main" id="{9D8A7D98-AFD4-AA49-B033-1C3F29FDF103}"/>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Freeform 10">
              <a:extLst>
                <a:ext uri="{FF2B5EF4-FFF2-40B4-BE49-F238E27FC236}">
                  <a16:creationId xmlns:a16="http://schemas.microsoft.com/office/drawing/2014/main" id="{C65AC33D-DAC6-0248-903C-715D380A05CD}"/>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 Box 35">
              <a:extLst>
                <a:ext uri="{FF2B5EF4-FFF2-40B4-BE49-F238E27FC236}">
                  <a16:creationId xmlns:a16="http://schemas.microsoft.com/office/drawing/2014/main" id="{8B2CC675-7409-974B-A183-2AC7E249C391}"/>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8" name="Group 157">
            <a:extLst>
              <a:ext uri="{FF2B5EF4-FFF2-40B4-BE49-F238E27FC236}">
                <a16:creationId xmlns:a16="http://schemas.microsoft.com/office/drawing/2014/main" id="{02805388-DFB1-CA42-9623-430C96CD0F0B}"/>
              </a:ext>
            </a:extLst>
          </p:cNvPr>
          <p:cNvGrpSpPr/>
          <p:nvPr/>
        </p:nvGrpSpPr>
        <p:grpSpPr>
          <a:xfrm>
            <a:off x="2270357" y="3283338"/>
            <a:ext cx="3548062" cy="989290"/>
            <a:chOff x="2270357" y="3283338"/>
            <a:chExt cx="3548062" cy="989290"/>
          </a:xfrm>
        </p:grpSpPr>
        <p:sp>
          <p:nvSpPr>
            <p:cNvPr id="117" name="Freeform 11">
              <a:extLst>
                <a:ext uri="{FF2B5EF4-FFF2-40B4-BE49-F238E27FC236}">
                  <a16:creationId xmlns:a16="http://schemas.microsoft.com/office/drawing/2014/main" id="{A19E971B-C68E-A549-8D13-4C8364D2B1AA}"/>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57" name="Group 156">
              <a:extLst>
                <a:ext uri="{FF2B5EF4-FFF2-40B4-BE49-F238E27FC236}">
                  <a16:creationId xmlns:a16="http://schemas.microsoft.com/office/drawing/2014/main" id="{ABF189C5-1BB2-BC42-81CE-EEB51DB2B907}"/>
                </a:ext>
              </a:extLst>
            </p:cNvPr>
            <p:cNvGrpSpPr/>
            <p:nvPr/>
          </p:nvGrpSpPr>
          <p:grpSpPr>
            <a:xfrm>
              <a:off x="2270357" y="3545923"/>
              <a:ext cx="3548062" cy="726705"/>
              <a:chOff x="2270357" y="3545923"/>
              <a:chExt cx="3548062" cy="726705"/>
            </a:xfrm>
          </p:grpSpPr>
          <p:sp>
            <p:nvSpPr>
              <p:cNvPr id="118" name="Text Box 12">
                <a:extLst>
                  <a:ext uri="{FF2B5EF4-FFF2-40B4-BE49-F238E27FC236}">
                    <a16:creationId xmlns:a16="http://schemas.microsoft.com/office/drawing/2014/main" id="{FCE2965F-754F-364F-B14F-750853FEF20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Line 13">
                <a:extLst>
                  <a:ext uri="{FF2B5EF4-FFF2-40B4-BE49-F238E27FC236}">
                    <a16:creationId xmlns:a16="http://schemas.microsoft.com/office/drawing/2014/main" id="{0299AD54-1602-364D-808A-ECEE022223FD}"/>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Text Box 48">
                <a:extLst>
                  <a:ext uri="{FF2B5EF4-FFF2-40B4-BE49-F238E27FC236}">
                    <a16:creationId xmlns:a16="http://schemas.microsoft.com/office/drawing/2014/main" id="{1FB61FFA-0819-7D46-887F-D92660FD923F}"/>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61" name="Text Box 19">
            <a:extLst>
              <a:ext uri="{FF2B5EF4-FFF2-40B4-BE49-F238E27FC236}">
                <a16:creationId xmlns:a16="http://schemas.microsoft.com/office/drawing/2014/main" id="{E3EA8A75-DE92-3B4A-9ED1-2A5CE8EFB2FD}"/>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62" name="Text Box 20">
            <a:extLst>
              <a:ext uri="{FF2B5EF4-FFF2-40B4-BE49-F238E27FC236}">
                <a16:creationId xmlns:a16="http://schemas.microsoft.com/office/drawing/2014/main" id="{D2BC55B0-1B2D-D346-8B9C-EC274C2EC352}"/>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4" name="TextBox 3">
            <a:extLst>
              <a:ext uri="{FF2B5EF4-FFF2-40B4-BE49-F238E27FC236}">
                <a16:creationId xmlns:a16="http://schemas.microsoft.com/office/drawing/2014/main" id="{6FA53170-F7EC-A34D-8A41-984A3AC85C5B}"/>
              </a:ext>
            </a:extLst>
          </p:cNvPr>
          <p:cNvSpPr txBox="1"/>
          <p:nvPr/>
        </p:nvSpPr>
        <p:spPr>
          <a:xfrm>
            <a:off x="965915" y="4680633"/>
            <a:ext cx="6532819"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Note: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of receiver (did the receiver get my message correctly?) isn’t known to sender unless somehow communicated from receiver to sender</a:t>
            </a:r>
          </a:p>
          <a:p>
            <a:pPr marL="342900" marR="0" lvl="0" indent="-2286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that’s why we need a protocol!</a:t>
            </a:r>
          </a:p>
        </p:txBody>
      </p:sp>
      <p:sp>
        <p:nvSpPr>
          <p:cNvPr id="43" name="Text Box 16">
            <a:extLst>
              <a:ext uri="{FF2B5EF4-FFF2-40B4-BE49-F238E27FC236}">
                <a16:creationId xmlns:a16="http://schemas.microsoft.com/office/drawing/2014/main" id="{ADA65A1F-AF0E-7A4E-89E8-DE7816681B41}"/>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pic>
        <p:nvPicPr>
          <p:cNvPr id="44" name="Picture 43" descr="A shower curtain&#10;&#10;Description automatically generated">
            <a:extLst>
              <a:ext uri="{FF2B5EF4-FFF2-40B4-BE49-F238E27FC236}">
                <a16:creationId xmlns:a16="http://schemas.microsoft.com/office/drawing/2014/main" id="{AC45B1FA-8BA1-4648-AD93-40677902A5F6}"/>
              </a:ext>
            </a:extLst>
          </p:cNvPr>
          <p:cNvPicPr>
            <a:picLocks noChangeAspect="1"/>
          </p:cNvPicPr>
          <p:nvPr/>
        </p:nvPicPr>
        <p:blipFill>
          <a:blip r:embed="rId3"/>
          <a:stretch>
            <a:fillRect/>
          </a:stretch>
        </p:blipFill>
        <p:spPr>
          <a:xfrm>
            <a:off x="7333303" y="2155771"/>
            <a:ext cx="4642797" cy="4579749"/>
          </a:xfrm>
          <a:prstGeom prst="rect">
            <a:avLst/>
          </a:prstGeom>
        </p:spPr>
      </p:pic>
      <p:sp>
        <p:nvSpPr>
          <p:cNvPr id="46" name="Text Box 16">
            <a:extLst>
              <a:ext uri="{FF2B5EF4-FFF2-40B4-BE49-F238E27FC236}">
                <a16:creationId xmlns:a16="http://schemas.microsoft.com/office/drawing/2014/main" id="{D6DB0EA5-C28C-5D47-A606-CB6349A9853F}"/>
              </a:ext>
            </a:extLst>
          </p:cNvPr>
          <p:cNvSpPr txBox="1">
            <a:spLocks noChangeArrowheads="1"/>
          </p:cNvSpPr>
          <p:nvPr/>
        </p:nvSpPr>
        <p:spPr bwMode="auto">
          <a:xfrm>
            <a:off x="5459797" y="2400795"/>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isNAK(rcvpkt)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7" name="Text Box 16">
            <a:extLst>
              <a:ext uri="{FF2B5EF4-FFF2-40B4-BE49-F238E27FC236}">
                <a16:creationId xmlns:a16="http://schemas.microsoft.com/office/drawing/2014/main" id="{C8AFC91C-B2AA-274D-BDE6-DBE3D808D252}"/>
              </a:ext>
            </a:extLst>
          </p:cNvPr>
          <p:cNvSpPr txBox="1">
            <a:spLocks noChangeArrowheads="1"/>
          </p:cNvSpPr>
          <p:nvPr/>
        </p:nvSpPr>
        <p:spPr bwMode="auto">
          <a:xfrm>
            <a:off x="3949171" y="3557373"/>
            <a:ext cx="2085975" cy="398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highlight>
                  <a:srgbClr val="FFFF00"/>
                </a:highlight>
                <a:uLnTx/>
                <a:uFillTx/>
                <a:latin typeface="Arial" panose="020B0604020202020204" pitchFamily="34" charset="0"/>
                <a:ea typeface="ＭＳ Ｐゴシック" panose="020B0600070205080204" pitchFamily="34" charset="-128"/>
                <a:cs typeface="+mn-cs"/>
              </a:rPr>
              <a:t>isACK(rcvpkt)</a:t>
            </a:r>
            <a:endParaRPr kumimoji="0" lang="en-US" altLang="en-US" sz="1600" b="0" i="0" u="none" strike="noStrike" kern="1200" cap="none" spc="0" normalizeH="0" baseline="0" noProof="0" dirty="0">
              <a:ln>
                <a:noFill/>
              </a:ln>
              <a:solidFill>
                <a:srgbClr val="000000"/>
              </a:solidFill>
              <a:effectLst/>
              <a:highlight>
                <a:srgbClr val="FFFF00"/>
              </a:highlight>
              <a:uLnTx/>
              <a:uFillTx/>
              <a:latin typeface="Times New Roman" panose="02020603050405020304" pitchFamily="18" charset="0"/>
              <a:ea typeface="ＭＳ Ｐゴシック" panose="020B0600070205080204" pitchFamily="34" charset="-128"/>
              <a:cs typeface="+mn-cs"/>
            </a:endParaRPr>
          </a:p>
        </p:txBody>
      </p:sp>
      <p:sp>
        <p:nvSpPr>
          <p:cNvPr id="45" name="Slide Number Placeholder 2">
            <a:extLst>
              <a:ext uri="{FF2B5EF4-FFF2-40B4-BE49-F238E27FC236}">
                <a16:creationId xmlns:a16="http://schemas.microsoft.com/office/drawing/2014/main" id="{74821291-B2F1-5248-8BEE-C21E2CB0970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157285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1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operation with no errors</a:t>
            </a:r>
            <a:endParaRPr lang="en-US" sz="4400" dirty="0"/>
          </a:p>
        </p:txBody>
      </p:sp>
      <p:sp>
        <p:nvSpPr>
          <p:cNvPr id="37" name="Oval 3">
            <a:extLst>
              <a:ext uri="{FF2B5EF4-FFF2-40B4-BE49-F238E27FC236}">
                <a16:creationId xmlns:a16="http://schemas.microsoft.com/office/drawing/2014/main" id="{20368D61-C8F9-C64D-9076-63AF0503E0F6}"/>
              </a:ext>
            </a:extLst>
          </p:cNvPr>
          <p:cNvSpPr>
            <a:spLocks noChangeArrowheads="1"/>
          </p:cNvSpPr>
          <p:nvPr/>
        </p:nvSpPr>
        <p:spPr bwMode="auto">
          <a:xfrm>
            <a:off x="2448951"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38" name="Text Box 4">
            <a:extLst>
              <a:ext uri="{FF2B5EF4-FFF2-40B4-BE49-F238E27FC236}">
                <a16:creationId xmlns:a16="http://schemas.microsoft.com/office/drawing/2014/main" id="{229D572B-0C64-BC4F-9787-CFDFDB4AFDBE}"/>
              </a:ext>
            </a:extLst>
          </p:cNvPr>
          <p:cNvSpPr txBox="1">
            <a:spLocks noChangeArrowheads="1"/>
          </p:cNvSpPr>
          <p:nvPr/>
        </p:nvSpPr>
        <p:spPr bwMode="auto">
          <a:xfrm>
            <a:off x="2347351"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9" name="Text Box 5">
            <a:extLst>
              <a:ext uri="{FF2B5EF4-FFF2-40B4-BE49-F238E27FC236}">
                <a16:creationId xmlns:a16="http://schemas.microsoft.com/office/drawing/2014/main" id="{7E93FFA4-44C6-0E4F-ABD0-1688475EEC2D}"/>
              </a:ext>
            </a:extLst>
          </p:cNvPr>
          <p:cNvSpPr txBox="1">
            <a:spLocks noChangeArrowheads="1"/>
          </p:cNvSpPr>
          <p:nvPr/>
        </p:nvSpPr>
        <p:spPr bwMode="auto">
          <a:xfrm>
            <a:off x="2756926"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40" name="Line 6">
            <a:extLst>
              <a:ext uri="{FF2B5EF4-FFF2-40B4-BE49-F238E27FC236}">
                <a16:creationId xmlns:a16="http://schemas.microsoft.com/office/drawing/2014/main" id="{AAE6181D-40C5-4947-8D16-192C2CC21901}"/>
              </a:ext>
            </a:extLst>
          </p:cNvPr>
          <p:cNvSpPr>
            <a:spLocks noChangeShapeType="1"/>
          </p:cNvSpPr>
          <p:nvPr/>
        </p:nvSpPr>
        <p:spPr bwMode="auto">
          <a:xfrm>
            <a:off x="2861701"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Freeform 10">
            <a:extLst>
              <a:ext uri="{FF2B5EF4-FFF2-40B4-BE49-F238E27FC236}">
                <a16:creationId xmlns:a16="http://schemas.microsoft.com/office/drawing/2014/main" id="{C49AAF37-6767-EA4A-BCF2-2730B5DAFFCF}"/>
              </a:ext>
            </a:extLst>
          </p:cNvPr>
          <p:cNvSpPr>
            <a:spLocks/>
          </p:cNvSpPr>
          <p:nvPr/>
        </p:nvSpPr>
        <p:spPr bwMode="auto">
          <a:xfrm flipV="1">
            <a:off x="2809313"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 name="Freeform 11">
            <a:extLst>
              <a:ext uri="{FF2B5EF4-FFF2-40B4-BE49-F238E27FC236}">
                <a16:creationId xmlns:a16="http://schemas.microsoft.com/office/drawing/2014/main" id="{F2665E42-05D1-2742-9715-0A7AB328CC68}"/>
              </a:ext>
            </a:extLst>
          </p:cNvPr>
          <p:cNvSpPr>
            <a:spLocks/>
          </p:cNvSpPr>
          <p:nvPr/>
        </p:nvSpPr>
        <p:spPr bwMode="auto">
          <a:xfrm>
            <a:off x="2856938"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Freeform 14">
            <a:extLst>
              <a:ext uri="{FF2B5EF4-FFF2-40B4-BE49-F238E27FC236}">
                <a16:creationId xmlns:a16="http://schemas.microsoft.com/office/drawing/2014/main" id="{FF5156B3-5F3E-7247-9787-81C01F98AADA}"/>
              </a:ext>
            </a:extLst>
          </p:cNvPr>
          <p:cNvSpPr>
            <a:spLocks/>
          </p:cNvSpPr>
          <p:nvPr/>
        </p:nvSpPr>
        <p:spPr bwMode="auto">
          <a:xfrm>
            <a:off x="5004826"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Text Box 15">
            <a:extLst>
              <a:ext uri="{FF2B5EF4-FFF2-40B4-BE49-F238E27FC236}">
                <a16:creationId xmlns:a16="http://schemas.microsoft.com/office/drawing/2014/main" id="{2F0C4339-9749-3E4B-AEF3-DFBC5861C0E1}"/>
              </a:ext>
            </a:extLst>
          </p:cNvPr>
          <p:cNvSpPr txBox="1">
            <a:spLocks noChangeArrowheads="1"/>
          </p:cNvSpPr>
          <p:nvPr/>
        </p:nvSpPr>
        <p:spPr bwMode="auto">
          <a:xfrm>
            <a:off x="5314388"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17">
            <a:extLst>
              <a:ext uri="{FF2B5EF4-FFF2-40B4-BE49-F238E27FC236}">
                <a16:creationId xmlns:a16="http://schemas.microsoft.com/office/drawing/2014/main" id="{B12405C6-9FEC-A645-ABAA-32067C853440}"/>
              </a:ext>
            </a:extLst>
          </p:cNvPr>
          <p:cNvSpPr>
            <a:spLocks noChangeShapeType="1"/>
          </p:cNvSpPr>
          <p:nvPr/>
        </p:nvSpPr>
        <p:spPr bwMode="auto">
          <a:xfrm>
            <a:off x="5408051"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2" name="Group 18">
            <a:extLst>
              <a:ext uri="{FF2B5EF4-FFF2-40B4-BE49-F238E27FC236}">
                <a16:creationId xmlns:a16="http://schemas.microsoft.com/office/drawing/2014/main" id="{6469EBCB-9365-8146-9A22-EA4BFBF0E079}"/>
              </a:ext>
            </a:extLst>
          </p:cNvPr>
          <p:cNvGrpSpPr>
            <a:grpSpLocks/>
          </p:cNvGrpSpPr>
          <p:nvPr/>
        </p:nvGrpSpPr>
        <p:grpSpPr bwMode="auto">
          <a:xfrm>
            <a:off x="8325876" y="3094378"/>
            <a:ext cx="1828800" cy="257175"/>
            <a:chOff x="2222" y="3039"/>
            <a:chExt cx="1152" cy="162"/>
          </a:xfrm>
        </p:grpSpPr>
        <p:sp>
          <p:nvSpPr>
            <p:cNvPr id="53" name="Text Box 19">
              <a:extLst>
                <a:ext uri="{FF2B5EF4-FFF2-40B4-BE49-F238E27FC236}">
                  <a16:creationId xmlns:a16="http://schemas.microsoft.com/office/drawing/2014/main" id="{3A6C17B0-3CB8-BD4F-82A3-F8BBBF7760BF}"/>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21">
              <a:extLst>
                <a:ext uri="{FF2B5EF4-FFF2-40B4-BE49-F238E27FC236}">
                  <a16:creationId xmlns:a16="http://schemas.microsoft.com/office/drawing/2014/main" id="{7262AE28-C6B2-7A4B-B2BF-40A0797B4995}"/>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6" name="Group 22">
            <a:extLst>
              <a:ext uri="{FF2B5EF4-FFF2-40B4-BE49-F238E27FC236}">
                <a16:creationId xmlns:a16="http://schemas.microsoft.com/office/drawing/2014/main" id="{E9E74661-52F5-5E48-982A-52E52A35DC45}"/>
              </a:ext>
            </a:extLst>
          </p:cNvPr>
          <p:cNvGrpSpPr>
            <a:grpSpLocks/>
          </p:cNvGrpSpPr>
          <p:nvPr/>
        </p:nvGrpSpPr>
        <p:grpSpPr bwMode="auto">
          <a:xfrm>
            <a:off x="4044388" y="2362543"/>
            <a:ext cx="1074738" cy="962025"/>
            <a:chOff x="1540" y="2116"/>
            <a:chExt cx="677" cy="606"/>
          </a:xfrm>
        </p:grpSpPr>
        <p:sp>
          <p:nvSpPr>
            <p:cNvPr id="57" name="Oval 23">
              <a:extLst>
                <a:ext uri="{FF2B5EF4-FFF2-40B4-BE49-F238E27FC236}">
                  <a16:creationId xmlns:a16="http://schemas.microsoft.com/office/drawing/2014/main" id="{8D34CBBE-DA94-E64E-9580-4F3F4131C86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58" name="Text Box 24">
              <a:extLst>
                <a:ext uri="{FF2B5EF4-FFF2-40B4-BE49-F238E27FC236}">
                  <a16:creationId xmlns:a16="http://schemas.microsoft.com/office/drawing/2014/main" id="{1B4A0021-CFA3-4E40-B284-73C34108A342}"/>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9" name="Freeform 25">
            <a:extLst>
              <a:ext uri="{FF2B5EF4-FFF2-40B4-BE49-F238E27FC236}">
                <a16:creationId xmlns:a16="http://schemas.microsoft.com/office/drawing/2014/main" id="{3DB66570-2E6B-DB42-959E-FB21F91FD83C}"/>
              </a:ext>
            </a:extLst>
          </p:cNvPr>
          <p:cNvSpPr>
            <a:spLocks/>
          </p:cNvSpPr>
          <p:nvPr/>
        </p:nvSpPr>
        <p:spPr bwMode="auto">
          <a:xfrm>
            <a:off x="8424301"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Oval 26">
            <a:extLst>
              <a:ext uri="{FF2B5EF4-FFF2-40B4-BE49-F238E27FC236}">
                <a16:creationId xmlns:a16="http://schemas.microsoft.com/office/drawing/2014/main" id="{8A47B34C-876C-9A40-BB81-39CFF157E854}"/>
              </a:ext>
            </a:extLst>
          </p:cNvPr>
          <p:cNvSpPr>
            <a:spLocks noChangeArrowheads="1"/>
          </p:cNvSpPr>
          <p:nvPr/>
        </p:nvSpPr>
        <p:spPr bwMode="auto">
          <a:xfrm>
            <a:off x="8516376"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61" name="Text Box 27">
            <a:extLst>
              <a:ext uri="{FF2B5EF4-FFF2-40B4-BE49-F238E27FC236}">
                <a16:creationId xmlns:a16="http://schemas.microsoft.com/office/drawing/2014/main" id="{D69029E6-5338-FD44-BC15-0BA8A98F15B0}"/>
              </a:ext>
            </a:extLst>
          </p:cNvPr>
          <p:cNvSpPr txBox="1">
            <a:spLocks noChangeArrowheads="1"/>
          </p:cNvSpPr>
          <p:nvPr/>
        </p:nvSpPr>
        <p:spPr bwMode="auto">
          <a:xfrm>
            <a:off x="8429063"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62" name="Freeform 28">
            <a:extLst>
              <a:ext uri="{FF2B5EF4-FFF2-40B4-BE49-F238E27FC236}">
                <a16:creationId xmlns:a16="http://schemas.microsoft.com/office/drawing/2014/main" id="{062C8ABB-D477-0442-96DB-AF4A7A380558}"/>
              </a:ext>
            </a:extLst>
          </p:cNvPr>
          <p:cNvSpPr>
            <a:spLocks/>
          </p:cNvSpPr>
          <p:nvPr/>
        </p:nvSpPr>
        <p:spPr bwMode="auto">
          <a:xfrm flipV="1">
            <a:off x="8437001"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3" name="Group 29">
            <a:extLst>
              <a:ext uri="{FF2B5EF4-FFF2-40B4-BE49-F238E27FC236}">
                <a16:creationId xmlns:a16="http://schemas.microsoft.com/office/drawing/2014/main" id="{824EB22B-3441-BB4C-9908-EA5200566BEF}"/>
              </a:ext>
            </a:extLst>
          </p:cNvPr>
          <p:cNvGrpSpPr>
            <a:grpSpLocks/>
          </p:cNvGrpSpPr>
          <p:nvPr/>
        </p:nvGrpSpPr>
        <p:grpSpPr bwMode="auto">
          <a:xfrm>
            <a:off x="2101288" y="2306981"/>
            <a:ext cx="1333500" cy="1004887"/>
            <a:chOff x="220" y="1365"/>
            <a:chExt cx="840" cy="633"/>
          </a:xfrm>
        </p:grpSpPr>
        <p:sp>
          <p:nvSpPr>
            <p:cNvPr id="64" name="Line 30">
              <a:extLst>
                <a:ext uri="{FF2B5EF4-FFF2-40B4-BE49-F238E27FC236}">
                  <a16:creationId xmlns:a16="http://schemas.microsoft.com/office/drawing/2014/main" id="{E482CA24-27A0-084A-87D9-E941B0A259BA}"/>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Oval 31">
              <a:extLst>
                <a:ext uri="{FF2B5EF4-FFF2-40B4-BE49-F238E27FC236}">
                  <a16:creationId xmlns:a16="http://schemas.microsoft.com/office/drawing/2014/main" id="{B1FC38D6-025E-7842-ADA7-35FDE217EA4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grpSp>
        <p:nvGrpSpPr>
          <p:cNvPr id="66" name="Group 32">
            <a:extLst>
              <a:ext uri="{FF2B5EF4-FFF2-40B4-BE49-F238E27FC236}">
                <a16:creationId xmlns:a16="http://schemas.microsoft.com/office/drawing/2014/main" id="{5BBC5929-B4AB-D94E-9C05-8B8E4E50A932}"/>
              </a:ext>
            </a:extLst>
          </p:cNvPr>
          <p:cNvGrpSpPr>
            <a:grpSpLocks/>
          </p:cNvGrpSpPr>
          <p:nvPr/>
        </p:nvGrpSpPr>
        <p:grpSpPr bwMode="auto">
          <a:xfrm>
            <a:off x="8086163" y="3637306"/>
            <a:ext cx="1414463" cy="1033462"/>
            <a:chOff x="3990" y="2203"/>
            <a:chExt cx="891" cy="651"/>
          </a:xfrm>
        </p:grpSpPr>
        <p:sp>
          <p:nvSpPr>
            <p:cNvPr id="67" name="Line 33">
              <a:extLst>
                <a:ext uri="{FF2B5EF4-FFF2-40B4-BE49-F238E27FC236}">
                  <a16:creationId xmlns:a16="http://schemas.microsoft.com/office/drawing/2014/main" id="{C8C95C30-694C-3343-9A2B-29D823BB5369}"/>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Oval 34">
              <a:extLst>
                <a:ext uri="{FF2B5EF4-FFF2-40B4-BE49-F238E27FC236}">
                  <a16:creationId xmlns:a16="http://schemas.microsoft.com/office/drawing/2014/main" id="{9CF26F83-62A4-774B-95EC-D614996A7AD6}"/>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69" name="Text Box 35">
            <a:extLst>
              <a:ext uri="{FF2B5EF4-FFF2-40B4-BE49-F238E27FC236}">
                <a16:creationId xmlns:a16="http://schemas.microsoft.com/office/drawing/2014/main" id="{4F145C19-20CA-7145-8B2A-77BEB54A39E8}"/>
              </a:ext>
            </a:extLst>
          </p:cNvPr>
          <p:cNvSpPr txBox="1">
            <a:spLocks noChangeArrowheads="1"/>
          </p:cNvSpPr>
          <p:nvPr/>
        </p:nvSpPr>
        <p:spPr bwMode="auto">
          <a:xfrm>
            <a:off x="2782326"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70" name="Line 36">
            <a:extLst>
              <a:ext uri="{FF2B5EF4-FFF2-40B4-BE49-F238E27FC236}">
                <a16:creationId xmlns:a16="http://schemas.microsoft.com/office/drawing/2014/main" id="{26143F76-F1DE-F740-8D25-07F17B3B05D6}"/>
              </a:ext>
            </a:extLst>
          </p:cNvPr>
          <p:cNvSpPr>
            <a:spLocks noChangeShapeType="1"/>
          </p:cNvSpPr>
          <p:nvPr/>
        </p:nvSpPr>
        <p:spPr bwMode="auto">
          <a:xfrm>
            <a:off x="2763276"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71" name="Freeform 37">
            <a:extLst>
              <a:ext uri="{FF2B5EF4-FFF2-40B4-BE49-F238E27FC236}">
                <a16:creationId xmlns:a16="http://schemas.microsoft.com/office/drawing/2014/main" id="{58B7878D-57FD-8A41-8E7B-6BF34CB3A771}"/>
              </a:ext>
            </a:extLst>
          </p:cNvPr>
          <p:cNvSpPr>
            <a:spLocks/>
          </p:cNvSpPr>
          <p:nvPr/>
        </p:nvSpPr>
        <p:spPr bwMode="auto">
          <a:xfrm>
            <a:off x="2763276" y="2146642"/>
            <a:ext cx="7148415" cy="2944699"/>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connsiteX0" fmla="*/ 0 w 10000"/>
              <a:gd name="connsiteY0" fmla="*/ 52 h 10000"/>
              <a:gd name="connsiteX1" fmla="*/ 2377 w 10000"/>
              <a:gd name="connsiteY1" fmla="*/ 0 h 10000"/>
              <a:gd name="connsiteX2" fmla="*/ 8009 w 10000"/>
              <a:gd name="connsiteY2" fmla="*/ 9621 h 10000"/>
              <a:gd name="connsiteX3" fmla="*/ 10000 w 10000"/>
              <a:gd name="connsiteY3" fmla="*/ 10000 h 10000"/>
              <a:gd name="connsiteX0" fmla="*/ 0 w 10673"/>
              <a:gd name="connsiteY0" fmla="*/ 52 h 9621"/>
              <a:gd name="connsiteX1" fmla="*/ 2377 w 10673"/>
              <a:gd name="connsiteY1" fmla="*/ 0 h 9621"/>
              <a:gd name="connsiteX2" fmla="*/ 8009 w 10673"/>
              <a:gd name="connsiteY2" fmla="*/ 9621 h 9621"/>
              <a:gd name="connsiteX3" fmla="*/ 10673 w 10673"/>
              <a:gd name="connsiteY3" fmla="*/ 9621 h 9621"/>
            </a:gdLst>
            <a:ahLst/>
            <a:cxnLst>
              <a:cxn ang="0">
                <a:pos x="connsiteX0" y="connsiteY0"/>
              </a:cxn>
              <a:cxn ang="0">
                <a:pos x="connsiteX1" y="connsiteY1"/>
              </a:cxn>
              <a:cxn ang="0">
                <a:pos x="connsiteX2" y="connsiteY2"/>
              </a:cxn>
              <a:cxn ang="0">
                <a:pos x="connsiteX3" y="connsiteY3"/>
              </a:cxn>
            </a:cxnLst>
            <a:rect l="l" t="t" r="r" b="b"/>
            <a:pathLst>
              <a:path w="10673" h="9621">
                <a:moveTo>
                  <a:pt x="0" y="52"/>
                </a:moveTo>
                <a:lnTo>
                  <a:pt x="2377" y="0"/>
                </a:lnTo>
                <a:lnTo>
                  <a:pt x="8009" y="9621"/>
                </a:lnTo>
                <a:lnTo>
                  <a:pt x="10673" y="962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2" name="Group 38">
            <a:extLst>
              <a:ext uri="{FF2B5EF4-FFF2-40B4-BE49-F238E27FC236}">
                <a16:creationId xmlns:a16="http://schemas.microsoft.com/office/drawing/2014/main" id="{81979E69-43B0-224E-AEE7-932D8FB25EC5}"/>
              </a:ext>
            </a:extLst>
          </p:cNvPr>
          <p:cNvGrpSpPr>
            <a:grpSpLocks/>
          </p:cNvGrpSpPr>
          <p:nvPr/>
        </p:nvGrpSpPr>
        <p:grpSpPr bwMode="auto">
          <a:xfrm>
            <a:off x="2099701" y="2306981"/>
            <a:ext cx="1333500" cy="1004887"/>
            <a:chOff x="220" y="1365"/>
            <a:chExt cx="840" cy="633"/>
          </a:xfrm>
        </p:grpSpPr>
        <p:sp>
          <p:nvSpPr>
            <p:cNvPr id="73" name="Line 39">
              <a:extLst>
                <a:ext uri="{FF2B5EF4-FFF2-40B4-BE49-F238E27FC236}">
                  <a16:creationId xmlns:a16="http://schemas.microsoft.com/office/drawing/2014/main" id="{021756D2-A025-CF41-A055-C96F4929A19F}"/>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40">
              <a:extLst>
                <a:ext uri="{FF2B5EF4-FFF2-40B4-BE49-F238E27FC236}">
                  <a16:creationId xmlns:a16="http://schemas.microsoft.com/office/drawing/2014/main" id="{34F50062-00A1-4541-B9F4-BEF323F05F2D}"/>
                </a:ext>
              </a:extLst>
            </p:cNvPr>
            <p:cNvSpPr>
              <a:spLocks noChangeArrowheads="1"/>
            </p:cNvSpPr>
            <p:nvPr/>
          </p:nvSpPr>
          <p:spPr bwMode="auto">
            <a:xfrm>
              <a:off x="439" y="1392"/>
              <a:ext cx="621" cy="606"/>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08" name="Oval 41">
            <a:extLst>
              <a:ext uri="{FF2B5EF4-FFF2-40B4-BE49-F238E27FC236}">
                <a16:creationId xmlns:a16="http://schemas.microsoft.com/office/drawing/2014/main" id="{9AEB6601-DAB8-A041-9DF0-30C886DDBE6D}"/>
              </a:ext>
            </a:extLst>
          </p:cNvPr>
          <p:cNvSpPr>
            <a:spLocks noChangeArrowheads="1"/>
          </p:cNvSpPr>
          <p:nvPr/>
        </p:nvSpPr>
        <p:spPr bwMode="auto">
          <a:xfrm>
            <a:off x="4084076"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09" name="Line 42">
            <a:extLst>
              <a:ext uri="{FF2B5EF4-FFF2-40B4-BE49-F238E27FC236}">
                <a16:creationId xmlns:a16="http://schemas.microsoft.com/office/drawing/2014/main" id="{2CE2B382-7E31-324B-8E6C-07DE61767B89}"/>
              </a:ext>
            </a:extLst>
          </p:cNvPr>
          <p:cNvSpPr>
            <a:spLocks noChangeShapeType="1"/>
          </p:cNvSpPr>
          <p:nvPr/>
        </p:nvSpPr>
        <p:spPr bwMode="auto">
          <a:xfrm flipH="1">
            <a:off x="8013138"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43">
            <a:extLst>
              <a:ext uri="{FF2B5EF4-FFF2-40B4-BE49-F238E27FC236}">
                <a16:creationId xmlns:a16="http://schemas.microsoft.com/office/drawing/2014/main" id="{A4E624BD-18B7-E144-8B12-E9F34C001BC1}"/>
              </a:ext>
            </a:extLst>
          </p:cNvPr>
          <p:cNvSpPr>
            <a:spLocks/>
          </p:cNvSpPr>
          <p:nvPr/>
        </p:nvSpPr>
        <p:spPr bwMode="auto">
          <a:xfrm>
            <a:off x="2122306" y="3871617"/>
            <a:ext cx="7452932" cy="2415225"/>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684 h 10684"/>
              <a:gd name="connsiteX1" fmla="*/ 7676 w 10000"/>
              <a:gd name="connsiteY1" fmla="*/ 10684 h 10684"/>
              <a:gd name="connsiteX2" fmla="*/ 4167 w 10000"/>
              <a:gd name="connsiteY2" fmla="*/ 0 h 10684"/>
              <a:gd name="connsiteX3" fmla="*/ 0 w 10000"/>
              <a:gd name="connsiteY3" fmla="*/ 684 h 10684"/>
              <a:gd name="connsiteX0" fmla="*/ 11178 w 11178"/>
              <a:gd name="connsiteY0" fmla="*/ 10684 h 10684"/>
              <a:gd name="connsiteX1" fmla="*/ 8854 w 11178"/>
              <a:gd name="connsiteY1" fmla="*/ 10684 h 10684"/>
              <a:gd name="connsiteX2" fmla="*/ 5345 w 11178"/>
              <a:gd name="connsiteY2" fmla="*/ 0 h 10684"/>
              <a:gd name="connsiteX3" fmla="*/ 0 w 11178"/>
              <a:gd name="connsiteY3" fmla="*/ 0 h 10684"/>
            </a:gdLst>
            <a:ahLst/>
            <a:cxnLst>
              <a:cxn ang="0">
                <a:pos x="connsiteX0" y="connsiteY0"/>
              </a:cxn>
              <a:cxn ang="0">
                <a:pos x="connsiteX1" y="connsiteY1"/>
              </a:cxn>
              <a:cxn ang="0">
                <a:pos x="connsiteX2" y="connsiteY2"/>
              </a:cxn>
              <a:cxn ang="0">
                <a:pos x="connsiteX3" y="connsiteY3"/>
              </a:cxn>
            </a:cxnLst>
            <a:rect l="l" t="t" r="r" b="b"/>
            <a:pathLst>
              <a:path w="11178" h="10684">
                <a:moveTo>
                  <a:pt x="11178" y="10684"/>
                </a:moveTo>
                <a:lnTo>
                  <a:pt x="8854" y="10684"/>
                </a:lnTo>
                <a:lnTo>
                  <a:pt x="5345"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1" name="Group 44">
            <a:extLst>
              <a:ext uri="{FF2B5EF4-FFF2-40B4-BE49-F238E27FC236}">
                <a16:creationId xmlns:a16="http://schemas.microsoft.com/office/drawing/2014/main" id="{433B53F6-3987-AD43-823C-811301531A05}"/>
              </a:ext>
            </a:extLst>
          </p:cNvPr>
          <p:cNvGrpSpPr>
            <a:grpSpLocks/>
          </p:cNvGrpSpPr>
          <p:nvPr/>
        </p:nvGrpSpPr>
        <p:grpSpPr bwMode="auto">
          <a:xfrm>
            <a:off x="2099701" y="2306981"/>
            <a:ext cx="1333500" cy="1004887"/>
            <a:chOff x="220" y="1365"/>
            <a:chExt cx="840" cy="633"/>
          </a:xfrm>
        </p:grpSpPr>
        <p:sp>
          <p:nvSpPr>
            <p:cNvPr id="112" name="Line 45">
              <a:extLst>
                <a:ext uri="{FF2B5EF4-FFF2-40B4-BE49-F238E27FC236}">
                  <a16:creationId xmlns:a16="http://schemas.microsoft.com/office/drawing/2014/main" id="{4591E5D8-8C29-B847-85FE-27EBA5053B7E}"/>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Oval 46">
              <a:extLst>
                <a:ext uri="{FF2B5EF4-FFF2-40B4-BE49-F238E27FC236}">
                  <a16:creationId xmlns:a16="http://schemas.microsoft.com/office/drawing/2014/main" id="{611A2C5D-AEE6-DD42-9AF5-7922552584D9}"/>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grpSp>
      <p:sp>
        <p:nvSpPr>
          <p:cNvPr id="114" name="Oval 47">
            <a:extLst>
              <a:ext uri="{FF2B5EF4-FFF2-40B4-BE49-F238E27FC236}">
                <a16:creationId xmlns:a16="http://schemas.microsoft.com/office/drawing/2014/main" id="{14740803-52CF-044E-A44B-1C3382FD69A9}"/>
              </a:ext>
            </a:extLst>
          </p:cNvPr>
          <p:cNvSpPr>
            <a:spLocks noChangeArrowheads="1"/>
          </p:cNvSpPr>
          <p:nvPr/>
        </p:nvSpPr>
        <p:spPr bwMode="auto">
          <a:xfrm>
            <a:off x="4080901" y="2367306"/>
            <a:ext cx="985837" cy="9620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117" name="Text Box 16">
            <a:extLst>
              <a:ext uri="{FF2B5EF4-FFF2-40B4-BE49-F238E27FC236}">
                <a16:creationId xmlns:a16="http://schemas.microsoft.com/office/drawing/2014/main" id="{4960424F-A39C-9F48-B10B-6B92058EBF56}"/>
              </a:ext>
            </a:extLst>
          </p:cNvPr>
          <p:cNvSpPr txBox="1">
            <a:spLocks noChangeArrowheads="1"/>
          </p:cNvSpPr>
          <p:nvPr/>
        </p:nvSpPr>
        <p:spPr bwMode="auto">
          <a:xfrm>
            <a:off x="5288988" y="2400535"/>
            <a:ext cx="338931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8" name="Text Box 20">
            <a:extLst>
              <a:ext uri="{FF2B5EF4-FFF2-40B4-BE49-F238E27FC236}">
                <a16:creationId xmlns:a16="http://schemas.microsoft.com/office/drawing/2014/main" id="{F83C8E12-3B9E-D846-B39E-2D62F350B930}"/>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24" name="Group 123">
            <a:extLst>
              <a:ext uri="{FF2B5EF4-FFF2-40B4-BE49-F238E27FC236}">
                <a16:creationId xmlns:a16="http://schemas.microsoft.com/office/drawing/2014/main" id="{CC5AC3F7-1DB3-CE4F-B0C7-F20072FBA703}"/>
              </a:ext>
            </a:extLst>
          </p:cNvPr>
          <p:cNvGrpSpPr/>
          <p:nvPr/>
        </p:nvGrpSpPr>
        <p:grpSpPr>
          <a:xfrm>
            <a:off x="2271408" y="3285357"/>
            <a:ext cx="3548062" cy="989290"/>
            <a:chOff x="2270357" y="3283338"/>
            <a:chExt cx="3548062" cy="989290"/>
          </a:xfrm>
        </p:grpSpPr>
        <p:sp>
          <p:nvSpPr>
            <p:cNvPr id="125" name="Freeform 11">
              <a:extLst>
                <a:ext uri="{FF2B5EF4-FFF2-40B4-BE49-F238E27FC236}">
                  <a16:creationId xmlns:a16="http://schemas.microsoft.com/office/drawing/2014/main" id="{1ECBB11C-9731-AE49-85C4-CC54A9C37108}"/>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26" name="Group 125">
              <a:extLst>
                <a:ext uri="{FF2B5EF4-FFF2-40B4-BE49-F238E27FC236}">
                  <a16:creationId xmlns:a16="http://schemas.microsoft.com/office/drawing/2014/main" id="{803199FB-D06E-3542-B988-7EB9CD9168D8}"/>
                </a:ext>
              </a:extLst>
            </p:cNvPr>
            <p:cNvGrpSpPr/>
            <p:nvPr/>
          </p:nvGrpSpPr>
          <p:grpSpPr>
            <a:xfrm>
              <a:off x="2270357" y="3545923"/>
              <a:ext cx="3548062" cy="726705"/>
              <a:chOff x="2270357" y="3545923"/>
              <a:chExt cx="3548062" cy="726705"/>
            </a:xfrm>
          </p:grpSpPr>
          <p:sp>
            <p:nvSpPr>
              <p:cNvPr id="127" name="Text Box 12">
                <a:extLst>
                  <a:ext uri="{FF2B5EF4-FFF2-40B4-BE49-F238E27FC236}">
                    <a16:creationId xmlns:a16="http://schemas.microsoft.com/office/drawing/2014/main" id="{E0CFEDE3-2A91-2845-ABA4-C03E7492EE81}"/>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3">
                <a:extLst>
                  <a:ext uri="{FF2B5EF4-FFF2-40B4-BE49-F238E27FC236}">
                    <a16:creationId xmlns:a16="http://schemas.microsoft.com/office/drawing/2014/main" id="{332EC257-20A6-9B48-A641-8E69142E58DC}"/>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 Box 48">
                <a:extLst>
                  <a:ext uri="{FF2B5EF4-FFF2-40B4-BE49-F238E27FC236}">
                    <a16:creationId xmlns:a16="http://schemas.microsoft.com/office/drawing/2014/main" id="{BC7A4A01-571A-C94B-BAEC-EA73E5A39295}"/>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grpSp>
        <p:nvGrpSpPr>
          <p:cNvPr id="130" name="Group 129">
            <a:extLst>
              <a:ext uri="{FF2B5EF4-FFF2-40B4-BE49-F238E27FC236}">
                <a16:creationId xmlns:a16="http://schemas.microsoft.com/office/drawing/2014/main" id="{5E324CA8-B37F-8C4E-9533-D4557801C16E}"/>
              </a:ext>
            </a:extLst>
          </p:cNvPr>
          <p:cNvGrpSpPr/>
          <p:nvPr/>
        </p:nvGrpSpPr>
        <p:grpSpPr>
          <a:xfrm>
            <a:off x="8049650" y="5037504"/>
            <a:ext cx="4142349" cy="933582"/>
            <a:chOff x="8049650" y="5037504"/>
            <a:chExt cx="4142349" cy="933582"/>
          </a:xfrm>
        </p:grpSpPr>
        <p:sp>
          <p:nvSpPr>
            <p:cNvPr id="131" name="Text Box 7">
              <a:extLst>
                <a:ext uri="{FF2B5EF4-FFF2-40B4-BE49-F238E27FC236}">
                  <a16:creationId xmlns:a16="http://schemas.microsoft.com/office/drawing/2014/main" id="{723DBA89-E099-1146-9344-FD97D358659B}"/>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8">
              <a:extLst>
                <a:ext uri="{FF2B5EF4-FFF2-40B4-BE49-F238E27FC236}">
                  <a16:creationId xmlns:a16="http://schemas.microsoft.com/office/drawing/2014/main" id="{05CEFA42-064E-3142-841C-4AC47C36BCC4}"/>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9">
              <a:extLst>
                <a:ext uri="{FF2B5EF4-FFF2-40B4-BE49-F238E27FC236}">
                  <a16:creationId xmlns:a16="http://schemas.microsoft.com/office/drawing/2014/main" id="{0872816E-A3BC-B14C-B375-097293AE6178}"/>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4" name="Text Box 19">
            <a:extLst>
              <a:ext uri="{FF2B5EF4-FFF2-40B4-BE49-F238E27FC236}">
                <a16:creationId xmlns:a16="http://schemas.microsoft.com/office/drawing/2014/main" id="{55D8DBB5-D62B-EB4E-B678-676582C50DB5}"/>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35" name="Text Box 20">
            <a:extLst>
              <a:ext uri="{FF2B5EF4-FFF2-40B4-BE49-F238E27FC236}">
                <a16:creationId xmlns:a16="http://schemas.microsoft.com/office/drawing/2014/main" id="{6A4DBB19-70E8-BE4F-86ED-46D7FF5489BB}"/>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74" name="Text Box 16">
            <a:extLst>
              <a:ext uri="{FF2B5EF4-FFF2-40B4-BE49-F238E27FC236}">
                <a16:creationId xmlns:a16="http://schemas.microsoft.com/office/drawing/2014/main" id="{312C203B-3A0A-BD4E-8578-6F37A2E7EB8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5" name="Slide Number Placeholder 2">
            <a:extLst>
              <a:ext uri="{FF2B5EF4-FFF2-40B4-BE49-F238E27FC236}">
                <a16:creationId xmlns:a16="http://schemas.microsoft.com/office/drawing/2014/main" id="{70847C17-240C-8943-BAC9-8DEDA07FFF5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74147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dissolve">
                                      <p:cBhvr>
                                        <p:cTn id="7" dur="500"/>
                                        <p:tgtEl>
                                          <p:spTgt spid="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dissolv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wipe(up)">
                                      <p:cBhvr>
                                        <p:cTn id="17" dur="1000"/>
                                        <p:tgtEl>
                                          <p:spTgt spid="70"/>
                                        </p:tgtEl>
                                      </p:cBhvr>
                                    </p:animEffect>
                                  </p:childTnLst>
                                  <p:subTnLst>
                                    <p:set>
                                      <p:cBhvr override="childStyle">
                                        <p:cTn dur="1" fill="hold" display="0" masterRel="nextClick" afterEffect="1"/>
                                        <p:tgtEl>
                                          <p:spTgt spid="7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1000"/>
                                        <p:tgtEl>
                                          <p:spTgt spid="71"/>
                                        </p:tgtEl>
                                      </p:cBhvr>
                                    </p:animEffect>
                                  </p:childTnLst>
                                  <p:subTnLst>
                                    <p:set>
                                      <p:cBhvr override="childStyle">
                                        <p:cTn dur="1" fill="hold" display="0" masterRel="nextClick" afterEffect="1"/>
                                        <p:tgtEl>
                                          <p:spTgt spid="71"/>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animEffect transition="in" filter="wipe(up)">
                                      <p:cBhvr>
                                        <p:cTn id="31" dur="1000"/>
                                        <p:tgtEl>
                                          <p:spTgt spid="109"/>
                                        </p:tgtEl>
                                      </p:cBhvr>
                                    </p:animEffect>
                                  </p:childTnLst>
                                  <p:subTnLst>
                                    <p:set>
                                      <p:cBhvr override="childStyle">
                                        <p:cTn dur="1" fill="hold" display="0" masterRel="nextClick" afterEffect="1"/>
                                        <p:tgtEl>
                                          <p:spTgt spid="109"/>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0"/>
                                        </p:tgtEl>
                                        <p:attrNameLst>
                                          <p:attrName>style.visibility</p:attrName>
                                        </p:attrNameLst>
                                      </p:cBhvr>
                                      <p:to>
                                        <p:strVal val="visible"/>
                                      </p:to>
                                    </p:set>
                                    <p:animEffect transition="in" filter="wipe(right)">
                                      <p:cBhvr>
                                        <p:cTn id="36" dur="1000"/>
                                        <p:tgtEl>
                                          <p:spTgt spid="110"/>
                                        </p:tgtEl>
                                      </p:cBhvr>
                                    </p:animEffect>
                                  </p:childTnLst>
                                  <p:subTnLst>
                                    <p:set>
                                      <p:cBhvr override="childStyle">
                                        <p:cTn dur="1" fill="hold" display="0" masterRel="sameClick" afterEffect="1">
                                          <p:stCondLst>
                                            <p:cond evt="end" delay="0">
                                              <p:tn val="34"/>
                                            </p:cond>
                                          </p:stCondLst>
                                        </p:cTn>
                                        <p:tgtEl>
                                          <p:spTgt spid="110"/>
                                        </p:tgtEl>
                                        <p:attrNameLst>
                                          <p:attrName>style.visibility</p:attrName>
                                        </p:attrNameLst>
                                      </p:cBhvr>
                                      <p:to>
                                        <p:strVal val="hidden"/>
                                      </p:to>
                                    </p:set>
                                  </p:sub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0"/>
                                          </p:stCondLst>
                                        </p:cTn>
                                        <p:tgtEl>
                                          <p:spTgt spid="11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14"/>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14" grpId="0" animBg="1"/>
      <p:bldP spid="1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corrupted packet scenario</a:t>
            </a:r>
            <a:endParaRPr lang="en-US" sz="4400" dirty="0"/>
          </a:p>
        </p:txBody>
      </p:sp>
      <p:sp>
        <p:nvSpPr>
          <p:cNvPr id="133" name="Oval 3">
            <a:extLst>
              <a:ext uri="{FF2B5EF4-FFF2-40B4-BE49-F238E27FC236}">
                <a16:creationId xmlns:a16="http://schemas.microsoft.com/office/drawing/2014/main" id="{69A00FB9-348A-D448-9793-795F22B57161}"/>
              </a:ext>
            </a:extLst>
          </p:cNvPr>
          <p:cNvSpPr>
            <a:spLocks noChangeArrowheads="1"/>
          </p:cNvSpPr>
          <p:nvPr/>
        </p:nvSpPr>
        <p:spPr bwMode="auto">
          <a:xfrm>
            <a:off x="2448440" y="23498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4" name="Text Box 4">
            <a:extLst>
              <a:ext uri="{FF2B5EF4-FFF2-40B4-BE49-F238E27FC236}">
                <a16:creationId xmlns:a16="http://schemas.microsoft.com/office/drawing/2014/main" id="{77096BA8-8AE7-EA4F-B0FD-7469803EAB64}"/>
              </a:ext>
            </a:extLst>
          </p:cNvPr>
          <p:cNvSpPr txBox="1">
            <a:spLocks noChangeArrowheads="1"/>
          </p:cNvSpPr>
          <p:nvPr/>
        </p:nvSpPr>
        <p:spPr bwMode="auto">
          <a:xfrm>
            <a:off x="2346840" y="24339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5" name="Text Box 5">
            <a:extLst>
              <a:ext uri="{FF2B5EF4-FFF2-40B4-BE49-F238E27FC236}">
                <a16:creationId xmlns:a16="http://schemas.microsoft.com/office/drawing/2014/main" id="{D6DC2F34-5901-DE44-A6E9-F9649709412A}"/>
              </a:ext>
            </a:extLst>
          </p:cNvPr>
          <p:cNvSpPr txBox="1">
            <a:spLocks noChangeArrowheads="1"/>
          </p:cNvSpPr>
          <p:nvPr/>
        </p:nvSpPr>
        <p:spPr bwMode="auto">
          <a:xfrm>
            <a:off x="2756415" y="1630706"/>
            <a:ext cx="3643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snkpkt = make_pkt(data,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36" name="Line 6">
            <a:extLst>
              <a:ext uri="{FF2B5EF4-FFF2-40B4-BE49-F238E27FC236}">
                <a16:creationId xmlns:a16="http://schemas.microsoft.com/office/drawing/2014/main" id="{D357F502-19B9-7A40-B1E5-CD7250CA97C6}"/>
              </a:ext>
            </a:extLst>
          </p:cNvPr>
          <p:cNvSpPr>
            <a:spLocks noChangeShapeType="1"/>
          </p:cNvSpPr>
          <p:nvPr/>
        </p:nvSpPr>
        <p:spPr bwMode="auto">
          <a:xfrm>
            <a:off x="2861190" y="1675156"/>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Freeform 10">
            <a:extLst>
              <a:ext uri="{FF2B5EF4-FFF2-40B4-BE49-F238E27FC236}">
                <a16:creationId xmlns:a16="http://schemas.microsoft.com/office/drawing/2014/main" id="{3ADC35A3-77A4-3D42-9882-FB506CCCFA61}"/>
              </a:ext>
            </a:extLst>
          </p:cNvPr>
          <p:cNvSpPr>
            <a:spLocks/>
          </p:cNvSpPr>
          <p:nvPr/>
        </p:nvSpPr>
        <p:spPr bwMode="auto">
          <a:xfrm flipV="1">
            <a:off x="2808802" y="2119656"/>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1" name="Freeform 11">
            <a:extLst>
              <a:ext uri="{FF2B5EF4-FFF2-40B4-BE49-F238E27FC236}">
                <a16:creationId xmlns:a16="http://schemas.microsoft.com/office/drawing/2014/main" id="{3907903E-8186-0B48-B29F-40C6FD559F99}"/>
              </a:ext>
            </a:extLst>
          </p:cNvPr>
          <p:cNvSpPr>
            <a:spLocks/>
          </p:cNvSpPr>
          <p:nvPr/>
        </p:nvSpPr>
        <p:spPr bwMode="auto">
          <a:xfrm>
            <a:off x="2856427" y="328011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4" name="Freeform 14">
            <a:extLst>
              <a:ext uri="{FF2B5EF4-FFF2-40B4-BE49-F238E27FC236}">
                <a16:creationId xmlns:a16="http://schemas.microsoft.com/office/drawing/2014/main" id="{C5D67D61-82E5-5642-B2D5-452A20671145}"/>
              </a:ext>
            </a:extLst>
          </p:cNvPr>
          <p:cNvSpPr>
            <a:spLocks/>
          </p:cNvSpPr>
          <p:nvPr/>
        </p:nvSpPr>
        <p:spPr bwMode="auto">
          <a:xfrm>
            <a:off x="5004315" y="2426043"/>
            <a:ext cx="466725" cy="89376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5" name="Text Box 15">
            <a:extLst>
              <a:ext uri="{FF2B5EF4-FFF2-40B4-BE49-F238E27FC236}">
                <a16:creationId xmlns:a16="http://schemas.microsoft.com/office/drawing/2014/main" id="{7BABC5B8-9BD6-F145-8E9A-0912B8AEEF10}"/>
              </a:ext>
            </a:extLst>
          </p:cNvPr>
          <p:cNvSpPr txBox="1">
            <a:spLocks noChangeArrowheads="1"/>
          </p:cNvSpPr>
          <p:nvPr/>
        </p:nvSpPr>
        <p:spPr bwMode="auto">
          <a:xfrm>
            <a:off x="5313877" y="2740368"/>
            <a:ext cx="1763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Text Box 16">
            <a:extLst>
              <a:ext uri="{FF2B5EF4-FFF2-40B4-BE49-F238E27FC236}">
                <a16:creationId xmlns:a16="http://schemas.microsoft.com/office/drawing/2014/main" id="{BE38BF73-5EF1-6B42-B012-9E244200F5F0}"/>
              </a:ext>
            </a:extLst>
          </p:cNvPr>
          <p:cNvSpPr txBox="1">
            <a:spLocks noChangeArrowheads="1"/>
          </p:cNvSpPr>
          <p:nvPr/>
        </p:nvSpPr>
        <p:spPr bwMode="auto">
          <a:xfrm>
            <a:off x="5288477" y="2154581"/>
            <a:ext cx="2085975"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isNAK(rcvpkt)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17">
            <a:extLst>
              <a:ext uri="{FF2B5EF4-FFF2-40B4-BE49-F238E27FC236}">
                <a16:creationId xmlns:a16="http://schemas.microsoft.com/office/drawing/2014/main" id="{6082D473-667E-D744-BD55-1C35E0FE8710}"/>
              </a:ext>
            </a:extLst>
          </p:cNvPr>
          <p:cNvSpPr>
            <a:spLocks noChangeShapeType="1"/>
          </p:cNvSpPr>
          <p:nvPr/>
        </p:nvSpPr>
        <p:spPr bwMode="auto">
          <a:xfrm>
            <a:off x="5407540" y="2740368"/>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2" name="Group 22">
            <a:extLst>
              <a:ext uri="{FF2B5EF4-FFF2-40B4-BE49-F238E27FC236}">
                <a16:creationId xmlns:a16="http://schemas.microsoft.com/office/drawing/2014/main" id="{DCE40CB4-F0AE-734E-AA44-08F29CD02D52}"/>
              </a:ext>
            </a:extLst>
          </p:cNvPr>
          <p:cNvGrpSpPr>
            <a:grpSpLocks/>
          </p:cNvGrpSpPr>
          <p:nvPr/>
        </p:nvGrpSpPr>
        <p:grpSpPr bwMode="auto">
          <a:xfrm>
            <a:off x="4043877" y="2362543"/>
            <a:ext cx="1074738" cy="962025"/>
            <a:chOff x="1540" y="2116"/>
            <a:chExt cx="677" cy="606"/>
          </a:xfrm>
        </p:grpSpPr>
        <p:sp>
          <p:nvSpPr>
            <p:cNvPr id="153" name="Oval 23">
              <a:extLst>
                <a:ext uri="{FF2B5EF4-FFF2-40B4-BE49-F238E27FC236}">
                  <a16:creationId xmlns:a16="http://schemas.microsoft.com/office/drawing/2014/main" id="{D3BB9C31-5D9C-684A-BB70-14F20480A9BA}"/>
                </a:ext>
              </a:extLst>
            </p:cNvPr>
            <p:cNvSpPr>
              <a:spLocks noChangeArrowheads="1"/>
            </p:cNvSpPr>
            <p:nvPr/>
          </p:nvSpPr>
          <p:spPr bwMode="auto">
            <a:xfrm>
              <a:off x="1565" y="2116"/>
              <a:ext cx="621" cy="60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4" name="Text Box 24">
              <a:extLst>
                <a:ext uri="{FF2B5EF4-FFF2-40B4-BE49-F238E27FC236}">
                  <a16:creationId xmlns:a16="http://schemas.microsoft.com/office/drawing/2014/main" id="{7290D8CF-233C-DA4F-8144-17F1D181B533}"/>
                </a:ext>
              </a:extLst>
            </p:cNvPr>
            <p:cNvSpPr txBox="1">
              <a:spLocks noChangeArrowheads="1"/>
            </p:cNvSpPr>
            <p:nvPr/>
          </p:nvSpPr>
          <p:spPr bwMode="auto">
            <a:xfrm>
              <a:off x="154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55" name="Freeform 25">
            <a:extLst>
              <a:ext uri="{FF2B5EF4-FFF2-40B4-BE49-F238E27FC236}">
                <a16:creationId xmlns:a16="http://schemas.microsoft.com/office/drawing/2014/main" id="{1FC9F4AC-60DA-664B-8892-94963AC43A62}"/>
              </a:ext>
            </a:extLst>
          </p:cNvPr>
          <p:cNvSpPr>
            <a:spLocks/>
          </p:cNvSpPr>
          <p:nvPr/>
        </p:nvSpPr>
        <p:spPr bwMode="auto">
          <a:xfrm>
            <a:off x="8423790" y="3288056"/>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Oval 26">
            <a:extLst>
              <a:ext uri="{FF2B5EF4-FFF2-40B4-BE49-F238E27FC236}">
                <a16:creationId xmlns:a16="http://schemas.microsoft.com/office/drawing/2014/main" id="{C6A7C088-049A-2642-9A7F-7E6B3149EB38}"/>
              </a:ext>
            </a:extLst>
          </p:cNvPr>
          <p:cNvSpPr>
            <a:spLocks noChangeArrowheads="1"/>
          </p:cNvSpPr>
          <p:nvPr/>
        </p:nvSpPr>
        <p:spPr bwMode="auto">
          <a:xfrm>
            <a:off x="8515865" y="3708743"/>
            <a:ext cx="985837" cy="9620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Text Box 27">
            <a:extLst>
              <a:ext uri="{FF2B5EF4-FFF2-40B4-BE49-F238E27FC236}">
                <a16:creationId xmlns:a16="http://schemas.microsoft.com/office/drawing/2014/main" id="{579E5E2D-B23D-BF43-A731-1D8C59C74825}"/>
              </a:ext>
            </a:extLst>
          </p:cNvPr>
          <p:cNvSpPr txBox="1">
            <a:spLocks noChangeArrowheads="1"/>
          </p:cNvSpPr>
          <p:nvPr/>
        </p:nvSpPr>
        <p:spPr bwMode="auto">
          <a:xfrm>
            <a:off x="8428552" y="3792881"/>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8" name="Freeform 28">
            <a:extLst>
              <a:ext uri="{FF2B5EF4-FFF2-40B4-BE49-F238E27FC236}">
                <a16:creationId xmlns:a16="http://schemas.microsoft.com/office/drawing/2014/main" id="{82DEFCAC-19A6-8E44-8FD1-83883629ABA7}"/>
              </a:ext>
            </a:extLst>
          </p:cNvPr>
          <p:cNvSpPr>
            <a:spLocks/>
          </p:cNvSpPr>
          <p:nvPr/>
        </p:nvSpPr>
        <p:spPr bwMode="auto">
          <a:xfrm flipV="1">
            <a:off x="8436490" y="4591214"/>
            <a:ext cx="12573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28575"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59" name="Group 29">
            <a:extLst>
              <a:ext uri="{FF2B5EF4-FFF2-40B4-BE49-F238E27FC236}">
                <a16:creationId xmlns:a16="http://schemas.microsoft.com/office/drawing/2014/main" id="{C486E2AA-5514-8349-8774-4B86574332CB}"/>
              </a:ext>
            </a:extLst>
          </p:cNvPr>
          <p:cNvGrpSpPr>
            <a:grpSpLocks/>
          </p:cNvGrpSpPr>
          <p:nvPr/>
        </p:nvGrpSpPr>
        <p:grpSpPr bwMode="auto">
          <a:xfrm>
            <a:off x="2100777" y="2306981"/>
            <a:ext cx="1333500" cy="1004887"/>
            <a:chOff x="220" y="1365"/>
            <a:chExt cx="840" cy="633"/>
          </a:xfrm>
        </p:grpSpPr>
        <p:sp>
          <p:nvSpPr>
            <p:cNvPr id="160" name="Line 30">
              <a:extLst>
                <a:ext uri="{FF2B5EF4-FFF2-40B4-BE49-F238E27FC236}">
                  <a16:creationId xmlns:a16="http://schemas.microsoft.com/office/drawing/2014/main" id="{C0CC58D1-8C84-3E47-909F-D82E63AA1223}"/>
                </a:ext>
              </a:extLst>
            </p:cNvPr>
            <p:cNvSpPr>
              <a:spLocks noChangeShapeType="1"/>
            </p:cNvSpPr>
            <p:nvPr/>
          </p:nvSpPr>
          <p:spPr bwMode="auto">
            <a:xfrm>
              <a:off x="220" y="1365"/>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1" name="Oval 31">
              <a:extLst>
                <a:ext uri="{FF2B5EF4-FFF2-40B4-BE49-F238E27FC236}">
                  <a16:creationId xmlns:a16="http://schemas.microsoft.com/office/drawing/2014/main" id="{852C29BD-DA30-1D45-9733-0851CEB0A1B7}"/>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2" name="Group 32">
            <a:extLst>
              <a:ext uri="{FF2B5EF4-FFF2-40B4-BE49-F238E27FC236}">
                <a16:creationId xmlns:a16="http://schemas.microsoft.com/office/drawing/2014/main" id="{A05DCA54-BB9F-EB48-8E9C-19DBD5FE15BE}"/>
              </a:ext>
            </a:extLst>
          </p:cNvPr>
          <p:cNvGrpSpPr>
            <a:grpSpLocks/>
          </p:cNvGrpSpPr>
          <p:nvPr/>
        </p:nvGrpSpPr>
        <p:grpSpPr bwMode="auto">
          <a:xfrm>
            <a:off x="8085652" y="3637306"/>
            <a:ext cx="1414463" cy="1033462"/>
            <a:chOff x="3990" y="2203"/>
            <a:chExt cx="891" cy="651"/>
          </a:xfrm>
        </p:grpSpPr>
        <p:sp>
          <p:nvSpPr>
            <p:cNvPr id="163" name="Line 33">
              <a:extLst>
                <a:ext uri="{FF2B5EF4-FFF2-40B4-BE49-F238E27FC236}">
                  <a16:creationId xmlns:a16="http://schemas.microsoft.com/office/drawing/2014/main" id="{E80E2DDF-EEB5-964A-90BC-641CEA2AE378}"/>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4" name="Oval 34">
              <a:extLst>
                <a:ext uri="{FF2B5EF4-FFF2-40B4-BE49-F238E27FC236}">
                  <a16:creationId xmlns:a16="http://schemas.microsoft.com/office/drawing/2014/main" id="{1AD65A4C-E940-0B4D-BFA8-963C7F4DFAD4}"/>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65" name="Text Box 35">
            <a:extLst>
              <a:ext uri="{FF2B5EF4-FFF2-40B4-BE49-F238E27FC236}">
                <a16:creationId xmlns:a16="http://schemas.microsoft.com/office/drawing/2014/main" id="{EB12FDE8-F0FD-FF44-9743-6CC34031C13C}"/>
              </a:ext>
            </a:extLst>
          </p:cNvPr>
          <p:cNvSpPr txBox="1">
            <a:spLocks noChangeArrowheads="1"/>
          </p:cNvSpPr>
          <p:nvPr/>
        </p:nvSpPr>
        <p:spPr bwMode="auto">
          <a:xfrm>
            <a:off x="2781815" y="1340193"/>
            <a:ext cx="22558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Line 36">
            <a:extLst>
              <a:ext uri="{FF2B5EF4-FFF2-40B4-BE49-F238E27FC236}">
                <a16:creationId xmlns:a16="http://schemas.microsoft.com/office/drawing/2014/main" id="{EC5F8159-C72E-AD42-9E10-261F73F1A7D7}"/>
              </a:ext>
            </a:extLst>
          </p:cNvPr>
          <p:cNvSpPr>
            <a:spLocks noChangeShapeType="1"/>
          </p:cNvSpPr>
          <p:nvPr/>
        </p:nvSpPr>
        <p:spPr bwMode="auto">
          <a:xfrm>
            <a:off x="2762765" y="1429093"/>
            <a:ext cx="12700" cy="747713"/>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7" name="Freeform 37">
            <a:extLst>
              <a:ext uri="{FF2B5EF4-FFF2-40B4-BE49-F238E27FC236}">
                <a16:creationId xmlns:a16="http://schemas.microsoft.com/office/drawing/2014/main" id="{35077D8E-9690-5846-914B-870B57CBFFC1}"/>
              </a:ext>
            </a:extLst>
          </p:cNvPr>
          <p:cNvSpPr>
            <a:spLocks/>
          </p:cNvSpPr>
          <p:nvPr/>
        </p:nvSpPr>
        <p:spPr bwMode="auto">
          <a:xfrm>
            <a:off x="2762765" y="2146643"/>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72" h="412">
                <a:moveTo>
                  <a:pt x="0" y="10"/>
                </a:moveTo>
                <a:lnTo>
                  <a:pt x="1003" y="0"/>
                </a:lnTo>
                <a:lnTo>
                  <a:pt x="3508" y="412"/>
                </a:lnTo>
                <a:lnTo>
                  <a:pt x="4372" y="412"/>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8" name="Group 38">
            <a:extLst>
              <a:ext uri="{FF2B5EF4-FFF2-40B4-BE49-F238E27FC236}">
                <a16:creationId xmlns:a16="http://schemas.microsoft.com/office/drawing/2014/main" id="{39365D95-8B18-AE4F-9CEC-9330CADCC26B}"/>
              </a:ext>
            </a:extLst>
          </p:cNvPr>
          <p:cNvGrpSpPr>
            <a:grpSpLocks/>
          </p:cNvGrpSpPr>
          <p:nvPr/>
        </p:nvGrpSpPr>
        <p:grpSpPr bwMode="auto">
          <a:xfrm>
            <a:off x="2099190" y="2306981"/>
            <a:ext cx="1333500" cy="1004887"/>
            <a:chOff x="220" y="1365"/>
            <a:chExt cx="840" cy="633"/>
          </a:xfrm>
        </p:grpSpPr>
        <p:sp>
          <p:nvSpPr>
            <p:cNvPr id="169" name="Line 39">
              <a:extLst>
                <a:ext uri="{FF2B5EF4-FFF2-40B4-BE49-F238E27FC236}">
                  <a16:creationId xmlns:a16="http://schemas.microsoft.com/office/drawing/2014/main" id="{68593BDB-565B-C544-A698-EAB1100890B7}"/>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Oval 40">
              <a:extLst>
                <a:ext uri="{FF2B5EF4-FFF2-40B4-BE49-F238E27FC236}">
                  <a16:creationId xmlns:a16="http://schemas.microsoft.com/office/drawing/2014/main" id="{99432816-2BCC-7742-BBCC-636611297B08}"/>
                </a:ext>
              </a:extLst>
            </p:cNvPr>
            <p:cNvSpPr>
              <a:spLocks noChangeArrowheads="1"/>
            </p:cNvSpPr>
            <p:nvPr/>
          </p:nvSpPr>
          <p:spPr bwMode="auto">
            <a:xfrm>
              <a:off x="439" y="1392"/>
              <a:ext cx="621" cy="606"/>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1" name="Oval 41">
            <a:extLst>
              <a:ext uri="{FF2B5EF4-FFF2-40B4-BE49-F238E27FC236}">
                <a16:creationId xmlns:a16="http://schemas.microsoft.com/office/drawing/2014/main" id="{2992E4B8-7EF2-1A40-9095-9F4F00D2899A}"/>
              </a:ext>
            </a:extLst>
          </p:cNvPr>
          <p:cNvSpPr>
            <a:spLocks noChangeArrowheads="1"/>
          </p:cNvSpPr>
          <p:nvPr/>
        </p:nvSpPr>
        <p:spPr bwMode="auto">
          <a:xfrm>
            <a:off x="4083565" y="2362543"/>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FBE55EA3-B145-414B-A6FF-0F0EE400CF3B}"/>
              </a:ext>
            </a:extLst>
          </p:cNvPr>
          <p:cNvSpPr>
            <a:spLocks noChangeShapeType="1"/>
          </p:cNvSpPr>
          <p:nvPr/>
        </p:nvSpPr>
        <p:spPr bwMode="auto">
          <a:xfrm flipH="1">
            <a:off x="8012627" y="5042243"/>
            <a:ext cx="12700" cy="119380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Freeform 43">
            <a:extLst>
              <a:ext uri="{FF2B5EF4-FFF2-40B4-BE49-F238E27FC236}">
                <a16:creationId xmlns:a16="http://schemas.microsoft.com/office/drawing/2014/main" id="{59879249-0649-F24B-B236-6C80F47AAC2E}"/>
              </a:ext>
            </a:extLst>
          </p:cNvPr>
          <p:cNvSpPr>
            <a:spLocks/>
          </p:cNvSpPr>
          <p:nvPr/>
        </p:nvSpPr>
        <p:spPr bwMode="auto">
          <a:xfrm>
            <a:off x="2353297" y="3858893"/>
            <a:ext cx="7272844" cy="2363522"/>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connsiteX0" fmla="*/ 10000 w 10000"/>
              <a:gd name="connsiteY0" fmla="*/ 10000 h 10000"/>
              <a:gd name="connsiteX1" fmla="*/ 7637 w 10000"/>
              <a:gd name="connsiteY1" fmla="*/ 9715 h 10000"/>
              <a:gd name="connsiteX2" fmla="*/ 4476 w 10000"/>
              <a:gd name="connsiteY2" fmla="*/ 0 h 10000"/>
              <a:gd name="connsiteX3" fmla="*/ 0 w 10000"/>
              <a:gd name="connsiteY3" fmla="*/ 0 h 10000"/>
              <a:gd name="connsiteX0" fmla="*/ 10058 w 10058"/>
              <a:gd name="connsiteY0" fmla="*/ 9601 h 9715"/>
              <a:gd name="connsiteX1" fmla="*/ 7637 w 10058"/>
              <a:gd name="connsiteY1" fmla="*/ 9715 h 9715"/>
              <a:gd name="connsiteX2" fmla="*/ 4476 w 10058"/>
              <a:gd name="connsiteY2" fmla="*/ 0 h 9715"/>
              <a:gd name="connsiteX3" fmla="*/ 0 w 10058"/>
              <a:gd name="connsiteY3" fmla="*/ 0 h 9715"/>
              <a:gd name="connsiteX0" fmla="*/ 10000 w 10000"/>
              <a:gd name="connsiteY0" fmla="*/ 10059 h 10059"/>
              <a:gd name="connsiteX1" fmla="*/ 7593 w 10000"/>
              <a:gd name="connsiteY1" fmla="*/ 10000 h 10059"/>
              <a:gd name="connsiteX2" fmla="*/ 4450 w 10000"/>
              <a:gd name="connsiteY2" fmla="*/ 0 h 10059"/>
              <a:gd name="connsiteX3" fmla="*/ 0 w 10000"/>
              <a:gd name="connsiteY3" fmla="*/ 0 h 10059"/>
              <a:gd name="connsiteX0" fmla="*/ 10019 w 10019"/>
              <a:gd name="connsiteY0" fmla="*/ 10000 h 10000"/>
              <a:gd name="connsiteX1" fmla="*/ 7593 w 10019"/>
              <a:gd name="connsiteY1" fmla="*/ 10000 h 10000"/>
              <a:gd name="connsiteX2" fmla="*/ 4450 w 10019"/>
              <a:gd name="connsiteY2" fmla="*/ 0 h 10000"/>
              <a:gd name="connsiteX3" fmla="*/ 0 w 10019"/>
              <a:gd name="connsiteY3" fmla="*/ 0 h 10000"/>
              <a:gd name="connsiteX0" fmla="*/ 10019 w 10019"/>
              <a:gd name="connsiteY0" fmla="*/ 10586 h 10586"/>
              <a:gd name="connsiteX1" fmla="*/ 7593 w 10019"/>
              <a:gd name="connsiteY1" fmla="*/ 10586 h 10586"/>
              <a:gd name="connsiteX2" fmla="*/ 3989 w 10019"/>
              <a:gd name="connsiteY2" fmla="*/ 0 h 10586"/>
              <a:gd name="connsiteX3" fmla="*/ 0 w 10019"/>
              <a:gd name="connsiteY3" fmla="*/ 586 h 10586"/>
              <a:gd name="connsiteX0" fmla="*/ 10845 w 10845"/>
              <a:gd name="connsiteY0" fmla="*/ 10762 h 10762"/>
              <a:gd name="connsiteX1" fmla="*/ 8419 w 10845"/>
              <a:gd name="connsiteY1" fmla="*/ 10762 h 10762"/>
              <a:gd name="connsiteX2" fmla="*/ 4815 w 10845"/>
              <a:gd name="connsiteY2" fmla="*/ 176 h 10762"/>
              <a:gd name="connsiteX3" fmla="*/ 0 w 10845"/>
              <a:gd name="connsiteY3" fmla="*/ 0 h 10762"/>
              <a:gd name="connsiteX0" fmla="*/ 10845 w 10845"/>
              <a:gd name="connsiteY0" fmla="*/ 10762 h 10762"/>
              <a:gd name="connsiteX1" fmla="*/ 8419 w 10845"/>
              <a:gd name="connsiteY1" fmla="*/ 10762 h 10762"/>
              <a:gd name="connsiteX2" fmla="*/ 4911 w 10845"/>
              <a:gd name="connsiteY2" fmla="*/ 0 h 10762"/>
              <a:gd name="connsiteX3" fmla="*/ 0 w 10845"/>
              <a:gd name="connsiteY3" fmla="*/ 0 h 10762"/>
            </a:gdLst>
            <a:ahLst/>
            <a:cxnLst>
              <a:cxn ang="0">
                <a:pos x="connsiteX0" y="connsiteY0"/>
              </a:cxn>
              <a:cxn ang="0">
                <a:pos x="connsiteX1" y="connsiteY1"/>
              </a:cxn>
              <a:cxn ang="0">
                <a:pos x="connsiteX2" y="connsiteY2"/>
              </a:cxn>
              <a:cxn ang="0">
                <a:pos x="connsiteX3" y="connsiteY3"/>
              </a:cxn>
            </a:cxnLst>
            <a:rect l="l" t="t" r="r" b="b"/>
            <a:pathLst>
              <a:path w="10845" h="10762">
                <a:moveTo>
                  <a:pt x="10845" y="10762"/>
                </a:moveTo>
                <a:lnTo>
                  <a:pt x="8419" y="10762"/>
                </a:lnTo>
                <a:lnTo>
                  <a:pt x="4911"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74" name="Group 44">
            <a:extLst>
              <a:ext uri="{FF2B5EF4-FFF2-40B4-BE49-F238E27FC236}">
                <a16:creationId xmlns:a16="http://schemas.microsoft.com/office/drawing/2014/main" id="{4CB3F7B7-A92F-9B44-92D1-D6DEC5F500AB}"/>
              </a:ext>
            </a:extLst>
          </p:cNvPr>
          <p:cNvGrpSpPr>
            <a:grpSpLocks/>
          </p:cNvGrpSpPr>
          <p:nvPr/>
        </p:nvGrpSpPr>
        <p:grpSpPr bwMode="auto">
          <a:xfrm>
            <a:off x="2099190" y="2306981"/>
            <a:ext cx="1333500" cy="1004887"/>
            <a:chOff x="220" y="1365"/>
            <a:chExt cx="840" cy="633"/>
          </a:xfrm>
        </p:grpSpPr>
        <p:sp>
          <p:nvSpPr>
            <p:cNvPr id="175" name="Line 45">
              <a:extLst>
                <a:ext uri="{FF2B5EF4-FFF2-40B4-BE49-F238E27FC236}">
                  <a16:creationId xmlns:a16="http://schemas.microsoft.com/office/drawing/2014/main" id="{DA8F54E3-D3E2-5B44-B37B-20E7E272BF11}"/>
                </a:ext>
              </a:extLst>
            </p:cNvPr>
            <p:cNvSpPr>
              <a:spLocks noChangeShapeType="1"/>
            </p:cNvSpPr>
            <p:nvPr/>
          </p:nvSpPr>
          <p:spPr bwMode="auto">
            <a:xfrm>
              <a:off x="220" y="1365"/>
              <a:ext cx="273" cy="15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6" name="Oval 46">
              <a:extLst>
                <a:ext uri="{FF2B5EF4-FFF2-40B4-BE49-F238E27FC236}">
                  <a16:creationId xmlns:a16="http://schemas.microsoft.com/office/drawing/2014/main" id="{33BDD6FC-64CC-2347-921C-94F2A9140CAE}"/>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77" name="Oval 47">
            <a:extLst>
              <a:ext uri="{FF2B5EF4-FFF2-40B4-BE49-F238E27FC236}">
                <a16:creationId xmlns:a16="http://schemas.microsoft.com/office/drawing/2014/main" id="{2345AD26-ED57-8F45-B85E-B4144CC9753D}"/>
              </a:ext>
            </a:extLst>
          </p:cNvPr>
          <p:cNvSpPr>
            <a:spLocks noChangeArrowheads="1"/>
          </p:cNvSpPr>
          <p:nvPr/>
        </p:nvSpPr>
        <p:spPr bwMode="auto">
          <a:xfrm>
            <a:off x="4080390" y="2367306"/>
            <a:ext cx="985837" cy="962025"/>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8" name="Line 48">
            <a:extLst>
              <a:ext uri="{FF2B5EF4-FFF2-40B4-BE49-F238E27FC236}">
                <a16:creationId xmlns:a16="http://schemas.microsoft.com/office/drawing/2014/main" id="{99C86BB6-8396-7A4F-A95C-226EFE593D74}"/>
              </a:ext>
            </a:extLst>
          </p:cNvPr>
          <p:cNvSpPr>
            <a:spLocks noChangeShapeType="1"/>
          </p:cNvSpPr>
          <p:nvPr/>
        </p:nvSpPr>
        <p:spPr bwMode="auto">
          <a:xfrm>
            <a:off x="8304727" y="2634006"/>
            <a:ext cx="0" cy="817562"/>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9" name="Freeform 49">
            <a:extLst>
              <a:ext uri="{FF2B5EF4-FFF2-40B4-BE49-F238E27FC236}">
                <a16:creationId xmlns:a16="http://schemas.microsoft.com/office/drawing/2014/main" id="{A524866B-F3C3-0047-A24A-49C2FB7D032D}"/>
              </a:ext>
            </a:extLst>
          </p:cNvPr>
          <p:cNvSpPr>
            <a:spLocks/>
          </p:cNvSpPr>
          <p:nvPr/>
        </p:nvSpPr>
        <p:spPr bwMode="auto">
          <a:xfrm>
            <a:off x="5409127" y="2356193"/>
            <a:ext cx="4378325" cy="1025525"/>
          </a:xfrm>
          <a:custGeom>
            <a:avLst/>
            <a:gdLst>
              <a:gd name="T0" fmla="*/ 2147483647 w 2758"/>
              <a:gd name="T1" fmla="*/ 2147483647 h 646"/>
              <a:gd name="T2" fmla="*/ 2147483647 w 2758"/>
              <a:gd name="T3" fmla="*/ 2147483647 h 646"/>
              <a:gd name="T4" fmla="*/ 2147483647 w 2758"/>
              <a:gd name="T5" fmla="*/ 0 h 646"/>
              <a:gd name="T6" fmla="*/ 0 w 2758"/>
              <a:gd name="T7" fmla="*/ 0 h 6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58" h="646">
                <a:moveTo>
                  <a:pt x="2758" y="646"/>
                </a:moveTo>
                <a:lnTo>
                  <a:pt x="1763" y="629"/>
                </a:lnTo>
                <a:lnTo>
                  <a:pt x="1039" y="0"/>
                </a:lnTo>
                <a:lnTo>
                  <a:pt x="0" y="0"/>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0" name="Line 50">
            <a:extLst>
              <a:ext uri="{FF2B5EF4-FFF2-40B4-BE49-F238E27FC236}">
                <a16:creationId xmlns:a16="http://schemas.microsoft.com/office/drawing/2014/main" id="{E379A4B3-232E-9D4E-A4C6-40DC647EE314}"/>
              </a:ext>
            </a:extLst>
          </p:cNvPr>
          <p:cNvSpPr>
            <a:spLocks noChangeShapeType="1"/>
          </p:cNvSpPr>
          <p:nvPr/>
        </p:nvSpPr>
        <p:spPr bwMode="auto">
          <a:xfrm>
            <a:off x="5299590" y="2230781"/>
            <a:ext cx="0" cy="846137"/>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Freeform 51">
            <a:extLst>
              <a:ext uri="{FF2B5EF4-FFF2-40B4-BE49-F238E27FC236}">
                <a16:creationId xmlns:a16="http://schemas.microsoft.com/office/drawing/2014/main" id="{7739BB93-5816-A945-B555-C2290DB78FDA}"/>
              </a:ext>
            </a:extLst>
          </p:cNvPr>
          <p:cNvSpPr>
            <a:spLocks/>
          </p:cNvSpPr>
          <p:nvPr/>
        </p:nvSpPr>
        <p:spPr bwMode="auto">
          <a:xfrm>
            <a:off x="5394840" y="3091206"/>
            <a:ext cx="5464750" cy="1966367"/>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connsiteX0" fmla="*/ 0 w 10000"/>
              <a:gd name="connsiteY0" fmla="*/ 0 h 10000"/>
              <a:gd name="connsiteX1" fmla="*/ 3948 w 10000"/>
              <a:gd name="connsiteY1" fmla="*/ 0 h 10000"/>
              <a:gd name="connsiteX2" fmla="*/ 6367 w 10000"/>
              <a:gd name="connsiteY2" fmla="*/ 9215 h 10000"/>
              <a:gd name="connsiteX3" fmla="*/ 10000 w 10000"/>
              <a:gd name="connsiteY3" fmla="*/ 10000 h 10000"/>
              <a:gd name="connsiteX0" fmla="*/ 0 w 13541"/>
              <a:gd name="connsiteY0" fmla="*/ 0 h 9215"/>
              <a:gd name="connsiteX1" fmla="*/ 3948 w 13541"/>
              <a:gd name="connsiteY1" fmla="*/ 0 h 9215"/>
              <a:gd name="connsiteX2" fmla="*/ 6367 w 13541"/>
              <a:gd name="connsiteY2" fmla="*/ 9215 h 9215"/>
              <a:gd name="connsiteX3" fmla="*/ 13541 w 13541"/>
              <a:gd name="connsiteY3" fmla="*/ 9155 h 9215"/>
              <a:gd name="connsiteX0" fmla="*/ 0 w 9977"/>
              <a:gd name="connsiteY0" fmla="*/ 0 h 10132"/>
              <a:gd name="connsiteX1" fmla="*/ 2916 w 9977"/>
              <a:gd name="connsiteY1" fmla="*/ 0 h 10132"/>
              <a:gd name="connsiteX2" fmla="*/ 4702 w 9977"/>
              <a:gd name="connsiteY2" fmla="*/ 10000 h 10132"/>
              <a:gd name="connsiteX3" fmla="*/ 9977 w 9977"/>
              <a:gd name="connsiteY3" fmla="*/ 10132 h 10132"/>
              <a:gd name="connsiteX0" fmla="*/ 0 w 9930"/>
              <a:gd name="connsiteY0" fmla="*/ 0 h 9871"/>
              <a:gd name="connsiteX1" fmla="*/ 2923 w 9930"/>
              <a:gd name="connsiteY1" fmla="*/ 0 h 9871"/>
              <a:gd name="connsiteX2" fmla="*/ 4713 w 9930"/>
              <a:gd name="connsiteY2" fmla="*/ 9870 h 9871"/>
              <a:gd name="connsiteX3" fmla="*/ 9930 w 9930"/>
              <a:gd name="connsiteY3" fmla="*/ 9871 h 9871"/>
            </a:gdLst>
            <a:ahLst/>
            <a:cxnLst>
              <a:cxn ang="0">
                <a:pos x="connsiteX0" y="connsiteY0"/>
              </a:cxn>
              <a:cxn ang="0">
                <a:pos x="connsiteX1" y="connsiteY1"/>
              </a:cxn>
              <a:cxn ang="0">
                <a:pos x="connsiteX2" y="connsiteY2"/>
              </a:cxn>
              <a:cxn ang="0">
                <a:pos x="connsiteX3" y="connsiteY3"/>
              </a:cxn>
            </a:cxnLst>
            <a:rect l="l" t="t" r="r" b="b"/>
            <a:pathLst>
              <a:path w="9930" h="9871">
                <a:moveTo>
                  <a:pt x="0" y="0"/>
                </a:moveTo>
                <a:lnTo>
                  <a:pt x="2923" y="0"/>
                </a:lnTo>
                <a:lnTo>
                  <a:pt x="4713" y="9870"/>
                </a:lnTo>
                <a:lnTo>
                  <a:pt x="9930" y="9871"/>
                </a:lnTo>
              </a:path>
            </a:pathLst>
          </a:custGeom>
          <a:noFill/>
          <a:ln w="38100"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83" name="Group 18">
            <a:extLst>
              <a:ext uri="{FF2B5EF4-FFF2-40B4-BE49-F238E27FC236}">
                <a16:creationId xmlns:a16="http://schemas.microsoft.com/office/drawing/2014/main" id="{E284CB69-9F56-5447-BEF7-41A6F2097E8E}"/>
              </a:ext>
            </a:extLst>
          </p:cNvPr>
          <p:cNvGrpSpPr>
            <a:grpSpLocks/>
          </p:cNvGrpSpPr>
          <p:nvPr/>
        </p:nvGrpSpPr>
        <p:grpSpPr bwMode="auto">
          <a:xfrm>
            <a:off x="8325876" y="3094378"/>
            <a:ext cx="1828800" cy="257175"/>
            <a:chOff x="2222" y="3039"/>
            <a:chExt cx="1152" cy="162"/>
          </a:xfrm>
        </p:grpSpPr>
        <p:sp>
          <p:nvSpPr>
            <p:cNvPr id="184" name="Text Box 19">
              <a:extLst>
                <a:ext uri="{FF2B5EF4-FFF2-40B4-BE49-F238E27FC236}">
                  <a16:creationId xmlns:a16="http://schemas.microsoft.com/office/drawing/2014/main" id="{678874A7-3358-5245-A855-DD7E0879D4F7}"/>
                </a:ext>
              </a:extLst>
            </p:cNvPr>
            <p:cNvSpPr txBox="1">
              <a:spLocks noChangeArrowheads="1"/>
            </p:cNvSpPr>
            <p:nvPr/>
          </p:nvSpPr>
          <p:spPr bwMode="auto">
            <a:xfrm>
              <a:off x="2222" y="3039"/>
              <a:ext cx="115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udt_send(NAK)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5" name="Line 21">
              <a:extLst>
                <a:ext uri="{FF2B5EF4-FFF2-40B4-BE49-F238E27FC236}">
                  <a16:creationId xmlns:a16="http://schemas.microsoft.com/office/drawing/2014/main" id="{56F7C457-03D8-8D48-AA90-B8A469907EAC}"/>
                </a:ext>
              </a:extLst>
            </p:cNvPr>
            <p:cNvSpPr>
              <a:spLocks noChangeShapeType="1"/>
            </p:cNvSpPr>
            <p:nvPr/>
          </p:nvSpPr>
          <p:spPr bwMode="auto">
            <a:xfrm>
              <a:off x="2285" y="3040"/>
              <a:ext cx="62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86" name="Text Box 20">
            <a:extLst>
              <a:ext uri="{FF2B5EF4-FFF2-40B4-BE49-F238E27FC236}">
                <a16:creationId xmlns:a16="http://schemas.microsoft.com/office/drawing/2014/main" id="{69FC3B3A-305F-9B42-8C7E-1C83075E3B36}"/>
              </a:ext>
            </a:extLst>
          </p:cNvPr>
          <p:cNvSpPr txBox="1">
            <a:spLocks noChangeArrowheads="1"/>
          </p:cNvSpPr>
          <p:nvPr/>
        </p:nvSpPr>
        <p:spPr bwMode="auto">
          <a:xfrm>
            <a:off x="8327563" y="2720534"/>
            <a:ext cx="3389313"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187" name="Group 186">
            <a:extLst>
              <a:ext uri="{FF2B5EF4-FFF2-40B4-BE49-F238E27FC236}">
                <a16:creationId xmlns:a16="http://schemas.microsoft.com/office/drawing/2014/main" id="{5E98E9E8-48DD-2748-A76A-B86C9C5E697C}"/>
              </a:ext>
            </a:extLst>
          </p:cNvPr>
          <p:cNvGrpSpPr/>
          <p:nvPr/>
        </p:nvGrpSpPr>
        <p:grpSpPr>
          <a:xfrm>
            <a:off x="8049650" y="5037504"/>
            <a:ext cx="4142349" cy="933582"/>
            <a:chOff x="8049650" y="5037504"/>
            <a:chExt cx="4142349" cy="933582"/>
          </a:xfrm>
        </p:grpSpPr>
        <p:sp>
          <p:nvSpPr>
            <p:cNvPr id="188" name="Text Box 7">
              <a:extLst>
                <a:ext uri="{FF2B5EF4-FFF2-40B4-BE49-F238E27FC236}">
                  <a16:creationId xmlns:a16="http://schemas.microsoft.com/office/drawing/2014/main" id="{547ACF72-ABFE-F64D-A037-06CF279C9791}"/>
                </a:ext>
              </a:extLst>
            </p:cNvPr>
            <p:cNvSpPr txBox="1">
              <a:spLocks noChangeArrowheads="1"/>
            </p:cNvSpPr>
            <p:nvPr/>
          </p:nvSpPr>
          <p:spPr bwMode="auto">
            <a:xfrm>
              <a:off x="8071876" y="5351961"/>
              <a:ext cx="2143125"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udt_send(ACK)</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9" name="Text Box 8">
              <a:extLst>
                <a:ext uri="{FF2B5EF4-FFF2-40B4-BE49-F238E27FC236}">
                  <a16:creationId xmlns:a16="http://schemas.microsoft.com/office/drawing/2014/main" id="{ECD6AB09-3FC5-E94A-8358-34E4DEA2C45B}"/>
                </a:ext>
              </a:extLst>
            </p:cNvPr>
            <p:cNvSpPr txBox="1">
              <a:spLocks noChangeArrowheads="1"/>
            </p:cNvSpPr>
            <p:nvPr/>
          </p:nvSpPr>
          <p:spPr bwMode="auto">
            <a:xfrm>
              <a:off x="8049650" y="5037504"/>
              <a:ext cx="414234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notcorrupt(rcvpkt)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0" name="Line 9">
              <a:extLst>
                <a:ext uri="{FF2B5EF4-FFF2-40B4-BE49-F238E27FC236}">
                  <a16:creationId xmlns:a16="http://schemas.microsoft.com/office/drawing/2014/main" id="{7D4185C1-C6BE-C246-B80B-AE0463D5FBCE}"/>
                </a:ext>
              </a:extLst>
            </p:cNvPr>
            <p:cNvSpPr>
              <a:spLocks noChangeShapeType="1"/>
            </p:cNvSpPr>
            <p:nvPr/>
          </p:nvSpPr>
          <p:spPr bwMode="auto">
            <a:xfrm>
              <a:off x="8171888" y="5407524"/>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191">
            <a:extLst>
              <a:ext uri="{FF2B5EF4-FFF2-40B4-BE49-F238E27FC236}">
                <a16:creationId xmlns:a16="http://schemas.microsoft.com/office/drawing/2014/main" id="{72958F88-7074-B842-A46E-481DB4E01207}"/>
              </a:ext>
            </a:extLst>
          </p:cNvPr>
          <p:cNvGrpSpPr/>
          <p:nvPr/>
        </p:nvGrpSpPr>
        <p:grpSpPr>
          <a:xfrm>
            <a:off x="2271408" y="3285357"/>
            <a:ext cx="3548062" cy="989290"/>
            <a:chOff x="2270357" y="3283338"/>
            <a:chExt cx="3548062" cy="989290"/>
          </a:xfrm>
        </p:grpSpPr>
        <p:sp>
          <p:nvSpPr>
            <p:cNvPr id="193" name="Freeform 11">
              <a:extLst>
                <a:ext uri="{FF2B5EF4-FFF2-40B4-BE49-F238E27FC236}">
                  <a16:creationId xmlns:a16="http://schemas.microsoft.com/office/drawing/2014/main" id="{52733FCF-77DF-9549-96B3-58AA1212641C}"/>
                </a:ext>
              </a:extLst>
            </p:cNvPr>
            <p:cNvSpPr>
              <a:spLocks/>
            </p:cNvSpPr>
            <p:nvPr/>
          </p:nvSpPr>
          <p:spPr bwMode="auto">
            <a:xfrm>
              <a:off x="2882338" y="3283338"/>
              <a:ext cx="1800225"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28575"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194" name="Group 193">
              <a:extLst>
                <a:ext uri="{FF2B5EF4-FFF2-40B4-BE49-F238E27FC236}">
                  <a16:creationId xmlns:a16="http://schemas.microsoft.com/office/drawing/2014/main" id="{C96D5C38-D258-7844-A167-A26AFEEF24DC}"/>
                </a:ext>
              </a:extLst>
            </p:cNvPr>
            <p:cNvGrpSpPr/>
            <p:nvPr/>
          </p:nvGrpSpPr>
          <p:grpSpPr>
            <a:xfrm>
              <a:off x="2270357" y="3545923"/>
              <a:ext cx="3548062" cy="726705"/>
              <a:chOff x="2270357" y="3545923"/>
              <a:chExt cx="3548062" cy="726705"/>
            </a:xfrm>
          </p:grpSpPr>
          <p:sp>
            <p:nvSpPr>
              <p:cNvPr id="195" name="Text Box 12">
                <a:extLst>
                  <a:ext uri="{FF2B5EF4-FFF2-40B4-BE49-F238E27FC236}">
                    <a16:creationId xmlns:a16="http://schemas.microsoft.com/office/drawing/2014/main" id="{3746DB42-5771-AD4D-9F11-055A2239F8EA}"/>
                  </a:ext>
                </a:extLst>
              </p:cNvPr>
              <p:cNvSpPr txBox="1">
                <a:spLocks noChangeArrowheads="1"/>
              </p:cNvSpPr>
              <p:nvPr/>
            </p:nvSpPr>
            <p:spPr bwMode="auto">
              <a:xfrm>
                <a:off x="2270357" y="3545923"/>
                <a:ext cx="354806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rdt_rcv(rcvpkt) &amp;&amp; isACK(rcvpkt)</a:t>
                </a:r>
                <a:endPar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96" name="Line 13">
                <a:extLst>
                  <a:ext uri="{FF2B5EF4-FFF2-40B4-BE49-F238E27FC236}">
                    <a16:creationId xmlns:a16="http://schemas.microsoft.com/office/drawing/2014/main" id="{F8840150-1E50-BA43-88E4-6F9188C56B55}"/>
                  </a:ext>
                </a:extLst>
              </p:cNvPr>
              <p:cNvSpPr>
                <a:spLocks noChangeShapeType="1"/>
              </p:cNvSpPr>
              <p:nvPr/>
            </p:nvSpPr>
            <p:spPr bwMode="auto">
              <a:xfrm>
                <a:off x="3330476" y="3919619"/>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Text Box 48">
                <a:extLst>
                  <a:ext uri="{FF2B5EF4-FFF2-40B4-BE49-F238E27FC236}">
                    <a16:creationId xmlns:a16="http://schemas.microsoft.com/office/drawing/2014/main" id="{13B3F6FD-1B58-2540-B908-71B7D9EFB8FD}"/>
                  </a:ext>
                </a:extLst>
              </p:cNvPr>
              <p:cNvSpPr txBox="1">
                <a:spLocks noChangeArrowheads="1"/>
              </p:cNvSpPr>
              <p:nvPr/>
            </p:nvSpPr>
            <p:spPr bwMode="auto">
              <a:xfrm>
                <a:off x="3665151" y="3936078"/>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grpSp>
      </p:grpSp>
      <p:sp>
        <p:nvSpPr>
          <p:cNvPr id="198" name="Text Box 19">
            <a:extLst>
              <a:ext uri="{FF2B5EF4-FFF2-40B4-BE49-F238E27FC236}">
                <a16:creationId xmlns:a16="http://schemas.microsoft.com/office/drawing/2014/main" id="{A11F89D9-6E4B-F142-B680-CA9246FEB5B1}"/>
              </a:ext>
            </a:extLst>
          </p:cNvPr>
          <p:cNvSpPr txBox="1">
            <a:spLocks noChangeArrowheads="1"/>
          </p:cNvSpPr>
          <p:nvPr/>
        </p:nvSpPr>
        <p:spPr bwMode="auto">
          <a:xfrm>
            <a:off x="1163066" y="2517724"/>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199" name="Text Box 20">
            <a:extLst>
              <a:ext uri="{FF2B5EF4-FFF2-40B4-BE49-F238E27FC236}">
                <a16:creationId xmlns:a16="http://schemas.microsoft.com/office/drawing/2014/main" id="{F9D8503E-DBC4-144B-9DCA-064A69A8F4DF}"/>
              </a:ext>
            </a:extLst>
          </p:cNvPr>
          <p:cNvSpPr txBox="1">
            <a:spLocks noChangeArrowheads="1"/>
          </p:cNvSpPr>
          <p:nvPr/>
        </p:nvSpPr>
        <p:spPr bwMode="auto">
          <a:xfrm>
            <a:off x="9660963" y="3961155"/>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sp>
        <p:nvSpPr>
          <p:cNvPr id="59" name="Slide Number Placeholder 2">
            <a:extLst>
              <a:ext uri="{FF2B5EF4-FFF2-40B4-BE49-F238E27FC236}">
                <a16:creationId xmlns:a16="http://schemas.microsoft.com/office/drawing/2014/main" id="{4C651C60-2DE4-0846-A035-0E312850CE3C}"/>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3815305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dissolv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dissolve">
                                      <p:cBhvr>
                                        <p:cTn id="12" dur="500"/>
                                        <p:tgtEl>
                                          <p:spTgt spid="1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up)">
                                      <p:cBhvr>
                                        <p:cTn id="17" dur="1000"/>
                                        <p:tgtEl>
                                          <p:spTgt spid="166"/>
                                        </p:tgtEl>
                                      </p:cBhvr>
                                    </p:animEffect>
                                  </p:childTnLst>
                                  <p:subTnLst>
                                    <p:set>
                                      <p:cBhvr override="childStyle">
                                        <p:cTn dur="1" fill="hold" display="0" masterRel="nextClick" afterEffect="1"/>
                                        <p:tgtEl>
                                          <p:spTgt spid="16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
                                        </p:tgtEl>
                                        <p:attrNameLst>
                                          <p:attrName>style.visibility</p:attrName>
                                        </p:attrNameLst>
                                      </p:cBhvr>
                                      <p:to>
                                        <p:strVal val="visible"/>
                                      </p:to>
                                    </p:set>
                                    <p:animEffect transition="in" filter="wipe(left)">
                                      <p:cBhvr>
                                        <p:cTn id="22" dur="1000"/>
                                        <p:tgtEl>
                                          <p:spTgt spid="167"/>
                                        </p:tgtEl>
                                      </p:cBhvr>
                                    </p:animEffect>
                                  </p:childTnLst>
                                  <p:subTnLst>
                                    <p:set>
                                      <p:cBhvr override="childStyle">
                                        <p:cTn dur="1" fill="hold" display="0" masterRel="nextClick" afterEffect="1"/>
                                        <p:tgtEl>
                                          <p:spTgt spid="167"/>
                                        </p:tgtEl>
                                        <p:attrNameLst>
                                          <p:attrName>style.visibility</p:attrName>
                                        </p:attrNameLst>
                                      </p:cBhvr>
                                      <p:to>
                                        <p:strVal val="hidden"/>
                                      </p:to>
                                    </p:set>
                                  </p:subTnLst>
                                </p:cTn>
                              </p:par>
                              <p:par>
                                <p:cTn id="23" presetID="1" presetClass="entr" presetSubtype="0" fill="hold"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8"/>
                                        </p:tgtEl>
                                        <p:attrNameLst>
                                          <p:attrName>style.visibility</p:attrName>
                                        </p:attrNameLst>
                                      </p:cBhvr>
                                      <p:to>
                                        <p:strVal val="visible"/>
                                      </p:to>
                                    </p:set>
                                    <p:animEffect transition="in" filter="wipe(up)">
                                      <p:cBhvr>
                                        <p:cTn id="31" dur="1000"/>
                                        <p:tgtEl>
                                          <p:spTgt spid="178"/>
                                        </p:tgtEl>
                                      </p:cBhvr>
                                    </p:animEffect>
                                  </p:childTnLst>
                                  <p:subTnLst>
                                    <p:set>
                                      <p:cBhvr override="childStyle">
                                        <p:cTn dur="1" fill="hold" display="0" masterRel="nextClick" afterEffect="1"/>
                                        <p:tgtEl>
                                          <p:spTgt spid="178"/>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79"/>
                                        </p:tgtEl>
                                        <p:attrNameLst>
                                          <p:attrName>style.visibility</p:attrName>
                                        </p:attrNameLst>
                                      </p:cBhvr>
                                      <p:to>
                                        <p:strVal val="visible"/>
                                      </p:to>
                                    </p:set>
                                    <p:animEffect transition="in" filter="wipe(right)">
                                      <p:cBhvr>
                                        <p:cTn id="36" dur="1000"/>
                                        <p:tgtEl>
                                          <p:spTgt spid="179"/>
                                        </p:tgtEl>
                                      </p:cBhvr>
                                    </p:animEffect>
                                  </p:childTnLst>
                                  <p:subTnLst>
                                    <p:set>
                                      <p:cBhvr override="childStyle">
                                        <p:cTn dur="1" fill="hold" display="0" masterRel="nextClick" afterEffect="1"/>
                                        <p:tgtEl>
                                          <p:spTgt spid="179"/>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80"/>
                                        </p:tgtEl>
                                        <p:attrNameLst>
                                          <p:attrName>style.visibility</p:attrName>
                                        </p:attrNameLst>
                                      </p:cBhvr>
                                      <p:to>
                                        <p:strVal val="visible"/>
                                      </p:to>
                                    </p:set>
                                    <p:animEffect transition="in" filter="wipe(up)">
                                      <p:cBhvr>
                                        <p:cTn id="41" dur="1000"/>
                                        <p:tgtEl>
                                          <p:spTgt spid="180"/>
                                        </p:tgtEl>
                                      </p:cBhvr>
                                    </p:animEffect>
                                  </p:childTnLst>
                                  <p:subTnLst>
                                    <p:set>
                                      <p:cBhvr override="childStyle">
                                        <p:cTn dur="1" fill="hold" display="0" masterRel="nextClick" afterEffect="1"/>
                                        <p:tgtEl>
                                          <p:spTgt spid="18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81"/>
                                        </p:tgtEl>
                                        <p:attrNameLst>
                                          <p:attrName>style.visibility</p:attrName>
                                        </p:attrNameLst>
                                      </p:cBhvr>
                                      <p:to>
                                        <p:strVal val="visible"/>
                                      </p:to>
                                    </p:set>
                                    <p:animEffect transition="in" filter="wipe(left)">
                                      <p:cBhvr>
                                        <p:cTn id="46" dur="2000"/>
                                        <p:tgtEl>
                                          <p:spTgt spid="181"/>
                                        </p:tgtEl>
                                      </p:cBhvr>
                                    </p:animEffect>
                                  </p:childTnLst>
                                  <p:subTnLst>
                                    <p:set>
                                      <p:cBhvr override="childStyle">
                                        <p:cTn dur="1" fill="hold" display="0" masterRel="nextClick" afterEffect="1"/>
                                        <p:tgtEl>
                                          <p:spTgt spid="181"/>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172"/>
                                        </p:tgtEl>
                                        <p:attrNameLst>
                                          <p:attrName>style.visibility</p:attrName>
                                        </p:attrNameLst>
                                      </p:cBhvr>
                                      <p:to>
                                        <p:strVal val="visible"/>
                                      </p:to>
                                    </p:set>
                                    <p:animEffect transition="in" filter="wipe(up)">
                                      <p:cBhvr>
                                        <p:cTn id="51" dur="1000"/>
                                        <p:tgtEl>
                                          <p:spTgt spid="172"/>
                                        </p:tgtEl>
                                      </p:cBhvr>
                                    </p:animEffect>
                                  </p:childTnLst>
                                  <p:subTnLst>
                                    <p:set>
                                      <p:cBhvr override="childStyle">
                                        <p:cTn dur="1" fill="hold" display="0" masterRel="nextClick" afterEffect="1"/>
                                        <p:tgtEl>
                                          <p:spTgt spid="172"/>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173"/>
                                        </p:tgtEl>
                                        <p:attrNameLst>
                                          <p:attrName>style.visibility</p:attrName>
                                        </p:attrNameLst>
                                      </p:cBhvr>
                                      <p:to>
                                        <p:strVal val="visible"/>
                                      </p:to>
                                    </p:set>
                                    <p:animEffect transition="in" filter="wipe(down)">
                                      <p:cBhvr>
                                        <p:cTn id="56" dur="1000"/>
                                        <p:tgtEl>
                                          <p:spTgt spid="173"/>
                                        </p:tgtEl>
                                      </p:cBhvr>
                                    </p:animEffect>
                                  </p:childTnLst>
                                </p:cTn>
                              </p:par>
                            </p:childTnLst>
                          </p:cTn>
                        </p:par>
                        <p:par>
                          <p:cTn id="57" fill="hold">
                            <p:stCondLst>
                              <p:cond delay="1000"/>
                            </p:stCondLst>
                            <p:childTnLst>
                              <p:par>
                                <p:cTn id="58" presetID="1" presetClass="entr" presetSubtype="0" fill="hold" nodeType="afterEffect">
                                  <p:stCondLst>
                                    <p:cond delay="0"/>
                                  </p:stCondLst>
                                  <p:childTnLst>
                                    <p:set>
                                      <p:cBhvr>
                                        <p:cTn id="59" dur="1" fill="hold">
                                          <p:stCondLst>
                                            <p:cond delay="0"/>
                                          </p:stCondLst>
                                        </p:cTn>
                                        <p:tgtEl>
                                          <p:spTgt spid="17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77"/>
                                        </p:tgtEl>
                                        <p:attrNameLst>
                                          <p:attrName>style.visibility</p:attrName>
                                        </p:attrNameLst>
                                      </p:cBhvr>
                                      <p:to>
                                        <p:strVal val="visible"/>
                                      </p:to>
                                    </p:set>
                                  </p:childTnLst>
                                </p:cTn>
                              </p:par>
                              <p:par>
                                <p:cTn id="62" presetID="1" presetClass="entr" presetSubtype="0" fill="hold" grpId="1" nodeType="withEffect">
                                  <p:stCondLst>
                                    <p:cond delay="0"/>
                                  </p:stCondLst>
                                  <p:childTnLst>
                                    <p:set>
                                      <p:cBhvr>
                                        <p:cTn id="63"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7" grpId="0" animBg="1"/>
      <p:bldP spid="17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just retransmit: possible duplicate</a:t>
            </a:r>
            <a:endPar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retransmits current pkt if 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56" name="Group 13">
            <a:extLst>
              <a:ext uri="{FF2B5EF4-FFF2-40B4-BE49-F238E27FC236}">
                <a16:creationId xmlns:a16="http://schemas.microsoft.com/office/drawing/2014/main" id="{DD203542-E210-7447-A332-31A71101B61E}"/>
              </a:ext>
            </a:extLst>
          </p:cNvPr>
          <p:cNvGrpSpPr>
            <a:grpSpLocks/>
          </p:cNvGrpSpPr>
          <p:nvPr/>
        </p:nvGrpSpPr>
        <p:grpSpPr bwMode="auto">
          <a:xfrm>
            <a:off x="3103667" y="4578498"/>
            <a:ext cx="5984666" cy="1603375"/>
            <a:chOff x="1552" y="2800"/>
            <a:chExt cx="2578" cy="1010"/>
          </a:xfrm>
        </p:grpSpPr>
        <p:sp>
          <p:nvSpPr>
            <p:cNvPr id="57" name="Rectangle 7">
              <a:extLst>
                <a:ext uri="{FF2B5EF4-FFF2-40B4-BE49-F238E27FC236}">
                  <a16:creationId xmlns:a16="http://schemas.microsoft.com/office/drawing/2014/main" id="{7263B3B4-235C-B144-9AEF-471ED41D188E}"/>
                </a:ext>
              </a:extLst>
            </p:cNvPr>
            <p:cNvSpPr>
              <a:spLocks noChangeArrowheads="1"/>
            </p:cNvSpPr>
            <p:nvPr/>
          </p:nvSpPr>
          <p:spPr bwMode="auto">
            <a:xfrm>
              <a:off x="1552" y="2974"/>
              <a:ext cx="2578" cy="836"/>
            </a:xfrm>
            <a:prstGeom prst="rect">
              <a:avLst/>
            </a:prstGeom>
            <a:noFill/>
            <a:ln w="19050">
              <a:solidFill>
                <a:srgbClr val="CC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8" name="Rectangle 9">
              <a:extLst>
                <a:ext uri="{FF2B5EF4-FFF2-40B4-BE49-F238E27FC236}">
                  <a16:creationId xmlns:a16="http://schemas.microsoft.com/office/drawing/2014/main" id="{2C183582-BCD6-964F-9986-EC99BBA65A9F}"/>
                </a:ext>
              </a:extLst>
            </p:cNvPr>
            <p:cNvSpPr>
              <a:spLocks noChangeArrowheads="1"/>
            </p:cNvSpPr>
            <p:nvPr/>
          </p:nvSpPr>
          <p:spPr bwMode="auto">
            <a:xfrm>
              <a:off x="2226" y="2864"/>
              <a:ext cx="596" cy="22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59" name="Text Box 10">
              <a:extLst>
                <a:ext uri="{FF2B5EF4-FFF2-40B4-BE49-F238E27FC236}">
                  <a16:creationId xmlns:a16="http://schemas.microsoft.com/office/drawing/2014/main" id="{51B6B572-EC0D-AF4F-816C-095262254C5F}"/>
                </a:ext>
              </a:extLst>
            </p:cNvPr>
            <p:cNvSpPr txBox="1">
              <a:spLocks noChangeArrowheads="1"/>
            </p:cNvSpPr>
            <p:nvPr/>
          </p:nvSpPr>
          <p:spPr bwMode="auto">
            <a:xfrm>
              <a:off x="1724" y="2800"/>
              <a:ext cx="10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stop and wait</a:t>
              </a:r>
            </a:p>
          </p:txBody>
        </p:sp>
        <p:sp>
          <p:nvSpPr>
            <p:cNvPr id="60" name="Text Box 6">
              <a:extLst>
                <a:ext uri="{FF2B5EF4-FFF2-40B4-BE49-F238E27FC236}">
                  <a16:creationId xmlns:a16="http://schemas.microsoft.com/office/drawing/2014/main" id="{76C910B9-5EA9-F245-95E8-43CDADF70A45}"/>
                </a:ext>
              </a:extLst>
            </p:cNvPr>
            <p:cNvSpPr txBox="1">
              <a:spLocks noChangeArrowheads="1"/>
            </p:cNvSpPr>
            <p:nvPr/>
          </p:nvSpPr>
          <p:spPr bwMode="auto">
            <a:xfrm>
              <a:off x="1678" y="3136"/>
              <a:ext cx="2452" cy="5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CC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sender sends one packet,  then waits for receiver  response</a:t>
              </a:r>
            </a:p>
          </p:txBody>
        </p:sp>
      </p:grpSp>
      <p:sp>
        <p:nvSpPr>
          <p:cNvPr id="10" name="Slide Number Placeholder 2">
            <a:extLst>
              <a:ext uri="{FF2B5EF4-FFF2-40B4-BE49-F238E27FC236}">
                <a16:creationId xmlns:a16="http://schemas.microsoft.com/office/drawing/2014/main" id="{85301A5D-98A1-5549-8702-D978C38EA8B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396730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dissolve">
                                      <p:cBhvr>
                                        <p:cTn id="1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sender, handling garbled ACK/NAKs</a:t>
            </a:r>
            <a:endParaRPr lang="en-US" sz="4400" dirty="0"/>
          </a:p>
        </p:txBody>
      </p:sp>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4658777" y="2435427"/>
            <a:ext cx="901700" cy="83661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45677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43841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64923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4914364" y="1394027"/>
            <a:ext cx="3694113" cy="1087437"/>
            <a:chOff x="4914364" y="1394027"/>
            <a:chExt cx="369411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4914364" y="1706764"/>
              <a:ext cx="3694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4928652" y="1394027"/>
              <a:ext cx="2852737" cy="1087437"/>
              <a:chOff x="4928652" y="1394027"/>
              <a:chExt cx="2852737"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2" y="1394027"/>
                <a:ext cx="211137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5046127" y="1759152"/>
                <a:ext cx="273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7379752" y="1999849"/>
            <a:ext cx="3513428" cy="1207103"/>
            <a:chOff x="7379752" y="1999849"/>
            <a:chExt cx="3513428" cy="1207103"/>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9" y="2806902"/>
              <a:ext cx="2262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9"/>
              <a:ext cx="3178509"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5155664" y="4908752"/>
            <a:ext cx="3763963" cy="984250"/>
            <a:chOff x="5155664" y="4908752"/>
            <a:chExt cx="3763963" cy="984250"/>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2"/>
              <a:ext cx="3763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238918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18597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9"/>
              <a:ext cx="2391034"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isNAK(rcvpkt)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66431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44539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7340064" y="2989464"/>
            <a:ext cx="3184984" cy="1470025"/>
            <a:chOff x="7340064" y="2989464"/>
            <a:chExt cx="3184984" cy="1470025"/>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7"/>
              <a:ext cx="29956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94114" y="412293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768495" y="3049789"/>
            <a:ext cx="3918857" cy="1284288"/>
            <a:chOff x="768495" y="3049789"/>
            <a:chExt cx="3918857" cy="1284288"/>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768495" y="3141125"/>
              <a:ext cx="362372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&amp;&amp; isACK(rcvpkt)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144302" y="399752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6" name="Slide Number Placeholder 2">
            <a:extLst>
              <a:ext uri="{FF2B5EF4-FFF2-40B4-BE49-F238E27FC236}">
                <a16:creationId xmlns:a16="http://schemas.microsoft.com/office/drawing/2014/main" id="{B69BA466-748A-4F41-808A-2B33C515BE9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Tree>
    <p:extLst>
      <p:ext uri="{BB962C8B-B14F-4D97-AF65-F5344CB8AC3E}">
        <p14:creationId xmlns:p14="http://schemas.microsoft.com/office/powerpoint/2010/main" val="6410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receiver, handling garbled ACK/NAKs</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688044" y="4161974"/>
            <a:ext cx="3862388" cy="2187575"/>
            <a:chOff x="4688044" y="4161974"/>
            <a:chExt cx="3862388" cy="2187575"/>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742999"/>
              <a:ext cx="3581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754719" y="5300212"/>
              <a:ext cx="28987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355774"/>
              <a:ext cx="3852863"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69" y="1277487"/>
            <a:ext cx="3981450" cy="2101850"/>
            <a:chOff x="4849969" y="1277487"/>
            <a:chExt cx="3981450" cy="2101850"/>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69" y="1277487"/>
              <a:ext cx="3981450" cy="1231900"/>
              <a:chOff x="4849969" y="1277487"/>
              <a:chExt cx="3981450" cy="1231900"/>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69" y="1277487"/>
                <a:ext cx="39814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has_seq0(rcvpkt)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04537"/>
                <a:ext cx="3475038"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706812" cy="1181100"/>
            <a:chOff x="7162957" y="2655437"/>
            <a:chExt cx="3706812"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42407" y="295229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4" y="2655437"/>
              <a:ext cx="287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a:off x="7931307" y="2966587"/>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554413" cy="1162050"/>
            <a:chOff x="7186769" y="3665087"/>
            <a:chExt cx="3554413" cy="1162050"/>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62413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has_seq0(rcvpkt)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a:off x="7929719" y="4363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919444" y="3633337"/>
            <a:ext cx="2971800" cy="1150937"/>
            <a:chOff x="1919444" y="3633337"/>
            <a:chExt cx="2971800" cy="1150937"/>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919444" y="3644449"/>
              <a:ext cx="26241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corrupt(rcvpkt)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has_seq1(rcvpkt)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2003582" y="4352474"/>
              <a:ext cx="1938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951194" y="4374699"/>
              <a:ext cx="2940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make_pkt(ACK,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867057" y="2591937"/>
            <a:ext cx="3087687" cy="1257300"/>
            <a:chOff x="1867057" y="2591937"/>
            <a:chExt cx="3087687" cy="1257300"/>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867057" y="2591937"/>
              <a:ext cx="2871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(corrupt(rcvpkt)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2005169" y="2966587"/>
              <a:ext cx="19383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927382" y="2933249"/>
              <a:ext cx="302736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make_pkt(NAK,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Slide Number Placeholder 2">
            <a:extLst>
              <a:ext uri="{FF2B5EF4-FFF2-40B4-BE49-F238E27FC236}">
                <a16:creationId xmlns:a16="http://schemas.microsoft.com/office/drawing/2014/main" id="{AEE3DD85-1A48-8443-9ED5-CEDD24C7FA9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345434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rdt2.1: discussion</a:t>
            </a:r>
            <a:endParaRPr lang="en-US" sz="4400" dirty="0"/>
          </a:p>
        </p:txBody>
      </p:sp>
      <p:sp>
        <p:nvSpPr>
          <p:cNvPr id="44" name="Rectangle 3">
            <a:extLst>
              <a:ext uri="{FF2B5EF4-FFF2-40B4-BE49-F238E27FC236}">
                <a16:creationId xmlns:a16="http://schemas.microsoft.com/office/drawing/2014/main" id="{4DBF4802-B282-F141-BA7A-BF4F98FB2E8F}"/>
              </a:ext>
            </a:extLst>
          </p:cNvPr>
          <p:cNvSpPr txBox="1">
            <a:spLocks noChangeArrowheads="1"/>
          </p:cNvSpPr>
          <p:nvPr/>
        </p:nvSpPr>
        <p:spPr>
          <a:xfrm>
            <a:off x="798690" y="1355502"/>
            <a:ext cx="529731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sng"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endPar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added to pkt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two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(0,1) will suffice.  Why?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must check if received ACK/NAK corrupted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twice as many states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state must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remember” whether “expected” pkt should have seq # of 0 or 1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5" name="Rectangle 4">
            <a:extLst>
              <a:ext uri="{FF2B5EF4-FFF2-40B4-BE49-F238E27FC236}">
                <a16:creationId xmlns:a16="http://schemas.microsoft.com/office/drawing/2014/main" id="{BEBB060B-A254-E240-9526-00C3EB96E136}"/>
              </a:ext>
            </a:extLst>
          </p:cNvPr>
          <p:cNvSpPr txBox="1">
            <a:spLocks noChangeArrowheads="1"/>
          </p:cNvSpPr>
          <p:nvPr/>
        </p:nvSpPr>
        <p:spPr>
          <a:xfrm>
            <a:off x="6543540" y="1355502"/>
            <a:ext cx="484976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sng" strike="noStrike" kern="1200" cap="none" spc="0" normalizeH="0" baseline="0" noProof="0" dirty="0">
                <a:ln>
                  <a:noFill/>
                </a:ln>
                <a:solidFill>
                  <a:srgbClr val="CC0000"/>
                </a:solidFill>
                <a:effectLst/>
                <a:uLnTx/>
                <a:uFillTx/>
                <a:latin typeface="Calibri" panose="020F0502020204030204"/>
                <a:ea typeface="+mn-ea"/>
                <a:cs typeface="+mn-cs"/>
              </a:rPr>
              <a:t>receiver:</a:t>
            </a:r>
            <a:endPar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must check if received packet is duplicate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indicates whether 0 or 1 is expected pkt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note: receiver can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if its last ACK/NAK received OK at sender</a:t>
            </a:r>
          </a:p>
        </p:txBody>
      </p:sp>
      <p:sp>
        <p:nvSpPr>
          <p:cNvPr id="5" name="Slide Number Placeholder 2">
            <a:extLst>
              <a:ext uri="{FF2B5EF4-FFF2-40B4-BE49-F238E27FC236}">
                <a16:creationId xmlns:a16="http://schemas.microsoft.com/office/drawing/2014/main" id="{ADBE880F-C2E4-0642-AE62-E70C2E89903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396400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dirty="0">
                <a:cs typeface="Calibri" panose="020F0502020204030204" pitchFamily="34" charset="0"/>
              </a:rPr>
              <a:t>Principles of reliable data transfer </a:t>
            </a:r>
          </a:p>
          <a:p>
            <a:pPr marL="403225" indent="-285750">
              <a:spcBef>
                <a:spcPts val="800"/>
              </a:spcBef>
              <a:buClr>
                <a:schemeClr val="bg1">
                  <a:lumMod val="75000"/>
                </a:schemeClr>
              </a:buClr>
            </a:pPr>
            <a:r>
              <a:rPr lang="en-US" sz="3200" dirty="0">
                <a:solidFill>
                  <a:schemeClr val="bg1">
                    <a:lumMod val="75000"/>
                  </a:schemeClr>
                </a:solidFill>
              </a:rPr>
              <a:t>Connection-oriented transport: TCP</a:t>
            </a:r>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marL="403225" indent="-285750">
              <a:spcBef>
                <a:spcPts val="800"/>
              </a:spcBef>
              <a:buClr>
                <a:schemeClr val="bg1">
                  <a:lumMod val="75000"/>
                </a:schemeClr>
              </a:buClr>
            </a:pPr>
            <a:r>
              <a:rPr lang="en-US" sz="3200" dirty="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F6D691E7-EAAE-3346-9874-13E19E433554}"/>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a NAK-free protocol</a:t>
            </a:r>
            <a:endParaRPr lang="en-US" sz="4400" dirty="0"/>
          </a:p>
        </p:txBody>
      </p:sp>
      <p:sp>
        <p:nvSpPr>
          <p:cNvPr id="8" name="Rectangle 3">
            <a:extLst>
              <a:ext uri="{FF2B5EF4-FFF2-40B4-BE49-F238E27FC236}">
                <a16:creationId xmlns:a16="http://schemas.microsoft.com/office/drawing/2014/main" id="{1BA8C5E8-28A5-424A-B91B-D36BE3AFCEC5}"/>
              </a:ext>
            </a:extLst>
          </p:cNvPr>
          <p:cNvSpPr txBox="1">
            <a:spLocks noChangeArrowheads="1"/>
          </p:cNvSpPr>
          <p:nvPr/>
        </p:nvSpPr>
        <p:spPr>
          <a:xfrm>
            <a:off x="606648" y="1714500"/>
            <a:ext cx="10978703" cy="33855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same functionality as rdt2.1, using ACKs only</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instead of NAK, receiver sends ACK for last pkt received OK</a:t>
            </a:r>
          </a:p>
          <a:p>
            <a:pPr marL="808038" marR="0" lvl="1" indent="-2190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receiver must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explicitly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include seq # of pkt being ACKed </a:t>
            </a:r>
          </a:p>
          <a:p>
            <a:pPr marL="460375" marR="0" lvl="0" indent="-280988"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duplicate ACK at sender results in same action as NAK: </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retransmit current pkt</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D1719ED-B423-3644-A6E8-F9BF7FA75BB0}"/>
              </a:ext>
            </a:extLst>
          </p:cNvPr>
          <p:cNvSpPr txBox="1"/>
          <p:nvPr/>
        </p:nvSpPr>
        <p:spPr>
          <a:xfrm>
            <a:off x="798690" y="4623515"/>
            <a:ext cx="906376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As we will see, TCP uses this approach to be NAK-free</a:t>
            </a:r>
          </a:p>
        </p:txBody>
      </p:sp>
      <p:sp>
        <p:nvSpPr>
          <p:cNvPr id="5" name="Slide Number Placeholder 2">
            <a:extLst>
              <a:ext uri="{FF2B5EF4-FFF2-40B4-BE49-F238E27FC236}">
                <a16:creationId xmlns:a16="http://schemas.microsoft.com/office/drawing/2014/main" id="{27705518-50B7-6645-9746-6EF1FD05E89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1046636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rdt2.2: sender, receiver fragments</a:t>
            </a:r>
            <a:endParaRPr lang="en-US" sz="4400" dirty="0"/>
          </a:p>
        </p:txBody>
      </p:sp>
      <p:grpSp>
        <p:nvGrpSpPr>
          <p:cNvPr id="45" name="Group 3">
            <a:extLst>
              <a:ext uri="{FF2B5EF4-FFF2-40B4-BE49-F238E27FC236}">
                <a16:creationId xmlns:a16="http://schemas.microsoft.com/office/drawing/2014/main" id="{44C8BE99-8D47-E84F-BBFA-C24F85149C9B}"/>
              </a:ext>
            </a:extLst>
          </p:cNvPr>
          <p:cNvGrpSpPr>
            <a:grpSpLocks/>
          </p:cNvGrpSpPr>
          <p:nvPr/>
        </p:nvGrpSpPr>
        <p:grpSpPr bwMode="auto">
          <a:xfrm>
            <a:off x="3740933" y="1183947"/>
            <a:ext cx="6508750" cy="2841625"/>
            <a:chOff x="1529" y="780"/>
            <a:chExt cx="4100" cy="1790"/>
          </a:xfrm>
        </p:grpSpPr>
        <p:grpSp>
          <p:nvGrpSpPr>
            <p:cNvPr id="46" name="Group 4">
              <a:extLst>
                <a:ext uri="{FF2B5EF4-FFF2-40B4-BE49-F238E27FC236}">
                  <a16:creationId xmlns:a16="http://schemas.microsoft.com/office/drawing/2014/main" id="{B559F62B-A8CC-314C-9FFF-E4BE95186DBA}"/>
                </a:ext>
              </a:extLst>
            </p:cNvPr>
            <p:cNvGrpSpPr>
              <a:grpSpLocks/>
            </p:cNvGrpSpPr>
            <p:nvPr/>
          </p:nvGrpSpPr>
          <p:grpSpPr bwMode="auto">
            <a:xfrm>
              <a:off x="1651" y="1399"/>
              <a:ext cx="669" cy="528"/>
              <a:chOff x="1441" y="2062"/>
              <a:chExt cx="669" cy="528"/>
            </a:xfrm>
          </p:grpSpPr>
          <p:sp>
            <p:nvSpPr>
              <p:cNvPr id="63" name="Oval 5">
                <a:extLst>
                  <a:ext uri="{FF2B5EF4-FFF2-40B4-BE49-F238E27FC236}">
                    <a16:creationId xmlns:a16="http://schemas.microsoft.com/office/drawing/2014/main" id="{62508AC8-0382-1842-A725-28AD6849BC1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Text Box 6">
                <a:extLst>
                  <a:ext uri="{FF2B5EF4-FFF2-40B4-BE49-F238E27FC236}">
                    <a16:creationId xmlns:a16="http://schemas.microsoft.com/office/drawing/2014/main" id="{1C6CF7DE-4208-0546-B6D6-E98910387184}"/>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47" name="Text Box 7">
              <a:extLst>
                <a:ext uri="{FF2B5EF4-FFF2-40B4-BE49-F238E27FC236}">
                  <a16:creationId xmlns:a16="http://schemas.microsoft.com/office/drawing/2014/main" id="{487FB5C4-F933-D746-9E6B-EB36683D91FA}"/>
                </a:ext>
              </a:extLst>
            </p:cNvPr>
            <p:cNvSpPr txBox="1">
              <a:spLocks noChangeArrowheads="1"/>
            </p:cNvSpPr>
            <p:nvPr/>
          </p:nvSpPr>
          <p:spPr bwMode="auto">
            <a:xfrm>
              <a:off x="1863" y="957"/>
              <a:ext cx="234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8" name="Text Box 8">
              <a:extLst>
                <a:ext uri="{FF2B5EF4-FFF2-40B4-BE49-F238E27FC236}">
                  <a16:creationId xmlns:a16="http://schemas.microsoft.com/office/drawing/2014/main" id="{3AA6880E-F456-D948-8214-9C93DC52D9A7}"/>
                </a:ext>
              </a:extLst>
            </p:cNvPr>
            <p:cNvSpPr txBox="1">
              <a:spLocks noChangeArrowheads="1"/>
            </p:cNvSpPr>
            <p:nvPr/>
          </p:nvSpPr>
          <p:spPr bwMode="auto">
            <a:xfrm>
              <a:off x="1871" y="780"/>
              <a:ext cx="108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9" name="Line 9">
              <a:extLst>
                <a:ext uri="{FF2B5EF4-FFF2-40B4-BE49-F238E27FC236}">
                  <a16:creationId xmlns:a16="http://schemas.microsoft.com/office/drawing/2014/main" id="{7356AE7C-383F-CD4D-A8D4-0D863BECC90E}"/>
                </a:ext>
              </a:extLst>
            </p:cNvPr>
            <p:cNvSpPr>
              <a:spLocks noChangeShapeType="1"/>
            </p:cNvSpPr>
            <p:nvPr/>
          </p:nvSpPr>
          <p:spPr bwMode="auto">
            <a:xfrm>
              <a:off x="1910" y="992"/>
              <a:ext cx="22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0" name="Line 10">
              <a:extLst>
                <a:ext uri="{FF2B5EF4-FFF2-40B4-BE49-F238E27FC236}">
                  <a16:creationId xmlns:a16="http://schemas.microsoft.com/office/drawing/2014/main" id="{AABAA468-88B5-FD4A-933F-BEE3E0E800E0}"/>
                </a:ext>
              </a:extLst>
            </p:cNvPr>
            <p:cNvSpPr>
              <a:spLocks noChangeShapeType="1"/>
            </p:cNvSpPr>
            <p:nvPr/>
          </p:nvSpPr>
          <p:spPr bwMode="auto">
            <a:xfrm>
              <a:off x="1529" y="1313"/>
              <a:ext cx="264" cy="145"/>
            </a:xfrm>
            <a:prstGeom prst="line">
              <a:avLst/>
            </a:prstGeom>
            <a:noFill/>
            <a:ln w="190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Freeform 11">
              <a:extLst>
                <a:ext uri="{FF2B5EF4-FFF2-40B4-BE49-F238E27FC236}">
                  <a16:creationId xmlns:a16="http://schemas.microsoft.com/office/drawing/2014/main" id="{1B01ED8E-ABE5-DB46-A6A7-6A5FF2599E94}"/>
                </a:ext>
              </a:extLst>
            </p:cNvPr>
            <p:cNvSpPr>
              <a:spLocks/>
            </p:cNvSpPr>
            <p:nvPr/>
          </p:nvSpPr>
          <p:spPr bwMode="auto">
            <a:xfrm flipV="1">
              <a:off x="2096" y="1272"/>
              <a:ext cx="1195" cy="130"/>
            </a:xfrm>
            <a:custGeom>
              <a:avLst/>
              <a:gdLst>
                <a:gd name="T0" fmla="*/ 0 w 2835"/>
                <a:gd name="T1" fmla="*/ 0 h 525"/>
                <a:gd name="T2" fmla="*/ 0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2">
              <a:extLst>
                <a:ext uri="{FF2B5EF4-FFF2-40B4-BE49-F238E27FC236}">
                  <a16:creationId xmlns:a16="http://schemas.microsoft.com/office/drawing/2014/main" id="{09A24A5A-3284-ED40-94E5-9F6FD9D580F8}"/>
                </a:ext>
              </a:extLst>
            </p:cNvPr>
            <p:cNvSpPr>
              <a:spLocks/>
            </p:cNvSpPr>
            <p:nvPr/>
          </p:nvSpPr>
          <p:spPr bwMode="auto">
            <a:xfrm rot="-1357180">
              <a:off x="3655" y="1225"/>
              <a:ext cx="285" cy="542"/>
            </a:xfrm>
            <a:custGeom>
              <a:avLst/>
              <a:gdLst>
                <a:gd name="T0" fmla="*/ 0 w 735"/>
                <a:gd name="T1" fmla="*/ 1 h 1080"/>
                <a:gd name="T2" fmla="*/ 0 w 735"/>
                <a:gd name="T3" fmla="*/ 1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Text Box 13">
              <a:extLst>
                <a:ext uri="{FF2B5EF4-FFF2-40B4-BE49-F238E27FC236}">
                  <a16:creationId xmlns:a16="http://schemas.microsoft.com/office/drawing/2014/main" id="{735F1B93-CE98-BB48-B7B4-F46E52A4B8B0}"/>
                </a:ext>
              </a:extLst>
            </p:cNvPr>
            <p:cNvSpPr txBox="1">
              <a:spLocks noChangeArrowheads="1"/>
            </p:cNvSpPr>
            <p:nvPr/>
          </p:nvSpPr>
          <p:spPr bwMode="auto">
            <a:xfrm>
              <a:off x="3978" y="1670"/>
              <a:ext cx="133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54" name="Text Box 14">
              <a:extLst>
                <a:ext uri="{FF2B5EF4-FFF2-40B4-BE49-F238E27FC236}">
                  <a16:creationId xmlns:a16="http://schemas.microsoft.com/office/drawing/2014/main" id="{1358189F-C49B-9547-B76A-603CC6295715}"/>
                </a:ext>
              </a:extLst>
            </p:cNvPr>
            <p:cNvSpPr txBox="1">
              <a:spLocks noChangeArrowheads="1"/>
            </p:cNvSpPr>
            <p:nvPr/>
          </p:nvSpPr>
          <p:spPr bwMode="auto">
            <a:xfrm>
              <a:off x="3917" y="1174"/>
              <a:ext cx="171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isACK(rcvpkt,1)</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Line 15">
              <a:extLst>
                <a:ext uri="{FF2B5EF4-FFF2-40B4-BE49-F238E27FC236}">
                  <a16:creationId xmlns:a16="http://schemas.microsoft.com/office/drawing/2014/main" id="{96FCE930-1E3E-9749-A456-2BE07EE342E4}"/>
                </a:ext>
              </a:extLst>
            </p:cNvPr>
            <p:cNvSpPr>
              <a:spLocks noChangeShapeType="1"/>
            </p:cNvSpPr>
            <p:nvPr/>
          </p:nvSpPr>
          <p:spPr bwMode="auto">
            <a:xfrm flipV="1">
              <a:off x="4043" y="1666"/>
              <a:ext cx="895"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Freeform 16">
              <a:extLst>
                <a:ext uri="{FF2B5EF4-FFF2-40B4-BE49-F238E27FC236}">
                  <a16:creationId xmlns:a16="http://schemas.microsoft.com/office/drawing/2014/main" id="{FF0C2363-5AAB-A541-81DC-66A1639302B9}"/>
                </a:ext>
              </a:extLst>
            </p:cNvPr>
            <p:cNvSpPr>
              <a:spLocks/>
            </p:cNvSpPr>
            <p:nvPr/>
          </p:nvSpPr>
          <p:spPr bwMode="auto">
            <a:xfrm>
              <a:off x="3747" y="1792"/>
              <a:ext cx="128" cy="774"/>
            </a:xfrm>
            <a:custGeom>
              <a:avLst/>
              <a:gdLst>
                <a:gd name="T0" fmla="*/ 67 w 128"/>
                <a:gd name="T1" fmla="*/ 774 h 774"/>
                <a:gd name="T2" fmla="*/ 0 w 128"/>
                <a:gd name="T3" fmla="*/ 0 h 774"/>
                <a:gd name="T4" fmla="*/ 0 60000 65536"/>
                <a:gd name="T5" fmla="*/ 0 60000 65536"/>
              </a:gdLst>
              <a:ahLst/>
              <a:cxnLst>
                <a:cxn ang="T4">
                  <a:pos x="T0" y="T1"/>
                </a:cxn>
                <a:cxn ang="T5">
                  <a:pos x="T2" y="T3"/>
                </a:cxn>
              </a:cxnLst>
              <a:rect l="0" t="0" r="r" b="b"/>
              <a:pathLst>
                <a:path w="128" h="774">
                  <a:moveTo>
                    <a:pt x="67" y="774"/>
                  </a:moveTo>
                  <a:cubicBezTo>
                    <a:pt x="128" y="425"/>
                    <a:pt x="81" y="0"/>
                    <a:pt x="0"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17">
              <a:extLst>
                <a:ext uri="{FF2B5EF4-FFF2-40B4-BE49-F238E27FC236}">
                  <a16:creationId xmlns:a16="http://schemas.microsoft.com/office/drawing/2014/main" id="{A50A3675-BB4B-2C49-9E0C-E3B6864FCDC4}"/>
                </a:ext>
              </a:extLst>
            </p:cNvPr>
            <p:cNvSpPr txBox="1">
              <a:spLocks noChangeArrowheads="1"/>
            </p:cNvSpPr>
            <p:nvPr/>
          </p:nvSpPr>
          <p:spPr bwMode="auto">
            <a:xfrm>
              <a:off x="3838" y="2051"/>
              <a:ext cx="15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isACK(rcvpkt,0)</a:t>
              </a:r>
              <a:r>
                <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8" name="Line 18">
              <a:extLst>
                <a:ext uri="{FF2B5EF4-FFF2-40B4-BE49-F238E27FC236}">
                  <a16:creationId xmlns:a16="http://schemas.microsoft.com/office/drawing/2014/main" id="{398A4307-79FC-E54C-B8A4-CCE6DE226EAE}"/>
                </a:ext>
              </a:extLst>
            </p:cNvPr>
            <p:cNvSpPr>
              <a:spLocks noChangeShapeType="1"/>
            </p:cNvSpPr>
            <p:nvPr/>
          </p:nvSpPr>
          <p:spPr bwMode="auto">
            <a:xfrm>
              <a:off x="3894" y="2570"/>
              <a:ext cx="117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59" name="Group 19">
              <a:extLst>
                <a:ext uri="{FF2B5EF4-FFF2-40B4-BE49-F238E27FC236}">
                  <a16:creationId xmlns:a16="http://schemas.microsoft.com/office/drawing/2014/main" id="{C0094035-BD90-5741-A641-F8D8DD3C7B8B}"/>
                </a:ext>
              </a:extLst>
            </p:cNvPr>
            <p:cNvGrpSpPr>
              <a:grpSpLocks/>
            </p:cNvGrpSpPr>
            <p:nvPr/>
          </p:nvGrpSpPr>
          <p:grpSpPr bwMode="auto">
            <a:xfrm>
              <a:off x="3135" y="1365"/>
              <a:ext cx="669" cy="528"/>
              <a:chOff x="1441" y="2062"/>
              <a:chExt cx="669" cy="528"/>
            </a:xfrm>
          </p:grpSpPr>
          <p:sp>
            <p:nvSpPr>
              <p:cNvPr id="61" name="Oval 20">
                <a:extLst>
                  <a:ext uri="{FF2B5EF4-FFF2-40B4-BE49-F238E27FC236}">
                    <a16:creationId xmlns:a16="http://schemas.microsoft.com/office/drawing/2014/main" id="{86E2B18C-13F1-BA46-BE50-CDE79E0D47C8}"/>
                  </a:ext>
                </a:extLst>
              </p:cNvPr>
              <p:cNvSpPr>
                <a:spLocks noChangeArrowheads="1"/>
              </p:cNvSpPr>
              <p:nvPr/>
            </p:nvSpPr>
            <p:spPr bwMode="auto">
              <a:xfrm>
                <a:off x="1483" y="2062"/>
                <a:ext cx="578" cy="52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Text Box 21">
                <a:extLst>
                  <a:ext uri="{FF2B5EF4-FFF2-40B4-BE49-F238E27FC236}">
                    <a16:creationId xmlns:a16="http://schemas.microsoft.com/office/drawing/2014/main" id="{26734C2A-3109-3D4C-BAB8-AB1B111CE996}"/>
                  </a:ext>
                </a:extLst>
              </p:cNvPr>
              <p:cNvSpPr txBox="1">
                <a:spLocks noChangeArrowheads="1"/>
              </p:cNvSpPr>
              <p:nvPr/>
            </p:nvSpPr>
            <p:spPr bwMode="auto">
              <a:xfrm>
                <a:off x="1441" y="2110"/>
                <a:ext cx="66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60" name="Text Box 22">
              <a:extLst>
                <a:ext uri="{FF2B5EF4-FFF2-40B4-BE49-F238E27FC236}">
                  <a16:creationId xmlns:a16="http://schemas.microsoft.com/office/drawing/2014/main" id="{A3A125D1-1D1E-2E4D-AE79-0DE766971E4B}"/>
                </a:ext>
              </a:extLst>
            </p:cNvPr>
            <p:cNvSpPr txBox="1">
              <a:spLocks noChangeArrowheads="1"/>
            </p:cNvSpPr>
            <p:nvPr/>
          </p:nvSpPr>
          <p:spPr bwMode="auto">
            <a:xfrm>
              <a:off x="2363" y="1810"/>
              <a:ext cx="935"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sender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65" name="Line 23">
            <a:extLst>
              <a:ext uri="{FF2B5EF4-FFF2-40B4-BE49-F238E27FC236}">
                <a16:creationId xmlns:a16="http://schemas.microsoft.com/office/drawing/2014/main" id="{E71BBDED-78BE-4142-9E45-4E7E4B24FCA8}"/>
              </a:ext>
            </a:extLst>
          </p:cNvPr>
          <p:cNvSpPr>
            <a:spLocks noChangeShapeType="1"/>
          </p:cNvSpPr>
          <p:nvPr/>
        </p:nvSpPr>
        <p:spPr bwMode="auto">
          <a:xfrm>
            <a:off x="1978808" y="2549197"/>
            <a:ext cx="7883525" cy="2757488"/>
          </a:xfrm>
          <a:prstGeom prst="line">
            <a:avLst/>
          </a:prstGeom>
          <a:noFill/>
          <a:ln w="9525">
            <a:solidFill>
              <a:srgbClr val="000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6" name="Group 24">
            <a:extLst>
              <a:ext uri="{FF2B5EF4-FFF2-40B4-BE49-F238E27FC236}">
                <a16:creationId xmlns:a16="http://schemas.microsoft.com/office/drawing/2014/main" id="{2E138519-EBF4-3B44-AD97-E2407D82A043}"/>
              </a:ext>
            </a:extLst>
          </p:cNvPr>
          <p:cNvGrpSpPr>
            <a:grpSpLocks/>
          </p:cNvGrpSpPr>
          <p:nvPr/>
        </p:nvGrpSpPr>
        <p:grpSpPr bwMode="auto">
          <a:xfrm>
            <a:off x="1313645" y="3769985"/>
            <a:ext cx="7234238" cy="2535237"/>
            <a:chOff x="0" y="2409"/>
            <a:chExt cx="4557" cy="1597"/>
          </a:xfrm>
        </p:grpSpPr>
        <p:sp>
          <p:nvSpPr>
            <p:cNvPr id="67" name="Text Box 25">
              <a:extLst>
                <a:ext uri="{FF2B5EF4-FFF2-40B4-BE49-F238E27FC236}">
                  <a16:creationId xmlns:a16="http://schemas.microsoft.com/office/drawing/2014/main" id="{C7F7CA42-D362-5647-A3B4-192876672E60}"/>
                </a:ext>
              </a:extLst>
            </p:cNvPr>
            <p:cNvSpPr txBox="1">
              <a:spLocks noChangeArrowheads="1"/>
            </p:cNvSpPr>
            <p:nvPr/>
          </p:nvSpPr>
          <p:spPr bwMode="auto">
            <a:xfrm>
              <a:off x="1849" y="3217"/>
              <a:ext cx="2482"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has_seq1(rcvpkt) </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26">
              <a:extLst>
                <a:ext uri="{FF2B5EF4-FFF2-40B4-BE49-F238E27FC236}">
                  <a16:creationId xmlns:a16="http://schemas.microsoft.com/office/drawing/2014/main" id="{2AC2EAAE-2D47-A740-B364-15C85D65C9FB}"/>
                </a:ext>
              </a:extLst>
            </p:cNvPr>
            <p:cNvSpPr txBox="1">
              <a:spLocks noChangeArrowheads="1"/>
            </p:cNvSpPr>
            <p:nvPr/>
          </p:nvSpPr>
          <p:spPr bwMode="auto">
            <a:xfrm>
              <a:off x="1829" y="3568"/>
              <a:ext cx="263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extract(rcvpkt,data)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sndpkt = make_pkt(ACK1, chksum)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69" name="Group 27">
              <a:extLst>
                <a:ext uri="{FF2B5EF4-FFF2-40B4-BE49-F238E27FC236}">
                  <a16:creationId xmlns:a16="http://schemas.microsoft.com/office/drawing/2014/main" id="{D8482BD5-532F-3042-8803-E3C8BD739DC0}"/>
                </a:ext>
              </a:extLst>
            </p:cNvPr>
            <p:cNvGrpSpPr>
              <a:grpSpLocks/>
            </p:cNvGrpSpPr>
            <p:nvPr/>
          </p:nvGrpSpPr>
          <p:grpSpPr bwMode="auto">
            <a:xfrm>
              <a:off x="0" y="2409"/>
              <a:ext cx="3510" cy="1168"/>
              <a:chOff x="0" y="2409"/>
              <a:chExt cx="3510" cy="1168"/>
            </a:xfrm>
          </p:grpSpPr>
          <p:grpSp>
            <p:nvGrpSpPr>
              <p:cNvPr id="71" name="Group 28">
                <a:extLst>
                  <a:ext uri="{FF2B5EF4-FFF2-40B4-BE49-F238E27FC236}">
                    <a16:creationId xmlns:a16="http://schemas.microsoft.com/office/drawing/2014/main" id="{67FF8A8B-97EA-7D4F-A57C-A7614B5802ED}"/>
                  </a:ext>
                </a:extLst>
              </p:cNvPr>
              <p:cNvGrpSpPr>
                <a:grpSpLocks/>
              </p:cNvGrpSpPr>
              <p:nvPr/>
            </p:nvGrpSpPr>
            <p:grpSpPr bwMode="auto">
              <a:xfrm>
                <a:off x="1529" y="2687"/>
                <a:ext cx="534" cy="501"/>
                <a:chOff x="3570" y="3063"/>
                <a:chExt cx="534" cy="501"/>
              </a:xfrm>
            </p:grpSpPr>
            <p:sp>
              <p:nvSpPr>
                <p:cNvPr id="80" name="Oval 29">
                  <a:extLst>
                    <a:ext uri="{FF2B5EF4-FFF2-40B4-BE49-F238E27FC236}">
                      <a16:creationId xmlns:a16="http://schemas.microsoft.com/office/drawing/2014/main" id="{8D4E849D-9AF8-FC4F-B5E6-691ACC1951D1}"/>
                    </a:ext>
                  </a:extLst>
                </p:cNvPr>
                <p:cNvSpPr>
                  <a:spLocks noChangeArrowheads="1"/>
                </p:cNvSpPr>
                <p:nvPr/>
              </p:nvSpPr>
              <p:spPr bwMode="auto">
                <a:xfrm>
                  <a:off x="3570" y="3063"/>
                  <a:ext cx="534" cy="501"/>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30">
                  <a:extLst>
                    <a:ext uri="{FF2B5EF4-FFF2-40B4-BE49-F238E27FC236}">
                      <a16:creationId xmlns:a16="http://schemas.microsoft.com/office/drawing/2014/main" id="{E4385747-A861-0E4B-AF7E-71CAF80ED148}"/>
                    </a:ext>
                  </a:extLst>
                </p:cNvPr>
                <p:cNvSpPr txBox="1">
                  <a:spLocks noChangeArrowheads="1"/>
                </p:cNvSpPr>
                <p:nvPr/>
              </p:nvSpPr>
              <p:spPr bwMode="auto">
                <a:xfrm>
                  <a:off x="3597" y="3085"/>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72" name="Freeform 31">
                <a:extLst>
                  <a:ext uri="{FF2B5EF4-FFF2-40B4-BE49-F238E27FC236}">
                    <a16:creationId xmlns:a16="http://schemas.microsoft.com/office/drawing/2014/main" id="{9115FE32-46F2-A847-8603-43A0C0E7C982}"/>
                  </a:ext>
                </a:extLst>
              </p:cNvPr>
              <p:cNvSpPr>
                <a:spLocks/>
              </p:cNvSpPr>
              <p:nvPr/>
            </p:nvSpPr>
            <p:spPr bwMode="auto">
              <a:xfrm>
                <a:off x="1925" y="2618"/>
                <a:ext cx="520" cy="117"/>
              </a:xfrm>
              <a:custGeom>
                <a:avLst/>
                <a:gdLst>
                  <a:gd name="T0" fmla="*/ 0 w 520"/>
                  <a:gd name="T1" fmla="*/ 117 h 117"/>
                  <a:gd name="T2" fmla="*/ 520 w 520"/>
                  <a:gd name="T3" fmla="*/ 17 h 117"/>
                  <a:gd name="T4" fmla="*/ 0 60000 65536"/>
                  <a:gd name="T5" fmla="*/ 0 60000 65536"/>
                </a:gdLst>
                <a:ahLst/>
                <a:cxnLst>
                  <a:cxn ang="T4">
                    <a:pos x="T0" y="T1"/>
                  </a:cxn>
                  <a:cxn ang="T5">
                    <a:pos x="T2" y="T3"/>
                  </a:cxn>
                </a:cxnLst>
                <a:rect l="0" t="0" r="r" b="b"/>
                <a:pathLst>
                  <a:path w="520" h="117">
                    <a:moveTo>
                      <a:pt x="0" y="117"/>
                    </a:moveTo>
                    <a:cubicBezTo>
                      <a:pt x="136" y="17"/>
                      <a:pt x="276" y="0"/>
                      <a:pt x="520" y="17"/>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3" name="Freeform 32">
                <a:extLst>
                  <a:ext uri="{FF2B5EF4-FFF2-40B4-BE49-F238E27FC236}">
                    <a16:creationId xmlns:a16="http://schemas.microsoft.com/office/drawing/2014/main" id="{A33629C7-E28A-5043-8973-73B06C05D8D9}"/>
                  </a:ext>
                </a:extLst>
              </p:cNvPr>
              <p:cNvSpPr>
                <a:spLocks/>
              </p:cNvSpPr>
              <p:nvPr/>
            </p:nvSpPr>
            <p:spPr bwMode="auto">
              <a:xfrm>
                <a:off x="1996" y="3125"/>
                <a:ext cx="1514" cy="130"/>
              </a:xfrm>
              <a:custGeom>
                <a:avLst/>
                <a:gdLst>
                  <a:gd name="T0" fmla="*/ 0 w 1514"/>
                  <a:gd name="T1" fmla="*/ 0 h 130"/>
                  <a:gd name="T2" fmla="*/ 1514 w 1514"/>
                  <a:gd name="T3" fmla="*/ 17 h 130"/>
                  <a:gd name="T4" fmla="*/ 0 60000 65536"/>
                  <a:gd name="T5" fmla="*/ 0 60000 65536"/>
                </a:gdLst>
                <a:ahLst/>
                <a:cxnLst>
                  <a:cxn ang="T4">
                    <a:pos x="T0" y="T1"/>
                  </a:cxn>
                  <a:cxn ang="T5">
                    <a:pos x="T2" y="T3"/>
                  </a:cxn>
                </a:cxnLst>
                <a:rect l="0" t="0" r="r" b="b"/>
                <a:pathLst>
                  <a:path w="1514" h="130">
                    <a:moveTo>
                      <a:pt x="0" y="0"/>
                    </a:moveTo>
                    <a:cubicBezTo>
                      <a:pt x="266" y="130"/>
                      <a:pt x="1322" y="113"/>
                      <a:pt x="1514" y="17"/>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33">
                <a:extLst>
                  <a:ext uri="{FF2B5EF4-FFF2-40B4-BE49-F238E27FC236}">
                    <a16:creationId xmlns:a16="http://schemas.microsoft.com/office/drawing/2014/main" id="{7DAE0056-F522-6A47-87C1-BE5D09A7B6D3}"/>
                  </a:ext>
                </a:extLst>
              </p:cNvPr>
              <p:cNvSpPr>
                <a:spLocks noChangeShapeType="1"/>
              </p:cNvSpPr>
              <p:nvPr/>
            </p:nvSpPr>
            <p:spPr bwMode="auto">
              <a:xfrm>
                <a:off x="1919" y="3577"/>
                <a:ext cx="12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34">
                <a:extLst>
                  <a:ext uri="{FF2B5EF4-FFF2-40B4-BE49-F238E27FC236}">
                    <a16:creationId xmlns:a16="http://schemas.microsoft.com/office/drawing/2014/main" id="{D3183506-C985-AE4B-8786-2BF1733F19C1}"/>
                  </a:ext>
                </a:extLst>
              </p:cNvPr>
              <p:cNvSpPr>
                <a:spLocks/>
              </p:cNvSpPr>
              <p:nvPr/>
            </p:nvSpPr>
            <p:spPr bwMode="auto">
              <a:xfrm flipH="1">
                <a:off x="1237" y="2468"/>
                <a:ext cx="309" cy="856"/>
              </a:xfrm>
              <a:custGeom>
                <a:avLst/>
                <a:gdLst>
                  <a:gd name="T0" fmla="*/ 0 w 619"/>
                  <a:gd name="T1" fmla="*/ 0 h 1815"/>
                  <a:gd name="T2" fmla="*/ 0 w 619"/>
                  <a:gd name="T3" fmla="*/ 0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5">
                <a:extLst>
                  <a:ext uri="{FF2B5EF4-FFF2-40B4-BE49-F238E27FC236}">
                    <a16:creationId xmlns:a16="http://schemas.microsoft.com/office/drawing/2014/main" id="{3B7207C5-2DDB-A74F-9227-55920F12AA9A}"/>
                  </a:ext>
                </a:extLst>
              </p:cNvPr>
              <p:cNvSpPr>
                <a:spLocks noChangeShapeType="1"/>
              </p:cNvSpPr>
              <p:nvPr/>
            </p:nvSpPr>
            <p:spPr bwMode="auto">
              <a:xfrm>
                <a:off x="57" y="2936"/>
                <a:ext cx="12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36">
                <a:extLst>
                  <a:ext uri="{FF2B5EF4-FFF2-40B4-BE49-F238E27FC236}">
                    <a16:creationId xmlns:a16="http://schemas.microsoft.com/office/drawing/2014/main" id="{10D86368-959C-734B-8A29-22BE54E9BF11}"/>
                  </a:ext>
                </a:extLst>
              </p:cNvPr>
              <p:cNvSpPr txBox="1">
                <a:spLocks noChangeArrowheads="1"/>
              </p:cNvSpPr>
              <p:nvPr/>
            </p:nvSpPr>
            <p:spPr bwMode="auto">
              <a:xfrm>
                <a:off x="6" y="2409"/>
                <a:ext cx="1487"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has_seq1(rcvpkt))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37">
                <a:extLst>
                  <a:ext uri="{FF2B5EF4-FFF2-40B4-BE49-F238E27FC236}">
                    <a16:creationId xmlns:a16="http://schemas.microsoft.com/office/drawing/2014/main" id="{18F09FB4-D9AF-AD4C-B898-09D2838B6D97}"/>
                  </a:ext>
                </a:extLst>
              </p:cNvPr>
              <p:cNvSpPr txBox="1">
                <a:spLocks noChangeArrowheads="1"/>
              </p:cNvSpPr>
              <p:nvPr/>
            </p:nvSpPr>
            <p:spPr bwMode="auto">
              <a:xfrm>
                <a:off x="0" y="2954"/>
                <a:ext cx="1284"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600" b="1" i="0" u="none" strike="noStrike" kern="0" cap="none" spc="0" normalizeH="0" baseline="0" noProof="0" dirty="0">
                  <a:ln>
                    <a:noFill/>
                  </a:ln>
                  <a:solidFill>
                    <a:srgbClr val="FF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38">
                <a:extLst>
                  <a:ext uri="{FF2B5EF4-FFF2-40B4-BE49-F238E27FC236}">
                    <a16:creationId xmlns:a16="http://schemas.microsoft.com/office/drawing/2014/main" id="{E0B6922C-3192-A443-B72C-6BA385FDE71D}"/>
                  </a:ext>
                </a:extLst>
              </p:cNvPr>
              <p:cNvSpPr txBox="1">
                <a:spLocks noChangeArrowheads="1"/>
              </p:cNvSpPr>
              <p:nvPr/>
            </p:nvSpPr>
            <p:spPr bwMode="auto">
              <a:xfrm>
                <a:off x="2166" y="2709"/>
                <a:ext cx="1020"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FF0000"/>
                    </a:solidFill>
                    <a:prstDash val="dash"/>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receiver FSM</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99"/>
                    </a:solidFill>
                    <a:effectLst/>
                    <a:uLnTx/>
                    <a:uFillTx/>
                    <a:latin typeface="Tahoma" charset="0"/>
                    <a:ea typeface="ＭＳ Ｐゴシック" charset="0"/>
                    <a:cs typeface="+mn-cs"/>
                  </a:rPr>
                  <a:t>fragment</a:t>
                </a:r>
              </a:p>
            </p:txBody>
          </p:sp>
        </p:grpSp>
        <p:sp>
          <p:nvSpPr>
            <p:cNvPr id="70" name="Text Box 39">
              <a:extLst>
                <a:ext uri="{FF2B5EF4-FFF2-40B4-BE49-F238E27FC236}">
                  <a16:creationId xmlns:a16="http://schemas.microsoft.com/office/drawing/2014/main" id="{60BFA42A-F9D1-AB4D-86F4-23CB7F278388}"/>
                </a:ext>
              </a:extLst>
            </p:cNvPr>
            <p:cNvSpPr txBox="1">
              <a:spLocks noChangeArrowheads="1"/>
            </p:cNvSpPr>
            <p:nvPr/>
          </p:nvSpPr>
          <p:spPr bwMode="auto">
            <a:xfrm>
              <a:off x="4318" y="2585"/>
              <a:ext cx="23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40" name="Slide Number Placeholder 2">
            <a:extLst>
              <a:ext uri="{FF2B5EF4-FFF2-40B4-BE49-F238E27FC236}">
                <a16:creationId xmlns:a16="http://schemas.microsoft.com/office/drawing/2014/main" id="{F6D97494-9500-EB4E-A367-8D096797D41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2033837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 (data,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1351723" y="4023238"/>
            <a:ext cx="9435547" cy="1323439"/>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4000" b="0" i="1" u="none"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How do </a:t>
            </a:r>
            <a:r>
              <a:rPr kumimoji="0" lang="en-US" sz="4000" b="0" i="1" u="none" strike="noStrike" kern="1200" cap="none" spc="0" normalizeH="0" baseline="0" noProof="0" dirty="0">
                <a:ln>
                  <a:noFill/>
                </a:ln>
                <a:solidFill>
                  <a:prstClr val="black"/>
                </a:solidFill>
                <a:effectLst/>
                <a:uLnTx/>
                <a:uFillTx/>
                <a:latin typeface="Calibri" panose="020F0502020204030204"/>
                <a:ea typeface="+mn-ea"/>
                <a:cs typeface="+mn-cs"/>
              </a:rPr>
              <a:t>humans</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 handle lost sender-to-receiver words in conversation?</a:t>
            </a:r>
          </a:p>
        </p:txBody>
      </p:sp>
      <p:sp>
        <p:nvSpPr>
          <p:cNvPr id="5" name="Slide Number Placeholder 2">
            <a:extLst>
              <a:ext uri="{FF2B5EF4-FFF2-40B4-BE49-F238E27FC236}">
                <a16:creationId xmlns:a16="http://schemas.microsoft.com/office/drawing/2014/main" id="{B81C8263-652B-B54F-A380-A9D05ECA03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22</a:t>
            </a:fld>
            <a:endParaRPr lang="en-US" dirty="0"/>
          </a:p>
        </p:txBody>
      </p:sp>
    </p:spTree>
    <p:extLst>
      <p:ext uri="{BB962C8B-B14F-4D97-AF65-F5344CB8AC3E}">
        <p14:creationId xmlns:p14="http://schemas.microsoft.com/office/powerpoint/2010/main" val="141102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rdt3.0: channels 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ACKed</a:t>
            </a: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dirty="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
        <p:nvSpPr>
          <p:cNvPr id="9" name="Slide Number Placeholder 2">
            <a:extLst>
              <a:ext uri="{FF2B5EF4-FFF2-40B4-BE49-F238E27FC236}">
                <a16:creationId xmlns:a16="http://schemas.microsoft.com/office/drawing/2014/main" id="{BA1AE1C8-34DA-8649-8588-05545644E51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23</a:t>
            </a:fld>
            <a:endParaRPr lang="en-US" dirty="0"/>
          </a:p>
        </p:txBody>
      </p:sp>
    </p:spTree>
    <p:extLst>
      <p:ext uri="{BB962C8B-B14F-4D97-AF65-F5344CB8AC3E}">
        <p14:creationId xmlns:p14="http://schemas.microsoft.com/office/powerpoint/2010/main" val="112676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33239" cy="1239836"/>
            <a:chOff x="2638761" y="2958772"/>
            <a:chExt cx="1933239"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9" y="3559178"/>
              <a:ext cx="1137909" cy="1409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3" name="Oval 2">
            <a:extLst>
              <a:ext uri="{FF2B5EF4-FFF2-40B4-BE49-F238E27FC236}">
                <a16:creationId xmlns:a16="http://schemas.microsoft.com/office/drawing/2014/main" id="{D28BBA62-6263-C843-B29E-56B49980762A}"/>
              </a:ext>
            </a:extLst>
          </p:cNvPr>
          <p:cNvSpPr/>
          <p:nvPr/>
        </p:nvSpPr>
        <p:spPr>
          <a:xfrm>
            <a:off x="3771900" y="1861459"/>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2" name="Oval 121">
            <a:extLst>
              <a:ext uri="{FF2B5EF4-FFF2-40B4-BE49-F238E27FC236}">
                <a16:creationId xmlns:a16="http://schemas.microsoft.com/office/drawing/2014/main" id="{9E2FDDC8-8D96-114D-9DC7-646B2E492AD9}"/>
              </a:ext>
            </a:extLst>
          </p:cNvPr>
          <p:cNvSpPr/>
          <p:nvPr/>
        </p:nvSpPr>
        <p:spPr>
          <a:xfrm>
            <a:off x="3858986" y="3777345"/>
            <a:ext cx="4800600" cy="1534886"/>
          </a:xfrm>
          <a:prstGeom prst="ellipse">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D7B88F9-3891-3046-A064-B332A3527756}"/>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622A35A9-A643-7C42-B044-B85FAF6A97F9}"/>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9138640-D128-B549-B272-9634FBE0E919}"/>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F8621F76-605F-FD4F-BBDF-20014AAFC358}"/>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EC2E0DE7-1242-394F-B32C-D2097A456FDC}"/>
              </a:ext>
            </a:extLst>
          </p:cNvPr>
          <p:cNvSpPr/>
          <p:nvPr/>
        </p:nvSpPr>
        <p:spPr>
          <a:xfrm>
            <a:off x="4251325" y="2212996"/>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7" name="Slide Number Placeholder 2">
            <a:extLst>
              <a:ext uri="{FF2B5EF4-FFF2-40B4-BE49-F238E27FC236}">
                <a16:creationId xmlns:a16="http://schemas.microsoft.com/office/drawing/2014/main" id="{E51BA6D5-B9A8-EF43-ACE9-5217445FDC7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24</a:t>
            </a:fld>
            <a:endParaRPr lang="en-US" dirty="0"/>
          </a:p>
        </p:txBody>
      </p:sp>
    </p:spTree>
    <p:extLst>
      <p:ext uri="{BB962C8B-B14F-4D97-AF65-F5344CB8AC3E}">
        <p14:creationId xmlns:p14="http://schemas.microsoft.com/office/powerpoint/2010/main" val="18320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1"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9" presetClass="entr" presetSubtype="0" fill="hold" grpId="0" nodeType="with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dissolv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xit" presetSubtype="0" fill="hold" grpId="1" nodeType="withEffect">
                                  <p:stCondLst>
                                    <p:cond delay="0"/>
                                  </p:stCondLst>
                                  <p:childTnLst>
                                    <p:animEffect transition="out" filter="dissolve">
                                      <p:cBhvr>
                                        <p:cTn id="22" dur="500"/>
                                        <p:tgtEl>
                                          <p:spTgt spid="122"/>
                                        </p:tgtEl>
                                      </p:cBhvr>
                                    </p:animEffect>
                                    <p:set>
                                      <p:cBhvr>
                                        <p:cTn id="23" dur="1" fill="hold">
                                          <p:stCondLst>
                                            <p:cond delay="499"/>
                                          </p:stCondLst>
                                        </p:cTn>
                                        <p:tgtEl>
                                          <p:spTgt spid="12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par>
                                <p:cTn id="29" presetID="9" presetClass="exit" presetSubtype="0" fill="hold" grpId="1" nodeType="withEffect">
                                  <p:stCondLst>
                                    <p:cond delay="0"/>
                                  </p:stCondLst>
                                  <p:childTnLst>
                                    <p:animEffect transition="out" filter="dissolv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9" presetClass="entr" presetSubtype="0" fill="hold" grpId="0" nodeType="withEffect">
                                  <p:stCondLst>
                                    <p:cond delay="0"/>
                                  </p:stCondLst>
                                  <p:childTnLst>
                                    <p:set>
                                      <p:cBhvr>
                                        <p:cTn id="33" dur="1" fill="hold">
                                          <p:stCondLst>
                                            <p:cond delay="0"/>
                                          </p:stCondLst>
                                        </p:cTn>
                                        <p:tgtEl>
                                          <p:spTgt spid="121"/>
                                        </p:tgtEl>
                                        <p:attrNameLst>
                                          <p:attrName>style.visibility</p:attrName>
                                        </p:attrNameLst>
                                      </p:cBhvr>
                                      <p:to>
                                        <p:strVal val="visible"/>
                                      </p:to>
                                    </p:set>
                                    <p:animEffect transition="in" filter="dissolve">
                                      <p:cBhvr>
                                        <p:cTn id="34" dur="500"/>
                                        <p:tgtEl>
                                          <p:spTgt spid="121"/>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500"/>
                                        <p:tgtEl>
                                          <p:spTgt spid="5"/>
                                        </p:tgtEl>
                                      </p:cBhvr>
                                    </p:animEffect>
                                  </p:childTnLst>
                                </p:cTn>
                              </p:par>
                              <p:par>
                                <p:cTn id="44" presetID="9" presetClass="exit" presetSubtype="0" fill="hold" grpId="1" nodeType="withEffect">
                                  <p:stCondLst>
                                    <p:cond delay="0"/>
                                  </p:stCondLst>
                                  <p:childTnLst>
                                    <p:animEffect transition="out" filter="dissolve">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par>
                                <p:cTn id="47" presetID="9" presetClass="entr" presetSubtype="0" fill="hold" grpId="0" nodeType="with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dissolve">
                                      <p:cBhvr>
                                        <p:cTn id="49" dur="500"/>
                                        <p:tgtEl>
                                          <p:spTgt spid="123"/>
                                        </p:tgtEl>
                                      </p:cBhvr>
                                    </p:animEffect>
                                  </p:childTnLst>
                                </p:cTn>
                              </p:par>
                            </p:childTnLst>
                          </p:cTn>
                        </p:par>
                        <p:par>
                          <p:cTn id="50" fill="hold">
                            <p:stCondLst>
                              <p:cond delay="500"/>
                            </p:stCondLst>
                            <p:childTnLst>
                              <p:par>
                                <p:cTn id="51" presetID="9" presetClass="entr" presetSubtype="0" fill="hold" grpId="0" nodeType="afterEffect">
                                  <p:stCondLst>
                                    <p:cond delay="0"/>
                                  </p:stCondLst>
                                  <p:childTnLst>
                                    <p:set>
                                      <p:cBhvr>
                                        <p:cTn id="52" dur="1" fill="hold">
                                          <p:stCondLst>
                                            <p:cond delay="0"/>
                                          </p:stCondLst>
                                        </p:cTn>
                                        <p:tgtEl>
                                          <p:spTgt spid="131"/>
                                        </p:tgtEl>
                                        <p:attrNameLst>
                                          <p:attrName>style.visibility</p:attrName>
                                        </p:attrNameLst>
                                      </p:cBhvr>
                                      <p:to>
                                        <p:strVal val="visible"/>
                                      </p:to>
                                    </p:set>
                                    <p:animEffect transition="in" filter="dissolve">
                                      <p:cBhvr>
                                        <p:cTn id="53" dur="500"/>
                                        <p:tgtEl>
                                          <p:spTgt spid="1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114"/>
                                        </p:tgtEl>
                                        <p:attrNameLst>
                                          <p:attrName>style.visibility</p:attrName>
                                        </p:attrNameLst>
                                      </p:cBhvr>
                                      <p:to>
                                        <p:strVal val="visible"/>
                                      </p:to>
                                    </p:set>
                                    <p:animEffect transition="in" filter="wipe(right)">
                                      <p:cBhvr>
                                        <p:cTn id="58" dur="500"/>
                                        <p:tgtEl>
                                          <p:spTgt spid="114"/>
                                        </p:tgtEl>
                                      </p:cBhvr>
                                    </p:animEffect>
                                  </p:childTnLst>
                                </p:cTn>
                              </p:par>
                              <p:par>
                                <p:cTn id="59" presetID="9" presetClass="exit" presetSubtype="0" fill="hold" grpId="1" nodeType="withEffect">
                                  <p:stCondLst>
                                    <p:cond delay="0"/>
                                  </p:stCondLst>
                                  <p:childTnLst>
                                    <p:animEffect transition="out" filter="dissolve">
                                      <p:cBhvr>
                                        <p:cTn id="60" dur="500"/>
                                        <p:tgtEl>
                                          <p:spTgt spid="131"/>
                                        </p:tgtEl>
                                      </p:cBhvr>
                                    </p:animEffect>
                                    <p:set>
                                      <p:cBhvr>
                                        <p:cTn id="61" dur="1" fill="hold">
                                          <p:stCondLst>
                                            <p:cond delay="499"/>
                                          </p:stCondLst>
                                        </p:cTn>
                                        <p:tgtEl>
                                          <p:spTgt spid="131"/>
                                        </p:tgtEl>
                                        <p:attrNameLst>
                                          <p:attrName>style.visibility</p:attrName>
                                        </p:attrNameLst>
                                      </p:cBhvr>
                                      <p:to>
                                        <p:strVal val="hidden"/>
                                      </p:to>
                                    </p:set>
                                  </p:childTnLst>
                                </p:cTn>
                              </p:par>
                              <p:par>
                                <p:cTn id="62" presetID="9" presetClass="entr" presetSubtype="0" fill="hold" grpId="0" nodeType="withEffect">
                                  <p:stCondLst>
                                    <p:cond delay="0"/>
                                  </p:stCondLst>
                                  <p:childTnLst>
                                    <p:set>
                                      <p:cBhvr>
                                        <p:cTn id="63" dur="1" fill="hold">
                                          <p:stCondLst>
                                            <p:cond delay="0"/>
                                          </p:stCondLst>
                                        </p:cTn>
                                        <p:tgtEl>
                                          <p:spTgt spid="124"/>
                                        </p:tgtEl>
                                        <p:attrNameLst>
                                          <p:attrName>style.visibility</p:attrName>
                                        </p:attrNameLst>
                                      </p:cBhvr>
                                      <p:to>
                                        <p:strVal val="visible"/>
                                      </p:to>
                                    </p:set>
                                    <p:animEffect transition="in" filter="dissolve">
                                      <p:cBhvr>
                                        <p:cTn id="64" dur="500"/>
                                        <p:tgtEl>
                                          <p:spTgt spid="124"/>
                                        </p:tgtEl>
                                      </p:cBhvr>
                                    </p:animEffect>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132"/>
                                        </p:tgtEl>
                                        <p:attrNameLst>
                                          <p:attrName>style.visibility</p:attrName>
                                        </p:attrNameLst>
                                      </p:cBhvr>
                                      <p:to>
                                        <p:strVal val="visible"/>
                                      </p:to>
                                    </p:set>
                                    <p:animEffect transition="in" filter="dissolve">
                                      <p:cBhvr>
                                        <p:cTn id="68" dur="500"/>
                                        <p:tgtEl>
                                          <p:spTgt spid="1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115"/>
                                        </p:tgtEl>
                                        <p:attrNameLst>
                                          <p:attrName>style.visibility</p:attrName>
                                        </p:attrNameLst>
                                      </p:cBhvr>
                                      <p:to>
                                        <p:strVal val="visible"/>
                                      </p:to>
                                    </p:set>
                                    <p:animEffect transition="in" filter="wipe(down)">
                                      <p:cBhvr>
                                        <p:cTn id="73" dur="500"/>
                                        <p:tgtEl>
                                          <p:spTgt spid="11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dissolve">
                                      <p:cBhvr>
                                        <p:cTn id="76" dur="500"/>
                                        <p:tgtEl>
                                          <p:spTgt spid="125"/>
                                        </p:tgtEl>
                                      </p:cBhvr>
                                    </p:animEffect>
                                  </p:childTnLst>
                                </p:cTn>
                              </p:par>
                              <p:par>
                                <p:cTn id="77" presetID="9" presetClass="exit" presetSubtype="0" fill="hold" grpId="1" nodeType="withEffect">
                                  <p:stCondLst>
                                    <p:cond delay="0"/>
                                  </p:stCondLst>
                                  <p:childTnLst>
                                    <p:animEffect transition="out" filter="dissolve">
                                      <p:cBhvr>
                                        <p:cTn id="78" dur="500"/>
                                        <p:tgtEl>
                                          <p:spTgt spid="132"/>
                                        </p:tgtEl>
                                      </p:cBhvr>
                                    </p:animEffect>
                                    <p:set>
                                      <p:cBhvr>
                                        <p:cTn id="79" dur="1" fill="hold">
                                          <p:stCondLst>
                                            <p:cond delay="499"/>
                                          </p:stCondLst>
                                        </p:cTn>
                                        <p:tgtEl>
                                          <p:spTgt spid="132"/>
                                        </p:tgtEl>
                                        <p:attrNameLst>
                                          <p:attrName>style.visibility</p:attrName>
                                        </p:attrNameLst>
                                      </p:cBhvr>
                                      <p:to>
                                        <p:strVal val="hidden"/>
                                      </p:to>
                                    </p:set>
                                  </p:childTnLst>
                                </p:cTn>
                              </p:par>
                            </p:childTnLst>
                          </p:cTn>
                        </p:par>
                        <p:par>
                          <p:cTn id="80" fill="hold">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33"/>
                                        </p:tgtEl>
                                        <p:attrNameLst>
                                          <p:attrName>style.visibility</p:attrName>
                                        </p:attrNameLst>
                                      </p:cBhvr>
                                      <p:to>
                                        <p:strVal val="visible"/>
                                      </p:to>
                                    </p:set>
                                    <p:animEffect transition="in" filter="dissolve">
                                      <p:cBhvr>
                                        <p:cTn id="83"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4" grpId="0" animBg="1"/>
      <p:bldP spid="123" grpId="0" animBg="1"/>
      <p:bldP spid="121" grpId="0" animBg="1"/>
      <p:bldP spid="3" grpId="0" animBg="1"/>
      <p:bldP spid="3" grpId="1" animBg="1"/>
      <p:bldP spid="122" grpId="0" animBg="1"/>
      <p:bldP spid="122" grpId="1" animBg="1"/>
      <p:bldP spid="6" grpId="0" animBg="1"/>
      <p:bldP spid="6" grpId="1" animBg="1"/>
      <p:bldP spid="130" grpId="0" animBg="1"/>
      <p:bldP spid="130" grpId="1" animBg="1"/>
      <p:bldP spid="131" grpId="0" animBg="1"/>
      <p:bldP spid="131" grpId="1" animBg="1"/>
      <p:bldP spid="132" grpId="0" animBg="1"/>
      <p:bldP spid="132" grpId="1" animBg="1"/>
      <p:bldP spid="1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5C125732-5AF8-DA4B-817C-FBB3A5B32FC1}"/>
              </a:ext>
            </a:extLst>
          </p:cNvPr>
          <p:cNvSpPr/>
          <p:nvPr/>
        </p:nvSpPr>
        <p:spPr>
          <a:xfrm>
            <a:off x="2666162" y="373585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Rectangle 123">
            <a:extLst>
              <a:ext uri="{FF2B5EF4-FFF2-40B4-BE49-F238E27FC236}">
                <a16:creationId xmlns:a16="http://schemas.microsoft.com/office/drawing/2014/main" id="{0D8C866A-2C1E-EA49-9FEE-17BE0B5EB65D}"/>
              </a:ext>
            </a:extLst>
          </p:cNvPr>
          <p:cNvSpPr/>
          <p:nvPr/>
        </p:nvSpPr>
        <p:spPr>
          <a:xfrm>
            <a:off x="5108911" y="5798809"/>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Rectangle 122">
            <a:extLst>
              <a:ext uri="{FF2B5EF4-FFF2-40B4-BE49-F238E27FC236}">
                <a16:creationId xmlns:a16="http://schemas.microsoft.com/office/drawing/2014/main" id="{B8F8E4F3-FCCE-BB46-816F-BE18AA10AA87}"/>
              </a:ext>
            </a:extLst>
          </p:cNvPr>
          <p:cNvSpPr/>
          <p:nvPr/>
        </p:nvSpPr>
        <p:spPr>
          <a:xfrm>
            <a:off x="8105934" y="3949220"/>
            <a:ext cx="944562"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Rectangle 120">
            <a:extLst>
              <a:ext uri="{FF2B5EF4-FFF2-40B4-BE49-F238E27FC236}">
                <a16:creationId xmlns:a16="http://schemas.microsoft.com/office/drawing/2014/main" id="{DEEC5A2E-CAFB-BA43-A154-13F98FBF8642}"/>
              </a:ext>
            </a:extLst>
          </p:cNvPr>
          <p:cNvSpPr/>
          <p:nvPr/>
        </p:nvSpPr>
        <p:spPr>
          <a:xfrm>
            <a:off x="4772033" y="1955144"/>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sender</a:t>
            </a:r>
            <a:endParaRPr lang="en-US" sz="4400" dirty="0"/>
          </a:p>
        </p:txBody>
      </p:sp>
      <p:sp>
        <p:nvSpPr>
          <p:cNvPr id="64" name="Line 6">
            <a:extLst>
              <a:ext uri="{FF2B5EF4-FFF2-40B4-BE49-F238E27FC236}">
                <a16:creationId xmlns:a16="http://schemas.microsoft.com/office/drawing/2014/main" id="{78C37AB9-8D5F-A34A-A2BE-A05DFB4E8756}"/>
              </a:ext>
            </a:extLst>
          </p:cNvPr>
          <p:cNvSpPr>
            <a:spLocks noChangeShapeType="1"/>
          </p:cNvSpPr>
          <p:nvPr/>
        </p:nvSpPr>
        <p:spPr bwMode="auto">
          <a:xfrm>
            <a:off x="4488198" y="1637972"/>
            <a:ext cx="157163" cy="5762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5" name="Group 7">
            <a:extLst>
              <a:ext uri="{FF2B5EF4-FFF2-40B4-BE49-F238E27FC236}">
                <a16:creationId xmlns:a16="http://schemas.microsoft.com/office/drawing/2014/main" id="{096872AC-5A50-874A-AB4F-3FB6FDD33CA8}"/>
              </a:ext>
            </a:extLst>
          </p:cNvPr>
          <p:cNvGrpSpPr>
            <a:grpSpLocks/>
          </p:cNvGrpSpPr>
          <p:nvPr/>
        </p:nvGrpSpPr>
        <p:grpSpPr bwMode="auto">
          <a:xfrm>
            <a:off x="7099636" y="2184072"/>
            <a:ext cx="889000" cy="865187"/>
            <a:chOff x="445" y="1273"/>
            <a:chExt cx="560" cy="545"/>
          </a:xfrm>
        </p:grpSpPr>
        <p:sp>
          <p:nvSpPr>
            <p:cNvPr id="66" name="Oval 8">
              <a:extLst>
                <a:ext uri="{FF2B5EF4-FFF2-40B4-BE49-F238E27FC236}">
                  <a16:creationId xmlns:a16="http://schemas.microsoft.com/office/drawing/2014/main" id="{E65B4A15-4BAC-CA4D-A49C-43B951682900}"/>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9">
              <a:extLst>
                <a:ext uri="{FF2B5EF4-FFF2-40B4-BE49-F238E27FC236}">
                  <a16:creationId xmlns:a16="http://schemas.microsoft.com/office/drawing/2014/main" id="{26B25746-91F9-5D4A-8F0C-823F1140A003}"/>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ACK0</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7F4D04D9-9A61-C546-9AF6-16658062604A}"/>
              </a:ext>
            </a:extLst>
          </p:cNvPr>
          <p:cNvGrpSpPr/>
          <p:nvPr/>
        </p:nvGrpSpPr>
        <p:grpSpPr>
          <a:xfrm>
            <a:off x="4758073" y="1183947"/>
            <a:ext cx="3860800" cy="1144587"/>
            <a:chOff x="4758073" y="1183947"/>
            <a:chExt cx="3860800" cy="1144587"/>
          </a:xfrm>
        </p:grpSpPr>
        <p:sp>
          <p:nvSpPr>
            <p:cNvPr id="61" name="Text Box 3">
              <a:extLst>
                <a:ext uri="{FF2B5EF4-FFF2-40B4-BE49-F238E27FC236}">
                  <a16:creationId xmlns:a16="http://schemas.microsoft.com/office/drawing/2014/main" id="{277946DC-87AE-0E47-8DDD-C388A956445A}"/>
                </a:ext>
              </a:extLst>
            </p:cNvPr>
            <p:cNvSpPr txBox="1">
              <a:spLocks noChangeArrowheads="1"/>
            </p:cNvSpPr>
            <p:nvPr/>
          </p:nvSpPr>
          <p:spPr bwMode="auto">
            <a:xfrm>
              <a:off x="4758073" y="1477634"/>
              <a:ext cx="3860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2" name="Text Box 4">
              <a:extLst>
                <a:ext uri="{FF2B5EF4-FFF2-40B4-BE49-F238E27FC236}">
                  <a16:creationId xmlns:a16="http://schemas.microsoft.com/office/drawing/2014/main" id="{11F4EC56-A6F5-A64D-95C8-7503733BD178}"/>
                </a:ext>
              </a:extLst>
            </p:cNvPr>
            <p:cNvSpPr txBox="1">
              <a:spLocks noChangeArrowheads="1"/>
            </p:cNvSpPr>
            <p:nvPr/>
          </p:nvSpPr>
          <p:spPr bwMode="auto">
            <a:xfrm>
              <a:off x="4799348" y="1183947"/>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3" name="Line 5">
              <a:extLst>
                <a:ext uri="{FF2B5EF4-FFF2-40B4-BE49-F238E27FC236}">
                  <a16:creationId xmlns:a16="http://schemas.microsoft.com/office/drawing/2014/main" id="{C1AF7291-871C-F046-AFBB-1556BBAC481A}"/>
                </a:ext>
              </a:extLst>
            </p:cNvPr>
            <p:cNvSpPr>
              <a:spLocks noChangeShapeType="1"/>
            </p:cNvSpPr>
            <p:nvPr/>
          </p:nvSpPr>
          <p:spPr bwMode="auto">
            <a:xfrm>
              <a:off x="4900948" y="15220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Freeform 10">
              <a:extLst>
                <a:ext uri="{FF2B5EF4-FFF2-40B4-BE49-F238E27FC236}">
                  <a16:creationId xmlns:a16="http://schemas.microsoft.com/office/drawing/2014/main" id="{8CEC024B-C97C-A74A-9916-3EDFFAAB7369}"/>
                </a:ext>
              </a:extLst>
            </p:cNvPr>
            <p:cNvSpPr>
              <a:spLocks/>
            </p:cNvSpPr>
            <p:nvPr/>
          </p:nvSpPr>
          <p:spPr bwMode="auto">
            <a:xfrm flipV="1">
              <a:off x="5123198" y="2165022"/>
              <a:ext cx="2090738" cy="16351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2" name="Group 14">
            <a:extLst>
              <a:ext uri="{FF2B5EF4-FFF2-40B4-BE49-F238E27FC236}">
                <a16:creationId xmlns:a16="http://schemas.microsoft.com/office/drawing/2014/main" id="{56EFCAB8-B7AF-164A-9F92-8EACFBDEB179}"/>
              </a:ext>
            </a:extLst>
          </p:cNvPr>
          <p:cNvGrpSpPr>
            <a:grpSpLocks/>
          </p:cNvGrpSpPr>
          <p:nvPr/>
        </p:nvGrpSpPr>
        <p:grpSpPr bwMode="auto">
          <a:xfrm>
            <a:off x="7191711" y="4098597"/>
            <a:ext cx="1189037" cy="850900"/>
            <a:chOff x="4090" y="3230"/>
            <a:chExt cx="749" cy="536"/>
          </a:xfrm>
        </p:grpSpPr>
        <p:sp>
          <p:nvSpPr>
            <p:cNvPr id="73" name="Oval 15">
              <a:extLst>
                <a:ext uri="{FF2B5EF4-FFF2-40B4-BE49-F238E27FC236}">
                  <a16:creationId xmlns:a16="http://schemas.microsoft.com/office/drawing/2014/main" id="{FA80C9CA-4B40-8840-B931-9FF9ACFD24EF}"/>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16">
              <a:extLst>
                <a:ext uri="{FF2B5EF4-FFF2-40B4-BE49-F238E27FC236}">
                  <a16:creationId xmlns:a16="http://schemas.microsoft.com/office/drawing/2014/main" id="{521CFB86-2E9D-B149-847B-A167F4F8FCE1}"/>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1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4" name="Group 113">
            <a:extLst>
              <a:ext uri="{FF2B5EF4-FFF2-40B4-BE49-F238E27FC236}">
                <a16:creationId xmlns:a16="http://schemas.microsoft.com/office/drawing/2014/main" id="{40684A0E-9037-EB45-9EB8-86695DBF36A9}"/>
              </a:ext>
            </a:extLst>
          </p:cNvPr>
          <p:cNvGrpSpPr/>
          <p:nvPr/>
        </p:nvGrpSpPr>
        <p:grpSpPr>
          <a:xfrm>
            <a:off x="5054936" y="4832022"/>
            <a:ext cx="3444875" cy="1038225"/>
            <a:chOff x="5054936" y="4832022"/>
            <a:chExt cx="3444875" cy="1038225"/>
          </a:xfrm>
        </p:grpSpPr>
        <p:sp>
          <p:nvSpPr>
            <p:cNvPr id="76" name="Freeform 18">
              <a:extLst>
                <a:ext uri="{FF2B5EF4-FFF2-40B4-BE49-F238E27FC236}">
                  <a16:creationId xmlns:a16="http://schemas.microsoft.com/office/drawing/2014/main" id="{6F223C64-6D09-DE48-83F1-228C34DA64FA}"/>
                </a:ext>
              </a:extLst>
            </p:cNvPr>
            <p:cNvSpPr>
              <a:spLocks/>
            </p:cNvSpPr>
            <p:nvPr/>
          </p:nvSpPr>
          <p:spPr bwMode="auto">
            <a:xfrm>
              <a:off x="5108911" y="4832022"/>
              <a:ext cx="2312987" cy="27463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8" name="Text Box 20">
              <a:extLst>
                <a:ext uri="{FF2B5EF4-FFF2-40B4-BE49-F238E27FC236}">
                  <a16:creationId xmlns:a16="http://schemas.microsoft.com/office/drawing/2014/main" id="{5C35E95A-ADB2-FF4D-BCD2-C9D9EABE9C6B}"/>
                </a:ext>
              </a:extLst>
            </p:cNvPr>
            <p:cNvSpPr txBox="1">
              <a:spLocks noChangeArrowheads="1"/>
            </p:cNvSpPr>
            <p:nvPr/>
          </p:nvSpPr>
          <p:spPr bwMode="auto">
            <a:xfrm>
              <a:off x="5054936" y="5317797"/>
              <a:ext cx="34448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sndpkt = make_pkt(1,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Text Box 21">
              <a:extLst>
                <a:ext uri="{FF2B5EF4-FFF2-40B4-BE49-F238E27FC236}">
                  <a16:creationId xmlns:a16="http://schemas.microsoft.com/office/drawing/2014/main" id="{E55E1DDD-DB30-5446-8650-ECC81FF923ED}"/>
                </a:ext>
              </a:extLst>
            </p:cNvPr>
            <p:cNvSpPr txBox="1">
              <a:spLocks noChangeArrowheads="1"/>
            </p:cNvSpPr>
            <p:nvPr/>
          </p:nvSpPr>
          <p:spPr bwMode="auto">
            <a:xfrm>
              <a:off x="5054936" y="5035222"/>
              <a:ext cx="17240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22">
              <a:extLst>
                <a:ext uri="{FF2B5EF4-FFF2-40B4-BE49-F238E27FC236}">
                  <a16:creationId xmlns:a16="http://schemas.microsoft.com/office/drawing/2014/main" id="{38F0E084-BD34-6345-8EFC-9B28222C5D7D}"/>
                </a:ext>
              </a:extLst>
            </p:cNvPr>
            <p:cNvSpPr>
              <a:spLocks noChangeShapeType="1"/>
            </p:cNvSpPr>
            <p:nvPr/>
          </p:nvSpPr>
          <p:spPr bwMode="auto">
            <a:xfrm>
              <a:off x="5173998" y="5346372"/>
              <a:ext cx="25987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D0E17AB3-A37A-384E-B76C-D9D33C764FEC}"/>
              </a:ext>
            </a:extLst>
          </p:cNvPr>
          <p:cNvGrpSpPr/>
          <p:nvPr/>
        </p:nvGrpSpPr>
        <p:grpSpPr>
          <a:xfrm>
            <a:off x="7858461" y="2912734"/>
            <a:ext cx="2309812" cy="1184275"/>
            <a:chOff x="7858461" y="2912734"/>
            <a:chExt cx="2309812" cy="1184275"/>
          </a:xfrm>
        </p:grpSpPr>
        <p:sp>
          <p:nvSpPr>
            <p:cNvPr id="77" name="Freeform 19">
              <a:extLst>
                <a:ext uri="{FF2B5EF4-FFF2-40B4-BE49-F238E27FC236}">
                  <a16:creationId xmlns:a16="http://schemas.microsoft.com/office/drawing/2014/main" id="{3DDB81C2-3ABA-CF4A-B97F-7179552BC636}"/>
                </a:ext>
              </a:extLst>
            </p:cNvPr>
            <p:cNvSpPr>
              <a:spLocks/>
            </p:cNvSpPr>
            <p:nvPr/>
          </p:nvSpPr>
          <p:spPr bwMode="auto">
            <a:xfrm rot="5400000" flipH="1" flipV="1">
              <a:off x="7349667" y="3421528"/>
              <a:ext cx="1184275" cy="166687"/>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1" name="Text Box 23">
              <a:extLst>
                <a:ext uri="{FF2B5EF4-FFF2-40B4-BE49-F238E27FC236}">
                  <a16:creationId xmlns:a16="http://schemas.microsoft.com/office/drawing/2014/main" id="{B3A5B058-CEE3-154A-8B9F-81FE6436B20E}"/>
                </a:ext>
              </a:extLst>
            </p:cNvPr>
            <p:cNvSpPr txBox="1">
              <a:spLocks noChangeArrowheads="1"/>
            </p:cNvSpPr>
            <p:nvPr/>
          </p:nvSpPr>
          <p:spPr bwMode="auto">
            <a:xfrm>
              <a:off x="8018798" y="3200072"/>
              <a:ext cx="21494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isACK(rcvpkt,0)</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2" name="Line 24">
              <a:extLst>
                <a:ext uri="{FF2B5EF4-FFF2-40B4-BE49-F238E27FC236}">
                  <a16:creationId xmlns:a16="http://schemas.microsoft.com/office/drawing/2014/main" id="{6F172C79-50B4-9346-A88A-5975F73431A8}"/>
                </a:ext>
              </a:extLst>
            </p:cNvPr>
            <p:cNvSpPr>
              <a:spLocks noChangeShapeType="1"/>
            </p:cNvSpPr>
            <p:nvPr/>
          </p:nvSpPr>
          <p:spPr bwMode="auto">
            <a:xfrm>
              <a:off x="8134686" y="3911272"/>
              <a:ext cx="14192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9">
              <a:extLst>
                <a:ext uri="{FF2B5EF4-FFF2-40B4-BE49-F238E27FC236}">
                  <a16:creationId xmlns:a16="http://schemas.microsoft.com/office/drawing/2014/main" id="{31338CB6-A233-944E-8AAB-06740429CED4}"/>
                </a:ext>
              </a:extLst>
            </p:cNvPr>
            <p:cNvSpPr txBox="1">
              <a:spLocks noChangeArrowheads="1"/>
            </p:cNvSpPr>
            <p:nvPr/>
          </p:nvSpPr>
          <p:spPr bwMode="auto">
            <a:xfrm>
              <a:off x="8039436" y="3892222"/>
              <a:ext cx="1514475" cy="1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5" name="Group 114">
            <a:extLst>
              <a:ext uri="{FF2B5EF4-FFF2-40B4-BE49-F238E27FC236}">
                <a16:creationId xmlns:a16="http://schemas.microsoft.com/office/drawing/2014/main" id="{264EE58C-9293-D64B-8FD5-BF4EEDF9C767}"/>
              </a:ext>
            </a:extLst>
          </p:cNvPr>
          <p:cNvGrpSpPr/>
          <p:nvPr/>
        </p:nvGrpSpPr>
        <p:grpSpPr>
          <a:xfrm>
            <a:off x="2638761" y="2958772"/>
            <a:ext cx="1945938" cy="1239836"/>
            <a:chOff x="2638761" y="2958772"/>
            <a:chExt cx="1945938" cy="1239836"/>
          </a:xfrm>
        </p:grpSpPr>
        <p:sp>
          <p:nvSpPr>
            <p:cNvPr id="75" name="Freeform 17">
              <a:extLst>
                <a:ext uri="{FF2B5EF4-FFF2-40B4-BE49-F238E27FC236}">
                  <a16:creationId xmlns:a16="http://schemas.microsoft.com/office/drawing/2014/main" id="{2F184C7E-A563-7E48-B933-43517ECFB8AD}"/>
                </a:ext>
              </a:extLst>
            </p:cNvPr>
            <p:cNvSpPr>
              <a:spLocks/>
            </p:cNvSpPr>
            <p:nvPr/>
          </p:nvSpPr>
          <p:spPr bwMode="auto">
            <a:xfrm rot="16200000" flipV="1">
              <a:off x="3932568" y="3546478"/>
              <a:ext cx="1150609" cy="15365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5" name="Text Box 27">
              <a:extLst>
                <a:ext uri="{FF2B5EF4-FFF2-40B4-BE49-F238E27FC236}">
                  <a16:creationId xmlns:a16="http://schemas.microsoft.com/office/drawing/2014/main" id="{85546939-74F9-DE48-94D4-5CDE532CF8B4}"/>
                </a:ext>
              </a:extLst>
            </p:cNvPr>
            <p:cNvSpPr txBox="1">
              <a:spLocks noChangeArrowheads="1"/>
            </p:cNvSpPr>
            <p:nvPr/>
          </p:nvSpPr>
          <p:spPr bwMode="auto">
            <a:xfrm>
              <a:off x="2646698" y="2958772"/>
              <a:ext cx="1912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notcorrupt(rcvpkt)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isACK(rcvpkt,1)</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28">
              <a:extLst>
                <a:ext uri="{FF2B5EF4-FFF2-40B4-BE49-F238E27FC236}">
                  <a16:creationId xmlns:a16="http://schemas.microsoft.com/office/drawing/2014/main" id="{8CA33983-E9A1-BF42-B982-07F0B1E94A02}"/>
                </a:ext>
              </a:extLst>
            </p:cNvPr>
            <p:cNvSpPr>
              <a:spLocks noChangeShapeType="1"/>
            </p:cNvSpPr>
            <p:nvPr/>
          </p:nvSpPr>
          <p:spPr bwMode="auto">
            <a:xfrm>
              <a:off x="2773698" y="3698547"/>
              <a:ext cx="1517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0">
              <a:extLst>
                <a:ext uri="{FF2B5EF4-FFF2-40B4-BE49-F238E27FC236}">
                  <a16:creationId xmlns:a16="http://schemas.microsoft.com/office/drawing/2014/main" id="{C524B67B-7041-9242-9C97-B8A784A8F6F2}"/>
                </a:ext>
              </a:extLst>
            </p:cNvPr>
            <p:cNvSpPr txBox="1">
              <a:spLocks noChangeArrowheads="1"/>
            </p:cNvSpPr>
            <p:nvPr/>
          </p:nvSpPr>
          <p:spPr bwMode="auto">
            <a:xfrm>
              <a:off x="2638761" y="3671559"/>
              <a:ext cx="151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E1668F5-8EFC-FD4A-B0AD-080420B8D736}"/>
              </a:ext>
            </a:extLst>
          </p:cNvPr>
          <p:cNvGrpSpPr/>
          <p:nvPr/>
        </p:nvGrpSpPr>
        <p:grpSpPr>
          <a:xfrm>
            <a:off x="7977523" y="2372984"/>
            <a:ext cx="2447925" cy="741363"/>
            <a:chOff x="7977523" y="2372984"/>
            <a:chExt cx="2447925" cy="741363"/>
          </a:xfrm>
        </p:grpSpPr>
        <p:sp>
          <p:nvSpPr>
            <p:cNvPr id="128" name="Rectangle 127">
              <a:extLst>
                <a:ext uri="{FF2B5EF4-FFF2-40B4-BE49-F238E27FC236}">
                  <a16:creationId xmlns:a16="http://schemas.microsoft.com/office/drawing/2014/main" id="{EB74E396-3DA3-0D47-9600-2A508F79F4AE}"/>
                </a:ext>
              </a:extLst>
            </p:cNvPr>
            <p:cNvSpPr/>
            <p:nvPr/>
          </p:nvSpPr>
          <p:spPr>
            <a:xfrm>
              <a:off x="8369605" y="2404148"/>
              <a:ext cx="73251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Rectangle 126">
              <a:extLst>
                <a:ext uri="{FF2B5EF4-FFF2-40B4-BE49-F238E27FC236}">
                  <a16:creationId xmlns:a16="http://schemas.microsoft.com/office/drawing/2014/main" id="{99D5058F-6374-D346-BFD4-860774A23D0C}"/>
                </a:ext>
              </a:extLst>
            </p:cNvPr>
            <p:cNvSpPr/>
            <p:nvPr/>
          </p:nvSpPr>
          <p:spPr>
            <a:xfrm>
              <a:off x="8358054" y="2870582"/>
              <a:ext cx="1037420"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7" name="Group 116">
              <a:extLst>
                <a:ext uri="{FF2B5EF4-FFF2-40B4-BE49-F238E27FC236}">
                  <a16:creationId xmlns:a16="http://schemas.microsoft.com/office/drawing/2014/main" id="{6733C237-E2DA-D542-90DF-04CF6DA2943C}"/>
                </a:ext>
              </a:extLst>
            </p:cNvPr>
            <p:cNvGrpSpPr/>
            <p:nvPr/>
          </p:nvGrpSpPr>
          <p:grpSpPr>
            <a:xfrm>
              <a:off x="7977523" y="2372984"/>
              <a:ext cx="2447925" cy="741363"/>
              <a:chOff x="7977523" y="2372984"/>
              <a:chExt cx="2447925" cy="741363"/>
            </a:xfrm>
          </p:grpSpPr>
          <p:sp>
            <p:nvSpPr>
              <p:cNvPr id="89" name="Freeform 31">
                <a:extLst>
                  <a:ext uri="{FF2B5EF4-FFF2-40B4-BE49-F238E27FC236}">
                    <a16:creationId xmlns:a16="http://schemas.microsoft.com/office/drawing/2014/main" id="{A8AA3B66-8A2A-3B49-946B-88E9E731F96B}"/>
                  </a:ext>
                </a:extLst>
              </p:cNvPr>
              <p:cNvSpPr>
                <a:spLocks/>
              </p:cNvSpPr>
              <p:nvPr/>
            </p:nvSpPr>
            <p:spPr bwMode="auto">
              <a:xfrm>
                <a:off x="7977523" y="2431722"/>
                <a:ext cx="461963" cy="682625"/>
              </a:xfrm>
              <a:custGeom>
                <a:avLst/>
                <a:gdLst>
                  <a:gd name="T0" fmla="*/ 0 w 291"/>
                  <a:gd name="T1" fmla="*/ 2147483647 h 430"/>
                  <a:gd name="T2" fmla="*/ 2147483647 w 291"/>
                  <a:gd name="T3" fmla="*/ 2147483647 h 430"/>
                  <a:gd name="T4" fmla="*/ 0 60000 65536"/>
                  <a:gd name="T5" fmla="*/ 0 60000 65536"/>
                </a:gdLst>
                <a:ahLst/>
                <a:cxnLst>
                  <a:cxn ang="T4">
                    <a:pos x="T0" y="T1"/>
                  </a:cxn>
                  <a:cxn ang="T5">
                    <a:pos x="T2" y="T3"/>
                  </a:cxn>
                </a:cxnLst>
                <a:rect l="0" t="0" r="r" b="b"/>
                <a:pathLst>
                  <a:path w="291" h="430">
                    <a:moveTo>
                      <a:pt x="0" y="120"/>
                    </a:moveTo>
                    <a:cubicBezTo>
                      <a:pt x="291" y="0"/>
                      <a:pt x="259" y="430"/>
                      <a:pt x="15" y="2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0" name="Text Box 32">
                <a:extLst>
                  <a:ext uri="{FF2B5EF4-FFF2-40B4-BE49-F238E27FC236}">
                    <a16:creationId xmlns:a16="http://schemas.microsoft.com/office/drawing/2014/main" id="{E3D7CC76-E8AA-AA49-ABBA-30FB422DFCE9}"/>
                  </a:ext>
                </a:extLst>
              </p:cNvPr>
              <p:cNvSpPr txBox="1">
                <a:spLocks noChangeArrowheads="1"/>
              </p:cNvSpPr>
              <p:nvPr/>
            </p:nvSpPr>
            <p:spPr bwMode="auto">
              <a:xfrm>
                <a:off x="8309311" y="2609522"/>
                <a:ext cx="21161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33">
                <a:extLst>
                  <a:ext uri="{FF2B5EF4-FFF2-40B4-BE49-F238E27FC236}">
                    <a16:creationId xmlns:a16="http://schemas.microsoft.com/office/drawing/2014/main" id="{F5C6AB1D-23FF-4443-9810-5311395B10FA}"/>
                  </a:ext>
                </a:extLst>
              </p:cNvPr>
              <p:cNvSpPr txBox="1">
                <a:spLocks noChangeArrowheads="1"/>
              </p:cNvSpPr>
              <p:nvPr/>
            </p:nvSpPr>
            <p:spPr bwMode="auto">
              <a:xfrm>
                <a:off x="8331536" y="2372984"/>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2" name="Line 34">
                <a:extLst>
                  <a:ext uri="{FF2B5EF4-FFF2-40B4-BE49-F238E27FC236}">
                    <a16:creationId xmlns:a16="http://schemas.microsoft.com/office/drawing/2014/main" id="{3BCAAD42-472A-8148-88E4-7D3F77DC87EA}"/>
                  </a:ext>
                </a:extLst>
              </p:cNvPr>
              <p:cNvSpPr>
                <a:spLocks noChangeShapeType="1"/>
              </p:cNvSpPr>
              <p:nvPr/>
            </p:nvSpPr>
            <p:spPr bwMode="auto">
              <a:xfrm>
                <a:off x="8420436" y="26269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100" name="Group 42">
            <a:extLst>
              <a:ext uri="{FF2B5EF4-FFF2-40B4-BE49-F238E27FC236}">
                <a16:creationId xmlns:a16="http://schemas.microsoft.com/office/drawing/2014/main" id="{7781A61F-1C88-6E46-96AB-268CBADE4526}"/>
              </a:ext>
            </a:extLst>
          </p:cNvPr>
          <p:cNvGrpSpPr>
            <a:grpSpLocks/>
          </p:cNvGrpSpPr>
          <p:nvPr/>
        </p:nvGrpSpPr>
        <p:grpSpPr bwMode="auto">
          <a:xfrm>
            <a:off x="4157998" y="2228522"/>
            <a:ext cx="1189038" cy="850900"/>
            <a:chOff x="4090" y="3230"/>
            <a:chExt cx="749" cy="536"/>
          </a:xfrm>
        </p:grpSpPr>
        <p:sp>
          <p:nvSpPr>
            <p:cNvPr id="101" name="Oval 43">
              <a:extLst>
                <a:ext uri="{FF2B5EF4-FFF2-40B4-BE49-F238E27FC236}">
                  <a16:creationId xmlns:a16="http://schemas.microsoft.com/office/drawing/2014/main" id="{EA3FA186-38E3-E24B-80CE-CDFC5DF36C2A}"/>
                </a:ext>
              </a:extLst>
            </p:cNvPr>
            <p:cNvSpPr>
              <a:spLocks noChangeArrowheads="1"/>
            </p:cNvSpPr>
            <p:nvPr/>
          </p:nvSpPr>
          <p:spPr bwMode="auto">
            <a:xfrm>
              <a:off x="4159" y="3230"/>
              <a:ext cx="595" cy="536"/>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2" name="Text Box 44">
              <a:extLst>
                <a:ext uri="{FF2B5EF4-FFF2-40B4-BE49-F238E27FC236}">
                  <a16:creationId xmlns:a16="http://schemas.microsoft.com/office/drawing/2014/main" id="{237CD0D2-3CD0-9E45-8D08-0B39FC58CB38}"/>
                </a:ext>
              </a:extLst>
            </p:cNvPr>
            <p:cNvSpPr txBox="1">
              <a:spLocks noChangeArrowheads="1"/>
            </p:cNvSpPr>
            <p:nvPr/>
          </p:nvSpPr>
          <p:spPr bwMode="auto">
            <a:xfrm>
              <a:off x="4090" y="3270"/>
              <a:ext cx="74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call 0 from above</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4" name="Group 46">
            <a:extLst>
              <a:ext uri="{FF2B5EF4-FFF2-40B4-BE49-F238E27FC236}">
                <a16:creationId xmlns:a16="http://schemas.microsoft.com/office/drawing/2014/main" id="{3A7B09B7-7C1D-8D4E-8FEA-40BBC5ECB76A}"/>
              </a:ext>
            </a:extLst>
          </p:cNvPr>
          <p:cNvGrpSpPr>
            <a:grpSpLocks/>
          </p:cNvGrpSpPr>
          <p:nvPr/>
        </p:nvGrpSpPr>
        <p:grpSpPr bwMode="auto">
          <a:xfrm>
            <a:off x="4369136" y="4082722"/>
            <a:ext cx="889000" cy="865187"/>
            <a:chOff x="445" y="1273"/>
            <a:chExt cx="560" cy="545"/>
          </a:xfrm>
        </p:grpSpPr>
        <p:sp>
          <p:nvSpPr>
            <p:cNvPr id="105" name="Oval 47">
              <a:extLst>
                <a:ext uri="{FF2B5EF4-FFF2-40B4-BE49-F238E27FC236}">
                  <a16:creationId xmlns:a16="http://schemas.microsoft.com/office/drawing/2014/main" id="{1F85EC28-DE93-5C4D-AA1B-F8423FADF09B}"/>
                </a:ext>
              </a:extLst>
            </p:cNvPr>
            <p:cNvSpPr>
              <a:spLocks noChangeArrowheads="1"/>
            </p:cNvSpPr>
            <p:nvPr/>
          </p:nvSpPr>
          <p:spPr bwMode="auto">
            <a:xfrm>
              <a:off x="445" y="1273"/>
              <a:ext cx="560" cy="54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6" name="Text Box 48">
              <a:extLst>
                <a:ext uri="{FF2B5EF4-FFF2-40B4-BE49-F238E27FC236}">
                  <a16:creationId xmlns:a16="http://schemas.microsoft.com/office/drawing/2014/main" id="{8ED6243F-D34F-6848-8B35-66C2A258A3B6}"/>
                </a:ext>
              </a:extLst>
            </p:cNvPr>
            <p:cNvSpPr txBox="1">
              <a:spLocks noChangeArrowheads="1"/>
            </p:cNvSpPr>
            <p:nvPr/>
          </p:nvSpPr>
          <p:spPr bwMode="auto">
            <a:xfrm>
              <a:off x="499" y="1309"/>
              <a:ext cx="45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ACK1</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8" name="Group 117">
            <a:extLst>
              <a:ext uri="{FF2B5EF4-FFF2-40B4-BE49-F238E27FC236}">
                <a16:creationId xmlns:a16="http://schemas.microsoft.com/office/drawing/2014/main" id="{048514FA-BA8E-D943-AFC9-DD226418CDFF}"/>
              </a:ext>
            </a:extLst>
          </p:cNvPr>
          <p:cNvGrpSpPr/>
          <p:nvPr/>
        </p:nvGrpSpPr>
        <p:grpSpPr>
          <a:xfrm>
            <a:off x="8164848" y="4466897"/>
            <a:ext cx="1760538" cy="890587"/>
            <a:chOff x="8164848" y="4466897"/>
            <a:chExt cx="1760538" cy="890587"/>
          </a:xfrm>
        </p:grpSpPr>
        <p:sp>
          <p:nvSpPr>
            <p:cNvPr id="98" name="Freeform 40">
              <a:extLst>
                <a:ext uri="{FF2B5EF4-FFF2-40B4-BE49-F238E27FC236}">
                  <a16:creationId xmlns:a16="http://schemas.microsoft.com/office/drawing/2014/main" id="{21CF03A5-6247-4A4D-98BD-C95EEB4DB33D}"/>
                </a:ext>
              </a:extLst>
            </p:cNvPr>
            <p:cNvSpPr>
              <a:spLocks/>
            </p:cNvSpPr>
            <p:nvPr/>
          </p:nvSpPr>
          <p:spPr bwMode="auto">
            <a:xfrm>
              <a:off x="8164848" y="44668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8" name="Text Box 50">
              <a:extLst>
                <a:ext uri="{FF2B5EF4-FFF2-40B4-BE49-F238E27FC236}">
                  <a16:creationId xmlns:a16="http://schemas.microsoft.com/office/drawing/2014/main" id="{484B8E27-7DE4-CB47-A590-09E8450BCA88}"/>
                </a:ext>
              </a:extLst>
            </p:cNvPr>
            <p:cNvSpPr txBox="1">
              <a:spLocks noChangeArrowheads="1"/>
            </p:cNvSpPr>
            <p:nvPr/>
          </p:nvSpPr>
          <p:spPr bwMode="auto">
            <a:xfrm>
              <a:off x="8963361" y="4946322"/>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sp>
          <p:nvSpPr>
            <p:cNvPr id="109" name="Text Box 51">
              <a:extLst>
                <a:ext uri="{FF2B5EF4-FFF2-40B4-BE49-F238E27FC236}">
                  <a16:creationId xmlns:a16="http://schemas.microsoft.com/office/drawing/2014/main" id="{76FB8285-1E6A-C149-ACDD-D65AED4A8E55}"/>
                </a:ext>
              </a:extLst>
            </p:cNvPr>
            <p:cNvSpPr txBox="1">
              <a:spLocks noChangeArrowheads="1"/>
            </p:cNvSpPr>
            <p:nvPr/>
          </p:nvSpPr>
          <p:spPr bwMode="auto">
            <a:xfrm>
              <a:off x="8496636" y="4697084"/>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Line 52">
              <a:extLst>
                <a:ext uri="{FF2B5EF4-FFF2-40B4-BE49-F238E27FC236}">
                  <a16:creationId xmlns:a16="http://schemas.microsoft.com/office/drawing/2014/main" id="{FDB9192F-D2B4-314B-A907-3B13FA861E78}"/>
                </a:ext>
              </a:extLst>
            </p:cNvPr>
            <p:cNvSpPr>
              <a:spLocks noChangeShapeType="1"/>
            </p:cNvSpPr>
            <p:nvPr/>
          </p:nvSpPr>
          <p:spPr bwMode="auto">
            <a:xfrm>
              <a:off x="8583948" y="4982834"/>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16" name="Group 115">
            <a:extLst>
              <a:ext uri="{FF2B5EF4-FFF2-40B4-BE49-F238E27FC236}">
                <a16:creationId xmlns:a16="http://schemas.microsoft.com/office/drawing/2014/main" id="{77C829E3-6E50-184B-81B3-EC50B4767377}"/>
              </a:ext>
            </a:extLst>
          </p:cNvPr>
          <p:cNvGrpSpPr/>
          <p:nvPr/>
        </p:nvGrpSpPr>
        <p:grpSpPr>
          <a:xfrm>
            <a:off x="7807661" y="1290309"/>
            <a:ext cx="2117725" cy="1144588"/>
            <a:chOff x="7807661" y="1290309"/>
            <a:chExt cx="2117725" cy="1144588"/>
          </a:xfrm>
        </p:grpSpPr>
        <p:sp>
          <p:nvSpPr>
            <p:cNvPr id="69" name="Freeform 11">
              <a:extLst>
                <a:ext uri="{FF2B5EF4-FFF2-40B4-BE49-F238E27FC236}">
                  <a16:creationId xmlns:a16="http://schemas.microsoft.com/office/drawing/2014/main" id="{98783A91-2889-6D49-9155-F35869E85287}"/>
                </a:ext>
              </a:extLst>
            </p:cNvPr>
            <p:cNvSpPr>
              <a:spLocks/>
            </p:cNvSpPr>
            <p:nvPr/>
          </p:nvSpPr>
          <p:spPr bwMode="auto">
            <a:xfrm>
              <a:off x="7807661" y="1768147"/>
              <a:ext cx="871537" cy="666750"/>
            </a:xfrm>
            <a:custGeom>
              <a:avLst/>
              <a:gdLst>
                <a:gd name="T0" fmla="*/ 0 w 549"/>
                <a:gd name="T1" fmla="*/ 2147483647 h 420"/>
                <a:gd name="T2" fmla="*/ 2147483647 w 549"/>
                <a:gd name="T3" fmla="*/ 2147483647 h 420"/>
                <a:gd name="T4" fmla="*/ 0 60000 65536"/>
                <a:gd name="T5" fmla="*/ 0 60000 65536"/>
              </a:gdLst>
              <a:ahLst/>
              <a:cxnLst>
                <a:cxn ang="T4">
                  <a:pos x="T0" y="T1"/>
                </a:cxn>
                <a:cxn ang="T5">
                  <a:pos x="T2" y="T3"/>
                </a:cxn>
              </a:cxnLst>
              <a:rect l="0" t="0" r="r" b="b"/>
              <a:pathLst>
                <a:path w="549" h="420">
                  <a:moveTo>
                    <a:pt x="0" y="306"/>
                  </a:moveTo>
                  <a:cubicBezTo>
                    <a:pt x="78" y="0"/>
                    <a:pt x="549" y="315"/>
                    <a:pt x="87" y="42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Text Box 12">
              <a:extLst>
                <a:ext uri="{FF2B5EF4-FFF2-40B4-BE49-F238E27FC236}">
                  <a16:creationId xmlns:a16="http://schemas.microsoft.com/office/drawing/2014/main" id="{B01D87F9-D3B9-694E-886A-C09A4372DCBF}"/>
                </a:ext>
              </a:extLst>
            </p:cNvPr>
            <p:cNvSpPr txBox="1">
              <a:spLocks noChangeArrowheads="1"/>
            </p:cNvSpPr>
            <p:nvPr/>
          </p:nvSpPr>
          <p:spPr bwMode="auto">
            <a:xfrm>
              <a:off x="8220411" y="1290309"/>
              <a:ext cx="170497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isACK(rcvpkt,1)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Line 13">
              <a:extLst>
                <a:ext uri="{FF2B5EF4-FFF2-40B4-BE49-F238E27FC236}">
                  <a16:creationId xmlns:a16="http://schemas.microsoft.com/office/drawing/2014/main" id="{C888F6AB-BF4C-964C-B636-FA26DBB5842A}"/>
                </a:ext>
              </a:extLst>
            </p:cNvPr>
            <p:cNvSpPr>
              <a:spLocks noChangeShapeType="1"/>
            </p:cNvSpPr>
            <p:nvPr/>
          </p:nvSpPr>
          <p:spPr bwMode="auto">
            <a:xfrm>
              <a:off x="8429961" y="1991984"/>
              <a:ext cx="13509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1" name="Text Box 53">
              <a:extLst>
                <a:ext uri="{FF2B5EF4-FFF2-40B4-BE49-F238E27FC236}">
                  <a16:creationId xmlns:a16="http://schemas.microsoft.com/office/drawing/2014/main" id="{8CBF020D-F9F7-8547-9CDC-153180321D72}"/>
                </a:ext>
              </a:extLst>
            </p:cNvPr>
            <p:cNvSpPr txBox="1">
              <a:spLocks noChangeArrowheads="1"/>
            </p:cNvSpPr>
            <p:nvPr/>
          </p:nvSpPr>
          <p:spPr bwMode="auto">
            <a:xfrm>
              <a:off x="8866523" y="194118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20" name="Group 119">
            <a:extLst>
              <a:ext uri="{FF2B5EF4-FFF2-40B4-BE49-F238E27FC236}">
                <a16:creationId xmlns:a16="http://schemas.microsoft.com/office/drawing/2014/main" id="{EF73E473-D8D9-5A4C-A7EE-F4558FFF6B0D}"/>
              </a:ext>
            </a:extLst>
          </p:cNvPr>
          <p:cNvGrpSpPr/>
          <p:nvPr/>
        </p:nvGrpSpPr>
        <p:grpSpPr>
          <a:xfrm>
            <a:off x="2775286" y="1876097"/>
            <a:ext cx="1549400" cy="890587"/>
            <a:chOff x="2775286" y="1876097"/>
            <a:chExt cx="1549400" cy="890587"/>
          </a:xfrm>
        </p:grpSpPr>
        <p:sp>
          <p:nvSpPr>
            <p:cNvPr id="99" name="Text Box 41">
              <a:extLst>
                <a:ext uri="{FF2B5EF4-FFF2-40B4-BE49-F238E27FC236}">
                  <a16:creationId xmlns:a16="http://schemas.microsoft.com/office/drawing/2014/main" id="{7500D6B3-E554-BE43-BA3B-2B5D8EDAE62F}"/>
                </a:ext>
              </a:extLst>
            </p:cNvPr>
            <p:cNvSpPr txBox="1">
              <a:spLocks noChangeArrowheads="1"/>
            </p:cNvSpPr>
            <p:nvPr/>
          </p:nvSpPr>
          <p:spPr bwMode="auto">
            <a:xfrm>
              <a:off x="2775286" y="1968172"/>
              <a:ext cx="142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45">
              <a:extLst>
                <a:ext uri="{FF2B5EF4-FFF2-40B4-BE49-F238E27FC236}">
                  <a16:creationId xmlns:a16="http://schemas.microsoft.com/office/drawing/2014/main" id="{2B03FA9C-455E-7848-98B1-6FE6D8F59E21}"/>
                </a:ext>
              </a:extLst>
            </p:cNvPr>
            <p:cNvSpPr>
              <a:spLocks noChangeShapeType="1"/>
            </p:cNvSpPr>
            <p:nvPr/>
          </p:nvSpPr>
          <p:spPr bwMode="auto">
            <a:xfrm>
              <a:off x="2862598" y="2253922"/>
              <a:ext cx="11017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7" name="Freeform 49">
              <a:extLst>
                <a:ext uri="{FF2B5EF4-FFF2-40B4-BE49-F238E27FC236}">
                  <a16:creationId xmlns:a16="http://schemas.microsoft.com/office/drawing/2014/main" id="{7A343767-85F1-3648-8F20-92F8EB9C9CB2}"/>
                </a:ext>
              </a:extLst>
            </p:cNvPr>
            <p:cNvSpPr>
              <a:spLocks/>
            </p:cNvSpPr>
            <p:nvPr/>
          </p:nvSpPr>
          <p:spPr bwMode="auto">
            <a:xfrm flipH="1" flipV="1">
              <a:off x="3745248" y="1876097"/>
              <a:ext cx="579438" cy="890587"/>
            </a:xfrm>
            <a:custGeom>
              <a:avLst/>
              <a:gdLst>
                <a:gd name="T0" fmla="*/ 2147483647 w 322"/>
                <a:gd name="T1" fmla="*/ 2147483647 h 483"/>
                <a:gd name="T2" fmla="*/ 0 w 322"/>
                <a:gd name="T3" fmla="*/ 2147483647 h 483"/>
                <a:gd name="T4" fmla="*/ 0 60000 65536"/>
                <a:gd name="T5" fmla="*/ 0 60000 65536"/>
              </a:gdLst>
              <a:ahLst/>
              <a:cxnLst>
                <a:cxn ang="T4">
                  <a:pos x="T0" y="T1"/>
                </a:cxn>
                <a:cxn ang="T5">
                  <a:pos x="T2" y="T3"/>
                </a:cxn>
              </a:cxnLst>
              <a:rect l="0" t="0" r="r" b="b"/>
              <a:pathLst>
                <a:path w="322" h="483">
                  <a:moveTo>
                    <a:pt x="31" y="120"/>
                  </a:moveTo>
                  <a:cubicBezTo>
                    <a:pt x="322" y="0"/>
                    <a:pt x="64" y="483"/>
                    <a:pt x="0" y="18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2" name="Text Box 54">
              <a:extLst>
                <a:ext uri="{FF2B5EF4-FFF2-40B4-BE49-F238E27FC236}">
                  <a16:creationId xmlns:a16="http://schemas.microsoft.com/office/drawing/2014/main" id="{1534562D-4479-5A4D-84B6-08652054FE1A}"/>
                </a:ext>
              </a:extLst>
            </p:cNvPr>
            <p:cNvSpPr txBox="1">
              <a:spLocks noChangeArrowheads="1"/>
            </p:cNvSpPr>
            <p:nvPr/>
          </p:nvSpPr>
          <p:spPr bwMode="auto">
            <a:xfrm>
              <a:off x="3215023" y="22174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7" name="Group 6">
            <a:extLst>
              <a:ext uri="{FF2B5EF4-FFF2-40B4-BE49-F238E27FC236}">
                <a16:creationId xmlns:a16="http://schemas.microsoft.com/office/drawing/2014/main" id="{5B0F4E74-4AD1-1841-A169-2F112B1736DB}"/>
              </a:ext>
            </a:extLst>
          </p:cNvPr>
          <p:cNvGrpSpPr/>
          <p:nvPr/>
        </p:nvGrpSpPr>
        <p:grpSpPr>
          <a:xfrm>
            <a:off x="2367298" y="4307189"/>
            <a:ext cx="1973263" cy="725996"/>
            <a:chOff x="2367298" y="4307189"/>
            <a:chExt cx="1973263" cy="725996"/>
          </a:xfrm>
        </p:grpSpPr>
        <p:sp>
          <p:nvSpPr>
            <p:cNvPr id="129" name="Rectangle 128">
              <a:extLst>
                <a:ext uri="{FF2B5EF4-FFF2-40B4-BE49-F238E27FC236}">
                  <a16:creationId xmlns:a16="http://schemas.microsoft.com/office/drawing/2014/main" id="{7362BA78-E18A-7D4D-AF99-520876B19387}"/>
                </a:ext>
              </a:extLst>
            </p:cNvPr>
            <p:cNvSpPr/>
            <p:nvPr/>
          </p:nvSpPr>
          <p:spPr>
            <a:xfrm>
              <a:off x="2418382" y="4342649"/>
              <a:ext cx="769654" cy="223838"/>
            </a:xfrm>
            <a:prstGeom prst="rect">
              <a:avLst/>
            </a:prstGeom>
            <a:solidFill>
              <a:srgbClr val="FFB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Rectangle 125">
              <a:extLst>
                <a:ext uri="{FF2B5EF4-FFF2-40B4-BE49-F238E27FC236}">
                  <a16:creationId xmlns:a16="http://schemas.microsoft.com/office/drawing/2014/main" id="{9FED6727-6FB3-674C-AEA1-A6238E143030}"/>
                </a:ext>
              </a:extLst>
            </p:cNvPr>
            <p:cNvSpPr/>
            <p:nvPr/>
          </p:nvSpPr>
          <p:spPr>
            <a:xfrm>
              <a:off x="2418337" y="4809347"/>
              <a:ext cx="909161" cy="22383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36">
              <a:extLst>
                <a:ext uri="{FF2B5EF4-FFF2-40B4-BE49-F238E27FC236}">
                  <a16:creationId xmlns:a16="http://schemas.microsoft.com/office/drawing/2014/main" id="{10A63C01-2F70-9440-BFFE-695DC6555117}"/>
                </a:ext>
              </a:extLst>
            </p:cNvPr>
            <p:cNvSpPr>
              <a:spLocks/>
            </p:cNvSpPr>
            <p:nvPr/>
          </p:nvSpPr>
          <p:spPr bwMode="auto">
            <a:xfrm>
              <a:off x="3769061" y="4506584"/>
              <a:ext cx="571500" cy="420688"/>
            </a:xfrm>
            <a:custGeom>
              <a:avLst/>
              <a:gdLst>
                <a:gd name="T0" fmla="*/ 2147483647 w 900"/>
                <a:gd name="T1" fmla="*/ 2147483647 h 662"/>
                <a:gd name="T2" fmla="*/ 2147483647 w 900"/>
                <a:gd name="T3" fmla="*/ 2147483647 h 662"/>
                <a:gd name="T4" fmla="*/ 0 60000 65536"/>
                <a:gd name="T5" fmla="*/ 0 60000 65536"/>
              </a:gdLst>
              <a:ahLst/>
              <a:cxnLst>
                <a:cxn ang="T4">
                  <a:pos x="T0" y="T1"/>
                </a:cxn>
                <a:cxn ang="T5">
                  <a:pos x="T2" y="T3"/>
                </a:cxn>
              </a:cxnLst>
              <a:rect l="0" t="0" r="r" b="b"/>
              <a:pathLst>
                <a:path w="900" h="662">
                  <a:moveTo>
                    <a:pt x="900" y="360"/>
                  </a:moveTo>
                  <a:cubicBezTo>
                    <a:pt x="171" y="662"/>
                    <a:pt x="0" y="0"/>
                    <a:pt x="825" y="1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37">
              <a:extLst>
                <a:ext uri="{FF2B5EF4-FFF2-40B4-BE49-F238E27FC236}">
                  <a16:creationId xmlns:a16="http://schemas.microsoft.com/office/drawing/2014/main" id="{E4751D98-46BF-E946-A08A-A6011C8F6C5E}"/>
                </a:ext>
              </a:extLst>
            </p:cNvPr>
            <p:cNvSpPr txBox="1">
              <a:spLocks noChangeArrowheads="1"/>
            </p:cNvSpPr>
            <p:nvPr/>
          </p:nvSpPr>
          <p:spPr bwMode="auto">
            <a:xfrm>
              <a:off x="2367298" y="4554209"/>
              <a:ext cx="18240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udt_send(sndpkt)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6" name="Text Box 38">
              <a:extLst>
                <a:ext uri="{FF2B5EF4-FFF2-40B4-BE49-F238E27FC236}">
                  <a16:creationId xmlns:a16="http://schemas.microsoft.com/office/drawing/2014/main" id="{2672D5C9-CBC9-104B-A755-475CF44C9314}"/>
                </a:ext>
              </a:extLst>
            </p:cNvPr>
            <p:cNvSpPr txBox="1">
              <a:spLocks noChangeArrowheads="1"/>
            </p:cNvSpPr>
            <p:nvPr/>
          </p:nvSpPr>
          <p:spPr bwMode="auto">
            <a:xfrm>
              <a:off x="2381586" y="4307189"/>
              <a:ext cx="1114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97" name="Line 39">
              <a:extLst>
                <a:ext uri="{FF2B5EF4-FFF2-40B4-BE49-F238E27FC236}">
                  <a16:creationId xmlns:a16="http://schemas.microsoft.com/office/drawing/2014/main" id="{3544B3A0-4F92-734D-9797-12F4E1F2C5E9}"/>
                </a:ext>
              </a:extLst>
            </p:cNvPr>
            <p:cNvSpPr>
              <a:spLocks noChangeShapeType="1"/>
            </p:cNvSpPr>
            <p:nvPr/>
          </p:nvSpPr>
          <p:spPr bwMode="auto">
            <a:xfrm>
              <a:off x="2484773" y="458278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F3A5F505-AA20-9E41-BC6C-D76DEB8319CC}"/>
              </a:ext>
            </a:extLst>
          </p:cNvPr>
          <p:cNvGrpSpPr/>
          <p:nvPr/>
        </p:nvGrpSpPr>
        <p:grpSpPr>
          <a:xfrm>
            <a:off x="3029286" y="4795509"/>
            <a:ext cx="1631950" cy="1428750"/>
            <a:chOff x="3029286" y="4795509"/>
            <a:chExt cx="1631950" cy="1428750"/>
          </a:xfrm>
        </p:grpSpPr>
        <p:sp>
          <p:nvSpPr>
            <p:cNvPr id="83" name="Text Box 25">
              <a:extLst>
                <a:ext uri="{FF2B5EF4-FFF2-40B4-BE49-F238E27FC236}">
                  <a16:creationId xmlns:a16="http://schemas.microsoft.com/office/drawing/2014/main" id="{811DFA52-8CA5-7E4E-AC44-4428D977D5FE}"/>
                </a:ext>
              </a:extLst>
            </p:cNvPr>
            <p:cNvSpPr txBox="1">
              <a:spLocks noChangeArrowheads="1"/>
            </p:cNvSpPr>
            <p:nvPr/>
          </p:nvSpPr>
          <p:spPr bwMode="auto">
            <a:xfrm>
              <a:off x="3029286" y="5155872"/>
              <a:ext cx="1622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rdt_rcv(rcvpkt)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corrupt(rcvpkt)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isACK(rcvpkt,0)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4" name="Line 26">
              <a:extLst>
                <a:ext uri="{FF2B5EF4-FFF2-40B4-BE49-F238E27FC236}">
                  <a16:creationId xmlns:a16="http://schemas.microsoft.com/office/drawing/2014/main" id="{1EF37371-5507-6442-83AF-60C8BD73EB5C}"/>
                </a:ext>
              </a:extLst>
            </p:cNvPr>
            <p:cNvSpPr>
              <a:spLocks noChangeShapeType="1"/>
            </p:cNvSpPr>
            <p:nvPr/>
          </p:nvSpPr>
          <p:spPr bwMode="auto">
            <a:xfrm>
              <a:off x="3132473" y="5881359"/>
              <a:ext cx="12541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3" name="Freeform 35">
              <a:extLst>
                <a:ext uri="{FF2B5EF4-FFF2-40B4-BE49-F238E27FC236}">
                  <a16:creationId xmlns:a16="http://schemas.microsoft.com/office/drawing/2014/main" id="{575C5970-3813-5745-B4AE-91D5DAA0F353}"/>
                </a:ext>
              </a:extLst>
            </p:cNvPr>
            <p:cNvSpPr>
              <a:spLocks/>
            </p:cNvSpPr>
            <p:nvPr/>
          </p:nvSpPr>
          <p:spPr bwMode="auto">
            <a:xfrm>
              <a:off x="3969086" y="4795509"/>
              <a:ext cx="692150" cy="631825"/>
            </a:xfrm>
            <a:custGeom>
              <a:avLst/>
              <a:gdLst>
                <a:gd name="T0" fmla="*/ 2147483647 w 436"/>
                <a:gd name="T1" fmla="*/ 2147483647 h 398"/>
                <a:gd name="T2" fmla="*/ 2147483647 w 436"/>
                <a:gd name="T3" fmla="*/ 0 h 398"/>
                <a:gd name="T4" fmla="*/ 0 60000 65536"/>
                <a:gd name="T5" fmla="*/ 0 60000 65536"/>
              </a:gdLst>
              <a:ahLst/>
              <a:cxnLst>
                <a:cxn ang="T4">
                  <a:pos x="T0" y="T1"/>
                </a:cxn>
                <a:cxn ang="T5">
                  <a:pos x="T2" y="T3"/>
                </a:cxn>
              </a:cxnLst>
              <a:rect l="0" t="0" r="r" b="b"/>
              <a:pathLst>
                <a:path w="436" h="398">
                  <a:moveTo>
                    <a:pt x="436" y="101"/>
                  </a:moveTo>
                  <a:cubicBezTo>
                    <a:pt x="367" y="398"/>
                    <a:pt x="0" y="31"/>
                    <a:pt x="300"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3" name="Text Box 55">
              <a:extLst>
                <a:ext uri="{FF2B5EF4-FFF2-40B4-BE49-F238E27FC236}">
                  <a16:creationId xmlns:a16="http://schemas.microsoft.com/office/drawing/2014/main" id="{25E61481-833B-6040-B00D-1012EEB0CE87}"/>
                </a:ext>
              </a:extLst>
            </p:cNvPr>
            <p:cNvSpPr txBox="1">
              <a:spLocks noChangeArrowheads="1"/>
            </p:cNvSpPr>
            <p:nvPr/>
          </p:nvSpPr>
          <p:spPr bwMode="auto">
            <a:xfrm>
              <a:off x="3618248" y="588770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130" name="Oval 129">
            <a:extLst>
              <a:ext uri="{FF2B5EF4-FFF2-40B4-BE49-F238E27FC236}">
                <a16:creationId xmlns:a16="http://schemas.microsoft.com/office/drawing/2014/main" id="{9AA3E79A-2611-F844-92F5-7AB7F51F61A6}"/>
              </a:ext>
            </a:extLst>
          </p:cNvPr>
          <p:cNvSpPr/>
          <p:nvPr/>
        </p:nvSpPr>
        <p:spPr>
          <a:xfrm>
            <a:off x="7086600" y="2184400"/>
            <a:ext cx="914400" cy="867848"/>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36E5B91E-BBFD-F34D-BA3F-9A04F2B92A2B}"/>
              </a:ext>
            </a:extLst>
          </p:cNvPr>
          <p:cNvSpPr/>
          <p:nvPr/>
        </p:nvSpPr>
        <p:spPr>
          <a:xfrm>
            <a:off x="7302500" y="4102100"/>
            <a:ext cx="936658" cy="8509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CD4FE554-65E6-F444-AA3B-AD082AB372FD}"/>
              </a:ext>
            </a:extLst>
          </p:cNvPr>
          <p:cNvSpPr/>
          <p:nvPr/>
        </p:nvSpPr>
        <p:spPr>
          <a:xfrm>
            <a:off x="4356100" y="4070372"/>
            <a:ext cx="914400" cy="8763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3A129D4A-C779-424D-B5D4-282E5C7184B2}"/>
              </a:ext>
            </a:extLst>
          </p:cNvPr>
          <p:cNvSpPr/>
          <p:nvPr/>
        </p:nvSpPr>
        <p:spPr>
          <a:xfrm>
            <a:off x="4254500" y="2216171"/>
            <a:ext cx="952500" cy="87112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Slide Number Placeholder 2">
            <a:extLst>
              <a:ext uri="{FF2B5EF4-FFF2-40B4-BE49-F238E27FC236}">
                <a16:creationId xmlns:a16="http://schemas.microsoft.com/office/drawing/2014/main" id="{7A5F6544-E291-2540-84CA-0893797A7FD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25</a:t>
            </a:fld>
            <a:endParaRPr lang="en-US" dirty="0"/>
          </a:p>
        </p:txBody>
      </p:sp>
    </p:spTree>
    <p:extLst>
      <p:ext uri="{BB962C8B-B14F-4D97-AF65-F5344CB8AC3E}">
        <p14:creationId xmlns:p14="http://schemas.microsoft.com/office/powerpoint/2010/main" val="364184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dissolve">
                                      <p:cBhvr>
                                        <p:cTn id="7" dur="500"/>
                                        <p:tgtEl>
                                          <p:spTgt spid="13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16"/>
                                        </p:tgtEl>
                                        <p:attrNameLst>
                                          <p:attrName>style.visibility</p:attrName>
                                        </p:attrNameLst>
                                      </p:cBhvr>
                                      <p:to>
                                        <p:strVal val="visible"/>
                                      </p:to>
                                    </p:set>
                                    <p:animEffect transition="in" filter="dissolve">
                                      <p:cBhvr>
                                        <p:cTn id="16" dur="500"/>
                                        <p:tgtEl>
                                          <p:spTgt spid="1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1" nodeType="clickEffect">
                                  <p:stCondLst>
                                    <p:cond delay="0"/>
                                  </p:stCondLst>
                                  <p:childTnLst>
                                    <p:animEffect transition="out" filter="dissolve">
                                      <p:cBhvr>
                                        <p:cTn id="20" dur="500"/>
                                        <p:tgtEl>
                                          <p:spTgt spid="130"/>
                                        </p:tgtEl>
                                      </p:cBhvr>
                                    </p:animEffect>
                                    <p:set>
                                      <p:cBhvr>
                                        <p:cTn id="21" dur="1" fill="hold">
                                          <p:stCondLst>
                                            <p:cond delay="499"/>
                                          </p:stCondLst>
                                        </p:cTn>
                                        <p:tgtEl>
                                          <p:spTgt spid="130"/>
                                        </p:tgtEl>
                                        <p:attrNameLst>
                                          <p:attrName>style.visibility</p:attrName>
                                        </p:attrNameLst>
                                      </p:cBhvr>
                                      <p:to>
                                        <p:strVal val="hidden"/>
                                      </p:to>
                                    </p:se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31"/>
                                        </p:tgtEl>
                                        <p:attrNameLst>
                                          <p:attrName>style.visibility</p:attrName>
                                        </p:attrNameLst>
                                      </p:cBhvr>
                                      <p:to>
                                        <p:strVal val="visible"/>
                                      </p:to>
                                    </p:set>
                                    <p:animEffect transition="in" filter="dissolve">
                                      <p:cBhvr>
                                        <p:cTn id="25" dur="500"/>
                                        <p:tgtEl>
                                          <p:spTgt spid="131"/>
                                        </p:tgtEl>
                                      </p:cBhvr>
                                    </p:animEffect>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118"/>
                                        </p:tgtEl>
                                        <p:attrNameLst>
                                          <p:attrName>style.visibility</p:attrName>
                                        </p:attrNameLst>
                                      </p:cBhvr>
                                      <p:to>
                                        <p:strVal val="visible"/>
                                      </p:to>
                                    </p:set>
                                    <p:animEffect transition="in" filter="dissolve">
                                      <p:cBhvr>
                                        <p:cTn id="29" dur="500"/>
                                        <p:tgtEl>
                                          <p:spTgt spid="11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xit" presetSubtype="0" fill="hold" grpId="1" nodeType="clickEffect">
                                  <p:stCondLst>
                                    <p:cond delay="0"/>
                                  </p:stCondLst>
                                  <p:childTnLst>
                                    <p:animEffect transition="out" filter="dissolve">
                                      <p:cBhvr>
                                        <p:cTn id="33" dur="500"/>
                                        <p:tgtEl>
                                          <p:spTgt spid="131"/>
                                        </p:tgtEl>
                                      </p:cBhvr>
                                    </p:animEffect>
                                    <p:set>
                                      <p:cBhvr>
                                        <p:cTn id="34" dur="1" fill="hold">
                                          <p:stCondLst>
                                            <p:cond delay="499"/>
                                          </p:stCondLst>
                                        </p:cTn>
                                        <p:tgtEl>
                                          <p:spTgt spid="131"/>
                                        </p:tgtEl>
                                        <p:attrNameLst>
                                          <p:attrName>style.visibility</p:attrName>
                                        </p:attrNameLst>
                                      </p:cBhvr>
                                      <p:to>
                                        <p:strVal val="hidden"/>
                                      </p:to>
                                    </p:se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2"/>
                                        </p:tgtEl>
                                        <p:attrNameLst>
                                          <p:attrName>style.visibility</p:attrName>
                                        </p:attrNameLst>
                                      </p:cBhvr>
                                      <p:to>
                                        <p:strVal val="visible"/>
                                      </p:to>
                                    </p:set>
                                    <p:animEffect transition="in" filter="dissolve">
                                      <p:cBhvr>
                                        <p:cTn id="38" dur="500"/>
                                        <p:tgtEl>
                                          <p:spTgt spid="132"/>
                                        </p:tgtEl>
                                      </p:cBhvr>
                                    </p:animEffect>
                                  </p:childTnLst>
                                </p:cTn>
                              </p:par>
                              <p:par>
                                <p:cTn id="39" presetID="9"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dissolv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32"/>
                                        </p:tgtEl>
                                      </p:cBhvr>
                                    </p:animEffect>
                                    <p:set>
                                      <p:cBhvr>
                                        <p:cTn id="51" dur="1" fill="hold">
                                          <p:stCondLst>
                                            <p:cond delay="499"/>
                                          </p:stCondLst>
                                        </p:cTn>
                                        <p:tgtEl>
                                          <p:spTgt spid="132"/>
                                        </p:tgtEl>
                                        <p:attrNameLst>
                                          <p:attrName>style.visibility</p:attrName>
                                        </p:attrNameLst>
                                      </p:cBhvr>
                                      <p:to>
                                        <p:strVal val="hidden"/>
                                      </p:to>
                                    </p:set>
                                  </p:childTnLst>
                                </p:cTn>
                              </p:par>
                              <p:par>
                                <p:cTn id="52" presetID="9" presetClass="entr" presetSubtype="0" fill="hold" grpId="0" nodeType="withEffect">
                                  <p:stCondLst>
                                    <p:cond delay="0"/>
                                  </p:stCondLst>
                                  <p:childTnLst>
                                    <p:set>
                                      <p:cBhvr>
                                        <p:cTn id="53" dur="1" fill="hold">
                                          <p:stCondLst>
                                            <p:cond delay="0"/>
                                          </p:stCondLst>
                                        </p:cTn>
                                        <p:tgtEl>
                                          <p:spTgt spid="133"/>
                                        </p:tgtEl>
                                        <p:attrNameLst>
                                          <p:attrName>style.visibility</p:attrName>
                                        </p:attrNameLst>
                                      </p:cBhvr>
                                      <p:to>
                                        <p:strVal val="visible"/>
                                      </p:to>
                                    </p:set>
                                    <p:animEffect transition="in" filter="dissolve">
                                      <p:cBhvr>
                                        <p:cTn id="54" dur="500"/>
                                        <p:tgtEl>
                                          <p:spTgt spid="133"/>
                                        </p:tgtEl>
                                      </p:cBhvr>
                                    </p:animEffect>
                                  </p:childTnLst>
                                </p:cTn>
                              </p:par>
                              <p:par>
                                <p:cTn id="55" presetID="9"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animEffect transition="in" filter="dissolve">
                                      <p:cBhvr>
                                        <p:cTn id="5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1" grpId="0" animBg="1"/>
      <p:bldP spid="131" grpId="1" animBg="1"/>
      <p:bldP spid="132" grpId="0" animBg="1"/>
      <p:bldP spid="132" grpId="1" animBg="1"/>
      <p:bldP spid="13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7" name="Text Box 5">
            <a:extLst>
              <a:ext uri="{FF2B5EF4-FFF2-40B4-BE49-F238E27FC236}">
                <a16:creationId xmlns:a16="http://schemas.microsoft.com/office/drawing/2014/main" id="{4235D7CC-76F0-404E-861B-E1B3C4CC5A59}"/>
              </a:ext>
            </a:extLst>
          </p:cNvPr>
          <p:cNvSpPr txBox="1">
            <a:spLocks noChangeArrowheads="1"/>
          </p:cNvSpPr>
          <p:nvPr/>
        </p:nvSpPr>
        <p:spPr bwMode="auto">
          <a:xfrm>
            <a:off x="1363148" y="15124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98" name="Text Box 6">
            <a:extLst>
              <a:ext uri="{FF2B5EF4-FFF2-40B4-BE49-F238E27FC236}">
                <a16:creationId xmlns:a16="http://schemas.microsoft.com/office/drawing/2014/main" id="{953F5FAC-08AE-194D-B2CE-9B6B600D3EDB}"/>
              </a:ext>
            </a:extLst>
          </p:cNvPr>
          <p:cNvSpPr txBox="1">
            <a:spLocks noChangeArrowheads="1"/>
          </p:cNvSpPr>
          <p:nvPr/>
        </p:nvSpPr>
        <p:spPr bwMode="auto">
          <a:xfrm>
            <a:off x="3803136" y="1507725"/>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99" name="Text Box 8">
            <a:extLst>
              <a:ext uri="{FF2B5EF4-FFF2-40B4-BE49-F238E27FC236}">
                <a16:creationId xmlns:a16="http://schemas.microsoft.com/office/drawing/2014/main" id="{2DF62C54-7EE2-504E-9ED2-FD3BAEEBEE7D}"/>
              </a:ext>
            </a:extLst>
          </p:cNvPr>
          <p:cNvSpPr txBox="1">
            <a:spLocks noChangeArrowheads="1"/>
          </p:cNvSpPr>
          <p:nvPr/>
        </p:nvSpPr>
        <p:spPr bwMode="auto">
          <a:xfrm>
            <a:off x="3806311" y="31317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00" name="Text Box 10">
            <a:extLst>
              <a:ext uri="{FF2B5EF4-FFF2-40B4-BE49-F238E27FC236}">
                <a16:creationId xmlns:a16="http://schemas.microsoft.com/office/drawing/2014/main" id="{F5B1E309-F4E4-3E42-B8AD-EA1C2D480B04}"/>
              </a:ext>
            </a:extLst>
          </p:cNvPr>
          <p:cNvSpPr txBox="1">
            <a:spLocks noChangeArrowheads="1"/>
          </p:cNvSpPr>
          <p:nvPr/>
        </p:nvSpPr>
        <p:spPr bwMode="auto">
          <a:xfrm>
            <a:off x="3812661" y="39874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01" name="Text Box 11">
            <a:extLst>
              <a:ext uri="{FF2B5EF4-FFF2-40B4-BE49-F238E27FC236}">
                <a16:creationId xmlns:a16="http://schemas.microsoft.com/office/drawing/2014/main" id="{74D64A46-9479-E449-9C31-02C5EA831827}"/>
              </a:ext>
            </a:extLst>
          </p:cNvPr>
          <p:cNvSpPr txBox="1">
            <a:spLocks noChangeArrowheads="1"/>
          </p:cNvSpPr>
          <p:nvPr/>
        </p:nvSpPr>
        <p:spPr bwMode="auto">
          <a:xfrm>
            <a:off x="3809486" y="24459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2" name="Text Box 12">
            <a:extLst>
              <a:ext uri="{FF2B5EF4-FFF2-40B4-BE49-F238E27FC236}">
                <a16:creationId xmlns:a16="http://schemas.microsoft.com/office/drawing/2014/main" id="{FBDCC4E2-EF23-6A40-BE13-E84BE9B5BE20}"/>
              </a:ext>
            </a:extLst>
          </p:cNvPr>
          <p:cNvSpPr txBox="1">
            <a:spLocks noChangeArrowheads="1"/>
          </p:cNvSpPr>
          <p:nvPr/>
        </p:nvSpPr>
        <p:spPr bwMode="auto">
          <a:xfrm>
            <a:off x="3806311" y="33571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03" name="Text Box 13">
            <a:extLst>
              <a:ext uri="{FF2B5EF4-FFF2-40B4-BE49-F238E27FC236}">
                <a16:creationId xmlns:a16="http://schemas.microsoft.com/office/drawing/2014/main" id="{CF703E46-2D8D-D04C-903D-4C60258391B2}"/>
              </a:ext>
            </a:extLst>
          </p:cNvPr>
          <p:cNvSpPr txBox="1">
            <a:spLocks noChangeArrowheads="1"/>
          </p:cNvSpPr>
          <p:nvPr/>
        </p:nvSpPr>
        <p:spPr bwMode="auto">
          <a:xfrm>
            <a:off x="3806311" y="418266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04" name="Text Box 14">
            <a:extLst>
              <a:ext uri="{FF2B5EF4-FFF2-40B4-BE49-F238E27FC236}">
                <a16:creationId xmlns:a16="http://schemas.microsoft.com/office/drawing/2014/main" id="{07E7A3F6-47D9-9847-BA58-BF9687C85206}"/>
              </a:ext>
            </a:extLst>
          </p:cNvPr>
          <p:cNvSpPr txBox="1">
            <a:spLocks noChangeArrowheads="1"/>
          </p:cNvSpPr>
          <p:nvPr/>
        </p:nvSpPr>
        <p:spPr bwMode="auto">
          <a:xfrm>
            <a:off x="1291711" y="26951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05" name="Text Box 15">
            <a:extLst>
              <a:ext uri="{FF2B5EF4-FFF2-40B4-BE49-F238E27FC236}">
                <a16:creationId xmlns:a16="http://schemas.microsoft.com/office/drawing/2014/main" id="{7C6243EA-A0F0-0449-95A0-3D47329274F1}"/>
              </a:ext>
            </a:extLst>
          </p:cNvPr>
          <p:cNvSpPr txBox="1">
            <a:spLocks noChangeArrowheads="1"/>
          </p:cNvSpPr>
          <p:nvPr/>
        </p:nvSpPr>
        <p:spPr bwMode="auto">
          <a:xfrm>
            <a:off x="1136136" y="378896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6" name="Text Box 17">
            <a:extLst>
              <a:ext uri="{FF2B5EF4-FFF2-40B4-BE49-F238E27FC236}">
                <a16:creationId xmlns:a16="http://schemas.microsoft.com/office/drawing/2014/main" id="{C58AD36B-83D7-F945-860A-84F900A595DB}"/>
              </a:ext>
            </a:extLst>
          </p:cNvPr>
          <p:cNvSpPr txBox="1">
            <a:spLocks noChangeArrowheads="1"/>
          </p:cNvSpPr>
          <p:nvPr/>
        </p:nvSpPr>
        <p:spPr bwMode="auto">
          <a:xfrm>
            <a:off x="1136136" y="29142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07" name="Text Box 18">
            <a:extLst>
              <a:ext uri="{FF2B5EF4-FFF2-40B4-BE49-F238E27FC236}">
                <a16:creationId xmlns:a16="http://schemas.microsoft.com/office/drawing/2014/main" id="{095222A4-B6FD-9943-8053-5736B6B34CF7}"/>
              </a:ext>
            </a:extLst>
          </p:cNvPr>
          <p:cNvSpPr txBox="1">
            <a:spLocks noChangeArrowheads="1"/>
          </p:cNvSpPr>
          <p:nvPr/>
        </p:nvSpPr>
        <p:spPr bwMode="auto">
          <a:xfrm>
            <a:off x="1280598" y="3549250"/>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08" name="Text Box 7">
            <a:extLst>
              <a:ext uri="{FF2B5EF4-FFF2-40B4-BE49-F238E27FC236}">
                <a16:creationId xmlns:a16="http://schemas.microsoft.com/office/drawing/2014/main" id="{6AF201BE-3F74-FC4D-95DC-C10707E5BA59}"/>
              </a:ext>
            </a:extLst>
          </p:cNvPr>
          <p:cNvSpPr txBox="1">
            <a:spLocks noChangeArrowheads="1"/>
          </p:cNvSpPr>
          <p:nvPr/>
        </p:nvSpPr>
        <p:spPr bwMode="auto">
          <a:xfrm>
            <a:off x="1125023" y="19522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09" name="Text Box 9">
            <a:extLst>
              <a:ext uri="{FF2B5EF4-FFF2-40B4-BE49-F238E27FC236}">
                <a16:creationId xmlns:a16="http://schemas.microsoft.com/office/drawing/2014/main" id="{853C3A29-6F14-6A4A-ADF9-EDBEBC72749B}"/>
              </a:ext>
            </a:extLst>
          </p:cNvPr>
          <p:cNvSpPr txBox="1">
            <a:spLocks noChangeArrowheads="1"/>
          </p:cNvSpPr>
          <p:nvPr/>
        </p:nvSpPr>
        <p:spPr bwMode="auto">
          <a:xfrm>
            <a:off x="3801548" y="22348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10" name="Group 37">
            <a:extLst>
              <a:ext uri="{FF2B5EF4-FFF2-40B4-BE49-F238E27FC236}">
                <a16:creationId xmlns:a16="http://schemas.microsoft.com/office/drawing/2014/main" id="{09358D04-CB4E-924F-B392-361B873A9C36}"/>
              </a:ext>
            </a:extLst>
          </p:cNvPr>
          <p:cNvGrpSpPr>
            <a:grpSpLocks/>
          </p:cNvGrpSpPr>
          <p:nvPr/>
        </p:nvGrpSpPr>
        <p:grpSpPr bwMode="auto">
          <a:xfrm>
            <a:off x="2341048" y="2022075"/>
            <a:ext cx="1471613" cy="512762"/>
            <a:chOff x="850" y="1159"/>
            <a:chExt cx="927" cy="323"/>
          </a:xfrm>
        </p:grpSpPr>
        <p:sp>
          <p:nvSpPr>
            <p:cNvPr id="211" name="Line 19">
              <a:extLst>
                <a:ext uri="{FF2B5EF4-FFF2-40B4-BE49-F238E27FC236}">
                  <a16:creationId xmlns:a16="http://schemas.microsoft.com/office/drawing/2014/main" id="{E1536B10-88F6-7D46-8019-7977772178F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28">
              <a:extLst>
                <a:ext uri="{FF2B5EF4-FFF2-40B4-BE49-F238E27FC236}">
                  <a16:creationId xmlns:a16="http://schemas.microsoft.com/office/drawing/2014/main" id="{A675AD5E-AFEE-4949-B39C-59B23A44989E}"/>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3" name="Group 43">
            <a:extLst>
              <a:ext uri="{FF2B5EF4-FFF2-40B4-BE49-F238E27FC236}">
                <a16:creationId xmlns:a16="http://schemas.microsoft.com/office/drawing/2014/main" id="{166F1C07-BDF7-5D4C-9BC8-70CDD30FC5D1}"/>
              </a:ext>
            </a:extLst>
          </p:cNvPr>
          <p:cNvGrpSpPr>
            <a:grpSpLocks/>
          </p:cNvGrpSpPr>
          <p:nvPr/>
        </p:nvGrpSpPr>
        <p:grpSpPr bwMode="auto">
          <a:xfrm>
            <a:off x="2334698" y="3758800"/>
            <a:ext cx="1471613" cy="487362"/>
            <a:chOff x="846" y="2253"/>
            <a:chExt cx="927" cy="307"/>
          </a:xfrm>
        </p:grpSpPr>
        <p:sp>
          <p:nvSpPr>
            <p:cNvPr id="214" name="Line 24">
              <a:extLst>
                <a:ext uri="{FF2B5EF4-FFF2-40B4-BE49-F238E27FC236}">
                  <a16:creationId xmlns:a16="http://schemas.microsoft.com/office/drawing/2014/main" id="{65D4B99D-08A4-684C-BFAA-D46F7BDFF3D7}"/>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Text Box 29">
              <a:extLst>
                <a:ext uri="{FF2B5EF4-FFF2-40B4-BE49-F238E27FC236}">
                  <a16:creationId xmlns:a16="http://schemas.microsoft.com/office/drawing/2014/main" id="{E39C763F-76C0-A342-980A-D2DA1340B692}"/>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16" name="Group 39">
            <a:extLst>
              <a:ext uri="{FF2B5EF4-FFF2-40B4-BE49-F238E27FC236}">
                <a16:creationId xmlns:a16="http://schemas.microsoft.com/office/drawing/2014/main" id="{E7B3DCA6-7A30-6E4A-B749-D291EA9179F9}"/>
              </a:ext>
            </a:extLst>
          </p:cNvPr>
          <p:cNvGrpSpPr>
            <a:grpSpLocks/>
          </p:cNvGrpSpPr>
          <p:nvPr/>
        </p:nvGrpSpPr>
        <p:grpSpPr bwMode="auto">
          <a:xfrm>
            <a:off x="2348986" y="2896787"/>
            <a:ext cx="1471612" cy="504825"/>
            <a:chOff x="855" y="1710"/>
            <a:chExt cx="927" cy="318"/>
          </a:xfrm>
        </p:grpSpPr>
        <p:sp>
          <p:nvSpPr>
            <p:cNvPr id="217" name="Line 23">
              <a:extLst>
                <a:ext uri="{FF2B5EF4-FFF2-40B4-BE49-F238E27FC236}">
                  <a16:creationId xmlns:a16="http://schemas.microsoft.com/office/drawing/2014/main" id="{F48A2643-A8C6-1A4D-95B1-E19CDFD6936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Text Box 30">
              <a:extLst>
                <a:ext uri="{FF2B5EF4-FFF2-40B4-BE49-F238E27FC236}">
                  <a16:creationId xmlns:a16="http://schemas.microsoft.com/office/drawing/2014/main" id="{7B926EE6-52D5-3840-851B-CF35806F06C4}"/>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19" name="Group 40">
            <a:extLst>
              <a:ext uri="{FF2B5EF4-FFF2-40B4-BE49-F238E27FC236}">
                <a16:creationId xmlns:a16="http://schemas.microsoft.com/office/drawing/2014/main" id="{A3009243-363B-554D-BAFE-7119F17A8E3E}"/>
              </a:ext>
            </a:extLst>
          </p:cNvPr>
          <p:cNvGrpSpPr>
            <a:grpSpLocks/>
          </p:cNvGrpSpPr>
          <p:nvPr/>
        </p:nvGrpSpPr>
        <p:grpSpPr bwMode="auto">
          <a:xfrm>
            <a:off x="2334698" y="3361925"/>
            <a:ext cx="1471613" cy="471487"/>
            <a:chOff x="846" y="2003"/>
            <a:chExt cx="927" cy="297"/>
          </a:xfrm>
        </p:grpSpPr>
        <p:sp>
          <p:nvSpPr>
            <p:cNvPr id="220" name="Line 26">
              <a:extLst>
                <a:ext uri="{FF2B5EF4-FFF2-40B4-BE49-F238E27FC236}">
                  <a16:creationId xmlns:a16="http://schemas.microsoft.com/office/drawing/2014/main" id="{D3AA85D2-AF11-984A-9EAB-8E45BC868FA2}"/>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Text Box 31">
              <a:extLst>
                <a:ext uri="{FF2B5EF4-FFF2-40B4-BE49-F238E27FC236}">
                  <a16:creationId xmlns:a16="http://schemas.microsoft.com/office/drawing/2014/main" id="{7037D874-E673-BB42-9499-C5B48BC3341A}"/>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22" name="Group 38">
            <a:extLst>
              <a:ext uri="{FF2B5EF4-FFF2-40B4-BE49-F238E27FC236}">
                <a16:creationId xmlns:a16="http://schemas.microsoft.com/office/drawing/2014/main" id="{132C8471-3B30-C44D-B74D-246FC786F37F}"/>
              </a:ext>
            </a:extLst>
          </p:cNvPr>
          <p:cNvGrpSpPr>
            <a:grpSpLocks/>
          </p:cNvGrpSpPr>
          <p:nvPr/>
        </p:nvGrpSpPr>
        <p:grpSpPr bwMode="auto">
          <a:xfrm>
            <a:off x="2326761" y="2522137"/>
            <a:ext cx="1471612" cy="455613"/>
            <a:chOff x="841" y="1474"/>
            <a:chExt cx="927" cy="287"/>
          </a:xfrm>
        </p:grpSpPr>
        <p:sp>
          <p:nvSpPr>
            <p:cNvPr id="223" name="Line 25">
              <a:extLst>
                <a:ext uri="{FF2B5EF4-FFF2-40B4-BE49-F238E27FC236}">
                  <a16:creationId xmlns:a16="http://schemas.microsoft.com/office/drawing/2014/main" id="{6959994A-0B95-094C-9702-6ACA4337EA2D}"/>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4" name="Text Box 32">
              <a:extLst>
                <a:ext uri="{FF2B5EF4-FFF2-40B4-BE49-F238E27FC236}">
                  <a16:creationId xmlns:a16="http://schemas.microsoft.com/office/drawing/2014/main" id="{DCF9302E-EEF0-B04C-A3CA-B6C1A0083288}"/>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25" name="Group 44">
            <a:extLst>
              <a:ext uri="{FF2B5EF4-FFF2-40B4-BE49-F238E27FC236}">
                <a16:creationId xmlns:a16="http://schemas.microsoft.com/office/drawing/2014/main" id="{6DBBBBE3-388C-C24B-A7D7-89C703BC089D}"/>
              </a:ext>
            </a:extLst>
          </p:cNvPr>
          <p:cNvGrpSpPr>
            <a:grpSpLocks/>
          </p:cNvGrpSpPr>
          <p:nvPr/>
        </p:nvGrpSpPr>
        <p:grpSpPr bwMode="auto">
          <a:xfrm>
            <a:off x="2320411" y="4214412"/>
            <a:ext cx="1471612" cy="461963"/>
            <a:chOff x="837" y="2540"/>
            <a:chExt cx="927" cy="291"/>
          </a:xfrm>
        </p:grpSpPr>
        <p:sp>
          <p:nvSpPr>
            <p:cNvPr id="226" name="Line 27">
              <a:extLst>
                <a:ext uri="{FF2B5EF4-FFF2-40B4-BE49-F238E27FC236}">
                  <a16:creationId xmlns:a16="http://schemas.microsoft.com/office/drawing/2014/main" id="{7E664FD8-996B-124A-B106-386F80EF50EE}"/>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27" name="Text Box 33">
              <a:extLst>
                <a:ext uri="{FF2B5EF4-FFF2-40B4-BE49-F238E27FC236}">
                  <a16:creationId xmlns:a16="http://schemas.microsoft.com/office/drawing/2014/main" id="{E9D2F746-6389-2444-A5E1-6FB42FF57ED6}"/>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228" name="Text Box 45">
            <a:extLst>
              <a:ext uri="{FF2B5EF4-FFF2-40B4-BE49-F238E27FC236}">
                <a16:creationId xmlns:a16="http://schemas.microsoft.com/office/drawing/2014/main" id="{0A93A727-0C76-DB44-9B3D-D9D92A7DB9C6}"/>
              </a:ext>
            </a:extLst>
          </p:cNvPr>
          <p:cNvSpPr txBox="1">
            <a:spLocks noChangeArrowheads="1"/>
          </p:cNvSpPr>
          <p:nvPr/>
        </p:nvSpPr>
        <p:spPr bwMode="auto">
          <a:xfrm>
            <a:off x="2628386" y="5293912"/>
            <a:ext cx="12525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(a) no loss</a:t>
            </a:r>
          </a:p>
        </p:txBody>
      </p:sp>
      <p:sp>
        <p:nvSpPr>
          <p:cNvPr id="229" name="Text Box 46">
            <a:extLst>
              <a:ext uri="{FF2B5EF4-FFF2-40B4-BE49-F238E27FC236}">
                <a16:creationId xmlns:a16="http://schemas.microsoft.com/office/drawing/2014/main" id="{B77F9079-0CCA-744D-9DFE-229523FF9EEF}"/>
              </a:ext>
            </a:extLst>
          </p:cNvPr>
          <p:cNvSpPr txBox="1">
            <a:spLocks noChangeArrowheads="1"/>
          </p:cNvSpPr>
          <p:nvPr/>
        </p:nvSpPr>
        <p:spPr bwMode="auto">
          <a:xfrm>
            <a:off x="7079959" y="1461687"/>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30" name="Text Box 47">
            <a:extLst>
              <a:ext uri="{FF2B5EF4-FFF2-40B4-BE49-F238E27FC236}">
                <a16:creationId xmlns:a16="http://schemas.microsoft.com/office/drawing/2014/main" id="{B39810E0-29DE-BE4C-BF65-C4554F0C2A10}"/>
              </a:ext>
            </a:extLst>
          </p:cNvPr>
          <p:cNvSpPr txBox="1">
            <a:spLocks noChangeArrowheads="1"/>
          </p:cNvSpPr>
          <p:nvPr/>
        </p:nvSpPr>
        <p:spPr bwMode="auto">
          <a:xfrm>
            <a:off x="9519946" y="1456925"/>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31" name="Text Box 48">
            <a:extLst>
              <a:ext uri="{FF2B5EF4-FFF2-40B4-BE49-F238E27FC236}">
                <a16:creationId xmlns:a16="http://schemas.microsoft.com/office/drawing/2014/main" id="{C93070BC-AD37-CE48-8113-A425136649B5}"/>
              </a:ext>
            </a:extLst>
          </p:cNvPr>
          <p:cNvSpPr txBox="1">
            <a:spLocks noChangeArrowheads="1"/>
          </p:cNvSpPr>
          <p:nvPr/>
        </p:nvSpPr>
        <p:spPr bwMode="auto">
          <a:xfrm>
            <a:off x="9521534" y="437316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32" name="Text Box 49">
            <a:extLst>
              <a:ext uri="{FF2B5EF4-FFF2-40B4-BE49-F238E27FC236}">
                <a16:creationId xmlns:a16="http://schemas.microsoft.com/office/drawing/2014/main" id="{BAC5BE6B-684D-294E-91C5-DD7058B132AB}"/>
              </a:ext>
            </a:extLst>
          </p:cNvPr>
          <p:cNvSpPr txBox="1">
            <a:spLocks noChangeArrowheads="1"/>
          </p:cNvSpPr>
          <p:nvPr/>
        </p:nvSpPr>
        <p:spPr bwMode="auto">
          <a:xfrm>
            <a:off x="9529471" y="521453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33" name="Text Box 50">
            <a:extLst>
              <a:ext uri="{FF2B5EF4-FFF2-40B4-BE49-F238E27FC236}">
                <a16:creationId xmlns:a16="http://schemas.microsoft.com/office/drawing/2014/main" id="{38A95A95-ECA6-1F4F-BB93-8A237B92F265}"/>
              </a:ext>
            </a:extLst>
          </p:cNvPr>
          <p:cNvSpPr txBox="1">
            <a:spLocks noChangeArrowheads="1"/>
          </p:cNvSpPr>
          <p:nvPr/>
        </p:nvSpPr>
        <p:spPr bwMode="auto">
          <a:xfrm>
            <a:off x="9526296" y="239513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4" name="Text Box 51">
            <a:extLst>
              <a:ext uri="{FF2B5EF4-FFF2-40B4-BE49-F238E27FC236}">
                <a16:creationId xmlns:a16="http://schemas.microsoft.com/office/drawing/2014/main" id="{E34E5A4F-7761-E54D-9493-85E43D4F88E3}"/>
              </a:ext>
            </a:extLst>
          </p:cNvPr>
          <p:cNvSpPr txBox="1">
            <a:spLocks noChangeArrowheads="1"/>
          </p:cNvSpPr>
          <p:nvPr/>
        </p:nvSpPr>
        <p:spPr bwMode="auto">
          <a:xfrm>
            <a:off x="9523121" y="45843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35" name="Text Box 52">
            <a:extLst>
              <a:ext uri="{FF2B5EF4-FFF2-40B4-BE49-F238E27FC236}">
                <a16:creationId xmlns:a16="http://schemas.microsoft.com/office/drawing/2014/main" id="{D16E11FB-EE35-2140-B6B1-8BA74CDF3465}"/>
              </a:ext>
            </a:extLst>
          </p:cNvPr>
          <p:cNvSpPr txBox="1">
            <a:spLocks noChangeArrowheads="1"/>
          </p:cNvSpPr>
          <p:nvPr/>
        </p:nvSpPr>
        <p:spPr bwMode="auto">
          <a:xfrm>
            <a:off x="9523121" y="5409800"/>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36" name="Text Box 53">
            <a:extLst>
              <a:ext uri="{FF2B5EF4-FFF2-40B4-BE49-F238E27FC236}">
                <a16:creationId xmlns:a16="http://schemas.microsoft.com/office/drawing/2014/main" id="{7C3E4221-F85D-7A47-8A21-C9CAD5DD38EB}"/>
              </a:ext>
            </a:extLst>
          </p:cNvPr>
          <p:cNvSpPr txBox="1">
            <a:spLocks noChangeArrowheads="1"/>
          </p:cNvSpPr>
          <p:nvPr/>
        </p:nvSpPr>
        <p:spPr bwMode="auto">
          <a:xfrm>
            <a:off x="7008521" y="2644375"/>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37" name="Text Box 54">
            <a:extLst>
              <a:ext uri="{FF2B5EF4-FFF2-40B4-BE49-F238E27FC236}">
                <a16:creationId xmlns:a16="http://schemas.microsoft.com/office/drawing/2014/main" id="{5EBBB81F-0421-D749-BA75-69B429681049}"/>
              </a:ext>
            </a:extLst>
          </p:cNvPr>
          <p:cNvSpPr txBox="1">
            <a:spLocks noChangeArrowheads="1"/>
          </p:cNvSpPr>
          <p:nvPr/>
        </p:nvSpPr>
        <p:spPr bwMode="auto">
          <a:xfrm>
            <a:off x="6852946" y="501610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38" name="Text Box 55">
            <a:extLst>
              <a:ext uri="{FF2B5EF4-FFF2-40B4-BE49-F238E27FC236}">
                <a16:creationId xmlns:a16="http://schemas.microsoft.com/office/drawing/2014/main" id="{D284D67E-01F5-D942-9024-5147EB6ECBF7}"/>
              </a:ext>
            </a:extLst>
          </p:cNvPr>
          <p:cNvSpPr txBox="1">
            <a:spLocks noChangeArrowheads="1"/>
          </p:cNvSpPr>
          <p:nvPr/>
        </p:nvSpPr>
        <p:spPr bwMode="auto">
          <a:xfrm>
            <a:off x="6852946" y="28634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39" name="Text Box 56">
            <a:extLst>
              <a:ext uri="{FF2B5EF4-FFF2-40B4-BE49-F238E27FC236}">
                <a16:creationId xmlns:a16="http://schemas.microsoft.com/office/drawing/2014/main" id="{A96E3C21-E923-6641-9449-C311D50094E5}"/>
              </a:ext>
            </a:extLst>
          </p:cNvPr>
          <p:cNvSpPr txBox="1">
            <a:spLocks noChangeArrowheads="1"/>
          </p:cNvSpPr>
          <p:nvPr/>
        </p:nvSpPr>
        <p:spPr bwMode="auto">
          <a:xfrm>
            <a:off x="6997409" y="4776387"/>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40" name="Text Box 57">
            <a:extLst>
              <a:ext uri="{FF2B5EF4-FFF2-40B4-BE49-F238E27FC236}">
                <a16:creationId xmlns:a16="http://schemas.microsoft.com/office/drawing/2014/main" id="{B3857487-8C16-8749-B6F0-A61DA7842D1C}"/>
              </a:ext>
            </a:extLst>
          </p:cNvPr>
          <p:cNvSpPr txBox="1">
            <a:spLocks noChangeArrowheads="1"/>
          </p:cNvSpPr>
          <p:nvPr/>
        </p:nvSpPr>
        <p:spPr bwMode="auto">
          <a:xfrm>
            <a:off x="6841834" y="19014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41" name="Text Box 58">
            <a:extLst>
              <a:ext uri="{FF2B5EF4-FFF2-40B4-BE49-F238E27FC236}">
                <a16:creationId xmlns:a16="http://schemas.microsoft.com/office/drawing/2014/main" id="{09BE22F1-E2C7-F840-9EDB-010AB9975B0E}"/>
              </a:ext>
            </a:extLst>
          </p:cNvPr>
          <p:cNvSpPr txBox="1">
            <a:spLocks noChangeArrowheads="1"/>
          </p:cNvSpPr>
          <p:nvPr/>
        </p:nvSpPr>
        <p:spPr bwMode="auto">
          <a:xfrm>
            <a:off x="9518359" y="2184000"/>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42" name="Group 59">
            <a:extLst>
              <a:ext uri="{FF2B5EF4-FFF2-40B4-BE49-F238E27FC236}">
                <a16:creationId xmlns:a16="http://schemas.microsoft.com/office/drawing/2014/main" id="{E96023CD-98EA-4D46-A675-AEE190E94DA3}"/>
              </a:ext>
            </a:extLst>
          </p:cNvPr>
          <p:cNvGrpSpPr>
            <a:grpSpLocks/>
          </p:cNvGrpSpPr>
          <p:nvPr/>
        </p:nvGrpSpPr>
        <p:grpSpPr bwMode="auto">
          <a:xfrm>
            <a:off x="8057859" y="1971275"/>
            <a:ext cx="1471612" cy="512762"/>
            <a:chOff x="850" y="1159"/>
            <a:chExt cx="927" cy="323"/>
          </a:xfrm>
        </p:grpSpPr>
        <p:sp>
          <p:nvSpPr>
            <p:cNvPr id="243" name="Line 60">
              <a:extLst>
                <a:ext uri="{FF2B5EF4-FFF2-40B4-BE49-F238E27FC236}">
                  <a16:creationId xmlns:a16="http://schemas.microsoft.com/office/drawing/2014/main" id="{3DC88CCC-5C5E-6A40-BBC7-416C5ED63E7A}"/>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Text Box 61">
              <a:extLst>
                <a:ext uri="{FF2B5EF4-FFF2-40B4-BE49-F238E27FC236}">
                  <a16:creationId xmlns:a16="http://schemas.microsoft.com/office/drawing/2014/main" id="{15663F65-17E3-8A4B-A7CB-12678A320623}"/>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5" name="Group 62">
            <a:extLst>
              <a:ext uri="{FF2B5EF4-FFF2-40B4-BE49-F238E27FC236}">
                <a16:creationId xmlns:a16="http://schemas.microsoft.com/office/drawing/2014/main" id="{A3E86C2E-1598-F746-90BA-375EC32E7F63}"/>
              </a:ext>
            </a:extLst>
          </p:cNvPr>
          <p:cNvGrpSpPr>
            <a:grpSpLocks/>
          </p:cNvGrpSpPr>
          <p:nvPr/>
        </p:nvGrpSpPr>
        <p:grpSpPr bwMode="auto">
          <a:xfrm>
            <a:off x="8051509" y="4985937"/>
            <a:ext cx="1471612" cy="487363"/>
            <a:chOff x="846" y="2253"/>
            <a:chExt cx="927" cy="307"/>
          </a:xfrm>
        </p:grpSpPr>
        <p:sp>
          <p:nvSpPr>
            <p:cNvPr id="246" name="Line 63">
              <a:extLst>
                <a:ext uri="{FF2B5EF4-FFF2-40B4-BE49-F238E27FC236}">
                  <a16:creationId xmlns:a16="http://schemas.microsoft.com/office/drawing/2014/main" id="{0290E24F-CA8A-7D41-AD89-945F9061C26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64">
              <a:extLst>
                <a:ext uri="{FF2B5EF4-FFF2-40B4-BE49-F238E27FC236}">
                  <a16:creationId xmlns:a16="http://schemas.microsoft.com/office/drawing/2014/main" id="{95787234-AC16-C64F-BAAF-6116E3A1CE69}"/>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48" name="Group 68">
            <a:extLst>
              <a:ext uri="{FF2B5EF4-FFF2-40B4-BE49-F238E27FC236}">
                <a16:creationId xmlns:a16="http://schemas.microsoft.com/office/drawing/2014/main" id="{8F7C7CC8-14B9-8842-9B0D-6DB644B899AA}"/>
              </a:ext>
            </a:extLst>
          </p:cNvPr>
          <p:cNvGrpSpPr>
            <a:grpSpLocks/>
          </p:cNvGrpSpPr>
          <p:nvPr/>
        </p:nvGrpSpPr>
        <p:grpSpPr bwMode="auto">
          <a:xfrm>
            <a:off x="8051509" y="4589062"/>
            <a:ext cx="1471612" cy="471488"/>
            <a:chOff x="846" y="2003"/>
            <a:chExt cx="927" cy="297"/>
          </a:xfrm>
        </p:grpSpPr>
        <p:sp>
          <p:nvSpPr>
            <p:cNvPr id="249" name="Line 69">
              <a:extLst>
                <a:ext uri="{FF2B5EF4-FFF2-40B4-BE49-F238E27FC236}">
                  <a16:creationId xmlns:a16="http://schemas.microsoft.com/office/drawing/2014/main" id="{DC51DCB8-7F03-FF43-8481-0BB950FB4328}"/>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Text Box 70">
              <a:extLst>
                <a:ext uri="{FF2B5EF4-FFF2-40B4-BE49-F238E27FC236}">
                  <a16:creationId xmlns:a16="http://schemas.microsoft.com/office/drawing/2014/main" id="{2CACB117-AF7D-BF48-9824-6A98B36986C8}"/>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51" name="Group 71">
            <a:extLst>
              <a:ext uri="{FF2B5EF4-FFF2-40B4-BE49-F238E27FC236}">
                <a16:creationId xmlns:a16="http://schemas.microsoft.com/office/drawing/2014/main" id="{F9559054-8E07-D140-B2BF-83D78FFEDE1F}"/>
              </a:ext>
            </a:extLst>
          </p:cNvPr>
          <p:cNvGrpSpPr>
            <a:grpSpLocks/>
          </p:cNvGrpSpPr>
          <p:nvPr/>
        </p:nvGrpSpPr>
        <p:grpSpPr bwMode="auto">
          <a:xfrm>
            <a:off x="8043571" y="2471337"/>
            <a:ext cx="1471613" cy="455613"/>
            <a:chOff x="841" y="1474"/>
            <a:chExt cx="927" cy="287"/>
          </a:xfrm>
        </p:grpSpPr>
        <p:sp>
          <p:nvSpPr>
            <p:cNvPr id="252" name="Line 72">
              <a:extLst>
                <a:ext uri="{FF2B5EF4-FFF2-40B4-BE49-F238E27FC236}">
                  <a16:creationId xmlns:a16="http://schemas.microsoft.com/office/drawing/2014/main" id="{EC1868E2-1895-8348-966C-93D06CFC83C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Text Box 73">
              <a:extLst>
                <a:ext uri="{FF2B5EF4-FFF2-40B4-BE49-F238E27FC236}">
                  <a16:creationId xmlns:a16="http://schemas.microsoft.com/office/drawing/2014/main" id="{DF711AA0-D78D-444E-9703-4A59DF126C5B}"/>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254" name="Group 74">
            <a:extLst>
              <a:ext uri="{FF2B5EF4-FFF2-40B4-BE49-F238E27FC236}">
                <a16:creationId xmlns:a16="http://schemas.microsoft.com/office/drawing/2014/main" id="{07374028-39C8-2B49-A708-435D85A50ED2}"/>
              </a:ext>
            </a:extLst>
          </p:cNvPr>
          <p:cNvGrpSpPr>
            <a:grpSpLocks/>
          </p:cNvGrpSpPr>
          <p:nvPr/>
        </p:nvGrpSpPr>
        <p:grpSpPr bwMode="auto">
          <a:xfrm>
            <a:off x="8037221" y="5436787"/>
            <a:ext cx="1471613" cy="466725"/>
            <a:chOff x="837" y="2537"/>
            <a:chExt cx="927" cy="294"/>
          </a:xfrm>
        </p:grpSpPr>
        <p:sp>
          <p:nvSpPr>
            <p:cNvPr id="255" name="Line 75">
              <a:extLst>
                <a:ext uri="{FF2B5EF4-FFF2-40B4-BE49-F238E27FC236}">
                  <a16:creationId xmlns:a16="http://schemas.microsoft.com/office/drawing/2014/main" id="{1B77C38B-89D8-4841-83E6-E0FE3FC2BA37}"/>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Text Box 76">
              <a:extLst>
                <a:ext uri="{FF2B5EF4-FFF2-40B4-BE49-F238E27FC236}">
                  <a16:creationId xmlns:a16="http://schemas.microsoft.com/office/drawing/2014/main" id="{5D036972-8C50-0C4C-9765-18BFA21A4E63}"/>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Tahoma" charset="0"/>
                  <a:ea typeface="ＭＳ Ｐゴシック" charset="0"/>
                  <a:cs typeface="+mn-cs"/>
                </a:rPr>
                <a:t>ack0</a:t>
              </a:r>
            </a:p>
          </p:txBody>
        </p:sp>
      </p:grpSp>
      <p:sp>
        <p:nvSpPr>
          <p:cNvPr id="257" name="Text Box 78">
            <a:extLst>
              <a:ext uri="{FF2B5EF4-FFF2-40B4-BE49-F238E27FC236}">
                <a16:creationId xmlns:a16="http://schemas.microsoft.com/office/drawing/2014/main" id="{369CE47E-1D71-7744-95BB-CAB6F57A655D}"/>
              </a:ext>
            </a:extLst>
          </p:cNvPr>
          <p:cNvSpPr txBox="1">
            <a:spLocks noChangeArrowheads="1"/>
          </p:cNvSpPr>
          <p:nvPr/>
        </p:nvSpPr>
        <p:spPr bwMode="auto">
          <a:xfrm>
            <a:off x="8130884" y="6207345"/>
            <a:ext cx="16716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(b) packet loss</a:t>
            </a:r>
          </a:p>
        </p:txBody>
      </p:sp>
      <p:grpSp>
        <p:nvGrpSpPr>
          <p:cNvPr id="258" name="Group 81">
            <a:extLst>
              <a:ext uri="{FF2B5EF4-FFF2-40B4-BE49-F238E27FC236}">
                <a16:creationId xmlns:a16="http://schemas.microsoft.com/office/drawing/2014/main" id="{58D1FC7F-D1DB-9742-BCDA-95EAEA7F7541}"/>
              </a:ext>
            </a:extLst>
          </p:cNvPr>
          <p:cNvGrpSpPr>
            <a:grpSpLocks/>
          </p:cNvGrpSpPr>
          <p:nvPr/>
        </p:nvGrpSpPr>
        <p:grpSpPr bwMode="auto">
          <a:xfrm>
            <a:off x="8065796" y="2845987"/>
            <a:ext cx="1157288" cy="738188"/>
            <a:chOff x="3726" y="1687"/>
            <a:chExt cx="729" cy="465"/>
          </a:xfrm>
        </p:grpSpPr>
        <p:sp>
          <p:nvSpPr>
            <p:cNvPr id="259" name="Line 66">
              <a:extLst>
                <a:ext uri="{FF2B5EF4-FFF2-40B4-BE49-F238E27FC236}">
                  <a16:creationId xmlns:a16="http://schemas.microsoft.com/office/drawing/2014/main" id="{8586B367-BD51-F743-AED9-6217A75B9EB8}"/>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Text Box 67">
              <a:extLst>
                <a:ext uri="{FF2B5EF4-FFF2-40B4-BE49-F238E27FC236}">
                  <a16:creationId xmlns:a16="http://schemas.microsoft.com/office/drawing/2014/main" id="{45395DCC-EA5A-E34D-854F-760FBAD59874}"/>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pkt1</a:t>
              </a:r>
            </a:p>
          </p:txBody>
        </p:sp>
        <p:sp>
          <p:nvSpPr>
            <p:cNvPr id="261" name="Text Box 79">
              <a:extLst>
                <a:ext uri="{FF2B5EF4-FFF2-40B4-BE49-F238E27FC236}">
                  <a16:creationId xmlns:a16="http://schemas.microsoft.com/office/drawing/2014/main" id="{28259E79-639E-E24B-A02E-4313B3CAB50B}"/>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262" name="Text Box 80">
              <a:extLst>
                <a:ext uri="{FF2B5EF4-FFF2-40B4-BE49-F238E27FC236}">
                  <a16:creationId xmlns:a16="http://schemas.microsoft.com/office/drawing/2014/main" id="{8928A415-686E-1940-B399-6DD126A266C2}"/>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263" name="Group 86">
            <a:extLst>
              <a:ext uri="{FF2B5EF4-FFF2-40B4-BE49-F238E27FC236}">
                <a16:creationId xmlns:a16="http://schemas.microsoft.com/office/drawing/2014/main" id="{0751228C-C56A-4145-9744-AA4B5D7B422B}"/>
              </a:ext>
            </a:extLst>
          </p:cNvPr>
          <p:cNvGrpSpPr>
            <a:grpSpLocks/>
          </p:cNvGrpSpPr>
          <p:nvPr/>
        </p:nvGrpSpPr>
        <p:grpSpPr bwMode="auto">
          <a:xfrm>
            <a:off x="7946734" y="3149200"/>
            <a:ext cx="122237" cy="1033462"/>
            <a:chOff x="3651" y="1878"/>
            <a:chExt cx="78" cy="963"/>
          </a:xfrm>
        </p:grpSpPr>
        <p:sp>
          <p:nvSpPr>
            <p:cNvPr id="264" name="Line 82">
              <a:extLst>
                <a:ext uri="{FF2B5EF4-FFF2-40B4-BE49-F238E27FC236}">
                  <a16:creationId xmlns:a16="http://schemas.microsoft.com/office/drawing/2014/main" id="{3C08A3AA-5F97-BA41-9BF4-A9FAFC6B700B}"/>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Line 84">
              <a:extLst>
                <a:ext uri="{FF2B5EF4-FFF2-40B4-BE49-F238E27FC236}">
                  <a16:creationId xmlns:a16="http://schemas.microsoft.com/office/drawing/2014/main" id="{4B808BC0-C4AA-8A47-AD7A-9C138A93A79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Line 85">
              <a:extLst>
                <a:ext uri="{FF2B5EF4-FFF2-40B4-BE49-F238E27FC236}">
                  <a16:creationId xmlns:a16="http://schemas.microsoft.com/office/drawing/2014/main" id="{2D5E6195-4AC0-E644-96BD-40B80CE7C01E}"/>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67" name="Group 88">
            <a:extLst>
              <a:ext uri="{FF2B5EF4-FFF2-40B4-BE49-F238E27FC236}">
                <a16:creationId xmlns:a16="http://schemas.microsoft.com/office/drawing/2014/main" id="{932E32A0-5C3E-3046-BAAA-21A55DF9DD28}"/>
              </a:ext>
            </a:extLst>
          </p:cNvPr>
          <p:cNvGrpSpPr>
            <a:grpSpLocks/>
          </p:cNvGrpSpPr>
          <p:nvPr/>
        </p:nvGrpSpPr>
        <p:grpSpPr bwMode="auto">
          <a:xfrm>
            <a:off x="8075321" y="4138212"/>
            <a:ext cx="1471613" cy="504825"/>
            <a:chOff x="855" y="1710"/>
            <a:chExt cx="927" cy="318"/>
          </a:xfrm>
        </p:grpSpPr>
        <p:sp>
          <p:nvSpPr>
            <p:cNvPr id="268" name="Line 89">
              <a:extLst>
                <a:ext uri="{FF2B5EF4-FFF2-40B4-BE49-F238E27FC236}">
                  <a16:creationId xmlns:a16="http://schemas.microsoft.com/office/drawing/2014/main" id="{B54BB22F-1388-EC44-AB1D-26D4513198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Text Box 90">
              <a:extLst>
                <a:ext uri="{FF2B5EF4-FFF2-40B4-BE49-F238E27FC236}">
                  <a16:creationId xmlns:a16="http://schemas.microsoft.com/office/drawing/2014/main" id="{0D178261-4D19-EB46-A4F7-AB511FAB3D3B}"/>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270" name="Group 92">
            <a:extLst>
              <a:ext uri="{FF2B5EF4-FFF2-40B4-BE49-F238E27FC236}">
                <a16:creationId xmlns:a16="http://schemas.microsoft.com/office/drawing/2014/main" id="{2F31B7A3-D271-8245-A7D0-64CC20F4CE34}"/>
              </a:ext>
            </a:extLst>
          </p:cNvPr>
          <p:cNvGrpSpPr>
            <a:grpSpLocks/>
          </p:cNvGrpSpPr>
          <p:nvPr/>
        </p:nvGrpSpPr>
        <p:grpSpPr bwMode="auto">
          <a:xfrm>
            <a:off x="6643396" y="3761975"/>
            <a:ext cx="1377950" cy="731837"/>
            <a:chOff x="2802" y="2348"/>
            <a:chExt cx="868" cy="461"/>
          </a:xfrm>
        </p:grpSpPr>
        <p:pic>
          <p:nvPicPr>
            <p:cNvPr id="271" name="Picture 87" descr="alarm_clock_ringing">
              <a:extLst>
                <a:ext uri="{FF2B5EF4-FFF2-40B4-BE49-F238E27FC236}">
                  <a16:creationId xmlns:a16="http://schemas.microsoft.com/office/drawing/2014/main" id="{DE9E1E05-3488-EE4B-92F6-451228ABA5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2" name="Text Box 91">
              <a:extLst>
                <a:ext uri="{FF2B5EF4-FFF2-40B4-BE49-F238E27FC236}">
                  <a16:creationId xmlns:a16="http://schemas.microsoft.com/office/drawing/2014/main" id="{1CAC9FAC-E321-AF48-8EE2-DEA4784FF7C2}"/>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79" name="Slide Number Placeholder 2">
            <a:extLst>
              <a:ext uri="{FF2B5EF4-FFF2-40B4-BE49-F238E27FC236}">
                <a16:creationId xmlns:a16="http://schemas.microsoft.com/office/drawing/2014/main" id="{F263271F-70B3-0945-8ECC-7ADB5445838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26</a:t>
            </a:fld>
            <a:endParaRPr lang="en-US" dirty="0"/>
          </a:p>
        </p:txBody>
      </p:sp>
    </p:spTree>
    <p:extLst>
      <p:ext uri="{BB962C8B-B14F-4D97-AF65-F5344CB8AC3E}">
        <p14:creationId xmlns:p14="http://schemas.microsoft.com/office/powerpoint/2010/main" val="260942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wipe(left)">
                                      <p:cBhvr>
                                        <p:cTn id="7" dur="500"/>
                                        <p:tgtEl>
                                          <p:spTgt spid="21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9">
                                            <p:txEl>
                                              <p:pRg st="0" end="0"/>
                                            </p:txEl>
                                          </p:spTgt>
                                        </p:tgtEl>
                                        <p:attrNameLst>
                                          <p:attrName>style.visibility</p:attrName>
                                        </p:attrNameLst>
                                      </p:cBhvr>
                                      <p:to>
                                        <p:strVal val="visible"/>
                                      </p:to>
                                    </p:set>
                                    <p:animEffect transition="in" filter="dissolve">
                                      <p:cBhvr>
                                        <p:cTn id="11" dur="500"/>
                                        <p:tgtEl>
                                          <p:spTgt spid="20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1"/>
                                        </p:tgtEl>
                                        <p:attrNameLst>
                                          <p:attrName>style.visibility</p:attrName>
                                        </p:attrNameLst>
                                      </p:cBhvr>
                                      <p:to>
                                        <p:strVal val="visible"/>
                                      </p:to>
                                    </p:set>
                                    <p:animEffect transition="in" filter="dissolve">
                                      <p:cBhvr>
                                        <p:cTn id="16" dur="500"/>
                                        <p:tgtEl>
                                          <p:spTgt spid="201"/>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wipe(right)">
                                      <p:cBhvr>
                                        <p:cTn id="20" dur="500"/>
                                        <p:tgtEl>
                                          <p:spTgt spid="22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dissolve">
                                      <p:cBhvr>
                                        <p:cTn id="24" dur="500"/>
                                        <p:tgtEl>
                                          <p:spTgt spid="20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6"/>
                                        </p:tgtEl>
                                        <p:attrNameLst>
                                          <p:attrName>style.visibility</p:attrName>
                                        </p:attrNameLst>
                                      </p:cBhvr>
                                      <p:to>
                                        <p:strVal val="visible"/>
                                      </p:to>
                                    </p:set>
                                    <p:animEffect transition="in" filter="dissolve">
                                      <p:cBhvr>
                                        <p:cTn id="29" dur="500"/>
                                        <p:tgtEl>
                                          <p:spTgt spid="20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16"/>
                                        </p:tgtEl>
                                        <p:attrNameLst>
                                          <p:attrName>style.visibility</p:attrName>
                                        </p:attrNameLst>
                                      </p:cBhvr>
                                      <p:to>
                                        <p:strVal val="visible"/>
                                      </p:to>
                                    </p:set>
                                    <p:animEffect transition="in" filter="wipe(left)">
                                      <p:cBhvr>
                                        <p:cTn id="33" dur="500"/>
                                        <p:tgtEl>
                                          <p:spTgt spid="216"/>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99">
                                            <p:txEl>
                                              <p:pRg st="0" end="0"/>
                                            </p:txEl>
                                          </p:spTgt>
                                        </p:tgtEl>
                                        <p:attrNameLst>
                                          <p:attrName>style.visibility</p:attrName>
                                        </p:attrNameLst>
                                      </p:cBhvr>
                                      <p:to>
                                        <p:strVal val="visible"/>
                                      </p:to>
                                    </p:set>
                                    <p:animEffect transition="in" filter="dissolve">
                                      <p:cBhvr>
                                        <p:cTn id="37" dur="500"/>
                                        <p:tgtEl>
                                          <p:spTgt spid="199">
                                            <p:txEl>
                                              <p:pRg st="0" end="0"/>
                                            </p:txEl>
                                          </p:spTgt>
                                        </p:tgtEl>
                                      </p:cBhvr>
                                    </p:animEffect>
                                  </p:childTnLst>
                                </p:cTn>
                              </p:par>
                            </p:childTnLst>
                          </p:cTn>
                        </p:par>
                        <p:par>
                          <p:cTn id="38" fill="hold">
                            <p:stCondLst>
                              <p:cond delay="1500"/>
                            </p:stCondLst>
                            <p:childTnLst>
                              <p:par>
                                <p:cTn id="39" presetID="9" presetClass="entr" presetSubtype="0" fill="hold" grpId="0" nodeType="afterEffect">
                                  <p:stCondLst>
                                    <p:cond delay="0"/>
                                  </p:stCondLst>
                                  <p:childTnLst>
                                    <p:set>
                                      <p:cBhvr>
                                        <p:cTn id="40" dur="1" fill="hold">
                                          <p:stCondLst>
                                            <p:cond delay="0"/>
                                          </p:stCondLst>
                                        </p:cTn>
                                        <p:tgtEl>
                                          <p:spTgt spid="202"/>
                                        </p:tgtEl>
                                        <p:attrNameLst>
                                          <p:attrName>style.visibility</p:attrName>
                                        </p:attrNameLst>
                                      </p:cBhvr>
                                      <p:to>
                                        <p:strVal val="visible"/>
                                      </p:to>
                                    </p:set>
                                    <p:animEffect transition="in" filter="dissolve">
                                      <p:cBhvr>
                                        <p:cTn id="41" dur="500"/>
                                        <p:tgtEl>
                                          <p:spTgt spid="202"/>
                                        </p:tgtEl>
                                      </p:cBhvr>
                                    </p:animEffect>
                                  </p:childTnLst>
                                </p:cTn>
                              </p:par>
                            </p:childTnLst>
                          </p:cTn>
                        </p:par>
                        <p:par>
                          <p:cTn id="42" fill="hold">
                            <p:stCondLst>
                              <p:cond delay="2000"/>
                            </p:stCondLst>
                            <p:childTnLst>
                              <p:par>
                                <p:cTn id="43" presetID="22" presetClass="entr" presetSubtype="2" fill="hold" nodeType="afterEffect">
                                  <p:stCondLst>
                                    <p:cond delay="0"/>
                                  </p:stCondLst>
                                  <p:childTnLst>
                                    <p:set>
                                      <p:cBhvr>
                                        <p:cTn id="44" dur="1" fill="hold">
                                          <p:stCondLst>
                                            <p:cond delay="0"/>
                                          </p:stCondLst>
                                        </p:cTn>
                                        <p:tgtEl>
                                          <p:spTgt spid="219"/>
                                        </p:tgtEl>
                                        <p:attrNameLst>
                                          <p:attrName>style.visibility</p:attrName>
                                        </p:attrNameLst>
                                      </p:cBhvr>
                                      <p:to>
                                        <p:strVal val="visible"/>
                                      </p:to>
                                    </p:set>
                                    <p:animEffect transition="in" filter="wipe(right)">
                                      <p:cBhvr>
                                        <p:cTn id="45" dur="500"/>
                                        <p:tgtEl>
                                          <p:spTgt spid="219"/>
                                        </p:tgtEl>
                                      </p:cBhvr>
                                    </p:animEffect>
                                  </p:childTnLst>
                                </p:cTn>
                              </p:par>
                            </p:childTnLst>
                          </p:cTn>
                        </p:par>
                        <p:par>
                          <p:cTn id="46" fill="hold">
                            <p:stCondLst>
                              <p:cond delay="2500"/>
                            </p:stCondLst>
                            <p:childTnLst>
                              <p:par>
                                <p:cTn id="47" presetID="9" presetClass="entr" presetSubtype="0" fill="hold" grpId="0" nodeType="afterEffect">
                                  <p:stCondLst>
                                    <p:cond delay="0"/>
                                  </p:stCondLst>
                                  <p:childTnLst>
                                    <p:set>
                                      <p:cBhvr>
                                        <p:cTn id="48" dur="1" fill="hold">
                                          <p:stCondLst>
                                            <p:cond delay="0"/>
                                          </p:stCondLst>
                                        </p:cTn>
                                        <p:tgtEl>
                                          <p:spTgt spid="207"/>
                                        </p:tgtEl>
                                        <p:attrNameLst>
                                          <p:attrName>style.visibility</p:attrName>
                                        </p:attrNameLst>
                                      </p:cBhvr>
                                      <p:to>
                                        <p:strVal val="visible"/>
                                      </p:to>
                                    </p:set>
                                    <p:animEffect transition="in" filter="dissolve">
                                      <p:cBhvr>
                                        <p:cTn id="49" dur="500"/>
                                        <p:tgtEl>
                                          <p:spTgt spid="207"/>
                                        </p:tgtEl>
                                      </p:cBhvr>
                                    </p:animEffect>
                                  </p:childTnLst>
                                </p:cTn>
                              </p:par>
                            </p:childTnLst>
                          </p:cTn>
                        </p:par>
                        <p:par>
                          <p:cTn id="50" fill="hold">
                            <p:stCondLst>
                              <p:cond delay="3000"/>
                            </p:stCondLst>
                            <p:childTnLst>
                              <p:par>
                                <p:cTn id="51" presetID="9" presetClass="entr" presetSubtype="0" fill="hold" grpId="0" nodeType="afterEffect">
                                  <p:stCondLst>
                                    <p:cond delay="0"/>
                                  </p:stCondLst>
                                  <p:childTnLst>
                                    <p:set>
                                      <p:cBhvr>
                                        <p:cTn id="52" dur="1" fill="hold">
                                          <p:stCondLst>
                                            <p:cond delay="0"/>
                                          </p:stCondLst>
                                        </p:cTn>
                                        <p:tgtEl>
                                          <p:spTgt spid="205"/>
                                        </p:tgtEl>
                                        <p:attrNameLst>
                                          <p:attrName>style.visibility</p:attrName>
                                        </p:attrNameLst>
                                      </p:cBhvr>
                                      <p:to>
                                        <p:strVal val="visible"/>
                                      </p:to>
                                    </p:set>
                                    <p:animEffect transition="in" filter="dissolve">
                                      <p:cBhvr>
                                        <p:cTn id="53" dur="500"/>
                                        <p:tgtEl>
                                          <p:spTgt spid="205"/>
                                        </p:tgtEl>
                                      </p:cBhvr>
                                    </p:animEffect>
                                  </p:childTnLst>
                                </p:cTn>
                              </p:par>
                            </p:childTnLst>
                          </p:cTn>
                        </p:par>
                        <p:par>
                          <p:cTn id="54" fill="hold">
                            <p:stCondLst>
                              <p:cond delay="3500"/>
                            </p:stCondLst>
                            <p:childTnLst>
                              <p:par>
                                <p:cTn id="55" presetID="22" presetClass="entr" presetSubtype="8" fill="hold" nodeType="afterEffect">
                                  <p:stCondLst>
                                    <p:cond delay="0"/>
                                  </p:stCondLst>
                                  <p:childTnLst>
                                    <p:set>
                                      <p:cBhvr>
                                        <p:cTn id="56" dur="1" fill="hold">
                                          <p:stCondLst>
                                            <p:cond delay="0"/>
                                          </p:stCondLst>
                                        </p:cTn>
                                        <p:tgtEl>
                                          <p:spTgt spid="213"/>
                                        </p:tgtEl>
                                        <p:attrNameLst>
                                          <p:attrName>style.visibility</p:attrName>
                                        </p:attrNameLst>
                                      </p:cBhvr>
                                      <p:to>
                                        <p:strVal val="visible"/>
                                      </p:to>
                                    </p:set>
                                    <p:animEffect transition="in" filter="wipe(left)">
                                      <p:cBhvr>
                                        <p:cTn id="57" dur="500"/>
                                        <p:tgtEl>
                                          <p:spTgt spid="213"/>
                                        </p:tgtEl>
                                      </p:cBhvr>
                                    </p:animEffect>
                                  </p:childTnLst>
                                </p:cTn>
                              </p:par>
                            </p:childTnLst>
                          </p:cTn>
                        </p:par>
                        <p:par>
                          <p:cTn id="58" fill="hold">
                            <p:stCondLst>
                              <p:cond delay="4000"/>
                            </p:stCondLst>
                            <p:childTnLst>
                              <p:par>
                                <p:cTn id="59" presetID="9" presetClass="entr" presetSubtype="0" fill="hold" grpId="0" nodeType="afterEffect">
                                  <p:stCondLst>
                                    <p:cond delay="0"/>
                                  </p:stCondLst>
                                  <p:childTnLst>
                                    <p:set>
                                      <p:cBhvr>
                                        <p:cTn id="60" dur="1" fill="hold">
                                          <p:stCondLst>
                                            <p:cond delay="0"/>
                                          </p:stCondLst>
                                        </p:cTn>
                                        <p:tgtEl>
                                          <p:spTgt spid="200"/>
                                        </p:tgtEl>
                                        <p:attrNameLst>
                                          <p:attrName>style.visibility</p:attrName>
                                        </p:attrNameLst>
                                      </p:cBhvr>
                                      <p:to>
                                        <p:strVal val="visible"/>
                                      </p:to>
                                    </p:set>
                                    <p:animEffect transition="in" filter="dissolve">
                                      <p:cBhvr>
                                        <p:cTn id="61" dur="500"/>
                                        <p:tgtEl>
                                          <p:spTgt spid="200"/>
                                        </p:tgtEl>
                                      </p:cBhvr>
                                    </p:animEffect>
                                  </p:childTnLst>
                                </p:cTn>
                              </p:par>
                            </p:childTnLst>
                          </p:cTn>
                        </p:par>
                        <p:par>
                          <p:cTn id="62" fill="hold">
                            <p:stCondLst>
                              <p:cond delay="4500"/>
                            </p:stCondLst>
                            <p:childTnLst>
                              <p:par>
                                <p:cTn id="63" presetID="9" presetClass="entr" presetSubtype="0" fill="hold" nodeType="afterEffect">
                                  <p:stCondLst>
                                    <p:cond delay="0"/>
                                  </p:stCondLst>
                                  <p:childTnLst>
                                    <p:set>
                                      <p:cBhvr>
                                        <p:cTn id="64" dur="1" fill="hold">
                                          <p:stCondLst>
                                            <p:cond delay="0"/>
                                          </p:stCondLst>
                                        </p:cTn>
                                        <p:tgtEl>
                                          <p:spTgt spid="203">
                                            <p:txEl>
                                              <p:pRg st="0" end="0"/>
                                            </p:txEl>
                                          </p:spTgt>
                                        </p:tgtEl>
                                        <p:attrNameLst>
                                          <p:attrName>style.visibility</p:attrName>
                                        </p:attrNameLst>
                                      </p:cBhvr>
                                      <p:to>
                                        <p:strVal val="visible"/>
                                      </p:to>
                                    </p:set>
                                    <p:animEffect transition="in" filter="dissolve">
                                      <p:cBhvr>
                                        <p:cTn id="65" dur="500"/>
                                        <p:tgtEl>
                                          <p:spTgt spid="203">
                                            <p:txEl>
                                              <p:pRg st="0" end="0"/>
                                            </p:txEl>
                                          </p:spTgt>
                                        </p:tgtEl>
                                      </p:cBhvr>
                                    </p:animEffect>
                                  </p:childTnLst>
                                </p:cTn>
                              </p:par>
                            </p:childTnLst>
                          </p:cTn>
                        </p:par>
                        <p:par>
                          <p:cTn id="66" fill="hold">
                            <p:stCondLst>
                              <p:cond delay="5000"/>
                            </p:stCondLst>
                            <p:childTnLst>
                              <p:par>
                                <p:cTn id="67" presetID="22" presetClass="entr" presetSubtype="2" fill="hold" nodeType="afterEffect">
                                  <p:stCondLst>
                                    <p:cond delay="0"/>
                                  </p:stCondLst>
                                  <p:childTnLst>
                                    <p:set>
                                      <p:cBhvr>
                                        <p:cTn id="68" dur="1" fill="hold">
                                          <p:stCondLst>
                                            <p:cond delay="0"/>
                                          </p:stCondLst>
                                        </p:cTn>
                                        <p:tgtEl>
                                          <p:spTgt spid="225"/>
                                        </p:tgtEl>
                                        <p:attrNameLst>
                                          <p:attrName>style.visibility</p:attrName>
                                        </p:attrNameLst>
                                      </p:cBhvr>
                                      <p:to>
                                        <p:strVal val="visible"/>
                                      </p:to>
                                    </p:set>
                                    <p:animEffect transition="in" filter="wipe(right)">
                                      <p:cBhvr>
                                        <p:cTn id="69" dur="500"/>
                                        <p:tgtEl>
                                          <p:spTgt spid="22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42"/>
                                        </p:tgtEl>
                                        <p:attrNameLst>
                                          <p:attrName>style.visibility</p:attrName>
                                        </p:attrNameLst>
                                      </p:cBhvr>
                                      <p:to>
                                        <p:strVal val="visible"/>
                                      </p:to>
                                    </p:set>
                                    <p:animEffect transition="in" filter="wipe(left)">
                                      <p:cBhvr>
                                        <p:cTn id="74" dur="500"/>
                                        <p:tgtEl>
                                          <p:spTgt spid="242"/>
                                        </p:tgtEl>
                                      </p:cBhvr>
                                    </p:animEffect>
                                  </p:childTnLst>
                                </p:cTn>
                              </p:par>
                            </p:childTnLst>
                          </p:cTn>
                        </p:par>
                        <p:par>
                          <p:cTn id="75" fill="hold">
                            <p:stCondLst>
                              <p:cond delay="500"/>
                            </p:stCondLst>
                            <p:childTnLst>
                              <p:par>
                                <p:cTn id="76" presetID="9" presetClass="entr" presetSubtype="0" fill="hold" nodeType="afterEffect">
                                  <p:stCondLst>
                                    <p:cond delay="0"/>
                                  </p:stCondLst>
                                  <p:childTnLst>
                                    <p:set>
                                      <p:cBhvr>
                                        <p:cTn id="77" dur="1" fill="hold">
                                          <p:stCondLst>
                                            <p:cond delay="0"/>
                                          </p:stCondLst>
                                        </p:cTn>
                                        <p:tgtEl>
                                          <p:spTgt spid="241">
                                            <p:txEl>
                                              <p:pRg st="0" end="0"/>
                                            </p:txEl>
                                          </p:spTgt>
                                        </p:tgtEl>
                                        <p:attrNameLst>
                                          <p:attrName>style.visibility</p:attrName>
                                        </p:attrNameLst>
                                      </p:cBhvr>
                                      <p:to>
                                        <p:strVal val="visible"/>
                                      </p:to>
                                    </p:set>
                                    <p:animEffect transition="in" filter="dissolve">
                                      <p:cBhvr>
                                        <p:cTn id="78" dur="500"/>
                                        <p:tgtEl>
                                          <p:spTgt spid="241">
                                            <p:txEl>
                                              <p:pRg st="0" end="0"/>
                                            </p:txEl>
                                          </p:spTgt>
                                        </p:tgtEl>
                                      </p:cBhvr>
                                    </p:animEffect>
                                  </p:childTnLst>
                                </p:cTn>
                              </p:par>
                            </p:childTnLst>
                          </p:cTn>
                        </p:par>
                        <p:par>
                          <p:cTn id="79" fill="hold">
                            <p:stCondLst>
                              <p:cond delay="1000"/>
                            </p:stCondLst>
                            <p:childTnLst>
                              <p:par>
                                <p:cTn id="80" presetID="9" presetClass="entr" presetSubtype="0" fill="hold" grpId="0" nodeType="afterEffect">
                                  <p:stCondLst>
                                    <p:cond delay="0"/>
                                  </p:stCondLst>
                                  <p:childTnLst>
                                    <p:set>
                                      <p:cBhvr>
                                        <p:cTn id="81" dur="1" fill="hold">
                                          <p:stCondLst>
                                            <p:cond delay="0"/>
                                          </p:stCondLst>
                                        </p:cTn>
                                        <p:tgtEl>
                                          <p:spTgt spid="233"/>
                                        </p:tgtEl>
                                        <p:attrNameLst>
                                          <p:attrName>style.visibility</p:attrName>
                                        </p:attrNameLst>
                                      </p:cBhvr>
                                      <p:to>
                                        <p:strVal val="visible"/>
                                      </p:to>
                                    </p:set>
                                    <p:animEffect transition="in" filter="dissolve">
                                      <p:cBhvr>
                                        <p:cTn id="82" dur="500"/>
                                        <p:tgtEl>
                                          <p:spTgt spid="233"/>
                                        </p:tgtEl>
                                      </p:cBhvr>
                                    </p:animEffect>
                                  </p:childTnLst>
                                </p:cTn>
                              </p:par>
                            </p:childTnLst>
                          </p:cTn>
                        </p:par>
                        <p:par>
                          <p:cTn id="83" fill="hold">
                            <p:stCondLst>
                              <p:cond delay="1500"/>
                            </p:stCondLst>
                            <p:childTnLst>
                              <p:par>
                                <p:cTn id="84" presetID="22" presetClass="entr" presetSubtype="2" fill="hold" nodeType="afterEffect">
                                  <p:stCondLst>
                                    <p:cond delay="0"/>
                                  </p:stCondLst>
                                  <p:childTnLst>
                                    <p:set>
                                      <p:cBhvr>
                                        <p:cTn id="85" dur="1" fill="hold">
                                          <p:stCondLst>
                                            <p:cond delay="0"/>
                                          </p:stCondLst>
                                        </p:cTn>
                                        <p:tgtEl>
                                          <p:spTgt spid="251"/>
                                        </p:tgtEl>
                                        <p:attrNameLst>
                                          <p:attrName>style.visibility</p:attrName>
                                        </p:attrNameLst>
                                      </p:cBhvr>
                                      <p:to>
                                        <p:strVal val="visible"/>
                                      </p:to>
                                    </p:set>
                                    <p:animEffect transition="in" filter="wipe(right)">
                                      <p:cBhvr>
                                        <p:cTn id="86" dur="500"/>
                                        <p:tgtEl>
                                          <p:spTgt spid="251"/>
                                        </p:tgtEl>
                                      </p:cBhvr>
                                    </p:animEffect>
                                  </p:childTnLst>
                                </p:cTn>
                              </p:par>
                            </p:childTnLst>
                          </p:cTn>
                        </p:par>
                        <p:par>
                          <p:cTn id="87" fill="hold">
                            <p:stCondLst>
                              <p:cond delay="2000"/>
                            </p:stCondLst>
                            <p:childTnLst>
                              <p:par>
                                <p:cTn id="88" presetID="9" presetClass="entr" presetSubtype="0" fill="hold" grpId="0" nodeType="afterEffect">
                                  <p:stCondLst>
                                    <p:cond delay="0"/>
                                  </p:stCondLst>
                                  <p:childTnLst>
                                    <p:set>
                                      <p:cBhvr>
                                        <p:cTn id="89" dur="1" fill="hold">
                                          <p:stCondLst>
                                            <p:cond delay="0"/>
                                          </p:stCondLst>
                                        </p:cTn>
                                        <p:tgtEl>
                                          <p:spTgt spid="236"/>
                                        </p:tgtEl>
                                        <p:attrNameLst>
                                          <p:attrName>style.visibility</p:attrName>
                                        </p:attrNameLst>
                                      </p:cBhvr>
                                      <p:to>
                                        <p:strVal val="visible"/>
                                      </p:to>
                                    </p:set>
                                    <p:animEffect transition="in" filter="dissolve">
                                      <p:cBhvr>
                                        <p:cTn id="90" dur="500"/>
                                        <p:tgtEl>
                                          <p:spTgt spid="236"/>
                                        </p:tgtEl>
                                      </p:cBhvr>
                                    </p:animEffect>
                                  </p:childTnLst>
                                </p:cTn>
                              </p:par>
                            </p:childTnLst>
                          </p:cTn>
                        </p:par>
                        <p:par>
                          <p:cTn id="91" fill="hold">
                            <p:stCondLst>
                              <p:cond delay="2500"/>
                            </p:stCondLst>
                            <p:childTnLst>
                              <p:par>
                                <p:cTn id="92" presetID="9" presetClass="entr" presetSubtype="0" fill="hold" grpId="0" nodeType="afterEffect">
                                  <p:stCondLst>
                                    <p:cond delay="0"/>
                                  </p:stCondLst>
                                  <p:childTnLst>
                                    <p:set>
                                      <p:cBhvr>
                                        <p:cTn id="93" dur="1" fill="hold">
                                          <p:stCondLst>
                                            <p:cond delay="0"/>
                                          </p:stCondLst>
                                        </p:cTn>
                                        <p:tgtEl>
                                          <p:spTgt spid="238"/>
                                        </p:tgtEl>
                                        <p:attrNameLst>
                                          <p:attrName>style.visibility</p:attrName>
                                        </p:attrNameLst>
                                      </p:cBhvr>
                                      <p:to>
                                        <p:strVal val="visible"/>
                                      </p:to>
                                    </p:set>
                                    <p:animEffect transition="in" filter="dissolve">
                                      <p:cBhvr>
                                        <p:cTn id="94" dur="500"/>
                                        <p:tgtEl>
                                          <p:spTgt spid="238"/>
                                        </p:tgtEl>
                                      </p:cBhvr>
                                    </p:animEffect>
                                  </p:childTnLst>
                                </p:cTn>
                              </p:par>
                            </p:childTnLst>
                          </p:cTn>
                        </p:par>
                        <p:par>
                          <p:cTn id="95" fill="hold">
                            <p:stCondLst>
                              <p:cond delay="3000"/>
                            </p:stCondLst>
                            <p:childTnLst>
                              <p:par>
                                <p:cTn id="96" presetID="22" presetClass="entr" presetSubtype="8" fill="hold" nodeType="afterEffect">
                                  <p:stCondLst>
                                    <p:cond delay="0"/>
                                  </p:stCondLst>
                                  <p:childTnLst>
                                    <p:set>
                                      <p:cBhvr>
                                        <p:cTn id="97" dur="1" fill="hold">
                                          <p:stCondLst>
                                            <p:cond delay="0"/>
                                          </p:stCondLst>
                                        </p:cTn>
                                        <p:tgtEl>
                                          <p:spTgt spid="258"/>
                                        </p:tgtEl>
                                        <p:attrNameLst>
                                          <p:attrName>style.visibility</p:attrName>
                                        </p:attrNameLst>
                                      </p:cBhvr>
                                      <p:to>
                                        <p:strVal val="visible"/>
                                      </p:to>
                                    </p:set>
                                    <p:animEffect transition="in" filter="wipe(left)">
                                      <p:cBhvr>
                                        <p:cTn id="98" dur="500"/>
                                        <p:tgtEl>
                                          <p:spTgt spid="25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nodeType="clickEffect">
                                  <p:stCondLst>
                                    <p:cond delay="0"/>
                                  </p:stCondLst>
                                  <p:childTnLst>
                                    <p:set>
                                      <p:cBhvr>
                                        <p:cTn id="102" dur="1" fill="hold">
                                          <p:stCondLst>
                                            <p:cond delay="0"/>
                                          </p:stCondLst>
                                        </p:cTn>
                                        <p:tgtEl>
                                          <p:spTgt spid="263"/>
                                        </p:tgtEl>
                                        <p:attrNameLst>
                                          <p:attrName>style.visibility</p:attrName>
                                        </p:attrNameLst>
                                      </p:cBhvr>
                                      <p:to>
                                        <p:strVal val="visible"/>
                                      </p:to>
                                    </p:set>
                                    <p:animEffect transition="in" filter="wipe(up)">
                                      <p:cBhvr>
                                        <p:cTn id="103" dur="1000"/>
                                        <p:tgtEl>
                                          <p:spTgt spid="263"/>
                                        </p:tgtEl>
                                      </p:cBhvr>
                                    </p:animEffect>
                                  </p:childTnLst>
                                </p:cTn>
                              </p:par>
                            </p:childTnLst>
                          </p:cTn>
                        </p:par>
                        <p:par>
                          <p:cTn id="104" fill="hold">
                            <p:stCondLst>
                              <p:cond delay="1000"/>
                            </p:stCondLst>
                            <p:childTnLst>
                              <p:par>
                                <p:cTn id="105" presetID="9" presetClass="entr" presetSubtype="0" fill="hold" nodeType="afterEffect">
                                  <p:stCondLst>
                                    <p:cond delay="0"/>
                                  </p:stCondLst>
                                  <p:childTnLst>
                                    <p:set>
                                      <p:cBhvr>
                                        <p:cTn id="106" dur="1" fill="hold">
                                          <p:stCondLst>
                                            <p:cond delay="0"/>
                                          </p:stCondLst>
                                        </p:cTn>
                                        <p:tgtEl>
                                          <p:spTgt spid="270"/>
                                        </p:tgtEl>
                                        <p:attrNameLst>
                                          <p:attrName>style.visibility</p:attrName>
                                        </p:attrNameLst>
                                      </p:cBhvr>
                                      <p:to>
                                        <p:strVal val="visible"/>
                                      </p:to>
                                    </p:set>
                                    <p:animEffect transition="in" filter="dissolve">
                                      <p:cBhvr>
                                        <p:cTn id="107" dur="500"/>
                                        <p:tgtEl>
                                          <p:spTgt spid="2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267"/>
                                        </p:tgtEl>
                                        <p:attrNameLst>
                                          <p:attrName>style.visibility</p:attrName>
                                        </p:attrNameLst>
                                      </p:cBhvr>
                                      <p:to>
                                        <p:strVal val="visible"/>
                                      </p:to>
                                    </p:set>
                                    <p:animEffect transition="in" filter="wipe(left)">
                                      <p:cBhvr>
                                        <p:cTn id="112" dur="500"/>
                                        <p:tgtEl>
                                          <p:spTgt spid="267"/>
                                        </p:tgtEl>
                                      </p:cBhvr>
                                    </p:animEffect>
                                  </p:childTnLst>
                                </p:cTn>
                              </p:par>
                            </p:childTnLst>
                          </p:cTn>
                        </p:par>
                        <p:par>
                          <p:cTn id="113" fill="hold">
                            <p:stCondLst>
                              <p:cond delay="500"/>
                            </p:stCondLst>
                            <p:childTnLst>
                              <p:par>
                                <p:cTn id="114" presetID="9" presetClass="entr" presetSubtype="0" fill="hold" nodeType="afterEffect">
                                  <p:stCondLst>
                                    <p:cond delay="0"/>
                                  </p:stCondLst>
                                  <p:childTnLst>
                                    <p:set>
                                      <p:cBhvr>
                                        <p:cTn id="115" dur="1" fill="hold">
                                          <p:stCondLst>
                                            <p:cond delay="0"/>
                                          </p:stCondLst>
                                        </p:cTn>
                                        <p:tgtEl>
                                          <p:spTgt spid="231">
                                            <p:txEl>
                                              <p:pRg st="0" end="0"/>
                                            </p:txEl>
                                          </p:spTgt>
                                        </p:tgtEl>
                                        <p:attrNameLst>
                                          <p:attrName>style.visibility</p:attrName>
                                        </p:attrNameLst>
                                      </p:cBhvr>
                                      <p:to>
                                        <p:strVal val="visible"/>
                                      </p:to>
                                    </p:set>
                                    <p:animEffect transition="in" filter="dissolve">
                                      <p:cBhvr>
                                        <p:cTn id="116" dur="500"/>
                                        <p:tgtEl>
                                          <p:spTgt spid="231">
                                            <p:txEl>
                                              <p:pRg st="0" end="0"/>
                                            </p:txEl>
                                          </p:spTgt>
                                        </p:tgtEl>
                                      </p:cBhvr>
                                    </p:animEffect>
                                  </p:childTnLst>
                                </p:cTn>
                              </p:par>
                            </p:childTnLst>
                          </p:cTn>
                        </p:par>
                        <p:par>
                          <p:cTn id="117" fill="hold">
                            <p:stCondLst>
                              <p:cond delay="1000"/>
                            </p:stCondLst>
                            <p:childTnLst>
                              <p:par>
                                <p:cTn id="118" presetID="9" presetClass="entr" presetSubtype="0" fill="hold" grpId="0" nodeType="afterEffect">
                                  <p:stCondLst>
                                    <p:cond delay="0"/>
                                  </p:stCondLst>
                                  <p:childTnLst>
                                    <p:set>
                                      <p:cBhvr>
                                        <p:cTn id="119" dur="1" fill="hold">
                                          <p:stCondLst>
                                            <p:cond delay="0"/>
                                          </p:stCondLst>
                                        </p:cTn>
                                        <p:tgtEl>
                                          <p:spTgt spid="234"/>
                                        </p:tgtEl>
                                        <p:attrNameLst>
                                          <p:attrName>style.visibility</p:attrName>
                                        </p:attrNameLst>
                                      </p:cBhvr>
                                      <p:to>
                                        <p:strVal val="visible"/>
                                      </p:to>
                                    </p:set>
                                    <p:animEffect transition="in" filter="dissolve">
                                      <p:cBhvr>
                                        <p:cTn id="120" dur="500"/>
                                        <p:tgtEl>
                                          <p:spTgt spid="234"/>
                                        </p:tgtEl>
                                      </p:cBhvr>
                                    </p:animEffect>
                                  </p:childTnLst>
                                </p:cTn>
                              </p:par>
                            </p:childTnLst>
                          </p:cTn>
                        </p:par>
                        <p:par>
                          <p:cTn id="121" fill="hold">
                            <p:stCondLst>
                              <p:cond delay="1500"/>
                            </p:stCondLst>
                            <p:childTnLst>
                              <p:par>
                                <p:cTn id="122" presetID="22" presetClass="entr" presetSubtype="2" fill="hold" nodeType="afterEffect">
                                  <p:stCondLst>
                                    <p:cond delay="0"/>
                                  </p:stCondLst>
                                  <p:childTnLst>
                                    <p:set>
                                      <p:cBhvr>
                                        <p:cTn id="123" dur="1" fill="hold">
                                          <p:stCondLst>
                                            <p:cond delay="0"/>
                                          </p:stCondLst>
                                        </p:cTn>
                                        <p:tgtEl>
                                          <p:spTgt spid="248"/>
                                        </p:tgtEl>
                                        <p:attrNameLst>
                                          <p:attrName>style.visibility</p:attrName>
                                        </p:attrNameLst>
                                      </p:cBhvr>
                                      <p:to>
                                        <p:strVal val="visible"/>
                                      </p:to>
                                    </p:set>
                                    <p:animEffect transition="in" filter="wipe(right)">
                                      <p:cBhvr>
                                        <p:cTn id="124" dur="500"/>
                                        <p:tgtEl>
                                          <p:spTgt spid="248"/>
                                        </p:tgtEl>
                                      </p:cBhvr>
                                    </p:animEffect>
                                  </p:childTnLst>
                                </p:cTn>
                              </p:par>
                            </p:childTnLst>
                          </p:cTn>
                        </p:par>
                        <p:par>
                          <p:cTn id="125" fill="hold">
                            <p:stCondLst>
                              <p:cond delay="2000"/>
                            </p:stCondLst>
                            <p:childTnLst>
                              <p:par>
                                <p:cTn id="126" presetID="9" presetClass="entr" presetSubtype="0" fill="hold" grpId="0" nodeType="afterEffect">
                                  <p:stCondLst>
                                    <p:cond delay="0"/>
                                  </p:stCondLst>
                                  <p:childTnLst>
                                    <p:set>
                                      <p:cBhvr>
                                        <p:cTn id="127" dur="1" fill="hold">
                                          <p:stCondLst>
                                            <p:cond delay="0"/>
                                          </p:stCondLst>
                                        </p:cTn>
                                        <p:tgtEl>
                                          <p:spTgt spid="239"/>
                                        </p:tgtEl>
                                        <p:attrNameLst>
                                          <p:attrName>style.visibility</p:attrName>
                                        </p:attrNameLst>
                                      </p:cBhvr>
                                      <p:to>
                                        <p:strVal val="visible"/>
                                      </p:to>
                                    </p:set>
                                    <p:animEffect transition="in" filter="dissolve">
                                      <p:cBhvr>
                                        <p:cTn id="128" dur="500"/>
                                        <p:tgtEl>
                                          <p:spTgt spid="239"/>
                                        </p:tgtEl>
                                      </p:cBhvr>
                                    </p:animEffect>
                                  </p:childTnLst>
                                </p:cTn>
                              </p:par>
                            </p:childTnLst>
                          </p:cTn>
                        </p:par>
                        <p:par>
                          <p:cTn id="129" fill="hold">
                            <p:stCondLst>
                              <p:cond delay="2500"/>
                            </p:stCondLst>
                            <p:childTnLst>
                              <p:par>
                                <p:cTn id="130" presetID="9" presetClass="entr" presetSubtype="0" fill="hold" grpId="0" nodeType="afterEffect">
                                  <p:stCondLst>
                                    <p:cond delay="0"/>
                                  </p:stCondLst>
                                  <p:childTnLst>
                                    <p:set>
                                      <p:cBhvr>
                                        <p:cTn id="131" dur="1" fill="hold">
                                          <p:stCondLst>
                                            <p:cond delay="0"/>
                                          </p:stCondLst>
                                        </p:cTn>
                                        <p:tgtEl>
                                          <p:spTgt spid="237"/>
                                        </p:tgtEl>
                                        <p:attrNameLst>
                                          <p:attrName>style.visibility</p:attrName>
                                        </p:attrNameLst>
                                      </p:cBhvr>
                                      <p:to>
                                        <p:strVal val="visible"/>
                                      </p:to>
                                    </p:set>
                                    <p:animEffect transition="in" filter="dissolve">
                                      <p:cBhvr>
                                        <p:cTn id="132" dur="500"/>
                                        <p:tgtEl>
                                          <p:spTgt spid="237"/>
                                        </p:tgtEl>
                                      </p:cBhvr>
                                    </p:animEffect>
                                  </p:childTnLst>
                                </p:cTn>
                              </p:par>
                            </p:childTnLst>
                          </p:cTn>
                        </p:par>
                        <p:par>
                          <p:cTn id="133" fill="hold">
                            <p:stCondLst>
                              <p:cond delay="3000"/>
                            </p:stCondLst>
                            <p:childTnLst>
                              <p:par>
                                <p:cTn id="134" presetID="22" presetClass="entr" presetSubtype="8" fill="hold" nodeType="afterEffect">
                                  <p:stCondLst>
                                    <p:cond delay="0"/>
                                  </p:stCondLst>
                                  <p:childTnLst>
                                    <p:set>
                                      <p:cBhvr>
                                        <p:cTn id="135" dur="1" fill="hold">
                                          <p:stCondLst>
                                            <p:cond delay="0"/>
                                          </p:stCondLst>
                                        </p:cTn>
                                        <p:tgtEl>
                                          <p:spTgt spid="245"/>
                                        </p:tgtEl>
                                        <p:attrNameLst>
                                          <p:attrName>style.visibility</p:attrName>
                                        </p:attrNameLst>
                                      </p:cBhvr>
                                      <p:to>
                                        <p:strVal val="visible"/>
                                      </p:to>
                                    </p:set>
                                    <p:animEffect transition="in" filter="wipe(left)">
                                      <p:cBhvr>
                                        <p:cTn id="136" dur="500"/>
                                        <p:tgtEl>
                                          <p:spTgt spid="245"/>
                                        </p:tgtEl>
                                      </p:cBhvr>
                                    </p:animEffect>
                                  </p:childTnLst>
                                </p:cTn>
                              </p:par>
                            </p:childTnLst>
                          </p:cTn>
                        </p:par>
                        <p:par>
                          <p:cTn id="137" fill="hold">
                            <p:stCondLst>
                              <p:cond delay="3500"/>
                            </p:stCondLst>
                            <p:childTnLst>
                              <p:par>
                                <p:cTn id="138" presetID="9" presetClass="entr" presetSubtype="0" fill="hold" grpId="0" nodeType="afterEffect">
                                  <p:stCondLst>
                                    <p:cond delay="0"/>
                                  </p:stCondLst>
                                  <p:childTnLst>
                                    <p:set>
                                      <p:cBhvr>
                                        <p:cTn id="139" dur="1" fill="hold">
                                          <p:stCondLst>
                                            <p:cond delay="0"/>
                                          </p:stCondLst>
                                        </p:cTn>
                                        <p:tgtEl>
                                          <p:spTgt spid="232"/>
                                        </p:tgtEl>
                                        <p:attrNameLst>
                                          <p:attrName>style.visibility</p:attrName>
                                        </p:attrNameLst>
                                      </p:cBhvr>
                                      <p:to>
                                        <p:strVal val="visible"/>
                                      </p:to>
                                    </p:set>
                                    <p:animEffect transition="in" filter="dissolve">
                                      <p:cBhvr>
                                        <p:cTn id="140" dur="500"/>
                                        <p:tgtEl>
                                          <p:spTgt spid="232"/>
                                        </p:tgtEl>
                                      </p:cBhvr>
                                    </p:animEffect>
                                  </p:childTnLst>
                                </p:cTn>
                              </p:par>
                            </p:childTnLst>
                          </p:cTn>
                        </p:par>
                        <p:par>
                          <p:cTn id="141" fill="hold">
                            <p:stCondLst>
                              <p:cond delay="4000"/>
                            </p:stCondLst>
                            <p:childTnLst>
                              <p:par>
                                <p:cTn id="142" presetID="9" presetClass="entr" presetSubtype="0" fill="hold" nodeType="afterEffect">
                                  <p:stCondLst>
                                    <p:cond delay="0"/>
                                  </p:stCondLst>
                                  <p:childTnLst>
                                    <p:set>
                                      <p:cBhvr>
                                        <p:cTn id="143" dur="1" fill="hold">
                                          <p:stCondLst>
                                            <p:cond delay="0"/>
                                          </p:stCondLst>
                                        </p:cTn>
                                        <p:tgtEl>
                                          <p:spTgt spid="235">
                                            <p:txEl>
                                              <p:pRg st="0" end="0"/>
                                            </p:txEl>
                                          </p:spTgt>
                                        </p:tgtEl>
                                        <p:attrNameLst>
                                          <p:attrName>style.visibility</p:attrName>
                                        </p:attrNameLst>
                                      </p:cBhvr>
                                      <p:to>
                                        <p:strVal val="visible"/>
                                      </p:to>
                                    </p:set>
                                    <p:animEffect transition="in" filter="dissolve">
                                      <p:cBhvr>
                                        <p:cTn id="144" dur="500"/>
                                        <p:tgtEl>
                                          <p:spTgt spid="235">
                                            <p:txEl>
                                              <p:pRg st="0" end="0"/>
                                            </p:txEl>
                                          </p:spTgt>
                                        </p:tgtEl>
                                      </p:cBhvr>
                                    </p:animEffect>
                                  </p:childTnLst>
                                </p:cTn>
                              </p:par>
                            </p:childTnLst>
                          </p:cTn>
                        </p:par>
                        <p:par>
                          <p:cTn id="145" fill="hold">
                            <p:stCondLst>
                              <p:cond delay="4500"/>
                            </p:stCondLst>
                            <p:childTnLst>
                              <p:par>
                                <p:cTn id="146" presetID="22" presetClass="entr" presetSubtype="2" fill="hold" nodeType="afterEffect">
                                  <p:stCondLst>
                                    <p:cond delay="0"/>
                                  </p:stCondLst>
                                  <p:childTnLst>
                                    <p:set>
                                      <p:cBhvr>
                                        <p:cTn id="147" dur="1" fill="hold">
                                          <p:stCondLst>
                                            <p:cond delay="0"/>
                                          </p:stCondLst>
                                        </p:cTn>
                                        <p:tgtEl>
                                          <p:spTgt spid="254"/>
                                        </p:tgtEl>
                                        <p:attrNameLst>
                                          <p:attrName>style.visibility</p:attrName>
                                        </p:attrNameLst>
                                      </p:cBhvr>
                                      <p:to>
                                        <p:strVal val="visible"/>
                                      </p:to>
                                    </p:set>
                                    <p:animEffect transition="in" filter="wipe(right)">
                                      <p:cBhvr>
                                        <p:cTn id="148" dur="500"/>
                                        <p:tgtEl>
                                          <p:spTgt spid="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p:bldP spid="201" grpId="0"/>
      <p:bldP spid="202" grpId="0"/>
      <p:bldP spid="204" grpId="0"/>
      <p:bldP spid="205" grpId="0"/>
      <p:bldP spid="206" grpId="0"/>
      <p:bldP spid="207" grpId="0"/>
      <p:bldP spid="232" grpId="0"/>
      <p:bldP spid="233" grpId="0"/>
      <p:bldP spid="234" grpId="0"/>
      <p:bldP spid="236" grpId="0"/>
      <p:bldP spid="237" grpId="0"/>
      <p:bldP spid="238" grpId="0"/>
      <p:bldP spid="2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in action</a:t>
            </a:r>
            <a:endParaRPr lang="en-US" sz="4400" dirty="0"/>
          </a:p>
        </p:txBody>
      </p:sp>
      <p:sp>
        <p:nvSpPr>
          <p:cNvPr id="195" name="Text Box 6">
            <a:extLst>
              <a:ext uri="{FF2B5EF4-FFF2-40B4-BE49-F238E27FC236}">
                <a16:creationId xmlns:a16="http://schemas.microsoft.com/office/drawing/2014/main" id="{5A635095-B168-6547-905F-EEE95C499F52}"/>
              </a:ext>
            </a:extLst>
          </p:cNvPr>
          <p:cNvSpPr txBox="1">
            <a:spLocks noChangeArrowheads="1"/>
          </p:cNvSpPr>
          <p:nvPr/>
        </p:nvSpPr>
        <p:spPr bwMode="auto">
          <a:xfrm>
            <a:off x="3808470" y="3116226"/>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196" name="Text Box 9">
            <a:extLst>
              <a:ext uri="{FF2B5EF4-FFF2-40B4-BE49-F238E27FC236}">
                <a16:creationId xmlns:a16="http://schemas.microsoft.com/office/drawing/2014/main" id="{1E7311AC-A147-DB41-AA1F-73BD95A39E2B}"/>
              </a:ext>
            </a:extLst>
          </p:cNvPr>
          <p:cNvSpPr txBox="1">
            <a:spLocks noChangeArrowheads="1"/>
          </p:cNvSpPr>
          <p:nvPr/>
        </p:nvSpPr>
        <p:spPr bwMode="auto">
          <a:xfrm>
            <a:off x="3808470" y="33416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73" name="Text Box 14">
            <a:extLst>
              <a:ext uri="{FF2B5EF4-FFF2-40B4-BE49-F238E27FC236}">
                <a16:creationId xmlns:a16="http://schemas.microsoft.com/office/drawing/2014/main" id="{409D0892-9C8F-2149-B834-184894F39DBD}"/>
              </a:ext>
            </a:extLst>
          </p:cNvPr>
          <p:cNvSpPr txBox="1">
            <a:spLocks noChangeArrowheads="1"/>
          </p:cNvSpPr>
          <p:nvPr/>
        </p:nvSpPr>
        <p:spPr bwMode="auto">
          <a:xfrm>
            <a:off x="3789420" y="4532276"/>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274" name="Group 23">
            <a:extLst>
              <a:ext uri="{FF2B5EF4-FFF2-40B4-BE49-F238E27FC236}">
                <a16:creationId xmlns:a16="http://schemas.microsoft.com/office/drawing/2014/main" id="{8D20C6C0-28A0-C246-9D35-B42FDBBFDD8A}"/>
              </a:ext>
            </a:extLst>
          </p:cNvPr>
          <p:cNvGrpSpPr>
            <a:grpSpLocks/>
          </p:cNvGrpSpPr>
          <p:nvPr/>
        </p:nvGrpSpPr>
        <p:grpSpPr bwMode="auto">
          <a:xfrm>
            <a:off x="2340033" y="2889213"/>
            <a:ext cx="1471612" cy="504825"/>
            <a:chOff x="855" y="1710"/>
            <a:chExt cx="927" cy="318"/>
          </a:xfrm>
        </p:grpSpPr>
        <p:sp>
          <p:nvSpPr>
            <p:cNvPr id="275" name="Line 24">
              <a:extLst>
                <a:ext uri="{FF2B5EF4-FFF2-40B4-BE49-F238E27FC236}">
                  <a16:creationId xmlns:a16="http://schemas.microsoft.com/office/drawing/2014/main" id="{AB2C7FF5-194E-424E-A678-F27614F6E314}"/>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Text Box 25">
              <a:extLst>
                <a:ext uri="{FF2B5EF4-FFF2-40B4-BE49-F238E27FC236}">
                  <a16:creationId xmlns:a16="http://schemas.microsoft.com/office/drawing/2014/main" id="{91B56F05-73A0-CA48-A68C-D3D878B4CB0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277" name="Text Box 36">
            <a:extLst>
              <a:ext uri="{FF2B5EF4-FFF2-40B4-BE49-F238E27FC236}">
                <a16:creationId xmlns:a16="http://schemas.microsoft.com/office/drawing/2014/main" id="{A10D19C6-F703-1A41-91CC-A3820207AF15}"/>
              </a:ext>
            </a:extLst>
          </p:cNvPr>
          <p:cNvSpPr txBox="1">
            <a:spLocks noChangeArrowheads="1"/>
          </p:cNvSpPr>
          <p:nvPr/>
        </p:nvSpPr>
        <p:spPr bwMode="auto">
          <a:xfrm>
            <a:off x="1352608" y="1508088"/>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278" name="Text Box 37">
            <a:extLst>
              <a:ext uri="{FF2B5EF4-FFF2-40B4-BE49-F238E27FC236}">
                <a16:creationId xmlns:a16="http://schemas.microsoft.com/office/drawing/2014/main" id="{4D23E56F-4BAF-244A-8268-3064BA9B2FD9}"/>
              </a:ext>
            </a:extLst>
          </p:cNvPr>
          <p:cNvSpPr txBox="1">
            <a:spLocks noChangeArrowheads="1"/>
          </p:cNvSpPr>
          <p:nvPr/>
        </p:nvSpPr>
        <p:spPr bwMode="auto">
          <a:xfrm>
            <a:off x="3792595" y="1503326"/>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279" name="Text Box 38">
            <a:extLst>
              <a:ext uri="{FF2B5EF4-FFF2-40B4-BE49-F238E27FC236}">
                <a16:creationId xmlns:a16="http://schemas.microsoft.com/office/drawing/2014/main" id="{BCD18C35-AE28-B84F-8B95-BD8971D6ACDF}"/>
              </a:ext>
            </a:extLst>
          </p:cNvPr>
          <p:cNvSpPr txBox="1">
            <a:spLocks noChangeArrowheads="1"/>
          </p:cNvSpPr>
          <p:nvPr/>
        </p:nvSpPr>
        <p:spPr bwMode="auto">
          <a:xfrm>
            <a:off x="3805295" y="426398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280" name="Text Box 39">
            <a:extLst>
              <a:ext uri="{FF2B5EF4-FFF2-40B4-BE49-F238E27FC236}">
                <a16:creationId xmlns:a16="http://schemas.microsoft.com/office/drawing/2014/main" id="{E1A9B504-FFF2-AA46-A3DC-EBAD335B427B}"/>
              </a:ext>
            </a:extLst>
          </p:cNvPr>
          <p:cNvSpPr txBox="1">
            <a:spLocks noChangeArrowheads="1"/>
          </p:cNvSpPr>
          <p:nvPr/>
        </p:nvSpPr>
        <p:spPr bwMode="auto">
          <a:xfrm>
            <a:off x="3802120" y="52609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281" name="Text Box 40">
            <a:extLst>
              <a:ext uri="{FF2B5EF4-FFF2-40B4-BE49-F238E27FC236}">
                <a16:creationId xmlns:a16="http://schemas.microsoft.com/office/drawing/2014/main" id="{A05E70F9-FA7E-6B48-AC70-41697A63C5FE}"/>
              </a:ext>
            </a:extLst>
          </p:cNvPr>
          <p:cNvSpPr txBox="1">
            <a:spLocks noChangeArrowheads="1"/>
          </p:cNvSpPr>
          <p:nvPr/>
        </p:nvSpPr>
        <p:spPr bwMode="auto">
          <a:xfrm>
            <a:off x="3798945" y="2441538"/>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2" name="Text Box 41">
            <a:extLst>
              <a:ext uri="{FF2B5EF4-FFF2-40B4-BE49-F238E27FC236}">
                <a16:creationId xmlns:a16="http://schemas.microsoft.com/office/drawing/2014/main" id="{E564A8A2-3558-EE42-9AC7-2523324BDAF0}"/>
              </a:ext>
            </a:extLst>
          </p:cNvPr>
          <p:cNvSpPr txBox="1">
            <a:spLocks noChangeArrowheads="1"/>
          </p:cNvSpPr>
          <p:nvPr/>
        </p:nvSpPr>
        <p:spPr bwMode="auto">
          <a:xfrm>
            <a:off x="3817995" y="46862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283" name="Text Box 42">
            <a:extLst>
              <a:ext uri="{FF2B5EF4-FFF2-40B4-BE49-F238E27FC236}">
                <a16:creationId xmlns:a16="http://schemas.microsoft.com/office/drawing/2014/main" id="{DEF916D1-809A-BA40-A5B1-34E2FDDEEA8D}"/>
              </a:ext>
            </a:extLst>
          </p:cNvPr>
          <p:cNvSpPr txBox="1">
            <a:spLocks noChangeArrowheads="1"/>
          </p:cNvSpPr>
          <p:nvPr/>
        </p:nvSpPr>
        <p:spPr bwMode="auto">
          <a:xfrm>
            <a:off x="3795770" y="545620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284" name="Text Box 43">
            <a:extLst>
              <a:ext uri="{FF2B5EF4-FFF2-40B4-BE49-F238E27FC236}">
                <a16:creationId xmlns:a16="http://schemas.microsoft.com/office/drawing/2014/main" id="{5231F227-2FF2-3443-8341-ED4D7B878332}"/>
              </a:ext>
            </a:extLst>
          </p:cNvPr>
          <p:cNvSpPr txBox="1">
            <a:spLocks noChangeArrowheads="1"/>
          </p:cNvSpPr>
          <p:nvPr/>
        </p:nvSpPr>
        <p:spPr bwMode="auto">
          <a:xfrm>
            <a:off x="1281170" y="2690776"/>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285" name="Text Box 44">
            <a:extLst>
              <a:ext uri="{FF2B5EF4-FFF2-40B4-BE49-F238E27FC236}">
                <a16:creationId xmlns:a16="http://schemas.microsoft.com/office/drawing/2014/main" id="{57F09442-8520-6346-9555-BA6B8892F737}"/>
              </a:ext>
            </a:extLst>
          </p:cNvPr>
          <p:cNvSpPr txBox="1">
            <a:spLocks noChangeArrowheads="1"/>
          </p:cNvSpPr>
          <p:nvPr/>
        </p:nvSpPr>
        <p:spPr bwMode="auto">
          <a:xfrm>
            <a:off x="1125595" y="506250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6" name="Text Box 45">
            <a:extLst>
              <a:ext uri="{FF2B5EF4-FFF2-40B4-BE49-F238E27FC236}">
                <a16:creationId xmlns:a16="http://schemas.microsoft.com/office/drawing/2014/main" id="{6246AD45-20D9-A842-8A93-203B089C2816}"/>
              </a:ext>
            </a:extLst>
          </p:cNvPr>
          <p:cNvSpPr txBox="1">
            <a:spLocks noChangeArrowheads="1"/>
          </p:cNvSpPr>
          <p:nvPr/>
        </p:nvSpPr>
        <p:spPr bwMode="auto">
          <a:xfrm>
            <a:off x="1125595" y="290985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287" name="Text Box 46">
            <a:extLst>
              <a:ext uri="{FF2B5EF4-FFF2-40B4-BE49-F238E27FC236}">
                <a16:creationId xmlns:a16="http://schemas.microsoft.com/office/drawing/2014/main" id="{B3446ADC-6E33-9A4A-8580-704E895E6A43}"/>
              </a:ext>
            </a:extLst>
          </p:cNvPr>
          <p:cNvSpPr txBox="1">
            <a:spLocks noChangeArrowheads="1"/>
          </p:cNvSpPr>
          <p:nvPr/>
        </p:nvSpPr>
        <p:spPr bwMode="auto">
          <a:xfrm>
            <a:off x="1270058" y="48227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sp>
        <p:nvSpPr>
          <p:cNvPr id="288" name="Text Box 47">
            <a:extLst>
              <a:ext uri="{FF2B5EF4-FFF2-40B4-BE49-F238E27FC236}">
                <a16:creationId xmlns:a16="http://schemas.microsoft.com/office/drawing/2014/main" id="{1584F6F9-F103-DA4E-8931-3BF82548B1A2}"/>
              </a:ext>
            </a:extLst>
          </p:cNvPr>
          <p:cNvSpPr txBox="1">
            <a:spLocks noChangeArrowheads="1"/>
          </p:cNvSpPr>
          <p:nvPr/>
        </p:nvSpPr>
        <p:spPr bwMode="auto">
          <a:xfrm>
            <a:off x="1114483" y="1947826"/>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289" name="Text Box 48">
            <a:extLst>
              <a:ext uri="{FF2B5EF4-FFF2-40B4-BE49-F238E27FC236}">
                <a16:creationId xmlns:a16="http://schemas.microsoft.com/office/drawing/2014/main" id="{383B815A-927A-6E4B-999F-39A6ADC85C5A}"/>
              </a:ext>
            </a:extLst>
          </p:cNvPr>
          <p:cNvSpPr txBox="1">
            <a:spLocks noChangeArrowheads="1"/>
          </p:cNvSpPr>
          <p:nvPr/>
        </p:nvSpPr>
        <p:spPr bwMode="auto">
          <a:xfrm>
            <a:off x="3791008" y="22304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290" name="Group 49">
            <a:extLst>
              <a:ext uri="{FF2B5EF4-FFF2-40B4-BE49-F238E27FC236}">
                <a16:creationId xmlns:a16="http://schemas.microsoft.com/office/drawing/2014/main" id="{8562259A-164F-BC42-B6F5-14769677AAE8}"/>
              </a:ext>
            </a:extLst>
          </p:cNvPr>
          <p:cNvGrpSpPr>
            <a:grpSpLocks/>
          </p:cNvGrpSpPr>
          <p:nvPr/>
        </p:nvGrpSpPr>
        <p:grpSpPr bwMode="auto">
          <a:xfrm>
            <a:off x="2330508" y="2017676"/>
            <a:ext cx="1471612" cy="512762"/>
            <a:chOff x="850" y="1159"/>
            <a:chExt cx="927" cy="323"/>
          </a:xfrm>
        </p:grpSpPr>
        <p:sp>
          <p:nvSpPr>
            <p:cNvPr id="291" name="Line 50">
              <a:extLst>
                <a:ext uri="{FF2B5EF4-FFF2-40B4-BE49-F238E27FC236}">
                  <a16:creationId xmlns:a16="http://schemas.microsoft.com/office/drawing/2014/main" id="{DED07D6B-2A85-524C-803C-3B4D7CAF3684}"/>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Text Box 51">
              <a:extLst>
                <a:ext uri="{FF2B5EF4-FFF2-40B4-BE49-F238E27FC236}">
                  <a16:creationId xmlns:a16="http://schemas.microsoft.com/office/drawing/2014/main" id="{CD69A5B9-BD2D-004E-9C70-23F8747697B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3" name="Group 52">
            <a:extLst>
              <a:ext uri="{FF2B5EF4-FFF2-40B4-BE49-F238E27FC236}">
                <a16:creationId xmlns:a16="http://schemas.microsoft.com/office/drawing/2014/main" id="{4B96DCED-77AA-4D43-95F9-63AB2DDBE966}"/>
              </a:ext>
            </a:extLst>
          </p:cNvPr>
          <p:cNvGrpSpPr>
            <a:grpSpLocks/>
          </p:cNvGrpSpPr>
          <p:nvPr/>
        </p:nvGrpSpPr>
        <p:grpSpPr bwMode="auto">
          <a:xfrm>
            <a:off x="2324158" y="5032338"/>
            <a:ext cx="1471612" cy="487363"/>
            <a:chOff x="846" y="2253"/>
            <a:chExt cx="927" cy="307"/>
          </a:xfrm>
        </p:grpSpPr>
        <p:sp>
          <p:nvSpPr>
            <p:cNvPr id="294" name="Line 53">
              <a:extLst>
                <a:ext uri="{FF2B5EF4-FFF2-40B4-BE49-F238E27FC236}">
                  <a16:creationId xmlns:a16="http://schemas.microsoft.com/office/drawing/2014/main" id="{AAD90053-D3F5-F24C-92AC-BBDD518066AC}"/>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5" name="Text Box 54">
              <a:extLst>
                <a:ext uri="{FF2B5EF4-FFF2-40B4-BE49-F238E27FC236}">
                  <a16:creationId xmlns:a16="http://schemas.microsoft.com/office/drawing/2014/main" id="{D8FC3F0C-42E9-D444-ACA6-A378F3C24F0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296" name="Group 55">
            <a:extLst>
              <a:ext uri="{FF2B5EF4-FFF2-40B4-BE49-F238E27FC236}">
                <a16:creationId xmlns:a16="http://schemas.microsoft.com/office/drawing/2014/main" id="{24203F03-FCBF-6540-BB8B-EC539536546D}"/>
              </a:ext>
            </a:extLst>
          </p:cNvPr>
          <p:cNvGrpSpPr>
            <a:grpSpLocks/>
          </p:cNvGrpSpPr>
          <p:nvPr/>
        </p:nvGrpSpPr>
        <p:grpSpPr bwMode="auto">
          <a:xfrm>
            <a:off x="2324158" y="4635463"/>
            <a:ext cx="1471612" cy="471488"/>
            <a:chOff x="846" y="2003"/>
            <a:chExt cx="927" cy="297"/>
          </a:xfrm>
        </p:grpSpPr>
        <p:sp>
          <p:nvSpPr>
            <p:cNvPr id="297" name="Line 56">
              <a:extLst>
                <a:ext uri="{FF2B5EF4-FFF2-40B4-BE49-F238E27FC236}">
                  <a16:creationId xmlns:a16="http://schemas.microsoft.com/office/drawing/2014/main" id="{503FC297-DE1B-4C41-A8CE-1137B0A2DB2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8" name="Text Box 57">
              <a:extLst>
                <a:ext uri="{FF2B5EF4-FFF2-40B4-BE49-F238E27FC236}">
                  <a16:creationId xmlns:a16="http://schemas.microsoft.com/office/drawing/2014/main" id="{8F988178-9347-4A46-8B60-8D8AF00EC5D3}"/>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grpSp>
        <p:nvGrpSpPr>
          <p:cNvPr id="299" name="Group 58">
            <a:extLst>
              <a:ext uri="{FF2B5EF4-FFF2-40B4-BE49-F238E27FC236}">
                <a16:creationId xmlns:a16="http://schemas.microsoft.com/office/drawing/2014/main" id="{1CE09882-0DDF-F14F-827F-637288F4016A}"/>
              </a:ext>
            </a:extLst>
          </p:cNvPr>
          <p:cNvGrpSpPr>
            <a:grpSpLocks/>
          </p:cNvGrpSpPr>
          <p:nvPr/>
        </p:nvGrpSpPr>
        <p:grpSpPr bwMode="auto">
          <a:xfrm>
            <a:off x="2316220" y="2517738"/>
            <a:ext cx="1471613" cy="455613"/>
            <a:chOff x="841" y="1474"/>
            <a:chExt cx="927" cy="287"/>
          </a:xfrm>
        </p:grpSpPr>
        <p:sp>
          <p:nvSpPr>
            <p:cNvPr id="300" name="Line 59">
              <a:extLst>
                <a:ext uri="{FF2B5EF4-FFF2-40B4-BE49-F238E27FC236}">
                  <a16:creationId xmlns:a16="http://schemas.microsoft.com/office/drawing/2014/main" id="{B7E84F08-D45F-3E4B-BF03-DAEF18A24CD4}"/>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1" name="Text Box 60">
              <a:extLst>
                <a:ext uri="{FF2B5EF4-FFF2-40B4-BE49-F238E27FC236}">
                  <a16:creationId xmlns:a16="http://schemas.microsoft.com/office/drawing/2014/main" id="{CE717B46-7D6B-DF45-A6E9-79E5D50205AC}"/>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302" name="Group 61">
            <a:extLst>
              <a:ext uri="{FF2B5EF4-FFF2-40B4-BE49-F238E27FC236}">
                <a16:creationId xmlns:a16="http://schemas.microsoft.com/office/drawing/2014/main" id="{3E6AD5AC-94ED-974B-873C-94815E36AD2F}"/>
              </a:ext>
            </a:extLst>
          </p:cNvPr>
          <p:cNvGrpSpPr>
            <a:grpSpLocks/>
          </p:cNvGrpSpPr>
          <p:nvPr/>
        </p:nvGrpSpPr>
        <p:grpSpPr bwMode="auto">
          <a:xfrm>
            <a:off x="2309870" y="5487951"/>
            <a:ext cx="1471613" cy="461962"/>
            <a:chOff x="837" y="2540"/>
            <a:chExt cx="927" cy="291"/>
          </a:xfrm>
        </p:grpSpPr>
        <p:sp>
          <p:nvSpPr>
            <p:cNvPr id="303" name="Line 62">
              <a:extLst>
                <a:ext uri="{FF2B5EF4-FFF2-40B4-BE49-F238E27FC236}">
                  <a16:creationId xmlns:a16="http://schemas.microsoft.com/office/drawing/2014/main" id="{38E324B9-A111-5A40-AC68-D6C9C91F60FB}"/>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4" name="Text Box 63">
              <a:extLst>
                <a:ext uri="{FF2B5EF4-FFF2-40B4-BE49-F238E27FC236}">
                  <a16:creationId xmlns:a16="http://schemas.microsoft.com/office/drawing/2014/main" id="{7A059B4B-B11C-B640-906E-CE9430C87E54}"/>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05" name="Text Box 64">
            <a:extLst>
              <a:ext uri="{FF2B5EF4-FFF2-40B4-BE49-F238E27FC236}">
                <a16:creationId xmlns:a16="http://schemas.microsoft.com/office/drawing/2014/main" id="{B354EC4B-A0CC-554E-9AF4-6B26CE89E83C}"/>
              </a:ext>
            </a:extLst>
          </p:cNvPr>
          <p:cNvSpPr txBox="1">
            <a:spLocks noChangeArrowheads="1"/>
          </p:cNvSpPr>
          <p:nvPr/>
        </p:nvSpPr>
        <p:spPr bwMode="auto">
          <a:xfrm>
            <a:off x="2108258" y="6200738"/>
            <a:ext cx="13938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 ACK loss</a:t>
            </a:r>
          </a:p>
        </p:txBody>
      </p:sp>
      <p:grpSp>
        <p:nvGrpSpPr>
          <p:cNvPr id="306" name="Group 81">
            <a:extLst>
              <a:ext uri="{FF2B5EF4-FFF2-40B4-BE49-F238E27FC236}">
                <a16:creationId xmlns:a16="http://schemas.microsoft.com/office/drawing/2014/main" id="{F0BA1E0C-D158-AD48-808B-0CA4BE37C566}"/>
              </a:ext>
            </a:extLst>
          </p:cNvPr>
          <p:cNvGrpSpPr>
            <a:grpSpLocks/>
          </p:cNvGrpSpPr>
          <p:nvPr/>
        </p:nvGrpSpPr>
        <p:grpSpPr bwMode="auto">
          <a:xfrm>
            <a:off x="2595620" y="3289263"/>
            <a:ext cx="1212850" cy="719138"/>
            <a:chOff x="1324" y="1931"/>
            <a:chExt cx="764" cy="453"/>
          </a:xfrm>
        </p:grpSpPr>
        <p:sp>
          <p:nvSpPr>
            <p:cNvPr id="307" name="Line 27">
              <a:extLst>
                <a:ext uri="{FF2B5EF4-FFF2-40B4-BE49-F238E27FC236}">
                  <a16:creationId xmlns:a16="http://schemas.microsoft.com/office/drawing/2014/main" id="{22D759EC-1570-E14E-A705-1C29B01A88C0}"/>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08" name="Text Box 28">
              <a:extLst>
                <a:ext uri="{FF2B5EF4-FFF2-40B4-BE49-F238E27FC236}">
                  <a16:creationId xmlns:a16="http://schemas.microsoft.com/office/drawing/2014/main" id="{EC8706FB-0F57-5F44-9CC9-6AD3D0C5C5AE}"/>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sp>
          <p:nvSpPr>
            <p:cNvPr id="309" name="Text Box 68">
              <a:extLst>
                <a:ext uri="{FF2B5EF4-FFF2-40B4-BE49-F238E27FC236}">
                  <a16:creationId xmlns:a16="http://schemas.microsoft.com/office/drawing/2014/main" id="{FA39AC61-1540-1D40-8578-6A512366144A}"/>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10" name="Text Box 69">
              <a:extLst>
                <a:ext uri="{FF2B5EF4-FFF2-40B4-BE49-F238E27FC236}">
                  <a16:creationId xmlns:a16="http://schemas.microsoft.com/office/drawing/2014/main" id="{DD1F8E52-8BD2-B048-B07C-1EE5ECD6A0B6}"/>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grpSp>
        <p:nvGrpSpPr>
          <p:cNvPr id="311" name="Group 70">
            <a:extLst>
              <a:ext uri="{FF2B5EF4-FFF2-40B4-BE49-F238E27FC236}">
                <a16:creationId xmlns:a16="http://schemas.microsoft.com/office/drawing/2014/main" id="{0F4BECD0-A491-8F40-BFEC-E8C9A042D61A}"/>
              </a:ext>
            </a:extLst>
          </p:cNvPr>
          <p:cNvGrpSpPr>
            <a:grpSpLocks/>
          </p:cNvGrpSpPr>
          <p:nvPr/>
        </p:nvGrpSpPr>
        <p:grpSpPr bwMode="auto">
          <a:xfrm>
            <a:off x="2219383" y="3195601"/>
            <a:ext cx="122237" cy="1033462"/>
            <a:chOff x="3651" y="1878"/>
            <a:chExt cx="78" cy="963"/>
          </a:xfrm>
        </p:grpSpPr>
        <p:sp>
          <p:nvSpPr>
            <p:cNvPr id="312" name="Line 71">
              <a:extLst>
                <a:ext uri="{FF2B5EF4-FFF2-40B4-BE49-F238E27FC236}">
                  <a16:creationId xmlns:a16="http://schemas.microsoft.com/office/drawing/2014/main" id="{3800A286-BA79-AD44-9BC2-67E3AA25AB56}"/>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3" name="Line 72">
              <a:extLst>
                <a:ext uri="{FF2B5EF4-FFF2-40B4-BE49-F238E27FC236}">
                  <a16:creationId xmlns:a16="http://schemas.microsoft.com/office/drawing/2014/main" id="{EECA67B2-EE21-9647-A7E2-99B65DF6B8E7}"/>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4" name="Line 73">
              <a:extLst>
                <a:ext uri="{FF2B5EF4-FFF2-40B4-BE49-F238E27FC236}">
                  <a16:creationId xmlns:a16="http://schemas.microsoft.com/office/drawing/2014/main" id="{C7DAF5BE-8E96-1645-A520-09432F543BA1}"/>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15" name="Group 74">
            <a:extLst>
              <a:ext uri="{FF2B5EF4-FFF2-40B4-BE49-F238E27FC236}">
                <a16:creationId xmlns:a16="http://schemas.microsoft.com/office/drawing/2014/main" id="{1BEFF8A5-9012-6D4A-9013-3C02315FB8E9}"/>
              </a:ext>
            </a:extLst>
          </p:cNvPr>
          <p:cNvGrpSpPr>
            <a:grpSpLocks/>
          </p:cNvGrpSpPr>
          <p:nvPr/>
        </p:nvGrpSpPr>
        <p:grpSpPr bwMode="auto">
          <a:xfrm>
            <a:off x="2347970" y="4184613"/>
            <a:ext cx="1471613" cy="504825"/>
            <a:chOff x="855" y="1710"/>
            <a:chExt cx="927" cy="318"/>
          </a:xfrm>
        </p:grpSpPr>
        <p:sp>
          <p:nvSpPr>
            <p:cNvPr id="316" name="Line 75">
              <a:extLst>
                <a:ext uri="{FF2B5EF4-FFF2-40B4-BE49-F238E27FC236}">
                  <a16:creationId xmlns:a16="http://schemas.microsoft.com/office/drawing/2014/main" id="{31B804E1-5043-E048-A6C7-2C9ABAF18BE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Text Box 76">
              <a:extLst>
                <a:ext uri="{FF2B5EF4-FFF2-40B4-BE49-F238E27FC236}">
                  <a16:creationId xmlns:a16="http://schemas.microsoft.com/office/drawing/2014/main" id="{F8255321-E596-D34A-BD87-A23F4355FA6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18" name="Group 77">
            <a:extLst>
              <a:ext uri="{FF2B5EF4-FFF2-40B4-BE49-F238E27FC236}">
                <a16:creationId xmlns:a16="http://schemas.microsoft.com/office/drawing/2014/main" id="{D0861418-8DD8-9E45-9C41-C33C40AF1238}"/>
              </a:ext>
            </a:extLst>
          </p:cNvPr>
          <p:cNvGrpSpPr>
            <a:grpSpLocks/>
          </p:cNvGrpSpPr>
          <p:nvPr/>
        </p:nvGrpSpPr>
        <p:grpSpPr bwMode="auto">
          <a:xfrm>
            <a:off x="916045" y="3808376"/>
            <a:ext cx="1377950" cy="731837"/>
            <a:chOff x="2802" y="2348"/>
            <a:chExt cx="868" cy="461"/>
          </a:xfrm>
        </p:grpSpPr>
        <p:pic>
          <p:nvPicPr>
            <p:cNvPr id="319" name="Picture 78" descr="alarm_clock_ringing">
              <a:extLst>
                <a:ext uri="{FF2B5EF4-FFF2-40B4-BE49-F238E27FC236}">
                  <a16:creationId xmlns:a16="http://schemas.microsoft.com/office/drawing/2014/main" id="{CA0CA6DF-4FBE-6743-93FF-E0C9F335D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0" name="Text Box 79">
              <a:extLst>
                <a:ext uri="{FF2B5EF4-FFF2-40B4-BE49-F238E27FC236}">
                  <a16:creationId xmlns:a16="http://schemas.microsoft.com/office/drawing/2014/main" id="{82C9EDC8-20F1-B14C-A40E-35B14CA33EE3}"/>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sp>
        <p:nvSpPr>
          <p:cNvPr id="321" name="Text Box 82">
            <a:extLst>
              <a:ext uri="{FF2B5EF4-FFF2-40B4-BE49-F238E27FC236}">
                <a16:creationId xmlns:a16="http://schemas.microsoft.com/office/drawing/2014/main" id="{C3BC6622-0188-3B48-9C96-F9E517E26A75}"/>
              </a:ext>
            </a:extLst>
          </p:cNvPr>
          <p:cNvSpPr txBox="1">
            <a:spLocks noChangeArrowheads="1"/>
          </p:cNvSpPr>
          <p:nvPr/>
        </p:nvSpPr>
        <p:spPr bwMode="auto">
          <a:xfrm>
            <a:off x="9492400" y="26447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22" name="Text Box 83">
            <a:extLst>
              <a:ext uri="{FF2B5EF4-FFF2-40B4-BE49-F238E27FC236}">
                <a16:creationId xmlns:a16="http://schemas.microsoft.com/office/drawing/2014/main" id="{E5238B09-CD9D-F446-B43E-64ED2305BCA1}"/>
              </a:ext>
            </a:extLst>
          </p:cNvPr>
          <p:cNvSpPr txBox="1">
            <a:spLocks noChangeArrowheads="1"/>
          </p:cNvSpPr>
          <p:nvPr/>
        </p:nvSpPr>
        <p:spPr bwMode="auto">
          <a:xfrm>
            <a:off x="9492400" y="28701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sp>
        <p:nvSpPr>
          <p:cNvPr id="323" name="Text Box 84">
            <a:extLst>
              <a:ext uri="{FF2B5EF4-FFF2-40B4-BE49-F238E27FC236}">
                <a16:creationId xmlns:a16="http://schemas.microsoft.com/office/drawing/2014/main" id="{E3231EF7-5B96-594B-87F0-6BCB45F9A675}"/>
              </a:ext>
            </a:extLst>
          </p:cNvPr>
          <p:cNvSpPr txBox="1">
            <a:spLocks noChangeArrowheads="1"/>
          </p:cNvSpPr>
          <p:nvPr/>
        </p:nvSpPr>
        <p:spPr bwMode="auto">
          <a:xfrm>
            <a:off x="9432963" y="4166394"/>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(detect duplicate)</a:t>
            </a:r>
          </a:p>
        </p:txBody>
      </p:sp>
      <p:grpSp>
        <p:nvGrpSpPr>
          <p:cNvPr id="324" name="Group 85">
            <a:extLst>
              <a:ext uri="{FF2B5EF4-FFF2-40B4-BE49-F238E27FC236}">
                <a16:creationId xmlns:a16="http://schemas.microsoft.com/office/drawing/2014/main" id="{66501723-D8A6-084B-9A24-1F0DB083080C}"/>
              </a:ext>
            </a:extLst>
          </p:cNvPr>
          <p:cNvGrpSpPr>
            <a:grpSpLocks/>
          </p:cNvGrpSpPr>
          <p:nvPr/>
        </p:nvGrpSpPr>
        <p:grpSpPr bwMode="auto">
          <a:xfrm>
            <a:off x="8023963" y="2517742"/>
            <a:ext cx="1471612" cy="404813"/>
            <a:chOff x="855" y="1773"/>
            <a:chExt cx="927" cy="255"/>
          </a:xfrm>
        </p:grpSpPr>
        <p:sp>
          <p:nvSpPr>
            <p:cNvPr id="325" name="Line 86">
              <a:extLst>
                <a:ext uri="{FF2B5EF4-FFF2-40B4-BE49-F238E27FC236}">
                  <a16:creationId xmlns:a16="http://schemas.microsoft.com/office/drawing/2014/main" id="{359487AF-0120-2342-A4AE-46F977FFF250}"/>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26" name="Text Box 87">
              <a:extLst>
                <a:ext uri="{FF2B5EF4-FFF2-40B4-BE49-F238E27FC236}">
                  <a16:creationId xmlns:a16="http://schemas.microsoft.com/office/drawing/2014/main" id="{FFBC575A-0945-E543-9B9D-B6458E74F86E}"/>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sp>
        <p:nvSpPr>
          <p:cNvPr id="327" name="Text Box 88">
            <a:extLst>
              <a:ext uri="{FF2B5EF4-FFF2-40B4-BE49-F238E27FC236}">
                <a16:creationId xmlns:a16="http://schemas.microsoft.com/office/drawing/2014/main" id="{14273DE0-71B8-4647-B8BB-454BDE001869}"/>
              </a:ext>
            </a:extLst>
          </p:cNvPr>
          <p:cNvSpPr txBox="1">
            <a:spLocks noChangeArrowheads="1"/>
          </p:cNvSpPr>
          <p:nvPr/>
        </p:nvSpPr>
        <p:spPr bwMode="auto">
          <a:xfrm>
            <a:off x="7036538" y="1036601"/>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328" name="Text Box 89">
            <a:extLst>
              <a:ext uri="{FF2B5EF4-FFF2-40B4-BE49-F238E27FC236}">
                <a16:creationId xmlns:a16="http://schemas.microsoft.com/office/drawing/2014/main" id="{AE034630-EC82-F846-80B5-78E6A28DE77D}"/>
              </a:ext>
            </a:extLst>
          </p:cNvPr>
          <p:cNvSpPr txBox="1">
            <a:spLocks noChangeArrowheads="1"/>
          </p:cNvSpPr>
          <p:nvPr/>
        </p:nvSpPr>
        <p:spPr bwMode="auto">
          <a:xfrm>
            <a:off x="9476525" y="1031838"/>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329" name="Text Box 90">
            <a:extLst>
              <a:ext uri="{FF2B5EF4-FFF2-40B4-BE49-F238E27FC236}">
                <a16:creationId xmlns:a16="http://schemas.microsoft.com/office/drawing/2014/main" id="{EC7192DE-620F-2C47-A0BA-1234EA121795}"/>
              </a:ext>
            </a:extLst>
          </p:cNvPr>
          <p:cNvSpPr txBox="1">
            <a:spLocks noChangeArrowheads="1"/>
          </p:cNvSpPr>
          <p:nvPr/>
        </p:nvSpPr>
        <p:spPr bwMode="auto">
          <a:xfrm>
            <a:off x="9500155" y="38865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pkt1</a:t>
            </a:r>
          </a:p>
        </p:txBody>
      </p:sp>
      <p:sp>
        <p:nvSpPr>
          <p:cNvPr id="330" name="Text Box 92">
            <a:extLst>
              <a:ext uri="{FF2B5EF4-FFF2-40B4-BE49-F238E27FC236}">
                <a16:creationId xmlns:a16="http://schemas.microsoft.com/office/drawing/2014/main" id="{98A83875-EF54-F448-ABB1-BD64BDA4FBFD}"/>
              </a:ext>
            </a:extLst>
          </p:cNvPr>
          <p:cNvSpPr txBox="1">
            <a:spLocks noChangeArrowheads="1"/>
          </p:cNvSpPr>
          <p:nvPr/>
        </p:nvSpPr>
        <p:spPr bwMode="auto">
          <a:xfrm>
            <a:off x="9482875" y="19700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sp>
        <p:nvSpPr>
          <p:cNvPr id="331" name="Text Box 95">
            <a:extLst>
              <a:ext uri="{FF2B5EF4-FFF2-40B4-BE49-F238E27FC236}">
                <a16:creationId xmlns:a16="http://schemas.microsoft.com/office/drawing/2014/main" id="{37B1F438-FDEF-B347-8509-9B348C6264D6}"/>
              </a:ext>
            </a:extLst>
          </p:cNvPr>
          <p:cNvSpPr txBox="1">
            <a:spLocks noChangeArrowheads="1"/>
          </p:cNvSpPr>
          <p:nvPr/>
        </p:nvSpPr>
        <p:spPr bwMode="auto">
          <a:xfrm>
            <a:off x="6965100" y="22192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a:t>
            </a:r>
          </a:p>
        </p:txBody>
      </p:sp>
      <p:sp>
        <p:nvSpPr>
          <p:cNvPr id="332" name="Text Box 97">
            <a:extLst>
              <a:ext uri="{FF2B5EF4-FFF2-40B4-BE49-F238E27FC236}">
                <a16:creationId xmlns:a16="http://schemas.microsoft.com/office/drawing/2014/main" id="{81910B15-5127-7D44-BEAC-A0E4CE19C41A}"/>
              </a:ext>
            </a:extLst>
          </p:cNvPr>
          <p:cNvSpPr txBox="1">
            <a:spLocks noChangeArrowheads="1"/>
          </p:cNvSpPr>
          <p:nvPr/>
        </p:nvSpPr>
        <p:spPr bwMode="auto">
          <a:xfrm>
            <a:off x="6809525" y="2438363"/>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p:txBody>
      </p:sp>
      <p:sp>
        <p:nvSpPr>
          <p:cNvPr id="333" name="Text Box 99">
            <a:extLst>
              <a:ext uri="{FF2B5EF4-FFF2-40B4-BE49-F238E27FC236}">
                <a16:creationId xmlns:a16="http://schemas.microsoft.com/office/drawing/2014/main" id="{D1B7D9CA-3570-4040-A714-50B92DB38D55}"/>
              </a:ext>
            </a:extLst>
          </p:cNvPr>
          <p:cNvSpPr txBox="1">
            <a:spLocks noChangeArrowheads="1"/>
          </p:cNvSpPr>
          <p:nvPr/>
        </p:nvSpPr>
        <p:spPr bwMode="auto">
          <a:xfrm>
            <a:off x="6798413" y="1476338"/>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34" name="Text Box 100">
            <a:extLst>
              <a:ext uri="{FF2B5EF4-FFF2-40B4-BE49-F238E27FC236}">
                <a16:creationId xmlns:a16="http://schemas.microsoft.com/office/drawing/2014/main" id="{3B58509A-B160-2248-9833-A4B82A2ED789}"/>
              </a:ext>
            </a:extLst>
          </p:cNvPr>
          <p:cNvSpPr txBox="1">
            <a:spLocks noChangeArrowheads="1"/>
          </p:cNvSpPr>
          <p:nvPr/>
        </p:nvSpPr>
        <p:spPr bwMode="auto">
          <a:xfrm>
            <a:off x="9474938" y="1758913"/>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grpSp>
        <p:nvGrpSpPr>
          <p:cNvPr id="335" name="Group 101">
            <a:extLst>
              <a:ext uri="{FF2B5EF4-FFF2-40B4-BE49-F238E27FC236}">
                <a16:creationId xmlns:a16="http://schemas.microsoft.com/office/drawing/2014/main" id="{C65F9F6B-9C52-A645-BBA1-4B4911D27DAB}"/>
              </a:ext>
            </a:extLst>
          </p:cNvPr>
          <p:cNvGrpSpPr>
            <a:grpSpLocks/>
          </p:cNvGrpSpPr>
          <p:nvPr/>
        </p:nvGrpSpPr>
        <p:grpSpPr bwMode="auto">
          <a:xfrm>
            <a:off x="8014438" y="1658899"/>
            <a:ext cx="1471612" cy="400050"/>
            <a:chOff x="850" y="1230"/>
            <a:chExt cx="927" cy="252"/>
          </a:xfrm>
        </p:grpSpPr>
        <p:sp>
          <p:nvSpPr>
            <p:cNvPr id="336" name="Line 102">
              <a:extLst>
                <a:ext uri="{FF2B5EF4-FFF2-40B4-BE49-F238E27FC236}">
                  <a16:creationId xmlns:a16="http://schemas.microsoft.com/office/drawing/2014/main" id="{5A223C03-CC68-654E-9A77-795B0F835221}"/>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37" name="Text Box 103">
              <a:extLst>
                <a:ext uri="{FF2B5EF4-FFF2-40B4-BE49-F238E27FC236}">
                  <a16:creationId xmlns:a16="http://schemas.microsoft.com/office/drawing/2014/main" id="{591D93B9-CEB9-B448-93B7-CBCC3D56D0EA}"/>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38" name="Group 110">
            <a:extLst>
              <a:ext uri="{FF2B5EF4-FFF2-40B4-BE49-F238E27FC236}">
                <a16:creationId xmlns:a16="http://schemas.microsoft.com/office/drawing/2014/main" id="{5327191E-BAE7-194F-AD6B-E343DF47D015}"/>
              </a:ext>
            </a:extLst>
          </p:cNvPr>
          <p:cNvGrpSpPr>
            <a:grpSpLocks/>
          </p:cNvGrpSpPr>
          <p:nvPr/>
        </p:nvGrpSpPr>
        <p:grpSpPr bwMode="auto">
          <a:xfrm>
            <a:off x="8000150" y="2131982"/>
            <a:ext cx="1471613" cy="369888"/>
            <a:chOff x="841" y="1528"/>
            <a:chExt cx="927" cy="233"/>
          </a:xfrm>
        </p:grpSpPr>
        <p:sp>
          <p:nvSpPr>
            <p:cNvPr id="339" name="Line 111">
              <a:extLst>
                <a:ext uri="{FF2B5EF4-FFF2-40B4-BE49-F238E27FC236}">
                  <a16:creationId xmlns:a16="http://schemas.microsoft.com/office/drawing/2014/main" id="{AC100DD9-0DC5-4040-8A3A-1923DC14B2CB}"/>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0" name="Text Box 112">
              <a:extLst>
                <a:ext uri="{FF2B5EF4-FFF2-40B4-BE49-F238E27FC236}">
                  <a16:creationId xmlns:a16="http://schemas.microsoft.com/office/drawing/2014/main" id="{BD326CF1-CC46-8A42-BB2F-F6ECEEBE434A}"/>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ack0</a:t>
              </a:r>
            </a:p>
          </p:txBody>
        </p:sp>
      </p:grpSp>
      <p:sp>
        <p:nvSpPr>
          <p:cNvPr id="341" name="Text Box 116">
            <a:extLst>
              <a:ext uri="{FF2B5EF4-FFF2-40B4-BE49-F238E27FC236}">
                <a16:creationId xmlns:a16="http://schemas.microsoft.com/office/drawing/2014/main" id="{C179E490-5BA4-5340-B780-1B5B090700B1}"/>
              </a:ext>
            </a:extLst>
          </p:cNvPr>
          <p:cNvSpPr txBox="1">
            <a:spLocks noChangeArrowheads="1"/>
          </p:cNvSpPr>
          <p:nvPr/>
        </p:nvSpPr>
        <p:spPr bwMode="auto">
          <a:xfrm>
            <a:off x="6965100" y="6200644"/>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 premature timeout/ delayed ACK</a:t>
            </a:r>
          </a:p>
        </p:txBody>
      </p:sp>
      <p:grpSp>
        <p:nvGrpSpPr>
          <p:cNvPr id="342" name="Group 122">
            <a:extLst>
              <a:ext uri="{FF2B5EF4-FFF2-40B4-BE49-F238E27FC236}">
                <a16:creationId xmlns:a16="http://schemas.microsoft.com/office/drawing/2014/main" id="{688804A7-0649-2A4D-B422-8C5736350BF8}"/>
              </a:ext>
            </a:extLst>
          </p:cNvPr>
          <p:cNvGrpSpPr>
            <a:grpSpLocks/>
          </p:cNvGrpSpPr>
          <p:nvPr/>
        </p:nvGrpSpPr>
        <p:grpSpPr bwMode="auto">
          <a:xfrm>
            <a:off x="7903313" y="2724113"/>
            <a:ext cx="122237" cy="1033463"/>
            <a:chOff x="3651" y="1878"/>
            <a:chExt cx="78" cy="963"/>
          </a:xfrm>
        </p:grpSpPr>
        <p:sp>
          <p:nvSpPr>
            <p:cNvPr id="343" name="Line 123">
              <a:extLst>
                <a:ext uri="{FF2B5EF4-FFF2-40B4-BE49-F238E27FC236}">
                  <a16:creationId xmlns:a16="http://schemas.microsoft.com/office/drawing/2014/main" id="{BF323BE9-D061-6D4A-B1D7-D5E84F9BF27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4" name="Line 124">
              <a:extLst>
                <a:ext uri="{FF2B5EF4-FFF2-40B4-BE49-F238E27FC236}">
                  <a16:creationId xmlns:a16="http://schemas.microsoft.com/office/drawing/2014/main" id="{10D5C035-1EBE-4A4B-B8F1-CF66C5C4103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5" name="Line 125">
              <a:extLst>
                <a:ext uri="{FF2B5EF4-FFF2-40B4-BE49-F238E27FC236}">
                  <a16:creationId xmlns:a16="http://schemas.microsoft.com/office/drawing/2014/main" id="{0EBA7DAD-11A2-F14D-A517-3B3F7222A539}"/>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46" name="Group 126">
            <a:extLst>
              <a:ext uri="{FF2B5EF4-FFF2-40B4-BE49-F238E27FC236}">
                <a16:creationId xmlns:a16="http://schemas.microsoft.com/office/drawing/2014/main" id="{B70BA022-65A5-4B43-BE01-DB5029C7BB0A}"/>
              </a:ext>
            </a:extLst>
          </p:cNvPr>
          <p:cNvGrpSpPr>
            <a:grpSpLocks/>
          </p:cNvGrpSpPr>
          <p:nvPr/>
        </p:nvGrpSpPr>
        <p:grpSpPr bwMode="auto">
          <a:xfrm>
            <a:off x="8031900" y="3854417"/>
            <a:ext cx="1471613" cy="363538"/>
            <a:chOff x="855" y="1799"/>
            <a:chExt cx="927" cy="229"/>
          </a:xfrm>
        </p:grpSpPr>
        <p:sp>
          <p:nvSpPr>
            <p:cNvPr id="347" name="Line 127">
              <a:extLst>
                <a:ext uri="{FF2B5EF4-FFF2-40B4-BE49-F238E27FC236}">
                  <a16:creationId xmlns:a16="http://schemas.microsoft.com/office/drawing/2014/main" id="{AD191456-37D1-A040-995D-0B74A7DCA3C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48" name="Text Box 128">
              <a:extLst>
                <a:ext uri="{FF2B5EF4-FFF2-40B4-BE49-F238E27FC236}">
                  <a16:creationId xmlns:a16="http://schemas.microsoft.com/office/drawing/2014/main" id="{84500C9D-A61F-374E-AC7B-DB3E026212A6}"/>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49" name="Group 129">
            <a:extLst>
              <a:ext uri="{FF2B5EF4-FFF2-40B4-BE49-F238E27FC236}">
                <a16:creationId xmlns:a16="http://schemas.microsoft.com/office/drawing/2014/main" id="{06ADBC4E-4170-0642-9773-7507C6CC3A52}"/>
              </a:ext>
            </a:extLst>
          </p:cNvPr>
          <p:cNvGrpSpPr>
            <a:grpSpLocks/>
          </p:cNvGrpSpPr>
          <p:nvPr/>
        </p:nvGrpSpPr>
        <p:grpSpPr bwMode="auto">
          <a:xfrm>
            <a:off x="6599975" y="3336888"/>
            <a:ext cx="1377950" cy="731838"/>
            <a:chOff x="2802" y="2348"/>
            <a:chExt cx="868" cy="461"/>
          </a:xfrm>
        </p:grpSpPr>
        <p:pic>
          <p:nvPicPr>
            <p:cNvPr id="350" name="Picture 130" descr="alarm_clock_ringing">
              <a:extLst>
                <a:ext uri="{FF2B5EF4-FFF2-40B4-BE49-F238E27FC236}">
                  <a16:creationId xmlns:a16="http://schemas.microsoft.com/office/drawing/2014/main" id="{52E16AA2-A1DE-B149-8FC7-03FD3D9B1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Text Box 131">
              <a:extLst>
                <a:ext uri="{FF2B5EF4-FFF2-40B4-BE49-F238E27FC236}">
                  <a16:creationId xmlns:a16="http://schemas.microsoft.com/office/drawing/2014/main" id="{0A05FBC0-8C50-6F4D-9F72-5369556DE4EB}"/>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resend pkt1</a:t>
              </a:r>
            </a:p>
          </p:txBody>
        </p:sp>
      </p:grpSp>
      <p:grpSp>
        <p:nvGrpSpPr>
          <p:cNvPr id="352" name="Group 133">
            <a:extLst>
              <a:ext uri="{FF2B5EF4-FFF2-40B4-BE49-F238E27FC236}">
                <a16:creationId xmlns:a16="http://schemas.microsoft.com/office/drawing/2014/main" id="{4FAA3600-FCAA-8B42-84D1-FB85323188F4}"/>
              </a:ext>
            </a:extLst>
          </p:cNvPr>
          <p:cNvGrpSpPr>
            <a:grpSpLocks/>
          </p:cNvGrpSpPr>
          <p:nvPr/>
        </p:nvGrpSpPr>
        <p:grpSpPr bwMode="auto">
          <a:xfrm>
            <a:off x="8580889" y="2976526"/>
            <a:ext cx="911514" cy="752475"/>
            <a:chOff x="4186" y="1705"/>
            <a:chExt cx="598" cy="453"/>
          </a:xfrm>
        </p:grpSpPr>
        <p:sp>
          <p:nvSpPr>
            <p:cNvPr id="353" name="Line 118">
              <a:extLst>
                <a:ext uri="{FF2B5EF4-FFF2-40B4-BE49-F238E27FC236}">
                  <a16:creationId xmlns:a16="http://schemas.microsoft.com/office/drawing/2014/main" id="{AE11BC12-265B-1C4B-8FAB-0FA75A29EEB2}"/>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5" name="Line 132">
              <a:extLst>
                <a:ext uri="{FF2B5EF4-FFF2-40B4-BE49-F238E27FC236}">
                  <a16:creationId xmlns:a16="http://schemas.microsoft.com/office/drawing/2014/main" id="{BFF7F0A8-A357-7748-BD1E-51A7A3E5988B}"/>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54" name="Text Box 119">
              <a:extLst>
                <a:ext uri="{FF2B5EF4-FFF2-40B4-BE49-F238E27FC236}">
                  <a16:creationId xmlns:a16="http://schemas.microsoft.com/office/drawing/2014/main" id="{D0B7F72D-FD32-8D47-B9FD-0C7A1B80B4A1}"/>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6" name="Line 136">
            <a:extLst>
              <a:ext uri="{FF2B5EF4-FFF2-40B4-BE49-F238E27FC236}">
                <a16:creationId xmlns:a16="http://schemas.microsoft.com/office/drawing/2014/main" id="{61D6DAB1-4B37-C740-BD43-4568C5241A0C}"/>
              </a:ext>
            </a:extLst>
          </p:cNvPr>
          <p:cNvSpPr>
            <a:spLocks noChangeShapeType="1"/>
          </p:cNvSpPr>
          <p:nvPr/>
        </p:nvSpPr>
        <p:spPr bwMode="auto">
          <a:xfrm flipH="1">
            <a:off x="7922363" y="3521038"/>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C4E4C24E-2B71-FB43-956D-60F8AEF3370B}"/>
              </a:ext>
            </a:extLst>
          </p:cNvPr>
          <p:cNvGrpSpPr/>
          <p:nvPr/>
        </p:nvGrpSpPr>
        <p:grpSpPr>
          <a:xfrm>
            <a:off x="8012670" y="4309460"/>
            <a:ext cx="2667702" cy="714018"/>
            <a:chOff x="8162097" y="4679496"/>
            <a:chExt cx="2667702" cy="714018"/>
          </a:xfrm>
        </p:grpSpPr>
        <p:grpSp>
          <p:nvGrpSpPr>
            <p:cNvPr id="362" name="Group 150">
              <a:extLst>
                <a:ext uri="{FF2B5EF4-FFF2-40B4-BE49-F238E27FC236}">
                  <a16:creationId xmlns:a16="http://schemas.microsoft.com/office/drawing/2014/main" id="{8A649C16-501A-A644-A5FA-AE7129DDC14A}"/>
                </a:ext>
              </a:extLst>
            </p:cNvPr>
            <p:cNvGrpSpPr>
              <a:grpSpLocks/>
            </p:cNvGrpSpPr>
            <p:nvPr/>
          </p:nvGrpSpPr>
          <p:grpSpPr bwMode="auto">
            <a:xfrm>
              <a:off x="8162097" y="4974413"/>
              <a:ext cx="1471613" cy="419101"/>
              <a:chOff x="2229" y="3467"/>
              <a:chExt cx="927" cy="264"/>
            </a:xfrm>
          </p:grpSpPr>
          <p:sp>
            <p:nvSpPr>
              <p:cNvPr id="382" name="Line 108">
                <a:extLst>
                  <a:ext uri="{FF2B5EF4-FFF2-40B4-BE49-F238E27FC236}">
                    <a16:creationId xmlns:a16="http://schemas.microsoft.com/office/drawing/2014/main" id="{DB733CF3-EAC6-CC4F-B21E-9FB8C5502566}"/>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83" name="Text Box 109">
                <a:extLst>
                  <a:ext uri="{FF2B5EF4-FFF2-40B4-BE49-F238E27FC236}">
                    <a16:creationId xmlns:a16="http://schemas.microsoft.com/office/drawing/2014/main" id="{BB517B3D-28EB-8444-8C05-95403AFF543F}"/>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ack1</a:t>
                </a:r>
              </a:p>
            </p:txBody>
          </p:sp>
        </p:grpSp>
        <p:sp>
          <p:nvSpPr>
            <p:cNvPr id="358" name="Text Box 93">
              <a:extLst>
                <a:ext uri="{FF2B5EF4-FFF2-40B4-BE49-F238E27FC236}">
                  <a16:creationId xmlns:a16="http://schemas.microsoft.com/office/drawing/2014/main" id="{0A5BAC0E-26A7-304A-9845-BD850E809ABB}"/>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ack1</a:t>
              </a:r>
            </a:p>
          </p:txBody>
        </p:sp>
      </p:grpSp>
      <p:grpSp>
        <p:nvGrpSpPr>
          <p:cNvPr id="6" name="Group 5">
            <a:extLst>
              <a:ext uri="{FF2B5EF4-FFF2-40B4-BE49-F238E27FC236}">
                <a16:creationId xmlns:a16="http://schemas.microsoft.com/office/drawing/2014/main" id="{31C21A72-3E29-1946-B909-D85D4A552D56}"/>
              </a:ext>
            </a:extLst>
          </p:cNvPr>
          <p:cNvGrpSpPr/>
          <p:nvPr/>
        </p:nvGrpSpPr>
        <p:grpSpPr>
          <a:xfrm>
            <a:off x="6804583" y="4153524"/>
            <a:ext cx="3833816" cy="1104906"/>
            <a:chOff x="6954010" y="4523560"/>
            <a:chExt cx="3833816" cy="1104906"/>
          </a:xfrm>
        </p:grpSpPr>
        <p:grpSp>
          <p:nvGrpSpPr>
            <p:cNvPr id="364" name="Group 137">
              <a:extLst>
                <a:ext uri="{FF2B5EF4-FFF2-40B4-BE49-F238E27FC236}">
                  <a16:creationId xmlns:a16="http://schemas.microsoft.com/office/drawing/2014/main" id="{3BF75B33-1A77-E24B-AABE-7E5C56D0D788}"/>
                </a:ext>
              </a:extLst>
            </p:cNvPr>
            <p:cNvGrpSpPr>
              <a:grpSpLocks/>
            </p:cNvGrpSpPr>
            <p:nvPr/>
          </p:nvGrpSpPr>
          <p:grpSpPr bwMode="auto">
            <a:xfrm>
              <a:off x="6954010" y="4523560"/>
              <a:ext cx="1174750" cy="609601"/>
              <a:chOff x="2830" y="3285"/>
              <a:chExt cx="740" cy="384"/>
            </a:xfrm>
          </p:grpSpPr>
          <p:sp>
            <p:nvSpPr>
              <p:cNvPr id="378" name="Text Box 134">
                <a:extLst>
                  <a:ext uri="{FF2B5EF4-FFF2-40B4-BE49-F238E27FC236}">
                    <a16:creationId xmlns:a16="http://schemas.microsoft.com/office/drawing/2014/main" id="{057A15E3-B733-174D-BE7C-2996FC261991}"/>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p:txBody>
          </p:sp>
          <p:sp>
            <p:nvSpPr>
              <p:cNvPr id="379" name="Text Box 135">
                <a:extLst>
                  <a:ext uri="{FF2B5EF4-FFF2-40B4-BE49-F238E27FC236}">
                    <a16:creationId xmlns:a16="http://schemas.microsoft.com/office/drawing/2014/main" id="{D294B6DF-F9F6-C245-9C1E-7E3DCD5BFC7B}"/>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grpSp>
          <p:nvGrpSpPr>
            <p:cNvPr id="365" name="Group 138">
              <a:extLst>
                <a:ext uri="{FF2B5EF4-FFF2-40B4-BE49-F238E27FC236}">
                  <a16:creationId xmlns:a16="http://schemas.microsoft.com/office/drawing/2014/main" id="{CAC9BF03-EEEF-2846-B090-FAE6750AF122}"/>
                </a:ext>
              </a:extLst>
            </p:cNvPr>
            <p:cNvGrpSpPr>
              <a:grpSpLocks/>
            </p:cNvGrpSpPr>
            <p:nvPr/>
          </p:nvGrpSpPr>
          <p:grpSpPr bwMode="auto">
            <a:xfrm>
              <a:off x="8073197" y="4747083"/>
              <a:ext cx="1547813" cy="446403"/>
              <a:chOff x="850" y="1229"/>
              <a:chExt cx="927" cy="253"/>
            </a:xfrm>
          </p:grpSpPr>
          <p:sp>
            <p:nvSpPr>
              <p:cNvPr id="376" name="Line 139">
                <a:extLst>
                  <a:ext uri="{FF2B5EF4-FFF2-40B4-BE49-F238E27FC236}">
                    <a16:creationId xmlns:a16="http://schemas.microsoft.com/office/drawing/2014/main" id="{908F9E2B-E1F1-0444-8DD2-B8396679EF06}"/>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7" name="Text Box 140">
                <a:extLst>
                  <a:ext uri="{FF2B5EF4-FFF2-40B4-BE49-F238E27FC236}">
                    <a16:creationId xmlns:a16="http://schemas.microsoft.com/office/drawing/2014/main" id="{74AAB4FF-F9B2-8644-9770-40F6B7F6DC97}"/>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99"/>
                    </a:solidFill>
                    <a:effectLst/>
                    <a:uLnTx/>
                    <a:uFillTx/>
                    <a:latin typeface="Arial" charset="0"/>
                    <a:ea typeface="ＭＳ Ｐゴシック" charset="0"/>
                    <a:cs typeface="+mn-cs"/>
                  </a:rPr>
                  <a:t>pkt0</a:t>
                </a:r>
              </a:p>
            </p:txBody>
          </p:sp>
        </p:grpSp>
        <p:grpSp>
          <p:nvGrpSpPr>
            <p:cNvPr id="366" name="Group 142">
              <a:extLst>
                <a:ext uri="{FF2B5EF4-FFF2-40B4-BE49-F238E27FC236}">
                  <a16:creationId xmlns:a16="http://schemas.microsoft.com/office/drawing/2014/main" id="{61F81DDD-D8CA-1E44-9759-5F540FE71068}"/>
                </a:ext>
              </a:extLst>
            </p:cNvPr>
            <p:cNvGrpSpPr>
              <a:grpSpLocks/>
            </p:cNvGrpSpPr>
            <p:nvPr/>
          </p:nvGrpSpPr>
          <p:grpSpPr bwMode="auto">
            <a:xfrm>
              <a:off x="9582913" y="5037915"/>
              <a:ext cx="1204913" cy="590551"/>
              <a:chOff x="4762" y="2985"/>
              <a:chExt cx="759" cy="372"/>
            </a:xfrm>
          </p:grpSpPr>
          <p:sp>
            <p:nvSpPr>
              <p:cNvPr id="374" name="Text Box 143">
                <a:extLst>
                  <a:ext uri="{FF2B5EF4-FFF2-40B4-BE49-F238E27FC236}">
                    <a16:creationId xmlns:a16="http://schemas.microsoft.com/office/drawing/2014/main" id="{6C499832-2FEA-2247-A1D4-C7CE568CC494}"/>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pkt0</a:t>
                </a:r>
              </a:p>
            </p:txBody>
          </p:sp>
          <p:sp>
            <p:nvSpPr>
              <p:cNvPr id="375" name="Text Box 144">
                <a:extLst>
                  <a:ext uri="{FF2B5EF4-FFF2-40B4-BE49-F238E27FC236}">
                    <a16:creationId xmlns:a16="http://schemas.microsoft.com/office/drawing/2014/main" id="{23A45435-E6D5-7641-819A-FA71E59CB02C}"/>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ack0</a:t>
                </a:r>
              </a:p>
            </p:txBody>
          </p:sp>
        </p:grpSp>
      </p:grpSp>
      <p:grpSp>
        <p:nvGrpSpPr>
          <p:cNvPr id="367" name="Group 149">
            <a:extLst>
              <a:ext uri="{FF2B5EF4-FFF2-40B4-BE49-F238E27FC236}">
                <a16:creationId xmlns:a16="http://schemas.microsoft.com/office/drawing/2014/main" id="{69EE8DE9-3381-624C-9ABB-652457E2824C}"/>
              </a:ext>
            </a:extLst>
          </p:cNvPr>
          <p:cNvGrpSpPr>
            <a:grpSpLocks/>
          </p:cNvGrpSpPr>
          <p:nvPr/>
        </p:nvGrpSpPr>
        <p:grpSpPr bwMode="auto">
          <a:xfrm>
            <a:off x="8034892" y="4967903"/>
            <a:ext cx="1457325" cy="488950"/>
            <a:chOff x="3839" y="2850"/>
            <a:chExt cx="918" cy="308"/>
          </a:xfrm>
        </p:grpSpPr>
        <p:sp>
          <p:nvSpPr>
            <p:cNvPr id="372" name="Line 146">
              <a:extLst>
                <a:ext uri="{FF2B5EF4-FFF2-40B4-BE49-F238E27FC236}">
                  <a16:creationId xmlns:a16="http://schemas.microsoft.com/office/drawing/2014/main" id="{B42EE784-BAAA-7648-8C27-518F3E7EDD07}"/>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73" name="Text Box 147">
              <a:extLst>
                <a:ext uri="{FF2B5EF4-FFF2-40B4-BE49-F238E27FC236}">
                  <a16:creationId xmlns:a16="http://schemas.microsoft.com/office/drawing/2014/main" id="{0E52013C-7BAA-344E-9018-CA884EE49126}"/>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8000"/>
                  </a:solidFill>
                  <a:effectLst/>
                  <a:uLnTx/>
                  <a:uFillTx/>
                  <a:latin typeface="Arial" charset="0"/>
                  <a:ea typeface="ＭＳ Ｐゴシック" charset="0"/>
                  <a:cs typeface="+mn-cs"/>
                </a:rPr>
                <a:t>ack0</a:t>
              </a:r>
            </a:p>
          </p:txBody>
        </p:sp>
      </p:grpSp>
      <p:grpSp>
        <p:nvGrpSpPr>
          <p:cNvPr id="120" name="Group 85">
            <a:extLst>
              <a:ext uri="{FF2B5EF4-FFF2-40B4-BE49-F238E27FC236}">
                <a16:creationId xmlns:a16="http://schemas.microsoft.com/office/drawing/2014/main" id="{EF03F5C0-9E1B-6F4D-827D-841E2D21FDD8}"/>
              </a:ext>
            </a:extLst>
          </p:cNvPr>
          <p:cNvGrpSpPr>
            <a:grpSpLocks/>
          </p:cNvGrpSpPr>
          <p:nvPr/>
        </p:nvGrpSpPr>
        <p:grpSpPr bwMode="auto">
          <a:xfrm>
            <a:off x="8026461" y="5469606"/>
            <a:ext cx="1471612" cy="363538"/>
            <a:chOff x="855" y="1799"/>
            <a:chExt cx="927" cy="229"/>
          </a:xfrm>
        </p:grpSpPr>
        <p:sp>
          <p:nvSpPr>
            <p:cNvPr id="121" name="Line 86">
              <a:extLst>
                <a:ext uri="{FF2B5EF4-FFF2-40B4-BE49-F238E27FC236}">
                  <a16:creationId xmlns:a16="http://schemas.microsoft.com/office/drawing/2014/main" id="{CFBE0624-2276-5A40-AD6C-765B8E1D5A7A}"/>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87">
              <a:extLst>
                <a:ext uri="{FF2B5EF4-FFF2-40B4-BE49-F238E27FC236}">
                  <a16:creationId xmlns:a16="http://schemas.microsoft.com/office/drawing/2014/main" id="{6E5D70F9-C765-DD43-99D5-1E3FD4E8B86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99"/>
                  </a:solidFill>
                  <a:effectLst/>
                  <a:uLnTx/>
                  <a:uFillTx/>
                  <a:latin typeface="Arial" charset="0"/>
                  <a:ea typeface="ＭＳ Ｐゴシック" charset="0"/>
                  <a:cs typeface="+mn-cs"/>
                </a:rPr>
                <a:t>pkt1</a:t>
              </a:r>
            </a:p>
          </p:txBody>
        </p:sp>
      </p:grpSp>
      <p:grpSp>
        <p:nvGrpSpPr>
          <p:cNvPr id="3" name="Group 2">
            <a:extLst>
              <a:ext uri="{FF2B5EF4-FFF2-40B4-BE49-F238E27FC236}">
                <a16:creationId xmlns:a16="http://schemas.microsoft.com/office/drawing/2014/main" id="{32D39F4C-0ABF-C94E-A0DB-A97913E78570}"/>
              </a:ext>
            </a:extLst>
          </p:cNvPr>
          <p:cNvGrpSpPr/>
          <p:nvPr/>
        </p:nvGrpSpPr>
        <p:grpSpPr>
          <a:xfrm>
            <a:off x="6993934" y="4806637"/>
            <a:ext cx="1022350" cy="553607"/>
            <a:chOff x="6289259" y="5452590"/>
            <a:chExt cx="1022350" cy="553607"/>
          </a:xfrm>
        </p:grpSpPr>
        <p:sp>
          <p:nvSpPr>
            <p:cNvPr id="359" name="Text Box 96">
              <a:extLst>
                <a:ext uri="{FF2B5EF4-FFF2-40B4-BE49-F238E27FC236}">
                  <a16:creationId xmlns:a16="http://schemas.microsoft.com/office/drawing/2014/main" id="{0B9EBE4A-F7AC-D14C-AD4E-0FA449FA991D}"/>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a:t>
              </a:r>
            </a:p>
          </p:txBody>
        </p:sp>
        <p:sp>
          <p:nvSpPr>
            <p:cNvPr id="123" name="Text Box 98">
              <a:extLst>
                <a:ext uri="{FF2B5EF4-FFF2-40B4-BE49-F238E27FC236}">
                  <a16:creationId xmlns:a16="http://schemas.microsoft.com/office/drawing/2014/main" id="{0DE35C6C-6D99-814C-B88E-A2943030E4F5}"/>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a:t>
              </a:r>
            </a:p>
          </p:txBody>
        </p:sp>
      </p:grpSp>
      <p:sp>
        <p:nvSpPr>
          <p:cNvPr id="113" name="Slide Number Placeholder 2">
            <a:extLst>
              <a:ext uri="{FF2B5EF4-FFF2-40B4-BE49-F238E27FC236}">
                <a16:creationId xmlns:a16="http://schemas.microsoft.com/office/drawing/2014/main" id="{7706DBAD-0F0D-AC43-90D8-C4A8FC7233B5}"/>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27</a:t>
            </a:fld>
            <a:endParaRPr lang="en-US" dirty="0"/>
          </a:p>
        </p:txBody>
      </p:sp>
    </p:spTree>
    <p:extLst>
      <p:ext uri="{BB962C8B-B14F-4D97-AF65-F5344CB8AC3E}">
        <p14:creationId xmlns:p14="http://schemas.microsoft.com/office/powerpoint/2010/main" val="317681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wipe(left)">
                                      <p:cBhvr>
                                        <p:cTn id="7" dur="500"/>
                                        <p:tgtEl>
                                          <p:spTgt spid="29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89">
                                            <p:txEl>
                                              <p:pRg st="0" end="0"/>
                                            </p:txEl>
                                          </p:spTgt>
                                        </p:tgtEl>
                                        <p:attrNameLst>
                                          <p:attrName>style.visibility</p:attrName>
                                        </p:attrNameLst>
                                      </p:cBhvr>
                                      <p:to>
                                        <p:strVal val="visible"/>
                                      </p:to>
                                    </p:set>
                                    <p:animEffect transition="in" filter="dissolve">
                                      <p:cBhvr>
                                        <p:cTn id="11" dur="500"/>
                                        <p:tgtEl>
                                          <p:spTgt spid="28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81"/>
                                        </p:tgtEl>
                                        <p:attrNameLst>
                                          <p:attrName>style.visibility</p:attrName>
                                        </p:attrNameLst>
                                      </p:cBhvr>
                                      <p:to>
                                        <p:strVal val="visible"/>
                                      </p:to>
                                    </p:set>
                                    <p:animEffect transition="in" filter="dissolve">
                                      <p:cBhvr>
                                        <p:cTn id="15" dur="500"/>
                                        <p:tgtEl>
                                          <p:spTgt spid="28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99"/>
                                        </p:tgtEl>
                                        <p:attrNameLst>
                                          <p:attrName>style.visibility</p:attrName>
                                        </p:attrNameLst>
                                      </p:cBhvr>
                                      <p:to>
                                        <p:strVal val="visible"/>
                                      </p:to>
                                    </p:set>
                                    <p:animEffect transition="in" filter="wipe(right)">
                                      <p:cBhvr>
                                        <p:cTn id="19" dur="500"/>
                                        <p:tgtEl>
                                          <p:spTgt spid="299"/>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84"/>
                                        </p:tgtEl>
                                        <p:attrNameLst>
                                          <p:attrName>style.visibility</p:attrName>
                                        </p:attrNameLst>
                                      </p:cBhvr>
                                      <p:to>
                                        <p:strVal val="visible"/>
                                      </p:to>
                                    </p:set>
                                    <p:animEffect transition="in" filter="dissolve">
                                      <p:cBhvr>
                                        <p:cTn id="23" dur="500"/>
                                        <p:tgtEl>
                                          <p:spTgt spid="284"/>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86"/>
                                        </p:tgtEl>
                                        <p:attrNameLst>
                                          <p:attrName>style.visibility</p:attrName>
                                        </p:attrNameLst>
                                      </p:cBhvr>
                                      <p:to>
                                        <p:strVal val="visible"/>
                                      </p:to>
                                    </p:set>
                                    <p:animEffect transition="in" filter="dissolve">
                                      <p:cBhvr>
                                        <p:cTn id="27" dur="500"/>
                                        <p:tgtEl>
                                          <p:spTgt spid="28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74"/>
                                        </p:tgtEl>
                                        <p:attrNameLst>
                                          <p:attrName>style.visibility</p:attrName>
                                        </p:attrNameLst>
                                      </p:cBhvr>
                                      <p:to>
                                        <p:strVal val="visible"/>
                                      </p:to>
                                    </p:set>
                                    <p:animEffect transition="in" filter="wipe(left)">
                                      <p:cBhvr>
                                        <p:cTn id="31" dur="500"/>
                                        <p:tgtEl>
                                          <p:spTgt spid="27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195">
                                            <p:txEl>
                                              <p:pRg st="0" end="0"/>
                                            </p:txEl>
                                          </p:spTgt>
                                        </p:tgtEl>
                                        <p:attrNameLst>
                                          <p:attrName>style.visibility</p:attrName>
                                        </p:attrNameLst>
                                      </p:cBhvr>
                                      <p:to>
                                        <p:strVal val="visible"/>
                                      </p:to>
                                    </p:set>
                                    <p:animEffect transition="in" filter="dissolve">
                                      <p:cBhvr>
                                        <p:cTn id="35" dur="500"/>
                                        <p:tgtEl>
                                          <p:spTgt spid="195">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96"/>
                                        </p:tgtEl>
                                        <p:attrNameLst>
                                          <p:attrName>style.visibility</p:attrName>
                                        </p:attrNameLst>
                                      </p:cBhvr>
                                      <p:to>
                                        <p:strVal val="visible"/>
                                      </p:to>
                                    </p:set>
                                    <p:animEffect transition="in" filter="dissolve">
                                      <p:cBhvr>
                                        <p:cTn id="39" dur="500"/>
                                        <p:tgtEl>
                                          <p:spTgt spid="196"/>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306"/>
                                        </p:tgtEl>
                                        <p:attrNameLst>
                                          <p:attrName>style.visibility</p:attrName>
                                        </p:attrNameLst>
                                      </p:cBhvr>
                                      <p:to>
                                        <p:strVal val="visible"/>
                                      </p:to>
                                    </p:set>
                                    <p:animEffect transition="in" filter="wipe(right)">
                                      <p:cBhvr>
                                        <p:cTn id="43" dur="500"/>
                                        <p:tgtEl>
                                          <p:spTgt spid="30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11"/>
                                        </p:tgtEl>
                                        <p:attrNameLst>
                                          <p:attrName>style.visibility</p:attrName>
                                        </p:attrNameLst>
                                      </p:cBhvr>
                                      <p:to>
                                        <p:strVal val="visible"/>
                                      </p:to>
                                    </p:set>
                                    <p:animEffect transition="in" filter="wipe(up)">
                                      <p:cBhvr>
                                        <p:cTn id="48" dur="1000"/>
                                        <p:tgtEl>
                                          <p:spTgt spid="311"/>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318"/>
                                        </p:tgtEl>
                                        <p:attrNameLst>
                                          <p:attrName>style.visibility</p:attrName>
                                        </p:attrNameLst>
                                      </p:cBhvr>
                                      <p:to>
                                        <p:strVal val="visible"/>
                                      </p:to>
                                    </p:set>
                                    <p:animEffect transition="in" filter="dissolve">
                                      <p:cBhvr>
                                        <p:cTn id="52" dur="500"/>
                                        <p:tgtEl>
                                          <p:spTgt spid="3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15"/>
                                        </p:tgtEl>
                                        <p:attrNameLst>
                                          <p:attrName>style.visibility</p:attrName>
                                        </p:attrNameLst>
                                      </p:cBhvr>
                                      <p:to>
                                        <p:strVal val="visible"/>
                                      </p:to>
                                    </p:set>
                                    <p:animEffect transition="in" filter="wipe(left)">
                                      <p:cBhvr>
                                        <p:cTn id="57" dur="500"/>
                                        <p:tgtEl>
                                          <p:spTgt spid="315"/>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279">
                                            <p:txEl>
                                              <p:pRg st="0" end="0"/>
                                            </p:txEl>
                                          </p:spTgt>
                                        </p:tgtEl>
                                        <p:attrNameLst>
                                          <p:attrName>style.visibility</p:attrName>
                                        </p:attrNameLst>
                                      </p:cBhvr>
                                      <p:to>
                                        <p:strVal val="visible"/>
                                      </p:to>
                                    </p:set>
                                    <p:animEffect transition="in" filter="dissolve">
                                      <p:cBhvr>
                                        <p:cTn id="61" dur="500"/>
                                        <p:tgtEl>
                                          <p:spTgt spid="279">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3"/>
                                        </p:tgtEl>
                                        <p:attrNameLst>
                                          <p:attrName>style.visibility</p:attrName>
                                        </p:attrNameLst>
                                      </p:cBhvr>
                                      <p:to>
                                        <p:strVal val="visible"/>
                                      </p:to>
                                    </p:set>
                                    <p:animEffect transition="in" filter="dissolve">
                                      <p:cBhvr>
                                        <p:cTn id="64" dur="500"/>
                                        <p:tgtEl>
                                          <p:spTgt spid="273"/>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282"/>
                                        </p:tgtEl>
                                        <p:attrNameLst>
                                          <p:attrName>style.visibility</p:attrName>
                                        </p:attrNameLst>
                                      </p:cBhvr>
                                      <p:to>
                                        <p:strVal val="visible"/>
                                      </p:to>
                                    </p:set>
                                    <p:animEffect transition="in" filter="dissolve">
                                      <p:cBhvr>
                                        <p:cTn id="68" dur="500"/>
                                        <p:tgtEl>
                                          <p:spTgt spid="28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296"/>
                                        </p:tgtEl>
                                        <p:attrNameLst>
                                          <p:attrName>style.visibility</p:attrName>
                                        </p:attrNameLst>
                                      </p:cBhvr>
                                      <p:to>
                                        <p:strVal val="visible"/>
                                      </p:to>
                                    </p:set>
                                    <p:animEffect transition="in" filter="wipe(right)">
                                      <p:cBhvr>
                                        <p:cTn id="72" dur="500"/>
                                        <p:tgtEl>
                                          <p:spTgt spid="296"/>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87"/>
                                        </p:tgtEl>
                                        <p:attrNameLst>
                                          <p:attrName>style.visibility</p:attrName>
                                        </p:attrNameLst>
                                      </p:cBhvr>
                                      <p:to>
                                        <p:strVal val="visible"/>
                                      </p:to>
                                    </p:set>
                                    <p:animEffect transition="in" filter="dissolve">
                                      <p:cBhvr>
                                        <p:cTn id="76" dur="500"/>
                                        <p:tgtEl>
                                          <p:spTgt spid="287"/>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85"/>
                                        </p:tgtEl>
                                        <p:attrNameLst>
                                          <p:attrName>style.visibility</p:attrName>
                                        </p:attrNameLst>
                                      </p:cBhvr>
                                      <p:to>
                                        <p:strVal val="visible"/>
                                      </p:to>
                                    </p:set>
                                    <p:animEffect transition="in" filter="dissolve">
                                      <p:cBhvr>
                                        <p:cTn id="80" dur="500"/>
                                        <p:tgtEl>
                                          <p:spTgt spid="285"/>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wipe(left)">
                                      <p:cBhvr>
                                        <p:cTn id="84" dur="500"/>
                                        <p:tgtEl>
                                          <p:spTgt spid="293"/>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280"/>
                                        </p:tgtEl>
                                        <p:attrNameLst>
                                          <p:attrName>style.visibility</p:attrName>
                                        </p:attrNameLst>
                                      </p:cBhvr>
                                      <p:to>
                                        <p:strVal val="visible"/>
                                      </p:to>
                                    </p:set>
                                    <p:animEffect transition="in" filter="dissolve">
                                      <p:cBhvr>
                                        <p:cTn id="88" dur="500"/>
                                        <p:tgtEl>
                                          <p:spTgt spid="280"/>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83">
                                            <p:txEl>
                                              <p:pRg st="0" end="0"/>
                                            </p:txEl>
                                          </p:spTgt>
                                        </p:tgtEl>
                                        <p:attrNameLst>
                                          <p:attrName>style.visibility</p:attrName>
                                        </p:attrNameLst>
                                      </p:cBhvr>
                                      <p:to>
                                        <p:strVal val="visible"/>
                                      </p:to>
                                    </p:set>
                                    <p:animEffect transition="in" filter="dissolve">
                                      <p:cBhvr>
                                        <p:cTn id="92" dur="500"/>
                                        <p:tgtEl>
                                          <p:spTgt spid="283">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302"/>
                                        </p:tgtEl>
                                        <p:attrNameLst>
                                          <p:attrName>style.visibility</p:attrName>
                                        </p:attrNameLst>
                                      </p:cBhvr>
                                      <p:to>
                                        <p:strVal val="visible"/>
                                      </p:to>
                                    </p:set>
                                    <p:animEffect transition="in" filter="wipe(right)">
                                      <p:cBhvr>
                                        <p:cTn id="96" dur="500"/>
                                        <p:tgtEl>
                                          <p:spTgt spid="30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35"/>
                                        </p:tgtEl>
                                        <p:attrNameLst>
                                          <p:attrName>style.visibility</p:attrName>
                                        </p:attrNameLst>
                                      </p:cBhvr>
                                      <p:to>
                                        <p:strVal val="visible"/>
                                      </p:to>
                                    </p:set>
                                    <p:animEffect transition="in" filter="wipe(left)">
                                      <p:cBhvr>
                                        <p:cTn id="101" dur="500"/>
                                        <p:tgtEl>
                                          <p:spTgt spid="335"/>
                                        </p:tgtEl>
                                      </p:cBhvr>
                                    </p:animEffect>
                                  </p:childTnLst>
                                </p:cTn>
                              </p:par>
                            </p:childTnLst>
                          </p:cTn>
                        </p:par>
                        <p:par>
                          <p:cTn id="102" fill="hold">
                            <p:stCondLst>
                              <p:cond delay="500"/>
                            </p:stCondLst>
                            <p:childTnLst>
                              <p:par>
                                <p:cTn id="103" presetID="9" presetClass="entr" presetSubtype="0" fill="hold" nodeType="afterEffect">
                                  <p:stCondLst>
                                    <p:cond delay="0"/>
                                  </p:stCondLst>
                                  <p:childTnLst>
                                    <p:set>
                                      <p:cBhvr>
                                        <p:cTn id="104" dur="1" fill="hold">
                                          <p:stCondLst>
                                            <p:cond delay="0"/>
                                          </p:stCondLst>
                                        </p:cTn>
                                        <p:tgtEl>
                                          <p:spTgt spid="334">
                                            <p:txEl>
                                              <p:pRg st="0" end="0"/>
                                            </p:txEl>
                                          </p:spTgt>
                                        </p:tgtEl>
                                        <p:attrNameLst>
                                          <p:attrName>style.visibility</p:attrName>
                                        </p:attrNameLst>
                                      </p:cBhvr>
                                      <p:to>
                                        <p:strVal val="visible"/>
                                      </p:to>
                                    </p:set>
                                    <p:animEffect transition="in" filter="dissolve">
                                      <p:cBhvr>
                                        <p:cTn id="105" dur="500"/>
                                        <p:tgtEl>
                                          <p:spTgt spid="334">
                                            <p:txEl>
                                              <p:pRg st="0" end="0"/>
                                            </p:txEl>
                                          </p:spTgt>
                                        </p:tgtEl>
                                      </p:cBhvr>
                                    </p:animEffect>
                                  </p:childTnLst>
                                </p:cTn>
                              </p:par>
                            </p:childTnLst>
                          </p:cTn>
                        </p:par>
                        <p:par>
                          <p:cTn id="106" fill="hold">
                            <p:stCondLst>
                              <p:cond delay="1000"/>
                            </p:stCondLst>
                            <p:childTnLst>
                              <p:par>
                                <p:cTn id="107" presetID="9" presetClass="entr" presetSubtype="0" fill="hold" grpId="0" nodeType="afterEffect">
                                  <p:stCondLst>
                                    <p:cond delay="0"/>
                                  </p:stCondLst>
                                  <p:childTnLst>
                                    <p:set>
                                      <p:cBhvr>
                                        <p:cTn id="108" dur="1" fill="hold">
                                          <p:stCondLst>
                                            <p:cond delay="0"/>
                                          </p:stCondLst>
                                        </p:cTn>
                                        <p:tgtEl>
                                          <p:spTgt spid="330"/>
                                        </p:tgtEl>
                                        <p:attrNameLst>
                                          <p:attrName>style.visibility</p:attrName>
                                        </p:attrNameLst>
                                      </p:cBhvr>
                                      <p:to>
                                        <p:strVal val="visible"/>
                                      </p:to>
                                    </p:set>
                                    <p:animEffect transition="in" filter="dissolve">
                                      <p:cBhvr>
                                        <p:cTn id="109" dur="500"/>
                                        <p:tgtEl>
                                          <p:spTgt spid="330"/>
                                        </p:tgtEl>
                                      </p:cBhvr>
                                    </p:animEffect>
                                  </p:childTnLst>
                                </p:cTn>
                              </p:par>
                            </p:childTnLst>
                          </p:cTn>
                        </p:par>
                        <p:par>
                          <p:cTn id="110" fill="hold">
                            <p:stCondLst>
                              <p:cond delay="1500"/>
                            </p:stCondLst>
                            <p:childTnLst>
                              <p:par>
                                <p:cTn id="111" presetID="22" presetClass="entr" presetSubtype="2" fill="hold" nodeType="afterEffect">
                                  <p:stCondLst>
                                    <p:cond delay="0"/>
                                  </p:stCondLst>
                                  <p:childTnLst>
                                    <p:set>
                                      <p:cBhvr>
                                        <p:cTn id="112" dur="1" fill="hold">
                                          <p:stCondLst>
                                            <p:cond delay="0"/>
                                          </p:stCondLst>
                                        </p:cTn>
                                        <p:tgtEl>
                                          <p:spTgt spid="338"/>
                                        </p:tgtEl>
                                        <p:attrNameLst>
                                          <p:attrName>style.visibility</p:attrName>
                                        </p:attrNameLst>
                                      </p:cBhvr>
                                      <p:to>
                                        <p:strVal val="visible"/>
                                      </p:to>
                                    </p:set>
                                    <p:animEffect transition="in" filter="wipe(right)">
                                      <p:cBhvr>
                                        <p:cTn id="113" dur="500"/>
                                        <p:tgtEl>
                                          <p:spTgt spid="338"/>
                                        </p:tgtEl>
                                      </p:cBhvr>
                                    </p:animEffect>
                                  </p:childTnLst>
                                </p:cTn>
                              </p:par>
                            </p:childTnLst>
                          </p:cTn>
                        </p:par>
                        <p:par>
                          <p:cTn id="114" fill="hold">
                            <p:stCondLst>
                              <p:cond delay="2000"/>
                            </p:stCondLst>
                            <p:childTnLst>
                              <p:par>
                                <p:cTn id="115" presetID="9" presetClass="entr" presetSubtype="0" fill="hold" grpId="0" nodeType="afterEffect">
                                  <p:stCondLst>
                                    <p:cond delay="0"/>
                                  </p:stCondLst>
                                  <p:childTnLst>
                                    <p:set>
                                      <p:cBhvr>
                                        <p:cTn id="116" dur="1" fill="hold">
                                          <p:stCondLst>
                                            <p:cond delay="0"/>
                                          </p:stCondLst>
                                        </p:cTn>
                                        <p:tgtEl>
                                          <p:spTgt spid="331"/>
                                        </p:tgtEl>
                                        <p:attrNameLst>
                                          <p:attrName>style.visibility</p:attrName>
                                        </p:attrNameLst>
                                      </p:cBhvr>
                                      <p:to>
                                        <p:strVal val="visible"/>
                                      </p:to>
                                    </p:set>
                                    <p:animEffect transition="in" filter="dissolve">
                                      <p:cBhvr>
                                        <p:cTn id="117" dur="500"/>
                                        <p:tgtEl>
                                          <p:spTgt spid="331"/>
                                        </p:tgtEl>
                                      </p:cBhvr>
                                    </p:animEffect>
                                  </p:childTnLst>
                                </p:cTn>
                              </p:par>
                            </p:childTnLst>
                          </p:cTn>
                        </p:par>
                        <p:par>
                          <p:cTn id="118" fill="hold">
                            <p:stCondLst>
                              <p:cond delay="2500"/>
                            </p:stCondLst>
                            <p:childTnLst>
                              <p:par>
                                <p:cTn id="119" presetID="9" presetClass="entr" presetSubtype="0" fill="hold" grpId="0" nodeType="afterEffect">
                                  <p:stCondLst>
                                    <p:cond delay="0"/>
                                  </p:stCondLst>
                                  <p:childTnLst>
                                    <p:set>
                                      <p:cBhvr>
                                        <p:cTn id="120" dur="1" fill="hold">
                                          <p:stCondLst>
                                            <p:cond delay="0"/>
                                          </p:stCondLst>
                                        </p:cTn>
                                        <p:tgtEl>
                                          <p:spTgt spid="332"/>
                                        </p:tgtEl>
                                        <p:attrNameLst>
                                          <p:attrName>style.visibility</p:attrName>
                                        </p:attrNameLst>
                                      </p:cBhvr>
                                      <p:to>
                                        <p:strVal val="visible"/>
                                      </p:to>
                                    </p:set>
                                    <p:animEffect transition="in" filter="dissolve">
                                      <p:cBhvr>
                                        <p:cTn id="121" dur="500"/>
                                        <p:tgtEl>
                                          <p:spTgt spid="332"/>
                                        </p:tgtEl>
                                      </p:cBhvr>
                                    </p:animEffect>
                                  </p:childTnLst>
                                </p:cTn>
                              </p:par>
                            </p:childTnLst>
                          </p:cTn>
                        </p:par>
                        <p:par>
                          <p:cTn id="122" fill="hold">
                            <p:stCondLst>
                              <p:cond delay="3000"/>
                            </p:stCondLst>
                            <p:childTnLst>
                              <p:par>
                                <p:cTn id="123" presetID="22" presetClass="entr" presetSubtype="8" fill="hold" nodeType="afterEffect">
                                  <p:stCondLst>
                                    <p:cond delay="0"/>
                                  </p:stCondLst>
                                  <p:childTnLst>
                                    <p:set>
                                      <p:cBhvr>
                                        <p:cTn id="124" dur="1" fill="hold">
                                          <p:stCondLst>
                                            <p:cond delay="0"/>
                                          </p:stCondLst>
                                        </p:cTn>
                                        <p:tgtEl>
                                          <p:spTgt spid="324"/>
                                        </p:tgtEl>
                                        <p:attrNameLst>
                                          <p:attrName>style.visibility</p:attrName>
                                        </p:attrNameLst>
                                      </p:cBhvr>
                                      <p:to>
                                        <p:strVal val="visible"/>
                                      </p:to>
                                    </p:set>
                                    <p:animEffect transition="in" filter="wipe(left)">
                                      <p:cBhvr>
                                        <p:cTn id="125" dur="500"/>
                                        <p:tgtEl>
                                          <p:spTgt spid="324"/>
                                        </p:tgtEl>
                                      </p:cBhvr>
                                    </p:animEffect>
                                  </p:childTnLst>
                                </p:cTn>
                              </p:par>
                            </p:childTnLst>
                          </p:cTn>
                        </p:par>
                        <p:par>
                          <p:cTn id="126" fill="hold">
                            <p:stCondLst>
                              <p:cond delay="3500"/>
                            </p:stCondLst>
                            <p:childTnLst>
                              <p:par>
                                <p:cTn id="127" presetID="9" presetClass="entr" presetSubtype="0" fill="hold" nodeType="afterEffect">
                                  <p:stCondLst>
                                    <p:cond delay="0"/>
                                  </p:stCondLst>
                                  <p:childTnLst>
                                    <p:set>
                                      <p:cBhvr>
                                        <p:cTn id="128" dur="1" fill="hold">
                                          <p:stCondLst>
                                            <p:cond delay="0"/>
                                          </p:stCondLst>
                                        </p:cTn>
                                        <p:tgtEl>
                                          <p:spTgt spid="321">
                                            <p:txEl>
                                              <p:pRg st="0" end="0"/>
                                            </p:txEl>
                                          </p:spTgt>
                                        </p:tgtEl>
                                        <p:attrNameLst>
                                          <p:attrName>style.visibility</p:attrName>
                                        </p:attrNameLst>
                                      </p:cBhvr>
                                      <p:to>
                                        <p:strVal val="visible"/>
                                      </p:to>
                                    </p:set>
                                    <p:animEffect transition="in" filter="dissolve">
                                      <p:cBhvr>
                                        <p:cTn id="129" dur="500"/>
                                        <p:tgtEl>
                                          <p:spTgt spid="321">
                                            <p:txEl>
                                              <p:pRg st="0" end="0"/>
                                            </p:txEl>
                                          </p:spTgt>
                                        </p:tgtEl>
                                      </p:cBhvr>
                                    </p:animEffect>
                                  </p:childTnLst>
                                </p:cTn>
                              </p:par>
                            </p:childTnLst>
                          </p:cTn>
                        </p:par>
                        <p:par>
                          <p:cTn id="130" fill="hold">
                            <p:stCondLst>
                              <p:cond delay="4000"/>
                            </p:stCondLst>
                            <p:childTnLst>
                              <p:par>
                                <p:cTn id="131" presetID="9" presetClass="entr" presetSubtype="0" fill="hold" grpId="0" nodeType="afterEffect">
                                  <p:stCondLst>
                                    <p:cond delay="0"/>
                                  </p:stCondLst>
                                  <p:childTnLst>
                                    <p:set>
                                      <p:cBhvr>
                                        <p:cTn id="132" dur="1" fill="hold">
                                          <p:stCondLst>
                                            <p:cond delay="0"/>
                                          </p:stCondLst>
                                        </p:cTn>
                                        <p:tgtEl>
                                          <p:spTgt spid="322"/>
                                        </p:tgtEl>
                                        <p:attrNameLst>
                                          <p:attrName>style.visibility</p:attrName>
                                        </p:attrNameLst>
                                      </p:cBhvr>
                                      <p:to>
                                        <p:strVal val="visible"/>
                                      </p:to>
                                    </p:set>
                                    <p:animEffect transition="in" filter="dissolve">
                                      <p:cBhvr>
                                        <p:cTn id="133" dur="500"/>
                                        <p:tgtEl>
                                          <p:spTgt spid="322"/>
                                        </p:tgtEl>
                                      </p:cBhvr>
                                    </p:animEffect>
                                  </p:childTnLst>
                                </p:cTn>
                              </p:par>
                            </p:childTnLst>
                          </p:cTn>
                        </p:par>
                        <p:par>
                          <p:cTn id="134" fill="hold">
                            <p:stCondLst>
                              <p:cond delay="4500"/>
                            </p:stCondLst>
                            <p:childTnLst>
                              <p:par>
                                <p:cTn id="135" presetID="22" presetClass="entr" presetSubtype="1" fill="hold" nodeType="afterEffect">
                                  <p:stCondLst>
                                    <p:cond delay="0"/>
                                  </p:stCondLst>
                                  <p:childTnLst>
                                    <p:set>
                                      <p:cBhvr>
                                        <p:cTn id="136" dur="1" fill="hold">
                                          <p:stCondLst>
                                            <p:cond delay="0"/>
                                          </p:stCondLst>
                                        </p:cTn>
                                        <p:tgtEl>
                                          <p:spTgt spid="342"/>
                                        </p:tgtEl>
                                        <p:attrNameLst>
                                          <p:attrName>style.visibility</p:attrName>
                                        </p:attrNameLst>
                                      </p:cBhvr>
                                      <p:to>
                                        <p:strVal val="visible"/>
                                      </p:to>
                                    </p:set>
                                    <p:animEffect transition="in" filter="wipe(up)">
                                      <p:cBhvr>
                                        <p:cTn id="137" dur="1000"/>
                                        <p:tgtEl>
                                          <p:spTgt spid="342"/>
                                        </p:tgtEl>
                                      </p:cBhvr>
                                    </p:animEffect>
                                  </p:childTnLst>
                                </p:cTn>
                              </p:par>
                              <p:par>
                                <p:cTn id="138" presetID="22" presetClass="entr" presetSubtype="1" fill="hold" nodeType="withEffect">
                                  <p:stCondLst>
                                    <p:cond delay="0"/>
                                  </p:stCondLst>
                                  <p:childTnLst>
                                    <p:set>
                                      <p:cBhvr>
                                        <p:cTn id="139" dur="1" fill="hold">
                                          <p:stCondLst>
                                            <p:cond delay="0"/>
                                          </p:stCondLst>
                                        </p:cTn>
                                        <p:tgtEl>
                                          <p:spTgt spid="352"/>
                                        </p:tgtEl>
                                        <p:attrNameLst>
                                          <p:attrName>style.visibility</p:attrName>
                                        </p:attrNameLst>
                                      </p:cBhvr>
                                      <p:to>
                                        <p:strVal val="visible"/>
                                      </p:to>
                                    </p:set>
                                    <p:animEffect transition="in" filter="wipe(up)">
                                      <p:cBhvr>
                                        <p:cTn id="140" dur="500"/>
                                        <p:tgtEl>
                                          <p:spTgt spid="352"/>
                                        </p:tgtEl>
                                      </p:cBhvr>
                                    </p:animEffect>
                                  </p:childTnLst>
                                </p:cTn>
                              </p:par>
                            </p:childTnLst>
                          </p:cTn>
                        </p:par>
                        <p:par>
                          <p:cTn id="141" fill="hold">
                            <p:stCondLst>
                              <p:cond delay="5500"/>
                            </p:stCondLst>
                            <p:childTnLst>
                              <p:par>
                                <p:cTn id="142" presetID="9" presetClass="entr" presetSubtype="0" fill="hold" nodeType="afterEffect">
                                  <p:stCondLst>
                                    <p:cond delay="0"/>
                                  </p:stCondLst>
                                  <p:childTnLst>
                                    <p:set>
                                      <p:cBhvr>
                                        <p:cTn id="143" dur="1" fill="hold">
                                          <p:stCondLst>
                                            <p:cond delay="0"/>
                                          </p:stCondLst>
                                        </p:cTn>
                                        <p:tgtEl>
                                          <p:spTgt spid="349"/>
                                        </p:tgtEl>
                                        <p:attrNameLst>
                                          <p:attrName>style.visibility</p:attrName>
                                        </p:attrNameLst>
                                      </p:cBhvr>
                                      <p:to>
                                        <p:strVal val="visible"/>
                                      </p:to>
                                    </p:set>
                                    <p:animEffect transition="in" filter="dissolve">
                                      <p:cBhvr>
                                        <p:cTn id="144" dur="500"/>
                                        <p:tgtEl>
                                          <p:spTgt spid="349"/>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346"/>
                                        </p:tgtEl>
                                        <p:attrNameLst>
                                          <p:attrName>style.visibility</p:attrName>
                                        </p:attrNameLst>
                                      </p:cBhvr>
                                      <p:to>
                                        <p:strVal val="visible"/>
                                      </p:to>
                                    </p:set>
                                    <p:animEffect transition="in" filter="wipe(left)">
                                      <p:cBhvr>
                                        <p:cTn id="149" dur="500"/>
                                        <p:tgtEl>
                                          <p:spTgt spid="346"/>
                                        </p:tgtEl>
                                      </p:cBhvr>
                                    </p:animEffect>
                                  </p:childTnLst>
                                </p:cTn>
                              </p:par>
                              <p:par>
                                <p:cTn id="150" presetID="22" presetClass="entr" presetSubtype="1" fill="hold" nodeType="withEffect">
                                  <p:stCondLst>
                                    <p:cond delay="0"/>
                                  </p:stCondLst>
                                  <p:childTnLst>
                                    <p:set>
                                      <p:cBhvr>
                                        <p:cTn id="151" dur="1" fill="hold">
                                          <p:stCondLst>
                                            <p:cond delay="0"/>
                                          </p:stCondLst>
                                        </p:cTn>
                                        <p:tgtEl>
                                          <p:spTgt spid="356"/>
                                        </p:tgtEl>
                                        <p:attrNameLst>
                                          <p:attrName>style.visibility</p:attrName>
                                        </p:attrNameLst>
                                      </p:cBhvr>
                                      <p:to>
                                        <p:strVal val="visible"/>
                                      </p:to>
                                    </p:set>
                                    <p:animEffect transition="in" filter="wipe(up)">
                                      <p:cBhvr>
                                        <p:cTn id="152" dur="500"/>
                                        <p:tgtEl>
                                          <p:spTgt spid="356"/>
                                        </p:tgtEl>
                                      </p:cBhvr>
                                    </p:animEffect>
                                  </p:childTnLst>
                                </p:cTn>
                              </p:par>
                            </p:childTnLst>
                          </p:cTn>
                        </p:par>
                        <p:par>
                          <p:cTn id="153" fill="hold">
                            <p:stCondLst>
                              <p:cond delay="500"/>
                            </p:stCondLst>
                            <p:childTnLst>
                              <p:par>
                                <p:cTn id="154" presetID="9" presetClass="entr" presetSubtype="0" fill="hold" nodeType="afterEffect">
                                  <p:stCondLst>
                                    <p:cond delay="0"/>
                                  </p:stCondLst>
                                  <p:childTnLst>
                                    <p:set>
                                      <p:cBhvr>
                                        <p:cTn id="155" dur="1" fill="hold">
                                          <p:stCondLst>
                                            <p:cond delay="0"/>
                                          </p:stCondLst>
                                        </p:cTn>
                                        <p:tgtEl>
                                          <p:spTgt spid="329">
                                            <p:txEl>
                                              <p:pRg st="0" end="0"/>
                                            </p:txEl>
                                          </p:spTgt>
                                        </p:tgtEl>
                                        <p:attrNameLst>
                                          <p:attrName>style.visibility</p:attrName>
                                        </p:attrNameLst>
                                      </p:cBhvr>
                                      <p:to>
                                        <p:strVal val="visible"/>
                                      </p:to>
                                    </p:set>
                                    <p:animEffect transition="in" filter="dissolve">
                                      <p:cBhvr>
                                        <p:cTn id="156" dur="500"/>
                                        <p:tgtEl>
                                          <p:spTgt spid="329">
                                            <p:txEl>
                                              <p:pRg st="0" end="0"/>
                                            </p:txEl>
                                          </p:spTgt>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323"/>
                                        </p:tgtEl>
                                        <p:attrNameLst>
                                          <p:attrName>style.visibility</p:attrName>
                                        </p:attrNameLst>
                                      </p:cBhvr>
                                      <p:to>
                                        <p:strVal val="visible"/>
                                      </p:to>
                                    </p:set>
                                    <p:animEffect transition="in" filter="dissolve">
                                      <p:cBhvr>
                                        <p:cTn id="159" dur="500"/>
                                        <p:tgtEl>
                                          <p:spTgt spid="32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2"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wipe(right)">
                                      <p:cBhvr>
                                        <p:cTn id="164" dur="500"/>
                                        <p:tgtEl>
                                          <p:spTgt spid="5"/>
                                        </p:tgtEl>
                                      </p:cBhvr>
                                    </p:animEffect>
                                  </p:childTnLst>
                                </p:cTn>
                              </p:par>
                            </p:childTnLst>
                          </p:cTn>
                        </p:par>
                      </p:childTnLst>
                    </p:cTn>
                  </p:par>
                  <p:par>
                    <p:cTn id="165" fill="hold">
                      <p:stCondLst>
                        <p:cond delay="indefinite"/>
                      </p:stCondLst>
                      <p:childTnLst>
                        <p:par>
                          <p:cTn id="166" fill="hold">
                            <p:stCondLst>
                              <p:cond delay="0"/>
                            </p:stCondLst>
                            <p:childTnLst>
                              <p:par>
                                <p:cTn id="167" presetID="22" presetClass="entr" presetSubtype="8" fill="hold" nodeType="clickEffect">
                                  <p:stCondLst>
                                    <p:cond delay="0"/>
                                  </p:stCondLst>
                                  <p:childTnLst>
                                    <p:set>
                                      <p:cBhvr>
                                        <p:cTn id="168" dur="1" fill="hold">
                                          <p:stCondLst>
                                            <p:cond delay="0"/>
                                          </p:stCondLst>
                                        </p:cTn>
                                        <p:tgtEl>
                                          <p:spTgt spid="6"/>
                                        </p:tgtEl>
                                        <p:attrNameLst>
                                          <p:attrName>style.visibility</p:attrName>
                                        </p:attrNameLst>
                                      </p:cBhvr>
                                      <p:to>
                                        <p:strVal val="visible"/>
                                      </p:to>
                                    </p:set>
                                    <p:animEffect transition="in" filter="wipe(left)">
                                      <p:cBhvr>
                                        <p:cTn id="169" dur="500"/>
                                        <p:tgtEl>
                                          <p:spTgt spid="6"/>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367"/>
                                        </p:tgtEl>
                                        <p:attrNameLst>
                                          <p:attrName>style.visibility</p:attrName>
                                        </p:attrNameLst>
                                      </p:cBhvr>
                                      <p:to>
                                        <p:strVal val="visible"/>
                                      </p:to>
                                    </p:set>
                                    <p:animEffect transition="in" filter="wipe(right)">
                                      <p:cBhvr>
                                        <p:cTn id="174" dur="500"/>
                                        <p:tgtEl>
                                          <p:spTgt spid="367"/>
                                        </p:tgtEl>
                                      </p:cBhvr>
                                    </p:animEffect>
                                  </p:childTnLst>
                                </p:cTn>
                              </p:par>
                            </p:childTnLst>
                          </p:cTn>
                        </p:par>
                        <p:par>
                          <p:cTn id="175" fill="hold">
                            <p:stCondLst>
                              <p:cond delay="500"/>
                            </p:stCondLst>
                            <p:childTnLst>
                              <p:par>
                                <p:cTn id="176" presetID="22" presetClass="entr" presetSubtype="8" fill="hold" nodeType="afterEffect">
                                  <p:stCondLst>
                                    <p:cond delay="0"/>
                                  </p:stCondLst>
                                  <p:childTnLst>
                                    <p:set>
                                      <p:cBhvr>
                                        <p:cTn id="177" dur="1" fill="hold">
                                          <p:stCondLst>
                                            <p:cond delay="0"/>
                                          </p:stCondLst>
                                        </p:cTn>
                                        <p:tgtEl>
                                          <p:spTgt spid="120"/>
                                        </p:tgtEl>
                                        <p:attrNameLst>
                                          <p:attrName>style.visibility</p:attrName>
                                        </p:attrNameLst>
                                      </p:cBhvr>
                                      <p:to>
                                        <p:strVal val="visible"/>
                                      </p:to>
                                    </p:set>
                                    <p:animEffect transition="in" filter="wipe(left)">
                                      <p:cBhvr>
                                        <p:cTn id="178" dur="500"/>
                                        <p:tgtEl>
                                          <p:spTgt spid="120"/>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nodeType="clickEffect">
                                  <p:stCondLst>
                                    <p:cond delay="0"/>
                                  </p:stCondLst>
                                  <p:childTnLst>
                                    <p:set>
                                      <p:cBhvr>
                                        <p:cTn id="182" dur="1" fill="hold">
                                          <p:stCondLst>
                                            <p:cond delay="0"/>
                                          </p:stCondLst>
                                        </p:cTn>
                                        <p:tgtEl>
                                          <p:spTgt spid="3"/>
                                        </p:tgtEl>
                                        <p:attrNameLst>
                                          <p:attrName>style.visibility</p:attrName>
                                        </p:attrNameLst>
                                      </p:cBhvr>
                                      <p:to>
                                        <p:strVal val="visible"/>
                                      </p:to>
                                    </p:set>
                                    <p:animEffect transition="in" filter="dissolve">
                                      <p:cBhvr>
                                        <p:cTn id="18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p:bldP spid="273" grpId="0"/>
      <p:bldP spid="280" grpId="0"/>
      <p:bldP spid="281" grpId="0"/>
      <p:bldP spid="282" grpId="0"/>
      <p:bldP spid="284" grpId="0"/>
      <p:bldP spid="285" grpId="0"/>
      <p:bldP spid="286" grpId="0"/>
      <p:bldP spid="287" grpId="0"/>
      <p:bldP spid="322" grpId="0"/>
      <p:bldP spid="323" grpId="0"/>
      <p:bldP spid="330" grpId="0"/>
      <p:bldP spid="331" grpId="0"/>
      <p:bldP spid="3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Performance of rdt3.0 </a:t>
            </a:r>
            <a:r>
              <a:rPr lang="en-US" sz="3200" dirty="0"/>
              <a:t>(stop-and-wait)</a:t>
            </a:r>
            <a:endParaRPr lang="en-US" sz="4400" dirty="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example: 1 Gbps link, 15 ms prop. delay, 8000 bit packet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Rectangle 4">
            <a:extLst>
              <a:ext uri="{FF2B5EF4-FFF2-40B4-BE49-F238E27FC236}">
                <a16:creationId xmlns:a16="http://schemas.microsoft.com/office/drawing/2014/main" id="{04DE9E77-9329-F04E-A15C-5F38550FB2FA}"/>
              </a:ext>
            </a:extLst>
          </p:cNvPr>
          <p:cNvSpPr>
            <a:spLocks noChangeArrowheads="1"/>
          </p:cNvSpPr>
          <p:nvPr/>
        </p:nvSpPr>
        <p:spPr bwMode="auto">
          <a:xfrm>
            <a:off x="536827" y="1472895"/>
            <a:ext cx="10752586"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688975" indent="-23177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688975" marR="0" lvl="1" indent="-23177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 </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utilization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 fraction of time sender busy sending</a:t>
            </a:r>
          </a:p>
        </p:txBody>
      </p:sp>
      <p:grpSp>
        <p:nvGrpSpPr>
          <p:cNvPr id="125" name="Group 24">
            <a:extLst>
              <a:ext uri="{FF2B5EF4-FFF2-40B4-BE49-F238E27FC236}">
                <a16:creationId xmlns:a16="http://schemas.microsoft.com/office/drawing/2014/main" id="{276312A9-6509-DC4A-B34D-FF403C6ACCF6}"/>
              </a:ext>
            </a:extLst>
          </p:cNvPr>
          <p:cNvGrpSpPr>
            <a:grpSpLocks/>
          </p:cNvGrpSpPr>
          <p:nvPr/>
        </p:nvGrpSpPr>
        <p:grpSpPr bwMode="auto">
          <a:xfrm>
            <a:off x="1782678" y="3526869"/>
            <a:ext cx="5724525" cy="812800"/>
            <a:chOff x="137" y="1675"/>
            <a:chExt cx="3606" cy="512"/>
          </a:xfrm>
        </p:grpSpPr>
        <p:sp>
          <p:nvSpPr>
            <p:cNvPr id="126" name="Text Box 10">
              <a:extLst>
                <a:ext uri="{FF2B5EF4-FFF2-40B4-BE49-F238E27FC236}">
                  <a16:creationId xmlns:a16="http://schemas.microsoft.com/office/drawing/2014/main" id="{F8134D58-7EAB-C542-A474-3D41F6C9577D}"/>
                </a:ext>
              </a:extLst>
            </p:cNvPr>
            <p:cNvSpPr txBox="1">
              <a:spLocks noChangeArrowheads="1"/>
            </p:cNvSpPr>
            <p:nvPr/>
          </p:nvSpPr>
          <p:spPr bwMode="auto">
            <a:xfrm>
              <a:off x="137" y="1795"/>
              <a:ext cx="64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dirty="0">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p:txBody>
        </p:sp>
        <p:grpSp>
          <p:nvGrpSpPr>
            <p:cNvPr id="127" name="Group 14">
              <a:extLst>
                <a:ext uri="{FF2B5EF4-FFF2-40B4-BE49-F238E27FC236}">
                  <a16:creationId xmlns:a16="http://schemas.microsoft.com/office/drawing/2014/main" id="{A1CD218D-EFB4-7747-AA6F-A8CADF318971}"/>
                </a:ext>
              </a:extLst>
            </p:cNvPr>
            <p:cNvGrpSpPr>
              <a:grpSpLocks/>
            </p:cNvGrpSpPr>
            <p:nvPr/>
          </p:nvGrpSpPr>
          <p:grpSpPr bwMode="auto">
            <a:xfrm>
              <a:off x="827" y="1677"/>
              <a:ext cx="235" cy="499"/>
              <a:chOff x="155" y="2937"/>
              <a:chExt cx="235" cy="499"/>
            </a:xfrm>
          </p:grpSpPr>
          <p:sp>
            <p:nvSpPr>
              <p:cNvPr id="136" name="Text Box 11">
                <a:extLst>
                  <a:ext uri="{FF2B5EF4-FFF2-40B4-BE49-F238E27FC236}">
                    <a16:creationId xmlns:a16="http://schemas.microsoft.com/office/drawing/2014/main" id="{212B965A-7A53-E448-A951-4473C08E3FC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t>
                </a:r>
              </a:p>
            </p:txBody>
          </p:sp>
          <p:sp>
            <p:nvSpPr>
              <p:cNvPr id="137" name="Text Box 12">
                <a:extLst>
                  <a:ext uri="{FF2B5EF4-FFF2-40B4-BE49-F238E27FC236}">
                    <a16:creationId xmlns:a16="http://schemas.microsoft.com/office/drawing/2014/main" id="{C0714D4B-8571-E443-B70B-3B39AC0A694F}"/>
                  </a:ext>
                </a:extLst>
              </p:cNvPr>
              <p:cNvSpPr txBox="1">
                <a:spLocks noChangeArrowheads="1"/>
              </p:cNvSpPr>
              <p:nvPr/>
            </p:nvSpPr>
            <p:spPr bwMode="auto">
              <a:xfrm>
                <a:off x="155" y="3145"/>
                <a:ext cx="22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R</a:t>
                </a:r>
              </a:p>
            </p:txBody>
          </p:sp>
          <p:sp>
            <p:nvSpPr>
              <p:cNvPr id="138" name="Line 13">
                <a:extLst>
                  <a:ext uri="{FF2B5EF4-FFF2-40B4-BE49-F238E27FC236}">
                    <a16:creationId xmlns:a16="http://schemas.microsoft.com/office/drawing/2014/main" id="{487E8E54-B689-7340-8E19-EEBA8D6E7B88}"/>
                  </a:ext>
                </a:extLst>
              </p:cNvPr>
              <p:cNvSpPr>
                <a:spLocks noChangeShapeType="1"/>
              </p:cNvSpPr>
              <p:nvPr/>
            </p:nvSpPr>
            <p:spPr bwMode="auto">
              <a:xfrm>
                <a:off x="204" y="3192"/>
                <a:ext cx="186"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grpSp>
          <p:nvGrpSpPr>
            <p:cNvPr id="128" name="Group 19">
              <a:extLst>
                <a:ext uri="{FF2B5EF4-FFF2-40B4-BE49-F238E27FC236}">
                  <a16:creationId xmlns:a16="http://schemas.microsoft.com/office/drawing/2014/main" id="{458C4EA2-733B-9843-BEDB-1D21ADD2E2DA}"/>
                </a:ext>
              </a:extLst>
            </p:cNvPr>
            <p:cNvGrpSpPr>
              <a:grpSpLocks/>
            </p:cNvGrpSpPr>
            <p:nvPr/>
          </p:nvGrpSpPr>
          <p:grpSpPr bwMode="auto">
            <a:xfrm>
              <a:off x="1233" y="1675"/>
              <a:ext cx="1225" cy="512"/>
              <a:chOff x="1401" y="1693"/>
              <a:chExt cx="1225" cy="512"/>
            </a:xfrm>
          </p:grpSpPr>
          <p:sp>
            <p:nvSpPr>
              <p:cNvPr id="132" name="Text Box 6">
                <a:extLst>
                  <a:ext uri="{FF2B5EF4-FFF2-40B4-BE49-F238E27FC236}">
                    <a16:creationId xmlns:a16="http://schemas.microsoft.com/office/drawing/2014/main" id="{9DB04C83-679A-3C40-AE3F-F5626A9A46D1}"/>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33" name="Text Box 16">
                <a:extLst>
                  <a:ext uri="{FF2B5EF4-FFF2-40B4-BE49-F238E27FC236}">
                    <a16:creationId xmlns:a16="http://schemas.microsoft.com/office/drawing/2014/main" id="{9A4E21FE-242E-F24A-8DFD-378A92E72AEE}"/>
                  </a:ext>
                </a:extLst>
              </p:cNvPr>
              <p:cNvSpPr txBox="1">
                <a:spLocks noChangeArrowheads="1"/>
              </p:cNvSpPr>
              <p:nvPr/>
            </p:nvSpPr>
            <p:spPr bwMode="auto">
              <a:xfrm>
                <a:off x="1563" y="1693"/>
                <a:ext cx="83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8000 bits</a:t>
                </a:r>
              </a:p>
            </p:txBody>
          </p:sp>
          <p:sp>
            <p:nvSpPr>
              <p:cNvPr id="134" name="Text Box 17">
                <a:extLst>
                  <a:ext uri="{FF2B5EF4-FFF2-40B4-BE49-F238E27FC236}">
                    <a16:creationId xmlns:a16="http://schemas.microsoft.com/office/drawing/2014/main" id="{261ED350-3F07-A542-906D-6B34A19F57B4}"/>
                  </a:ext>
                </a:extLst>
              </p:cNvPr>
              <p:cNvSpPr txBox="1">
                <a:spLocks noChangeArrowheads="1"/>
              </p:cNvSpPr>
              <p:nvPr/>
            </p:nvSpPr>
            <p:spPr bwMode="auto">
              <a:xfrm>
                <a:off x="1401" y="1917"/>
                <a:ext cx="122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10</a:t>
                </a:r>
                <a:r>
                  <a:rPr kumimoji="0" lang="en-US" sz="2400" b="0" i="1" u="none" strike="noStrike" kern="1200" cap="none" spc="0" normalizeH="0" baseline="30000" noProof="0" dirty="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bits/sec</a:t>
                </a:r>
              </a:p>
            </p:txBody>
          </p:sp>
          <p:sp>
            <p:nvSpPr>
              <p:cNvPr id="135" name="Line 18">
                <a:extLst>
                  <a:ext uri="{FF2B5EF4-FFF2-40B4-BE49-F238E27FC236}">
                    <a16:creationId xmlns:a16="http://schemas.microsoft.com/office/drawing/2014/main" id="{EDB1D7D2-C87C-9F49-A2A1-833D85EAB9F9}"/>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sp>
          <p:nvSpPr>
            <p:cNvPr id="129" name="Text Box 20">
              <a:extLst>
                <a:ext uri="{FF2B5EF4-FFF2-40B4-BE49-F238E27FC236}">
                  <a16:creationId xmlns:a16="http://schemas.microsoft.com/office/drawing/2014/main" id="{93AC931A-E76C-A440-8E87-B489914F35FD}"/>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p:txBody>
        </p:sp>
        <p:sp>
          <p:nvSpPr>
            <p:cNvPr id="130" name="Text Box 22">
              <a:extLst>
                <a:ext uri="{FF2B5EF4-FFF2-40B4-BE49-F238E27FC236}">
                  <a16:creationId xmlns:a16="http://schemas.microsoft.com/office/drawing/2014/main" id="{14ADD697-C49B-F141-9DE7-07AC5BD26EA5}"/>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p:txBody>
        </p:sp>
        <p:sp>
          <p:nvSpPr>
            <p:cNvPr id="131" name="Text Box 23">
              <a:extLst>
                <a:ext uri="{FF2B5EF4-FFF2-40B4-BE49-F238E27FC236}">
                  <a16:creationId xmlns:a16="http://schemas.microsoft.com/office/drawing/2014/main" id="{108AD146-F5D0-F14B-AF3A-D8ADCB55A4C6}"/>
                </a:ext>
              </a:extLst>
            </p:cNvPr>
            <p:cNvSpPr txBox="1">
              <a:spLocks noChangeArrowheads="1"/>
            </p:cNvSpPr>
            <p:nvPr/>
          </p:nvSpPr>
          <p:spPr bwMode="auto">
            <a:xfrm>
              <a:off x="2715" y="1777"/>
              <a:ext cx="102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8 microsecs</a:t>
              </a:r>
            </a:p>
          </p:txBody>
        </p:sp>
      </p:gr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829076" y="3163511"/>
            <a:ext cx="9723349"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time to transmit packet into channel:</a:t>
            </a:r>
          </a:p>
        </p:txBody>
      </p:sp>
      <p:sp>
        <p:nvSpPr>
          <p:cNvPr id="21" name="Slide Number Placeholder 2">
            <a:extLst>
              <a:ext uri="{FF2B5EF4-FFF2-40B4-BE49-F238E27FC236}">
                <a16:creationId xmlns:a16="http://schemas.microsoft.com/office/drawing/2014/main" id="{5A944CFA-EDBD-154A-A022-BFEE848C7BD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28</a:t>
            </a:fld>
            <a:endParaRPr lang="en-US" dirty="0"/>
          </a:p>
        </p:txBody>
      </p:sp>
    </p:spTree>
    <p:extLst>
      <p:ext uri="{BB962C8B-B14F-4D97-AF65-F5344CB8AC3E}">
        <p14:creationId xmlns:p14="http://schemas.microsoft.com/office/powerpoint/2010/main" val="25950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dissolve">
                                      <p:cBhvr>
                                        <p:cTn id="12" dur="5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dissolve">
                                      <p:cBhvr>
                                        <p:cTn id="17" dur="500"/>
                                        <p:tgtEl>
                                          <p:spTgt spid="12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dissolve">
                                      <p:cBhvr>
                                        <p:cTn id="20"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122" grpId="0"/>
      <p:bldP spid="2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grpSp>
        <p:nvGrpSpPr>
          <p:cNvPr id="4" name="Group 3">
            <a:extLst>
              <a:ext uri="{FF2B5EF4-FFF2-40B4-BE49-F238E27FC236}">
                <a16:creationId xmlns:a16="http://schemas.microsoft.com/office/drawing/2014/main" id="{1E77F652-670F-A845-B285-3845722C99C1}"/>
              </a:ext>
            </a:extLst>
          </p:cNvPr>
          <p:cNvGrpSpPr/>
          <p:nvPr/>
        </p:nvGrpSpPr>
        <p:grpSpPr>
          <a:xfrm>
            <a:off x="3188111" y="1436688"/>
            <a:ext cx="8729662" cy="3249612"/>
            <a:chOff x="1660525" y="1638643"/>
            <a:chExt cx="8729662" cy="3249612"/>
          </a:xfrm>
        </p:grpSpPr>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984750" y="219426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Text Box 4">
              <a:extLst>
                <a:ext uri="{FF2B5EF4-FFF2-40B4-BE49-F238E27FC236}">
                  <a16:creationId xmlns:a16="http://schemas.microsoft.com/office/drawing/2014/main" id="{9C568413-E7C8-034A-A01A-070E583EFD90}"/>
                </a:ext>
              </a:extLst>
            </p:cNvPr>
            <p:cNvSpPr txBox="1">
              <a:spLocks noChangeArrowheads="1"/>
            </p:cNvSpPr>
            <p:nvPr/>
          </p:nvSpPr>
          <p:spPr bwMode="auto">
            <a:xfrm>
              <a:off x="1660525" y="198948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973637" y="197519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7200900" y="198789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4445000" y="163864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623050" y="163864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997450" y="218950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5002212" y="430088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5002212" y="335790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979987" y="218791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835525" y="21879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835525" y="24292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846637" y="428818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7188200" y="310231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21">
              <a:extLst>
                <a:ext uri="{FF2B5EF4-FFF2-40B4-BE49-F238E27FC236}">
                  <a16:creationId xmlns:a16="http://schemas.microsoft.com/office/drawing/2014/main" id="{08BE5E72-86FD-8A42-9396-059DB3F761FB}"/>
                </a:ext>
              </a:extLst>
            </p:cNvPr>
            <p:cNvSpPr txBox="1">
              <a:spLocks noChangeArrowheads="1"/>
            </p:cNvSpPr>
            <p:nvPr/>
          </p:nvSpPr>
          <p:spPr bwMode="auto">
            <a:xfrm>
              <a:off x="7269162" y="292610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7212012" y="335155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9" name="Text Box 23">
              <a:extLst>
                <a:ext uri="{FF2B5EF4-FFF2-40B4-BE49-F238E27FC236}">
                  <a16:creationId xmlns:a16="http://schemas.microsoft.com/office/drawing/2014/main" id="{EA1933E4-20F7-C442-A192-A24ACB88B227}"/>
                </a:ext>
              </a:extLst>
            </p:cNvPr>
            <p:cNvSpPr txBox="1">
              <a:spLocks noChangeArrowheads="1"/>
            </p:cNvSpPr>
            <p:nvPr/>
          </p:nvSpPr>
          <p:spPr bwMode="auto">
            <a:xfrm>
              <a:off x="7275512" y="317851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0" name="Text Box 24">
              <a:extLst>
                <a:ext uri="{FF2B5EF4-FFF2-40B4-BE49-F238E27FC236}">
                  <a16:creationId xmlns:a16="http://schemas.microsoft.com/office/drawing/2014/main" id="{E280E208-423C-5A4D-B4AD-4087BED29014}"/>
                </a:ext>
              </a:extLst>
            </p:cNvPr>
            <p:cNvSpPr txBox="1">
              <a:spLocks noChangeArrowheads="1"/>
            </p:cNvSpPr>
            <p:nvPr/>
          </p:nvSpPr>
          <p:spPr bwMode="auto">
            <a:xfrm>
              <a:off x="2252662" y="396115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a:t>
              </a: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 = RTT + L / R</a:t>
              </a:r>
              <a:endParaRPr kumimoji="0" lang="en-US" altLang="en-US" sz="16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997450" y="429611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991100" y="4288180"/>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991100" y="452948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5314950" y="465330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 name="Slide Number Placeholder 2">
            <a:extLst>
              <a:ext uri="{FF2B5EF4-FFF2-40B4-BE49-F238E27FC236}">
                <a16:creationId xmlns:a16="http://schemas.microsoft.com/office/drawing/2014/main" id="{144B575B-9218-5E41-8DF6-C242B94C8BE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Tree>
    <p:extLst>
      <p:ext uri="{BB962C8B-B14F-4D97-AF65-F5344CB8AC3E}">
        <p14:creationId xmlns:p14="http://schemas.microsoft.com/office/powerpoint/2010/main" val="294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abstraction</a:t>
              </a:r>
            </a:p>
          </p:txBody>
        </p:sp>
      </p:grpSp>
      <p:sp>
        <p:nvSpPr>
          <p:cNvPr id="66" name="Slide Number Placeholder 2">
            <a:extLst>
              <a:ext uri="{FF2B5EF4-FFF2-40B4-BE49-F238E27FC236}">
                <a16:creationId xmlns:a16="http://schemas.microsoft.com/office/drawing/2014/main" id="{F496148B-2840-6E48-8844-F185577E4A6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3177238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stop-and-wait operation</a:t>
            </a:r>
            <a:endParaRPr lang="en-US" sz="4400" dirty="0"/>
          </a:p>
        </p:txBody>
      </p:sp>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6523093" y="1992313"/>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6511980" y="1773238"/>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8739243" y="1785938"/>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5983343" y="1436688"/>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8161393" y="1436688"/>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6535793" y="1987550"/>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6540555" y="4098925"/>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6540555" y="3155950"/>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6518330" y="1985963"/>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6373868" y="19859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6373868" y="22272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6384980" y="4086225"/>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8726543" y="2900363"/>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8750355" y="3149600"/>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6535793" y="4094163"/>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6529443" y="4086225"/>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6529443" y="4327525"/>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6853293" y="4451350"/>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9" name="Group 8">
            <a:extLst>
              <a:ext uri="{FF2B5EF4-FFF2-40B4-BE49-F238E27FC236}">
                <a16:creationId xmlns:a16="http://schemas.microsoft.com/office/drawing/2014/main" id="{CC6AF9F3-99D9-6F40-B127-7A6785C46B41}"/>
              </a:ext>
            </a:extLst>
          </p:cNvPr>
          <p:cNvGrpSpPr/>
          <p:nvPr/>
        </p:nvGrpSpPr>
        <p:grpSpPr>
          <a:xfrm>
            <a:off x="2244612" y="2022637"/>
            <a:ext cx="1278602" cy="597475"/>
            <a:chOff x="749300" y="3009900"/>
            <a:chExt cx="1278602" cy="597475"/>
          </a:xfrm>
        </p:grpSpPr>
        <p:sp>
          <p:nvSpPr>
            <p:cNvPr id="3" name="TextBox 2">
              <a:extLst>
                <a:ext uri="{FF2B5EF4-FFF2-40B4-BE49-F238E27FC236}">
                  <a16:creationId xmlns:a16="http://schemas.microsoft.com/office/drawing/2014/main" id="{721E4313-1A1A-3A42-AC4C-44CC986CCAC5}"/>
                </a:ext>
              </a:extLst>
            </p:cNvPr>
            <p:cNvSpPr txBox="1"/>
            <p:nvPr/>
          </p:nvSpPr>
          <p:spPr>
            <a:xfrm>
              <a:off x="749300" y="3022600"/>
              <a:ext cx="11112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a:t>
              </a:r>
              <a:r>
                <a:rPr kumimoji="0" lang="en-US" sz="2800" b="0" i="0" u="none" strike="noStrike" kern="1200" cap="none" spc="0" normalizeH="0" baseline="-25000" noProof="0" dirty="0">
                  <a:ln>
                    <a:noFill/>
                  </a:ln>
                  <a:solidFill>
                    <a:prstClr val="black"/>
                  </a:solidFill>
                  <a:effectLst/>
                  <a:uLnTx/>
                  <a:uFillTx/>
                  <a:latin typeface="Calibri" panose="020F0502020204030204"/>
                  <a:ea typeface="+mn-ea"/>
                  <a:cs typeface="+mn-cs"/>
                </a:rPr>
                <a:t>sender</a:t>
              </a:r>
            </a:p>
          </p:txBody>
        </p:sp>
        <p:sp>
          <p:nvSpPr>
            <p:cNvPr id="6" name="TextBox 5">
              <a:extLst>
                <a:ext uri="{FF2B5EF4-FFF2-40B4-BE49-F238E27FC236}">
                  <a16:creationId xmlns:a16="http://schemas.microsoft.com/office/drawing/2014/main" id="{8C13E07F-DCC8-5C42-B670-E68B309E1374}"/>
                </a:ext>
              </a:extLst>
            </p:cNvPr>
            <p:cNvSpPr txBox="1"/>
            <p:nvPr/>
          </p:nvSpPr>
          <p:spPr>
            <a:xfrm>
              <a:off x="1663700" y="300990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36" name="TextBox 35">
            <a:extLst>
              <a:ext uri="{FF2B5EF4-FFF2-40B4-BE49-F238E27FC236}">
                <a16:creationId xmlns:a16="http://schemas.microsoft.com/office/drawing/2014/main" id="{72394E0F-C5BE-F842-A8F0-CE5EB7D410B7}"/>
              </a:ext>
            </a:extLst>
          </p:cNvPr>
          <p:cNvSpPr txBox="1"/>
          <p:nvPr/>
        </p:nvSpPr>
        <p:spPr>
          <a:xfrm>
            <a:off x="4022612" y="1768637"/>
            <a:ext cx="83388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 / R</a:t>
            </a:r>
          </a:p>
        </p:txBody>
      </p:sp>
      <p:sp>
        <p:nvSpPr>
          <p:cNvPr id="37" name="TextBox 36">
            <a:extLst>
              <a:ext uri="{FF2B5EF4-FFF2-40B4-BE49-F238E27FC236}">
                <a16:creationId xmlns:a16="http://schemas.microsoft.com/office/drawing/2014/main" id="{6C6C6FA9-6BC1-BE4F-985A-814A76374A78}"/>
              </a:ext>
            </a:extLst>
          </p:cNvPr>
          <p:cNvSpPr txBox="1"/>
          <p:nvPr/>
        </p:nvSpPr>
        <p:spPr>
          <a:xfrm>
            <a:off x="3565412" y="2314737"/>
            <a:ext cx="7310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RTT</a:t>
            </a:r>
          </a:p>
        </p:txBody>
      </p:sp>
      <p:cxnSp>
        <p:nvCxnSpPr>
          <p:cNvPr id="8" name="Straight Connector 7">
            <a:extLst>
              <a:ext uri="{FF2B5EF4-FFF2-40B4-BE49-F238E27FC236}">
                <a16:creationId xmlns:a16="http://schemas.microsoft.com/office/drawing/2014/main" id="{1471EC5E-49D5-C845-A523-BB2BA82777FB}"/>
              </a:ext>
            </a:extLst>
          </p:cNvPr>
          <p:cNvCxnSpPr/>
          <p:nvPr/>
        </p:nvCxnSpPr>
        <p:spPr>
          <a:xfrm>
            <a:off x="3654312" y="2314737"/>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9EBE743-5B5A-CB4C-ADBF-D607BDC87774}"/>
              </a:ext>
            </a:extLst>
          </p:cNvPr>
          <p:cNvGrpSpPr/>
          <p:nvPr/>
        </p:nvGrpSpPr>
        <p:grpSpPr>
          <a:xfrm>
            <a:off x="5721405" y="2234921"/>
            <a:ext cx="847725" cy="1860804"/>
            <a:chOff x="4183062" y="2436876"/>
            <a:chExt cx="847725" cy="1860804"/>
          </a:xfrm>
        </p:grpSpPr>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A49C2C2C-CE28-5843-8415-9EE09E6947FC}"/>
                </a:ext>
              </a:extLst>
            </p:cNvPr>
            <p:cNvSpPr/>
            <p:nvPr/>
          </p:nvSpPr>
          <p:spPr>
            <a:xfrm>
              <a:off x="4421124" y="2436876"/>
              <a:ext cx="77724" cy="18608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59E1995-34BF-7E4C-A8E6-79D6D91B735F}"/>
              </a:ext>
            </a:extLst>
          </p:cNvPr>
          <p:cNvGrpSpPr/>
          <p:nvPr/>
        </p:nvGrpSpPr>
        <p:grpSpPr>
          <a:xfrm>
            <a:off x="5737741" y="1941782"/>
            <a:ext cx="847725" cy="336550"/>
            <a:chOff x="4199398" y="2143737"/>
            <a:chExt cx="847725" cy="336550"/>
          </a:xfrm>
        </p:grpSpPr>
        <p:sp>
          <p:nvSpPr>
            <p:cNvPr id="34" name="Text Box 16">
              <a:extLst>
                <a:ext uri="{FF2B5EF4-FFF2-40B4-BE49-F238E27FC236}">
                  <a16:creationId xmlns:a16="http://schemas.microsoft.com/office/drawing/2014/main" id="{CE11628B-6BAA-5F4D-83D0-1C375AA4B545}"/>
                </a:ext>
              </a:extLst>
            </p:cNvPr>
            <p:cNvSpPr txBox="1">
              <a:spLocks noChangeArrowheads="1"/>
            </p:cNvSpPr>
            <p:nvPr/>
          </p:nvSpPr>
          <p:spPr bwMode="auto">
            <a:xfrm>
              <a:off x="4199398" y="2143737"/>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L/R</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2" name="Rectangle 41">
              <a:extLst>
                <a:ext uri="{FF2B5EF4-FFF2-40B4-BE49-F238E27FC236}">
                  <a16:creationId xmlns:a16="http://schemas.microsoft.com/office/drawing/2014/main" id="{3925C961-57CF-D349-AB32-A9692749F035}"/>
                </a:ext>
              </a:extLst>
            </p:cNvPr>
            <p:cNvSpPr/>
            <p:nvPr/>
          </p:nvSpPr>
          <p:spPr>
            <a:xfrm>
              <a:off x="4418854" y="2180844"/>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075CB59D-6E37-644B-87A0-86A5D61EB620}"/>
              </a:ext>
            </a:extLst>
          </p:cNvPr>
          <p:cNvSpPr txBox="1"/>
          <p:nvPr/>
        </p:nvSpPr>
        <p:spPr>
          <a:xfrm>
            <a:off x="4175012" y="2314737"/>
            <a:ext cx="1095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 / R</a:t>
            </a:r>
          </a:p>
        </p:txBody>
      </p:sp>
      <p:grpSp>
        <p:nvGrpSpPr>
          <p:cNvPr id="19" name="Group 18">
            <a:extLst>
              <a:ext uri="{FF2B5EF4-FFF2-40B4-BE49-F238E27FC236}">
                <a16:creationId xmlns:a16="http://schemas.microsoft.com/office/drawing/2014/main" id="{6A4AEDD2-EED9-9242-A1CE-295F5C6A03DB}"/>
              </a:ext>
            </a:extLst>
          </p:cNvPr>
          <p:cNvGrpSpPr/>
          <p:nvPr/>
        </p:nvGrpSpPr>
        <p:grpSpPr>
          <a:xfrm>
            <a:off x="3156251" y="2947504"/>
            <a:ext cx="1781653" cy="1463020"/>
            <a:chOff x="1660939" y="3934767"/>
            <a:chExt cx="1781653" cy="1463020"/>
          </a:xfrm>
        </p:grpSpPr>
        <p:sp>
          <p:nvSpPr>
            <p:cNvPr id="13" name="TextBox 12">
              <a:extLst>
                <a:ext uri="{FF2B5EF4-FFF2-40B4-BE49-F238E27FC236}">
                  <a16:creationId xmlns:a16="http://schemas.microsoft.com/office/drawing/2014/main" id="{80101E67-F8E3-5F43-87A5-EEE3F55BCF5A}"/>
                </a:ext>
              </a:extLst>
            </p:cNvPr>
            <p:cNvSpPr txBox="1"/>
            <p:nvPr/>
          </p:nvSpPr>
          <p:spPr>
            <a:xfrm>
              <a:off x="1673639" y="485649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47" name="TextBox 46">
              <a:extLst>
                <a:ext uri="{FF2B5EF4-FFF2-40B4-BE49-F238E27FC236}">
                  <a16:creationId xmlns:a16="http://schemas.microsoft.com/office/drawing/2014/main" id="{E3ADC375-683E-5F46-8229-0B251E9F0CDD}"/>
                </a:ext>
              </a:extLst>
            </p:cNvPr>
            <p:cNvSpPr txBox="1"/>
            <p:nvPr/>
          </p:nvSpPr>
          <p:spPr>
            <a:xfrm>
              <a:off x="2070100" y="4874567"/>
              <a:ext cx="137249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0.00027</a:t>
              </a:r>
            </a:p>
          </p:txBody>
        </p:sp>
        <p:grpSp>
          <p:nvGrpSpPr>
            <p:cNvPr id="18" name="Group 17">
              <a:extLst>
                <a:ext uri="{FF2B5EF4-FFF2-40B4-BE49-F238E27FC236}">
                  <a16:creationId xmlns:a16="http://schemas.microsoft.com/office/drawing/2014/main" id="{9AD14E5C-D408-D34F-A4E3-3FF2736B1748}"/>
                </a:ext>
              </a:extLst>
            </p:cNvPr>
            <p:cNvGrpSpPr/>
            <p:nvPr/>
          </p:nvGrpSpPr>
          <p:grpSpPr>
            <a:xfrm>
              <a:off x="1660939" y="3934767"/>
              <a:ext cx="1473628" cy="868065"/>
              <a:chOff x="1660939" y="3795067"/>
              <a:chExt cx="1473628" cy="868065"/>
            </a:xfrm>
          </p:grpSpPr>
          <p:sp>
            <p:nvSpPr>
              <p:cNvPr id="79" name="TextBox 78">
                <a:extLst>
                  <a:ext uri="{FF2B5EF4-FFF2-40B4-BE49-F238E27FC236}">
                    <a16:creationId xmlns:a16="http://schemas.microsoft.com/office/drawing/2014/main" id="{52A82ED6-4EB6-9646-9813-CD52285AEECC}"/>
                  </a:ext>
                </a:extLst>
              </p:cNvPr>
              <p:cNvSpPr txBox="1"/>
              <p:nvPr/>
            </p:nvSpPr>
            <p:spPr>
              <a:xfrm>
                <a:off x="1660939" y="3952557"/>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nvGrpSpPr>
              <p:cNvPr id="17" name="Group 16">
                <a:extLst>
                  <a:ext uri="{FF2B5EF4-FFF2-40B4-BE49-F238E27FC236}">
                    <a16:creationId xmlns:a16="http://schemas.microsoft.com/office/drawing/2014/main" id="{2D5D5FF4-838F-754C-8978-6526E35349A3}"/>
                  </a:ext>
                </a:extLst>
              </p:cNvPr>
              <p:cNvGrpSpPr/>
              <p:nvPr/>
            </p:nvGrpSpPr>
            <p:grpSpPr>
              <a:xfrm>
                <a:off x="2095500" y="3795067"/>
                <a:ext cx="1039067" cy="868065"/>
                <a:chOff x="2032000" y="3795067"/>
                <a:chExt cx="1039067" cy="868065"/>
              </a:xfrm>
            </p:grpSpPr>
            <p:sp>
              <p:nvSpPr>
                <p:cNvPr id="80" name="TextBox 79">
                  <a:extLst>
                    <a:ext uri="{FF2B5EF4-FFF2-40B4-BE49-F238E27FC236}">
                      <a16:creationId xmlns:a16="http://schemas.microsoft.com/office/drawing/2014/main" id="{E983D372-880E-BD47-AF86-736C61470D97}"/>
                    </a:ext>
                  </a:extLst>
                </p:cNvPr>
                <p:cNvSpPr txBox="1"/>
                <p:nvPr/>
              </p:nvSpPr>
              <p:spPr>
                <a:xfrm>
                  <a:off x="2146300" y="3795067"/>
                  <a:ext cx="728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.008</a:t>
                  </a:r>
                </a:p>
              </p:txBody>
            </p:sp>
            <p:sp>
              <p:nvSpPr>
                <p:cNvPr id="81" name="TextBox 80">
                  <a:extLst>
                    <a:ext uri="{FF2B5EF4-FFF2-40B4-BE49-F238E27FC236}">
                      <a16:creationId xmlns:a16="http://schemas.microsoft.com/office/drawing/2014/main" id="{C1BDCBB7-422E-9B44-86BF-FE476616B58A}"/>
                    </a:ext>
                  </a:extLst>
                </p:cNvPr>
                <p:cNvSpPr txBox="1"/>
                <p:nvPr/>
              </p:nvSpPr>
              <p:spPr>
                <a:xfrm>
                  <a:off x="2032000" y="4201467"/>
                  <a:ext cx="10390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30.008</a:t>
                  </a:r>
                </a:p>
              </p:txBody>
            </p:sp>
            <p:cxnSp>
              <p:nvCxnSpPr>
                <p:cNvPr id="82" name="Straight Connector 81">
                  <a:extLst>
                    <a:ext uri="{FF2B5EF4-FFF2-40B4-BE49-F238E27FC236}">
                      <a16:creationId xmlns:a16="http://schemas.microsoft.com/office/drawing/2014/main" id="{BBAC316F-2A0D-B744-BBEB-CB399528A356}"/>
                    </a:ext>
                  </a:extLst>
                </p:cNvPr>
                <p:cNvCxnSpPr/>
                <p:nvPr/>
              </p:nvCxnSpPr>
              <p:spPr>
                <a:xfrm>
                  <a:off x="2120900" y="4239567"/>
                  <a:ext cx="825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5" name="Rectangle 84">
            <a:extLst>
              <a:ext uri="{FF2B5EF4-FFF2-40B4-BE49-F238E27FC236}">
                <a16:creationId xmlns:a16="http://schemas.microsoft.com/office/drawing/2014/main" id="{6A30693C-EFD3-504D-9986-8B04D7557A03}"/>
              </a:ext>
            </a:extLst>
          </p:cNvPr>
          <p:cNvSpPr/>
          <p:nvPr/>
        </p:nvSpPr>
        <p:spPr>
          <a:xfrm>
            <a:off x="5728597" y="1978889"/>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907A72-228A-0E4D-9982-EED66F10F557}"/>
              </a:ext>
            </a:extLst>
          </p:cNvPr>
          <p:cNvSpPr txBox="1"/>
          <p:nvPr/>
        </p:nvSpPr>
        <p:spPr>
          <a:xfrm>
            <a:off x="1219200" y="5055243"/>
            <a:ext cx="10194664" cy="1231106"/>
          </a:xfrm>
          <a:prstGeom prst="rect">
            <a:avLst/>
          </a:prstGeom>
          <a:noFill/>
        </p:spPr>
        <p:txBody>
          <a:bodyPr wrap="square" rtlCol="0">
            <a:spAutoFit/>
          </a:bodyPr>
          <a:lstStyle/>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rdt 3.0 protocol performance stinks!</a:t>
            </a:r>
          </a:p>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Protocol limits performance of underlying infrastructure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Slide Number Placeholder 2">
            <a:extLst>
              <a:ext uri="{FF2B5EF4-FFF2-40B4-BE49-F238E27FC236}">
                <a16:creationId xmlns:a16="http://schemas.microsoft.com/office/drawing/2014/main" id="{CB5285FE-6F5F-D849-A9CB-EEFE33B31B9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Tree>
    <p:extLst>
      <p:ext uri="{BB962C8B-B14F-4D97-AF65-F5344CB8AC3E}">
        <p14:creationId xmlns:p14="http://schemas.microsoft.com/office/powerpoint/2010/main" val="26221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P spid="85"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rdt3.0: pipelined protocols operation</a:t>
            </a:r>
            <a:endParaRPr lang="en-US" sz="4400" dirty="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1" name="Slide Number Placeholder 2">
            <a:extLst>
              <a:ext uri="{FF2B5EF4-FFF2-40B4-BE49-F238E27FC236}">
                <a16:creationId xmlns:a16="http://schemas.microsoft.com/office/drawing/2014/main" id="{1DCC9415-F6BD-EB4B-8CBA-8543440AF94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Pipelining: increased utilization</a:t>
            </a:r>
            <a:endParaRPr lang="en-US" sz="4400" dirty="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417186"/>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nvGraphicFramePr>
        <p:xfrm>
          <a:off x="2992665" y="5276399"/>
          <a:ext cx="6748463" cy="933450"/>
        </p:xfrm>
        <a:graphic>
          <a:graphicData uri="http://schemas.openxmlformats.org/presentationml/2006/ole">
            <mc:AlternateContent xmlns:mc="http://schemas.openxmlformats.org/markup-compatibility/2006">
              <mc:Choice xmlns:v="urn:schemas-microsoft-com:vml" Requires="v">
                <p:oleObj name="Picture" r:id="rId3" imgW="2578100" imgH="355600" progId="Word.Picture.8">
                  <p:embed/>
                </p:oleObj>
              </mc:Choice>
              <mc:Fallback>
                <p:oleObj name="Picture" r:id="rId3"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665" y="5276399"/>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 name="Slide Number Placeholder 2">
            <a:extLst>
              <a:ext uri="{FF2B5EF4-FFF2-40B4-BE49-F238E27FC236}">
                <a16:creationId xmlns:a16="http://schemas.microsoft.com/office/drawing/2014/main" id="{5140CCE3-35CF-C249-B39A-9608764C93D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32</a:t>
            </a:fld>
            <a:endParaRPr lang="en-US" dirty="0"/>
          </a:p>
        </p:txBody>
      </p:sp>
    </p:spTree>
    <p:extLst>
      <p:ext uri="{BB962C8B-B14F-4D97-AF65-F5344CB8AC3E}">
        <p14:creationId xmlns:p14="http://schemas.microsoft.com/office/powerpoint/2010/main" val="10708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sender</a:t>
            </a:r>
            <a:endParaRPr lang="en-US" sz="4400" dirty="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unACKed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82281"/>
            <a:ext cx="11309804" cy="198504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move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7" name="Slide Number Placeholder 2">
            <a:extLst>
              <a:ext uri="{FF2B5EF4-FFF2-40B4-BE49-F238E27FC236}">
                <a16:creationId xmlns:a16="http://schemas.microsoft.com/office/drawing/2014/main" id="{FDEE9FF9-C882-024E-8974-9BAEDEEE0BF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33</a:t>
            </a:fld>
            <a:endParaRPr lang="en-US" dirty="0"/>
          </a:p>
        </p:txBody>
      </p:sp>
    </p:spTree>
    <p:extLst>
      <p:ext uri="{BB962C8B-B14F-4D97-AF65-F5344CB8AC3E}">
        <p14:creationId xmlns:p14="http://schemas.microsoft.com/office/powerpoint/2010/main" val="176597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receiver</a:t>
            </a:r>
            <a:endParaRPr lang="en-US" sz="4400" dirty="0"/>
          </a:p>
        </p:txBody>
      </p:sp>
      <p:sp>
        <p:nvSpPr>
          <p:cNvPr id="7" name="Rectangle 3">
            <a:extLst>
              <a:ext uri="{FF2B5EF4-FFF2-40B4-BE49-F238E27FC236}">
                <a16:creationId xmlns:a16="http://schemas.microsoft.com/office/drawing/2014/main" id="{D4D350FA-D6D7-FD41-A9BE-7C8ADB1B89FE}"/>
              </a:ext>
            </a:extLst>
          </p:cNvPr>
          <p:cNvSpPr txBox="1">
            <a:spLocks noChangeArrowheads="1"/>
          </p:cNvSpPr>
          <p:nvPr/>
        </p:nvSpPr>
        <p:spPr>
          <a:xfrm>
            <a:off x="803389" y="1374775"/>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received and ACKed</a:t>
                </a: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Out-of-order: received but not  ACKed</a:t>
                </a: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1" name="Slide Number Placeholder 2">
            <a:extLst>
              <a:ext uri="{FF2B5EF4-FFF2-40B4-BE49-F238E27FC236}">
                <a16:creationId xmlns:a16="http://schemas.microsoft.com/office/drawing/2014/main" id="{D2730539-5138-AA4F-8FB6-75E50809896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34</a:t>
            </a:fld>
            <a:endParaRPr lang="en-US" dirty="0"/>
          </a:p>
        </p:txBody>
      </p:sp>
    </p:spTree>
    <p:extLst>
      <p:ext uri="{BB962C8B-B14F-4D97-AF65-F5344CB8AC3E}">
        <p14:creationId xmlns:p14="http://schemas.microsoft.com/office/powerpoint/2010/main" val="1022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Go-Back-N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2" name="Text Box 15">
            <a:extLst>
              <a:ext uri="{FF2B5EF4-FFF2-40B4-BE49-F238E27FC236}">
                <a16:creationId xmlns:a16="http://schemas.microsoft.com/office/drawing/2014/main" id="{AF86798F-8D3B-3F46-8E9A-88A423CB91FE}"/>
              </a:ext>
            </a:extLst>
          </p:cNvPr>
          <p:cNvSpPr txBox="1">
            <a:spLocks noChangeArrowheads="1"/>
          </p:cNvSpPr>
          <p:nvPr/>
        </p:nvSpPr>
        <p:spPr bwMode="auto">
          <a:xfrm>
            <a:off x="8139112" y="1973262"/>
            <a:ext cx="2568575"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1" name="Group 10">
            <a:extLst>
              <a:ext uri="{FF2B5EF4-FFF2-40B4-BE49-F238E27FC236}">
                <a16:creationId xmlns:a16="http://schemas.microsoft.com/office/drawing/2014/main" id="{B43C2478-ADE4-9940-A00F-07B0A8A168AB}"/>
              </a:ext>
            </a:extLst>
          </p:cNvPr>
          <p:cNvGrpSpPr/>
          <p:nvPr/>
        </p:nvGrpSpPr>
        <p:grpSpPr>
          <a:xfrm>
            <a:off x="6061075" y="4884737"/>
            <a:ext cx="2114550" cy="1179513"/>
            <a:chOff x="6061075" y="4884737"/>
            <a:chExt cx="2114550" cy="1179513"/>
          </a:xfrm>
        </p:grpSpPr>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Line 38">
              <a:extLst>
                <a:ext uri="{FF2B5EF4-FFF2-40B4-BE49-F238E27FC236}">
                  <a16:creationId xmlns:a16="http://schemas.microsoft.com/office/drawing/2014/main" id="{F145FE1E-AA9A-9247-82EE-3228DB0DB25A}"/>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39">
              <a:extLst>
                <a:ext uri="{FF2B5EF4-FFF2-40B4-BE49-F238E27FC236}">
                  <a16:creationId xmlns:a16="http://schemas.microsoft.com/office/drawing/2014/main" id="{A6917865-5501-404F-B05D-FD50B31DAC19}"/>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5" name="Line 40">
              <a:extLst>
                <a:ext uri="{FF2B5EF4-FFF2-40B4-BE49-F238E27FC236}">
                  <a16:creationId xmlns:a16="http://schemas.microsoft.com/office/drawing/2014/main" id="{C1F71149-521E-A245-80B1-E26288E6E967}"/>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6" name="Text Box 41">
            <a:extLst>
              <a:ext uri="{FF2B5EF4-FFF2-40B4-BE49-F238E27FC236}">
                <a16:creationId xmlns:a16="http://schemas.microsoft.com/office/drawing/2014/main" id="{C2E1F2DD-A0AF-3A4F-84ED-5EB921B7EA8C}"/>
              </a:ext>
            </a:extLst>
          </p:cNvPr>
          <p:cNvSpPr txBox="1">
            <a:spLocks noChangeArrowheads="1"/>
          </p:cNvSpPr>
          <p:nvPr/>
        </p:nvSpPr>
        <p:spPr bwMode="auto">
          <a:xfrm>
            <a:off x="8135937" y="34972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7" name="Text Box 42">
            <a:extLst>
              <a:ext uri="{FF2B5EF4-FFF2-40B4-BE49-F238E27FC236}">
                <a16:creationId xmlns:a16="http://schemas.microsoft.com/office/drawing/2014/main" id="{9460E1DE-6181-0944-8A7F-243E2C9494FD}"/>
              </a:ext>
            </a:extLst>
          </p:cNvPr>
          <p:cNvSpPr txBox="1">
            <a:spLocks noChangeArrowheads="1"/>
          </p:cNvSpPr>
          <p:nvPr/>
        </p:nvSpPr>
        <p:spPr bwMode="auto">
          <a:xfrm>
            <a:off x="8154987" y="4017962"/>
            <a:ext cx="2413000"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discard,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(re)send ack1</a:t>
            </a:r>
          </a:p>
        </p:txBody>
      </p:sp>
      <p:sp>
        <p:nvSpPr>
          <p:cNvPr id="138" name="Text Box 43">
            <a:extLst>
              <a:ext uri="{FF2B5EF4-FFF2-40B4-BE49-F238E27FC236}">
                <a16:creationId xmlns:a16="http://schemas.microsoft.com/office/drawing/2014/main" id="{9372D8AC-242E-6F41-B4F3-7282D16B0794}"/>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pkt5, deliver, send ack5</a:t>
            </a:r>
          </a:p>
        </p:txBody>
      </p:sp>
      <p:sp>
        <p:nvSpPr>
          <p:cNvPr id="139" name="Text Box 44">
            <a:extLst>
              <a:ext uri="{FF2B5EF4-FFF2-40B4-BE49-F238E27FC236}">
                <a16:creationId xmlns:a16="http://schemas.microsoft.com/office/drawing/2014/main" id="{3FF05DAC-881F-5A4C-85B0-7DEC9D8730CF}"/>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dirty="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 name="Group 11">
            <a:extLst>
              <a:ext uri="{FF2B5EF4-FFF2-40B4-BE49-F238E27FC236}">
                <a16:creationId xmlns:a16="http://schemas.microsoft.com/office/drawing/2014/main" id="{A72E6ECF-EC8F-534A-B975-E7A316543BA2}"/>
              </a:ext>
            </a:extLst>
          </p:cNvPr>
          <p:cNvGrpSpPr/>
          <p:nvPr/>
        </p:nvGrpSpPr>
        <p:grpSpPr>
          <a:xfrm>
            <a:off x="7108825" y="5376862"/>
            <a:ext cx="1081087" cy="1303338"/>
            <a:chOff x="7083425" y="5376862"/>
            <a:chExt cx="1081087" cy="1303338"/>
          </a:xfrm>
        </p:grpSpPr>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Line 101">
              <a:extLst>
                <a:ext uri="{FF2B5EF4-FFF2-40B4-BE49-F238E27FC236}">
                  <a16:creationId xmlns:a16="http://schemas.microsoft.com/office/drawing/2014/main" id="{84B4DDDE-6474-8442-BB57-A50ADD9CEBEC}"/>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4" name="Line 102">
              <a:extLst>
                <a:ext uri="{FF2B5EF4-FFF2-40B4-BE49-F238E27FC236}">
                  <a16:creationId xmlns:a16="http://schemas.microsoft.com/office/drawing/2014/main" id="{73C0C64C-D6E3-AC4F-B1DD-2ECA3B116102}"/>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Line 103">
              <a:extLst>
                <a:ext uri="{FF2B5EF4-FFF2-40B4-BE49-F238E27FC236}">
                  <a16:creationId xmlns:a16="http://schemas.microsoft.com/office/drawing/2014/main" id="{2133D681-30CA-654C-AE01-4F7EF0A35A48}"/>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3" name="Slide Number Placeholder 2">
            <a:extLst>
              <a:ext uri="{FF2B5EF4-FFF2-40B4-BE49-F238E27FC236}">
                <a16:creationId xmlns:a16="http://schemas.microsoft.com/office/drawing/2014/main" id="{D2E57CDD-AF57-3E45-9B83-97B06BD5DF03}"/>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35</a:t>
            </a:fld>
            <a:endParaRPr lang="en-US" dirty="0"/>
          </a:p>
        </p:txBody>
      </p:sp>
    </p:spTree>
    <p:extLst>
      <p:ext uri="{BB962C8B-B14F-4D97-AF65-F5344CB8AC3E}">
        <p14:creationId xmlns:p14="http://schemas.microsoft.com/office/powerpoint/2010/main" val="3290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12"/>
                                        </p:tgtEl>
                                        <p:attrNameLst>
                                          <p:attrName>style.visibility</p:attrName>
                                        </p:attrNameLst>
                                      </p:cBhvr>
                                      <p:to>
                                        <p:strVal val="visible"/>
                                      </p:to>
                                    </p:set>
                                    <p:animEffect transition="in" filter="dissolve">
                                      <p:cBhvr>
                                        <p:cTn id="19" dur="500"/>
                                        <p:tgtEl>
                                          <p:spTgt spid="1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dissolve">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137"/>
                                        </p:tgtEl>
                                        <p:attrNameLst>
                                          <p:attrName>style.visibility</p:attrName>
                                        </p:attrNameLst>
                                      </p:cBhvr>
                                      <p:to>
                                        <p:strVal val="visible"/>
                                      </p:to>
                                    </p:set>
                                    <p:animEffect transition="in" filter="dissolve">
                                      <p:cBhvr>
                                        <p:cTn id="56" dur="500"/>
                                        <p:tgtEl>
                                          <p:spTgt spid="137"/>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39"/>
                                        </p:tgtEl>
                                        <p:attrNameLst>
                                          <p:attrName>style.visibility</p:attrName>
                                        </p:attrNameLst>
                                      </p:cBhvr>
                                      <p:to>
                                        <p:strVal val="visible"/>
                                      </p:to>
                                    </p:set>
                                    <p:animEffect transition="in" filter="dissolve">
                                      <p:cBhvr>
                                        <p:cTn id="61" dur="500"/>
                                        <p:tgtEl>
                                          <p:spTgt spid="1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right)">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dissolv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wipe(left)">
                                      <p:cBhvr>
                                        <p:cTn id="76" dur="500"/>
                                        <p:tgtEl>
                                          <p:spTgt spid="10"/>
                                        </p:tgtEl>
                                      </p:cBhvr>
                                    </p:animEffect>
                                  </p:childTnLst>
                                </p:cTn>
                              </p:par>
                            </p:childTnLst>
                          </p:cTn>
                        </p:par>
                        <p:par>
                          <p:cTn id="77" fill="hold">
                            <p:stCondLst>
                              <p:cond delay="500"/>
                            </p:stCondLst>
                            <p:childTnLst>
                              <p:par>
                                <p:cTn id="78" presetID="22" presetClass="entr" presetSubtype="8" fill="hold" grpId="0" nodeType="after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wipe(left)">
                                      <p:cBhvr>
                                        <p:cTn id="80" dur="500"/>
                                        <p:tgtEl>
                                          <p:spTgt spid="116"/>
                                        </p:tgtEl>
                                      </p:cBhvr>
                                    </p:animEffect>
                                  </p:childTnLst>
                                </p:cTn>
                              </p:par>
                            </p:childTnLst>
                          </p:cTn>
                        </p:par>
                        <p:par>
                          <p:cTn id="81" fill="hold">
                            <p:stCondLst>
                              <p:cond delay="1000"/>
                            </p:stCondLst>
                            <p:childTnLst>
                              <p:par>
                                <p:cTn id="82" presetID="22" presetClass="entr" presetSubtype="8" fill="hold" nodeType="after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wipe(left)">
                                      <p:cBhvr>
                                        <p:cTn id="84" dur="500"/>
                                        <p:tgtEl>
                                          <p:spTgt spid="11"/>
                                        </p:tgtEl>
                                      </p:cBhvr>
                                    </p:animEffect>
                                  </p:childTnLst>
                                </p:cTn>
                              </p:par>
                            </p:childTnLst>
                          </p:cTn>
                        </p:par>
                        <p:par>
                          <p:cTn id="85" fill="hold">
                            <p:stCondLst>
                              <p:cond delay="1500"/>
                            </p:stCondLst>
                            <p:childTnLst>
                              <p:par>
                                <p:cTn id="86" presetID="9" presetClass="entr" presetSubtype="0" fill="hold" grpId="0" nodeType="afterEffect">
                                  <p:stCondLst>
                                    <p:cond delay="0"/>
                                  </p:stCondLst>
                                  <p:childTnLst>
                                    <p:set>
                                      <p:cBhvr>
                                        <p:cTn id="87" dur="1" fill="hold">
                                          <p:stCondLst>
                                            <p:cond delay="0"/>
                                          </p:stCondLst>
                                        </p:cTn>
                                        <p:tgtEl>
                                          <p:spTgt spid="138"/>
                                        </p:tgtEl>
                                        <p:attrNameLst>
                                          <p:attrName>style.visibility</p:attrName>
                                        </p:attrNameLst>
                                      </p:cBhvr>
                                      <p:to>
                                        <p:strVal val="visible"/>
                                      </p:to>
                                    </p:set>
                                    <p:animEffect transition="in" filter="dissolve">
                                      <p:cBhvr>
                                        <p:cTn id="88" dur="500"/>
                                        <p:tgtEl>
                                          <p:spTgt spid="138"/>
                                        </p:tgtEl>
                                      </p:cBhvr>
                                    </p:animEffect>
                                  </p:childTnLst>
                                </p:cTn>
                              </p:par>
                            </p:childTnLst>
                          </p:cTn>
                        </p:par>
                        <p:par>
                          <p:cTn id="89" fill="hold">
                            <p:stCondLst>
                              <p:cond delay="2000"/>
                            </p:stCondLst>
                            <p:childTnLst>
                              <p:par>
                                <p:cTn id="90" presetID="22" presetClass="entr" presetSubtype="2" fill="hold" nodeType="after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wipe(right)">
                                      <p:cBhvr>
                                        <p:cTn id="9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2" grpId="0"/>
      <p:bldP spid="116" grpId="0"/>
      <p:bldP spid="121" grpId="0" animBg="1"/>
      <p:bldP spid="124" grpId="0" animBg="1"/>
      <p:bldP spid="125" grpId="0" animBg="1"/>
      <p:bldP spid="126" grpId="0" animBg="1"/>
      <p:bldP spid="127" grpId="0" animBg="1"/>
      <p:bldP spid="136" grpId="0"/>
      <p:bldP spid="137" grpId="0"/>
      <p:bldP spid="138" grpId="0"/>
      <p:bldP spid="1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the approach</a:t>
            </a:r>
            <a:endParaRPr lang="en-US" sz="4400" dirty="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545687" y="1489418"/>
            <a:ext cx="1135362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multiple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packets</a:t>
            </a:r>
            <a:r>
              <a:rPr kumimoji="0" lang="en-US" altLang="en-US" sz="32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in flight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 individually ACKs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buffers packets, as needed, for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a:t>
            </a:r>
          </a:p>
          <a:p>
            <a:pPr marL="747713" lvl="1" indent="-227013">
              <a:spcBef>
                <a:spcPts val="1000"/>
              </a:spcBef>
              <a:buClr>
                <a:srgbClr val="0000A3"/>
              </a:buClr>
              <a:defRPr/>
            </a:pPr>
            <a:r>
              <a:rPr lang="en-US" altLang="en-US" sz="2800" dirty="0">
                <a:solidFill>
                  <a:prstClr val="black"/>
                </a:solidFill>
                <a:ea typeface="ＭＳ Ｐゴシック" panose="020B0600070205080204" pitchFamily="34" charset="-128"/>
              </a:rPr>
              <a:t>maintains (conceptually) a timer for each unACKed pkt</a:t>
            </a:r>
          </a:p>
          <a:p>
            <a:pPr marL="1195388" lvl="2" indent="-227013">
              <a:spcBef>
                <a:spcPts val="1000"/>
              </a:spcBef>
              <a:buClr>
                <a:srgbClr val="0000A3"/>
              </a:buClr>
              <a:defRPr/>
            </a:pPr>
            <a:r>
              <a:rPr lang="en-US" altLang="en-US" sz="2800" dirty="0">
                <a:solidFill>
                  <a:prstClr val="black"/>
                </a:solidFill>
                <a:ea typeface="ＭＳ Ｐゴシック" panose="020B0600070205080204" pitchFamily="34" charset="-128"/>
              </a:rPr>
              <a:t>timeout: retransmits single unACKed packet  associated with timeout</a:t>
            </a:r>
          </a:p>
          <a:p>
            <a:pPr marL="746125" lvl="1" indent="-223838">
              <a:spcBef>
                <a:spcPts val="1000"/>
              </a:spcBef>
              <a:buClr>
                <a:srgbClr val="0000A3"/>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maintains (conceptually) “window” over </a:t>
            </a:r>
            <a:r>
              <a:rPr kumimoji="0" lang="en-US" altLang="en-US" sz="28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2" indent="-231775">
              <a:buClr>
                <a:srgbClr val="0000A8"/>
              </a:buClr>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limits pipelined, “in flight” packets to be within this window</a:t>
            </a:r>
          </a:p>
        </p:txBody>
      </p:sp>
      <p:sp>
        <p:nvSpPr>
          <p:cNvPr id="4" name="Slide Number Placeholder 2">
            <a:extLst>
              <a:ext uri="{FF2B5EF4-FFF2-40B4-BE49-F238E27FC236}">
                <a16:creationId xmlns:a16="http://schemas.microsoft.com/office/drawing/2014/main" id="{0DFB6A67-ADC6-9C4B-84A6-543096C42B00}"/>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52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dissolve">
                                      <p:cBhvr>
                                        <p:cTn id="12" dur="500"/>
                                        <p:tgtEl>
                                          <p:spTgt spid="7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2">
                                            <p:txEl>
                                              <p:pRg st="3" end="3"/>
                                            </p:txEl>
                                          </p:spTgt>
                                        </p:tgtEl>
                                        <p:attrNameLst>
                                          <p:attrName>style.visibility</p:attrName>
                                        </p:attrNameLst>
                                      </p:cBhvr>
                                      <p:to>
                                        <p:strVal val="visible"/>
                                      </p:to>
                                    </p:set>
                                    <p:animEffect transition="in" filter="dissolve">
                                      <p:cBhvr>
                                        <p:cTn id="20" dur="500"/>
                                        <p:tgtEl>
                                          <p:spTgt spid="72">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
                                            <p:txEl>
                                              <p:pRg st="7" end="7"/>
                                            </p:txEl>
                                          </p:spTgt>
                                        </p:tgtEl>
                                        <p:attrNameLst>
                                          <p:attrName>style.visibility</p:attrName>
                                        </p:attrNameLst>
                                      </p:cBhvr>
                                      <p:to>
                                        <p:strVal val="visible"/>
                                      </p:to>
                                    </p:set>
                                    <p:animEffect transition="in" filter="dissolve">
                                      <p:cBhvr>
                                        <p:cTn id="32" dur="5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receiver windows</a:t>
            </a:r>
            <a:endParaRPr lang="en-US" sz="4400" dirty="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Slide Number Placeholder 2">
            <a:extLst>
              <a:ext uri="{FF2B5EF4-FFF2-40B4-BE49-F238E27FC236}">
                <a16:creationId xmlns:a16="http://schemas.microsoft.com/office/drawing/2014/main" id="{35ADF915-960F-4549-A41A-E37050FD56C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37</a:t>
            </a:fld>
            <a:endParaRPr lang="en-US" dirty="0"/>
          </a:p>
        </p:txBody>
      </p:sp>
    </p:spTree>
    <p:extLst>
      <p:ext uri="{BB962C8B-B14F-4D97-AF65-F5344CB8AC3E}">
        <p14:creationId xmlns:p14="http://schemas.microsoft.com/office/powerpoint/2010/main" val="21310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sender and receiver</a:t>
            </a:r>
            <a:endParaRPr lang="en-US" sz="4400" dirty="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sendbase,sendbase+N-1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unACKed packet, advance window base to next unACKed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nvGrpSpPr>
          <p:cNvPr id="16" name="Group 15">
            <a:extLst>
              <a:ext uri="{FF2B5EF4-FFF2-40B4-BE49-F238E27FC236}">
                <a16:creationId xmlns:a16="http://schemas.microsoft.com/office/drawing/2014/main" id="{1FB417EC-6705-FB4A-BE74-163FB12F88C6}"/>
              </a:ext>
            </a:extLst>
          </p:cNvPr>
          <p:cNvGrpSpPr/>
          <p:nvPr/>
        </p:nvGrpSpPr>
        <p:grpSpPr>
          <a:xfrm>
            <a:off x="6447754" y="1183947"/>
            <a:ext cx="5269467" cy="5221186"/>
            <a:chOff x="6447754" y="1183947"/>
            <a:chExt cx="5269467" cy="5221186"/>
          </a:xfrm>
        </p:grpSpPr>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grpSp>
      <p:sp>
        <p:nvSpPr>
          <p:cNvPr id="17" name="Slide Number Placeholder 2">
            <a:extLst>
              <a:ext uri="{FF2B5EF4-FFF2-40B4-BE49-F238E27FC236}">
                <a16:creationId xmlns:a16="http://schemas.microsoft.com/office/drawing/2014/main" id="{D4E14E77-C43E-7D40-89D1-406C4092020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38</a:t>
            </a:fld>
            <a:endParaRPr lang="en-US" dirty="0"/>
          </a:p>
        </p:txBody>
      </p:sp>
    </p:spTree>
    <p:extLst>
      <p:ext uri="{BB962C8B-B14F-4D97-AF65-F5344CB8AC3E}">
        <p14:creationId xmlns:p14="http://schemas.microsoft.com/office/powerpoint/2010/main" val="76275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Selective Repeat in action</a:t>
            </a:r>
            <a:endParaRPr lang="en-US" sz="4400" dirty="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dirty="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dirty="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5 6 7 8 </a:t>
                </a:r>
              </a:p>
            </p:txBody>
          </p:sp>
        </p:grpSp>
      </p:grpSp>
      <p:grpSp>
        <p:nvGrpSpPr>
          <p:cNvPr id="10" name="Group 9">
            <a:extLst>
              <a:ext uri="{FF2B5EF4-FFF2-40B4-BE49-F238E27FC236}">
                <a16:creationId xmlns:a16="http://schemas.microsoft.com/office/drawing/2014/main" id="{1269BB31-73E3-7544-97DE-32AB0574DD7B}"/>
              </a:ext>
            </a:extLst>
          </p:cNvPr>
          <p:cNvGrpSpPr/>
          <p:nvPr/>
        </p:nvGrpSpPr>
        <p:grpSpPr>
          <a:xfrm>
            <a:off x="2305050" y="4754562"/>
            <a:ext cx="1520825" cy="1050925"/>
            <a:chOff x="2305050" y="4754562"/>
            <a:chExt cx="1520825" cy="1050925"/>
          </a:xfrm>
        </p:grpSpPr>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7"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1" name="Group 88">
              <a:extLst>
                <a:ext uri="{FF2B5EF4-FFF2-40B4-BE49-F238E27FC236}">
                  <a16:creationId xmlns:a16="http://schemas.microsoft.com/office/drawing/2014/main" id="{73C5048A-4F54-D24B-B928-04D9BDFC162C}"/>
                </a:ext>
              </a:extLst>
            </p:cNvPr>
            <p:cNvGrpSpPr>
              <a:grpSpLocks/>
            </p:cNvGrpSpPr>
            <p:nvPr/>
          </p:nvGrpSpPr>
          <p:grpSpPr bwMode="auto">
            <a:xfrm>
              <a:off x="2312987" y="4995862"/>
              <a:ext cx="1512888" cy="304800"/>
              <a:chOff x="112" y="2105"/>
              <a:chExt cx="953" cy="192"/>
            </a:xfrm>
          </p:grpSpPr>
          <p:sp>
            <p:nvSpPr>
              <p:cNvPr id="162" name="Rectangle 89">
                <a:extLst>
                  <a:ext uri="{FF2B5EF4-FFF2-40B4-BE49-F238E27FC236}">
                    <a16:creationId xmlns:a16="http://schemas.microsoft.com/office/drawing/2014/main" id="{2DE076E2-D66C-3A41-9D7C-1EAD271BB244}"/>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3" name="Text Box 90">
                <a:extLst>
                  <a:ext uri="{FF2B5EF4-FFF2-40B4-BE49-F238E27FC236}">
                    <a16:creationId xmlns:a16="http://schemas.microsoft.com/office/drawing/2014/main" id="{4E90CC58-BC14-8A46-9EF1-B2445A87AC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4" name="Group 91">
              <a:extLst>
                <a:ext uri="{FF2B5EF4-FFF2-40B4-BE49-F238E27FC236}">
                  <a16:creationId xmlns:a16="http://schemas.microsoft.com/office/drawing/2014/main" id="{FC55D8F5-B4F7-874A-8587-FEFF1658A4DF}"/>
                </a:ext>
              </a:extLst>
            </p:cNvPr>
            <p:cNvGrpSpPr>
              <a:grpSpLocks/>
            </p:cNvGrpSpPr>
            <p:nvPr/>
          </p:nvGrpSpPr>
          <p:grpSpPr bwMode="auto">
            <a:xfrm>
              <a:off x="2309812" y="5259387"/>
              <a:ext cx="1512888" cy="304800"/>
              <a:chOff x="112" y="2105"/>
              <a:chExt cx="953" cy="192"/>
            </a:xfrm>
          </p:grpSpPr>
          <p:sp>
            <p:nvSpPr>
              <p:cNvPr id="165" name="Rectangle 92">
                <a:extLst>
                  <a:ext uri="{FF2B5EF4-FFF2-40B4-BE49-F238E27FC236}">
                    <a16:creationId xmlns:a16="http://schemas.microsoft.com/office/drawing/2014/main" id="{5F79878B-FB81-654E-BD8D-25D0529EEA5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6" name="Text Box 93">
                <a:extLst>
                  <a:ext uri="{FF2B5EF4-FFF2-40B4-BE49-F238E27FC236}">
                    <a16:creationId xmlns:a16="http://schemas.microsoft.com/office/drawing/2014/main" id="{1562EC1E-E59B-7944-A04F-448394E225AD}"/>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167" name="Group 94">
              <a:extLst>
                <a:ext uri="{FF2B5EF4-FFF2-40B4-BE49-F238E27FC236}">
                  <a16:creationId xmlns:a16="http://schemas.microsoft.com/office/drawing/2014/main" id="{D2F62372-EF14-F24B-B336-E5FA5F73E441}"/>
                </a:ext>
              </a:extLst>
            </p:cNvPr>
            <p:cNvGrpSpPr>
              <a:grpSpLocks/>
            </p:cNvGrpSpPr>
            <p:nvPr/>
          </p:nvGrpSpPr>
          <p:grpSpPr bwMode="auto">
            <a:xfrm>
              <a:off x="2306637" y="5500687"/>
              <a:ext cx="1512888" cy="304800"/>
              <a:chOff x="112" y="2105"/>
              <a:chExt cx="953" cy="192"/>
            </a:xfrm>
          </p:grpSpPr>
          <p:sp>
            <p:nvSpPr>
              <p:cNvPr id="168" name="Rectangle 95">
                <a:extLst>
                  <a:ext uri="{FF2B5EF4-FFF2-40B4-BE49-F238E27FC236}">
                    <a16:creationId xmlns:a16="http://schemas.microsoft.com/office/drawing/2014/main" id="{BCA2899F-BA48-C640-8ADB-7E90D0337123}"/>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69" name="Text Box 96">
                <a:extLst>
                  <a:ext uri="{FF2B5EF4-FFF2-40B4-BE49-F238E27FC236}">
                    <a16:creationId xmlns:a16="http://schemas.microsoft.com/office/drawing/2014/main" id="{8A067021-ACF5-964B-98EA-A0B6BE082C4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rcv pkt2; </a:t>
            </a: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solidFill>
                  <a:srgbClr val="000000"/>
                </a:solidFill>
                <a:effectLst/>
                <a:uLnTx/>
                <a:uFillTx/>
                <a:latin typeface="Tahoma" charset="0"/>
                <a:ea typeface="ＭＳ Ｐゴシック" charset="0"/>
                <a:cs typeface="+mn-cs"/>
              </a:rPr>
              <a:t>Q: what happens when ack2 arrives?</a:t>
            </a:r>
          </a:p>
        </p:txBody>
      </p:sp>
      <p:sp>
        <p:nvSpPr>
          <p:cNvPr id="76" name="Slide Number Placeholder 2">
            <a:extLst>
              <a:ext uri="{FF2B5EF4-FFF2-40B4-BE49-F238E27FC236}">
                <a16:creationId xmlns:a16="http://schemas.microsoft.com/office/drawing/2014/main" id="{31C667D1-6F31-7340-B2B9-6B7265E4935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39</a:t>
            </a:fld>
            <a:endParaRPr lang="en-US" dirty="0"/>
          </a:p>
        </p:txBody>
      </p:sp>
    </p:spTree>
    <p:extLst>
      <p:ext uri="{BB962C8B-B14F-4D97-AF65-F5344CB8AC3E}">
        <p14:creationId xmlns:p14="http://schemas.microsoft.com/office/powerpoint/2010/main" val="29939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ipe(left)">
                                      <p:cBhvr>
                                        <p:cTn id="75" dur="500"/>
                                        <p:tgtEl>
                                          <p:spTgt spid="10"/>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16"/>
                                        </p:tgtEl>
                                        <p:attrNameLst>
                                          <p:attrName>style.visibility</p:attrName>
                                        </p:attrNameLst>
                                      </p:cBhvr>
                                      <p:to>
                                        <p:strVal val="visible"/>
                                      </p:to>
                                    </p:set>
                                    <p:animEffect transition="in" filter="wipe(left)">
                                      <p:cBhvr>
                                        <p:cTn id="79" dur="500"/>
                                        <p:tgtEl>
                                          <p:spTgt spid="116"/>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32"/>
                                        </p:tgtEl>
                                        <p:attrNameLst>
                                          <p:attrName>style.visibility</p:attrName>
                                        </p:attrNameLst>
                                      </p:cBhvr>
                                      <p:to>
                                        <p:strVal val="visible"/>
                                      </p:to>
                                    </p:set>
                                    <p:animEffect transition="in" filter="wipe(left)">
                                      <p:cBhvr>
                                        <p:cTn id="83" dur="500"/>
                                        <p:tgtEl>
                                          <p:spTgt spid="132"/>
                                        </p:tgtEl>
                                      </p:cBhvr>
                                    </p:animEffect>
                                  </p:childTnLst>
                                </p:cTn>
                              </p:par>
                            </p:childTnLst>
                          </p:cTn>
                        </p:par>
                        <p:par>
                          <p:cTn id="84" fill="hold">
                            <p:stCondLst>
                              <p:cond delay="1500"/>
                            </p:stCondLst>
                            <p:childTnLst>
                              <p:par>
                                <p:cTn id="85" presetID="9" presetClass="entr" presetSubtype="0" fill="hold" grpId="0"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dissolve">
                                      <p:cBhvr>
                                        <p:cTn id="87" dur="500"/>
                                        <p:tgtEl>
                                          <p:spTgt spid="87"/>
                                        </p:tgtEl>
                                      </p:cBhvr>
                                    </p:animEffect>
                                  </p:childTnLst>
                                </p:cTn>
                              </p:par>
                            </p:childTnLst>
                          </p:cTn>
                        </p:par>
                        <p:par>
                          <p:cTn id="88" fill="hold">
                            <p:stCondLst>
                              <p:cond delay="2000"/>
                            </p:stCondLst>
                            <p:childTnLst>
                              <p:par>
                                <p:cTn id="89" presetID="22" presetClass="entr" presetSubtype="2" fill="hold" grpId="0" nodeType="afterEffect">
                                  <p:stCondLst>
                                    <p:cond delay="0"/>
                                  </p:stCondLst>
                                  <p:childTnLst>
                                    <p:set>
                                      <p:cBhvr>
                                        <p:cTn id="90" dur="1" fill="hold">
                                          <p:stCondLst>
                                            <p:cond delay="0"/>
                                          </p:stCondLst>
                                        </p:cTn>
                                        <p:tgtEl>
                                          <p:spTgt spid="172"/>
                                        </p:tgtEl>
                                        <p:attrNameLst>
                                          <p:attrName>style.visibility</p:attrName>
                                        </p:attrNameLst>
                                      </p:cBhvr>
                                      <p:to>
                                        <p:strVal val="visible"/>
                                      </p:to>
                                    </p:set>
                                    <p:animEffect transition="in" filter="wipe(right)">
                                      <p:cBhvr>
                                        <p:cTn id="91" dur="500"/>
                                        <p:tgtEl>
                                          <p:spTgt spid="172"/>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8"/>
                                        </p:tgtEl>
                                        <p:attrNameLst>
                                          <p:attrName>style.visibility</p:attrName>
                                        </p:attrNameLst>
                                      </p:cBhvr>
                                      <p:to>
                                        <p:strVal val="visible"/>
                                      </p:to>
                                    </p:set>
                                    <p:animEffect transition="in" filter="dissolve">
                                      <p:cBhvr>
                                        <p:cTn id="96"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Slide Number Placeholder 2">
            <a:extLst>
              <a:ext uri="{FF2B5EF4-FFF2-40B4-BE49-F238E27FC236}">
                <a16:creationId xmlns:a16="http://schemas.microsoft.com/office/drawing/2014/main" id="{F8B5D732-7735-9D4B-9D7A-0E2219A426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327558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par>
                          <p:cTn id="12" fill="hold">
                            <p:stCondLst>
                              <p:cond delay="1500"/>
                            </p:stCondLst>
                            <p:childTnLst>
                              <p:par>
                                <p:cTn id="13" presetID="9" presetClass="exit" presetSubtype="0" fill="hold" grpId="1" nodeType="afterEffect">
                                  <p:stCondLst>
                                    <p:cond delay="0"/>
                                  </p:stCondLst>
                                  <p:childTnLst>
                                    <p:animEffect transition="out" filter="dissolve">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dissolve">
                                      <p:cBhvr>
                                        <p:cTn id="20" dur="500"/>
                                        <p:tgtEl>
                                          <p:spTgt spid="3"/>
                                        </p:tgtEl>
                                      </p:cBhvr>
                                    </p:animEffect>
                                  </p:childTnLst>
                                </p:cTn>
                              </p:par>
                            </p:childTnLst>
                          </p:cTn>
                        </p:par>
                        <p:par>
                          <p:cTn id="21" fill="hold">
                            <p:stCondLst>
                              <p:cond delay="500"/>
                            </p:stCondLst>
                            <p:childTnLst>
                              <p:par>
                                <p:cTn id="22" presetID="9" presetClass="entr" presetSubtype="0" fill="hold" grpId="0" nodeType="afterEffect">
                                  <p:stCondLst>
                                    <p:cond delay="1000"/>
                                  </p:stCondLst>
                                  <p:childTnLst>
                                    <p:set>
                                      <p:cBhvr>
                                        <p:cTn id="23" dur="1" fill="hold">
                                          <p:stCondLst>
                                            <p:cond delay="0"/>
                                          </p:stCondLst>
                                        </p:cTn>
                                        <p:tgtEl>
                                          <p:spTgt spid="231"/>
                                        </p:tgtEl>
                                        <p:attrNameLst>
                                          <p:attrName>style.visibility</p:attrName>
                                        </p:attrNameLst>
                                      </p:cBhvr>
                                      <p:to>
                                        <p:strVal val="visible"/>
                                      </p:to>
                                    </p:set>
                                    <p:animEffect transition="in" filter="dissolve">
                                      <p:cBhvr>
                                        <p:cTn id="2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3" grpId="0" animBg="1"/>
      <p:bldP spid="2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Slide Number Placeholder 2">
            <a:extLst>
              <a:ext uri="{FF2B5EF4-FFF2-40B4-BE49-F238E27FC236}">
                <a16:creationId xmlns:a16="http://schemas.microsoft.com/office/drawing/2014/main" id="{0E39ABAA-753D-794D-9119-FEAB296BBB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40</a:t>
            </a:fld>
            <a:endParaRPr lang="en-US" dirty="0"/>
          </a:p>
        </p:txBody>
      </p:sp>
    </p:spTree>
    <p:extLst>
      <p:ext uri="{BB962C8B-B14F-4D97-AF65-F5344CB8AC3E}">
        <p14:creationId xmlns:p14="http://schemas.microsoft.com/office/powerpoint/2010/main" val="2690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dirty="0"/>
              <a:t>Selective repeat: </a:t>
            </a:r>
            <a:br>
              <a:rPr lang="en-US" sz="4800" dirty="0"/>
            </a:br>
            <a:r>
              <a:rPr lang="en-US" sz="4800" dirty="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dirty="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9" name="Slide Number Placeholder 2">
            <a:extLst>
              <a:ext uri="{FF2B5EF4-FFF2-40B4-BE49-F238E27FC236}">
                <a16:creationId xmlns:a16="http://schemas.microsoft.com/office/drawing/2014/main" id="{0AA9808B-5BBB-4C4D-B51B-5BA930FBB93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41</a:t>
            </a:fld>
            <a:endParaRPr lang="en-US" dirty="0"/>
          </a:p>
        </p:txBody>
      </p:sp>
    </p:spTree>
    <p:extLst>
      <p:ext uri="{BB962C8B-B14F-4D97-AF65-F5344CB8AC3E}">
        <p14:creationId xmlns:p14="http://schemas.microsoft.com/office/powerpoint/2010/main" val="22614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995688" y="3550466"/>
            <a:ext cx="9016751" cy="2246769"/>
            <a:chOff x="995688" y="4013928"/>
            <a:chExt cx="9016751" cy="2246769"/>
          </a:xfrm>
        </p:grpSpPr>
        <p:sp>
          <p:nvSpPr>
            <p:cNvPr id="254" name="TextBox 253">
              <a:extLst>
                <a:ext uri="{FF2B5EF4-FFF2-40B4-BE49-F238E27FC236}">
                  <a16:creationId xmlns:a16="http://schemas.microsoft.com/office/drawing/2014/main" id="{B694493B-88BF-134F-B1BA-C0BD341D486C}"/>
                </a:ext>
              </a:extLst>
            </p:cNvPr>
            <p:cNvSpPr txBox="1"/>
            <p:nvPr/>
          </p:nvSpPr>
          <p:spPr>
            <a:xfrm>
              <a:off x="995688" y="4013928"/>
              <a:ext cx="4815357" cy="224676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Complexity of reliable data transfer protocol  will depend (strongly) on characteristics of unreliable channel (lose, corrupt, reorder data?)</a:t>
              </a:r>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Slide Number Placeholder 2">
            <a:extLst>
              <a:ext uri="{FF2B5EF4-FFF2-40B4-BE49-F238E27FC236}">
                <a16:creationId xmlns:a16="http://schemas.microsoft.com/office/drawing/2014/main" id="{ADF8FD71-EE62-D045-9E44-162D8557969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Principles of reliable </a:t>
            </a:r>
            <a:r>
              <a:rPr lang="en-US" dirty="0"/>
              <a:t>d</a:t>
            </a:r>
            <a:r>
              <a:rPr lang="en-US" sz="4400" dirty="0"/>
              <a:t>ata </a:t>
            </a:r>
            <a:r>
              <a:rPr lang="en-US" dirty="0"/>
              <a:t>t</a:t>
            </a:r>
            <a:r>
              <a:rPr lang="en-US" sz="4400" dirty="0"/>
              <a:t>ransfer </a:t>
            </a:r>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unless communicated 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
        <p:nvSpPr>
          <p:cNvPr id="87" name="Slide Number Placeholder 2">
            <a:extLst>
              <a:ext uri="{FF2B5EF4-FFF2-40B4-BE49-F238E27FC236}">
                <a16:creationId xmlns:a16="http://schemas.microsoft.com/office/drawing/2014/main" id="{A2229121-4A15-DF44-A869-74D8C822A5F1}"/>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32988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protocol (rdt):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dirty="0">
                  <a:ln>
                    <a:noFill/>
                  </a:ln>
                  <a:solidFill>
                    <a:prstClr val="black"/>
                  </a:solidFill>
                  <a:effectLst/>
                  <a:uLnTx/>
                  <a:uFillTx/>
                  <a:latin typeface="Courier" pitchFamily="2" charset="0"/>
                  <a:ea typeface="+mn-ea"/>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rdt_send()</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udt_send()</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rdt_rcv()</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n-ea"/>
                  <a:cs typeface="+mn-cs"/>
                </a:rPr>
                <a:t>deliver_data()</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udt_send():</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rdt_rcv():</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deliver_data():</a:t>
              </a:r>
              <a:r>
                <a:rPr kumimoji="0" lang="en-US" sz="1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rdt </a:t>
              </a:r>
              <a:r>
                <a:rPr kumimoji="0" lang="en-US" sz="1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064365"/>
            <a:chOff x="2631911" y="5334147"/>
            <a:chExt cx="3819165" cy="1064365"/>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5909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Bi-directional communication over unreliable channel</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5125651" y="4114827"/>
            <a:ext cx="1774588" cy="687847"/>
            <a:chOff x="5125651" y="4114827"/>
            <a:chExt cx="1774588" cy="687847"/>
          </a:xfrm>
        </p:grpSpPr>
        <p:sp>
          <p:nvSpPr>
            <p:cNvPr id="241" name="TextBox 240">
              <a:extLst>
                <a:ext uri="{FF2B5EF4-FFF2-40B4-BE49-F238E27FC236}">
                  <a16:creationId xmlns:a16="http://schemas.microsoft.com/office/drawing/2014/main" id="{EDB0CBDE-E11E-4D44-A1B1-F46AB6BB5EE3}"/>
                </a:ext>
              </a:extLst>
            </p:cNvPr>
            <p:cNvSpPr txBox="1"/>
            <p:nvPr/>
          </p:nvSpPr>
          <p:spPr>
            <a:xfrm>
              <a:off x="5532497" y="4114827"/>
              <a:ext cx="1135642"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packet</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5125651" y="4373167"/>
              <a:ext cx="1774588" cy="429507"/>
              <a:chOff x="8970705" y="3780959"/>
              <a:chExt cx="2707737" cy="429507"/>
            </a:xfrm>
          </p:grpSpPr>
          <p:cxnSp>
            <p:nvCxnSpPr>
              <p:cNvPr id="242" name="Straight Connector 241">
                <a:extLst>
                  <a:ext uri="{FF2B5EF4-FFF2-40B4-BE49-F238E27FC236}">
                    <a16:creationId xmlns:a16="http://schemas.microsoft.com/office/drawing/2014/main" id="{E2B11327-3736-0944-A286-E629946AF6C2}"/>
                  </a:ext>
                </a:extLst>
              </p:cNvPr>
              <p:cNvCxnSpPr>
                <a:cxnSpLocks/>
              </p:cNvCxnSpPr>
              <p:nvPr/>
            </p:nvCxnSpPr>
            <p:spPr>
              <a:xfrm>
                <a:off x="8970705" y="3808669"/>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p:cNvCxnSpPr>
              <p:nvPr/>
            </p:nvCxnSpPr>
            <p:spPr>
              <a:xfrm flipH="1">
                <a:off x="10427754" y="3780959"/>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7" name="Slide Number Placeholder 2">
            <a:extLst>
              <a:ext uri="{FF2B5EF4-FFF2-40B4-BE49-F238E27FC236}">
                <a16:creationId xmlns:a16="http://schemas.microsoft.com/office/drawing/2014/main" id="{6DBFA797-FCF1-D64C-B202-129E2249C30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06239" y="1209675"/>
            <a:ext cx="11056577" cy="3352800"/>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consider only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control info will flow in both directions!</a:t>
            </a:r>
          </a:p>
        </p:txBody>
      </p:sp>
      <p:sp>
        <p:nvSpPr>
          <p:cNvPr id="194" name="Oval 5">
            <a:extLst>
              <a:ext uri="{FF2B5EF4-FFF2-40B4-BE49-F238E27FC236}">
                <a16:creationId xmlns:a16="http://schemas.microsoft.com/office/drawing/2014/main" id="{239622CA-E70A-CC42-B345-49DC0319BAA9}"/>
              </a:ext>
            </a:extLst>
          </p:cNvPr>
          <p:cNvSpPr>
            <a:spLocks noChangeArrowheads="1"/>
          </p:cNvSpPr>
          <p:nvPr/>
        </p:nvSpPr>
        <p:spPr bwMode="auto">
          <a:xfrm>
            <a:off x="4017605" y="4873894"/>
            <a:ext cx="885825"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95" name="Oval 6">
            <a:extLst>
              <a:ext uri="{FF2B5EF4-FFF2-40B4-BE49-F238E27FC236}">
                <a16:creationId xmlns:a16="http://schemas.microsoft.com/office/drawing/2014/main" id="{3070A472-417C-B64C-8596-E60CAE3FAF1E}"/>
              </a:ext>
            </a:extLst>
          </p:cNvPr>
          <p:cNvSpPr>
            <a:spLocks noChangeArrowheads="1"/>
          </p:cNvSpPr>
          <p:nvPr/>
        </p:nvSpPr>
        <p:spPr bwMode="auto">
          <a:xfrm>
            <a:off x="3927117" y="4899294"/>
            <a:ext cx="94297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6" name="Text Box 7">
            <a:extLst>
              <a:ext uri="{FF2B5EF4-FFF2-40B4-BE49-F238E27FC236}">
                <a16:creationId xmlns:a16="http://schemas.microsoft.com/office/drawing/2014/main" id="{08B8C369-B54C-DA42-A239-7C5638495649}"/>
              </a:ext>
            </a:extLst>
          </p:cNvPr>
          <p:cNvSpPr txBox="1">
            <a:spLocks noChangeArrowheads="1"/>
          </p:cNvSpPr>
          <p:nvPr/>
        </p:nvSpPr>
        <p:spPr bwMode="auto">
          <a:xfrm>
            <a:off x="4038243" y="5013594"/>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1</a:t>
            </a:r>
          </a:p>
        </p:txBody>
      </p:sp>
      <p:sp>
        <p:nvSpPr>
          <p:cNvPr id="234" name="Freeform 8">
            <a:extLst>
              <a:ext uri="{FF2B5EF4-FFF2-40B4-BE49-F238E27FC236}">
                <a16:creationId xmlns:a16="http://schemas.microsoft.com/office/drawing/2014/main" id="{3475345F-C536-0A44-888E-B17681F112D6}"/>
              </a:ext>
            </a:extLst>
          </p:cNvPr>
          <p:cNvSpPr>
            <a:spLocks/>
          </p:cNvSpPr>
          <p:nvPr/>
        </p:nvSpPr>
        <p:spPr bwMode="auto">
          <a:xfrm>
            <a:off x="4870092" y="4851669"/>
            <a:ext cx="3952875" cy="285750"/>
          </a:xfrm>
          <a:custGeom>
            <a:avLst/>
            <a:gdLst>
              <a:gd name="T0" fmla="*/ 0 w 1446"/>
              <a:gd name="T1" fmla="*/ 2147483647 h 180"/>
              <a:gd name="T2" fmla="*/ 2147483647 w 1446"/>
              <a:gd name="T3" fmla="*/ 2147483647 h 180"/>
              <a:gd name="T4" fmla="*/ 0 60000 65536"/>
              <a:gd name="T5" fmla="*/ 0 60000 65536"/>
            </a:gdLst>
            <a:ahLst/>
            <a:cxnLst>
              <a:cxn ang="T4">
                <a:pos x="T0" y="T1"/>
              </a:cxn>
              <a:cxn ang="T5">
                <a:pos x="T2" y="T3"/>
              </a:cxn>
            </a:cxnLst>
            <a:rect l="0" t="0" r="r" b="b"/>
            <a:pathLst>
              <a:path w="1446" h="180">
                <a:moveTo>
                  <a:pt x="0" y="180"/>
                </a:moveTo>
                <a:cubicBezTo>
                  <a:pt x="540" y="30"/>
                  <a:pt x="972" y="0"/>
                  <a:pt x="1446" y="168"/>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5" name="Oval 10">
            <a:extLst>
              <a:ext uri="{FF2B5EF4-FFF2-40B4-BE49-F238E27FC236}">
                <a16:creationId xmlns:a16="http://schemas.microsoft.com/office/drawing/2014/main" id="{746ECFE2-5CD0-C04F-8B87-C645E1556A9F}"/>
              </a:ext>
            </a:extLst>
          </p:cNvPr>
          <p:cNvSpPr>
            <a:spLocks noChangeArrowheads="1"/>
          </p:cNvSpPr>
          <p:nvPr/>
        </p:nvSpPr>
        <p:spPr bwMode="auto">
          <a:xfrm>
            <a:off x="8802330" y="4977635"/>
            <a:ext cx="873124" cy="876300"/>
          </a:xfrm>
          <a:prstGeom prst="ellipse">
            <a:avLst/>
          </a:prstGeom>
          <a:solidFill>
            <a:srgbClr val="000099"/>
          </a:solidFill>
          <a:ln>
            <a:noFill/>
          </a:ln>
          <a:effectLst/>
          <a:extLst>
            <a:ext uri="{91240B29-F687-4f45-9708-019B960494DF}">
              <a14:hiddenLine xmlns="" xmlns:a14="http://schemas.microsoft.com/office/drawing/2010/main" w="1905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Oval 11">
            <a:extLst>
              <a:ext uri="{FF2B5EF4-FFF2-40B4-BE49-F238E27FC236}">
                <a16:creationId xmlns:a16="http://schemas.microsoft.com/office/drawing/2014/main" id="{64FCB6C7-C6F9-8C46-BF1F-E9242E6C942E}"/>
              </a:ext>
            </a:extLst>
          </p:cNvPr>
          <p:cNvSpPr>
            <a:spLocks noChangeArrowheads="1"/>
          </p:cNvSpPr>
          <p:nvPr/>
        </p:nvSpPr>
        <p:spPr bwMode="auto">
          <a:xfrm>
            <a:off x="8737242" y="5004069"/>
            <a:ext cx="885825" cy="876300"/>
          </a:xfrm>
          <a:prstGeom prst="ellipse">
            <a:avLst/>
          </a:prstGeom>
          <a:solidFill>
            <a:srgbClr val="FFFFFF"/>
          </a:solidFill>
          <a:ln w="1905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Text Box 12">
            <a:extLst>
              <a:ext uri="{FF2B5EF4-FFF2-40B4-BE49-F238E27FC236}">
                <a16:creationId xmlns:a16="http://schemas.microsoft.com/office/drawing/2014/main" id="{57C97D62-0B61-3848-BBA8-5FCC09BFDC01}"/>
              </a:ext>
            </a:extLst>
          </p:cNvPr>
          <p:cNvSpPr txBox="1">
            <a:spLocks noChangeArrowheads="1"/>
          </p:cNvSpPr>
          <p:nvPr/>
        </p:nvSpPr>
        <p:spPr bwMode="auto">
          <a:xfrm>
            <a:off x="8802017" y="5112019"/>
            <a:ext cx="735012" cy="7016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state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2</a:t>
            </a:r>
          </a:p>
        </p:txBody>
      </p:sp>
      <p:sp>
        <p:nvSpPr>
          <p:cNvPr id="246" name="Text Box 13">
            <a:extLst>
              <a:ext uri="{FF2B5EF4-FFF2-40B4-BE49-F238E27FC236}">
                <a16:creationId xmlns:a16="http://schemas.microsoft.com/office/drawing/2014/main" id="{807A58CF-7E9F-DF4E-9818-2CBC4ED16CA2}"/>
              </a:ext>
            </a:extLst>
          </p:cNvPr>
          <p:cNvSpPr txBox="1">
            <a:spLocks noChangeArrowheads="1"/>
          </p:cNvSpPr>
          <p:nvPr/>
        </p:nvSpPr>
        <p:spPr bwMode="auto">
          <a:xfrm>
            <a:off x="5100280" y="4216669"/>
            <a:ext cx="31527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 causing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48" name="Text Box 14">
            <a:extLst>
              <a:ext uri="{FF2B5EF4-FFF2-40B4-BE49-F238E27FC236}">
                <a16:creationId xmlns:a16="http://schemas.microsoft.com/office/drawing/2014/main" id="{6FE48C09-1C7F-8C4D-B56E-B697D8EF6AD8}"/>
              </a:ext>
            </a:extLst>
          </p:cNvPr>
          <p:cNvSpPr txBox="1">
            <a:spLocks noChangeArrowheads="1"/>
          </p:cNvSpPr>
          <p:nvPr/>
        </p:nvSpPr>
        <p:spPr bwMode="auto">
          <a:xfrm>
            <a:off x="5027255" y="4511944"/>
            <a:ext cx="3421062"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 taken on state transition</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54" name="Line 15">
            <a:extLst>
              <a:ext uri="{FF2B5EF4-FFF2-40B4-BE49-F238E27FC236}">
                <a16:creationId xmlns:a16="http://schemas.microsoft.com/office/drawing/2014/main" id="{C6A8A602-5239-A74B-AD17-B72696EF3F0B}"/>
              </a:ext>
            </a:extLst>
          </p:cNvPr>
          <p:cNvSpPr>
            <a:spLocks noChangeShapeType="1"/>
          </p:cNvSpPr>
          <p:nvPr/>
        </p:nvSpPr>
        <p:spPr bwMode="auto">
          <a:xfrm>
            <a:off x="4993917" y="4565919"/>
            <a:ext cx="33813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16">
            <a:extLst>
              <a:ext uri="{FF2B5EF4-FFF2-40B4-BE49-F238E27FC236}">
                <a16:creationId xmlns:a16="http://schemas.microsoft.com/office/drawing/2014/main" id="{C0FAC860-2F25-F545-9139-9C98D6260A8C}"/>
              </a:ext>
            </a:extLst>
          </p:cNvPr>
          <p:cNvSpPr>
            <a:spLocks noChangeArrowheads="1"/>
          </p:cNvSpPr>
          <p:nvPr/>
        </p:nvSpPr>
        <p:spPr bwMode="auto">
          <a:xfrm>
            <a:off x="1012467" y="4899294"/>
            <a:ext cx="2771775" cy="123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r" defTabSz="914400" rtl="0" eaLnBrk="0" fontAlgn="base" latinLnBrk="0" hangingPunct="0">
              <a:lnSpc>
                <a:spcPct val="85000"/>
              </a:lnSpc>
              <a:spcBef>
                <a:spcPct val="20000"/>
              </a:spcBef>
              <a:spcAft>
                <a:spcPct val="0"/>
              </a:spcAft>
              <a:buClr>
                <a:srgbClr val="000099"/>
              </a:buClr>
              <a:buSzPct val="65000"/>
              <a:buFont typeface="Wingdings" pitchFamily="2" charset="2"/>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state:</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when in this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state</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next state uniquely determined by next event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6" name="Freeform 17">
            <a:extLst>
              <a:ext uri="{FF2B5EF4-FFF2-40B4-BE49-F238E27FC236}">
                <a16:creationId xmlns:a16="http://schemas.microsoft.com/office/drawing/2014/main" id="{6C66B08F-D328-CD47-A7C2-DEFD7C90E7AF}"/>
              </a:ext>
            </a:extLst>
          </p:cNvPr>
          <p:cNvSpPr>
            <a:spLocks/>
          </p:cNvSpPr>
          <p:nvPr/>
        </p:nvSpPr>
        <p:spPr bwMode="auto">
          <a:xfrm>
            <a:off x="4270017" y="57755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7" name="Freeform 18">
            <a:extLst>
              <a:ext uri="{FF2B5EF4-FFF2-40B4-BE49-F238E27FC236}">
                <a16:creationId xmlns:a16="http://schemas.microsoft.com/office/drawing/2014/main" id="{EBD24A16-C963-134E-B147-F90FBCE99895}"/>
              </a:ext>
            </a:extLst>
          </p:cNvPr>
          <p:cNvSpPr>
            <a:spLocks/>
          </p:cNvSpPr>
          <p:nvPr/>
        </p:nvSpPr>
        <p:spPr bwMode="auto">
          <a:xfrm flipH="1" flipV="1">
            <a:off x="9413517" y="5813694"/>
            <a:ext cx="95250" cy="581025"/>
          </a:xfrm>
          <a:custGeom>
            <a:avLst/>
            <a:gdLst>
              <a:gd name="T0" fmla="*/ 2147483647 w 60"/>
              <a:gd name="T1" fmla="*/ 2147483647 h 366"/>
              <a:gd name="T2" fmla="*/ 2147483647 w 60"/>
              <a:gd name="T3" fmla="*/ 0 h 366"/>
              <a:gd name="T4" fmla="*/ 0 60000 65536"/>
              <a:gd name="T5" fmla="*/ 0 60000 65536"/>
            </a:gdLst>
            <a:ahLst/>
            <a:cxnLst>
              <a:cxn ang="T4">
                <a:pos x="T0" y="T1"/>
              </a:cxn>
              <a:cxn ang="T5">
                <a:pos x="T2" y="T3"/>
              </a:cxn>
            </a:cxnLst>
            <a:rect l="0" t="0" r="r" b="b"/>
            <a:pathLst>
              <a:path w="60" h="366">
                <a:moveTo>
                  <a:pt x="48" y="366"/>
                </a:moveTo>
                <a:cubicBezTo>
                  <a:pt x="0" y="204"/>
                  <a:pt x="60" y="55"/>
                  <a:pt x="60" y="0"/>
                </a:cubicBezTo>
              </a:path>
            </a:pathLst>
          </a:custGeom>
          <a:noFill/>
          <a:ln w="28575"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58" name="Line 19">
            <a:extLst>
              <a:ext uri="{FF2B5EF4-FFF2-40B4-BE49-F238E27FC236}">
                <a16:creationId xmlns:a16="http://schemas.microsoft.com/office/drawing/2014/main" id="{8C0C0821-24D7-9B48-B890-E098F3F3B2F5}"/>
              </a:ext>
            </a:extLst>
          </p:cNvPr>
          <p:cNvSpPr>
            <a:spLocks noChangeShapeType="1"/>
          </p:cNvSpPr>
          <p:nvPr/>
        </p:nvSpPr>
        <p:spPr bwMode="auto">
          <a:xfrm>
            <a:off x="4824055" y="5532730"/>
            <a:ext cx="1541462" cy="738164"/>
          </a:xfrm>
          <a:prstGeom prst="line">
            <a:avLst/>
          </a:prstGeom>
          <a:noFill/>
          <a:ln w="2857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Text Box 21">
            <a:extLst>
              <a:ext uri="{FF2B5EF4-FFF2-40B4-BE49-F238E27FC236}">
                <a16:creationId xmlns:a16="http://schemas.microsoft.com/office/drawing/2014/main" id="{7E164E54-B268-A247-AA63-9539F6FF224A}"/>
              </a:ext>
            </a:extLst>
          </p:cNvPr>
          <p:cNvSpPr txBox="1">
            <a:spLocks noChangeArrowheads="1"/>
          </p:cNvSpPr>
          <p:nvPr/>
        </p:nvSpPr>
        <p:spPr bwMode="auto">
          <a:xfrm>
            <a:off x="5560655" y="5312044"/>
            <a:ext cx="7429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event</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0" name="Text Box 22">
            <a:extLst>
              <a:ext uri="{FF2B5EF4-FFF2-40B4-BE49-F238E27FC236}">
                <a16:creationId xmlns:a16="http://schemas.microsoft.com/office/drawing/2014/main" id="{DE18FED2-1875-864F-91AF-6509DB74229F}"/>
              </a:ext>
            </a:extLst>
          </p:cNvPr>
          <p:cNvSpPr txBox="1">
            <a:spLocks noChangeArrowheads="1"/>
          </p:cNvSpPr>
          <p:nvPr/>
        </p:nvSpPr>
        <p:spPr bwMode="auto">
          <a:xfrm>
            <a:off x="5520967" y="5616844"/>
            <a:ext cx="890588"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0000"/>
                </a:solidFill>
                <a:effectLst/>
                <a:uLnTx/>
                <a:uFillTx/>
                <a:latin typeface="Tahoma" charset="0"/>
                <a:ea typeface="ＭＳ Ｐゴシック" charset="0"/>
                <a:cs typeface="+mn-cs"/>
              </a:rPr>
              <a:t>actions</a:t>
            </a:r>
            <a:endPar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endParaRPr>
          </a:p>
        </p:txBody>
      </p:sp>
      <p:sp>
        <p:nvSpPr>
          <p:cNvPr id="261" name="Line 23">
            <a:extLst>
              <a:ext uri="{FF2B5EF4-FFF2-40B4-BE49-F238E27FC236}">
                <a16:creationId xmlns:a16="http://schemas.microsoft.com/office/drawing/2014/main" id="{F2E746A2-18BE-7647-9805-C4C76DAACB29}"/>
              </a:ext>
            </a:extLst>
          </p:cNvPr>
          <p:cNvSpPr>
            <a:spLocks noChangeShapeType="1"/>
          </p:cNvSpPr>
          <p:nvPr/>
        </p:nvSpPr>
        <p:spPr bwMode="auto">
          <a:xfrm>
            <a:off x="5470167" y="5670819"/>
            <a:ext cx="942975" cy="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3" name="Rectangle 3">
            <a:extLst>
              <a:ext uri="{FF2B5EF4-FFF2-40B4-BE49-F238E27FC236}">
                <a16:creationId xmlns:a16="http://schemas.microsoft.com/office/drawing/2014/main" id="{3081F250-E04F-164D-8093-2C4E84FB9F25}"/>
              </a:ext>
            </a:extLst>
          </p:cNvPr>
          <p:cNvSpPr txBox="1">
            <a:spLocks noChangeArrowheads="1"/>
          </p:cNvSpPr>
          <p:nvPr/>
        </p:nvSpPr>
        <p:spPr bwMode="auto">
          <a:xfrm>
            <a:off x="918939" y="3470275"/>
            <a:ext cx="11056577" cy="542925"/>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use finite state machines (FSM)  to specify sender, receiver</a:t>
            </a:r>
          </a:p>
        </p:txBody>
      </p:sp>
      <p:sp>
        <p:nvSpPr>
          <p:cNvPr id="22" name="Slide Number Placeholder 2">
            <a:extLst>
              <a:ext uri="{FF2B5EF4-FFF2-40B4-BE49-F238E27FC236}">
                <a16:creationId xmlns:a16="http://schemas.microsoft.com/office/drawing/2014/main" id="{659D8DFE-4F7C-F240-94AE-B357C506057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159988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dissolve">
                                      <p:cBhvr>
                                        <p:cTn id="7" dur="500"/>
                                        <p:tgtEl>
                                          <p:spTgt spid="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dissolve">
                                      <p:cBhvr>
                                        <p:cTn id="10" dur="500"/>
                                        <p:tgtEl>
                                          <p:spTgt spid="19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96"/>
                                        </p:tgtEl>
                                        <p:attrNameLst>
                                          <p:attrName>style.visibility</p:attrName>
                                        </p:attrNameLst>
                                      </p:cBhvr>
                                      <p:to>
                                        <p:strVal val="visible"/>
                                      </p:to>
                                    </p:set>
                                    <p:animEffect transition="in" filter="dissolve">
                                      <p:cBhvr>
                                        <p:cTn id="13" dur="500"/>
                                        <p:tgtEl>
                                          <p:spTgt spid="19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dissolve">
                                      <p:cBhvr>
                                        <p:cTn id="16" dur="500"/>
                                        <p:tgtEl>
                                          <p:spTgt spid="23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35"/>
                                        </p:tgtEl>
                                        <p:attrNameLst>
                                          <p:attrName>style.visibility</p:attrName>
                                        </p:attrNameLst>
                                      </p:cBhvr>
                                      <p:to>
                                        <p:strVal val="visible"/>
                                      </p:to>
                                    </p:set>
                                    <p:animEffect transition="in" filter="dissolve">
                                      <p:cBhvr>
                                        <p:cTn id="19" dur="500"/>
                                        <p:tgtEl>
                                          <p:spTgt spid="23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38"/>
                                        </p:tgtEl>
                                        <p:attrNameLst>
                                          <p:attrName>style.visibility</p:attrName>
                                        </p:attrNameLst>
                                      </p:cBhvr>
                                      <p:to>
                                        <p:strVal val="visible"/>
                                      </p:to>
                                    </p:set>
                                    <p:animEffect transition="in" filter="dissolve">
                                      <p:cBhvr>
                                        <p:cTn id="22" dur="500"/>
                                        <p:tgtEl>
                                          <p:spTgt spid="23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animEffect transition="in" filter="dissolve">
                                      <p:cBhvr>
                                        <p:cTn id="25" dur="500"/>
                                        <p:tgtEl>
                                          <p:spTgt spid="23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6"/>
                                        </p:tgtEl>
                                        <p:attrNameLst>
                                          <p:attrName>style.visibility</p:attrName>
                                        </p:attrNameLst>
                                      </p:cBhvr>
                                      <p:to>
                                        <p:strVal val="visible"/>
                                      </p:to>
                                    </p:set>
                                    <p:animEffect transition="in" filter="dissolve">
                                      <p:cBhvr>
                                        <p:cTn id="28" dur="500"/>
                                        <p:tgtEl>
                                          <p:spTgt spid="2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8"/>
                                        </p:tgtEl>
                                        <p:attrNameLst>
                                          <p:attrName>style.visibility</p:attrName>
                                        </p:attrNameLst>
                                      </p:cBhvr>
                                      <p:to>
                                        <p:strVal val="visible"/>
                                      </p:to>
                                    </p:set>
                                    <p:animEffect transition="in" filter="dissolve">
                                      <p:cBhvr>
                                        <p:cTn id="31" dur="500"/>
                                        <p:tgtEl>
                                          <p:spTgt spid="24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4"/>
                                        </p:tgtEl>
                                        <p:attrNameLst>
                                          <p:attrName>style.visibility</p:attrName>
                                        </p:attrNameLst>
                                      </p:cBhvr>
                                      <p:to>
                                        <p:strVal val="visible"/>
                                      </p:to>
                                    </p:set>
                                    <p:animEffect transition="in" filter="dissolve">
                                      <p:cBhvr>
                                        <p:cTn id="34" dur="500"/>
                                        <p:tgtEl>
                                          <p:spTgt spid="25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animEffect transition="in" filter="dissolve">
                                      <p:cBhvr>
                                        <p:cTn id="37" dur="500"/>
                                        <p:tgtEl>
                                          <p:spTgt spid="25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56"/>
                                        </p:tgtEl>
                                        <p:attrNameLst>
                                          <p:attrName>style.visibility</p:attrName>
                                        </p:attrNameLst>
                                      </p:cBhvr>
                                      <p:to>
                                        <p:strVal val="visible"/>
                                      </p:to>
                                    </p:set>
                                    <p:animEffect transition="in" filter="dissolve">
                                      <p:cBhvr>
                                        <p:cTn id="40" dur="500"/>
                                        <p:tgtEl>
                                          <p:spTgt spid="25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57"/>
                                        </p:tgtEl>
                                        <p:attrNameLst>
                                          <p:attrName>style.visibility</p:attrName>
                                        </p:attrNameLst>
                                      </p:cBhvr>
                                      <p:to>
                                        <p:strVal val="visible"/>
                                      </p:to>
                                    </p:set>
                                    <p:animEffect transition="in" filter="dissolve">
                                      <p:cBhvr>
                                        <p:cTn id="43" dur="500"/>
                                        <p:tgtEl>
                                          <p:spTgt spid="257"/>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58"/>
                                        </p:tgtEl>
                                        <p:attrNameLst>
                                          <p:attrName>style.visibility</p:attrName>
                                        </p:attrNameLst>
                                      </p:cBhvr>
                                      <p:to>
                                        <p:strVal val="visible"/>
                                      </p:to>
                                    </p:set>
                                    <p:animEffect transition="in" filter="dissolve">
                                      <p:cBhvr>
                                        <p:cTn id="46" dur="500"/>
                                        <p:tgtEl>
                                          <p:spTgt spid="25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9"/>
                                        </p:tgtEl>
                                        <p:attrNameLst>
                                          <p:attrName>style.visibility</p:attrName>
                                        </p:attrNameLst>
                                      </p:cBhvr>
                                      <p:to>
                                        <p:strVal val="visible"/>
                                      </p:to>
                                    </p:set>
                                    <p:animEffect transition="in" filter="dissolve">
                                      <p:cBhvr>
                                        <p:cTn id="49" dur="500"/>
                                        <p:tgtEl>
                                          <p:spTgt spid="25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60"/>
                                        </p:tgtEl>
                                        <p:attrNameLst>
                                          <p:attrName>style.visibility</p:attrName>
                                        </p:attrNameLst>
                                      </p:cBhvr>
                                      <p:to>
                                        <p:strVal val="visible"/>
                                      </p:to>
                                    </p:set>
                                    <p:animEffect transition="in" filter="dissolve">
                                      <p:cBhvr>
                                        <p:cTn id="52" dur="500"/>
                                        <p:tgtEl>
                                          <p:spTgt spid="26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dissolve">
                                      <p:cBhvr>
                                        <p:cTn id="55" dur="500"/>
                                        <p:tgtEl>
                                          <p:spTgt spid="261"/>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animBg="1"/>
      <p:bldP spid="195" grpId="0" animBg="1"/>
      <p:bldP spid="196" grpId="0"/>
      <p:bldP spid="234" grpId="0" animBg="1"/>
      <p:bldP spid="235" grpId="0" animBg="1"/>
      <p:bldP spid="238" grpId="0" animBg="1"/>
      <p:bldP spid="239" grpId="0"/>
      <p:bldP spid="246" grpId="0"/>
      <p:bldP spid="248" grpId="0"/>
      <p:bldP spid="254" grpId="0" animBg="1"/>
      <p:bldP spid="255" grpId="0"/>
      <p:bldP spid="256" grpId="0" animBg="1"/>
      <p:bldP spid="257" grpId="0" animBg="1"/>
      <p:bldP spid="258" grpId="0" animBg="1"/>
      <p:bldP spid="259" grpId="0"/>
      <p:bldP spid="260" grpId="0"/>
      <p:bldP spid="261"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rdt1.0: </a:t>
            </a:r>
            <a:r>
              <a:rPr lang="en-US" sz="4400" dirty="0"/>
              <a:t>reliable transfer over a reliable channel</a:t>
            </a:r>
          </a:p>
        </p:txBody>
      </p:sp>
      <p:sp>
        <p:nvSpPr>
          <p:cNvPr id="22" name="Rectangle 3">
            <a:extLst>
              <a:ext uri="{FF2B5EF4-FFF2-40B4-BE49-F238E27FC236}">
                <a16:creationId xmlns:a16="http://schemas.microsoft.com/office/drawing/2014/main" id="{973DDEF7-C28A-F04F-AD65-DE94D6CF205E}"/>
              </a:ext>
            </a:extLst>
          </p:cNvPr>
          <p:cNvSpPr txBox="1">
            <a:spLocks noChangeArrowheads="1"/>
          </p:cNvSpPr>
          <p:nvPr/>
        </p:nvSpPr>
        <p:spPr>
          <a:xfrm>
            <a:off x="798690" y="1370551"/>
            <a:ext cx="7896225" cy="30194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perfectly reliable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bit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loss of packets</a:t>
            </a:r>
          </a:p>
        </p:txBody>
      </p:sp>
      <p:sp>
        <p:nvSpPr>
          <p:cNvPr id="42" name="Freeform 6">
            <a:extLst>
              <a:ext uri="{FF2B5EF4-FFF2-40B4-BE49-F238E27FC236}">
                <a16:creationId xmlns:a16="http://schemas.microsoft.com/office/drawing/2014/main" id="{72679C5D-F3D6-DB4D-B0B3-7D339F36B74D}"/>
              </a:ext>
            </a:extLst>
          </p:cNvPr>
          <p:cNvSpPr>
            <a:spLocks/>
          </p:cNvSpPr>
          <p:nvPr/>
        </p:nvSpPr>
        <p:spPr bwMode="auto">
          <a:xfrm>
            <a:off x="2850759" y="4627024"/>
            <a:ext cx="611187" cy="1027112"/>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3" name="Text Box 7">
            <a:extLst>
              <a:ext uri="{FF2B5EF4-FFF2-40B4-BE49-F238E27FC236}">
                <a16:creationId xmlns:a16="http://schemas.microsoft.com/office/drawing/2014/main" id="{9B9E7156-7163-514D-9217-22616724C466}"/>
              </a:ext>
            </a:extLst>
          </p:cNvPr>
          <p:cNvSpPr txBox="1">
            <a:spLocks noChangeArrowheads="1"/>
          </p:cNvSpPr>
          <p:nvPr/>
        </p:nvSpPr>
        <p:spPr bwMode="auto">
          <a:xfrm>
            <a:off x="3251680" y="5048046"/>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 make_pkt(data)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udt_send(packet)</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5" name="Group 4">
            <a:extLst>
              <a:ext uri="{FF2B5EF4-FFF2-40B4-BE49-F238E27FC236}">
                <a16:creationId xmlns:a16="http://schemas.microsoft.com/office/drawing/2014/main" id="{C7585234-D59C-0545-841B-A27D389014BC}"/>
              </a:ext>
            </a:extLst>
          </p:cNvPr>
          <p:cNvGrpSpPr/>
          <p:nvPr/>
        </p:nvGrpSpPr>
        <p:grpSpPr>
          <a:xfrm>
            <a:off x="3261921" y="4671474"/>
            <a:ext cx="2255838" cy="428625"/>
            <a:chOff x="3084121" y="4379374"/>
            <a:chExt cx="2255838" cy="428625"/>
          </a:xfrm>
        </p:grpSpPr>
        <p:sp>
          <p:nvSpPr>
            <p:cNvPr id="44" name="Text Box 8">
              <a:extLst>
                <a:ext uri="{FF2B5EF4-FFF2-40B4-BE49-F238E27FC236}">
                  <a16:creationId xmlns:a16="http://schemas.microsoft.com/office/drawing/2014/main" id="{F76E2421-9F9F-FC42-837C-A6C05CDF5A21}"/>
                </a:ext>
              </a:extLst>
            </p:cNvPr>
            <p:cNvSpPr txBox="1">
              <a:spLocks noChangeArrowheads="1"/>
            </p:cNvSpPr>
            <p:nvPr/>
          </p:nvSpPr>
          <p:spPr bwMode="auto">
            <a:xfrm>
              <a:off x="3084121" y="4379374"/>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rdt_send(data)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5" name="Line 9">
              <a:extLst>
                <a:ext uri="{FF2B5EF4-FFF2-40B4-BE49-F238E27FC236}">
                  <a16:creationId xmlns:a16="http://schemas.microsoft.com/office/drawing/2014/main" id="{7D992FAD-AF7B-FB47-8AD1-6805A49B2633}"/>
                </a:ext>
              </a:extLst>
            </p:cNvPr>
            <p:cNvSpPr>
              <a:spLocks noChangeShapeType="1"/>
            </p:cNvSpPr>
            <p:nvPr/>
          </p:nvSpPr>
          <p:spPr bwMode="auto">
            <a:xfrm>
              <a:off x="3184134" y="472227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7" name="Text Box 11">
            <a:extLst>
              <a:ext uri="{FF2B5EF4-FFF2-40B4-BE49-F238E27FC236}">
                <a16:creationId xmlns:a16="http://schemas.microsoft.com/office/drawing/2014/main" id="{3D37D715-DFFD-D144-86D7-84AAD14254C9}"/>
              </a:ext>
            </a:extLst>
          </p:cNvPr>
          <p:cNvSpPr txBox="1">
            <a:spLocks noChangeArrowheads="1"/>
          </p:cNvSpPr>
          <p:nvPr/>
        </p:nvSpPr>
        <p:spPr bwMode="auto">
          <a:xfrm>
            <a:off x="9581566" y="5063272"/>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 (packet,data)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deliver_data(data)</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0" name="Freeform 14">
            <a:extLst>
              <a:ext uri="{FF2B5EF4-FFF2-40B4-BE49-F238E27FC236}">
                <a16:creationId xmlns:a16="http://schemas.microsoft.com/office/drawing/2014/main" id="{971AF932-17EF-C746-BE92-15D36EC0FFDD}"/>
              </a:ext>
            </a:extLst>
          </p:cNvPr>
          <p:cNvSpPr>
            <a:spLocks/>
          </p:cNvSpPr>
          <p:nvPr/>
        </p:nvSpPr>
        <p:spPr bwMode="auto">
          <a:xfrm>
            <a:off x="9171991" y="4666397"/>
            <a:ext cx="611187" cy="1027113"/>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B8AF4F26-5E6F-8F4D-A612-50842B04E515}"/>
              </a:ext>
            </a:extLst>
          </p:cNvPr>
          <p:cNvGrpSpPr/>
          <p:nvPr/>
        </p:nvGrpSpPr>
        <p:grpSpPr>
          <a:xfrm>
            <a:off x="9597441" y="4742597"/>
            <a:ext cx="1541462" cy="336550"/>
            <a:chOff x="9419641" y="4450497"/>
            <a:chExt cx="1541462" cy="336550"/>
          </a:xfrm>
        </p:grpSpPr>
        <p:sp>
          <p:nvSpPr>
            <p:cNvPr id="52" name="Line 16">
              <a:extLst>
                <a:ext uri="{FF2B5EF4-FFF2-40B4-BE49-F238E27FC236}">
                  <a16:creationId xmlns:a16="http://schemas.microsoft.com/office/drawing/2014/main" id="{755DAE31-6FE9-AA43-BE65-0F2D63F3A75D}"/>
                </a:ext>
              </a:extLst>
            </p:cNvPr>
            <p:cNvSpPr>
              <a:spLocks noChangeShapeType="1"/>
            </p:cNvSpPr>
            <p:nvPr/>
          </p:nvSpPr>
          <p:spPr bwMode="auto">
            <a:xfrm>
              <a:off x="9505366" y="4774347"/>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Rectangle 18">
              <a:extLst>
                <a:ext uri="{FF2B5EF4-FFF2-40B4-BE49-F238E27FC236}">
                  <a16:creationId xmlns:a16="http://schemas.microsoft.com/office/drawing/2014/main" id="{CC7E66DF-39CF-1142-BEBC-BFB9E33B62F7}"/>
                </a:ext>
              </a:extLst>
            </p:cNvPr>
            <p:cNvSpPr>
              <a:spLocks noChangeArrowheads="1"/>
            </p:cNvSpPr>
            <p:nvPr/>
          </p:nvSpPr>
          <p:spPr bwMode="auto">
            <a:xfrm>
              <a:off x="9419641" y="4450497"/>
              <a:ext cx="15414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rdt_rcv(packet)</a:t>
              </a:r>
            </a:p>
          </p:txBody>
        </p:sp>
      </p:grpSp>
      <p:grpSp>
        <p:nvGrpSpPr>
          <p:cNvPr id="10" name="Group 9">
            <a:extLst>
              <a:ext uri="{FF2B5EF4-FFF2-40B4-BE49-F238E27FC236}">
                <a16:creationId xmlns:a16="http://schemas.microsoft.com/office/drawing/2014/main" id="{C6A7B144-988F-3142-A53D-2AD67E7E25EE}"/>
              </a:ext>
            </a:extLst>
          </p:cNvPr>
          <p:cNvGrpSpPr/>
          <p:nvPr/>
        </p:nvGrpSpPr>
        <p:grpSpPr>
          <a:xfrm>
            <a:off x="6812375" y="4666397"/>
            <a:ext cx="2496141" cy="1027113"/>
            <a:chOff x="6075775" y="5479197"/>
            <a:chExt cx="2496141" cy="1027113"/>
          </a:xfrm>
        </p:grpSpPr>
        <p:sp>
          <p:nvSpPr>
            <p:cNvPr id="48" name="Oval 12">
              <a:extLst>
                <a:ext uri="{FF2B5EF4-FFF2-40B4-BE49-F238E27FC236}">
                  <a16:creationId xmlns:a16="http://schemas.microsoft.com/office/drawing/2014/main" id="{15A02CFE-8E15-5B47-955E-884B96AD154D}"/>
                </a:ext>
              </a:extLst>
            </p:cNvPr>
            <p:cNvSpPr>
              <a:spLocks noChangeArrowheads="1"/>
            </p:cNvSpPr>
            <p:nvPr/>
          </p:nvSpPr>
          <p:spPr bwMode="auto">
            <a:xfrm>
              <a:off x="7536866" y="5495072"/>
              <a:ext cx="955675" cy="1011238"/>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9" name="Text Box 13">
              <a:extLst>
                <a:ext uri="{FF2B5EF4-FFF2-40B4-BE49-F238E27FC236}">
                  <a16:creationId xmlns:a16="http://schemas.microsoft.com/office/drawing/2014/main" id="{CBC9B555-6B5C-7741-88F2-5079C590022D}"/>
                </a:ext>
              </a:extLst>
            </p:cNvPr>
            <p:cNvSpPr txBox="1">
              <a:spLocks noChangeArrowheads="1"/>
            </p:cNvSpPr>
            <p:nvPr/>
          </p:nvSpPr>
          <p:spPr bwMode="auto">
            <a:xfrm>
              <a:off x="7473366" y="5580797"/>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below</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3" name="Line 17">
              <a:extLst>
                <a:ext uri="{FF2B5EF4-FFF2-40B4-BE49-F238E27FC236}">
                  <a16:creationId xmlns:a16="http://schemas.microsoft.com/office/drawing/2014/main" id="{07806C13-AC0C-744F-A689-B195B8638391}"/>
                </a:ext>
              </a:extLst>
            </p:cNvPr>
            <p:cNvSpPr>
              <a:spLocks noChangeShapeType="1"/>
            </p:cNvSpPr>
            <p:nvPr/>
          </p:nvSpPr>
          <p:spPr bwMode="auto">
            <a:xfrm>
              <a:off x="7213016" y="5479197"/>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6" name="Text Box 20">
              <a:extLst>
                <a:ext uri="{FF2B5EF4-FFF2-40B4-BE49-F238E27FC236}">
                  <a16:creationId xmlns:a16="http://schemas.microsoft.com/office/drawing/2014/main" id="{AD290DCB-DA87-BF46-B9F0-5E8404C38FE9}"/>
                </a:ext>
              </a:extLst>
            </p:cNvPr>
            <p:cNvSpPr txBox="1">
              <a:spLocks noChangeArrowheads="1"/>
            </p:cNvSpPr>
            <p:nvPr/>
          </p:nvSpPr>
          <p:spPr bwMode="auto">
            <a:xfrm>
              <a:off x="6075775" y="5745404"/>
              <a:ext cx="12477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receiver</a:t>
              </a:r>
            </a:p>
          </p:txBody>
        </p:sp>
      </p:grpSp>
      <p:pic>
        <p:nvPicPr>
          <p:cNvPr id="25604" name="Picture 4" descr="Image result for easy button&quot;">
            <a:extLst>
              <a:ext uri="{FF2B5EF4-FFF2-40B4-BE49-F238E27FC236}">
                <a16:creationId xmlns:a16="http://schemas.microsoft.com/office/drawing/2014/main" id="{FD822998-0D59-7945-AC2A-EA37C240B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7940" y="1871323"/>
            <a:ext cx="2139751" cy="213975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3">
            <a:extLst>
              <a:ext uri="{FF2B5EF4-FFF2-40B4-BE49-F238E27FC236}">
                <a16:creationId xmlns:a16="http://schemas.microsoft.com/office/drawing/2014/main" id="{85610A16-2670-7448-8F41-F03B9E524F38}"/>
              </a:ext>
            </a:extLst>
          </p:cNvPr>
          <p:cNvSpPr txBox="1">
            <a:spLocks noChangeArrowheads="1"/>
          </p:cNvSpPr>
          <p:nvPr/>
        </p:nvSpPr>
        <p:spPr>
          <a:xfrm>
            <a:off x="798690" y="2794001"/>
            <a:ext cx="7896225" cy="15113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separate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FSMs for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sender sends data into underlying channel</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reads data from underlying channel</a:t>
            </a:r>
          </a:p>
        </p:txBody>
      </p:sp>
      <p:grpSp>
        <p:nvGrpSpPr>
          <p:cNvPr id="9" name="Group 8">
            <a:extLst>
              <a:ext uri="{FF2B5EF4-FFF2-40B4-BE49-F238E27FC236}">
                <a16:creationId xmlns:a16="http://schemas.microsoft.com/office/drawing/2014/main" id="{7F2EE118-43B6-9B4F-B323-BCE06C274814}"/>
              </a:ext>
            </a:extLst>
          </p:cNvPr>
          <p:cNvGrpSpPr/>
          <p:nvPr/>
        </p:nvGrpSpPr>
        <p:grpSpPr>
          <a:xfrm>
            <a:off x="706840" y="4601624"/>
            <a:ext cx="2271310" cy="1027112"/>
            <a:chOff x="262340" y="5579524"/>
            <a:chExt cx="2271310" cy="1027112"/>
          </a:xfrm>
        </p:grpSpPr>
        <p:grpSp>
          <p:nvGrpSpPr>
            <p:cNvPr id="8" name="Group 7">
              <a:extLst>
                <a:ext uri="{FF2B5EF4-FFF2-40B4-BE49-F238E27FC236}">
                  <a16:creationId xmlns:a16="http://schemas.microsoft.com/office/drawing/2014/main" id="{685AB00B-9A93-AB4E-B61E-272D7AC641F9}"/>
                </a:ext>
              </a:extLst>
            </p:cNvPr>
            <p:cNvGrpSpPr/>
            <p:nvPr/>
          </p:nvGrpSpPr>
          <p:grpSpPr>
            <a:xfrm>
              <a:off x="262340" y="5579524"/>
              <a:ext cx="2201069" cy="1027112"/>
              <a:chOff x="795740" y="4614324"/>
              <a:chExt cx="2201069" cy="1027112"/>
            </a:xfrm>
          </p:grpSpPr>
          <p:sp>
            <p:nvSpPr>
              <p:cNvPr id="46" name="Line 10">
                <a:extLst>
                  <a:ext uri="{FF2B5EF4-FFF2-40B4-BE49-F238E27FC236}">
                    <a16:creationId xmlns:a16="http://schemas.microsoft.com/office/drawing/2014/main" id="{53CBEB33-D2BE-EA4E-9053-8A4F592B82D6}"/>
                  </a:ext>
                </a:extLst>
              </p:cNvPr>
              <p:cNvSpPr>
                <a:spLocks noChangeShapeType="1"/>
              </p:cNvSpPr>
              <p:nvPr/>
            </p:nvSpPr>
            <p:spPr bwMode="auto">
              <a:xfrm>
                <a:off x="1717284" y="4614324"/>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Text Box 19">
                <a:extLst>
                  <a:ext uri="{FF2B5EF4-FFF2-40B4-BE49-F238E27FC236}">
                    <a16:creationId xmlns:a16="http://schemas.microsoft.com/office/drawing/2014/main" id="{16E30F35-9D21-5542-B316-8DC5ACBE27DA}"/>
                  </a:ext>
                </a:extLst>
              </p:cNvPr>
              <p:cNvSpPr txBox="1">
                <a:spLocks noChangeArrowheads="1"/>
              </p:cNvSpPr>
              <p:nvPr/>
            </p:nvSpPr>
            <p:spPr bwMode="auto">
              <a:xfrm>
                <a:off x="795740" y="4985781"/>
                <a:ext cx="10890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CC0000"/>
                    </a:solidFill>
                    <a:effectLst/>
                    <a:uLnTx/>
                    <a:uFillTx/>
                    <a:latin typeface="Tahoma" charset="0"/>
                    <a:ea typeface="ＭＳ Ｐゴシック" charset="0"/>
                    <a:cs typeface="+mn-cs"/>
                  </a:rPr>
                  <a:t>sender</a:t>
                </a:r>
              </a:p>
            </p:txBody>
          </p:sp>
          <p:sp>
            <p:nvSpPr>
              <p:cNvPr id="40" name="Oval 4">
                <a:extLst>
                  <a:ext uri="{FF2B5EF4-FFF2-40B4-BE49-F238E27FC236}">
                    <a16:creationId xmlns:a16="http://schemas.microsoft.com/office/drawing/2014/main" id="{1B157770-6762-CF45-9B74-7457DBFE2B56}"/>
                  </a:ext>
                </a:extLst>
              </p:cNvPr>
              <p:cNvSpPr>
                <a:spLocks noChangeArrowheads="1"/>
              </p:cNvSpPr>
              <p:nvPr/>
            </p:nvSpPr>
            <p:spPr bwMode="auto">
              <a:xfrm>
                <a:off x="2041134" y="4630199"/>
                <a:ext cx="955675" cy="1011237"/>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1" name="Text Box 5">
              <a:extLst>
                <a:ext uri="{FF2B5EF4-FFF2-40B4-BE49-F238E27FC236}">
                  <a16:creationId xmlns:a16="http://schemas.microsoft.com/office/drawing/2014/main" id="{CE38ECA0-E265-FA4A-950E-CC50EF2CA516}"/>
                </a:ext>
              </a:extLst>
            </p:cNvPr>
            <p:cNvSpPr txBox="1">
              <a:spLocks noChangeArrowheads="1"/>
            </p:cNvSpPr>
            <p:nvPr/>
          </p:nvSpPr>
          <p:spPr bwMode="auto">
            <a:xfrm>
              <a:off x="1435100" y="5693824"/>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from above</a:t>
              </a: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27" name="Slide Number Placeholder 2">
            <a:extLst>
              <a:ext uri="{FF2B5EF4-FFF2-40B4-BE49-F238E27FC236}">
                <a16:creationId xmlns:a16="http://schemas.microsoft.com/office/drawing/2014/main" id="{4E6AC2D9-3427-7142-95C3-6DF77122338D}"/>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85183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dissolve">
                                      <p:cBhvr>
                                        <p:cTn id="17" dur="500"/>
                                        <p:tgtEl>
                                          <p:spTgt spid="42"/>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dissolve">
                                      <p:cBhvr>
                                        <p:cTn id="21" dur="500"/>
                                        <p:tgtEl>
                                          <p:spTgt spid="5"/>
                                        </p:tgtEl>
                                      </p:cBhvr>
                                    </p:animEffect>
                                  </p:childTnLst>
                                </p:cTn>
                              </p:par>
                            </p:childTnLst>
                          </p:cTn>
                        </p:par>
                        <p:par>
                          <p:cTn id="22" fill="hold">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dissolve">
                                      <p:cBhvr>
                                        <p:cTn id="25" dur="500"/>
                                        <p:tgtEl>
                                          <p:spTgt spid="4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dissolve">
                                      <p:cBhvr>
                                        <p:cTn id="35" dur="500"/>
                                        <p:tgtEl>
                                          <p:spTgt spid="50"/>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dissolve">
                                      <p:cBhvr>
                                        <p:cTn id="39" dur="500"/>
                                        <p:tgtEl>
                                          <p:spTgt spid="6"/>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dissolv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5604"/>
                                        </p:tgtEl>
                                        <p:attrNameLst>
                                          <p:attrName>style.visibility</p:attrName>
                                        </p:attrNameLst>
                                      </p:cBhvr>
                                      <p:to>
                                        <p:strVal val="visible"/>
                                      </p:to>
                                    </p:set>
                                    <p:animEffect transition="in" filter="dissolve">
                                      <p:cBhvr>
                                        <p:cTn id="48"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7" grpId="0"/>
      <p:bldP spid="50" grpId="0" animBg="1"/>
      <p:bldP spid="2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9033</TotalTime>
  <Words>5202</Words>
  <Application>Microsoft Office PowerPoint</Application>
  <PresentationFormat>Widescreen</PresentationFormat>
  <Paragraphs>986</Paragraphs>
  <Slides>41</Slides>
  <Notes>41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Courier</vt:lpstr>
      <vt:lpstr>ＭＳ Ｐゴシック</vt:lpstr>
      <vt:lpstr>Arial</vt:lpstr>
      <vt:lpstr>Calibri</vt:lpstr>
      <vt:lpstr>Courier New</vt:lpstr>
      <vt:lpstr>Gill Sans MT</vt:lpstr>
      <vt:lpstr>Symbol</vt:lpstr>
      <vt:lpstr>Tahoma</vt:lpstr>
      <vt:lpstr>Times New Roman</vt:lpstr>
      <vt:lpstr>Wingdings</vt:lpstr>
      <vt:lpstr>Office Theme</vt:lpstr>
      <vt:lpstr>Picture</vt:lpstr>
      <vt:lpstr>PowerPoint Presentation</vt:lpstr>
      <vt:lpstr>Chapter 3: roadmap</vt:lpstr>
      <vt:lpstr>Principles of reliable data transfer </vt:lpstr>
      <vt:lpstr>Principles of reliable data transfer </vt:lpstr>
      <vt:lpstr>Principles of reliable data transfer </vt:lpstr>
      <vt:lpstr>Principles of reliable data transfer </vt:lpstr>
      <vt:lpstr>Reliable data transfer protocol (rdt): interfaces</vt:lpstr>
      <vt:lpstr>Reliable data transfer: getting started</vt:lpstr>
      <vt:lpstr>rdt1.0: reliable transfer over a reliable channel</vt:lpstr>
      <vt:lpstr>rdt2.0: channel with bit errors</vt:lpstr>
      <vt:lpstr>rdt2.0: channel with bit errors</vt:lpstr>
      <vt:lpstr>rdt2.0: FSM specifications</vt:lpstr>
      <vt:lpstr>rdt2.0: FSM specification</vt:lpstr>
      <vt:lpstr>rdt2.0: operation with no errors</vt:lpstr>
      <vt:lpstr>rdt2.0: corrupted packet scenario</vt:lpstr>
      <vt:lpstr>rdt2.0 has a fatal flaw!</vt:lpstr>
      <vt:lpstr>rdt2.1: sender, handling garbled ACK/NAKs</vt:lpstr>
      <vt:lpstr>rdt2.1: receiver, handling garbled ACK/NAKs</vt:lpstr>
      <vt:lpstr>rdt2.1: discussion</vt:lpstr>
      <vt:lpstr>rdt2.2: a NAK-free protocol</vt:lpstr>
      <vt:lpstr>rdt2.2: sender, receiver fragments</vt:lpstr>
      <vt:lpstr>rdt3.0: channels with errors and loss</vt:lpstr>
      <vt:lpstr>rdt3.0: channels with errors and loss</vt:lpstr>
      <vt:lpstr>rdt3.0 sender</vt:lpstr>
      <vt:lpstr>rdt3.0 sender</vt:lpstr>
      <vt:lpstr>rdt3.0 in action</vt:lpstr>
      <vt:lpstr>rdt3.0 in action</vt:lpstr>
      <vt:lpstr>Performance of rdt3.0 (stop-and-wait)</vt:lpstr>
      <vt:lpstr>rdt3.0: stop-and-wait operation</vt:lpstr>
      <vt:lpstr>rdt3.0: stop-and-wait operation</vt:lpstr>
      <vt:lpstr>rdt3.0: pipelined protocols operation</vt:lpstr>
      <vt:lpstr>Pipelining: increased utilization</vt:lpstr>
      <vt:lpstr>Go-Back-N: sender</vt:lpstr>
      <vt:lpstr>Go-Back-N: receiver</vt:lpstr>
      <vt:lpstr>Go-Back-N in action</vt:lpstr>
      <vt:lpstr>Selective repeat: the approach</vt:lpstr>
      <vt:lpstr>Selective repeat: sender, receiver windows</vt:lpstr>
      <vt:lpstr>Selective repeat: sender and receiver</vt:lpstr>
      <vt:lpstr>Selective Repeat in action</vt:lpstr>
      <vt:lpstr>Selective repeat:  a dilemma!</vt:lpstr>
      <vt:lpstr>Selective repeat:  a dilemma!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410</cp:revision>
  <dcterms:created xsi:type="dcterms:W3CDTF">2020-01-18T07:24:59Z</dcterms:created>
  <dcterms:modified xsi:type="dcterms:W3CDTF">2024-09-06T17:09:16Z</dcterms:modified>
</cp:coreProperties>
</file>