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960" r:id="rId2"/>
    <p:sldId id="1129" r:id="rId3"/>
    <p:sldId id="964" r:id="rId4"/>
    <p:sldId id="1150" r:id="rId5"/>
    <p:sldId id="1130" r:id="rId6"/>
    <p:sldId id="1131" r:id="rId7"/>
    <p:sldId id="1132" r:id="rId8"/>
    <p:sldId id="1133" r:id="rId9"/>
    <p:sldId id="1134" r:id="rId10"/>
    <p:sldId id="1135" r:id="rId11"/>
    <p:sldId id="1136" r:id="rId12"/>
    <p:sldId id="1137" r:id="rId13"/>
    <p:sldId id="1206" r:id="rId14"/>
    <p:sldId id="1207" r:id="rId15"/>
    <p:sldId id="1209" r:id="rId16"/>
    <p:sldId id="1139" r:id="rId17"/>
    <p:sldId id="1141" r:id="rId18"/>
    <p:sldId id="1370" r:id="rId19"/>
    <p:sldId id="1140" r:id="rId20"/>
    <p:sldId id="1151" r:id="rId21"/>
    <p:sldId id="1142" r:id="rId22"/>
    <p:sldId id="1143" r:id="rId23"/>
    <p:sldId id="1144" r:id="rId24"/>
    <p:sldId id="1145" r:id="rId25"/>
    <p:sldId id="1371" r:id="rId26"/>
    <p:sldId id="1372" r:id="rId27"/>
    <p:sldId id="1148" r:id="rId28"/>
    <p:sldId id="1147" r:id="rId29"/>
    <p:sldId id="1149" r:id="rId30"/>
    <p:sldId id="1152" r:id="rId31"/>
    <p:sldId id="1153" r:id="rId32"/>
    <p:sldId id="1155" r:id="rId33"/>
    <p:sldId id="1154" r:id="rId34"/>
    <p:sldId id="1156" r:id="rId35"/>
    <p:sldId id="1157" r:id="rId36"/>
    <p:sldId id="1158" r:id="rId37"/>
    <p:sldId id="1159" r:id="rId38"/>
    <p:sldId id="1373" r:id="rId39"/>
    <p:sldId id="1160" r:id="rId40"/>
    <p:sldId id="1161" r:id="rId41"/>
    <p:sldId id="136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6EBFF0"/>
    <a:srgbClr val="66ACD3"/>
    <a:srgbClr val="9AE0FF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90"/>
    <p:restoredTop sz="78991"/>
  </p:normalViewPr>
  <p:slideViewPr>
    <p:cSldViewPr snapToGrid="0" snapToObjects="1">
      <p:cViewPr varScale="1">
        <p:scale>
          <a:sx n="65" d="100"/>
          <a:sy n="65" d="100"/>
        </p:scale>
        <p:origin x="542" y="38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4G/5G material completely updated; older 2/2.5/3G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8.2</a:t>
            </a:r>
            <a:r>
              <a:rPr lang="en-US" dirty="0">
                <a:sym typeface="Wingdings" pitchFamily="2" charset="2"/>
              </a:rPr>
              <a:t> (July 2023).  </a:t>
            </a:r>
            <a:r>
              <a:rPr lang="en-US">
                <a:sym typeface="Wingdings" pitchFamily="2" charset="2"/>
              </a:rPr>
              <a:t>Changes from 8.0: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minor updates and additional, including removing master/slave Bluetooth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expansion, better graphics on wireless link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expanded, significant revisions of 4G/5G material (but not mobility)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1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85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6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8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6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2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9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8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03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10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LTPro"/>
              </a:rPr>
              <a:t>recall that 802.11 operates in the frequency range of 2.4 GHz to 2.4835 GHz. Within this 85 MHz band, 802.11 defines 11 partially overlapping channels.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82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19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58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62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8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90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565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98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91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214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416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95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29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02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2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7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59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6.png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umors.com/guide/exposure-notification/" TargetMode="External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7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Wireless and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Mobile Networks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FE209DE0-2F65-14A5-9FD0-B36DAF4B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5" name="Rectangle 64">
            <a:extLst>
              <a:ext uri="{FF2B5EF4-FFF2-40B4-BE49-F238E27FC236}">
                <a16:creationId xmlns:a16="http://schemas.microsoft.com/office/drawing/2014/main" id="{DA9A657C-AC03-F04D-B9F7-9711F977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1595439"/>
            <a:ext cx="5132387" cy="3294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240">
            <a:extLst>
              <a:ext uri="{FF2B5EF4-FFF2-40B4-BE49-F238E27FC236}">
                <a16:creationId xmlns:a16="http://schemas.microsoft.com/office/drawing/2014/main" id="{43C41177-25FF-8943-8D62-A2949006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84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8" name="Oval 209">
            <a:extLst>
              <a:ext uri="{FF2B5EF4-FFF2-40B4-BE49-F238E27FC236}">
                <a16:creationId xmlns:a16="http://schemas.microsoft.com/office/drawing/2014/main" id="{1EDC778A-AC7B-264A-B399-D6572D3F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438275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2" name="Rectangle 66">
            <a:extLst>
              <a:ext uri="{FF2B5EF4-FFF2-40B4-BE49-F238E27FC236}">
                <a16:creationId xmlns:a16="http://schemas.microsoft.com/office/drawing/2014/main" id="{B30DAB90-2707-4C46-A737-D247EE3B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47879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organize themselves into a network: route among themselves</a:t>
            </a:r>
          </a:p>
        </p:txBody>
      </p:sp>
      <p:sp>
        <p:nvSpPr>
          <p:cNvPr id="254" name="Oval 138">
            <a:extLst>
              <a:ext uri="{FF2B5EF4-FFF2-40B4-BE49-F238E27FC236}">
                <a16:creationId xmlns:a16="http://schemas.microsoft.com/office/drawing/2014/main" id="{BD44C8B3-32AC-6B46-A7A9-6DD42973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7495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0" name="Oval 199">
            <a:extLst>
              <a:ext uri="{FF2B5EF4-FFF2-40B4-BE49-F238E27FC236}">
                <a16:creationId xmlns:a16="http://schemas.microsoft.com/office/drawing/2014/main" id="{2F8821B8-EFF5-6E4F-8654-F698AC81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45770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8" name="Oval 204">
            <a:extLst>
              <a:ext uri="{FF2B5EF4-FFF2-40B4-BE49-F238E27FC236}">
                <a16:creationId xmlns:a16="http://schemas.microsoft.com/office/drawing/2014/main" id="{1C4FE5F4-8165-D74B-BDA5-4D3EF9AD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1399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3" name="Oval 113">
            <a:extLst>
              <a:ext uri="{FF2B5EF4-FFF2-40B4-BE49-F238E27FC236}">
                <a16:creationId xmlns:a16="http://schemas.microsoft.com/office/drawing/2014/main" id="{3778A1BA-9BF3-E345-86CF-21975A80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474913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47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3" name="Group 356">
            <a:extLst>
              <a:ext uri="{FF2B5EF4-FFF2-40B4-BE49-F238E27FC236}">
                <a16:creationId xmlns:a16="http://schemas.microsoft.com/office/drawing/2014/main" id="{7DE2B05B-BBD1-534C-A7D3-09A4213CB83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943100"/>
            <a:ext cx="465137" cy="481013"/>
            <a:chOff x="313" y="1497"/>
            <a:chExt cx="1152" cy="1014"/>
          </a:xfrm>
        </p:grpSpPr>
        <p:pic>
          <p:nvPicPr>
            <p:cNvPr id="284" name="Picture 354" descr="laptop_stylized_small">
              <a:extLst>
                <a:ext uri="{FF2B5EF4-FFF2-40B4-BE49-F238E27FC236}">
                  <a16:creationId xmlns:a16="http://schemas.microsoft.com/office/drawing/2014/main" id="{1E9A52B6-0C8C-4E47-BA11-C995B0909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355" descr="antenna_stylized">
              <a:extLst>
                <a:ext uri="{FF2B5EF4-FFF2-40B4-BE49-F238E27FC236}">
                  <a16:creationId xmlns:a16="http://schemas.microsoft.com/office/drawing/2014/main" id="{6040645B-733C-AE41-9620-6494BFEA4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7" name="Group 356">
            <a:extLst>
              <a:ext uri="{FF2B5EF4-FFF2-40B4-BE49-F238E27FC236}">
                <a16:creationId xmlns:a16="http://schemas.microsoft.com/office/drawing/2014/main" id="{F36C93BD-9BF3-3F4E-8CD4-55DBEB6A744D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5032375"/>
            <a:ext cx="463550" cy="479425"/>
            <a:chOff x="313" y="1497"/>
            <a:chExt cx="1152" cy="1014"/>
          </a:xfrm>
        </p:grpSpPr>
        <p:pic>
          <p:nvPicPr>
            <p:cNvPr id="288" name="Picture 354" descr="laptop_stylized_small">
              <a:extLst>
                <a:ext uri="{FF2B5EF4-FFF2-40B4-BE49-F238E27FC236}">
                  <a16:creationId xmlns:a16="http://schemas.microsoft.com/office/drawing/2014/main" id="{CC9FDE05-9B65-6F49-80C8-F46EE30BC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0" name="Picture 355" descr="antenna_stylized">
              <a:extLst>
                <a:ext uri="{FF2B5EF4-FFF2-40B4-BE49-F238E27FC236}">
                  <a16:creationId xmlns:a16="http://schemas.microsoft.com/office/drawing/2014/main" id="{0C0D98A3-8050-5940-87C7-BEDAAA54A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1" name="Group 356">
            <a:extLst>
              <a:ext uri="{FF2B5EF4-FFF2-40B4-BE49-F238E27FC236}">
                <a16:creationId xmlns:a16="http://schemas.microsoft.com/office/drawing/2014/main" id="{766DA1A5-A136-4F40-A6BE-E3DCECF417F7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335338"/>
            <a:ext cx="465137" cy="481012"/>
            <a:chOff x="313" y="1497"/>
            <a:chExt cx="1152" cy="1014"/>
          </a:xfrm>
        </p:grpSpPr>
        <p:pic>
          <p:nvPicPr>
            <p:cNvPr id="292" name="Picture 354" descr="laptop_stylized_small">
              <a:extLst>
                <a:ext uri="{FF2B5EF4-FFF2-40B4-BE49-F238E27FC236}">
                  <a16:creationId xmlns:a16="http://schemas.microsoft.com/office/drawing/2014/main" id="{0FDFE9E9-D8C3-1A45-AEE0-A19C8A41F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355" descr="antenna_stylized">
              <a:extLst>
                <a:ext uri="{FF2B5EF4-FFF2-40B4-BE49-F238E27FC236}">
                  <a16:creationId xmlns:a16="http://schemas.microsoft.com/office/drawing/2014/main" id="{5C69B4A4-0272-B548-BE67-8A11CA471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4" name="Group 356">
            <a:extLst>
              <a:ext uri="{FF2B5EF4-FFF2-40B4-BE49-F238E27FC236}">
                <a16:creationId xmlns:a16="http://schemas.microsoft.com/office/drawing/2014/main" id="{821DDC33-9CB9-7543-A59D-E92EE0ED569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695575"/>
            <a:ext cx="465137" cy="479425"/>
            <a:chOff x="313" y="1497"/>
            <a:chExt cx="1152" cy="1014"/>
          </a:xfrm>
        </p:grpSpPr>
        <p:pic>
          <p:nvPicPr>
            <p:cNvPr id="295" name="Picture 354" descr="laptop_stylized_small">
              <a:extLst>
                <a:ext uri="{FF2B5EF4-FFF2-40B4-BE49-F238E27FC236}">
                  <a16:creationId xmlns:a16="http://schemas.microsoft.com/office/drawing/2014/main" id="{5EE72A75-8CB3-F94F-8BD7-11DAB3254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355" descr="antenna_stylized">
              <a:extLst>
                <a:ext uri="{FF2B5EF4-FFF2-40B4-BE49-F238E27FC236}">
                  <a16:creationId xmlns:a16="http://schemas.microsoft.com/office/drawing/2014/main" id="{C14EC012-9D55-BE43-8D63-A7BA03F11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" name="Group 356">
            <a:extLst>
              <a:ext uri="{FF2B5EF4-FFF2-40B4-BE49-F238E27FC236}">
                <a16:creationId xmlns:a16="http://schemas.microsoft.com/office/drawing/2014/main" id="{82E6E498-27DF-2145-967A-9862570F401A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019425"/>
            <a:ext cx="465138" cy="481013"/>
            <a:chOff x="313" y="1497"/>
            <a:chExt cx="1152" cy="1014"/>
          </a:xfrm>
        </p:grpSpPr>
        <p:pic>
          <p:nvPicPr>
            <p:cNvPr id="298" name="Picture 354" descr="laptop_stylized_small">
              <a:extLst>
                <a:ext uri="{FF2B5EF4-FFF2-40B4-BE49-F238E27FC236}">
                  <a16:creationId xmlns:a16="http://schemas.microsoft.com/office/drawing/2014/main" id="{292769D9-F795-D44D-8184-87EA87FB7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355" descr="antenna_stylized">
              <a:extLst>
                <a:ext uri="{FF2B5EF4-FFF2-40B4-BE49-F238E27FC236}">
                  <a16:creationId xmlns:a16="http://schemas.microsoft.com/office/drawing/2014/main" id="{ECD800F7-6594-4541-8CB2-EE2D334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5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network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9C337A3-3F6C-6649-A8BB-4DEBE6EE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1546225"/>
            <a:ext cx="167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single hop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4801575-8E58-4A46-B572-E478431F0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565275"/>
            <a:ext cx="2181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multiple hops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91749A92-0633-0C45-B7EA-7B3C6FB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6" y="2387600"/>
            <a:ext cx="218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(e.g., APs)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4C42E79-CAEE-8948-AFA5-6E7FCDFC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963" y="4057650"/>
            <a:ext cx="1898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12DF38D-DF5A-EC4E-96EF-6F349268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243138"/>
            <a:ext cx="302259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connects to  base station (WiFi, cellular) which connects to  larger Internet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D8E79475-6576-1E43-9BA7-1EEFD95A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854450"/>
            <a:ext cx="3365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+mn-cs"/>
              </a:rPr>
              <a:t>Internet (Bluetooth, ad hoc nets)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924FB8C5-34AC-E24B-8B7D-397CCD0C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14" y="2247900"/>
            <a:ext cx="382618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may have to relay through several wireless nodes to connect to larger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Internet: </a:t>
            </a:r>
            <a:r>
              <a:rPr lang="en-US" sz="2400" i="1" dirty="0">
                <a:latin typeface="+mn-lt"/>
                <a:cs typeface="+mn-cs"/>
              </a:rPr>
              <a:t>mesh net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A50FC177-8B9B-B248-81C3-7A00A82F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11" y="3856038"/>
            <a:ext cx="400468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 Internet. May have to relay to reach other  a given wireless node MANET, VANET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1335B3E-8162-0F4F-A86C-CBE3E11A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68450"/>
            <a:ext cx="1017270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4010207F-2940-344B-A406-A02574F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1592263"/>
            <a:ext cx="0" cy="38179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AFA39635-7847-5C4B-B2E1-0D66A205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1592263"/>
            <a:ext cx="30162" cy="3843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7BB0-5513-464C-90E1-4FAF50AD495D}"/>
              </a:ext>
            </a:extLst>
          </p:cNvPr>
          <p:cNvCxnSpPr>
            <a:cxnSpLocks/>
          </p:cNvCxnSpPr>
          <p:nvPr/>
        </p:nvCxnSpPr>
        <p:spPr>
          <a:xfrm>
            <a:off x="1028700" y="2058194"/>
            <a:ext cx="10185400" cy="0"/>
          </a:xfrm>
          <a:prstGeom prst="line">
            <a:avLst/>
          </a:prstGeom>
          <a:ln w="22225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>
                <a:solidFill>
                  <a:schemeClr val="bg1">
                    <a:lumMod val="85000"/>
                  </a:schemeClr>
                </a:solidFill>
              </a:rPr>
              <a:t>Mobility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principles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practice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4G/5G networks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E364E7-3AFB-4087-76B2-840736FE0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Wireless link characteristics: fading (attenuation)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414430"/>
            <a:ext cx="10869259" cy="374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Wireless </a:t>
            </a:r>
            <a:r>
              <a:rPr lang="en-US" sz="2800" dirty="0"/>
              <a:t>radio signal attenuates (loses power) as it propagates (free space “path loss”)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DDFDD-3CF5-A22A-F50F-529BC441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2" y="3020917"/>
            <a:ext cx="2755900" cy="18161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E62C16F-F999-600F-4676-2F748A0FFF20}"/>
              </a:ext>
            </a:extLst>
          </p:cNvPr>
          <p:cNvGrpSpPr/>
          <p:nvPr/>
        </p:nvGrpSpPr>
        <p:grpSpPr>
          <a:xfrm>
            <a:off x="1924776" y="2763553"/>
            <a:ext cx="4094775" cy="1448571"/>
            <a:chOff x="1924776" y="2763553"/>
            <a:chExt cx="4094775" cy="14485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992289-5B65-1928-CDA5-2E8CFBA7E123}"/>
                </a:ext>
              </a:extLst>
            </p:cNvPr>
            <p:cNvSpPr txBox="1"/>
            <p:nvPr/>
          </p:nvSpPr>
          <p:spPr>
            <a:xfrm>
              <a:off x="1924776" y="2763553"/>
              <a:ext cx="40947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Free space path loss ~ (</a:t>
              </a:r>
              <a:r>
                <a:rPr lang="en-US" sz="2800" i="1" dirty="0"/>
                <a:t>fd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77B75D-C988-23AB-9954-FB50845321BD}"/>
                </a:ext>
              </a:extLst>
            </p:cNvPr>
            <p:cNvSpPr txBox="1"/>
            <p:nvPr/>
          </p:nvSpPr>
          <p:spPr>
            <a:xfrm>
              <a:off x="3254628" y="3381127"/>
              <a:ext cx="16906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f</a:t>
              </a:r>
              <a:r>
                <a:rPr lang="en-US" sz="2400" dirty="0"/>
                <a:t>: frequency</a:t>
              </a:r>
            </a:p>
            <a:p>
              <a:r>
                <a:rPr lang="en-US" sz="2400" i="1" dirty="0"/>
                <a:t>d</a:t>
              </a:r>
              <a:r>
                <a:rPr lang="en-US" sz="2400" dirty="0"/>
                <a:t>: distance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98A6B95-643E-EABD-75D5-02CB8BDECFCD}"/>
              </a:ext>
            </a:extLst>
          </p:cNvPr>
          <p:cNvGrpSpPr/>
          <p:nvPr/>
        </p:nvGrpSpPr>
        <p:grpSpPr>
          <a:xfrm>
            <a:off x="2999798" y="3391947"/>
            <a:ext cx="5092884" cy="2514310"/>
            <a:chOff x="2999798" y="3391947"/>
            <a:chExt cx="5092884" cy="25143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23E265-D9B3-C9EF-4BEF-2C1E376FC406}"/>
                </a:ext>
              </a:extLst>
            </p:cNvPr>
            <p:cNvCxnSpPr/>
            <p:nvPr/>
          </p:nvCxnSpPr>
          <p:spPr>
            <a:xfrm>
              <a:off x="5546035" y="3391947"/>
              <a:ext cx="0" cy="1496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886CF2-5BFE-02C8-C773-895AFF72EB03}"/>
                </a:ext>
              </a:extLst>
            </p:cNvPr>
            <p:cNvGrpSpPr/>
            <p:nvPr/>
          </p:nvGrpSpPr>
          <p:grpSpPr>
            <a:xfrm>
              <a:off x="2999798" y="5249300"/>
              <a:ext cx="5092884" cy="656957"/>
              <a:chOff x="4839751" y="4930304"/>
              <a:chExt cx="5092884" cy="6569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C1D407-9BA2-C7D6-E49B-0A8DE40BF36E}"/>
                  </a:ext>
                </a:extLst>
              </p:cNvPr>
              <p:cNvSpPr txBox="1"/>
              <p:nvPr/>
            </p:nvSpPr>
            <p:spPr>
              <a:xfrm>
                <a:off x="4839751" y="4930304"/>
                <a:ext cx="2057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higher frequency or longer distance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E008E2-EA41-C8B3-C1D2-E134B481048B}"/>
                  </a:ext>
                </a:extLst>
              </p:cNvPr>
              <p:cNvSpPr txBox="1"/>
              <p:nvPr/>
            </p:nvSpPr>
            <p:spPr>
              <a:xfrm>
                <a:off x="7973107" y="4940930"/>
                <a:ext cx="1959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larger free space </a:t>
                </a:r>
              </a:p>
              <a:p>
                <a:r>
                  <a:rPr lang="en-US" dirty="0"/>
                  <a:t>path loss</a:t>
                </a:r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01DDF10-8A10-C376-413D-90EBE12A26FC}"/>
                  </a:ext>
                </a:extLst>
              </p:cNvPr>
              <p:cNvSpPr/>
              <p:nvPr/>
            </p:nvSpPr>
            <p:spPr>
              <a:xfrm>
                <a:off x="6896989" y="5116645"/>
                <a:ext cx="978408" cy="2949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429DC39-0818-E11C-67D0-EA6B1DED6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AB7767E-A3AF-B615-1E24-16E4721F5562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multipath propagation: </a:t>
            </a:r>
            <a:r>
              <a:rPr lang="en-US" sz="2800" dirty="0"/>
              <a:t>radio signal reflects off objects ground, built environment, arriving at destination at slightly different times</a:t>
            </a:r>
            <a:endParaRPr lang="en-US" dirty="0">
              <a:latin typeface="Gill Sans MT" charset="0"/>
            </a:endParaRPr>
          </a:p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endParaRPr lang="en-US" sz="28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7163DF3-8582-3897-7E78-9CCFD3ABC4B8}"/>
              </a:ext>
            </a:extLst>
          </p:cNvPr>
          <p:cNvGrpSpPr/>
          <p:nvPr/>
        </p:nvGrpSpPr>
        <p:grpSpPr>
          <a:xfrm flipH="1">
            <a:off x="5760437" y="4298161"/>
            <a:ext cx="1120967" cy="365125"/>
            <a:chOff x="8493165" y="2029804"/>
            <a:chExt cx="849312" cy="226109"/>
          </a:xfrm>
        </p:grpSpPr>
        <p:pic>
          <p:nvPicPr>
            <p:cNvPr id="263" name="Picture 603" descr="car_icon_small">
              <a:extLst>
                <a:ext uri="{FF2B5EF4-FFF2-40B4-BE49-F238E27FC236}">
                  <a16:creationId xmlns:a16="http://schemas.microsoft.com/office/drawing/2014/main" id="{6ED5674B-43DC-9997-C361-FC9D33819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1017" descr="antenna_stylized">
              <a:extLst>
                <a:ext uri="{FF2B5EF4-FFF2-40B4-BE49-F238E27FC236}">
                  <a16:creationId xmlns:a16="http://schemas.microsoft.com/office/drawing/2014/main" id="{03F97D3A-958E-566F-68F2-CECAE6D76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175F49D0-0D01-256A-0CD7-B6B6CF0BEC23}"/>
              </a:ext>
            </a:extLst>
          </p:cNvPr>
          <p:cNvGrpSpPr/>
          <p:nvPr/>
        </p:nvGrpSpPr>
        <p:grpSpPr>
          <a:xfrm>
            <a:off x="4055467" y="3827615"/>
            <a:ext cx="457200" cy="848265"/>
            <a:chOff x="2392033" y="2938550"/>
            <a:chExt cx="457200" cy="848265"/>
          </a:xfrm>
        </p:grpSpPr>
        <p:pic>
          <p:nvPicPr>
            <p:cNvPr id="59" name="Picture 799" descr="cell_tower_radiation copy">
              <a:extLst>
                <a:ext uri="{FF2B5EF4-FFF2-40B4-BE49-F238E27FC236}">
                  <a16:creationId xmlns:a16="http://schemas.microsoft.com/office/drawing/2014/main" id="{78B7D071-EBD1-94DA-3C10-8A06472D2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033" y="2938550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Oval 800">
              <a:extLst>
                <a:ext uri="{FF2B5EF4-FFF2-40B4-BE49-F238E27FC236}">
                  <a16:creationId xmlns:a16="http://schemas.microsoft.com/office/drawing/2014/main" id="{66E36809-A4F1-E415-7E26-9AB8223F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708" y="3073378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94" name="Group 783">
              <a:extLst>
                <a:ext uri="{FF2B5EF4-FFF2-40B4-BE49-F238E27FC236}">
                  <a16:creationId xmlns:a16="http://schemas.microsoft.com/office/drawing/2014/main" id="{751CDA7E-472F-5EE3-F8F6-9C85ABF2F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451" y="3089758"/>
              <a:ext cx="260874" cy="697057"/>
              <a:chOff x="3130" y="3288"/>
              <a:chExt cx="410" cy="742"/>
            </a:xfrm>
          </p:grpSpPr>
          <p:sp>
            <p:nvSpPr>
              <p:cNvPr id="441" name="Line 270">
                <a:extLst>
                  <a:ext uri="{FF2B5EF4-FFF2-40B4-BE49-F238E27FC236}">
                    <a16:creationId xmlns:a16="http://schemas.microsoft.com/office/drawing/2014/main" id="{F17E4B8D-DFDF-CAC6-A143-30AE3A3E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71">
                <a:extLst>
                  <a:ext uri="{FF2B5EF4-FFF2-40B4-BE49-F238E27FC236}">
                    <a16:creationId xmlns:a16="http://schemas.microsoft.com/office/drawing/2014/main" id="{791ACE4A-5DEE-6DB5-66DC-09E2FB53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72">
                <a:extLst>
                  <a:ext uri="{FF2B5EF4-FFF2-40B4-BE49-F238E27FC236}">
                    <a16:creationId xmlns:a16="http://schemas.microsoft.com/office/drawing/2014/main" id="{42AECBF6-97A8-731D-EFC1-08DEC004E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73">
                <a:extLst>
                  <a:ext uri="{FF2B5EF4-FFF2-40B4-BE49-F238E27FC236}">
                    <a16:creationId xmlns:a16="http://schemas.microsoft.com/office/drawing/2014/main" id="{14C9C70F-D6DA-CE9A-5A1A-892678CDB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74">
                <a:extLst>
                  <a:ext uri="{FF2B5EF4-FFF2-40B4-BE49-F238E27FC236}">
                    <a16:creationId xmlns:a16="http://schemas.microsoft.com/office/drawing/2014/main" id="{F6ECA830-1C69-A8CB-96F2-2192A5324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6" name="Line 275">
                <a:extLst>
                  <a:ext uri="{FF2B5EF4-FFF2-40B4-BE49-F238E27FC236}">
                    <a16:creationId xmlns:a16="http://schemas.microsoft.com/office/drawing/2014/main" id="{C2F3E90C-F8AB-633D-6DF8-C08D3334D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7" name="Line 276">
                <a:extLst>
                  <a:ext uri="{FF2B5EF4-FFF2-40B4-BE49-F238E27FC236}">
                    <a16:creationId xmlns:a16="http://schemas.microsoft.com/office/drawing/2014/main" id="{8B2D4235-76EF-6619-6ABB-5BA101A8F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8" name="Line 277">
                <a:extLst>
                  <a:ext uri="{FF2B5EF4-FFF2-40B4-BE49-F238E27FC236}">
                    <a16:creationId xmlns:a16="http://schemas.microsoft.com/office/drawing/2014/main" id="{9CC57805-653E-1AF4-CB55-910DFF482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9" name="Line 278">
                <a:extLst>
                  <a:ext uri="{FF2B5EF4-FFF2-40B4-BE49-F238E27FC236}">
                    <a16:creationId xmlns:a16="http://schemas.microsoft.com/office/drawing/2014/main" id="{08942CFD-69B5-19E2-A662-8E307C7AB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0" name="Line 279">
                <a:extLst>
                  <a:ext uri="{FF2B5EF4-FFF2-40B4-BE49-F238E27FC236}">
                    <a16:creationId xmlns:a16="http://schemas.microsoft.com/office/drawing/2014/main" id="{B06C3075-4737-C73A-65B2-1FEC2F4BE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80">
                <a:extLst>
                  <a:ext uri="{FF2B5EF4-FFF2-40B4-BE49-F238E27FC236}">
                    <a16:creationId xmlns:a16="http://schemas.microsoft.com/office/drawing/2014/main" id="{2F686B90-F1EA-85A2-F8C9-2336A9D0B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81">
                <a:extLst>
                  <a:ext uri="{FF2B5EF4-FFF2-40B4-BE49-F238E27FC236}">
                    <a16:creationId xmlns:a16="http://schemas.microsoft.com/office/drawing/2014/main" id="{1964F2B7-34E7-5B6C-3EA7-20276C4F3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82">
                <a:extLst>
                  <a:ext uri="{FF2B5EF4-FFF2-40B4-BE49-F238E27FC236}">
                    <a16:creationId xmlns:a16="http://schemas.microsoft.com/office/drawing/2014/main" id="{6676524B-8638-C41B-4C8B-07C943BDD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83">
                <a:extLst>
                  <a:ext uri="{FF2B5EF4-FFF2-40B4-BE49-F238E27FC236}">
                    <a16:creationId xmlns:a16="http://schemas.microsoft.com/office/drawing/2014/main" id="{13EF8D29-EF5E-3F38-7C10-5D0FE81D9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84">
                <a:extLst>
                  <a:ext uri="{FF2B5EF4-FFF2-40B4-BE49-F238E27FC236}">
                    <a16:creationId xmlns:a16="http://schemas.microsoft.com/office/drawing/2014/main" id="{4A09CA93-38FB-076B-BE2C-7E448B05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9D969351-9DBB-D5B0-0D6F-351526A9B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2466372"/>
            <a:ext cx="1034924" cy="1287905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D32EC732-52D6-C783-8C36-D5F33C913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171" y="3335979"/>
            <a:ext cx="1430167" cy="1127120"/>
          </a:xfrm>
          <a:prstGeom prst="rect">
            <a:avLst/>
          </a:prstGeom>
        </p:spPr>
      </p:pic>
      <p:sp>
        <p:nvSpPr>
          <p:cNvPr id="462" name="Freeform 461">
            <a:extLst>
              <a:ext uri="{FF2B5EF4-FFF2-40B4-BE49-F238E27FC236}">
                <a16:creationId xmlns:a16="http://schemas.microsoft.com/office/drawing/2014/main" id="{D2672AE7-FDD2-D557-2F8E-6CD10CFC3972}"/>
              </a:ext>
            </a:extLst>
          </p:cNvPr>
          <p:cNvSpPr/>
          <p:nvPr/>
        </p:nvSpPr>
        <p:spPr>
          <a:xfrm>
            <a:off x="4332157" y="3478655"/>
            <a:ext cx="2358765" cy="778552"/>
          </a:xfrm>
          <a:custGeom>
            <a:avLst/>
            <a:gdLst>
              <a:gd name="connsiteX0" fmla="*/ 0 w 2263515"/>
              <a:gd name="connsiteY0" fmla="*/ 824459 h 1064302"/>
              <a:gd name="connsiteX1" fmla="*/ 2263515 w 2263515"/>
              <a:gd name="connsiteY1" fmla="*/ 0 h 1064302"/>
              <a:gd name="connsiteX2" fmla="*/ 1933732 w 2263515"/>
              <a:gd name="connsiteY2" fmla="*/ 1064302 h 106430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765" h="778552">
                <a:moveTo>
                  <a:pt x="0" y="538709"/>
                </a:moveTo>
                <a:lnTo>
                  <a:pt x="2358765" y="0"/>
                </a:lnTo>
                <a:cubicBezTo>
                  <a:pt x="2036989" y="612080"/>
                  <a:pt x="2323611" y="78563"/>
                  <a:pt x="1933732" y="778552"/>
                </a:cubicBezTo>
              </a:path>
            </a:pathLst>
          </a:custGeom>
          <a:noFill/>
          <a:ln w="25400">
            <a:solidFill>
              <a:srgbClr val="CC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3" name="Freeform 462">
            <a:extLst>
              <a:ext uri="{FF2B5EF4-FFF2-40B4-BE49-F238E27FC236}">
                <a16:creationId xmlns:a16="http://schemas.microsoft.com/office/drawing/2014/main" id="{DE1B1550-C495-966D-A5F2-CC17AB4D5476}"/>
              </a:ext>
            </a:extLst>
          </p:cNvPr>
          <p:cNvSpPr/>
          <p:nvPr/>
        </p:nvSpPr>
        <p:spPr>
          <a:xfrm>
            <a:off x="4400550" y="4019550"/>
            <a:ext cx="4133850" cy="342900"/>
          </a:xfrm>
          <a:custGeom>
            <a:avLst/>
            <a:gdLst>
              <a:gd name="connsiteX0" fmla="*/ 0 w 4133850"/>
              <a:gd name="connsiteY0" fmla="*/ 0 h 342900"/>
              <a:gd name="connsiteX1" fmla="*/ 4133850 w 4133850"/>
              <a:gd name="connsiteY1" fmla="*/ 171450 h 342900"/>
              <a:gd name="connsiteX2" fmla="*/ 2305050 w 413385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850" h="342900">
                <a:moveTo>
                  <a:pt x="0" y="0"/>
                </a:moveTo>
                <a:lnTo>
                  <a:pt x="4133850" y="171450"/>
                </a:lnTo>
                <a:lnTo>
                  <a:pt x="2305050" y="342900"/>
                </a:lnTo>
              </a:path>
            </a:pathLst>
          </a:custGeom>
          <a:noFill/>
          <a:ln w="254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01B2E45D-7B77-590F-F0E0-7C98865A067F}"/>
              </a:ext>
            </a:extLst>
          </p:cNvPr>
          <p:cNvCxnSpPr>
            <a:stCxn id="462" idx="0"/>
          </p:cNvCxnSpPr>
          <p:nvPr/>
        </p:nvCxnSpPr>
        <p:spPr>
          <a:xfrm>
            <a:off x="4332157" y="4017364"/>
            <a:ext cx="1569676" cy="3701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2BA97D04-E685-871B-A52A-8D53972A5F88}"/>
              </a:ext>
            </a:extLst>
          </p:cNvPr>
          <p:cNvSpPr txBox="1"/>
          <p:nvPr/>
        </p:nvSpPr>
        <p:spPr>
          <a:xfrm>
            <a:off x="4557334" y="4277690"/>
            <a:ext cx="1072666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line of sight 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(LOS) path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625F961-6209-4343-89DD-6AB099FC92F3}"/>
              </a:ext>
            </a:extLst>
          </p:cNvPr>
          <p:cNvSpPr txBox="1"/>
          <p:nvPr/>
        </p:nvSpPr>
        <p:spPr>
          <a:xfrm>
            <a:off x="5411653" y="3260795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CC0000"/>
                </a:solidFill>
              </a:rPr>
              <a:t>reflected path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3525C1E0-5E56-0EB3-A4A2-63BDC2CE5932}"/>
              </a:ext>
            </a:extLst>
          </p:cNvPr>
          <p:cNvSpPr txBox="1"/>
          <p:nvPr/>
        </p:nvSpPr>
        <p:spPr>
          <a:xfrm>
            <a:off x="7153237" y="4338503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7030A0"/>
                </a:solidFill>
              </a:rPr>
              <a:t>reflected</a:t>
            </a:r>
            <a:r>
              <a:rPr lang="en-US" sz="1400" dirty="0">
                <a:solidFill>
                  <a:srgbClr val="0000A3"/>
                </a:solidFill>
              </a:rPr>
              <a:t> path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9C25D3-3B3E-DFF1-9DE4-D4C1E6D4F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multipath propagation: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radio signal reflects off objects ground, built environment, arriving at destination at slightly different times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AC6375-0CE5-2A21-E9E0-1C3FDC55F6E2}"/>
              </a:ext>
            </a:extLst>
          </p:cNvPr>
          <p:cNvCxnSpPr>
            <a:cxnSpLocks/>
          </p:cNvCxnSpPr>
          <p:nvPr/>
        </p:nvCxnSpPr>
        <p:spPr>
          <a:xfrm>
            <a:off x="2725647" y="5246002"/>
            <a:ext cx="157697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D9B310-BD4D-4FB2-2ACC-0676A025BD5D}"/>
              </a:ext>
            </a:extLst>
          </p:cNvPr>
          <p:cNvSpPr txBox="1"/>
          <p:nvPr/>
        </p:nvSpPr>
        <p:spPr>
          <a:xfrm>
            <a:off x="2651431" y="5258429"/>
            <a:ext cx="17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coherence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545AE-4562-A983-A277-617194C33FEA}"/>
              </a:ext>
            </a:extLst>
          </p:cNvPr>
          <p:cNvSpPr txBox="1"/>
          <p:nvPr/>
        </p:nvSpPr>
        <p:spPr>
          <a:xfrm>
            <a:off x="6953250" y="2220874"/>
            <a:ext cx="4966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Coherence time: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amount of time bit is present in channel to be received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influences maximum possible transmission rate, since coherence times can not overlap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inversely proportional to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velocity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8AF5A5-B067-526D-4F78-449DE705F24D}"/>
              </a:ext>
            </a:extLst>
          </p:cNvPr>
          <p:cNvSpPr/>
          <p:nvPr/>
        </p:nvSpPr>
        <p:spPr>
          <a:xfrm>
            <a:off x="2076805" y="3046250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A3D21B0-18C7-7B16-24D4-D15F7CA420FA}"/>
              </a:ext>
            </a:extLst>
          </p:cNvPr>
          <p:cNvSpPr/>
          <p:nvPr/>
        </p:nvSpPr>
        <p:spPr>
          <a:xfrm>
            <a:off x="3648430" y="3042494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37B68-3FCF-6B41-C272-5BAED2A5B688}"/>
              </a:ext>
            </a:extLst>
          </p:cNvPr>
          <p:cNvSpPr txBox="1"/>
          <p:nvPr/>
        </p:nvSpPr>
        <p:spPr>
          <a:xfrm>
            <a:off x="844266" y="3181501"/>
            <a:ext cx="1042145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transmitted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80B1F-938A-244C-2B6A-94DE5B3F612A}"/>
              </a:ext>
            </a:extLst>
          </p:cNvPr>
          <p:cNvSpPr txBox="1"/>
          <p:nvPr/>
        </p:nvSpPr>
        <p:spPr>
          <a:xfrm>
            <a:off x="936223" y="4588478"/>
            <a:ext cx="805733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422FF-7F2C-B25B-A003-F1254A01CB47}"/>
              </a:ext>
            </a:extLst>
          </p:cNvPr>
          <p:cNvGrpSpPr/>
          <p:nvPr/>
        </p:nvGrpSpPr>
        <p:grpSpPr>
          <a:xfrm>
            <a:off x="2101932" y="3705101"/>
            <a:ext cx="1680259" cy="1401289"/>
            <a:chOff x="2101932" y="3705101"/>
            <a:chExt cx="1680259" cy="1401289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EF99848-80E6-28F5-1478-85540401DD8D}"/>
                </a:ext>
              </a:extLst>
            </p:cNvPr>
            <p:cNvSpPr/>
            <p:nvPr/>
          </p:nvSpPr>
          <p:spPr>
            <a:xfrm>
              <a:off x="2101932" y="3705101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010563-B53D-5A8B-2237-96D04929E5AB}"/>
                </a:ext>
              </a:extLst>
            </p:cNvPr>
            <p:cNvGrpSpPr/>
            <p:nvPr/>
          </p:nvGrpSpPr>
          <p:grpSpPr>
            <a:xfrm>
              <a:off x="2720845" y="4574226"/>
              <a:ext cx="961407" cy="523875"/>
              <a:chOff x="1978510" y="4514850"/>
              <a:chExt cx="961407" cy="523875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78BB6F1-7563-9DE9-1193-B7E0251604CA}"/>
                  </a:ext>
                </a:extLst>
              </p:cNvPr>
              <p:cNvSpPr/>
              <p:nvPr/>
            </p:nvSpPr>
            <p:spPr>
              <a:xfrm>
                <a:off x="1978510" y="4514850"/>
                <a:ext cx="200025" cy="523875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7C26B72-170E-567B-2F63-AD5DBB7AD5BA}"/>
                  </a:ext>
                </a:extLst>
              </p:cNvPr>
              <p:cNvSpPr/>
              <p:nvPr/>
            </p:nvSpPr>
            <p:spPr>
              <a:xfrm>
                <a:off x="2359510" y="4775201"/>
                <a:ext cx="164615" cy="263523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CC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2A91B7-F240-C413-E490-4DF85521D437}"/>
                  </a:ext>
                </a:extLst>
              </p:cNvPr>
              <p:cNvSpPr/>
              <p:nvPr/>
            </p:nvSpPr>
            <p:spPr>
              <a:xfrm>
                <a:off x="2739892" y="4654563"/>
                <a:ext cx="200025" cy="384162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7030A0"/>
              </a:solidFill>
              <a:ln w="63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1ED6F0-ED81-2167-C837-6C9B418AAA40}"/>
                </a:ext>
              </a:extLst>
            </p:cNvPr>
            <p:cNvSpPr txBox="1"/>
            <p:nvPr/>
          </p:nvSpPr>
          <p:spPr>
            <a:xfrm>
              <a:off x="2433935" y="4150072"/>
              <a:ext cx="737702" cy="36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LOS pulse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61DFEE-1044-E444-F262-AAEE92095C97}"/>
                </a:ext>
              </a:extLst>
            </p:cNvPr>
            <p:cNvGrpSpPr/>
            <p:nvPr/>
          </p:nvGrpSpPr>
          <p:grpSpPr>
            <a:xfrm>
              <a:off x="3039680" y="4062256"/>
              <a:ext cx="742511" cy="650098"/>
              <a:chOff x="2297345" y="4002880"/>
              <a:chExt cx="742511" cy="650098"/>
            </a:xfrm>
          </p:grpSpPr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1EBEFE9B-C63F-8389-1780-9A86C8F08DDD}"/>
                  </a:ext>
                </a:extLst>
              </p:cNvPr>
              <p:cNvSpPr/>
              <p:nvPr/>
            </p:nvSpPr>
            <p:spPr>
              <a:xfrm rot="16200000">
                <a:off x="2571001" y="4225101"/>
                <a:ext cx="184208" cy="671545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198516-A0F9-9794-9531-8CA89843F5A4}"/>
                  </a:ext>
                </a:extLst>
              </p:cNvPr>
              <p:cNvSpPr txBox="1"/>
              <p:nvPr/>
            </p:nvSpPr>
            <p:spPr>
              <a:xfrm>
                <a:off x="2297345" y="4002880"/>
                <a:ext cx="742511" cy="50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multipath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pulses</a:t>
                </a:r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0194B8-A739-3F3D-ED0C-971BE014F591}"/>
              </a:ext>
            </a:extLst>
          </p:cNvPr>
          <p:cNvCxnSpPr>
            <a:cxnSpLocks/>
          </p:cNvCxnSpPr>
          <p:nvPr/>
        </p:nvCxnSpPr>
        <p:spPr>
          <a:xfrm>
            <a:off x="1951703" y="3687020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E1E3B0-181A-F2DC-A713-211C1A662AB1}"/>
              </a:ext>
            </a:extLst>
          </p:cNvPr>
          <p:cNvCxnSpPr>
            <a:cxnSpLocks/>
          </p:cNvCxnSpPr>
          <p:nvPr/>
        </p:nvCxnSpPr>
        <p:spPr>
          <a:xfrm>
            <a:off x="1951702" y="5092617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FCD19D-3AD1-24A0-DF2C-74B335EAB1BA}"/>
              </a:ext>
            </a:extLst>
          </p:cNvPr>
          <p:cNvSpPr txBox="1"/>
          <p:nvPr/>
        </p:nvSpPr>
        <p:spPr>
          <a:xfrm>
            <a:off x="5581954" y="3696596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64AE7-199E-E457-741A-C30A27A186CE}"/>
              </a:ext>
            </a:extLst>
          </p:cNvPr>
          <p:cNvSpPr txBox="1"/>
          <p:nvPr/>
        </p:nvSpPr>
        <p:spPr>
          <a:xfrm>
            <a:off x="5577513" y="5101209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EB1D7E-6E80-1D34-90A6-981EFF5D9934}"/>
              </a:ext>
            </a:extLst>
          </p:cNvPr>
          <p:cNvGrpSpPr/>
          <p:nvPr/>
        </p:nvGrpSpPr>
        <p:grpSpPr>
          <a:xfrm>
            <a:off x="3677415" y="3704704"/>
            <a:ext cx="1682341" cy="1401289"/>
            <a:chOff x="3677415" y="3704704"/>
            <a:chExt cx="1682341" cy="1401289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404176C-D023-2986-E121-AE60769FA143}"/>
                </a:ext>
              </a:extLst>
            </p:cNvPr>
            <p:cNvSpPr/>
            <p:nvPr/>
          </p:nvSpPr>
          <p:spPr>
            <a:xfrm>
              <a:off x="3677415" y="3704704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5F74C7-4CB3-F0C4-60C0-3313C956CCF5}"/>
                </a:ext>
              </a:extLst>
            </p:cNvPr>
            <p:cNvGrpSpPr/>
            <p:nvPr/>
          </p:nvGrpSpPr>
          <p:grpSpPr>
            <a:xfrm>
              <a:off x="4019296" y="4121766"/>
              <a:ext cx="1340460" cy="974748"/>
              <a:chOff x="3175361" y="4062390"/>
              <a:chExt cx="1340460" cy="97474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8CB807C-64BA-3560-7D2C-B1BF60509A59}"/>
                  </a:ext>
                </a:extLst>
              </p:cNvPr>
              <p:cNvGrpSpPr/>
              <p:nvPr/>
            </p:nvGrpSpPr>
            <p:grpSpPr>
              <a:xfrm>
                <a:off x="3458690" y="4513263"/>
                <a:ext cx="961407" cy="523875"/>
                <a:chOff x="1978510" y="4514850"/>
                <a:chExt cx="961407" cy="523875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737A0058-7C92-5C00-27B6-DB675CB65506}"/>
                    </a:ext>
                  </a:extLst>
                </p:cNvPr>
                <p:cNvSpPr/>
                <p:nvPr/>
              </p:nvSpPr>
              <p:spPr>
                <a:xfrm>
                  <a:off x="1978510" y="4514850"/>
                  <a:ext cx="200025" cy="523875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A69D7BC0-8024-DDBD-49A0-02C6E3576B44}"/>
                    </a:ext>
                  </a:extLst>
                </p:cNvPr>
                <p:cNvSpPr/>
                <p:nvPr/>
              </p:nvSpPr>
              <p:spPr>
                <a:xfrm>
                  <a:off x="2359510" y="4775201"/>
                  <a:ext cx="164615" cy="263523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FD40AEFF-FF9F-D0DD-CF06-E59CED081B30}"/>
                    </a:ext>
                  </a:extLst>
                </p:cNvPr>
                <p:cNvSpPr/>
                <p:nvPr/>
              </p:nvSpPr>
              <p:spPr>
                <a:xfrm>
                  <a:off x="2739892" y="4654563"/>
                  <a:ext cx="200025" cy="384162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E191C-CEF1-E3D0-CC89-F8CDA6C84D71}"/>
                  </a:ext>
                </a:extLst>
              </p:cNvPr>
              <p:cNvSpPr txBox="1"/>
              <p:nvPr/>
            </p:nvSpPr>
            <p:spPr>
              <a:xfrm>
                <a:off x="3175361" y="4142642"/>
                <a:ext cx="737702" cy="366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LOS pulse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8DD52A8-7B03-C545-7C07-96E620692AC6}"/>
                  </a:ext>
                </a:extLst>
              </p:cNvPr>
              <p:cNvGrpSpPr/>
              <p:nvPr/>
            </p:nvGrpSpPr>
            <p:grpSpPr>
              <a:xfrm>
                <a:off x="3773310" y="4062390"/>
                <a:ext cx="742511" cy="650098"/>
                <a:chOff x="2297345" y="4002880"/>
                <a:chExt cx="742511" cy="650098"/>
              </a:xfrm>
            </p:grpSpPr>
            <p:sp>
              <p:nvSpPr>
                <p:cNvPr id="37" name="Right Brace 36">
                  <a:extLst>
                    <a:ext uri="{FF2B5EF4-FFF2-40B4-BE49-F238E27FC236}">
                      <a16:creationId xmlns:a16="http://schemas.microsoft.com/office/drawing/2014/main" id="{1AEBED80-B8B3-E365-20D5-A07B5F60575E}"/>
                    </a:ext>
                  </a:extLst>
                </p:cNvPr>
                <p:cNvSpPr/>
                <p:nvPr/>
              </p:nvSpPr>
              <p:spPr>
                <a:xfrm rot="16200000">
                  <a:off x="2571001" y="4225101"/>
                  <a:ext cx="184208" cy="671545"/>
                </a:xfrm>
                <a:prstGeom prst="rightBrac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F2DB092-EBBA-2CA5-DF83-8152099FEBCC}"/>
                    </a:ext>
                  </a:extLst>
                </p:cNvPr>
                <p:cNvSpPr txBox="1"/>
                <p:nvPr/>
              </p:nvSpPr>
              <p:spPr>
                <a:xfrm>
                  <a:off x="2297345" y="4002880"/>
                  <a:ext cx="742511" cy="501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received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multipath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pulses</a:t>
                  </a:r>
                </a:p>
              </p:txBody>
            </p:sp>
          </p:grpSp>
        </p:grpSp>
      </p:grp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B239C98-00CE-C36E-A0AE-7156397A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1B6FDCD-1AF4-6E4D-B4AA-12EEF293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349375"/>
            <a:ext cx="65024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interference from other sources on </a:t>
            </a:r>
            <a:r>
              <a:rPr lang="en-US" dirty="0"/>
              <a:t>wireless network frequencies: motors, appliances</a:t>
            </a:r>
          </a:p>
          <a:p>
            <a:pPr>
              <a:defRPr/>
            </a:pPr>
            <a:r>
              <a:rPr lang="en-US" sz="3200" kern="0" dirty="0"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800" kern="0" dirty="0"/>
              <a:t>larger SNR – easier to extract signal from noise (a “good thing”)</a:t>
            </a:r>
          </a:p>
          <a:p>
            <a:pPr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SNR versus BER tradeoff</a:t>
            </a:r>
          </a:p>
          <a:p>
            <a:pPr lvl="1">
              <a:defRPr/>
            </a:pPr>
            <a:r>
              <a:rPr lang="en-US" sz="2800" i="1" kern="0" dirty="0">
                <a:solidFill>
                  <a:srgbClr val="000099"/>
                </a:solidFill>
              </a:rPr>
              <a:t>given physical layer:</a:t>
            </a:r>
            <a:r>
              <a:rPr lang="en-US" sz="2800" kern="0" dirty="0"/>
              <a:t> increase power -&gt; increase SNR-&gt;decrease BER</a:t>
            </a:r>
          </a:p>
          <a:p>
            <a:pPr lvl="1">
              <a:defRPr/>
            </a:pPr>
            <a:r>
              <a:rPr lang="en-US" sz="2800" kern="0" dirty="0">
                <a:latin typeface="+mn-lt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kern="0" dirty="0">
              <a:latin typeface="Gill Sans MT" charset="0"/>
            </a:endParaRPr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5B8682A8-7209-3B47-904A-F06713C49065}"/>
              </a:ext>
            </a:extLst>
          </p:cNvPr>
          <p:cNvSpPr>
            <a:spLocks/>
          </p:cNvSpPr>
          <p:nvPr/>
        </p:nvSpPr>
        <p:spPr bwMode="auto">
          <a:xfrm>
            <a:off x="8480425" y="18192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1D9FAFC2-50CD-0540-87F0-600BB959D61D}"/>
              </a:ext>
            </a:extLst>
          </p:cNvPr>
          <p:cNvSpPr>
            <a:spLocks/>
          </p:cNvSpPr>
          <p:nvPr/>
        </p:nvSpPr>
        <p:spPr bwMode="auto">
          <a:xfrm>
            <a:off x="9128125" y="14890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8D6423-9870-F34C-8480-531C6E14A904}"/>
              </a:ext>
            </a:extLst>
          </p:cNvPr>
          <p:cNvSpPr>
            <a:spLocks/>
          </p:cNvSpPr>
          <p:nvPr/>
        </p:nvSpPr>
        <p:spPr bwMode="auto">
          <a:xfrm>
            <a:off x="10042525" y="14890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BA0B285-0D28-2740-88F9-AAFB4AFE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1476375"/>
            <a:ext cx="2862262" cy="287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B42481EF-5DC2-4B46-9AFD-7606B6464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1970088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77CEC585-4DE2-9A4B-BBEE-7533C9C59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013" y="243681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4E5FFB2C-66C8-0844-9DF2-513B96782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538" y="2917825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E1C82F87-F20A-2046-A065-4E55FFBFD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3384550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3649C4A2-8308-2247-B2BA-0944DDFD0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0588" y="386556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42E77EF7-A008-404D-84B2-6A872340E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1788" y="147637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2845D7CE-0C65-784F-8D5D-49239BAC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8225" y="1493838"/>
            <a:ext cx="0" cy="287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06AF85C3-F88D-3E4D-9F48-9A671EAC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4663" y="148272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1BE63A17-CE4A-8C4C-9AF4-E8B1FBA8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463" y="43322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F184BB6B-0A95-C542-B733-A9D4C4C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488" y="43338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20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152FDE73-AF23-A64E-8F33-865BB32C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0" y="43370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9B0BA42F-8985-8C46-983D-CA29F0C1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5363" y="43402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8B190D8C-185B-ED4F-8544-7CFC4BC48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6" name="Line 21">
            <a:extLst>
              <a:ext uri="{FF2B5EF4-FFF2-40B4-BE49-F238E27FC236}">
                <a16:creationId xmlns:a16="http://schemas.microsoft.com/office/drawing/2014/main" id="{C945C919-55A8-BA4F-BC4C-58D1C6C2B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7" name="Line 22">
            <a:extLst>
              <a:ext uri="{FF2B5EF4-FFF2-40B4-BE49-F238E27FC236}">
                <a16:creationId xmlns:a16="http://schemas.microsoft.com/office/drawing/2014/main" id="{44FE8DFE-9A35-B642-9A42-6462254DA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38769337-5036-AF4D-9171-711BCBEF4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4968875"/>
            <a:ext cx="1914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QAM256 (8 Mbps)</a:t>
            </a: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DA76F3A9-7F83-7E46-9C12-F2F39B85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650" y="5360988"/>
            <a:ext cx="1797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QAM16 (4 Mbps)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54D444F1-892D-634A-B728-5FE0BD48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5767388"/>
            <a:ext cx="1547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BPSK (1 Mbps)</a:t>
            </a:r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1BBEDD80-E636-8C4A-B61F-E1711325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450" y="45323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SNR(dB)</a:t>
            </a:r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11AEAEBB-6242-D44D-9FCF-E8DCD25F450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33494" y="28059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BER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70A96C28-360B-3040-ADE5-06DB3A42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13398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-1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14CB9254-377A-9244-A09F-176D06F4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18208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-2</a:t>
            </a: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661603A-4807-5940-A6AB-653D4425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2875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-3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0CBE2E9B-A618-174D-B54E-02933CFC5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32210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-5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2F47C752-CDB3-6340-9553-8FA9012B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7020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-6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B61A1625-A7FB-AE4B-82B4-2E399E490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5" y="41973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-7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4F955F7F-CA2C-4945-B2CC-104D334E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27765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31772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58A73542-A8C2-3747-8963-FA5E2C4C09C5}"/>
              </a:ext>
            </a:extLst>
          </p:cNvPr>
          <p:cNvGrpSpPr>
            <a:grpSpLocks/>
          </p:cNvGrpSpPr>
          <p:nvPr/>
        </p:nvGrpSpPr>
        <p:grpSpPr bwMode="auto">
          <a:xfrm>
            <a:off x="3567113" y="2183416"/>
            <a:ext cx="627062" cy="642937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B2EACC5A-1F17-F14E-B327-E3058A614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3DC5A5D2-F456-6C4C-B076-22D375BC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Freeform 7">
            <a:extLst>
              <a:ext uri="{FF2B5EF4-FFF2-40B4-BE49-F238E27FC236}">
                <a16:creationId xmlns:a16="http://schemas.microsoft.com/office/drawing/2014/main" id="{F64D421C-A8EA-AA46-9CF6-1F440BA24764}"/>
              </a:ext>
            </a:extLst>
          </p:cNvPr>
          <p:cNvSpPr>
            <a:spLocks/>
          </p:cNvSpPr>
          <p:nvPr/>
        </p:nvSpPr>
        <p:spPr bwMode="auto">
          <a:xfrm>
            <a:off x="2101850" y="2026253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26">
            <a:extLst>
              <a:ext uri="{FF2B5EF4-FFF2-40B4-BE49-F238E27FC236}">
                <a16:creationId xmlns:a16="http://schemas.microsoft.com/office/drawing/2014/main" id="{21069D36-C753-C94F-A501-02B3B81CD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5025" y="3240691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Line 27">
            <a:extLst>
              <a:ext uri="{FF2B5EF4-FFF2-40B4-BE49-F238E27FC236}">
                <a16:creationId xmlns:a16="http://schemas.microsoft.com/office/drawing/2014/main" id="{D088846B-014D-2C40-A52B-2FC53A96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2761266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Text Box 28">
            <a:extLst>
              <a:ext uri="{FF2B5EF4-FFF2-40B4-BE49-F238E27FC236}">
                <a16:creationId xmlns:a16="http://schemas.microsoft.com/office/drawing/2014/main" id="{BB572165-F49B-6548-85B2-DCB2FAF2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3132741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F727CB4B-B31D-B44A-8126-9A73973F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905728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E7687122-B847-5F42-A300-D5553034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2200878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849DF770-B526-8044-9F6D-6C14557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346255"/>
            <a:ext cx="5372099" cy="45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A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C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A, C can not hear each other means A, C unaware of their interference at B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31" name="Group 356">
            <a:extLst>
              <a:ext uri="{FF2B5EF4-FFF2-40B4-BE49-F238E27FC236}">
                <a16:creationId xmlns:a16="http://schemas.microsoft.com/office/drawing/2014/main" id="{4CA07968-03D3-0041-BCA1-C9FDA0B76EA9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2732691"/>
            <a:ext cx="627062" cy="642937"/>
            <a:chOff x="313" y="1497"/>
            <a:chExt cx="1152" cy="1014"/>
          </a:xfrm>
        </p:grpSpPr>
        <p:pic>
          <p:nvPicPr>
            <p:cNvPr id="132" name="Picture 354" descr="laptop_stylized_small">
              <a:extLst>
                <a:ext uri="{FF2B5EF4-FFF2-40B4-BE49-F238E27FC236}">
                  <a16:creationId xmlns:a16="http://schemas.microsoft.com/office/drawing/2014/main" id="{7306B260-74E1-5346-A521-CA70EAD7E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>
              <a:extLst>
                <a:ext uri="{FF2B5EF4-FFF2-40B4-BE49-F238E27FC236}">
                  <a16:creationId xmlns:a16="http://schemas.microsoft.com/office/drawing/2014/main" id="{C6C0BA51-6B06-3B4F-AAD9-C22224D55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356">
            <a:extLst>
              <a:ext uri="{FF2B5EF4-FFF2-40B4-BE49-F238E27FC236}">
                <a16:creationId xmlns:a16="http://schemas.microsoft.com/office/drawing/2014/main" id="{CB4DEA0C-C72B-0346-A94A-CBBD910F3304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2873978"/>
            <a:ext cx="627062" cy="644525"/>
            <a:chOff x="313" y="1497"/>
            <a:chExt cx="1152" cy="1014"/>
          </a:xfrm>
        </p:grpSpPr>
        <p:pic>
          <p:nvPicPr>
            <p:cNvPr id="135" name="Picture 354" descr="laptop_stylized_small">
              <a:extLst>
                <a:ext uri="{FF2B5EF4-FFF2-40B4-BE49-F238E27FC236}">
                  <a16:creationId xmlns:a16="http://schemas.microsoft.com/office/drawing/2014/main" id="{A761A985-95DE-D44A-832C-B5DA90484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55" descr="antenna_stylized">
              <a:extLst>
                <a:ext uri="{FF2B5EF4-FFF2-40B4-BE49-F238E27FC236}">
                  <a16:creationId xmlns:a16="http://schemas.microsoft.com/office/drawing/2014/main" id="{446B3308-57E8-114D-BAF3-DDE4A94E2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96E813-63D5-E389-F72E-7F852312C567}"/>
              </a:ext>
            </a:extLst>
          </p:cNvPr>
          <p:cNvGrpSpPr/>
          <p:nvPr/>
        </p:nvGrpSpPr>
        <p:grpSpPr>
          <a:xfrm>
            <a:off x="7153275" y="2333908"/>
            <a:ext cx="3659188" cy="2233612"/>
            <a:chOff x="7153275" y="1989138"/>
            <a:chExt cx="3659188" cy="2233612"/>
          </a:xfrm>
        </p:grpSpPr>
        <p:sp>
          <p:nvSpPr>
            <p:cNvPr id="118" name="Text Box 47">
              <a:extLst>
                <a:ext uri="{FF2B5EF4-FFF2-40B4-BE49-F238E27FC236}">
                  <a16:creationId xmlns:a16="http://schemas.microsoft.com/office/drawing/2014/main" id="{B8F31A07-848A-D74E-8DBD-79B37EA17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2127250"/>
              <a:ext cx="3508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19" name="Text Box 48">
              <a:extLst>
                <a:ext uri="{FF2B5EF4-FFF2-40B4-BE49-F238E27FC236}">
                  <a16:creationId xmlns:a16="http://schemas.microsoft.com/office/drawing/2014/main" id="{C56F1E10-F34C-5843-B22F-044D7AE1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3038" y="21240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20" name="Text Box 49">
              <a:extLst>
                <a:ext uri="{FF2B5EF4-FFF2-40B4-BE49-F238E27FC236}">
                  <a16:creationId xmlns:a16="http://schemas.microsoft.com/office/drawing/2014/main" id="{8E660AD6-612A-EF49-8651-60E1F6568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4138" y="21669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21" name="Text Box 55">
              <a:extLst>
                <a:ext uri="{FF2B5EF4-FFF2-40B4-BE49-F238E27FC236}">
                  <a16:creationId xmlns:a16="http://schemas.microsoft.com/office/drawing/2014/main" id="{64FC93FB-1EDD-AE49-90C3-D92B5ADF9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0" y="2954338"/>
              <a:ext cx="9366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2" name="Line 60">
              <a:extLst>
                <a:ext uri="{FF2B5EF4-FFF2-40B4-BE49-F238E27FC236}">
                  <a16:creationId xmlns:a16="http://schemas.microsoft.com/office/drawing/2014/main" id="{FABA226A-B439-064D-8234-9686E5506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8213" y="3983038"/>
              <a:ext cx="3263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61">
              <a:extLst>
                <a:ext uri="{FF2B5EF4-FFF2-40B4-BE49-F238E27FC236}">
                  <a16:creationId xmlns:a16="http://schemas.microsoft.com/office/drawing/2014/main" id="{22C32468-EE2B-2E4C-B22A-60D2BC6BF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238" y="2803525"/>
              <a:ext cx="0" cy="1138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Freeform 62">
              <a:extLst>
                <a:ext uri="{FF2B5EF4-FFF2-40B4-BE49-F238E27FC236}">
                  <a16:creationId xmlns:a16="http://schemas.microsoft.com/office/drawing/2014/main" id="{4A0B08BE-766C-DE4A-820F-57A89FD06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8590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Text Box 63">
              <a:extLst>
                <a:ext uri="{FF2B5EF4-FFF2-40B4-BE49-F238E27FC236}">
                  <a16:creationId xmlns:a16="http://schemas.microsoft.com/office/drawing/2014/main" id="{F540644C-8058-2E44-97EC-92D26AD8F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0" y="39465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126" name="Freeform 65">
              <a:extLst>
                <a:ext uri="{FF2B5EF4-FFF2-40B4-BE49-F238E27FC236}">
                  <a16:creationId xmlns:a16="http://schemas.microsoft.com/office/drawing/2014/main" id="{C12F975E-D1B5-414F-8341-03DCBA174B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412038" y="28289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Text Box 66">
              <a:extLst>
                <a:ext uri="{FF2B5EF4-FFF2-40B4-BE49-F238E27FC236}">
                  <a16:creationId xmlns:a16="http://schemas.microsoft.com/office/drawing/2014/main" id="{65ACABD3-44F1-4A49-8D29-DA46DD5FE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3613" y="28829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rgbClr val="3333CC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8" name="Line 67">
              <a:extLst>
                <a:ext uri="{FF2B5EF4-FFF2-40B4-BE49-F238E27FC236}">
                  <a16:creationId xmlns:a16="http://schemas.microsoft.com/office/drawing/2014/main" id="{FA65E92F-3E66-5349-83A8-F1F9788C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3650" y="2690813"/>
              <a:ext cx="26988" cy="1263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8">
              <a:extLst>
                <a:ext uri="{FF2B5EF4-FFF2-40B4-BE49-F238E27FC236}">
                  <a16:creationId xmlns:a16="http://schemas.microsoft.com/office/drawing/2014/main" id="{FC263470-E015-7A4B-8414-9AF10F24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4438" y="2759075"/>
              <a:ext cx="0" cy="1208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69">
              <a:extLst>
                <a:ext uri="{FF2B5EF4-FFF2-40B4-BE49-F238E27FC236}">
                  <a16:creationId xmlns:a16="http://schemas.microsoft.com/office/drawing/2014/main" id="{582AF92B-D547-DD40-BF8A-97F1F2200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5525" y="2743200"/>
              <a:ext cx="0" cy="118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" name="Group 356">
              <a:extLst>
                <a:ext uri="{FF2B5EF4-FFF2-40B4-BE49-F238E27FC236}">
                  <a16:creationId xmlns:a16="http://schemas.microsoft.com/office/drawing/2014/main" id="{CB7E2FE1-4A7B-C84A-BAD4-7D6821147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600" y="1989138"/>
              <a:ext cx="627063" cy="642937"/>
              <a:chOff x="313" y="1497"/>
              <a:chExt cx="1152" cy="1014"/>
            </a:xfrm>
          </p:grpSpPr>
          <p:pic>
            <p:nvPicPr>
              <p:cNvPr id="138" name="Picture 354" descr="laptop_stylized_small">
                <a:extLst>
                  <a:ext uri="{FF2B5EF4-FFF2-40B4-BE49-F238E27FC236}">
                    <a16:creationId xmlns:a16="http://schemas.microsoft.com/office/drawing/2014/main" id="{AA79C3F4-46C7-0349-85E1-BA552B997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355" descr="antenna_stylized">
                <a:extLst>
                  <a:ext uri="{FF2B5EF4-FFF2-40B4-BE49-F238E27FC236}">
                    <a16:creationId xmlns:a16="http://schemas.microsoft.com/office/drawing/2014/main" id="{4E6FF8B2-4F7E-B945-BE46-C86EBBCBE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0" name="Group 356">
              <a:extLst>
                <a:ext uri="{FF2B5EF4-FFF2-40B4-BE49-F238E27FC236}">
                  <a16:creationId xmlns:a16="http://schemas.microsoft.com/office/drawing/2014/main" id="{D72B8EE2-805B-4341-8FF7-2156BB124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9638" y="2028825"/>
              <a:ext cx="627062" cy="644525"/>
              <a:chOff x="313" y="1497"/>
              <a:chExt cx="1152" cy="1014"/>
            </a:xfrm>
          </p:grpSpPr>
          <p:pic>
            <p:nvPicPr>
              <p:cNvPr id="141" name="Picture 354" descr="laptop_stylized_small">
                <a:extLst>
                  <a:ext uri="{FF2B5EF4-FFF2-40B4-BE49-F238E27FC236}">
                    <a16:creationId xmlns:a16="http://schemas.microsoft.com/office/drawing/2014/main" id="{293E3A24-0E7E-C64F-AE1D-F2A4EBBDD6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355" descr="antenna_stylized">
                <a:extLst>
                  <a:ext uri="{FF2B5EF4-FFF2-40B4-BE49-F238E27FC236}">
                    <a16:creationId xmlns:a16="http://schemas.microsoft.com/office/drawing/2014/main" id="{456A11D2-A09B-574E-BA78-CF1896EC17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43" name="Group 356">
            <a:extLst>
              <a:ext uri="{FF2B5EF4-FFF2-40B4-BE49-F238E27FC236}">
                <a16:creationId xmlns:a16="http://schemas.microsoft.com/office/drawing/2014/main" id="{5473C3B0-61A5-E547-88B5-91B90BF959BC}"/>
              </a:ext>
            </a:extLst>
          </p:cNvPr>
          <p:cNvGrpSpPr>
            <a:grpSpLocks/>
          </p:cNvGrpSpPr>
          <p:nvPr/>
        </p:nvGrpSpPr>
        <p:grpSpPr bwMode="auto">
          <a:xfrm>
            <a:off x="9605963" y="1958975"/>
            <a:ext cx="627062" cy="642938"/>
            <a:chOff x="313" y="1497"/>
            <a:chExt cx="1152" cy="1014"/>
          </a:xfrm>
        </p:grpSpPr>
        <p:pic>
          <p:nvPicPr>
            <p:cNvPr id="144" name="Picture 354" descr="laptop_stylized_small">
              <a:extLst>
                <a:ext uri="{FF2B5EF4-FFF2-40B4-BE49-F238E27FC236}">
                  <a16:creationId xmlns:a16="http://schemas.microsoft.com/office/drawing/2014/main" id="{ACC81BEE-6A25-1047-B556-F5C39040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55" descr="antenna_stylized">
              <a:extLst>
                <a:ext uri="{FF2B5EF4-FFF2-40B4-BE49-F238E27FC236}">
                  <a16:creationId xmlns:a16="http://schemas.microsoft.com/office/drawing/2014/main" id="{13857146-FCD5-1B4A-A5AA-EB8B2F5A6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" name="Rectangle 70">
            <a:extLst>
              <a:ext uri="{FF2B5EF4-FFF2-40B4-BE49-F238E27FC236}">
                <a16:creationId xmlns:a16="http://schemas.microsoft.com/office/drawing/2014/main" id="{74CC21E7-8D8F-BE42-B6A9-4A81230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532" y="1346255"/>
            <a:ext cx="5591537" cy="509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cs typeface="+mn-cs"/>
              </a:rPr>
              <a:t>Attenuation</a:t>
            </a:r>
            <a:r>
              <a:rPr lang="en-US" sz="2400" dirty="0">
                <a:solidFill>
                  <a:srgbClr val="C00000"/>
                </a:solidFill>
                <a:cs typeface="+mn-cs"/>
              </a:rPr>
              <a:t> also causes “hidden terminals”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A, C can not hear each other interfering at B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0D8960B-043D-F875-3096-F0FE3079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hidden terminals</a:t>
            </a:r>
          </a:p>
        </p:txBody>
      </p:sp>
    </p:spTree>
    <p:extLst>
      <p:ext uri="{BB962C8B-B14F-4D97-AF65-F5344CB8AC3E}">
        <p14:creationId xmlns:p14="http://schemas.microsoft.com/office/powerpoint/2010/main" val="30142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CDMA: code division multiple access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Bluetooth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A7DF8-8BCB-2DFD-C001-1DD9D1E05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Code Division Multiple Access (CDMA)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18" name="Rectangle 3">
            <a:extLst>
              <a:ext uri="{FF2B5EF4-FFF2-40B4-BE49-F238E27FC236}">
                <a16:creationId xmlns:a16="http://schemas.microsoft.com/office/drawing/2014/main" id="{953F996D-330A-8747-94AD-947138A1EE45}"/>
              </a:ext>
            </a:extLst>
          </p:cNvPr>
          <p:cNvSpPr txBox="1">
            <a:spLocks noChangeArrowheads="1"/>
          </p:cNvSpPr>
          <p:nvPr/>
        </p:nvSpPr>
        <p:spPr>
          <a:xfrm>
            <a:off x="762289" y="1306802"/>
            <a:ext cx="1062614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lnSpc>
                <a:spcPct val="100000"/>
              </a:lnSpc>
              <a:defRPr/>
            </a:pPr>
            <a:r>
              <a:rPr lang="en-US" sz="3200" dirty="0"/>
              <a:t>unique </a:t>
            </a:r>
            <a:r>
              <a:rPr lang="en-US" altLang="ja-JP" sz="3200" dirty="0"/>
              <a:t>“</a:t>
            </a:r>
            <a:r>
              <a:rPr lang="en-US" sz="3200" dirty="0"/>
              <a:t>code</a:t>
            </a:r>
            <a:r>
              <a:rPr lang="en-US" altLang="ja-JP" sz="3200" dirty="0"/>
              <a:t>”</a:t>
            </a:r>
            <a:r>
              <a:rPr lang="en-US" sz="3200" dirty="0"/>
              <a:t> assigned to each user; i.e., code set partitioning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all users share same frequency, but each user has own </a:t>
            </a:r>
            <a:r>
              <a:rPr lang="en-US" altLang="ja-JP" sz="2800" dirty="0"/>
              <a:t>“</a:t>
            </a:r>
            <a:r>
              <a:rPr lang="en-US" sz="2800" dirty="0"/>
              <a:t>chipping</a:t>
            </a:r>
            <a:r>
              <a:rPr lang="en-US" altLang="ja-JP" sz="2800" dirty="0"/>
              <a:t>”</a:t>
            </a:r>
            <a:r>
              <a:rPr lang="en-US" sz="2800" dirty="0"/>
              <a:t> sequence (i.e., code) to encode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allows multiple users to </a:t>
            </a:r>
            <a:r>
              <a:rPr lang="en-US" altLang="ja-JP" sz="2800" dirty="0"/>
              <a:t>“</a:t>
            </a:r>
            <a:r>
              <a:rPr lang="en-US" sz="2800" dirty="0"/>
              <a:t>coexist</a:t>
            </a:r>
            <a:r>
              <a:rPr lang="en-US" altLang="ja-JP" sz="2800" dirty="0"/>
              <a:t>”</a:t>
            </a:r>
            <a:r>
              <a:rPr lang="en-US" sz="2800" dirty="0"/>
              <a:t> and transmit simultaneously with minimal interference (if codes are “orthogonal”)</a:t>
            </a:r>
          </a:p>
          <a:p>
            <a:pPr indent="-341313">
              <a:lnSpc>
                <a:spcPct val="100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encoding: </a:t>
            </a:r>
            <a:r>
              <a:rPr lang="en-US" sz="3200" dirty="0"/>
              <a:t>inner product: </a:t>
            </a:r>
            <a:r>
              <a:rPr lang="en-US" dirty="0"/>
              <a:t>(original data) X (chipping sequence)</a:t>
            </a:r>
            <a:endParaRPr lang="en-US" sz="3200" dirty="0"/>
          </a:p>
          <a:p>
            <a:pPr marL="354013" indent="-354013">
              <a:lnSpc>
                <a:spcPct val="100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decoding: </a:t>
            </a:r>
            <a:r>
              <a:rPr lang="en-US" dirty="0"/>
              <a:t>summed </a:t>
            </a:r>
            <a:r>
              <a:rPr lang="en-US" sz="3200" dirty="0"/>
              <a:t>inner-product: </a:t>
            </a:r>
            <a:r>
              <a:rPr lang="en-US" dirty="0"/>
              <a:t>(encoded data) X (chipping sequence)</a:t>
            </a:r>
            <a:endParaRPr lang="en-US" sz="4800" dirty="0"/>
          </a:p>
          <a:p>
            <a:pPr indent="-341313">
              <a:lnSpc>
                <a:spcPct val="100000"/>
              </a:lnSpc>
              <a:defRPr/>
            </a:pPr>
            <a:endParaRPr lang="en-US" sz="3200" dirty="0"/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483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Wireless and Mobile Networks: context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92D269B-6551-E844-AC6B-E29655639EE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0"/>
            <a:ext cx="11201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276225">
              <a:defRPr/>
            </a:pPr>
            <a:r>
              <a:rPr lang="en-US" dirty="0"/>
              <a:t>more wireless (mobile) phone subscribers than fixed (wired) phone subscribers </a:t>
            </a:r>
            <a:r>
              <a:rPr lang="en-US" sz="2400" dirty="0"/>
              <a:t>(10-to-1 in 2019)</a:t>
            </a:r>
            <a:r>
              <a:rPr lang="en-US" dirty="0"/>
              <a:t>!</a:t>
            </a:r>
          </a:p>
          <a:p>
            <a:pPr marL="406400" indent="-276225">
              <a:defRPr/>
            </a:pPr>
            <a:r>
              <a:rPr lang="en-US" dirty="0"/>
              <a:t>more mobile-broadband-connected devices than fixed-broadband-connected devices devices (</a:t>
            </a:r>
            <a:r>
              <a:rPr lang="en-US" sz="2400" dirty="0"/>
              <a:t>5-1 in 2019)</a:t>
            </a:r>
            <a:r>
              <a:rPr lang="en-US" dirty="0"/>
              <a:t>!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4G/5G cellular networks now embracing Internet protocol stack, including SDN</a:t>
            </a:r>
          </a:p>
          <a:p>
            <a:pPr marL="406400" indent="-276225">
              <a:defRPr/>
            </a:pPr>
            <a:r>
              <a:rPr lang="en-US" dirty="0"/>
              <a:t>two important (but different) challenges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wireless: </a:t>
            </a:r>
            <a:r>
              <a:rPr lang="en-US" sz="2800" dirty="0"/>
              <a:t>communication over wireless link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mobility: </a:t>
            </a:r>
            <a:r>
              <a:rPr lang="en-US" sz="2800" dirty="0"/>
              <a:t>handling the mobile user who changes point of attachment to network</a:t>
            </a:r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CDMA encode/decode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33" name="Line 6">
            <a:extLst>
              <a:ext uri="{FF2B5EF4-FFF2-40B4-BE49-F238E27FC236}">
                <a16:creationId xmlns:a16="http://schemas.microsoft.com/office/drawing/2014/main" id="{7762FDF6-2446-3E43-8720-E7B7AA18D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0" y="14107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9">
            <a:extLst>
              <a:ext uri="{FF2B5EF4-FFF2-40B4-BE49-F238E27FC236}">
                <a16:creationId xmlns:a16="http://schemas.microsoft.com/office/drawing/2014/main" id="{7FF576EE-0D7F-AC4E-AD6B-1AACED803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1386983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Text Box 10">
            <a:extLst>
              <a:ext uri="{FF2B5EF4-FFF2-40B4-BE49-F238E27FC236}">
                <a16:creationId xmlns:a16="http://schemas.microsoft.com/office/drawing/2014/main" id="{F21423CE-6E23-864D-AE72-4B27CF51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281890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436" name="Text Box 11">
            <a:extLst>
              <a:ext uri="{FF2B5EF4-FFF2-40B4-BE49-F238E27FC236}">
                <a16:creationId xmlns:a16="http://schemas.microsoft.com/office/drawing/2014/main" id="{A41B6EA9-EE6C-C949-81EA-16B63EA5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282367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37" name="Group 150">
            <a:extLst>
              <a:ext uri="{FF2B5EF4-FFF2-40B4-BE49-F238E27FC236}">
                <a16:creationId xmlns:a16="http://schemas.microsoft.com/office/drawing/2014/main" id="{6846776D-29A4-C047-BD8B-B36F67C3A5FE}"/>
              </a:ext>
            </a:extLst>
          </p:cNvPr>
          <p:cNvGrpSpPr>
            <a:grpSpLocks/>
          </p:cNvGrpSpPr>
          <p:nvPr/>
        </p:nvGrpSpPr>
        <p:grpSpPr bwMode="auto">
          <a:xfrm>
            <a:off x="3316288" y="1320308"/>
            <a:ext cx="1254125" cy="1624012"/>
            <a:chOff x="1313" y="921"/>
            <a:chExt cx="790" cy="1023"/>
          </a:xfrm>
        </p:grpSpPr>
        <p:sp>
          <p:nvSpPr>
            <p:cNvPr id="438" name="Line 5">
              <a:extLst>
                <a:ext uri="{FF2B5EF4-FFF2-40B4-BE49-F238E27FC236}">
                  <a16:creationId xmlns:a16="http://schemas.microsoft.com/office/drawing/2014/main" id="{298CDB05-EA65-C643-BE8E-B0FC9ED10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12">
              <a:extLst>
                <a:ext uri="{FF2B5EF4-FFF2-40B4-BE49-F238E27FC236}">
                  <a16:creationId xmlns:a16="http://schemas.microsoft.com/office/drawing/2014/main" id="{73F94AD3-1AF6-7648-ACBC-E99C83041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Text Box 15">
              <a:extLst>
                <a:ext uri="{FF2B5EF4-FFF2-40B4-BE49-F238E27FC236}">
                  <a16:creationId xmlns:a16="http://schemas.microsoft.com/office/drawing/2014/main" id="{FDFC6C2A-B275-2E40-AB84-586BF299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  <p:grpSp>
          <p:nvGrpSpPr>
            <p:cNvPr id="441" name="Group 44">
              <a:extLst>
                <a:ext uri="{FF2B5EF4-FFF2-40B4-BE49-F238E27FC236}">
                  <a16:creationId xmlns:a16="http://schemas.microsoft.com/office/drawing/2014/main" id="{620B35C5-24A4-114D-85B0-D738F3EFE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442" name="Text Box 17">
                <a:extLst>
                  <a:ext uri="{FF2B5EF4-FFF2-40B4-BE49-F238E27FC236}">
                    <a16:creationId xmlns:a16="http://schemas.microsoft.com/office/drawing/2014/main" id="{D9299C94-75F7-9140-809B-1C978D457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43" name="Group 22">
                <a:extLst>
                  <a:ext uri="{FF2B5EF4-FFF2-40B4-BE49-F238E27FC236}">
                    <a16:creationId xmlns:a16="http://schemas.microsoft.com/office/drawing/2014/main" id="{214F67F6-3FDE-8047-BC27-C89C3A746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65" name="Rectangle 18">
                  <a:extLst>
                    <a:ext uri="{FF2B5EF4-FFF2-40B4-BE49-F238E27FC236}">
                      <a16:creationId xmlns:a16="http://schemas.microsoft.com/office/drawing/2014/main" id="{F33FF9ED-6258-7C4C-8407-7E5188843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6" name="Line 20">
                  <a:extLst>
                    <a:ext uri="{FF2B5EF4-FFF2-40B4-BE49-F238E27FC236}">
                      <a16:creationId xmlns:a16="http://schemas.microsoft.com/office/drawing/2014/main" id="{8DAF169B-00F5-C44B-BE4B-053B39BF6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7" name="Line 21">
                  <a:extLst>
                    <a:ext uri="{FF2B5EF4-FFF2-40B4-BE49-F238E27FC236}">
                      <a16:creationId xmlns:a16="http://schemas.microsoft.com/office/drawing/2014/main" id="{4E33F495-B46C-9241-A64D-B0EF942E3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44" name="Group 23">
                <a:extLst>
                  <a:ext uri="{FF2B5EF4-FFF2-40B4-BE49-F238E27FC236}">
                    <a16:creationId xmlns:a16="http://schemas.microsoft.com/office/drawing/2014/main" id="{FAA1AE6D-1DD4-9945-A0CB-C68D4A3488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62" name="Rectangle 24">
                  <a:extLst>
                    <a:ext uri="{FF2B5EF4-FFF2-40B4-BE49-F238E27FC236}">
                      <a16:creationId xmlns:a16="http://schemas.microsoft.com/office/drawing/2014/main" id="{1FCDE583-D600-254E-99DE-D2181719D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3" name="Line 25">
                  <a:extLst>
                    <a:ext uri="{FF2B5EF4-FFF2-40B4-BE49-F238E27FC236}">
                      <a16:creationId xmlns:a16="http://schemas.microsoft.com/office/drawing/2014/main" id="{C2051F1D-3C16-E547-A5D4-D8A4430C4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4" name="Line 26">
                  <a:extLst>
                    <a:ext uri="{FF2B5EF4-FFF2-40B4-BE49-F238E27FC236}">
                      <a16:creationId xmlns:a16="http://schemas.microsoft.com/office/drawing/2014/main" id="{17BF4814-60F3-AF49-9AB3-8BF777875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45" name="Rectangle 27">
                <a:extLst>
                  <a:ext uri="{FF2B5EF4-FFF2-40B4-BE49-F238E27FC236}">
                    <a16:creationId xmlns:a16="http://schemas.microsoft.com/office/drawing/2014/main" id="{2F9F07B4-F807-DC43-81F3-2B98B5DD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6" name="Rectangle 28">
                <a:extLst>
                  <a:ext uri="{FF2B5EF4-FFF2-40B4-BE49-F238E27FC236}">
                    <a16:creationId xmlns:a16="http://schemas.microsoft.com/office/drawing/2014/main" id="{5D5AE67B-DA7D-4148-A6F1-6F2DAC8E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7" name="Text Box 29">
                <a:extLst>
                  <a:ext uri="{FF2B5EF4-FFF2-40B4-BE49-F238E27FC236}">
                    <a16:creationId xmlns:a16="http://schemas.microsoft.com/office/drawing/2014/main" id="{7D4ABC69-0943-C04C-8F80-0C2C27F97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8" name="Text Box 30">
                <a:extLst>
                  <a:ext uri="{FF2B5EF4-FFF2-40B4-BE49-F238E27FC236}">
                    <a16:creationId xmlns:a16="http://schemas.microsoft.com/office/drawing/2014/main" id="{FCAC0F1B-7D40-4D48-988E-62CA122B3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9" name="Text Box 31">
                <a:extLst>
                  <a:ext uri="{FF2B5EF4-FFF2-40B4-BE49-F238E27FC236}">
                    <a16:creationId xmlns:a16="http://schemas.microsoft.com/office/drawing/2014/main" id="{58D710FC-A6D0-DE48-8114-5D123595E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50" name="Group 34">
                <a:extLst>
                  <a:ext uri="{FF2B5EF4-FFF2-40B4-BE49-F238E27FC236}">
                    <a16:creationId xmlns:a16="http://schemas.microsoft.com/office/drawing/2014/main" id="{501B0E84-8694-EB45-A55B-2EC8DA94C2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60" name="Text Box 32">
                  <a:extLst>
                    <a:ext uri="{FF2B5EF4-FFF2-40B4-BE49-F238E27FC236}">
                      <a16:creationId xmlns:a16="http://schemas.microsoft.com/office/drawing/2014/main" id="{8089FA46-9789-8647-BC35-547EC42796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61" name="Text Box 33">
                  <a:extLst>
                    <a:ext uri="{FF2B5EF4-FFF2-40B4-BE49-F238E27FC236}">
                      <a16:creationId xmlns:a16="http://schemas.microsoft.com/office/drawing/2014/main" id="{D95592B2-E1FA-C74C-A9D9-834ECBACDA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1" name="Group 35">
                <a:extLst>
                  <a:ext uri="{FF2B5EF4-FFF2-40B4-BE49-F238E27FC236}">
                    <a16:creationId xmlns:a16="http://schemas.microsoft.com/office/drawing/2014/main" id="{63E295A7-CAC4-F042-A8A0-CCC2561BAD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58" name="Text Box 36">
                  <a:extLst>
                    <a:ext uri="{FF2B5EF4-FFF2-40B4-BE49-F238E27FC236}">
                      <a16:creationId xmlns:a16="http://schemas.microsoft.com/office/drawing/2014/main" id="{76BB4A8D-686F-7549-90E4-A7A4920687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9" name="Text Box 37">
                  <a:extLst>
                    <a:ext uri="{FF2B5EF4-FFF2-40B4-BE49-F238E27FC236}">
                      <a16:creationId xmlns:a16="http://schemas.microsoft.com/office/drawing/2014/main" id="{8B0DB3A2-A517-2745-8A5A-F945D68DA2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2" name="Group 38">
                <a:extLst>
                  <a:ext uri="{FF2B5EF4-FFF2-40B4-BE49-F238E27FC236}">
                    <a16:creationId xmlns:a16="http://schemas.microsoft.com/office/drawing/2014/main" id="{F32C298A-F2D4-554C-BB2B-99BB42898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56" name="Text Box 39">
                  <a:extLst>
                    <a:ext uri="{FF2B5EF4-FFF2-40B4-BE49-F238E27FC236}">
                      <a16:creationId xmlns:a16="http://schemas.microsoft.com/office/drawing/2014/main" id="{8FF829E5-BFCB-0044-9F06-4F7E546B13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7" name="Text Box 40">
                  <a:extLst>
                    <a:ext uri="{FF2B5EF4-FFF2-40B4-BE49-F238E27FC236}">
                      <a16:creationId xmlns:a16="http://schemas.microsoft.com/office/drawing/2014/main" id="{7C871CD8-B8EC-7543-B152-F90DC3DD4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3" name="Group 41">
                <a:extLst>
                  <a:ext uri="{FF2B5EF4-FFF2-40B4-BE49-F238E27FC236}">
                    <a16:creationId xmlns:a16="http://schemas.microsoft.com/office/drawing/2014/main" id="{F7ECB9A7-BD9E-5E4C-8270-1B0BCAEC87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54" name="Text Box 42">
                  <a:extLst>
                    <a:ext uri="{FF2B5EF4-FFF2-40B4-BE49-F238E27FC236}">
                      <a16:creationId xmlns:a16="http://schemas.microsoft.com/office/drawing/2014/main" id="{C7316287-4A39-D14E-8F12-0DA18DE154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5" name="Text Box 43">
                  <a:extLst>
                    <a:ext uri="{FF2B5EF4-FFF2-40B4-BE49-F238E27FC236}">
                      <a16:creationId xmlns:a16="http://schemas.microsoft.com/office/drawing/2014/main" id="{90338192-1AC0-F541-8076-9A2DA09835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468" name="Oval 74">
            <a:extLst>
              <a:ext uri="{FF2B5EF4-FFF2-40B4-BE49-F238E27FC236}">
                <a16:creationId xmlns:a16="http://schemas.microsoft.com/office/drawing/2014/main" id="{2E9A3032-BE8B-1C49-B0F1-EC8B694A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714008"/>
            <a:ext cx="419100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75">
            <a:extLst>
              <a:ext uri="{FF2B5EF4-FFF2-40B4-BE49-F238E27FC236}">
                <a16:creationId xmlns:a16="http://schemas.microsoft.com/office/drawing/2014/main" id="{0BB37E38-B9DF-9E49-B766-E2CC92FA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130284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470" name="Line 72">
            <a:extLst>
              <a:ext uri="{FF2B5EF4-FFF2-40B4-BE49-F238E27FC236}">
                <a16:creationId xmlns:a16="http://schemas.microsoft.com/office/drawing/2014/main" id="{BC43B2B9-12AD-EC46-820A-AFE3E55AC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488" y="1844183"/>
            <a:ext cx="319087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1" name="Line 73">
            <a:extLst>
              <a:ext uri="{FF2B5EF4-FFF2-40B4-BE49-F238E27FC236}">
                <a16:creationId xmlns:a16="http://schemas.microsoft.com/office/drawing/2014/main" id="{85727131-C2E9-C349-8881-7ABC635F15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5775" y="2109295"/>
            <a:ext cx="403225" cy="4302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2" name="Group 149">
            <a:extLst>
              <a:ext uri="{FF2B5EF4-FFF2-40B4-BE49-F238E27FC236}">
                <a16:creationId xmlns:a16="http://schemas.microsoft.com/office/drawing/2014/main" id="{C585C5CA-68B1-BB4E-9864-EB34280502EA}"/>
              </a:ext>
            </a:extLst>
          </p:cNvPr>
          <p:cNvGrpSpPr>
            <a:grpSpLocks/>
          </p:cNvGrpSpPr>
          <p:nvPr/>
        </p:nvGrpSpPr>
        <p:grpSpPr bwMode="auto">
          <a:xfrm>
            <a:off x="4373563" y="1553670"/>
            <a:ext cx="1254125" cy="1236663"/>
            <a:chOff x="1979" y="1068"/>
            <a:chExt cx="790" cy="779"/>
          </a:xfrm>
        </p:grpSpPr>
        <p:sp>
          <p:nvSpPr>
            <p:cNvPr id="473" name="Rectangle 13">
              <a:extLst>
                <a:ext uri="{FF2B5EF4-FFF2-40B4-BE49-F238E27FC236}">
                  <a16:creationId xmlns:a16="http://schemas.microsoft.com/office/drawing/2014/main" id="{02E9E941-0BA7-764F-8B43-DFBC642E1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4" name="Text Box 16">
              <a:extLst>
                <a:ext uri="{FF2B5EF4-FFF2-40B4-BE49-F238E27FC236}">
                  <a16:creationId xmlns:a16="http://schemas.microsoft.com/office/drawing/2014/main" id="{0EF61151-3B6A-CE47-8350-806B6069C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  <p:grpSp>
          <p:nvGrpSpPr>
            <p:cNvPr id="475" name="Group 45">
              <a:extLst>
                <a:ext uri="{FF2B5EF4-FFF2-40B4-BE49-F238E27FC236}">
                  <a16:creationId xmlns:a16="http://schemas.microsoft.com/office/drawing/2014/main" id="{79869314-64B7-E34C-A1B8-757A5CF98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476" name="Text Box 46">
                <a:extLst>
                  <a:ext uri="{FF2B5EF4-FFF2-40B4-BE49-F238E27FC236}">
                    <a16:creationId xmlns:a16="http://schemas.microsoft.com/office/drawing/2014/main" id="{03961088-2A11-7F4E-8842-C9CA2AD64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77" name="Group 47">
                <a:extLst>
                  <a:ext uri="{FF2B5EF4-FFF2-40B4-BE49-F238E27FC236}">
                    <a16:creationId xmlns:a16="http://schemas.microsoft.com/office/drawing/2014/main" id="{397276D5-DAB7-034A-A41F-22ED1B48A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99" name="Rectangle 48">
                  <a:extLst>
                    <a:ext uri="{FF2B5EF4-FFF2-40B4-BE49-F238E27FC236}">
                      <a16:creationId xmlns:a16="http://schemas.microsoft.com/office/drawing/2014/main" id="{28221CCC-7B2A-F645-AA0B-F0AE733DA4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0" name="Line 49">
                  <a:extLst>
                    <a:ext uri="{FF2B5EF4-FFF2-40B4-BE49-F238E27FC236}">
                      <a16:creationId xmlns:a16="http://schemas.microsoft.com/office/drawing/2014/main" id="{26F151E4-8C8C-4744-965D-20575E1C4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1" name="Line 50">
                  <a:extLst>
                    <a:ext uri="{FF2B5EF4-FFF2-40B4-BE49-F238E27FC236}">
                      <a16:creationId xmlns:a16="http://schemas.microsoft.com/office/drawing/2014/main" id="{F25B3B25-4EDD-3145-8F9E-1EFDC0400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8" name="Group 51">
                <a:extLst>
                  <a:ext uri="{FF2B5EF4-FFF2-40B4-BE49-F238E27FC236}">
                    <a16:creationId xmlns:a16="http://schemas.microsoft.com/office/drawing/2014/main" id="{9036F2B7-EE94-474F-81F2-0DD9B42B08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96" name="Rectangle 52">
                  <a:extLst>
                    <a:ext uri="{FF2B5EF4-FFF2-40B4-BE49-F238E27FC236}">
                      <a16:creationId xmlns:a16="http://schemas.microsoft.com/office/drawing/2014/main" id="{A92E2B96-CF33-6641-9757-40AEB75C7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7" name="Line 53">
                  <a:extLst>
                    <a:ext uri="{FF2B5EF4-FFF2-40B4-BE49-F238E27FC236}">
                      <a16:creationId xmlns:a16="http://schemas.microsoft.com/office/drawing/2014/main" id="{EAA582F0-6D7C-6349-9FAE-A71623BFB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8" name="Line 54">
                  <a:extLst>
                    <a:ext uri="{FF2B5EF4-FFF2-40B4-BE49-F238E27FC236}">
                      <a16:creationId xmlns:a16="http://schemas.microsoft.com/office/drawing/2014/main" id="{01BE827C-6C93-254E-8F86-C7B1DBE92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79" name="Rectangle 55">
                <a:extLst>
                  <a:ext uri="{FF2B5EF4-FFF2-40B4-BE49-F238E27FC236}">
                    <a16:creationId xmlns:a16="http://schemas.microsoft.com/office/drawing/2014/main" id="{AF7AC18E-87F1-8240-A21F-130D275FA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0" name="Rectangle 56">
                <a:extLst>
                  <a:ext uri="{FF2B5EF4-FFF2-40B4-BE49-F238E27FC236}">
                    <a16:creationId xmlns:a16="http://schemas.microsoft.com/office/drawing/2014/main" id="{4E20B8E2-3A55-3C43-A84F-5CC765ABF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1" name="Text Box 57">
                <a:extLst>
                  <a:ext uri="{FF2B5EF4-FFF2-40B4-BE49-F238E27FC236}">
                    <a16:creationId xmlns:a16="http://schemas.microsoft.com/office/drawing/2014/main" id="{A550B1AC-6F61-F543-AE39-E99A37266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2" name="Text Box 58">
                <a:extLst>
                  <a:ext uri="{FF2B5EF4-FFF2-40B4-BE49-F238E27FC236}">
                    <a16:creationId xmlns:a16="http://schemas.microsoft.com/office/drawing/2014/main" id="{EB75473D-62D9-F443-9E7B-430EAEF0F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3" name="Text Box 59">
                <a:extLst>
                  <a:ext uri="{FF2B5EF4-FFF2-40B4-BE49-F238E27FC236}">
                    <a16:creationId xmlns:a16="http://schemas.microsoft.com/office/drawing/2014/main" id="{AB60BDE7-949C-D445-BB9D-E9BE2FCE1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" name="Group 60">
                <a:extLst>
                  <a:ext uri="{FF2B5EF4-FFF2-40B4-BE49-F238E27FC236}">
                    <a16:creationId xmlns:a16="http://schemas.microsoft.com/office/drawing/2014/main" id="{179F852E-E8A4-4641-9283-1EE99E62E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94" name="Text Box 61">
                  <a:extLst>
                    <a:ext uri="{FF2B5EF4-FFF2-40B4-BE49-F238E27FC236}">
                      <a16:creationId xmlns:a16="http://schemas.microsoft.com/office/drawing/2014/main" id="{54C4130B-3870-314F-BD3A-D753218D0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5" name="Text Box 62">
                  <a:extLst>
                    <a:ext uri="{FF2B5EF4-FFF2-40B4-BE49-F238E27FC236}">
                      <a16:creationId xmlns:a16="http://schemas.microsoft.com/office/drawing/2014/main" id="{D695BAC2-BA7C-5943-A91C-17B3199593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5" name="Group 63">
                <a:extLst>
                  <a:ext uri="{FF2B5EF4-FFF2-40B4-BE49-F238E27FC236}">
                    <a16:creationId xmlns:a16="http://schemas.microsoft.com/office/drawing/2014/main" id="{C23C5F09-57DF-9341-952D-6ECA49FEE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92" name="Text Box 64">
                  <a:extLst>
                    <a:ext uri="{FF2B5EF4-FFF2-40B4-BE49-F238E27FC236}">
                      <a16:creationId xmlns:a16="http://schemas.microsoft.com/office/drawing/2014/main" id="{7DC2EED0-74D1-DC40-B394-CBB37DA6C8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3" name="Text Box 65">
                  <a:extLst>
                    <a:ext uri="{FF2B5EF4-FFF2-40B4-BE49-F238E27FC236}">
                      <a16:creationId xmlns:a16="http://schemas.microsoft.com/office/drawing/2014/main" id="{292F6DEC-C557-9145-8A8A-19E2E9B275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6" name="Group 66">
                <a:extLst>
                  <a:ext uri="{FF2B5EF4-FFF2-40B4-BE49-F238E27FC236}">
                    <a16:creationId xmlns:a16="http://schemas.microsoft.com/office/drawing/2014/main" id="{8C21A7E2-D5AD-9F48-A061-6DB80E8504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90" name="Text Box 67">
                  <a:extLst>
                    <a:ext uri="{FF2B5EF4-FFF2-40B4-BE49-F238E27FC236}">
                      <a16:creationId xmlns:a16="http://schemas.microsoft.com/office/drawing/2014/main" id="{AAA02C61-C7E2-5342-B256-30B490BB7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1" name="Text Box 68">
                  <a:extLst>
                    <a:ext uri="{FF2B5EF4-FFF2-40B4-BE49-F238E27FC236}">
                      <a16:creationId xmlns:a16="http://schemas.microsoft.com/office/drawing/2014/main" id="{715A50D5-39D5-D64C-BF57-F3524495D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7" name="Group 69">
                <a:extLst>
                  <a:ext uri="{FF2B5EF4-FFF2-40B4-BE49-F238E27FC236}">
                    <a16:creationId xmlns:a16="http://schemas.microsoft.com/office/drawing/2014/main" id="{E7996A31-06BD-0449-9DF3-FB1EABAC1E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88" name="Text Box 70">
                  <a:extLst>
                    <a:ext uri="{FF2B5EF4-FFF2-40B4-BE49-F238E27FC236}">
                      <a16:creationId xmlns:a16="http://schemas.microsoft.com/office/drawing/2014/main" id="{7D8F55AA-BD89-4B4F-8657-D53FEE6835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89" name="Text Box 71">
                  <a:extLst>
                    <a:ext uri="{FF2B5EF4-FFF2-40B4-BE49-F238E27FC236}">
                      <a16:creationId xmlns:a16="http://schemas.microsoft.com/office/drawing/2014/main" id="{6164D5ED-940F-494E-B970-3FDD51FDC9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502" name="Group 76">
            <a:extLst>
              <a:ext uri="{FF2B5EF4-FFF2-40B4-BE49-F238E27FC236}">
                <a16:creationId xmlns:a16="http://schemas.microsoft.com/office/drawing/2014/main" id="{20334438-8464-EB47-86A8-A2BC8FF64C06}"/>
              </a:ext>
            </a:extLst>
          </p:cNvPr>
          <p:cNvGrpSpPr>
            <a:grpSpLocks/>
          </p:cNvGrpSpPr>
          <p:nvPr/>
        </p:nvGrpSpPr>
        <p:grpSpPr bwMode="auto">
          <a:xfrm>
            <a:off x="7693025" y="1688608"/>
            <a:ext cx="1254125" cy="487362"/>
            <a:chOff x="1313" y="1534"/>
            <a:chExt cx="790" cy="307"/>
          </a:xfrm>
        </p:grpSpPr>
        <p:sp>
          <p:nvSpPr>
            <p:cNvPr id="503" name="Text Box 77">
              <a:extLst>
                <a:ext uri="{FF2B5EF4-FFF2-40B4-BE49-F238E27FC236}">
                  <a16:creationId xmlns:a16="http://schemas.microsoft.com/office/drawing/2014/main" id="{81128549-1A49-FB42-A2FB-218DBDC0A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04" name="Group 78">
              <a:extLst>
                <a:ext uri="{FF2B5EF4-FFF2-40B4-BE49-F238E27FC236}">
                  <a16:creationId xmlns:a16="http://schemas.microsoft.com/office/drawing/2014/main" id="{2964FBCD-8FB9-E945-8C3B-8E6F872D1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526" name="Rectangle 79">
                <a:extLst>
                  <a:ext uri="{FF2B5EF4-FFF2-40B4-BE49-F238E27FC236}">
                    <a16:creationId xmlns:a16="http://schemas.microsoft.com/office/drawing/2014/main" id="{7462FA7C-D3CE-054D-A069-C279CDBA8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7" name="Line 80">
                <a:extLst>
                  <a:ext uri="{FF2B5EF4-FFF2-40B4-BE49-F238E27FC236}">
                    <a16:creationId xmlns:a16="http://schemas.microsoft.com/office/drawing/2014/main" id="{81522AC7-2848-4D4C-8E38-AEA52C27A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8" name="Line 81">
                <a:extLst>
                  <a:ext uri="{FF2B5EF4-FFF2-40B4-BE49-F238E27FC236}">
                    <a16:creationId xmlns:a16="http://schemas.microsoft.com/office/drawing/2014/main" id="{27ADB89D-E952-3A44-8E4A-9EC0AE0A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5" name="Group 82">
              <a:extLst>
                <a:ext uri="{FF2B5EF4-FFF2-40B4-BE49-F238E27FC236}">
                  <a16:creationId xmlns:a16="http://schemas.microsoft.com/office/drawing/2014/main" id="{BE7695F2-15F5-5C41-9BB6-23E6B6839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523" name="Rectangle 83">
                <a:extLst>
                  <a:ext uri="{FF2B5EF4-FFF2-40B4-BE49-F238E27FC236}">
                    <a16:creationId xmlns:a16="http://schemas.microsoft.com/office/drawing/2014/main" id="{95B7CA97-1A34-BF42-8D2E-A12DBFD0A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4" name="Line 84">
                <a:extLst>
                  <a:ext uri="{FF2B5EF4-FFF2-40B4-BE49-F238E27FC236}">
                    <a16:creationId xmlns:a16="http://schemas.microsoft.com/office/drawing/2014/main" id="{02868D5B-3B0F-2B4E-A4CA-E6D61E747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5" name="Line 85">
                <a:extLst>
                  <a:ext uri="{FF2B5EF4-FFF2-40B4-BE49-F238E27FC236}">
                    <a16:creationId xmlns:a16="http://schemas.microsoft.com/office/drawing/2014/main" id="{E9F7A247-BC82-CF4E-A9AE-71550C103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06" name="Rectangle 86">
              <a:extLst>
                <a:ext uri="{FF2B5EF4-FFF2-40B4-BE49-F238E27FC236}">
                  <a16:creationId xmlns:a16="http://schemas.microsoft.com/office/drawing/2014/main" id="{165BCFD4-54CD-9A4C-B35D-F307B944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Rectangle 87">
              <a:extLst>
                <a:ext uri="{FF2B5EF4-FFF2-40B4-BE49-F238E27FC236}">
                  <a16:creationId xmlns:a16="http://schemas.microsoft.com/office/drawing/2014/main" id="{103C25CA-8C85-EF45-9DE3-9AC9FAAB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Text Box 88">
              <a:extLst>
                <a:ext uri="{FF2B5EF4-FFF2-40B4-BE49-F238E27FC236}">
                  <a16:creationId xmlns:a16="http://schemas.microsoft.com/office/drawing/2014/main" id="{CBC34993-830F-2342-A03E-C8D4DC40A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09" name="Text Box 89">
              <a:extLst>
                <a:ext uri="{FF2B5EF4-FFF2-40B4-BE49-F238E27FC236}">
                  <a16:creationId xmlns:a16="http://schemas.microsoft.com/office/drawing/2014/main" id="{580E6E69-B86A-E843-AAEB-15A177CA9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10" name="Text Box 90">
              <a:extLst>
                <a:ext uri="{FF2B5EF4-FFF2-40B4-BE49-F238E27FC236}">
                  <a16:creationId xmlns:a16="http://schemas.microsoft.com/office/drawing/2014/main" id="{646B9041-5953-8445-B1C1-10B646ECB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11" name="Group 91">
              <a:extLst>
                <a:ext uri="{FF2B5EF4-FFF2-40B4-BE49-F238E27FC236}">
                  <a16:creationId xmlns:a16="http://schemas.microsoft.com/office/drawing/2014/main" id="{DBD42B90-F279-4E42-A664-F0D2882FD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521" name="Text Box 92">
                <a:extLst>
                  <a:ext uri="{FF2B5EF4-FFF2-40B4-BE49-F238E27FC236}">
                    <a16:creationId xmlns:a16="http://schemas.microsoft.com/office/drawing/2014/main" id="{4873413D-A202-AD4D-AC40-069B24901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2" name="Text Box 93">
                <a:extLst>
                  <a:ext uri="{FF2B5EF4-FFF2-40B4-BE49-F238E27FC236}">
                    <a16:creationId xmlns:a16="http://schemas.microsoft.com/office/drawing/2014/main" id="{FF361EE3-8FAD-9741-818B-BB44D303E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2" name="Group 94">
              <a:extLst>
                <a:ext uri="{FF2B5EF4-FFF2-40B4-BE49-F238E27FC236}">
                  <a16:creationId xmlns:a16="http://schemas.microsoft.com/office/drawing/2014/main" id="{3988F06B-533E-C24B-ABD6-D3816676F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519" name="Text Box 95">
                <a:extLst>
                  <a:ext uri="{FF2B5EF4-FFF2-40B4-BE49-F238E27FC236}">
                    <a16:creationId xmlns:a16="http://schemas.microsoft.com/office/drawing/2014/main" id="{A9E9C5EE-DA49-0D4B-9C69-9BB0109B9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0" name="Text Box 96">
                <a:extLst>
                  <a:ext uri="{FF2B5EF4-FFF2-40B4-BE49-F238E27FC236}">
                    <a16:creationId xmlns:a16="http://schemas.microsoft.com/office/drawing/2014/main" id="{1AB2FC4D-C0AF-D145-9017-465A0E6BC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3" name="Group 97">
              <a:extLst>
                <a:ext uri="{FF2B5EF4-FFF2-40B4-BE49-F238E27FC236}">
                  <a16:creationId xmlns:a16="http://schemas.microsoft.com/office/drawing/2014/main" id="{857827E8-E8CA-7F44-9A6E-6FECEA9A4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517" name="Text Box 98">
                <a:extLst>
                  <a:ext uri="{FF2B5EF4-FFF2-40B4-BE49-F238E27FC236}">
                    <a16:creationId xmlns:a16="http://schemas.microsoft.com/office/drawing/2014/main" id="{E9AF4070-3C34-144F-9D97-14D02A9FB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8" name="Text Box 99">
                <a:extLst>
                  <a:ext uri="{FF2B5EF4-FFF2-40B4-BE49-F238E27FC236}">
                    <a16:creationId xmlns:a16="http://schemas.microsoft.com/office/drawing/2014/main" id="{B1F5DEFC-BF2D-FA47-B0D4-EFC262D99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4" name="Group 100">
              <a:extLst>
                <a:ext uri="{FF2B5EF4-FFF2-40B4-BE49-F238E27FC236}">
                  <a16:creationId xmlns:a16="http://schemas.microsoft.com/office/drawing/2014/main" id="{101C42A5-8BBE-0245-AFF1-1A49EA34E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515" name="Text Box 101">
                <a:extLst>
                  <a:ext uri="{FF2B5EF4-FFF2-40B4-BE49-F238E27FC236}">
                    <a16:creationId xmlns:a16="http://schemas.microsoft.com/office/drawing/2014/main" id="{43732278-0AA5-BC43-BEE0-855D65A24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6" name="Text Box 102">
                <a:extLst>
                  <a:ext uri="{FF2B5EF4-FFF2-40B4-BE49-F238E27FC236}">
                    <a16:creationId xmlns:a16="http://schemas.microsoft.com/office/drawing/2014/main" id="{2E2F7175-E8E8-1146-B7EC-BAFBB11FC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529" name="Group 136">
            <a:extLst>
              <a:ext uri="{FF2B5EF4-FFF2-40B4-BE49-F238E27FC236}">
                <a16:creationId xmlns:a16="http://schemas.microsoft.com/office/drawing/2014/main" id="{E786556A-EED0-5E48-B839-F5A27E677A23}"/>
              </a:ext>
            </a:extLst>
          </p:cNvPr>
          <p:cNvGrpSpPr>
            <a:grpSpLocks/>
          </p:cNvGrpSpPr>
          <p:nvPr/>
        </p:nvGrpSpPr>
        <p:grpSpPr bwMode="auto">
          <a:xfrm>
            <a:off x="6592888" y="1688608"/>
            <a:ext cx="1249362" cy="487362"/>
            <a:chOff x="4928" y="1534"/>
            <a:chExt cx="787" cy="307"/>
          </a:xfrm>
        </p:grpSpPr>
        <p:grpSp>
          <p:nvGrpSpPr>
            <p:cNvPr id="530" name="Group 134">
              <a:extLst>
                <a:ext uri="{FF2B5EF4-FFF2-40B4-BE49-F238E27FC236}">
                  <a16:creationId xmlns:a16="http://schemas.microsoft.com/office/drawing/2014/main" id="{FA82BDD8-A025-A84F-8E06-391A9412E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554" name="Text Box 104">
                <a:extLst>
                  <a:ext uri="{FF2B5EF4-FFF2-40B4-BE49-F238E27FC236}">
                    <a16:creationId xmlns:a16="http://schemas.microsoft.com/office/drawing/2014/main" id="{BBB2F421-CBF5-5D41-A3EF-DECCF5FE9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55" name="Group 105">
                <a:extLst>
                  <a:ext uri="{FF2B5EF4-FFF2-40B4-BE49-F238E27FC236}">
                    <a16:creationId xmlns:a16="http://schemas.microsoft.com/office/drawing/2014/main" id="{815F5BC5-BC28-FE47-818A-8500111A31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558" name="Rectangle 106">
                  <a:extLst>
                    <a:ext uri="{FF2B5EF4-FFF2-40B4-BE49-F238E27FC236}">
                      <a16:creationId xmlns:a16="http://schemas.microsoft.com/office/drawing/2014/main" id="{0EF76842-BB61-1042-83C7-A553FB517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9" name="Line 107">
                  <a:extLst>
                    <a:ext uri="{FF2B5EF4-FFF2-40B4-BE49-F238E27FC236}">
                      <a16:creationId xmlns:a16="http://schemas.microsoft.com/office/drawing/2014/main" id="{9DD04AD7-763B-5949-97D2-3A1EE5AF4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60" name="Line 108">
                  <a:extLst>
                    <a:ext uri="{FF2B5EF4-FFF2-40B4-BE49-F238E27FC236}">
                      <a16:creationId xmlns:a16="http://schemas.microsoft.com/office/drawing/2014/main" id="{533BA7DD-1709-AB4F-B454-CC797B849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56" name="Text Box 115">
                <a:extLst>
                  <a:ext uri="{FF2B5EF4-FFF2-40B4-BE49-F238E27FC236}">
                    <a16:creationId xmlns:a16="http://schemas.microsoft.com/office/drawing/2014/main" id="{4B107C4F-F407-0340-AFB4-7931923DA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57" name="Text Box 116">
                <a:extLst>
                  <a:ext uri="{FF2B5EF4-FFF2-40B4-BE49-F238E27FC236}">
                    <a16:creationId xmlns:a16="http://schemas.microsoft.com/office/drawing/2014/main" id="{C85C4C92-3D0A-9947-8AB1-F1215B786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531" name="Group 135">
              <a:extLst>
                <a:ext uri="{FF2B5EF4-FFF2-40B4-BE49-F238E27FC236}">
                  <a16:creationId xmlns:a16="http://schemas.microsoft.com/office/drawing/2014/main" id="{4BA4797B-938A-7C4B-850B-191D7A39F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532" name="Group 133">
                <a:extLst>
                  <a:ext uri="{FF2B5EF4-FFF2-40B4-BE49-F238E27FC236}">
                    <a16:creationId xmlns:a16="http://schemas.microsoft.com/office/drawing/2014/main" id="{345CEB76-F75D-2142-8293-819C82E8D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552" name="Rectangle 114">
                  <a:extLst>
                    <a:ext uri="{FF2B5EF4-FFF2-40B4-BE49-F238E27FC236}">
                      <a16:creationId xmlns:a16="http://schemas.microsoft.com/office/drawing/2014/main" id="{2F941C58-3CB3-9047-A5F0-149962782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3" name="Text Box 117">
                  <a:extLst>
                    <a:ext uri="{FF2B5EF4-FFF2-40B4-BE49-F238E27FC236}">
                      <a16:creationId xmlns:a16="http://schemas.microsoft.com/office/drawing/2014/main" id="{860F801A-D77B-C14B-A39A-0736C1A883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533" name="Group 132">
                <a:extLst>
                  <a:ext uri="{FF2B5EF4-FFF2-40B4-BE49-F238E27FC236}">
                    <a16:creationId xmlns:a16="http://schemas.microsoft.com/office/drawing/2014/main" id="{27398D20-7D9A-3B42-8EC2-857F5AC89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548" name="Rectangle 113">
                  <a:extLst>
                    <a:ext uri="{FF2B5EF4-FFF2-40B4-BE49-F238E27FC236}">
                      <a16:creationId xmlns:a16="http://schemas.microsoft.com/office/drawing/2014/main" id="{59A6F49B-16F9-7643-9420-32D099D2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49" name="Group 118">
                  <a:extLst>
                    <a:ext uri="{FF2B5EF4-FFF2-40B4-BE49-F238E27FC236}">
                      <a16:creationId xmlns:a16="http://schemas.microsoft.com/office/drawing/2014/main" id="{0F9DF7FD-68BD-7C4F-9795-E77C083A7B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50" name="Text Box 119">
                    <a:extLst>
                      <a:ext uri="{FF2B5EF4-FFF2-40B4-BE49-F238E27FC236}">
                        <a16:creationId xmlns:a16="http://schemas.microsoft.com/office/drawing/2014/main" id="{0F798B47-0AAE-0A4A-B69C-2E1EFD2F0F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51" name="Text Box 120">
                    <a:extLst>
                      <a:ext uri="{FF2B5EF4-FFF2-40B4-BE49-F238E27FC236}">
                        <a16:creationId xmlns:a16="http://schemas.microsoft.com/office/drawing/2014/main" id="{04A6FD11-6247-9447-93C6-498F0987DA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534" name="Group 131">
                <a:extLst>
                  <a:ext uri="{FF2B5EF4-FFF2-40B4-BE49-F238E27FC236}">
                    <a16:creationId xmlns:a16="http://schemas.microsoft.com/office/drawing/2014/main" id="{F0E11C15-14BF-804E-B7A6-DD15A9082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535" name="Group 109">
                  <a:extLst>
                    <a:ext uri="{FF2B5EF4-FFF2-40B4-BE49-F238E27FC236}">
                      <a16:creationId xmlns:a16="http://schemas.microsoft.com/office/drawing/2014/main" id="{0596732D-3330-1F45-9C8F-11B96D28A2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545" name="Rectangle 110">
                    <a:extLst>
                      <a:ext uri="{FF2B5EF4-FFF2-40B4-BE49-F238E27FC236}">
                        <a16:creationId xmlns:a16="http://schemas.microsoft.com/office/drawing/2014/main" id="{2B890018-F3CD-ED43-85A9-CA03439C9D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6" name="Line 111">
                    <a:extLst>
                      <a:ext uri="{FF2B5EF4-FFF2-40B4-BE49-F238E27FC236}">
                        <a16:creationId xmlns:a16="http://schemas.microsoft.com/office/drawing/2014/main" id="{18B6F1CE-A78D-AC45-99C7-EA4C397F9C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7" name="Line 112">
                    <a:extLst>
                      <a:ext uri="{FF2B5EF4-FFF2-40B4-BE49-F238E27FC236}">
                        <a16:creationId xmlns:a16="http://schemas.microsoft.com/office/drawing/2014/main" id="{88ED4488-FFB5-7C44-A803-B17B5C5EFF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36" name="Group 121">
                  <a:extLst>
                    <a:ext uri="{FF2B5EF4-FFF2-40B4-BE49-F238E27FC236}">
                      <a16:creationId xmlns:a16="http://schemas.microsoft.com/office/drawing/2014/main" id="{80189D77-6A61-FB4B-8316-E594A637FA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3" name="Text Box 122">
                    <a:extLst>
                      <a:ext uri="{FF2B5EF4-FFF2-40B4-BE49-F238E27FC236}">
                        <a16:creationId xmlns:a16="http://schemas.microsoft.com/office/drawing/2014/main" id="{A10EFA21-0940-F74F-AB9D-BC9A454136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4" name="Text Box 123">
                    <a:extLst>
                      <a:ext uri="{FF2B5EF4-FFF2-40B4-BE49-F238E27FC236}">
                        <a16:creationId xmlns:a16="http://schemas.microsoft.com/office/drawing/2014/main" id="{3810D6A6-FD00-DA4A-9F6C-B46A221C7D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7" name="Group 124">
                  <a:extLst>
                    <a:ext uri="{FF2B5EF4-FFF2-40B4-BE49-F238E27FC236}">
                      <a16:creationId xmlns:a16="http://schemas.microsoft.com/office/drawing/2014/main" id="{2EF77EE7-7AC5-224F-B76E-0D98E4A3FF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1" name="Text Box 125">
                    <a:extLst>
                      <a:ext uri="{FF2B5EF4-FFF2-40B4-BE49-F238E27FC236}">
                        <a16:creationId xmlns:a16="http://schemas.microsoft.com/office/drawing/2014/main" id="{742CDD59-5C0D-424D-8FE6-E90550870F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2" name="Text Box 126">
                    <a:extLst>
                      <a:ext uri="{FF2B5EF4-FFF2-40B4-BE49-F238E27FC236}">
                        <a16:creationId xmlns:a16="http://schemas.microsoft.com/office/drawing/2014/main" id="{18E37091-21DF-6E4C-ACC9-8F1C096114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8" name="Group 127">
                  <a:extLst>
                    <a:ext uri="{FF2B5EF4-FFF2-40B4-BE49-F238E27FC236}">
                      <a16:creationId xmlns:a16="http://schemas.microsoft.com/office/drawing/2014/main" id="{CF2DA19C-B3A0-D54E-96F8-0FAB19FB5E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539" name="Text Box 128">
                    <a:extLst>
                      <a:ext uri="{FF2B5EF4-FFF2-40B4-BE49-F238E27FC236}">
                        <a16:creationId xmlns:a16="http://schemas.microsoft.com/office/drawing/2014/main" id="{38FE3530-87CE-0C44-B56F-D75D2F8AF0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0" name="Text Box 129">
                    <a:extLst>
                      <a:ext uri="{FF2B5EF4-FFF2-40B4-BE49-F238E27FC236}">
                        <a16:creationId xmlns:a16="http://schemas.microsoft.com/office/drawing/2014/main" id="{FA2B9EA9-2800-B644-A429-DCBE6FE4E6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561" name="Text Box 137">
            <a:extLst>
              <a:ext uri="{FF2B5EF4-FFF2-40B4-BE49-F238E27FC236}">
                <a16:creationId xmlns:a16="http://schemas.microsoft.com/office/drawing/2014/main" id="{061BFEB8-D5B0-1F4C-AADA-2F8D8761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216644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2" name="Text Box 138">
            <a:extLst>
              <a:ext uri="{FF2B5EF4-FFF2-40B4-BE49-F238E27FC236}">
                <a16:creationId xmlns:a16="http://schemas.microsoft.com/office/drawing/2014/main" id="{4D2BA57A-52EB-AF4B-AC46-680208A6B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218549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3" name="Line 139">
            <a:extLst>
              <a:ext uri="{FF2B5EF4-FFF2-40B4-BE49-F238E27FC236}">
                <a16:creationId xmlns:a16="http://schemas.microsoft.com/office/drawing/2014/main" id="{7BFE1317-2BD7-CB4D-A047-982A4F3E3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152509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4" name="Line 140">
            <a:extLst>
              <a:ext uri="{FF2B5EF4-FFF2-40B4-BE49-F238E27FC236}">
                <a16:creationId xmlns:a16="http://schemas.microsoft.com/office/drawing/2014/main" id="{4F6E32C6-C926-1945-A6DA-B99D5AAD3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2238" y="150604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5" name="Line 141">
            <a:extLst>
              <a:ext uri="{FF2B5EF4-FFF2-40B4-BE49-F238E27FC236}">
                <a16:creationId xmlns:a16="http://schemas.microsoft.com/office/drawing/2014/main" id="{D4F0AA53-7445-6C4A-9F6B-A20406468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6663" y="1515570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6" name="Text Box 142">
            <a:extLst>
              <a:ext uri="{FF2B5EF4-FFF2-40B4-BE49-F238E27FC236}">
                <a16:creationId xmlns:a16="http://schemas.microsoft.com/office/drawing/2014/main" id="{837276E5-054D-2C49-A826-A2CD5E11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104249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567" name="Text Box 143">
            <a:extLst>
              <a:ext uri="{FF2B5EF4-FFF2-40B4-BE49-F238E27FC236}">
                <a16:creationId xmlns:a16="http://schemas.microsoft.com/office/drawing/2014/main" id="{5A44EFEA-F719-324C-AE3F-692B599F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974358"/>
            <a:ext cx="1184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sender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568" name="Text Box 144">
            <a:extLst>
              <a:ext uri="{FF2B5EF4-FFF2-40B4-BE49-F238E27FC236}">
                <a16:creationId xmlns:a16="http://schemas.microsoft.com/office/drawing/2014/main" id="{13DFCCFC-1D9B-0A4A-8195-64465928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231249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569" name="Text Box 145">
            <a:extLst>
              <a:ext uri="{FF2B5EF4-FFF2-40B4-BE49-F238E27FC236}">
                <a16:creationId xmlns:a16="http://schemas.microsoft.com/office/drawing/2014/main" id="{F9FF9202-6DE1-964F-BE49-3037B0F3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153779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570" name="Line 146">
            <a:extLst>
              <a:ext uri="{FF2B5EF4-FFF2-40B4-BE49-F238E27FC236}">
                <a16:creationId xmlns:a16="http://schemas.microsoft.com/office/drawing/2014/main" id="{65975003-E9B6-2A46-945F-95C925EED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1912445"/>
            <a:ext cx="319087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1" name="Line 151">
            <a:extLst>
              <a:ext uri="{FF2B5EF4-FFF2-40B4-BE49-F238E27FC236}">
                <a16:creationId xmlns:a16="http://schemas.microsoft.com/office/drawing/2014/main" id="{687EB2E0-2878-A24E-B5B0-86765159D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5738" y="4025408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2" name="Line 152">
            <a:extLst>
              <a:ext uri="{FF2B5EF4-FFF2-40B4-BE49-F238E27FC236}">
                <a16:creationId xmlns:a16="http://schemas.microsoft.com/office/drawing/2014/main" id="{44F04041-41B0-9647-ABEA-B04273E4E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40015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3" name="Text Box 153">
            <a:extLst>
              <a:ext uri="{FF2B5EF4-FFF2-40B4-BE49-F238E27FC236}">
                <a16:creationId xmlns:a16="http://schemas.microsoft.com/office/drawing/2014/main" id="{D75AE5C7-832E-9043-BD35-9C3850168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543352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574" name="Text Box 154">
            <a:extLst>
              <a:ext uri="{FF2B5EF4-FFF2-40B4-BE49-F238E27FC236}">
                <a16:creationId xmlns:a16="http://schemas.microsoft.com/office/drawing/2014/main" id="{D101CD69-4F7D-6742-9A3D-D5CBA7A49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543828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575" name="Line 156">
            <a:extLst>
              <a:ext uri="{FF2B5EF4-FFF2-40B4-BE49-F238E27FC236}">
                <a16:creationId xmlns:a16="http://schemas.microsoft.com/office/drawing/2014/main" id="{860E044A-6790-6249-A416-96D891D32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40650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76" name="Group 298">
            <a:extLst>
              <a:ext uri="{FF2B5EF4-FFF2-40B4-BE49-F238E27FC236}">
                <a16:creationId xmlns:a16="http://schemas.microsoft.com/office/drawing/2014/main" id="{F1124BEE-BEF8-3443-910A-CCF6CFA87EA3}"/>
              </a:ext>
            </a:extLst>
          </p:cNvPr>
          <p:cNvGrpSpPr>
            <a:grpSpLocks/>
          </p:cNvGrpSpPr>
          <p:nvPr/>
        </p:nvGrpSpPr>
        <p:grpSpPr bwMode="auto">
          <a:xfrm>
            <a:off x="7521575" y="4496895"/>
            <a:ext cx="1076325" cy="274638"/>
            <a:chOff x="3962" y="2922"/>
            <a:chExt cx="678" cy="173"/>
          </a:xfrm>
        </p:grpSpPr>
        <p:sp>
          <p:nvSpPr>
            <p:cNvPr id="577" name="Rectangle 157">
              <a:extLst>
                <a:ext uri="{FF2B5EF4-FFF2-40B4-BE49-F238E27FC236}">
                  <a16:creationId xmlns:a16="http://schemas.microsoft.com/office/drawing/2014/main" id="{16F78BE2-C4BE-7340-BA32-B6A9B6CD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Text Box 158">
              <a:extLst>
                <a:ext uri="{FF2B5EF4-FFF2-40B4-BE49-F238E27FC236}">
                  <a16:creationId xmlns:a16="http://schemas.microsoft.com/office/drawing/2014/main" id="{B4871B2C-9B75-7441-AD74-FE96225BF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</p:grpSp>
      <p:sp>
        <p:nvSpPr>
          <p:cNvPr id="579" name="Oval 186">
            <a:extLst>
              <a:ext uri="{FF2B5EF4-FFF2-40B4-BE49-F238E27FC236}">
                <a16:creationId xmlns:a16="http://schemas.microsoft.com/office/drawing/2014/main" id="{1EF01FB0-9BDB-194E-B1AF-18DBF631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4328620"/>
            <a:ext cx="419100" cy="423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0" name="Line 188">
            <a:extLst>
              <a:ext uri="{FF2B5EF4-FFF2-40B4-BE49-F238E27FC236}">
                <a16:creationId xmlns:a16="http://schemas.microsoft.com/office/drawing/2014/main" id="{803358E4-2F31-8344-AE8E-60FD9B786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4458795"/>
            <a:ext cx="319088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1" name="Line 189">
            <a:extLst>
              <a:ext uri="{FF2B5EF4-FFF2-40B4-BE49-F238E27FC236}">
                <a16:creationId xmlns:a16="http://schemas.microsoft.com/office/drawing/2014/main" id="{752E133E-CDD7-6841-99EB-4FB0162E1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9213" y="4723908"/>
            <a:ext cx="403225" cy="4302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82" name="Group 296">
            <a:extLst>
              <a:ext uri="{FF2B5EF4-FFF2-40B4-BE49-F238E27FC236}">
                <a16:creationId xmlns:a16="http://schemas.microsoft.com/office/drawing/2014/main" id="{D5764CEA-4B45-654B-9F73-3689C10D2D7D}"/>
              </a:ext>
            </a:extLst>
          </p:cNvPr>
          <p:cNvGrpSpPr>
            <a:grpSpLocks/>
          </p:cNvGrpSpPr>
          <p:nvPr/>
        </p:nvGrpSpPr>
        <p:grpSpPr bwMode="auto">
          <a:xfrm>
            <a:off x="8597900" y="4296870"/>
            <a:ext cx="1062038" cy="274638"/>
            <a:chOff x="4640" y="2796"/>
            <a:chExt cx="669" cy="173"/>
          </a:xfrm>
        </p:grpSpPr>
        <p:sp>
          <p:nvSpPr>
            <p:cNvPr id="583" name="Rectangle 191">
              <a:extLst>
                <a:ext uri="{FF2B5EF4-FFF2-40B4-BE49-F238E27FC236}">
                  <a16:creationId xmlns:a16="http://schemas.microsoft.com/office/drawing/2014/main" id="{07FF64CB-B8E0-5943-B080-70CC695B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4" name="Text Box 192">
              <a:extLst>
                <a:ext uri="{FF2B5EF4-FFF2-40B4-BE49-F238E27FC236}">
                  <a16:creationId xmlns:a16="http://schemas.microsoft.com/office/drawing/2014/main" id="{D203F2F6-2B48-784A-97D8-4D8635AAD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585" name="Group 295">
            <a:extLst>
              <a:ext uri="{FF2B5EF4-FFF2-40B4-BE49-F238E27FC236}">
                <a16:creationId xmlns:a16="http://schemas.microsoft.com/office/drawing/2014/main" id="{96D0FB10-C5CF-4749-93DC-1D522CB7DFFD}"/>
              </a:ext>
            </a:extLst>
          </p:cNvPr>
          <p:cNvGrpSpPr>
            <a:grpSpLocks/>
          </p:cNvGrpSpPr>
          <p:nvPr/>
        </p:nvGrpSpPr>
        <p:grpSpPr bwMode="auto">
          <a:xfrm>
            <a:off x="5197475" y="4220670"/>
            <a:ext cx="1263650" cy="1184275"/>
            <a:chOff x="2498" y="2748"/>
            <a:chExt cx="796" cy="746"/>
          </a:xfrm>
        </p:grpSpPr>
        <p:grpSp>
          <p:nvGrpSpPr>
            <p:cNvPr id="586" name="Group 193">
              <a:extLst>
                <a:ext uri="{FF2B5EF4-FFF2-40B4-BE49-F238E27FC236}">
                  <a16:creationId xmlns:a16="http://schemas.microsoft.com/office/drawing/2014/main" id="{97D62F56-6D20-0F47-8EDF-DD272D179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614" name="Text Box 194">
                <a:extLst>
                  <a:ext uri="{FF2B5EF4-FFF2-40B4-BE49-F238E27FC236}">
                    <a16:creationId xmlns:a16="http://schemas.microsoft.com/office/drawing/2014/main" id="{7B04BAB2-D5CA-3C47-A23B-1681A4FB7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15" name="Group 195">
                <a:extLst>
                  <a:ext uri="{FF2B5EF4-FFF2-40B4-BE49-F238E27FC236}">
                    <a16:creationId xmlns:a16="http://schemas.microsoft.com/office/drawing/2014/main" id="{8ED7550A-0557-CF43-9C1C-7D3004A22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37" name="Rectangle 196">
                  <a:extLst>
                    <a:ext uri="{FF2B5EF4-FFF2-40B4-BE49-F238E27FC236}">
                      <a16:creationId xmlns:a16="http://schemas.microsoft.com/office/drawing/2014/main" id="{02C2AE0A-AE20-7642-AA73-E04CA5A75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8" name="Line 197">
                  <a:extLst>
                    <a:ext uri="{FF2B5EF4-FFF2-40B4-BE49-F238E27FC236}">
                      <a16:creationId xmlns:a16="http://schemas.microsoft.com/office/drawing/2014/main" id="{4F004783-A8C6-CC45-8B2B-0D951AB32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9" name="Line 198">
                  <a:extLst>
                    <a:ext uri="{FF2B5EF4-FFF2-40B4-BE49-F238E27FC236}">
                      <a16:creationId xmlns:a16="http://schemas.microsoft.com/office/drawing/2014/main" id="{20BA7722-B3E2-6B42-8DE6-D5DBC8D8A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16" name="Group 199">
                <a:extLst>
                  <a:ext uri="{FF2B5EF4-FFF2-40B4-BE49-F238E27FC236}">
                    <a16:creationId xmlns:a16="http://schemas.microsoft.com/office/drawing/2014/main" id="{C569B790-8EE2-4743-9C4E-AFC3A4517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34" name="Rectangle 200">
                  <a:extLst>
                    <a:ext uri="{FF2B5EF4-FFF2-40B4-BE49-F238E27FC236}">
                      <a16:creationId xmlns:a16="http://schemas.microsoft.com/office/drawing/2014/main" id="{C451C7E7-C9EE-A841-BA99-A6207ED30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5" name="Line 201">
                  <a:extLst>
                    <a:ext uri="{FF2B5EF4-FFF2-40B4-BE49-F238E27FC236}">
                      <a16:creationId xmlns:a16="http://schemas.microsoft.com/office/drawing/2014/main" id="{413C740C-F832-0843-AD6A-172F1B242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6" name="Line 202">
                  <a:extLst>
                    <a:ext uri="{FF2B5EF4-FFF2-40B4-BE49-F238E27FC236}">
                      <a16:creationId xmlns:a16="http://schemas.microsoft.com/office/drawing/2014/main" id="{BEB5B501-1C3E-D442-AA97-5DEFF6EEA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7" name="Rectangle 203">
                <a:extLst>
                  <a:ext uri="{FF2B5EF4-FFF2-40B4-BE49-F238E27FC236}">
                    <a16:creationId xmlns:a16="http://schemas.microsoft.com/office/drawing/2014/main" id="{C48382EF-522B-5B45-BC8D-3A8234172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8" name="Rectangle 204">
                <a:extLst>
                  <a:ext uri="{FF2B5EF4-FFF2-40B4-BE49-F238E27FC236}">
                    <a16:creationId xmlns:a16="http://schemas.microsoft.com/office/drawing/2014/main" id="{362C0A22-B587-2B4E-B070-3A316A955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Text Box 205">
                <a:extLst>
                  <a:ext uri="{FF2B5EF4-FFF2-40B4-BE49-F238E27FC236}">
                    <a16:creationId xmlns:a16="http://schemas.microsoft.com/office/drawing/2014/main" id="{B824BEFE-65AB-0144-A5F8-65972C2D8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0" name="Text Box 206">
                <a:extLst>
                  <a:ext uri="{FF2B5EF4-FFF2-40B4-BE49-F238E27FC236}">
                    <a16:creationId xmlns:a16="http://schemas.microsoft.com/office/drawing/2014/main" id="{3A8873CC-1701-7348-900A-41553E89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1" name="Text Box 207">
                <a:extLst>
                  <a:ext uri="{FF2B5EF4-FFF2-40B4-BE49-F238E27FC236}">
                    <a16:creationId xmlns:a16="http://schemas.microsoft.com/office/drawing/2014/main" id="{652F9E8B-7806-004B-A4C2-35DA996AEB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22" name="Group 208">
                <a:extLst>
                  <a:ext uri="{FF2B5EF4-FFF2-40B4-BE49-F238E27FC236}">
                    <a16:creationId xmlns:a16="http://schemas.microsoft.com/office/drawing/2014/main" id="{B9E723E2-808F-904C-AA22-8BC245F17D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32" name="Text Box 209">
                  <a:extLst>
                    <a:ext uri="{FF2B5EF4-FFF2-40B4-BE49-F238E27FC236}">
                      <a16:creationId xmlns:a16="http://schemas.microsoft.com/office/drawing/2014/main" id="{A4E63E50-D6D5-A544-AB9D-0D1BFD00FE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3" name="Text Box 210">
                  <a:extLst>
                    <a:ext uri="{FF2B5EF4-FFF2-40B4-BE49-F238E27FC236}">
                      <a16:creationId xmlns:a16="http://schemas.microsoft.com/office/drawing/2014/main" id="{542EF4AD-C6C3-9C4C-92FB-3D5D00CB79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3" name="Group 211">
                <a:extLst>
                  <a:ext uri="{FF2B5EF4-FFF2-40B4-BE49-F238E27FC236}">
                    <a16:creationId xmlns:a16="http://schemas.microsoft.com/office/drawing/2014/main" id="{11542ED5-26A6-8C49-B296-BD3AB1ED6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30" name="Text Box 212">
                  <a:extLst>
                    <a:ext uri="{FF2B5EF4-FFF2-40B4-BE49-F238E27FC236}">
                      <a16:creationId xmlns:a16="http://schemas.microsoft.com/office/drawing/2014/main" id="{E57DC8C6-3C72-CC44-A603-ECD9003496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1" name="Text Box 213">
                  <a:extLst>
                    <a:ext uri="{FF2B5EF4-FFF2-40B4-BE49-F238E27FC236}">
                      <a16:creationId xmlns:a16="http://schemas.microsoft.com/office/drawing/2014/main" id="{B3808FCF-A274-FE42-A498-DA95D7B44F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4" name="Group 214">
                <a:extLst>
                  <a:ext uri="{FF2B5EF4-FFF2-40B4-BE49-F238E27FC236}">
                    <a16:creationId xmlns:a16="http://schemas.microsoft.com/office/drawing/2014/main" id="{128465C0-E95E-A343-8DCF-2AC643340F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28" name="Text Box 215">
                  <a:extLst>
                    <a:ext uri="{FF2B5EF4-FFF2-40B4-BE49-F238E27FC236}">
                      <a16:creationId xmlns:a16="http://schemas.microsoft.com/office/drawing/2014/main" id="{75EA62B0-C320-B94D-B0FF-8D4FF2F0D5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9" name="Text Box 216">
                  <a:extLst>
                    <a:ext uri="{FF2B5EF4-FFF2-40B4-BE49-F238E27FC236}">
                      <a16:creationId xmlns:a16="http://schemas.microsoft.com/office/drawing/2014/main" id="{367AE304-4E74-034E-A58F-BD99CC97D7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5" name="Group 217">
                <a:extLst>
                  <a:ext uri="{FF2B5EF4-FFF2-40B4-BE49-F238E27FC236}">
                    <a16:creationId xmlns:a16="http://schemas.microsoft.com/office/drawing/2014/main" id="{E43C5D79-33F2-944F-A5A8-AEA20F377E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26" name="Text Box 218">
                  <a:extLst>
                    <a:ext uri="{FF2B5EF4-FFF2-40B4-BE49-F238E27FC236}">
                      <a16:creationId xmlns:a16="http://schemas.microsoft.com/office/drawing/2014/main" id="{14E538A8-CB0E-DA4F-B83F-1131EC9DE5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7" name="Text Box 219">
                  <a:extLst>
                    <a:ext uri="{FF2B5EF4-FFF2-40B4-BE49-F238E27FC236}">
                      <a16:creationId xmlns:a16="http://schemas.microsoft.com/office/drawing/2014/main" id="{DB235DBF-1502-9846-8971-5017A8AC10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587" name="Group 220">
              <a:extLst>
                <a:ext uri="{FF2B5EF4-FFF2-40B4-BE49-F238E27FC236}">
                  <a16:creationId xmlns:a16="http://schemas.microsoft.com/office/drawing/2014/main" id="{1D3EFF94-D1D7-DB4B-B1BA-54BDE4E51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588" name="Text Box 221">
                <a:extLst>
                  <a:ext uri="{FF2B5EF4-FFF2-40B4-BE49-F238E27FC236}">
                    <a16:creationId xmlns:a16="http://schemas.microsoft.com/office/drawing/2014/main" id="{418DA683-0DDF-0D40-9EC9-E34F3F02B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89" name="Group 222">
                <a:extLst>
                  <a:ext uri="{FF2B5EF4-FFF2-40B4-BE49-F238E27FC236}">
                    <a16:creationId xmlns:a16="http://schemas.microsoft.com/office/drawing/2014/main" id="{756C056E-2AB5-9A43-8637-821F75478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11" name="Rectangle 223">
                  <a:extLst>
                    <a:ext uri="{FF2B5EF4-FFF2-40B4-BE49-F238E27FC236}">
                      <a16:creationId xmlns:a16="http://schemas.microsoft.com/office/drawing/2014/main" id="{4239B053-7CD5-1A4D-9C88-8079446DF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2" name="Line 224">
                  <a:extLst>
                    <a:ext uri="{FF2B5EF4-FFF2-40B4-BE49-F238E27FC236}">
                      <a16:creationId xmlns:a16="http://schemas.microsoft.com/office/drawing/2014/main" id="{E600EE1E-0BD0-F549-9A91-145DC2EED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3" name="Line 225">
                  <a:extLst>
                    <a:ext uri="{FF2B5EF4-FFF2-40B4-BE49-F238E27FC236}">
                      <a16:creationId xmlns:a16="http://schemas.microsoft.com/office/drawing/2014/main" id="{767368C3-FAA7-E843-8DD6-A1140202E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90" name="Group 226">
                <a:extLst>
                  <a:ext uri="{FF2B5EF4-FFF2-40B4-BE49-F238E27FC236}">
                    <a16:creationId xmlns:a16="http://schemas.microsoft.com/office/drawing/2014/main" id="{ECC39DED-E285-E54E-BD2B-6E82ABEA3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08" name="Rectangle 227">
                  <a:extLst>
                    <a:ext uri="{FF2B5EF4-FFF2-40B4-BE49-F238E27FC236}">
                      <a16:creationId xmlns:a16="http://schemas.microsoft.com/office/drawing/2014/main" id="{F5146973-9FBA-7342-87D8-11522ACDC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09" name="Line 228">
                  <a:extLst>
                    <a:ext uri="{FF2B5EF4-FFF2-40B4-BE49-F238E27FC236}">
                      <a16:creationId xmlns:a16="http://schemas.microsoft.com/office/drawing/2014/main" id="{A9C0710A-E39A-8F45-A77E-CD458CF173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0" name="Line 229">
                  <a:extLst>
                    <a:ext uri="{FF2B5EF4-FFF2-40B4-BE49-F238E27FC236}">
                      <a16:creationId xmlns:a16="http://schemas.microsoft.com/office/drawing/2014/main" id="{05AB44F9-6DBC-F548-99E1-9F43C8F703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91" name="Rectangle 230">
                <a:extLst>
                  <a:ext uri="{FF2B5EF4-FFF2-40B4-BE49-F238E27FC236}">
                    <a16:creationId xmlns:a16="http://schemas.microsoft.com/office/drawing/2014/main" id="{DCDBD701-60FD-5647-9CAB-CA664E96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2" name="Rectangle 231">
                <a:extLst>
                  <a:ext uri="{FF2B5EF4-FFF2-40B4-BE49-F238E27FC236}">
                    <a16:creationId xmlns:a16="http://schemas.microsoft.com/office/drawing/2014/main" id="{6FBE7D8F-D770-CF42-8926-B3290EEDA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3" name="Text Box 232">
                <a:extLst>
                  <a:ext uri="{FF2B5EF4-FFF2-40B4-BE49-F238E27FC236}">
                    <a16:creationId xmlns:a16="http://schemas.microsoft.com/office/drawing/2014/main" id="{0BE4D880-E5FF-194F-96F6-31D8F0E85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4" name="Text Box 233">
                <a:extLst>
                  <a:ext uri="{FF2B5EF4-FFF2-40B4-BE49-F238E27FC236}">
                    <a16:creationId xmlns:a16="http://schemas.microsoft.com/office/drawing/2014/main" id="{E1249C8F-8FED-F24A-BC2E-9169132D6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5" name="Text Box 234">
                <a:extLst>
                  <a:ext uri="{FF2B5EF4-FFF2-40B4-BE49-F238E27FC236}">
                    <a16:creationId xmlns:a16="http://schemas.microsoft.com/office/drawing/2014/main" id="{E350C3A1-45EC-1A45-831A-8FDA6191A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96" name="Group 235">
                <a:extLst>
                  <a:ext uri="{FF2B5EF4-FFF2-40B4-BE49-F238E27FC236}">
                    <a16:creationId xmlns:a16="http://schemas.microsoft.com/office/drawing/2014/main" id="{166632CA-781C-464F-975C-887578DFE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06" name="Text Box 236">
                  <a:extLst>
                    <a:ext uri="{FF2B5EF4-FFF2-40B4-BE49-F238E27FC236}">
                      <a16:creationId xmlns:a16="http://schemas.microsoft.com/office/drawing/2014/main" id="{290DD47F-DE0B-4143-8642-8E484381B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7" name="Text Box 237">
                  <a:extLst>
                    <a:ext uri="{FF2B5EF4-FFF2-40B4-BE49-F238E27FC236}">
                      <a16:creationId xmlns:a16="http://schemas.microsoft.com/office/drawing/2014/main" id="{2C01662B-9FBB-A645-B9A7-4D936FF507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7" name="Group 238">
                <a:extLst>
                  <a:ext uri="{FF2B5EF4-FFF2-40B4-BE49-F238E27FC236}">
                    <a16:creationId xmlns:a16="http://schemas.microsoft.com/office/drawing/2014/main" id="{FB4DBB46-904E-2048-952E-05148A7CE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04" name="Text Box 239">
                  <a:extLst>
                    <a:ext uri="{FF2B5EF4-FFF2-40B4-BE49-F238E27FC236}">
                      <a16:creationId xmlns:a16="http://schemas.microsoft.com/office/drawing/2014/main" id="{73D40A2E-1395-6C48-A539-9B2FF25E0F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5" name="Text Box 240">
                  <a:extLst>
                    <a:ext uri="{FF2B5EF4-FFF2-40B4-BE49-F238E27FC236}">
                      <a16:creationId xmlns:a16="http://schemas.microsoft.com/office/drawing/2014/main" id="{89AA3C0B-2C37-1E47-ACD7-7D90CADECB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8" name="Group 241">
                <a:extLst>
                  <a:ext uri="{FF2B5EF4-FFF2-40B4-BE49-F238E27FC236}">
                    <a16:creationId xmlns:a16="http://schemas.microsoft.com/office/drawing/2014/main" id="{C0684616-543C-AF4D-8E90-A5245FCA3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02" name="Text Box 242">
                  <a:extLst>
                    <a:ext uri="{FF2B5EF4-FFF2-40B4-BE49-F238E27FC236}">
                      <a16:creationId xmlns:a16="http://schemas.microsoft.com/office/drawing/2014/main" id="{827BFF19-1594-2B40-BF8C-7ECD58E04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3" name="Text Box 243">
                  <a:extLst>
                    <a:ext uri="{FF2B5EF4-FFF2-40B4-BE49-F238E27FC236}">
                      <a16:creationId xmlns:a16="http://schemas.microsoft.com/office/drawing/2014/main" id="{A2499FEC-1527-C542-91E0-02A8B03B4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9" name="Group 244">
                <a:extLst>
                  <a:ext uri="{FF2B5EF4-FFF2-40B4-BE49-F238E27FC236}">
                    <a16:creationId xmlns:a16="http://schemas.microsoft.com/office/drawing/2014/main" id="{79B4FD38-A220-CF4B-B6B4-40FB1E45D9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00" name="Text Box 245">
                  <a:extLst>
                    <a:ext uri="{FF2B5EF4-FFF2-40B4-BE49-F238E27FC236}">
                      <a16:creationId xmlns:a16="http://schemas.microsoft.com/office/drawing/2014/main" id="{5F7BF1B8-B80A-4149-BC9C-9A4B7E515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1" name="Text Box 246">
                  <a:extLst>
                    <a:ext uri="{FF2B5EF4-FFF2-40B4-BE49-F238E27FC236}">
                      <a16:creationId xmlns:a16="http://schemas.microsoft.com/office/drawing/2014/main" id="{A49C4C92-65A5-4C48-9B08-0461762BA6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640" name="Group 297">
            <a:extLst>
              <a:ext uri="{FF2B5EF4-FFF2-40B4-BE49-F238E27FC236}">
                <a16:creationId xmlns:a16="http://schemas.microsoft.com/office/drawing/2014/main" id="{82CBAF59-3619-4841-A21A-B1F20F9713F3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4220670"/>
            <a:ext cx="1277937" cy="1174750"/>
            <a:chOff x="1811" y="2748"/>
            <a:chExt cx="805" cy="740"/>
          </a:xfrm>
        </p:grpSpPr>
        <p:grpSp>
          <p:nvGrpSpPr>
            <p:cNvPr id="641" name="Group 159">
              <a:extLst>
                <a:ext uri="{FF2B5EF4-FFF2-40B4-BE49-F238E27FC236}">
                  <a16:creationId xmlns:a16="http://schemas.microsoft.com/office/drawing/2014/main" id="{8EF57733-5543-4E4B-8D62-E949AD5AA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674" name="Text Box 160">
                <a:extLst>
                  <a:ext uri="{FF2B5EF4-FFF2-40B4-BE49-F238E27FC236}">
                    <a16:creationId xmlns:a16="http://schemas.microsoft.com/office/drawing/2014/main" id="{320DF8EC-2C1D-1447-8093-705AA7757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75" name="Group 161">
                <a:extLst>
                  <a:ext uri="{FF2B5EF4-FFF2-40B4-BE49-F238E27FC236}">
                    <a16:creationId xmlns:a16="http://schemas.microsoft.com/office/drawing/2014/main" id="{88562839-6C05-0344-A288-7F9A715E1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97" name="Rectangle 162">
                  <a:extLst>
                    <a:ext uri="{FF2B5EF4-FFF2-40B4-BE49-F238E27FC236}">
                      <a16:creationId xmlns:a16="http://schemas.microsoft.com/office/drawing/2014/main" id="{9F5F7DD1-4A84-CF45-9C2A-53D9BF342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8" name="Line 163">
                  <a:extLst>
                    <a:ext uri="{FF2B5EF4-FFF2-40B4-BE49-F238E27FC236}">
                      <a16:creationId xmlns:a16="http://schemas.microsoft.com/office/drawing/2014/main" id="{17A98152-A6A3-474D-AB48-44B96AC71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9" name="Line 164">
                  <a:extLst>
                    <a:ext uri="{FF2B5EF4-FFF2-40B4-BE49-F238E27FC236}">
                      <a16:creationId xmlns:a16="http://schemas.microsoft.com/office/drawing/2014/main" id="{244D72D8-03A9-4B4E-8E85-71AAEC03E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76" name="Group 165">
                <a:extLst>
                  <a:ext uri="{FF2B5EF4-FFF2-40B4-BE49-F238E27FC236}">
                    <a16:creationId xmlns:a16="http://schemas.microsoft.com/office/drawing/2014/main" id="{DF6E29B7-CE53-1948-9208-5B3F88E716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94" name="Rectangle 166">
                  <a:extLst>
                    <a:ext uri="{FF2B5EF4-FFF2-40B4-BE49-F238E27FC236}">
                      <a16:creationId xmlns:a16="http://schemas.microsoft.com/office/drawing/2014/main" id="{8A7849D1-C351-FD40-98B3-BD87B1740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Line 167">
                  <a:extLst>
                    <a:ext uri="{FF2B5EF4-FFF2-40B4-BE49-F238E27FC236}">
                      <a16:creationId xmlns:a16="http://schemas.microsoft.com/office/drawing/2014/main" id="{2285CD7F-F48B-B74A-8966-EF3AF6087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Line 168">
                  <a:extLst>
                    <a:ext uri="{FF2B5EF4-FFF2-40B4-BE49-F238E27FC236}">
                      <a16:creationId xmlns:a16="http://schemas.microsoft.com/office/drawing/2014/main" id="{36D187F7-01BC-EE4B-831D-E4FF78943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77" name="Rectangle 169">
                <a:extLst>
                  <a:ext uri="{FF2B5EF4-FFF2-40B4-BE49-F238E27FC236}">
                    <a16:creationId xmlns:a16="http://schemas.microsoft.com/office/drawing/2014/main" id="{0A53DD91-B0D1-344A-B372-B0C0B50C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Rectangle 170">
                <a:extLst>
                  <a:ext uri="{FF2B5EF4-FFF2-40B4-BE49-F238E27FC236}">
                    <a16:creationId xmlns:a16="http://schemas.microsoft.com/office/drawing/2014/main" id="{64AF0494-B917-5340-B8DB-2EB7B56F1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9" name="Text Box 171">
                <a:extLst>
                  <a:ext uri="{FF2B5EF4-FFF2-40B4-BE49-F238E27FC236}">
                    <a16:creationId xmlns:a16="http://schemas.microsoft.com/office/drawing/2014/main" id="{F06B3BFB-C0EC-064D-93C6-CEAED040F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0" name="Text Box 172">
                <a:extLst>
                  <a:ext uri="{FF2B5EF4-FFF2-40B4-BE49-F238E27FC236}">
                    <a16:creationId xmlns:a16="http://schemas.microsoft.com/office/drawing/2014/main" id="{D3600095-733C-B044-AADC-832710831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1" name="Text Box 173">
                <a:extLst>
                  <a:ext uri="{FF2B5EF4-FFF2-40B4-BE49-F238E27FC236}">
                    <a16:creationId xmlns:a16="http://schemas.microsoft.com/office/drawing/2014/main" id="{F4D3DA9E-B028-DF43-B15F-EBC718654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82" name="Group 174">
                <a:extLst>
                  <a:ext uri="{FF2B5EF4-FFF2-40B4-BE49-F238E27FC236}">
                    <a16:creationId xmlns:a16="http://schemas.microsoft.com/office/drawing/2014/main" id="{3BA6346A-C37A-1145-93C1-459F9F5B03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92" name="Text Box 175">
                  <a:extLst>
                    <a:ext uri="{FF2B5EF4-FFF2-40B4-BE49-F238E27FC236}">
                      <a16:creationId xmlns:a16="http://schemas.microsoft.com/office/drawing/2014/main" id="{842D5DED-2CC1-4A4E-A49E-22200EF81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3" name="Text Box 176">
                  <a:extLst>
                    <a:ext uri="{FF2B5EF4-FFF2-40B4-BE49-F238E27FC236}">
                      <a16:creationId xmlns:a16="http://schemas.microsoft.com/office/drawing/2014/main" id="{AD8159EE-6AED-B145-9555-43984B0B32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3" name="Group 177">
                <a:extLst>
                  <a:ext uri="{FF2B5EF4-FFF2-40B4-BE49-F238E27FC236}">
                    <a16:creationId xmlns:a16="http://schemas.microsoft.com/office/drawing/2014/main" id="{97FF6188-4890-0C49-8BD8-4AD0896FEB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90" name="Text Box 178">
                  <a:extLst>
                    <a:ext uri="{FF2B5EF4-FFF2-40B4-BE49-F238E27FC236}">
                      <a16:creationId xmlns:a16="http://schemas.microsoft.com/office/drawing/2014/main" id="{27BEBFD9-031E-9841-B5F7-7D386A4A63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1" name="Text Box 179">
                  <a:extLst>
                    <a:ext uri="{FF2B5EF4-FFF2-40B4-BE49-F238E27FC236}">
                      <a16:creationId xmlns:a16="http://schemas.microsoft.com/office/drawing/2014/main" id="{E2807452-4E45-A343-A9DB-BCE3AD6EFC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4" name="Group 180">
                <a:extLst>
                  <a:ext uri="{FF2B5EF4-FFF2-40B4-BE49-F238E27FC236}">
                    <a16:creationId xmlns:a16="http://schemas.microsoft.com/office/drawing/2014/main" id="{E2862A55-1193-6B42-A461-5A80B3181D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88" name="Text Box 181">
                  <a:extLst>
                    <a:ext uri="{FF2B5EF4-FFF2-40B4-BE49-F238E27FC236}">
                      <a16:creationId xmlns:a16="http://schemas.microsoft.com/office/drawing/2014/main" id="{01435FAB-F15B-0E45-861B-8EBA32BBBC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9" name="Text Box 182">
                  <a:extLst>
                    <a:ext uri="{FF2B5EF4-FFF2-40B4-BE49-F238E27FC236}">
                      <a16:creationId xmlns:a16="http://schemas.microsoft.com/office/drawing/2014/main" id="{2906B13A-27B9-0148-93DD-FE778E65A7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5" name="Group 183">
                <a:extLst>
                  <a:ext uri="{FF2B5EF4-FFF2-40B4-BE49-F238E27FC236}">
                    <a16:creationId xmlns:a16="http://schemas.microsoft.com/office/drawing/2014/main" id="{282D1DA6-C84E-1449-A073-296D39FDF4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86" name="Text Box 184">
                  <a:extLst>
                    <a:ext uri="{FF2B5EF4-FFF2-40B4-BE49-F238E27FC236}">
                      <a16:creationId xmlns:a16="http://schemas.microsoft.com/office/drawing/2014/main" id="{73D24F3E-547E-3C40-BF10-82D6BD1ACA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7" name="Text Box 185">
                  <a:extLst>
                    <a:ext uri="{FF2B5EF4-FFF2-40B4-BE49-F238E27FC236}">
                      <a16:creationId xmlns:a16="http://schemas.microsoft.com/office/drawing/2014/main" id="{F52A5A57-AC26-F149-A7A1-421A88E602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642" name="Group 247">
              <a:extLst>
                <a:ext uri="{FF2B5EF4-FFF2-40B4-BE49-F238E27FC236}">
                  <a16:creationId xmlns:a16="http://schemas.microsoft.com/office/drawing/2014/main" id="{35F0A701-410D-2F49-B340-79615F469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643" name="Group 248">
                <a:extLst>
                  <a:ext uri="{FF2B5EF4-FFF2-40B4-BE49-F238E27FC236}">
                    <a16:creationId xmlns:a16="http://schemas.microsoft.com/office/drawing/2014/main" id="{1DF40E68-42FF-A94A-9BAA-73BCDDCAE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667" name="Text Box 249">
                  <a:extLst>
                    <a:ext uri="{FF2B5EF4-FFF2-40B4-BE49-F238E27FC236}">
                      <a16:creationId xmlns:a16="http://schemas.microsoft.com/office/drawing/2014/main" id="{50315623-CCC4-D04E-94B4-E09CCFE65E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668" name="Group 250">
                  <a:extLst>
                    <a:ext uri="{FF2B5EF4-FFF2-40B4-BE49-F238E27FC236}">
                      <a16:creationId xmlns:a16="http://schemas.microsoft.com/office/drawing/2014/main" id="{0423722D-EED6-2C40-96CF-D2B161E50D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671" name="Rectangle 251">
                    <a:extLst>
                      <a:ext uri="{FF2B5EF4-FFF2-40B4-BE49-F238E27FC236}">
                        <a16:creationId xmlns:a16="http://schemas.microsoft.com/office/drawing/2014/main" id="{A86E3B01-C421-EE45-8D3F-1612B8DC39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2" name="Line 252">
                    <a:extLst>
                      <a:ext uri="{FF2B5EF4-FFF2-40B4-BE49-F238E27FC236}">
                        <a16:creationId xmlns:a16="http://schemas.microsoft.com/office/drawing/2014/main" id="{CEF79668-303A-2A42-A173-462E4CD7AE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3" name="Line 253">
                    <a:extLst>
                      <a:ext uri="{FF2B5EF4-FFF2-40B4-BE49-F238E27FC236}">
                        <a16:creationId xmlns:a16="http://schemas.microsoft.com/office/drawing/2014/main" id="{45F3942A-DF40-F34A-A548-41C0B8ED7B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69" name="Text Box 254">
                  <a:extLst>
                    <a:ext uri="{FF2B5EF4-FFF2-40B4-BE49-F238E27FC236}">
                      <a16:creationId xmlns:a16="http://schemas.microsoft.com/office/drawing/2014/main" id="{5325936F-8133-6E46-A67B-A6E04108BE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70" name="Text Box 255">
                  <a:extLst>
                    <a:ext uri="{FF2B5EF4-FFF2-40B4-BE49-F238E27FC236}">
                      <a16:creationId xmlns:a16="http://schemas.microsoft.com/office/drawing/2014/main" id="{1D11D61F-0F30-674D-AF2C-E9B484BE88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644" name="Group 256">
                <a:extLst>
                  <a:ext uri="{FF2B5EF4-FFF2-40B4-BE49-F238E27FC236}">
                    <a16:creationId xmlns:a16="http://schemas.microsoft.com/office/drawing/2014/main" id="{49255246-CFE1-694B-A5FE-6873DD8506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645" name="Group 257">
                  <a:extLst>
                    <a:ext uri="{FF2B5EF4-FFF2-40B4-BE49-F238E27FC236}">
                      <a16:creationId xmlns:a16="http://schemas.microsoft.com/office/drawing/2014/main" id="{725A4A1C-0CB7-FC49-85B4-2A8245B69D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665" name="Rectangle 258">
                    <a:extLst>
                      <a:ext uri="{FF2B5EF4-FFF2-40B4-BE49-F238E27FC236}">
                        <a16:creationId xmlns:a16="http://schemas.microsoft.com/office/drawing/2014/main" id="{33BF05F9-8282-9745-9268-4319E1CC13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66" name="Text Box 259">
                    <a:extLst>
                      <a:ext uri="{FF2B5EF4-FFF2-40B4-BE49-F238E27FC236}">
                        <a16:creationId xmlns:a16="http://schemas.microsoft.com/office/drawing/2014/main" id="{0152F4B7-7302-7241-9F71-09CCA2E757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646" name="Group 260">
                  <a:extLst>
                    <a:ext uri="{FF2B5EF4-FFF2-40B4-BE49-F238E27FC236}">
                      <a16:creationId xmlns:a16="http://schemas.microsoft.com/office/drawing/2014/main" id="{3E16CEAF-B7C1-0344-A719-EBE25C77AD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661" name="Rectangle 261">
                    <a:extLst>
                      <a:ext uri="{FF2B5EF4-FFF2-40B4-BE49-F238E27FC236}">
                        <a16:creationId xmlns:a16="http://schemas.microsoft.com/office/drawing/2014/main" id="{347D633B-4770-0B48-91C3-3ED698A1D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662" name="Group 262">
                    <a:extLst>
                      <a:ext uri="{FF2B5EF4-FFF2-40B4-BE49-F238E27FC236}">
                        <a16:creationId xmlns:a16="http://schemas.microsoft.com/office/drawing/2014/main" id="{2679B830-A1BE-F34E-8C84-6BD6A5CE0A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63" name="Text Box 263">
                      <a:extLst>
                        <a:ext uri="{FF2B5EF4-FFF2-40B4-BE49-F238E27FC236}">
                          <a16:creationId xmlns:a16="http://schemas.microsoft.com/office/drawing/2014/main" id="{12D2E9D4-6DA4-1F40-8F99-834EF4E2719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64" name="Text Box 264">
                      <a:extLst>
                        <a:ext uri="{FF2B5EF4-FFF2-40B4-BE49-F238E27FC236}">
                          <a16:creationId xmlns:a16="http://schemas.microsoft.com/office/drawing/2014/main" id="{D2428074-93A6-7041-9E52-8F24F858003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647" name="Group 265">
                  <a:extLst>
                    <a:ext uri="{FF2B5EF4-FFF2-40B4-BE49-F238E27FC236}">
                      <a16:creationId xmlns:a16="http://schemas.microsoft.com/office/drawing/2014/main" id="{B2923C2C-B32D-B646-81F4-48743D59A8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648" name="Group 266">
                    <a:extLst>
                      <a:ext uri="{FF2B5EF4-FFF2-40B4-BE49-F238E27FC236}">
                        <a16:creationId xmlns:a16="http://schemas.microsoft.com/office/drawing/2014/main" id="{24B1581D-DCB1-DE40-B918-122F06DEBA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658" name="Rectangle 267">
                      <a:extLst>
                        <a:ext uri="{FF2B5EF4-FFF2-40B4-BE49-F238E27FC236}">
                          <a16:creationId xmlns:a16="http://schemas.microsoft.com/office/drawing/2014/main" id="{DE9B340E-B072-9C48-A98E-4AD255214E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59" name="Line 268">
                      <a:extLst>
                        <a:ext uri="{FF2B5EF4-FFF2-40B4-BE49-F238E27FC236}">
                          <a16:creationId xmlns:a16="http://schemas.microsoft.com/office/drawing/2014/main" id="{E6391330-F505-0B46-BBBF-D0DA3DF6FE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60" name="Line 269">
                      <a:extLst>
                        <a:ext uri="{FF2B5EF4-FFF2-40B4-BE49-F238E27FC236}">
                          <a16:creationId xmlns:a16="http://schemas.microsoft.com/office/drawing/2014/main" id="{19776BDD-4693-7C41-A5E5-4DCC74C2771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  <p:grpSp>
                <p:nvGrpSpPr>
                  <p:cNvPr id="649" name="Group 270">
                    <a:extLst>
                      <a:ext uri="{FF2B5EF4-FFF2-40B4-BE49-F238E27FC236}">
                        <a16:creationId xmlns:a16="http://schemas.microsoft.com/office/drawing/2014/main" id="{28D03778-4B65-F44A-A385-77A9FBD674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6" name="Text Box 271">
                      <a:extLst>
                        <a:ext uri="{FF2B5EF4-FFF2-40B4-BE49-F238E27FC236}">
                          <a16:creationId xmlns:a16="http://schemas.microsoft.com/office/drawing/2014/main" id="{81D6076F-5BC3-A148-AB2C-C5D5C389F15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7" name="Text Box 272">
                      <a:extLst>
                        <a:ext uri="{FF2B5EF4-FFF2-40B4-BE49-F238E27FC236}">
                          <a16:creationId xmlns:a16="http://schemas.microsoft.com/office/drawing/2014/main" id="{6E686EE1-0336-C444-919F-155540BD222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0" name="Group 273">
                    <a:extLst>
                      <a:ext uri="{FF2B5EF4-FFF2-40B4-BE49-F238E27FC236}">
                        <a16:creationId xmlns:a16="http://schemas.microsoft.com/office/drawing/2014/main" id="{9AEE3B2A-A33A-FD48-AB98-1762623B3E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4" name="Text Box 274">
                      <a:extLst>
                        <a:ext uri="{FF2B5EF4-FFF2-40B4-BE49-F238E27FC236}">
                          <a16:creationId xmlns:a16="http://schemas.microsoft.com/office/drawing/2014/main" id="{FF78F8BB-1136-384B-87D0-0FABBA77608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5" name="Text Box 275">
                      <a:extLst>
                        <a:ext uri="{FF2B5EF4-FFF2-40B4-BE49-F238E27FC236}">
                          <a16:creationId xmlns:a16="http://schemas.microsoft.com/office/drawing/2014/main" id="{540F050E-7AB6-DE43-9FE2-A8CBB750DA2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1" name="Group 276">
                    <a:extLst>
                      <a:ext uri="{FF2B5EF4-FFF2-40B4-BE49-F238E27FC236}">
                        <a16:creationId xmlns:a16="http://schemas.microsoft.com/office/drawing/2014/main" id="{E953BF9D-1B49-F14E-8125-4E69DC22D4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2" name="Text Box 277">
                      <a:extLst>
                        <a:ext uri="{FF2B5EF4-FFF2-40B4-BE49-F238E27FC236}">
                          <a16:creationId xmlns:a16="http://schemas.microsoft.com/office/drawing/2014/main" id="{03AC9888-B6B3-2347-BFC8-24FE2B69140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3" name="Text Box 278">
                      <a:extLst>
                        <a:ext uri="{FF2B5EF4-FFF2-40B4-BE49-F238E27FC236}">
                          <a16:creationId xmlns:a16="http://schemas.microsoft.com/office/drawing/2014/main" id="{7B5941A7-A095-C24C-ACAB-2611A8386CC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700" name="Text Box 279">
            <a:extLst>
              <a:ext uri="{FF2B5EF4-FFF2-40B4-BE49-F238E27FC236}">
                <a16:creationId xmlns:a16="http://schemas.microsoft.com/office/drawing/2014/main" id="{C3ADE7CF-6B1B-3A40-9C93-682DC233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478105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1" name="Text Box 280">
            <a:extLst>
              <a:ext uri="{FF2B5EF4-FFF2-40B4-BE49-F238E27FC236}">
                <a16:creationId xmlns:a16="http://schemas.microsoft.com/office/drawing/2014/main" id="{2DB0E8B8-6D0F-1F45-B1C9-934903F4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480010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2" name="Line 281">
            <a:extLst>
              <a:ext uri="{FF2B5EF4-FFF2-40B4-BE49-F238E27FC236}">
                <a16:creationId xmlns:a16="http://schemas.microsoft.com/office/drawing/2014/main" id="{F43EEBF4-B5EC-504C-A57E-D613795D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4113" y="413970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3" name="Line 282">
            <a:extLst>
              <a:ext uri="{FF2B5EF4-FFF2-40B4-BE49-F238E27FC236}">
                <a16:creationId xmlns:a16="http://schemas.microsoft.com/office/drawing/2014/main" id="{FEAE5ECD-62F9-FA44-9B46-8A7D1041A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5675" y="412065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4" name="Line 283">
            <a:extLst>
              <a:ext uri="{FF2B5EF4-FFF2-40B4-BE49-F238E27FC236}">
                <a16:creationId xmlns:a16="http://schemas.microsoft.com/office/drawing/2014/main" id="{7B384DE4-6DB7-454D-B810-D17D965B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0100" y="4130183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5" name="Text Box 285">
            <a:extLst>
              <a:ext uri="{FF2B5EF4-FFF2-40B4-BE49-F238E27FC236}">
                <a16:creationId xmlns:a16="http://schemas.microsoft.com/office/drawing/2014/main" id="{766AAAA2-BFCF-D943-8E92-00703B536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130510"/>
            <a:ext cx="1356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receiver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706" name="Text Box 286">
            <a:extLst>
              <a:ext uri="{FF2B5EF4-FFF2-40B4-BE49-F238E27FC236}">
                <a16:creationId xmlns:a16="http://schemas.microsoft.com/office/drawing/2014/main" id="{4E201B4B-D1A3-B34B-853E-C805C3492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492710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707" name="Text Box 287">
            <a:extLst>
              <a:ext uri="{FF2B5EF4-FFF2-40B4-BE49-F238E27FC236}">
                <a16:creationId xmlns:a16="http://schemas.microsoft.com/office/drawing/2014/main" id="{5FF38D44-BF76-924E-BEA5-D88A3CF1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416193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708" name="Line 288">
            <a:extLst>
              <a:ext uri="{FF2B5EF4-FFF2-40B4-BE49-F238E27FC236}">
                <a16:creationId xmlns:a16="http://schemas.microsoft.com/office/drawing/2014/main" id="{C7275329-6E61-6E46-B56D-07D7F6CE1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725" y="4527058"/>
            <a:ext cx="319088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709" name="Group 294">
            <a:extLst>
              <a:ext uri="{FF2B5EF4-FFF2-40B4-BE49-F238E27FC236}">
                <a16:creationId xmlns:a16="http://schemas.microsoft.com/office/drawing/2014/main" id="{B1EAA023-990A-9240-9585-BB2098908379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3388820"/>
            <a:ext cx="1517650" cy="977900"/>
            <a:chOff x="4239" y="2007"/>
            <a:chExt cx="956" cy="616"/>
          </a:xfrm>
        </p:grpSpPr>
        <p:sp>
          <p:nvSpPr>
            <p:cNvPr id="710" name="Text Box 187">
              <a:extLst>
                <a:ext uri="{FF2B5EF4-FFF2-40B4-BE49-F238E27FC236}">
                  <a16:creationId xmlns:a16="http://schemas.microsoft.com/office/drawing/2014/main" id="{8AC104B8-3AFC-404A-8890-2A936D10C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=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Z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i,m</a:t>
              </a:r>
              <a:r>
                <a:rPr kumimoji="0" lang="en-US" sz="24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</a:t>
              </a:r>
            </a:p>
          </p:txBody>
        </p:sp>
        <p:sp>
          <p:nvSpPr>
            <p:cNvPr id="711" name="Text Box 289">
              <a:extLst>
                <a:ext uri="{FF2B5EF4-FFF2-40B4-BE49-F238E27FC236}">
                  <a16:creationId xmlns:a16="http://schemas.microsoft.com/office/drawing/2014/main" id="{FCB34A07-4861-174C-8358-8A395B515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m=1</a:t>
              </a:r>
            </a:p>
          </p:txBody>
        </p:sp>
        <p:sp>
          <p:nvSpPr>
            <p:cNvPr id="712" name="Text Box 290">
              <a:extLst>
                <a:ext uri="{FF2B5EF4-FFF2-40B4-BE49-F238E27FC236}">
                  <a16:creationId xmlns:a16="http://schemas.microsoft.com/office/drawing/2014/main" id="{BF575CBE-6E6F-6E48-BF85-CEA2918EC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3" name="Text Box 291">
              <a:extLst>
                <a:ext uri="{FF2B5EF4-FFF2-40B4-BE49-F238E27FC236}">
                  <a16:creationId xmlns:a16="http://schemas.microsoft.com/office/drawing/2014/main" id="{14D8E7C4-D8A4-D045-B820-AC56F1EA7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4" name="Line 293">
              <a:extLst>
                <a:ext uri="{FF2B5EF4-FFF2-40B4-BE49-F238E27FC236}">
                  <a16:creationId xmlns:a16="http://schemas.microsoft.com/office/drawing/2014/main" id="{566C617A-A3D7-A846-9070-9BD1F795D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15" name="Freeform 300">
            <a:extLst>
              <a:ext uri="{FF2B5EF4-FFF2-40B4-BE49-F238E27FC236}">
                <a16:creationId xmlns:a16="http://schemas.microsoft.com/office/drawing/2014/main" id="{58127CAF-8C3E-7847-BB19-ADED23DCC983}"/>
              </a:ext>
            </a:extLst>
          </p:cNvPr>
          <p:cNvSpPr>
            <a:spLocks/>
          </p:cNvSpPr>
          <p:nvPr/>
        </p:nvSpPr>
        <p:spPr bwMode="auto">
          <a:xfrm>
            <a:off x="8977313" y="191879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6" name="Line 302">
            <a:extLst>
              <a:ext uri="{FF2B5EF4-FFF2-40B4-BE49-F238E27FC236}">
                <a16:creationId xmlns:a16="http://schemas.microsoft.com/office/drawing/2014/main" id="{719F039E-D32E-3D4D-85DB-096D3DA089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4438" y="329515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" name="Freeform 303">
            <a:extLst>
              <a:ext uri="{FF2B5EF4-FFF2-40B4-BE49-F238E27FC236}">
                <a16:creationId xmlns:a16="http://schemas.microsoft.com/office/drawing/2014/main" id="{2BEFB13F-083C-094A-802D-56E8B9394E6D}"/>
              </a:ext>
            </a:extLst>
          </p:cNvPr>
          <p:cNvSpPr>
            <a:spLocks/>
          </p:cNvSpPr>
          <p:nvPr/>
        </p:nvSpPr>
        <p:spPr bwMode="auto">
          <a:xfrm>
            <a:off x="3754438" y="329515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E7C60-9BDB-934C-AED2-4DA7A761AFFC}"/>
              </a:ext>
            </a:extLst>
          </p:cNvPr>
          <p:cNvSpPr txBox="1"/>
          <p:nvPr/>
        </p:nvSpPr>
        <p:spPr>
          <a:xfrm>
            <a:off x="944381" y="5861155"/>
            <a:ext cx="4827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but this isn’t really useful yet!</a:t>
            </a:r>
          </a:p>
        </p:txBody>
      </p:sp>
    </p:spTree>
    <p:extLst>
      <p:ext uri="{BB962C8B-B14F-4D97-AF65-F5344CB8AC3E}">
        <p14:creationId xmlns:p14="http://schemas.microsoft.com/office/powerpoint/2010/main" val="27914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" grpId="0" animBg="1"/>
      <p:bldP spid="717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CDMA: two-sender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95" name="Picture 3" descr="5">
            <a:extLst>
              <a:ext uri="{FF2B5EF4-FFF2-40B4-BE49-F238E27FC236}">
                <a16:creationId xmlns:a16="http://schemas.microsoft.com/office/drawing/2014/main" id="{36C38E2C-4E51-7349-B2FC-F7572D47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0" y="12192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" name="TextBox 1">
            <a:extLst>
              <a:ext uri="{FF2B5EF4-FFF2-40B4-BE49-F238E27FC236}">
                <a16:creationId xmlns:a16="http://schemas.microsoft.com/office/drawing/2014/main" id="{F140E95D-3F84-634C-9A02-B246B2C3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2372" y="4172262"/>
            <a:ext cx="370998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297" name="TextBox 7">
            <a:extLst>
              <a:ext uri="{FF2B5EF4-FFF2-40B4-BE49-F238E27FC236}">
                <a16:creationId xmlns:a16="http://schemas.microsoft.com/office/drawing/2014/main" id="{09EF984F-02A4-AE44-AB15-EDCB93C8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1798638"/>
            <a:ext cx="139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1</a:t>
            </a:r>
          </a:p>
        </p:txBody>
      </p:sp>
      <p:sp>
        <p:nvSpPr>
          <p:cNvPr id="298" name="TextBox 8">
            <a:extLst>
              <a:ext uri="{FF2B5EF4-FFF2-40B4-BE49-F238E27FC236}">
                <a16:creationId xmlns:a16="http://schemas.microsoft.com/office/drawing/2014/main" id="{5FF6A3D7-E543-604B-8421-97434E701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2865438"/>
            <a:ext cx="1311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2</a:t>
            </a:r>
          </a:p>
        </p:txBody>
      </p:sp>
      <p:sp>
        <p:nvSpPr>
          <p:cNvPr id="299" name="TextBox 9">
            <a:extLst>
              <a:ext uri="{FF2B5EF4-FFF2-40B4-BE49-F238E27FC236}">
                <a16:creationId xmlns:a16="http://schemas.microsoft.com/office/drawing/2014/main" id="{F8ED1740-EE66-7A44-B101-8A652D0E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1165225"/>
            <a:ext cx="329088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300" name="Straight Connector 3">
            <a:extLst>
              <a:ext uri="{FF2B5EF4-FFF2-40B4-BE49-F238E27FC236}">
                <a16:creationId xmlns:a16="http://schemas.microsoft.com/office/drawing/2014/main" id="{23A37B6F-F66B-7B4B-8770-CCC19B92994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80338" y="13541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A350A-A5B1-5E40-B020-BBAE8B171445}"/>
              </a:ext>
            </a:extLst>
          </p:cNvPr>
          <p:cNvSpPr/>
          <p:nvPr/>
        </p:nvSpPr>
        <p:spPr>
          <a:xfrm>
            <a:off x="3200400" y="1168400"/>
            <a:ext cx="12065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B0485-674A-1545-B66D-393FD9C2F9B6}"/>
              </a:ext>
            </a:extLst>
          </p:cNvPr>
          <p:cNvSpPr txBox="1"/>
          <p:nvPr/>
        </p:nvSpPr>
        <p:spPr>
          <a:xfrm>
            <a:off x="8259581" y="5585272"/>
            <a:ext cx="3214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now </a:t>
            </a:r>
            <a:r>
              <a:rPr lang="en-US" sz="2800" i="1" dirty="0">
                <a:solidFill>
                  <a:srgbClr val="0000A8"/>
                </a:solidFill>
              </a:rPr>
              <a:t>that’s</a:t>
            </a:r>
            <a:r>
              <a:rPr lang="en-US" sz="2800" i="1" dirty="0"/>
              <a:t> </a:t>
            </a:r>
            <a:r>
              <a:rPr lang="en-US" sz="2800" dirty="0"/>
              <a:t>useful!</a:t>
            </a:r>
          </a:p>
        </p:txBody>
      </p:sp>
    </p:spTree>
    <p:extLst>
      <p:ext uri="{BB962C8B-B14F-4D97-AF65-F5344CB8AC3E}">
        <p14:creationId xmlns:p14="http://schemas.microsoft.com/office/powerpoint/2010/main" val="14043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>
                <a:solidFill>
                  <a:schemeClr val="bg1">
                    <a:lumMod val="85000"/>
                  </a:schemeClr>
                </a:solidFill>
              </a:rPr>
              <a:t>Mobility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principles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practice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4G/5G networks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</p:spTree>
    <p:extLst>
      <p:ext uri="{BB962C8B-B14F-4D97-AF65-F5344CB8AC3E}">
        <p14:creationId xmlns:p14="http://schemas.microsoft.com/office/powerpoint/2010/main" val="10803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IEEE 802.11 Wireless 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CA1ED5-0599-854A-907A-E9C68E3B8873}"/>
              </a:ext>
            </a:extLst>
          </p:cNvPr>
          <p:cNvGraphicFramePr>
            <a:graphicFrameLocks noGrp="1"/>
          </p:cNvGraphicFramePr>
          <p:nvPr/>
        </p:nvGraphicFramePr>
        <p:xfrm>
          <a:off x="977900" y="1346200"/>
          <a:ext cx="10121900" cy="4019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3216654271"/>
                    </a:ext>
                  </a:extLst>
                </a:gridCol>
                <a:gridCol w="1418892">
                  <a:extLst>
                    <a:ext uri="{9D8B030D-6E8A-4147-A177-3AD203B41FA5}">
                      <a16:colId xmlns:a16="http://schemas.microsoft.com/office/drawing/2014/main" val="3311415253"/>
                    </a:ext>
                  </a:extLst>
                </a:gridCol>
                <a:gridCol w="1965079">
                  <a:extLst>
                    <a:ext uri="{9D8B030D-6E8A-4147-A177-3AD203B41FA5}">
                      <a16:colId xmlns:a16="http://schemas.microsoft.com/office/drawing/2014/main" val="3897866277"/>
                    </a:ext>
                  </a:extLst>
                </a:gridCol>
                <a:gridCol w="1429329">
                  <a:extLst>
                    <a:ext uri="{9D8B030D-6E8A-4147-A177-3AD203B41FA5}">
                      <a16:colId xmlns:a16="http://schemas.microsoft.com/office/drawing/2014/main" val="5360411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7206375"/>
                    </a:ext>
                  </a:extLst>
                </a:gridCol>
              </a:tblGrid>
              <a:tr h="51085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IEEE 802.11 standard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Year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Max data rate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Range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Frequency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449787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802.11b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1999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 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830295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802.11g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54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489631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802.11n  (WiFi 4)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600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303648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802.11ac (WiFi 5)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3.47Gpbs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146182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802.11ax (WiFi 6)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2020 </a:t>
                      </a:r>
                      <a:r>
                        <a:rPr lang="en-US" sz="1600" dirty="0">
                          <a:effectLst/>
                        </a:rPr>
                        <a:t>(exp.)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 Gbps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794024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802.11af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2014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35 – 560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unused TV bands (54-790 MHz)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689878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802.11ah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2017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347Mbps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900 Mhz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358628"/>
                  </a:ext>
                </a:extLst>
              </a:tr>
            </a:tbl>
          </a:graphicData>
        </a:graphic>
      </p:graphicFrame>
      <p:sp>
        <p:nvSpPr>
          <p:cNvPr id="291" name="Rectangle 5">
            <a:extLst>
              <a:ext uri="{FF2B5EF4-FFF2-40B4-BE49-F238E27FC236}">
                <a16:creationId xmlns:a16="http://schemas.microsoft.com/office/drawing/2014/main" id="{FF5FCC4D-A86C-074D-AC0E-AED1826D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5621338"/>
            <a:ext cx="99488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all use CSMA/CA for multiple access, and have base-station and ad-hoc network versions</a:t>
            </a:r>
          </a:p>
        </p:txBody>
      </p:sp>
    </p:spTree>
    <p:extLst>
      <p:ext uri="{BB962C8B-B14F-4D97-AF65-F5344CB8AC3E}">
        <p14:creationId xmlns:p14="http://schemas.microsoft.com/office/powerpoint/2010/main" val="36123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802.11 LAN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522C7583-5DB7-A04E-B444-4C5E2EAA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1949450"/>
            <a:ext cx="55245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wireless host communicates with base station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base station = access point (AP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)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Basic Service Set (BSS)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(aka “cell”) in infrastructure mode contains: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wireless hosts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access point (AP): base station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ad hoc mode: hosts only</a:t>
            </a: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0" name="Text Box 24">
            <a:extLst>
              <a:ext uri="{FF2B5EF4-FFF2-40B4-BE49-F238E27FC236}">
                <a16:creationId xmlns:a16="http://schemas.microsoft.com/office/drawing/2014/main" id="{992CA830-F801-5E41-9522-2E527347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45386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81" name="Text Box 27">
            <a:extLst>
              <a:ext uri="{FF2B5EF4-FFF2-40B4-BE49-F238E27FC236}">
                <a16:creationId xmlns:a16="http://schemas.microsoft.com/office/drawing/2014/main" id="{B0546C5A-2746-4344-9C08-4FA607581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61118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82" name="Line 28">
            <a:extLst>
              <a:ext uri="{FF2B5EF4-FFF2-40B4-BE49-F238E27FC236}">
                <a16:creationId xmlns:a16="http://schemas.microsoft.com/office/drawing/2014/main" id="{A881C663-D838-244D-B5B5-54FE15109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5088" y="2570163"/>
            <a:ext cx="214312" cy="908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83" name="Group 29">
            <a:extLst>
              <a:ext uri="{FF2B5EF4-FFF2-40B4-BE49-F238E27FC236}">
                <a16:creationId xmlns:a16="http://schemas.microsoft.com/office/drawing/2014/main" id="{7A8DA315-E9CE-554E-9F1D-29AAB969A49E}"/>
              </a:ext>
            </a:extLst>
          </p:cNvPr>
          <p:cNvGrpSpPr>
            <a:grpSpLocks/>
          </p:cNvGrpSpPr>
          <p:nvPr/>
        </p:nvGrpSpPr>
        <p:grpSpPr bwMode="auto">
          <a:xfrm>
            <a:off x="3146425" y="1389063"/>
            <a:ext cx="1978025" cy="1444625"/>
            <a:chOff x="3744" y="1392"/>
            <a:chExt cx="1488" cy="1110"/>
          </a:xfrm>
        </p:grpSpPr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F2E21339-7A8C-5D48-AF8F-C1DAC9B7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Text Box 31">
              <a:extLst>
                <a:ext uri="{FF2B5EF4-FFF2-40B4-BE49-F238E27FC236}">
                  <a16:creationId xmlns:a16="http://schemas.microsoft.com/office/drawing/2014/main" id="{B96C3D36-7A66-4448-A65B-547CD0CB5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86" name="Text Box 32">
            <a:extLst>
              <a:ext uri="{FF2B5EF4-FFF2-40B4-BE49-F238E27FC236}">
                <a16:creationId xmlns:a16="http://schemas.microsoft.com/office/drawing/2014/main" id="{53B410B4-2FD8-8541-9CCC-815C6736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3319463"/>
            <a:ext cx="1452562" cy="72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switch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or router</a:t>
            </a:r>
          </a:p>
        </p:txBody>
      </p:sp>
      <p:sp>
        <p:nvSpPr>
          <p:cNvPr id="87" name="Oval 23">
            <a:extLst>
              <a:ext uri="{FF2B5EF4-FFF2-40B4-BE49-F238E27FC236}">
                <a16:creationId xmlns:a16="http://schemas.microsoft.com/office/drawing/2014/main" id="{16394D94-38BE-9446-9C90-45DFEB64F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760663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8" name="Group 361">
            <a:extLst>
              <a:ext uri="{FF2B5EF4-FFF2-40B4-BE49-F238E27FC236}">
                <a16:creationId xmlns:a16="http://schemas.microsoft.com/office/drawing/2014/main" id="{3A07A5C0-AEBD-4C4A-9DA9-838D52E21C0C}"/>
              </a:ext>
            </a:extLst>
          </p:cNvPr>
          <p:cNvGrpSpPr>
            <a:grpSpLocks/>
          </p:cNvGrpSpPr>
          <p:nvPr/>
        </p:nvGrpSpPr>
        <p:grpSpPr bwMode="auto">
          <a:xfrm>
            <a:off x="2252663" y="3187700"/>
            <a:ext cx="639762" cy="581025"/>
            <a:chOff x="2967" y="478"/>
            <a:chExt cx="788" cy="625"/>
          </a:xfrm>
        </p:grpSpPr>
        <p:pic>
          <p:nvPicPr>
            <p:cNvPr id="89" name="Picture 358" descr="access_point_stylized_small">
              <a:extLst>
                <a:ext uri="{FF2B5EF4-FFF2-40B4-BE49-F238E27FC236}">
                  <a16:creationId xmlns:a16="http://schemas.microsoft.com/office/drawing/2014/main" id="{52F74014-97B8-9941-9C75-0884DEE53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360" descr="antenna_radiation_stylized">
              <a:extLst>
                <a:ext uri="{FF2B5EF4-FFF2-40B4-BE49-F238E27FC236}">
                  <a16:creationId xmlns:a16="http://schemas.microsoft.com/office/drawing/2014/main" id="{1BB3BA0B-C9DA-9845-A028-30FB7E6E3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1" name="Group 356">
            <a:extLst>
              <a:ext uri="{FF2B5EF4-FFF2-40B4-BE49-F238E27FC236}">
                <a16:creationId xmlns:a16="http://schemas.microsoft.com/office/drawing/2014/main" id="{FA2AE9C1-F328-EE4D-942E-436A9E52B613}"/>
              </a:ext>
            </a:extLst>
          </p:cNvPr>
          <p:cNvGrpSpPr>
            <a:grpSpLocks/>
          </p:cNvGrpSpPr>
          <p:nvPr/>
        </p:nvGrpSpPr>
        <p:grpSpPr bwMode="auto">
          <a:xfrm>
            <a:off x="2497138" y="3746500"/>
            <a:ext cx="436562" cy="498475"/>
            <a:chOff x="313" y="1497"/>
            <a:chExt cx="1152" cy="1014"/>
          </a:xfrm>
        </p:grpSpPr>
        <p:pic>
          <p:nvPicPr>
            <p:cNvPr id="92" name="Picture 354" descr="laptop_stylized_small">
              <a:extLst>
                <a:ext uri="{FF2B5EF4-FFF2-40B4-BE49-F238E27FC236}">
                  <a16:creationId xmlns:a16="http://schemas.microsoft.com/office/drawing/2014/main" id="{46AA2232-0193-5C47-9B73-A5642D282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355" descr="antenna_stylized">
              <a:extLst>
                <a:ext uri="{FF2B5EF4-FFF2-40B4-BE49-F238E27FC236}">
                  <a16:creationId xmlns:a16="http://schemas.microsoft.com/office/drawing/2014/main" id="{0C2BE08B-587E-0A48-A0C6-813D76AE0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403">
            <a:extLst>
              <a:ext uri="{FF2B5EF4-FFF2-40B4-BE49-F238E27FC236}">
                <a16:creationId xmlns:a16="http://schemas.microsoft.com/office/drawing/2014/main" id="{F975DAA7-6D67-DC4A-B1F7-484A12E444AF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2954338"/>
            <a:ext cx="446088" cy="382587"/>
            <a:chOff x="2751" y="1851"/>
            <a:chExt cx="462" cy="478"/>
          </a:xfrm>
        </p:grpSpPr>
        <p:pic>
          <p:nvPicPr>
            <p:cNvPr id="95" name="Picture 364" descr="iphone_stylized_small">
              <a:extLst>
                <a:ext uri="{FF2B5EF4-FFF2-40B4-BE49-F238E27FC236}">
                  <a16:creationId xmlns:a16="http://schemas.microsoft.com/office/drawing/2014/main" id="{7E212BAD-8745-8A4C-9209-574283406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402" descr="antenna_radiation_stylized">
              <a:extLst>
                <a:ext uri="{FF2B5EF4-FFF2-40B4-BE49-F238E27FC236}">
                  <a16:creationId xmlns:a16="http://schemas.microsoft.com/office/drawing/2014/main" id="{122C274E-D092-394D-883F-788A799C5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7" name="Group 356">
            <a:extLst>
              <a:ext uri="{FF2B5EF4-FFF2-40B4-BE49-F238E27FC236}">
                <a16:creationId xmlns:a16="http://schemas.microsoft.com/office/drawing/2014/main" id="{B73B7092-9FA9-FE49-A984-C67B677659A6}"/>
              </a:ext>
            </a:extLst>
          </p:cNvPr>
          <p:cNvGrpSpPr>
            <a:grpSpLocks/>
          </p:cNvGrpSpPr>
          <p:nvPr/>
        </p:nvGrpSpPr>
        <p:grpSpPr bwMode="auto">
          <a:xfrm>
            <a:off x="1846263" y="3624263"/>
            <a:ext cx="436562" cy="498475"/>
            <a:chOff x="313" y="1497"/>
            <a:chExt cx="1152" cy="1014"/>
          </a:xfrm>
        </p:grpSpPr>
        <p:pic>
          <p:nvPicPr>
            <p:cNvPr id="98" name="Picture 354" descr="laptop_stylized_small">
              <a:extLst>
                <a:ext uri="{FF2B5EF4-FFF2-40B4-BE49-F238E27FC236}">
                  <a16:creationId xmlns:a16="http://schemas.microsoft.com/office/drawing/2014/main" id="{99E83124-2B6C-E948-B41B-343D4C047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355" descr="antenna_stylized">
              <a:extLst>
                <a:ext uri="{FF2B5EF4-FFF2-40B4-BE49-F238E27FC236}">
                  <a16:creationId xmlns:a16="http://schemas.microsoft.com/office/drawing/2014/main" id="{BF9AE632-6D4A-3540-96FA-45E1D43C9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0" name="Group 356">
            <a:extLst>
              <a:ext uri="{FF2B5EF4-FFF2-40B4-BE49-F238E27FC236}">
                <a16:creationId xmlns:a16="http://schemas.microsoft.com/office/drawing/2014/main" id="{BBB2279A-7880-F64F-BEF1-599C422B5DED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238500"/>
            <a:ext cx="438150" cy="498475"/>
            <a:chOff x="313" y="1497"/>
            <a:chExt cx="1152" cy="1014"/>
          </a:xfrm>
        </p:grpSpPr>
        <p:pic>
          <p:nvPicPr>
            <p:cNvPr id="101" name="Picture 354" descr="laptop_stylized_small">
              <a:extLst>
                <a:ext uri="{FF2B5EF4-FFF2-40B4-BE49-F238E27FC236}">
                  <a16:creationId xmlns:a16="http://schemas.microsoft.com/office/drawing/2014/main" id="{378BE288-2CAF-2346-A6D7-9A6CB477A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355" descr="antenna_stylized">
              <a:extLst>
                <a:ext uri="{FF2B5EF4-FFF2-40B4-BE49-F238E27FC236}">
                  <a16:creationId xmlns:a16="http://schemas.microsoft.com/office/drawing/2014/main" id="{C9FC9F73-A1C3-6D40-B876-2FAE3AD6F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" name="Line 26">
            <a:extLst>
              <a:ext uri="{FF2B5EF4-FFF2-40B4-BE49-F238E27FC236}">
                <a16:creationId xmlns:a16="http://schemas.microsoft.com/office/drawing/2014/main" id="{FFA071D2-8D76-264C-A650-850F6C554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3617913"/>
            <a:ext cx="1022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Oval 23">
            <a:extLst>
              <a:ext uri="{FF2B5EF4-FFF2-40B4-BE49-F238E27FC236}">
                <a16:creationId xmlns:a16="http://schemas.microsoft.com/office/drawing/2014/main" id="{C130F34B-FA29-E64C-9FEA-A98310B82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4221163"/>
            <a:ext cx="1960563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5" name="Group 361">
            <a:extLst>
              <a:ext uri="{FF2B5EF4-FFF2-40B4-BE49-F238E27FC236}">
                <a16:creationId xmlns:a16="http://schemas.microsoft.com/office/drawing/2014/main" id="{BDFB8667-5290-5B43-A841-425499A3D9F5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4648200"/>
            <a:ext cx="639763" cy="581025"/>
            <a:chOff x="2967" y="478"/>
            <a:chExt cx="788" cy="625"/>
          </a:xfrm>
        </p:grpSpPr>
        <p:pic>
          <p:nvPicPr>
            <p:cNvPr id="106" name="Picture 358" descr="access_point_stylized_small">
              <a:extLst>
                <a:ext uri="{FF2B5EF4-FFF2-40B4-BE49-F238E27FC236}">
                  <a16:creationId xmlns:a16="http://schemas.microsoft.com/office/drawing/2014/main" id="{42901DE5-3C49-A741-9CBA-DE06E2745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60" descr="antenna_radiation_stylized">
              <a:extLst>
                <a:ext uri="{FF2B5EF4-FFF2-40B4-BE49-F238E27FC236}">
                  <a16:creationId xmlns:a16="http://schemas.microsoft.com/office/drawing/2014/main" id="{C7CA1512-DC17-E34A-8EB4-97D5467FD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356">
            <a:extLst>
              <a:ext uri="{FF2B5EF4-FFF2-40B4-BE49-F238E27FC236}">
                <a16:creationId xmlns:a16="http://schemas.microsoft.com/office/drawing/2014/main" id="{26F354D7-2D9B-234A-B2A0-5F2DBA9DEA00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5207000"/>
            <a:ext cx="436562" cy="498475"/>
            <a:chOff x="313" y="1497"/>
            <a:chExt cx="1152" cy="1014"/>
          </a:xfrm>
        </p:grpSpPr>
        <p:pic>
          <p:nvPicPr>
            <p:cNvPr id="109" name="Picture 354" descr="laptop_stylized_small">
              <a:extLst>
                <a:ext uri="{FF2B5EF4-FFF2-40B4-BE49-F238E27FC236}">
                  <a16:creationId xmlns:a16="http://schemas.microsoft.com/office/drawing/2014/main" id="{BCB9D968-4DAC-4942-8416-6D02896F4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355" descr="antenna_stylized">
              <a:extLst>
                <a:ext uri="{FF2B5EF4-FFF2-40B4-BE49-F238E27FC236}">
                  <a16:creationId xmlns:a16="http://schemas.microsoft.com/office/drawing/2014/main" id="{63924E93-C285-0447-87FD-E5D8BE984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403">
            <a:extLst>
              <a:ext uri="{FF2B5EF4-FFF2-40B4-BE49-F238E27FC236}">
                <a16:creationId xmlns:a16="http://schemas.microsoft.com/office/drawing/2014/main" id="{B543494D-A929-0A4C-8CF2-88888239E2BE}"/>
              </a:ext>
            </a:extLst>
          </p:cNvPr>
          <p:cNvGrpSpPr>
            <a:grpSpLocks/>
          </p:cNvGrpSpPr>
          <p:nvPr/>
        </p:nvGrpSpPr>
        <p:grpSpPr bwMode="auto">
          <a:xfrm>
            <a:off x="4233863" y="5197475"/>
            <a:ext cx="569912" cy="544513"/>
            <a:chOff x="2751" y="1851"/>
            <a:chExt cx="462" cy="478"/>
          </a:xfrm>
        </p:grpSpPr>
        <p:pic>
          <p:nvPicPr>
            <p:cNvPr id="112" name="Picture 364" descr="iphone_stylized_small">
              <a:extLst>
                <a:ext uri="{FF2B5EF4-FFF2-40B4-BE49-F238E27FC236}">
                  <a16:creationId xmlns:a16="http://schemas.microsoft.com/office/drawing/2014/main" id="{CB5DF627-60A3-8641-B134-B2B81F4D1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402" descr="antenna_radiation_stylized">
              <a:extLst>
                <a:ext uri="{FF2B5EF4-FFF2-40B4-BE49-F238E27FC236}">
                  <a16:creationId xmlns:a16="http://schemas.microsoft.com/office/drawing/2014/main" id="{7658C1BB-16FA-B44A-A116-22C44E2E6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Group 356">
            <a:extLst>
              <a:ext uri="{FF2B5EF4-FFF2-40B4-BE49-F238E27FC236}">
                <a16:creationId xmlns:a16="http://schemas.microsoft.com/office/drawing/2014/main" id="{7BAEF5AE-1464-9D46-8D44-33FF1AA7FE8C}"/>
              </a:ext>
            </a:extLst>
          </p:cNvPr>
          <p:cNvGrpSpPr>
            <a:grpSpLocks/>
          </p:cNvGrpSpPr>
          <p:nvPr/>
        </p:nvGrpSpPr>
        <p:grpSpPr bwMode="auto">
          <a:xfrm>
            <a:off x="3776663" y="5216525"/>
            <a:ext cx="436562" cy="498475"/>
            <a:chOff x="313" y="1497"/>
            <a:chExt cx="1152" cy="1014"/>
          </a:xfrm>
        </p:grpSpPr>
        <p:pic>
          <p:nvPicPr>
            <p:cNvPr id="115" name="Picture 354" descr="laptop_stylized_small">
              <a:extLst>
                <a:ext uri="{FF2B5EF4-FFF2-40B4-BE49-F238E27FC236}">
                  <a16:creationId xmlns:a16="http://schemas.microsoft.com/office/drawing/2014/main" id="{8450A102-6A2B-DB40-A176-7E0CB094F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355" descr="antenna_stylized">
              <a:extLst>
                <a:ext uri="{FF2B5EF4-FFF2-40B4-BE49-F238E27FC236}">
                  <a16:creationId xmlns:a16="http://schemas.microsoft.com/office/drawing/2014/main" id="{F66C3C9A-BF8E-C049-9C1E-83E292B61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" name="Group 356">
            <a:extLst>
              <a:ext uri="{FF2B5EF4-FFF2-40B4-BE49-F238E27FC236}">
                <a16:creationId xmlns:a16="http://schemas.microsoft.com/office/drawing/2014/main" id="{DEC74E59-3402-AE40-B8CF-4B1811DF782E}"/>
              </a:ext>
            </a:extLst>
          </p:cNvPr>
          <p:cNvGrpSpPr>
            <a:grpSpLocks/>
          </p:cNvGrpSpPr>
          <p:nvPr/>
        </p:nvGrpSpPr>
        <p:grpSpPr bwMode="auto">
          <a:xfrm>
            <a:off x="3725863" y="4627563"/>
            <a:ext cx="436562" cy="498475"/>
            <a:chOff x="313" y="1497"/>
            <a:chExt cx="1152" cy="1014"/>
          </a:xfrm>
        </p:grpSpPr>
        <p:pic>
          <p:nvPicPr>
            <p:cNvPr id="118" name="Picture 354" descr="laptop_stylized_small">
              <a:extLst>
                <a:ext uri="{FF2B5EF4-FFF2-40B4-BE49-F238E27FC236}">
                  <a16:creationId xmlns:a16="http://schemas.microsoft.com/office/drawing/2014/main" id="{FF2338BE-BEEA-874A-8AD1-B83706BA7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355" descr="antenna_stylized">
              <a:extLst>
                <a:ext uri="{FF2B5EF4-FFF2-40B4-BE49-F238E27FC236}">
                  <a16:creationId xmlns:a16="http://schemas.microsoft.com/office/drawing/2014/main" id="{F923ABF6-F4F2-454D-B1F1-01A242039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0" name="Line 25">
            <a:extLst>
              <a:ext uri="{FF2B5EF4-FFF2-40B4-BE49-F238E27FC236}">
                <a16:creationId xmlns:a16="http://schemas.microsoft.com/office/drawing/2014/main" id="{7BA8AD27-3D08-E44D-A38F-C075CB536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4" y="3679824"/>
            <a:ext cx="796925" cy="129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21" name="Group 403">
            <a:extLst>
              <a:ext uri="{FF2B5EF4-FFF2-40B4-BE49-F238E27FC236}">
                <a16:creationId xmlns:a16="http://schemas.microsoft.com/office/drawing/2014/main" id="{3E47EC88-0001-CB43-A7ED-C0289170512A}"/>
              </a:ext>
            </a:extLst>
          </p:cNvPr>
          <p:cNvGrpSpPr>
            <a:grpSpLocks/>
          </p:cNvGrpSpPr>
          <p:nvPr/>
        </p:nvGrpSpPr>
        <p:grpSpPr bwMode="auto">
          <a:xfrm>
            <a:off x="4021138" y="4271963"/>
            <a:ext cx="568325" cy="544512"/>
            <a:chOff x="2751" y="1851"/>
            <a:chExt cx="462" cy="478"/>
          </a:xfrm>
        </p:grpSpPr>
        <p:pic>
          <p:nvPicPr>
            <p:cNvPr id="122" name="Picture 364" descr="iphone_stylized_small">
              <a:extLst>
                <a:ext uri="{FF2B5EF4-FFF2-40B4-BE49-F238E27FC236}">
                  <a16:creationId xmlns:a16="http://schemas.microsoft.com/office/drawing/2014/main" id="{6AEF903B-BDB6-8645-8D02-1DABD4223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402" descr="antenna_radiation_stylized">
              <a:extLst>
                <a:ext uri="{FF2B5EF4-FFF2-40B4-BE49-F238E27FC236}">
                  <a16:creationId xmlns:a16="http://schemas.microsoft.com/office/drawing/2014/main" id="{AD441939-A4CA-344C-B792-0F95B7C3C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CED2675-190A-B746-8E41-91D1CAFA5B4D}"/>
              </a:ext>
            </a:extLst>
          </p:cNvPr>
          <p:cNvGrpSpPr/>
          <p:nvPr/>
        </p:nvGrpSpPr>
        <p:grpSpPr>
          <a:xfrm>
            <a:off x="3370124" y="3421492"/>
            <a:ext cx="744676" cy="388508"/>
            <a:chOff x="7493876" y="2774731"/>
            <a:chExt cx="1481958" cy="894622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B607571-549B-3244-95A5-8E992DF5EA0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B12A4B4-C06F-9B48-B23C-8D92C0777D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A80F69B-AD4C-CC49-A474-B7379EA061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C53B4447-0429-CD4A-8613-890A66B938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405FA763-214E-1942-917D-F894C9809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D3C585B2-5EB3-1B49-A37B-C73BE389640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F9927536-F9B1-A849-9472-7C9E39D2E45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5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Channels</a:t>
            </a:r>
            <a:endParaRPr lang="en-US" dirty="0">
              <a:latin typeface="+mn-lt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01092EE6-BC8D-EE40-AD06-948C48B5F56E}"/>
              </a:ext>
            </a:extLst>
          </p:cNvPr>
          <p:cNvSpPr txBox="1">
            <a:spLocks noChangeArrowheads="1"/>
          </p:cNvSpPr>
          <p:nvPr/>
        </p:nvSpPr>
        <p:spPr>
          <a:xfrm>
            <a:off x="812800" y="1373890"/>
            <a:ext cx="9740900" cy="184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sz="3200" dirty="0"/>
              <a:t>spectrum </a:t>
            </a:r>
            <a:r>
              <a:rPr lang="en-US" sz="3200" dirty="0">
                <a:solidFill>
                  <a:srgbClr val="C00000"/>
                </a:solidFill>
              </a:rPr>
              <a:t>divided into channels </a:t>
            </a:r>
            <a:r>
              <a:rPr lang="en-US" sz="3200" dirty="0"/>
              <a:t>at different frequencies</a:t>
            </a:r>
          </a:p>
          <a:p>
            <a:pPr lvl="1">
              <a:defRPr/>
            </a:pPr>
            <a:r>
              <a:rPr lang="en-US" sz="2800" dirty="0"/>
              <a:t>AP admin chooses frequency for AP</a:t>
            </a:r>
          </a:p>
          <a:p>
            <a:pPr lvl="1">
              <a:defRPr/>
            </a:pPr>
            <a:r>
              <a:rPr lang="en-US" sz="2800" dirty="0"/>
              <a:t>interference possible: channel can be same as that chosen by neighboring AP!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BC3BF3-8486-EECD-9775-6722AD3E9CE0}"/>
              </a:ext>
            </a:extLst>
          </p:cNvPr>
          <p:cNvGrpSpPr/>
          <p:nvPr/>
        </p:nvGrpSpPr>
        <p:grpSpPr>
          <a:xfrm>
            <a:off x="1049867" y="3429000"/>
            <a:ext cx="8234891" cy="3127850"/>
            <a:chOff x="1049867" y="3429000"/>
            <a:chExt cx="8234891" cy="3127850"/>
          </a:xfrm>
        </p:grpSpPr>
        <p:pic>
          <p:nvPicPr>
            <p:cNvPr id="17410" name="Picture 2" descr="Why Channels 1, 6 and 11? | MetaGeek">
              <a:extLst>
                <a:ext uri="{FF2B5EF4-FFF2-40B4-BE49-F238E27FC236}">
                  <a16:creationId xmlns:a16="http://schemas.microsoft.com/office/drawing/2014/main" id="{704098C7-A804-4412-EDBA-9D4D64F06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641" y="3429000"/>
              <a:ext cx="6479117" cy="312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15A5B8-0CBB-2303-F6D0-FBC8F1C2E687}"/>
                </a:ext>
              </a:extLst>
            </p:cNvPr>
            <p:cNvSpPr txBox="1"/>
            <p:nvPr/>
          </p:nvSpPr>
          <p:spPr>
            <a:xfrm>
              <a:off x="1049867" y="3602150"/>
              <a:ext cx="6096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+mn-lt"/>
                </a:rPr>
                <a:t>Example: 2.4 GHz</a:t>
              </a:r>
              <a:endParaRPr lang="en-US" sz="2000" b="1" dirty="0"/>
            </a:p>
          </p:txBody>
        </p:sp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57055C2D-F2F1-9523-CC19-864553CCD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Association</a:t>
            </a:r>
            <a:endParaRPr lang="en-US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15D950-BC83-7C40-B80F-083E2DFE02F8}"/>
              </a:ext>
            </a:extLst>
          </p:cNvPr>
          <p:cNvSpPr txBox="1">
            <a:spLocks noChangeArrowheads="1"/>
          </p:cNvSpPr>
          <p:nvPr/>
        </p:nvSpPr>
        <p:spPr>
          <a:xfrm>
            <a:off x="787400" y="1634277"/>
            <a:ext cx="5664200" cy="460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sz="3200" dirty="0"/>
              <a:t>arriving host: must </a:t>
            </a:r>
            <a:r>
              <a:rPr lang="en-US" sz="3200" dirty="0">
                <a:solidFill>
                  <a:srgbClr val="C00000"/>
                </a:solidFill>
              </a:rPr>
              <a:t>associate </a:t>
            </a:r>
            <a:r>
              <a:rPr lang="en-US" sz="3200" dirty="0"/>
              <a:t>with an AP</a:t>
            </a:r>
          </a:p>
          <a:p>
            <a:pPr lvl="1">
              <a:defRPr/>
            </a:pPr>
            <a:r>
              <a:rPr lang="en-US" sz="2800" dirty="0"/>
              <a:t>scans channels, listening for </a:t>
            </a:r>
            <a:r>
              <a:rPr lang="en-US" sz="2800" i="1" dirty="0"/>
              <a:t>beacon frames</a:t>
            </a:r>
            <a:r>
              <a:rPr lang="en-US" sz="2800" dirty="0"/>
              <a:t> containing AP</a:t>
            </a:r>
            <a:r>
              <a:rPr lang="en-US" altLang="ja-JP" sz="2800" dirty="0"/>
              <a:t>’</a:t>
            </a:r>
            <a:r>
              <a:rPr lang="en-US" sz="2800" dirty="0"/>
              <a:t>s name (SSID) and MAC address</a:t>
            </a:r>
          </a:p>
          <a:p>
            <a:pPr lvl="1">
              <a:defRPr/>
            </a:pPr>
            <a:r>
              <a:rPr lang="en-US" sz="2800" dirty="0"/>
              <a:t>selects AP to associate with</a:t>
            </a:r>
          </a:p>
          <a:p>
            <a:pPr lvl="1">
              <a:defRPr/>
            </a:pPr>
            <a:r>
              <a:rPr lang="en-US" sz="2800" dirty="0"/>
              <a:t>then may perform authentication [Chapter 8]</a:t>
            </a:r>
          </a:p>
          <a:p>
            <a:pPr lvl="1">
              <a:defRPr/>
            </a:pPr>
            <a:r>
              <a:rPr lang="en-US" sz="2800" dirty="0"/>
              <a:t>then typically run DHCP to get IP address in AP’s subnet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" name="Text Box 24">
            <a:extLst>
              <a:ext uri="{FF2B5EF4-FFF2-40B4-BE49-F238E27FC236}">
                <a16:creationId xmlns:a16="http://schemas.microsoft.com/office/drawing/2014/main" id="{DCD46FA0-764B-934B-B2AF-0DC228D51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524" y="4658775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</a:t>
            </a:r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387CDCFB-6D1C-8249-A4E8-54D6392F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332" y="2835805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" name="Group 361">
            <a:extLst>
              <a:ext uri="{FF2B5EF4-FFF2-40B4-BE49-F238E27FC236}">
                <a16:creationId xmlns:a16="http://schemas.microsoft.com/office/drawing/2014/main" id="{BCBD0969-5626-8149-8F69-710B4CBBEEAA}"/>
              </a:ext>
            </a:extLst>
          </p:cNvPr>
          <p:cNvGrpSpPr>
            <a:grpSpLocks/>
          </p:cNvGrpSpPr>
          <p:nvPr/>
        </p:nvGrpSpPr>
        <p:grpSpPr bwMode="auto">
          <a:xfrm>
            <a:off x="8840632" y="3553354"/>
            <a:ext cx="639762" cy="581025"/>
            <a:chOff x="2967" y="478"/>
            <a:chExt cx="788" cy="625"/>
          </a:xfrm>
        </p:grpSpPr>
        <p:pic>
          <p:nvPicPr>
            <p:cNvPr id="9" name="Picture 358" descr="access_point_stylized_small">
              <a:extLst>
                <a:ext uri="{FF2B5EF4-FFF2-40B4-BE49-F238E27FC236}">
                  <a16:creationId xmlns:a16="http://schemas.microsoft.com/office/drawing/2014/main" id="{967422E4-59DF-D544-8DF3-464077CFF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60" descr="antenna_radiation_stylized">
              <a:extLst>
                <a:ext uri="{FF2B5EF4-FFF2-40B4-BE49-F238E27FC236}">
                  <a16:creationId xmlns:a16="http://schemas.microsoft.com/office/drawing/2014/main" id="{57AF0FC7-561D-2542-B331-AF65666B2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356">
            <a:extLst>
              <a:ext uri="{FF2B5EF4-FFF2-40B4-BE49-F238E27FC236}">
                <a16:creationId xmlns:a16="http://schemas.microsoft.com/office/drawing/2014/main" id="{8E5841AB-AA5F-304A-A75C-9B12043A936A}"/>
              </a:ext>
            </a:extLst>
          </p:cNvPr>
          <p:cNvGrpSpPr>
            <a:grpSpLocks/>
          </p:cNvGrpSpPr>
          <p:nvPr/>
        </p:nvGrpSpPr>
        <p:grpSpPr bwMode="auto">
          <a:xfrm>
            <a:off x="9402607" y="3821642"/>
            <a:ext cx="436562" cy="498475"/>
            <a:chOff x="313" y="1497"/>
            <a:chExt cx="1152" cy="1014"/>
          </a:xfrm>
        </p:grpSpPr>
        <p:pic>
          <p:nvPicPr>
            <p:cNvPr id="12" name="Picture 354" descr="laptop_stylized_small">
              <a:extLst>
                <a:ext uri="{FF2B5EF4-FFF2-40B4-BE49-F238E27FC236}">
                  <a16:creationId xmlns:a16="http://schemas.microsoft.com/office/drawing/2014/main" id="{FD25A6B2-3332-2B4E-8FA0-7BA799820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55" descr="antenna_stylized">
              <a:extLst>
                <a:ext uri="{FF2B5EF4-FFF2-40B4-BE49-F238E27FC236}">
                  <a16:creationId xmlns:a16="http://schemas.microsoft.com/office/drawing/2014/main" id="{590C97BE-A942-AA4F-945F-94A9C50A2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403">
            <a:extLst>
              <a:ext uri="{FF2B5EF4-FFF2-40B4-BE49-F238E27FC236}">
                <a16:creationId xmlns:a16="http://schemas.microsoft.com/office/drawing/2014/main" id="{790F23E1-8FB7-1F45-B985-16A0CAFD6642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3004080"/>
            <a:ext cx="446088" cy="382587"/>
            <a:chOff x="2751" y="1851"/>
            <a:chExt cx="462" cy="478"/>
          </a:xfrm>
        </p:grpSpPr>
        <p:pic>
          <p:nvPicPr>
            <p:cNvPr id="15" name="Picture 364" descr="iphone_stylized_small">
              <a:extLst>
                <a:ext uri="{FF2B5EF4-FFF2-40B4-BE49-F238E27FC236}">
                  <a16:creationId xmlns:a16="http://schemas.microsoft.com/office/drawing/2014/main" id="{B9A5E50D-6BB1-A046-B7D1-CA3BB3D0E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02" descr="antenna_radiation_stylized">
              <a:extLst>
                <a:ext uri="{FF2B5EF4-FFF2-40B4-BE49-F238E27FC236}">
                  <a16:creationId xmlns:a16="http://schemas.microsoft.com/office/drawing/2014/main" id="{B7E8F32D-F33C-144B-8F36-9553BF43E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356">
            <a:extLst>
              <a:ext uri="{FF2B5EF4-FFF2-40B4-BE49-F238E27FC236}">
                <a16:creationId xmlns:a16="http://schemas.microsoft.com/office/drawing/2014/main" id="{059B4F44-8832-0242-A455-122B40096281}"/>
              </a:ext>
            </a:extLst>
          </p:cNvPr>
          <p:cNvGrpSpPr>
            <a:grpSpLocks/>
          </p:cNvGrpSpPr>
          <p:nvPr/>
        </p:nvGrpSpPr>
        <p:grpSpPr bwMode="auto">
          <a:xfrm>
            <a:off x="8362794" y="3110442"/>
            <a:ext cx="438150" cy="498475"/>
            <a:chOff x="313" y="1497"/>
            <a:chExt cx="1152" cy="1014"/>
          </a:xfrm>
        </p:grpSpPr>
        <p:pic>
          <p:nvPicPr>
            <p:cNvPr id="21" name="Picture 354" descr="laptop_stylized_small">
              <a:extLst>
                <a:ext uri="{FF2B5EF4-FFF2-40B4-BE49-F238E27FC236}">
                  <a16:creationId xmlns:a16="http://schemas.microsoft.com/office/drawing/2014/main" id="{F5FB0D92-9836-8949-854D-C05D5FA0D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55" descr="antenna_stylized">
              <a:extLst>
                <a:ext uri="{FF2B5EF4-FFF2-40B4-BE49-F238E27FC236}">
                  <a16:creationId xmlns:a16="http://schemas.microsoft.com/office/drawing/2014/main" id="{371132D2-7C64-5F43-8DCE-4AF88C5F2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BB17F-E600-8A4E-9A66-CE1B89E4C278}"/>
              </a:ext>
            </a:extLst>
          </p:cNvPr>
          <p:cNvGrpSpPr/>
          <p:nvPr/>
        </p:nvGrpSpPr>
        <p:grpSpPr>
          <a:xfrm>
            <a:off x="8140699" y="4044178"/>
            <a:ext cx="780829" cy="625189"/>
            <a:chOff x="9359899" y="4467511"/>
            <a:chExt cx="780829" cy="625189"/>
          </a:xfrm>
        </p:grpSpPr>
        <p:grpSp>
          <p:nvGrpSpPr>
            <p:cNvPr id="17" name="Group 356">
              <a:extLst>
                <a:ext uri="{FF2B5EF4-FFF2-40B4-BE49-F238E27FC236}">
                  <a16:creationId xmlns:a16="http://schemas.microsoft.com/office/drawing/2014/main" id="{263A159C-52C7-8648-8564-D99212E45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01305" y="4467511"/>
              <a:ext cx="436562" cy="498475"/>
              <a:chOff x="313" y="1497"/>
              <a:chExt cx="1152" cy="1014"/>
            </a:xfrm>
          </p:grpSpPr>
          <p:pic>
            <p:nvPicPr>
              <p:cNvPr id="18" name="Picture 354" descr="laptop_stylized_small">
                <a:extLst>
                  <a:ext uri="{FF2B5EF4-FFF2-40B4-BE49-F238E27FC236}">
                    <a16:creationId xmlns:a16="http://schemas.microsoft.com/office/drawing/2014/main" id="{ACCB280B-B2D9-714A-B2E2-C93C642F01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355" descr="antenna_stylized">
                <a:extLst>
                  <a:ext uri="{FF2B5EF4-FFF2-40B4-BE49-F238E27FC236}">
                    <a16:creationId xmlns:a16="http://schemas.microsoft.com/office/drawing/2014/main" id="{93F01B45-1244-4348-8DAE-933491FC14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EAB0A830-EAD2-904D-8909-0696D8E11E5F}"/>
                </a:ext>
              </a:extLst>
            </p:cNvPr>
            <p:cNvSpPr/>
            <p:nvPr/>
          </p:nvSpPr>
          <p:spPr>
            <a:xfrm rot="19467811">
              <a:off x="9359899" y="490220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123CE51-9DAB-D136-15EF-F89DA2FD7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7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passive/active scanning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AF045E-91D7-C143-A074-18F179B2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484313"/>
            <a:ext cx="2335212" cy="2224087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9B4F0-FE18-304B-AF65-832CD5EC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1419225"/>
            <a:ext cx="2335213" cy="2224088"/>
          </a:xfrm>
          <a:prstGeom prst="ellipse">
            <a:avLst/>
          </a:prstGeom>
          <a:solidFill>
            <a:srgbClr val="9CE0FA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3" name="Text Box 82">
            <a:extLst>
              <a:ext uri="{FF2B5EF4-FFF2-40B4-BE49-F238E27FC236}">
                <a16:creationId xmlns:a16="http://schemas.microsoft.com/office/drawing/2014/main" id="{C3A04720-4931-8F43-8B57-71E31368E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2536825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2</a:t>
            </a:r>
          </a:p>
        </p:txBody>
      </p:sp>
      <p:sp>
        <p:nvSpPr>
          <p:cNvPr id="84" name="Text Box 83">
            <a:extLst>
              <a:ext uri="{FF2B5EF4-FFF2-40B4-BE49-F238E27FC236}">
                <a16:creationId xmlns:a16="http://schemas.microsoft.com/office/drawing/2014/main" id="{00304734-9533-9D45-9AE1-C945064A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5" name="Text Box 84">
            <a:extLst>
              <a:ext uri="{FF2B5EF4-FFF2-40B4-BE49-F238E27FC236}">
                <a16:creationId xmlns:a16="http://schemas.microsoft.com/office/drawing/2014/main" id="{868351C3-223D-B64F-A159-B0572F5BD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2547938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1</a:t>
            </a:r>
          </a:p>
        </p:txBody>
      </p:sp>
      <p:sp>
        <p:nvSpPr>
          <p:cNvPr id="86" name="Text Box 85">
            <a:extLst>
              <a:ext uri="{FF2B5EF4-FFF2-40B4-BE49-F238E27FC236}">
                <a16:creationId xmlns:a16="http://schemas.microsoft.com/office/drawing/2014/main" id="{0625600F-7E7E-6E4F-B6F1-CEEF00D27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538" y="3206750"/>
            <a:ext cx="4171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H1</a:t>
            </a:r>
          </a:p>
        </p:txBody>
      </p:sp>
      <p:sp>
        <p:nvSpPr>
          <p:cNvPr id="87" name="Text Box 87">
            <a:extLst>
              <a:ext uri="{FF2B5EF4-FFF2-40B4-BE49-F238E27FC236}">
                <a16:creationId xmlns:a16="http://schemas.microsoft.com/office/drawing/2014/main" id="{EBB6CABF-2971-A14F-9B8B-6F0C0F582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154146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2</a:t>
            </a:r>
          </a:p>
        </p:txBody>
      </p:sp>
      <p:sp>
        <p:nvSpPr>
          <p:cNvPr id="88" name="Text Box 88">
            <a:extLst>
              <a:ext uri="{FF2B5EF4-FFF2-40B4-BE49-F238E27FC236}">
                <a16:creationId xmlns:a16="http://schemas.microsoft.com/office/drawing/2014/main" id="{F75F5B0B-0F3C-6647-AED6-6C76DAFD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49066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1</a:t>
            </a:r>
          </a:p>
        </p:txBody>
      </p:sp>
      <p:sp>
        <p:nvSpPr>
          <p:cNvPr id="89" name="Line 130">
            <a:extLst>
              <a:ext uri="{FF2B5EF4-FFF2-40B4-BE49-F238E27FC236}">
                <a16:creationId xmlns:a16="http://schemas.microsoft.com/office/drawing/2014/main" id="{8073CD9C-341A-114B-B97E-11B0B706D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2571750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0" name="Line 131">
            <a:extLst>
              <a:ext uri="{FF2B5EF4-FFF2-40B4-BE49-F238E27FC236}">
                <a16:creationId xmlns:a16="http://schemas.microsoft.com/office/drawing/2014/main" id="{4EB92289-2E4D-F548-83C5-4A0A32DE7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0713" y="258762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1" name="Line 132">
            <a:extLst>
              <a:ext uri="{FF2B5EF4-FFF2-40B4-BE49-F238E27FC236}">
                <a16:creationId xmlns:a16="http://schemas.microsoft.com/office/drawing/2014/main" id="{3BDB9189-D018-6C4C-AC3E-937752996D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9150" y="2919413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2" name="Line 133">
            <a:extLst>
              <a:ext uri="{FF2B5EF4-FFF2-40B4-BE49-F238E27FC236}">
                <a16:creationId xmlns:a16="http://schemas.microsoft.com/office/drawing/2014/main" id="{FF9D0B69-9AAB-CE4A-8B06-FB00CFD94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0" y="274002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93" name="Group 134">
            <a:extLst>
              <a:ext uri="{FF2B5EF4-FFF2-40B4-BE49-F238E27FC236}">
                <a16:creationId xmlns:a16="http://schemas.microsoft.com/office/drawing/2014/main" id="{B98DEBD3-FD8E-8745-8316-4D7E094EF678}"/>
              </a:ext>
            </a:extLst>
          </p:cNvPr>
          <p:cNvGrpSpPr>
            <a:grpSpLocks/>
          </p:cNvGrpSpPr>
          <p:nvPr/>
        </p:nvGrpSpPr>
        <p:grpSpPr bwMode="auto">
          <a:xfrm>
            <a:off x="3470275" y="2489200"/>
            <a:ext cx="282575" cy="304800"/>
            <a:chOff x="1255" y="3461"/>
            <a:chExt cx="178" cy="192"/>
          </a:xfrm>
        </p:grpSpPr>
        <p:sp>
          <p:nvSpPr>
            <p:cNvPr id="94" name="Oval 135">
              <a:extLst>
                <a:ext uri="{FF2B5EF4-FFF2-40B4-BE49-F238E27FC236}">
                  <a16:creationId xmlns:a16="http://schemas.microsoft.com/office/drawing/2014/main" id="{5D70F54B-09EA-AA48-AC97-DCA1572E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5" name="Text Box 136">
              <a:extLst>
                <a:ext uri="{FF2B5EF4-FFF2-40B4-BE49-F238E27FC236}">
                  <a16:creationId xmlns:a16="http://schemas.microsoft.com/office/drawing/2014/main" id="{9248FBF3-D045-E94D-8A5E-691C60200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96" name="Group 137">
            <a:extLst>
              <a:ext uri="{FF2B5EF4-FFF2-40B4-BE49-F238E27FC236}">
                <a16:creationId xmlns:a16="http://schemas.microsoft.com/office/drawing/2014/main" id="{F3ABB5F1-C9FC-E24A-AA88-F33AE3DBE01C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2746375"/>
            <a:ext cx="282575" cy="304800"/>
            <a:chOff x="1851" y="2490"/>
            <a:chExt cx="178" cy="192"/>
          </a:xfrm>
        </p:grpSpPr>
        <p:sp>
          <p:nvSpPr>
            <p:cNvPr id="97" name="Oval 138">
              <a:extLst>
                <a:ext uri="{FF2B5EF4-FFF2-40B4-BE49-F238E27FC236}">
                  <a16:creationId xmlns:a16="http://schemas.microsoft.com/office/drawing/2014/main" id="{2CAFF632-FE2A-8F42-9DF6-4770C143C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8" name="Text Box 139">
              <a:extLst>
                <a:ext uri="{FF2B5EF4-FFF2-40B4-BE49-F238E27FC236}">
                  <a16:creationId xmlns:a16="http://schemas.microsoft.com/office/drawing/2014/main" id="{2B9CD90C-170D-AF4C-A94F-58E14B458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9" name="Group 140">
            <a:extLst>
              <a:ext uri="{FF2B5EF4-FFF2-40B4-BE49-F238E27FC236}">
                <a16:creationId xmlns:a16="http://schemas.microsoft.com/office/drawing/2014/main" id="{EB9E0344-1500-E743-B416-59C55DED0014}"/>
              </a:ext>
            </a:extLst>
          </p:cNvPr>
          <p:cNvGrpSpPr>
            <a:grpSpLocks/>
          </p:cNvGrpSpPr>
          <p:nvPr/>
        </p:nvGrpSpPr>
        <p:grpSpPr bwMode="auto">
          <a:xfrm>
            <a:off x="3668713" y="2852738"/>
            <a:ext cx="282575" cy="304800"/>
            <a:chOff x="1851" y="2490"/>
            <a:chExt cx="178" cy="192"/>
          </a:xfrm>
        </p:grpSpPr>
        <p:sp>
          <p:nvSpPr>
            <p:cNvPr id="100" name="Oval 141">
              <a:extLst>
                <a:ext uri="{FF2B5EF4-FFF2-40B4-BE49-F238E27FC236}">
                  <a16:creationId xmlns:a16="http://schemas.microsoft.com/office/drawing/2014/main" id="{EEBFDDEF-37D1-7F4C-BFEE-DFA2CEB5A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1" name="Text Box 142">
              <a:extLst>
                <a:ext uri="{FF2B5EF4-FFF2-40B4-BE49-F238E27FC236}">
                  <a16:creationId xmlns:a16="http://schemas.microsoft.com/office/drawing/2014/main" id="{51F3D4AB-B9FD-FA4B-9A62-A65BBECE0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102" name="Group 143">
            <a:extLst>
              <a:ext uri="{FF2B5EF4-FFF2-40B4-BE49-F238E27FC236}">
                <a16:creationId xmlns:a16="http://schemas.microsoft.com/office/drawing/2014/main" id="{42FBC787-90B8-A24C-8A89-360AF9A8805B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2462213"/>
            <a:ext cx="282575" cy="304800"/>
            <a:chOff x="1255" y="3461"/>
            <a:chExt cx="178" cy="192"/>
          </a:xfrm>
        </p:grpSpPr>
        <p:sp>
          <p:nvSpPr>
            <p:cNvPr id="103" name="Oval 144">
              <a:extLst>
                <a:ext uri="{FF2B5EF4-FFF2-40B4-BE49-F238E27FC236}">
                  <a16:creationId xmlns:a16="http://schemas.microsoft.com/office/drawing/2014/main" id="{A7E5DA53-8FBF-9049-941C-3A0A8877B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4" name="Text Box 145">
              <a:extLst>
                <a:ext uri="{FF2B5EF4-FFF2-40B4-BE49-F238E27FC236}">
                  <a16:creationId xmlns:a16="http://schemas.microsoft.com/office/drawing/2014/main" id="{F1D577AA-5AFC-C444-8667-DB34E2DD1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105" name="Text Box 146">
            <a:extLst>
              <a:ext uri="{FF2B5EF4-FFF2-40B4-BE49-F238E27FC236}">
                <a16:creationId xmlns:a16="http://schemas.microsoft.com/office/drawing/2014/main" id="{6D413089-8DF0-BF4D-BEAF-7C980C79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3894138"/>
            <a:ext cx="45354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passive scanning: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beacon frames sent from APs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association Request frame sent: H1 to selected AP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association Response frame sent from  selected AP to H1</a:t>
            </a:r>
          </a:p>
        </p:txBody>
      </p:sp>
      <p:grpSp>
        <p:nvGrpSpPr>
          <p:cNvPr id="106" name="Group 361">
            <a:extLst>
              <a:ext uri="{FF2B5EF4-FFF2-40B4-BE49-F238E27FC236}">
                <a16:creationId xmlns:a16="http://schemas.microsoft.com/office/drawing/2014/main" id="{A1191884-0247-5D4E-9535-2A43774771C5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2092325"/>
            <a:ext cx="649288" cy="561975"/>
            <a:chOff x="2967" y="478"/>
            <a:chExt cx="788" cy="625"/>
          </a:xfrm>
        </p:grpSpPr>
        <p:pic>
          <p:nvPicPr>
            <p:cNvPr id="107" name="Picture 358" descr="access_point_stylized_small">
              <a:extLst>
                <a:ext uri="{FF2B5EF4-FFF2-40B4-BE49-F238E27FC236}">
                  <a16:creationId xmlns:a16="http://schemas.microsoft.com/office/drawing/2014/main" id="{7917981D-8002-DA40-856E-A59096F73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360" descr="antenna_radiation_stylized">
              <a:extLst>
                <a:ext uri="{FF2B5EF4-FFF2-40B4-BE49-F238E27FC236}">
                  <a16:creationId xmlns:a16="http://schemas.microsoft.com/office/drawing/2014/main" id="{CE306E39-D703-8D4B-A467-437C45800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Group 361">
            <a:extLst>
              <a:ext uri="{FF2B5EF4-FFF2-40B4-BE49-F238E27FC236}">
                <a16:creationId xmlns:a16="http://schemas.microsoft.com/office/drawing/2014/main" id="{A7B13AE9-3A25-FA4B-A29B-EA448C7FA664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2112963"/>
            <a:ext cx="649287" cy="561975"/>
            <a:chOff x="2967" y="478"/>
            <a:chExt cx="788" cy="625"/>
          </a:xfrm>
        </p:grpSpPr>
        <p:pic>
          <p:nvPicPr>
            <p:cNvPr id="110" name="Picture 358" descr="access_point_stylized_small">
              <a:extLst>
                <a:ext uri="{FF2B5EF4-FFF2-40B4-BE49-F238E27FC236}">
                  <a16:creationId xmlns:a16="http://schemas.microsoft.com/office/drawing/2014/main" id="{D487CEA7-B77C-C949-8EE4-ACC606802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360" descr="antenna_radiation_stylized">
              <a:extLst>
                <a:ext uri="{FF2B5EF4-FFF2-40B4-BE49-F238E27FC236}">
                  <a16:creationId xmlns:a16="http://schemas.microsoft.com/office/drawing/2014/main" id="{F6C38FAC-5253-7F40-9E74-D9D1A34F0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Group 356">
            <a:extLst>
              <a:ext uri="{FF2B5EF4-FFF2-40B4-BE49-F238E27FC236}">
                <a16:creationId xmlns:a16="http://schemas.microsoft.com/office/drawing/2014/main" id="{D300F214-3254-8D43-9686-B90FC019E14B}"/>
              </a:ext>
            </a:extLst>
          </p:cNvPr>
          <p:cNvGrpSpPr>
            <a:grpSpLocks/>
          </p:cNvGrpSpPr>
          <p:nvPr/>
        </p:nvGrpSpPr>
        <p:grpSpPr bwMode="auto">
          <a:xfrm>
            <a:off x="2776538" y="2519363"/>
            <a:ext cx="436562" cy="498475"/>
            <a:chOff x="313" y="1497"/>
            <a:chExt cx="1152" cy="1014"/>
          </a:xfrm>
        </p:grpSpPr>
        <p:pic>
          <p:nvPicPr>
            <p:cNvPr id="113" name="Picture 354" descr="laptop_stylized_small">
              <a:extLst>
                <a:ext uri="{FF2B5EF4-FFF2-40B4-BE49-F238E27FC236}">
                  <a16:creationId xmlns:a16="http://schemas.microsoft.com/office/drawing/2014/main" id="{0C4AD1B7-DFE7-A34D-9CD6-B9BEE140B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55" descr="antenna_stylized">
              <a:extLst>
                <a:ext uri="{FF2B5EF4-FFF2-40B4-BE49-F238E27FC236}">
                  <a16:creationId xmlns:a16="http://schemas.microsoft.com/office/drawing/2014/main" id="{52E4D8A7-70BD-654D-822E-B09192674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9E7783-E6BB-744A-8E8C-B57487DED938}"/>
              </a:ext>
            </a:extLst>
          </p:cNvPr>
          <p:cNvGrpSpPr/>
          <p:nvPr/>
        </p:nvGrpSpPr>
        <p:grpSpPr>
          <a:xfrm>
            <a:off x="6540500" y="1428750"/>
            <a:ext cx="5245100" cy="4833680"/>
            <a:chOff x="6540500" y="1428750"/>
            <a:chExt cx="5245100" cy="4833680"/>
          </a:xfrm>
        </p:grpSpPr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AE8B164A-5C4E-D34D-AD1D-CEDDF72CB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6288" y="1493838"/>
              <a:ext cx="2335212" cy="2224088"/>
            </a:xfrm>
            <a:prstGeom prst="ellipse">
              <a:avLst/>
            </a:prstGeom>
            <a:solidFill>
              <a:srgbClr val="9CE0FA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" name="Oval 7">
              <a:extLst>
                <a:ext uri="{FF2B5EF4-FFF2-40B4-BE49-F238E27FC236}">
                  <a16:creationId xmlns:a16="http://schemas.microsoft.com/office/drawing/2014/main" id="{6E028167-6CA0-7E43-88F6-F3BD4921E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1428750"/>
              <a:ext cx="2335213" cy="2224089"/>
            </a:xfrm>
            <a:prstGeom prst="ellipse">
              <a:avLst/>
            </a:prstGeom>
            <a:solidFill>
              <a:srgbClr val="9AE0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8" name="Text Box 8">
              <a:extLst>
                <a:ext uri="{FF2B5EF4-FFF2-40B4-BE49-F238E27FC236}">
                  <a16:creationId xmlns:a16="http://schemas.microsoft.com/office/drawing/2014/main" id="{7C2C19FD-D78D-8A48-9461-D92F9C435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7413" y="244475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2</a:t>
              </a:r>
            </a:p>
          </p:txBody>
        </p:sp>
        <p:sp>
          <p:nvSpPr>
            <p:cNvPr id="119" name="Text Box 9">
              <a:extLst>
                <a:ext uri="{FF2B5EF4-FFF2-40B4-BE49-F238E27FC236}">
                  <a16:creationId xmlns:a16="http://schemas.microsoft.com/office/drawing/2014/main" id="{04932C7C-04DC-644F-B15B-2C9DDAE66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988" y="220027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120" name="Text Box 10">
              <a:extLst>
                <a:ext uri="{FF2B5EF4-FFF2-40B4-BE49-F238E27FC236}">
                  <a16:creationId xmlns:a16="http://schemas.microsoft.com/office/drawing/2014/main" id="{1B8F00E5-8B25-744C-A4B0-2E3DE0C68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650" y="262890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1</a:t>
              </a:r>
            </a:p>
          </p:txBody>
        </p:sp>
        <p:sp>
          <p:nvSpPr>
            <p:cNvPr id="121" name="Text Box 11">
              <a:extLst>
                <a:ext uri="{FF2B5EF4-FFF2-40B4-BE49-F238E27FC236}">
                  <a16:creationId xmlns:a16="http://schemas.microsoft.com/office/drawing/2014/main" id="{A48FD71A-15F3-504B-B13F-1B6D1990B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3113" y="3216275"/>
              <a:ext cx="41710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H1</a:t>
              </a:r>
            </a:p>
          </p:txBody>
        </p:sp>
        <p:sp>
          <p:nvSpPr>
            <p:cNvPr id="122" name="Text Box 12">
              <a:extLst>
                <a:ext uri="{FF2B5EF4-FFF2-40B4-BE49-F238E27FC236}">
                  <a16:creationId xmlns:a16="http://schemas.microsoft.com/office/drawing/2014/main" id="{4CBCB42E-3B4C-0041-A801-2748C2C50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4588" y="301942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123" name="Text Box 13">
              <a:extLst>
                <a:ext uri="{FF2B5EF4-FFF2-40B4-BE49-F238E27FC236}">
                  <a16:creationId xmlns:a16="http://schemas.microsoft.com/office/drawing/2014/main" id="{B160ADB6-B872-0042-BD5A-C4E2C28BC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3688" y="15509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2</a:t>
              </a:r>
            </a:p>
          </p:txBody>
        </p:sp>
        <p:sp>
          <p:nvSpPr>
            <p:cNvPr id="124" name="Text Box 14">
              <a:extLst>
                <a:ext uri="{FF2B5EF4-FFF2-40B4-BE49-F238E27FC236}">
                  <a16:creationId xmlns:a16="http://schemas.microsoft.com/office/drawing/2014/main" id="{3D6178A0-DC4C-874C-96D4-3F525F929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7588" y="15001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1</a:t>
              </a:r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6C5FD7C0-C6B8-D541-B152-82D7A43B2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63" y="2505174"/>
              <a:ext cx="869950" cy="225446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6" name="Line 57">
              <a:extLst>
                <a:ext uri="{FF2B5EF4-FFF2-40B4-BE49-F238E27FC236}">
                  <a16:creationId xmlns:a16="http://schemas.microsoft.com/office/drawing/2014/main" id="{F55C7B1B-88C6-604F-9A02-3B1C2098D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7963" y="2505075"/>
              <a:ext cx="8239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7" name="Line 58">
              <a:extLst>
                <a:ext uri="{FF2B5EF4-FFF2-40B4-BE49-F238E27FC236}">
                  <a16:creationId xmlns:a16="http://schemas.microsoft.com/office/drawing/2014/main" id="{193B7468-5959-8A4C-B5B9-2E27F012E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875" y="2581275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8" name="Line 59">
              <a:extLst>
                <a:ext uri="{FF2B5EF4-FFF2-40B4-BE49-F238E27FC236}">
                  <a16:creationId xmlns:a16="http://schemas.microsoft.com/office/drawing/2014/main" id="{8293AEE0-0CEE-DD45-AED4-903A2C97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77288" y="25971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5D4EEE78-D788-DD4A-AA89-0D7843AD8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5725" y="2928938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30" name="Line 61">
              <a:extLst>
                <a:ext uri="{FF2B5EF4-FFF2-40B4-BE49-F238E27FC236}">
                  <a16:creationId xmlns:a16="http://schemas.microsoft.com/office/drawing/2014/main" id="{77852052-721C-EF49-8DAC-9B2813BB7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31275" y="27495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131" name="Group 62">
              <a:extLst>
                <a:ext uri="{FF2B5EF4-FFF2-40B4-BE49-F238E27FC236}">
                  <a16:creationId xmlns:a16="http://schemas.microsoft.com/office/drawing/2014/main" id="{547F5BD4-92D4-AC46-B24A-992DF13A3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2650" y="2333708"/>
              <a:ext cx="282575" cy="304828"/>
              <a:chOff x="1255" y="3461"/>
              <a:chExt cx="178" cy="192"/>
            </a:xfrm>
          </p:grpSpPr>
          <p:sp>
            <p:nvSpPr>
              <p:cNvPr id="154" name="Oval 63">
                <a:extLst>
                  <a:ext uri="{FF2B5EF4-FFF2-40B4-BE49-F238E27FC236}">
                    <a16:creationId xmlns:a16="http://schemas.microsoft.com/office/drawing/2014/main" id="{2334DE9F-455B-8441-B7BC-654EE8453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5" name="Text Box 64">
                <a:extLst>
                  <a:ext uri="{FF2B5EF4-FFF2-40B4-BE49-F238E27FC236}">
                    <a16:creationId xmlns:a16="http://schemas.microsoft.com/office/drawing/2014/main" id="{8E7CC57D-CFB3-EF47-8CB5-A65F402C3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1</a:t>
                </a:r>
              </a:p>
            </p:txBody>
          </p:sp>
        </p:grpSp>
        <p:grpSp>
          <p:nvGrpSpPr>
            <p:cNvPr id="132" name="Group 65">
              <a:extLst>
                <a:ext uri="{FF2B5EF4-FFF2-40B4-BE49-F238E27FC236}">
                  <a16:creationId xmlns:a16="http://schemas.microsoft.com/office/drawing/2014/main" id="{59AE3186-44F1-8C4A-8950-A9D47658D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4150" y="2530576"/>
              <a:ext cx="282575" cy="304828"/>
              <a:chOff x="1851" y="2490"/>
              <a:chExt cx="178" cy="192"/>
            </a:xfrm>
          </p:grpSpPr>
          <p:sp>
            <p:nvSpPr>
              <p:cNvPr id="152" name="Oval 66">
                <a:extLst>
                  <a:ext uri="{FF2B5EF4-FFF2-40B4-BE49-F238E27FC236}">
                    <a16:creationId xmlns:a16="http://schemas.microsoft.com/office/drawing/2014/main" id="{09E75843-D1E5-AA49-B3C1-C1267C5E6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3" name="Text Box 67">
                <a:extLst>
                  <a:ext uri="{FF2B5EF4-FFF2-40B4-BE49-F238E27FC236}">
                    <a16:creationId xmlns:a16="http://schemas.microsoft.com/office/drawing/2014/main" id="{545ADBC7-2734-BF4E-A027-C5DDD52DA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133" name="Group 68">
              <a:extLst>
                <a:ext uri="{FF2B5EF4-FFF2-40B4-BE49-F238E27FC236}">
                  <a16:creationId xmlns:a16="http://schemas.microsoft.com/office/drawing/2014/main" id="{C3DA3B42-1B4F-A542-A773-C4C25C131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96238" y="2548041"/>
              <a:ext cx="282575" cy="304828"/>
              <a:chOff x="1851" y="2490"/>
              <a:chExt cx="178" cy="192"/>
            </a:xfrm>
          </p:grpSpPr>
          <p:sp>
            <p:nvSpPr>
              <p:cNvPr id="150" name="Oval 69">
                <a:extLst>
                  <a:ext uri="{FF2B5EF4-FFF2-40B4-BE49-F238E27FC236}">
                    <a16:creationId xmlns:a16="http://schemas.microsoft.com/office/drawing/2014/main" id="{361FB6A7-B911-2A44-B132-376F2F0F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1" name="Text Box 70">
                <a:extLst>
                  <a:ext uri="{FF2B5EF4-FFF2-40B4-BE49-F238E27FC236}">
                    <a16:creationId xmlns:a16="http://schemas.microsoft.com/office/drawing/2014/main" id="{70AC3AB0-04A6-D240-BE6F-B7894C952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134" name="Group 71">
              <a:extLst>
                <a:ext uri="{FF2B5EF4-FFF2-40B4-BE49-F238E27FC236}">
                  <a16:creationId xmlns:a16="http://schemas.microsoft.com/office/drawing/2014/main" id="{2A8F9585-4457-5F4D-B16A-6FFEBF364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7000" y="2773487"/>
              <a:ext cx="282575" cy="304828"/>
              <a:chOff x="1851" y="2490"/>
              <a:chExt cx="178" cy="192"/>
            </a:xfrm>
          </p:grpSpPr>
          <p:sp>
            <p:nvSpPr>
              <p:cNvPr id="148" name="Oval 72">
                <a:extLst>
                  <a:ext uri="{FF2B5EF4-FFF2-40B4-BE49-F238E27FC236}">
                    <a16:creationId xmlns:a16="http://schemas.microsoft.com/office/drawing/2014/main" id="{5F32797C-CBCB-8F40-9224-F94F1083E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9" name="Text Box 73">
                <a:extLst>
                  <a:ext uri="{FF2B5EF4-FFF2-40B4-BE49-F238E27FC236}">
                    <a16:creationId xmlns:a16="http://schemas.microsoft.com/office/drawing/2014/main" id="{9CAEC3EE-2AC6-E148-B2A5-3041FAA5A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3</a:t>
                </a:r>
              </a:p>
            </p:txBody>
          </p:sp>
        </p:grpSp>
        <p:grpSp>
          <p:nvGrpSpPr>
            <p:cNvPr id="135" name="Group 74">
              <a:extLst>
                <a:ext uri="{FF2B5EF4-FFF2-40B4-BE49-F238E27FC236}">
                  <a16:creationId xmlns:a16="http://schemas.microsoft.com/office/drawing/2014/main" id="{968B2C51-FD39-EC45-96C1-D6C06C84D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5925" y="2865570"/>
              <a:ext cx="282575" cy="304828"/>
              <a:chOff x="1851" y="2490"/>
              <a:chExt cx="178" cy="192"/>
            </a:xfrm>
          </p:grpSpPr>
          <p:sp>
            <p:nvSpPr>
              <p:cNvPr id="146" name="Oval 75">
                <a:extLst>
                  <a:ext uri="{FF2B5EF4-FFF2-40B4-BE49-F238E27FC236}">
                    <a16:creationId xmlns:a16="http://schemas.microsoft.com/office/drawing/2014/main" id="{3224D99B-CD2A-D34F-AF9C-CE6ED91E9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7" name="Text Box 76">
                <a:extLst>
                  <a:ext uri="{FF2B5EF4-FFF2-40B4-BE49-F238E27FC236}">
                    <a16:creationId xmlns:a16="http://schemas.microsoft.com/office/drawing/2014/main" id="{59282B1A-941E-E143-9E63-A60BEB4DC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4</a:t>
                </a:r>
              </a:p>
            </p:txBody>
          </p:sp>
        </p:grpSp>
        <p:sp>
          <p:nvSpPr>
            <p:cNvPr id="136" name="Text Box 77">
              <a:extLst>
                <a:ext uri="{FF2B5EF4-FFF2-40B4-BE49-F238E27FC236}">
                  <a16:creationId xmlns:a16="http://schemas.microsoft.com/office/drawing/2014/main" id="{25D89219-DE02-0245-913B-955A05C37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8" y="3892550"/>
              <a:ext cx="5211762" cy="23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active  scanning: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Probe Request frame broadcast from H1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Probe Response frames sent from APs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Association Request frame sent: H1 to selected AP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Association Response frame sent from selected AP to H1</a:t>
              </a:r>
            </a:p>
          </p:txBody>
        </p:sp>
        <p:grpSp>
          <p:nvGrpSpPr>
            <p:cNvPr id="137" name="Group 361">
              <a:extLst>
                <a:ext uri="{FF2B5EF4-FFF2-40B4-BE49-F238E27FC236}">
                  <a16:creationId xmlns:a16="http://schemas.microsoft.com/office/drawing/2014/main" id="{82C1B60E-E4DC-8A45-BC6F-0B3E6530D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3620" y="2100642"/>
              <a:ext cx="650240" cy="561392"/>
              <a:chOff x="2967" y="478"/>
              <a:chExt cx="788" cy="625"/>
            </a:xfrm>
          </p:grpSpPr>
          <p:pic>
            <p:nvPicPr>
              <p:cNvPr id="144" name="Picture 358" descr="access_point_stylized_small">
                <a:extLst>
                  <a:ext uri="{FF2B5EF4-FFF2-40B4-BE49-F238E27FC236}">
                    <a16:creationId xmlns:a16="http://schemas.microsoft.com/office/drawing/2014/main" id="{71192914-A211-E141-B65D-0DBD5AA3AB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" name="Picture 360" descr="antenna_radiation_stylized">
                <a:extLst>
                  <a:ext uri="{FF2B5EF4-FFF2-40B4-BE49-F238E27FC236}">
                    <a16:creationId xmlns:a16="http://schemas.microsoft.com/office/drawing/2014/main" id="{B26AE539-41D8-BB41-A2C6-F559F4485F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8" name="Group 361">
              <a:extLst>
                <a:ext uri="{FF2B5EF4-FFF2-40B4-BE49-F238E27FC236}">
                  <a16:creationId xmlns:a16="http://schemas.microsoft.com/office/drawing/2014/main" id="{466D69C7-4E4E-D44C-99F2-8B4DF3D5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15780" y="2039676"/>
              <a:ext cx="650240" cy="561392"/>
              <a:chOff x="2967" y="478"/>
              <a:chExt cx="788" cy="625"/>
            </a:xfrm>
          </p:grpSpPr>
          <p:pic>
            <p:nvPicPr>
              <p:cNvPr id="142" name="Picture 358" descr="access_point_stylized_small">
                <a:extLst>
                  <a:ext uri="{FF2B5EF4-FFF2-40B4-BE49-F238E27FC236}">
                    <a16:creationId xmlns:a16="http://schemas.microsoft.com/office/drawing/2014/main" id="{1B885618-9A00-3D4E-9B37-B715ABAEBE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" name="Picture 360" descr="antenna_radiation_stylized">
                <a:extLst>
                  <a:ext uri="{FF2B5EF4-FFF2-40B4-BE49-F238E27FC236}">
                    <a16:creationId xmlns:a16="http://schemas.microsoft.com/office/drawing/2014/main" id="{4AA49A72-6359-7C4C-9D46-E1F69848FA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9" name="Group 356">
              <a:extLst>
                <a:ext uri="{FF2B5EF4-FFF2-40B4-BE49-F238E27FC236}">
                  <a16:creationId xmlns:a16="http://schemas.microsoft.com/office/drawing/2014/main" id="{44C33186-C35F-9641-8B63-1061A46AE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8980" y="2629009"/>
              <a:ext cx="436880" cy="497887"/>
              <a:chOff x="313" y="1497"/>
              <a:chExt cx="1152" cy="1014"/>
            </a:xfrm>
          </p:grpSpPr>
          <p:pic>
            <p:nvPicPr>
              <p:cNvPr id="140" name="Picture 354" descr="laptop_stylized_small">
                <a:extLst>
                  <a:ext uri="{FF2B5EF4-FFF2-40B4-BE49-F238E27FC236}">
                    <a16:creationId xmlns:a16="http://schemas.microsoft.com/office/drawing/2014/main" id="{B5C8A22F-4BEE-8243-AEF5-181C121A8C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" name="Picture 355" descr="antenna_stylized">
                <a:extLst>
                  <a:ext uri="{FF2B5EF4-FFF2-40B4-BE49-F238E27FC236}">
                    <a16:creationId xmlns:a16="http://schemas.microsoft.com/office/drawing/2014/main" id="{DB29A865-E44B-CF4E-A185-6FA49E16C7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20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IEEE 802.11: multiple access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96" name="Rectangle 3">
            <a:extLst>
              <a:ext uri="{FF2B5EF4-FFF2-40B4-BE49-F238E27FC236}">
                <a16:creationId xmlns:a16="http://schemas.microsoft.com/office/drawing/2014/main" id="{A492C35A-994E-064C-B918-405846106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36663"/>
            <a:ext cx="10426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kern="0" dirty="0">
                <a:cs typeface="+mn-cs"/>
              </a:rPr>
              <a:t>avoid collisions: 2</a:t>
            </a:r>
            <a:r>
              <a:rPr lang="en-US" kern="0" baseline="30000" dirty="0">
                <a:cs typeface="+mn-cs"/>
              </a:rPr>
              <a:t>+</a:t>
            </a:r>
            <a:r>
              <a:rPr lang="en-US" kern="0" dirty="0">
                <a:cs typeface="+mn-cs"/>
              </a:rPr>
              <a:t> nodes </a:t>
            </a:r>
            <a:r>
              <a:rPr lang="en-US" kern="0" dirty="0"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kern="0" dirty="0"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kern="0" dirty="0"/>
              <a:t>don’t collide with detected ongoing transmission by another node</a:t>
            </a:r>
          </a:p>
          <a:p>
            <a:pPr>
              <a:defRPr/>
            </a:pPr>
            <a:r>
              <a:rPr lang="en-US" kern="0" dirty="0">
                <a:cs typeface="+mn-cs"/>
              </a:rPr>
              <a:t>802.11: </a:t>
            </a:r>
            <a:r>
              <a:rPr lang="en-US" i="1" kern="0" dirty="0">
                <a:cs typeface="+mn-cs"/>
              </a:rPr>
              <a:t>no</a:t>
            </a:r>
            <a:r>
              <a:rPr lang="en-US" kern="0" dirty="0"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kern="0" dirty="0"/>
              <a:t>difficult to sense collisions: high transmitting signal, weak received signal due to fading</a:t>
            </a:r>
          </a:p>
          <a:p>
            <a:pPr lvl="1">
              <a:defRPr/>
            </a:pPr>
            <a:r>
              <a:rPr lang="en-US" kern="0" dirty="0"/>
              <a:t>can’t sense all collisions in any case: hidden terminal, fading</a:t>
            </a:r>
          </a:p>
          <a:p>
            <a:pPr lvl="1">
              <a:defRPr/>
            </a:pPr>
            <a:r>
              <a:rPr lang="en-US" kern="0" dirty="0"/>
              <a:t>goal: </a:t>
            </a:r>
            <a:r>
              <a:rPr lang="en-US" i="1" kern="0" dirty="0">
                <a:solidFill>
                  <a:srgbClr val="0000A8"/>
                </a:solidFill>
              </a:rPr>
              <a:t>avoid collisions:</a:t>
            </a:r>
            <a:r>
              <a:rPr lang="en-US" kern="0" dirty="0">
                <a:solidFill>
                  <a:srgbClr val="0000A8"/>
                </a:solidFill>
              </a:rPr>
              <a:t> </a:t>
            </a:r>
            <a:r>
              <a:rPr lang="en-US" kern="0" dirty="0"/>
              <a:t>CSMA/</a:t>
            </a:r>
            <a:r>
              <a:rPr lang="en-US" u="sng" kern="0" dirty="0">
                <a:solidFill>
                  <a:srgbClr val="0000A8"/>
                </a:solidFill>
              </a:rPr>
              <a:t>C</a:t>
            </a:r>
            <a:r>
              <a:rPr lang="en-US" kern="0" dirty="0"/>
              <a:t>ollision</a:t>
            </a:r>
            <a:r>
              <a:rPr lang="en-US" u="sng" kern="0" dirty="0">
                <a:solidFill>
                  <a:srgbClr val="0000A8"/>
                </a:solidFill>
              </a:rPr>
              <a:t>A</a:t>
            </a:r>
            <a:r>
              <a:rPr lang="en-US" kern="0" dirty="0"/>
              <a:t>voidance</a:t>
            </a:r>
            <a:endParaRPr lang="en-US" sz="2000" kern="0" dirty="0">
              <a:solidFill>
                <a:srgbClr val="FF0000"/>
              </a:solidFill>
            </a:endParaRPr>
          </a:p>
        </p:txBody>
      </p:sp>
      <p:sp>
        <p:nvSpPr>
          <p:cNvPr id="197" name="Text Box 63">
            <a:extLst>
              <a:ext uri="{FF2B5EF4-FFF2-40B4-BE49-F238E27FC236}">
                <a16:creationId xmlns:a16="http://schemas.microsoft.com/office/drawing/2014/main" id="{7326BD09-D43A-DC4E-A90B-C1A4A792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62738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198" name="Group 1">
            <a:extLst>
              <a:ext uri="{FF2B5EF4-FFF2-40B4-BE49-F238E27FC236}">
                <a16:creationId xmlns:a16="http://schemas.microsoft.com/office/drawing/2014/main" id="{4644F3E7-8E99-754A-BFEF-3CEB45EF70DF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4905375"/>
            <a:ext cx="2273300" cy="1028700"/>
            <a:chOff x="576580" y="4516120"/>
            <a:chExt cx="3170330" cy="1491615"/>
          </a:xfrm>
        </p:grpSpPr>
        <p:grpSp>
          <p:nvGrpSpPr>
            <p:cNvPr id="199" name="Group 356">
              <a:extLst>
                <a:ext uri="{FF2B5EF4-FFF2-40B4-BE49-F238E27FC236}">
                  <a16:creationId xmlns:a16="http://schemas.microsoft.com/office/drawing/2014/main" id="{34F4117D-08AE-9F48-96F9-E1ABA3C45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212" name="Picture 354" descr="laptop_stylized_small">
                <a:extLst>
                  <a:ext uri="{FF2B5EF4-FFF2-40B4-BE49-F238E27FC236}">
                    <a16:creationId xmlns:a16="http://schemas.microsoft.com/office/drawing/2014/main" id="{EBFEE52C-F9A1-684A-A171-3433FC7A99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" name="Picture 355" descr="antenna_stylized">
                <a:extLst>
                  <a:ext uri="{FF2B5EF4-FFF2-40B4-BE49-F238E27FC236}">
                    <a16:creationId xmlns:a16="http://schemas.microsoft.com/office/drawing/2014/main" id="{F194AAE1-3568-2B48-8B43-FC5B6C9E3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CD0A49EF-46E5-D846-9C2A-AE8690B48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1" name="Line 26">
              <a:extLst>
                <a:ext uri="{FF2B5EF4-FFF2-40B4-BE49-F238E27FC236}">
                  <a16:creationId xmlns:a16="http://schemas.microsoft.com/office/drawing/2014/main" id="{76C2B1AD-68AC-3E43-B204-7A93A10B3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2" name="Line 27">
              <a:extLst>
                <a:ext uri="{FF2B5EF4-FFF2-40B4-BE49-F238E27FC236}">
                  <a16:creationId xmlns:a16="http://schemas.microsoft.com/office/drawing/2014/main" id="{4BE86F7E-DCF1-E241-A677-361DF198A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3" name="Text Box 28">
              <a:extLst>
                <a:ext uri="{FF2B5EF4-FFF2-40B4-BE49-F238E27FC236}">
                  <a16:creationId xmlns:a16="http://schemas.microsoft.com/office/drawing/2014/main" id="{F8D280B8-C33B-EE46-BE35-25A0A1646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04" name="Text Box 29">
              <a:extLst>
                <a:ext uri="{FF2B5EF4-FFF2-40B4-BE49-F238E27FC236}">
                  <a16:creationId xmlns:a16="http://schemas.microsoft.com/office/drawing/2014/main" id="{8D70D046-8490-9C45-95F2-E1E2E1111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05" name="Text Box 30">
              <a:extLst>
                <a:ext uri="{FF2B5EF4-FFF2-40B4-BE49-F238E27FC236}">
                  <a16:creationId xmlns:a16="http://schemas.microsoft.com/office/drawing/2014/main" id="{4A8C5018-E79C-ED4A-941F-6091893F1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06" name="Group 356">
              <a:extLst>
                <a:ext uri="{FF2B5EF4-FFF2-40B4-BE49-F238E27FC236}">
                  <a16:creationId xmlns:a16="http://schemas.microsoft.com/office/drawing/2014/main" id="{92AFBCB0-6ECF-E140-B653-A8297D54E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210" name="Picture 354" descr="laptop_stylized_small">
                <a:extLst>
                  <a:ext uri="{FF2B5EF4-FFF2-40B4-BE49-F238E27FC236}">
                    <a16:creationId xmlns:a16="http://schemas.microsoft.com/office/drawing/2014/main" id="{0D6B975F-13AD-E043-84ED-707EDE77C3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" name="Picture 355" descr="antenna_stylized">
                <a:extLst>
                  <a:ext uri="{FF2B5EF4-FFF2-40B4-BE49-F238E27FC236}">
                    <a16:creationId xmlns:a16="http://schemas.microsoft.com/office/drawing/2014/main" id="{A38A3A76-2004-4F4D-8DA7-84CE55AB1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7" name="Group 356">
              <a:extLst>
                <a:ext uri="{FF2B5EF4-FFF2-40B4-BE49-F238E27FC236}">
                  <a16:creationId xmlns:a16="http://schemas.microsoft.com/office/drawing/2014/main" id="{213CCD0C-BB43-CD4E-9E90-46A9AE3B3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208" name="Picture 354" descr="laptop_stylized_small">
                <a:extLst>
                  <a:ext uri="{FF2B5EF4-FFF2-40B4-BE49-F238E27FC236}">
                    <a16:creationId xmlns:a16="http://schemas.microsoft.com/office/drawing/2014/main" id="{E01FC48D-15FA-3B4B-B8D5-B11BDF5B6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" name="Picture 355" descr="antenna_stylized">
                <a:extLst>
                  <a:ext uri="{FF2B5EF4-FFF2-40B4-BE49-F238E27FC236}">
                    <a16:creationId xmlns:a16="http://schemas.microsoft.com/office/drawing/2014/main" id="{3DB05C2E-4B6B-6A48-80D8-1F036DF46D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14" name="Group 2">
            <a:extLst>
              <a:ext uri="{FF2B5EF4-FFF2-40B4-BE49-F238E27FC236}">
                <a16:creationId xmlns:a16="http://schemas.microsoft.com/office/drawing/2014/main" id="{FBB99A50-E959-6142-BA3A-52AF8F6C998B}"/>
              </a:ext>
            </a:extLst>
          </p:cNvPr>
          <p:cNvGrpSpPr>
            <a:grpSpLocks/>
          </p:cNvGrpSpPr>
          <p:nvPr/>
        </p:nvGrpSpPr>
        <p:grpSpPr bwMode="auto">
          <a:xfrm>
            <a:off x="5969000" y="4702175"/>
            <a:ext cx="2809875" cy="1536700"/>
            <a:chOff x="4821555" y="4226560"/>
            <a:chExt cx="3545890" cy="2024698"/>
          </a:xfrm>
        </p:grpSpPr>
        <p:sp>
          <p:nvSpPr>
            <p:cNvPr id="215" name="Text Box 47">
              <a:extLst>
                <a:ext uri="{FF2B5EF4-FFF2-40B4-BE49-F238E27FC236}">
                  <a16:creationId xmlns:a16="http://schemas.microsoft.com/office/drawing/2014/main" id="{5FA31E1B-FBC4-2A41-ACBE-BD1CEB551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16" name="Text Box 48">
              <a:extLst>
                <a:ext uri="{FF2B5EF4-FFF2-40B4-BE49-F238E27FC236}">
                  <a16:creationId xmlns:a16="http://schemas.microsoft.com/office/drawing/2014/main" id="{BA29D456-DFC5-3C41-AED2-2BEF2E70F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17" name="Text Box 49">
              <a:extLst>
                <a:ext uri="{FF2B5EF4-FFF2-40B4-BE49-F238E27FC236}">
                  <a16:creationId xmlns:a16="http://schemas.microsoft.com/office/drawing/2014/main" id="{475BF790-5035-7347-9875-119C4DA3A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18" name="Text Box 55">
              <a:extLst>
                <a:ext uri="{FF2B5EF4-FFF2-40B4-BE49-F238E27FC236}">
                  <a16:creationId xmlns:a16="http://schemas.microsoft.com/office/drawing/2014/main" id="{4F1AE698-EC84-BA4A-9817-8A6FDD080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219" name="Line 60">
              <a:extLst>
                <a:ext uri="{FF2B5EF4-FFF2-40B4-BE49-F238E27FC236}">
                  <a16:creationId xmlns:a16="http://schemas.microsoft.com/office/drawing/2014/main" id="{12D38917-6C8C-8343-A011-B3A061BC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Line 61">
              <a:extLst>
                <a:ext uri="{FF2B5EF4-FFF2-40B4-BE49-F238E27FC236}">
                  <a16:creationId xmlns:a16="http://schemas.microsoft.com/office/drawing/2014/main" id="{8402D49A-1618-ED45-AA55-6F6CFAFAD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1" name="Freeform 62">
              <a:extLst>
                <a:ext uri="{FF2B5EF4-FFF2-40B4-BE49-F238E27FC236}">
                  <a16:creationId xmlns:a16="http://schemas.microsoft.com/office/drawing/2014/main" id="{01811282-31AB-1645-AABC-6BEA4EA32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2" name="Freeform 65">
              <a:extLst>
                <a:ext uri="{FF2B5EF4-FFF2-40B4-BE49-F238E27FC236}">
                  <a16:creationId xmlns:a16="http://schemas.microsoft.com/office/drawing/2014/main" id="{23853BFD-C38D-F446-8196-144C09C5D1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3" name="Text Box 66">
              <a:extLst>
                <a:ext uri="{FF2B5EF4-FFF2-40B4-BE49-F238E27FC236}">
                  <a16:creationId xmlns:a16="http://schemas.microsoft.com/office/drawing/2014/main" id="{499D56C4-FCB9-374D-B01B-E49B8BFC0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224" name="Line 67">
              <a:extLst>
                <a:ext uri="{FF2B5EF4-FFF2-40B4-BE49-F238E27FC236}">
                  <a16:creationId xmlns:a16="http://schemas.microsoft.com/office/drawing/2014/main" id="{0415FD8B-03B3-2A43-8EB2-237EFE1B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5" name="Line 68">
              <a:extLst>
                <a:ext uri="{FF2B5EF4-FFF2-40B4-BE49-F238E27FC236}">
                  <a16:creationId xmlns:a16="http://schemas.microsoft.com/office/drawing/2014/main" id="{2A0B82D3-EFED-DA43-B9C0-15C3CCD10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6" name="Line 69">
              <a:extLst>
                <a:ext uri="{FF2B5EF4-FFF2-40B4-BE49-F238E27FC236}">
                  <a16:creationId xmlns:a16="http://schemas.microsoft.com/office/drawing/2014/main" id="{404E3573-F8C6-5E45-914C-38432DCE3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7" name="Group 356">
              <a:extLst>
                <a:ext uri="{FF2B5EF4-FFF2-40B4-BE49-F238E27FC236}">
                  <a16:creationId xmlns:a16="http://schemas.microsoft.com/office/drawing/2014/main" id="{8D9D842B-1ABC-7A48-A983-FEB9C60E2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234" name="Picture 354" descr="laptop_stylized_small">
                <a:extLst>
                  <a:ext uri="{FF2B5EF4-FFF2-40B4-BE49-F238E27FC236}">
                    <a16:creationId xmlns:a16="http://schemas.microsoft.com/office/drawing/2014/main" id="{0D7E6CBD-2A6D-9043-AC34-9882E71B2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" name="Picture 355" descr="antenna_stylized">
                <a:extLst>
                  <a:ext uri="{FF2B5EF4-FFF2-40B4-BE49-F238E27FC236}">
                    <a16:creationId xmlns:a16="http://schemas.microsoft.com/office/drawing/2014/main" id="{AA67442E-AB80-A949-A557-DFF2CABE60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8" name="Group 356">
              <a:extLst>
                <a:ext uri="{FF2B5EF4-FFF2-40B4-BE49-F238E27FC236}">
                  <a16:creationId xmlns:a16="http://schemas.microsoft.com/office/drawing/2014/main" id="{2A495040-484D-F44C-BA9B-15DC83D9F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232" name="Picture 354" descr="laptop_stylized_small">
                <a:extLst>
                  <a:ext uri="{FF2B5EF4-FFF2-40B4-BE49-F238E27FC236}">
                    <a16:creationId xmlns:a16="http://schemas.microsoft.com/office/drawing/2014/main" id="{7BA1549E-0EC3-B64D-B067-EC5189B4E1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3" name="Picture 355" descr="antenna_stylized">
                <a:extLst>
                  <a:ext uri="{FF2B5EF4-FFF2-40B4-BE49-F238E27FC236}">
                    <a16:creationId xmlns:a16="http://schemas.microsoft.com/office/drawing/2014/main" id="{3F41AAB7-1902-A04F-9645-A26087CFB6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9" name="Group 356">
              <a:extLst>
                <a:ext uri="{FF2B5EF4-FFF2-40B4-BE49-F238E27FC236}">
                  <a16:creationId xmlns:a16="http://schemas.microsoft.com/office/drawing/2014/main" id="{16DA2195-14EA-6243-B65C-EC2B27CCB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230" name="Picture 354" descr="laptop_stylized_small">
                <a:extLst>
                  <a:ext uri="{FF2B5EF4-FFF2-40B4-BE49-F238E27FC236}">
                    <a16:creationId xmlns:a16="http://schemas.microsoft.com/office/drawing/2014/main" id="{1560AA7B-6B93-2945-9630-C07258D72E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Picture 355" descr="antenna_stylized">
                <a:extLst>
                  <a:ext uri="{FF2B5EF4-FFF2-40B4-BE49-F238E27FC236}">
                    <a16:creationId xmlns:a16="http://schemas.microsoft.com/office/drawing/2014/main" id="{FF6A7FA0-099E-0D44-B57F-E44DCFA0D2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03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IEEE 802.11 MAC Protocol: CSMA/CA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46F0333A-83DD-F74F-A348-96E31758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1298575"/>
            <a:ext cx="66865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ts val="12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802.11 sender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sense channel idle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DIFS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transmit entire frame (no CD)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Line 5">
            <a:extLst>
              <a:ext uri="{FF2B5EF4-FFF2-40B4-BE49-F238E27FC236}">
                <a16:creationId xmlns:a16="http://schemas.microsoft.com/office/drawing/2014/main" id="{9E2A2F29-B074-5A4D-BB4E-83CB4190D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250" y="2092325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3460FF9-273C-2341-A83B-21612A1CB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0538" y="2079625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5" name="Text Box 7">
            <a:extLst>
              <a:ext uri="{FF2B5EF4-FFF2-40B4-BE49-F238E27FC236}">
                <a16:creationId xmlns:a16="http://schemas.microsoft.com/office/drawing/2014/main" id="{ED919692-31A8-054F-9C95-2A52F2A13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675" y="17351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66" name="Text Box 8">
            <a:extLst>
              <a:ext uri="{FF2B5EF4-FFF2-40B4-BE49-F238E27FC236}">
                <a16:creationId xmlns:a16="http://schemas.microsoft.com/office/drawing/2014/main" id="{9D11CDA0-1D11-3047-9C1E-3B00DB6D2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0" y="17446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67" name="Group 23">
            <a:extLst>
              <a:ext uri="{FF2B5EF4-FFF2-40B4-BE49-F238E27FC236}">
                <a16:creationId xmlns:a16="http://schemas.microsoft.com/office/drawing/2014/main" id="{DB72C6B2-5F42-674D-8FCA-0841D0870691}"/>
              </a:ext>
            </a:extLst>
          </p:cNvPr>
          <p:cNvGrpSpPr>
            <a:grpSpLocks/>
          </p:cNvGrpSpPr>
          <p:nvPr/>
        </p:nvGrpSpPr>
        <p:grpSpPr bwMode="auto">
          <a:xfrm>
            <a:off x="8035925" y="2389188"/>
            <a:ext cx="2616200" cy="1690687"/>
            <a:chOff x="3614" y="1617"/>
            <a:chExt cx="1648" cy="1065"/>
          </a:xfrm>
        </p:grpSpPr>
        <p:grpSp>
          <p:nvGrpSpPr>
            <p:cNvPr id="68" name="Group 22">
              <a:extLst>
                <a:ext uri="{FF2B5EF4-FFF2-40B4-BE49-F238E27FC236}">
                  <a16:creationId xmlns:a16="http://schemas.microsoft.com/office/drawing/2014/main" id="{DD95C74A-C16D-0B47-A0ED-FFDE08168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72" name="AutoShape 11">
                <a:extLst>
                  <a:ext uri="{FF2B5EF4-FFF2-40B4-BE49-F238E27FC236}">
                    <a16:creationId xmlns:a16="http://schemas.microsoft.com/office/drawing/2014/main" id="{D9BC3A4E-3207-B048-A31E-196D97B69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3" name="Text Box 12">
                <a:extLst>
                  <a:ext uri="{FF2B5EF4-FFF2-40B4-BE49-F238E27FC236}">
                    <a16:creationId xmlns:a16="http://schemas.microsoft.com/office/drawing/2014/main" id="{F79FF5B8-A321-E743-B75F-A96DCDF80B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9" name="Group 20">
              <a:extLst>
                <a:ext uri="{FF2B5EF4-FFF2-40B4-BE49-F238E27FC236}">
                  <a16:creationId xmlns:a16="http://schemas.microsoft.com/office/drawing/2014/main" id="{11B7C547-387E-4B43-9647-F39A2BBF5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4D50A1EF-833D-AE4E-A262-4DC95573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Text Box 18">
                <a:extLst>
                  <a:ext uri="{FF2B5EF4-FFF2-40B4-BE49-F238E27FC236}">
                    <a16:creationId xmlns:a16="http://schemas.microsoft.com/office/drawing/2014/main" id="{77E61552-4FF0-FB44-8642-9FAF013E8F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74" name="Group 24">
            <a:extLst>
              <a:ext uri="{FF2B5EF4-FFF2-40B4-BE49-F238E27FC236}">
                <a16:creationId xmlns:a16="http://schemas.microsoft.com/office/drawing/2014/main" id="{F39FAC8C-CE88-F844-B77D-4E73F96D7AA0}"/>
              </a:ext>
            </a:extLst>
          </p:cNvPr>
          <p:cNvGrpSpPr>
            <a:grpSpLocks/>
          </p:cNvGrpSpPr>
          <p:nvPr/>
        </p:nvGrpSpPr>
        <p:grpSpPr bwMode="auto">
          <a:xfrm>
            <a:off x="8718550" y="4089400"/>
            <a:ext cx="2511425" cy="923925"/>
            <a:chOff x="4044" y="2688"/>
            <a:chExt cx="1582" cy="582"/>
          </a:xfrm>
        </p:grpSpPr>
        <p:sp>
          <p:nvSpPr>
            <p:cNvPr id="75" name="Text Box 14">
              <a:extLst>
                <a:ext uri="{FF2B5EF4-FFF2-40B4-BE49-F238E27FC236}">
                  <a16:creationId xmlns:a16="http://schemas.microsoft.com/office/drawing/2014/main" id="{121CEDFD-A8A3-3C4E-85EF-92C0E6F7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SIFS</a:t>
              </a:r>
            </a:p>
          </p:txBody>
        </p:sp>
        <p:sp>
          <p:nvSpPr>
            <p:cNvPr id="76" name="AutoShape 15">
              <a:extLst>
                <a:ext uri="{FF2B5EF4-FFF2-40B4-BE49-F238E27FC236}">
                  <a16:creationId xmlns:a16="http://schemas.microsoft.com/office/drawing/2014/main" id="{E6E8F24A-63B2-EF45-AC8E-09F08CD03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77" name="Group 21">
              <a:extLst>
                <a:ext uri="{FF2B5EF4-FFF2-40B4-BE49-F238E27FC236}">
                  <a16:creationId xmlns:a16="http://schemas.microsoft.com/office/drawing/2014/main" id="{22A21D51-0387-824E-9A0B-5EA74DE9E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7FAC184E-6A68-7746-9D42-6F57DF8E2C1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" name="Text Box 19">
                <a:extLst>
                  <a:ext uri="{FF2B5EF4-FFF2-40B4-BE49-F238E27FC236}">
                    <a16:creationId xmlns:a16="http://schemas.microsoft.com/office/drawing/2014/main" id="{9873A3A6-6621-884E-A2FD-7CEFD2BCF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ACK</a:t>
                </a:r>
              </a:p>
            </p:txBody>
          </p:sp>
        </p:grpSp>
      </p:grpSp>
      <p:sp>
        <p:nvSpPr>
          <p:cNvPr id="80" name="Rectangle 3">
            <a:extLst>
              <a:ext uri="{FF2B5EF4-FFF2-40B4-BE49-F238E27FC236}">
                <a16:creationId xmlns:a16="http://schemas.microsoft.com/office/drawing/2014/main" id="{6F028A54-FC92-ED46-A0E0-E6240E00B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4537075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1776"/>
              </a:spcBef>
              <a:spcAft>
                <a:spcPts val="6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802.11 receiver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lang="en-US" sz="2400" kern="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frame received OK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return ACK after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SIFS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(ACK needed due to hidden terminal problem)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65452D-F042-8F4E-9B73-3034C5D8F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581275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 if sense channel busy then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start random backoff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timer counts down while channel idle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transmit when timer expires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no ACK, increase random backoff interval, repeat 2</a:t>
            </a:r>
          </a:p>
        </p:txBody>
      </p:sp>
    </p:spTree>
    <p:extLst>
      <p:ext uri="{BB962C8B-B14F-4D97-AF65-F5344CB8AC3E}">
        <p14:creationId xmlns:p14="http://schemas.microsoft.com/office/powerpoint/2010/main" val="27608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867338" y="2227006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3500" dirty="0">
                <a:solidFill>
                  <a:srgbClr val="000099"/>
                </a:solidFill>
              </a:rPr>
              <a:t>Mobility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principles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practice</a:t>
            </a:r>
          </a:p>
          <a:p>
            <a:pPr marL="736600" lvl="1" indent="-279400">
              <a:defRPr/>
            </a:pPr>
            <a:r>
              <a:rPr lang="en-US" sz="3000" dirty="0"/>
              <a:t>4G/5G networks</a:t>
            </a:r>
          </a:p>
          <a:p>
            <a:pPr marL="736600" lvl="1" indent="-279400">
              <a:defRPr/>
            </a:pPr>
            <a:r>
              <a:rPr lang="en-US" sz="3000" dirty="0"/>
              <a:t>Mobile IP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Mobility: impact on higher-layer protocols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63B252E-B5AF-BD4D-8DC3-4FE3280F1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Avoiding collisions (more)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36A68D4-8939-1A4D-A6F0-0109DBF73BDB}"/>
              </a:ext>
            </a:extLst>
          </p:cNvPr>
          <p:cNvSpPr txBox="1">
            <a:spLocks noChangeArrowheads="1"/>
          </p:cNvSpPr>
          <p:nvPr/>
        </p:nvSpPr>
        <p:spPr>
          <a:xfrm>
            <a:off x="658958" y="1426008"/>
            <a:ext cx="10909588" cy="42127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-12700">
              <a:lnSpc>
                <a:spcPct val="110000"/>
              </a:lnSpc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idea:</a:t>
            </a:r>
            <a:r>
              <a:rPr lang="en-US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en-US" dirty="0"/>
              <a:t>sender </a:t>
            </a:r>
            <a:r>
              <a:rPr lang="en-US" altLang="ja-JP" dirty="0"/>
              <a:t>“</a:t>
            </a:r>
            <a:r>
              <a:rPr lang="en-US" dirty="0"/>
              <a:t>reserves</a:t>
            </a:r>
            <a:r>
              <a:rPr lang="en-US" altLang="ja-JP" dirty="0"/>
              <a:t>”</a:t>
            </a:r>
            <a:r>
              <a:rPr lang="en-US" dirty="0"/>
              <a:t> channel use for data frames using small reservation packets</a:t>
            </a:r>
          </a:p>
          <a:p>
            <a:pPr marL="409575" indent="-279400">
              <a:lnSpc>
                <a:spcPct val="110000"/>
              </a:lnSpc>
              <a:defRPr/>
            </a:pPr>
            <a:r>
              <a:rPr lang="en-US" dirty="0"/>
              <a:t>sender first transmits </a:t>
            </a:r>
            <a:r>
              <a:rPr lang="en-US" i="1" dirty="0"/>
              <a:t>small</a:t>
            </a:r>
            <a:r>
              <a:rPr lang="en-US" dirty="0"/>
              <a:t> </a:t>
            </a:r>
            <a:r>
              <a:rPr lang="en-US" sz="2400" dirty="0"/>
              <a:t>request-to-send</a:t>
            </a:r>
            <a:r>
              <a:rPr lang="en-US" dirty="0"/>
              <a:t> (RTS) packet to BS using CSMA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RTSs may still collide with each other (but they’re short)</a:t>
            </a:r>
          </a:p>
          <a:p>
            <a:pPr marL="409575" indent="-279400">
              <a:defRPr/>
            </a:pPr>
            <a:r>
              <a:rPr lang="en-US" dirty="0"/>
              <a:t>BS broadcasts</a:t>
            </a:r>
            <a:r>
              <a:rPr lang="en-US" sz="2400" dirty="0"/>
              <a:t> </a:t>
            </a:r>
            <a:r>
              <a:rPr lang="en-US" dirty="0"/>
              <a:t>clear-to-send</a:t>
            </a:r>
            <a:r>
              <a:rPr lang="en-US" sz="2400" dirty="0"/>
              <a:t> </a:t>
            </a:r>
            <a:r>
              <a:rPr lang="en-US" dirty="0"/>
              <a:t>CTS in response to RTS</a:t>
            </a:r>
          </a:p>
          <a:p>
            <a:pPr marL="409575" indent="-279400">
              <a:defRPr/>
            </a:pPr>
            <a:r>
              <a:rPr lang="en-US" dirty="0"/>
              <a:t>CTS heard by all nodes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sender transmits data frame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Collision Avoidance: RTS-CTS exchange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9" name="Text Box 15">
            <a:extLst>
              <a:ext uri="{FF2B5EF4-FFF2-40B4-BE49-F238E27FC236}">
                <a16:creationId xmlns:a16="http://schemas.microsoft.com/office/drawing/2014/main" id="{B57108CC-F94A-0647-A61D-117249C9C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014" y="147695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50" name="Text Box 41">
            <a:extLst>
              <a:ext uri="{FF2B5EF4-FFF2-40B4-BE49-F238E27FC236}">
                <a16:creationId xmlns:a16="http://schemas.microsoft.com/office/drawing/2014/main" id="{1300CE18-0CEB-194F-B49C-E69348D4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026" y="132614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51" name="Text Box 42">
            <a:extLst>
              <a:ext uri="{FF2B5EF4-FFF2-40B4-BE49-F238E27FC236}">
                <a16:creationId xmlns:a16="http://schemas.microsoft.com/office/drawing/2014/main" id="{C15B4151-D54F-2E43-A559-187F3D2B8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551" y="132455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B0A88798-8C51-824C-BB8B-592E5F75F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0289" y="1811918"/>
            <a:ext cx="783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5" name="Group 70">
            <a:extLst>
              <a:ext uri="{FF2B5EF4-FFF2-40B4-BE49-F238E27FC236}">
                <a16:creationId xmlns:a16="http://schemas.microsoft.com/office/drawing/2014/main" id="{B5C9B155-B7CB-1B4C-A43D-E669314D7D9A}"/>
              </a:ext>
            </a:extLst>
          </p:cNvPr>
          <p:cNvGrpSpPr>
            <a:grpSpLocks/>
          </p:cNvGrpSpPr>
          <p:nvPr/>
        </p:nvGrpSpPr>
        <p:grpSpPr bwMode="auto">
          <a:xfrm>
            <a:off x="2386451" y="1978605"/>
            <a:ext cx="6553199" cy="817563"/>
            <a:chOff x="1128" y="1194"/>
            <a:chExt cx="4128" cy="515"/>
          </a:xfrm>
        </p:grpSpPr>
        <p:grpSp>
          <p:nvGrpSpPr>
            <p:cNvPr id="56" name="Group 9">
              <a:extLst>
                <a:ext uri="{FF2B5EF4-FFF2-40B4-BE49-F238E27FC236}">
                  <a16:creationId xmlns:a16="http://schemas.microsoft.com/office/drawing/2014/main" id="{72C745EB-2518-4F4A-A88F-39EDB9D92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1194"/>
              <a:ext cx="4128" cy="515"/>
              <a:chOff x="587" y="1184"/>
              <a:chExt cx="4128" cy="515"/>
            </a:xfrm>
          </p:grpSpPr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E1649A62-E270-D04F-9E7D-3B8C12D2A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1238"/>
                <a:ext cx="4121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Freeform 8">
                <a:extLst>
                  <a:ext uri="{FF2B5EF4-FFF2-40B4-BE49-F238E27FC236}">
                    <a16:creationId xmlns:a16="http://schemas.microsoft.com/office/drawing/2014/main" id="{1A155B4B-DC60-DB4E-A3D9-598BEE4423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7" y="1184"/>
                <a:ext cx="4128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99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7" name="Text Box 51">
              <a:extLst>
                <a:ext uri="{FF2B5EF4-FFF2-40B4-BE49-F238E27FC236}">
                  <a16:creationId xmlns:a16="http://schemas.microsoft.com/office/drawing/2014/main" id="{18042E5E-B8DC-1E40-8C20-81D21EB6E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58" name="Text Box 52">
              <a:extLst>
                <a:ext uri="{FF2B5EF4-FFF2-40B4-BE49-F238E27FC236}">
                  <a16:creationId xmlns:a16="http://schemas.microsoft.com/office/drawing/2014/main" id="{5887FEFC-6004-8742-A9EA-B9D54A2D5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45820">
              <a:off x="4490" y="1196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61" name="Group 68">
            <a:extLst>
              <a:ext uri="{FF2B5EF4-FFF2-40B4-BE49-F238E27FC236}">
                <a16:creationId xmlns:a16="http://schemas.microsoft.com/office/drawing/2014/main" id="{98848F57-B443-D64E-A40E-7A9F1DA9DBED}"/>
              </a:ext>
            </a:extLst>
          </p:cNvPr>
          <p:cNvGrpSpPr>
            <a:grpSpLocks/>
          </p:cNvGrpSpPr>
          <p:nvPr/>
        </p:nvGrpSpPr>
        <p:grpSpPr bwMode="auto">
          <a:xfrm>
            <a:off x="2395976" y="2777118"/>
            <a:ext cx="6486526" cy="1174750"/>
            <a:chOff x="1134" y="1697"/>
            <a:chExt cx="4086" cy="740"/>
          </a:xfrm>
        </p:grpSpPr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F802FF6E-2848-2A4C-BB8D-931A8FD81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99000">
                  <a:schemeClr val="accent5">
                    <a:lumMod val="20000"/>
                    <a:lumOff val="8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Text Box 54">
              <a:extLst>
                <a:ext uri="{FF2B5EF4-FFF2-40B4-BE49-F238E27FC236}">
                  <a16:creationId xmlns:a16="http://schemas.microsoft.com/office/drawing/2014/main" id="{209499D7-0BB1-E244-8335-0B09C2146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29BE5B68-7534-AE42-894F-FC6E6CB25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3B1968BC-1529-3D4A-962E-D401C6E5F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82"/>
              <a:ext cx="1831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0">
                  <a:srgbClr val="E4DBF3"/>
                </a:gs>
                <a:gs pos="10000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C0C2C1BA-91FF-224E-A246-0B05B1746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  <p:sp>
          <p:nvSpPr>
            <p:cNvPr id="67" name="Text Box 59">
              <a:extLst>
                <a:ext uri="{FF2B5EF4-FFF2-40B4-BE49-F238E27FC236}">
                  <a16:creationId xmlns:a16="http://schemas.microsoft.com/office/drawing/2014/main" id="{EB9E4AF6-51F3-ED4F-B073-A7D914972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68" name="Group 69">
            <a:extLst>
              <a:ext uri="{FF2B5EF4-FFF2-40B4-BE49-F238E27FC236}">
                <a16:creationId xmlns:a16="http://schemas.microsoft.com/office/drawing/2014/main" id="{C9129164-32D4-5B48-854B-478611C1D69B}"/>
              </a:ext>
            </a:extLst>
          </p:cNvPr>
          <p:cNvGrpSpPr>
            <a:grpSpLocks/>
          </p:cNvGrpSpPr>
          <p:nvPr/>
        </p:nvGrpSpPr>
        <p:grpSpPr bwMode="auto">
          <a:xfrm>
            <a:off x="2386451" y="4039180"/>
            <a:ext cx="6553201" cy="2174875"/>
            <a:chOff x="1128" y="2492"/>
            <a:chExt cx="4128" cy="1370"/>
          </a:xfrm>
        </p:grpSpPr>
        <p:sp>
          <p:nvSpPr>
            <p:cNvPr id="69" name="Freeform 60">
              <a:extLst>
                <a:ext uri="{FF2B5EF4-FFF2-40B4-BE49-F238E27FC236}">
                  <a16:creationId xmlns:a16="http://schemas.microsoft.com/office/drawing/2014/main" id="{61752D4D-8298-AD4B-B9D2-D2DED1E2F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" y="2492"/>
              <a:ext cx="4128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100000">
                  <a:srgbClr val="9BE6CC"/>
                </a:gs>
                <a:gs pos="0">
                  <a:srgbClr val="37CC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61">
              <a:extLst>
                <a:ext uri="{FF2B5EF4-FFF2-40B4-BE49-F238E27FC236}">
                  <a16:creationId xmlns:a16="http://schemas.microsoft.com/office/drawing/2014/main" id="{1C858E66-F881-2349-9632-3938A5573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DATA (A)</a:t>
              </a:r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835BC1D8-E6BA-1941-80A9-2C5FA5DB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Freeform 63">
              <a:extLst>
                <a:ext uri="{FF2B5EF4-FFF2-40B4-BE49-F238E27FC236}">
                  <a16:creationId xmlns:a16="http://schemas.microsoft.com/office/drawing/2014/main" id="{930C8B83-C511-364F-B285-9B194E178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3508"/>
              <a:ext cx="1843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108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64">
              <a:extLst>
                <a:ext uri="{FF2B5EF4-FFF2-40B4-BE49-F238E27FC236}">
                  <a16:creationId xmlns:a16="http://schemas.microsoft.com/office/drawing/2014/main" id="{80925179-49BC-2349-8992-75BB30FCD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  <p:sp>
          <p:nvSpPr>
            <p:cNvPr id="74" name="Text Box 65">
              <a:extLst>
                <a:ext uri="{FF2B5EF4-FFF2-40B4-BE49-F238E27FC236}">
                  <a16:creationId xmlns:a16="http://schemas.microsoft.com/office/drawing/2014/main" id="{E7403CA7-E600-0C4C-A60D-9BA8AB297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75" name="Group 66">
            <a:extLst>
              <a:ext uri="{FF2B5EF4-FFF2-40B4-BE49-F238E27FC236}">
                <a16:creationId xmlns:a16="http://schemas.microsoft.com/office/drawing/2014/main" id="{F05D0514-260E-1E43-8388-78F33D7F0C1D}"/>
              </a:ext>
            </a:extLst>
          </p:cNvPr>
          <p:cNvGrpSpPr>
            <a:grpSpLocks/>
          </p:cNvGrpSpPr>
          <p:nvPr/>
        </p:nvGrpSpPr>
        <p:grpSpPr bwMode="auto">
          <a:xfrm>
            <a:off x="5013764" y="2129418"/>
            <a:ext cx="3109912" cy="715962"/>
            <a:chOff x="2596" y="1330"/>
            <a:chExt cx="1959" cy="451"/>
          </a:xfrm>
        </p:grpSpPr>
        <p:sp>
          <p:nvSpPr>
            <p:cNvPr id="76" name="AutoShape 10">
              <a:extLst>
                <a:ext uri="{FF2B5EF4-FFF2-40B4-BE49-F238E27FC236}">
                  <a16:creationId xmlns:a16="http://schemas.microsoft.com/office/drawing/2014/main" id="{832EF9D7-69BC-5545-AB6F-734341503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7" name="Text Box 11">
              <a:extLst>
                <a:ext uri="{FF2B5EF4-FFF2-40B4-BE49-F238E27FC236}">
                  <a16:creationId xmlns:a16="http://schemas.microsoft.com/office/drawing/2014/main" id="{575A100D-49B2-0D44-9324-89E1FB018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BF24F12-CE7B-D443-8C15-F591194A251A}"/>
              </a:ext>
            </a:extLst>
          </p:cNvPr>
          <p:cNvGrpSpPr>
            <a:grpSpLocks/>
          </p:cNvGrpSpPr>
          <p:nvPr/>
        </p:nvGrpSpPr>
        <p:grpSpPr bwMode="auto">
          <a:xfrm>
            <a:off x="8939651" y="3755018"/>
            <a:ext cx="711200" cy="2548800"/>
            <a:chOff x="8205350" y="3671888"/>
            <a:chExt cx="711200" cy="2548800"/>
          </a:xfrm>
        </p:grpSpPr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8861D341-8C8D-1748-B284-6F9756322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8038" y="3671888"/>
              <a:ext cx="0" cy="2548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0" name="Text Box 72">
              <a:extLst>
                <a:ext uri="{FF2B5EF4-FFF2-40B4-BE49-F238E27FC236}">
                  <a16:creationId xmlns:a16="http://schemas.microsoft.com/office/drawing/2014/main" id="{36ECAC2C-38BD-2145-8811-D01C7C880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350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81" name="Group 361">
            <a:extLst>
              <a:ext uri="{FF2B5EF4-FFF2-40B4-BE49-F238E27FC236}">
                <a16:creationId xmlns:a16="http://schemas.microsoft.com/office/drawing/2014/main" id="{DC6E86CC-64EA-0E4F-A3DA-0C7FF44F1C9F}"/>
              </a:ext>
            </a:extLst>
          </p:cNvPr>
          <p:cNvGrpSpPr>
            <a:grpSpLocks/>
          </p:cNvGrpSpPr>
          <p:nvPr/>
        </p:nvGrpSpPr>
        <p:grpSpPr bwMode="auto">
          <a:xfrm>
            <a:off x="4923276" y="1200730"/>
            <a:ext cx="650875" cy="561975"/>
            <a:chOff x="2967" y="478"/>
            <a:chExt cx="788" cy="625"/>
          </a:xfrm>
        </p:grpSpPr>
        <p:pic>
          <p:nvPicPr>
            <p:cNvPr id="82" name="Picture 358" descr="access_point_stylized_small">
              <a:extLst>
                <a:ext uri="{FF2B5EF4-FFF2-40B4-BE49-F238E27FC236}">
                  <a16:creationId xmlns:a16="http://schemas.microsoft.com/office/drawing/2014/main" id="{ACF5FCAA-0076-D945-A436-4B3616F2A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360" descr="antenna_radiation_stylized">
              <a:extLst>
                <a:ext uri="{FF2B5EF4-FFF2-40B4-BE49-F238E27FC236}">
                  <a16:creationId xmlns:a16="http://schemas.microsoft.com/office/drawing/2014/main" id="{F33EA2B5-9337-7F4E-AA4E-DD2845CBD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Group 356">
            <a:extLst>
              <a:ext uri="{FF2B5EF4-FFF2-40B4-BE49-F238E27FC236}">
                <a16:creationId xmlns:a16="http://schemas.microsoft.com/office/drawing/2014/main" id="{11578272-6776-B94A-AAF0-9F563045AD45}"/>
              </a:ext>
            </a:extLst>
          </p:cNvPr>
          <p:cNvGrpSpPr>
            <a:grpSpLocks/>
          </p:cNvGrpSpPr>
          <p:nvPr/>
        </p:nvGrpSpPr>
        <p:grpSpPr bwMode="auto">
          <a:xfrm>
            <a:off x="2110226" y="1140405"/>
            <a:ext cx="609600" cy="598488"/>
            <a:chOff x="313" y="1497"/>
            <a:chExt cx="1152" cy="1014"/>
          </a:xfrm>
        </p:grpSpPr>
        <p:pic>
          <p:nvPicPr>
            <p:cNvPr id="85" name="Picture 354" descr="laptop_stylized_small">
              <a:extLst>
                <a:ext uri="{FF2B5EF4-FFF2-40B4-BE49-F238E27FC236}">
                  <a16:creationId xmlns:a16="http://schemas.microsoft.com/office/drawing/2014/main" id="{E256E2DD-3C54-0549-A903-4CAE5BCED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355" descr="antenna_stylized">
              <a:extLst>
                <a:ext uri="{FF2B5EF4-FFF2-40B4-BE49-F238E27FC236}">
                  <a16:creationId xmlns:a16="http://schemas.microsoft.com/office/drawing/2014/main" id="{93764C0E-BB21-0A41-9D23-7F9259FB5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7" name="Group 356">
            <a:extLst>
              <a:ext uri="{FF2B5EF4-FFF2-40B4-BE49-F238E27FC236}">
                <a16:creationId xmlns:a16="http://schemas.microsoft.com/office/drawing/2014/main" id="{62EC1392-7192-674C-9F39-338C35E2F689}"/>
              </a:ext>
            </a:extLst>
          </p:cNvPr>
          <p:cNvGrpSpPr>
            <a:grpSpLocks/>
          </p:cNvGrpSpPr>
          <p:nvPr/>
        </p:nvGrpSpPr>
        <p:grpSpPr bwMode="auto">
          <a:xfrm>
            <a:off x="8561826" y="1170568"/>
            <a:ext cx="609600" cy="598487"/>
            <a:chOff x="313" y="1497"/>
            <a:chExt cx="1152" cy="1014"/>
          </a:xfrm>
        </p:grpSpPr>
        <p:pic>
          <p:nvPicPr>
            <p:cNvPr id="88" name="Picture 354" descr="laptop_stylized_small">
              <a:extLst>
                <a:ext uri="{FF2B5EF4-FFF2-40B4-BE49-F238E27FC236}">
                  <a16:creationId xmlns:a16="http://schemas.microsoft.com/office/drawing/2014/main" id="{B6D6F070-5327-4042-9FC7-74F8D222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355" descr="antenna_stylized">
              <a:extLst>
                <a:ext uri="{FF2B5EF4-FFF2-40B4-BE49-F238E27FC236}">
                  <a16:creationId xmlns:a16="http://schemas.microsoft.com/office/drawing/2014/main" id="{EBDBBDB2-0438-8041-89B1-F3D300C6F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92E6CB-15CD-2240-9932-047722556C45}"/>
              </a:ext>
            </a:extLst>
          </p:cNvPr>
          <p:cNvCxnSpPr/>
          <p:nvPr/>
        </p:nvCxnSpPr>
        <p:spPr>
          <a:xfrm>
            <a:off x="1745679" y="2008911"/>
            <a:ext cx="0" cy="3810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6">
            <a:extLst>
              <a:ext uri="{FF2B5EF4-FFF2-40B4-BE49-F238E27FC236}">
                <a16:creationId xmlns:a16="http://schemas.microsoft.com/office/drawing/2014/main" id="{F0293F4D-BED0-464C-94AF-6665737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72" y="4165386"/>
            <a:ext cx="620712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68404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4" name="Text Box 12">
            <a:extLst>
              <a:ext uri="{FF2B5EF4-FFF2-40B4-BE49-F238E27FC236}">
                <a16:creationId xmlns:a16="http://schemas.microsoft.com/office/drawing/2014/main" id="{EB802AA9-5C9F-1F41-8DAA-4DADB50C3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5" name="Text Box 13">
            <a:extLst>
              <a:ext uri="{FF2B5EF4-FFF2-40B4-BE49-F238E27FC236}">
                <a16:creationId xmlns:a16="http://schemas.microsoft.com/office/drawing/2014/main" id="{976031FD-0DE5-5B4A-80BD-BD79CEF9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6" name="Text Box 14">
            <a:extLst>
              <a:ext uri="{FF2B5EF4-FFF2-40B4-BE49-F238E27FC236}">
                <a16:creationId xmlns:a16="http://schemas.microsoft.com/office/drawing/2014/main" id="{FC24CF30-0DB1-DC4B-A5A5-09191098D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7" name="Text Box 15">
            <a:extLst>
              <a:ext uri="{FF2B5EF4-FFF2-40B4-BE49-F238E27FC236}">
                <a16:creationId xmlns:a16="http://schemas.microsoft.com/office/drawing/2014/main" id="{061DB4A9-0D08-7F4F-A90E-91ADB310D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8" name="Text Box 16">
            <a:extLst>
              <a:ext uri="{FF2B5EF4-FFF2-40B4-BE49-F238E27FC236}">
                <a16:creationId xmlns:a16="http://schemas.microsoft.com/office/drawing/2014/main" id="{2D692E38-D5F5-884C-8D26-3DC54A22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5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9" name="Text Box 17">
            <a:extLst>
              <a:ext uri="{FF2B5EF4-FFF2-40B4-BE49-F238E27FC236}">
                <a16:creationId xmlns:a16="http://schemas.microsoft.com/office/drawing/2014/main" id="{2E76FE38-B6C0-E94A-A8BE-2F6C0BAB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7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30" name="Text Box 18">
            <a:extLst>
              <a:ext uri="{FF2B5EF4-FFF2-40B4-BE49-F238E27FC236}">
                <a16:creationId xmlns:a16="http://schemas.microsoft.com/office/drawing/2014/main" id="{32F7DF4E-4B6B-D24E-83B6-A3737523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96" y="12433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31" name="Text Box 19">
            <a:extLst>
              <a:ext uri="{FF2B5EF4-FFF2-40B4-BE49-F238E27FC236}">
                <a16:creationId xmlns:a16="http://schemas.microsoft.com/office/drawing/2014/main" id="{388E12FB-1C38-A247-889D-979C8164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708" y="1240482"/>
            <a:ext cx="10278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0 - 2312</a:t>
            </a:r>
          </a:p>
        </p:txBody>
      </p:sp>
      <p:sp>
        <p:nvSpPr>
          <p:cNvPr id="132" name="Text Box 20">
            <a:extLst>
              <a:ext uri="{FF2B5EF4-FFF2-40B4-BE49-F238E27FC236}">
                <a16:creationId xmlns:a16="http://schemas.microsoft.com/office/drawing/2014/main" id="{18BB5749-AEFF-2549-A25A-F61CA6314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96" y="124011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37" name="Text Box 55">
            <a:extLst>
              <a:ext uri="{FF2B5EF4-FFF2-40B4-BE49-F238E27FC236}">
                <a16:creationId xmlns:a16="http://schemas.microsoft.com/office/drawing/2014/main" id="{8AFA0209-7D36-5C40-9653-C3B23F49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50" y="3375310"/>
            <a:ext cx="3390721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1: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MAC address of wireless host or AP  to receive this frame</a:t>
            </a:r>
          </a:p>
        </p:txBody>
      </p:sp>
      <p:sp>
        <p:nvSpPr>
          <p:cNvPr id="140" name="Text Box 58">
            <a:extLst>
              <a:ext uri="{FF2B5EF4-FFF2-40B4-BE49-F238E27FC236}">
                <a16:creationId xmlns:a16="http://schemas.microsoft.com/office/drawing/2014/main" id="{1149C5E4-EC40-194B-B404-ED6C93E0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841" y="3388845"/>
            <a:ext cx="323590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4: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used only in ad hoc mode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F74D66-AC0A-4948-956A-137D269B89FE}"/>
              </a:ext>
            </a:extLst>
          </p:cNvPr>
          <p:cNvGrpSpPr/>
          <p:nvPr/>
        </p:nvGrpSpPr>
        <p:grpSpPr>
          <a:xfrm>
            <a:off x="1939636" y="1546513"/>
            <a:ext cx="8091055" cy="854364"/>
            <a:chOff x="1981199" y="2322368"/>
            <a:chExt cx="8091055" cy="8543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229BFC-8C9D-5341-AFF9-493C1C33ECA0}"/>
                </a:ext>
              </a:extLst>
            </p:cNvPr>
            <p:cNvSpPr/>
            <p:nvPr/>
          </p:nvSpPr>
          <p:spPr>
            <a:xfrm>
              <a:off x="1981199" y="2369127"/>
              <a:ext cx="8091055" cy="748146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7F13F-1490-C040-9619-96164A9D583F}"/>
                </a:ext>
              </a:extLst>
            </p:cNvPr>
            <p:cNvCxnSpPr/>
            <p:nvPr/>
          </p:nvCxnSpPr>
          <p:spPr>
            <a:xfrm>
              <a:off x="2826327" y="234141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AA45C04-3EEC-A54A-B447-129E48EA93A7}"/>
                </a:ext>
              </a:extLst>
            </p:cNvPr>
            <p:cNvCxnSpPr/>
            <p:nvPr/>
          </p:nvCxnSpPr>
          <p:spPr>
            <a:xfrm>
              <a:off x="36740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30F2417-8AA1-B34D-BAED-58697FAA172F}"/>
                </a:ext>
              </a:extLst>
            </p:cNvPr>
            <p:cNvCxnSpPr/>
            <p:nvPr/>
          </p:nvCxnSpPr>
          <p:spPr>
            <a:xfrm>
              <a:off x="4515427" y="23731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8036314-22EF-A546-8B34-64A33BD2787D}"/>
                </a:ext>
              </a:extLst>
            </p:cNvPr>
            <p:cNvCxnSpPr/>
            <p:nvPr/>
          </p:nvCxnSpPr>
          <p:spPr>
            <a:xfrm>
              <a:off x="5347277" y="23604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34173DD-F5BD-B547-999E-4FA4E0302BE7}"/>
                </a:ext>
              </a:extLst>
            </p:cNvPr>
            <p:cNvCxnSpPr/>
            <p:nvPr/>
          </p:nvCxnSpPr>
          <p:spPr>
            <a:xfrm>
              <a:off x="6185477" y="23477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C004E3-DD67-494B-96F9-992882A2BB95}"/>
                </a:ext>
              </a:extLst>
            </p:cNvPr>
            <p:cNvCxnSpPr/>
            <p:nvPr/>
          </p:nvCxnSpPr>
          <p:spPr>
            <a:xfrm>
              <a:off x="7023677" y="23350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C4A59E-2798-E14B-8864-897D2A4077AB}"/>
                </a:ext>
              </a:extLst>
            </p:cNvPr>
            <p:cNvCxnSpPr/>
            <p:nvPr/>
          </p:nvCxnSpPr>
          <p:spPr>
            <a:xfrm>
              <a:off x="7861877" y="23223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5D32E6D-CD0F-B947-BECB-0BB4432C2069}"/>
                </a:ext>
              </a:extLst>
            </p:cNvPr>
            <p:cNvCxnSpPr/>
            <p:nvPr/>
          </p:nvCxnSpPr>
          <p:spPr>
            <a:xfrm>
              <a:off x="92366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3">
            <a:extLst>
              <a:ext uri="{FF2B5EF4-FFF2-40B4-BE49-F238E27FC236}">
                <a16:creationId xmlns:a16="http://schemas.microsoft.com/office/drawing/2014/main" id="{19FB91BB-3917-6C4C-A950-F94A76A4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485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frame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control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F3F7D97F-8B3D-E248-8ED4-6A7E4027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duration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91218FF9-7C58-A646-B5C2-DE83E6B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4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1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D7D7633B-DBB6-0847-9C11-53C1398B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6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2</a:t>
            </a:r>
          </a:p>
        </p:txBody>
      </p:sp>
      <p:sp>
        <p:nvSpPr>
          <p:cNvPr id="119" name="Rectangle 7">
            <a:extLst>
              <a:ext uri="{FF2B5EF4-FFF2-40B4-BE49-F238E27FC236}">
                <a16:creationId xmlns:a16="http://schemas.microsoft.com/office/drawing/2014/main" id="{E39443BA-2E24-114F-85CB-5CA6A7DF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2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4</a:t>
            </a:r>
          </a:p>
        </p:txBody>
      </p:sp>
      <p:sp>
        <p:nvSpPr>
          <p:cNvPr id="120" name="Rectangle 8">
            <a:extLst>
              <a:ext uri="{FF2B5EF4-FFF2-40B4-BE49-F238E27FC236}">
                <a16:creationId xmlns:a16="http://schemas.microsoft.com/office/drawing/2014/main" id="{5B42CCAD-488D-4840-9DA3-9D221E25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8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3</a:t>
            </a:r>
          </a:p>
        </p:txBody>
      </p:sp>
      <p:sp>
        <p:nvSpPr>
          <p:cNvPr id="121" name="Rectangle 9">
            <a:extLst>
              <a:ext uri="{FF2B5EF4-FFF2-40B4-BE49-F238E27FC236}">
                <a16:creationId xmlns:a16="http://schemas.microsoft.com/office/drawing/2014/main" id="{5ABA6D97-54D1-3B48-8E35-4BD2C716F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22" name="Rectangle 10">
            <a:extLst>
              <a:ext uri="{FF2B5EF4-FFF2-40B4-BE49-F238E27FC236}">
                <a16:creationId xmlns:a16="http://schemas.microsoft.com/office/drawing/2014/main" id="{B26FE9E4-8E06-0D45-A2FC-D385D56A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30" y="1672504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payload</a:t>
            </a:r>
          </a:p>
        </p:txBody>
      </p:sp>
      <p:sp>
        <p:nvSpPr>
          <p:cNvPr id="123" name="Rectangle 11">
            <a:extLst>
              <a:ext uri="{FF2B5EF4-FFF2-40B4-BE49-F238E27FC236}">
                <a16:creationId xmlns:a16="http://schemas.microsoft.com/office/drawing/2014/main" id="{99410C58-51A8-2F4C-AAF8-53D3A0A0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CRC</a:t>
            </a:r>
          </a:p>
        </p:txBody>
      </p:sp>
      <p:sp>
        <p:nvSpPr>
          <p:cNvPr id="133" name="Text Box 21">
            <a:extLst>
              <a:ext uri="{FF2B5EF4-FFF2-40B4-BE49-F238E27FC236}">
                <a16:creationId xmlns:a16="http://schemas.microsoft.com/office/drawing/2014/main" id="{42BF6590-B2B6-1548-BA6F-9A4B4FEF9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992" y="1705119"/>
            <a:ext cx="857927" cy="54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seq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control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E041B5-9738-A742-BCFC-9F35F63D2AE4}"/>
              </a:ext>
            </a:extLst>
          </p:cNvPr>
          <p:cNvGrpSpPr/>
          <p:nvPr/>
        </p:nvGrpSpPr>
        <p:grpSpPr>
          <a:xfrm>
            <a:off x="1873822" y="2507673"/>
            <a:ext cx="3199209" cy="3495460"/>
            <a:chOff x="1873822" y="2507673"/>
            <a:chExt cx="3199209" cy="3495460"/>
          </a:xfrm>
        </p:grpSpPr>
        <p:sp>
          <p:nvSpPr>
            <p:cNvPr id="134" name="Text Box 52">
              <a:extLst>
                <a:ext uri="{FF2B5EF4-FFF2-40B4-BE49-F238E27FC236}">
                  <a16:creationId xmlns:a16="http://schemas.microsoft.com/office/drawing/2014/main" id="{F97A879F-B7E1-CE4E-8035-D753916E8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822" y="4913604"/>
              <a:ext cx="3199209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2: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of wireless host or AP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transmitting this frame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320556-572C-904C-8890-04AFCC19201A}"/>
                </a:ext>
              </a:extLst>
            </p:cNvPr>
            <p:cNvCxnSpPr>
              <a:cxnSpLocks/>
            </p:cNvCxnSpPr>
            <p:nvPr/>
          </p:nvCxnSpPr>
          <p:spPr>
            <a:xfrm>
              <a:off x="4904509" y="2507673"/>
              <a:ext cx="0" cy="249381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AAB3E1-AF2C-8D47-847E-1949D73810EB}"/>
              </a:ext>
            </a:extLst>
          </p:cNvPr>
          <p:cNvGrpSpPr/>
          <p:nvPr/>
        </p:nvGrpSpPr>
        <p:grpSpPr>
          <a:xfrm>
            <a:off x="5552352" y="2500745"/>
            <a:ext cx="3854882" cy="3077369"/>
            <a:chOff x="5552352" y="2500745"/>
            <a:chExt cx="3854882" cy="3077369"/>
          </a:xfrm>
        </p:grpSpPr>
        <p:sp>
          <p:nvSpPr>
            <p:cNvPr id="139" name="Text Box 57">
              <a:extLst>
                <a:ext uri="{FF2B5EF4-FFF2-40B4-BE49-F238E27FC236}">
                  <a16:creationId xmlns:a16="http://schemas.microsoft.com/office/drawing/2014/main" id="{1DD1FB07-4CE6-6A40-AF67-3866E5A19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52" y="4488585"/>
              <a:ext cx="3854882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3: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 of router interface to which AP is attached</a:t>
              </a: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EAC2366-7D3C-584C-B185-DBF8143021CB}"/>
                </a:ext>
              </a:extLst>
            </p:cNvPr>
            <p:cNvCxnSpPr/>
            <p:nvPr/>
          </p:nvCxnSpPr>
          <p:spPr>
            <a:xfrm>
              <a:off x="5708072" y="2500745"/>
              <a:ext cx="0" cy="19812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990687-2977-D243-A059-3ABE1E9EFB59}"/>
              </a:ext>
            </a:extLst>
          </p:cNvPr>
          <p:cNvCxnSpPr/>
          <p:nvPr/>
        </p:nvCxnSpPr>
        <p:spPr>
          <a:xfrm>
            <a:off x="7426036" y="2521527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EE2B4BE-9FE0-934B-A00D-AA5706A4320B}"/>
              </a:ext>
            </a:extLst>
          </p:cNvPr>
          <p:cNvCxnSpPr/>
          <p:nvPr/>
        </p:nvCxnSpPr>
        <p:spPr>
          <a:xfrm>
            <a:off x="3990109" y="2514600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3" name="Oval 3">
            <a:extLst>
              <a:ext uri="{FF2B5EF4-FFF2-40B4-BE49-F238E27FC236}">
                <a16:creationId xmlns:a16="http://schemas.microsoft.com/office/drawing/2014/main" id="{B7A96E68-A308-AB4B-BFE7-48079654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606" y="1243734"/>
            <a:ext cx="2454275" cy="2374900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4" name="Line 23">
            <a:extLst>
              <a:ext uri="{FF2B5EF4-FFF2-40B4-BE49-F238E27FC236}">
                <a16:creationId xmlns:a16="http://schemas.microsoft.com/office/drawing/2014/main" id="{CF0F70EE-5942-ED42-A710-11B04F52B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218" y="275662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5" name="Line 25">
            <a:extLst>
              <a:ext uri="{FF2B5EF4-FFF2-40B4-BE49-F238E27FC236}">
                <a16:creationId xmlns:a16="http://schemas.microsoft.com/office/drawing/2014/main" id="{FB9261F9-19E3-3F45-A421-E07670FFA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9618" y="2299422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56" name="Group 26">
            <a:extLst>
              <a:ext uri="{FF2B5EF4-FFF2-40B4-BE49-F238E27FC236}">
                <a16:creationId xmlns:a16="http://schemas.microsoft.com/office/drawing/2014/main" id="{98651068-8E3D-424E-841A-8FC5D31E7DCB}"/>
              </a:ext>
            </a:extLst>
          </p:cNvPr>
          <p:cNvGrpSpPr>
            <a:grpSpLocks/>
          </p:cNvGrpSpPr>
          <p:nvPr/>
        </p:nvGrpSpPr>
        <p:grpSpPr bwMode="auto">
          <a:xfrm>
            <a:off x="7751618" y="1461222"/>
            <a:ext cx="2362200" cy="1762125"/>
            <a:chOff x="3744" y="1392"/>
            <a:chExt cx="1488" cy="1110"/>
          </a:xfrm>
        </p:grpSpPr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595F32E8-46BF-C049-B7C7-F4B1041C6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8" name="Text Box 28">
              <a:extLst>
                <a:ext uri="{FF2B5EF4-FFF2-40B4-BE49-F238E27FC236}">
                  <a16:creationId xmlns:a16="http://schemas.microsoft.com/office/drawing/2014/main" id="{4AB99EA9-F357-9548-B945-07E6DF27B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175" name="Text Box 90">
            <a:extLst>
              <a:ext uri="{FF2B5EF4-FFF2-40B4-BE49-F238E27FC236}">
                <a16:creationId xmlns:a16="http://schemas.microsoft.com/office/drawing/2014/main" id="{A047F41D-21DF-1444-AE83-8E520251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018" y="2375622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176" name="Text Box 93">
            <a:extLst>
              <a:ext uri="{FF2B5EF4-FFF2-40B4-BE49-F238E27FC236}">
                <a16:creationId xmlns:a16="http://schemas.microsoft.com/office/drawing/2014/main" id="{6162A70C-059D-A34A-A4F8-748DEDB31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343" y="2404197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235" name="Group 361">
            <a:extLst>
              <a:ext uri="{FF2B5EF4-FFF2-40B4-BE49-F238E27FC236}">
                <a16:creationId xmlns:a16="http://schemas.microsoft.com/office/drawing/2014/main" id="{AB253F13-6F20-9B48-99C2-8CFAB9B9621B}"/>
              </a:ext>
            </a:extLst>
          </p:cNvPr>
          <p:cNvGrpSpPr>
            <a:grpSpLocks/>
          </p:cNvGrpSpPr>
          <p:nvPr/>
        </p:nvGrpSpPr>
        <p:grpSpPr bwMode="auto">
          <a:xfrm>
            <a:off x="5043343" y="2262909"/>
            <a:ext cx="762000" cy="663575"/>
            <a:chOff x="2967" y="478"/>
            <a:chExt cx="788" cy="625"/>
          </a:xfrm>
        </p:grpSpPr>
        <p:pic>
          <p:nvPicPr>
            <p:cNvPr id="236" name="Picture 358" descr="access_point_stylized_small">
              <a:extLst>
                <a:ext uri="{FF2B5EF4-FFF2-40B4-BE49-F238E27FC236}">
                  <a16:creationId xmlns:a16="http://schemas.microsoft.com/office/drawing/2014/main" id="{D8C6CEEA-B59C-7440-A2B8-1739DCE47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" name="Picture 360" descr="antenna_radiation_stylized">
              <a:extLst>
                <a:ext uri="{FF2B5EF4-FFF2-40B4-BE49-F238E27FC236}">
                  <a16:creationId xmlns:a16="http://schemas.microsoft.com/office/drawing/2014/main" id="{BA954DF7-8433-CE47-9A43-1EE15247B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8" name="Group 356">
            <a:extLst>
              <a:ext uri="{FF2B5EF4-FFF2-40B4-BE49-F238E27FC236}">
                <a16:creationId xmlns:a16="http://schemas.microsoft.com/office/drawing/2014/main" id="{F8DDEC3C-1463-5049-B71D-D1BE466265B6}"/>
              </a:ext>
            </a:extLst>
          </p:cNvPr>
          <p:cNvGrpSpPr>
            <a:grpSpLocks/>
          </p:cNvGrpSpPr>
          <p:nvPr/>
        </p:nvGrpSpPr>
        <p:grpSpPr bwMode="auto">
          <a:xfrm>
            <a:off x="3641581" y="1826347"/>
            <a:ext cx="609600" cy="598487"/>
            <a:chOff x="313" y="1497"/>
            <a:chExt cx="1152" cy="1014"/>
          </a:xfrm>
        </p:grpSpPr>
        <p:pic>
          <p:nvPicPr>
            <p:cNvPr id="239" name="Picture 354" descr="laptop_stylized_small">
              <a:extLst>
                <a:ext uri="{FF2B5EF4-FFF2-40B4-BE49-F238E27FC236}">
                  <a16:creationId xmlns:a16="http://schemas.microsoft.com/office/drawing/2014/main" id="{41223405-6AE5-D043-BD4D-754C2C6C7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" name="Picture 355" descr="antenna_stylized">
              <a:extLst>
                <a:ext uri="{FF2B5EF4-FFF2-40B4-BE49-F238E27FC236}">
                  <a16:creationId xmlns:a16="http://schemas.microsoft.com/office/drawing/2014/main" id="{599C7169-19C2-D445-B264-3F99F4859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1" name="Group 356">
            <a:extLst>
              <a:ext uri="{FF2B5EF4-FFF2-40B4-BE49-F238E27FC236}">
                <a16:creationId xmlns:a16="http://schemas.microsoft.com/office/drawing/2014/main" id="{F4AC70A4-8006-0644-AD0C-79A8B7F00630}"/>
              </a:ext>
            </a:extLst>
          </p:cNvPr>
          <p:cNvGrpSpPr>
            <a:grpSpLocks/>
          </p:cNvGrpSpPr>
          <p:nvPr/>
        </p:nvGrpSpPr>
        <p:grpSpPr bwMode="auto">
          <a:xfrm>
            <a:off x="4606781" y="1521547"/>
            <a:ext cx="609600" cy="598487"/>
            <a:chOff x="313" y="1497"/>
            <a:chExt cx="1152" cy="1014"/>
          </a:xfrm>
        </p:grpSpPr>
        <p:pic>
          <p:nvPicPr>
            <p:cNvPr id="242" name="Picture 354" descr="laptop_stylized_small">
              <a:extLst>
                <a:ext uri="{FF2B5EF4-FFF2-40B4-BE49-F238E27FC236}">
                  <a16:creationId xmlns:a16="http://schemas.microsoft.com/office/drawing/2014/main" id="{94842939-7F21-5D4A-AADF-2CEDD791A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" name="Picture 355" descr="antenna_stylized">
              <a:extLst>
                <a:ext uri="{FF2B5EF4-FFF2-40B4-BE49-F238E27FC236}">
                  <a16:creationId xmlns:a16="http://schemas.microsoft.com/office/drawing/2014/main" id="{7E14D177-A278-4649-8D0E-872D36C8F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78C56C5-3B29-FD46-96F7-E9E78AB6A338}"/>
              </a:ext>
            </a:extLst>
          </p:cNvPr>
          <p:cNvGrpSpPr/>
          <p:nvPr/>
        </p:nvGrpSpPr>
        <p:grpSpPr>
          <a:xfrm>
            <a:off x="6501251" y="2534801"/>
            <a:ext cx="744676" cy="388508"/>
            <a:chOff x="7493876" y="2774731"/>
            <a:chExt cx="1481958" cy="894622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BF137484-35D9-3F4B-BDAF-EF21E940A37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8F34669-DAD9-C54C-9FD2-DB5AEF5F5BE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F91C6595-D489-B54A-9BCA-B4076579BE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B3407232-FD70-FE40-8726-32C3F367EE1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134FA0FD-F651-2543-9A5D-F7D024838DF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3FE3217-2BFB-6242-A96B-672A1B494D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28DC3D07-988E-8F4B-8CD2-B49D927D66E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B2884A-380E-2540-845B-4FE280BD341C}"/>
              </a:ext>
            </a:extLst>
          </p:cNvPr>
          <p:cNvGrpSpPr/>
          <p:nvPr/>
        </p:nvGrpSpPr>
        <p:grpSpPr>
          <a:xfrm>
            <a:off x="2100263" y="2823297"/>
            <a:ext cx="5330680" cy="3529506"/>
            <a:chOff x="368445" y="2795588"/>
            <a:chExt cx="5330680" cy="3529506"/>
          </a:xfrm>
        </p:grpSpPr>
        <p:sp>
          <p:nvSpPr>
            <p:cNvPr id="180" name="Freeform 95">
              <a:extLst>
                <a:ext uri="{FF2B5EF4-FFF2-40B4-BE49-F238E27FC236}">
                  <a16:creationId xmlns:a16="http://schemas.microsoft.com/office/drawing/2014/main" id="{2B24C659-126D-274C-92C8-EBCD8D0E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35" y="2795588"/>
              <a:ext cx="5201966" cy="2502842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3852 w 9712"/>
                <a:gd name="connsiteY0" fmla="*/ 0 h 9452"/>
                <a:gd name="connsiteX1" fmla="*/ 20 w 9712"/>
                <a:gd name="connsiteY1" fmla="*/ 8663 h 9452"/>
                <a:gd name="connsiteX2" fmla="*/ 4918 w 9712"/>
                <a:gd name="connsiteY2" fmla="*/ 9234 h 9452"/>
                <a:gd name="connsiteX3" fmla="*/ 9712 w 9712"/>
                <a:gd name="connsiteY3" fmla="*/ 8663 h 9452"/>
                <a:gd name="connsiteX4" fmla="*/ 4410 w 9712"/>
                <a:gd name="connsiteY4" fmla="*/ 450 h 9452"/>
                <a:gd name="connsiteX5" fmla="*/ 3852 w 9712"/>
                <a:gd name="connsiteY5" fmla="*/ 0 h 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2" h="9452">
                  <a:moveTo>
                    <a:pt x="3852" y="0"/>
                  </a:moveTo>
                  <a:cubicBezTo>
                    <a:pt x="3432" y="3339"/>
                    <a:pt x="2673" y="6379"/>
                    <a:pt x="20" y="8663"/>
                  </a:cubicBezTo>
                  <a:cubicBezTo>
                    <a:pt x="-288" y="9838"/>
                    <a:pt x="3214" y="9342"/>
                    <a:pt x="4918" y="9234"/>
                  </a:cubicBezTo>
                  <a:cubicBezTo>
                    <a:pt x="6534" y="9234"/>
                    <a:pt x="9570" y="10000"/>
                    <a:pt x="9712" y="8663"/>
                  </a:cubicBezTo>
                  <a:cubicBezTo>
                    <a:pt x="5589" y="6007"/>
                    <a:pt x="5429" y="3489"/>
                    <a:pt x="4410" y="450"/>
                  </a:cubicBezTo>
                  <a:cubicBezTo>
                    <a:pt x="4131" y="150"/>
                    <a:pt x="4244" y="402"/>
                    <a:pt x="385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1A1298-7DB2-5D45-8DE9-1494E6DFC21C}"/>
                </a:ext>
              </a:extLst>
            </p:cNvPr>
            <p:cNvGrpSpPr/>
            <p:nvPr/>
          </p:nvGrpSpPr>
          <p:grpSpPr>
            <a:xfrm>
              <a:off x="368445" y="5045075"/>
              <a:ext cx="5330680" cy="1280019"/>
              <a:chOff x="368445" y="5045075"/>
              <a:chExt cx="5330680" cy="1280019"/>
            </a:xfrm>
          </p:grpSpPr>
          <p:sp>
            <p:nvSpPr>
              <p:cNvPr id="179" name="Rectangle 98">
                <a:extLst>
                  <a:ext uri="{FF2B5EF4-FFF2-40B4-BE49-F238E27FC236}">
                    <a16:creationId xmlns:a16="http://schemas.microsoft.com/office/drawing/2014/main" id="{A56CA818-F42A-A34C-A29C-DE8D5184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25" y="5118100"/>
                <a:ext cx="5207000" cy="427037"/>
              </a:xfrm>
              <a:prstGeom prst="rect">
                <a:avLst/>
              </a:prstGeom>
              <a:solidFill>
                <a:srgbClr val="37CC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182" name="Text Box 97">
                <a:extLst>
                  <a:ext uri="{FF2B5EF4-FFF2-40B4-BE49-F238E27FC236}">
                    <a16:creationId xmlns:a16="http://schemas.microsoft.com/office/drawing/2014/main" id="{99E37682-4092-B349-959B-B7A07F9684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814" y="5135540"/>
                <a:ext cx="156780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AP MAC addr</a:t>
                </a:r>
              </a:p>
            </p:txBody>
          </p:sp>
          <p:sp>
            <p:nvSpPr>
              <p:cNvPr id="183" name="Line 99">
                <a:extLst>
                  <a:ext uri="{FF2B5EF4-FFF2-40B4-BE49-F238E27FC236}">
                    <a16:creationId xmlns:a16="http://schemas.microsoft.com/office/drawing/2014/main" id="{A7E45ADB-234A-7147-9FBB-CDB696DCE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2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4" name="Line 100">
                <a:extLst>
                  <a:ext uri="{FF2B5EF4-FFF2-40B4-BE49-F238E27FC236}">
                    <a16:creationId xmlns:a16="http://schemas.microsoft.com/office/drawing/2014/main" id="{912BD2E0-B5DA-2B4C-8601-BA84D4345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5" name="Line 101">
                <a:extLst>
                  <a:ext uri="{FF2B5EF4-FFF2-40B4-BE49-F238E27FC236}">
                    <a16:creationId xmlns:a16="http://schemas.microsoft.com/office/drawing/2014/main" id="{6045170B-2B50-6044-B356-6291516AC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0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202" name="Freeform 109">
                <a:extLst>
                  <a:ext uri="{FF2B5EF4-FFF2-40B4-BE49-F238E27FC236}">
                    <a16:creationId xmlns:a16="http://schemas.microsoft.com/office/drawing/2014/main" id="{5B12B7D0-E5F1-0C45-B08B-A4227BB6A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03" name="Freeform 110">
                <a:extLst>
                  <a:ext uri="{FF2B5EF4-FFF2-40B4-BE49-F238E27FC236}">
                    <a16:creationId xmlns:a16="http://schemas.microsoft.com/office/drawing/2014/main" id="{B204B39D-9790-8748-9630-B9ACA89A1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189" name="Line 115">
                <a:extLst>
                  <a:ext uri="{FF2B5EF4-FFF2-40B4-BE49-F238E27FC236}">
                    <a16:creationId xmlns:a16="http://schemas.microsoft.com/office/drawing/2014/main" id="{15E43E4C-A6B4-D247-8DC9-3A0F7A28C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650" y="5127625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91" name="Text Box 120">
                <a:extLst>
                  <a:ext uri="{FF2B5EF4-FFF2-40B4-BE49-F238E27FC236}">
                    <a16:creationId xmlns:a16="http://schemas.microsoft.com/office/drawing/2014/main" id="{C1446D21-DDBA-2A4B-9DC2-2D6A2EE8F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2363" y="555783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1</a:t>
                </a:r>
              </a:p>
            </p:txBody>
          </p:sp>
          <p:sp>
            <p:nvSpPr>
              <p:cNvPr id="192" name="Text Box 121">
                <a:extLst>
                  <a:ext uri="{FF2B5EF4-FFF2-40B4-BE49-F238E27FC236}">
                    <a16:creationId xmlns:a16="http://schemas.microsoft.com/office/drawing/2014/main" id="{1DF9D129-3B51-0242-AB99-D4CD1E3FB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732" y="5554391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2</a:t>
                </a:r>
              </a:p>
            </p:txBody>
          </p:sp>
          <p:sp>
            <p:nvSpPr>
              <p:cNvPr id="193" name="Text Box 122">
                <a:extLst>
                  <a:ext uri="{FF2B5EF4-FFF2-40B4-BE49-F238E27FC236}">
                    <a16:creationId xmlns:a16="http://schemas.microsoft.com/office/drawing/2014/main" id="{DFD8E956-8FF5-3B49-8EB6-7A4311C7C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991" y="555631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3</a:t>
                </a:r>
              </a:p>
            </p:txBody>
          </p:sp>
          <p:sp>
            <p:nvSpPr>
              <p:cNvPr id="194" name="Text Box 123">
                <a:extLst>
                  <a:ext uri="{FF2B5EF4-FFF2-40B4-BE49-F238E27FC236}">
                    <a16:creationId xmlns:a16="http://schemas.microsoft.com/office/drawing/2014/main" id="{4D2811B5-20D9-1B48-9276-6B9303C66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45" y="5924984"/>
                <a:ext cx="219002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i="1" dirty="0">
                    <a:latin typeface="+mn-lt"/>
                    <a:cs typeface="Arial" charset="0"/>
                  </a:rPr>
                  <a:t>802.</a:t>
                </a:r>
                <a:r>
                  <a:rPr lang="en-US" sz="2000" i="1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11 WiFi  </a:t>
                </a:r>
                <a:r>
                  <a:rPr lang="en-US" sz="2000" i="1" dirty="0">
                    <a:latin typeface="+mn-lt"/>
                    <a:cs typeface="Arial" charset="0"/>
                  </a:rPr>
                  <a:t>frame</a:t>
                </a:r>
              </a:p>
            </p:txBody>
          </p:sp>
          <p:grpSp>
            <p:nvGrpSpPr>
              <p:cNvPr id="186" name="Group 106">
                <a:extLst>
                  <a:ext uri="{FF2B5EF4-FFF2-40B4-BE49-F238E27FC236}">
                    <a16:creationId xmlns:a16="http://schemas.microsoft.com/office/drawing/2014/main" id="{17B65AEF-31B7-C147-8148-5B39C6D1B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5150" y="5451475"/>
                <a:ext cx="155575" cy="180975"/>
                <a:chOff x="1308" y="3186"/>
                <a:chExt cx="98" cy="114"/>
              </a:xfrm>
            </p:grpSpPr>
            <p:sp>
              <p:nvSpPr>
                <p:cNvPr id="205" name="Freeform 103">
                  <a:extLst>
                    <a:ext uri="{FF2B5EF4-FFF2-40B4-BE49-F238E27FC236}">
                      <a16:creationId xmlns:a16="http://schemas.microsoft.com/office/drawing/2014/main" id="{85891912-5908-E645-943A-A39490100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6" name="Freeform 104">
                  <a:extLst>
                    <a:ext uri="{FF2B5EF4-FFF2-40B4-BE49-F238E27FC236}">
                      <a16:creationId xmlns:a16="http://schemas.microsoft.com/office/drawing/2014/main" id="{985D0E83-0F8B-A748-8659-3680E3889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88" name="Group 111">
                <a:extLst>
                  <a:ext uri="{FF2B5EF4-FFF2-40B4-BE49-F238E27FC236}">
                    <a16:creationId xmlns:a16="http://schemas.microsoft.com/office/drawing/2014/main" id="{E23E9D92-2A84-8A4C-81D3-CC52DF6E5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2900" y="5045075"/>
                <a:ext cx="155575" cy="180975"/>
                <a:chOff x="1308" y="3186"/>
                <a:chExt cx="98" cy="114"/>
              </a:xfrm>
            </p:grpSpPr>
            <p:sp>
              <p:nvSpPr>
                <p:cNvPr id="199" name="Freeform 113">
                  <a:extLst>
                    <a:ext uri="{FF2B5EF4-FFF2-40B4-BE49-F238E27FC236}">
                      <a16:creationId xmlns:a16="http://schemas.microsoft.com/office/drawing/2014/main" id="{482288A7-63C1-3842-A3D4-7AFC97C53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0" name="Freeform 114">
                  <a:extLst>
                    <a:ext uri="{FF2B5EF4-FFF2-40B4-BE49-F238E27FC236}">
                      <a16:creationId xmlns:a16="http://schemas.microsoft.com/office/drawing/2014/main" id="{2617F009-AE0F-7B4D-8569-49CFF3AE43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90" name="Group 116">
                <a:extLst>
                  <a:ext uri="{FF2B5EF4-FFF2-40B4-BE49-F238E27FC236}">
                    <a16:creationId xmlns:a16="http://schemas.microsoft.com/office/drawing/2014/main" id="{98525C45-9EC9-3645-AFDF-7B23C730A1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2425" y="5445125"/>
                <a:ext cx="155575" cy="180975"/>
                <a:chOff x="1308" y="3186"/>
                <a:chExt cx="98" cy="114"/>
              </a:xfrm>
            </p:grpSpPr>
            <p:sp>
              <p:nvSpPr>
                <p:cNvPr id="196" name="Freeform 118">
                  <a:extLst>
                    <a:ext uri="{FF2B5EF4-FFF2-40B4-BE49-F238E27FC236}">
                      <a16:creationId xmlns:a16="http://schemas.microsoft.com/office/drawing/2014/main" id="{1178950C-6B09-FC4A-8FA4-A3D624FA9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197" name="Freeform 119">
                  <a:extLst>
                    <a:ext uri="{FF2B5EF4-FFF2-40B4-BE49-F238E27FC236}">
                      <a16:creationId xmlns:a16="http://schemas.microsoft.com/office/drawing/2014/main" id="{39622EC3-01B1-9041-A890-8B3802C9A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sp>
            <p:nvSpPr>
              <p:cNvPr id="265" name="Text Box 97">
                <a:extLst>
                  <a:ext uri="{FF2B5EF4-FFF2-40B4-BE49-F238E27FC236}">
                    <a16:creationId xmlns:a16="http://schemas.microsoft.com/office/drawing/2014/main" id="{97547A4A-C168-4144-8E1C-3C58665A4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967" y="5133945"/>
                <a:ext cx="155497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R1 MAC addr</a:t>
                </a:r>
              </a:p>
            </p:txBody>
          </p:sp>
          <p:sp>
            <p:nvSpPr>
              <p:cNvPr id="266" name="Text Box 97">
                <a:extLst>
                  <a:ext uri="{FF2B5EF4-FFF2-40B4-BE49-F238E27FC236}">
                    <a16:creationId xmlns:a16="http://schemas.microsoft.com/office/drawing/2014/main" id="{9777CB94-1BA4-D64D-AF85-CA4652069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185" y="5133945"/>
                <a:ext cx="157581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H1 MAC addr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2B9E-07A1-0342-B5B4-6E8382B56B25}"/>
              </a:ext>
            </a:extLst>
          </p:cNvPr>
          <p:cNvGrpSpPr/>
          <p:nvPr/>
        </p:nvGrpSpPr>
        <p:grpSpPr>
          <a:xfrm>
            <a:off x="4261427" y="2394529"/>
            <a:ext cx="780829" cy="709297"/>
            <a:chOff x="2529609" y="2366820"/>
            <a:chExt cx="780829" cy="709297"/>
          </a:xfrm>
        </p:grpSpPr>
        <p:grpSp>
          <p:nvGrpSpPr>
            <p:cNvPr id="244" name="Group 201">
              <a:extLst>
                <a:ext uri="{FF2B5EF4-FFF2-40B4-BE49-F238E27FC236}">
                  <a16:creationId xmlns:a16="http://schemas.microsoft.com/office/drawing/2014/main" id="{F4E36E31-7823-F04D-8F5F-0E7E175E3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20BA22F2-F413-E249-ABFC-E76A5831E9C1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39A92026-28D3-FE4B-B67A-72B3F50015DF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88118C1-D479-6A46-AA1D-D9592C2919CC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D4CFF042-2F20-3542-AEBF-68F7A356B7FB}"/>
                </a:ext>
              </a:extLst>
            </p:cNvPr>
            <p:cNvSpPr/>
            <p:nvPr/>
          </p:nvSpPr>
          <p:spPr>
            <a:xfrm rot="1799862">
              <a:off x="2529609" y="236682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74" name="Freeform 95">
            <a:extLst>
              <a:ext uri="{FF2B5EF4-FFF2-40B4-BE49-F238E27FC236}">
                <a16:creationId xmlns:a16="http://schemas.microsoft.com/office/drawing/2014/main" id="{8D3DFAB1-B173-2B41-8696-E7AE73A78390}"/>
              </a:ext>
            </a:extLst>
          </p:cNvPr>
          <p:cNvSpPr>
            <a:spLocks/>
          </p:cNvSpPr>
          <p:nvPr/>
        </p:nvSpPr>
        <p:spPr bwMode="auto">
          <a:xfrm>
            <a:off x="6068173" y="3172859"/>
            <a:ext cx="4544256" cy="1101192"/>
          </a:xfrm>
          <a:custGeom>
            <a:avLst/>
            <a:gdLst>
              <a:gd name="T0" fmla="*/ 1397 w 3374"/>
              <a:gd name="T1" fmla="*/ 0 h 1668"/>
              <a:gd name="T2" fmla="*/ 104 w 3374"/>
              <a:gd name="T3" fmla="*/ 1445 h 1668"/>
              <a:gd name="T4" fmla="*/ 1294 w 3374"/>
              <a:gd name="T5" fmla="*/ 1418 h 1668"/>
              <a:gd name="T6" fmla="*/ 3374 w 3374"/>
              <a:gd name="T7" fmla="*/ 1445 h 1668"/>
              <a:gd name="T8" fmla="*/ 1585 w 3374"/>
              <a:gd name="T9" fmla="*/ 75 h 1668"/>
              <a:gd name="T10" fmla="*/ 1397 w 3374"/>
              <a:gd name="T11" fmla="*/ 0 h 16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3852 w 9712"/>
              <a:gd name="connsiteY0" fmla="*/ 0 h 9452"/>
              <a:gd name="connsiteX1" fmla="*/ 20 w 9712"/>
              <a:gd name="connsiteY1" fmla="*/ 8663 h 9452"/>
              <a:gd name="connsiteX2" fmla="*/ 4918 w 9712"/>
              <a:gd name="connsiteY2" fmla="*/ 9234 h 9452"/>
              <a:gd name="connsiteX3" fmla="*/ 9712 w 9712"/>
              <a:gd name="connsiteY3" fmla="*/ 8663 h 9452"/>
              <a:gd name="connsiteX4" fmla="*/ 4410 w 9712"/>
              <a:gd name="connsiteY4" fmla="*/ 450 h 9452"/>
              <a:gd name="connsiteX5" fmla="*/ 3852 w 9712"/>
              <a:gd name="connsiteY5" fmla="*/ 0 h 9452"/>
              <a:gd name="connsiteX0" fmla="*/ 3945 w 9979"/>
              <a:gd name="connsiteY0" fmla="*/ 0 h 10000"/>
              <a:gd name="connsiteX1" fmla="*/ 0 w 9979"/>
              <a:gd name="connsiteY1" fmla="*/ 9165 h 10000"/>
              <a:gd name="connsiteX2" fmla="*/ 5043 w 9979"/>
              <a:gd name="connsiteY2" fmla="*/ 9769 h 10000"/>
              <a:gd name="connsiteX3" fmla="*/ 9979 w 9979"/>
              <a:gd name="connsiteY3" fmla="*/ 9165 h 10000"/>
              <a:gd name="connsiteX4" fmla="*/ 4520 w 9979"/>
              <a:gd name="connsiteY4" fmla="*/ 476 h 10000"/>
              <a:gd name="connsiteX5" fmla="*/ 3945 w 9979"/>
              <a:gd name="connsiteY5" fmla="*/ 0 h 10000"/>
              <a:gd name="connsiteX0" fmla="*/ 3953 w 10000"/>
              <a:gd name="connsiteY0" fmla="*/ 0 h 9782"/>
              <a:gd name="connsiteX1" fmla="*/ 0 w 10000"/>
              <a:gd name="connsiteY1" fmla="*/ 9165 h 9782"/>
              <a:gd name="connsiteX2" fmla="*/ 5054 w 10000"/>
              <a:gd name="connsiteY2" fmla="*/ 9769 h 9782"/>
              <a:gd name="connsiteX3" fmla="*/ 10000 w 10000"/>
              <a:gd name="connsiteY3" fmla="*/ 9165 h 9782"/>
              <a:gd name="connsiteX4" fmla="*/ 4530 w 10000"/>
              <a:gd name="connsiteY4" fmla="*/ 476 h 9782"/>
              <a:gd name="connsiteX5" fmla="*/ 3953 w 10000"/>
              <a:gd name="connsiteY5" fmla="*/ 0 h 9782"/>
              <a:gd name="connsiteX0" fmla="*/ 3953 w 10000"/>
              <a:gd name="connsiteY0" fmla="*/ 0 h 10509"/>
              <a:gd name="connsiteX1" fmla="*/ 0 w 10000"/>
              <a:gd name="connsiteY1" fmla="*/ 9369 h 10509"/>
              <a:gd name="connsiteX2" fmla="*/ 10000 w 10000"/>
              <a:gd name="connsiteY2" fmla="*/ 9369 h 10509"/>
              <a:gd name="connsiteX3" fmla="*/ 4530 w 10000"/>
              <a:gd name="connsiteY3" fmla="*/ 487 h 10509"/>
              <a:gd name="connsiteX4" fmla="*/ 3953 w 10000"/>
              <a:gd name="connsiteY4" fmla="*/ 0 h 10509"/>
              <a:gd name="connsiteX0" fmla="*/ 3953 w 10109"/>
              <a:gd name="connsiteY0" fmla="*/ 0 h 10566"/>
              <a:gd name="connsiteX1" fmla="*/ 0 w 10109"/>
              <a:gd name="connsiteY1" fmla="*/ 9369 h 10566"/>
              <a:gd name="connsiteX2" fmla="*/ 10109 w 10109"/>
              <a:gd name="connsiteY2" fmla="*/ 9482 h 10566"/>
              <a:gd name="connsiteX3" fmla="*/ 4530 w 10109"/>
              <a:gd name="connsiteY3" fmla="*/ 487 h 10566"/>
              <a:gd name="connsiteX4" fmla="*/ 3953 w 10109"/>
              <a:gd name="connsiteY4" fmla="*/ 0 h 10566"/>
              <a:gd name="connsiteX0" fmla="*/ 3953 w 10109"/>
              <a:gd name="connsiteY0" fmla="*/ 0 h 10168"/>
              <a:gd name="connsiteX1" fmla="*/ 0 w 10109"/>
              <a:gd name="connsiteY1" fmla="*/ 9369 h 10168"/>
              <a:gd name="connsiteX2" fmla="*/ 10109 w 10109"/>
              <a:gd name="connsiteY2" fmla="*/ 9482 h 10168"/>
              <a:gd name="connsiteX3" fmla="*/ 4530 w 10109"/>
              <a:gd name="connsiteY3" fmla="*/ 487 h 10168"/>
              <a:gd name="connsiteX4" fmla="*/ 3953 w 10109"/>
              <a:gd name="connsiteY4" fmla="*/ 0 h 10168"/>
              <a:gd name="connsiteX0" fmla="*/ 3953 w 10109"/>
              <a:gd name="connsiteY0" fmla="*/ 0 h 9677"/>
              <a:gd name="connsiteX1" fmla="*/ 0 w 10109"/>
              <a:gd name="connsiteY1" fmla="*/ 9369 h 9677"/>
              <a:gd name="connsiteX2" fmla="*/ 10109 w 10109"/>
              <a:gd name="connsiteY2" fmla="*/ 9482 h 9677"/>
              <a:gd name="connsiteX3" fmla="*/ 4530 w 10109"/>
              <a:gd name="connsiteY3" fmla="*/ 487 h 9677"/>
              <a:gd name="connsiteX4" fmla="*/ 3953 w 10109"/>
              <a:gd name="connsiteY4" fmla="*/ 0 h 9677"/>
              <a:gd name="connsiteX0" fmla="*/ 3948 w 10038"/>
              <a:gd name="connsiteY0" fmla="*/ 0 h 10000"/>
              <a:gd name="connsiteX1" fmla="*/ 38 w 10038"/>
              <a:gd name="connsiteY1" fmla="*/ 9682 h 10000"/>
              <a:gd name="connsiteX2" fmla="*/ 10038 w 10038"/>
              <a:gd name="connsiteY2" fmla="*/ 9798 h 10000"/>
              <a:gd name="connsiteX3" fmla="*/ 4519 w 10038"/>
              <a:gd name="connsiteY3" fmla="*/ 503 h 10000"/>
              <a:gd name="connsiteX4" fmla="*/ 3948 w 10038"/>
              <a:gd name="connsiteY4" fmla="*/ 0 h 10000"/>
              <a:gd name="connsiteX0" fmla="*/ 66 w 11856"/>
              <a:gd name="connsiteY0" fmla="*/ 6001 h 9510"/>
              <a:gd name="connsiteX1" fmla="*/ 1856 w 11856"/>
              <a:gd name="connsiteY1" fmla="*/ 9192 h 9510"/>
              <a:gd name="connsiteX2" fmla="*/ 11856 w 11856"/>
              <a:gd name="connsiteY2" fmla="*/ 9308 h 9510"/>
              <a:gd name="connsiteX3" fmla="*/ 6337 w 11856"/>
              <a:gd name="connsiteY3" fmla="*/ 13 h 9510"/>
              <a:gd name="connsiteX4" fmla="*/ 66 w 11856"/>
              <a:gd name="connsiteY4" fmla="*/ 6001 h 9510"/>
              <a:gd name="connsiteX0" fmla="*/ 0 w 9944"/>
              <a:gd name="connsiteY0" fmla="*/ 6309 h 9999"/>
              <a:gd name="connsiteX1" fmla="*/ 1509 w 9944"/>
              <a:gd name="connsiteY1" fmla="*/ 9665 h 9999"/>
              <a:gd name="connsiteX2" fmla="*/ 9944 w 9944"/>
              <a:gd name="connsiteY2" fmla="*/ 9787 h 9999"/>
              <a:gd name="connsiteX3" fmla="*/ 5289 w 9944"/>
              <a:gd name="connsiteY3" fmla="*/ 13 h 9999"/>
              <a:gd name="connsiteX4" fmla="*/ 0 w 9944"/>
              <a:gd name="connsiteY4" fmla="*/ 6309 h 9999"/>
              <a:gd name="connsiteX0" fmla="*/ 0 w 10061"/>
              <a:gd name="connsiteY0" fmla="*/ 6556 h 10000"/>
              <a:gd name="connsiteX1" fmla="*/ 1578 w 10061"/>
              <a:gd name="connsiteY1" fmla="*/ 9666 h 10000"/>
              <a:gd name="connsiteX2" fmla="*/ 10061 w 10061"/>
              <a:gd name="connsiteY2" fmla="*/ 9788 h 10000"/>
              <a:gd name="connsiteX3" fmla="*/ 5380 w 10061"/>
              <a:gd name="connsiteY3" fmla="*/ 13 h 10000"/>
              <a:gd name="connsiteX4" fmla="*/ 0 w 10061"/>
              <a:gd name="connsiteY4" fmla="*/ 6556 h 10000"/>
              <a:gd name="connsiteX0" fmla="*/ 0 w 10061"/>
              <a:gd name="connsiteY0" fmla="*/ 934 h 4378"/>
              <a:gd name="connsiteX1" fmla="*/ 1578 w 10061"/>
              <a:gd name="connsiteY1" fmla="*/ 4044 h 4378"/>
              <a:gd name="connsiteX2" fmla="*/ 10061 w 10061"/>
              <a:gd name="connsiteY2" fmla="*/ 4166 h 4378"/>
              <a:gd name="connsiteX3" fmla="*/ 1586 w 10061"/>
              <a:gd name="connsiteY3" fmla="*/ 49 h 4378"/>
              <a:gd name="connsiteX4" fmla="*/ 0 w 10061"/>
              <a:gd name="connsiteY4" fmla="*/ 934 h 4378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021 h 9889"/>
              <a:gd name="connsiteX1" fmla="*/ 1568 w 10000"/>
              <a:gd name="connsiteY1" fmla="*/ 9125 h 9889"/>
              <a:gd name="connsiteX2" fmla="*/ 10000 w 10000"/>
              <a:gd name="connsiteY2" fmla="*/ 9404 h 9889"/>
              <a:gd name="connsiteX3" fmla="*/ 1576 w 10000"/>
              <a:gd name="connsiteY3" fmla="*/ 0 h 9889"/>
              <a:gd name="connsiteX4" fmla="*/ 0 w 10000"/>
              <a:gd name="connsiteY4" fmla="*/ 2021 h 9889"/>
              <a:gd name="connsiteX0" fmla="*/ 0 w 10000"/>
              <a:gd name="connsiteY0" fmla="*/ 2044 h 10000"/>
              <a:gd name="connsiteX1" fmla="*/ 1568 w 10000"/>
              <a:gd name="connsiteY1" fmla="*/ 9227 h 10000"/>
              <a:gd name="connsiteX2" fmla="*/ 10000 w 10000"/>
              <a:gd name="connsiteY2" fmla="*/ 9510 h 10000"/>
              <a:gd name="connsiteX3" fmla="*/ 1576 w 10000"/>
              <a:gd name="connsiteY3" fmla="*/ 0 h 10000"/>
              <a:gd name="connsiteX4" fmla="*/ 0 w 10000"/>
              <a:gd name="connsiteY4" fmla="*/ 2044 h 10000"/>
              <a:gd name="connsiteX0" fmla="*/ 0 w 10000"/>
              <a:gd name="connsiteY0" fmla="*/ 766 h 8722"/>
              <a:gd name="connsiteX1" fmla="*/ 1568 w 10000"/>
              <a:gd name="connsiteY1" fmla="*/ 7949 h 8722"/>
              <a:gd name="connsiteX2" fmla="*/ 10000 w 10000"/>
              <a:gd name="connsiteY2" fmla="*/ 8232 h 8722"/>
              <a:gd name="connsiteX3" fmla="*/ 299 w 10000"/>
              <a:gd name="connsiteY3" fmla="*/ 0 h 8722"/>
              <a:gd name="connsiteX4" fmla="*/ 0 w 10000"/>
              <a:gd name="connsiteY4" fmla="*/ 766 h 8722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3621 h 12743"/>
              <a:gd name="connsiteX1" fmla="*/ 1568 w 10000"/>
              <a:gd name="connsiteY1" fmla="*/ 11857 h 12743"/>
              <a:gd name="connsiteX2" fmla="*/ 10000 w 10000"/>
              <a:gd name="connsiteY2" fmla="*/ 12181 h 12743"/>
              <a:gd name="connsiteX3" fmla="*/ 223 w 10000"/>
              <a:gd name="connsiteY3" fmla="*/ 0 h 12743"/>
              <a:gd name="connsiteX4" fmla="*/ 0 w 10000"/>
              <a:gd name="connsiteY4" fmla="*/ 3621 h 12743"/>
              <a:gd name="connsiteX0" fmla="*/ 0 w 9975"/>
              <a:gd name="connsiteY0" fmla="*/ 4071 h 12743"/>
              <a:gd name="connsiteX1" fmla="*/ 1543 w 9975"/>
              <a:gd name="connsiteY1" fmla="*/ 11857 h 12743"/>
              <a:gd name="connsiteX2" fmla="*/ 9975 w 9975"/>
              <a:gd name="connsiteY2" fmla="*/ 12181 h 12743"/>
              <a:gd name="connsiteX3" fmla="*/ 198 w 9975"/>
              <a:gd name="connsiteY3" fmla="*/ 0 h 12743"/>
              <a:gd name="connsiteX4" fmla="*/ 0 w 9975"/>
              <a:gd name="connsiteY4" fmla="*/ 4071 h 12743"/>
              <a:gd name="connsiteX0" fmla="*/ 0 w 10000"/>
              <a:gd name="connsiteY0" fmla="*/ 3195 h 10158"/>
              <a:gd name="connsiteX1" fmla="*/ 1564 w 10000"/>
              <a:gd name="connsiteY1" fmla="*/ 9623 h 10158"/>
              <a:gd name="connsiteX2" fmla="*/ 10000 w 10000"/>
              <a:gd name="connsiteY2" fmla="*/ 9559 h 10158"/>
              <a:gd name="connsiteX3" fmla="*/ 198 w 10000"/>
              <a:gd name="connsiteY3" fmla="*/ 0 h 10158"/>
              <a:gd name="connsiteX4" fmla="*/ 0 w 10000"/>
              <a:gd name="connsiteY4" fmla="*/ 3195 h 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58">
                <a:moveTo>
                  <a:pt x="0" y="3195"/>
                </a:moveTo>
                <a:cubicBezTo>
                  <a:pt x="1468" y="8160"/>
                  <a:pt x="1171" y="7364"/>
                  <a:pt x="1564" y="9623"/>
                </a:cubicBezTo>
                <a:cubicBezTo>
                  <a:pt x="4053" y="10463"/>
                  <a:pt x="6106" y="10217"/>
                  <a:pt x="10000" y="9559"/>
                </a:cubicBezTo>
                <a:cubicBezTo>
                  <a:pt x="5956" y="7036"/>
                  <a:pt x="5102" y="6655"/>
                  <a:pt x="198" y="0"/>
                </a:cubicBezTo>
                <a:cubicBezTo>
                  <a:pt x="190" y="370"/>
                  <a:pt x="110" y="3058"/>
                  <a:pt x="0" y="3195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C6F506-D4B2-2F48-B517-CECE0BDE4622}"/>
              </a:ext>
            </a:extLst>
          </p:cNvPr>
          <p:cNvGrpSpPr/>
          <p:nvPr/>
        </p:nvGrpSpPr>
        <p:grpSpPr>
          <a:xfrm>
            <a:off x="6768233" y="3686981"/>
            <a:ext cx="4062542" cy="1287589"/>
            <a:chOff x="6006234" y="5127854"/>
            <a:chExt cx="4062542" cy="1287589"/>
          </a:xfrm>
        </p:grpSpPr>
        <p:sp>
          <p:nvSpPr>
            <p:cNvPr id="276" name="Rectangle 98">
              <a:extLst>
                <a:ext uri="{FF2B5EF4-FFF2-40B4-BE49-F238E27FC236}">
                  <a16:creationId xmlns:a16="http://schemas.microsoft.com/office/drawing/2014/main" id="{2054129D-824B-5344-8E0B-EABE7500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234" y="5651006"/>
              <a:ext cx="3872057" cy="427037"/>
            </a:xfrm>
            <a:prstGeom prst="rect">
              <a:avLst/>
            </a:prstGeom>
            <a:solidFill>
              <a:srgbClr val="37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sp>
          <p:nvSpPr>
            <p:cNvPr id="277" name="Text Box 97">
              <a:extLst>
                <a:ext uri="{FF2B5EF4-FFF2-40B4-BE49-F238E27FC236}">
                  <a16:creationId xmlns:a16="http://schemas.microsoft.com/office/drawing/2014/main" id="{503A90C1-9EFB-CE45-9EB5-047998889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9923" y="5668446"/>
              <a:ext cx="155497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R1 MAC addr</a:t>
              </a:r>
            </a:p>
          </p:txBody>
        </p:sp>
        <p:sp>
          <p:nvSpPr>
            <p:cNvPr id="278" name="Line 99">
              <a:extLst>
                <a:ext uri="{FF2B5EF4-FFF2-40B4-BE49-F238E27FC236}">
                  <a16:creationId xmlns:a16="http://schemas.microsoft.com/office/drawing/2014/main" id="{D942D462-67C1-CF41-A18D-5974FFBD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6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79" name="Line 100">
              <a:extLst>
                <a:ext uri="{FF2B5EF4-FFF2-40B4-BE49-F238E27FC236}">
                  <a16:creationId xmlns:a16="http://schemas.microsoft.com/office/drawing/2014/main" id="{B8155F34-9B46-AD43-839C-595546281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0" name="Line 101">
              <a:extLst>
                <a:ext uri="{FF2B5EF4-FFF2-40B4-BE49-F238E27FC236}">
                  <a16:creationId xmlns:a16="http://schemas.microsoft.com/office/drawing/2014/main" id="{5ABC89EB-D0EA-1B43-B0FA-FCC2EA53E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4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2" name="Freeform 109">
              <a:extLst>
                <a:ext uri="{FF2B5EF4-FFF2-40B4-BE49-F238E27FC236}">
                  <a16:creationId xmlns:a16="http://schemas.microsoft.com/office/drawing/2014/main" id="{3AB1364D-3D42-A745-AD15-8892A920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259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3" name="Freeform 110">
              <a:extLst>
                <a:ext uri="{FF2B5EF4-FFF2-40B4-BE49-F238E27FC236}">
                  <a16:creationId xmlns:a16="http://schemas.microsoft.com/office/drawing/2014/main" id="{0FAF8692-1DCB-1749-9859-0620715A4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634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5" name="Text Box 120">
              <a:extLst>
                <a:ext uri="{FF2B5EF4-FFF2-40B4-BE49-F238E27FC236}">
                  <a16:creationId xmlns:a16="http://schemas.microsoft.com/office/drawing/2014/main" id="{9306CA36-D876-0445-8578-5CD270886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8654" y="6076889"/>
              <a:ext cx="142000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dest addr</a:t>
              </a:r>
            </a:p>
          </p:txBody>
        </p:sp>
        <p:sp>
          <p:nvSpPr>
            <p:cNvPr id="286" name="Text Box 121">
              <a:extLst>
                <a:ext uri="{FF2B5EF4-FFF2-40B4-BE49-F238E27FC236}">
                  <a16:creationId xmlns:a16="http://schemas.microsoft.com/office/drawing/2014/main" id="{6F530F5A-E5CF-0A42-B630-34F70C712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3604" y="6059588"/>
              <a:ext cx="16180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source addr</a:t>
              </a:r>
            </a:p>
          </p:txBody>
        </p:sp>
        <p:sp>
          <p:nvSpPr>
            <p:cNvPr id="288" name="Text Box 123">
              <a:extLst>
                <a:ext uri="{FF2B5EF4-FFF2-40B4-BE49-F238E27FC236}">
                  <a16:creationId xmlns:a16="http://schemas.microsoft.com/office/drawing/2014/main" id="{44EC8747-7E4F-994A-BBDB-60F53B156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5936" y="5127854"/>
              <a:ext cx="24128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1" dirty="0">
                  <a:latin typeface="+mn-lt"/>
                  <a:cs typeface="Arial" charset="0"/>
                </a:rPr>
                <a:t>802.</a:t>
              </a:r>
              <a:r>
                <a:rPr lang="en-US" sz="2000" i="1" dirty="0">
                  <a:solidFill>
                    <a:srgbClr val="C00000"/>
                  </a:solidFill>
                  <a:latin typeface="+mn-lt"/>
                  <a:cs typeface="Arial" charset="0"/>
                </a:rPr>
                <a:t>3 Ethernet </a:t>
              </a:r>
              <a:r>
                <a:rPr lang="en-US" sz="2000" i="1" dirty="0">
                  <a:latin typeface="+mn-lt"/>
                  <a:cs typeface="Arial" charset="0"/>
                </a:rPr>
                <a:t>frame</a:t>
              </a:r>
            </a:p>
          </p:txBody>
        </p:sp>
        <p:grpSp>
          <p:nvGrpSpPr>
            <p:cNvPr id="290" name="Group 106">
              <a:extLst>
                <a:ext uri="{FF2B5EF4-FFF2-40B4-BE49-F238E27FC236}">
                  <a16:creationId xmlns:a16="http://schemas.microsoft.com/office/drawing/2014/main" id="{50A4880A-F6B6-C848-8B6A-BA6069E26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9259" y="5984381"/>
              <a:ext cx="155575" cy="180975"/>
              <a:chOff x="1308" y="3186"/>
              <a:chExt cx="98" cy="114"/>
            </a:xfrm>
          </p:grpSpPr>
          <p:sp>
            <p:nvSpPr>
              <p:cNvPr id="301" name="Freeform 103">
                <a:extLst>
                  <a:ext uri="{FF2B5EF4-FFF2-40B4-BE49-F238E27FC236}">
                    <a16:creationId xmlns:a16="http://schemas.microsoft.com/office/drawing/2014/main" id="{E674A07B-5999-F04A-8DAF-6D062B87B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2" name="Freeform 104">
                <a:extLst>
                  <a:ext uri="{FF2B5EF4-FFF2-40B4-BE49-F238E27FC236}">
                    <a16:creationId xmlns:a16="http://schemas.microsoft.com/office/drawing/2014/main" id="{E747EB20-D4B2-C24D-AE0D-70BF4BDC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2" name="Rectangle 108">
              <a:extLst>
                <a:ext uri="{FF2B5EF4-FFF2-40B4-BE49-F238E27FC236}">
                  <a16:creationId xmlns:a16="http://schemas.microsoft.com/office/drawing/2014/main" id="{DE6CFC50-D52A-C14C-9CED-A1B31DA7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939" y="5660497"/>
              <a:ext cx="98425" cy="45719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grpSp>
          <p:nvGrpSpPr>
            <p:cNvPr id="293" name="Group 111">
              <a:extLst>
                <a:ext uri="{FF2B5EF4-FFF2-40B4-BE49-F238E27FC236}">
                  <a16:creationId xmlns:a16="http://schemas.microsoft.com/office/drawing/2014/main" id="{693E5EF3-D758-FD49-92AB-8D7115C68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38539" y="5595092"/>
              <a:ext cx="155575" cy="180975"/>
              <a:chOff x="1308" y="3186"/>
              <a:chExt cx="98" cy="114"/>
            </a:xfrm>
          </p:grpSpPr>
          <p:sp>
            <p:nvSpPr>
              <p:cNvPr id="299" name="Freeform 113">
                <a:extLst>
                  <a:ext uri="{FF2B5EF4-FFF2-40B4-BE49-F238E27FC236}">
                    <a16:creationId xmlns:a16="http://schemas.microsoft.com/office/drawing/2014/main" id="{4FA8A3B1-9397-EB4B-A890-1C5784F2F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0" name="Freeform 114">
                <a:extLst>
                  <a:ext uri="{FF2B5EF4-FFF2-40B4-BE49-F238E27FC236}">
                    <a16:creationId xmlns:a16="http://schemas.microsoft.com/office/drawing/2014/main" id="{CB4B9DC2-5FF6-0F4E-872C-579E8A0E2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294" name="Group 116">
              <a:extLst>
                <a:ext uri="{FF2B5EF4-FFF2-40B4-BE49-F238E27FC236}">
                  <a16:creationId xmlns:a16="http://schemas.microsoft.com/office/drawing/2014/main" id="{6E743344-CBA3-A94A-85D7-5A2C4050B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48064" y="5995142"/>
              <a:ext cx="155575" cy="180975"/>
              <a:chOff x="1308" y="3186"/>
              <a:chExt cx="98" cy="114"/>
            </a:xfrm>
          </p:grpSpPr>
          <p:sp>
            <p:nvSpPr>
              <p:cNvPr id="297" name="Freeform 118">
                <a:extLst>
                  <a:ext uri="{FF2B5EF4-FFF2-40B4-BE49-F238E27FC236}">
                    <a16:creationId xmlns:a16="http://schemas.microsoft.com/office/drawing/2014/main" id="{FB7C593C-D274-8E48-B89D-13D998D44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98" name="Freeform 119">
                <a:extLst>
                  <a:ext uri="{FF2B5EF4-FFF2-40B4-BE49-F238E27FC236}">
                    <a16:creationId xmlns:a16="http://schemas.microsoft.com/office/drawing/2014/main" id="{8D2EC2B4-3A1C-1D4D-85C2-9A5DF63C5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6" name="Text Box 97">
              <a:extLst>
                <a:ext uri="{FF2B5EF4-FFF2-40B4-BE49-F238E27FC236}">
                  <a16:creationId xmlns:a16="http://schemas.microsoft.com/office/drawing/2014/main" id="{E3F43EF0-B1BC-BD4D-A49F-AB61AEBEC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2294" y="5666851"/>
              <a:ext cx="157581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H2 MAC addr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CA38E7A-FC0F-6C42-8DD4-233196E59530}"/>
              </a:ext>
            </a:extLst>
          </p:cNvPr>
          <p:cNvGrpSpPr/>
          <p:nvPr/>
        </p:nvGrpSpPr>
        <p:grpSpPr>
          <a:xfrm>
            <a:off x="5698628" y="2762261"/>
            <a:ext cx="780829" cy="768052"/>
            <a:chOff x="2503903" y="2308065"/>
            <a:chExt cx="780829" cy="768052"/>
          </a:xfrm>
        </p:grpSpPr>
        <p:grpSp>
          <p:nvGrpSpPr>
            <p:cNvPr id="268" name="Group 201">
              <a:extLst>
                <a:ext uri="{FF2B5EF4-FFF2-40B4-BE49-F238E27FC236}">
                  <a16:creationId xmlns:a16="http://schemas.microsoft.com/office/drawing/2014/main" id="{C8F461B9-B587-5B42-A071-B814C4851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7677FA0C-FC02-EC40-8C41-900467A289CC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81413985-B0EB-8C49-979D-3E27D22DC910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8196084B-5FBD-5D4C-BD9B-EFB4F3348461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A10FF69E-EA7D-3C46-9A1C-E99FF9395C03}"/>
                </a:ext>
              </a:extLst>
            </p:cNvPr>
            <p:cNvSpPr/>
            <p:nvPr/>
          </p:nvSpPr>
          <p:spPr>
            <a:xfrm>
              <a:off x="2503903" y="2308065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7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76EB89-DE31-9F4D-9B79-C314F4806345}"/>
              </a:ext>
            </a:extLst>
          </p:cNvPr>
          <p:cNvGrpSpPr/>
          <p:nvPr/>
        </p:nvGrpSpPr>
        <p:grpSpPr>
          <a:xfrm>
            <a:off x="2193926" y="2445464"/>
            <a:ext cx="7481098" cy="403388"/>
            <a:chOff x="2290908" y="1240118"/>
            <a:chExt cx="7481098" cy="403388"/>
          </a:xfrm>
        </p:grpSpPr>
        <p:sp>
          <p:nvSpPr>
            <p:cNvPr id="124" name="Text Box 12">
              <a:extLst>
                <a:ext uri="{FF2B5EF4-FFF2-40B4-BE49-F238E27FC236}">
                  <a16:creationId xmlns:a16="http://schemas.microsoft.com/office/drawing/2014/main" id="{EB802AA9-5C9F-1F41-8DAA-4DADB50C3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5" name="Text Box 13">
              <a:extLst>
                <a:ext uri="{FF2B5EF4-FFF2-40B4-BE49-F238E27FC236}">
                  <a16:creationId xmlns:a16="http://schemas.microsoft.com/office/drawing/2014/main" id="{976031FD-0DE5-5B4A-80BD-BD79CEF9A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6" name="Text Box 14">
              <a:extLst>
                <a:ext uri="{FF2B5EF4-FFF2-40B4-BE49-F238E27FC236}">
                  <a16:creationId xmlns:a16="http://schemas.microsoft.com/office/drawing/2014/main" id="{FC24CF30-0DB1-DC4B-A5A5-09191098D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061DB4A9-0D08-7F4F-A90E-91ADB310D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8" name="Text Box 16">
              <a:extLst>
                <a:ext uri="{FF2B5EF4-FFF2-40B4-BE49-F238E27FC236}">
                  <a16:creationId xmlns:a16="http://schemas.microsoft.com/office/drawing/2014/main" id="{2D692E38-D5F5-884C-8D26-3DC54A227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9" name="Text Box 17">
              <a:extLst>
                <a:ext uri="{FF2B5EF4-FFF2-40B4-BE49-F238E27FC236}">
                  <a16:creationId xmlns:a16="http://schemas.microsoft.com/office/drawing/2014/main" id="{2E76FE38-B6C0-E94A-A8BE-2F6C0BAB0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7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30" name="Text Box 18">
              <a:extLst>
                <a:ext uri="{FF2B5EF4-FFF2-40B4-BE49-F238E27FC236}">
                  <a16:creationId xmlns:a16="http://schemas.microsoft.com/office/drawing/2014/main" id="{32F7DF4E-4B6B-D24E-83B6-A37375234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1796" y="1243396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31" name="Text Box 19">
              <a:extLst>
                <a:ext uri="{FF2B5EF4-FFF2-40B4-BE49-F238E27FC236}">
                  <a16:creationId xmlns:a16="http://schemas.microsoft.com/office/drawing/2014/main" id="{388E12FB-1C38-A247-889D-979C81640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708" y="1240482"/>
              <a:ext cx="10278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0 - 2312</a:t>
              </a:r>
            </a:p>
          </p:txBody>
        </p:sp>
        <p:sp>
          <p:nvSpPr>
            <p:cNvPr id="132" name="Text Box 20">
              <a:extLst>
                <a:ext uri="{FF2B5EF4-FFF2-40B4-BE49-F238E27FC236}">
                  <a16:creationId xmlns:a16="http://schemas.microsoft.com/office/drawing/2014/main" id="{18BB5749-AEFF-2549-A25A-F61CA6314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7496" y="1240118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BF75EA-252E-EC4E-9450-4659C118C568}"/>
              </a:ext>
            </a:extLst>
          </p:cNvPr>
          <p:cNvGrpSpPr/>
          <p:nvPr/>
        </p:nvGrpSpPr>
        <p:grpSpPr>
          <a:xfrm>
            <a:off x="1842654" y="2807276"/>
            <a:ext cx="8130594" cy="854364"/>
            <a:chOff x="1939636" y="1546513"/>
            <a:chExt cx="8130594" cy="8543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F74D66-AC0A-4948-956A-137D269B89FE}"/>
                </a:ext>
              </a:extLst>
            </p:cNvPr>
            <p:cNvGrpSpPr/>
            <p:nvPr/>
          </p:nvGrpSpPr>
          <p:grpSpPr>
            <a:xfrm>
              <a:off x="1939636" y="1546513"/>
              <a:ext cx="8091055" cy="854364"/>
              <a:chOff x="1981199" y="2322368"/>
              <a:chExt cx="8091055" cy="85436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5229BFC-8C9D-5341-AFF9-493C1C33ECA0}"/>
                  </a:ext>
                </a:extLst>
              </p:cNvPr>
              <p:cNvSpPr/>
              <p:nvPr/>
            </p:nvSpPr>
            <p:spPr>
              <a:xfrm>
                <a:off x="1981199" y="2369127"/>
                <a:ext cx="8091055" cy="748146"/>
              </a:xfrm>
              <a:prstGeom prst="rect">
                <a:avLst/>
              </a:prstGeom>
              <a:solidFill>
                <a:srgbClr val="37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67F13F-1490-C040-9619-96164A9D583F}"/>
                  </a:ext>
                </a:extLst>
              </p:cNvPr>
              <p:cNvCxnSpPr/>
              <p:nvPr/>
            </p:nvCxnSpPr>
            <p:spPr>
              <a:xfrm>
                <a:off x="2826327" y="234141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AA45C04-3EEC-A54A-B447-129E48EA93A7}"/>
                  </a:ext>
                </a:extLst>
              </p:cNvPr>
              <p:cNvCxnSpPr/>
              <p:nvPr/>
            </p:nvCxnSpPr>
            <p:spPr>
              <a:xfrm>
                <a:off x="36740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30F2417-8AA1-B34D-BAED-58697FAA172F}"/>
                  </a:ext>
                </a:extLst>
              </p:cNvPr>
              <p:cNvCxnSpPr/>
              <p:nvPr/>
            </p:nvCxnSpPr>
            <p:spPr>
              <a:xfrm>
                <a:off x="4515427" y="23731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8036314-22EF-A546-8B34-64A33BD2787D}"/>
                  </a:ext>
                </a:extLst>
              </p:cNvPr>
              <p:cNvCxnSpPr/>
              <p:nvPr/>
            </p:nvCxnSpPr>
            <p:spPr>
              <a:xfrm>
                <a:off x="5347277" y="23604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34173DD-F5BD-B547-999E-4FA4E0302BE7}"/>
                  </a:ext>
                </a:extLst>
              </p:cNvPr>
              <p:cNvCxnSpPr/>
              <p:nvPr/>
            </p:nvCxnSpPr>
            <p:spPr>
              <a:xfrm>
                <a:off x="6185477" y="23477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CC004E3-DD67-494B-96F9-992882A2BB95}"/>
                  </a:ext>
                </a:extLst>
              </p:cNvPr>
              <p:cNvCxnSpPr/>
              <p:nvPr/>
            </p:nvCxnSpPr>
            <p:spPr>
              <a:xfrm>
                <a:off x="7023677" y="23350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EC4A59E-2798-E14B-8864-897D2A4077AB}"/>
                  </a:ext>
                </a:extLst>
              </p:cNvPr>
              <p:cNvCxnSpPr/>
              <p:nvPr/>
            </p:nvCxnSpPr>
            <p:spPr>
              <a:xfrm>
                <a:off x="7861877" y="23223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5D32E6D-CD0F-B947-BECB-0BB4432C2069}"/>
                  </a:ext>
                </a:extLst>
              </p:cNvPr>
              <p:cNvCxnSpPr/>
              <p:nvPr/>
            </p:nvCxnSpPr>
            <p:spPr>
              <a:xfrm>
                <a:off x="92366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3">
              <a:extLst>
                <a:ext uri="{FF2B5EF4-FFF2-40B4-BE49-F238E27FC236}">
                  <a16:creationId xmlns:a16="http://schemas.microsoft.com/office/drawing/2014/main" id="{19FB91BB-3917-6C4C-A950-F94A76A4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485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frame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control</a:t>
              </a:r>
            </a:p>
          </p:txBody>
        </p:sp>
        <p:sp>
          <p:nvSpPr>
            <p:cNvPr id="116" name="Rectangle 4">
              <a:extLst>
                <a:ext uri="{FF2B5EF4-FFF2-40B4-BE49-F238E27FC236}">
                  <a16:creationId xmlns:a16="http://schemas.microsoft.com/office/drawing/2014/main" id="{F3F7D97F-8B3D-E248-8ED4-6A7E4027C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duration</a:t>
              </a:r>
            </a:p>
          </p:txBody>
        </p:sp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91218FF9-7C58-A646-B5C2-DE83E6B6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4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1</a:t>
              </a:r>
            </a:p>
          </p:txBody>
        </p:sp>
        <p:sp>
          <p:nvSpPr>
            <p:cNvPr id="118" name="Rectangle 6">
              <a:extLst>
                <a:ext uri="{FF2B5EF4-FFF2-40B4-BE49-F238E27FC236}">
                  <a16:creationId xmlns:a16="http://schemas.microsoft.com/office/drawing/2014/main" id="{D7D7633B-DBB6-0847-9C11-53C1398BA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6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2</a:t>
              </a:r>
            </a:p>
          </p:txBody>
        </p:sp>
        <p:sp>
          <p:nvSpPr>
            <p:cNvPr id="119" name="Rectangle 7">
              <a:extLst>
                <a:ext uri="{FF2B5EF4-FFF2-40B4-BE49-F238E27FC236}">
                  <a16:creationId xmlns:a16="http://schemas.microsoft.com/office/drawing/2014/main" id="{E39443BA-2E24-114F-85CB-5CA6A7DF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22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4</a:t>
              </a:r>
            </a:p>
          </p:txBody>
        </p:sp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5B42CCAD-488D-4840-9DA3-9D221E25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8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3</a:t>
              </a:r>
            </a:p>
          </p:txBody>
        </p:sp>
        <p:sp>
          <p:nvSpPr>
            <p:cNvPr id="121" name="Rectangle 9">
              <a:extLst>
                <a:ext uri="{FF2B5EF4-FFF2-40B4-BE49-F238E27FC236}">
                  <a16:creationId xmlns:a16="http://schemas.microsoft.com/office/drawing/2014/main" id="{5ABA6D97-54D1-3B48-8E35-4BD2C716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2" name="Rectangle 10">
              <a:extLst>
                <a:ext uri="{FF2B5EF4-FFF2-40B4-BE49-F238E27FC236}">
                  <a16:creationId xmlns:a16="http://schemas.microsoft.com/office/drawing/2014/main" id="{B26FE9E4-8E06-0D45-A2FC-D385D56A7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430" y="1672504"/>
              <a:ext cx="1371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payload</a:t>
              </a:r>
            </a:p>
          </p:txBody>
        </p:sp>
        <p:sp>
          <p:nvSpPr>
            <p:cNvPr id="123" name="Rectangle 11">
              <a:extLst>
                <a:ext uri="{FF2B5EF4-FFF2-40B4-BE49-F238E27FC236}">
                  <a16:creationId xmlns:a16="http://schemas.microsoft.com/office/drawing/2014/main" id="{99410C58-51A8-2F4C-AAF8-53D3A0A09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CRC</a:t>
              </a:r>
            </a:p>
          </p:txBody>
        </p:sp>
        <p:sp>
          <p:nvSpPr>
            <p:cNvPr id="133" name="Text Box 21">
              <a:extLst>
                <a:ext uri="{FF2B5EF4-FFF2-40B4-BE49-F238E27FC236}">
                  <a16:creationId xmlns:a16="http://schemas.microsoft.com/office/drawing/2014/main" id="{42BF6590-B2B6-1548-BA6F-9A4B4FEF9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992" y="1705119"/>
              <a:ext cx="857927" cy="541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control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481F62-6A16-EA44-8755-766D3E98624A}"/>
              </a:ext>
            </a:extLst>
          </p:cNvPr>
          <p:cNvGrpSpPr/>
          <p:nvPr/>
        </p:nvGrpSpPr>
        <p:grpSpPr>
          <a:xfrm>
            <a:off x="2700050" y="1584472"/>
            <a:ext cx="3120341" cy="1172583"/>
            <a:chOff x="2700050" y="1584472"/>
            <a:chExt cx="3120341" cy="1172583"/>
          </a:xfrm>
        </p:grpSpPr>
        <p:sp>
          <p:nvSpPr>
            <p:cNvPr id="97" name="Text Box 49">
              <a:extLst>
                <a:ext uri="{FF2B5EF4-FFF2-40B4-BE49-F238E27FC236}">
                  <a16:creationId xmlns:a16="http://schemas.microsoft.com/office/drawing/2014/main" id="{466552B5-10BD-034F-BE84-61973FDE6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050" y="1584472"/>
              <a:ext cx="3120341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duration of reserved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transmission time (RTS/CTS)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E4A699-96FE-A54C-83F0-23EFCCB1291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327" y="2133600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66252-5813-E043-BE6E-1062BD068D6D}"/>
              </a:ext>
            </a:extLst>
          </p:cNvPr>
          <p:cNvGrpSpPr/>
          <p:nvPr/>
        </p:nvGrpSpPr>
        <p:grpSpPr>
          <a:xfrm>
            <a:off x="6050830" y="1584904"/>
            <a:ext cx="3938298" cy="1186006"/>
            <a:chOff x="6050830" y="1584904"/>
            <a:chExt cx="3938298" cy="1186006"/>
          </a:xfrm>
        </p:grpSpPr>
        <p:sp>
          <p:nvSpPr>
            <p:cNvPr id="99" name="Text Box 51">
              <a:extLst>
                <a:ext uri="{FF2B5EF4-FFF2-40B4-BE49-F238E27FC236}">
                  <a16:creationId xmlns:a16="http://schemas.microsoft.com/office/drawing/2014/main" id="{1806EBB6-EA72-2242-848C-6ACE6989A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0830" y="1584904"/>
              <a:ext cx="3938298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frame sequence # (for reliable data transfer)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9823E0-05D7-C643-9172-A5A4EF953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79127" y="2147455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3C239E-B80C-764B-8459-185695EFB5C4}"/>
              </a:ext>
            </a:extLst>
          </p:cNvPr>
          <p:cNvGrpSpPr/>
          <p:nvPr/>
        </p:nvGrpSpPr>
        <p:grpSpPr>
          <a:xfrm>
            <a:off x="1731386" y="3602038"/>
            <a:ext cx="8562541" cy="1852978"/>
            <a:chOff x="1731386" y="3602038"/>
            <a:chExt cx="8562541" cy="1852978"/>
          </a:xfrm>
        </p:grpSpPr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CEF30CE9-5F52-B34B-917D-7F82AB5D0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395" y="3602038"/>
              <a:ext cx="8503916" cy="1054105"/>
            </a:xfrm>
            <a:custGeom>
              <a:avLst/>
              <a:gdLst>
                <a:gd name="T0" fmla="*/ 2147483647 w 5489"/>
                <a:gd name="T1" fmla="*/ 0 h 672"/>
                <a:gd name="T2" fmla="*/ 0 w 5489"/>
                <a:gd name="T3" fmla="*/ 2147483647 h 672"/>
                <a:gd name="T4" fmla="*/ 2147483647 w 5489"/>
                <a:gd name="T5" fmla="*/ 2147483647 h 672"/>
                <a:gd name="T6" fmla="*/ 2147483647 w 5489"/>
                <a:gd name="T7" fmla="*/ 0 h 672"/>
                <a:gd name="T8" fmla="*/ 2147483647 w 5489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17 w 9823"/>
                <a:gd name="connsiteY0" fmla="*/ 0 h 10000"/>
                <a:gd name="connsiteX1" fmla="*/ 0 w 9823"/>
                <a:gd name="connsiteY1" fmla="*/ 9881 h 10000"/>
                <a:gd name="connsiteX2" fmla="*/ 9823 w 9823"/>
                <a:gd name="connsiteY2" fmla="*/ 10000 h 10000"/>
                <a:gd name="connsiteX3" fmla="*/ 1064 w 9823"/>
                <a:gd name="connsiteY3" fmla="*/ 0 h 10000"/>
                <a:gd name="connsiteX4" fmla="*/ 117 w 9823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9935"/>
                <a:gd name="connsiteY0" fmla="*/ 0 h 9881"/>
                <a:gd name="connsiteX1" fmla="*/ 0 w 9935"/>
                <a:gd name="connsiteY1" fmla="*/ 9881 h 9881"/>
                <a:gd name="connsiteX2" fmla="*/ 9935 w 9935"/>
                <a:gd name="connsiteY2" fmla="*/ 9741 h 9881"/>
                <a:gd name="connsiteX3" fmla="*/ 1083 w 9935"/>
                <a:gd name="connsiteY3" fmla="*/ 0 h 9881"/>
                <a:gd name="connsiteX4" fmla="*/ 119 w 9935"/>
                <a:gd name="connsiteY4" fmla="*/ 0 h 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5" h="9881">
                  <a:moveTo>
                    <a:pt x="119" y="0"/>
                  </a:moveTo>
                  <a:cubicBezTo>
                    <a:pt x="176" y="5632"/>
                    <a:pt x="105" y="6587"/>
                    <a:pt x="0" y="9881"/>
                  </a:cubicBezTo>
                  <a:lnTo>
                    <a:pt x="9935" y="9741"/>
                  </a:lnTo>
                  <a:cubicBezTo>
                    <a:pt x="5001" y="7179"/>
                    <a:pt x="1810" y="6071"/>
                    <a:pt x="1083" y="0"/>
                  </a:cubicBezTo>
                  <a:lnTo>
                    <a:pt x="11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" name="Text Box 35">
              <a:extLst>
                <a:ext uri="{FF2B5EF4-FFF2-40B4-BE49-F238E27FC236}">
                  <a16:creationId xmlns:a16="http://schemas.microsoft.com/office/drawing/2014/main" id="{53FD5931-3A00-834B-92F9-42D38A57C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420" y="43068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EC678FA1-C5C0-6C47-843B-4CA7E0159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545" y="431165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3" name="Text Box 37">
              <a:extLst>
                <a:ext uri="{FF2B5EF4-FFF2-40B4-BE49-F238E27FC236}">
                  <a16:creationId xmlns:a16="http://schemas.microsoft.com/office/drawing/2014/main" id="{73CD0239-48E1-BA4E-8364-EEDAE67E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84" name="Text Box 38">
              <a:extLst>
                <a:ext uri="{FF2B5EF4-FFF2-40B4-BE49-F238E27FC236}">
                  <a16:creationId xmlns:a16="http://schemas.microsoft.com/office/drawing/2014/main" id="{63B34AE6-45A8-E24F-8C2D-0A064EACB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5" name="Text Box 39">
              <a:extLst>
                <a:ext uri="{FF2B5EF4-FFF2-40B4-BE49-F238E27FC236}">
                  <a16:creationId xmlns:a16="http://schemas.microsoft.com/office/drawing/2014/main" id="{70E9A9E2-9CF9-DE4D-B967-2CF05E23D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8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6" name="Text Box 40">
              <a:extLst>
                <a:ext uri="{FF2B5EF4-FFF2-40B4-BE49-F238E27FC236}">
                  <a16:creationId xmlns:a16="http://schemas.microsoft.com/office/drawing/2014/main" id="{62D927A6-2642-A749-9E6B-75DBDEEBE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8870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7" name="Text Box 41">
              <a:extLst>
                <a:ext uri="{FF2B5EF4-FFF2-40B4-BE49-F238E27FC236}">
                  <a16:creationId xmlns:a16="http://schemas.microsoft.com/office/drawing/2014/main" id="{A9E87E57-8333-154C-B8A6-66FFECC9E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8" name="Text Box 42">
              <a:extLst>
                <a:ext uri="{FF2B5EF4-FFF2-40B4-BE49-F238E27FC236}">
                  <a16:creationId xmlns:a16="http://schemas.microsoft.com/office/drawing/2014/main" id="{A8F5AC11-3127-4643-9CFE-0B9A54E4F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9" name="Text Box 43">
              <a:extLst>
                <a:ext uri="{FF2B5EF4-FFF2-40B4-BE49-F238E27FC236}">
                  <a16:creationId xmlns:a16="http://schemas.microsoft.com/office/drawing/2014/main" id="{7E1214D8-0AB4-1746-A9BB-6443784BF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4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0" name="Text Box 44">
              <a:extLst>
                <a:ext uri="{FF2B5EF4-FFF2-40B4-BE49-F238E27FC236}">
                  <a16:creationId xmlns:a16="http://schemas.microsoft.com/office/drawing/2014/main" id="{A329D889-7CB9-8E45-8A33-0F8F98F6C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2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1" name="Text Box 45">
              <a:extLst>
                <a:ext uri="{FF2B5EF4-FFF2-40B4-BE49-F238E27FC236}">
                  <a16:creationId xmlns:a16="http://schemas.microsoft.com/office/drawing/2014/main" id="{5F2F18C5-CFCE-984B-A25E-FA1146FF0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49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045020-1F30-1044-80B0-00A4722275EF}"/>
                </a:ext>
              </a:extLst>
            </p:cNvPr>
            <p:cNvGrpSpPr/>
            <p:nvPr/>
          </p:nvGrpSpPr>
          <p:grpSpPr>
            <a:xfrm>
              <a:off x="1731386" y="4613565"/>
              <a:ext cx="8562541" cy="841451"/>
              <a:chOff x="1759095" y="5313789"/>
              <a:chExt cx="8562541" cy="84145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31C23F7-E53D-CD43-92F8-40A0BF77312B}"/>
                  </a:ext>
                </a:extLst>
              </p:cNvPr>
              <p:cNvGrpSpPr/>
              <p:nvPr/>
            </p:nvGrpSpPr>
            <p:grpSpPr>
              <a:xfrm>
                <a:off x="1773382" y="5313789"/>
                <a:ext cx="8548254" cy="841451"/>
                <a:chOff x="1981199" y="2335068"/>
                <a:chExt cx="8091055" cy="841451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BB4EFDE-B2A2-BB4D-A337-29A3AC337197}"/>
                    </a:ext>
                  </a:extLst>
                </p:cNvPr>
                <p:cNvSpPr/>
                <p:nvPr/>
              </p:nvSpPr>
              <p:spPr>
                <a:xfrm>
                  <a:off x="1981199" y="2369127"/>
                  <a:ext cx="8091055" cy="748146"/>
                </a:xfrm>
                <a:prstGeom prst="rect">
                  <a:avLst/>
                </a:prstGeom>
                <a:solidFill>
                  <a:srgbClr val="37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F58D0690-BF56-004A-BEE6-13BC6AC33DD7}"/>
                    </a:ext>
                  </a:extLst>
                </p:cNvPr>
                <p:cNvCxnSpPr/>
                <p:nvPr/>
              </p:nvCxnSpPr>
              <p:spPr>
                <a:xfrm>
                  <a:off x="2908926" y="2360389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9433DD97-F55E-FF4F-BAB7-B51DEF3F12C1}"/>
                    </a:ext>
                  </a:extLst>
                </p:cNvPr>
                <p:cNvCxnSpPr/>
                <p:nvPr/>
              </p:nvCxnSpPr>
              <p:spPr>
                <a:xfrm>
                  <a:off x="3846433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7EB1677-CF4B-304D-8344-1D6A48C73499}"/>
                    </a:ext>
                  </a:extLst>
                </p:cNvPr>
                <p:cNvCxnSpPr/>
                <p:nvPr/>
              </p:nvCxnSpPr>
              <p:spPr>
                <a:xfrm>
                  <a:off x="4849415" y="236178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486CB61-ADA1-4C44-AA59-CA6AC729D3CC}"/>
                    </a:ext>
                  </a:extLst>
                </p:cNvPr>
                <p:cNvCxnSpPr/>
                <p:nvPr/>
              </p:nvCxnSpPr>
              <p:spPr>
                <a:xfrm>
                  <a:off x="5508884" y="2364262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6F5CB440-3829-EC4F-9D71-5137826D002C}"/>
                    </a:ext>
                  </a:extLst>
                </p:cNvPr>
                <p:cNvCxnSpPr/>
                <p:nvPr/>
              </p:nvCxnSpPr>
              <p:spPr>
                <a:xfrm>
                  <a:off x="6153156" y="2351563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5030AA9F-FEDB-3E43-9B6E-1F428D9BBDDE}"/>
                    </a:ext>
                  </a:extLst>
                </p:cNvPr>
                <p:cNvCxnSpPr/>
                <p:nvPr/>
              </p:nvCxnSpPr>
              <p:spPr>
                <a:xfrm>
                  <a:off x="6808202" y="2335068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2A65CE1C-2920-3A4C-86B8-96B1654CE85C}"/>
                    </a:ext>
                  </a:extLst>
                </p:cNvPr>
                <p:cNvCxnSpPr/>
                <p:nvPr/>
              </p:nvCxnSpPr>
              <p:spPr>
                <a:xfrm>
                  <a:off x="7456064" y="235651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D3881CA-1CB0-F049-B8DB-8860D858E81C}"/>
                    </a:ext>
                  </a:extLst>
                </p:cNvPr>
                <p:cNvCxnSpPr/>
                <p:nvPr/>
              </p:nvCxnSpPr>
              <p:spPr>
                <a:xfrm>
                  <a:off x="9394667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BC0F3B53-3CF4-F54B-9BB3-6F8E6C9C8C84}"/>
                    </a:ext>
                  </a:extLst>
                </p:cNvPr>
                <p:cNvCxnSpPr/>
                <p:nvPr/>
              </p:nvCxnSpPr>
              <p:spPr>
                <a:xfrm>
                  <a:off x="8103090" y="236473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8253BA72-E8E0-6D48-B97E-7D2981750E39}"/>
                    </a:ext>
                  </a:extLst>
                </p:cNvPr>
                <p:cNvCxnSpPr/>
                <p:nvPr/>
              </p:nvCxnSpPr>
              <p:spPr>
                <a:xfrm>
                  <a:off x="8750116" y="237295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ctangle 24">
                <a:extLst>
                  <a:ext uri="{FF2B5EF4-FFF2-40B4-BE49-F238E27FC236}">
                    <a16:creationId xmlns:a16="http://schemas.microsoft.com/office/drawing/2014/main" id="{5B7BB24E-E2F2-D34E-AA02-9031EC032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6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type</a:t>
                </a:r>
              </a:p>
            </p:txBody>
          </p:sp>
          <p:sp>
            <p:nvSpPr>
              <p:cNvPr id="71" name="Rectangle 25">
                <a:extLst>
                  <a:ext uri="{FF2B5EF4-FFF2-40B4-BE49-F238E27FC236}">
                    <a16:creationId xmlns:a16="http://schemas.microsoft.com/office/drawing/2014/main" id="{90761904-FD12-544B-802D-B98DE312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2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from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2" name="Rectangle 26">
                <a:extLst>
                  <a:ext uri="{FF2B5EF4-FFF2-40B4-BE49-F238E27FC236}">
                    <a16:creationId xmlns:a16="http://schemas.microsoft.com/office/drawing/2014/main" id="{15E0B19B-CA4A-8349-9F78-C811A3F2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295" y="5419734"/>
                <a:ext cx="1066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subtype</a:t>
                </a:r>
              </a:p>
            </p:txBody>
          </p:sp>
          <p:sp>
            <p:nvSpPr>
              <p:cNvPr id="73" name="Rectangle 27">
                <a:extLst>
                  <a:ext uri="{FF2B5EF4-FFF2-40B4-BE49-F238E27FC236}">
                    <a16:creationId xmlns:a16="http://schemas.microsoft.com/office/drawing/2014/main" id="{0A7D32A6-B9BA-C848-B12F-36A36EF59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to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4" name="Rectangle 28">
                <a:extLst>
                  <a:ext uri="{FF2B5EF4-FFF2-40B4-BE49-F238E27FC236}">
                    <a16:creationId xmlns:a16="http://schemas.microsoft.com/office/drawing/2014/main" id="{F6B08CED-355E-9C41-B908-1FE074BB9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8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frag</a:t>
                </a:r>
              </a:p>
            </p:txBody>
          </p:sp>
          <p:sp>
            <p:nvSpPr>
              <p:cNvPr id="75" name="Rectangle 29">
                <a:extLst>
                  <a:ext uri="{FF2B5EF4-FFF2-40B4-BE49-F238E27FC236}">
                    <a16:creationId xmlns:a16="http://schemas.microsoft.com/office/drawing/2014/main" id="{3239D4B5-2716-2F4F-994A-65F60610A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1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WEP</a:t>
                </a:r>
              </a:p>
            </p:txBody>
          </p:sp>
          <p:sp>
            <p:nvSpPr>
              <p:cNvPr id="76" name="Rectangle 30">
                <a:extLst>
                  <a:ext uri="{FF2B5EF4-FFF2-40B4-BE49-F238E27FC236}">
                    <a16:creationId xmlns:a16="http://schemas.microsoft.com/office/drawing/2014/main" id="{79FBC908-4253-FF4D-BDE4-2A6D42E6F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6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data</a:t>
                </a:r>
              </a:p>
            </p:txBody>
          </p:sp>
          <p:sp>
            <p:nvSpPr>
              <p:cNvPr id="77" name="Rectangle 31">
                <a:extLst>
                  <a:ext uri="{FF2B5EF4-FFF2-40B4-BE49-F238E27FC236}">
                    <a16:creationId xmlns:a16="http://schemas.microsoft.com/office/drawing/2014/main" id="{45AEEAE0-E39F-B343-BA24-1BAE29DF1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02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power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mgt</a:t>
                </a:r>
              </a:p>
            </p:txBody>
          </p:sp>
          <p:sp>
            <p:nvSpPr>
              <p:cNvPr id="78" name="Rectangle 32">
                <a:extLst>
                  <a:ext uri="{FF2B5EF4-FFF2-40B4-BE49-F238E27FC236}">
                    <a16:creationId xmlns:a16="http://schemas.microsoft.com/office/drawing/2014/main" id="{719D6A34-C2FA-A04D-8269-B9CC9EC8C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44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retry</a:t>
                </a:r>
              </a:p>
            </p:txBody>
          </p:sp>
          <p:sp>
            <p:nvSpPr>
              <p:cNvPr id="79" name="Rectangle 33">
                <a:extLst>
                  <a:ext uri="{FF2B5EF4-FFF2-40B4-BE49-F238E27FC236}">
                    <a16:creationId xmlns:a16="http://schemas.microsoft.com/office/drawing/2014/main" id="{3249B43F-ECA4-CB4E-AA0D-67E39F50F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7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rsvd</a:t>
                </a:r>
              </a:p>
            </p:txBody>
          </p:sp>
          <p:sp>
            <p:nvSpPr>
              <p:cNvPr id="80" name="Rectangle 34">
                <a:extLst>
                  <a:ext uri="{FF2B5EF4-FFF2-40B4-BE49-F238E27FC236}">
                    <a16:creationId xmlns:a16="http://schemas.microsoft.com/office/drawing/2014/main" id="{6F674E7D-980F-DF40-AC5B-C5B6C0BF0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0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protocol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version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C6ACE3-E36F-FB48-876E-AF096FDEF49F}"/>
              </a:ext>
            </a:extLst>
          </p:cNvPr>
          <p:cNvGrpSpPr/>
          <p:nvPr/>
        </p:nvGrpSpPr>
        <p:grpSpPr>
          <a:xfrm>
            <a:off x="3033424" y="5444836"/>
            <a:ext cx="4794394" cy="820183"/>
            <a:chOff x="3033424" y="5444836"/>
            <a:chExt cx="4794394" cy="820183"/>
          </a:xfrm>
        </p:grpSpPr>
        <p:sp>
          <p:nvSpPr>
            <p:cNvPr id="94" name="Text Box 54">
              <a:extLst>
                <a:ext uri="{FF2B5EF4-FFF2-40B4-BE49-F238E27FC236}">
                  <a16:creationId xmlns:a16="http://schemas.microsoft.com/office/drawing/2014/main" id="{19BE8EC4-BB2C-9741-A9CC-22E32A55E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424" y="5895687"/>
              <a:ext cx="47943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frame type (RTS, CTS, ACK, data)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B042EA-AE0D-F84D-99DD-E2C3B9B3C6BA}"/>
                </a:ext>
              </a:extLst>
            </p:cNvPr>
            <p:cNvCxnSpPr/>
            <p:nvPr/>
          </p:nvCxnSpPr>
          <p:spPr>
            <a:xfrm>
              <a:off x="3172690" y="5444836"/>
              <a:ext cx="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5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BAF512-C8A6-DA43-8BCB-1FA12D23AE36}"/>
              </a:ext>
            </a:extLst>
          </p:cNvPr>
          <p:cNvCxnSpPr/>
          <p:nvPr/>
        </p:nvCxnSpPr>
        <p:spPr>
          <a:xfrm>
            <a:off x="8839201" y="2036617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mobility within same subnet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88" name="Rectangle 94">
            <a:extLst>
              <a:ext uri="{FF2B5EF4-FFF2-40B4-BE49-F238E27FC236}">
                <a16:creationId xmlns:a16="http://schemas.microsoft.com/office/drawing/2014/main" id="{E8104397-62D4-C04B-8226-F7E8D6838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27" y="1630364"/>
            <a:ext cx="6276109" cy="14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spcBef>
                <a:spcPts val="600"/>
              </a:spcBef>
              <a:tabLst>
                <a:tab pos="746125" algn="l"/>
              </a:tabLst>
              <a:defRPr/>
            </a:pPr>
            <a:r>
              <a:rPr lang="en-US" sz="3200" kern="0" dirty="0">
                <a:cs typeface="+mn-cs"/>
              </a:rPr>
              <a:t>H1 remains in same IP subnet: IP address can remain same</a:t>
            </a:r>
          </a:p>
        </p:txBody>
      </p:sp>
      <p:sp>
        <p:nvSpPr>
          <p:cNvPr id="189" name="Oval 5">
            <a:extLst>
              <a:ext uri="{FF2B5EF4-FFF2-40B4-BE49-F238E27FC236}">
                <a16:creationId xmlns:a16="http://schemas.microsoft.com/office/drawing/2014/main" id="{E2CE2EC5-620F-E54F-B9EA-02D8B9AE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581" y="3304454"/>
            <a:ext cx="2154237" cy="2093912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0" name="Oval 38">
            <a:extLst>
              <a:ext uri="{FF2B5EF4-FFF2-40B4-BE49-F238E27FC236}">
                <a16:creationId xmlns:a16="http://schemas.microsoft.com/office/drawing/2014/main" id="{D1509085-9257-3E44-A009-17299DD9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018" y="3366366"/>
            <a:ext cx="2278063" cy="2051050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1" name="Line 59">
            <a:extLst>
              <a:ext uri="{FF2B5EF4-FFF2-40B4-BE49-F238E27FC236}">
                <a16:creationId xmlns:a16="http://schemas.microsoft.com/office/drawing/2014/main" id="{A4709C92-11AC-8542-B325-4752E923B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4331" y="4350616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2" name="Line 60">
            <a:extLst>
              <a:ext uri="{FF2B5EF4-FFF2-40B4-BE49-F238E27FC236}">
                <a16:creationId xmlns:a16="http://schemas.microsoft.com/office/drawing/2014/main" id="{B460EAFF-5508-934B-BC24-F69CF89B4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6968" y="4253779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3" name="Line 61">
            <a:extLst>
              <a:ext uri="{FF2B5EF4-FFF2-40B4-BE49-F238E27FC236}">
                <a16:creationId xmlns:a16="http://schemas.microsoft.com/office/drawing/2014/main" id="{962E3F34-4245-8745-B799-8F77F819F8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61256" y="4329979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4" name="Line 62">
            <a:extLst>
              <a:ext uri="{FF2B5EF4-FFF2-40B4-BE49-F238E27FC236}">
                <a16:creationId xmlns:a16="http://schemas.microsoft.com/office/drawing/2014/main" id="{D1C42226-6B61-1F48-8833-667C71DE2A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4106" y="4396654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7CC44369-B7A0-A840-AB3C-3D2AA59099A5}"/>
              </a:ext>
            </a:extLst>
          </p:cNvPr>
          <p:cNvGrpSpPr>
            <a:grpSpLocks/>
          </p:cNvGrpSpPr>
          <p:nvPr/>
        </p:nvGrpSpPr>
        <p:grpSpPr bwMode="auto">
          <a:xfrm>
            <a:off x="10347181" y="3791816"/>
            <a:ext cx="333375" cy="369888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442D4EB7-8C5E-AE45-95FA-53BBA106A7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9AB30AE8-78B7-0C4A-99E9-432AE99B6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403">
            <a:extLst>
              <a:ext uri="{FF2B5EF4-FFF2-40B4-BE49-F238E27FC236}">
                <a16:creationId xmlns:a16="http://schemas.microsoft.com/office/drawing/2014/main" id="{D4C2B17F-E486-A74C-ACB3-22180C649EA8}"/>
              </a:ext>
            </a:extLst>
          </p:cNvPr>
          <p:cNvGrpSpPr>
            <a:grpSpLocks/>
          </p:cNvGrpSpPr>
          <p:nvPr/>
        </p:nvGrpSpPr>
        <p:grpSpPr bwMode="auto">
          <a:xfrm>
            <a:off x="7310293" y="4280766"/>
            <a:ext cx="525463" cy="392113"/>
            <a:chOff x="2751" y="1851"/>
            <a:chExt cx="462" cy="478"/>
          </a:xfrm>
        </p:grpSpPr>
        <p:pic>
          <p:nvPicPr>
            <p:cNvPr id="199" name="Picture 364" descr="iphone_stylized_small">
              <a:extLst>
                <a:ext uri="{FF2B5EF4-FFF2-40B4-BE49-F238E27FC236}">
                  <a16:creationId xmlns:a16="http://schemas.microsoft.com/office/drawing/2014/main" id="{70B61669-9CBA-9A45-A1F7-CB7BE2890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402" descr="antenna_radiation_stylized">
              <a:extLst>
                <a:ext uri="{FF2B5EF4-FFF2-40B4-BE49-F238E27FC236}">
                  <a16:creationId xmlns:a16="http://schemas.microsoft.com/office/drawing/2014/main" id="{95B2CF85-D6F9-3C45-82AE-BE6CCC2D1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356">
            <a:extLst>
              <a:ext uri="{FF2B5EF4-FFF2-40B4-BE49-F238E27FC236}">
                <a16:creationId xmlns:a16="http://schemas.microsoft.com/office/drawing/2014/main" id="{54FFC2F7-E02D-9B4A-BD18-207692835D1B}"/>
              </a:ext>
            </a:extLst>
          </p:cNvPr>
          <p:cNvGrpSpPr>
            <a:grpSpLocks/>
          </p:cNvGrpSpPr>
          <p:nvPr/>
        </p:nvGrpSpPr>
        <p:grpSpPr bwMode="auto">
          <a:xfrm>
            <a:off x="9686781" y="4717329"/>
            <a:ext cx="363537" cy="338137"/>
            <a:chOff x="313" y="1497"/>
            <a:chExt cx="1152" cy="1014"/>
          </a:xfrm>
        </p:grpSpPr>
        <p:pic>
          <p:nvPicPr>
            <p:cNvPr id="202" name="Picture 354" descr="laptop_stylized_small">
              <a:extLst>
                <a:ext uri="{FF2B5EF4-FFF2-40B4-BE49-F238E27FC236}">
                  <a16:creationId xmlns:a16="http://schemas.microsoft.com/office/drawing/2014/main" id="{E9F03CB4-23B3-644C-A297-0CD7CECFA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355" descr="antenna_stylized">
              <a:extLst>
                <a:ext uri="{FF2B5EF4-FFF2-40B4-BE49-F238E27FC236}">
                  <a16:creationId xmlns:a16="http://schemas.microsoft.com/office/drawing/2014/main" id="{DC4D9032-CD73-E44F-838A-5A62AD62B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356">
            <a:extLst>
              <a:ext uri="{FF2B5EF4-FFF2-40B4-BE49-F238E27FC236}">
                <a16:creationId xmlns:a16="http://schemas.microsoft.com/office/drawing/2014/main" id="{17142C00-F874-1C40-8F3A-E139AD111DA2}"/>
              </a:ext>
            </a:extLst>
          </p:cNvPr>
          <p:cNvGrpSpPr>
            <a:grpSpLocks/>
          </p:cNvGrpSpPr>
          <p:nvPr/>
        </p:nvGrpSpPr>
        <p:grpSpPr bwMode="auto">
          <a:xfrm>
            <a:off x="8458056" y="4737966"/>
            <a:ext cx="376237" cy="347663"/>
            <a:chOff x="313" y="1497"/>
            <a:chExt cx="1152" cy="1014"/>
          </a:xfrm>
        </p:grpSpPr>
        <p:pic>
          <p:nvPicPr>
            <p:cNvPr id="205" name="Picture 354" descr="laptop_stylized_small">
              <a:extLst>
                <a:ext uri="{FF2B5EF4-FFF2-40B4-BE49-F238E27FC236}">
                  <a16:creationId xmlns:a16="http://schemas.microsoft.com/office/drawing/2014/main" id="{7F20D8A4-3D47-3946-A573-1AD3562D0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" name="Picture 355" descr="antenna_stylized">
              <a:extLst>
                <a:ext uri="{FF2B5EF4-FFF2-40B4-BE49-F238E27FC236}">
                  <a16:creationId xmlns:a16="http://schemas.microsoft.com/office/drawing/2014/main" id="{67AABA1F-5FAC-2942-BF1D-EFCC4EFED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7" name="Group 356">
            <a:extLst>
              <a:ext uri="{FF2B5EF4-FFF2-40B4-BE49-F238E27FC236}">
                <a16:creationId xmlns:a16="http://schemas.microsoft.com/office/drawing/2014/main" id="{0C5308A1-08F3-644B-9D98-F048A52200AE}"/>
              </a:ext>
            </a:extLst>
          </p:cNvPr>
          <p:cNvGrpSpPr>
            <a:grpSpLocks/>
          </p:cNvGrpSpPr>
          <p:nvPr/>
        </p:nvGrpSpPr>
        <p:grpSpPr bwMode="auto">
          <a:xfrm>
            <a:off x="7735743" y="4757016"/>
            <a:ext cx="384175" cy="438150"/>
            <a:chOff x="313" y="1497"/>
            <a:chExt cx="1152" cy="1014"/>
          </a:xfrm>
        </p:grpSpPr>
        <p:pic>
          <p:nvPicPr>
            <p:cNvPr id="208" name="Picture 354" descr="laptop_stylized_small">
              <a:extLst>
                <a:ext uri="{FF2B5EF4-FFF2-40B4-BE49-F238E27FC236}">
                  <a16:creationId xmlns:a16="http://schemas.microsoft.com/office/drawing/2014/main" id="{BC06E0D9-E110-2A43-B122-AF55EE0D9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" name="Picture 355" descr="antenna_stylized">
              <a:extLst>
                <a:ext uri="{FF2B5EF4-FFF2-40B4-BE49-F238E27FC236}">
                  <a16:creationId xmlns:a16="http://schemas.microsoft.com/office/drawing/2014/main" id="{C89AA88C-C4B8-8949-AFA1-194666A85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0" name="Group 403">
            <a:extLst>
              <a:ext uri="{FF2B5EF4-FFF2-40B4-BE49-F238E27FC236}">
                <a16:creationId xmlns:a16="http://schemas.microsoft.com/office/drawing/2014/main" id="{09653B46-850D-B34B-A333-FF785A38F2AF}"/>
              </a:ext>
            </a:extLst>
          </p:cNvPr>
          <p:cNvGrpSpPr>
            <a:grpSpLocks/>
          </p:cNvGrpSpPr>
          <p:nvPr/>
        </p:nvGrpSpPr>
        <p:grpSpPr bwMode="auto">
          <a:xfrm>
            <a:off x="7634143" y="3599729"/>
            <a:ext cx="487363" cy="401637"/>
            <a:chOff x="2751" y="1851"/>
            <a:chExt cx="462" cy="478"/>
          </a:xfrm>
        </p:grpSpPr>
        <p:pic>
          <p:nvPicPr>
            <p:cNvPr id="211" name="Picture 364" descr="iphone_stylized_small">
              <a:extLst>
                <a:ext uri="{FF2B5EF4-FFF2-40B4-BE49-F238E27FC236}">
                  <a16:creationId xmlns:a16="http://schemas.microsoft.com/office/drawing/2014/main" id="{7DA8D35C-6543-3A42-9742-E2E3D5877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2" name="Picture 402" descr="antenna_radiation_stylized">
              <a:extLst>
                <a:ext uri="{FF2B5EF4-FFF2-40B4-BE49-F238E27FC236}">
                  <a16:creationId xmlns:a16="http://schemas.microsoft.com/office/drawing/2014/main" id="{E527D1A0-DF96-A24E-A250-AE8FCCAC2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3" name="Group 403">
            <a:extLst>
              <a:ext uri="{FF2B5EF4-FFF2-40B4-BE49-F238E27FC236}">
                <a16:creationId xmlns:a16="http://schemas.microsoft.com/office/drawing/2014/main" id="{0D00461F-B3AF-9941-A57B-09D12FEFF1AE}"/>
              </a:ext>
            </a:extLst>
          </p:cNvPr>
          <p:cNvGrpSpPr>
            <a:grpSpLocks/>
          </p:cNvGrpSpPr>
          <p:nvPr/>
        </p:nvGrpSpPr>
        <p:grpSpPr bwMode="auto">
          <a:xfrm>
            <a:off x="10194781" y="4260129"/>
            <a:ext cx="527050" cy="392112"/>
            <a:chOff x="2751" y="1851"/>
            <a:chExt cx="462" cy="478"/>
          </a:xfrm>
        </p:grpSpPr>
        <p:pic>
          <p:nvPicPr>
            <p:cNvPr id="214" name="Picture 364" descr="iphone_stylized_small">
              <a:extLst>
                <a:ext uri="{FF2B5EF4-FFF2-40B4-BE49-F238E27FC236}">
                  <a16:creationId xmlns:a16="http://schemas.microsoft.com/office/drawing/2014/main" id="{0B12D8AF-A0CE-4F45-AF57-E28723EB9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" name="Picture 402" descr="antenna_radiation_stylized">
              <a:extLst>
                <a:ext uri="{FF2B5EF4-FFF2-40B4-BE49-F238E27FC236}">
                  <a16:creationId xmlns:a16="http://schemas.microsoft.com/office/drawing/2014/main" id="{46FC5F48-CB87-5C41-99FC-3BCDC023F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6" name="Group 356">
            <a:extLst>
              <a:ext uri="{FF2B5EF4-FFF2-40B4-BE49-F238E27FC236}">
                <a16:creationId xmlns:a16="http://schemas.microsoft.com/office/drawing/2014/main" id="{EF1B7B94-588F-494F-9020-382DD24CFB54}"/>
              </a:ext>
            </a:extLst>
          </p:cNvPr>
          <p:cNvGrpSpPr>
            <a:grpSpLocks/>
          </p:cNvGrpSpPr>
          <p:nvPr/>
        </p:nvGrpSpPr>
        <p:grpSpPr bwMode="auto">
          <a:xfrm>
            <a:off x="8762856" y="4117254"/>
            <a:ext cx="376237" cy="349250"/>
            <a:chOff x="313" y="1497"/>
            <a:chExt cx="1152" cy="1014"/>
          </a:xfrm>
        </p:grpSpPr>
        <p:pic>
          <p:nvPicPr>
            <p:cNvPr id="217" name="Picture 354" descr="laptop_stylized_small">
              <a:extLst>
                <a:ext uri="{FF2B5EF4-FFF2-40B4-BE49-F238E27FC236}">
                  <a16:creationId xmlns:a16="http://schemas.microsoft.com/office/drawing/2014/main" id="{B0E9D6DF-EBAE-B549-8616-532393572B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8" name="Picture 355" descr="antenna_stylized">
              <a:extLst>
                <a:ext uri="{FF2B5EF4-FFF2-40B4-BE49-F238E27FC236}">
                  <a16:creationId xmlns:a16="http://schemas.microsoft.com/office/drawing/2014/main" id="{E8FD3309-5FE1-4947-B75E-69677EB64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9" name="Group 361">
            <a:extLst>
              <a:ext uri="{FF2B5EF4-FFF2-40B4-BE49-F238E27FC236}">
                <a16:creationId xmlns:a16="http://schemas.microsoft.com/office/drawing/2014/main" id="{7F5370CA-ACA4-D749-BE51-501F13B7D1B3}"/>
              </a:ext>
            </a:extLst>
          </p:cNvPr>
          <p:cNvGrpSpPr>
            <a:grpSpLocks/>
          </p:cNvGrpSpPr>
          <p:nvPr/>
        </p:nvGrpSpPr>
        <p:grpSpPr bwMode="auto">
          <a:xfrm>
            <a:off x="7857981" y="3934691"/>
            <a:ext cx="762000" cy="663575"/>
            <a:chOff x="2967" y="478"/>
            <a:chExt cx="788" cy="625"/>
          </a:xfrm>
        </p:grpSpPr>
        <p:pic>
          <p:nvPicPr>
            <p:cNvPr id="220" name="Picture 358" descr="access_point_stylized_small">
              <a:extLst>
                <a:ext uri="{FF2B5EF4-FFF2-40B4-BE49-F238E27FC236}">
                  <a16:creationId xmlns:a16="http://schemas.microsoft.com/office/drawing/2014/main" id="{58364FA5-EE4A-B94A-A430-6F642FEFA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1" name="Picture 360" descr="antenna_radiation_stylized">
              <a:extLst>
                <a:ext uri="{FF2B5EF4-FFF2-40B4-BE49-F238E27FC236}">
                  <a16:creationId xmlns:a16="http://schemas.microsoft.com/office/drawing/2014/main" id="{09DBF651-42C4-1E4D-B0A7-71F524D44C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61">
            <a:extLst>
              <a:ext uri="{FF2B5EF4-FFF2-40B4-BE49-F238E27FC236}">
                <a16:creationId xmlns:a16="http://schemas.microsoft.com/office/drawing/2014/main" id="{AFE507DA-FAD2-E54D-9B67-4939D0AEC972}"/>
              </a:ext>
            </a:extLst>
          </p:cNvPr>
          <p:cNvGrpSpPr>
            <a:grpSpLocks/>
          </p:cNvGrpSpPr>
          <p:nvPr/>
        </p:nvGrpSpPr>
        <p:grpSpPr bwMode="auto">
          <a:xfrm>
            <a:off x="9494693" y="3955329"/>
            <a:ext cx="762000" cy="661987"/>
            <a:chOff x="2967" y="478"/>
            <a:chExt cx="788" cy="625"/>
          </a:xfrm>
        </p:grpSpPr>
        <p:pic>
          <p:nvPicPr>
            <p:cNvPr id="223" name="Picture 358" descr="access_point_stylized_small">
              <a:extLst>
                <a:ext uri="{FF2B5EF4-FFF2-40B4-BE49-F238E27FC236}">
                  <a16:creationId xmlns:a16="http://schemas.microsoft.com/office/drawing/2014/main" id="{87737A86-699B-594B-A92D-20AD981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60" descr="antenna_radiation_stylized">
              <a:extLst>
                <a:ext uri="{FF2B5EF4-FFF2-40B4-BE49-F238E27FC236}">
                  <a16:creationId xmlns:a16="http://schemas.microsoft.com/office/drawing/2014/main" id="{B6EBEF08-76CD-2542-8BFB-2F4D1BD20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" name="Text Box 18">
            <a:extLst>
              <a:ext uri="{FF2B5EF4-FFF2-40B4-BE49-F238E27FC236}">
                <a16:creationId xmlns:a16="http://schemas.microsoft.com/office/drawing/2014/main" id="{C31820A0-72CC-3A4E-AEA6-2BBE3F7C0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181" y="5018954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26" name="Text Box 20">
            <a:extLst>
              <a:ext uri="{FF2B5EF4-FFF2-40B4-BE49-F238E27FC236}">
                <a16:creationId xmlns:a16="http://schemas.microsoft.com/office/drawing/2014/main" id="{9C01AE67-4B1E-994D-8207-331C3F38A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3018" y="5012604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27" name="Text Box 20">
            <a:extLst>
              <a:ext uri="{FF2B5EF4-FFF2-40B4-BE49-F238E27FC236}">
                <a16:creationId xmlns:a16="http://schemas.microsoft.com/office/drawing/2014/main" id="{5E18D396-0F78-954D-970D-210CAA30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693" y="5114204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7EE9AA76-AC1D-9241-98D2-1E941BC5A3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72406" y="3121891"/>
            <a:ext cx="744537" cy="116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Line 13">
            <a:extLst>
              <a:ext uri="{FF2B5EF4-FFF2-40B4-BE49-F238E27FC236}">
                <a16:creationId xmlns:a16="http://schemas.microsoft.com/office/drawing/2014/main" id="{9A8A2E92-6E86-034D-B48F-383F5CFB12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6268" y="3142529"/>
            <a:ext cx="657225" cy="1138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Rectangle 94">
            <a:extLst>
              <a:ext uri="{FF2B5EF4-FFF2-40B4-BE49-F238E27FC236}">
                <a16:creationId xmlns:a16="http://schemas.microsoft.com/office/drawing/2014/main" id="{14E85F17-476D-674D-82E5-21016265E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28" y="2627891"/>
            <a:ext cx="6276108" cy="90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spcBef>
                <a:spcPts val="600"/>
              </a:spcBef>
              <a:tabLst>
                <a:tab pos="746125" algn="l"/>
              </a:tabLst>
              <a:defRPr/>
            </a:pPr>
            <a:r>
              <a:rPr lang="en-US" sz="3200" kern="0" dirty="0">
                <a:cs typeface="+mn-cs"/>
              </a:rPr>
              <a:t>switch: which AP is associated with H1?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8C1FA5F-2E38-2E42-969A-52F0A0118526}"/>
              </a:ext>
            </a:extLst>
          </p:cNvPr>
          <p:cNvGrpSpPr/>
          <p:nvPr/>
        </p:nvGrpSpPr>
        <p:grpSpPr>
          <a:xfrm>
            <a:off x="8482451" y="1855928"/>
            <a:ext cx="744676" cy="388508"/>
            <a:chOff x="7493876" y="2774731"/>
            <a:chExt cx="1481958" cy="894622"/>
          </a:xfrm>
        </p:grpSpPr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293EA6C3-A897-6A4E-8FA5-3E87A8F03D6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491AEEA-3306-584C-A791-3F623A7248C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1103D392-A969-2B4C-9C4C-6096FA2585B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87941F28-572E-2946-A963-5A01D2241E4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D70E8420-5955-2A42-B6BA-72225B7A16F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0F35D7A5-5A4A-EB40-AA19-5FFF8E987A6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C80064F8-68C9-3341-83C0-994A4C78114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5C4FEDC-5F6D-524A-829B-E1DBA32EA31B}"/>
              </a:ext>
            </a:extLst>
          </p:cNvPr>
          <p:cNvGrpSpPr/>
          <p:nvPr/>
        </p:nvGrpSpPr>
        <p:grpSpPr>
          <a:xfrm>
            <a:off x="8491494" y="2852015"/>
            <a:ext cx="711278" cy="420709"/>
            <a:chOff x="3668110" y="2448910"/>
            <a:chExt cx="3794234" cy="2165130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B01D497C-998D-B04C-A06D-FEE9D6913F04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736A6D30-7D30-9F48-A3CD-EC233AB6A751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8407862-B01E-F64C-A31D-B84CEA6BE32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CC49FF30-78BA-B94B-9DEE-3A23AC0AB14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4D525185-A44E-4F4B-963A-FFE4F23CBF4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8DCF8E70-0D16-4545-889A-A299897DF76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38514A0E-369B-5240-B6B1-7EF2DDD72E6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8" name="Rectangle 94">
            <a:extLst>
              <a:ext uri="{FF2B5EF4-FFF2-40B4-BE49-F238E27FC236}">
                <a16:creationId xmlns:a16="http://schemas.microsoft.com/office/drawing/2014/main" id="{11AE9146-15D4-564E-826D-6483A9DC0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83" y="3537600"/>
            <a:ext cx="5334000" cy="20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685800" lvl="1" indent="-228600">
              <a:lnSpc>
                <a:spcPct val="90000"/>
              </a:lnSpc>
              <a:spcBef>
                <a:spcPts val="600"/>
              </a:spcBef>
              <a:tabLst>
                <a:tab pos="746125" algn="l"/>
              </a:tabLst>
              <a:defRPr/>
            </a:pPr>
            <a:r>
              <a:rPr lang="en-US" sz="2800" kern="0" dirty="0"/>
              <a:t>self-learning (Ch. 6): switch will see frame from H1 and “remember” which switch port can be used to reach H1</a:t>
            </a:r>
          </a:p>
        </p:txBody>
      </p:sp>
    </p:spTree>
    <p:extLst>
      <p:ext uri="{BB962C8B-B14F-4D97-AF65-F5344CB8AC3E}">
        <p14:creationId xmlns:p14="http://schemas.microsoft.com/office/powerpoint/2010/main" val="38308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advanced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5" name="Rectangle 90">
            <a:extLst>
              <a:ext uri="{FF2B5EF4-FFF2-40B4-BE49-F238E27FC236}">
                <a16:creationId xmlns:a16="http://schemas.microsoft.com/office/drawing/2014/main" id="{8EA7F9EA-683D-D348-B790-BEC7D72E48B4}"/>
              </a:ext>
            </a:extLst>
          </p:cNvPr>
          <p:cNvSpPr txBox="1">
            <a:spLocks noChangeArrowheads="1"/>
          </p:cNvSpPr>
          <p:nvPr/>
        </p:nvSpPr>
        <p:spPr>
          <a:xfrm>
            <a:off x="606570" y="1351395"/>
            <a:ext cx="657008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3600" dirty="0">
                <a:solidFill>
                  <a:srgbClr val="C00000"/>
                </a:solidFill>
              </a:rPr>
              <a:t>Rate adaptation</a:t>
            </a:r>
          </a:p>
          <a:p>
            <a:pPr indent="-339725">
              <a:tabLst>
                <a:tab pos="746125" algn="l"/>
              </a:tabLst>
              <a:defRPr/>
            </a:pPr>
            <a:r>
              <a:rPr lang="en-US" sz="3200" dirty="0"/>
              <a:t>base station, mobile dynamically change transmission rate (physical layer modulation technique) as mobile moves, SNR varies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D00E50-64BD-D048-85C6-F756B5BBC2FF}"/>
              </a:ext>
            </a:extLst>
          </p:cNvPr>
          <p:cNvGrpSpPr/>
          <p:nvPr/>
        </p:nvGrpSpPr>
        <p:grpSpPr>
          <a:xfrm>
            <a:off x="7462701" y="2055525"/>
            <a:ext cx="3731772" cy="2664675"/>
            <a:chOff x="7462701" y="1501343"/>
            <a:chExt cx="2762898" cy="2664675"/>
          </a:xfrm>
        </p:grpSpPr>
        <p:sp>
          <p:nvSpPr>
            <p:cNvPr id="72" name="Freeform 124">
              <a:extLst>
                <a:ext uri="{FF2B5EF4-FFF2-40B4-BE49-F238E27FC236}">
                  <a16:creationId xmlns:a16="http://schemas.microsoft.com/office/drawing/2014/main" id="{A87447AE-2ED0-0C41-AED7-9EECAB361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4868" y="1820430"/>
              <a:ext cx="631825" cy="1687513"/>
            </a:xfrm>
            <a:custGeom>
              <a:avLst/>
              <a:gdLst>
                <a:gd name="T0" fmla="*/ 0 w 384"/>
                <a:gd name="T1" fmla="*/ 0 h 1592"/>
                <a:gd name="T2" fmla="*/ 2147483647 w 384"/>
                <a:gd name="T3" fmla="*/ 2147483647 h 1592"/>
                <a:gd name="T4" fmla="*/ 2147483647 w 384"/>
                <a:gd name="T5" fmla="*/ 2147483647 h 1592"/>
                <a:gd name="T6" fmla="*/ 2147483647 w 384"/>
                <a:gd name="T7" fmla="*/ 2147483647 h 15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592">
                  <a:moveTo>
                    <a:pt x="0" y="0"/>
                  </a:moveTo>
                  <a:cubicBezTo>
                    <a:pt x="66" y="110"/>
                    <a:pt x="133" y="220"/>
                    <a:pt x="184" y="384"/>
                  </a:cubicBezTo>
                  <a:cubicBezTo>
                    <a:pt x="235" y="548"/>
                    <a:pt x="271" y="783"/>
                    <a:pt x="304" y="984"/>
                  </a:cubicBezTo>
                  <a:cubicBezTo>
                    <a:pt x="337" y="1185"/>
                    <a:pt x="371" y="1492"/>
                    <a:pt x="384" y="1592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73" name="Freeform 125">
              <a:extLst>
                <a:ext uri="{FF2B5EF4-FFF2-40B4-BE49-F238E27FC236}">
                  <a16:creationId xmlns:a16="http://schemas.microsoft.com/office/drawing/2014/main" id="{D385B981-2B9B-B340-A145-B54F6625B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2855" y="1666443"/>
              <a:ext cx="604838" cy="1879600"/>
            </a:xfrm>
            <a:custGeom>
              <a:avLst/>
              <a:gdLst>
                <a:gd name="T0" fmla="*/ 0 w 432"/>
                <a:gd name="T1" fmla="*/ 0 h 1800"/>
                <a:gd name="T2" fmla="*/ 2147483647 w 432"/>
                <a:gd name="T3" fmla="*/ 2147483647 h 1800"/>
                <a:gd name="T4" fmla="*/ 2147483647 w 432"/>
                <a:gd name="T5" fmla="*/ 2147483647 h 1800"/>
                <a:gd name="T6" fmla="*/ 2147483647 w 432"/>
                <a:gd name="T7" fmla="*/ 2147483647 h 1800"/>
                <a:gd name="T8" fmla="*/ 2147483647 w 432"/>
                <a:gd name="T9" fmla="*/ 2147483647 h 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1800">
                  <a:moveTo>
                    <a:pt x="0" y="0"/>
                  </a:moveTo>
                  <a:cubicBezTo>
                    <a:pt x="62" y="98"/>
                    <a:pt x="125" y="196"/>
                    <a:pt x="168" y="296"/>
                  </a:cubicBezTo>
                  <a:cubicBezTo>
                    <a:pt x="211" y="396"/>
                    <a:pt x="224" y="451"/>
                    <a:pt x="256" y="600"/>
                  </a:cubicBezTo>
                  <a:cubicBezTo>
                    <a:pt x="288" y="749"/>
                    <a:pt x="331" y="992"/>
                    <a:pt x="360" y="1192"/>
                  </a:cubicBezTo>
                  <a:cubicBezTo>
                    <a:pt x="389" y="1392"/>
                    <a:pt x="410" y="1596"/>
                    <a:pt x="432" y="180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74" name="Freeform 126">
              <a:extLst>
                <a:ext uri="{FF2B5EF4-FFF2-40B4-BE49-F238E27FC236}">
                  <a16:creationId xmlns:a16="http://schemas.microsoft.com/office/drawing/2014/main" id="{1046761F-B0F0-3D4C-8939-27522DB97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005" y="1666443"/>
              <a:ext cx="571500" cy="1889125"/>
            </a:xfrm>
            <a:custGeom>
              <a:avLst/>
              <a:gdLst>
                <a:gd name="T0" fmla="*/ 0 w 408"/>
                <a:gd name="T1" fmla="*/ 0 h 1792"/>
                <a:gd name="T2" fmla="*/ 2147483647 w 408"/>
                <a:gd name="T3" fmla="*/ 2147483647 h 1792"/>
                <a:gd name="T4" fmla="*/ 2147483647 w 408"/>
                <a:gd name="T5" fmla="*/ 2147483647 h 1792"/>
                <a:gd name="T6" fmla="*/ 2147483647 w 408"/>
                <a:gd name="T7" fmla="*/ 2147483647 h 1792"/>
                <a:gd name="T8" fmla="*/ 2147483647 w 408"/>
                <a:gd name="T9" fmla="*/ 2147483647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8" h="1792">
                  <a:moveTo>
                    <a:pt x="0" y="0"/>
                  </a:moveTo>
                  <a:cubicBezTo>
                    <a:pt x="56" y="98"/>
                    <a:pt x="113" y="197"/>
                    <a:pt x="152" y="296"/>
                  </a:cubicBezTo>
                  <a:cubicBezTo>
                    <a:pt x="191" y="395"/>
                    <a:pt x="200" y="443"/>
                    <a:pt x="232" y="592"/>
                  </a:cubicBezTo>
                  <a:cubicBezTo>
                    <a:pt x="264" y="741"/>
                    <a:pt x="315" y="992"/>
                    <a:pt x="344" y="1192"/>
                  </a:cubicBezTo>
                  <a:cubicBezTo>
                    <a:pt x="373" y="1392"/>
                    <a:pt x="397" y="1691"/>
                    <a:pt x="408" y="1792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75" name="Rectangle 127">
              <a:extLst>
                <a:ext uri="{FF2B5EF4-FFF2-40B4-BE49-F238E27FC236}">
                  <a16:creationId xmlns:a16="http://schemas.microsoft.com/office/drawing/2014/main" id="{1D440901-0C31-0F4D-8946-D3F10558E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580" y="1658505"/>
              <a:ext cx="1847850" cy="1911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6" name="Line 128">
              <a:extLst>
                <a:ext uri="{FF2B5EF4-FFF2-40B4-BE49-F238E27FC236}">
                  <a16:creationId xmlns:a16="http://schemas.microsoft.com/office/drawing/2014/main" id="{910206CA-3247-C24D-82A9-E68F31B2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0580" y="1987118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7" name="Line 129">
              <a:extLst>
                <a:ext uri="{FF2B5EF4-FFF2-40B4-BE49-F238E27FC236}">
                  <a16:creationId xmlns:a16="http://schemas.microsoft.com/office/drawing/2014/main" id="{05E0E39F-FE53-A846-BD7B-D66F56535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6930" y="2296680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8" name="Line 130">
              <a:extLst>
                <a:ext uri="{FF2B5EF4-FFF2-40B4-BE49-F238E27FC236}">
                  <a16:creationId xmlns:a16="http://schemas.microsoft.com/office/drawing/2014/main" id="{80C0E12A-DB35-F247-8473-E7870BD91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693" y="2615768"/>
              <a:ext cx="1839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9" name="Line 131">
              <a:extLst>
                <a:ext uri="{FF2B5EF4-FFF2-40B4-BE49-F238E27FC236}">
                  <a16:creationId xmlns:a16="http://schemas.microsoft.com/office/drawing/2014/main" id="{9E7648BC-85FB-D445-ADF6-E9850B6F6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8043" y="2925330"/>
              <a:ext cx="1839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0" name="Line 132">
              <a:extLst>
                <a:ext uri="{FF2B5EF4-FFF2-40B4-BE49-F238E27FC236}">
                  <a16:creationId xmlns:a16="http://schemas.microsoft.com/office/drawing/2014/main" id="{60971AE1-D663-2146-941D-807E03CEA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4393" y="3246005"/>
              <a:ext cx="1839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1" name="Line 133">
              <a:extLst>
                <a:ext uri="{FF2B5EF4-FFF2-40B4-BE49-F238E27FC236}">
                  <a16:creationId xmlns:a16="http://schemas.microsoft.com/office/drawing/2014/main" id="{F183B9C8-59FF-FF42-81A0-D1D65348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3180" y="1658505"/>
              <a:ext cx="0" cy="191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2" name="Line 134">
              <a:extLst>
                <a:ext uri="{FF2B5EF4-FFF2-40B4-BE49-F238E27FC236}">
                  <a16:creationId xmlns:a16="http://schemas.microsoft.com/office/drawing/2014/main" id="{95BC1052-E2A8-4244-BD31-881FB4E63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0380" y="1669618"/>
              <a:ext cx="0" cy="191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3" name="Line 135">
              <a:extLst>
                <a:ext uri="{FF2B5EF4-FFF2-40B4-BE49-F238E27FC236}">
                  <a16:creationId xmlns:a16="http://schemas.microsoft.com/office/drawing/2014/main" id="{6201EE71-0F86-1942-A349-D190824BD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95993" y="1663268"/>
              <a:ext cx="0" cy="191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4" name="Text Box 136">
              <a:extLst>
                <a:ext uri="{FF2B5EF4-FFF2-40B4-BE49-F238E27FC236}">
                  <a16:creationId xmlns:a16="http://schemas.microsoft.com/office/drawing/2014/main" id="{2C8BC37A-3079-3141-8CAD-104408E0B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4118" y="3555568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10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5" name="Text Box 137">
              <a:extLst>
                <a:ext uri="{FF2B5EF4-FFF2-40B4-BE49-F238E27FC236}">
                  <a16:creationId xmlns:a16="http://schemas.microsoft.com/office/drawing/2014/main" id="{FDD958A4-F26F-7A4D-ABAB-97CE564DD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9730" y="3555568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20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6" name="Text Box 138">
              <a:extLst>
                <a:ext uri="{FF2B5EF4-FFF2-40B4-BE49-F238E27FC236}">
                  <a16:creationId xmlns:a16="http://schemas.microsoft.com/office/drawing/2014/main" id="{3A2A8346-A59E-BC41-890D-70D2E2A20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5818" y="3557155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30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7" name="Text Box 139">
              <a:extLst>
                <a:ext uri="{FF2B5EF4-FFF2-40B4-BE49-F238E27FC236}">
                  <a16:creationId xmlns:a16="http://schemas.microsoft.com/office/drawing/2014/main" id="{C3099B89-2944-444D-A87C-4AFB683CA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2543" y="3560330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40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8" name="Text Box 146">
              <a:extLst>
                <a:ext uri="{FF2B5EF4-FFF2-40B4-BE49-F238E27FC236}">
                  <a16:creationId xmlns:a16="http://schemas.microsoft.com/office/drawing/2014/main" id="{4A7A6B1D-4D41-954E-A5F6-3028E04D0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8099" y="3827464"/>
              <a:ext cx="86914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SNR(dB)</a:t>
              </a:r>
            </a:p>
          </p:txBody>
        </p:sp>
        <p:sp>
          <p:nvSpPr>
            <p:cNvPr id="89" name="Text Box 147">
              <a:extLst>
                <a:ext uri="{FF2B5EF4-FFF2-40B4-BE49-F238E27FC236}">
                  <a16:creationId xmlns:a16="http://schemas.microsoft.com/office/drawing/2014/main" id="{E2163787-4691-5D46-8699-B77A930A9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376940" y="2379023"/>
              <a:ext cx="5100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BER</a:t>
              </a:r>
            </a:p>
          </p:txBody>
        </p:sp>
        <p:sp>
          <p:nvSpPr>
            <p:cNvPr id="90" name="Text Box 148">
              <a:extLst>
                <a:ext uri="{FF2B5EF4-FFF2-40B4-BE49-F238E27FC236}">
                  <a16:creationId xmlns:a16="http://schemas.microsoft.com/office/drawing/2014/main" id="{7C1ED569-5C1A-F54A-AB69-46434B3A3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9128" y="1501343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-1</a:t>
              </a:r>
            </a:p>
          </p:txBody>
        </p:sp>
        <p:sp>
          <p:nvSpPr>
            <p:cNvPr id="91" name="Text Box 149">
              <a:extLst>
                <a:ext uri="{FF2B5EF4-FFF2-40B4-BE49-F238E27FC236}">
                  <a16:creationId xmlns:a16="http://schemas.microsoft.com/office/drawing/2014/main" id="{94E14E63-66FD-4443-B41D-AF70FFBA1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1828" y="182043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-2</a:t>
              </a:r>
            </a:p>
          </p:txBody>
        </p:sp>
        <p:sp>
          <p:nvSpPr>
            <p:cNvPr id="92" name="Text Box 150">
              <a:extLst>
                <a:ext uri="{FF2B5EF4-FFF2-40B4-BE49-F238E27FC236}">
                  <a16:creationId xmlns:a16="http://schemas.microsoft.com/office/drawing/2014/main" id="{E0977E27-9D19-A64A-AF3A-97F63CB63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3890" y="213158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-3</a:t>
              </a:r>
            </a:p>
          </p:txBody>
        </p:sp>
        <p:sp>
          <p:nvSpPr>
            <p:cNvPr id="93" name="Text Box 151">
              <a:extLst>
                <a:ext uri="{FF2B5EF4-FFF2-40B4-BE49-F238E27FC236}">
                  <a16:creationId xmlns:a16="http://schemas.microsoft.com/office/drawing/2014/main" id="{71116C7E-0C8A-C345-987E-209472BF6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1828" y="2752293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-5</a:t>
              </a:r>
            </a:p>
          </p:txBody>
        </p:sp>
        <p:sp>
          <p:nvSpPr>
            <p:cNvPr id="94" name="Text Box 152">
              <a:extLst>
                <a:ext uri="{FF2B5EF4-FFF2-40B4-BE49-F238E27FC236}">
                  <a16:creationId xmlns:a16="http://schemas.microsoft.com/office/drawing/2014/main" id="{1704C017-27C0-A24D-9102-5AE6A700E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3415" y="307138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-6</a:t>
              </a:r>
            </a:p>
          </p:txBody>
        </p:sp>
        <p:sp>
          <p:nvSpPr>
            <p:cNvPr id="95" name="Text Box 153">
              <a:extLst>
                <a:ext uri="{FF2B5EF4-FFF2-40B4-BE49-F238E27FC236}">
                  <a16:creationId xmlns:a16="http://schemas.microsoft.com/office/drawing/2014/main" id="{75B908A4-A34C-2445-B429-1AC5208B1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7065" y="3399993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-7</a:t>
              </a:r>
            </a:p>
          </p:txBody>
        </p:sp>
        <p:sp>
          <p:nvSpPr>
            <p:cNvPr id="96" name="Text Box 154">
              <a:extLst>
                <a:ext uri="{FF2B5EF4-FFF2-40B4-BE49-F238E27FC236}">
                  <a16:creationId xmlns:a16="http://schemas.microsoft.com/office/drawing/2014/main" id="{6CA0DB94-D333-E944-A25F-F9D61C7AD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715" y="245543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-4</a:t>
              </a:r>
            </a:p>
          </p:txBody>
        </p:sp>
      </p:grpSp>
      <p:sp>
        <p:nvSpPr>
          <p:cNvPr id="97" name="Oval 158">
            <a:extLst>
              <a:ext uri="{FF2B5EF4-FFF2-40B4-BE49-F238E27FC236}">
                <a16:creationId xmlns:a16="http://schemas.microsoft.com/office/drawing/2014/main" id="{209748AE-384B-F949-89CC-37F237ECE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1137" y="3758480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193BFB-7D25-3945-9C36-2F993BA9DB5E}"/>
              </a:ext>
            </a:extLst>
          </p:cNvPr>
          <p:cNvGrpSpPr/>
          <p:nvPr/>
        </p:nvGrpSpPr>
        <p:grpSpPr>
          <a:xfrm>
            <a:off x="8550275" y="5018232"/>
            <a:ext cx="1525223" cy="787073"/>
            <a:chOff x="1997075" y="4768850"/>
            <a:chExt cx="1525223" cy="787073"/>
          </a:xfrm>
        </p:grpSpPr>
        <p:sp>
          <p:nvSpPr>
            <p:cNvPr id="66" name="Line 140">
              <a:extLst>
                <a:ext uri="{FF2B5EF4-FFF2-40B4-BE49-F238E27FC236}">
                  <a16:creationId xmlns:a16="http://schemas.microsoft.com/office/drawing/2014/main" id="{9ABBD722-F994-5D44-9F28-C96E66B76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5237163"/>
              <a:ext cx="2968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67" name="Line 141">
              <a:extLst>
                <a:ext uri="{FF2B5EF4-FFF2-40B4-BE49-F238E27FC236}">
                  <a16:creationId xmlns:a16="http://schemas.microsoft.com/office/drawing/2014/main" id="{D2378DA5-4292-1146-841A-83348B059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5064125"/>
              <a:ext cx="2968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68" name="Line 142">
              <a:extLst>
                <a:ext uri="{FF2B5EF4-FFF2-40B4-BE49-F238E27FC236}">
                  <a16:creationId xmlns:a16="http://schemas.microsoft.com/office/drawing/2014/main" id="{BD436497-C11B-DE4B-B7CC-A36D247B7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600" y="4894263"/>
              <a:ext cx="269875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69" name="Text Box 143">
              <a:extLst>
                <a:ext uri="{FF2B5EF4-FFF2-40B4-BE49-F238E27FC236}">
                  <a16:creationId xmlns:a16="http://schemas.microsoft.com/office/drawing/2014/main" id="{B06EB229-594F-B74D-AB37-1AFD23D93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650" y="4768850"/>
              <a:ext cx="124264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QAM256 (8 Mbps)</a:t>
              </a:r>
            </a:p>
          </p:txBody>
        </p:sp>
        <p:sp>
          <p:nvSpPr>
            <p:cNvPr id="70" name="Text Box 144">
              <a:extLst>
                <a:ext uri="{FF2B5EF4-FFF2-40B4-BE49-F238E27FC236}">
                  <a16:creationId xmlns:a16="http://schemas.microsoft.com/office/drawing/2014/main" id="{1299B93C-66F7-2D42-BCDE-AB352ACB0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713" y="4922838"/>
              <a:ext cx="117051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QAM16 (4 Mbps)</a:t>
              </a:r>
            </a:p>
          </p:txBody>
        </p:sp>
        <p:sp>
          <p:nvSpPr>
            <p:cNvPr id="71" name="Text Box 145">
              <a:extLst>
                <a:ext uri="{FF2B5EF4-FFF2-40B4-BE49-F238E27FC236}">
                  <a16:creationId xmlns:a16="http://schemas.microsoft.com/office/drawing/2014/main" id="{8E3C0C78-B8F0-5C4A-94BE-C201B16AD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238" y="5103813"/>
              <a:ext cx="1016625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BPSK (1 Mbps)</a:t>
              </a:r>
            </a:p>
          </p:txBody>
        </p:sp>
        <p:sp>
          <p:nvSpPr>
            <p:cNvPr id="98" name="Oval 159">
              <a:extLst>
                <a:ext uri="{FF2B5EF4-FFF2-40B4-BE49-F238E27FC236}">
                  <a16:creationId xmlns:a16="http://schemas.microsoft.com/office/drawing/2014/main" id="{3DC8AEBF-AF89-0041-BAEC-013B1349E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338" y="5330825"/>
              <a:ext cx="152400" cy="1619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99" name="Text Box 160">
              <a:extLst>
                <a:ext uri="{FF2B5EF4-FFF2-40B4-BE49-F238E27FC236}">
                  <a16:creationId xmlns:a16="http://schemas.microsoft.com/office/drawing/2014/main" id="{3789CE0E-0C61-9946-9828-EE6C26B32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763" y="5294313"/>
              <a:ext cx="106952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operating point</a:t>
              </a:r>
            </a:p>
          </p:txBody>
        </p:sp>
      </p:grpSp>
      <p:sp>
        <p:nvSpPr>
          <p:cNvPr id="100" name="Text Box 161">
            <a:extLst>
              <a:ext uri="{FF2B5EF4-FFF2-40B4-BE49-F238E27FC236}">
                <a16:creationId xmlns:a16="http://schemas.microsoft.com/office/drawing/2014/main" id="{73953D5A-AF9D-A74F-B537-6801EC65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075" y="3954895"/>
            <a:ext cx="65796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11199"/>
                </a:solidFill>
                <a:latin typeface="+mn-lt"/>
                <a:cs typeface="Arial" charset="0"/>
              </a:rPr>
              <a:t>1. </a:t>
            </a:r>
            <a:r>
              <a:rPr lang="en-US" sz="2400" dirty="0">
                <a:latin typeface="+mn-lt"/>
                <a:cs typeface="Arial" charset="0"/>
              </a:rPr>
              <a:t>SNR decreases, BER increase as node moves away from base station</a:t>
            </a:r>
          </a:p>
        </p:txBody>
      </p:sp>
      <p:sp>
        <p:nvSpPr>
          <p:cNvPr id="101" name="Text Box 162">
            <a:extLst>
              <a:ext uri="{FF2B5EF4-FFF2-40B4-BE49-F238E27FC236}">
                <a16:creationId xmlns:a16="http://schemas.microsoft.com/office/drawing/2014/main" id="{E2FD50A6-89FD-3D40-BBE1-B3A224D6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367" y="4893108"/>
            <a:ext cx="66184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11199"/>
                </a:solidFill>
                <a:latin typeface="+mn-lt"/>
                <a:cs typeface="Arial" charset="0"/>
              </a:rPr>
              <a:t>2. </a:t>
            </a:r>
            <a:r>
              <a:rPr lang="en-US" sz="2400" dirty="0">
                <a:latin typeface="+mn-lt"/>
                <a:cs typeface="Arial" charset="0"/>
              </a:rPr>
              <a:t>When BER becomes too high, switch to lower transmission rate but with lower BER</a:t>
            </a:r>
          </a:p>
        </p:txBody>
      </p:sp>
    </p:spTree>
    <p:extLst>
      <p:ext uri="{BB962C8B-B14F-4D97-AF65-F5344CB8AC3E}">
        <p14:creationId xmlns:p14="http://schemas.microsoft.com/office/powerpoint/2010/main" val="29547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C -0.00143 -0.01527 -0.00247 -0.02986 -0.00456 -0.04444 C -0.00651 -0.05902 -0.00951 -0.07407 -0.01172 -0.08703 C -0.01419 -0.09976 -0.01589 -0.10879 -0.0181 -0.12152 C -0.02031 -0.13379 -0.02344 -0.15208 -0.02539 -0.16088 C -0.02747 -0.16944 -0.02773 -0.16828 -0.02956 -0.17361 C -0.03138 -0.17847 -0.03425 -0.18541 -0.03672 -0.19189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-9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72 -0.19189 C -0.03672 -0.19166 -0.0362 -0.07662 -0.03555 0.0388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152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5 0.03889 C -0.0388 0.01968 -0.04193 0.00162 -0.04531 -0.02199 C -0.04896 -0.0456 -0.05221 -0.07662 -0.05703 -0.10347 C -0.06172 -0.13055 -0.07161 -0.16921 -0.07435 -0.1821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7" grpId="2" animBg="1"/>
      <p:bldP spid="100" grpId="0"/>
      <p:bldP spid="1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advanced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7EE47952-3299-F34C-9371-84E782764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54" y="1405371"/>
            <a:ext cx="1027531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3200" dirty="0">
                <a:solidFill>
                  <a:srgbClr val="C00000"/>
                </a:solidFill>
                <a:cs typeface="+mn-cs"/>
              </a:rPr>
              <a:t>power management</a:t>
            </a:r>
          </a:p>
          <a:p>
            <a:pPr marL="354013" indent="-28575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3200" dirty="0">
                <a:cs typeface="+mn-cs"/>
              </a:rPr>
              <a:t>node-to-AP: </a:t>
            </a:r>
            <a:r>
              <a:rPr lang="en-US" sz="3200" dirty="0"/>
              <a:t>“</a:t>
            </a:r>
            <a:r>
              <a:rPr lang="en-US" sz="3200" dirty="0">
                <a:cs typeface="+mn-cs"/>
              </a:rPr>
              <a:t>I am going to sleep until next beacon frame</a:t>
            </a:r>
            <a:r>
              <a:rPr lang="en-US" altLang="ja-JP" sz="3200" dirty="0">
                <a:cs typeface="+mn-cs"/>
              </a:rPr>
              <a:t>”</a:t>
            </a:r>
            <a:endParaRPr lang="en-US" sz="3200" dirty="0">
              <a:cs typeface="+mn-cs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800" dirty="0">
                <a:cs typeface="+mn-cs"/>
              </a:rPr>
              <a:t>AP knows not to transmit frames to this node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800" dirty="0">
                <a:cs typeface="+mn-cs"/>
              </a:rPr>
              <a:t>node wakes up before next beacon frame</a:t>
            </a:r>
          </a:p>
          <a:p>
            <a:pPr marL="354013" indent="-28575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3200" dirty="0">
                <a:cs typeface="+mn-cs"/>
              </a:rPr>
              <a:t>beacon frame: contains list of mobiles with AP-to-mobile frames waiting to be sent</a:t>
            </a:r>
          </a:p>
          <a:p>
            <a:pPr marL="701675" lvl="1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sz="2800" dirty="0">
                <a:cs typeface="+mn-cs"/>
              </a:rPr>
              <a:t>node will stay awake if AP-to-mobile frames to be sent; otherwise sleep again until next beacon frame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02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CDMA: code division multiple access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/>
              <a:t>Bluetooth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8E34A-2531-E532-EDE7-D3CAA37F3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 dirty="0">
                <a:solidFill>
                  <a:srgbClr val="000099"/>
                </a:solidFill>
                <a:latin typeface="+mn-lt"/>
              </a:rPr>
              <a:t>Personal area networks: Bluetooth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16EE124-6686-D742-8D2C-5556636C506B}"/>
              </a:ext>
            </a:extLst>
          </p:cNvPr>
          <p:cNvSpPr txBox="1">
            <a:spLocks noChangeArrowheads="1"/>
          </p:cNvSpPr>
          <p:nvPr/>
        </p:nvSpPr>
        <p:spPr>
          <a:xfrm>
            <a:off x="1068820" y="1464542"/>
            <a:ext cx="6869834" cy="50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sz="3200" dirty="0"/>
              <a:t>less than 10 m diameter</a:t>
            </a:r>
          </a:p>
          <a:p>
            <a:pPr marL="285750" indent="-285750">
              <a:defRPr/>
            </a:pPr>
            <a:r>
              <a:rPr lang="en-US" sz="3200" dirty="0"/>
              <a:t>replacement for cables (mouse, keyboard, headphones)</a:t>
            </a:r>
          </a:p>
          <a:p>
            <a:pPr marL="285750" indent="-285750">
              <a:defRPr/>
            </a:pPr>
            <a:r>
              <a:rPr lang="en-US" sz="3200" dirty="0"/>
              <a:t>ad hoc: no infrastructure</a:t>
            </a:r>
          </a:p>
          <a:p>
            <a:pPr marL="285750" indent="-285750">
              <a:defRPr/>
            </a:pPr>
            <a:r>
              <a:rPr lang="en-US" sz="3200" dirty="0"/>
              <a:t>2.4-2.5 GHz ISM radio band, up to 3 Mbps</a:t>
            </a:r>
          </a:p>
          <a:p>
            <a:pPr marL="285750" indent="-285750">
              <a:defRPr/>
            </a:pPr>
            <a:r>
              <a:rPr lang="en-US" sz="3200" dirty="0"/>
              <a:t>master controller / client devices: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800" dirty="0"/>
              <a:t>master polls clients, grants requests for client transmissions</a:t>
            </a:r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8AC49C04-DED4-814A-8DAB-BC7847B0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382" y="1155700"/>
            <a:ext cx="3479800" cy="3416300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4913B9D8-3142-BC41-91B5-73140C23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1607" y="2600325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radius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coverage</a:t>
            </a:r>
          </a:p>
        </p:txBody>
      </p:sp>
      <p:grpSp>
        <p:nvGrpSpPr>
          <p:cNvPr id="53" name="Group 10">
            <a:extLst>
              <a:ext uri="{FF2B5EF4-FFF2-40B4-BE49-F238E27FC236}">
                <a16:creationId xmlns:a16="http://schemas.microsoft.com/office/drawing/2014/main" id="{0DC7174A-F090-8042-8A4C-1A0B8A7189D4}"/>
              </a:ext>
            </a:extLst>
          </p:cNvPr>
          <p:cNvGrpSpPr>
            <a:grpSpLocks/>
          </p:cNvGrpSpPr>
          <p:nvPr/>
        </p:nvGrpSpPr>
        <p:grpSpPr bwMode="auto">
          <a:xfrm>
            <a:off x="8907607" y="2092325"/>
            <a:ext cx="320675" cy="336550"/>
            <a:chOff x="4166" y="3398"/>
            <a:chExt cx="202" cy="212"/>
          </a:xfrm>
        </p:grpSpPr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C71025-DFD7-CF4F-8147-121CA5F7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D14BFDAF-6CBD-6D4A-88E3-C471BFD9D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6" name="Group 13">
            <a:extLst>
              <a:ext uri="{FF2B5EF4-FFF2-40B4-BE49-F238E27FC236}">
                <a16:creationId xmlns:a16="http://schemas.microsoft.com/office/drawing/2014/main" id="{D62FC4B5-1613-3F43-8F34-86E29073B390}"/>
              </a:ext>
            </a:extLst>
          </p:cNvPr>
          <p:cNvGrpSpPr>
            <a:grpSpLocks/>
          </p:cNvGrpSpPr>
          <p:nvPr/>
        </p:nvGrpSpPr>
        <p:grpSpPr bwMode="auto">
          <a:xfrm>
            <a:off x="9822007" y="3387725"/>
            <a:ext cx="320675" cy="336550"/>
            <a:chOff x="4166" y="3398"/>
            <a:chExt cx="202" cy="212"/>
          </a:xfrm>
        </p:grpSpPr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447A804D-66CA-0844-B93F-1889AC5C1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05A8235B-0A3E-0044-880C-B6F22FB19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9" name="Group 16">
            <a:extLst>
              <a:ext uri="{FF2B5EF4-FFF2-40B4-BE49-F238E27FC236}">
                <a16:creationId xmlns:a16="http://schemas.microsoft.com/office/drawing/2014/main" id="{5FC933A8-255C-7945-9DF9-D8785D473EA5}"/>
              </a:ext>
            </a:extLst>
          </p:cNvPr>
          <p:cNvGrpSpPr>
            <a:grpSpLocks/>
          </p:cNvGrpSpPr>
          <p:nvPr/>
        </p:nvGrpSpPr>
        <p:grpSpPr bwMode="auto">
          <a:xfrm>
            <a:off x="8615507" y="3451225"/>
            <a:ext cx="320675" cy="336550"/>
            <a:chOff x="4166" y="3398"/>
            <a:chExt cx="202" cy="212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03EB0E4F-00F8-B942-A4C4-FDA3A622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5A768BC2-ADB5-274B-8CC5-8A782EBC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62" name="Group 19">
            <a:extLst>
              <a:ext uri="{FF2B5EF4-FFF2-40B4-BE49-F238E27FC236}">
                <a16:creationId xmlns:a16="http://schemas.microsoft.com/office/drawing/2014/main" id="{C94DD3CC-15CE-2041-8098-9F5F6089DC6A}"/>
              </a:ext>
            </a:extLst>
          </p:cNvPr>
          <p:cNvGrpSpPr>
            <a:grpSpLocks/>
          </p:cNvGrpSpPr>
          <p:nvPr/>
        </p:nvGrpSpPr>
        <p:grpSpPr bwMode="auto">
          <a:xfrm>
            <a:off x="9971232" y="1990725"/>
            <a:ext cx="306388" cy="336550"/>
            <a:chOff x="4784" y="2710"/>
            <a:chExt cx="193" cy="212"/>
          </a:xfrm>
        </p:grpSpPr>
        <p:sp>
          <p:nvSpPr>
            <p:cNvPr id="63" name="Oval 20">
              <a:extLst>
                <a:ext uri="{FF2B5EF4-FFF2-40B4-BE49-F238E27FC236}">
                  <a16:creationId xmlns:a16="http://schemas.microsoft.com/office/drawing/2014/main" id="{AC0B8F9D-6E1F-2647-A713-54E6624E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Text Box 21">
              <a:extLst>
                <a:ext uri="{FF2B5EF4-FFF2-40B4-BE49-F238E27FC236}">
                  <a16:creationId xmlns:a16="http://schemas.microsoft.com/office/drawing/2014/main" id="{CF465196-899C-B243-9904-0142295B8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5" name="Group 22">
            <a:extLst>
              <a:ext uri="{FF2B5EF4-FFF2-40B4-BE49-F238E27FC236}">
                <a16:creationId xmlns:a16="http://schemas.microsoft.com/office/drawing/2014/main" id="{29FB60F8-B0F1-CB44-AE0F-40A154998AA5}"/>
              </a:ext>
            </a:extLst>
          </p:cNvPr>
          <p:cNvGrpSpPr>
            <a:grpSpLocks/>
          </p:cNvGrpSpPr>
          <p:nvPr/>
        </p:nvGrpSpPr>
        <p:grpSpPr bwMode="auto">
          <a:xfrm>
            <a:off x="9425132" y="3540125"/>
            <a:ext cx="306388" cy="336550"/>
            <a:chOff x="4784" y="2710"/>
            <a:chExt cx="193" cy="212"/>
          </a:xfrm>
        </p:grpSpPr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2077E79B-D8E3-EB41-934D-B370E675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39361884-F68C-9C45-B85E-3BA9EA43E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8" name="Group 25">
            <a:extLst>
              <a:ext uri="{FF2B5EF4-FFF2-40B4-BE49-F238E27FC236}">
                <a16:creationId xmlns:a16="http://schemas.microsoft.com/office/drawing/2014/main" id="{1D3D1F44-67CB-EC42-BBC7-C1B374111AA1}"/>
              </a:ext>
            </a:extLst>
          </p:cNvPr>
          <p:cNvGrpSpPr>
            <a:grpSpLocks/>
          </p:cNvGrpSpPr>
          <p:nvPr/>
        </p:nvGrpSpPr>
        <p:grpSpPr bwMode="auto">
          <a:xfrm>
            <a:off x="9145732" y="2498725"/>
            <a:ext cx="306388" cy="336550"/>
            <a:chOff x="4784" y="2710"/>
            <a:chExt cx="193" cy="212"/>
          </a:xfrm>
        </p:grpSpPr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DF85E967-A88E-E347-8324-54FCBD9C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074AC8DB-295F-164C-A08E-0D23160EE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1" name="Group 28">
            <a:extLst>
              <a:ext uri="{FF2B5EF4-FFF2-40B4-BE49-F238E27FC236}">
                <a16:creationId xmlns:a16="http://schemas.microsoft.com/office/drawing/2014/main" id="{515A9BD0-1948-FA44-B168-48227379845D}"/>
              </a:ext>
            </a:extLst>
          </p:cNvPr>
          <p:cNvGrpSpPr>
            <a:grpSpLocks/>
          </p:cNvGrpSpPr>
          <p:nvPr/>
        </p:nvGrpSpPr>
        <p:grpSpPr bwMode="auto">
          <a:xfrm>
            <a:off x="10466532" y="3362325"/>
            <a:ext cx="306388" cy="336550"/>
            <a:chOff x="4784" y="2710"/>
            <a:chExt cx="193" cy="212"/>
          </a:xfrm>
        </p:grpSpPr>
        <p:sp>
          <p:nvSpPr>
            <p:cNvPr id="72" name="Oval 29">
              <a:extLst>
                <a:ext uri="{FF2B5EF4-FFF2-40B4-BE49-F238E27FC236}">
                  <a16:creationId xmlns:a16="http://schemas.microsoft.com/office/drawing/2014/main" id="{8842359E-E0B1-EE4F-98F8-5FAD015C0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5438D92C-6418-E641-8C87-3961B34B0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F4E08F2A-513C-0B4B-B123-8B77E159DA05}"/>
              </a:ext>
            </a:extLst>
          </p:cNvPr>
          <p:cNvGrpSpPr>
            <a:grpSpLocks/>
          </p:cNvGrpSpPr>
          <p:nvPr/>
        </p:nvGrpSpPr>
        <p:grpSpPr bwMode="auto">
          <a:xfrm>
            <a:off x="8539308" y="4632327"/>
            <a:ext cx="3024188" cy="1330325"/>
            <a:chOff x="4270" y="2826"/>
            <a:chExt cx="1905" cy="838"/>
          </a:xfrm>
        </p:grpSpPr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C1EF4AFF-4847-BC4A-9356-D7984EE70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83" name="Oval 33">
                <a:extLst>
                  <a:ext uri="{FF2B5EF4-FFF2-40B4-BE49-F238E27FC236}">
                    <a16:creationId xmlns:a16="http://schemas.microsoft.com/office/drawing/2014/main" id="{BA5D85A5-33B7-544E-A3EF-1CC06BAC8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" name="Text Box 34">
                <a:extLst>
                  <a:ext uri="{FF2B5EF4-FFF2-40B4-BE49-F238E27FC236}">
                    <a16:creationId xmlns:a16="http://schemas.microsoft.com/office/drawing/2014/main" id="{B9E25DE3-DD42-9F4A-A8B6-77FE592CE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</a:t>
                </a:r>
              </a:p>
            </p:txBody>
          </p:sp>
        </p:grpSp>
        <p:grpSp>
          <p:nvGrpSpPr>
            <p:cNvPr id="76" name="Group 35">
              <a:extLst>
                <a:ext uri="{FF2B5EF4-FFF2-40B4-BE49-F238E27FC236}">
                  <a16:creationId xmlns:a16="http://schemas.microsoft.com/office/drawing/2014/main" id="{C0326B32-D242-CD46-BA67-E5F665928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81" name="Oval 36">
                <a:extLst>
                  <a:ext uri="{FF2B5EF4-FFF2-40B4-BE49-F238E27FC236}">
                    <a16:creationId xmlns:a16="http://schemas.microsoft.com/office/drawing/2014/main" id="{57FC2B25-3ECE-2645-B0C4-DD97F1E9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" name="Text Box 37">
                <a:extLst>
                  <a:ext uri="{FF2B5EF4-FFF2-40B4-BE49-F238E27FC236}">
                    <a16:creationId xmlns:a16="http://schemas.microsoft.com/office/drawing/2014/main" id="{69A9ECEF-DA0E-6646-A3A7-1F03B160E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</p:grp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C0D006DA-97A6-4040-80CE-D6CEAD88C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826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master controller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client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parked device (inactive)</a:t>
              </a:r>
            </a:p>
          </p:txBody>
        </p:sp>
        <p:grpSp>
          <p:nvGrpSpPr>
            <p:cNvPr id="78" name="Group 39">
              <a:extLst>
                <a:ext uri="{FF2B5EF4-FFF2-40B4-BE49-F238E27FC236}">
                  <a16:creationId xmlns:a16="http://schemas.microsoft.com/office/drawing/2014/main" id="{C545195C-7C2F-754C-BEA1-3F97A407D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79" name="Oval 40">
                <a:extLst>
                  <a:ext uri="{FF2B5EF4-FFF2-40B4-BE49-F238E27FC236}">
                    <a16:creationId xmlns:a16="http://schemas.microsoft.com/office/drawing/2014/main" id="{232654F8-3401-D347-8413-42464D68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" name="Text Box 41">
                <a:extLst>
                  <a:ext uri="{FF2B5EF4-FFF2-40B4-BE49-F238E27FC236}">
                    <a16:creationId xmlns:a16="http://schemas.microsoft.com/office/drawing/2014/main" id="{0FC7AC48-1900-304D-A668-9A27801D6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</a:t>
                </a:r>
              </a:p>
            </p:txBody>
          </p:sp>
        </p:grp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C05D34-7A2C-0749-A882-EB9BBC96AE94}"/>
              </a:ext>
            </a:extLst>
          </p:cNvPr>
          <p:cNvCxnSpPr>
            <a:stCxn id="46" idx="2"/>
            <a:endCxn id="52" idx="3"/>
          </p:cNvCxnSpPr>
          <p:nvPr/>
        </p:nvCxnSpPr>
        <p:spPr>
          <a:xfrm>
            <a:off x="7869382" y="2863850"/>
            <a:ext cx="3581400" cy="26988"/>
          </a:xfrm>
          <a:prstGeom prst="straightConnector1">
            <a:avLst/>
          </a:prstGeom>
          <a:ln w="12700">
            <a:solidFill>
              <a:srgbClr val="0111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10629841-45FC-A74B-B8FE-BA0DCFE22DB0}"/>
              </a:ext>
            </a:extLst>
          </p:cNvPr>
          <p:cNvGrpSpPr>
            <a:grpSpLocks/>
          </p:cNvGrpSpPr>
          <p:nvPr/>
        </p:nvGrpSpPr>
        <p:grpSpPr bwMode="auto">
          <a:xfrm>
            <a:off x="9466407" y="2727325"/>
            <a:ext cx="333375" cy="336550"/>
            <a:chOff x="1334" y="2718"/>
            <a:chExt cx="210" cy="212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9FC9E5BF-409B-B143-9D5B-4C0E5298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Text Box 6">
              <a:extLst>
                <a:ext uri="{FF2B5EF4-FFF2-40B4-BE49-F238E27FC236}">
                  <a16:creationId xmlns:a16="http://schemas.microsoft.com/office/drawing/2014/main" id="{5D3C307C-92D4-234C-91EF-4112052B7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4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5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 dirty="0">
                <a:solidFill>
                  <a:srgbClr val="000099"/>
                </a:solidFill>
                <a:latin typeface="+mn-lt"/>
              </a:rPr>
              <a:t>Personal area networks: Bluetooth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16EE124-6686-D742-8D2C-5556636C506B}"/>
              </a:ext>
            </a:extLst>
          </p:cNvPr>
          <p:cNvSpPr txBox="1">
            <a:spLocks noChangeArrowheads="1"/>
          </p:cNvSpPr>
          <p:nvPr/>
        </p:nvSpPr>
        <p:spPr>
          <a:xfrm>
            <a:off x="1041111" y="1464542"/>
            <a:ext cx="6371071" cy="528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sz="3200" dirty="0"/>
              <a:t>TDM, </a:t>
            </a:r>
            <a:r>
              <a:rPr lang="en-US" dirty="0"/>
              <a:t>625 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sec sec. slot</a:t>
            </a:r>
          </a:p>
          <a:p>
            <a:pPr marL="285750" indent="-285750">
              <a:defRPr/>
            </a:pPr>
            <a:r>
              <a:rPr lang="en-US" sz="2800" dirty="0"/>
              <a:t>FDM: sender uses </a:t>
            </a:r>
            <a:r>
              <a:rPr lang="en-US" dirty="0"/>
              <a:t>79 frequency channels in known, pseudo-random order slot-to-slot (spread spectrum)</a:t>
            </a:r>
          </a:p>
          <a:p>
            <a:pPr marL="628650" lvl="1" indent="-285750">
              <a:defRPr/>
            </a:pPr>
            <a:r>
              <a:rPr lang="en-US" dirty="0"/>
              <a:t>other devices/equipment not in piconet only interfere in some slots</a:t>
            </a:r>
          </a:p>
          <a:p>
            <a:pPr marL="457200" indent="-457200">
              <a:defRPr/>
            </a:pPr>
            <a:r>
              <a:rPr lang="en-US" dirty="0">
                <a:solidFill>
                  <a:srgbClr val="C00000"/>
                </a:solidFill>
              </a:rPr>
              <a:t>parked mode: </a:t>
            </a:r>
            <a:r>
              <a:rPr lang="en-US" dirty="0"/>
              <a:t>clients can “go to sleep” (park) and later wakeup (to preserve battery)</a:t>
            </a:r>
          </a:p>
          <a:p>
            <a:pPr marL="457200" indent="-457200">
              <a:defRPr/>
            </a:pPr>
            <a:r>
              <a:rPr lang="en-US" sz="2800" dirty="0">
                <a:solidFill>
                  <a:srgbClr val="C00000"/>
                </a:solidFill>
              </a:rPr>
              <a:t>boo</a:t>
            </a:r>
            <a:r>
              <a:rPr lang="en-US" dirty="0">
                <a:solidFill>
                  <a:srgbClr val="C00000"/>
                </a:solidFill>
              </a:rPr>
              <a:t>tstrapping: </a:t>
            </a:r>
            <a:r>
              <a:rPr lang="en-US" dirty="0"/>
              <a:t>nodes self-assemble (plug and play) into piconet</a:t>
            </a:r>
            <a:endParaRPr lang="en-US" sz="2800" dirty="0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8AC49C04-DED4-814A-8DAB-BC7847B0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382" y="1155700"/>
            <a:ext cx="3479800" cy="3416300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4913B9D8-3142-BC41-91B5-73140C23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1607" y="2600325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radius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coverage</a:t>
            </a:r>
          </a:p>
        </p:txBody>
      </p:sp>
      <p:grpSp>
        <p:nvGrpSpPr>
          <p:cNvPr id="53" name="Group 10">
            <a:extLst>
              <a:ext uri="{FF2B5EF4-FFF2-40B4-BE49-F238E27FC236}">
                <a16:creationId xmlns:a16="http://schemas.microsoft.com/office/drawing/2014/main" id="{0DC7174A-F090-8042-8A4C-1A0B8A7189D4}"/>
              </a:ext>
            </a:extLst>
          </p:cNvPr>
          <p:cNvGrpSpPr>
            <a:grpSpLocks/>
          </p:cNvGrpSpPr>
          <p:nvPr/>
        </p:nvGrpSpPr>
        <p:grpSpPr bwMode="auto">
          <a:xfrm>
            <a:off x="8907607" y="2092325"/>
            <a:ext cx="320675" cy="336550"/>
            <a:chOff x="4166" y="3398"/>
            <a:chExt cx="202" cy="212"/>
          </a:xfrm>
        </p:grpSpPr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C71025-DFD7-CF4F-8147-121CA5F7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D14BFDAF-6CBD-6D4A-88E3-C471BFD9D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6" name="Group 13">
            <a:extLst>
              <a:ext uri="{FF2B5EF4-FFF2-40B4-BE49-F238E27FC236}">
                <a16:creationId xmlns:a16="http://schemas.microsoft.com/office/drawing/2014/main" id="{D62FC4B5-1613-3F43-8F34-86E29073B390}"/>
              </a:ext>
            </a:extLst>
          </p:cNvPr>
          <p:cNvGrpSpPr>
            <a:grpSpLocks/>
          </p:cNvGrpSpPr>
          <p:nvPr/>
        </p:nvGrpSpPr>
        <p:grpSpPr bwMode="auto">
          <a:xfrm>
            <a:off x="9822007" y="3387725"/>
            <a:ext cx="320675" cy="336550"/>
            <a:chOff x="4166" y="3398"/>
            <a:chExt cx="202" cy="212"/>
          </a:xfrm>
        </p:grpSpPr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447A804D-66CA-0844-B93F-1889AC5C1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05A8235B-0A3E-0044-880C-B6F22FB19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9" name="Group 16">
            <a:extLst>
              <a:ext uri="{FF2B5EF4-FFF2-40B4-BE49-F238E27FC236}">
                <a16:creationId xmlns:a16="http://schemas.microsoft.com/office/drawing/2014/main" id="{5FC933A8-255C-7945-9DF9-D8785D473EA5}"/>
              </a:ext>
            </a:extLst>
          </p:cNvPr>
          <p:cNvGrpSpPr>
            <a:grpSpLocks/>
          </p:cNvGrpSpPr>
          <p:nvPr/>
        </p:nvGrpSpPr>
        <p:grpSpPr bwMode="auto">
          <a:xfrm>
            <a:off x="8615507" y="3451225"/>
            <a:ext cx="320675" cy="336550"/>
            <a:chOff x="4166" y="3398"/>
            <a:chExt cx="202" cy="212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03EB0E4F-00F8-B942-A4C4-FDA3A622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5A768BC2-ADB5-274B-8CC5-8A782EBC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62" name="Group 19">
            <a:extLst>
              <a:ext uri="{FF2B5EF4-FFF2-40B4-BE49-F238E27FC236}">
                <a16:creationId xmlns:a16="http://schemas.microsoft.com/office/drawing/2014/main" id="{C94DD3CC-15CE-2041-8098-9F5F6089DC6A}"/>
              </a:ext>
            </a:extLst>
          </p:cNvPr>
          <p:cNvGrpSpPr>
            <a:grpSpLocks/>
          </p:cNvGrpSpPr>
          <p:nvPr/>
        </p:nvGrpSpPr>
        <p:grpSpPr bwMode="auto">
          <a:xfrm>
            <a:off x="9971232" y="1990725"/>
            <a:ext cx="306388" cy="336550"/>
            <a:chOff x="4784" y="2710"/>
            <a:chExt cx="193" cy="212"/>
          </a:xfrm>
        </p:grpSpPr>
        <p:sp>
          <p:nvSpPr>
            <p:cNvPr id="63" name="Oval 20">
              <a:extLst>
                <a:ext uri="{FF2B5EF4-FFF2-40B4-BE49-F238E27FC236}">
                  <a16:creationId xmlns:a16="http://schemas.microsoft.com/office/drawing/2014/main" id="{AC0B8F9D-6E1F-2647-A713-54E6624E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Text Box 21">
              <a:extLst>
                <a:ext uri="{FF2B5EF4-FFF2-40B4-BE49-F238E27FC236}">
                  <a16:creationId xmlns:a16="http://schemas.microsoft.com/office/drawing/2014/main" id="{CF465196-899C-B243-9904-0142295B8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5" name="Group 22">
            <a:extLst>
              <a:ext uri="{FF2B5EF4-FFF2-40B4-BE49-F238E27FC236}">
                <a16:creationId xmlns:a16="http://schemas.microsoft.com/office/drawing/2014/main" id="{29FB60F8-B0F1-CB44-AE0F-40A154998AA5}"/>
              </a:ext>
            </a:extLst>
          </p:cNvPr>
          <p:cNvGrpSpPr>
            <a:grpSpLocks/>
          </p:cNvGrpSpPr>
          <p:nvPr/>
        </p:nvGrpSpPr>
        <p:grpSpPr bwMode="auto">
          <a:xfrm>
            <a:off x="9425132" y="3540125"/>
            <a:ext cx="306388" cy="336550"/>
            <a:chOff x="4784" y="2710"/>
            <a:chExt cx="193" cy="212"/>
          </a:xfrm>
        </p:grpSpPr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2077E79B-D8E3-EB41-934D-B370E675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39361884-F68C-9C45-B85E-3BA9EA43E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8" name="Group 25">
            <a:extLst>
              <a:ext uri="{FF2B5EF4-FFF2-40B4-BE49-F238E27FC236}">
                <a16:creationId xmlns:a16="http://schemas.microsoft.com/office/drawing/2014/main" id="{1D3D1F44-67CB-EC42-BBC7-C1B374111AA1}"/>
              </a:ext>
            </a:extLst>
          </p:cNvPr>
          <p:cNvGrpSpPr>
            <a:grpSpLocks/>
          </p:cNvGrpSpPr>
          <p:nvPr/>
        </p:nvGrpSpPr>
        <p:grpSpPr bwMode="auto">
          <a:xfrm>
            <a:off x="9145732" y="2498725"/>
            <a:ext cx="306388" cy="336550"/>
            <a:chOff x="4784" y="2710"/>
            <a:chExt cx="193" cy="212"/>
          </a:xfrm>
        </p:grpSpPr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DF85E967-A88E-E347-8324-54FCBD9C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074AC8DB-295F-164C-A08E-0D23160EE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1" name="Group 28">
            <a:extLst>
              <a:ext uri="{FF2B5EF4-FFF2-40B4-BE49-F238E27FC236}">
                <a16:creationId xmlns:a16="http://schemas.microsoft.com/office/drawing/2014/main" id="{515A9BD0-1948-FA44-B168-48227379845D}"/>
              </a:ext>
            </a:extLst>
          </p:cNvPr>
          <p:cNvGrpSpPr>
            <a:grpSpLocks/>
          </p:cNvGrpSpPr>
          <p:nvPr/>
        </p:nvGrpSpPr>
        <p:grpSpPr bwMode="auto">
          <a:xfrm>
            <a:off x="10466532" y="3362325"/>
            <a:ext cx="306388" cy="336550"/>
            <a:chOff x="4784" y="2710"/>
            <a:chExt cx="193" cy="212"/>
          </a:xfrm>
        </p:grpSpPr>
        <p:sp>
          <p:nvSpPr>
            <p:cNvPr id="72" name="Oval 29">
              <a:extLst>
                <a:ext uri="{FF2B5EF4-FFF2-40B4-BE49-F238E27FC236}">
                  <a16:creationId xmlns:a16="http://schemas.microsoft.com/office/drawing/2014/main" id="{8842359E-E0B1-EE4F-98F8-5FAD015C0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5438D92C-6418-E641-8C87-3961B34B0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F4E08F2A-513C-0B4B-B123-8B77E159DA05}"/>
              </a:ext>
            </a:extLst>
          </p:cNvPr>
          <p:cNvGrpSpPr>
            <a:grpSpLocks/>
          </p:cNvGrpSpPr>
          <p:nvPr/>
        </p:nvGrpSpPr>
        <p:grpSpPr bwMode="auto">
          <a:xfrm>
            <a:off x="8539308" y="4632327"/>
            <a:ext cx="3024188" cy="1330325"/>
            <a:chOff x="4270" y="2826"/>
            <a:chExt cx="1905" cy="838"/>
          </a:xfrm>
        </p:grpSpPr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C1EF4AFF-4847-BC4A-9356-D7984EE70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83" name="Oval 33">
                <a:extLst>
                  <a:ext uri="{FF2B5EF4-FFF2-40B4-BE49-F238E27FC236}">
                    <a16:creationId xmlns:a16="http://schemas.microsoft.com/office/drawing/2014/main" id="{BA5D85A5-33B7-544E-A3EF-1CC06BAC8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" name="Text Box 34">
                <a:extLst>
                  <a:ext uri="{FF2B5EF4-FFF2-40B4-BE49-F238E27FC236}">
                    <a16:creationId xmlns:a16="http://schemas.microsoft.com/office/drawing/2014/main" id="{B9E25DE3-DD42-9F4A-A8B6-77FE592CE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</a:t>
                </a:r>
              </a:p>
            </p:txBody>
          </p:sp>
        </p:grpSp>
        <p:grpSp>
          <p:nvGrpSpPr>
            <p:cNvPr id="76" name="Group 35">
              <a:extLst>
                <a:ext uri="{FF2B5EF4-FFF2-40B4-BE49-F238E27FC236}">
                  <a16:creationId xmlns:a16="http://schemas.microsoft.com/office/drawing/2014/main" id="{C0326B32-D242-CD46-BA67-E5F665928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81" name="Oval 36">
                <a:extLst>
                  <a:ext uri="{FF2B5EF4-FFF2-40B4-BE49-F238E27FC236}">
                    <a16:creationId xmlns:a16="http://schemas.microsoft.com/office/drawing/2014/main" id="{57FC2B25-3ECE-2645-B0C4-DD97F1E9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" name="Text Box 37">
                <a:extLst>
                  <a:ext uri="{FF2B5EF4-FFF2-40B4-BE49-F238E27FC236}">
                    <a16:creationId xmlns:a16="http://schemas.microsoft.com/office/drawing/2014/main" id="{69A9ECEF-DA0E-6646-A3A7-1F03B160E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</p:grp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C0D006DA-97A6-4040-80CE-D6CEAD88C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826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master controller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client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parked device (inactive)</a:t>
              </a:r>
            </a:p>
          </p:txBody>
        </p:sp>
        <p:grpSp>
          <p:nvGrpSpPr>
            <p:cNvPr id="78" name="Group 39">
              <a:extLst>
                <a:ext uri="{FF2B5EF4-FFF2-40B4-BE49-F238E27FC236}">
                  <a16:creationId xmlns:a16="http://schemas.microsoft.com/office/drawing/2014/main" id="{C545195C-7C2F-754C-BEA1-3F97A407D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79" name="Oval 40">
                <a:extLst>
                  <a:ext uri="{FF2B5EF4-FFF2-40B4-BE49-F238E27FC236}">
                    <a16:creationId xmlns:a16="http://schemas.microsoft.com/office/drawing/2014/main" id="{232654F8-3401-D347-8413-42464D68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" name="Text Box 41">
                <a:extLst>
                  <a:ext uri="{FF2B5EF4-FFF2-40B4-BE49-F238E27FC236}">
                    <a16:creationId xmlns:a16="http://schemas.microsoft.com/office/drawing/2014/main" id="{0FC7AC48-1900-304D-A668-9A27801D6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</a:t>
                </a:r>
              </a:p>
            </p:txBody>
          </p:sp>
        </p:grp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C05D34-7A2C-0749-A882-EB9BBC96AE94}"/>
              </a:ext>
            </a:extLst>
          </p:cNvPr>
          <p:cNvCxnSpPr>
            <a:stCxn id="46" idx="2"/>
            <a:endCxn id="52" idx="3"/>
          </p:cNvCxnSpPr>
          <p:nvPr/>
        </p:nvCxnSpPr>
        <p:spPr>
          <a:xfrm>
            <a:off x="7869382" y="2863850"/>
            <a:ext cx="3581400" cy="26988"/>
          </a:xfrm>
          <a:prstGeom prst="straightConnector1">
            <a:avLst/>
          </a:prstGeom>
          <a:ln w="12700">
            <a:solidFill>
              <a:srgbClr val="0111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10629841-45FC-A74B-B8FE-BA0DCFE22DB0}"/>
              </a:ext>
            </a:extLst>
          </p:cNvPr>
          <p:cNvGrpSpPr>
            <a:grpSpLocks/>
          </p:cNvGrpSpPr>
          <p:nvPr/>
        </p:nvGrpSpPr>
        <p:grpSpPr bwMode="auto">
          <a:xfrm>
            <a:off x="9466407" y="2727325"/>
            <a:ext cx="333375" cy="336550"/>
            <a:chOff x="1334" y="2718"/>
            <a:chExt cx="210" cy="212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9FC9E5BF-409B-B143-9D5B-4C0E5298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Text Box 6">
              <a:extLst>
                <a:ext uri="{FF2B5EF4-FFF2-40B4-BE49-F238E27FC236}">
                  <a16:creationId xmlns:a16="http://schemas.microsoft.com/office/drawing/2014/main" id="{5D3C307C-92D4-234C-91EF-4112052B7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12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8CB412-338F-8618-011E-85F02F2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7" y="415337"/>
            <a:ext cx="10515600" cy="894622"/>
          </a:xfrm>
        </p:spPr>
        <p:txBody>
          <a:bodyPr/>
          <a:lstStyle/>
          <a:p>
            <a:r>
              <a:rPr lang="en-US" dirty="0"/>
              <a:t>Pandemic + Bluetooth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6B43C3C8-3088-4F9E-0DD3-9CCD4C91D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30" y="1309959"/>
            <a:ext cx="9199339" cy="51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E94D04-ABBA-7554-1A34-83CA47D4E9C6}"/>
              </a:ext>
            </a:extLst>
          </p:cNvPr>
          <p:cNvSpPr txBox="1"/>
          <p:nvPr/>
        </p:nvSpPr>
        <p:spPr>
          <a:xfrm>
            <a:off x="0" y="6583273"/>
            <a:ext cx="3890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https://www.macrumors.com/guide/exposure-notification/</a:t>
            </a:r>
            <a:endParaRPr lang="en-US" sz="1050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FF9526F-22EE-C392-6D21-7EA04D310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Class 23: 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7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45" name="Rectangle 84">
            <a:extLst>
              <a:ext uri="{FF2B5EF4-FFF2-40B4-BE49-F238E27FC236}">
                <a16:creationId xmlns:a16="http://schemas.microsoft.com/office/drawing/2014/main" id="{08CF2C46-CB87-3E41-835B-3548E5B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1658938"/>
            <a:ext cx="5903912" cy="1897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85">
            <a:extLst>
              <a:ext uri="{FF2B5EF4-FFF2-40B4-BE49-F238E27FC236}">
                <a16:creationId xmlns:a16="http://schemas.microsoft.com/office/drawing/2014/main" id="{14EB31E7-C9BF-C544-834A-4A0984C4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1587500"/>
            <a:ext cx="2212975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7" name="Rectangle 83">
            <a:extLst>
              <a:ext uri="{FF2B5EF4-FFF2-40B4-BE49-F238E27FC236}">
                <a16:creationId xmlns:a16="http://schemas.microsoft.com/office/drawing/2014/main" id="{AF0C97F5-B4B5-814D-A857-F9DECE15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458913"/>
            <a:ext cx="578008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laptop, smartphone, IoT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wireless does </a:t>
            </a:r>
            <a:r>
              <a:rPr lang="en-US" sz="2000" i="1" dirty="0">
                <a:cs typeface="+mn-cs"/>
              </a:rPr>
              <a:t>not</a:t>
            </a:r>
            <a:r>
              <a:rPr lang="en-US" sz="2000" dirty="0">
                <a:cs typeface="+mn-cs"/>
              </a:rPr>
              <a:t> always mean mobility! </a:t>
            </a:r>
          </a:p>
        </p:txBody>
      </p:sp>
      <p:sp>
        <p:nvSpPr>
          <p:cNvPr id="248" name="Line 86">
            <a:extLst>
              <a:ext uri="{FF2B5EF4-FFF2-40B4-BE49-F238E27FC236}">
                <a16:creationId xmlns:a16="http://schemas.microsoft.com/office/drawing/2014/main" id="{1AFC5C88-325B-ED46-A1F7-AC0CB2BE2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9662" y="3568700"/>
            <a:ext cx="960437" cy="2227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</a:t>
            </a:r>
          </a:p>
        </p:txBody>
      </p:sp>
      <p:sp>
        <p:nvSpPr>
          <p:cNvPr id="249" name="Line 87">
            <a:extLst>
              <a:ext uri="{FF2B5EF4-FFF2-40B4-BE49-F238E27FC236}">
                <a16:creationId xmlns:a16="http://schemas.microsoft.com/office/drawing/2014/main" id="{56D9D167-3C00-4D48-9D10-52117EAC2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68701"/>
            <a:ext cx="1866900" cy="16906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   </a:t>
            </a:r>
          </a:p>
        </p:txBody>
      </p: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01A65E57-B0FD-9A46-B720-C71660C1A5E7}"/>
              </a:ext>
            </a:extLst>
          </p:cNvPr>
          <p:cNvGrpSpPr>
            <a:grpSpLocks/>
          </p:cNvGrpSpPr>
          <p:nvPr/>
        </p:nvGrpSpPr>
        <p:grpSpPr bwMode="auto">
          <a:xfrm>
            <a:off x="10753725" y="1857375"/>
            <a:ext cx="762000" cy="771525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3A58384A-4E81-1340-98E9-92C6375DD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83C4FC22-C297-3047-9776-EBE241DED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F0441C14-0EBC-A24F-BD4C-E12173B024B8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1778000"/>
            <a:ext cx="598488" cy="514350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880564B7-D055-9F4A-BDED-B43CB43E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04CFB053-353C-684D-90C6-18048F610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33668E5-7FCA-404E-B876-F39735723001}"/>
              </a:ext>
            </a:extLst>
          </p:cNvPr>
          <p:cNvGrpSpPr/>
          <p:nvPr/>
        </p:nvGrpSpPr>
        <p:grpSpPr>
          <a:xfrm>
            <a:off x="9429035" y="1895968"/>
            <a:ext cx="616665" cy="796431"/>
            <a:chOff x="7797061" y="3296104"/>
            <a:chExt cx="347997" cy="396620"/>
          </a:xfrm>
        </p:grpSpPr>
        <p:pic>
          <p:nvPicPr>
            <p:cNvPr id="260" name="Picture 571" descr="fridge2.png">
              <a:extLst>
                <a:ext uri="{FF2B5EF4-FFF2-40B4-BE49-F238E27FC236}">
                  <a16:creationId xmlns:a16="http://schemas.microsoft.com/office/drawing/2014/main" id="{E130FE84-F44D-5448-810A-9B4F14283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1115" descr="antenna_stylized">
              <a:extLst>
                <a:ext uri="{FF2B5EF4-FFF2-40B4-BE49-F238E27FC236}">
                  <a16:creationId xmlns:a16="http://schemas.microsoft.com/office/drawing/2014/main" id="{4C6F1F56-F16C-9D41-905E-FAB32E1A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0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621631"/>
            <a:ext cx="5486399" cy="2188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4859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6">
            <a:extLst>
              <a:ext uri="{FF2B5EF4-FFF2-40B4-BE49-F238E27FC236}">
                <a16:creationId xmlns:a16="http://schemas.microsoft.com/office/drawing/2014/main" id="{AFF8804D-A907-D64D-B296-CED28A1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412875"/>
            <a:ext cx="53975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relay - responsible for sending packets between wired network and wireless host(s) in its </a:t>
            </a:r>
            <a:r>
              <a:rPr lang="en-US" sz="2400" dirty="0"/>
              <a:t>“</a:t>
            </a:r>
            <a:r>
              <a:rPr lang="en-US" sz="2400" dirty="0">
                <a:cs typeface="+mn-cs"/>
              </a:rPr>
              <a:t>area</a:t>
            </a:r>
            <a:r>
              <a:rPr lang="en-US" sz="2400" dirty="0"/>
              <a:t>”</a:t>
            </a:r>
            <a:endParaRPr lang="en-US" sz="2400" dirty="0">
              <a:cs typeface="+mn-cs"/>
            </a:endParaRPr>
          </a:p>
          <a:p>
            <a:pPr marL="508000" lvl="1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cs typeface="+mn-cs"/>
              </a:rPr>
              <a:t>e.g., cell towers,  802.11 access points </a:t>
            </a: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899" y="3794124"/>
            <a:ext cx="1770063" cy="15525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5875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63" name="Group 190">
            <a:extLst>
              <a:ext uri="{FF2B5EF4-FFF2-40B4-BE49-F238E27FC236}">
                <a16:creationId xmlns:a16="http://schemas.microsoft.com/office/drawing/2014/main" id="{AF5699E1-B44D-5047-9954-D0A83ED44246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1214438"/>
            <a:ext cx="458788" cy="620712"/>
            <a:chOff x="5955030" y="3031808"/>
            <a:chExt cx="914400" cy="1398587"/>
          </a:xfrm>
        </p:grpSpPr>
        <p:grpSp>
          <p:nvGrpSpPr>
            <p:cNvPr id="264" name="Group 398">
              <a:extLst>
                <a:ext uri="{FF2B5EF4-FFF2-40B4-BE49-F238E27FC236}">
                  <a16:creationId xmlns:a16="http://schemas.microsoft.com/office/drawing/2014/main" id="{806484FB-7958-7247-8BEE-0D5BFB63A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6" name="Line 270">
                <a:extLst>
                  <a:ext uri="{FF2B5EF4-FFF2-40B4-BE49-F238E27FC236}">
                    <a16:creationId xmlns:a16="http://schemas.microsoft.com/office/drawing/2014/main" id="{27275B54-E4E9-344E-8181-84B435A4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7" name="Line 271">
                <a:extLst>
                  <a:ext uri="{FF2B5EF4-FFF2-40B4-BE49-F238E27FC236}">
                    <a16:creationId xmlns:a16="http://schemas.microsoft.com/office/drawing/2014/main" id="{DC4A4B3B-4463-644E-9D78-B5EEEB6FB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C6633AAF-EE07-0142-99BC-CEFF96A95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9" name="Line 273">
                <a:extLst>
                  <a:ext uri="{FF2B5EF4-FFF2-40B4-BE49-F238E27FC236}">
                    <a16:creationId xmlns:a16="http://schemas.microsoft.com/office/drawing/2014/main" id="{6AA78A1D-1234-4745-9F8E-4BAE67844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0" name="Line 274">
                <a:extLst>
                  <a:ext uri="{FF2B5EF4-FFF2-40B4-BE49-F238E27FC236}">
                    <a16:creationId xmlns:a16="http://schemas.microsoft.com/office/drawing/2014/main" id="{CEACD629-D460-A245-8055-9AC8BE5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1" name="Line 275">
                <a:extLst>
                  <a:ext uri="{FF2B5EF4-FFF2-40B4-BE49-F238E27FC236}">
                    <a16:creationId xmlns:a16="http://schemas.microsoft.com/office/drawing/2014/main" id="{BB8181ED-9DB7-1442-B504-9A5F576CD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2" name="Line 276">
                <a:extLst>
                  <a:ext uri="{FF2B5EF4-FFF2-40B4-BE49-F238E27FC236}">
                    <a16:creationId xmlns:a16="http://schemas.microsoft.com/office/drawing/2014/main" id="{0BB66F43-5CAC-FB42-9429-881A63DB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3" name="Line 277">
                <a:extLst>
                  <a:ext uri="{FF2B5EF4-FFF2-40B4-BE49-F238E27FC236}">
                    <a16:creationId xmlns:a16="http://schemas.microsoft.com/office/drawing/2014/main" id="{FCBD4696-D541-BF42-A408-8BA8358A3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4" name="Line 278">
                <a:extLst>
                  <a:ext uri="{FF2B5EF4-FFF2-40B4-BE49-F238E27FC236}">
                    <a16:creationId xmlns:a16="http://schemas.microsoft.com/office/drawing/2014/main" id="{EC238CC5-8B26-7944-8E06-E739A29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5" name="Line 279">
                <a:extLst>
                  <a:ext uri="{FF2B5EF4-FFF2-40B4-BE49-F238E27FC236}">
                    <a16:creationId xmlns:a16="http://schemas.microsoft.com/office/drawing/2014/main" id="{E7C21F0C-FC09-1E48-B777-76DA61D2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6" name="Line 280">
                <a:extLst>
                  <a:ext uri="{FF2B5EF4-FFF2-40B4-BE49-F238E27FC236}">
                    <a16:creationId xmlns:a16="http://schemas.microsoft.com/office/drawing/2014/main" id="{1D2DA39A-CC3C-0645-B501-BC54F65CD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7" name="Line 281">
                <a:extLst>
                  <a:ext uri="{FF2B5EF4-FFF2-40B4-BE49-F238E27FC236}">
                    <a16:creationId xmlns:a16="http://schemas.microsoft.com/office/drawing/2014/main" id="{EA2D075B-81E5-784B-9EF8-3CBF05443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8" name="Line 282">
                <a:extLst>
                  <a:ext uri="{FF2B5EF4-FFF2-40B4-BE49-F238E27FC236}">
                    <a16:creationId xmlns:a16="http://schemas.microsoft.com/office/drawing/2014/main" id="{575FE7C0-166B-0641-9079-0E45C7151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9" name="Line 283">
                <a:extLst>
                  <a:ext uri="{FF2B5EF4-FFF2-40B4-BE49-F238E27FC236}">
                    <a16:creationId xmlns:a16="http://schemas.microsoft.com/office/drawing/2014/main" id="{DCF71BEB-82A4-7D44-B7BE-5FF6363B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0" name="Line 284">
                <a:extLst>
                  <a:ext uri="{FF2B5EF4-FFF2-40B4-BE49-F238E27FC236}">
                    <a16:creationId xmlns:a16="http://schemas.microsoft.com/office/drawing/2014/main" id="{D40A2DA9-2533-2040-92F4-233F8B92E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pic>
          <p:nvPicPr>
            <p:cNvPr id="265" name="Picture 399" descr="cell_tower_radiation copy">
              <a:extLst>
                <a:ext uri="{FF2B5EF4-FFF2-40B4-BE49-F238E27FC236}">
                  <a16:creationId xmlns:a16="http://schemas.microsoft.com/office/drawing/2014/main" id="{931FB936-CE8A-944F-A035-21C703FD2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1" name="Group 361">
            <a:extLst>
              <a:ext uri="{FF2B5EF4-FFF2-40B4-BE49-F238E27FC236}">
                <a16:creationId xmlns:a16="http://schemas.microsoft.com/office/drawing/2014/main" id="{4A514C10-36AD-C047-9DCA-0C60D7FFD481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1355725"/>
            <a:ext cx="590550" cy="501650"/>
            <a:chOff x="2967" y="478"/>
            <a:chExt cx="788" cy="625"/>
          </a:xfrm>
        </p:grpSpPr>
        <p:pic>
          <p:nvPicPr>
            <p:cNvPr id="282" name="Picture 358" descr="access_point_stylized_small">
              <a:extLst>
                <a:ext uri="{FF2B5EF4-FFF2-40B4-BE49-F238E27FC236}">
                  <a16:creationId xmlns:a16="http://schemas.microsoft.com/office/drawing/2014/main" id="{F5572894-4F42-B145-A40E-F9233C4CA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360" descr="antenna_radiation_stylized">
              <a:extLst>
                <a:ext uri="{FF2B5EF4-FFF2-40B4-BE49-F238E27FC236}">
                  <a16:creationId xmlns:a16="http://schemas.microsoft.com/office/drawing/2014/main" id="{A24360A3-C842-C243-846B-4B82E9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498" y="3810000"/>
            <a:ext cx="5334001" cy="685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8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329531"/>
            <a:ext cx="5740400" cy="2569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1938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699" y="3911600"/>
            <a:ext cx="533401" cy="109220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2954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8273" y="3898760"/>
            <a:ext cx="90435" cy="14469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45" name="Group 137">
            <a:extLst>
              <a:ext uri="{FF2B5EF4-FFF2-40B4-BE49-F238E27FC236}">
                <a16:creationId xmlns:a16="http://schemas.microsoft.com/office/drawing/2014/main" id="{88B7DCAA-0CB9-F545-9DFF-1E8694423511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952500"/>
            <a:ext cx="955675" cy="508000"/>
            <a:chOff x="4750" y="264"/>
            <a:chExt cx="455" cy="191"/>
          </a:xfrm>
        </p:grpSpPr>
        <p:sp>
          <p:nvSpPr>
            <p:cNvPr id="246" name="Freeform 89">
              <a:extLst>
                <a:ext uri="{FF2B5EF4-FFF2-40B4-BE49-F238E27FC236}">
                  <a16:creationId xmlns:a16="http://schemas.microsoft.com/office/drawing/2014/main" id="{73DB9F87-D415-6743-A1D6-32BB86A4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90">
              <a:extLst>
                <a:ext uri="{FF2B5EF4-FFF2-40B4-BE49-F238E27FC236}">
                  <a16:creationId xmlns:a16="http://schemas.microsoft.com/office/drawing/2014/main" id="{4F4B0FF5-138A-D643-BB7F-D4B66697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91">
              <a:extLst>
                <a:ext uri="{FF2B5EF4-FFF2-40B4-BE49-F238E27FC236}">
                  <a16:creationId xmlns:a16="http://schemas.microsoft.com/office/drawing/2014/main" id="{28837DE4-B3C2-2648-B8CC-EE71BC8F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92">
              <a:extLst>
                <a:ext uri="{FF2B5EF4-FFF2-40B4-BE49-F238E27FC236}">
                  <a16:creationId xmlns:a16="http://schemas.microsoft.com/office/drawing/2014/main" id="{87C30CE3-162D-CD4D-9C1A-80D7C9307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93">
              <a:extLst>
                <a:ext uri="{FF2B5EF4-FFF2-40B4-BE49-F238E27FC236}">
                  <a16:creationId xmlns:a16="http://schemas.microsoft.com/office/drawing/2014/main" id="{0C797A02-92B0-854A-ADF5-34DAD321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94">
              <a:extLst>
                <a:ext uri="{FF2B5EF4-FFF2-40B4-BE49-F238E27FC236}">
                  <a16:creationId xmlns:a16="http://schemas.microsoft.com/office/drawing/2014/main" id="{34C534AB-F22B-4A41-9360-94568C2B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99">
              <a:extLst>
                <a:ext uri="{FF2B5EF4-FFF2-40B4-BE49-F238E27FC236}">
                  <a16:creationId xmlns:a16="http://schemas.microsoft.com/office/drawing/2014/main" id="{428FC368-1047-1340-A112-E31C32E8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00">
              <a:extLst>
                <a:ext uri="{FF2B5EF4-FFF2-40B4-BE49-F238E27FC236}">
                  <a16:creationId xmlns:a16="http://schemas.microsoft.com/office/drawing/2014/main" id="{AB9C1CAC-5A46-BA41-BBAA-685BAA6C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01">
              <a:extLst>
                <a:ext uri="{FF2B5EF4-FFF2-40B4-BE49-F238E27FC236}">
                  <a16:creationId xmlns:a16="http://schemas.microsoft.com/office/drawing/2014/main" id="{DAA1389C-22E9-514C-862D-56CAB7789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30">
              <a:extLst>
                <a:ext uri="{FF2B5EF4-FFF2-40B4-BE49-F238E27FC236}">
                  <a16:creationId xmlns:a16="http://schemas.microsoft.com/office/drawing/2014/main" id="{3332B559-5B8E-2F43-BCAF-A4365338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31">
              <a:extLst>
                <a:ext uri="{FF2B5EF4-FFF2-40B4-BE49-F238E27FC236}">
                  <a16:creationId xmlns:a16="http://schemas.microsoft.com/office/drawing/2014/main" id="{BE351027-A1EB-894A-9E56-6DC4C0E5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32">
              <a:extLst>
                <a:ext uri="{FF2B5EF4-FFF2-40B4-BE49-F238E27FC236}">
                  <a16:creationId xmlns:a16="http://schemas.microsoft.com/office/drawing/2014/main" id="{F8644A5A-017F-394F-8B35-EE84D256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33">
              <a:extLst>
                <a:ext uri="{FF2B5EF4-FFF2-40B4-BE49-F238E27FC236}">
                  <a16:creationId xmlns:a16="http://schemas.microsoft.com/office/drawing/2014/main" id="{C6EC1324-7077-4440-B83C-C489FCCD3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EC8CAC83-2A4D-AF47-9DDF-A50A222C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06031132-C2BD-B24C-B4C1-99B2F3F2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8" name="Rectangle 66">
            <a:extLst>
              <a:ext uri="{FF2B5EF4-FFF2-40B4-BE49-F238E27FC236}">
                <a16:creationId xmlns:a16="http://schemas.microsoft.com/office/drawing/2014/main" id="{FBD709F5-577B-5D47-8CCC-53923E11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328" y="1080861"/>
            <a:ext cx="563517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used to connect mobile(s) to base station, 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various transmission rates and distances, frequency bands</a:t>
            </a: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198" y="3898759"/>
            <a:ext cx="4547160" cy="7748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Characteristics of selected wireless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4EDA04-068E-3B42-A494-5C9068D9A40F}"/>
              </a:ext>
            </a:extLst>
          </p:cNvPr>
          <p:cNvSpPr/>
          <p:nvPr/>
        </p:nvSpPr>
        <p:spPr>
          <a:xfrm>
            <a:off x="2773087" y="1353412"/>
            <a:ext cx="7805489" cy="3730148"/>
          </a:xfrm>
          <a:prstGeom prst="rect">
            <a:avLst/>
          </a:prstGeom>
          <a:gradFill flip="none" rotWithShape="1">
            <a:gsLst>
              <a:gs pos="1000">
                <a:schemeClr val="accent5">
                  <a:lumMod val="20000"/>
                  <a:lumOff val="80000"/>
                </a:schemeClr>
              </a:gs>
              <a:gs pos="100000">
                <a:prstClr val="white"/>
              </a:gs>
            </a:gsLst>
            <a:lin ang="108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8ACCA7C-345E-314E-AB98-39C61AD2934C}"/>
              </a:ext>
            </a:extLst>
          </p:cNvPr>
          <p:cNvSpPr txBox="1"/>
          <p:nvPr/>
        </p:nvSpPr>
        <p:spPr>
          <a:xfrm>
            <a:off x="3200852" y="5119273"/>
            <a:ext cx="80983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Indoor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99AD61-03FB-5D4F-A4E4-4B7D9B3621B7}"/>
              </a:ext>
            </a:extLst>
          </p:cNvPr>
          <p:cNvSpPr txBox="1"/>
          <p:nvPr/>
        </p:nvSpPr>
        <p:spPr>
          <a:xfrm>
            <a:off x="5121770" y="5118959"/>
            <a:ext cx="98135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A1F7179-DCFA-F947-89D9-11B31CD1EC42}"/>
              </a:ext>
            </a:extLst>
          </p:cNvPr>
          <p:cNvSpPr txBox="1"/>
          <p:nvPr/>
        </p:nvSpPr>
        <p:spPr>
          <a:xfrm>
            <a:off x="7150140" y="5118661"/>
            <a:ext cx="1093569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Midrange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4182A1C-7EC9-3942-A026-387D2706F572}"/>
              </a:ext>
            </a:extLst>
          </p:cNvPr>
          <p:cNvSpPr txBox="1"/>
          <p:nvPr/>
        </p:nvSpPr>
        <p:spPr>
          <a:xfrm>
            <a:off x="9005314" y="5118343"/>
            <a:ext cx="122501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 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BC5DE18-98B0-5F4F-9D16-D6207F682E21}"/>
              </a:ext>
            </a:extLst>
          </p:cNvPr>
          <p:cNvSpPr txBox="1"/>
          <p:nvPr/>
        </p:nvSpPr>
        <p:spPr>
          <a:xfrm>
            <a:off x="3155486" y="5700942"/>
            <a:ext cx="90762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10-30m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F063B18-CAD6-C243-B2C4-9602DCADB40C}"/>
              </a:ext>
            </a:extLst>
          </p:cNvPr>
          <p:cNvSpPr txBox="1"/>
          <p:nvPr/>
        </p:nvSpPr>
        <p:spPr>
          <a:xfrm>
            <a:off x="5095454" y="5678478"/>
            <a:ext cx="102464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50-200m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4346EBB-CDE2-9F48-876C-4AD996BD671D}"/>
              </a:ext>
            </a:extLst>
          </p:cNvPr>
          <p:cNvSpPr txBox="1"/>
          <p:nvPr/>
        </p:nvSpPr>
        <p:spPr>
          <a:xfrm>
            <a:off x="7102508" y="5700266"/>
            <a:ext cx="121219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200m-4Km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2935B9E-0175-8144-8BB5-BF49B201D9B5}"/>
              </a:ext>
            </a:extLst>
          </p:cNvPr>
          <p:cNvSpPr txBox="1"/>
          <p:nvPr/>
        </p:nvSpPr>
        <p:spPr>
          <a:xfrm>
            <a:off x="9028727" y="5700266"/>
            <a:ext cx="12153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4Km-15Km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C986FD-135A-9A4C-8BA9-9755178FE60C}"/>
              </a:ext>
            </a:extLst>
          </p:cNvPr>
          <p:cNvCxnSpPr/>
          <p:nvPr/>
        </p:nvCxnSpPr>
        <p:spPr>
          <a:xfrm flipV="1">
            <a:off x="2830067" y="5103388"/>
            <a:ext cx="8053833" cy="38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5A471DF8-36B6-1E40-82BF-B2215B7C2F3D}"/>
              </a:ext>
            </a:extLst>
          </p:cNvPr>
          <p:cNvSpPr txBox="1"/>
          <p:nvPr/>
        </p:nvSpPr>
        <p:spPr>
          <a:xfrm>
            <a:off x="1268349" y="4745282"/>
            <a:ext cx="885178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Mbps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41B8E29-A400-AA4E-9C9E-612B59F4006E}"/>
              </a:ext>
            </a:extLst>
          </p:cNvPr>
          <p:cNvSpPr/>
          <p:nvPr/>
        </p:nvSpPr>
        <p:spPr>
          <a:xfrm>
            <a:off x="2840676" y="3588594"/>
            <a:ext cx="4845968" cy="48938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E0EB526-4A23-104C-8223-95B8B18C3897}"/>
              </a:ext>
            </a:extLst>
          </p:cNvPr>
          <p:cNvSpPr/>
          <p:nvPr/>
        </p:nvSpPr>
        <p:spPr>
          <a:xfrm>
            <a:off x="2840679" y="3683322"/>
            <a:ext cx="7045618" cy="29951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A470C-3991-464B-BD3F-2A8B25EEB300}"/>
              </a:ext>
            </a:extLst>
          </p:cNvPr>
          <p:cNvSpPr txBox="1"/>
          <p:nvPr/>
        </p:nvSpPr>
        <p:spPr>
          <a:xfrm>
            <a:off x="8729724" y="365419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4G LTE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45005FD-AE61-C148-853F-1121FC487B80}"/>
              </a:ext>
            </a:extLst>
          </p:cNvPr>
          <p:cNvGrpSpPr/>
          <p:nvPr/>
        </p:nvGrpSpPr>
        <p:grpSpPr>
          <a:xfrm>
            <a:off x="2826866" y="2958920"/>
            <a:ext cx="2502239" cy="400111"/>
            <a:chOff x="1532480" y="2933848"/>
            <a:chExt cx="1331008" cy="32741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0DA3370-7464-214B-AEC0-D9EE25AF9A8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506552A-C5C5-EF4A-9FC1-573002207B95}"/>
                </a:ext>
              </a:extLst>
            </p:cNvPr>
            <p:cNvSpPr txBox="1"/>
            <p:nvPr/>
          </p:nvSpPr>
          <p:spPr>
            <a:xfrm>
              <a:off x="1770300" y="2933848"/>
              <a:ext cx="601310" cy="32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3A583D-15EC-CC46-9395-28FB26694B7D}"/>
              </a:ext>
            </a:extLst>
          </p:cNvPr>
          <p:cNvGrpSpPr/>
          <p:nvPr/>
        </p:nvGrpSpPr>
        <p:grpSpPr>
          <a:xfrm>
            <a:off x="2826866" y="3430306"/>
            <a:ext cx="2502239" cy="400110"/>
            <a:chOff x="1532480" y="2929994"/>
            <a:chExt cx="1331008" cy="355992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30C697A-81DA-714A-80C1-76DBE9F6574A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D6EE909-8090-4E49-9B40-3B01E9548D2A}"/>
                </a:ext>
              </a:extLst>
            </p:cNvPr>
            <p:cNvSpPr txBox="1"/>
            <p:nvPr/>
          </p:nvSpPr>
          <p:spPr>
            <a:xfrm>
              <a:off x="1876434" y="2929994"/>
              <a:ext cx="549297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1331FDB-AEA0-774C-A9EA-C8676B647602}"/>
              </a:ext>
            </a:extLst>
          </p:cNvPr>
          <p:cNvGrpSpPr/>
          <p:nvPr/>
        </p:nvGrpSpPr>
        <p:grpSpPr>
          <a:xfrm>
            <a:off x="2827930" y="4080433"/>
            <a:ext cx="1569608" cy="400110"/>
            <a:chOff x="1532480" y="2918323"/>
            <a:chExt cx="1331008" cy="35599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46FA29-20DF-B145-9493-92268F1348B5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6BD9F7B-2651-5C40-ADDB-ACDE4C51962D}"/>
                </a:ext>
              </a:extLst>
            </p:cNvPr>
            <p:cNvSpPr txBox="1"/>
            <p:nvPr/>
          </p:nvSpPr>
          <p:spPr>
            <a:xfrm>
              <a:off x="1649067" y="2918323"/>
              <a:ext cx="863444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E3D5A25-69CC-0D4D-86CC-185860DE69A3}"/>
              </a:ext>
            </a:extLst>
          </p:cNvPr>
          <p:cNvGrpSpPr/>
          <p:nvPr/>
        </p:nvGrpSpPr>
        <p:grpSpPr>
          <a:xfrm>
            <a:off x="2827932" y="4377291"/>
            <a:ext cx="1578709" cy="400110"/>
            <a:chOff x="1532480" y="2921428"/>
            <a:chExt cx="917147" cy="35599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51DAA26-CF3C-1242-8190-ADD7935C740C}"/>
                </a:ext>
              </a:extLst>
            </p:cNvPr>
            <p:cNvSpPr/>
            <p:nvPr/>
          </p:nvSpPr>
          <p:spPr>
            <a:xfrm>
              <a:off x="1532480" y="2966630"/>
              <a:ext cx="917147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18A2AF-BA6A-4E4F-8D3C-672FC63DF84C}"/>
                </a:ext>
              </a:extLst>
            </p:cNvPr>
            <p:cNvSpPr txBox="1"/>
            <p:nvPr/>
          </p:nvSpPr>
          <p:spPr>
            <a:xfrm>
              <a:off x="1614325" y="2921428"/>
              <a:ext cx="599918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F402A10-6FD0-9B4F-86F7-F806A641DFED}"/>
              </a:ext>
            </a:extLst>
          </p:cNvPr>
          <p:cNvSpPr txBox="1"/>
          <p:nvPr/>
        </p:nvSpPr>
        <p:spPr>
          <a:xfrm>
            <a:off x="1303853" y="2947357"/>
            <a:ext cx="1008609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3.5 Gbps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976E4C8-80B6-C24A-8A1A-03271253CE6C}"/>
              </a:ext>
            </a:extLst>
          </p:cNvPr>
          <p:cNvSpPr txBox="1"/>
          <p:nvPr/>
        </p:nvSpPr>
        <p:spPr>
          <a:xfrm>
            <a:off x="1291168" y="3433503"/>
            <a:ext cx="111921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600 Mbps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385C9E-ED62-4D48-8D01-B6C7481DAF80}"/>
              </a:ext>
            </a:extLst>
          </p:cNvPr>
          <p:cNvSpPr txBox="1"/>
          <p:nvPr/>
        </p:nvSpPr>
        <p:spPr>
          <a:xfrm>
            <a:off x="1265819" y="407797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 Mbps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E39943-F576-C041-8A66-0E93476330F1}"/>
              </a:ext>
            </a:extLst>
          </p:cNvPr>
          <p:cNvSpPr txBox="1"/>
          <p:nvPr/>
        </p:nvSpPr>
        <p:spPr>
          <a:xfrm>
            <a:off x="1265819" y="438081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 Mbps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F24FD35-187D-1D46-AC2A-2A1CA8FCACEB}"/>
              </a:ext>
            </a:extLst>
          </p:cNvPr>
          <p:cNvGrpSpPr/>
          <p:nvPr/>
        </p:nvGrpSpPr>
        <p:grpSpPr>
          <a:xfrm>
            <a:off x="2816146" y="4727041"/>
            <a:ext cx="1231538" cy="400110"/>
            <a:chOff x="1521586" y="2918342"/>
            <a:chExt cx="1138679" cy="35599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F3C8963-1507-954C-B253-1DB41D77D268}"/>
                </a:ext>
              </a:extLst>
            </p:cNvPr>
            <p:cNvSpPr/>
            <p:nvPr/>
          </p:nvSpPr>
          <p:spPr>
            <a:xfrm>
              <a:off x="1532480" y="2966630"/>
              <a:ext cx="1127785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ECE36E8-A989-4A4A-A0BB-FEF4B0CE313E}"/>
                </a:ext>
              </a:extLst>
            </p:cNvPr>
            <p:cNvSpPr txBox="1"/>
            <p:nvPr/>
          </p:nvSpPr>
          <p:spPr>
            <a:xfrm>
              <a:off x="1521586" y="2918342"/>
              <a:ext cx="1131169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Bluetooth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760BB77-C23E-ED44-91B8-05A2342BE33C}"/>
              </a:ext>
            </a:extLst>
          </p:cNvPr>
          <p:cNvGrpSpPr/>
          <p:nvPr/>
        </p:nvGrpSpPr>
        <p:grpSpPr>
          <a:xfrm>
            <a:off x="2840692" y="1990874"/>
            <a:ext cx="2488414" cy="400110"/>
            <a:chOff x="1532480" y="2933848"/>
            <a:chExt cx="1331008" cy="344437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DFD30A0-5943-CE43-B324-8106D669524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9B3F892-6627-9640-B085-BE9EE6603AD8}"/>
                </a:ext>
              </a:extLst>
            </p:cNvPr>
            <p:cNvSpPr txBox="1"/>
            <p:nvPr/>
          </p:nvSpPr>
          <p:spPr>
            <a:xfrm>
              <a:off x="1839189" y="2933848"/>
              <a:ext cx="605508" cy="344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802.11ax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33E0151E-8CE8-2A41-8B51-C9664BC622E3}"/>
              </a:ext>
            </a:extLst>
          </p:cNvPr>
          <p:cNvSpPr txBox="1"/>
          <p:nvPr/>
        </p:nvSpPr>
        <p:spPr>
          <a:xfrm>
            <a:off x="1317677" y="1990877"/>
            <a:ext cx="95090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 Gbps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8B9DED-7771-2345-AC0E-BA3248DE4DA0}"/>
              </a:ext>
            </a:extLst>
          </p:cNvPr>
          <p:cNvSpPr/>
          <p:nvPr/>
        </p:nvSpPr>
        <p:spPr>
          <a:xfrm>
            <a:off x="2840678" y="2348407"/>
            <a:ext cx="7045612" cy="280587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739FFD6-58B0-544B-90D6-1F321AE925E0}"/>
              </a:ext>
            </a:extLst>
          </p:cNvPr>
          <p:cNvSpPr txBox="1"/>
          <p:nvPr/>
        </p:nvSpPr>
        <p:spPr>
          <a:xfrm>
            <a:off x="6658504" y="2297321"/>
            <a:ext cx="4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8265561-FD3C-2248-9DD2-282AE799A38D}"/>
              </a:ext>
            </a:extLst>
          </p:cNvPr>
          <p:cNvSpPr txBox="1"/>
          <p:nvPr/>
        </p:nvSpPr>
        <p:spPr>
          <a:xfrm>
            <a:off x="1311995" y="23014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Gbps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48EB939-C446-B14F-956B-444135D753F7}"/>
              </a:ext>
            </a:extLst>
          </p:cNvPr>
          <p:cNvSpPr txBox="1"/>
          <p:nvPr/>
        </p:nvSpPr>
        <p:spPr>
          <a:xfrm>
            <a:off x="6112771" y="316213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802.11 af,ah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8B62895-3CCA-A64D-82D9-14F8140CC733}"/>
              </a:ext>
            </a:extLst>
          </p:cNvPr>
          <p:cNvCxnSpPr/>
          <p:nvPr/>
        </p:nvCxnSpPr>
        <p:spPr>
          <a:xfrm flipH="1">
            <a:off x="6745831" y="3458924"/>
            <a:ext cx="2" cy="1806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B395DFEF-C276-7E49-A8E3-052287931078}"/>
              </a:ext>
            </a:extLst>
          </p:cNvPr>
          <p:cNvCxnSpPr/>
          <p:nvPr/>
        </p:nvCxnSpPr>
        <p:spPr>
          <a:xfrm flipV="1">
            <a:off x="2822750" y="1878388"/>
            <a:ext cx="0" cy="3230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318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5500" y="3769102"/>
            <a:ext cx="14478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097" y="3768025"/>
            <a:ext cx="1981202" cy="1447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448" y="3764151"/>
            <a:ext cx="2959101" cy="148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2E264414-55C6-964D-A7A6-D994B443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2" y="1582738"/>
            <a:ext cx="5462587" cy="2176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3" name="Rectangle 64">
            <a:extLst>
              <a:ext uri="{FF2B5EF4-FFF2-40B4-BE49-F238E27FC236}">
                <a16:creationId xmlns:a16="http://schemas.microsoft.com/office/drawing/2014/main" id="{9189415B-37F7-7B49-B670-15B4A38B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9" y="1447800"/>
            <a:ext cx="3262312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4" name="Rectangle 65">
            <a:extLst>
              <a:ext uri="{FF2B5EF4-FFF2-40B4-BE49-F238E27FC236}">
                <a16:creationId xmlns:a16="http://schemas.microsoft.com/office/drawing/2014/main" id="{5517F4DF-0905-2A4E-A645-CE0CFAEF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699" y="1336675"/>
            <a:ext cx="539750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infrastructure mode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base station connects mobiles into wired network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handoff: mobile changes base station providing connection into wired network</a:t>
            </a:r>
          </a:p>
        </p:txBody>
      </p:sp>
    </p:spTree>
    <p:extLst>
      <p:ext uri="{BB962C8B-B14F-4D97-AF65-F5344CB8AC3E}">
        <p14:creationId xmlns:p14="http://schemas.microsoft.com/office/powerpoint/2010/main" val="24440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29431</TotalTime>
  <Words>2948</Words>
  <Application>Microsoft Office PowerPoint</Application>
  <PresentationFormat>Widescreen</PresentationFormat>
  <Paragraphs>820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TimesLTPro</vt:lpstr>
      <vt:lpstr>Arial</vt:lpstr>
      <vt:lpstr>Calibri</vt:lpstr>
      <vt:lpstr>Calibri Light</vt:lpstr>
      <vt:lpstr>Cambria</vt:lpstr>
      <vt:lpstr>Gill Sans MT</vt:lpstr>
      <vt:lpstr>Symbol</vt:lpstr>
      <vt:lpstr>Wingdings</vt:lpstr>
      <vt:lpstr>Office Theme</vt:lpstr>
      <vt:lpstr>PowerPoint Presentation</vt:lpstr>
      <vt:lpstr>Wireless and Mobile Networks: context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characteristics: fading (attenuation)</vt:lpstr>
      <vt:lpstr>Wireless link characteristics: multipath</vt:lpstr>
      <vt:lpstr>Wireless link characteristics: multipath</vt:lpstr>
      <vt:lpstr>Wireless link characteristics: noise</vt:lpstr>
      <vt:lpstr>Wireless link characteristics: hidden terminals</vt:lpstr>
      <vt:lpstr>Chapter 7 outline</vt:lpstr>
      <vt:lpstr>Code Division Multiple Access (CDMA)</vt:lpstr>
      <vt:lpstr>CDMA encode/decode</vt:lpstr>
      <vt:lpstr>CDMA: two-sender interference</vt:lpstr>
      <vt:lpstr>Chapter 7 outline</vt:lpstr>
      <vt:lpstr>IEEE 802.11 Wireless LAN</vt:lpstr>
      <vt:lpstr>802.11 LAN architecture</vt:lpstr>
      <vt:lpstr>802.11: Channels</vt:lpstr>
      <vt:lpstr>802.11: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802.11 frame: addressing</vt:lpstr>
      <vt:lpstr>802.11 frame: addressing</vt:lpstr>
      <vt:lpstr>802.11: mobility within same subnet</vt:lpstr>
      <vt:lpstr>802.11: advanced capabilities</vt:lpstr>
      <vt:lpstr>802.11: advanced capabilities</vt:lpstr>
      <vt:lpstr>Chapter 7 outline</vt:lpstr>
      <vt:lpstr>Personal area networks: Bluetooth</vt:lpstr>
      <vt:lpstr>Personal area networks: Bluetooth</vt:lpstr>
      <vt:lpstr>Pandemic + Bluetooth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982</cp:revision>
  <dcterms:created xsi:type="dcterms:W3CDTF">2020-01-18T07:24:59Z</dcterms:created>
  <dcterms:modified xsi:type="dcterms:W3CDTF">2024-09-07T12:34:04Z</dcterms:modified>
</cp:coreProperties>
</file>